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7"/>
  </p:sldMasterIdLst>
  <p:notesMasterIdLst>
    <p:notesMasterId r:id="rId22"/>
  </p:notesMasterIdLst>
  <p:sldIdLst>
    <p:sldId id="256" r:id="rId8"/>
    <p:sldId id="340" r:id="rId9"/>
    <p:sldId id="378" r:id="rId10"/>
    <p:sldId id="395" r:id="rId11"/>
    <p:sldId id="396" r:id="rId12"/>
    <p:sldId id="391" r:id="rId13"/>
    <p:sldId id="398" r:id="rId14"/>
    <p:sldId id="381" r:id="rId15"/>
    <p:sldId id="420" r:id="rId16"/>
    <p:sldId id="333" r:id="rId17"/>
    <p:sldId id="418" r:id="rId18"/>
    <p:sldId id="360" r:id="rId19"/>
    <p:sldId id="386" r:id="rId20"/>
    <p:sldId id="264" r:id="rId21"/>
  </p:sldIdLst>
  <p:sldSz cx="12192000" cy="6858000"/>
  <p:notesSz cx="7010400" cy="92964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14F4AB-20F0-B425-8FE5-682B4DB24D8C}" name="Rachel Sherrard" initials="RS" userId="S::Rachel.Sherrard@nerc.net::ad0a2146-1df2-4cb4-876d-6847c75b73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3E64"/>
    <a:srgbClr val="AFCDE3"/>
    <a:srgbClr val="5D85A9"/>
    <a:srgbClr val="204C81"/>
    <a:srgbClr val="19396E"/>
    <a:srgbClr val="1F4C81"/>
    <a:srgbClr val="1B4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929" autoAdjust="0"/>
  </p:normalViewPr>
  <p:slideViewPr>
    <p:cSldViewPr>
      <p:cViewPr varScale="1">
        <p:scale>
          <a:sx n="108" d="100"/>
          <a:sy n="108" d="100"/>
        </p:scale>
        <p:origin x="65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epartments.internal.nerc.com/reliabilityassessment/LTRA/2024%20Charts%20and%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'Figure 37'!$M$11</c:f>
              <c:strCache>
                <c:ptCount val="1"/>
                <c:pt idx="0">
                  <c:v>Not Dated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B3-4DA7-BB67-43B228C0B9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B3-4DA7-BB67-43B228C0B9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B3-4DA7-BB67-43B228C0B9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B3-4DA7-BB67-43B228C0B9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8B3-4DA7-BB67-43B228C0B9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8B3-4DA7-BB67-43B228C0B9A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8B3-4DA7-BB67-43B228C0B9A3}"/>
              </c:ext>
            </c:extLst>
          </c:dPt>
          <c:dLbls>
            <c:dLbl>
              <c:idx val="0"/>
              <c:layout>
                <c:manualLayout>
                  <c:x val="4.584766072731062E-2"/>
                  <c:y val="-0.1222222222222222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8B3-4DA7-BB67-43B228C0B9A3}"/>
                </c:ext>
              </c:extLst>
            </c:dLbl>
            <c:dLbl>
              <c:idx val="1"/>
              <c:layout>
                <c:manualLayout>
                  <c:x val="0.17297072001667188"/>
                  <c:y val="-0.1185185185185185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8B3-4DA7-BB67-43B228C0B9A3}"/>
                </c:ext>
              </c:extLst>
            </c:dLbl>
            <c:dLbl>
              <c:idx val="2"/>
              <c:delete val="1"/>
              <c:extLst>
                <c:ext xmlns:c15="http://schemas.microsoft.com/office/drawing/2012/chart" uri="{CE6537A1-D6FC-4f65-9D91-7224C49458BB}"/>
                <c:ext xmlns:c16="http://schemas.microsoft.com/office/drawing/2014/chart" uri="{C3380CC4-5D6E-409C-BE32-E72D297353CC}">
                  <c16:uniqueId val="{00000005-A8B3-4DA7-BB67-43B228C0B9A3}"/>
                </c:ext>
              </c:extLst>
            </c:dLbl>
            <c:dLbl>
              <c:idx val="3"/>
              <c:delete val="1"/>
              <c:extLst>
                <c:ext xmlns:c15="http://schemas.microsoft.com/office/drawing/2012/chart" uri="{CE6537A1-D6FC-4f65-9D91-7224C49458BB}"/>
                <c:ext xmlns:c16="http://schemas.microsoft.com/office/drawing/2014/chart" uri="{C3380CC4-5D6E-409C-BE32-E72D297353CC}">
                  <c16:uniqueId val="{00000007-A8B3-4DA7-BB67-43B228C0B9A3}"/>
                </c:ext>
              </c:extLst>
            </c:dLbl>
            <c:dLbl>
              <c:idx val="4"/>
              <c:layout>
                <c:manualLayout>
                  <c:x val="0.16046681254558717"/>
                  <c:y val="-7.037037037037037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8B3-4DA7-BB67-43B228C0B9A3}"/>
                </c:ext>
              </c:extLst>
            </c:dLbl>
            <c:dLbl>
              <c:idx val="5"/>
              <c:layout>
                <c:manualLayout>
                  <c:x val="-0.19185593718888588"/>
                  <c:y val="8.3504101618895973E-2"/>
                </c:manualLayout>
              </c:layout>
              <c:showLegendKey val="0"/>
              <c:showVal val="0"/>
              <c:showCatName val="1"/>
              <c:showSerName val="0"/>
              <c:showPercent val="1"/>
              <c:showBubbleSize val="0"/>
              <c:extLst>
                <c:ext xmlns:c15="http://schemas.microsoft.com/office/drawing/2012/chart" uri="{CE6537A1-D6FC-4f65-9D91-7224C49458BB}">
                  <c15:layout>
                    <c:manualLayout>
                      <c:w val="0.20489931215494611"/>
                      <c:h val="0.13446025561606118"/>
                    </c:manualLayout>
                  </c15:layout>
                </c:ext>
                <c:ext xmlns:c16="http://schemas.microsoft.com/office/drawing/2014/chart" uri="{C3380CC4-5D6E-409C-BE32-E72D297353CC}">
                  <c16:uniqueId val="{0000000B-A8B3-4DA7-BB67-43B228C0B9A3}"/>
                </c:ext>
              </c:extLst>
            </c:dLbl>
            <c:dLbl>
              <c:idx val="6"/>
              <c:layout>
                <c:manualLayout>
                  <c:x val="-0.22519979183636529"/>
                  <c:y val="-5.9259033122899318E-2"/>
                </c:manualLayout>
              </c:layout>
              <c:showLegendKey val="0"/>
              <c:showVal val="0"/>
              <c:showCatName val="1"/>
              <c:showSerName val="0"/>
              <c:showPercent val="1"/>
              <c:showBubbleSize val="0"/>
              <c:extLst>
                <c:ext xmlns:c15="http://schemas.microsoft.com/office/drawing/2012/chart" uri="{CE6537A1-D6FC-4f65-9D91-7224C49458BB}">
                  <c15:layout>
                    <c:manualLayout>
                      <c:w val="0.26724137931034481"/>
                      <c:h val="0.1936132873202375"/>
                    </c:manualLayout>
                  </c15:layout>
                </c:ext>
                <c:ext xmlns:c16="http://schemas.microsoft.com/office/drawing/2014/chart" uri="{C3380CC4-5D6E-409C-BE32-E72D297353CC}">
                  <c16:uniqueId val="{0000000D-A8B3-4DA7-BB67-43B228C0B9A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'Figure 37'!$A$12:$A$18</c:f>
              <c:strCache>
                <c:ptCount val="7"/>
                <c:pt idx="0">
                  <c:v>Economics / Congestion</c:v>
                </c:pt>
                <c:pt idx="1">
                  <c:v>Fossil-Fired Integration</c:v>
                </c:pt>
                <c:pt idx="2">
                  <c:v>Hydro Integration</c:v>
                </c:pt>
                <c:pt idx="3">
                  <c:v>Nuclear Integration</c:v>
                </c:pt>
                <c:pt idx="4">
                  <c:v>Other</c:v>
                </c:pt>
                <c:pt idx="5">
                  <c:v>Reliability</c:v>
                </c:pt>
                <c:pt idx="6">
                  <c:v>Variable/Renewable Integration</c:v>
                </c:pt>
              </c:strCache>
            </c:strRef>
          </c:cat>
          <c:val>
            <c:numRef>
              <c:f>'Figure 37'!$M$12:$M$18</c:f>
              <c:numCache>
                <c:formatCode>General</c:formatCode>
                <c:ptCount val="7"/>
                <c:pt idx="0">
                  <c:v>6558.2219999999998</c:v>
                </c:pt>
                <c:pt idx="1">
                  <c:v>672.79664387818525</c:v>
                </c:pt>
                <c:pt idx="2">
                  <c:v>20</c:v>
                </c:pt>
                <c:pt idx="3">
                  <c:v>0</c:v>
                </c:pt>
                <c:pt idx="4">
                  <c:v>7348.232</c:v>
                </c:pt>
                <c:pt idx="5">
                  <c:v>29009.914911622123</c:v>
                </c:pt>
                <c:pt idx="6">
                  <c:v>2804.9801459778741</c:v>
                </c:pt>
              </c:numCache>
            </c:numRef>
          </c:val>
          <c:extLst>
            <c:ext xmlns:c16="http://schemas.microsoft.com/office/drawing/2014/chart" uri="{C3380CC4-5D6E-409C-BE32-E72D297353CC}">
              <c16:uniqueId val="{0000000E-A8B3-4DA7-BB67-43B228C0B9A3}"/>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C4CC9-8302-4A2C-9D3E-17862CD86DB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1275A2-34B5-4501-A7E8-AD9FD1DFB684}">
      <dgm:prSet phldrT="[Text]"/>
      <dgm:spPr/>
      <dgm:t>
        <a:bodyPr/>
        <a:lstStyle/>
        <a:p>
          <a:r>
            <a:rPr lang="en-US" dirty="0"/>
            <a:t>Over half of North America is at risk of energy shortfalls over the next 10 years</a:t>
          </a:r>
        </a:p>
      </dgm:t>
    </dgm:pt>
    <dgm:pt modelId="{489C3B8B-421D-481B-A134-EC69C6472272}" type="parTrans" cxnId="{774DCB28-929B-459A-9DCD-DFE49803CBE2}">
      <dgm:prSet/>
      <dgm:spPr/>
      <dgm:t>
        <a:bodyPr/>
        <a:lstStyle/>
        <a:p>
          <a:endParaRPr lang="en-US"/>
        </a:p>
      </dgm:t>
    </dgm:pt>
    <dgm:pt modelId="{E6F4048B-003A-4AF0-9A87-371FE09E4A98}" type="sibTrans" cxnId="{774DCB28-929B-459A-9DCD-DFE49803CBE2}">
      <dgm:prSet/>
      <dgm:spPr/>
      <dgm:t>
        <a:bodyPr/>
        <a:lstStyle/>
        <a:p>
          <a:endParaRPr lang="en-US"/>
        </a:p>
      </dgm:t>
    </dgm:pt>
    <dgm:pt modelId="{1EEA36D1-EE3E-4FFC-9BDC-FB6C4D6DB2D4}">
      <dgm:prSet phldrT="[Text]"/>
      <dgm:spPr/>
      <dgm:t>
        <a:bodyPr/>
        <a:lstStyle/>
        <a:p>
          <a:r>
            <a:rPr lang="en-US" dirty="0"/>
            <a:t>Projected generator retirements remain at high levels and accelerate the need for resources</a:t>
          </a:r>
        </a:p>
      </dgm:t>
    </dgm:pt>
    <dgm:pt modelId="{7D75B4A3-BF05-40EA-B1AD-BA7051F9B186}" type="parTrans" cxnId="{34450F77-AB6D-462F-BAFF-7F12C97BC8DC}">
      <dgm:prSet/>
      <dgm:spPr/>
      <dgm:t>
        <a:bodyPr/>
        <a:lstStyle/>
        <a:p>
          <a:endParaRPr lang="en-US"/>
        </a:p>
      </dgm:t>
    </dgm:pt>
    <dgm:pt modelId="{7C0EC0B9-6590-48AF-B753-97CF6069EA15}" type="sibTrans" cxnId="{34450F77-AB6D-462F-BAFF-7F12C97BC8DC}">
      <dgm:prSet/>
      <dgm:spPr/>
      <dgm:t>
        <a:bodyPr/>
        <a:lstStyle/>
        <a:p>
          <a:endParaRPr lang="en-US"/>
        </a:p>
      </dgm:t>
    </dgm:pt>
    <dgm:pt modelId="{FA46A7E2-042A-41C3-86BC-66E3FF073570}">
      <dgm:prSet phldrT="[Text]"/>
      <dgm:spPr/>
      <dgm:t>
        <a:bodyPr/>
        <a:lstStyle/>
        <a:p>
          <a:r>
            <a:rPr lang="en-US" dirty="0"/>
            <a:t>Demand growth is rising rapidly driven by electrification, data centers, and industrial load</a:t>
          </a:r>
        </a:p>
      </dgm:t>
    </dgm:pt>
    <dgm:pt modelId="{F4DC662A-16AA-419C-8422-F4FFB837318E}" type="parTrans" cxnId="{514318D0-5A98-42CC-8F92-94EBA7004166}">
      <dgm:prSet/>
      <dgm:spPr/>
      <dgm:t>
        <a:bodyPr/>
        <a:lstStyle/>
        <a:p>
          <a:endParaRPr lang="en-US"/>
        </a:p>
      </dgm:t>
    </dgm:pt>
    <dgm:pt modelId="{E7450116-EE01-49B5-8B45-45840D7EB67B}" type="sibTrans" cxnId="{514318D0-5A98-42CC-8F92-94EBA7004166}">
      <dgm:prSet/>
      <dgm:spPr/>
      <dgm:t>
        <a:bodyPr/>
        <a:lstStyle/>
        <a:p>
          <a:endParaRPr lang="en-US"/>
        </a:p>
      </dgm:t>
    </dgm:pt>
    <dgm:pt modelId="{8D739031-CBD5-4F8B-AAFF-0A233386DFA3}">
      <dgm:prSet phldrT="[Text]"/>
      <dgm:spPr/>
      <dgm:t>
        <a:bodyPr/>
        <a:lstStyle/>
        <a:p>
          <a:r>
            <a:rPr lang="en-US" dirty="0"/>
            <a:t>Projections of future resources reflect slower rate of additions</a:t>
          </a:r>
        </a:p>
      </dgm:t>
    </dgm:pt>
    <dgm:pt modelId="{5B7EC491-4EAC-4315-B70A-70B8354B65CA}" type="parTrans" cxnId="{DDEF9CF4-DB48-4C53-B471-EBC6D3F2E142}">
      <dgm:prSet/>
      <dgm:spPr/>
      <dgm:t>
        <a:bodyPr/>
        <a:lstStyle/>
        <a:p>
          <a:endParaRPr lang="en-US"/>
        </a:p>
      </dgm:t>
    </dgm:pt>
    <dgm:pt modelId="{2719F861-9EAE-43DA-A869-4608B9438CF8}" type="sibTrans" cxnId="{DDEF9CF4-DB48-4C53-B471-EBC6D3F2E142}">
      <dgm:prSet/>
      <dgm:spPr/>
      <dgm:t>
        <a:bodyPr/>
        <a:lstStyle/>
        <a:p>
          <a:endParaRPr lang="en-US"/>
        </a:p>
      </dgm:t>
    </dgm:pt>
    <dgm:pt modelId="{26B10D7F-7B2D-478E-9FEB-C1AA14B87AFE}">
      <dgm:prSet phldrT="[Text]"/>
      <dgm:spPr/>
      <dgm:t>
        <a:bodyPr/>
        <a:lstStyle/>
        <a:p>
          <a:r>
            <a:rPr lang="en-US" dirty="0"/>
            <a:t>Transmission development is increasing, with more projects in planning </a:t>
          </a:r>
        </a:p>
      </dgm:t>
    </dgm:pt>
    <dgm:pt modelId="{B0137800-4DFA-408E-A23E-84E16BFFDD17}" type="parTrans" cxnId="{89794343-A83B-485C-AC60-9B588F159E65}">
      <dgm:prSet/>
      <dgm:spPr/>
      <dgm:t>
        <a:bodyPr/>
        <a:lstStyle/>
        <a:p>
          <a:endParaRPr lang="en-US"/>
        </a:p>
      </dgm:t>
    </dgm:pt>
    <dgm:pt modelId="{5D27D486-13E1-44C0-B2C3-B0E0FED256CD}" type="sibTrans" cxnId="{89794343-A83B-485C-AC60-9B588F159E65}">
      <dgm:prSet/>
      <dgm:spPr/>
      <dgm:t>
        <a:bodyPr/>
        <a:lstStyle/>
        <a:p>
          <a:endParaRPr lang="en-US"/>
        </a:p>
      </dgm:t>
    </dgm:pt>
    <dgm:pt modelId="{6578C382-A984-4A19-A0E7-8546A5FFC040}" type="pres">
      <dgm:prSet presAssocID="{A3DC4CC9-8302-4A2C-9D3E-17862CD86DBC}" presName="Name0" presStyleCnt="0">
        <dgm:presLayoutVars>
          <dgm:chMax val="7"/>
          <dgm:chPref val="7"/>
          <dgm:dir/>
        </dgm:presLayoutVars>
      </dgm:prSet>
      <dgm:spPr/>
    </dgm:pt>
    <dgm:pt modelId="{0C1DE164-8835-4A6A-81E7-919DC8387ECE}" type="pres">
      <dgm:prSet presAssocID="{A3DC4CC9-8302-4A2C-9D3E-17862CD86DBC}" presName="Name1" presStyleCnt="0"/>
      <dgm:spPr/>
    </dgm:pt>
    <dgm:pt modelId="{53E46135-AC3F-4527-9DFA-4F7383C08241}" type="pres">
      <dgm:prSet presAssocID="{A3DC4CC9-8302-4A2C-9D3E-17862CD86DBC}" presName="cycle" presStyleCnt="0"/>
      <dgm:spPr/>
    </dgm:pt>
    <dgm:pt modelId="{C28A2CAF-5FA7-44DB-B9A7-E983F1A6BECF}" type="pres">
      <dgm:prSet presAssocID="{A3DC4CC9-8302-4A2C-9D3E-17862CD86DBC}" presName="srcNode" presStyleLbl="node1" presStyleIdx="0" presStyleCnt="5"/>
      <dgm:spPr/>
    </dgm:pt>
    <dgm:pt modelId="{E7A1BFF9-53D9-410B-A9BB-16137640C3DF}" type="pres">
      <dgm:prSet presAssocID="{A3DC4CC9-8302-4A2C-9D3E-17862CD86DBC}" presName="conn" presStyleLbl="parChTrans1D2" presStyleIdx="0" presStyleCnt="1"/>
      <dgm:spPr/>
    </dgm:pt>
    <dgm:pt modelId="{EC45E4CC-CC34-49F0-A739-7307ED6D4529}" type="pres">
      <dgm:prSet presAssocID="{A3DC4CC9-8302-4A2C-9D3E-17862CD86DBC}" presName="extraNode" presStyleLbl="node1" presStyleIdx="0" presStyleCnt="5"/>
      <dgm:spPr/>
    </dgm:pt>
    <dgm:pt modelId="{7A95FA22-4554-4D49-B25A-B0345FCFFD00}" type="pres">
      <dgm:prSet presAssocID="{A3DC4CC9-8302-4A2C-9D3E-17862CD86DBC}" presName="dstNode" presStyleLbl="node1" presStyleIdx="0" presStyleCnt="5"/>
      <dgm:spPr/>
    </dgm:pt>
    <dgm:pt modelId="{AF623447-FE85-4986-94CC-16E41E2D05D4}" type="pres">
      <dgm:prSet presAssocID="{031275A2-34B5-4501-A7E8-AD9FD1DFB684}" presName="text_1" presStyleLbl="node1" presStyleIdx="0" presStyleCnt="5">
        <dgm:presLayoutVars>
          <dgm:bulletEnabled val="1"/>
        </dgm:presLayoutVars>
      </dgm:prSet>
      <dgm:spPr/>
    </dgm:pt>
    <dgm:pt modelId="{0EC79FF5-6EC5-4AD9-B487-C807DE218E47}" type="pres">
      <dgm:prSet presAssocID="{031275A2-34B5-4501-A7E8-AD9FD1DFB684}" presName="accent_1" presStyleCnt="0"/>
      <dgm:spPr/>
    </dgm:pt>
    <dgm:pt modelId="{DCA9B0E9-8DF0-47DB-AF08-EE22B51BEBF1}" type="pres">
      <dgm:prSet presAssocID="{031275A2-34B5-4501-A7E8-AD9FD1DFB684}" presName="accentRepeatNode" presStyleLbl="solidFgAcc1" presStyleIdx="0" presStyleCnt="5" custScaleX="121000" custScaleY="121000"/>
      <dgm:spPr/>
    </dgm:pt>
    <dgm:pt modelId="{E22EE614-7306-4E6C-833D-E7044E4127C7}" type="pres">
      <dgm:prSet presAssocID="{1EEA36D1-EE3E-4FFC-9BDC-FB6C4D6DB2D4}" presName="text_2" presStyleLbl="node1" presStyleIdx="1" presStyleCnt="5">
        <dgm:presLayoutVars>
          <dgm:bulletEnabled val="1"/>
        </dgm:presLayoutVars>
      </dgm:prSet>
      <dgm:spPr/>
    </dgm:pt>
    <dgm:pt modelId="{712FBA1B-251C-4EB9-9D31-E61BEABE704E}" type="pres">
      <dgm:prSet presAssocID="{1EEA36D1-EE3E-4FFC-9BDC-FB6C4D6DB2D4}" presName="accent_2" presStyleCnt="0"/>
      <dgm:spPr/>
    </dgm:pt>
    <dgm:pt modelId="{920EBD4A-A8D0-493B-A8F7-91D4A3CD67F4}" type="pres">
      <dgm:prSet presAssocID="{1EEA36D1-EE3E-4FFC-9BDC-FB6C4D6DB2D4}" presName="accentRepeatNode" presStyleLbl="solidFgAcc1" presStyleIdx="1" presStyleCnt="5" custScaleX="121000" custScaleY="121000"/>
      <dgm:spPr/>
    </dgm:pt>
    <dgm:pt modelId="{4DAF0656-5175-47A2-AD11-27A09CA3DCB4}" type="pres">
      <dgm:prSet presAssocID="{FA46A7E2-042A-41C3-86BC-66E3FF073570}" presName="text_3" presStyleLbl="node1" presStyleIdx="2" presStyleCnt="5">
        <dgm:presLayoutVars>
          <dgm:bulletEnabled val="1"/>
        </dgm:presLayoutVars>
      </dgm:prSet>
      <dgm:spPr/>
    </dgm:pt>
    <dgm:pt modelId="{80F1BA07-EBEE-45F5-ABFB-DF290C3F1716}" type="pres">
      <dgm:prSet presAssocID="{FA46A7E2-042A-41C3-86BC-66E3FF073570}" presName="accent_3" presStyleCnt="0"/>
      <dgm:spPr/>
    </dgm:pt>
    <dgm:pt modelId="{7950FB27-71C9-4FE1-97C0-5B945B6636E5}" type="pres">
      <dgm:prSet presAssocID="{FA46A7E2-042A-41C3-86BC-66E3FF073570}" presName="accentRepeatNode" presStyleLbl="solidFgAcc1" presStyleIdx="2" presStyleCnt="5" custScaleX="121000" custScaleY="121000"/>
      <dgm:spPr/>
    </dgm:pt>
    <dgm:pt modelId="{2918FB0B-A851-4324-90C4-3F6908E6D3FE}" type="pres">
      <dgm:prSet presAssocID="{8D739031-CBD5-4F8B-AAFF-0A233386DFA3}" presName="text_4" presStyleLbl="node1" presStyleIdx="3" presStyleCnt="5">
        <dgm:presLayoutVars>
          <dgm:bulletEnabled val="1"/>
        </dgm:presLayoutVars>
      </dgm:prSet>
      <dgm:spPr/>
    </dgm:pt>
    <dgm:pt modelId="{45C22C7C-1D63-48B8-86E0-12BC37851049}" type="pres">
      <dgm:prSet presAssocID="{8D739031-CBD5-4F8B-AAFF-0A233386DFA3}" presName="accent_4" presStyleCnt="0"/>
      <dgm:spPr/>
    </dgm:pt>
    <dgm:pt modelId="{A917C5F9-E662-48B0-AFCF-81AD631E95F7}" type="pres">
      <dgm:prSet presAssocID="{8D739031-CBD5-4F8B-AAFF-0A233386DFA3}" presName="accentRepeatNode" presStyleLbl="solidFgAcc1" presStyleIdx="3" presStyleCnt="5" custScaleX="121000" custScaleY="121000"/>
      <dgm:spPr/>
    </dgm:pt>
    <dgm:pt modelId="{48C602B7-A6C6-4E74-BDF9-0EEF60A35D0A}" type="pres">
      <dgm:prSet presAssocID="{26B10D7F-7B2D-478E-9FEB-C1AA14B87AFE}" presName="text_5" presStyleLbl="node1" presStyleIdx="4" presStyleCnt="5">
        <dgm:presLayoutVars>
          <dgm:bulletEnabled val="1"/>
        </dgm:presLayoutVars>
      </dgm:prSet>
      <dgm:spPr/>
    </dgm:pt>
    <dgm:pt modelId="{BB33005C-8C6A-462B-A9E1-448E6FED5082}" type="pres">
      <dgm:prSet presAssocID="{26B10D7F-7B2D-478E-9FEB-C1AA14B87AFE}" presName="accent_5" presStyleCnt="0"/>
      <dgm:spPr/>
    </dgm:pt>
    <dgm:pt modelId="{CD93D902-594A-4C52-829E-F63896529794}" type="pres">
      <dgm:prSet presAssocID="{26B10D7F-7B2D-478E-9FEB-C1AA14B87AFE}" presName="accentRepeatNode" presStyleLbl="solidFgAcc1" presStyleIdx="4" presStyleCnt="5" custScaleX="121000" custScaleY="121000"/>
      <dgm:spPr/>
    </dgm:pt>
  </dgm:ptLst>
  <dgm:cxnLst>
    <dgm:cxn modelId="{A1BA3C0E-1624-4BC2-85F4-FF4D3E2DF2C4}" type="presOf" srcId="{A3DC4CC9-8302-4A2C-9D3E-17862CD86DBC}" destId="{6578C382-A984-4A19-A0E7-8546A5FFC040}" srcOrd="0" destOrd="0" presId="urn:microsoft.com/office/officeart/2008/layout/VerticalCurvedList"/>
    <dgm:cxn modelId="{5A597D1E-5A7C-4780-8395-1BC96E47CF6B}" type="presOf" srcId="{031275A2-34B5-4501-A7E8-AD9FD1DFB684}" destId="{AF623447-FE85-4986-94CC-16E41E2D05D4}" srcOrd="0" destOrd="0" presId="urn:microsoft.com/office/officeart/2008/layout/VerticalCurvedList"/>
    <dgm:cxn modelId="{774DCB28-929B-459A-9DCD-DFE49803CBE2}" srcId="{A3DC4CC9-8302-4A2C-9D3E-17862CD86DBC}" destId="{031275A2-34B5-4501-A7E8-AD9FD1DFB684}" srcOrd="0" destOrd="0" parTransId="{489C3B8B-421D-481B-A134-EC69C6472272}" sibTransId="{E6F4048B-003A-4AF0-9A87-371FE09E4A98}"/>
    <dgm:cxn modelId="{3E6C762B-754B-4DAD-BC85-0B351030F522}" type="presOf" srcId="{26B10D7F-7B2D-478E-9FEB-C1AA14B87AFE}" destId="{48C602B7-A6C6-4E74-BDF9-0EEF60A35D0A}" srcOrd="0" destOrd="0" presId="urn:microsoft.com/office/officeart/2008/layout/VerticalCurvedList"/>
    <dgm:cxn modelId="{3E947240-ACDD-4134-8FBD-7F690664021E}" type="presOf" srcId="{8D739031-CBD5-4F8B-AAFF-0A233386DFA3}" destId="{2918FB0B-A851-4324-90C4-3F6908E6D3FE}" srcOrd="0" destOrd="0" presId="urn:microsoft.com/office/officeart/2008/layout/VerticalCurvedList"/>
    <dgm:cxn modelId="{89794343-A83B-485C-AC60-9B588F159E65}" srcId="{A3DC4CC9-8302-4A2C-9D3E-17862CD86DBC}" destId="{26B10D7F-7B2D-478E-9FEB-C1AA14B87AFE}" srcOrd="4" destOrd="0" parTransId="{B0137800-4DFA-408E-A23E-84E16BFFDD17}" sibTransId="{5D27D486-13E1-44C0-B2C3-B0E0FED256CD}"/>
    <dgm:cxn modelId="{9F7A5A4E-DBB7-48C5-BB75-E9AA7EB3C206}" type="presOf" srcId="{FA46A7E2-042A-41C3-86BC-66E3FF073570}" destId="{4DAF0656-5175-47A2-AD11-27A09CA3DCB4}" srcOrd="0" destOrd="0" presId="urn:microsoft.com/office/officeart/2008/layout/VerticalCurvedList"/>
    <dgm:cxn modelId="{34450F77-AB6D-462F-BAFF-7F12C97BC8DC}" srcId="{A3DC4CC9-8302-4A2C-9D3E-17862CD86DBC}" destId="{1EEA36D1-EE3E-4FFC-9BDC-FB6C4D6DB2D4}" srcOrd="1" destOrd="0" parTransId="{7D75B4A3-BF05-40EA-B1AD-BA7051F9B186}" sibTransId="{7C0EC0B9-6590-48AF-B753-97CF6069EA15}"/>
    <dgm:cxn modelId="{8C043D7C-6D02-4D82-A913-E8EB804B645B}" type="presOf" srcId="{E6F4048B-003A-4AF0-9A87-371FE09E4A98}" destId="{E7A1BFF9-53D9-410B-A9BB-16137640C3DF}" srcOrd="0" destOrd="0" presId="urn:microsoft.com/office/officeart/2008/layout/VerticalCurvedList"/>
    <dgm:cxn modelId="{514318D0-5A98-42CC-8F92-94EBA7004166}" srcId="{A3DC4CC9-8302-4A2C-9D3E-17862CD86DBC}" destId="{FA46A7E2-042A-41C3-86BC-66E3FF073570}" srcOrd="2" destOrd="0" parTransId="{F4DC662A-16AA-419C-8422-F4FFB837318E}" sibTransId="{E7450116-EE01-49B5-8B45-45840D7EB67B}"/>
    <dgm:cxn modelId="{3F6338E2-1334-4B44-A90E-318DBC25E57C}" type="presOf" srcId="{1EEA36D1-EE3E-4FFC-9BDC-FB6C4D6DB2D4}" destId="{E22EE614-7306-4E6C-833D-E7044E4127C7}" srcOrd="0" destOrd="0" presId="urn:microsoft.com/office/officeart/2008/layout/VerticalCurvedList"/>
    <dgm:cxn modelId="{DDEF9CF4-DB48-4C53-B471-EBC6D3F2E142}" srcId="{A3DC4CC9-8302-4A2C-9D3E-17862CD86DBC}" destId="{8D739031-CBD5-4F8B-AAFF-0A233386DFA3}" srcOrd="3" destOrd="0" parTransId="{5B7EC491-4EAC-4315-B70A-70B8354B65CA}" sibTransId="{2719F861-9EAE-43DA-A869-4608B9438CF8}"/>
    <dgm:cxn modelId="{E26A290D-68AE-4A0C-B032-08F173C7DBD0}" type="presParOf" srcId="{6578C382-A984-4A19-A0E7-8546A5FFC040}" destId="{0C1DE164-8835-4A6A-81E7-919DC8387ECE}" srcOrd="0" destOrd="0" presId="urn:microsoft.com/office/officeart/2008/layout/VerticalCurvedList"/>
    <dgm:cxn modelId="{7405EF09-3EC5-46DA-B81C-9B5EE706CCCF}" type="presParOf" srcId="{0C1DE164-8835-4A6A-81E7-919DC8387ECE}" destId="{53E46135-AC3F-4527-9DFA-4F7383C08241}" srcOrd="0" destOrd="0" presId="urn:microsoft.com/office/officeart/2008/layout/VerticalCurvedList"/>
    <dgm:cxn modelId="{7F74A46A-1512-4E12-AF40-97180464FCC8}" type="presParOf" srcId="{53E46135-AC3F-4527-9DFA-4F7383C08241}" destId="{C28A2CAF-5FA7-44DB-B9A7-E983F1A6BECF}" srcOrd="0" destOrd="0" presId="urn:microsoft.com/office/officeart/2008/layout/VerticalCurvedList"/>
    <dgm:cxn modelId="{6C441D2E-5E42-40A0-88C5-0EECBF000D94}" type="presParOf" srcId="{53E46135-AC3F-4527-9DFA-4F7383C08241}" destId="{E7A1BFF9-53D9-410B-A9BB-16137640C3DF}" srcOrd="1" destOrd="0" presId="urn:microsoft.com/office/officeart/2008/layout/VerticalCurvedList"/>
    <dgm:cxn modelId="{E048F326-DC30-4113-B4EC-F471C4D671CB}" type="presParOf" srcId="{53E46135-AC3F-4527-9DFA-4F7383C08241}" destId="{EC45E4CC-CC34-49F0-A739-7307ED6D4529}" srcOrd="2" destOrd="0" presId="urn:microsoft.com/office/officeart/2008/layout/VerticalCurvedList"/>
    <dgm:cxn modelId="{3E807ECA-7381-4094-BE04-EB3ACBE8C745}" type="presParOf" srcId="{53E46135-AC3F-4527-9DFA-4F7383C08241}" destId="{7A95FA22-4554-4D49-B25A-B0345FCFFD00}" srcOrd="3" destOrd="0" presId="urn:microsoft.com/office/officeart/2008/layout/VerticalCurvedList"/>
    <dgm:cxn modelId="{CFFF0B38-1750-4BFF-807C-350BF73D4189}" type="presParOf" srcId="{0C1DE164-8835-4A6A-81E7-919DC8387ECE}" destId="{AF623447-FE85-4986-94CC-16E41E2D05D4}" srcOrd="1" destOrd="0" presId="urn:microsoft.com/office/officeart/2008/layout/VerticalCurvedList"/>
    <dgm:cxn modelId="{52315EE4-9655-4DDB-95DE-C59BB63FCFA3}" type="presParOf" srcId="{0C1DE164-8835-4A6A-81E7-919DC8387ECE}" destId="{0EC79FF5-6EC5-4AD9-B487-C807DE218E47}" srcOrd="2" destOrd="0" presId="urn:microsoft.com/office/officeart/2008/layout/VerticalCurvedList"/>
    <dgm:cxn modelId="{16FFFCF7-CD01-4652-848F-229A2F9AF74A}" type="presParOf" srcId="{0EC79FF5-6EC5-4AD9-B487-C807DE218E47}" destId="{DCA9B0E9-8DF0-47DB-AF08-EE22B51BEBF1}" srcOrd="0" destOrd="0" presId="urn:microsoft.com/office/officeart/2008/layout/VerticalCurvedList"/>
    <dgm:cxn modelId="{4C638068-DF62-4C33-9940-BBCC1FA2B550}" type="presParOf" srcId="{0C1DE164-8835-4A6A-81E7-919DC8387ECE}" destId="{E22EE614-7306-4E6C-833D-E7044E4127C7}" srcOrd="3" destOrd="0" presId="urn:microsoft.com/office/officeart/2008/layout/VerticalCurvedList"/>
    <dgm:cxn modelId="{6F934CB5-A117-4ED3-A79E-A6F2BE5F661E}" type="presParOf" srcId="{0C1DE164-8835-4A6A-81E7-919DC8387ECE}" destId="{712FBA1B-251C-4EB9-9D31-E61BEABE704E}" srcOrd="4" destOrd="0" presId="urn:microsoft.com/office/officeart/2008/layout/VerticalCurvedList"/>
    <dgm:cxn modelId="{1F680FE1-6894-426D-AFF7-8326285E26AA}" type="presParOf" srcId="{712FBA1B-251C-4EB9-9D31-E61BEABE704E}" destId="{920EBD4A-A8D0-493B-A8F7-91D4A3CD67F4}" srcOrd="0" destOrd="0" presId="urn:microsoft.com/office/officeart/2008/layout/VerticalCurvedList"/>
    <dgm:cxn modelId="{9CA305FB-324D-4E31-886F-356E1C75C60F}" type="presParOf" srcId="{0C1DE164-8835-4A6A-81E7-919DC8387ECE}" destId="{4DAF0656-5175-47A2-AD11-27A09CA3DCB4}" srcOrd="5" destOrd="0" presId="urn:microsoft.com/office/officeart/2008/layout/VerticalCurvedList"/>
    <dgm:cxn modelId="{ED1690FD-395B-422C-9A0F-09209A8CCDDF}" type="presParOf" srcId="{0C1DE164-8835-4A6A-81E7-919DC8387ECE}" destId="{80F1BA07-EBEE-45F5-ABFB-DF290C3F1716}" srcOrd="6" destOrd="0" presId="urn:microsoft.com/office/officeart/2008/layout/VerticalCurvedList"/>
    <dgm:cxn modelId="{DD44A535-BB29-4627-938A-4BB241330884}" type="presParOf" srcId="{80F1BA07-EBEE-45F5-ABFB-DF290C3F1716}" destId="{7950FB27-71C9-4FE1-97C0-5B945B6636E5}" srcOrd="0" destOrd="0" presId="urn:microsoft.com/office/officeart/2008/layout/VerticalCurvedList"/>
    <dgm:cxn modelId="{061C3778-E217-4A69-A257-97B76058CD51}" type="presParOf" srcId="{0C1DE164-8835-4A6A-81E7-919DC8387ECE}" destId="{2918FB0B-A851-4324-90C4-3F6908E6D3FE}" srcOrd="7" destOrd="0" presId="urn:microsoft.com/office/officeart/2008/layout/VerticalCurvedList"/>
    <dgm:cxn modelId="{2A6F8C9C-F0C0-4044-AFFC-3AEC2F30209D}" type="presParOf" srcId="{0C1DE164-8835-4A6A-81E7-919DC8387ECE}" destId="{45C22C7C-1D63-48B8-86E0-12BC37851049}" srcOrd="8" destOrd="0" presId="urn:microsoft.com/office/officeart/2008/layout/VerticalCurvedList"/>
    <dgm:cxn modelId="{BF01D15A-2509-4E10-8CFA-C4A92F9B2B7D}" type="presParOf" srcId="{45C22C7C-1D63-48B8-86E0-12BC37851049}" destId="{A917C5F9-E662-48B0-AFCF-81AD631E95F7}" srcOrd="0" destOrd="0" presId="urn:microsoft.com/office/officeart/2008/layout/VerticalCurvedList"/>
    <dgm:cxn modelId="{50437596-1685-4646-8284-B41801A868B2}" type="presParOf" srcId="{0C1DE164-8835-4A6A-81E7-919DC8387ECE}" destId="{48C602B7-A6C6-4E74-BDF9-0EEF60A35D0A}" srcOrd="9" destOrd="0" presId="urn:microsoft.com/office/officeart/2008/layout/VerticalCurvedList"/>
    <dgm:cxn modelId="{A49E23DA-8074-43A5-9B5C-95ACC0DDDA3A}" type="presParOf" srcId="{0C1DE164-8835-4A6A-81E7-919DC8387ECE}" destId="{BB33005C-8C6A-462B-A9E1-448E6FED5082}" srcOrd="10" destOrd="0" presId="urn:microsoft.com/office/officeart/2008/layout/VerticalCurvedList"/>
    <dgm:cxn modelId="{3DD43DC0-AA82-4D0A-BD9E-720D3FAB90E6}" type="presParOf" srcId="{BB33005C-8C6A-462B-A9E1-448E6FED5082}" destId="{CD93D902-594A-4C52-829E-F638965297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549067-1AD0-470D-B171-9B857753DD15}"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D8BBBB22-EB4F-4156-B7D6-31E956371E65}">
      <dgm:prSet custT="1"/>
      <dgm:spPr/>
      <dgm:t>
        <a:bodyPr/>
        <a:lstStyle/>
        <a:p>
          <a:r>
            <a:rPr lang="en-US" sz="2800" baseline="0" dirty="0"/>
            <a:t>Data Centers and Large Industrial Load</a:t>
          </a:r>
          <a:endParaRPr lang="en-US" sz="2800" dirty="0"/>
        </a:p>
      </dgm:t>
    </dgm:pt>
    <dgm:pt modelId="{814488F7-253C-4767-B2B8-E46D3310A6DD}" type="parTrans" cxnId="{8830254F-985C-4AD8-B0CD-D29CD3AF500E}">
      <dgm:prSet/>
      <dgm:spPr/>
      <dgm:t>
        <a:bodyPr/>
        <a:lstStyle/>
        <a:p>
          <a:endParaRPr lang="en-US" sz="1600"/>
        </a:p>
      </dgm:t>
    </dgm:pt>
    <dgm:pt modelId="{3114A3DA-4120-42FC-BE4F-C19974F7EAEC}" type="sibTrans" cxnId="{8830254F-985C-4AD8-B0CD-D29CD3AF500E}">
      <dgm:prSet/>
      <dgm:spPr/>
      <dgm:t>
        <a:bodyPr/>
        <a:lstStyle/>
        <a:p>
          <a:endParaRPr lang="en-US" sz="1600"/>
        </a:p>
      </dgm:t>
    </dgm:pt>
    <dgm:pt modelId="{8E7E6028-AACF-4BF6-9519-2D47488B41AC}">
      <dgm:prSet custT="1"/>
      <dgm:spPr/>
      <dgm:t>
        <a:bodyPr/>
        <a:lstStyle/>
        <a:p>
          <a:pPr>
            <a:buNone/>
          </a:pPr>
          <a:r>
            <a:rPr lang="en-US" sz="1600" dirty="0"/>
            <a:t>	</a:t>
          </a:r>
          <a:r>
            <a:rPr lang="en-US" sz="1800" dirty="0"/>
            <a:t>Growth in large load parcels like data centers and industrial facilities pose various challenges for system planners and operators.</a:t>
          </a:r>
          <a:endParaRPr lang="en-US" sz="1600" dirty="0"/>
        </a:p>
      </dgm:t>
    </dgm:pt>
    <dgm:pt modelId="{784A4D6A-4B24-456E-BAF4-B7DF953CEBFD}" type="parTrans" cxnId="{B3F3DEA1-95B0-4D51-B241-12B3C6DE6283}">
      <dgm:prSet/>
      <dgm:spPr/>
      <dgm:t>
        <a:bodyPr/>
        <a:lstStyle/>
        <a:p>
          <a:endParaRPr lang="en-US" sz="1600"/>
        </a:p>
      </dgm:t>
    </dgm:pt>
    <dgm:pt modelId="{CF3F7A73-4586-4EEA-BF84-F24096ED7A78}" type="sibTrans" cxnId="{B3F3DEA1-95B0-4D51-B241-12B3C6DE6283}">
      <dgm:prSet/>
      <dgm:spPr/>
      <dgm:t>
        <a:bodyPr/>
        <a:lstStyle/>
        <a:p>
          <a:endParaRPr lang="en-US" sz="1600"/>
        </a:p>
      </dgm:t>
    </dgm:pt>
    <dgm:pt modelId="{17AF2C12-E356-4D62-AE37-59F480C77024}">
      <dgm:prSet custT="1"/>
      <dgm:spPr/>
      <dgm:t>
        <a:bodyPr/>
        <a:lstStyle/>
        <a:p>
          <a:r>
            <a:rPr lang="en-US" sz="2800" baseline="0" dirty="0"/>
            <a:t>Battery Energy Storage Systems (BESSs) </a:t>
          </a:r>
          <a:endParaRPr lang="en-US" sz="2800" dirty="0"/>
        </a:p>
      </dgm:t>
    </dgm:pt>
    <dgm:pt modelId="{52BEEB29-3AFA-4A3A-8EBA-106F34716448}" type="parTrans" cxnId="{1A3B3828-306C-49C7-BCAB-B8BFF7297E01}">
      <dgm:prSet/>
      <dgm:spPr/>
      <dgm:t>
        <a:bodyPr/>
        <a:lstStyle/>
        <a:p>
          <a:endParaRPr lang="en-US" sz="1600"/>
        </a:p>
      </dgm:t>
    </dgm:pt>
    <dgm:pt modelId="{95B1C6E5-BDA4-4663-B385-752DA37479E1}" type="sibTrans" cxnId="{1A3B3828-306C-49C7-BCAB-B8BFF7297E01}">
      <dgm:prSet/>
      <dgm:spPr/>
      <dgm:t>
        <a:bodyPr/>
        <a:lstStyle/>
        <a:p>
          <a:endParaRPr lang="en-US" sz="1600"/>
        </a:p>
      </dgm:t>
    </dgm:pt>
    <dgm:pt modelId="{0AECF3B8-6777-4588-BE29-F207142D2913}">
      <dgm:prSet custT="1"/>
      <dgm:spPr/>
      <dgm:t>
        <a:bodyPr/>
        <a:lstStyle/>
        <a:p>
          <a:pPr>
            <a:buNone/>
          </a:pPr>
          <a:r>
            <a:rPr lang="en-US" sz="1600" dirty="0"/>
            <a:t>	</a:t>
          </a:r>
          <a:r>
            <a:rPr lang="en-US" sz="1800" dirty="0"/>
            <a:t>Poor visibility  of BESSs’ state-of-charge poses risks for operators who expect energy available for dispatch.</a:t>
          </a:r>
          <a:endParaRPr lang="en-US" sz="1600" dirty="0"/>
        </a:p>
      </dgm:t>
    </dgm:pt>
    <dgm:pt modelId="{D34B2EB1-D298-42BF-B8E6-4E6212491D7C}" type="parTrans" cxnId="{4ACFB1C5-E96A-4117-BEE7-C13A2F397FEA}">
      <dgm:prSet/>
      <dgm:spPr/>
      <dgm:t>
        <a:bodyPr/>
        <a:lstStyle/>
        <a:p>
          <a:endParaRPr lang="en-US" sz="1600"/>
        </a:p>
      </dgm:t>
    </dgm:pt>
    <dgm:pt modelId="{D8830974-F959-4EB4-A72A-F7C11D91EDF1}" type="sibTrans" cxnId="{4ACFB1C5-E96A-4117-BEE7-C13A2F397FEA}">
      <dgm:prSet/>
      <dgm:spPr/>
      <dgm:t>
        <a:bodyPr/>
        <a:lstStyle/>
        <a:p>
          <a:endParaRPr lang="en-US" sz="1600"/>
        </a:p>
      </dgm:t>
    </dgm:pt>
    <dgm:pt modelId="{017BF305-9AA9-4BCA-884D-B227D13BF888}">
      <dgm:prSet custT="1"/>
      <dgm:spPr/>
      <dgm:t>
        <a:bodyPr/>
        <a:lstStyle/>
        <a:p>
          <a:r>
            <a:rPr lang="en-US" sz="2800" baseline="0" dirty="0"/>
            <a:t>Electric Vehicles and Electric Load</a:t>
          </a:r>
          <a:endParaRPr lang="en-US" sz="2800" dirty="0"/>
        </a:p>
      </dgm:t>
    </dgm:pt>
    <dgm:pt modelId="{6EBEFA52-24C2-4FF8-B4C3-545DE8A9C5C1}" type="parTrans" cxnId="{925A08AF-29A4-43C9-9FA6-F6300FC4FCEA}">
      <dgm:prSet/>
      <dgm:spPr/>
      <dgm:t>
        <a:bodyPr/>
        <a:lstStyle/>
        <a:p>
          <a:endParaRPr lang="en-US" sz="1600"/>
        </a:p>
      </dgm:t>
    </dgm:pt>
    <dgm:pt modelId="{81ACE3FB-5D3A-40B1-A9BD-538AEB170BE7}" type="sibTrans" cxnId="{925A08AF-29A4-43C9-9FA6-F6300FC4FCEA}">
      <dgm:prSet/>
      <dgm:spPr/>
      <dgm:t>
        <a:bodyPr/>
        <a:lstStyle/>
        <a:p>
          <a:endParaRPr lang="en-US" sz="1600"/>
        </a:p>
      </dgm:t>
    </dgm:pt>
    <dgm:pt modelId="{F2EF414D-5E1C-4D53-936F-C84EC879DAA0}">
      <dgm:prSet custT="1"/>
      <dgm:spPr/>
      <dgm:t>
        <a:bodyPr/>
        <a:lstStyle/>
        <a:p>
          <a:pPr>
            <a:buNone/>
          </a:pPr>
          <a:r>
            <a:rPr lang="en-US" sz="1600" dirty="0"/>
            <a:t>	</a:t>
          </a:r>
          <a:r>
            <a:rPr lang="en-US" sz="1800" dirty="0"/>
            <a:t>With increased adoption of Electric Vehicles (EVs) there is a need to understand the impact of battery charging on system performance.</a:t>
          </a:r>
          <a:endParaRPr lang="en-US" sz="1600" dirty="0"/>
        </a:p>
      </dgm:t>
    </dgm:pt>
    <dgm:pt modelId="{D5D81E28-E95E-43BD-9D8C-1165E50F17BA}" type="parTrans" cxnId="{D62CBF94-8213-4835-BF26-D25E1265506E}">
      <dgm:prSet/>
      <dgm:spPr/>
      <dgm:t>
        <a:bodyPr/>
        <a:lstStyle/>
        <a:p>
          <a:endParaRPr lang="en-US" sz="1600"/>
        </a:p>
      </dgm:t>
    </dgm:pt>
    <dgm:pt modelId="{073E61FA-492B-4797-8EE6-DF90E1190849}" type="sibTrans" cxnId="{D62CBF94-8213-4835-BF26-D25E1265506E}">
      <dgm:prSet/>
      <dgm:spPr/>
      <dgm:t>
        <a:bodyPr/>
        <a:lstStyle/>
        <a:p>
          <a:endParaRPr lang="en-US" sz="1600"/>
        </a:p>
      </dgm:t>
    </dgm:pt>
    <dgm:pt modelId="{46EE43D4-E4F9-48F9-918C-6C7FCF3BAF4F}">
      <dgm:prSet custT="1"/>
      <dgm:spPr/>
      <dgm:t>
        <a:bodyPr/>
        <a:lstStyle/>
        <a:p>
          <a:r>
            <a:rPr lang="en-US" sz="2800" baseline="0" dirty="0"/>
            <a:t>Energy Drought</a:t>
          </a:r>
          <a:endParaRPr lang="en-US" sz="2800" dirty="0"/>
        </a:p>
      </dgm:t>
    </dgm:pt>
    <dgm:pt modelId="{00FA1405-4243-4FE7-A9BB-75783F39B478}" type="parTrans" cxnId="{EAF1AB7E-9217-47E5-BDD1-210E53A0736D}">
      <dgm:prSet/>
      <dgm:spPr/>
      <dgm:t>
        <a:bodyPr/>
        <a:lstStyle/>
        <a:p>
          <a:endParaRPr lang="en-US" sz="1600"/>
        </a:p>
      </dgm:t>
    </dgm:pt>
    <dgm:pt modelId="{FADE90CC-7A14-474E-844F-49DBE9B0D811}" type="sibTrans" cxnId="{EAF1AB7E-9217-47E5-BDD1-210E53A0736D}">
      <dgm:prSet/>
      <dgm:spPr/>
      <dgm:t>
        <a:bodyPr/>
        <a:lstStyle/>
        <a:p>
          <a:endParaRPr lang="en-US" sz="1600"/>
        </a:p>
      </dgm:t>
    </dgm:pt>
    <dgm:pt modelId="{8788DBC7-EF87-423E-ADA7-4DE8C7A9C812}">
      <dgm:prSet custT="1"/>
      <dgm:spPr/>
      <dgm:t>
        <a:bodyPr/>
        <a:lstStyle/>
        <a:p>
          <a:pPr>
            <a:buNone/>
          </a:pPr>
          <a:r>
            <a:rPr lang="en-US" sz="1600" dirty="0"/>
            <a:t>	</a:t>
          </a:r>
          <a:r>
            <a:rPr lang="en-US" sz="1800" dirty="0"/>
            <a:t>More reliance on wind, solar, and hydro resources in the resource mix has the potential to expose the electricity system to supply shortages under abnormal weather patterns.</a:t>
          </a:r>
          <a:endParaRPr lang="en-US" sz="1600" dirty="0"/>
        </a:p>
      </dgm:t>
    </dgm:pt>
    <dgm:pt modelId="{83DF82DD-80B7-44C0-A8D6-BA4C4C4CC5A8}" type="parTrans" cxnId="{ED03136B-7AC0-4944-B7BD-6FEFB13921F9}">
      <dgm:prSet/>
      <dgm:spPr/>
      <dgm:t>
        <a:bodyPr/>
        <a:lstStyle/>
        <a:p>
          <a:endParaRPr lang="en-US" sz="1600"/>
        </a:p>
      </dgm:t>
    </dgm:pt>
    <dgm:pt modelId="{CC12509D-26F0-4B5B-AF0D-9DD7840175FC}" type="sibTrans" cxnId="{ED03136B-7AC0-4944-B7BD-6FEFB13921F9}">
      <dgm:prSet/>
      <dgm:spPr/>
      <dgm:t>
        <a:bodyPr/>
        <a:lstStyle/>
        <a:p>
          <a:endParaRPr lang="en-US" sz="1600"/>
        </a:p>
      </dgm:t>
    </dgm:pt>
    <dgm:pt modelId="{E08842F7-F632-4605-B04D-C257B0E6AD6E}" type="pres">
      <dgm:prSet presAssocID="{9B549067-1AD0-470D-B171-9B857753DD15}" presName="Name0" presStyleCnt="0">
        <dgm:presLayoutVars>
          <dgm:dir/>
          <dgm:animLvl val="lvl"/>
          <dgm:resizeHandles val="exact"/>
        </dgm:presLayoutVars>
      </dgm:prSet>
      <dgm:spPr/>
    </dgm:pt>
    <dgm:pt modelId="{469AAE57-67F1-4D15-9640-F41A618CC4E1}" type="pres">
      <dgm:prSet presAssocID="{D8BBBB22-EB4F-4156-B7D6-31E956371E65}" presName="linNode" presStyleCnt="0"/>
      <dgm:spPr/>
    </dgm:pt>
    <dgm:pt modelId="{E27A400F-8234-4B49-9F0F-4970955E83D1}" type="pres">
      <dgm:prSet presAssocID="{D8BBBB22-EB4F-4156-B7D6-31E956371E65}" presName="parentText" presStyleLbl="node1" presStyleIdx="0" presStyleCnt="4">
        <dgm:presLayoutVars>
          <dgm:chMax val="1"/>
          <dgm:bulletEnabled val="1"/>
        </dgm:presLayoutVars>
      </dgm:prSet>
      <dgm:spPr/>
    </dgm:pt>
    <dgm:pt modelId="{A469D095-ACD7-4731-9A4C-299165D74F42}" type="pres">
      <dgm:prSet presAssocID="{D8BBBB22-EB4F-4156-B7D6-31E956371E65}" presName="descendantText" presStyleLbl="alignAccFollowNode1" presStyleIdx="0" presStyleCnt="4">
        <dgm:presLayoutVars>
          <dgm:bulletEnabled val="1"/>
        </dgm:presLayoutVars>
      </dgm:prSet>
      <dgm:spPr/>
    </dgm:pt>
    <dgm:pt modelId="{1F4FD30E-7EA5-4708-B93F-4C94D5D783C8}" type="pres">
      <dgm:prSet presAssocID="{3114A3DA-4120-42FC-BE4F-C19974F7EAEC}" presName="sp" presStyleCnt="0"/>
      <dgm:spPr/>
    </dgm:pt>
    <dgm:pt modelId="{59919572-864B-4135-90C3-748B247E4723}" type="pres">
      <dgm:prSet presAssocID="{17AF2C12-E356-4D62-AE37-59F480C77024}" presName="linNode" presStyleCnt="0"/>
      <dgm:spPr/>
    </dgm:pt>
    <dgm:pt modelId="{1D67FD59-6237-422F-BC3C-58E8221FB28E}" type="pres">
      <dgm:prSet presAssocID="{17AF2C12-E356-4D62-AE37-59F480C77024}" presName="parentText" presStyleLbl="node1" presStyleIdx="1" presStyleCnt="4">
        <dgm:presLayoutVars>
          <dgm:chMax val="1"/>
          <dgm:bulletEnabled val="1"/>
        </dgm:presLayoutVars>
      </dgm:prSet>
      <dgm:spPr/>
    </dgm:pt>
    <dgm:pt modelId="{C3D873B5-CFCD-4532-AFEA-A83F39433E38}" type="pres">
      <dgm:prSet presAssocID="{17AF2C12-E356-4D62-AE37-59F480C77024}" presName="descendantText" presStyleLbl="alignAccFollowNode1" presStyleIdx="1" presStyleCnt="4">
        <dgm:presLayoutVars>
          <dgm:bulletEnabled val="1"/>
        </dgm:presLayoutVars>
      </dgm:prSet>
      <dgm:spPr/>
    </dgm:pt>
    <dgm:pt modelId="{A8CCB6FF-BB45-40C7-BF05-FB1D79C1660D}" type="pres">
      <dgm:prSet presAssocID="{95B1C6E5-BDA4-4663-B385-752DA37479E1}" presName="sp" presStyleCnt="0"/>
      <dgm:spPr/>
    </dgm:pt>
    <dgm:pt modelId="{54CD9EC1-DA1C-4126-B835-B9AAC4ED1C72}" type="pres">
      <dgm:prSet presAssocID="{017BF305-9AA9-4BCA-884D-B227D13BF888}" presName="linNode" presStyleCnt="0"/>
      <dgm:spPr/>
    </dgm:pt>
    <dgm:pt modelId="{78C00250-19DE-4516-B67C-A393D3C677FE}" type="pres">
      <dgm:prSet presAssocID="{017BF305-9AA9-4BCA-884D-B227D13BF888}" presName="parentText" presStyleLbl="node1" presStyleIdx="2" presStyleCnt="4">
        <dgm:presLayoutVars>
          <dgm:chMax val="1"/>
          <dgm:bulletEnabled val="1"/>
        </dgm:presLayoutVars>
      </dgm:prSet>
      <dgm:spPr/>
    </dgm:pt>
    <dgm:pt modelId="{9A32B706-39E0-4849-B0B6-85EAE4149DC1}" type="pres">
      <dgm:prSet presAssocID="{017BF305-9AA9-4BCA-884D-B227D13BF888}" presName="descendantText" presStyleLbl="alignAccFollowNode1" presStyleIdx="2" presStyleCnt="4">
        <dgm:presLayoutVars>
          <dgm:bulletEnabled val="1"/>
        </dgm:presLayoutVars>
      </dgm:prSet>
      <dgm:spPr/>
    </dgm:pt>
    <dgm:pt modelId="{702DE148-C078-4AD0-A941-4E079C3C021C}" type="pres">
      <dgm:prSet presAssocID="{81ACE3FB-5D3A-40B1-A9BD-538AEB170BE7}" presName="sp" presStyleCnt="0"/>
      <dgm:spPr/>
    </dgm:pt>
    <dgm:pt modelId="{3CF017B8-C5F6-498D-B971-A6F92B581DB6}" type="pres">
      <dgm:prSet presAssocID="{46EE43D4-E4F9-48F9-918C-6C7FCF3BAF4F}" presName="linNode" presStyleCnt="0"/>
      <dgm:spPr/>
    </dgm:pt>
    <dgm:pt modelId="{34934371-2E16-47AB-8173-70D4DD7F6BED}" type="pres">
      <dgm:prSet presAssocID="{46EE43D4-E4F9-48F9-918C-6C7FCF3BAF4F}" presName="parentText" presStyleLbl="node1" presStyleIdx="3" presStyleCnt="4">
        <dgm:presLayoutVars>
          <dgm:chMax val="1"/>
          <dgm:bulletEnabled val="1"/>
        </dgm:presLayoutVars>
      </dgm:prSet>
      <dgm:spPr/>
    </dgm:pt>
    <dgm:pt modelId="{69E3A9A6-89D6-49DA-869E-F45C3869ABB9}" type="pres">
      <dgm:prSet presAssocID="{46EE43D4-E4F9-48F9-918C-6C7FCF3BAF4F}" presName="descendantText" presStyleLbl="alignAccFollowNode1" presStyleIdx="3" presStyleCnt="4">
        <dgm:presLayoutVars>
          <dgm:bulletEnabled val="1"/>
        </dgm:presLayoutVars>
      </dgm:prSet>
      <dgm:spPr/>
    </dgm:pt>
  </dgm:ptLst>
  <dgm:cxnLst>
    <dgm:cxn modelId="{F5D06A12-4246-4D02-BD83-57527949690D}" type="presOf" srcId="{017BF305-9AA9-4BCA-884D-B227D13BF888}" destId="{78C00250-19DE-4516-B67C-A393D3C677FE}" srcOrd="0" destOrd="0" presId="urn:microsoft.com/office/officeart/2005/8/layout/vList5"/>
    <dgm:cxn modelId="{E11F4F15-BDF4-4369-8ACA-7162B1FB242B}" type="presOf" srcId="{9B549067-1AD0-470D-B171-9B857753DD15}" destId="{E08842F7-F632-4605-B04D-C257B0E6AD6E}" srcOrd="0" destOrd="0" presId="urn:microsoft.com/office/officeart/2005/8/layout/vList5"/>
    <dgm:cxn modelId="{B4B99E1E-1BB3-4B40-915C-71784821C815}" type="presOf" srcId="{17AF2C12-E356-4D62-AE37-59F480C77024}" destId="{1D67FD59-6237-422F-BC3C-58E8221FB28E}" srcOrd="0" destOrd="0" presId="urn:microsoft.com/office/officeart/2005/8/layout/vList5"/>
    <dgm:cxn modelId="{1A3B3828-306C-49C7-BCAB-B8BFF7297E01}" srcId="{9B549067-1AD0-470D-B171-9B857753DD15}" destId="{17AF2C12-E356-4D62-AE37-59F480C77024}" srcOrd="1" destOrd="0" parTransId="{52BEEB29-3AFA-4A3A-8EBA-106F34716448}" sibTransId="{95B1C6E5-BDA4-4663-B385-752DA37479E1}"/>
    <dgm:cxn modelId="{1DE67F2E-F28E-4321-A8C3-4DBEC8C082E6}" type="presOf" srcId="{46EE43D4-E4F9-48F9-918C-6C7FCF3BAF4F}" destId="{34934371-2E16-47AB-8173-70D4DD7F6BED}" srcOrd="0" destOrd="0" presId="urn:microsoft.com/office/officeart/2005/8/layout/vList5"/>
    <dgm:cxn modelId="{ED03136B-7AC0-4944-B7BD-6FEFB13921F9}" srcId="{46EE43D4-E4F9-48F9-918C-6C7FCF3BAF4F}" destId="{8788DBC7-EF87-423E-ADA7-4DE8C7A9C812}" srcOrd="0" destOrd="0" parTransId="{83DF82DD-80B7-44C0-A8D6-BA4C4C4CC5A8}" sibTransId="{CC12509D-26F0-4B5B-AF0D-9DD7840175FC}"/>
    <dgm:cxn modelId="{8830254F-985C-4AD8-B0CD-D29CD3AF500E}" srcId="{9B549067-1AD0-470D-B171-9B857753DD15}" destId="{D8BBBB22-EB4F-4156-B7D6-31E956371E65}" srcOrd="0" destOrd="0" parTransId="{814488F7-253C-4767-B2B8-E46D3310A6DD}" sibTransId="{3114A3DA-4120-42FC-BE4F-C19974F7EAEC}"/>
    <dgm:cxn modelId="{C936D87C-D83B-4EAC-AF8B-A8516CC921AD}" type="presOf" srcId="{F2EF414D-5E1C-4D53-936F-C84EC879DAA0}" destId="{9A32B706-39E0-4849-B0B6-85EAE4149DC1}" srcOrd="0" destOrd="0" presId="urn:microsoft.com/office/officeart/2005/8/layout/vList5"/>
    <dgm:cxn modelId="{EAF1AB7E-9217-47E5-BDD1-210E53A0736D}" srcId="{9B549067-1AD0-470D-B171-9B857753DD15}" destId="{46EE43D4-E4F9-48F9-918C-6C7FCF3BAF4F}" srcOrd="3" destOrd="0" parTransId="{00FA1405-4243-4FE7-A9BB-75783F39B478}" sibTransId="{FADE90CC-7A14-474E-844F-49DBE9B0D811}"/>
    <dgm:cxn modelId="{D62CBF94-8213-4835-BF26-D25E1265506E}" srcId="{017BF305-9AA9-4BCA-884D-B227D13BF888}" destId="{F2EF414D-5E1C-4D53-936F-C84EC879DAA0}" srcOrd="0" destOrd="0" parTransId="{D5D81E28-E95E-43BD-9D8C-1165E50F17BA}" sibTransId="{073E61FA-492B-4797-8EE6-DF90E1190849}"/>
    <dgm:cxn modelId="{0067BA9C-668B-4B73-AEF5-DFE87EC51D61}" type="presOf" srcId="{8788DBC7-EF87-423E-ADA7-4DE8C7A9C812}" destId="{69E3A9A6-89D6-49DA-869E-F45C3869ABB9}" srcOrd="0" destOrd="0" presId="urn:microsoft.com/office/officeart/2005/8/layout/vList5"/>
    <dgm:cxn modelId="{B3F3DEA1-95B0-4D51-B241-12B3C6DE6283}" srcId="{D8BBBB22-EB4F-4156-B7D6-31E956371E65}" destId="{8E7E6028-AACF-4BF6-9519-2D47488B41AC}" srcOrd="0" destOrd="0" parTransId="{784A4D6A-4B24-456E-BAF4-B7DF953CEBFD}" sibTransId="{CF3F7A73-4586-4EEA-BF84-F24096ED7A78}"/>
    <dgm:cxn modelId="{925A08AF-29A4-43C9-9FA6-F6300FC4FCEA}" srcId="{9B549067-1AD0-470D-B171-9B857753DD15}" destId="{017BF305-9AA9-4BCA-884D-B227D13BF888}" srcOrd="2" destOrd="0" parTransId="{6EBEFA52-24C2-4FF8-B4C3-545DE8A9C5C1}" sibTransId="{81ACE3FB-5D3A-40B1-A9BD-538AEB170BE7}"/>
    <dgm:cxn modelId="{A9BE76B4-63CA-46DD-8CD8-70DF9FA0BB2C}" type="presOf" srcId="{0AECF3B8-6777-4588-BE29-F207142D2913}" destId="{C3D873B5-CFCD-4532-AFEA-A83F39433E38}" srcOrd="0" destOrd="0" presId="urn:microsoft.com/office/officeart/2005/8/layout/vList5"/>
    <dgm:cxn modelId="{7FC7A7B9-EDE4-41F1-8D90-7079DBC56FD6}" type="presOf" srcId="{D8BBBB22-EB4F-4156-B7D6-31E956371E65}" destId="{E27A400F-8234-4B49-9F0F-4970955E83D1}" srcOrd="0" destOrd="0" presId="urn:microsoft.com/office/officeart/2005/8/layout/vList5"/>
    <dgm:cxn modelId="{4ACFB1C5-E96A-4117-BEE7-C13A2F397FEA}" srcId="{17AF2C12-E356-4D62-AE37-59F480C77024}" destId="{0AECF3B8-6777-4588-BE29-F207142D2913}" srcOrd="0" destOrd="0" parTransId="{D34B2EB1-D298-42BF-B8E6-4E6212491D7C}" sibTransId="{D8830974-F959-4EB4-A72A-F7C11D91EDF1}"/>
    <dgm:cxn modelId="{F2AAA3F1-B8CC-4FF3-9846-A6B452008431}" type="presOf" srcId="{8E7E6028-AACF-4BF6-9519-2D47488B41AC}" destId="{A469D095-ACD7-4731-9A4C-299165D74F42}" srcOrd="0" destOrd="0" presId="urn:microsoft.com/office/officeart/2005/8/layout/vList5"/>
    <dgm:cxn modelId="{CCCFDDE3-6727-47D0-AA98-A792A707E3D9}" type="presParOf" srcId="{E08842F7-F632-4605-B04D-C257B0E6AD6E}" destId="{469AAE57-67F1-4D15-9640-F41A618CC4E1}" srcOrd="0" destOrd="0" presId="urn:microsoft.com/office/officeart/2005/8/layout/vList5"/>
    <dgm:cxn modelId="{E9A2350C-2818-4293-BBAE-EE4DC77BC5BB}" type="presParOf" srcId="{469AAE57-67F1-4D15-9640-F41A618CC4E1}" destId="{E27A400F-8234-4B49-9F0F-4970955E83D1}" srcOrd="0" destOrd="0" presId="urn:microsoft.com/office/officeart/2005/8/layout/vList5"/>
    <dgm:cxn modelId="{A98E544F-2D93-4985-92EB-86EB2DA9EFBF}" type="presParOf" srcId="{469AAE57-67F1-4D15-9640-F41A618CC4E1}" destId="{A469D095-ACD7-4731-9A4C-299165D74F42}" srcOrd="1" destOrd="0" presId="urn:microsoft.com/office/officeart/2005/8/layout/vList5"/>
    <dgm:cxn modelId="{D92CEED4-2ABC-4780-ADBD-0F960DC39B9D}" type="presParOf" srcId="{E08842F7-F632-4605-B04D-C257B0E6AD6E}" destId="{1F4FD30E-7EA5-4708-B93F-4C94D5D783C8}" srcOrd="1" destOrd="0" presId="urn:microsoft.com/office/officeart/2005/8/layout/vList5"/>
    <dgm:cxn modelId="{A26B948D-9AC6-4E0D-AEA3-A56BF7534C5E}" type="presParOf" srcId="{E08842F7-F632-4605-B04D-C257B0E6AD6E}" destId="{59919572-864B-4135-90C3-748B247E4723}" srcOrd="2" destOrd="0" presId="urn:microsoft.com/office/officeart/2005/8/layout/vList5"/>
    <dgm:cxn modelId="{FA33D622-0646-453E-BA0B-2B70A56625E6}" type="presParOf" srcId="{59919572-864B-4135-90C3-748B247E4723}" destId="{1D67FD59-6237-422F-BC3C-58E8221FB28E}" srcOrd="0" destOrd="0" presId="urn:microsoft.com/office/officeart/2005/8/layout/vList5"/>
    <dgm:cxn modelId="{1AAA1E52-39B5-432C-A835-373A9F8723BF}" type="presParOf" srcId="{59919572-864B-4135-90C3-748B247E4723}" destId="{C3D873B5-CFCD-4532-AFEA-A83F39433E38}" srcOrd="1" destOrd="0" presId="urn:microsoft.com/office/officeart/2005/8/layout/vList5"/>
    <dgm:cxn modelId="{67A05409-2799-4374-AA60-706BB26B88A6}" type="presParOf" srcId="{E08842F7-F632-4605-B04D-C257B0E6AD6E}" destId="{A8CCB6FF-BB45-40C7-BF05-FB1D79C1660D}" srcOrd="3" destOrd="0" presId="urn:microsoft.com/office/officeart/2005/8/layout/vList5"/>
    <dgm:cxn modelId="{847DE7AE-77B3-4FA2-AD4E-E388C7C3F00A}" type="presParOf" srcId="{E08842F7-F632-4605-B04D-C257B0E6AD6E}" destId="{54CD9EC1-DA1C-4126-B835-B9AAC4ED1C72}" srcOrd="4" destOrd="0" presId="urn:microsoft.com/office/officeart/2005/8/layout/vList5"/>
    <dgm:cxn modelId="{85055209-FC20-47B7-8EEE-E4E49B03F35A}" type="presParOf" srcId="{54CD9EC1-DA1C-4126-B835-B9AAC4ED1C72}" destId="{78C00250-19DE-4516-B67C-A393D3C677FE}" srcOrd="0" destOrd="0" presId="urn:microsoft.com/office/officeart/2005/8/layout/vList5"/>
    <dgm:cxn modelId="{EDEE9709-60A4-42D6-96E0-C859F12DCC7F}" type="presParOf" srcId="{54CD9EC1-DA1C-4126-B835-B9AAC4ED1C72}" destId="{9A32B706-39E0-4849-B0B6-85EAE4149DC1}" srcOrd="1" destOrd="0" presId="urn:microsoft.com/office/officeart/2005/8/layout/vList5"/>
    <dgm:cxn modelId="{649D917E-81A6-4C20-A968-CBF8B8C1B010}" type="presParOf" srcId="{E08842F7-F632-4605-B04D-C257B0E6AD6E}" destId="{702DE148-C078-4AD0-A941-4E079C3C021C}" srcOrd="5" destOrd="0" presId="urn:microsoft.com/office/officeart/2005/8/layout/vList5"/>
    <dgm:cxn modelId="{6565A057-773F-46EF-9233-AAAEC00AC19C}" type="presParOf" srcId="{E08842F7-F632-4605-B04D-C257B0E6AD6E}" destId="{3CF017B8-C5F6-498D-B971-A6F92B581DB6}" srcOrd="6" destOrd="0" presId="urn:microsoft.com/office/officeart/2005/8/layout/vList5"/>
    <dgm:cxn modelId="{88B357FD-9C67-425C-968C-F518165AA6A5}" type="presParOf" srcId="{3CF017B8-C5F6-498D-B971-A6F92B581DB6}" destId="{34934371-2E16-47AB-8173-70D4DD7F6BED}" srcOrd="0" destOrd="0" presId="urn:microsoft.com/office/officeart/2005/8/layout/vList5"/>
    <dgm:cxn modelId="{88FA2029-376A-4401-9B74-4659A895E44F}" type="presParOf" srcId="{3CF017B8-C5F6-498D-B971-A6F92B581DB6}" destId="{69E3A9A6-89D6-49DA-869E-F45C3869AB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8B3F6-30BB-4FE0-8496-0FBDF9F8703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A2CFE4A-52DC-4D71-95E8-AC946522D503}">
      <dgm:prSet custT="1"/>
      <dgm:spPr/>
      <dgm:t>
        <a:bodyPr/>
        <a:lstStyle/>
        <a:p>
          <a:r>
            <a:rPr lang="en-US" sz="2000" baseline="0" dirty="0"/>
            <a:t>Resource planners, market operators, and regulators| </a:t>
          </a:r>
          <a:r>
            <a:rPr lang="en-US" sz="2000" b="1" baseline="0" dirty="0"/>
            <a:t>carefully manage generator deactivations</a:t>
          </a:r>
          <a:endParaRPr lang="en-US" sz="2000" b="1" dirty="0"/>
        </a:p>
      </dgm:t>
    </dgm:pt>
    <dgm:pt modelId="{A0AF22A0-25D6-4255-A027-1A9CB33C9E28}" type="parTrans" cxnId="{2E429EAF-7470-4D55-83FA-002C450C09FE}">
      <dgm:prSet/>
      <dgm:spPr/>
      <dgm:t>
        <a:bodyPr/>
        <a:lstStyle/>
        <a:p>
          <a:endParaRPr lang="en-US" sz="2000"/>
        </a:p>
      </dgm:t>
    </dgm:pt>
    <dgm:pt modelId="{925BCCB3-D800-4BCA-99F3-F6E015ADC567}" type="sibTrans" cxnId="{2E429EAF-7470-4D55-83FA-002C450C09FE}">
      <dgm:prSet/>
      <dgm:spPr/>
      <dgm:t>
        <a:bodyPr/>
        <a:lstStyle/>
        <a:p>
          <a:endParaRPr lang="en-US" sz="2000"/>
        </a:p>
      </dgm:t>
    </dgm:pt>
    <dgm:pt modelId="{917B46BF-FDEF-4D63-A80B-D18F7ED3DE8D}">
      <dgm:prSet custT="1"/>
      <dgm:spPr/>
      <dgm:t>
        <a:bodyPr/>
        <a:lstStyle/>
        <a:p>
          <a:r>
            <a:rPr lang="en-US" sz="2000" baseline="0" dirty="0"/>
            <a:t>NERC and Regional Entities| </a:t>
          </a:r>
          <a:r>
            <a:rPr lang="en-US" sz="2000" b="1" baseline="0" dirty="0"/>
            <a:t>improve the LTRA with energy metrics, consistent methods, and wide-area energy analysis</a:t>
          </a:r>
          <a:endParaRPr lang="en-US" sz="2000" b="1" dirty="0"/>
        </a:p>
      </dgm:t>
    </dgm:pt>
    <dgm:pt modelId="{CB1ABF0A-6D84-4F54-95B1-A840596634FA}" type="parTrans" cxnId="{0699C9E2-4EB9-4915-BA8E-D87C43758CF8}">
      <dgm:prSet/>
      <dgm:spPr/>
      <dgm:t>
        <a:bodyPr/>
        <a:lstStyle/>
        <a:p>
          <a:endParaRPr lang="en-US" sz="2000"/>
        </a:p>
      </dgm:t>
    </dgm:pt>
    <dgm:pt modelId="{A6B3CF56-BAA7-4B73-A069-F427095B0C60}" type="sibTrans" cxnId="{0699C9E2-4EB9-4915-BA8E-D87C43758CF8}">
      <dgm:prSet/>
      <dgm:spPr/>
      <dgm:t>
        <a:bodyPr/>
        <a:lstStyle/>
        <a:p>
          <a:endParaRPr lang="en-US" sz="2000"/>
        </a:p>
      </dgm:t>
    </dgm:pt>
    <dgm:pt modelId="{58C1FA3C-C775-446F-8363-4E64A77398BB}">
      <dgm:prSet custT="1"/>
      <dgm:spPr/>
      <dgm:t>
        <a:bodyPr/>
        <a:lstStyle/>
        <a:p>
          <a:r>
            <a:rPr lang="en-US" sz="2000" baseline="0" dirty="0"/>
            <a:t>Regulators and Policymakers| </a:t>
          </a:r>
          <a:r>
            <a:rPr lang="en-US" sz="2000" b="1" baseline="0" dirty="0"/>
            <a:t>streamline siting and permitting to remove barriers to resource and transmission development</a:t>
          </a:r>
          <a:endParaRPr lang="en-US" sz="2000" b="1" dirty="0"/>
        </a:p>
      </dgm:t>
    </dgm:pt>
    <dgm:pt modelId="{335846E9-19F2-4A54-B8E0-2D6A414E8779}" type="parTrans" cxnId="{E3EA1133-98CA-4EA3-8EF5-AC2D3FB20FDE}">
      <dgm:prSet/>
      <dgm:spPr/>
      <dgm:t>
        <a:bodyPr/>
        <a:lstStyle/>
        <a:p>
          <a:endParaRPr lang="en-US" sz="2000"/>
        </a:p>
      </dgm:t>
    </dgm:pt>
    <dgm:pt modelId="{E8D4B215-1F64-4D25-ACF9-776707F9D187}" type="sibTrans" cxnId="{E3EA1133-98CA-4EA3-8EF5-AC2D3FB20FDE}">
      <dgm:prSet/>
      <dgm:spPr/>
      <dgm:t>
        <a:bodyPr/>
        <a:lstStyle/>
        <a:p>
          <a:endParaRPr lang="en-US" sz="2000"/>
        </a:p>
      </dgm:t>
    </dgm:pt>
    <dgm:pt modelId="{173D32E6-9DAC-4A3B-BFC6-98EEF4141A6B}">
      <dgm:prSet custT="1"/>
      <dgm:spPr/>
      <dgm:t>
        <a:bodyPr/>
        <a:lstStyle/>
        <a:p>
          <a:r>
            <a:rPr lang="en-US" sz="2000" baseline="0" dirty="0"/>
            <a:t>Regulators, industry, and gas industry| </a:t>
          </a:r>
          <a:r>
            <a:rPr lang="en-US" sz="2000" b="1" baseline="0" dirty="0"/>
            <a:t>implement a framework for addressing reliability needs of the interconnected energy system </a:t>
          </a:r>
          <a:endParaRPr lang="en-US" sz="2000" b="1" dirty="0"/>
        </a:p>
      </dgm:t>
    </dgm:pt>
    <dgm:pt modelId="{2745314F-E11B-4C60-B531-C9D0ADFBE473}" type="parTrans" cxnId="{5B39AE3A-80A3-4BD4-A956-5738B6E58EBC}">
      <dgm:prSet/>
      <dgm:spPr/>
      <dgm:t>
        <a:bodyPr/>
        <a:lstStyle/>
        <a:p>
          <a:endParaRPr lang="en-US" sz="2000"/>
        </a:p>
      </dgm:t>
    </dgm:pt>
    <dgm:pt modelId="{312948B6-69FE-49B2-AF2E-8641898D8518}" type="sibTrans" cxnId="{5B39AE3A-80A3-4BD4-A956-5738B6E58EBC}">
      <dgm:prSet/>
      <dgm:spPr/>
      <dgm:t>
        <a:bodyPr/>
        <a:lstStyle/>
        <a:p>
          <a:endParaRPr lang="en-US" sz="2000"/>
        </a:p>
      </dgm:t>
    </dgm:pt>
    <dgm:pt modelId="{7FE7CBFE-BEDA-4119-93B3-5785A39D086C}">
      <dgm:prSet custT="1"/>
      <dgm:spPr/>
      <dgm:t>
        <a:bodyPr/>
        <a:lstStyle/>
        <a:p>
          <a:r>
            <a:rPr lang="en-US" sz="2000" baseline="0" dirty="0"/>
            <a:t>ISOs/RTOs, regulators| </a:t>
          </a:r>
          <a:r>
            <a:rPr lang="en-US" sz="2000" b="1" baseline="0" dirty="0"/>
            <a:t>continue steps to ensure sufficient Essential Reliability Services</a:t>
          </a:r>
          <a:endParaRPr lang="en-US" sz="2000" b="1" dirty="0"/>
        </a:p>
      </dgm:t>
    </dgm:pt>
    <dgm:pt modelId="{0A9CC7B4-9427-43D5-85B0-481525A58463}" type="parTrans" cxnId="{8C9D816E-C27A-4E29-BDC8-9545F75DB73A}">
      <dgm:prSet/>
      <dgm:spPr/>
      <dgm:t>
        <a:bodyPr/>
        <a:lstStyle/>
        <a:p>
          <a:endParaRPr lang="en-US" sz="2000"/>
        </a:p>
      </dgm:t>
    </dgm:pt>
    <dgm:pt modelId="{77DC3094-89B0-4A25-BA03-B635EB0FD9D5}" type="sibTrans" cxnId="{8C9D816E-C27A-4E29-BDC8-9545F75DB73A}">
      <dgm:prSet/>
      <dgm:spPr/>
      <dgm:t>
        <a:bodyPr/>
        <a:lstStyle/>
        <a:p>
          <a:endParaRPr lang="en-US" sz="2000"/>
        </a:p>
      </dgm:t>
    </dgm:pt>
    <dgm:pt modelId="{CDF4133D-9DD1-4E8E-964B-982862B18EC4}" type="pres">
      <dgm:prSet presAssocID="{3738B3F6-30BB-4FE0-8496-0FBDF9F8703F}" presName="linear" presStyleCnt="0">
        <dgm:presLayoutVars>
          <dgm:animLvl val="lvl"/>
          <dgm:resizeHandles val="exact"/>
        </dgm:presLayoutVars>
      </dgm:prSet>
      <dgm:spPr/>
    </dgm:pt>
    <dgm:pt modelId="{4EA4D125-BA8F-4BA6-A4DD-4AF20DF56424}" type="pres">
      <dgm:prSet presAssocID="{AA2CFE4A-52DC-4D71-95E8-AC946522D503}" presName="parentText" presStyleLbl="node1" presStyleIdx="0" presStyleCnt="5">
        <dgm:presLayoutVars>
          <dgm:chMax val="0"/>
          <dgm:bulletEnabled val="1"/>
        </dgm:presLayoutVars>
      </dgm:prSet>
      <dgm:spPr/>
    </dgm:pt>
    <dgm:pt modelId="{5DDBAFE6-AD55-4D89-96FE-520E880AA3F7}" type="pres">
      <dgm:prSet presAssocID="{925BCCB3-D800-4BCA-99F3-F6E015ADC567}" presName="spacer" presStyleCnt="0"/>
      <dgm:spPr/>
    </dgm:pt>
    <dgm:pt modelId="{A01094E5-04D6-4FB4-AE7B-05290F6A977F}" type="pres">
      <dgm:prSet presAssocID="{917B46BF-FDEF-4D63-A80B-D18F7ED3DE8D}" presName="parentText" presStyleLbl="node1" presStyleIdx="1" presStyleCnt="5">
        <dgm:presLayoutVars>
          <dgm:chMax val="0"/>
          <dgm:bulletEnabled val="1"/>
        </dgm:presLayoutVars>
      </dgm:prSet>
      <dgm:spPr/>
    </dgm:pt>
    <dgm:pt modelId="{6830E9AD-1BE8-4E20-B0D7-F4A0E51D1E9B}" type="pres">
      <dgm:prSet presAssocID="{A6B3CF56-BAA7-4B73-A069-F427095B0C60}" presName="spacer" presStyleCnt="0"/>
      <dgm:spPr/>
    </dgm:pt>
    <dgm:pt modelId="{3302C37B-B69B-402F-A62F-ADD95F5F3FE2}" type="pres">
      <dgm:prSet presAssocID="{58C1FA3C-C775-446F-8363-4E64A77398BB}" presName="parentText" presStyleLbl="node1" presStyleIdx="2" presStyleCnt="5">
        <dgm:presLayoutVars>
          <dgm:chMax val="0"/>
          <dgm:bulletEnabled val="1"/>
        </dgm:presLayoutVars>
      </dgm:prSet>
      <dgm:spPr/>
    </dgm:pt>
    <dgm:pt modelId="{D562F3C5-A266-47C9-8100-4D42BFBA34D2}" type="pres">
      <dgm:prSet presAssocID="{E8D4B215-1F64-4D25-ACF9-776707F9D187}" presName="spacer" presStyleCnt="0"/>
      <dgm:spPr/>
    </dgm:pt>
    <dgm:pt modelId="{62B262D9-265D-4B62-8406-5D6A0481559A}" type="pres">
      <dgm:prSet presAssocID="{173D32E6-9DAC-4A3B-BFC6-98EEF4141A6B}" presName="parentText" presStyleLbl="node1" presStyleIdx="3" presStyleCnt="5">
        <dgm:presLayoutVars>
          <dgm:chMax val="0"/>
          <dgm:bulletEnabled val="1"/>
        </dgm:presLayoutVars>
      </dgm:prSet>
      <dgm:spPr/>
    </dgm:pt>
    <dgm:pt modelId="{3B75A408-4D3D-46E0-8095-1A81D9562726}" type="pres">
      <dgm:prSet presAssocID="{312948B6-69FE-49B2-AF2E-8641898D8518}" presName="spacer" presStyleCnt="0"/>
      <dgm:spPr/>
    </dgm:pt>
    <dgm:pt modelId="{B82A2F87-8D96-4B55-8B72-85FE06946477}" type="pres">
      <dgm:prSet presAssocID="{7FE7CBFE-BEDA-4119-93B3-5785A39D086C}" presName="parentText" presStyleLbl="node1" presStyleIdx="4" presStyleCnt="5">
        <dgm:presLayoutVars>
          <dgm:chMax val="0"/>
          <dgm:bulletEnabled val="1"/>
        </dgm:presLayoutVars>
      </dgm:prSet>
      <dgm:spPr/>
    </dgm:pt>
  </dgm:ptLst>
  <dgm:cxnLst>
    <dgm:cxn modelId="{D1DBAD06-D2CF-4A83-8F4F-75E83DD18478}" type="presOf" srcId="{173D32E6-9DAC-4A3B-BFC6-98EEF4141A6B}" destId="{62B262D9-265D-4B62-8406-5D6A0481559A}" srcOrd="0" destOrd="0" presId="urn:microsoft.com/office/officeart/2005/8/layout/vList2"/>
    <dgm:cxn modelId="{80450F30-C14F-4749-9FB6-DD0CA57C7918}" type="presOf" srcId="{7FE7CBFE-BEDA-4119-93B3-5785A39D086C}" destId="{B82A2F87-8D96-4B55-8B72-85FE06946477}" srcOrd="0" destOrd="0" presId="urn:microsoft.com/office/officeart/2005/8/layout/vList2"/>
    <dgm:cxn modelId="{E3EA1133-98CA-4EA3-8EF5-AC2D3FB20FDE}" srcId="{3738B3F6-30BB-4FE0-8496-0FBDF9F8703F}" destId="{58C1FA3C-C775-446F-8363-4E64A77398BB}" srcOrd="2" destOrd="0" parTransId="{335846E9-19F2-4A54-B8E0-2D6A414E8779}" sibTransId="{E8D4B215-1F64-4D25-ACF9-776707F9D187}"/>
    <dgm:cxn modelId="{5B39AE3A-80A3-4BD4-A956-5738B6E58EBC}" srcId="{3738B3F6-30BB-4FE0-8496-0FBDF9F8703F}" destId="{173D32E6-9DAC-4A3B-BFC6-98EEF4141A6B}" srcOrd="3" destOrd="0" parTransId="{2745314F-E11B-4C60-B531-C9D0ADFBE473}" sibTransId="{312948B6-69FE-49B2-AF2E-8641898D8518}"/>
    <dgm:cxn modelId="{DA300F67-B047-4369-98EE-F00E426C82F2}" type="presOf" srcId="{AA2CFE4A-52DC-4D71-95E8-AC946522D503}" destId="{4EA4D125-BA8F-4BA6-A4DD-4AF20DF56424}" srcOrd="0" destOrd="0" presId="urn:microsoft.com/office/officeart/2005/8/layout/vList2"/>
    <dgm:cxn modelId="{8C9D816E-C27A-4E29-BDC8-9545F75DB73A}" srcId="{3738B3F6-30BB-4FE0-8496-0FBDF9F8703F}" destId="{7FE7CBFE-BEDA-4119-93B3-5785A39D086C}" srcOrd="4" destOrd="0" parTransId="{0A9CC7B4-9427-43D5-85B0-481525A58463}" sibTransId="{77DC3094-89B0-4A25-BA03-B635EB0FD9D5}"/>
    <dgm:cxn modelId="{A583367D-02C1-4829-9503-B3B8A97E9BA7}" type="presOf" srcId="{917B46BF-FDEF-4D63-A80B-D18F7ED3DE8D}" destId="{A01094E5-04D6-4FB4-AE7B-05290F6A977F}" srcOrd="0" destOrd="0" presId="urn:microsoft.com/office/officeart/2005/8/layout/vList2"/>
    <dgm:cxn modelId="{2E429EAF-7470-4D55-83FA-002C450C09FE}" srcId="{3738B3F6-30BB-4FE0-8496-0FBDF9F8703F}" destId="{AA2CFE4A-52DC-4D71-95E8-AC946522D503}" srcOrd="0" destOrd="0" parTransId="{A0AF22A0-25D6-4255-A027-1A9CB33C9E28}" sibTransId="{925BCCB3-D800-4BCA-99F3-F6E015ADC567}"/>
    <dgm:cxn modelId="{0C9C6AB0-BD4F-4E82-A1F3-36AE216A7E2E}" type="presOf" srcId="{3738B3F6-30BB-4FE0-8496-0FBDF9F8703F}" destId="{CDF4133D-9DD1-4E8E-964B-982862B18EC4}" srcOrd="0" destOrd="0" presId="urn:microsoft.com/office/officeart/2005/8/layout/vList2"/>
    <dgm:cxn modelId="{DCF1BDBF-A6F2-4F04-A4E4-0E31CD298DEF}" type="presOf" srcId="{58C1FA3C-C775-446F-8363-4E64A77398BB}" destId="{3302C37B-B69B-402F-A62F-ADD95F5F3FE2}" srcOrd="0" destOrd="0" presId="urn:microsoft.com/office/officeart/2005/8/layout/vList2"/>
    <dgm:cxn modelId="{0699C9E2-4EB9-4915-BA8E-D87C43758CF8}" srcId="{3738B3F6-30BB-4FE0-8496-0FBDF9F8703F}" destId="{917B46BF-FDEF-4D63-A80B-D18F7ED3DE8D}" srcOrd="1" destOrd="0" parTransId="{CB1ABF0A-6D84-4F54-95B1-A840596634FA}" sibTransId="{A6B3CF56-BAA7-4B73-A069-F427095B0C60}"/>
    <dgm:cxn modelId="{17DBB315-9761-4074-A092-4E4B29ACAE27}" type="presParOf" srcId="{CDF4133D-9DD1-4E8E-964B-982862B18EC4}" destId="{4EA4D125-BA8F-4BA6-A4DD-4AF20DF56424}" srcOrd="0" destOrd="0" presId="urn:microsoft.com/office/officeart/2005/8/layout/vList2"/>
    <dgm:cxn modelId="{C4C04985-17AE-4276-9054-DFE4D8442699}" type="presParOf" srcId="{CDF4133D-9DD1-4E8E-964B-982862B18EC4}" destId="{5DDBAFE6-AD55-4D89-96FE-520E880AA3F7}" srcOrd="1" destOrd="0" presId="urn:microsoft.com/office/officeart/2005/8/layout/vList2"/>
    <dgm:cxn modelId="{15EB40EA-5C38-4924-BD12-73CBD11AE534}" type="presParOf" srcId="{CDF4133D-9DD1-4E8E-964B-982862B18EC4}" destId="{A01094E5-04D6-4FB4-AE7B-05290F6A977F}" srcOrd="2" destOrd="0" presId="urn:microsoft.com/office/officeart/2005/8/layout/vList2"/>
    <dgm:cxn modelId="{A57D9E9A-66D9-4E4C-9DAF-FE7F456E04DD}" type="presParOf" srcId="{CDF4133D-9DD1-4E8E-964B-982862B18EC4}" destId="{6830E9AD-1BE8-4E20-B0D7-F4A0E51D1E9B}" srcOrd="3" destOrd="0" presId="urn:microsoft.com/office/officeart/2005/8/layout/vList2"/>
    <dgm:cxn modelId="{991967A1-6B77-4C6F-A66C-96F743193D2B}" type="presParOf" srcId="{CDF4133D-9DD1-4E8E-964B-982862B18EC4}" destId="{3302C37B-B69B-402F-A62F-ADD95F5F3FE2}" srcOrd="4" destOrd="0" presId="urn:microsoft.com/office/officeart/2005/8/layout/vList2"/>
    <dgm:cxn modelId="{5673AD87-C214-44BA-AD2C-1EC0A2927CF0}" type="presParOf" srcId="{CDF4133D-9DD1-4E8E-964B-982862B18EC4}" destId="{D562F3C5-A266-47C9-8100-4D42BFBA34D2}" srcOrd="5" destOrd="0" presId="urn:microsoft.com/office/officeart/2005/8/layout/vList2"/>
    <dgm:cxn modelId="{E551F87B-319A-451E-9ECB-01BD1FD210D3}" type="presParOf" srcId="{CDF4133D-9DD1-4E8E-964B-982862B18EC4}" destId="{62B262D9-265D-4B62-8406-5D6A0481559A}" srcOrd="6" destOrd="0" presId="urn:microsoft.com/office/officeart/2005/8/layout/vList2"/>
    <dgm:cxn modelId="{29469EF7-C05E-493E-B806-497210A05E4C}" type="presParOf" srcId="{CDF4133D-9DD1-4E8E-964B-982862B18EC4}" destId="{3B75A408-4D3D-46E0-8095-1A81D9562726}" srcOrd="7" destOrd="0" presId="urn:microsoft.com/office/officeart/2005/8/layout/vList2"/>
    <dgm:cxn modelId="{52D1AA34-AC8A-452B-B69A-A0D824D3E8A9}" type="presParOf" srcId="{CDF4133D-9DD1-4E8E-964B-982862B18EC4}" destId="{B82A2F87-8D96-4B55-8B72-85FE0694647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1BFF9-53D9-410B-A9BB-16137640C3DF}">
      <dsp:nvSpPr>
        <dsp:cNvPr id="0" name=""/>
        <dsp:cNvSpPr/>
      </dsp:nvSpPr>
      <dsp:spPr>
        <a:xfrm>
          <a:off x="-5992319" y="-922847"/>
          <a:ext cx="7179696" cy="7179696"/>
        </a:xfrm>
        <a:prstGeom prst="blockArc">
          <a:avLst>
            <a:gd name="adj1" fmla="val 18900000"/>
            <a:gd name="adj2" fmla="val 2700000"/>
            <a:gd name="adj3" fmla="val 3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23447-FE85-4986-94CC-16E41E2D05D4}">
      <dsp:nvSpPr>
        <dsp:cNvPr id="0" name=""/>
        <dsp:cNvSpPr/>
      </dsp:nvSpPr>
      <dsp:spPr>
        <a:xfrm>
          <a:off x="540764" y="333268"/>
          <a:ext cx="10550349"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Over half of North America is at risk of energy shortfalls over the next 10 years</a:t>
          </a:r>
        </a:p>
      </dsp:txBody>
      <dsp:txXfrm>
        <a:off x="540764" y="333268"/>
        <a:ext cx="10550349" cy="666963"/>
      </dsp:txXfrm>
    </dsp:sp>
    <dsp:sp modelId="{DCA9B0E9-8DF0-47DB-AF08-EE22B51BEBF1}">
      <dsp:nvSpPr>
        <dsp:cNvPr id="0" name=""/>
        <dsp:cNvSpPr/>
      </dsp:nvSpPr>
      <dsp:spPr>
        <a:xfrm>
          <a:off x="36373" y="162358"/>
          <a:ext cx="1008782" cy="10087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EE614-7306-4E6C-833D-E7044E4127C7}">
      <dsp:nvSpPr>
        <dsp:cNvPr id="0" name=""/>
        <dsp:cNvSpPr/>
      </dsp:nvSpPr>
      <dsp:spPr>
        <a:xfrm>
          <a:off x="1018691" y="1333393"/>
          <a:ext cx="10072422"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Projected generator retirements remain at high levels and accelerate the need for resources</a:t>
          </a:r>
        </a:p>
      </dsp:txBody>
      <dsp:txXfrm>
        <a:off x="1018691" y="1333393"/>
        <a:ext cx="10072422" cy="666963"/>
      </dsp:txXfrm>
    </dsp:sp>
    <dsp:sp modelId="{920EBD4A-A8D0-493B-A8F7-91D4A3CD67F4}">
      <dsp:nvSpPr>
        <dsp:cNvPr id="0" name=""/>
        <dsp:cNvSpPr/>
      </dsp:nvSpPr>
      <dsp:spPr>
        <a:xfrm>
          <a:off x="514300" y="1162483"/>
          <a:ext cx="1008782" cy="10087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F0656-5175-47A2-AD11-27A09CA3DCB4}">
      <dsp:nvSpPr>
        <dsp:cNvPr id="0" name=""/>
        <dsp:cNvSpPr/>
      </dsp:nvSpPr>
      <dsp:spPr>
        <a:xfrm>
          <a:off x="1165376" y="2333518"/>
          <a:ext cx="9925737"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Demand growth is rising rapidly driven by electrification, data centers, and industrial load</a:t>
          </a:r>
        </a:p>
      </dsp:txBody>
      <dsp:txXfrm>
        <a:off x="1165376" y="2333518"/>
        <a:ext cx="9925737" cy="666963"/>
      </dsp:txXfrm>
    </dsp:sp>
    <dsp:sp modelId="{7950FB27-71C9-4FE1-97C0-5B945B6636E5}">
      <dsp:nvSpPr>
        <dsp:cNvPr id="0" name=""/>
        <dsp:cNvSpPr/>
      </dsp:nvSpPr>
      <dsp:spPr>
        <a:xfrm>
          <a:off x="660985" y="2162608"/>
          <a:ext cx="1008782" cy="10087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18FB0B-A851-4324-90C4-3F6908E6D3FE}">
      <dsp:nvSpPr>
        <dsp:cNvPr id="0" name=""/>
        <dsp:cNvSpPr/>
      </dsp:nvSpPr>
      <dsp:spPr>
        <a:xfrm>
          <a:off x="1018691" y="3333643"/>
          <a:ext cx="10072422"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Projections of future resources reflect slower rate of additions</a:t>
          </a:r>
        </a:p>
      </dsp:txBody>
      <dsp:txXfrm>
        <a:off x="1018691" y="3333643"/>
        <a:ext cx="10072422" cy="666963"/>
      </dsp:txXfrm>
    </dsp:sp>
    <dsp:sp modelId="{A917C5F9-E662-48B0-AFCF-81AD631E95F7}">
      <dsp:nvSpPr>
        <dsp:cNvPr id="0" name=""/>
        <dsp:cNvSpPr/>
      </dsp:nvSpPr>
      <dsp:spPr>
        <a:xfrm>
          <a:off x="514300" y="3162733"/>
          <a:ext cx="1008782" cy="10087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602B7-A6C6-4E74-BDF9-0EEF60A35D0A}">
      <dsp:nvSpPr>
        <dsp:cNvPr id="0" name=""/>
        <dsp:cNvSpPr/>
      </dsp:nvSpPr>
      <dsp:spPr>
        <a:xfrm>
          <a:off x="540764" y="4333768"/>
          <a:ext cx="10550349"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Transmission development is increasing, with more projects in planning </a:t>
          </a:r>
        </a:p>
      </dsp:txBody>
      <dsp:txXfrm>
        <a:off x="540764" y="4333768"/>
        <a:ext cx="10550349" cy="666963"/>
      </dsp:txXfrm>
    </dsp:sp>
    <dsp:sp modelId="{CD93D902-594A-4C52-829E-F63896529794}">
      <dsp:nvSpPr>
        <dsp:cNvPr id="0" name=""/>
        <dsp:cNvSpPr/>
      </dsp:nvSpPr>
      <dsp:spPr>
        <a:xfrm>
          <a:off x="36373" y="4162858"/>
          <a:ext cx="1008782" cy="10087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9D095-ACD7-4731-9A4C-299165D74F42}">
      <dsp:nvSpPr>
        <dsp:cNvPr id="0" name=""/>
        <dsp:cNvSpPr/>
      </dsp:nvSpPr>
      <dsp:spPr>
        <a:xfrm rot="5400000">
          <a:off x="7164307" y="-3005278"/>
          <a:ext cx="933356" cy="71821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dirty="0"/>
            <a:t>	</a:t>
          </a:r>
          <a:r>
            <a:rPr lang="en-US" sz="1800" kern="1200" dirty="0"/>
            <a:t>Growth in large load parcels like data centers and industrial facilities pose various challenges for system planners and operators.</a:t>
          </a:r>
          <a:endParaRPr lang="en-US" sz="1600" kern="1200" dirty="0"/>
        </a:p>
      </dsp:txBody>
      <dsp:txXfrm rot="-5400000">
        <a:off x="4039934" y="164658"/>
        <a:ext cx="7136540" cy="842230"/>
      </dsp:txXfrm>
    </dsp:sp>
    <dsp:sp modelId="{E27A400F-8234-4B49-9F0F-4970955E83D1}">
      <dsp:nvSpPr>
        <dsp:cNvPr id="0" name=""/>
        <dsp:cNvSpPr/>
      </dsp:nvSpPr>
      <dsp:spPr>
        <a:xfrm>
          <a:off x="0" y="2425"/>
          <a:ext cx="4039933" cy="11666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Data Centers and Large Industrial Load</a:t>
          </a:r>
          <a:endParaRPr lang="en-US" sz="2800" kern="1200" dirty="0"/>
        </a:p>
      </dsp:txBody>
      <dsp:txXfrm>
        <a:off x="56953" y="59378"/>
        <a:ext cx="3926027" cy="1052789"/>
      </dsp:txXfrm>
    </dsp:sp>
    <dsp:sp modelId="{C3D873B5-CFCD-4532-AFEA-A83F39433E38}">
      <dsp:nvSpPr>
        <dsp:cNvPr id="0" name=""/>
        <dsp:cNvSpPr/>
      </dsp:nvSpPr>
      <dsp:spPr>
        <a:xfrm rot="5400000">
          <a:off x="7164307" y="-1780248"/>
          <a:ext cx="933356" cy="71821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dirty="0"/>
            <a:t>	</a:t>
          </a:r>
          <a:r>
            <a:rPr lang="en-US" sz="1800" kern="1200" dirty="0"/>
            <a:t>Poor visibility  of BESSs’ state-of-charge poses risks for operators who expect energy available for dispatch.</a:t>
          </a:r>
          <a:endParaRPr lang="en-US" sz="1600" kern="1200" dirty="0"/>
        </a:p>
      </dsp:txBody>
      <dsp:txXfrm rot="-5400000">
        <a:off x="4039934" y="1389688"/>
        <a:ext cx="7136540" cy="842230"/>
      </dsp:txXfrm>
    </dsp:sp>
    <dsp:sp modelId="{1D67FD59-6237-422F-BC3C-58E8221FB28E}">
      <dsp:nvSpPr>
        <dsp:cNvPr id="0" name=""/>
        <dsp:cNvSpPr/>
      </dsp:nvSpPr>
      <dsp:spPr>
        <a:xfrm>
          <a:off x="0" y="1227455"/>
          <a:ext cx="4039933" cy="11666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Battery Energy Storage Systems (BESSs) </a:t>
          </a:r>
          <a:endParaRPr lang="en-US" sz="2800" kern="1200" dirty="0"/>
        </a:p>
      </dsp:txBody>
      <dsp:txXfrm>
        <a:off x="56953" y="1284408"/>
        <a:ext cx="3926027" cy="1052789"/>
      </dsp:txXfrm>
    </dsp:sp>
    <dsp:sp modelId="{9A32B706-39E0-4849-B0B6-85EAE4149DC1}">
      <dsp:nvSpPr>
        <dsp:cNvPr id="0" name=""/>
        <dsp:cNvSpPr/>
      </dsp:nvSpPr>
      <dsp:spPr>
        <a:xfrm rot="5400000">
          <a:off x="7164307" y="-555218"/>
          <a:ext cx="933356" cy="71821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dirty="0"/>
            <a:t>	</a:t>
          </a:r>
          <a:r>
            <a:rPr lang="en-US" sz="1800" kern="1200" dirty="0"/>
            <a:t>With increased adoption of Electric Vehicles (EVs) there is a need to understand the impact of battery charging on system performance.</a:t>
          </a:r>
          <a:endParaRPr lang="en-US" sz="1600" kern="1200" dirty="0"/>
        </a:p>
      </dsp:txBody>
      <dsp:txXfrm rot="-5400000">
        <a:off x="4039934" y="2614718"/>
        <a:ext cx="7136540" cy="842230"/>
      </dsp:txXfrm>
    </dsp:sp>
    <dsp:sp modelId="{78C00250-19DE-4516-B67C-A393D3C677FE}">
      <dsp:nvSpPr>
        <dsp:cNvPr id="0" name=""/>
        <dsp:cNvSpPr/>
      </dsp:nvSpPr>
      <dsp:spPr>
        <a:xfrm>
          <a:off x="0" y="2452485"/>
          <a:ext cx="4039933" cy="11666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Electric Vehicles and Electric Load</a:t>
          </a:r>
          <a:endParaRPr lang="en-US" sz="2800" kern="1200" dirty="0"/>
        </a:p>
      </dsp:txBody>
      <dsp:txXfrm>
        <a:off x="56953" y="2509438"/>
        <a:ext cx="3926027" cy="1052789"/>
      </dsp:txXfrm>
    </dsp:sp>
    <dsp:sp modelId="{69E3A9A6-89D6-49DA-869E-F45C3869ABB9}">
      <dsp:nvSpPr>
        <dsp:cNvPr id="0" name=""/>
        <dsp:cNvSpPr/>
      </dsp:nvSpPr>
      <dsp:spPr>
        <a:xfrm rot="5400000">
          <a:off x="7164307" y="669811"/>
          <a:ext cx="933356" cy="71821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dirty="0"/>
            <a:t>	</a:t>
          </a:r>
          <a:r>
            <a:rPr lang="en-US" sz="1800" kern="1200" dirty="0"/>
            <a:t>More reliance on wind, solar, and hydro resources in the resource mix has the potential to expose the electricity system to supply shortages under abnormal weather patterns.</a:t>
          </a:r>
          <a:endParaRPr lang="en-US" sz="1600" kern="1200" dirty="0"/>
        </a:p>
      </dsp:txBody>
      <dsp:txXfrm rot="-5400000">
        <a:off x="4039934" y="3839748"/>
        <a:ext cx="7136540" cy="842230"/>
      </dsp:txXfrm>
    </dsp:sp>
    <dsp:sp modelId="{34934371-2E16-47AB-8173-70D4DD7F6BED}">
      <dsp:nvSpPr>
        <dsp:cNvPr id="0" name=""/>
        <dsp:cNvSpPr/>
      </dsp:nvSpPr>
      <dsp:spPr>
        <a:xfrm>
          <a:off x="0" y="3677515"/>
          <a:ext cx="4039933" cy="11666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Energy Drought</a:t>
          </a:r>
          <a:endParaRPr lang="en-US" sz="2800" kern="1200" dirty="0"/>
        </a:p>
      </dsp:txBody>
      <dsp:txXfrm>
        <a:off x="56953" y="3734468"/>
        <a:ext cx="3926027" cy="1052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4D125-BA8F-4BA6-A4DD-4AF20DF56424}">
      <dsp:nvSpPr>
        <dsp:cNvPr id="0" name=""/>
        <dsp:cNvSpPr/>
      </dsp:nvSpPr>
      <dsp:spPr>
        <a:xfrm>
          <a:off x="0" y="5558"/>
          <a:ext cx="7543800" cy="8611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Resource planners, market operators, and regulators| </a:t>
          </a:r>
          <a:r>
            <a:rPr lang="en-US" sz="2000" b="1" kern="1200" baseline="0" dirty="0"/>
            <a:t>carefully manage generator deactivations</a:t>
          </a:r>
          <a:endParaRPr lang="en-US" sz="2000" b="1" kern="1200" dirty="0"/>
        </a:p>
      </dsp:txBody>
      <dsp:txXfrm>
        <a:off x="42036" y="47594"/>
        <a:ext cx="7459728" cy="777048"/>
      </dsp:txXfrm>
    </dsp:sp>
    <dsp:sp modelId="{A01094E5-04D6-4FB4-AE7B-05290F6A977F}">
      <dsp:nvSpPr>
        <dsp:cNvPr id="0" name=""/>
        <dsp:cNvSpPr/>
      </dsp:nvSpPr>
      <dsp:spPr>
        <a:xfrm>
          <a:off x="0" y="999158"/>
          <a:ext cx="7543800" cy="8611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NERC and Regional Entities| </a:t>
          </a:r>
          <a:r>
            <a:rPr lang="en-US" sz="2000" b="1" kern="1200" baseline="0" dirty="0"/>
            <a:t>improve the LTRA with energy metrics, consistent methods, and wide-area energy analysis</a:t>
          </a:r>
          <a:endParaRPr lang="en-US" sz="2000" b="1" kern="1200" dirty="0"/>
        </a:p>
      </dsp:txBody>
      <dsp:txXfrm>
        <a:off x="42036" y="1041194"/>
        <a:ext cx="7459728" cy="777048"/>
      </dsp:txXfrm>
    </dsp:sp>
    <dsp:sp modelId="{3302C37B-B69B-402F-A62F-ADD95F5F3FE2}">
      <dsp:nvSpPr>
        <dsp:cNvPr id="0" name=""/>
        <dsp:cNvSpPr/>
      </dsp:nvSpPr>
      <dsp:spPr>
        <a:xfrm>
          <a:off x="0" y="1992759"/>
          <a:ext cx="7543800" cy="8611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Regulators and Policymakers| </a:t>
          </a:r>
          <a:r>
            <a:rPr lang="en-US" sz="2000" b="1" kern="1200" baseline="0" dirty="0"/>
            <a:t>streamline siting and permitting to remove barriers to resource and transmission development</a:t>
          </a:r>
          <a:endParaRPr lang="en-US" sz="2000" b="1" kern="1200" dirty="0"/>
        </a:p>
      </dsp:txBody>
      <dsp:txXfrm>
        <a:off x="42036" y="2034795"/>
        <a:ext cx="7459728" cy="777048"/>
      </dsp:txXfrm>
    </dsp:sp>
    <dsp:sp modelId="{62B262D9-265D-4B62-8406-5D6A0481559A}">
      <dsp:nvSpPr>
        <dsp:cNvPr id="0" name=""/>
        <dsp:cNvSpPr/>
      </dsp:nvSpPr>
      <dsp:spPr>
        <a:xfrm>
          <a:off x="0" y="2986359"/>
          <a:ext cx="7543800" cy="8611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Regulators, industry, and gas industry| </a:t>
          </a:r>
          <a:r>
            <a:rPr lang="en-US" sz="2000" b="1" kern="1200" baseline="0" dirty="0"/>
            <a:t>implement a framework for addressing reliability needs of the interconnected energy system </a:t>
          </a:r>
          <a:endParaRPr lang="en-US" sz="2000" b="1" kern="1200" dirty="0"/>
        </a:p>
      </dsp:txBody>
      <dsp:txXfrm>
        <a:off x="42036" y="3028395"/>
        <a:ext cx="7459728" cy="777048"/>
      </dsp:txXfrm>
    </dsp:sp>
    <dsp:sp modelId="{B82A2F87-8D96-4B55-8B72-85FE06946477}">
      <dsp:nvSpPr>
        <dsp:cNvPr id="0" name=""/>
        <dsp:cNvSpPr/>
      </dsp:nvSpPr>
      <dsp:spPr>
        <a:xfrm>
          <a:off x="0" y="3979959"/>
          <a:ext cx="7543800" cy="8611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ISOs/RTOs, regulators| </a:t>
          </a:r>
          <a:r>
            <a:rPr lang="en-US" sz="2000" b="1" kern="1200" baseline="0" dirty="0"/>
            <a:t>continue steps to ensure sufficient Essential Reliability Services</a:t>
          </a:r>
          <a:endParaRPr lang="en-US" sz="2000" b="1" kern="1200" dirty="0"/>
        </a:p>
      </dsp:txBody>
      <dsp:txXfrm>
        <a:off x="42036" y="4021995"/>
        <a:ext cx="7459728" cy="7770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0FC542F-8D3C-4847-93CC-E3B6CA37D9CC}" type="datetimeFigureOut">
              <a:rPr lang="en-US" smtClean="0"/>
              <a:pPr/>
              <a:t>1/21/2025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7EC48A-CACA-446F-81AF-F188FB520B0D}" type="slidenum">
              <a:rPr lang="en-US" smtClean="0"/>
              <a:pPr/>
              <a:t>‹#›</a:t>
            </a:fld>
            <a:endParaRPr lang="en-US" dirty="0"/>
          </a:p>
        </p:txBody>
      </p:sp>
    </p:spTree>
    <p:extLst>
      <p:ext uri="{BB962C8B-B14F-4D97-AF65-F5344CB8AC3E}">
        <p14:creationId xmlns:p14="http://schemas.microsoft.com/office/powerpoint/2010/main" val="3111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dirty="0"/>
          </a:p>
        </p:txBody>
      </p:sp>
    </p:spTree>
    <p:extLst>
      <p:ext uri="{BB962C8B-B14F-4D97-AF65-F5344CB8AC3E}">
        <p14:creationId xmlns:p14="http://schemas.microsoft.com/office/powerpoint/2010/main" val="285237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1AF0-BD3A-BF86-59F3-E9BBA883E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E455F-E348-7909-CB27-B6C21AEE4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5FAE2-25B6-5BCD-81C1-5FCEE931AB04}"/>
              </a:ext>
            </a:extLst>
          </p:cNvPr>
          <p:cNvSpPr>
            <a:spLocks noGrp="1"/>
          </p:cNvSpPr>
          <p:nvPr>
            <p:ph type="body" idx="1"/>
          </p:nvPr>
        </p:nvSpPr>
        <p:spPr/>
        <p:txBody>
          <a:bodyPr/>
          <a:lstStyle/>
          <a:p>
            <a:pPr lvl="1"/>
            <a:r>
              <a:rPr lang="en-US" i="0" kern="0" dirty="0"/>
              <a:t>Big risks and trends from the LTRA’s energy and capacity assessment</a:t>
            </a:r>
          </a:p>
          <a:p>
            <a:endParaRPr lang="en-US" dirty="0"/>
          </a:p>
        </p:txBody>
      </p:sp>
      <p:sp>
        <p:nvSpPr>
          <p:cNvPr id="4" name="Slide Number Placeholder 3">
            <a:extLst>
              <a:ext uri="{FF2B5EF4-FFF2-40B4-BE49-F238E27FC236}">
                <a16:creationId xmlns:a16="http://schemas.microsoft.com/office/drawing/2014/main" id="{D3CFFD2E-2F7B-4751-41AA-864150B0668E}"/>
              </a:ext>
            </a:extLst>
          </p:cNvPr>
          <p:cNvSpPr>
            <a:spLocks noGrp="1"/>
          </p:cNvSpPr>
          <p:nvPr>
            <p:ph type="sldNum" sz="quarter" idx="10"/>
          </p:nvPr>
        </p:nvSpPr>
        <p:spPr/>
        <p:txBody>
          <a:bodyPr/>
          <a:lstStyle/>
          <a:p>
            <a:fld id="{397EC48A-CACA-446F-81AF-F188FB520B0D}" type="slidenum">
              <a:rPr lang="en-US" smtClean="0"/>
              <a:pPr/>
              <a:t>4</a:t>
            </a:fld>
            <a:endParaRPr lang="en-US" dirty="0"/>
          </a:p>
        </p:txBody>
      </p:sp>
    </p:spTree>
    <p:extLst>
      <p:ext uri="{BB962C8B-B14F-4D97-AF65-F5344CB8AC3E}">
        <p14:creationId xmlns:p14="http://schemas.microsoft.com/office/powerpoint/2010/main" val="299576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9D098-4C44-FC95-A8F8-E6FF04BEE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A852F-B4D2-E949-86D2-F3DA70C5F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6D2BC-4DEB-C9C3-5FB2-403434322D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Demand continues to be a big focus for the long-term. Looking at 2023, the 10-year peak demand </a:t>
            </a:r>
            <a:r>
              <a:rPr lang="en-US" sz="1200" dirty="0"/>
              <a:t>was increasing at the highest rate in last three decades. Further growth was projected in part due to increases in electrification and EV adoption. Now in 2024’s early look, we see Peak demand growth is increasing at an </a:t>
            </a:r>
            <a:r>
              <a:rPr lang="en-US" sz="1200" b="1" u="none" dirty="0"/>
              <a:t>even higher </a:t>
            </a:r>
            <a:r>
              <a:rPr lang="en-US" sz="1200" dirty="0"/>
              <a:t>rate than in 2023 and 2024 records the highest CAGR in the last 20 years. Lots of this increased growth in demand can be attributed to data centers, large commercial and industrial loads, vehicle electrification, and heat pumps showcasing as the predominant drivers. </a:t>
            </a:r>
            <a:r>
              <a:rPr lang="en-US" dirty="0"/>
              <a:t>NERC is studying the impacts on some of these new demand drivers, such as large commercial and industrial loads. A new RSTC task force has been created to address this. </a:t>
            </a:r>
          </a:p>
        </p:txBody>
      </p:sp>
      <p:sp>
        <p:nvSpPr>
          <p:cNvPr id="4" name="Slide Number Placeholder 3">
            <a:extLst>
              <a:ext uri="{FF2B5EF4-FFF2-40B4-BE49-F238E27FC236}">
                <a16:creationId xmlns:a16="http://schemas.microsoft.com/office/drawing/2014/main" id="{4974A96C-6981-18FF-B192-41FF41A8FDBA}"/>
              </a:ext>
            </a:extLst>
          </p:cNvPr>
          <p:cNvSpPr>
            <a:spLocks noGrp="1"/>
          </p:cNvSpPr>
          <p:nvPr>
            <p:ph type="sldNum" sz="quarter" idx="5"/>
          </p:nvPr>
        </p:nvSpPr>
        <p:spPr/>
        <p:txBody>
          <a:bodyPr/>
          <a:lstStyle/>
          <a:p>
            <a:fld id="{397EC48A-CACA-446F-81AF-F188FB520B0D}" type="slidenum">
              <a:rPr lang="en-US" smtClean="0"/>
              <a:pPr/>
              <a:t>6</a:t>
            </a:fld>
            <a:endParaRPr lang="en-US" dirty="0"/>
          </a:p>
        </p:txBody>
      </p:sp>
    </p:spTree>
    <p:extLst>
      <p:ext uri="{BB962C8B-B14F-4D97-AF65-F5344CB8AC3E}">
        <p14:creationId xmlns:p14="http://schemas.microsoft.com/office/powerpoint/2010/main" val="119095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481E-55FA-3879-CE01-1E14BC4E1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0398B-BE4A-C2C5-1555-43F68464FC2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4C169BA9-F95C-B99F-CF16-5F76234B8000}"/>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C72A83F-E071-2186-D4E8-4F41ABB642E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7EC48A-CACA-446F-81AF-F188FB520B0D}" type="slidenum">
              <a:rPr kumimoji="0" lang="en-US" sz="1200" b="0" i="1" u="none" strike="noStrike" kern="1200" cap="none" spc="0" normalizeH="0" baseline="0" noProof="0" smtClean="0">
                <a:ln>
                  <a:noFill/>
                </a:ln>
                <a:solidFill>
                  <a:prstClr val="black"/>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1" u="none" strike="noStrike" kern="1200" cap="none" spc="0" normalizeH="0" baseline="0" noProof="0">
              <a:ln>
                <a:noFill/>
              </a:ln>
              <a:solidFill>
                <a:prstClr val="black"/>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415868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2023 LTRA:</a:t>
            </a:r>
            <a:r>
              <a:rPr lang="en-US" dirty="0"/>
              <a:t> Little change in transmission miles projections over the course of the 10-year assessment period. </a:t>
            </a:r>
            <a:r>
              <a:rPr lang="en-US" sz="1800" u="sng" dirty="0"/>
              <a:t>2024 LTRA Preliminary Information:</a:t>
            </a:r>
            <a:r>
              <a:rPr lang="en-US" sz="1800" dirty="0"/>
              <a:t> Indicators point to more investment and enhancements to regional planning processes to support expansion.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amount of BPS transmission projects reported to NERC as under construction or in planning for construction over the next 10 years has increased, indicating an overall increase in transmission development. Siting and permitting challenges continue to inflict delays in transmission expansion planning. Regional transmission planning processes are adapting to manage energy transition, but impediments to transmission development remain.</a:t>
            </a:r>
            <a:endParaRPr lang="en-US" dirty="0"/>
          </a:p>
          <a:p>
            <a:endParaRPr lang="en-US" dirty="0"/>
          </a:p>
          <a:p>
            <a:r>
              <a:rPr lang="en-US" b="1" dirty="0"/>
              <a:t>Implications: Assessments should evolve to evaluate transfer capability and benefits to reliability. The Interregional Transfer Capability Study (ITCS) will create a foundation for transmission assessment that will shape the transmission assessment within the LTRA. </a:t>
            </a:r>
          </a:p>
          <a:p>
            <a:endParaRPr lang="en-US" dirty="0"/>
          </a:p>
        </p:txBody>
      </p:sp>
      <p:sp>
        <p:nvSpPr>
          <p:cNvPr id="4" name="Slide Number Placeholder 3"/>
          <p:cNvSpPr>
            <a:spLocks noGrp="1"/>
          </p:cNvSpPr>
          <p:nvPr>
            <p:ph type="sldNum" sz="quarter" idx="5"/>
          </p:nvPr>
        </p:nvSpPr>
        <p:spPr/>
        <p:txBody>
          <a:bodyPr/>
          <a:lstStyle/>
          <a:p>
            <a:fld id="{397EC48A-CACA-446F-81AF-F188FB520B0D}" type="slidenum">
              <a:rPr lang="en-US" smtClean="0"/>
              <a:pPr/>
              <a:t>10</a:t>
            </a:fld>
            <a:endParaRPr lang="en-US" dirty="0"/>
          </a:p>
        </p:txBody>
      </p:sp>
    </p:spTree>
    <p:extLst>
      <p:ext uri="{BB962C8B-B14F-4D97-AF65-F5344CB8AC3E}">
        <p14:creationId xmlns:p14="http://schemas.microsoft.com/office/powerpoint/2010/main" val="68245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EC48A-CACA-446F-81AF-F188FB520B0D}" type="slidenum">
              <a:rPr lang="en-US" smtClean="0"/>
              <a:pPr/>
              <a:t>13</a:t>
            </a:fld>
            <a:endParaRPr lang="en-US" dirty="0"/>
          </a:p>
        </p:txBody>
      </p:sp>
    </p:spTree>
    <p:extLst>
      <p:ext uri="{BB962C8B-B14F-4D97-AF65-F5344CB8AC3E}">
        <p14:creationId xmlns:p14="http://schemas.microsoft.com/office/powerpoint/2010/main" val="191026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06400" y="696913"/>
            <a:ext cx="6197600" cy="3486150"/>
          </a:xfrm>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14</a:t>
            </a:fld>
            <a:endParaRPr lang="en-US" dirty="0"/>
          </a:p>
        </p:txBody>
      </p:sp>
    </p:spTree>
    <p:extLst>
      <p:ext uri="{BB962C8B-B14F-4D97-AF65-F5344CB8AC3E}">
        <p14:creationId xmlns:p14="http://schemas.microsoft.com/office/powerpoint/2010/main" val="828005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r="629"/>
          <a:stretch/>
        </p:blipFill>
        <p:spPr>
          <a:xfrm>
            <a:off x="70339" y="76200"/>
            <a:ext cx="12045461" cy="6753015"/>
          </a:xfrm>
          <a:prstGeom prst="rect">
            <a:avLst/>
          </a:prstGeom>
        </p:spPr>
      </p:pic>
      <p:pic>
        <p:nvPicPr>
          <p:cNvPr id="2" name="Picture 1"/>
          <p:cNvPicPr>
            <a:picLocks noChangeAspect="1"/>
          </p:cNvPicPr>
          <p:nvPr userDrawn="1"/>
        </p:nvPicPr>
        <p:blipFill rotWithShape="1">
          <a:blip r:embed="rId3"/>
          <a:srcRect l="5324" t="4418" r="65090" b="82327"/>
          <a:stretch/>
        </p:blipFill>
        <p:spPr>
          <a:xfrm>
            <a:off x="381000" y="685800"/>
            <a:ext cx="2522974" cy="756892"/>
          </a:xfrm>
          <a:prstGeom prst="rect">
            <a:avLst/>
          </a:prstGeom>
        </p:spPr>
      </p:pic>
      <p:sp>
        <p:nvSpPr>
          <p:cNvPr id="3" name="TextBox 2"/>
          <p:cNvSpPr txBox="1"/>
          <p:nvPr userDrawn="1"/>
        </p:nvSpPr>
        <p:spPr>
          <a:xfrm>
            <a:off x="3962400" y="5932863"/>
            <a:ext cx="8229600" cy="292388"/>
          </a:xfrm>
          <a:prstGeom prst="rect">
            <a:avLst/>
          </a:prstGeom>
          <a:noFill/>
        </p:spPr>
        <p:txBody>
          <a:bodyPr wrap="square" rtlCol="0">
            <a:spAutoFit/>
          </a:bodyPr>
          <a:lstStyle/>
          <a:p>
            <a:pPr algn="r"/>
            <a:r>
              <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rPr>
              <a:t>RELIABILITY</a:t>
            </a:r>
            <a:r>
              <a:rPr lang="en-US" sz="1300" b="1" i="0" baseline="0" dirty="0">
                <a:solidFill>
                  <a:schemeClr val="accent1"/>
                </a:solidFill>
                <a:latin typeface="Tahoma" panose="020B0604030504040204" pitchFamily="34" charset="0"/>
                <a:ea typeface="Tahoma" panose="020B0604030504040204" pitchFamily="34" charset="0"/>
                <a:cs typeface="Tahoma" panose="020B0604030504040204" pitchFamily="34" charset="0"/>
              </a:rPr>
              <a:t> | RESILIENCE | SECURITY</a:t>
            </a:r>
            <a:endPar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0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2468562"/>
            <a:ext cx="110744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416548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461432" y="1325562"/>
            <a:ext cx="11222568"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Click to edit Master text styles</a:t>
            </a:r>
          </a:p>
        </p:txBody>
      </p:sp>
    </p:spTree>
    <p:extLst>
      <p:ext uri="{BB962C8B-B14F-4D97-AF65-F5344CB8AC3E}">
        <p14:creationId xmlns:p14="http://schemas.microsoft.com/office/powerpoint/2010/main" val="21898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461432" y="1325562"/>
            <a:ext cx="11222568"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4316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461432" y="1325562"/>
            <a:ext cx="5388864"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6091936" y="1325562"/>
            <a:ext cx="5388864"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2708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1432" y="1325562"/>
            <a:ext cx="5386917"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6096002" y="1325562"/>
            <a:ext cx="5389033"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461432" y="1981200"/>
            <a:ext cx="5388864"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6096169" y="1981200"/>
            <a:ext cx="5388864"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143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2389717" y="1447802"/>
            <a:ext cx="73152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2389717" y="4800600"/>
            <a:ext cx="73152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7047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396269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00" y="1219200"/>
            <a:ext cx="6705600" cy="5029200"/>
          </a:xfrm>
          <a:prstGeom prst="rect">
            <a:avLst/>
          </a:prstGeom>
        </p:spPr>
      </p:pic>
      <p:sp>
        <p:nvSpPr>
          <p:cNvPr id="5" name="Rectangle 4"/>
          <p:cNvSpPr>
            <a:spLocks noChangeArrowheads="1"/>
          </p:cNvSpPr>
          <p:nvPr userDrawn="1"/>
        </p:nvSpPr>
        <p:spPr bwMode="auto">
          <a:xfrm>
            <a:off x="0" y="2971800"/>
            <a:ext cx="12192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sz="2400" baseline="-25000" dirty="0"/>
          </a:p>
        </p:txBody>
      </p:sp>
      <p:sp>
        <p:nvSpPr>
          <p:cNvPr id="6" name="Text Box 5"/>
          <p:cNvSpPr txBox="1">
            <a:spLocks noChangeArrowheads="1"/>
          </p:cNvSpPr>
          <p:nvPr userDrawn="1"/>
        </p:nvSpPr>
        <p:spPr bwMode="auto">
          <a:xfrm>
            <a:off x="-1727200" y="3187700"/>
            <a:ext cx="1160780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8798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rotWithShape="1">
          <a:blip r:embed="rId11" cstate="email">
            <a:extLst>
              <a:ext uri="{28A0092B-C50C-407E-A947-70E740481C1C}">
                <a14:useLocalDpi xmlns:a14="http://schemas.microsoft.com/office/drawing/2010/main"/>
              </a:ext>
            </a:extLst>
          </a:blip>
          <a:srcRect l="76378" r="1149"/>
          <a:stretch/>
        </p:blipFill>
        <p:spPr>
          <a:xfrm>
            <a:off x="10017211" y="0"/>
            <a:ext cx="2174789" cy="1255776"/>
          </a:xfrm>
          <a:prstGeom prst="rect">
            <a:avLst/>
          </a:prstGeom>
        </p:spPr>
      </p:pic>
      <p:sp>
        <p:nvSpPr>
          <p:cNvPr id="10" name="Rectangle 9"/>
          <p:cNvSpPr txBox="1">
            <a:spLocks noChangeArrowheads="1"/>
          </p:cNvSpPr>
          <p:nvPr/>
        </p:nvSpPr>
        <p:spPr bwMode="auto">
          <a:xfrm>
            <a:off x="7518400" y="6400800"/>
            <a:ext cx="44704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RESILIENCE</a:t>
            </a:r>
            <a:r>
              <a:rPr lang="en-US" sz="1200" b="1" baseline="0" dirty="0">
                <a:solidFill>
                  <a:srgbClr val="204C81"/>
                </a:solidFill>
              </a:rPr>
              <a:t> | SECURITY</a:t>
            </a:r>
            <a:endParaRPr lang="en-US" sz="1200" b="1" dirty="0">
              <a:solidFill>
                <a:srgbClr val="204C81"/>
              </a:solidFill>
            </a:endParaRPr>
          </a:p>
        </p:txBody>
      </p:sp>
      <p:sp>
        <p:nvSpPr>
          <p:cNvPr id="6" name="Rectangle 9"/>
          <p:cNvSpPr txBox="1">
            <a:spLocks noChangeArrowheads="1"/>
          </p:cNvSpPr>
          <p:nvPr/>
        </p:nvSpPr>
        <p:spPr bwMode="auto">
          <a:xfrm>
            <a:off x="609600" y="6400800"/>
            <a:ext cx="2540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8" name="Picture 7" descr="NERC_PPT_insideheader.png"/>
          <p:cNvPicPr>
            <a:picLocks noChangeAspect="1"/>
          </p:cNvPicPr>
          <p:nvPr userDrawn="1"/>
        </p:nvPicPr>
        <p:blipFill rotWithShape="1">
          <a:blip r:embed="rId11" cstate="email">
            <a:extLst>
              <a:ext uri="{28A0092B-C50C-407E-A947-70E740481C1C}">
                <a14:useLocalDpi xmlns:a14="http://schemas.microsoft.com/office/drawing/2010/main"/>
              </a:ext>
            </a:extLst>
          </a:blip>
          <a:srcRect l="25983" r="20474"/>
          <a:stretch/>
        </p:blipFill>
        <p:spPr>
          <a:xfrm>
            <a:off x="1" y="0"/>
            <a:ext cx="10017210" cy="1255776"/>
          </a:xfrm>
          <a:prstGeom prst="rect">
            <a:avLst/>
          </a:prstGeom>
        </p:spPr>
      </p:pic>
      <p:pic>
        <p:nvPicPr>
          <p:cNvPr id="7" name="Picture 6"/>
          <p:cNvPicPr>
            <a:picLocks noChangeAspect="1"/>
          </p:cNvPicPr>
          <p:nvPr userDrawn="1"/>
        </p:nvPicPr>
        <p:blipFill>
          <a:blip r:embed="rId12"/>
          <a:stretch>
            <a:fillRect/>
          </a:stretch>
        </p:blipFill>
        <p:spPr>
          <a:xfrm>
            <a:off x="381000" y="152400"/>
            <a:ext cx="2057400" cy="652294"/>
          </a:xfrm>
          <a:prstGeom prst="rect">
            <a:avLst/>
          </a:prstGeom>
        </p:spPr>
      </p:pic>
    </p:spTree>
    <p:extLst>
      <p:ext uri="{BB962C8B-B14F-4D97-AF65-F5344CB8AC3E}">
        <p14:creationId xmlns:p14="http://schemas.microsoft.com/office/powerpoint/2010/main" val="40633788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www.nerc.com/pa/RAPA/Pages/ITCS.aspx" TargetMode="Externa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nae.edu/File.aspx?id=322052&amp;v=39f1c49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1752600"/>
            <a:ext cx="9296400" cy="2875033"/>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eaLnBrk="1" hangingPunct="1">
              <a:lnSpc>
                <a:spcPct val="110000"/>
              </a:lnSpc>
              <a:defRPr/>
            </a:pPr>
            <a:r>
              <a:rPr lang="en-US" b="1" i="0" kern="0" dirty="0">
                <a:latin typeface="Tahoma" pitchFamily="84" charset="0"/>
              </a:rPr>
              <a:t>2024 Long-Term Reliability Assessment</a:t>
            </a:r>
          </a:p>
          <a:p>
            <a:pPr eaLnBrk="1" hangingPunct="1">
              <a:lnSpc>
                <a:spcPct val="110000"/>
              </a:lnSpc>
              <a:defRPr/>
            </a:pPr>
            <a:endParaRPr lang="en-US" sz="2000" i="0" kern="0" dirty="0">
              <a:latin typeface="Tahoma" pitchFamily="84" charset="0"/>
            </a:endParaRPr>
          </a:p>
          <a:p>
            <a:pPr eaLnBrk="1" hangingPunct="1">
              <a:lnSpc>
                <a:spcPct val="110000"/>
              </a:lnSpc>
              <a:defRPr/>
            </a:pPr>
            <a:endParaRPr lang="en-US" sz="2000" i="0" kern="0" dirty="0">
              <a:latin typeface="Tahoma" pitchFamily="84" charset="0"/>
            </a:endParaRPr>
          </a:p>
          <a:p>
            <a:pPr eaLnBrk="1" hangingPunct="1">
              <a:lnSpc>
                <a:spcPct val="110000"/>
              </a:lnSpc>
              <a:defRPr/>
            </a:pPr>
            <a:endParaRPr lang="en-US" sz="2000" i="0" kern="0" dirty="0">
              <a:latin typeface="Tahoma" pitchFamily="84" charset="0"/>
            </a:endParaRPr>
          </a:p>
          <a:p>
            <a:pPr lvl="0" eaLnBrk="1" hangingPunct="1">
              <a:lnSpc>
                <a:spcPct val="110000"/>
              </a:lnSpc>
              <a:defRPr/>
            </a:pPr>
            <a:r>
              <a:rPr lang="en-US" sz="2000" i="0" kern="0" dirty="0">
                <a:latin typeface="Tahoma" pitchFamily="84" charset="0"/>
              </a:rPr>
              <a:t>Mark Olson, Manager, Reliability Assessments</a:t>
            </a:r>
          </a:p>
          <a:p>
            <a:pPr lvl="0" eaLnBrk="1" hangingPunct="1">
              <a:lnSpc>
                <a:spcPct val="110000"/>
              </a:lnSpc>
              <a:defRPr/>
            </a:pPr>
            <a:r>
              <a:rPr lang="en-US" sz="2000" i="0" kern="0" dirty="0">
                <a:latin typeface="Tahoma" pitchFamily="84" charset="0"/>
              </a:rPr>
              <a:t>Presentation for National Association of State Utility Consumer Advocates</a:t>
            </a:r>
          </a:p>
          <a:p>
            <a:pPr lvl="0" eaLnBrk="1" hangingPunct="1">
              <a:lnSpc>
                <a:spcPct val="110000"/>
              </a:lnSpc>
              <a:defRPr/>
            </a:pPr>
            <a:r>
              <a:rPr lang="en-US" sz="2000" i="0" kern="0" dirty="0">
                <a:latin typeface="Tahoma" pitchFamily="84" charset="0"/>
              </a:rPr>
              <a:t>January 22,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3817974745"/>
              </p:ext>
            </p:extLst>
          </p:nvPr>
        </p:nvGraphicFramePr>
        <p:xfrm>
          <a:off x="6553200" y="4024230"/>
          <a:ext cx="4419600" cy="2358459"/>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half" idx="10"/>
          </p:nvPr>
        </p:nvSpPr>
        <p:spPr>
          <a:xfrm>
            <a:off x="461964" y="1325563"/>
            <a:ext cx="6197340" cy="4846637"/>
          </a:xfrm>
        </p:spPr>
        <p:txBody>
          <a:bodyPr/>
          <a:lstStyle/>
          <a:p>
            <a:r>
              <a:rPr lang="en-US" b="1" dirty="0"/>
              <a:t>Increase in transmission development:</a:t>
            </a:r>
            <a:r>
              <a:rPr lang="en-US" dirty="0"/>
              <a:t> Miles of transmission in-development have risen vs. past LTRA average</a:t>
            </a:r>
          </a:p>
          <a:p>
            <a:r>
              <a:rPr lang="en-US" dirty="0"/>
              <a:t>Miles of new transmission projects </a:t>
            </a:r>
            <a:r>
              <a:rPr lang="en-US" i="1" dirty="0"/>
              <a:t>under construction</a:t>
            </a:r>
            <a:r>
              <a:rPr lang="en-US" dirty="0"/>
              <a:t> have not increased</a:t>
            </a:r>
          </a:p>
          <a:p>
            <a:r>
              <a:rPr lang="en-US" dirty="0"/>
              <a:t>Siting and permitting issues continue to delay projects (affects over 1,200 miles of transmission)</a:t>
            </a:r>
          </a:p>
          <a:p>
            <a:r>
              <a:rPr lang="en-US" dirty="0"/>
              <a:t>Assessment areas report significant investment in transmission development including projects to increase transfer capability</a:t>
            </a:r>
          </a:p>
        </p:txBody>
      </p:sp>
      <p:sp>
        <p:nvSpPr>
          <p:cNvPr id="3" name="Title 2"/>
          <p:cNvSpPr>
            <a:spLocks noGrp="1"/>
          </p:cNvSpPr>
          <p:nvPr>
            <p:ph type="title"/>
          </p:nvPr>
        </p:nvSpPr>
        <p:spPr>
          <a:xfrm>
            <a:off x="3860803" y="152400"/>
            <a:ext cx="8026399" cy="655638"/>
          </a:xfrm>
        </p:spPr>
        <p:txBody>
          <a:bodyPr/>
          <a:lstStyle/>
          <a:p>
            <a:pPr lvl="0"/>
            <a:r>
              <a:rPr lang="en-US" dirty="0"/>
              <a:t>Transmission Development Is Increasing</a:t>
            </a:r>
          </a:p>
        </p:txBody>
      </p:sp>
      <p:sp>
        <p:nvSpPr>
          <p:cNvPr id="9" name="TextBox 8"/>
          <p:cNvSpPr txBox="1"/>
          <p:nvPr/>
        </p:nvSpPr>
        <p:spPr>
          <a:xfrm>
            <a:off x="7030757" y="6257560"/>
            <a:ext cx="4010797" cy="267548"/>
          </a:xfrm>
          <a:prstGeom prst="rect">
            <a:avLst/>
          </a:prstGeom>
          <a:noFill/>
        </p:spPr>
        <p:txBody>
          <a:bodyPr wrap="square" rtlCol="0">
            <a:spAutoFit/>
          </a:bodyPr>
          <a:lstStyle/>
          <a:p>
            <a:pPr algn="ctr"/>
            <a:r>
              <a:rPr lang="en-US" sz="1100" b="1" i="0" dirty="0">
                <a:latin typeface="Tahoma" panose="020B0604030504040204" pitchFamily="34" charset="0"/>
                <a:ea typeface="Tahoma" panose="020B0604030504040204" pitchFamily="34" charset="0"/>
                <a:cs typeface="Tahoma" panose="020B0604030504040204" pitchFamily="34" charset="0"/>
              </a:rPr>
              <a:t>2024 LTRA Transmission Project Primary Driver</a:t>
            </a:r>
          </a:p>
        </p:txBody>
      </p:sp>
      <p:sp>
        <p:nvSpPr>
          <p:cNvPr id="8" name="Rectangle 7">
            <a:extLst>
              <a:ext uri="{FF2B5EF4-FFF2-40B4-BE49-F238E27FC236}">
                <a16:creationId xmlns:a16="http://schemas.microsoft.com/office/drawing/2014/main" id="{D2CBAC76-B3CC-EBE1-91B3-695CA5A1C712}"/>
              </a:ext>
            </a:extLst>
          </p:cNvPr>
          <p:cNvSpPr/>
          <p:nvPr/>
        </p:nvSpPr>
        <p:spPr bwMode="auto">
          <a:xfrm>
            <a:off x="7063741" y="4069238"/>
            <a:ext cx="1165859" cy="426562"/>
          </a:xfrm>
          <a:prstGeom prst="rect">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1" name="Rectangle 10">
            <a:extLst>
              <a:ext uri="{FF2B5EF4-FFF2-40B4-BE49-F238E27FC236}">
                <a16:creationId xmlns:a16="http://schemas.microsoft.com/office/drawing/2014/main" id="{022D231D-1774-B993-E160-79B50A56A816}"/>
              </a:ext>
            </a:extLst>
          </p:cNvPr>
          <p:cNvSpPr/>
          <p:nvPr/>
        </p:nvSpPr>
        <p:spPr bwMode="auto">
          <a:xfrm>
            <a:off x="6934200" y="5748235"/>
            <a:ext cx="869212" cy="362969"/>
          </a:xfrm>
          <a:prstGeom prst="rect">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1EC07638-C357-C0DC-0F2E-8548D5B7958E}"/>
              </a:ext>
            </a:extLst>
          </p:cNvPr>
          <p:cNvPicPr>
            <a:picLocks noChangeAspect="1"/>
          </p:cNvPicPr>
          <p:nvPr/>
        </p:nvPicPr>
        <p:blipFill>
          <a:blip r:embed="rId4"/>
          <a:stretch>
            <a:fillRect/>
          </a:stretch>
        </p:blipFill>
        <p:spPr>
          <a:xfrm>
            <a:off x="6995592" y="1295401"/>
            <a:ext cx="3748609" cy="2357995"/>
          </a:xfrm>
          <a:prstGeom prst="rect">
            <a:avLst/>
          </a:prstGeom>
        </p:spPr>
      </p:pic>
      <p:sp>
        <p:nvSpPr>
          <p:cNvPr id="5" name="TextBox 4"/>
          <p:cNvSpPr txBox="1"/>
          <p:nvPr/>
        </p:nvSpPr>
        <p:spPr>
          <a:xfrm>
            <a:off x="6764112" y="3519389"/>
            <a:ext cx="4411877" cy="261610"/>
          </a:xfrm>
          <a:prstGeom prst="rect">
            <a:avLst/>
          </a:prstGeom>
          <a:noFill/>
        </p:spPr>
        <p:txBody>
          <a:bodyPr wrap="square" rtlCol="0">
            <a:spAutoFit/>
          </a:bodyPr>
          <a:lstStyle/>
          <a:p>
            <a:pPr algn="ctr"/>
            <a:r>
              <a:rPr lang="en-US" sz="1100" b="1" i="0" dirty="0">
                <a:latin typeface="Tahoma" panose="020B0604030504040204" pitchFamily="34" charset="0"/>
                <a:ea typeface="Tahoma" panose="020B0604030504040204" pitchFamily="34" charset="0"/>
                <a:cs typeface="Tahoma" panose="020B0604030504040204" pitchFamily="34" charset="0"/>
              </a:rPr>
              <a:t>2024 LTRA Cumulative Transmission Projects &gt;100 kV</a:t>
            </a:r>
          </a:p>
        </p:txBody>
      </p:sp>
      <p:sp>
        <p:nvSpPr>
          <p:cNvPr id="6" name="TextBox 5">
            <a:extLst>
              <a:ext uri="{FF2B5EF4-FFF2-40B4-BE49-F238E27FC236}">
                <a16:creationId xmlns:a16="http://schemas.microsoft.com/office/drawing/2014/main" id="{BBE21BB7-F839-853C-DE6A-7A0E2AA91FB2}"/>
              </a:ext>
            </a:extLst>
          </p:cNvPr>
          <p:cNvSpPr txBox="1"/>
          <p:nvPr/>
        </p:nvSpPr>
        <p:spPr>
          <a:xfrm>
            <a:off x="7848600" y="1660898"/>
            <a:ext cx="990600" cy="646331"/>
          </a:xfrm>
          <a:prstGeom prst="rect">
            <a:avLst/>
          </a:prstGeom>
          <a:solidFill>
            <a:srgbClr val="FFFF00"/>
          </a:solidFill>
          <a:ln w="25400">
            <a:solidFill>
              <a:schemeClr val="tx1"/>
            </a:solidFill>
          </a:ln>
        </p:spPr>
        <p:txBody>
          <a:bodyPr wrap="square" rtlCol="0">
            <a:spAutoFit/>
          </a:bodyPr>
          <a:lstStyle/>
          <a:p>
            <a:pPr algn="ctr"/>
            <a:r>
              <a:rPr lang="en-US" sz="1200" i="0" dirty="0">
                <a:latin typeface="+mn-lt"/>
              </a:rPr>
              <a:t>Average from past LTRAs</a:t>
            </a:r>
          </a:p>
        </p:txBody>
      </p:sp>
      <p:cxnSp>
        <p:nvCxnSpPr>
          <p:cNvPr id="15" name="Straight Arrow Connector 14">
            <a:extLst>
              <a:ext uri="{FF2B5EF4-FFF2-40B4-BE49-F238E27FC236}">
                <a16:creationId xmlns:a16="http://schemas.microsoft.com/office/drawing/2014/main" id="{2BAA2C58-2DD0-3FB0-EAA1-410AF7F1AB8C}"/>
              </a:ext>
            </a:extLst>
          </p:cNvPr>
          <p:cNvCxnSpPr>
            <a:cxnSpLocks/>
          </p:cNvCxnSpPr>
          <p:nvPr/>
        </p:nvCxnSpPr>
        <p:spPr bwMode="auto">
          <a:xfrm flipH="1">
            <a:off x="7620002" y="1981200"/>
            <a:ext cx="228598"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5729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F78B1D-BD3A-03EF-1AF5-87FB68E58D97}"/>
              </a:ext>
            </a:extLst>
          </p:cNvPr>
          <p:cNvSpPr>
            <a:spLocks noGrp="1"/>
          </p:cNvSpPr>
          <p:nvPr>
            <p:ph sz="half" idx="10"/>
          </p:nvPr>
        </p:nvSpPr>
        <p:spPr>
          <a:xfrm>
            <a:off x="461432" y="1020762"/>
            <a:ext cx="5558368" cy="4846638"/>
          </a:xfrm>
        </p:spPr>
        <p:txBody>
          <a:bodyPr/>
          <a:lstStyle/>
          <a:p>
            <a:r>
              <a:rPr lang="en-US" dirty="0"/>
              <a:t>NERC Interregional Transfer Capability Study (ITCS) finding: </a:t>
            </a:r>
            <a:r>
              <a:rPr lang="en-US" b="1" dirty="0"/>
              <a:t>additional 35 GW transfer capability in the U.S. would improve energy adequacy in extreme weather</a:t>
            </a:r>
          </a:p>
          <a:p>
            <a:r>
              <a:rPr lang="en-US" dirty="0"/>
              <a:t>Transmission alone will not resolve all identified shortfalls → supply resources are needed</a:t>
            </a:r>
          </a:p>
          <a:p>
            <a:r>
              <a:rPr lang="en-US" dirty="0"/>
              <a:t>ITCS recommendations to planners include considering all options to address system needs:</a:t>
            </a:r>
          </a:p>
          <a:p>
            <a:pPr lvl="1"/>
            <a:r>
              <a:rPr lang="en-US" dirty="0"/>
              <a:t>Transmission and transfer capability</a:t>
            </a:r>
          </a:p>
          <a:p>
            <a:pPr lvl="1"/>
            <a:r>
              <a:rPr lang="en-US" dirty="0"/>
              <a:t>Local generation and storage</a:t>
            </a:r>
          </a:p>
          <a:p>
            <a:pPr lvl="1"/>
            <a:r>
              <a:rPr lang="en-US" dirty="0"/>
              <a:t>Demand side management</a:t>
            </a:r>
          </a:p>
        </p:txBody>
      </p:sp>
      <p:sp>
        <p:nvSpPr>
          <p:cNvPr id="2" name="Title 1">
            <a:extLst>
              <a:ext uri="{FF2B5EF4-FFF2-40B4-BE49-F238E27FC236}">
                <a16:creationId xmlns:a16="http://schemas.microsoft.com/office/drawing/2014/main" id="{CE6A8337-0768-7294-7461-900E25BEC3C1}"/>
              </a:ext>
            </a:extLst>
          </p:cNvPr>
          <p:cNvSpPr>
            <a:spLocks noGrp="1"/>
          </p:cNvSpPr>
          <p:nvPr>
            <p:ph type="title"/>
          </p:nvPr>
        </p:nvSpPr>
        <p:spPr>
          <a:xfrm>
            <a:off x="2057400" y="152400"/>
            <a:ext cx="9829803" cy="655638"/>
          </a:xfrm>
        </p:spPr>
        <p:txBody>
          <a:bodyPr/>
          <a:lstStyle/>
          <a:p>
            <a:r>
              <a:rPr lang="en-US" dirty="0"/>
              <a:t>Increasing Transfer Capability Can Reduce Energy Shortfalls</a:t>
            </a:r>
          </a:p>
        </p:txBody>
      </p:sp>
      <p:pic>
        <p:nvPicPr>
          <p:cNvPr id="10" name="Picture 9" descr="A map of the united states&#10;&#10;Description automatically generated">
            <a:extLst>
              <a:ext uri="{FF2B5EF4-FFF2-40B4-BE49-F238E27FC236}">
                <a16:creationId xmlns:a16="http://schemas.microsoft.com/office/drawing/2014/main" id="{075ADFBD-AAF1-7DF3-79CA-03FD456F3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297" y="1219200"/>
            <a:ext cx="5696793" cy="3754704"/>
          </a:xfrm>
          <a:prstGeom prst="rect">
            <a:avLst/>
          </a:prstGeom>
        </p:spPr>
      </p:pic>
      <p:sp>
        <p:nvSpPr>
          <p:cNvPr id="11" name="TextBox 10">
            <a:extLst>
              <a:ext uri="{FF2B5EF4-FFF2-40B4-BE49-F238E27FC236}">
                <a16:creationId xmlns:a16="http://schemas.microsoft.com/office/drawing/2014/main" id="{90DC5ED4-7504-D0C5-EF8A-C936AC6248AD}"/>
              </a:ext>
            </a:extLst>
          </p:cNvPr>
          <p:cNvSpPr txBox="1"/>
          <p:nvPr/>
        </p:nvSpPr>
        <p:spPr>
          <a:xfrm>
            <a:off x="7266803" y="4953000"/>
            <a:ext cx="4010797" cy="261610"/>
          </a:xfrm>
          <a:prstGeom prst="rect">
            <a:avLst/>
          </a:prstGeom>
          <a:noFill/>
        </p:spPr>
        <p:txBody>
          <a:bodyPr wrap="square" rtlCol="0">
            <a:spAutoFit/>
          </a:bodyPr>
          <a:lstStyle/>
          <a:p>
            <a:pPr algn="ctr"/>
            <a:r>
              <a:rPr lang="en-US" sz="1100" b="1" i="0" dirty="0">
                <a:latin typeface="Tahoma" panose="020B0604030504040204" pitchFamily="34" charset="0"/>
                <a:ea typeface="Tahoma" panose="020B0604030504040204" pitchFamily="34" charset="0"/>
                <a:cs typeface="Tahoma" panose="020B0604030504040204" pitchFamily="34" charset="0"/>
              </a:rPr>
              <a:t>ITCS Prudent Additions to Transfer Capability</a:t>
            </a:r>
          </a:p>
        </p:txBody>
      </p:sp>
      <p:sp>
        <p:nvSpPr>
          <p:cNvPr id="12" name="TextBox 11">
            <a:extLst>
              <a:ext uri="{FF2B5EF4-FFF2-40B4-BE49-F238E27FC236}">
                <a16:creationId xmlns:a16="http://schemas.microsoft.com/office/drawing/2014/main" id="{EF09F3F5-5D1B-6A8A-7C99-634E1ACE1F30}"/>
              </a:ext>
            </a:extLst>
          </p:cNvPr>
          <p:cNvSpPr txBox="1"/>
          <p:nvPr/>
        </p:nvSpPr>
        <p:spPr>
          <a:xfrm>
            <a:off x="7010400" y="5410200"/>
            <a:ext cx="4800600" cy="830997"/>
          </a:xfrm>
          <a:prstGeom prst="rect">
            <a:avLst/>
          </a:prstGeom>
          <a:noFill/>
        </p:spPr>
        <p:txBody>
          <a:bodyPr wrap="square" rtlCol="0">
            <a:spAutoFit/>
          </a:bodyPr>
          <a:lstStyle/>
          <a:p>
            <a:r>
              <a:rPr lang="en-US" sz="1600" i="0" dirty="0">
                <a:latin typeface="+mn-lt"/>
              </a:rPr>
              <a:t>NERC performed the ITCS to meet the requirements of the Fiscal Responsibility Act of 2023. Study information and results can be found on NERC’s </a:t>
            </a:r>
            <a:r>
              <a:rPr lang="en-US" sz="1600" i="0" dirty="0">
                <a:latin typeface="+mn-lt"/>
                <a:hlinkClick r:id="rId3"/>
              </a:rPr>
              <a:t>ITCS Webpage</a:t>
            </a:r>
            <a:endParaRPr lang="en-US" sz="1600" i="0" dirty="0">
              <a:latin typeface="+mn-lt"/>
            </a:endParaRPr>
          </a:p>
        </p:txBody>
      </p:sp>
    </p:spTree>
    <p:extLst>
      <p:ext uri="{BB962C8B-B14F-4D97-AF65-F5344CB8AC3E}">
        <p14:creationId xmlns:p14="http://schemas.microsoft.com/office/powerpoint/2010/main" val="50555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C9BF72C4-AE1D-FE76-81FA-D10F3D27A853}"/>
              </a:ext>
            </a:extLst>
          </p:cNvPr>
          <p:cNvGraphicFramePr>
            <a:graphicFrameLocks noGrp="1"/>
          </p:cNvGraphicFramePr>
          <p:nvPr>
            <p:ph sz="half" idx="10"/>
            <p:extLst>
              <p:ext uri="{D42A27DB-BD31-4B8C-83A1-F6EECF244321}">
                <p14:modId xmlns:p14="http://schemas.microsoft.com/office/powerpoint/2010/main" val="2584614193"/>
              </p:ext>
            </p:extLst>
          </p:nvPr>
        </p:nvGraphicFramePr>
        <p:xfrm>
          <a:off x="461963" y="1325563"/>
          <a:ext cx="11222037" cy="484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363FC02-E6D9-0599-4FE9-8E72D6A9118A}"/>
              </a:ext>
            </a:extLst>
          </p:cNvPr>
          <p:cNvSpPr>
            <a:spLocks noGrp="1"/>
          </p:cNvSpPr>
          <p:nvPr>
            <p:ph type="title"/>
          </p:nvPr>
        </p:nvSpPr>
        <p:spPr>
          <a:xfrm>
            <a:off x="3860803" y="152400"/>
            <a:ext cx="8026399" cy="655638"/>
          </a:xfrm>
        </p:spPr>
        <p:txBody>
          <a:bodyPr anchor="ctr">
            <a:normAutofit/>
          </a:bodyPr>
          <a:lstStyle/>
          <a:p>
            <a:r>
              <a:rPr lang="en-US" dirty="0"/>
              <a:t>Emerging Issues</a:t>
            </a:r>
          </a:p>
        </p:txBody>
      </p:sp>
    </p:spTree>
    <p:extLst>
      <p:ext uri="{BB962C8B-B14F-4D97-AF65-F5344CB8AC3E}">
        <p14:creationId xmlns:p14="http://schemas.microsoft.com/office/powerpoint/2010/main" val="86110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A5F65E-24B1-6D37-B372-61E28BA52575}"/>
              </a:ext>
            </a:extLst>
          </p:cNvPr>
          <p:cNvSpPr>
            <a:spLocks noGrp="1"/>
          </p:cNvSpPr>
          <p:nvPr>
            <p:ph type="title"/>
          </p:nvPr>
        </p:nvSpPr>
        <p:spPr>
          <a:xfrm>
            <a:off x="3860803" y="152400"/>
            <a:ext cx="8026399" cy="655638"/>
          </a:xfrm>
        </p:spPr>
        <p:txBody>
          <a:bodyPr anchor="ctr">
            <a:normAutofit/>
          </a:bodyPr>
          <a:lstStyle/>
          <a:p>
            <a:r>
              <a:rPr lang="en-US" dirty="0"/>
              <a:t>Recommendations</a:t>
            </a:r>
          </a:p>
        </p:txBody>
      </p:sp>
      <p:graphicFrame>
        <p:nvGraphicFramePr>
          <p:cNvPr id="7" name="Text Placeholder 1">
            <a:extLst>
              <a:ext uri="{FF2B5EF4-FFF2-40B4-BE49-F238E27FC236}">
                <a16:creationId xmlns:a16="http://schemas.microsoft.com/office/drawing/2014/main" id="{EE400B74-8578-9588-AA84-58ACFE7CBA2F}"/>
              </a:ext>
            </a:extLst>
          </p:cNvPr>
          <p:cNvGraphicFramePr/>
          <p:nvPr>
            <p:extLst>
              <p:ext uri="{D42A27DB-BD31-4B8C-83A1-F6EECF244321}">
                <p14:modId xmlns:p14="http://schemas.microsoft.com/office/powerpoint/2010/main" val="946368095"/>
              </p:ext>
            </p:extLst>
          </p:nvPr>
        </p:nvGraphicFramePr>
        <p:xfrm>
          <a:off x="457200" y="1401762"/>
          <a:ext cx="75438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85B66BD-DD35-3F87-18D5-F964C2111FD9}"/>
              </a:ext>
            </a:extLst>
          </p:cNvPr>
          <p:cNvPicPr>
            <a:picLocks noChangeAspect="1"/>
          </p:cNvPicPr>
          <p:nvPr/>
        </p:nvPicPr>
        <p:blipFill>
          <a:blip r:embed="rId8"/>
          <a:stretch>
            <a:fillRect/>
          </a:stretch>
        </p:blipFill>
        <p:spPr>
          <a:xfrm>
            <a:off x="8153400" y="1371600"/>
            <a:ext cx="3932261" cy="4876800"/>
          </a:xfrm>
          <a:prstGeom prst="rect">
            <a:avLst/>
          </a:prstGeom>
        </p:spPr>
      </p:pic>
    </p:spTree>
    <p:extLst>
      <p:ext uri="{BB962C8B-B14F-4D97-AF65-F5344CB8AC3E}">
        <p14:creationId xmlns:p14="http://schemas.microsoft.com/office/powerpoint/2010/main" val="140503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Description automatically generated">
            <a:extLst>
              <a:ext uri="{FF2B5EF4-FFF2-40B4-BE49-F238E27FC236}">
                <a16:creationId xmlns:a16="http://schemas.microsoft.com/office/drawing/2014/main" id="{3BEDB18C-986D-57E2-F042-74E235813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024638"/>
            <a:ext cx="7379222" cy="5062724"/>
          </a:xfrm>
          <a:prstGeom prst="rect">
            <a:avLst/>
          </a:prstGeom>
        </p:spPr>
      </p:pic>
      <p:sp>
        <p:nvSpPr>
          <p:cNvPr id="17411" name="Rectangle 4"/>
          <p:cNvSpPr>
            <a:spLocks noChangeArrowheads="1"/>
          </p:cNvSpPr>
          <p:nvPr/>
        </p:nvSpPr>
        <p:spPr bwMode="auto">
          <a:xfrm>
            <a:off x="0" y="2971800"/>
            <a:ext cx="12192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228600" y="313709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0"/>
          </p:nvPr>
        </p:nvSpPr>
        <p:spPr>
          <a:xfrm>
            <a:off x="6239158" y="1143000"/>
            <a:ext cx="5571841" cy="4846638"/>
          </a:xfrm>
        </p:spPr>
        <p:txBody>
          <a:bodyPr/>
          <a:lstStyle/>
          <a:p>
            <a:r>
              <a:rPr lang="en-US" dirty="0"/>
              <a:t>Coordination and review with Region Entities and stakeholders</a:t>
            </a:r>
          </a:p>
          <a:p>
            <a:r>
              <a:rPr lang="en-US" dirty="0"/>
              <a:t>Includes emerging issues that can impact future reliability</a:t>
            </a:r>
          </a:p>
        </p:txBody>
      </p:sp>
      <p:sp>
        <p:nvSpPr>
          <p:cNvPr id="2" name="Title 1"/>
          <p:cNvSpPr>
            <a:spLocks noGrp="1"/>
          </p:cNvSpPr>
          <p:nvPr>
            <p:ph type="title"/>
          </p:nvPr>
        </p:nvSpPr>
        <p:spPr/>
        <p:txBody>
          <a:bodyPr/>
          <a:lstStyle/>
          <a:p>
            <a:r>
              <a:rPr lang="en-US" dirty="0"/>
              <a:t>Long-Term Reliability Assessment (LTRA)</a:t>
            </a:r>
          </a:p>
        </p:txBody>
      </p:sp>
      <p:sp>
        <p:nvSpPr>
          <p:cNvPr id="6" name="Content Placeholder 4"/>
          <p:cNvSpPr txBox="1">
            <a:spLocks/>
          </p:cNvSpPr>
          <p:nvPr/>
        </p:nvSpPr>
        <p:spPr>
          <a:xfrm>
            <a:off x="381000" y="1143000"/>
            <a:ext cx="5858159" cy="4846638"/>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i="0" kern="0" dirty="0"/>
              <a:t>10-year assessment of resource capacity and energy risks</a:t>
            </a:r>
          </a:p>
          <a:p>
            <a:r>
              <a:rPr lang="en-US" i="0" kern="0" dirty="0"/>
              <a:t>Uses industry’s demand and generation forecasts and transmission projections</a:t>
            </a:r>
          </a:p>
        </p:txBody>
      </p:sp>
      <p:pic>
        <p:nvPicPr>
          <p:cNvPr id="4" name="Picture 3">
            <a:extLst>
              <a:ext uri="{FF2B5EF4-FFF2-40B4-BE49-F238E27FC236}">
                <a16:creationId xmlns:a16="http://schemas.microsoft.com/office/drawing/2014/main" id="{9DEF9A38-F2B8-2A1C-8ADA-47A77DADE012}"/>
              </a:ext>
            </a:extLst>
          </p:cNvPr>
          <p:cNvPicPr>
            <a:picLocks noChangeAspect="1"/>
          </p:cNvPicPr>
          <p:nvPr/>
        </p:nvPicPr>
        <p:blipFill>
          <a:blip r:embed="rId2"/>
          <a:stretch>
            <a:fillRect/>
          </a:stretch>
        </p:blipFill>
        <p:spPr>
          <a:xfrm>
            <a:off x="2317488" y="3250852"/>
            <a:ext cx="7557025" cy="3302349"/>
          </a:xfrm>
          <a:prstGeom prst="rect">
            <a:avLst/>
          </a:prstGeom>
        </p:spPr>
      </p:pic>
    </p:spTree>
    <p:extLst>
      <p:ext uri="{BB962C8B-B14F-4D97-AF65-F5344CB8AC3E}">
        <p14:creationId xmlns:p14="http://schemas.microsoft.com/office/powerpoint/2010/main" val="18503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D6ABAD-12BA-4981-4F78-ED921C3960B5}"/>
              </a:ext>
            </a:extLst>
          </p:cNvPr>
          <p:cNvSpPr>
            <a:spLocks noGrp="1"/>
          </p:cNvSpPr>
          <p:nvPr>
            <p:ph type="title"/>
          </p:nvPr>
        </p:nvSpPr>
        <p:spPr/>
        <p:txBody>
          <a:bodyPr/>
          <a:lstStyle/>
          <a:p>
            <a:r>
              <a:rPr lang="en-US" dirty="0"/>
              <a:t>Key Findings</a:t>
            </a:r>
          </a:p>
        </p:txBody>
      </p:sp>
      <p:graphicFrame>
        <p:nvGraphicFramePr>
          <p:cNvPr id="5" name="Diagram 4">
            <a:extLst>
              <a:ext uri="{FF2B5EF4-FFF2-40B4-BE49-F238E27FC236}">
                <a16:creationId xmlns:a16="http://schemas.microsoft.com/office/drawing/2014/main" id="{D621FC74-C261-B465-1D8D-56E26070A7F5}"/>
              </a:ext>
            </a:extLst>
          </p:cNvPr>
          <p:cNvGraphicFramePr/>
          <p:nvPr>
            <p:extLst>
              <p:ext uri="{D42A27DB-BD31-4B8C-83A1-F6EECF244321}">
                <p14:modId xmlns:p14="http://schemas.microsoft.com/office/powerpoint/2010/main" val="3986676424"/>
              </p:ext>
            </p:extLst>
          </p:nvPr>
        </p:nvGraphicFramePr>
        <p:xfrm>
          <a:off x="530390" y="1143000"/>
          <a:ext cx="11127488"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2902797-8F5D-5F8D-8481-A3FFECB4AF91}"/>
              </a:ext>
            </a:extLst>
          </p:cNvPr>
          <p:cNvSpPr txBox="1"/>
          <p:nvPr/>
        </p:nvSpPr>
        <p:spPr>
          <a:xfrm>
            <a:off x="534122" y="1634346"/>
            <a:ext cx="1115644" cy="276999"/>
          </a:xfrm>
          <a:prstGeom prst="rect">
            <a:avLst/>
          </a:prstGeom>
          <a:noFill/>
        </p:spPr>
        <p:txBody>
          <a:bodyPr wrap="square" rtlCol="0">
            <a:spAutoFit/>
          </a:bodyPr>
          <a:lstStyle/>
          <a:p>
            <a:r>
              <a:rPr lang="en-US" sz="1200" b="1" i="0" dirty="0"/>
              <a:t>Assessment</a:t>
            </a:r>
          </a:p>
        </p:txBody>
      </p:sp>
      <p:sp>
        <p:nvSpPr>
          <p:cNvPr id="7" name="TextBox 6">
            <a:extLst>
              <a:ext uri="{FF2B5EF4-FFF2-40B4-BE49-F238E27FC236}">
                <a16:creationId xmlns:a16="http://schemas.microsoft.com/office/drawing/2014/main" id="{72B425AF-BCBA-E0B0-C792-67DBDB112169}"/>
              </a:ext>
            </a:extLst>
          </p:cNvPr>
          <p:cNvSpPr txBox="1"/>
          <p:nvPr/>
        </p:nvSpPr>
        <p:spPr>
          <a:xfrm>
            <a:off x="1143000" y="3676161"/>
            <a:ext cx="1115644" cy="276999"/>
          </a:xfrm>
          <a:prstGeom prst="rect">
            <a:avLst/>
          </a:prstGeom>
          <a:noFill/>
        </p:spPr>
        <p:txBody>
          <a:bodyPr wrap="square" rtlCol="0">
            <a:spAutoFit/>
          </a:bodyPr>
          <a:lstStyle/>
          <a:p>
            <a:pPr algn="ctr"/>
            <a:r>
              <a:rPr lang="en-US" sz="1200" b="1" i="0" dirty="0"/>
              <a:t>Trend</a:t>
            </a:r>
          </a:p>
        </p:txBody>
      </p:sp>
      <p:sp>
        <p:nvSpPr>
          <p:cNvPr id="8" name="TextBox 7">
            <a:extLst>
              <a:ext uri="{FF2B5EF4-FFF2-40B4-BE49-F238E27FC236}">
                <a16:creationId xmlns:a16="http://schemas.microsoft.com/office/drawing/2014/main" id="{2266EF1A-DA6D-D0ED-D9F5-C78F3069E2D1}"/>
              </a:ext>
            </a:extLst>
          </p:cNvPr>
          <p:cNvSpPr txBox="1"/>
          <p:nvPr/>
        </p:nvSpPr>
        <p:spPr>
          <a:xfrm>
            <a:off x="991322" y="4675942"/>
            <a:ext cx="1115644" cy="276999"/>
          </a:xfrm>
          <a:prstGeom prst="rect">
            <a:avLst/>
          </a:prstGeom>
          <a:noFill/>
        </p:spPr>
        <p:txBody>
          <a:bodyPr wrap="square" rtlCol="0">
            <a:spAutoFit/>
          </a:bodyPr>
          <a:lstStyle/>
          <a:p>
            <a:pPr algn="ctr"/>
            <a:r>
              <a:rPr lang="en-US" sz="1200" b="1" i="0" dirty="0"/>
              <a:t>Trend</a:t>
            </a:r>
          </a:p>
        </p:txBody>
      </p:sp>
      <p:sp>
        <p:nvSpPr>
          <p:cNvPr id="9" name="TextBox 8">
            <a:extLst>
              <a:ext uri="{FF2B5EF4-FFF2-40B4-BE49-F238E27FC236}">
                <a16:creationId xmlns:a16="http://schemas.microsoft.com/office/drawing/2014/main" id="{1AE8F44C-C309-AB4C-0DF9-ED26348AFA2D}"/>
              </a:ext>
            </a:extLst>
          </p:cNvPr>
          <p:cNvSpPr txBox="1"/>
          <p:nvPr/>
        </p:nvSpPr>
        <p:spPr>
          <a:xfrm>
            <a:off x="498610" y="5675723"/>
            <a:ext cx="1115644" cy="276999"/>
          </a:xfrm>
          <a:prstGeom prst="rect">
            <a:avLst/>
          </a:prstGeom>
          <a:noFill/>
        </p:spPr>
        <p:txBody>
          <a:bodyPr wrap="square" rtlCol="0">
            <a:spAutoFit/>
          </a:bodyPr>
          <a:lstStyle/>
          <a:p>
            <a:pPr algn="ctr"/>
            <a:r>
              <a:rPr lang="en-US" sz="1200" b="1" i="0" dirty="0"/>
              <a:t>Trend</a:t>
            </a:r>
          </a:p>
        </p:txBody>
      </p:sp>
      <p:sp>
        <p:nvSpPr>
          <p:cNvPr id="10" name="TextBox 9">
            <a:extLst>
              <a:ext uri="{FF2B5EF4-FFF2-40B4-BE49-F238E27FC236}">
                <a16:creationId xmlns:a16="http://schemas.microsoft.com/office/drawing/2014/main" id="{981BBFA3-35D0-8D4F-CFA5-FD2C629CD5A0}"/>
              </a:ext>
            </a:extLst>
          </p:cNvPr>
          <p:cNvSpPr txBox="1"/>
          <p:nvPr/>
        </p:nvSpPr>
        <p:spPr>
          <a:xfrm>
            <a:off x="1008356" y="2655253"/>
            <a:ext cx="1115644" cy="276999"/>
          </a:xfrm>
          <a:prstGeom prst="rect">
            <a:avLst/>
          </a:prstGeom>
          <a:noFill/>
        </p:spPr>
        <p:txBody>
          <a:bodyPr wrap="square" rtlCol="0">
            <a:spAutoFit/>
          </a:bodyPr>
          <a:lstStyle/>
          <a:p>
            <a:r>
              <a:rPr lang="en-US" sz="1200" b="1" i="0" dirty="0"/>
              <a:t>Assessment</a:t>
            </a:r>
          </a:p>
        </p:txBody>
      </p:sp>
    </p:spTree>
    <p:extLst>
      <p:ext uri="{BB962C8B-B14F-4D97-AF65-F5344CB8AC3E}">
        <p14:creationId xmlns:p14="http://schemas.microsoft.com/office/powerpoint/2010/main" val="256198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29900-A185-2E16-ECA6-C015262E6F8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4CAFE3C-36E3-D6B2-2AC7-BE288CB8F9A8}"/>
              </a:ext>
            </a:extLst>
          </p:cNvPr>
          <p:cNvGrpSpPr/>
          <p:nvPr/>
        </p:nvGrpSpPr>
        <p:grpSpPr>
          <a:xfrm>
            <a:off x="205884" y="1456264"/>
            <a:ext cx="7358488" cy="4603286"/>
            <a:chOff x="205884" y="1456264"/>
            <a:chExt cx="7358488" cy="4603286"/>
          </a:xfrm>
        </p:grpSpPr>
        <p:pic>
          <p:nvPicPr>
            <p:cNvPr id="5" name="Picture 4" descr="A map of the united states&#10;&#10;Description automatically generated">
              <a:extLst>
                <a:ext uri="{FF2B5EF4-FFF2-40B4-BE49-F238E27FC236}">
                  <a16:creationId xmlns:a16="http://schemas.microsoft.com/office/drawing/2014/main" id="{EB6EA05D-5A7D-0291-909D-41D3F4A9F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84" y="1456264"/>
              <a:ext cx="7358488" cy="4603286"/>
            </a:xfrm>
            <a:prstGeom prst="rect">
              <a:avLst/>
            </a:prstGeom>
          </p:spPr>
        </p:pic>
        <p:sp>
          <p:nvSpPr>
            <p:cNvPr id="2" name="Rectangle 1">
              <a:extLst>
                <a:ext uri="{FF2B5EF4-FFF2-40B4-BE49-F238E27FC236}">
                  <a16:creationId xmlns:a16="http://schemas.microsoft.com/office/drawing/2014/main" id="{752B6EB9-39CB-EECD-88CE-B1AC2B0A0B7E}"/>
                </a:ext>
              </a:extLst>
            </p:cNvPr>
            <p:cNvSpPr/>
            <p:nvPr/>
          </p:nvSpPr>
          <p:spPr bwMode="auto">
            <a:xfrm>
              <a:off x="5935087" y="4669122"/>
              <a:ext cx="870128" cy="5847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grpSp>
      <p:sp>
        <p:nvSpPr>
          <p:cNvPr id="36" name="Rectangle 35">
            <a:extLst>
              <a:ext uri="{FF2B5EF4-FFF2-40B4-BE49-F238E27FC236}">
                <a16:creationId xmlns:a16="http://schemas.microsoft.com/office/drawing/2014/main" id="{83FD9FC4-BD21-3778-AAE7-D8F64B9813E9}"/>
              </a:ext>
            </a:extLst>
          </p:cNvPr>
          <p:cNvSpPr/>
          <p:nvPr/>
        </p:nvSpPr>
        <p:spPr bwMode="auto">
          <a:xfrm>
            <a:off x="233593" y="5376049"/>
            <a:ext cx="2928836" cy="6952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5" name="Rectangle 34">
            <a:extLst>
              <a:ext uri="{FF2B5EF4-FFF2-40B4-BE49-F238E27FC236}">
                <a16:creationId xmlns:a16="http://schemas.microsoft.com/office/drawing/2014/main" id="{7948A369-102A-D928-1084-88F277ED8559}"/>
              </a:ext>
            </a:extLst>
          </p:cNvPr>
          <p:cNvSpPr/>
          <p:nvPr/>
        </p:nvSpPr>
        <p:spPr bwMode="auto">
          <a:xfrm>
            <a:off x="5708347" y="2626798"/>
            <a:ext cx="517280" cy="381623"/>
          </a:xfrm>
          <a:prstGeom prst="rect">
            <a:avLst/>
          </a:prstGeom>
          <a:solidFill>
            <a:srgbClr val="1BBD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D16E20B4-4CE0-EDB5-F4CA-98D6EA389B55}"/>
              </a:ext>
            </a:extLst>
          </p:cNvPr>
          <p:cNvSpPr>
            <a:spLocks noGrp="1"/>
          </p:cNvSpPr>
          <p:nvPr>
            <p:ph type="title"/>
          </p:nvPr>
        </p:nvSpPr>
        <p:spPr>
          <a:xfrm>
            <a:off x="3860803" y="152400"/>
            <a:ext cx="8026399" cy="655638"/>
          </a:xfrm>
        </p:spPr>
        <p:txBody>
          <a:bodyPr/>
          <a:lstStyle/>
          <a:p>
            <a:r>
              <a:rPr lang="en-US" dirty="0"/>
              <a:t>Increasing Energy Risks </a:t>
            </a:r>
            <a:br>
              <a:rPr lang="en-US" dirty="0"/>
            </a:br>
            <a:r>
              <a:rPr lang="en-US" dirty="0"/>
              <a:t>Over The Next 5 Years</a:t>
            </a:r>
          </a:p>
        </p:txBody>
      </p:sp>
      <p:sp>
        <p:nvSpPr>
          <p:cNvPr id="14" name="TextBox 13">
            <a:extLst>
              <a:ext uri="{FF2B5EF4-FFF2-40B4-BE49-F238E27FC236}">
                <a16:creationId xmlns:a16="http://schemas.microsoft.com/office/drawing/2014/main" id="{C6669FFA-C0A7-6D21-371F-BA643FB906E1}"/>
              </a:ext>
            </a:extLst>
          </p:cNvPr>
          <p:cNvSpPr txBox="1"/>
          <p:nvPr/>
        </p:nvSpPr>
        <p:spPr>
          <a:xfrm>
            <a:off x="74057" y="1143000"/>
            <a:ext cx="2135740" cy="584775"/>
          </a:xfrm>
          <a:prstGeom prst="rect">
            <a:avLst/>
          </a:prstGeom>
          <a:solidFill>
            <a:schemeClr val="bg2">
              <a:lumMod val="20000"/>
              <a:lumOff val="80000"/>
            </a:schemeClr>
          </a:solidFill>
          <a:ln w="19050">
            <a:solidFill>
              <a:schemeClr val="tx1"/>
            </a:solidFill>
          </a:ln>
        </p:spPr>
        <p:txBody>
          <a:bodyPr wrap="square" rtlCol="0">
            <a:spAutoFit/>
          </a:bodyPr>
          <a:lstStyle/>
          <a:p>
            <a:pPr algn="ctr"/>
            <a:r>
              <a:rPr lang="en-US" sz="1600" i="0" dirty="0">
                <a:latin typeface="+mj-lt"/>
              </a:rPr>
              <a:t>Limited Imports in Extreme Cold Weather</a:t>
            </a:r>
          </a:p>
        </p:txBody>
      </p:sp>
      <p:cxnSp>
        <p:nvCxnSpPr>
          <p:cNvPr id="16" name="Straight Connector 15">
            <a:extLst>
              <a:ext uri="{FF2B5EF4-FFF2-40B4-BE49-F238E27FC236}">
                <a16:creationId xmlns:a16="http://schemas.microsoft.com/office/drawing/2014/main" id="{F9E0DEB9-0D3A-DD34-C8C0-94A08C73EF42}"/>
              </a:ext>
            </a:extLst>
          </p:cNvPr>
          <p:cNvCxnSpPr>
            <a:cxnSpLocks/>
            <a:stCxn id="14" idx="2"/>
          </p:cNvCxnSpPr>
          <p:nvPr/>
        </p:nvCxnSpPr>
        <p:spPr bwMode="auto">
          <a:xfrm>
            <a:off x="1141927" y="1727775"/>
            <a:ext cx="359358" cy="336205"/>
          </a:xfrm>
          <a:prstGeom prst="line">
            <a:avLst/>
          </a:prstGeom>
          <a:solidFill>
            <a:schemeClr val="accent1"/>
          </a:solidFill>
          <a:ln w="15875" cap="flat" cmpd="sng" algn="ctr">
            <a:solidFill>
              <a:schemeClr val="tx1"/>
            </a:solidFill>
            <a:prstDash val="solid"/>
            <a:round/>
            <a:headEnd type="none" w="med" len="med"/>
            <a:tailEnd type="oval" w="med" len="med"/>
          </a:ln>
          <a:effectLst/>
        </p:spPr>
      </p:cxnSp>
      <p:sp>
        <p:nvSpPr>
          <p:cNvPr id="19" name="TextBox 18">
            <a:extLst>
              <a:ext uri="{FF2B5EF4-FFF2-40B4-BE49-F238E27FC236}">
                <a16:creationId xmlns:a16="http://schemas.microsoft.com/office/drawing/2014/main" id="{F776ECF5-8C7B-9C1B-D62F-5B2EA726FEDF}"/>
              </a:ext>
            </a:extLst>
          </p:cNvPr>
          <p:cNvSpPr txBox="1"/>
          <p:nvPr/>
        </p:nvSpPr>
        <p:spPr>
          <a:xfrm>
            <a:off x="4777884" y="1420002"/>
            <a:ext cx="1844040" cy="338554"/>
          </a:xfrm>
          <a:prstGeom prst="rect">
            <a:avLst/>
          </a:prstGeom>
          <a:solidFill>
            <a:schemeClr val="bg2">
              <a:lumMod val="20000"/>
              <a:lumOff val="80000"/>
            </a:schemeClr>
          </a:solidFill>
          <a:ln w="19050">
            <a:solidFill>
              <a:schemeClr val="tx1"/>
            </a:solidFill>
          </a:ln>
        </p:spPr>
        <p:txBody>
          <a:bodyPr wrap="square" rtlCol="0">
            <a:spAutoFit/>
          </a:bodyPr>
          <a:lstStyle/>
          <a:p>
            <a:pPr algn="ctr"/>
            <a:r>
              <a:rPr lang="en-US" sz="1600" i="0" dirty="0">
                <a:latin typeface="+mj-lt"/>
              </a:rPr>
              <a:t>Demand Growth</a:t>
            </a:r>
          </a:p>
        </p:txBody>
      </p:sp>
      <p:cxnSp>
        <p:nvCxnSpPr>
          <p:cNvPr id="20" name="Straight Connector 19">
            <a:extLst>
              <a:ext uri="{FF2B5EF4-FFF2-40B4-BE49-F238E27FC236}">
                <a16:creationId xmlns:a16="http://schemas.microsoft.com/office/drawing/2014/main" id="{38A8F970-182C-AC45-0C24-638C23466B69}"/>
              </a:ext>
            </a:extLst>
          </p:cNvPr>
          <p:cNvCxnSpPr>
            <a:cxnSpLocks/>
            <a:stCxn id="19" idx="2"/>
          </p:cNvCxnSpPr>
          <p:nvPr/>
        </p:nvCxnSpPr>
        <p:spPr bwMode="auto">
          <a:xfrm flipH="1">
            <a:off x="3939684" y="1758557"/>
            <a:ext cx="1760220" cy="328621"/>
          </a:xfrm>
          <a:prstGeom prst="line">
            <a:avLst/>
          </a:prstGeom>
          <a:solidFill>
            <a:schemeClr val="accent1"/>
          </a:solidFill>
          <a:ln w="15875" cap="flat" cmpd="sng" algn="ctr">
            <a:solidFill>
              <a:schemeClr val="tx1"/>
            </a:solidFill>
            <a:prstDash val="solid"/>
            <a:round/>
            <a:headEnd type="none" w="med" len="med"/>
            <a:tailEnd type="oval" w="med" len="med"/>
          </a:ln>
          <a:effectLst/>
        </p:spPr>
      </p:cxnSp>
      <p:cxnSp>
        <p:nvCxnSpPr>
          <p:cNvPr id="21" name="Straight Connector 20">
            <a:extLst>
              <a:ext uri="{FF2B5EF4-FFF2-40B4-BE49-F238E27FC236}">
                <a16:creationId xmlns:a16="http://schemas.microsoft.com/office/drawing/2014/main" id="{25EFF141-EC29-C396-774F-FD93DB8C0775}"/>
              </a:ext>
            </a:extLst>
          </p:cNvPr>
          <p:cNvCxnSpPr>
            <a:cxnSpLocks/>
            <a:stCxn id="19" idx="2"/>
          </p:cNvCxnSpPr>
          <p:nvPr/>
        </p:nvCxnSpPr>
        <p:spPr bwMode="auto">
          <a:xfrm>
            <a:off x="5699904" y="1758556"/>
            <a:ext cx="382026" cy="1948996"/>
          </a:xfrm>
          <a:prstGeom prst="line">
            <a:avLst/>
          </a:prstGeom>
          <a:solidFill>
            <a:schemeClr val="accent1"/>
          </a:solidFill>
          <a:ln w="15875" cap="flat" cmpd="sng" algn="ctr">
            <a:solidFill>
              <a:schemeClr val="tx1"/>
            </a:solidFill>
            <a:prstDash val="solid"/>
            <a:round/>
            <a:headEnd type="none" w="med" len="med"/>
            <a:tailEnd type="oval" w="med" len="med"/>
          </a:ln>
          <a:effectLst/>
        </p:spPr>
      </p:cxnSp>
      <p:cxnSp>
        <p:nvCxnSpPr>
          <p:cNvPr id="22" name="Straight Connector 21">
            <a:extLst>
              <a:ext uri="{FF2B5EF4-FFF2-40B4-BE49-F238E27FC236}">
                <a16:creationId xmlns:a16="http://schemas.microsoft.com/office/drawing/2014/main" id="{5EA24BEE-7CB8-19B7-5828-B1B0994C1575}"/>
              </a:ext>
            </a:extLst>
          </p:cNvPr>
          <p:cNvCxnSpPr>
            <a:cxnSpLocks/>
            <a:stCxn id="19" idx="2"/>
          </p:cNvCxnSpPr>
          <p:nvPr/>
        </p:nvCxnSpPr>
        <p:spPr bwMode="auto">
          <a:xfrm flipH="1">
            <a:off x="4777884" y="1758557"/>
            <a:ext cx="922020" cy="796819"/>
          </a:xfrm>
          <a:prstGeom prst="line">
            <a:avLst/>
          </a:prstGeom>
          <a:solidFill>
            <a:schemeClr val="accent1"/>
          </a:solidFill>
          <a:ln w="15875" cap="flat" cmpd="sng" algn="ctr">
            <a:solidFill>
              <a:schemeClr val="tx1"/>
            </a:solidFill>
            <a:prstDash val="solid"/>
            <a:round/>
            <a:headEnd type="none" w="med" len="med"/>
            <a:tailEnd type="oval" w="med" len="med"/>
          </a:ln>
          <a:effectLst/>
        </p:spPr>
      </p:cxnSp>
      <p:cxnSp>
        <p:nvCxnSpPr>
          <p:cNvPr id="23" name="Straight Connector 22">
            <a:extLst>
              <a:ext uri="{FF2B5EF4-FFF2-40B4-BE49-F238E27FC236}">
                <a16:creationId xmlns:a16="http://schemas.microsoft.com/office/drawing/2014/main" id="{17DBD33E-072E-1037-4C50-14C2AA804F60}"/>
              </a:ext>
            </a:extLst>
          </p:cNvPr>
          <p:cNvCxnSpPr>
            <a:cxnSpLocks/>
            <a:stCxn id="19" idx="2"/>
          </p:cNvCxnSpPr>
          <p:nvPr/>
        </p:nvCxnSpPr>
        <p:spPr bwMode="auto">
          <a:xfrm flipH="1">
            <a:off x="5303606" y="1758556"/>
            <a:ext cx="396298" cy="2377430"/>
          </a:xfrm>
          <a:prstGeom prst="line">
            <a:avLst/>
          </a:prstGeom>
          <a:solidFill>
            <a:schemeClr val="accent1"/>
          </a:solidFill>
          <a:ln w="15875" cap="flat" cmpd="sng" algn="ctr">
            <a:solidFill>
              <a:schemeClr val="tx1"/>
            </a:solidFill>
            <a:prstDash val="solid"/>
            <a:round/>
            <a:headEnd type="none" w="med" len="med"/>
            <a:tailEnd type="oval" w="med" len="med"/>
          </a:ln>
          <a:effectLst/>
        </p:spPr>
      </p:cxnSp>
      <p:cxnSp>
        <p:nvCxnSpPr>
          <p:cNvPr id="24" name="Straight Connector 23">
            <a:extLst>
              <a:ext uri="{FF2B5EF4-FFF2-40B4-BE49-F238E27FC236}">
                <a16:creationId xmlns:a16="http://schemas.microsoft.com/office/drawing/2014/main" id="{FC982D27-4746-5A0D-42A8-2C97B076EB4D}"/>
              </a:ext>
            </a:extLst>
          </p:cNvPr>
          <p:cNvCxnSpPr>
            <a:cxnSpLocks/>
            <a:stCxn id="19" idx="2"/>
          </p:cNvCxnSpPr>
          <p:nvPr/>
        </p:nvCxnSpPr>
        <p:spPr bwMode="auto">
          <a:xfrm flipH="1">
            <a:off x="3880728" y="1758557"/>
            <a:ext cx="1819176" cy="3271113"/>
          </a:xfrm>
          <a:prstGeom prst="line">
            <a:avLst/>
          </a:prstGeom>
          <a:solidFill>
            <a:schemeClr val="accent1"/>
          </a:solidFill>
          <a:ln w="15875" cap="flat" cmpd="sng" algn="ctr">
            <a:solidFill>
              <a:schemeClr val="tx1"/>
            </a:solidFill>
            <a:prstDash val="solid"/>
            <a:round/>
            <a:headEnd type="none" w="med" len="med"/>
            <a:tailEnd type="oval" w="med" len="med"/>
          </a:ln>
          <a:effectLst/>
        </p:spPr>
      </p:cxnSp>
      <p:cxnSp>
        <p:nvCxnSpPr>
          <p:cNvPr id="25" name="Straight Connector 24">
            <a:extLst>
              <a:ext uri="{FF2B5EF4-FFF2-40B4-BE49-F238E27FC236}">
                <a16:creationId xmlns:a16="http://schemas.microsoft.com/office/drawing/2014/main" id="{DA15F694-7035-335D-FE24-5F4D199F4A2C}"/>
              </a:ext>
            </a:extLst>
          </p:cNvPr>
          <p:cNvCxnSpPr>
            <a:cxnSpLocks/>
            <a:stCxn id="19" idx="2"/>
          </p:cNvCxnSpPr>
          <p:nvPr/>
        </p:nvCxnSpPr>
        <p:spPr bwMode="auto">
          <a:xfrm flipH="1">
            <a:off x="5486276" y="1758557"/>
            <a:ext cx="213629" cy="3123549"/>
          </a:xfrm>
          <a:prstGeom prst="line">
            <a:avLst/>
          </a:prstGeom>
          <a:solidFill>
            <a:schemeClr val="accent1"/>
          </a:solidFill>
          <a:ln w="15875" cap="flat" cmpd="sng" algn="ctr">
            <a:solidFill>
              <a:schemeClr val="tx1"/>
            </a:solidFill>
            <a:prstDash val="solid"/>
            <a:round/>
            <a:headEnd type="none" w="med" len="med"/>
            <a:tailEnd type="oval" w="med" len="med"/>
          </a:ln>
          <a:effectLst/>
        </p:spPr>
      </p:cxnSp>
      <p:sp>
        <p:nvSpPr>
          <p:cNvPr id="38" name="TextBox 37">
            <a:extLst>
              <a:ext uri="{FF2B5EF4-FFF2-40B4-BE49-F238E27FC236}">
                <a16:creationId xmlns:a16="http://schemas.microsoft.com/office/drawing/2014/main" id="{D5270CE9-42E9-11B6-B8DC-65625F8F877B}"/>
              </a:ext>
            </a:extLst>
          </p:cNvPr>
          <p:cNvSpPr txBox="1"/>
          <p:nvPr/>
        </p:nvSpPr>
        <p:spPr>
          <a:xfrm>
            <a:off x="5852160" y="4670717"/>
            <a:ext cx="1844040" cy="584775"/>
          </a:xfrm>
          <a:prstGeom prst="rect">
            <a:avLst/>
          </a:prstGeom>
          <a:solidFill>
            <a:schemeClr val="bg2">
              <a:lumMod val="20000"/>
              <a:lumOff val="80000"/>
            </a:schemeClr>
          </a:solidFill>
          <a:ln w="19050">
            <a:solidFill>
              <a:schemeClr val="tx1"/>
            </a:solidFill>
          </a:ln>
        </p:spPr>
        <p:txBody>
          <a:bodyPr wrap="square" rtlCol="0">
            <a:spAutoFit/>
          </a:bodyPr>
          <a:lstStyle/>
          <a:p>
            <a:pPr algn="ctr"/>
            <a:r>
              <a:rPr lang="en-US" sz="1600" i="0" dirty="0">
                <a:latin typeface="+mj-lt"/>
              </a:rPr>
              <a:t>Generator Retirements</a:t>
            </a:r>
          </a:p>
        </p:txBody>
      </p:sp>
      <p:cxnSp>
        <p:nvCxnSpPr>
          <p:cNvPr id="39" name="Straight Connector 38">
            <a:extLst>
              <a:ext uri="{FF2B5EF4-FFF2-40B4-BE49-F238E27FC236}">
                <a16:creationId xmlns:a16="http://schemas.microsoft.com/office/drawing/2014/main" id="{E72727E6-6A34-8693-25AE-42A6067341C6}"/>
              </a:ext>
            </a:extLst>
          </p:cNvPr>
          <p:cNvCxnSpPr>
            <a:cxnSpLocks/>
            <a:stCxn id="38" idx="1"/>
          </p:cNvCxnSpPr>
          <p:nvPr/>
        </p:nvCxnSpPr>
        <p:spPr bwMode="auto">
          <a:xfrm flipH="1" flipV="1">
            <a:off x="4251350" y="3975310"/>
            <a:ext cx="1600811" cy="987795"/>
          </a:xfrm>
          <a:prstGeom prst="line">
            <a:avLst/>
          </a:prstGeom>
          <a:solidFill>
            <a:schemeClr val="accent1"/>
          </a:solidFill>
          <a:ln w="15875" cap="flat" cmpd="sng" algn="ctr">
            <a:solidFill>
              <a:schemeClr val="tx1"/>
            </a:solidFill>
            <a:prstDash val="solid"/>
            <a:round/>
            <a:headEnd type="none" w="med" len="med"/>
            <a:tailEnd type="oval" w="med" len="med"/>
          </a:ln>
          <a:effectLst/>
        </p:spPr>
      </p:cxnSp>
      <p:cxnSp>
        <p:nvCxnSpPr>
          <p:cNvPr id="40" name="Straight Connector 39">
            <a:extLst>
              <a:ext uri="{FF2B5EF4-FFF2-40B4-BE49-F238E27FC236}">
                <a16:creationId xmlns:a16="http://schemas.microsoft.com/office/drawing/2014/main" id="{01798F5D-B546-BF60-62C5-EA7C47D6C61A}"/>
              </a:ext>
            </a:extLst>
          </p:cNvPr>
          <p:cNvCxnSpPr>
            <a:cxnSpLocks/>
            <a:stCxn id="38" idx="1"/>
          </p:cNvCxnSpPr>
          <p:nvPr/>
        </p:nvCxnSpPr>
        <p:spPr bwMode="auto">
          <a:xfrm flipH="1" flipV="1">
            <a:off x="5313302" y="4519012"/>
            <a:ext cx="538858" cy="444093"/>
          </a:xfrm>
          <a:prstGeom prst="line">
            <a:avLst/>
          </a:prstGeom>
          <a:solidFill>
            <a:schemeClr val="accent1"/>
          </a:solidFill>
          <a:ln w="15875" cap="flat" cmpd="sng" algn="ctr">
            <a:solidFill>
              <a:schemeClr val="tx1"/>
            </a:solidFill>
            <a:prstDash val="solid"/>
            <a:round/>
            <a:headEnd type="none" w="med" len="med"/>
            <a:tailEnd type="oval" w="med" len="med"/>
          </a:ln>
          <a:effectLst/>
        </p:spPr>
      </p:cxnSp>
      <p:sp>
        <p:nvSpPr>
          <p:cNvPr id="44" name="TextBox 43">
            <a:extLst>
              <a:ext uri="{FF2B5EF4-FFF2-40B4-BE49-F238E27FC236}">
                <a16:creationId xmlns:a16="http://schemas.microsoft.com/office/drawing/2014/main" id="{D9F2FE6D-7AE0-B8A3-D04B-0EC051220784}"/>
              </a:ext>
            </a:extLst>
          </p:cNvPr>
          <p:cNvSpPr txBox="1"/>
          <p:nvPr/>
        </p:nvSpPr>
        <p:spPr>
          <a:xfrm>
            <a:off x="842899" y="5644423"/>
            <a:ext cx="2241577" cy="584775"/>
          </a:xfrm>
          <a:prstGeom prst="rect">
            <a:avLst/>
          </a:prstGeom>
          <a:solidFill>
            <a:schemeClr val="bg2">
              <a:lumMod val="20000"/>
              <a:lumOff val="80000"/>
            </a:schemeClr>
          </a:solidFill>
          <a:ln w="19050">
            <a:solidFill>
              <a:schemeClr val="tx1"/>
            </a:solidFill>
          </a:ln>
        </p:spPr>
        <p:txBody>
          <a:bodyPr wrap="square" rtlCol="0">
            <a:spAutoFit/>
          </a:bodyPr>
          <a:lstStyle/>
          <a:p>
            <a:pPr algn="ctr"/>
            <a:r>
              <a:rPr lang="en-US" sz="1600" i="0" dirty="0">
                <a:latin typeface="+mj-lt"/>
              </a:rPr>
              <a:t>Limited Dispatchable Generation</a:t>
            </a:r>
          </a:p>
        </p:txBody>
      </p:sp>
      <p:cxnSp>
        <p:nvCxnSpPr>
          <p:cNvPr id="45" name="Straight Connector 44">
            <a:extLst>
              <a:ext uri="{FF2B5EF4-FFF2-40B4-BE49-F238E27FC236}">
                <a16:creationId xmlns:a16="http://schemas.microsoft.com/office/drawing/2014/main" id="{13ACD863-588B-4E46-30C7-3788525AE763}"/>
              </a:ext>
            </a:extLst>
          </p:cNvPr>
          <p:cNvCxnSpPr>
            <a:cxnSpLocks/>
            <a:stCxn id="44" idx="0"/>
          </p:cNvCxnSpPr>
          <p:nvPr/>
        </p:nvCxnSpPr>
        <p:spPr bwMode="auto">
          <a:xfrm flipH="1" flipV="1">
            <a:off x="1963687" y="4669122"/>
            <a:ext cx="1" cy="975300"/>
          </a:xfrm>
          <a:prstGeom prst="line">
            <a:avLst/>
          </a:prstGeom>
          <a:solidFill>
            <a:schemeClr val="accent1"/>
          </a:solidFill>
          <a:ln w="15875" cap="flat" cmpd="sng" algn="ctr">
            <a:solidFill>
              <a:schemeClr val="tx1"/>
            </a:solidFill>
            <a:prstDash val="solid"/>
            <a:round/>
            <a:headEnd type="none" w="med" len="med"/>
            <a:tailEnd type="oval" w="med" len="med"/>
          </a:ln>
          <a:effectLst/>
        </p:spPr>
      </p:cxnSp>
      <p:cxnSp>
        <p:nvCxnSpPr>
          <p:cNvPr id="46" name="Straight Connector 45">
            <a:extLst>
              <a:ext uri="{FF2B5EF4-FFF2-40B4-BE49-F238E27FC236}">
                <a16:creationId xmlns:a16="http://schemas.microsoft.com/office/drawing/2014/main" id="{04B52437-3492-AC9B-5C81-32885FD36D6F}"/>
              </a:ext>
            </a:extLst>
          </p:cNvPr>
          <p:cNvCxnSpPr>
            <a:cxnSpLocks/>
            <a:stCxn id="44" idx="0"/>
          </p:cNvCxnSpPr>
          <p:nvPr/>
        </p:nvCxnSpPr>
        <p:spPr bwMode="auto">
          <a:xfrm flipV="1">
            <a:off x="1963688" y="4669122"/>
            <a:ext cx="1764785" cy="975300"/>
          </a:xfrm>
          <a:prstGeom prst="line">
            <a:avLst/>
          </a:prstGeom>
          <a:solidFill>
            <a:schemeClr val="accent1"/>
          </a:solidFill>
          <a:ln w="15875" cap="flat" cmpd="sng" algn="ctr">
            <a:solidFill>
              <a:schemeClr val="tx1"/>
            </a:solidFill>
            <a:prstDash val="solid"/>
            <a:round/>
            <a:headEnd type="none" w="med" len="med"/>
            <a:tailEnd type="oval" w="med" len="med"/>
          </a:ln>
          <a:effectLst/>
        </p:spPr>
      </p:cxnSp>
      <p:cxnSp>
        <p:nvCxnSpPr>
          <p:cNvPr id="47" name="Straight Connector 46">
            <a:extLst>
              <a:ext uri="{FF2B5EF4-FFF2-40B4-BE49-F238E27FC236}">
                <a16:creationId xmlns:a16="http://schemas.microsoft.com/office/drawing/2014/main" id="{9DB330B1-25C9-911A-2D94-BAEA321B7CF5}"/>
              </a:ext>
            </a:extLst>
          </p:cNvPr>
          <p:cNvCxnSpPr>
            <a:cxnSpLocks/>
            <a:stCxn id="44" idx="0"/>
          </p:cNvCxnSpPr>
          <p:nvPr/>
        </p:nvCxnSpPr>
        <p:spPr bwMode="auto">
          <a:xfrm flipV="1">
            <a:off x="1963688" y="2555376"/>
            <a:ext cx="1174223" cy="3089047"/>
          </a:xfrm>
          <a:prstGeom prst="line">
            <a:avLst/>
          </a:prstGeom>
          <a:solidFill>
            <a:schemeClr val="accent1"/>
          </a:solidFill>
          <a:ln w="15875" cap="flat" cmpd="sng" algn="ctr">
            <a:solidFill>
              <a:schemeClr val="tx1"/>
            </a:solidFill>
            <a:prstDash val="solid"/>
            <a:round/>
            <a:headEnd type="none" w="med" len="med"/>
            <a:tailEnd type="oval" w="med" len="med"/>
          </a:ln>
          <a:effectLst/>
        </p:spPr>
      </p:cxnSp>
      <p:sp>
        <p:nvSpPr>
          <p:cNvPr id="58" name="TextBox 57">
            <a:extLst>
              <a:ext uri="{FF2B5EF4-FFF2-40B4-BE49-F238E27FC236}">
                <a16:creationId xmlns:a16="http://schemas.microsoft.com/office/drawing/2014/main" id="{5AFDDA2D-EB92-25C2-BA0F-89CB01A95507}"/>
              </a:ext>
            </a:extLst>
          </p:cNvPr>
          <p:cNvSpPr txBox="1"/>
          <p:nvPr/>
        </p:nvSpPr>
        <p:spPr>
          <a:xfrm>
            <a:off x="5403349" y="2206281"/>
            <a:ext cx="1401866" cy="400110"/>
          </a:xfrm>
          <a:prstGeom prst="rect">
            <a:avLst/>
          </a:prstGeom>
          <a:noFill/>
        </p:spPr>
        <p:txBody>
          <a:bodyPr wrap="square" rtlCol="0">
            <a:spAutoFit/>
          </a:bodyPr>
          <a:lstStyle/>
          <a:p>
            <a:pPr algn="ctr"/>
            <a:r>
              <a:rPr lang="en-US" sz="1000" b="1" i="0" dirty="0">
                <a:latin typeface="+mj-lt"/>
                <a:ea typeface="Tahoma" panose="020B0604030504040204" pitchFamily="34" charset="0"/>
                <a:cs typeface="Aharoni" panose="020F0502020204030204" pitchFamily="2" charset="-79"/>
              </a:rPr>
              <a:t>NPCC</a:t>
            </a:r>
          </a:p>
          <a:p>
            <a:pPr algn="ctr"/>
            <a:r>
              <a:rPr lang="en-US" sz="1000" i="0" dirty="0">
                <a:latin typeface="+mj-lt"/>
                <a:ea typeface="Tahoma" panose="020B0604030504040204" pitchFamily="34" charset="0"/>
                <a:cs typeface="Aharoni" panose="020F0502020204030204" pitchFamily="2" charset="-79"/>
              </a:rPr>
              <a:t>Quebec</a:t>
            </a:r>
          </a:p>
        </p:txBody>
      </p:sp>
      <p:sp>
        <p:nvSpPr>
          <p:cNvPr id="4" name="Rectangle 3">
            <a:extLst>
              <a:ext uri="{FF2B5EF4-FFF2-40B4-BE49-F238E27FC236}">
                <a16:creationId xmlns:a16="http://schemas.microsoft.com/office/drawing/2014/main" id="{BD2A5171-B32D-FF8E-E376-B51FDE1E881B}"/>
              </a:ext>
            </a:extLst>
          </p:cNvPr>
          <p:cNvSpPr/>
          <p:nvPr/>
        </p:nvSpPr>
        <p:spPr bwMode="auto">
          <a:xfrm>
            <a:off x="5867400" y="5363146"/>
            <a:ext cx="152400"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6" name="Rectangle 5">
            <a:extLst>
              <a:ext uri="{FF2B5EF4-FFF2-40B4-BE49-F238E27FC236}">
                <a16:creationId xmlns:a16="http://schemas.microsoft.com/office/drawing/2014/main" id="{9B43AAE0-6A8B-028E-3D28-D09620920D13}"/>
              </a:ext>
            </a:extLst>
          </p:cNvPr>
          <p:cNvSpPr/>
          <p:nvPr/>
        </p:nvSpPr>
        <p:spPr bwMode="auto">
          <a:xfrm>
            <a:off x="5867400" y="5767673"/>
            <a:ext cx="152400" cy="1524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8" name="Rectangle 7">
            <a:extLst>
              <a:ext uri="{FF2B5EF4-FFF2-40B4-BE49-F238E27FC236}">
                <a16:creationId xmlns:a16="http://schemas.microsoft.com/office/drawing/2014/main" id="{8915A39A-BC0D-BC93-20BA-2BA003652A95}"/>
              </a:ext>
            </a:extLst>
          </p:cNvPr>
          <p:cNvSpPr/>
          <p:nvPr/>
        </p:nvSpPr>
        <p:spPr bwMode="auto">
          <a:xfrm>
            <a:off x="5867400" y="6172200"/>
            <a:ext cx="152400" cy="152400"/>
          </a:xfrm>
          <a:prstGeom prst="rect">
            <a:avLst/>
          </a:prstGeom>
          <a:solidFill>
            <a:srgbClr val="19BD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9" name="TextBox 8">
            <a:extLst>
              <a:ext uri="{FF2B5EF4-FFF2-40B4-BE49-F238E27FC236}">
                <a16:creationId xmlns:a16="http://schemas.microsoft.com/office/drawing/2014/main" id="{EADA38BE-25E8-ECBD-C646-ADC925796187}"/>
              </a:ext>
            </a:extLst>
          </p:cNvPr>
          <p:cNvSpPr txBox="1"/>
          <p:nvPr/>
        </p:nvSpPr>
        <p:spPr>
          <a:xfrm>
            <a:off x="6019800" y="5257800"/>
            <a:ext cx="3499354" cy="1523494"/>
          </a:xfrm>
          <a:prstGeom prst="rect">
            <a:avLst/>
          </a:prstGeom>
          <a:noFill/>
        </p:spPr>
        <p:txBody>
          <a:bodyPr wrap="square" rtlCol="0">
            <a:spAutoFit/>
          </a:bodyPr>
          <a:lstStyle/>
          <a:p>
            <a:r>
              <a:rPr lang="en-US" sz="1300" b="1" i="0" dirty="0">
                <a:latin typeface="+mn-lt"/>
              </a:rPr>
              <a:t>High Risk</a:t>
            </a:r>
            <a:r>
              <a:rPr lang="en-US" sz="1300" i="0" dirty="0">
                <a:latin typeface="+mn-lt"/>
              </a:rPr>
              <a:t> – Shortfalls occurring in normal peak conditions</a:t>
            </a:r>
          </a:p>
          <a:p>
            <a:r>
              <a:rPr lang="en-US" sz="1400" b="1" i="0" dirty="0">
                <a:latin typeface="+mn-lt"/>
              </a:rPr>
              <a:t>Elevated Risk</a:t>
            </a:r>
            <a:r>
              <a:rPr lang="en-US" sz="1400" i="0" dirty="0">
                <a:latin typeface="+mn-lt"/>
              </a:rPr>
              <a:t> – Shortfalls occurring in extreme conditions</a:t>
            </a:r>
            <a:endParaRPr lang="en-US" sz="1300" b="1" i="0" dirty="0">
              <a:latin typeface="+mn-lt"/>
            </a:endParaRPr>
          </a:p>
          <a:p>
            <a:r>
              <a:rPr lang="en-US" sz="1300" b="1" i="0" dirty="0">
                <a:latin typeface="+mn-lt"/>
              </a:rPr>
              <a:t>Normal Risk</a:t>
            </a:r>
            <a:r>
              <a:rPr lang="en-US" sz="1300" i="0" dirty="0">
                <a:latin typeface="+mn-lt"/>
              </a:rPr>
              <a:t> – Shortfalls not expected under studied conditions</a:t>
            </a:r>
          </a:p>
          <a:p>
            <a:endParaRPr lang="en-US" sz="1300" i="0" dirty="0">
              <a:latin typeface="+mn-lt"/>
            </a:endParaRPr>
          </a:p>
        </p:txBody>
      </p:sp>
      <p:sp>
        <p:nvSpPr>
          <p:cNvPr id="10" name="TextBox 9">
            <a:extLst>
              <a:ext uri="{FF2B5EF4-FFF2-40B4-BE49-F238E27FC236}">
                <a16:creationId xmlns:a16="http://schemas.microsoft.com/office/drawing/2014/main" id="{FA511A09-94F3-BD5A-EEB9-7AF24D6DF720}"/>
              </a:ext>
            </a:extLst>
          </p:cNvPr>
          <p:cNvSpPr txBox="1"/>
          <p:nvPr/>
        </p:nvSpPr>
        <p:spPr>
          <a:xfrm>
            <a:off x="7975367" y="1600200"/>
            <a:ext cx="3911833" cy="2831544"/>
          </a:xfrm>
          <a:prstGeom prst="rect">
            <a:avLst/>
          </a:prstGeom>
          <a:solidFill>
            <a:schemeClr val="accent2">
              <a:lumMod val="40000"/>
              <a:lumOff val="60000"/>
            </a:schemeClr>
          </a:solidFill>
        </p:spPr>
        <p:txBody>
          <a:bodyPr wrap="square" rtlCol="0">
            <a:spAutoFit/>
          </a:bodyPr>
          <a:lstStyle/>
          <a:p>
            <a:r>
              <a:rPr lang="en-US" sz="1800" i="0" u="sng" dirty="0">
                <a:latin typeface="+mj-lt"/>
              </a:rPr>
              <a:t>Assessment Inputs:</a:t>
            </a:r>
          </a:p>
          <a:p>
            <a:pPr marL="171450" indent="-171450">
              <a:buFont typeface="Arial" panose="020B0604020202020204" pitchFamily="34" charset="0"/>
              <a:buChar char="•"/>
            </a:pPr>
            <a:r>
              <a:rPr lang="en-US" sz="1600" i="0" dirty="0">
                <a:latin typeface="+mj-lt"/>
              </a:rPr>
              <a:t>Probabilistic Assessment (Studied Years 2026 and 2028)</a:t>
            </a:r>
          </a:p>
          <a:p>
            <a:pPr marL="171450" indent="-171450">
              <a:buFont typeface="Arial" panose="020B0604020202020204" pitchFamily="34" charset="0"/>
              <a:buChar char="•"/>
            </a:pPr>
            <a:r>
              <a:rPr lang="en-US" sz="1600" i="0" dirty="0">
                <a:latin typeface="+mj-lt"/>
              </a:rPr>
              <a:t>Planning Reserve Margins (2025 through 2029)</a:t>
            </a:r>
          </a:p>
          <a:p>
            <a:pPr marL="171450" indent="-171450">
              <a:buFont typeface="Arial" panose="020B0604020202020204" pitchFamily="34" charset="0"/>
              <a:buChar char="•"/>
            </a:pPr>
            <a:endParaRPr lang="en-US" sz="1600" i="0" dirty="0">
              <a:latin typeface="+mj-lt"/>
            </a:endParaRPr>
          </a:p>
          <a:p>
            <a:r>
              <a:rPr lang="en-US" sz="1600" dirty="0">
                <a:latin typeface="+mn-lt"/>
              </a:rPr>
              <a:t>Risk determination based on established resource adequacy criteria (1-day-in-10 years) and </a:t>
            </a:r>
            <a:r>
              <a:rPr lang="en-US" sz="1600" dirty="0">
                <a:latin typeface="+mn-lt"/>
                <a:hlinkClick r:id="rId4"/>
              </a:rPr>
              <a:t>NERC-National Academy of Engineering Workshop Report</a:t>
            </a:r>
            <a:r>
              <a:rPr lang="en-US" sz="1600" dirty="0">
                <a:latin typeface="+mn-lt"/>
              </a:rPr>
              <a:t> criteria for load-loss and unserved energy</a:t>
            </a:r>
            <a:endParaRPr lang="en-US" sz="1600" i="0" dirty="0">
              <a:latin typeface="+mj-lt"/>
            </a:endParaRPr>
          </a:p>
        </p:txBody>
      </p:sp>
      <p:sp>
        <p:nvSpPr>
          <p:cNvPr id="13" name="TextBox 12">
            <a:extLst>
              <a:ext uri="{FF2B5EF4-FFF2-40B4-BE49-F238E27FC236}">
                <a16:creationId xmlns:a16="http://schemas.microsoft.com/office/drawing/2014/main" id="{A0663C53-611E-DB6F-7F4E-D73638840851}"/>
              </a:ext>
            </a:extLst>
          </p:cNvPr>
          <p:cNvSpPr txBox="1"/>
          <p:nvPr/>
        </p:nvSpPr>
        <p:spPr>
          <a:xfrm>
            <a:off x="1141927" y="6262760"/>
            <a:ext cx="4751751" cy="276999"/>
          </a:xfrm>
          <a:prstGeom prst="rect">
            <a:avLst/>
          </a:prstGeom>
          <a:noFill/>
        </p:spPr>
        <p:txBody>
          <a:bodyPr wrap="square" rtlCol="0">
            <a:spAutoFit/>
          </a:bodyPr>
          <a:lstStyle/>
          <a:p>
            <a:pPr algn="ctr"/>
            <a:r>
              <a:rPr lang="en-US" sz="1200" b="1" i="0" dirty="0">
                <a:latin typeface="Tahoma" panose="020B0604030504040204" pitchFamily="34" charset="0"/>
                <a:ea typeface="Tahoma" panose="020B0604030504040204" pitchFamily="34" charset="0"/>
                <a:cs typeface="Tahoma" panose="020B0604030504040204" pitchFamily="34" charset="0"/>
              </a:rPr>
              <a:t>Risk Map | </a:t>
            </a:r>
            <a:r>
              <a:rPr lang="en-US" sz="1200" i="0" dirty="0">
                <a:latin typeface="Tahoma" panose="020B0604030504040204" pitchFamily="34" charset="0"/>
                <a:ea typeface="Tahoma" panose="020B0604030504040204" pitchFamily="34" charset="0"/>
                <a:cs typeface="Tahoma" panose="020B0604030504040204" pitchFamily="34" charset="0"/>
              </a:rPr>
              <a:t>with Risk Drivers and Initial Shortfall Years</a:t>
            </a:r>
            <a:endParaRPr lang="en-US" sz="1200" b="1"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42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38"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B5148-2956-D2F3-707C-B6470BB3C5F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E2F2C-F12F-E3BE-3EA3-C8E6FD84D7A3}"/>
              </a:ext>
            </a:extLst>
          </p:cNvPr>
          <p:cNvSpPr>
            <a:spLocks noGrp="1"/>
          </p:cNvSpPr>
          <p:nvPr>
            <p:ph sz="half" idx="10"/>
          </p:nvPr>
        </p:nvSpPr>
        <p:spPr>
          <a:xfrm>
            <a:off x="461432" y="1325562"/>
            <a:ext cx="11222568" cy="4846638"/>
          </a:xfrm>
        </p:spPr>
        <p:txBody>
          <a:bodyPr/>
          <a:lstStyle/>
          <a:p>
            <a:r>
              <a:rPr lang="en-US" dirty="0"/>
              <a:t>Areas are projected to fall short of reserve margin requirements as generation retirements continue at rapid pace</a:t>
            </a:r>
          </a:p>
          <a:p>
            <a:r>
              <a:rPr lang="en-US" dirty="0"/>
              <a:t>Generator retirements through 2034 (thermal): 78 GW confirmed + 37 GW announced</a:t>
            </a:r>
          </a:p>
        </p:txBody>
      </p:sp>
      <p:sp>
        <p:nvSpPr>
          <p:cNvPr id="3" name="Title 2">
            <a:extLst>
              <a:ext uri="{FF2B5EF4-FFF2-40B4-BE49-F238E27FC236}">
                <a16:creationId xmlns:a16="http://schemas.microsoft.com/office/drawing/2014/main" id="{C2367406-F3C0-F2D5-D1FA-92C3BC249DC6}"/>
              </a:ext>
            </a:extLst>
          </p:cNvPr>
          <p:cNvSpPr>
            <a:spLocks noGrp="1"/>
          </p:cNvSpPr>
          <p:nvPr>
            <p:ph type="title"/>
          </p:nvPr>
        </p:nvSpPr>
        <p:spPr>
          <a:xfrm>
            <a:off x="2438400" y="152400"/>
            <a:ext cx="9448800" cy="655638"/>
          </a:xfrm>
        </p:spPr>
        <p:txBody>
          <a:bodyPr/>
          <a:lstStyle/>
          <a:p>
            <a:r>
              <a:rPr lang="en-US" dirty="0"/>
              <a:t>More Resources Are Needed To Meet Expected Retirements</a:t>
            </a:r>
          </a:p>
        </p:txBody>
      </p:sp>
      <p:pic>
        <p:nvPicPr>
          <p:cNvPr id="4" name="Picture 3">
            <a:extLst>
              <a:ext uri="{FF2B5EF4-FFF2-40B4-BE49-F238E27FC236}">
                <a16:creationId xmlns:a16="http://schemas.microsoft.com/office/drawing/2014/main" id="{4DFDEE04-BE6C-ADBD-F0DE-03632ADC1C43}"/>
              </a:ext>
            </a:extLst>
          </p:cNvPr>
          <p:cNvPicPr>
            <a:picLocks noChangeAspect="1"/>
          </p:cNvPicPr>
          <p:nvPr/>
        </p:nvPicPr>
        <p:blipFill>
          <a:blip r:embed="rId2"/>
          <a:srcRect b="2083"/>
          <a:stretch/>
        </p:blipFill>
        <p:spPr>
          <a:xfrm>
            <a:off x="5935224" y="2590800"/>
            <a:ext cx="5657578" cy="3581717"/>
          </a:xfrm>
          <a:prstGeom prst="rect">
            <a:avLst/>
          </a:prstGeom>
        </p:spPr>
      </p:pic>
      <p:sp>
        <p:nvSpPr>
          <p:cNvPr id="8" name="Rectangle 7">
            <a:extLst>
              <a:ext uri="{FF2B5EF4-FFF2-40B4-BE49-F238E27FC236}">
                <a16:creationId xmlns:a16="http://schemas.microsoft.com/office/drawing/2014/main" id="{21D76500-39B7-356F-B53F-B30D233D1876}"/>
              </a:ext>
            </a:extLst>
          </p:cNvPr>
          <p:cNvSpPr/>
          <p:nvPr/>
        </p:nvSpPr>
        <p:spPr bwMode="auto">
          <a:xfrm>
            <a:off x="10599202" y="5155440"/>
            <a:ext cx="188925" cy="188925"/>
          </a:xfrm>
          <a:prstGeom prst="rect">
            <a:avLst/>
          </a:prstGeom>
          <a:solidFill>
            <a:srgbClr val="A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CABF6814-F83D-24D1-6A05-EE728E2580D1}"/>
              </a:ext>
            </a:extLst>
          </p:cNvPr>
          <p:cNvSpPr/>
          <p:nvPr/>
        </p:nvSpPr>
        <p:spPr bwMode="auto">
          <a:xfrm>
            <a:off x="10977596" y="5155440"/>
            <a:ext cx="188925" cy="188925"/>
          </a:xfrm>
          <a:prstGeom prst="rect">
            <a:avLst/>
          </a:prstGeom>
          <a:solidFill>
            <a:srgbClr val="C6695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139E930E-D283-BACD-9642-CEA14CAA70C1}"/>
              </a:ext>
            </a:extLst>
          </p:cNvPr>
          <p:cNvSpPr/>
          <p:nvPr/>
        </p:nvSpPr>
        <p:spPr bwMode="auto">
          <a:xfrm>
            <a:off x="11166521" y="5155440"/>
            <a:ext cx="188925" cy="188925"/>
          </a:xfrm>
          <a:prstGeom prst="rect">
            <a:avLst/>
          </a:prstGeom>
          <a:solidFill>
            <a:srgbClr val="EDD1C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1" name="TextBox 10">
            <a:extLst>
              <a:ext uri="{FF2B5EF4-FFF2-40B4-BE49-F238E27FC236}">
                <a16:creationId xmlns:a16="http://schemas.microsoft.com/office/drawing/2014/main" id="{E9597313-C7AF-3106-A0E0-7CDB424DE209}"/>
              </a:ext>
            </a:extLst>
          </p:cNvPr>
          <p:cNvSpPr txBox="1"/>
          <p:nvPr/>
        </p:nvSpPr>
        <p:spPr>
          <a:xfrm>
            <a:off x="10354825" y="5334317"/>
            <a:ext cx="586541" cy="276999"/>
          </a:xfrm>
          <a:prstGeom prst="rect">
            <a:avLst/>
          </a:prstGeom>
          <a:noFill/>
        </p:spPr>
        <p:txBody>
          <a:bodyPr wrap="square" rtlCol="0">
            <a:spAutoFit/>
          </a:bodyPr>
          <a:lstStyle/>
          <a:p>
            <a:pPr algn="ctr"/>
            <a:r>
              <a:rPr lang="en-US" sz="1200" i="0" dirty="0">
                <a:latin typeface="+mn-lt"/>
              </a:rPr>
              <a:t>2025</a:t>
            </a:r>
          </a:p>
        </p:txBody>
      </p:sp>
      <p:sp>
        <p:nvSpPr>
          <p:cNvPr id="12" name="TextBox 11">
            <a:extLst>
              <a:ext uri="{FF2B5EF4-FFF2-40B4-BE49-F238E27FC236}">
                <a16:creationId xmlns:a16="http://schemas.microsoft.com/office/drawing/2014/main" id="{00C40BF7-9138-74CF-4339-3704EE268E9E}"/>
              </a:ext>
            </a:extLst>
          </p:cNvPr>
          <p:cNvSpPr txBox="1"/>
          <p:nvPr/>
        </p:nvSpPr>
        <p:spPr>
          <a:xfrm>
            <a:off x="10359639" y="5486400"/>
            <a:ext cx="1257300" cy="461665"/>
          </a:xfrm>
          <a:prstGeom prst="rect">
            <a:avLst/>
          </a:prstGeom>
          <a:noFill/>
        </p:spPr>
        <p:txBody>
          <a:bodyPr wrap="square" rtlCol="0">
            <a:spAutoFit/>
          </a:bodyPr>
          <a:lstStyle/>
          <a:p>
            <a:pPr algn="ctr"/>
            <a:r>
              <a:rPr lang="en-US" sz="1200" b="1" i="0" dirty="0">
                <a:latin typeface="+mn-lt"/>
              </a:rPr>
              <a:t>Beginning of Reserve Shortfall</a:t>
            </a:r>
          </a:p>
        </p:txBody>
      </p:sp>
      <p:sp>
        <p:nvSpPr>
          <p:cNvPr id="5" name="TextBox 4">
            <a:extLst>
              <a:ext uri="{FF2B5EF4-FFF2-40B4-BE49-F238E27FC236}">
                <a16:creationId xmlns:a16="http://schemas.microsoft.com/office/drawing/2014/main" id="{37E2B4FF-86B7-7709-ECBA-A2A0939906D1}"/>
              </a:ext>
            </a:extLst>
          </p:cNvPr>
          <p:cNvSpPr txBox="1"/>
          <p:nvPr/>
        </p:nvSpPr>
        <p:spPr>
          <a:xfrm>
            <a:off x="6365876" y="6085477"/>
            <a:ext cx="5226926" cy="276999"/>
          </a:xfrm>
          <a:prstGeom prst="rect">
            <a:avLst/>
          </a:prstGeom>
          <a:noFill/>
        </p:spPr>
        <p:txBody>
          <a:bodyPr wrap="square" rtlCol="0">
            <a:spAutoFit/>
          </a:bodyPr>
          <a:lstStyle/>
          <a:p>
            <a:pPr algn="ctr"/>
            <a:r>
              <a:rPr lang="en-US" sz="1200" b="1" i="0" dirty="0">
                <a:latin typeface="Tahoma" panose="020B0604030504040204" pitchFamily="34" charset="0"/>
                <a:ea typeface="Tahoma" panose="020B0604030504040204" pitchFamily="34" charset="0"/>
                <a:cs typeface="Tahoma" panose="020B0604030504040204" pitchFamily="34" charset="0"/>
              </a:rPr>
              <a:t>Reserve Margin Shortfall Projections Over the 10-Year Period</a:t>
            </a:r>
          </a:p>
        </p:txBody>
      </p:sp>
      <p:sp>
        <p:nvSpPr>
          <p:cNvPr id="6" name="TextBox 5">
            <a:extLst>
              <a:ext uri="{FF2B5EF4-FFF2-40B4-BE49-F238E27FC236}">
                <a16:creationId xmlns:a16="http://schemas.microsoft.com/office/drawing/2014/main" id="{E2FEF343-EFDD-022C-737D-1B0D65687213}"/>
              </a:ext>
            </a:extLst>
          </p:cNvPr>
          <p:cNvSpPr txBox="1"/>
          <p:nvPr/>
        </p:nvSpPr>
        <p:spPr>
          <a:xfrm>
            <a:off x="683731" y="6085476"/>
            <a:ext cx="4751751" cy="315323"/>
          </a:xfrm>
          <a:prstGeom prst="rect">
            <a:avLst/>
          </a:prstGeom>
          <a:noFill/>
        </p:spPr>
        <p:txBody>
          <a:bodyPr wrap="square" rtlCol="0">
            <a:spAutoFit/>
          </a:bodyPr>
          <a:lstStyle/>
          <a:p>
            <a:pPr algn="ctr"/>
            <a:r>
              <a:rPr lang="en-US" sz="1200" b="1" i="0" dirty="0">
                <a:latin typeface="Tahoma" panose="020B0604030504040204" pitchFamily="34" charset="0"/>
                <a:ea typeface="Tahoma" panose="020B0604030504040204" pitchFamily="34" charset="0"/>
                <a:cs typeface="Tahoma" panose="020B0604030504040204" pitchFamily="34" charset="0"/>
              </a:rPr>
              <a:t>Fossil-fired and Nuclear Generator Retirements by 2034</a:t>
            </a:r>
          </a:p>
        </p:txBody>
      </p:sp>
      <p:sp>
        <p:nvSpPr>
          <p:cNvPr id="14" name="Rectangle 13">
            <a:extLst>
              <a:ext uri="{FF2B5EF4-FFF2-40B4-BE49-F238E27FC236}">
                <a16:creationId xmlns:a16="http://schemas.microsoft.com/office/drawing/2014/main" id="{64394DA6-EB6D-5989-E540-97408620E967}"/>
              </a:ext>
            </a:extLst>
          </p:cNvPr>
          <p:cNvSpPr/>
          <p:nvPr/>
        </p:nvSpPr>
        <p:spPr bwMode="auto">
          <a:xfrm>
            <a:off x="10787610" y="5155440"/>
            <a:ext cx="188925" cy="188925"/>
          </a:xfrm>
          <a:prstGeom prst="rect">
            <a:avLst/>
          </a:prstGeom>
          <a:solidFill>
            <a:srgbClr val="A54B3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5" name="TextBox 14">
            <a:extLst>
              <a:ext uri="{FF2B5EF4-FFF2-40B4-BE49-F238E27FC236}">
                <a16:creationId xmlns:a16="http://schemas.microsoft.com/office/drawing/2014/main" id="{AEDF8BF4-E0CD-E34A-D8C6-4A56BBB8CE4E}"/>
              </a:ext>
            </a:extLst>
          </p:cNvPr>
          <p:cNvSpPr txBox="1"/>
          <p:nvPr/>
        </p:nvSpPr>
        <p:spPr>
          <a:xfrm>
            <a:off x="11072059" y="5345182"/>
            <a:ext cx="586541" cy="276999"/>
          </a:xfrm>
          <a:prstGeom prst="rect">
            <a:avLst/>
          </a:prstGeom>
          <a:noFill/>
        </p:spPr>
        <p:txBody>
          <a:bodyPr wrap="square" rtlCol="0">
            <a:spAutoFit/>
          </a:bodyPr>
          <a:lstStyle/>
          <a:p>
            <a:pPr algn="ctr"/>
            <a:r>
              <a:rPr lang="en-US" sz="1200" i="0" dirty="0">
                <a:latin typeface="+mn-lt"/>
              </a:rPr>
              <a:t>2034-</a:t>
            </a:r>
          </a:p>
        </p:txBody>
      </p:sp>
      <p:cxnSp>
        <p:nvCxnSpPr>
          <p:cNvPr id="17" name="Straight Arrow Connector 16">
            <a:extLst>
              <a:ext uri="{FF2B5EF4-FFF2-40B4-BE49-F238E27FC236}">
                <a16:creationId xmlns:a16="http://schemas.microsoft.com/office/drawing/2014/main" id="{537421F8-C593-AC2B-7A5B-D08C5254C71F}"/>
              </a:ext>
            </a:extLst>
          </p:cNvPr>
          <p:cNvCxnSpPr>
            <a:cxnSpLocks/>
          </p:cNvCxnSpPr>
          <p:nvPr/>
        </p:nvCxnSpPr>
        <p:spPr bwMode="auto">
          <a:xfrm flipV="1">
            <a:off x="10888224" y="5472816"/>
            <a:ext cx="234142" cy="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pic>
        <p:nvPicPr>
          <p:cNvPr id="19" name="Picture 18">
            <a:extLst>
              <a:ext uri="{FF2B5EF4-FFF2-40B4-BE49-F238E27FC236}">
                <a16:creationId xmlns:a16="http://schemas.microsoft.com/office/drawing/2014/main" id="{610A6FF4-2500-3CB6-1F5D-FA88AD36D6DB}"/>
              </a:ext>
            </a:extLst>
          </p:cNvPr>
          <p:cNvPicPr>
            <a:picLocks noChangeAspect="1"/>
          </p:cNvPicPr>
          <p:nvPr/>
        </p:nvPicPr>
        <p:blipFill>
          <a:blip r:embed="rId3"/>
          <a:stretch>
            <a:fillRect/>
          </a:stretch>
        </p:blipFill>
        <p:spPr>
          <a:xfrm>
            <a:off x="251815" y="2776868"/>
            <a:ext cx="5615585" cy="3242932"/>
          </a:xfrm>
          <a:prstGeom prst="rect">
            <a:avLst/>
          </a:prstGeom>
        </p:spPr>
      </p:pic>
      <p:sp>
        <p:nvSpPr>
          <p:cNvPr id="20" name="TextBox 19">
            <a:extLst>
              <a:ext uri="{FF2B5EF4-FFF2-40B4-BE49-F238E27FC236}">
                <a16:creationId xmlns:a16="http://schemas.microsoft.com/office/drawing/2014/main" id="{DE560CC7-8B4F-F73F-5D11-5BEFF65AC93A}"/>
              </a:ext>
            </a:extLst>
          </p:cNvPr>
          <p:cNvSpPr txBox="1"/>
          <p:nvPr/>
        </p:nvSpPr>
        <p:spPr>
          <a:xfrm>
            <a:off x="1143000" y="6300400"/>
            <a:ext cx="4114800" cy="276999"/>
          </a:xfrm>
          <a:prstGeom prst="rect">
            <a:avLst/>
          </a:prstGeom>
          <a:noFill/>
        </p:spPr>
        <p:txBody>
          <a:bodyPr wrap="square" rtlCol="0">
            <a:spAutoFit/>
          </a:bodyPr>
          <a:lstStyle/>
          <a:p>
            <a:r>
              <a:rPr lang="en-US" sz="1200" dirty="0">
                <a:latin typeface="+mj-lt"/>
              </a:rPr>
              <a:t>Source: Energy Ventures Analysis, Inc and LTRA Data</a:t>
            </a:r>
          </a:p>
        </p:txBody>
      </p:sp>
    </p:spTree>
    <p:extLst>
      <p:ext uri="{BB962C8B-B14F-4D97-AF65-F5344CB8AC3E}">
        <p14:creationId xmlns:p14="http://schemas.microsoft.com/office/powerpoint/2010/main" val="32910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B4BE7-EAC4-73F6-9FC9-2FDB2EE49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F7C20-C108-7AB6-381C-70B9B7679C95}"/>
              </a:ext>
            </a:extLst>
          </p:cNvPr>
          <p:cNvSpPr>
            <a:spLocks noGrp="1"/>
          </p:cNvSpPr>
          <p:nvPr>
            <p:ph type="title"/>
          </p:nvPr>
        </p:nvSpPr>
        <p:spPr>
          <a:xfrm>
            <a:off x="3860803" y="152400"/>
            <a:ext cx="8026399" cy="655638"/>
          </a:xfrm>
        </p:spPr>
        <p:txBody>
          <a:bodyPr/>
          <a:lstStyle/>
          <a:p>
            <a:r>
              <a:rPr lang="en-US" dirty="0"/>
              <a:t>Demand Growth Is Accelerating</a:t>
            </a:r>
          </a:p>
        </p:txBody>
      </p:sp>
      <p:cxnSp>
        <p:nvCxnSpPr>
          <p:cNvPr id="5" name="Straight Arrow Connector 4">
            <a:extLst>
              <a:ext uri="{FF2B5EF4-FFF2-40B4-BE49-F238E27FC236}">
                <a16:creationId xmlns:a16="http://schemas.microsoft.com/office/drawing/2014/main" id="{0957705E-BDA8-DD2A-3E15-81ADCD4C38D0}"/>
              </a:ext>
            </a:extLst>
          </p:cNvPr>
          <p:cNvCxnSpPr>
            <a:cxnSpLocks/>
          </p:cNvCxnSpPr>
          <p:nvPr/>
        </p:nvCxnSpPr>
        <p:spPr bwMode="auto">
          <a:xfrm flipV="1">
            <a:off x="4187630" y="5715000"/>
            <a:ext cx="536771" cy="6776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8" name="Oval 7">
            <a:extLst>
              <a:ext uri="{FF2B5EF4-FFF2-40B4-BE49-F238E27FC236}">
                <a16:creationId xmlns:a16="http://schemas.microsoft.com/office/drawing/2014/main" id="{77B21794-B44E-0377-BD8B-B7009D303DB0}"/>
              </a:ext>
            </a:extLst>
          </p:cNvPr>
          <p:cNvSpPr/>
          <p:nvPr/>
        </p:nvSpPr>
        <p:spPr bwMode="auto">
          <a:xfrm rot="1320009">
            <a:off x="4765059" y="5315603"/>
            <a:ext cx="216464" cy="703443"/>
          </a:xfrm>
          <a:prstGeom prst="ellips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 name="TextBox 8">
            <a:extLst>
              <a:ext uri="{FF2B5EF4-FFF2-40B4-BE49-F238E27FC236}">
                <a16:creationId xmlns:a16="http://schemas.microsoft.com/office/drawing/2014/main" id="{F5E44EC8-5F51-90AF-D99B-115CD8F45DCF}"/>
              </a:ext>
            </a:extLst>
          </p:cNvPr>
          <p:cNvSpPr txBox="1"/>
          <p:nvPr/>
        </p:nvSpPr>
        <p:spPr>
          <a:xfrm>
            <a:off x="8223163" y="4052123"/>
            <a:ext cx="3758686" cy="286657"/>
          </a:xfrm>
          <a:prstGeom prst="rect">
            <a:avLst/>
          </a:prstGeom>
          <a:solidFill>
            <a:schemeClr val="bg1"/>
          </a:solidFill>
        </p:spPr>
        <p:txBody>
          <a:bodyPr wrap="square" rtlCol="0">
            <a:spAutoFit/>
          </a:bodyPr>
          <a:lstStyle/>
          <a:p>
            <a:pPr algn="ctr"/>
            <a:r>
              <a:rPr lang="en-US" sz="1200" b="1" i="0" dirty="0">
                <a:latin typeface="Tahoma" panose="020B0604030504040204" pitchFamily="34" charset="0"/>
                <a:ea typeface="Tahoma" panose="020B0604030504040204" pitchFamily="34" charset="0"/>
                <a:cs typeface="Tahoma" panose="020B0604030504040204" pitchFamily="34" charset="0"/>
              </a:rPr>
              <a:t>10-year BPS Summer Peak Demand Growth</a:t>
            </a:r>
          </a:p>
        </p:txBody>
      </p:sp>
      <p:pic>
        <p:nvPicPr>
          <p:cNvPr id="15" name="Content Placeholder 14" descr="A map of the united states&#10;&#10;Description automatically generated">
            <a:extLst>
              <a:ext uri="{FF2B5EF4-FFF2-40B4-BE49-F238E27FC236}">
                <a16:creationId xmlns:a16="http://schemas.microsoft.com/office/drawing/2014/main" id="{5D228B46-31F0-B8D9-E9F8-C148E2598BD0}"/>
              </a:ext>
            </a:extLst>
          </p:cNvPr>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381000" y="1325563"/>
            <a:ext cx="7855470" cy="4846637"/>
          </a:xfrm>
        </p:spPr>
      </p:pic>
      <p:sp>
        <p:nvSpPr>
          <p:cNvPr id="10" name="TextBox 9">
            <a:extLst>
              <a:ext uri="{FF2B5EF4-FFF2-40B4-BE49-F238E27FC236}">
                <a16:creationId xmlns:a16="http://schemas.microsoft.com/office/drawing/2014/main" id="{3C8BB1DC-58E3-3397-D3B6-7FD30E923098}"/>
              </a:ext>
            </a:extLst>
          </p:cNvPr>
          <p:cNvSpPr txBox="1"/>
          <p:nvPr/>
        </p:nvSpPr>
        <p:spPr>
          <a:xfrm>
            <a:off x="2904014" y="6147519"/>
            <a:ext cx="2567233" cy="276999"/>
          </a:xfrm>
          <a:prstGeom prst="rect">
            <a:avLst/>
          </a:prstGeom>
          <a:solidFill>
            <a:schemeClr val="bg1"/>
          </a:solidFill>
        </p:spPr>
        <p:txBody>
          <a:bodyPr wrap="square" rtlCol="0">
            <a:spAutoFit/>
          </a:bodyPr>
          <a:lstStyle/>
          <a:p>
            <a:pPr algn="ctr"/>
            <a:r>
              <a:rPr lang="en-US" sz="1200" b="1" i="0" dirty="0">
                <a:latin typeface="Tahoma" panose="020B0604030504040204" pitchFamily="34" charset="0"/>
                <a:ea typeface="Tahoma" panose="020B0604030504040204" pitchFamily="34" charset="0"/>
                <a:cs typeface="Tahoma" panose="020B0604030504040204" pitchFamily="34" charset="0"/>
              </a:rPr>
              <a:t>Demand Growth Drivers</a:t>
            </a:r>
          </a:p>
        </p:txBody>
      </p:sp>
      <p:pic>
        <p:nvPicPr>
          <p:cNvPr id="16" name="Picture 15">
            <a:extLst>
              <a:ext uri="{FF2B5EF4-FFF2-40B4-BE49-F238E27FC236}">
                <a16:creationId xmlns:a16="http://schemas.microsoft.com/office/drawing/2014/main" id="{7CE1094D-8BF2-52D0-1EF9-5C0F58AE2173}"/>
              </a:ext>
            </a:extLst>
          </p:cNvPr>
          <p:cNvPicPr>
            <a:picLocks noChangeAspect="1"/>
          </p:cNvPicPr>
          <p:nvPr/>
        </p:nvPicPr>
        <p:blipFill>
          <a:blip r:embed="rId4"/>
          <a:stretch>
            <a:fillRect/>
          </a:stretch>
        </p:blipFill>
        <p:spPr>
          <a:xfrm>
            <a:off x="8077200" y="1488977"/>
            <a:ext cx="4026182" cy="2473423"/>
          </a:xfrm>
          <a:prstGeom prst="rect">
            <a:avLst/>
          </a:prstGeom>
          <a:ln>
            <a:noFill/>
          </a:ln>
        </p:spPr>
      </p:pic>
      <p:sp>
        <p:nvSpPr>
          <p:cNvPr id="17" name="TextBox 16">
            <a:extLst>
              <a:ext uri="{FF2B5EF4-FFF2-40B4-BE49-F238E27FC236}">
                <a16:creationId xmlns:a16="http://schemas.microsoft.com/office/drawing/2014/main" id="{FD2CCF65-ADE1-E50E-A068-B88E894E8097}"/>
              </a:ext>
            </a:extLst>
          </p:cNvPr>
          <p:cNvSpPr txBox="1"/>
          <p:nvPr/>
        </p:nvSpPr>
        <p:spPr>
          <a:xfrm>
            <a:off x="10733560" y="1465335"/>
            <a:ext cx="467840" cy="286657"/>
          </a:xfrm>
          <a:prstGeom prst="rect">
            <a:avLst/>
          </a:prstGeom>
          <a:noFill/>
        </p:spPr>
        <p:txBody>
          <a:bodyPr wrap="square" rtlCol="0">
            <a:spAutoFit/>
          </a:bodyPr>
          <a:lstStyle/>
          <a:p>
            <a:r>
              <a:rPr lang="en-US" sz="1200" b="1" i="0" dirty="0">
                <a:latin typeface="+mj-lt"/>
              </a:rPr>
              <a:t>15%</a:t>
            </a:r>
          </a:p>
        </p:txBody>
      </p:sp>
      <p:sp>
        <p:nvSpPr>
          <p:cNvPr id="20" name="TextBox 19">
            <a:extLst>
              <a:ext uri="{FF2B5EF4-FFF2-40B4-BE49-F238E27FC236}">
                <a16:creationId xmlns:a16="http://schemas.microsoft.com/office/drawing/2014/main" id="{EA20DEBD-6628-3D41-07AE-153D7E9F9D7B}"/>
              </a:ext>
            </a:extLst>
          </p:cNvPr>
          <p:cNvSpPr txBox="1"/>
          <p:nvPr/>
        </p:nvSpPr>
        <p:spPr>
          <a:xfrm>
            <a:off x="10547413" y="1948686"/>
            <a:ext cx="467840" cy="286657"/>
          </a:xfrm>
          <a:prstGeom prst="rect">
            <a:avLst/>
          </a:prstGeom>
          <a:noFill/>
        </p:spPr>
        <p:txBody>
          <a:bodyPr wrap="square" rtlCol="0">
            <a:spAutoFit/>
          </a:bodyPr>
          <a:lstStyle/>
          <a:p>
            <a:r>
              <a:rPr lang="en-US" sz="1200" b="1" i="0" dirty="0">
                <a:latin typeface="+mj-lt"/>
              </a:rPr>
              <a:t>9%</a:t>
            </a:r>
          </a:p>
        </p:txBody>
      </p:sp>
      <p:sp>
        <p:nvSpPr>
          <p:cNvPr id="22" name="TextBox 21">
            <a:extLst>
              <a:ext uri="{FF2B5EF4-FFF2-40B4-BE49-F238E27FC236}">
                <a16:creationId xmlns:a16="http://schemas.microsoft.com/office/drawing/2014/main" id="{16F29F32-6BF0-9EED-F2FA-ED186E5968A8}"/>
              </a:ext>
            </a:extLst>
          </p:cNvPr>
          <p:cNvSpPr txBox="1"/>
          <p:nvPr/>
        </p:nvSpPr>
        <p:spPr>
          <a:xfrm>
            <a:off x="10134600" y="2560649"/>
            <a:ext cx="381000" cy="286657"/>
          </a:xfrm>
          <a:prstGeom prst="rect">
            <a:avLst/>
          </a:prstGeom>
          <a:noFill/>
        </p:spPr>
        <p:txBody>
          <a:bodyPr wrap="square" rtlCol="0">
            <a:spAutoFit/>
          </a:bodyPr>
          <a:lstStyle/>
          <a:p>
            <a:r>
              <a:rPr lang="en-US" sz="1200" b="1" i="0" dirty="0">
                <a:latin typeface="+mj-lt"/>
              </a:rPr>
              <a:t>6%</a:t>
            </a:r>
          </a:p>
        </p:txBody>
      </p:sp>
      <p:sp>
        <p:nvSpPr>
          <p:cNvPr id="28" name="TextBox 27">
            <a:extLst>
              <a:ext uri="{FF2B5EF4-FFF2-40B4-BE49-F238E27FC236}">
                <a16:creationId xmlns:a16="http://schemas.microsoft.com/office/drawing/2014/main" id="{F85B67F7-9428-8D0C-A8D5-9D0F578B32A9}"/>
              </a:ext>
            </a:extLst>
          </p:cNvPr>
          <p:cNvSpPr txBox="1"/>
          <p:nvPr/>
        </p:nvSpPr>
        <p:spPr>
          <a:xfrm>
            <a:off x="8229600" y="4285343"/>
            <a:ext cx="3758686" cy="276999"/>
          </a:xfrm>
          <a:prstGeom prst="rect">
            <a:avLst/>
          </a:prstGeom>
          <a:solidFill>
            <a:schemeClr val="bg1"/>
          </a:solidFill>
        </p:spPr>
        <p:txBody>
          <a:bodyPr wrap="square" rtlCol="0">
            <a:spAutoFit/>
          </a:bodyPr>
          <a:lstStyle/>
          <a:p>
            <a:pPr algn="ctr"/>
            <a:r>
              <a:rPr lang="en-US" sz="1200" i="0" dirty="0">
                <a:latin typeface="+mj-lt"/>
                <a:ea typeface="Tahoma" panose="020B0604030504040204" pitchFamily="34" charset="0"/>
                <a:cs typeface="Tahoma" panose="020B0604030504040204" pitchFamily="34" charset="0"/>
              </a:rPr>
              <a:t>With 10-year Growth From Previous LTRA</a:t>
            </a:r>
          </a:p>
        </p:txBody>
      </p:sp>
      <p:cxnSp>
        <p:nvCxnSpPr>
          <p:cNvPr id="26" name="Straight Arrow Connector 25">
            <a:extLst>
              <a:ext uri="{FF2B5EF4-FFF2-40B4-BE49-F238E27FC236}">
                <a16:creationId xmlns:a16="http://schemas.microsoft.com/office/drawing/2014/main" id="{28EA6B16-DD84-A156-D851-D19E31BA3AF2}"/>
              </a:ext>
            </a:extLst>
          </p:cNvPr>
          <p:cNvCxnSpPr>
            <a:cxnSpLocks/>
          </p:cNvCxnSpPr>
          <p:nvPr/>
        </p:nvCxnSpPr>
        <p:spPr bwMode="auto">
          <a:xfrm>
            <a:off x="11125200" y="1614585"/>
            <a:ext cx="381000" cy="13740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6E56B359-1249-2AE8-FC90-8A7154212449}"/>
              </a:ext>
            </a:extLst>
          </p:cNvPr>
          <p:cNvCxnSpPr>
            <a:cxnSpLocks/>
          </p:cNvCxnSpPr>
          <p:nvPr/>
        </p:nvCxnSpPr>
        <p:spPr bwMode="auto">
          <a:xfrm>
            <a:off x="10896600" y="2092014"/>
            <a:ext cx="304800" cy="41586"/>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B253C15F-122B-93EC-FCD9-D714FC1B9CC4}"/>
              </a:ext>
            </a:extLst>
          </p:cNvPr>
          <p:cNvCxnSpPr>
            <a:cxnSpLocks/>
          </p:cNvCxnSpPr>
          <p:nvPr/>
        </p:nvCxnSpPr>
        <p:spPr bwMode="auto">
          <a:xfrm flipV="1">
            <a:off x="10439400" y="2286000"/>
            <a:ext cx="590550" cy="36190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11530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0D4B43-EB75-651E-AC2E-D5FA0AA8581E}"/>
              </a:ext>
            </a:extLst>
          </p:cNvPr>
          <p:cNvSpPr>
            <a:spLocks noGrp="1"/>
          </p:cNvSpPr>
          <p:nvPr>
            <p:ph sz="half" idx="10"/>
          </p:nvPr>
        </p:nvSpPr>
        <p:spPr>
          <a:xfrm>
            <a:off x="461432" y="1325562"/>
            <a:ext cx="7158568" cy="4846638"/>
          </a:xfrm>
        </p:spPr>
        <p:txBody>
          <a:bodyPr/>
          <a:lstStyle/>
          <a:p>
            <a:r>
              <a:rPr lang="en-US" dirty="0"/>
              <a:t>Winter peak demand continues to rise faster than summer peak demand</a:t>
            </a:r>
          </a:p>
          <a:p>
            <a:r>
              <a:rPr lang="en-US" dirty="0"/>
              <a:t>This trend is driven by electrification and increasing amounts of solar PV distributed energy resources </a:t>
            </a:r>
          </a:p>
          <a:p>
            <a:r>
              <a:rPr lang="en-US" dirty="0"/>
              <a:t>In 10 of 14 summer-peaking assessment areas: winter demand growth rates &gt; summer growth rates</a:t>
            </a:r>
          </a:p>
          <a:p>
            <a:endParaRPr lang="en-US" dirty="0"/>
          </a:p>
          <a:p>
            <a:r>
              <a:rPr lang="en-US" b="1" dirty="0"/>
              <a:t>Resource planning must increasingly focus on winter fuel and energy risks, generator performance, and load forecasting</a:t>
            </a:r>
          </a:p>
          <a:p>
            <a:endParaRPr lang="en-US" dirty="0"/>
          </a:p>
        </p:txBody>
      </p:sp>
      <p:sp>
        <p:nvSpPr>
          <p:cNvPr id="3" name="Title 2">
            <a:extLst>
              <a:ext uri="{FF2B5EF4-FFF2-40B4-BE49-F238E27FC236}">
                <a16:creationId xmlns:a16="http://schemas.microsoft.com/office/drawing/2014/main" id="{776BE2BE-9C69-24E3-0C49-6E832A13F09B}"/>
              </a:ext>
            </a:extLst>
          </p:cNvPr>
          <p:cNvSpPr>
            <a:spLocks noGrp="1"/>
          </p:cNvSpPr>
          <p:nvPr>
            <p:ph type="title"/>
          </p:nvPr>
        </p:nvSpPr>
        <p:spPr>
          <a:xfrm>
            <a:off x="3048001" y="152400"/>
            <a:ext cx="8839202" cy="655638"/>
          </a:xfrm>
        </p:spPr>
        <p:txBody>
          <a:bodyPr/>
          <a:lstStyle/>
          <a:p>
            <a:r>
              <a:rPr lang="en-US" dirty="0"/>
              <a:t>Demand Growth | Winter Is Outpacing Summer</a:t>
            </a:r>
          </a:p>
        </p:txBody>
      </p:sp>
      <p:sp>
        <p:nvSpPr>
          <p:cNvPr id="5" name="TextBox 4">
            <a:extLst>
              <a:ext uri="{FF2B5EF4-FFF2-40B4-BE49-F238E27FC236}">
                <a16:creationId xmlns:a16="http://schemas.microsoft.com/office/drawing/2014/main" id="{9C8CD559-368B-4D6F-2088-03A5F2941BC3}"/>
              </a:ext>
            </a:extLst>
          </p:cNvPr>
          <p:cNvSpPr txBox="1"/>
          <p:nvPr/>
        </p:nvSpPr>
        <p:spPr>
          <a:xfrm>
            <a:off x="8223163" y="4948535"/>
            <a:ext cx="3758686" cy="276999"/>
          </a:xfrm>
          <a:prstGeom prst="rect">
            <a:avLst/>
          </a:prstGeom>
          <a:solidFill>
            <a:schemeClr val="bg1"/>
          </a:solidFill>
        </p:spPr>
        <p:txBody>
          <a:bodyPr wrap="square" rtlCol="0">
            <a:spAutoFit/>
          </a:bodyPr>
          <a:lstStyle/>
          <a:p>
            <a:pPr algn="ctr"/>
            <a:r>
              <a:rPr lang="en-US" sz="1200" b="1" i="0" dirty="0">
                <a:latin typeface="Tahoma" panose="020B0604030504040204" pitchFamily="34" charset="0"/>
                <a:ea typeface="Tahoma" panose="020B0604030504040204" pitchFamily="34" charset="0"/>
                <a:cs typeface="Tahoma" panose="020B0604030504040204" pitchFamily="34" charset="0"/>
              </a:rPr>
              <a:t>10-year Peak Demand Growth</a:t>
            </a:r>
          </a:p>
        </p:txBody>
      </p:sp>
      <p:pic>
        <p:nvPicPr>
          <p:cNvPr id="7" name="Picture 6">
            <a:extLst>
              <a:ext uri="{FF2B5EF4-FFF2-40B4-BE49-F238E27FC236}">
                <a16:creationId xmlns:a16="http://schemas.microsoft.com/office/drawing/2014/main" id="{46EC764E-8D01-151D-83CC-6ED752EBB663}"/>
              </a:ext>
            </a:extLst>
          </p:cNvPr>
          <p:cNvPicPr>
            <a:picLocks noChangeAspect="1"/>
          </p:cNvPicPr>
          <p:nvPr/>
        </p:nvPicPr>
        <p:blipFill>
          <a:blip r:embed="rId2"/>
          <a:stretch>
            <a:fillRect/>
          </a:stretch>
        </p:blipFill>
        <p:spPr>
          <a:xfrm>
            <a:off x="7897241" y="1371600"/>
            <a:ext cx="4218559" cy="3623105"/>
          </a:xfrm>
          <a:prstGeom prst="rect">
            <a:avLst/>
          </a:prstGeom>
        </p:spPr>
      </p:pic>
      <p:sp>
        <p:nvSpPr>
          <p:cNvPr id="8" name="TextBox 7">
            <a:extLst>
              <a:ext uri="{FF2B5EF4-FFF2-40B4-BE49-F238E27FC236}">
                <a16:creationId xmlns:a16="http://schemas.microsoft.com/office/drawing/2014/main" id="{DD502E7B-78DE-D730-B27A-BCAD237A7C6F}"/>
              </a:ext>
            </a:extLst>
          </p:cNvPr>
          <p:cNvSpPr txBox="1"/>
          <p:nvPr/>
        </p:nvSpPr>
        <p:spPr>
          <a:xfrm>
            <a:off x="9372600" y="1534180"/>
            <a:ext cx="1143000" cy="523220"/>
          </a:xfrm>
          <a:prstGeom prst="rect">
            <a:avLst/>
          </a:prstGeom>
          <a:solidFill>
            <a:schemeClr val="accent1">
              <a:lumMod val="20000"/>
              <a:lumOff val="80000"/>
            </a:schemeClr>
          </a:solidFill>
          <a:ln w="25400" cap="rnd">
            <a:solidFill>
              <a:schemeClr val="tx1"/>
            </a:solidFill>
            <a:extLst>
              <a:ext uri="{C807C97D-BFC1-408E-A445-0C87EB9F89A2}">
                <ask:lineSketchStyleProps xmlns:ask="http://schemas.microsoft.com/office/drawing/2018/sketchyshapes" sd="1219033472">
                  <a:custGeom>
                    <a:avLst/>
                    <a:gdLst>
                      <a:gd name="connsiteX0" fmla="*/ 0 w 1143000"/>
                      <a:gd name="connsiteY0" fmla="*/ 0 h 523220"/>
                      <a:gd name="connsiteX1" fmla="*/ 594360 w 1143000"/>
                      <a:gd name="connsiteY1" fmla="*/ 0 h 523220"/>
                      <a:gd name="connsiteX2" fmla="*/ 1143000 w 1143000"/>
                      <a:gd name="connsiteY2" fmla="*/ 0 h 523220"/>
                      <a:gd name="connsiteX3" fmla="*/ 1143000 w 1143000"/>
                      <a:gd name="connsiteY3" fmla="*/ 523220 h 523220"/>
                      <a:gd name="connsiteX4" fmla="*/ 582930 w 1143000"/>
                      <a:gd name="connsiteY4" fmla="*/ 523220 h 523220"/>
                      <a:gd name="connsiteX5" fmla="*/ 0 w 1143000"/>
                      <a:gd name="connsiteY5" fmla="*/ 523220 h 523220"/>
                      <a:gd name="connsiteX6" fmla="*/ 0 w 1143000"/>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 h="523220" fill="none" extrusionOk="0">
                        <a:moveTo>
                          <a:pt x="0" y="0"/>
                        </a:moveTo>
                        <a:cubicBezTo>
                          <a:pt x="278924" y="-18977"/>
                          <a:pt x="312106" y="-15282"/>
                          <a:pt x="594360" y="0"/>
                        </a:cubicBezTo>
                        <a:cubicBezTo>
                          <a:pt x="876614" y="15282"/>
                          <a:pt x="1001735" y="-8061"/>
                          <a:pt x="1143000" y="0"/>
                        </a:cubicBezTo>
                        <a:cubicBezTo>
                          <a:pt x="1147702" y="237565"/>
                          <a:pt x="1151835" y="274067"/>
                          <a:pt x="1143000" y="523220"/>
                        </a:cubicBezTo>
                        <a:cubicBezTo>
                          <a:pt x="935150" y="527064"/>
                          <a:pt x="746786" y="518620"/>
                          <a:pt x="582930" y="523220"/>
                        </a:cubicBezTo>
                        <a:cubicBezTo>
                          <a:pt x="419074" y="527821"/>
                          <a:pt x="227506" y="543112"/>
                          <a:pt x="0" y="523220"/>
                        </a:cubicBezTo>
                        <a:cubicBezTo>
                          <a:pt x="18888" y="406491"/>
                          <a:pt x="-4114" y="232988"/>
                          <a:pt x="0" y="0"/>
                        </a:cubicBezTo>
                        <a:close/>
                      </a:path>
                      <a:path w="1143000" h="523220" stroke="0" extrusionOk="0">
                        <a:moveTo>
                          <a:pt x="0" y="0"/>
                        </a:moveTo>
                        <a:cubicBezTo>
                          <a:pt x="129287" y="-23652"/>
                          <a:pt x="406165" y="16192"/>
                          <a:pt x="560070" y="0"/>
                        </a:cubicBezTo>
                        <a:cubicBezTo>
                          <a:pt x="713975" y="-16192"/>
                          <a:pt x="886438" y="13267"/>
                          <a:pt x="1143000" y="0"/>
                        </a:cubicBezTo>
                        <a:cubicBezTo>
                          <a:pt x="1121710" y="234827"/>
                          <a:pt x="1149518" y="416135"/>
                          <a:pt x="1143000" y="523220"/>
                        </a:cubicBezTo>
                        <a:cubicBezTo>
                          <a:pt x="868678" y="501925"/>
                          <a:pt x="758364" y="525528"/>
                          <a:pt x="571500" y="523220"/>
                        </a:cubicBezTo>
                        <a:cubicBezTo>
                          <a:pt x="384636" y="520912"/>
                          <a:pt x="256384" y="546892"/>
                          <a:pt x="0" y="523220"/>
                        </a:cubicBezTo>
                        <a:cubicBezTo>
                          <a:pt x="10330" y="391675"/>
                          <a:pt x="-1194" y="239160"/>
                          <a:pt x="0" y="0"/>
                        </a:cubicBezTo>
                        <a:close/>
                      </a:path>
                    </a:pathLst>
                  </a:custGeom>
                  <ask:type>
                    <ask:lineSketchNone/>
                  </ask:type>
                </ask:lineSketchStyleProps>
              </a:ext>
            </a:extLst>
          </a:ln>
        </p:spPr>
        <p:txBody>
          <a:bodyPr wrap="square" rtlCol="0">
            <a:spAutoFit/>
          </a:bodyPr>
          <a:lstStyle/>
          <a:p>
            <a:pPr algn="ctr"/>
            <a:r>
              <a:rPr lang="en-US" sz="1400" b="1" i="0" dirty="0">
                <a:latin typeface="+mj-lt"/>
              </a:rPr>
              <a:t>149 GW </a:t>
            </a:r>
          </a:p>
          <a:p>
            <a:pPr algn="ctr"/>
            <a:r>
              <a:rPr lang="en-US" sz="1400" b="1" i="0" dirty="0">
                <a:latin typeface="+mj-lt"/>
              </a:rPr>
              <a:t>18% Growth</a:t>
            </a:r>
          </a:p>
        </p:txBody>
      </p:sp>
      <p:cxnSp>
        <p:nvCxnSpPr>
          <p:cNvPr id="10" name="Straight Arrow Connector 9">
            <a:extLst>
              <a:ext uri="{FF2B5EF4-FFF2-40B4-BE49-F238E27FC236}">
                <a16:creationId xmlns:a16="http://schemas.microsoft.com/office/drawing/2014/main" id="{0B19E949-F423-CEB6-6770-E3FEEF0F1573}"/>
              </a:ext>
            </a:extLst>
          </p:cNvPr>
          <p:cNvCxnSpPr>
            <a:cxnSpLocks/>
          </p:cNvCxnSpPr>
          <p:nvPr/>
        </p:nvCxnSpPr>
        <p:spPr bwMode="auto">
          <a:xfrm>
            <a:off x="10515600" y="1780401"/>
            <a:ext cx="685800"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7386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28B41-5CE8-5A54-0EB0-889321B51EF6}"/>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EB258585-6576-D231-ACDB-44A3B644AC9C}"/>
              </a:ext>
            </a:extLst>
          </p:cNvPr>
          <p:cNvPicPr>
            <a:picLocks noChangeAspect="1"/>
          </p:cNvPicPr>
          <p:nvPr/>
        </p:nvPicPr>
        <p:blipFill>
          <a:blip r:embed="rId2"/>
          <a:stretch>
            <a:fillRect/>
          </a:stretch>
        </p:blipFill>
        <p:spPr>
          <a:xfrm>
            <a:off x="873080" y="3027627"/>
            <a:ext cx="5163760" cy="2877561"/>
          </a:xfrm>
          <a:prstGeom prst="rect">
            <a:avLst/>
          </a:prstGeom>
        </p:spPr>
      </p:pic>
      <p:pic>
        <p:nvPicPr>
          <p:cNvPr id="24" name="Picture 23">
            <a:extLst>
              <a:ext uri="{FF2B5EF4-FFF2-40B4-BE49-F238E27FC236}">
                <a16:creationId xmlns:a16="http://schemas.microsoft.com/office/drawing/2014/main" id="{E045E1B1-2933-72DF-E770-A3A99D537F46}"/>
              </a:ext>
            </a:extLst>
          </p:cNvPr>
          <p:cNvPicPr>
            <a:picLocks noChangeAspect="1"/>
          </p:cNvPicPr>
          <p:nvPr/>
        </p:nvPicPr>
        <p:blipFill>
          <a:blip r:embed="rId3"/>
          <a:stretch>
            <a:fillRect/>
          </a:stretch>
        </p:blipFill>
        <p:spPr>
          <a:xfrm>
            <a:off x="6419286" y="3340382"/>
            <a:ext cx="4267570" cy="2603218"/>
          </a:xfrm>
          <a:prstGeom prst="rect">
            <a:avLst/>
          </a:prstGeom>
        </p:spPr>
      </p:pic>
      <p:sp>
        <p:nvSpPr>
          <p:cNvPr id="2" name="Content Placeholder 1">
            <a:extLst>
              <a:ext uri="{FF2B5EF4-FFF2-40B4-BE49-F238E27FC236}">
                <a16:creationId xmlns:a16="http://schemas.microsoft.com/office/drawing/2014/main" id="{FAA5F62A-5F5E-CC52-70A4-3C14EFFF5C6C}"/>
              </a:ext>
            </a:extLst>
          </p:cNvPr>
          <p:cNvSpPr>
            <a:spLocks noGrp="1"/>
          </p:cNvSpPr>
          <p:nvPr>
            <p:ph sz="half" idx="10"/>
          </p:nvPr>
        </p:nvSpPr>
        <p:spPr>
          <a:xfrm>
            <a:off x="1322318" y="1325562"/>
            <a:ext cx="4517240" cy="1119616"/>
          </a:xfrm>
        </p:spPr>
        <p:txBody>
          <a:bodyPr/>
          <a:lstStyle/>
          <a:p>
            <a:r>
              <a:rPr lang="en-US" dirty="0"/>
              <a:t>Resources in the interconnection process continue to grow</a:t>
            </a:r>
          </a:p>
        </p:txBody>
      </p:sp>
      <p:sp>
        <p:nvSpPr>
          <p:cNvPr id="3" name="Title 2">
            <a:extLst>
              <a:ext uri="{FF2B5EF4-FFF2-40B4-BE49-F238E27FC236}">
                <a16:creationId xmlns:a16="http://schemas.microsoft.com/office/drawing/2014/main" id="{CE76E06D-3777-BFF7-5465-3906A30DF933}"/>
              </a:ext>
            </a:extLst>
          </p:cNvPr>
          <p:cNvSpPr>
            <a:spLocks noGrp="1"/>
          </p:cNvSpPr>
          <p:nvPr>
            <p:ph type="title"/>
          </p:nvPr>
        </p:nvSpPr>
        <p:spPr>
          <a:xfrm>
            <a:off x="2438400" y="152400"/>
            <a:ext cx="9448800" cy="655638"/>
          </a:xfrm>
        </p:spPr>
        <p:txBody>
          <a:bodyPr/>
          <a:lstStyle/>
          <a:p>
            <a:r>
              <a:rPr lang="en-US" dirty="0"/>
              <a:t>Resources Projections Reflect Slower Rate of Additions</a:t>
            </a:r>
          </a:p>
        </p:txBody>
      </p:sp>
      <p:sp>
        <p:nvSpPr>
          <p:cNvPr id="5" name="Content Placeholder 1">
            <a:extLst>
              <a:ext uri="{FF2B5EF4-FFF2-40B4-BE49-F238E27FC236}">
                <a16:creationId xmlns:a16="http://schemas.microsoft.com/office/drawing/2014/main" id="{7B71E4F7-7B61-AB05-94D2-F0D92FC58B1E}"/>
              </a:ext>
            </a:extLst>
          </p:cNvPr>
          <p:cNvSpPr txBox="1">
            <a:spLocks/>
          </p:cNvSpPr>
          <p:nvPr/>
        </p:nvSpPr>
        <p:spPr>
          <a:xfrm>
            <a:off x="6352442" y="1286573"/>
            <a:ext cx="4517136" cy="1287773"/>
          </a:xfrm>
          <a:prstGeom prst="rect">
            <a:avLst/>
          </a:prstGeom>
        </p:spPr>
        <p:txBody>
          <a:bodyPr/>
          <a:lstStyle>
            <a:lvl1pPr marL="228600" indent="-228600" algn="l" rtl="0" eaLnBrk="1" fontAlgn="base" hangingPunct="1">
              <a:spcBef>
                <a:spcPct val="20000"/>
              </a:spcBef>
              <a:spcAft>
                <a:spcPct val="0"/>
              </a:spcAft>
              <a:buClr>
                <a:srgbClr val="19396E"/>
              </a:buClr>
              <a:buSzPct val="100000"/>
              <a:buChar char="•"/>
              <a:defRPr sz="2400" baseline="0">
                <a:solidFill>
                  <a:schemeClr val="accent6"/>
                </a:solidFill>
                <a:latin typeface="Calibri" pitchFamily="34" charset="0"/>
                <a:ea typeface="+mn-ea"/>
                <a:cs typeface="+mn-cs"/>
              </a:defRPr>
            </a:lvl1pPr>
            <a:lvl2pPr marL="457200" indent="-228600" algn="l" rtl="0" eaLnBrk="1" fontAlgn="base" hangingPunct="1">
              <a:spcBef>
                <a:spcPct val="20000"/>
              </a:spcBef>
              <a:spcAft>
                <a:spcPct val="0"/>
              </a:spcAft>
              <a:buClr>
                <a:srgbClr val="5D85A9"/>
              </a:buClr>
              <a:buFont typeface="Wingdings" charset="2"/>
              <a:buChar char="§"/>
              <a:defRPr sz="2000">
                <a:solidFill>
                  <a:schemeClr val="accent6"/>
                </a:solidFill>
                <a:latin typeface="Calibri" pitchFamily="34" charset="0"/>
                <a:ea typeface="+mn-ea"/>
              </a:defRPr>
            </a:lvl2pPr>
            <a:lvl3pPr marL="685800" indent="-228600" algn="l" rtl="0" eaLnBrk="1" fontAlgn="base" hangingPunct="1">
              <a:spcBef>
                <a:spcPct val="20000"/>
              </a:spcBef>
              <a:spcAft>
                <a:spcPct val="0"/>
              </a:spcAft>
              <a:buClr>
                <a:srgbClr val="19396E"/>
              </a:buClr>
              <a:buFont typeface="Courier New"/>
              <a:buChar char="o"/>
              <a:defRPr sz="1800">
                <a:solidFill>
                  <a:schemeClr val="accent6"/>
                </a:solidFill>
                <a:latin typeface="Calibri" pitchFamily="34" charset="0"/>
                <a:ea typeface="+mn-ea"/>
              </a:defRPr>
            </a:lvl3pPr>
            <a:lvl4pPr marL="914400" indent="-228600" algn="l" rtl="0" eaLnBrk="1" fontAlgn="base" hangingPunct="1">
              <a:spcBef>
                <a:spcPct val="20000"/>
              </a:spcBef>
              <a:spcAft>
                <a:spcPct val="0"/>
              </a:spcAft>
              <a:buClr>
                <a:srgbClr val="19396E"/>
              </a:buClr>
              <a:buChar char="–"/>
              <a:defRPr sz="1600">
                <a:solidFill>
                  <a:schemeClr val="accent6"/>
                </a:solidFill>
                <a:latin typeface="Calibri" pitchFamily="34" charset="0"/>
                <a:ea typeface="+mn-ea"/>
              </a:defRPr>
            </a:lvl4pPr>
            <a:lvl5pPr marL="2057400" indent="-228600" algn="l" rtl="0" eaLnBrk="1" fontAlgn="base" hangingPunct="1">
              <a:spcBef>
                <a:spcPct val="20000"/>
              </a:spcBef>
              <a:spcAft>
                <a:spcPct val="0"/>
              </a:spcAft>
              <a:buClr>
                <a:srgbClr val="19396E"/>
              </a:buClr>
              <a:buFont typeface="Wingdings" charset="2"/>
              <a:buChar char="§"/>
              <a:defRPr sz="1600">
                <a:solidFill>
                  <a:schemeClr val="accent4"/>
                </a:solidFill>
                <a:latin typeface="Calibri" pitchFamily="34" charset="0"/>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i="0" kern="0" dirty="0"/>
              <a:t>Project delays and cancellations are causing resource growth to fall short of projections</a:t>
            </a:r>
          </a:p>
        </p:txBody>
      </p:sp>
      <p:sp>
        <p:nvSpPr>
          <p:cNvPr id="7" name="TextBox 6">
            <a:extLst>
              <a:ext uri="{FF2B5EF4-FFF2-40B4-BE49-F238E27FC236}">
                <a16:creationId xmlns:a16="http://schemas.microsoft.com/office/drawing/2014/main" id="{CAA2FBE1-94A8-A00E-1E52-B39B7FB9EE3C}"/>
              </a:ext>
            </a:extLst>
          </p:cNvPr>
          <p:cNvSpPr txBox="1"/>
          <p:nvPr/>
        </p:nvSpPr>
        <p:spPr>
          <a:xfrm>
            <a:off x="7481670" y="2779807"/>
            <a:ext cx="973253" cy="461665"/>
          </a:xfrm>
          <a:prstGeom prst="rect">
            <a:avLst/>
          </a:prstGeom>
          <a:solidFill>
            <a:srgbClr val="FFFF00"/>
          </a:solidFill>
          <a:ln w="28575">
            <a:solidFill>
              <a:schemeClr val="tx1"/>
            </a:solidFill>
          </a:ln>
        </p:spPr>
        <p:txBody>
          <a:bodyPr wrap="square" rtlCol="0">
            <a:spAutoFit/>
          </a:bodyPr>
          <a:lstStyle/>
          <a:p>
            <a:pPr algn="ctr"/>
            <a:r>
              <a:rPr lang="en-US" sz="1200" i="0" dirty="0">
                <a:latin typeface="+mj-lt"/>
              </a:rPr>
              <a:t>Projected in 2023 LTRA</a:t>
            </a:r>
          </a:p>
        </p:txBody>
      </p:sp>
      <p:cxnSp>
        <p:nvCxnSpPr>
          <p:cNvPr id="8" name="Straight Connector 7">
            <a:extLst>
              <a:ext uri="{FF2B5EF4-FFF2-40B4-BE49-F238E27FC236}">
                <a16:creationId xmlns:a16="http://schemas.microsoft.com/office/drawing/2014/main" id="{FFBE8CF5-705D-F579-6A66-6FD565BCAC4F}"/>
              </a:ext>
            </a:extLst>
          </p:cNvPr>
          <p:cNvCxnSpPr>
            <a:cxnSpLocks/>
          </p:cNvCxnSpPr>
          <p:nvPr/>
        </p:nvCxnSpPr>
        <p:spPr bwMode="auto">
          <a:xfrm>
            <a:off x="8366821" y="3681018"/>
            <a:ext cx="934630" cy="225812"/>
          </a:xfrm>
          <a:prstGeom prst="line">
            <a:avLst/>
          </a:prstGeom>
          <a:solidFill>
            <a:schemeClr val="accent1"/>
          </a:solidFill>
          <a:ln w="19050" cap="flat" cmpd="sng" algn="ctr">
            <a:solidFill>
              <a:schemeClr val="tx1"/>
            </a:solidFill>
            <a:prstDash val="lgDash"/>
            <a:round/>
            <a:headEnd type="none" w="med" len="med"/>
            <a:tailEnd type="none" w="med" len="med"/>
          </a:ln>
          <a:effectLst/>
        </p:spPr>
      </p:cxnSp>
      <p:sp>
        <p:nvSpPr>
          <p:cNvPr id="9" name="TextBox 8">
            <a:extLst>
              <a:ext uri="{FF2B5EF4-FFF2-40B4-BE49-F238E27FC236}">
                <a16:creationId xmlns:a16="http://schemas.microsoft.com/office/drawing/2014/main" id="{3B974876-56D3-D3BB-1CDA-DD17CE87D4E6}"/>
              </a:ext>
            </a:extLst>
          </p:cNvPr>
          <p:cNvSpPr txBox="1"/>
          <p:nvPr/>
        </p:nvSpPr>
        <p:spPr>
          <a:xfrm>
            <a:off x="8366821" y="4461148"/>
            <a:ext cx="934630" cy="646331"/>
          </a:xfrm>
          <a:prstGeom prst="rect">
            <a:avLst/>
          </a:prstGeom>
          <a:solidFill>
            <a:srgbClr val="FFFF00"/>
          </a:solidFill>
          <a:ln w="28575">
            <a:solidFill>
              <a:schemeClr val="tx1"/>
            </a:solidFill>
          </a:ln>
        </p:spPr>
        <p:txBody>
          <a:bodyPr wrap="square" rtlCol="0">
            <a:spAutoFit/>
          </a:bodyPr>
          <a:lstStyle/>
          <a:p>
            <a:pPr algn="ctr"/>
            <a:r>
              <a:rPr lang="en-US" sz="1200" b="1" dirty="0">
                <a:latin typeface="+mj-lt"/>
              </a:rPr>
              <a:t>14 GW lower than projected</a:t>
            </a:r>
          </a:p>
        </p:txBody>
      </p:sp>
      <p:sp>
        <p:nvSpPr>
          <p:cNvPr id="10" name="TextBox 9">
            <a:extLst>
              <a:ext uri="{FF2B5EF4-FFF2-40B4-BE49-F238E27FC236}">
                <a16:creationId xmlns:a16="http://schemas.microsoft.com/office/drawing/2014/main" id="{5ECD2072-BA36-83F1-0E66-64A209D7BB25}"/>
              </a:ext>
            </a:extLst>
          </p:cNvPr>
          <p:cNvSpPr txBox="1"/>
          <p:nvPr/>
        </p:nvSpPr>
        <p:spPr>
          <a:xfrm>
            <a:off x="9080002" y="2829226"/>
            <a:ext cx="1177636" cy="646331"/>
          </a:xfrm>
          <a:prstGeom prst="rect">
            <a:avLst/>
          </a:prstGeom>
          <a:solidFill>
            <a:srgbClr val="FFFF00"/>
          </a:solidFill>
          <a:ln w="28575">
            <a:solidFill>
              <a:schemeClr val="tx1"/>
            </a:solidFill>
          </a:ln>
        </p:spPr>
        <p:txBody>
          <a:bodyPr wrap="square" rtlCol="0">
            <a:spAutoFit/>
          </a:bodyPr>
          <a:lstStyle/>
          <a:p>
            <a:pPr algn="ctr"/>
            <a:r>
              <a:rPr lang="en-US" sz="1200" i="0" dirty="0">
                <a:latin typeface="+mj-lt"/>
              </a:rPr>
              <a:t>2024 LTRA Updated Projection</a:t>
            </a:r>
          </a:p>
        </p:txBody>
      </p:sp>
      <p:sp>
        <p:nvSpPr>
          <p:cNvPr id="11" name="Arrow: Up 10">
            <a:extLst>
              <a:ext uri="{FF2B5EF4-FFF2-40B4-BE49-F238E27FC236}">
                <a16:creationId xmlns:a16="http://schemas.microsoft.com/office/drawing/2014/main" id="{5B546E51-A1BA-CE90-03DC-6119C126B368}"/>
              </a:ext>
            </a:extLst>
          </p:cNvPr>
          <p:cNvSpPr/>
          <p:nvPr/>
        </p:nvSpPr>
        <p:spPr bwMode="auto">
          <a:xfrm rot="10800000">
            <a:off x="9554520" y="3556673"/>
            <a:ext cx="228600" cy="32455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2" name="Arrow: Up 11">
            <a:extLst>
              <a:ext uri="{FF2B5EF4-FFF2-40B4-BE49-F238E27FC236}">
                <a16:creationId xmlns:a16="http://schemas.microsoft.com/office/drawing/2014/main" id="{643BBC27-8474-8E27-C586-EA1F1A538F37}"/>
              </a:ext>
            </a:extLst>
          </p:cNvPr>
          <p:cNvSpPr/>
          <p:nvPr/>
        </p:nvSpPr>
        <p:spPr bwMode="auto">
          <a:xfrm rot="10800000">
            <a:off x="7853996" y="3317672"/>
            <a:ext cx="228600" cy="32455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BC612140-40A3-90C2-3901-87BBF518A7D2}"/>
              </a:ext>
            </a:extLst>
          </p:cNvPr>
          <p:cNvSpPr txBox="1"/>
          <p:nvPr/>
        </p:nvSpPr>
        <p:spPr>
          <a:xfrm>
            <a:off x="6519143" y="5867400"/>
            <a:ext cx="4134555" cy="461665"/>
          </a:xfrm>
          <a:prstGeom prst="rect">
            <a:avLst/>
          </a:prstGeom>
          <a:solidFill>
            <a:schemeClr val="bg1"/>
          </a:solidFill>
        </p:spPr>
        <p:txBody>
          <a:bodyPr wrap="square" rtlCol="0">
            <a:spAutoFit/>
          </a:bodyPr>
          <a:lstStyle/>
          <a:p>
            <a:pPr algn="ctr"/>
            <a:r>
              <a:rPr lang="en-US" sz="1200" b="1" i="0" dirty="0">
                <a:latin typeface="Tahoma" panose="020B0604030504040204" pitchFamily="34" charset="0"/>
                <a:ea typeface="Tahoma" panose="020B0604030504040204" pitchFamily="34" charset="0"/>
                <a:cs typeface="Tahoma" panose="020B0604030504040204" pitchFamily="34" charset="0"/>
              </a:rPr>
              <a:t>Solar On-Peak Capacity | prior-year projection v. current year actual </a:t>
            </a:r>
          </a:p>
        </p:txBody>
      </p:sp>
      <p:sp>
        <p:nvSpPr>
          <p:cNvPr id="14" name="TextBox 13">
            <a:extLst>
              <a:ext uri="{FF2B5EF4-FFF2-40B4-BE49-F238E27FC236}">
                <a16:creationId xmlns:a16="http://schemas.microsoft.com/office/drawing/2014/main" id="{5E12C728-46B3-EDF9-CF6E-DB3EE5EED6FA}"/>
              </a:ext>
            </a:extLst>
          </p:cNvPr>
          <p:cNvSpPr txBox="1"/>
          <p:nvPr/>
        </p:nvSpPr>
        <p:spPr>
          <a:xfrm>
            <a:off x="1333362" y="5867401"/>
            <a:ext cx="4134555" cy="461665"/>
          </a:xfrm>
          <a:prstGeom prst="rect">
            <a:avLst/>
          </a:prstGeom>
          <a:solidFill>
            <a:schemeClr val="bg1"/>
          </a:solidFill>
        </p:spPr>
        <p:txBody>
          <a:bodyPr wrap="square" rtlCol="0">
            <a:spAutoFit/>
          </a:bodyPr>
          <a:lstStyle/>
          <a:p>
            <a:pPr algn="ctr"/>
            <a:r>
              <a:rPr lang="en-US" sz="1200" b="1" i="0" dirty="0">
                <a:latin typeface="Tahoma" panose="020B0604030504040204" pitchFamily="34" charset="0"/>
                <a:ea typeface="Tahoma" panose="020B0604030504040204" pitchFamily="34" charset="0"/>
                <a:cs typeface="Tahoma" panose="020B0604030504040204" pitchFamily="34" charset="0"/>
              </a:rPr>
              <a:t>Resources in Interconnection Process</a:t>
            </a:r>
          </a:p>
          <a:p>
            <a:pPr algn="ctr"/>
            <a:r>
              <a:rPr lang="en-US" sz="1200" i="0" dirty="0">
                <a:latin typeface="Tahoma" panose="020B0604030504040204" pitchFamily="34" charset="0"/>
                <a:ea typeface="Tahoma" panose="020B0604030504040204" pitchFamily="34" charset="0"/>
                <a:cs typeface="Tahoma" panose="020B0604030504040204" pitchFamily="34" charset="0"/>
              </a:rPr>
              <a:t>Tier 1 (Signed Agreements) and Tier 2 (Processing)</a:t>
            </a:r>
          </a:p>
        </p:txBody>
      </p:sp>
      <p:sp>
        <p:nvSpPr>
          <p:cNvPr id="15" name="TextBox 14">
            <a:extLst>
              <a:ext uri="{FF2B5EF4-FFF2-40B4-BE49-F238E27FC236}">
                <a16:creationId xmlns:a16="http://schemas.microsoft.com/office/drawing/2014/main" id="{9B188CD4-C04B-A1B0-122A-7FEFB4693C26}"/>
              </a:ext>
            </a:extLst>
          </p:cNvPr>
          <p:cNvSpPr txBox="1"/>
          <p:nvPr/>
        </p:nvSpPr>
        <p:spPr>
          <a:xfrm>
            <a:off x="2220586" y="2629171"/>
            <a:ext cx="2233891" cy="523220"/>
          </a:xfrm>
          <a:prstGeom prst="rect">
            <a:avLst/>
          </a:prstGeom>
          <a:solidFill>
            <a:schemeClr val="accent1">
              <a:lumMod val="75000"/>
            </a:schemeClr>
          </a:solidFill>
          <a:ln w="25400">
            <a:solidFill>
              <a:schemeClr val="tx1"/>
            </a:solidFill>
          </a:ln>
        </p:spPr>
        <p:txBody>
          <a:bodyPr wrap="square" rtlCol="0">
            <a:spAutoFit/>
          </a:bodyPr>
          <a:lstStyle/>
          <a:p>
            <a:r>
              <a:rPr lang="en-US" sz="1400" i="0" dirty="0">
                <a:solidFill>
                  <a:schemeClr val="bg1"/>
                </a:solidFill>
                <a:latin typeface="+mn-lt"/>
              </a:rPr>
              <a:t>Total size increase of 44 GW (12%) since 2023 LTRA</a:t>
            </a:r>
          </a:p>
        </p:txBody>
      </p:sp>
      <p:sp>
        <p:nvSpPr>
          <p:cNvPr id="16" name="TextBox 15">
            <a:extLst>
              <a:ext uri="{FF2B5EF4-FFF2-40B4-BE49-F238E27FC236}">
                <a16:creationId xmlns:a16="http://schemas.microsoft.com/office/drawing/2014/main" id="{6B4ACCD2-D46F-6D02-B8D3-FF8F17271648}"/>
              </a:ext>
            </a:extLst>
          </p:cNvPr>
          <p:cNvSpPr txBox="1"/>
          <p:nvPr/>
        </p:nvSpPr>
        <p:spPr>
          <a:xfrm>
            <a:off x="3366215" y="4522703"/>
            <a:ext cx="2133600" cy="523220"/>
          </a:xfrm>
          <a:prstGeom prst="rect">
            <a:avLst/>
          </a:prstGeom>
          <a:solidFill>
            <a:schemeClr val="accent1">
              <a:lumMod val="20000"/>
              <a:lumOff val="80000"/>
            </a:schemeClr>
          </a:solidFill>
          <a:ln w="25400">
            <a:solidFill>
              <a:schemeClr val="tx1"/>
            </a:solidFill>
          </a:ln>
        </p:spPr>
        <p:txBody>
          <a:bodyPr wrap="square" rtlCol="0">
            <a:spAutoFit/>
          </a:bodyPr>
          <a:lstStyle/>
          <a:p>
            <a:r>
              <a:rPr lang="en-US" sz="1400" i="0" dirty="0">
                <a:latin typeface="+mn-lt"/>
              </a:rPr>
              <a:t>Largest increase in Solar PV and Battery projects</a:t>
            </a:r>
          </a:p>
        </p:txBody>
      </p:sp>
      <p:cxnSp>
        <p:nvCxnSpPr>
          <p:cNvPr id="19" name="Straight Arrow Connector 18">
            <a:extLst>
              <a:ext uri="{FF2B5EF4-FFF2-40B4-BE49-F238E27FC236}">
                <a16:creationId xmlns:a16="http://schemas.microsoft.com/office/drawing/2014/main" id="{C56A9787-324E-3A1D-DF06-3990F08F4BD8}"/>
              </a:ext>
            </a:extLst>
          </p:cNvPr>
          <p:cNvCxnSpPr>
            <a:cxnSpLocks/>
          </p:cNvCxnSpPr>
          <p:nvPr/>
        </p:nvCxnSpPr>
        <p:spPr bwMode="auto">
          <a:xfrm>
            <a:off x="4454477" y="3088237"/>
            <a:ext cx="1295401" cy="248147"/>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6921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0B67D-A938-003F-571C-0F0854040E06}"/>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03A04134-594E-1846-988F-29AB5B8EB531}"/>
              </a:ext>
            </a:extLst>
          </p:cNvPr>
          <p:cNvSpPr>
            <a:spLocks noGrp="1"/>
          </p:cNvSpPr>
          <p:nvPr>
            <p:ph type="title"/>
          </p:nvPr>
        </p:nvSpPr>
        <p:spPr>
          <a:xfrm>
            <a:off x="3860803" y="152400"/>
            <a:ext cx="8026399" cy="655638"/>
          </a:xfrm>
        </p:spPr>
        <p:txBody>
          <a:bodyPr/>
          <a:lstStyle/>
          <a:p>
            <a:r>
              <a:rPr lang="en-US" dirty="0"/>
              <a:t>Criticality of Natural Gas Intensifies</a:t>
            </a:r>
          </a:p>
        </p:txBody>
      </p:sp>
      <p:pic>
        <p:nvPicPr>
          <p:cNvPr id="3" name="Picture 2" descr="A map of the united states&#10;&#10;Description automatically generated">
            <a:extLst>
              <a:ext uri="{FF2B5EF4-FFF2-40B4-BE49-F238E27FC236}">
                <a16:creationId xmlns:a16="http://schemas.microsoft.com/office/drawing/2014/main" id="{A37BB4EC-126D-336C-C011-CDA9E4838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009" y="1447800"/>
            <a:ext cx="10811982" cy="4724400"/>
          </a:xfrm>
          <a:prstGeom prst="rect">
            <a:avLst/>
          </a:prstGeom>
        </p:spPr>
      </p:pic>
    </p:spTree>
    <p:extLst>
      <p:ext uri="{BB962C8B-B14F-4D97-AF65-F5344CB8AC3E}">
        <p14:creationId xmlns:p14="http://schemas.microsoft.com/office/powerpoint/2010/main" val="722953596"/>
      </p:ext>
    </p:extLst>
  </p:cSld>
  <p:clrMapOvr>
    <a:masterClrMapping/>
  </p:clrMapOvr>
</p:sld>
</file>

<file path=ppt/theme/theme1.xml><?xml version="1.0" encoding="utf-8"?>
<a:theme xmlns:a="http://schemas.openxmlformats.org/drawingml/2006/main" name="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RC PowerPoint (Widescreen 16x9).potx" id="{37B45A3A-536E-47C6-A46E-70DC39572A8C}" vid="{0BEAB6DD-D04B-463B-A079-BED079838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LTRA Document" ma:contentTypeID="0x01010078EEA3ECF0D5C6409A451734D31E55AF8F0028A1B2D8CE2BE64B924A7B7C296FC8A3" ma:contentTypeVersion="102" ma:contentTypeDescription="" ma:contentTypeScope="" ma:versionID="bd00df56319f19c488becd058e643a1b">
  <xsd:schema xmlns:xsd="http://www.w3.org/2001/XMLSchema" xmlns:xs="http://www.w3.org/2001/XMLSchema" xmlns:p="http://schemas.microsoft.com/office/2006/metadata/properties" xmlns:ns1="http://schemas.microsoft.com/sharepoint/v3" xmlns:ns2="be72bb46-7b96-43f6-b3d2-cb56bca42853" xmlns:ns4="http://schemas.microsoft.com/sharepoint/v4" targetNamespace="http://schemas.microsoft.com/office/2006/metadata/properties" ma:root="true" ma:fieldsID="d5ed2957233a12b6459025cfcd2334c6" ns1:_="" ns2:_="" ns4:_="">
    <xsd:import namespace="http://schemas.microsoft.com/sharepoint/v3"/>
    <xsd:import namespace="be72bb46-7b96-43f6-b3d2-cb56bca42853"/>
    <xsd:import namespace="http://schemas.microsoft.com/sharepoint/v4"/>
    <xsd:element name="properties">
      <xsd:complexType>
        <xsd:sequence>
          <xsd:element name="documentManagement">
            <xsd:complexType>
              <xsd:all>
                <xsd:element ref="ns2:To" minOccurs="0"/>
                <xsd:element ref="ns2:From1" minOccurs="0"/>
                <xsd:element ref="ns2:Date_x0020_Received" minOccurs="0"/>
                <xsd:element ref="ns2:Review_x0020_History" minOccurs="0"/>
                <xsd:element ref="ns2:TaxCatchAllLabel" minOccurs="0"/>
                <xsd:element ref="ns2:b5e10b6548044edaacad5f88270ba6b0" minOccurs="0"/>
                <xsd:element ref="ns2:ha854ffd4af946f1b23e64bfa0f7277a" minOccurs="0"/>
                <xsd:element ref="ns2:TaxCatchAll" minOccurs="0"/>
                <xsd:element ref="ns2:TaxKeywordTaxHTField" minOccurs="0"/>
                <xsd:element ref="ns2:_dlc_DocId" minOccurs="0"/>
                <xsd:element ref="ns2:_dlc_DocIdUrl" minOccurs="0"/>
                <xsd:element ref="ns2:_dlc_DocIdPersistId" minOccurs="0"/>
                <xsd:element ref="ns2:i8bd60139bbc4894bbfcf8b93744c4d2" minOccurs="0"/>
                <xsd:element ref="ns2:Data_x0020_Classification_x0020_Restrictions" minOccurs="0"/>
                <xsd:element ref="ns2:m2df174527174ead9317c281b7ff3481" minOccurs="0"/>
                <xsd:element ref="ns1:_dlc_Exempt" minOccurs="0"/>
                <xsd:element ref="ns1:_dlc_ExpireDateSaved" minOccurs="0"/>
                <xsd:element ref="ns1:_dlc_ExpireDate" minOccurs="0"/>
                <xsd:element ref="ns4: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9" nillable="true" ma:displayName="Exempt from Policy" ma:hidden="true" ma:internalName="_dlc_Exempt" ma:readOnly="true">
      <xsd:simpleType>
        <xsd:restriction base="dms:Unknown"/>
      </xsd:simpleType>
    </xsd:element>
    <xsd:element name="_dlc_ExpireDateSaved" ma:index="30" nillable="true" ma:displayName="Original Expiration Date" ma:hidden="true" ma:internalName="_dlc_ExpireDateSaved" ma:readOnly="true">
      <xsd:simpleType>
        <xsd:restriction base="dms:DateTime"/>
      </xsd:simpleType>
    </xsd:element>
    <xsd:element name="_dlc_ExpireDate" ma:index="31" nillable="true" ma:displayName="Expiration Date" ma:description="" ma:hidden="true" ma:indexed="true" ma:internalName="_dlc_ExpireDate" ma:readOnly="true">
      <xsd:simpleType>
        <xsd:restriction base="dms:DateTime"/>
      </xsd:simpleType>
    </xsd:element>
    <xsd:element name="_vti_ItemDeclaredRecord" ma:index="34" nillable="true" ma:displayName="Declared Record" ma:hidden="true" ma:internalName="_vti_ItemDeclaredRecord" ma:readOnly="true">
      <xsd:simpleType>
        <xsd:restriction base="dms:DateTime"/>
      </xsd:simpleType>
    </xsd:element>
    <xsd:element name="_vti_ItemHoldRecordStatus" ma:index="35"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72bb46-7b96-43f6-b3d2-cb56bca42853" elementFormDefault="qualified">
    <xsd:import namespace="http://schemas.microsoft.com/office/2006/documentManagement/types"/>
    <xsd:import namespace="http://schemas.microsoft.com/office/infopath/2007/PartnerControls"/>
    <xsd:element name="To" ma:index="7" nillable="true" ma:displayName="To" ma:internalName="To">
      <xsd:simpleType>
        <xsd:restriction base="dms:Text">
          <xsd:maxLength value="255"/>
        </xsd:restriction>
      </xsd:simpleType>
    </xsd:element>
    <xsd:element name="From1" ma:index="8" nillable="true" ma:displayName="From" ma:internalName="From1">
      <xsd:simpleType>
        <xsd:restriction base="dms:Text">
          <xsd:maxLength value="255"/>
        </xsd:restriction>
      </xsd:simpleType>
    </xsd:element>
    <xsd:element name="Date_x0020_Received" ma:index="9" nillable="true" ma:displayName="Date Received" ma:format="DateOnly" ma:internalName="Date_x0020_Received" ma:readOnly="false">
      <xsd:simpleType>
        <xsd:restriction base="dms:DateTime"/>
      </xsd:simpleType>
    </xsd:element>
    <xsd:element name="Review_x0020_History" ma:index="10" nillable="true" ma:displayName="Review History" ma:description="Text description of workflow actions taken against the associated document or item." ma:hidden="true" ma:internalName="Review_x0020_History" ma:readOnly="false">
      <xsd:simpleType>
        <xsd:restriction base="dms:Note"/>
      </xsd:simpleType>
    </xsd:element>
    <xsd:element name="TaxCatchAllLabel" ma:index="11" nillable="true" ma:displayName="Taxonomy Catch All Column1" ma:hidden="true" ma:list="{61717491-55c1-4e8c-888c-50ad4267378d}" ma:internalName="TaxCatchAllLabel" ma:readOnly="true" ma:showField="CatchAllDataLabel" ma:web="eaf98174-7f11-4824-bd87-eae33db5e6f5">
      <xsd:complexType>
        <xsd:complexContent>
          <xsd:extension base="dms:MultiChoiceLookup">
            <xsd:sequence>
              <xsd:element name="Value" type="dms:Lookup" maxOccurs="unbounded" minOccurs="0" nillable="true"/>
            </xsd:sequence>
          </xsd:extension>
        </xsd:complexContent>
      </xsd:complexType>
    </xsd:element>
    <xsd:element name="b5e10b6548044edaacad5f88270ba6b0" ma:index="13" nillable="true" ma:taxonomy="true" ma:internalName="b5e10b6548044edaacad5f88270ba6b0" ma:taxonomyFieldName="Data_x0020_Classification" ma:displayName="Data Classification" ma:readOnly="false" ma:default="1;#Confidential - Internal|aa40a886-0bc0-4ba6-a22c-37ccbc8c9bd8" ma:fieldId="{b5e10b65-4804-4eda-acad-5f88270ba6b0}" ma:sspId="9444bc9d-bb2e-441f-89a7-915ba9281662" ma:termSetId="1d8e7c45-6144-4a35-9ec5-c9a58bdd0414" ma:anchorId="00000000-0000-0000-0000-000000000000" ma:open="false" ma:isKeyword="false">
      <xsd:complexType>
        <xsd:sequence>
          <xsd:element ref="pc:Terms" minOccurs="0" maxOccurs="1"/>
        </xsd:sequence>
      </xsd:complexType>
    </xsd:element>
    <xsd:element name="ha854ffd4af946f1b23e64bfa0f7277a" ma:index="16" nillable="true" ma:taxonomy="true" ma:internalName="ha854ffd4af946f1b23e64bfa0f7277a" ma:taxonomyFieldName="Document_x0020_Status" ma:displayName="Document Status" ma:default="" ma:fieldId="{1a854ffd-4af9-46f1-b23e-64bfa0f7277a}" ma:sspId="9444bc9d-bb2e-441f-89a7-915ba9281662" ma:termSetId="175457d8-996a-4f76-a0e0-aa8a178feedf"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61717491-55c1-4e8c-888c-50ad4267378d}" ma:internalName="TaxCatchAll" ma:showField="CatchAllData" ma:web="eaf98174-7f11-4824-bd87-eae33db5e6f5">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TaxKeyword" ma:displayName="Enterprise Keywords" ma:fieldId="{23f27201-bee3-471e-b2e7-b64fd8b7ca38}" ma:taxonomyMulti="true" ma:sspId="9444bc9d-bb2e-441f-89a7-915ba9281662" ma:termSetId="00000000-0000-0000-0000-000000000000" ma:anchorId="00000000-0000-0000-0000-000000000000" ma:open="true" ma:isKeyword="tru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8bd60139bbc4894bbfcf8b93744c4d2" ma:index="25" nillable="true" ma:taxonomy="true" ma:internalName="i8bd60139bbc4894bbfcf8b93744c4d2" ma:taxonomyFieldName="Report_x0020_Year" ma:displayName="Report Year" ma:indexed="true" ma:default="" ma:fieldId="{28bd6013-9bbc-4894-bbfc-f8b93744c4d2}" ma:sspId="9444bc9d-bb2e-441f-89a7-915ba9281662" ma:termSetId="4c3cdaed-bc9b-4049-ae9a-3ae57fb9c41f" ma:anchorId="00000000-0000-0000-0000-000000000000" ma:open="false" ma:isKeyword="false">
      <xsd:complexType>
        <xsd:sequence>
          <xsd:element ref="pc:Terms" minOccurs="0" maxOccurs="1"/>
        </xsd:sequence>
      </xsd:complexType>
    </xsd:element>
    <xsd:element name="Data_x0020_Classification_x0020_Restrictions" ma:index="27" nillable="true" ma:displayName="Additional Handling Instructions" ma:hidden="true" ma:internalName="Data_x0020_Classification_x0020_Restrictions" ma:readOnly="false">
      <xsd:simpleType>
        <xsd:restriction base="dms:Note"/>
      </xsd:simpleType>
    </xsd:element>
    <xsd:element name="m2df174527174ead9317c281b7ff3481" ma:index="28" ma:taxonomy="true" ma:internalName="m2df174527174ead9317c281b7ff3481" ma:taxonomyFieldName="LTEA_x0020_Category" ma:displayName="LTRA Category" ma:indexed="true" ma:default="" ma:fieldId="{62df1745-2717-4ead-9317-c281b7ff3481}" ma:sspId="9444bc9d-bb2e-441f-89a7-915ba9281662" ma:termSetId="b92eca24-1d8b-427d-94b4-53d9ac730c61" ma:anchorId="cbd97572-2b03-4b12-b1cb-ce3592305de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34ec5a1-7459-4c4a-bfa5-f5fa436f81a1" ContentTypeId="0x01010078EEA3ECF0D5C6409A451734D31E55AF" PreviousValue="true"/>
</file>

<file path=customXml/item3.xml><?xml version="1.0" encoding="utf-8"?>
<p:properties xmlns:p="http://schemas.microsoft.com/office/2006/metadata/properties" xmlns:xsi="http://www.w3.org/2001/XMLSchema-instance">
  <documentManagement>
    <_dlc_DocId xmlns="be72bb46-7b96-43f6-b3d2-cb56bca42853">V5FEZNQ3RRSY-1241762528-558</_dlc_DocId>
    <_dlc_DocIdUrl xmlns="be72bb46-7b96-43f6-b3d2-cb56bca42853">
      <Url>https://departments.internal.nerc.com/reliabilityassessment/_layouts/15/DocIdRedir.aspx?ID=V5FEZNQ3RRSY-1241762528-558</Url>
      <Description>V5FEZNQ3RRSY-1241762528-558</Description>
    </_dlc_DocIdUrl>
    <m2df174527174ead9317c281b7ff3481 xmlns="be72bb46-7b96-43f6-b3d2-cb56bca4285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95c40a25-d44e-42d2-b876-ce96bf87672c</TermId>
        </TermInfo>
      </Terms>
    </m2df174527174ead9317c281b7ff3481>
    <IconOverlay xmlns="http://schemas.microsoft.com/sharepoint/v4" xsi:nil="true"/>
    <ha854ffd4af946f1b23e64bfa0f7277a xmlns="be72bb46-7b96-43f6-b3d2-cb56bca42853">
      <Terms xmlns="http://schemas.microsoft.com/office/infopath/2007/PartnerControls"/>
    </ha854ffd4af946f1b23e64bfa0f7277a>
    <To xmlns="be72bb46-7b96-43f6-b3d2-cb56bca42853" xsi:nil="true"/>
    <From1 xmlns="be72bb46-7b96-43f6-b3d2-cb56bca42853" xsi:nil="true"/>
    <Data_x0020_Classification_x0020_Restrictions xmlns="be72bb46-7b96-43f6-b3d2-cb56bca42853" xsi:nil="true"/>
    <b5e10b6548044edaacad5f88270ba6b0 xmlns="be72bb46-7b96-43f6-b3d2-cb56bca42853">
      <Terms xmlns="http://schemas.microsoft.com/office/infopath/2007/PartnerControls">
        <TermInfo xmlns="http://schemas.microsoft.com/office/infopath/2007/PartnerControls">
          <TermName xmlns="http://schemas.microsoft.com/office/infopath/2007/PartnerControls">Limited Disclosure</TermName>
          <TermId xmlns="http://schemas.microsoft.com/office/infopath/2007/PartnerControls">c168b1b4-d28f-4466-8bde-3de42a192d4f</TermId>
        </TermInfo>
      </Terms>
    </b5e10b6548044edaacad5f88270ba6b0>
    <TaxKeywordTaxHTField xmlns="be72bb46-7b96-43f6-b3d2-cb56bca42853">
      <Terms xmlns="http://schemas.microsoft.com/office/infopath/2007/PartnerControls"/>
    </TaxKeywordTaxHTField>
    <i8bd60139bbc4894bbfcf8b93744c4d2 xmlns="be72bb46-7b96-43f6-b3d2-cb56bca42853">
      <Terms xmlns="http://schemas.microsoft.com/office/infopath/2007/PartnerControls">
        <TermInfo xmlns="http://schemas.microsoft.com/office/infopath/2007/PartnerControls">
          <TermName xmlns="http://schemas.microsoft.com/office/infopath/2007/PartnerControls">2024</TermName>
          <TermId xmlns="http://schemas.microsoft.com/office/infopath/2007/PartnerControls">2bb234d8-be67-4bf6-9589-b137a7c369e2</TermId>
        </TermInfo>
      </Terms>
    </i8bd60139bbc4894bbfcf8b93744c4d2>
    <TaxCatchAll xmlns="be72bb46-7b96-43f6-b3d2-cb56bca42853">
      <Value>13586</Value>
      <Value>13883</Value>
      <Value>14210</Value>
    </TaxCatchAll>
    <Date_x0020_Received xmlns="be72bb46-7b96-43f6-b3d2-cb56bca42853">2024-12-17T05:00:00+00:00</Date_x0020_Received>
    <Review_x0020_History xmlns="be72bb46-7b96-43f6-b3d2-cb56bca4285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p:Policy xmlns:p="office.server.policy" id="b93d514b-e5dd-4ccd-b33a-2c37904eb397" local="false">
  <p:Name>Record Retention - PERM</p:Name>
  <p:Description>PERM = 99 years</p:Description>
  <p:Statement>PERM = 99 years</p:Statement>
  <p:PolicyItems>
    <p:PolicyItem featureId="Microsoft.Office.RecordsManagement.PolicyFeatures.Expiration" staticId="0x01010078EEA3ECF0D5C6409A451734D31E55AF8F0028A1B2D8CE2BE64B924A7B7C296FC8A3|-1346383930" UniqueId="0093076e-5172-4da6-9cd4-9364964b9558">
      <p:Name>Retention</p:Name>
      <p:Description>Automatic scheduling of content for processing, and performing a retention action on content that has reached its due date.</p:Description>
      <p:CustomData>
        <Schedules nextStageId="2" default="false">
          <Schedule type="Default">
            <stages/>
          </Schedule>
          <Schedule type="Record">
            <stages>
              <data stageId="1">
                <formula id="Microsoft.Office.RecordsManagement.PolicyFeatures.Expiration.Formula.BuiltIn">
                  <number>99</number>
                  <property>_vti_ItemDeclaredRecord</property>
                  <propertyId>f9a44731-84eb-43a4-9973-cd2953ad8646</propertyId>
                  <period>years</period>
                </formula>
                <action type="action" id="Microsoft.Office.RecordsManagement.PolicyFeatures.Expiration.Action.MoveToRecycleBin"/>
              </data>
            </stages>
          </Schedule>
        </Schedules>
      </p:CustomData>
    </p:PolicyItem>
  </p:PolicyItems>
</p:Policy>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48C4A8-F16C-4CC0-A20A-DB137F2D7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72bb46-7b96-43f6-b3d2-cb56bca4285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A31821-0BAE-4500-A44A-93A11B5AC6A5}">
  <ds:schemaRefs>
    <ds:schemaRef ds:uri="Microsoft.SharePoint.Taxonomy.ContentTypeSync"/>
  </ds:schemaRefs>
</ds:datastoreItem>
</file>

<file path=customXml/itemProps3.xml><?xml version="1.0" encoding="utf-8"?>
<ds:datastoreItem xmlns:ds="http://schemas.openxmlformats.org/officeDocument/2006/customXml" ds:itemID="{A51EF14B-9FC4-4933-9DF9-300B895476B4}">
  <ds:schemaRefs>
    <ds:schemaRef ds:uri="http://purl.org/dc/elements/1.1/"/>
    <ds:schemaRef ds:uri="http://www.w3.org/XML/1998/namespace"/>
    <ds:schemaRef ds:uri="http://schemas.microsoft.com/office/2006/documentManagement/types"/>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http://schemas.microsoft.com/sharepoint/v4"/>
    <ds:schemaRef ds:uri="be72bb46-7b96-43f6-b3d2-cb56bca42853"/>
    <ds:schemaRef ds:uri="http://purl.org/dc/dcmitype/"/>
    <ds:schemaRef ds:uri="http://purl.org/dc/terms/"/>
  </ds:schemaRefs>
</ds:datastoreItem>
</file>

<file path=customXml/itemProps4.xml><?xml version="1.0" encoding="utf-8"?>
<ds:datastoreItem xmlns:ds="http://schemas.openxmlformats.org/officeDocument/2006/customXml" ds:itemID="{4B78F719-1F59-4989-B599-989CDA918138}">
  <ds:schemaRefs>
    <ds:schemaRef ds:uri="http://schemas.microsoft.com/sharepoint/events"/>
  </ds:schemaRefs>
</ds:datastoreItem>
</file>

<file path=customXml/itemProps5.xml><?xml version="1.0" encoding="utf-8"?>
<ds:datastoreItem xmlns:ds="http://schemas.openxmlformats.org/officeDocument/2006/customXml" ds:itemID="{A6677B51-F2F1-4D5F-AC94-84730BF9C5A4}">
  <ds:schemaRefs>
    <ds:schemaRef ds:uri="office.server.policy"/>
  </ds:schemaRefs>
</ds:datastoreItem>
</file>

<file path=customXml/itemProps6.xml><?xml version="1.0" encoding="utf-8"?>
<ds:datastoreItem xmlns:ds="http://schemas.openxmlformats.org/officeDocument/2006/customXml" ds:itemID="{57BAA779-24A5-48B6-AC29-93314CD48DAE}">
  <ds:schemaRefs>
    <ds:schemaRef ds:uri="http://schemas.microsoft.com/sharepoint/v3/contenttype/forms"/>
  </ds:schemaRefs>
</ds:datastoreItem>
</file>

<file path=docMetadata/LabelInfo.xml><?xml version="1.0" encoding="utf-8"?>
<clbl:labelList xmlns:clbl="http://schemas.microsoft.com/office/2020/mipLabelMetadata">
  <clbl:label id="{cac25473-bb91-4a6f-afab-8ab26c3ec881}" enabled="1" method="Standard" siteId="{a2d34bfa-bd5b-4dc3-9a2e-098f99296771}" removed="0"/>
</clbl:labelList>
</file>

<file path=docProps/app.xml><?xml version="1.0" encoding="utf-8"?>
<Properties xmlns="http://schemas.openxmlformats.org/officeDocument/2006/extended-properties" xmlns:vt="http://schemas.openxmlformats.org/officeDocument/2006/docPropsVTypes">
  <Template>NERC PowerPoint (Widescreen 16x9) (2)</Template>
  <TotalTime>10608</TotalTime>
  <Words>1205</Words>
  <Application>Microsoft Office PowerPoint</Application>
  <PresentationFormat>Widescreen</PresentationFormat>
  <Paragraphs>126</Paragraphs>
  <Slides>14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Lucida Grande</vt:lpstr>
      <vt:lpstr>Tahoma</vt:lpstr>
      <vt:lpstr>Verdana</vt:lpstr>
      <vt:lpstr>Wingdings</vt:lpstr>
      <vt:lpstr>NERCTheme</vt:lpstr>
      <vt:lpstr>PowerPoint Presentation</vt:lpstr>
      <vt:lpstr>Long-Term Reliability Assessment (LTRA)</vt:lpstr>
      <vt:lpstr>Key Findings</vt:lpstr>
      <vt:lpstr>Increasing Energy Risks  Over The Next 5 Years</vt:lpstr>
      <vt:lpstr>More Resources Are Needed To Meet Expected Retirements</vt:lpstr>
      <vt:lpstr>Demand Growth Is Accelerating</vt:lpstr>
      <vt:lpstr>Demand Growth | Winter Is Outpacing Summer</vt:lpstr>
      <vt:lpstr>Resources Projections Reflect Slower Rate of Additions</vt:lpstr>
      <vt:lpstr>Criticality of Natural Gas Intensifies</vt:lpstr>
      <vt:lpstr>Transmission Development Is Increasing</vt:lpstr>
      <vt:lpstr>Increasing Transfer Capability Can Reduce Energy Shortfalls</vt:lpstr>
      <vt:lpstr>Emerging Issues</vt:lpstr>
      <vt:lpstr>Recommendations</vt:lpstr>
      <vt:lpstr>PowerPoint Presentation</vt:lpstr>
    </vt:vector>
  </TitlesOfParts>
  <Manager/>
  <Company>NERC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NERC PowerPoint (widescreen 16x9)</dc:title>
  <dc:creator>Alex Carlson</dc:creator>
  <cp:keywords/>
  <cp:lastModifiedBy>William McCurry</cp:lastModifiedBy>
  <cp:revision>66</cp:revision>
  <dcterms:created xsi:type="dcterms:W3CDTF">2024-05-30T19:10:43Z</dcterms:created>
  <dcterms:modified xsi:type="dcterms:W3CDTF">2025-01-21T21:17:20Z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0x01010078EEA3ECF0D5C6409A451734D31E55AF8F0028A1B2D8CE2BE64B924A7B7C296FC8A3</vt:lpwstr>
  </property>
  <property fmtid="{D5CDD505-2E9C-101B-9397-08002B2CF9AE}" pid="3" name="Order">
    <vt:r8>5800</vt:r8>
  </property>
  <property fmtid="{D5CDD505-2E9C-101B-9397-08002B2CF9AE}" pid="4" name="GS_AddingInProgress">
    <vt:lpwstr>False</vt:lpwstr>
  </property>
  <property fmtid="{D5CDD505-2E9C-101B-9397-08002B2CF9AE}" pid="5" name="_dlc_DocIdItemGuid">
    <vt:lpwstr>3da2eef7-5a14-4d84-bf35-2fa8fdc2f2e5</vt:lpwstr>
  </property>
  <property fmtid="{D5CDD505-2E9C-101B-9397-08002B2CF9AE}" pid="6" name="_dlc_policyId">
    <vt:lpwstr/>
  </property>
  <property fmtid="{D5CDD505-2E9C-101B-9397-08002B2CF9AE}" pid="7" name="ItemRetentionFormula">
    <vt:lpwstr/>
  </property>
  <property fmtid="{D5CDD505-2E9C-101B-9397-08002B2CF9AE}" pid="8" name="TaxKeyword">
    <vt:lpwstr/>
  </property>
  <property fmtid="{D5CDD505-2E9C-101B-9397-08002B2CF9AE}" pid="9" name="Report Year">
    <vt:lpwstr>13586;#2024|2bb234d8-be67-4bf6-9589-b137a7c369e2</vt:lpwstr>
  </property>
  <property fmtid="{D5CDD505-2E9C-101B-9397-08002B2CF9AE}" pid="10" name="Document Status">
    <vt:lpwstr/>
  </property>
  <property fmtid="{D5CDD505-2E9C-101B-9397-08002B2CF9AE}" pid="11" name="LTEA Category">
    <vt:lpwstr>13883;#Presentation|95c40a25-d44e-42d2-b876-ce96bf87672c</vt:lpwstr>
  </property>
  <property fmtid="{D5CDD505-2E9C-101B-9397-08002B2CF9AE}" pid="12" name="Data Classification">
    <vt:lpwstr>14210;#Limited Disclosure|c168b1b4-d28f-4466-8bde-3de42a192d4f</vt:lpwstr>
  </property>
</Properties>
</file>