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56" r:id="rId2"/>
    <p:sldId id="259" r:id="rId3"/>
    <p:sldId id="310" r:id="rId4"/>
    <p:sldId id="263" r:id="rId5"/>
    <p:sldId id="273" r:id="rId6"/>
    <p:sldId id="281" r:id="rId7"/>
    <p:sldId id="282" r:id="rId8"/>
    <p:sldId id="309" r:id="rId9"/>
    <p:sldId id="311" r:id="rId10"/>
    <p:sldId id="283" r:id="rId11"/>
    <p:sldId id="284" r:id="rId12"/>
    <p:sldId id="285" r:id="rId13"/>
    <p:sldId id="286" r:id="rId14"/>
    <p:sldId id="276" r:id="rId15"/>
    <p:sldId id="277" r:id="rId16"/>
    <p:sldId id="312" r:id="rId17"/>
    <p:sldId id="465" r:id="rId18"/>
    <p:sldId id="430" r:id="rId19"/>
    <p:sldId id="424" r:id="rId20"/>
    <p:sldId id="425" r:id="rId21"/>
    <p:sldId id="426" r:id="rId22"/>
    <p:sldId id="278" r:id="rId23"/>
    <p:sldId id="466" r:id="rId24"/>
    <p:sldId id="439" r:id="rId25"/>
    <p:sldId id="467" r:id="rId26"/>
    <p:sldId id="468" r:id="rId27"/>
    <p:sldId id="469" r:id="rId28"/>
    <p:sldId id="475" r:id="rId29"/>
    <p:sldId id="471" r:id="rId30"/>
    <p:sldId id="472" r:id="rId31"/>
    <p:sldId id="260" r:id="rId32"/>
    <p:sldId id="411" r:id="rId33"/>
    <p:sldId id="474" r:id="rId34"/>
    <p:sldId id="416" r:id="rId35"/>
    <p:sldId id="418" r:id="rId36"/>
    <p:sldId id="417" r:id="rId37"/>
    <p:sldId id="420" r:id="rId38"/>
    <p:sldId id="307" r:id="rId39"/>
    <p:sldId id="2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6405"/>
  </p:normalViewPr>
  <p:slideViewPr>
    <p:cSldViewPr snapToGrid="0">
      <p:cViewPr varScale="1">
        <p:scale>
          <a:sx n="126" d="100"/>
          <a:sy n="126" d="100"/>
        </p:scale>
        <p:origin x="95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AC3B7A7-DB5B-664F-9E68-66489CD9B604}" type="datetimeFigureOut">
              <a:rPr lang="en-US" smtClean="0"/>
              <a:t>10/31/24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AC8ED-3F77-5C4B-9AA5-B7B9699451F1}" type="slidenum">
              <a:rPr lang="en-US" smtClean="0"/>
              <a:t>‹#›</a:t>
            </a:fld>
            <a:endParaRPr lang="en-US"/>
          </a:p>
        </p:txBody>
      </p:sp>
    </p:spTree>
    <p:extLst>
      <p:ext uri="{BB962C8B-B14F-4D97-AF65-F5344CB8AC3E}">
        <p14:creationId xmlns:p14="http://schemas.microsoft.com/office/powerpoint/2010/main" val="248658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1</a:t>
            </a:fld>
            <a:endParaRPr lang="en-US"/>
          </a:p>
        </p:txBody>
      </p:sp>
    </p:spTree>
    <p:extLst>
      <p:ext uri="{BB962C8B-B14F-4D97-AF65-F5344CB8AC3E}">
        <p14:creationId xmlns:p14="http://schemas.microsoft.com/office/powerpoint/2010/main" val="391168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28</a:t>
            </a:fld>
            <a:endParaRPr lang="en-US" dirty="0"/>
          </a:p>
        </p:txBody>
      </p:sp>
    </p:spTree>
    <p:extLst>
      <p:ext uri="{BB962C8B-B14F-4D97-AF65-F5344CB8AC3E}">
        <p14:creationId xmlns:p14="http://schemas.microsoft.com/office/powerpoint/2010/main" val="235355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29</a:t>
            </a:fld>
            <a:endParaRPr lang="en-US" dirty="0"/>
          </a:p>
        </p:txBody>
      </p:sp>
    </p:spTree>
    <p:extLst>
      <p:ext uri="{BB962C8B-B14F-4D97-AF65-F5344CB8AC3E}">
        <p14:creationId xmlns:p14="http://schemas.microsoft.com/office/powerpoint/2010/main" val="408325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30</a:t>
            </a:fld>
            <a:endParaRPr lang="en-US" dirty="0"/>
          </a:p>
        </p:txBody>
      </p:sp>
    </p:spTree>
    <p:extLst>
      <p:ext uri="{BB962C8B-B14F-4D97-AF65-F5344CB8AC3E}">
        <p14:creationId xmlns:p14="http://schemas.microsoft.com/office/powerpoint/2010/main" val="1045497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31</a:t>
            </a:fld>
            <a:endParaRPr lang="en-US" dirty="0"/>
          </a:p>
        </p:txBody>
      </p:sp>
    </p:spTree>
    <p:extLst>
      <p:ext uri="{BB962C8B-B14F-4D97-AF65-F5344CB8AC3E}">
        <p14:creationId xmlns:p14="http://schemas.microsoft.com/office/powerpoint/2010/main" val="260747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8</a:t>
            </a:fld>
            <a:endParaRPr lang="en-US" dirty="0"/>
          </a:p>
        </p:txBody>
      </p:sp>
    </p:spTree>
    <p:extLst>
      <p:ext uri="{BB962C8B-B14F-4D97-AF65-F5344CB8AC3E}">
        <p14:creationId xmlns:p14="http://schemas.microsoft.com/office/powerpoint/2010/main" val="218900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10</a:t>
            </a:fld>
            <a:endParaRPr lang="en-US"/>
          </a:p>
        </p:txBody>
      </p:sp>
    </p:spTree>
    <p:extLst>
      <p:ext uri="{BB962C8B-B14F-4D97-AF65-F5344CB8AC3E}">
        <p14:creationId xmlns:p14="http://schemas.microsoft.com/office/powerpoint/2010/main" val="63426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17</a:t>
            </a:fld>
            <a:endParaRPr lang="en-US"/>
          </a:p>
        </p:txBody>
      </p:sp>
    </p:spTree>
    <p:extLst>
      <p:ext uri="{BB962C8B-B14F-4D97-AF65-F5344CB8AC3E}">
        <p14:creationId xmlns:p14="http://schemas.microsoft.com/office/powerpoint/2010/main" val="13293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18</a:t>
            </a:fld>
            <a:endParaRPr lang="en-US" dirty="0"/>
          </a:p>
        </p:txBody>
      </p:sp>
    </p:spTree>
    <p:extLst>
      <p:ext uri="{BB962C8B-B14F-4D97-AF65-F5344CB8AC3E}">
        <p14:creationId xmlns:p14="http://schemas.microsoft.com/office/powerpoint/2010/main" val="408810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24</a:t>
            </a:fld>
            <a:endParaRPr lang="en-US" dirty="0"/>
          </a:p>
        </p:txBody>
      </p:sp>
    </p:spTree>
    <p:extLst>
      <p:ext uri="{BB962C8B-B14F-4D97-AF65-F5344CB8AC3E}">
        <p14:creationId xmlns:p14="http://schemas.microsoft.com/office/powerpoint/2010/main" val="54423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25</a:t>
            </a:fld>
            <a:endParaRPr lang="en-US" dirty="0"/>
          </a:p>
        </p:txBody>
      </p:sp>
    </p:spTree>
    <p:extLst>
      <p:ext uri="{BB962C8B-B14F-4D97-AF65-F5344CB8AC3E}">
        <p14:creationId xmlns:p14="http://schemas.microsoft.com/office/powerpoint/2010/main" val="311286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26</a:t>
            </a:fld>
            <a:endParaRPr lang="en-US" dirty="0"/>
          </a:p>
        </p:txBody>
      </p:sp>
    </p:spTree>
    <p:extLst>
      <p:ext uri="{BB962C8B-B14F-4D97-AF65-F5344CB8AC3E}">
        <p14:creationId xmlns:p14="http://schemas.microsoft.com/office/powerpoint/2010/main" val="45476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AC8ED-3F77-5C4B-9AA5-B7B9699451F1}" type="slidenum">
              <a:rPr lang="en-US" smtClean="0"/>
              <a:t>27</a:t>
            </a:fld>
            <a:endParaRPr lang="en-US" dirty="0"/>
          </a:p>
        </p:txBody>
      </p:sp>
    </p:spTree>
    <p:extLst>
      <p:ext uri="{BB962C8B-B14F-4D97-AF65-F5344CB8AC3E}">
        <p14:creationId xmlns:p14="http://schemas.microsoft.com/office/powerpoint/2010/main" val="198055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9E0A-A4DC-E48D-F0A6-5C0E20663E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21CA2-6D29-0736-A46A-79A79CFCC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3F0CA-1675-51D7-2B35-7DAB77008497}"/>
              </a:ext>
            </a:extLst>
          </p:cNvPr>
          <p:cNvSpPr>
            <a:spLocks noGrp="1"/>
          </p:cNvSpPr>
          <p:nvPr>
            <p:ph type="dt" sz="half" idx="10"/>
          </p:nvPr>
        </p:nvSpPr>
        <p:spPr/>
        <p:txBody>
          <a:bodyPr/>
          <a:lstStyle/>
          <a:p>
            <a:r>
              <a:rPr lang="en-US"/>
              <a:t>October 31, 2024</a:t>
            </a:r>
          </a:p>
        </p:txBody>
      </p:sp>
      <p:sp>
        <p:nvSpPr>
          <p:cNvPr id="5" name="Footer Placeholder 4">
            <a:extLst>
              <a:ext uri="{FF2B5EF4-FFF2-40B4-BE49-F238E27FC236}">
                <a16:creationId xmlns:a16="http://schemas.microsoft.com/office/drawing/2014/main" id="{03D039D8-9078-190B-0DA4-DF905F21F5A4}"/>
              </a:ext>
            </a:extLst>
          </p:cNvPr>
          <p:cNvSpPr>
            <a:spLocks noGrp="1"/>
          </p:cNvSpPr>
          <p:nvPr>
            <p:ph type="ftr" sz="quarter" idx="11"/>
          </p:nvPr>
        </p:nvSpPr>
        <p:spPr/>
        <p:txBody>
          <a:bodyPr/>
          <a:lstStyle/>
          <a:p>
            <a:r>
              <a:rPr lang="en-US"/>
              <a:t>Regulatory Reserves Network</a:t>
            </a:r>
          </a:p>
        </p:txBody>
      </p:sp>
      <p:sp>
        <p:nvSpPr>
          <p:cNvPr id="6" name="Slide Number Placeholder 5">
            <a:extLst>
              <a:ext uri="{FF2B5EF4-FFF2-40B4-BE49-F238E27FC236}">
                <a16:creationId xmlns:a16="http://schemas.microsoft.com/office/drawing/2014/main" id="{097C5B18-5E8C-47E5-1823-E29ACD1F5BE4}"/>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406444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83BD-5612-63CA-93B0-F398D9518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1F5D9-DEC1-A018-8FA9-DDFAAB92E0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2EDDB-25FB-1C62-D307-FDD86B674D78}"/>
              </a:ext>
            </a:extLst>
          </p:cNvPr>
          <p:cNvSpPr>
            <a:spLocks noGrp="1"/>
          </p:cNvSpPr>
          <p:nvPr>
            <p:ph type="dt" sz="half" idx="10"/>
          </p:nvPr>
        </p:nvSpPr>
        <p:spPr/>
        <p:txBody>
          <a:bodyPr/>
          <a:lstStyle/>
          <a:p>
            <a:r>
              <a:rPr lang="en-US"/>
              <a:t>October 31, 2024</a:t>
            </a:r>
          </a:p>
        </p:txBody>
      </p:sp>
      <p:sp>
        <p:nvSpPr>
          <p:cNvPr id="5" name="Footer Placeholder 4">
            <a:extLst>
              <a:ext uri="{FF2B5EF4-FFF2-40B4-BE49-F238E27FC236}">
                <a16:creationId xmlns:a16="http://schemas.microsoft.com/office/drawing/2014/main" id="{B45D5683-0DAA-D1BC-BFF7-85802F314F1C}"/>
              </a:ext>
            </a:extLst>
          </p:cNvPr>
          <p:cNvSpPr>
            <a:spLocks noGrp="1"/>
          </p:cNvSpPr>
          <p:nvPr>
            <p:ph type="ftr" sz="quarter" idx="11"/>
          </p:nvPr>
        </p:nvSpPr>
        <p:spPr/>
        <p:txBody>
          <a:bodyPr/>
          <a:lstStyle/>
          <a:p>
            <a:r>
              <a:rPr lang="en-US"/>
              <a:t>Regulatory Reserves Network</a:t>
            </a:r>
          </a:p>
        </p:txBody>
      </p:sp>
      <p:sp>
        <p:nvSpPr>
          <p:cNvPr id="6" name="Slide Number Placeholder 5">
            <a:extLst>
              <a:ext uri="{FF2B5EF4-FFF2-40B4-BE49-F238E27FC236}">
                <a16:creationId xmlns:a16="http://schemas.microsoft.com/office/drawing/2014/main" id="{D0B2299C-5220-1542-0DB8-C6BB13F6C7BC}"/>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244358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18D50-074F-A4AF-B819-3D1DE7482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E32BE-7478-3FF0-FD76-E5A6E1C47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DCD3F-D2CD-ED52-1AC9-0A8CAF04DAFE}"/>
              </a:ext>
            </a:extLst>
          </p:cNvPr>
          <p:cNvSpPr>
            <a:spLocks noGrp="1"/>
          </p:cNvSpPr>
          <p:nvPr>
            <p:ph type="dt" sz="half" idx="10"/>
          </p:nvPr>
        </p:nvSpPr>
        <p:spPr/>
        <p:txBody>
          <a:bodyPr/>
          <a:lstStyle/>
          <a:p>
            <a:r>
              <a:rPr lang="en-US"/>
              <a:t>October 31, 2024</a:t>
            </a:r>
          </a:p>
        </p:txBody>
      </p:sp>
      <p:sp>
        <p:nvSpPr>
          <p:cNvPr id="5" name="Footer Placeholder 4">
            <a:extLst>
              <a:ext uri="{FF2B5EF4-FFF2-40B4-BE49-F238E27FC236}">
                <a16:creationId xmlns:a16="http://schemas.microsoft.com/office/drawing/2014/main" id="{66AEE043-D877-4C53-BD10-85906F2BF157}"/>
              </a:ext>
            </a:extLst>
          </p:cNvPr>
          <p:cNvSpPr>
            <a:spLocks noGrp="1"/>
          </p:cNvSpPr>
          <p:nvPr>
            <p:ph type="ftr" sz="quarter" idx="11"/>
          </p:nvPr>
        </p:nvSpPr>
        <p:spPr/>
        <p:txBody>
          <a:bodyPr/>
          <a:lstStyle/>
          <a:p>
            <a:r>
              <a:rPr lang="en-US"/>
              <a:t>Regulatory Reserves Network</a:t>
            </a:r>
          </a:p>
        </p:txBody>
      </p:sp>
      <p:sp>
        <p:nvSpPr>
          <p:cNvPr id="6" name="Slide Number Placeholder 5">
            <a:extLst>
              <a:ext uri="{FF2B5EF4-FFF2-40B4-BE49-F238E27FC236}">
                <a16:creationId xmlns:a16="http://schemas.microsoft.com/office/drawing/2014/main" id="{E86615E9-5D53-22F0-AFEC-355B39F3ADF1}"/>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114403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885E-3F5D-B800-E996-E4A9071BA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AAF5F-FCFB-E755-FE71-4E6970B8D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D9583-964C-4DBE-421C-52CD4C089B42}"/>
              </a:ext>
            </a:extLst>
          </p:cNvPr>
          <p:cNvSpPr>
            <a:spLocks noGrp="1"/>
          </p:cNvSpPr>
          <p:nvPr>
            <p:ph type="dt" sz="half" idx="10"/>
          </p:nvPr>
        </p:nvSpPr>
        <p:spPr/>
        <p:txBody>
          <a:bodyPr/>
          <a:lstStyle/>
          <a:p>
            <a:r>
              <a:rPr lang="en-US"/>
              <a:t>October 31, 2024</a:t>
            </a:r>
          </a:p>
        </p:txBody>
      </p:sp>
      <p:sp>
        <p:nvSpPr>
          <p:cNvPr id="5" name="Footer Placeholder 4">
            <a:extLst>
              <a:ext uri="{FF2B5EF4-FFF2-40B4-BE49-F238E27FC236}">
                <a16:creationId xmlns:a16="http://schemas.microsoft.com/office/drawing/2014/main" id="{52DE8B90-1471-42F5-E0F0-A69C3F52FC2E}"/>
              </a:ext>
            </a:extLst>
          </p:cNvPr>
          <p:cNvSpPr>
            <a:spLocks noGrp="1"/>
          </p:cNvSpPr>
          <p:nvPr>
            <p:ph type="ftr" sz="quarter" idx="11"/>
          </p:nvPr>
        </p:nvSpPr>
        <p:spPr/>
        <p:txBody>
          <a:bodyPr/>
          <a:lstStyle/>
          <a:p>
            <a:r>
              <a:rPr lang="en-US"/>
              <a:t>Regulatory Reserves Network</a:t>
            </a:r>
          </a:p>
        </p:txBody>
      </p:sp>
      <p:sp>
        <p:nvSpPr>
          <p:cNvPr id="6" name="Slide Number Placeholder 5">
            <a:extLst>
              <a:ext uri="{FF2B5EF4-FFF2-40B4-BE49-F238E27FC236}">
                <a16:creationId xmlns:a16="http://schemas.microsoft.com/office/drawing/2014/main" id="{4585B3F5-F7CB-7C9A-812D-25B4552C2A56}"/>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141611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7AA8-8637-2700-DC92-1104CF7677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559BCF-9226-D2C9-D526-CB50E9B5D2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56A49-E46A-66FF-4D41-5207C76650B5}"/>
              </a:ext>
            </a:extLst>
          </p:cNvPr>
          <p:cNvSpPr>
            <a:spLocks noGrp="1"/>
          </p:cNvSpPr>
          <p:nvPr>
            <p:ph type="dt" sz="half" idx="10"/>
          </p:nvPr>
        </p:nvSpPr>
        <p:spPr/>
        <p:txBody>
          <a:bodyPr/>
          <a:lstStyle/>
          <a:p>
            <a:r>
              <a:rPr lang="en-US"/>
              <a:t>October 31, 2024</a:t>
            </a:r>
          </a:p>
        </p:txBody>
      </p:sp>
      <p:sp>
        <p:nvSpPr>
          <p:cNvPr id="5" name="Footer Placeholder 4">
            <a:extLst>
              <a:ext uri="{FF2B5EF4-FFF2-40B4-BE49-F238E27FC236}">
                <a16:creationId xmlns:a16="http://schemas.microsoft.com/office/drawing/2014/main" id="{EA75A1F5-593A-BBFF-1E40-E7299510F0AD}"/>
              </a:ext>
            </a:extLst>
          </p:cNvPr>
          <p:cNvSpPr>
            <a:spLocks noGrp="1"/>
          </p:cNvSpPr>
          <p:nvPr>
            <p:ph type="ftr" sz="quarter" idx="11"/>
          </p:nvPr>
        </p:nvSpPr>
        <p:spPr/>
        <p:txBody>
          <a:bodyPr/>
          <a:lstStyle/>
          <a:p>
            <a:r>
              <a:rPr lang="en-US"/>
              <a:t>Regulatory Reserves Network</a:t>
            </a:r>
          </a:p>
        </p:txBody>
      </p:sp>
      <p:sp>
        <p:nvSpPr>
          <p:cNvPr id="6" name="Slide Number Placeholder 5">
            <a:extLst>
              <a:ext uri="{FF2B5EF4-FFF2-40B4-BE49-F238E27FC236}">
                <a16:creationId xmlns:a16="http://schemas.microsoft.com/office/drawing/2014/main" id="{75D1DA2C-A3A8-EF31-B0A8-B82F6A07C76C}"/>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253208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3F02-3D5C-1A03-E137-D8FEBC1AD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4A707-95C9-A0E6-2084-F3B4309D7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CD765-E50F-92B1-A99B-7C15CA0D6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F598E-40CB-6C4F-7BB5-49049C5A9421}"/>
              </a:ext>
            </a:extLst>
          </p:cNvPr>
          <p:cNvSpPr>
            <a:spLocks noGrp="1"/>
          </p:cNvSpPr>
          <p:nvPr>
            <p:ph type="dt" sz="half" idx="10"/>
          </p:nvPr>
        </p:nvSpPr>
        <p:spPr/>
        <p:txBody>
          <a:bodyPr/>
          <a:lstStyle/>
          <a:p>
            <a:r>
              <a:rPr lang="en-US"/>
              <a:t>October 31, 2024</a:t>
            </a:r>
          </a:p>
        </p:txBody>
      </p:sp>
      <p:sp>
        <p:nvSpPr>
          <p:cNvPr id="6" name="Footer Placeholder 5">
            <a:extLst>
              <a:ext uri="{FF2B5EF4-FFF2-40B4-BE49-F238E27FC236}">
                <a16:creationId xmlns:a16="http://schemas.microsoft.com/office/drawing/2014/main" id="{1AA83B33-F20E-4247-27AC-D785147EF408}"/>
              </a:ext>
            </a:extLst>
          </p:cNvPr>
          <p:cNvSpPr>
            <a:spLocks noGrp="1"/>
          </p:cNvSpPr>
          <p:nvPr>
            <p:ph type="ftr" sz="quarter" idx="11"/>
          </p:nvPr>
        </p:nvSpPr>
        <p:spPr/>
        <p:txBody>
          <a:bodyPr/>
          <a:lstStyle/>
          <a:p>
            <a:r>
              <a:rPr lang="en-US"/>
              <a:t>Regulatory Reserves Network</a:t>
            </a:r>
          </a:p>
        </p:txBody>
      </p:sp>
      <p:sp>
        <p:nvSpPr>
          <p:cNvPr id="7" name="Slide Number Placeholder 6">
            <a:extLst>
              <a:ext uri="{FF2B5EF4-FFF2-40B4-BE49-F238E27FC236}">
                <a16:creationId xmlns:a16="http://schemas.microsoft.com/office/drawing/2014/main" id="{CF51AEF0-B036-5CD7-B1B4-E75D8E09181D}"/>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279307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78EF-3999-32A0-036F-3269C0044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3017A3-87D9-A277-7D30-09807FEEF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04D73-C1C2-E138-19C6-98F2E03FA7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8F5AE-8EBC-5F67-7BB6-A6E1B3E87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673C8-E497-44CE-890A-1A5ADB98C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1FE70-FDF8-7454-AD8F-15355D11BEA7}"/>
              </a:ext>
            </a:extLst>
          </p:cNvPr>
          <p:cNvSpPr>
            <a:spLocks noGrp="1"/>
          </p:cNvSpPr>
          <p:nvPr>
            <p:ph type="dt" sz="half" idx="10"/>
          </p:nvPr>
        </p:nvSpPr>
        <p:spPr/>
        <p:txBody>
          <a:bodyPr/>
          <a:lstStyle/>
          <a:p>
            <a:r>
              <a:rPr lang="en-US"/>
              <a:t>October 31, 2024</a:t>
            </a:r>
          </a:p>
        </p:txBody>
      </p:sp>
      <p:sp>
        <p:nvSpPr>
          <p:cNvPr id="8" name="Footer Placeholder 7">
            <a:extLst>
              <a:ext uri="{FF2B5EF4-FFF2-40B4-BE49-F238E27FC236}">
                <a16:creationId xmlns:a16="http://schemas.microsoft.com/office/drawing/2014/main" id="{3AE84107-77F1-C283-0416-A7D9B9AEAC93}"/>
              </a:ext>
            </a:extLst>
          </p:cNvPr>
          <p:cNvSpPr>
            <a:spLocks noGrp="1"/>
          </p:cNvSpPr>
          <p:nvPr>
            <p:ph type="ftr" sz="quarter" idx="11"/>
          </p:nvPr>
        </p:nvSpPr>
        <p:spPr/>
        <p:txBody>
          <a:bodyPr/>
          <a:lstStyle/>
          <a:p>
            <a:r>
              <a:rPr lang="en-US"/>
              <a:t>Regulatory Reserves Network</a:t>
            </a:r>
          </a:p>
        </p:txBody>
      </p:sp>
      <p:sp>
        <p:nvSpPr>
          <p:cNvPr id="9" name="Slide Number Placeholder 8">
            <a:extLst>
              <a:ext uri="{FF2B5EF4-FFF2-40B4-BE49-F238E27FC236}">
                <a16:creationId xmlns:a16="http://schemas.microsoft.com/office/drawing/2014/main" id="{9E795405-918C-ADA4-DA40-E9BBFDEF6C83}"/>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116950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457E-C197-4204-6480-672C46F5F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A3260D-BF85-3C90-B3D6-1858072ADE86}"/>
              </a:ext>
            </a:extLst>
          </p:cNvPr>
          <p:cNvSpPr>
            <a:spLocks noGrp="1"/>
          </p:cNvSpPr>
          <p:nvPr>
            <p:ph type="dt" sz="half" idx="10"/>
          </p:nvPr>
        </p:nvSpPr>
        <p:spPr/>
        <p:txBody>
          <a:bodyPr/>
          <a:lstStyle/>
          <a:p>
            <a:r>
              <a:rPr lang="en-US"/>
              <a:t>October 31, 2024</a:t>
            </a:r>
          </a:p>
        </p:txBody>
      </p:sp>
      <p:sp>
        <p:nvSpPr>
          <p:cNvPr id="4" name="Footer Placeholder 3">
            <a:extLst>
              <a:ext uri="{FF2B5EF4-FFF2-40B4-BE49-F238E27FC236}">
                <a16:creationId xmlns:a16="http://schemas.microsoft.com/office/drawing/2014/main" id="{20C84FC4-3DE0-86E6-CE85-2091B2A1F3AB}"/>
              </a:ext>
            </a:extLst>
          </p:cNvPr>
          <p:cNvSpPr>
            <a:spLocks noGrp="1"/>
          </p:cNvSpPr>
          <p:nvPr>
            <p:ph type="ftr" sz="quarter" idx="11"/>
          </p:nvPr>
        </p:nvSpPr>
        <p:spPr/>
        <p:txBody>
          <a:bodyPr/>
          <a:lstStyle/>
          <a:p>
            <a:r>
              <a:rPr lang="en-US"/>
              <a:t>Regulatory Reserves Network</a:t>
            </a:r>
          </a:p>
        </p:txBody>
      </p:sp>
      <p:sp>
        <p:nvSpPr>
          <p:cNvPr id="5" name="Slide Number Placeholder 4">
            <a:extLst>
              <a:ext uri="{FF2B5EF4-FFF2-40B4-BE49-F238E27FC236}">
                <a16:creationId xmlns:a16="http://schemas.microsoft.com/office/drawing/2014/main" id="{813DAE32-B892-75C4-FB62-2A537DEA6A39}"/>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418224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B42B5-6CD4-A736-F80F-1D827ABA933C}"/>
              </a:ext>
            </a:extLst>
          </p:cNvPr>
          <p:cNvSpPr>
            <a:spLocks noGrp="1"/>
          </p:cNvSpPr>
          <p:nvPr>
            <p:ph type="dt" sz="half" idx="10"/>
          </p:nvPr>
        </p:nvSpPr>
        <p:spPr/>
        <p:txBody>
          <a:bodyPr/>
          <a:lstStyle/>
          <a:p>
            <a:r>
              <a:rPr lang="en-US"/>
              <a:t>October 31, 2024</a:t>
            </a:r>
          </a:p>
        </p:txBody>
      </p:sp>
      <p:sp>
        <p:nvSpPr>
          <p:cNvPr id="3" name="Footer Placeholder 2">
            <a:extLst>
              <a:ext uri="{FF2B5EF4-FFF2-40B4-BE49-F238E27FC236}">
                <a16:creationId xmlns:a16="http://schemas.microsoft.com/office/drawing/2014/main" id="{BA56AF8B-3D4B-C9DC-9FB9-5EC581EE7607}"/>
              </a:ext>
            </a:extLst>
          </p:cNvPr>
          <p:cNvSpPr>
            <a:spLocks noGrp="1"/>
          </p:cNvSpPr>
          <p:nvPr>
            <p:ph type="ftr" sz="quarter" idx="11"/>
          </p:nvPr>
        </p:nvSpPr>
        <p:spPr/>
        <p:txBody>
          <a:bodyPr/>
          <a:lstStyle/>
          <a:p>
            <a:r>
              <a:rPr lang="en-US"/>
              <a:t>Regulatory Reserves Network</a:t>
            </a:r>
          </a:p>
        </p:txBody>
      </p:sp>
      <p:sp>
        <p:nvSpPr>
          <p:cNvPr id="4" name="Slide Number Placeholder 3">
            <a:extLst>
              <a:ext uri="{FF2B5EF4-FFF2-40B4-BE49-F238E27FC236}">
                <a16:creationId xmlns:a16="http://schemas.microsoft.com/office/drawing/2014/main" id="{B2E2A1C7-2D20-F3CD-B226-EAB7CC82E5F2}"/>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186780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A0D8-F1C4-5C4D-C544-2FFCAD370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3F0B71-646A-FCEA-D03F-289BE8370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0461A-6C5A-DC32-9313-4041A6C5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B0CDA-D710-0AEE-EC6A-61F543D24C71}"/>
              </a:ext>
            </a:extLst>
          </p:cNvPr>
          <p:cNvSpPr>
            <a:spLocks noGrp="1"/>
          </p:cNvSpPr>
          <p:nvPr>
            <p:ph type="dt" sz="half" idx="10"/>
          </p:nvPr>
        </p:nvSpPr>
        <p:spPr/>
        <p:txBody>
          <a:bodyPr/>
          <a:lstStyle/>
          <a:p>
            <a:r>
              <a:rPr lang="en-US"/>
              <a:t>October 31, 2024</a:t>
            </a:r>
          </a:p>
        </p:txBody>
      </p:sp>
      <p:sp>
        <p:nvSpPr>
          <p:cNvPr id="6" name="Footer Placeholder 5">
            <a:extLst>
              <a:ext uri="{FF2B5EF4-FFF2-40B4-BE49-F238E27FC236}">
                <a16:creationId xmlns:a16="http://schemas.microsoft.com/office/drawing/2014/main" id="{AA4BFCF2-2E98-D22C-5E73-8CAC34DABB08}"/>
              </a:ext>
            </a:extLst>
          </p:cNvPr>
          <p:cNvSpPr>
            <a:spLocks noGrp="1"/>
          </p:cNvSpPr>
          <p:nvPr>
            <p:ph type="ftr" sz="quarter" idx="11"/>
          </p:nvPr>
        </p:nvSpPr>
        <p:spPr/>
        <p:txBody>
          <a:bodyPr/>
          <a:lstStyle/>
          <a:p>
            <a:r>
              <a:rPr lang="en-US"/>
              <a:t>Regulatory Reserves Network</a:t>
            </a:r>
          </a:p>
        </p:txBody>
      </p:sp>
      <p:sp>
        <p:nvSpPr>
          <p:cNvPr id="7" name="Slide Number Placeholder 6">
            <a:extLst>
              <a:ext uri="{FF2B5EF4-FFF2-40B4-BE49-F238E27FC236}">
                <a16:creationId xmlns:a16="http://schemas.microsoft.com/office/drawing/2014/main" id="{1E22C689-3ADE-F4FD-EDFA-5422EEB4607F}"/>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237189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277E-B476-7444-C898-28893CF5B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6275AF-0EEE-4BDC-95D8-8DE73E197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914DAF-28A5-2A52-5C16-A6CBAB0B0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40BFF-55DF-A93E-F8EC-77F94A09C81D}"/>
              </a:ext>
            </a:extLst>
          </p:cNvPr>
          <p:cNvSpPr>
            <a:spLocks noGrp="1"/>
          </p:cNvSpPr>
          <p:nvPr>
            <p:ph type="dt" sz="half" idx="10"/>
          </p:nvPr>
        </p:nvSpPr>
        <p:spPr/>
        <p:txBody>
          <a:bodyPr/>
          <a:lstStyle/>
          <a:p>
            <a:r>
              <a:rPr lang="en-US"/>
              <a:t>October 31, 2024</a:t>
            </a:r>
          </a:p>
        </p:txBody>
      </p:sp>
      <p:sp>
        <p:nvSpPr>
          <p:cNvPr id="6" name="Footer Placeholder 5">
            <a:extLst>
              <a:ext uri="{FF2B5EF4-FFF2-40B4-BE49-F238E27FC236}">
                <a16:creationId xmlns:a16="http://schemas.microsoft.com/office/drawing/2014/main" id="{8C66C1DB-03DB-C916-D833-A01ADDF0D333}"/>
              </a:ext>
            </a:extLst>
          </p:cNvPr>
          <p:cNvSpPr>
            <a:spLocks noGrp="1"/>
          </p:cNvSpPr>
          <p:nvPr>
            <p:ph type="ftr" sz="quarter" idx="11"/>
          </p:nvPr>
        </p:nvSpPr>
        <p:spPr/>
        <p:txBody>
          <a:bodyPr/>
          <a:lstStyle/>
          <a:p>
            <a:r>
              <a:rPr lang="en-US"/>
              <a:t>Regulatory Reserves Network</a:t>
            </a:r>
          </a:p>
        </p:txBody>
      </p:sp>
      <p:sp>
        <p:nvSpPr>
          <p:cNvPr id="7" name="Slide Number Placeholder 6">
            <a:extLst>
              <a:ext uri="{FF2B5EF4-FFF2-40B4-BE49-F238E27FC236}">
                <a16:creationId xmlns:a16="http://schemas.microsoft.com/office/drawing/2014/main" id="{6173FA04-56C1-E06D-96DA-4E2CAF93D733}"/>
              </a:ext>
            </a:extLst>
          </p:cNvPr>
          <p:cNvSpPr>
            <a:spLocks noGrp="1"/>
          </p:cNvSpPr>
          <p:nvPr>
            <p:ph type="sldNum" sz="quarter" idx="12"/>
          </p:nvPr>
        </p:nvSpPr>
        <p:spPr/>
        <p:txBody>
          <a:bodyPr/>
          <a:lstStyle/>
          <a:p>
            <a:fld id="{056F8E6B-59F6-274E-8805-2485AA454C74}" type="slidenum">
              <a:rPr lang="en-US" smtClean="0"/>
              <a:t>‹#›</a:t>
            </a:fld>
            <a:endParaRPr lang="en-US"/>
          </a:p>
        </p:txBody>
      </p:sp>
    </p:spTree>
    <p:extLst>
      <p:ext uri="{BB962C8B-B14F-4D97-AF65-F5344CB8AC3E}">
        <p14:creationId xmlns:p14="http://schemas.microsoft.com/office/powerpoint/2010/main" val="212658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1A5E8-3A95-A522-EA1F-8BC191CC1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EFADBF-0A43-F38E-DA7F-720ED4A62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425FF-0101-D7AD-8817-CBAF4F2FE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31, 2024</a:t>
            </a:r>
          </a:p>
        </p:txBody>
      </p:sp>
      <p:sp>
        <p:nvSpPr>
          <p:cNvPr id="5" name="Footer Placeholder 4">
            <a:extLst>
              <a:ext uri="{FF2B5EF4-FFF2-40B4-BE49-F238E27FC236}">
                <a16:creationId xmlns:a16="http://schemas.microsoft.com/office/drawing/2014/main" id="{27147861-A019-1CE2-26AB-E6F0BC033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Regulatory Reserves Network</a:t>
            </a:r>
          </a:p>
        </p:txBody>
      </p:sp>
      <p:sp>
        <p:nvSpPr>
          <p:cNvPr id="6" name="Slide Number Placeholder 5">
            <a:extLst>
              <a:ext uri="{FF2B5EF4-FFF2-40B4-BE49-F238E27FC236}">
                <a16:creationId xmlns:a16="http://schemas.microsoft.com/office/drawing/2014/main" id="{14AA24D0-C300-EBC2-0C47-46982714DB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F8E6B-59F6-274E-8805-2485AA454C74}" type="slidenum">
              <a:rPr lang="en-US" smtClean="0"/>
              <a:t>‹#›</a:t>
            </a:fld>
            <a:endParaRPr lang="en-US"/>
          </a:p>
        </p:txBody>
      </p:sp>
    </p:spTree>
    <p:extLst>
      <p:ext uri="{BB962C8B-B14F-4D97-AF65-F5344CB8AC3E}">
        <p14:creationId xmlns:p14="http://schemas.microsoft.com/office/powerpoint/2010/main" val="1013695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spglobal.com/marketintelligence/en/documents/state-perspectives-on-utility-ma-trends.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pglobal.com/marketintelligence/en/news-insights/latest-news-headlines/us-utility-m-a-likely-all-but-dead-in-2024-as-sector-focuses-on-growth-plans-797043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s://pubs.naruc.org/pub/539BF2CD-2354-D714-51C4-0D70A5A95C65"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j.gov/bpu/pdf/energy/NJUA%20CTA%20White%20Paper%20-%20Final.pdf"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regulationbodyofknowledge.org/wp-content/uploads/2013/03/Devlin_Ring_Fencing_Mechanisms.pdf"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docs.legis.wisconsin.gov/statutes/statutes/196/79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docs.legis.wisconsin.gov/statutes/statutes/196/79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ocs.legis.wisconsin.gov/statutes/statutes/196/79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docs.legis.wisconsin.gov/statutes/statutes/196/79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10" Type="http://schemas.openxmlformats.org/officeDocument/2006/relationships/image" Target="../media/image1.jpeg"/><Relationship Id="rId4" Type="http://schemas.openxmlformats.org/officeDocument/2006/relationships/image" Target="../media/image9.jpg"/><Relationship Id="rId9"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219894-EAA8-D9F3-7EE0-9F27F9953E0C}"/>
              </a:ext>
            </a:extLst>
          </p:cNvPr>
          <p:cNvSpPr>
            <a:spLocks noGrp="1"/>
          </p:cNvSpPr>
          <p:nvPr>
            <p:ph type="title"/>
          </p:nvPr>
        </p:nvSpPr>
        <p:spPr>
          <a:xfrm>
            <a:off x="838200" y="746176"/>
            <a:ext cx="10515600" cy="1732158"/>
          </a:xfrm>
          <a:solidFill>
            <a:schemeClr val="accent4">
              <a:lumMod val="20000"/>
              <a:lumOff val="80000"/>
            </a:schemeClr>
          </a:solidFill>
          <a:ln w="15875">
            <a:solidFill>
              <a:schemeClr val="tx1"/>
            </a:solidFill>
          </a:ln>
        </p:spPr>
        <p:txBody>
          <a:bodyPr/>
          <a:lstStyle/>
          <a:p>
            <a:pPr algn="ctr"/>
            <a:r>
              <a:rPr lang="en-US" b="1" dirty="0">
                <a:latin typeface="+mn-lt"/>
              </a:rPr>
              <a:t>Overview of Public Utility</a:t>
            </a:r>
            <a:br>
              <a:rPr lang="en-US" b="1" dirty="0">
                <a:latin typeface="+mn-lt"/>
              </a:rPr>
            </a:br>
            <a:r>
              <a:rPr lang="en-US" b="1" dirty="0">
                <a:latin typeface="+mn-lt"/>
              </a:rPr>
              <a:t>Holding Companies</a:t>
            </a:r>
          </a:p>
        </p:txBody>
      </p:sp>
      <p:sp>
        <p:nvSpPr>
          <p:cNvPr id="10" name="Content Placeholder 9">
            <a:extLst>
              <a:ext uri="{FF2B5EF4-FFF2-40B4-BE49-F238E27FC236}">
                <a16:creationId xmlns:a16="http://schemas.microsoft.com/office/drawing/2014/main" id="{CBF059E7-74FA-23AA-A231-0EA0751AF2D0}"/>
              </a:ext>
            </a:extLst>
          </p:cNvPr>
          <p:cNvSpPr>
            <a:spLocks noGrp="1"/>
          </p:cNvSpPr>
          <p:nvPr>
            <p:ph sz="half" idx="1"/>
          </p:nvPr>
        </p:nvSpPr>
        <p:spPr>
          <a:xfrm>
            <a:off x="838194" y="3198198"/>
            <a:ext cx="4443919" cy="2316443"/>
          </a:xfrm>
          <a:noFill/>
          <a:ln w="12700">
            <a:solidFill>
              <a:schemeClr val="tx1"/>
            </a:solidFill>
          </a:ln>
        </p:spPr>
        <p:txBody>
          <a:bodyPr>
            <a:normAutofit/>
          </a:bodyPr>
          <a:lstStyle/>
          <a:p>
            <a:pPr marL="0" indent="0" algn="ctr">
              <a:buNone/>
            </a:pPr>
            <a:endParaRPr lang="en-US" sz="200" dirty="0"/>
          </a:p>
          <a:p>
            <a:pPr marL="0" indent="0" algn="ctr">
              <a:buNone/>
            </a:pPr>
            <a:r>
              <a:rPr lang="en-US" b="1" dirty="0"/>
              <a:t>NASUCA Committee</a:t>
            </a:r>
          </a:p>
          <a:p>
            <a:pPr marL="0" indent="0" algn="ctr">
              <a:buNone/>
            </a:pPr>
            <a:r>
              <a:rPr lang="en-US" b="1" dirty="0"/>
              <a:t> on Accounting and Finance</a:t>
            </a:r>
          </a:p>
          <a:p>
            <a:pPr marL="0" indent="0" algn="ctr">
              <a:buNone/>
            </a:pPr>
            <a:endParaRPr lang="en-US" sz="1800" dirty="0"/>
          </a:p>
          <a:p>
            <a:pPr marL="0" indent="0" algn="ctr">
              <a:buNone/>
            </a:pPr>
            <a:r>
              <a:rPr lang="en-US" dirty="0"/>
              <a:t>October Virtual Training</a:t>
            </a:r>
            <a:endParaRPr lang="en-US" sz="2400" dirty="0"/>
          </a:p>
          <a:p>
            <a:pPr marL="0" indent="0">
              <a:buNone/>
            </a:pPr>
            <a:endParaRPr lang="en-US" dirty="0"/>
          </a:p>
        </p:txBody>
      </p:sp>
      <p:sp>
        <p:nvSpPr>
          <p:cNvPr id="11" name="Content Placeholder 10">
            <a:extLst>
              <a:ext uri="{FF2B5EF4-FFF2-40B4-BE49-F238E27FC236}">
                <a16:creationId xmlns:a16="http://schemas.microsoft.com/office/drawing/2014/main" id="{D8767948-7FA4-6AC3-CD3F-53B44FB8E6E8}"/>
              </a:ext>
            </a:extLst>
          </p:cNvPr>
          <p:cNvSpPr>
            <a:spLocks noGrp="1"/>
          </p:cNvSpPr>
          <p:nvPr>
            <p:ph sz="half" idx="2"/>
          </p:nvPr>
        </p:nvSpPr>
        <p:spPr>
          <a:xfrm>
            <a:off x="6096000" y="3198198"/>
            <a:ext cx="5181600" cy="2461560"/>
          </a:xfrm>
        </p:spPr>
        <p:txBody>
          <a:bodyPr>
            <a:normAutofit/>
          </a:bodyPr>
          <a:lstStyle/>
          <a:p>
            <a:pPr marL="0" indent="0">
              <a:buNone/>
            </a:pPr>
            <a:r>
              <a:rPr lang="en-US" dirty="0"/>
              <a:t>Presentation by:</a:t>
            </a:r>
          </a:p>
          <a:p>
            <a:pPr lvl="1"/>
            <a:r>
              <a:rPr lang="en-US" sz="2800" dirty="0"/>
              <a:t>Enrique Bacalao</a:t>
            </a:r>
          </a:p>
          <a:p>
            <a:pPr lvl="1"/>
            <a:r>
              <a:rPr lang="en-US" sz="2800" dirty="0"/>
              <a:t>Patrick Sull</a:t>
            </a:r>
            <a:r>
              <a:rPr lang="en-US" dirty="0"/>
              <a:t>ivan</a:t>
            </a:r>
          </a:p>
          <a:p>
            <a:pPr marL="0" indent="0" algn="ctr">
              <a:buNone/>
            </a:pPr>
            <a:r>
              <a:rPr lang="en-US" sz="2200" b="1" dirty="0"/>
              <a:t>Regulatory Reserves Network</a:t>
            </a:r>
          </a:p>
          <a:p>
            <a:pPr marL="0" indent="0" algn="ctr">
              <a:buNone/>
            </a:pPr>
            <a:r>
              <a:rPr lang="en-US" sz="2200" dirty="0"/>
              <a:t>Madison, Wisconsin</a:t>
            </a:r>
          </a:p>
        </p:txBody>
      </p:sp>
      <p:pic>
        <p:nvPicPr>
          <p:cNvPr id="12" name="Picture 11">
            <a:extLst>
              <a:ext uri="{FF2B5EF4-FFF2-40B4-BE49-F238E27FC236}">
                <a16:creationId xmlns:a16="http://schemas.microsoft.com/office/drawing/2014/main" id="{C641A43B-7C90-63AB-499E-BBD2E9063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2046" y="4938906"/>
            <a:ext cx="394302" cy="368986"/>
          </a:xfrm>
          <a:prstGeom prst="rect">
            <a:avLst/>
          </a:prstGeom>
        </p:spPr>
      </p:pic>
      <p:pic>
        <p:nvPicPr>
          <p:cNvPr id="2" name="Picture 1" descr="A black and white image of a solar panel&#10;&#10;Description automatically generated">
            <a:extLst>
              <a:ext uri="{FF2B5EF4-FFF2-40B4-BE49-F238E27FC236}">
                <a16:creationId xmlns:a16="http://schemas.microsoft.com/office/drawing/2014/main" id="{371A150D-E01C-4199-48BE-6927C86CD1B8}"/>
              </a:ext>
            </a:extLst>
          </p:cNvPr>
          <p:cNvPicPr>
            <a:picLocks noChangeAspect="1"/>
          </p:cNvPicPr>
          <p:nvPr/>
        </p:nvPicPr>
        <p:blipFill>
          <a:blip r:embed="rId4"/>
          <a:stretch>
            <a:fillRect/>
          </a:stretch>
        </p:blipFill>
        <p:spPr>
          <a:xfrm>
            <a:off x="9997440" y="6226520"/>
            <a:ext cx="1469212" cy="312391"/>
          </a:xfrm>
          <a:prstGeom prst="rect">
            <a:avLst/>
          </a:prstGeom>
        </p:spPr>
      </p:pic>
      <p:sp>
        <p:nvSpPr>
          <p:cNvPr id="3" name="Date Placeholder 2">
            <a:extLst>
              <a:ext uri="{FF2B5EF4-FFF2-40B4-BE49-F238E27FC236}">
                <a16:creationId xmlns:a16="http://schemas.microsoft.com/office/drawing/2014/main" id="{15C635C8-CBA6-0E1F-1D90-0A08FBFAD8A5}"/>
              </a:ext>
            </a:extLst>
          </p:cNvPr>
          <p:cNvSpPr>
            <a:spLocks noGrp="1"/>
          </p:cNvSpPr>
          <p:nvPr>
            <p:ph type="dt" sz="half" idx="10"/>
          </p:nvPr>
        </p:nvSpPr>
        <p:spPr/>
        <p:txBody>
          <a:bodyPr/>
          <a:lstStyle/>
          <a:p>
            <a:r>
              <a:rPr lang="en-US"/>
              <a:t>October 31, 2024</a:t>
            </a:r>
            <a:endParaRPr lang="en-US" dirty="0"/>
          </a:p>
        </p:txBody>
      </p:sp>
      <p:sp>
        <p:nvSpPr>
          <p:cNvPr id="4" name="Footer Placeholder 3">
            <a:extLst>
              <a:ext uri="{FF2B5EF4-FFF2-40B4-BE49-F238E27FC236}">
                <a16:creationId xmlns:a16="http://schemas.microsoft.com/office/drawing/2014/main" id="{B31D4972-A2DD-9E7D-83D9-1971EF24CAA5}"/>
              </a:ext>
            </a:extLst>
          </p:cNvPr>
          <p:cNvSpPr>
            <a:spLocks noGrp="1"/>
          </p:cNvSpPr>
          <p:nvPr>
            <p:ph type="ftr" sz="quarter" idx="11"/>
          </p:nvPr>
        </p:nvSpPr>
        <p:spPr/>
        <p:txBody>
          <a:bodyPr/>
          <a:lstStyle/>
          <a:p>
            <a:r>
              <a:rPr lang="en-US"/>
              <a:t>Regulatory Reserves Network</a:t>
            </a:r>
            <a:endParaRPr lang="en-US" dirty="0"/>
          </a:p>
        </p:txBody>
      </p:sp>
      <p:sp>
        <p:nvSpPr>
          <p:cNvPr id="23" name="Rectangle 22">
            <a:extLst>
              <a:ext uri="{FF2B5EF4-FFF2-40B4-BE49-F238E27FC236}">
                <a16:creationId xmlns:a16="http://schemas.microsoft.com/office/drawing/2014/main" id="{F56B72A6-CA89-9726-0BF9-C6ABC7CE79D9}"/>
              </a:ext>
            </a:extLst>
          </p:cNvPr>
          <p:cNvSpPr/>
          <p:nvPr/>
        </p:nvSpPr>
        <p:spPr>
          <a:xfrm>
            <a:off x="838195" y="3198198"/>
            <a:ext cx="4443919" cy="1219144"/>
          </a:xfrm>
          <a:prstGeom prst="rect">
            <a:avLst/>
          </a:prstGeom>
          <a:solidFill>
            <a:schemeClr val="accent4">
              <a:lumMod val="40000"/>
              <a:lumOff val="60000"/>
              <a:alpha val="3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3A722D07-2875-0783-6798-2860685A4AE5}"/>
              </a:ext>
            </a:extLst>
          </p:cNvPr>
          <p:cNvSpPr>
            <a:spLocks noGrp="1"/>
          </p:cNvSpPr>
          <p:nvPr>
            <p:ph type="sldNum" sz="quarter" idx="12"/>
          </p:nvPr>
        </p:nvSpPr>
        <p:spPr/>
        <p:txBody>
          <a:bodyPr/>
          <a:lstStyle/>
          <a:p>
            <a:fld id="{056F8E6B-59F6-274E-8805-2485AA454C74}" type="slidenum">
              <a:rPr lang="en-US" smtClean="0"/>
              <a:t>1</a:t>
            </a:fld>
            <a:endParaRPr lang="en-US"/>
          </a:p>
        </p:txBody>
      </p:sp>
    </p:spTree>
    <p:extLst>
      <p:ext uri="{BB962C8B-B14F-4D97-AF65-F5344CB8AC3E}">
        <p14:creationId xmlns:p14="http://schemas.microsoft.com/office/powerpoint/2010/main" val="34046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B057-E3E8-1126-D83A-EEABC69D73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1B8CAB-30D9-8910-10FD-F7F5495A366A}"/>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Public Utility Holding Company Act of 1935 (PUHCA)</a:t>
            </a:r>
          </a:p>
        </p:txBody>
      </p:sp>
      <p:sp>
        <p:nvSpPr>
          <p:cNvPr id="3" name="Footer Placeholder 2">
            <a:extLst>
              <a:ext uri="{FF2B5EF4-FFF2-40B4-BE49-F238E27FC236}">
                <a16:creationId xmlns:a16="http://schemas.microsoft.com/office/drawing/2014/main" id="{82DAD2FC-FB9D-9C25-345D-41CACAEFD366}"/>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7B94A29C-5901-9AFD-E19B-2A9C745724C8}"/>
              </a:ext>
            </a:extLst>
          </p:cNvPr>
          <p:cNvSpPr>
            <a:spLocks noGrp="1"/>
          </p:cNvSpPr>
          <p:nvPr>
            <p:ph type="sldNum" sz="quarter" idx="12"/>
          </p:nvPr>
        </p:nvSpPr>
        <p:spPr/>
        <p:txBody>
          <a:bodyPr/>
          <a:lstStyle/>
          <a:p>
            <a:fld id="{056F8E6B-59F6-274E-8805-2485AA454C74}" type="slidenum">
              <a:rPr lang="en-US" smtClean="0"/>
              <a:t>10</a:t>
            </a:fld>
            <a:endParaRPr lang="en-US" dirty="0"/>
          </a:p>
        </p:txBody>
      </p:sp>
      <p:sp>
        <p:nvSpPr>
          <p:cNvPr id="6" name="TextBox 5">
            <a:extLst>
              <a:ext uri="{FF2B5EF4-FFF2-40B4-BE49-F238E27FC236}">
                <a16:creationId xmlns:a16="http://schemas.microsoft.com/office/drawing/2014/main" id="{58D9D5FC-FD2C-0080-79C2-5CDEA4C1A85D}"/>
              </a:ext>
            </a:extLst>
          </p:cNvPr>
          <p:cNvSpPr txBox="1"/>
          <p:nvPr/>
        </p:nvSpPr>
        <p:spPr>
          <a:xfrm>
            <a:off x="819378" y="1585369"/>
            <a:ext cx="7791222" cy="4632037"/>
          </a:xfrm>
          <a:prstGeom prst="rect">
            <a:avLst/>
          </a:prstGeom>
          <a:noFill/>
        </p:spPr>
        <p:txBody>
          <a:bodyPr wrap="square" rtlCol="0">
            <a:spAutoFit/>
          </a:bodyPr>
          <a:lstStyle/>
          <a:p>
            <a:pPr marL="342900" indent="-342900">
              <a:buFont typeface="Arial" panose="020B0604020202020204" pitchFamily="34" charset="0"/>
              <a:buChar char="•"/>
            </a:pPr>
            <a:r>
              <a:rPr lang="en-US" dirty="0"/>
              <a:t>The primary objective of </a:t>
            </a:r>
            <a:r>
              <a:rPr lang="en-US" b="1" dirty="0"/>
              <a:t>PUHCA</a:t>
            </a:r>
            <a:r>
              <a:rPr lang="en-US" dirty="0"/>
              <a:t>, as summarized by one authority, was to “eliminate the evils connected with the public utility holding companies which are engaged in interstate commerce or in activities which directly affect or burden interstate commerce.”</a:t>
            </a:r>
          </a:p>
          <a:p>
            <a:endParaRPr lang="en-US" sz="700" dirty="0"/>
          </a:p>
          <a:p>
            <a:pPr marL="342900" indent="-342900">
              <a:buFont typeface="Arial" panose="020B0604020202020204" pitchFamily="34" charset="0"/>
              <a:buChar char="•"/>
            </a:pPr>
            <a:r>
              <a:rPr lang="en-US" dirty="0"/>
              <a:t>The Securities and Exchange Commission (</a:t>
            </a:r>
            <a:r>
              <a:rPr lang="en-US" b="1" dirty="0"/>
              <a:t>SEC</a:t>
            </a:r>
            <a:r>
              <a:rPr lang="en-US" dirty="0"/>
              <a:t>) was created in parallel with PUHCA. The jurisdiction of the SEC was extended to any gas or electric utility holding company which participated in interstate commerce or made use of the U.S. mails. The responsibility of the SEC was to bring about the geographic integration and simplification of the holding company system. Under the legal structure thus provided, </a:t>
            </a:r>
            <a:r>
              <a:rPr lang="en-US" u="sng" dirty="0"/>
              <a:t>control of the public utility holding companies operating in interstate commerce was given to the SEC</a:t>
            </a:r>
            <a:r>
              <a:rPr lang="en-US" dirty="0"/>
              <a:t>.</a:t>
            </a:r>
          </a:p>
          <a:p>
            <a:endParaRPr lang="en-US" sz="700" dirty="0"/>
          </a:p>
          <a:p>
            <a:pPr marL="342900" indent="-342900">
              <a:buFont typeface="Arial" panose="020B0604020202020204" pitchFamily="34" charset="0"/>
              <a:buChar char="•"/>
            </a:pPr>
            <a:r>
              <a:rPr lang="en-US" dirty="0"/>
              <a:t>Perhaps the most important feature of PUHCA was that the SEC was empowered to eliminate the large interstate holding companies by forcing them to divest of their holdings until they be came a single integrated system serving a limited geographic area.</a:t>
            </a:r>
          </a:p>
        </p:txBody>
      </p:sp>
      <p:pic>
        <p:nvPicPr>
          <p:cNvPr id="7" name="Picture 6">
            <a:extLst>
              <a:ext uri="{FF2B5EF4-FFF2-40B4-BE49-F238E27FC236}">
                <a16:creationId xmlns:a16="http://schemas.microsoft.com/office/drawing/2014/main" id="{D0DF70B9-2EFC-6C67-91BD-2C1DC6A96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894" y="2742935"/>
            <a:ext cx="2316906" cy="2316906"/>
          </a:xfrm>
          <a:prstGeom prst="rect">
            <a:avLst/>
          </a:prstGeom>
        </p:spPr>
      </p:pic>
      <p:pic>
        <p:nvPicPr>
          <p:cNvPr id="8" name="Picture 7">
            <a:extLst>
              <a:ext uri="{FF2B5EF4-FFF2-40B4-BE49-F238E27FC236}">
                <a16:creationId xmlns:a16="http://schemas.microsoft.com/office/drawing/2014/main" id="{DB205995-B3D6-9B00-137E-40F427785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13C2316F-5764-2DFE-C3B6-2E3F95295D50}"/>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246959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35D97-C25F-873D-603E-823B9A24429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EC70D61-C7DE-A669-94DD-A7470C37927E}"/>
              </a:ext>
            </a:extLst>
          </p:cNvPr>
          <p:cNvSpPr txBox="1"/>
          <p:nvPr/>
        </p:nvSpPr>
        <p:spPr>
          <a:xfrm>
            <a:off x="838200" y="1690934"/>
            <a:ext cx="7773262" cy="4924425"/>
          </a:xfrm>
          <a:prstGeom prst="rect">
            <a:avLst/>
          </a:prstGeom>
          <a:noFill/>
        </p:spPr>
        <p:txBody>
          <a:bodyPr wrap="square" rtlCol="0">
            <a:spAutoFit/>
          </a:bodyPr>
          <a:lstStyle/>
          <a:p>
            <a:pPr marL="342900" indent="-342900">
              <a:buFont typeface="Arial" panose="020B0604020202020204" pitchFamily="34" charset="0"/>
              <a:buChar char="•"/>
            </a:pPr>
            <a:r>
              <a:rPr lang="en-US" dirty="0"/>
              <a:t>Holding companies were required to register with the SEC beginning October 1, 1935, but not later than December 31, 1935. The holding companies' registration statements had to contain:</a:t>
            </a:r>
          </a:p>
          <a:p>
            <a:pPr marL="800100" lvl="1" indent="-342900">
              <a:buFont typeface="Arial" panose="020B0604020202020204" pitchFamily="34" charset="0"/>
              <a:buChar char="•"/>
            </a:pPr>
            <a:r>
              <a:rPr lang="en-US" sz="1700" dirty="0"/>
              <a:t>Copies of the charter or articles of incorporation, plus any partnership agreements, by-laws, trust indentures, mortgages, underwriting arrangements, and voting trust arrangements.</a:t>
            </a:r>
          </a:p>
          <a:p>
            <a:pPr marL="800100" lvl="1" indent="-342900">
              <a:buFont typeface="Arial" panose="020B0604020202020204" pitchFamily="34" charset="0"/>
              <a:buChar char="•"/>
            </a:pPr>
            <a:r>
              <a:rPr lang="en-US" sz="1700" dirty="0"/>
              <a:t>Full revaluation of the financial structure of the company.</a:t>
            </a:r>
          </a:p>
          <a:p>
            <a:pPr marL="800100" lvl="1" indent="-342900">
              <a:buFont typeface="Arial" panose="020B0604020202020204" pitchFamily="34" charset="0"/>
              <a:buChar char="•"/>
            </a:pPr>
            <a:r>
              <a:rPr lang="en-US" sz="1700" dirty="0"/>
              <a:t>A list of all officers and directors.</a:t>
            </a:r>
          </a:p>
          <a:p>
            <a:pPr marL="800100" lvl="1" indent="-342900">
              <a:buFont typeface="Arial" panose="020B0604020202020204" pitchFamily="34" charset="0"/>
              <a:buChar char="•"/>
            </a:pPr>
            <a:r>
              <a:rPr lang="en-US" sz="1700" dirty="0"/>
              <a:t>Explanations of any bonus and profit sharing arrangements.</a:t>
            </a:r>
          </a:p>
          <a:p>
            <a:pPr marL="800100" lvl="1" indent="-342900">
              <a:buFont typeface="Arial" panose="020B0604020202020204" pitchFamily="34" charset="0"/>
              <a:buChar char="•"/>
            </a:pPr>
            <a:r>
              <a:rPr lang="en-US" sz="1700" dirty="0"/>
              <a:t>Divulging of the provisions of any contracts for materials, services, or construction</a:t>
            </a:r>
          </a:p>
          <a:p>
            <a:pPr marL="800100" lvl="1" indent="-342900">
              <a:buFont typeface="Arial" panose="020B0604020202020204" pitchFamily="34" charset="0"/>
              <a:buChar char="•"/>
            </a:pPr>
            <a:r>
              <a:rPr lang="en-US" sz="1700" dirty="0"/>
              <a:t>Present consolidated balance sheets and comparable information.</a:t>
            </a:r>
          </a:p>
          <a:p>
            <a:pPr lvl="1"/>
            <a:endParaRPr lang="en-US" sz="600" dirty="0"/>
          </a:p>
          <a:p>
            <a:pPr marL="342900" indent="-342900">
              <a:buFont typeface="Arial" panose="020B0604020202020204" pitchFamily="34" charset="0"/>
              <a:buChar char="•"/>
            </a:pPr>
            <a:r>
              <a:rPr lang="en-US" dirty="0"/>
              <a:t>The Act provided guidelines for the SEC to follow when regulating the issuance of securities by the holding companies and for revision of the rights of the current security holders.</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2EEED60D-32AF-E01B-03B3-66591C09C7A1}"/>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Select Provisions of PUHCA</a:t>
            </a:r>
          </a:p>
        </p:txBody>
      </p:sp>
      <p:sp>
        <p:nvSpPr>
          <p:cNvPr id="3" name="Footer Placeholder 2">
            <a:extLst>
              <a:ext uri="{FF2B5EF4-FFF2-40B4-BE49-F238E27FC236}">
                <a16:creationId xmlns:a16="http://schemas.microsoft.com/office/drawing/2014/main" id="{BA02D00F-4178-4882-544A-7A81DD81450C}"/>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15975C5B-4F34-77B0-D648-54FE5154D3D8}"/>
              </a:ext>
            </a:extLst>
          </p:cNvPr>
          <p:cNvSpPr>
            <a:spLocks noGrp="1"/>
          </p:cNvSpPr>
          <p:nvPr>
            <p:ph type="sldNum" sz="quarter" idx="12"/>
          </p:nvPr>
        </p:nvSpPr>
        <p:spPr/>
        <p:txBody>
          <a:bodyPr/>
          <a:lstStyle/>
          <a:p>
            <a:fld id="{056F8E6B-59F6-274E-8805-2485AA454C74}" type="slidenum">
              <a:rPr lang="en-US" smtClean="0"/>
              <a:t>11</a:t>
            </a:fld>
            <a:endParaRPr lang="en-US" dirty="0"/>
          </a:p>
        </p:txBody>
      </p:sp>
      <p:pic>
        <p:nvPicPr>
          <p:cNvPr id="7" name="Picture 6">
            <a:extLst>
              <a:ext uri="{FF2B5EF4-FFF2-40B4-BE49-F238E27FC236}">
                <a16:creationId xmlns:a16="http://schemas.microsoft.com/office/drawing/2014/main" id="{1EE78E0B-E632-22C1-3977-2980CA34C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951" y="2413407"/>
            <a:ext cx="2925849" cy="2925849"/>
          </a:xfrm>
          <a:prstGeom prst="rect">
            <a:avLst/>
          </a:prstGeom>
        </p:spPr>
      </p:pic>
      <p:pic>
        <p:nvPicPr>
          <p:cNvPr id="9" name="Picture 8">
            <a:extLst>
              <a:ext uri="{FF2B5EF4-FFF2-40B4-BE49-F238E27FC236}">
                <a16:creationId xmlns:a16="http://schemas.microsoft.com/office/drawing/2014/main" id="{2F8ED138-8F13-3067-6476-041180E4F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8CDCDC37-7607-1016-36F6-D3977D6E55C9}"/>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118129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AB9D-1477-4117-CC57-CD217B8A21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9C5D98-F450-0EBB-EE62-28B809291DA7}"/>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Select Provisions of PUHCA </a:t>
            </a:r>
            <a:r>
              <a:rPr lang="en-US" sz="3200" b="1" i="1" dirty="0">
                <a:latin typeface="+mn-lt"/>
              </a:rPr>
              <a:t>(Continued)</a:t>
            </a:r>
          </a:p>
        </p:txBody>
      </p:sp>
      <p:sp>
        <p:nvSpPr>
          <p:cNvPr id="2" name="Date Placeholder 1">
            <a:extLst>
              <a:ext uri="{FF2B5EF4-FFF2-40B4-BE49-F238E27FC236}">
                <a16:creationId xmlns:a16="http://schemas.microsoft.com/office/drawing/2014/main" id="{87E30BFD-57FD-54AB-31D8-1450E73D56F4}"/>
              </a:ext>
            </a:extLst>
          </p:cNvPr>
          <p:cNvSpPr>
            <a:spLocks noGrp="1"/>
          </p:cNvSpPr>
          <p:nvPr>
            <p:ph type="dt" sz="half" idx="10"/>
          </p:nvPr>
        </p:nvSpPr>
        <p:spPr/>
        <p:txBody>
          <a:bodyPr/>
          <a:lstStyle/>
          <a:p>
            <a:r>
              <a:rPr lang="en-US"/>
              <a:t>October 31, 2024</a:t>
            </a:r>
            <a:endParaRPr lang="en-US" dirty="0"/>
          </a:p>
        </p:txBody>
      </p:sp>
      <p:sp>
        <p:nvSpPr>
          <p:cNvPr id="3" name="Footer Placeholder 2">
            <a:extLst>
              <a:ext uri="{FF2B5EF4-FFF2-40B4-BE49-F238E27FC236}">
                <a16:creationId xmlns:a16="http://schemas.microsoft.com/office/drawing/2014/main" id="{D5222D0C-D6A1-B596-C3FB-93D4495C45AC}"/>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0B78BF78-8E65-DD20-ED99-158E2616A6CD}"/>
              </a:ext>
            </a:extLst>
          </p:cNvPr>
          <p:cNvSpPr>
            <a:spLocks noGrp="1"/>
          </p:cNvSpPr>
          <p:nvPr>
            <p:ph type="sldNum" sz="quarter" idx="12"/>
          </p:nvPr>
        </p:nvSpPr>
        <p:spPr/>
        <p:txBody>
          <a:bodyPr/>
          <a:lstStyle/>
          <a:p>
            <a:fld id="{056F8E6B-59F6-274E-8805-2485AA454C74}" type="slidenum">
              <a:rPr lang="en-US" smtClean="0"/>
              <a:t>12</a:t>
            </a:fld>
            <a:endParaRPr lang="en-US" dirty="0"/>
          </a:p>
        </p:txBody>
      </p:sp>
      <p:sp>
        <p:nvSpPr>
          <p:cNvPr id="6" name="TextBox 5">
            <a:extLst>
              <a:ext uri="{FF2B5EF4-FFF2-40B4-BE49-F238E27FC236}">
                <a16:creationId xmlns:a16="http://schemas.microsoft.com/office/drawing/2014/main" id="{58120D12-693E-AD03-702B-2DFA667A6691}"/>
              </a:ext>
            </a:extLst>
          </p:cNvPr>
          <p:cNvSpPr txBox="1"/>
          <p:nvPr/>
        </p:nvSpPr>
        <p:spPr>
          <a:xfrm>
            <a:off x="795703" y="1654685"/>
            <a:ext cx="10558097" cy="4401205"/>
          </a:xfrm>
          <a:prstGeom prst="rect">
            <a:avLst/>
          </a:prstGeom>
          <a:noFill/>
        </p:spPr>
        <p:txBody>
          <a:bodyPr wrap="square" rtlCol="0">
            <a:spAutoFit/>
          </a:bodyPr>
          <a:lstStyle/>
          <a:p>
            <a:pPr marL="342900" indent="-342900">
              <a:buFont typeface="Arial" panose="020B0604020202020204" pitchFamily="34" charset="0"/>
              <a:buChar char="•"/>
            </a:pPr>
            <a:r>
              <a:rPr lang="en-US" dirty="0"/>
              <a:t>Under the Act, public utility holding companies were not allowed to acquire securities of other utilities unless the SEC had previously approved the acquisition.</a:t>
            </a:r>
          </a:p>
          <a:p>
            <a:endParaRPr lang="en-US" sz="700" dirty="0"/>
          </a:p>
          <a:p>
            <a:pPr marL="342900" indent="-342900">
              <a:buFont typeface="Arial" panose="020B0604020202020204" pitchFamily="34" charset="0"/>
              <a:buChar char="•"/>
            </a:pPr>
            <a:r>
              <a:rPr lang="en-US" dirty="0"/>
              <a:t>The Commission was given the authority in the Act to require the holding companies to keep and preserve any records which the SEC felt were necessary to promote the public interest and to protect the investors and consumers of the utility.</a:t>
            </a:r>
          </a:p>
          <a:p>
            <a:endParaRPr lang="en-US" sz="700" dirty="0"/>
          </a:p>
          <a:p>
            <a:pPr marL="342900" indent="-342900">
              <a:buFont typeface="Arial" panose="020B0604020202020204" pitchFamily="34" charset="0"/>
              <a:buChar char="•"/>
            </a:pPr>
            <a:r>
              <a:rPr lang="en-US" dirty="0"/>
              <a:t>The Act also prohibited the holding companies from being involved financially in the promotion of any candidate either for election or appointment to a public office.</a:t>
            </a:r>
          </a:p>
          <a:p>
            <a:endParaRPr lang="en-US" sz="700" dirty="0"/>
          </a:p>
          <a:p>
            <a:pPr marL="342900" indent="-342900">
              <a:buFont typeface="Arial" panose="020B0604020202020204" pitchFamily="34" charset="0"/>
              <a:buChar char="•"/>
            </a:pPr>
            <a:r>
              <a:rPr lang="en-US" dirty="0"/>
              <a:t>The Act required that all holding companies be integrated into an efficient system. Integration meant that the system had to be physically interconnected or capable of that interconnection. It also had to be economically operated as a single interconnected and consolidated system.</a:t>
            </a:r>
          </a:p>
          <a:p>
            <a:endParaRPr lang="en-US" sz="700" dirty="0"/>
          </a:p>
          <a:p>
            <a:pPr marL="342900" indent="-342900">
              <a:buFont typeface="Arial" panose="020B0604020202020204" pitchFamily="34" charset="0"/>
              <a:buChar char="•"/>
            </a:pPr>
            <a:r>
              <a:rPr lang="en-US" dirty="0"/>
              <a:t>The Act also provided that needless complexities in corporate structure be eliminated and that the voting power be fairly distributed among the security holders. In addition, the holding company was to be confined solely to conducting business which was necessary and appropriate for the operation of a single integrated utility.</a:t>
            </a:r>
          </a:p>
        </p:txBody>
      </p:sp>
      <p:pic>
        <p:nvPicPr>
          <p:cNvPr id="8" name="Picture 7">
            <a:extLst>
              <a:ext uri="{FF2B5EF4-FFF2-40B4-BE49-F238E27FC236}">
                <a16:creationId xmlns:a16="http://schemas.microsoft.com/office/drawing/2014/main" id="{126BB42F-AF80-BE29-DB6C-CC322BB43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Tree>
    <p:extLst>
      <p:ext uri="{BB962C8B-B14F-4D97-AF65-F5344CB8AC3E}">
        <p14:creationId xmlns:p14="http://schemas.microsoft.com/office/powerpoint/2010/main" val="39293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1F38D-F4BC-6281-25DA-CCDA7255C0B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715A9A-D853-D811-F61B-34CB40868D94}"/>
              </a:ext>
            </a:extLst>
          </p:cNvPr>
          <p:cNvSpPr>
            <a:spLocks noGrp="1"/>
          </p:cNvSpPr>
          <p:nvPr>
            <p:ph type="title"/>
          </p:nvPr>
        </p:nvSpPr>
        <p:spPr>
          <a:xfrm>
            <a:off x="838200" y="365125"/>
            <a:ext cx="10515600" cy="1118235"/>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PUHCA from the mid 1970’s through the 1980’s</a:t>
            </a:r>
            <a:br>
              <a:rPr lang="en-US" sz="3600" dirty="0">
                <a:latin typeface="Myriad Pro" panose="020B0503030403020204" pitchFamily="34" charset="0"/>
              </a:rPr>
            </a:br>
            <a:r>
              <a:rPr lang="en-US" sz="2800" b="1" dirty="0">
                <a:solidFill>
                  <a:srgbClr val="FF0000"/>
                </a:solidFill>
                <a:latin typeface="+mn-lt"/>
              </a:rPr>
              <a:t>Utility Companies Fall on Financial Hard Times</a:t>
            </a:r>
          </a:p>
        </p:txBody>
      </p:sp>
      <p:sp>
        <p:nvSpPr>
          <p:cNvPr id="2" name="Date Placeholder 1">
            <a:extLst>
              <a:ext uri="{FF2B5EF4-FFF2-40B4-BE49-F238E27FC236}">
                <a16:creationId xmlns:a16="http://schemas.microsoft.com/office/drawing/2014/main" id="{1EA8CCEF-5092-6111-AA2E-4CF0EFC3B3D5}"/>
              </a:ext>
            </a:extLst>
          </p:cNvPr>
          <p:cNvSpPr>
            <a:spLocks noGrp="1"/>
          </p:cNvSpPr>
          <p:nvPr>
            <p:ph type="dt" sz="half" idx="10"/>
          </p:nvPr>
        </p:nvSpPr>
        <p:spPr/>
        <p:txBody>
          <a:bodyPr/>
          <a:lstStyle/>
          <a:p>
            <a:r>
              <a:rPr lang="en-US"/>
              <a:t>October 31, 2024</a:t>
            </a:r>
            <a:endParaRPr lang="en-US" dirty="0"/>
          </a:p>
        </p:txBody>
      </p:sp>
      <p:sp>
        <p:nvSpPr>
          <p:cNvPr id="3" name="Footer Placeholder 2">
            <a:extLst>
              <a:ext uri="{FF2B5EF4-FFF2-40B4-BE49-F238E27FC236}">
                <a16:creationId xmlns:a16="http://schemas.microsoft.com/office/drawing/2014/main" id="{6DB84ACE-FFBF-57CE-2D22-97F3966CF2B3}"/>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BD670E14-3630-B7D3-8C89-09BD5E3763E2}"/>
              </a:ext>
            </a:extLst>
          </p:cNvPr>
          <p:cNvSpPr>
            <a:spLocks noGrp="1"/>
          </p:cNvSpPr>
          <p:nvPr>
            <p:ph type="sldNum" sz="quarter" idx="12"/>
          </p:nvPr>
        </p:nvSpPr>
        <p:spPr/>
        <p:txBody>
          <a:bodyPr/>
          <a:lstStyle/>
          <a:p>
            <a:fld id="{056F8E6B-59F6-274E-8805-2485AA454C74}" type="slidenum">
              <a:rPr lang="en-US" smtClean="0"/>
              <a:t>13</a:t>
            </a:fld>
            <a:endParaRPr lang="en-US" dirty="0"/>
          </a:p>
        </p:txBody>
      </p:sp>
      <p:sp>
        <p:nvSpPr>
          <p:cNvPr id="7" name="TextBox 6">
            <a:extLst>
              <a:ext uri="{FF2B5EF4-FFF2-40B4-BE49-F238E27FC236}">
                <a16:creationId xmlns:a16="http://schemas.microsoft.com/office/drawing/2014/main" id="{5073B351-1DEF-E36A-37C7-114C09148251}"/>
              </a:ext>
            </a:extLst>
          </p:cNvPr>
          <p:cNvSpPr txBox="1"/>
          <p:nvPr/>
        </p:nvSpPr>
        <p:spPr>
          <a:xfrm>
            <a:off x="838200" y="1780417"/>
            <a:ext cx="6702706" cy="4111353"/>
          </a:xfrm>
          <a:prstGeom prst="rect">
            <a:avLst/>
          </a:prstGeom>
          <a:noFill/>
        </p:spPr>
        <p:txBody>
          <a:bodyPr wrap="square" rtlCol="0">
            <a:spAutoFit/>
          </a:bodyPr>
          <a:lstStyle/>
          <a:p>
            <a:r>
              <a:rPr lang="en-US" sz="2000" b="1" dirty="0"/>
              <a:t>What caused these financial tribulations?</a:t>
            </a:r>
          </a:p>
          <a:p>
            <a:pPr lvl="1"/>
            <a:endParaRPr lang="en-US" sz="700" dirty="0"/>
          </a:p>
          <a:p>
            <a:pPr marL="742950" lvl="1" indent="-285750">
              <a:buFont typeface="Arial" panose="020B0604020202020204" pitchFamily="34" charset="0"/>
              <a:buChar char="•"/>
            </a:pPr>
            <a:r>
              <a:rPr lang="en-US" dirty="0"/>
              <a:t>Large construction projects (primarily nuclear plants) with long construction schedules and mushrooming costs, beginning in the late 1960’s and early 1970’s. </a:t>
            </a:r>
          </a:p>
          <a:p>
            <a:pPr lvl="1"/>
            <a:endParaRPr lang="en-US" sz="700" dirty="0"/>
          </a:p>
          <a:p>
            <a:pPr marL="742950" lvl="1" indent="-285750">
              <a:buFont typeface="Arial" panose="020B0604020202020204" pitchFamily="34" charset="0"/>
              <a:buChar char="•"/>
            </a:pPr>
            <a:r>
              <a:rPr lang="en-US" dirty="0"/>
              <a:t>Increased state commission oversight led to many partial disallowance of the excess capacity investments in rate base.</a:t>
            </a:r>
          </a:p>
          <a:p>
            <a:pPr lvl="1"/>
            <a:endParaRPr lang="en-US" sz="700" dirty="0"/>
          </a:p>
          <a:p>
            <a:pPr marL="742950" lvl="1" indent="-285750">
              <a:buFont typeface="Arial" panose="020B0604020202020204" pitchFamily="34" charset="0"/>
              <a:buChar char="•"/>
            </a:pPr>
            <a:r>
              <a:rPr lang="en-US" dirty="0"/>
              <a:t>These lead to increasing proportions of debt used to finance public utility operations at a time of increasing interest rates.</a:t>
            </a:r>
          </a:p>
          <a:p>
            <a:pPr lvl="1"/>
            <a:endParaRPr lang="en-US" sz="700" dirty="0"/>
          </a:p>
          <a:p>
            <a:pPr marL="742950" lvl="1" indent="-285750">
              <a:buFont typeface="Arial" panose="020B0604020202020204" pitchFamily="34" charset="0"/>
              <a:buChar char="•"/>
            </a:pPr>
            <a:r>
              <a:rPr lang="en-US" dirty="0"/>
              <a:t>Fuel cost increased quickly through this period, which lead to a dampening of demand for electric service.</a:t>
            </a:r>
          </a:p>
          <a:p>
            <a:pPr lvl="1"/>
            <a:endParaRPr lang="en-US" sz="700" dirty="0"/>
          </a:p>
          <a:p>
            <a:pPr marL="742950" lvl="1" indent="-285750">
              <a:buFont typeface="Arial" panose="020B0604020202020204" pitchFamily="34" charset="0"/>
              <a:buChar char="•"/>
            </a:pPr>
            <a:r>
              <a:rPr lang="en-US" dirty="0"/>
              <a:t>The environmental compliance costs associated with these new plant investments also began to increase.</a:t>
            </a:r>
          </a:p>
        </p:txBody>
      </p:sp>
      <p:pic>
        <p:nvPicPr>
          <p:cNvPr id="8" name="Picture 7">
            <a:extLst>
              <a:ext uri="{FF2B5EF4-FFF2-40B4-BE49-F238E27FC236}">
                <a16:creationId xmlns:a16="http://schemas.microsoft.com/office/drawing/2014/main" id="{2B235618-1C48-B819-7F23-08CDE50A2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302" y="2719569"/>
            <a:ext cx="3589498" cy="2400572"/>
          </a:xfrm>
          <a:prstGeom prst="rect">
            <a:avLst/>
          </a:prstGeom>
        </p:spPr>
      </p:pic>
      <p:pic>
        <p:nvPicPr>
          <p:cNvPr id="6" name="Picture 5">
            <a:extLst>
              <a:ext uri="{FF2B5EF4-FFF2-40B4-BE49-F238E27FC236}">
                <a16:creationId xmlns:a16="http://schemas.microsoft.com/office/drawing/2014/main" id="{B4BD556B-6347-9497-2E32-2BD233716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Tree>
    <p:extLst>
      <p:ext uri="{BB962C8B-B14F-4D97-AF65-F5344CB8AC3E}">
        <p14:creationId xmlns:p14="http://schemas.microsoft.com/office/powerpoint/2010/main" val="335509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0E621-F251-8237-8B52-274792A368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B0AC11-6D3C-39D5-EB5B-B4A1D2B6A71E}"/>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PUHCA-Related Legislation passed in 1985 and 1986</a:t>
            </a:r>
          </a:p>
        </p:txBody>
      </p:sp>
      <p:sp>
        <p:nvSpPr>
          <p:cNvPr id="2" name="Date Placeholder 1">
            <a:extLst>
              <a:ext uri="{FF2B5EF4-FFF2-40B4-BE49-F238E27FC236}">
                <a16:creationId xmlns:a16="http://schemas.microsoft.com/office/drawing/2014/main" id="{81E864BD-2EBB-D34B-AFED-1D46A22EBA4B}"/>
              </a:ext>
            </a:extLst>
          </p:cNvPr>
          <p:cNvSpPr>
            <a:spLocks noGrp="1"/>
          </p:cNvSpPr>
          <p:nvPr>
            <p:ph type="dt" sz="half" idx="10"/>
          </p:nvPr>
        </p:nvSpPr>
        <p:spPr/>
        <p:txBody>
          <a:bodyPr/>
          <a:lstStyle/>
          <a:p>
            <a:r>
              <a:rPr lang="en-US"/>
              <a:t>October 31, 2024</a:t>
            </a:r>
            <a:endParaRPr lang="en-US" dirty="0"/>
          </a:p>
        </p:txBody>
      </p:sp>
      <p:sp>
        <p:nvSpPr>
          <p:cNvPr id="3" name="Footer Placeholder 2">
            <a:extLst>
              <a:ext uri="{FF2B5EF4-FFF2-40B4-BE49-F238E27FC236}">
                <a16:creationId xmlns:a16="http://schemas.microsoft.com/office/drawing/2014/main" id="{13412968-9E87-3DEA-4AD6-0FFA472D5D3E}"/>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619BAB51-E83C-9694-7B86-ABE349E058BB}"/>
              </a:ext>
            </a:extLst>
          </p:cNvPr>
          <p:cNvSpPr>
            <a:spLocks noGrp="1"/>
          </p:cNvSpPr>
          <p:nvPr>
            <p:ph type="sldNum" sz="quarter" idx="12"/>
          </p:nvPr>
        </p:nvSpPr>
        <p:spPr/>
        <p:txBody>
          <a:bodyPr/>
          <a:lstStyle/>
          <a:p>
            <a:fld id="{056F8E6B-59F6-274E-8805-2485AA454C74}" type="slidenum">
              <a:rPr lang="en-US" smtClean="0"/>
              <a:t>14</a:t>
            </a:fld>
            <a:endParaRPr lang="en-US" dirty="0"/>
          </a:p>
        </p:txBody>
      </p:sp>
      <p:sp>
        <p:nvSpPr>
          <p:cNvPr id="6" name="TextBox 5">
            <a:extLst>
              <a:ext uri="{FF2B5EF4-FFF2-40B4-BE49-F238E27FC236}">
                <a16:creationId xmlns:a16="http://schemas.microsoft.com/office/drawing/2014/main" id="{8527CF38-4DB1-5A12-ACCD-A6E5FDAA14DD}"/>
              </a:ext>
            </a:extLst>
          </p:cNvPr>
          <p:cNvSpPr txBox="1"/>
          <p:nvPr/>
        </p:nvSpPr>
        <p:spPr>
          <a:xfrm>
            <a:off x="838200" y="1699057"/>
            <a:ext cx="7879170" cy="4524315"/>
          </a:xfrm>
          <a:prstGeom prst="rect">
            <a:avLst/>
          </a:prstGeom>
          <a:noFill/>
        </p:spPr>
        <p:txBody>
          <a:bodyPr wrap="square" rtlCol="0">
            <a:spAutoFit/>
          </a:bodyPr>
          <a:lstStyle/>
          <a:p>
            <a:pPr marL="342900" indent="-342900">
              <a:buFont typeface="Arial" panose="020B0604020202020204" pitchFamily="34" charset="0"/>
              <a:buChar char="•"/>
            </a:pPr>
            <a:r>
              <a:rPr lang="en-US" b="1" dirty="0"/>
              <a:t>Public Law 99-186 </a:t>
            </a:r>
            <a:r>
              <a:rPr lang="en-US" dirty="0"/>
              <a:t>(Cogeneration Activities by Gas Utility Holding Company Systems) allowed registered public utility holding companies to acquire in any geographical area any qualifying coal generation facility as defined in the Public Utilities Regulatory Policies Act (PURPA). This law exempted any holding company from specific provisions in PUHCA to allow them to acquire qualifying coal generation facilities, but did not exempt the remaining holding company restrictions from the Act.</a:t>
            </a:r>
          </a:p>
          <a:p>
            <a:endParaRPr lang="en-US" sz="700" dirty="0"/>
          </a:p>
          <a:p>
            <a:pPr marL="342900" indent="-342900">
              <a:buFont typeface="Arial" panose="020B0604020202020204" pitchFamily="34" charset="0"/>
              <a:buChar char="•"/>
            </a:pPr>
            <a:r>
              <a:rPr lang="en-US" b="1" dirty="0"/>
              <a:t>Public Law 99-648 </a:t>
            </a:r>
            <a:r>
              <a:rPr lang="en-US" dirty="0"/>
              <a:t>(Securities and Exchange Commission Exemptive Authority) was designed to exempt from PUHCA any holding company with only one gas utility subsidiary if the holding company or its subsidiaries were not operating utilities and the gas company was incorporated to operate only as a utility company as of June 16, 1986. In addition, the holding company had to own all of the voting securities of the gas utility, and neither the holding company nor any of its subsidiaries were to sell or service residential or commercial heating, plumbing, refrigeration, or air conditioning.</a:t>
            </a:r>
          </a:p>
        </p:txBody>
      </p:sp>
      <p:pic>
        <p:nvPicPr>
          <p:cNvPr id="7" name="Picture 6">
            <a:extLst>
              <a:ext uri="{FF2B5EF4-FFF2-40B4-BE49-F238E27FC236}">
                <a16:creationId xmlns:a16="http://schemas.microsoft.com/office/drawing/2014/main" id="{F90C277B-7435-3C83-E85E-460811EC5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750" y="1751435"/>
            <a:ext cx="2601050" cy="4138033"/>
          </a:xfrm>
          <a:prstGeom prst="rect">
            <a:avLst/>
          </a:prstGeom>
        </p:spPr>
      </p:pic>
      <p:pic>
        <p:nvPicPr>
          <p:cNvPr id="8" name="Picture 7">
            <a:extLst>
              <a:ext uri="{FF2B5EF4-FFF2-40B4-BE49-F238E27FC236}">
                <a16:creationId xmlns:a16="http://schemas.microsoft.com/office/drawing/2014/main" id="{8077CC9C-579E-1E37-16F7-7B385FA9B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Tree>
    <p:extLst>
      <p:ext uri="{BB962C8B-B14F-4D97-AF65-F5344CB8AC3E}">
        <p14:creationId xmlns:p14="http://schemas.microsoft.com/office/powerpoint/2010/main" val="298797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8C67A-C2F1-3790-D6CC-A09E9E85A0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035D92-2025-7609-A0B6-DB0461D04850}"/>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The Energy Policy Act of 2005: Repeal of PUHCA</a:t>
            </a:r>
          </a:p>
        </p:txBody>
      </p:sp>
      <p:sp>
        <p:nvSpPr>
          <p:cNvPr id="2" name="Date Placeholder 1">
            <a:extLst>
              <a:ext uri="{FF2B5EF4-FFF2-40B4-BE49-F238E27FC236}">
                <a16:creationId xmlns:a16="http://schemas.microsoft.com/office/drawing/2014/main" id="{6B72B9C1-BE8C-6039-4E2E-9695E04438FA}"/>
              </a:ext>
            </a:extLst>
          </p:cNvPr>
          <p:cNvSpPr>
            <a:spLocks noGrp="1"/>
          </p:cNvSpPr>
          <p:nvPr>
            <p:ph type="dt" sz="half" idx="10"/>
          </p:nvPr>
        </p:nvSpPr>
        <p:spPr/>
        <p:txBody>
          <a:bodyPr/>
          <a:lstStyle/>
          <a:p>
            <a:r>
              <a:rPr lang="en-US"/>
              <a:t>October 31, 2024</a:t>
            </a:r>
            <a:endParaRPr lang="en-US" dirty="0"/>
          </a:p>
        </p:txBody>
      </p:sp>
      <p:sp>
        <p:nvSpPr>
          <p:cNvPr id="3" name="Footer Placeholder 2">
            <a:extLst>
              <a:ext uri="{FF2B5EF4-FFF2-40B4-BE49-F238E27FC236}">
                <a16:creationId xmlns:a16="http://schemas.microsoft.com/office/drawing/2014/main" id="{82876A48-B629-CC56-C8A0-C70202024BC6}"/>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87CB0044-B519-A5FA-5A16-F34E3DD5B03F}"/>
              </a:ext>
            </a:extLst>
          </p:cNvPr>
          <p:cNvSpPr>
            <a:spLocks noGrp="1"/>
          </p:cNvSpPr>
          <p:nvPr>
            <p:ph type="sldNum" sz="quarter" idx="12"/>
          </p:nvPr>
        </p:nvSpPr>
        <p:spPr/>
        <p:txBody>
          <a:bodyPr/>
          <a:lstStyle/>
          <a:p>
            <a:fld id="{056F8E6B-59F6-274E-8805-2485AA454C74}" type="slidenum">
              <a:rPr lang="en-US" smtClean="0"/>
              <a:t>15</a:t>
            </a:fld>
            <a:endParaRPr lang="en-US" dirty="0"/>
          </a:p>
        </p:txBody>
      </p:sp>
      <p:sp>
        <p:nvSpPr>
          <p:cNvPr id="6" name="TextBox 5">
            <a:extLst>
              <a:ext uri="{FF2B5EF4-FFF2-40B4-BE49-F238E27FC236}">
                <a16:creationId xmlns:a16="http://schemas.microsoft.com/office/drawing/2014/main" id="{8B4BA14C-F4A3-1A02-923B-B7CCDA5A7D22}"/>
              </a:ext>
            </a:extLst>
          </p:cNvPr>
          <p:cNvSpPr txBox="1"/>
          <p:nvPr/>
        </p:nvSpPr>
        <p:spPr>
          <a:xfrm>
            <a:off x="838200" y="1685928"/>
            <a:ext cx="8039582" cy="4016484"/>
          </a:xfrm>
          <a:prstGeom prst="rect">
            <a:avLst/>
          </a:prstGeom>
          <a:noFill/>
        </p:spPr>
        <p:txBody>
          <a:bodyPr wrap="square" rtlCol="0">
            <a:spAutoFit/>
          </a:bodyPr>
          <a:lstStyle/>
          <a:p>
            <a:pPr marL="342900" indent="-342900">
              <a:buFont typeface="Arial" panose="020B0604020202020204" pitchFamily="34" charset="0"/>
              <a:buChar char="•"/>
            </a:pPr>
            <a:r>
              <a:rPr lang="en-US" dirty="0"/>
              <a:t>The </a:t>
            </a:r>
            <a:r>
              <a:rPr lang="en-US" b="1" dirty="0"/>
              <a:t>Federal Energy Regulatory Commission </a:t>
            </a:r>
            <a:r>
              <a:rPr lang="en-US" dirty="0"/>
              <a:t>(FERC) essentially replaced the SEC in the supervisory role it had under PUHCA, and is mandated to adopt certain rules to implement the new regime created by the Act.</a:t>
            </a:r>
          </a:p>
          <a:p>
            <a:endParaRPr lang="en-US" sz="700" dirty="0"/>
          </a:p>
          <a:p>
            <a:pPr marL="342900" indent="-342900">
              <a:buFont typeface="Arial" panose="020B0604020202020204" pitchFamily="34" charset="0"/>
              <a:buChar char="•"/>
            </a:pPr>
            <a:r>
              <a:rPr lang="en-US" dirty="0"/>
              <a:t>The 2005 Act gives FERC broader authority to review and approve utility holding company and public utility investments, mergers and acquisitions under specific circumstances, replacing the SEC in that role.</a:t>
            </a:r>
          </a:p>
          <a:p>
            <a:endParaRPr lang="en-US" sz="700" dirty="0"/>
          </a:p>
          <a:p>
            <a:pPr marL="342900" indent="-342900">
              <a:buFont typeface="Arial" panose="020B0604020202020204" pitchFamily="34" charset="0"/>
              <a:buChar char="•"/>
            </a:pPr>
            <a:r>
              <a:rPr lang="en-US" dirty="0"/>
              <a:t>It was hoped that FERC’s transaction review process will be less cumbersome than the SEC’s requirements under PUHCA.</a:t>
            </a:r>
          </a:p>
          <a:p>
            <a:endParaRPr lang="en-US" sz="700" dirty="0"/>
          </a:p>
          <a:p>
            <a:pPr marL="342900" indent="-342900">
              <a:buFont typeface="Arial" panose="020B0604020202020204" pitchFamily="34" charset="0"/>
              <a:buChar char="•"/>
            </a:pPr>
            <a:r>
              <a:rPr lang="en-US" dirty="0"/>
              <a:t>The Act also required that each holding company and its associated companies maintain and make available to FERC such books and other records as FERC determines are relevant to costs incurred by an associate public utility or natural gas company, and necessary or appropriate for the protection of customers with respect to jurisdictional rates. </a:t>
            </a:r>
          </a:p>
        </p:txBody>
      </p:sp>
      <p:pic>
        <p:nvPicPr>
          <p:cNvPr id="7" name="Picture 6">
            <a:extLst>
              <a:ext uri="{FF2B5EF4-FFF2-40B4-BE49-F238E27FC236}">
                <a16:creationId xmlns:a16="http://schemas.microsoft.com/office/drawing/2014/main" id="{79FE2C4B-13A4-E363-62DB-DA0C3EA9F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8618" y="2321447"/>
            <a:ext cx="2807503" cy="2817712"/>
          </a:xfrm>
          <a:prstGeom prst="rect">
            <a:avLst/>
          </a:prstGeom>
        </p:spPr>
      </p:pic>
      <p:pic>
        <p:nvPicPr>
          <p:cNvPr id="8" name="Picture 7">
            <a:extLst>
              <a:ext uri="{FF2B5EF4-FFF2-40B4-BE49-F238E27FC236}">
                <a16:creationId xmlns:a16="http://schemas.microsoft.com/office/drawing/2014/main" id="{C8ADB9BA-3232-8903-53EB-F1F07C786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Tree>
    <p:extLst>
      <p:ext uri="{BB962C8B-B14F-4D97-AF65-F5344CB8AC3E}">
        <p14:creationId xmlns:p14="http://schemas.microsoft.com/office/powerpoint/2010/main" val="154450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8C67A-C2F1-3790-D6CC-A09E9E85A09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848CF47-FB83-3A42-562F-9C376BF36517}"/>
              </a:ext>
            </a:extLst>
          </p:cNvPr>
          <p:cNvPicPr>
            <a:picLocks noChangeAspect="1"/>
          </p:cNvPicPr>
          <p:nvPr/>
        </p:nvPicPr>
        <p:blipFill>
          <a:blip r:embed="rId2"/>
          <a:stretch>
            <a:fillRect/>
          </a:stretch>
        </p:blipFill>
        <p:spPr>
          <a:xfrm>
            <a:off x="2450431" y="1595381"/>
            <a:ext cx="7059329" cy="4486770"/>
          </a:xfrm>
          <a:prstGeom prst="rect">
            <a:avLst/>
          </a:prstGeom>
        </p:spPr>
      </p:pic>
      <p:sp>
        <p:nvSpPr>
          <p:cNvPr id="5" name="Title 4">
            <a:extLst>
              <a:ext uri="{FF2B5EF4-FFF2-40B4-BE49-F238E27FC236}">
                <a16:creationId xmlns:a16="http://schemas.microsoft.com/office/drawing/2014/main" id="{20035D92-2025-7609-A0B6-DB0461D04850}"/>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Public Utility Industry Consolidation</a:t>
            </a:r>
          </a:p>
        </p:txBody>
      </p:sp>
      <p:sp>
        <p:nvSpPr>
          <p:cNvPr id="3" name="Footer Placeholder 2">
            <a:extLst>
              <a:ext uri="{FF2B5EF4-FFF2-40B4-BE49-F238E27FC236}">
                <a16:creationId xmlns:a16="http://schemas.microsoft.com/office/drawing/2014/main" id="{82876A48-B629-CC56-C8A0-C70202024BC6}"/>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87CB0044-B519-A5FA-5A16-F34E3DD5B03F}"/>
              </a:ext>
            </a:extLst>
          </p:cNvPr>
          <p:cNvSpPr>
            <a:spLocks noGrp="1"/>
          </p:cNvSpPr>
          <p:nvPr>
            <p:ph type="sldNum" sz="quarter" idx="12"/>
          </p:nvPr>
        </p:nvSpPr>
        <p:spPr/>
        <p:txBody>
          <a:bodyPr/>
          <a:lstStyle/>
          <a:p>
            <a:fld id="{056F8E6B-59F6-274E-8805-2485AA454C74}" type="slidenum">
              <a:rPr lang="en-US" smtClean="0"/>
              <a:t>16</a:t>
            </a:fld>
            <a:endParaRPr lang="en-US" dirty="0"/>
          </a:p>
        </p:txBody>
      </p:sp>
      <p:pic>
        <p:nvPicPr>
          <p:cNvPr id="8" name="Picture 7">
            <a:extLst>
              <a:ext uri="{FF2B5EF4-FFF2-40B4-BE49-F238E27FC236}">
                <a16:creationId xmlns:a16="http://schemas.microsoft.com/office/drawing/2014/main" id="{C8ADB9BA-3232-8903-53EB-F1F07C786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11" name="Date Placeholder 1">
            <a:extLst>
              <a:ext uri="{FF2B5EF4-FFF2-40B4-BE49-F238E27FC236}">
                <a16:creationId xmlns:a16="http://schemas.microsoft.com/office/drawing/2014/main" id="{843150B5-39A5-3D02-8CD6-86E311C64B5E}"/>
              </a:ext>
            </a:extLst>
          </p:cNvPr>
          <p:cNvSpPr>
            <a:spLocks noGrp="1"/>
          </p:cNvSpPr>
          <p:nvPr>
            <p:ph type="dt" sz="half" idx="10"/>
          </p:nvPr>
        </p:nvSpPr>
        <p:spPr>
          <a:xfrm>
            <a:off x="576011" y="5963746"/>
            <a:ext cx="2743200" cy="365125"/>
          </a:xfrm>
        </p:spPr>
        <p:txBody>
          <a:bodyPr/>
          <a:lstStyle/>
          <a:p>
            <a:r>
              <a:rPr lang="en-US">
                <a:hlinkClick r:id="rId4"/>
              </a:rPr>
              <a:t>October 31, 2024</a:t>
            </a:r>
            <a:endParaRPr lang="en-US" dirty="0"/>
          </a:p>
        </p:txBody>
      </p:sp>
    </p:spTree>
    <p:extLst>
      <p:ext uri="{BB962C8B-B14F-4D97-AF65-F5344CB8AC3E}">
        <p14:creationId xmlns:p14="http://schemas.microsoft.com/office/powerpoint/2010/main" val="1729552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45DA0-4847-AFB9-7ED0-109C1435EE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2BAE48-C085-FA08-F194-14C23141C463}"/>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Public Utility Industry Consolidation</a:t>
            </a:r>
          </a:p>
        </p:txBody>
      </p:sp>
      <p:sp>
        <p:nvSpPr>
          <p:cNvPr id="3" name="Footer Placeholder 2">
            <a:extLst>
              <a:ext uri="{FF2B5EF4-FFF2-40B4-BE49-F238E27FC236}">
                <a16:creationId xmlns:a16="http://schemas.microsoft.com/office/drawing/2014/main" id="{036C17A9-F82A-A636-B763-461718039480}"/>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18BE1955-AD7E-F55C-715B-A817FB5ABE52}"/>
              </a:ext>
            </a:extLst>
          </p:cNvPr>
          <p:cNvSpPr>
            <a:spLocks noGrp="1"/>
          </p:cNvSpPr>
          <p:nvPr>
            <p:ph type="sldNum" sz="quarter" idx="12"/>
          </p:nvPr>
        </p:nvSpPr>
        <p:spPr/>
        <p:txBody>
          <a:bodyPr/>
          <a:lstStyle/>
          <a:p>
            <a:fld id="{056F8E6B-59F6-274E-8805-2485AA454C74}" type="slidenum">
              <a:rPr lang="en-US" smtClean="0"/>
              <a:t>17</a:t>
            </a:fld>
            <a:endParaRPr lang="en-US" dirty="0"/>
          </a:p>
        </p:txBody>
      </p:sp>
      <p:sp>
        <p:nvSpPr>
          <p:cNvPr id="6" name="TextBox 5">
            <a:extLst>
              <a:ext uri="{FF2B5EF4-FFF2-40B4-BE49-F238E27FC236}">
                <a16:creationId xmlns:a16="http://schemas.microsoft.com/office/drawing/2014/main" id="{3B19224E-D9C4-CF45-4070-91246211B1B3}"/>
              </a:ext>
            </a:extLst>
          </p:cNvPr>
          <p:cNvSpPr txBox="1"/>
          <p:nvPr/>
        </p:nvSpPr>
        <p:spPr>
          <a:xfrm>
            <a:off x="930702" y="1814229"/>
            <a:ext cx="10423098" cy="4124206"/>
          </a:xfrm>
          <a:prstGeom prst="rect">
            <a:avLst/>
          </a:prstGeom>
          <a:noFill/>
        </p:spPr>
        <p:txBody>
          <a:bodyPr wrap="square" rtlCol="0">
            <a:spAutoFit/>
          </a:bodyPr>
          <a:lstStyle/>
          <a:p>
            <a:r>
              <a:rPr lang="en-US" sz="2000" dirty="0"/>
              <a:t>NiSource Inc. closed the sale of a 19.9% equity interest in its subsidiary Northern Indiana Public Service Co. LLC on January 2, 2024. Blackstone Infrastructure Partners LP purchased the equity interest for $2.15 billion. Blackstone Inc.’s infrastructure group committed to fund an additional $250 million in equity for Northern Indiana Public Service Co., LLC to fund ongoing capital investments. </a:t>
            </a:r>
          </a:p>
          <a:p>
            <a:endParaRPr lang="en-US" sz="2000" dirty="0"/>
          </a:p>
          <a:p>
            <a:r>
              <a:rPr lang="en-US" sz="2000" dirty="0"/>
              <a:t>NiSource Executive Vice President and CFO was quoted to be, “open-minded on how you source capital that you’ll need to execute a utility plan such as NiSource’s [capex plan].”</a:t>
            </a:r>
          </a:p>
          <a:p>
            <a:endParaRPr lang="en-US" sz="2000" dirty="0"/>
          </a:p>
          <a:p>
            <a:r>
              <a:rPr lang="en-US" sz="2000" i="1" dirty="0"/>
              <a:t>        Source: </a:t>
            </a:r>
          </a:p>
          <a:p>
            <a:pPr lvl="1"/>
            <a:r>
              <a:rPr lang="en-US" sz="2000" dirty="0">
                <a:hlinkClick r:id="rId3"/>
              </a:rPr>
              <a:t>US utility M&amp;A likely 'all but dead' in 2024 as sector focuses on growth plans | S&amp;P Global Market Intelligence (spglobal.com)</a:t>
            </a:r>
            <a:r>
              <a:rPr lang="en-US" sz="2000" dirty="0"/>
              <a:t> </a:t>
            </a:r>
          </a:p>
          <a:p>
            <a:endParaRPr lang="en-US" dirty="0"/>
          </a:p>
        </p:txBody>
      </p:sp>
      <p:pic>
        <p:nvPicPr>
          <p:cNvPr id="7" name="Picture 6">
            <a:extLst>
              <a:ext uri="{FF2B5EF4-FFF2-40B4-BE49-F238E27FC236}">
                <a16:creationId xmlns:a16="http://schemas.microsoft.com/office/drawing/2014/main" id="{17A54D67-C361-CA49-C647-8C84BBECF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F35C2914-E6AD-14B2-EDD9-570E92456B87}"/>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111027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Public Utility Holding Company Audit Issues</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18</a:t>
            </a:fld>
            <a:endParaRPr lang="en-US" dirty="0"/>
          </a:p>
        </p:txBody>
      </p:sp>
      <p:pic>
        <p:nvPicPr>
          <p:cNvPr id="7" name="Content Placeholder 6">
            <a:extLst>
              <a:ext uri="{FF2B5EF4-FFF2-40B4-BE49-F238E27FC236}">
                <a16:creationId xmlns:a16="http://schemas.microsoft.com/office/drawing/2014/main" id="{4343831E-0387-094C-61F7-2B24B415BE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1936" y="2048432"/>
            <a:ext cx="5728128" cy="3655800"/>
          </a:xfrm>
          <a:prstGeom prst="rect">
            <a:avLst/>
          </a:prstGeom>
        </p:spPr>
      </p:pic>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D514B4B9-0157-4DAE-49C3-1EA8B03620B0}"/>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247434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19</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365125"/>
            <a:ext cx="10515600" cy="1031875"/>
          </a:xfrm>
          <a:prstGeom prst="rect">
            <a:avLst/>
          </a:prstGeom>
          <a:noFill/>
        </p:spPr>
        <p:txBody>
          <a:bodyPr wrap="square" rtlCol="0">
            <a:spAutoFit/>
          </a:bodyPr>
          <a:lstStyle/>
          <a:p>
            <a:pPr algn="ctr"/>
            <a:r>
              <a:rPr lang="en-US" sz="3200" b="1" dirty="0">
                <a:latin typeface="Myriad Pro" panose="020B0503030403020204" pitchFamily="34" charset="0"/>
              </a:rPr>
              <a:t>A Public Utility Holding Company</a:t>
            </a: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838200" y="365125"/>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Public Utility Holding Company Audit Issues</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6B3F4E0E-C6D8-3FCC-ED6E-5C109497863E}"/>
              </a:ext>
            </a:extLst>
          </p:cNvPr>
          <p:cNvSpPr txBox="1"/>
          <p:nvPr/>
        </p:nvSpPr>
        <p:spPr>
          <a:xfrm>
            <a:off x="816888" y="1817647"/>
            <a:ext cx="10674263" cy="584775"/>
          </a:xfrm>
          <a:prstGeom prst="rect">
            <a:avLst/>
          </a:prstGeom>
          <a:noFill/>
        </p:spPr>
        <p:txBody>
          <a:bodyPr wrap="square" rtlCol="0">
            <a:spAutoFit/>
          </a:bodyPr>
          <a:lstStyle/>
          <a:p>
            <a:r>
              <a:rPr lang="en-US" sz="3200" dirty="0"/>
              <a:t>Cost Allocation Methodology Topics:</a:t>
            </a:r>
          </a:p>
        </p:txBody>
      </p:sp>
      <p:sp>
        <p:nvSpPr>
          <p:cNvPr id="6" name="TextBox 5">
            <a:extLst>
              <a:ext uri="{FF2B5EF4-FFF2-40B4-BE49-F238E27FC236}">
                <a16:creationId xmlns:a16="http://schemas.microsoft.com/office/drawing/2014/main" id="{68C5F4D1-899F-72F7-A63C-331D093E17CA}"/>
              </a:ext>
            </a:extLst>
          </p:cNvPr>
          <p:cNvSpPr txBox="1"/>
          <p:nvPr/>
        </p:nvSpPr>
        <p:spPr>
          <a:xfrm>
            <a:off x="1420382" y="2474643"/>
            <a:ext cx="10285956" cy="310854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Affiliated cost allocation methodology manuals</a:t>
            </a:r>
          </a:p>
          <a:p>
            <a:pPr marL="457200" indent="-457200">
              <a:lnSpc>
                <a:spcPct val="150000"/>
              </a:lnSpc>
              <a:buFont typeface="Arial" panose="020B0604020202020204" pitchFamily="34" charset="0"/>
              <a:buChar char="•"/>
            </a:pPr>
            <a:r>
              <a:rPr lang="en-US" sz="2800" dirty="0"/>
              <a:t>Evaluations completed for compliance of cost allocations</a:t>
            </a:r>
          </a:p>
          <a:p>
            <a:pPr marL="457200" indent="-457200">
              <a:lnSpc>
                <a:spcPct val="150000"/>
              </a:lnSpc>
              <a:buFont typeface="Arial" panose="020B0604020202020204" pitchFamily="34" charset="0"/>
              <a:buChar char="•"/>
            </a:pPr>
            <a:r>
              <a:rPr lang="en-US" sz="2800" dirty="0"/>
              <a:t>Monthly summaries of all allocations and direct charges</a:t>
            </a:r>
          </a:p>
          <a:p>
            <a:pPr marL="457200" indent="-457200">
              <a:lnSpc>
                <a:spcPct val="150000"/>
              </a:lnSpc>
              <a:buFont typeface="Arial" panose="020B0604020202020204" pitchFamily="34" charset="0"/>
              <a:buChar char="•"/>
            </a:pPr>
            <a:r>
              <a:rPr lang="en-US" sz="2800" dirty="0"/>
              <a:t>Market pricing studies for basis of HC charges</a:t>
            </a:r>
          </a:p>
          <a:p>
            <a:pPr marL="457200" indent="-457200">
              <a:buFont typeface="Arial" panose="020B0604020202020204" pitchFamily="34" charset="0"/>
              <a:buChar char="•"/>
            </a:pPr>
            <a:endParaRPr lang="en-US" sz="2800" dirty="0"/>
          </a:p>
        </p:txBody>
      </p:sp>
      <p:sp>
        <p:nvSpPr>
          <p:cNvPr id="10" name="TextBox 9">
            <a:extLst>
              <a:ext uri="{FF2B5EF4-FFF2-40B4-BE49-F238E27FC236}">
                <a16:creationId xmlns:a16="http://schemas.microsoft.com/office/drawing/2014/main" id="{A3E3DD3A-2EDA-06A2-D4F2-3CD28E3A9C97}"/>
              </a:ext>
            </a:extLst>
          </p:cNvPr>
          <p:cNvSpPr txBox="1"/>
          <p:nvPr/>
        </p:nvSpPr>
        <p:spPr>
          <a:xfrm>
            <a:off x="742694" y="5680703"/>
            <a:ext cx="6093994" cy="369332"/>
          </a:xfrm>
          <a:prstGeom prst="rect">
            <a:avLst/>
          </a:prstGeom>
          <a:noFill/>
        </p:spPr>
        <p:txBody>
          <a:bodyPr wrap="square">
            <a:spAutoFit/>
          </a:bodyPr>
          <a:lstStyle/>
          <a:p>
            <a:r>
              <a:rPr lang="en-US" dirty="0">
                <a:hlinkClick r:id="rId3"/>
              </a:rPr>
              <a:t>Guidelines for Cost Allocations and Affiliate Transactions:</a:t>
            </a:r>
            <a:endParaRPr lang="en-US" dirty="0"/>
          </a:p>
        </p:txBody>
      </p:sp>
      <p:sp>
        <p:nvSpPr>
          <p:cNvPr id="8" name="Date Placeholder 7">
            <a:extLst>
              <a:ext uri="{FF2B5EF4-FFF2-40B4-BE49-F238E27FC236}">
                <a16:creationId xmlns:a16="http://schemas.microsoft.com/office/drawing/2014/main" id="{0BC954E8-A1B7-0B40-2D99-8DCA8E05014D}"/>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260885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Overview</a:t>
            </a:r>
          </a:p>
        </p:txBody>
      </p:sp>
      <p:sp>
        <p:nvSpPr>
          <p:cNvPr id="6" name="Content Placeholder 5">
            <a:extLst>
              <a:ext uri="{FF2B5EF4-FFF2-40B4-BE49-F238E27FC236}">
                <a16:creationId xmlns:a16="http://schemas.microsoft.com/office/drawing/2014/main" id="{AAEE47DE-0E9E-C6F2-EB98-24AD140B49E4}"/>
              </a:ext>
            </a:extLst>
          </p:cNvPr>
          <p:cNvSpPr>
            <a:spLocks noGrp="1"/>
          </p:cNvSpPr>
          <p:nvPr>
            <p:ph idx="1"/>
          </p:nvPr>
        </p:nvSpPr>
        <p:spPr>
          <a:xfrm>
            <a:off x="838200" y="1882047"/>
            <a:ext cx="10515600" cy="4228357"/>
          </a:xfrm>
        </p:spPr>
        <p:txBody>
          <a:bodyPr>
            <a:normAutofit/>
          </a:bodyPr>
          <a:lstStyle/>
          <a:p>
            <a:pPr>
              <a:lnSpc>
                <a:spcPct val="100000"/>
              </a:lnSpc>
            </a:pPr>
            <a:r>
              <a:rPr lang="en-US" sz="2400" dirty="0"/>
              <a:t>What is a public utility holding company and how have they evolved?</a:t>
            </a:r>
          </a:p>
          <a:p>
            <a:pPr marL="0" indent="0">
              <a:lnSpc>
                <a:spcPct val="100000"/>
              </a:lnSpc>
              <a:buNone/>
            </a:pPr>
            <a:endParaRPr lang="en-US" sz="600" dirty="0"/>
          </a:p>
          <a:p>
            <a:pPr>
              <a:lnSpc>
                <a:spcPct val="100000"/>
              </a:lnSpc>
            </a:pPr>
            <a:r>
              <a:rPr lang="en-US" sz="2400" dirty="0"/>
              <a:t>History of federal regulation of public utility holding companies (</a:t>
            </a:r>
            <a:r>
              <a:rPr lang="en-US" sz="2400" dirty="0" err="1"/>
              <a:t>Holdcos</a:t>
            </a:r>
            <a:r>
              <a:rPr lang="en-US" sz="2400" dirty="0"/>
              <a:t>).</a:t>
            </a:r>
          </a:p>
          <a:p>
            <a:pPr marL="0" indent="0">
              <a:lnSpc>
                <a:spcPct val="100000"/>
              </a:lnSpc>
              <a:buNone/>
            </a:pPr>
            <a:endParaRPr lang="en-US" sz="600" dirty="0"/>
          </a:p>
          <a:p>
            <a:pPr>
              <a:lnSpc>
                <a:spcPct val="100000"/>
              </a:lnSpc>
            </a:pPr>
            <a:r>
              <a:rPr lang="en-US" sz="2400" dirty="0"/>
              <a:t>Applications for auditing public utility holding companies.</a:t>
            </a:r>
          </a:p>
          <a:p>
            <a:pPr marL="0" indent="0">
              <a:lnSpc>
                <a:spcPct val="100000"/>
              </a:lnSpc>
              <a:buNone/>
            </a:pPr>
            <a:endParaRPr lang="en-US" sz="600" dirty="0"/>
          </a:p>
          <a:p>
            <a:pPr>
              <a:lnSpc>
                <a:spcPct val="100000"/>
              </a:lnSpc>
            </a:pPr>
            <a:r>
              <a:rPr lang="en-US" sz="2400" dirty="0"/>
              <a:t>Financial implications of public utility holding companies and retail ratemaking.</a:t>
            </a:r>
          </a:p>
          <a:p>
            <a:pPr marL="0" indent="0">
              <a:lnSpc>
                <a:spcPct val="100000"/>
              </a:lnSpc>
              <a:buNone/>
            </a:pPr>
            <a:endParaRPr lang="en-US" sz="600" dirty="0"/>
          </a:p>
          <a:p>
            <a:pPr>
              <a:lnSpc>
                <a:spcPct val="100000"/>
              </a:lnSpc>
            </a:pPr>
            <a:r>
              <a:rPr lang="en-US" sz="2400" dirty="0"/>
              <a:t>Select provisions of the Wisconsin Utility Holding Company Act.</a:t>
            </a:r>
          </a:p>
          <a:p>
            <a:endParaRPr lang="en-US" dirty="0"/>
          </a:p>
        </p:txBody>
      </p:sp>
      <p:sp>
        <p:nvSpPr>
          <p:cNvPr id="3" name="Footer Placeholder 2">
            <a:extLst>
              <a:ext uri="{FF2B5EF4-FFF2-40B4-BE49-F238E27FC236}">
                <a16:creationId xmlns:a16="http://schemas.microsoft.com/office/drawing/2014/main" id="{90FB860B-285E-02D8-474D-955F82FE1980}"/>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C2BBCFE7-1E00-8136-255E-436617FE99D6}"/>
              </a:ext>
            </a:extLst>
          </p:cNvPr>
          <p:cNvSpPr>
            <a:spLocks noGrp="1"/>
          </p:cNvSpPr>
          <p:nvPr>
            <p:ph type="sldNum" sz="quarter" idx="12"/>
          </p:nvPr>
        </p:nvSpPr>
        <p:spPr/>
        <p:txBody>
          <a:bodyPr/>
          <a:lstStyle/>
          <a:p>
            <a:fld id="{056F8E6B-59F6-274E-8805-2485AA454C74}" type="slidenum">
              <a:rPr lang="en-US" smtClean="0"/>
              <a:t>2</a:t>
            </a:fld>
            <a:endParaRPr lang="en-US" dirty="0"/>
          </a:p>
        </p:txBody>
      </p:sp>
      <p:pic>
        <p:nvPicPr>
          <p:cNvPr id="8" name="Picture 7">
            <a:extLst>
              <a:ext uri="{FF2B5EF4-FFF2-40B4-BE49-F238E27FC236}">
                <a16:creationId xmlns:a16="http://schemas.microsoft.com/office/drawing/2014/main" id="{72BC6E26-14FD-3086-37E5-7F24ED407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4434" y="6356350"/>
            <a:ext cx="385351" cy="360609"/>
          </a:xfrm>
          <a:prstGeom prst="rect">
            <a:avLst/>
          </a:prstGeom>
        </p:spPr>
      </p:pic>
      <p:sp>
        <p:nvSpPr>
          <p:cNvPr id="2" name="Date Placeholder 1">
            <a:extLst>
              <a:ext uri="{FF2B5EF4-FFF2-40B4-BE49-F238E27FC236}">
                <a16:creationId xmlns:a16="http://schemas.microsoft.com/office/drawing/2014/main" id="{0C55FEE4-BEFB-E05A-7FFF-87B31E7561F3}"/>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1133778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20</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365125"/>
            <a:ext cx="10515600" cy="1031875"/>
          </a:xfrm>
          <a:prstGeom prst="rect">
            <a:avLst/>
          </a:prstGeom>
          <a:noFill/>
        </p:spPr>
        <p:txBody>
          <a:bodyPr wrap="square" rtlCol="0">
            <a:spAutoFit/>
          </a:bodyPr>
          <a:lstStyle/>
          <a:p>
            <a:pPr algn="ctr"/>
            <a:r>
              <a:rPr lang="en-US" sz="3200" b="1" dirty="0">
                <a:latin typeface="Myriad Pro" panose="020B0503030403020204" pitchFamily="34" charset="0"/>
              </a:rPr>
              <a:t>A Public Utility Holding Company</a:t>
            </a: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838200" y="365125"/>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Public Utility Holding Company Audit Issues</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6B3F4E0E-C6D8-3FCC-ED6E-5C109497863E}"/>
              </a:ext>
            </a:extLst>
          </p:cNvPr>
          <p:cNvSpPr txBox="1"/>
          <p:nvPr/>
        </p:nvSpPr>
        <p:spPr>
          <a:xfrm>
            <a:off x="838200" y="1656139"/>
            <a:ext cx="10674263" cy="584775"/>
          </a:xfrm>
          <a:prstGeom prst="rect">
            <a:avLst/>
          </a:prstGeom>
          <a:noFill/>
        </p:spPr>
        <p:txBody>
          <a:bodyPr wrap="square" rtlCol="0">
            <a:spAutoFit/>
          </a:bodyPr>
          <a:lstStyle/>
          <a:p>
            <a:r>
              <a:rPr lang="en-US" sz="3200" dirty="0"/>
              <a:t>Affiliated Transaction Pricing Data Topics:</a:t>
            </a:r>
          </a:p>
        </p:txBody>
      </p:sp>
      <p:sp>
        <p:nvSpPr>
          <p:cNvPr id="6" name="TextBox 5">
            <a:extLst>
              <a:ext uri="{FF2B5EF4-FFF2-40B4-BE49-F238E27FC236}">
                <a16:creationId xmlns:a16="http://schemas.microsoft.com/office/drawing/2014/main" id="{68C5F4D1-899F-72F7-A63C-331D093E17CA}"/>
              </a:ext>
            </a:extLst>
          </p:cNvPr>
          <p:cNvSpPr txBox="1"/>
          <p:nvPr/>
        </p:nvSpPr>
        <p:spPr>
          <a:xfrm>
            <a:off x="1090773" y="2290146"/>
            <a:ext cx="10010453"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Affiliated pricing and competitive bills policies and procedures</a:t>
            </a:r>
          </a:p>
          <a:p>
            <a:pPr marL="457200" indent="-457200">
              <a:buFont typeface="Arial" panose="020B0604020202020204" pitchFamily="34" charset="0"/>
              <a:buChar char="•"/>
            </a:pPr>
            <a:r>
              <a:rPr lang="en-US" sz="2800" dirty="0"/>
              <a:t>Evaluations completed for compliance of pricing policies</a:t>
            </a:r>
          </a:p>
          <a:p>
            <a:pPr marL="457200" indent="-457200">
              <a:buFont typeface="Arial" panose="020B0604020202020204" pitchFamily="34" charset="0"/>
              <a:buChar char="•"/>
            </a:pPr>
            <a:r>
              <a:rPr lang="en-US" sz="2800" dirty="0"/>
              <a:t>Studies of alternatives in markets for services or products</a:t>
            </a:r>
          </a:p>
          <a:p>
            <a:pPr marL="457200" indent="-457200">
              <a:buFont typeface="Arial" panose="020B0604020202020204" pitchFamily="34" charset="0"/>
              <a:buChar char="•"/>
            </a:pPr>
            <a:r>
              <a:rPr lang="en-US" sz="2800" dirty="0"/>
              <a:t>Cost-benefit studies completed for goods and services provided to affiliates or received by a public utility</a:t>
            </a:r>
          </a:p>
          <a:p>
            <a:pPr marL="457200" indent="-457200">
              <a:buFont typeface="Arial" panose="020B0604020202020204" pitchFamily="34" charset="0"/>
              <a:buChar char="•"/>
            </a:pPr>
            <a:r>
              <a:rPr lang="en-US" sz="2800" dirty="0"/>
              <a:t>External audit reports related to affiliated relationships</a:t>
            </a:r>
          </a:p>
          <a:p>
            <a:pPr marL="457200" indent="-457200">
              <a:buFont typeface="Arial" panose="020B0604020202020204" pitchFamily="34" charset="0"/>
              <a:buChar char="•"/>
            </a:pPr>
            <a:r>
              <a:rPr lang="en-US" sz="2800" dirty="0"/>
              <a:t>Internal Audit activities for inter-company billings, cost allocations, or affiliated relationships</a:t>
            </a:r>
          </a:p>
          <a:p>
            <a:pPr marL="457200" indent="-457200">
              <a:buFont typeface="Arial" panose="020B0604020202020204" pitchFamily="34" charset="0"/>
              <a:buChar char="•"/>
            </a:pPr>
            <a:endParaRPr lang="en-US" sz="2800" dirty="0"/>
          </a:p>
        </p:txBody>
      </p:sp>
      <p:sp>
        <p:nvSpPr>
          <p:cNvPr id="8" name="Date Placeholder 7">
            <a:extLst>
              <a:ext uri="{FF2B5EF4-FFF2-40B4-BE49-F238E27FC236}">
                <a16:creationId xmlns:a16="http://schemas.microsoft.com/office/drawing/2014/main" id="{6916A5E4-B9C6-055E-DF9F-9E2EC720A370}"/>
              </a:ext>
            </a:extLst>
          </p:cNvPr>
          <p:cNvSpPr>
            <a:spLocks noGrp="1"/>
          </p:cNvSpPr>
          <p:nvPr>
            <p:ph type="dt" sz="half" idx="10"/>
          </p:nvPr>
        </p:nvSpPr>
        <p:spPr/>
        <p:txBody>
          <a:bodyPr/>
          <a:lstStyle/>
          <a:p>
            <a:r>
              <a:rPr lang="en-US"/>
              <a:t>October 31, 2024</a:t>
            </a:r>
            <a:endParaRPr lang="en-US" dirty="0"/>
          </a:p>
        </p:txBody>
      </p:sp>
    </p:spTree>
    <p:extLst>
      <p:ext uri="{BB962C8B-B14F-4D97-AF65-F5344CB8AC3E}">
        <p14:creationId xmlns:p14="http://schemas.microsoft.com/office/powerpoint/2010/main" val="221152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21</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365125"/>
            <a:ext cx="10515600" cy="1031875"/>
          </a:xfrm>
          <a:prstGeom prst="rect">
            <a:avLst/>
          </a:prstGeom>
          <a:noFill/>
        </p:spPr>
        <p:txBody>
          <a:bodyPr wrap="square" rtlCol="0">
            <a:spAutoFit/>
          </a:bodyPr>
          <a:lstStyle/>
          <a:p>
            <a:pPr algn="ctr"/>
            <a:r>
              <a:rPr lang="en-US" sz="3200" b="1" dirty="0">
                <a:latin typeface="Myriad Pro" panose="020B0503030403020204" pitchFamily="34" charset="0"/>
              </a:rPr>
              <a:t>A Public Utility Holding Company</a:t>
            </a: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838200" y="365125"/>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Public Utility Holding Company Audit Issues</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6B3F4E0E-C6D8-3FCC-ED6E-5C109497863E}"/>
              </a:ext>
            </a:extLst>
          </p:cNvPr>
          <p:cNvSpPr txBox="1"/>
          <p:nvPr/>
        </p:nvSpPr>
        <p:spPr>
          <a:xfrm>
            <a:off x="838200" y="1643455"/>
            <a:ext cx="10594931" cy="584775"/>
          </a:xfrm>
          <a:prstGeom prst="rect">
            <a:avLst/>
          </a:prstGeom>
          <a:noFill/>
        </p:spPr>
        <p:txBody>
          <a:bodyPr wrap="square" rtlCol="0">
            <a:spAutoFit/>
          </a:bodyPr>
          <a:lstStyle/>
          <a:p>
            <a:r>
              <a:rPr lang="en-US" sz="3200" dirty="0"/>
              <a:t>Effect of Affiliated Relationships Topics:</a:t>
            </a:r>
          </a:p>
        </p:txBody>
      </p:sp>
      <p:sp>
        <p:nvSpPr>
          <p:cNvPr id="6" name="TextBox 5">
            <a:extLst>
              <a:ext uri="{FF2B5EF4-FFF2-40B4-BE49-F238E27FC236}">
                <a16:creationId xmlns:a16="http://schemas.microsoft.com/office/drawing/2014/main" id="{68C5F4D1-899F-72F7-A63C-331D093E17CA}"/>
              </a:ext>
            </a:extLst>
          </p:cNvPr>
          <p:cNvSpPr txBox="1"/>
          <p:nvPr/>
        </p:nvSpPr>
        <p:spPr>
          <a:xfrm>
            <a:off x="1127759" y="2292780"/>
            <a:ext cx="10305371"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Operating utility and any service company management structure</a:t>
            </a:r>
          </a:p>
          <a:p>
            <a:pPr marL="457200" indent="-457200">
              <a:buFont typeface="Arial" panose="020B0604020202020204" pitchFamily="34" charset="0"/>
              <a:buChar char="•"/>
            </a:pPr>
            <a:r>
              <a:rPr lang="en-US" sz="2800" dirty="0"/>
              <a:t>List of utility employee transfers to and from subsidiaries</a:t>
            </a:r>
          </a:p>
          <a:p>
            <a:pPr marL="457200" indent="-457200">
              <a:buFont typeface="Arial" panose="020B0604020202020204" pitchFamily="34" charset="0"/>
              <a:buChar char="•"/>
            </a:pPr>
            <a:r>
              <a:rPr lang="en-US" sz="2800" dirty="0"/>
              <a:t>Cost of capital structure calculations with and with out the affiliated relationships</a:t>
            </a:r>
          </a:p>
          <a:p>
            <a:pPr marL="457200" indent="-457200">
              <a:buFont typeface="Arial" panose="020B0604020202020204" pitchFamily="34" charset="0"/>
              <a:buChar char="•"/>
            </a:pPr>
            <a:r>
              <a:rPr lang="en-US" sz="2800" dirty="0"/>
              <a:t>Policies and procedures for sharing technology with affiliates.</a:t>
            </a:r>
          </a:p>
          <a:p>
            <a:pPr marL="457200" indent="-457200">
              <a:buFont typeface="Arial" panose="020B0604020202020204" pitchFamily="34" charset="0"/>
              <a:buChar char="•"/>
            </a:pPr>
            <a:r>
              <a:rPr lang="en-US" sz="2800" dirty="0"/>
              <a:t>Policies and procedures for affiliate access to utility customer data</a:t>
            </a:r>
          </a:p>
          <a:p>
            <a:pPr marL="457200" indent="-457200">
              <a:buFont typeface="Arial" panose="020B0604020202020204" pitchFamily="34" charset="0"/>
              <a:buChar char="•"/>
            </a:pPr>
            <a:r>
              <a:rPr lang="en-US" sz="2800" dirty="0"/>
              <a:t>Policies and procedures for compensating utility for an affiliate’s use of intangibles, such as trademarks</a:t>
            </a:r>
          </a:p>
        </p:txBody>
      </p:sp>
      <p:sp>
        <p:nvSpPr>
          <p:cNvPr id="8" name="Date Placeholder 7">
            <a:extLst>
              <a:ext uri="{FF2B5EF4-FFF2-40B4-BE49-F238E27FC236}">
                <a16:creationId xmlns:a16="http://schemas.microsoft.com/office/drawing/2014/main" id="{6FDEF041-5617-AD3F-E019-6E7BC6D194C9}"/>
              </a:ext>
            </a:extLst>
          </p:cNvPr>
          <p:cNvSpPr>
            <a:spLocks noGrp="1"/>
          </p:cNvSpPr>
          <p:nvPr>
            <p:ph type="dt" sz="half" idx="10"/>
          </p:nvPr>
        </p:nvSpPr>
        <p:spPr/>
        <p:txBody>
          <a:bodyPr/>
          <a:lstStyle/>
          <a:p>
            <a:r>
              <a:rPr lang="en-US"/>
              <a:t>October 31, 2024</a:t>
            </a:r>
            <a:endParaRPr lang="en-US" dirty="0"/>
          </a:p>
        </p:txBody>
      </p:sp>
    </p:spTree>
    <p:extLst>
      <p:ext uri="{BB962C8B-B14F-4D97-AF65-F5344CB8AC3E}">
        <p14:creationId xmlns:p14="http://schemas.microsoft.com/office/powerpoint/2010/main" val="2926987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93A5E-04A5-FE53-E556-A81F2719E0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7A684C-C7B4-59F2-77CF-1CD35EC6EE56}"/>
              </a:ext>
            </a:extLst>
          </p:cNvPr>
          <p:cNvSpPr>
            <a:spLocks noGrp="1"/>
          </p:cNvSpPr>
          <p:nvPr>
            <p:ph type="title"/>
          </p:nvPr>
        </p:nvSpPr>
        <p:spPr>
          <a:xfrm>
            <a:off x="838200" y="365125"/>
            <a:ext cx="10655300" cy="1006475"/>
          </a:xfrm>
          <a:solidFill>
            <a:schemeClr val="accent4">
              <a:lumMod val="20000"/>
              <a:lumOff val="80000"/>
            </a:schemeClr>
          </a:solidFill>
          <a:ln w="12700">
            <a:solidFill>
              <a:schemeClr val="tx1"/>
            </a:solidFill>
          </a:ln>
        </p:spPr>
        <p:txBody>
          <a:bodyPr>
            <a:normAutofit/>
          </a:bodyPr>
          <a:lstStyle/>
          <a:p>
            <a:pPr lvl="1" algn="ctr" rtl="0">
              <a:lnSpc>
                <a:spcPct val="90000"/>
              </a:lnSpc>
              <a:spcBef>
                <a:spcPct val="0"/>
              </a:spcBef>
            </a:pPr>
            <a:r>
              <a:rPr lang="en-US" sz="3200" b="1" dirty="0">
                <a:latin typeface="+mn-lt"/>
              </a:rPr>
              <a:t>Public Utility Holding Company Audit Issues</a:t>
            </a:r>
            <a:endParaRPr lang="en-US" sz="3200" b="1" kern="1200" dirty="0">
              <a:solidFill>
                <a:schemeClr val="tx1"/>
              </a:solidFill>
              <a:latin typeface="+mn-lt"/>
              <a:ea typeface="+mj-ea"/>
              <a:cs typeface="+mj-cs"/>
            </a:endParaRPr>
          </a:p>
        </p:txBody>
      </p:sp>
      <p:sp>
        <p:nvSpPr>
          <p:cNvPr id="2" name="Date Placeholder 1">
            <a:extLst>
              <a:ext uri="{FF2B5EF4-FFF2-40B4-BE49-F238E27FC236}">
                <a16:creationId xmlns:a16="http://schemas.microsoft.com/office/drawing/2014/main" id="{C2941A0C-8E74-7040-F9B9-E786E09FAE11}"/>
              </a:ext>
            </a:extLst>
          </p:cNvPr>
          <p:cNvSpPr>
            <a:spLocks noGrp="1"/>
          </p:cNvSpPr>
          <p:nvPr>
            <p:ph type="dt" sz="half" idx="10"/>
          </p:nvPr>
        </p:nvSpPr>
        <p:spPr>
          <a:xfrm>
            <a:off x="561474" y="6310312"/>
            <a:ext cx="2743200" cy="365125"/>
          </a:xfrm>
        </p:spPr>
        <p:txBody>
          <a:bodyPr/>
          <a:lstStyle/>
          <a:p>
            <a:r>
              <a:rPr lang="en-US">
                <a:hlinkClick r:id="rId2"/>
              </a:rPr>
              <a:t>October 31, 2024</a:t>
            </a:r>
            <a:endParaRPr lang="en-US" dirty="0"/>
          </a:p>
        </p:txBody>
      </p:sp>
      <p:sp>
        <p:nvSpPr>
          <p:cNvPr id="3" name="Footer Placeholder 2">
            <a:extLst>
              <a:ext uri="{FF2B5EF4-FFF2-40B4-BE49-F238E27FC236}">
                <a16:creationId xmlns:a16="http://schemas.microsoft.com/office/drawing/2014/main" id="{CA29CCBD-D893-4C43-3522-5DB685B8297F}"/>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211171B3-2002-0603-7079-3FF1945CAB62}"/>
              </a:ext>
            </a:extLst>
          </p:cNvPr>
          <p:cNvSpPr>
            <a:spLocks noGrp="1"/>
          </p:cNvSpPr>
          <p:nvPr>
            <p:ph type="sldNum" sz="quarter" idx="12"/>
          </p:nvPr>
        </p:nvSpPr>
        <p:spPr/>
        <p:txBody>
          <a:bodyPr/>
          <a:lstStyle/>
          <a:p>
            <a:fld id="{056F8E6B-59F6-274E-8805-2485AA454C74}" type="slidenum">
              <a:rPr lang="en-US" smtClean="0"/>
              <a:t>22</a:t>
            </a:fld>
            <a:endParaRPr lang="en-US" dirty="0"/>
          </a:p>
        </p:txBody>
      </p:sp>
      <p:pic>
        <p:nvPicPr>
          <p:cNvPr id="8" name="Picture 7">
            <a:extLst>
              <a:ext uri="{FF2B5EF4-FFF2-40B4-BE49-F238E27FC236}">
                <a16:creationId xmlns:a16="http://schemas.microsoft.com/office/drawing/2014/main" id="{91D53CF9-E59C-E12B-94A7-C2E9A699B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11" name="Picture 10" descr="A person sitting at a desk&#10;&#10;Description automatically generated">
            <a:extLst>
              <a:ext uri="{FF2B5EF4-FFF2-40B4-BE49-F238E27FC236}">
                <a16:creationId xmlns:a16="http://schemas.microsoft.com/office/drawing/2014/main" id="{E51DC164-5DE4-B06D-D663-FB6F817E84FD}"/>
              </a:ext>
            </a:extLst>
          </p:cNvPr>
          <p:cNvPicPr>
            <a:picLocks noChangeAspect="1"/>
          </p:cNvPicPr>
          <p:nvPr/>
        </p:nvPicPr>
        <p:blipFill>
          <a:blip r:embed="rId4"/>
          <a:stretch>
            <a:fillRect/>
          </a:stretch>
        </p:blipFill>
        <p:spPr>
          <a:xfrm>
            <a:off x="7985105" y="2003586"/>
            <a:ext cx="3508395" cy="3508395"/>
          </a:xfrm>
          <a:prstGeom prst="rect">
            <a:avLst/>
          </a:prstGeom>
        </p:spPr>
      </p:pic>
      <p:sp>
        <p:nvSpPr>
          <p:cNvPr id="12" name="TextBox 11">
            <a:extLst>
              <a:ext uri="{FF2B5EF4-FFF2-40B4-BE49-F238E27FC236}">
                <a16:creationId xmlns:a16="http://schemas.microsoft.com/office/drawing/2014/main" id="{7ECD11E8-31EF-03B3-636A-7C2E13DB559C}"/>
              </a:ext>
            </a:extLst>
          </p:cNvPr>
          <p:cNvSpPr txBox="1"/>
          <p:nvPr/>
        </p:nvSpPr>
        <p:spPr>
          <a:xfrm>
            <a:off x="1091586" y="2413002"/>
            <a:ext cx="6230620" cy="3170099"/>
          </a:xfrm>
          <a:prstGeom prst="rect">
            <a:avLst/>
          </a:prstGeom>
          <a:noFill/>
        </p:spPr>
        <p:txBody>
          <a:bodyPr wrap="square" rtlCol="0">
            <a:spAutoFit/>
          </a:bodyPr>
          <a:lstStyle/>
          <a:p>
            <a:pPr marL="457200" indent="-457200">
              <a:buFont typeface="Arial" panose="020B0604020202020204" pitchFamily="34" charset="0"/>
              <a:buChar char="•"/>
            </a:pPr>
            <a:r>
              <a:rPr lang="en-US" sz="2500" dirty="0"/>
              <a:t>Stand-alone treatment:</a:t>
            </a:r>
          </a:p>
          <a:p>
            <a:pPr marL="914400" lvl="1" indent="-457200">
              <a:buSzPct val="60000"/>
              <a:buFont typeface="Wingdings" pitchFamily="2" charset="2"/>
              <a:buChar char="q"/>
            </a:pPr>
            <a:r>
              <a:rPr lang="en-US" sz="2500" dirty="0"/>
              <a:t>Customers pay taxes via rates as if the Holdco did not exist.</a:t>
            </a:r>
          </a:p>
          <a:p>
            <a:pPr marL="914400" lvl="1" indent="-457200">
              <a:buSzPct val="60000"/>
              <a:buFont typeface="Wingdings" pitchFamily="2" charset="2"/>
              <a:buChar char="q"/>
            </a:pPr>
            <a:r>
              <a:rPr lang="en-US" sz="2500" dirty="0"/>
              <a:t>Risks lie with Holdco, therefore so should the tax benefits</a:t>
            </a:r>
          </a:p>
          <a:p>
            <a:pPr marL="457200" indent="-457200">
              <a:buFont typeface="Arial" panose="020B0604020202020204" pitchFamily="34" charset="0"/>
              <a:buChar char="•"/>
            </a:pPr>
            <a:r>
              <a:rPr lang="en-US" sz="2500" dirty="0"/>
              <a:t>Consolidated tax adjustments</a:t>
            </a:r>
          </a:p>
          <a:p>
            <a:pPr marL="914400" lvl="1" indent="-457200">
              <a:buSzPct val="60000"/>
              <a:buFont typeface="Wingdings" pitchFamily="2" charset="2"/>
              <a:buChar char="q"/>
            </a:pPr>
            <a:r>
              <a:rPr lang="en-US" sz="2500" dirty="0"/>
              <a:t>Retail customers are allocated a portion of any Holdco tax benefits.</a:t>
            </a:r>
          </a:p>
        </p:txBody>
      </p:sp>
      <p:sp>
        <p:nvSpPr>
          <p:cNvPr id="6" name="TextBox 5">
            <a:extLst>
              <a:ext uri="{FF2B5EF4-FFF2-40B4-BE49-F238E27FC236}">
                <a16:creationId xmlns:a16="http://schemas.microsoft.com/office/drawing/2014/main" id="{367510AA-AC3A-FDB7-9E55-DA4767AE45FF}"/>
              </a:ext>
            </a:extLst>
          </p:cNvPr>
          <p:cNvSpPr txBox="1"/>
          <p:nvPr/>
        </p:nvSpPr>
        <p:spPr>
          <a:xfrm>
            <a:off x="754848" y="1750447"/>
            <a:ext cx="4996304" cy="584775"/>
          </a:xfrm>
          <a:prstGeom prst="rect">
            <a:avLst/>
          </a:prstGeom>
          <a:noFill/>
        </p:spPr>
        <p:txBody>
          <a:bodyPr wrap="none" rtlCol="0">
            <a:spAutoFit/>
          </a:bodyPr>
          <a:lstStyle/>
          <a:p>
            <a:r>
              <a:rPr lang="en-US" sz="3200" dirty="0"/>
              <a:t>Income Taxes In Ratemaking:</a:t>
            </a:r>
          </a:p>
        </p:txBody>
      </p:sp>
    </p:spTree>
    <p:extLst>
      <p:ext uri="{BB962C8B-B14F-4D97-AF65-F5344CB8AC3E}">
        <p14:creationId xmlns:p14="http://schemas.microsoft.com/office/powerpoint/2010/main" val="52379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93A5E-04A5-FE53-E556-A81F2719E0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7A684C-C7B4-59F2-77CF-1CD35EC6EE56}"/>
              </a:ext>
            </a:extLst>
          </p:cNvPr>
          <p:cNvSpPr>
            <a:spLocks noGrp="1"/>
          </p:cNvSpPr>
          <p:nvPr>
            <p:ph type="title"/>
          </p:nvPr>
        </p:nvSpPr>
        <p:spPr>
          <a:xfrm>
            <a:off x="838200" y="365125"/>
            <a:ext cx="10655300" cy="1016635"/>
          </a:xfrm>
          <a:solidFill>
            <a:schemeClr val="accent4">
              <a:lumMod val="20000"/>
              <a:lumOff val="80000"/>
            </a:schemeClr>
          </a:solidFill>
          <a:ln w="12700">
            <a:solidFill>
              <a:schemeClr val="tx1"/>
            </a:solidFill>
          </a:ln>
        </p:spPr>
        <p:txBody>
          <a:bodyPr>
            <a:normAutofit/>
          </a:bodyPr>
          <a:lstStyle/>
          <a:p>
            <a:pPr lvl="1" algn="ctr"/>
            <a:r>
              <a:rPr lang="en-US" sz="3200" b="1" dirty="0">
                <a:latin typeface="+mn-lt"/>
              </a:rPr>
              <a:t>Public Utility Holding Company Audit Issues</a:t>
            </a:r>
            <a:endParaRPr lang="en-US" sz="3200" b="1" kern="1200" dirty="0">
              <a:solidFill>
                <a:schemeClr val="tx1"/>
              </a:solidFill>
              <a:latin typeface="+mn-lt"/>
              <a:ea typeface="+mj-ea"/>
              <a:cs typeface="+mj-cs"/>
            </a:endParaRPr>
          </a:p>
        </p:txBody>
      </p:sp>
      <p:sp>
        <p:nvSpPr>
          <p:cNvPr id="2" name="Date Placeholder 1">
            <a:extLst>
              <a:ext uri="{FF2B5EF4-FFF2-40B4-BE49-F238E27FC236}">
                <a16:creationId xmlns:a16="http://schemas.microsoft.com/office/drawing/2014/main" id="{C2941A0C-8E74-7040-F9B9-E786E09FAE11}"/>
              </a:ext>
            </a:extLst>
          </p:cNvPr>
          <p:cNvSpPr>
            <a:spLocks noGrp="1"/>
          </p:cNvSpPr>
          <p:nvPr>
            <p:ph type="dt" sz="half" idx="10"/>
          </p:nvPr>
        </p:nvSpPr>
        <p:spPr/>
        <p:txBody>
          <a:bodyPr/>
          <a:lstStyle/>
          <a:p>
            <a:r>
              <a:rPr lang="en-US"/>
              <a:t>October 31, 2024</a:t>
            </a:r>
            <a:endParaRPr lang="en-US" dirty="0"/>
          </a:p>
        </p:txBody>
      </p:sp>
      <p:sp>
        <p:nvSpPr>
          <p:cNvPr id="3" name="Footer Placeholder 2">
            <a:extLst>
              <a:ext uri="{FF2B5EF4-FFF2-40B4-BE49-F238E27FC236}">
                <a16:creationId xmlns:a16="http://schemas.microsoft.com/office/drawing/2014/main" id="{CA29CCBD-D893-4C43-3522-5DB685B8297F}"/>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211171B3-2002-0603-7079-3FF1945CAB62}"/>
              </a:ext>
            </a:extLst>
          </p:cNvPr>
          <p:cNvSpPr>
            <a:spLocks noGrp="1"/>
          </p:cNvSpPr>
          <p:nvPr>
            <p:ph type="sldNum" sz="quarter" idx="12"/>
          </p:nvPr>
        </p:nvSpPr>
        <p:spPr/>
        <p:txBody>
          <a:bodyPr/>
          <a:lstStyle/>
          <a:p>
            <a:fld id="{056F8E6B-59F6-274E-8805-2485AA454C74}" type="slidenum">
              <a:rPr lang="en-US" smtClean="0"/>
              <a:t>23</a:t>
            </a:fld>
            <a:endParaRPr lang="en-US" dirty="0"/>
          </a:p>
        </p:txBody>
      </p:sp>
      <p:pic>
        <p:nvPicPr>
          <p:cNvPr id="8" name="Picture 7">
            <a:extLst>
              <a:ext uri="{FF2B5EF4-FFF2-40B4-BE49-F238E27FC236}">
                <a16:creationId xmlns:a16="http://schemas.microsoft.com/office/drawing/2014/main" id="{91D53CF9-E59C-E12B-94A7-C2E9A699BC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6" name="TextBox 5">
            <a:extLst>
              <a:ext uri="{FF2B5EF4-FFF2-40B4-BE49-F238E27FC236}">
                <a16:creationId xmlns:a16="http://schemas.microsoft.com/office/drawing/2014/main" id="{5D6C2161-410E-9EF4-AAAE-E97284FC083E}"/>
              </a:ext>
            </a:extLst>
          </p:cNvPr>
          <p:cNvSpPr txBox="1"/>
          <p:nvPr/>
        </p:nvSpPr>
        <p:spPr>
          <a:xfrm>
            <a:off x="939800" y="1668452"/>
            <a:ext cx="10553700" cy="4401205"/>
          </a:xfrm>
          <a:prstGeom prst="rect">
            <a:avLst/>
          </a:prstGeom>
          <a:noFill/>
        </p:spPr>
        <p:txBody>
          <a:bodyPr wrap="square" rtlCol="0">
            <a:spAutoFit/>
          </a:bodyPr>
          <a:lstStyle/>
          <a:p>
            <a:r>
              <a:rPr lang="en-US" sz="2800" dirty="0"/>
              <a:t>Holding company </a:t>
            </a:r>
            <a:r>
              <a:rPr lang="en-US" sz="2800" i="1" dirty="0"/>
              <a:t>versus</a:t>
            </a:r>
            <a:r>
              <a:rPr lang="en-US" sz="2800" dirty="0"/>
              <a:t> operating company priorities:</a:t>
            </a:r>
          </a:p>
          <a:p>
            <a:pPr marL="914400" lvl="1" indent="-457200">
              <a:buFont typeface="Arial" panose="020B0604020202020204" pitchFamily="34" charset="0"/>
              <a:buChar char="•"/>
            </a:pPr>
            <a:r>
              <a:rPr lang="en-US" sz="2400" dirty="0"/>
              <a:t>System-wide objectives </a:t>
            </a:r>
            <a:r>
              <a:rPr lang="en-US" sz="2400" i="1" dirty="0"/>
              <a:t>vs. </a:t>
            </a:r>
            <a:r>
              <a:rPr lang="en-US" sz="2400" dirty="0"/>
              <a:t>local service objectives</a:t>
            </a:r>
          </a:p>
          <a:p>
            <a:pPr marL="914400" lvl="1" indent="-457200">
              <a:buFont typeface="Arial" panose="020B0604020202020204" pitchFamily="34" charset="0"/>
              <a:buChar char="•"/>
            </a:pPr>
            <a:r>
              <a:rPr lang="en-US" sz="2400" dirty="0"/>
              <a:t>Misalignment between local retail shareowners and institutional ones</a:t>
            </a:r>
          </a:p>
          <a:p>
            <a:pPr marL="914400" lvl="1" indent="-457200">
              <a:buFont typeface="Arial" panose="020B0604020202020204" pitchFamily="34" charset="0"/>
              <a:buChar char="•"/>
            </a:pPr>
            <a:r>
              <a:rPr lang="en-US" sz="2400" dirty="0"/>
              <a:t>Allocation of opportunities and risks within the Holdco system</a:t>
            </a:r>
          </a:p>
          <a:p>
            <a:pPr marL="914400" lvl="1" indent="-457200">
              <a:buFont typeface="Arial" panose="020B0604020202020204" pitchFamily="34" charset="0"/>
              <a:buChar char="•"/>
            </a:pPr>
            <a:r>
              <a:rPr lang="en-US" sz="2400" dirty="0"/>
              <a:t>Diversification into non-regulated activities</a:t>
            </a:r>
          </a:p>
          <a:p>
            <a:pPr marL="914400" lvl="1" indent="-457200">
              <a:buFont typeface="Arial" panose="020B0604020202020204" pitchFamily="34" charset="0"/>
              <a:buChar char="•"/>
            </a:pPr>
            <a:r>
              <a:rPr lang="en-US" sz="2400" dirty="0"/>
              <a:t>An inclination to homogenize the various operating companies</a:t>
            </a:r>
          </a:p>
          <a:p>
            <a:pPr lvl="1"/>
            <a:endParaRPr lang="en-US" sz="400" dirty="0"/>
          </a:p>
          <a:p>
            <a:r>
              <a:rPr lang="en-US" sz="2800" dirty="0"/>
              <a:t>Scarcity of senior management time and attention:</a:t>
            </a:r>
          </a:p>
          <a:p>
            <a:pPr marL="800100" lvl="1" indent="-342900">
              <a:buFont typeface="Arial" panose="020B0604020202020204" pitchFamily="34" charset="0"/>
              <a:buChar char="•"/>
            </a:pPr>
            <a:r>
              <a:rPr lang="en-US" sz="2400" dirty="0"/>
              <a:t>Due attention to local regulatory bodies, government and stakeholders</a:t>
            </a:r>
          </a:p>
          <a:p>
            <a:pPr marL="800100" lvl="1" indent="-342900">
              <a:buFont typeface="Arial" panose="020B0604020202020204" pitchFamily="34" charset="0"/>
              <a:buChar char="•"/>
            </a:pPr>
            <a:r>
              <a:rPr lang="en-US" sz="2400" dirty="0"/>
              <a:t>Anticipating and managing local opportunities and challenges</a:t>
            </a:r>
          </a:p>
          <a:p>
            <a:pPr marL="800100" lvl="1" indent="-342900">
              <a:buFont typeface="Arial" panose="020B0604020202020204" pitchFamily="34" charset="0"/>
              <a:buChar char="•"/>
            </a:pPr>
            <a:r>
              <a:rPr lang="en-US" sz="2400" dirty="0"/>
              <a:t>Pressure to have the Holdco to “stick to its knitting”</a:t>
            </a:r>
          </a:p>
          <a:p>
            <a:pPr marL="800100" lvl="1" indent="-342900">
              <a:buFont typeface="Arial" panose="020B0604020202020204" pitchFamily="34" charset="0"/>
              <a:buChar char="•"/>
            </a:pPr>
            <a:r>
              <a:rPr lang="en-US" sz="2400" dirty="0"/>
              <a:t>Examples from Alliant Energy Corporation, 1998 to 2002</a:t>
            </a:r>
          </a:p>
        </p:txBody>
      </p:sp>
    </p:spTree>
    <p:extLst>
      <p:ext uri="{BB962C8B-B14F-4D97-AF65-F5344CB8AC3E}">
        <p14:creationId xmlns:p14="http://schemas.microsoft.com/office/powerpoint/2010/main" val="188200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270366"/>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Financial Implications of Public Utility Holding Companies</a:t>
            </a:r>
            <a:br>
              <a:rPr lang="en-US" sz="3200" b="1" dirty="0">
                <a:latin typeface="+mn-lt"/>
              </a:rPr>
            </a:br>
            <a:r>
              <a:rPr lang="en-US" sz="3200" b="1" dirty="0">
                <a:latin typeface="+mn-lt"/>
              </a:rPr>
              <a:t>for Retail Ratemaking</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24</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5128" name="Picture 8">
            <a:extLst>
              <a:ext uri="{FF2B5EF4-FFF2-40B4-BE49-F238E27FC236}">
                <a16:creationId xmlns:a16="http://schemas.microsoft.com/office/drawing/2014/main" id="{3E9A5B39-5109-6CC8-0901-9945D5DA4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877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1EC0D5D-C5EC-DB3F-DF88-DA6242D8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8401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Image">
            <a:extLst>
              <a:ext uri="{FF2B5EF4-FFF2-40B4-BE49-F238E27FC236}">
                <a16:creationId xmlns:a16="http://schemas.microsoft.com/office/drawing/2014/main" id="{FDB9BCDC-8DBF-2150-8E68-E3B033AC2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681" y="2161614"/>
            <a:ext cx="3360638" cy="33606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D9C14F9-B050-D2D0-4E9D-BFFBBF36D677}"/>
              </a:ext>
            </a:extLst>
          </p:cNvPr>
          <p:cNvSpPr>
            <a:spLocks noGrp="1"/>
          </p:cNvSpPr>
          <p:nvPr>
            <p:ph type="dt" sz="half" idx="10"/>
          </p:nvPr>
        </p:nvSpPr>
        <p:spPr/>
        <p:txBody>
          <a:bodyPr/>
          <a:lstStyle/>
          <a:p>
            <a:r>
              <a:rPr lang="en-US"/>
              <a:t>October 31, 2024</a:t>
            </a:r>
            <a:endParaRPr lang="en-US" dirty="0"/>
          </a:p>
        </p:txBody>
      </p:sp>
    </p:spTree>
    <p:extLst>
      <p:ext uri="{BB962C8B-B14F-4D97-AF65-F5344CB8AC3E}">
        <p14:creationId xmlns:p14="http://schemas.microsoft.com/office/powerpoint/2010/main" val="131071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219835"/>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Financial Implications of Public Utility Holding Companies</a:t>
            </a:r>
            <a:br>
              <a:rPr lang="en-US" sz="3200" b="1" dirty="0">
                <a:latin typeface="+mn-lt"/>
              </a:rPr>
            </a:br>
            <a:r>
              <a:rPr lang="en-US" sz="3200" b="1" dirty="0">
                <a:latin typeface="+mn-lt"/>
              </a:rPr>
              <a:t>for Retail Ratemaking</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25</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5128" name="Picture 8">
            <a:extLst>
              <a:ext uri="{FF2B5EF4-FFF2-40B4-BE49-F238E27FC236}">
                <a16:creationId xmlns:a16="http://schemas.microsoft.com/office/drawing/2014/main" id="{3E9A5B39-5109-6CC8-0901-9945D5DA4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877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1EC0D5D-C5EC-DB3F-DF88-DA6242D8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840137"/>
            <a:ext cx="5988045" cy="33606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D9C14F9-B050-D2D0-4E9D-BFFBBF36D677}"/>
              </a:ext>
            </a:extLst>
          </p:cNvPr>
          <p:cNvSpPr>
            <a:spLocks noGrp="1"/>
          </p:cNvSpPr>
          <p:nvPr>
            <p:ph type="dt" sz="half" idx="10"/>
          </p:nvPr>
        </p:nvSpPr>
        <p:spPr/>
        <p:txBody>
          <a:bodyPr/>
          <a:lstStyle/>
          <a:p>
            <a:r>
              <a:rPr lang="en-US"/>
              <a:t>October 31, 2024</a:t>
            </a:r>
            <a:endParaRPr lang="en-US" dirty="0"/>
          </a:p>
        </p:txBody>
      </p:sp>
      <p:sp>
        <p:nvSpPr>
          <p:cNvPr id="7" name="TextBox 6">
            <a:extLst>
              <a:ext uri="{FF2B5EF4-FFF2-40B4-BE49-F238E27FC236}">
                <a16:creationId xmlns:a16="http://schemas.microsoft.com/office/drawing/2014/main" id="{8E01D9D0-34DC-4C2E-685D-0CCCC96D0B02}"/>
              </a:ext>
            </a:extLst>
          </p:cNvPr>
          <p:cNvSpPr txBox="1"/>
          <p:nvPr/>
        </p:nvSpPr>
        <p:spPr>
          <a:xfrm>
            <a:off x="838200" y="1889383"/>
            <a:ext cx="10515600" cy="4154984"/>
          </a:xfrm>
          <a:prstGeom prst="rect">
            <a:avLst/>
          </a:prstGeom>
          <a:noFill/>
        </p:spPr>
        <p:txBody>
          <a:bodyPr wrap="square" rtlCol="0">
            <a:spAutoFit/>
          </a:bodyPr>
          <a:lstStyle/>
          <a:p>
            <a:r>
              <a:rPr lang="en-US" sz="2800" dirty="0"/>
              <a:t>Regulators may want to consider using hypothetical capital structures for operating companies owned by public utility holding companies.</a:t>
            </a:r>
          </a:p>
          <a:p>
            <a:pPr marL="914400" lvl="1" indent="-457200">
              <a:buFont typeface="Arial" panose="020B0604020202020204" pitchFamily="34" charset="0"/>
              <a:buChar char="•"/>
            </a:pPr>
            <a:r>
              <a:rPr lang="en-US" sz="2400" dirty="0"/>
              <a:t>In contrast to using GAAP-compliant reported capital structures</a:t>
            </a:r>
          </a:p>
          <a:p>
            <a:pPr marL="914400" lvl="1" indent="-457200">
              <a:buFont typeface="Arial" panose="020B0604020202020204" pitchFamily="34" charset="0"/>
              <a:buChar char="•"/>
            </a:pPr>
            <a:r>
              <a:rPr lang="en-US" sz="2400" dirty="0"/>
              <a:t>Risks investor difficulties in analyzing financial conditions and risks</a:t>
            </a:r>
          </a:p>
          <a:p>
            <a:endParaRPr lang="en-US" sz="1200" dirty="0"/>
          </a:p>
          <a:p>
            <a:r>
              <a:rPr lang="en-US" sz="2400" dirty="0"/>
              <a:t> </a:t>
            </a:r>
            <a:r>
              <a:rPr lang="en-US" sz="2800" dirty="0"/>
              <a:t>Hypothetical capital structures can be justified when:</a:t>
            </a:r>
          </a:p>
          <a:p>
            <a:pPr marL="914400" lvl="1" indent="-457200">
              <a:buFont typeface="Arial" panose="020B0604020202020204" pitchFamily="34" charset="0"/>
              <a:buChar char="•"/>
            </a:pPr>
            <a:r>
              <a:rPr lang="en-US" sz="2400" dirty="0"/>
              <a:t>The operating company has incurred debt-like obligations that are not recognized as debt under GAAP rules and guidance</a:t>
            </a:r>
          </a:p>
          <a:p>
            <a:pPr marL="914400" lvl="1" indent="-457200">
              <a:buFont typeface="Arial" panose="020B0604020202020204" pitchFamily="34" charset="0"/>
              <a:buChar char="•"/>
            </a:pPr>
            <a:r>
              <a:rPr lang="en-US" sz="2400" dirty="0"/>
              <a:t>The holding company has funded the operating company significantly</a:t>
            </a:r>
          </a:p>
          <a:p>
            <a:pPr marL="914400" lvl="1" indent="-457200">
              <a:buFont typeface="Arial" panose="020B0604020202020204" pitchFamily="34" charset="0"/>
              <a:buChar char="•"/>
            </a:pPr>
            <a:r>
              <a:rPr lang="en-US" sz="2400" dirty="0"/>
              <a:t>The operating company benefits significantly from holding company system-wide tax, pension and similar contingent obligations</a:t>
            </a:r>
            <a:endParaRPr lang="en-US" sz="2800" dirty="0"/>
          </a:p>
        </p:txBody>
      </p:sp>
    </p:spTree>
    <p:extLst>
      <p:ext uri="{BB962C8B-B14F-4D97-AF65-F5344CB8AC3E}">
        <p14:creationId xmlns:p14="http://schemas.microsoft.com/office/powerpoint/2010/main" val="269450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219835"/>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Financial Implications of Public Utility Holding Companies</a:t>
            </a:r>
            <a:br>
              <a:rPr lang="en-US" sz="3200" b="1" dirty="0">
                <a:latin typeface="+mn-lt"/>
              </a:rPr>
            </a:br>
            <a:r>
              <a:rPr lang="en-US" sz="3200" b="1" dirty="0">
                <a:latin typeface="+mn-lt"/>
              </a:rPr>
              <a:t>for Retail Ratemaking</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26</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5128" name="Picture 8">
            <a:extLst>
              <a:ext uri="{FF2B5EF4-FFF2-40B4-BE49-F238E27FC236}">
                <a16:creationId xmlns:a16="http://schemas.microsoft.com/office/drawing/2014/main" id="{3E9A5B39-5109-6CC8-0901-9945D5DA4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877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1EC0D5D-C5EC-DB3F-DF88-DA6242D8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840137"/>
            <a:ext cx="5988045" cy="33606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D9C14F9-B050-D2D0-4E9D-BFFBBF36D677}"/>
              </a:ext>
            </a:extLst>
          </p:cNvPr>
          <p:cNvSpPr>
            <a:spLocks noGrp="1"/>
          </p:cNvSpPr>
          <p:nvPr>
            <p:ph type="dt" sz="half" idx="10"/>
          </p:nvPr>
        </p:nvSpPr>
        <p:spPr/>
        <p:txBody>
          <a:bodyPr/>
          <a:lstStyle/>
          <a:p>
            <a:r>
              <a:rPr lang="en-US"/>
              <a:t>October 31, 2024</a:t>
            </a:r>
            <a:endParaRPr lang="en-US" dirty="0"/>
          </a:p>
        </p:txBody>
      </p:sp>
      <p:sp>
        <p:nvSpPr>
          <p:cNvPr id="8" name="TextBox 7">
            <a:extLst>
              <a:ext uri="{FF2B5EF4-FFF2-40B4-BE49-F238E27FC236}">
                <a16:creationId xmlns:a16="http://schemas.microsoft.com/office/drawing/2014/main" id="{F2965456-10A8-886C-244A-CF398DB45D84}"/>
              </a:ext>
            </a:extLst>
          </p:cNvPr>
          <p:cNvSpPr txBox="1"/>
          <p:nvPr/>
        </p:nvSpPr>
        <p:spPr>
          <a:xfrm>
            <a:off x="838200" y="1798539"/>
            <a:ext cx="10515600" cy="4585871"/>
          </a:xfrm>
          <a:prstGeom prst="rect">
            <a:avLst/>
          </a:prstGeom>
          <a:noFill/>
        </p:spPr>
        <p:txBody>
          <a:bodyPr wrap="square" rtlCol="0">
            <a:spAutoFit/>
          </a:bodyPr>
          <a:lstStyle/>
          <a:p>
            <a:r>
              <a:rPr lang="en-US" sz="2800" dirty="0"/>
              <a:t>The application of hypothetical capital structures requires judgement:</a:t>
            </a:r>
          </a:p>
          <a:p>
            <a:pPr marL="800100" lvl="1" indent="-342900">
              <a:buFont typeface="Arial" panose="020B0604020202020204" pitchFamily="34" charset="0"/>
              <a:buChar char="•"/>
            </a:pPr>
            <a:r>
              <a:rPr lang="en-US" sz="2400" dirty="0"/>
              <a:t>This should not be an automatic rule for ratemaking purposes</a:t>
            </a:r>
          </a:p>
          <a:p>
            <a:pPr marL="800100" lvl="1" indent="-342900">
              <a:buFont typeface="Arial" panose="020B0604020202020204" pitchFamily="34" charset="0"/>
              <a:buChar char="•"/>
            </a:pPr>
            <a:r>
              <a:rPr lang="en-US" sz="2400" dirty="0"/>
              <a:t>Like any good rule, it can be used, misused or abused</a:t>
            </a:r>
          </a:p>
          <a:p>
            <a:pPr marL="800100" lvl="1" indent="-342900">
              <a:buFont typeface="Arial" panose="020B0604020202020204" pitchFamily="34" charset="0"/>
              <a:buChar char="•"/>
            </a:pPr>
            <a:r>
              <a:rPr lang="en-US" sz="2400" dirty="0"/>
              <a:t>It should be applied if it would render </a:t>
            </a:r>
            <a:r>
              <a:rPr lang="en-US" sz="2400" u="sng" dirty="0"/>
              <a:t>a more accurate reflection of the regulated operating company’s marginal cost of capital</a:t>
            </a:r>
            <a:r>
              <a:rPr lang="en-US" sz="2400" dirty="0"/>
              <a:t> (its after-tax WACC)</a:t>
            </a:r>
          </a:p>
          <a:p>
            <a:endParaRPr lang="en-US" sz="1200" dirty="0"/>
          </a:p>
          <a:p>
            <a:r>
              <a:rPr lang="en-US" sz="2800" dirty="0"/>
              <a:t>Examples of fair and appropriate imputation of hypothetical capital structure:</a:t>
            </a:r>
          </a:p>
          <a:p>
            <a:pPr marL="914400" lvl="1" indent="-457200">
              <a:buFont typeface="Arial" panose="020B0604020202020204" pitchFamily="34" charset="0"/>
              <a:buChar char="•"/>
            </a:pPr>
            <a:r>
              <a:rPr lang="en-US" sz="2400" dirty="0"/>
              <a:t>Recognition of imputed off balance-sheet leverage (</a:t>
            </a:r>
            <a:r>
              <a:rPr lang="en-US" sz="2400" i="1" dirty="0"/>
              <a:t>e.g.</a:t>
            </a:r>
            <a:r>
              <a:rPr lang="en-US" sz="2400" dirty="0"/>
              <a:t>, leases, PPAs)</a:t>
            </a:r>
          </a:p>
          <a:p>
            <a:pPr marL="914400" lvl="1" indent="-457200">
              <a:buFont typeface="Arial" panose="020B0604020202020204" pitchFamily="34" charset="0"/>
              <a:buChar char="•"/>
            </a:pPr>
            <a:r>
              <a:rPr lang="en-US" sz="2400" dirty="0"/>
              <a:t>Cases of holding company efficiencies achieved in managing system-wide contingent obligations (</a:t>
            </a:r>
            <a:r>
              <a:rPr lang="en-US" sz="2400" i="1" dirty="0"/>
              <a:t>e.g.</a:t>
            </a:r>
            <a:r>
              <a:rPr lang="en-US" sz="2400" dirty="0"/>
              <a:t>, pension obligation funding, consolidated taxes)</a:t>
            </a:r>
          </a:p>
          <a:p>
            <a:endParaRPr lang="en-US" sz="2800" dirty="0"/>
          </a:p>
        </p:txBody>
      </p:sp>
    </p:spTree>
    <p:extLst>
      <p:ext uri="{BB962C8B-B14F-4D97-AF65-F5344CB8AC3E}">
        <p14:creationId xmlns:p14="http://schemas.microsoft.com/office/powerpoint/2010/main" val="248155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158875"/>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Financial Implications of Public Utility Holding Companies</a:t>
            </a:r>
            <a:br>
              <a:rPr lang="en-US" sz="3200" b="1" dirty="0">
                <a:latin typeface="+mn-lt"/>
              </a:rPr>
            </a:br>
            <a:r>
              <a:rPr lang="en-US" sz="3200" b="1" dirty="0">
                <a:latin typeface="+mn-lt"/>
              </a:rPr>
              <a:t>for Retail Ratemaking</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27</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5128" name="Picture 8">
            <a:extLst>
              <a:ext uri="{FF2B5EF4-FFF2-40B4-BE49-F238E27FC236}">
                <a16:creationId xmlns:a16="http://schemas.microsoft.com/office/drawing/2014/main" id="{3E9A5B39-5109-6CC8-0901-9945D5DA4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877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1EC0D5D-C5EC-DB3F-DF88-DA6242D8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840137"/>
            <a:ext cx="5988045" cy="33606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D9C14F9-B050-D2D0-4E9D-BFFBBF36D677}"/>
              </a:ext>
            </a:extLst>
          </p:cNvPr>
          <p:cNvSpPr>
            <a:spLocks noGrp="1"/>
          </p:cNvSpPr>
          <p:nvPr>
            <p:ph type="dt" sz="half" idx="10"/>
          </p:nvPr>
        </p:nvSpPr>
        <p:spPr/>
        <p:txBody>
          <a:bodyPr/>
          <a:lstStyle/>
          <a:p>
            <a:r>
              <a:rPr lang="en-US"/>
              <a:t>October 31, 2024</a:t>
            </a:r>
            <a:endParaRPr lang="en-US" dirty="0"/>
          </a:p>
        </p:txBody>
      </p:sp>
      <p:sp>
        <p:nvSpPr>
          <p:cNvPr id="7" name="TextBox 6">
            <a:extLst>
              <a:ext uri="{FF2B5EF4-FFF2-40B4-BE49-F238E27FC236}">
                <a16:creationId xmlns:a16="http://schemas.microsoft.com/office/drawing/2014/main" id="{8E01D9D0-34DC-4C2E-685D-0CCCC96D0B02}"/>
              </a:ext>
            </a:extLst>
          </p:cNvPr>
          <p:cNvSpPr txBox="1"/>
          <p:nvPr/>
        </p:nvSpPr>
        <p:spPr>
          <a:xfrm>
            <a:off x="838200" y="1831975"/>
            <a:ext cx="10515600" cy="4031873"/>
          </a:xfrm>
          <a:prstGeom prst="rect">
            <a:avLst/>
          </a:prstGeom>
          <a:noFill/>
        </p:spPr>
        <p:txBody>
          <a:bodyPr wrap="square" rtlCol="0">
            <a:spAutoFit/>
          </a:bodyPr>
          <a:lstStyle/>
          <a:p>
            <a:r>
              <a:rPr lang="en-US" sz="2800" dirty="0"/>
              <a:t>Misuse and abuse of imputing a hypothetical capital structure:</a:t>
            </a:r>
          </a:p>
          <a:p>
            <a:endParaRPr lang="en-US" sz="800" dirty="0"/>
          </a:p>
          <a:p>
            <a:pPr marL="914400" lvl="1" indent="-457200">
              <a:buFont typeface="Arial" panose="020B0604020202020204" pitchFamily="34" charset="0"/>
              <a:buChar char="•"/>
            </a:pPr>
            <a:r>
              <a:rPr lang="en-US" sz="2400" dirty="0"/>
              <a:t>Double leverage can be a prime example of misuse and abuse.</a:t>
            </a:r>
          </a:p>
          <a:p>
            <a:pPr marL="914400" lvl="1" indent="-457200">
              <a:buFont typeface="Arial" panose="020B0604020202020204" pitchFamily="34" charset="0"/>
              <a:buChar char="•"/>
            </a:pPr>
            <a:r>
              <a:rPr lang="en-US" sz="2400" dirty="0"/>
              <a:t>It can be imputed to a an operating company with a holding company parent that has issued debt in its own name and subsequently contributed equity to that operating company subsidiary.</a:t>
            </a:r>
          </a:p>
          <a:p>
            <a:pPr marL="914400" lvl="1" indent="-457200">
              <a:buFont typeface="Arial" panose="020B0604020202020204" pitchFamily="34" charset="0"/>
              <a:buChar char="•"/>
            </a:pPr>
            <a:r>
              <a:rPr lang="en-US" sz="2400" dirty="0"/>
              <a:t>The presumption is that the holding company is using cheaper borrowed funds to earn a higher return on the equity of its operating company subsidiary – hence the term “double leverage”.</a:t>
            </a:r>
          </a:p>
          <a:p>
            <a:pPr marL="914400" lvl="1" indent="-457200">
              <a:buFont typeface="Arial" panose="020B0604020202020204" pitchFamily="34" charset="0"/>
              <a:buChar char="•"/>
            </a:pPr>
            <a:r>
              <a:rPr lang="en-US" sz="2400" dirty="0"/>
              <a:t>The double leverage imputation could be extended to multiple levels of corporate ownership in a complex holding company structure. </a:t>
            </a:r>
            <a:r>
              <a:rPr lang="en-US" sz="2800" dirty="0"/>
              <a:t> </a:t>
            </a:r>
          </a:p>
        </p:txBody>
      </p:sp>
    </p:spTree>
    <p:extLst>
      <p:ext uri="{BB962C8B-B14F-4D97-AF65-F5344CB8AC3E}">
        <p14:creationId xmlns:p14="http://schemas.microsoft.com/office/powerpoint/2010/main" val="2541956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138555"/>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Financial Implications of Public Utility Holding Companies</a:t>
            </a:r>
            <a:br>
              <a:rPr lang="en-US" sz="3200" b="1" dirty="0">
                <a:latin typeface="+mn-lt"/>
              </a:rPr>
            </a:br>
            <a:r>
              <a:rPr lang="en-US" sz="3200" b="1" dirty="0">
                <a:latin typeface="+mn-lt"/>
              </a:rPr>
              <a:t>for Retail Ratemaking</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28</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5128" name="Picture 8">
            <a:extLst>
              <a:ext uri="{FF2B5EF4-FFF2-40B4-BE49-F238E27FC236}">
                <a16:creationId xmlns:a16="http://schemas.microsoft.com/office/drawing/2014/main" id="{3E9A5B39-5109-6CC8-0901-9945D5DA4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877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1EC0D5D-C5EC-DB3F-DF88-DA6242D8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840137"/>
            <a:ext cx="5988045" cy="33606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5968383-A67A-A5F4-4564-DB19FC4C9E14}"/>
              </a:ext>
            </a:extLst>
          </p:cNvPr>
          <p:cNvSpPr>
            <a:spLocks noGrp="1"/>
          </p:cNvSpPr>
          <p:nvPr>
            <p:ph type="dt" sz="half" idx="10"/>
          </p:nvPr>
        </p:nvSpPr>
        <p:spPr/>
        <p:txBody>
          <a:bodyPr/>
          <a:lstStyle/>
          <a:p>
            <a:r>
              <a:rPr lang="en-US"/>
              <a:t>October 31, 2024</a:t>
            </a:r>
          </a:p>
        </p:txBody>
      </p:sp>
      <p:sp>
        <p:nvSpPr>
          <p:cNvPr id="8" name="TextBox 7">
            <a:extLst>
              <a:ext uri="{FF2B5EF4-FFF2-40B4-BE49-F238E27FC236}">
                <a16:creationId xmlns:a16="http://schemas.microsoft.com/office/drawing/2014/main" id="{5E591417-16FA-F809-88A3-8719D736C473}"/>
              </a:ext>
            </a:extLst>
          </p:cNvPr>
          <p:cNvSpPr txBox="1"/>
          <p:nvPr/>
        </p:nvSpPr>
        <p:spPr>
          <a:xfrm>
            <a:off x="748030" y="1584960"/>
            <a:ext cx="11149330" cy="7140416"/>
          </a:xfrm>
          <a:prstGeom prst="rect">
            <a:avLst/>
          </a:prstGeom>
          <a:noFill/>
        </p:spPr>
        <p:txBody>
          <a:bodyPr wrap="square" rtlCol="0">
            <a:spAutoFit/>
          </a:bodyPr>
          <a:lstStyle/>
          <a:p>
            <a:r>
              <a:rPr lang="en-US" sz="2800" dirty="0"/>
              <a:t>Double leverage can be nonsensical if it distorts the cost of capital. The economic concepts that double leverage can violate:</a:t>
            </a:r>
          </a:p>
          <a:p>
            <a:pPr marL="342900" indent="-342900">
              <a:buFont typeface="Arial" panose="020B0604020202020204" pitchFamily="34" charset="0"/>
              <a:buChar char="•"/>
            </a:pPr>
            <a:r>
              <a:rPr lang="en-US" sz="2400" dirty="0"/>
              <a:t>The required return is a function of the risk of the investment</a:t>
            </a:r>
          </a:p>
          <a:p>
            <a:pPr marL="342900" indent="-342900">
              <a:buFont typeface="Arial" panose="020B0604020202020204" pitchFamily="34" charset="0"/>
              <a:buChar char="•"/>
            </a:pPr>
            <a:r>
              <a:rPr lang="en-US" sz="2400" dirty="0"/>
              <a:t>The cost of equity is the risk-adjusted opportunity cost faced by the marginal investor</a:t>
            </a:r>
          </a:p>
          <a:p>
            <a:pPr marL="342900" indent="-342900">
              <a:buFont typeface="Arial" panose="020B0604020202020204" pitchFamily="34" charset="0"/>
              <a:buChar char="•"/>
            </a:pPr>
            <a:r>
              <a:rPr lang="en-US" sz="2400" dirty="0"/>
              <a:t>The risk is determined by the use of funds, not the source of funds</a:t>
            </a:r>
          </a:p>
          <a:p>
            <a:pPr marL="342900" indent="-342900">
              <a:buFont typeface="Arial" panose="020B0604020202020204" pitchFamily="34" charset="0"/>
              <a:buChar char="•"/>
            </a:pPr>
            <a:r>
              <a:rPr lang="en-US" sz="2400" dirty="0"/>
              <a:t>Equity is equity, regardless of its ownership or funding source</a:t>
            </a:r>
          </a:p>
          <a:p>
            <a:pPr marL="342900" indent="-342900">
              <a:buFont typeface="Arial" panose="020B0604020202020204" pitchFamily="34" charset="0"/>
              <a:buChar char="•"/>
            </a:pPr>
            <a:r>
              <a:rPr lang="en-US" sz="2400" dirty="0"/>
              <a:t>The cost of equity is based on future expectations, not on historical events</a:t>
            </a:r>
          </a:p>
          <a:p>
            <a:pPr marL="342900" indent="-342900">
              <a:buFont typeface="Arial" panose="020B0604020202020204" pitchFamily="34" charset="0"/>
              <a:buChar char="•"/>
            </a:pPr>
            <a:r>
              <a:rPr lang="en-US" sz="2400" dirty="0"/>
              <a:t>The risk profiles of its subsidiaries sets the risk profile and cost of capital for the holding company, not the other way around</a:t>
            </a:r>
          </a:p>
          <a:p>
            <a:pPr marL="342900" indent="-342900">
              <a:buFont typeface="Arial" panose="020B0604020202020204" pitchFamily="34" charset="0"/>
              <a:buChar char="•"/>
            </a:pPr>
            <a:r>
              <a:rPr lang="en-US" sz="2400" dirty="0"/>
              <a:t>The business risk profile of various subsidiary companies is different, leading to different optimal capital structures</a:t>
            </a:r>
          </a:p>
          <a:p>
            <a:pPr marL="342900" indent="-342900">
              <a:buFont typeface="Arial" panose="020B0604020202020204" pitchFamily="34" charset="0"/>
              <a:buChar char="•"/>
            </a:pPr>
            <a:r>
              <a:rPr lang="en-US" sz="2400" dirty="0"/>
              <a:t>Consequently, the cost of capital should differ among the members of the system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lvl="1"/>
            <a:endParaRPr lang="en-US" sz="2400" dirty="0"/>
          </a:p>
          <a:p>
            <a:pPr marL="800100" lvl="1" indent="-342900">
              <a:buFont typeface="Arial" panose="020B0604020202020204" pitchFamily="34" charset="0"/>
              <a:buChar char="•"/>
            </a:pPr>
            <a:endParaRPr lang="en-US" sz="2400" dirty="0"/>
          </a:p>
          <a:p>
            <a:endParaRPr lang="en-US" sz="2800" dirty="0"/>
          </a:p>
          <a:p>
            <a:endParaRPr lang="en-US" sz="2800" dirty="0"/>
          </a:p>
        </p:txBody>
      </p:sp>
    </p:spTree>
    <p:extLst>
      <p:ext uri="{BB962C8B-B14F-4D97-AF65-F5344CB8AC3E}">
        <p14:creationId xmlns:p14="http://schemas.microsoft.com/office/powerpoint/2010/main" val="33986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116722"/>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Financial Implications of Public Utility Holding Companies</a:t>
            </a:r>
            <a:br>
              <a:rPr lang="en-US" sz="3200" b="1" dirty="0">
                <a:latin typeface="+mn-lt"/>
              </a:rPr>
            </a:br>
            <a:r>
              <a:rPr lang="en-US" sz="3200" b="1" dirty="0">
                <a:latin typeface="+mn-lt"/>
              </a:rPr>
              <a:t>for Retail Ratemaking</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29</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5D9C14F9-B050-D2D0-4E9D-BFFBBF36D677}"/>
              </a:ext>
            </a:extLst>
          </p:cNvPr>
          <p:cNvSpPr>
            <a:spLocks noGrp="1"/>
          </p:cNvSpPr>
          <p:nvPr>
            <p:ph type="dt" sz="half" idx="10"/>
          </p:nvPr>
        </p:nvSpPr>
        <p:spPr/>
        <p:txBody>
          <a:bodyPr/>
          <a:lstStyle/>
          <a:p>
            <a:r>
              <a:rPr lang="en-US"/>
              <a:t>October 31, 2024</a:t>
            </a:r>
            <a:endParaRPr lang="en-US" dirty="0"/>
          </a:p>
        </p:txBody>
      </p:sp>
      <p:pic>
        <p:nvPicPr>
          <p:cNvPr id="9" name="Picture 8" descr="A city with many buildings around it&#10;&#10;Description automatically generated">
            <a:extLst>
              <a:ext uri="{FF2B5EF4-FFF2-40B4-BE49-F238E27FC236}">
                <a16:creationId xmlns:a16="http://schemas.microsoft.com/office/drawing/2014/main" id="{72AA9B56-C6B7-8C11-10FF-8BAC9441B8F0}"/>
              </a:ext>
            </a:extLst>
          </p:cNvPr>
          <p:cNvPicPr>
            <a:picLocks noChangeAspect="1"/>
          </p:cNvPicPr>
          <p:nvPr/>
        </p:nvPicPr>
        <p:blipFill>
          <a:blip r:embed="rId4"/>
          <a:stretch>
            <a:fillRect/>
          </a:stretch>
        </p:blipFill>
        <p:spPr>
          <a:xfrm>
            <a:off x="7758663" y="1932061"/>
            <a:ext cx="3595137" cy="3595137"/>
          </a:xfrm>
          <a:prstGeom prst="rect">
            <a:avLst/>
          </a:prstGeom>
        </p:spPr>
      </p:pic>
      <p:sp>
        <p:nvSpPr>
          <p:cNvPr id="12" name="TextBox 11">
            <a:extLst>
              <a:ext uri="{FF2B5EF4-FFF2-40B4-BE49-F238E27FC236}">
                <a16:creationId xmlns:a16="http://schemas.microsoft.com/office/drawing/2014/main" id="{32A4AB06-37A5-7CE6-8B02-D558FD10FAC1}"/>
              </a:ext>
            </a:extLst>
          </p:cNvPr>
          <p:cNvSpPr txBox="1"/>
          <p:nvPr/>
        </p:nvSpPr>
        <p:spPr>
          <a:xfrm>
            <a:off x="1005834" y="2246179"/>
            <a:ext cx="6410961" cy="3046988"/>
          </a:xfrm>
          <a:prstGeom prst="rect">
            <a:avLst/>
          </a:prstGeom>
          <a:noFill/>
        </p:spPr>
        <p:txBody>
          <a:bodyPr wrap="square" rtlCol="0">
            <a:spAutoFit/>
          </a:bodyPr>
          <a:lstStyle/>
          <a:p>
            <a:pPr>
              <a:buSzPct val="120000"/>
            </a:pPr>
            <a:r>
              <a:rPr lang="en-US" sz="2400" dirty="0"/>
              <a:t>To insulate rate regulated subsidiaries from business practices and credit risks of sometimes highly speculative, non- regulated affiliates in a holding company system.</a:t>
            </a:r>
          </a:p>
          <a:p>
            <a:pPr marL="914400" lvl="1" indent="-457200">
              <a:buSzPct val="80000"/>
              <a:buFont typeface="Wingdings" pitchFamily="2" charset="2"/>
              <a:buChar char="q"/>
            </a:pPr>
            <a:r>
              <a:rPr lang="en-US" sz="2400" dirty="0"/>
              <a:t>Pro-active regulatory oversight</a:t>
            </a:r>
          </a:p>
          <a:p>
            <a:pPr marL="914400" lvl="1" indent="-457200">
              <a:buSzPct val="80000"/>
              <a:buFont typeface="Wingdings" pitchFamily="2" charset="2"/>
              <a:buChar char="q"/>
            </a:pPr>
            <a:r>
              <a:rPr lang="en-US" sz="2400" dirty="0"/>
              <a:t>Financial restrictions</a:t>
            </a:r>
          </a:p>
          <a:p>
            <a:pPr marL="914400" lvl="1" indent="-457200">
              <a:buSzPct val="80000"/>
              <a:buFont typeface="Wingdings" pitchFamily="2" charset="2"/>
              <a:buChar char="q"/>
            </a:pPr>
            <a:r>
              <a:rPr lang="en-US" sz="2400" dirty="0"/>
              <a:t>Structural separations</a:t>
            </a:r>
          </a:p>
          <a:p>
            <a:pPr marL="914400" lvl="1" indent="-457200">
              <a:buSzPct val="80000"/>
              <a:buFont typeface="Wingdings" pitchFamily="2" charset="2"/>
              <a:buChar char="q"/>
            </a:pPr>
            <a:r>
              <a:rPr lang="en-US" sz="2400" dirty="0"/>
              <a:t>Operational Controls</a:t>
            </a:r>
          </a:p>
        </p:txBody>
      </p:sp>
      <p:sp>
        <p:nvSpPr>
          <p:cNvPr id="14" name="TextBox 13">
            <a:extLst>
              <a:ext uri="{FF2B5EF4-FFF2-40B4-BE49-F238E27FC236}">
                <a16:creationId xmlns:a16="http://schemas.microsoft.com/office/drawing/2014/main" id="{5F79F097-1120-EFC8-8138-E74B4525149B}"/>
              </a:ext>
            </a:extLst>
          </p:cNvPr>
          <p:cNvSpPr txBox="1"/>
          <p:nvPr/>
        </p:nvSpPr>
        <p:spPr>
          <a:xfrm>
            <a:off x="838200" y="5347605"/>
            <a:ext cx="6093994" cy="646331"/>
          </a:xfrm>
          <a:prstGeom prst="rect">
            <a:avLst/>
          </a:prstGeom>
          <a:noFill/>
        </p:spPr>
        <p:txBody>
          <a:bodyPr wrap="square">
            <a:spAutoFit/>
          </a:bodyPr>
          <a:lstStyle/>
          <a:p>
            <a:r>
              <a:rPr lang="en-US" dirty="0">
                <a:hlinkClick r:id="rId5"/>
              </a:rPr>
              <a:t>Ring Fencing Mechanisms for Insulating a Utility in a Holding Company System</a:t>
            </a:r>
            <a:endParaRPr lang="en-US" dirty="0"/>
          </a:p>
        </p:txBody>
      </p:sp>
      <p:sp>
        <p:nvSpPr>
          <p:cNvPr id="7" name="TextBox 6">
            <a:extLst>
              <a:ext uri="{FF2B5EF4-FFF2-40B4-BE49-F238E27FC236}">
                <a16:creationId xmlns:a16="http://schemas.microsoft.com/office/drawing/2014/main" id="{6449A5E5-F9E1-B223-D3FA-F0A24865F28D}"/>
              </a:ext>
            </a:extLst>
          </p:cNvPr>
          <p:cNvSpPr txBox="1"/>
          <p:nvPr/>
        </p:nvSpPr>
        <p:spPr>
          <a:xfrm>
            <a:off x="838200" y="1732705"/>
            <a:ext cx="5735320" cy="492443"/>
          </a:xfrm>
          <a:prstGeom prst="rect">
            <a:avLst/>
          </a:prstGeom>
          <a:noFill/>
        </p:spPr>
        <p:txBody>
          <a:bodyPr wrap="square" rtlCol="0">
            <a:spAutoFit/>
          </a:bodyPr>
          <a:lstStyle/>
          <a:p>
            <a:r>
              <a:rPr lang="en-US" sz="2600" b="1" dirty="0"/>
              <a:t>Ringfencing utility operating companies:</a:t>
            </a:r>
          </a:p>
        </p:txBody>
      </p:sp>
    </p:spTree>
    <p:extLst>
      <p:ext uri="{BB962C8B-B14F-4D97-AF65-F5344CB8AC3E}">
        <p14:creationId xmlns:p14="http://schemas.microsoft.com/office/powerpoint/2010/main" val="276602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0187C-9C4F-1EED-8819-0493AA2E9D6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D8484F-DAA5-1276-309E-74F78FF7C2CD}"/>
              </a:ext>
            </a:extLst>
          </p:cNvPr>
          <p:cNvSpPr>
            <a:spLocks noGrp="1"/>
          </p:cNvSpPr>
          <p:nvPr>
            <p:ph type="title"/>
          </p:nvPr>
        </p:nvSpPr>
        <p:spPr>
          <a:xfrm>
            <a:off x="838200" y="365125"/>
            <a:ext cx="10515600" cy="1169035"/>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What is a public utility holding company </a:t>
            </a:r>
            <a:br>
              <a:rPr lang="en-US" sz="3200" b="1" dirty="0">
                <a:latin typeface="+mn-lt"/>
              </a:rPr>
            </a:br>
            <a:r>
              <a:rPr lang="en-US" sz="3200" b="1" dirty="0">
                <a:latin typeface="+mn-lt"/>
              </a:rPr>
              <a:t>and how have they evolved?</a:t>
            </a:r>
          </a:p>
        </p:txBody>
      </p:sp>
      <p:sp>
        <p:nvSpPr>
          <p:cNvPr id="3" name="Footer Placeholder 2">
            <a:extLst>
              <a:ext uri="{FF2B5EF4-FFF2-40B4-BE49-F238E27FC236}">
                <a16:creationId xmlns:a16="http://schemas.microsoft.com/office/drawing/2014/main" id="{D4A52FD1-031B-605B-685A-C4977B804035}"/>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9B4AA743-774D-80E3-5B5A-F820F6B2DFFF}"/>
              </a:ext>
            </a:extLst>
          </p:cNvPr>
          <p:cNvSpPr>
            <a:spLocks noGrp="1"/>
          </p:cNvSpPr>
          <p:nvPr>
            <p:ph type="sldNum" sz="quarter" idx="12"/>
          </p:nvPr>
        </p:nvSpPr>
        <p:spPr/>
        <p:txBody>
          <a:bodyPr/>
          <a:lstStyle/>
          <a:p>
            <a:fld id="{056F8E6B-59F6-274E-8805-2485AA454C74}" type="slidenum">
              <a:rPr lang="en-US" smtClean="0"/>
              <a:t>3</a:t>
            </a:fld>
            <a:endParaRPr lang="en-US" dirty="0"/>
          </a:p>
        </p:txBody>
      </p:sp>
      <p:pic>
        <p:nvPicPr>
          <p:cNvPr id="6" name="Picture 5">
            <a:extLst>
              <a:ext uri="{FF2B5EF4-FFF2-40B4-BE49-F238E27FC236}">
                <a16:creationId xmlns:a16="http://schemas.microsoft.com/office/drawing/2014/main" id="{8B9969D3-7CC2-AD80-C195-A1D52F772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971" y="2262469"/>
            <a:ext cx="4293269" cy="2740046"/>
          </a:xfrm>
          <a:prstGeom prst="rect">
            <a:avLst/>
          </a:prstGeom>
        </p:spPr>
      </p:pic>
      <p:pic>
        <p:nvPicPr>
          <p:cNvPr id="7" name="Picture 6">
            <a:extLst>
              <a:ext uri="{FF2B5EF4-FFF2-40B4-BE49-F238E27FC236}">
                <a16:creationId xmlns:a16="http://schemas.microsoft.com/office/drawing/2014/main" id="{37916172-8F8C-4467-7F48-7F1649845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86" y="2633510"/>
            <a:ext cx="5220714" cy="1997964"/>
          </a:xfrm>
          <a:prstGeom prst="rect">
            <a:avLst/>
          </a:prstGeom>
        </p:spPr>
      </p:pic>
      <p:pic>
        <p:nvPicPr>
          <p:cNvPr id="8" name="Picture 7">
            <a:extLst>
              <a:ext uri="{FF2B5EF4-FFF2-40B4-BE49-F238E27FC236}">
                <a16:creationId xmlns:a16="http://schemas.microsoft.com/office/drawing/2014/main" id="{B53AEF1A-DA72-E7A5-9066-5B0700D56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25909DD2-0098-92FB-8551-56703BD75EB5}"/>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20004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158875"/>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Financial Implications of Public Utility Holding Companies</a:t>
            </a:r>
            <a:br>
              <a:rPr lang="en-US" sz="3200" b="1" dirty="0">
                <a:latin typeface="+mn-lt"/>
              </a:rPr>
            </a:br>
            <a:r>
              <a:rPr lang="en-US" sz="3200" b="1" dirty="0">
                <a:latin typeface="+mn-lt"/>
              </a:rPr>
              <a:t>for Retail Ratemaking</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30</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5128" name="Picture 8">
            <a:extLst>
              <a:ext uri="{FF2B5EF4-FFF2-40B4-BE49-F238E27FC236}">
                <a16:creationId xmlns:a16="http://schemas.microsoft.com/office/drawing/2014/main" id="{3E9A5B39-5109-6CC8-0901-9945D5DA4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877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1EC0D5D-C5EC-DB3F-DF88-DA6242D8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840137"/>
            <a:ext cx="5988045" cy="3360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CF19A5-F214-8BE5-FF3D-C55F3512EB71}"/>
              </a:ext>
            </a:extLst>
          </p:cNvPr>
          <p:cNvSpPr txBox="1"/>
          <p:nvPr/>
        </p:nvSpPr>
        <p:spPr>
          <a:xfrm>
            <a:off x="838200" y="1801058"/>
            <a:ext cx="10916920" cy="4247317"/>
          </a:xfrm>
          <a:prstGeom prst="rect">
            <a:avLst/>
          </a:prstGeom>
          <a:noFill/>
        </p:spPr>
        <p:txBody>
          <a:bodyPr wrap="square" rtlCol="0">
            <a:spAutoFit/>
          </a:bodyPr>
          <a:lstStyle/>
          <a:p>
            <a:r>
              <a:rPr lang="en-US" sz="2600" b="1" dirty="0"/>
              <a:t>Standard and Poor’s three elements of package of special enhancements required to create a ring fence:</a:t>
            </a:r>
          </a:p>
          <a:p>
            <a:pPr marL="342900" indent="-342900">
              <a:buFont typeface="Arial" panose="020B0604020202020204" pitchFamily="34" charset="0"/>
              <a:buChar char="•"/>
            </a:pPr>
            <a:r>
              <a:rPr lang="en-US" sz="2400" dirty="0"/>
              <a:t>A special structure, often including a special purpose entity, structured in a way that reduces the risk of a subsidiary being pulled into bankruptcy with its parent. </a:t>
            </a:r>
          </a:p>
          <a:p>
            <a:pPr marL="342900" indent="-342900">
              <a:buFont typeface="Arial" panose="020B0604020202020204" pitchFamily="34" charset="0"/>
              <a:buChar char="•"/>
            </a:pPr>
            <a:r>
              <a:rPr lang="en-US" sz="2400" dirty="0"/>
              <a:t>A tightly drafted set of covenants, including dividend tests, negative pledges, non-petition covenants, prohibitions from creating new entities, restrictions on asset transfers and inter-company advances, that collectively preserve the financial well-being and autonomy of the ring-fenced subsidiary. </a:t>
            </a:r>
          </a:p>
          <a:p>
            <a:pPr marL="342900" indent="-342900">
              <a:buFont typeface="Arial" panose="020B0604020202020204" pitchFamily="34" charset="0"/>
              <a:buChar char="•"/>
            </a:pPr>
            <a:r>
              <a:rPr lang="en-US" sz="2400" dirty="0"/>
              <a:t>The third element is collateral. If the debt is fully secured by a pledge of all or substantially all of the assets of the subsidiary, the parent, in principle, has less freedom to deal with the assets of the subsidiary. Financial restrictions.</a:t>
            </a:r>
          </a:p>
        </p:txBody>
      </p:sp>
      <p:sp>
        <p:nvSpPr>
          <p:cNvPr id="9" name="Date Placeholder 1">
            <a:extLst>
              <a:ext uri="{FF2B5EF4-FFF2-40B4-BE49-F238E27FC236}">
                <a16:creationId xmlns:a16="http://schemas.microsoft.com/office/drawing/2014/main" id="{5D9C14F9-B050-D2D0-4E9D-BFFBBF36D677}"/>
              </a:ext>
            </a:extLst>
          </p:cNvPr>
          <p:cNvSpPr>
            <a:spLocks noGrp="1"/>
          </p:cNvSpPr>
          <p:nvPr>
            <p:ph type="dt" sz="half" idx="10"/>
          </p:nvPr>
        </p:nvSpPr>
        <p:spPr>
          <a:xfrm>
            <a:off x="838200" y="5890958"/>
            <a:ext cx="11036968" cy="826001"/>
          </a:xfrm>
        </p:spPr>
        <p:txBody>
          <a:bodyPr/>
          <a:lstStyle/>
          <a:p>
            <a:r>
              <a:rPr lang="en-US"/>
              <a:t>October 31, 2024</a:t>
            </a:r>
            <a:endParaRPr lang="en-US" dirty="0"/>
          </a:p>
        </p:txBody>
      </p:sp>
    </p:spTree>
    <p:extLst>
      <p:ext uri="{BB962C8B-B14F-4D97-AF65-F5344CB8AC3E}">
        <p14:creationId xmlns:p14="http://schemas.microsoft.com/office/powerpoint/2010/main" val="394145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339164"/>
          </a:xfrm>
          <a:solidFill>
            <a:schemeClr val="accent4">
              <a:lumMod val="20000"/>
              <a:lumOff val="80000"/>
            </a:schemeClr>
          </a:solidFill>
          <a:ln w="12700">
            <a:solidFill>
              <a:schemeClr val="tx1"/>
            </a:solidFill>
          </a:ln>
        </p:spPr>
        <p:txBody>
          <a:bodyPr>
            <a:normAutofit/>
          </a:bodyPr>
          <a:lstStyle/>
          <a:p>
            <a:pPr algn="ctr">
              <a:lnSpc>
                <a:spcPct val="100000"/>
              </a:lnSpc>
            </a:pPr>
            <a:r>
              <a:rPr lang="en-US" sz="3200" b="1" dirty="0">
                <a:latin typeface="+mn-lt"/>
              </a:rPr>
              <a:t>Wisconsin Public Utility Holding Company </a:t>
            </a:r>
            <a:br>
              <a:rPr lang="en-US" sz="3200" b="1" dirty="0">
                <a:latin typeface="+mn-lt"/>
              </a:rPr>
            </a:br>
            <a:r>
              <a:rPr lang="en-US" sz="3200" b="1" dirty="0">
                <a:latin typeface="+mn-lt"/>
              </a:rPr>
              <a:t>(WUHCA) Statute</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31</a:t>
            </a:fld>
            <a:endParaRPr lang="en-US" dirty="0"/>
          </a:p>
        </p:txBody>
      </p:sp>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pic>
        <p:nvPicPr>
          <p:cNvPr id="5128" name="Picture 8">
            <a:extLst>
              <a:ext uri="{FF2B5EF4-FFF2-40B4-BE49-F238E27FC236}">
                <a16:creationId xmlns:a16="http://schemas.microsoft.com/office/drawing/2014/main" id="{3E9A5B39-5109-6CC8-0901-9945D5DA4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877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1EC0D5D-C5EC-DB3F-DF88-DA6242D8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840137"/>
            <a:ext cx="5988045" cy="336063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ow a Bill Becomes Law « American View">
            <a:extLst>
              <a:ext uri="{FF2B5EF4-FFF2-40B4-BE49-F238E27FC236}">
                <a16:creationId xmlns:a16="http://schemas.microsoft.com/office/drawing/2014/main" id="{4DB4E0EF-E1C1-AB01-24EB-6790AFC1B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607" y="2292877"/>
            <a:ext cx="5052786" cy="347488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EE4A31ED-AA0F-F37A-81D5-C5A558C7C4D2}"/>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976847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32</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613297"/>
            <a:ext cx="10515600" cy="535531"/>
          </a:xfrm>
          <a:prstGeom prst="rect">
            <a:avLst/>
          </a:prstGeom>
          <a:noFill/>
        </p:spPr>
        <p:txBody>
          <a:bodyPr wrap="square" rtlCol="0">
            <a:spAutoFit/>
          </a:bodyPr>
          <a:lstStyle/>
          <a:p>
            <a:pPr algn="ctr"/>
            <a:endParaRPr lang="en-US" sz="3200" b="1" dirty="0">
              <a:latin typeface="Myriad Pro" panose="020B0503030403020204" pitchFamily="34" charset="0"/>
            </a:endParaRP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756920" y="432489"/>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Wisconsin Statute 196.175</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8" name="TextBox 7">
            <a:extLst>
              <a:ext uri="{FF2B5EF4-FFF2-40B4-BE49-F238E27FC236}">
                <a16:creationId xmlns:a16="http://schemas.microsoft.com/office/drawing/2014/main" id="{9002935D-6B83-8DDA-ECA2-B2BE5123022B}"/>
              </a:ext>
            </a:extLst>
          </p:cNvPr>
          <p:cNvSpPr txBox="1"/>
          <p:nvPr/>
        </p:nvSpPr>
        <p:spPr>
          <a:xfrm>
            <a:off x="838200" y="1918828"/>
            <a:ext cx="10515600" cy="3982372"/>
          </a:xfrm>
          <a:prstGeom prst="rect">
            <a:avLst/>
          </a:prstGeom>
          <a:noFill/>
        </p:spPr>
        <p:txBody>
          <a:bodyPr wrap="square" rtlCol="0">
            <a:spAutoFit/>
          </a:bodyPr>
          <a:lstStyle/>
          <a:p>
            <a:r>
              <a:rPr lang="en-US" sz="2400" u="sng" dirty="0"/>
              <a:t>The underlying premise in WUHCA</a:t>
            </a:r>
            <a:r>
              <a:rPr lang="en-US" sz="2400" dirty="0">
                <a:solidFill>
                  <a:srgbClr val="FF0000"/>
                </a:solidFill>
              </a:rPr>
              <a:t> </a:t>
            </a:r>
            <a:r>
              <a:rPr lang="en-US" sz="2400" dirty="0"/>
              <a:t>is that interests of Wisconsin’s ratepayers, investors in Wisconsin utility holding companies, and the general public are deemed to benefit when public utility holding companies:</a:t>
            </a:r>
          </a:p>
          <a:p>
            <a:pPr marL="800100" lvl="1" indent="-342900">
              <a:lnSpc>
                <a:spcPct val="150000"/>
              </a:lnSpc>
              <a:buFont typeface="Arial" panose="020B0604020202020204" pitchFamily="34" charset="0"/>
              <a:buChar char="•"/>
            </a:pPr>
            <a:r>
              <a:rPr lang="en-US" sz="2400" dirty="0"/>
              <a:t>Conduct and expand substantial business activities;</a:t>
            </a:r>
          </a:p>
          <a:p>
            <a:pPr marL="800100" lvl="1" indent="-342900">
              <a:lnSpc>
                <a:spcPct val="150000"/>
              </a:lnSpc>
              <a:buFont typeface="Arial" panose="020B0604020202020204" pitchFamily="34" charset="0"/>
              <a:buChar char="•"/>
            </a:pPr>
            <a:r>
              <a:rPr lang="en-US" sz="2400" dirty="0"/>
              <a:t>Attract new business;</a:t>
            </a:r>
          </a:p>
          <a:p>
            <a:pPr marL="800100" lvl="1" indent="-342900">
              <a:lnSpc>
                <a:spcPct val="150000"/>
              </a:lnSpc>
              <a:buFont typeface="Arial" panose="020B0604020202020204" pitchFamily="34" charset="0"/>
              <a:buChar char="•"/>
            </a:pPr>
            <a:r>
              <a:rPr lang="en-US" sz="2400" dirty="0"/>
              <a:t>Provide investment capital for new business ventures; and</a:t>
            </a:r>
          </a:p>
          <a:p>
            <a:pPr marL="800100" lvl="1" indent="-342900">
              <a:lnSpc>
                <a:spcPct val="150000"/>
              </a:lnSpc>
              <a:buFont typeface="Arial" panose="020B0604020202020204" pitchFamily="34" charset="0"/>
              <a:buChar char="•"/>
            </a:pPr>
            <a:r>
              <a:rPr lang="en-US" sz="2400" dirty="0"/>
              <a:t>Promote employment and commerce.</a:t>
            </a:r>
          </a:p>
          <a:p>
            <a:pPr>
              <a:lnSpc>
                <a:spcPct val="150000"/>
              </a:lnSpc>
            </a:pPr>
            <a:endParaRPr lang="en-US" sz="2800" dirty="0">
              <a:latin typeface="Myriad Pro" panose="020B0503030403020204" pitchFamily="34" charset="0"/>
            </a:endParaRPr>
          </a:p>
        </p:txBody>
      </p:sp>
      <p:sp>
        <p:nvSpPr>
          <p:cNvPr id="2" name="Date Placeholder 1">
            <a:extLst>
              <a:ext uri="{FF2B5EF4-FFF2-40B4-BE49-F238E27FC236}">
                <a16:creationId xmlns:a16="http://schemas.microsoft.com/office/drawing/2014/main" id="{6B808B73-8ED3-CF71-F2FF-43046F399FFB}"/>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1206452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33</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613297"/>
            <a:ext cx="10515600" cy="535531"/>
          </a:xfrm>
          <a:prstGeom prst="rect">
            <a:avLst/>
          </a:prstGeom>
          <a:noFill/>
        </p:spPr>
        <p:txBody>
          <a:bodyPr wrap="square" rtlCol="0">
            <a:spAutoFit/>
          </a:bodyPr>
          <a:lstStyle/>
          <a:p>
            <a:pPr algn="ctr"/>
            <a:endParaRPr lang="en-US" sz="3200" b="1" dirty="0">
              <a:latin typeface="Myriad Pro" panose="020B0503030403020204" pitchFamily="34" charset="0"/>
            </a:endParaRP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838200" y="482381"/>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Wisconsin Statute 196.175</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A2E4F65A-3C9A-9CAF-AD6A-BB37DC08E859}"/>
              </a:ext>
            </a:extLst>
          </p:cNvPr>
          <p:cNvSpPr txBox="1"/>
          <p:nvPr/>
        </p:nvSpPr>
        <p:spPr>
          <a:xfrm>
            <a:off x="355599" y="1596540"/>
            <a:ext cx="11094721" cy="4247317"/>
          </a:xfrm>
          <a:prstGeom prst="rect">
            <a:avLst/>
          </a:prstGeom>
          <a:noFill/>
        </p:spPr>
        <p:txBody>
          <a:bodyPr wrap="square" rtlCol="0">
            <a:spAutoFit/>
          </a:bodyPr>
          <a:lstStyle/>
          <a:p>
            <a:pPr lvl="1">
              <a:lnSpc>
                <a:spcPct val="150000"/>
              </a:lnSpc>
            </a:pPr>
            <a:r>
              <a:rPr lang="en-US" sz="2400" u="sng" dirty="0"/>
              <a:t>The public interest could be protected</a:t>
            </a:r>
            <a:r>
              <a:rPr lang="en-US" sz="2400" dirty="0"/>
              <a:t> if:</a:t>
            </a:r>
          </a:p>
          <a:p>
            <a:pPr marL="1257300" lvl="2" indent="-342900">
              <a:buFont typeface="Arial" panose="020B0604020202020204" pitchFamily="34" charset="0"/>
              <a:buChar char="•"/>
            </a:pPr>
            <a:r>
              <a:rPr lang="en-US" sz="2400" dirty="0"/>
              <a:t>Affiliated transactions were subject to review and approval;</a:t>
            </a:r>
          </a:p>
          <a:p>
            <a:pPr lvl="2"/>
            <a:endParaRPr lang="en-US" sz="800" dirty="0"/>
          </a:p>
          <a:p>
            <a:pPr marL="1257300" lvl="2" indent="-342900">
              <a:buFont typeface="Arial" panose="020B0604020202020204" pitchFamily="34" charset="0"/>
              <a:buChar char="•"/>
            </a:pPr>
            <a:r>
              <a:rPr lang="en-US" sz="2400" dirty="0"/>
              <a:t>Non-utility activity does not lessen competition;</a:t>
            </a:r>
          </a:p>
          <a:p>
            <a:pPr lvl="2"/>
            <a:endParaRPr lang="en-US" sz="800" dirty="0"/>
          </a:p>
          <a:p>
            <a:pPr marL="1257300" lvl="2" indent="-342900">
              <a:buFont typeface="Arial" panose="020B0604020202020204" pitchFamily="34" charset="0"/>
              <a:buChar char="•"/>
            </a:pPr>
            <a:r>
              <a:rPr lang="en-US" sz="2400" dirty="0"/>
              <a:t>Public utility operations remain subject to regulation;</a:t>
            </a:r>
          </a:p>
          <a:p>
            <a:pPr lvl="2"/>
            <a:endParaRPr lang="en-US" sz="800" dirty="0"/>
          </a:p>
          <a:p>
            <a:pPr marL="1257300" lvl="2" indent="-342900">
              <a:buFont typeface="Arial" panose="020B0604020202020204" pitchFamily="34" charset="0"/>
              <a:buChar char="•"/>
            </a:pPr>
            <a:r>
              <a:rPr lang="en-US" sz="2400" dirty="0"/>
              <a:t>Holding company books and records are subject to review;</a:t>
            </a:r>
          </a:p>
          <a:p>
            <a:pPr lvl="2"/>
            <a:endParaRPr lang="en-US" sz="1000" dirty="0"/>
          </a:p>
          <a:p>
            <a:pPr marL="1257300" lvl="2" indent="-342900">
              <a:buFont typeface="Arial" panose="020B0604020202020204" pitchFamily="34" charset="0"/>
              <a:buChar char="•"/>
            </a:pPr>
            <a:r>
              <a:rPr lang="en-US" sz="2400" dirty="0"/>
              <a:t>Non-utility business does not adversely affect utility rates, reliability, and cost of or ability to raise capital; and</a:t>
            </a:r>
          </a:p>
          <a:p>
            <a:pPr lvl="2"/>
            <a:endParaRPr lang="en-US" sz="800" dirty="0"/>
          </a:p>
          <a:p>
            <a:pPr marL="1257300" lvl="2" indent="-342900">
              <a:buFont typeface="Arial" panose="020B0604020202020204" pitchFamily="34" charset="0"/>
              <a:buChar char="•"/>
            </a:pPr>
            <a:r>
              <a:rPr lang="en-US" sz="2400" dirty="0"/>
              <a:t>Provision of reasonably priced, reliable energy services remains the predominant business of a public utility holding company.</a:t>
            </a:r>
          </a:p>
        </p:txBody>
      </p:sp>
      <p:sp>
        <p:nvSpPr>
          <p:cNvPr id="6" name="Date Placeholder 5">
            <a:extLst>
              <a:ext uri="{FF2B5EF4-FFF2-40B4-BE49-F238E27FC236}">
                <a16:creationId xmlns:a16="http://schemas.microsoft.com/office/drawing/2014/main" id="{4F1B7EEB-8F96-B03B-E37E-94EEF09DB9F1}"/>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3891694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34</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613297"/>
            <a:ext cx="10515600" cy="535531"/>
          </a:xfrm>
          <a:prstGeom prst="rect">
            <a:avLst/>
          </a:prstGeom>
          <a:noFill/>
        </p:spPr>
        <p:txBody>
          <a:bodyPr wrap="square" rtlCol="0">
            <a:spAutoFit/>
          </a:bodyPr>
          <a:lstStyle/>
          <a:p>
            <a:pPr algn="ctr"/>
            <a:endParaRPr lang="en-US" sz="3200" b="1" dirty="0">
              <a:latin typeface="Myriad Pro" panose="020B0503030403020204" pitchFamily="34" charset="0"/>
            </a:endParaRP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797491" y="509041"/>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Wisconsin Statute 196.175</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6B3F4E0E-C6D8-3FCC-ED6E-5C109497863E}"/>
              </a:ext>
            </a:extLst>
          </p:cNvPr>
          <p:cNvSpPr txBox="1"/>
          <p:nvPr/>
        </p:nvSpPr>
        <p:spPr>
          <a:xfrm>
            <a:off x="797491" y="1644486"/>
            <a:ext cx="10298482" cy="646331"/>
          </a:xfrm>
          <a:prstGeom prst="rect">
            <a:avLst/>
          </a:prstGeom>
          <a:noFill/>
        </p:spPr>
        <p:txBody>
          <a:bodyPr wrap="square" rtlCol="0">
            <a:spAutoFit/>
          </a:bodyPr>
          <a:lstStyle/>
          <a:p>
            <a:r>
              <a:rPr lang="en-US" sz="3600" b="1" dirty="0"/>
              <a:t>Subsection Three: </a:t>
            </a:r>
            <a:r>
              <a:rPr lang="en-US" sz="3600" dirty="0">
                <a:solidFill>
                  <a:srgbClr val="FF0000"/>
                </a:solidFill>
              </a:rPr>
              <a:t>Take-overs</a:t>
            </a:r>
            <a:endParaRPr lang="en-US" sz="2400" dirty="0">
              <a:solidFill>
                <a:srgbClr val="FF0000"/>
              </a:solidFill>
            </a:endParaRPr>
          </a:p>
        </p:txBody>
      </p:sp>
      <p:sp>
        <p:nvSpPr>
          <p:cNvPr id="6" name="TextBox 5">
            <a:extLst>
              <a:ext uri="{FF2B5EF4-FFF2-40B4-BE49-F238E27FC236}">
                <a16:creationId xmlns:a16="http://schemas.microsoft.com/office/drawing/2014/main" id="{68C5F4D1-899F-72F7-A63C-331D093E17CA}"/>
              </a:ext>
            </a:extLst>
          </p:cNvPr>
          <p:cNvSpPr txBox="1"/>
          <p:nvPr/>
        </p:nvSpPr>
        <p:spPr>
          <a:xfrm>
            <a:off x="4469426" y="2374276"/>
            <a:ext cx="7152361"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Commission must find any 10% voting owner of public utility holding company:</a:t>
            </a:r>
          </a:p>
          <a:p>
            <a:pPr marL="1371600" lvl="2" indent="-457200">
              <a:buFont typeface="Courier New" panose="02070309020205020404" pitchFamily="49" charset="0"/>
              <a:buChar char="o"/>
            </a:pPr>
            <a:r>
              <a:rPr lang="en-US" sz="2800" dirty="0"/>
              <a:t>Must be in the best interests of:</a:t>
            </a:r>
          </a:p>
          <a:p>
            <a:pPr marL="2286000" lvl="4" indent="-457200">
              <a:buFont typeface="Wingdings" pitchFamily="2" charset="2"/>
              <a:buChar char="ü"/>
            </a:pPr>
            <a:r>
              <a:rPr lang="en-US" sz="2800" dirty="0"/>
              <a:t>Utility customers</a:t>
            </a:r>
          </a:p>
          <a:p>
            <a:pPr marL="2286000" lvl="4" indent="-457200">
              <a:buFont typeface="Wingdings" pitchFamily="2" charset="2"/>
              <a:buChar char="ü"/>
            </a:pPr>
            <a:r>
              <a:rPr lang="en-US" sz="2800" dirty="0"/>
              <a:t>Investors</a:t>
            </a:r>
          </a:p>
          <a:p>
            <a:pPr marL="2286000" lvl="4" indent="-457200">
              <a:buFont typeface="Wingdings" pitchFamily="2" charset="2"/>
              <a:buChar char="ü"/>
            </a:pPr>
            <a:r>
              <a:rPr lang="en-US" sz="2800" dirty="0"/>
              <a:t>Public</a:t>
            </a:r>
          </a:p>
          <a:p>
            <a:pPr marL="285750" indent="-285750">
              <a:buFont typeface="Arial" panose="020B0604020202020204" pitchFamily="34" charset="0"/>
              <a:buChar char="•"/>
            </a:pPr>
            <a:r>
              <a:rPr lang="en-US" sz="2800" dirty="0"/>
              <a:t>Commission investigation</a:t>
            </a:r>
          </a:p>
          <a:p>
            <a:pPr marL="285750" indent="-285750">
              <a:buFont typeface="Arial" panose="020B0604020202020204" pitchFamily="34" charset="0"/>
              <a:buChar char="•"/>
            </a:pPr>
            <a:r>
              <a:rPr lang="en-US" sz="2800" dirty="0"/>
              <a:t>Opportunity for hearing</a:t>
            </a:r>
          </a:p>
        </p:txBody>
      </p:sp>
      <p:pic>
        <p:nvPicPr>
          <p:cNvPr id="2050" name="Picture 2" descr="Business, buy, company, corporate, job, takeover, taking over icon">
            <a:extLst>
              <a:ext uri="{FF2B5EF4-FFF2-40B4-BE49-F238E27FC236}">
                <a16:creationId xmlns:a16="http://schemas.microsoft.com/office/drawing/2014/main" id="{E0219BC8-0C86-12C3-1077-65DF41AC2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 y="2251249"/>
            <a:ext cx="2941320" cy="2941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9F7F8D-0BDA-BCEE-29A2-7A84AF371274}"/>
              </a:ext>
            </a:extLst>
          </p:cNvPr>
          <p:cNvSpPr txBox="1"/>
          <p:nvPr/>
        </p:nvSpPr>
        <p:spPr>
          <a:xfrm>
            <a:off x="967740" y="5405127"/>
            <a:ext cx="1640909" cy="369332"/>
          </a:xfrm>
          <a:prstGeom prst="rect">
            <a:avLst/>
          </a:prstGeom>
          <a:noFill/>
        </p:spPr>
        <p:txBody>
          <a:bodyPr wrap="square" rtlCol="0">
            <a:spAutoFit/>
          </a:bodyPr>
          <a:lstStyle/>
          <a:p>
            <a:r>
              <a:rPr lang="en-US" dirty="0">
                <a:hlinkClick r:id="rId4"/>
              </a:rPr>
              <a:t>Link to Statute</a:t>
            </a:r>
            <a:endParaRPr lang="en-US" dirty="0"/>
          </a:p>
        </p:txBody>
      </p:sp>
      <p:sp>
        <p:nvSpPr>
          <p:cNvPr id="9" name="Date Placeholder 8">
            <a:extLst>
              <a:ext uri="{FF2B5EF4-FFF2-40B4-BE49-F238E27FC236}">
                <a16:creationId xmlns:a16="http://schemas.microsoft.com/office/drawing/2014/main" id="{25679918-BF52-1A50-6742-3716DFED6A5D}"/>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2295656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35</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613297"/>
            <a:ext cx="10515600" cy="535531"/>
          </a:xfrm>
          <a:prstGeom prst="rect">
            <a:avLst/>
          </a:prstGeom>
          <a:noFill/>
        </p:spPr>
        <p:txBody>
          <a:bodyPr wrap="square" rtlCol="0">
            <a:spAutoFit/>
          </a:bodyPr>
          <a:lstStyle/>
          <a:p>
            <a:pPr algn="ctr"/>
            <a:endParaRPr lang="en-US" sz="3200" b="1" dirty="0">
              <a:latin typeface="Myriad Pro" panose="020B0503030403020204" pitchFamily="34" charset="0"/>
            </a:endParaRP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838200" y="480572"/>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Wisconsin Statute 196.175</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6B3F4E0E-C6D8-3FCC-ED6E-5C109497863E}"/>
              </a:ext>
            </a:extLst>
          </p:cNvPr>
          <p:cNvSpPr txBox="1"/>
          <p:nvPr/>
        </p:nvSpPr>
        <p:spPr>
          <a:xfrm>
            <a:off x="838200" y="1564905"/>
            <a:ext cx="10406276" cy="646331"/>
          </a:xfrm>
          <a:prstGeom prst="rect">
            <a:avLst/>
          </a:prstGeom>
          <a:noFill/>
        </p:spPr>
        <p:txBody>
          <a:bodyPr wrap="square" rtlCol="0">
            <a:spAutoFit/>
          </a:bodyPr>
          <a:lstStyle/>
          <a:p>
            <a:r>
              <a:rPr lang="en-US" sz="3600" b="1" dirty="0"/>
              <a:t>Subsection Four: </a:t>
            </a:r>
            <a:r>
              <a:rPr lang="en-US" sz="3600" dirty="0">
                <a:solidFill>
                  <a:srgbClr val="FF0000"/>
                </a:solidFill>
              </a:rPr>
              <a:t>Capital Impairment</a:t>
            </a:r>
            <a:endParaRPr lang="en-US" sz="2400" dirty="0">
              <a:solidFill>
                <a:srgbClr val="FF0000"/>
              </a:solidFill>
            </a:endParaRPr>
          </a:p>
        </p:txBody>
      </p:sp>
      <p:sp>
        <p:nvSpPr>
          <p:cNvPr id="6" name="TextBox 5">
            <a:extLst>
              <a:ext uri="{FF2B5EF4-FFF2-40B4-BE49-F238E27FC236}">
                <a16:creationId xmlns:a16="http://schemas.microsoft.com/office/drawing/2014/main" id="{68C5F4D1-899F-72F7-A63C-331D093E17CA}"/>
              </a:ext>
            </a:extLst>
          </p:cNvPr>
          <p:cNvSpPr txBox="1"/>
          <p:nvPr/>
        </p:nvSpPr>
        <p:spPr>
          <a:xfrm>
            <a:off x="957684" y="2475962"/>
            <a:ext cx="5239915" cy="3108543"/>
          </a:xfrm>
          <a:prstGeom prst="rect">
            <a:avLst/>
          </a:prstGeom>
          <a:noFill/>
        </p:spPr>
        <p:txBody>
          <a:bodyPr wrap="square" rtlCol="0">
            <a:spAutoFit/>
          </a:bodyPr>
          <a:lstStyle/>
          <a:p>
            <a:r>
              <a:rPr lang="en-US" sz="2800" dirty="0"/>
              <a:t>The Commission can limit or cease dividends paid from the public utility company to the holding company if dividend payments could impair a public utility affiliate’s capital.</a:t>
            </a:r>
          </a:p>
          <a:p>
            <a:pPr marL="742950" lvl="1" indent="-285750">
              <a:buFont typeface="Arial" panose="020B0604020202020204" pitchFamily="34" charset="0"/>
              <a:buChar char="•"/>
            </a:pPr>
            <a:endParaRPr lang="en-US" sz="2800" dirty="0"/>
          </a:p>
        </p:txBody>
      </p:sp>
      <p:pic>
        <p:nvPicPr>
          <p:cNvPr id="3074" name="Picture 2" descr="Dividend stocks, public company payback profit in stock market, return ...">
            <a:extLst>
              <a:ext uri="{FF2B5EF4-FFF2-40B4-BE49-F238E27FC236}">
                <a16:creationId xmlns:a16="http://schemas.microsoft.com/office/drawing/2014/main" id="{A27AF70E-FCCE-43B1-AD93-4CC77484F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400" y="2475962"/>
            <a:ext cx="4429760" cy="29531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68F9C25-EE97-4C9B-22C1-AA969D7551B9}"/>
              </a:ext>
            </a:extLst>
          </p:cNvPr>
          <p:cNvSpPr txBox="1"/>
          <p:nvPr/>
        </p:nvSpPr>
        <p:spPr>
          <a:xfrm>
            <a:off x="1109858" y="5849232"/>
            <a:ext cx="1640909" cy="369332"/>
          </a:xfrm>
          <a:prstGeom prst="rect">
            <a:avLst/>
          </a:prstGeom>
          <a:noFill/>
        </p:spPr>
        <p:txBody>
          <a:bodyPr wrap="square" rtlCol="0">
            <a:spAutoFit/>
          </a:bodyPr>
          <a:lstStyle/>
          <a:p>
            <a:r>
              <a:rPr lang="en-US" dirty="0">
                <a:hlinkClick r:id="rId4"/>
              </a:rPr>
              <a:t>Link to Statute</a:t>
            </a:r>
            <a:endParaRPr lang="en-US" dirty="0"/>
          </a:p>
        </p:txBody>
      </p:sp>
      <p:sp>
        <p:nvSpPr>
          <p:cNvPr id="9" name="Date Placeholder 8">
            <a:extLst>
              <a:ext uri="{FF2B5EF4-FFF2-40B4-BE49-F238E27FC236}">
                <a16:creationId xmlns:a16="http://schemas.microsoft.com/office/drawing/2014/main" id="{6F9DFDC0-EB20-574F-5608-FDAFBA61D040}"/>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1823335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36</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613297"/>
            <a:ext cx="10515600" cy="535531"/>
          </a:xfrm>
          <a:prstGeom prst="rect">
            <a:avLst/>
          </a:prstGeom>
          <a:noFill/>
        </p:spPr>
        <p:txBody>
          <a:bodyPr wrap="square" rtlCol="0">
            <a:spAutoFit/>
          </a:bodyPr>
          <a:lstStyle/>
          <a:p>
            <a:pPr algn="ctr"/>
            <a:endParaRPr lang="en-US" sz="3200" b="1" dirty="0">
              <a:latin typeface="Myriad Pro" panose="020B0503030403020204" pitchFamily="34" charset="0"/>
            </a:endParaRP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838200" y="391327"/>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Wisconsin Statute 196.175</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6B3F4E0E-C6D8-3FCC-ED6E-5C109497863E}"/>
              </a:ext>
            </a:extLst>
          </p:cNvPr>
          <p:cNvSpPr txBox="1"/>
          <p:nvPr/>
        </p:nvSpPr>
        <p:spPr>
          <a:xfrm>
            <a:off x="739035" y="1538469"/>
            <a:ext cx="11056725" cy="646331"/>
          </a:xfrm>
          <a:prstGeom prst="rect">
            <a:avLst/>
          </a:prstGeom>
          <a:noFill/>
        </p:spPr>
        <p:txBody>
          <a:bodyPr wrap="square" rtlCol="0">
            <a:spAutoFit/>
          </a:bodyPr>
          <a:lstStyle/>
          <a:p>
            <a:r>
              <a:rPr lang="en-US" sz="3600" b="1" dirty="0"/>
              <a:t>Subsection Five: </a:t>
            </a:r>
            <a:r>
              <a:rPr lang="en-US" sz="3600" dirty="0">
                <a:solidFill>
                  <a:srgbClr val="FF0000"/>
                </a:solidFill>
              </a:rPr>
              <a:t>Regulation of Holding Company Systems</a:t>
            </a:r>
            <a:endParaRPr lang="en-US" sz="2400" dirty="0">
              <a:solidFill>
                <a:srgbClr val="FF0000"/>
              </a:solidFill>
            </a:endParaRPr>
          </a:p>
        </p:txBody>
      </p:sp>
      <p:sp>
        <p:nvSpPr>
          <p:cNvPr id="6" name="TextBox 5">
            <a:extLst>
              <a:ext uri="{FF2B5EF4-FFF2-40B4-BE49-F238E27FC236}">
                <a16:creationId xmlns:a16="http://schemas.microsoft.com/office/drawing/2014/main" id="{68C5F4D1-899F-72F7-A63C-331D093E17CA}"/>
              </a:ext>
            </a:extLst>
          </p:cNvPr>
          <p:cNvSpPr txBox="1"/>
          <p:nvPr/>
        </p:nvSpPr>
        <p:spPr>
          <a:xfrm>
            <a:off x="4613499" y="2342805"/>
            <a:ext cx="7079801"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Access to books and records</a:t>
            </a:r>
          </a:p>
          <a:p>
            <a:pPr marL="285750" indent="-285750">
              <a:buFont typeface="Arial" panose="020B0604020202020204" pitchFamily="34" charset="0"/>
              <a:buChar char="•"/>
            </a:pPr>
            <a:r>
              <a:rPr lang="en-US" sz="2800" dirty="0"/>
              <a:t>Operations must not prevent sound operation of public utility subsidiaries.</a:t>
            </a:r>
          </a:p>
          <a:p>
            <a:pPr marL="285750" indent="-285750">
              <a:buFont typeface="Arial" panose="020B0604020202020204" pitchFamily="34" charset="0"/>
              <a:buChar char="•"/>
            </a:pPr>
            <a:r>
              <a:rPr lang="en-US" sz="2800" dirty="0"/>
              <a:t>Controls for exchanges of data in the system.</a:t>
            </a:r>
          </a:p>
          <a:p>
            <a:pPr marL="285750" indent="-285750">
              <a:buFont typeface="Arial" panose="020B0604020202020204" pitchFamily="34" charset="0"/>
              <a:buChar char="•"/>
            </a:pPr>
            <a:r>
              <a:rPr lang="en-US" sz="2800" dirty="0"/>
              <a:t>Prevention of subsidies within the system.</a:t>
            </a:r>
          </a:p>
          <a:p>
            <a:pPr marL="285750" indent="-285750">
              <a:buFont typeface="Arial" panose="020B0604020202020204" pitchFamily="34" charset="0"/>
              <a:buChar char="•"/>
            </a:pPr>
            <a:r>
              <a:rPr lang="en-US" sz="2800" dirty="0"/>
              <a:t>Ensure public utility subsidiaries shall be considered to have stand alone treatment for capital structure and tax-related issues.</a:t>
            </a:r>
          </a:p>
          <a:p>
            <a:pPr marL="742950" lvl="1" indent="-285750">
              <a:buFont typeface="Arial" panose="020B0604020202020204" pitchFamily="34" charset="0"/>
              <a:buChar char="•"/>
            </a:pPr>
            <a:endParaRPr lang="en-US" sz="2800" dirty="0"/>
          </a:p>
        </p:txBody>
      </p:sp>
      <p:sp>
        <p:nvSpPr>
          <p:cNvPr id="8" name="TextBox 7">
            <a:extLst>
              <a:ext uri="{FF2B5EF4-FFF2-40B4-BE49-F238E27FC236}">
                <a16:creationId xmlns:a16="http://schemas.microsoft.com/office/drawing/2014/main" id="{31C95DD8-168C-7547-212B-0E4540EF4F23}"/>
              </a:ext>
            </a:extLst>
          </p:cNvPr>
          <p:cNvSpPr txBox="1"/>
          <p:nvPr/>
        </p:nvSpPr>
        <p:spPr>
          <a:xfrm>
            <a:off x="838200" y="5872250"/>
            <a:ext cx="1640909" cy="369332"/>
          </a:xfrm>
          <a:prstGeom prst="rect">
            <a:avLst/>
          </a:prstGeom>
          <a:noFill/>
        </p:spPr>
        <p:txBody>
          <a:bodyPr wrap="square" rtlCol="0">
            <a:spAutoFit/>
          </a:bodyPr>
          <a:lstStyle/>
          <a:p>
            <a:r>
              <a:rPr lang="en-US" dirty="0">
                <a:hlinkClick r:id="rId3"/>
              </a:rPr>
              <a:t>Link to Statute</a:t>
            </a:r>
            <a:endParaRPr lang="en-US" dirty="0"/>
          </a:p>
        </p:txBody>
      </p:sp>
      <p:pic>
        <p:nvPicPr>
          <p:cNvPr id="4098" name="Picture 2" descr="Image">
            <a:extLst>
              <a:ext uri="{FF2B5EF4-FFF2-40B4-BE49-F238E27FC236}">
                <a16:creationId xmlns:a16="http://schemas.microsoft.com/office/drawing/2014/main" id="{9FC258F9-9EF6-4C28-274B-1FD14CA3B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42805"/>
            <a:ext cx="3414677" cy="3414677"/>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a:extLst>
              <a:ext uri="{FF2B5EF4-FFF2-40B4-BE49-F238E27FC236}">
                <a16:creationId xmlns:a16="http://schemas.microsoft.com/office/drawing/2014/main" id="{919F45B6-F8A1-936F-19A6-A51C2F96E630}"/>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3180843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37</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613297"/>
            <a:ext cx="10515600" cy="535531"/>
          </a:xfrm>
          <a:prstGeom prst="rect">
            <a:avLst/>
          </a:prstGeom>
          <a:noFill/>
        </p:spPr>
        <p:txBody>
          <a:bodyPr wrap="square" rtlCol="0">
            <a:spAutoFit/>
          </a:bodyPr>
          <a:lstStyle/>
          <a:p>
            <a:pPr algn="ctr"/>
            <a:endParaRPr lang="en-US" sz="3200" b="1" dirty="0">
              <a:latin typeface="Myriad Pro" panose="020B0503030403020204" pitchFamily="34" charset="0"/>
            </a:endParaRPr>
          </a:p>
        </p:txBody>
      </p:sp>
      <p:sp>
        <p:nvSpPr>
          <p:cNvPr id="11" name="Title 4">
            <a:extLst>
              <a:ext uri="{FF2B5EF4-FFF2-40B4-BE49-F238E27FC236}">
                <a16:creationId xmlns:a16="http://schemas.microsoft.com/office/drawing/2014/main" id="{A48CBE27-FA3D-026F-EB2A-7C36771642C0}"/>
              </a:ext>
            </a:extLst>
          </p:cNvPr>
          <p:cNvSpPr txBox="1">
            <a:spLocks/>
          </p:cNvSpPr>
          <p:nvPr/>
        </p:nvSpPr>
        <p:spPr>
          <a:xfrm>
            <a:off x="811209" y="427088"/>
            <a:ext cx="10557354"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Wisconsin Statute 196.175</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TextBox 1">
            <a:extLst>
              <a:ext uri="{FF2B5EF4-FFF2-40B4-BE49-F238E27FC236}">
                <a16:creationId xmlns:a16="http://schemas.microsoft.com/office/drawing/2014/main" id="{6B3F4E0E-C6D8-3FCC-ED6E-5C109497863E}"/>
              </a:ext>
            </a:extLst>
          </p:cNvPr>
          <p:cNvSpPr txBox="1"/>
          <p:nvPr/>
        </p:nvSpPr>
        <p:spPr>
          <a:xfrm>
            <a:off x="811209" y="1617427"/>
            <a:ext cx="10674263" cy="646331"/>
          </a:xfrm>
          <a:prstGeom prst="rect">
            <a:avLst/>
          </a:prstGeom>
          <a:noFill/>
        </p:spPr>
        <p:txBody>
          <a:bodyPr wrap="square" rtlCol="0">
            <a:spAutoFit/>
          </a:bodyPr>
          <a:lstStyle/>
          <a:p>
            <a:r>
              <a:rPr lang="en-US" sz="3600" b="1" dirty="0"/>
              <a:t>Subsection Six M: </a:t>
            </a:r>
            <a:r>
              <a:rPr lang="en-US" sz="3600" dirty="0">
                <a:solidFill>
                  <a:srgbClr val="FF0000"/>
                </a:solidFill>
              </a:rPr>
              <a:t>Asset Cap</a:t>
            </a:r>
            <a:endParaRPr lang="en-US" sz="2400" dirty="0">
              <a:solidFill>
                <a:srgbClr val="FF0000"/>
              </a:solidFill>
            </a:endParaRPr>
          </a:p>
        </p:txBody>
      </p:sp>
      <p:sp>
        <p:nvSpPr>
          <p:cNvPr id="6" name="TextBox 5">
            <a:extLst>
              <a:ext uri="{FF2B5EF4-FFF2-40B4-BE49-F238E27FC236}">
                <a16:creationId xmlns:a16="http://schemas.microsoft.com/office/drawing/2014/main" id="{68C5F4D1-899F-72F7-A63C-331D093E17CA}"/>
              </a:ext>
            </a:extLst>
          </p:cNvPr>
          <p:cNvSpPr txBox="1"/>
          <p:nvPr/>
        </p:nvSpPr>
        <p:spPr>
          <a:xfrm>
            <a:off x="838200" y="2449693"/>
            <a:ext cx="5534218" cy="3000821"/>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Myriad Pro" panose="020B0503030403020204"/>
              </a:rPr>
              <a:t>A holding company may not have more that 25% of its consolidated assets invested in non-utility investments (the “asset cap”).</a:t>
            </a:r>
          </a:p>
          <a:p>
            <a:pPr marL="457200" indent="-457200">
              <a:buFont typeface="Arial" panose="020B0604020202020204" pitchFamily="34" charset="0"/>
              <a:buChar char="•"/>
            </a:pPr>
            <a:r>
              <a:rPr lang="en-US" sz="2700" dirty="0"/>
              <a:t>Requires annual reporting for calculations of the asset cap.</a:t>
            </a:r>
          </a:p>
        </p:txBody>
      </p:sp>
      <p:pic>
        <p:nvPicPr>
          <p:cNvPr id="8" name="Picture 7">
            <a:extLst>
              <a:ext uri="{FF2B5EF4-FFF2-40B4-BE49-F238E27FC236}">
                <a16:creationId xmlns:a16="http://schemas.microsoft.com/office/drawing/2014/main" id="{2DC049D6-FC55-C09A-C2B0-FA54FFE5E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011" y="2607088"/>
            <a:ext cx="4718789" cy="2656114"/>
          </a:xfrm>
          <a:prstGeom prst="rect">
            <a:avLst/>
          </a:prstGeom>
        </p:spPr>
      </p:pic>
      <p:sp>
        <p:nvSpPr>
          <p:cNvPr id="9" name="TextBox 8">
            <a:extLst>
              <a:ext uri="{FF2B5EF4-FFF2-40B4-BE49-F238E27FC236}">
                <a16:creationId xmlns:a16="http://schemas.microsoft.com/office/drawing/2014/main" id="{3D5C9AAD-EF4F-07A1-2D1E-BA7F8314D4F1}"/>
              </a:ext>
            </a:extLst>
          </p:cNvPr>
          <p:cNvSpPr txBox="1"/>
          <p:nvPr/>
        </p:nvSpPr>
        <p:spPr>
          <a:xfrm>
            <a:off x="838200" y="5636450"/>
            <a:ext cx="1640909" cy="369332"/>
          </a:xfrm>
          <a:prstGeom prst="rect">
            <a:avLst/>
          </a:prstGeom>
          <a:noFill/>
        </p:spPr>
        <p:txBody>
          <a:bodyPr wrap="square" rtlCol="0">
            <a:spAutoFit/>
          </a:bodyPr>
          <a:lstStyle/>
          <a:p>
            <a:r>
              <a:rPr lang="en-US" dirty="0">
                <a:hlinkClick r:id="rId4"/>
              </a:rPr>
              <a:t>Link to Statute</a:t>
            </a:r>
            <a:endParaRPr lang="en-US" dirty="0"/>
          </a:p>
        </p:txBody>
      </p:sp>
      <p:sp>
        <p:nvSpPr>
          <p:cNvPr id="10" name="Date Placeholder 9">
            <a:extLst>
              <a:ext uri="{FF2B5EF4-FFF2-40B4-BE49-F238E27FC236}">
                <a16:creationId xmlns:a16="http://schemas.microsoft.com/office/drawing/2014/main" id="{E190F831-67A3-9433-9518-2E16156FB0E9}"/>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2129943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52BA9-56D2-3A76-0D0C-A1B2E26984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348D84-87A4-4DDB-1247-59A7888037B9}"/>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Recent Public Utility Holding Company News Items</a:t>
            </a:r>
          </a:p>
        </p:txBody>
      </p:sp>
      <p:sp>
        <p:nvSpPr>
          <p:cNvPr id="3" name="Footer Placeholder 2">
            <a:extLst>
              <a:ext uri="{FF2B5EF4-FFF2-40B4-BE49-F238E27FC236}">
                <a16:creationId xmlns:a16="http://schemas.microsoft.com/office/drawing/2014/main" id="{6612A871-01A7-BC44-B202-CF974521F951}"/>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124889B9-6094-22C0-DA96-2F81BC2FF9A3}"/>
              </a:ext>
            </a:extLst>
          </p:cNvPr>
          <p:cNvSpPr>
            <a:spLocks noGrp="1"/>
          </p:cNvSpPr>
          <p:nvPr>
            <p:ph type="sldNum" sz="quarter" idx="12"/>
          </p:nvPr>
        </p:nvSpPr>
        <p:spPr/>
        <p:txBody>
          <a:bodyPr/>
          <a:lstStyle/>
          <a:p>
            <a:fld id="{056F8E6B-59F6-274E-8805-2485AA454C74}" type="slidenum">
              <a:rPr lang="en-US" smtClean="0"/>
              <a:t>38</a:t>
            </a:fld>
            <a:endParaRPr lang="en-US" dirty="0"/>
          </a:p>
        </p:txBody>
      </p:sp>
      <p:pic>
        <p:nvPicPr>
          <p:cNvPr id="6" name="Picture 5">
            <a:extLst>
              <a:ext uri="{FF2B5EF4-FFF2-40B4-BE49-F238E27FC236}">
                <a16:creationId xmlns:a16="http://schemas.microsoft.com/office/drawing/2014/main" id="{4021C9D1-E25A-2B0D-18B9-CC7F15EEA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243" y="1899920"/>
            <a:ext cx="2925513" cy="3813640"/>
          </a:xfrm>
          <a:prstGeom prst="rect">
            <a:avLst/>
          </a:prstGeom>
        </p:spPr>
      </p:pic>
      <p:pic>
        <p:nvPicPr>
          <p:cNvPr id="7" name="Picture 6">
            <a:extLst>
              <a:ext uri="{FF2B5EF4-FFF2-40B4-BE49-F238E27FC236}">
                <a16:creationId xmlns:a16="http://schemas.microsoft.com/office/drawing/2014/main" id="{BAC06325-7A3E-A5E0-5B9E-44664FD35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16D9FED4-652E-C573-A54F-41FA6B8E174A}"/>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3007969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Regulatory Reserves Network</a:t>
            </a:r>
          </a:p>
        </p:txBody>
      </p:sp>
      <p:graphicFrame>
        <p:nvGraphicFramePr>
          <p:cNvPr id="7" name="Content Placeholder 6">
            <a:extLst>
              <a:ext uri="{FF2B5EF4-FFF2-40B4-BE49-F238E27FC236}">
                <a16:creationId xmlns:a16="http://schemas.microsoft.com/office/drawing/2014/main" id="{5FEB4210-D0F4-6C5C-3695-F3EB2A575CA9}"/>
              </a:ext>
            </a:extLst>
          </p:cNvPr>
          <p:cNvGraphicFramePr>
            <a:graphicFrameLocks noGrp="1"/>
          </p:cNvGraphicFramePr>
          <p:nvPr>
            <p:ph idx="1"/>
            <p:extLst>
              <p:ext uri="{D42A27DB-BD31-4B8C-83A1-F6EECF244321}">
                <p14:modId xmlns:p14="http://schemas.microsoft.com/office/powerpoint/2010/main" val="1242741729"/>
              </p:ext>
            </p:extLst>
          </p:nvPr>
        </p:nvGraphicFramePr>
        <p:xfrm>
          <a:off x="838198" y="2195830"/>
          <a:ext cx="10515599" cy="2499360"/>
        </p:xfrm>
        <a:graphic>
          <a:graphicData uri="http://schemas.openxmlformats.org/drawingml/2006/table">
            <a:tbl>
              <a:tblPr firstRow="1" bandRow="1">
                <a:tableStyleId>{5940675A-B579-460E-94D1-54222C63F5DA}</a:tableStyleId>
              </a:tblPr>
              <a:tblGrid>
                <a:gridCol w="3622042">
                  <a:extLst>
                    <a:ext uri="{9D8B030D-6E8A-4147-A177-3AD203B41FA5}">
                      <a16:colId xmlns:a16="http://schemas.microsoft.com/office/drawing/2014/main" val="185920514"/>
                    </a:ext>
                  </a:extLst>
                </a:gridCol>
                <a:gridCol w="3306144">
                  <a:extLst>
                    <a:ext uri="{9D8B030D-6E8A-4147-A177-3AD203B41FA5}">
                      <a16:colId xmlns:a16="http://schemas.microsoft.com/office/drawing/2014/main" val="1840615104"/>
                    </a:ext>
                  </a:extLst>
                </a:gridCol>
                <a:gridCol w="3587413">
                  <a:extLst>
                    <a:ext uri="{9D8B030D-6E8A-4147-A177-3AD203B41FA5}">
                      <a16:colId xmlns:a16="http://schemas.microsoft.com/office/drawing/2014/main" val="2034970294"/>
                    </a:ext>
                  </a:extLst>
                </a:gridCol>
              </a:tblGrid>
              <a:tr h="1156641">
                <a:tc>
                  <a:txBody>
                    <a:bodyPr/>
                    <a:lstStyle/>
                    <a:p>
                      <a:r>
                        <a:rPr lang="en-US" b="1" dirty="0"/>
                        <a:t>Enrique Bacalao</a:t>
                      </a:r>
                    </a:p>
                    <a:p>
                      <a:endParaRPr lang="en-US" dirty="0"/>
                    </a:p>
                    <a:p>
                      <a:endParaRPr lang="en-US" dirty="0"/>
                    </a:p>
                    <a:p>
                      <a:endParaRPr lang="en-US" dirty="0"/>
                    </a:p>
                    <a:p>
                      <a:endParaRPr lang="en-US" dirty="0"/>
                    </a:p>
                    <a:p>
                      <a:r>
                        <a:rPr lang="en-US" b="1" dirty="0"/>
                        <a:t>Bacalao Consulting Services, LLC</a:t>
                      </a:r>
                    </a:p>
                    <a:p>
                      <a:r>
                        <a:rPr lang="en-US" sz="1600" i="1" dirty="0" err="1"/>
                        <a:t>enrique@bacalaoconsultinservice</a:t>
                      </a:r>
                      <a:r>
                        <a:rPr lang="en-US" sz="1600" i="1" dirty="0"/>
                        <a:t> </a:t>
                      </a:r>
                      <a:r>
                        <a:rPr lang="en-US" sz="1600" i="1" dirty="0" err="1"/>
                        <a:t>s.com</a:t>
                      </a:r>
                      <a:endParaRPr lang="en-US" sz="1600" i="1" dirty="0"/>
                    </a:p>
                    <a:p>
                      <a:r>
                        <a:rPr lang="en-US" sz="1600" i="1" dirty="0" err="1"/>
                        <a:t>www.bacalaoconsultingservices.com</a:t>
                      </a:r>
                      <a:endParaRPr 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Randel Pilo</a:t>
                      </a:r>
                    </a:p>
                    <a:p>
                      <a:endParaRPr lang="en-US" dirty="0"/>
                    </a:p>
                    <a:p>
                      <a:endParaRPr lang="en-US" dirty="0"/>
                    </a:p>
                    <a:p>
                      <a:endParaRPr lang="en-US" dirty="0"/>
                    </a:p>
                    <a:p>
                      <a:endParaRPr lang="en-US" sz="1100" dirty="0"/>
                    </a:p>
                    <a:p>
                      <a:endParaRPr lang="en-US" sz="600" dirty="0"/>
                    </a:p>
                    <a:p>
                      <a:r>
                        <a:rPr lang="en-US" b="1" dirty="0" err="1"/>
                        <a:t>Econwerks</a:t>
                      </a:r>
                      <a:r>
                        <a:rPr lang="en-US" b="1" dirty="0"/>
                        <a:t> LLC</a:t>
                      </a:r>
                    </a:p>
                    <a:p>
                      <a:r>
                        <a:rPr lang="en-US" sz="1600" i="1" dirty="0" err="1"/>
                        <a:t>randal@econwerks.com</a:t>
                      </a:r>
                      <a:endParaRPr lang="en-US" sz="1600" i="1" dirty="0"/>
                    </a:p>
                    <a:p>
                      <a:r>
                        <a:rPr lang="en-US" sz="1600" i="1" dirty="0" err="1"/>
                        <a:t>www.econwerks.com</a:t>
                      </a:r>
                      <a:endParaRPr lang="en-US" sz="1600" i="1" dirty="0"/>
                    </a:p>
                    <a:p>
                      <a:endParaRPr lang="en-US" dirty="0"/>
                    </a:p>
                  </a:txBody>
                  <a:tcPr>
                    <a:lnL w="12700" cap="flat" cmpd="sng" algn="ctr">
                      <a:solidFill>
                        <a:schemeClr val="tx1"/>
                      </a:solidFill>
                      <a:prstDash val="solid"/>
                      <a:round/>
                      <a:headEnd type="none" w="med" len="med"/>
                      <a:tailEnd type="none" w="med" len="med"/>
                    </a:lnL>
                  </a:tcPr>
                </a:tc>
                <a:tc>
                  <a:txBody>
                    <a:bodyPr/>
                    <a:lstStyle/>
                    <a:p>
                      <a:r>
                        <a:rPr lang="en-US" b="1" dirty="0"/>
                        <a:t>Patrick Sullivan</a:t>
                      </a:r>
                    </a:p>
                    <a:p>
                      <a:endParaRPr lang="en-US" dirty="0"/>
                    </a:p>
                    <a:p>
                      <a:endParaRPr lang="en-US" dirty="0"/>
                    </a:p>
                    <a:p>
                      <a:endParaRPr lang="en-US" dirty="0"/>
                    </a:p>
                    <a:p>
                      <a:endParaRPr lang="en-US" dirty="0"/>
                    </a:p>
                    <a:p>
                      <a:r>
                        <a:rPr lang="en-US" b="1" dirty="0"/>
                        <a:t>Sullivan Economic Consulting, LLC</a:t>
                      </a:r>
                    </a:p>
                    <a:p>
                      <a:r>
                        <a:rPr lang="en-US" sz="1600" i="1" dirty="0" err="1"/>
                        <a:t>pp.sullivan@sullivanconsultingwi.com</a:t>
                      </a:r>
                      <a:endParaRPr lang="en-US" sz="1600" i="1" dirty="0"/>
                    </a:p>
                    <a:p>
                      <a:r>
                        <a:rPr lang="en-US" sz="1600" i="1" dirty="0" err="1"/>
                        <a:t>www.sullivanconsultingwi.com</a:t>
                      </a:r>
                      <a:endParaRPr lang="en-US" sz="1600" i="1" dirty="0"/>
                    </a:p>
                    <a:p>
                      <a:endParaRPr lang="en-US" dirty="0"/>
                    </a:p>
                  </a:txBody>
                  <a:tcPr/>
                </a:tc>
                <a:extLst>
                  <a:ext uri="{0D108BD9-81ED-4DB2-BD59-A6C34878D82A}">
                    <a16:rowId xmlns:a16="http://schemas.microsoft.com/office/drawing/2014/main" val="3733073021"/>
                  </a:ext>
                </a:extLst>
              </a:tr>
            </a:tbl>
          </a:graphicData>
        </a:graphic>
      </p:graphicFrame>
      <p:sp>
        <p:nvSpPr>
          <p:cNvPr id="3" name="Footer Placeholder 2">
            <a:extLst>
              <a:ext uri="{FF2B5EF4-FFF2-40B4-BE49-F238E27FC236}">
                <a16:creationId xmlns:a16="http://schemas.microsoft.com/office/drawing/2014/main" id="{B26BB689-EE5A-9366-954B-28735DF1F718}"/>
              </a:ext>
            </a:extLst>
          </p:cNvPr>
          <p:cNvSpPr>
            <a:spLocks noGrp="1"/>
          </p:cNvSpPr>
          <p:nvPr>
            <p:ph type="ftr" sz="quarter" idx="11"/>
          </p:nvPr>
        </p:nvSpPr>
        <p:spPr>
          <a:xfrm>
            <a:off x="4038597" y="6356350"/>
            <a:ext cx="4114800" cy="365125"/>
          </a:xfrm>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895AF5B3-910E-7524-5573-A4A735A31026}"/>
              </a:ext>
            </a:extLst>
          </p:cNvPr>
          <p:cNvSpPr>
            <a:spLocks noGrp="1"/>
          </p:cNvSpPr>
          <p:nvPr>
            <p:ph type="sldNum" sz="quarter" idx="12"/>
          </p:nvPr>
        </p:nvSpPr>
        <p:spPr/>
        <p:txBody>
          <a:bodyPr/>
          <a:lstStyle/>
          <a:p>
            <a:fld id="{056F8E6B-59F6-274E-8805-2485AA454C74}" type="slidenum">
              <a:rPr lang="en-US" smtClean="0"/>
              <a:t>39</a:t>
            </a:fld>
            <a:endParaRPr lang="en-US"/>
          </a:p>
        </p:txBody>
      </p:sp>
      <p:pic>
        <p:nvPicPr>
          <p:cNvPr id="10" name="Picture 9">
            <a:extLst>
              <a:ext uri="{FF2B5EF4-FFF2-40B4-BE49-F238E27FC236}">
                <a16:creationId xmlns:a16="http://schemas.microsoft.com/office/drawing/2014/main" id="{5E6FDAB2-06CA-DC93-6D46-50BB8B89E5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787" y="2720754"/>
            <a:ext cx="2445298" cy="599844"/>
          </a:xfrm>
          <a:prstGeom prst="rect">
            <a:avLst/>
          </a:prstGeom>
        </p:spPr>
      </p:pic>
      <p:pic>
        <p:nvPicPr>
          <p:cNvPr id="14" name="Picture 13" descr="A black and white image of a solar panel&#10;&#10;Description automatically generated">
            <a:extLst>
              <a:ext uri="{FF2B5EF4-FFF2-40B4-BE49-F238E27FC236}">
                <a16:creationId xmlns:a16="http://schemas.microsoft.com/office/drawing/2014/main" id="{84EDF3E8-0E60-7BED-4DC6-81678FACD87C}"/>
              </a:ext>
            </a:extLst>
          </p:cNvPr>
          <p:cNvPicPr>
            <a:picLocks noChangeAspect="1"/>
          </p:cNvPicPr>
          <p:nvPr/>
        </p:nvPicPr>
        <p:blipFill>
          <a:blip r:embed="rId3"/>
          <a:stretch>
            <a:fillRect/>
          </a:stretch>
        </p:blipFill>
        <p:spPr>
          <a:xfrm>
            <a:off x="5050150" y="5160113"/>
            <a:ext cx="2091693" cy="444745"/>
          </a:xfrm>
          <a:prstGeom prst="rect">
            <a:avLst/>
          </a:prstGeom>
        </p:spPr>
      </p:pic>
      <p:pic>
        <p:nvPicPr>
          <p:cNvPr id="6" name="Picture 5">
            <a:extLst>
              <a:ext uri="{FF2B5EF4-FFF2-40B4-BE49-F238E27FC236}">
                <a16:creationId xmlns:a16="http://schemas.microsoft.com/office/drawing/2014/main" id="{D0DDE2BC-D4EA-9B97-986F-0A7C72273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547" y="6332846"/>
            <a:ext cx="415293" cy="388629"/>
          </a:xfrm>
          <a:prstGeom prst="rect">
            <a:avLst/>
          </a:prstGeom>
        </p:spPr>
      </p:pic>
      <p:pic>
        <p:nvPicPr>
          <p:cNvPr id="16" name="Picture 15">
            <a:extLst>
              <a:ext uri="{FF2B5EF4-FFF2-40B4-BE49-F238E27FC236}">
                <a16:creationId xmlns:a16="http://schemas.microsoft.com/office/drawing/2014/main" id="{6090F90B-A784-E2EB-02EA-08CB6D7D25D7}"/>
              </a:ext>
            </a:extLst>
          </p:cNvPr>
          <p:cNvPicPr>
            <a:picLocks noChangeAspect="1"/>
          </p:cNvPicPr>
          <p:nvPr/>
        </p:nvPicPr>
        <p:blipFill>
          <a:blip r:embed="rId5"/>
          <a:stretch>
            <a:fillRect/>
          </a:stretch>
        </p:blipFill>
        <p:spPr>
          <a:xfrm>
            <a:off x="877875" y="2871883"/>
            <a:ext cx="3160725" cy="427125"/>
          </a:xfrm>
          <a:prstGeom prst="rect">
            <a:avLst/>
          </a:prstGeom>
        </p:spPr>
      </p:pic>
      <p:pic>
        <p:nvPicPr>
          <p:cNvPr id="9" name="Picture 8" descr="A symbol of a chinese symbol&#10;&#10;Description automatically generated with medium confidence">
            <a:extLst>
              <a:ext uri="{FF2B5EF4-FFF2-40B4-BE49-F238E27FC236}">
                <a16:creationId xmlns:a16="http://schemas.microsoft.com/office/drawing/2014/main" id="{30538CCA-C1F8-2C16-878C-BF2CF8C6E543}"/>
              </a:ext>
            </a:extLst>
          </p:cNvPr>
          <p:cNvPicPr>
            <a:picLocks noChangeAspect="1"/>
          </p:cNvPicPr>
          <p:nvPr/>
        </p:nvPicPr>
        <p:blipFill>
          <a:blip r:embed="rId6"/>
          <a:stretch>
            <a:fillRect/>
          </a:stretch>
        </p:blipFill>
        <p:spPr>
          <a:xfrm>
            <a:off x="7928978" y="2553811"/>
            <a:ext cx="1002298" cy="1007326"/>
          </a:xfrm>
          <a:prstGeom prst="rect">
            <a:avLst/>
          </a:prstGeom>
        </p:spPr>
      </p:pic>
      <p:sp>
        <p:nvSpPr>
          <p:cNvPr id="2" name="Date Placeholder 1">
            <a:extLst>
              <a:ext uri="{FF2B5EF4-FFF2-40B4-BE49-F238E27FC236}">
                <a16:creationId xmlns:a16="http://schemas.microsoft.com/office/drawing/2014/main" id="{CDF75A1D-8A35-A7F6-3A98-C46FCAFB7CBD}"/>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186349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2AF29-CF68-A690-1547-B4927FCB8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FA6E8-C991-BEF0-10D1-3AC07559EDE9}"/>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88FAD8F0-1698-CA90-71F7-17BFBBF0D9A5}"/>
              </a:ext>
            </a:extLst>
          </p:cNvPr>
          <p:cNvSpPr>
            <a:spLocks noGrp="1"/>
          </p:cNvSpPr>
          <p:nvPr>
            <p:ph type="sldNum" sz="quarter" idx="12"/>
          </p:nvPr>
        </p:nvSpPr>
        <p:spPr/>
        <p:txBody>
          <a:bodyPr/>
          <a:lstStyle/>
          <a:p>
            <a:fld id="{056F8E6B-59F6-274E-8805-2485AA454C74}" type="slidenum">
              <a:rPr lang="en-US" smtClean="0"/>
              <a:t>4</a:t>
            </a:fld>
            <a:endParaRPr lang="en-US" dirty="0"/>
          </a:p>
        </p:txBody>
      </p:sp>
      <p:sp>
        <p:nvSpPr>
          <p:cNvPr id="7" name="Title 6">
            <a:extLst>
              <a:ext uri="{FF2B5EF4-FFF2-40B4-BE49-F238E27FC236}">
                <a16:creationId xmlns:a16="http://schemas.microsoft.com/office/drawing/2014/main" id="{811CFE28-1AF9-9DD5-1AB8-8C53AB871977}"/>
              </a:ext>
            </a:extLst>
          </p:cNvPr>
          <p:cNvSpPr txBox="1">
            <a:spLocks noGrp="1"/>
          </p:cNvSpPr>
          <p:nvPr>
            <p:ph type="title"/>
          </p:nvPr>
        </p:nvSpPr>
        <p:spPr>
          <a:xfrm>
            <a:off x="838200" y="365125"/>
            <a:ext cx="10515600" cy="1031875"/>
          </a:xfrm>
          <a:prstGeom prst="rect">
            <a:avLst/>
          </a:prstGeom>
          <a:noFill/>
        </p:spPr>
        <p:txBody>
          <a:bodyPr wrap="square" rtlCol="0">
            <a:spAutoFit/>
          </a:bodyPr>
          <a:lstStyle/>
          <a:p>
            <a:pPr algn="ctr"/>
            <a:r>
              <a:rPr lang="en-US" sz="3200" b="1" dirty="0">
                <a:latin typeface="Myriad Pro" panose="020B0503030403020204" pitchFamily="34" charset="0"/>
              </a:rPr>
              <a:t>A Public Utility Holding Company</a:t>
            </a:r>
          </a:p>
        </p:txBody>
      </p:sp>
      <p:sp>
        <p:nvSpPr>
          <p:cNvPr id="8" name="TextBox 7">
            <a:extLst>
              <a:ext uri="{FF2B5EF4-FFF2-40B4-BE49-F238E27FC236}">
                <a16:creationId xmlns:a16="http://schemas.microsoft.com/office/drawing/2014/main" id="{080A1B60-D699-DD28-13D8-1FAA51F4227D}"/>
              </a:ext>
            </a:extLst>
          </p:cNvPr>
          <p:cNvSpPr txBox="1"/>
          <p:nvPr/>
        </p:nvSpPr>
        <p:spPr>
          <a:xfrm>
            <a:off x="5325364" y="1751455"/>
            <a:ext cx="6113272" cy="53058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t>Legal Definition </a:t>
            </a:r>
            <a:r>
              <a:rPr lang="en-US" b="1" i="1" dirty="0"/>
              <a:t>(as defined by PUHCA in 1935) </a:t>
            </a:r>
            <a:endParaRPr lang="en-US" sz="1400" b="1" i="1" dirty="0"/>
          </a:p>
          <a:p>
            <a:r>
              <a:rPr lang="en-US" sz="1600" dirty="0"/>
              <a:t>“Any company which directly or in directly owns, controls, or holds with power to vote, 10 percent or more of the out standing voting securities of a public utility holding company or of a company which is a holding company by virtue of this clause... unless the [Securities and Exchange] Commission declares such a company not to be a holding company.... [Any] person which the Commission determines, after notice of an opportunity for hearing, directly or indirectly to exercise (either alone or pursuant to an arrangement or understanding with one or more other persons) such a controlling influence over the management or policies of any public utility or holding company as to make it necessary or appropriate in the public interest or for the protection of investors or consumers that such person be subject to the obligations, duties, and liabilities imposed in this title upon holding companies.” </a:t>
            </a:r>
          </a:p>
          <a:p>
            <a:r>
              <a:rPr lang="en-US" sz="1600" i="1" dirty="0"/>
              <a:t>(Public Utility Act of 1935, Public Law No. 333, Sec. 2(a)(7)(1935))</a:t>
            </a:r>
          </a:p>
          <a:p>
            <a:pPr>
              <a:lnSpc>
                <a:spcPct val="150000"/>
              </a:lnSpc>
            </a:pPr>
            <a:endParaRPr lang="en-US" sz="2800" dirty="0">
              <a:latin typeface="Myriad Pro" panose="020B0503030403020204" pitchFamily="34" charset="0"/>
            </a:endParaRPr>
          </a:p>
          <a:p>
            <a:pPr marL="800100" lvl="1" indent="-342900">
              <a:lnSpc>
                <a:spcPct val="150000"/>
              </a:lnSpc>
              <a:buFont typeface="Arial" panose="020B0604020202020204" pitchFamily="34" charset="0"/>
              <a:buChar char="•"/>
            </a:pPr>
            <a:endParaRPr lang="en-US" sz="2800" dirty="0">
              <a:latin typeface="Myriad Pro" panose="020B0503030403020204" pitchFamily="34" charset="0"/>
            </a:endParaRPr>
          </a:p>
        </p:txBody>
      </p:sp>
      <p:sp>
        <p:nvSpPr>
          <p:cNvPr id="9" name="TextBox 8">
            <a:extLst>
              <a:ext uri="{FF2B5EF4-FFF2-40B4-BE49-F238E27FC236}">
                <a16:creationId xmlns:a16="http://schemas.microsoft.com/office/drawing/2014/main" id="{A4DE935E-4B53-E909-25B1-88738516338C}"/>
              </a:ext>
            </a:extLst>
          </p:cNvPr>
          <p:cNvSpPr txBox="1"/>
          <p:nvPr/>
        </p:nvSpPr>
        <p:spPr>
          <a:xfrm>
            <a:off x="838200" y="1829692"/>
            <a:ext cx="3797808" cy="276453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t>In plain English</a:t>
            </a:r>
          </a:p>
          <a:p>
            <a:pPr>
              <a:lnSpc>
                <a:spcPct val="150000"/>
              </a:lnSpc>
            </a:pPr>
            <a:r>
              <a:rPr lang="en-US" dirty="0">
                <a:solidFill>
                  <a:srgbClr val="FF0000"/>
                </a:solidFill>
              </a:rPr>
              <a:t>A public utility holding company exercises a controlling interest in another company which either directly or indirectly controls an operating public utility.</a:t>
            </a:r>
          </a:p>
        </p:txBody>
      </p:sp>
      <p:pic>
        <p:nvPicPr>
          <p:cNvPr id="10" name="Picture 9">
            <a:extLst>
              <a:ext uri="{FF2B5EF4-FFF2-40B4-BE49-F238E27FC236}">
                <a16:creationId xmlns:a16="http://schemas.microsoft.com/office/drawing/2014/main" id="{B0C00E92-EA7D-8183-962C-43641058A8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8557" y="4402082"/>
            <a:ext cx="1771523" cy="1379803"/>
          </a:xfrm>
          <a:prstGeom prst="rect">
            <a:avLst/>
          </a:prstGeom>
        </p:spPr>
      </p:pic>
      <p:sp>
        <p:nvSpPr>
          <p:cNvPr id="11" name="Title 4">
            <a:extLst>
              <a:ext uri="{FF2B5EF4-FFF2-40B4-BE49-F238E27FC236}">
                <a16:creationId xmlns:a16="http://schemas.microsoft.com/office/drawing/2014/main" id="{A48CBE27-FA3D-026F-EB2A-7C36771642C0}"/>
              </a:ext>
            </a:extLst>
          </p:cNvPr>
          <p:cNvSpPr txBox="1">
            <a:spLocks/>
          </p:cNvSpPr>
          <p:nvPr/>
        </p:nvSpPr>
        <p:spPr>
          <a:xfrm>
            <a:off x="838200" y="365125"/>
            <a:ext cx="10515600" cy="1031189"/>
          </a:xfrm>
          <a:prstGeom prst="rect">
            <a:avLst/>
          </a:prstGeom>
          <a:solidFill>
            <a:schemeClr val="accent4">
              <a:lumMod val="20000"/>
              <a:lumOff val="80000"/>
            </a:schemeClr>
          </a:solidFill>
          <a:ln w="127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The Public Utility Holding Company</a:t>
            </a:r>
          </a:p>
        </p:txBody>
      </p:sp>
      <p:pic>
        <p:nvPicPr>
          <p:cNvPr id="5" name="Picture 4">
            <a:extLst>
              <a:ext uri="{FF2B5EF4-FFF2-40B4-BE49-F238E27FC236}">
                <a16:creationId xmlns:a16="http://schemas.microsoft.com/office/drawing/2014/main" id="{337CB0A8-3F6C-90C5-AF99-F8F0CCA60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868EB446-92E6-408F-A900-26CA228B7474}"/>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241902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2694-82B6-9E39-4D37-3F0659EF55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84D045-B2AB-53F9-E124-EF27DDBD1F4D}"/>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The Public Utility Holding Company</a:t>
            </a:r>
          </a:p>
        </p:txBody>
      </p:sp>
      <p:sp>
        <p:nvSpPr>
          <p:cNvPr id="3" name="Footer Placeholder 2">
            <a:extLst>
              <a:ext uri="{FF2B5EF4-FFF2-40B4-BE49-F238E27FC236}">
                <a16:creationId xmlns:a16="http://schemas.microsoft.com/office/drawing/2014/main" id="{523140DC-53DE-19EE-7653-B561A38E9113}"/>
              </a:ext>
            </a:extLst>
          </p:cNvPr>
          <p:cNvSpPr>
            <a:spLocks noGrp="1"/>
          </p:cNvSpPr>
          <p:nvPr>
            <p:ph type="ftr" sz="quarter" idx="11"/>
          </p:nvPr>
        </p:nvSpPr>
        <p:spPr/>
        <p:txBody>
          <a:bodyPr/>
          <a:lstStyle/>
          <a:p>
            <a:r>
              <a:rPr lang="en-US" b="1" dirty="0"/>
              <a:t>Regulatory Reserves </a:t>
            </a:r>
            <a:r>
              <a:rPr lang="en-US" dirty="0"/>
              <a:t>Network</a:t>
            </a:r>
          </a:p>
        </p:txBody>
      </p:sp>
      <p:sp>
        <p:nvSpPr>
          <p:cNvPr id="4" name="Slide Number Placeholder 3">
            <a:extLst>
              <a:ext uri="{FF2B5EF4-FFF2-40B4-BE49-F238E27FC236}">
                <a16:creationId xmlns:a16="http://schemas.microsoft.com/office/drawing/2014/main" id="{8B355601-F22A-4AD6-07B2-08740B22674F}"/>
              </a:ext>
            </a:extLst>
          </p:cNvPr>
          <p:cNvSpPr>
            <a:spLocks noGrp="1"/>
          </p:cNvSpPr>
          <p:nvPr>
            <p:ph type="sldNum" sz="quarter" idx="12"/>
          </p:nvPr>
        </p:nvSpPr>
        <p:spPr/>
        <p:txBody>
          <a:bodyPr/>
          <a:lstStyle/>
          <a:p>
            <a:fld id="{056F8E6B-59F6-274E-8805-2485AA454C74}" type="slidenum">
              <a:rPr lang="en-US" smtClean="0"/>
              <a:t>5</a:t>
            </a:fld>
            <a:endParaRPr lang="en-US" dirty="0"/>
          </a:p>
        </p:txBody>
      </p:sp>
      <p:sp>
        <p:nvSpPr>
          <p:cNvPr id="7" name="TextBox 6">
            <a:extLst>
              <a:ext uri="{FF2B5EF4-FFF2-40B4-BE49-F238E27FC236}">
                <a16:creationId xmlns:a16="http://schemas.microsoft.com/office/drawing/2014/main" id="{B50A9896-07C3-5B6C-F20C-C16D8475820E}"/>
              </a:ext>
            </a:extLst>
          </p:cNvPr>
          <p:cNvSpPr txBox="1"/>
          <p:nvPr/>
        </p:nvSpPr>
        <p:spPr>
          <a:xfrm>
            <a:off x="838200" y="1596496"/>
            <a:ext cx="10515600" cy="4416594"/>
          </a:xfrm>
          <a:prstGeom prst="rect">
            <a:avLst/>
          </a:prstGeom>
          <a:noFill/>
        </p:spPr>
        <p:txBody>
          <a:bodyPr wrap="square" rtlCol="0">
            <a:spAutoFit/>
          </a:bodyPr>
          <a:lstStyle/>
          <a:p>
            <a:pPr>
              <a:lnSpc>
                <a:spcPct val="150000"/>
              </a:lnSpc>
            </a:pPr>
            <a:r>
              <a:rPr lang="en-US" sz="2000" dirty="0"/>
              <a:t>In the 1930’s, public utility holding companies typically took four forms:</a:t>
            </a:r>
          </a:p>
          <a:p>
            <a:pPr>
              <a:lnSpc>
                <a:spcPct val="150000"/>
              </a:lnSpc>
            </a:pPr>
            <a:endParaRPr lang="en-US" sz="400" dirty="0"/>
          </a:p>
          <a:p>
            <a:pPr marL="800100" lvl="1" indent="-342900">
              <a:buFont typeface="Arial" panose="020B0604020202020204" pitchFamily="34" charset="0"/>
              <a:buChar char="•"/>
            </a:pPr>
            <a:r>
              <a:rPr lang="en-US" sz="2000" b="1" dirty="0"/>
              <a:t>The diversified investment type: </a:t>
            </a:r>
            <a:r>
              <a:rPr lang="en-US" dirty="0"/>
              <a:t>This type of holding company owned utilities which generated and distributed electricity over a wide geographical area, but did not have contiguous territories and were generally not interconnected.</a:t>
            </a:r>
            <a:endParaRPr lang="en-US" b="1" dirty="0"/>
          </a:p>
          <a:p>
            <a:pPr marL="800100" lvl="1" indent="-342900">
              <a:buFont typeface="Arial" panose="020B0604020202020204" pitchFamily="34" charset="0"/>
              <a:buChar char="•"/>
            </a:pPr>
            <a:r>
              <a:rPr lang="en-US" sz="2000" b="1" dirty="0"/>
              <a:t>The large connected type:</a:t>
            </a:r>
            <a:r>
              <a:rPr lang="en-US" sz="2000" dirty="0"/>
              <a:t> </a:t>
            </a:r>
            <a:r>
              <a:rPr lang="en-US" dirty="0"/>
              <a:t>These holding companies were also widespread geographically. In almost all instances, the operating companies within the large connected type were interconnected with each other. Like the diversified investment type, the large connected type of utility holding companies primarily served small- and medium-sized communities. </a:t>
            </a:r>
          </a:p>
          <a:p>
            <a:pPr marL="800100" lvl="1" indent="-342900">
              <a:buFont typeface="Arial" panose="020B0604020202020204" pitchFamily="34" charset="0"/>
              <a:buChar char="•"/>
            </a:pPr>
            <a:r>
              <a:rPr lang="en-US" sz="2000" b="1" dirty="0"/>
              <a:t>The large city type: </a:t>
            </a:r>
            <a:r>
              <a:rPr lang="en-US" dirty="0"/>
              <a:t>This type of holding company was established primarily to serve large cities and to consolidate service areas within the large city which in the past had been served by many small generating and distribution entities.</a:t>
            </a:r>
          </a:p>
          <a:p>
            <a:pPr marL="800100" lvl="1" indent="-342900">
              <a:buFont typeface="Arial" panose="020B0604020202020204" pitchFamily="34" charset="0"/>
              <a:buChar char="•"/>
            </a:pPr>
            <a:r>
              <a:rPr lang="en-US" sz="2000" b="1" dirty="0"/>
              <a:t>The super holding company:</a:t>
            </a:r>
            <a:r>
              <a:rPr lang="en-US" sz="2000" dirty="0"/>
              <a:t> </a:t>
            </a:r>
            <a:r>
              <a:rPr lang="en-US" dirty="0"/>
              <a:t>This type of holding company was established to hold other holding companies, which could have been any one of the three types mentioned above. During the 1920's and 1930's, most of the concern was with the super holding company, as detailed below.</a:t>
            </a:r>
          </a:p>
        </p:txBody>
      </p:sp>
      <p:pic>
        <p:nvPicPr>
          <p:cNvPr id="6" name="Picture 5">
            <a:extLst>
              <a:ext uri="{FF2B5EF4-FFF2-40B4-BE49-F238E27FC236}">
                <a16:creationId xmlns:a16="http://schemas.microsoft.com/office/drawing/2014/main" id="{46C479E4-F9AD-8B01-619A-712092238C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8496DEF7-1734-07D0-4951-97A084C9EDB2}"/>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185458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5B078-60FC-1FB0-807B-621CAF0FDC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3C9D26-8607-F1D8-E7EC-E2CD564BFCA7}"/>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Samuel Insull and his Enormous Impact</a:t>
            </a:r>
          </a:p>
        </p:txBody>
      </p:sp>
      <p:sp>
        <p:nvSpPr>
          <p:cNvPr id="3" name="Footer Placeholder 2">
            <a:extLst>
              <a:ext uri="{FF2B5EF4-FFF2-40B4-BE49-F238E27FC236}">
                <a16:creationId xmlns:a16="http://schemas.microsoft.com/office/drawing/2014/main" id="{875D21C3-D43B-1F83-53B5-6189282F1752}"/>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74D26B44-A596-89F2-C768-8C5AB91658D6}"/>
              </a:ext>
            </a:extLst>
          </p:cNvPr>
          <p:cNvSpPr>
            <a:spLocks noGrp="1"/>
          </p:cNvSpPr>
          <p:nvPr>
            <p:ph type="sldNum" sz="quarter" idx="12"/>
          </p:nvPr>
        </p:nvSpPr>
        <p:spPr/>
        <p:txBody>
          <a:bodyPr/>
          <a:lstStyle/>
          <a:p>
            <a:fld id="{056F8E6B-59F6-274E-8805-2485AA454C74}" type="slidenum">
              <a:rPr lang="en-US" smtClean="0"/>
              <a:t>6</a:t>
            </a:fld>
            <a:endParaRPr lang="en-US" dirty="0"/>
          </a:p>
        </p:txBody>
      </p:sp>
      <p:sp>
        <p:nvSpPr>
          <p:cNvPr id="6" name="TextBox 5">
            <a:extLst>
              <a:ext uri="{FF2B5EF4-FFF2-40B4-BE49-F238E27FC236}">
                <a16:creationId xmlns:a16="http://schemas.microsoft.com/office/drawing/2014/main" id="{2C17A03A-7191-2F3E-268F-BB5193E5AB3B}"/>
              </a:ext>
            </a:extLst>
          </p:cNvPr>
          <p:cNvSpPr txBox="1"/>
          <p:nvPr/>
        </p:nvSpPr>
        <p:spPr>
          <a:xfrm>
            <a:off x="782201" y="1519896"/>
            <a:ext cx="8483719" cy="5016758"/>
          </a:xfrm>
          <a:prstGeom prst="rect">
            <a:avLst/>
          </a:prstGeom>
          <a:noFill/>
        </p:spPr>
        <p:txBody>
          <a:bodyPr wrap="square" rtlCol="0">
            <a:spAutoFit/>
          </a:bodyPr>
          <a:lstStyle/>
          <a:p>
            <a:pPr marL="342900" indent="-342900">
              <a:buFont typeface="Arial" panose="020B0604020202020204" pitchFamily="34" charset="0"/>
              <a:buChar char="•"/>
            </a:pPr>
            <a:r>
              <a:rPr lang="en-US" sz="1600" dirty="0"/>
              <a:t>Born in London in 1859, emigrated to the U.S., aged 22, to work with Thomas Edison.</a:t>
            </a:r>
          </a:p>
          <a:p>
            <a:pPr marL="342900" indent="-342900">
              <a:buFont typeface="Arial" panose="020B0604020202020204" pitchFamily="34" charset="0"/>
              <a:buChar char="•"/>
            </a:pPr>
            <a:r>
              <a:rPr lang="en-US" sz="1600" dirty="0"/>
              <a:t>Gained Edison’s confidence, established General Electric’s main plant in Schenectady, NY.</a:t>
            </a:r>
          </a:p>
          <a:p>
            <a:pPr marL="342900" indent="-342900">
              <a:buFont typeface="Arial" panose="020B0604020202020204" pitchFamily="34" charset="0"/>
              <a:buChar char="•"/>
            </a:pPr>
            <a:r>
              <a:rPr lang="en-US" sz="1600" dirty="0"/>
              <a:t>As a result of a merger in 1892, he moved to Chicago to develop Midwestern electric operations.</a:t>
            </a:r>
          </a:p>
          <a:p>
            <a:pPr marL="342900" indent="-342900">
              <a:buFont typeface="Arial" panose="020B0604020202020204" pitchFamily="34" charset="0"/>
              <a:buChar char="•"/>
            </a:pPr>
            <a:r>
              <a:rPr lang="en-US" sz="1600" dirty="0"/>
              <a:t>In Chicago, Insull took over a power station, one of about 20 that served just 5,000 customers in a city of one million people. Electricity was a high-cost luxury. It was also a risky business venture.</a:t>
            </a:r>
          </a:p>
          <a:p>
            <a:pPr marL="342900" indent="-342900">
              <a:buFont typeface="Arial" panose="020B0604020202020204" pitchFamily="34" charset="0"/>
              <a:buChar char="•"/>
            </a:pPr>
            <a:r>
              <a:rPr lang="en-US" sz="1600" dirty="0"/>
              <a:t>Risking a personal loan of $250,000, Insull bought out his competition, then built the largest power plant in the world, the Harrison Street Station. </a:t>
            </a:r>
          </a:p>
          <a:p>
            <a:pPr marL="342900" indent="-342900">
              <a:buFont typeface="Arial" panose="020B0604020202020204" pitchFamily="34" charset="0"/>
              <a:buChar char="•"/>
            </a:pPr>
            <a:r>
              <a:rPr lang="en-US" sz="1600" dirty="0"/>
              <a:t>To maximize output and economies of scale, he adopted time-of-use tariff structures to encourage the use electricity outside of the most popular evening hours and allowed him to lower retail prices in order to attract small businesses and households. </a:t>
            </a:r>
          </a:p>
          <a:p>
            <a:pPr marL="342900" indent="-342900">
              <a:buFont typeface="Arial" panose="020B0604020202020204" pitchFamily="34" charset="0"/>
              <a:buChar char="•"/>
            </a:pPr>
            <a:r>
              <a:rPr lang="en-US" sz="1600" dirty="0"/>
              <a:t>Insull expanded his business interests, creating a diverse and complex holding company. </a:t>
            </a:r>
          </a:p>
          <a:p>
            <a:pPr marL="342900" indent="-342900">
              <a:buFont typeface="Arial" panose="020B0604020202020204" pitchFamily="34" charset="0"/>
              <a:buChar char="•"/>
            </a:pPr>
            <a:r>
              <a:rPr lang="en-US" sz="1600" dirty="0"/>
              <a:t>Insull’s business assets totaled </a:t>
            </a:r>
            <a:r>
              <a:rPr lang="en-US" sz="1600" b="1" dirty="0"/>
              <a:t>$500 million </a:t>
            </a:r>
            <a:r>
              <a:rPr lang="en-US" sz="1600" dirty="0"/>
              <a:t>with only </a:t>
            </a:r>
            <a:r>
              <a:rPr lang="en-US" sz="1600" b="1" dirty="0"/>
              <a:t>$27 million </a:t>
            </a:r>
            <a:r>
              <a:rPr lang="en-US" sz="1600" dirty="0"/>
              <a:t>in equity.</a:t>
            </a:r>
          </a:p>
          <a:p>
            <a:pPr marL="342900" indent="-342900">
              <a:buFont typeface="Arial" panose="020B0604020202020204" pitchFamily="34" charset="0"/>
              <a:buChar char="•"/>
            </a:pPr>
            <a:r>
              <a:rPr lang="en-US" sz="1600" dirty="0"/>
              <a:t>His holding company collapsed during the Great Depression, affecting 600,000 shareholders.</a:t>
            </a:r>
          </a:p>
          <a:p>
            <a:pPr marL="342900" indent="-342900">
              <a:buFont typeface="Arial" panose="020B0604020202020204" pitchFamily="34" charset="0"/>
              <a:buChar char="•"/>
            </a:pPr>
            <a:r>
              <a:rPr lang="en-US" sz="1600" dirty="0"/>
              <a:t>Charged with fraud, Insull escaped to Europe before being extradited back to the U.S. </a:t>
            </a:r>
          </a:p>
          <a:p>
            <a:pPr marL="342900" indent="-342900">
              <a:buFont typeface="Arial" panose="020B0604020202020204" pitchFamily="34" charset="0"/>
              <a:buChar char="•"/>
            </a:pPr>
            <a:r>
              <a:rPr lang="en-US" sz="1600" dirty="0"/>
              <a:t>He was tried in 1934 and acquitted of the various charges. </a:t>
            </a:r>
          </a:p>
          <a:p>
            <a:pPr marL="342900" indent="-342900">
              <a:buFont typeface="Arial" panose="020B0604020202020204" pitchFamily="34" charset="0"/>
              <a:buChar char="•"/>
            </a:pPr>
            <a:r>
              <a:rPr lang="en-US" sz="1600" dirty="0"/>
              <a:t>However, his reputation was destroyed, and he and his wife, Gladys, left the country for good. </a:t>
            </a:r>
          </a:p>
          <a:p>
            <a:pPr marL="342900" indent="-342900">
              <a:buFont typeface="Arial" panose="020B0604020202020204" pitchFamily="34" charset="0"/>
              <a:buChar char="•"/>
            </a:pPr>
            <a:r>
              <a:rPr lang="en-US" sz="1600" dirty="0"/>
              <a:t>Four years later, he died of a heart attack in the Paris subway with $1,000 left in his estate.</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A43B6E59-E25F-B44E-EDF1-3E408AC726EB}"/>
              </a:ext>
            </a:extLst>
          </p:cNvPr>
          <p:cNvPicPr>
            <a:picLocks noChangeAspect="1"/>
          </p:cNvPicPr>
          <p:nvPr/>
        </p:nvPicPr>
        <p:blipFill>
          <a:blip r:embed="rId2"/>
          <a:stretch>
            <a:fillRect/>
          </a:stretch>
        </p:blipFill>
        <p:spPr>
          <a:xfrm>
            <a:off x="9083530" y="2585829"/>
            <a:ext cx="2270270" cy="2817199"/>
          </a:xfrm>
          <a:prstGeom prst="rect">
            <a:avLst/>
          </a:prstGeom>
        </p:spPr>
      </p:pic>
      <p:pic>
        <p:nvPicPr>
          <p:cNvPr id="9" name="Picture 8">
            <a:extLst>
              <a:ext uri="{FF2B5EF4-FFF2-40B4-BE49-F238E27FC236}">
                <a16:creationId xmlns:a16="http://schemas.microsoft.com/office/drawing/2014/main" id="{6E65EB82-0665-0A0A-D28B-4C4BC9642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95E35D0E-2C67-B603-7829-E74B9BA760BC}"/>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43165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6E416-2638-FB75-D703-BB77E63FD7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E1EF9B-732B-2509-0BBE-866079801D96}"/>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Samuel Insull – His Evolving Public Image</a:t>
            </a:r>
          </a:p>
        </p:txBody>
      </p:sp>
      <p:sp>
        <p:nvSpPr>
          <p:cNvPr id="3" name="Footer Placeholder 2">
            <a:extLst>
              <a:ext uri="{FF2B5EF4-FFF2-40B4-BE49-F238E27FC236}">
                <a16:creationId xmlns:a16="http://schemas.microsoft.com/office/drawing/2014/main" id="{366B4A91-A435-BAC9-B037-12B599CF1EA4}"/>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30A5262B-8962-BA10-5CDE-E4803B9FA576}"/>
              </a:ext>
            </a:extLst>
          </p:cNvPr>
          <p:cNvSpPr>
            <a:spLocks noGrp="1"/>
          </p:cNvSpPr>
          <p:nvPr>
            <p:ph type="sldNum" sz="quarter" idx="12"/>
          </p:nvPr>
        </p:nvSpPr>
        <p:spPr/>
        <p:txBody>
          <a:bodyPr/>
          <a:lstStyle/>
          <a:p>
            <a:fld id="{056F8E6B-59F6-274E-8805-2485AA454C74}" type="slidenum">
              <a:rPr lang="en-US" smtClean="0"/>
              <a:t>7</a:t>
            </a:fld>
            <a:endParaRPr lang="en-US" dirty="0"/>
          </a:p>
        </p:txBody>
      </p:sp>
      <p:pic>
        <p:nvPicPr>
          <p:cNvPr id="7" name="Picture 6">
            <a:extLst>
              <a:ext uri="{FF2B5EF4-FFF2-40B4-BE49-F238E27FC236}">
                <a16:creationId xmlns:a16="http://schemas.microsoft.com/office/drawing/2014/main" id="{0D0F19BC-03EE-9E39-9971-990211B2C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83" y="1536237"/>
            <a:ext cx="1996491" cy="2631739"/>
          </a:xfrm>
          <a:prstGeom prst="rect">
            <a:avLst/>
          </a:prstGeom>
        </p:spPr>
      </p:pic>
      <p:pic>
        <p:nvPicPr>
          <p:cNvPr id="6" name="Content Placeholder 3">
            <a:extLst>
              <a:ext uri="{FF2B5EF4-FFF2-40B4-BE49-F238E27FC236}">
                <a16:creationId xmlns:a16="http://schemas.microsoft.com/office/drawing/2014/main" id="{62E2F6DF-A011-EECF-CAAF-D269C6E11B3C}"/>
              </a:ext>
            </a:extLst>
          </p:cNvPr>
          <p:cNvPicPr>
            <a:picLocks noGrp="1" noChangeAspect="1"/>
          </p:cNvPicPr>
          <p:nvPr>
            <p:ph idx="1"/>
          </p:nvPr>
        </p:nvPicPr>
        <p:blipFill>
          <a:blip r:embed="rId3"/>
          <a:stretch>
            <a:fillRect/>
          </a:stretch>
        </p:blipFill>
        <p:spPr>
          <a:xfrm>
            <a:off x="7897615" y="2214826"/>
            <a:ext cx="1352030" cy="973052"/>
          </a:xfrm>
          <a:prstGeom prst="rect">
            <a:avLst/>
          </a:prstGeom>
        </p:spPr>
      </p:pic>
      <p:pic>
        <p:nvPicPr>
          <p:cNvPr id="8" name="Picture 7">
            <a:extLst>
              <a:ext uri="{FF2B5EF4-FFF2-40B4-BE49-F238E27FC236}">
                <a16:creationId xmlns:a16="http://schemas.microsoft.com/office/drawing/2014/main" id="{9B0C4C06-8FF3-2DC1-CCA5-64F35BB69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431" y="4167976"/>
            <a:ext cx="2250541" cy="1800433"/>
          </a:xfrm>
          <a:prstGeom prst="rect">
            <a:avLst/>
          </a:prstGeom>
        </p:spPr>
      </p:pic>
      <p:pic>
        <p:nvPicPr>
          <p:cNvPr id="9" name="Picture 8">
            <a:extLst>
              <a:ext uri="{FF2B5EF4-FFF2-40B4-BE49-F238E27FC236}">
                <a16:creationId xmlns:a16="http://schemas.microsoft.com/office/drawing/2014/main" id="{927879B1-F763-F8C6-0F9D-72F423E68313}"/>
              </a:ext>
            </a:extLst>
          </p:cNvPr>
          <p:cNvPicPr>
            <a:picLocks noChangeAspect="1"/>
          </p:cNvPicPr>
          <p:nvPr/>
        </p:nvPicPr>
        <p:blipFill>
          <a:blip r:embed="rId5"/>
          <a:stretch>
            <a:fillRect/>
          </a:stretch>
        </p:blipFill>
        <p:spPr>
          <a:xfrm>
            <a:off x="2834610" y="2336724"/>
            <a:ext cx="2118736" cy="2786138"/>
          </a:xfrm>
          <a:prstGeom prst="rect">
            <a:avLst/>
          </a:prstGeom>
        </p:spPr>
      </p:pic>
      <p:pic>
        <p:nvPicPr>
          <p:cNvPr id="10" name="Picture 9">
            <a:extLst>
              <a:ext uri="{FF2B5EF4-FFF2-40B4-BE49-F238E27FC236}">
                <a16:creationId xmlns:a16="http://schemas.microsoft.com/office/drawing/2014/main" id="{7D2FE2E9-4BCF-9F39-70A6-D74F47AA0B6D}"/>
              </a:ext>
            </a:extLst>
          </p:cNvPr>
          <p:cNvPicPr>
            <a:picLocks noChangeAspect="1"/>
          </p:cNvPicPr>
          <p:nvPr/>
        </p:nvPicPr>
        <p:blipFill>
          <a:blip r:embed="rId6"/>
          <a:stretch>
            <a:fillRect/>
          </a:stretch>
        </p:blipFill>
        <p:spPr>
          <a:xfrm>
            <a:off x="6299702" y="1564646"/>
            <a:ext cx="1603587" cy="1065156"/>
          </a:xfrm>
          <a:prstGeom prst="rect">
            <a:avLst/>
          </a:prstGeom>
        </p:spPr>
      </p:pic>
      <p:pic>
        <p:nvPicPr>
          <p:cNvPr id="11" name="Picture 10">
            <a:extLst>
              <a:ext uri="{FF2B5EF4-FFF2-40B4-BE49-F238E27FC236}">
                <a16:creationId xmlns:a16="http://schemas.microsoft.com/office/drawing/2014/main" id="{6E929418-9258-6853-4E88-43F1FF717A11}"/>
              </a:ext>
            </a:extLst>
          </p:cNvPr>
          <p:cNvPicPr>
            <a:picLocks noChangeAspect="1"/>
          </p:cNvPicPr>
          <p:nvPr/>
        </p:nvPicPr>
        <p:blipFill>
          <a:blip r:embed="rId7"/>
          <a:stretch>
            <a:fillRect/>
          </a:stretch>
        </p:blipFill>
        <p:spPr>
          <a:xfrm>
            <a:off x="9357390" y="2336724"/>
            <a:ext cx="1272492" cy="1366750"/>
          </a:xfrm>
          <a:prstGeom prst="rect">
            <a:avLst/>
          </a:prstGeom>
        </p:spPr>
      </p:pic>
      <p:pic>
        <p:nvPicPr>
          <p:cNvPr id="12" name="Picture 11">
            <a:extLst>
              <a:ext uri="{FF2B5EF4-FFF2-40B4-BE49-F238E27FC236}">
                <a16:creationId xmlns:a16="http://schemas.microsoft.com/office/drawing/2014/main" id="{7DECA5C6-E7C8-B152-9108-DCF086B91D13}"/>
              </a:ext>
            </a:extLst>
          </p:cNvPr>
          <p:cNvPicPr>
            <a:picLocks noChangeAspect="1"/>
          </p:cNvPicPr>
          <p:nvPr/>
        </p:nvPicPr>
        <p:blipFill>
          <a:blip r:embed="rId8"/>
          <a:stretch>
            <a:fillRect/>
          </a:stretch>
        </p:blipFill>
        <p:spPr>
          <a:xfrm>
            <a:off x="7792720" y="3775024"/>
            <a:ext cx="2370321" cy="1361333"/>
          </a:xfrm>
          <a:prstGeom prst="rect">
            <a:avLst/>
          </a:prstGeom>
        </p:spPr>
      </p:pic>
      <p:pic>
        <p:nvPicPr>
          <p:cNvPr id="13" name="Picture 12">
            <a:extLst>
              <a:ext uri="{FF2B5EF4-FFF2-40B4-BE49-F238E27FC236}">
                <a16:creationId xmlns:a16="http://schemas.microsoft.com/office/drawing/2014/main" id="{54289AE4-93AD-E692-D52D-1583A9A2B255}"/>
              </a:ext>
            </a:extLst>
          </p:cNvPr>
          <p:cNvPicPr>
            <a:picLocks noChangeAspect="1"/>
          </p:cNvPicPr>
          <p:nvPr/>
        </p:nvPicPr>
        <p:blipFill>
          <a:blip r:embed="rId9"/>
          <a:stretch>
            <a:fillRect/>
          </a:stretch>
        </p:blipFill>
        <p:spPr>
          <a:xfrm>
            <a:off x="10164136" y="4908704"/>
            <a:ext cx="1272492" cy="1249970"/>
          </a:xfrm>
          <a:prstGeom prst="rect">
            <a:avLst/>
          </a:prstGeom>
        </p:spPr>
      </p:pic>
      <p:pic>
        <p:nvPicPr>
          <p:cNvPr id="15" name="Picture 14">
            <a:extLst>
              <a:ext uri="{FF2B5EF4-FFF2-40B4-BE49-F238E27FC236}">
                <a16:creationId xmlns:a16="http://schemas.microsoft.com/office/drawing/2014/main" id="{EBB4EECC-3208-D479-770F-EE44002B0B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012607B7-6290-60DE-0AF5-70839B84644C}"/>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81548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808FDE-8294-3A8B-FCD0-ED9C0A2E8EBF}"/>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History of Federal Regulation</a:t>
            </a:r>
          </a:p>
        </p:txBody>
      </p:sp>
      <p:sp>
        <p:nvSpPr>
          <p:cNvPr id="3" name="Footer Placeholder 2">
            <a:extLst>
              <a:ext uri="{FF2B5EF4-FFF2-40B4-BE49-F238E27FC236}">
                <a16:creationId xmlns:a16="http://schemas.microsoft.com/office/drawing/2014/main" id="{EBAD073B-DF7B-77A9-34B2-46B61B876980}"/>
              </a:ext>
            </a:extLst>
          </p:cNvPr>
          <p:cNvSpPr>
            <a:spLocks noGrp="1"/>
          </p:cNvSpPr>
          <p:nvPr>
            <p:ph type="ftr" sz="quarter" idx="11"/>
          </p:nvPr>
        </p:nvSpPr>
        <p:spPr/>
        <p:txBody>
          <a:bodyPr/>
          <a:lstStyle/>
          <a:p>
            <a:r>
              <a:rPr lang="en-US" sz="1200" b="1" dirty="0"/>
              <a:t>Regulatory Reserves Network</a:t>
            </a:r>
          </a:p>
        </p:txBody>
      </p:sp>
      <p:sp>
        <p:nvSpPr>
          <p:cNvPr id="4" name="Slide Number Placeholder 3">
            <a:extLst>
              <a:ext uri="{FF2B5EF4-FFF2-40B4-BE49-F238E27FC236}">
                <a16:creationId xmlns:a16="http://schemas.microsoft.com/office/drawing/2014/main" id="{23CD7405-9B9F-1A3A-83AB-B1513505A416}"/>
              </a:ext>
            </a:extLst>
          </p:cNvPr>
          <p:cNvSpPr>
            <a:spLocks noGrp="1"/>
          </p:cNvSpPr>
          <p:nvPr>
            <p:ph type="sldNum" sz="quarter" idx="12"/>
          </p:nvPr>
        </p:nvSpPr>
        <p:spPr/>
        <p:txBody>
          <a:bodyPr/>
          <a:lstStyle/>
          <a:p>
            <a:fld id="{056F8E6B-59F6-274E-8805-2485AA454C74}" type="slidenum">
              <a:rPr lang="en-US" smtClean="0"/>
              <a:t>8</a:t>
            </a:fld>
            <a:endParaRPr lang="en-US" dirty="0"/>
          </a:p>
        </p:txBody>
      </p:sp>
      <p:pic>
        <p:nvPicPr>
          <p:cNvPr id="7" name="Content Placeholder 6">
            <a:extLst>
              <a:ext uri="{FF2B5EF4-FFF2-40B4-BE49-F238E27FC236}">
                <a16:creationId xmlns:a16="http://schemas.microsoft.com/office/drawing/2014/main" id="{4343831E-0387-094C-61F7-2B24B415BE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1840" y="1974904"/>
            <a:ext cx="5608320" cy="3579336"/>
          </a:xfrm>
          <a:prstGeom prst="rect">
            <a:avLst/>
          </a:prstGeom>
        </p:spPr>
      </p:pic>
      <p:pic>
        <p:nvPicPr>
          <p:cNvPr id="6" name="Picture 5">
            <a:extLst>
              <a:ext uri="{FF2B5EF4-FFF2-40B4-BE49-F238E27FC236}">
                <a16:creationId xmlns:a16="http://schemas.microsoft.com/office/drawing/2014/main" id="{22B06C4B-D9E0-A01A-84DA-CAC219CAC5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46E25381-FD93-CA4F-F6C8-11F43F17809C}"/>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322215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DD798-F5C7-245E-EA37-F35F62BAA1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37A6CB-1577-236A-3DF7-6287EB3BF757}"/>
              </a:ext>
            </a:extLst>
          </p:cNvPr>
          <p:cNvSpPr>
            <a:spLocks noGrp="1"/>
          </p:cNvSpPr>
          <p:nvPr>
            <p:ph type="title"/>
          </p:nvPr>
        </p:nvSpPr>
        <p:spPr>
          <a:xfrm>
            <a:off x="838200" y="365125"/>
            <a:ext cx="10515600" cy="1031189"/>
          </a:xfrm>
          <a:solidFill>
            <a:schemeClr val="accent4">
              <a:lumMod val="20000"/>
              <a:lumOff val="80000"/>
            </a:schemeClr>
          </a:solidFill>
          <a:ln w="12700">
            <a:solidFill>
              <a:schemeClr val="tx1"/>
            </a:solidFill>
          </a:ln>
        </p:spPr>
        <p:txBody>
          <a:bodyPr>
            <a:normAutofit/>
          </a:bodyPr>
          <a:lstStyle/>
          <a:p>
            <a:pPr algn="ctr"/>
            <a:r>
              <a:rPr lang="en-US" sz="3200" b="1" dirty="0">
                <a:latin typeface="+mn-lt"/>
              </a:rPr>
              <a:t>Prior to 1935, Holding Company Abuses</a:t>
            </a:r>
          </a:p>
        </p:txBody>
      </p:sp>
      <p:sp>
        <p:nvSpPr>
          <p:cNvPr id="3" name="Footer Placeholder 2">
            <a:extLst>
              <a:ext uri="{FF2B5EF4-FFF2-40B4-BE49-F238E27FC236}">
                <a16:creationId xmlns:a16="http://schemas.microsoft.com/office/drawing/2014/main" id="{2EFFC128-7998-B367-434C-52B734CD5095}"/>
              </a:ext>
            </a:extLst>
          </p:cNvPr>
          <p:cNvSpPr>
            <a:spLocks noGrp="1"/>
          </p:cNvSpPr>
          <p:nvPr>
            <p:ph type="ftr" sz="quarter" idx="11"/>
          </p:nvPr>
        </p:nvSpPr>
        <p:spPr/>
        <p:txBody>
          <a:bodyPr/>
          <a:lstStyle/>
          <a:p>
            <a:r>
              <a:rPr lang="en-US" b="1" dirty="0"/>
              <a:t>Regulatory Reserves Network</a:t>
            </a:r>
          </a:p>
        </p:txBody>
      </p:sp>
      <p:sp>
        <p:nvSpPr>
          <p:cNvPr id="4" name="Slide Number Placeholder 3">
            <a:extLst>
              <a:ext uri="{FF2B5EF4-FFF2-40B4-BE49-F238E27FC236}">
                <a16:creationId xmlns:a16="http://schemas.microsoft.com/office/drawing/2014/main" id="{2A881916-A9FD-5E45-09B4-FE722370ED57}"/>
              </a:ext>
            </a:extLst>
          </p:cNvPr>
          <p:cNvSpPr>
            <a:spLocks noGrp="1"/>
          </p:cNvSpPr>
          <p:nvPr>
            <p:ph type="sldNum" sz="quarter" idx="12"/>
          </p:nvPr>
        </p:nvSpPr>
        <p:spPr/>
        <p:txBody>
          <a:bodyPr/>
          <a:lstStyle/>
          <a:p>
            <a:fld id="{056F8E6B-59F6-274E-8805-2485AA454C74}" type="slidenum">
              <a:rPr lang="en-US" smtClean="0"/>
              <a:t>9</a:t>
            </a:fld>
            <a:endParaRPr lang="en-US" dirty="0"/>
          </a:p>
        </p:txBody>
      </p:sp>
      <p:sp>
        <p:nvSpPr>
          <p:cNvPr id="6" name="TextBox 5">
            <a:extLst>
              <a:ext uri="{FF2B5EF4-FFF2-40B4-BE49-F238E27FC236}">
                <a16:creationId xmlns:a16="http://schemas.microsoft.com/office/drawing/2014/main" id="{1A84A2BD-358E-6E36-A354-9C98D6BA9F00}"/>
              </a:ext>
            </a:extLst>
          </p:cNvPr>
          <p:cNvSpPr txBox="1"/>
          <p:nvPr/>
        </p:nvSpPr>
        <p:spPr>
          <a:xfrm>
            <a:off x="838199" y="1644551"/>
            <a:ext cx="8130825" cy="4293483"/>
          </a:xfrm>
          <a:prstGeom prst="rect">
            <a:avLst/>
          </a:prstGeom>
          <a:noFill/>
        </p:spPr>
        <p:txBody>
          <a:bodyPr wrap="square" rtlCol="0">
            <a:spAutoFit/>
          </a:bodyPr>
          <a:lstStyle/>
          <a:p>
            <a:pPr marL="342900" indent="-342900">
              <a:buFont typeface="Arial" panose="020B0604020202020204" pitchFamily="34" charset="0"/>
              <a:buChar char="•"/>
            </a:pPr>
            <a:r>
              <a:rPr lang="en-US" dirty="0"/>
              <a:t>The holding company approach led to </a:t>
            </a:r>
            <a:r>
              <a:rPr lang="en-US" u="sng" dirty="0"/>
              <a:t>pyramiding</a:t>
            </a:r>
            <a:r>
              <a:rPr lang="en-US" dirty="0"/>
              <a:t>. The result of pyramiding was the extensive use of bonds and preference shares which paid fixed returns as a means of financing the acquisition of operating companies and other holding companies. This growth in debt and the fixed interest payments required to service the debt made the holding companies more vulnerable to any downturns in the business cycle.</a:t>
            </a:r>
          </a:p>
          <a:p>
            <a:endParaRPr lang="en-US" sz="700" dirty="0"/>
          </a:p>
          <a:p>
            <a:pPr marL="342900" indent="-342900">
              <a:buFont typeface="Arial" panose="020B0604020202020204" pitchFamily="34" charset="0"/>
              <a:buChar char="•"/>
            </a:pPr>
            <a:r>
              <a:rPr lang="en-US" dirty="0"/>
              <a:t>Holding companies were also felt to have abused the system by the use of </a:t>
            </a:r>
            <a:r>
              <a:rPr lang="en-US" u="sng" dirty="0"/>
              <a:t>questionable intercompany transactions </a:t>
            </a:r>
            <a:r>
              <a:rPr lang="en-US" dirty="0"/>
              <a:t>and the charging of exorbitant service fees to subsidiary companies.</a:t>
            </a:r>
          </a:p>
          <a:p>
            <a:endParaRPr lang="en-US" sz="700" dirty="0"/>
          </a:p>
          <a:p>
            <a:pPr marL="342900" indent="-342900">
              <a:buFont typeface="Arial" panose="020B0604020202020204" pitchFamily="34" charset="0"/>
              <a:buChar char="•"/>
            </a:pPr>
            <a:r>
              <a:rPr lang="en-US" dirty="0"/>
              <a:t>These excessive fees (e.g., construction charges) were then capitalized into the accounts of the holding company, which in turn inflated the operating utility's book value and </a:t>
            </a:r>
            <a:r>
              <a:rPr lang="en-US" u="sng" dirty="0"/>
              <a:t>caused the rates charged to the customers to increase unreasonably</a:t>
            </a:r>
            <a:r>
              <a:rPr lang="en-US" dirty="0"/>
              <a:t>. </a:t>
            </a:r>
          </a:p>
          <a:p>
            <a:endParaRPr lang="en-US" sz="700" dirty="0"/>
          </a:p>
          <a:p>
            <a:pPr marL="342900" indent="-342900">
              <a:buFont typeface="Arial" panose="020B0604020202020204" pitchFamily="34" charset="0"/>
              <a:buChar char="•"/>
            </a:pPr>
            <a:r>
              <a:rPr lang="en-US" dirty="0"/>
              <a:t>These also resulted in unrealistic pricing levels for the holding company securities.</a:t>
            </a:r>
          </a:p>
        </p:txBody>
      </p:sp>
      <p:pic>
        <p:nvPicPr>
          <p:cNvPr id="7" name="Picture 6">
            <a:extLst>
              <a:ext uri="{FF2B5EF4-FFF2-40B4-BE49-F238E27FC236}">
                <a16:creationId xmlns:a16="http://schemas.microsoft.com/office/drawing/2014/main" id="{71CD57CE-E232-B7D2-318F-395BEA5E7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025" y="2351540"/>
            <a:ext cx="2384775" cy="3049584"/>
          </a:xfrm>
          <a:prstGeom prst="rect">
            <a:avLst/>
          </a:prstGeom>
        </p:spPr>
      </p:pic>
      <p:pic>
        <p:nvPicPr>
          <p:cNvPr id="9" name="Picture 8">
            <a:extLst>
              <a:ext uri="{FF2B5EF4-FFF2-40B4-BE49-F238E27FC236}">
                <a16:creationId xmlns:a16="http://schemas.microsoft.com/office/drawing/2014/main" id="{5D571FE5-C714-F6CD-019B-98165E616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710" y="6356350"/>
            <a:ext cx="385351" cy="360609"/>
          </a:xfrm>
          <a:prstGeom prst="rect">
            <a:avLst/>
          </a:prstGeom>
        </p:spPr>
      </p:pic>
      <p:sp>
        <p:nvSpPr>
          <p:cNvPr id="2" name="Date Placeholder 1">
            <a:extLst>
              <a:ext uri="{FF2B5EF4-FFF2-40B4-BE49-F238E27FC236}">
                <a16:creationId xmlns:a16="http://schemas.microsoft.com/office/drawing/2014/main" id="{5BACBFED-B987-4B79-61FF-D476D0BEE7D3}"/>
              </a:ext>
            </a:extLst>
          </p:cNvPr>
          <p:cNvSpPr>
            <a:spLocks noGrp="1"/>
          </p:cNvSpPr>
          <p:nvPr>
            <p:ph type="dt" sz="half" idx="10"/>
          </p:nvPr>
        </p:nvSpPr>
        <p:spPr/>
        <p:txBody>
          <a:bodyPr/>
          <a:lstStyle/>
          <a:p>
            <a:r>
              <a:rPr lang="en-US"/>
              <a:t>October 31, 2024</a:t>
            </a:r>
          </a:p>
        </p:txBody>
      </p:sp>
    </p:spTree>
    <p:extLst>
      <p:ext uri="{BB962C8B-B14F-4D97-AF65-F5344CB8AC3E}">
        <p14:creationId xmlns:p14="http://schemas.microsoft.com/office/powerpoint/2010/main" val="4001648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N Template" id="{5BB81A61-32A2-2A4A-B0CF-66A79357CADE}" vid="{DABF09C2-72DA-A04F-B092-BD00565F0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3009</TotalTime>
  <Words>3936</Words>
  <Application>Microsoft Macintosh PowerPoint</Application>
  <PresentationFormat>Widescreen</PresentationFormat>
  <Paragraphs>422</Paragraphs>
  <Slides>39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Courier New</vt:lpstr>
      <vt:lpstr>Myriad Pro</vt:lpstr>
      <vt:lpstr>Wingdings</vt:lpstr>
      <vt:lpstr>Office Theme</vt:lpstr>
      <vt:lpstr>Overview of Public Utility Holding Companies</vt:lpstr>
      <vt:lpstr>Overview</vt:lpstr>
      <vt:lpstr>What is a public utility holding company  and how have they evolved?</vt:lpstr>
      <vt:lpstr>A Public Utility Holding Company</vt:lpstr>
      <vt:lpstr>The Public Utility Holding Company</vt:lpstr>
      <vt:lpstr>Samuel Insull and his Enormous Impact</vt:lpstr>
      <vt:lpstr>Samuel Insull – His Evolving Public Image</vt:lpstr>
      <vt:lpstr>History of Federal Regulation</vt:lpstr>
      <vt:lpstr>Prior to 1935, Holding Company Abuses</vt:lpstr>
      <vt:lpstr>Public Utility Holding Company Act of 1935 (PUHCA)</vt:lpstr>
      <vt:lpstr>Select Provisions of PUHCA</vt:lpstr>
      <vt:lpstr>Select Provisions of PUHCA (Continued)</vt:lpstr>
      <vt:lpstr>PUHCA from the mid 1970’s through the 1980’s Utility Companies Fall on Financial Hard Times</vt:lpstr>
      <vt:lpstr>PUHCA-Related Legislation passed in 1985 and 1986</vt:lpstr>
      <vt:lpstr>The Energy Policy Act of 2005: Repeal of PUHCA</vt:lpstr>
      <vt:lpstr>Public Utility Industry Consolidation</vt:lpstr>
      <vt:lpstr>Public Utility Industry Consolidation</vt:lpstr>
      <vt:lpstr>Public Utility Holding Company Audit Issues</vt:lpstr>
      <vt:lpstr>A Public Utility Holding Company</vt:lpstr>
      <vt:lpstr>A Public Utility Holding Company</vt:lpstr>
      <vt:lpstr>A Public Utility Holding Company</vt:lpstr>
      <vt:lpstr>Public Utility Holding Company Audit Issues</vt:lpstr>
      <vt:lpstr>Public Utility Holding Company Audit Issues</vt:lpstr>
      <vt:lpstr>Financial Implications of Public Utility Holding Companies for Retail Ratemaking</vt:lpstr>
      <vt:lpstr>Financial Implications of Public Utility Holding Companies for Retail Ratemaking</vt:lpstr>
      <vt:lpstr>Financial Implications of Public Utility Holding Companies for Retail Ratemaking</vt:lpstr>
      <vt:lpstr>Financial Implications of Public Utility Holding Companies for Retail Ratemaking</vt:lpstr>
      <vt:lpstr>Financial Implications of Public Utility Holding Companies for Retail Ratemaking</vt:lpstr>
      <vt:lpstr>Financial Implications of Public Utility Holding Companies for Retail Ratemaking</vt:lpstr>
      <vt:lpstr>Financial Implications of Public Utility Holding Companies for Retail Ratemaking</vt:lpstr>
      <vt:lpstr>Wisconsin Public Utility Holding Company  (WUHCA) Statute</vt:lpstr>
      <vt:lpstr>PowerPoint Presentation</vt:lpstr>
      <vt:lpstr>PowerPoint Presentation</vt:lpstr>
      <vt:lpstr>PowerPoint Presentation</vt:lpstr>
      <vt:lpstr>PowerPoint Presentation</vt:lpstr>
      <vt:lpstr>PowerPoint Presentation</vt:lpstr>
      <vt:lpstr>PowerPoint Presentation</vt:lpstr>
      <vt:lpstr>Recent Public Utility Holding Company News Items</vt:lpstr>
      <vt:lpstr>Regulatory Reserves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Auditing Public Utility Holding Companies</dc:title>
  <dc:creator>Enrique Bacalao</dc:creator>
  <cp:lastModifiedBy>Enrique Bacalao</cp:lastModifiedBy>
  <cp:revision>17</cp:revision>
  <cp:lastPrinted>2024-10-23T03:39:32Z</cp:lastPrinted>
  <dcterms:created xsi:type="dcterms:W3CDTF">2024-02-17T23:01:58Z</dcterms:created>
  <dcterms:modified xsi:type="dcterms:W3CDTF">2024-10-31T21:10:27Z</dcterms:modified>
</cp:coreProperties>
</file>