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sldIdLst>
    <p:sldId id="256" r:id="rId2"/>
    <p:sldId id="1372" r:id="rId3"/>
    <p:sldId id="5167" r:id="rId4"/>
    <p:sldId id="526" r:id="rId5"/>
    <p:sldId id="264" r:id="rId6"/>
    <p:sldId id="867" r:id="rId7"/>
    <p:sldId id="913" r:id="rId8"/>
    <p:sldId id="922" r:id="rId9"/>
    <p:sldId id="925" r:id="rId10"/>
    <p:sldId id="1371" r:id="rId11"/>
    <p:sldId id="472" r:id="rId12"/>
    <p:sldId id="531" r:id="rId13"/>
    <p:sldId id="1370" r:id="rId14"/>
    <p:sldId id="257" r:id="rId15"/>
    <p:sldId id="821" r:id="rId16"/>
    <p:sldId id="916" r:id="rId17"/>
    <p:sldId id="5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FD"/>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5683" autoAdjust="0"/>
  </p:normalViewPr>
  <p:slideViewPr>
    <p:cSldViewPr snapToGrid="0">
      <p:cViewPr varScale="1">
        <p:scale>
          <a:sx n="101" d="100"/>
          <a:sy n="101" d="100"/>
        </p:scale>
        <p:origin x="966" y="132"/>
      </p:cViewPr>
      <p:guideLst>
        <p:guide orient="horz" pos="2160"/>
        <p:guide pos="3840"/>
      </p:guideLst>
    </p:cSldViewPr>
  </p:slideViewPr>
  <p:notesTextViewPr>
    <p:cViewPr>
      <p:scale>
        <a:sx n="50" d="100"/>
        <a:sy n="50" d="100"/>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36796745874293"/>
          <c:y val="3.0164767640369461E-2"/>
          <c:w val="0.50953644351157557"/>
          <c:h val="0.86088422890634997"/>
        </c:manualLayout>
      </c:layout>
      <c:barChart>
        <c:barDir val="col"/>
        <c:grouping val="stacked"/>
        <c:varyColors val="0"/>
        <c:ser>
          <c:idx val="1"/>
          <c:order val="0"/>
          <c:tx>
            <c:strRef>
              <c:f>'Results Summary'!$B$27</c:f>
              <c:strCache>
                <c:ptCount val="1"/>
                <c:pt idx="0">
                  <c:v>Capacity</c:v>
                </c:pt>
              </c:strCache>
            </c:strRef>
          </c:tx>
          <c:spPr>
            <a:solidFill>
              <a:schemeClr val="accent3"/>
            </a:solidFill>
            <a:ln>
              <a:noFill/>
            </a:ln>
            <a:effectLst/>
          </c:spPr>
          <c:invertIfNegative val="0"/>
          <c:cat>
            <c:strRef>
              <c:f>'Results Summary'!$C$26:$D$26</c:f>
              <c:strCache>
                <c:ptCount val="2"/>
                <c:pt idx="0">
                  <c:v>Benefits</c:v>
                </c:pt>
                <c:pt idx="1">
                  <c:v>Revenue Requirements and Energy Costs</c:v>
                </c:pt>
              </c:strCache>
            </c:strRef>
          </c:cat>
          <c:val>
            <c:numRef>
              <c:f>'Results Summary'!$C$27:$D$27</c:f>
              <c:numCache>
                <c:formatCode>General</c:formatCode>
                <c:ptCount val="2"/>
                <c:pt idx="0" formatCode="_(&quot;$&quot;* #,##0_);_(&quot;$&quot;* \(#,##0\);_(&quot;$&quot;* &quot;-&quot;??_);_(@_)">
                  <c:v>4060123.5447846297</c:v>
                </c:pt>
              </c:numCache>
            </c:numRef>
          </c:val>
          <c:extLst>
            <c:ext xmlns:c16="http://schemas.microsoft.com/office/drawing/2014/chart" uri="{C3380CC4-5D6E-409C-BE32-E72D297353CC}">
              <c16:uniqueId val="{00000000-05E2-4317-9483-7F0E2B6F11E1}"/>
            </c:ext>
          </c:extLst>
        </c:ser>
        <c:ser>
          <c:idx val="2"/>
          <c:order val="1"/>
          <c:tx>
            <c:strRef>
              <c:f>'Results Summary'!$B$28</c:f>
              <c:strCache>
                <c:ptCount val="1"/>
                <c:pt idx="0">
                  <c:v>Regulation</c:v>
                </c:pt>
              </c:strCache>
            </c:strRef>
          </c:tx>
          <c:spPr>
            <a:solidFill>
              <a:schemeClr val="accent5"/>
            </a:solidFill>
            <a:ln>
              <a:noFill/>
            </a:ln>
            <a:effectLst/>
          </c:spPr>
          <c:invertIfNegative val="0"/>
          <c:cat>
            <c:strRef>
              <c:f>'Results Summary'!$C$26:$D$26</c:f>
              <c:strCache>
                <c:ptCount val="2"/>
                <c:pt idx="0">
                  <c:v>Benefits</c:v>
                </c:pt>
                <c:pt idx="1">
                  <c:v>Revenue Requirements and Energy Costs</c:v>
                </c:pt>
              </c:strCache>
            </c:strRef>
          </c:cat>
          <c:val>
            <c:numRef>
              <c:f>'Results Summary'!$C$28:$D$28</c:f>
              <c:numCache>
                <c:formatCode>General</c:formatCode>
                <c:ptCount val="2"/>
                <c:pt idx="0" formatCode="_(&quot;$&quot;* #,##0_);_(&quot;$&quot;* \(#,##0\);_(&quot;$&quot;* &quot;-&quot;??_);_(@_)">
                  <c:v>18757805.36654117</c:v>
                </c:pt>
              </c:numCache>
            </c:numRef>
          </c:val>
          <c:extLst>
            <c:ext xmlns:c16="http://schemas.microsoft.com/office/drawing/2014/chart" uri="{C3380CC4-5D6E-409C-BE32-E72D297353CC}">
              <c16:uniqueId val="{00000001-05E2-4317-9483-7F0E2B6F11E1}"/>
            </c:ext>
          </c:extLst>
        </c:ser>
        <c:ser>
          <c:idx val="4"/>
          <c:order val="2"/>
          <c:tx>
            <c:strRef>
              <c:f>'Results Summary'!$B$29</c:f>
              <c:strCache>
                <c:ptCount val="1"/>
                <c:pt idx="0">
                  <c:v>Spin Reserves</c:v>
                </c:pt>
              </c:strCache>
            </c:strRef>
          </c:tx>
          <c:spPr>
            <a:solidFill>
              <a:schemeClr val="accent1">
                <a:lumMod val="60000"/>
                <a:lumOff val="40000"/>
              </a:schemeClr>
            </a:solidFill>
            <a:ln>
              <a:noFill/>
            </a:ln>
            <a:effectLst/>
          </c:spPr>
          <c:invertIfNegative val="0"/>
          <c:cat>
            <c:strRef>
              <c:f>'Results Summary'!$C$26:$D$26</c:f>
              <c:strCache>
                <c:ptCount val="2"/>
                <c:pt idx="0">
                  <c:v>Benefits</c:v>
                </c:pt>
                <c:pt idx="1">
                  <c:v>Revenue Requirements and Energy Costs</c:v>
                </c:pt>
              </c:strCache>
            </c:strRef>
          </c:cat>
          <c:val>
            <c:numRef>
              <c:f>'Results Summary'!$C$29:$D$29</c:f>
              <c:numCache>
                <c:formatCode>General</c:formatCode>
                <c:ptCount val="2"/>
                <c:pt idx="0" formatCode="_(&quot;$&quot;* #,##0_);_(&quot;$&quot;* \(#,##0\);_(&quot;$&quot;* &quot;-&quot;??_);_(@_)">
                  <c:v>1195418.9556761661</c:v>
                </c:pt>
              </c:numCache>
            </c:numRef>
          </c:val>
          <c:extLst>
            <c:ext xmlns:c16="http://schemas.microsoft.com/office/drawing/2014/chart" uri="{C3380CC4-5D6E-409C-BE32-E72D297353CC}">
              <c16:uniqueId val="{00000002-05E2-4317-9483-7F0E2B6F11E1}"/>
            </c:ext>
          </c:extLst>
        </c:ser>
        <c:ser>
          <c:idx val="9"/>
          <c:order val="3"/>
          <c:tx>
            <c:strRef>
              <c:f>'Results Summary'!$B$34</c:f>
              <c:strCache>
                <c:ptCount val="1"/>
                <c:pt idx="0">
                  <c:v>Revenue Requirements</c:v>
                </c:pt>
              </c:strCache>
            </c:strRef>
          </c:tx>
          <c:spPr>
            <a:solidFill>
              <a:srgbClr val="F27B0E"/>
            </a:solidFill>
            <a:ln>
              <a:noFill/>
            </a:ln>
            <a:effectLst/>
          </c:spPr>
          <c:invertIfNegative val="0"/>
          <c:dPt>
            <c:idx val="1"/>
            <c:invertIfNegative val="0"/>
            <c:bubble3D val="0"/>
            <c:spPr>
              <a:solidFill>
                <a:srgbClr val="F27B0E"/>
              </a:solidFill>
              <a:ln>
                <a:noFill/>
              </a:ln>
              <a:effectLst/>
            </c:spPr>
            <c:extLst>
              <c:ext xmlns:c16="http://schemas.microsoft.com/office/drawing/2014/chart" uri="{C3380CC4-5D6E-409C-BE32-E72D297353CC}">
                <c16:uniqueId val="{00000004-05E2-4317-9483-7F0E2B6F11E1}"/>
              </c:ext>
            </c:extLst>
          </c:dPt>
          <c:cat>
            <c:strRef>
              <c:f>'Results Summary'!$C$26:$D$26</c:f>
              <c:strCache>
                <c:ptCount val="2"/>
                <c:pt idx="0">
                  <c:v>Benefits</c:v>
                </c:pt>
                <c:pt idx="1">
                  <c:v>Revenue Requirements and Energy Costs</c:v>
                </c:pt>
              </c:strCache>
            </c:strRef>
          </c:cat>
          <c:val>
            <c:numRef>
              <c:f>'Results Summary'!$C$34:$D$34</c:f>
              <c:numCache>
                <c:formatCode>_("$"* #,##0_);_("$"* \(#,##0\);_("$"* "-"??_);_(@_)</c:formatCode>
                <c:ptCount val="2"/>
                <c:pt idx="1">
                  <c:v>93264355</c:v>
                </c:pt>
              </c:numCache>
            </c:numRef>
          </c:val>
          <c:extLst>
            <c:ext xmlns:c16="http://schemas.microsoft.com/office/drawing/2014/chart" uri="{C3380CC4-5D6E-409C-BE32-E72D297353CC}">
              <c16:uniqueId val="{00000005-05E2-4317-9483-7F0E2B6F11E1}"/>
            </c:ext>
          </c:extLst>
        </c:ser>
        <c:ser>
          <c:idx val="10"/>
          <c:order val="4"/>
          <c:tx>
            <c:strRef>
              <c:f>'Results Summary'!$B$30</c:f>
              <c:strCache>
                <c:ptCount val="1"/>
                <c:pt idx="0">
                  <c:v>Volt-VAR/CVR</c:v>
                </c:pt>
              </c:strCache>
            </c:strRef>
          </c:tx>
          <c:spPr>
            <a:solidFill>
              <a:schemeClr val="accent3">
                <a:lumMod val="80000"/>
              </a:schemeClr>
            </a:solidFill>
            <a:ln>
              <a:noFill/>
            </a:ln>
            <a:effectLst/>
          </c:spPr>
          <c:invertIfNegative val="0"/>
          <c:val>
            <c:numRef>
              <c:f>'Results Summary'!$C$30:$D$30</c:f>
              <c:numCache>
                <c:formatCode>General</c:formatCode>
                <c:ptCount val="2"/>
                <c:pt idx="0" formatCode="_(&quot;$&quot;* #,##0_);_(&quot;$&quot;* \(#,##0\);_(&quot;$&quot;* &quot;-&quot;??_);_(@_)">
                  <c:v>80042.570736496185</c:v>
                </c:pt>
              </c:numCache>
            </c:numRef>
          </c:val>
          <c:extLst>
            <c:ext xmlns:c16="http://schemas.microsoft.com/office/drawing/2014/chart" uri="{C3380CC4-5D6E-409C-BE32-E72D297353CC}">
              <c16:uniqueId val="{00000006-05E2-4317-9483-7F0E2B6F11E1}"/>
            </c:ext>
          </c:extLst>
        </c:ser>
        <c:ser>
          <c:idx val="11"/>
          <c:order val="5"/>
          <c:tx>
            <c:strRef>
              <c:f>'Results Summary'!$B$31</c:f>
              <c:strCache>
                <c:ptCount val="1"/>
                <c:pt idx="0">
                  <c:v>Outage Mitigation</c:v>
                </c:pt>
              </c:strCache>
            </c:strRef>
          </c:tx>
          <c:spPr>
            <a:solidFill>
              <a:schemeClr val="accent5">
                <a:lumMod val="80000"/>
              </a:schemeClr>
            </a:solidFill>
            <a:ln>
              <a:noFill/>
            </a:ln>
            <a:effectLst/>
          </c:spPr>
          <c:invertIfNegative val="0"/>
          <c:val>
            <c:numRef>
              <c:f>'Results Summary'!$C$31:$D$31</c:f>
              <c:numCache>
                <c:formatCode>General</c:formatCode>
                <c:ptCount val="2"/>
                <c:pt idx="0" formatCode="_(&quot;$&quot;* #,##0_);_(&quot;$&quot;* \(#,##0\);_(&quot;$&quot;* &quot;-&quot;??_);_(@_)">
                  <c:v>12313205.756636061</c:v>
                </c:pt>
              </c:numCache>
            </c:numRef>
          </c:val>
          <c:extLst>
            <c:ext xmlns:c16="http://schemas.microsoft.com/office/drawing/2014/chart" uri="{C3380CC4-5D6E-409C-BE32-E72D297353CC}">
              <c16:uniqueId val="{00000007-05E2-4317-9483-7F0E2B6F11E1}"/>
            </c:ext>
          </c:extLst>
        </c:ser>
        <c:ser>
          <c:idx val="12"/>
          <c:order val="6"/>
          <c:tx>
            <c:strRef>
              <c:f>'Results Summary'!$B$32</c:f>
              <c:strCache>
                <c:ptCount val="1"/>
                <c:pt idx="0">
                  <c:v>Transmission Deferral</c:v>
                </c:pt>
              </c:strCache>
            </c:strRef>
          </c:tx>
          <c:spPr>
            <a:solidFill>
              <a:schemeClr val="accent1">
                <a:lumMod val="60000"/>
                <a:lumOff val="40000"/>
              </a:schemeClr>
            </a:solidFill>
            <a:ln>
              <a:noFill/>
            </a:ln>
            <a:effectLst/>
          </c:spPr>
          <c:invertIfNegative val="0"/>
          <c:val>
            <c:numRef>
              <c:f>'Results Summary'!$C$32:$D$32</c:f>
              <c:numCache>
                <c:formatCode>General</c:formatCode>
                <c:ptCount val="2"/>
                <c:pt idx="0" formatCode="_(&quot;$&quot;* #,##0_);_(&quot;$&quot;* \(#,##0\);_(&quot;$&quot;* &quot;-&quot;??_);_(@_)">
                  <c:v>109490163</c:v>
                </c:pt>
              </c:numCache>
            </c:numRef>
          </c:val>
          <c:extLst>
            <c:ext xmlns:c16="http://schemas.microsoft.com/office/drawing/2014/chart" uri="{C3380CC4-5D6E-409C-BE32-E72D297353CC}">
              <c16:uniqueId val="{00000008-05E2-4317-9483-7F0E2B6F11E1}"/>
            </c:ext>
          </c:extLst>
        </c:ser>
        <c:ser>
          <c:idx val="0"/>
          <c:order val="7"/>
          <c:tx>
            <c:strRef>
              <c:f>'Results Summary'!$B$33</c:f>
              <c:strCache>
                <c:ptCount val="1"/>
                <c:pt idx="0">
                  <c:v>Energy Costs</c:v>
                </c:pt>
              </c:strCache>
            </c:strRef>
          </c:tx>
          <c:spPr>
            <a:solidFill>
              <a:schemeClr val="accent1"/>
            </a:solidFill>
            <a:ln>
              <a:noFill/>
            </a:ln>
            <a:effectLst/>
          </c:spPr>
          <c:invertIfNegative val="0"/>
          <c:val>
            <c:numRef>
              <c:f>'Results Summary'!$C$33:$D$33</c:f>
              <c:numCache>
                <c:formatCode>_("$"* #,##0_);_("$"* \(#,##0\);_("$"* "-"??_);_(@_)</c:formatCode>
                <c:ptCount val="2"/>
                <c:pt idx="1">
                  <c:v>657898.04364300007</c:v>
                </c:pt>
              </c:numCache>
            </c:numRef>
          </c:val>
          <c:extLst>
            <c:ext xmlns:c16="http://schemas.microsoft.com/office/drawing/2014/chart" uri="{C3380CC4-5D6E-409C-BE32-E72D297353CC}">
              <c16:uniqueId val="{00000009-05E2-4317-9483-7F0E2B6F11E1}"/>
            </c:ext>
          </c:extLst>
        </c:ser>
        <c:ser>
          <c:idx val="3"/>
          <c:order val="8"/>
          <c:tx>
            <c:strRef>
              <c:f>'Results Summary'!$B$33</c:f>
              <c:strCache>
                <c:ptCount val="1"/>
                <c:pt idx="0">
                  <c:v>Energy Costs</c:v>
                </c:pt>
              </c:strCache>
            </c:strRef>
          </c:tx>
          <c:spPr>
            <a:solidFill>
              <a:schemeClr val="accent1">
                <a:lumMod val="60000"/>
              </a:schemeClr>
            </a:solidFill>
            <a:ln>
              <a:noFill/>
            </a:ln>
            <a:effectLst/>
          </c:spPr>
          <c:invertIfNegative val="0"/>
          <c:cat>
            <c:strRef>
              <c:f>'Results Summary'!$C$26:$D$26</c:f>
              <c:strCache>
                <c:ptCount val="2"/>
                <c:pt idx="0">
                  <c:v>Benefits</c:v>
                </c:pt>
                <c:pt idx="1">
                  <c:v>Revenue Requirements and Energy Costs</c:v>
                </c:pt>
              </c:strCache>
            </c:strRef>
          </c:cat>
          <c:val>
            <c:numRef>
              <c:f>'Results Summary'!$C$33:$D$33</c:f>
              <c:numCache>
                <c:formatCode>_("$"* #,##0_);_("$"* \(#,##0\);_("$"* "-"??_);_(@_)</c:formatCode>
                <c:ptCount val="2"/>
                <c:pt idx="1">
                  <c:v>657898.04364300007</c:v>
                </c:pt>
              </c:numCache>
            </c:numRef>
          </c:val>
          <c:extLst>
            <c:ext xmlns:c16="http://schemas.microsoft.com/office/drawing/2014/chart" uri="{C3380CC4-5D6E-409C-BE32-E72D297353CC}">
              <c16:uniqueId val="{0000000A-05E2-4317-9483-7F0E2B6F11E1}"/>
            </c:ext>
          </c:extLst>
        </c:ser>
        <c:dLbls>
          <c:showLegendKey val="0"/>
          <c:showVal val="0"/>
          <c:showCatName val="0"/>
          <c:showSerName val="0"/>
          <c:showPercent val="0"/>
          <c:showBubbleSize val="0"/>
        </c:dLbls>
        <c:gapWidth val="150"/>
        <c:overlap val="100"/>
        <c:axId val="442278240"/>
        <c:axId val="436204704"/>
      </c:barChart>
      <c:catAx>
        <c:axId val="4422782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dk1"/>
                </a:solidFill>
                <a:latin typeface="+mn-lt"/>
                <a:ea typeface="+mn-ea"/>
                <a:cs typeface="+mn-cs"/>
              </a:defRPr>
            </a:pPr>
            <a:endParaRPr lang="en-US"/>
          </a:p>
        </c:txPr>
        <c:crossAx val="436204704"/>
        <c:crosses val="autoZero"/>
        <c:auto val="1"/>
        <c:lblAlgn val="ctr"/>
        <c:lblOffset val="100"/>
        <c:noMultiLvlLbl val="0"/>
      </c:catAx>
      <c:valAx>
        <c:axId val="4362047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442278240"/>
        <c:crosses val="autoZero"/>
        <c:crossBetween val="between"/>
        <c:dispUnits>
          <c:builtInUnit val="millions"/>
          <c:dispUnitsLbl>
            <c:layout>
              <c:manualLayout>
                <c:xMode val="edge"/>
                <c:yMode val="edge"/>
                <c:x val="5.386617633229771E-5"/>
                <c:y val="0.40800454876577191"/>
              </c:manualLayout>
            </c:layout>
            <c:spPr>
              <a:noFill/>
              <a:ln>
                <a:noFill/>
              </a:ln>
              <a:effectLst/>
            </c:spPr>
            <c:txPr>
              <a:bodyPr rot="-54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n-US"/>
              </a:p>
            </c:txPr>
          </c:dispUnitsLbl>
        </c:dispUnits>
      </c:valAx>
      <c:spPr>
        <a:noFill/>
        <a:ln>
          <a:noFill/>
        </a:ln>
        <a:effectLst/>
      </c:spPr>
    </c:plotArea>
    <c:legend>
      <c:legendPos val="r"/>
      <c:legendEntry>
        <c:idx val="1"/>
        <c:delete val="1"/>
      </c:legendEntry>
      <c:legendEntry>
        <c:idx val="2"/>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Entry>
      <c:layout>
        <c:manualLayout>
          <c:xMode val="edge"/>
          <c:yMode val="edge"/>
          <c:x val="0.76285857146291713"/>
          <c:y val="8.3568834837540087E-2"/>
          <c:w val="0.22553205022275338"/>
          <c:h val="0.7419245505452402"/>
        </c:manualLayout>
      </c:layout>
      <c:overlay val="0"/>
      <c:spPr>
        <a:solidFill>
          <a:schemeClr val="lt1"/>
        </a:solidFill>
        <a:ln w="6350" cap="flat" cmpd="sng" algn="ctr">
          <a:solidFill>
            <a:schemeClr val="dk1"/>
          </a:solidFill>
          <a:prstDash val="solid"/>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25400" cap="flat" cmpd="sng" algn="ctr">
      <a:solidFill>
        <a:schemeClr val="dk1"/>
      </a:solidFill>
      <a:prstDash val="solid"/>
      <a:round/>
    </a:ln>
    <a:effectLst/>
  </c:spPr>
  <c:txPr>
    <a:bodyPr/>
    <a:lstStyle/>
    <a:p>
      <a:pPr>
        <a:defRPr>
          <a:solidFill>
            <a:schemeClr val="dk1"/>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CD820-EF1C-4A93-9ED2-161CEE6841A9}" type="datetimeFigureOut">
              <a:rPr lang="en-US" smtClean="0"/>
              <a:t>10/15/2024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3AE57-838C-4888-8F05-69C1E56E371E}" type="slidenum">
              <a:rPr lang="en-US" smtClean="0"/>
              <a:t>‹#›</a:t>
            </a:fld>
            <a:endParaRPr lang="en-US" dirty="0"/>
          </a:p>
        </p:txBody>
      </p:sp>
    </p:spTree>
    <p:extLst>
      <p:ext uri="{BB962C8B-B14F-4D97-AF65-F5344CB8AC3E}">
        <p14:creationId xmlns:p14="http://schemas.microsoft.com/office/powerpoint/2010/main" val="241144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67823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98515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98227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23061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253984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3AE57-838C-4888-8F05-69C1E56E371E}" type="slidenum">
              <a:rPr lang="en-US" smtClean="0"/>
              <a:t>12</a:t>
            </a:fld>
            <a:endParaRPr lang="en-US" dirty="0"/>
          </a:p>
        </p:txBody>
      </p:sp>
    </p:spTree>
    <p:extLst>
      <p:ext uri="{BB962C8B-B14F-4D97-AF65-F5344CB8AC3E}">
        <p14:creationId xmlns:p14="http://schemas.microsoft.com/office/powerpoint/2010/main" val="114823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99440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CC5FF29-86E3-4E91-AAE5-3AC8F889DC97}"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691769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3"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SECTION BREAK TITLE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689369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205890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ECFABCAD-36FF-4D23-890E-0DC478ED92B6}" type="slidenum">
              <a:rPr lang="en-US" smtClean="0"/>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037633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458269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ECFABCAD-36FF-4D23-890E-0DC478ED92B6}" type="slidenum">
              <a:rPr lang="en-US" smtClean="0"/>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523759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ECFABCAD-36FF-4D23-890E-0DC478ED92B6}" type="slidenum">
              <a:rPr lang="en-US" smtClean="0"/>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1414096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4065643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8"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dirty="0"/>
              <a:t>Type in closing statement</a:t>
            </a:r>
          </a:p>
        </p:txBody>
      </p:sp>
      <p:sp>
        <p:nvSpPr>
          <p:cNvPr id="9" name="TextBox 8"/>
          <p:cNvSpPr txBox="1"/>
          <p:nvPr/>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363558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1146857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0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46541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defRPr sz="3200"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631092"/>
            <a:ext cx="11163868" cy="4669479"/>
          </a:xfrm>
        </p:spPr>
        <p:txBody>
          <a:bodyPr/>
          <a:lstStyle>
            <a:lvl1pPr>
              <a:defRPr baseline="0"/>
            </a:lvl1pPr>
            <a:lvl2pPr>
              <a:defRPr sz="2300"/>
            </a:lvl2pPr>
            <a:lvl3pPr>
              <a:defRPr sz="2200"/>
            </a:lvl3pPr>
            <a:lvl4pPr>
              <a:defRPr sz="2200"/>
            </a:lvl4pPr>
            <a:lvl5pPr>
              <a:defRPr sz="2000"/>
            </a:lvl5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3"/>
          </p:nvPr>
        </p:nvSpPr>
        <p:spPr/>
        <p:txBody>
          <a:bodyPr/>
          <a:lstStyle/>
          <a:p>
            <a:fld id="{ECFABCAD-36FF-4D23-890E-0DC478ED92B6}" type="slidenum">
              <a:rPr lang="en-US" smtClean="0"/>
              <a:t>‹#›</a:t>
            </a:fld>
            <a:endParaRPr lang="en-US" dirty="0"/>
          </a:p>
        </p:txBody>
      </p:sp>
    </p:spTree>
    <p:extLst>
      <p:ext uri="{BB962C8B-B14F-4D97-AF65-F5344CB8AC3E}">
        <p14:creationId xmlns:p14="http://schemas.microsoft.com/office/powerpoint/2010/main" val="1205916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07386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
        <p:nvSpPr>
          <p:cNvPr id="17" name="Text Placeholder 45"/>
          <p:cNvSpPr>
            <a:spLocks noGrp="1"/>
          </p:cNvSpPr>
          <p:nvPr>
            <p:ph type="body" sz="quarter" idx="27"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16821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942805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CFABCAD-36FF-4D23-890E-0DC478ED92B6}" type="slidenum">
              <a:rPr lang="en-US" smtClean="0"/>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34761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CFABCAD-36FF-4D23-890E-0DC478ED92B6}" type="slidenum">
              <a:rPr lang="en-US" smtClean="0"/>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980745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CFABCAD-36FF-4D23-890E-0DC478ED92B6}" type="slidenum">
              <a:rPr lang="en-US" smtClean="0"/>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79532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CFABCAD-36FF-4D23-890E-0DC478ED92B6}" type="slidenum">
              <a:rPr lang="en-US" smtClean="0"/>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93491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CFABCAD-36FF-4D23-890E-0DC478ED92B6}"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404624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857862-675A-4BFB-9AC3-5495B5EFAB65}" type="datetime1">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FABCAD-36FF-4D23-890E-0DC478ED92B6}" type="slidenum">
              <a:rPr lang="en-US" smtClean="0"/>
              <a:t>‹#›</a:t>
            </a:fld>
            <a:endParaRPr lang="en-US" dirty="0"/>
          </a:p>
        </p:txBody>
      </p:sp>
    </p:spTree>
    <p:extLst>
      <p:ext uri="{BB962C8B-B14F-4D97-AF65-F5344CB8AC3E}">
        <p14:creationId xmlns:p14="http://schemas.microsoft.com/office/powerpoint/2010/main" val="3747007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040101"/>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FF1B7D16-4EE0-4010-B111-88DA638E9DF5}" type="datetime1">
              <a:rPr lang="en-US" smtClean="0"/>
              <a:t>10/15/2024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532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ECFABCAD-36FF-4D23-890E-0DC478ED92B6}" type="slidenum">
              <a:rPr lang="en-US" smtClean="0"/>
              <a:t>‹#›</a:t>
            </a:fld>
            <a:endParaRPr lang="en-US" dirty="0"/>
          </a:p>
        </p:txBody>
      </p:sp>
    </p:spTree>
    <p:extLst>
      <p:ext uri="{BB962C8B-B14F-4D97-AF65-F5344CB8AC3E}">
        <p14:creationId xmlns:p14="http://schemas.microsoft.com/office/powerpoint/2010/main" val="2586390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1750"/>
            </a:lvl1pPr>
            <a:lvl2pPr marL="514350" indent="-171450">
              <a:buFont typeface="Wingdings" panose="05000000000000000000" pitchFamily="2" charset="2"/>
              <a:buChar char="§"/>
              <a:defRPr sz="1500"/>
            </a:lvl2pPr>
            <a:lvl3pPr marL="857250" indent="-171450">
              <a:buFont typeface="Wingdings" panose="05000000000000000000" pitchFamily="2" charset="2"/>
              <a:buChar char="ü"/>
              <a:defRPr sz="1250"/>
            </a:lvl3pPr>
            <a:lvl4pPr>
              <a:defRPr sz="1125"/>
            </a:lvl4pPr>
            <a:lvl5pPr marL="1543050" indent="-171450">
              <a:buFont typeface="Wingdings" panose="05000000000000000000" pitchFamily="2" charset="2"/>
              <a:buChar cha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022EE339-FE7A-482B-8F7A-601C7B14BA6C}" type="datetime1">
              <a:rPr lang="en-US" smtClean="0"/>
              <a:t>10/15/2024</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271036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095007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377"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dirty="0"/>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609600" y="1325033"/>
            <a:ext cx="11176000" cy="584200"/>
          </a:xfrm>
        </p:spPr>
        <p:txBody>
          <a:bodyPr>
            <a:noAutofit/>
          </a:bodyPr>
          <a:lstStyle>
            <a:lvl1pPr marL="0" indent="0">
              <a:buNone/>
              <a:defRPr sz="2667"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609600" y="1909234"/>
            <a:ext cx="9753600" cy="4364567"/>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97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782272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920886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477616" y="1046534"/>
            <a:ext cx="11236267" cy="5370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772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187940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603515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55702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710147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380459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CFABCAD-36FF-4D23-890E-0DC478ED92B6}" type="slidenum">
              <a:rPr lang="en-US" smtClean="0"/>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Edit Master text styles</a:t>
            </a:r>
          </a:p>
        </p:txBody>
      </p:sp>
    </p:spTree>
    <p:extLst>
      <p:ext uri="{BB962C8B-B14F-4D97-AF65-F5344CB8AC3E}">
        <p14:creationId xmlns:p14="http://schemas.microsoft.com/office/powerpoint/2010/main" val="1673699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ECFABCAD-36FF-4D23-890E-0DC478ED92B6}" type="slidenum">
              <a:rPr lang="en-US" smtClean="0"/>
              <a:t>‹#›</a:t>
            </a:fld>
            <a:endParaRPr lang="en-US" dirty="0"/>
          </a:p>
        </p:txBody>
      </p:sp>
      <p:sp>
        <p:nvSpPr>
          <p:cNvPr id="49" name="Rectangle 48"/>
          <p:cNvSpPr/>
          <p:nvPr/>
        </p:nvSpPr>
        <p:spPr>
          <a:xfrm>
            <a:off x="0" y="-3"/>
            <a:ext cx="304800" cy="6858003"/>
          </a:xfrm>
          <a:prstGeom prst="rect">
            <a:avLst/>
          </a:prstGeom>
          <a:solidFill>
            <a:schemeClr val="accent1"/>
          </a:solidFill>
          <a:ln>
            <a:noFill/>
          </a:ln>
        </p:spPr>
        <p:txBody>
          <a:bodyPr vert="horz" wrap="square" lIns="121920" tIns="60960" rIns="121920" bIns="0" numCol="1" anchor="b" anchorCtr="0" compatLnSpc="1">
            <a:prstTxWarp prst="textNoShape">
              <a:avLst/>
            </a:prstTxWarp>
          </a:bodyPr>
          <a:lstStyle/>
          <a:p>
            <a:pPr lvl="0"/>
            <a:endParaRPr lang="en-US" sz="133" dirty="0">
              <a:solidFill>
                <a:schemeClr val="accent1"/>
              </a:solidFill>
            </a:endParaRPr>
          </a:p>
        </p:txBody>
      </p:sp>
      <p:pic>
        <p:nvPicPr>
          <p:cNvPr id="8" name="Picture 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09602" y="6436112"/>
            <a:ext cx="1891671" cy="240587"/>
          </a:xfrm>
          <a:prstGeom prst="rect">
            <a:avLst/>
          </a:prstGeom>
        </p:spPr>
      </p:pic>
    </p:spTree>
    <p:extLst>
      <p:ext uri="{BB962C8B-B14F-4D97-AF65-F5344CB8AC3E}">
        <p14:creationId xmlns:p14="http://schemas.microsoft.com/office/powerpoint/2010/main" val="1856679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0" r:id="rId29"/>
    <p:sldLayoutId id="2147483691" r:id="rId30"/>
    <p:sldLayoutId id="2147483692" r:id="rId31"/>
    <p:sldLayoutId id="2147483693" r:id="rId32"/>
    <p:sldLayoutId id="2147483694" r:id="rId33"/>
    <p:sldLayoutId id="2147483695" r:id="rId34"/>
    <p:sldLayoutId id="2147483696" r:id="rId3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32.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 Id="rId5" Type="http://schemas.openxmlformats.org/officeDocument/2006/relationships/image" Target="../media/image39.jpeg"/><Relationship Id="rId4" Type="http://schemas.openxmlformats.org/officeDocument/2006/relationships/hyperlink" Target="https://www.esig.energy/beyond-1-day-in-10-years-measuring-resource-adequacy-for-a-grid-in-transi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hyperlink" Target="mailto:pbalducci@anl.gov"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hyperlink" Target="mailto:pbalducci@anl.go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tiff"/><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30.xml"/><Relationship Id="rId5" Type="http://schemas.openxmlformats.org/officeDocument/2006/relationships/image" Target="../media/image18.emf"/><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2" y="1689100"/>
            <a:ext cx="7915735" cy="2706624"/>
          </a:xfrm>
        </p:spPr>
        <p:txBody>
          <a:bodyPr>
            <a:normAutofit/>
          </a:bodyPr>
          <a:lstStyle/>
          <a:p>
            <a:r>
              <a:rPr lang="en-US" sz="3200" dirty="0"/>
              <a:t>The value of long duration energy storage for improving grid reliability and resilience</a:t>
            </a:r>
          </a:p>
        </p:txBody>
      </p:sp>
      <p:sp>
        <p:nvSpPr>
          <p:cNvPr id="28" name="Text Placeholder 27"/>
          <p:cNvSpPr>
            <a:spLocks noGrp="1"/>
          </p:cNvSpPr>
          <p:nvPr>
            <p:ph type="body" sz="quarter" idx="12"/>
          </p:nvPr>
        </p:nvSpPr>
        <p:spPr/>
        <p:txBody>
          <a:bodyPr/>
          <a:lstStyle/>
          <a:p>
            <a:endParaRPr lang="en-US" dirty="0"/>
          </a:p>
        </p:txBody>
      </p:sp>
      <p:sp>
        <p:nvSpPr>
          <p:cNvPr id="30" name="Text Placeholder 29"/>
          <p:cNvSpPr>
            <a:spLocks noGrp="1"/>
          </p:cNvSpPr>
          <p:nvPr>
            <p:ph type="body" sz="quarter" idx="17"/>
          </p:nvPr>
        </p:nvSpPr>
        <p:spPr>
          <a:xfrm>
            <a:off x="626535" y="4467923"/>
            <a:ext cx="8898465" cy="393700"/>
          </a:xfrm>
        </p:spPr>
        <p:txBody>
          <a:bodyPr>
            <a:normAutofit/>
          </a:bodyPr>
          <a:lstStyle/>
          <a:p>
            <a:r>
              <a:rPr lang="en-US" sz="1600" dirty="0"/>
              <a:t>Patrick balducci and Neal Mann</a:t>
            </a:r>
          </a:p>
        </p:txBody>
      </p:sp>
      <p:sp>
        <p:nvSpPr>
          <p:cNvPr id="31" name="Text Placeholder 30"/>
          <p:cNvSpPr>
            <a:spLocks noGrp="1"/>
          </p:cNvSpPr>
          <p:nvPr>
            <p:ph type="body" sz="quarter" idx="18"/>
          </p:nvPr>
        </p:nvSpPr>
        <p:spPr>
          <a:xfrm>
            <a:off x="626535" y="4895416"/>
            <a:ext cx="3590495" cy="388103"/>
          </a:xfrm>
        </p:spPr>
        <p:txBody>
          <a:bodyPr>
            <a:normAutofit/>
          </a:bodyPr>
          <a:lstStyle/>
          <a:p>
            <a:r>
              <a:rPr lang="en-US" dirty="0"/>
              <a:t>Argonne National Laboratory</a:t>
            </a:r>
          </a:p>
        </p:txBody>
      </p:sp>
      <p:pic>
        <p:nvPicPr>
          <p:cNvPr id="38" name="Picture 37">
            <a:extLst>
              <a:ext uri="{FF2B5EF4-FFF2-40B4-BE49-F238E27FC236}">
                <a16:creationId xmlns:a16="http://schemas.microsoft.com/office/drawing/2014/main" id="{467F53CA-DED9-4E83-B89D-77207B8EF482}"/>
              </a:ext>
            </a:extLst>
          </p:cNvPr>
          <p:cNvPicPr>
            <a:picLocks noChangeAspect="1"/>
          </p:cNvPicPr>
          <p:nvPr/>
        </p:nvPicPr>
        <p:blipFill>
          <a:blip r:embed="rId2"/>
          <a:stretch>
            <a:fillRect/>
          </a:stretch>
        </p:blipFill>
        <p:spPr>
          <a:xfrm>
            <a:off x="7915737" y="1689100"/>
            <a:ext cx="4276263" cy="2706624"/>
          </a:xfrm>
          <a:prstGeom prst="rect">
            <a:avLst/>
          </a:prstGeom>
        </p:spPr>
      </p:pic>
      <p:sp>
        <p:nvSpPr>
          <p:cNvPr id="9" name="Text Placeholder 12"/>
          <p:cNvSpPr>
            <a:spLocks noGrp="1"/>
          </p:cNvSpPr>
          <p:nvPr>
            <p:ph type="body" sz="quarter" idx="27"/>
          </p:nvPr>
        </p:nvSpPr>
        <p:spPr>
          <a:xfrm>
            <a:off x="626535" y="5512083"/>
            <a:ext cx="10415354" cy="510363"/>
          </a:xfrm>
        </p:spPr>
        <p:txBody>
          <a:bodyPr>
            <a:noAutofit/>
          </a:bodyPr>
          <a:lstStyle/>
          <a:p>
            <a:r>
              <a:rPr lang="en-US" sz="1600" dirty="0"/>
              <a:t>NASUCA Webinar on long-duration storage</a:t>
            </a:r>
          </a:p>
          <a:p>
            <a:pPr>
              <a:spcBef>
                <a:spcPts val="0"/>
              </a:spcBef>
            </a:pPr>
            <a:br>
              <a:rPr lang="en-US" sz="200" dirty="0"/>
            </a:br>
            <a:r>
              <a:rPr lang="en-US" sz="1600" dirty="0"/>
              <a:t>October 15, 2024</a:t>
            </a:r>
          </a:p>
        </p:txBody>
      </p:sp>
    </p:spTree>
    <p:extLst>
      <p:ext uri="{BB962C8B-B14F-4D97-AF65-F5344CB8AC3E}">
        <p14:creationId xmlns:p14="http://schemas.microsoft.com/office/powerpoint/2010/main" val="4080695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33754" y="415134"/>
            <a:ext cx="9525000" cy="635281"/>
          </a:xfrm>
        </p:spPr>
        <p:txBody>
          <a:bodyPr/>
          <a:lstStyle/>
          <a:p>
            <a:r>
              <a:rPr lang="en-US" altLang="en-US" sz="3200" dirty="0">
                <a:solidFill>
                  <a:schemeClr val="tx1"/>
                </a:solidFill>
              </a:rPr>
              <a:t>Multi-hazard risk analysis</a:t>
            </a:r>
            <a:endParaRPr lang="en-US" sz="3200" dirty="0">
              <a:solidFill>
                <a:schemeClr val="tx1"/>
              </a:solidFill>
            </a:endParaRPr>
          </a:p>
        </p:txBody>
      </p:sp>
      <p:sp>
        <p:nvSpPr>
          <p:cNvPr id="3" name="Slide Number Placeholder 2">
            <a:extLst>
              <a:ext uri="{FF2B5EF4-FFF2-40B4-BE49-F238E27FC236}">
                <a16:creationId xmlns:a16="http://schemas.microsoft.com/office/drawing/2014/main" id="{FC3837DC-4BCF-46A6-9B75-89086CF4A3D6}"/>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10</a:t>
            </a:fld>
            <a:endParaRPr lang="en-US" sz="1200" dirty="0">
              <a:solidFill>
                <a:schemeClr val="tx1">
                  <a:lumMod val="50000"/>
                </a:schemeClr>
              </a:solidFill>
            </a:endParaRPr>
          </a:p>
        </p:txBody>
      </p:sp>
      <p:pic>
        <p:nvPicPr>
          <p:cNvPr id="8" name="Picture 7">
            <a:extLst>
              <a:ext uri="{FF2B5EF4-FFF2-40B4-BE49-F238E27FC236}">
                <a16:creationId xmlns:a16="http://schemas.microsoft.com/office/drawing/2014/main" id="{81769E1C-C6AD-A4D4-1743-E95F1A6FDE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610" y="3475703"/>
            <a:ext cx="2583426" cy="1996283"/>
          </a:xfrm>
          <a:prstGeom prst="rect">
            <a:avLst/>
          </a:prstGeom>
        </p:spPr>
      </p:pic>
      <p:pic>
        <p:nvPicPr>
          <p:cNvPr id="12" name="Picture 11">
            <a:extLst>
              <a:ext uri="{FF2B5EF4-FFF2-40B4-BE49-F238E27FC236}">
                <a16:creationId xmlns:a16="http://schemas.microsoft.com/office/drawing/2014/main" id="{05084251-8E55-649F-59D8-414177A8187F}"/>
              </a:ext>
            </a:extLst>
          </p:cNvPr>
          <p:cNvPicPr>
            <a:picLocks noChangeAspect="1"/>
          </p:cNvPicPr>
          <p:nvPr/>
        </p:nvPicPr>
        <p:blipFill>
          <a:blip r:embed="rId4"/>
          <a:stretch>
            <a:fillRect/>
          </a:stretch>
        </p:blipFill>
        <p:spPr>
          <a:xfrm>
            <a:off x="3519539" y="3475703"/>
            <a:ext cx="2653287" cy="1996283"/>
          </a:xfrm>
          <a:prstGeom prst="rect">
            <a:avLst/>
          </a:prstGeom>
        </p:spPr>
      </p:pic>
      <p:pic>
        <p:nvPicPr>
          <p:cNvPr id="13" name="Picture 12">
            <a:extLst>
              <a:ext uri="{FF2B5EF4-FFF2-40B4-BE49-F238E27FC236}">
                <a16:creationId xmlns:a16="http://schemas.microsoft.com/office/drawing/2014/main" id="{CB0486D5-DE10-8CB9-DB8E-CA98C18D74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1329" y="3485535"/>
            <a:ext cx="2200376" cy="1996283"/>
          </a:xfrm>
          <a:prstGeom prst="rect">
            <a:avLst/>
          </a:prstGeom>
          <a:ln>
            <a:solidFill>
              <a:schemeClr val="tx1">
                <a:lumMod val="50000"/>
              </a:schemeClr>
            </a:solidFill>
          </a:ln>
        </p:spPr>
      </p:pic>
      <p:pic>
        <p:nvPicPr>
          <p:cNvPr id="14" name="Picture 13">
            <a:extLst>
              <a:ext uri="{FF2B5EF4-FFF2-40B4-BE49-F238E27FC236}">
                <a16:creationId xmlns:a16="http://schemas.microsoft.com/office/drawing/2014/main" id="{50202AF3-A36E-D75F-AAB0-61B1E8C3EAD9}"/>
              </a:ext>
            </a:extLst>
          </p:cNvPr>
          <p:cNvPicPr>
            <a:picLocks noChangeAspect="1"/>
          </p:cNvPicPr>
          <p:nvPr/>
        </p:nvPicPr>
        <p:blipFill rotWithShape="1">
          <a:blip r:embed="rId6"/>
          <a:srcRect t="30709"/>
          <a:stretch/>
        </p:blipFill>
        <p:spPr>
          <a:xfrm>
            <a:off x="9330208" y="3574042"/>
            <a:ext cx="2340281" cy="1907776"/>
          </a:xfrm>
          <a:prstGeom prst="rect">
            <a:avLst/>
          </a:prstGeom>
        </p:spPr>
      </p:pic>
      <p:sp>
        <p:nvSpPr>
          <p:cNvPr id="15" name="Arrow: Right 14">
            <a:extLst>
              <a:ext uri="{FF2B5EF4-FFF2-40B4-BE49-F238E27FC236}">
                <a16:creationId xmlns:a16="http://schemas.microsoft.com/office/drawing/2014/main" id="{D5A83350-8BCE-3331-E08D-B516D79BFA90}"/>
              </a:ext>
            </a:extLst>
          </p:cNvPr>
          <p:cNvSpPr/>
          <p:nvPr/>
        </p:nvSpPr>
        <p:spPr>
          <a:xfrm>
            <a:off x="3077498" y="4385187"/>
            <a:ext cx="402713" cy="226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D2017C5B-FE5B-C1C0-A22B-2D514E423939}"/>
              </a:ext>
            </a:extLst>
          </p:cNvPr>
          <p:cNvSpPr/>
          <p:nvPr/>
        </p:nvSpPr>
        <p:spPr>
          <a:xfrm>
            <a:off x="6209079" y="4390102"/>
            <a:ext cx="402713" cy="226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9F49C185-179C-7BF0-E2E0-C026B6E091B2}"/>
              </a:ext>
            </a:extLst>
          </p:cNvPr>
          <p:cNvSpPr/>
          <p:nvPr/>
        </p:nvSpPr>
        <p:spPr>
          <a:xfrm>
            <a:off x="8967033" y="4385188"/>
            <a:ext cx="402713" cy="226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EF2CA1-3BC9-54BA-6CDD-6DC9DC6D16F3}"/>
              </a:ext>
            </a:extLst>
          </p:cNvPr>
          <p:cNvSpPr/>
          <p:nvPr/>
        </p:nvSpPr>
        <p:spPr>
          <a:xfrm>
            <a:off x="457610" y="5712542"/>
            <a:ext cx="11212879" cy="2257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CC75333-D434-67EC-836E-9A6D76F43E97}"/>
              </a:ext>
            </a:extLst>
          </p:cNvPr>
          <p:cNvSpPr txBox="1"/>
          <p:nvPr/>
        </p:nvSpPr>
        <p:spPr>
          <a:xfrm>
            <a:off x="845574" y="5663382"/>
            <a:ext cx="174031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Threat Identification</a:t>
            </a:r>
          </a:p>
        </p:txBody>
      </p:sp>
      <p:sp>
        <p:nvSpPr>
          <p:cNvPr id="20" name="TextBox 19">
            <a:extLst>
              <a:ext uri="{FF2B5EF4-FFF2-40B4-BE49-F238E27FC236}">
                <a16:creationId xmlns:a16="http://schemas.microsoft.com/office/drawing/2014/main" id="{286C3035-FF4D-1EAA-E8B7-CEC8156F974D}"/>
              </a:ext>
            </a:extLst>
          </p:cNvPr>
          <p:cNvSpPr txBox="1"/>
          <p:nvPr/>
        </p:nvSpPr>
        <p:spPr>
          <a:xfrm>
            <a:off x="4016485" y="5668298"/>
            <a:ext cx="174031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Impact Assessment</a:t>
            </a:r>
          </a:p>
        </p:txBody>
      </p:sp>
      <p:sp>
        <p:nvSpPr>
          <p:cNvPr id="21" name="TextBox 20">
            <a:extLst>
              <a:ext uri="{FF2B5EF4-FFF2-40B4-BE49-F238E27FC236}">
                <a16:creationId xmlns:a16="http://schemas.microsoft.com/office/drawing/2014/main" id="{4A7902E5-2563-3472-D3B4-D721C7C311B4}"/>
              </a:ext>
            </a:extLst>
          </p:cNvPr>
          <p:cNvSpPr txBox="1"/>
          <p:nvPr/>
        </p:nvSpPr>
        <p:spPr>
          <a:xfrm>
            <a:off x="6651329" y="5668297"/>
            <a:ext cx="2200376"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Response &amp; Recovery</a:t>
            </a:r>
          </a:p>
        </p:txBody>
      </p:sp>
      <p:sp>
        <p:nvSpPr>
          <p:cNvPr id="22" name="TextBox 21">
            <a:extLst>
              <a:ext uri="{FF2B5EF4-FFF2-40B4-BE49-F238E27FC236}">
                <a16:creationId xmlns:a16="http://schemas.microsoft.com/office/drawing/2014/main" id="{4680B108-D09F-DC31-1B7A-3D7BEDABD926}"/>
              </a:ext>
            </a:extLst>
          </p:cNvPr>
          <p:cNvSpPr txBox="1"/>
          <p:nvPr/>
        </p:nvSpPr>
        <p:spPr>
          <a:xfrm>
            <a:off x="9625594" y="5663381"/>
            <a:ext cx="2200376"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Economic Valuation</a:t>
            </a:r>
          </a:p>
        </p:txBody>
      </p:sp>
      <p:sp>
        <p:nvSpPr>
          <p:cNvPr id="23" name="Content Placeholder 3">
            <a:extLst>
              <a:ext uri="{FF2B5EF4-FFF2-40B4-BE49-F238E27FC236}">
                <a16:creationId xmlns:a16="http://schemas.microsoft.com/office/drawing/2014/main" id="{0D6654A6-6C01-2E17-DFF4-8D04300499A9}"/>
              </a:ext>
            </a:extLst>
          </p:cNvPr>
          <p:cNvSpPr txBox="1">
            <a:spLocks/>
          </p:cNvSpPr>
          <p:nvPr/>
        </p:nvSpPr>
        <p:spPr>
          <a:xfrm>
            <a:off x="481788" y="1382469"/>
            <a:ext cx="5691038" cy="1996282"/>
          </a:xfrm>
          <a:prstGeom prst="rect">
            <a:avLst/>
          </a:prstGeom>
          <a:solidFill>
            <a:schemeClr val="accent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latin typeface="+mn-lt"/>
              </a:rPr>
              <a:t>LDES has demonstrated the capacity to enhance grid resilience, but resilience benefits are poorly defined and generally ignored in energy storage valuation studies and market structures.</a:t>
            </a:r>
          </a:p>
          <a:p>
            <a:r>
              <a:rPr lang="en-US" sz="1400" dirty="0">
                <a:solidFill>
                  <a:schemeClr val="bg1"/>
                </a:solidFill>
                <a:latin typeface="+mn-lt"/>
              </a:rPr>
              <a:t>Reliability benefits are often evaluated using system models with inconsistent assumptions governing individual service values while resilience benefits are typically evaluated using customer damage functions and interruption cost studies, or sometimes evaluated using willingness to pay studies and input-output analysis.</a:t>
            </a:r>
          </a:p>
        </p:txBody>
      </p:sp>
      <p:sp>
        <p:nvSpPr>
          <p:cNvPr id="24" name="Content Placeholder 3">
            <a:extLst>
              <a:ext uri="{FF2B5EF4-FFF2-40B4-BE49-F238E27FC236}">
                <a16:creationId xmlns:a16="http://schemas.microsoft.com/office/drawing/2014/main" id="{0D170B6B-1598-39B5-5C65-3E323CB9A2AA}"/>
              </a:ext>
            </a:extLst>
          </p:cNvPr>
          <p:cNvSpPr txBox="1">
            <a:spLocks/>
          </p:cNvSpPr>
          <p:nvPr/>
        </p:nvSpPr>
        <p:spPr>
          <a:xfrm>
            <a:off x="6263156" y="1389527"/>
            <a:ext cx="5691038" cy="1996282"/>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latin typeface="+mn-lt"/>
              </a:rPr>
              <a:t>Multi-hazard risk analysis that relies on expected value calculations and an annual risk premium approach like the type used by insurers, while addressing a broad range of hazards and values tied to the value of lost load, surging locational marginal prices and potentially reduced economic productivity, would represent a significant advancement in the state of the art.</a:t>
            </a:r>
          </a:p>
          <a:p>
            <a:r>
              <a:rPr lang="en-US" sz="1400" dirty="0">
                <a:solidFill>
                  <a:schemeClr val="bg1"/>
                </a:solidFill>
                <a:latin typeface="+mn-lt"/>
              </a:rPr>
              <a:t>Argonne has a suite of tools that can be used to evaluate the annualized risk premium associated with LDES’ impact on resilience &amp; reliability.</a:t>
            </a:r>
          </a:p>
        </p:txBody>
      </p:sp>
    </p:spTree>
    <p:extLst>
      <p:ext uri="{BB962C8B-B14F-4D97-AF65-F5344CB8AC3E}">
        <p14:creationId xmlns:p14="http://schemas.microsoft.com/office/powerpoint/2010/main" val="2861953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EE2F-4F54-42E9-8C47-E4109E3411D1}"/>
              </a:ext>
            </a:extLst>
          </p:cNvPr>
          <p:cNvSpPr>
            <a:spLocks noGrp="1"/>
          </p:cNvSpPr>
          <p:nvPr>
            <p:ph type="title"/>
          </p:nvPr>
        </p:nvSpPr>
        <p:spPr>
          <a:xfrm>
            <a:off x="609603" y="340679"/>
            <a:ext cx="11163868" cy="828948"/>
          </a:xfrm>
        </p:spPr>
        <p:txBody>
          <a:bodyPr/>
          <a:lstStyle/>
          <a:p>
            <a:r>
              <a:rPr lang="en-US" sz="3200" dirty="0"/>
              <a:t>Argonne Low-carbon Electricity Analysis Framework (A-LEAF)</a:t>
            </a:r>
          </a:p>
        </p:txBody>
      </p:sp>
      <p:sp>
        <p:nvSpPr>
          <p:cNvPr id="3" name="Content Placeholder 2">
            <a:extLst>
              <a:ext uri="{FF2B5EF4-FFF2-40B4-BE49-F238E27FC236}">
                <a16:creationId xmlns:a16="http://schemas.microsoft.com/office/drawing/2014/main" id="{AF5C2E6F-D15C-4B7F-8964-2105E10C68F7}"/>
              </a:ext>
            </a:extLst>
          </p:cNvPr>
          <p:cNvSpPr>
            <a:spLocks noGrp="1"/>
          </p:cNvSpPr>
          <p:nvPr>
            <p:ph sz="quarter" idx="10"/>
          </p:nvPr>
        </p:nvSpPr>
        <p:spPr>
          <a:xfrm>
            <a:off x="463822" y="1306787"/>
            <a:ext cx="11455431" cy="5370703"/>
          </a:xfrm>
        </p:spPr>
        <p:txBody>
          <a:bodyPr/>
          <a:lstStyle/>
          <a:p>
            <a:r>
              <a:rPr lang="en-US" sz="2000" dirty="0"/>
              <a:t>Integrated national-scale power system simulation framework developed at the Argonne National Laboratory, used to analyze various issues related to the evolution of the nation’s power system</a:t>
            </a:r>
          </a:p>
          <a:p>
            <a:r>
              <a:rPr lang="en-US" sz="2000" dirty="0"/>
              <a:t>Suite of least-cost generation &amp; transmission expansion, unit commitment, and economic dispatch models</a:t>
            </a:r>
          </a:p>
          <a:p>
            <a:r>
              <a:rPr lang="en-US" sz="2000" dirty="0"/>
              <a:t>Determine system optimal generation portfolio and hourly or sub-hourly unit dispatch under a range of user-defined input assumptions for technology characteristics and system/market requirements</a:t>
            </a:r>
          </a:p>
        </p:txBody>
      </p:sp>
      <p:pic>
        <p:nvPicPr>
          <p:cNvPr id="4" name="Graphic 3">
            <a:extLst>
              <a:ext uri="{FF2B5EF4-FFF2-40B4-BE49-F238E27FC236}">
                <a16:creationId xmlns:a16="http://schemas.microsoft.com/office/drawing/2014/main" id="{EE06546C-3978-9F48-8144-B2908A054F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0960" y="3563386"/>
            <a:ext cx="6848856" cy="2816777"/>
          </a:xfrm>
          <a:prstGeom prst="rect">
            <a:avLst/>
          </a:prstGeom>
        </p:spPr>
      </p:pic>
      <p:sp>
        <p:nvSpPr>
          <p:cNvPr id="5" name="TextBox 4">
            <a:extLst>
              <a:ext uri="{FF2B5EF4-FFF2-40B4-BE49-F238E27FC236}">
                <a16:creationId xmlns:a16="http://schemas.microsoft.com/office/drawing/2014/main" id="{C9225467-A420-B234-25A7-472873D9B1F3}"/>
              </a:ext>
            </a:extLst>
          </p:cNvPr>
          <p:cNvSpPr txBox="1"/>
          <p:nvPr/>
        </p:nvSpPr>
        <p:spPr>
          <a:xfrm>
            <a:off x="2330873" y="6364488"/>
            <a:ext cx="7148945" cy="307777"/>
          </a:xfrm>
          <a:prstGeom prst="rect">
            <a:avLst/>
          </a:prstGeom>
          <a:noFill/>
        </p:spPr>
        <p:txBody>
          <a:bodyPr wrap="square" rtlCol="0">
            <a:spAutoFit/>
          </a:bodyPr>
          <a:lstStyle/>
          <a:p>
            <a:pPr algn="ctr"/>
            <a:r>
              <a:rPr lang="en-US" sz="1400" b="1" dirty="0">
                <a:latin typeface="+mj-lt"/>
              </a:rPr>
              <a:t>Embedded A-LEAF Tool</a:t>
            </a:r>
          </a:p>
        </p:txBody>
      </p:sp>
      <p:sp>
        <p:nvSpPr>
          <p:cNvPr id="6" name="Slide Number Placeholder 4">
            <a:extLst>
              <a:ext uri="{FF2B5EF4-FFF2-40B4-BE49-F238E27FC236}">
                <a16:creationId xmlns:a16="http://schemas.microsoft.com/office/drawing/2014/main" id="{16962B15-760D-6F3A-257B-6B55E73A8669}"/>
              </a:ext>
            </a:extLst>
          </p:cNvPr>
          <p:cNvSpPr txBox="1">
            <a:spLocks/>
          </p:cNvSpPr>
          <p:nvPr/>
        </p:nvSpPr>
        <p:spPr>
          <a:xfrm>
            <a:off x="10089933" y="6425883"/>
            <a:ext cx="6096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FABCAD-36FF-4D23-890E-0DC478ED92B6}" type="slidenum">
              <a:rPr lang="en-US" sz="1300"/>
              <a:pPr/>
              <a:t>11</a:t>
            </a:fld>
            <a:endParaRPr lang="en-US" sz="1300" dirty="0"/>
          </a:p>
        </p:txBody>
      </p:sp>
    </p:spTree>
    <p:extLst>
      <p:ext uri="{BB962C8B-B14F-4D97-AF65-F5344CB8AC3E}">
        <p14:creationId xmlns:p14="http://schemas.microsoft.com/office/powerpoint/2010/main" val="345132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1176000" cy="995363"/>
          </a:xfrm>
        </p:spPr>
        <p:txBody>
          <a:bodyPr/>
          <a:lstStyle/>
          <a:p>
            <a:r>
              <a:rPr lang="en-US" dirty="0"/>
              <a:t>From Climate Science to Capacity Expansion</a:t>
            </a:r>
          </a:p>
        </p:txBody>
      </p:sp>
      <p:sp>
        <p:nvSpPr>
          <p:cNvPr id="4" name="Slide Number Placeholder 3"/>
          <p:cNvSpPr>
            <a:spLocks noGrp="1"/>
          </p:cNvSpPr>
          <p:nvPr>
            <p:ph type="sldNum" sz="quarter" idx="13"/>
          </p:nvPr>
        </p:nvSpPr>
        <p:spPr>
          <a:xfrm>
            <a:off x="11281277" y="6527800"/>
            <a:ext cx="698500" cy="146723"/>
          </a:xfrm>
        </p:spPr>
        <p:txBody>
          <a:bodyPr/>
          <a:lstStyle/>
          <a:p>
            <a:pPr algn="r"/>
            <a:fld id="{ECFABCAD-36FF-4D23-890E-0DC478ED92B6}" type="slidenum">
              <a:rPr lang="en-US" sz="1200" smtClean="0">
                <a:solidFill>
                  <a:schemeClr val="tx1">
                    <a:lumMod val="50000"/>
                  </a:schemeClr>
                </a:solidFill>
              </a:rPr>
              <a:pPr algn="r"/>
              <a:t>12</a:t>
            </a:fld>
            <a:endParaRPr lang="en-US" sz="1200" dirty="0">
              <a:solidFill>
                <a:schemeClr val="tx1">
                  <a:lumMod val="50000"/>
                </a:schemeClr>
              </a:solidFill>
            </a:endParaRPr>
          </a:p>
        </p:txBody>
      </p:sp>
      <p:grpSp>
        <p:nvGrpSpPr>
          <p:cNvPr id="8" name="Group 7">
            <a:extLst>
              <a:ext uri="{FF2B5EF4-FFF2-40B4-BE49-F238E27FC236}">
                <a16:creationId xmlns:a16="http://schemas.microsoft.com/office/drawing/2014/main" id="{208051B9-8466-4E82-8088-9F1C482FFB79}"/>
              </a:ext>
            </a:extLst>
          </p:cNvPr>
          <p:cNvGrpSpPr/>
          <p:nvPr/>
        </p:nvGrpSpPr>
        <p:grpSpPr>
          <a:xfrm>
            <a:off x="1100219" y="1779049"/>
            <a:ext cx="9991563" cy="2816987"/>
            <a:chOff x="418530" y="2528736"/>
            <a:chExt cx="9991562" cy="2816987"/>
          </a:xfrm>
        </p:grpSpPr>
        <p:sp>
          <p:nvSpPr>
            <p:cNvPr id="9" name="Rectangle: Rounded Corners 8">
              <a:extLst>
                <a:ext uri="{FF2B5EF4-FFF2-40B4-BE49-F238E27FC236}">
                  <a16:creationId xmlns:a16="http://schemas.microsoft.com/office/drawing/2014/main" id="{8AF823B7-A372-4F91-9057-7BC661911CD1}"/>
                </a:ext>
              </a:extLst>
            </p:cNvPr>
            <p:cNvSpPr/>
            <p:nvPr/>
          </p:nvSpPr>
          <p:spPr>
            <a:xfrm>
              <a:off x="505535" y="2933364"/>
              <a:ext cx="2714424" cy="580070"/>
            </a:xfrm>
            <a:prstGeom prst="roundRect">
              <a:avLst/>
            </a:prstGeom>
            <a:solidFill>
              <a:srgbClr val="FFC000">
                <a:lumMod val="20000"/>
                <a:lumOff val="80000"/>
              </a:srgbClr>
            </a:solidFill>
            <a:ln w="6350" cap="flat" cmpd="sng" algn="ctr">
              <a:solidFill>
                <a:srgbClr val="FFC000"/>
              </a:solidFill>
              <a:prstDash val="solid"/>
              <a:miter lim="800000"/>
            </a:ln>
            <a:effectLst/>
          </p:spPr>
          <p:txBody>
            <a:bodyPr rtlCol="0" anchor="ctr"/>
            <a:lstStyle/>
            <a:p>
              <a:pPr algn="ctr" defTabSz="914377">
                <a:defRPr/>
              </a:pPr>
              <a:r>
                <a:rPr lang="en-US" sz="1500" kern="0" dirty="0">
                  <a:solidFill>
                    <a:prstClr val="black"/>
                  </a:solidFill>
                  <a:latin typeface="Calibri" panose="020F0502020204030204" pitchFamily="34" charset="0"/>
                  <a:ea typeface="Calibri" panose="020F0502020204030204" pitchFamily="34" charset="0"/>
                </a:rPr>
                <a:t>High-Frequency &amp; High-Spatial Resolution Climate Model</a:t>
              </a:r>
              <a:endParaRPr lang="en-US" sz="1500" kern="0" dirty="0">
                <a:solidFill>
                  <a:prstClr val="black"/>
                </a:solidFill>
                <a:latin typeface="Calibri" panose="020F0502020204030204"/>
              </a:endParaRPr>
            </a:p>
          </p:txBody>
        </p:sp>
        <p:sp>
          <p:nvSpPr>
            <p:cNvPr id="10" name="Rectangle: Rounded Corners 9">
              <a:extLst>
                <a:ext uri="{FF2B5EF4-FFF2-40B4-BE49-F238E27FC236}">
                  <a16:creationId xmlns:a16="http://schemas.microsoft.com/office/drawing/2014/main" id="{06F4B9E6-2479-466C-A721-3A668CA4FD52}"/>
                </a:ext>
              </a:extLst>
            </p:cNvPr>
            <p:cNvSpPr/>
            <p:nvPr/>
          </p:nvSpPr>
          <p:spPr>
            <a:xfrm>
              <a:off x="432856" y="2535628"/>
              <a:ext cx="2815700" cy="2810095"/>
            </a:xfrm>
            <a:prstGeom prst="roundRect">
              <a:avLst>
                <a:gd name="adj" fmla="val 6147"/>
              </a:avLst>
            </a:prstGeom>
            <a:noFill/>
            <a:ln w="12700" cap="flat" cmpd="sng" algn="ctr">
              <a:solidFill>
                <a:schemeClr val="bg1">
                  <a:lumMod val="85000"/>
                </a:schemeClr>
              </a:solidFill>
              <a:prstDash val="solid"/>
              <a:miter lim="800000"/>
            </a:ln>
            <a:effectLst/>
          </p:spPr>
          <p:txBody>
            <a:bodyPr rtlCol="0" anchor="ctr"/>
            <a:lstStyle/>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p:txBody>
        </p:sp>
        <p:sp>
          <p:nvSpPr>
            <p:cNvPr id="11" name="Rectangle 10">
              <a:extLst>
                <a:ext uri="{FF2B5EF4-FFF2-40B4-BE49-F238E27FC236}">
                  <a16:creationId xmlns:a16="http://schemas.microsoft.com/office/drawing/2014/main" id="{C048CAD4-E3FD-4A03-83FC-84EF5D7CA626}"/>
                </a:ext>
              </a:extLst>
            </p:cNvPr>
            <p:cNvSpPr/>
            <p:nvPr/>
          </p:nvSpPr>
          <p:spPr>
            <a:xfrm>
              <a:off x="418530" y="2559384"/>
              <a:ext cx="2830026" cy="369332"/>
            </a:xfrm>
            <a:prstGeom prst="rect">
              <a:avLst/>
            </a:prstGeom>
          </p:spPr>
          <p:txBody>
            <a:bodyPr wrap="square">
              <a:spAutoFit/>
            </a:bodyPr>
            <a:lstStyle/>
            <a:p>
              <a:pPr algn="ctr" defTabSz="914377">
                <a:defRPr/>
              </a:pPr>
              <a:r>
                <a:rPr lang="en-US" b="1" kern="0" dirty="0">
                  <a:solidFill>
                    <a:prstClr val="black"/>
                  </a:solidFill>
                  <a:latin typeface="Calibri" panose="020F0502020204030204"/>
                </a:rPr>
                <a:t>Future Climate Scenarios</a:t>
              </a:r>
            </a:p>
          </p:txBody>
        </p:sp>
        <p:sp>
          <p:nvSpPr>
            <p:cNvPr id="12" name="Rectangle 11">
              <a:extLst>
                <a:ext uri="{FF2B5EF4-FFF2-40B4-BE49-F238E27FC236}">
                  <a16:creationId xmlns:a16="http://schemas.microsoft.com/office/drawing/2014/main" id="{54C3D29C-E9E3-4A1C-B6B3-F2BFE34EA013}"/>
                </a:ext>
              </a:extLst>
            </p:cNvPr>
            <p:cNvSpPr/>
            <p:nvPr/>
          </p:nvSpPr>
          <p:spPr>
            <a:xfrm>
              <a:off x="440021" y="3623505"/>
              <a:ext cx="2815700" cy="553998"/>
            </a:xfrm>
            <a:prstGeom prst="rect">
              <a:avLst/>
            </a:prstGeom>
          </p:spPr>
          <p:txBody>
            <a:bodyPr wrap="square">
              <a:spAutoFit/>
            </a:bodyPr>
            <a:lstStyle/>
            <a:p>
              <a:pPr algn="ctr" defTabSz="914377">
                <a:defRPr/>
              </a:pPr>
              <a:r>
                <a:rPr lang="en-US" sz="1500" b="1" i="1" kern="0" dirty="0">
                  <a:solidFill>
                    <a:srgbClr val="002060"/>
                  </a:solidFill>
                  <a:latin typeface="Calibri" panose="020F0502020204030204"/>
                </a:rPr>
                <a:t>Analyze and screen possible future weather patterns</a:t>
              </a:r>
            </a:p>
          </p:txBody>
        </p:sp>
        <p:sp>
          <p:nvSpPr>
            <p:cNvPr id="13" name="Rectangle: Rounded Corners 12">
              <a:extLst>
                <a:ext uri="{FF2B5EF4-FFF2-40B4-BE49-F238E27FC236}">
                  <a16:creationId xmlns:a16="http://schemas.microsoft.com/office/drawing/2014/main" id="{7A9ABAFF-BB54-44FD-8006-8DAFC69402F6}"/>
                </a:ext>
              </a:extLst>
            </p:cNvPr>
            <p:cNvSpPr/>
            <p:nvPr/>
          </p:nvSpPr>
          <p:spPr>
            <a:xfrm>
              <a:off x="3552715" y="2535628"/>
              <a:ext cx="2856368" cy="2810095"/>
            </a:xfrm>
            <a:prstGeom prst="roundRect">
              <a:avLst>
                <a:gd name="adj" fmla="val 6147"/>
              </a:avLst>
            </a:prstGeom>
            <a:noFill/>
            <a:ln w="12700" cap="flat" cmpd="sng" algn="ctr">
              <a:solidFill>
                <a:schemeClr val="bg1">
                  <a:lumMod val="85000"/>
                </a:schemeClr>
              </a:solidFill>
              <a:prstDash val="solid"/>
              <a:miter lim="800000"/>
            </a:ln>
            <a:effectLst/>
          </p:spPr>
          <p:txBody>
            <a:bodyPr rtlCol="0" anchor="ctr"/>
            <a:lstStyle/>
            <a:p>
              <a:pPr algn="ctr" defTabSz="914377">
                <a:defRPr/>
              </a:pPr>
              <a:endParaRPr lang="en-US" kern="0" dirty="0">
                <a:solidFill>
                  <a:srgbClr val="FF0000"/>
                </a:solidFill>
                <a:latin typeface="Calibri" panose="020F0502020204030204"/>
              </a:endParaRPr>
            </a:p>
            <a:p>
              <a:pPr algn="ctr" defTabSz="914377">
                <a:defRPr/>
              </a:pPr>
              <a:endParaRPr lang="en-US" kern="0" dirty="0">
                <a:solidFill>
                  <a:srgbClr val="FF0000"/>
                </a:solidFill>
                <a:latin typeface="Calibri" panose="020F0502020204030204"/>
              </a:endParaRPr>
            </a:p>
            <a:p>
              <a:pPr algn="ctr" defTabSz="914377">
                <a:defRPr/>
              </a:pPr>
              <a:endParaRPr lang="en-US" kern="0" dirty="0">
                <a:solidFill>
                  <a:srgbClr val="FF0000"/>
                </a:solidFill>
                <a:latin typeface="Calibri" panose="020F0502020204030204"/>
              </a:endParaRPr>
            </a:p>
            <a:p>
              <a:pPr algn="ctr" defTabSz="914377">
                <a:defRPr/>
              </a:pPr>
              <a:endParaRPr lang="en-US" kern="0" dirty="0">
                <a:solidFill>
                  <a:srgbClr val="FF0000"/>
                </a:solidFill>
                <a:latin typeface="Calibri" panose="020F0502020204030204"/>
              </a:endParaRPr>
            </a:p>
          </p:txBody>
        </p:sp>
        <p:sp>
          <p:nvSpPr>
            <p:cNvPr id="14" name="Rectangle 13">
              <a:extLst>
                <a:ext uri="{FF2B5EF4-FFF2-40B4-BE49-F238E27FC236}">
                  <a16:creationId xmlns:a16="http://schemas.microsoft.com/office/drawing/2014/main" id="{AFDE4004-9C91-46A7-9423-0B2A09DB97D8}"/>
                </a:ext>
              </a:extLst>
            </p:cNvPr>
            <p:cNvSpPr/>
            <p:nvPr/>
          </p:nvSpPr>
          <p:spPr>
            <a:xfrm>
              <a:off x="3538388" y="2559384"/>
              <a:ext cx="2830026" cy="369332"/>
            </a:xfrm>
            <a:prstGeom prst="rect">
              <a:avLst/>
            </a:prstGeom>
          </p:spPr>
          <p:txBody>
            <a:bodyPr wrap="square">
              <a:spAutoFit/>
            </a:bodyPr>
            <a:lstStyle/>
            <a:p>
              <a:pPr algn="ctr" defTabSz="914377">
                <a:defRPr/>
              </a:pPr>
              <a:r>
                <a:rPr lang="en-US" b="1" kern="0" dirty="0">
                  <a:solidFill>
                    <a:prstClr val="black"/>
                  </a:solidFill>
                  <a:latin typeface="Calibri" panose="020F0502020204030204"/>
                </a:rPr>
                <a:t>Climate to Grid Translation</a:t>
              </a:r>
            </a:p>
          </p:txBody>
        </p:sp>
        <p:sp>
          <p:nvSpPr>
            <p:cNvPr id="15" name="Rectangle 14">
              <a:extLst>
                <a:ext uri="{FF2B5EF4-FFF2-40B4-BE49-F238E27FC236}">
                  <a16:creationId xmlns:a16="http://schemas.microsoft.com/office/drawing/2014/main" id="{09AFF380-F9B5-4CAA-B1DA-EB143EABBAB9}"/>
                </a:ext>
              </a:extLst>
            </p:cNvPr>
            <p:cNvSpPr/>
            <p:nvPr/>
          </p:nvSpPr>
          <p:spPr>
            <a:xfrm>
              <a:off x="3579512" y="3623505"/>
              <a:ext cx="2815700" cy="553998"/>
            </a:xfrm>
            <a:prstGeom prst="rect">
              <a:avLst/>
            </a:prstGeom>
          </p:spPr>
          <p:txBody>
            <a:bodyPr wrap="square">
              <a:spAutoFit/>
            </a:bodyPr>
            <a:lstStyle/>
            <a:p>
              <a:pPr algn="ctr" defTabSz="914377">
                <a:defRPr/>
              </a:pPr>
              <a:r>
                <a:rPr lang="en-US" sz="1500" b="1" i="1" kern="0" dirty="0">
                  <a:solidFill>
                    <a:srgbClr val="002060"/>
                  </a:solidFill>
                  <a:latin typeface="Calibri" panose="020F0502020204030204"/>
                </a:rPr>
                <a:t>Generate probabilistic grid event scenarios</a:t>
              </a:r>
            </a:p>
          </p:txBody>
        </p:sp>
        <p:sp>
          <p:nvSpPr>
            <p:cNvPr id="16" name="Rectangle: Rounded Corners 15">
              <a:extLst>
                <a:ext uri="{FF2B5EF4-FFF2-40B4-BE49-F238E27FC236}">
                  <a16:creationId xmlns:a16="http://schemas.microsoft.com/office/drawing/2014/main" id="{CE835241-78D5-4272-B78B-45488959EBA4}"/>
                </a:ext>
              </a:extLst>
            </p:cNvPr>
            <p:cNvSpPr/>
            <p:nvPr/>
          </p:nvSpPr>
          <p:spPr>
            <a:xfrm>
              <a:off x="6644189" y="2528736"/>
              <a:ext cx="3765903" cy="2810095"/>
            </a:xfrm>
            <a:prstGeom prst="roundRect">
              <a:avLst>
                <a:gd name="adj" fmla="val 6147"/>
              </a:avLst>
            </a:prstGeom>
            <a:noFill/>
            <a:ln w="12700" cap="flat" cmpd="sng" algn="ctr">
              <a:solidFill>
                <a:schemeClr val="bg1">
                  <a:lumMod val="85000"/>
                </a:schemeClr>
              </a:solidFill>
              <a:prstDash val="solid"/>
              <a:miter lim="800000"/>
            </a:ln>
            <a:effectLst/>
          </p:spPr>
          <p:txBody>
            <a:bodyPr rtlCol="0" anchor="ctr"/>
            <a:lstStyle/>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a:p>
              <a:pPr algn="ctr" defTabSz="914377">
                <a:defRPr/>
              </a:pPr>
              <a:endParaRPr lang="en-US" kern="0"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5A19AD43-0799-45C6-A39A-962B79F32762}"/>
                </a:ext>
              </a:extLst>
            </p:cNvPr>
            <p:cNvSpPr/>
            <p:nvPr/>
          </p:nvSpPr>
          <p:spPr>
            <a:xfrm>
              <a:off x="6684856" y="2555873"/>
              <a:ext cx="3712225" cy="646331"/>
            </a:xfrm>
            <a:prstGeom prst="rect">
              <a:avLst/>
            </a:prstGeom>
          </p:spPr>
          <p:txBody>
            <a:bodyPr wrap="square">
              <a:spAutoFit/>
            </a:bodyPr>
            <a:lstStyle/>
            <a:p>
              <a:pPr algn="ctr" defTabSz="914377">
                <a:defRPr/>
              </a:pPr>
              <a:r>
                <a:rPr lang="en-US" b="1" kern="0" dirty="0">
                  <a:solidFill>
                    <a:prstClr val="black"/>
                  </a:solidFill>
                  <a:latin typeface="Calibri" panose="020F0502020204030204"/>
                </a:rPr>
                <a:t>Power System Planning with LDES Study</a:t>
              </a:r>
            </a:p>
          </p:txBody>
        </p:sp>
        <p:sp>
          <p:nvSpPr>
            <p:cNvPr id="18" name="Rectangle 17">
              <a:extLst>
                <a:ext uri="{FF2B5EF4-FFF2-40B4-BE49-F238E27FC236}">
                  <a16:creationId xmlns:a16="http://schemas.microsoft.com/office/drawing/2014/main" id="{887E6D9C-1F31-4B0E-8540-938C3712C63D}"/>
                </a:ext>
              </a:extLst>
            </p:cNvPr>
            <p:cNvSpPr/>
            <p:nvPr/>
          </p:nvSpPr>
          <p:spPr>
            <a:xfrm>
              <a:off x="6684856" y="3623504"/>
              <a:ext cx="3653302" cy="553998"/>
            </a:xfrm>
            <a:prstGeom prst="rect">
              <a:avLst/>
            </a:prstGeom>
          </p:spPr>
          <p:txBody>
            <a:bodyPr wrap="square">
              <a:spAutoFit/>
            </a:bodyPr>
            <a:lstStyle/>
            <a:p>
              <a:pPr algn="ctr" defTabSz="914377">
                <a:defRPr/>
              </a:pPr>
              <a:r>
                <a:rPr lang="en-US" sz="1500" b="1" i="1" kern="0" dirty="0">
                  <a:solidFill>
                    <a:srgbClr val="002060"/>
                  </a:solidFill>
                  <a:latin typeface="Calibri" panose="020F0502020204030204"/>
                </a:rPr>
                <a:t>Power system capacity expansion planning and production cost simulations</a:t>
              </a:r>
            </a:p>
          </p:txBody>
        </p:sp>
        <p:pic>
          <p:nvPicPr>
            <p:cNvPr id="19" name="Picture 18">
              <a:extLst>
                <a:ext uri="{FF2B5EF4-FFF2-40B4-BE49-F238E27FC236}">
                  <a16:creationId xmlns:a16="http://schemas.microsoft.com/office/drawing/2014/main" id="{1ADF5C41-E037-469A-A49B-148C126182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935" y="4325289"/>
              <a:ext cx="702018" cy="658760"/>
            </a:xfrm>
            <a:prstGeom prst="rect">
              <a:avLst/>
            </a:prstGeom>
          </p:spPr>
        </p:pic>
        <p:sp>
          <p:nvSpPr>
            <p:cNvPr id="20" name="TextBox 19">
              <a:extLst>
                <a:ext uri="{FF2B5EF4-FFF2-40B4-BE49-F238E27FC236}">
                  <a16:creationId xmlns:a16="http://schemas.microsoft.com/office/drawing/2014/main" id="{772F4387-7C16-4C0B-A87A-85B60C09BA1E}"/>
                </a:ext>
              </a:extLst>
            </p:cNvPr>
            <p:cNvSpPr txBox="1"/>
            <p:nvPr/>
          </p:nvSpPr>
          <p:spPr>
            <a:xfrm>
              <a:off x="1214711" y="4157500"/>
              <a:ext cx="2165497" cy="1169551"/>
            </a:xfrm>
            <a:prstGeom prst="rect">
              <a:avLst/>
            </a:prstGeom>
            <a:noFill/>
          </p:spPr>
          <p:txBody>
            <a:bodyPr wrap="square">
              <a:spAutoFit/>
            </a:bodyPr>
            <a:lstStyle/>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ea typeface="Calibri" panose="020F0502020204030204" pitchFamily="34" charset="0"/>
                </a:rPr>
                <a:t>Temperature</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Precipitation</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Wind/solar availability</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Extreme weather events </a:t>
              </a:r>
              <a:endParaRPr lang="en-US" sz="1400" kern="0" dirty="0">
                <a:solidFill>
                  <a:prstClr val="black"/>
                </a:solidFill>
                <a:latin typeface="Calibri" panose="020F0502020204030204"/>
              </a:endParaRPr>
            </a:p>
          </p:txBody>
        </p:sp>
        <p:sp>
          <p:nvSpPr>
            <p:cNvPr id="21" name="Rectangle: Rounded Corners 20">
              <a:extLst>
                <a:ext uri="{FF2B5EF4-FFF2-40B4-BE49-F238E27FC236}">
                  <a16:creationId xmlns:a16="http://schemas.microsoft.com/office/drawing/2014/main" id="{9C4EA762-3970-4C02-924A-B41B5A040066}"/>
                </a:ext>
              </a:extLst>
            </p:cNvPr>
            <p:cNvSpPr/>
            <p:nvPr/>
          </p:nvSpPr>
          <p:spPr>
            <a:xfrm>
              <a:off x="3754270" y="2935760"/>
              <a:ext cx="2441242" cy="58007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defTabSz="914377">
                <a:defRPr/>
              </a:pPr>
              <a:r>
                <a:rPr lang="en-US" sz="1600" kern="0" dirty="0">
                  <a:solidFill>
                    <a:prstClr val="black"/>
                  </a:solidFill>
                  <a:latin typeface="Calibri" panose="020F0502020204030204"/>
                </a:rPr>
                <a:t>Climate to Grid </a:t>
              </a:r>
              <a:r>
                <a:rPr lang="en-US" sz="1600" kern="0" dirty="0">
                  <a:solidFill>
                    <a:prstClr val="black"/>
                  </a:solidFill>
                  <a:latin typeface="Calibri" panose="020F0502020204030204" pitchFamily="34" charset="0"/>
                  <a:ea typeface="Calibri" panose="020F0502020204030204" pitchFamily="34" charset="0"/>
                </a:rPr>
                <a:t>Translation Model</a:t>
              </a:r>
              <a:endParaRPr lang="en-US" sz="1600" kern="0" dirty="0">
                <a:solidFill>
                  <a:prstClr val="black"/>
                </a:solidFill>
                <a:latin typeface="Calibri" panose="020F0502020204030204"/>
              </a:endParaRPr>
            </a:p>
          </p:txBody>
        </p:sp>
        <p:cxnSp>
          <p:nvCxnSpPr>
            <p:cNvPr id="22" name="Connector: Elbow 21">
              <a:extLst>
                <a:ext uri="{FF2B5EF4-FFF2-40B4-BE49-F238E27FC236}">
                  <a16:creationId xmlns:a16="http://schemas.microsoft.com/office/drawing/2014/main" id="{216A463C-CFE5-46DA-8F61-3C029ABDD646}"/>
                </a:ext>
              </a:extLst>
            </p:cNvPr>
            <p:cNvCxnSpPr>
              <a:cxnSpLocks/>
              <a:stCxn id="9" idx="3"/>
              <a:endCxn id="21" idx="1"/>
            </p:cNvCxnSpPr>
            <p:nvPr/>
          </p:nvCxnSpPr>
          <p:spPr>
            <a:xfrm>
              <a:off x="3219959" y="3223399"/>
              <a:ext cx="534311" cy="2396"/>
            </a:xfrm>
            <a:prstGeom prst="bentConnector3">
              <a:avLst>
                <a:gd name="adj1" fmla="val 50000"/>
              </a:avLst>
            </a:prstGeom>
            <a:noFill/>
            <a:ln w="57150" cap="flat" cmpd="sng" algn="ctr">
              <a:solidFill>
                <a:srgbClr val="ED7D31"/>
              </a:solidFill>
              <a:prstDash val="solid"/>
              <a:miter lim="800000"/>
              <a:headEnd type="none"/>
              <a:tailEnd type="triangle"/>
            </a:ln>
            <a:effectLst/>
          </p:spPr>
        </p:cxnSp>
        <p:sp>
          <p:nvSpPr>
            <p:cNvPr id="23" name="Rectangle: Rounded Corners 22">
              <a:extLst>
                <a:ext uri="{FF2B5EF4-FFF2-40B4-BE49-F238E27FC236}">
                  <a16:creationId xmlns:a16="http://schemas.microsoft.com/office/drawing/2014/main" id="{C1DCE401-E678-4836-A6C7-BD4082429A18}"/>
                </a:ext>
              </a:extLst>
            </p:cNvPr>
            <p:cNvSpPr/>
            <p:nvPr/>
          </p:nvSpPr>
          <p:spPr>
            <a:xfrm>
              <a:off x="7039738" y="2935761"/>
              <a:ext cx="3037598" cy="580070"/>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defTabSz="914377">
                <a:defRPr/>
              </a:pPr>
              <a:r>
                <a:rPr lang="en-US" sz="1600" kern="0" dirty="0">
                  <a:solidFill>
                    <a:prstClr val="black"/>
                  </a:solidFill>
                  <a:latin typeface="Calibri" panose="020F0502020204030204" pitchFamily="34" charset="0"/>
                  <a:ea typeface="Calibri" panose="020F0502020204030204" pitchFamily="34" charset="0"/>
                </a:rPr>
                <a:t>Argonne Low-carbon Electricity Analysis Framework (A-LEAF)</a:t>
              </a:r>
              <a:endParaRPr lang="en-US" sz="1600" kern="0" dirty="0">
                <a:solidFill>
                  <a:prstClr val="black"/>
                </a:solidFill>
                <a:latin typeface="Calibri" panose="020F0502020204030204"/>
              </a:endParaRPr>
            </a:p>
          </p:txBody>
        </p:sp>
        <p:cxnSp>
          <p:nvCxnSpPr>
            <p:cNvPr id="24" name="Connector: Elbow 23">
              <a:extLst>
                <a:ext uri="{FF2B5EF4-FFF2-40B4-BE49-F238E27FC236}">
                  <a16:creationId xmlns:a16="http://schemas.microsoft.com/office/drawing/2014/main" id="{7DA10B02-5798-478B-843B-93F845F7A3E7}"/>
                </a:ext>
              </a:extLst>
            </p:cNvPr>
            <p:cNvCxnSpPr>
              <a:cxnSpLocks/>
              <a:stCxn id="21" idx="3"/>
              <a:endCxn id="23" idx="1"/>
            </p:cNvCxnSpPr>
            <p:nvPr/>
          </p:nvCxnSpPr>
          <p:spPr>
            <a:xfrm>
              <a:off x="6195512" y="3225795"/>
              <a:ext cx="844226" cy="1"/>
            </a:xfrm>
            <a:prstGeom prst="bentConnector3">
              <a:avLst>
                <a:gd name="adj1" fmla="val 50000"/>
              </a:avLst>
            </a:prstGeom>
            <a:noFill/>
            <a:ln w="57150" cap="flat" cmpd="sng" algn="ctr">
              <a:solidFill>
                <a:srgbClr val="ED7D31"/>
              </a:solidFill>
              <a:prstDash val="solid"/>
              <a:miter lim="800000"/>
              <a:headEnd type="none"/>
              <a:tailEnd type="triangle"/>
            </a:ln>
            <a:effectLst/>
          </p:spPr>
        </p:cxnSp>
        <p:pic>
          <p:nvPicPr>
            <p:cNvPr id="25" name="Picture 24">
              <a:extLst>
                <a:ext uri="{FF2B5EF4-FFF2-40B4-BE49-F238E27FC236}">
                  <a16:creationId xmlns:a16="http://schemas.microsoft.com/office/drawing/2014/main" id="{BA49C88F-5A2F-49AB-BB59-9BAFA7422E1D}"/>
                </a:ext>
              </a:extLst>
            </p:cNvPr>
            <p:cNvPicPr>
              <a:picLocks noChangeAspect="1"/>
            </p:cNvPicPr>
            <p:nvPr/>
          </p:nvPicPr>
          <p:blipFill>
            <a:blip r:embed="rId4"/>
            <a:stretch>
              <a:fillRect/>
            </a:stretch>
          </p:blipFill>
          <p:spPr>
            <a:xfrm>
              <a:off x="3641977" y="4339659"/>
              <a:ext cx="709955" cy="661029"/>
            </a:xfrm>
            <a:prstGeom prst="rect">
              <a:avLst/>
            </a:prstGeom>
          </p:spPr>
        </p:pic>
        <p:sp>
          <p:nvSpPr>
            <p:cNvPr id="26" name="TextBox 25">
              <a:extLst>
                <a:ext uri="{FF2B5EF4-FFF2-40B4-BE49-F238E27FC236}">
                  <a16:creationId xmlns:a16="http://schemas.microsoft.com/office/drawing/2014/main" id="{C76C3E58-0B15-48C1-87AA-437FDF5CAF93}"/>
                </a:ext>
              </a:extLst>
            </p:cNvPr>
            <p:cNvSpPr txBox="1"/>
            <p:nvPr/>
          </p:nvSpPr>
          <p:spPr>
            <a:xfrm>
              <a:off x="4288636" y="4156721"/>
              <a:ext cx="2293844" cy="1169551"/>
            </a:xfrm>
            <a:prstGeom prst="rect">
              <a:avLst/>
            </a:prstGeom>
            <a:noFill/>
          </p:spPr>
          <p:txBody>
            <a:bodyPr wrap="square">
              <a:spAutoFit/>
            </a:bodyPr>
            <a:lstStyle/>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ea typeface="Calibri" panose="020F0502020204030204" pitchFamily="34" charset="0"/>
                </a:rPr>
                <a:t>Electricity demand</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Wind/solar profile</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Fuel supply constraints</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Grid asset de-rating</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Grid asset outage</a:t>
              </a:r>
              <a:endParaRPr lang="en-US" sz="1400" kern="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1B7E20EB-5EE9-46DD-A7CC-DFF441EA7B17}"/>
                </a:ext>
              </a:extLst>
            </p:cNvPr>
            <p:cNvPicPr>
              <a:picLocks noChangeAspect="1"/>
            </p:cNvPicPr>
            <p:nvPr/>
          </p:nvPicPr>
          <p:blipFill>
            <a:blip r:embed="rId5"/>
            <a:stretch>
              <a:fillRect/>
            </a:stretch>
          </p:blipFill>
          <p:spPr>
            <a:xfrm>
              <a:off x="7000578" y="4465901"/>
              <a:ext cx="680464" cy="661029"/>
            </a:xfrm>
            <a:prstGeom prst="rect">
              <a:avLst/>
            </a:prstGeom>
          </p:spPr>
        </p:pic>
        <p:sp>
          <p:nvSpPr>
            <p:cNvPr id="28" name="TextBox 27">
              <a:extLst>
                <a:ext uri="{FF2B5EF4-FFF2-40B4-BE49-F238E27FC236}">
                  <a16:creationId xmlns:a16="http://schemas.microsoft.com/office/drawing/2014/main" id="{7AEB88C1-EAB6-408E-B15B-1CE17F0CFBAC}"/>
                </a:ext>
              </a:extLst>
            </p:cNvPr>
            <p:cNvSpPr txBox="1"/>
            <p:nvPr/>
          </p:nvSpPr>
          <p:spPr>
            <a:xfrm>
              <a:off x="8055580" y="4171107"/>
              <a:ext cx="2282579" cy="1169551"/>
            </a:xfrm>
            <a:prstGeom prst="rect">
              <a:avLst/>
            </a:prstGeom>
            <a:noFill/>
          </p:spPr>
          <p:txBody>
            <a:bodyPr wrap="square">
              <a:spAutoFit/>
            </a:bodyPr>
            <a:lstStyle/>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Value of LDES</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ea typeface="Calibri" panose="020F0502020204030204" pitchFamily="34" charset="0"/>
                </a:rPr>
                <a:t>Generation portfolio</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Generation scheduling</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Load curtailment</a:t>
              </a:r>
            </a:p>
            <a:p>
              <a:pPr marL="285744" indent="-285744" defTabSz="914377">
                <a:buFont typeface="Arial" panose="020B0604020202020204" pitchFamily="34" charset="0"/>
                <a:buChar char="•"/>
                <a:defRPr/>
              </a:pPr>
              <a:r>
                <a:rPr lang="en-US" sz="1400" kern="0" dirty="0">
                  <a:solidFill>
                    <a:prstClr val="black"/>
                  </a:solidFill>
                  <a:latin typeface="Calibri" panose="020F0502020204030204" pitchFamily="34" charset="0"/>
                </a:rPr>
                <a:t>Energy prices</a:t>
              </a:r>
              <a:endParaRPr lang="en-US" sz="1400" kern="0" dirty="0">
                <a:solidFill>
                  <a:prstClr val="black"/>
                </a:solidFill>
                <a:latin typeface="Calibri" panose="020F0502020204030204"/>
              </a:endParaRPr>
            </a:p>
          </p:txBody>
        </p:sp>
        <p:pic>
          <p:nvPicPr>
            <p:cNvPr id="29" name="Graphic 28" descr="Battery charging with solid fill">
              <a:extLst>
                <a:ext uri="{FF2B5EF4-FFF2-40B4-BE49-F238E27FC236}">
                  <a16:creationId xmlns:a16="http://schemas.microsoft.com/office/drawing/2014/main" id="{3535F2AE-B302-42AC-87E4-844E924B4A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3723" y="4171106"/>
              <a:ext cx="650004" cy="625309"/>
            </a:xfrm>
            <a:prstGeom prst="rect">
              <a:avLst/>
            </a:prstGeom>
          </p:spPr>
        </p:pic>
      </p:grpSp>
      <p:sp>
        <p:nvSpPr>
          <p:cNvPr id="3" name="TextBox 2">
            <a:extLst>
              <a:ext uri="{FF2B5EF4-FFF2-40B4-BE49-F238E27FC236}">
                <a16:creationId xmlns:a16="http://schemas.microsoft.com/office/drawing/2014/main" id="{E511C89E-425E-F273-B5ED-61BE7BE86EF5}"/>
              </a:ext>
            </a:extLst>
          </p:cNvPr>
          <p:cNvSpPr txBox="1"/>
          <p:nvPr/>
        </p:nvSpPr>
        <p:spPr>
          <a:xfrm>
            <a:off x="1395663" y="4890719"/>
            <a:ext cx="9624185" cy="738664"/>
          </a:xfrm>
          <a:prstGeom prst="rect">
            <a:avLst/>
          </a:prstGeom>
          <a:noFill/>
        </p:spPr>
        <p:txBody>
          <a:bodyPr wrap="square" rtlCol="0">
            <a:spAutoFit/>
          </a:bodyPr>
          <a:lstStyle/>
          <a:p>
            <a:r>
              <a:rPr lang="en-US" sz="1400" dirty="0">
                <a:solidFill>
                  <a:schemeClr val="tx1">
                    <a:lumMod val="50000"/>
                  </a:schemeClr>
                </a:solidFill>
                <a:effectLst/>
                <a:ea typeface="Times New Roman" panose="02020603050405020304" pitchFamily="18" charset="0"/>
              </a:rPr>
              <a:t>Argonne’s Low-carbon Electricity Analysis Framework being Used to Evaluate the Role of LDES under Future Climate Scenarios and Extreme Weather Events </a:t>
            </a:r>
          </a:p>
          <a:p>
            <a:endParaRPr lang="en-US" sz="1400" dirty="0"/>
          </a:p>
        </p:txBody>
      </p:sp>
    </p:spTree>
    <p:extLst>
      <p:ext uri="{BB962C8B-B14F-4D97-AF65-F5344CB8AC3E}">
        <p14:creationId xmlns:p14="http://schemas.microsoft.com/office/powerpoint/2010/main" val="123617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D14D-F084-BA6F-91D9-A65D06E6DAFA}"/>
              </a:ext>
            </a:extLst>
          </p:cNvPr>
          <p:cNvSpPr>
            <a:spLocks noGrp="1"/>
          </p:cNvSpPr>
          <p:nvPr>
            <p:ph type="title"/>
          </p:nvPr>
        </p:nvSpPr>
        <p:spPr/>
        <p:txBody>
          <a:bodyPr/>
          <a:lstStyle/>
          <a:p>
            <a:r>
              <a:rPr lang="en-US" sz="3200" dirty="0"/>
              <a:t>identified multiple heat- and cold-driven events</a:t>
            </a:r>
          </a:p>
        </p:txBody>
      </p:sp>
      <p:sp>
        <p:nvSpPr>
          <p:cNvPr id="6" name="Text Placeholder 5">
            <a:extLst>
              <a:ext uri="{FF2B5EF4-FFF2-40B4-BE49-F238E27FC236}">
                <a16:creationId xmlns:a16="http://schemas.microsoft.com/office/drawing/2014/main" id="{35E4CAE6-2B88-1EA2-4DC5-46491492D350}"/>
              </a:ext>
            </a:extLst>
          </p:cNvPr>
          <p:cNvSpPr>
            <a:spLocks noGrp="1"/>
          </p:cNvSpPr>
          <p:nvPr>
            <p:ph type="body" sz="quarter" idx="13"/>
          </p:nvPr>
        </p:nvSpPr>
        <p:spPr/>
        <p:txBody>
          <a:bodyPr/>
          <a:lstStyle/>
          <a:p>
            <a:r>
              <a:rPr lang="en-US" dirty="0"/>
              <a:t>Hot: 2093 GFDL RCP8.5</a:t>
            </a:r>
          </a:p>
        </p:txBody>
      </p:sp>
      <p:sp>
        <p:nvSpPr>
          <p:cNvPr id="10" name="TextBox 9">
            <a:extLst>
              <a:ext uri="{FF2B5EF4-FFF2-40B4-BE49-F238E27FC236}">
                <a16:creationId xmlns:a16="http://schemas.microsoft.com/office/drawing/2014/main" id="{A2BA8674-452F-7C0D-0A59-6D0A87CD29BD}"/>
              </a:ext>
            </a:extLst>
          </p:cNvPr>
          <p:cNvSpPr txBox="1"/>
          <p:nvPr/>
        </p:nvSpPr>
        <p:spPr>
          <a:xfrm>
            <a:off x="164592" y="4951476"/>
            <a:ext cx="4059936" cy="369332"/>
          </a:xfrm>
          <a:prstGeom prst="rect">
            <a:avLst/>
          </a:prstGeom>
          <a:noFill/>
        </p:spPr>
        <p:txBody>
          <a:bodyPr wrap="square" rtlCol="0">
            <a:spAutoFit/>
          </a:bodyPr>
          <a:lstStyle/>
          <a:p>
            <a:pPr algn="ctr"/>
            <a:r>
              <a:rPr lang="en-US" dirty="0"/>
              <a:t>Air Temperature [</a:t>
            </a:r>
            <a:r>
              <a:rPr lang="en-US" dirty="0">
                <a:latin typeface="Calibri" panose="020F0502020204030204" pitchFamily="34" charset="0"/>
                <a:cs typeface="Calibri" panose="020F0502020204030204" pitchFamily="34" charset="0"/>
              </a:rPr>
              <a:t>°C]</a:t>
            </a:r>
            <a:endParaRPr lang="en-US" dirty="0"/>
          </a:p>
        </p:txBody>
      </p:sp>
      <p:sp>
        <p:nvSpPr>
          <p:cNvPr id="11" name="TextBox 10">
            <a:extLst>
              <a:ext uri="{FF2B5EF4-FFF2-40B4-BE49-F238E27FC236}">
                <a16:creationId xmlns:a16="http://schemas.microsoft.com/office/drawing/2014/main" id="{D6BAFA30-4A4D-657D-6F65-0AB7BA47D43C}"/>
              </a:ext>
            </a:extLst>
          </p:cNvPr>
          <p:cNvSpPr txBox="1"/>
          <p:nvPr/>
        </p:nvSpPr>
        <p:spPr>
          <a:xfrm>
            <a:off x="4072128" y="4951476"/>
            <a:ext cx="4059936" cy="369332"/>
          </a:xfrm>
          <a:prstGeom prst="rect">
            <a:avLst/>
          </a:prstGeom>
          <a:noFill/>
        </p:spPr>
        <p:txBody>
          <a:bodyPr wrap="square" rtlCol="0">
            <a:spAutoFit/>
          </a:bodyPr>
          <a:lstStyle/>
          <a:p>
            <a:pPr algn="ctr"/>
            <a:r>
              <a:rPr lang="en-US" dirty="0"/>
              <a:t>PV Output [MW</a:t>
            </a:r>
            <a:r>
              <a:rPr lang="en-US" dirty="0">
                <a:latin typeface="Calibri" panose="020F0502020204030204" pitchFamily="34" charset="0"/>
                <a:cs typeface="Calibri" panose="020F0502020204030204" pitchFamily="34" charset="0"/>
              </a:rPr>
              <a:t>]</a:t>
            </a:r>
            <a:endParaRPr lang="en-US" dirty="0"/>
          </a:p>
        </p:txBody>
      </p:sp>
      <p:sp>
        <p:nvSpPr>
          <p:cNvPr id="12" name="TextBox 11">
            <a:extLst>
              <a:ext uri="{FF2B5EF4-FFF2-40B4-BE49-F238E27FC236}">
                <a16:creationId xmlns:a16="http://schemas.microsoft.com/office/drawing/2014/main" id="{055F57C6-1BA1-5487-B907-BAEC53FCB351}"/>
              </a:ext>
            </a:extLst>
          </p:cNvPr>
          <p:cNvSpPr txBox="1"/>
          <p:nvPr/>
        </p:nvSpPr>
        <p:spPr>
          <a:xfrm>
            <a:off x="8132064" y="4951476"/>
            <a:ext cx="4059936" cy="369332"/>
          </a:xfrm>
          <a:prstGeom prst="rect">
            <a:avLst/>
          </a:prstGeom>
          <a:noFill/>
        </p:spPr>
        <p:txBody>
          <a:bodyPr wrap="square" rtlCol="0">
            <a:spAutoFit/>
          </a:bodyPr>
          <a:lstStyle/>
          <a:p>
            <a:pPr algn="ctr"/>
            <a:r>
              <a:rPr lang="en-US" dirty="0"/>
              <a:t>Wind Output [kW]</a:t>
            </a:r>
          </a:p>
        </p:txBody>
      </p:sp>
      <p:sp>
        <p:nvSpPr>
          <p:cNvPr id="8" name="Slide Number Placeholder 3">
            <a:extLst>
              <a:ext uri="{FF2B5EF4-FFF2-40B4-BE49-F238E27FC236}">
                <a16:creationId xmlns:a16="http://schemas.microsoft.com/office/drawing/2014/main" id="{DD80A3DE-CF88-2B30-E7FF-D5E9AD7AC0BE}"/>
              </a:ext>
            </a:extLst>
          </p:cNvPr>
          <p:cNvSpPr txBox="1">
            <a:spLocks/>
          </p:cNvSpPr>
          <p:nvPr/>
        </p:nvSpPr>
        <p:spPr>
          <a:xfrm>
            <a:off x="11305341" y="6521452"/>
            <a:ext cx="698500" cy="146049"/>
          </a:xfrm>
          <a:prstGeom prst="rect">
            <a:avLst/>
          </a:prstGeom>
        </p:spPr>
        <p:txBody>
          <a:bodyPr vert="horz" lIns="0" tIns="0" rIns="0" bIns="0" rtlCol="0">
            <a:noAutofit/>
          </a:bodyPr>
          <a:lstStyle>
            <a:lvl1pPr marL="0" indent="0" algn="l" defTabSz="685800" rtl="0" eaLnBrk="1" latinLnBrk="0" hangingPunct="1">
              <a:lnSpc>
                <a:spcPct val="100000"/>
              </a:lnSpc>
              <a:spcBef>
                <a:spcPts val="900"/>
              </a:spcBef>
              <a:spcAft>
                <a:spcPts val="0"/>
              </a:spcAft>
              <a:buFont typeface="Wingdings" pitchFamily="2" charset="2"/>
              <a:buNone/>
              <a:defRPr sz="2000" b="1" i="0" kern="1200" baseline="0">
                <a:solidFill>
                  <a:schemeClr val="accent2"/>
                </a:solidFill>
                <a:latin typeface="Arial" panose="020B0604020202020204" pitchFamily="34" charset="0"/>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ECFABCAD-36FF-4D23-890E-0DC478ED92B6}" type="slidenum">
              <a:rPr lang="en-US" sz="1200">
                <a:solidFill>
                  <a:schemeClr val="bg1">
                    <a:lumMod val="65000"/>
                  </a:schemeClr>
                </a:solidFill>
              </a:rPr>
              <a:pPr algn="ctr"/>
              <a:t>13</a:t>
            </a:fld>
            <a:endParaRPr lang="en-US" sz="1200" dirty="0">
              <a:solidFill>
                <a:schemeClr val="bg1">
                  <a:lumMod val="65000"/>
                </a:schemeClr>
              </a:solidFill>
            </a:endParaRPr>
          </a:p>
        </p:txBody>
      </p:sp>
      <p:pic>
        <p:nvPicPr>
          <p:cNvPr id="3" name="Content Placeholder 4" descr="Chart, histogram&#10;&#10;Description automatically generated">
            <a:extLst>
              <a:ext uri="{FF2B5EF4-FFF2-40B4-BE49-F238E27FC236}">
                <a16:creationId xmlns:a16="http://schemas.microsoft.com/office/drawing/2014/main" id="{EFC5983B-CA1E-A1A8-82D9-21BA3F94E2D7}"/>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81000" y="2132901"/>
            <a:ext cx="3774186" cy="2830640"/>
          </a:xfrm>
          <a:prstGeom prst="rect">
            <a:avLst/>
          </a:prstGeom>
        </p:spPr>
      </p:pic>
      <p:pic>
        <p:nvPicPr>
          <p:cNvPr id="4" name="Picture 3" descr="Chart&#10;&#10;Description automatically generated">
            <a:extLst>
              <a:ext uri="{FF2B5EF4-FFF2-40B4-BE49-F238E27FC236}">
                <a16:creationId xmlns:a16="http://schemas.microsoft.com/office/drawing/2014/main" id="{64ADECA1-1D8C-1869-43ED-E8749EA36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550" y="2131414"/>
            <a:ext cx="3770412" cy="2827809"/>
          </a:xfrm>
          <a:prstGeom prst="rect">
            <a:avLst/>
          </a:prstGeom>
        </p:spPr>
      </p:pic>
      <p:pic>
        <p:nvPicPr>
          <p:cNvPr id="5" name="Picture 4" descr="Chart, scatter chart&#10;&#10;Description automatically generated">
            <a:extLst>
              <a:ext uri="{FF2B5EF4-FFF2-40B4-BE49-F238E27FC236}">
                <a16:creationId xmlns:a16="http://schemas.microsoft.com/office/drawing/2014/main" id="{E88D5253-C479-99E8-B07E-9ED7F97D4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902" y="2131414"/>
            <a:ext cx="3770412" cy="2827809"/>
          </a:xfrm>
          <a:prstGeom prst="rect">
            <a:avLst/>
          </a:prstGeom>
        </p:spPr>
      </p:pic>
    </p:spTree>
    <p:extLst>
      <p:ext uri="{BB962C8B-B14F-4D97-AF65-F5344CB8AC3E}">
        <p14:creationId xmlns:p14="http://schemas.microsoft.com/office/powerpoint/2010/main" val="192415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235238"/>
            <a:ext cx="11163868" cy="828948"/>
          </a:xfrm>
        </p:spPr>
        <p:txBody>
          <a:bodyPr/>
          <a:lstStyle/>
          <a:p>
            <a:r>
              <a:rPr lang="en-US" sz="2800" dirty="0"/>
              <a:t>New resource adequacy metrics would more closely capture role ldes can play in supporting reliability</a:t>
            </a:r>
          </a:p>
        </p:txBody>
      </p:sp>
      <p:sp>
        <p:nvSpPr>
          <p:cNvPr id="5" name="Slide Number Placeholder 4"/>
          <p:cNvSpPr>
            <a:spLocks noGrp="1"/>
          </p:cNvSpPr>
          <p:nvPr>
            <p:ph type="sldNum" sz="quarter" idx="13"/>
          </p:nvPr>
        </p:nvSpPr>
        <p:spPr>
          <a:xfrm>
            <a:off x="11421989" y="6473709"/>
            <a:ext cx="609600" cy="182880"/>
          </a:xfrm>
        </p:spPr>
        <p:txBody>
          <a:bodyPr/>
          <a:lstStyle/>
          <a:p>
            <a:fld id="{AEFAAC5A-9C4F-4278-920D-DF2BAB595749}" type="slidenum">
              <a:rPr lang="en-US" sz="1200" smtClean="0">
                <a:solidFill>
                  <a:schemeClr val="tx1">
                    <a:lumMod val="50000"/>
                  </a:schemeClr>
                </a:solidFill>
              </a:rPr>
              <a:pPr/>
              <a:t>14</a:t>
            </a:fld>
            <a:endParaRPr lang="en-US" sz="1200" dirty="0">
              <a:solidFill>
                <a:schemeClr val="tx1">
                  <a:lumMod val="50000"/>
                </a:schemeClr>
              </a:solidFill>
            </a:endParaRPr>
          </a:p>
        </p:txBody>
      </p:sp>
      <p:sp>
        <p:nvSpPr>
          <p:cNvPr id="13" name="Content Placeholder 2">
            <a:extLst>
              <a:ext uri="{FF2B5EF4-FFF2-40B4-BE49-F238E27FC236}">
                <a16:creationId xmlns:a16="http://schemas.microsoft.com/office/drawing/2014/main" id="{C107B304-6CD0-D235-84A5-5311C4AC0749}"/>
              </a:ext>
            </a:extLst>
          </p:cNvPr>
          <p:cNvSpPr txBox="1">
            <a:spLocks/>
          </p:cNvSpPr>
          <p:nvPr/>
        </p:nvSpPr>
        <p:spPr>
          <a:xfrm>
            <a:off x="1213811" y="1546302"/>
            <a:ext cx="5181597" cy="828948"/>
          </a:xfrm>
          <a:prstGeom prst="rect">
            <a:avLst/>
          </a:prstGeom>
        </p:spPr>
        <p:txBody>
          <a:bodyPr vert="horz" lIns="0" tIns="0" rIns="0" bIns="6096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2000" b="1" dirty="0">
                <a:latin typeface="+mj-lt"/>
              </a:rPr>
              <a:t>Three Scenarios with the Same LOLE but Varied Reliability Needs</a:t>
            </a:r>
          </a:p>
          <a:p>
            <a:pPr marL="230282" indent="-230282"/>
            <a:endParaRPr lang="en-US" sz="1867" dirty="0">
              <a:cs typeface="Arial"/>
            </a:endParaRPr>
          </a:p>
          <a:p>
            <a:pPr marL="230282" indent="-230282"/>
            <a:endParaRPr lang="en-US" sz="1867" dirty="0">
              <a:cs typeface="Arial"/>
            </a:endParaRPr>
          </a:p>
        </p:txBody>
      </p:sp>
      <p:sp>
        <p:nvSpPr>
          <p:cNvPr id="14" name="TextBox 13">
            <a:extLst>
              <a:ext uri="{FF2B5EF4-FFF2-40B4-BE49-F238E27FC236}">
                <a16:creationId xmlns:a16="http://schemas.microsoft.com/office/drawing/2014/main" id="{7F1CD64A-45B7-2D81-1D6E-CF755268F854}"/>
              </a:ext>
            </a:extLst>
          </p:cNvPr>
          <p:cNvSpPr txBox="1"/>
          <p:nvPr/>
        </p:nvSpPr>
        <p:spPr>
          <a:xfrm>
            <a:off x="1213811" y="5210200"/>
            <a:ext cx="4636481" cy="523220"/>
          </a:xfrm>
          <a:prstGeom prst="rect">
            <a:avLst/>
          </a:prstGeom>
          <a:noFill/>
        </p:spPr>
        <p:txBody>
          <a:bodyPr wrap="square" rtlCol="0">
            <a:spAutoFit/>
          </a:bodyPr>
          <a:lstStyle/>
          <a:p>
            <a:pPr algn="ctr" defTabSz="914400"/>
            <a:r>
              <a:rPr lang="en-US" sz="1400" dirty="0">
                <a:solidFill>
                  <a:schemeClr val="tx1">
                    <a:lumMod val="50000"/>
                  </a:schemeClr>
                </a:solidFill>
                <a:cs typeface="Arial" panose="020B0604020202020204" pitchFamily="34" charset="0"/>
              </a:rPr>
              <a:t>Redefining Resource Adequacy for Modern Power Systems (ESIG, 2021)</a:t>
            </a:r>
          </a:p>
        </p:txBody>
      </p:sp>
      <p:pic>
        <p:nvPicPr>
          <p:cNvPr id="15" name="Google Shape;537;p40">
            <a:extLst>
              <a:ext uri="{FF2B5EF4-FFF2-40B4-BE49-F238E27FC236}">
                <a16:creationId xmlns:a16="http://schemas.microsoft.com/office/drawing/2014/main" id="{4B91E055-6D0C-E27E-B2A0-D3507F74F988}"/>
              </a:ext>
            </a:extLst>
          </p:cNvPr>
          <p:cNvPicPr preferRelativeResize="0"/>
          <p:nvPr/>
        </p:nvPicPr>
        <p:blipFill>
          <a:blip r:embed="rId2">
            <a:alphaModFix/>
          </a:blip>
          <a:stretch>
            <a:fillRect/>
          </a:stretch>
        </p:blipFill>
        <p:spPr>
          <a:xfrm>
            <a:off x="1144938" y="2534013"/>
            <a:ext cx="4519364" cy="2572413"/>
          </a:xfrm>
          <a:prstGeom prst="rect">
            <a:avLst/>
          </a:prstGeom>
          <a:noFill/>
          <a:ln>
            <a:noFill/>
          </a:ln>
        </p:spPr>
      </p:pic>
      <p:sp>
        <p:nvSpPr>
          <p:cNvPr id="16" name="TextBox 15">
            <a:extLst>
              <a:ext uri="{FF2B5EF4-FFF2-40B4-BE49-F238E27FC236}">
                <a16:creationId xmlns:a16="http://schemas.microsoft.com/office/drawing/2014/main" id="{42C07F59-E960-105E-89E7-C06F7682C43B}"/>
              </a:ext>
            </a:extLst>
          </p:cNvPr>
          <p:cNvSpPr txBox="1"/>
          <p:nvPr/>
        </p:nvSpPr>
        <p:spPr>
          <a:xfrm>
            <a:off x="556723" y="5782121"/>
            <a:ext cx="5948852" cy="646331"/>
          </a:xfrm>
          <a:prstGeom prst="rect">
            <a:avLst/>
          </a:prstGeom>
          <a:noFill/>
        </p:spPr>
        <p:txBody>
          <a:bodyPr wrap="square" rtlCol="0">
            <a:spAutoFit/>
          </a:bodyPr>
          <a:lstStyle/>
          <a:p>
            <a:pPr defTabSz="914400"/>
            <a:r>
              <a:rPr lang="en-US" sz="1200" dirty="0">
                <a:solidFill>
                  <a:prstClr val="black"/>
                </a:solidFill>
                <a:latin typeface="+mj-lt"/>
                <a:cs typeface="Arial" panose="020B0604020202020204" pitchFamily="34" charset="0"/>
              </a:rPr>
              <a:t>Balducci, P. and P. Levi (2024). </a:t>
            </a:r>
            <a:r>
              <a:rPr lang="en-US" sz="1200" i="1" dirty="0">
                <a:solidFill>
                  <a:prstClr val="black"/>
                </a:solidFill>
                <a:latin typeface="+mj-lt"/>
                <a:cs typeface="Arial" panose="020B0604020202020204" pitchFamily="34" charset="0"/>
              </a:rPr>
              <a:t>Improved Reliability and Resilience Valuation: Approaches and Metrics. </a:t>
            </a:r>
            <a:r>
              <a:rPr lang="en-US" sz="1200" dirty="0">
                <a:solidFill>
                  <a:prstClr val="black"/>
                </a:solidFill>
                <a:latin typeface="+mj-lt"/>
                <a:cs typeface="Arial" panose="020B0604020202020204" pitchFamily="34" charset="0"/>
              </a:rPr>
              <a:t>LDES National Consortium Annual Workshop. Commerce, CA.</a:t>
            </a:r>
            <a:endParaRPr lang="en-US" sz="1200" i="1" dirty="0">
              <a:solidFill>
                <a:prstClr val="black"/>
              </a:solidFill>
              <a:latin typeface="+mj-lt"/>
              <a:cs typeface="Arial" panose="020B0604020202020204" pitchFamily="34" charset="0"/>
            </a:endParaRPr>
          </a:p>
        </p:txBody>
      </p:sp>
      <p:pic>
        <p:nvPicPr>
          <p:cNvPr id="3" name="Google Shape;570;p42">
            <a:extLst>
              <a:ext uri="{FF2B5EF4-FFF2-40B4-BE49-F238E27FC236}">
                <a16:creationId xmlns:a16="http://schemas.microsoft.com/office/drawing/2014/main" id="{3C9404F0-0AAE-624C-25B9-D7822EB6A76C}"/>
              </a:ext>
            </a:extLst>
          </p:cNvPr>
          <p:cNvPicPr preferRelativeResize="0"/>
          <p:nvPr/>
        </p:nvPicPr>
        <p:blipFill>
          <a:blip r:embed="rId3">
            <a:alphaModFix/>
          </a:blip>
          <a:stretch>
            <a:fillRect/>
          </a:stretch>
        </p:blipFill>
        <p:spPr>
          <a:xfrm>
            <a:off x="6609813" y="1157494"/>
            <a:ext cx="5229699" cy="1620900"/>
          </a:xfrm>
          <a:prstGeom prst="rect">
            <a:avLst/>
          </a:prstGeom>
          <a:noFill/>
          <a:ln>
            <a:noFill/>
          </a:ln>
        </p:spPr>
      </p:pic>
      <p:sp>
        <p:nvSpPr>
          <p:cNvPr id="9" name="Google Shape;571;p42">
            <a:extLst>
              <a:ext uri="{FF2B5EF4-FFF2-40B4-BE49-F238E27FC236}">
                <a16:creationId xmlns:a16="http://schemas.microsoft.com/office/drawing/2014/main" id="{44C3C88D-B284-D2A0-D140-15FB62857591}"/>
              </a:ext>
            </a:extLst>
          </p:cNvPr>
          <p:cNvSpPr txBox="1"/>
          <p:nvPr/>
        </p:nvSpPr>
        <p:spPr>
          <a:xfrm>
            <a:off x="6599788" y="2842369"/>
            <a:ext cx="51198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dirty="0">
                <a:solidFill>
                  <a:schemeClr val="tx1">
                    <a:lumMod val="50000"/>
                  </a:schemeClr>
                </a:solidFill>
                <a:latin typeface="Aptos" panose="020B0004020202020204" pitchFamily="34" charset="0"/>
              </a:rPr>
              <a:t>Beyond 1-day-in-10-years: : Measuring Resource Adequacy for a Grid in Transition</a:t>
            </a:r>
            <a:r>
              <a:rPr lang="en" sz="1200" dirty="0">
                <a:solidFill>
                  <a:schemeClr val="tx1">
                    <a:lumMod val="50000"/>
                  </a:schemeClr>
                </a:solidFill>
                <a:latin typeface="Aptos" panose="020B0004020202020204" pitchFamily="34" charset="0"/>
              </a:rPr>
              <a:t>. November 29, 2021 by Derek Stenclik - Telos Energy. </a:t>
            </a:r>
            <a:r>
              <a:rPr lang="en" sz="1200" u="sng" dirty="0">
                <a:solidFill>
                  <a:schemeClr val="tx1">
                    <a:lumMod val="50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https://www.esig.energy/beyond-1-day-in-10-years-measuring-resource-adequacy-for-a-grid-in-transition/</a:t>
            </a:r>
            <a:r>
              <a:rPr lang="en" sz="1200" dirty="0">
                <a:solidFill>
                  <a:schemeClr val="tx1">
                    <a:lumMod val="50000"/>
                  </a:schemeClr>
                </a:solidFill>
                <a:latin typeface="Aptos" panose="020B0004020202020204" pitchFamily="34" charset="0"/>
              </a:rPr>
              <a:t> </a:t>
            </a:r>
            <a:endParaRPr sz="1200" dirty="0">
              <a:solidFill>
                <a:schemeClr val="tx1">
                  <a:lumMod val="50000"/>
                </a:schemeClr>
              </a:solidFill>
              <a:latin typeface="Aptos" panose="020B0004020202020204" pitchFamily="34" charset="0"/>
            </a:endParaRPr>
          </a:p>
        </p:txBody>
      </p:sp>
      <p:pic>
        <p:nvPicPr>
          <p:cNvPr id="10" name="Picture 9">
            <a:extLst>
              <a:ext uri="{FF2B5EF4-FFF2-40B4-BE49-F238E27FC236}">
                <a16:creationId xmlns:a16="http://schemas.microsoft.com/office/drawing/2014/main" id="{66C904E8-D47C-169D-7062-11AA15903E18}"/>
              </a:ext>
            </a:extLst>
          </p:cNvPr>
          <p:cNvPicPr>
            <a:picLocks noChangeAspect="1"/>
          </p:cNvPicPr>
          <p:nvPr/>
        </p:nvPicPr>
        <p:blipFill>
          <a:blip r:embed="rId5"/>
          <a:stretch>
            <a:fillRect/>
          </a:stretch>
        </p:blipFill>
        <p:spPr>
          <a:xfrm>
            <a:off x="6650188" y="3902221"/>
            <a:ext cx="3909791" cy="2450194"/>
          </a:xfrm>
          <a:prstGeom prst="rect">
            <a:avLst/>
          </a:prstGeom>
        </p:spPr>
      </p:pic>
      <p:sp>
        <p:nvSpPr>
          <p:cNvPr id="18" name="Google Shape;572;p42">
            <a:extLst>
              <a:ext uri="{FF2B5EF4-FFF2-40B4-BE49-F238E27FC236}">
                <a16:creationId xmlns:a16="http://schemas.microsoft.com/office/drawing/2014/main" id="{F9ADAC98-41C4-C343-7CAC-202D29BA38EE}"/>
              </a:ext>
            </a:extLst>
          </p:cNvPr>
          <p:cNvSpPr/>
          <p:nvPr/>
        </p:nvSpPr>
        <p:spPr>
          <a:xfrm>
            <a:off x="6659522" y="2047667"/>
            <a:ext cx="5069400" cy="429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60480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36448" y="324736"/>
            <a:ext cx="9525000" cy="756133"/>
          </a:xfrm>
        </p:spPr>
        <p:txBody>
          <a:bodyPr/>
          <a:lstStyle/>
          <a:p>
            <a:r>
              <a:rPr lang="en-US" altLang="en-US" sz="2800" dirty="0"/>
              <a:t>Conclusions – key considerations</a:t>
            </a:r>
            <a:endParaRPr lang="en-US" sz="2800" dirty="0"/>
          </a:p>
        </p:txBody>
      </p:sp>
      <p:sp>
        <p:nvSpPr>
          <p:cNvPr id="4" name="TextBox 3"/>
          <p:cNvSpPr txBox="1"/>
          <p:nvPr/>
        </p:nvSpPr>
        <p:spPr>
          <a:xfrm>
            <a:off x="827672" y="1607584"/>
            <a:ext cx="2356564" cy="646331"/>
          </a:xfrm>
          <a:prstGeom prst="rect">
            <a:avLst/>
          </a:prstGeom>
          <a:solidFill>
            <a:schemeClr val="accent2"/>
          </a:solidFill>
          <a:ln>
            <a:solidFill>
              <a:schemeClr val="accent1"/>
            </a:solidFill>
          </a:ln>
          <a:effectLst>
            <a:glow rad="63500">
              <a:schemeClr val="accent2">
                <a:satMod val="175000"/>
                <a:alpha val="40000"/>
              </a:schemeClr>
            </a:glow>
          </a:effectLst>
        </p:spPr>
        <p:txBody>
          <a:bodyPr wrap="square" rtlCol="0">
            <a:spAutoFit/>
          </a:bodyPr>
          <a:lstStyle/>
          <a:p>
            <a:pPr algn="ctr"/>
            <a:r>
              <a:rPr lang="en-US" b="1" dirty="0">
                <a:solidFill>
                  <a:schemeClr val="bg1"/>
                </a:solidFill>
              </a:rPr>
              <a:t>Siting/Sizing Energy Storage</a:t>
            </a:r>
          </a:p>
        </p:txBody>
      </p:sp>
      <p:sp>
        <p:nvSpPr>
          <p:cNvPr id="7" name="TextBox 6"/>
          <p:cNvSpPr txBox="1"/>
          <p:nvPr/>
        </p:nvSpPr>
        <p:spPr>
          <a:xfrm>
            <a:off x="841522" y="2624682"/>
            <a:ext cx="2339974" cy="646331"/>
          </a:xfrm>
          <a:prstGeom prst="rect">
            <a:avLst/>
          </a:prstGeom>
          <a:solidFill>
            <a:schemeClr val="accent2"/>
          </a:solidFill>
          <a:ln>
            <a:solidFill>
              <a:schemeClr val="accent1"/>
            </a:solidFill>
          </a:ln>
          <a:effectLst>
            <a:glow rad="63500">
              <a:schemeClr val="accent2">
                <a:satMod val="175000"/>
                <a:alpha val="40000"/>
              </a:schemeClr>
            </a:glow>
          </a:effectLst>
        </p:spPr>
        <p:txBody>
          <a:bodyPr wrap="square" rtlCol="0">
            <a:spAutoFit/>
          </a:bodyPr>
          <a:lstStyle/>
          <a:p>
            <a:pPr algn="ctr"/>
            <a:r>
              <a:rPr lang="en-US" b="1" dirty="0">
                <a:solidFill>
                  <a:schemeClr val="bg1"/>
                </a:solidFill>
              </a:rPr>
              <a:t>Valuing Reliability and Resiliency</a:t>
            </a:r>
          </a:p>
        </p:txBody>
      </p:sp>
      <p:sp>
        <p:nvSpPr>
          <p:cNvPr id="8" name="TextBox 7"/>
          <p:cNvSpPr txBox="1"/>
          <p:nvPr/>
        </p:nvSpPr>
        <p:spPr>
          <a:xfrm>
            <a:off x="855372" y="3675316"/>
            <a:ext cx="2323384" cy="369332"/>
          </a:xfrm>
          <a:prstGeom prst="rect">
            <a:avLst/>
          </a:prstGeom>
          <a:solidFill>
            <a:schemeClr val="accent2"/>
          </a:solidFill>
          <a:ln>
            <a:solidFill>
              <a:schemeClr val="accent1"/>
            </a:solidFill>
          </a:ln>
          <a:effectLst>
            <a:glow rad="63500">
              <a:schemeClr val="accent2">
                <a:satMod val="175000"/>
                <a:alpha val="40000"/>
              </a:schemeClr>
            </a:glow>
          </a:effectLst>
        </p:spPr>
        <p:txBody>
          <a:bodyPr wrap="square" rtlCol="0">
            <a:spAutoFit/>
          </a:bodyPr>
          <a:lstStyle/>
          <a:p>
            <a:pPr algn="ctr"/>
            <a:r>
              <a:rPr lang="en-US" b="1" dirty="0">
                <a:solidFill>
                  <a:schemeClr val="bg1"/>
                </a:solidFill>
              </a:rPr>
              <a:t>Regional Variation</a:t>
            </a:r>
          </a:p>
        </p:txBody>
      </p:sp>
      <p:sp>
        <p:nvSpPr>
          <p:cNvPr id="9" name="TextBox 8"/>
          <p:cNvSpPr txBox="1"/>
          <p:nvPr/>
        </p:nvSpPr>
        <p:spPr>
          <a:xfrm>
            <a:off x="841522" y="4289717"/>
            <a:ext cx="2323390" cy="646331"/>
          </a:xfrm>
          <a:prstGeom prst="rect">
            <a:avLst/>
          </a:prstGeom>
          <a:solidFill>
            <a:schemeClr val="accent2"/>
          </a:solidFill>
          <a:ln>
            <a:solidFill>
              <a:schemeClr val="accent1"/>
            </a:solidFill>
          </a:ln>
          <a:effectLst>
            <a:glow rad="63500">
              <a:schemeClr val="accent2">
                <a:satMod val="175000"/>
                <a:alpha val="40000"/>
              </a:schemeClr>
            </a:glow>
          </a:effectLst>
        </p:spPr>
        <p:txBody>
          <a:bodyPr wrap="square" rtlCol="0" anchor="ctr" anchorCtr="0">
            <a:spAutoFit/>
          </a:bodyPr>
          <a:lstStyle/>
          <a:p>
            <a:pPr algn="ctr">
              <a:spcBef>
                <a:spcPts val="600"/>
              </a:spcBef>
            </a:pPr>
            <a:r>
              <a:rPr lang="en-US" b="1" dirty="0">
                <a:solidFill>
                  <a:schemeClr val="bg1"/>
                </a:solidFill>
              </a:rPr>
              <a:t>Model Considerations</a:t>
            </a:r>
          </a:p>
        </p:txBody>
      </p:sp>
      <p:sp>
        <p:nvSpPr>
          <p:cNvPr id="10" name="TextBox 9"/>
          <p:cNvSpPr txBox="1"/>
          <p:nvPr/>
        </p:nvSpPr>
        <p:spPr>
          <a:xfrm>
            <a:off x="869216" y="5365125"/>
            <a:ext cx="2306800" cy="646331"/>
          </a:xfrm>
          <a:prstGeom prst="rect">
            <a:avLst/>
          </a:prstGeom>
          <a:solidFill>
            <a:schemeClr val="accent2"/>
          </a:solidFill>
          <a:ln>
            <a:solidFill>
              <a:schemeClr val="accent1"/>
            </a:solidFill>
          </a:ln>
          <a:effectLst>
            <a:glow rad="63500">
              <a:schemeClr val="accent2">
                <a:satMod val="175000"/>
                <a:alpha val="40000"/>
              </a:schemeClr>
            </a:glow>
          </a:effectLst>
        </p:spPr>
        <p:txBody>
          <a:bodyPr wrap="square" rtlCol="0">
            <a:spAutoFit/>
          </a:bodyPr>
          <a:lstStyle/>
          <a:p>
            <a:pPr algn="ctr"/>
            <a:r>
              <a:rPr lang="en-US" b="1" dirty="0">
                <a:solidFill>
                  <a:schemeClr val="bg1"/>
                </a:solidFill>
              </a:rPr>
              <a:t>Market / Regulatory Evolution</a:t>
            </a:r>
          </a:p>
        </p:txBody>
      </p:sp>
      <p:sp>
        <p:nvSpPr>
          <p:cNvPr id="11" name="Content Placeholder 29"/>
          <p:cNvSpPr>
            <a:spLocks noGrp="1"/>
          </p:cNvSpPr>
          <p:nvPr>
            <p:ph idx="4294967295"/>
          </p:nvPr>
        </p:nvSpPr>
        <p:spPr>
          <a:xfrm>
            <a:off x="3889500" y="1618488"/>
            <a:ext cx="7311901" cy="4757928"/>
          </a:xfrm>
          <a:prstGeom prst="rect">
            <a:avLst/>
          </a:prstGeom>
        </p:spPr>
        <p:txBody>
          <a:bodyPr/>
          <a:lstStyle/>
          <a:p>
            <a:pPr marL="0" indent="0">
              <a:spcBef>
                <a:spcPts val="2400"/>
              </a:spcBef>
              <a:buNone/>
            </a:pPr>
            <a:r>
              <a:rPr lang="en-US" sz="2000" dirty="0"/>
              <a:t>Siting/sizing of LDES by capturing/measuring location-specific benefits is key prior to LDES deployment</a:t>
            </a:r>
          </a:p>
          <a:p>
            <a:pPr marL="0" indent="0">
              <a:spcBef>
                <a:spcPts val="2000"/>
              </a:spcBef>
              <a:buNone/>
            </a:pPr>
            <a:r>
              <a:rPr lang="en-US" sz="2000" dirty="0"/>
              <a:t>Nearly all storage benefits today are tied to energy and ancillary services; reliability and resilience service values are not adequately or consistently compensated </a:t>
            </a:r>
          </a:p>
          <a:p>
            <a:pPr marL="0" indent="0">
              <a:spcBef>
                <a:spcPts val="1200"/>
              </a:spcBef>
              <a:buNone/>
            </a:pPr>
            <a:r>
              <a:rPr lang="en-US" sz="2000" dirty="0"/>
              <a:t>Benefits will differ by region, market structures/rules, and variable renewable energy penetration rates</a:t>
            </a:r>
          </a:p>
          <a:p>
            <a:pPr marL="0" indent="0">
              <a:spcBef>
                <a:spcPts val="1200"/>
              </a:spcBef>
              <a:buNone/>
            </a:pPr>
            <a:r>
              <a:rPr lang="en-US" sz="2000" dirty="0"/>
              <a:t>Models require greater granularity and fidelity in identifying days/hours when LDES will be required for reliability services</a:t>
            </a:r>
          </a:p>
          <a:p>
            <a:pPr marL="0" indent="0">
              <a:spcBef>
                <a:spcPts val="0"/>
              </a:spcBef>
              <a:buNone/>
            </a:pPr>
            <a:endParaRPr lang="en-US" sz="2000" dirty="0"/>
          </a:p>
          <a:p>
            <a:pPr marL="0" indent="0">
              <a:spcBef>
                <a:spcPts val="0"/>
              </a:spcBef>
              <a:buNone/>
            </a:pPr>
            <a:r>
              <a:rPr lang="en-US" sz="2000" dirty="0"/>
              <a:t>New metrics (e.g., LOLH95) and compensation mechanisms (e.g., 20+ hour capacity resource) are better suited to capture reliability risks and identify the role of LDES</a:t>
            </a:r>
          </a:p>
        </p:txBody>
      </p:sp>
      <p:sp>
        <p:nvSpPr>
          <p:cNvPr id="3" name="Slide Number Placeholder 2">
            <a:extLst>
              <a:ext uri="{FF2B5EF4-FFF2-40B4-BE49-F238E27FC236}">
                <a16:creationId xmlns:a16="http://schemas.microsoft.com/office/drawing/2014/main" id="{D1C1D759-C84B-42A5-8205-11DF7F263CB8}"/>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15</a:t>
            </a:fld>
            <a:endParaRPr lang="en-US" sz="1200" dirty="0">
              <a:solidFill>
                <a:schemeClr val="tx1">
                  <a:lumMod val="50000"/>
                </a:schemeClr>
              </a:solidFill>
            </a:endParaRPr>
          </a:p>
        </p:txBody>
      </p:sp>
    </p:spTree>
    <p:extLst>
      <p:ext uri="{BB962C8B-B14F-4D97-AF65-F5344CB8AC3E}">
        <p14:creationId xmlns:p14="http://schemas.microsoft.com/office/powerpoint/2010/main" val="68473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0047DEB-D77E-4D3E-9BD5-09765944A740}"/>
              </a:ext>
            </a:extLst>
          </p:cNvPr>
          <p:cNvSpPr txBox="1">
            <a:spLocks/>
          </p:cNvSpPr>
          <p:nvPr/>
        </p:nvSpPr>
        <p:spPr>
          <a:xfrm>
            <a:off x="528485" y="1276406"/>
            <a:ext cx="10515600" cy="4029389"/>
          </a:xfrm>
          <a:prstGeom prst="rect">
            <a:avLst/>
          </a:prstGeom>
        </p:spPr>
        <p:txBody>
          <a:bodyPr>
            <a:norm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1800"/>
              </a:spcBef>
              <a:buNone/>
            </a:pPr>
            <a:r>
              <a:rPr lang="en-US" sz="1800" b="1" dirty="0">
                <a:ea typeface="ＭＳ Ｐゴシック" pitchFamily="34" charset="-128"/>
              </a:rPr>
              <a:t>Dr. Imre Gyuk, Eric Hsieh, and Caitlin Callaghan DOE </a:t>
            </a:r>
            <a:r>
              <a:rPr lang="en-US" sz="1800" b="1" dirty="0">
                <a:ea typeface="ＭＳ Ｐゴシック" pitchFamily="34" charset="-128"/>
                <a:cs typeface="Arial" panose="020B0604020202020204" pitchFamily="34" charset="0"/>
              </a:rPr>
              <a:t>‒ </a:t>
            </a:r>
            <a:r>
              <a:rPr lang="en-US" sz="1800" b="1" dirty="0">
                <a:ea typeface="ＭＳ Ｐゴシック" pitchFamily="34" charset="-128"/>
              </a:rPr>
              <a:t>Office of Electricity, Energy Storage Program</a:t>
            </a:r>
          </a:p>
          <a:p>
            <a:pPr marL="0" indent="0">
              <a:buNone/>
            </a:pPr>
            <a:endParaRPr lang="en-US" sz="1800" dirty="0"/>
          </a:p>
        </p:txBody>
      </p:sp>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28485" y="212214"/>
            <a:ext cx="9525000" cy="579832"/>
          </a:xfrm>
        </p:spPr>
        <p:txBody>
          <a:bodyPr/>
          <a:lstStyle/>
          <a:p>
            <a:r>
              <a:rPr lang="en-US" altLang="en-US" sz="2800" dirty="0"/>
              <a:t>acknowledgments</a:t>
            </a:r>
            <a:endParaRPr lang="en-US" sz="2800" dirty="0"/>
          </a:p>
        </p:txBody>
      </p:sp>
      <p:sp>
        <p:nvSpPr>
          <p:cNvPr id="14" name="Rectangle 13">
            <a:extLst>
              <a:ext uri="{FF2B5EF4-FFF2-40B4-BE49-F238E27FC236}">
                <a16:creationId xmlns:a16="http://schemas.microsoft.com/office/drawing/2014/main" id="{5103C9B0-EC6D-45DC-A3E9-8F1B5D4D01E5}"/>
              </a:ext>
            </a:extLst>
          </p:cNvPr>
          <p:cNvSpPr/>
          <p:nvPr/>
        </p:nvSpPr>
        <p:spPr>
          <a:xfrm>
            <a:off x="528485" y="3750209"/>
            <a:ext cx="10414817" cy="923330"/>
          </a:xfrm>
          <a:prstGeom prst="rect">
            <a:avLst/>
          </a:prstGeom>
        </p:spPr>
        <p:txBody>
          <a:bodyPr wrap="square">
            <a:spAutoFit/>
          </a:bodyPr>
          <a:lstStyle/>
          <a:p>
            <a:r>
              <a:rPr lang="en-US" b="1" dirty="0">
                <a:solidFill>
                  <a:schemeClr val="tx1">
                    <a:lumMod val="50000"/>
                  </a:schemeClr>
                </a:solidFill>
              </a:rPr>
              <a:t>Patrick Balducci</a:t>
            </a:r>
          </a:p>
          <a:p>
            <a:r>
              <a:rPr lang="en-US" b="1" dirty="0">
                <a:solidFill>
                  <a:schemeClr val="tx1">
                    <a:lumMod val="50000"/>
                  </a:schemeClr>
                </a:solidFill>
                <a:hlinkClick r:id="rId3"/>
              </a:rPr>
              <a:t>pbalducci@anl.gov</a:t>
            </a:r>
            <a:endParaRPr lang="en-US" b="1" dirty="0">
              <a:solidFill>
                <a:schemeClr val="tx1">
                  <a:lumMod val="50000"/>
                </a:schemeClr>
              </a:solidFill>
            </a:endParaRPr>
          </a:p>
          <a:p>
            <a:r>
              <a:rPr lang="en-US" b="1" dirty="0">
                <a:solidFill>
                  <a:schemeClr val="tx1">
                    <a:lumMod val="50000"/>
                  </a:schemeClr>
                </a:solidFill>
              </a:rPr>
              <a:t>(503) 679-7316</a:t>
            </a:r>
          </a:p>
        </p:txBody>
      </p:sp>
      <p:sp>
        <p:nvSpPr>
          <p:cNvPr id="3" name="Slide Number Placeholder 2">
            <a:extLst>
              <a:ext uri="{FF2B5EF4-FFF2-40B4-BE49-F238E27FC236}">
                <a16:creationId xmlns:a16="http://schemas.microsoft.com/office/drawing/2014/main" id="{79DBE6A7-C007-4D11-9AF2-259931DF543F}"/>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16</a:t>
            </a:fld>
            <a:endParaRPr lang="en-US" sz="1200" dirty="0">
              <a:solidFill>
                <a:schemeClr val="tx1">
                  <a:lumMod val="50000"/>
                </a:schemeClr>
              </a:solidFill>
            </a:endParaRPr>
          </a:p>
        </p:txBody>
      </p:sp>
      <p:sp>
        <p:nvSpPr>
          <p:cNvPr id="2" name="Title 5">
            <a:extLst>
              <a:ext uri="{FF2B5EF4-FFF2-40B4-BE49-F238E27FC236}">
                <a16:creationId xmlns:a16="http://schemas.microsoft.com/office/drawing/2014/main" id="{5949455A-8A79-9531-455D-FBE735DDBD9A}"/>
              </a:ext>
            </a:extLst>
          </p:cNvPr>
          <p:cNvSpPr txBox="1">
            <a:spLocks/>
          </p:cNvSpPr>
          <p:nvPr/>
        </p:nvSpPr>
        <p:spPr>
          <a:xfrm>
            <a:off x="528485" y="2602487"/>
            <a:ext cx="9525000" cy="579832"/>
          </a:xfrm>
          <a:prstGeom prst="rect">
            <a:avLst/>
          </a:prstGeom>
        </p:spPr>
        <p:txBody>
          <a:bodyPr vert="horz" lIns="0" tIns="0" rIns="0" bIns="0" rtlCol="0" anchor="b">
            <a:noAutofit/>
          </a:bodyPr>
          <a:lstStyle>
            <a:lvl1pPr algn="l" defTabSz="609585" rtl="0" eaLnBrk="1" latinLnBrk="0" hangingPunct="1">
              <a:lnSpc>
                <a:spcPct val="95000"/>
              </a:lnSpc>
              <a:spcBef>
                <a:spcPct val="0"/>
              </a:spcBef>
              <a:buNone/>
              <a:defRPr lang="en-US" sz="3000" b="1" i="0" kern="1200" cap="all" baseline="0" dirty="0">
                <a:solidFill>
                  <a:srgbClr val="040101"/>
                </a:solidFill>
                <a:latin typeface="Arial" panose="020B0604020202020204" pitchFamily="34" charset="0"/>
                <a:ea typeface="+mn-ea"/>
                <a:cs typeface="Arial" panose="020B0604020202020204" pitchFamily="34" charset="0"/>
              </a:defRPr>
            </a:lvl1pPr>
          </a:lstStyle>
          <a:p>
            <a:r>
              <a:rPr lang="en-US" altLang="en-US" sz="2800" dirty="0"/>
              <a:t>Contact information</a:t>
            </a:r>
            <a:endParaRPr lang="en-US" sz="2800" dirty="0"/>
          </a:p>
        </p:txBody>
      </p:sp>
    </p:spTree>
    <p:extLst>
      <p:ext uri="{BB962C8B-B14F-4D97-AF65-F5344CB8AC3E}">
        <p14:creationId xmlns:p14="http://schemas.microsoft.com/office/powerpoint/2010/main" val="21007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sz="3600" dirty="0"/>
          </a:p>
          <a:p>
            <a:r>
              <a:rPr lang="en-US" sz="3600" dirty="0"/>
              <a:t>Contact information</a:t>
            </a:r>
          </a:p>
          <a:p>
            <a:endParaRPr lang="en-US" sz="3600" dirty="0"/>
          </a:p>
          <a:p>
            <a:r>
              <a:rPr lang="en-US" sz="3200" dirty="0"/>
              <a:t>P</a:t>
            </a:r>
            <a:r>
              <a:rPr lang="en-US" sz="3200" cap="none" dirty="0"/>
              <a:t>atrick Balducci</a:t>
            </a:r>
          </a:p>
          <a:p>
            <a:r>
              <a:rPr lang="en-US" sz="2800" cap="none" dirty="0">
                <a:hlinkClick r:id="rId2">
                  <a:extLst>
                    <a:ext uri="{A12FA001-AC4F-418D-AE19-62706E023703}">
                      <ahyp:hlinkClr xmlns:ahyp="http://schemas.microsoft.com/office/drawing/2018/hyperlinkcolor" val="tx"/>
                    </a:ext>
                  </a:extLst>
                </a:hlinkClick>
              </a:rPr>
              <a:t>pbalducci@anl.gov</a:t>
            </a:r>
            <a:endParaRPr lang="en-US" sz="2800" cap="none" dirty="0"/>
          </a:p>
          <a:p>
            <a:r>
              <a:rPr lang="en-US" sz="2800" cap="none" dirty="0"/>
              <a:t>503-679-7316</a:t>
            </a:r>
            <a:endParaRPr lang="en-US" sz="2800" dirty="0"/>
          </a:p>
        </p:txBody>
      </p:sp>
    </p:spTree>
    <p:extLst>
      <p:ext uri="{BB962C8B-B14F-4D97-AF65-F5344CB8AC3E}">
        <p14:creationId xmlns:p14="http://schemas.microsoft.com/office/powerpoint/2010/main" val="218452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Long duration energy storage (LDES) is required for deep decarbonization</a:t>
            </a:r>
          </a:p>
        </p:txBody>
      </p:sp>
      <p:sp>
        <p:nvSpPr>
          <p:cNvPr id="5" name="Slide Number Placeholder 4"/>
          <p:cNvSpPr>
            <a:spLocks noGrp="1"/>
          </p:cNvSpPr>
          <p:nvPr>
            <p:ph type="sldNum" sz="quarter" idx="13"/>
          </p:nvPr>
        </p:nvSpPr>
        <p:spPr/>
        <p:txBody>
          <a:bodyPr/>
          <a:lstStyle/>
          <a:p>
            <a:fld id="{AEFAAC5A-9C4F-4278-920D-DF2BAB595749}" type="slidenum">
              <a:rPr lang="en-US" smtClean="0"/>
              <a:pPr/>
              <a:t>2</a:t>
            </a:fld>
            <a:endParaRPr lang="en-US" dirty="0"/>
          </a:p>
        </p:txBody>
      </p:sp>
      <p:pic>
        <p:nvPicPr>
          <p:cNvPr id="6" name="Picture 5">
            <a:extLst>
              <a:ext uri="{FF2B5EF4-FFF2-40B4-BE49-F238E27FC236}">
                <a16:creationId xmlns:a16="http://schemas.microsoft.com/office/drawing/2014/main" id="{D3984E73-1EB1-944C-70C3-4B06FEC2ED4C}"/>
              </a:ext>
            </a:extLst>
          </p:cNvPr>
          <p:cNvPicPr>
            <a:picLocks noChangeAspect="1"/>
          </p:cNvPicPr>
          <p:nvPr/>
        </p:nvPicPr>
        <p:blipFill>
          <a:blip r:embed="rId2"/>
          <a:stretch>
            <a:fillRect/>
          </a:stretch>
        </p:blipFill>
        <p:spPr>
          <a:xfrm>
            <a:off x="716628" y="2607500"/>
            <a:ext cx="4086745" cy="2618971"/>
          </a:xfrm>
          <a:prstGeom prst="rect">
            <a:avLst/>
          </a:prstGeom>
        </p:spPr>
      </p:pic>
      <p:sp>
        <p:nvSpPr>
          <p:cNvPr id="7" name="Rectangle 6">
            <a:extLst>
              <a:ext uri="{FF2B5EF4-FFF2-40B4-BE49-F238E27FC236}">
                <a16:creationId xmlns:a16="http://schemas.microsoft.com/office/drawing/2014/main" id="{7B9626F7-9A8B-876F-5287-D61C6C3C22F2}"/>
              </a:ext>
            </a:extLst>
          </p:cNvPr>
          <p:cNvSpPr/>
          <p:nvPr/>
        </p:nvSpPr>
        <p:spPr>
          <a:xfrm>
            <a:off x="521871" y="5312836"/>
            <a:ext cx="4819911" cy="502573"/>
          </a:xfrm>
          <a:prstGeom prst="rect">
            <a:avLst/>
          </a:prstGeom>
        </p:spPr>
        <p:txBody>
          <a:bodyPr wrap="square">
            <a:spAutoFit/>
          </a:bodyPr>
          <a:lstStyle/>
          <a:p>
            <a:pPr defTabSz="1219140"/>
            <a:r>
              <a:rPr lang="en-US" sz="1333" dirty="0">
                <a:solidFill>
                  <a:schemeClr val="tx1">
                    <a:lumMod val="50000"/>
                  </a:schemeClr>
                </a:solidFill>
                <a:latin typeface="+mj-lt"/>
              </a:rPr>
              <a:t>Source: Albertus et al. </a:t>
            </a:r>
            <a:r>
              <a:rPr lang="en-US" sz="1333" i="1" dirty="0">
                <a:solidFill>
                  <a:schemeClr val="tx1">
                    <a:lumMod val="50000"/>
                  </a:schemeClr>
                </a:solidFill>
                <a:latin typeface="+mj-lt"/>
              </a:rPr>
              <a:t>Joule </a:t>
            </a:r>
            <a:r>
              <a:rPr lang="en-US" sz="1333" dirty="0">
                <a:solidFill>
                  <a:schemeClr val="tx1">
                    <a:lumMod val="50000"/>
                  </a:schemeClr>
                </a:solidFill>
                <a:latin typeface="+mj-lt"/>
              </a:rPr>
              <a:t>(2020). Long-Duration Storage Applications, Economics, and Technologies.</a:t>
            </a:r>
          </a:p>
        </p:txBody>
      </p:sp>
      <p:cxnSp>
        <p:nvCxnSpPr>
          <p:cNvPr id="4" name="Straight Connector 3">
            <a:extLst>
              <a:ext uri="{FF2B5EF4-FFF2-40B4-BE49-F238E27FC236}">
                <a16:creationId xmlns:a16="http://schemas.microsoft.com/office/drawing/2014/main" id="{3CE989F7-FE13-9C94-71A3-4AEB00695BA2}"/>
              </a:ext>
            </a:extLst>
          </p:cNvPr>
          <p:cNvCxnSpPr>
            <a:cxnSpLocks/>
          </p:cNvCxnSpPr>
          <p:nvPr/>
        </p:nvCxnSpPr>
        <p:spPr>
          <a:xfrm>
            <a:off x="314967" y="4021389"/>
            <a:ext cx="4819912" cy="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8" name="Arrow: Up 7">
            <a:extLst>
              <a:ext uri="{FF2B5EF4-FFF2-40B4-BE49-F238E27FC236}">
                <a16:creationId xmlns:a16="http://schemas.microsoft.com/office/drawing/2014/main" id="{142F3B39-056A-02CC-D960-6F4E7E368FC4}"/>
              </a:ext>
            </a:extLst>
          </p:cNvPr>
          <p:cNvSpPr/>
          <p:nvPr/>
        </p:nvSpPr>
        <p:spPr>
          <a:xfrm>
            <a:off x="4687806" y="2954573"/>
            <a:ext cx="366981" cy="962412"/>
          </a:xfrm>
          <a:prstGeom prst="upArrow">
            <a:avLst/>
          </a:prstGeom>
          <a:solidFill>
            <a:srgbClr val="7AB800">
              <a:alpha val="50196"/>
            </a:srgbClr>
          </a:solidFill>
          <a:ln w="19050">
            <a:prstDash val="dash"/>
          </a:ln>
        </p:spPr>
        <p:style>
          <a:lnRef idx="2">
            <a:schemeClr val="accent1"/>
          </a:lnRef>
          <a:fillRef idx="0">
            <a:schemeClr val="accent1"/>
          </a:fillRef>
          <a:effectRef idx="1">
            <a:schemeClr val="accent1"/>
          </a:effectRef>
          <a:fontRef idx="minor">
            <a:schemeClr val="tx1"/>
          </a:fontRef>
        </p:style>
        <p:txBody>
          <a:bodyPr vert="vert270" rtlCol="0" anchor="ctr"/>
          <a:lstStyle/>
          <a:p>
            <a:pPr algn="ctr"/>
            <a:r>
              <a:rPr lang="en-US" sz="1600" dirty="0"/>
              <a:t>LDES</a:t>
            </a:r>
          </a:p>
        </p:txBody>
      </p:sp>
      <p:pic>
        <p:nvPicPr>
          <p:cNvPr id="9" name="Content Placeholder 6">
            <a:extLst>
              <a:ext uri="{FF2B5EF4-FFF2-40B4-BE49-F238E27FC236}">
                <a16:creationId xmlns:a16="http://schemas.microsoft.com/office/drawing/2014/main" id="{538EAD91-1201-4085-E251-D88B07DEA46F}"/>
              </a:ext>
            </a:extLst>
          </p:cNvPr>
          <p:cNvPicPr>
            <a:picLocks noGrp="1" noChangeAspect="1"/>
          </p:cNvPicPr>
          <p:nvPr>
            <p:ph idx="1"/>
          </p:nvPr>
        </p:nvPicPr>
        <p:blipFill rotWithShape="1">
          <a:blip r:embed="rId3"/>
          <a:srcRect t="15539" r="34306"/>
          <a:stretch/>
        </p:blipFill>
        <p:spPr>
          <a:xfrm>
            <a:off x="5880193" y="2587491"/>
            <a:ext cx="5527223" cy="3137323"/>
          </a:xfrm>
        </p:spPr>
      </p:pic>
      <p:sp>
        <p:nvSpPr>
          <p:cNvPr id="11" name="Rectangle 10">
            <a:extLst>
              <a:ext uri="{FF2B5EF4-FFF2-40B4-BE49-F238E27FC236}">
                <a16:creationId xmlns:a16="http://schemas.microsoft.com/office/drawing/2014/main" id="{BAA30350-53A1-A00C-9EB0-F69885473D7C}"/>
              </a:ext>
            </a:extLst>
          </p:cNvPr>
          <p:cNvSpPr/>
          <p:nvPr/>
        </p:nvSpPr>
        <p:spPr>
          <a:xfrm>
            <a:off x="6418602" y="5724813"/>
            <a:ext cx="4819911" cy="502573"/>
          </a:xfrm>
          <a:prstGeom prst="rect">
            <a:avLst/>
          </a:prstGeom>
        </p:spPr>
        <p:txBody>
          <a:bodyPr wrap="square">
            <a:spAutoFit/>
          </a:bodyPr>
          <a:lstStyle/>
          <a:p>
            <a:pPr defTabSz="1219140"/>
            <a:r>
              <a:rPr lang="en-US" sz="1333" dirty="0">
                <a:solidFill>
                  <a:schemeClr val="tx1">
                    <a:lumMod val="50000"/>
                  </a:schemeClr>
                </a:solidFill>
                <a:latin typeface="+mj-lt"/>
              </a:rPr>
              <a:t>Source: U.S. Department of Energy. (2020). Pathways to Commercial Liftoff: Long Duration Energy Storage.</a:t>
            </a:r>
          </a:p>
        </p:txBody>
      </p:sp>
      <p:sp>
        <p:nvSpPr>
          <p:cNvPr id="12" name="Content Placeholder 2">
            <a:extLst>
              <a:ext uri="{FF2B5EF4-FFF2-40B4-BE49-F238E27FC236}">
                <a16:creationId xmlns:a16="http://schemas.microsoft.com/office/drawing/2014/main" id="{67A6ABF2-E99A-7139-E21D-D60788AFBDCD}"/>
              </a:ext>
            </a:extLst>
          </p:cNvPr>
          <p:cNvSpPr txBox="1">
            <a:spLocks/>
          </p:cNvSpPr>
          <p:nvPr/>
        </p:nvSpPr>
        <p:spPr>
          <a:xfrm>
            <a:off x="716627" y="1643251"/>
            <a:ext cx="4418252" cy="828948"/>
          </a:xfrm>
          <a:prstGeom prst="rect">
            <a:avLst/>
          </a:prstGeom>
        </p:spPr>
        <p:txBody>
          <a:bodyPr vert="horz" lIns="0" tIns="0" rIns="0" bIns="6096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1200"/>
              </a:spcAft>
              <a:buNone/>
            </a:pPr>
            <a:r>
              <a:rPr lang="en-US" sz="2000" b="1" dirty="0">
                <a:latin typeface="+mj-lt"/>
              </a:rPr>
              <a:t>Renewable Energy Penetration Necessitates LDES Investment</a:t>
            </a:r>
          </a:p>
          <a:p>
            <a:pPr marL="230282" indent="-230282" algn="ctr"/>
            <a:endParaRPr lang="en-US" sz="1867" dirty="0">
              <a:cs typeface="Arial"/>
            </a:endParaRPr>
          </a:p>
          <a:p>
            <a:pPr marL="230282" indent="-230282" algn="ctr"/>
            <a:endParaRPr lang="en-US" sz="1867" dirty="0">
              <a:cs typeface="Arial"/>
            </a:endParaRPr>
          </a:p>
        </p:txBody>
      </p:sp>
      <p:sp>
        <p:nvSpPr>
          <p:cNvPr id="13" name="Content Placeholder 2">
            <a:extLst>
              <a:ext uri="{FF2B5EF4-FFF2-40B4-BE49-F238E27FC236}">
                <a16:creationId xmlns:a16="http://schemas.microsoft.com/office/drawing/2014/main" id="{C107B304-6CD0-D235-84A5-5311C4AC0749}"/>
              </a:ext>
            </a:extLst>
          </p:cNvPr>
          <p:cNvSpPr txBox="1">
            <a:spLocks/>
          </p:cNvSpPr>
          <p:nvPr/>
        </p:nvSpPr>
        <p:spPr>
          <a:xfrm>
            <a:off x="6392302" y="1648938"/>
            <a:ext cx="5181597" cy="828948"/>
          </a:xfrm>
          <a:prstGeom prst="rect">
            <a:avLst/>
          </a:prstGeom>
        </p:spPr>
        <p:txBody>
          <a:bodyPr vert="horz" lIns="0" tIns="0" rIns="0" bIns="6096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sz="2000" b="1" dirty="0">
                <a:latin typeface="+mj-lt"/>
              </a:rPr>
              <a:t>Renewable Energy Penetration Necessitates LDES Investment</a:t>
            </a:r>
          </a:p>
          <a:p>
            <a:pPr marL="230282" indent="-230282"/>
            <a:endParaRPr lang="en-US" sz="1867" dirty="0">
              <a:cs typeface="Arial"/>
            </a:endParaRPr>
          </a:p>
          <a:p>
            <a:pPr marL="230282" indent="-230282"/>
            <a:endParaRPr lang="en-US" sz="1867" dirty="0">
              <a:cs typeface="Arial"/>
            </a:endParaRPr>
          </a:p>
        </p:txBody>
      </p:sp>
    </p:spTree>
    <p:extLst>
      <p:ext uri="{BB962C8B-B14F-4D97-AF65-F5344CB8AC3E}">
        <p14:creationId xmlns:p14="http://schemas.microsoft.com/office/powerpoint/2010/main" val="3382539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BCD4-524E-450B-8519-60D75A7A797D}"/>
              </a:ext>
            </a:extLst>
          </p:cNvPr>
          <p:cNvSpPr>
            <a:spLocks noGrp="1"/>
          </p:cNvSpPr>
          <p:nvPr>
            <p:ph type="title"/>
          </p:nvPr>
        </p:nvSpPr>
        <p:spPr/>
        <p:txBody>
          <a:bodyPr/>
          <a:lstStyle/>
          <a:p>
            <a:r>
              <a:rPr lang="en-US" sz="2800" dirty="0"/>
              <a:t>Pathways to commercial liftoff: long duration energy storage</a:t>
            </a:r>
          </a:p>
        </p:txBody>
      </p:sp>
      <p:sp>
        <p:nvSpPr>
          <p:cNvPr id="3" name="Content Placeholder 2">
            <a:extLst>
              <a:ext uri="{FF2B5EF4-FFF2-40B4-BE49-F238E27FC236}">
                <a16:creationId xmlns:a16="http://schemas.microsoft.com/office/drawing/2014/main" id="{294FDF91-DBC2-4420-82C3-792EDF931D4F}"/>
              </a:ext>
            </a:extLst>
          </p:cNvPr>
          <p:cNvSpPr>
            <a:spLocks noGrp="1"/>
          </p:cNvSpPr>
          <p:nvPr>
            <p:ph idx="1"/>
          </p:nvPr>
        </p:nvSpPr>
        <p:spPr>
          <a:xfrm>
            <a:off x="609603" y="1442996"/>
            <a:ext cx="11470659" cy="1740840"/>
          </a:xfrm>
        </p:spPr>
        <p:txBody>
          <a:bodyPr vert="horz" lIns="0" tIns="0" rIns="0" bIns="60960" rtlCol="0" anchor="t">
            <a:noAutofit/>
          </a:bodyPr>
          <a:lstStyle/>
          <a:p>
            <a:pPr>
              <a:spcAft>
                <a:spcPts val="1200"/>
              </a:spcAft>
            </a:pPr>
            <a:r>
              <a:rPr lang="en-US" sz="2000" dirty="0">
                <a:latin typeface="+mj-lt"/>
              </a:rPr>
              <a:t>U.S. grid will need </a:t>
            </a:r>
            <a:r>
              <a:rPr lang="en-US" sz="2000" b="1" dirty="0">
                <a:latin typeface="+mj-lt"/>
              </a:rPr>
              <a:t>225-460 GW of LDES </a:t>
            </a:r>
            <a:r>
              <a:rPr lang="en-US" sz="2000" dirty="0">
                <a:latin typeface="+mj-lt"/>
              </a:rPr>
              <a:t>capacity by 2060, representing $330B in capital</a:t>
            </a:r>
          </a:p>
          <a:p>
            <a:pPr>
              <a:spcAft>
                <a:spcPts val="1200"/>
              </a:spcAft>
            </a:pPr>
            <a:r>
              <a:rPr lang="en-US" sz="2000" dirty="0">
                <a:latin typeface="+mj-lt"/>
              </a:rPr>
              <a:t>Net-zero pathways that deploy LDES result in </a:t>
            </a:r>
            <a:r>
              <a:rPr lang="en-US" sz="2000" b="1" dirty="0">
                <a:latin typeface="+mj-lt"/>
              </a:rPr>
              <a:t>$10-20B in annualized savings </a:t>
            </a:r>
            <a:r>
              <a:rPr lang="en-US" sz="2000" dirty="0">
                <a:latin typeface="+mj-lt"/>
              </a:rPr>
              <a:t>in operating costs and avoided capital expenditures (by 2050)</a:t>
            </a:r>
            <a:endParaRPr lang="en-US" sz="1600" dirty="0">
              <a:latin typeface="+mj-lt"/>
            </a:endParaRPr>
          </a:p>
          <a:p>
            <a:pPr marL="230282" indent="-230282"/>
            <a:endParaRPr lang="en-US" sz="1867" dirty="0">
              <a:cs typeface="Arial"/>
            </a:endParaRPr>
          </a:p>
          <a:p>
            <a:pPr marL="230282" indent="-230282"/>
            <a:endParaRPr lang="en-US" sz="1867" dirty="0">
              <a:cs typeface="Arial"/>
            </a:endParaRPr>
          </a:p>
        </p:txBody>
      </p:sp>
      <p:sp>
        <p:nvSpPr>
          <p:cNvPr id="5" name="Slide Number Placeholder 4">
            <a:extLst>
              <a:ext uri="{FF2B5EF4-FFF2-40B4-BE49-F238E27FC236}">
                <a16:creationId xmlns:a16="http://schemas.microsoft.com/office/drawing/2014/main" id="{1D57A28C-C8F2-4FD1-B4F3-BB18C9FFA7F5}"/>
              </a:ext>
            </a:extLst>
          </p:cNvPr>
          <p:cNvSpPr>
            <a:spLocks noGrp="1"/>
          </p:cNvSpPr>
          <p:nvPr>
            <p:ph type="sldNum" sz="quarter" idx="13"/>
          </p:nvPr>
        </p:nvSpPr>
        <p:spPr>
          <a:xfrm>
            <a:off x="5791200" y="6429776"/>
            <a:ext cx="609600" cy="182880"/>
          </a:xfrm>
        </p:spPr>
        <p:txBody>
          <a:bodyPr/>
          <a:lstStyle/>
          <a:p>
            <a:fld id="{AEFAAC5A-9C4F-4278-920D-DF2BAB595749}" type="slidenum">
              <a:rPr lang="en-US" smtClean="0"/>
              <a:pPr/>
              <a:t>3</a:t>
            </a:fld>
            <a:endParaRPr lang="en-US" dirty="0"/>
          </a:p>
        </p:txBody>
      </p:sp>
      <p:sp>
        <p:nvSpPr>
          <p:cNvPr id="39" name="TextBox 38">
            <a:extLst>
              <a:ext uri="{FF2B5EF4-FFF2-40B4-BE49-F238E27FC236}">
                <a16:creationId xmlns:a16="http://schemas.microsoft.com/office/drawing/2014/main" id="{1AE608A8-FE03-47C6-4A29-D7AD466841AE}"/>
              </a:ext>
            </a:extLst>
          </p:cNvPr>
          <p:cNvSpPr txBox="1"/>
          <p:nvPr/>
        </p:nvSpPr>
        <p:spPr>
          <a:xfrm>
            <a:off x="1595273" y="5790689"/>
            <a:ext cx="5408281" cy="276999"/>
          </a:xfrm>
          <a:prstGeom prst="rect">
            <a:avLst/>
          </a:prstGeom>
          <a:noFill/>
        </p:spPr>
        <p:txBody>
          <a:bodyPr wrap="square" rtlCol="0">
            <a:spAutoFit/>
          </a:bodyPr>
          <a:lstStyle/>
          <a:p>
            <a:pPr algn="ctr"/>
            <a:r>
              <a:rPr lang="en-US" sz="1200" dirty="0">
                <a:solidFill>
                  <a:schemeClr val="tx1">
                    <a:lumMod val="50000"/>
                  </a:schemeClr>
                </a:solidFill>
              </a:rPr>
              <a:t>Improvements Needed in Technology, Cost, Regulation, and Supply Chain</a:t>
            </a:r>
          </a:p>
        </p:txBody>
      </p:sp>
      <p:sp>
        <p:nvSpPr>
          <p:cNvPr id="41" name="TextBox 40">
            <a:extLst>
              <a:ext uri="{FF2B5EF4-FFF2-40B4-BE49-F238E27FC236}">
                <a16:creationId xmlns:a16="http://schemas.microsoft.com/office/drawing/2014/main" id="{FCFA35C9-F5C6-C592-3D8A-332C73999961}"/>
              </a:ext>
            </a:extLst>
          </p:cNvPr>
          <p:cNvSpPr txBox="1"/>
          <p:nvPr/>
        </p:nvSpPr>
        <p:spPr>
          <a:xfrm>
            <a:off x="8431185" y="5635305"/>
            <a:ext cx="1859091" cy="280013"/>
          </a:xfrm>
          <a:prstGeom prst="rect">
            <a:avLst/>
          </a:prstGeom>
          <a:noFill/>
        </p:spPr>
        <p:txBody>
          <a:bodyPr wrap="square" rtlCol="0">
            <a:spAutoFit/>
          </a:bodyPr>
          <a:lstStyle/>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LDES Pathways Report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F51A137-AC7B-044D-BD8C-68C8DA193B3B}"/>
              </a:ext>
            </a:extLst>
          </p:cNvPr>
          <p:cNvPicPr>
            <a:picLocks noChangeAspect="1"/>
          </p:cNvPicPr>
          <p:nvPr/>
        </p:nvPicPr>
        <p:blipFill>
          <a:blip r:embed="rId2"/>
          <a:stretch>
            <a:fillRect/>
          </a:stretch>
        </p:blipFill>
        <p:spPr>
          <a:xfrm>
            <a:off x="8431188" y="2997753"/>
            <a:ext cx="1859089" cy="239908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255A67D-85F8-BD4E-5952-EC3C7C81F383}"/>
              </a:ext>
            </a:extLst>
          </p:cNvPr>
          <p:cNvPicPr>
            <a:picLocks noChangeAspect="1"/>
          </p:cNvPicPr>
          <p:nvPr/>
        </p:nvPicPr>
        <p:blipFill>
          <a:blip r:embed="rId3"/>
          <a:stretch>
            <a:fillRect/>
          </a:stretch>
        </p:blipFill>
        <p:spPr>
          <a:xfrm>
            <a:off x="1217397" y="2947228"/>
            <a:ext cx="6164036" cy="2722096"/>
          </a:xfrm>
          <a:prstGeom prst="rect">
            <a:avLst/>
          </a:prstGeom>
        </p:spPr>
      </p:pic>
    </p:spTree>
    <p:extLst>
      <p:ext uri="{BB962C8B-B14F-4D97-AF65-F5344CB8AC3E}">
        <p14:creationId xmlns:p14="http://schemas.microsoft.com/office/powerpoint/2010/main" val="326967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Energy storage holds tremendous value</a:t>
            </a:r>
          </a:p>
        </p:txBody>
      </p:sp>
      <p:sp>
        <p:nvSpPr>
          <p:cNvPr id="19" name="Rectangle 18">
            <a:extLst>
              <a:ext uri="{FF2B5EF4-FFF2-40B4-BE49-F238E27FC236}">
                <a16:creationId xmlns:a16="http://schemas.microsoft.com/office/drawing/2014/main" id="{3066EC07-0B4B-4615-88CB-5CA226947954}"/>
              </a:ext>
            </a:extLst>
          </p:cNvPr>
          <p:cNvSpPr/>
          <p:nvPr/>
        </p:nvSpPr>
        <p:spPr>
          <a:xfrm>
            <a:off x="6368268" y="6683795"/>
            <a:ext cx="457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F16E72C-104F-49E8-86CE-FD41EDBFA4B6}"/>
              </a:ext>
            </a:extLst>
          </p:cNvPr>
          <p:cNvSpPr>
            <a:spLocks noGrp="1"/>
          </p:cNvSpPr>
          <p:nvPr>
            <p:ph type="sldNum" sz="quarter" idx="13"/>
          </p:nvPr>
        </p:nvSpPr>
        <p:spPr>
          <a:xfrm>
            <a:off x="11421618" y="6500915"/>
            <a:ext cx="609600" cy="182880"/>
          </a:xfrm>
        </p:spPr>
        <p:txBody>
          <a:bodyPr/>
          <a:lstStyle/>
          <a:p>
            <a:pPr algn="r"/>
            <a:fld id="{ECFABCAD-36FF-4D23-890E-0DC478ED92B6}" type="slidenum">
              <a:rPr lang="en-US" sz="1200" smtClean="0">
                <a:solidFill>
                  <a:schemeClr val="tx1">
                    <a:lumMod val="50000"/>
                  </a:schemeClr>
                </a:solidFill>
              </a:rPr>
              <a:pPr algn="r"/>
              <a:t>4</a:t>
            </a:fld>
            <a:endParaRPr lang="en-US" sz="1200" dirty="0">
              <a:solidFill>
                <a:schemeClr val="tx1">
                  <a:lumMod val="50000"/>
                </a:schemeClr>
              </a:solidFill>
            </a:endParaRPr>
          </a:p>
        </p:txBody>
      </p:sp>
      <p:pic>
        <p:nvPicPr>
          <p:cNvPr id="3" name="Picture 2" descr="image001">
            <a:extLst>
              <a:ext uri="{FF2B5EF4-FFF2-40B4-BE49-F238E27FC236}">
                <a16:creationId xmlns:a16="http://schemas.microsoft.com/office/drawing/2014/main" id="{60C2989D-5ABA-39D1-9E2C-FB8AC52186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178" y="1589399"/>
            <a:ext cx="5138026" cy="371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85928B2-9E19-4B84-FBA4-150B72E320A6}"/>
              </a:ext>
            </a:extLst>
          </p:cNvPr>
          <p:cNvPicPr/>
          <p:nvPr/>
        </p:nvPicPr>
        <p:blipFill rotWithShape="1">
          <a:blip r:embed="rId3"/>
          <a:srcRect l="2136" t="4476" r="8120"/>
          <a:stretch/>
        </p:blipFill>
        <p:spPr bwMode="auto">
          <a:xfrm>
            <a:off x="6010796" y="1589399"/>
            <a:ext cx="5799695" cy="383302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D5766A05-A6C5-DE7D-530F-7B91E773F06E}"/>
              </a:ext>
            </a:extLst>
          </p:cNvPr>
          <p:cNvSpPr txBox="1"/>
          <p:nvPr/>
        </p:nvSpPr>
        <p:spPr>
          <a:xfrm>
            <a:off x="3060849" y="5623479"/>
            <a:ext cx="7402582" cy="400110"/>
          </a:xfrm>
          <a:prstGeom prst="rect">
            <a:avLst/>
          </a:prstGeom>
          <a:noFill/>
          <a:ln>
            <a:solidFill>
              <a:schemeClr val="tx1"/>
            </a:solidFill>
          </a:ln>
        </p:spPr>
        <p:txBody>
          <a:bodyPr wrap="square" rtlCol="0">
            <a:spAutoFit/>
          </a:bodyPr>
          <a:lstStyle/>
          <a:p>
            <a:r>
              <a:rPr lang="en-US" sz="1000" i="1" dirty="0">
                <a:solidFill>
                  <a:schemeClr val="tx1">
                    <a:lumMod val="50000"/>
                  </a:schemeClr>
                </a:solidFill>
                <a:latin typeface="Arial" panose="020B0604020202020204" pitchFamily="34" charset="0"/>
                <a:cs typeface="Arial" panose="020B0604020202020204" pitchFamily="34" charset="0"/>
              </a:rPr>
              <a:t>Source: Balducci, Patrick, Mongird, Kendall, and Weimar, Mark. Understanding the Value of Energy Storage for Power System Reliability and Resilience Applications. Germany: N. p., 2021. Web. https://doi.org/10.1007/s40518-021-00183-7.</a:t>
            </a:r>
          </a:p>
        </p:txBody>
      </p:sp>
    </p:spTree>
    <p:extLst>
      <p:ext uri="{BB962C8B-B14F-4D97-AF65-F5344CB8AC3E}">
        <p14:creationId xmlns:p14="http://schemas.microsoft.com/office/powerpoint/2010/main" val="2915754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diagram of a method&#10;&#10;Description automatically generated with medium confidence">
            <a:extLst>
              <a:ext uri="{FF2B5EF4-FFF2-40B4-BE49-F238E27FC236}">
                <a16:creationId xmlns:a16="http://schemas.microsoft.com/office/drawing/2014/main" id="{9C68F693-7700-0366-4705-C3177BEBB2B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950" r="950"/>
          <a:stretch>
            <a:fillRect/>
          </a:stretch>
        </p:blipFill>
        <p:spPr/>
      </p:pic>
      <p:pic>
        <p:nvPicPr>
          <p:cNvPr id="10" name="Picture Placeholder 9">
            <a:extLst>
              <a:ext uri="{FF2B5EF4-FFF2-40B4-BE49-F238E27FC236}">
                <a16:creationId xmlns:a16="http://schemas.microsoft.com/office/drawing/2014/main" id="{9E671F9F-C0E6-90EF-BEE6-D4616A86E354}"/>
              </a:ext>
            </a:extLst>
          </p:cNvPr>
          <p:cNvPicPr>
            <a:picLocks noGrp="1" noChangeAspect="1"/>
          </p:cNvPicPr>
          <p:nvPr>
            <p:ph type="pic" sz="quarter" idx="12"/>
          </p:nvPr>
        </p:nvPicPr>
        <p:blipFill>
          <a:blip r:embed="rId3"/>
          <a:srcRect l="9792" r="9792"/>
          <a:stretch>
            <a:fillRect/>
          </a:stretch>
        </p:blipFill>
        <p:spPr/>
      </p:pic>
      <p:pic>
        <p:nvPicPr>
          <p:cNvPr id="31" name="Picture Placeholder 30">
            <a:extLst>
              <a:ext uri="{FF2B5EF4-FFF2-40B4-BE49-F238E27FC236}">
                <a16:creationId xmlns:a16="http://schemas.microsoft.com/office/drawing/2014/main" id="{04241FD2-5B64-4DF4-8092-BC412291D638}"/>
              </a:ext>
            </a:extLst>
          </p:cNvPr>
          <p:cNvPicPr>
            <a:picLocks noGrp="1" noChangeAspect="1"/>
          </p:cNvPicPr>
          <p:nvPr>
            <p:ph type="pic" sz="quarter" idx="13"/>
          </p:nvPr>
        </p:nvPicPr>
        <p:blipFill>
          <a:blip r:embed="rId4"/>
          <a:srcRect l="785" r="785"/>
          <a:stretch>
            <a:fillRect/>
          </a:stretch>
        </p:blipFill>
        <p:spPr>
          <a:xfrm>
            <a:off x="8763000" y="3619500"/>
            <a:ext cx="3048000" cy="2857500"/>
          </a:xfrm>
          <a:prstGeom prst="rect">
            <a:avLst/>
          </a:prstGeom>
        </p:spPr>
      </p:pic>
      <p:pic>
        <p:nvPicPr>
          <p:cNvPr id="15" name="Picture Placeholder 14">
            <a:extLst>
              <a:ext uri="{FF2B5EF4-FFF2-40B4-BE49-F238E27FC236}">
                <a16:creationId xmlns:a16="http://schemas.microsoft.com/office/drawing/2014/main" id="{1D355333-B9D2-4F18-A6D3-165FC803ADAE}"/>
              </a:ext>
            </a:extLst>
          </p:cNvPr>
          <p:cNvPicPr>
            <a:picLocks noGrp="1" noChangeAspect="1"/>
          </p:cNvPicPr>
          <p:nvPr>
            <p:ph type="pic" sz="quarter" idx="10"/>
          </p:nvPr>
        </p:nvPicPr>
        <p:blipFill>
          <a:blip r:embed="rId5"/>
          <a:srcRect l="17724" r="17724"/>
          <a:stretch>
            <a:fillRect/>
          </a:stretch>
        </p:blipFill>
        <p:spPr>
          <a:xfrm>
            <a:off x="5334000" y="381000"/>
            <a:ext cx="3048000" cy="2857500"/>
          </a:xfrm>
          <a:prstGeom prst="rect">
            <a:avLst/>
          </a:prstGeom>
        </p:spPr>
      </p:pic>
      <p:sp>
        <p:nvSpPr>
          <p:cNvPr id="6" name="Text Placeholder 5">
            <a:extLst>
              <a:ext uri="{FF2B5EF4-FFF2-40B4-BE49-F238E27FC236}">
                <a16:creationId xmlns:a16="http://schemas.microsoft.com/office/drawing/2014/main" id="{8B0AA4DD-644C-457B-B7BF-3849348DD38E}"/>
              </a:ext>
            </a:extLst>
          </p:cNvPr>
          <p:cNvSpPr>
            <a:spLocks noGrp="1"/>
          </p:cNvSpPr>
          <p:nvPr>
            <p:ph type="body" sz="quarter" idx="14"/>
          </p:nvPr>
        </p:nvSpPr>
        <p:spPr/>
        <p:txBody>
          <a:bodyPr/>
          <a:lstStyle/>
          <a:p>
            <a:pPr algn="ctr"/>
            <a:r>
              <a:rPr lang="en-US" dirty="0"/>
              <a:t>Co-Optimization of Services</a:t>
            </a:r>
          </a:p>
        </p:txBody>
      </p:sp>
      <p:sp>
        <p:nvSpPr>
          <p:cNvPr id="7" name="Text Placeholder 6">
            <a:extLst>
              <a:ext uri="{FF2B5EF4-FFF2-40B4-BE49-F238E27FC236}">
                <a16:creationId xmlns:a16="http://schemas.microsoft.com/office/drawing/2014/main" id="{87A42366-D4D3-4052-BD81-F0D50208F80E}"/>
              </a:ext>
            </a:extLst>
          </p:cNvPr>
          <p:cNvSpPr>
            <a:spLocks noGrp="1"/>
          </p:cNvSpPr>
          <p:nvPr>
            <p:ph type="body" sz="quarter" idx="15"/>
          </p:nvPr>
        </p:nvSpPr>
        <p:spPr/>
        <p:txBody>
          <a:bodyPr/>
          <a:lstStyle/>
          <a:p>
            <a:pPr algn="ctr"/>
            <a:r>
              <a:rPr lang="en-US" dirty="0"/>
              <a:t>Modeling Future Climate and Extreme Conditions</a:t>
            </a:r>
          </a:p>
        </p:txBody>
      </p:sp>
      <p:sp>
        <p:nvSpPr>
          <p:cNvPr id="8" name="Text Placeholder 7">
            <a:extLst>
              <a:ext uri="{FF2B5EF4-FFF2-40B4-BE49-F238E27FC236}">
                <a16:creationId xmlns:a16="http://schemas.microsoft.com/office/drawing/2014/main" id="{4D28AC1F-B255-4A70-99B6-ACCFF522D73A}"/>
              </a:ext>
            </a:extLst>
          </p:cNvPr>
          <p:cNvSpPr>
            <a:spLocks noGrp="1"/>
          </p:cNvSpPr>
          <p:nvPr>
            <p:ph type="body" sz="quarter" idx="16"/>
          </p:nvPr>
        </p:nvSpPr>
        <p:spPr/>
        <p:txBody>
          <a:bodyPr/>
          <a:lstStyle/>
          <a:p>
            <a:pPr algn="ctr"/>
            <a:r>
              <a:rPr lang="en-US" dirty="0"/>
              <a:t>Addressing Computational, Data, and Cost Challenges</a:t>
            </a:r>
          </a:p>
        </p:txBody>
      </p:sp>
      <p:sp>
        <p:nvSpPr>
          <p:cNvPr id="9" name="Text Placeholder 8">
            <a:extLst>
              <a:ext uri="{FF2B5EF4-FFF2-40B4-BE49-F238E27FC236}">
                <a16:creationId xmlns:a16="http://schemas.microsoft.com/office/drawing/2014/main" id="{E798DDEE-FF26-4BE7-A075-3151BA002ED0}"/>
              </a:ext>
            </a:extLst>
          </p:cNvPr>
          <p:cNvSpPr>
            <a:spLocks noGrp="1"/>
          </p:cNvSpPr>
          <p:nvPr>
            <p:ph type="body" sz="quarter" idx="17"/>
          </p:nvPr>
        </p:nvSpPr>
        <p:spPr/>
        <p:txBody>
          <a:bodyPr/>
          <a:lstStyle/>
          <a:p>
            <a:pPr algn="ctr"/>
            <a:r>
              <a:rPr lang="en-US" dirty="0"/>
              <a:t>Market Complexities</a:t>
            </a:r>
          </a:p>
        </p:txBody>
      </p:sp>
      <p:sp>
        <p:nvSpPr>
          <p:cNvPr id="11" name="Title 10">
            <a:extLst>
              <a:ext uri="{FF2B5EF4-FFF2-40B4-BE49-F238E27FC236}">
                <a16:creationId xmlns:a16="http://schemas.microsoft.com/office/drawing/2014/main" id="{84191B07-B02A-47CA-BB95-2F96DEBDD523}"/>
              </a:ext>
            </a:extLst>
          </p:cNvPr>
          <p:cNvSpPr>
            <a:spLocks noGrp="1"/>
          </p:cNvSpPr>
          <p:nvPr>
            <p:ph type="title"/>
          </p:nvPr>
        </p:nvSpPr>
        <p:spPr>
          <a:xfrm>
            <a:off x="737191" y="64011"/>
            <a:ext cx="4270842" cy="1325563"/>
          </a:xfrm>
        </p:spPr>
        <p:txBody>
          <a:bodyPr/>
          <a:lstStyle/>
          <a:p>
            <a:r>
              <a:rPr lang="en-US" sz="2200" dirty="0">
                <a:solidFill>
                  <a:schemeClr val="tx1">
                    <a:lumMod val="50000"/>
                  </a:schemeClr>
                </a:solidFill>
              </a:rPr>
              <a:t>Challenges to accurately estimating Reliability/resilience benefits</a:t>
            </a:r>
          </a:p>
        </p:txBody>
      </p:sp>
      <p:sp>
        <p:nvSpPr>
          <p:cNvPr id="12" name="Content Placeholder 11">
            <a:extLst>
              <a:ext uri="{FF2B5EF4-FFF2-40B4-BE49-F238E27FC236}">
                <a16:creationId xmlns:a16="http://schemas.microsoft.com/office/drawing/2014/main" id="{BEAD260C-A997-4E15-B99F-7B967E97D58B}"/>
              </a:ext>
            </a:extLst>
          </p:cNvPr>
          <p:cNvSpPr>
            <a:spLocks noGrp="1"/>
          </p:cNvSpPr>
          <p:nvPr>
            <p:ph sz="quarter" idx="21"/>
          </p:nvPr>
        </p:nvSpPr>
        <p:spPr>
          <a:xfrm>
            <a:off x="737191" y="1503545"/>
            <a:ext cx="4368209" cy="4229982"/>
          </a:xfrm>
        </p:spPr>
        <p:txBody>
          <a:bodyPr/>
          <a:lstStyle/>
          <a:p>
            <a:pPr marL="238115" indent="-238115"/>
            <a:r>
              <a:rPr lang="en-US" sz="1667" dirty="0">
                <a:latin typeface="Arial" panose="020B0604020202020204" pitchFamily="34" charset="0"/>
                <a:cs typeface="Arial" panose="020B0604020202020204" pitchFamily="34" charset="0"/>
              </a:rPr>
              <a:t>Multidimensional competition for energy – not all services can be provided simultaneously and there exists intertemporal competition for energy</a:t>
            </a:r>
          </a:p>
          <a:p>
            <a:pPr marL="238115" indent="-238115"/>
            <a:r>
              <a:rPr lang="en-US" sz="1667" dirty="0">
                <a:latin typeface="Arial" panose="020B0604020202020204" pitchFamily="34" charset="0"/>
                <a:cs typeface="Arial" panose="020B0604020202020204" pitchFamily="34" charset="0"/>
              </a:rPr>
              <a:t>Most models cover small subset of hours in year and don’t reflect future climate and extreme scenarios well</a:t>
            </a:r>
          </a:p>
          <a:p>
            <a:pPr marL="238115" indent="-238115"/>
            <a:r>
              <a:rPr lang="en-US" sz="1667" dirty="0">
                <a:latin typeface="Arial" panose="020B0604020202020204" pitchFamily="34" charset="0"/>
                <a:cs typeface="Arial" panose="020B0604020202020204" pitchFamily="34" charset="0"/>
              </a:rPr>
              <a:t>Markets are complex and common practices of assuming perfect foresight into prices, price-taker position, and consistent performance lead to overestimation</a:t>
            </a:r>
          </a:p>
          <a:p>
            <a:pPr marL="238115" indent="-238115"/>
            <a:r>
              <a:rPr lang="en-US" sz="1667" dirty="0">
                <a:latin typeface="Arial" panose="020B0604020202020204" pitchFamily="34" charset="0"/>
                <a:cs typeface="Arial" panose="020B0604020202020204" pitchFamily="34" charset="0"/>
              </a:rPr>
              <a:t>Resilience often captured indirectly</a:t>
            </a:r>
          </a:p>
          <a:p>
            <a:pPr marL="238115" indent="-238115"/>
            <a:r>
              <a:rPr lang="en-US" sz="1667" dirty="0">
                <a:latin typeface="Arial" panose="020B0604020202020204" pitchFamily="34" charset="0"/>
                <a:cs typeface="Arial" panose="020B0604020202020204" pitchFamily="34" charset="0"/>
              </a:rPr>
              <a:t>Battery degradation is an important consideration</a:t>
            </a:r>
          </a:p>
          <a:p>
            <a:pPr marL="238115" indent="-238115"/>
            <a:r>
              <a:rPr lang="en-US" sz="1667" dirty="0">
                <a:latin typeface="Arial" panose="020B0604020202020204" pitchFamily="34" charset="0"/>
                <a:cs typeface="Arial" panose="020B0604020202020204" pitchFamily="34" charset="0"/>
              </a:rPr>
              <a:t>Absence of a market to capture reliability/resilience benefits</a:t>
            </a:r>
          </a:p>
          <a:p>
            <a:endParaRPr lang="en-US" dirty="0"/>
          </a:p>
        </p:txBody>
      </p:sp>
      <p:sp>
        <p:nvSpPr>
          <p:cNvPr id="3" name="Slide Number Placeholder 2">
            <a:extLst>
              <a:ext uri="{FF2B5EF4-FFF2-40B4-BE49-F238E27FC236}">
                <a16:creationId xmlns:a16="http://schemas.microsoft.com/office/drawing/2014/main" id="{0A83977A-265C-4C66-BC44-0546F2C18640}"/>
              </a:ext>
            </a:extLst>
          </p:cNvPr>
          <p:cNvSpPr>
            <a:spLocks noGrp="1"/>
          </p:cNvSpPr>
          <p:nvPr>
            <p:ph type="sldNum" sz="quarter" idx="18"/>
          </p:nvPr>
        </p:nvSpPr>
        <p:spPr/>
        <p:txBody>
          <a:bodyPr/>
          <a:lstStyle/>
          <a:p>
            <a:fld id="{FE7A4BB3-E848-5A44-82DF-322201952CD8}" type="slidenum">
              <a:rPr lang="en-US" sz="1200" smtClean="0">
                <a:solidFill>
                  <a:schemeClr val="tx1">
                    <a:lumMod val="50000"/>
                  </a:schemeClr>
                </a:solidFill>
              </a:rPr>
              <a:pPr/>
              <a:t>5</a:t>
            </a:fld>
            <a:endParaRPr lang="en-US" sz="1200" dirty="0">
              <a:solidFill>
                <a:schemeClr val="tx1">
                  <a:lumMod val="50000"/>
                </a:schemeClr>
              </a:solidFill>
            </a:endParaRPr>
          </a:p>
        </p:txBody>
      </p:sp>
    </p:spTree>
    <p:extLst>
      <p:ext uri="{BB962C8B-B14F-4D97-AF65-F5344CB8AC3E}">
        <p14:creationId xmlns:p14="http://schemas.microsoft.com/office/powerpoint/2010/main" val="121543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734922" y="163295"/>
            <a:ext cx="9525000" cy="705386"/>
          </a:xfrm>
        </p:spPr>
        <p:txBody>
          <a:bodyPr/>
          <a:lstStyle/>
          <a:p>
            <a:r>
              <a:rPr lang="en-US" altLang="en-US" sz="2800" dirty="0"/>
              <a:t>Nantucket Island Energy Storage System</a:t>
            </a:r>
            <a:endParaRPr lang="en-US" dirty="0"/>
          </a:p>
        </p:txBody>
      </p:sp>
      <p:sp>
        <p:nvSpPr>
          <p:cNvPr id="10" name="Content Placeholder 3"/>
          <p:cNvSpPr>
            <a:spLocks noGrp="1"/>
          </p:cNvSpPr>
          <p:nvPr>
            <p:ph idx="4294967295"/>
          </p:nvPr>
        </p:nvSpPr>
        <p:spPr>
          <a:xfrm>
            <a:off x="734922" y="1185672"/>
            <a:ext cx="7037478" cy="492443"/>
          </a:xfrm>
          <a:prstGeom prst="rect">
            <a:avLst/>
          </a:prstGeom>
          <a:noFill/>
        </p:spPr>
        <p:txBody>
          <a:bodyPr/>
          <a:lstStyle/>
          <a:p>
            <a:r>
              <a:rPr lang="en-US" sz="2200" dirty="0"/>
              <a:t>Nantucket Island located off the coast of Massachusetts</a:t>
            </a:r>
          </a:p>
          <a:p>
            <a:pPr lvl="1">
              <a:buFont typeface="Arial" panose="020B0604020202020204" pitchFamily="34" charset="0"/>
              <a:buChar char="‒"/>
            </a:pPr>
            <a:r>
              <a:rPr lang="en-US" sz="1800" dirty="0"/>
              <a:t>Small resident population of 11,000; population swells to over 50,000 in summer</a:t>
            </a:r>
          </a:p>
          <a:p>
            <a:pPr lvl="1">
              <a:buFont typeface="Arial" panose="020B0604020202020204" pitchFamily="34" charset="0"/>
              <a:buChar char="‒"/>
            </a:pPr>
            <a:r>
              <a:rPr lang="en-US" sz="1800" dirty="0"/>
              <a:t>Nantucket’s electricity supplied by two cables with a combined capacity of 71 MW and two small on-island combustion turbine generators (CTGs) with a combined capacity of 6 MW</a:t>
            </a:r>
          </a:p>
          <a:p>
            <a:pPr lvl="1">
              <a:buFont typeface="Arial" panose="020B0604020202020204" pitchFamily="34" charset="0"/>
              <a:buChar char="‒"/>
            </a:pPr>
            <a:r>
              <a:rPr lang="en-US" sz="1800" dirty="0"/>
              <a:t>Rather than deploying 3</a:t>
            </a:r>
            <a:r>
              <a:rPr lang="en-US" sz="1800" baseline="30000" dirty="0"/>
              <a:t>rd</a:t>
            </a:r>
            <a:r>
              <a:rPr lang="en-US" sz="1800" dirty="0"/>
              <a:t> cable, National Grid is replacing two CTGs with a single, large (16 MW) combustion turbine generator (CTG) and a 6 MW / 48 MWh Tesla Li-ion battery energy storage system (BESS.)</a:t>
            </a:r>
          </a:p>
          <a:p>
            <a:r>
              <a:rPr lang="en-US" sz="2200" dirty="0"/>
              <a:t>Use cases evaluated</a:t>
            </a:r>
          </a:p>
          <a:p>
            <a:pPr lvl="1">
              <a:buFont typeface="Arial" panose="020B0604020202020204" pitchFamily="34" charset="0"/>
              <a:buChar char="•"/>
            </a:pPr>
            <a:r>
              <a:rPr lang="en-US" sz="1800" dirty="0"/>
              <a:t>Non-market operations</a:t>
            </a:r>
          </a:p>
          <a:p>
            <a:pPr lvl="2">
              <a:spcBef>
                <a:spcPts val="375"/>
              </a:spcBef>
              <a:buFont typeface="Wingdings" panose="05000000000000000000" pitchFamily="2" charset="2"/>
              <a:buChar char="ü"/>
            </a:pPr>
            <a:r>
              <a:rPr lang="en-US" sz="1333" dirty="0"/>
              <a:t>Transmission deferral</a:t>
            </a:r>
          </a:p>
          <a:p>
            <a:pPr lvl="2">
              <a:spcBef>
                <a:spcPts val="375"/>
              </a:spcBef>
              <a:buFont typeface="Wingdings" panose="05000000000000000000" pitchFamily="2" charset="2"/>
              <a:buChar char="ü"/>
            </a:pPr>
            <a:r>
              <a:rPr lang="en-US" sz="1333" dirty="0"/>
              <a:t>Outage mitigation</a:t>
            </a:r>
          </a:p>
          <a:p>
            <a:pPr lvl="2">
              <a:spcBef>
                <a:spcPts val="375"/>
              </a:spcBef>
              <a:buFont typeface="Wingdings" panose="05000000000000000000" pitchFamily="2" charset="2"/>
              <a:buChar char="ü"/>
            </a:pPr>
            <a:r>
              <a:rPr lang="en-US" sz="1333" dirty="0"/>
              <a:t>Conservation voltage reduction</a:t>
            </a:r>
          </a:p>
          <a:p>
            <a:pPr lvl="2">
              <a:spcBef>
                <a:spcPts val="375"/>
              </a:spcBef>
              <a:buFont typeface="Wingdings" panose="05000000000000000000" pitchFamily="2" charset="2"/>
              <a:buChar char="ü"/>
            </a:pPr>
            <a:r>
              <a:rPr lang="en-US" sz="1333" dirty="0"/>
              <a:t>Volt-VAR optimization</a:t>
            </a:r>
          </a:p>
          <a:p>
            <a:pPr lvl="2"/>
            <a:endParaRPr lang="en-US" sz="1000" dirty="0"/>
          </a:p>
          <a:p>
            <a:endParaRPr lang="en-US" sz="1600" dirty="0"/>
          </a:p>
          <a:p>
            <a:endParaRPr lang="en-US" sz="1600" dirty="0"/>
          </a:p>
          <a:p>
            <a:pPr marL="0" indent="0">
              <a:buNone/>
            </a:pPr>
            <a:endParaRPr lang="en-US" sz="1600" dirty="0"/>
          </a:p>
        </p:txBody>
      </p:sp>
      <p:pic>
        <p:nvPicPr>
          <p:cNvPr id="13" name="Picture 12">
            <a:extLst>
              <a:ext uri="{FF2B5EF4-FFF2-40B4-BE49-F238E27FC236}">
                <a16:creationId xmlns:a16="http://schemas.microsoft.com/office/drawing/2014/main" id="{8A83D349-5AAB-4288-A259-6DB4D96170A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77200" y="1524000"/>
            <a:ext cx="3657600" cy="3200400"/>
          </a:xfrm>
          <a:prstGeom prst="rect">
            <a:avLst/>
          </a:prstGeom>
        </p:spPr>
      </p:pic>
      <p:sp>
        <p:nvSpPr>
          <p:cNvPr id="15" name="TextBox 14">
            <a:extLst>
              <a:ext uri="{FF2B5EF4-FFF2-40B4-BE49-F238E27FC236}">
                <a16:creationId xmlns:a16="http://schemas.microsoft.com/office/drawing/2014/main" id="{12ED469D-4754-4AEC-806B-08FEB9762AA8}"/>
              </a:ext>
            </a:extLst>
          </p:cNvPr>
          <p:cNvSpPr txBox="1"/>
          <p:nvPr/>
        </p:nvSpPr>
        <p:spPr>
          <a:xfrm>
            <a:off x="7772400" y="4812269"/>
            <a:ext cx="4038600" cy="338554"/>
          </a:xfrm>
          <a:prstGeom prst="rect">
            <a:avLst/>
          </a:prstGeom>
          <a:noFill/>
        </p:spPr>
        <p:txBody>
          <a:bodyPr wrap="square" rtlCol="0">
            <a:spAutoFit/>
          </a:bodyPr>
          <a:lstStyle/>
          <a:p>
            <a:pPr algn="ctr"/>
            <a:r>
              <a:rPr lang="en-US" sz="1600" dirty="0">
                <a:solidFill>
                  <a:schemeClr val="tx1">
                    <a:lumMod val="50000"/>
                  </a:schemeClr>
                </a:solidFill>
              </a:rPr>
              <a:t>Nantucket Supply Cables</a:t>
            </a:r>
          </a:p>
        </p:txBody>
      </p:sp>
      <p:sp>
        <p:nvSpPr>
          <p:cNvPr id="16" name="Content Placeholder 3">
            <a:extLst>
              <a:ext uri="{FF2B5EF4-FFF2-40B4-BE49-F238E27FC236}">
                <a16:creationId xmlns:a16="http://schemas.microsoft.com/office/drawing/2014/main" id="{E7E8E993-EA37-4BF2-91F5-9DBA23932736}"/>
              </a:ext>
            </a:extLst>
          </p:cNvPr>
          <p:cNvSpPr txBox="1">
            <a:spLocks/>
          </p:cNvSpPr>
          <p:nvPr/>
        </p:nvSpPr>
        <p:spPr>
          <a:xfrm>
            <a:off x="3889602" y="4743354"/>
            <a:ext cx="6477000" cy="492443"/>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dirty="0">
                <a:solidFill>
                  <a:schemeClr val="tx1">
                    <a:lumMod val="50000"/>
                  </a:schemeClr>
                </a:solidFill>
              </a:rPr>
              <a:t>Market operations</a:t>
            </a:r>
          </a:p>
          <a:p>
            <a:pPr lvl="2">
              <a:lnSpc>
                <a:spcPct val="100000"/>
              </a:lnSpc>
              <a:buFont typeface="Wingdings" panose="05000000000000000000" pitchFamily="2" charset="2"/>
              <a:buChar char="ü"/>
            </a:pPr>
            <a:r>
              <a:rPr lang="en-US" sz="1333" dirty="0">
                <a:solidFill>
                  <a:schemeClr val="tx1">
                    <a:lumMod val="50000"/>
                  </a:schemeClr>
                </a:solidFill>
              </a:rPr>
              <a:t>Forward capacity market</a:t>
            </a:r>
          </a:p>
          <a:p>
            <a:pPr lvl="2">
              <a:lnSpc>
                <a:spcPct val="100000"/>
              </a:lnSpc>
              <a:buFont typeface="Wingdings" panose="05000000000000000000" pitchFamily="2" charset="2"/>
              <a:buChar char="ü"/>
            </a:pPr>
            <a:r>
              <a:rPr lang="en-US" sz="1333" dirty="0">
                <a:solidFill>
                  <a:schemeClr val="tx1">
                    <a:lumMod val="50000"/>
                  </a:schemeClr>
                </a:solidFill>
              </a:rPr>
              <a:t>Arbitrage</a:t>
            </a:r>
          </a:p>
          <a:p>
            <a:pPr lvl="2">
              <a:lnSpc>
                <a:spcPct val="100000"/>
              </a:lnSpc>
              <a:buFont typeface="Wingdings" panose="05000000000000000000" pitchFamily="2" charset="2"/>
              <a:buChar char="ü"/>
            </a:pPr>
            <a:r>
              <a:rPr lang="en-US" sz="1333" dirty="0">
                <a:solidFill>
                  <a:schemeClr val="tx1">
                    <a:lumMod val="50000"/>
                  </a:schemeClr>
                </a:solidFill>
              </a:rPr>
              <a:t>Regulation</a:t>
            </a:r>
          </a:p>
          <a:p>
            <a:pPr lvl="2">
              <a:lnSpc>
                <a:spcPct val="100000"/>
              </a:lnSpc>
              <a:buFont typeface="Wingdings" panose="05000000000000000000" pitchFamily="2" charset="2"/>
              <a:buChar char="ü"/>
            </a:pPr>
            <a:r>
              <a:rPr lang="en-US" sz="1333" dirty="0">
                <a:solidFill>
                  <a:schemeClr val="tx1">
                    <a:lumMod val="50000"/>
                  </a:schemeClr>
                </a:solidFill>
              </a:rPr>
              <a:t>Spinning reserves</a:t>
            </a:r>
          </a:p>
          <a:p>
            <a:pPr lvl="2"/>
            <a:endParaRPr lang="en-US" sz="1000" dirty="0">
              <a:solidFill>
                <a:schemeClr val="tx1">
                  <a:lumMod val="50000"/>
                </a:schemeClr>
              </a:solidFill>
            </a:endParaRPr>
          </a:p>
          <a:p>
            <a:endParaRPr lang="en-US" sz="1600" dirty="0">
              <a:solidFill>
                <a:schemeClr val="tx1">
                  <a:lumMod val="50000"/>
                </a:schemeClr>
              </a:solidFill>
            </a:endParaRPr>
          </a:p>
          <a:p>
            <a:endParaRPr lang="en-US" sz="1600" dirty="0">
              <a:solidFill>
                <a:schemeClr val="tx1">
                  <a:lumMod val="50000"/>
                </a:schemeClr>
              </a:solidFill>
            </a:endParaRPr>
          </a:p>
          <a:p>
            <a:pPr marL="0" indent="0">
              <a:buNone/>
            </a:pPr>
            <a:endParaRPr lang="en-US" sz="1600" dirty="0">
              <a:solidFill>
                <a:schemeClr val="tx1">
                  <a:lumMod val="50000"/>
                </a:schemeClr>
              </a:solidFill>
            </a:endParaRPr>
          </a:p>
        </p:txBody>
      </p:sp>
      <p:sp>
        <p:nvSpPr>
          <p:cNvPr id="3" name="Slide Number Placeholder 2">
            <a:extLst>
              <a:ext uri="{FF2B5EF4-FFF2-40B4-BE49-F238E27FC236}">
                <a16:creationId xmlns:a16="http://schemas.microsoft.com/office/drawing/2014/main" id="{013BDD6B-13EB-4659-A466-D9480C32997A}"/>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6</a:t>
            </a:fld>
            <a:endParaRPr lang="en-US" sz="1200" dirty="0">
              <a:solidFill>
                <a:schemeClr val="tx1">
                  <a:lumMod val="50000"/>
                </a:schemeClr>
              </a:solidFill>
            </a:endParaRPr>
          </a:p>
        </p:txBody>
      </p:sp>
      <p:sp>
        <p:nvSpPr>
          <p:cNvPr id="8" name="TextBox 7">
            <a:extLst>
              <a:ext uri="{FF2B5EF4-FFF2-40B4-BE49-F238E27FC236}">
                <a16:creationId xmlns:a16="http://schemas.microsoft.com/office/drawing/2014/main" id="{6E202291-8C4B-4A2A-BFA5-D394895942C6}"/>
              </a:ext>
            </a:extLst>
          </p:cNvPr>
          <p:cNvSpPr txBox="1"/>
          <p:nvPr/>
        </p:nvSpPr>
        <p:spPr>
          <a:xfrm>
            <a:off x="2800350" y="6200001"/>
            <a:ext cx="6829425" cy="553998"/>
          </a:xfrm>
          <a:prstGeom prst="rect">
            <a:avLst/>
          </a:prstGeom>
          <a:noFill/>
          <a:ln>
            <a:solidFill>
              <a:schemeClr val="tx1"/>
            </a:solidFill>
          </a:ln>
        </p:spPr>
        <p:txBody>
          <a:bodyPr wrap="square" rtlCol="0">
            <a:spAutoFit/>
          </a:bodyPr>
          <a:lstStyle/>
          <a:p>
            <a:r>
              <a:rPr lang="en-US" sz="1000" i="1" dirty="0">
                <a:solidFill>
                  <a:schemeClr val="tx1">
                    <a:lumMod val="50000"/>
                  </a:schemeClr>
                </a:solidFill>
                <a:latin typeface="Arial" panose="020B0604020202020204" pitchFamily="34" charset="0"/>
                <a:cs typeface="Arial" panose="020B0604020202020204" pitchFamily="34" charset="0"/>
              </a:rPr>
              <a:t>Source: Balducci, Patrick J., Alam, Md Jan E., McDermott, Thomas E., Fotedar, Vanshika, Ma, Xu, Wu, Di, Bhatti, Bilal Ahmad, Mongird, Kendall, Bhattarai, Bishnu P., Crawford, Aladsair J., and Ganguli, Sumitrra. Nantucket Island Energy Storage System Assessment. United States: N. p., 2019. Web. doi:10.2172/1564262.</a:t>
            </a:r>
          </a:p>
        </p:txBody>
      </p:sp>
    </p:spTree>
    <p:extLst>
      <p:ext uri="{BB962C8B-B14F-4D97-AF65-F5344CB8AC3E}">
        <p14:creationId xmlns:p14="http://schemas.microsoft.com/office/powerpoint/2010/main" val="22925801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33754" y="138909"/>
            <a:ext cx="9525000" cy="635281"/>
          </a:xfrm>
        </p:spPr>
        <p:txBody>
          <a:bodyPr/>
          <a:lstStyle/>
          <a:p>
            <a:r>
              <a:rPr lang="en-US" altLang="en-US" sz="3200" dirty="0">
                <a:solidFill>
                  <a:schemeClr val="tx1"/>
                </a:solidFill>
              </a:rPr>
              <a:t>Nantucket Island Conclusions</a:t>
            </a:r>
            <a:endParaRPr lang="en-US" sz="3200" dirty="0">
              <a:solidFill>
                <a:schemeClr val="tx1"/>
              </a:solidFill>
            </a:endParaRPr>
          </a:p>
        </p:txBody>
      </p:sp>
      <p:sp>
        <p:nvSpPr>
          <p:cNvPr id="10" name="Content Placeholder 3"/>
          <p:cNvSpPr>
            <a:spLocks noGrp="1"/>
          </p:cNvSpPr>
          <p:nvPr>
            <p:ph idx="4294967295"/>
          </p:nvPr>
        </p:nvSpPr>
        <p:spPr>
          <a:xfrm>
            <a:off x="682053" y="1063671"/>
            <a:ext cx="4876800" cy="4422211"/>
          </a:xfrm>
          <a:prstGeom prst="rect">
            <a:avLst/>
          </a:prstGeom>
          <a:noFill/>
        </p:spPr>
        <p:txBody>
          <a:bodyPr/>
          <a:lstStyle/>
          <a:p>
            <a:r>
              <a:rPr lang="en-US" sz="2200" dirty="0"/>
              <a:t>Total 20-year present value benefits of BESS and CTG operations at $145.9 million exceed revenue requirements and energy costs at $93.9 million with an ROI ratio of 1.55</a:t>
            </a:r>
          </a:p>
          <a:p>
            <a:r>
              <a:rPr lang="en-US" sz="2200" dirty="0"/>
              <a:t>Benefits largely driven by the transmission deferral use case, $109 million (75%) in present value terms.</a:t>
            </a:r>
          </a:p>
          <a:p>
            <a:r>
              <a:rPr lang="en-US" sz="2200" dirty="0"/>
              <a:t>Regulation services - $18.8 million, 13% of total benefits</a:t>
            </a:r>
          </a:p>
          <a:p>
            <a:r>
              <a:rPr lang="en-US" sz="2200" dirty="0"/>
              <a:t>Regulation service dominates the application hours, 7,900 hours each year</a:t>
            </a:r>
          </a:p>
          <a:p>
            <a:pPr marL="0" indent="0">
              <a:buNone/>
            </a:pPr>
            <a:endParaRPr lang="en-US" sz="2200" dirty="0"/>
          </a:p>
          <a:p>
            <a:endParaRPr lang="en-US" sz="2200" dirty="0"/>
          </a:p>
          <a:p>
            <a:pPr marL="0" indent="0">
              <a:buNone/>
            </a:pPr>
            <a:endParaRPr lang="en-US" sz="2200" dirty="0"/>
          </a:p>
        </p:txBody>
      </p:sp>
      <p:sp>
        <p:nvSpPr>
          <p:cNvPr id="20" name="TextBox 19">
            <a:extLst>
              <a:ext uri="{FF2B5EF4-FFF2-40B4-BE49-F238E27FC236}">
                <a16:creationId xmlns:a16="http://schemas.microsoft.com/office/drawing/2014/main" id="{08C60740-7367-4661-858F-DFA64D4B00F5}"/>
              </a:ext>
            </a:extLst>
          </p:cNvPr>
          <p:cNvSpPr txBox="1"/>
          <p:nvPr/>
        </p:nvSpPr>
        <p:spPr>
          <a:xfrm>
            <a:off x="6623609" y="4603516"/>
            <a:ext cx="4644453" cy="523220"/>
          </a:xfrm>
          <a:prstGeom prst="rect">
            <a:avLst/>
          </a:prstGeom>
          <a:noFill/>
        </p:spPr>
        <p:txBody>
          <a:bodyPr wrap="square" rtlCol="0">
            <a:spAutoFit/>
          </a:bodyPr>
          <a:lstStyle/>
          <a:p>
            <a:pPr algn="ctr"/>
            <a:r>
              <a:rPr lang="en-US" sz="1400" dirty="0">
                <a:solidFill>
                  <a:schemeClr val="tx1">
                    <a:lumMod val="50000"/>
                  </a:schemeClr>
                </a:solidFill>
              </a:rPr>
              <a:t>Benefits of Local and Market Operations (Base Case) vs. Revenue Requirements</a:t>
            </a:r>
          </a:p>
        </p:txBody>
      </p:sp>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438392788"/>
              </p:ext>
            </p:extLst>
          </p:nvPr>
        </p:nvGraphicFramePr>
        <p:xfrm>
          <a:off x="6040915" y="1377695"/>
          <a:ext cx="5809842"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FC3837DC-4BCF-46A6-9B75-89086CF4A3D6}"/>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7</a:t>
            </a:fld>
            <a:endParaRPr lang="en-US" sz="1200" dirty="0">
              <a:solidFill>
                <a:schemeClr val="tx1">
                  <a:lumMod val="50000"/>
                </a:schemeClr>
              </a:solidFill>
            </a:endParaRPr>
          </a:p>
        </p:txBody>
      </p:sp>
    </p:spTree>
    <p:extLst>
      <p:ext uri="{BB962C8B-B14F-4D97-AF65-F5344CB8AC3E}">
        <p14:creationId xmlns:p14="http://schemas.microsoft.com/office/powerpoint/2010/main" val="406734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33754" y="138909"/>
            <a:ext cx="9525000" cy="635281"/>
          </a:xfrm>
        </p:spPr>
        <p:txBody>
          <a:bodyPr/>
          <a:lstStyle/>
          <a:p>
            <a:r>
              <a:rPr lang="en-US" altLang="en-US" sz="3200" dirty="0">
                <a:solidFill>
                  <a:schemeClr val="tx1"/>
                </a:solidFill>
              </a:rPr>
              <a:t>Joint forces training base los alamitos</a:t>
            </a:r>
            <a:endParaRPr lang="en-US" sz="3200" dirty="0">
              <a:solidFill>
                <a:schemeClr val="tx1"/>
              </a:solidFill>
            </a:endParaRPr>
          </a:p>
        </p:txBody>
      </p:sp>
      <p:sp>
        <p:nvSpPr>
          <p:cNvPr id="10" name="Content Placeholder 3"/>
          <p:cNvSpPr>
            <a:spLocks noGrp="1"/>
          </p:cNvSpPr>
          <p:nvPr>
            <p:ph idx="4294967295"/>
          </p:nvPr>
        </p:nvSpPr>
        <p:spPr>
          <a:xfrm>
            <a:off x="682053" y="1063671"/>
            <a:ext cx="4876800" cy="4422211"/>
          </a:xfrm>
          <a:prstGeom prst="rect">
            <a:avLst/>
          </a:prstGeom>
          <a:noFill/>
        </p:spPr>
        <p:txBody>
          <a:bodyPr/>
          <a:lstStyle/>
          <a:p>
            <a:r>
              <a:rPr lang="en-US" sz="2200" dirty="0"/>
              <a:t>JFTB Los Alamitos Microgrid Assessment</a:t>
            </a:r>
          </a:p>
          <a:p>
            <a:pPr lvl="1"/>
            <a:r>
              <a:rPr lang="en-US" sz="1800" dirty="0"/>
              <a:t>Resiliency goal – 90% survivability rate for a two-week outage</a:t>
            </a:r>
          </a:p>
          <a:p>
            <a:pPr lvl="1"/>
            <a:r>
              <a:rPr lang="en-US" sz="1800" dirty="0"/>
              <a:t>Energy assets – Photovoltaics, diesel gen sets, energy storage</a:t>
            </a:r>
          </a:p>
          <a:p>
            <a:pPr lvl="1"/>
            <a:r>
              <a:rPr lang="en-US" sz="1800" dirty="0"/>
              <a:t>Charge to analysts – Meet resiliency goal and maximize economic benefits given fixed budget</a:t>
            </a:r>
          </a:p>
          <a:p>
            <a:pPr marL="0" indent="0">
              <a:buNone/>
            </a:pPr>
            <a:endParaRPr lang="en-US" sz="2200" dirty="0"/>
          </a:p>
          <a:p>
            <a:endParaRPr lang="en-US" sz="2200" dirty="0"/>
          </a:p>
          <a:p>
            <a:pPr marL="0" indent="0">
              <a:buNone/>
            </a:pPr>
            <a:endParaRPr lang="en-US" sz="2200" dirty="0"/>
          </a:p>
        </p:txBody>
      </p:sp>
      <p:sp>
        <p:nvSpPr>
          <p:cNvPr id="3" name="Slide Number Placeholder 2">
            <a:extLst>
              <a:ext uri="{FF2B5EF4-FFF2-40B4-BE49-F238E27FC236}">
                <a16:creationId xmlns:a16="http://schemas.microsoft.com/office/drawing/2014/main" id="{FC3837DC-4BCF-46A6-9B75-89086CF4A3D6}"/>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8</a:t>
            </a:fld>
            <a:endParaRPr lang="en-US" sz="1200" dirty="0">
              <a:solidFill>
                <a:schemeClr val="tx1">
                  <a:lumMod val="50000"/>
                </a:schemeClr>
              </a:solidFill>
            </a:endParaRPr>
          </a:p>
        </p:txBody>
      </p:sp>
      <p:pic>
        <p:nvPicPr>
          <p:cNvPr id="7" name="Picture 2">
            <a:extLst>
              <a:ext uri="{FF2B5EF4-FFF2-40B4-BE49-F238E27FC236}">
                <a16:creationId xmlns:a16="http://schemas.microsoft.com/office/drawing/2014/main" id="{B3A3AF0F-2047-44E3-A321-DCCAC82457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 y="3806774"/>
            <a:ext cx="3877029" cy="249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ABB358A0-3166-4A66-BED3-518BC4194B71}"/>
              </a:ext>
            </a:extLst>
          </p:cNvPr>
          <p:cNvPicPr>
            <a:picLocks noChangeAspect="1"/>
          </p:cNvPicPr>
          <p:nvPr/>
        </p:nvPicPr>
        <p:blipFill>
          <a:blip r:embed="rId4"/>
          <a:stretch>
            <a:fillRect/>
          </a:stretch>
        </p:blipFill>
        <p:spPr>
          <a:xfrm>
            <a:off x="6096000" y="1063671"/>
            <a:ext cx="5005361" cy="3514725"/>
          </a:xfrm>
          <a:prstGeom prst="rect">
            <a:avLst/>
          </a:prstGeom>
        </p:spPr>
      </p:pic>
      <p:sp>
        <p:nvSpPr>
          <p:cNvPr id="12" name="TextBox 11">
            <a:extLst>
              <a:ext uri="{FF2B5EF4-FFF2-40B4-BE49-F238E27FC236}">
                <a16:creationId xmlns:a16="http://schemas.microsoft.com/office/drawing/2014/main" id="{E1BC1F44-C621-4111-88B0-5919F4F7885B}"/>
              </a:ext>
            </a:extLst>
          </p:cNvPr>
          <p:cNvSpPr txBox="1"/>
          <p:nvPr/>
        </p:nvSpPr>
        <p:spPr>
          <a:xfrm>
            <a:off x="6471576" y="4949964"/>
            <a:ext cx="4570307" cy="1169551"/>
          </a:xfrm>
          <a:prstGeom prst="rect">
            <a:avLst/>
          </a:prstGeom>
          <a:solidFill>
            <a:schemeClr val="bg1"/>
          </a:solidFill>
          <a:ln w="9525">
            <a:solidFill>
              <a:schemeClr val="tx1"/>
            </a:solidFill>
          </a:ln>
        </p:spPr>
        <p:txBody>
          <a:bodyPr wrap="square" rtlCol="0">
            <a:spAutoFit/>
          </a:bodyPr>
          <a:lstStyle/>
          <a:p>
            <a:r>
              <a:rPr lang="en-US" sz="1400" dirty="0">
                <a:solidFill>
                  <a:schemeClr val="tx1">
                    <a:lumMod val="50000"/>
                  </a:schemeClr>
                </a:solidFill>
                <a:cs typeface="Calibri" panose="020F0502020204030204" pitchFamily="34" charset="0"/>
              </a:rPr>
              <a:t>Optimal Microgrid Scale Required to Achieve </a:t>
            </a:r>
            <a:r>
              <a:rPr lang="en-US" sz="1400" i="1" dirty="0">
                <a:solidFill>
                  <a:schemeClr val="tx1">
                    <a:lumMod val="50000"/>
                  </a:schemeClr>
                </a:solidFill>
                <a:cs typeface="Calibri" panose="020F0502020204030204" pitchFamily="34" charset="0"/>
              </a:rPr>
              <a:t>Energy Security </a:t>
            </a:r>
            <a:r>
              <a:rPr lang="en-US" sz="1400" dirty="0">
                <a:solidFill>
                  <a:schemeClr val="tx1">
                    <a:lumMod val="50000"/>
                  </a:schemeClr>
                </a:solidFill>
                <a:cs typeface="Calibri" panose="020F0502020204030204" pitchFamily="34" charset="0"/>
              </a:rPr>
              <a:t>and </a:t>
            </a:r>
            <a:r>
              <a:rPr lang="en-US" sz="1400" i="1" dirty="0">
                <a:solidFill>
                  <a:schemeClr val="tx1">
                    <a:lumMod val="50000"/>
                  </a:schemeClr>
                </a:solidFill>
                <a:cs typeface="Calibri" panose="020F0502020204030204" pitchFamily="34" charset="0"/>
              </a:rPr>
              <a:t>Operational Goals:</a:t>
            </a:r>
          </a:p>
          <a:p>
            <a:r>
              <a:rPr lang="en-US" sz="1400" dirty="0">
                <a:solidFill>
                  <a:schemeClr val="tx1">
                    <a:lumMod val="50000"/>
                  </a:schemeClr>
                </a:solidFill>
                <a:cs typeface="Calibri" panose="020F0502020204030204" pitchFamily="34" charset="0"/>
              </a:rPr>
              <a:t>Gen Set – 1,150 kW</a:t>
            </a:r>
          </a:p>
          <a:p>
            <a:r>
              <a:rPr lang="en-US" sz="1400" dirty="0">
                <a:solidFill>
                  <a:schemeClr val="tx1">
                    <a:lumMod val="50000"/>
                  </a:schemeClr>
                </a:solidFill>
                <a:cs typeface="Calibri" panose="020F0502020204030204" pitchFamily="34" charset="0"/>
              </a:rPr>
              <a:t>Photovoltaics – 1,224 kW</a:t>
            </a:r>
          </a:p>
          <a:p>
            <a:r>
              <a:rPr lang="en-US" sz="1400" dirty="0">
                <a:solidFill>
                  <a:schemeClr val="tx1">
                    <a:lumMod val="50000"/>
                  </a:schemeClr>
                </a:solidFill>
                <a:cs typeface="Calibri" panose="020F0502020204030204" pitchFamily="34" charset="0"/>
              </a:rPr>
              <a:t>Energy storage – 408 kW / 510 kWh </a:t>
            </a:r>
          </a:p>
        </p:txBody>
      </p:sp>
    </p:spTree>
    <p:extLst>
      <p:ext uri="{BB962C8B-B14F-4D97-AF65-F5344CB8AC3E}">
        <p14:creationId xmlns:p14="http://schemas.microsoft.com/office/powerpoint/2010/main" val="4659105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967F7-4051-DE45-BBE6-A0B0DEAF25A6}"/>
              </a:ext>
            </a:extLst>
          </p:cNvPr>
          <p:cNvSpPr>
            <a:spLocks noGrp="1"/>
          </p:cNvSpPr>
          <p:nvPr>
            <p:ph type="title"/>
          </p:nvPr>
        </p:nvSpPr>
        <p:spPr>
          <a:xfrm>
            <a:off x="533754" y="415134"/>
            <a:ext cx="9525000" cy="635281"/>
          </a:xfrm>
        </p:spPr>
        <p:txBody>
          <a:bodyPr/>
          <a:lstStyle/>
          <a:p>
            <a:r>
              <a:rPr lang="en-US" altLang="en-US" sz="3200" dirty="0">
                <a:solidFill>
                  <a:schemeClr val="tx1"/>
                </a:solidFill>
              </a:rPr>
              <a:t>Valuing resilience</a:t>
            </a:r>
            <a:endParaRPr lang="en-US" sz="3200" dirty="0">
              <a:solidFill>
                <a:schemeClr val="tx1"/>
              </a:solidFill>
            </a:endParaRPr>
          </a:p>
        </p:txBody>
      </p:sp>
      <p:sp>
        <p:nvSpPr>
          <p:cNvPr id="10" name="Content Placeholder 3"/>
          <p:cNvSpPr>
            <a:spLocks noGrp="1"/>
          </p:cNvSpPr>
          <p:nvPr>
            <p:ph idx="4294967295"/>
          </p:nvPr>
        </p:nvSpPr>
        <p:spPr>
          <a:xfrm>
            <a:off x="615811" y="1333682"/>
            <a:ext cx="6023114" cy="4422211"/>
          </a:xfrm>
          <a:prstGeom prst="rect">
            <a:avLst/>
          </a:prstGeom>
          <a:noFill/>
        </p:spPr>
        <p:txBody>
          <a:bodyPr/>
          <a:lstStyle/>
          <a:p>
            <a:r>
              <a:rPr lang="en-US" sz="1800" dirty="0"/>
              <a:t>Energy storage has demonstrated the capacity to enhance grid resilience</a:t>
            </a:r>
          </a:p>
          <a:p>
            <a:r>
              <a:rPr lang="en-US" sz="1800" dirty="0"/>
              <a:t>Resilience benefits are poorly defined and generally ignored in energy storage valuation studies</a:t>
            </a:r>
          </a:p>
          <a:p>
            <a:r>
              <a:rPr lang="en-US" sz="1800" dirty="0"/>
              <a:t>Resilience benefits are typically evaluated using customer damage functions and interruption cost studies, sometimes evaluated using willingness to pay studies (e.g., contingent valuation method) and input-output analysis</a:t>
            </a:r>
          </a:p>
          <a:p>
            <a:r>
              <a:rPr lang="en-US" sz="1800" dirty="0"/>
              <a:t>Resilience value can be embedded in other value streams, including transmission deferral, voltage sag compensation, and outage mitigation</a:t>
            </a:r>
          </a:p>
          <a:p>
            <a:pPr marL="0" indent="0">
              <a:buNone/>
            </a:pPr>
            <a:endParaRPr lang="en-US" sz="1800" dirty="0"/>
          </a:p>
          <a:p>
            <a:endParaRPr lang="en-US" sz="1800" dirty="0"/>
          </a:p>
          <a:p>
            <a:pPr marL="0" indent="0">
              <a:buNone/>
            </a:pPr>
            <a:endParaRPr lang="en-US" sz="1800" dirty="0"/>
          </a:p>
        </p:txBody>
      </p:sp>
      <p:sp>
        <p:nvSpPr>
          <p:cNvPr id="3" name="Slide Number Placeholder 2">
            <a:extLst>
              <a:ext uri="{FF2B5EF4-FFF2-40B4-BE49-F238E27FC236}">
                <a16:creationId xmlns:a16="http://schemas.microsoft.com/office/drawing/2014/main" id="{FC3837DC-4BCF-46A6-9B75-89086CF4A3D6}"/>
              </a:ext>
            </a:extLst>
          </p:cNvPr>
          <p:cNvSpPr>
            <a:spLocks noGrp="1"/>
          </p:cNvSpPr>
          <p:nvPr>
            <p:ph type="sldNum" sz="quarter" idx="12"/>
          </p:nvPr>
        </p:nvSpPr>
        <p:spPr/>
        <p:txBody>
          <a:bodyPr/>
          <a:lstStyle/>
          <a:p>
            <a:fld id="{FE7A4BB3-E848-5A44-82DF-322201952CD8}" type="slidenum">
              <a:rPr lang="en-US" sz="1200" smtClean="0">
                <a:solidFill>
                  <a:schemeClr val="tx1">
                    <a:lumMod val="50000"/>
                  </a:schemeClr>
                </a:solidFill>
              </a:rPr>
              <a:pPr/>
              <a:t>9</a:t>
            </a:fld>
            <a:endParaRPr lang="en-US" sz="1200" dirty="0">
              <a:solidFill>
                <a:schemeClr val="tx1">
                  <a:lumMod val="50000"/>
                </a:schemeClr>
              </a:solidFill>
            </a:endParaRPr>
          </a:p>
        </p:txBody>
      </p:sp>
      <p:sp>
        <p:nvSpPr>
          <p:cNvPr id="9" name="Content Placeholder 3">
            <a:extLst>
              <a:ext uri="{FF2B5EF4-FFF2-40B4-BE49-F238E27FC236}">
                <a16:creationId xmlns:a16="http://schemas.microsoft.com/office/drawing/2014/main" id="{26CB3C23-E4FB-49DA-8699-C991D13E4C99}"/>
              </a:ext>
            </a:extLst>
          </p:cNvPr>
          <p:cNvSpPr txBox="1">
            <a:spLocks/>
          </p:cNvSpPr>
          <p:nvPr/>
        </p:nvSpPr>
        <p:spPr>
          <a:xfrm>
            <a:off x="618695" y="5016587"/>
            <a:ext cx="10957493" cy="4422211"/>
          </a:xfrm>
          <a:prstGeom prst="rect">
            <a:avLst/>
          </a:prstGeom>
          <a:noFill/>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t>Multi-hazard risk analysis that relies on expected value calculations based on probabilistic analysis, while addressing a broad range of hazards and values tied to lost economic productivity, infrastructure damage, and injuries/fatalities is required – annual risk premium </a:t>
            </a:r>
          </a:p>
          <a:p>
            <a:r>
              <a:rPr lang="en-US" sz="1800" dirty="0"/>
              <a:t>More research is needed to properly value resilience</a:t>
            </a:r>
          </a:p>
          <a:p>
            <a:pPr lvl="1"/>
            <a:endParaRPr lang="en-US" sz="1800" dirty="0"/>
          </a:p>
          <a:p>
            <a:pPr marL="0" indent="0">
              <a:buFont typeface="Wingdings" pitchFamily="2" charset="2"/>
              <a:buNone/>
            </a:pPr>
            <a:endParaRPr lang="en-US" sz="1800" dirty="0"/>
          </a:p>
          <a:p>
            <a:endParaRPr lang="en-US" sz="1800" dirty="0"/>
          </a:p>
          <a:p>
            <a:pPr marL="0" indent="0">
              <a:buFont typeface="Wingdings" pitchFamily="2" charset="2"/>
              <a:buNone/>
            </a:pPr>
            <a:endParaRPr lang="en-US" sz="1800" dirty="0"/>
          </a:p>
        </p:txBody>
      </p:sp>
      <p:sp>
        <p:nvSpPr>
          <p:cNvPr id="2" name="TextBox 1">
            <a:extLst>
              <a:ext uri="{FF2B5EF4-FFF2-40B4-BE49-F238E27FC236}">
                <a16:creationId xmlns:a16="http://schemas.microsoft.com/office/drawing/2014/main" id="{94C6C1C4-A05C-4EE8-B97E-60F6843E91E6}"/>
              </a:ext>
            </a:extLst>
          </p:cNvPr>
          <p:cNvSpPr txBox="1"/>
          <p:nvPr/>
        </p:nvSpPr>
        <p:spPr>
          <a:xfrm>
            <a:off x="6934631" y="4362450"/>
            <a:ext cx="4638674" cy="738664"/>
          </a:xfrm>
          <a:prstGeom prst="rect">
            <a:avLst/>
          </a:prstGeom>
          <a:noFill/>
        </p:spPr>
        <p:txBody>
          <a:bodyPr wrap="square" rtlCol="0">
            <a:spAutoFit/>
          </a:bodyPr>
          <a:lstStyle/>
          <a:p>
            <a:r>
              <a:rPr lang="en-US" sz="1400" dirty="0">
                <a:solidFill>
                  <a:schemeClr val="tx1">
                    <a:lumMod val="50000"/>
                  </a:schemeClr>
                </a:solidFill>
                <a:effectLst/>
                <a:ea typeface="Times New Roman" panose="02020603050405020304" pitchFamily="18" charset="0"/>
              </a:rPr>
              <a:t>Treatment of Various Cost Elements Included in Outage Cost and Resilience Valuation Studies</a:t>
            </a:r>
          </a:p>
          <a:p>
            <a:endParaRPr lang="en-US" sz="1400" dirty="0"/>
          </a:p>
        </p:txBody>
      </p:sp>
      <p:sp>
        <p:nvSpPr>
          <p:cNvPr id="11" name="TextBox 10">
            <a:extLst>
              <a:ext uri="{FF2B5EF4-FFF2-40B4-BE49-F238E27FC236}">
                <a16:creationId xmlns:a16="http://schemas.microsoft.com/office/drawing/2014/main" id="{3AA01B1F-6767-4EBB-A1BE-623A6568AF9F}"/>
              </a:ext>
            </a:extLst>
          </p:cNvPr>
          <p:cNvSpPr txBox="1"/>
          <p:nvPr/>
        </p:nvSpPr>
        <p:spPr>
          <a:xfrm>
            <a:off x="2937634" y="6312187"/>
            <a:ext cx="7402582" cy="400110"/>
          </a:xfrm>
          <a:prstGeom prst="rect">
            <a:avLst/>
          </a:prstGeom>
          <a:noFill/>
          <a:ln>
            <a:solidFill>
              <a:schemeClr val="tx1"/>
            </a:solidFill>
          </a:ln>
        </p:spPr>
        <p:txBody>
          <a:bodyPr wrap="square" rtlCol="0">
            <a:spAutoFit/>
          </a:bodyPr>
          <a:lstStyle/>
          <a:p>
            <a:r>
              <a:rPr lang="en-US" sz="1000" i="1" dirty="0">
                <a:solidFill>
                  <a:schemeClr val="tx1">
                    <a:lumMod val="50000"/>
                  </a:schemeClr>
                </a:solidFill>
                <a:latin typeface="Arial" panose="020B0604020202020204" pitchFamily="34" charset="0"/>
                <a:cs typeface="Arial" panose="020B0604020202020204" pitchFamily="34" charset="0"/>
              </a:rPr>
              <a:t>Source: Balducci, Patrick, Mongird, Kendall, and Weimar, Mark. Understanding the Value of Energy Storage for Power System Reliability and Resilience Applications. Germany: N. p., 2021. Web. https://doi.org/10.1007/s40518-021-00183-7.</a:t>
            </a:r>
          </a:p>
        </p:txBody>
      </p:sp>
      <p:pic>
        <p:nvPicPr>
          <p:cNvPr id="5" name="Picture 4">
            <a:extLst>
              <a:ext uri="{FF2B5EF4-FFF2-40B4-BE49-F238E27FC236}">
                <a16:creationId xmlns:a16="http://schemas.microsoft.com/office/drawing/2014/main" id="{2925E405-DA8B-6CE5-0E4B-58383C4A3E39}"/>
              </a:ext>
            </a:extLst>
          </p:cNvPr>
          <p:cNvPicPr>
            <a:picLocks noChangeAspect="1"/>
          </p:cNvPicPr>
          <p:nvPr/>
        </p:nvPicPr>
        <p:blipFill>
          <a:blip r:embed="rId3"/>
          <a:stretch>
            <a:fillRect/>
          </a:stretch>
        </p:blipFill>
        <p:spPr>
          <a:xfrm>
            <a:off x="7003962" y="145703"/>
            <a:ext cx="4319626" cy="4101970"/>
          </a:xfrm>
          <a:prstGeom prst="rect">
            <a:avLst/>
          </a:prstGeom>
        </p:spPr>
      </p:pic>
    </p:spTree>
    <p:extLst>
      <p:ext uri="{BB962C8B-B14F-4D97-AF65-F5344CB8AC3E}">
        <p14:creationId xmlns:p14="http://schemas.microsoft.com/office/powerpoint/2010/main" val="1544950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AE80B23-6C14-43D6-8D59-76AFFB73FA9C}">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Argonne presentation_16x9</Template>
  <TotalTime>38325</TotalTime>
  <Words>1576</Words>
  <Application>Microsoft Office PowerPoint</Application>
  <PresentationFormat>Widescreen</PresentationFormat>
  <Paragraphs>182</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ＭＳ Ｐゴシック</vt:lpstr>
      <vt:lpstr>Aptos</vt:lpstr>
      <vt:lpstr>Arial</vt:lpstr>
      <vt:lpstr>Calibri</vt:lpstr>
      <vt:lpstr>Times New Roman</vt:lpstr>
      <vt:lpstr>Wingdings</vt:lpstr>
      <vt:lpstr>presentation_16x9</vt:lpstr>
      <vt:lpstr>The value of long duration energy storage for improving grid reliability and resilience</vt:lpstr>
      <vt:lpstr>Long duration energy storage (LDES) is required for deep decarbonization</vt:lpstr>
      <vt:lpstr>Pathways to commercial liftoff: long duration energy storage</vt:lpstr>
      <vt:lpstr>Energy storage holds tremendous value</vt:lpstr>
      <vt:lpstr>Challenges to accurately estimating Reliability/resilience benefits</vt:lpstr>
      <vt:lpstr>Nantucket Island Energy Storage System</vt:lpstr>
      <vt:lpstr>Nantucket Island Conclusions</vt:lpstr>
      <vt:lpstr>Joint forces training base los alamitos</vt:lpstr>
      <vt:lpstr>Valuing resilience</vt:lpstr>
      <vt:lpstr>Multi-hazard risk analysis</vt:lpstr>
      <vt:lpstr>Argonne Low-carbon Electricity Analysis Framework (A-LEAF)</vt:lpstr>
      <vt:lpstr>From Climate Science to Capacity Expansion</vt:lpstr>
      <vt:lpstr>identified multiple heat- and cold-driven events</vt:lpstr>
      <vt:lpstr>New resource adequacy metrics would more closely capture role ldes can play in supporting reliability</vt:lpstr>
      <vt:lpstr>Conclusions – key considerations</vt:lpstr>
      <vt:lpstr>acknowledgments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Market Analysis for The Goldendale and Banner Mountain Projects</dc:title>
  <dc:creator>Jonghwan Kwon</dc:creator>
  <cp:lastModifiedBy>Balducci, Patrick Joseph</cp:lastModifiedBy>
  <cp:revision>354</cp:revision>
  <dcterms:created xsi:type="dcterms:W3CDTF">2019-07-30T16:50:34Z</dcterms:created>
  <dcterms:modified xsi:type="dcterms:W3CDTF">2024-10-16T01:49:09Z</dcterms:modified>
</cp:coreProperties>
</file>