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57" r:id="rId2"/>
    <p:sldId id="1073" r:id="rId3"/>
    <p:sldId id="1049" r:id="rId4"/>
    <p:sldId id="1066" r:id="rId5"/>
    <p:sldId id="1072" r:id="rId6"/>
    <p:sldId id="261" r:id="rId7"/>
    <p:sldId id="1070" r:id="rId8"/>
    <p:sldId id="1071" r:id="rId9"/>
    <p:sldId id="1069" r:id="rId10"/>
    <p:sldId id="1074" r:id="rId11"/>
    <p:sldId id="260" r:id="rId12"/>
    <p:sldId id="281" r:id="rId13"/>
  </p:sldIdLst>
  <p:sldSz cx="9144000" cy="5143500" type="screen16x9"/>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2B9"/>
    <a:srgbClr val="F15922"/>
    <a:srgbClr val="E6E616"/>
    <a:srgbClr val="F69977"/>
    <a:srgbClr val="0952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6"/>
    <p:restoredTop sz="94648"/>
  </p:normalViewPr>
  <p:slideViewPr>
    <p:cSldViewPr snapToGrid="0">
      <p:cViewPr varScale="1">
        <p:scale>
          <a:sx n="156" d="100"/>
          <a:sy n="156" d="100"/>
        </p:scale>
        <p:origin x="248" y="16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C8FF8E-8CC4-1D49-B6D9-DE20EAC6B561}" type="datetimeFigureOut">
              <a:rPr lang="en-US" smtClean="0"/>
              <a:t>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BBA8DE-812D-7941-AD76-10F215B67D30}" type="slidenum">
              <a:rPr lang="en-US" smtClean="0"/>
              <a:t>‹#›</a:t>
            </a:fld>
            <a:endParaRPr lang="en-US"/>
          </a:p>
        </p:txBody>
      </p:sp>
    </p:spTree>
    <p:extLst>
      <p:ext uri="{BB962C8B-B14F-4D97-AF65-F5344CB8AC3E}">
        <p14:creationId xmlns:p14="http://schemas.microsoft.com/office/powerpoint/2010/main" val="24121139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E616F-FFB1-4D44-9539-9648106F1835}" type="datetimeFigureOut">
              <a:rPr lang="en-US" smtClean="0"/>
              <a:t>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9B780-DA5E-9945-84BC-54241C91FFF0}" type="slidenum">
              <a:rPr lang="en-US" smtClean="0"/>
              <a:t>‹#›</a:t>
            </a:fld>
            <a:endParaRPr lang="en-US"/>
          </a:p>
        </p:txBody>
      </p:sp>
    </p:spTree>
    <p:extLst>
      <p:ext uri="{BB962C8B-B14F-4D97-AF65-F5344CB8AC3E}">
        <p14:creationId xmlns:p14="http://schemas.microsoft.com/office/powerpoint/2010/main" val="33884684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WATT formed informally in 2017 – here we are 6 years later. The coalition has grown, which is good, but it still exists because the fundamental policy barriers to grid efficiency are still very relevant. GETs are catching on, but not quickly enough for California’s clean energy goals, for instance.</a:t>
            </a:r>
          </a:p>
        </p:txBody>
      </p:sp>
      <p:sp>
        <p:nvSpPr>
          <p:cNvPr id="4" name="Slide Number Placeholder 3"/>
          <p:cNvSpPr>
            <a:spLocks noGrp="1"/>
          </p:cNvSpPr>
          <p:nvPr>
            <p:ph type="sldNum" sz="quarter" idx="5"/>
          </p:nvPr>
        </p:nvSpPr>
        <p:spPr/>
        <p:txBody>
          <a:bodyPr/>
          <a:lstStyle/>
          <a:p>
            <a:fld id="{0889B780-DA5E-9945-84BC-54241C91FFF0}" type="slidenum">
              <a:rPr lang="en-US" smtClean="0"/>
              <a:t>3</a:t>
            </a:fld>
            <a:endParaRPr lang="en-US"/>
          </a:p>
        </p:txBody>
      </p:sp>
    </p:spTree>
    <p:extLst>
      <p:ext uri="{BB962C8B-B14F-4D97-AF65-F5344CB8AC3E}">
        <p14:creationId xmlns:p14="http://schemas.microsoft.com/office/powerpoint/2010/main" val="276782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Cover-1.pn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9144000" cy="4610100"/>
          </a:xfrm>
          <a:prstGeom prst="rect">
            <a:avLst/>
          </a:prstGeom>
        </p:spPr>
      </p:pic>
      <p:sp>
        <p:nvSpPr>
          <p:cNvPr id="2" name="Title 1"/>
          <p:cNvSpPr>
            <a:spLocks noGrp="1"/>
          </p:cNvSpPr>
          <p:nvPr>
            <p:ph type="ctrTitle"/>
          </p:nvPr>
        </p:nvSpPr>
        <p:spPr>
          <a:xfrm>
            <a:off x="2280061" y="1975752"/>
            <a:ext cx="5674757" cy="1316831"/>
          </a:xfrm>
        </p:spPr>
        <p:txBody>
          <a:bodyPr/>
          <a:lstStyle>
            <a:lvl1pPr>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2280062" y="3292583"/>
            <a:ext cx="5674756" cy="131445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WATT-web-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9746"/>
            <a:ext cx="2280062" cy="2280062"/>
          </a:xfrm>
          <a:prstGeom prst="rect">
            <a:avLst/>
          </a:prstGeom>
        </p:spPr>
      </p:pic>
      <p:sp>
        <p:nvSpPr>
          <p:cNvPr id="7" name="Rectangle 6"/>
          <p:cNvSpPr/>
          <p:nvPr userDrawn="1"/>
        </p:nvSpPr>
        <p:spPr>
          <a:xfrm>
            <a:off x="0" y="4594623"/>
            <a:ext cx="9144000" cy="548877"/>
          </a:xfrm>
          <a:prstGeom prst="rect">
            <a:avLst/>
          </a:prstGeom>
          <a:gradFill>
            <a:gsLst>
              <a:gs pos="0">
                <a:schemeClr val="accent1"/>
              </a:gs>
              <a:gs pos="100000">
                <a:schemeClr val="tx2"/>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11"/>
          </p:nvPr>
        </p:nvSpPr>
        <p:spPr>
          <a:xfrm>
            <a:off x="5338469" y="4767263"/>
            <a:ext cx="2895600" cy="273844"/>
          </a:xfrm>
        </p:spPr>
        <p:txBody>
          <a:bodyPr/>
          <a:lstStyle/>
          <a:p>
            <a:r>
              <a:rPr lang="en-US"/>
              <a:t>© 2023 WATT Coalition</a:t>
            </a:r>
          </a:p>
        </p:txBody>
      </p:sp>
      <p:sp>
        <p:nvSpPr>
          <p:cNvPr id="10" name="Slide Number Placeholder 5"/>
          <p:cNvSpPr>
            <a:spLocks noGrp="1"/>
          </p:cNvSpPr>
          <p:nvPr>
            <p:ph type="sldNum" sz="quarter" idx="12"/>
          </p:nvPr>
        </p:nvSpPr>
        <p:spPr>
          <a:xfrm>
            <a:off x="457200" y="4767263"/>
            <a:ext cx="2133600" cy="273844"/>
          </a:xfrm>
        </p:spPr>
        <p:txBody>
          <a:bodyPr/>
          <a:lstStyle/>
          <a:p>
            <a:fld id="{CD7640A5-FB12-334C-A067-4A5A64E1E9FE}" type="slidenum">
              <a:rPr lang="en-US" smtClean="0"/>
              <a:t>‹#›</a:t>
            </a:fld>
            <a:endParaRPr lang="en-US"/>
          </a:p>
        </p:txBody>
      </p:sp>
    </p:spTree>
    <p:extLst>
      <p:ext uri="{BB962C8B-B14F-4D97-AF65-F5344CB8AC3E}">
        <p14:creationId xmlns:p14="http://schemas.microsoft.com/office/powerpoint/2010/main" val="167387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450"/>
            <a:ext cx="6821488"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0" y="0"/>
            <a:ext cx="9144000" cy="35456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4025503"/>
            <a:ext cx="6821488"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2023 WATT Coalition</a:t>
            </a:r>
          </a:p>
        </p:txBody>
      </p:sp>
      <p:sp>
        <p:nvSpPr>
          <p:cNvPr id="7" name="Slide Number Placeholder 6"/>
          <p:cNvSpPr>
            <a:spLocks noGrp="1"/>
          </p:cNvSpPr>
          <p:nvPr>
            <p:ph type="sldNum" sz="quarter" idx="12"/>
          </p:nvPr>
        </p:nvSpPr>
        <p:spPr/>
        <p:txBody>
          <a:bodyPr/>
          <a:lstStyle/>
          <a:p>
            <a:fld id="{CD7640A5-FB12-334C-A067-4A5A64E1E9FE}" type="slidenum">
              <a:rPr lang="en-US" smtClean="0"/>
              <a:t>‹#›</a:t>
            </a:fld>
            <a:endParaRPr lang="en-US"/>
          </a:p>
        </p:txBody>
      </p:sp>
    </p:spTree>
    <p:extLst>
      <p:ext uri="{BB962C8B-B14F-4D97-AF65-F5344CB8AC3E}">
        <p14:creationId xmlns:p14="http://schemas.microsoft.com/office/powerpoint/2010/main" val="184558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988820"/>
            <a:ext cx="6583680" cy="960120"/>
          </a:xfrm>
          <a:prstGeom prst="rect">
            <a:avLst/>
          </a:prstGeom>
        </p:spPr>
        <p:txBody>
          <a:bodyPr vert="horz" lIns="0" tIns="0" rIns="0" bIns="0" rtlCol="0" anchor="b">
            <a:noAutofit/>
          </a:bodyPr>
          <a:lstStyle>
            <a:lvl1pPr algn="l">
              <a:lnSpc>
                <a:spcPct val="90000"/>
              </a:lnSpc>
              <a:defRPr lang="en-US" sz="2621" dirty="0">
                <a:solidFill>
                  <a:srgbClr val="09529F"/>
                </a:solidFill>
              </a:defRPr>
            </a:lvl1pPr>
          </a:lstStyle>
          <a:p>
            <a:pPr lvl="0"/>
            <a:r>
              <a:rPr lang="en-US"/>
              <a:t>Click to edit Master title style</a:t>
            </a:r>
          </a:p>
        </p:txBody>
      </p:sp>
      <p:sp>
        <p:nvSpPr>
          <p:cNvPr id="3" name="Subtitle 2"/>
          <p:cNvSpPr>
            <a:spLocks noGrp="1"/>
          </p:cNvSpPr>
          <p:nvPr>
            <p:ph type="subTitle" idx="1"/>
          </p:nvPr>
        </p:nvSpPr>
        <p:spPr>
          <a:xfrm>
            <a:off x="1828800" y="3017520"/>
            <a:ext cx="6583680" cy="548640"/>
          </a:xfrm>
        </p:spPr>
        <p:txBody>
          <a:bodyPr lIns="18288" anchor="ctr">
            <a:noAutofit/>
          </a:bodyPr>
          <a:lstStyle>
            <a:lvl1pPr marL="0" indent="0" algn="l">
              <a:lnSpc>
                <a:spcPct val="90000"/>
              </a:lnSpc>
              <a:spcBef>
                <a:spcPts val="0"/>
              </a:spcBef>
              <a:buNone/>
              <a:defRPr sz="1747">
                <a:solidFill>
                  <a:srgbClr val="09529F"/>
                </a:solidFill>
                <a:latin typeface="+mj-lt"/>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a:t>Click to edit Master subtitle style</a:t>
            </a:r>
          </a:p>
        </p:txBody>
      </p:sp>
      <p:sp>
        <p:nvSpPr>
          <p:cNvPr id="14" name="Text Placeholder 13"/>
          <p:cNvSpPr>
            <a:spLocks noGrp="1"/>
          </p:cNvSpPr>
          <p:nvPr>
            <p:ph type="body" sz="quarter" idx="10" hasCustomPrompt="1"/>
          </p:nvPr>
        </p:nvSpPr>
        <p:spPr>
          <a:xfrm>
            <a:off x="1828800" y="3634740"/>
            <a:ext cx="2743200" cy="205740"/>
          </a:xfrm>
        </p:spPr>
        <p:txBody>
          <a:bodyPr lIns="27432" anchor="ctr">
            <a:noAutofit/>
          </a:bodyPr>
          <a:lstStyle>
            <a:lvl1pPr marL="0" indent="0">
              <a:spcBef>
                <a:spcPts val="0"/>
              </a:spcBef>
              <a:buNone/>
              <a:defRPr sz="1310" baseline="0">
                <a:solidFill>
                  <a:srgbClr val="09529F"/>
                </a:solidFill>
                <a:latin typeface="+mj-lt"/>
              </a:defRPr>
            </a:lvl1pPr>
          </a:lstStyle>
          <a:p>
            <a:pPr lvl="0"/>
            <a:r>
              <a:rPr lang="en-US" sz="1165">
                <a:latin typeface="+mj-lt"/>
              </a:rPr>
              <a:t>MMMM DD, YYYY</a:t>
            </a:r>
            <a:endParaRPr lang="en-US"/>
          </a:p>
        </p:txBody>
      </p:sp>
    </p:spTree>
    <p:extLst>
      <p:ext uri="{BB962C8B-B14F-4D97-AF65-F5344CB8AC3E}">
        <p14:creationId xmlns:p14="http://schemas.microsoft.com/office/powerpoint/2010/main" val="282062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_only">
    <p:spTree>
      <p:nvGrpSpPr>
        <p:cNvPr id="1" name=""/>
        <p:cNvGrpSpPr/>
        <p:nvPr/>
      </p:nvGrpSpPr>
      <p:grpSpPr>
        <a:xfrm>
          <a:off x="0" y="0"/>
          <a:ext cx="0" cy="0"/>
          <a:chOff x="0" y="0"/>
          <a:chExt cx="0" cy="0"/>
        </a:xfrm>
      </p:grpSpPr>
      <p:sp>
        <p:nvSpPr>
          <p:cNvPr id="9" name="Title 1"/>
          <p:cNvSpPr>
            <a:spLocks noGrp="1"/>
          </p:cNvSpPr>
          <p:nvPr>
            <p:ph type="title"/>
          </p:nvPr>
        </p:nvSpPr>
        <p:spPr>
          <a:xfrm>
            <a:off x="660646" y="205740"/>
            <a:ext cx="7772400" cy="535530"/>
          </a:xfrm>
          <a:prstGeom prst="rect">
            <a:avLst/>
          </a:prstGeom>
        </p:spPr>
        <p:txBody>
          <a:bodyPr anchor="ctr">
            <a:noAutofit/>
          </a:bodyPr>
          <a:lstStyle>
            <a:lvl1pPr>
              <a:defRPr baseline="0">
                <a:solidFill>
                  <a:srgbClr val="09529F"/>
                </a:solidFill>
              </a:defRPr>
            </a:lvl1pPr>
          </a:lstStyle>
          <a:p>
            <a:r>
              <a:rPr lang="en-US"/>
              <a:t>Click to edit Master title style</a:t>
            </a:r>
          </a:p>
        </p:txBody>
      </p:sp>
      <p:sp>
        <p:nvSpPr>
          <p:cNvPr id="5" name="Footer Placeholder 4"/>
          <p:cNvSpPr>
            <a:spLocks noGrp="1"/>
          </p:cNvSpPr>
          <p:nvPr>
            <p:ph type="ftr" sz="quarter" idx="11"/>
          </p:nvPr>
        </p:nvSpPr>
        <p:spPr>
          <a:xfrm>
            <a:off x="5338469" y="4767263"/>
            <a:ext cx="2895600" cy="273844"/>
          </a:xfrm>
        </p:spPr>
        <p:txBody>
          <a:bodyPr/>
          <a:lstStyle/>
          <a:p>
            <a:r>
              <a:rPr lang="en-US"/>
              <a:t>© 2023 WATT Coalition</a:t>
            </a:r>
          </a:p>
        </p:txBody>
      </p:sp>
      <p:sp>
        <p:nvSpPr>
          <p:cNvPr id="6" name="Slide Number Placeholder 5"/>
          <p:cNvSpPr>
            <a:spLocks noGrp="1"/>
          </p:cNvSpPr>
          <p:nvPr>
            <p:ph type="sldNum" sz="quarter" idx="12"/>
          </p:nvPr>
        </p:nvSpPr>
        <p:spPr>
          <a:xfrm>
            <a:off x="457200" y="4767263"/>
            <a:ext cx="2133600" cy="273844"/>
          </a:xfrm>
        </p:spPr>
        <p:txBody>
          <a:bodyPr/>
          <a:lstStyle/>
          <a:p>
            <a:fld id="{CD7640A5-FB12-334C-A067-4A5A64E1E9FE}" type="slidenum">
              <a:rPr lang="en-US" smtClean="0"/>
              <a:t>‹#›</a:t>
            </a:fld>
            <a:endParaRPr lang="en-US"/>
          </a:p>
        </p:txBody>
      </p:sp>
    </p:spTree>
    <p:extLst>
      <p:ext uri="{BB962C8B-B14F-4D97-AF65-F5344CB8AC3E}">
        <p14:creationId xmlns:p14="http://schemas.microsoft.com/office/powerpoint/2010/main" val="889769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_Subtitle_Content">
    <p:spTree>
      <p:nvGrpSpPr>
        <p:cNvPr id="1" name=""/>
        <p:cNvGrpSpPr/>
        <p:nvPr/>
      </p:nvGrpSpPr>
      <p:grpSpPr>
        <a:xfrm>
          <a:off x="0" y="0"/>
          <a:ext cx="0" cy="0"/>
          <a:chOff x="0" y="0"/>
          <a:chExt cx="0" cy="0"/>
        </a:xfrm>
      </p:grpSpPr>
      <p:cxnSp>
        <p:nvCxnSpPr>
          <p:cNvPr id="8" name="Straight Connector 7"/>
          <p:cNvCxnSpPr/>
          <p:nvPr userDrawn="1"/>
        </p:nvCxnSpPr>
        <p:spPr>
          <a:xfrm>
            <a:off x="297180" y="741270"/>
            <a:ext cx="8549640" cy="0"/>
          </a:xfrm>
          <a:prstGeom prst="line">
            <a:avLst/>
          </a:prstGeom>
          <a:ln w="38100">
            <a:solidFill>
              <a:srgbClr val="09529F"/>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97180" y="205740"/>
            <a:ext cx="8135866" cy="535530"/>
          </a:xfrm>
          <a:prstGeom prst="rect">
            <a:avLst/>
          </a:prstGeom>
        </p:spPr>
        <p:txBody>
          <a:bodyPr anchor="ctr">
            <a:noAutofit/>
          </a:bodyPr>
          <a:lstStyle>
            <a:lvl1pPr>
              <a:defRPr baseline="0">
                <a:solidFill>
                  <a:srgbClr val="09529F"/>
                </a:solidFill>
              </a:defRPr>
            </a:lvl1pPr>
          </a:lstStyle>
          <a:p>
            <a:r>
              <a:rPr lang="en-US"/>
              <a:t>Click to edit Master title style</a:t>
            </a:r>
          </a:p>
        </p:txBody>
      </p:sp>
      <p:sp>
        <p:nvSpPr>
          <p:cNvPr id="11" name="Content Placeholder 2"/>
          <p:cNvSpPr>
            <a:spLocks noGrp="1"/>
          </p:cNvSpPr>
          <p:nvPr>
            <p:ph idx="1"/>
          </p:nvPr>
        </p:nvSpPr>
        <p:spPr>
          <a:xfrm>
            <a:off x="660646" y="1276800"/>
            <a:ext cx="7772400" cy="3249480"/>
          </a:xfrm>
        </p:spPr>
        <p:txBody>
          <a:bodyPr lIns="18288"/>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ubtitle 2"/>
          <p:cNvSpPr>
            <a:spLocks noGrp="1"/>
          </p:cNvSpPr>
          <p:nvPr>
            <p:ph type="subTitle" idx="13"/>
          </p:nvPr>
        </p:nvSpPr>
        <p:spPr>
          <a:xfrm>
            <a:off x="660646" y="796740"/>
            <a:ext cx="7772400" cy="480060"/>
          </a:xfrm>
        </p:spPr>
        <p:txBody>
          <a:bodyPr lIns="9144" anchor="t" anchorCtr="0">
            <a:noAutofit/>
          </a:bodyPr>
          <a:lstStyle>
            <a:lvl1pPr marL="0" indent="0" algn="l">
              <a:lnSpc>
                <a:spcPct val="90000"/>
              </a:lnSpc>
              <a:spcBef>
                <a:spcPts val="0"/>
              </a:spcBef>
              <a:buNone/>
              <a:defRPr sz="1747">
                <a:solidFill>
                  <a:srgbClr val="818285"/>
                </a:solidFill>
                <a:latin typeface="+mj-lt"/>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a:t>Click to edit Master subtitle style</a:t>
            </a:r>
          </a:p>
        </p:txBody>
      </p:sp>
      <p:sp>
        <p:nvSpPr>
          <p:cNvPr id="15" name="Slide Number Placeholder 5"/>
          <p:cNvSpPr txBox="1">
            <a:spLocks/>
          </p:cNvSpPr>
          <p:nvPr userDrawn="1"/>
        </p:nvSpPr>
        <p:spPr>
          <a:xfrm>
            <a:off x="457200" y="4767263"/>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accent1"/>
                </a:solidFill>
                <a:latin typeface="+mn-lt"/>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7640A5-FB12-334C-A067-4A5A64E1E9FE}" type="slidenum">
              <a:rPr lang="en-US" smtClean="0"/>
              <a:pPr/>
              <a:t>‹#›</a:t>
            </a:fld>
            <a:endParaRPr lang="en-US"/>
          </a:p>
        </p:txBody>
      </p:sp>
      <p:sp>
        <p:nvSpPr>
          <p:cNvPr id="2" name="Slide Number Placeholder 1"/>
          <p:cNvSpPr>
            <a:spLocks noGrp="1"/>
          </p:cNvSpPr>
          <p:nvPr>
            <p:ph type="sldNum" sz="quarter" idx="14"/>
          </p:nvPr>
        </p:nvSpPr>
        <p:spPr/>
        <p:txBody>
          <a:bodyPr/>
          <a:lstStyle/>
          <a:p>
            <a:fld id="{CD7640A5-FB12-334C-A067-4A5A64E1E9FE}" type="slidenum">
              <a:rPr lang="en-US" smtClean="0"/>
              <a:pPr/>
              <a:t>‹#›</a:t>
            </a:fld>
            <a:endParaRPr lang="en-US"/>
          </a:p>
        </p:txBody>
      </p:sp>
    </p:spTree>
    <p:extLst>
      <p:ext uri="{BB962C8B-B14F-4D97-AF65-F5344CB8AC3E}">
        <p14:creationId xmlns:p14="http://schemas.microsoft.com/office/powerpoint/2010/main" val="19083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0" y="0"/>
            <a:ext cx="9144000" cy="4610100"/>
          </a:xfrm>
          <a:prstGeom prst="rect">
            <a:avLst/>
          </a:prstGeom>
        </p:spPr>
      </p:pic>
      <p:sp>
        <p:nvSpPr>
          <p:cNvPr id="2" name="Title 1"/>
          <p:cNvSpPr>
            <a:spLocks noGrp="1"/>
          </p:cNvSpPr>
          <p:nvPr>
            <p:ph type="ctrTitle"/>
          </p:nvPr>
        </p:nvSpPr>
        <p:spPr>
          <a:xfrm>
            <a:off x="2280061" y="1975752"/>
            <a:ext cx="5674757" cy="1316831"/>
          </a:xfrm>
        </p:spPr>
        <p:txBody>
          <a:bodyPr/>
          <a:lstStyle>
            <a:lvl1pPr>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2280062" y="3292583"/>
            <a:ext cx="5674756" cy="131445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0" y="4594623"/>
            <a:ext cx="9144000" cy="548877"/>
          </a:xfrm>
          <a:prstGeom prst="rect">
            <a:avLst/>
          </a:prstGeom>
          <a:gradFill>
            <a:gsLst>
              <a:gs pos="0">
                <a:schemeClr val="accent1"/>
              </a:gs>
              <a:gs pos="100000">
                <a:schemeClr val="tx2"/>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11"/>
          </p:nvPr>
        </p:nvSpPr>
        <p:spPr>
          <a:xfrm>
            <a:off x="5338469" y="4767263"/>
            <a:ext cx="2895600" cy="273844"/>
          </a:xfrm>
        </p:spPr>
        <p:txBody>
          <a:bodyPr/>
          <a:lstStyle/>
          <a:p>
            <a:r>
              <a:rPr lang="en-US"/>
              <a:t>© 2023 WATT Coalition</a:t>
            </a:r>
          </a:p>
        </p:txBody>
      </p:sp>
      <p:sp>
        <p:nvSpPr>
          <p:cNvPr id="10" name="Slide Number Placeholder 5"/>
          <p:cNvSpPr>
            <a:spLocks noGrp="1"/>
          </p:cNvSpPr>
          <p:nvPr>
            <p:ph type="sldNum" sz="quarter" idx="12"/>
          </p:nvPr>
        </p:nvSpPr>
        <p:spPr>
          <a:xfrm>
            <a:off x="457200" y="4767263"/>
            <a:ext cx="2133600" cy="273844"/>
          </a:xfrm>
        </p:spPr>
        <p:txBody>
          <a:bodyPr/>
          <a:lstStyle/>
          <a:p>
            <a:fld id="{CD7640A5-FB12-334C-A067-4A5A64E1E9FE}" type="slidenum">
              <a:rPr lang="en-US" smtClean="0"/>
              <a:t>‹#›</a:t>
            </a:fld>
            <a:endParaRPr lang="en-US"/>
          </a:p>
        </p:txBody>
      </p:sp>
      <p:pic>
        <p:nvPicPr>
          <p:cNvPr id="11" name="Picture 10" descr="WATT-web-white-01.png"/>
          <p:cNvPicPr>
            <a:picLocks noChangeAspect="1"/>
          </p:cNvPicPr>
          <p:nvPr userDrawn="1"/>
        </p:nvPicPr>
        <p:blipFill rotWithShape="1">
          <a:blip r:embed="rId3">
            <a:extLst>
              <a:ext uri="{28A0092B-C50C-407E-A947-70E740481C1C}">
                <a14:useLocalDpi xmlns:a14="http://schemas.microsoft.com/office/drawing/2010/main" val="0"/>
              </a:ext>
            </a:extLst>
          </a:blip>
          <a:srcRect b="29107"/>
          <a:stretch/>
        </p:blipFill>
        <p:spPr>
          <a:xfrm>
            <a:off x="8234069" y="4657949"/>
            <a:ext cx="596900" cy="423158"/>
          </a:xfrm>
          <a:prstGeom prst="rect">
            <a:avLst/>
          </a:prstGeom>
        </p:spPr>
      </p:pic>
    </p:spTree>
    <p:extLst>
      <p:ext uri="{BB962C8B-B14F-4D97-AF65-F5344CB8AC3E}">
        <p14:creationId xmlns:p14="http://schemas.microsoft.com/office/powerpoint/2010/main" val="226343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_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 y="205740"/>
            <a:ext cx="8135866" cy="535530"/>
          </a:xfrm>
          <a:prstGeom prst="rect">
            <a:avLst/>
          </a:prstGeom>
        </p:spPr>
        <p:txBody>
          <a:bodyPr anchor="ctr">
            <a:noAutofit/>
          </a:bodyPr>
          <a:lstStyle>
            <a:lvl1pPr>
              <a:defRPr baseline="0">
                <a:solidFill>
                  <a:srgbClr val="09529F"/>
                </a:solidFill>
              </a:defRPr>
            </a:lvl1pPr>
          </a:lstStyle>
          <a:p>
            <a:r>
              <a:rPr lang="en-US"/>
              <a:t>Click to edit Master title style</a:t>
            </a:r>
          </a:p>
        </p:txBody>
      </p:sp>
      <p:sp>
        <p:nvSpPr>
          <p:cNvPr id="3" name="Content Placeholder 2"/>
          <p:cNvSpPr>
            <a:spLocks noGrp="1"/>
          </p:cNvSpPr>
          <p:nvPr>
            <p:ph idx="1"/>
          </p:nvPr>
        </p:nvSpPr>
        <p:spPr>
          <a:xfrm>
            <a:off x="660646" y="864454"/>
            <a:ext cx="7772400" cy="3661826"/>
          </a:xfrm>
        </p:spPr>
        <p:txBody>
          <a:bodyPr lIns="18288"/>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97180" y="741270"/>
            <a:ext cx="8549640" cy="0"/>
          </a:xfrm>
          <a:prstGeom prst="line">
            <a:avLst/>
          </a:prstGeom>
          <a:ln w="38100">
            <a:solidFill>
              <a:srgbClr val="09529F"/>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11"/>
          </p:nvPr>
        </p:nvSpPr>
        <p:spPr>
          <a:xfrm>
            <a:off x="5338469" y="4767263"/>
            <a:ext cx="2895600" cy="273844"/>
          </a:xfrm>
        </p:spPr>
        <p:txBody>
          <a:bodyPr/>
          <a:lstStyle/>
          <a:p>
            <a:r>
              <a:rPr lang="en-US"/>
              <a:t>© 2023 WATT Coalition</a:t>
            </a:r>
          </a:p>
        </p:txBody>
      </p:sp>
      <p:sp>
        <p:nvSpPr>
          <p:cNvPr id="9" name="Slide Number Placeholder 5"/>
          <p:cNvSpPr>
            <a:spLocks noGrp="1"/>
          </p:cNvSpPr>
          <p:nvPr>
            <p:ph type="sldNum" sz="quarter" idx="12"/>
          </p:nvPr>
        </p:nvSpPr>
        <p:spPr>
          <a:xfrm>
            <a:off x="457200" y="4767263"/>
            <a:ext cx="2133600" cy="273844"/>
          </a:xfrm>
        </p:spPr>
        <p:txBody>
          <a:bodyPr/>
          <a:lstStyle/>
          <a:p>
            <a:fld id="{CD7640A5-FB12-334C-A067-4A5A64E1E9FE}" type="slidenum">
              <a:rPr lang="en-US" smtClean="0"/>
              <a:t>‹#›</a:t>
            </a:fld>
            <a:endParaRPr lang="en-US"/>
          </a:p>
        </p:txBody>
      </p:sp>
    </p:spTree>
    <p:extLst>
      <p:ext uri="{BB962C8B-B14F-4D97-AF65-F5344CB8AC3E}">
        <p14:creationId xmlns:p14="http://schemas.microsoft.com/office/powerpoint/2010/main" val="227301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 2023 WATT Coalition</a:t>
            </a:r>
          </a:p>
        </p:txBody>
      </p:sp>
      <p:sp>
        <p:nvSpPr>
          <p:cNvPr id="6" name="Slide Number Placeholder 5"/>
          <p:cNvSpPr>
            <a:spLocks noGrp="1"/>
          </p:cNvSpPr>
          <p:nvPr>
            <p:ph type="sldNum" sz="quarter" idx="12"/>
          </p:nvPr>
        </p:nvSpPr>
        <p:spPr/>
        <p:txBody>
          <a:bodyPr/>
          <a:lstStyle/>
          <a:p>
            <a:fld id="{CD7640A5-FB12-334C-A067-4A5A64E1E9FE}" type="slidenum">
              <a:rPr lang="en-US" smtClean="0"/>
              <a:t>‹#›</a:t>
            </a:fld>
            <a:endParaRPr lang="en-US"/>
          </a:p>
        </p:txBody>
      </p:sp>
    </p:spTree>
    <p:extLst>
      <p:ext uri="{BB962C8B-B14F-4D97-AF65-F5344CB8AC3E}">
        <p14:creationId xmlns:p14="http://schemas.microsoft.com/office/powerpoint/2010/main" val="24387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3229"/>
            <a:ext cx="4038600" cy="353186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3229"/>
            <a:ext cx="4038600" cy="353186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D7640A5-FB12-334C-A067-4A5A64E1E9FE}" type="slidenum">
              <a:rPr lang="en-US" smtClean="0"/>
              <a:t>‹#›</a:t>
            </a:fld>
            <a:endParaRPr lang="en-US"/>
          </a:p>
        </p:txBody>
      </p:sp>
      <p:sp>
        <p:nvSpPr>
          <p:cNvPr id="6" name="Footer Placeholder 5"/>
          <p:cNvSpPr>
            <a:spLocks noGrp="1"/>
          </p:cNvSpPr>
          <p:nvPr>
            <p:ph type="ftr" sz="quarter" idx="11"/>
          </p:nvPr>
        </p:nvSpPr>
        <p:spPr/>
        <p:txBody>
          <a:bodyPr/>
          <a:lstStyle/>
          <a:p>
            <a:r>
              <a:rPr lang="en-US"/>
              <a:t>© 2023 WATT Coalition</a:t>
            </a:r>
          </a:p>
        </p:txBody>
      </p:sp>
    </p:spTree>
    <p:extLst>
      <p:ext uri="{BB962C8B-B14F-4D97-AF65-F5344CB8AC3E}">
        <p14:creationId xmlns:p14="http://schemas.microsoft.com/office/powerpoint/2010/main" val="175737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59858"/>
            <a:ext cx="4040188" cy="479822"/>
          </a:xfrm>
        </p:spPr>
        <p:txBody>
          <a:bodyPr anchor="b">
            <a:noAutofit/>
          </a:bodyPr>
          <a:lstStyle>
            <a:lvl1pPr marL="0" indent="0">
              <a:buNone/>
              <a:defRPr sz="20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72907"/>
            <a:ext cx="4040188" cy="24818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359858"/>
            <a:ext cx="4041775" cy="479822"/>
          </a:xfrm>
        </p:spPr>
        <p:txBody>
          <a:bodyPr anchor="b">
            <a:noAutofit/>
          </a:bodyPr>
          <a:lstStyle>
            <a:lvl1pPr marL="0" indent="0">
              <a:buNone/>
              <a:defRPr sz="20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72907"/>
            <a:ext cx="4041775" cy="24818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 2023 WATT Coalition</a:t>
            </a:r>
          </a:p>
        </p:txBody>
      </p:sp>
      <p:sp>
        <p:nvSpPr>
          <p:cNvPr id="9" name="Slide Number Placeholder 8"/>
          <p:cNvSpPr>
            <a:spLocks noGrp="1"/>
          </p:cNvSpPr>
          <p:nvPr>
            <p:ph type="sldNum" sz="quarter" idx="12"/>
          </p:nvPr>
        </p:nvSpPr>
        <p:spPr/>
        <p:txBody>
          <a:bodyPr/>
          <a:lstStyle/>
          <a:p>
            <a:fld id="{CD7640A5-FB12-334C-A067-4A5A64E1E9FE}" type="slidenum">
              <a:rPr lang="en-US" smtClean="0"/>
              <a:t>‹#›</a:t>
            </a:fld>
            <a:endParaRPr lang="en-US"/>
          </a:p>
        </p:txBody>
      </p:sp>
    </p:spTree>
    <p:extLst>
      <p:ext uri="{BB962C8B-B14F-4D97-AF65-F5344CB8AC3E}">
        <p14:creationId xmlns:p14="http://schemas.microsoft.com/office/powerpoint/2010/main" val="394097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 2023 WATT Coalition</a:t>
            </a:r>
          </a:p>
        </p:txBody>
      </p:sp>
      <p:sp>
        <p:nvSpPr>
          <p:cNvPr id="5" name="Slide Number Placeholder 4"/>
          <p:cNvSpPr>
            <a:spLocks noGrp="1"/>
          </p:cNvSpPr>
          <p:nvPr>
            <p:ph type="sldNum" sz="quarter" idx="12"/>
          </p:nvPr>
        </p:nvSpPr>
        <p:spPr/>
        <p:txBody>
          <a:bodyPr/>
          <a:lstStyle/>
          <a:p>
            <a:fld id="{CD7640A5-FB12-334C-A067-4A5A64E1E9FE}" type="slidenum">
              <a:rPr lang="en-US" smtClean="0"/>
              <a:t>‹#›</a:t>
            </a:fld>
            <a:endParaRPr lang="en-US"/>
          </a:p>
        </p:txBody>
      </p:sp>
    </p:spTree>
    <p:extLst>
      <p:ext uri="{BB962C8B-B14F-4D97-AF65-F5344CB8AC3E}">
        <p14:creationId xmlns:p14="http://schemas.microsoft.com/office/powerpoint/2010/main" val="38599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2023 WATT Coalition</a:t>
            </a:r>
          </a:p>
        </p:txBody>
      </p:sp>
      <p:sp>
        <p:nvSpPr>
          <p:cNvPr id="4" name="Slide Number Placeholder 3"/>
          <p:cNvSpPr>
            <a:spLocks noGrp="1"/>
          </p:cNvSpPr>
          <p:nvPr>
            <p:ph type="sldNum" sz="quarter" idx="12"/>
          </p:nvPr>
        </p:nvSpPr>
        <p:spPr/>
        <p:txBody>
          <a:bodyPr/>
          <a:lstStyle/>
          <a:p>
            <a:fld id="{CD7640A5-FB12-334C-A067-4A5A64E1E9FE}" type="slidenum">
              <a:rPr lang="en-US" smtClean="0"/>
              <a:t>‹#›</a:t>
            </a:fld>
            <a:endParaRPr lang="en-US"/>
          </a:p>
        </p:txBody>
      </p:sp>
    </p:spTree>
    <p:extLst>
      <p:ext uri="{BB962C8B-B14F-4D97-AF65-F5344CB8AC3E}">
        <p14:creationId xmlns:p14="http://schemas.microsoft.com/office/powerpoint/2010/main" val="239871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2023 WATT Coalition</a:t>
            </a:r>
          </a:p>
        </p:txBody>
      </p:sp>
      <p:sp>
        <p:nvSpPr>
          <p:cNvPr id="7" name="Slide Number Placeholder 6"/>
          <p:cNvSpPr>
            <a:spLocks noGrp="1"/>
          </p:cNvSpPr>
          <p:nvPr>
            <p:ph type="sldNum" sz="quarter" idx="12"/>
          </p:nvPr>
        </p:nvSpPr>
        <p:spPr/>
        <p:txBody>
          <a:bodyPr/>
          <a:lstStyle/>
          <a:p>
            <a:fld id="{CD7640A5-FB12-334C-A067-4A5A64E1E9FE}" type="slidenum">
              <a:rPr lang="en-US" smtClean="0"/>
              <a:t>‹#›</a:t>
            </a:fld>
            <a:endParaRPr lang="en-US"/>
          </a:p>
        </p:txBody>
      </p:sp>
    </p:spTree>
    <p:extLst>
      <p:ext uri="{BB962C8B-B14F-4D97-AF65-F5344CB8AC3E}">
        <p14:creationId xmlns:p14="http://schemas.microsoft.com/office/powerpoint/2010/main" val="213923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594623"/>
            <a:ext cx="9144000" cy="548877"/>
          </a:xfrm>
          <a:prstGeom prst="rect">
            <a:avLst/>
          </a:prstGeom>
          <a:gradFill>
            <a:gsLst>
              <a:gs pos="0">
                <a:schemeClr val="accent1"/>
              </a:gs>
              <a:gs pos="100000">
                <a:schemeClr val="tx2"/>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200151"/>
            <a:ext cx="8229600" cy="3259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338469" y="4767263"/>
            <a:ext cx="2895600" cy="273844"/>
          </a:xfrm>
          <a:prstGeom prst="rect">
            <a:avLst/>
          </a:prstGeom>
        </p:spPr>
        <p:txBody>
          <a:bodyPr vert="horz" lIns="91440" tIns="45720" rIns="91440" bIns="45720" rtlCol="0" anchor="ctr"/>
          <a:lstStyle>
            <a:lvl1pPr algn="r">
              <a:defRPr sz="800">
                <a:solidFill>
                  <a:schemeClr val="bg2"/>
                </a:solidFill>
                <a:latin typeface="+mn-lt"/>
                <a:cs typeface="Verdana"/>
              </a:defRPr>
            </a:lvl1pPr>
          </a:lstStyle>
          <a:p>
            <a:r>
              <a:rPr lang="en-US"/>
              <a:t>© 2023 WATT Coalition</a:t>
            </a:r>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1200" b="1">
                <a:solidFill>
                  <a:schemeClr val="accent1"/>
                </a:solidFill>
                <a:latin typeface="+mn-lt"/>
                <a:cs typeface="Verdana"/>
              </a:defRPr>
            </a:lvl1pPr>
          </a:lstStyle>
          <a:p>
            <a:fld id="{CD7640A5-FB12-334C-A067-4A5A64E1E9FE}" type="slidenum">
              <a:rPr lang="en-US" smtClean="0"/>
              <a:pPr/>
              <a:t>‹#›</a:t>
            </a:fld>
            <a:endParaRPr lang="en-US"/>
          </a:p>
        </p:txBody>
      </p:sp>
      <p:pic>
        <p:nvPicPr>
          <p:cNvPr id="8" name="Picture 7" descr="WATT-web-white-01.png"/>
          <p:cNvPicPr>
            <a:picLocks noChangeAspect="1"/>
          </p:cNvPicPr>
          <p:nvPr userDrawn="1"/>
        </p:nvPicPr>
        <p:blipFill rotWithShape="1">
          <a:blip r:embed="rId15">
            <a:extLst>
              <a:ext uri="{28A0092B-C50C-407E-A947-70E740481C1C}">
                <a14:useLocalDpi xmlns:a14="http://schemas.microsoft.com/office/drawing/2010/main" val="0"/>
              </a:ext>
            </a:extLst>
          </a:blip>
          <a:srcRect b="29107"/>
          <a:stretch/>
        </p:blipFill>
        <p:spPr>
          <a:xfrm>
            <a:off x="8234069" y="4657949"/>
            <a:ext cx="596900" cy="423158"/>
          </a:xfrm>
          <a:prstGeom prst="rect">
            <a:avLst/>
          </a:prstGeom>
        </p:spPr>
      </p:pic>
    </p:spTree>
    <p:extLst>
      <p:ext uri="{BB962C8B-B14F-4D97-AF65-F5344CB8AC3E}">
        <p14:creationId xmlns:p14="http://schemas.microsoft.com/office/powerpoint/2010/main" val="34263077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0" r:id="rId4"/>
    <p:sldLayoutId id="2147483652" r:id="rId5"/>
    <p:sldLayoutId id="2147483653" r:id="rId6"/>
    <p:sldLayoutId id="2147483654" r:id="rId7"/>
    <p:sldLayoutId id="2147483655" r:id="rId8"/>
    <p:sldLayoutId id="2147483656" r:id="rId9"/>
    <p:sldLayoutId id="2147483657" r:id="rId10"/>
    <p:sldLayoutId id="2147483661" r:id="rId11"/>
    <p:sldLayoutId id="2147483664" r:id="rId12"/>
    <p:sldLayoutId id="2147483665" r:id="rId13"/>
  </p:sldLayoutIdLst>
  <p:hf hdr="0" dt="0"/>
  <p:txStyles>
    <p:titleStyle>
      <a:lvl1pPr algn="l" defTabSz="457200" rtl="0" eaLnBrk="1" latinLnBrk="0" hangingPunct="1">
        <a:spcBef>
          <a:spcPct val="0"/>
        </a:spcBef>
        <a:buNone/>
        <a:defRPr sz="3200" b="1" i="0" kern="1200">
          <a:solidFill>
            <a:srgbClr val="0D72B9"/>
          </a:solidFill>
          <a:latin typeface="+mj-lt"/>
          <a:ea typeface="+mj-ea"/>
          <a:cs typeface="Verdana"/>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mn-lt"/>
          <a:ea typeface="+mn-ea"/>
          <a:cs typeface="Verdana"/>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13.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inl.gov/content/uploads/2023/03/A-Guide-to-Case-Studies-for-Grid-Enhancing-Technologies.pdf" TargetMode="External"/><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s://www.utilitydive.com/spons/unlocking-grid-potential-paving-the-way-for-renewable-energy/693715/" TargetMode="External"/><Relationship Id="rId4" Type="http://schemas.openxmlformats.org/officeDocument/2006/relationships/hyperlink" Target="https://www.linevisioninc.com/news/duquesne-light-company-further-enhances-transmission-capacity-reliability-with-grid-enhancing-technolog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hyperlink" Target="https://cigre-usnc.org/wp-content/uploads/2021/11/An-Empirical-Analysis-of-the-Operational-Efficiencies-and-Risks-Associated-with-Line-Rating-Methodologies.pdf" TargetMode="External"/><Relationship Id="rId7" Type="http://schemas.openxmlformats.org/officeDocument/2006/relationships/hyperlink" Target="https://www.aes.com/sites/aes.com/files/2024-04/AES-LineVision-Case-Study-2024.pdf" TargetMode="External"/><Relationship Id="rId12" Type="http://schemas.openxmlformats.org/officeDocument/2006/relationships/image" Target="../media/image29.png"/><Relationship Id="rId2" Type="http://schemas.openxmlformats.org/officeDocument/2006/relationships/hyperlink" Target="https://insidelines.pjm.com/dynamic-line-rating-activated-by-ppl-electric-utilities/" TargetMode="External"/><Relationship Id="rId1" Type="http://schemas.openxmlformats.org/officeDocument/2006/relationships/slideLayout" Target="../slideLayouts/slideLayout3.xml"/><Relationship Id="rId6" Type="http://schemas.openxmlformats.org/officeDocument/2006/relationships/hyperlink" Target="https://rmi.org/insight/analyzing-gets-as-a-tool-for-increasing-interconnection-throughput-from-pjms-queue/" TargetMode="External"/><Relationship Id="rId11" Type="http://schemas.openxmlformats.org/officeDocument/2006/relationships/image" Target="../media/image28.svg"/><Relationship Id="rId5" Type="http://schemas.openxmlformats.org/officeDocument/2006/relationships/hyperlink" Target="https://watt-transmission.org/unlocking-the-queue/" TargetMode="External"/><Relationship Id="rId10" Type="http://schemas.openxmlformats.org/officeDocument/2006/relationships/image" Target="../media/image27.png"/><Relationship Id="rId4" Type="http://schemas.openxmlformats.org/officeDocument/2006/relationships/hyperlink" Target="https://www.youtube.com/watch?v=_GTzg_BV03Q&amp;t=6s" TargetMode="External"/><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2098-9E4F-4782-AF31-35D8BB74183A}"/>
              </a:ext>
            </a:extLst>
          </p:cNvPr>
          <p:cNvSpPr>
            <a:spLocks noGrp="1"/>
          </p:cNvSpPr>
          <p:nvPr>
            <p:ph type="ctrTitle"/>
          </p:nvPr>
        </p:nvSpPr>
        <p:spPr>
          <a:xfrm>
            <a:off x="2016864" y="1023711"/>
            <a:ext cx="6521039" cy="1316831"/>
          </a:xfrm>
        </p:spPr>
        <p:txBody>
          <a:bodyPr/>
          <a:lstStyle/>
          <a:p>
            <a:br>
              <a:rPr lang="en-US" dirty="0">
                <a:effectLst/>
                <a:latin typeface="+mn-lt"/>
                <a:ea typeface="Times New Roman" panose="02020603050405020304" pitchFamily="18" charset="0"/>
              </a:rPr>
            </a:br>
            <a:br>
              <a:rPr lang="en-US" dirty="0">
                <a:effectLst/>
                <a:latin typeface="+mn-lt"/>
                <a:ea typeface="Times New Roman" panose="02020603050405020304" pitchFamily="18" charset="0"/>
              </a:rPr>
            </a:br>
            <a:br>
              <a:rPr lang="en-US" sz="4400" dirty="0">
                <a:effectLst/>
                <a:latin typeface="+mn-lt"/>
                <a:ea typeface="Times New Roman" panose="02020603050405020304" pitchFamily="18" charset="0"/>
              </a:rPr>
            </a:br>
            <a:r>
              <a:rPr lang="en-US" dirty="0">
                <a:effectLst/>
                <a:latin typeface="+mn-lt"/>
                <a:ea typeface="Times New Roman" panose="02020603050405020304" pitchFamily="18" charset="0"/>
              </a:rPr>
              <a:t>FERC Docket No. RM24-6-000</a:t>
            </a:r>
            <a:br>
              <a:rPr lang="en-US" dirty="0">
                <a:effectLst/>
                <a:latin typeface="+mn-lt"/>
                <a:ea typeface="Times New Roman" panose="02020603050405020304" pitchFamily="18" charset="0"/>
              </a:rPr>
            </a:br>
            <a:br>
              <a:rPr lang="en-US" dirty="0">
                <a:effectLst/>
                <a:latin typeface="+mn-lt"/>
                <a:ea typeface="Times New Roman" panose="02020603050405020304" pitchFamily="18" charset="0"/>
              </a:rPr>
            </a:br>
            <a:r>
              <a:rPr lang="en-US" dirty="0">
                <a:effectLst/>
                <a:latin typeface="+mn-lt"/>
                <a:ea typeface="Times New Roman" panose="02020603050405020304" pitchFamily="18" charset="0"/>
              </a:rPr>
              <a:t>Implementation of Dynamic Line Ratings</a:t>
            </a:r>
            <a:br>
              <a:rPr lang="en-US" dirty="0">
                <a:effectLst/>
                <a:latin typeface="+mn-lt"/>
                <a:ea typeface="Times New Roman" panose="02020603050405020304" pitchFamily="18" charset="0"/>
              </a:rPr>
            </a:br>
            <a:br>
              <a:rPr lang="en-US" dirty="0">
                <a:effectLst/>
                <a:latin typeface="+mn-lt"/>
                <a:ea typeface="Times New Roman" panose="02020603050405020304" pitchFamily="18" charset="0"/>
              </a:rPr>
            </a:br>
            <a:br>
              <a:rPr lang="en-US" sz="2000" dirty="0">
                <a:effectLst/>
                <a:latin typeface="+mn-lt"/>
                <a:ea typeface="Times New Roman" panose="02020603050405020304" pitchFamily="18" charset="0"/>
              </a:rPr>
            </a:br>
            <a:r>
              <a:rPr lang="en-US" sz="2000" dirty="0">
                <a:effectLst/>
                <a:latin typeface="+mn-lt"/>
                <a:ea typeface="Times New Roman" panose="02020603050405020304" pitchFamily="18" charset="0"/>
              </a:rPr>
              <a:t>Julia </a:t>
            </a:r>
            <a:r>
              <a:rPr lang="en-US" sz="2000" dirty="0" err="1">
                <a:effectLst/>
                <a:latin typeface="+mn-lt"/>
                <a:ea typeface="Times New Roman" panose="02020603050405020304" pitchFamily="18" charset="0"/>
              </a:rPr>
              <a:t>Selker</a:t>
            </a:r>
            <a:r>
              <a:rPr lang="en-US" sz="2000" dirty="0">
                <a:effectLst/>
                <a:latin typeface="+mn-lt"/>
                <a:ea typeface="Times New Roman" panose="02020603050405020304" pitchFamily="18" charset="0"/>
              </a:rPr>
              <a:t>, Executive Director, WATT Coalition</a:t>
            </a:r>
            <a:br>
              <a:rPr lang="en-US" dirty="0">
                <a:effectLst/>
                <a:latin typeface="+mn-lt"/>
                <a:ea typeface="Times New Roman" panose="02020603050405020304" pitchFamily="18" charset="0"/>
              </a:rPr>
            </a:br>
            <a:endParaRPr lang="en-US" sz="3600" dirty="0">
              <a:latin typeface="+mn-lt"/>
            </a:endParaRPr>
          </a:p>
        </p:txBody>
      </p:sp>
    </p:spTree>
    <p:extLst>
      <p:ext uri="{BB962C8B-B14F-4D97-AF65-F5344CB8AC3E}">
        <p14:creationId xmlns:p14="http://schemas.microsoft.com/office/powerpoint/2010/main" val="104789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7C5F-B59D-C9D8-0E30-1116E6872580}"/>
              </a:ext>
            </a:extLst>
          </p:cNvPr>
          <p:cNvSpPr>
            <a:spLocks noGrp="1"/>
          </p:cNvSpPr>
          <p:nvPr>
            <p:ph type="title"/>
          </p:nvPr>
        </p:nvSpPr>
        <p:spPr/>
        <p:txBody>
          <a:bodyPr/>
          <a:lstStyle/>
          <a:p>
            <a:r>
              <a:rPr lang="en-US" dirty="0"/>
              <a:t>One level deeper: issues in the ANOPR</a:t>
            </a:r>
          </a:p>
        </p:txBody>
      </p:sp>
      <p:sp>
        <p:nvSpPr>
          <p:cNvPr id="3" name="Content Placeholder 2">
            <a:extLst>
              <a:ext uri="{FF2B5EF4-FFF2-40B4-BE49-F238E27FC236}">
                <a16:creationId xmlns:a16="http://schemas.microsoft.com/office/drawing/2014/main" id="{53C5241C-A635-B3A0-A108-1EF9FB122EB1}"/>
              </a:ext>
            </a:extLst>
          </p:cNvPr>
          <p:cNvSpPr>
            <a:spLocks noGrp="1"/>
          </p:cNvSpPr>
          <p:nvPr>
            <p:ph idx="1"/>
          </p:nvPr>
        </p:nvSpPr>
        <p:spPr/>
        <p:txBody>
          <a:bodyPr>
            <a:normAutofit fontScale="85000" lnSpcReduction="20000"/>
          </a:bodyPr>
          <a:lstStyle/>
          <a:p>
            <a:pPr>
              <a:lnSpc>
                <a:spcPct val="110000"/>
              </a:lnSpc>
              <a:spcAft>
                <a:spcPts val="1000"/>
              </a:spcAft>
            </a:pPr>
            <a:r>
              <a:rPr lang="en-US" dirty="0"/>
              <a:t>Could thresholds be OR rather than AND?</a:t>
            </a:r>
          </a:p>
          <a:p>
            <a:pPr lvl="1">
              <a:lnSpc>
                <a:spcPct val="110000"/>
              </a:lnSpc>
              <a:spcAft>
                <a:spcPts val="1000"/>
              </a:spcAft>
            </a:pPr>
            <a:r>
              <a:rPr lang="en-US" dirty="0"/>
              <a:t>Average windspeed threshold excludes lines that may benefit from accuracy to support reliability, in addition to congestion</a:t>
            </a:r>
          </a:p>
          <a:p>
            <a:pPr lvl="1">
              <a:lnSpc>
                <a:spcPct val="110000"/>
              </a:lnSpc>
              <a:spcAft>
                <a:spcPts val="1000"/>
              </a:spcAft>
            </a:pPr>
            <a:r>
              <a:rPr lang="en-US" dirty="0"/>
              <a:t>Congestion threshold is TBD – PJM proposed $2m+ historic AND $1 million projected</a:t>
            </a:r>
          </a:p>
          <a:p>
            <a:pPr>
              <a:lnSpc>
                <a:spcPct val="110000"/>
              </a:lnSpc>
              <a:spcAft>
                <a:spcPts val="1000"/>
              </a:spcAft>
            </a:pPr>
            <a:r>
              <a:rPr lang="en-US" dirty="0"/>
              <a:t>Slow deployment timeline - .25% of lines per year maximum</a:t>
            </a:r>
          </a:p>
          <a:p>
            <a:pPr>
              <a:lnSpc>
                <a:spcPct val="110000"/>
              </a:lnSpc>
              <a:spcAft>
                <a:spcPts val="1000"/>
              </a:spcAft>
            </a:pPr>
            <a:r>
              <a:rPr lang="en-US" dirty="0"/>
              <a:t>Non-RTO congestion-equivalent </a:t>
            </a:r>
          </a:p>
          <a:p>
            <a:pPr>
              <a:lnSpc>
                <a:spcPct val="110000"/>
              </a:lnSpc>
              <a:spcAft>
                <a:spcPts val="1000"/>
              </a:spcAft>
            </a:pPr>
            <a:r>
              <a:rPr lang="en-US" dirty="0"/>
              <a:t>Aligning implementation timelines for solar and wind-based DLR deployment</a:t>
            </a:r>
          </a:p>
          <a:p>
            <a:endParaRPr lang="en-US" dirty="0"/>
          </a:p>
        </p:txBody>
      </p:sp>
      <p:sp>
        <p:nvSpPr>
          <p:cNvPr id="4" name="Footer Placeholder 3">
            <a:extLst>
              <a:ext uri="{FF2B5EF4-FFF2-40B4-BE49-F238E27FC236}">
                <a16:creationId xmlns:a16="http://schemas.microsoft.com/office/drawing/2014/main" id="{B4E8965C-E55F-1B3E-DEFD-2AD3A3C9D5BC}"/>
              </a:ext>
            </a:extLst>
          </p:cNvPr>
          <p:cNvSpPr>
            <a:spLocks noGrp="1"/>
          </p:cNvSpPr>
          <p:nvPr>
            <p:ph type="ftr" sz="quarter" idx="11"/>
          </p:nvPr>
        </p:nvSpPr>
        <p:spPr/>
        <p:txBody>
          <a:bodyPr/>
          <a:lstStyle/>
          <a:p>
            <a:r>
              <a:rPr lang="en-US"/>
              <a:t>© 2023 WATT Coalition</a:t>
            </a:r>
          </a:p>
        </p:txBody>
      </p:sp>
      <p:sp>
        <p:nvSpPr>
          <p:cNvPr id="5" name="Slide Number Placeholder 4">
            <a:extLst>
              <a:ext uri="{FF2B5EF4-FFF2-40B4-BE49-F238E27FC236}">
                <a16:creationId xmlns:a16="http://schemas.microsoft.com/office/drawing/2014/main" id="{D6392C41-175A-A5F0-AF31-FED8F44DC05D}"/>
              </a:ext>
            </a:extLst>
          </p:cNvPr>
          <p:cNvSpPr>
            <a:spLocks noGrp="1"/>
          </p:cNvSpPr>
          <p:nvPr>
            <p:ph type="sldNum" sz="quarter" idx="12"/>
          </p:nvPr>
        </p:nvSpPr>
        <p:spPr/>
        <p:txBody>
          <a:bodyPr/>
          <a:lstStyle/>
          <a:p>
            <a:fld id="{CD7640A5-FB12-334C-A067-4A5A64E1E9FE}" type="slidenum">
              <a:rPr lang="en-US" smtClean="0"/>
              <a:t>10</a:t>
            </a:fld>
            <a:endParaRPr lang="en-US"/>
          </a:p>
        </p:txBody>
      </p:sp>
    </p:spTree>
    <p:extLst>
      <p:ext uri="{BB962C8B-B14F-4D97-AF65-F5344CB8AC3E}">
        <p14:creationId xmlns:p14="http://schemas.microsoft.com/office/powerpoint/2010/main" val="67767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205740"/>
            <a:ext cx="8395970" cy="535530"/>
          </a:xfrm>
          <a:prstGeom prst="rect">
            <a:avLst/>
          </a:prstGeom>
        </p:spPr>
        <p:txBody>
          <a:bodyPr/>
          <a:lstStyle/>
          <a:p>
            <a:r>
              <a:rPr lang="en-US"/>
              <a:t>Timeline</a:t>
            </a:r>
          </a:p>
        </p:txBody>
      </p:sp>
      <p:sp>
        <p:nvSpPr>
          <p:cNvPr id="6" name="Footer Placeholder 5"/>
          <p:cNvSpPr>
            <a:spLocks noGrp="1"/>
          </p:cNvSpPr>
          <p:nvPr>
            <p:ph type="ftr" sz="quarter" idx="4294967295"/>
          </p:nvPr>
        </p:nvSpPr>
        <p:spPr>
          <a:xfrm>
            <a:off x="5338469" y="4767263"/>
            <a:ext cx="2895600" cy="273844"/>
          </a:xfrm>
        </p:spPr>
        <p:txBody>
          <a:bodyPr/>
          <a:lstStyle/>
          <a:p>
            <a:r>
              <a:rPr lang="en-US"/>
              <a:t>© 2024 WATT Coalition</a:t>
            </a:r>
          </a:p>
        </p:txBody>
      </p:sp>
      <p:sp>
        <p:nvSpPr>
          <p:cNvPr id="7" name="Slide Number Placeholder 6"/>
          <p:cNvSpPr>
            <a:spLocks noGrp="1"/>
          </p:cNvSpPr>
          <p:nvPr>
            <p:ph type="sldNum" sz="quarter" idx="14"/>
          </p:nvPr>
        </p:nvSpPr>
        <p:spPr/>
        <p:txBody>
          <a:bodyPr/>
          <a:lstStyle/>
          <a:p>
            <a:fld id="{CD7640A5-FB12-334C-A067-4A5A64E1E9FE}" type="slidenum">
              <a:rPr lang="en-US" smtClean="0"/>
              <a:pPr/>
              <a:t>11</a:t>
            </a:fld>
            <a:endParaRPr lang="en-US"/>
          </a:p>
        </p:txBody>
      </p:sp>
      <p:sp>
        <p:nvSpPr>
          <p:cNvPr id="32" name="ee4pHeader1">
            <a:extLst>
              <a:ext uri="{FF2B5EF4-FFF2-40B4-BE49-F238E27FC236}">
                <a16:creationId xmlns:a16="http://schemas.microsoft.com/office/drawing/2014/main" id="{DBF2A279-AE2C-FB2A-7367-6500008A19D2}"/>
              </a:ext>
            </a:extLst>
          </p:cNvPr>
          <p:cNvSpPr/>
          <p:nvPr>
            <p:custDataLst>
              <p:tags r:id="rId1"/>
            </p:custDataLst>
          </p:nvPr>
        </p:nvSpPr>
        <p:spPr bwMode="auto">
          <a:xfrm rot="5400000">
            <a:off x="2702393" y="701852"/>
            <a:ext cx="650494" cy="1177958"/>
          </a:xfrm>
          <a:prstGeom prst="homePlate">
            <a:avLst>
              <a:gd name="adj" fmla="val 21792"/>
            </a:avLst>
          </a:prstGeom>
          <a:solidFill>
            <a:schemeClr val="bg2">
              <a:lumMod val="20000"/>
              <a:lumOff val="80000"/>
            </a:schemeClr>
          </a:solidFill>
          <a:ln w="9525">
            <a:solidFill>
              <a:schemeClr val="accent1">
                <a:lumMod val="100000"/>
              </a:schemeClr>
            </a:solidFill>
            <a:miter lim="800000"/>
            <a:headEnd/>
            <a:tailEnd/>
          </a:ln>
          <a:effectLst/>
        </p:spPr>
        <p:txBody>
          <a:bodyPr vert="vert270" lIns="90000" tIns="46800" rIns="90000" bIns="46800" anchor="ctr"/>
          <a:lstStyle/>
          <a:p>
            <a:pPr algn="ctr">
              <a:spcBef>
                <a:spcPct val="0"/>
              </a:spcBef>
              <a:spcAft>
                <a:spcPct val="0"/>
              </a:spcAft>
              <a:buClrTx/>
            </a:pPr>
            <a:r>
              <a:rPr lang="en-US" sz="1600" b="1"/>
              <a:t>June</a:t>
            </a:r>
          </a:p>
        </p:txBody>
      </p:sp>
      <p:sp>
        <p:nvSpPr>
          <p:cNvPr id="33" name="ee4pHeader2">
            <a:extLst>
              <a:ext uri="{FF2B5EF4-FFF2-40B4-BE49-F238E27FC236}">
                <a16:creationId xmlns:a16="http://schemas.microsoft.com/office/drawing/2014/main" id="{2898161E-EFC4-31A3-F379-5B9108DF9069}"/>
              </a:ext>
            </a:extLst>
          </p:cNvPr>
          <p:cNvSpPr/>
          <p:nvPr>
            <p:custDataLst>
              <p:tags r:id="rId2"/>
            </p:custDataLst>
          </p:nvPr>
        </p:nvSpPr>
        <p:spPr bwMode="auto">
          <a:xfrm rot="5400000">
            <a:off x="2704135" y="1250463"/>
            <a:ext cx="647012" cy="1177958"/>
          </a:xfrm>
          <a:prstGeom prst="chevron">
            <a:avLst>
              <a:gd name="adj" fmla="val 22412"/>
            </a:avLst>
          </a:prstGeom>
          <a:solidFill>
            <a:schemeClr val="bg2">
              <a:lumMod val="20000"/>
              <a:lumOff val="80000"/>
            </a:schemeClr>
          </a:solidFill>
          <a:ln w="9525">
            <a:solidFill>
              <a:schemeClr val="accent1">
                <a:lumMod val="100000"/>
              </a:schemeClr>
            </a:solidFill>
            <a:miter lim="800000"/>
            <a:headEnd/>
            <a:tailEnd/>
          </a:ln>
          <a:effectLst/>
        </p:spPr>
        <p:txBody>
          <a:bodyPr vert="vert270" anchor="ctr"/>
          <a:lstStyle/>
          <a:p>
            <a:pPr algn="ctr">
              <a:spcBef>
                <a:spcPct val="0"/>
              </a:spcBef>
              <a:spcAft>
                <a:spcPct val="0"/>
              </a:spcAft>
              <a:buClrTx/>
            </a:pPr>
            <a:r>
              <a:rPr lang="en-US" sz="1600" b="1"/>
              <a:t>July</a:t>
            </a:r>
          </a:p>
        </p:txBody>
      </p:sp>
      <p:sp>
        <p:nvSpPr>
          <p:cNvPr id="34" name="ee4pHeader3">
            <a:extLst>
              <a:ext uri="{FF2B5EF4-FFF2-40B4-BE49-F238E27FC236}">
                <a16:creationId xmlns:a16="http://schemas.microsoft.com/office/drawing/2014/main" id="{697C05ED-7966-6EEF-C1D1-597CC894389D}"/>
              </a:ext>
            </a:extLst>
          </p:cNvPr>
          <p:cNvSpPr/>
          <p:nvPr>
            <p:custDataLst>
              <p:tags r:id="rId3"/>
            </p:custDataLst>
          </p:nvPr>
        </p:nvSpPr>
        <p:spPr bwMode="auto">
          <a:xfrm rot="5400000">
            <a:off x="2704135" y="1797331"/>
            <a:ext cx="647012" cy="1177958"/>
          </a:xfrm>
          <a:prstGeom prst="chevron">
            <a:avLst>
              <a:gd name="adj" fmla="val 22412"/>
            </a:avLst>
          </a:prstGeom>
          <a:solidFill>
            <a:schemeClr val="bg2">
              <a:lumMod val="20000"/>
              <a:lumOff val="80000"/>
            </a:schemeClr>
          </a:solidFill>
          <a:ln w="9525">
            <a:solidFill>
              <a:schemeClr val="accent1">
                <a:lumMod val="100000"/>
              </a:schemeClr>
            </a:solidFill>
            <a:miter lim="800000"/>
            <a:headEnd/>
            <a:tailEnd/>
          </a:ln>
          <a:effectLst/>
        </p:spPr>
        <p:txBody>
          <a:bodyPr vert="vert270" anchor="ctr"/>
          <a:lstStyle/>
          <a:p>
            <a:pPr algn="ctr">
              <a:spcBef>
                <a:spcPct val="0"/>
              </a:spcBef>
              <a:spcAft>
                <a:spcPct val="0"/>
              </a:spcAft>
              <a:buClrTx/>
            </a:pPr>
            <a:r>
              <a:rPr lang="en-US" sz="1600" b="1">
                <a:solidFill>
                  <a:schemeClr val="accent2"/>
                </a:solidFill>
              </a:rPr>
              <a:t>August</a:t>
            </a:r>
          </a:p>
        </p:txBody>
      </p:sp>
      <p:sp>
        <p:nvSpPr>
          <p:cNvPr id="28" name="ee4pContent1">
            <a:extLst>
              <a:ext uri="{FF2B5EF4-FFF2-40B4-BE49-F238E27FC236}">
                <a16:creationId xmlns:a16="http://schemas.microsoft.com/office/drawing/2014/main" id="{A0711203-4ABA-B42F-7095-4767D9160CE6}"/>
              </a:ext>
            </a:extLst>
          </p:cNvPr>
          <p:cNvSpPr txBox="1">
            <a:spLocks noChangeArrowheads="1"/>
          </p:cNvSpPr>
          <p:nvPr>
            <p:custDataLst>
              <p:tags r:id="rId4"/>
            </p:custDataLst>
          </p:nvPr>
        </p:nvSpPr>
        <p:spPr bwMode="auto">
          <a:xfrm>
            <a:off x="4189428" y="1229030"/>
            <a:ext cx="4898121" cy="246221"/>
          </a:xfrm>
          <a:prstGeom prst="rect">
            <a:avLst/>
          </a:prstGeom>
          <a:noFill/>
          <a:ln w="19050">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buClr>
                <a:schemeClr val="accent1">
                  <a:lumMod val="100000"/>
                </a:schemeClr>
              </a:buClr>
              <a:buSzPct val="100000"/>
              <a:buNone/>
            </a:pPr>
            <a:r>
              <a:rPr lang="en-US" dirty="0">
                <a:effectLst/>
                <a:ea typeface="Times New Roman" panose="02020603050405020304" pitchFamily="18" charset="0"/>
              </a:rPr>
              <a:t>   June 27 – ANOPR Announced</a:t>
            </a:r>
          </a:p>
        </p:txBody>
      </p:sp>
      <p:sp>
        <p:nvSpPr>
          <p:cNvPr id="30" name="ee4pContent3">
            <a:extLst>
              <a:ext uri="{FF2B5EF4-FFF2-40B4-BE49-F238E27FC236}">
                <a16:creationId xmlns:a16="http://schemas.microsoft.com/office/drawing/2014/main" id="{93D44C33-9E4D-8A05-A09A-65B6FCED9D55}"/>
              </a:ext>
            </a:extLst>
          </p:cNvPr>
          <p:cNvSpPr txBox="1">
            <a:spLocks noChangeArrowheads="1"/>
          </p:cNvSpPr>
          <p:nvPr>
            <p:custDataLst>
              <p:tags r:id="rId5"/>
            </p:custDataLst>
          </p:nvPr>
        </p:nvSpPr>
        <p:spPr bwMode="auto">
          <a:xfrm>
            <a:off x="4189428" y="2626878"/>
            <a:ext cx="4898121" cy="492443"/>
          </a:xfrm>
          <a:prstGeom prst="rect">
            <a:avLst/>
          </a:prstGeom>
          <a:noFill/>
          <a:ln w="19050">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buClr>
                <a:schemeClr val="accent1">
                  <a:lumMod val="100000"/>
                </a:schemeClr>
              </a:buClr>
              <a:buSzPct val="100000"/>
              <a:buNone/>
            </a:pPr>
            <a:r>
              <a:rPr lang="en-US" i="1">
                <a:effectLst/>
                <a:ea typeface="Times New Roman" panose="02020603050405020304" pitchFamily="18" charset="0"/>
              </a:rPr>
              <a:t>   September 10/11 – Generator Interconnection			 Technical Conferences</a:t>
            </a:r>
          </a:p>
        </p:txBody>
      </p:sp>
      <p:sp>
        <p:nvSpPr>
          <p:cNvPr id="37" name="ee4pContent1">
            <a:extLst>
              <a:ext uri="{FF2B5EF4-FFF2-40B4-BE49-F238E27FC236}">
                <a16:creationId xmlns:a16="http://schemas.microsoft.com/office/drawing/2014/main" id="{8DC078EB-6FD4-87F3-0FAC-A8BC2CF99577}"/>
              </a:ext>
            </a:extLst>
          </p:cNvPr>
          <p:cNvSpPr txBox="1">
            <a:spLocks noChangeArrowheads="1"/>
          </p:cNvSpPr>
          <p:nvPr>
            <p:custDataLst>
              <p:tags r:id="rId6"/>
            </p:custDataLst>
          </p:nvPr>
        </p:nvSpPr>
        <p:spPr bwMode="auto">
          <a:xfrm>
            <a:off x="4189428" y="3204052"/>
            <a:ext cx="4898121" cy="246221"/>
          </a:xfrm>
          <a:prstGeom prst="rect">
            <a:avLst/>
          </a:prstGeom>
          <a:noFill/>
          <a:ln w="19050">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buClr>
                <a:schemeClr val="accent1">
                  <a:lumMod val="100000"/>
                </a:schemeClr>
              </a:buClr>
              <a:buSzPct val="100000"/>
              <a:buNone/>
            </a:pPr>
            <a:r>
              <a:rPr lang="en-US" i="1" dirty="0">
                <a:ea typeface="Times New Roman" panose="02020603050405020304" pitchFamily="18" charset="0"/>
              </a:rPr>
              <a:t>   October 14 – Indigenous Peoples’/Columbus Day</a:t>
            </a:r>
          </a:p>
        </p:txBody>
      </p:sp>
      <p:sp>
        <p:nvSpPr>
          <p:cNvPr id="38" name="ee4pContent2">
            <a:extLst>
              <a:ext uri="{FF2B5EF4-FFF2-40B4-BE49-F238E27FC236}">
                <a16:creationId xmlns:a16="http://schemas.microsoft.com/office/drawing/2014/main" id="{86FF366A-C54A-FC37-AEE2-6B025EF6FDFD}"/>
              </a:ext>
            </a:extLst>
          </p:cNvPr>
          <p:cNvSpPr txBox="1">
            <a:spLocks noChangeArrowheads="1"/>
          </p:cNvSpPr>
          <p:nvPr>
            <p:custDataLst>
              <p:tags r:id="rId7"/>
            </p:custDataLst>
          </p:nvPr>
        </p:nvSpPr>
        <p:spPr bwMode="auto">
          <a:xfrm>
            <a:off x="4189428" y="3437018"/>
            <a:ext cx="4898121" cy="246221"/>
          </a:xfrm>
          <a:prstGeom prst="rect">
            <a:avLst/>
          </a:prstGeom>
          <a:noFill/>
          <a:ln w="19050">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buClr>
                <a:schemeClr val="accent1">
                  <a:lumMod val="100000"/>
                </a:schemeClr>
              </a:buClr>
              <a:buSzPct val="100000"/>
              <a:buNone/>
            </a:pPr>
            <a:r>
              <a:rPr lang="en-US" dirty="0">
                <a:effectLst/>
                <a:ea typeface="Times New Roman" panose="02020603050405020304" pitchFamily="18" charset="0"/>
              </a:rPr>
              <a:t>   October 15 – Initial Comments Due</a:t>
            </a:r>
          </a:p>
        </p:txBody>
      </p:sp>
      <p:sp>
        <p:nvSpPr>
          <p:cNvPr id="39" name="ee4pContent3">
            <a:extLst>
              <a:ext uri="{FF2B5EF4-FFF2-40B4-BE49-F238E27FC236}">
                <a16:creationId xmlns:a16="http://schemas.microsoft.com/office/drawing/2014/main" id="{19A77F2C-C744-D004-2C67-B6E094EB487F}"/>
              </a:ext>
            </a:extLst>
          </p:cNvPr>
          <p:cNvSpPr txBox="1">
            <a:spLocks noChangeArrowheads="1"/>
          </p:cNvSpPr>
          <p:nvPr>
            <p:custDataLst>
              <p:tags r:id="rId8"/>
            </p:custDataLst>
          </p:nvPr>
        </p:nvSpPr>
        <p:spPr bwMode="auto">
          <a:xfrm>
            <a:off x="4189428" y="3909771"/>
            <a:ext cx="4898121" cy="246221"/>
          </a:xfrm>
          <a:prstGeom prst="rect">
            <a:avLst/>
          </a:prstGeom>
          <a:noFill/>
          <a:ln w="19050">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buClr>
                <a:schemeClr val="accent1">
                  <a:lumMod val="100000"/>
                </a:schemeClr>
              </a:buClr>
              <a:buSzPct val="100000"/>
              <a:buNone/>
            </a:pPr>
            <a:r>
              <a:rPr lang="en-US" dirty="0">
                <a:effectLst/>
                <a:ea typeface="Times New Roman" panose="02020603050405020304" pitchFamily="18" charset="0"/>
              </a:rPr>
              <a:t>   November 12 – Reply Comments Due</a:t>
            </a:r>
          </a:p>
        </p:txBody>
      </p:sp>
      <p:sp>
        <p:nvSpPr>
          <p:cNvPr id="41" name="ee4pHeader2">
            <a:extLst>
              <a:ext uri="{FF2B5EF4-FFF2-40B4-BE49-F238E27FC236}">
                <a16:creationId xmlns:a16="http://schemas.microsoft.com/office/drawing/2014/main" id="{CE880768-802C-324A-51C2-2D34C85CEE52}"/>
              </a:ext>
            </a:extLst>
          </p:cNvPr>
          <p:cNvSpPr/>
          <p:nvPr>
            <p:custDataLst>
              <p:tags r:id="rId9"/>
            </p:custDataLst>
          </p:nvPr>
        </p:nvSpPr>
        <p:spPr bwMode="auto">
          <a:xfrm rot="5400000">
            <a:off x="2704135" y="2894015"/>
            <a:ext cx="647012" cy="1177958"/>
          </a:xfrm>
          <a:prstGeom prst="chevron">
            <a:avLst>
              <a:gd name="adj" fmla="val 22412"/>
            </a:avLst>
          </a:prstGeom>
          <a:solidFill>
            <a:schemeClr val="bg2">
              <a:lumMod val="20000"/>
              <a:lumOff val="80000"/>
            </a:schemeClr>
          </a:solidFill>
          <a:ln w="9525">
            <a:solidFill>
              <a:schemeClr val="accent1">
                <a:lumMod val="100000"/>
              </a:schemeClr>
            </a:solidFill>
            <a:miter lim="800000"/>
            <a:headEnd/>
            <a:tailEnd/>
          </a:ln>
          <a:effectLst/>
        </p:spPr>
        <p:txBody>
          <a:bodyPr vert="vert270" anchor="ctr"/>
          <a:lstStyle/>
          <a:p>
            <a:pPr algn="ctr">
              <a:spcBef>
                <a:spcPct val="0"/>
              </a:spcBef>
              <a:spcAft>
                <a:spcPct val="0"/>
              </a:spcAft>
              <a:buClrTx/>
            </a:pPr>
            <a:r>
              <a:rPr lang="en-US" sz="1600" b="1"/>
              <a:t>October</a:t>
            </a:r>
          </a:p>
        </p:txBody>
      </p:sp>
      <p:sp>
        <p:nvSpPr>
          <p:cNvPr id="42" name="ee4pHeader3">
            <a:extLst>
              <a:ext uri="{FF2B5EF4-FFF2-40B4-BE49-F238E27FC236}">
                <a16:creationId xmlns:a16="http://schemas.microsoft.com/office/drawing/2014/main" id="{112B6170-83B4-078F-A53B-D8585567FC8E}"/>
              </a:ext>
            </a:extLst>
          </p:cNvPr>
          <p:cNvSpPr/>
          <p:nvPr>
            <p:custDataLst>
              <p:tags r:id="rId10"/>
            </p:custDataLst>
          </p:nvPr>
        </p:nvSpPr>
        <p:spPr bwMode="auto">
          <a:xfrm rot="5400000">
            <a:off x="2704135" y="3440883"/>
            <a:ext cx="647012" cy="1177958"/>
          </a:xfrm>
          <a:prstGeom prst="chevron">
            <a:avLst>
              <a:gd name="adj" fmla="val 22412"/>
            </a:avLst>
          </a:prstGeom>
          <a:solidFill>
            <a:schemeClr val="bg2">
              <a:lumMod val="20000"/>
              <a:lumOff val="80000"/>
            </a:schemeClr>
          </a:solidFill>
          <a:ln w="9525">
            <a:solidFill>
              <a:schemeClr val="accent1">
                <a:lumMod val="100000"/>
              </a:schemeClr>
            </a:solidFill>
            <a:miter lim="800000"/>
            <a:headEnd/>
            <a:tailEnd/>
          </a:ln>
          <a:effectLst/>
        </p:spPr>
        <p:txBody>
          <a:bodyPr vert="vert270" anchor="ctr"/>
          <a:lstStyle/>
          <a:p>
            <a:pPr algn="ctr">
              <a:spcBef>
                <a:spcPct val="0"/>
              </a:spcBef>
              <a:spcAft>
                <a:spcPct val="0"/>
              </a:spcAft>
              <a:buClrTx/>
            </a:pPr>
            <a:r>
              <a:rPr lang="en-US" sz="1600" b="1"/>
              <a:t>November</a:t>
            </a:r>
          </a:p>
        </p:txBody>
      </p:sp>
      <p:sp>
        <p:nvSpPr>
          <p:cNvPr id="43" name="ee4pHeader3">
            <a:extLst>
              <a:ext uri="{FF2B5EF4-FFF2-40B4-BE49-F238E27FC236}">
                <a16:creationId xmlns:a16="http://schemas.microsoft.com/office/drawing/2014/main" id="{0363D975-C227-9A90-1F62-3D86F2CEF7EE}"/>
              </a:ext>
            </a:extLst>
          </p:cNvPr>
          <p:cNvSpPr/>
          <p:nvPr>
            <p:custDataLst>
              <p:tags r:id="rId11"/>
            </p:custDataLst>
          </p:nvPr>
        </p:nvSpPr>
        <p:spPr bwMode="auto">
          <a:xfrm rot="5400000">
            <a:off x="2704135" y="2344164"/>
            <a:ext cx="647012" cy="1177958"/>
          </a:xfrm>
          <a:prstGeom prst="chevron">
            <a:avLst>
              <a:gd name="adj" fmla="val 22412"/>
            </a:avLst>
          </a:prstGeom>
          <a:solidFill>
            <a:schemeClr val="bg2">
              <a:lumMod val="20000"/>
              <a:lumOff val="80000"/>
            </a:schemeClr>
          </a:solidFill>
          <a:ln w="9525">
            <a:solidFill>
              <a:schemeClr val="accent1">
                <a:lumMod val="100000"/>
              </a:schemeClr>
            </a:solidFill>
            <a:miter lim="800000"/>
            <a:headEnd/>
            <a:tailEnd/>
          </a:ln>
          <a:effectLst/>
        </p:spPr>
        <p:txBody>
          <a:bodyPr vert="vert270" anchor="ctr"/>
          <a:lstStyle/>
          <a:p>
            <a:pPr algn="ctr">
              <a:spcBef>
                <a:spcPct val="0"/>
              </a:spcBef>
              <a:spcAft>
                <a:spcPct val="0"/>
              </a:spcAft>
              <a:buClrTx/>
            </a:pPr>
            <a:r>
              <a:rPr lang="en-US" sz="1600" b="1">
                <a:solidFill>
                  <a:schemeClr val="accent2"/>
                </a:solidFill>
              </a:rPr>
              <a:t>September</a:t>
            </a:r>
          </a:p>
        </p:txBody>
      </p:sp>
      <p:cxnSp>
        <p:nvCxnSpPr>
          <p:cNvPr id="47" name="Straight Connector 46">
            <a:extLst>
              <a:ext uri="{FF2B5EF4-FFF2-40B4-BE49-F238E27FC236}">
                <a16:creationId xmlns:a16="http://schemas.microsoft.com/office/drawing/2014/main" id="{9706AD4A-C00B-7F9A-91A5-0616EBD25D1F}"/>
              </a:ext>
            </a:extLst>
          </p:cNvPr>
          <p:cNvCxnSpPr>
            <a:cxnSpLocks/>
            <a:endCxn id="28" idx="1"/>
          </p:cNvCxnSpPr>
          <p:nvPr/>
        </p:nvCxnSpPr>
        <p:spPr>
          <a:xfrm>
            <a:off x="3674329" y="1352141"/>
            <a:ext cx="515099"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94F5B77-9C39-37D6-0589-027A602808DE}"/>
              </a:ext>
            </a:extLst>
          </p:cNvPr>
          <p:cNvCxnSpPr>
            <a:cxnSpLocks/>
          </p:cNvCxnSpPr>
          <p:nvPr/>
        </p:nvCxnSpPr>
        <p:spPr>
          <a:xfrm>
            <a:off x="3674329" y="2760211"/>
            <a:ext cx="515099"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4EB5B7E-42A2-4207-4577-1E73837BFF1C}"/>
              </a:ext>
            </a:extLst>
          </p:cNvPr>
          <p:cNvCxnSpPr>
            <a:cxnSpLocks/>
            <a:endCxn id="37" idx="1"/>
          </p:cNvCxnSpPr>
          <p:nvPr/>
        </p:nvCxnSpPr>
        <p:spPr>
          <a:xfrm>
            <a:off x="3674329" y="3327163"/>
            <a:ext cx="515099"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4F35A17-A756-38C1-38BB-32E7C6FA9C65}"/>
              </a:ext>
            </a:extLst>
          </p:cNvPr>
          <p:cNvCxnSpPr>
            <a:cxnSpLocks/>
            <a:endCxn id="38" idx="1"/>
          </p:cNvCxnSpPr>
          <p:nvPr/>
        </p:nvCxnSpPr>
        <p:spPr>
          <a:xfrm>
            <a:off x="3674329" y="3560129"/>
            <a:ext cx="515099"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55D1978-5557-33D8-1072-AAF2C22280CD}"/>
              </a:ext>
            </a:extLst>
          </p:cNvPr>
          <p:cNvCxnSpPr>
            <a:cxnSpLocks/>
            <a:endCxn id="39" idx="1"/>
          </p:cNvCxnSpPr>
          <p:nvPr/>
        </p:nvCxnSpPr>
        <p:spPr>
          <a:xfrm>
            <a:off x="3674329" y="4032882"/>
            <a:ext cx="515099"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95" name="ee4pContent2">
            <a:extLst>
              <a:ext uri="{FF2B5EF4-FFF2-40B4-BE49-F238E27FC236}">
                <a16:creationId xmlns:a16="http://schemas.microsoft.com/office/drawing/2014/main" id="{3CB6DECA-18F5-719D-156B-DC962EB7D687}"/>
              </a:ext>
            </a:extLst>
          </p:cNvPr>
          <p:cNvSpPr txBox="1">
            <a:spLocks noChangeArrowheads="1"/>
          </p:cNvSpPr>
          <p:nvPr>
            <p:custDataLst>
              <p:tags r:id="rId12"/>
            </p:custDataLst>
          </p:nvPr>
        </p:nvSpPr>
        <p:spPr bwMode="auto">
          <a:xfrm>
            <a:off x="709220" y="2197190"/>
            <a:ext cx="1344530" cy="215444"/>
          </a:xfrm>
          <a:prstGeom prst="rect">
            <a:avLst/>
          </a:prstGeom>
          <a:noFill/>
          <a:ln w="19050">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r">
              <a:buClr>
                <a:schemeClr val="accent1">
                  <a:lumMod val="100000"/>
                </a:schemeClr>
              </a:buClr>
              <a:buSzPct val="100000"/>
              <a:buNone/>
            </a:pPr>
            <a:r>
              <a:rPr lang="en-US" sz="1400" b="1" dirty="0">
                <a:effectLst/>
                <a:ea typeface="Times New Roman" panose="02020603050405020304" pitchFamily="18" charset="0"/>
              </a:rPr>
              <a:t>We are here</a:t>
            </a:r>
          </a:p>
        </p:txBody>
      </p:sp>
      <p:sp>
        <p:nvSpPr>
          <p:cNvPr id="96" name="ee4pContent3">
            <a:extLst>
              <a:ext uri="{FF2B5EF4-FFF2-40B4-BE49-F238E27FC236}">
                <a16:creationId xmlns:a16="http://schemas.microsoft.com/office/drawing/2014/main" id="{9800A6A7-4934-F63C-2D38-CABCB2AF77B7}"/>
              </a:ext>
            </a:extLst>
          </p:cNvPr>
          <p:cNvSpPr txBox="1">
            <a:spLocks noChangeArrowheads="1"/>
          </p:cNvSpPr>
          <p:nvPr>
            <p:custDataLst>
              <p:tags r:id="rId13"/>
            </p:custDataLst>
          </p:nvPr>
        </p:nvSpPr>
        <p:spPr bwMode="auto">
          <a:xfrm>
            <a:off x="369459" y="3448318"/>
            <a:ext cx="1793182" cy="246221"/>
          </a:xfrm>
          <a:prstGeom prst="rect">
            <a:avLst/>
          </a:prstGeom>
          <a:noFill/>
          <a:ln w="19050">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r">
              <a:buClr>
                <a:schemeClr val="accent1">
                  <a:lumMod val="100000"/>
                </a:schemeClr>
              </a:buClr>
              <a:buSzPct val="100000"/>
              <a:buNone/>
            </a:pPr>
            <a:r>
              <a:rPr lang="en-US" sz="1400" b="1">
                <a:effectLst/>
                <a:ea typeface="Times New Roman" panose="02020603050405020304" pitchFamily="18" charset="0"/>
              </a:rPr>
              <a:t>Initial comments due</a:t>
            </a:r>
          </a:p>
        </p:txBody>
      </p:sp>
      <p:cxnSp>
        <p:nvCxnSpPr>
          <p:cNvPr id="102" name="Straight Arrow Connector 101">
            <a:extLst>
              <a:ext uri="{FF2B5EF4-FFF2-40B4-BE49-F238E27FC236}">
                <a16:creationId xmlns:a16="http://schemas.microsoft.com/office/drawing/2014/main" id="{4F78E431-BEC3-4376-BCD2-55A5ACD94C46}"/>
              </a:ext>
            </a:extLst>
          </p:cNvPr>
          <p:cNvCxnSpPr>
            <a:cxnSpLocks/>
          </p:cNvCxnSpPr>
          <p:nvPr/>
        </p:nvCxnSpPr>
        <p:spPr>
          <a:xfrm>
            <a:off x="1630737" y="2503036"/>
            <a:ext cx="0" cy="885474"/>
          </a:xfrm>
          <a:prstGeom prst="straightConnector1">
            <a:avLst/>
          </a:prstGeom>
          <a:ln w="57150">
            <a:solidFill>
              <a:srgbClr val="F15922"/>
            </a:solidFill>
            <a:headEnd type="triangle"/>
            <a:tailEnd type="triangle"/>
          </a:ln>
        </p:spPr>
        <p:style>
          <a:lnRef idx="1">
            <a:schemeClr val="dk1"/>
          </a:lnRef>
          <a:fillRef idx="0">
            <a:schemeClr val="dk1"/>
          </a:fillRef>
          <a:effectRef idx="0">
            <a:schemeClr val="dk1"/>
          </a:effectRef>
          <a:fontRef idx="minor">
            <a:schemeClr val="tx1"/>
          </a:fontRef>
        </p:style>
      </p:cxnSp>
      <p:sp>
        <p:nvSpPr>
          <p:cNvPr id="104" name="Triangle 103">
            <a:extLst>
              <a:ext uri="{FF2B5EF4-FFF2-40B4-BE49-F238E27FC236}">
                <a16:creationId xmlns:a16="http://schemas.microsoft.com/office/drawing/2014/main" id="{44A9A7AD-A349-DA11-0167-A943CAB4A727}"/>
              </a:ext>
            </a:extLst>
          </p:cNvPr>
          <p:cNvSpPr/>
          <p:nvPr/>
        </p:nvSpPr>
        <p:spPr>
          <a:xfrm rot="5400000">
            <a:off x="2147419" y="2217039"/>
            <a:ext cx="220717" cy="190273"/>
          </a:xfrm>
          <a:prstGeom prst="triangle">
            <a:avLst/>
          </a:prstGeom>
          <a:solidFill>
            <a:srgbClr val="F1592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Triangle 104">
            <a:extLst>
              <a:ext uri="{FF2B5EF4-FFF2-40B4-BE49-F238E27FC236}">
                <a16:creationId xmlns:a16="http://schemas.microsoft.com/office/drawing/2014/main" id="{DFFCC51D-28F8-496E-8789-BE76974658E7}"/>
              </a:ext>
            </a:extLst>
          </p:cNvPr>
          <p:cNvSpPr/>
          <p:nvPr/>
        </p:nvSpPr>
        <p:spPr>
          <a:xfrm rot="5400000">
            <a:off x="2192857" y="3473052"/>
            <a:ext cx="220717" cy="190273"/>
          </a:xfrm>
          <a:prstGeom prst="triangle">
            <a:avLst/>
          </a:prstGeom>
          <a:solidFill>
            <a:srgbClr val="F1592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9E00CCB-F49C-43BD-4F95-1AB224AEB539}"/>
              </a:ext>
            </a:extLst>
          </p:cNvPr>
          <p:cNvCxnSpPr>
            <a:cxnSpLocks/>
          </p:cNvCxnSpPr>
          <p:nvPr/>
        </p:nvCxnSpPr>
        <p:spPr>
          <a:xfrm>
            <a:off x="3674329" y="3807711"/>
            <a:ext cx="515099"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9" name="ee4pContent3">
            <a:extLst>
              <a:ext uri="{FF2B5EF4-FFF2-40B4-BE49-F238E27FC236}">
                <a16:creationId xmlns:a16="http://schemas.microsoft.com/office/drawing/2014/main" id="{55B9361A-5A09-4DC1-7629-AFF0A93F2A36}"/>
              </a:ext>
            </a:extLst>
          </p:cNvPr>
          <p:cNvSpPr txBox="1">
            <a:spLocks noChangeArrowheads="1"/>
          </p:cNvSpPr>
          <p:nvPr>
            <p:custDataLst>
              <p:tags r:id="rId14"/>
            </p:custDataLst>
          </p:nvPr>
        </p:nvSpPr>
        <p:spPr bwMode="auto">
          <a:xfrm>
            <a:off x="4189427" y="3676805"/>
            <a:ext cx="4898121" cy="246221"/>
          </a:xfrm>
          <a:prstGeom prst="rect">
            <a:avLst/>
          </a:prstGeom>
          <a:noFill/>
          <a:ln w="19050">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buClr>
                <a:schemeClr val="accent1">
                  <a:lumMod val="100000"/>
                </a:schemeClr>
              </a:buClr>
              <a:buSzPct val="100000"/>
              <a:buNone/>
            </a:pPr>
            <a:r>
              <a:rPr lang="en-US" i="1" dirty="0">
                <a:effectLst/>
                <a:ea typeface="Times New Roman" panose="02020603050405020304" pitchFamily="18" charset="0"/>
              </a:rPr>
              <a:t>   November 5 – Election!</a:t>
            </a:r>
          </a:p>
        </p:txBody>
      </p:sp>
      <p:sp>
        <p:nvSpPr>
          <p:cNvPr id="10" name="ee4pContent3">
            <a:extLst>
              <a:ext uri="{FF2B5EF4-FFF2-40B4-BE49-F238E27FC236}">
                <a16:creationId xmlns:a16="http://schemas.microsoft.com/office/drawing/2014/main" id="{FEB3848F-8E05-D32B-4139-137078BA5464}"/>
              </a:ext>
            </a:extLst>
          </p:cNvPr>
          <p:cNvSpPr txBox="1">
            <a:spLocks noChangeArrowheads="1"/>
          </p:cNvSpPr>
          <p:nvPr>
            <p:custDataLst>
              <p:tags r:id="rId15"/>
            </p:custDataLst>
          </p:nvPr>
        </p:nvSpPr>
        <p:spPr bwMode="auto">
          <a:xfrm>
            <a:off x="363195" y="3871717"/>
            <a:ext cx="1793182" cy="246221"/>
          </a:xfrm>
          <a:prstGeom prst="rect">
            <a:avLst/>
          </a:prstGeom>
          <a:noFill/>
          <a:ln w="19050">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r">
              <a:buClr>
                <a:schemeClr val="accent1">
                  <a:lumMod val="100000"/>
                </a:schemeClr>
              </a:buClr>
              <a:buSzPct val="100000"/>
              <a:buNone/>
            </a:pPr>
            <a:r>
              <a:rPr lang="en-US" sz="1400" b="1">
                <a:effectLst/>
                <a:ea typeface="Times New Roman" panose="02020603050405020304" pitchFamily="18" charset="0"/>
              </a:rPr>
              <a:t>Reply comments due</a:t>
            </a:r>
          </a:p>
        </p:txBody>
      </p:sp>
      <p:sp>
        <p:nvSpPr>
          <p:cNvPr id="11" name="Triangle 10">
            <a:extLst>
              <a:ext uri="{FF2B5EF4-FFF2-40B4-BE49-F238E27FC236}">
                <a16:creationId xmlns:a16="http://schemas.microsoft.com/office/drawing/2014/main" id="{8BD44841-3F24-555E-7F66-6EEC397735AE}"/>
              </a:ext>
            </a:extLst>
          </p:cNvPr>
          <p:cNvSpPr/>
          <p:nvPr/>
        </p:nvSpPr>
        <p:spPr>
          <a:xfrm rot="5400000">
            <a:off x="2182543" y="3889402"/>
            <a:ext cx="220717" cy="190273"/>
          </a:xfrm>
          <a:prstGeom prst="triangle">
            <a:avLst/>
          </a:prstGeom>
          <a:solidFill>
            <a:srgbClr val="F1592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ee4pContent1">
            <a:extLst>
              <a:ext uri="{FF2B5EF4-FFF2-40B4-BE49-F238E27FC236}">
                <a16:creationId xmlns:a16="http://schemas.microsoft.com/office/drawing/2014/main" id="{48FEBCED-8B3A-860D-B7F4-D9E4EF560840}"/>
              </a:ext>
            </a:extLst>
          </p:cNvPr>
          <p:cNvSpPr txBox="1">
            <a:spLocks noChangeArrowheads="1"/>
          </p:cNvSpPr>
          <p:nvPr>
            <p:custDataLst>
              <p:tags r:id="rId16"/>
            </p:custDataLst>
          </p:nvPr>
        </p:nvSpPr>
        <p:spPr bwMode="auto">
          <a:xfrm>
            <a:off x="4189427" y="1622919"/>
            <a:ext cx="4898121" cy="246221"/>
          </a:xfrm>
          <a:prstGeom prst="rect">
            <a:avLst/>
          </a:prstGeom>
          <a:noFill/>
          <a:ln w="19050">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buClr>
                <a:schemeClr val="accent1">
                  <a:lumMod val="100000"/>
                </a:schemeClr>
              </a:buClr>
              <a:buSzPct val="100000"/>
              <a:buNone/>
            </a:pPr>
            <a:r>
              <a:rPr lang="en-US" dirty="0">
                <a:effectLst/>
                <a:ea typeface="Times New Roman" panose="02020603050405020304" pitchFamily="18" charset="0"/>
              </a:rPr>
              <a:t>   July 15 – ANOPR </a:t>
            </a:r>
            <a:r>
              <a:rPr lang="en-US" dirty="0">
                <a:ea typeface="Times New Roman" panose="02020603050405020304" pitchFamily="18" charset="0"/>
              </a:rPr>
              <a:t>published in Federal Register</a:t>
            </a:r>
            <a:endParaRPr lang="en-US" dirty="0">
              <a:effectLst/>
              <a:ea typeface="Times New Roman" panose="02020603050405020304" pitchFamily="18" charset="0"/>
            </a:endParaRPr>
          </a:p>
        </p:txBody>
      </p:sp>
      <p:cxnSp>
        <p:nvCxnSpPr>
          <p:cNvPr id="13" name="Straight Connector 12">
            <a:extLst>
              <a:ext uri="{FF2B5EF4-FFF2-40B4-BE49-F238E27FC236}">
                <a16:creationId xmlns:a16="http://schemas.microsoft.com/office/drawing/2014/main" id="{AE3D5949-FBAE-D197-7C1E-CD67E437A5BE}"/>
              </a:ext>
            </a:extLst>
          </p:cNvPr>
          <p:cNvCxnSpPr>
            <a:cxnSpLocks/>
            <a:endCxn id="12" idx="1"/>
          </p:cNvCxnSpPr>
          <p:nvPr/>
        </p:nvCxnSpPr>
        <p:spPr>
          <a:xfrm>
            <a:off x="3674328" y="1746030"/>
            <a:ext cx="515099" cy="0"/>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71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t>Working for Advanced Transmission Technologies</a:t>
            </a:r>
          </a:p>
        </p:txBody>
      </p:sp>
      <p:sp>
        <p:nvSpPr>
          <p:cNvPr id="6" name="Subtitle 5"/>
          <p:cNvSpPr>
            <a:spLocks noGrp="1"/>
          </p:cNvSpPr>
          <p:nvPr>
            <p:ph type="subTitle" idx="1"/>
          </p:nvPr>
        </p:nvSpPr>
        <p:spPr/>
        <p:txBody>
          <a:bodyPr>
            <a:normAutofit/>
          </a:bodyPr>
          <a:lstStyle/>
          <a:p>
            <a:r>
              <a:rPr lang="en-US" sz="2000"/>
              <a:t>For more information contact </a:t>
            </a:r>
          </a:p>
          <a:p>
            <a:r>
              <a:rPr lang="en-US" sz="2000"/>
              <a:t>Julia </a:t>
            </a:r>
            <a:r>
              <a:rPr lang="en-US" sz="2000" err="1"/>
              <a:t>Selker</a:t>
            </a:r>
            <a:r>
              <a:rPr lang="en-US" sz="2000"/>
              <a:t> / </a:t>
            </a:r>
            <a:r>
              <a:rPr lang="en-US" sz="2000" err="1"/>
              <a:t>jselker@gridstrategiesllc.com</a:t>
            </a:r>
            <a:endParaRPr lang="en-US" sz="2000"/>
          </a:p>
          <a:p>
            <a:r>
              <a:rPr lang="en-US" sz="2000" err="1"/>
              <a:t>www.watt-transmission.org</a:t>
            </a:r>
            <a:endParaRPr lang="en-US" sz="2000"/>
          </a:p>
          <a:p>
            <a:endParaRPr lang="en-US"/>
          </a:p>
        </p:txBody>
      </p:sp>
    </p:spTree>
    <p:extLst>
      <p:ext uri="{BB962C8B-B14F-4D97-AF65-F5344CB8AC3E}">
        <p14:creationId xmlns:p14="http://schemas.microsoft.com/office/powerpoint/2010/main" val="325020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AE53-2A42-FC21-587C-309317C75F20}"/>
              </a:ext>
            </a:extLst>
          </p:cNvPr>
          <p:cNvSpPr>
            <a:spLocks noGrp="1"/>
          </p:cNvSpPr>
          <p:nvPr>
            <p:ph type="title"/>
          </p:nvPr>
        </p:nvSpPr>
        <p:spPr/>
        <p:txBody>
          <a:bodyPr/>
          <a:lstStyle/>
          <a:p>
            <a:r>
              <a:rPr lang="en-US" dirty="0"/>
              <a:t>Meeting agenda</a:t>
            </a:r>
          </a:p>
        </p:txBody>
      </p:sp>
      <p:sp>
        <p:nvSpPr>
          <p:cNvPr id="4" name="Footer Placeholder 3">
            <a:extLst>
              <a:ext uri="{FF2B5EF4-FFF2-40B4-BE49-F238E27FC236}">
                <a16:creationId xmlns:a16="http://schemas.microsoft.com/office/drawing/2014/main" id="{D24959F4-8B95-FDC2-A10A-75E0DF87AC06}"/>
              </a:ext>
            </a:extLst>
          </p:cNvPr>
          <p:cNvSpPr>
            <a:spLocks noGrp="1"/>
          </p:cNvSpPr>
          <p:nvPr>
            <p:ph type="ftr" sz="quarter" idx="11"/>
          </p:nvPr>
        </p:nvSpPr>
        <p:spPr/>
        <p:txBody>
          <a:bodyPr/>
          <a:lstStyle/>
          <a:p>
            <a:r>
              <a:rPr lang="en-US"/>
              <a:t>© 2024 WATT Coalition</a:t>
            </a:r>
          </a:p>
        </p:txBody>
      </p:sp>
      <p:sp>
        <p:nvSpPr>
          <p:cNvPr id="5" name="Slide Number Placeholder 4">
            <a:extLst>
              <a:ext uri="{FF2B5EF4-FFF2-40B4-BE49-F238E27FC236}">
                <a16:creationId xmlns:a16="http://schemas.microsoft.com/office/drawing/2014/main" id="{6DD57876-F627-3E93-7F3C-7F95FFC4D1F7}"/>
              </a:ext>
            </a:extLst>
          </p:cNvPr>
          <p:cNvSpPr>
            <a:spLocks noGrp="1"/>
          </p:cNvSpPr>
          <p:nvPr>
            <p:ph type="sldNum" sz="quarter" idx="12"/>
          </p:nvPr>
        </p:nvSpPr>
        <p:spPr/>
        <p:txBody>
          <a:bodyPr/>
          <a:lstStyle/>
          <a:p>
            <a:fld id="{CD7640A5-FB12-334C-A067-4A5A64E1E9FE}" type="slidenum">
              <a:rPr lang="en-US" smtClean="0"/>
              <a:t>2</a:t>
            </a:fld>
            <a:endParaRPr lang="en-US"/>
          </a:p>
        </p:txBody>
      </p:sp>
      <p:sp>
        <p:nvSpPr>
          <p:cNvPr id="8" name="Content Placeholder 2">
            <a:extLst>
              <a:ext uri="{FF2B5EF4-FFF2-40B4-BE49-F238E27FC236}">
                <a16:creationId xmlns:a16="http://schemas.microsoft.com/office/drawing/2014/main" id="{72B53E41-B2E3-1E10-253C-635464227CAC}"/>
              </a:ext>
            </a:extLst>
          </p:cNvPr>
          <p:cNvSpPr txBox="1">
            <a:spLocks/>
          </p:cNvSpPr>
          <p:nvPr/>
        </p:nvSpPr>
        <p:spPr>
          <a:xfrm>
            <a:off x="457200" y="1200151"/>
            <a:ext cx="8229600" cy="3259632"/>
          </a:xfrm>
          <a:prstGeom prst="rect">
            <a:avLst/>
          </a:prstGeom>
        </p:spPr>
        <p:txBody>
          <a:bodyPr vert="horz" lIns="18288"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chemeClr val="accent1"/>
                </a:solidFill>
              </a:rPr>
              <a:t>Agenda</a:t>
            </a:r>
          </a:p>
          <a:p>
            <a:pPr marL="457200" indent="-457200">
              <a:buFont typeface="+mj-lt"/>
              <a:buAutoNum type="arabicPeriod"/>
            </a:pPr>
            <a:r>
              <a:rPr lang="en-US" dirty="0">
                <a:solidFill>
                  <a:srgbClr val="002060"/>
                </a:solidFill>
              </a:rPr>
              <a:t>Why DLR matters + history</a:t>
            </a:r>
          </a:p>
          <a:p>
            <a:pPr marL="457200" indent="-457200">
              <a:buFont typeface="+mj-lt"/>
              <a:buAutoNum type="arabicPeriod"/>
            </a:pPr>
            <a:r>
              <a:rPr lang="en-US" dirty="0">
                <a:solidFill>
                  <a:srgbClr val="002060"/>
                </a:solidFill>
              </a:rPr>
              <a:t>What is in the ANOPR</a:t>
            </a:r>
          </a:p>
          <a:p>
            <a:pPr marL="457200" indent="-457200">
              <a:buFont typeface="+mj-lt"/>
              <a:buAutoNum type="arabicPeriod"/>
            </a:pPr>
            <a:r>
              <a:rPr lang="en-US" dirty="0">
                <a:solidFill>
                  <a:srgbClr val="002060"/>
                </a:solidFill>
              </a:rPr>
              <a:t>Key issues</a:t>
            </a:r>
          </a:p>
          <a:p>
            <a:pPr marL="457200" indent="-457200">
              <a:buFont typeface="+mj-lt"/>
              <a:buAutoNum type="arabicPeriod"/>
            </a:pPr>
            <a:r>
              <a:rPr lang="en-US" dirty="0">
                <a:solidFill>
                  <a:srgbClr val="002060"/>
                </a:solidFill>
              </a:rPr>
              <a:t>Timeline</a:t>
            </a:r>
          </a:p>
          <a:p>
            <a:endParaRPr lang="en-US" dirty="0"/>
          </a:p>
        </p:txBody>
      </p:sp>
    </p:spTree>
    <p:extLst>
      <p:ext uri="{BB962C8B-B14F-4D97-AF65-F5344CB8AC3E}">
        <p14:creationId xmlns:p14="http://schemas.microsoft.com/office/powerpoint/2010/main" val="136972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9A1002-61FF-5402-3827-0ACEA1275164}"/>
              </a:ext>
            </a:extLst>
          </p:cNvPr>
          <p:cNvSpPr>
            <a:spLocks noGrp="1"/>
          </p:cNvSpPr>
          <p:nvPr>
            <p:ph type="ftr" sz="quarter" idx="11"/>
          </p:nvPr>
        </p:nvSpPr>
        <p:spPr/>
        <p:txBody>
          <a:bodyPr/>
          <a:lstStyle/>
          <a:p>
            <a:r>
              <a:rPr lang="en-US"/>
              <a:t>© 2017 WATT Coalition</a:t>
            </a:r>
          </a:p>
        </p:txBody>
      </p:sp>
      <p:sp>
        <p:nvSpPr>
          <p:cNvPr id="3" name="Slide Number Placeholder 2">
            <a:extLst>
              <a:ext uri="{FF2B5EF4-FFF2-40B4-BE49-F238E27FC236}">
                <a16:creationId xmlns:a16="http://schemas.microsoft.com/office/drawing/2014/main" id="{3D93E0C9-22C9-F92A-4511-CA5DC79FE203}"/>
              </a:ext>
            </a:extLst>
          </p:cNvPr>
          <p:cNvSpPr>
            <a:spLocks noGrp="1"/>
          </p:cNvSpPr>
          <p:nvPr>
            <p:ph type="sldNum" sz="quarter" idx="12"/>
          </p:nvPr>
        </p:nvSpPr>
        <p:spPr/>
        <p:txBody>
          <a:bodyPr/>
          <a:lstStyle/>
          <a:p>
            <a:fld id="{CD7640A5-FB12-334C-A067-4A5A64E1E9FE}" type="slidenum">
              <a:rPr lang="en-US" smtClean="0"/>
              <a:t>3</a:t>
            </a:fld>
            <a:endParaRPr lang="en-US"/>
          </a:p>
        </p:txBody>
      </p:sp>
      <p:pic>
        <p:nvPicPr>
          <p:cNvPr id="4" name="Picture 3" descr="Graphical user interface&#10;&#10;Description automatically generated with low confidence">
            <a:extLst>
              <a:ext uri="{FF2B5EF4-FFF2-40B4-BE49-F238E27FC236}">
                <a16:creationId xmlns:a16="http://schemas.microsoft.com/office/drawing/2014/main" id="{339BE06D-E022-1BAD-2537-DEE6562598CD}"/>
              </a:ext>
            </a:extLst>
          </p:cNvPr>
          <p:cNvPicPr>
            <a:picLocks noChangeAspect="1"/>
          </p:cNvPicPr>
          <p:nvPr/>
        </p:nvPicPr>
        <p:blipFill>
          <a:blip r:embed="rId3"/>
          <a:stretch>
            <a:fillRect/>
          </a:stretch>
        </p:blipFill>
        <p:spPr>
          <a:xfrm>
            <a:off x="-2" y="0"/>
            <a:ext cx="9144002" cy="5143501"/>
          </a:xfrm>
          <a:prstGeom prst="rect">
            <a:avLst/>
          </a:prstGeom>
        </p:spPr>
      </p:pic>
      <p:pic>
        <p:nvPicPr>
          <p:cNvPr id="5" name="Picture 4" descr="A picture containing text, clipart, sign&#10;&#10;Description automatically generated">
            <a:extLst>
              <a:ext uri="{FF2B5EF4-FFF2-40B4-BE49-F238E27FC236}">
                <a16:creationId xmlns:a16="http://schemas.microsoft.com/office/drawing/2014/main" id="{E4863F21-4F88-A516-8609-160648AF1CED}"/>
              </a:ext>
            </a:extLst>
          </p:cNvPr>
          <p:cNvPicPr>
            <a:picLocks noChangeAspect="1"/>
          </p:cNvPicPr>
          <p:nvPr/>
        </p:nvPicPr>
        <p:blipFill>
          <a:blip r:embed="rId4"/>
          <a:stretch>
            <a:fillRect/>
          </a:stretch>
        </p:blipFill>
        <p:spPr>
          <a:xfrm>
            <a:off x="4425952" y="2191712"/>
            <a:ext cx="1317626" cy="582141"/>
          </a:xfrm>
          <a:prstGeom prst="rect">
            <a:avLst/>
          </a:prstGeom>
        </p:spPr>
      </p:pic>
      <p:sp>
        <p:nvSpPr>
          <p:cNvPr id="8" name="Rectangle 7">
            <a:extLst>
              <a:ext uri="{FF2B5EF4-FFF2-40B4-BE49-F238E27FC236}">
                <a16:creationId xmlns:a16="http://schemas.microsoft.com/office/drawing/2014/main" id="{E1F9999E-4B2F-64DF-FA4D-0246B131064F}"/>
              </a:ext>
            </a:extLst>
          </p:cNvPr>
          <p:cNvSpPr/>
          <p:nvPr/>
        </p:nvSpPr>
        <p:spPr>
          <a:xfrm>
            <a:off x="7655442" y="4338084"/>
            <a:ext cx="1414130" cy="703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 blue and purple logo&#10;&#10;Description automatically generated">
            <a:extLst>
              <a:ext uri="{FF2B5EF4-FFF2-40B4-BE49-F238E27FC236}">
                <a16:creationId xmlns:a16="http://schemas.microsoft.com/office/drawing/2014/main" id="{999DA1B3-128A-1815-17AE-035AA6A9DD7C}"/>
              </a:ext>
            </a:extLst>
          </p:cNvPr>
          <p:cNvPicPr>
            <a:picLocks noChangeAspect="1"/>
          </p:cNvPicPr>
          <p:nvPr/>
        </p:nvPicPr>
        <p:blipFill>
          <a:blip r:embed="rId5"/>
          <a:stretch>
            <a:fillRect/>
          </a:stretch>
        </p:blipFill>
        <p:spPr>
          <a:xfrm>
            <a:off x="7710669" y="4371203"/>
            <a:ext cx="1303676" cy="532982"/>
          </a:xfrm>
          <a:prstGeom prst="rect">
            <a:avLst/>
          </a:prstGeom>
        </p:spPr>
      </p:pic>
      <p:sp>
        <p:nvSpPr>
          <p:cNvPr id="11" name="Rectangle 10">
            <a:extLst>
              <a:ext uri="{FF2B5EF4-FFF2-40B4-BE49-F238E27FC236}">
                <a16:creationId xmlns:a16="http://schemas.microsoft.com/office/drawing/2014/main" id="{8844CFB7-6A24-F142-93C6-8FF4D7F71A59}"/>
              </a:ext>
            </a:extLst>
          </p:cNvPr>
          <p:cNvSpPr/>
          <p:nvPr/>
        </p:nvSpPr>
        <p:spPr>
          <a:xfrm>
            <a:off x="2590799" y="2191712"/>
            <a:ext cx="1651591" cy="7030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1CEB1524-0418-8D02-8BAB-A5372F4159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2670" y="2397583"/>
            <a:ext cx="1449720" cy="270014"/>
          </a:xfrm>
          <a:prstGeom prst="rect">
            <a:avLst/>
          </a:prstGeom>
        </p:spPr>
      </p:pic>
      <p:sp>
        <p:nvSpPr>
          <p:cNvPr id="12" name="Rectangle 11">
            <a:extLst>
              <a:ext uri="{FF2B5EF4-FFF2-40B4-BE49-F238E27FC236}">
                <a16:creationId xmlns:a16="http://schemas.microsoft.com/office/drawing/2014/main" id="{596F2D46-3632-2A06-C2A2-7881CFB49439}"/>
              </a:ext>
            </a:extLst>
          </p:cNvPr>
          <p:cNvSpPr/>
          <p:nvPr/>
        </p:nvSpPr>
        <p:spPr>
          <a:xfrm>
            <a:off x="7694093" y="2825813"/>
            <a:ext cx="1433331" cy="6648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blue and black logo&#10;&#10;Description automatically generated">
            <a:extLst>
              <a:ext uri="{FF2B5EF4-FFF2-40B4-BE49-F238E27FC236}">
                <a16:creationId xmlns:a16="http://schemas.microsoft.com/office/drawing/2014/main" id="{360AB08F-9157-525F-AC2B-42BB50A5140F}"/>
              </a:ext>
            </a:extLst>
          </p:cNvPr>
          <p:cNvPicPr>
            <a:picLocks noChangeAspect="1"/>
          </p:cNvPicPr>
          <p:nvPr/>
        </p:nvPicPr>
        <p:blipFill>
          <a:blip r:embed="rId8"/>
          <a:stretch>
            <a:fillRect/>
          </a:stretch>
        </p:blipFill>
        <p:spPr>
          <a:xfrm>
            <a:off x="7751946" y="2894735"/>
            <a:ext cx="1317626" cy="527050"/>
          </a:xfrm>
          <a:prstGeom prst="rect">
            <a:avLst/>
          </a:prstGeom>
        </p:spPr>
      </p:pic>
      <p:sp>
        <p:nvSpPr>
          <p:cNvPr id="13" name="Rectangle 12">
            <a:extLst>
              <a:ext uri="{FF2B5EF4-FFF2-40B4-BE49-F238E27FC236}">
                <a16:creationId xmlns:a16="http://schemas.microsoft.com/office/drawing/2014/main" id="{ADE5DF8A-674F-AB79-7967-8BE189A7E38E}"/>
              </a:ext>
            </a:extLst>
          </p:cNvPr>
          <p:cNvSpPr/>
          <p:nvPr/>
        </p:nvSpPr>
        <p:spPr>
          <a:xfrm>
            <a:off x="6024677" y="3490707"/>
            <a:ext cx="1523183" cy="78275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 logo with blue letters and a yellow and orange logo&#10;&#10;Description automatically generated">
            <a:extLst>
              <a:ext uri="{FF2B5EF4-FFF2-40B4-BE49-F238E27FC236}">
                <a16:creationId xmlns:a16="http://schemas.microsoft.com/office/drawing/2014/main" id="{98023E72-7FF1-3B14-E184-F7DD76DD2130}"/>
              </a:ext>
            </a:extLst>
          </p:cNvPr>
          <p:cNvPicPr>
            <a:picLocks noChangeAspect="1"/>
          </p:cNvPicPr>
          <p:nvPr/>
        </p:nvPicPr>
        <p:blipFill>
          <a:blip r:embed="rId9"/>
          <a:stretch>
            <a:fillRect/>
          </a:stretch>
        </p:blipFill>
        <p:spPr>
          <a:xfrm>
            <a:off x="6024676" y="3682421"/>
            <a:ext cx="1523184" cy="387658"/>
          </a:xfrm>
          <a:prstGeom prst="rect">
            <a:avLst/>
          </a:prstGeom>
        </p:spPr>
      </p:pic>
    </p:spTree>
    <p:extLst>
      <p:ext uri="{BB962C8B-B14F-4D97-AF65-F5344CB8AC3E}">
        <p14:creationId xmlns:p14="http://schemas.microsoft.com/office/powerpoint/2010/main" val="238132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t>Dynamic Line Ratings</a:t>
            </a:r>
          </a:p>
        </p:txBody>
      </p:sp>
      <p:sp>
        <p:nvSpPr>
          <p:cNvPr id="6" name="Footer Placeholder 5"/>
          <p:cNvSpPr>
            <a:spLocks noGrp="1"/>
          </p:cNvSpPr>
          <p:nvPr>
            <p:ph type="ftr" sz="quarter" idx="4294967295"/>
          </p:nvPr>
        </p:nvSpPr>
        <p:spPr>
          <a:xfrm>
            <a:off x="5338469" y="4767263"/>
            <a:ext cx="2895600" cy="273844"/>
          </a:xfrm>
        </p:spPr>
        <p:txBody>
          <a:bodyPr/>
          <a:lstStyle/>
          <a:p>
            <a:r>
              <a:rPr lang="en-US"/>
              <a:t>© 2024 WATT Coalition</a:t>
            </a:r>
          </a:p>
        </p:txBody>
      </p:sp>
      <p:sp>
        <p:nvSpPr>
          <p:cNvPr id="7" name="Slide Number Placeholder 6"/>
          <p:cNvSpPr>
            <a:spLocks noGrp="1"/>
          </p:cNvSpPr>
          <p:nvPr>
            <p:ph type="sldNum" sz="quarter" idx="14"/>
          </p:nvPr>
        </p:nvSpPr>
        <p:spPr/>
        <p:txBody>
          <a:bodyPr/>
          <a:lstStyle/>
          <a:p>
            <a:fld id="{CD7640A5-FB12-334C-A067-4A5A64E1E9FE}" type="slidenum">
              <a:rPr lang="en-US" smtClean="0"/>
              <a:pPr/>
              <a:t>4</a:t>
            </a:fld>
            <a:endParaRPr lang="en-US"/>
          </a:p>
        </p:txBody>
      </p:sp>
      <p:sp>
        <p:nvSpPr>
          <p:cNvPr id="4" name="Footer Placeholder 2">
            <a:extLst>
              <a:ext uri="{FF2B5EF4-FFF2-40B4-BE49-F238E27FC236}">
                <a16:creationId xmlns:a16="http://schemas.microsoft.com/office/drawing/2014/main" id="{A081A893-6141-D275-4660-4E24B603B675}"/>
              </a:ext>
            </a:extLst>
          </p:cNvPr>
          <p:cNvSpPr txBox="1">
            <a:spLocks/>
          </p:cNvSpPr>
          <p:nvPr/>
        </p:nvSpPr>
        <p:spPr>
          <a:xfrm>
            <a:off x="5338469" y="4643693"/>
            <a:ext cx="2895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2023 WATT Coalition</a:t>
            </a:r>
          </a:p>
        </p:txBody>
      </p:sp>
      <p:sp>
        <p:nvSpPr>
          <p:cNvPr id="5" name="Slide Number Placeholder 3">
            <a:extLst>
              <a:ext uri="{FF2B5EF4-FFF2-40B4-BE49-F238E27FC236}">
                <a16:creationId xmlns:a16="http://schemas.microsoft.com/office/drawing/2014/main" id="{27EE2A88-A10B-48A1-E421-E0CE21BCB794}"/>
              </a:ext>
            </a:extLst>
          </p:cNvPr>
          <p:cNvSpPr txBox="1">
            <a:spLocks/>
          </p:cNvSpPr>
          <p:nvPr/>
        </p:nvSpPr>
        <p:spPr>
          <a:xfrm>
            <a:off x="457200" y="464369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7640A5-FB12-334C-A067-4A5A64E1E9FE}" type="slidenum">
              <a:rPr lang="en-US" smtClean="0"/>
              <a:pPr/>
              <a:t>4</a:t>
            </a:fld>
            <a:endParaRPr lang="en-US"/>
          </a:p>
        </p:txBody>
      </p:sp>
      <p:pic>
        <p:nvPicPr>
          <p:cNvPr id="9" name="Picture 8" descr="Diagram&#10;&#10;Description automatically generated">
            <a:extLst>
              <a:ext uri="{FF2B5EF4-FFF2-40B4-BE49-F238E27FC236}">
                <a16:creationId xmlns:a16="http://schemas.microsoft.com/office/drawing/2014/main" id="{2648143D-9F1C-7124-F765-90367DB1F3C1}"/>
              </a:ext>
            </a:extLst>
          </p:cNvPr>
          <p:cNvPicPr>
            <a:picLocks noChangeAspect="1"/>
          </p:cNvPicPr>
          <p:nvPr/>
        </p:nvPicPr>
        <p:blipFill>
          <a:blip r:embed="rId2"/>
          <a:stretch>
            <a:fillRect/>
          </a:stretch>
        </p:blipFill>
        <p:spPr>
          <a:xfrm>
            <a:off x="372394" y="888771"/>
            <a:ext cx="4604895" cy="2956059"/>
          </a:xfrm>
          <a:prstGeom prst="rect">
            <a:avLst/>
          </a:prstGeom>
        </p:spPr>
      </p:pic>
      <p:sp>
        <p:nvSpPr>
          <p:cNvPr id="10" name="Rectangle 9">
            <a:extLst>
              <a:ext uri="{FF2B5EF4-FFF2-40B4-BE49-F238E27FC236}">
                <a16:creationId xmlns:a16="http://schemas.microsoft.com/office/drawing/2014/main" id="{093F6968-A7D9-FBC7-39F5-54D9EE598267}"/>
              </a:ext>
            </a:extLst>
          </p:cNvPr>
          <p:cNvSpPr/>
          <p:nvPr/>
        </p:nvSpPr>
        <p:spPr>
          <a:xfrm>
            <a:off x="1" y="4411362"/>
            <a:ext cx="9144000" cy="74449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DF06A82-9FC5-9F20-44EE-1736B615FF47}"/>
              </a:ext>
            </a:extLst>
          </p:cNvPr>
          <p:cNvSpPr txBox="1"/>
          <p:nvPr/>
        </p:nvSpPr>
        <p:spPr>
          <a:xfrm>
            <a:off x="5347995" y="1465708"/>
            <a:ext cx="3529070" cy="2369880"/>
          </a:xfrm>
          <a:prstGeom prst="rect">
            <a:avLst/>
          </a:prstGeom>
          <a:noFill/>
        </p:spPr>
        <p:txBody>
          <a:bodyPr wrap="square" rtlCol="0">
            <a:spAutoFit/>
          </a:bodyPr>
          <a:lstStyle/>
          <a:p>
            <a:pPr lvl="1">
              <a:spcAft>
                <a:spcPts val="600"/>
              </a:spcAft>
            </a:pPr>
            <a:r>
              <a:rPr lang="en-US" sz="1600"/>
              <a:t>DLR exceeded static reference ratings by: </a:t>
            </a:r>
          </a:p>
          <a:p>
            <a:pPr marL="742950" lvl="1" indent="-285750">
              <a:spcAft>
                <a:spcPts val="600"/>
              </a:spcAft>
              <a:buFont typeface="Arial" panose="020B0604020202020204" pitchFamily="34" charset="0"/>
              <a:buChar char="•"/>
            </a:pPr>
            <a:r>
              <a:rPr lang="en-US" sz="1600" b="1"/>
              <a:t>9-33% in winter </a:t>
            </a:r>
          </a:p>
          <a:p>
            <a:pPr marL="742950" lvl="1" indent="-285750">
              <a:spcAft>
                <a:spcPts val="600"/>
              </a:spcAft>
              <a:buFont typeface="Arial" panose="020B0604020202020204" pitchFamily="34" charset="0"/>
              <a:buChar char="•"/>
            </a:pPr>
            <a:r>
              <a:rPr lang="en-US" sz="1600" b="1"/>
              <a:t>26-36% in summer</a:t>
            </a:r>
            <a:endParaRPr lang="en-US" sz="1600"/>
          </a:p>
          <a:p>
            <a:pPr lvl="1">
              <a:spcAft>
                <a:spcPts val="600"/>
              </a:spcAft>
            </a:pPr>
            <a:r>
              <a:rPr lang="en-US" sz="1600"/>
              <a:t>DLR exceeded static ratings over 85% of the time</a:t>
            </a:r>
          </a:p>
          <a:p>
            <a:pPr>
              <a:spcAft>
                <a:spcPts val="600"/>
              </a:spcAft>
            </a:pPr>
            <a:r>
              <a:rPr lang="en-US" sz="1600"/>
              <a:t>From </a:t>
            </a:r>
            <a:r>
              <a:rPr lang="en-US" sz="1600" i="1">
                <a:hlinkClick r:id="rId3"/>
              </a:rPr>
              <a:t>A Guide to Case Studies of Grid Enhancing Technologies</a:t>
            </a:r>
            <a:endParaRPr lang="en-US" sz="1600"/>
          </a:p>
        </p:txBody>
      </p:sp>
      <p:cxnSp>
        <p:nvCxnSpPr>
          <p:cNvPr id="12" name="Straight Connector 11">
            <a:extLst>
              <a:ext uri="{FF2B5EF4-FFF2-40B4-BE49-F238E27FC236}">
                <a16:creationId xmlns:a16="http://schemas.microsoft.com/office/drawing/2014/main" id="{B32E1C64-F8A1-1CB7-783E-B36200776183}"/>
              </a:ext>
            </a:extLst>
          </p:cNvPr>
          <p:cNvCxnSpPr>
            <a:cxnSpLocks/>
          </p:cNvCxnSpPr>
          <p:nvPr/>
        </p:nvCxnSpPr>
        <p:spPr>
          <a:xfrm>
            <a:off x="5347995" y="1429079"/>
            <a:ext cx="3423611" cy="0"/>
          </a:xfrm>
          <a:prstGeom prst="line">
            <a:avLst/>
          </a:prstGeom>
          <a:ln w="19050">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5A22EFA8-B80A-5BD7-FA8B-231BDE69EE7B}"/>
              </a:ext>
            </a:extLst>
          </p:cNvPr>
          <p:cNvCxnSpPr>
            <a:cxnSpLocks/>
          </p:cNvCxnSpPr>
          <p:nvPr/>
        </p:nvCxnSpPr>
        <p:spPr>
          <a:xfrm>
            <a:off x="457200" y="3857780"/>
            <a:ext cx="8437183" cy="0"/>
          </a:xfrm>
          <a:prstGeom prst="line">
            <a:avLst/>
          </a:prstGeom>
          <a:ln w="19050">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A8585C8C-76FB-E845-8826-A6223DA6B5EC}"/>
              </a:ext>
            </a:extLst>
          </p:cNvPr>
          <p:cNvCxnSpPr>
            <a:cxnSpLocks/>
          </p:cNvCxnSpPr>
          <p:nvPr/>
        </p:nvCxnSpPr>
        <p:spPr>
          <a:xfrm>
            <a:off x="5162643" y="888771"/>
            <a:ext cx="0" cy="2969009"/>
          </a:xfrm>
          <a:prstGeom prst="line">
            <a:avLst/>
          </a:prstGeom>
          <a:ln w="19050">
            <a:solidFill>
              <a:schemeClr val="accent1"/>
            </a:solidFill>
          </a:ln>
        </p:spPr>
        <p:style>
          <a:lnRef idx="1">
            <a:schemeClr val="accent6"/>
          </a:lnRef>
          <a:fillRef idx="0">
            <a:schemeClr val="accent6"/>
          </a:fillRef>
          <a:effectRef idx="0">
            <a:schemeClr val="accent6"/>
          </a:effectRef>
          <a:fontRef idx="minor">
            <a:schemeClr val="tx1"/>
          </a:fontRef>
        </p:style>
      </p:cxnSp>
      <p:grpSp>
        <p:nvGrpSpPr>
          <p:cNvPr id="15" name="Group 14">
            <a:extLst>
              <a:ext uri="{FF2B5EF4-FFF2-40B4-BE49-F238E27FC236}">
                <a16:creationId xmlns:a16="http://schemas.microsoft.com/office/drawing/2014/main" id="{856F943F-4FF1-24F6-EC23-9A0C8D59AEFA}"/>
              </a:ext>
            </a:extLst>
          </p:cNvPr>
          <p:cNvGrpSpPr/>
          <p:nvPr/>
        </p:nvGrpSpPr>
        <p:grpSpPr>
          <a:xfrm>
            <a:off x="444207" y="4008796"/>
            <a:ext cx="8427948" cy="914400"/>
            <a:chOff x="444207" y="3981088"/>
            <a:chExt cx="8427948" cy="914400"/>
          </a:xfrm>
        </p:grpSpPr>
        <p:sp>
          <p:nvSpPr>
            <p:cNvPr id="16" name="Rounded Rectangle 15">
              <a:extLst>
                <a:ext uri="{FF2B5EF4-FFF2-40B4-BE49-F238E27FC236}">
                  <a16:creationId xmlns:a16="http://schemas.microsoft.com/office/drawing/2014/main" id="{B4BF9E90-F9F9-3071-D7C5-A9C81184389A}"/>
                </a:ext>
              </a:extLst>
            </p:cNvPr>
            <p:cNvSpPr/>
            <p:nvPr/>
          </p:nvSpPr>
          <p:spPr>
            <a:xfrm>
              <a:off x="444207" y="3981088"/>
              <a:ext cx="8427948" cy="914400"/>
            </a:xfrm>
            <a:prstGeom prst="roundRect">
              <a:avLst>
                <a:gd name="adj" fmla="val 9596"/>
              </a:avLst>
            </a:prstGeom>
            <a:solidFill>
              <a:schemeClr val="bg2">
                <a:lumMod val="20000"/>
                <a:lumOff val="8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43C4CE-BB47-413D-662E-6FD295F3F182}"/>
                </a:ext>
              </a:extLst>
            </p:cNvPr>
            <p:cNvSpPr txBox="1"/>
            <p:nvPr/>
          </p:nvSpPr>
          <p:spPr>
            <a:xfrm>
              <a:off x="506628" y="4002689"/>
              <a:ext cx="2225900" cy="338554"/>
            </a:xfrm>
            <a:prstGeom prst="rect">
              <a:avLst/>
            </a:prstGeom>
            <a:noFill/>
          </p:spPr>
          <p:txBody>
            <a:bodyPr wrap="square" rtlCol="0">
              <a:spAutoFit/>
            </a:bodyPr>
            <a:lstStyle/>
            <a:p>
              <a:r>
                <a:rPr lang="en-US" sz="1600" b="1"/>
                <a:t>Case study examples:</a:t>
              </a:r>
            </a:p>
          </p:txBody>
        </p:sp>
        <p:sp>
          <p:nvSpPr>
            <p:cNvPr id="18" name="TextBox 17">
              <a:extLst>
                <a:ext uri="{FF2B5EF4-FFF2-40B4-BE49-F238E27FC236}">
                  <a16:creationId xmlns:a16="http://schemas.microsoft.com/office/drawing/2014/main" id="{FD2CEDAA-F64E-A550-7A0F-008D665716A4}"/>
                </a:ext>
              </a:extLst>
            </p:cNvPr>
            <p:cNvSpPr txBox="1"/>
            <p:nvPr/>
          </p:nvSpPr>
          <p:spPr>
            <a:xfrm>
              <a:off x="3166657" y="3993453"/>
              <a:ext cx="2457312" cy="830997"/>
            </a:xfrm>
            <a:prstGeom prst="rect">
              <a:avLst/>
            </a:prstGeom>
            <a:noFill/>
          </p:spPr>
          <p:txBody>
            <a:bodyPr wrap="square" rtlCol="0">
              <a:spAutoFit/>
            </a:bodyPr>
            <a:lstStyle/>
            <a:p>
              <a:r>
                <a:rPr lang="en-US" sz="1600" b="1">
                  <a:hlinkClick r:id="rId4"/>
                </a:rPr>
                <a:t>2022 Pennsylvania: </a:t>
              </a:r>
              <a:endParaRPr lang="en-US" sz="1600" b="1"/>
            </a:p>
            <a:p>
              <a:r>
                <a:rPr lang="en-US" sz="1600"/>
                <a:t>DLR increases line capacity by 25% on average</a:t>
              </a:r>
            </a:p>
          </p:txBody>
        </p:sp>
        <p:sp>
          <p:nvSpPr>
            <p:cNvPr id="19" name="TextBox 18">
              <a:extLst>
                <a:ext uri="{FF2B5EF4-FFF2-40B4-BE49-F238E27FC236}">
                  <a16:creationId xmlns:a16="http://schemas.microsoft.com/office/drawing/2014/main" id="{9A9B9941-D2F3-6803-09E2-86DB1737A649}"/>
                </a:ext>
              </a:extLst>
            </p:cNvPr>
            <p:cNvSpPr txBox="1"/>
            <p:nvPr/>
          </p:nvSpPr>
          <p:spPr>
            <a:xfrm>
              <a:off x="6199825" y="3993453"/>
              <a:ext cx="2672330" cy="830997"/>
            </a:xfrm>
            <a:prstGeom prst="rect">
              <a:avLst/>
            </a:prstGeom>
            <a:noFill/>
          </p:spPr>
          <p:txBody>
            <a:bodyPr wrap="square" rtlCol="0">
              <a:spAutoFit/>
            </a:bodyPr>
            <a:lstStyle/>
            <a:p>
              <a:pPr algn="l"/>
              <a:r>
                <a:rPr lang="en-US" sz="1600" b="1">
                  <a:hlinkClick r:id="rId5"/>
                </a:rPr>
                <a:t>2012 Belgium: </a:t>
              </a:r>
              <a:endParaRPr lang="en-US" sz="1600" b="1"/>
            </a:p>
            <a:p>
              <a:pPr algn="l"/>
              <a:r>
                <a:rPr lang="en-US" sz="1600"/>
                <a:t>DLR increases capacity by 20%+ over 90% of the time</a:t>
              </a:r>
            </a:p>
          </p:txBody>
        </p:sp>
        <p:pic>
          <p:nvPicPr>
            <p:cNvPr id="20" name="Grafik 3">
              <a:extLst>
                <a:ext uri="{FF2B5EF4-FFF2-40B4-BE49-F238E27FC236}">
                  <a16:creationId xmlns:a16="http://schemas.microsoft.com/office/drawing/2014/main" id="{734ABD55-3D2C-CD00-1237-5A3385E507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7335" y="4104352"/>
              <a:ext cx="389497" cy="259665"/>
            </a:xfrm>
            <a:prstGeom prst="rect">
              <a:avLst/>
            </a:prstGeom>
            <a:ln w="6350" cap="flat" cmpd="sng" algn="ctr">
              <a:solidFill>
                <a:srgbClr val="808080">
                  <a:alpha val="20000"/>
                </a:srgbClr>
              </a:solidFill>
              <a:prstDash val="solid"/>
              <a:round/>
              <a:headEnd type="none" w="med" len="med"/>
              <a:tailEnd type="none" w="med" len="med"/>
            </a:ln>
          </p:spPr>
        </p:pic>
        <p:pic>
          <p:nvPicPr>
            <p:cNvPr id="21" name="Grafik 3">
              <a:extLst>
                <a:ext uri="{FF2B5EF4-FFF2-40B4-BE49-F238E27FC236}">
                  <a16:creationId xmlns:a16="http://schemas.microsoft.com/office/drawing/2014/main" id="{707158D3-66DD-4226-F159-A4E9095DB4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160" y="4104352"/>
              <a:ext cx="389497" cy="259665"/>
            </a:xfrm>
            <a:prstGeom prst="rect">
              <a:avLst/>
            </a:prstGeom>
            <a:ln w="6350" cap="flat" cmpd="sng" algn="ctr">
              <a:solidFill>
                <a:srgbClr val="808080">
                  <a:alpha val="20000"/>
                </a:srgbClr>
              </a:solidFill>
              <a:prstDash val="solid"/>
              <a:round/>
              <a:headEnd type="none" w="med" len="med"/>
              <a:tailEnd type="none" w="med" len="med"/>
            </a:ln>
          </p:spPr>
        </p:pic>
      </p:grpSp>
      <p:sp>
        <p:nvSpPr>
          <p:cNvPr id="22" name="Right Arrow 21">
            <a:extLst>
              <a:ext uri="{FF2B5EF4-FFF2-40B4-BE49-F238E27FC236}">
                <a16:creationId xmlns:a16="http://schemas.microsoft.com/office/drawing/2014/main" id="{0023071E-DC98-7986-D179-CDC2DA2E7D1C}"/>
              </a:ext>
            </a:extLst>
          </p:cNvPr>
          <p:cNvSpPr/>
          <p:nvPr/>
        </p:nvSpPr>
        <p:spPr>
          <a:xfrm>
            <a:off x="5469006" y="1547360"/>
            <a:ext cx="347280" cy="189219"/>
          </a:xfrm>
          <a:prstGeom prst="rightArrow">
            <a:avLst/>
          </a:prstGeom>
          <a:solidFill>
            <a:schemeClr val="bg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B5DAB83A-326E-92F3-0B12-4F44754AB770}"/>
              </a:ext>
            </a:extLst>
          </p:cNvPr>
          <p:cNvSpPr/>
          <p:nvPr/>
        </p:nvSpPr>
        <p:spPr>
          <a:xfrm>
            <a:off x="5469006" y="2755563"/>
            <a:ext cx="347280" cy="189219"/>
          </a:xfrm>
          <a:prstGeom prst="rightArrow">
            <a:avLst/>
          </a:prstGeom>
          <a:solidFill>
            <a:schemeClr val="bg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E98FA3-F3A7-46EB-DB29-F6DE07FABD6B}"/>
              </a:ext>
            </a:extLst>
          </p:cNvPr>
          <p:cNvSpPr txBox="1"/>
          <p:nvPr/>
        </p:nvSpPr>
        <p:spPr>
          <a:xfrm>
            <a:off x="5347995" y="815372"/>
            <a:ext cx="3423608" cy="584775"/>
          </a:xfrm>
          <a:prstGeom prst="rect">
            <a:avLst/>
          </a:prstGeom>
          <a:noFill/>
        </p:spPr>
        <p:txBody>
          <a:bodyPr wrap="square" rtlCol="0">
            <a:spAutoFit/>
          </a:bodyPr>
          <a:lstStyle/>
          <a:p>
            <a:pPr>
              <a:spcAft>
                <a:spcPts val="600"/>
              </a:spcAft>
            </a:pPr>
            <a:r>
              <a:rPr lang="en-US" sz="1600" b="1"/>
              <a:t>Results from 2021 deployment across 3 states</a:t>
            </a:r>
            <a:endParaRPr lang="en-US" sz="1600"/>
          </a:p>
        </p:txBody>
      </p:sp>
    </p:spTree>
    <p:extLst>
      <p:ext uri="{BB962C8B-B14F-4D97-AF65-F5344CB8AC3E}">
        <p14:creationId xmlns:p14="http://schemas.microsoft.com/office/powerpoint/2010/main" val="354623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AE53-2A42-FC21-587C-309317C75F20}"/>
              </a:ext>
            </a:extLst>
          </p:cNvPr>
          <p:cNvSpPr>
            <a:spLocks noGrp="1"/>
          </p:cNvSpPr>
          <p:nvPr>
            <p:ph type="title"/>
          </p:nvPr>
        </p:nvSpPr>
        <p:spPr/>
        <p:txBody>
          <a:bodyPr/>
          <a:lstStyle/>
          <a:p>
            <a:r>
              <a:rPr lang="en-US"/>
              <a:t>History</a:t>
            </a:r>
          </a:p>
        </p:txBody>
      </p:sp>
      <p:sp>
        <p:nvSpPr>
          <p:cNvPr id="3" name="Content Placeholder 2">
            <a:extLst>
              <a:ext uri="{FF2B5EF4-FFF2-40B4-BE49-F238E27FC236}">
                <a16:creationId xmlns:a16="http://schemas.microsoft.com/office/drawing/2014/main" id="{7243D131-BB12-55C4-5C59-ACF2E5CA9B33}"/>
              </a:ext>
            </a:extLst>
          </p:cNvPr>
          <p:cNvSpPr>
            <a:spLocks noGrp="1"/>
          </p:cNvSpPr>
          <p:nvPr>
            <p:ph idx="1"/>
          </p:nvPr>
        </p:nvSpPr>
        <p:spPr/>
        <p:txBody>
          <a:bodyPr>
            <a:normAutofit fontScale="92500"/>
          </a:bodyPr>
          <a:lstStyle/>
          <a:p>
            <a:r>
              <a:rPr lang="en-US" i="1" dirty="0"/>
              <a:t>Fall 2019: </a:t>
            </a:r>
            <a:r>
              <a:rPr lang="en-US" dirty="0"/>
              <a:t>Managing Line Ratings technical conference</a:t>
            </a:r>
          </a:p>
          <a:p>
            <a:r>
              <a:rPr lang="en-US" i="1" dirty="0"/>
              <a:t>2021: </a:t>
            </a:r>
            <a:r>
              <a:rPr lang="en-US" dirty="0"/>
              <a:t>Managing Line Ratings Rulemaking comments</a:t>
            </a:r>
          </a:p>
          <a:p>
            <a:r>
              <a:rPr lang="en-US" i="1" dirty="0"/>
              <a:t>December 2021: </a:t>
            </a:r>
            <a:r>
              <a:rPr lang="en-US" dirty="0"/>
              <a:t>Order 881</a:t>
            </a:r>
          </a:p>
          <a:p>
            <a:pPr lvl="1"/>
            <a:r>
              <a:rPr lang="en-US" dirty="0"/>
              <a:t>Utilities must use hourly temperature-adjusted ratings and RTOs must accept up to 15-minute DLR</a:t>
            </a:r>
          </a:p>
          <a:p>
            <a:r>
              <a:rPr lang="en-US" i="1" dirty="0"/>
              <a:t>Spring 2022: </a:t>
            </a:r>
            <a:r>
              <a:rPr lang="en-US" dirty="0"/>
              <a:t>Implementation of Dynamic Line Ratings NOI comments and reply comments</a:t>
            </a:r>
          </a:p>
          <a:p>
            <a:r>
              <a:rPr lang="en-US" i="1" dirty="0"/>
              <a:t>June 2024: </a:t>
            </a:r>
            <a:r>
              <a:rPr lang="en-US" dirty="0"/>
              <a:t>Implementation of Dynamic Line Ratings ANOPR</a:t>
            </a:r>
          </a:p>
          <a:p>
            <a:r>
              <a:rPr lang="en-US" i="1" dirty="0"/>
              <a:t>July 2025: </a:t>
            </a:r>
            <a:r>
              <a:rPr lang="en-US" dirty="0"/>
              <a:t>881 compliance deadline </a:t>
            </a:r>
          </a:p>
        </p:txBody>
      </p:sp>
      <p:sp>
        <p:nvSpPr>
          <p:cNvPr id="4" name="Footer Placeholder 3">
            <a:extLst>
              <a:ext uri="{FF2B5EF4-FFF2-40B4-BE49-F238E27FC236}">
                <a16:creationId xmlns:a16="http://schemas.microsoft.com/office/drawing/2014/main" id="{D24959F4-8B95-FDC2-A10A-75E0DF87AC06}"/>
              </a:ext>
            </a:extLst>
          </p:cNvPr>
          <p:cNvSpPr>
            <a:spLocks noGrp="1"/>
          </p:cNvSpPr>
          <p:nvPr>
            <p:ph type="ftr" sz="quarter" idx="11"/>
          </p:nvPr>
        </p:nvSpPr>
        <p:spPr/>
        <p:txBody>
          <a:bodyPr/>
          <a:lstStyle/>
          <a:p>
            <a:r>
              <a:rPr lang="en-US"/>
              <a:t>© 2024 WATT Coalition</a:t>
            </a:r>
          </a:p>
        </p:txBody>
      </p:sp>
      <p:sp>
        <p:nvSpPr>
          <p:cNvPr id="5" name="Slide Number Placeholder 4">
            <a:extLst>
              <a:ext uri="{FF2B5EF4-FFF2-40B4-BE49-F238E27FC236}">
                <a16:creationId xmlns:a16="http://schemas.microsoft.com/office/drawing/2014/main" id="{6DD57876-F627-3E93-7F3C-7F95FFC4D1F7}"/>
              </a:ext>
            </a:extLst>
          </p:cNvPr>
          <p:cNvSpPr>
            <a:spLocks noGrp="1"/>
          </p:cNvSpPr>
          <p:nvPr>
            <p:ph type="sldNum" sz="quarter" idx="12"/>
          </p:nvPr>
        </p:nvSpPr>
        <p:spPr/>
        <p:txBody>
          <a:bodyPr/>
          <a:lstStyle/>
          <a:p>
            <a:fld id="{CD7640A5-FB12-334C-A067-4A5A64E1E9FE}" type="slidenum">
              <a:rPr lang="en-US" smtClean="0"/>
              <a:t>5</a:t>
            </a:fld>
            <a:endParaRPr lang="en-US"/>
          </a:p>
        </p:txBody>
      </p:sp>
    </p:spTree>
    <p:extLst>
      <p:ext uri="{BB962C8B-B14F-4D97-AF65-F5344CB8AC3E}">
        <p14:creationId xmlns:p14="http://schemas.microsoft.com/office/powerpoint/2010/main" val="207212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2400"/>
              <a:t>ANOPR Proposal – to improve accuracy of line ratings</a:t>
            </a:r>
          </a:p>
        </p:txBody>
      </p:sp>
      <p:sp>
        <p:nvSpPr>
          <p:cNvPr id="3" name="Content Placeholder 2"/>
          <p:cNvSpPr>
            <a:spLocks noGrp="1"/>
          </p:cNvSpPr>
          <p:nvPr>
            <p:ph idx="1"/>
          </p:nvPr>
        </p:nvSpPr>
        <p:spPr>
          <a:xfrm>
            <a:off x="1034473" y="905286"/>
            <a:ext cx="7820888" cy="3520250"/>
          </a:xfrm>
        </p:spPr>
        <p:txBody>
          <a:bodyPr>
            <a:normAutofit/>
          </a:bodyPr>
          <a:lstStyle/>
          <a:p>
            <a:pPr marL="0" indent="0">
              <a:buNone/>
            </a:pPr>
            <a:r>
              <a:rPr lang="en-US" sz="2000" b="1" dirty="0">
                <a:solidFill>
                  <a:schemeClr val="accent1"/>
                </a:solidFill>
              </a:rPr>
              <a:t>Hourly (more granular allowed) normal and emergency ratings</a:t>
            </a:r>
            <a:r>
              <a:rPr lang="en-US" sz="2000" dirty="0"/>
              <a:t>, potentially with default confidence level</a:t>
            </a:r>
          </a:p>
          <a:p>
            <a:pPr marL="0" indent="0">
              <a:buNone/>
            </a:pPr>
            <a:endParaRPr lang="en-US" sz="2000" dirty="0"/>
          </a:p>
          <a:p>
            <a:pPr marL="0" indent="0">
              <a:buNone/>
            </a:pPr>
            <a:r>
              <a:rPr lang="en-US" sz="2000" b="1" dirty="0">
                <a:solidFill>
                  <a:schemeClr val="accent1"/>
                </a:solidFill>
              </a:rPr>
              <a:t>Include solar heating impacts </a:t>
            </a:r>
            <a:r>
              <a:rPr lang="en-US" sz="2000" dirty="0"/>
              <a:t>in all line ratings for transmission service 10 days out based on sun angle/cloud cover</a:t>
            </a:r>
          </a:p>
          <a:p>
            <a:pPr lvl="1"/>
            <a:r>
              <a:rPr lang="en-US" sz="2000" dirty="0"/>
              <a:t>Required everywhere because of low cost</a:t>
            </a:r>
          </a:p>
          <a:p>
            <a:pPr lvl="1"/>
            <a:r>
              <a:rPr lang="en-US" sz="2000" dirty="0"/>
              <a:t>Will help in evenings – peak demand/duck curve</a:t>
            </a:r>
          </a:p>
          <a:p>
            <a:pPr lvl="1"/>
            <a:r>
              <a:rPr lang="en-US" sz="2000" dirty="0"/>
              <a:t>Required in day-ahead and real-time markets, not required for point-to-point service in RTOs</a:t>
            </a:r>
          </a:p>
          <a:p>
            <a:pPr lvl="1"/>
            <a:r>
              <a:rPr lang="en-US" sz="2000" dirty="0"/>
              <a:t>Required 12 months after final rule</a:t>
            </a:r>
          </a:p>
        </p:txBody>
      </p:sp>
      <p:sp>
        <p:nvSpPr>
          <p:cNvPr id="6" name="Footer Placeholder 5"/>
          <p:cNvSpPr>
            <a:spLocks noGrp="1"/>
          </p:cNvSpPr>
          <p:nvPr>
            <p:ph type="ftr" sz="quarter" idx="4294967295"/>
          </p:nvPr>
        </p:nvSpPr>
        <p:spPr>
          <a:xfrm>
            <a:off x="5338469" y="4767263"/>
            <a:ext cx="2895600" cy="273844"/>
          </a:xfrm>
        </p:spPr>
        <p:txBody>
          <a:bodyPr/>
          <a:lstStyle/>
          <a:p>
            <a:r>
              <a:rPr lang="en-US"/>
              <a:t>© 2024 WATT Coalition</a:t>
            </a:r>
          </a:p>
        </p:txBody>
      </p:sp>
      <p:sp>
        <p:nvSpPr>
          <p:cNvPr id="7" name="Slide Number Placeholder 6"/>
          <p:cNvSpPr>
            <a:spLocks noGrp="1"/>
          </p:cNvSpPr>
          <p:nvPr>
            <p:ph type="sldNum" sz="quarter" idx="14"/>
          </p:nvPr>
        </p:nvSpPr>
        <p:spPr/>
        <p:txBody>
          <a:bodyPr/>
          <a:lstStyle/>
          <a:p>
            <a:fld id="{CD7640A5-FB12-334C-A067-4A5A64E1E9FE}" type="slidenum">
              <a:rPr lang="en-US" smtClean="0"/>
              <a:pPr/>
              <a:t>6</a:t>
            </a:fld>
            <a:endParaRPr lang="en-US"/>
          </a:p>
        </p:txBody>
      </p:sp>
      <p:pic>
        <p:nvPicPr>
          <p:cNvPr id="5" name="Graphic 4" descr="Stopwatch 75% outline">
            <a:extLst>
              <a:ext uri="{FF2B5EF4-FFF2-40B4-BE49-F238E27FC236}">
                <a16:creationId xmlns:a16="http://schemas.microsoft.com/office/drawing/2014/main" id="{BDEEDBF3-4A6E-6AA6-6AD6-5F002E7375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211" y="909908"/>
            <a:ext cx="567771" cy="567771"/>
          </a:xfrm>
          <a:prstGeom prst="rect">
            <a:avLst/>
          </a:prstGeom>
        </p:spPr>
      </p:pic>
      <p:pic>
        <p:nvPicPr>
          <p:cNvPr id="12" name="Graphic 11" descr="Partial sun outline">
            <a:extLst>
              <a:ext uri="{FF2B5EF4-FFF2-40B4-BE49-F238E27FC236}">
                <a16:creationId xmlns:a16="http://schemas.microsoft.com/office/drawing/2014/main" id="{AB0E8BBA-ED19-C761-BD55-4AC549975D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4174" y="1931706"/>
            <a:ext cx="567771" cy="567771"/>
          </a:xfrm>
          <a:prstGeom prst="rect">
            <a:avLst/>
          </a:prstGeom>
        </p:spPr>
      </p:pic>
    </p:spTree>
    <p:extLst>
      <p:ext uri="{BB962C8B-B14F-4D97-AF65-F5344CB8AC3E}">
        <p14:creationId xmlns:p14="http://schemas.microsoft.com/office/powerpoint/2010/main" val="69453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2400"/>
              <a:t>ANOPR Proposal – to improve accuracy of line ratings</a:t>
            </a:r>
          </a:p>
        </p:txBody>
      </p:sp>
      <p:sp>
        <p:nvSpPr>
          <p:cNvPr id="3" name="Content Placeholder 2"/>
          <p:cNvSpPr>
            <a:spLocks noGrp="1"/>
          </p:cNvSpPr>
          <p:nvPr>
            <p:ph idx="1"/>
          </p:nvPr>
        </p:nvSpPr>
        <p:spPr>
          <a:xfrm>
            <a:off x="1154544" y="923758"/>
            <a:ext cx="7700817" cy="3520250"/>
          </a:xfrm>
        </p:spPr>
        <p:txBody>
          <a:bodyPr>
            <a:normAutofit fontScale="77500" lnSpcReduction="20000"/>
          </a:bodyPr>
          <a:lstStyle/>
          <a:p>
            <a:pPr marL="0" indent="0">
              <a:buNone/>
            </a:pPr>
            <a:r>
              <a:rPr lang="en-US" b="1" dirty="0">
                <a:solidFill>
                  <a:schemeClr val="accent1"/>
                </a:solidFill>
              </a:rPr>
              <a:t>Include wind speed impacts </a:t>
            </a:r>
            <a:r>
              <a:rPr lang="en-US" dirty="0"/>
              <a:t>on some lines 48 hours out</a:t>
            </a:r>
          </a:p>
          <a:p>
            <a:pPr lvl="1"/>
            <a:r>
              <a:rPr lang="en-US" dirty="0"/>
              <a:t>Only lines that exceed a windspeed and congestion threshold</a:t>
            </a:r>
          </a:p>
          <a:p>
            <a:pPr lvl="2"/>
            <a:r>
              <a:rPr lang="en-US" dirty="0"/>
              <a:t>Yearly rate of deployment to cover all subject lines over time</a:t>
            </a:r>
          </a:p>
          <a:p>
            <a:pPr lvl="2"/>
            <a:r>
              <a:rPr lang="en-US" dirty="0"/>
              <a:t>No wind direction – data not available</a:t>
            </a:r>
          </a:p>
          <a:p>
            <a:pPr lvl="1"/>
            <a:r>
              <a:rPr lang="en-US" dirty="0"/>
              <a:t>Propose requirement to install sensors</a:t>
            </a:r>
          </a:p>
          <a:p>
            <a:pPr lvl="1"/>
            <a:r>
              <a:rPr lang="en-US" dirty="0"/>
              <a:t>Utilities can make exceptions if DLR would not be cost-effective, otherwise no benefits analysis</a:t>
            </a:r>
          </a:p>
          <a:p>
            <a:pPr lvl="1"/>
            <a:r>
              <a:rPr lang="en-US" dirty="0"/>
              <a:t>TO will post line rating with and without windspeed impact on OASIS</a:t>
            </a:r>
          </a:p>
          <a:p>
            <a:pPr lvl="1"/>
            <a:r>
              <a:rPr lang="en-US" dirty="0"/>
              <a:t>Required in day-ahead and real-time markets AND point-to-point and seams transactions in RTOs</a:t>
            </a:r>
          </a:p>
          <a:p>
            <a:pPr lvl="1"/>
            <a:r>
              <a:rPr lang="en-US" dirty="0"/>
              <a:t>1 year to collect congestion data, then 6 months to implement on required lines</a:t>
            </a:r>
          </a:p>
        </p:txBody>
      </p:sp>
      <p:sp>
        <p:nvSpPr>
          <p:cNvPr id="6" name="Footer Placeholder 5"/>
          <p:cNvSpPr>
            <a:spLocks noGrp="1"/>
          </p:cNvSpPr>
          <p:nvPr>
            <p:ph type="ftr" sz="quarter" idx="4294967295"/>
          </p:nvPr>
        </p:nvSpPr>
        <p:spPr>
          <a:xfrm>
            <a:off x="5338469" y="4767263"/>
            <a:ext cx="2895600" cy="273844"/>
          </a:xfrm>
        </p:spPr>
        <p:txBody>
          <a:bodyPr/>
          <a:lstStyle/>
          <a:p>
            <a:r>
              <a:rPr lang="en-US"/>
              <a:t>© 2024 WATT Coalition</a:t>
            </a:r>
          </a:p>
        </p:txBody>
      </p:sp>
      <p:sp>
        <p:nvSpPr>
          <p:cNvPr id="7" name="Slide Number Placeholder 6"/>
          <p:cNvSpPr>
            <a:spLocks noGrp="1"/>
          </p:cNvSpPr>
          <p:nvPr>
            <p:ph type="sldNum" sz="quarter" idx="14"/>
          </p:nvPr>
        </p:nvSpPr>
        <p:spPr/>
        <p:txBody>
          <a:bodyPr/>
          <a:lstStyle/>
          <a:p>
            <a:fld id="{CD7640A5-FB12-334C-A067-4A5A64E1E9FE}" type="slidenum">
              <a:rPr lang="en-US" smtClean="0"/>
              <a:pPr/>
              <a:t>7</a:t>
            </a:fld>
            <a:endParaRPr lang="en-US"/>
          </a:p>
        </p:txBody>
      </p:sp>
      <p:pic>
        <p:nvPicPr>
          <p:cNvPr id="5" name="Graphic 4" descr="Windy outline">
            <a:extLst>
              <a:ext uri="{FF2B5EF4-FFF2-40B4-BE49-F238E27FC236}">
                <a16:creationId xmlns:a16="http://schemas.microsoft.com/office/drawing/2014/main" id="{E5F22BAF-D97D-C622-4272-BB3B73D0C5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00" y="866327"/>
            <a:ext cx="624548" cy="624548"/>
          </a:xfrm>
          <a:prstGeom prst="rect">
            <a:avLst/>
          </a:prstGeom>
        </p:spPr>
      </p:pic>
    </p:spTree>
    <p:extLst>
      <p:ext uri="{BB962C8B-B14F-4D97-AF65-F5344CB8AC3E}">
        <p14:creationId xmlns:p14="http://schemas.microsoft.com/office/powerpoint/2010/main" val="8518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2400"/>
              <a:t>ANOPR Proposal – to improve accuracy of line ratings</a:t>
            </a:r>
          </a:p>
        </p:txBody>
      </p:sp>
      <p:sp>
        <p:nvSpPr>
          <p:cNvPr id="3" name="Content Placeholder 2"/>
          <p:cNvSpPr>
            <a:spLocks noGrp="1"/>
          </p:cNvSpPr>
          <p:nvPr>
            <p:ph idx="1"/>
          </p:nvPr>
        </p:nvSpPr>
        <p:spPr>
          <a:xfrm>
            <a:off x="1049829" y="997650"/>
            <a:ext cx="7824003" cy="3520250"/>
          </a:xfrm>
        </p:spPr>
        <p:txBody>
          <a:bodyPr>
            <a:normAutofit/>
          </a:bodyPr>
          <a:lstStyle/>
          <a:p>
            <a:pPr marL="0" indent="0">
              <a:buNone/>
            </a:pPr>
            <a:r>
              <a:rPr lang="en-US" sz="2200" b="1" dirty="0">
                <a:solidFill>
                  <a:schemeClr val="accent1"/>
                </a:solidFill>
              </a:rPr>
              <a:t>Standardize congestion reporting </a:t>
            </a:r>
            <a:r>
              <a:rPr lang="en-US" sz="2200" dirty="0"/>
              <a:t>in RTOs</a:t>
            </a:r>
          </a:p>
          <a:p>
            <a:pPr marL="0" indent="0">
              <a:buNone/>
            </a:pPr>
            <a:endParaRPr lang="en-US" sz="2200" dirty="0"/>
          </a:p>
          <a:p>
            <a:pPr marL="0" indent="0">
              <a:buNone/>
            </a:pPr>
            <a:r>
              <a:rPr lang="en-US" sz="2200" b="1" dirty="0">
                <a:solidFill>
                  <a:schemeClr val="accent1"/>
                </a:solidFill>
              </a:rPr>
              <a:t>New metric for congestion </a:t>
            </a:r>
            <a:r>
              <a:rPr lang="en-US" sz="2200" dirty="0"/>
              <a:t>in non-RTO regions</a:t>
            </a:r>
          </a:p>
          <a:p>
            <a:pPr lvl="1"/>
            <a:r>
              <a:rPr lang="en-US" sz="2200" dirty="0"/>
              <a:t>Limiting Element Rate = MWh/</a:t>
            </a:r>
            <a:r>
              <a:rPr lang="en-US" sz="2200" dirty="0" err="1"/>
              <a:t>yr</a:t>
            </a:r>
            <a:r>
              <a:rPr lang="en-US" sz="2200" dirty="0"/>
              <a:t> impact of limiting element</a:t>
            </a:r>
          </a:p>
          <a:p>
            <a:pPr lvl="1"/>
            <a:r>
              <a:rPr lang="en-US" sz="2200" dirty="0"/>
              <a:t>Track 5-6 triggering events leading to service denial</a:t>
            </a:r>
          </a:p>
          <a:p>
            <a:pPr lvl="1"/>
            <a:r>
              <a:rPr lang="en-US" sz="2200" dirty="0"/>
              <a:t>Alternatively: share currently non-public redispatch costs or combination</a:t>
            </a:r>
          </a:p>
          <a:p>
            <a:pPr lvl="1"/>
            <a:r>
              <a:rPr lang="en-US" sz="2200" dirty="0"/>
              <a:t>Post congestion data on OASIS</a:t>
            </a:r>
          </a:p>
        </p:txBody>
      </p:sp>
      <p:sp>
        <p:nvSpPr>
          <p:cNvPr id="6" name="Footer Placeholder 5"/>
          <p:cNvSpPr>
            <a:spLocks noGrp="1"/>
          </p:cNvSpPr>
          <p:nvPr>
            <p:ph type="ftr" sz="quarter" idx="4294967295"/>
          </p:nvPr>
        </p:nvSpPr>
        <p:spPr>
          <a:xfrm>
            <a:off x="5338469" y="4767263"/>
            <a:ext cx="2895600" cy="273844"/>
          </a:xfrm>
        </p:spPr>
        <p:txBody>
          <a:bodyPr/>
          <a:lstStyle/>
          <a:p>
            <a:r>
              <a:rPr lang="en-US"/>
              <a:t>© 2024 WATT Coalition</a:t>
            </a:r>
          </a:p>
        </p:txBody>
      </p:sp>
      <p:sp>
        <p:nvSpPr>
          <p:cNvPr id="7" name="Slide Number Placeholder 6"/>
          <p:cNvSpPr>
            <a:spLocks noGrp="1"/>
          </p:cNvSpPr>
          <p:nvPr>
            <p:ph type="sldNum" sz="quarter" idx="14"/>
          </p:nvPr>
        </p:nvSpPr>
        <p:spPr/>
        <p:txBody>
          <a:bodyPr/>
          <a:lstStyle/>
          <a:p>
            <a:fld id="{CD7640A5-FB12-334C-A067-4A5A64E1E9FE}" type="slidenum">
              <a:rPr lang="en-US" smtClean="0"/>
              <a:pPr/>
              <a:t>8</a:t>
            </a:fld>
            <a:endParaRPr lang="en-US"/>
          </a:p>
        </p:txBody>
      </p:sp>
      <p:pic>
        <p:nvPicPr>
          <p:cNvPr id="5" name="Graphic 4" descr="Document outline">
            <a:extLst>
              <a:ext uri="{FF2B5EF4-FFF2-40B4-BE49-F238E27FC236}">
                <a16:creationId xmlns:a16="http://schemas.microsoft.com/office/drawing/2014/main" id="{FA228448-A90F-223B-23E1-A024532DB0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253" y="1005667"/>
            <a:ext cx="516155" cy="516155"/>
          </a:xfrm>
          <a:prstGeom prst="rect">
            <a:avLst/>
          </a:prstGeom>
        </p:spPr>
      </p:pic>
      <p:pic>
        <p:nvPicPr>
          <p:cNvPr id="9" name="Graphic 8" descr="Alterations &amp; Tailoring outline">
            <a:extLst>
              <a:ext uri="{FF2B5EF4-FFF2-40B4-BE49-F238E27FC236}">
                <a16:creationId xmlns:a16="http://schemas.microsoft.com/office/drawing/2014/main" id="{B5347095-A541-5A5D-6A13-8C9DE19F3A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253" y="1786825"/>
            <a:ext cx="516155" cy="516155"/>
          </a:xfrm>
          <a:prstGeom prst="rect">
            <a:avLst/>
          </a:prstGeom>
        </p:spPr>
      </p:pic>
    </p:spTree>
    <p:extLst>
      <p:ext uri="{BB962C8B-B14F-4D97-AF65-F5344CB8AC3E}">
        <p14:creationId xmlns:p14="http://schemas.microsoft.com/office/powerpoint/2010/main" val="382945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05981-565F-3AB6-0EC9-9C43B1B887EB}"/>
              </a:ext>
            </a:extLst>
          </p:cNvPr>
          <p:cNvSpPr>
            <a:spLocks noGrp="1"/>
          </p:cNvSpPr>
          <p:nvPr>
            <p:ph idx="1"/>
          </p:nvPr>
        </p:nvSpPr>
        <p:spPr>
          <a:xfrm>
            <a:off x="660645" y="929109"/>
            <a:ext cx="8135865" cy="3493264"/>
          </a:xfrm>
        </p:spPr>
        <p:txBody>
          <a:bodyPr>
            <a:noAutofit/>
          </a:bodyPr>
          <a:lstStyle/>
          <a:p>
            <a:pPr marL="457200" lvl="1" indent="0">
              <a:spcBef>
                <a:spcPts val="0"/>
              </a:spcBef>
              <a:buNone/>
            </a:pPr>
            <a:endParaRPr lang="en-US" sz="1300" dirty="0"/>
          </a:p>
          <a:p>
            <a:pPr>
              <a:spcBef>
                <a:spcPts val="0"/>
              </a:spcBef>
            </a:pPr>
            <a:r>
              <a:rPr lang="en-US" sz="1800" b="1" dirty="0">
                <a:solidFill>
                  <a:schemeClr val="accent1"/>
                </a:solidFill>
              </a:rPr>
              <a:t>Economic imperative </a:t>
            </a:r>
            <a:r>
              <a:rPr lang="en-US" sz="1800" dirty="0"/>
              <a:t>for just and reasonable rates</a:t>
            </a:r>
          </a:p>
          <a:p>
            <a:pPr lvl="1">
              <a:spcBef>
                <a:spcPts val="0"/>
              </a:spcBef>
            </a:pPr>
            <a:r>
              <a:rPr lang="en-US" sz="1800" dirty="0"/>
              <a:t>FERC needs to justify cost to implement vs benefits</a:t>
            </a:r>
          </a:p>
          <a:p>
            <a:pPr lvl="2">
              <a:spcBef>
                <a:spcPts val="0"/>
              </a:spcBef>
            </a:pPr>
            <a:r>
              <a:rPr lang="en-US" sz="1800" dirty="0"/>
              <a:t>Reducing congestion by increasing capacity (examples from </a:t>
            </a:r>
            <a:r>
              <a:rPr lang="en-US" sz="1800" dirty="0">
                <a:hlinkClick r:id="rId2"/>
              </a:rPr>
              <a:t>PA</a:t>
            </a:r>
            <a:r>
              <a:rPr lang="en-US" sz="1800" dirty="0"/>
              <a:t>, </a:t>
            </a:r>
            <a:r>
              <a:rPr lang="en-US" sz="1800" dirty="0">
                <a:hlinkClick r:id="rId3"/>
              </a:rPr>
              <a:t>MA</a:t>
            </a:r>
            <a:r>
              <a:rPr lang="en-US" sz="1800" dirty="0"/>
              <a:t>, </a:t>
            </a:r>
            <a:r>
              <a:rPr lang="en-US" sz="1800" dirty="0">
                <a:hlinkClick r:id="rId4"/>
              </a:rPr>
              <a:t>NY</a:t>
            </a:r>
            <a:r>
              <a:rPr lang="en-US" sz="1800" dirty="0"/>
              <a:t>)</a:t>
            </a:r>
          </a:p>
          <a:p>
            <a:pPr lvl="2">
              <a:spcBef>
                <a:spcPts val="0"/>
              </a:spcBef>
            </a:pPr>
            <a:r>
              <a:rPr lang="en-US" sz="1800" dirty="0"/>
              <a:t>Unlocking lowest-cost resources (see </a:t>
            </a:r>
            <a:r>
              <a:rPr lang="en-US" sz="1800" dirty="0">
                <a:hlinkClick r:id="rId5"/>
              </a:rPr>
              <a:t>Brattle</a:t>
            </a:r>
            <a:r>
              <a:rPr lang="en-US" sz="1800" dirty="0"/>
              <a:t>, </a:t>
            </a:r>
            <a:r>
              <a:rPr lang="en-US" sz="1800" dirty="0">
                <a:hlinkClick r:id="rId6"/>
              </a:rPr>
              <a:t>RMI</a:t>
            </a:r>
            <a:r>
              <a:rPr lang="en-US" sz="1800" dirty="0"/>
              <a:t> studies)</a:t>
            </a:r>
          </a:p>
          <a:p>
            <a:pPr lvl="2">
              <a:spcBef>
                <a:spcPts val="0"/>
              </a:spcBef>
            </a:pPr>
            <a:r>
              <a:rPr lang="en-US" sz="1800" dirty="0"/>
              <a:t>Improving investment and maintenance data and outcomes (</a:t>
            </a:r>
            <a:r>
              <a:rPr lang="en-US" sz="1800" dirty="0">
                <a:hlinkClick r:id="rId7"/>
              </a:rPr>
              <a:t>AES</a:t>
            </a:r>
            <a:r>
              <a:rPr lang="en-US" sz="1800" dirty="0"/>
              <a:t>)</a:t>
            </a:r>
          </a:p>
          <a:p>
            <a:pPr marL="914400" lvl="2" indent="0">
              <a:spcBef>
                <a:spcPts val="0"/>
              </a:spcBef>
              <a:buNone/>
            </a:pPr>
            <a:endParaRPr lang="en-US" sz="1800" dirty="0"/>
          </a:p>
          <a:p>
            <a:pPr>
              <a:spcBef>
                <a:spcPts val="0"/>
              </a:spcBef>
            </a:pPr>
            <a:r>
              <a:rPr lang="en-US" sz="1800" b="1" dirty="0">
                <a:solidFill>
                  <a:schemeClr val="accent1"/>
                </a:solidFill>
              </a:rPr>
              <a:t>Reliability improvements</a:t>
            </a:r>
            <a:r>
              <a:rPr lang="en-US" sz="1800" dirty="0">
                <a:solidFill>
                  <a:schemeClr val="accent1"/>
                </a:solidFill>
              </a:rPr>
              <a:t> </a:t>
            </a:r>
            <a:r>
              <a:rPr lang="en-US" sz="1800" dirty="0"/>
              <a:t>through increased awareness and capacity, and preventing overloads</a:t>
            </a:r>
          </a:p>
          <a:p>
            <a:pPr marL="0" indent="0">
              <a:spcBef>
                <a:spcPts val="0"/>
              </a:spcBef>
              <a:buNone/>
            </a:pPr>
            <a:endParaRPr lang="en-US" sz="1800" dirty="0"/>
          </a:p>
          <a:p>
            <a:pPr>
              <a:spcBef>
                <a:spcPts val="0"/>
              </a:spcBef>
            </a:pPr>
            <a:r>
              <a:rPr lang="en-US" sz="1800" b="1" dirty="0">
                <a:solidFill>
                  <a:schemeClr val="accent1"/>
                </a:solidFill>
              </a:rPr>
              <a:t>Need for transparency </a:t>
            </a:r>
            <a:r>
              <a:rPr lang="en-US" sz="1800" dirty="0"/>
              <a:t>for all stakeholders to engage and be protected</a:t>
            </a:r>
          </a:p>
          <a:p>
            <a:pPr>
              <a:spcBef>
                <a:spcPts val="0"/>
              </a:spcBef>
            </a:pPr>
            <a:endParaRPr lang="en-US" sz="1800" dirty="0"/>
          </a:p>
          <a:p>
            <a:pPr marL="0" indent="0">
              <a:spcBef>
                <a:spcPts val="0"/>
              </a:spcBef>
              <a:buNone/>
            </a:pPr>
            <a:r>
              <a:rPr lang="en-US" sz="1800" b="1" dirty="0"/>
              <a:t>It is useful for FERC to hear that the ANOPR proposal supports these values!</a:t>
            </a:r>
          </a:p>
        </p:txBody>
      </p:sp>
      <p:sp>
        <p:nvSpPr>
          <p:cNvPr id="2" name="Title 1">
            <a:extLst>
              <a:ext uri="{FF2B5EF4-FFF2-40B4-BE49-F238E27FC236}">
                <a16:creationId xmlns:a16="http://schemas.microsoft.com/office/drawing/2014/main" id="{717590D1-0827-73F6-CF8D-95B06CCD9C63}"/>
              </a:ext>
            </a:extLst>
          </p:cNvPr>
          <p:cNvSpPr>
            <a:spLocks noGrp="1"/>
          </p:cNvSpPr>
          <p:nvPr>
            <p:ph type="title"/>
          </p:nvPr>
        </p:nvSpPr>
        <p:spPr>
          <a:xfrm>
            <a:off x="297180" y="205740"/>
            <a:ext cx="8499330" cy="535530"/>
          </a:xfrm>
        </p:spPr>
        <p:txBody>
          <a:bodyPr/>
          <a:lstStyle/>
          <a:p>
            <a:r>
              <a:rPr lang="en-US" dirty="0"/>
              <a:t>Consumer Priorities in DLR ANOPR</a:t>
            </a:r>
          </a:p>
        </p:txBody>
      </p:sp>
      <p:sp>
        <p:nvSpPr>
          <p:cNvPr id="4" name="Footer Placeholder 3">
            <a:extLst>
              <a:ext uri="{FF2B5EF4-FFF2-40B4-BE49-F238E27FC236}">
                <a16:creationId xmlns:a16="http://schemas.microsoft.com/office/drawing/2014/main" id="{DD5A89DC-1153-C17A-C78F-3C5BB4E9678B}"/>
              </a:ext>
            </a:extLst>
          </p:cNvPr>
          <p:cNvSpPr>
            <a:spLocks noGrp="1"/>
          </p:cNvSpPr>
          <p:nvPr>
            <p:ph type="ftr" sz="quarter" idx="11"/>
          </p:nvPr>
        </p:nvSpPr>
        <p:spPr/>
        <p:txBody>
          <a:bodyPr/>
          <a:lstStyle/>
          <a:p>
            <a:r>
              <a:rPr lang="en-US"/>
              <a:t>© 2024 WATT Coalition</a:t>
            </a:r>
          </a:p>
        </p:txBody>
      </p:sp>
      <p:sp>
        <p:nvSpPr>
          <p:cNvPr id="5" name="Slide Number Placeholder 4">
            <a:extLst>
              <a:ext uri="{FF2B5EF4-FFF2-40B4-BE49-F238E27FC236}">
                <a16:creationId xmlns:a16="http://schemas.microsoft.com/office/drawing/2014/main" id="{B0A725BA-1CDD-E385-A2FA-C0D4B62DC43A}"/>
              </a:ext>
            </a:extLst>
          </p:cNvPr>
          <p:cNvSpPr>
            <a:spLocks noGrp="1"/>
          </p:cNvSpPr>
          <p:nvPr>
            <p:ph type="sldNum" sz="quarter" idx="12"/>
          </p:nvPr>
        </p:nvSpPr>
        <p:spPr/>
        <p:txBody>
          <a:bodyPr/>
          <a:lstStyle/>
          <a:p>
            <a:fld id="{CD7640A5-FB12-334C-A067-4A5A64E1E9FE}" type="slidenum">
              <a:rPr lang="en-US" smtClean="0"/>
              <a:t>9</a:t>
            </a:fld>
            <a:endParaRPr lang="en-US"/>
          </a:p>
        </p:txBody>
      </p:sp>
      <p:sp>
        <p:nvSpPr>
          <p:cNvPr id="6" name="Rectangle 5">
            <a:extLst>
              <a:ext uri="{FF2B5EF4-FFF2-40B4-BE49-F238E27FC236}">
                <a16:creationId xmlns:a16="http://schemas.microsoft.com/office/drawing/2014/main" id="{96B83487-720E-CE41-1192-603F3D61FD58}"/>
              </a:ext>
            </a:extLst>
          </p:cNvPr>
          <p:cNvSpPr/>
          <p:nvPr/>
        </p:nvSpPr>
        <p:spPr>
          <a:xfrm>
            <a:off x="441887" y="999766"/>
            <a:ext cx="457200" cy="2996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Graphic 9" descr="Dollar outline">
            <a:extLst>
              <a:ext uri="{FF2B5EF4-FFF2-40B4-BE49-F238E27FC236}">
                <a16:creationId xmlns:a16="http://schemas.microsoft.com/office/drawing/2014/main" id="{49ABFD26-7D3E-45BC-D468-8EA9718C2E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2512" y="1183981"/>
            <a:ext cx="426575" cy="426575"/>
          </a:xfrm>
          <a:prstGeom prst="rect">
            <a:avLst/>
          </a:prstGeom>
        </p:spPr>
      </p:pic>
      <p:pic>
        <p:nvPicPr>
          <p:cNvPr id="12" name="Graphic 11" descr="Hammer outline">
            <a:extLst>
              <a:ext uri="{FF2B5EF4-FFF2-40B4-BE49-F238E27FC236}">
                <a16:creationId xmlns:a16="http://schemas.microsoft.com/office/drawing/2014/main" id="{9AD866C7-A001-3463-3203-9B5B847ED9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4123" y="2756916"/>
            <a:ext cx="426575" cy="426575"/>
          </a:xfrm>
          <a:prstGeom prst="rect">
            <a:avLst/>
          </a:prstGeom>
        </p:spPr>
      </p:pic>
      <p:pic>
        <p:nvPicPr>
          <p:cNvPr id="14" name="Graphic 13" descr="Eye outline">
            <a:extLst>
              <a:ext uri="{FF2B5EF4-FFF2-40B4-BE49-F238E27FC236}">
                <a16:creationId xmlns:a16="http://schemas.microsoft.com/office/drawing/2014/main" id="{97F46000-B046-87E1-6933-FF2BB3DBEAD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4123" y="3569223"/>
            <a:ext cx="426575" cy="426575"/>
          </a:xfrm>
          <a:prstGeom prst="rect">
            <a:avLst/>
          </a:prstGeom>
        </p:spPr>
      </p:pic>
    </p:spTree>
    <p:extLst>
      <p:ext uri="{BB962C8B-B14F-4D97-AF65-F5344CB8AC3E}">
        <p14:creationId xmlns:p14="http://schemas.microsoft.com/office/powerpoint/2010/main" val="1829532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9245cb48-36f6-4855-a0c3-19564cc8b6bc"/>
</p:tagLst>
</file>

<file path=ppt/tags/tag10.xml><?xml version="1.0" encoding="utf-8"?>
<p:tagLst xmlns:a="http://schemas.openxmlformats.org/drawingml/2006/main" xmlns:r="http://schemas.openxmlformats.org/officeDocument/2006/relationships" xmlns:p="http://schemas.openxmlformats.org/presentationml/2006/main">
  <p:tag name="EE4P_TEMPLATESTYLE" val="26"/>
</p:tagLst>
</file>

<file path=ppt/tags/tag11.xml><?xml version="1.0" encoding="utf-8"?>
<p:tagLst xmlns:a="http://schemas.openxmlformats.org/drawingml/2006/main" xmlns:r="http://schemas.openxmlformats.org/officeDocument/2006/relationships" xmlns:p="http://schemas.openxmlformats.org/presentationml/2006/main">
  <p:tag name="EE4P_TEMPLATESTYLE" val="26"/>
</p:tagLst>
</file>

<file path=ppt/tags/tag12.xml><?xml version="1.0" encoding="utf-8"?>
<p:tagLst xmlns:a="http://schemas.openxmlformats.org/drawingml/2006/main" xmlns:r="http://schemas.openxmlformats.org/officeDocument/2006/relationships" xmlns:p="http://schemas.openxmlformats.org/presentationml/2006/main">
  <p:tag name="EE4P_TEMPLATESTYLE" val="26"/>
</p:tagLst>
</file>

<file path=ppt/tags/tag13.xml><?xml version="1.0" encoding="utf-8"?>
<p:tagLst xmlns:a="http://schemas.openxmlformats.org/drawingml/2006/main" xmlns:r="http://schemas.openxmlformats.org/officeDocument/2006/relationships" xmlns:p="http://schemas.openxmlformats.org/presentationml/2006/main">
  <p:tag name="EE4P_TEMPLATESTYLE" val="5"/>
</p:tagLst>
</file>

<file path=ppt/tags/tag14.xml><?xml version="1.0" encoding="utf-8"?>
<p:tagLst xmlns:a="http://schemas.openxmlformats.org/drawingml/2006/main" xmlns:r="http://schemas.openxmlformats.org/officeDocument/2006/relationships" xmlns:p="http://schemas.openxmlformats.org/presentationml/2006/main">
  <p:tag name="EE4P_TEMPLATESTYLE" val="5"/>
</p:tagLst>
</file>

<file path=ppt/tags/tag15.xml><?xml version="1.0" encoding="utf-8"?>
<p:tagLst xmlns:a="http://schemas.openxmlformats.org/drawingml/2006/main" xmlns:r="http://schemas.openxmlformats.org/officeDocument/2006/relationships" xmlns:p="http://schemas.openxmlformats.org/presentationml/2006/main">
  <p:tag name="EE4P_TEMPLATESTYLE" val="5"/>
</p:tagLst>
</file>

<file path=ppt/tags/tag16.xml><?xml version="1.0" encoding="utf-8"?>
<p:tagLst xmlns:a="http://schemas.openxmlformats.org/drawingml/2006/main" xmlns:r="http://schemas.openxmlformats.org/officeDocument/2006/relationships" xmlns:p="http://schemas.openxmlformats.org/presentationml/2006/main">
  <p:tag name="EE4P_TEMPLATESTYLE" val="5"/>
</p:tagLst>
</file>

<file path=ppt/tags/tag17.xml><?xml version="1.0" encoding="utf-8"?>
<p:tagLst xmlns:a="http://schemas.openxmlformats.org/drawingml/2006/main" xmlns:r="http://schemas.openxmlformats.org/officeDocument/2006/relationships" xmlns:p="http://schemas.openxmlformats.org/presentationml/2006/main">
  <p:tag name="EE4P_TEMPLATESTYLE" val="5"/>
</p:tagLst>
</file>

<file path=ppt/tags/tag2.xml><?xml version="1.0" encoding="utf-8"?>
<p:tagLst xmlns:a="http://schemas.openxmlformats.org/drawingml/2006/main" xmlns:r="http://schemas.openxmlformats.org/officeDocument/2006/relationships" xmlns:p="http://schemas.openxmlformats.org/presentationml/2006/main">
  <p:tag name="EE4P_TEMPLATESTYLE" val="23"/>
</p:tagLst>
</file>

<file path=ppt/tags/tag3.xml><?xml version="1.0" encoding="utf-8"?>
<p:tagLst xmlns:a="http://schemas.openxmlformats.org/drawingml/2006/main" xmlns:r="http://schemas.openxmlformats.org/officeDocument/2006/relationships" xmlns:p="http://schemas.openxmlformats.org/presentationml/2006/main">
  <p:tag name="EE4P_TEMPLATESTYLE" val="26"/>
</p:tagLst>
</file>

<file path=ppt/tags/tag4.xml><?xml version="1.0" encoding="utf-8"?>
<p:tagLst xmlns:a="http://schemas.openxmlformats.org/drawingml/2006/main" xmlns:r="http://schemas.openxmlformats.org/officeDocument/2006/relationships" xmlns:p="http://schemas.openxmlformats.org/presentationml/2006/main">
  <p:tag name="EE4P_TEMPLATESTYLE" val="26"/>
</p:tagLst>
</file>

<file path=ppt/tags/tag5.xml><?xml version="1.0" encoding="utf-8"?>
<p:tagLst xmlns:a="http://schemas.openxmlformats.org/drawingml/2006/main" xmlns:r="http://schemas.openxmlformats.org/officeDocument/2006/relationships" xmlns:p="http://schemas.openxmlformats.org/presentationml/2006/main">
  <p:tag name="EE4P_TEMPLATESTYLE" val="5"/>
</p:tagLst>
</file>

<file path=ppt/tags/tag6.xml><?xml version="1.0" encoding="utf-8"?>
<p:tagLst xmlns:a="http://schemas.openxmlformats.org/drawingml/2006/main" xmlns:r="http://schemas.openxmlformats.org/officeDocument/2006/relationships" xmlns:p="http://schemas.openxmlformats.org/presentationml/2006/main">
  <p:tag name="EE4P_TEMPLATESTYLE" val="5"/>
</p:tagLst>
</file>

<file path=ppt/tags/tag7.xml><?xml version="1.0" encoding="utf-8"?>
<p:tagLst xmlns:a="http://schemas.openxmlformats.org/drawingml/2006/main" xmlns:r="http://schemas.openxmlformats.org/officeDocument/2006/relationships" xmlns:p="http://schemas.openxmlformats.org/presentationml/2006/main">
  <p:tag name="EE4P_TEMPLATESTYLE" val="5"/>
</p:tagLst>
</file>

<file path=ppt/tags/tag8.xml><?xml version="1.0" encoding="utf-8"?>
<p:tagLst xmlns:a="http://schemas.openxmlformats.org/drawingml/2006/main" xmlns:r="http://schemas.openxmlformats.org/officeDocument/2006/relationships" xmlns:p="http://schemas.openxmlformats.org/presentationml/2006/main">
  <p:tag name="EE4P_TEMPLATESTYLE" val="5"/>
</p:tagLst>
</file>

<file path=ppt/tags/tag9.xml><?xml version="1.0" encoding="utf-8"?>
<p:tagLst xmlns:a="http://schemas.openxmlformats.org/drawingml/2006/main" xmlns:r="http://schemas.openxmlformats.org/officeDocument/2006/relationships" xmlns:p="http://schemas.openxmlformats.org/presentationml/2006/main">
  <p:tag name="EE4P_TEMPLATESTYLE" val="5"/>
</p:tagLst>
</file>

<file path=ppt/theme/theme1.xml><?xml version="1.0" encoding="utf-8"?>
<a:theme xmlns:a="http://schemas.openxmlformats.org/drawingml/2006/main" name="Office Theme">
  <a:themeElements>
    <a:clrScheme name="WATT">
      <a:dk1>
        <a:srgbClr val="444444"/>
      </a:dk1>
      <a:lt1>
        <a:sysClr val="window" lastClr="FFFFFF"/>
      </a:lt1>
      <a:dk2>
        <a:srgbClr val="272352"/>
      </a:dk2>
      <a:lt2>
        <a:srgbClr val="52B1F9"/>
      </a:lt2>
      <a:accent1>
        <a:srgbClr val="0D72B9"/>
      </a:accent1>
      <a:accent2>
        <a:srgbClr val="3CB54A"/>
      </a:accent2>
      <a:accent3>
        <a:srgbClr val="FF5E40"/>
      </a:accent3>
      <a:accent4>
        <a:srgbClr val="66CBE4"/>
      </a:accent4>
      <a:accent5>
        <a:srgbClr val="797979"/>
      </a:accent5>
      <a:accent6>
        <a:srgbClr val="272361"/>
      </a:accent6>
      <a:hlink>
        <a:srgbClr val="004DBD"/>
      </a:hlink>
      <a:folHlink>
        <a:srgbClr val="3EBBF0"/>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WATT-Template</Template>
  <TotalTime>2846</TotalTime>
  <Words>796</Words>
  <Application>Microsoft Macintosh PowerPoint</Application>
  <PresentationFormat>On-screen Show (16:9)</PresentationFormat>
  <Paragraphs>118</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Times New Roman</vt:lpstr>
      <vt:lpstr>Office Theme</vt:lpstr>
      <vt:lpstr>   FERC Docket No. RM24-6-000  Implementation of Dynamic Line Ratings   Julia Selker, Executive Director, WATT Coalition </vt:lpstr>
      <vt:lpstr>Meeting agenda</vt:lpstr>
      <vt:lpstr>PowerPoint Presentation</vt:lpstr>
      <vt:lpstr>Dynamic Line Ratings</vt:lpstr>
      <vt:lpstr>History</vt:lpstr>
      <vt:lpstr>ANOPR Proposal – to improve accuracy of line ratings</vt:lpstr>
      <vt:lpstr>ANOPR Proposal – to improve accuracy of line ratings</vt:lpstr>
      <vt:lpstr>ANOPR Proposal – to improve accuracy of line ratings</vt:lpstr>
      <vt:lpstr>Consumer Priorities in DLR ANOPR</vt:lpstr>
      <vt:lpstr>One level deeper: issues in the ANOPR</vt:lpstr>
      <vt:lpstr>Timeline</vt:lpstr>
      <vt:lpstr>Working for Advanced Transmission Technologies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Ryan</dc:creator>
  <cp:lastModifiedBy>Julia Selker</cp:lastModifiedBy>
  <cp:revision>3</cp:revision>
  <cp:lastPrinted>2020-01-22T20:24:21Z</cp:lastPrinted>
  <dcterms:created xsi:type="dcterms:W3CDTF">2017-11-06T17:59:51Z</dcterms:created>
  <dcterms:modified xsi:type="dcterms:W3CDTF">2024-08-22T18:01:11Z</dcterms:modified>
</cp:coreProperties>
</file>