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2145709932" r:id="rId6"/>
    <p:sldId id="2145709948" r:id="rId7"/>
    <p:sldId id="2145709947" r:id="rId8"/>
    <p:sldId id="2145709964" r:id="rId9"/>
    <p:sldId id="2145709965" r:id="rId10"/>
    <p:sldId id="2145709966" r:id="rId11"/>
    <p:sldId id="2145709963" r:id="rId12"/>
    <p:sldId id="2145709957" r:id="rId13"/>
    <p:sldId id="2145709974" r:id="rId14"/>
    <p:sldId id="2145709976" r:id="rId15"/>
    <p:sldId id="2145709977" r:id="rId16"/>
    <p:sldId id="2145709973" r:id="rId17"/>
    <p:sldId id="2145709952" r:id="rId18"/>
    <p:sldId id="21457099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0E8B19-FB42-4A4E-875A-5E114A48D146}">
          <p14:sldIdLst>
            <p14:sldId id="2145709932"/>
            <p14:sldId id="2145709948"/>
            <p14:sldId id="2145709947"/>
            <p14:sldId id="2145709964"/>
            <p14:sldId id="2145709965"/>
            <p14:sldId id="2145709966"/>
            <p14:sldId id="2145709963"/>
            <p14:sldId id="2145709957"/>
            <p14:sldId id="2145709974"/>
            <p14:sldId id="2145709976"/>
            <p14:sldId id="2145709977"/>
            <p14:sldId id="2145709973"/>
            <p14:sldId id="2145709952"/>
            <p14:sldId id="21457099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7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22A0B-2C1B-E8E2-3457-C77CA25A17A7}" name="Cara Goldenberg" initials="CG" userId="S::cgoldenberg@RMI.org::8c5cc4cd-d865-4ad0-b8e8-3479ae6c8655" providerId="AD"/>
  <p188:author id="{9DF89A18-B2D0-4049-080B-C9F841DBCBF0}" name="Kaja Rebane" initials="KR" userId="S::krebane@RMI.org::750ed88f-691b-4e55-8d97-2941b8c552eb" providerId="AD"/>
  <p188:author id="{3F76C075-7F99-A201-AB3C-7A4A28006A4A}" name="Cara Goldenberg" initials="CG" userId="S::cgoldenberg@rmi.org::8c5cc4cd-d865-4ad0-b8e8-3479ae6c8655" providerId="AD"/>
  <p188:author id="{B17DC876-F78D-6D6A-A7C6-8860A1C6B5B5}" name="Kaja Rebane" initials="KR" userId="S::krebane@rmi.org::750ed88f-691b-4e55-8d97-2941b8c552eb" providerId="AD"/>
  <p188:author id="{1FDB64A9-7DE4-E150-8AAD-A64653D0CF3A}" name="Nathan Phelps" initials="NP" userId="58e4afb3903d9a6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vid Posner" initials="DP" lastIdx="1" clrIdx="6">
    <p:extLst>
      <p:ext uri="{19B8F6BF-5375-455C-9EA6-DF929625EA0E}">
        <p15:presenceInfo xmlns:p15="http://schemas.microsoft.com/office/powerpoint/2012/main" userId="S::dposner.contractor@rmi.org::a6aa32a4-6b3d-48e6-b1cb-950275e15a82" providerId="AD"/>
      </p:ext>
    </p:extLst>
  </p:cmAuthor>
  <p:cmAuthor id="1" name="Barb Knapp" initials="BK" lastIdx="7" clrIdx="0">
    <p:extLst>
      <p:ext uri="{19B8F6BF-5375-455C-9EA6-DF929625EA0E}">
        <p15:presenceInfo xmlns:p15="http://schemas.microsoft.com/office/powerpoint/2012/main" userId="S::bknapp.contractor@rmi.org::8ef86590-ee38-45b9-a520-5208db8c5887" providerId="AD"/>
      </p:ext>
    </p:extLst>
  </p:cmAuthor>
  <p:cmAuthor id="8" name="David Posner" initials="DP [2]" lastIdx="3" clrIdx="7">
    <p:extLst>
      <p:ext uri="{19B8F6BF-5375-455C-9EA6-DF929625EA0E}">
        <p15:presenceInfo xmlns:p15="http://schemas.microsoft.com/office/powerpoint/2012/main" userId="David Posner" providerId="None"/>
      </p:ext>
    </p:extLst>
  </p:cmAuthor>
  <p:cmAuthor id="2" name="Dan Cross-Call" initials="DC" lastIdx="44" clrIdx="1">
    <p:extLst>
      <p:ext uri="{19B8F6BF-5375-455C-9EA6-DF929625EA0E}">
        <p15:presenceInfo xmlns:p15="http://schemas.microsoft.com/office/powerpoint/2012/main" userId="S::dccall@rmi.org::b8a4ec4f-9428-4643-9efa-749cf14789c5" providerId="AD"/>
      </p:ext>
    </p:extLst>
  </p:cmAuthor>
  <p:cmAuthor id="3" name="Kaja Rebane" initials="KR" lastIdx="84" clrIdx="2">
    <p:extLst>
      <p:ext uri="{19B8F6BF-5375-455C-9EA6-DF929625EA0E}">
        <p15:presenceInfo xmlns:p15="http://schemas.microsoft.com/office/powerpoint/2012/main" userId="S::krebane@rmi.org::750ed88f-691b-4e55-8d97-2941b8c552eb" providerId="AD"/>
      </p:ext>
    </p:extLst>
  </p:cmAuthor>
  <p:cmAuthor id="4" name="Cara Goldenberg" initials="CG" lastIdx="71" clrIdx="3">
    <p:extLst>
      <p:ext uri="{19B8F6BF-5375-455C-9EA6-DF929625EA0E}">
        <p15:presenceInfo xmlns:p15="http://schemas.microsoft.com/office/powerpoint/2012/main" userId="S::cgoldenberg@rmi.org::8c5cc4cd-d865-4ad0-b8e8-3479ae6c8655" providerId="AD"/>
      </p:ext>
    </p:extLst>
  </p:cmAuthor>
  <p:cmAuthor id="5" name="Gennelle Wilson" initials="GW" lastIdx="9" clrIdx="4">
    <p:extLst>
      <p:ext uri="{19B8F6BF-5375-455C-9EA6-DF929625EA0E}">
        <p15:presenceInfo xmlns:p15="http://schemas.microsoft.com/office/powerpoint/2012/main" userId="S::gwilson@rmi.org::99d4653a-9ee8-419f-ae00-0f718d72ef6d" providerId="AD"/>
      </p:ext>
    </p:extLst>
  </p:cmAuthor>
  <p:cmAuthor id="6" name="Jessie Ciulla" initials="JC" lastIdx="3" clrIdx="5">
    <p:extLst>
      <p:ext uri="{19B8F6BF-5375-455C-9EA6-DF929625EA0E}">
        <p15:presenceInfo xmlns:p15="http://schemas.microsoft.com/office/powerpoint/2012/main" userId="S::jciulla@rmi.org::5f7a6ad1-703b-4492-b888-cac8a7f39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794"/>
    <a:srgbClr val="003A63"/>
    <a:srgbClr val="5ED9FF"/>
    <a:srgbClr val="B7FFA0"/>
    <a:srgbClr val="68FF92"/>
    <a:srgbClr val="9DE7FF"/>
    <a:srgbClr val="B7F2FF"/>
    <a:srgbClr val="FFF5E3"/>
    <a:srgbClr val="FFEFF2"/>
    <a:srgbClr val="E2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E0ABA-38EB-514B-B02E-13AF3A897D51}" v="120" dt="2024-06-10T10:33:05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0541"/>
  </p:normalViewPr>
  <p:slideViewPr>
    <p:cSldViewPr snapToGrid="0">
      <p:cViewPr>
        <p:scale>
          <a:sx n="90" d="100"/>
          <a:sy n="90" d="100"/>
        </p:scale>
        <p:origin x="1112" y="392"/>
      </p:cViewPr>
      <p:guideLst>
        <p:guide orient="horz" pos="2160"/>
        <p:guide pos="4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3E44-1408-48A1-BD79-5CEA8020293A}" type="datetimeFigureOut">
              <a:rPr lang="en-US"/>
              <a:t>6/8/24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762E-F4DB-4D0B-9795-9402FF5C0A5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Mosaic: https://pixabay.com/photos/multicoloured-art-mosaic-188270/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7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Yellow tile: https://pixabay.com/photos/facade-clinker-tile-background-3291499/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Flower mosaic: https://pixabay.com/photos/mosaic-background-pattern-texture-6980998/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Pie: https://pixabay.com/illustrations/pie-citrus-food-drawing-dessert-7504376/</a:t>
            </a:r>
          </a:p>
          <a:p>
            <a:r>
              <a:rPr lang="en-US"/>
              <a:t>Pie slice: https://pixabay.com/illustrations/pie-citrus-food-drawing-dessert-7504378/</a:t>
            </a:r>
          </a:p>
          <a:p>
            <a:r>
              <a:rPr lang="en-US"/>
              <a:t>Clock: https://pixabay.com/vectors/clock-calendar-day-time-29008/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Gold tile: https://pixabay.com/photos/gold-wall-background-template-3892797/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32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Blue tile: https://pixabay.com/photos/blue-grid-mosaic-pool-1867568/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1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Gray tile: https://pixabay.com/photos/tiles-baroque-pattern-texture-554601/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9762E-F4DB-4D0B-9795-9402FF5C0A5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9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5A2EDB-CAC0-414A-8119-28CFDD34A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263" r="-308"/>
          <a:stretch/>
        </p:blipFill>
        <p:spPr>
          <a:xfrm>
            <a:off x="-1" y="-3409"/>
            <a:ext cx="10049435" cy="6861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695D8-0B27-B545-8EC7-8AB48C41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99" y="1400662"/>
            <a:ext cx="5918201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4B8C1-616E-3945-8E16-8BDC75B3C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999" y="3880337"/>
            <a:ext cx="59182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DD1D73-8118-DC4E-8C65-AD2EDE048E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912" y="351678"/>
            <a:ext cx="2331570" cy="651346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343826-4A90-404E-8457-B6B5248D4090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1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&amp; Content (Dark)">
    <p:bg>
      <p:bgPr>
        <a:solidFill>
          <a:srgbClr val="BCB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16DCE-F5DC-5A0B-3A15-BEAB59E39371}"/>
              </a:ext>
            </a:extLst>
          </p:cNvPr>
          <p:cNvSpPr/>
          <p:nvPr userDrawn="1"/>
        </p:nvSpPr>
        <p:spPr>
          <a:xfrm>
            <a:off x="-1" y="0"/>
            <a:ext cx="6599584" cy="6858000"/>
          </a:xfrm>
          <a:prstGeom prst="rect">
            <a:avLst/>
          </a:prstGeom>
          <a:solidFill>
            <a:schemeClr val="tx2"/>
          </a:solidFill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5257800" cy="1220789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080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4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&amp; Content (Dark)">
    <p:bg>
      <p:bgPr>
        <a:solidFill>
          <a:srgbClr val="BCB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16DCE-F5DC-5A0B-3A15-BEAB59E39371}"/>
              </a:ext>
            </a:extLst>
          </p:cNvPr>
          <p:cNvSpPr/>
          <p:nvPr userDrawn="1"/>
        </p:nvSpPr>
        <p:spPr>
          <a:xfrm>
            <a:off x="-2" y="0"/>
            <a:ext cx="10217427" cy="6858000"/>
          </a:xfrm>
          <a:prstGeom prst="rect">
            <a:avLst/>
          </a:prstGeom>
          <a:solidFill>
            <a:schemeClr val="tx2"/>
          </a:solidFill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8961782" cy="1220789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61783" cy="4080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96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 (Dark)">
    <p:bg>
      <p:bgPr>
        <a:solidFill>
          <a:srgbClr val="BCB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16DCE-F5DC-5A0B-3A15-BEAB59E39371}"/>
              </a:ext>
            </a:extLst>
          </p:cNvPr>
          <p:cNvSpPr/>
          <p:nvPr userDrawn="1"/>
        </p:nvSpPr>
        <p:spPr>
          <a:xfrm>
            <a:off x="5592416" y="0"/>
            <a:ext cx="6599584" cy="6858000"/>
          </a:xfrm>
          <a:prstGeom prst="rect">
            <a:avLst/>
          </a:prstGeom>
          <a:solidFill>
            <a:schemeClr val="tx2"/>
          </a:solidFill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26C73A-713B-EC5A-B281-EE80895CC7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9877" y="1815585"/>
            <a:ext cx="5257800" cy="4080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2E02DD-15C3-C524-FB85-152F5E5A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308" y="520056"/>
            <a:ext cx="5257800" cy="1220789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09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EA6-3BA0-7947-AE25-4654A2E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A8DC7-36C2-5141-9B49-6C2AC6EE8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35A0-3A7F-0848-9F2B-AF5F78CBC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E586-8F42-6F48-9E68-619A981DB2BB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4C55-B7B8-694B-91BF-575040D2F3FC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8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lank (Light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2">
                    <a:lumMod val="75000"/>
                  </a:schemeClr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40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lank (Light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tx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3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lank (Light 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tx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1"/>
                </a:solidFill>
              </a:rPr>
              <a:pPr algn="ctr"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1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lank (Light 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tx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9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8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rgbClr val="1E3B63"/>
                </a:solidFill>
              </a:rPr>
              <a:pPr algn="ctr"/>
              <a:t>‹#›</a:t>
            </a:fld>
            <a:endParaRPr lang="en-US" sz="1400">
              <a:solidFill>
                <a:srgbClr val="1E3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096B063B-9652-6E54-CE3A-C878E54DCEC4}"/>
              </a:ext>
            </a:extLst>
          </p:cNvPr>
          <p:cNvSpPr/>
          <p:nvPr userDrawn="1"/>
        </p:nvSpPr>
        <p:spPr>
          <a:xfrm rot="5400000">
            <a:off x="-4864" y="4864"/>
            <a:ext cx="6858000" cy="6848272"/>
          </a:xfrm>
          <a:prstGeom prst="snip2SameRect">
            <a:avLst>
              <a:gd name="adj1" fmla="val 14119"/>
              <a:gd name="adj2" fmla="val 0"/>
            </a:avLst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695D8-0B27-B545-8EC7-8AB48C41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99" y="1400662"/>
            <a:ext cx="5918201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4B8C1-616E-3945-8E16-8BDC75B3C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999" y="3880337"/>
            <a:ext cx="591820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DD1D73-8118-DC4E-8C65-AD2EDE048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912" y="351678"/>
            <a:ext cx="2331570" cy="651346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343826-4A90-404E-8457-B6B5248D4090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3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Point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EA6-3BA0-7947-AE25-4654A2E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E586-8F42-6F48-9E68-619A981DB2BB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4C55-B7B8-694B-91BF-575040D2F3FC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E18611-E45F-B845-ABE7-BAB51824B0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3332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BF0AEA-1566-224E-9014-441012198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81770"/>
            <a:ext cx="4991367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F051D0-AE9B-054C-80F0-9EA62FF5E20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0000" y="23332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27A20EC-CFF1-A141-920B-5DA475CAB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000" y="3281770"/>
            <a:ext cx="5015948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665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ree Point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EA6-3BA0-7947-AE25-4654A2E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E586-8F42-6F48-9E68-619A981DB2BB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4C55-B7B8-694B-91BF-575040D2F3FC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9F324C0-37E9-5341-8CA1-D63EFF28F4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5364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6161458-8809-6B44-8078-18CFB69A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484970"/>
            <a:ext cx="3034642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18028F-AF65-F642-94C3-929876E99DE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84700" y="25364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D94A637-9EDB-0F44-A2DA-E2C2A510F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4700" y="3484970"/>
            <a:ext cx="3049587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2A8EEE0-2B22-CE48-B710-3F8F9096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9613" y="3484970"/>
            <a:ext cx="3049587" cy="23208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84412B6-8B3C-CB49-9844-9FC416552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1994" y="2536418"/>
            <a:ext cx="15224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332990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5C9D37-0734-D042-BB66-1AF769989550}"/>
              </a:ext>
            </a:extLst>
          </p:cNvPr>
          <p:cNvSpPr/>
          <p:nvPr userDrawn="1"/>
        </p:nvSpPr>
        <p:spPr>
          <a:xfrm>
            <a:off x="838200" y="838200"/>
            <a:ext cx="10515600" cy="5164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1050" y="1591407"/>
            <a:ext cx="9049899" cy="3657599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3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096B063B-9652-6E54-CE3A-C878E54DCEC4}"/>
              </a:ext>
            </a:extLst>
          </p:cNvPr>
          <p:cNvSpPr/>
          <p:nvPr userDrawn="1"/>
        </p:nvSpPr>
        <p:spPr>
          <a:xfrm rot="5400000">
            <a:off x="-381000" y="381000"/>
            <a:ext cx="6858000" cy="6096000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013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695D8-0B27-B545-8EC7-8AB48C41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1400662"/>
            <a:ext cx="5128492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4B8C1-616E-3945-8E16-8BDC75B3C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880337"/>
            <a:ext cx="51284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DD1D73-8118-DC4E-8C65-AD2EDE048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912" y="351678"/>
            <a:ext cx="2331570" cy="651346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7343826-4A90-404E-8457-B6B5248D4090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0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BE71BE-04C3-3448-874F-CB70EE37AFB6}"/>
              </a:ext>
            </a:extLst>
          </p:cNvPr>
          <p:cNvSpPr/>
          <p:nvPr userDrawn="1"/>
        </p:nvSpPr>
        <p:spPr>
          <a:xfrm>
            <a:off x="0" y="0"/>
            <a:ext cx="4367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774B3-F843-0F44-97FD-948E79D92BA5}"/>
              </a:ext>
            </a:extLst>
          </p:cNvPr>
          <p:cNvSpPr/>
          <p:nvPr userDrawn="1"/>
        </p:nvSpPr>
        <p:spPr>
          <a:xfrm>
            <a:off x="0" y="2112591"/>
            <a:ext cx="7340600" cy="267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428AAE8-B6AA-A849-BE29-DD26D6A89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899" y="2485054"/>
            <a:ext cx="5596199" cy="193437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 lorem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1C5C4EF-1EF3-1049-93FF-820E10615924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6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&amp;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1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3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&amp; Content (M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2"/>
                </a:solidFill>
              </a:rPr>
              <a:pPr algn="ctr"/>
              <a:t>‹#›</a:t>
            </a:fld>
            <a:endParaRPr lang="en-US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4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&amp; Content (Light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tx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&amp; Content (Light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186F-9A5F-D949-A2A1-A56842F5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2582-2309-1B45-AC78-B799DE1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9FA27-4B96-1647-87F2-783E26647DC3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bg2">
                    <a:lumMod val="75000"/>
                  </a:schemeClr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BEFAF2-B492-8541-B538-D326EA7A374E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40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4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EA6-3BA0-7947-AE25-4654A2EB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A8DC7-36C2-5141-9B49-6C2AC6EE8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1E3B63"/>
                </a:solidFill>
              </a:defRPr>
            </a:lvl1pPr>
            <a:lvl2pPr>
              <a:defRPr>
                <a:solidFill>
                  <a:srgbClr val="1E3B63"/>
                </a:solidFill>
              </a:defRPr>
            </a:lvl2pPr>
            <a:lvl3pPr>
              <a:defRPr>
                <a:solidFill>
                  <a:srgbClr val="1E3B63"/>
                </a:solidFill>
              </a:defRPr>
            </a:lvl3pPr>
            <a:lvl4pPr>
              <a:defRPr>
                <a:solidFill>
                  <a:srgbClr val="1E3B63"/>
                </a:solidFill>
              </a:defRPr>
            </a:lvl4pPr>
            <a:lvl5pPr>
              <a:defRPr>
                <a:solidFill>
                  <a:srgbClr val="1E3B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35A0-3A7F-0848-9F2B-AF5F78CBC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1E3B63"/>
                </a:solidFill>
              </a:defRPr>
            </a:lvl1pPr>
            <a:lvl2pPr>
              <a:defRPr>
                <a:solidFill>
                  <a:srgbClr val="1E3B63"/>
                </a:solidFill>
              </a:defRPr>
            </a:lvl2pPr>
            <a:lvl3pPr>
              <a:defRPr>
                <a:solidFill>
                  <a:srgbClr val="1E3B63"/>
                </a:solidFill>
              </a:defRPr>
            </a:lvl3pPr>
            <a:lvl4pPr>
              <a:defRPr>
                <a:solidFill>
                  <a:srgbClr val="1E3B63"/>
                </a:solidFill>
              </a:defRPr>
            </a:lvl4pPr>
            <a:lvl5pPr>
              <a:defRPr>
                <a:solidFill>
                  <a:srgbClr val="1E3B6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CE586-8F42-6F48-9E68-619A981DB2BB}"/>
              </a:ext>
            </a:extLst>
          </p:cNvPr>
          <p:cNvSpPr txBox="1">
            <a:spLocks/>
          </p:cNvSpPr>
          <p:nvPr userDrawn="1"/>
        </p:nvSpPr>
        <p:spPr>
          <a:xfrm>
            <a:off x="3765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kern="1200">
                <a:solidFill>
                  <a:schemeClr val="tx1">
                    <a:tint val="75000"/>
                  </a:schemeClr>
                </a:solidFill>
                <a:latin typeface="Metropolis Semi Bold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0">
                <a:solidFill>
                  <a:schemeClr val="tx2"/>
                </a:solidFill>
                <a:latin typeface="Metropolis Semi Bold" pitchFamily="2" charset="77"/>
              </a:rPr>
              <a:t>RMI – Energy. Transformed.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64C55-B7B8-694B-91BF-575040D2F3FC}"/>
              </a:ext>
            </a:extLst>
          </p:cNvPr>
          <p:cNvSpPr txBox="1">
            <a:spLocks/>
          </p:cNvSpPr>
          <p:nvPr userDrawn="1"/>
        </p:nvSpPr>
        <p:spPr>
          <a:xfrm>
            <a:off x="11408529" y="6356349"/>
            <a:ext cx="688735" cy="426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1F3B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937512E-8721-8A41-A08D-9D69D63FE978}" type="slidenum">
              <a:rPr lang="en-US" sz="14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1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E49DF-93EB-A547-AB5F-C3D56E4B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122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3DF90-260C-1649-B82C-B5F125424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8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9AFB-A5FF-9D41-BCAB-A6263CC64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7856" y="6262152"/>
            <a:ext cx="5015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F3B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cap="all" spc="100"/>
              <a:t>Program/Event Title	                                               </a:t>
            </a:r>
            <a:r>
              <a:rPr lang="en-US"/>
              <a:t>event date/details</a:t>
            </a:r>
          </a:p>
        </p:txBody>
      </p:sp>
    </p:spTree>
    <p:extLst>
      <p:ext uri="{BB962C8B-B14F-4D97-AF65-F5344CB8AC3E}">
        <p14:creationId xmlns:p14="http://schemas.microsoft.com/office/powerpoint/2010/main" val="390627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11" r:id="rId2"/>
    <p:sldLayoutId id="2147483812" r:id="rId3"/>
    <p:sldLayoutId id="2147483799" r:id="rId4"/>
    <p:sldLayoutId id="2147483787" r:id="rId5"/>
    <p:sldLayoutId id="2147483791" r:id="rId6"/>
    <p:sldLayoutId id="2147483788" r:id="rId7"/>
    <p:sldLayoutId id="2147483792" r:id="rId8"/>
    <p:sldLayoutId id="2147483794" r:id="rId9"/>
    <p:sldLayoutId id="2147483809" r:id="rId10"/>
    <p:sldLayoutId id="2147483813" r:id="rId11"/>
    <p:sldLayoutId id="2147483810" r:id="rId12"/>
    <p:sldLayoutId id="2147483795" r:id="rId13"/>
    <p:sldLayoutId id="2147483789" r:id="rId14"/>
    <p:sldLayoutId id="2147483803" r:id="rId15"/>
    <p:sldLayoutId id="2147483800" r:id="rId16"/>
    <p:sldLayoutId id="2147483790" r:id="rId17"/>
    <p:sldLayoutId id="2147483801" r:id="rId18"/>
    <p:sldLayoutId id="2147483802" r:id="rId19"/>
    <p:sldLayoutId id="2147483804" r:id="rId20"/>
    <p:sldLayoutId id="2147483805" r:id="rId21"/>
    <p:sldLayoutId id="214748371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B6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5000"/>
        <a:buFont typeface="Wingdings" pitchFamily="2" charset="2"/>
        <a:buChar char="§"/>
        <a:defRPr sz="28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Wingdings" pitchFamily="2" charset="2"/>
        <a:buChar char="§"/>
        <a:defRPr sz="24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Wingdings" pitchFamily="2" charset="2"/>
        <a:buChar char="§"/>
        <a:defRPr sz="20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Wingdings" pitchFamily="2" charset="2"/>
        <a:buChar char="§"/>
        <a:defRPr sz="18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Wingdings" pitchFamily="2" charset="2"/>
        <a:buChar char="§"/>
        <a:defRPr sz="1800" kern="1200">
          <a:solidFill>
            <a:srgbClr val="1F3B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A0F446-F720-C8D5-3BB4-33323C7C92A9}"/>
              </a:ext>
            </a:extLst>
          </p:cNvPr>
          <p:cNvSpPr txBox="1">
            <a:spLocks/>
          </p:cNvSpPr>
          <p:nvPr/>
        </p:nvSpPr>
        <p:spPr>
          <a:xfrm>
            <a:off x="483611" y="1435768"/>
            <a:ext cx="5435925" cy="3195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/>
              <a:t>Disconnections for Nonpayment: Stepping Back to Consider the Issue, then Forward to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3BB8A-A251-2B04-2CB9-E87009911E67}"/>
              </a:ext>
            </a:extLst>
          </p:cNvPr>
          <p:cNvSpPr txBox="1"/>
          <p:nvPr/>
        </p:nvSpPr>
        <p:spPr>
          <a:xfrm>
            <a:off x="483612" y="4631105"/>
            <a:ext cx="5315918" cy="1513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>
                <a:solidFill>
                  <a:schemeClr val="bg1"/>
                </a:solidFill>
              </a:rPr>
              <a:t>Kaja Rebane</a:t>
            </a:r>
          </a:p>
          <a:p>
            <a:pPr>
              <a:spcAft>
                <a:spcPts val="500"/>
              </a:spcAft>
            </a:pPr>
            <a:r>
              <a:rPr lang="en-US" sz="2800">
                <a:solidFill>
                  <a:schemeClr val="bg1"/>
                </a:solidFill>
              </a:rPr>
              <a:t>NASUCA Mid Year Meeting</a:t>
            </a:r>
          </a:p>
          <a:p>
            <a:pPr>
              <a:spcAft>
                <a:spcPts val="500"/>
              </a:spcAft>
            </a:pPr>
            <a:r>
              <a:rPr lang="en-US" sz="2800">
                <a:solidFill>
                  <a:schemeClr val="bg1"/>
                </a:solidFill>
              </a:rPr>
              <a:t>June 10, 2024</a:t>
            </a: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96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8549-F97B-0887-9578-E8EDE7B1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900"/>
            <a:ext cx="8961782" cy="1668866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accent4"/>
                </a:solidFill>
              </a:rPr>
              <a:t>2. Cost Recovery</a:t>
            </a:r>
            <a:br>
              <a:rPr lang="en-US" sz="3600">
                <a:solidFill>
                  <a:schemeClr val="accent4"/>
                </a:solidFill>
              </a:rPr>
            </a:br>
            <a:r>
              <a:rPr lang="en-US" sz="3200" b="0">
                <a:solidFill>
                  <a:schemeClr val="accent4"/>
                </a:solidFill>
              </a:rPr>
              <a:t>(Strategies to Reduce the Burden on Those Least Able to Pay)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E0BEB-1CC0-C690-E005-1CDF7A0FC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8766"/>
            <a:ext cx="8961783" cy="42493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700" b="1">
                <a:solidFill>
                  <a:schemeClr val="accent1"/>
                </a:solidFill>
              </a:rPr>
              <a:t>Decrease usage</a:t>
            </a:r>
            <a:r>
              <a:rPr lang="en-US" sz="2700"/>
              <a:t> (e.g., weatherization)</a:t>
            </a:r>
          </a:p>
          <a:p>
            <a:pPr>
              <a:lnSpc>
                <a:spcPct val="110000"/>
              </a:lnSpc>
            </a:pPr>
            <a:r>
              <a:rPr lang="en-US" sz="2700" b="1">
                <a:solidFill>
                  <a:schemeClr val="accent1"/>
                </a:solidFill>
              </a:rPr>
              <a:t>Decrease rates/fees </a:t>
            </a:r>
            <a:r>
              <a:rPr lang="en-US" sz="2700"/>
              <a:t>(e.g., low-income discount rates)</a:t>
            </a:r>
          </a:p>
          <a:p>
            <a:pPr>
              <a:lnSpc>
                <a:spcPct val="110000"/>
              </a:lnSpc>
            </a:pPr>
            <a:r>
              <a:rPr lang="en-US" sz="2700" b="1">
                <a:solidFill>
                  <a:schemeClr val="accent1"/>
                </a:solidFill>
              </a:rPr>
              <a:t>Increase flexibility </a:t>
            </a:r>
            <a:r>
              <a:rPr lang="en-US" sz="2700"/>
              <a:t>(e.g, payment plans)</a:t>
            </a:r>
          </a:p>
          <a:p>
            <a:pPr>
              <a:lnSpc>
                <a:spcPct val="110000"/>
              </a:lnSpc>
            </a:pPr>
            <a:r>
              <a:rPr lang="en-US" sz="2700" b="1">
                <a:solidFill>
                  <a:schemeClr val="accent1"/>
                </a:solidFill>
              </a:rPr>
              <a:t>Safeguards for when any bill isnunaffordable / the dangers of disconnection are too great</a:t>
            </a:r>
          </a:p>
          <a:p>
            <a:pPr lvl="1">
              <a:lnSpc>
                <a:spcPct val="110000"/>
              </a:lnSpc>
            </a:pPr>
            <a:r>
              <a:rPr lang="en-US"/>
              <a:t>Weather-related moratoria</a:t>
            </a:r>
          </a:p>
          <a:p>
            <a:pPr lvl="1">
              <a:lnSpc>
                <a:spcPct val="110000"/>
              </a:lnSpc>
            </a:pPr>
            <a:r>
              <a:rPr lang="en-US"/>
              <a:t>Arrearage forgiveness</a:t>
            </a:r>
          </a:p>
        </p:txBody>
      </p:sp>
    </p:spTree>
    <p:extLst>
      <p:ext uri="{BB962C8B-B14F-4D97-AF65-F5344CB8AC3E}">
        <p14:creationId xmlns:p14="http://schemas.microsoft.com/office/powerpoint/2010/main" val="181060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4BD3-B2BD-5887-CD9E-9D84C671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8961782" cy="11191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4"/>
                </a:solidFill>
              </a:rPr>
              <a:t>3. Predictability</a:t>
            </a:r>
            <a:br>
              <a:rPr lang="en-US">
                <a:solidFill>
                  <a:schemeClr val="accent4"/>
                </a:solidFill>
              </a:rPr>
            </a:br>
            <a:r>
              <a:rPr lang="en-US" sz="4400" b="0">
                <a:solidFill>
                  <a:schemeClr val="accent4"/>
                </a:solidFill>
              </a:rPr>
              <a:t>(Strategies  to Reduce Surprises)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57FA-591A-42D8-1A0C-50B71F86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7400"/>
            <a:ext cx="8961783" cy="3849130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Various rate designs and payment arrangements </a:t>
            </a:r>
            <a:r>
              <a:rPr lang="en-US"/>
              <a:t>(e.g., PIPPs)</a:t>
            </a:r>
          </a:p>
          <a:p>
            <a:r>
              <a:rPr lang="en-US" b="1">
                <a:solidFill>
                  <a:schemeClr val="accent1"/>
                </a:solidFill>
              </a:rPr>
              <a:t>Fuel-cost sharing mechanisms. </a:t>
            </a:r>
            <a:r>
              <a:rPr lang="en-US"/>
              <a:t>Requiring the utility to bear a share of fuel-cost volatility risk gives it some “skin in the game” - and an incentive to reduce reliance on price-volatile fuels (e.g., natural gas) over time.</a:t>
            </a:r>
          </a:p>
        </p:txBody>
      </p:sp>
    </p:spTree>
    <p:extLst>
      <p:ext uri="{BB962C8B-B14F-4D97-AF65-F5344CB8AC3E}">
        <p14:creationId xmlns:p14="http://schemas.microsoft.com/office/powerpoint/2010/main" val="130112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3318-F685-3548-3187-D3111061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>
                <a:solidFill>
                  <a:schemeClr val="accent4"/>
                </a:solidFill>
              </a:rPr>
              <a:t>Another Strategy: Create an Incentive for the Utility to Take the Initiative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550426B-BD8C-9039-1242-48E137314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1205" r="9665" b="16144"/>
          <a:stretch/>
        </p:blipFill>
        <p:spPr>
          <a:xfrm>
            <a:off x="838200" y="2092269"/>
            <a:ext cx="6603608" cy="39520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F5A4C0-479B-E1AE-776F-5F84EEDED2C0}"/>
              </a:ext>
            </a:extLst>
          </p:cNvPr>
          <p:cNvSpPr txBox="1">
            <a:spLocks/>
          </p:cNvSpPr>
          <p:nvPr/>
        </p:nvSpPr>
        <p:spPr>
          <a:xfrm>
            <a:off x="7671660" y="1960003"/>
            <a:ext cx="4069597" cy="4428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>
                <a:solidFill>
                  <a:schemeClr val="accent1"/>
                </a:solidFill>
              </a:rPr>
              <a:t>Illinois. </a:t>
            </a:r>
            <a:r>
              <a:rPr lang="en-US"/>
              <a:t>ComEd and Ameren have upside/downside PIMs to reduce disconnections for nonpayment in the 20 zip codes with the highest historical rates.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>
                <a:solidFill>
                  <a:schemeClr val="accent1"/>
                </a:solidFill>
              </a:rPr>
              <a:t>New York. </a:t>
            </a:r>
            <a:r>
              <a:rPr lang="en-US"/>
              <a:t>There were PIMs for multiple utilities to reduce disconnections, uncollectible expense, and arrears. </a:t>
            </a:r>
          </a:p>
        </p:txBody>
      </p:sp>
    </p:spTree>
    <p:extLst>
      <p:ext uri="{BB962C8B-B14F-4D97-AF65-F5344CB8AC3E}">
        <p14:creationId xmlns:p14="http://schemas.microsoft.com/office/powerpoint/2010/main" val="39247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22EF-5CC8-52DA-8501-2A05E7AD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RMI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3871-C848-F79E-E695-7D7808519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4212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accent1"/>
                </a:solidFill>
              </a:rPr>
              <a:t>The Nuts and Bolts of Performance-Based Regulation: Tools to Build a More Affordable, Reliable, and Clean Grid </a:t>
            </a:r>
            <a:r>
              <a:rPr lang="en-US"/>
              <a:t>(coming mid-June)</a:t>
            </a:r>
          </a:p>
          <a:p>
            <a:r>
              <a:rPr lang="en-US">
                <a:solidFill>
                  <a:schemeClr val="accent1"/>
                </a:solidFill>
              </a:rPr>
              <a:t>How To Restructure Utility Incentives: The “Four Pillars” of Comprehensive Performance-Based Regulation </a:t>
            </a:r>
            <a:r>
              <a:rPr lang="en-US"/>
              <a:t>(coming mid-July)</a:t>
            </a:r>
          </a:p>
          <a:p>
            <a:r>
              <a:rPr lang="en-US">
                <a:solidFill>
                  <a:schemeClr val="accent1"/>
                </a:solidFill>
              </a:rPr>
              <a:t>PIMs Database: Emergent Performance Mechanisms Across the United States </a:t>
            </a:r>
            <a:r>
              <a:rPr lang="en-US"/>
              <a:t>(https://pims.rmi.org/)</a:t>
            </a:r>
          </a:p>
          <a:p>
            <a:r>
              <a:rPr lang="en-US">
                <a:solidFill>
                  <a:schemeClr val="accent1"/>
                </a:solidFill>
              </a:rPr>
              <a:t>Strategies for Encouraging Good Fuel-Cost Management: A Handbook for Utility Regulators </a:t>
            </a:r>
            <a:r>
              <a:rPr lang="en-US"/>
              <a:t>(https://rmi.org/insight/strategies-for-encouraging-good-fuel-cost-management/)</a:t>
            </a:r>
          </a:p>
        </p:txBody>
      </p:sp>
    </p:spTree>
    <p:extLst>
      <p:ext uri="{BB962C8B-B14F-4D97-AF65-F5344CB8AC3E}">
        <p14:creationId xmlns:p14="http://schemas.microsoft.com/office/powerpoint/2010/main" val="147708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858A9D-3033-3123-F0D6-2D3B3AE39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92" y="2773180"/>
            <a:ext cx="2884173" cy="8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1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671-9278-B082-C2D9-B2D95BAB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We Think About Disconnections for Nonpayment?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1975-DFC5-0B79-8296-97FFCCDD0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61783" cy="45624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/>
              <a:t>The way a problem is defined shapes the solution set, and it suggests how we should select among solutions</a:t>
            </a:r>
          </a:p>
          <a:p>
            <a:pPr>
              <a:lnSpc>
                <a:spcPct val="120000"/>
              </a:lnSpc>
            </a:pPr>
            <a:r>
              <a:rPr lang="en-US" sz="3200"/>
              <a:t>In general, it is helpful to:</a:t>
            </a:r>
          </a:p>
          <a:p>
            <a:pPr lvl="1">
              <a:lnSpc>
                <a:spcPct val="120000"/>
              </a:lnSpc>
            </a:pPr>
            <a:r>
              <a:rPr lang="en-US" sz="2800"/>
              <a:t>Understand how we think about a problem</a:t>
            </a:r>
          </a:p>
          <a:p>
            <a:pPr lvl="1">
              <a:lnSpc>
                <a:spcPct val="120000"/>
              </a:lnSpc>
            </a:pPr>
            <a:r>
              <a:rPr lang="en-US" sz="2800"/>
              <a:t>Understand how others may think about it</a:t>
            </a:r>
          </a:p>
          <a:p>
            <a:pPr>
              <a:lnSpc>
                <a:spcPct val="120000"/>
              </a:lnSpc>
            </a:pPr>
            <a:r>
              <a:rPr lang="en-US" sz="3200"/>
              <a:t>Understanding different perspectives can help people communicate more effectively</a:t>
            </a:r>
          </a:p>
          <a:p>
            <a:pPr lvl="1">
              <a:lnSpc>
                <a:spcPct val="120000"/>
              </a:lnSpc>
            </a:pPr>
            <a:r>
              <a:rPr lang="en-US" sz="2800"/>
              <a:t>Bridging the differences</a:t>
            </a:r>
          </a:p>
          <a:p>
            <a:pPr lvl="1">
              <a:lnSpc>
                <a:spcPct val="120000"/>
              </a:lnSpc>
            </a:pPr>
            <a:r>
              <a:rPr lang="en-US" sz="2800"/>
              <a:t>Shifting the conversation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33BD-CB17-E4B3-7BD0-5551913F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People Take Different Perspectives on The Use of Disconnections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359AB-E0A9-690C-9E25-BE3E2C82F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510" y="1845278"/>
            <a:ext cx="3047206" cy="636104"/>
          </a:xfrm>
        </p:spPr>
        <p:txBody>
          <a:bodyPr>
            <a:normAutofit/>
          </a:bodyPr>
          <a:lstStyle/>
          <a:p>
            <a:r>
              <a:rPr lang="en-US" sz="2400"/>
              <a:t>“Basic Economics”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8FC94-BF66-09C2-3AE8-3DC3E4B4C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83" y="2603997"/>
            <a:ext cx="2869660" cy="3595325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3A63"/>
                </a:solidFill>
              </a:rPr>
              <a:t>“Everyone should pay their fair share / no free rides!”</a:t>
            </a:r>
          </a:p>
          <a:p>
            <a:r>
              <a:rPr lang="en-US" sz="2000">
                <a:solidFill>
                  <a:srgbClr val="003A63"/>
                </a:solidFill>
              </a:rPr>
              <a:t>Based on </a:t>
            </a:r>
            <a:r>
              <a:rPr lang="en-US" sz="2000" u="sng">
                <a:solidFill>
                  <a:srgbClr val="003A63"/>
                </a:solidFill>
              </a:rPr>
              <a:t>total</a:t>
            </a:r>
            <a:r>
              <a:rPr lang="en-US" sz="2000">
                <a:solidFill>
                  <a:srgbClr val="003A63"/>
                </a:solidFill>
              </a:rPr>
              <a:t> cost allocation</a:t>
            </a:r>
          </a:p>
          <a:p>
            <a:r>
              <a:rPr lang="en-US" sz="2000" b="1">
                <a:solidFill>
                  <a:srgbClr val="003A63"/>
                </a:solidFill>
              </a:rPr>
              <a:t>Implication: </a:t>
            </a:r>
            <a:r>
              <a:rPr lang="en-US" sz="2000">
                <a:solidFill>
                  <a:srgbClr val="003A63"/>
                </a:solidFill>
              </a:rPr>
              <a:t>Disconnections are appropriate if someone doesn’t pay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37D30-58C1-DDD1-4B8A-D232FE8A9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10601" y="1845768"/>
            <a:ext cx="2688116" cy="636104"/>
          </a:xfrm>
        </p:spPr>
        <p:txBody>
          <a:bodyPr>
            <a:normAutofit/>
          </a:bodyPr>
          <a:lstStyle/>
          <a:p>
            <a:r>
              <a:rPr lang="en-US" sz="2400"/>
              <a:t>“Net Benefits”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C0375-6D4C-AF0D-5170-D5A1FDBF9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17190" y="2603997"/>
            <a:ext cx="2981527" cy="3595325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000">
                <a:solidFill>
                  <a:srgbClr val="003A63"/>
                </a:solidFill>
              </a:rPr>
              <a:t>“Let’s look at the net benefits of this policy…”</a:t>
            </a:r>
          </a:p>
          <a:p>
            <a:r>
              <a:rPr lang="en-US" sz="2000">
                <a:solidFill>
                  <a:srgbClr val="003A63"/>
                </a:solidFill>
              </a:rPr>
              <a:t>Based on </a:t>
            </a:r>
            <a:r>
              <a:rPr lang="en-US" sz="2000" u="sng">
                <a:solidFill>
                  <a:srgbClr val="003A63"/>
                </a:solidFill>
              </a:rPr>
              <a:t>avoidable</a:t>
            </a:r>
            <a:r>
              <a:rPr lang="en-US" sz="2000">
                <a:solidFill>
                  <a:srgbClr val="003A63"/>
                </a:solidFill>
              </a:rPr>
              <a:t> costs</a:t>
            </a:r>
          </a:p>
          <a:p>
            <a:r>
              <a:rPr lang="en-US" sz="2000" b="1">
                <a:solidFill>
                  <a:srgbClr val="003A63"/>
                </a:solidFill>
              </a:rPr>
              <a:t>Implication: </a:t>
            </a:r>
            <a:r>
              <a:rPr lang="en-US" sz="2000">
                <a:solidFill>
                  <a:srgbClr val="003A63"/>
                </a:solidFill>
              </a:rPr>
              <a:t>Disconnections for nonpayment may be appropriate, depending on the net 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34BB21-B557-8D44-E336-06AD1DA572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03215" y="2603997"/>
            <a:ext cx="4073702" cy="3595325"/>
          </a:xfrm>
          <a:solidFill>
            <a:srgbClr val="B7FFA0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3A63"/>
                </a:solidFill>
              </a:rPr>
              <a:t>“Energy is a human right!”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A63"/>
                </a:solidFill>
              </a:rPr>
              <a:t>“As temperatures rise, those who contributed least should not suffer the most”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3A63"/>
                </a:solidFill>
              </a:rPr>
              <a:t>The risk of disconnection is not equitable (e.g., racial disparities)</a:t>
            </a:r>
          </a:p>
          <a:p>
            <a:r>
              <a:rPr lang="en-US" sz="2000" u="sng">
                <a:solidFill>
                  <a:srgbClr val="003A63"/>
                </a:solidFill>
              </a:rPr>
              <a:t>Not</a:t>
            </a:r>
            <a:r>
              <a:rPr lang="en-US" sz="2000">
                <a:solidFill>
                  <a:srgbClr val="003A63"/>
                </a:solidFill>
              </a:rPr>
              <a:t> directly tied to costs</a:t>
            </a:r>
          </a:p>
          <a:p>
            <a:r>
              <a:rPr lang="en-US" sz="2000" b="1">
                <a:solidFill>
                  <a:srgbClr val="003A63"/>
                </a:solidFill>
              </a:rPr>
              <a:t>Implication: </a:t>
            </a:r>
            <a:r>
              <a:rPr lang="en-US" sz="2000">
                <a:solidFill>
                  <a:srgbClr val="003A63"/>
                </a:solidFill>
              </a:rPr>
              <a:t>Disconnections for nonpayment are not appropriate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3DC2E6-4A23-1805-5007-15B00EE39A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397" y="1829290"/>
            <a:ext cx="3047206" cy="636104"/>
          </a:xfrm>
        </p:spPr>
        <p:txBody>
          <a:bodyPr>
            <a:normAutofit/>
          </a:bodyPr>
          <a:lstStyle/>
          <a:p>
            <a:r>
              <a:rPr lang="en-US" sz="2400"/>
              <a:t>“Equity &amp; Justice”</a:t>
            </a:r>
          </a:p>
        </p:txBody>
      </p:sp>
    </p:spTree>
    <p:extLst>
      <p:ext uri="{BB962C8B-B14F-4D97-AF65-F5344CB8AC3E}">
        <p14:creationId xmlns:p14="http://schemas.microsoft.com/office/powerpoint/2010/main" val="32837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F683-455F-5EB5-56DC-85C9CD07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Might the “Net Benefits” of a Disconnections Policy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7293-9CB4-91A6-FB14-B4FFAD29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3326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accent3"/>
                </a:solidFill>
              </a:rPr>
              <a:t>Benefits</a:t>
            </a:r>
            <a:r>
              <a:rPr lang="en-US" sz="3200" b="1">
                <a:solidFill>
                  <a:schemeClr val="accent1"/>
                </a:solidFill>
              </a:rPr>
              <a:t> to </a:t>
            </a:r>
            <a:r>
              <a:rPr lang="en-US" sz="3200" b="1" u="sng">
                <a:solidFill>
                  <a:schemeClr val="accent1"/>
                </a:solidFill>
              </a:rPr>
              <a:t>other</a:t>
            </a:r>
            <a:r>
              <a:rPr lang="en-US" sz="3200" b="1">
                <a:solidFill>
                  <a:schemeClr val="accent1"/>
                </a:solidFill>
              </a:rPr>
              <a:t> customers:</a:t>
            </a:r>
          </a:p>
          <a:p>
            <a:pPr lvl="1"/>
            <a:r>
              <a:rPr lang="en-US" sz="2800"/>
              <a:t>Avoided costs from discontinuing service </a:t>
            </a:r>
          </a:p>
          <a:p>
            <a:pPr lvl="2"/>
            <a:r>
              <a:rPr lang="en-US" sz="2400"/>
              <a:t>Avoidable costs are less than bills (or arrearages)</a:t>
            </a:r>
          </a:p>
          <a:p>
            <a:pPr lvl="2"/>
            <a:r>
              <a:rPr lang="en-US" sz="2400"/>
              <a:t>Because a large share of bills recover the utility’s “fixed” costs (i.e., those that don’t vary in the short term)</a:t>
            </a:r>
          </a:p>
          <a:p>
            <a:pPr lvl="1"/>
            <a:r>
              <a:rPr lang="en-US" sz="2800"/>
              <a:t>Increased revenues from discouraging free ridership</a:t>
            </a:r>
          </a:p>
          <a:p>
            <a:pPr lvl="2"/>
            <a:r>
              <a:rPr lang="en-US" sz="2400"/>
              <a:t>But evidence suggests free-ridership is likely low for low-income customers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958EEA-F719-54E8-6798-5A3711396557}"/>
              </a:ext>
            </a:extLst>
          </p:cNvPr>
          <p:cNvSpPr txBox="1">
            <a:spLocks/>
          </p:cNvSpPr>
          <p:nvPr/>
        </p:nvSpPr>
        <p:spPr>
          <a:xfrm>
            <a:off x="838200" y="5286779"/>
            <a:ext cx="10515600" cy="110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b="1">
                <a:solidFill>
                  <a:schemeClr val="accent3"/>
                </a:solidFill>
              </a:rPr>
              <a:t>Benefits</a:t>
            </a:r>
            <a:r>
              <a:rPr lang="en-US" sz="3200" b="1">
                <a:solidFill>
                  <a:schemeClr val="accent1"/>
                </a:solidFill>
              </a:rPr>
              <a:t> to </a:t>
            </a:r>
            <a:r>
              <a:rPr lang="en-US" sz="3200" b="1" u="sng">
                <a:solidFill>
                  <a:schemeClr val="accent1"/>
                </a:solidFill>
              </a:rPr>
              <a:t>disconnected</a:t>
            </a:r>
            <a:r>
              <a:rPr lang="en-US" sz="3200" b="1">
                <a:solidFill>
                  <a:schemeClr val="accent1"/>
                </a:solidFill>
              </a:rPr>
              <a:t> customers:</a:t>
            </a:r>
          </a:p>
          <a:p>
            <a:pPr lvl="1"/>
            <a:r>
              <a:rPr lang="en-US" sz="2800"/>
              <a:t>None</a:t>
            </a:r>
          </a:p>
          <a:p>
            <a:pPr marL="0" indent="0">
              <a:buFont typeface="Wingdings" pitchFamily="2" charset="2"/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4655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F683-455F-5EB5-56DC-85C9CD07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Might the “Net Benefits” of a Disconnections Policy Be?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7293-9CB4-91A6-FB14-B4FFAD29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920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CA794"/>
                </a:solidFill>
              </a:rPr>
              <a:t>Costs</a:t>
            </a:r>
            <a:r>
              <a:rPr lang="en-US" b="1">
                <a:solidFill>
                  <a:schemeClr val="accent1"/>
                </a:solidFill>
              </a:rPr>
              <a:t> to </a:t>
            </a:r>
            <a:r>
              <a:rPr lang="en-US" b="1" u="sng">
                <a:solidFill>
                  <a:schemeClr val="accent1"/>
                </a:solidFill>
              </a:rPr>
              <a:t>other </a:t>
            </a:r>
            <a:r>
              <a:rPr lang="en-US" b="1">
                <a:solidFill>
                  <a:schemeClr val="accent1"/>
                </a:solidFill>
              </a:rPr>
              <a:t>customers:</a:t>
            </a:r>
          </a:p>
          <a:p>
            <a:pPr lvl="1"/>
            <a:r>
              <a:rPr lang="en-US"/>
              <a:t>Utility administrative costs related to disconnection &amp; reconnection</a:t>
            </a:r>
          </a:p>
          <a:p>
            <a:pPr lvl="1"/>
            <a:r>
              <a:rPr lang="en-US"/>
              <a:t>Financial costs that flow through avenues other than utility bills (e.g., taxes to pay for increased social service use, less economic activity)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958EEA-F719-54E8-6798-5A3711396557}"/>
              </a:ext>
            </a:extLst>
          </p:cNvPr>
          <p:cNvSpPr txBox="1">
            <a:spLocks/>
          </p:cNvSpPr>
          <p:nvPr/>
        </p:nvSpPr>
        <p:spPr>
          <a:xfrm>
            <a:off x="838200" y="3746499"/>
            <a:ext cx="10763250" cy="2641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>
                <a:solidFill>
                  <a:srgbClr val="FCA794"/>
                </a:solidFill>
              </a:rPr>
              <a:t>Costs</a:t>
            </a:r>
            <a:r>
              <a:rPr lang="en-US" b="1">
                <a:solidFill>
                  <a:schemeClr val="accent1"/>
                </a:solidFill>
              </a:rPr>
              <a:t> to </a:t>
            </a:r>
            <a:r>
              <a:rPr lang="en-US" b="1" u="sng">
                <a:solidFill>
                  <a:schemeClr val="accent1"/>
                </a:solidFill>
              </a:rPr>
              <a:t>disconnected</a:t>
            </a:r>
            <a:r>
              <a:rPr lang="en-US" b="1">
                <a:solidFill>
                  <a:schemeClr val="accent1"/>
                </a:solidFill>
              </a:rPr>
              <a:t> customers:</a:t>
            </a:r>
          </a:p>
          <a:p>
            <a:pPr lvl="1"/>
            <a:r>
              <a:rPr lang="en-US"/>
              <a:t>Financial costs include lost wages/jobs &amp; increased medical bills</a:t>
            </a:r>
          </a:p>
          <a:p>
            <a:pPr lvl="1"/>
            <a:r>
              <a:rPr lang="en-US"/>
              <a:t>Many other costs - including higher risk of sickness, hospitalization, and premature death; fire risk from unconventional heating &amp; lighting; greater housing insecurity (including eviction/foreclosure); negative impacts on child development; stress from institutional interventions (e.g., police, child protection services); losing child custody &amp; families being torn apart</a:t>
            </a:r>
          </a:p>
          <a:p>
            <a:pPr lvl="1"/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510825-9545-EE2B-48EF-ABA8B568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5257800" cy="787401"/>
          </a:xfrm>
        </p:spPr>
        <p:txBody>
          <a:bodyPr>
            <a:normAutofit fontScale="90000"/>
          </a:bodyPr>
          <a:lstStyle/>
          <a:p>
            <a:r>
              <a:rPr lang="en-US"/>
              <a:t>To summarize the “net benefits”…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DD1C3-3E0A-C8E8-189F-49DFC02EC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5257800" cy="4670426"/>
          </a:xfrm>
        </p:spPr>
        <p:txBody>
          <a:bodyPr>
            <a:normAutofit lnSpcReduction="10000"/>
          </a:bodyPr>
          <a:lstStyle/>
          <a:p>
            <a:r>
              <a:rPr lang="en-US"/>
              <a:t>Disconnecting a customer produces few direct savings</a:t>
            </a:r>
          </a:p>
          <a:p>
            <a:r>
              <a:rPr lang="en-US"/>
              <a:t>Discouraging free-ridership may not be that big a benefit either</a:t>
            </a:r>
          </a:p>
          <a:p>
            <a:r>
              <a:rPr lang="en-US"/>
              <a:t>Disconnections have some costs to other customers (via bills, taxes)</a:t>
            </a:r>
          </a:p>
          <a:p>
            <a:r>
              <a:rPr lang="en-US"/>
              <a:t>The costs to disconnected customers are huge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851F21-1244-18BE-4632-87B8E3E21424}"/>
              </a:ext>
            </a:extLst>
          </p:cNvPr>
          <p:cNvSpPr/>
          <p:nvPr/>
        </p:nvSpPr>
        <p:spPr>
          <a:xfrm>
            <a:off x="7086600" y="3285641"/>
            <a:ext cx="4586288" cy="315325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this, likely best to find ways 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struggling customers to pay what they can (even if it’s substantially less than other customers)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use of disconnections</a:t>
            </a:r>
          </a:p>
        </p:txBody>
      </p:sp>
    </p:spTree>
    <p:extLst>
      <p:ext uri="{BB962C8B-B14F-4D97-AF65-F5344CB8AC3E}">
        <p14:creationId xmlns:p14="http://schemas.microsoft.com/office/powerpoint/2010/main" val="157296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BBFC-86A5-6341-79E0-E1ECCA71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99"/>
            <a:ext cx="10515600" cy="98670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What Makes a Utility Bill Affordable?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6B6B0-F790-BC66-1812-EB5A7A382506}"/>
              </a:ext>
            </a:extLst>
          </p:cNvPr>
          <p:cNvSpPr/>
          <p:nvPr/>
        </p:nvSpPr>
        <p:spPr>
          <a:xfrm>
            <a:off x="1200639" y="1692144"/>
            <a:ext cx="4120662" cy="2680677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bill is not too high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C8D229-6759-D242-1A04-462134676453}"/>
              </a:ext>
            </a:extLst>
          </p:cNvPr>
          <p:cNvSpPr/>
          <p:nvPr/>
        </p:nvSpPr>
        <p:spPr>
          <a:xfrm>
            <a:off x="6845301" y="1692144"/>
            <a:ext cx="4120662" cy="268067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3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customer’s financial resources are not too 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C535A-F585-CA99-A2FB-1CE9708DDAE7}"/>
              </a:ext>
            </a:extLst>
          </p:cNvPr>
          <p:cNvSpPr txBox="1"/>
          <p:nvPr/>
        </p:nvSpPr>
        <p:spPr>
          <a:xfrm>
            <a:off x="5657851" y="2570817"/>
            <a:ext cx="9017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D60D2-71E7-34A8-D10D-1BFFF8BDE34F}"/>
              </a:ext>
            </a:extLst>
          </p:cNvPr>
          <p:cNvSpPr txBox="1"/>
          <p:nvPr/>
        </p:nvSpPr>
        <p:spPr>
          <a:xfrm>
            <a:off x="4043243" y="4792256"/>
            <a:ext cx="3281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advocates have more influence over this one</a:t>
            </a: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08D0AD79-80A2-A97A-7E80-4C1ADE2EB5FA}"/>
              </a:ext>
            </a:extLst>
          </p:cNvPr>
          <p:cNvSpPr/>
          <p:nvPr/>
        </p:nvSpPr>
        <p:spPr>
          <a:xfrm rot="16200000">
            <a:off x="2862018" y="4698970"/>
            <a:ext cx="958850" cy="903410"/>
          </a:xfrm>
          <a:prstGeom prst="bentArrow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705FD9-2A03-A9B9-8EBD-3F64B6F8BAA9}"/>
              </a:ext>
            </a:extLst>
          </p:cNvPr>
          <p:cNvSpPr txBox="1"/>
          <p:nvPr/>
        </p:nvSpPr>
        <p:spPr>
          <a:xfrm>
            <a:off x="7324482" y="5071685"/>
            <a:ext cx="13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this one</a:t>
            </a: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AA8FD341-5BFF-8C1B-3F75-8EFB869AAF9F}"/>
              </a:ext>
            </a:extLst>
          </p:cNvPr>
          <p:cNvSpPr/>
          <p:nvPr/>
        </p:nvSpPr>
        <p:spPr>
          <a:xfrm rot="5400000" flipH="1">
            <a:off x="8598511" y="4736010"/>
            <a:ext cx="958850" cy="903410"/>
          </a:xfrm>
          <a:prstGeom prst="bentArrow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50260-BBF3-2FCC-B076-69EDAEF05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35" y="1933978"/>
            <a:ext cx="5424852" cy="73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accent4"/>
                </a:solidFill>
              </a:rPr>
              <a:t>1. </a:t>
            </a:r>
            <a:r>
              <a:rPr lang="en-US" sz="3200" b="1">
                <a:solidFill>
                  <a:schemeClr val="accent4"/>
                </a:solidFill>
              </a:rPr>
              <a:t>Revenue requirement </a:t>
            </a:r>
            <a:endParaRPr lang="en-US" sz="320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4C8D02A-48C7-A140-8117-CEDC5DD2875E}"/>
              </a:ext>
            </a:extLst>
          </p:cNvPr>
          <p:cNvSpPr txBox="1">
            <a:spLocks/>
          </p:cNvSpPr>
          <p:nvPr/>
        </p:nvSpPr>
        <p:spPr>
          <a:xfrm>
            <a:off x="905535" y="3272977"/>
            <a:ext cx="5424852" cy="712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>
                <a:solidFill>
                  <a:schemeClr val="accent4"/>
                </a:solidFill>
              </a:rPr>
              <a:t>2. </a:t>
            </a:r>
            <a:r>
              <a:rPr lang="en-US" sz="3200" b="1">
                <a:solidFill>
                  <a:schemeClr val="accent4"/>
                </a:solidFill>
              </a:rPr>
              <a:t>Cost recovery</a:t>
            </a:r>
            <a:endParaRPr lang="en-US" sz="320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85090B1-41BA-59A2-D484-50C259C04445}"/>
              </a:ext>
            </a:extLst>
          </p:cNvPr>
          <p:cNvSpPr txBox="1">
            <a:spLocks/>
          </p:cNvSpPr>
          <p:nvPr/>
        </p:nvSpPr>
        <p:spPr>
          <a:xfrm>
            <a:off x="905535" y="4632194"/>
            <a:ext cx="5424852" cy="67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>
                <a:solidFill>
                  <a:schemeClr val="accent4"/>
                </a:solidFill>
              </a:rPr>
              <a:t>3. </a:t>
            </a:r>
            <a:r>
              <a:rPr lang="en-US" sz="3200" b="1">
                <a:solidFill>
                  <a:schemeClr val="accent4"/>
                </a:solidFill>
              </a:rPr>
              <a:t>Predictability</a:t>
            </a:r>
            <a:endParaRPr lang="en-US" sz="3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C94E00-1BA3-B4B8-F19E-51673398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 the Bill Side, Affordability is Driven by Three Things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ABB4C6-0DD1-DAB8-6215-314296FE9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663" y="1414035"/>
            <a:ext cx="1470472" cy="147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7A8D7E-65E5-D1A5-DA8B-CCB5CF6C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573" y="3132564"/>
            <a:ext cx="1143282" cy="1143282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1F39021-E219-5DC1-2870-2AAA21B2252F}"/>
              </a:ext>
            </a:extLst>
          </p:cNvPr>
          <p:cNvSpPr txBox="1">
            <a:spLocks/>
          </p:cNvSpPr>
          <p:nvPr/>
        </p:nvSpPr>
        <p:spPr>
          <a:xfrm>
            <a:off x="1290390" y="2498370"/>
            <a:ext cx="7079885" cy="69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/>
              <a:t>(“the size of the pie”)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8D5973A-74F2-5C34-1CFB-ADEF50EA23E9}"/>
              </a:ext>
            </a:extLst>
          </p:cNvPr>
          <p:cNvSpPr txBox="1">
            <a:spLocks/>
          </p:cNvSpPr>
          <p:nvPr/>
        </p:nvSpPr>
        <p:spPr>
          <a:xfrm>
            <a:off x="1290390" y="3837370"/>
            <a:ext cx="7079885" cy="67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/>
              <a:t>(“how the pie is sliced”)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10E381B-81F6-1244-A8ED-EF9BA9E574FB}"/>
              </a:ext>
            </a:extLst>
          </p:cNvPr>
          <p:cNvSpPr txBox="1">
            <a:spLocks/>
          </p:cNvSpPr>
          <p:nvPr/>
        </p:nvSpPr>
        <p:spPr>
          <a:xfrm>
            <a:off x="1290390" y="5196585"/>
            <a:ext cx="7079885" cy="63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/>
              <a:t>(“how big will the slice be tomorrow?”)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66B486-009E-42E1-E27D-CA4624F0BC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9331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l="55031" b="56250"/>
          <a:stretch/>
        </p:blipFill>
        <p:spPr>
          <a:xfrm>
            <a:off x="9514573" y="4768808"/>
            <a:ext cx="1098652" cy="10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C381-E2D7-6F58-BD20-AF9BAB35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solidFill>
                  <a:schemeClr val="accent4"/>
                </a:solidFill>
              </a:rPr>
              <a:t>1. Revenue Requirement</a:t>
            </a:r>
            <a:br>
              <a:rPr lang="en-US" sz="3600">
                <a:solidFill>
                  <a:schemeClr val="accent4"/>
                </a:solidFill>
              </a:rPr>
            </a:br>
            <a:r>
              <a:rPr lang="en-US" sz="3600" b="0">
                <a:solidFill>
                  <a:schemeClr val="accent4"/>
                </a:solidFill>
              </a:rPr>
              <a:t>(Strategies to Keep Total Costs Down)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2C52-8419-62CF-253A-2DE31E347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61783" cy="45624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>
                <a:solidFill>
                  <a:schemeClr val="accent1"/>
                </a:solidFill>
              </a:rPr>
              <a:t>Multiyear rate plans (MRPs). </a:t>
            </a:r>
            <a:r>
              <a:rPr lang="en-US"/>
              <a:t>A well-designed MRP can create a strong cost-efficiency incentive.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chemeClr val="accent1"/>
                </a:solidFill>
              </a:rPr>
              <a:t>Reduce the allowed ROE. </a:t>
            </a:r>
            <a:r>
              <a:rPr lang="en-US"/>
              <a:t>Bringing the ROE closer to the true cost of equity can save $.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chemeClr val="accent1"/>
                </a:solidFill>
              </a:rPr>
              <a:t>Revenue Decoupling. </a:t>
            </a:r>
            <a:r>
              <a:rPr lang="en-US"/>
              <a:t>More efficient system use can reducing energy costs in the short run and “fixed” costs in the longer run.</a:t>
            </a:r>
          </a:p>
        </p:txBody>
      </p:sp>
    </p:spTree>
    <p:extLst>
      <p:ext uri="{BB962C8B-B14F-4D97-AF65-F5344CB8AC3E}">
        <p14:creationId xmlns:p14="http://schemas.microsoft.com/office/powerpoint/2010/main" val="339999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MI 1">
      <a:dk1>
        <a:srgbClr val="000000"/>
      </a:dk1>
      <a:lt1>
        <a:srgbClr val="FFFFFF"/>
      </a:lt1>
      <a:dk2>
        <a:srgbClr val="003B63"/>
      </a:dk2>
      <a:lt2>
        <a:srgbClr val="58595B"/>
      </a:lt2>
      <a:accent1>
        <a:srgbClr val="45CFCC"/>
      </a:accent1>
      <a:accent2>
        <a:srgbClr val="003A61"/>
      </a:accent2>
      <a:accent3>
        <a:srgbClr val="00CC6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gram Document" ma:contentTypeID="0x010100C2CFE70F12B8554A80D65BC4AE2EF620007B67C6C5B3513F49BE5E2C99CD186067" ma:contentTypeVersion="52" ma:contentTypeDescription="" ma:contentTypeScope="" ma:versionID="f694c7c28b46776c21a74afba04c2a63">
  <xsd:schema xmlns:xsd="http://www.w3.org/2001/XMLSchema" xmlns:xs="http://www.w3.org/2001/XMLSchema" xmlns:p="http://schemas.microsoft.com/office/2006/metadata/properties" xmlns:ns2="a1df9832-fa29-4d0b-8301-c5ccf72ca850" targetNamespace="http://schemas.microsoft.com/office/2006/metadata/properties" ma:root="true" ma:fieldsID="fbd1cde6a83dee9601546937b3df078a" ns2:_="">
    <xsd:import namespace="a1df9832-fa29-4d0b-8301-c5ccf72ca850"/>
    <xsd:element name="properties">
      <xsd:complexType>
        <xsd:sequence>
          <xsd:element name="documentManagement">
            <xsd:complexType>
              <xsd:all>
                <xsd:element ref="ns2:i44d58dc1cf74c3bb0600f75e80272a0" minOccurs="0"/>
                <xsd:element ref="ns2:k7031f0ddbec44908666ccec4dca0b46" minOccurs="0"/>
                <xsd:element ref="ns2:m26e38606aa543cb981614fc6d49280d" minOccurs="0"/>
                <xsd:element ref="ns2:n48685bf95bc4b8fa4aa6bfb34ecb222" minOccurs="0"/>
                <xsd:element ref="ns2:TaxCatchAll" minOccurs="0"/>
                <xsd:element ref="ns2:eda3356070224fe59cf39745c882f8c6" minOccurs="0"/>
                <xsd:element ref="ns2:n748466ce81f4d068bd498403e1ecc4b" minOccurs="0"/>
                <xsd:element ref="ns2:TaxCatchAllLabel" minOccurs="0"/>
                <xsd:element ref="ns2:n886c46fede847c080398018f40c4c47" minOccurs="0"/>
                <xsd:element ref="ns2:TaxKeywordTaxHTField" minOccurs="0"/>
                <xsd:element ref="ns2:e8144e7327f648c595f8fe404acef197" minOccurs="0"/>
                <xsd:element ref="ns2:o811e3c0c0214fc6bb33522f4837a579" minOccurs="0"/>
                <xsd:element ref="ns2:m2d3b84e453a41b493d2f8293d453bfc" minOccurs="0"/>
                <xsd:element ref="ns2:Project" minOccurs="0"/>
                <xsd:element ref="ns2:KeyPoints" minOccurs="0"/>
                <xsd:element ref="ns2:Extracted_x0020_Text" minOccurs="0"/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f9832-fa29-4d0b-8301-c5ccf72ca850" elementFormDefault="qualified">
    <xsd:import namespace="http://schemas.microsoft.com/office/2006/documentManagement/types"/>
    <xsd:import namespace="http://schemas.microsoft.com/office/infopath/2007/PartnerControls"/>
    <xsd:element name="i44d58dc1cf74c3bb0600f75e80272a0" ma:index="10" nillable="true" ma:taxonomy="true" ma:internalName="i44d58dc1cf74c3bb0600f75e80272a0" ma:taxonomyFieldName="Geography" ma:displayName="Geography" ma:default="" ma:fieldId="{244d58dc-1cf7-4c3b-b060-0f75e80272a0}" ma:sspId="78ca830c-a034-4168-b956-d7763e68b615" ma:termSetId="28a1c660-2861-4b3d-a4b7-c19d748b4d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031f0ddbec44908666ccec4dca0b46" ma:index="12" nillable="true" ma:taxonomy="true" ma:internalName="k7031f0ddbec44908666ccec4dca0b46" ma:taxonomyFieldName="Client_x0020_Partner" ma:displayName="Client Partner" ma:readOnly="false" ma:default="" ma:fieldId="{47031f0d-dbec-4490-8666-ccec4dca0b46}" ma:sspId="78ca830c-a034-4168-b956-d7763e68b615" ma:termSetId="2fdb8ad4-2b2b-419a-bd90-93be715ccb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6e38606aa543cb981614fc6d49280d" ma:index="14" nillable="true" ma:taxonomy="true" ma:internalName="m26e38606aa543cb981614fc6d49280d" ma:taxonomyFieldName="Technology" ma:displayName="Technology" ma:readOnly="false" ma:default="" ma:fieldId="{626e3860-6aa5-43cb-9816-14fc6d49280d}" ma:sspId="78ca830c-a034-4168-b956-d7763e68b615" ma:termSetId="fb0d05d2-464d-47d8-b8c5-88e37d853e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8685bf95bc4b8fa4aa6bfb34ecb222" ma:index="15" nillable="true" ma:taxonomy="true" ma:internalName="n48685bf95bc4b8fa4aa6bfb34ecb222" ma:taxonomyFieldName="Program" ma:displayName="Program" ma:readOnly="false" ma:default="-1;#Electricity|477afd54-3aee-4d07-8712-a2801099faca" ma:fieldId="{748685bf-95bc-4b8f-a4aa-6bfb34ecb222}" ma:sspId="78ca830c-a034-4168-b956-d7763e68b615" ma:termSetId="fb5b2e61-77ad-482a-9c70-531e7aa7f7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a4fe0073-741c-4f18-a0b1-92b25e2355c0}" ma:internalName="TaxCatchAll" ma:showField="CatchAllData" ma:web="f13d1b39-2b1b-4da9-b61d-6cff8ff5b1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a3356070224fe59cf39745c882f8c6" ma:index="17" nillable="true" ma:taxonomy="true" ma:internalName="eda3356070224fe59cf39745c882f8c6" ma:taxonomyFieldName="Initiative" ma:displayName="Initiative" ma:readOnly="false" ma:default="2;#ELC - Business Models and Rate Design|ffeff133-4d9e-449e-b81c-ffb439651999" ma:fieldId="{eda33560-7022-4fe5-9cf3-9745c882f8c6}" ma:sspId="78ca830c-a034-4168-b956-d7763e68b615" ma:termSetId="903b7f5a-2ae5-4e42-8208-77428af6ee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8466ce81f4d068bd498403e1ecc4b" ma:index="19" nillable="true" ma:taxonomy="true" ma:internalName="n748466ce81f4d068bd498403e1ecc4b" ma:taxonomyFieldName="Projects" ma:displayName="Projects" ma:readOnly="false" ma:default="" ma:fieldId="{7748466c-e81f-4d06-8bd4-98403e1ecc4b}" ma:taxonomyMulti="true" ma:sspId="78ca830c-a034-4168-b956-d7763e68b615" ma:termSetId="1ca03fc9-8c6d-48e1-924a-9e9a18db75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1" nillable="true" ma:displayName="Taxonomy Catch All Column1" ma:hidden="true" ma:list="{a4fe0073-741c-4f18-a0b1-92b25e2355c0}" ma:internalName="TaxCatchAllLabel" ma:readOnly="true" ma:showField="CatchAllDataLabel" ma:web="f13d1b39-2b1b-4da9-b61d-6cff8ff5b1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86c46fede847c080398018f40c4c47" ma:index="22" nillable="true" ma:taxonomy="true" ma:internalName="n886c46fede847c080398018f40c4c47" ma:taxonomyFieldName="Foundation" ma:displayName="Foundation" ma:readOnly="false" ma:default="" ma:fieldId="{7886c46f-ede8-47c0-8039-8018f40c4c47}" ma:sspId="78ca830c-a034-4168-b956-d7763e68b615" ma:termSetId="f178076e-94ff-44a9-8c37-04cfc45bd4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78ca830c-a034-4168-b956-d7763e68b61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8144e7327f648c595f8fe404acef197" ma:index="26" nillable="true" ma:taxonomy="true" ma:internalName="e8144e7327f648c595f8fe404acef197" ma:taxonomyFieldName="Document_x0020_Status0" ma:displayName="Document Status" ma:default="475;#Draft|1196e416-c1e2-46e4-892a-39f21fb650b4" ma:fieldId="{e8144e73-27f6-48c5-95f8-fe404acef197}" ma:sspId="78ca830c-a034-4168-b956-d7763e68b615" ma:termSetId="d65b1371-216a-449b-be5c-ac75538459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11e3c0c0214fc6bb33522f4837a579" ma:index="28" nillable="true" ma:taxonomy="true" ma:internalName="o811e3c0c0214fc6bb33522f4837a579" ma:taxonomyFieldName="Legal_x0020_Designation0" ma:displayName="Legal Designation" ma:default="476;#Restricted - Internal use only|16e0e62b-45fc-43f2-9316-8e87a381ed63" ma:fieldId="{8811e3c0-c021-4fc6-bb33-522f4837a579}" ma:sspId="78ca830c-a034-4168-b956-d7763e68b615" ma:termSetId="d7cab2b2-b4f8-46a9-89b2-4eecb42d47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d3b84e453a41b493d2f8293d453bfc" ma:index="30" nillable="true" ma:taxonomy="true" ma:internalName="m2d3b84e453a41b493d2f8293d453bfc" ma:taxonomyFieldName="Countries_x0020_Impacted0" ma:displayName="Countries Impacted" ma:default="" ma:fieldId="{62d3b84e-453a-41b4-93d2-f8293d453bfc}" ma:sspId="78ca830c-a034-4168-b956-d7763e68b615" ma:termSetId="e1c3647c-981b-42b1-93b5-578d8c5389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" ma:index="32" nillable="true" ma:displayName="Project" ma:default="" ma:internalName="Project0">
      <xsd:simpleType>
        <xsd:restriction base="dms:Text">
          <xsd:maxLength value="255"/>
        </xsd:restriction>
      </xsd:simpleType>
    </xsd:element>
    <xsd:element name="KeyPoints" ma:index="33" nillable="true" ma:displayName="KeyPoints" ma:default="" ma:internalName="KeyPoints">
      <xsd:simpleType>
        <xsd:restriction base="dms:Note">
          <xsd:maxLength value="255"/>
        </xsd:restriction>
      </xsd:simpleType>
    </xsd:element>
    <xsd:element name="Extracted_x0020_Text" ma:index="34" nillable="true" ma:displayName="Extracted Text" ma:default="" ma:internalName="Extracted_x0020_Text">
      <xsd:simpleType>
        <xsd:restriction base="dms:Note">
          <xsd:maxLength value="255"/>
        </xsd:restriction>
      </xsd:simpleType>
    </xsd:element>
    <xsd:element name="Tags" ma:index="35" nillable="true" ma:displayName="Tags" ma:default="" ma:internalName="Tag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8ca830c-a034-4168-b956-d7763e68b615" ContentTypeId="0x010100C2CFE70F12B8554A80D65BC4AE2EF620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df9832-fa29-4d0b-8301-c5ccf72ca850">
      <Value>475</Value>
      <Value>479</Value>
      <Value>2</Value>
      <Value>1</Value>
      <Value>476</Value>
    </TaxCatchAll>
    <Project xmlns="a1df9832-fa29-4d0b-8301-c5ccf72ca850">Colorado PBR 2020</Project>
    <e8144e7327f648c595f8fe404acef197 xmlns="a1df9832-fa29-4d0b-8301-c5ccf72ca850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1196e416-c1e2-46e4-892a-39f21fb650b4</TermId>
        </TermInfo>
      </Terms>
    </e8144e7327f648c595f8fe404acef197>
    <o811e3c0c0214fc6bb33522f4837a579 xmlns="a1df9832-fa29-4d0b-8301-c5ccf72ca850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 - Internal use only</TermName>
          <TermId xmlns="http://schemas.microsoft.com/office/infopath/2007/PartnerControls">16e0e62b-45fc-43f2-9316-8e87a381ed63</TermId>
        </TermInfo>
      </Terms>
    </o811e3c0c0214fc6bb33522f4837a579>
    <m2d3b84e453a41b493d2f8293d453bfc xmlns="a1df9832-fa29-4d0b-8301-c5ccf72ca850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United States</TermName>
          <TermId xmlns="http://schemas.microsoft.com/office/infopath/2007/PartnerControls">e78c81d2-f77a-4423-bced-88c0de1115e6</TermId>
        </TermInfo>
      </Terms>
    </m2d3b84e453a41b493d2f8293d453bfc>
    <m26e38606aa543cb981614fc6d49280d xmlns="a1df9832-fa29-4d0b-8301-c5ccf72ca850">
      <Terms xmlns="http://schemas.microsoft.com/office/infopath/2007/PartnerControls"/>
    </m26e38606aa543cb981614fc6d49280d>
    <n48685bf95bc4b8fa4aa6bfb34ecb222 xmlns="a1df9832-fa29-4d0b-8301-c5ccf72ca850">
      <Terms xmlns="http://schemas.microsoft.com/office/infopath/2007/PartnerControls">
        <TermInfo xmlns="http://schemas.microsoft.com/office/infopath/2007/PartnerControls">
          <TermName xmlns="http://schemas.microsoft.com/office/infopath/2007/PartnerControls">Electricity</TermName>
          <TermId xmlns="http://schemas.microsoft.com/office/infopath/2007/PartnerControls">477afd54-3aee-4d07-8712-a2801099faca</TermId>
        </TermInfo>
      </Terms>
    </n48685bf95bc4b8fa4aa6bfb34ecb222>
    <eda3356070224fe59cf39745c882f8c6 xmlns="a1df9832-fa29-4d0b-8301-c5ccf72ca850">
      <Terms xmlns="http://schemas.microsoft.com/office/infopath/2007/PartnerControls">
        <TermInfo xmlns="http://schemas.microsoft.com/office/infopath/2007/PartnerControls">
          <TermName xmlns="http://schemas.microsoft.com/office/infopath/2007/PartnerControls">ELC - Business Models and Rate Design</TermName>
          <TermId xmlns="http://schemas.microsoft.com/office/infopath/2007/PartnerControls">ffeff133-4d9e-449e-b81c-ffb439651999</TermId>
        </TermInfo>
      </Terms>
    </eda3356070224fe59cf39745c882f8c6>
    <i44d58dc1cf74c3bb0600f75e80272a0 xmlns="a1df9832-fa29-4d0b-8301-c5ccf72ca850">
      <Terms xmlns="http://schemas.microsoft.com/office/infopath/2007/PartnerControls"/>
    </i44d58dc1cf74c3bb0600f75e80272a0>
    <Extracted_x0020_Text xmlns="a1df9832-fa29-4d0b-8301-c5ccf72ca850" xsi:nil="true"/>
    <TaxKeywordTaxHTField xmlns="a1df9832-fa29-4d0b-8301-c5ccf72ca850">
      <Terms xmlns="http://schemas.microsoft.com/office/infopath/2007/PartnerControls"/>
    </TaxKeywordTaxHTField>
    <n748466ce81f4d068bd498403e1ecc4b xmlns="a1df9832-fa29-4d0b-8301-c5ccf72ca850">
      <Terms xmlns="http://schemas.microsoft.com/office/infopath/2007/PartnerControls"/>
    </n748466ce81f4d068bd498403e1ecc4b>
    <KeyPoints xmlns="a1df9832-fa29-4d0b-8301-c5ccf72ca850" xsi:nil="true"/>
    <k7031f0ddbec44908666ccec4dca0b46 xmlns="a1df9832-fa29-4d0b-8301-c5ccf72ca850">
      <Terms xmlns="http://schemas.microsoft.com/office/infopath/2007/PartnerControls"/>
    </k7031f0ddbec44908666ccec4dca0b46>
    <n886c46fede847c080398018f40c4c47 xmlns="a1df9832-fa29-4d0b-8301-c5ccf72ca850">
      <Terms xmlns="http://schemas.microsoft.com/office/infopath/2007/PartnerControls"/>
    </n886c46fede847c080398018f40c4c47>
    <Tags xmlns="a1df9832-fa29-4d0b-8301-c5ccf72ca850" xsi:nil="true"/>
  </documentManagement>
</p:properties>
</file>

<file path=customXml/itemProps1.xml><?xml version="1.0" encoding="utf-8"?>
<ds:datastoreItem xmlns:ds="http://schemas.openxmlformats.org/officeDocument/2006/customXml" ds:itemID="{401EB402-9DCF-4C83-B77D-39AB7862D0AC}">
  <ds:schemaRefs>
    <ds:schemaRef ds:uri="a1df9832-fa29-4d0b-8301-c5ccf72ca8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A93186-9503-4F18-8DC3-E6AD0D578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B96903-2D16-4731-8210-C83ADCA62F0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769D320-2FD6-4978-9129-589D7CF733B9}">
  <ds:schemaRefs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a1df9832-fa29-4d0b-8301-c5ccf72ca85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1065</Words>
  <Application>Microsoft Macintosh PowerPoint</Application>
  <PresentationFormat>Widescreen</PresentationFormat>
  <Paragraphs>104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Metropolis Semi Bold</vt:lpstr>
      <vt:lpstr>Wingdings</vt:lpstr>
      <vt:lpstr>Office Theme</vt:lpstr>
      <vt:lpstr>PowerPoint Presentation</vt:lpstr>
      <vt:lpstr>How We Think About Disconnections for Nonpayment?</vt:lpstr>
      <vt:lpstr>People Take Different Perspectives on The Use of Disconnections</vt:lpstr>
      <vt:lpstr>What Might the “Net Benefits” of a Disconnections Policy Be?</vt:lpstr>
      <vt:lpstr>What Might the “Net Benefits” of a Disconnections Policy Be? (Cont.)</vt:lpstr>
      <vt:lpstr>To summarize the “net benefits”…</vt:lpstr>
      <vt:lpstr>What Makes a Utility Bill Affordable?</vt:lpstr>
      <vt:lpstr>On the Bill Side, Affordability is Driven by Three Things</vt:lpstr>
      <vt:lpstr>1. Revenue Requirement (Strategies to Keep Total Costs Down)</vt:lpstr>
      <vt:lpstr>2. Cost Recovery (Strategies to Reduce the Burden on Those Least Able to Pay)</vt:lpstr>
      <vt:lpstr>3. Predictability (Strategies  to Reduce Surprises)</vt:lpstr>
      <vt:lpstr>Another Strategy: Create an Incentive for the Utility to Take the Initiative</vt:lpstr>
      <vt:lpstr>RMI Resources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Britta Gross</dc:creator>
  <cp:keywords/>
  <dc:description/>
  <cp:lastModifiedBy>Kaja Rebane</cp:lastModifiedBy>
  <cp:revision>2</cp:revision>
  <cp:lastPrinted>2020-08-28T21:14:01Z</cp:lastPrinted>
  <dcterms:created xsi:type="dcterms:W3CDTF">2020-01-16T17:18:40Z</dcterms:created>
  <dcterms:modified xsi:type="dcterms:W3CDTF">2024-06-10T11:51:36Z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0x010100C2CFE70F12B8554A80D65BC4AE2EF620007B67C6C5B3513F49BE5E2C99CD186067</vt:lpwstr>
  </property>
  <property fmtid="{D5CDD505-2E9C-101B-9397-08002B2CF9AE}" pid="3" name="Initiative">
    <vt:lpwstr>2;#ELC - Business Models and Rate Design|ffeff133-4d9e-449e-b81c-ffb439651999</vt:lpwstr>
  </property>
  <property fmtid="{D5CDD505-2E9C-101B-9397-08002B2CF9AE}" pid="4" name="Program">
    <vt:lpwstr>1;#Electricity|477afd54-3aee-4d07-8712-a2801099faca</vt:lpwstr>
  </property>
  <property fmtid="{D5CDD505-2E9C-101B-9397-08002B2CF9AE}" pid="5" name="Technology">
    <vt:lpwstr/>
  </property>
  <property fmtid="{D5CDD505-2E9C-101B-9397-08002B2CF9AE}" pid="6" name="Projects">
    <vt:lpwstr/>
  </property>
  <property fmtid="{D5CDD505-2E9C-101B-9397-08002B2CF9AE}" pid="7" name="Client Partner">
    <vt:lpwstr/>
  </property>
  <property fmtid="{D5CDD505-2E9C-101B-9397-08002B2CF9AE}" pid="8" name="TaxKeyword">
    <vt:lpwstr/>
  </property>
  <property fmtid="{D5CDD505-2E9C-101B-9397-08002B2CF9AE}" pid="9" name="lcf76f155ced4ddcb4097134ff3c332f">
    <vt:lpwstr/>
  </property>
  <property fmtid="{D5CDD505-2E9C-101B-9397-08002B2CF9AE}" pid="10" name="MediaServiceImageTags">
    <vt:lpwstr/>
  </property>
  <property fmtid="{D5CDD505-2E9C-101B-9397-08002B2CF9AE}" pid="11" name="l9283ed5dc164381a5df9e58c4c717b4">
    <vt:lpwstr/>
  </property>
  <property fmtid="{D5CDD505-2E9C-101B-9397-08002B2CF9AE}" pid="12" name="Industry">
    <vt:lpwstr/>
  </property>
  <property fmtid="{D5CDD505-2E9C-101B-9397-08002B2CF9AE}" pid="13" name="Foundation">
    <vt:lpwstr/>
  </property>
  <property fmtid="{D5CDD505-2E9C-101B-9397-08002B2CF9AE}" pid="14" name="Geography">
    <vt:lpwstr/>
  </property>
  <property fmtid="{D5CDD505-2E9C-101B-9397-08002B2CF9AE}" pid="15" name="p58c085e633740bea6f811c15017b49f">
    <vt:lpwstr>Draft|1196e416-c1e2-46e4-892a-39f21fb650b4</vt:lpwstr>
  </property>
  <property fmtid="{D5CDD505-2E9C-101B-9397-08002B2CF9AE}" pid="16" name="maeed19da2754bb689f458df8e82f99b">
    <vt:lpwstr>Restricted - Internal use only|16e0e62b-45fc-43f2-9316-8e87a381ed63</vt:lpwstr>
  </property>
  <property fmtid="{D5CDD505-2E9C-101B-9397-08002B2CF9AE}" pid="17" name="g0ce8a2f3448410ba12aa948d9e071b1">
    <vt:lpwstr>United States|e78c81d2-f77a-4423-bced-88c0de1115e6</vt:lpwstr>
  </property>
  <property fmtid="{D5CDD505-2E9C-101B-9397-08002B2CF9AE}" pid="18" name="Countries Impacted0">
    <vt:lpwstr>479;#United States|e78c81d2-f77a-4423-bced-88c0de1115e6</vt:lpwstr>
  </property>
  <property fmtid="{D5CDD505-2E9C-101B-9397-08002B2CF9AE}" pid="19" name="Legal Designation0">
    <vt:lpwstr>476;#Restricted - Internal use only|16e0e62b-45fc-43f2-9316-8e87a381ed63</vt:lpwstr>
  </property>
  <property fmtid="{D5CDD505-2E9C-101B-9397-08002B2CF9AE}" pid="20" name="Document Status0">
    <vt:lpwstr>475;#Draft|1196e416-c1e2-46e4-892a-39f21fb650b4</vt:lpwstr>
  </property>
  <property fmtid="{D5CDD505-2E9C-101B-9397-08002B2CF9AE}" pid="21" name="Document Status">
    <vt:lpwstr>475;#Draft|1196e416-c1e2-46e4-892a-39f21fb650b4</vt:lpwstr>
  </property>
  <property fmtid="{D5CDD505-2E9C-101B-9397-08002B2CF9AE}" pid="22" name="Legal Designation">
    <vt:lpwstr>476;#Restricted - Internal use only|16e0e62b-45fc-43f2-9316-8e87a381ed63</vt:lpwstr>
  </property>
  <property fmtid="{D5CDD505-2E9C-101B-9397-08002B2CF9AE}" pid="23" name="Countries Impacted">
    <vt:lpwstr>479;#United States|e78c81d2-f77a-4423-bced-88c0de1115e6</vt:lpwstr>
  </property>
</Properties>
</file>