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9" r:id="rId3"/>
    <p:sldId id="262" r:id="rId4"/>
    <p:sldId id="260" r:id="rId5"/>
    <p:sldId id="266" r:id="rId6"/>
    <p:sldId id="263" r:id="rId7"/>
    <p:sldId id="268" r:id="rId8"/>
    <p:sldId id="261"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8" autoAdjust="0"/>
    <p:restoredTop sz="94660"/>
  </p:normalViewPr>
  <p:slideViewPr>
    <p:cSldViewPr snapToGrid="0">
      <p:cViewPr varScale="1">
        <p:scale>
          <a:sx n="47" d="100"/>
          <a:sy n="47" d="100"/>
        </p:scale>
        <p:origin x="979"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937DC-03DF-480A-B772-6A0F08E1A536}"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3EF160-DB74-4599-B8B4-040AC704D30D}" type="slidenum">
              <a:rPr lang="en-US" smtClean="0"/>
              <a:t>‹#›</a:t>
            </a:fld>
            <a:endParaRPr lang="en-US"/>
          </a:p>
        </p:txBody>
      </p:sp>
    </p:spTree>
    <p:extLst>
      <p:ext uri="{BB962C8B-B14F-4D97-AF65-F5344CB8AC3E}">
        <p14:creationId xmlns:p14="http://schemas.microsoft.com/office/powerpoint/2010/main" val="1345925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8550" y="517525"/>
            <a:ext cx="4610100" cy="2593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716075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8550" y="517525"/>
            <a:ext cx="4610100" cy="2593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791866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8550" y="517525"/>
            <a:ext cx="4610100" cy="2593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831631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8550" y="517525"/>
            <a:ext cx="4610100" cy="2593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338274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50453" cy="346353"/>
          </a:xfrm>
          <a:prstGeom prst="rect">
            <a:avLst/>
          </a:prstGeom>
        </p:spPr>
        <p:txBody>
          <a:bodyPr vert="horz" lIns="92828" tIns="46414" rIns="92828" bIns="46414" rtlCol="0"/>
          <a:lstStyle>
            <a:lvl1pPr algn="l">
              <a:defRPr sz="1200"/>
            </a:lvl1pPr>
          </a:lstStyle>
          <a:p>
            <a:endParaRPr/>
          </a:p>
        </p:txBody>
      </p:sp>
      <p:sp>
        <p:nvSpPr>
          <p:cNvPr id="3" name="Date Placeholder 2"/>
          <p:cNvSpPr>
            <a:spLocks noGrp="1"/>
          </p:cNvSpPr>
          <p:nvPr>
            <p:ph type="dt" idx="1"/>
          </p:nvPr>
        </p:nvSpPr>
        <p:spPr>
          <a:xfrm>
            <a:off x="5295125" y="1"/>
            <a:ext cx="4050453" cy="346353"/>
          </a:xfrm>
          <a:prstGeom prst="rect">
            <a:avLst/>
          </a:prstGeom>
        </p:spPr>
        <p:txBody>
          <a:bodyPr vert="horz" lIns="92828" tIns="46414" rIns="92828" bIns="46414"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68550" y="517525"/>
            <a:ext cx="4610100" cy="2593975"/>
          </a:xfrm>
          <a:prstGeom prst="rect">
            <a:avLst/>
          </a:prstGeom>
          <a:noFill/>
          <a:ln w="12700">
            <a:solidFill>
              <a:prstClr val="black"/>
            </a:solidFill>
          </a:ln>
        </p:spPr>
        <p:txBody>
          <a:bodyPr vert="horz" lIns="92828" tIns="46414" rIns="92828" bIns="46414" rtlCol="0" anchor="ctr"/>
          <a:lstStyle/>
          <a:p>
            <a:endParaRPr/>
          </a:p>
        </p:txBody>
      </p:sp>
      <p:sp>
        <p:nvSpPr>
          <p:cNvPr id="5" name="Notes Placeholder 4"/>
          <p:cNvSpPr>
            <a:spLocks noGrp="1"/>
          </p:cNvSpPr>
          <p:nvPr>
            <p:ph type="body" sz="quarter" idx="3"/>
          </p:nvPr>
        </p:nvSpPr>
        <p:spPr>
          <a:xfrm>
            <a:off x="934721" y="3283939"/>
            <a:ext cx="7477760" cy="3112365"/>
          </a:xfrm>
          <a:prstGeom prst="rect">
            <a:avLst/>
          </a:prstGeom>
        </p:spPr>
        <p:txBody>
          <a:bodyPr vert="horz" lIns="92828" tIns="46414" rIns="92828" bIns="46414" rtlCol="0"/>
          <a:lstStyle/>
          <a:p>
            <a:endParaRPr lang="en-US"/>
          </a:p>
        </p:txBody>
      </p:sp>
      <p:sp>
        <p:nvSpPr>
          <p:cNvPr id="6" name="Footer Placeholder 5"/>
          <p:cNvSpPr>
            <a:spLocks noGrp="1"/>
          </p:cNvSpPr>
          <p:nvPr>
            <p:ph type="ftr" sz="quarter" idx="4"/>
          </p:nvPr>
        </p:nvSpPr>
        <p:spPr>
          <a:xfrm>
            <a:off x="1" y="6567877"/>
            <a:ext cx="4050453" cy="344750"/>
          </a:xfrm>
          <a:prstGeom prst="rect">
            <a:avLst/>
          </a:prstGeom>
        </p:spPr>
        <p:txBody>
          <a:bodyPr vert="horz" lIns="92828" tIns="46414" rIns="92828" bIns="46414" rtlCol="0" anchor="b"/>
          <a:lstStyle>
            <a:lvl1pPr algn="l">
              <a:defRPr sz="1200"/>
            </a:lvl1pPr>
          </a:lstStyle>
          <a:p>
            <a:endParaRPr/>
          </a:p>
        </p:txBody>
      </p:sp>
      <p:sp>
        <p:nvSpPr>
          <p:cNvPr id="7" name="Slide Number Placeholder 6"/>
          <p:cNvSpPr>
            <a:spLocks noGrp="1"/>
          </p:cNvSpPr>
          <p:nvPr>
            <p:ph type="sldNum" sz="quarter" idx="5"/>
          </p:nvPr>
        </p:nvSpPr>
        <p:spPr>
          <a:xfrm>
            <a:off x="5295125" y="6567877"/>
            <a:ext cx="4050453" cy="344750"/>
          </a:xfrm>
          <a:prstGeom prst="rect">
            <a:avLst/>
          </a:prstGeom>
        </p:spPr>
        <p:txBody>
          <a:bodyPr vert="horz" lIns="92828" tIns="46414" rIns="92828" bIns="46414"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8550" y="517525"/>
            <a:ext cx="4610100" cy="2593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4158089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8550" y="517525"/>
            <a:ext cx="4610100" cy="2593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678769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8550" y="517525"/>
            <a:ext cx="4610100" cy="2593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59110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75899-CFFB-F054-7043-8C4B70EA8E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B7D975-AA40-24EB-4213-DB8840EA4F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5E83F4-622B-2467-4C4E-3AAAC0B02311}"/>
              </a:ext>
            </a:extLst>
          </p:cNvPr>
          <p:cNvSpPr>
            <a:spLocks noGrp="1"/>
          </p:cNvSpPr>
          <p:nvPr>
            <p:ph type="dt" sz="half" idx="10"/>
          </p:nvPr>
        </p:nvSpPr>
        <p:spPr/>
        <p:txBody>
          <a:bodyPr/>
          <a:lstStyle/>
          <a:p>
            <a:fld id="{0779856D-412B-4B96-800F-23A2B641F9E7}" type="datetimeFigureOut">
              <a:rPr lang="en-US" smtClean="0"/>
              <a:t>11/11/2024</a:t>
            </a:fld>
            <a:endParaRPr lang="en-US"/>
          </a:p>
        </p:txBody>
      </p:sp>
      <p:sp>
        <p:nvSpPr>
          <p:cNvPr id="5" name="Footer Placeholder 4">
            <a:extLst>
              <a:ext uri="{FF2B5EF4-FFF2-40B4-BE49-F238E27FC236}">
                <a16:creationId xmlns:a16="http://schemas.microsoft.com/office/drawing/2014/main" id="{5CD60910-F046-8A76-59D8-82AAB56776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B7A80-A03E-2A76-5621-C2DFBE1537AB}"/>
              </a:ext>
            </a:extLst>
          </p:cNvPr>
          <p:cNvSpPr>
            <a:spLocks noGrp="1"/>
          </p:cNvSpPr>
          <p:nvPr>
            <p:ph type="sldNum" sz="quarter" idx="12"/>
          </p:nvPr>
        </p:nvSpPr>
        <p:spPr/>
        <p:txBody>
          <a:bodyPr/>
          <a:lstStyle/>
          <a:p>
            <a:fld id="{18D31218-9B9D-43B8-8D94-D6EFA447B4A8}" type="slidenum">
              <a:rPr lang="en-US" smtClean="0"/>
              <a:t>‹#›</a:t>
            </a:fld>
            <a:endParaRPr lang="en-US"/>
          </a:p>
        </p:txBody>
      </p:sp>
    </p:spTree>
    <p:extLst>
      <p:ext uri="{BB962C8B-B14F-4D97-AF65-F5344CB8AC3E}">
        <p14:creationId xmlns:p14="http://schemas.microsoft.com/office/powerpoint/2010/main" val="2966074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8F440-6802-F819-0BFC-EA92A49F85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AB39FA-ADC3-44F9-1199-026DDB5D21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6ADE3-D8C3-7784-344E-31791EBEEFB9}"/>
              </a:ext>
            </a:extLst>
          </p:cNvPr>
          <p:cNvSpPr>
            <a:spLocks noGrp="1"/>
          </p:cNvSpPr>
          <p:nvPr>
            <p:ph type="dt" sz="half" idx="10"/>
          </p:nvPr>
        </p:nvSpPr>
        <p:spPr/>
        <p:txBody>
          <a:bodyPr/>
          <a:lstStyle/>
          <a:p>
            <a:fld id="{0779856D-412B-4B96-800F-23A2B641F9E7}" type="datetimeFigureOut">
              <a:rPr lang="en-US" smtClean="0"/>
              <a:t>11/11/2024</a:t>
            </a:fld>
            <a:endParaRPr lang="en-US"/>
          </a:p>
        </p:txBody>
      </p:sp>
      <p:sp>
        <p:nvSpPr>
          <p:cNvPr id="5" name="Footer Placeholder 4">
            <a:extLst>
              <a:ext uri="{FF2B5EF4-FFF2-40B4-BE49-F238E27FC236}">
                <a16:creationId xmlns:a16="http://schemas.microsoft.com/office/drawing/2014/main" id="{D3964371-4603-985D-8726-99027449A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8D2EF-ACC7-4BA0-52CB-FA35E94EDC20}"/>
              </a:ext>
            </a:extLst>
          </p:cNvPr>
          <p:cNvSpPr>
            <a:spLocks noGrp="1"/>
          </p:cNvSpPr>
          <p:nvPr>
            <p:ph type="sldNum" sz="quarter" idx="12"/>
          </p:nvPr>
        </p:nvSpPr>
        <p:spPr/>
        <p:txBody>
          <a:bodyPr/>
          <a:lstStyle/>
          <a:p>
            <a:fld id="{18D31218-9B9D-43B8-8D94-D6EFA447B4A8}" type="slidenum">
              <a:rPr lang="en-US" smtClean="0"/>
              <a:t>‹#›</a:t>
            </a:fld>
            <a:endParaRPr lang="en-US"/>
          </a:p>
        </p:txBody>
      </p:sp>
    </p:spTree>
    <p:extLst>
      <p:ext uri="{BB962C8B-B14F-4D97-AF65-F5344CB8AC3E}">
        <p14:creationId xmlns:p14="http://schemas.microsoft.com/office/powerpoint/2010/main" val="3269700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330A64-1D45-1526-27E2-088006DA81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ACD70C-FD91-EDD3-0AB3-ED1B050645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69CAD-7BF8-3EB4-A1B9-DE7D57DAEE80}"/>
              </a:ext>
            </a:extLst>
          </p:cNvPr>
          <p:cNvSpPr>
            <a:spLocks noGrp="1"/>
          </p:cNvSpPr>
          <p:nvPr>
            <p:ph type="dt" sz="half" idx="10"/>
          </p:nvPr>
        </p:nvSpPr>
        <p:spPr/>
        <p:txBody>
          <a:bodyPr/>
          <a:lstStyle/>
          <a:p>
            <a:fld id="{0779856D-412B-4B96-800F-23A2B641F9E7}" type="datetimeFigureOut">
              <a:rPr lang="en-US" smtClean="0"/>
              <a:t>11/11/2024</a:t>
            </a:fld>
            <a:endParaRPr lang="en-US"/>
          </a:p>
        </p:txBody>
      </p:sp>
      <p:sp>
        <p:nvSpPr>
          <p:cNvPr id="5" name="Footer Placeholder 4">
            <a:extLst>
              <a:ext uri="{FF2B5EF4-FFF2-40B4-BE49-F238E27FC236}">
                <a16:creationId xmlns:a16="http://schemas.microsoft.com/office/drawing/2014/main" id="{4AAAF703-7FE2-323E-666A-1F526EFD8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24E02D-24D1-B554-27C7-A31F093A2D5C}"/>
              </a:ext>
            </a:extLst>
          </p:cNvPr>
          <p:cNvSpPr>
            <a:spLocks noGrp="1"/>
          </p:cNvSpPr>
          <p:nvPr>
            <p:ph type="sldNum" sz="quarter" idx="12"/>
          </p:nvPr>
        </p:nvSpPr>
        <p:spPr/>
        <p:txBody>
          <a:bodyPr/>
          <a:lstStyle/>
          <a:p>
            <a:fld id="{18D31218-9B9D-43B8-8D94-D6EFA447B4A8}" type="slidenum">
              <a:rPr lang="en-US" smtClean="0"/>
              <a:t>‹#›</a:t>
            </a:fld>
            <a:endParaRPr lang="en-US"/>
          </a:p>
        </p:txBody>
      </p:sp>
    </p:spTree>
    <p:extLst>
      <p:ext uri="{BB962C8B-B14F-4D97-AF65-F5344CB8AC3E}">
        <p14:creationId xmlns:p14="http://schemas.microsoft.com/office/powerpoint/2010/main" val="51122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8DE2-D3F0-37F8-4E36-6DB628D446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0DB1F1-F912-A677-F153-3F422D9F0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A99EC-F1B9-9219-B140-3323D6BB315B}"/>
              </a:ext>
            </a:extLst>
          </p:cNvPr>
          <p:cNvSpPr>
            <a:spLocks noGrp="1"/>
          </p:cNvSpPr>
          <p:nvPr>
            <p:ph type="dt" sz="half" idx="10"/>
          </p:nvPr>
        </p:nvSpPr>
        <p:spPr/>
        <p:txBody>
          <a:bodyPr/>
          <a:lstStyle/>
          <a:p>
            <a:fld id="{0779856D-412B-4B96-800F-23A2B641F9E7}" type="datetimeFigureOut">
              <a:rPr lang="en-US" smtClean="0"/>
              <a:t>11/11/2024</a:t>
            </a:fld>
            <a:endParaRPr lang="en-US"/>
          </a:p>
        </p:txBody>
      </p:sp>
      <p:sp>
        <p:nvSpPr>
          <p:cNvPr id="5" name="Footer Placeholder 4">
            <a:extLst>
              <a:ext uri="{FF2B5EF4-FFF2-40B4-BE49-F238E27FC236}">
                <a16:creationId xmlns:a16="http://schemas.microsoft.com/office/drawing/2014/main" id="{CE092A4D-29CB-6D26-3A00-9C52DC0A53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AAF0D-D1DD-B188-439A-1DBC4F75D129}"/>
              </a:ext>
            </a:extLst>
          </p:cNvPr>
          <p:cNvSpPr>
            <a:spLocks noGrp="1"/>
          </p:cNvSpPr>
          <p:nvPr>
            <p:ph type="sldNum" sz="quarter" idx="12"/>
          </p:nvPr>
        </p:nvSpPr>
        <p:spPr/>
        <p:txBody>
          <a:bodyPr/>
          <a:lstStyle/>
          <a:p>
            <a:fld id="{18D31218-9B9D-43B8-8D94-D6EFA447B4A8}" type="slidenum">
              <a:rPr lang="en-US" smtClean="0"/>
              <a:t>‹#›</a:t>
            </a:fld>
            <a:endParaRPr lang="en-US"/>
          </a:p>
        </p:txBody>
      </p:sp>
    </p:spTree>
    <p:extLst>
      <p:ext uri="{BB962C8B-B14F-4D97-AF65-F5344CB8AC3E}">
        <p14:creationId xmlns:p14="http://schemas.microsoft.com/office/powerpoint/2010/main" val="2536544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9B596-4F02-2F56-218F-1BBC469752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36F521-2413-F2CF-11E6-F10E88B930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8FF3B4-3B6E-A594-DE21-D2DB512E6AA9}"/>
              </a:ext>
            </a:extLst>
          </p:cNvPr>
          <p:cNvSpPr>
            <a:spLocks noGrp="1"/>
          </p:cNvSpPr>
          <p:nvPr>
            <p:ph type="dt" sz="half" idx="10"/>
          </p:nvPr>
        </p:nvSpPr>
        <p:spPr/>
        <p:txBody>
          <a:bodyPr/>
          <a:lstStyle/>
          <a:p>
            <a:fld id="{0779856D-412B-4B96-800F-23A2B641F9E7}" type="datetimeFigureOut">
              <a:rPr lang="en-US" smtClean="0"/>
              <a:t>11/11/2024</a:t>
            </a:fld>
            <a:endParaRPr lang="en-US"/>
          </a:p>
        </p:txBody>
      </p:sp>
      <p:sp>
        <p:nvSpPr>
          <p:cNvPr id="5" name="Footer Placeholder 4">
            <a:extLst>
              <a:ext uri="{FF2B5EF4-FFF2-40B4-BE49-F238E27FC236}">
                <a16:creationId xmlns:a16="http://schemas.microsoft.com/office/drawing/2014/main" id="{13EF399D-D052-B607-DF5D-50DC78DAF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0EF30-5C69-6135-EB8D-3EE1B7B37A03}"/>
              </a:ext>
            </a:extLst>
          </p:cNvPr>
          <p:cNvSpPr>
            <a:spLocks noGrp="1"/>
          </p:cNvSpPr>
          <p:nvPr>
            <p:ph type="sldNum" sz="quarter" idx="12"/>
          </p:nvPr>
        </p:nvSpPr>
        <p:spPr/>
        <p:txBody>
          <a:bodyPr/>
          <a:lstStyle/>
          <a:p>
            <a:fld id="{18D31218-9B9D-43B8-8D94-D6EFA447B4A8}" type="slidenum">
              <a:rPr lang="en-US" smtClean="0"/>
              <a:t>‹#›</a:t>
            </a:fld>
            <a:endParaRPr lang="en-US"/>
          </a:p>
        </p:txBody>
      </p:sp>
    </p:spTree>
    <p:extLst>
      <p:ext uri="{BB962C8B-B14F-4D97-AF65-F5344CB8AC3E}">
        <p14:creationId xmlns:p14="http://schemas.microsoft.com/office/powerpoint/2010/main" val="102245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F48C-FF01-6263-C620-68C43E2337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6574E8-FEB2-3690-9B01-5035522E2F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656604-B4E2-6679-7AC8-7167939ECC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947208-7942-179B-BB9B-CCDF4817B062}"/>
              </a:ext>
            </a:extLst>
          </p:cNvPr>
          <p:cNvSpPr>
            <a:spLocks noGrp="1"/>
          </p:cNvSpPr>
          <p:nvPr>
            <p:ph type="dt" sz="half" idx="10"/>
          </p:nvPr>
        </p:nvSpPr>
        <p:spPr/>
        <p:txBody>
          <a:bodyPr/>
          <a:lstStyle/>
          <a:p>
            <a:fld id="{0779856D-412B-4B96-800F-23A2B641F9E7}" type="datetimeFigureOut">
              <a:rPr lang="en-US" smtClean="0"/>
              <a:t>11/11/2024</a:t>
            </a:fld>
            <a:endParaRPr lang="en-US"/>
          </a:p>
        </p:txBody>
      </p:sp>
      <p:sp>
        <p:nvSpPr>
          <p:cNvPr id="6" name="Footer Placeholder 5">
            <a:extLst>
              <a:ext uri="{FF2B5EF4-FFF2-40B4-BE49-F238E27FC236}">
                <a16:creationId xmlns:a16="http://schemas.microsoft.com/office/drawing/2014/main" id="{1883D5B4-220B-853C-E6E4-64C6C3B41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F716CD-5EDC-4BF6-ACEA-6F9CFCECF567}"/>
              </a:ext>
            </a:extLst>
          </p:cNvPr>
          <p:cNvSpPr>
            <a:spLocks noGrp="1"/>
          </p:cNvSpPr>
          <p:nvPr>
            <p:ph type="sldNum" sz="quarter" idx="12"/>
          </p:nvPr>
        </p:nvSpPr>
        <p:spPr/>
        <p:txBody>
          <a:bodyPr/>
          <a:lstStyle/>
          <a:p>
            <a:fld id="{18D31218-9B9D-43B8-8D94-D6EFA447B4A8}" type="slidenum">
              <a:rPr lang="en-US" smtClean="0"/>
              <a:t>‹#›</a:t>
            </a:fld>
            <a:endParaRPr lang="en-US"/>
          </a:p>
        </p:txBody>
      </p:sp>
    </p:spTree>
    <p:extLst>
      <p:ext uri="{BB962C8B-B14F-4D97-AF65-F5344CB8AC3E}">
        <p14:creationId xmlns:p14="http://schemas.microsoft.com/office/powerpoint/2010/main" val="2590098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1A6DC-5B25-E4AB-994A-DBED2F288E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CA910F-DCAF-4286-B708-FA1FFB59A1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7D3329-AFEE-8099-630C-7A8F38D389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2B6565-AEC3-666F-8937-0D300894A3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E1600-E3D6-8831-BF24-2337520F18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262A97-4B8B-B3D9-6914-84D3FCDEBCCC}"/>
              </a:ext>
            </a:extLst>
          </p:cNvPr>
          <p:cNvSpPr>
            <a:spLocks noGrp="1"/>
          </p:cNvSpPr>
          <p:nvPr>
            <p:ph type="dt" sz="half" idx="10"/>
          </p:nvPr>
        </p:nvSpPr>
        <p:spPr/>
        <p:txBody>
          <a:bodyPr/>
          <a:lstStyle/>
          <a:p>
            <a:fld id="{0779856D-412B-4B96-800F-23A2B641F9E7}" type="datetimeFigureOut">
              <a:rPr lang="en-US" smtClean="0"/>
              <a:t>11/11/2024</a:t>
            </a:fld>
            <a:endParaRPr lang="en-US"/>
          </a:p>
        </p:txBody>
      </p:sp>
      <p:sp>
        <p:nvSpPr>
          <p:cNvPr id="8" name="Footer Placeholder 7">
            <a:extLst>
              <a:ext uri="{FF2B5EF4-FFF2-40B4-BE49-F238E27FC236}">
                <a16:creationId xmlns:a16="http://schemas.microsoft.com/office/drawing/2014/main" id="{40F5CEAD-1DE6-02D0-83C0-22FACC2E01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160EEB-985F-07D0-A680-3043FA236B1C}"/>
              </a:ext>
            </a:extLst>
          </p:cNvPr>
          <p:cNvSpPr>
            <a:spLocks noGrp="1"/>
          </p:cNvSpPr>
          <p:nvPr>
            <p:ph type="sldNum" sz="quarter" idx="12"/>
          </p:nvPr>
        </p:nvSpPr>
        <p:spPr/>
        <p:txBody>
          <a:bodyPr/>
          <a:lstStyle/>
          <a:p>
            <a:fld id="{18D31218-9B9D-43B8-8D94-D6EFA447B4A8}" type="slidenum">
              <a:rPr lang="en-US" smtClean="0"/>
              <a:t>‹#›</a:t>
            </a:fld>
            <a:endParaRPr lang="en-US"/>
          </a:p>
        </p:txBody>
      </p:sp>
    </p:spTree>
    <p:extLst>
      <p:ext uri="{BB962C8B-B14F-4D97-AF65-F5344CB8AC3E}">
        <p14:creationId xmlns:p14="http://schemas.microsoft.com/office/powerpoint/2010/main" val="638030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4D54-537C-532D-924A-C6F5108709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37AE83-EDC6-092F-445B-A8820F560272}"/>
              </a:ext>
            </a:extLst>
          </p:cNvPr>
          <p:cNvSpPr>
            <a:spLocks noGrp="1"/>
          </p:cNvSpPr>
          <p:nvPr>
            <p:ph type="dt" sz="half" idx="10"/>
          </p:nvPr>
        </p:nvSpPr>
        <p:spPr/>
        <p:txBody>
          <a:bodyPr/>
          <a:lstStyle/>
          <a:p>
            <a:fld id="{0779856D-412B-4B96-800F-23A2B641F9E7}" type="datetimeFigureOut">
              <a:rPr lang="en-US" smtClean="0"/>
              <a:t>11/11/2024</a:t>
            </a:fld>
            <a:endParaRPr lang="en-US"/>
          </a:p>
        </p:txBody>
      </p:sp>
      <p:sp>
        <p:nvSpPr>
          <p:cNvPr id="4" name="Footer Placeholder 3">
            <a:extLst>
              <a:ext uri="{FF2B5EF4-FFF2-40B4-BE49-F238E27FC236}">
                <a16:creationId xmlns:a16="http://schemas.microsoft.com/office/drawing/2014/main" id="{9D13B4FA-BAB7-F5CB-72EF-852CA40407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C709AD-BFA4-9D80-E14F-674422CDC57F}"/>
              </a:ext>
            </a:extLst>
          </p:cNvPr>
          <p:cNvSpPr>
            <a:spLocks noGrp="1"/>
          </p:cNvSpPr>
          <p:nvPr>
            <p:ph type="sldNum" sz="quarter" idx="12"/>
          </p:nvPr>
        </p:nvSpPr>
        <p:spPr/>
        <p:txBody>
          <a:bodyPr/>
          <a:lstStyle/>
          <a:p>
            <a:fld id="{18D31218-9B9D-43B8-8D94-D6EFA447B4A8}" type="slidenum">
              <a:rPr lang="en-US" smtClean="0"/>
              <a:t>‹#›</a:t>
            </a:fld>
            <a:endParaRPr lang="en-US"/>
          </a:p>
        </p:txBody>
      </p:sp>
    </p:spTree>
    <p:extLst>
      <p:ext uri="{BB962C8B-B14F-4D97-AF65-F5344CB8AC3E}">
        <p14:creationId xmlns:p14="http://schemas.microsoft.com/office/powerpoint/2010/main" val="2594741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12AC1B-7E08-8C28-C470-1B71D7CE9569}"/>
              </a:ext>
            </a:extLst>
          </p:cNvPr>
          <p:cNvSpPr>
            <a:spLocks noGrp="1"/>
          </p:cNvSpPr>
          <p:nvPr>
            <p:ph type="dt" sz="half" idx="10"/>
          </p:nvPr>
        </p:nvSpPr>
        <p:spPr/>
        <p:txBody>
          <a:bodyPr/>
          <a:lstStyle/>
          <a:p>
            <a:fld id="{0779856D-412B-4B96-800F-23A2B641F9E7}" type="datetimeFigureOut">
              <a:rPr lang="en-US" smtClean="0"/>
              <a:t>11/11/2024</a:t>
            </a:fld>
            <a:endParaRPr lang="en-US"/>
          </a:p>
        </p:txBody>
      </p:sp>
      <p:sp>
        <p:nvSpPr>
          <p:cNvPr id="3" name="Footer Placeholder 2">
            <a:extLst>
              <a:ext uri="{FF2B5EF4-FFF2-40B4-BE49-F238E27FC236}">
                <a16:creationId xmlns:a16="http://schemas.microsoft.com/office/drawing/2014/main" id="{15290FCF-CB30-AEC1-0E30-31C556E823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AB2404-F3D3-30FC-6B42-8DB52B2F645A}"/>
              </a:ext>
            </a:extLst>
          </p:cNvPr>
          <p:cNvSpPr>
            <a:spLocks noGrp="1"/>
          </p:cNvSpPr>
          <p:nvPr>
            <p:ph type="sldNum" sz="quarter" idx="12"/>
          </p:nvPr>
        </p:nvSpPr>
        <p:spPr/>
        <p:txBody>
          <a:bodyPr/>
          <a:lstStyle/>
          <a:p>
            <a:fld id="{18D31218-9B9D-43B8-8D94-D6EFA447B4A8}" type="slidenum">
              <a:rPr lang="en-US" smtClean="0"/>
              <a:t>‹#›</a:t>
            </a:fld>
            <a:endParaRPr lang="en-US"/>
          </a:p>
        </p:txBody>
      </p:sp>
    </p:spTree>
    <p:extLst>
      <p:ext uri="{BB962C8B-B14F-4D97-AF65-F5344CB8AC3E}">
        <p14:creationId xmlns:p14="http://schemas.microsoft.com/office/powerpoint/2010/main" val="198507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AD5B-34DB-5AC7-7D4B-F62AA66F93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798808-471C-02FE-E403-4A48EE1A6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B5306E-1106-8745-033F-3D0961526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842F16-B1F7-FAC9-9347-53456A84746C}"/>
              </a:ext>
            </a:extLst>
          </p:cNvPr>
          <p:cNvSpPr>
            <a:spLocks noGrp="1"/>
          </p:cNvSpPr>
          <p:nvPr>
            <p:ph type="dt" sz="half" idx="10"/>
          </p:nvPr>
        </p:nvSpPr>
        <p:spPr/>
        <p:txBody>
          <a:bodyPr/>
          <a:lstStyle/>
          <a:p>
            <a:fld id="{0779856D-412B-4B96-800F-23A2B641F9E7}" type="datetimeFigureOut">
              <a:rPr lang="en-US" smtClean="0"/>
              <a:t>11/11/2024</a:t>
            </a:fld>
            <a:endParaRPr lang="en-US"/>
          </a:p>
        </p:txBody>
      </p:sp>
      <p:sp>
        <p:nvSpPr>
          <p:cNvPr id="6" name="Footer Placeholder 5">
            <a:extLst>
              <a:ext uri="{FF2B5EF4-FFF2-40B4-BE49-F238E27FC236}">
                <a16:creationId xmlns:a16="http://schemas.microsoft.com/office/drawing/2014/main" id="{52C7CF2C-782D-5F21-7F9C-8FD24C3F0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8E01F8-FC3D-1828-CD6B-3E5BACDFA44D}"/>
              </a:ext>
            </a:extLst>
          </p:cNvPr>
          <p:cNvSpPr>
            <a:spLocks noGrp="1"/>
          </p:cNvSpPr>
          <p:nvPr>
            <p:ph type="sldNum" sz="quarter" idx="12"/>
          </p:nvPr>
        </p:nvSpPr>
        <p:spPr/>
        <p:txBody>
          <a:bodyPr/>
          <a:lstStyle/>
          <a:p>
            <a:fld id="{18D31218-9B9D-43B8-8D94-D6EFA447B4A8}" type="slidenum">
              <a:rPr lang="en-US" smtClean="0"/>
              <a:t>‹#›</a:t>
            </a:fld>
            <a:endParaRPr lang="en-US"/>
          </a:p>
        </p:txBody>
      </p:sp>
    </p:spTree>
    <p:extLst>
      <p:ext uri="{BB962C8B-B14F-4D97-AF65-F5344CB8AC3E}">
        <p14:creationId xmlns:p14="http://schemas.microsoft.com/office/powerpoint/2010/main" val="79826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24A6-E2E8-F7E1-7427-DFBCAFD307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65DCBA-E200-068A-B1D3-740D896964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BD614D-1DAE-B481-0CF7-6273BFCEEA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687DF2-D38C-C8DA-D589-0124F31A522A}"/>
              </a:ext>
            </a:extLst>
          </p:cNvPr>
          <p:cNvSpPr>
            <a:spLocks noGrp="1"/>
          </p:cNvSpPr>
          <p:nvPr>
            <p:ph type="dt" sz="half" idx="10"/>
          </p:nvPr>
        </p:nvSpPr>
        <p:spPr/>
        <p:txBody>
          <a:bodyPr/>
          <a:lstStyle/>
          <a:p>
            <a:fld id="{0779856D-412B-4B96-800F-23A2B641F9E7}" type="datetimeFigureOut">
              <a:rPr lang="en-US" smtClean="0"/>
              <a:t>11/11/2024</a:t>
            </a:fld>
            <a:endParaRPr lang="en-US"/>
          </a:p>
        </p:txBody>
      </p:sp>
      <p:sp>
        <p:nvSpPr>
          <p:cNvPr id="6" name="Footer Placeholder 5">
            <a:extLst>
              <a:ext uri="{FF2B5EF4-FFF2-40B4-BE49-F238E27FC236}">
                <a16:creationId xmlns:a16="http://schemas.microsoft.com/office/drawing/2014/main" id="{5A351982-4BEB-398A-40D7-D496D63389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6236D3-36CF-9F0D-2C4F-1188FDD3A607}"/>
              </a:ext>
            </a:extLst>
          </p:cNvPr>
          <p:cNvSpPr>
            <a:spLocks noGrp="1"/>
          </p:cNvSpPr>
          <p:nvPr>
            <p:ph type="sldNum" sz="quarter" idx="12"/>
          </p:nvPr>
        </p:nvSpPr>
        <p:spPr/>
        <p:txBody>
          <a:bodyPr/>
          <a:lstStyle/>
          <a:p>
            <a:fld id="{18D31218-9B9D-43B8-8D94-D6EFA447B4A8}" type="slidenum">
              <a:rPr lang="en-US" smtClean="0"/>
              <a:t>‹#›</a:t>
            </a:fld>
            <a:endParaRPr lang="en-US"/>
          </a:p>
        </p:txBody>
      </p:sp>
    </p:spTree>
    <p:extLst>
      <p:ext uri="{BB962C8B-B14F-4D97-AF65-F5344CB8AC3E}">
        <p14:creationId xmlns:p14="http://schemas.microsoft.com/office/powerpoint/2010/main" val="2925496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F0010F-8597-4D52-BDA4-055211079A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5D9240-EFB9-CA81-0B38-6D7B47AC22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E2401-2D7D-1D9F-258B-A049ACB4CE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79856D-412B-4B96-800F-23A2B641F9E7}" type="datetimeFigureOut">
              <a:rPr lang="en-US" smtClean="0"/>
              <a:t>11/11/2024</a:t>
            </a:fld>
            <a:endParaRPr lang="en-US"/>
          </a:p>
        </p:txBody>
      </p:sp>
      <p:sp>
        <p:nvSpPr>
          <p:cNvPr id="5" name="Footer Placeholder 4">
            <a:extLst>
              <a:ext uri="{FF2B5EF4-FFF2-40B4-BE49-F238E27FC236}">
                <a16:creationId xmlns:a16="http://schemas.microsoft.com/office/drawing/2014/main" id="{18C43F36-7484-6531-A298-0E5577CCAF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3087B33-BF01-1ECC-A8D2-D8D1633C86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D31218-9B9D-43B8-8D94-D6EFA447B4A8}" type="slidenum">
              <a:rPr lang="en-US" smtClean="0"/>
              <a:t>‹#›</a:t>
            </a:fld>
            <a:endParaRPr lang="en-US"/>
          </a:p>
        </p:txBody>
      </p:sp>
    </p:spTree>
    <p:extLst>
      <p:ext uri="{BB962C8B-B14F-4D97-AF65-F5344CB8AC3E}">
        <p14:creationId xmlns:p14="http://schemas.microsoft.com/office/powerpoint/2010/main" val="78359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pic>
          <p:nvPicPr>
            <p:cNvPr id="3" name="Picture 3"/>
            <p:cNvPicPr>
              <a:picLocks noChangeAspect="1"/>
            </p:cNvPicPr>
            <p:nvPr/>
          </p:nvPicPr>
          <p:blipFill>
            <a:blip r:embed="rId3">
              <a:alphaModFix amt="12000"/>
            </a:blip>
            <a:srcRect t="7842" b="7842"/>
            <a:stretch>
              <a:fillRect/>
            </a:stretch>
          </p:blipFill>
          <p:spPr>
            <a:xfrm>
              <a:off x="0" y="0"/>
              <a:ext cx="24384000" cy="13716000"/>
            </a:xfrm>
            <a:prstGeom prst="rect">
              <a:avLst/>
            </a:prstGeom>
          </p:spPr>
        </p:pic>
      </p:grpSp>
      <p:sp>
        <p:nvSpPr>
          <p:cNvPr id="4" name="Freeform 4"/>
          <p:cNvSpPr/>
          <p:nvPr/>
        </p:nvSpPr>
        <p:spPr>
          <a:xfrm>
            <a:off x="-3150090" y="-1354197"/>
            <a:ext cx="10203225" cy="10153511"/>
          </a:xfrm>
          <a:custGeom>
            <a:avLst/>
            <a:gdLst/>
            <a:ahLst/>
            <a:cxnLst/>
            <a:rect l="l" t="t" r="r" b="b"/>
            <a:pathLst>
              <a:path w="15304838" h="15230266">
                <a:moveTo>
                  <a:pt x="0" y="0"/>
                </a:moveTo>
                <a:lnTo>
                  <a:pt x="15304838" y="0"/>
                </a:lnTo>
                <a:lnTo>
                  <a:pt x="15304838" y="15230266"/>
                </a:lnTo>
                <a:lnTo>
                  <a:pt x="0" y="15230266"/>
                </a:lnTo>
                <a:lnTo>
                  <a:pt x="0" y="0"/>
                </a:lnTo>
                <a:close/>
              </a:path>
            </a:pathLst>
          </a:custGeom>
          <a:blipFill>
            <a:blip r:embed="rId4"/>
            <a:stretch>
              <a:fillRect t="-244" b="-244"/>
            </a:stretch>
          </a:blipFill>
        </p:spPr>
        <p:txBody>
          <a:bodyPr/>
          <a:lstStyle/>
          <a:p>
            <a:endParaRPr lang="en-US" sz="1200"/>
          </a:p>
        </p:txBody>
      </p:sp>
      <p:grpSp>
        <p:nvGrpSpPr>
          <p:cNvPr id="5" name="Group 5"/>
          <p:cNvGrpSpPr>
            <a:grpSpLocks noChangeAspect="1"/>
          </p:cNvGrpSpPr>
          <p:nvPr/>
        </p:nvGrpSpPr>
        <p:grpSpPr>
          <a:xfrm>
            <a:off x="-2353934" y="-394366"/>
            <a:ext cx="8233882" cy="8233849"/>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4976" r="-24976"/>
              </a:stretch>
            </a:blipFill>
          </p:spPr>
          <p:txBody>
            <a:bodyPr/>
            <a:lstStyle/>
            <a:p>
              <a:endParaRPr lang="en-US" sz="1200"/>
            </a:p>
          </p:txBody>
        </p:sp>
      </p:grpSp>
      <p:sp>
        <p:nvSpPr>
          <p:cNvPr id="7" name="Freeform 7"/>
          <p:cNvSpPr/>
          <p:nvPr/>
        </p:nvSpPr>
        <p:spPr>
          <a:xfrm>
            <a:off x="685800" y="1870780"/>
            <a:ext cx="3613678" cy="2351194"/>
          </a:xfrm>
          <a:custGeom>
            <a:avLst/>
            <a:gdLst/>
            <a:ahLst/>
            <a:cxnLst/>
            <a:rect l="l" t="t" r="r" b="b"/>
            <a:pathLst>
              <a:path w="5420517" h="3526791">
                <a:moveTo>
                  <a:pt x="0" y="0"/>
                </a:moveTo>
                <a:lnTo>
                  <a:pt x="5420517" y="0"/>
                </a:lnTo>
                <a:lnTo>
                  <a:pt x="5420517" y="3526790"/>
                </a:lnTo>
                <a:lnTo>
                  <a:pt x="0" y="3526790"/>
                </a:lnTo>
                <a:lnTo>
                  <a:pt x="0" y="0"/>
                </a:lnTo>
                <a:close/>
              </a:path>
            </a:pathLst>
          </a:custGeom>
          <a:blipFill>
            <a:blip r:embed="rId6"/>
            <a:stretch>
              <a:fillRect/>
            </a:stretch>
          </a:blipFill>
        </p:spPr>
        <p:txBody>
          <a:bodyPr/>
          <a:lstStyle/>
          <a:p>
            <a:endParaRPr lang="en-US" sz="1200"/>
          </a:p>
        </p:txBody>
      </p:sp>
      <p:sp>
        <p:nvSpPr>
          <p:cNvPr id="8" name="TextBox 8"/>
          <p:cNvSpPr txBox="1"/>
          <p:nvPr/>
        </p:nvSpPr>
        <p:spPr>
          <a:xfrm>
            <a:off x="6160654" y="2486601"/>
            <a:ext cx="6031346" cy="1014701"/>
          </a:xfrm>
          <a:prstGeom prst="rect">
            <a:avLst/>
          </a:prstGeom>
        </p:spPr>
        <p:txBody>
          <a:bodyPr lIns="0" tIns="0" rIns="0" bIns="0" rtlCol="0" anchor="t">
            <a:spAutoFit/>
          </a:bodyPr>
          <a:lstStyle/>
          <a:p>
            <a:pPr>
              <a:lnSpc>
                <a:spcPts val="4240"/>
              </a:lnSpc>
            </a:pPr>
            <a:r>
              <a:rPr lang="en-US" sz="2400" b="1" spc="-22">
                <a:solidFill>
                  <a:srgbClr val="003971"/>
                </a:solidFill>
                <a:latin typeface="Times New Roman"/>
                <a:cs typeface="Times New Roman"/>
              </a:rPr>
              <a:t>GRID RELIABILITY AND HYDROPOWER</a:t>
            </a:r>
          </a:p>
          <a:p>
            <a:pPr>
              <a:lnSpc>
                <a:spcPts val="4240"/>
              </a:lnSpc>
            </a:pPr>
            <a:r>
              <a:rPr lang="en-US" sz="2400" b="1" spc="-22">
                <a:solidFill>
                  <a:srgbClr val="003971"/>
                </a:solidFill>
                <a:latin typeface="Times New Roman"/>
                <a:cs typeface="Times New Roman"/>
              </a:rPr>
              <a:t>2024 Energy Outlook </a:t>
            </a:r>
          </a:p>
        </p:txBody>
      </p:sp>
      <p:sp>
        <p:nvSpPr>
          <p:cNvPr id="9" name="TextBox 9"/>
          <p:cNvSpPr txBox="1"/>
          <p:nvPr/>
        </p:nvSpPr>
        <p:spPr>
          <a:xfrm>
            <a:off x="6646994" y="3722559"/>
            <a:ext cx="4718195" cy="1465145"/>
          </a:xfrm>
          <a:prstGeom prst="rect">
            <a:avLst/>
          </a:prstGeom>
        </p:spPr>
        <p:txBody>
          <a:bodyPr lIns="0" tIns="0" rIns="0" bIns="0" rtlCol="0" anchor="t">
            <a:spAutoFit/>
          </a:bodyPr>
          <a:lstStyle/>
          <a:p>
            <a:pPr algn="r">
              <a:lnSpc>
                <a:spcPts val="1863"/>
              </a:lnSpc>
            </a:pPr>
            <a:endParaRPr lang="en-US" sz="2400" b="1" spc="155">
              <a:solidFill>
                <a:srgbClr val="003971"/>
              </a:solidFill>
              <a:latin typeface="Montserrat Classic Bold"/>
            </a:endParaRPr>
          </a:p>
          <a:p>
            <a:pPr algn="r">
              <a:lnSpc>
                <a:spcPts val="1863"/>
              </a:lnSpc>
            </a:pPr>
            <a:r>
              <a:rPr lang="en-US" sz="2133" b="1" spc="155">
                <a:solidFill>
                  <a:srgbClr val="003971"/>
                </a:solidFill>
                <a:latin typeface="Times New Roman"/>
                <a:cs typeface="Times New Roman"/>
              </a:rPr>
              <a:t>BARBARA TYRAN</a:t>
            </a:r>
            <a:endParaRPr lang="en-US" sz="2133">
              <a:latin typeface="Times New Roman"/>
              <a:cs typeface="Times New Roman"/>
            </a:endParaRPr>
          </a:p>
          <a:p>
            <a:pPr algn="r">
              <a:lnSpc>
                <a:spcPts val="1863"/>
              </a:lnSpc>
            </a:pPr>
            <a:r>
              <a:rPr lang="en-US" sz="2133" b="1" spc="155">
                <a:solidFill>
                  <a:srgbClr val="003971"/>
                </a:solidFill>
                <a:latin typeface="Times New Roman"/>
                <a:cs typeface="Times New Roman"/>
              </a:rPr>
              <a:t>DIRECTOR, </a:t>
            </a:r>
          </a:p>
          <a:p>
            <a:pPr algn="r">
              <a:lnSpc>
                <a:spcPts val="1863"/>
              </a:lnSpc>
            </a:pPr>
            <a:r>
              <a:rPr lang="en-US" sz="2133" b="1" spc="155">
                <a:solidFill>
                  <a:srgbClr val="003971"/>
                </a:solidFill>
                <a:latin typeface="Times New Roman"/>
                <a:cs typeface="Times New Roman"/>
              </a:rPr>
              <a:t>EXTERNAL RELATIONS</a:t>
            </a:r>
            <a:endParaRPr lang="en-US" sz="1200"/>
          </a:p>
          <a:p>
            <a:pPr algn="r">
              <a:lnSpc>
                <a:spcPts val="1863"/>
              </a:lnSpc>
            </a:pPr>
            <a:r>
              <a:rPr lang="en-US" sz="2133" b="1" spc="155">
                <a:solidFill>
                  <a:srgbClr val="003971"/>
                </a:solidFill>
                <a:latin typeface="Times New Roman"/>
                <a:cs typeface="Times New Roman"/>
              </a:rPr>
              <a:t>NATIONAL HYDROPOWER ASSOCIATION</a:t>
            </a:r>
          </a:p>
        </p:txBody>
      </p:sp>
      <p:sp>
        <p:nvSpPr>
          <p:cNvPr id="11" name="Freeform 11"/>
          <p:cNvSpPr/>
          <p:nvPr/>
        </p:nvSpPr>
        <p:spPr>
          <a:xfrm>
            <a:off x="8240000" y="5456202"/>
            <a:ext cx="1532182" cy="996895"/>
          </a:xfrm>
          <a:custGeom>
            <a:avLst/>
            <a:gdLst/>
            <a:ahLst/>
            <a:cxnLst/>
            <a:rect l="l" t="t" r="r" b="b"/>
            <a:pathLst>
              <a:path w="2298273" h="1495342">
                <a:moveTo>
                  <a:pt x="0" y="0"/>
                </a:moveTo>
                <a:lnTo>
                  <a:pt x="2298273" y="0"/>
                </a:lnTo>
                <a:lnTo>
                  <a:pt x="2298273" y="1495342"/>
                </a:lnTo>
                <a:lnTo>
                  <a:pt x="0" y="1495342"/>
                </a:lnTo>
                <a:lnTo>
                  <a:pt x="0" y="0"/>
                </a:lnTo>
                <a:close/>
              </a:path>
            </a:pathLst>
          </a:custGeom>
          <a:blipFill>
            <a:blip r:embed="rId6"/>
            <a:stretch>
              <a:fillRect/>
            </a:stretch>
          </a:blipFill>
        </p:spPr>
        <p:txBody>
          <a:bodyPr/>
          <a:lstStyle/>
          <a:p>
            <a:endParaRPr lang="en-US"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pic>
          <p:nvPicPr>
            <p:cNvPr id="3" name="Picture 3"/>
            <p:cNvPicPr>
              <a:picLocks noChangeAspect="1"/>
            </p:cNvPicPr>
            <p:nvPr/>
          </p:nvPicPr>
          <p:blipFill>
            <a:blip r:embed="rId3">
              <a:alphaModFix amt="12000"/>
            </a:blip>
            <a:srcRect t="7842" b="7842"/>
            <a:stretch>
              <a:fillRect/>
            </a:stretch>
          </p:blipFill>
          <p:spPr>
            <a:xfrm>
              <a:off x="0" y="0"/>
              <a:ext cx="24384000" cy="13716000"/>
            </a:xfrm>
            <a:prstGeom prst="rect">
              <a:avLst/>
            </a:prstGeom>
          </p:spPr>
        </p:pic>
      </p:grpSp>
      <p:sp>
        <p:nvSpPr>
          <p:cNvPr id="4" name="Freeform 4"/>
          <p:cNvSpPr/>
          <p:nvPr/>
        </p:nvSpPr>
        <p:spPr>
          <a:xfrm>
            <a:off x="-4511063" y="-1354197"/>
            <a:ext cx="10203225" cy="10153511"/>
          </a:xfrm>
          <a:custGeom>
            <a:avLst/>
            <a:gdLst/>
            <a:ahLst/>
            <a:cxnLst/>
            <a:rect l="l" t="t" r="r" b="b"/>
            <a:pathLst>
              <a:path w="15304838" h="15230266">
                <a:moveTo>
                  <a:pt x="0" y="0"/>
                </a:moveTo>
                <a:lnTo>
                  <a:pt x="15304838" y="0"/>
                </a:lnTo>
                <a:lnTo>
                  <a:pt x="15304838" y="15230266"/>
                </a:lnTo>
                <a:lnTo>
                  <a:pt x="0" y="15230266"/>
                </a:lnTo>
                <a:lnTo>
                  <a:pt x="0" y="0"/>
                </a:lnTo>
                <a:close/>
              </a:path>
            </a:pathLst>
          </a:custGeom>
          <a:blipFill>
            <a:blip r:embed="rId4"/>
            <a:stretch>
              <a:fillRect t="-244" b="-244"/>
            </a:stretch>
          </a:blipFill>
        </p:spPr>
        <p:txBody>
          <a:bodyPr/>
          <a:lstStyle/>
          <a:p>
            <a:endParaRPr lang="en-US" sz="1200"/>
          </a:p>
        </p:txBody>
      </p:sp>
      <p:grpSp>
        <p:nvGrpSpPr>
          <p:cNvPr id="5" name="Group 5"/>
          <p:cNvGrpSpPr>
            <a:grpSpLocks noChangeAspect="1"/>
          </p:cNvGrpSpPr>
          <p:nvPr/>
        </p:nvGrpSpPr>
        <p:grpSpPr>
          <a:xfrm>
            <a:off x="-3714906" y="-394366"/>
            <a:ext cx="8233882" cy="8233849"/>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6666" r="-16666"/>
              </a:stretch>
            </a:blipFill>
          </p:spPr>
          <p:txBody>
            <a:bodyPr/>
            <a:lstStyle/>
            <a:p>
              <a:endParaRPr lang="en-US" sz="1200"/>
            </a:p>
          </p:txBody>
        </p:sp>
      </p:grpSp>
      <p:sp>
        <p:nvSpPr>
          <p:cNvPr id="7" name="TextBox 7"/>
          <p:cNvSpPr txBox="1"/>
          <p:nvPr/>
        </p:nvSpPr>
        <p:spPr>
          <a:xfrm>
            <a:off x="4154778" y="598433"/>
            <a:ext cx="7834674" cy="1077218"/>
          </a:xfrm>
          <a:prstGeom prst="rect">
            <a:avLst/>
          </a:prstGeom>
        </p:spPr>
        <p:txBody>
          <a:bodyPr lIns="0" tIns="0" rIns="0" bIns="0" rtlCol="0" anchor="t">
            <a:spAutoFit/>
          </a:bodyPr>
          <a:lstStyle/>
          <a:p>
            <a:pPr algn="ctr">
              <a:lnSpc>
                <a:spcPts val="4218"/>
              </a:lnSpc>
            </a:pPr>
            <a:r>
              <a:rPr lang="en-US" sz="3544" spc="-35">
                <a:solidFill>
                  <a:srgbClr val="003971"/>
                </a:solidFill>
                <a:latin typeface="League Spartan"/>
              </a:rPr>
              <a:t>STATE OF THE U.S. HYDROPOWER INDUSTRY IS STRONG </a:t>
            </a:r>
          </a:p>
        </p:txBody>
      </p:sp>
      <p:sp>
        <p:nvSpPr>
          <p:cNvPr id="8" name="TextBox 8"/>
          <p:cNvSpPr txBox="1"/>
          <p:nvPr/>
        </p:nvSpPr>
        <p:spPr>
          <a:xfrm>
            <a:off x="4863551" y="2049316"/>
            <a:ext cx="6862735" cy="4372992"/>
          </a:xfrm>
          <a:prstGeom prst="rect">
            <a:avLst/>
          </a:prstGeom>
        </p:spPr>
        <p:txBody>
          <a:bodyPr lIns="0" tIns="0" rIns="0" bIns="0" rtlCol="0" anchor="t">
            <a:spAutoFit/>
          </a:bodyPr>
          <a:lstStyle/>
          <a:p>
            <a:pPr marL="567414" lvl="1" indent="-283708">
              <a:lnSpc>
                <a:spcPts val="3127"/>
              </a:lnSpc>
              <a:buFont typeface="Arial"/>
              <a:buChar char="•"/>
            </a:pPr>
            <a:r>
              <a:rPr lang="en-US" sz="2628" spc="-26">
                <a:solidFill>
                  <a:srgbClr val="003971"/>
                </a:solidFill>
                <a:latin typeface="League Spartan"/>
              </a:rPr>
              <a:t>31% of U.S. renewable energy</a:t>
            </a:r>
          </a:p>
          <a:p>
            <a:pPr>
              <a:lnSpc>
                <a:spcPts val="3127"/>
              </a:lnSpc>
            </a:pPr>
            <a:endParaRPr lang="en-US" sz="2628" spc="-26">
              <a:solidFill>
                <a:srgbClr val="003971"/>
              </a:solidFill>
              <a:latin typeface="League Spartan"/>
            </a:endParaRPr>
          </a:p>
          <a:p>
            <a:pPr marL="567414" lvl="1" indent="-283708">
              <a:lnSpc>
                <a:spcPts val="3127"/>
              </a:lnSpc>
              <a:buFont typeface="Arial"/>
              <a:buChar char="•"/>
            </a:pPr>
            <a:r>
              <a:rPr lang="en-US" sz="2628" spc="-26">
                <a:solidFill>
                  <a:srgbClr val="003971"/>
                </a:solidFill>
                <a:latin typeface="League Spartan"/>
              </a:rPr>
              <a:t>Over 6% of all electricity generated </a:t>
            </a:r>
          </a:p>
          <a:p>
            <a:pPr>
              <a:lnSpc>
                <a:spcPts val="3127"/>
              </a:lnSpc>
            </a:pPr>
            <a:endParaRPr lang="en-US" sz="2628" spc="-26">
              <a:solidFill>
                <a:srgbClr val="003971"/>
              </a:solidFill>
              <a:latin typeface="League Spartan"/>
            </a:endParaRPr>
          </a:p>
          <a:p>
            <a:pPr marL="567414" lvl="1" indent="-283708">
              <a:lnSpc>
                <a:spcPts val="3127"/>
              </a:lnSpc>
              <a:buFont typeface="Arial"/>
              <a:buChar char="•"/>
            </a:pPr>
            <a:r>
              <a:rPr lang="en-US" sz="2628" spc="-26">
                <a:solidFill>
                  <a:srgbClr val="003971"/>
                </a:solidFill>
                <a:latin typeface="League Spartan"/>
              </a:rPr>
              <a:t>96% of current U.S. long duration energy storage</a:t>
            </a:r>
          </a:p>
          <a:p>
            <a:pPr>
              <a:lnSpc>
                <a:spcPts val="3127"/>
              </a:lnSpc>
            </a:pPr>
            <a:endParaRPr lang="en-US" sz="2628" spc="-26">
              <a:solidFill>
                <a:srgbClr val="003971"/>
              </a:solidFill>
              <a:latin typeface="League Spartan"/>
            </a:endParaRPr>
          </a:p>
          <a:p>
            <a:pPr marL="567414" lvl="1" indent="-283708">
              <a:lnSpc>
                <a:spcPts val="3127"/>
              </a:lnSpc>
              <a:buFont typeface="Arial"/>
              <a:buChar char="•"/>
            </a:pPr>
            <a:r>
              <a:rPr lang="en-US" sz="2628" spc="-26">
                <a:solidFill>
                  <a:srgbClr val="003971"/>
                </a:solidFill>
                <a:latin typeface="League Spartan"/>
              </a:rPr>
              <a:t>80 GW of hydropower capacity </a:t>
            </a:r>
          </a:p>
          <a:p>
            <a:pPr>
              <a:lnSpc>
                <a:spcPts val="3127"/>
              </a:lnSpc>
            </a:pPr>
            <a:endParaRPr lang="en-US" sz="2628" spc="-26">
              <a:solidFill>
                <a:srgbClr val="003971"/>
              </a:solidFill>
              <a:latin typeface="League Spartan"/>
            </a:endParaRPr>
          </a:p>
          <a:p>
            <a:pPr marL="567414" lvl="1" indent="-283708">
              <a:lnSpc>
                <a:spcPts val="3127"/>
              </a:lnSpc>
              <a:buFont typeface="Arial"/>
              <a:buChar char="•"/>
            </a:pPr>
            <a:r>
              <a:rPr lang="en-US" sz="2628" spc="-26">
                <a:solidFill>
                  <a:srgbClr val="003971"/>
                </a:solidFill>
                <a:latin typeface="League Spartan"/>
              </a:rPr>
              <a:t>22 GW of pumped storage hydropower capacity</a:t>
            </a:r>
          </a:p>
        </p:txBody>
      </p:sp>
      <p:sp>
        <p:nvSpPr>
          <p:cNvPr id="9" name="Freeform 9"/>
          <p:cNvSpPr/>
          <p:nvPr/>
        </p:nvSpPr>
        <p:spPr>
          <a:xfrm>
            <a:off x="10523531" y="5706303"/>
            <a:ext cx="1532182" cy="996895"/>
          </a:xfrm>
          <a:custGeom>
            <a:avLst/>
            <a:gdLst/>
            <a:ahLst/>
            <a:cxnLst/>
            <a:rect l="l" t="t" r="r" b="b"/>
            <a:pathLst>
              <a:path w="2298273" h="1495342">
                <a:moveTo>
                  <a:pt x="0" y="0"/>
                </a:moveTo>
                <a:lnTo>
                  <a:pt x="2298274" y="0"/>
                </a:lnTo>
                <a:lnTo>
                  <a:pt x="2298274" y="1495343"/>
                </a:lnTo>
                <a:lnTo>
                  <a:pt x="0" y="1495343"/>
                </a:lnTo>
                <a:lnTo>
                  <a:pt x="0" y="0"/>
                </a:lnTo>
                <a:close/>
              </a:path>
            </a:pathLst>
          </a:custGeom>
          <a:blipFill>
            <a:blip r:embed="rId6"/>
            <a:stretch>
              <a:fillRect/>
            </a:stretch>
          </a:blipFill>
        </p:spPr>
        <p:txBody>
          <a:bodyPr/>
          <a:lstStyle/>
          <a:p>
            <a:endParaRPr lang="en-US"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pic>
          <p:nvPicPr>
            <p:cNvPr id="3" name="Picture 3"/>
            <p:cNvPicPr>
              <a:picLocks noChangeAspect="1"/>
            </p:cNvPicPr>
            <p:nvPr/>
          </p:nvPicPr>
          <p:blipFill>
            <a:blip r:embed="rId3">
              <a:alphaModFix amt="19999"/>
            </a:blip>
            <a:srcRect t="7825" b="7825"/>
            <a:stretch>
              <a:fillRect/>
            </a:stretch>
          </p:blipFill>
          <p:spPr>
            <a:xfrm>
              <a:off x="0" y="0"/>
              <a:ext cx="24384000" cy="13716000"/>
            </a:xfrm>
            <a:prstGeom prst="rect">
              <a:avLst/>
            </a:prstGeom>
          </p:spPr>
        </p:pic>
      </p:grpSp>
      <p:sp>
        <p:nvSpPr>
          <p:cNvPr id="4" name="TextBox 4"/>
          <p:cNvSpPr txBox="1"/>
          <p:nvPr/>
        </p:nvSpPr>
        <p:spPr>
          <a:xfrm>
            <a:off x="685800" y="567792"/>
            <a:ext cx="9535653" cy="1205458"/>
          </a:xfrm>
          <a:prstGeom prst="rect">
            <a:avLst/>
          </a:prstGeom>
        </p:spPr>
        <p:txBody>
          <a:bodyPr lIns="0" tIns="0" rIns="0" bIns="0" rtlCol="0" anchor="t">
            <a:spAutoFit/>
          </a:bodyPr>
          <a:lstStyle/>
          <a:p>
            <a:pPr>
              <a:lnSpc>
                <a:spcPts val="4676"/>
              </a:lnSpc>
            </a:pPr>
            <a:r>
              <a:rPr lang="en-US" sz="3929" spc="-39">
                <a:solidFill>
                  <a:srgbClr val="003971"/>
                </a:solidFill>
                <a:latin typeface="League Spartan"/>
              </a:rPr>
              <a:t>CLEAN ENERGY GRID AT RISK DUE TO POTENTIAL  WAVE OF RETIREMENTS </a:t>
            </a:r>
          </a:p>
        </p:txBody>
      </p:sp>
      <p:sp>
        <p:nvSpPr>
          <p:cNvPr id="5" name="Freeform 5"/>
          <p:cNvSpPr/>
          <p:nvPr/>
        </p:nvSpPr>
        <p:spPr>
          <a:xfrm>
            <a:off x="5580974" y="1584994"/>
            <a:ext cx="8909210" cy="6102809"/>
          </a:xfrm>
          <a:custGeom>
            <a:avLst/>
            <a:gdLst/>
            <a:ahLst/>
            <a:cxnLst/>
            <a:rect l="l" t="t" r="r" b="b"/>
            <a:pathLst>
              <a:path w="13363815" h="9154213">
                <a:moveTo>
                  <a:pt x="0" y="0"/>
                </a:moveTo>
                <a:lnTo>
                  <a:pt x="13363814" y="0"/>
                </a:lnTo>
                <a:lnTo>
                  <a:pt x="13363814" y="9154213"/>
                </a:lnTo>
                <a:lnTo>
                  <a:pt x="0" y="9154213"/>
                </a:lnTo>
                <a:lnTo>
                  <a:pt x="0" y="0"/>
                </a:lnTo>
                <a:close/>
              </a:path>
            </a:pathLst>
          </a:custGeom>
          <a:blipFill>
            <a:blip r:embed="rId4"/>
            <a:stretch>
              <a:fillRect/>
            </a:stretch>
          </a:blipFill>
        </p:spPr>
        <p:txBody>
          <a:bodyPr/>
          <a:lstStyle/>
          <a:p>
            <a:endParaRPr lang="en-US" sz="1200"/>
          </a:p>
        </p:txBody>
      </p:sp>
      <p:sp>
        <p:nvSpPr>
          <p:cNvPr id="6" name="TextBox 6"/>
          <p:cNvSpPr txBox="1"/>
          <p:nvPr/>
        </p:nvSpPr>
        <p:spPr>
          <a:xfrm>
            <a:off x="409622" y="2152041"/>
            <a:ext cx="8808287" cy="571503"/>
          </a:xfrm>
          <a:prstGeom prst="rect">
            <a:avLst/>
          </a:prstGeom>
        </p:spPr>
        <p:txBody>
          <a:bodyPr lIns="0" tIns="0" rIns="0" bIns="0" rtlCol="0" anchor="t">
            <a:spAutoFit/>
          </a:bodyPr>
          <a:lstStyle/>
          <a:p>
            <a:pPr marL="409084" lvl="1" indent="-204542">
              <a:lnSpc>
                <a:spcPts val="2255"/>
              </a:lnSpc>
              <a:buFont typeface="Arial"/>
              <a:buChar char="•"/>
            </a:pPr>
            <a:r>
              <a:rPr lang="en-US" sz="1895" spc="-19">
                <a:solidFill>
                  <a:srgbClr val="003971"/>
                </a:solidFill>
                <a:latin typeface="League Spartan"/>
              </a:rPr>
              <a:t>Licenses for 459 hydropower facilities, representing 17 GWs, are set to expire by 2035.</a:t>
            </a:r>
          </a:p>
        </p:txBody>
      </p:sp>
      <p:sp>
        <p:nvSpPr>
          <p:cNvPr id="7" name="TextBox 7"/>
          <p:cNvSpPr txBox="1"/>
          <p:nvPr/>
        </p:nvSpPr>
        <p:spPr>
          <a:xfrm>
            <a:off x="409622" y="3016971"/>
            <a:ext cx="8808287" cy="276551"/>
          </a:xfrm>
          <a:prstGeom prst="rect">
            <a:avLst/>
          </a:prstGeom>
        </p:spPr>
        <p:txBody>
          <a:bodyPr lIns="0" tIns="0" rIns="0" bIns="0" rtlCol="0" anchor="t">
            <a:spAutoFit/>
          </a:bodyPr>
          <a:lstStyle/>
          <a:p>
            <a:pPr marL="409084" lvl="1" indent="-204542">
              <a:lnSpc>
                <a:spcPts val="2255"/>
              </a:lnSpc>
              <a:buFont typeface="Arial"/>
              <a:buChar char="•"/>
            </a:pPr>
            <a:r>
              <a:rPr lang="en-US" sz="1895" spc="-19">
                <a:solidFill>
                  <a:srgbClr val="003971"/>
                </a:solidFill>
                <a:latin typeface="League Spartan"/>
              </a:rPr>
              <a:t>Relicensing takes, on average, 7.6 years to complete</a:t>
            </a:r>
          </a:p>
        </p:txBody>
      </p:sp>
      <p:sp>
        <p:nvSpPr>
          <p:cNvPr id="8" name="TextBox 8"/>
          <p:cNvSpPr txBox="1"/>
          <p:nvPr/>
        </p:nvSpPr>
        <p:spPr>
          <a:xfrm>
            <a:off x="409622" y="3776742"/>
            <a:ext cx="8808287" cy="571503"/>
          </a:xfrm>
          <a:prstGeom prst="rect">
            <a:avLst/>
          </a:prstGeom>
        </p:spPr>
        <p:txBody>
          <a:bodyPr lIns="0" tIns="0" rIns="0" bIns="0" rtlCol="0" anchor="t">
            <a:spAutoFit/>
          </a:bodyPr>
          <a:lstStyle/>
          <a:p>
            <a:pPr marL="409084" lvl="1" indent="-204542">
              <a:lnSpc>
                <a:spcPts val="2255"/>
              </a:lnSpc>
              <a:buFont typeface="Arial"/>
              <a:buChar char="•"/>
            </a:pPr>
            <a:r>
              <a:rPr lang="en-US" sz="1895" spc="-19">
                <a:solidFill>
                  <a:srgbClr val="003971"/>
                </a:solidFill>
                <a:latin typeface="League Spartan"/>
              </a:rPr>
              <a:t>Projects of greater than 10 MW reporting licensing costs exceeding $1M, and projects more than 100 MW reporting cost around $10M or more</a:t>
            </a:r>
          </a:p>
        </p:txBody>
      </p:sp>
      <p:sp>
        <p:nvSpPr>
          <p:cNvPr id="9" name="TextBox 9"/>
          <p:cNvSpPr txBox="1"/>
          <p:nvPr/>
        </p:nvSpPr>
        <p:spPr>
          <a:xfrm>
            <a:off x="409622" y="5106299"/>
            <a:ext cx="8808287" cy="571503"/>
          </a:xfrm>
          <a:prstGeom prst="rect">
            <a:avLst/>
          </a:prstGeom>
        </p:spPr>
        <p:txBody>
          <a:bodyPr lIns="0" tIns="0" rIns="0" bIns="0" rtlCol="0" anchor="t">
            <a:spAutoFit/>
          </a:bodyPr>
          <a:lstStyle/>
          <a:p>
            <a:pPr marL="409084" lvl="1" indent="-204542">
              <a:lnSpc>
                <a:spcPts val="2255"/>
              </a:lnSpc>
              <a:buFont typeface="Arial"/>
              <a:buChar char="•"/>
            </a:pPr>
            <a:r>
              <a:rPr lang="en-US" sz="1895" spc="-19">
                <a:solidFill>
                  <a:srgbClr val="003971"/>
                </a:solidFill>
                <a:latin typeface="League Spartan"/>
              </a:rPr>
              <a:t>Survey: 36.4% of hydropower industry asset owners said that they were "actively considering" decommissioning a facility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pic>
          <p:nvPicPr>
            <p:cNvPr id="3" name="Picture 3"/>
            <p:cNvPicPr>
              <a:picLocks noChangeAspect="1"/>
            </p:cNvPicPr>
            <p:nvPr/>
          </p:nvPicPr>
          <p:blipFill>
            <a:blip r:embed="rId3">
              <a:alphaModFix amt="12000"/>
            </a:blip>
            <a:srcRect t="7842" b="7842"/>
            <a:stretch>
              <a:fillRect/>
            </a:stretch>
          </p:blipFill>
          <p:spPr>
            <a:xfrm>
              <a:off x="0" y="0"/>
              <a:ext cx="24384000" cy="13716000"/>
            </a:xfrm>
            <a:prstGeom prst="rect">
              <a:avLst/>
            </a:prstGeom>
          </p:spPr>
        </p:pic>
      </p:grpSp>
      <p:sp>
        <p:nvSpPr>
          <p:cNvPr id="4" name="Freeform 4"/>
          <p:cNvSpPr/>
          <p:nvPr/>
        </p:nvSpPr>
        <p:spPr>
          <a:xfrm>
            <a:off x="10523531" y="5706303"/>
            <a:ext cx="1532182" cy="996895"/>
          </a:xfrm>
          <a:custGeom>
            <a:avLst/>
            <a:gdLst/>
            <a:ahLst/>
            <a:cxnLst/>
            <a:rect l="l" t="t" r="r" b="b"/>
            <a:pathLst>
              <a:path w="2298273" h="1495342">
                <a:moveTo>
                  <a:pt x="0" y="0"/>
                </a:moveTo>
                <a:lnTo>
                  <a:pt x="2298274" y="0"/>
                </a:lnTo>
                <a:lnTo>
                  <a:pt x="2298274" y="1495343"/>
                </a:lnTo>
                <a:lnTo>
                  <a:pt x="0" y="1495343"/>
                </a:lnTo>
                <a:lnTo>
                  <a:pt x="0" y="0"/>
                </a:lnTo>
                <a:close/>
              </a:path>
            </a:pathLst>
          </a:custGeom>
          <a:blipFill>
            <a:blip r:embed="rId4"/>
            <a:stretch>
              <a:fillRect/>
            </a:stretch>
          </a:blipFill>
        </p:spPr>
        <p:txBody>
          <a:bodyPr/>
          <a:lstStyle/>
          <a:p>
            <a:endParaRPr lang="en-US" sz="1200"/>
          </a:p>
        </p:txBody>
      </p:sp>
      <p:sp>
        <p:nvSpPr>
          <p:cNvPr id="5" name="Freeform 5"/>
          <p:cNvSpPr/>
          <p:nvPr/>
        </p:nvSpPr>
        <p:spPr>
          <a:xfrm>
            <a:off x="144111" y="1994410"/>
            <a:ext cx="5426517" cy="3460863"/>
          </a:xfrm>
          <a:custGeom>
            <a:avLst/>
            <a:gdLst/>
            <a:ahLst/>
            <a:cxnLst/>
            <a:rect l="l" t="t" r="r" b="b"/>
            <a:pathLst>
              <a:path w="8139775" h="5191295">
                <a:moveTo>
                  <a:pt x="0" y="0"/>
                </a:moveTo>
                <a:lnTo>
                  <a:pt x="8139775" y="0"/>
                </a:lnTo>
                <a:lnTo>
                  <a:pt x="8139775" y="5191295"/>
                </a:lnTo>
                <a:lnTo>
                  <a:pt x="0" y="5191295"/>
                </a:lnTo>
                <a:lnTo>
                  <a:pt x="0" y="0"/>
                </a:lnTo>
                <a:close/>
              </a:path>
            </a:pathLst>
          </a:custGeom>
          <a:blipFill>
            <a:blip r:embed="rId5"/>
            <a:stretch>
              <a:fillRect/>
            </a:stretch>
          </a:blipFill>
        </p:spPr>
        <p:txBody>
          <a:bodyPr/>
          <a:lstStyle/>
          <a:p>
            <a:endParaRPr lang="en-US" sz="1200"/>
          </a:p>
        </p:txBody>
      </p:sp>
      <p:sp>
        <p:nvSpPr>
          <p:cNvPr id="6" name="Freeform 6"/>
          <p:cNvSpPr/>
          <p:nvPr/>
        </p:nvSpPr>
        <p:spPr>
          <a:xfrm>
            <a:off x="0" y="5000244"/>
            <a:ext cx="2489307" cy="1902206"/>
          </a:xfrm>
          <a:custGeom>
            <a:avLst/>
            <a:gdLst/>
            <a:ahLst/>
            <a:cxnLst/>
            <a:rect l="l" t="t" r="r" b="b"/>
            <a:pathLst>
              <a:path w="3733960" h="2853309">
                <a:moveTo>
                  <a:pt x="0" y="0"/>
                </a:moveTo>
                <a:lnTo>
                  <a:pt x="3733960" y="0"/>
                </a:lnTo>
                <a:lnTo>
                  <a:pt x="3733960" y="2853309"/>
                </a:lnTo>
                <a:lnTo>
                  <a:pt x="0" y="2853309"/>
                </a:lnTo>
                <a:lnTo>
                  <a:pt x="0" y="0"/>
                </a:lnTo>
                <a:close/>
              </a:path>
            </a:pathLst>
          </a:custGeom>
          <a:blipFill>
            <a:blip r:embed="rId6"/>
            <a:stretch>
              <a:fillRect/>
            </a:stretch>
          </a:blipFill>
        </p:spPr>
        <p:txBody>
          <a:bodyPr/>
          <a:lstStyle/>
          <a:p>
            <a:endParaRPr lang="en-US" sz="1200"/>
          </a:p>
        </p:txBody>
      </p:sp>
      <p:sp>
        <p:nvSpPr>
          <p:cNvPr id="7" name="TextBox 7"/>
          <p:cNvSpPr txBox="1"/>
          <p:nvPr/>
        </p:nvSpPr>
        <p:spPr>
          <a:xfrm>
            <a:off x="431297" y="709285"/>
            <a:ext cx="11470341" cy="554062"/>
          </a:xfrm>
          <a:prstGeom prst="rect">
            <a:avLst/>
          </a:prstGeom>
        </p:spPr>
        <p:txBody>
          <a:bodyPr lIns="0" tIns="0" rIns="0" bIns="0" rtlCol="0" anchor="t">
            <a:spAutoFit/>
          </a:bodyPr>
          <a:lstStyle/>
          <a:p>
            <a:pPr algn="just">
              <a:lnSpc>
                <a:spcPts val="4550"/>
              </a:lnSpc>
            </a:pPr>
            <a:r>
              <a:rPr lang="en-US" sz="3823" spc="-38">
                <a:solidFill>
                  <a:srgbClr val="003971"/>
                </a:solidFill>
                <a:latin typeface="League Spartan"/>
              </a:rPr>
              <a:t>HYDROPOWER HAS POTENTIAL FOR GROWTH</a:t>
            </a:r>
          </a:p>
        </p:txBody>
      </p:sp>
      <p:sp>
        <p:nvSpPr>
          <p:cNvPr id="8" name="TextBox 8"/>
          <p:cNvSpPr txBox="1"/>
          <p:nvPr/>
        </p:nvSpPr>
        <p:spPr>
          <a:xfrm>
            <a:off x="5724703" y="1518923"/>
            <a:ext cx="6176935" cy="3945119"/>
          </a:xfrm>
          <a:prstGeom prst="rect">
            <a:avLst/>
          </a:prstGeom>
        </p:spPr>
        <p:txBody>
          <a:bodyPr lIns="0" tIns="0" rIns="0" bIns="0" rtlCol="0" anchor="t">
            <a:spAutoFit/>
          </a:bodyPr>
          <a:lstStyle/>
          <a:p>
            <a:pPr marL="510712" lvl="1" indent="-255356">
              <a:lnSpc>
                <a:spcPts val="3145"/>
              </a:lnSpc>
              <a:buFont typeface="Arial"/>
              <a:buChar char="•"/>
            </a:pPr>
            <a:r>
              <a:rPr lang="en-US" sz="2365" spc="-23">
                <a:solidFill>
                  <a:srgbClr val="003971"/>
                </a:solidFill>
                <a:latin typeface="Poppins Bold"/>
              </a:rPr>
              <a:t>95+ pumped storage projects in FERC pipeline (over 50 GWs)</a:t>
            </a:r>
          </a:p>
          <a:p>
            <a:pPr>
              <a:lnSpc>
                <a:spcPts val="3145"/>
              </a:lnSpc>
            </a:pPr>
            <a:endParaRPr lang="en-US" sz="2365" spc="-23">
              <a:solidFill>
                <a:srgbClr val="003971"/>
              </a:solidFill>
              <a:latin typeface="Poppins Bold"/>
            </a:endParaRPr>
          </a:p>
          <a:p>
            <a:pPr marL="510712" lvl="1" indent="-255356">
              <a:lnSpc>
                <a:spcPts val="3145"/>
              </a:lnSpc>
              <a:buFont typeface="Arial"/>
              <a:buChar char="•"/>
            </a:pPr>
            <a:r>
              <a:rPr lang="en-US" sz="2365" spc="-23">
                <a:solidFill>
                  <a:srgbClr val="003971"/>
                </a:solidFill>
                <a:latin typeface="Poppins Bold"/>
              </a:rPr>
              <a:t>Almost 1 GWs of new, carbon-free electricity from the existing fleet from DOE’s recent $72M investment</a:t>
            </a:r>
          </a:p>
          <a:p>
            <a:pPr>
              <a:lnSpc>
                <a:spcPts val="3145"/>
              </a:lnSpc>
            </a:pPr>
            <a:endParaRPr lang="en-US" sz="2365" spc="-23">
              <a:solidFill>
                <a:srgbClr val="003971"/>
              </a:solidFill>
              <a:latin typeface="Poppins Bold"/>
            </a:endParaRPr>
          </a:p>
          <a:p>
            <a:pPr marL="510712" lvl="1" indent="-255356">
              <a:lnSpc>
                <a:spcPts val="3145"/>
              </a:lnSpc>
              <a:buFont typeface="Arial"/>
              <a:buChar char="•"/>
            </a:pPr>
            <a:r>
              <a:rPr lang="en-US" sz="2365" spc="-23">
                <a:solidFill>
                  <a:srgbClr val="003971"/>
                </a:solidFill>
                <a:latin typeface="Poppins Bold"/>
              </a:rPr>
              <a:t>DOE funded only 34% of requests so lots of additional growth from existing fleet possible </a:t>
            </a:r>
          </a:p>
        </p:txBody>
      </p:sp>
      <p:sp>
        <p:nvSpPr>
          <p:cNvPr id="9" name="TextBox 9"/>
          <p:cNvSpPr txBox="1"/>
          <p:nvPr/>
        </p:nvSpPr>
        <p:spPr>
          <a:xfrm>
            <a:off x="431297" y="1626588"/>
            <a:ext cx="4516372" cy="213585"/>
          </a:xfrm>
          <a:prstGeom prst="rect">
            <a:avLst/>
          </a:prstGeom>
        </p:spPr>
        <p:txBody>
          <a:bodyPr lIns="0" tIns="0" rIns="0" bIns="0" rtlCol="0" anchor="t">
            <a:spAutoFit/>
          </a:bodyPr>
          <a:lstStyle/>
          <a:p>
            <a:pPr>
              <a:lnSpc>
                <a:spcPts val="1843"/>
              </a:lnSpc>
            </a:pPr>
            <a:r>
              <a:rPr lang="en-US" sz="1386" spc="-13">
                <a:solidFill>
                  <a:srgbClr val="000000"/>
                </a:solidFill>
                <a:latin typeface="Poppins Bold"/>
              </a:rPr>
              <a:t>US Pumped Storage Development Pipeline 2023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pic>
          <p:nvPicPr>
            <p:cNvPr id="3" name="Picture 3"/>
            <p:cNvPicPr>
              <a:picLocks noChangeAspect="1"/>
            </p:cNvPicPr>
            <p:nvPr/>
          </p:nvPicPr>
          <p:blipFill>
            <a:blip r:embed="rId3">
              <a:alphaModFix amt="19999"/>
            </a:blip>
            <a:srcRect t="7825" b="7825"/>
            <a:stretch>
              <a:fillRect/>
            </a:stretch>
          </p:blipFill>
          <p:spPr>
            <a:xfrm>
              <a:off x="0" y="0"/>
              <a:ext cx="24384000" cy="13716000"/>
            </a:xfrm>
            <a:prstGeom prst="rect">
              <a:avLst/>
            </a:prstGeom>
          </p:spPr>
        </p:pic>
      </p:grpSp>
      <p:sp>
        <p:nvSpPr>
          <p:cNvPr id="4" name="TextBox 4"/>
          <p:cNvSpPr txBox="1"/>
          <p:nvPr/>
        </p:nvSpPr>
        <p:spPr>
          <a:xfrm>
            <a:off x="300367" y="692150"/>
            <a:ext cx="11205833" cy="884858"/>
          </a:xfrm>
          <a:prstGeom prst="rect">
            <a:avLst/>
          </a:prstGeom>
        </p:spPr>
        <p:txBody>
          <a:bodyPr lIns="0" tIns="0" rIns="0" bIns="0" rtlCol="0" anchor="t">
            <a:spAutoFit/>
          </a:bodyPr>
          <a:lstStyle/>
          <a:p>
            <a:pPr algn="just">
              <a:lnSpc>
                <a:spcPts val="6922"/>
              </a:lnSpc>
            </a:pPr>
            <a:r>
              <a:rPr lang="en-US" sz="5817" spc="-58">
                <a:solidFill>
                  <a:srgbClr val="003971"/>
                </a:solidFill>
                <a:latin typeface="League Spartan"/>
              </a:rPr>
              <a:t>HYDROPOWER &amp; RELIABILITY</a:t>
            </a:r>
          </a:p>
        </p:txBody>
      </p:sp>
      <p:sp>
        <p:nvSpPr>
          <p:cNvPr id="5" name="TextBox 5"/>
          <p:cNvSpPr txBox="1"/>
          <p:nvPr/>
        </p:nvSpPr>
        <p:spPr>
          <a:xfrm>
            <a:off x="173367" y="1923953"/>
            <a:ext cx="4811801" cy="1308050"/>
          </a:xfrm>
          <a:prstGeom prst="rect">
            <a:avLst/>
          </a:prstGeom>
        </p:spPr>
        <p:txBody>
          <a:bodyPr lIns="0" tIns="0" rIns="0" bIns="0" rtlCol="0" anchor="t">
            <a:spAutoFit/>
          </a:bodyPr>
          <a:lstStyle/>
          <a:p>
            <a:pPr>
              <a:lnSpc>
                <a:spcPts val="3402"/>
              </a:lnSpc>
            </a:pPr>
            <a:r>
              <a:rPr lang="en-US" sz="2859" spc="-28">
                <a:solidFill>
                  <a:srgbClr val="003971"/>
                </a:solidFill>
                <a:latin typeface="League Spartan"/>
              </a:rPr>
              <a:t>Even during drought, hydro is still there when we need it the most.</a:t>
            </a:r>
          </a:p>
        </p:txBody>
      </p:sp>
      <p:sp>
        <p:nvSpPr>
          <p:cNvPr id="6" name="Freeform 6"/>
          <p:cNvSpPr/>
          <p:nvPr/>
        </p:nvSpPr>
        <p:spPr>
          <a:xfrm>
            <a:off x="4858167" y="2256758"/>
            <a:ext cx="7173356" cy="3263877"/>
          </a:xfrm>
          <a:custGeom>
            <a:avLst/>
            <a:gdLst/>
            <a:ahLst/>
            <a:cxnLst/>
            <a:rect l="l" t="t" r="r" b="b"/>
            <a:pathLst>
              <a:path w="10760034" h="4895815">
                <a:moveTo>
                  <a:pt x="0" y="0"/>
                </a:moveTo>
                <a:lnTo>
                  <a:pt x="10760034" y="0"/>
                </a:lnTo>
                <a:lnTo>
                  <a:pt x="10760034" y="4895815"/>
                </a:lnTo>
                <a:lnTo>
                  <a:pt x="0" y="4895815"/>
                </a:lnTo>
                <a:lnTo>
                  <a:pt x="0" y="0"/>
                </a:lnTo>
                <a:close/>
              </a:path>
            </a:pathLst>
          </a:custGeom>
          <a:blipFill>
            <a:blip r:embed="rId4"/>
            <a:stretch>
              <a:fillRect/>
            </a:stretch>
          </a:blipFill>
        </p:spPr>
        <p:txBody>
          <a:bodyPr/>
          <a:lstStyle/>
          <a:p>
            <a:endParaRPr lang="en-US" sz="1200"/>
          </a:p>
        </p:txBody>
      </p:sp>
      <p:sp>
        <p:nvSpPr>
          <p:cNvPr id="7" name="TextBox 7"/>
          <p:cNvSpPr txBox="1"/>
          <p:nvPr/>
        </p:nvSpPr>
        <p:spPr>
          <a:xfrm>
            <a:off x="173367" y="3577769"/>
            <a:ext cx="4557801" cy="2180084"/>
          </a:xfrm>
          <a:prstGeom prst="rect">
            <a:avLst/>
          </a:prstGeom>
        </p:spPr>
        <p:txBody>
          <a:bodyPr lIns="0" tIns="0" rIns="0" bIns="0" rtlCol="0" anchor="t">
            <a:spAutoFit/>
          </a:bodyPr>
          <a:lstStyle/>
          <a:p>
            <a:pPr>
              <a:lnSpc>
                <a:spcPts val="3402"/>
              </a:lnSpc>
            </a:pPr>
            <a:r>
              <a:rPr lang="en-US" sz="2859" spc="-28">
                <a:solidFill>
                  <a:srgbClr val="003971"/>
                </a:solidFill>
                <a:latin typeface="League Spartan"/>
              </a:rPr>
              <a:t>The overall western hydropower fleet sustains about four-fifths of the average power generation during severe droughts.</a:t>
            </a:r>
          </a:p>
        </p:txBody>
      </p:sp>
      <p:sp>
        <p:nvSpPr>
          <p:cNvPr id="8" name="Freeform 8"/>
          <p:cNvSpPr/>
          <p:nvPr/>
        </p:nvSpPr>
        <p:spPr>
          <a:xfrm>
            <a:off x="10523531" y="5706303"/>
            <a:ext cx="1532182" cy="996895"/>
          </a:xfrm>
          <a:custGeom>
            <a:avLst/>
            <a:gdLst/>
            <a:ahLst/>
            <a:cxnLst/>
            <a:rect l="l" t="t" r="r" b="b"/>
            <a:pathLst>
              <a:path w="2298273" h="1495342">
                <a:moveTo>
                  <a:pt x="0" y="0"/>
                </a:moveTo>
                <a:lnTo>
                  <a:pt x="2298274" y="0"/>
                </a:lnTo>
                <a:lnTo>
                  <a:pt x="2298274" y="1495343"/>
                </a:lnTo>
                <a:lnTo>
                  <a:pt x="0" y="1495343"/>
                </a:lnTo>
                <a:lnTo>
                  <a:pt x="0" y="0"/>
                </a:lnTo>
                <a:close/>
              </a:path>
            </a:pathLst>
          </a:custGeom>
          <a:blipFill>
            <a:blip r:embed="rId5"/>
            <a:stretch>
              <a:fillRect/>
            </a:stretch>
          </a:blipFill>
        </p:spPr>
        <p:txBody>
          <a:bodyPr/>
          <a:lstStyle/>
          <a:p>
            <a:endParaRPr lang="en-US"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pic>
          <p:nvPicPr>
            <p:cNvPr id="3" name="Picture 3"/>
            <p:cNvPicPr>
              <a:picLocks noChangeAspect="1"/>
            </p:cNvPicPr>
            <p:nvPr/>
          </p:nvPicPr>
          <p:blipFill>
            <a:blip r:embed="rId3">
              <a:alphaModFix amt="12000"/>
            </a:blip>
            <a:srcRect t="7842" b="7842"/>
            <a:stretch>
              <a:fillRect/>
            </a:stretch>
          </p:blipFill>
          <p:spPr>
            <a:xfrm>
              <a:off x="0" y="0"/>
              <a:ext cx="24384000" cy="13716000"/>
            </a:xfrm>
            <a:prstGeom prst="rect">
              <a:avLst/>
            </a:prstGeom>
          </p:spPr>
        </p:pic>
      </p:grpSp>
      <p:sp>
        <p:nvSpPr>
          <p:cNvPr id="4" name="Freeform 4"/>
          <p:cNvSpPr/>
          <p:nvPr/>
        </p:nvSpPr>
        <p:spPr>
          <a:xfrm>
            <a:off x="-5543031" y="-1354197"/>
            <a:ext cx="10203225" cy="10153511"/>
          </a:xfrm>
          <a:custGeom>
            <a:avLst/>
            <a:gdLst/>
            <a:ahLst/>
            <a:cxnLst/>
            <a:rect l="l" t="t" r="r" b="b"/>
            <a:pathLst>
              <a:path w="15304838" h="15230266">
                <a:moveTo>
                  <a:pt x="0" y="0"/>
                </a:moveTo>
                <a:lnTo>
                  <a:pt x="15304838" y="0"/>
                </a:lnTo>
                <a:lnTo>
                  <a:pt x="15304838" y="15230266"/>
                </a:lnTo>
                <a:lnTo>
                  <a:pt x="0" y="15230266"/>
                </a:lnTo>
                <a:lnTo>
                  <a:pt x="0" y="0"/>
                </a:lnTo>
                <a:close/>
              </a:path>
            </a:pathLst>
          </a:custGeom>
          <a:blipFill>
            <a:blip r:embed="rId4"/>
            <a:stretch>
              <a:fillRect t="-244" b="-244"/>
            </a:stretch>
          </a:blipFill>
        </p:spPr>
        <p:txBody>
          <a:bodyPr/>
          <a:lstStyle/>
          <a:p>
            <a:endParaRPr lang="en-US" sz="1200"/>
          </a:p>
        </p:txBody>
      </p:sp>
      <p:grpSp>
        <p:nvGrpSpPr>
          <p:cNvPr id="5" name="Group 5"/>
          <p:cNvGrpSpPr>
            <a:grpSpLocks noChangeAspect="1"/>
          </p:cNvGrpSpPr>
          <p:nvPr/>
        </p:nvGrpSpPr>
        <p:grpSpPr>
          <a:xfrm>
            <a:off x="-4746875" y="-394366"/>
            <a:ext cx="8233882" cy="8233849"/>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r="-77974"/>
              </a:stretch>
            </a:blipFill>
          </p:spPr>
          <p:txBody>
            <a:bodyPr/>
            <a:lstStyle/>
            <a:p>
              <a:endParaRPr lang="en-US" sz="1200"/>
            </a:p>
          </p:txBody>
        </p:sp>
      </p:grpSp>
      <p:sp>
        <p:nvSpPr>
          <p:cNvPr id="7" name="Freeform 7"/>
          <p:cNvSpPr/>
          <p:nvPr/>
        </p:nvSpPr>
        <p:spPr>
          <a:xfrm>
            <a:off x="3467193" y="574111"/>
            <a:ext cx="14112676" cy="8464095"/>
          </a:xfrm>
          <a:custGeom>
            <a:avLst/>
            <a:gdLst/>
            <a:ahLst/>
            <a:cxnLst/>
            <a:rect l="l" t="t" r="r" b="b"/>
            <a:pathLst>
              <a:path w="21169014" h="12696142">
                <a:moveTo>
                  <a:pt x="0" y="0"/>
                </a:moveTo>
                <a:lnTo>
                  <a:pt x="21169014" y="0"/>
                </a:lnTo>
                <a:lnTo>
                  <a:pt x="21169014" y="12696142"/>
                </a:lnTo>
                <a:lnTo>
                  <a:pt x="0" y="12696142"/>
                </a:lnTo>
                <a:lnTo>
                  <a:pt x="0" y="0"/>
                </a:lnTo>
                <a:close/>
              </a:path>
            </a:pathLst>
          </a:custGeom>
          <a:blipFill>
            <a:blip r:embed="rId6"/>
            <a:stretch>
              <a:fillRect l="-1612" r="-1612" b="-14670"/>
            </a:stretch>
          </a:blipFill>
        </p:spPr>
        <p:txBody>
          <a:bodyPr/>
          <a:lstStyle/>
          <a:p>
            <a:endParaRPr lang="en-US" sz="1200"/>
          </a:p>
        </p:txBody>
      </p:sp>
      <p:sp>
        <p:nvSpPr>
          <p:cNvPr id="8" name="TextBox 8"/>
          <p:cNvSpPr txBox="1"/>
          <p:nvPr/>
        </p:nvSpPr>
        <p:spPr>
          <a:xfrm>
            <a:off x="3829825" y="2044240"/>
            <a:ext cx="7385756" cy="1154162"/>
          </a:xfrm>
          <a:prstGeom prst="rect">
            <a:avLst/>
          </a:prstGeom>
        </p:spPr>
        <p:txBody>
          <a:bodyPr lIns="0" tIns="0" rIns="0" bIns="0" rtlCol="0" anchor="t">
            <a:spAutoFit/>
          </a:bodyPr>
          <a:lstStyle/>
          <a:p>
            <a:pPr>
              <a:lnSpc>
                <a:spcPts val="4465"/>
              </a:lnSpc>
            </a:pPr>
            <a:r>
              <a:rPr lang="en-US" sz="3752" spc="-37">
                <a:solidFill>
                  <a:srgbClr val="003971"/>
                </a:solidFill>
                <a:latin typeface="League Spartan"/>
              </a:rPr>
              <a:t>Lack of Support for </a:t>
            </a:r>
          </a:p>
          <a:p>
            <a:pPr>
              <a:lnSpc>
                <a:spcPts val="4465"/>
              </a:lnSpc>
            </a:pPr>
            <a:r>
              <a:rPr lang="en-US" sz="3752" spc="-37">
                <a:solidFill>
                  <a:srgbClr val="003971"/>
                </a:solidFill>
                <a:latin typeface="League Spartan"/>
              </a:rPr>
              <a:t>Existing Hydropower</a:t>
            </a:r>
          </a:p>
        </p:txBody>
      </p:sp>
      <p:sp>
        <p:nvSpPr>
          <p:cNvPr id="9" name="TextBox 9"/>
          <p:cNvSpPr txBox="1"/>
          <p:nvPr/>
        </p:nvSpPr>
        <p:spPr>
          <a:xfrm>
            <a:off x="2678333" y="692151"/>
            <a:ext cx="9513667" cy="795089"/>
          </a:xfrm>
          <a:prstGeom prst="rect">
            <a:avLst/>
          </a:prstGeom>
        </p:spPr>
        <p:txBody>
          <a:bodyPr lIns="0" tIns="0" rIns="0" bIns="0" rtlCol="0" anchor="t">
            <a:spAutoFit/>
          </a:bodyPr>
          <a:lstStyle/>
          <a:p>
            <a:pPr algn="ctr">
              <a:lnSpc>
                <a:spcPts val="6247"/>
              </a:lnSpc>
            </a:pPr>
            <a:r>
              <a:rPr lang="en-US" sz="5250" spc="-52">
                <a:solidFill>
                  <a:srgbClr val="003971"/>
                </a:solidFill>
                <a:latin typeface="League Spartan"/>
              </a:rPr>
              <a:t>CURRENT CHALLENGES</a:t>
            </a:r>
          </a:p>
        </p:txBody>
      </p:sp>
      <p:sp>
        <p:nvSpPr>
          <p:cNvPr id="10" name="TextBox 10"/>
          <p:cNvSpPr txBox="1"/>
          <p:nvPr/>
        </p:nvSpPr>
        <p:spPr>
          <a:xfrm>
            <a:off x="3829825" y="3442523"/>
            <a:ext cx="7385756" cy="1154162"/>
          </a:xfrm>
          <a:prstGeom prst="rect">
            <a:avLst/>
          </a:prstGeom>
        </p:spPr>
        <p:txBody>
          <a:bodyPr lIns="0" tIns="0" rIns="0" bIns="0" rtlCol="0" anchor="t">
            <a:spAutoFit/>
          </a:bodyPr>
          <a:lstStyle/>
          <a:p>
            <a:pPr>
              <a:lnSpc>
                <a:spcPts val="4465"/>
              </a:lnSpc>
            </a:pPr>
            <a:r>
              <a:rPr lang="en-US" sz="3752" spc="-37">
                <a:solidFill>
                  <a:srgbClr val="003971"/>
                </a:solidFill>
                <a:latin typeface="League Spartan"/>
              </a:rPr>
              <a:t>Antiquated Licensing</a:t>
            </a:r>
          </a:p>
          <a:p>
            <a:pPr>
              <a:lnSpc>
                <a:spcPts val="4465"/>
              </a:lnSpc>
            </a:pPr>
            <a:r>
              <a:rPr lang="en-US" sz="3752" spc="-37">
                <a:solidFill>
                  <a:srgbClr val="003971"/>
                </a:solidFill>
                <a:latin typeface="League Spartan"/>
              </a:rPr>
              <a:t>Process </a:t>
            </a:r>
          </a:p>
        </p:txBody>
      </p:sp>
      <p:sp>
        <p:nvSpPr>
          <p:cNvPr id="11" name="TextBox 11"/>
          <p:cNvSpPr txBox="1"/>
          <p:nvPr/>
        </p:nvSpPr>
        <p:spPr>
          <a:xfrm>
            <a:off x="3829825" y="4837938"/>
            <a:ext cx="7385756" cy="1154162"/>
          </a:xfrm>
          <a:prstGeom prst="rect">
            <a:avLst/>
          </a:prstGeom>
        </p:spPr>
        <p:txBody>
          <a:bodyPr lIns="0" tIns="0" rIns="0" bIns="0" rtlCol="0" anchor="t">
            <a:spAutoFit/>
          </a:bodyPr>
          <a:lstStyle/>
          <a:p>
            <a:pPr>
              <a:lnSpc>
                <a:spcPts val="4465"/>
              </a:lnSpc>
            </a:pPr>
            <a:r>
              <a:rPr lang="en-US" sz="3752" spc="-37">
                <a:solidFill>
                  <a:srgbClr val="003971"/>
                </a:solidFill>
                <a:latin typeface="League Spartan"/>
              </a:rPr>
              <a:t>Market Design </a:t>
            </a:r>
          </a:p>
          <a:p>
            <a:pPr>
              <a:lnSpc>
                <a:spcPts val="4465"/>
              </a:lnSpc>
            </a:pPr>
            <a:r>
              <a:rPr lang="en-US" sz="3752" spc="-37">
                <a:solidFill>
                  <a:srgbClr val="003971"/>
                </a:solidFill>
                <a:latin typeface="League Spartan"/>
              </a:rPr>
              <a:t>Failures</a:t>
            </a:r>
          </a:p>
        </p:txBody>
      </p:sp>
      <p:sp>
        <p:nvSpPr>
          <p:cNvPr id="12" name="Freeform 12"/>
          <p:cNvSpPr/>
          <p:nvPr/>
        </p:nvSpPr>
        <p:spPr>
          <a:xfrm>
            <a:off x="10659818" y="5861105"/>
            <a:ext cx="1532182" cy="996895"/>
          </a:xfrm>
          <a:custGeom>
            <a:avLst/>
            <a:gdLst/>
            <a:ahLst/>
            <a:cxnLst/>
            <a:rect l="l" t="t" r="r" b="b"/>
            <a:pathLst>
              <a:path w="2298273" h="1495342">
                <a:moveTo>
                  <a:pt x="0" y="0"/>
                </a:moveTo>
                <a:lnTo>
                  <a:pt x="2298273" y="0"/>
                </a:lnTo>
                <a:lnTo>
                  <a:pt x="2298273" y="1495342"/>
                </a:lnTo>
                <a:lnTo>
                  <a:pt x="0" y="1495342"/>
                </a:lnTo>
                <a:lnTo>
                  <a:pt x="0" y="0"/>
                </a:lnTo>
                <a:close/>
              </a:path>
            </a:pathLst>
          </a:custGeom>
          <a:blipFill>
            <a:blip r:embed="rId7"/>
            <a:stretch>
              <a:fillRect/>
            </a:stretch>
          </a:blipFill>
        </p:spPr>
        <p:txBody>
          <a:bodyPr/>
          <a:lstStyle/>
          <a:p>
            <a:endParaRPr lang="en-US"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of a carpenter&#10;&#10;Description automatically generated">
            <a:extLst>
              <a:ext uri="{FF2B5EF4-FFF2-40B4-BE49-F238E27FC236}">
                <a16:creationId xmlns:a16="http://schemas.microsoft.com/office/drawing/2014/main" id="{E5DFB251-4F1B-ACAB-2719-EC99D4890017}"/>
              </a:ext>
            </a:extLst>
          </p:cNvPr>
          <p:cNvPicPr>
            <a:picLocks noChangeAspect="1"/>
          </p:cNvPicPr>
          <p:nvPr/>
        </p:nvPicPr>
        <p:blipFill>
          <a:blip r:embed="rId2"/>
          <a:stretch>
            <a:fillRect/>
          </a:stretch>
        </p:blipFill>
        <p:spPr>
          <a:xfrm>
            <a:off x="4073525" y="1122892"/>
            <a:ext cx="2011892" cy="2240492"/>
          </a:xfrm>
          <a:prstGeom prst="rect">
            <a:avLst/>
          </a:prstGeom>
        </p:spPr>
      </p:pic>
      <p:pic>
        <p:nvPicPr>
          <p:cNvPr id="1032" name="Picture 8" descr="Boilermakers Union (@boilermakernews) | Twitter">
            <a:extLst>
              <a:ext uri="{FF2B5EF4-FFF2-40B4-BE49-F238E27FC236}">
                <a16:creationId xmlns:a16="http://schemas.microsoft.com/office/drawing/2014/main" id="{78A31465-5722-60D0-3172-38C2F41A7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2459" y="1122892"/>
            <a:ext cx="2232025" cy="2240492"/>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Image result for NABTU">
            <a:extLst>
              <a:ext uri="{FF2B5EF4-FFF2-40B4-BE49-F238E27FC236}">
                <a16:creationId xmlns:a16="http://schemas.microsoft.com/office/drawing/2014/main" id="{45C02328-B487-70DE-2C91-4CD333C177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1526" y="1122892"/>
            <a:ext cx="2665942" cy="1373717"/>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descr="US Labor Secretary Walsh visits LIUNA training center in Perry – LIUNA ...">
            <a:extLst>
              <a:ext uri="{FF2B5EF4-FFF2-40B4-BE49-F238E27FC236}">
                <a16:creationId xmlns:a16="http://schemas.microsoft.com/office/drawing/2014/main" id="{09C6D9EC-9CF9-02FA-E96C-0CBEB38816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1526" y="2533650"/>
            <a:ext cx="2665942" cy="829733"/>
          </a:xfrm>
          <a:prstGeom prst="rect">
            <a:avLst/>
          </a:prstGeom>
          <a:extLst>
            <a:ext uri="{909E8E84-426E-40DD-AFC4-6F175D3DCCD1}">
              <a14:hiddenFill xmlns:a14="http://schemas.microsoft.com/office/drawing/2010/main">
                <a:solidFill>
                  <a:srgbClr val="FFFFFF"/>
                </a:solidFill>
              </a14:hiddenFill>
            </a:ext>
          </a:extLst>
        </p:spPr>
      </p:pic>
      <p:pic>
        <p:nvPicPr>
          <p:cNvPr id="3" name="Picture 2" descr="A circular gauge with a red and blue text&#10;&#10;Description automatically generated">
            <a:extLst>
              <a:ext uri="{FF2B5EF4-FFF2-40B4-BE49-F238E27FC236}">
                <a16:creationId xmlns:a16="http://schemas.microsoft.com/office/drawing/2014/main" id="{99D59772-F69A-5305-3350-119A8B7E0E62}"/>
              </a:ext>
            </a:extLst>
          </p:cNvPr>
          <p:cNvPicPr>
            <a:picLocks noChangeAspect="1"/>
          </p:cNvPicPr>
          <p:nvPr/>
        </p:nvPicPr>
        <p:blipFill>
          <a:blip r:embed="rId6"/>
          <a:stretch>
            <a:fillRect/>
          </a:stretch>
        </p:blipFill>
        <p:spPr>
          <a:xfrm>
            <a:off x="4073526" y="3400425"/>
            <a:ext cx="2308225" cy="2325159"/>
          </a:xfrm>
          <a:prstGeom prst="rect">
            <a:avLst/>
          </a:prstGeom>
        </p:spPr>
      </p:pic>
      <p:pic>
        <p:nvPicPr>
          <p:cNvPr id="1028" name="Picture 4" descr="Image result for plumbers pipefitters union">
            <a:extLst>
              <a:ext uri="{FF2B5EF4-FFF2-40B4-BE49-F238E27FC236}">
                <a16:creationId xmlns:a16="http://schemas.microsoft.com/office/drawing/2014/main" id="{3853BBC5-2743-584C-C723-04F0C2A704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9850" y="3400425"/>
            <a:ext cx="2308225" cy="2325159"/>
          </a:xfrm>
          <a:prstGeom prst="rect">
            <a:avLst/>
          </a:prstGeom>
          <a:extLst>
            <a:ext uri="{909E8E84-426E-40DD-AFC4-6F175D3DCCD1}">
              <a14:hiddenFill xmlns:a14="http://schemas.microsoft.com/office/drawing/2010/main">
                <a:solidFill>
                  <a:srgbClr val="FFFFFF"/>
                </a:solidFill>
              </a14:hiddenFill>
            </a:ext>
          </a:extLst>
        </p:spPr>
      </p:pic>
      <p:pic>
        <p:nvPicPr>
          <p:cNvPr id="1038" name="Picture 14" descr="Members — IFPTE">
            <a:extLst>
              <a:ext uri="{FF2B5EF4-FFF2-40B4-BE49-F238E27FC236}">
                <a16:creationId xmlns:a16="http://schemas.microsoft.com/office/drawing/2014/main" id="{5488FC44-C108-6C56-BE6F-9DBE8DFEC5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5117" y="3400425"/>
            <a:ext cx="2293409" cy="2325159"/>
          </a:xfrm>
          <a:prstGeom prst="rect">
            <a:avLst/>
          </a:pr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8B6324-2164-04EC-1A51-DF3EB5906FA4}"/>
              </a:ext>
            </a:extLst>
          </p:cNvPr>
          <p:cNvSpPr txBox="1"/>
          <p:nvPr/>
        </p:nvSpPr>
        <p:spPr>
          <a:xfrm>
            <a:off x="416561" y="1088915"/>
            <a:ext cx="3200399" cy="4137351"/>
          </a:xfrm>
          <a:prstGeom prst="rect">
            <a:avLst/>
          </a:prstGeom>
          <a:noFill/>
        </p:spPr>
        <p:txBody>
          <a:bodyPr wrap="square" rtlCol="0">
            <a:spAutoFit/>
          </a:bodyPr>
          <a:lstStyle/>
          <a:p>
            <a:pPr marL="35138" indent="-4234">
              <a:lnSpc>
                <a:spcPct val="104000"/>
              </a:lnSpc>
              <a:spcAft>
                <a:spcPts val="13"/>
              </a:spcAft>
            </a:pPr>
            <a:r>
              <a:rPr lang="en-US" sz="1333" kern="100">
                <a:solidFill>
                  <a:srgbClr val="002060"/>
                </a:solidFill>
                <a:latin typeface="League Spartan" panose="020B0604020202020204" charset="0"/>
                <a:ea typeface="Times New Roman" panose="02020603050405020304" pitchFamily="18" charset="0"/>
              </a:rPr>
              <a:t>Dear Senator </a:t>
            </a:r>
            <a:r>
              <a:rPr lang="en-US" sz="1333" kern="100" err="1">
                <a:solidFill>
                  <a:srgbClr val="002060"/>
                </a:solidFill>
                <a:latin typeface="League Spartan" panose="020B0604020202020204" charset="0"/>
                <a:ea typeface="Times New Roman" panose="02020603050405020304" pitchFamily="18" charset="0"/>
              </a:rPr>
              <a:t>Daines</a:t>
            </a:r>
            <a:r>
              <a:rPr lang="en-US" sz="1333" kern="100">
                <a:solidFill>
                  <a:srgbClr val="002060"/>
                </a:solidFill>
                <a:latin typeface="League Spartan" panose="020B0604020202020204" charset="0"/>
                <a:ea typeface="Times New Roman" panose="02020603050405020304" pitchFamily="18" charset="0"/>
              </a:rPr>
              <a:t> and Senator Cantwell: </a:t>
            </a:r>
          </a:p>
          <a:p>
            <a:pPr>
              <a:lnSpc>
                <a:spcPct val="107000"/>
              </a:lnSpc>
            </a:pPr>
            <a:r>
              <a:rPr lang="en-US" sz="1333" kern="100">
                <a:solidFill>
                  <a:srgbClr val="002060"/>
                </a:solidFill>
                <a:latin typeface="League Spartan" panose="020B0604020202020204" charset="0"/>
                <a:ea typeface="Times New Roman" panose="02020603050405020304" pitchFamily="18" charset="0"/>
              </a:rPr>
              <a:t> </a:t>
            </a:r>
          </a:p>
          <a:p>
            <a:pPr marL="35138" indent="-4234">
              <a:lnSpc>
                <a:spcPct val="104000"/>
              </a:lnSpc>
              <a:spcAft>
                <a:spcPts val="13"/>
              </a:spcAft>
            </a:pPr>
            <a:r>
              <a:rPr lang="en-US" sz="1333" kern="100">
                <a:solidFill>
                  <a:srgbClr val="002060"/>
                </a:solidFill>
                <a:latin typeface="League Spartan" panose="020B0604020202020204" charset="0"/>
                <a:ea typeface="Times New Roman" panose="02020603050405020304" pitchFamily="18" charset="0"/>
              </a:rPr>
              <a:t>We, the [neighboring] labor unions, representing over five million skilled professionals in the various represented trades and industries write in strong support of S. 1521, the </a:t>
            </a:r>
            <a:r>
              <a:rPr lang="en-US" sz="1333" b="1" i="1" kern="100">
                <a:solidFill>
                  <a:srgbClr val="002060"/>
                </a:solidFill>
                <a:latin typeface="League Spartan" panose="020B0604020202020204" charset="0"/>
                <a:ea typeface="Times New Roman" panose="02020603050405020304" pitchFamily="18" charset="0"/>
              </a:rPr>
              <a:t>Community and Hydropower Improvement Act</a:t>
            </a:r>
            <a:r>
              <a:rPr lang="en-US" sz="1333" kern="100">
                <a:solidFill>
                  <a:srgbClr val="002060"/>
                </a:solidFill>
                <a:latin typeface="League Spartan" panose="020B0604020202020204" charset="0"/>
                <a:ea typeface="Times New Roman" panose="02020603050405020304" pitchFamily="18" charset="0"/>
              </a:rPr>
              <a:t>. The hydropower industry in the United States employs an estimated 73,000 people, according to the Department of Energy, and includes skilled professionals in diverse fields including carpenters, millwrights, operating engineers, electrical engineers, linesman, dam safety officials and energy industry professionals generally</a:t>
            </a:r>
            <a:r>
              <a:rPr lang="en-US" sz="1200" kern="100">
                <a:solidFill>
                  <a:srgbClr val="000000"/>
                </a:solidFill>
                <a:latin typeface="Times New Roman" panose="02020603050405020304" pitchFamily="18" charset="0"/>
                <a:ea typeface="Times New Roman" panose="02020603050405020304" pitchFamily="18" charset="0"/>
              </a:rPr>
              <a:t>. </a:t>
            </a:r>
          </a:p>
        </p:txBody>
      </p:sp>
      <p:pic>
        <p:nvPicPr>
          <p:cNvPr id="6" name="Picture 5">
            <a:extLst>
              <a:ext uri="{FF2B5EF4-FFF2-40B4-BE49-F238E27FC236}">
                <a16:creationId xmlns:a16="http://schemas.microsoft.com/office/drawing/2014/main" id="{5D11A532-4FF6-2126-438B-2FDF63D6B1F5}"/>
              </a:ext>
            </a:extLst>
          </p:cNvPr>
          <p:cNvPicPr>
            <a:picLocks noChangeAspect="1"/>
          </p:cNvPicPr>
          <p:nvPr/>
        </p:nvPicPr>
        <p:blipFill>
          <a:blip r:embed="rId9"/>
          <a:stretch>
            <a:fillRect/>
          </a:stretch>
        </p:blipFill>
        <p:spPr>
          <a:xfrm>
            <a:off x="1806" y="0"/>
            <a:ext cx="12188389" cy="6858000"/>
          </a:xfrm>
          <a:prstGeom prst="rect">
            <a:avLst/>
          </a:prstGeom>
        </p:spPr>
      </p:pic>
    </p:spTree>
    <p:extLst>
      <p:ext uri="{BB962C8B-B14F-4D97-AF65-F5344CB8AC3E}">
        <p14:creationId xmlns:p14="http://schemas.microsoft.com/office/powerpoint/2010/main" val="3345500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pic>
          <p:nvPicPr>
            <p:cNvPr id="3" name="Picture 3"/>
            <p:cNvPicPr>
              <a:picLocks noChangeAspect="1"/>
            </p:cNvPicPr>
            <p:nvPr/>
          </p:nvPicPr>
          <p:blipFill>
            <a:blip r:embed="rId3"/>
            <a:srcRect t="7706" b="7706"/>
            <a:stretch>
              <a:fillRect/>
            </a:stretch>
          </p:blipFill>
          <p:spPr>
            <a:xfrm>
              <a:off x="0" y="0"/>
              <a:ext cx="24384000" cy="13716000"/>
            </a:xfrm>
            <a:prstGeom prst="rect">
              <a:avLst/>
            </a:prstGeom>
          </p:spPr>
        </p:pic>
      </p:grpSp>
      <p:sp>
        <p:nvSpPr>
          <p:cNvPr id="4" name="Freeform 4"/>
          <p:cNvSpPr/>
          <p:nvPr/>
        </p:nvSpPr>
        <p:spPr>
          <a:xfrm rot="-5400000">
            <a:off x="-3556000" y="-10141335"/>
            <a:ext cx="16999335" cy="16999335"/>
          </a:xfrm>
          <a:custGeom>
            <a:avLst/>
            <a:gdLst/>
            <a:ahLst/>
            <a:cxnLst/>
            <a:rect l="l" t="t" r="r" b="b"/>
            <a:pathLst>
              <a:path w="25499003" h="25499003">
                <a:moveTo>
                  <a:pt x="0" y="0"/>
                </a:moveTo>
                <a:lnTo>
                  <a:pt x="25499003" y="0"/>
                </a:lnTo>
                <a:lnTo>
                  <a:pt x="25499003" y="25499003"/>
                </a:lnTo>
                <a:lnTo>
                  <a:pt x="0" y="25499003"/>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5" name="Group 5"/>
          <p:cNvGrpSpPr/>
          <p:nvPr/>
        </p:nvGrpSpPr>
        <p:grpSpPr>
          <a:xfrm>
            <a:off x="5716754" y="298262"/>
            <a:ext cx="6995605" cy="2436564"/>
            <a:chOff x="0" y="-104775"/>
            <a:chExt cx="13991209" cy="4873128"/>
          </a:xfrm>
        </p:grpSpPr>
        <p:sp>
          <p:nvSpPr>
            <p:cNvPr id="6" name="TextBox 6"/>
            <p:cNvSpPr txBox="1"/>
            <p:nvPr/>
          </p:nvSpPr>
          <p:spPr>
            <a:xfrm>
              <a:off x="3787124" y="2532975"/>
              <a:ext cx="8465057" cy="1436290"/>
            </a:xfrm>
            <a:prstGeom prst="rect">
              <a:avLst/>
            </a:prstGeom>
          </p:spPr>
          <p:txBody>
            <a:bodyPr lIns="0" tIns="0" rIns="0" bIns="0" rtlCol="0" anchor="t">
              <a:spAutoFit/>
            </a:bodyPr>
            <a:lstStyle/>
            <a:p>
              <a:pPr algn="ctr">
                <a:lnSpc>
                  <a:spcPts val="5620"/>
                </a:lnSpc>
              </a:pPr>
              <a:r>
                <a:rPr lang="en-US" sz="5302" spc="106">
                  <a:solidFill>
                    <a:srgbClr val="FFFEE6"/>
                  </a:solidFill>
                  <a:latin typeface="League Spartan"/>
                </a:rPr>
                <a:t>DIALOGUE</a:t>
              </a:r>
            </a:p>
          </p:txBody>
        </p:sp>
        <p:sp>
          <p:nvSpPr>
            <p:cNvPr id="7" name="TextBox 7"/>
            <p:cNvSpPr txBox="1"/>
            <p:nvPr/>
          </p:nvSpPr>
          <p:spPr>
            <a:xfrm>
              <a:off x="0" y="-104775"/>
              <a:ext cx="13991209" cy="4873128"/>
            </a:xfrm>
            <a:prstGeom prst="rect">
              <a:avLst/>
            </a:prstGeom>
          </p:spPr>
          <p:txBody>
            <a:bodyPr lIns="0" tIns="0" rIns="0" bIns="0" rtlCol="0" anchor="t">
              <a:spAutoFit/>
            </a:bodyPr>
            <a:lstStyle/>
            <a:p>
              <a:pPr algn="ctr">
                <a:lnSpc>
                  <a:spcPts val="9540"/>
                </a:lnSpc>
              </a:pPr>
              <a:r>
                <a:rPr lang="en-US" sz="9000" spc="179">
                  <a:solidFill>
                    <a:srgbClr val="F7CD65"/>
                  </a:solidFill>
                  <a:latin typeface="Zing Rust Base"/>
                </a:rPr>
                <a:t>UN</a:t>
              </a:r>
              <a:r>
                <a:rPr lang="en-US" sz="9000" spc="179">
                  <a:solidFill>
                    <a:srgbClr val="FFFEE6"/>
                  </a:solidFill>
                  <a:latin typeface="Zing Rust Base"/>
                </a:rPr>
                <a:t>COMMON</a:t>
              </a:r>
              <a:r>
                <a:rPr lang="en-US" sz="9000" spc="179">
                  <a:solidFill>
                    <a:srgbClr val="F7CD65"/>
                  </a:solidFill>
                  <a:latin typeface="Zing Rust Base"/>
                </a:rPr>
                <a:t> </a:t>
              </a:r>
            </a:p>
          </p:txBody>
        </p:sp>
        <p:grpSp>
          <p:nvGrpSpPr>
            <p:cNvPr id="8" name="Group 8"/>
            <p:cNvGrpSpPr/>
            <p:nvPr/>
          </p:nvGrpSpPr>
          <p:grpSpPr>
            <a:xfrm>
              <a:off x="4391412" y="1982641"/>
              <a:ext cx="7352343" cy="368048"/>
              <a:chOff x="0" y="0"/>
              <a:chExt cx="11416608" cy="571500"/>
            </a:xfrm>
          </p:grpSpPr>
          <p:sp>
            <p:nvSpPr>
              <p:cNvPr id="9" name="Freeform 9"/>
              <p:cNvSpPr/>
              <p:nvPr/>
            </p:nvSpPr>
            <p:spPr>
              <a:xfrm>
                <a:off x="0" y="255270"/>
                <a:ext cx="11416608" cy="69850"/>
              </a:xfrm>
              <a:custGeom>
                <a:avLst/>
                <a:gdLst/>
                <a:ahLst/>
                <a:cxnLst/>
                <a:rect l="l" t="t" r="r" b="b"/>
                <a:pathLst>
                  <a:path w="11416608" h="69850">
                    <a:moveTo>
                      <a:pt x="11125777" y="0"/>
                    </a:moveTo>
                    <a:lnTo>
                      <a:pt x="0" y="0"/>
                    </a:lnTo>
                    <a:lnTo>
                      <a:pt x="0" y="69850"/>
                    </a:lnTo>
                    <a:lnTo>
                      <a:pt x="11416608" y="69850"/>
                    </a:lnTo>
                    <a:lnTo>
                      <a:pt x="11416608" y="0"/>
                    </a:lnTo>
                    <a:close/>
                  </a:path>
                </a:pathLst>
              </a:custGeom>
              <a:solidFill>
                <a:srgbClr val="F7CD65"/>
              </a:solidFill>
            </p:spPr>
            <p:txBody>
              <a:bodyPr/>
              <a:lstStyle/>
              <a:p>
                <a:endParaRPr lang="en-US" sz="1200"/>
              </a:p>
            </p:txBody>
          </p:sp>
        </p:grpSp>
      </p:grpSp>
      <p:sp>
        <p:nvSpPr>
          <p:cNvPr id="10" name="Freeform 10"/>
          <p:cNvSpPr/>
          <p:nvPr/>
        </p:nvSpPr>
        <p:spPr>
          <a:xfrm>
            <a:off x="361938" y="437302"/>
            <a:ext cx="5050535" cy="2082481"/>
          </a:xfrm>
          <a:custGeom>
            <a:avLst/>
            <a:gdLst/>
            <a:ahLst/>
            <a:cxnLst/>
            <a:rect l="l" t="t" r="r" b="b"/>
            <a:pathLst>
              <a:path w="7575802" h="3123721">
                <a:moveTo>
                  <a:pt x="0" y="0"/>
                </a:moveTo>
                <a:lnTo>
                  <a:pt x="7575802" y="0"/>
                </a:lnTo>
                <a:lnTo>
                  <a:pt x="7575802" y="3123721"/>
                </a:lnTo>
                <a:lnTo>
                  <a:pt x="0" y="3123721"/>
                </a:lnTo>
                <a:lnTo>
                  <a:pt x="0" y="0"/>
                </a:lnTo>
                <a:close/>
              </a:path>
            </a:pathLst>
          </a:custGeom>
          <a:blipFill>
            <a:blip r:embed="rId6"/>
            <a:stretch>
              <a:fillRect/>
            </a:stretch>
          </a:blipFill>
        </p:spPr>
        <p:txBody>
          <a:bodyPr/>
          <a:lstStyle/>
          <a:p>
            <a:endParaRPr lang="en-US" sz="1200"/>
          </a:p>
        </p:txBody>
      </p:sp>
      <p:sp>
        <p:nvSpPr>
          <p:cNvPr id="11" name="Freeform 11"/>
          <p:cNvSpPr/>
          <p:nvPr/>
        </p:nvSpPr>
        <p:spPr>
          <a:xfrm>
            <a:off x="4733" y="4487876"/>
            <a:ext cx="5350831" cy="1681690"/>
          </a:xfrm>
          <a:custGeom>
            <a:avLst/>
            <a:gdLst/>
            <a:ahLst/>
            <a:cxnLst/>
            <a:rect l="l" t="t" r="r" b="b"/>
            <a:pathLst>
              <a:path w="8026247" h="2522535">
                <a:moveTo>
                  <a:pt x="0" y="0"/>
                </a:moveTo>
                <a:lnTo>
                  <a:pt x="8026247" y="0"/>
                </a:lnTo>
                <a:lnTo>
                  <a:pt x="8026247" y="2522535"/>
                </a:lnTo>
                <a:lnTo>
                  <a:pt x="0" y="2522535"/>
                </a:lnTo>
                <a:lnTo>
                  <a:pt x="0" y="0"/>
                </a:lnTo>
                <a:close/>
              </a:path>
            </a:pathLst>
          </a:custGeom>
          <a:blipFill>
            <a:blip r:embed="rId7"/>
            <a:stretch>
              <a:fillRect/>
            </a:stretch>
          </a:blipFill>
        </p:spPr>
        <p:txBody>
          <a:bodyPr/>
          <a:lstStyle/>
          <a:p>
            <a:endParaRPr lang="en-US" sz="1200"/>
          </a:p>
        </p:txBody>
      </p:sp>
      <p:sp>
        <p:nvSpPr>
          <p:cNvPr id="12" name="Freeform 12"/>
          <p:cNvSpPr/>
          <p:nvPr/>
        </p:nvSpPr>
        <p:spPr>
          <a:xfrm>
            <a:off x="1057193" y="2151610"/>
            <a:ext cx="6589475" cy="2593923"/>
          </a:xfrm>
          <a:custGeom>
            <a:avLst/>
            <a:gdLst/>
            <a:ahLst/>
            <a:cxnLst/>
            <a:rect l="l" t="t" r="r" b="b"/>
            <a:pathLst>
              <a:path w="9884212" h="3890884">
                <a:moveTo>
                  <a:pt x="0" y="0"/>
                </a:moveTo>
                <a:lnTo>
                  <a:pt x="9884212" y="0"/>
                </a:lnTo>
                <a:lnTo>
                  <a:pt x="9884212" y="3890884"/>
                </a:lnTo>
                <a:lnTo>
                  <a:pt x="0" y="3890884"/>
                </a:lnTo>
                <a:lnTo>
                  <a:pt x="0" y="0"/>
                </a:lnTo>
                <a:close/>
              </a:path>
            </a:pathLst>
          </a:custGeom>
          <a:blipFill>
            <a:blip r:embed="rId8"/>
            <a:stretch>
              <a:fillRect/>
            </a:stretch>
          </a:blipFill>
        </p:spPr>
        <p:txBody>
          <a:bodyPr/>
          <a:lstStyle/>
          <a:p>
            <a:endParaRPr lang="en-US" sz="1200"/>
          </a:p>
        </p:txBody>
      </p:sp>
      <p:sp>
        <p:nvSpPr>
          <p:cNvPr id="13" name="Freeform 13"/>
          <p:cNvSpPr/>
          <p:nvPr/>
        </p:nvSpPr>
        <p:spPr>
          <a:xfrm>
            <a:off x="6483667" y="3239425"/>
            <a:ext cx="5468615" cy="2734307"/>
          </a:xfrm>
          <a:custGeom>
            <a:avLst/>
            <a:gdLst/>
            <a:ahLst/>
            <a:cxnLst/>
            <a:rect l="l" t="t" r="r" b="b"/>
            <a:pathLst>
              <a:path w="8202922" h="4101461">
                <a:moveTo>
                  <a:pt x="0" y="0"/>
                </a:moveTo>
                <a:lnTo>
                  <a:pt x="8202922" y="0"/>
                </a:lnTo>
                <a:lnTo>
                  <a:pt x="8202922" y="4101461"/>
                </a:lnTo>
                <a:lnTo>
                  <a:pt x="0" y="4101461"/>
                </a:lnTo>
                <a:lnTo>
                  <a:pt x="0" y="0"/>
                </a:lnTo>
                <a:close/>
              </a:path>
            </a:pathLst>
          </a:custGeom>
          <a:blipFill>
            <a:blip r:embed="rId9"/>
            <a:stretch>
              <a:fillRect/>
            </a:stretch>
          </a:blipFill>
        </p:spPr>
        <p:txBody>
          <a:bodyPr/>
          <a:lstStyle/>
          <a:p>
            <a:endParaRPr lang="en-US" sz="1200"/>
          </a:p>
        </p:txBody>
      </p:sp>
      <p:sp>
        <p:nvSpPr>
          <p:cNvPr id="14" name="TextBox 14"/>
          <p:cNvSpPr txBox="1"/>
          <p:nvPr/>
        </p:nvSpPr>
        <p:spPr>
          <a:xfrm>
            <a:off x="6345036" y="6197600"/>
            <a:ext cx="5739041" cy="230832"/>
          </a:xfrm>
          <a:prstGeom prst="rect">
            <a:avLst/>
          </a:prstGeom>
        </p:spPr>
        <p:txBody>
          <a:bodyPr lIns="0" tIns="0" rIns="0" bIns="0" rtlCol="0" anchor="t">
            <a:spAutoFit/>
          </a:bodyPr>
          <a:lstStyle/>
          <a:p>
            <a:pPr algn="ctr">
              <a:lnSpc>
                <a:spcPts val="1847"/>
              </a:lnSpc>
            </a:pPr>
            <a:r>
              <a:rPr lang="en-US" sz="1742" spc="35">
                <a:solidFill>
                  <a:srgbClr val="FFFFFF"/>
                </a:solidFill>
                <a:latin typeface="League Spartan"/>
              </a:rPr>
              <a:t>HYDROPOWER + RIVER + CLIMATE </a:t>
            </a:r>
          </a:p>
        </p:txBody>
      </p:sp>
      <p:sp>
        <p:nvSpPr>
          <p:cNvPr id="15" name="TextBox 15"/>
          <p:cNvSpPr txBox="1"/>
          <p:nvPr/>
        </p:nvSpPr>
        <p:spPr>
          <a:xfrm>
            <a:off x="7776955" y="2231628"/>
            <a:ext cx="3868967" cy="563359"/>
          </a:xfrm>
          <a:prstGeom prst="rect">
            <a:avLst/>
          </a:prstGeom>
        </p:spPr>
        <p:txBody>
          <a:bodyPr lIns="0" tIns="0" rIns="0" bIns="0" rtlCol="0" anchor="t">
            <a:spAutoFit/>
          </a:bodyPr>
          <a:lstStyle/>
          <a:p>
            <a:pPr algn="r">
              <a:lnSpc>
                <a:spcPts val="2261"/>
              </a:lnSpc>
            </a:pPr>
            <a:r>
              <a:rPr lang="en-US" sz="1615">
                <a:solidFill>
                  <a:srgbClr val="FFFFFF"/>
                </a:solidFill>
                <a:latin typeface="Poppins Bold"/>
              </a:rPr>
              <a:t>“U.S. </a:t>
            </a:r>
            <a:r>
              <a:rPr lang="en-US" sz="1615">
                <a:solidFill>
                  <a:srgbClr val="F7CD65"/>
                </a:solidFill>
                <a:latin typeface="Poppins Bold"/>
              </a:rPr>
              <a:t>Hydropower</a:t>
            </a:r>
            <a:r>
              <a:rPr lang="en-US" sz="1615">
                <a:solidFill>
                  <a:srgbClr val="FFFFFF"/>
                </a:solidFill>
                <a:latin typeface="Poppins Bold"/>
              </a:rPr>
              <a:t>: Climate Solution and Conservation Challenge”</a:t>
            </a:r>
          </a:p>
        </p:txBody>
      </p:sp>
      <p:sp>
        <p:nvSpPr>
          <p:cNvPr id="16" name="Freeform 16"/>
          <p:cNvSpPr/>
          <p:nvPr/>
        </p:nvSpPr>
        <p:spPr>
          <a:xfrm>
            <a:off x="11442520" y="6304232"/>
            <a:ext cx="613193" cy="398966"/>
          </a:xfrm>
          <a:custGeom>
            <a:avLst/>
            <a:gdLst/>
            <a:ahLst/>
            <a:cxnLst/>
            <a:rect l="l" t="t" r="r" b="b"/>
            <a:pathLst>
              <a:path w="919790" h="598449">
                <a:moveTo>
                  <a:pt x="0" y="0"/>
                </a:moveTo>
                <a:lnTo>
                  <a:pt x="919790" y="0"/>
                </a:lnTo>
                <a:lnTo>
                  <a:pt x="919790" y="598450"/>
                </a:lnTo>
                <a:lnTo>
                  <a:pt x="0" y="598450"/>
                </a:lnTo>
                <a:lnTo>
                  <a:pt x="0" y="0"/>
                </a:lnTo>
                <a:close/>
              </a:path>
            </a:pathLst>
          </a:custGeom>
          <a:blipFill>
            <a:blip r:embed="rId10"/>
            <a:stretch>
              <a:fillRect/>
            </a:stretch>
          </a:blipFill>
        </p:spPr>
        <p:txBody>
          <a:bodyPr/>
          <a:lstStyle/>
          <a:p>
            <a:endParaRPr lang="en-US"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0579" y="-190500"/>
            <a:ext cx="12192000" cy="6858000"/>
            <a:chOff x="0" y="0"/>
            <a:chExt cx="24384000" cy="13716000"/>
          </a:xfrm>
        </p:grpSpPr>
        <p:pic>
          <p:nvPicPr>
            <p:cNvPr id="3" name="Picture 3"/>
            <p:cNvPicPr>
              <a:picLocks noChangeAspect="1"/>
            </p:cNvPicPr>
            <p:nvPr/>
          </p:nvPicPr>
          <p:blipFill>
            <a:blip r:embed="rId3">
              <a:alphaModFix amt="12000"/>
            </a:blip>
            <a:srcRect t="7842" b="7842"/>
            <a:stretch>
              <a:fillRect/>
            </a:stretch>
          </p:blipFill>
          <p:spPr>
            <a:xfrm>
              <a:off x="0" y="0"/>
              <a:ext cx="24384000" cy="13716000"/>
            </a:xfrm>
            <a:prstGeom prst="rect">
              <a:avLst/>
            </a:prstGeom>
          </p:spPr>
        </p:pic>
      </p:grpSp>
      <p:sp>
        <p:nvSpPr>
          <p:cNvPr id="4" name="Freeform 4"/>
          <p:cNvSpPr/>
          <p:nvPr/>
        </p:nvSpPr>
        <p:spPr>
          <a:xfrm>
            <a:off x="-3150090" y="-1354197"/>
            <a:ext cx="10203225" cy="10153511"/>
          </a:xfrm>
          <a:custGeom>
            <a:avLst/>
            <a:gdLst/>
            <a:ahLst/>
            <a:cxnLst/>
            <a:rect l="l" t="t" r="r" b="b"/>
            <a:pathLst>
              <a:path w="15304838" h="15230266">
                <a:moveTo>
                  <a:pt x="0" y="0"/>
                </a:moveTo>
                <a:lnTo>
                  <a:pt x="15304838" y="0"/>
                </a:lnTo>
                <a:lnTo>
                  <a:pt x="15304838" y="15230266"/>
                </a:lnTo>
                <a:lnTo>
                  <a:pt x="0" y="15230266"/>
                </a:lnTo>
                <a:lnTo>
                  <a:pt x="0" y="0"/>
                </a:lnTo>
                <a:close/>
              </a:path>
            </a:pathLst>
          </a:custGeom>
          <a:blipFill>
            <a:blip r:embed="rId4"/>
            <a:stretch>
              <a:fillRect t="-244" b="-244"/>
            </a:stretch>
          </a:blipFill>
        </p:spPr>
        <p:txBody>
          <a:bodyPr lIns="60960" tIns="30480" rIns="60960" bIns="30480" anchor="t"/>
          <a:lstStyle/>
          <a:p>
            <a:r>
              <a:rPr lang="en-US" sz="1200" err="1">
                <a:cs typeface="Calibri"/>
              </a:rPr>
              <a:t>ba</a:t>
            </a:r>
            <a:endParaRPr lang="en-US" sz="1200" err="1"/>
          </a:p>
        </p:txBody>
      </p:sp>
      <p:grpSp>
        <p:nvGrpSpPr>
          <p:cNvPr id="5" name="Group 5"/>
          <p:cNvGrpSpPr>
            <a:grpSpLocks noChangeAspect="1"/>
          </p:cNvGrpSpPr>
          <p:nvPr/>
        </p:nvGrpSpPr>
        <p:grpSpPr>
          <a:xfrm>
            <a:off x="-2353934" y="-394366"/>
            <a:ext cx="8233882" cy="8233849"/>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4976" r="-24976"/>
              </a:stretch>
            </a:blipFill>
          </p:spPr>
          <p:txBody>
            <a:bodyPr/>
            <a:lstStyle/>
            <a:p>
              <a:endParaRPr lang="en-US" sz="1200"/>
            </a:p>
          </p:txBody>
        </p:sp>
      </p:grpSp>
      <p:sp>
        <p:nvSpPr>
          <p:cNvPr id="7" name="TextBox 7"/>
          <p:cNvSpPr txBox="1"/>
          <p:nvPr/>
        </p:nvSpPr>
        <p:spPr>
          <a:xfrm>
            <a:off x="407159" y="2872299"/>
            <a:ext cx="5344889" cy="859210"/>
          </a:xfrm>
          <a:prstGeom prst="rect">
            <a:avLst/>
          </a:prstGeom>
        </p:spPr>
        <p:txBody>
          <a:bodyPr lIns="0" tIns="0" rIns="0" bIns="0" rtlCol="0" anchor="t">
            <a:spAutoFit/>
          </a:bodyPr>
          <a:lstStyle/>
          <a:p>
            <a:pPr algn="just">
              <a:lnSpc>
                <a:spcPts val="6712"/>
              </a:lnSpc>
            </a:pPr>
            <a:r>
              <a:rPr lang="en-US" sz="5641" spc="-56">
                <a:solidFill>
                  <a:srgbClr val="F5FAFD"/>
                </a:solidFill>
                <a:latin typeface="League Spartan"/>
              </a:rPr>
              <a:t>THANK YOU! </a:t>
            </a:r>
          </a:p>
        </p:txBody>
      </p:sp>
      <p:sp>
        <p:nvSpPr>
          <p:cNvPr id="9" name="Freeform 9"/>
          <p:cNvSpPr/>
          <p:nvPr/>
        </p:nvSpPr>
        <p:spPr>
          <a:xfrm>
            <a:off x="230825" y="5673753"/>
            <a:ext cx="1532182" cy="996895"/>
          </a:xfrm>
          <a:custGeom>
            <a:avLst/>
            <a:gdLst/>
            <a:ahLst/>
            <a:cxnLst/>
            <a:rect l="l" t="t" r="r" b="b"/>
            <a:pathLst>
              <a:path w="2298273" h="1495342">
                <a:moveTo>
                  <a:pt x="0" y="0"/>
                </a:moveTo>
                <a:lnTo>
                  <a:pt x="2298274" y="0"/>
                </a:lnTo>
                <a:lnTo>
                  <a:pt x="2298274" y="1495342"/>
                </a:lnTo>
                <a:lnTo>
                  <a:pt x="0" y="1495342"/>
                </a:lnTo>
                <a:lnTo>
                  <a:pt x="0" y="0"/>
                </a:lnTo>
                <a:close/>
              </a:path>
            </a:pathLst>
          </a:custGeom>
          <a:blipFill>
            <a:blip r:embed="rId6"/>
            <a:stretch>
              <a:fillRect/>
            </a:stretch>
          </a:blipFill>
        </p:spPr>
        <p:txBody>
          <a:bodyPr/>
          <a:lstStyle/>
          <a:p>
            <a:endParaRPr lang="en-US" sz="12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386</Words>
  <Application>Microsoft Office PowerPoint</Application>
  <PresentationFormat>Widescreen</PresentationFormat>
  <Paragraphs>57</Paragraphs>
  <Slides>9</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Aptos</vt:lpstr>
      <vt:lpstr>Aptos Display</vt:lpstr>
      <vt:lpstr>Arial</vt:lpstr>
      <vt:lpstr>Calibri</vt:lpstr>
      <vt:lpstr>League Spartan</vt:lpstr>
      <vt:lpstr>Montserrat Classic Bold</vt:lpstr>
      <vt:lpstr>Poppins Bold</vt:lpstr>
      <vt:lpstr>Times New Roman</vt:lpstr>
      <vt:lpstr>Zing Rust Base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Barbara Tyran</dc:creator>
  <cp:lastModifiedBy>Nicole Haslup</cp:lastModifiedBy>
  <cp:revision>1</cp:revision>
  <dcterms:created xsi:type="dcterms:W3CDTF">2024-10-15T18:39:48Z</dcterms:created>
  <dcterms:modified xsi:type="dcterms:W3CDTF">2024-11-11T15:39:21Z</dcterms:modified>
</cp:coreProperties>
</file>