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E622A_A9271461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47"/>
  </p:notesMasterIdLst>
  <p:sldIdLst>
    <p:sldId id="285" r:id="rId2"/>
    <p:sldId id="286" r:id="rId3"/>
    <p:sldId id="2147474431" r:id="rId4"/>
    <p:sldId id="287" r:id="rId5"/>
    <p:sldId id="2147474323" r:id="rId6"/>
    <p:sldId id="2147474368" r:id="rId7"/>
    <p:sldId id="2147474384" r:id="rId8"/>
    <p:sldId id="2147474332" r:id="rId9"/>
    <p:sldId id="2147474417" r:id="rId10"/>
    <p:sldId id="2147474412" r:id="rId11"/>
    <p:sldId id="2147474416" r:id="rId12"/>
    <p:sldId id="2147474360" r:id="rId13"/>
    <p:sldId id="2147474379" r:id="rId14"/>
    <p:sldId id="2147474413" r:id="rId15"/>
    <p:sldId id="2147474414" r:id="rId16"/>
    <p:sldId id="2147474434" r:id="rId17"/>
    <p:sldId id="2147474436" r:id="rId18"/>
    <p:sldId id="2147474437" r:id="rId19"/>
    <p:sldId id="2147474439" r:id="rId20"/>
    <p:sldId id="2147474441" r:id="rId21"/>
    <p:sldId id="2147377706" r:id="rId22"/>
    <p:sldId id="2147474299" r:id="rId23"/>
    <p:sldId id="2147474442" r:id="rId24"/>
    <p:sldId id="2147474451" r:id="rId25"/>
    <p:sldId id="2147474452" r:id="rId26"/>
    <p:sldId id="2147474458" r:id="rId27"/>
    <p:sldId id="2147474459" r:id="rId28"/>
    <p:sldId id="2147377520" r:id="rId29"/>
    <p:sldId id="2147474338" r:id="rId30"/>
    <p:sldId id="2147474457" r:id="rId31"/>
    <p:sldId id="2147474460" r:id="rId32"/>
    <p:sldId id="2147474461" r:id="rId33"/>
    <p:sldId id="2147474462" r:id="rId34"/>
    <p:sldId id="2147474389" r:id="rId35"/>
    <p:sldId id="2147474430" r:id="rId36"/>
    <p:sldId id="2147474358" r:id="rId37"/>
    <p:sldId id="2147474359" r:id="rId38"/>
    <p:sldId id="2147474407" r:id="rId39"/>
    <p:sldId id="2147474433" r:id="rId40"/>
    <p:sldId id="2147474386" r:id="rId41"/>
    <p:sldId id="2147474382" r:id="rId42"/>
    <p:sldId id="2147474381" r:id="rId43"/>
    <p:sldId id="2147474385" r:id="rId44"/>
    <p:sldId id="2147474383" r:id="rId45"/>
    <p:sldId id="214747441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6B4394-9F60-D581-88B5-9D6EDFCB189F}" name="Mike Rowand" initials="MR" userId="533d44494365208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4"/>
    <p:restoredTop sz="96327"/>
  </p:normalViewPr>
  <p:slideViewPr>
    <p:cSldViewPr snapToGrid="0">
      <p:cViewPr varScale="1">
        <p:scale>
          <a:sx n="67" d="100"/>
          <a:sy n="67" d="100"/>
        </p:scale>
        <p:origin x="8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7FFE622A_A92714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1C1983-5264-4A18-9BC6-FBBE7963AC24}" authorId="{C96B4394-9F60-D581-88B5-9D6EDFCB189F}" created="2024-01-25T04:09:35.679">
    <pc:sldMkLst xmlns:pc="http://schemas.microsoft.com/office/powerpoint/2013/main/command">
      <pc:docMk/>
      <pc:sldMk cId="2837910625" sldId="2147377706"/>
    </pc:sldMkLst>
    <p188:txBody>
      <a:bodyPr/>
      <a:lstStyle/>
      <a:p>
        <a:r>
          <a:rPr lang="en-US"/>
          <a:t>Added this slide, then deleted most of the other Interim solutions slides.  Now just this one and the one following.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491E4-8A5E-2245-8970-A16C0CA0935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D5C6E-31EB-D443-8488-5AABCF55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82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D0543-E6D9-B24F-8E0B-3990EA143A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9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8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1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E649CB-0B81-4204-A849-0379B10D6E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2c76271367_1_1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44" name="Google Shape;844;g22c76271367_1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32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EPRI/" TargetMode="External"/><Relationship Id="rId11" Type="http://schemas.openxmlformats.org/officeDocument/2006/relationships/image" Target="../media/image8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A4849C-21D6-92C5-2313-A8EAA816116A}"/>
              </a:ext>
            </a:extLst>
          </p:cNvPr>
          <p:cNvSpPr/>
          <p:nvPr/>
        </p:nvSpPr>
        <p:spPr>
          <a:xfrm>
            <a:off x="0" y="601472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301CB2C-977D-96F3-6A5A-C1E2382DA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4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759024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0CC24F-BCB2-936B-A222-EF285A2857F7}"/>
              </a:ext>
            </a:extLst>
          </p:cNvPr>
          <p:cNvGrpSpPr/>
          <p:nvPr/>
        </p:nvGrpSpPr>
        <p:grpSpPr>
          <a:xfrm>
            <a:off x="477943" y="6319495"/>
            <a:ext cx="4219629" cy="397839"/>
            <a:chOff x="265461" y="6260332"/>
            <a:chExt cx="5057346" cy="476822"/>
          </a:xfrm>
        </p:grpSpPr>
        <p:sp>
          <p:nvSpPr>
            <p:cNvPr id="19" name="Text Box 47">
              <a:extLst>
                <a:ext uri="{FF2B5EF4-FFF2-40B4-BE49-F238E27FC236}">
                  <a16:creationId xmlns:a16="http://schemas.microsoft.com/office/drawing/2014/main" id="{9EBA8B0F-6952-9F40-99C2-A3090EFBA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1518" y="6478938"/>
              <a:ext cx="3491289" cy="25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20" name="TextBox 19">
              <a:hlinkClick r:id="rId3"/>
              <a:extLst>
                <a:ext uri="{FF2B5EF4-FFF2-40B4-BE49-F238E27FC236}">
                  <a16:creationId xmlns:a16="http://schemas.microsoft.com/office/drawing/2014/main" id="{DC762137-B8EA-FC2F-745F-7A00E295D772}"/>
                </a:ext>
              </a:extLst>
            </p:cNvPr>
            <p:cNvSpPr txBox="1"/>
            <p:nvPr/>
          </p:nvSpPr>
          <p:spPr>
            <a:xfrm>
              <a:off x="265461" y="6474755"/>
              <a:ext cx="1667548" cy="25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C7B809-5A72-C587-1EF3-145C69A8D6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78058" y="6260332"/>
              <a:ext cx="0" cy="4222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2" name="Picture 21">
              <a:hlinkClick r:id="rId4"/>
              <a:extLst>
                <a:ext uri="{FF2B5EF4-FFF2-40B4-BE49-F238E27FC236}">
                  <a16:creationId xmlns:a16="http://schemas.microsoft.com/office/drawing/2014/main" id="{11AFE7D2-80AC-F99B-F097-BFB271E3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46" y="6282893"/>
              <a:ext cx="150230" cy="150229"/>
            </a:xfrm>
            <a:prstGeom prst="rect">
              <a:avLst/>
            </a:prstGeom>
          </p:spPr>
        </p:pic>
        <p:pic>
          <p:nvPicPr>
            <p:cNvPr id="23" name="Picture 22">
              <a:hlinkClick r:id="rId6"/>
              <a:extLst>
                <a:ext uri="{FF2B5EF4-FFF2-40B4-BE49-F238E27FC236}">
                  <a16:creationId xmlns:a16="http://schemas.microsoft.com/office/drawing/2014/main" id="{9185766C-59D3-ECA8-DA7C-5C4C0013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621" y="6285738"/>
              <a:ext cx="75579" cy="163755"/>
            </a:xfrm>
            <a:prstGeom prst="rect">
              <a:avLst/>
            </a:prstGeom>
          </p:spPr>
        </p:pic>
        <p:pic>
          <p:nvPicPr>
            <p:cNvPr id="24" name="Picture 23">
              <a:hlinkClick r:id="rId8"/>
              <a:extLst>
                <a:ext uri="{FF2B5EF4-FFF2-40B4-BE49-F238E27FC236}">
                  <a16:creationId xmlns:a16="http://schemas.microsoft.com/office/drawing/2014/main" id="{D100E0F6-2C35-768E-D552-16CE35D8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5" y="6315475"/>
              <a:ext cx="160710" cy="131012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A93323E-045F-F609-E2A1-9FC7C28A79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8448" y="6388874"/>
            <a:ext cx="1335283" cy="259083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D9F7F224-BBF4-2CBE-DD55-F0ABC6D5F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C4F3A4-FFC2-4E43-801B-3EA062A731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5B09B6B5-50C9-850E-9B93-E3E21BC25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024C515-CB88-3A08-0451-6DDD69A07C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93FD6CB1-D547-ACA8-622C-7C4636E15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577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2EB9-EA7E-748D-DD26-F2600CA75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9DB34-0A9B-ECD1-3FD9-8C37925449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CD998A9-3DD1-7C33-CB3D-2AD76565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7" name="Picture 6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F3EE239-52A2-3CEB-93C6-6DBDA24F0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1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2E0B45F-FF7A-2320-15CC-7A82C045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62"/>
          <a:stretch/>
        </p:blipFill>
        <p:spPr>
          <a:xfrm>
            <a:off x="0" y="978605"/>
            <a:ext cx="12192000" cy="56649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64" y="230845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 sz="2000"/>
            </a:lvl3pPr>
            <a:lvl4pPr marL="1371600" indent="0" algn="ctr">
              <a:buFontTx/>
              <a:buNone/>
              <a:defRPr sz="2000"/>
            </a:lvl4pPr>
            <a:lvl5pPr marL="1828800" indent="0" algn="ctr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A9DD9-C324-D548-C1C4-583B2EBC75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B3C25C56-909E-454F-3D95-3B27A85F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7" name="Picture 6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ECCC29EE-68E4-5076-21D1-CE4B06E100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AB5B-0CE4-1070-454F-77C61FAAF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16225-12E4-C994-99DA-07F92470093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11DFC99-949E-B395-C803-5DAF71E9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80C8941F-3733-4791-FCDF-20DBE16B84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7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B16D-23C4-35DF-AC7C-453708934E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32ACE-B5D0-952B-F4B6-E59E04BFCD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7CE316E1-4E71-7E84-EEBA-063D0E09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A81DE6CC-F9E9-CE6E-10BF-7C49625FF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195E-8085-B4E4-A59D-888CDC60B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6239B-2C9A-777D-B85B-4766DACF4E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B93B91F-3195-7F07-5D8F-D034060F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C3F9462-3906-3C2A-DD6C-D4553D451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9319-BAD1-EE73-0D39-62A320EE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3CD647-153B-67A9-849F-4CCDA04F72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8B94F0A1-CD29-07A2-6246-5766455A8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0D51CF8A-8C72-CB49-5949-BCF9C85F6D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9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607A-E3A4-1BCC-6DF4-18C81191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5952A-31D5-28D2-0E70-A425D1F0D6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87ADD56-FFA0-F2B4-7FB7-6BD0EAF7E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0EB0C955-11EC-0747-9091-7FAAF4F04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10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C9D75-FD35-4889-BCDA-1B914451E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A662FA-16D2-FAFC-7B23-16FBC6DCD0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374CFC59-9567-22EE-B800-3F897F72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E05057D4-26CF-E5FE-F09F-EF9DAC780E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0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CE1CAA-A97B-6B84-C595-F2CD1D13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CB51AC-9DC7-EC27-00EE-BB3FEBCB8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BCC0108-331B-C8AF-74D8-DED9DA9B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0915E33-785D-0DB9-D35B-AB7FCB2404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36827-947A-E3B2-6DD7-23D69B41C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411F7EB-90CD-0FCB-69AA-0A5301FC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66BF92F-244B-896C-CC09-07C554AC65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V2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30AB2E-06C7-256E-8938-F60F7A09A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4000"/>
          </a:blip>
          <a:srcRect t="16647" r="5876" b="2409"/>
          <a:stretch/>
        </p:blipFill>
        <p:spPr>
          <a:xfrm>
            <a:off x="-1" y="0"/>
            <a:ext cx="12192001" cy="561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205" y="4252829"/>
            <a:ext cx="9144000" cy="751446"/>
          </a:xfrm>
        </p:spPr>
        <p:txBody>
          <a:bodyPr anchor="t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A33BB6-7745-A0C1-68D5-BC2CFF947004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7E263-CDB9-4564-53BF-665197E4F112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EDC134-65B7-C185-BB9B-8DF4FB234B69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5" name="Text Box 47">
                <a:extLst>
                  <a:ext uri="{FF2B5EF4-FFF2-40B4-BE49-F238E27FC236}">
                    <a16:creationId xmlns:a16="http://schemas.microsoft.com/office/drawing/2014/main" id="{220E2002-F67C-7EC2-02B1-C29CE2FEC5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2024 Electric Power Research Institute, Inc. All rights reserved.</a:t>
                </a:r>
              </a:p>
            </p:txBody>
          </p:sp>
          <p:sp>
            <p:nvSpPr>
              <p:cNvPr id="6" name="TextBox 5">
                <a:hlinkClick r:id="rId3"/>
                <a:extLst>
                  <a:ext uri="{FF2B5EF4-FFF2-40B4-BE49-F238E27FC236}">
                    <a16:creationId xmlns:a16="http://schemas.microsoft.com/office/drawing/2014/main" id="{FBB648AC-5990-31CA-3888-54F720D275D1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47E4FF1-5605-E8F8-34CC-CA5221ACAD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9" name="Picture 8">
                <a:hlinkClick r:id="rId4"/>
                <a:extLst>
                  <a:ext uri="{FF2B5EF4-FFF2-40B4-BE49-F238E27FC236}">
                    <a16:creationId xmlns:a16="http://schemas.microsoft.com/office/drawing/2014/main" id="{3558795E-A169-700F-5120-F4D9BC02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10" name="Picture 9">
                <a:hlinkClick r:id="rId6"/>
                <a:extLst>
                  <a:ext uri="{FF2B5EF4-FFF2-40B4-BE49-F238E27FC236}">
                    <a16:creationId xmlns:a16="http://schemas.microsoft.com/office/drawing/2014/main" id="{544F2FF2-BC25-5015-205A-ABF6FBE20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8"/>
                <a:extLst>
                  <a:ext uri="{FF2B5EF4-FFF2-40B4-BE49-F238E27FC236}">
                    <a16:creationId xmlns:a16="http://schemas.microsoft.com/office/drawing/2014/main" id="{8E07EBD3-9150-775D-5F39-C68EB3782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8262638-43F2-9F19-4CF4-4053ED9E7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C454C3B2-37C4-6BA4-B59C-159F53803A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2871" y="4993074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AEFF1E-5FF1-2DB1-FDF0-FD5AE3801F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95219" y="5398121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6C5D72F-8850-50AA-28D0-6C9CA11AE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A3FE42-D435-9D49-648D-65FDE1499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4000"/>
          </a:blip>
          <a:srcRect t="16647" r="5876" b="2409"/>
          <a:stretch/>
        </p:blipFill>
        <p:spPr>
          <a:xfrm>
            <a:off x="-1" y="0"/>
            <a:ext cx="12192001" cy="5616841"/>
          </a:xfrm>
          <a:prstGeom prst="rect">
            <a:avLst/>
          </a:prstGeom>
        </p:spPr>
      </p:pic>
      <p:pic>
        <p:nvPicPr>
          <p:cNvPr id="17" name="Picture 16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DC42B637-22C9-14B4-9EB7-6B6171D5148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79EC-5FEF-B335-B125-182E26344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C2A7B04-844E-FCC6-F5A1-01C4115B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0BC2FE-72B7-413F-1DB0-F7FDD6FDE1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3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A747-5F42-D4D0-8C48-FA3A08BE6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D4D0D7-F569-20E1-0EEE-F2B0D5C43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43351ED-C78D-6723-2FAB-4C2F05D65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97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E3257-2E8B-E1AC-5002-77A63E24E3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CBA1A8A-6818-2235-AB70-2AD97CAF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8D1419-26D8-DA23-D01E-2CE95C7ADE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67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F91452-11FE-D0FF-6DF3-1F16CDCE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692756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EBB64-EA5C-3778-520A-6715143E7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191BFB9-0C5C-335D-E9D3-851F6B27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8BADFB8-FB75-E634-AB54-2482F29414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475" y="5394100"/>
            <a:ext cx="2558143" cy="10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2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61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9EB4C-DD4D-A677-DDCB-BFA9DE861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61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6DF84-39E1-9E17-278D-634B55D66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8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076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44978-4633-EB70-3C46-FC8D3AB7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91BA8-71CF-A584-303F-A13821A4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108E5689-B14F-A7DD-FAF4-8FF4319722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2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3DA63-C3CB-0177-4D23-A642627D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39BB8ED-BBA0-09ED-76C5-063905882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 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75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83D02-E288-D120-45B2-5860AFF7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9461542B-7009-0C88-FCBF-54A639418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34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598AE-A9A7-FF62-907C-EEE341ABC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B4B47-C553-DE42-CA77-6BD933CC45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2B7765E-B414-FBE2-1EF4-3B52FED3A2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9403F15-2BCD-E70F-BFFE-F3CA34964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64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3518454"/>
            <a:ext cx="9144000" cy="908760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AD332C-8F85-AFCC-1CCF-E47CD3B54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755" y="449540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607332-854C-C971-39F0-724EEC7C5A1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6755" y="490045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09F113-866E-894C-C88C-E6D04016692F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CFFDC1-E49A-18EF-999B-D2391E66DA51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70EAAB-EFDB-51EE-8AF2-14DCDE6BEF63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58707587-4433-25CA-9462-01EB52374C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2024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3"/>
                <a:extLst>
                  <a:ext uri="{FF2B5EF4-FFF2-40B4-BE49-F238E27FC236}">
                    <a16:creationId xmlns:a16="http://schemas.microsoft.com/office/drawing/2014/main" id="{4F44D17B-5309-EE1A-2F2E-9F4A636D6384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958282D-DA17-5C31-C181-7B50E3A685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4"/>
                <a:extLst>
                  <a:ext uri="{FF2B5EF4-FFF2-40B4-BE49-F238E27FC236}">
                    <a16:creationId xmlns:a16="http://schemas.microsoft.com/office/drawing/2014/main" id="{70579684-B4A2-9818-B778-171A3A801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6"/>
                <a:extLst>
                  <a:ext uri="{FF2B5EF4-FFF2-40B4-BE49-F238E27FC236}">
                    <a16:creationId xmlns:a16="http://schemas.microsoft.com/office/drawing/2014/main" id="{19EABD76-1142-E072-2278-5DF798A3E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8"/>
                <a:extLst>
                  <a:ext uri="{FF2B5EF4-FFF2-40B4-BE49-F238E27FC236}">
                    <a16:creationId xmlns:a16="http://schemas.microsoft.com/office/drawing/2014/main" id="{73B757F9-B905-9FBE-FE05-0F1B095F8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C6FF009-6618-4FE8-1513-925E260A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5F525F6F-4418-2039-F8F8-F37A4A6940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AA43E53-36AA-06B2-61E7-ED25077C0F0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0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93FD6CB1-D547-ACA8-622C-7C4636E15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577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2EB9-EA7E-748D-DD26-F2600CA75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9DB34-0A9B-ECD1-3FD9-8C37925449A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CD998A9-3DD1-7C33-CB3D-2AD76565A9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30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AB5B-0CE4-1070-454F-77C61FAAF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16225-12E4-C994-99DA-07F92470093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11DFC99-949E-B395-C803-5DAF71E90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8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4B16D-23C4-35DF-AC7C-453708934E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32ACE-B5D0-952B-F4B6-E59E04BFCDE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7CE316E1-4E71-7E84-EEBA-063D0E09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2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195E-8085-B4E4-A59D-888CDC60B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96239B-2C9A-777D-B85B-4766DACF4E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B93B91F-3195-7F07-5D8F-D034060FF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4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39319-BAD1-EE73-0D39-62A320EE2C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3CD647-153B-67A9-849F-4CCDA04F72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8B94F0A1-CD29-07A2-6246-5766455A8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607A-E3A4-1BCC-6DF4-18C811915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A5952A-31D5-28D2-0E70-A425D1F0D6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87ADD56-FFA0-F2B4-7FB7-6BD0EAF7E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12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4A7D16-B678-3283-65CE-229A0AC9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547172" cy="6675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02170"/>
            <a:ext cx="2758607" cy="588878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C9D75-FD35-4889-BCDA-1B914451E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A662FA-16D2-FAFC-7B23-16FBC6DCD0E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9" y="1140031"/>
            <a:ext cx="7551539" cy="5250922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374CFC59-9567-22EE-B800-3F897F72A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2S Fleet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EAB04E8-B425-89DB-0ACB-B5D3D3DD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430"/>
            <a:ext cx="12192000" cy="5666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E97FE-6B83-7346-395F-6BD7F3F93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494982"/>
            <a:ext cx="9144000" cy="1211865"/>
          </a:xfrm>
        </p:spPr>
        <p:txBody>
          <a:bodyPr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AB8FD53-05B6-2734-4A01-9DE4C21B47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280" y="4184445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AFEC838-CA80-DEF4-845F-690349589DD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89280" y="4589492"/>
            <a:ext cx="4313986" cy="809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US" sz="1600" b="0" i="0" kern="1200" spc="0" dirty="0" smtClean="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Name, Title</a:t>
            </a:r>
            <a:br>
              <a:rPr lang="en-US" dirty="0"/>
            </a:br>
            <a:r>
              <a:rPr lang="en-US" dirty="0"/>
              <a:t>Presenter Name, Title</a:t>
            </a:r>
          </a:p>
          <a:p>
            <a:pPr lvl="0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D1F54D-5C6B-747F-DF8B-79AD2C7B9C30}"/>
              </a:ext>
            </a:extLst>
          </p:cNvPr>
          <p:cNvGrpSpPr/>
          <p:nvPr/>
        </p:nvGrpSpPr>
        <p:grpSpPr>
          <a:xfrm>
            <a:off x="0" y="6014720"/>
            <a:ext cx="12192000" cy="843280"/>
            <a:chOff x="0" y="6014720"/>
            <a:chExt cx="12192000" cy="843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1F9B1-225A-4797-2302-280B5F78E9B8}"/>
                </a:ext>
              </a:extLst>
            </p:cNvPr>
            <p:cNvSpPr/>
            <p:nvPr/>
          </p:nvSpPr>
          <p:spPr>
            <a:xfrm>
              <a:off x="0" y="6014720"/>
              <a:ext cx="12192000" cy="843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4352E3-A91F-37D7-63AA-2857D31D676D}"/>
                </a:ext>
              </a:extLst>
            </p:cNvPr>
            <p:cNvGrpSpPr/>
            <p:nvPr/>
          </p:nvGrpSpPr>
          <p:grpSpPr>
            <a:xfrm>
              <a:off x="477943" y="6319495"/>
              <a:ext cx="4219629" cy="397839"/>
              <a:chOff x="265461" y="6260332"/>
              <a:chExt cx="5057346" cy="476822"/>
            </a:xfrm>
          </p:grpSpPr>
          <p:sp>
            <p:nvSpPr>
              <p:cNvPr id="19" name="Text Box 47">
                <a:extLst>
                  <a:ext uri="{FF2B5EF4-FFF2-40B4-BE49-F238E27FC236}">
                    <a16:creationId xmlns:a16="http://schemas.microsoft.com/office/drawing/2014/main" id="{32FECDE5-19EB-0A79-E89F-57320E245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518" y="6478938"/>
                <a:ext cx="3491289" cy="25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 dirty="0">
                    <a:solidFill>
                      <a:schemeClr val="bg1">
                        <a:lumMod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© 2024 Electric Power Research Institute, Inc. All rights reserved.</a:t>
                </a:r>
              </a:p>
            </p:txBody>
          </p:sp>
          <p:sp>
            <p:nvSpPr>
              <p:cNvPr id="20" name="TextBox 19">
                <a:hlinkClick r:id="rId3"/>
                <a:extLst>
                  <a:ext uri="{FF2B5EF4-FFF2-40B4-BE49-F238E27FC236}">
                    <a16:creationId xmlns:a16="http://schemas.microsoft.com/office/drawing/2014/main" id="{69B5346F-DE28-90B2-A033-182D1A376D4C}"/>
                  </a:ext>
                </a:extLst>
              </p:cNvPr>
              <p:cNvSpPr txBox="1"/>
              <p:nvPr/>
            </p:nvSpPr>
            <p:spPr>
              <a:xfrm>
                <a:off x="265461" y="6474755"/>
                <a:ext cx="1667548" cy="258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800" b="1" spc="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www.epri.com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029420-BF0C-52F9-A6CC-F01181F954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8058" y="6260332"/>
                <a:ext cx="0" cy="4222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2" name="Picture 21">
                <a:hlinkClick r:id="rId4"/>
                <a:extLst>
                  <a:ext uri="{FF2B5EF4-FFF2-40B4-BE49-F238E27FC236}">
                    <a16:creationId xmlns:a16="http://schemas.microsoft.com/office/drawing/2014/main" id="{80A4FCC3-271B-ABCB-2F06-0900416DA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246" y="6282893"/>
                <a:ext cx="150230" cy="150229"/>
              </a:xfrm>
              <a:prstGeom prst="rect">
                <a:avLst/>
              </a:prstGeom>
            </p:spPr>
          </p:pic>
          <p:pic>
            <p:nvPicPr>
              <p:cNvPr id="23" name="Picture 22">
                <a:hlinkClick r:id="rId6"/>
                <a:extLst>
                  <a:ext uri="{FF2B5EF4-FFF2-40B4-BE49-F238E27FC236}">
                    <a16:creationId xmlns:a16="http://schemas.microsoft.com/office/drawing/2014/main" id="{ACE649EA-DD5D-F1B7-0B27-ACB0EB475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4621" y="6285738"/>
                <a:ext cx="75579" cy="163755"/>
              </a:xfrm>
              <a:prstGeom prst="rect">
                <a:avLst/>
              </a:prstGeom>
            </p:spPr>
          </p:pic>
          <p:pic>
            <p:nvPicPr>
              <p:cNvPr id="24" name="Picture 23">
                <a:hlinkClick r:id="rId8"/>
                <a:extLst>
                  <a:ext uri="{FF2B5EF4-FFF2-40B4-BE49-F238E27FC236}">
                    <a16:creationId xmlns:a16="http://schemas.microsoft.com/office/drawing/2014/main" id="{EB273690-0848-A075-9F5A-FCCAB6056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75" y="6315475"/>
                <a:ext cx="160710" cy="131012"/>
              </a:xfrm>
              <a:prstGeom prst="rect">
                <a:avLst/>
              </a:prstGeom>
            </p:spPr>
          </p:pic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1994E9C-A981-36FA-497F-1F178F23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58448" y="6388874"/>
              <a:ext cx="1335283" cy="259083"/>
            </a:xfrm>
            <a:prstGeom prst="rect">
              <a:avLst/>
            </a:prstGeom>
          </p:spPr>
        </p:pic>
      </p:grp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8FD7DEE-5BC3-7351-210E-DBB5AFE97D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A443FB8-3D28-FD0B-F227-53204CF417C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93040" y="439996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7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581C4-30F9-64EF-D860-6EC9BFAD6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00006-4B1A-6178-6FD0-E9F371CB86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9994ECF8-18E2-1526-0512-85FBFD920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FC1BDE14-224D-AE8E-0097-E1EA86393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1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076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44978-4633-EB70-3C46-FC8D3AB76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91BA8-71CF-A584-303F-A13821A4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108E5689-B14F-A7DD-FAF4-8FF43197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00175B7E-FC00-86DB-9DB2-F6A0582824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6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F3DA63-C3CB-0177-4D23-A642627D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239BB8ED-BBA0-09ED-76C5-06390588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6" name="Picture 5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E0695F20-9783-43AD-5A4D-B370FA48F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Title and Content w/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800B3BE-BCE2-CF38-68A1-EDAAB96F1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375"/>
            <a:ext cx="12192000" cy="4455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367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AD1D5-2507-0BF0-04ED-B1A71A8E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7C4987-727E-A866-AB37-9C0500088467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584200" y="326972"/>
            <a:ext cx="4602480" cy="342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spc="3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/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583D02-E288-D120-45B2-5860AFF7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039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9461542B-7009-0C88-FCBF-54A63941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6886DAA3-D53B-2218-85CB-FD91CEB11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8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6676-FA6E-3586-567B-E77A0C1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326628"/>
            <a:ext cx="2758607" cy="50643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B7F2F-C2FE-C022-DF3A-CAA3C5162A60}"/>
              </a:ext>
            </a:extLst>
          </p:cNvPr>
          <p:cNvSpPr/>
          <p:nvPr/>
        </p:nvSpPr>
        <p:spPr>
          <a:xfrm rot="10800000">
            <a:off x="262104" y="-1"/>
            <a:ext cx="11667791" cy="143934"/>
          </a:xfrm>
          <a:prstGeom prst="rect">
            <a:avLst/>
          </a:prstGeom>
          <a:gradFill>
            <a:gsLst>
              <a:gs pos="77990">
                <a:schemeClr val="accent4">
                  <a:alpha val="76000"/>
                </a:schemeClr>
              </a:gs>
              <a:gs pos="55980">
                <a:schemeClr val="accent3">
                  <a:alpha val="77000"/>
                </a:schemeClr>
              </a:gs>
              <a:gs pos="28000">
                <a:schemeClr val="accent2">
                  <a:alpha val="85000"/>
                </a:schemeClr>
              </a:gs>
              <a:gs pos="0">
                <a:schemeClr val="accent1">
                  <a:alpha val="82503"/>
                </a:schemeClr>
              </a:gs>
              <a:gs pos="100000">
                <a:schemeClr val="accent5">
                  <a:alpha val="76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598AE-A9A7-FF62-907C-EEE341ABC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B4B47-C553-DE42-CA77-6BD933CC45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08148" y="1326627"/>
            <a:ext cx="7409035" cy="5064325"/>
          </a:xfrm>
          <a:prstGeom prst="rect">
            <a:avLst/>
          </a:prstGeom>
        </p:spPr>
        <p:txBody>
          <a:bodyPr anchor="ctr" anchorCtr="0"/>
          <a:lstStyle>
            <a:lvl1pPr>
              <a:spcAft>
                <a:spcPts val="1000"/>
              </a:spcAft>
              <a:defRPr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 sz="2000"/>
            </a:lvl3pPr>
            <a:lvl4pPr>
              <a:spcAft>
                <a:spcPts val="1000"/>
              </a:spcAft>
              <a:defRPr sz="2000"/>
            </a:lvl4pPr>
            <a:lvl5pPr>
              <a:spcAft>
                <a:spcPts val="10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C2B7765E-B414-FBE2-1EF4-3B52FED3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  <p:pic>
        <p:nvPicPr>
          <p:cNvPr id="4" name="Picture 3" descr="A logo with blue and green stripes&#10;&#10;Description automatically generated">
            <a:extLst>
              <a:ext uri="{FF2B5EF4-FFF2-40B4-BE49-F238E27FC236}">
                <a16:creationId xmlns:a16="http://schemas.microsoft.com/office/drawing/2014/main" id="{33D165BE-199B-B4F3-E079-E4DAC33D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3688" y="243943"/>
            <a:ext cx="2316232" cy="9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E73F88-8377-6383-EFB8-80625BCE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D7943F-45AC-B434-A4FF-D46EE032A174}"/>
              </a:ext>
            </a:extLst>
          </p:cNvPr>
          <p:cNvGrpSpPr/>
          <p:nvPr/>
        </p:nvGrpSpPr>
        <p:grpSpPr>
          <a:xfrm>
            <a:off x="0" y="6659790"/>
            <a:ext cx="12192000" cy="215444"/>
            <a:chOff x="0" y="6659790"/>
            <a:chExt cx="12192000" cy="215444"/>
          </a:xfrm>
        </p:grpSpPr>
        <p:sp>
          <p:nvSpPr>
            <p:cNvPr id="4" name="Rectangle 21">
              <a:extLst>
                <a:ext uri="{FF2B5EF4-FFF2-40B4-BE49-F238E27FC236}">
                  <a16:creationId xmlns:a16="http://schemas.microsoft.com/office/drawing/2014/main" id="{C8A58752-6589-5C26-91B8-547CC4486E92}"/>
                </a:ext>
              </a:extLst>
            </p:cNvPr>
            <p:cNvSpPr/>
            <p:nvPr/>
          </p:nvSpPr>
          <p:spPr>
            <a:xfrm>
              <a:off x="0" y="6675437"/>
              <a:ext cx="12192000" cy="184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 Box 47">
              <a:extLst>
                <a:ext uri="{FF2B5EF4-FFF2-40B4-BE49-F238E27FC236}">
                  <a16:creationId xmlns:a16="http://schemas.microsoft.com/office/drawing/2014/main" id="{9508B19E-73F2-8D02-1A9A-3F815A864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903" y="6659790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20D102-DD49-5549-1243-AA9151417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duotone>
                <a:prstClr val="black"/>
                <a:schemeClr val="accent2">
                  <a:tint val="45000"/>
                  <a:satMod val="400000"/>
                </a:schemeClr>
              </a:duotone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11533578" y="6719007"/>
              <a:ext cx="570318" cy="110658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B08C15-A75B-3AD5-018C-DD0DC87B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4" y="6659790"/>
            <a:ext cx="2743200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FA26-5A0E-9946-AACB-F15E627A5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667" r:id="rId26"/>
    <p:sldLayoutId id="2147483686" r:id="rId27"/>
    <p:sldLayoutId id="2147483668" r:id="rId28"/>
    <p:sldLayoutId id="2147483669" r:id="rId29"/>
    <p:sldLayoutId id="2147483670" r:id="rId30"/>
    <p:sldLayoutId id="2147483672" r:id="rId31"/>
    <p:sldLayoutId id="2147483673" r:id="rId32"/>
    <p:sldLayoutId id="2147483674" r:id="rId33"/>
    <p:sldLayoutId id="2147483675" r:id="rId34"/>
    <p:sldLayoutId id="2147483676" r:id="rId35"/>
    <p:sldLayoutId id="2147483677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ova Cond Light" panose="020B0306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roadmap.epri.com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E622A_A927146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terprisemobility.com/news-stories/news-stories-archive/2024/01/electrifying-airport-ecosystems-could-require-significantly-more-power.html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alopnik.com/new-ev-sales-in-america-have-nearly-quintupled-since-20-1851163421" TargetMode="External"/><Relationship Id="rId2" Type="http://schemas.openxmlformats.org/officeDocument/2006/relationships/hyperlink" Target="https://urldefense.com/v3/__https:/www.energy.gov/eere/vehicles/articles/fotw-1325-january-15-2024-plug-ev-sales-december-2023-rose-98-all-light-duty?utm_medium=email&amp;utm_source=govdelivery__;!!JFRnefgmUaE!lA6hjsIdMq7ACdoadGC7v5VTD65yxXai2nHSRitjeVhkslRKbt704BBQWeB-ttKm0JGSfK4g7ENmnHwWEVFz5eE$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npr.org/2024/01/16/1224913698/teslas-chicago-charging-extreme-cold" TargetMode="External"/><Relationship Id="rId4" Type="http://schemas.openxmlformats.org/officeDocument/2006/relationships/hyperlink" Target="https://www.cnbc.com/2024/01/14/hertz-makes-agile-decision-to-shift-strategy-and-sell-evs-teslas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ri.com/research/products/000000003002028010?utm_medium=email&amp;_hsmi=272688874&amp;_hsenc=p2ANqtz--xlDF7xbQSUmxmTMnfBUG-qWA_EV82PqYJM91kYvP3KgPBoUQrsUYKjo3st8FRqWzSqQ2NSPgT-umL3QNE_SiVFwMGgg&amp;utm_content=272688874&amp;utm_source=hs_emai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Rowand@epri.co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dunckley@epri.com" TargetMode="External"/><Relationship Id="rId4" Type="http://schemas.openxmlformats.org/officeDocument/2006/relationships/hyperlink" Target="mailto:kstainken@epri.com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525F4427-7716-1D86-65B0-E90BB365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79"/>
            <a:ext cx="12192000" cy="586009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5180924D-209D-2FB3-61E3-D61745EDF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76" y="2412178"/>
            <a:ext cx="10987402" cy="56914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Presentation for NASUCA on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eRoadMAP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b="0" dirty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0" dirty="0">
                <a:latin typeface="+mj-lt"/>
                <a:cs typeface="Arial" panose="020B0604020202020204" pitchFamily="34" charset="0"/>
              </a:rPr>
              <a:t>Katherine Stainken</a:t>
            </a:r>
          </a:p>
          <a:p>
            <a:pPr>
              <a:spcBef>
                <a:spcPts val="0"/>
              </a:spcBef>
            </a:pPr>
            <a:r>
              <a:rPr lang="en-US" sz="2400" b="0" dirty="0">
                <a:latin typeface="+mj-lt"/>
                <a:cs typeface="Arial" panose="020B0604020202020204" pitchFamily="34" charset="0"/>
              </a:rPr>
              <a:t>Jamie Dunckley</a:t>
            </a:r>
          </a:p>
          <a:p>
            <a:pPr>
              <a:spcBef>
                <a:spcPts val="0"/>
              </a:spcBef>
            </a:pPr>
            <a:r>
              <a:rPr lang="en-US" sz="2400" b="0" dirty="0">
                <a:latin typeface="+mj-lt"/>
                <a:cs typeface="Arial" panose="020B0604020202020204" pitchFamily="34" charset="0"/>
              </a:rPr>
              <a:t>Mike Rowand 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latin typeface="+mj-lt"/>
                <a:cs typeface="Arial" panose="020B0604020202020204" pitchFamily="34" charset="0"/>
              </a:rPr>
              <a:t>January 25th, 2024</a:t>
            </a:r>
          </a:p>
          <a:p>
            <a:pPr>
              <a:spcBef>
                <a:spcPts val="0"/>
              </a:spcBef>
            </a:pP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B990-DC3D-24D4-3C09-421A5AB48004}"/>
              </a:ext>
            </a:extLst>
          </p:cNvPr>
          <p:cNvSpPr txBox="1"/>
          <p:nvPr/>
        </p:nvSpPr>
        <p:spPr>
          <a:xfrm>
            <a:off x="2937163" y="687061"/>
            <a:ext cx="64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69134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77643"/>
            <a:ext cx="10515600" cy="4351338"/>
          </a:xfrm>
        </p:spPr>
        <p:txBody>
          <a:bodyPr/>
          <a:lstStyle/>
          <a:p>
            <a:r>
              <a:rPr lang="en-US" dirty="0"/>
              <a:t>Pick a state </a:t>
            </a:r>
          </a:p>
          <a:p>
            <a:r>
              <a:rPr lang="en-US" dirty="0"/>
              <a:t>Pick a city </a:t>
            </a:r>
          </a:p>
          <a:p>
            <a:r>
              <a:rPr lang="en-US" dirty="0"/>
              <a:t>Zoom in!</a:t>
            </a:r>
          </a:p>
          <a:p>
            <a:r>
              <a:rPr lang="en-US" dirty="0"/>
              <a:t>Questions: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color is the hex?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split between LD and MHD?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does the load change over 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does google satellite show for that hex?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E66CD-1180-EA88-8D6A-D7C3B1ED7A6B}"/>
              </a:ext>
            </a:extLst>
          </p:cNvPr>
          <p:cNvSpPr txBox="1"/>
          <p:nvPr/>
        </p:nvSpPr>
        <p:spPr>
          <a:xfrm>
            <a:off x="7448550" y="2962275"/>
            <a:ext cx="3930650" cy="58477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eroadmap.epri.com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25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2B51-CF6C-4E53-9964-B12A8AB9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a high level - a layered data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0134-0080-1401-2C63-316C460A0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LD Vehicles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Registrations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Travel Models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MDHD Vehicles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OEM data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Fleet data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Travel Data</a:t>
            </a:r>
            <a:endParaRPr lang="en-US" sz="2000" dirty="0"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latin typeface="+mj-lt"/>
                <a:cs typeface="Arial"/>
              </a:rPr>
              <a:t>Other Vehicle Sectors</a:t>
            </a:r>
            <a:endParaRPr lang="en-US" b="1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Transit/School Buses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Government Fleets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latin typeface="+mj-lt"/>
                <a:cs typeface="Arial"/>
              </a:rPr>
              <a:t>Ports/Airports</a:t>
            </a:r>
            <a:endParaRPr lang="en-US" sz="2000" dirty="0">
              <a:latin typeface="+mj-lt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Vocational Fleets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+mj-lt"/>
                <a:cs typeface="Arial"/>
              </a:rPr>
              <a:t>Other Load Data</a:t>
            </a:r>
            <a:endParaRPr lang="en-US" sz="2000" dirty="0">
              <a:solidFill>
                <a:schemeClr val="tx2"/>
              </a:solidFill>
              <a:latin typeface="+mj-lt"/>
              <a:cs typeface="Arial"/>
            </a:endParaRPr>
          </a:p>
          <a:p>
            <a:pPr marL="685800">
              <a:lnSpc>
                <a:spcPct val="100000"/>
              </a:lnSpc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  <a:cs typeface="Arial"/>
              </a:rPr>
              <a:t>EVSPs/Fueling Retailers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44777-F6AE-20ED-B845-AB110BDF4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11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82240F-67C2-DC98-BA7F-BA70644E79C4}"/>
              </a:ext>
            </a:extLst>
          </p:cNvPr>
          <p:cNvGrpSpPr/>
          <p:nvPr/>
        </p:nvGrpSpPr>
        <p:grpSpPr>
          <a:xfrm>
            <a:off x="4025595" y="1088802"/>
            <a:ext cx="5381296" cy="5123837"/>
            <a:chOff x="6654495" y="650652"/>
            <a:chExt cx="5381296" cy="5123837"/>
          </a:xfrm>
        </p:grpSpPr>
        <p:pic>
          <p:nvPicPr>
            <p:cNvPr id="5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DEABEFE9-BA3A-A8B8-9A1D-F5B17593D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6654495" y="1011180"/>
              <a:ext cx="1123413" cy="909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6E2FAAC3-8AF5-2931-F1C8-E4E4B8AD0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6674689" y="2482208"/>
              <a:ext cx="1123413" cy="909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755C3854-880A-B10B-3826-59C9610B8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4886" y="3972751"/>
              <a:ext cx="1083021" cy="10272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113B5ED9-D709-86D6-DA4D-F2A43B333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0392" y="3017853"/>
              <a:ext cx="1106605" cy="909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338A9D27-CF2B-EA0D-CA31-9232D71EB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"/>
            <a:stretch/>
          </p:blipFill>
          <p:spPr>
            <a:xfrm>
              <a:off x="7826107" y="4865383"/>
              <a:ext cx="1188230" cy="909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2EE3977A-5785-3BE0-6D75-2C2CFE047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46873" y="4467554"/>
              <a:ext cx="1102122" cy="909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Content Placeholder 4" descr="Map&#10;&#10;Description automatically generated">
              <a:extLst>
                <a:ext uri="{FF2B5EF4-FFF2-40B4-BE49-F238E27FC236}">
                  <a16:creationId xmlns:a16="http://schemas.microsoft.com/office/drawing/2014/main" id="{24F01122-6922-B2B4-1926-89B6CDFB3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5582" y="1520909"/>
              <a:ext cx="1123413" cy="909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0CE9CB-9A6E-4882-341C-F0ECCFE536A3}"/>
                </a:ext>
              </a:extLst>
            </p:cNvPr>
            <p:cNvSpPr txBox="1"/>
            <p:nvPr/>
          </p:nvSpPr>
          <p:spPr>
            <a:xfrm>
              <a:off x="6654495" y="650652"/>
              <a:ext cx="2194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H3 – Level 8 Maps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B8FB0C95-B9D1-2A1B-DD1D-89E0A45335AE}"/>
                </a:ext>
              </a:extLst>
            </p:cNvPr>
            <p:cNvSpPr/>
            <p:nvPr/>
          </p:nvSpPr>
          <p:spPr>
            <a:xfrm>
              <a:off x="9533907" y="1277096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9A252CAC-7CBE-B042-FF28-0EB674FFC4FF}"/>
                </a:ext>
              </a:extLst>
            </p:cNvPr>
            <p:cNvSpPr/>
            <p:nvPr/>
          </p:nvSpPr>
          <p:spPr>
            <a:xfrm>
              <a:off x="9533907" y="1898465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E68A0E30-0D14-C5BE-1B7B-E820FE4AC658}"/>
                </a:ext>
              </a:extLst>
            </p:cNvPr>
            <p:cNvSpPr/>
            <p:nvPr/>
          </p:nvSpPr>
          <p:spPr>
            <a:xfrm>
              <a:off x="9533907" y="2815883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2C363C2-B267-CB08-B5C9-D6772077EAC7}"/>
                </a:ext>
              </a:extLst>
            </p:cNvPr>
            <p:cNvSpPr/>
            <p:nvPr/>
          </p:nvSpPr>
          <p:spPr>
            <a:xfrm>
              <a:off x="9533907" y="3391314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AD9F4D2-4708-FDAB-EA33-4ED22F84BF47}"/>
                </a:ext>
              </a:extLst>
            </p:cNvPr>
            <p:cNvSpPr/>
            <p:nvPr/>
          </p:nvSpPr>
          <p:spPr>
            <a:xfrm>
              <a:off x="9533907" y="4169797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9F624DDB-1141-1F8E-25B0-920C00BDF3AE}"/>
                </a:ext>
              </a:extLst>
            </p:cNvPr>
            <p:cNvSpPr/>
            <p:nvPr/>
          </p:nvSpPr>
          <p:spPr>
            <a:xfrm>
              <a:off x="9533907" y="4712229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AE7D3389-EE92-029D-F82A-62966B2C3EAE}"/>
                </a:ext>
              </a:extLst>
            </p:cNvPr>
            <p:cNvSpPr/>
            <p:nvPr/>
          </p:nvSpPr>
          <p:spPr>
            <a:xfrm>
              <a:off x="9533907" y="5212045"/>
              <a:ext cx="2501884" cy="85232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1F61044-2221-7EF8-FBDA-72905CB6914A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1319712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1771B57-6FD7-50E4-9AF9-7ACA8951925C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1941081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2EBC313-CEE9-32FF-DC15-05386208F871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2862671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B07D3A-CC33-0A0E-E39F-D9BD801457BC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3429000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18E89E-83D2-1FBE-E119-4FEE116C4AE2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4212413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F8676DF-13AB-971A-DADA-50DBECB9052E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4742491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D8D316-60E7-18A2-5771-C88F7DDA3E32}"/>
                </a:ext>
              </a:extLst>
            </p:cNvPr>
            <p:cNvCxnSpPr>
              <a:cxnSpLocks/>
            </p:cNvCxnSpPr>
            <p:nvPr/>
          </p:nvCxnSpPr>
          <p:spPr>
            <a:xfrm>
              <a:off x="8488498" y="5251488"/>
              <a:ext cx="969484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5B9982-29C5-41B6-1B32-938AFEDD5B69}"/>
                </a:ext>
              </a:extLst>
            </p:cNvPr>
            <p:cNvSpPr txBox="1"/>
            <p:nvPr/>
          </p:nvSpPr>
          <p:spPr>
            <a:xfrm>
              <a:off x="10610362" y="1347457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A0039-F653-F13F-9513-09334EFC5006}"/>
                </a:ext>
              </a:extLst>
            </p:cNvPr>
            <p:cNvSpPr txBox="1"/>
            <p:nvPr/>
          </p:nvSpPr>
          <p:spPr>
            <a:xfrm>
              <a:off x="10610362" y="2247080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AB407-1CF4-4B34-AAC0-59F850B4E119}"/>
                </a:ext>
              </a:extLst>
            </p:cNvPr>
            <p:cNvSpPr txBox="1"/>
            <p:nvPr/>
          </p:nvSpPr>
          <p:spPr>
            <a:xfrm>
              <a:off x="10610362" y="2971222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8E31C0-B215-3308-ACB2-DA5714A2636C}"/>
                </a:ext>
              </a:extLst>
            </p:cNvPr>
            <p:cNvSpPr txBox="1"/>
            <p:nvPr/>
          </p:nvSpPr>
          <p:spPr>
            <a:xfrm>
              <a:off x="10610362" y="3675058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B0631E-47EE-11BA-779C-DC3BBDB60C81}"/>
                </a:ext>
              </a:extLst>
            </p:cNvPr>
            <p:cNvSpPr txBox="1"/>
            <p:nvPr/>
          </p:nvSpPr>
          <p:spPr>
            <a:xfrm>
              <a:off x="10610362" y="4265851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0D4D3C-A1A2-9CB5-735D-549D7290D689}"/>
                </a:ext>
              </a:extLst>
            </p:cNvPr>
            <p:cNvSpPr txBox="1"/>
            <p:nvPr/>
          </p:nvSpPr>
          <p:spPr>
            <a:xfrm>
              <a:off x="10610362" y="4840768"/>
              <a:ext cx="45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4D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411D3A-BA35-BE75-031C-0BE6AEF3A047}"/>
                </a:ext>
              </a:extLst>
            </p:cNvPr>
            <p:cNvSpPr txBox="1"/>
            <p:nvPr/>
          </p:nvSpPr>
          <p:spPr>
            <a:xfrm>
              <a:off x="10168123" y="979847"/>
              <a:ext cx="142334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6C2F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Individual layer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6C2F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59CD34-5001-83E4-F27A-EB1886E8FDDB}"/>
                </a:ext>
              </a:extLst>
            </p:cNvPr>
            <p:cNvSpPr txBox="1"/>
            <p:nvPr/>
          </p:nvSpPr>
          <p:spPr>
            <a:xfrm>
              <a:off x="10168123" y="1645391"/>
              <a:ext cx="1423341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06C2F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Individual layer…</a:t>
              </a:r>
              <a:endPara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6C2F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1130D3-9E21-2060-D72A-89BDD25E4ADF}"/>
              </a:ext>
            </a:extLst>
          </p:cNvPr>
          <p:cNvSpPr txBox="1"/>
          <p:nvPr/>
        </p:nvSpPr>
        <p:spPr>
          <a:xfrm>
            <a:off x="9613673" y="3318323"/>
            <a:ext cx="257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One map with energy needs (power is coming)</a:t>
            </a:r>
          </a:p>
        </p:txBody>
      </p:sp>
    </p:spTree>
    <p:extLst>
      <p:ext uri="{BB962C8B-B14F-4D97-AF65-F5344CB8AC3E}">
        <p14:creationId xmlns:p14="http://schemas.microsoft.com/office/powerpoint/2010/main" val="1745727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B9A80-31F5-0AE3-BD00-205BFF091E9D}"/>
              </a:ext>
            </a:extLst>
          </p:cNvPr>
          <p:cNvSpPr txBox="1"/>
          <p:nvPr/>
        </p:nvSpPr>
        <p:spPr>
          <a:xfrm>
            <a:off x="10050815" y="5985031"/>
            <a:ext cx="2322030" cy="380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U.S. = Hex 5 (</a:t>
            </a:r>
            <a:r>
              <a:rPr lang="en-US" b="1" dirty="0"/>
              <a:t>98</a:t>
            </a:r>
            <a:r>
              <a:rPr lang="en-US" sz="1800" b="1" dirty="0"/>
              <a:t> mi</a:t>
            </a:r>
            <a:r>
              <a:rPr lang="en-US" sz="1800" b="1" baseline="50000" dirty="0"/>
              <a:t>2</a:t>
            </a:r>
            <a:r>
              <a:rPr lang="en-US" sz="1800" b="1" dirty="0"/>
              <a:t>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D006E-3269-608C-6F76-D0F625ED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41" y="1345260"/>
            <a:ext cx="9207374" cy="51056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03EBB1-F919-54AA-6D86-4D85CE3BEC29}"/>
              </a:ext>
            </a:extLst>
          </p:cNvPr>
          <p:cNvSpPr txBox="1">
            <a:spLocks/>
          </p:cNvSpPr>
          <p:nvPr/>
        </p:nvSpPr>
        <p:spPr>
          <a:xfrm>
            <a:off x="251027" y="229123"/>
            <a:ext cx="9535392" cy="4861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Going deeper - Where can I find more on the assumptions and approach?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79B0C8-A9D5-6781-4D57-58D7191AAB50}"/>
              </a:ext>
            </a:extLst>
          </p:cNvPr>
          <p:cNvSpPr/>
          <p:nvPr/>
        </p:nvSpPr>
        <p:spPr>
          <a:xfrm>
            <a:off x="810831" y="4384116"/>
            <a:ext cx="1297745" cy="1128623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37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5E737-CD77-16AB-7D7F-2B13EE55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B8FD0-D938-831B-1EF0-8D7656CE79F0}"/>
              </a:ext>
            </a:extLst>
          </p:cNvPr>
          <p:cNvSpPr/>
          <p:nvPr/>
        </p:nvSpPr>
        <p:spPr>
          <a:xfrm>
            <a:off x="623822" y="5750781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94F54-2C79-AC03-B211-B647C471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90" y="1380756"/>
            <a:ext cx="9100976" cy="49108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36855-04FB-DF7A-92F1-2D528D2AD264}"/>
              </a:ext>
            </a:extLst>
          </p:cNvPr>
          <p:cNvSpPr txBox="1"/>
          <p:nvPr/>
        </p:nvSpPr>
        <p:spPr>
          <a:xfrm>
            <a:off x="387734" y="873555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Technical Details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E9D4DD-B94B-9B3A-5428-65143547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33" y="387988"/>
            <a:ext cx="9535392" cy="486122"/>
          </a:xfrm>
        </p:spPr>
        <p:txBody>
          <a:bodyPr anchor="t">
            <a:normAutofit/>
          </a:bodyPr>
          <a:lstStyle/>
          <a:p>
            <a:r>
              <a:rPr lang="en-US" sz="2400" b="1" i="1" dirty="0"/>
              <a:t>Light-duty and MHD Methodology and Granularity</a:t>
            </a:r>
            <a:endParaRPr lang="en-US" sz="2400" b="1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CEC533A-D2D2-979E-8CED-1F332B3108E5}"/>
              </a:ext>
            </a:extLst>
          </p:cNvPr>
          <p:cNvSpPr/>
          <p:nvPr/>
        </p:nvSpPr>
        <p:spPr>
          <a:xfrm rot="16200000">
            <a:off x="-194912" y="3393361"/>
            <a:ext cx="4910810" cy="885595"/>
          </a:xfrm>
          <a:prstGeom prst="triangle">
            <a:avLst>
              <a:gd name="adj" fmla="val 958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77643"/>
            <a:ext cx="10515600" cy="4351338"/>
          </a:xfrm>
        </p:spPr>
        <p:txBody>
          <a:bodyPr/>
          <a:lstStyle/>
          <a:p>
            <a:r>
              <a:rPr lang="en-US" dirty="0"/>
              <a:t>Click on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full electrification scenario.</a:t>
            </a:r>
          </a:p>
          <a:p>
            <a:r>
              <a:rPr lang="en-US" dirty="0"/>
              <a:t>Zoom in and out!</a:t>
            </a:r>
          </a:p>
          <a:p>
            <a:r>
              <a:rPr lang="en-US" b="1" dirty="0">
                <a:solidFill>
                  <a:srgbClr val="FFC000"/>
                </a:solidFill>
              </a:rPr>
              <a:t>Put reactions in the chat. </a:t>
            </a:r>
          </a:p>
          <a:p>
            <a:r>
              <a:rPr lang="en-US" dirty="0"/>
              <a:t>Questions: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do you see appearing along corridors?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Trends appearing for rural vs. urban loads?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Breakdown of hotspot areas in IOU vs. </a:t>
            </a:r>
            <a:r>
              <a:rPr lang="en-US" dirty="0" err="1"/>
              <a:t>muni</a:t>
            </a:r>
            <a:r>
              <a:rPr lang="en-US" dirty="0"/>
              <a:t> vs. coop service territories?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many hexes are greater than 32 MWh?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8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load is generally easily addressed by utilities through long-standing processes. EV load is different: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Timing mismatch</a:t>
            </a:r>
            <a:r>
              <a:rPr lang="en-US" dirty="0"/>
              <a:t>: Fleets can receive vehicles in a much shorter timeframe than electric service upgrades can be completed.  This is impacting EV adoption today.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2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load is generally easily addressed by utilities through long-standing processes. EV load is different: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Timing mismatch</a:t>
            </a:r>
            <a:r>
              <a:rPr lang="en-US" dirty="0"/>
              <a:t>: Fleets can receive vehicles in a much shorter timeframe than electric service upgrades can be completed.  This is impacting EV adoption today.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Utilities should not be impeding early adoption efforts.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load is generally easily addressed by utilities through long-standing processes. EV load is different: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Timing mismatch</a:t>
            </a:r>
            <a:r>
              <a:rPr lang="en-US" dirty="0"/>
              <a:t>: Fleets can receive vehicles in a much shorter timeframe than electric service upgrades can be completed.  This is impacting EV adoption today.</a:t>
            </a:r>
          </a:p>
          <a:p>
            <a:pPr lvl="1">
              <a:lnSpc>
                <a:spcPct val="100000"/>
              </a:lnSpc>
            </a:pPr>
            <a:r>
              <a:rPr lang="en-US" sz="2400" b="1" u="sng" dirty="0"/>
              <a:t>“Energy density” increasing</a:t>
            </a:r>
            <a:r>
              <a:rPr lang="en-US" sz="2400" dirty="0"/>
              <a:t>: Load increases at fleet depots of 10x or more will be common, frequently exceeding distribution infrastructure capacity – </a:t>
            </a:r>
            <a:r>
              <a:rPr lang="en-US" dirty="0"/>
              <a:t>no comparable precedent</a:t>
            </a:r>
            <a:r>
              <a:rPr lang="en-US" sz="2400" dirty="0"/>
              <a:t>.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2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load is generally easily addressed by utilities through long-standing processes. EV load is different: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Timing mismatch</a:t>
            </a:r>
            <a:r>
              <a:rPr lang="en-US" dirty="0"/>
              <a:t>: Fleets can receive vehicles in a much shorter timeframe than electric service upgrades can be completed.  This is impacting EV adoption today.</a:t>
            </a:r>
          </a:p>
          <a:p>
            <a:pPr lvl="1">
              <a:lnSpc>
                <a:spcPct val="100000"/>
              </a:lnSpc>
            </a:pPr>
            <a:r>
              <a:rPr lang="en-US" sz="2400" b="1" u="sng" dirty="0"/>
              <a:t>“Energy density” increasing</a:t>
            </a:r>
            <a:r>
              <a:rPr lang="en-US" sz="2400" dirty="0"/>
              <a:t>: Load increases at fleet depots of 10x or more will be common, frequently exceeding distribution infrastructure capacity – </a:t>
            </a:r>
            <a:r>
              <a:rPr lang="en-US" dirty="0"/>
              <a:t>no comparable precedent</a:t>
            </a:r>
            <a:r>
              <a:rPr lang="en-US" sz="2400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CIAC &amp; Line Extension policies</a:t>
            </a:r>
            <a:r>
              <a:rPr lang="en-US" dirty="0"/>
              <a:t>: competition for distribution capacity will result in perceived and real inconsistencies that stress existing practices in many jurisdictions</a:t>
            </a:r>
            <a:r>
              <a:rPr lang="en-US" sz="2400" dirty="0"/>
              <a:t>.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4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3FFCD320-9583-ED5A-C7D4-C0BEED976F9F}"/>
              </a:ext>
            </a:extLst>
          </p:cNvPr>
          <p:cNvGrpSpPr/>
          <p:nvPr/>
        </p:nvGrpSpPr>
        <p:grpSpPr>
          <a:xfrm rot="16200000">
            <a:off x="7104352" y="4832843"/>
            <a:ext cx="297329" cy="1010858"/>
            <a:chOff x="888580" y="2311245"/>
            <a:chExt cx="297329" cy="10108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6B9C2F-A485-EF86-AB40-07494872186C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92DE528-5506-93BE-E76D-7E4489B57582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E36B73C-0E96-D13C-10FC-801ECE360D9B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16F172-F345-20FD-F74D-C0EC1D824D00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1613F2-45A4-D127-CAAF-BD076D5247EF}"/>
              </a:ext>
            </a:extLst>
          </p:cNvPr>
          <p:cNvGrpSpPr/>
          <p:nvPr/>
        </p:nvGrpSpPr>
        <p:grpSpPr>
          <a:xfrm rot="16200000">
            <a:off x="7110569" y="3593710"/>
            <a:ext cx="297329" cy="1010858"/>
            <a:chOff x="888580" y="2311245"/>
            <a:chExt cx="297329" cy="101085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6A1CBF4-BD7E-A681-E233-682761E42910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50F0552-BF29-EA74-74D3-B8B2C63B5403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DED3308-CF07-141A-1F42-EB4051FA87C1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CBF29A-8DC6-12C7-F2F5-2AEBA11925E8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8161AB-CC5D-E395-6244-E8F92E7F0D12}"/>
              </a:ext>
            </a:extLst>
          </p:cNvPr>
          <p:cNvGrpSpPr/>
          <p:nvPr/>
        </p:nvGrpSpPr>
        <p:grpSpPr>
          <a:xfrm rot="16200000">
            <a:off x="7104352" y="2405441"/>
            <a:ext cx="297329" cy="1010858"/>
            <a:chOff x="888580" y="2311245"/>
            <a:chExt cx="297329" cy="10108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ABD98E9-B71A-D551-7468-A39AFAAFE351}"/>
                </a:ext>
              </a:extLst>
            </p:cNvPr>
            <p:cNvGrpSpPr/>
            <p:nvPr/>
          </p:nvGrpSpPr>
          <p:grpSpPr>
            <a:xfrm>
              <a:off x="955862" y="2311245"/>
              <a:ext cx="162768" cy="943538"/>
              <a:chOff x="955862" y="2311245"/>
              <a:chExt cx="162768" cy="94353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9EFC7D0-4843-2A09-AA08-27916FAD13CA}"/>
                  </a:ext>
                </a:extLst>
              </p:cNvPr>
              <p:cNvCxnSpPr/>
              <p:nvPr/>
            </p:nvCxnSpPr>
            <p:spPr>
              <a:xfrm>
                <a:off x="1037239" y="2311245"/>
                <a:ext cx="0" cy="867097"/>
              </a:xfrm>
              <a:prstGeom prst="line">
                <a:avLst/>
              </a:prstGeom>
              <a:ln w="12700" cap="rnd">
                <a:solidFill>
                  <a:schemeClr val="bg2">
                    <a:lumMod val="9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7400C8F-DB66-B6A4-F625-DE94BF3289FB}"/>
                  </a:ext>
                </a:extLst>
              </p:cNvPr>
              <p:cNvSpPr/>
              <p:nvPr/>
            </p:nvSpPr>
            <p:spPr>
              <a:xfrm>
                <a:off x="955862" y="3092015"/>
                <a:ext cx="162768" cy="16276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0F3BFB3-5744-1315-CE99-B566439EC07C}"/>
                </a:ext>
              </a:extLst>
            </p:cNvPr>
            <p:cNvSpPr/>
            <p:nvPr/>
          </p:nvSpPr>
          <p:spPr>
            <a:xfrm>
              <a:off x="888580" y="3024774"/>
              <a:ext cx="297329" cy="297329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Ribbon 01">
            <a:extLst>
              <a:ext uri="{FF2B5EF4-FFF2-40B4-BE49-F238E27FC236}">
                <a16:creationId xmlns:a16="http://schemas.microsoft.com/office/drawing/2014/main" id="{BE88E3C1-43F6-1E5E-83AA-EA86A7D2BA4D}"/>
              </a:ext>
            </a:extLst>
          </p:cNvPr>
          <p:cNvGrpSpPr/>
          <p:nvPr/>
        </p:nvGrpSpPr>
        <p:grpSpPr>
          <a:xfrm>
            <a:off x="6989919" y="1438345"/>
            <a:ext cx="4889253" cy="1083304"/>
            <a:chOff x="1" y="1474102"/>
            <a:chExt cx="8156904" cy="2328871"/>
          </a:xfr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ibbon">
              <a:extLst>
                <a:ext uri="{FF2B5EF4-FFF2-40B4-BE49-F238E27FC236}">
                  <a16:creationId xmlns:a16="http://schemas.microsoft.com/office/drawing/2014/main" id="{0B065610-6AE4-121D-7270-0FF7741EFD46}"/>
                </a:ext>
              </a:extLst>
            </p:cNvPr>
            <p:cNvSpPr/>
            <p:nvPr/>
          </p:nvSpPr>
          <p:spPr>
            <a:xfrm>
              <a:off x="328988" y="1474102"/>
              <a:ext cx="7827917" cy="182674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hickness">
              <a:extLst>
                <a:ext uri="{FF2B5EF4-FFF2-40B4-BE49-F238E27FC236}">
                  <a16:creationId xmlns:a16="http://schemas.microsoft.com/office/drawing/2014/main" id="{DA395FF8-8F6A-AF2C-51EB-CF295DB765DA}"/>
                </a:ext>
              </a:extLst>
            </p:cNvPr>
            <p:cNvSpPr/>
            <p:nvPr/>
          </p:nvSpPr>
          <p:spPr>
            <a:xfrm>
              <a:off x="1" y="3802973"/>
              <a:ext cx="7828488" cy="0"/>
            </a:xfrm>
            <a:prstGeom prst="line">
              <a:avLst/>
            </a:prstGeom>
            <a:grpFill/>
            <a:ln w="381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7D60EC-17DA-E0BD-A034-8720A708B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78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Background and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F0BE1-EA13-88CD-4A38-CE9E2CFC7E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1326D-E794-A84C-8C4F-9DA4A48A00D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D505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D505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0EE66-D2C5-A51F-FB61-0ECD4EF000EC}"/>
              </a:ext>
            </a:extLst>
          </p:cNvPr>
          <p:cNvSpPr txBox="1"/>
          <p:nvPr/>
        </p:nvSpPr>
        <p:spPr>
          <a:xfrm>
            <a:off x="7373073" y="1566115"/>
            <a:ext cx="4375148" cy="476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marR="0" lvl="0" indent="0" algn="l" defTabSz="914400" rtl="0" eaLnBrk="0" fontAlgn="base" latinLnBrk="0" hangingPunct="0">
              <a:lnSpc>
                <a:spcPts val="21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  <a:t>THIS TRANSITION IS UNPRECEDENTED AND COMPLEX. IT REQUIRES:</a:t>
            </a:r>
            <a:b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</a:br>
            <a:endParaRPr kumimoji="0" lang="en-US" sz="1800" b="1" i="0" u="none" strike="noStrike" kern="1200" cap="none" spc="30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+mn-cs"/>
            </a:endParaRP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Extraordinary collaboration and partnering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across all the major EV stakeholder groups</a:t>
            </a: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Redesigned processes, useful tools, and increased standardization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 to simplify the planning and complex interactions between major stakeholder groups</a:t>
            </a:r>
          </a:p>
          <a:p>
            <a:pPr marL="403225" marR="0" lvl="1" indent="0" algn="l" defTabSz="914400" rtl="0" eaLnBrk="0" fontAlgn="base" latinLnBrk="0" hangingPunct="0">
              <a:lnSpc>
                <a:spcPts val="2360"/>
              </a:lnSpc>
              <a:spcBef>
                <a:spcPts val="0"/>
              </a:spcBef>
              <a:spcAft>
                <a:spcPts val="12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" panose="020B0506020202020204" pitchFamily="34" charset="0"/>
                <a:ea typeface="Times New Roman" panose="02020603050405020304" pitchFamily="18" charset="0"/>
                <a:cs typeface="+mn-cs"/>
              </a:rPr>
              <a:t>An evaluation of regulatory/board oversight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Arial Nova Cond Light" panose="020B0306020202020204" pitchFamily="34" charset="0"/>
                <a:ea typeface="Times New Roman" panose="02020603050405020304" pitchFamily="18" charset="0"/>
                <a:cs typeface="+mn-cs"/>
              </a:rPr>
              <a:t>that may not be conducive to driving actions on the pace and scale required to meet 2030 targets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5050"/>
              </a:solidFill>
              <a:effectLst/>
              <a:uLnTx/>
              <a:uFillTx/>
              <a:latin typeface="Arial Nova Cond Light" panose="020B0306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34D0-5446-28BD-CB69-3F4FFEC7A21D}"/>
              </a:ext>
            </a:extLst>
          </p:cNvPr>
          <p:cNvGrpSpPr/>
          <p:nvPr/>
        </p:nvGrpSpPr>
        <p:grpSpPr>
          <a:xfrm rot="21324813">
            <a:off x="6276110" y="770229"/>
            <a:ext cx="855013" cy="5875114"/>
            <a:chOff x="6590169" y="737808"/>
            <a:chExt cx="645805" cy="5896242"/>
          </a:xfrm>
        </p:grpSpPr>
        <p:sp>
          <p:nvSpPr>
            <p:cNvPr id="8" name="Shadow">
              <a:extLst>
                <a:ext uri="{FF2B5EF4-FFF2-40B4-BE49-F238E27FC236}">
                  <a16:creationId xmlns:a16="http://schemas.microsoft.com/office/drawing/2014/main" id="{B54E41EA-FE0A-AEF5-BA13-D3A8158584D5}"/>
                </a:ext>
              </a:extLst>
            </p:cNvPr>
            <p:cNvSpPr/>
            <p:nvPr/>
          </p:nvSpPr>
          <p:spPr>
            <a:xfrm rot="16942631">
              <a:off x="4068387" y="3393072"/>
              <a:ext cx="5765917" cy="539160"/>
            </a:xfrm>
            <a:prstGeom prst="rect">
              <a:avLst/>
            </a:prstGeom>
            <a:gradFill>
              <a:gsLst>
                <a:gs pos="75000">
                  <a:srgbClr val="FFFFFF"/>
                </a:gs>
                <a:gs pos="25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0880000" scaled="0"/>
            </a:gradFill>
            <a:ln>
              <a:noFill/>
            </a:ln>
            <a:effectLst>
              <a:outerShdw blurRad="182211" dist="38100" dir="2700000" sx="100365" sy="100365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dow">
              <a:extLst>
                <a:ext uri="{FF2B5EF4-FFF2-40B4-BE49-F238E27FC236}">
                  <a16:creationId xmlns:a16="http://schemas.microsoft.com/office/drawing/2014/main" id="{663B4E25-5363-D75B-6011-EB4E9CA91D47}"/>
                </a:ext>
              </a:extLst>
            </p:cNvPr>
            <p:cNvSpPr/>
            <p:nvPr/>
          </p:nvSpPr>
          <p:spPr>
            <a:xfrm rot="16942631">
              <a:off x="3964951" y="3363026"/>
              <a:ext cx="5896242" cy="645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39B24-7EEE-5B06-49B1-459BB1213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563439"/>
            <a:ext cx="6074216" cy="4764087"/>
          </a:xfrm>
          <a:solidFill>
            <a:schemeClr val="bg1"/>
          </a:solidFill>
        </p:spPr>
        <p:txBody>
          <a:bodyPr lIns="91440" tIns="45720" rIns="91440" bIns="45720" anchor="t"/>
          <a:lstStyle/>
          <a:p>
            <a:pPr>
              <a:spcAft>
                <a:spcPts val="1600"/>
              </a:spcAft>
            </a:pPr>
            <a:r>
              <a:rPr lang="en-US" sz="2000" dirty="0"/>
              <a:t>Government, Industry, and Fleets are </a:t>
            </a:r>
            <a:r>
              <a:rPr lang="en-US" sz="2000" b="1" dirty="0">
                <a:latin typeface="Arial Nova Cond" panose="020B0506020202020204" pitchFamily="34" charset="0"/>
              </a:rPr>
              <a:t>increasingly aligning on aggressive 2030 vehicle electrification goals</a:t>
            </a:r>
          </a:p>
          <a:p>
            <a:pPr>
              <a:spcAft>
                <a:spcPts val="1600"/>
              </a:spcAft>
            </a:pPr>
            <a:r>
              <a:rPr lang="en-US" sz="2000" b="1" dirty="0"/>
              <a:t>The </a:t>
            </a:r>
            <a:r>
              <a:rPr lang="en-US" sz="2000" b="1" dirty="0">
                <a:latin typeface="Arial Nova Cond" panose="020B0506020202020204" pitchFamily="34" charset="0"/>
              </a:rPr>
              <a:t>pace of needed year-over-year action and investment to prepare charging sites and the grid is not clear</a:t>
            </a:r>
          </a:p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Consumers and fleet operators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must have confidence in charging availability, reliability, and affordability</a:t>
            </a:r>
          </a:p>
          <a:p>
            <a:pPr>
              <a:spcAft>
                <a:spcPts val="1600"/>
              </a:spcAft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Consumers and fleets operators are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increasingly looking to the utility industry to scale up efforts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 Nova Cond Light"/>
                <a:cs typeface="Arial"/>
              </a:rPr>
              <a:t>to support charging solutions, ensure the grid is capable of meeting vehicle loads</a:t>
            </a:r>
          </a:p>
          <a:p>
            <a:pPr marL="0" indent="0">
              <a:spcAft>
                <a:spcPts val="1600"/>
              </a:spcAft>
              <a:buNone/>
            </a:pPr>
            <a:endParaRPr lang="en-US" sz="2000" dirty="0"/>
          </a:p>
          <a:p>
            <a:pPr>
              <a:spcAft>
                <a:spcPts val="1600"/>
              </a:spcAft>
            </a:pPr>
            <a:endParaRPr lang="en-US" sz="2000" dirty="0"/>
          </a:p>
          <a:p>
            <a:pPr>
              <a:spcAft>
                <a:spcPts val="1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477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  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New load is generally easily addressed by utilities through long-standing processes. EV load is different: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Timing mismatch</a:t>
            </a:r>
            <a:r>
              <a:rPr lang="en-US" dirty="0"/>
              <a:t>: Fleets can receive vehicles in a much shorter timeframe than electric service upgrades can be completed.  This is impacting EV adoption today.</a:t>
            </a:r>
          </a:p>
          <a:p>
            <a:pPr lvl="1">
              <a:lnSpc>
                <a:spcPct val="100000"/>
              </a:lnSpc>
            </a:pPr>
            <a:r>
              <a:rPr lang="en-US" sz="2400" b="1" u="sng" dirty="0"/>
              <a:t>“Energy density” increasing</a:t>
            </a:r>
            <a:r>
              <a:rPr lang="en-US" sz="2400" dirty="0"/>
              <a:t>: Load increases at fleet depots of 10x or more will be common, frequently exceeding distribution infrastructure capacity – </a:t>
            </a:r>
            <a:r>
              <a:rPr lang="en-US" dirty="0"/>
              <a:t>no comparable precedent</a:t>
            </a:r>
            <a:r>
              <a:rPr lang="en-US" sz="2400" dirty="0"/>
              <a:t>. </a:t>
            </a:r>
          </a:p>
          <a:p>
            <a:pPr lvl="1">
              <a:lnSpc>
                <a:spcPct val="100000"/>
              </a:lnSpc>
            </a:pPr>
            <a:r>
              <a:rPr lang="en-US" b="1" u="sng" dirty="0"/>
              <a:t>CIAC &amp; Line Extension policies</a:t>
            </a:r>
            <a:r>
              <a:rPr lang="en-US" dirty="0"/>
              <a:t>: competition for distribution capacity will result in perceived and real inconsistencies that stress existing practices in many jurisdictions</a:t>
            </a:r>
            <a:r>
              <a:rPr lang="en-US" sz="2400" dirty="0"/>
              <a:t>.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20</a:t>
            </a:fld>
            <a:endParaRPr lang="en-US"/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B0753BDB-F493-FC80-52A5-E84B19E25142}"/>
              </a:ext>
            </a:extLst>
          </p:cNvPr>
          <p:cNvSpPr/>
          <p:nvPr/>
        </p:nvSpPr>
        <p:spPr>
          <a:xfrm>
            <a:off x="457200" y="3756929"/>
            <a:ext cx="561975" cy="89535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ED74C-270D-E10B-5DB2-63796DE17AED}"/>
              </a:ext>
            </a:extLst>
          </p:cNvPr>
          <p:cNvSpPr txBox="1"/>
          <p:nvPr/>
        </p:nvSpPr>
        <p:spPr>
          <a:xfrm>
            <a:off x="88104" y="4787444"/>
            <a:ext cx="997746" cy="1200329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ova Cond Light" panose="020B0306020202020204" pitchFamily="34" charset="0"/>
              </a:rPr>
              <a:t>EPRI research coming end of Q1</a:t>
            </a:r>
          </a:p>
        </p:txBody>
      </p:sp>
    </p:spTree>
    <p:extLst>
      <p:ext uri="{BB962C8B-B14F-4D97-AF65-F5344CB8AC3E}">
        <p14:creationId xmlns:p14="http://schemas.microsoft.com/office/powerpoint/2010/main" val="190673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B96B-E793-FAA2-CD3D-8DB63980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Timeline Challenge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386FAE-A9CD-544B-5F6D-E7D876B47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4C6DC-C4FA-4E19-3F5C-37EB3E72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325561"/>
            <a:ext cx="10975622" cy="435133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Electric Trucks (and other vehicles) can be ordered and delivered in 4-6 months or less</a:t>
            </a:r>
          </a:p>
          <a:p>
            <a:pPr>
              <a:spcAft>
                <a:spcPts val="2400"/>
              </a:spcAft>
            </a:pPr>
            <a:r>
              <a:rPr lang="en-US" dirty="0"/>
              <a:t>Utility infrastructure upgrades to serve the new charging load can take 18 – 24 months or longer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This mismatch in timelines is affecting adoption of EVs, especially class 6-8 trucks.</a:t>
            </a:r>
          </a:p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en-US" dirty="0"/>
              <a:t>Due to policy drivers and market forces, this will become more prevalent in 2024 and beyond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This will increasingly position utilities as a “barrier” to MHD vehicle adoption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b="1" dirty="0"/>
              <a:t>What can be done to bridge this timeline gap?</a:t>
            </a:r>
          </a:p>
        </p:txBody>
      </p:sp>
    </p:spTree>
    <p:extLst>
      <p:ext uri="{BB962C8B-B14F-4D97-AF65-F5344CB8AC3E}">
        <p14:creationId xmlns:p14="http://schemas.microsoft.com/office/powerpoint/2010/main" val="28379106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CB96B-E793-FAA2-CD3D-8DB63980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Charging Solution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386FAE-A9CD-544B-5F6D-E7D876B47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4C6DC-C4FA-4E19-3F5C-37EB3E72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21895"/>
            <a:ext cx="105156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Customer-side / BTM options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800" dirty="0"/>
              <a:t>1) Utilize existing facility spare capacity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800" dirty="0"/>
              <a:t>2) DERs installed on temporary basis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Utility-side options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arenR"/>
            </a:pPr>
            <a:r>
              <a:rPr lang="en-US" sz="2800" dirty="0"/>
              <a:t>Temporary/Construction service for partial capacity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arenR"/>
            </a:pPr>
            <a:r>
              <a:rPr lang="en-US" sz="2800" dirty="0"/>
              <a:t>Acceptance of CMS to limit power to agreed capacity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arenR"/>
            </a:pPr>
            <a:r>
              <a:rPr lang="en-US" sz="2800" dirty="0"/>
              <a:t>Short-term circuit switching to increase distribution capacity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arenR"/>
            </a:pPr>
            <a:r>
              <a:rPr lang="en-US" sz="2800" dirty="0"/>
              <a:t>Utility side DER </a:t>
            </a:r>
          </a:p>
          <a:p>
            <a:pPr lvl="1">
              <a:spcAft>
                <a:spcPts val="2400"/>
              </a:spcAft>
            </a:pPr>
            <a:endParaRPr lang="en-US" sz="2800" dirty="0"/>
          </a:p>
          <a:p>
            <a:pPr lvl="1">
              <a:spcAft>
                <a:spcPts val="2400"/>
              </a:spcAft>
            </a:pPr>
            <a:endParaRPr lang="en-US" sz="2800" dirty="0"/>
          </a:p>
          <a:p>
            <a:pPr lvl="1">
              <a:spcAft>
                <a:spcPts val="2400"/>
              </a:spcAft>
            </a:pPr>
            <a:endParaRPr lang="en-US" sz="2800" dirty="0"/>
          </a:p>
          <a:p>
            <a:pPr>
              <a:spcAft>
                <a:spcPts val="2400"/>
              </a:spcAft>
            </a:pPr>
            <a:endParaRPr lang="en-US" sz="2800" dirty="0"/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12DFC-64EE-CFC0-5BD2-B5E83F86D2D7}"/>
              </a:ext>
            </a:extLst>
          </p:cNvPr>
          <p:cNvSpPr txBox="1"/>
          <p:nvPr/>
        </p:nvSpPr>
        <p:spPr>
          <a:xfrm>
            <a:off x="7608712" y="1421895"/>
            <a:ext cx="4145844" cy="1785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are best practices today?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Can a recommended practice and architecture be established?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documentation and approvals would be needed? </a:t>
            </a:r>
          </a:p>
        </p:txBody>
      </p:sp>
    </p:spTree>
    <p:extLst>
      <p:ext uri="{BB962C8B-B14F-4D97-AF65-F5344CB8AC3E}">
        <p14:creationId xmlns:p14="http://schemas.microsoft.com/office/powerpoint/2010/main" val="114010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76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C230E-235A-955F-5BA0-F90E16D57074}"/>
              </a:ext>
            </a:extLst>
          </p:cNvPr>
          <p:cNvSpPr txBox="1"/>
          <p:nvPr/>
        </p:nvSpPr>
        <p:spPr>
          <a:xfrm>
            <a:off x="1597024" y="3548355"/>
            <a:ext cx="2124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 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MHD Depots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School Buses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>
                  <a:lumMod val="75000"/>
                </a:schemeClr>
              </a:solidFill>
              <a:latin typeface="Arial Nova Cond Light" panose="020B0306020202020204" pitchFamily="34" charset="0"/>
            </a:endParaRP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Coming soon: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Ports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102BA-932B-E1C6-5D1B-9400EDCD79C2}"/>
              </a:ext>
            </a:extLst>
          </p:cNvPr>
          <p:cNvSpPr txBox="1"/>
          <p:nvPr/>
        </p:nvSpPr>
        <p:spPr>
          <a:xfrm>
            <a:off x="4440235" y="3548355"/>
            <a:ext cx="529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Is there a method for prioritization?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i.e. look at DACs / Justice 40 requirements?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 Nova Cond Light" panose="020B0306020202020204" pitchFamily="34" charset="0"/>
              </a:rPr>
              <a:t>i.e. look at other policy drivers in the state?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316C2-0C31-7017-FF36-EE8F3F2EFB58}"/>
              </a:ext>
            </a:extLst>
          </p:cNvPr>
          <p:cNvSpPr txBox="1"/>
          <p:nvPr/>
        </p:nvSpPr>
        <p:spPr>
          <a:xfrm>
            <a:off x="4440235" y="5281503"/>
            <a:ext cx="7169150" cy="646331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Electrifying Airport Ecosystems by 2050 Could Require Nearly Five Times the Electric Power Currently Used (enterprisemobility.com)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CB72EB-2619-5E17-5C3D-7AD6062EA71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590800" y="5604669"/>
            <a:ext cx="18494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150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27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State: i.e. a fleet database, a one-time reporting requirement for fleets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Utility: process for outreach to customers on fleet electrification plans 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EPRI’s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GridFAST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tool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05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State: i.e. a fleet database, a one-time reporting requirement for fleets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Utility: process for outreach to customers on fleet electrification plans </a:t>
            </a:r>
          </a:p>
          <a:p>
            <a:pPr lvl="4"/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EPRI’s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GridFAST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tool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37181-7C88-8DB6-082C-0CBBCD54CA73}"/>
              </a:ext>
            </a:extLst>
          </p:cNvPr>
          <p:cNvSpPr txBox="1"/>
          <p:nvPr/>
        </p:nvSpPr>
        <p:spPr>
          <a:xfrm>
            <a:off x="1860550" y="5604669"/>
            <a:ext cx="796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“Affordability comes with proper planning and design.” – Sujit Mandal, Amazon </a:t>
            </a:r>
          </a:p>
        </p:txBody>
      </p:sp>
    </p:spTree>
    <p:extLst>
      <p:ext uri="{BB962C8B-B14F-4D97-AF65-F5344CB8AC3E}">
        <p14:creationId xmlns:p14="http://schemas.microsoft.com/office/powerpoint/2010/main" val="3866342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E5402F8-A0C4-CAD0-9D23-3D8248FC0353}"/>
              </a:ext>
            </a:extLst>
          </p:cNvPr>
          <p:cNvSpPr/>
          <p:nvPr/>
        </p:nvSpPr>
        <p:spPr bwMode="auto">
          <a:xfrm>
            <a:off x="0" y="2380128"/>
            <a:ext cx="6437776" cy="4296627"/>
          </a:xfrm>
          <a:prstGeom prst="rect">
            <a:avLst/>
          </a:prstGeom>
          <a:gradFill>
            <a:gsLst>
              <a:gs pos="0">
                <a:srgbClr val="00CFCF"/>
              </a:gs>
              <a:gs pos="97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B9A1E8-A910-D357-D8D4-BDCA01CCFA93}"/>
              </a:ext>
            </a:extLst>
          </p:cNvPr>
          <p:cNvSpPr/>
          <p:nvPr/>
        </p:nvSpPr>
        <p:spPr bwMode="auto">
          <a:xfrm rot="10800000">
            <a:off x="5496559" y="2380128"/>
            <a:ext cx="6695433" cy="4262661"/>
          </a:xfrm>
          <a:prstGeom prst="rect">
            <a:avLst/>
          </a:prstGeom>
          <a:gradFill>
            <a:gsLst>
              <a:gs pos="0">
                <a:srgbClr val="92D050">
                  <a:alpha val="87125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7F3BE5-7DA3-32C1-E5D5-C19E03212D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360" y="1464957"/>
            <a:ext cx="10403838" cy="5239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E6391B-0CA3-6E94-E7C7-FA20D826ADA0}"/>
              </a:ext>
            </a:extLst>
          </p:cNvPr>
          <p:cNvSpPr txBox="1"/>
          <p:nvPr/>
        </p:nvSpPr>
        <p:spPr>
          <a:xfrm>
            <a:off x="4923037" y="2645921"/>
            <a:ext cx="2345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GridFAST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Secure online data exchange platform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BDCA8D-87F9-C56D-5E27-0C474C3D5DEE}"/>
              </a:ext>
            </a:extLst>
          </p:cNvPr>
          <p:cNvSpPr txBox="1"/>
          <p:nvPr/>
        </p:nvSpPr>
        <p:spPr>
          <a:xfrm>
            <a:off x="363555" y="868543"/>
            <a:ext cx="11910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</a:rPr>
              <a:t>Goal: Improve transparency in EV charging planning to inform grid investments and accelerate grid interconnects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Arial Nova Cond Light" panose="020B0306020202020204" pitchFamily="34" charset="0"/>
              </a:rPr>
              <a:t>For big and small fleets. 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Arial Nova Cond Light" panose="020B0306020202020204" pitchFamily="34" charset="0"/>
              </a:rPr>
              <a:t>Complementary to </a:t>
            </a:r>
            <a:r>
              <a:rPr lang="en-US" sz="2000" dirty="0" err="1">
                <a:latin typeface="Arial Nova Cond Light" panose="020B0306020202020204" pitchFamily="34" charset="0"/>
              </a:rPr>
              <a:t>eRoadMAP</a:t>
            </a:r>
            <a:r>
              <a:rPr lang="en-US" sz="2000" baseline="30000" dirty="0" err="1">
                <a:latin typeface="Arial Nova Cond Light" panose="020B0306020202020204" pitchFamily="34" charset="0"/>
              </a:rPr>
              <a:t>TM</a:t>
            </a: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Arial Nova Cond Light" panose="020B0306020202020204" pitchFamily="34" charset="0"/>
              </a:rPr>
              <a:t> ; continues the communication across all parties.  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Arial Nova Cond Light" panose="020B0306020202020204" pitchFamily="34" charset="0"/>
              </a:rPr>
              <a:t>Complementary to fleet advisory services.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F7698-D439-8831-D751-854181C91432}"/>
              </a:ext>
            </a:extLst>
          </p:cNvPr>
          <p:cNvSpPr txBox="1"/>
          <p:nvPr/>
        </p:nvSpPr>
        <p:spPr>
          <a:xfrm>
            <a:off x="620319" y="2615815"/>
            <a:ext cx="336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B9B97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2023-2035 plans defining loads, locations, timing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471B65-9798-7241-2167-24AAD3A3B3EC}"/>
              </a:ext>
            </a:extLst>
          </p:cNvPr>
          <p:cNvSpPr txBox="1"/>
          <p:nvPr/>
        </p:nvSpPr>
        <p:spPr>
          <a:xfrm>
            <a:off x="8136198" y="2645921"/>
            <a:ext cx="343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7A3D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Utility hosting capacity – or proxies – indicating grid readiness, timing to support EV charging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95C83-C0C4-60F3-B651-D5820429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5" y="224092"/>
            <a:ext cx="10555269" cy="7102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 err="1">
                <a:ea typeface="Calibri Light"/>
                <a:cs typeface="Calibri Light"/>
              </a:rPr>
              <a:t>GridFAST</a:t>
            </a:r>
            <a:endParaRPr lang="en-US" sz="3600" b="1" baseline="30000" dirty="0"/>
          </a:p>
        </p:txBody>
      </p:sp>
    </p:spTree>
    <p:extLst>
      <p:ext uri="{BB962C8B-B14F-4D97-AF65-F5344CB8AC3E}">
        <p14:creationId xmlns:p14="http://schemas.microsoft.com/office/powerpoint/2010/main" val="1001191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6;g22c76271367_1_1599">
            <a:extLst>
              <a:ext uri="{FF2B5EF4-FFF2-40B4-BE49-F238E27FC236}">
                <a16:creationId xmlns:a16="http://schemas.microsoft.com/office/drawing/2014/main" id="{7720D34F-59CD-5680-EE5C-C7386D4C0CCC}"/>
              </a:ext>
            </a:extLst>
          </p:cNvPr>
          <p:cNvSpPr/>
          <p:nvPr/>
        </p:nvSpPr>
        <p:spPr>
          <a:xfrm>
            <a:off x="1354132" y="2038225"/>
            <a:ext cx="2765498" cy="4417800"/>
          </a:xfrm>
          <a:prstGeom prst="roundRect">
            <a:avLst>
              <a:gd name="adj" fmla="val 8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22c76271367_1_1599"/>
          <p:cNvSpPr/>
          <p:nvPr/>
        </p:nvSpPr>
        <p:spPr>
          <a:xfrm>
            <a:off x="5510182" y="1988777"/>
            <a:ext cx="1365858" cy="4417800"/>
          </a:xfrm>
          <a:prstGeom prst="roundRect">
            <a:avLst>
              <a:gd name="adj" fmla="val 807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g22c76271367_1_1599"/>
          <p:cNvSpPr/>
          <p:nvPr/>
        </p:nvSpPr>
        <p:spPr>
          <a:xfrm>
            <a:off x="2962555" y="35338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g22c76271367_1_1599"/>
          <p:cNvSpPr/>
          <p:nvPr/>
        </p:nvSpPr>
        <p:spPr>
          <a:xfrm>
            <a:off x="1580350" y="35338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494" y="3149857"/>
            <a:ext cx="949707" cy="170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686" y="3149857"/>
            <a:ext cx="949707" cy="17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22c76271367_1_1599"/>
          <p:cNvSpPr/>
          <p:nvPr/>
        </p:nvSpPr>
        <p:spPr>
          <a:xfrm>
            <a:off x="5704705" y="35269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22c76271367_1_1599"/>
          <p:cNvSpPr txBox="1">
            <a:spLocks noGrp="1"/>
          </p:cNvSpPr>
          <p:nvPr>
            <p:ph type="title"/>
          </p:nvPr>
        </p:nvSpPr>
        <p:spPr>
          <a:xfrm>
            <a:off x="494008" y="1043116"/>
            <a:ext cx="109288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400" dirty="0">
                <a:latin typeface="Arial Nova Cond Light" panose="020B0306020202020204" pitchFamily="34" charset="0"/>
              </a:rPr>
              <a:t>Enable EV customers and utilities to have </a:t>
            </a:r>
            <a:r>
              <a:rPr lang="en-US" sz="2400" i="1" u="sng" dirty="0">
                <a:latin typeface="Arial Nova Cond Light" panose="020B0306020202020204" pitchFamily="34" charset="0"/>
              </a:rPr>
              <a:t>actionable</a:t>
            </a:r>
            <a:r>
              <a:rPr lang="en-US" sz="2400" i="1" dirty="0">
                <a:latin typeface="Arial Nova Cond Light" panose="020B0306020202020204" pitchFamily="34" charset="0"/>
              </a:rPr>
              <a:t> </a:t>
            </a:r>
            <a:r>
              <a:rPr lang="en-US" sz="2400" dirty="0">
                <a:latin typeface="Arial Nova Cond Light" panose="020B0306020202020204" pitchFamily="34" charset="0"/>
              </a:rPr>
              <a:t>transportation load information </a:t>
            </a:r>
            <a:r>
              <a:rPr lang="en-US" sz="2400" i="1" u="sng" dirty="0">
                <a:latin typeface="Arial Nova Cond Light" panose="020B0306020202020204" pitchFamily="34" charset="0"/>
              </a:rPr>
              <a:t>earlier</a:t>
            </a:r>
            <a:r>
              <a:rPr lang="en-US" sz="2400" dirty="0">
                <a:latin typeface="Arial Nova Cond Light" panose="020B0306020202020204" pitchFamily="34" charset="0"/>
              </a:rPr>
              <a:t> in the utility planning process.</a:t>
            </a:r>
          </a:p>
        </p:txBody>
      </p:sp>
      <p:sp>
        <p:nvSpPr>
          <p:cNvPr id="854" name="Google Shape;854;g22c76271367_1_1599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859" name="Google Shape;859;g22c76271367_1_1599"/>
          <p:cNvSpPr txBox="1">
            <a:spLocks noGrp="1"/>
          </p:cNvSpPr>
          <p:nvPr>
            <p:ph idx="1"/>
          </p:nvPr>
        </p:nvSpPr>
        <p:spPr>
          <a:xfrm>
            <a:off x="374719" y="338806"/>
            <a:ext cx="4508581" cy="523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3200" b="1" dirty="0" err="1">
                <a:ea typeface="Calibri Light"/>
                <a:cs typeface="Calibri Light"/>
              </a:rPr>
              <a:t>GridFAST</a:t>
            </a:r>
            <a:endParaRPr lang="en-US" sz="3200" b="1" spc="300" dirty="0">
              <a:latin typeface="Century Gothic" panose="020B0502020202020204" pitchFamily="34" charset="0"/>
            </a:endParaRPr>
          </a:p>
        </p:txBody>
      </p:sp>
      <p:pic>
        <p:nvPicPr>
          <p:cNvPr id="855" name="Google Shape;855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599" y="3137880"/>
            <a:ext cx="949707" cy="17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22c76271367_1_1599"/>
          <p:cNvSpPr txBox="1"/>
          <p:nvPr/>
        </p:nvSpPr>
        <p:spPr>
          <a:xfrm>
            <a:off x="5718500" y="3812989"/>
            <a:ext cx="93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 </a:t>
            </a:r>
            <a:b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Request &amp; Refinement</a:t>
            </a:r>
            <a:endParaRPr sz="800" b="1" i="0" u="none" strike="noStrike" cap="none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57" name="Google Shape;857;g22c76271367_1_1599"/>
          <p:cNvCxnSpPr>
            <a:endCxn id="858" idx="1"/>
          </p:cNvCxnSpPr>
          <p:nvPr/>
        </p:nvCxnSpPr>
        <p:spPr>
          <a:xfrm>
            <a:off x="6654355" y="3989873"/>
            <a:ext cx="318900" cy="0"/>
          </a:xfrm>
          <a:prstGeom prst="straightConnector1">
            <a:avLst/>
          </a:prstGeom>
          <a:noFill/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58" name="Google Shape;858;g22c76271367_1_1599"/>
          <p:cNvSpPr/>
          <p:nvPr/>
        </p:nvSpPr>
        <p:spPr>
          <a:xfrm>
            <a:off x="6973255" y="3516923"/>
            <a:ext cx="2535900" cy="945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 communication </a:t>
            </a:r>
            <a:b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" b="1" i="0" u="none" strike="noStrike" cap="none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fleets &amp; utilities</a:t>
            </a:r>
            <a:endParaRPr sz="800" b="1" i="0" u="none" strike="noStrike" cap="none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g22c76271367_1_1599"/>
          <p:cNvSpPr/>
          <p:nvPr/>
        </p:nvSpPr>
        <p:spPr>
          <a:xfrm>
            <a:off x="5704705" y="3526975"/>
            <a:ext cx="936000" cy="93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2" name="Google Shape;862;g22c76271367_1_15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599" y="3137880"/>
            <a:ext cx="949707" cy="1703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4" name="Google Shape;864;g22c76271367_1_1599"/>
          <p:cNvCxnSpPr>
            <a:endCxn id="865" idx="1"/>
          </p:cNvCxnSpPr>
          <p:nvPr/>
        </p:nvCxnSpPr>
        <p:spPr>
          <a:xfrm>
            <a:off x="4589533" y="5056462"/>
            <a:ext cx="29151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6" name="Google Shape;866;g22c76271367_1_1599"/>
          <p:cNvCxnSpPr>
            <a:cxnSpLocks/>
            <a:stCxn id="869" idx="1"/>
            <a:endCxn id="868" idx="1"/>
          </p:cNvCxnSpPr>
          <p:nvPr/>
        </p:nvCxnSpPr>
        <p:spPr>
          <a:xfrm>
            <a:off x="1467710" y="2947274"/>
            <a:ext cx="8254442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9" name="Google Shape;869;g22c76271367_1_1599"/>
          <p:cNvSpPr/>
          <p:nvPr/>
        </p:nvSpPr>
        <p:spPr>
          <a:xfrm>
            <a:off x="1467710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Vision</a:t>
            </a: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0" name="Google Shape;870;g22c76271367_1_1599"/>
          <p:cNvSpPr/>
          <p:nvPr/>
        </p:nvSpPr>
        <p:spPr>
          <a:xfrm>
            <a:off x="2849901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1" name="Google Shape;871;g22c76271367_1_1599"/>
          <p:cNvSpPr/>
          <p:nvPr/>
        </p:nvSpPr>
        <p:spPr>
          <a:xfrm>
            <a:off x="42243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Fund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2" name="Google Shape;872;g22c76271367_1_1599"/>
          <p:cNvSpPr/>
          <p:nvPr/>
        </p:nvSpPr>
        <p:spPr>
          <a:xfrm>
            <a:off x="559880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3" name="Google Shape;873;g22c76271367_1_1599"/>
          <p:cNvSpPr/>
          <p:nvPr/>
        </p:nvSpPr>
        <p:spPr>
          <a:xfrm>
            <a:off x="69732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Procure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4" name="Google Shape;874;g22c76271367_1_1599"/>
          <p:cNvSpPr/>
          <p:nvPr/>
        </p:nvSpPr>
        <p:spPr>
          <a:xfrm>
            <a:off x="834770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rgbClr val="D0F0FE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A0C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</a:t>
            </a:r>
            <a:endParaRPr sz="1600" b="1" i="0" u="none" strike="noStrike" cap="none" dirty="0">
              <a:solidFill>
                <a:srgbClr val="00A0C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Google Shape;868;g22c76271367_1_1599"/>
          <p:cNvSpPr/>
          <p:nvPr/>
        </p:nvSpPr>
        <p:spPr>
          <a:xfrm>
            <a:off x="9722152" y="2659724"/>
            <a:ext cx="1161300" cy="57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Deploy</a:t>
            </a: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5" name="Google Shape;875;g22c76271367_1_1599"/>
          <p:cNvSpPr/>
          <p:nvPr/>
        </p:nvSpPr>
        <p:spPr>
          <a:xfrm>
            <a:off x="996355" y="5711848"/>
            <a:ext cx="3433291" cy="506024"/>
          </a:xfrm>
          <a:prstGeom prst="roundRect">
            <a:avLst>
              <a:gd name="adj" fmla="val 29889"/>
            </a:avLst>
          </a:prstGeom>
          <a:gradFill>
            <a:gsLst>
              <a:gs pos="0">
                <a:schemeClr val="accent4"/>
              </a:gs>
              <a:gs pos="100000">
                <a:srgbClr val="E1EFCC"/>
              </a:gs>
            </a:gsLst>
            <a:lin ang="10800025" scaled="0"/>
          </a:gradFill>
          <a:ln>
            <a:noFill/>
          </a:ln>
        </p:spPr>
        <p:txBody>
          <a:bodyPr spcFirstLastPara="1" wrap="square" lIns="128016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7" name="Google Shape;877;g22c76271367_1_1599"/>
          <p:cNvSpPr/>
          <p:nvPr/>
        </p:nvSpPr>
        <p:spPr>
          <a:xfrm>
            <a:off x="996352" y="4868858"/>
            <a:ext cx="3433294" cy="5036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E1EFCC"/>
              </a:gs>
            </a:gsLst>
            <a:lin ang="10800025" scaled="0"/>
          </a:gradFill>
          <a:ln>
            <a:noFill/>
          </a:ln>
        </p:spPr>
        <p:txBody>
          <a:bodyPr spcFirstLastPara="1" wrap="square" lIns="128016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8" name="Google Shape;878;g22c76271367_1_1599"/>
          <p:cNvSpPr/>
          <p:nvPr/>
        </p:nvSpPr>
        <p:spPr>
          <a:xfrm>
            <a:off x="5092649" y="4768912"/>
            <a:ext cx="2252100" cy="575100"/>
          </a:xfrm>
          <a:prstGeom prst="roundRect">
            <a:avLst>
              <a:gd name="adj" fmla="val 16667"/>
            </a:avLst>
          </a:prstGeom>
          <a:solidFill>
            <a:srgbClr val="E1EF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6FB20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</a:t>
            </a:r>
            <a:endParaRPr sz="1600" b="1" i="0" u="none" strike="noStrike" cap="none" dirty="0">
              <a:solidFill>
                <a:srgbClr val="6FB20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5" name="Google Shape;865;g22c76271367_1_1599"/>
          <p:cNvSpPr/>
          <p:nvPr/>
        </p:nvSpPr>
        <p:spPr>
          <a:xfrm>
            <a:off x="7504633" y="4768912"/>
            <a:ext cx="2004600" cy="575100"/>
          </a:xfrm>
          <a:prstGeom prst="roundRect">
            <a:avLst>
              <a:gd name="adj" fmla="val 16667"/>
            </a:avLst>
          </a:prstGeom>
          <a:solidFill>
            <a:srgbClr val="E1EFCC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6FB20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</a:t>
            </a:r>
            <a:endParaRPr sz="1600" b="1" i="0" u="none" strike="noStrike" cap="none" dirty="0">
              <a:solidFill>
                <a:srgbClr val="6FB20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80" name="Google Shape;880;g22c76271367_1_1599"/>
          <p:cNvCxnSpPr/>
          <p:nvPr/>
        </p:nvCxnSpPr>
        <p:spPr>
          <a:xfrm>
            <a:off x="2724196" y="5341648"/>
            <a:ext cx="0" cy="3702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882" name="Google Shape;882;g22c76271367_1_1599"/>
          <p:cNvCxnSpPr>
            <a:endCxn id="883" idx="1"/>
          </p:cNvCxnSpPr>
          <p:nvPr/>
        </p:nvCxnSpPr>
        <p:spPr>
          <a:xfrm>
            <a:off x="6654355" y="3989873"/>
            <a:ext cx="318900" cy="0"/>
          </a:xfrm>
          <a:prstGeom prst="straightConnector1">
            <a:avLst/>
          </a:prstGeom>
          <a:noFill/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3" name="Google Shape;883;g22c76271367_1_1599"/>
          <p:cNvSpPr/>
          <p:nvPr/>
        </p:nvSpPr>
        <p:spPr>
          <a:xfrm>
            <a:off x="6973255" y="3516923"/>
            <a:ext cx="2535900" cy="9459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rgbClr val="63C4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 communication </a:t>
            </a:r>
            <a:b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</a:t>
            </a:r>
            <a:r>
              <a:rPr lang="en-US" sz="1400" b="1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 customer</a:t>
            </a: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&amp; utilities</a:t>
            </a:r>
            <a:endParaRPr sz="14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84" name="Google Shape;884;g22c76271367_1_1599"/>
          <p:cNvCxnSpPr/>
          <p:nvPr/>
        </p:nvCxnSpPr>
        <p:spPr>
          <a:xfrm rot="5400000">
            <a:off x="6866302" y="-776176"/>
            <a:ext cx="600" cy="6872400"/>
          </a:xfrm>
          <a:prstGeom prst="bentConnector3">
            <a:avLst>
              <a:gd name="adj1" fmla="val -62416834"/>
            </a:avLst>
          </a:prstGeom>
          <a:noFill/>
          <a:ln w="19050" cap="flat" cmpd="sng">
            <a:solidFill>
              <a:srgbClr val="06C2F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5" name="Google Shape;885;g22c76271367_1_1599"/>
          <p:cNvCxnSpPr>
            <a:cxnSpLocks/>
            <a:endCxn id="869" idx="0"/>
          </p:cNvCxnSpPr>
          <p:nvPr/>
        </p:nvCxnSpPr>
        <p:spPr>
          <a:xfrm rot="10800000">
            <a:off x="2048360" y="2659724"/>
            <a:ext cx="8254442" cy="12700"/>
          </a:xfrm>
          <a:prstGeom prst="bentConnector4">
            <a:avLst>
              <a:gd name="adj1" fmla="val -43"/>
              <a:gd name="adj2" fmla="val 3020000"/>
            </a:avLst>
          </a:prstGeom>
          <a:noFill/>
          <a:ln w="19050" cap="flat" cmpd="sng">
            <a:solidFill>
              <a:srgbClr val="06C2F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Google Shape;879;g22c76271367_1_1599">
            <a:extLst>
              <a:ext uri="{FF2B5EF4-FFF2-40B4-BE49-F238E27FC236}">
                <a16:creationId xmlns:a16="http://schemas.microsoft.com/office/drawing/2014/main" id="{B1F30402-9CE0-F22C-4EF6-8765A68A48EF}"/>
              </a:ext>
            </a:extLst>
          </p:cNvPr>
          <p:cNvSpPr txBox="1"/>
          <p:nvPr/>
        </p:nvSpPr>
        <p:spPr>
          <a:xfrm rot="5400000">
            <a:off x="10566030" y="2793385"/>
            <a:ext cx="21998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 CUSTOMER</a:t>
            </a:r>
            <a:endParaRPr sz="2000" b="1" i="0" u="none" strike="noStrike" cap="none" dirty="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819;g22c76271367_1_1561">
            <a:extLst>
              <a:ext uri="{FF2B5EF4-FFF2-40B4-BE49-F238E27FC236}">
                <a16:creationId xmlns:a16="http://schemas.microsoft.com/office/drawing/2014/main" id="{97210299-837A-488D-9239-31D7B5DDC1DD}"/>
              </a:ext>
            </a:extLst>
          </p:cNvPr>
          <p:cNvSpPr txBox="1"/>
          <p:nvPr/>
        </p:nvSpPr>
        <p:spPr>
          <a:xfrm>
            <a:off x="5725107" y="3773741"/>
            <a:ext cx="936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 </a:t>
            </a:r>
            <a:b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Request</a:t>
            </a:r>
          </a:p>
        </p:txBody>
      </p:sp>
      <p:sp>
        <p:nvSpPr>
          <p:cNvPr id="6" name="Google Shape;850;g22c76271367_1_1599">
            <a:extLst>
              <a:ext uri="{FF2B5EF4-FFF2-40B4-BE49-F238E27FC236}">
                <a16:creationId xmlns:a16="http://schemas.microsoft.com/office/drawing/2014/main" id="{2B29C1E2-48B9-3215-DB68-240132B4459C}"/>
              </a:ext>
            </a:extLst>
          </p:cNvPr>
          <p:cNvSpPr txBox="1"/>
          <p:nvPr/>
        </p:nvSpPr>
        <p:spPr>
          <a:xfrm>
            <a:off x="2908194" y="3773741"/>
            <a:ext cx="1041817" cy="44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Opportunity</a:t>
            </a:r>
            <a:endParaRPr sz="12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881;g22c76271367_1_1599">
            <a:extLst>
              <a:ext uri="{FF2B5EF4-FFF2-40B4-BE49-F238E27FC236}">
                <a16:creationId xmlns:a16="http://schemas.microsoft.com/office/drawing/2014/main" id="{6888AE37-1543-594E-408B-01A33B077273}"/>
              </a:ext>
            </a:extLst>
          </p:cNvPr>
          <p:cNvSpPr txBox="1"/>
          <p:nvPr/>
        </p:nvSpPr>
        <p:spPr>
          <a:xfrm rot="5400000">
            <a:off x="11192982" y="4993265"/>
            <a:ext cx="9459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UTILITY</a:t>
            </a:r>
            <a:endParaRPr sz="2000" b="1" i="0" u="none" strike="noStrike" cap="none" dirty="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850;g22c76271367_1_1599">
            <a:extLst>
              <a:ext uri="{FF2B5EF4-FFF2-40B4-BE49-F238E27FC236}">
                <a16:creationId xmlns:a16="http://schemas.microsoft.com/office/drawing/2014/main" id="{DFF8709A-577F-32B5-726F-CF201D661C45}"/>
              </a:ext>
            </a:extLst>
          </p:cNvPr>
          <p:cNvSpPr txBox="1"/>
          <p:nvPr/>
        </p:nvSpPr>
        <p:spPr>
          <a:xfrm>
            <a:off x="1534826" y="3773741"/>
            <a:ext cx="1041817" cy="44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63C4C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Opportunity</a:t>
            </a:r>
            <a:endParaRPr sz="1200" b="1" i="0" u="none" strike="noStrike" cap="none" dirty="0">
              <a:solidFill>
                <a:srgbClr val="63C4C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FEA62-DF05-4830-FBED-AFDE9C3C976C}"/>
              </a:ext>
            </a:extLst>
          </p:cNvPr>
          <p:cNvSpPr txBox="1"/>
          <p:nvPr/>
        </p:nvSpPr>
        <p:spPr>
          <a:xfrm>
            <a:off x="1151976" y="4909056"/>
            <a:ext cx="306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Distribution Planning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39552-5488-1B0D-71C1-C5A8A7451062}"/>
              </a:ext>
            </a:extLst>
          </p:cNvPr>
          <p:cNvSpPr txBox="1"/>
          <p:nvPr/>
        </p:nvSpPr>
        <p:spPr>
          <a:xfrm>
            <a:off x="1193405" y="5789867"/>
            <a:ext cx="306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Transmission Planning Cycle</a:t>
            </a: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E8BA7BF6-C5E6-9B90-D48B-840531B081F1}"/>
              </a:ext>
            </a:extLst>
          </p:cNvPr>
          <p:cNvSpPr/>
          <p:nvPr/>
        </p:nvSpPr>
        <p:spPr>
          <a:xfrm flipH="1">
            <a:off x="2013975" y="1720900"/>
            <a:ext cx="4218480" cy="983639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B6E8-96CF-ACEF-E501-DEC32E92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some headlines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B8385-AEBD-9EEC-9024-D12530A41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0"/>
            <a:ext cx="10515600" cy="52617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“EV sales down.”</a:t>
            </a:r>
          </a:p>
          <a:p>
            <a:pPr lvl="1">
              <a:lnSpc>
                <a:spcPct val="100000"/>
              </a:lnSpc>
            </a:pPr>
            <a:r>
              <a:rPr lang="en-US" sz="1400" u="sng" dirty="0">
                <a:solidFill>
                  <a:srgbClr val="1155CC"/>
                </a:solidFill>
                <a:effectLst/>
                <a:ea typeface="Calibri" panose="020F0502020204030204" pitchFamily="34" charset="0"/>
                <a:hlinkClick r:id="rId2"/>
              </a:rPr>
              <a:t>Plug-in EV Sales in December of 2023 Rose to 9.8% of All Light-Duty Vehicle Sales in the U.S.</a:t>
            </a:r>
            <a:r>
              <a:rPr lang="en-US" sz="1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2"/>
              </a:rPr>
              <a:t> [energy.gov]</a:t>
            </a:r>
            <a:endParaRPr lang="en-US" sz="1400" dirty="0">
              <a:ea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4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3"/>
              </a:rPr>
              <a:t>New EV Sales In America Have Nearly Quintupled Since 2020</a:t>
            </a:r>
            <a:r>
              <a:rPr lang="en-US" sz="1400" dirty="0">
                <a:effectLst/>
                <a:ea typeface="Calibri" panose="020F0502020204030204" pitchFamily="34" charset="0"/>
              </a:rPr>
              <a:t>.” Final EV sales for the U.S. in 2023 estimated to be 1.189M. That’s about 7.4% of sales (preliminary).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dirty="0"/>
              <a:t>“Hertz is selling 1/3 of its fleet of EVs.”</a:t>
            </a:r>
          </a:p>
          <a:p>
            <a:pPr lvl="1">
              <a:lnSpc>
                <a:spcPct val="100000"/>
              </a:lnSpc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CEO noted customers are trying out EVs, but they may have overestimated demand, </a:t>
            </a:r>
            <a:r>
              <a:rPr lang="en-US" sz="1400" dirty="0">
                <a:solidFill>
                  <a:srgbClr val="000000"/>
                </a:solidFill>
                <a:hlinkClick r:id="rId4"/>
              </a:rPr>
              <a:t>Scherr said </a:t>
            </a:r>
            <a:r>
              <a:rPr lang="en-US" sz="1400" dirty="0">
                <a:solidFill>
                  <a:srgbClr val="000000"/>
                </a:solidFill>
              </a:rPr>
              <a:t>. Tesla decision to lower their vehicle prices also factored into their decision given the impact on depreciation. 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dirty="0"/>
              <a:t>“</a:t>
            </a:r>
            <a:r>
              <a:rPr lang="en-US" dirty="0" err="1"/>
              <a:t>Teslas</a:t>
            </a:r>
            <a:r>
              <a:rPr lang="en-US" dirty="0"/>
              <a:t> struggling to charge in Chicago.”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hlinkClick r:id="rId5"/>
              </a:rPr>
              <a:t>Li ion batteries susceptible to extreme cold. Tesla says to maintain a charge of at least 20%. Tesla has a cold weather best practice guide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</a:rPr>
              <a:t>Need more charging stations!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F5BFA-F022-27C0-89C3-B2398DA64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0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which current utility policies and processes may need to change; where additional policymaker support and/or help is needed.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2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which current utility policies and processes may need to change; where additional policymaker support and/or help is needed.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Forecasting practices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Cost recovery practices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Frequency of utility filings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FF0A6-B8F6-FF61-66DD-91D32ACD87D6}"/>
              </a:ext>
            </a:extLst>
          </p:cNvPr>
          <p:cNvSpPr txBox="1"/>
          <p:nvPr/>
        </p:nvSpPr>
        <p:spPr>
          <a:xfrm>
            <a:off x="4321175" y="4668917"/>
            <a:ext cx="5108575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0" lvl="4" indent="-228600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State funding availability</a:t>
            </a:r>
          </a:p>
          <a:p>
            <a:pPr marL="2057400" lvl="4" indent="-228600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Federal funding availability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2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which current utility policies and processes may need to change; where additional policymaker support and/or help is needed.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Forecasting practices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Cost recovery practices </a:t>
            </a:r>
          </a:p>
          <a:p>
            <a:pPr lvl="4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Frequency of utility filings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FF0A6-B8F6-FF61-66DD-91D32ACD87D6}"/>
              </a:ext>
            </a:extLst>
          </p:cNvPr>
          <p:cNvSpPr txBox="1"/>
          <p:nvPr/>
        </p:nvSpPr>
        <p:spPr>
          <a:xfrm>
            <a:off x="4321175" y="4668917"/>
            <a:ext cx="5108575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0" lvl="4" indent="-228600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State funding availability</a:t>
            </a:r>
          </a:p>
          <a:p>
            <a:pPr marL="2057400" lvl="4" indent="-228600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  <a:cs typeface="Arial" panose="020B0604020202020204" pitchFamily="34" charset="0"/>
              </a:rPr>
              <a:t>Federal funding availability </a:t>
            </a: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AACEC-F162-CA74-6239-CACB303DDBC5}"/>
              </a:ext>
            </a:extLst>
          </p:cNvPr>
          <p:cNvSpPr/>
          <p:nvPr/>
        </p:nvSpPr>
        <p:spPr>
          <a:xfrm>
            <a:off x="1459704" y="4345215"/>
            <a:ext cx="8058150" cy="2314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420C3-6C33-6345-5AD5-A05BEA4E92F8}"/>
              </a:ext>
            </a:extLst>
          </p:cNvPr>
          <p:cNvSpPr txBox="1"/>
          <p:nvPr/>
        </p:nvSpPr>
        <p:spPr>
          <a:xfrm>
            <a:off x="9524203" y="4755191"/>
            <a:ext cx="162877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ova Cond Light" panose="020B0306020202020204" pitchFamily="34" charset="0"/>
              </a:rPr>
              <a:t>EPRI research; ATE whitepaper coming end of Q1/early Q2</a:t>
            </a:r>
          </a:p>
        </p:txBody>
      </p:sp>
    </p:spTree>
    <p:extLst>
      <p:ext uri="{BB962C8B-B14F-4D97-AF65-F5344CB8AC3E}">
        <p14:creationId xmlns:p14="http://schemas.microsoft.com/office/powerpoint/2010/main" val="197301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EFB3-32EF-B243-1972-C3872E24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  <a:r>
              <a:rPr lang="en-US" dirty="0" err="1"/>
              <a:t>eRoadMAP</a:t>
            </a:r>
            <a:r>
              <a:rPr lang="en-US" dirty="0"/>
              <a:t>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5B757-0319-D8A7-F8A8-936D6AFD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1023600" cy="5271294"/>
          </a:xfrm>
        </p:spPr>
        <p:txBody>
          <a:bodyPr/>
          <a:lstStyle/>
          <a:p>
            <a:r>
              <a:rPr lang="en-US" b="1" dirty="0"/>
              <a:t>Maybe you’re asking yourself the question now, “Where do I start with this data?” </a:t>
            </a:r>
          </a:p>
          <a:p>
            <a:r>
              <a:rPr lang="en-US" dirty="0"/>
              <a:t>5 Ideas on where to start: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the context for why EV loads may require different consideration and treatment than other loads.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what pops out as a “no regrets” investment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Understand if your state / utility has a method for getting access to granular fleet data for their service territory.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Consider which current utility policies and processes may need to change; where additional policymaker support and/or help is needed.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 aware of next phase of EPRI work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89D2-A2A0-91C4-DEDC-4356A9519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91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2A2F6-70A7-43E5-B680-8D2DD810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Next Phase of EPRI Work: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44D6-CC69-C44B-8F0C-4B16E26C2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06" y="2243726"/>
            <a:ext cx="5059363" cy="316139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Power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Grid Capacity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 Hosting capacity maps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Substation capacity analysis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+mn-lt"/>
              </a:rPr>
              <a:t>Demographic layers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+mn-lt"/>
              </a:rPr>
              <a:t>Justice 40, HH income, MDU %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Fueling stations (EV and gasoline)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Separation of long-haul trucks and other refined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39313-4215-DB52-BE84-A10134E80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A48E0-F723-E7EB-8C46-B1C64990A43A}"/>
              </a:ext>
            </a:extLst>
          </p:cNvPr>
          <p:cNvSpPr txBox="1"/>
          <p:nvPr/>
        </p:nvSpPr>
        <p:spPr>
          <a:xfrm>
            <a:off x="469900" y="1641017"/>
            <a:ext cx="356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Features: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6D911-14EA-E561-EDFD-13D7C08E141A}"/>
              </a:ext>
            </a:extLst>
          </p:cNvPr>
          <p:cNvSpPr txBox="1"/>
          <p:nvPr/>
        </p:nvSpPr>
        <p:spPr>
          <a:xfrm>
            <a:off x="6139763" y="1641017"/>
            <a:ext cx="356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Data: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A425EF-1682-EF06-D30C-F8E4684896F3}"/>
              </a:ext>
            </a:extLst>
          </p:cNvPr>
          <p:cNvSpPr txBox="1">
            <a:spLocks/>
          </p:cNvSpPr>
          <p:nvPr/>
        </p:nvSpPr>
        <p:spPr>
          <a:xfrm>
            <a:off x="6146007" y="2243726"/>
            <a:ext cx="5592896" cy="2973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Fleet Data (ongoing)</a:t>
            </a:r>
          </a:p>
          <a:p>
            <a:r>
              <a:rPr lang="en-US" dirty="0">
                <a:latin typeface="+mn-lt"/>
              </a:rPr>
              <a:t>School Buses</a:t>
            </a:r>
          </a:p>
          <a:p>
            <a:r>
              <a:rPr lang="en-US" dirty="0">
                <a:latin typeface="+mn-lt"/>
              </a:rPr>
              <a:t>Transit Buses, Airports, Ports, Vocational</a:t>
            </a:r>
          </a:p>
          <a:p>
            <a:r>
              <a:rPr lang="en-US" dirty="0">
                <a:latin typeface="+mn-lt"/>
              </a:rPr>
              <a:t>Charging Provider Plans</a:t>
            </a:r>
          </a:p>
        </p:txBody>
      </p:sp>
    </p:spTree>
    <p:extLst>
      <p:ext uri="{BB962C8B-B14F-4D97-AF65-F5344CB8AC3E}">
        <p14:creationId xmlns:p14="http://schemas.microsoft.com/office/powerpoint/2010/main" val="2050390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2A2F6-70A7-43E5-B680-8D2DD810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44D6-CC69-C44B-8F0C-4B16E26C2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99" y="1396001"/>
            <a:ext cx="9426575" cy="3161394"/>
          </a:xfrm>
        </p:spPr>
        <p:txBody>
          <a:bodyPr/>
          <a:lstStyle/>
          <a:p>
            <a:r>
              <a:rPr lang="en-US" sz="2800" dirty="0"/>
              <a:t>What managed charging scenarios should be assumed?</a:t>
            </a:r>
          </a:p>
          <a:p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Plug in when the vehicle gets to its destination. (5pm)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Managed charging so the vehicle is ready. (7am)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Perfectly managed charging- minimized power over maximum time. This scenario also represents potentially multiple TOU scenarios together.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39313-4215-DB52-BE84-A10134E80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5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3C21B-1250-4B28-E445-C5B548635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08BA96-0F11-B163-BE4E-DCA7C4B5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57085"/>
            <a:ext cx="9934286" cy="952494"/>
          </a:xfrm>
        </p:spPr>
        <p:txBody>
          <a:bodyPr>
            <a:normAutofit/>
          </a:bodyPr>
          <a:lstStyle/>
          <a:p>
            <a:r>
              <a:rPr lang="en-US" dirty="0"/>
              <a:t>Capacity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48B9D-C487-D558-0A63-B7AC717C3F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775" y="1279031"/>
            <a:ext cx="4033770" cy="4575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1C982-4AF7-8707-7E9A-61A2ABC8A52F}"/>
              </a:ext>
            </a:extLst>
          </p:cNvPr>
          <p:cNvSpPr txBox="1">
            <a:spLocks/>
          </p:cNvSpPr>
          <p:nvPr/>
        </p:nvSpPr>
        <p:spPr>
          <a:xfrm>
            <a:off x="498475" y="1009579"/>
            <a:ext cx="65595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baseline="30000" dirty="0"/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EPRI’s EVs2Scale 2030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Grid Primer report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Provides an initial look at how various levels of load at the distribution feeder level drives distribution system upgrades, lead-times, and more. </a:t>
            </a: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report represents the first step to better understanding how we might estimate on a national level the utility costs and efforts required to support transportation loads. 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11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3C21B-1250-4B28-E445-C5B548635B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08BA96-0F11-B163-BE4E-DCA7C4B5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124993"/>
            <a:ext cx="8840272" cy="952494"/>
          </a:xfrm>
        </p:spPr>
        <p:txBody>
          <a:bodyPr>
            <a:noAutofit/>
          </a:bodyPr>
          <a:lstStyle/>
          <a:p>
            <a:r>
              <a:rPr lang="en-US" sz="3600" b="1" dirty="0"/>
              <a:t>Grid Primer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1C982-4AF7-8707-7E9A-61A2ABC8A52F}"/>
              </a:ext>
            </a:extLst>
          </p:cNvPr>
          <p:cNvSpPr txBox="1">
            <a:spLocks/>
          </p:cNvSpPr>
          <p:nvPr/>
        </p:nvSpPr>
        <p:spPr>
          <a:xfrm>
            <a:off x="498475" y="1009579"/>
            <a:ext cx="3883025" cy="55531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cs typeface="Times New Roman" panose="02020603050405020304" pitchFamily="18" charset="0"/>
              </a:rPr>
              <a:t>The utility grid, as a system, is relatively well positioned to serve EV charging – however challenges exist in                      some locations.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</a:rPr>
              <a:t>Preliminary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5MW load </a:t>
            </a:r>
            <a:r>
              <a:rPr lang="en-US" sz="2000" dirty="0"/>
              <a:t>– 30% likely to need a feeder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10MW load </a:t>
            </a:r>
            <a:r>
              <a:rPr lang="en-US" sz="2000" dirty="0"/>
              <a:t>– 48% likely to need a dedicated feeder, 42% likely to need 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20MW load </a:t>
            </a:r>
            <a:r>
              <a:rPr lang="en-US" sz="2000" dirty="0"/>
              <a:t>– 70% likely to need a new substation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C3AAA97-D795-2355-2A57-AC8CE8B4E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046" y="1582312"/>
            <a:ext cx="6202371" cy="42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34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pylon, outdoor object&#10;&#10;Description automatically generated">
            <a:extLst>
              <a:ext uri="{FF2B5EF4-FFF2-40B4-BE49-F238E27FC236}">
                <a16:creationId xmlns:a16="http://schemas.microsoft.com/office/drawing/2014/main" id="{8002DD61-2DC0-4C84-720E-43B333DA3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391"/>
            <a:ext cx="12192000" cy="58600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3CE45E-2026-A9DA-C228-363BBA44A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880" y="2529110"/>
            <a:ext cx="9144000" cy="751446"/>
          </a:xfrm>
        </p:spPr>
        <p:txBody>
          <a:bodyPr>
            <a:noAutofit/>
          </a:bodyPr>
          <a:lstStyle/>
          <a:p>
            <a:pPr algn="l"/>
            <a:r>
              <a:rPr lang="en-US" sz="6000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C5988-4F71-F044-66EA-BB9EEB5375CB}"/>
              </a:ext>
            </a:extLst>
          </p:cNvPr>
          <p:cNvSpPr txBox="1"/>
          <p:nvPr/>
        </p:nvSpPr>
        <p:spPr>
          <a:xfrm>
            <a:off x="819150" y="3577445"/>
            <a:ext cx="334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Mike Rowand </a:t>
            </a:r>
          </a:p>
          <a:p>
            <a:r>
              <a:rPr lang="en-US" dirty="0">
                <a:latin typeface="+mj-lt"/>
                <a:hlinkClick r:id="rId3"/>
              </a:rPr>
              <a:t>Mike.Rowand@outlook.com</a:t>
            </a:r>
            <a:r>
              <a:rPr lang="en-US" dirty="0">
                <a:latin typeface="+mj-lt"/>
              </a:rPr>
              <a:t> 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Katherine Stainken: </a:t>
            </a:r>
            <a:r>
              <a:rPr lang="en-US" dirty="0">
                <a:latin typeface="+mj-lt"/>
                <a:hlinkClick r:id="rId4"/>
              </a:rPr>
              <a:t>kstainken@epri.com</a:t>
            </a:r>
            <a:r>
              <a:rPr lang="en-US" dirty="0">
                <a:latin typeface="+mj-lt"/>
              </a:rPr>
              <a:t>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Jamie Dunckley: </a:t>
            </a:r>
            <a:r>
              <a:rPr lang="en-US" dirty="0">
                <a:latin typeface="+mj-lt"/>
                <a:hlinkClick r:id="rId5"/>
              </a:rPr>
              <a:t>jdunckley@epri.com</a:t>
            </a:r>
            <a:r>
              <a:rPr 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28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C3EE-7D00-96BF-552A-A1822D68B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2C3B6-92C9-C932-A671-0C8DF34659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0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2D19813-7445-8119-728A-D95DEF536C1F}"/>
              </a:ext>
            </a:extLst>
          </p:cNvPr>
          <p:cNvSpPr txBox="1"/>
          <p:nvPr/>
        </p:nvSpPr>
        <p:spPr>
          <a:xfrm>
            <a:off x="2065164" y="768334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1" name="Body">
            <a:extLst>
              <a:ext uri="{FF2B5EF4-FFF2-40B4-BE49-F238E27FC236}">
                <a16:creationId xmlns:a16="http://schemas.microsoft.com/office/drawing/2014/main" id="{358DDFC6-DBA7-2BA9-53B5-4EFC1FCE6FA2}"/>
              </a:ext>
            </a:extLst>
          </p:cNvPr>
          <p:cNvSpPr/>
          <p:nvPr/>
        </p:nvSpPr>
        <p:spPr>
          <a:xfrm>
            <a:off x="584197" y="1635881"/>
            <a:ext cx="3480339" cy="502391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60000"/>
                  <a:lumOff val="40000"/>
                  <a:alpha val="1562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26DBEE-E4C6-E9F7-53C0-AE326B089A27}"/>
              </a:ext>
            </a:extLst>
          </p:cNvPr>
          <p:cNvSpPr txBox="1"/>
          <p:nvPr/>
        </p:nvSpPr>
        <p:spPr>
          <a:xfrm>
            <a:off x="5764095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F0B1AF-2DFD-E1A3-4D83-368009830117}"/>
              </a:ext>
            </a:extLst>
          </p:cNvPr>
          <p:cNvSpPr txBox="1"/>
          <p:nvPr/>
        </p:nvSpPr>
        <p:spPr>
          <a:xfrm>
            <a:off x="9465587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19C4-393C-606E-B896-6B53AC42E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4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D8FC26C-ACCD-1F11-610B-E38E59C1E313}"/>
              </a:ext>
            </a:extLst>
          </p:cNvPr>
          <p:cNvSpPr txBox="1"/>
          <p:nvPr/>
        </p:nvSpPr>
        <p:spPr>
          <a:xfrm>
            <a:off x="681335" y="2287329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517525" indent="-158750" algn="l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Bilateral 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</a:rPr>
              <a:t>Convening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 Series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Utility-OEM Forum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Utility-Fleet Forum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322AD4D-23C4-08A9-D974-93EB63982090}"/>
              </a:ext>
            </a:extLst>
          </p:cNvPr>
          <p:cNvSpPr txBox="1"/>
          <p:nvPr/>
        </p:nvSpPr>
        <p:spPr>
          <a:xfrm>
            <a:off x="681335" y="4342968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50-state </a:t>
            </a:r>
            <a:r>
              <a:rPr lang="en-US" sz="1600" b="1" err="1">
                <a:latin typeface="Arial Nova Cond" panose="020B0506020202020204" pitchFamily="34" charset="0"/>
              </a:rPr>
              <a:t>eRoadMAP</a:t>
            </a:r>
            <a:r>
              <a:rPr lang="en-US" sz="1050" baseline="66000" err="1">
                <a:latin typeface="Arial Nova Cond" panose="020B0506020202020204" pitchFamily="34" charset="0"/>
              </a:rPr>
              <a:t>TM</a:t>
            </a:r>
            <a:r>
              <a:rPr lang="en-US" sz="1600" b="1">
                <a:latin typeface="Arial Nova Cond" panose="020B0506020202020204" pitchFamily="34" charset="0"/>
              </a:rPr>
              <a:t> to 2030 </a:t>
            </a:r>
            <a:br>
              <a:rPr lang="en-US" sz="1600" b="1">
                <a:latin typeface="Arial Nova Cond" panose="020B0506020202020204" pitchFamily="34" charset="0"/>
              </a:rPr>
            </a:br>
            <a:r>
              <a:rPr lang="en-US" sz="1600">
                <a:latin typeface="Arial Nova Cond Light" panose="020B0306020202020204" pitchFamily="34" charset="0"/>
              </a:rPr>
              <a:t>outlining EV loads, grid impacts, </a:t>
            </a:r>
            <a:br>
              <a:rPr lang="en-US" sz="1600">
                <a:latin typeface="Arial Nova Cond Light" panose="020B0306020202020204" pitchFamily="34" charset="0"/>
              </a:rPr>
            </a:br>
            <a:r>
              <a:rPr lang="en-US" sz="1600" err="1">
                <a:latin typeface="Arial Nova Cond Light" panose="020B0306020202020204" pitchFamily="34" charset="0"/>
              </a:rPr>
              <a:t>leadtimes</a:t>
            </a:r>
            <a:r>
              <a:rPr lang="en-US" sz="1600">
                <a:latin typeface="Arial Nova Cond Light" panose="020B0306020202020204" pitchFamily="34" charset="0"/>
              </a:rPr>
              <a:t>, workforce, costs</a:t>
            </a:r>
          </a:p>
          <a:p>
            <a:pPr algn="ctr"/>
            <a:endParaRPr lang="en-US" sz="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79304C-97BA-2906-8C88-7BA457460E4D}"/>
              </a:ext>
            </a:extLst>
          </p:cNvPr>
          <p:cNvSpPr txBox="1"/>
          <p:nvPr/>
        </p:nvSpPr>
        <p:spPr>
          <a:xfrm>
            <a:off x="681336" y="1798489"/>
            <a:ext cx="335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spc="3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COALITIONS &amp; ROADMAPS</a:t>
            </a:r>
            <a:endParaRPr lang="en-US" sz="1400" b="1" spc="30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7F5812-49B9-8FC1-D606-131462E569D5}"/>
              </a:ext>
            </a:extLst>
          </p:cNvPr>
          <p:cNvSpPr txBox="1"/>
          <p:nvPr/>
        </p:nvSpPr>
        <p:spPr>
          <a:xfrm>
            <a:off x="681335" y="3508310"/>
            <a:ext cx="3285505" cy="661732"/>
          </a:xfrm>
          <a:custGeom>
            <a:avLst/>
            <a:gdLst>
              <a:gd name="connsiteX0" fmla="*/ 0 w 3285505"/>
              <a:gd name="connsiteY0" fmla="*/ 0 h 661732"/>
              <a:gd name="connsiteX1" fmla="*/ 449019 w 3285505"/>
              <a:gd name="connsiteY1" fmla="*/ 0 h 661732"/>
              <a:gd name="connsiteX2" fmla="*/ 930893 w 3285505"/>
              <a:gd name="connsiteY2" fmla="*/ 0 h 661732"/>
              <a:gd name="connsiteX3" fmla="*/ 1544187 w 3285505"/>
              <a:gd name="connsiteY3" fmla="*/ 0 h 661732"/>
              <a:gd name="connsiteX4" fmla="*/ 2157482 w 3285505"/>
              <a:gd name="connsiteY4" fmla="*/ 0 h 661732"/>
              <a:gd name="connsiteX5" fmla="*/ 2737921 w 3285505"/>
              <a:gd name="connsiteY5" fmla="*/ 0 h 661732"/>
              <a:gd name="connsiteX6" fmla="*/ 3285505 w 3285505"/>
              <a:gd name="connsiteY6" fmla="*/ 0 h 661732"/>
              <a:gd name="connsiteX7" fmla="*/ 3285505 w 3285505"/>
              <a:gd name="connsiteY7" fmla="*/ 344101 h 661732"/>
              <a:gd name="connsiteX8" fmla="*/ 3285505 w 3285505"/>
              <a:gd name="connsiteY8" fmla="*/ 661732 h 661732"/>
              <a:gd name="connsiteX9" fmla="*/ 2770776 w 3285505"/>
              <a:gd name="connsiteY9" fmla="*/ 661732 h 661732"/>
              <a:gd name="connsiteX10" fmla="*/ 2288902 w 3285505"/>
              <a:gd name="connsiteY10" fmla="*/ 661732 h 661732"/>
              <a:gd name="connsiteX11" fmla="*/ 1675608 w 3285505"/>
              <a:gd name="connsiteY11" fmla="*/ 661732 h 661732"/>
              <a:gd name="connsiteX12" fmla="*/ 1160878 w 3285505"/>
              <a:gd name="connsiteY12" fmla="*/ 661732 h 661732"/>
              <a:gd name="connsiteX13" fmla="*/ 646149 w 3285505"/>
              <a:gd name="connsiteY13" fmla="*/ 661732 h 661732"/>
              <a:gd name="connsiteX14" fmla="*/ 0 w 3285505"/>
              <a:gd name="connsiteY14" fmla="*/ 661732 h 661732"/>
              <a:gd name="connsiteX15" fmla="*/ 0 w 3285505"/>
              <a:gd name="connsiteY15" fmla="*/ 324249 h 661732"/>
              <a:gd name="connsiteX16" fmla="*/ 0 w 3285505"/>
              <a:gd name="connsiteY16" fmla="*/ 0 h 66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661732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11940" y="79199"/>
                  <a:pt x="3282153" y="223994"/>
                  <a:pt x="3285505" y="344101"/>
                </a:cubicBezTo>
                <a:cubicBezTo>
                  <a:pt x="3288857" y="464208"/>
                  <a:pt x="3250475" y="507828"/>
                  <a:pt x="3285505" y="661732"/>
                </a:cubicBezTo>
                <a:cubicBezTo>
                  <a:pt x="3037775" y="722016"/>
                  <a:pt x="2916436" y="640053"/>
                  <a:pt x="2770776" y="661732"/>
                </a:cubicBezTo>
                <a:cubicBezTo>
                  <a:pt x="2625116" y="683411"/>
                  <a:pt x="2398024" y="604833"/>
                  <a:pt x="2288902" y="661732"/>
                </a:cubicBezTo>
                <a:cubicBezTo>
                  <a:pt x="2179780" y="718631"/>
                  <a:pt x="1967926" y="594927"/>
                  <a:pt x="1675608" y="661732"/>
                </a:cubicBezTo>
                <a:cubicBezTo>
                  <a:pt x="1383290" y="728537"/>
                  <a:pt x="1348685" y="650762"/>
                  <a:pt x="1160878" y="661732"/>
                </a:cubicBezTo>
                <a:cubicBezTo>
                  <a:pt x="973071" y="672702"/>
                  <a:pt x="806892" y="625682"/>
                  <a:pt x="646149" y="661732"/>
                </a:cubicBezTo>
                <a:cubicBezTo>
                  <a:pt x="485406" y="697782"/>
                  <a:pt x="321852" y="605327"/>
                  <a:pt x="0" y="661732"/>
                </a:cubicBezTo>
                <a:cubicBezTo>
                  <a:pt x="-21232" y="511471"/>
                  <a:pt x="39026" y="410016"/>
                  <a:pt x="0" y="324249"/>
                </a:cubicBezTo>
                <a:cubicBezTo>
                  <a:pt x="-39026" y="238482"/>
                  <a:pt x="10600" y="76079"/>
                  <a:pt x="0" y="0"/>
                </a:cubicBezTo>
                <a:close/>
              </a:path>
              <a:path w="3285505" h="661732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288314" y="102253"/>
                  <a:pt x="3268868" y="249876"/>
                  <a:pt x="3285505" y="317631"/>
                </a:cubicBezTo>
                <a:cubicBezTo>
                  <a:pt x="3302142" y="385386"/>
                  <a:pt x="3248549" y="555734"/>
                  <a:pt x="3285505" y="661732"/>
                </a:cubicBezTo>
                <a:cubicBezTo>
                  <a:pt x="3050089" y="679257"/>
                  <a:pt x="2883914" y="609012"/>
                  <a:pt x="2770776" y="661732"/>
                </a:cubicBezTo>
                <a:cubicBezTo>
                  <a:pt x="2657638" y="714452"/>
                  <a:pt x="2395100" y="643429"/>
                  <a:pt x="2256047" y="661732"/>
                </a:cubicBezTo>
                <a:cubicBezTo>
                  <a:pt x="2116994" y="680035"/>
                  <a:pt x="1904134" y="648843"/>
                  <a:pt x="1774173" y="661732"/>
                </a:cubicBezTo>
                <a:cubicBezTo>
                  <a:pt x="1644212" y="674621"/>
                  <a:pt x="1434273" y="593019"/>
                  <a:pt x="1193733" y="661732"/>
                </a:cubicBezTo>
                <a:cubicBezTo>
                  <a:pt x="953193" y="730445"/>
                  <a:pt x="916000" y="600827"/>
                  <a:pt x="646149" y="661732"/>
                </a:cubicBezTo>
                <a:cubicBezTo>
                  <a:pt x="376298" y="722637"/>
                  <a:pt x="310041" y="617027"/>
                  <a:pt x="0" y="661732"/>
                </a:cubicBezTo>
                <a:cubicBezTo>
                  <a:pt x="-37835" y="523921"/>
                  <a:pt x="13513" y="451286"/>
                  <a:pt x="0" y="317631"/>
                </a:cubicBezTo>
                <a:cubicBezTo>
                  <a:pt x="-13513" y="183976"/>
                  <a:pt x="1747" y="1572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/>
            <a:r>
              <a:rPr lang="en-US" sz="1600" b="1">
                <a:latin typeface="Arial Nova Cond" panose="020B0506020202020204" pitchFamily="34" charset="0"/>
              </a:rPr>
              <a:t>National EV Driver Research Board</a:t>
            </a:r>
          </a:p>
        </p:txBody>
      </p:sp>
      <p:sp>
        <p:nvSpPr>
          <p:cNvPr id="162" name="Body">
            <a:extLst>
              <a:ext uri="{FF2B5EF4-FFF2-40B4-BE49-F238E27FC236}">
                <a16:creationId xmlns:a16="http://schemas.microsoft.com/office/drawing/2014/main" id="{F669945F-F28F-04C2-068A-0C82D07065D6}"/>
              </a:ext>
            </a:extLst>
          </p:cNvPr>
          <p:cNvSpPr/>
          <p:nvPr/>
        </p:nvSpPr>
        <p:spPr>
          <a:xfrm>
            <a:off x="4207572" y="1635882"/>
            <a:ext cx="3654600" cy="5023908"/>
          </a:xfrm>
          <a:prstGeom prst="rect">
            <a:avLst/>
          </a:prstGeom>
          <a:gradFill>
            <a:gsLst>
              <a:gs pos="27000">
                <a:schemeClr val="accent2"/>
              </a:gs>
              <a:gs pos="0">
                <a:srgbClr val="18CAAA"/>
              </a:gs>
              <a:gs pos="98000">
                <a:schemeClr val="accent3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Body">
            <a:extLst>
              <a:ext uri="{FF2B5EF4-FFF2-40B4-BE49-F238E27FC236}">
                <a16:creationId xmlns:a16="http://schemas.microsoft.com/office/drawing/2014/main" id="{B288AFE9-528D-5FAD-000D-796EF48A3C26}"/>
              </a:ext>
            </a:extLst>
          </p:cNvPr>
          <p:cNvSpPr/>
          <p:nvPr/>
        </p:nvSpPr>
        <p:spPr>
          <a:xfrm>
            <a:off x="8011199" y="1642529"/>
            <a:ext cx="3551531" cy="5023908"/>
          </a:xfrm>
          <a:prstGeom prst="rect">
            <a:avLst/>
          </a:prstGeom>
          <a:gradFill>
            <a:gsLst>
              <a:gs pos="0">
                <a:srgbClr val="06AAD8"/>
              </a:gs>
              <a:gs pos="30000">
                <a:schemeClr val="accent1"/>
              </a:gs>
              <a:gs pos="99000">
                <a:schemeClr val="accent1">
                  <a:lumMod val="75000"/>
                  <a:alpha val="1023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6EEB9B7-2BEB-25DC-2D75-ED3E680265A2}"/>
              </a:ext>
            </a:extLst>
          </p:cNvPr>
          <p:cNvSpPr txBox="1"/>
          <p:nvPr/>
        </p:nvSpPr>
        <p:spPr>
          <a:xfrm>
            <a:off x="4211218" y="1779725"/>
            <a:ext cx="3665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STRUCTURAL SYSTEM REFORMS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85472A-41A6-8318-DD52-FC5920FDA39A}"/>
              </a:ext>
            </a:extLst>
          </p:cNvPr>
          <p:cNvSpPr txBox="1"/>
          <p:nvPr/>
        </p:nvSpPr>
        <p:spPr>
          <a:xfrm>
            <a:off x="8026155" y="1776824"/>
            <a:ext cx="3533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UNIFYING TOOLS &amp; PILOTS</a:t>
            </a:r>
          </a:p>
        </p:txBody>
      </p:sp>
      <p:grpSp>
        <p:nvGrpSpPr>
          <p:cNvPr id="182" name="Text Arrow A">
            <a:extLst>
              <a:ext uri="{FF2B5EF4-FFF2-40B4-BE49-F238E27FC236}">
                <a16:creationId xmlns:a16="http://schemas.microsoft.com/office/drawing/2014/main" id="{C2CE8192-F844-4998-5AD7-DC545D0EDCA1}"/>
              </a:ext>
            </a:extLst>
          </p:cNvPr>
          <p:cNvGrpSpPr/>
          <p:nvPr/>
        </p:nvGrpSpPr>
        <p:grpSpPr>
          <a:xfrm rot="5400000">
            <a:off x="2176329" y="4122877"/>
            <a:ext cx="272967" cy="438211"/>
            <a:chOff x="13111608" y="7229929"/>
            <a:chExt cx="272967" cy="438211"/>
          </a:xfrm>
          <a:solidFill>
            <a:schemeClr val="bg1"/>
          </a:solidFill>
        </p:grpSpPr>
        <p:sp>
          <p:nvSpPr>
            <p:cNvPr id="183" name="Free Form 18">
              <a:extLst>
                <a:ext uri="{FF2B5EF4-FFF2-40B4-BE49-F238E27FC236}">
                  <a16:creationId xmlns:a16="http://schemas.microsoft.com/office/drawing/2014/main" id="{3691609A-9CF3-3FAF-4BEF-86E43FCA7792}"/>
                </a:ext>
              </a:extLst>
            </p:cNvPr>
            <p:cNvSpPr/>
            <p:nvPr/>
          </p:nvSpPr>
          <p:spPr>
            <a:xfrm>
              <a:off x="13111608" y="7395145"/>
              <a:ext cx="272967" cy="272995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363880"/>
                  </a:moveTo>
                  <a:lnTo>
                    <a:pt x="363893" y="71831"/>
                  </a:lnTo>
                  <a:lnTo>
                    <a:pt x="292049" y="0"/>
                  </a:lnTo>
                  <a:lnTo>
                    <a:pt x="0" y="292036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 Form 19">
              <a:extLst>
                <a:ext uri="{FF2B5EF4-FFF2-40B4-BE49-F238E27FC236}">
                  <a16:creationId xmlns:a16="http://schemas.microsoft.com/office/drawing/2014/main" id="{DDFE529F-B3A8-29CC-B2ED-8C4ED5FEA6EA}"/>
                </a:ext>
              </a:extLst>
            </p:cNvPr>
            <p:cNvSpPr/>
            <p:nvPr/>
          </p:nvSpPr>
          <p:spPr>
            <a:xfrm>
              <a:off x="13111608" y="7229929"/>
              <a:ext cx="272967" cy="272994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0"/>
                  </a:moveTo>
                  <a:lnTo>
                    <a:pt x="363893" y="292049"/>
                  </a:lnTo>
                  <a:lnTo>
                    <a:pt x="292049" y="363880"/>
                  </a:lnTo>
                  <a:lnTo>
                    <a:pt x="0" y="71831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3C31B30-B15A-7138-10C5-1F1FB8632DDF}"/>
              </a:ext>
            </a:extLst>
          </p:cNvPr>
          <p:cNvSpPr txBox="1"/>
          <p:nvPr/>
        </p:nvSpPr>
        <p:spPr>
          <a:xfrm>
            <a:off x="681336" y="5551944"/>
            <a:ext cx="10757268" cy="459343"/>
          </a:xfrm>
          <a:custGeom>
            <a:avLst/>
            <a:gdLst>
              <a:gd name="connsiteX0" fmla="*/ 0 w 10757268"/>
              <a:gd name="connsiteY0" fmla="*/ 0 h 459343"/>
              <a:gd name="connsiteX1" fmla="*/ 382481 w 10757268"/>
              <a:gd name="connsiteY1" fmla="*/ 0 h 459343"/>
              <a:gd name="connsiteX2" fmla="*/ 657389 w 10757268"/>
              <a:gd name="connsiteY2" fmla="*/ 0 h 459343"/>
              <a:gd name="connsiteX3" fmla="*/ 932297 w 10757268"/>
              <a:gd name="connsiteY3" fmla="*/ 0 h 459343"/>
              <a:gd name="connsiteX4" fmla="*/ 1745068 w 10757268"/>
              <a:gd name="connsiteY4" fmla="*/ 0 h 459343"/>
              <a:gd name="connsiteX5" fmla="*/ 2450267 w 10757268"/>
              <a:gd name="connsiteY5" fmla="*/ 0 h 459343"/>
              <a:gd name="connsiteX6" fmla="*/ 2940320 w 10757268"/>
              <a:gd name="connsiteY6" fmla="*/ 0 h 459343"/>
              <a:gd name="connsiteX7" fmla="*/ 3645519 w 10757268"/>
              <a:gd name="connsiteY7" fmla="*/ 0 h 459343"/>
              <a:gd name="connsiteX8" fmla="*/ 4135572 w 10757268"/>
              <a:gd name="connsiteY8" fmla="*/ 0 h 459343"/>
              <a:gd name="connsiteX9" fmla="*/ 4948343 w 10757268"/>
              <a:gd name="connsiteY9" fmla="*/ 0 h 459343"/>
              <a:gd name="connsiteX10" fmla="*/ 5653542 w 10757268"/>
              <a:gd name="connsiteY10" fmla="*/ 0 h 459343"/>
              <a:gd name="connsiteX11" fmla="*/ 6358741 w 10757268"/>
              <a:gd name="connsiteY11" fmla="*/ 0 h 459343"/>
              <a:gd name="connsiteX12" fmla="*/ 6956367 w 10757268"/>
              <a:gd name="connsiteY12" fmla="*/ 0 h 459343"/>
              <a:gd name="connsiteX13" fmla="*/ 7231275 w 10757268"/>
              <a:gd name="connsiteY13" fmla="*/ 0 h 459343"/>
              <a:gd name="connsiteX14" fmla="*/ 8044046 w 10757268"/>
              <a:gd name="connsiteY14" fmla="*/ 0 h 459343"/>
              <a:gd name="connsiteX15" fmla="*/ 8749245 w 10757268"/>
              <a:gd name="connsiteY15" fmla="*/ 0 h 459343"/>
              <a:gd name="connsiteX16" fmla="*/ 9454443 w 10757268"/>
              <a:gd name="connsiteY16" fmla="*/ 0 h 459343"/>
              <a:gd name="connsiteX17" fmla="*/ 9836924 w 10757268"/>
              <a:gd name="connsiteY17" fmla="*/ 0 h 459343"/>
              <a:gd name="connsiteX18" fmla="*/ 10757268 w 10757268"/>
              <a:gd name="connsiteY18" fmla="*/ 0 h 459343"/>
              <a:gd name="connsiteX19" fmla="*/ 10757268 w 10757268"/>
              <a:gd name="connsiteY19" fmla="*/ 459343 h 459343"/>
              <a:gd name="connsiteX20" fmla="*/ 9944497 w 10757268"/>
              <a:gd name="connsiteY20" fmla="*/ 459343 h 459343"/>
              <a:gd name="connsiteX21" fmla="*/ 9131725 w 10757268"/>
              <a:gd name="connsiteY21" fmla="*/ 459343 h 459343"/>
              <a:gd name="connsiteX22" fmla="*/ 8856817 w 10757268"/>
              <a:gd name="connsiteY22" fmla="*/ 459343 h 459343"/>
              <a:gd name="connsiteX23" fmla="*/ 8044046 w 10757268"/>
              <a:gd name="connsiteY23" fmla="*/ 459343 h 459343"/>
              <a:gd name="connsiteX24" fmla="*/ 7661565 w 10757268"/>
              <a:gd name="connsiteY24" fmla="*/ 459343 h 459343"/>
              <a:gd name="connsiteX25" fmla="*/ 6848794 w 10757268"/>
              <a:gd name="connsiteY25" fmla="*/ 459343 h 459343"/>
              <a:gd name="connsiteX26" fmla="*/ 6573886 w 10757268"/>
              <a:gd name="connsiteY26" fmla="*/ 459343 h 459343"/>
              <a:gd name="connsiteX27" fmla="*/ 5868687 w 10757268"/>
              <a:gd name="connsiteY27" fmla="*/ 459343 h 459343"/>
              <a:gd name="connsiteX28" fmla="*/ 5055916 w 10757268"/>
              <a:gd name="connsiteY28" fmla="*/ 459343 h 459343"/>
              <a:gd name="connsiteX29" fmla="*/ 4673435 w 10757268"/>
              <a:gd name="connsiteY29" fmla="*/ 459343 h 459343"/>
              <a:gd name="connsiteX30" fmla="*/ 4290955 w 10757268"/>
              <a:gd name="connsiteY30" fmla="*/ 459343 h 459343"/>
              <a:gd name="connsiteX31" fmla="*/ 3800901 w 10757268"/>
              <a:gd name="connsiteY31" fmla="*/ 459343 h 459343"/>
              <a:gd name="connsiteX32" fmla="*/ 2988130 w 10757268"/>
              <a:gd name="connsiteY32" fmla="*/ 459343 h 459343"/>
              <a:gd name="connsiteX33" fmla="*/ 2282931 w 10757268"/>
              <a:gd name="connsiteY33" fmla="*/ 459343 h 459343"/>
              <a:gd name="connsiteX34" fmla="*/ 1900451 w 10757268"/>
              <a:gd name="connsiteY34" fmla="*/ 459343 h 459343"/>
              <a:gd name="connsiteX35" fmla="*/ 1302825 w 10757268"/>
              <a:gd name="connsiteY35" fmla="*/ 459343 h 459343"/>
              <a:gd name="connsiteX36" fmla="*/ 0 w 10757268"/>
              <a:gd name="connsiteY36" fmla="*/ 459343 h 459343"/>
              <a:gd name="connsiteX37" fmla="*/ 0 w 10757268"/>
              <a:gd name="connsiteY37" fmla="*/ 0 h 4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459343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804328" y="177358"/>
                  <a:pt x="10743507" y="348646"/>
                  <a:pt x="10757268" y="459343"/>
                </a:cubicBezTo>
                <a:cubicBezTo>
                  <a:pt x="10489279" y="550050"/>
                  <a:pt x="10244282" y="440282"/>
                  <a:pt x="9944497" y="459343"/>
                </a:cubicBezTo>
                <a:cubicBezTo>
                  <a:pt x="9644712" y="478404"/>
                  <a:pt x="9475414" y="419824"/>
                  <a:pt x="9131725" y="459343"/>
                </a:cubicBezTo>
                <a:cubicBezTo>
                  <a:pt x="8788036" y="498862"/>
                  <a:pt x="8991472" y="449055"/>
                  <a:pt x="8856817" y="459343"/>
                </a:cubicBezTo>
                <a:cubicBezTo>
                  <a:pt x="8722162" y="469631"/>
                  <a:pt x="8296386" y="365553"/>
                  <a:pt x="8044046" y="459343"/>
                </a:cubicBezTo>
                <a:cubicBezTo>
                  <a:pt x="7791706" y="553133"/>
                  <a:pt x="7833114" y="439223"/>
                  <a:pt x="7661565" y="459343"/>
                </a:cubicBezTo>
                <a:cubicBezTo>
                  <a:pt x="7490016" y="479463"/>
                  <a:pt x="7098145" y="364683"/>
                  <a:pt x="6848794" y="459343"/>
                </a:cubicBezTo>
                <a:cubicBezTo>
                  <a:pt x="6599443" y="554003"/>
                  <a:pt x="6676618" y="451536"/>
                  <a:pt x="6573886" y="459343"/>
                </a:cubicBezTo>
                <a:cubicBezTo>
                  <a:pt x="6471154" y="467150"/>
                  <a:pt x="6200284" y="408005"/>
                  <a:pt x="5868687" y="459343"/>
                </a:cubicBezTo>
                <a:cubicBezTo>
                  <a:pt x="5537090" y="510681"/>
                  <a:pt x="5359982" y="417137"/>
                  <a:pt x="5055916" y="459343"/>
                </a:cubicBezTo>
                <a:cubicBezTo>
                  <a:pt x="4751850" y="501549"/>
                  <a:pt x="4755695" y="415314"/>
                  <a:pt x="4673435" y="459343"/>
                </a:cubicBezTo>
                <a:cubicBezTo>
                  <a:pt x="4591175" y="503372"/>
                  <a:pt x="4402919" y="434154"/>
                  <a:pt x="4290955" y="459343"/>
                </a:cubicBezTo>
                <a:cubicBezTo>
                  <a:pt x="4178991" y="484532"/>
                  <a:pt x="3902062" y="449873"/>
                  <a:pt x="3800901" y="459343"/>
                </a:cubicBezTo>
                <a:cubicBezTo>
                  <a:pt x="3699740" y="468813"/>
                  <a:pt x="3316012" y="391026"/>
                  <a:pt x="2988130" y="459343"/>
                </a:cubicBezTo>
                <a:cubicBezTo>
                  <a:pt x="2660248" y="527660"/>
                  <a:pt x="2481363" y="447359"/>
                  <a:pt x="2282931" y="459343"/>
                </a:cubicBezTo>
                <a:cubicBezTo>
                  <a:pt x="2084499" y="471327"/>
                  <a:pt x="2082488" y="454094"/>
                  <a:pt x="1900451" y="459343"/>
                </a:cubicBezTo>
                <a:cubicBezTo>
                  <a:pt x="1718414" y="464592"/>
                  <a:pt x="1510248" y="439106"/>
                  <a:pt x="1302825" y="459343"/>
                </a:cubicBezTo>
                <a:cubicBezTo>
                  <a:pt x="1095402" y="479580"/>
                  <a:pt x="445095" y="318835"/>
                  <a:pt x="0" y="459343"/>
                </a:cubicBezTo>
                <a:cubicBezTo>
                  <a:pt x="-23546" y="263030"/>
                  <a:pt x="17014" y="162573"/>
                  <a:pt x="0" y="0"/>
                </a:cubicBezTo>
                <a:close/>
              </a:path>
              <a:path w="10757268" h="459343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57414" y="189769"/>
                  <a:pt x="10718931" y="236846"/>
                  <a:pt x="10757268" y="459343"/>
                </a:cubicBezTo>
                <a:cubicBezTo>
                  <a:pt x="10379511" y="523758"/>
                  <a:pt x="10234978" y="429133"/>
                  <a:pt x="9944497" y="459343"/>
                </a:cubicBezTo>
                <a:cubicBezTo>
                  <a:pt x="9654016" y="489553"/>
                  <a:pt x="9404212" y="417813"/>
                  <a:pt x="9239298" y="459343"/>
                </a:cubicBezTo>
                <a:cubicBezTo>
                  <a:pt x="9074384" y="500873"/>
                  <a:pt x="8819405" y="380601"/>
                  <a:pt x="8426527" y="459343"/>
                </a:cubicBezTo>
                <a:cubicBezTo>
                  <a:pt x="8033649" y="538085"/>
                  <a:pt x="8151472" y="425033"/>
                  <a:pt x="8044046" y="459343"/>
                </a:cubicBezTo>
                <a:cubicBezTo>
                  <a:pt x="7936620" y="493653"/>
                  <a:pt x="7503050" y="388119"/>
                  <a:pt x="7338847" y="459343"/>
                </a:cubicBezTo>
                <a:cubicBezTo>
                  <a:pt x="7174644" y="530567"/>
                  <a:pt x="6995455" y="425492"/>
                  <a:pt x="6848794" y="459343"/>
                </a:cubicBezTo>
                <a:cubicBezTo>
                  <a:pt x="6702133" y="493194"/>
                  <a:pt x="6417345" y="409122"/>
                  <a:pt x="6143595" y="459343"/>
                </a:cubicBezTo>
                <a:cubicBezTo>
                  <a:pt x="5869845" y="509564"/>
                  <a:pt x="5646147" y="439601"/>
                  <a:pt x="5330824" y="459343"/>
                </a:cubicBezTo>
                <a:cubicBezTo>
                  <a:pt x="5015501" y="479085"/>
                  <a:pt x="4956247" y="431480"/>
                  <a:pt x="4840771" y="459343"/>
                </a:cubicBezTo>
                <a:cubicBezTo>
                  <a:pt x="4725295" y="487206"/>
                  <a:pt x="4642340" y="431836"/>
                  <a:pt x="4565863" y="459343"/>
                </a:cubicBezTo>
                <a:cubicBezTo>
                  <a:pt x="4489386" y="486850"/>
                  <a:pt x="4233362" y="409572"/>
                  <a:pt x="4075809" y="459343"/>
                </a:cubicBezTo>
                <a:cubicBezTo>
                  <a:pt x="3918256" y="509114"/>
                  <a:pt x="3690039" y="418351"/>
                  <a:pt x="3370611" y="459343"/>
                </a:cubicBezTo>
                <a:cubicBezTo>
                  <a:pt x="3051183" y="500335"/>
                  <a:pt x="3057053" y="419124"/>
                  <a:pt x="2880557" y="459343"/>
                </a:cubicBezTo>
                <a:cubicBezTo>
                  <a:pt x="2704061" y="499562"/>
                  <a:pt x="2460853" y="386427"/>
                  <a:pt x="2067786" y="459343"/>
                </a:cubicBezTo>
                <a:cubicBezTo>
                  <a:pt x="1674719" y="532259"/>
                  <a:pt x="1663831" y="435387"/>
                  <a:pt x="1362587" y="459343"/>
                </a:cubicBezTo>
                <a:cubicBezTo>
                  <a:pt x="1061343" y="483299"/>
                  <a:pt x="852282" y="455577"/>
                  <a:pt x="657389" y="459343"/>
                </a:cubicBezTo>
                <a:cubicBezTo>
                  <a:pt x="462496" y="463109"/>
                  <a:pt x="277101" y="438973"/>
                  <a:pt x="0" y="459343"/>
                </a:cubicBezTo>
                <a:cubicBezTo>
                  <a:pt x="-10060" y="259935"/>
                  <a:pt x="43318" y="15118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>
              <a:spcBef>
                <a:spcPts val="0"/>
              </a:spcBef>
            </a:pPr>
            <a:r>
              <a:rPr lang="en-US" sz="1600" b="1">
                <a:latin typeface="Arial Nova Cond" panose="020B0506020202020204" pitchFamily="34" charset="0"/>
              </a:rPr>
              <a:t>Enabling Regulatory and Oversight Framework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D9B1EA3-370C-5AB8-C309-0EB3DBFC8FC7}"/>
              </a:ext>
            </a:extLst>
          </p:cNvPr>
          <p:cNvSpPr txBox="1"/>
          <p:nvPr/>
        </p:nvSpPr>
        <p:spPr>
          <a:xfrm>
            <a:off x="681335" y="6111886"/>
            <a:ext cx="10757268" cy="390485"/>
          </a:xfrm>
          <a:custGeom>
            <a:avLst/>
            <a:gdLst>
              <a:gd name="connsiteX0" fmla="*/ 0 w 10757268"/>
              <a:gd name="connsiteY0" fmla="*/ 0 h 390485"/>
              <a:gd name="connsiteX1" fmla="*/ 382481 w 10757268"/>
              <a:gd name="connsiteY1" fmla="*/ 0 h 390485"/>
              <a:gd name="connsiteX2" fmla="*/ 657389 w 10757268"/>
              <a:gd name="connsiteY2" fmla="*/ 0 h 390485"/>
              <a:gd name="connsiteX3" fmla="*/ 932297 w 10757268"/>
              <a:gd name="connsiteY3" fmla="*/ 0 h 390485"/>
              <a:gd name="connsiteX4" fmla="*/ 1745068 w 10757268"/>
              <a:gd name="connsiteY4" fmla="*/ 0 h 390485"/>
              <a:gd name="connsiteX5" fmla="*/ 2450267 w 10757268"/>
              <a:gd name="connsiteY5" fmla="*/ 0 h 390485"/>
              <a:gd name="connsiteX6" fmla="*/ 2940320 w 10757268"/>
              <a:gd name="connsiteY6" fmla="*/ 0 h 390485"/>
              <a:gd name="connsiteX7" fmla="*/ 3645519 w 10757268"/>
              <a:gd name="connsiteY7" fmla="*/ 0 h 390485"/>
              <a:gd name="connsiteX8" fmla="*/ 4135572 w 10757268"/>
              <a:gd name="connsiteY8" fmla="*/ 0 h 390485"/>
              <a:gd name="connsiteX9" fmla="*/ 4948343 w 10757268"/>
              <a:gd name="connsiteY9" fmla="*/ 0 h 390485"/>
              <a:gd name="connsiteX10" fmla="*/ 5653542 w 10757268"/>
              <a:gd name="connsiteY10" fmla="*/ 0 h 390485"/>
              <a:gd name="connsiteX11" fmla="*/ 6358741 w 10757268"/>
              <a:gd name="connsiteY11" fmla="*/ 0 h 390485"/>
              <a:gd name="connsiteX12" fmla="*/ 6956367 w 10757268"/>
              <a:gd name="connsiteY12" fmla="*/ 0 h 390485"/>
              <a:gd name="connsiteX13" fmla="*/ 7231275 w 10757268"/>
              <a:gd name="connsiteY13" fmla="*/ 0 h 390485"/>
              <a:gd name="connsiteX14" fmla="*/ 8044046 w 10757268"/>
              <a:gd name="connsiteY14" fmla="*/ 0 h 390485"/>
              <a:gd name="connsiteX15" fmla="*/ 8749245 w 10757268"/>
              <a:gd name="connsiteY15" fmla="*/ 0 h 390485"/>
              <a:gd name="connsiteX16" fmla="*/ 9454443 w 10757268"/>
              <a:gd name="connsiteY16" fmla="*/ 0 h 390485"/>
              <a:gd name="connsiteX17" fmla="*/ 9836924 w 10757268"/>
              <a:gd name="connsiteY17" fmla="*/ 0 h 390485"/>
              <a:gd name="connsiteX18" fmla="*/ 10757268 w 10757268"/>
              <a:gd name="connsiteY18" fmla="*/ 0 h 390485"/>
              <a:gd name="connsiteX19" fmla="*/ 10757268 w 10757268"/>
              <a:gd name="connsiteY19" fmla="*/ 390485 h 390485"/>
              <a:gd name="connsiteX20" fmla="*/ 9944497 w 10757268"/>
              <a:gd name="connsiteY20" fmla="*/ 390485 h 390485"/>
              <a:gd name="connsiteX21" fmla="*/ 9131725 w 10757268"/>
              <a:gd name="connsiteY21" fmla="*/ 390485 h 390485"/>
              <a:gd name="connsiteX22" fmla="*/ 8856817 w 10757268"/>
              <a:gd name="connsiteY22" fmla="*/ 390485 h 390485"/>
              <a:gd name="connsiteX23" fmla="*/ 8044046 w 10757268"/>
              <a:gd name="connsiteY23" fmla="*/ 390485 h 390485"/>
              <a:gd name="connsiteX24" fmla="*/ 7661565 w 10757268"/>
              <a:gd name="connsiteY24" fmla="*/ 390485 h 390485"/>
              <a:gd name="connsiteX25" fmla="*/ 6848794 w 10757268"/>
              <a:gd name="connsiteY25" fmla="*/ 390485 h 390485"/>
              <a:gd name="connsiteX26" fmla="*/ 6573886 w 10757268"/>
              <a:gd name="connsiteY26" fmla="*/ 390485 h 390485"/>
              <a:gd name="connsiteX27" fmla="*/ 5868687 w 10757268"/>
              <a:gd name="connsiteY27" fmla="*/ 390485 h 390485"/>
              <a:gd name="connsiteX28" fmla="*/ 5055916 w 10757268"/>
              <a:gd name="connsiteY28" fmla="*/ 390485 h 390485"/>
              <a:gd name="connsiteX29" fmla="*/ 4673435 w 10757268"/>
              <a:gd name="connsiteY29" fmla="*/ 390485 h 390485"/>
              <a:gd name="connsiteX30" fmla="*/ 4290955 w 10757268"/>
              <a:gd name="connsiteY30" fmla="*/ 390485 h 390485"/>
              <a:gd name="connsiteX31" fmla="*/ 3800901 w 10757268"/>
              <a:gd name="connsiteY31" fmla="*/ 390485 h 390485"/>
              <a:gd name="connsiteX32" fmla="*/ 2988130 w 10757268"/>
              <a:gd name="connsiteY32" fmla="*/ 390485 h 390485"/>
              <a:gd name="connsiteX33" fmla="*/ 2282931 w 10757268"/>
              <a:gd name="connsiteY33" fmla="*/ 390485 h 390485"/>
              <a:gd name="connsiteX34" fmla="*/ 1900451 w 10757268"/>
              <a:gd name="connsiteY34" fmla="*/ 390485 h 390485"/>
              <a:gd name="connsiteX35" fmla="*/ 1302825 w 10757268"/>
              <a:gd name="connsiteY35" fmla="*/ 390485 h 390485"/>
              <a:gd name="connsiteX36" fmla="*/ 0 w 10757268"/>
              <a:gd name="connsiteY36" fmla="*/ 390485 h 390485"/>
              <a:gd name="connsiteX37" fmla="*/ 0 w 10757268"/>
              <a:gd name="connsiteY37" fmla="*/ 0 h 3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390485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777693" y="156394"/>
                  <a:pt x="10756558" y="196207"/>
                  <a:pt x="10757268" y="390485"/>
                </a:cubicBezTo>
                <a:cubicBezTo>
                  <a:pt x="10489279" y="481192"/>
                  <a:pt x="10244282" y="371424"/>
                  <a:pt x="9944497" y="390485"/>
                </a:cubicBezTo>
                <a:cubicBezTo>
                  <a:pt x="9644712" y="409546"/>
                  <a:pt x="9475414" y="350966"/>
                  <a:pt x="9131725" y="390485"/>
                </a:cubicBezTo>
                <a:cubicBezTo>
                  <a:pt x="8788036" y="430004"/>
                  <a:pt x="8991472" y="380197"/>
                  <a:pt x="8856817" y="390485"/>
                </a:cubicBezTo>
                <a:cubicBezTo>
                  <a:pt x="8722162" y="400773"/>
                  <a:pt x="8296386" y="296695"/>
                  <a:pt x="8044046" y="390485"/>
                </a:cubicBezTo>
                <a:cubicBezTo>
                  <a:pt x="7791706" y="484275"/>
                  <a:pt x="7833114" y="370365"/>
                  <a:pt x="7661565" y="390485"/>
                </a:cubicBezTo>
                <a:cubicBezTo>
                  <a:pt x="7490016" y="410605"/>
                  <a:pt x="7098145" y="295825"/>
                  <a:pt x="6848794" y="390485"/>
                </a:cubicBezTo>
                <a:cubicBezTo>
                  <a:pt x="6599443" y="485145"/>
                  <a:pt x="6676618" y="382678"/>
                  <a:pt x="6573886" y="390485"/>
                </a:cubicBezTo>
                <a:cubicBezTo>
                  <a:pt x="6471154" y="398292"/>
                  <a:pt x="6200284" y="339147"/>
                  <a:pt x="5868687" y="390485"/>
                </a:cubicBezTo>
                <a:cubicBezTo>
                  <a:pt x="5537090" y="441823"/>
                  <a:pt x="5359982" y="348279"/>
                  <a:pt x="5055916" y="390485"/>
                </a:cubicBezTo>
                <a:cubicBezTo>
                  <a:pt x="4751850" y="432691"/>
                  <a:pt x="4755695" y="346456"/>
                  <a:pt x="4673435" y="390485"/>
                </a:cubicBezTo>
                <a:cubicBezTo>
                  <a:pt x="4591175" y="434514"/>
                  <a:pt x="4402919" y="365296"/>
                  <a:pt x="4290955" y="390485"/>
                </a:cubicBezTo>
                <a:cubicBezTo>
                  <a:pt x="4178991" y="415674"/>
                  <a:pt x="3902062" y="381015"/>
                  <a:pt x="3800901" y="390485"/>
                </a:cubicBezTo>
                <a:cubicBezTo>
                  <a:pt x="3699740" y="399955"/>
                  <a:pt x="3316012" y="322168"/>
                  <a:pt x="2988130" y="390485"/>
                </a:cubicBezTo>
                <a:cubicBezTo>
                  <a:pt x="2660248" y="458802"/>
                  <a:pt x="2481363" y="378501"/>
                  <a:pt x="2282931" y="390485"/>
                </a:cubicBezTo>
                <a:cubicBezTo>
                  <a:pt x="2084499" y="402469"/>
                  <a:pt x="2082488" y="385236"/>
                  <a:pt x="1900451" y="390485"/>
                </a:cubicBezTo>
                <a:cubicBezTo>
                  <a:pt x="1718414" y="395734"/>
                  <a:pt x="1510248" y="370248"/>
                  <a:pt x="1302825" y="390485"/>
                </a:cubicBezTo>
                <a:cubicBezTo>
                  <a:pt x="1095402" y="410722"/>
                  <a:pt x="445095" y="249977"/>
                  <a:pt x="0" y="390485"/>
                </a:cubicBezTo>
                <a:cubicBezTo>
                  <a:pt x="-6009" y="245518"/>
                  <a:pt x="3820" y="114954"/>
                  <a:pt x="0" y="0"/>
                </a:cubicBezTo>
                <a:close/>
              </a:path>
              <a:path w="10757268" h="390485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61686" y="134544"/>
                  <a:pt x="10748265" y="197556"/>
                  <a:pt x="10757268" y="390485"/>
                </a:cubicBezTo>
                <a:cubicBezTo>
                  <a:pt x="10379511" y="454900"/>
                  <a:pt x="10234978" y="360275"/>
                  <a:pt x="9944497" y="390485"/>
                </a:cubicBezTo>
                <a:cubicBezTo>
                  <a:pt x="9654016" y="420695"/>
                  <a:pt x="9404212" y="348955"/>
                  <a:pt x="9239298" y="390485"/>
                </a:cubicBezTo>
                <a:cubicBezTo>
                  <a:pt x="9074384" y="432015"/>
                  <a:pt x="8819405" y="311743"/>
                  <a:pt x="8426527" y="390485"/>
                </a:cubicBezTo>
                <a:cubicBezTo>
                  <a:pt x="8033649" y="469227"/>
                  <a:pt x="8151472" y="356175"/>
                  <a:pt x="8044046" y="390485"/>
                </a:cubicBezTo>
                <a:cubicBezTo>
                  <a:pt x="7936620" y="424795"/>
                  <a:pt x="7503050" y="319261"/>
                  <a:pt x="7338847" y="390485"/>
                </a:cubicBezTo>
                <a:cubicBezTo>
                  <a:pt x="7174644" y="461709"/>
                  <a:pt x="6995455" y="356634"/>
                  <a:pt x="6848794" y="390485"/>
                </a:cubicBezTo>
                <a:cubicBezTo>
                  <a:pt x="6702133" y="424336"/>
                  <a:pt x="6417345" y="340264"/>
                  <a:pt x="6143595" y="390485"/>
                </a:cubicBezTo>
                <a:cubicBezTo>
                  <a:pt x="5869845" y="440706"/>
                  <a:pt x="5646147" y="370743"/>
                  <a:pt x="5330824" y="390485"/>
                </a:cubicBezTo>
                <a:cubicBezTo>
                  <a:pt x="5015501" y="410227"/>
                  <a:pt x="4956247" y="362622"/>
                  <a:pt x="4840771" y="390485"/>
                </a:cubicBezTo>
                <a:cubicBezTo>
                  <a:pt x="4725295" y="418348"/>
                  <a:pt x="4642340" y="362978"/>
                  <a:pt x="4565863" y="390485"/>
                </a:cubicBezTo>
                <a:cubicBezTo>
                  <a:pt x="4489386" y="417992"/>
                  <a:pt x="4233362" y="340714"/>
                  <a:pt x="4075809" y="390485"/>
                </a:cubicBezTo>
                <a:cubicBezTo>
                  <a:pt x="3918256" y="440256"/>
                  <a:pt x="3690039" y="349493"/>
                  <a:pt x="3370611" y="390485"/>
                </a:cubicBezTo>
                <a:cubicBezTo>
                  <a:pt x="3051183" y="431477"/>
                  <a:pt x="3057053" y="350266"/>
                  <a:pt x="2880557" y="390485"/>
                </a:cubicBezTo>
                <a:cubicBezTo>
                  <a:pt x="2704061" y="430704"/>
                  <a:pt x="2460853" y="317569"/>
                  <a:pt x="2067786" y="390485"/>
                </a:cubicBezTo>
                <a:cubicBezTo>
                  <a:pt x="1674719" y="463401"/>
                  <a:pt x="1663831" y="366529"/>
                  <a:pt x="1362587" y="390485"/>
                </a:cubicBezTo>
                <a:cubicBezTo>
                  <a:pt x="1061343" y="414441"/>
                  <a:pt x="852282" y="386719"/>
                  <a:pt x="657389" y="390485"/>
                </a:cubicBezTo>
                <a:cubicBezTo>
                  <a:pt x="462496" y="394251"/>
                  <a:pt x="277101" y="370115"/>
                  <a:pt x="0" y="390485"/>
                </a:cubicBezTo>
                <a:cubicBezTo>
                  <a:pt x="-27714" y="235436"/>
                  <a:pt x="27550" y="12467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/>
            <a:r>
              <a:rPr lang="en-US" sz="1600" b="1">
                <a:latin typeface="Arial Nova Cond" panose="020B0506020202020204" pitchFamily="34" charset="0"/>
              </a:rPr>
              <a:t>Equity Blueprint  &amp;  Workforce Development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3E1A02A-6DCE-1C8A-3572-DB41AEACD44E}"/>
              </a:ext>
            </a:extLst>
          </p:cNvPr>
          <p:cNvSpPr/>
          <p:nvPr/>
        </p:nvSpPr>
        <p:spPr bwMode="auto">
          <a:xfrm>
            <a:off x="4313570" y="2281981"/>
            <a:ext cx="7125034" cy="1444557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840981-DB75-8D3C-8E45-B682B7D8423B}"/>
              </a:ext>
            </a:extLst>
          </p:cNvPr>
          <p:cNvSpPr txBox="1"/>
          <p:nvPr/>
        </p:nvSpPr>
        <p:spPr>
          <a:xfrm>
            <a:off x="4623673" y="2740286"/>
            <a:ext cx="6693459" cy="1046167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Reliability: Benchmarking, Standards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Charging innovation &amp; affordability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Vetted Product List (VPL)</a:t>
            </a: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NEVI/NEHC Coordination with EEI</a:t>
            </a:r>
            <a:endParaRPr lang="en-US" sz="1600">
              <a:solidFill>
                <a:schemeClr val="tx1"/>
              </a:solidFill>
              <a:effectLst/>
              <a:latin typeface="Arial Nova Cond Light" panose="020B0306020202020204" pitchFamily="34" charset="0"/>
              <a:ea typeface="Calibri" panose="020F0502020204030204" pitchFamily="34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BCED0C-1A42-6F53-6EA6-925B87E117AA}"/>
              </a:ext>
            </a:extLst>
          </p:cNvPr>
          <p:cNvSpPr>
            <a:spLocks noChangeAspect="1"/>
          </p:cNvSpPr>
          <p:nvPr/>
        </p:nvSpPr>
        <p:spPr bwMode="auto">
          <a:xfrm>
            <a:off x="4415923" y="2330009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Charging Infrastructure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1F03788-4AC1-8C1E-45F3-B1FCC67E4257}"/>
              </a:ext>
            </a:extLst>
          </p:cNvPr>
          <p:cNvSpPr/>
          <p:nvPr/>
        </p:nvSpPr>
        <p:spPr bwMode="auto">
          <a:xfrm>
            <a:off x="4313570" y="3846369"/>
            <a:ext cx="7125034" cy="152772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570988-24FE-E9D6-2B0F-AB561BEE0796}"/>
              </a:ext>
            </a:extLst>
          </p:cNvPr>
          <p:cNvSpPr txBox="1"/>
          <p:nvPr/>
        </p:nvSpPr>
        <p:spPr>
          <a:xfrm>
            <a:off x="4579357" y="4238788"/>
            <a:ext cx="6693459" cy="1195219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Streamlined Grid Interconnect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70C0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Expedited Interim Charging Solutions</a:t>
            </a:r>
            <a:endParaRPr lang="en-US" sz="14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Charging at Scale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 Standards for V2H/V2B/V2G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GridFAST</a:t>
            </a:r>
            <a:r>
              <a:rPr lang="en-US" sz="1100" baseline="7200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Data Exchange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OEM/Utility V2H/V2B Pilot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 Resilience/Evacuation Pilot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3202FF3-111A-1736-FC50-030FCC9CBF2C}"/>
              </a:ext>
            </a:extLst>
          </p:cNvPr>
          <p:cNvSpPr>
            <a:spLocks noChangeAspect="1"/>
          </p:cNvSpPr>
          <p:nvPr/>
        </p:nvSpPr>
        <p:spPr bwMode="auto">
          <a:xfrm>
            <a:off x="4417578" y="3850067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/>
            <a:r>
              <a:rPr lang="en-US" sz="1600" b="1">
                <a:latin typeface="Arial Nova Cond" panose="020B0506020202020204" pitchFamily="34" charset="0"/>
              </a:rPr>
              <a:t>Grid Readiness</a:t>
            </a:r>
          </a:p>
        </p:txBody>
      </p:sp>
      <p:sp>
        <p:nvSpPr>
          <p:cNvPr id="6" name="Title 85">
            <a:extLst>
              <a:ext uri="{FF2B5EF4-FFF2-40B4-BE49-F238E27FC236}">
                <a16:creationId xmlns:a16="http://schemas.microsoft.com/office/drawing/2014/main" id="{B608F49C-9672-6D73-845B-A3774C6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/>
              <a:t>Addressing the Barriers to Achieving EVs at Scale</a:t>
            </a:r>
            <a:br>
              <a:rPr lang="en-US" sz="3200"/>
            </a:br>
            <a:r>
              <a:rPr lang="en-US" sz="2400"/>
              <a:t>A Three-Pillar Strategy </a:t>
            </a:r>
            <a:r>
              <a:rPr lang="en-US" sz="2400" u="sng"/>
              <a:t>to Address the Key Industry Gaps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37523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31EE-0C56-83E5-831E-413ACF0B9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6F6B4-2EDC-40B8-23EE-218D03ED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7DEC6-49E7-6D6E-E2B6-496FBF655269}"/>
              </a:ext>
            </a:extLst>
          </p:cNvPr>
          <p:cNvSpPr txBox="1"/>
          <p:nvPr/>
        </p:nvSpPr>
        <p:spPr>
          <a:xfrm>
            <a:off x="387734" y="768961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Technical Details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19979E-7E53-867C-0B57-4FFA448865DC}"/>
              </a:ext>
            </a:extLst>
          </p:cNvPr>
          <p:cNvSpPr txBox="1">
            <a:spLocks/>
          </p:cNvSpPr>
          <p:nvPr/>
        </p:nvSpPr>
        <p:spPr>
          <a:xfrm>
            <a:off x="387734" y="257158"/>
            <a:ext cx="9535392" cy="486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/>
              <a:t>Data Granularity</a:t>
            </a:r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91FE5-5B22-4AFE-D5EA-D1F510647D9E}"/>
              </a:ext>
            </a:extLst>
          </p:cNvPr>
          <p:cNvSpPr/>
          <p:nvPr/>
        </p:nvSpPr>
        <p:spPr>
          <a:xfrm>
            <a:off x="623822" y="5750781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9FE863-44BB-DF24-FB46-9020B3D9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756" y="1356059"/>
            <a:ext cx="9406368" cy="506323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817AE30-657C-201E-FC25-CD9533502362}"/>
              </a:ext>
            </a:extLst>
          </p:cNvPr>
          <p:cNvSpPr/>
          <p:nvPr/>
        </p:nvSpPr>
        <p:spPr>
          <a:xfrm rot="16200000">
            <a:off x="-396392" y="3592875"/>
            <a:ext cx="5063236" cy="635060"/>
          </a:xfrm>
          <a:prstGeom prst="triangle">
            <a:avLst>
              <a:gd name="adj" fmla="val 1238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5E737-CD77-16AB-7D7F-2B13EE55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A82678-E276-D537-49B1-52DBDCA561FE}"/>
              </a:ext>
            </a:extLst>
          </p:cNvPr>
          <p:cNvSpPr/>
          <p:nvPr/>
        </p:nvSpPr>
        <p:spPr>
          <a:xfrm>
            <a:off x="661975" y="5423026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1E48D-DEEF-2ED9-40F8-347954B7D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09" y="1285678"/>
            <a:ext cx="9535392" cy="51563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2BCD7E-B8E5-5A3C-E5D7-11D094F6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3" y="407077"/>
            <a:ext cx="9535392" cy="486122"/>
          </a:xfrm>
        </p:spPr>
        <p:txBody>
          <a:bodyPr anchor="t">
            <a:normAutofit/>
          </a:bodyPr>
          <a:lstStyle/>
          <a:p>
            <a:r>
              <a:rPr lang="en-US" sz="2400" b="1" i="1" dirty="0"/>
              <a:t>Light-duty Assumptions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735440-59A2-CAA6-79DB-26073F65B0DF}"/>
              </a:ext>
            </a:extLst>
          </p:cNvPr>
          <p:cNvSpPr txBox="1"/>
          <p:nvPr/>
        </p:nvSpPr>
        <p:spPr>
          <a:xfrm>
            <a:off x="316871" y="893199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User Guide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823446F-0F08-B05A-1E58-11EB8BB15221}"/>
              </a:ext>
            </a:extLst>
          </p:cNvPr>
          <p:cNvSpPr/>
          <p:nvPr/>
        </p:nvSpPr>
        <p:spPr>
          <a:xfrm rot="16200000">
            <a:off x="-482769" y="3595044"/>
            <a:ext cx="5156346" cy="555415"/>
          </a:xfrm>
          <a:prstGeom prst="triangle">
            <a:avLst>
              <a:gd name="adj" fmla="val 19411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0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5E737-CD77-16AB-7D7F-2B13EE55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A82678-E276-D537-49B1-52DBDCA561FE}"/>
              </a:ext>
            </a:extLst>
          </p:cNvPr>
          <p:cNvSpPr/>
          <p:nvPr/>
        </p:nvSpPr>
        <p:spPr>
          <a:xfrm>
            <a:off x="661975" y="5423026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47DB9-E2F4-BF9C-CFF9-ADEC0498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57" y="1613270"/>
            <a:ext cx="9117521" cy="48660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0BCCBC-288B-774B-F9D9-180AD369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3" y="407077"/>
            <a:ext cx="9535392" cy="486122"/>
          </a:xfrm>
        </p:spPr>
        <p:txBody>
          <a:bodyPr anchor="t">
            <a:normAutofit/>
          </a:bodyPr>
          <a:lstStyle/>
          <a:p>
            <a:r>
              <a:rPr lang="en-US" sz="2400" b="1" i="1" dirty="0"/>
              <a:t>Light-duty Assumptions 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44293-4619-8C69-F779-73B3D79228FF}"/>
              </a:ext>
            </a:extLst>
          </p:cNvPr>
          <p:cNvSpPr txBox="1"/>
          <p:nvPr/>
        </p:nvSpPr>
        <p:spPr>
          <a:xfrm>
            <a:off x="316871" y="893199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User Guide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9D84529-7900-756E-7E59-B44D76082994}"/>
              </a:ext>
            </a:extLst>
          </p:cNvPr>
          <p:cNvSpPr/>
          <p:nvPr/>
        </p:nvSpPr>
        <p:spPr>
          <a:xfrm rot="16200000">
            <a:off x="-298850" y="3729815"/>
            <a:ext cx="4866053" cy="632961"/>
          </a:xfrm>
          <a:prstGeom prst="triangle">
            <a:avLst>
              <a:gd name="adj" fmla="val 19411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8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15CA4-41BE-070A-FB8A-17A34383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083" y="1224967"/>
            <a:ext cx="9797518" cy="5350290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b="1" i="1" dirty="0"/>
              <a:t>Residential vs Non-Residential Charging:</a:t>
            </a:r>
          </a:p>
          <a:p>
            <a:pPr lvl="1"/>
            <a:r>
              <a:rPr lang="en-US" sz="2000" dirty="0"/>
              <a:t>85% of energy is replenished at home, 15% elsewhere [this includes workplace]. </a:t>
            </a:r>
          </a:p>
          <a:p>
            <a:pPr lvl="1"/>
            <a:r>
              <a:rPr lang="en-US" sz="2000" dirty="0"/>
              <a:t>In full electrification scenario, 75% of energy is replenished at home</a:t>
            </a:r>
          </a:p>
          <a:p>
            <a:pPr lvl="1"/>
            <a:r>
              <a:rPr lang="en-US" sz="2000" dirty="0"/>
              <a:t>Non-home charging energy locations were assigned based on ‘charging at every stop’ to replenish the miles traveled in the trip before the stop.</a:t>
            </a:r>
          </a:p>
          <a:p>
            <a:pPr marL="0" indent="0">
              <a:buNone/>
            </a:pPr>
            <a:r>
              <a:rPr lang="en-US" sz="2000" b="1" i="1" dirty="0"/>
              <a:t>Efficiency Assumption:</a:t>
            </a:r>
          </a:p>
          <a:p>
            <a:pPr marL="0" indent="0">
              <a:buNone/>
            </a:pPr>
            <a:r>
              <a:rPr lang="en-US" sz="2000" b="1" i="1" dirty="0"/>
              <a:t>Local Temperature </a:t>
            </a:r>
            <a:r>
              <a:rPr lang="en-US" sz="2000" dirty="0"/>
              <a:t>impacts will be addressed in v2.0. In v1.0, temperature effects are included via average efficiency across all vehicles, but not localized. </a:t>
            </a:r>
          </a:p>
          <a:p>
            <a:pPr marL="0" indent="0">
              <a:buNone/>
            </a:pPr>
            <a:r>
              <a:rPr lang="en-US" sz="2000" b="1" i="1" dirty="0"/>
              <a:t>Local Adoption </a:t>
            </a:r>
            <a:r>
              <a:rPr lang="en-US" sz="2000" dirty="0"/>
              <a:t>- NRELs projections only go to county level. We used conventional vehicle registration age to allocate EVs in a more granular level- </a:t>
            </a:r>
            <a:r>
              <a:rPr lang="en-US" sz="2000" dirty="0" err="1"/>
              <a:t>ie</a:t>
            </a:r>
            <a:r>
              <a:rPr lang="en-US" sz="2000" dirty="0"/>
              <a:t> a county with newer vehicles currently, will likely adopt new EVs earlier.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31EE-0C56-83E5-831E-413ACF0B9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FB965-4A2E-918E-D108-3D90560E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595" y="3622403"/>
            <a:ext cx="5933273" cy="555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F981D-D1C3-0E6F-9F8F-1B07153CB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7DE0D-6162-C6C4-70A7-0D2273296137}"/>
              </a:ext>
            </a:extLst>
          </p:cNvPr>
          <p:cNvSpPr txBox="1"/>
          <p:nvPr/>
        </p:nvSpPr>
        <p:spPr>
          <a:xfrm>
            <a:off x="387734" y="768961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Technical Details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5390FF-A504-4220-E18D-2C0414C8AC72}"/>
              </a:ext>
            </a:extLst>
          </p:cNvPr>
          <p:cNvSpPr txBox="1">
            <a:spLocks/>
          </p:cNvSpPr>
          <p:nvPr/>
        </p:nvSpPr>
        <p:spPr>
          <a:xfrm>
            <a:off x="387734" y="282743"/>
            <a:ext cx="9535392" cy="486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/>
              <a:t>Light-duty Assumptions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033B7D-33CA-5E27-36B7-AB45B6E1F74B}"/>
              </a:ext>
            </a:extLst>
          </p:cNvPr>
          <p:cNvSpPr/>
          <p:nvPr/>
        </p:nvSpPr>
        <p:spPr>
          <a:xfrm>
            <a:off x="623822" y="5778491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889B72B-DD5D-6CE7-41D1-50D5BFA28685}"/>
              </a:ext>
            </a:extLst>
          </p:cNvPr>
          <p:cNvSpPr/>
          <p:nvPr/>
        </p:nvSpPr>
        <p:spPr>
          <a:xfrm rot="16200000">
            <a:off x="-645256" y="3687918"/>
            <a:ext cx="5350291" cy="424387"/>
          </a:xfrm>
          <a:prstGeom prst="triangle">
            <a:avLst>
              <a:gd name="adj" fmla="val 14029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1366-C99F-3858-2405-97C42191C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5E737-CD77-16AB-7D7F-2B13EE55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A82678-E276-D537-49B1-52DBDCA561FE}"/>
              </a:ext>
            </a:extLst>
          </p:cNvPr>
          <p:cNvSpPr/>
          <p:nvPr/>
        </p:nvSpPr>
        <p:spPr>
          <a:xfrm>
            <a:off x="661975" y="5423026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B5785-970B-AF83-F3EB-E9539EFB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29" y="1379321"/>
            <a:ext cx="9578779" cy="50603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5FCFC9-3F86-78E9-13B9-CC16AFF4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3" y="407077"/>
            <a:ext cx="9535392" cy="486122"/>
          </a:xfrm>
        </p:spPr>
        <p:txBody>
          <a:bodyPr anchor="t">
            <a:normAutofit/>
          </a:bodyPr>
          <a:lstStyle/>
          <a:p>
            <a:r>
              <a:rPr lang="en-US" sz="2400" b="1" i="1" dirty="0"/>
              <a:t>MHD Assumptions to Accompany Data 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7431-6EAA-4725-66BD-54E09855F828}"/>
              </a:ext>
            </a:extLst>
          </p:cNvPr>
          <p:cNvSpPr txBox="1"/>
          <p:nvPr/>
        </p:nvSpPr>
        <p:spPr>
          <a:xfrm>
            <a:off x="316871" y="893199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User Guide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ABBD78C-236B-6DB8-7A52-7F9A454CE5BC}"/>
              </a:ext>
            </a:extLst>
          </p:cNvPr>
          <p:cNvSpPr/>
          <p:nvPr/>
        </p:nvSpPr>
        <p:spPr>
          <a:xfrm rot="16200000">
            <a:off x="-494089" y="3691106"/>
            <a:ext cx="5071604" cy="448034"/>
          </a:xfrm>
          <a:prstGeom prst="triangle">
            <a:avLst>
              <a:gd name="adj" fmla="val 19411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31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15CA4-41BE-070A-FB8A-17A34383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963" y="1138293"/>
            <a:ext cx="9735298" cy="5462549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b="1" i="1" dirty="0"/>
              <a:t>Adoption over time </a:t>
            </a:r>
            <a:r>
              <a:rPr lang="en-US" sz="2000" dirty="0"/>
              <a:t>is constant over a county</a:t>
            </a:r>
          </a:p>
          <a:p>
            <a:r>
              <a:rPr lang="en-US" sz="2000" i="1" dirty="0"/>
              <a:t>We are working to get direct fleet plans, but absent that, MDHD adoption in a county is uniform. </a:t>
            </a:r>
          </a:p>
          <a:p>
            <a:r>
              <a:rPr lang="en-US" sz="2000" i="1" dirty="0"/>
              <a:t>Slide 25 - shows adoption assumptions by state (3 types- CA, ACT states, Non-ACT States)</a:t>
            </a:r>
          </a:p>
          <a:p>
            <a:pPr marL="0" indent="0">
              <a:buNone/>
            </a:pPr>
            <a:r>
              <a:rPr lang="en-US" sz="2000" b="1" i="1" dirty="0"/>
              <a:t>Efficiency Assumption </a:t>
            </a:r>
            <a:r>
              <a:rPr lang="en-US" sz="2000" dirty="0"/>
              <a:t>(will be updated over time):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i="1" dirty="0"/>
              <a:t>Depot vs Non-depot Charging: </a:t>
            </a:r>
            <a:r>
              <a:rPr lang="en-US" sz="2000" dirty="0"/>
              <a:t>Constant across MDHD vehicles (to be updated in v2.0 by VMT segments)</a:t>
            </a:r>
          </a:p>
          <a:p>
            <a:r>
              <a:rPr lang="en-US" sz="2000" dirty="0"/>
              <a:t>85% at depot, 15% at non depot</a:t>
            </a:r>
          </a:p>
          <a:p>
            <a:r>
              <a:rPr lang="en-US" sz="2000" dirty="0"/>
              <a:t>85% of energy assigned to the longest dwell time in a day. 15% assigned to the rest of the stops proportional to the miles driven before each stop.</a:t>
            </a:r>
          </a:p>
          <a:p>
            <a:r>
              <a:rPr lang="en-US" sz="2000" dirty="0"/>
              <a:t>Minimum stop length varies between 20 min and 1 hr.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31EE-0C56-83E5-831E-413ACF0B9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9F501-CD93-C134-3147-A8B162D0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25" y="3153376"/>
            <a:ext cx="6353175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6F6B4-2EDC-40B8-23EE-218D03ED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2" y="1650568"/>
            <a:ext cx="1245071" cy="4791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7DEC6-49E7-6D6E-E2B6-496FBF655269}"/>
              </a:ext>
            </a:extLst>
          </p:cNvPr>
          <p:cNvSpPr txBox="1"/>
          <p:nvPr/>
        </p:nvSpPr>
        <p:spPr>
          <a:xfrm>
            <a:off x="387734" y="768961"/>
            <a:ext cx="54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Found in the Technical Details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19979E-7E53-867C-0B57-4FFA448865DC}"/>
              </a:ext>
            </a:extLst>
          </p:cNvPr>
          <p:cNvSpPr txBox="1">
            <a:spLocks/>
          </p:cNvSpPr>
          <p:nvPr/>
        </p:nvSpPr>
        <p:spPr>
          <a:xfrm>
            <a:off x="387734" y="257158"/>
            <a:ext cx="9535392" cy="486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/>
              <a:t>MHD Assumptions to Accompany Data </a:t>
            </a:r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91FE5-5B22-4AFE-D5EA-D1F510647D9E}"/>
              </a:ext>
            </a:extLst>
          </p:cNvPr>
          <p:cNvSpPr/>
          <p:nvPr/>
        </p:nvSpPr>
        <p:spPr>
          <a:xfrm>
            <a:off x="623822" y="5750781"/>
            <a:ext cx="1168764" cy="144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C6360B7-DB62-B17C-3944-1DF98F6C6388}"/>
              </a:ext>
            </a:extLst>
          </p:cNvPr>
          <p:cNvSpPr/>
          <p:nvPr/>
        </p:nvSpPr>
        <p:spPr>
          <a:xfrm rot="16200000">
            <a:off x="-749577" y="3731248"/>
            <a:ext cx="5495815" cy="361267"/>
          </a:xfrm>
          <a:prstGeom prst="triangle">
            <a:avLst>
              <a:gd name="adj" fmla="val 14029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5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2D19813-7445-8119-728A-D95DEF536C1F}"/>
              </a:ext>
            </a:extLst>
          </p:cNvPr>
          <p:cNvSpPr txBox="1"/>
          <p:nvPr/>
        </p:nvSpPr>
        <p:spPr>
          <a:xfrm>
            <a:off x="2065164" y="768334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1" name="Body">
            <a:extLst>
              <a:ext uri="{FF2B5EF4-FFF2-40B4-BE49-F238E27FC236}">
                <a16:creationId xmlns:a16="http://schemas.microsoft.com/office/drawing/2014/main" id="{358DDFC6-DBA7-2BA9-53B5-4EFC1FCE6FA2}"/>
              </a:ext>
            </a:extLst>
          </p:cNvPr>
          <p:cNvSpPr/>
          <p:nvPr/>
        </p:nvSpPr>
        <p:spPr>
          <a:xfrm>
            <a:off x="584197" y="1635881"/>
            <a:ext cx="3480339" cy="502391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60000"/>
                  <a:lumOff val="40000"/>
                  <a:alpha val="1562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A26DBEE-E4C6-E9F7-53C0-AE326B089A27}"/>
              </a:ext>
            </a:extLst>
          </p:cNvPr>
          <p:cNvSpPr txBox="1"/>
          <p:nvPr/>
        </p:nvSpPr>
        <p:spPr>
          <a:xfrm>
            <a:off x="5764095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F0B1AF-2DFD-E1A3-4D83-368009830117}"/>
              </a:ext>
            </a:extLst>
          </p:cNvPr>
          <p:cNvSpPr txBox="1"/>
          <p:nvPr/>
        </p:nvSpPr>
        <p:spPr>
          <a:xfrm>
            <a:off x="9465587" y="765809"/>
            <a:ext cx="78510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60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319C4-393C-606E-B896-6B53AC42E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5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D8FC26C-ACCD-1F11-610B-E38E59C1E313}"/>
              </a:ext>
            </a:extLst>
          </p:cNvPr>
          <p:cNvSpPr txBox="1"/>
          <p:nvPr/>
        </p:nvSpPr>
        <p:spPr>
          <a:xfrm>
            <a:off x="681335" y="2287329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517525" indent="-158750" algn="l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Bilateral 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</a:rPr>
              <a:t>Convening</a:t>
            </a:r>
            <a:r>
              <a:rPr lang="en-US" sz="1600" b="1">
                <a:solidFill>
                  <a:schemeClr val="tx1"/>
                </a:solidFill>
                <a:latin typeface="Arial Nova Cond" panose="020B0506020202020204" pitchFamily="34" charset="0"/>
                <a:ea typeface="Calibri" panose="020F0502020204030204" pitchFamily="34" charset="0"/>
              </a:rPr>
              <a:t> Series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Utility-OEM Forum</a:t>
            </a:r>
          </a:p>
          <a:p>
            <a:pPr marL="517525" lvl="1" indent="-158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</a:rPr>
              <a:t>Utility-Fleet Forum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322AD4D-23C4-08A9-D974-93EB63982090}"/>
              </a:ext>
            </a:extLst>
          </p:cNvPr>
          <p:cNvSpPr txBox="1"/>
          <p:nvPr/>
        </p:nvSpPr>
        <p:spPr>
          <a:xfrm>
            <a:off x="681335" y="4342968"/>
            <a:ext cx="3285505" cy="1049040"/>
          </a:xfrm>
          <a:custGeom>
            <a:avLst/>
            <a:gdLst>
              <a:gd name="connsiteX0" fmla="*/ 0 w 3285505"/>
              <a:gd name="connsiteY0" fmla="*/ 0 h 1049040"/>
              <a:gd name="connsiteX1" fmla="*/ 449019 w 3285505"/>
              <a:gd name="connsiteY1" fmla="*/ 0 h 1049040"/>
              <a:gd name="connsiteX2" fmla="*/ 930893 w 3285505"/>
              <a:gd name="connsiteY2" fmla="*/ 0 h 1049040"/>
              <a:gd name="connsiteX3" fmla="*/ 1544187 w 3285505"/>
              <a:gd name="connsiteY3" fmla="*/ 0 h 1049040"/>
              <a:gd name="connsiteX4" fmla="*/ 2157482 w 3285505"/>
              <a:gd name="connsiteY4" fmla="*/ 0 h 1049040"/>
              <a:gd name="connsiteX5" fmla="*/ 2737921 w 3285505"/>
              <a:gd name="connsiteY5" fmla="*/ 0 h 1049040"/>
              <a:gd name="connsiteX6" fmla="*/ 3285505 w 3285505"/>
              <a:gd name="connsiteY6" fmla="*/ 0 h 1049040"/>
              <a:gd name="connsiteX7" fmla="*/ 3285505 w 3285505"/>
              <a:gd name="connsiteY7" fmla="*/ 545501 h 1049040"/>
              <a:gd name="connsiteX8" fmla="*/ 3285505 w 3285505"/>
              <a:gd name="connsiteY8" fmla="*/ 1049040 h 1049040"/>
              <a:gd name="connsiteX9" fmla="*/ 2770776 w 3285505"/>
              <a:gd name="connsiteY9" fmla="*/ 1049040 h 1049040"/>
              <a:gd name="connsiteX10" fmla="*/ 2288902 w 3285505"/>
              <a:gd name="connsiteY10" fmla="*/ 1049040 h 1049040"/>
              <a:gd name="connsiteX11" fmla="*/ 1675608 w 3285505"/>
              <a:gd name="connsiteY11" fmla="*/ 1049040 h 1049040"/>
              <a:gd name="connsiteX12" fmla="*/ 1160878 w 3285505"/>
              <a:gd name="connsiteY12" fmla="*/ 1049040 h 1049040"/>
              <a:gd name="connsiteX13" fmla="*/ 646149 w 3285505"/>
              <a:gd name="connsiteY13" fmla="*/ 1049040 h 1049040"/>
              <a:gd name="connsiteX14" fmla="*/ 0 w 3285505"/>
              <a:gd name="connsiteY14" fmla="*/ 1049040 h 1049040"/>
              <a:gd name="connsiteX15" fmla="*/ 0 w 3285505"/>
              <a:gd name="connsiteY15" fmla="*/ 514030 h 1049040"/>
              <a:gd name="connsiteX16" fmla="*/ 0 w 3285505"/>
              <a:gd name="connsiteY16" fmla="*/ 0 h 10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1049040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04739" y="121192"/>
                  <a:pt x="3271004" y="355843"/>
                  <a:pt x="3285505" y="545501"/>
                </a:cubicBezTo>
                <a:cubicBezTo>
                  <a:pt x="3300006" y="735159"/>
                  <a:pt x="3270643" y="856931"/>
                  <a:pt x="3285505" y="1049040"/>
                </a:cubicBezTo>
                <a:cubicBezTo>
                  <a:pt x="3037775" y="1109324"/>
                  <a:pt x="2916436" y="1027361"/>
                  <a:pt x="2770776" y="1049040"/>
                </a:cubicBezTo>
                <a:cubicBezTo>
                  <a:pt x="2625116" y="1070719"/>
                  <a:pt x="2398024" y="992141"/>
                  <a:pt x="2288902" y="1049040"/>
                </a:cubicBezTo>
                <a:cubicBezTo>
                  <a:pt x="2179780" y="1105939"/>
                  <a:pt x="1967926" y="982235"/>
                  <a:pt x="1675608" y="1049040"/>
                </a:cubicBezTo>
                <a:cubicBezTo>
                  <a:pt x="1383290" y="1115845"/>
                  <a:pt x="1348685" y="1038070"/>
                  <a:pt x="1160878" y="1049040"/>
                </a:cubicBezTo>
                <a:cubicBezTo>
                  <a:pt x="973071" y="1060010"/>
                  <a:pt x="806892" y="1012990"/>
                  <a:pt x="646149" y="1049040"/>
                </a:cubicBezTo>
                <a:cubicBezTo>
                  <a:pt x="485406" y="1085090"/>
                  <a:pt x="321852" y="992635"/>
                  <a:pt x="0" y="1049040"/>
                </a:cubicBezTo>
                <a:cubicBezTo>
                  <a:pt x="-25442" y="847620"/>
                  <a:pt x="20897" y="702271"/>
                  <a:pt x="0" y="514030"/>
                </a:cubicBezTo>
                <a:cubicBezTo>
                  <a:pt x="-20897" y="325789"/>
                  <a:pt x="45602" y="195292"/>
                  <a:pt x="0" y="0"/>
                </a:cubicBezTo>
                <a:close/>
              </a:path>
              <a:path w="3285505" h="1049040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323325" y="198701"/>
                  <a:pt x="3227070" y="311390"/>
                  <a:pt x="3285505" y="503539"/>
                </a:cubicBezTo>
                <a:cubicBezTo>
                  <a:pt x="3343940" y="695688"/>
                  <a:pt x="3253933" y="799461"/>
                  <a:pt x="3285505" y="1049040"/>
                </a:cubicBezTo>
                <a:cubicBezTo>
                  <a:pt x="3050089" y="1066565"/>
                  <a:pt x="2883914" y="996320"/>
                  <a:pt x="2770776" y="1049040"/>
                </a:cubicBezTo>
                <a:cubicBezTo>
                  <a:pt x="2657638" y="1101760"/>
                  <a:pt x="2395100" y="1030737"/>
                  <a:pt x="2256047" y="1049040"/>
                </a:cubicBezTo>
                <a:cubicBezTo>
                  <a:pt x="2116994" y="1067343"/>
                  <a:pt x="1904134" y="1036151"/>
                  <a:pt x="1774173" y="1049040"/>
                </a:cubicBezTo>
                <a:cubicBezTo>
                  <a:pt x="1644212" y="1061929"/>
                  <a:pt x="1434273" y="980327"/>
                  <a:pt x="1193733" y="1049040"/>
                </a:cubicBezTo>
                <a:cubicBezTo>
                  <a:pt x="953193" y="1117753"/>
                  <a:pt x="916000" y="988135"/>
                  <a:pt x="646149" y="1049040"/>
                </a:cubicBezTo>
                <a:cubicBezTo>
                  <a:pt x="376298" y="1109945"/>
                  <a:pt x="310041" y="1004335"/>
                  <a:pt x="0" y="1049040"/>
                </a:cubicBezTo>
                <a:cubicBezTo>
                  <a:pt x="-48273" y="832813"/>
                  <a:pt x="24007" y="656190"/>
                  <a:pt x="0" y="503539"/>
                </a:cubicBezTo>
                <a:cubicBezTo>
                  <a:pt x="-24007" y="350888"/>
                  <a:pt x="36573" y="10592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50-state </a:t>
            </a:r>
            <a:r>
              <a:rPr lang="en-US" sz="1600" b="1" err="1">
                <a:latin typeface="Arial Nova Cond" panose="020B0506020202020204" pitchFamily="34" charset="0"/>
              </a:rPr>
              <a:t>eRoadMAP</a:t>
            </a:r>
            <a:r>
              <a:rPr lang="en-US" sz="1050" baseline="66000" err="1">
                <a:latin typeface="Arial Nova Cond" panose="020B0506020202020204" pitchFamily="34" charset="0"/>
              </a:rPr>
              <a:t>TM</a:t>
            </a:r>
            <a:r>
              <a:rPr lang="en-US" sz="1600" b="1">
                <a:latin typeface="Arial Nova Cond" panose="020B0506020202020204" pitchFamily="34" charset="0"/>
              </a:rPr>
              <a:t> to 2030 </a:t>
            </a:r>
            <a:br>
              <a:rPr lang="en-US" sz="1600" b="1">
                <a:latin typeface="Arial Nova Cond" panose="020B0506020202020204" pitchFamily="34" charset="0"/>
              </a:rPr>
            </a:br>
            <a:r>
              <a:rPr lang="en-US" sz="1600">
                <a:latin typeface="Arial Nova Cond Light" panose="020B0306020202020204" pitchFamily="34" charset="0"/>
              </a:rPr>
              <a:t>outlining EV loads, grid impacts, </a:t>
            </a:r>
            <a:br>
              <a:rPr lang="en-US" sz="1600">
                <a:latin typeface="Arial Nova Cond Light" panose="020B0306020202020204" pitchFamily="34" charset="0"/>
              </a:rPr>
            </a:br>
            <a:r>
              <a:rPr lang="en-US" sz="1600" err="1">
                <a:latin typeface="Arial Nova Cond Light" panose="020B0306020202020204" pitchFamily="34" charset="0"/>
              </a:rPr>
              <a:t>leadtimes</a:t>
            </a:r>
            <a:r>
              <a:rPr lang="en-US" sz="1600">
                <a:latin typeface="Arial Nova Cond Light" panose="020B0306020202020204" pitchFamily="34" charset="0"/>
              </a:rPr>
              <a:t>, workforce, costs</a:t>
            </a:r>
          </a:p>
          <a:p>
            <a:pPr algn="ctr"/>
            <a:endParaRPr lang="en-US" sz="4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579304C-97BA-2906-8C88-7BA457460E4D}"/>
              </a:ext>
            </a:extLst>
          </p:cNvPr>
          <p:cNvSpPr txBox="1"/>
          <p:nvPr/>
        </p:nvSpPr>
        <p:spPr>
          <a:xfrm>
            <a:off x="681336" y="1798489"/>
            <a:ext cx="3353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spc="3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COALITIONS &amp; ROADMAPS</a:t>
            </a:r>
            <a:endParaRPr lang="en-US" sz="1400" b="1" spc="30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F7F5812-49B9-8FC1-D606-131462E569D5}"/>
              </a:ext>
            </a:extLst>
          </p:cNvPr>
          <p:cNvSpPr txBox="1"/>
          <p:nvPr/>
        </p:nvSpPr>
        <p:spPr>
          <a:xfrm>
            <a:off x="681335" y="3508310"/>
            <a:ext cx="3285505" cy="661732"/>
          </a:xfrm>
          <a:custGeom>
            <a:avLst/>
            <a:gdLst>
              <a:gd name="connsiteX0" fmla="*/ 0 w 3285505"/>
              <a:gd name="connsiteY0" fmla="*/ 0 h 661732"/>
              <a:gd name="connsiteX1" fmla="*/ 449019 w 3285505"/>
              <a:gd name="connsiteY1" fmla="*/ 0 h 661732"/>
              <a:gd name="connsiteX2" fmla="*/ 930893 w 3285505"/>
              <a:gd name="connsiteY2" fmla="*/ 0 h 661732"/>
              <a:gd name="connsiteX3" fmla="*/ 1544187 w 3285505"/>
              <a:gd name="connsiteY3" fmla="*/ 0 h 661732"/>
              <a:gd name="connsiteX4" fmla="*/ 2157482 w 3285505"/>
              <a:gd name="connsiteY4" fmla="*/ 0 h 661732"/>
              <a:gd name="connsiteX5" fmla="*/ 2737921 w 3285505"/>
              <a:gd name="connsiteY5" fmla="*/ 0 h 661732"/>
              <a:gd name="connsiteX6" fmla="*/ 3285505 w 3285505"/>
              <a:gd name="connsiteY6" fmla="*/ 0 h 661732"/>
              <a:gd name="connsiteX7" fmla="*/ 3285505 w 3285505"/>
              <a:gd name="connsiteY7" fmla="*/ 344101 h 661732"/>
              <a:gd name="connsiteX8" fmla="*/ 3285505 w 3285505"/>
              <a:gd name="connsiteY8" fmla="*/ 661732 h 661732"/>
              <a:gd name="connsiteX9" fmla="*/ 2770776 w 3285505"/>
              <a:gd name="connsiteY9" fmla="*/ 661732 h 661732"/>
              <a:gd name="connsiteX10" fmla="*/ 2288902 w 3285505"/>
              <a:gd name="connsiteY10" fmla="*/ 661732 h 661732"/>
              <a:gd name="connsiteX11" fmla="*/ 1675608 w 3285505"/>
              <a:gd name="connsiteY11" fmla="*/ 661732 h 661732"/>
              <a:gd name="connsiteX12" fmla="*/ 1160878 w 3285505"/>
              <a:gd name="connsiteY12" fmla="*/ 661732 h 661732"/>
              <a:gd name="connsiteX13" fmla="*/ 646149 w 3285505"/>
              <a:gd name="connsiteY13" fmla="*/ 661732 h 661732"/>
              <a:gd name="connsiteX14" fmla="*/ 0 w 3285505"/>
              <a:gd name="connsiteY14" fmla="*/ 661732 h 661732"/>
              <a:gd name="connsiteX15" fmla="*/ 0 w 3285505"/>
              <a:gd name="connsiteY15" fmla="*/ 324249 h 661732"/>
              <a:gd name="connsiteX16" fmla="*/ 0 w 3285505"/>
              <a:gd name="connsiteY16" fmla="*/ 0 h 66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5505" h="661732" fill="none" extrusionOk="0">
                <a:moveTo>
                  <a:pt x="0" y="0"/>
                </a:moveTo>
                <a:cubicBezTo>
                  <a:pt x="119509" y="-1536"/>
                  <a:pt x="317575" y="29249"/>
                  <a:pt x="449019" y="0"/>
                </a:cubicBezTo>
                <a:cubicBezTo>
                  <a:pt x="580463" y="-29249"/>
                  <a:pt x="759813" y="20694"/>
                  <a:pt x="930893" y="0"/>
                </a:cubicBezTo>
                <a:cubicBezTo>
                  <a:pt x="1101973" y="-20694"/>
                  <a:pt x="1371049" y="41713"/>
                  <a:pt x="1544187" y="0"/>
                </a:cubicBezTo>
                <a:cubicBezTo>
                  <a:pt x="1717325" y="-41713"/>
                  <a:pt x="1924047" y="72307"/>
                  <a:pt x="2157482" y="0"/>
                </a:cubicBezTo>
                <a:cubicBezTo>
                  <a:pt x="2390918" y="-72307"/>
                  <a:pt x="2503916" y="64363"/>
                  <a:pt x="2737921" y="0"/>
                </a:cubicBezTo>
                <a:cubicBezTo>
                  <a:pt x="2971926" y="-64363"/>
                  <a:pt x="3028575" y="33069"/>
                  <a:pt x="3285505" y="0"/>
                </a:cubicBezTo>
                <a:cubicBezTo>
                  <a:pt x="3311940" y="79199"/>
                  <a:pt x="3282153" y="223994"/>
                  <a:pt x="3285505" y="344101"/>
                </a:cubicBezTo>
                <a:cubicBezTo>
                  <a:pt x="3288857" y="464208"/>
                  <a:pt x="3250475" y="507828"/>
                  <a:pt x="3285505" y="661732"/>
                </a:cubicBezTo>
                <a:cubicBezTo>
                  <a:pt x="3037775" y="722016"/>
                  <a:pt x="2916436" y="640053"/>
                  <a:pt x="2770776" y="661732"/>
                </a:cubicBezTo>
                <a:cubicBezTo>
                  <a:pt x="2625116" y="683411"/>
                  <a:pt x="2398024" y="604833"/>
                  <a:pt x="2288902" y="661732"/>
                </a:cubicBezTo>
                <a:cubicBezTo>
                  <a:pt x="2179780" y="718631"/>
                  <a:pt x="1967926" y="594927"/>
                  <a:pt x="1675608" y="661732"/>
                </a:cubicBezTo>
                <a:cubicBezTo>
                  <a:pt x="1383290" y="728537"/>
                  <a:pt x="1348685" y="650762"/>
                  <a:pt x="1160878" y="661732"/>
                </a:cubicBezTo>
                <a:cubicBezTo>
                  <a:pt x="973071" y="672702"/>
                  <a:pt x="806892" y="625682"/>
                  <a:pt x="646149" y="661732"/>
                </a:cubicBezTo>
                <a:cubicBezTo>
                  <a:pt x="485406" y="697782"/>
                  <a:pt x="321852" y="605327"/>
                  <a:pt x="0" y="661732"/>
                </a:cubicBezTo>
                <a:cubicBezTo>
                  <a:pt x="-21232" y="511471"/>
                  <a:pt x="39026" y="410016"/>
                  <a:pt x="0" y="324249"/>
                </a:cubicBezTo>
                <a:cubicBezTo>
                  <a:pt x="-39026" y="238482"/>
                  <a:pt x="10600" y="76079"/>
                  <a:pt x="0" y="0"/>
                </a:cubicBezTo>
                <a:close/>
              </a:path>
              <a:path w="3285505" h="661732" stroke="0" extrusionOk="0">
                <a:moveTo>
                  <a:pt x="0" y="0"/>
                </a:moveTo>
                <a:cubicBezTo>
                  <a:pt x="271822" y="-38707"/>
                  <a:pt x="311813" y="23620"/>
                  <a:pt x="547584" y="0"/>
                </a:cubicBezTo>
                <a:cubicBezTo>
                  <a:pt x="783355" y="-23620"/>
                  <a:pt x="877654" y="50924"/>
                  <a:pt x="1128023" y="0"/>
                </a:cubicBezTo>
                <a:cubicBezTo>
                  <a:pt x="1378392" y="-50924"/>
                  <a:pt x="1403989" y="42559"/>
                  <a:pt x="1577042" y="0"/>
                </a:cubicBezTo>
                <a:cubicBezTo>
                  <a:pt x="1750095" y="-42559"/>
                  <a:pt x="2020629" y="41796"/>
                  <a:pt x="2157482" y="0"/>
                </a:cubicBezTo>
                <a:cubicBezTo>
                  <a:pt x="2294335" y="-41796"/>
                  <a:pt x="2497113" y="2610"/>
                  <a:pt x="2606501" y="0"/>
                </a:cubicBezTo>
                <a:cubicBezTo>
                  <a:pt x="2715889" y="-2610"/>
                  <a:pt x="2992710" y="64680"/>
                  <a:pt x="3285505" y="0"/>
                </a:cubicBezTo>
                <a:cubicBezTo>
                  <a:pt x="3288314" y="102253"/>
                  <a:pt x="3268868" y="249876"/>
                  <a:pt x="3285505" y="317631"/>
                </a:cubicBezTo>
                <a:cubicBezTo>
                  <a:pt x="3302142" y="385386"/>
                  <a:pt x="3248549" y="555734"/>
                  <a:pt x="3285505" y="661732"/>
                </a:cubicBezTo>
                <a:cubicBezTo>
                  <a:pt x="3050089" y="679257"/>
                  <a:pt x="2883914" y="609012"/>
                  <a:pt x="2770776" y="661732"/>
                </a:cubicBezTo>
                <a:cubicBezTo>
                  <a:pt x="2657638" y="714452"/>
                  <a:pt x="2395100" y="643429"/>
                  <a:pt x="2256047" y="661732"/>
                </a:cubicBezTo>
                <a:cubicBezTo>
                  <a:pt x="2116994" y="680035"/>
                  <a:pt x="1904134" y="648843"/>
                  <a:pt x="1774173" y="661732"/>
                </a:cubicBezTo>
                <a:cubicBezTo>
                  <a:pt x="1644212" y="674621"/>
                  <a:pt x="1434273" y="593019"/>
                  <a:pt x="1193733" y="661732"/>
                </a:cubicBezTo>
                <a:cubicBezTo>
                  <a:pt x="953193" y="730445"/>
                  <a:pt x="916000" y="600827"/>
                  <a:pt x="646149" y="661732"/>
                </a:cubicBezTo>
                <a:cubicBezTo>
                  <a:pt x="376298" y="722637"/>
                  <a:pt x="310041" y="617027"/>
                  <a:pt x="0" y="661732"/>
                </a:cubicBezTo>
                <a:cubicBezTo>
                  <a:pt x="-37835" y="523921"/>
                  <a:pt x="13513" y="451286"/>
                  <a:pt x="0" y="317631"/>
                </a:cubicBezTo>
                <a:cubicBezTo>
                  <a:pt x="-13513" y="183976"/>
                  <a:pt x="1747" y="15721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9525" algn="ctr"/>
            <a:r>
              <a:rPr lang="en-US" sz="1600" b="1">
                <a:latin typeface="Arial Nova Cond" panose="020B0506020202020204" pitchFamily="34" charset="0"/>
              </a:rPr>
              <a:t>National EV Driver Research Board</a:t>
            </a:r>
          </a:p>
        </p:txBody>
      </p:sp>
      <p:sp>
        <p:nvSpPr>
          <p:cNvPr id="162" name="Body">
            <a:extLst>
              <a:ext uri="{FF2B5EF4-FFF2-40B4-BE49-F238E27FC236}">
                <a16:creationId xmlns:a16="http://schemas.microsoft.com/office/drawing/2014/main" id="{F669945F-F28F-04C2-068A-0C82D07065D6}"/>
              </a:ext>
            </a:extLst>
          </p:cNvPr>
          <p:cNvSpPr/>
          <p:nvPr/>
        </p:nvSpPr>
        <p:spPr>
          <a:xfrm>
            <a:off x="4207572" y="1635882"/>
            <a:ext cx="3654600" cy="5023908"/>
          </a:xfrm>
          <a:prstGeom prst="rect">
            <a:avLst/>
          </a:prstGeom>
          <a:gradFill>
            <a:gsLst>
              <a:gs pos="27000">
                <a:schemeClr val="accent2"/>
              </a:gs>
              <a:gs pos="0">
                <a:srgbClr val="18CAAA"/>
              </a:gs>
              <a:gs pos="98000">
                <a:schemeClr val="accent3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Body">
            <a:extLst>
              <a:ext uri="{FF2B5EF4-FFF2-40B4-BE49-F238E27FC236}">
                <a16:creationId xmlns:a16="http://schemas.microsoft.com/office/drawing/2014/main" id="{B288AFE9-528D-5FAD-000D-796EF48A3C26}"/>
              </a:ext>
            </a:extLst>
          </p:cNvPr>
          <p:cNvSpPr/>
          <p:nvPr/>
        </p:nvSpPr>
        <p:spPr>
          <a:xfrm>
            <a:off x="8011199" y="1642529"/>
            <a:ext cx="3551531" cy="5023908"/>
          </a:xfrm>
          <a:prstGeom prst="rect">
            <a:avLst/>
          </a:prstGeom>
          <a:gradFill>
            <a:gsLst>
              <a:gs pos="0">
                <a:srgbClr val="06AAD8"/>
              </a:gs>
              <a:gs pos="30000">
                <a:schemeClr val="accent1"/>
              </a:gs>
              <a:gs pos="99000">
                <a:schemeClr val="accent1">
                  <a:lumMod val="75000"/>
                  <a:alpha val="1023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6EEB9B7-2BEB-25DC-2D75-ED3E680265A2}"/>
              </a:ext>
            </a:extLst>
          </p:cNvPr>
          <p:cNvSpPr txBox="1"/>
          <p:nvPr/>
        </p:nvSpPr>
        <p:spPr>
          <a:xfrm>
            <a:off x="4211218" y="1779725"/>
            <a:ext cx="3665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STRUCTURAL SYSTEM REFORMS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85472A-41A6-8318-DD52-FC5920FDA39A}"/>
              </a:ext>
            </a:extLst>
          </p:cNvPr>
          <p:cNvSpPr txBox="1"/>
          <p:nvPr/>
        </p:nvSpPr>
        <p:spPr>
          <a:xfrm>
            <a:off x="8026155" y="1776824"/>
            <a:ext cx="35335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spc="300">
                <a:solidFill>
                  <a:schemeClr val="bg1"/>
                </a:solidFill>
                <a:latin typeface="Century Gothic" panose="020B0502020202020204" pitchFamily="34" charset="0"/>
              </a:rPr>
              <a:t>UNIFYING TOOLS &amp; PILOTS</a:t>
            </a:r>
          </a:p>
        </p:txBody>
      </p:sp>
      <p:grpSp>
        <p:nvGrpSpPr>
          <p:cNvPr id="182" name="Text Arrow A">
            <a:extLst>
              <a:ext uri="{FF2B5EF4-FFF2-40B4-BE49-F238E27FC236}">
                <a16:creationId xmlns:a16="http://schemas.microsoft.com/office/drawing/2014/main" id="{C2CE8192-F844-4998-5AD7-DC545D0EDCA1}"/>
              </a:ext>
            </a:extLst>
          </p:cNvPr>
          <p:cNvGrpSpPr/>
          <p:nvPr/>
        </p:nvGrpSpPr>
        <p:grpSpPr>
          <a:xfrm rot="5400000">
            <a:off x="2176329" y="4122877"/>
            <a:ext cx="272967" cy="438211"/>
            <a:chOff x="13111608" y="7229929"/>
            <a:chExt cx="272967" cy="438211"/>
          </a:xfrm>
          <a:solidFill>
            <a:schemeClr val="bg1"/>
          </a:solidFill>
        </p:grpSpPr>
        <p:sp>
          <p:nvSpPr>
            <p:cNvPr id="183" name="Free Form 18">
              <a:extLst>
                <a:ext uri="{FF2B5EF4-FFF2-40B4-BE49-F238E27FC236}">
                  <a16:creationId xmlns:a16="http://schemas.microsoft.com/office/drawing/2014/main" id="{3691609A-9CF3-3FAF-4BEF-86E43FCA7792}"/>
                </a:ext>
              </a:extLst>
            </p:cNvPr>
            <p:cNvSpPr/>
            <p:nvPr/>
          </p:nvSpPr>
          <p:spPr>
            <a:xfrm>
              <a:off x="13111608" y="7395145"/>
              <a:ext cx="272967" cy="272995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363880"/>
                  </a:moveTo>
                  <a:lnTo>
                    <a:pt x="363893" y="71831"/>
                  </a:lnTo>
                  <a:lnTo>
                    <a:pt x="292049" y="0"/>
                  </a:lnTo>
                  <a:lnTo>
                    <a:pt x="0" y="292036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 Form 19">
              <a:extLst>
                <a:ext uri="{FF2B5EF4-FFF2-40B4-BE49-F238E27FC236}">
                  <a16:creationId xmlns:a16="http://schemas.microsoft.com/office/drawing/2014/main" id="{DDFE529F-B3A8-29CC-B2ED-8C4ED5FEA6EA}"/>
                </a:ext>
              </a:extLst>
            </p:cNvPr>
            <p:cNvSpPr/>
            <p:nvPr/>
          </p:nvSpPr>
          <p:spPr>
            <a:xfrm>
              <a:off x="13111608" y="7229929"/>
              <a:ext cx="272967" cy="272994"/>
            </a:xfrm>
            <a:custGeom>
              <a:avLst/>
              <a:gdLst/>
              <a:ahLst/>
              <a:cxnLst/>
              <a:rect l="0" t="0" r="0" b="0"/>
              <a:pathLst>
                <a:path w="363893" h="363880">
                  <a:moveTo>
                    <a:pt x="71843" y="0"/>
                  </a:moveTo>
                  <a:lnTo>
                    <a:pt x="363893" y="292049"/>
                  </a:lnTo>
                  <a:lnTo>
                    <a:pt x="292049" y="363880"/>
                  </a:lnTo>
                  <a:lnTo>
                    <a:pt x="0" y="71831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3C31B30-B15A-7138-10C5-1F1FB8632DDF}"/>
              </a:ext>
            </a:extLst>
          </p:cNvPr>
          <p:cNvSpPr txBox="1"/>
          <p:nvPr/>
        </p:nvSpPr>
        <p:spPr>
          <a:xfrm>
            <a:off x="681336" y="5551944"/>
            <a:ext cx="10757268" cy="459343"/>
          </a:xfrm>
          <a:custGeom>
            <a:avLst/>
            <a:gdLst>
              <a:gd name="connsiteX0" fmla="*/ 0 w 10757268"/>
              <a:gd name="connsiteY0" fmla="*/ 0 h 459343"/>
              <a:gd name="connsiteX1" fmla="*/ 382481 w 10757268"/>
              <a:gd name="connsiteY1" fmla="*/ 0 h 459343"/>
              <a:gd name="connsiteX2" fmla="*/ 657389 w 10757268"/>
              <a:gd name="connsiteY2" fmla="*/ 0 h 459343"/>
              <a:gd name="connsiteX3" fmla="*/ 932297 w 10757268"/>
              <a:gd name="connsiteY3" fmla="*/ 0 h 459343"/>
              <a:gd name="connsiteX4" fmla="*/ 1745068 w 10757268"/>
              <a:gd name="connsiteY4" fmla="*/ 0 h 459343"/>
              <a:gd name="connsiteX5" fmla="*/ 2450267 w 10757268"/>
              <a:gd name="connsiteY5" fmla="*/ 0 h 459343"/>
              <a:gd name="connsiteX6" fmla="*/ 2940320 w 10757268"/>
              <a:gd name="connsiteY6" fmla="*/ 0 h 459343"/>
              <a:gd name="connsiteX7" fmla="*/ 3645519 w 10757268"/>
              <a:gd name="connsiteY7" fmla="*/ 0 h 459343"/>
              <a:gd name="connsiteX8" fmla="*/ 4135572 w 10757268"/>
              <a:gd name="connsiteY8" fmla="*/ 0 h 459343"/>
              <a:gd name="connsiteX9" fmla="*/ 4948343 w 10757268"/>
              <a:gd name="connsiteY9" fmla="*/ 0 h 459343"/>
              <a:gd name="connsiteX10" fmla="*/ 5653542 w 10757268"/>
              <a:gd name="connsiteY10" fmla="*/ 0 h 459343"/>
              <a:gd name="connsiteX11" fmla="*/ 6358741 w 10757268"/>
              <a:gd name="connsiteY11" fmla="*/ 0 h 459343"/>
              <a:gd name="connsiteX12" fmla="*/ 6956367 w 10757268"/>
              <a:gd name="connsiteY12" fmla="*/ 0 h 459343"/>
              <a:gd name="connsiteX13" fmla="*/ 7231275 w 10757268"/>
              <a:gd name="connsiteY13" fmla="*/ 0 h 459343"/>
              <a:gd name="connsiteX14" fmla="*/ 8044046 w 10757268"/>
              <a:gd name="connsiteY14" fmla="*/ 0 h 459343"/>
              <a:gd name="connsiteX15" fmla="*/ 8749245 w 10757268"/>
              <a:gd name="connsiteY15" fmla="*/ 0 h 459343"/>
              <a:gd name="connsiteX16" fmla="*/ 9454443 w 10757268"/>
              <a:gd name="connsiteY16" fmla="*/ 0 h 459343"/>
              <a:gd name="connsiteX17" fmla="*/ 9836924 w 10757268"/>
              <a:gd name="connsiteY17" fmla="*/ 0 h 459343"/>
              <a:gd name="connsiteX18" fmla="*/ 10757268 w 10757268"/>
              <a:gd name="connsiteY18" fmla="*/ 0 h 459343"/>
              <a:gd name="connsiteX19" fmla="*/ 10757268 w 10757268"/>
              <a:gd name="connsiteY19" fmla="*/ 459343 h 459343"/>
              <a:gd name="connsiteX20" fmla="*/ 9944497 w 10757268"/>
              <a:gd name="connsiteY20" fmla="*/ 459343 h 459343"/>
              <a:gd name="connsiteX21" fmla="*/ 9131725 w 10757268"/>
              <a:gd name="connsiteY21" fmla="*/ 459343 h 459343"/>
              <a:gd name="connsiteX22" fmla="*/ 8856817 w 10757268"/>
              <a:gd name="connsiteY22" fmla="*/ 459343 h 459343"/>
              <a:gd name="connsiteX23" fmla="*/ 8044046 w 10757268"/>
              <a:gd name="connsiteY23" fmla="*/ 459343 h 459343"/>
              <a:gd name="connsiteX24" fmla="*/ 7661565 w 10757268"/>
              <a:gd name="connsiteY24" fmla="*/ 459343 h 459343"/>
              <a:gd name="connsiteX25" fmla="*/ 6848794 w 10757268"/>
              <a:gd name="connsiteY25" fmla="*/ 459343 h 459343"/>
              <a:gd name="connsiteX26" fmla="*/ 6573886 w 10757268"/>
              <a:gd name="connsiteY26" fmla="*/ 459343 h 459343"/>
              <a:gd name="connsiteX27" fmla="*/ 5868687 w 10757268"/>
              <a:gd name="connsiteY27" fmla="*/ 459343 h 459343"/>
              <a:gd name="connsiteX28" fmla="*/ 5055916 w 10757268"/>
              <a:gd name="connsiteY28" fmla="*/ 459343 h 459343"/>
              <a:gd name="connsiteX29" fmla="*/ 4673435 w 10757268"/>
              <a:gd name="connsiteY29" fmla="*/ 459343 h 459343"/>
              <a:gd name="connsiteX30" fmla="*/ 4290955 w 10757268"/>
              <a:gd name="connsiteY30" fmla="*/ 459343 h 459343"/>
              <a:gd name="connsiteX31" fmla="*/ 3800901 w 10757268"/>
              <a:gd name="connsiteY31" fmla="*/ 459343 h 459343"/>
              <a:gd name="connsiteX32" fmla="*/ 2988130 w 10757268"/>
              <a:gd name="connsiteY32" fmla="*/ 459343 h 459343"/>
              <a:gd name="connsiteX33" fmla="*/ 2282931 w 10757268"/>
              <a:gd name="connsiteY33" fmla="*/ 459343 h 459343"/>
              <a:gd name="connsiteX34" fmla="*/ 1900451 w 10757268"/>
              <a:gd name="connsiteY34" fmla="*/ 459343 h 459343"/>
              <a:gd name="connsiteX35" fmla="*/ 1302825 w 10757268"/>
              <a:gd name="connsiteY35" fmla="*/ 459343 h 459343"/>
              <a:gd name="connsiteX36" fmla="*/ 0 w 10757268"/>
              <a:gd name="connsiteY36" fmla="*/ 459343 h 459343"/>
              <a:gd name="connsiteX37" fmla="*/ 0 w 10757268"/>
              <a:gd name="connsiteY37" fmla="*/ 0 h 45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459343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804328" y="177358"/>
                  <a:pt x="10743507" y="348646"/>
                  <a:pt x="10757268" y="459343"/>
                </a:cubicBezTo>
                <a:cubicBezTo>
                  <a:pt x="10489279" y="550050"/>
                  <a:pt x="10244282" y="440282"/>
                  <a:pt x="9944497" y="459343"/>
                </a:cubicBezTo>
                <a:cubicBezTo>
                  <a:pt x="9644712" y="478404"/>
                  <a:pt x="9475414" y="419824"/>
                  <a:pt x="9131725" y="459343"/>
                </a:cubicBezTo>
                <a:cubicBezTo>
                  <a:pt x="8788036" y="498862"/>
                  <a:pt x="8991472" y="449055"/>
                  <a:pt x="8856817" y="459343"/>
                </a:cubicBezTo>
                <a:cubicBezTo>
                  <a:pt x="8722162" y="469631"/>
                  <a:pt x="8296386" y="365553"/>
                  <a:pt x="8044046" y="459343"/>
                </a:cubicBezTo>
                <a:cubicBezTo>
                  <a:pt x="7791706" y="553133"/>
                  <a:pt x="7833114" y="439223"/>
                  <a:pt x="7661565" y="459343"/>
                </a:cubicBezTo>
                <a:cubicBezTo>
                  <a:pt x="7490016" y="479463"/>
                  <a:pt x="7098145" y="364683"/>
                  <a:pt x="6848794" y="459343"/>
                </a:cubicBezTo>
                <a:cubicBezTo>
                  <a:pt x="6599443" y="554003"/>
                  <a:pt x="6676618" y="451536"/>
                  <a:pt x="6573886" y="459343"/>
                </a:cubicBezTo>
                <a:cubicBezTo>
                  <a:pt x="6471154" y="467150"/>
                  <a:pt x="6200284" y="408005"/>
                  <a:pt x="5868687" y="459343"/>
                </a:cubicBezTo>
                <a:cubicBezTo>
                  <a:pt x="5537090" y="510681"/>
                  <a:pt x="5359982" y="417137"/>
                  <a:pt x="5055916" y="459343"/>
                </a:cubicBezTo>
                <a:cubicBezTo>
                  <a:pt x="4751850" y="501549"/>
                  <a:pt x="4755695" y="415314"/>
                  <a:pt x="4673435" y="459343"/>
                </a:cubicBezTo>
                <a:cubicBezTo>
                  <a:pt x="4591175" y="503372"/>
                  <a:pt x="4402919" y="434154"/>
                  <a:pt x="4290955" y="459343"/>
                </a:cubicBezTo>
                <a:cubicBezTo>
                  <a:pt x="4178991" y="484532"/>
                  <a:pt x="3902062" y="449873"/>
                  <a:pt x="3800901" y="459343"/>
                </a:cubicBezTo>
                <a:cubicBezTo>
                  <a:pt x="3699740" y="468813"/>
                  <a:pt x="3316012" y="391026"/>
                  <a:pt x="2988130" y="459343"/>
                </a:cubicBezTo>
                <a:cubicBezTo>
                  <a:pt x="2660248" y="527660"/>
                  <a:pt x="2481363" y="447359"/>
                  <a:pt x="2282931" y="459343"/>
                </a:cubicBezTo>
                <a:cubicBezTo>
                  <a:pt x="2084499" y="471327"/>
                  <a:pt x="2082488" y="454094"/>
                  <a:pt x="1900451" y="459343"/>
                </a:cubicBezTo>
                <a:cubicBezTo>
                  <a:pt x="1718414" y="464592"/>
                  <a:pt x="1510248" y="439106"/>
                  <a:pt x="1302825" y="459343"/>
                </a:cubicBezTo>
                <a:cubicBezTo>
                  <a:pt x="1095402" y="479580"/>
                  <a:pt x="445095" y="318835"/>
                  <a:pt x="0" y="459343"/>
                </a:cubicBezTo>
                <a:cubicBezTo>
                  <a:pt x="-23546" y="263030"/>
                  <a:pt x="17014" y="162573"/>
                  <a:pt x="0" y="0"/>
                </a:cubicBezTo>
                <a:close/>
              </a:path>
              <a:path w="10757268" h="459343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57414" y="189769"/>
                  <a:pt x="10718931" y="236846"/>
                  <a:pt x="10757268" y="459343"/>
                </a:cubicBezTo>
                <a:cubicBezTo>
                  <a:pt x="10379511" y="523758"/>
                  <a:pt x="10234978" y="429133"/>
                  <a:pt x="9944497" y="459343"/>
                </a:cubicBezTo>
                <a:cubicBezTo>
                  <a:pt x="9654016" y="489553"/>
                  <a:pt x="9404212" y="417813"/>
                  <a:pt x="9239298" y="459343"/>
                </a:cubicBezTo>
                <a:cubicBezTo>
                  <a:pt x="9074384" y="500873"/>
                  <a:pt x="8819405" y="380601"/>
                  <a:pt x="8426527" y="459343"/>
                </a:cubicBezTo>
                <a:cubicBezTo>
                  <a:pt x="8033649" y="538085"/>
                  <a:pt x="8151472" y="425033"/>
                  <a:pt x="8044046" y="459343"/>
                </a:cubicBezTo>
                <a:cubicBezTo>
                  <a:pt x="7936620" y="493653"/>
                  <a:pt x="7503050" y="388119"/>
                  <a:pt x="7338847" y="459343"/>
                </a:cubicBezTo>
                <a:cubicBezTo>
                  <a:pt x="7174644" y="530567"/>
                  <a:pt x="6995455" y="425492"/>
                  <a:pt x="6848794" y="459343"/>
                </a:cubicBezTo>
                <a:cubicBezTo>
                  <a:pt x="6702133" y="493194"/>
                  <a:pt x="6417345" y="409122"/>
                  <a:pt x="6143595" y="459343"/>
                </a:cubicBezTo>
                <a:cubicBezTo>
                  <a:pt x="5869845" y="509564"/>
                  <a:pt x="5646147" y="439601"/>
                  <a:pt x="5330824" y="459343"/>
                </a:cubicBezTo>
                <a:cubicBezTo>
                  <a:pt x="5015501" y="479085"/>
                  <a:pt x="4956247" y="431480"/>
                  <a:pt x="4840771" y="459343"/>
                </a:cubicBezTo>
                <a:cubicBezTo>
                  <a:pt x="4725295" y="487206"/>
                  <a:pt x="4642340" y="431836"/>
                  <a:pt x="4565863" y="459343"/>
                </a:cubicBezTo>
                <a:cubicBezTo>
                  <a:pt x="4489386" y="486850"/>
                  <a:pt x="4233362" y="409572"/>
                  <a:pt x="4075809" y="459343"/>
                </a:cubicBezTo>
                <a:cubicBezTo>
                  <a:pt x="3918256" y="509114"/>
                  <a:pt x="3690039" y="418351"/>
                  <a:pt x="3370611" y="459343"/>
                </a:cubicBezTo>
                <a:cubicBezTo>
                  <a:pt x="3051183" y="500335"/>
                  <a:pt x="3057053" y="419124"/>
                  <a:pt x="2880557" y="459343"/>
                </a:cubicBezTo>
                <a:cubicBezTo>
                  <a:pt x="2704061" y="499562"/>
                  <a:pt x="2460853" y="386427"/>
                  <a:pt x="2067786" y="459343"/>
                </a:cubicBezTo>
                <a:cubicBezTo>
                  <a:pt x="1674719" y="532259"/>
                  <a:pt x="1663831" y="435387"/>
                  <a:pt x="1362587" y="459343"/>
                </a:cubicBezTo>
                <a:cubicBezTo>
                  <a:pt x="1061343" y="483299"/>
                  <a:pt x="852282" y="455577"/>
                  <a:pt x="657389" y="459343"/>
                </a:cubicBezTo>
                <a:cubicBezTo>
                  <a:pt x="462496" y="463109"/>
                  <a:pt x="277101" y="438973"/>
                  <a:pt x="0" y="459343"/>
                </a:cubicBezTo>
                <a:cubicBezTo>
                  <a:pt x="-10060" y="259935"/>
                  <a:pt x="43318" y="15118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>
              <a:spcBef>
                <a:spcPts val="0"/>
              </a:spcBef>
            </a:pPr>
            <a:r>
              <a:rPr lang="en-US" sz="1600" b="1">
                <a:latin typeface="Arial Nova Cond" panose="020B0506020202020204" pitchFamily="34" charset="0"/>
              </a:rPr>
              <a:t>Enabling Regulatory and Oversight Framework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D9B1EA3-370C-5AB8-C309-0EB3DBFC8FC7}"/>
              </a:ext>
            </a:extLst>
          </p:cNvPr>
          <p:cNvSpPr txBox="1"/>
          <p:nvPr/>
        </p:nvSpPr>
        <p:spPr>
          <a:xfrm>
            <a:off x="681335" y="6111886"/>
            <a:ext cx="10757268" cy="390485"/>
          </a:xfrm>
          <a:custGeom>
            <a:avLst/>
            <a:gdLst>
              <a:gd name="connsiteX0" fmla="*/ 0 w 10757268"/>
              <a:gd name="connsiteY0" fmla="*/ 0 h 390485"/>
              <a:gd name="connsiteX1" fmla="*/ 382481 w 10757268"/>
              <a:gd name="connsiteY1" fmla="*/ 0 h 390485"/>
              <a:gd name="connsiteX2" fmla="*/ 657389 w 10757268"/>
              <a:gd name="connsiteY2" fmla="*/ 0 h 390485"/>
              <a:gd name="connsiteX3" fmla="*/ 932297 w 10757268"/>
              <a:gd name="connsiteY3" fmla="*/ 0 h 390485"/>
              <a:gd name="connsiteX4" fmla="*/ 1745068 w 10757268"/>
              <a:gd name="connsiteY4" fmla="*/ 0 h 390485"/>
              <a:gd name="connsiteX5" fmla="*/ 2450267 w 10757268"/>
              <a:gd name="connsiteY5" fmla="*/ 0 h 390485"/>
              <a:gd name="connsiteX6" fmla="*/ 2940320 w 10757268"/>
              <a:gd name="connsiteY6" fmla="*/ 0 h 390485"/>
              <a:gd name="connsiteX7" fmla="*/ 3645519 w 10757268"/>
              <a:gd name="connsiteY7" fmla="*/ 0 h 390485"/>
              <a:gd name="connsiteX8" fmla="*/ 4135572 w 10757268"/>
              <a:gd name="connsiteY8" fmla="*/ 0 h 390485"/>
              <a:gd name="connsiteX9" fmla="*/ 4948343 w 10757268"/>
              <a:gd name="connsiteY9" fmla="*/ 0 h 390485"/>
              <a:gd name="connsiteX10" fmla="*/ 5653542 w 10757268"/>
              <a:gd name="connsiteY10" fmla="*/ 0 h 390485"/>
              <a:gd name="connsiteX11" fmla="*/ 6358741 w 10757268"/>
              <a:gd name="connsiteY11" fmla="*/ 0 h 390485"/>
              <a:gd name="connsiteX12" fmla="*/ 6956367 w 10757268"/>
              <a:gd name="connsiteY12" fmla="*/ 0 h 390485"/>
              <a:gd name="connsiteX13" fmla="*/ 7231275 w 10757268"/>
              <a:gd name="connsiteY13" fmla="*/ 0 h 390485"/>
              <a:gd name="connsiteX14" fmla="*/ 8044046 w 10757268"/>
              <a:gd name="connsiteY14" fmla="*/ 0 h 390485"/>
              <a:gd name="connsiteX15" fmla="*/ 8749245 w 10757268"/>
              <a:gd name="connsiteY15" fmla="*/ 0 h 390485"/>
              <a:gd name="connsiteX16" fmla="*/ 9454443 w 10757268"/>
              <a:gd name="connsiteY16" fmla="*/ 0 h 390485"/>
              <a:gd name="connsiteX17" fmla="*/ 9836924 w 10757268"/>
              <a:gd name="connsiteY17" fmla="*/ 0 h 390485"/>
              <a:gd name="connsiteX18" fmla="*/ 10757268 w 10757268"/>
              <a:gd name="connsiteY18" fmla="*/ 0 h 390485"/>
              <a:gd name="connsiteX19" fmla="*/ 10757268 w 10757268"/>
              <a:gd name="connsiteY19" fmla="*/ 390485 h 390485"/>
              <a:gd name="connsiteX20" fmla="*/ 9944497 w 10757268"/>
              <a:gd name="connsiteY20" fmla="*/ 390485 h 390485"/>
              <a:gd name="connsiteX21" fmla="*/ 9131725 w 10757268"/>
              <a:gd name="connsiteY21" fmla="*/ 390485 h 390485"/>
              <a:gd name="connsiteX22" fmla="*/ 8856817 w 10757268"/>
              <a:gd name="connsiteY22" fmla="*/ 390485 h 390485"/>
              <a:gd name="connsiteX23" fmla="*/ 8044046 w 10757268"/>
              <a:gd name="connsiteY23" fmla="*/ 390485 h 390485"/>
              <a:gd name="connsiteX24" fmla="*/ 7661565 w 10757268"/>
              <a:gd name="connsiteY24" fmla="*/ 390485 h 390485"/>
              <a:gd name="connsiteX25" fmla="*/ 6848794 w 10757268"/>
              <a:gd name="connsiteY25" fmla="*/ 390485 h 390485"/>
              <a:gd name="connsiteX26" fmla="*/ 6573886 w 10757268"/>
              <a:gd name="connsiteY26" fmla="*/ 390485 h 390485"/>
              <a:gd name="connsiteX27" fmla="*/ 5868687 w 10757268"/>
              <a:gd name="connsiteY27" fmla="*/ 390485 h 390485"/>
              <a:gd name="connsiteX28" fmla="*/ 5055916 w 10757268"/>
              <a:gd name="connsiteY28" fmla="*/ 390485 h 390485"/>
              <a:gd name="connsiteX29" fmla="*/ 4673435 w 10757268"/>
              <a:gd name="connsiteY29" fmla="*/ 390485 h 390485"/>
              <a:gd name="connsiteX30" fmla="*/ 4290955 w 10757268"/>
              <a:gd name="connsiteY30" fmla="*/ 390485 h 390485"/>
              <a:gd name="connsiteX31" fmla="*/ 3800901 w 10757268"/>
              <a:gd name="connsiteY31" fmla="*/ 390485 h 390485"/>
              <a:gd name="connsiteX32" fmla="*/ 2988130 w 10757268"/>
              <a:gd name="connsiteY32" fmla="*/ 390485 h 390485"/>
              <a:gd name="connsiteX33" fmla="*/ 2282931 w 10757268"/>
              <a:gd name="connsiteY33" fmla="*/ 390485 h 390485"/>
              <a:gd name="connsiteX34" fmla="*/ 1900451 w 10757268"/>
              <a:gd name="connsiteY34" fmla="*/ 390485 h 390485"/>
              <a:gd name="connsiteX35" fmla="*/ 1302825 w 10757268"/>
              <a:gd name="connsiteY35" fmla="*/ 390485 h 390485"/>
              <a:gd name="connsiteX36" fmla="*/ 0 w 10757268"/>
              <a:gd name="connsiteY36" fmla="*/ 390485 h 390485"/>
              <a:gd name="connsiteX37" fmla="*/ 0 w 10757268"/>
              <a:gd name="connsiteY37" fmla="*/ 0 h 39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57268" h="390485" fill="none" extrusionOk="0">
                <a:moveTo>
                  <a:pt x="0" y="0"/>
                </a:moveTo>
                <a:cubicBezTo>
                  <a:pt x="155875" y="-24520"/>
                  <a:pt x="302554" y="30905"/>
                  <a:pt x="382481" y="0"/>
                </a:cubicBezTo>
                <a:cubicBezTo>
                  <a:pt x="462408" y="-30905"/>
                  <a:pt x="579182" y="321"/>
                  <a:pt x="657389" y="0"/>
                </a:cubicBezTo>
                <a:cubicBezTo>
                  <a:pt x="735596" y="-321"/>
                  <a:pt x="836762" y="16728"/>
                  <a:pt x="932297" y="0"/>
                </a:cubicBezTo>
                <a:cubicBezTo>
                  <a:pt x="1027832" y="-16728"/>
                  <a:pt x="1559363" y="63582"/>
                  <a:pt x="1745068" y="0"/>
                </a:cubicBezTo>
                <a:cubicBezTo>
                  <a:pt x="1930773" y="-63582"/>
                  <a:pt x="2270821" y="53465"/>
                  <a:pt x="2450267" y="0"/>
                </a:cubicBezTo>
                <a:cubicBezTo>
                  <a:pt x="2629713" y="-53465"/>
                  <a:pt x="2724149" y="52769"/>
                  <a:pt x="2940320" y="0"/>
                </a:cubicBezTo>
                <a:cubicBezTo>
                  <a:pt x="3156491" y="-52769"/>
                  <a:pt x="3495612" y="31956"/>
                  <a:pt x="3645519" y="0"/>
                </a:cubicBezTo>
                <a:cubicBezTo>
                  <a:pt x="3795426" y="-31956"/>
                  <a:pt x="3928481" y="20896"/>
                  <a:pt x="4135572" y="0"/>
                </a:cubicBezTo>
                <a:cubicBezTo>
                  <a:pt x="4342663" y="-20896"/>
                  <a:pt x="4777598" y="20180"/>
                  <a:pt x="4948343" y="0"/>
                </a:cubicBezTo>
                <a:cubicBezTo>
                  <a:pt x="5119088" y="-20180"/>
                  <a:pt x="5393231" y="4945"/>
                  <a:pt x="5653542" y="0"/>
                </a:cubicBezTo>
                <a:cubicBezTo>
                  <a:pt x="5913853" y="-4945"/>
                  <a:pt x="6070886" y="7782"/>
                  <a:pt x="6358741" y="0"/>
                </a:cubicBezTo>
                <a:cubicBezTo>
                  <a:pt x="6646596" y="-7782"/>
                  <a:pt x="6746497" y="36358"/>
                  <a:pt x="6956367" y="0"/>
                </a:cubicBezTo>
                <a:cubicBezTo>
                  <a:pt x="7166237" y="-36358"/>
                  <a:pt x="7096484" y="17019"/>
                  <a:pt x="7231275" y="0"/>
                </a:cubicBezTo>
                <a:cubicBezTo>
                  <a:pt x="7366066" y="-17019"/>
                  <a:pt x="7645206" y="39579"/>
                  <a:pt x="8044046" y="0"/>
                </a:cubicBezTo>
                <a:cubicBezTo>
                  <a:pt x="8442886" y="-39579"/>
                  <a:pt x="8463144" y="42810"/>
                  <a:pt x="8749245" y="0"/>
                </a:cubicBezTo>
                <a:cubicBezTo>
                  <a:pt x="9035346" y="-42810"/>
                  <a:pt x="9134527" y="83787"/>
                  <a:pt x="9454443" y="0"/>
                </a:cubicBezTo>
                <a:cubicBezTo>
                  <a:pt x="9774359" y="-83787"/>
                  <a:pt x="9703732" y="10444"/>
                  <a:pt x="9836924" y="0"/>
                </a:cubicBezTo>
                <a:cubicBezTo>
                  <a:pt x="9970116" y="-10444"/>
                  <a:pt x="10313408" y="98493"/>
                  <a:pt x="10757268" y="0"/>
                </a:cubicBezTo>
                <a:cubicBezTo>
                  <a:pt x="10777693" y="156394"/>
                  <a:pt x="10756558" y="196207"/>
                  <a:pt x="10757268" y="390485"/>
                </a:cubicBezTo>
                <a:cubicBezTo>
                  <a:pt x="10489279" y="481192"/>
                  <a:pt x="10244282" y="371424"/>
                  <a:pt x="9944497" y="390485"/>
                </a:cubicBezTo>
                <a:cubicBezTo>
                  <a:pt x="9644712" y="409546"/>
                  <a:pt x="9475414" y="350966"/>
                  <a:pt x="9131725" y="390485"/>
                </a:cubicBezTo>
                <a:cubicBezTo>
                  <a:pt x="8788036" y="430004"/>
                  <a:pt x="8991472" y="380197"/>
                  <a:pt x="8856817" y="390485"/>
                </a:cubicBezTo>
                <a:cubicBezTo>
                  <a:pt x="8722162" y="400773"/>
                  <a:pt x="8296386" y="296695"/>
                  <a:pt x="8044046" y="390485"/>
                </a:cubicBezTo>
                <a:cubicBezTo>
                  <a:pt x="7791706" y="484275"/>
                  <a:pt x="7833114" y="370365"/>
                  <a:pt x="7661565" y="390485"/>
                </a:cubicBezTo>
                <a:cubicBezTo>
                  <a:pt x="7490016" y="410605"/>
                  <a:pt x="7098145" y="295825"/>
                  <a:pt x="6848794" y="390485"/>
                </a:cubicBezTo>
                <a:cubicBezTo>
                  <a:pt x="6599443" y="485145"/>
                  <a:pt x="6676618" y="382678"/>
                  <a:pt x="6573886" y="390485"/>
                </a:cubicBezTo>
                <a:cubicBezTo>
                  <a:pt x="6471154" y="398292"/>
                  <a:pt x="6200284" y="339147"/>
                  <a:pt x="5868687" y="390485"/>
                </a:cubicBezTo>
                <a:cubicBezTo>
                  <a:pt x="5537090" y="441823"/>
                  <a:pt x="5359982" y="348279"/>
                  <a:pt x="5055916" y="390485"/>
                </a:cubicBezTo>
                <a:cubicBezTo>
                  <a:pt x="4751850" y="432691"/>
                  <a:pt x="4755695" y="346456"/>
                  <a:pt x="4673435" y="390485"/>
                </a:cubicBezTo>
                <a:cubicBezTo>
                  <a:pt x="4591175" y="434514"/>
                  <a:pt x="4402919" y="365296"/>
                  <a:pt x="4290955" y="390485"/>
                </a:cubicBezTo>
                <a:cubicBezTo>
                  <a:pt x="4178991" y="415674"/>
                  <a:pt x="3902062" y="381015"/>
                  <a:pt x="3800901" y="390485"/>
                </a:cubicBezTo>
                <a:cubicBezTo>
                  <a:pt x="3699740" y="399955"/>
                  <a:pt x="3316012" y="322168"/>
                  <a:pt x="2988130" y="390485"/>
                </a:cubicBezTo>
                <a:cubicBezTo>
                  <a:pt x="2660248" y="458802"/>
                  <a:pt x="2481363" y="378501"/>
                  <a:pt x="2282931" y="390485"/>
                </a:cubicBezTo>
                <a:cubicBezTo>
                  <a:pt x="2084499" y="402469"/>
                  <a:pt x="2082488" y="385236"/>
                  <a:pt x="1900451" y="390485"/>
                </a:cubicBezTo>
                <a:cubicBezTo>
                  <a:pt x="1718414" y="395734"/>
                  <a:pt x="1510248" y="370248"/>
                  <a:pt x="1302825" y="390485"/>
                </a:cubicBezTo>
                <a:cubicBezTo>
                  <a:pt x="1095402" y="410722"/>
                  <a:pt x="445095" y="249977"/>
                  <a:pt x="0" y="390485"/>
                </a:cubicBezTo>
                <a:cubicBezTo>
                  <a:pt x="-6009" y="245518"/>
                  <a:pt x="3820" y="114954"/>
                  <a:pt x="0" y="0"/>
                </a:cubicBezTo>
                <a:close/>
              </a:path>
              <a:path w="10757268" h="390485" stroke="0" extrusionOk="0">
                <a:moveTo>
                  <a:pt x="0" y="0"/>
                </a:moveTo>
                <a:cubicBezTo>
                  <a:pt x="207881" y="-52119"/>
                  <a:pt x="305927" y="56902"/>
                  <a:pt x="597626" y="0"/>
                </a:cubicBezTo>
                <a:cubicBezTo>
                  <a:pt x="889325" y="-56902"/>
                  <a:pt x="1067570" y="67359"/>
                  <a:pt x="1302825" y="0"/>
                </a:cubicBezTo>
                <a:cubicBezTo>
                  <a:pt x="1538080" y="-67359"/>
                  <a:pt x="1520566" y="32427"/>
                  <a:pt x="1577733" y="0"/>
                </a:cubicBezTo>
                <a:cubicBezTo>
                  <a:pt x="1634900" y="-32427"/>
                  <a:pt x="1954963" y="35828"/>
                  <a:pt x="2282931" y="0"/>
                </a:cubicBezTo>
                <a:cubicBezTo>
                  <a:pt x="2610899" y="-35828"/>
                  <a:pt x="2492502" y="25468"/>
                  <a:pt x="2557839" y="0"/>
                </a:cubicBezTo>
                <a:cubicBezTo>
                  <a:pt x="2623176" y="-25468"/>
                  <a:pt x="3097134" y="3051"/>
                  <a:pt x="3370611" y="0"/>
                </a:cubicBezTo>
                <a:cubicBezTo>
                  <a:pt x="3644088" y="-3051"/>
                  <a:pt x="3590291" y="991"/>
                  <a:pt x="3753091" y="0"/>
                </a:cubicBezTo>
                <a:cubicBezTo>
                  <a:pt x="3915891" y="-991"/>
                  <a:pt x="4345057" y="80878"/>
                  <a:pt x="4565863" y="0"/>
                </a:cubicBezTo>
                <a:cubicBezTo>
                  <a:pt x="4786669" y="-80878"/>
                  <a:pt x="4874800" y="18112"/>
                  <a:pt x="5055916" y="0"/>
                </a:cubicBezTo>
                <a:cubicBezTo>
                  <a:pt x="5237032" y="-18112"/>
                  <a:pt x="5568693" y="21467"/>
                  <a:pt x="5761115" y="0"/>
                </a:cubicBezTo>
                <a:cubicBezTo>
                  <a:pt x="5953537" y="-21467"/>
                  <a:pt x="5941239" y="6659"/>
                  <a:pt x="6036023" y="0"/>
                </a:cubicBezTo>
                <a:cubicBezTo>
                  <a:pt x="6130807" y="-6659"/>
                  <a:pt x="6238077" y="28202"/>
                  <a:pt x="6310931" y="0"/>
                </a:cubicBezTo>
                <a:cubicBezTo>
                  <a:pt x="6383785" y="-28202"/>
                  <a:pt x="6713328" y="55584"/>
                  <a:pt x="6908557" y="0"/>
                </a:cubicBezTo>
                <a:cubicBezTo>
                  <a:pt x="7103786" y="-55584"/>
                  <a:pt x="7412599" y="68859"/>
                  <a:pt x="7721328" y="0"/>
                </a:cubicBezTo>
                <a:cubicBezTo>
                  <a:pt x="8030057" y="-68859"/>
                  <a:pt x="8036531" y="18556"/>
                  <a:pt x="8211381" y="0"/>
                </a:cubicBezTo>
                <a:cubicBezTo>
                  <a:pt x="8386231" y="-18556"/>
                  <a:pt x="8508616" y="44630"/>
                  <a:pt x="8593862" y="0"/>
                </a:cubicBezTo>
                <a:cubicBezTo>
                  <a:pt x="8679108" y="-44630"/>
                  <a:pt x="8949718" y="21152"/>
                  <a:pt x="9191488" y="0"/>
                </a:cubicBezTo>
                <a:cubicBezTo>
                  <a:pt x="9433258" y="-21152"/>
                  <a:pt x="9599853" y="10160"/>
                  <a:pt x="9896687" y="0"/>
                </a:cubicBezTo>
                <a:cubicBezTo>
                  <a:pt x="10193521" y="-10160"/>
                  <a:pt x="10055925" y="32903"/>
                  <a:pt x="10171595" y="0"/>
                </a:cubicBezTo>
                <a:cubicBezTo>
                  <a:pt x="10287265" y="-32903"/>
                  <a:pt x="10584576" y="527"/>
                  <a:pt x="10757268" y="0"/>
                </a:cubicBezTo>
                <a:cubicBezTo>
                  <a:pt x="10761686" y="134544"/>
                  <a:pt x="10748265" y="197556"/>
                  <a:pt x="10757268" y="390485"/>
                </a:cubicBezTo>
                <a:cubicBezTo>
                  <a:pt x="10379511" y="454900"/>
                  <a:pt x="10234978" y="360275"/>
                  <a:pt x="9944497" y="390485"/>
                </a:cubicBezTo>
                <a:cubicBezTo>
                  <a:pt x="9654016" y="420695"/>
                  <a:pt x="9404212" y="348955"/>
                  <a:pt x="9239298" y="390485"/>
                </a:cubicBezTo>
                <a:cubicBezTo>
                  <a:pt x="9074384" y="432015"/>
                  <a:pt x="8819405" y="311743"/>
                  <a:pt x="8426527" y="390485"/>
                </a:cubicBezTo>
                <a:cubicBezTo>
                  <a:pt x="8033649" y="469227"/>
                  <a:pt x="8151472" y="356175"/>
                  <a:pt x="8044046" y="390485"/>
                </a:cubicBezTo>
                <a:cubicBezTo>
                  <a:pt x="7936620" y="424795"/>
                  <a:pt x="7503050" y="319261"/>
                  <a:pt x="7338847" y="390485"/>
                </a:cubicBezTo>
                <a:cubicBezTo>
                  <a:pt x="7174644" y="461709"/>
                  <a:pt x="6995455" y="356634"/>
                  <a:pt x="6848794" y="390485"/>
                </a:cubicBezTo>
                <a:cubicBezTo>
                  <a:pt x="6702133" y="424336"/>
                  <a:pt x="6417345" y="340264"/>
                  <a:pt x="6143595" y="390485"/>
                </a:cubicBezTo>
                <a:cubicBezTo>
                  <a:pt x="5869845" y="440706"/>
                  <a:pt x="5646147" y="370743"/>
                  <a:pt x="5330824" y="390485"/>
                </a:cubicBezTo>
                <a:cubicBezTo>
                  <a:pt x="5015501" y="410227"/>
                  <a:pt x="4956247" y="362622"/>
                  <a:pt x="4840771" y="390485"/>
                </a:cubicBezTo>
                <a:cubicBezTo>
                  <a:pt x="4725295" y="418348"/>
                  <a:pt x="4642340" y="362978"/>
                  <a:pt x="4565863" y="390485"/>
                </a:cubicBezTo>
                <a:cubicBezTo>
                  <a:pt x="4489386" y="417992"/>
                  <a:pt x="4233362" y="340714"/>
                  <a:pt x="4075809" y="390485"/>
                </a:cubicBezTo>
                <a:cubicBezTo>
                  <a:pt x="3918256" y="440256"/>
                  <a:pt x="3690039" y="349493"/>
                  <a:pt x="3370611" y="390485"/>
                </a:cubicBezTo>
                <a:cubicBezTo>
                  <a:pt x="3051183" y="431477"/>
                  <a:pt x="3057053" y="350266"/>
                  <a:pt x="2880557" y="390485"/>
                </a:cubicBezTo>
                <a:cubicBezTo>
                  <a:pt x="2704061" y="430704"/>
                  <a:pt x="2460853" y="317569"/>
                  <a:pt x="2067786" y="390485"/>
                </a:cubicBezTo>
                <a:cubicBezTo>
                  <a:pt x="1674719" y="463401"/>
                  <a:pt x="1663831" y="366529"/>
                  <a:pt x="1362587" y="390485"/>
                </a:cubicBezTo>
                <a:cubicBezTo>
                  <a:pt x="1061343" y="414441"/>
                  <a:pt x="852282" y="386719"/>
                  <a:pt x="657389" y="390485"/>
                </a:cubicBezTo>
                <a:cubicBezTo>
                  <a:pt x="462496" y="394251"/>
                  <a:pt x="277101" y="370115"/>
                  <a:pt x="0" y="390485"/>
                </a:cubicBezTo>
                <a:cubicBezTo>
                  <a:pt x="-27714" y="235436"/>
                  <a:pt x="27550" y="124674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349250"/>
            <a:r>
              <a:rPr lang="en-US" sz="1600" b="1">
                <a:latin typeface="Arial Nova Cond" panose="020B0506020202020204" pitchFamily="34" charset="0"/>
              </a:rPr>
              <a:t>Equity Blueprint  &amp;  Workforce Development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3E1A02A-6DCE-1C8A-3572-DB41AEACD44E}"/>
              </a:ext>
            </a:extLst>
          </p:cNvPr>
          <p:cNvSpPr/>
          <p:nvPr/>
        </p:nvSpPr>
        <p:spPr bwMode="auto">
          <a:xfrm>
            <a:off x="4313570" y="2281981"/>
            <a:ext cx="7125034" cy="1444557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840981-DB75-8D3C-8E45-B682B7D8423B}"/>
              </a:ext>
            </a:extLst>
          </p:cNvPr>
          <p:cNvSpPr txBox="1"/>
          <p:nvPr/>
        </p:nvSpPr>
        <p:spPr>
          <a:xfrm>
            <a:off x="4623673" y="2740286"/>
            <a:ext cx="6693459" cy="1046167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Reliability: Benchmarking, Standards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Charging innovation &amp; affordability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Vetted Product List (VPL)</a:t>
            </a:r>
          </a:p>
          <a:p>
            <a:pPr marL="117475" indent="-117475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57250" algn="l"/>
                <a:tab pos="914400" algn="l"/>
              </a:tabLst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NEVI/NEHC Coordination with EEI</a:t>
            </a:r>
            <a:endParaRPr lang="en-US" sz="1600">
              <a:solidFill>
                <a:schemeClr val="tx1"/>
              </a:solidFill>
              <a:effectLst/>
              <a:latin typeface="Arial Nova Cond Light" panose="020B0306020202020204" pitchFamily="34" charset="0"/>
              <a:ea typeface="Calibri" panose="020F0502020204030204" pitchFamily="34" charset="0"/>
            </a:endParaRP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BCED0C-1A42-6F53-6EA6-925B87E117AA}"/>
              </a:ext>
            </a:extLst>
          </p:cNvPr>
          <p:cNvSpPr>
            <a:spLocks noChangeAspect="1"/>
          </p:cNvSpPr>
          <p:nvPr/>
        </p:nvSpPr>
        <p:spPr bwMode="auto">
          <a:xfrm>
            <a:off x="4415923" y="2330009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latin typeface="Arial Nova Cond" panose="020B0506020202020204" pitchFamily="34" charset="0"/>
              </a:rPr>
              <a:t>Charging Infrastructure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1F03788-4AC1-8C1E-45F3-B1FCC67E4257}"/>
              </a:ext>
            </a:extLst>
          </p:cNvPr>
          <p:cNvSpPr/>
          <p:nvPr/>
        </p:nvSpPr>
        <p:spPr bwMode="auto">
          <a:xfrm>
            <a:off x="4313570" y="3846369"/>
            <a:ext cx="7125034" cy="1527722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               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08570988-24FE-E9D6-2B0F-AB561BEE0796}"/>
              </a:ext>
            </a:extLst>
          </p:cNvPr>
          <p:cNvSpPr txBox="1"/>
          <p:nvPr/>
        </p:nvSpPr>
        <p:spPr>
          <a:xfrm>
            <a:off x="4579357" y="4238788"/>
            <a:ext cx="6693459" cy="1195219"/>
          </a:xfrm>
          <a:prstGeom prst="rect">
            <a:avLst/>
          </a:prstGeom>
          <a:noFill/>
        </p:spPr>
        <p:txBody>
          <a:bodyPr wrap="square" numCol="2" spcCol="365760" rtlCol="0" anchor="b" anchorCtr="0">
            <a:noAutofit/>
          </a:bodyPr>
          <a:lstStyle/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Streamlined Grid Interconnect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70C0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Expedited Interim Charging Solutions</a:t>
            </a:r>
            <a:endParaRPr lang="en-US" sz="14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 Charging at Scale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 Standards for V2H/V2B/V2G</a:t>
            </a:r>
          </a:p>
          <a:p>
            <a:pPr marL="112713" indent="-112713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GridFAST</a:t>
            </a:r>
            <a:r>
              <a:rPr lang="en-US" sz="1100" baseline="72000" err="1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Online Data Exchange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OEM/Utility V2H/V2B Pilot</a:t>
            </a:r>
          </a:p>
          <a:p>
            <a:pPr marL="112713" indent="-11271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 Resilience/Evacuation Pilot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43202FF3-111A-1736-FC50-030FCC9CBF2C}"/>
              </a:ext>
            </a:extLst>
          </p:cNvPr>
          <p:cNvSpPr>
            <a:spLocks noChangeAspect="1"/>
          </p:cNvSpPr>
          <p:nvPr/>
        </p:nvSpPr>
        <p:spPr bwMode="auto">
          <a:xfrm>
            <a:off x="4417578" y="3850067"/>
            <a:ext cx="2852154" cy="504002"/>
          </a:xfrm>
          <a:custGeom>
            <a:avLst/>
            <a:gdLst>
              <a:gd name="connsiteX0" fmla="*/ 0 w 2852154"/>
              <a:gd name="connsiteY0" fmla="*/ 0 h 504002"/>
              <a:gd name="connsiteX1" fmla="*/ 513388 w 2852154"/>
              <a:gd name="connsiteY1" fmla="*/ 0 h 504002"/>
              <a:gd name="connsiteX2" fmla="*/ 998254 w 2852154"/>
              <a:gd name="connsiteY2" fmla="*/ 0 h 504002"/>
              <a:gd name="connsiteX3" fmla="*/ 1597206 w 2852154"/>
              <a:gd name="connsiteY3" fmla="*/ 0 h 504002"/>
              <a:gd name="connsiteX4" fmla="*/ 2082072 w 2852154"/>
              <a:gd name="connsiteY4" fmla="*/ 0 h 504002"/>
              <a:gd name="connsiteX5" fmla="*/ 2852154 w 2852154"/>
              <a:gd name="connsiteY5" fmla="*/ 0 h 504002"/>
              <a:gd name="connsiteX6" fmla="*/ 2852154 w 2852154"/>
              <a:gd name="connsiteY6" fmla="*/ 504002 h 504002"/>
              <a:gd name="connsiteX7" fmla="*/ 2310245 w 2852154"/>
              <a:gd name="connsiteY7" fmla="*/ 504002 h 504002"/>
              <a:gd name="connsiteX8" fmla="*/ 1682771 w 2852154"/>
              <a:gd name="connsiteY8" fmla="*/ 504002 h 504002"/>
              <a:gd name="connsiteX9" fmla="*/ 1055297 w 2852154"/>
              <a:gd name="connsiteY9" fmla="*/ 504002 h 504002"/>
              <a:gd name="connsiteX10" fmla="*/ 0 w 2852154"/>
              <a:gd name="connsiteY10" fmla="*/ 504002 h 504002"/>
              <a:gd name="connsiteX11" fmla="*/ 0 w 2852154"/>
              <a:gd name="connsiteY11" fmla="*/ 0 h 50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52154" h="504002" extrusionOk="0">
                <a:moveTo>
                  <a:pt x="0" y="0"/>
                </a:moveTo>
                <a:cubicBezTo>
                  <a:pt x="223390" y="-44543"/>
                  <a:pt x="338816" y="40222"/>
                  <a:pt x="513388" y="0"/>
                </a:cubicBezTo>
                <a:cubicBezTo>
                  <a:pt x="687960" y="-40222"/>
                  <a:pt x="853351" y="16590"/>
                  <a:pt x="998254" y="0"/>
                </a:cubicBezTo>
                <a:cubicBezTo>
                  <a:pt x="1143157" y="-16590"/>
                  <a:pt x="1349609" y="39519"/>
                  <a:pt x="1597206" y="0"/>
                </a:cubicBezTo>
                <a:cubicBezTo>
                  <a:pt x="1844803" y="-39519"/>
                  <a:pt x="1973369" y="40979"/>
                  <a:pt x="2082072" y="0"/>
                </a:cubicBezTo>
                <a:cubicBezTo>
                  <a:pt x="2190775" y="-40979"/>
                  <a:pt x="2571246" y="15642"/>
                  <a:pt x="2852154" y="0"/>
                </a:cubicBezTo>
                <a:cubicBezTo>
                  <a:pt x="2909960" y="157269"/>
                  <a:pt x="2834670" y="310850"/>
                  <a:pt x="2852154" y="504002"/>
                </a:cubicBezTo>
                <a:cubicBezTo>
                  <a:pt x="2702374" y="565187"/>
                  <a:pt x="2535684" y="478409"/>
                  <a:pt x="2310245" y="504002"/>
                </a:cubicBezTo>
                <a:cubicBezTo>
                  <a:pt x="2084806" y="529595"/>
                  <a:pt x="1873520" y="472098"/>
                  <a:pt x="1682771" y="504002"/>
                </a:cubicBezTo>
                <a:cubicBezTo>
                  <a:pt x="1492022" y="535906"/>
                  <a:pt x="1320586" y="435660"/>
                  <a:pt x="1055297" y="504002"/>
                </a:cubicBezTo>
                <a:cubicBezTo>
                  <a:pt x="790008" y="572344"/>
                  <a:pt x="270241" y="414912"/>
                  <a:pt x="0" y="504002"/>
                </a:cubicBezTo>
                <a:cubicBezTo>
                  <a:pt x="-22837" y="314678"/>
                  <a:pt x="48118" y="15079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037308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noAutofit/>
          </a:bodyPr>
          <a:lstStyle/>
          <a:p>
            <a:pPr marL="9525"/>
            <a:r>
              <a:rPr lang="en-US" sz="1600" b="1">
                <a:latin typeface="Arial Nova Cond" panose="020B0506020202020204" pitchFamily="34" charset="0"/>
              </a:rPr>
              <a:t>Grid Readiness</a:t>
            </a:r>
          </a:p>
        </p:txBody>
      </p:sp>
      <p:sp>
        <p:nvSpPr>
          <p:cNvPr id="6" name="Title 85">
            <a:extLst>
              <a:ext uri="{FF2B5EF4-FFF2-40B4-BE49-F238E27FC236}">
                <a16:creationId xmlns:a16="http://schemas.microsoft.com/office/drawing/2014/main" id="{B608F49C-9672-6D73-845B-A3774C6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-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/>
              <a:t>Addressing the Barriers to Achieving EVs at Scale</a:t>
            </a:r>
            <a:br>
              <a:rPr lang="en-US" sz="3200"/>
            </a:br>
            <a:r>
              <a:rPr lang="en-US" sz="2400"/>
              <a:t>A Three-Pillar Strategy </a:t>
            </a:r>
            <a:r>
              <a:rPr lang="en-US" sz="2400" u="sng"/>
              <a:t>to Address the Key Industry Gaps</a:t>
            </a:r>
            <a:endParaRPr lang="en-US" sz="32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535541-8E3D-ACD7-0548-AF5496BD549F}"/>
              </a:ext>
            </a:extLst>
          </p:cNvPr>
          <p:cNvSpPr/>
          <p:nvPr/>
        </p:nvSpPr>
        <p:spPr>
          <a:xfrm>
            <a:off x="245165" y="4389489"/>
            <a:ext cx="4068405" cy="957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E7DB0A-E655-879D-6569-F265FA0090D8}"/>
              </a:ext>
            </a:extLst>
          </p:cNvPr>
          <p:cNvSpPr/>
          <p:nvPr/>
        </p:nvSpPr>
        <p:spPr>
          <a:xfrm>
            <a:off x="4222120" y="4054782"/>
            <a:ext cx="7050696" cy="7267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79A772-98D2-1A0C-737E-4E96B2CCF345}"/>
              </a:ext>
            </a:extLst>
          </p:cNvPr>
          <p:cNvSpPr/>
          <p:nvPr/>
        </p:nvSpPr>
        <p:spPr>
          <a:xfrm>
            <a:off x="4207572" y="2750453"/>
            <a:ext cx="7050696" cy="5129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E38551-1054-211D-4BFE-5581439681EC}"/>
              </a:ext>
            </a:extLst>
          </p:cNvPr>
          <p:cNvSpPr/>
          <p:nvPr/>
        </p:nvSpPr>
        <p:spPr>
          <a:xfrm>
            <a:off x="245165" y="2321203"/>
            <a:ext cx="4068405" cy="9579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58EF-B650-EEE5-0280-99B89506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eRoadMAP</a:t>
            </a:r>
            <a:r>
              <a:rPr lang="en-US" sz="4000" baseline="30000" dirty="0" err="1"/>
              <a:t>TM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DC0B31-5028-C3A6-7333-15769990C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1326D-E794-A84C-8C4F-9DA4A48A00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F642-21EE-C450-DEC0-E181B75E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 load is coming – but where and when exactly?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B144C-9699-1945-59BE-CA1D9059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253331"/>
            <a:ext cx="10769600" cy="5309394"/>
          </a:xfrm>
        </p:spPr>
        <p:txBody>
          <a:bodyPr/>
          <a:lstStyle/>
          <a:p>
            <a:r>
              <a:rPr lang="en-US" dirty="0"/>
              <a:t>We need granular level data from the fleets themselves.</a:t>
            </a:r>
          </a:p>
          <a:p>
            <a:pPr lvl="1"/>
            <a:r>
              <a:rPr lang="en-US" dirty="0"/>
              <a:t>DMV data doesn’t work. </a:t>
            </a:r>
          </a:p>
          <a:p>
            <a:pPr lvl="1"/>
            <a:r>
              <a:rPr lang="en-US" dirty="0"/>
              <a:t>Buying data sets doesn’t work. </a:t>
            </a:r>
          </a:p>
          <a:p>
            <a:pPr lvl="1"/>
            <a:r>
              <a:rPr lang="en-US" dirty="0"/>
              <a:t>County level, census tract level data isn’t granular enough. 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eRoadMAP</a:t>
            </a:r>
            <a:r>
              <a:rPr lang="en-US" dirty="0"/>
              <a:t> data builds confidence and shows clear signals for where and when EV load is coming.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6A0E0-4B00-AB66-E1F1-36B245483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FA26-5A0E-9946-AACB-F15E627A58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5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00C350-79EB-D35E-4290-0836DCEE57A9}"/>
              </a:ext>
            </a:extLst>
          </p:cNvPr>
          <p:cNvSpPr/>
          <p:nvPr/>
        </p:nvSpPr>
        <p:spPr>
          <a:xfrm>
            <a:off x="-7363" y="1"/>
            <a:ext cx="12208155" cy="1236976"/>
          </a:xfrm>
          <a:prstGeom prst="rect">
            <a:avLst/>
          </a:prstGeom>
          <a:gradFill>
            <a:gsLst>
              <a:gs pos="77990">
                <a:schemeClr val="accent4">
                  <a:alpha val="92000"/>
                </a:schemeClr>
              </a:gs>
              <a:gs pos="55000">
                <a:schemeClr val="accent3">
                  <a:alpha val="85789"/>
                </a:schemeClr>
              </a:gs>
              <a:gs pos="27000">
                <a:schemeClr val="accent2">
                  <a:alpha val="93810"/>
                </a:schemeClr>
              </a:gs>
              <a:gs pos="0">
                <a:schemeClr val="accent1"/>
              </a:gs>
              <a:gs pos="100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CF091A9-9B1D-E104-350E-887620331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38" y="49762"/>
            <a:ext cx="3180262" cy="1215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B1941-A934-7C8A-A3E3-6A075E10E9F4}"/>
              </a:ext>
            </a:extLst>
          </p:cNvPr>
          <p:cNvSpPr/>
          <p:nvPr/>
        </p:nvSpPr>
        <p:spPr>
          <a:xfrm>
            <a:off x="0" y="1281144"/>
            <a:ext cx="12191999" cy="1304708"/>
          </a:xfrm>
          <a:prstGeom prst="rect">
            <a:avLst/>
          </a:prstGeom>
          <a:gradFill>
            <a:gsLst>
              <a:gs pos="9000">
                <a:schemeClr val="bg1">
                  <a:lumMod val="85000"/>
                </a:schemeClr>
              </a:gs>
              <a:gs pos="8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A815B7-8810-9F05-AD8B-BE211B19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338" y="2463518"/>
            <a:ext cx="946255" cy="9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awrence Berkeley National Laboratory Logo | U.S. Geological ...">
            <a:extLst>
              <a:ext uri="{FF2B5EF4-FFF2-40B4-BE49-F238E27FC236}">
                <a16:creationId xmlns:a16="http://schemas.microsoft.com/office/drawing/2014/main" id="{9BF24D5D-CC66-EF0F-328E-9A9FA498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2093709"/>
            <a:ext cx="998363" cy="9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2071-AC64-747C-270F-5B5E881661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696" y="2761438"/>
            <a:ext cx="1625718" cy="513456"/>
          </a:xfrm>
          <a:prstGeom prst="rect">
            <a:avLst/>
          </a:prstGeom>
          <a:noFill/>
        </p:spPr>
      </p:pic>
      <p:pic>
        <p:nvPicPr>
          <p:cNvPr id="18" name="Picture 10" descr="icct-logo – RSB">
            <a:extLst>
              <a:ext uri="{FF2B5EF4-FFF2-40B4-BE49-F238E27FC236}">
                <a16:creationId xmlns:a16="http://schemas.microsoft.com/office/drawing/2014/main" id="{EDB00B89-BAB1-2488-E154-ECEB9D08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112" y="1599160"/>
            <a:ext cx="1100337" cy="11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87AEDAC-11B8-0408-AD90-1B3F91F6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228" y="2439001"/>
            <a:ext cx="2231002" cy="11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blue and black letter p&#10;&#10;Description automatically generated">
            <a:extLst>
              <a:ext uri="{FF2B5EF4-FFF2-40B4-BE49-F238E27FC236}">
                <a16:creationId xmlns:a16="http://schemas.microsoft.com/office/drawing/2014/main" id="{1C8AA1A5-345E-8BDF-7E43-1DC842CE56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12" y="2436029"/>
            <a:ext cx="1443210" cy="28864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D97F4A-E46A-F271-B578-FAE07AA75C34}"/>
              </a:ext>
            </a:extLst>
          </p:cNvPr>
          <p:cNvSpPr/>
          <p:nvPr/>
        </p:nvSpPr>
        <p:spPr>
          <a:xfrm>
            <a:off x="-8078" y="1336529"/>
            <a:ext cx="12208155" cy="320710"/>
          </a:xfrm>
          <a:prstGeom prst="rect">
            <a:avLst/>
          </a:prstGeom>
          <a:gradFill>
            <a:gsLst>
              <a:gs pos="76000">
                <a:schemeClr val="accent2"/>
              </a:gs>
              <a:gs pos="52000">
                <a:schemeClr val="accent1"/>
              </a:gs>
              <a:gs pos="3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77FC79-1880-191D-E364-54F86CC9F838}"/>
              </a:ext>
            </a:extLst>
          </p:cNvPr>
          <p:cNvSpPr/>
          <p:nvPr/>
        </p:nvSpPr>
        <p:spPr>
          <a:xfrm>
            <a:off x="7520" y="3772842"/>
            <a:ext cx="12208155" cy="296852"/>
          </a:xfrm>
          <a:prstGeom prst="rect">
            <a:avLst/>
          </a:prstGeom>
          <a:gradFill>
            <a:gsLst>
              <a:gs pos="53000">
                <a:schemeClr val="accent4">
                  <a:alpha val="92000"/>
                </a:schemeClr>
              </a:gs>
              <a:gs pos="3000">
                <a:schemeClr val="accent3">
                  <a:alpha val="85789"/>
                </a:schemeClr>
              </a:gs>
              <a:gs pos="99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9D9A39F-1016-1D61-77FD-C5C0F84C7EDB}"/>
              </a:ext>
            </a:extLst>
          </p:cNvPr>
          <p:cNvSpPr txBox="1">
            <a:spLocks/>
          </p:cNvSpPr>
          <p:nvPr/>
        </p:nvSpPr>
        <p:spPr>
          <a:xfrm>
            <a:off x="354101" y="3538517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DATA </a:t>
            </a:r>
          </a:p>
        </p:txBody>
      </p:sp>
      <p:pic>
        <p:nvPicPr>
          <p:cNvPr id="50" name="Picture 4" descr="Department of Energy's New Energy Literacy Series · The NEED ...">
            <a:extLst>
              <a:ext uri="{FF2B5EF4-FFF2-40B4-BE49-F238E27FC236}">
                <a16:creationId xmlns:a16="http://schemas.microsoft.com/office/drawing/2014/main" id="{5801355D-9FB6-31D0-4BB1-F601CAC5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192" y="1638432"/>
            <a:ext cx="1919576" cy="12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Volvo Trucks – CharIN">
            <a:extLst>
              <a:ext uri="{FF2B5EF4-FFF2-40B4-BE49-F238E27FC236}">
                <a16:creationId xmlns:a16="http://schemas.microsoft.com/office/drawing/2014/main" id="{510027D3-5104-75E7-0C03-EBDBAFFE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425" y="5500785"/>
            <a:ext cx="1889943" cy="7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Daimler Truck AG | LinkedIn">
            <a:extLst>
              <a:ext uri="{FF2B5EF4-FFF2-40B4-BE49-F238E27FC236}">
                <a16:creationId xmlns:a16="http://schemas.microsoft.com/office/drawing/2014/main" id="{F285163A-0FDD-BD3A-F713-6612D2482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376" y="4447810"/>
            <a:ext cx="1682458" cy="6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World Resources Institute (WRI) - EAT">
            <a:extLst>
              <a:ext uri="{FF2B5EF4-FFF2-40B4-BE49-F238E27FC236}">
                <a16:creationId xmlns:a16="http://schemas.microsoft.com/office/drawing/2014/main" id="{A977B506-377B-E86F-3C80-9105141B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897" y="5552821"/>
            <a:ext cx="2027230" cy="6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xperian Logo and symbol, meaning, history, PNG">
            <a:extLst>
              <a:ext uri="{FF2B5EF4-FFF2-40B4-BE49-F238E27FC236}">
                <a16:creationId xmlns:a16="http://schemas.microsoft.com/office/drawing/2014/main" id="{17C05FA9-1C16-C265-92F8-A2060D0CE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29" b="16983"/>
          <a:stretch/>
        </p:blipFill>
        <p:spPr bwMode="auto">
          <a:xfrm>
            <a:off x="10483227" y="4673241"/>
            <a:ext cx="1345878" cy="4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black rectangle with black text&#10;&#10;Description automatically generated with low confidence">
            <a:extLst>
              <a:ext uri="{FF2B5EF4-FFF2-40B4-BE49-F238E27FC236}">
                <a16:creationId xmlns:a16="http://schemas.microsoft.com/office/drawing/2014/main" id="{AF74C210-2AC9-5ED6-58A5-4C8A0E73907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7737" y="6204576"/>
            <a:ext cx="1076886" cy="406052"/>
          </a:xfrm>
          <a:prstGeom prst="rect">
            <a:avLst/>
          </a:prstGeom>
        </p:spPr>
      </p:pic>
      <p:pic>
        <p:nvPicPr>
          <p:cNvPr id="57" name="Picture 4" descr="PCAR Stock Price and Chart — NASDAQ:PCAR — TradingView">
            <a:extLst>
              <a:ext uri="{FF2B5EF4-FFF2-40B4-BE49-F238E27FC236}">
                <a16:creationId xmlns:a16="http://schemas.microsoft.com/office/drawing/2014/main" id="{75FE2CC5-8D8B-CE66-F28B-801FC1014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8" b="19587"/>
          <a:stretch/>
        </p:blipFill>
        <p:spPr bwMode="auto">
          <a:xfrm>
            <a:off x="3347883" y="5600447"/>
            <a:ext cx="1027070" cy="6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NADA Show - Cardknox">
            <a:extLst>
              <a:ext uri="{FF2B5EF4-FFF2-40B4-BE49-F238E27FC236}">
                <a16:creationId xmlns:a16="http://schemas.microsoft.com/office/drawing/2014/main" id="{C2D55E1A-7F49-1AF7-1B62-CEC2FE145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9" b="20225"/>
          <a:stretch/>
        </p:blipFill>
        <p:spPr bwMode="auto">
          <a:xfrm>
            <a:off x="1082067" y="5593244"/>
            <a:ext cx="2131753" cy="6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logo with black text&#10;&#10;Description automatically generated">
            <a:extLst>
              <a:ext uri="{FF2B5EF4-FFF2-40B4-BE49-F238E27FC236}">
                <a16:creationId xmlns:a16="http://schemas.microsoft.com/office/drawing/2014/main" id="{0E9EABAD-90EB-9F7E-3238-A6E848715F0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4967" y="5229200"/>
            <a:ext cx="1789386" cy="471906"/>
          </a:xfrm>
          <a:prstGeom prst="rect">
            <a:avLst/>
          </a:prstGeom>
        </p:spPr>
      </p:pic>
      <p:pic>
        <p:nvPicPr>
          <p:cNvPr id="61" name="Picture 60" descr="A logo of a company&#10;&#10;Description automatically generated">
            <a:extLst>
              <a:ext uri="{FF2B5EF4-FFF2-40B4-BE49-F238E27FC236}">
                <a16:creationId xmlns:a16="http://schemas.microsoft.com/office/drawing/2014/main" id="{4A6DEC86-2074-5C7E-6395-233E0515D01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66" y="4099387"/>
            <a:ext cx="1638238" cy="1638238"/>
          </a:xfrm>
          <a:prstGeom prst="rect">
            <a:avLst/>
          </a:prstGeom>
        </p:spPr>
      </p:pic>
      <p:pic>
        <p:nvPicPr>
          <p:cNvPr id="64" name="Picture 6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5208A1D-107B-60DF-9097-1D5F9BACFA1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193" y="4497195"/>
            <a:ext cx="2343922" cy="54905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257EB3D-FC35-EC48-C1D0-5F8F7B79463C}"/>
              </a:ext>
            </a:extLst>
          </p:cNvPr>
          <p:cNvSpPr txBox="1"/>
          <p:nvPr/>
        </p:nvSpPr>
        <p:spPr>
          <a:xfrm>
            <a:off x="9674904" y="441203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4D5050"/>
                </a:solidFill>
                <a:latin typeface="Calibri" panose="020F0502020204030204"/>
              </a:rPr>
              <a:t>Other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57CDE859-ABA8-8809-421F-47EAAD41435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808" y="1885961"/>
            <a:ext cx="1842534" cy="525123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C914A73A-58A0-CE5B-2D60-4293B11BBCCA}"/>
              </a:ext>
            </a:extLst>
          </p:cNvPr>
          <p:cNvSpPr txBox="1">
            <a:spLocks/>
          </p:cNvSpPr>
          <p:nvPr/>
        </p:nvSpPr>
        <p:spPr>
          <a:xfrm>
            <a:off x="354101" y="1096236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ANALYTICS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FC7BD-73BD-37E3-CF72-EFF2C0A9E50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58" y="4854754"/>
            <a:ext cx="2482711" cy="302472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E47D403C-DAE8-A5B0-F25B-D0EE112116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35999" y="5629275"/>
            <a:ext cx="1400175" cy="4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3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00C350-79EB-D35E-4290-0836DCEE57A9}"/>
              </a:ext>
            </a:extLst>
          </p:cNvPr>
          <p:cNvSpPr/>
          <p:nvPr/>
        </p:nvSpPr>
        <p:spPr>
          <a:xfrm>
            <a:off x="-7363" y="1"/>
            <a:ext cx="12208155" cy="1236976"/>
          </a:xfrm>
          <a:prstGeom prst="rect">
            <a:avLst/>
          </a:prstGeom>
          <a:gradFill>
            <a:gsLst>
              <a:gs pos="77990">
                <a:schemeClr val="accent4">
                  <a:alpha val="92000"/>
                </a:schemeClr>
              </a:gs>
              <a:gs pos="55000">
                <a:schemeClr val="accent3">
                  <a:alpha val="85789"/>
                </a:schemeClr>
              </a:gs>
              <a:gs pos="27000">
                <a:schemeClr val="accent2">
                  <a:alpha val="93810"/>
                </a:schemeClr>
              </a:gs>
              <a:gs pos="0">
                <a:schemeClr val="accent1"/>
              </a:gs>
              <a:gs pos="100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8CF091A9-9B1D-E104-350E-887620331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38" y="49762"/>
            <a:ext cx="3180262" cy="1215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B1941-A934-7C8A-A3E3-6A075E10E9F4}"/>
              </a:ext>
            </a:extLst>
          </p:cNvPr>
          <p:cNvSpPr/>
          <p:nvPr/>
        </p:nvSpPr>
        <p:spPr>
          <a:xfrm>
            <a:off x="0" y="1281144"/>
            <a:ext cx="12191999" cy="1304708"/>
          </a:xfrm>
          <a:prstGeom prst="rect">
            <a:avLst/>
          </a:prstGeom>
          <a:gradFill>
            <a:gsLst>
              <a:gs pos="9000">
                <a:schemeClr val="bg1">
                  <a:lumMod val="85000"/>
                </a:schemeClr>
              </a:gs>
              <a:gs pos="8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A815B7-8810-9F05-AD8B-BE211B19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2338" y="2463518"/>
            <a:ext cx="946255" cy="9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awrence Berkeley National Laboratory Logo | U.S. Geological ...">
            <a:extLst>
              <a:ext uri="{FF2B5EF4-FFF2-40B4-BE49-F238E27FC236}">
                <a16:creationId xmlns:a16="http://schemas.microsoft.com/office/drawing/2014/main" id="{9BF24D5D-CC66-EF0F-328E-9A9FA498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2093709"/>
            <a:ext cx="998363" cy="9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2071-AC64-747C-270F-5B5E881661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696" y="2761438"/>
            <a:ext cx="1625718" cy="513456"/>
          </a:xfrm>
          <a:prstGeom prst="rect">
            <a:avLst/>
          </a:prstGeom>
          <a:noFill/>
        </p:spPr>
      </p:pic>
      <p:pic>
        <p:nvPicPr>
          <p:cNvPr id="18" name="Picture 10" descr="icct-logo – RSB">
            <a:extLst>
              <a:ext uri="{FF2B5EF4-FFF2-40B4-BE49-F238E27FC236}">
                <a16:creationId xmlns:a16="http://schemas.microsoft.com/office/drawing/2014/main" id="{EDB00B89-BAB1-2488-E154-ECEB9D08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112" y="1599160"/>
            <a:ext cx="1100337" cy="11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087AEDAC-11B8-0408-AD90-1B3F91F6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228" y="2439001"/>
            <a:ext cx="2231002" cy="11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blue and black letter p&#10;&#10;Description automatically generated">
            <a:extLst>
              <a:ext uri="{FF2B5EF4-FFF2-40B4-BE49-F238E27FC236}">
                <a16:creationId xmlns:a16="http://schemas.microsoft.com/office/drawing/2014/main" id="{1C8AA1A5-345E-8BDF-7E43-1DC842CE56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12" y="2436029"/>
            <a:ext cx="1443210" cy="28864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D97F4A-E46A-F271-B578-FAE07AA75C34}"/>
              </a:ext>
            </a:extLst>
          </p:cNvPr>
          <p:cNvSpPr/>
          <p:nvPr/>
        </p:nvSpPr>
        <p:spPr>
          <a:xfrm>
            <a:off x="-8078" y="1336529"/>
            <a:ext cx="12208155" cy="320710"/>
          </a:xfrm>
          <a:prstGeom prst="rect">
            <a:avLst/>
          </a:prstGeom>
          <a:gradFill>
            <a:gsLst>
              <a:gs pos="76000">
                <a:schemeClr val="accent2"/>
              </a:gs>
              <a:gs pos="52000">
                <a:schemeClr val="accent1"/>
              </a:gs>
              <a:gs pos="3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77FC79-1880-191D-E364-54F86CC9F838}"/>
              </a:ext>
            </a:extLst>
          </p:cNvPr>
          <p:cNvSpPr/>
          <p:nvPr/>
        </p:nvSpPr>
        <p:spPr>
          <a:xfrm>
            <a:off x="7520" y="3772842"/>
            <a:ext cx="12208155" cy="296852"/>
          </a:xfrm>
          <a:prstGeom prst="rect">
            <a:avLst/>
          </a:prstGeom>
          <a:gradFill>
            <a:gsLst>
              <a:gs pos="53000">
                <a:schemeClr val="accent4">
                  <a:alpha val="92000"/>
                </a:schemeClr>
              </a:gs>
              <a:gs pos="3000">
                <a:schemeClr val="accent3">
                  <a:alpha val="85789"/>
                </a:schemeClr>
              </a:gs>
              <a:gs pos="99000">
                <a:schemeClr val="accent5">
                  <a:alpha val="88965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9D9A39F-1016-1D61-77FD-C5C0F84C7EDB}"/>
              </a:ext>
            </a:extLst>
          </p:cNvPr>
          <p:cNvSpPr txBox="1">
            <a:spLocks/>
          </p:cNvSpPr>
          <p:nvPr/>
        </p:nvSpPr>
        <p:spPr>
          <a:xfrm>
            <a:off x="354101" y="3538517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DATA </a:t>
            </a:r>
          </a:p>
        </p:txBody>
      </p:sp>
      <p:pic>
        <p:nvPicPr>
          <p:cNvPr id="50" name="Picture 4" descr="Department of Energy's New Energy Literacy Series · The NEED ...">
            <a:extLst>
              <a:ext uri="{FF2B5EF4-FFF2-40B4-BE49-F238E27FC236}">
                <a16:creationId xmlns:a16="http://schemas.microsoft.com/office/drawing/2014/main" id="{5801355D-9FB6-31D0-4BB1-F601CAC5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192" y="1638432"/>
            <a:ext cx="1919576" cy="12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Volvo Trucks – CharIN">
            <a:extLst>
              <a:ext uri="{FF2B5EF4-FFF2-40B4-BE49-F238E27FC236}">
                <a16:creationId xmlns:a16="http://schemas.microsoft.com/office/drawing/2014/main" id="{510027D3-5104-75E7-0C03-EBDBAFFE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425" y="5500785"/>
            <a:ext cx="1889943" cy="7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Daimler Truck AG | LinkedIn">
            <a:extLst>
              <a:ext uri="{FF2B5EF4-FFF2-40B4-BE49-F238E27FC236}">
                <a16:creationId xmlns:a16="http://schemas.microsoft.com/office/drawing/2014/main" id="{F285163A-0FDD-BD3A-F713-6612D2482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376" y="4447810"/>
            <a:ext cx="1682458" cy="6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World Resources Institute (WRI) - EAT">
            <a:extLst>
              <a:ext uri="{FF2B5EF4-FFF2-40B4-BE49-F238E27FC236}">
                <a16:creationId xmlns:a16="http://schemas.microsoft.com/office/drawing/2014/main" id="{A977B506-377B-E86F-3C80-9105141B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897" y="5552821"/>
            <a:ext cx="2027230" cy="6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xperian Logo and symbol, meaning, history, PNG">
            <a:extLst>
              <a:ext uri="{FF2B5EF4-FFF2-40B4-BE49-F238E27FC236}">
                <a16:creationId xmlns:a16="http://schemas.microsoft.com/office/drawing/2014/main" id="{17C05FA9-1C16-C265-92F8-A2060D0CE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29" b="16983"/>
          <a:stretch/>
        </p:blipFill>
        <p:spPr bwMode="auto">
          <a:xfrm>
            <a:off x="10483227" y="4673241"/>
            <a:ext cx="1345878" cy="4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black rectangle with black text&#10;&#10;Description automatically generated with low confidence">
            <a:extLst>
              <a:ext uri="{FF2B5EF4-FFF2-40B4-BE49-F238E27FC236}">
                <a16:creationId xmlns:a16="http://schemas.microsoft.com/office/drawing/2014/main" id="{AF74C210-2AC9-5ED6-58A5-4C8A0E73907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7737" y="6204576"/>
            <a:ext cx="1076886" cy="406052"/>
          </a:xfrm>
          <a:prstGeom prst="rect">
            <a:avLst/>
          </a:prstGeom>
        </p:spPr>
      </p:pic>
      <p:pic>
        <p:nvPicPr>
          <p:cNvPr id="57" name="Picture 4" descr="PCAR Stock Price and Chart — NASDAQ:PCAR — TradingView">
            <a:extLst>
              <a:ext uri="{FF2B5EF4-FFF2-40B4-BE49-F238E27FC236}">
                <a16:creationId xmlns:a16="http://schemas.microsoft.com/office/drawing/2014/main" id="{75FE2CC5-8D8B-CE66-F28B-801FC1014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8" b="19587"/>
          <a:stretch/>
        </p:blipFill>
        <p:spPr bwMode="auto">
          <a:xfrm>
            <a:off x="3347883" y="5600447"/>
            <a:ext cx="1027070" cy="6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NADA Show - Cardknox">
            <a:extLst>
              <a:ext uri="{FF2B5EF4-FFF2-40B4-BE49-F238E27FC236}">
                <a16:creationId xmlns:a16="http://schemas.microsoft.com/office/drawing/2014/main" id="{C2D55E1A-7F49-1AF7-1B62-CEC2FE145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9" b="20225"/>
          <a:stretch/>
        </p:blipFill>
        <p:spPr bwMode="auto">
          <a:xfrm>
            <a:off x="1082067" y="5593244"/>
            <a:ext cx="2131753" cy="6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logo with black text&#10;&#10;Description automatically generated">
            <a:extLst>
              <a:ext uri="{FF2B5EF4-FFF2-40B4-BE49-F238E27FC236}">
                <a16:creationId xmlns:a16="http://schemas.microsoft.com/office/drawing/2014/main" id="{0E9EABAD-90EB-9F7E-3238-A6E848715F0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4967" y="5229200"/>
            <a:ext cx="1789386" cy="471906"/>
          </a:xfrm>
          <a:prstGeom prst="rect">
            <a:avLst/>
          </a:prstGeom>
        </p:spPr>
      </p:pic>
      <p:pic>
        <p:nvPicPr>
          <p:cNvPr id="61" name="Picture 60" descr="A logo of a company&#10;&#10;Description automatically generated">
            <a:extLst>
              <a:ext uri="{FF2B5EF4-FFF2-40B4-BE49-F238E27FC236}">
                <a16:creationId xmlns:a16="http://schemas.microsoft.com/office/drawing/2014/main" id="{4A6DEC86-2074-5C7E-6395-233E0515D01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66" y="4099387"/>
            <a:ext cx="1638238" cy="1638238"/>
          </a:xfrm>
          <a:prstGeom prst="rect">
            <a:avLst/>
          </a:prstGeom>
        </p:spPr>
      </p:pic>
      <p:pic>
        <p:nvPicPr>
          <p:cNvPr id="64" name="Picture 6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5208A1D-107B-60DF-9097-1D5F9BACFA1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193" y="4497195"/>
            <a:ext cx="2343922" cy="54905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257EB3D-FC35-EC48-C1D0-5F8F7B79463C}"/>
              </a:ext>
            </a:extLst>
          </p:cNvPr>
          <p:cNvSpPr txBox="1"/>
          <p:nvPr/>
        </p:nvSpPr>
        <p:spPr>
          <a:xfrm>
            <a:off x="9674904" y="441203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4D5050"/>
                </a:solidFill>
                <a:latin typeface="Calibri" panose="020F0502020204030204"/>
              </a:rPr>
              <a:t>Other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57CDE859-ABA8-8809-421F-47EAAD41435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808" y="1885961"/>
            <a:ext cx="1842534" cy="525123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C914A73A-58A0-CE5B-2D60-4293B11BBCCA}"/>
              </a:ext>
            </a:extLst>
          </p:cNvPr>
          <p:cNvSpPr txBox="1">
            <a:spLocks/>
          </p:cNvSpPr>
          <p:nvPr/>
        </p:nvSpPr>
        <p:spPr>
          <a:xfrm>
            <a:off x="354101" y="1096236"/>
            <a:ext cx="6062662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 Nova Cond Light" panose="020B0306020202020204" pitchFamily="34" charset="0"/>
                <a:ea typeface="+mj-ea"/>
                <a:cs typeface="+mj-cs"/>
              </a:rPr>
              <a:t>ANALYTICS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FC7BD-73BD-37E3-CF72-EFF2C0A9E50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58" y="4854754"/>
            <a:ext cx="2482711" cy="302472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E47D403C-DAE8-A5B0-F25B-D0EE112116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35999" y="5629275"/>
            <a:ext cx="1400175" cy="4871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E32E08-3A63-0DE9-56CB-F5B0E0856673}"/>
              </a:ext>
            </a:extLst>
          </p:cNvPr>
          <p:cNvSpPr/>
          <p:nvPr/>
        </p:nvSpPr>
        <p:spPr>
          <a:xfrm>
            <a:off x="752475" y="4343380"/>
            <a:ext cx="9023755" cy="21156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7660E6B-94D1-A618-B7F8-60404DD549F0}"/>
              </a:ext>
            </a:extLst>
          </p:cNvPr>
          <p:cNvSpPr/>
          <p:nvPr/>
        </p:nvSpPr>
        <p:spPr>
          <a:xfrm>
            <a:off x="128966" y="5120729"/>
            <a:ext cx="607104" cy="380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5969"/>
      </p:ext>
    </p:extLst>
  </p:cSld>
  <p:clrMapOvr>
    <a:masterClrMapping/>
  </p:clrMapOvr>
</p:sld>
</file>

<file path=ppt/theme/theme1.xml><?xml version="1.0" encoding="utf-8"?>
<a:theme xmlns:a="http://schemas.openxmlformats.org/drawingml/2006/main" name="EV2S_2024_v1">
  <a:themeElements>
    <a:clrScheme name="EV2S">
      <a:dk1>
        <a:srgbClr val="4D5050"/>
      </a:dk1>
      <a:lt1>
        <a:srgbClr val="FFFFFF"/>
      </a:lt1>
      <a:dk2>
        <a:srgbClr val="4D5050"/>
      </a:dk2>
      <a:lt2>
        <a:srgbClr val="E7E6E6"/>
      </a:lt2>
      <a:accent1>
        <a:srgbClr val="06C2F7"/>
      </a:accent1>
      <a:accent2>
        <a:srgbClr val="05D1CC"/>
      </a:accent2>
      <a:accent3>
        <a:srgbClr val="2AC287"/>
      </a:accent3>
      <a:accent4>
        <a:srgbClr val="9ACC4D"/>
      </a:accent4>
      <a:accent5>
        <a:srgbClr val="FAB702"/>
      </a:accent5>
      <a:accent6>
        <a:srgbClr val="0071C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2S_2024_v1" id="{E10B8A4E-18B0-774D-A432-BB49CA8E4FCF}" vid="{5D48465F-B89B-9B41-BB59-4B68EDD8C1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EV2S_2024_v1</Template>
  <TotalTime>7118</TotalTime>
  <Words>3384</Words>
  <Application>Microsoft Office PowerPoint</Application>
  <PresentationFormat>Widescreen</PresentationFormat>
  <Paragraphs>475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Narrow</vt:lpstr>
      <vt:lpstr>Arial Nova Cond</vt:lpstr>
      <vt:lpstr>Arial Nova Cond Light</vt:lpstr>
      <vt:lpstr>Calibri</vt:lpstr>
      <vt:lpstr>Calibri Light</vt:lpstr>
      <vt:lpstr>Century Gothic</vt:lpstr>
      <vt:lpstr>Courier New</vt:lpstr>
      <vt:lpstr>Symbol</vt:lpstr>
      <vt:lpstr>EV2S_2024_v1</vt:lpstr>
      <vt:lpstr>PowerPoint Presentation</vt:lpstr>
      <vt:lpstr>Background and Objectives</vt:lpstr>
      <vt:lpstr>Addressing some headlines first</vt:lpstr>
      <vt:lpstr>Addressing the Barriers to Achieving EVs at Scale A Three-Pillar Strategy to Address the Key Industry Gaps</vt:lpstr>
      <vt:lpstr>Addressing the Barriers to Achieving EVs at Scale A Three-Pillar Strategy to Address the Key Industry Gaps</vt:lpstr>
      <vt:lpstr>eRoadMAPTM</vt:lpstr>
      <vt:lpstr>EV load is coming – but where and when exactly? </vt:lpstr>
      <vt:lpstr>PowerPoint Presentation</vt:lpstr>
      <vt:lpstr>PowerPoint Presentation</vt:lpstr>
      <vt:lpstr>Interactive eRoadMAP Session</vt:lpstr>
      <vt:lpstr>At a high level - a layered data approach</vt:lpstr>
      <vt:lpstr>PowerPoint Presentation</vt:lpstr>
      <vt:lpstr>Light-duty and MHD Methodology and Granularity</vt:lpstr>
      <vt:lpstr>Interactive eRoadMAP Session</vt:lpstr>
      <vt:lpstr>Interactive eRoadMAP Session</vt:lpstr>
      <vt:lpstr>Interactive eRoadMAP Session</vt:lpstr>
      <vt:lpstr>Interactive eRoadMAP Session</vt:lpstr>
      <vt:lpstr>Interactive eRoadMAP Session</vt:lpstr>
      <vt:lpstr>Interactive eRoadMAP Session</vt:lpstr>
      <vt:lpstr>Interactive eRoadMAP Session</vt:lpstr>
      <vt:lpstr>The Timeline Challenge</vt:lpstr>
      <vt:lpstr>Interim Charging Solution Options</vt:lpstr>
      <vt:lpstr>Interactive eRoadMAP Session</vt:lpstr>
      <vt:lpstr>Interactive eRoadMAP Session</vt:lpstr>
      <vt:lpstr>Interactive eRoadMAP Session</vt:lpstr>
      <vt:lpstr>Interactive eRoadMAP Session</vt:lpstr>
      <vt:lpstr>Interactive eRoadMAP Session</vt:lpstr>
      <vt:lpstr>GridFAST</vt:lpstr>
      <vt:lpstr>Enable EV customers and utilities to have actionable transportation load information earlier in the utility planning process.</vt:lpstr>
      <vt:lpstr>Interactive eRoadMAP Session</vt:lpstr>
      <vt:lpstr>Interactive eRoadMAP Session</vt:lpstr>
      <vt:lpstr>Interactive eRoadMAP Session</vt:lpstr>
      <vt:lpstr>Interactive eRoadMAP Session</vt:lpstr>
      <vt:lpstr>Next Phase of EPRI Work: </vt:lpstr>
      <vt:lpstr>Power </vt:lpstr>
      <vt:lpstr>Capacity</vt:lpstr>
      <vt:lpstr>Grid Primer</vt:lpstr>
      <vt:lpstr>Thank You</vt:lpstr>
      <vt:lpstr>Extra Slides </vt:lpstr>
      <vt:lpstr>PowerPoint Presentation</vt:lpstr>
      <vt:lpstr>Light-duty Assumptions</vt:lpstr>
      <vt:lpstr>Light-duty Assumptions </vt:lpstr>
      <vt:lpstr>PowerPoint Presentation</vt:lpstr>
      <vt:lpstr>MHD Assumptions to Accompany Data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A. Ulinski</dc:creator>
  <cp:lastModifiedBy>Stainken, Katherine</cp:lastModifiedBy>
  <cp:revision>35</cp:revision>
  <dcterms:created xsi:type="dcterms:W3CDTF">2023-03-16T21:39:51Z</dcterms:created>
  <dcterms:modified xsi:type="dcterms:W3CDTF">2024-01-25T16:52:07Z</dcterms:modified>
</cp:coreProperties>
</file>