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6"/>
  </p:notesMasterIdLst>
  <p:sldIdLst>
    <p:sldId id="256" r:id="rId2"/>
    <p:sldId id="261" r:id="rId3"/>
    <p:sldId id="262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6768"/>
    <p:restoredTop sz="96327"/>
  </p:normalViewPr>
  <p:slideViewPr>
    <p:cSldViewPr snapToGrid="0">
      <p:cViewPr varScale="1">
        <p:scale>
          <a:sx n="110" d="100"/>
          <a:sy n="110" d="100"/>
        </p:scale>
        <p:origin x="176" y="4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216" y="2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3551E6-D0C7-A74F-87F6-23BD07567073}" type="datetimeFigureOut">
              <a:rPr lang="en-US" smtClean="0"/>
              <a:t>6/10/24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934FA-D8DE-7F42-9731-7FC010D858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135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934FA-D8DE-7F42-9731-7FC010D8580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5997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/>
              <a:t>Categories of 7 Factors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Federal, federally recognized tribal, state and local laws and regulations affecting the resource mix and demand;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Federal, federal recognized tribal, state, and local laws and regulations on decarbonization and electrification;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State-approved IRPs and expected supply obligations for LSE's;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Trends in fuel costs and in the cost, performance, and availability of generation, electric storage resources, and building and transportation electrification technologies;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Resource retirements;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GI requests and withdrawals;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Utility and corporate commitments and federal, federally recognized tribal, state, and local policy goals that affect transmission needs. ¶ 409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934FA-D8DE-7F42-9731-7FC010D8580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090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71513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 State-Agreement Process –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If you already have an Order 1000 tariff that would work for LTRTP, consider adopting 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If you don’t have a tariff that would work, this will take time so start now.  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Benefit Metrics 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¶ 719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avoided deferred reliability transmission facilities and aging transmission.  infrastructure replacement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(a) - reduced loss of load probability, or</a:t>
            </a:r>
          </a:p>
          <a:p>
            <a:pPr marL="114300" marR="0" indent="-114300">
              <a:spcBef>
                <a:spcPts val="0"/>
              </a:spcBef>
              <a:spcAft>
                <a:spcPts val="0"/>
              </a:spcAft>
            </a:pP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   (b) - reduced planning reserve margin.</a:t>
            </a:r>
          </a:p>
          <a:p>
            <a:pPr marL="114300" marR="0" indent="-114300">
              <a:spcBef>
                <a:spcPts val="0"/>
              </a:spcBef>
              <a:spcAft>
                <a:spcPts val="0"/>
              </a:spcAft>
            </a:pP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Production cost savings</a:t>
            </a:r>
          </a:p>
          <a:p>
            <a:pPr marL="114300" marR="0" indent="-114300">
              <a:spcBef>
                <a:spcPts val="0"/>
              </a:spcBef>
              <a:spcAft>
                <a:spcPts val="0"/>
              </a:spcAft>
            </a:pP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4.  reduced transmission energy losses</a:t>
            </a:r>
          </a:p>
          <a:p>
            <a:pPr marL="114300" marR="0" indent="-114300">
              <a:spcBef>
                <a:spcPts val="0"/>
              </a:spcBef>
              <a:spcAft>
                <a:spcPts val="0"/>
              </a:spcAft>
            </a:pP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5. “reduced production costs resulting from avoided congestion during transmission outages </a:t>
            </a:r>
          </a:p>
          <a:p>
            <a:pPr marL="114300" marR="0" indent="-114300">
              <a:spcBef>
                <a:spcPts val="0"/>
              </a:spcBef>
              <a:spcAft>
                <a:spcPts val="0"/>
              </a:spcAft>
            </a:pP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6. “reduced congestion due to transmission outages”</a:t>
            </a:r>
          </a:p>
          <a:p>
            <a:pPr marL="114300" marR="0" indent="-114300">
              <a:spcBef>
                <a:spcPts val="0"/>
              </a:spcBef>
              <a:spcAft>
                <a:spcPts val="0"/>
              </a:spcAft>
            </a:pP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7. capacity cost benefits from reduced peak energy losses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934FA-D8DE-7F42-9731-7FC010D8580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550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49"/>
            <a:ext cx="5486400" cy="4452505"/>
          </a:xfrm>
        </p:spPr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ince 2010 MISO BRPs and other local projects have grown dramatically: 80% since 2010  … 100%  between 2018 and 2020 . ¶ 109</a:t>
            </a:r>
          </a:p>
          <a:p>
            <a:pPr marL="122238" marR="0" lvl="0" indent="-1222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MISOs original MVP portfolio “eliminated the need for $300 million in future BRPs, and provided production cost savings that exceeded the entire portfolio by $10 billion”.  ¶ 132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IQ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 at least 200 kV and $30M; two IQ cycles in past 5 years; IC requests have been withdrawn.  ¶ 1145.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GETs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DLRs, Advanced Power Controls, advanced conductors and transmission switching.  ¶ 1198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Local Planning 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– enhance transparency and right sizing.  ¶ 1577.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Right Sizing 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––– submission of in-kind replacement facilities in the next 10 years and looking for more cost-effective alternatives.  (ROFR appropriate) ¶ 1677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Interregional: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sharing of information regarding the respective LT Needs as well as LTRT Facilities to meet those needs;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identification and joint evaluation of interregional facilities that may be more efficient or cost effective facilities to address LT Needs. ¶ 1751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934FA-D8DE-7F42-9731-7FC010D8580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504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A90B-C3B3-0D44-B82E-E3140B9B55B3}" type="datetimeFigureOut">
              <a:rPr lang="en-US" smtClean="0"/>
              <a:t>6/10/24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9269D35-7DC7-BE43-AFE8-B86BD0DB2F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977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A90B-C3B3-0D44-B82E-E3140B9B55B3}" type="datetimeFigureOut">
              <a:rPr lang="en-US" smtClean="0"/>
              <a:t>6/10/24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9269D35-7DC7-BE43-AFE8-B86BD0DB2F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76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A90B-C3B3-0D44-B82E-E3140B9B55B3}" type="datetimeFigureOut">
              <a:rPr lang="en-US" smtClean="0"/>
              <a:t>6/10/24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9269D35-7DC7-BE43-AFE8-B86BD0DB2F6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3780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A90B-C3B3-0D44-B82E-E3140B9B55B3}" type="datetimeFigureOut">
              <a:rPr lang="en-US" smtClean="0"/>
              <a:t>6/10/24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9269D35-7DC7-BE43-AFE8-B86BD0DB2F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5365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A90B-C3B3-0D44-B82E-E3140B9B55B3}" type="datetimeFigureOut">
              <a:rPr lang="en-US" smtClean="0"/>
              <a:t>6/10/24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9269D35-7DC7-BE43-AFE8-B86BD0DB2F6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4458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A90B-C3B3-0D44-B82E-E3140B9B55B3}" type="datetimeFigureOut">
              <a:rPr lang="en-US" smtClean="0"/>
              <a:t>6/10/24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9269D35-7DC7-BE43-AFE8-B86BD0DB2F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5428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A90B-C3B3-0D44-B82E-E3140B9B55B3}" type="datetimeFigureOut">
              <a:rPr lang="en-US" smtClean="0"/>
              <a:t>6/10/24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69D35-7DC7-BE43-AFE8-B86BD0DB2F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598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A90B-C3B3-0D44-B82E-E3140B9B55B3}" type="datetimeFigureOut">
              <a:rPr lang="en-US" smtClean="0"/>
              <a:t>6/10/24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69D35-7DC7-BE43-AFE8-B86BD0DB2F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584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A90B-C3B3-0D44-B82E-E3140B9B55B3}" type="datetimeFigureOut">
              <a:rPr lang="en-US" smtClean="0"/>
              <a:t>6/10/24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69D35-7DC7-BE43-AFE8-B86BD0DB2F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995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A90B-C3B3-0D44-B82E-E3140B9B55B3}" type="datetimeFigureOut">
              <a:rPr lang="en-US" smtClean="0"/>
              <a:t>6/10/24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9269D35-7DC7-BE43-AFE8-B86BD0DB2F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54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A90B-C3B3-0D44-B82E-E3140B9B55B3}" type="datetimeFigureOut">
              <a:rPr lang="en-US" smtClean="0"/>
              <a:t>6/10/24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9269D35-7DC7-BE43-AFE8-B86BD0DB2F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80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A90B-C3B3-0D44-B82E-E3140B9B55B3}" type="datetimeFigureOut">
              <a:rPr lang="en-US" smtClean="0"/>
              <a:t>6/10/24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9269D35-7DC7-BE43-AFE8-B86BD0DB2F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721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A90B-C3B3-0D44-B82E-E3140B9B55B3}" type="datetimeFigureOut">
              <a:rPr lang="en-US" smtClean="0"/>
              <a:t>6/10/24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69D35-7DC7-BE43-AFE8-B86BD0DB2F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385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A90B-C3B3-0D44-B82E-E3140B9B55B3}" type="datetimeFigureOut">
              <a:rPr lang="en-US" smtClean="0"/>
              <a:t>6/10/24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69D35-7DC7-BE43-AFE8-B86BD0DB2F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088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A90B-C3B3-0D44-B82E-E3140B9B55B3}" type="datetimeFigureOut">
              <a:rPr lang="en-US" smtClean="0"/>
              <a:t>6/10/24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69D35-7DC7-BE43-AFE8-B86BD0DB2F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462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A90B-C3B3-0D44-B82E-E3140B9B55B3}" type="datetimeFigureOut">
              <a:rPr lang="en-US" smtClean="0"/>
              <a:t>6/10/24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9269D35-7DC7-BE43-AFE8-B86BD0DB2F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789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6A90B-C3B3-0D44-B82E-E3140B9B55B3}" type="datetimeFigureOut">
              <a:rPr lang="en-US" smtClean="0"/>
              <a:t>6/10/24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9269D35-7DC7-BE43-AFE8-B86BD0DB2F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367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E7D70-3986-F7FD-21DD-D3E56E89C7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6065" y="1122362"/>
            <a:ext cx="9564130" cy="3091291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dirty="0"/>
              <a:t>FERC Order 1920: </a:t>
            </a:r>
            <a:br>
              <a:rPr lang="en-US" dirty="0"/>
            </a:br>
            <a:r>
              <a:rPr lang="en-US" dirty="0"/>
              <a:t>Examples of State &amp; </a:t>
            </a:r>
            <a:br>
              <a:rPr lang="en-US" dirty="0"/>
            </a:br>
            <a:r>
              <a:rPr lang="en-US" dirty="0"/>
              <a:t>Consumer Advocate Roles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C5A406-70FE-30E7-D738-DE185B5E66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Lauren Azar </a:t>
            </a:r>
          </a:p>
          <a:p>
            <a:r>
              <a:rPr lang="en-US" dirty="0"/>
              <a:t>NASUCA Mid-Year Meeting – Madison Wisconsin</a:t>
            </a:r>
          </a:p>
          <a:p>
            <a:r>
              <a:rPr lang="en-US" dirty="0"/>
              <a:t>Azar Law LLC</a:t>
            </a:r>
          </a:p>
          <a:p>
            <a:r>
              <a:rPr lang="en-US" dirty="0"/>
              <a:t>June 11,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1E7382-1DD3-B921-A091-2704EF88A4D1}"/>
              </a:ext>
            </a:extLst>
          </p:cNvPr>
          <p:cNvSpPr txBox="1"/>
          <p:nvPr/>
        </p:nvSpPr>
        <p:spPr>
          <a:xfrm>
            <a:off x="8972183" y="6339900"/>
            <a:ext cx="2861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FERC Docket RM21-17-000</a:t>
            </a:r>
          </a:p>
        </p:txBody>
      </p:sp>
    </p:spTree>
    <p:extLst>
      <p:ext uri="{BB962C8B-B14F-4D97-AF65-F5344CB8AC3E}">
        <p14:creationId xmlns:p14="http://schemas.microsoft.com/office/powerpoint/2010/main" val="2367441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B7730-A46E-341C-7C68-B8852D897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1630" y="235464"/>
            <a:ext cx="8091616" cy="741406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 Few State Roles – Compliance Filing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F2E66-2F27-C501-83E6-03AA67352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5232" y="790833"/>
            <a:ext cx="10486768" cy="552347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RSE = Relevant State Entities</a:t>
            </a:r>
          </a:p>
          <a:p>
            <a:r>
              <a:rPr lang="en-US" dirty="0"/>
              <a:t>CA = Cost Allocation</a:t>
            </a:r>
          </a:p>
          <a:p>
            <a:r>
              <a:rPr lang="en-US" b="1" u="sng" dirty="0"/>
              <a:t>CA Engagement Period</a:t>
            </a:r>
            <a:r>
              <a:rPr lang="en-US" b="1" dirty="0"/>
              <a:t> </a:t>
            </a:r>
            <a:r>
              <a:rPr lang="en-US" dirty="0"/>
              <a:t>– 6 months before compliance filing </a:t>
            </a:r>
            <a:r>
              <a:rPr lang="en-US" sz="1200" dirty="0"/>
              <a:t>¶1296</a:t>
            </a:r>
          </a:p>
          <a:p>
            <a:pPr lvl="1"/>
            <a:r>
              <a:rPr lang="en-US" dirty="0"/>
              <a:t>RSEs define the PROCESS for developing a CA METHOD;</a:t>
            </a:r>
          </a:p>
          <a:p>
            <a:pPr lvl="1"/>
            <a:r>
              <a:rPr lang="en-US" dirty="0"/>
              <a:t>RSEs could also define a CA METHOD during the Engagement Period.  </a:t>
            </a:r>
            <a:r>
              <a:rPr lang="en-US" sz="1200" dirty="0"/>
              <a:t>¶1354</a:t>
            </a:r>
          </a:p>
          <a:p>
            <a:pPr lvl="1"/>
            <a:r>
              <a:rPr lang="en-US" dirty="0"/>
              <a:t>RSEs decide whether Order 1000 CA principles 1-5 apply to LTRTP.  </a:t>
            </a:r>
            <a:r>
              <a:rPr lang="en-US" sz="1200" dirty="0"/>
              <a:t>¶1470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RSEs can agree to include consumer advocates in their process for developing a method, but advocates cannot participate during the Engagement Period. </a:t>
            </a:r>
            <a:r>
              <a:rPr lang="en-US" sz="1200" dirty="0"/>
              <a:t>FN2914</a:t>
            </a:r>
            <a:endParaRPr lang="en-US" dirty="0"/>
          </a:p>
          <a:p>
            <a:r>
              <a:rPr lang="en-US" b="1" u="sng" dirty="0"/>
              <a:t>Scenario Development </a:t>
            </a:r>
            <a:r>
              <a:rPr lang="en-US" dirty="0"/>
              <a:t>– will drive the results – just some of the important steps	</a:t>
            </a:r>
          </a:p>
          <a:p>
            <a:pPr lvl="1"/>
            <a:r>
              <a:rPr lang="en-US" dirty="0"/>
              <a:t>Factors that will be used in their scenarios – focus on driving factors </a:t>
            </a:r>
            <a:r>
              <a:rPr lang="en-US" sz="1200" dirty="0"/>
              <a:t>¶409</a:t>
            </a:r>
          </a:p>
          <a:p>
            <a:pPr lvl="1"/>
            <a:r>
              <a:rPr lang="en-US" dirty="0"/>
              <a:t>Planners may propose to discount Categories 4-7 – weighting or discounting </a:t>
            </a:r>
            <a:r>
              <a:rPr lang="en-US" sz="1200" dirty="0"/>
              <a:t>¶516</a:t>
            </a:r>
          </a:p>
          <a:p>
            <a:pPr lvl="1"/>
            <a:r>
              <a:rPr lang="en-US" dirty="0"/>
              <a:t>Benefit Metrics – </a:t>
            </a:r>
          </a:p>
          <a:p>
            <a:pPr lvl="2"/>
            <a:r>
              <a:rPr lang="en-US" dirty="0"/>
              <a:t>7 metrics are required – providers must generally describe calculations – ensure savings are captured </a:t>
            </a:r>
            <a:r>
              <a:rPr lang="en-US" sz="1200" dirty="0"/>
              <a:t>¶719</a:t>
            </a:r>
          </a:p>
          <a:p>
            <a:pPr lvl="2"/>
            <a:r>
              <a:rPr lang="en-US" dirty="0"/>
              <a:t>Add more metrics – reflect full value of regional transmission to consumers </a:t>
            </a:r>
            <a:r>
              <a:rPr lang="en-US" sz="1200" dirty="0"/>
              <a:t>¶ 737 </a:t>
            </a:r>
          </a:p>
          <a:p>
            <a:pPr lvl="2"/>
            <a:endParaRPr lang="en-US" sz="1000" dirty="0"/>
          </a:p>
          <a:p>
            <a:pPr lvl="1"/>
            <a:endParaRPr lang="en-US" sz="1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EF6784-B488-E627-8122-9E166C6C0916}"/>
              </a:ext>
            </a:extLst>
          </p:cNvPr>
          <p:cNvSpPr txBox="1"/>
          <p:nvPr/>
        </p:nvSpPr>
        <p:spPr>
          <a:xfrm>
            <a:off x="8496758" y="6448486"/>
            <a:ext cx="36952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All citations pertain to 187 FERC ¶ 61,068.</a:t>
            </a:r>
          </a:p>
        </p:txBody>
      </p:sp>
    </p:spTree>
    <p:extLst>
      <p:ext uri="{BB962C8B-B14F-4D97-AF65-F5344CB8AC3E}">
        <p14:creationId xmlns:p14="http://schemas.microsoft.com/office/powerpoint/2010/main" val="4172580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DBE60-B900-EAA8-04C7-B3BAE6565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102" y="365125"/>
            <a:ext cx="7782697" cy="61105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 Few State Roles –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2BC49-9D30-1616-1B17-F8786006B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9308" y="1210962"/>
            <a:ext cx="10378852" cy="5461687"/>
          </a:xfrm>
        </p:spPr>
        <p:txBody>
          <a:bodyPr>
            <a:normAutofit/>
          </a:bodyPr>
          <a:lstStyle/>
          <a:p>
            <a:r>
              <a:rPr lang="en-US" b="1" u="sng" dirty="0"/>
              <a:t>Cost Allocation</a:t>
            </a:r>
          </a:p>
          <a:p>
            <a:pPr lvl="1"/>
            <a:r>
              <a:rPr lang="en-US" dirty="0"/>
              <a:t>State Agreement Process – process held before or up to 6 months after Facilities are selected for CA. </a:t>
            </a:r>
            <a:r>
              <a:rPr lang="en-US" sz="1200" dirty="0"/>
              <a:t>¶1406 </a:t>
            </a:r>
          </a:p>
          <a:p>
            <a:pPr lvl="1"/>
            <a:r>
              <a:rPr lang="en-US" dirty="0"/>
              <a:t>If states cannot develop a CA method or FERC rejects the State Agreement method, then the CA defined by the transmission provider for LTRTP is used. </a:t>
            </a:r>
            <a:r>
              <a:rPr lang="en-US" sz="1200" dirty="0"/>
              <a:t>¶ 1292 </a:t>
            </a:r>
          </a:p>
          <a:p>
            <a:r>
              <a:rPr lang="en-US" b="1" u="sng" dirty="0"/>
              <a:t>Scenario Development </a:t>
            </a:r>
            <a:r>
              <a:rPr lang="en-US" dirty="0"/>
              <a:t>– be actively involved</a:t>
            </a:r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FERC:  “the important role of states in developing Long-Term Scenarios…Our expectation is that “all transmission providers will respect states’ concerns” when engaging in the regional transmission planning process.  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¶ 561</a:t>
            </a:r>
          </a:p>
          <a:p>
            <a:pPr marL="628650" lvl="1" indent="-171450"/>
            <a:r>
              <a:rPr lang="en-US" dirty="0"/>
              <a:t>  Categories 1 &amp; 2 – state laws /regulations affecting resource mix and demand, decarbonization and electrification </a:t>
            </a:r>
          </a:p>
          <a:p>
            <a:pPr lvl="1"/>
            <a:r>
              <a:rPr lang="en-US" dirty="0"/>
              <a:t>Category 3 IRPs must be included – IRPs remain critical. </a:t>
            </a:r>
          </a:p>
          <a:p>
            <a:pPr lvl="1"/>
            <a:r>
              <a:rPr lang="en-US" dirty="0"/>
              <a:t>Category 4:  trends – critical to ensure pertinent trends are included.</a:t>
            </a:r>
          </a:p>
          <a:p>
            <a:r>
              <a:rPr lang="en-US" b="1" u="sng" dirty="0"/>
              <a:t>Scenario Reassessment</a:t>
            </a:r>
            <a:r>
              <a:rPr lang="en-US" dirty="0"/>
              <a:t> – each planning cycle. </a:t>
            </a:r>
            <a:r>
              <a:rPr lang="en-US" sz="1200" dirty="0"/>
              <a:t>¶ 377</a:t>
            </a:r>
            <a:endParaRPr lang="en-US" sz="1200" b="1" u="sng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056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D046C-EC19-11BB-F4D0-606988E13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548" y="395509"/>
            <a:ext cx="10478529" cy="1280890"/>
          </a:xfrm>
        </p:spPr>
        <p:txBody>
          <a:bodyPr/>
          <a:lstStyle/>
          <a:p>
            <a:pPr algn="ctr"/>
            <a:r>
              <a:rPr lang="en-US" b="1" dirty="0"/>
              <a:t> Increasing Consumer Savings </a:t>
            </a:r>
            <a:br>
              <a:rPr lang="en-US" b="1" dirty="0"/>
            </a:br>
            <a:r>
              <a:rPr lang="en-US" b="1" dirty="0"/>
              <a:t>through Order 1920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DFAEC-D2E4-0183-112D-880ADD3D0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6960" y="1691639"/>
            <a:ext cx="9355772" cy="441548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Long-term scenario planning – </a:t>
            </a:r>
          </a:p>
          <a:p>
            <a:pPr lvl="1"/>
            <a:r>
              <a:rPr lang="en-US" dirty="0"/>
              <a:t>Regional Backbone grid takes 10-15 to build; planning horizon must be longer</a:t>
            </a:r>
          </a:p>
          <a:p>
            <a:pPr lvl="1"/>
            <a:r>
              <a:rPr lang="en-US" dirty="0"/>
              <a:t>Specified inputs into the scenarios</a:t>
            </a:r>
          </a:p>
          <a:p>
            <a:pPr lvl="1"/>
            <a:r>
              <a:rPr lang="en-US" dirty="0"/>
              <a:t>Requiring 7 Benefit Metrics – you want the value of transmission to be recognized so savings can be captured and clunkers avoided.   </a:t>
            </a:r>
            <a:r>
              <a:rPr lang="en-US" sz="1200" dirty="0"/>
              <a:t>¶ 7</a:t>
            </a:r>
            <a:r>
              <a:rPr lang="en-US" sz="1200" i="1" dirty="0"/>
              <a:t>19</a:t>
            </a:r>
            <a:endParaRPr lang="en-US" sz="1200" dirty="0"/>
          </a:p>
          <a:p>
            <a:r>
              <a:rPr lang="en-US" dirty="0"/>
              <a:t>GETs - 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¶ 1198</a:t>
            </a:r>
            <a:endParaRPr lang="en-US" sz="1200" dirty="0"/>
          </a:p>
          <a:p>
            <a:r>
              <a:rPr lang="en-US" dirty="0"/>
              <a:t>In-Kind Replacements and Right Sizing 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¶ 1677 </a:t>
            </a:r>
            <a:endParaRPr lang="en-US" sz="1200" dirty="0"/>
          </a:p>
          <a:p>
            <a:r>
              <a:rPr lang="en-US" dirty="0"/>
              <a:t>Consideration of Repeat IQ Network Upgrades </a:t>
            </a:r>
            <a:r>
              <a:rPr lang="en-US" sz="1200" dirty="0"/>
              <a:t>¶ 108</a:t>
            </a:r>
          </a:p>
          <a:p>
            <a:r>
              <a:rPr lang="en-US" dirty="0"/>
              <a:t>Local Planning Changes  </a:t>
            </a:r>
            <a:r>
              <a:rPr lang="en-US" sz="1200" dirty="0"/>
              <a:t>¶¶ 109, 132</a:t>
            </a:r>
          </a:p>
          <a:p>
            <a:r>
              <a:rPr lang="en-US" dirty="0"/>
              <a:t>Interregional Planning Changes. 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¶ 1751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5649368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318</TotalTime>
  <Words>870</Words>
  <Application>Microsoft Macintosh PowerPoint</Application>
  <PresentationFormat>Widescreen</PresentationFormat>
  <Paragraphs>83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Century Gothic</vt:lpstr>
      <vt:lpstr>Wingdings 3</vt:lpstr>
      <vt:lpstr>Wisp</vt:lpstr>
      <vt:lpstr> FERC Order 1920:  Examples of State &amp;  Consumer Advocate Roles </vt:lpstr>
      <vt:lpstr>A Few State Roles – Compliance Filing</vt:lpstr>
      <vt:lpstr>A Few State Roles – Implementation</vt:lpstr>
      <vt:lpstr> Increasing Consumer Savings  through Order 1920 Requirements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lauren azar</dc:creator>
  <cp:lastModifiedBy>lauren azar</cp:lastModifiedBy>
  <cp:revision>9</cp:revision>
  <cp:lastPrinted>2024-06-10T20:46:45Z</cp:lastPrinted>
  <dcterms:created xsi:type="dcterms:W3CDTF">2024-06-10T15:34:10Z</dcterms:created>
  <dcterms:modified xsi:type="dcterms:W3CDTF">2024-06-10T20:52:23Z</dcterms:modified>
</cp:coreProperties>
</file>