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66" r:id="rId5"/>
    <p:sldId id="257" r:id="rId6"/>
    <p:sldId id="296" r:id="rId7"/>
    <p:sldId id="285" r:id="rId8"/>
    <p:sldId id="271" r:id="rId9"/>
    <p:sldId id="268" r:id="rId10"/>
    <p:sldId id="281" r:id="rId11"/>
    <p:sldId id="269" r:id="rId12"/>
    <p:sldId id="293" r:id="rId13"/>
    <p:sldId id="272" r:id="rId14"/>
    <p:sldId id="286" r:id="rId15"/>
    <p:sldId id="292" r:id="rId1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8EFD553-4956-120F-A22F-D5E72A5EF3BE}" name="Jenny Marusiak" initials="JM" userId="S::jmarusiak@synapse-energy.com::971343fe-052e-4aa6-a299-f0ad3bfb5e9f" providerId="AD"/>
  <p188:author id="{E5F790E6-7541-D312-FD44-49B8909A6C57}" name="Aidan Glaser Schoff" initials="AGS" userId="S::aglaserschoff@synapse-energy.com::319f67cc-2fa8-4a1b-91dc-41ffbd6dab9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D"/>
    <a:srgbClr val="0054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56235" autoAdjust="0"/>
  </p:normalViewPr>
  <p:slideViewPr>
    <p:cSldViewPr snapToGrid="0">
      <p:cViewPr varScale="1">
        <p:scale>
          <a:sx n="36" d="100"/>
          <a:sy n="36" d="100"/>
        </p:scale>
        <p:origin x="1844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7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r">
              <a:defRPr sz="1300"/>
            </a:lvl1pPr>
          </a:lstStyle>
          <a:p>
            <a:fld id="{C989A255-1DCD-4688-9567-E1A82B1939F1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r">
              <a:defRPr sz="1300"/>
            </a:lvl1pPr>
          </a:lstStyle>
          <a:p>
            <a:fld id="{E6BD2611-1AFE-4393-917A-CC9F702A3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91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r">
              <a:defRPr sz="1300"/>
            </a:lvl1pPr>
          </a:lstStyle>
          <a:p>
            <a:fld id="{F7B43BA7-AF45-40CF-97D4-30A2EB505A03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47" tIns="47873" rIns="95747" bIns="4787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5747" tIns="47873" rIns="95747" bIns="4787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r">
              <a:defRPr sz="1300"/>
            </a:lvl1pPr>
          </a:lstStyle>
          <a:p>
            <a:fld id="{C9ED5335-C87C-48DB-8FB6-BDFFED209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32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D5335-C87C-48DB-8FB6-BDFFED2097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7163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Complicating factors:</a:t>
            </a:r>
          </a:p>
          <a:p>
            <a:pPr lvl="1"/>
            <a:r>
              <a:rPr lang="en-US" dirty="0"/>
              <a:t>Material and installation costs change over time</a:t>
            </a:r>
          </a:p>
          <a:p>
            <a:pPr lvl="1"/>
            <a:r>
              <a:rPr lang="en-US" dirty="0"/>
              <a:t>Federal incentives may change over time</a:t>
            </a:r>
          </a:p>
          <a:p>
            <a:pPr lvl="1"/>
            <a:endParaRPr lang="en-US" i="1" dirty="0"/>
          </a:p>
          <a:p>
            <a:endParaRPr lang="en-US" dirty="0"/>
          </a:p>
          <a:p>
            <a:pPr lvl="1"/>
            <a:endParaRPr lang="en-US" i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D5335-C87C-48DB-8FB6-BDFFED2097F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9708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7468"/>
            <a:r>
              <a:rPr lang="en-US" dirty="0"/>
              <a:t>In NH: Provided testimony in 2023, suggested review by 2025</a:t>
            </a:r>
          </a:p>
          <a:p>
            <a:pPr defTabSz="957468"/>
            <a:r>
              <a:rPr lang="en-US" dirty="0"/>
              <a:t>In WI: Asked for solar to be looked at on a state-wide level rather than for each utility.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D5335-C87C-48DB-8FB6-BDFFED2097F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033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Synapse is a consulting group focused on providing analysis in the electric power and natural gas sector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D5335-C87C-48DB-8FB6-BDFFED2097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481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NEM credits solar generation at the retail 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D5335-C87C-48DB-8FB6-BDFFED2097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4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Bill Savings and Lost Revenue</a:t>
            </a:r>
          </a:p>
          <a:p>
            <a:r>
              <a:rPr lang="en-US" dirty="0"/>
              <a:t>	Non-Solar Customer Perspective</a:t>
            </a:r>
          </a:p>
          <a:p>
            <a:r>
              <a:rPr lang="en-US" dirty="0"/>
              <a:t>Payback Period</a:t>
            </a:r>
          </a:p>
          <a:p>
            <a:r>
              <a:rPr lang="en-US" dirty="0"/>
              <a:t>	Solar Customer Perspective</a:t>
            </a:r>
          </a:p>
          <a:p>
            <a:r>
              <a:rPr lang="en-US" dirty="0"/>
              <a:t>Avoided Costs</a:t>
            </a:r>
          </a:p>
          <a:p>
            <a:r>
              <a:rPr lang="en-US" dirty="0"/>
              <a:t>	Non-Solar Customer Perspective</a:t>
            </a:r>
          </a:p>
          <a:p>
            <a:r>
              <a:rPr lang="en-US" dirty="0"/>
              <a:t>Non-Participant Effects / Cost Shifts</a:t>
            </a:r>
          </a:p>
          <a:p>
            <a:r>
              <a:rPr lang="en-US" dirty="0"/>
              <a:t>	Non-Solar Customer Perspective</a:t>
            </a:r>
          </a:p>
          <a:p>
            <a:r>
              <a:rPr lang="en-US" dirty="0"/>
              <a:t>Policy Implications</a:t>
            </a:r>
          </a:p>
          <a:p>
            <a:r>
              <a:rPr lang="en-US" dirty="0"/>
              <a:t>	Societal / Regulatory Perspective</a:t>
            </a:r>
          </a:p>
          <a:p>
            <a:r>
              <a:rPr lang="en-US" dirty="0"/>
              <a:t>Periodic Updates</a:t>
            </a:r>
          </a:p>
          <a:p>
            <a:r>
              <a:rPr lang="en-US" dirty="0"/>
              <a:t>	Regulatory Perspective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D5335-C87C-48DB-8FB6-BDFFED2097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72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7468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D5335-C87C-48DB-8FB6-BDFFED2097F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44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Type of financial vehicle used for purchasing solar panels</a:t>
            </a:r>
          </a:p>
          <a:p>
            <a:pPr lvl="2"/>
            <a:r>
              <a:rPr lang="en-US" dirty="0"/>
              <a:t>Simplifying assumption that solar customers pay cash upfront for solar</a:t>
            </a:r>
          </a:p>
          <a:p>
            <a:pPr lvl="2"/>
            <a:r>
              <a:rPr lang="en-US" dirty="0"/>
              <a:t>More specifically, customers incur interest costs while paying off loans for solar panels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D5335-C87C-48DB-8FB6-BDFFED2097F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4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1"/>
                <a:r>
                  <a:rPr lang="en-US" i="0">
                    <a:latin typeface="Cambria Math" panose="02040503050406030204" pitchFamily="18" charset="0"/>
                  </a:rPr>
                  <a:t>𝐿𝑜𝑠𝑡 𝑅𝑒𝑣𝑒𝑛𝑢𝑒</a:t>
                </a:r>
                <a:r>
                  <a:rPr lang="en-US" b="0" i="0">
                    <a:latin typeface="Cambria Math" panose="02040503050406030204" pitchFamily="18" charset="0"/>
                  </a:rPr>
                  <a:t>&lt;</a:t>
                </a:r>
                <a:r>
                  <a:rPr lang="en-US" i="0">
                    <a:latin typeface="Cambria Math" panose="02040503050406030204" pitchFamily="18" charset="0"/>
                  </a:rPr>
                  <a:t>𝑈𝑡𝑖𝑙𝑖𝑡𝑦 𝐴𝑣𝑜𝑖𝑑𝑒𝑑 𝐶𝑜𝑠𝑡𝑠</a:t>
                </a:r>
                <a:endParaRPr lang="en-US" b="0" dirty="0"/>
              </a:p>
              <a:p>
                <a:pPr lvl="1"/>
                <a:r>
                  <a:rPr lang="en-US" i="0">
                    <a:latin typeface="Cambria Math" panose="02040503050406030204" pitchFamily="18" charset="0"/>
                  </a:rPr>
                  <a:t>𝐿𝑜𝑠𝑡 𝑅𝑒𝑣𝑒𝑛𝑢𝑒</a:t>
                </a:r>
                <a:r>
                  <a:rPr lang="en-US" b="0" i="0">
                    <a:latin typeface="Cambria Math" panose="02040503050406030204" pitchFamily="18" charset="0"/>
                  </a:rPr>
                  <a:t> −</a:t>
                </a:r>
                <a:r>
                  <a:rPr lang="en-US" i="0">
                    <a:latin typeface="Cambria Math" panose="02040503050406030204" pitchFamily="18" charset="0"/>
                  </a:rPr>
                  <a:t>𝑈𝑡𝑖𝑙𝑖𝑡𝑦 𝐴𝑣𝑜𝑖𝑑𝑒𝑑 𝐶𝑜𝑠𝑡𝑠</a:t>
                </a:r>
                <a:r>
                  <a:rPr lang="en-US" b="0" i="0">
                    <a:latin typeface="Cambria Math" panose="02040503050406030204" pitchFamily="18" charset="0"/>
                  </a:rPr>
                  <a:t>&lt;</a:t>
                </a:r>
                <a:r>
                  <a:rPr lang="en-US" i="0">
                    <a:latin typeface="Cambria Math" panose="02040503050406030204" pitchFamily="18" charset="0"/>
                  </a:rPr>
                  <a:t>0</a:t>
                </a:r>
                <a:endParaRPr lang="en-US" b="0" dirty="0"/>
              </a:p>
              <a:p>
                <a:pPr lvl="1"/>
                <a:r>
                  <a:rPr lang="en-US" i="0">
                    <a:latin typeface="Cambria Math" panose="02040503050406030204" pitchFamily="18" charset="0"/>
                  </a:rPr>
                  <a:t>𝐿𝑜𝑠𝑡 𝑅𝑒𝑣𝑒𝑛𝑢𝑒</a:t>
                </a:r>
                <a:r>
                  <a:rPr lang="en-US" b="0" i="0">
                    <a:latin typeface="Cambria Math" panose="02040503050406030204" pitchFamily="18" charset="0"/>
                  </a:rPr>
                  <a:t> −</a:t>
                </a:r>
                <a:r>
                  <a:rPr lang="en-US" i="0">
                    <a:latin typeface="Cambria Math" panose="02040503050406030204" pitchFamily="18" charset="0"/>
                  </a:rPr>
                  <a:t>𝑈𝑡𝑖𝑙𝑖𝑡𝑦 𝐴𝑣𝑜𝑖𝑑𝑒𝑑 𝐶𝑜𝑠𝑡𝑠=𝐶𝑜𝑠𝑡 𝑆ℎ𝑖𝑓𝑡</a:t>
                </a:r>
                <a:endParaRPr lang="en-US" dirty="0"/>
              </a:p>
              <a:p>
                <a:pPr lvl="1"/>
                <a:r>
                  <a:rPr lang="en-US" i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"$ not recovered due to solar – $ not needed</a:t>
                </a:r>
                <a:r>
                  <a:rPr lang="en-US" b="0" i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i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to be recovered = Cost Shift"</a:t>
                </a:r>
                <a:endParaRPr lang="en-US" b="0" dirty="0"/>
              </a:p>
              <a:p>
                <a:pPr lvl="1"/>
                <a:r>
                  <a:rPr lang="en-US" b="0" i="0">
                    <a:latin typeface="Cambria Math" panose="02040503050406030204" pitchFamily="18" charset="0"/>
                  </a:rPr>
                  <a:t>𝐶𝑜𝑠𝑡 𝑆ℎ𝑖𝑓𝑡&lt;0</a:t>
                </a:r>
                <a:endParaRPr lang="en-US" b="0" dirty="0"/>
              </a:p>
              <a:p>
                <a:pPr lvl="2"/>
                <a:r>
                  <a:rPr lang="en-US" b="0" dirty="0">
                    <a:solidFill>
                      <a:srgbClr val="00B050"/>
                    </a:solidFill>
                  </a:rPr>
                  <a:t>Negative cost </a:t>
                </a:r>
                <a:r>
                  <a:rPr lang="en-US" dirty="0">
                    <a:solidFill>
                      <a:srgbClr val="00B050"/>
                    </a:solidFill>
                  </a:rPr>
                  <a:t>s</a:t>
                </a:r>
                <a:r>
                  <a:rPr lang="en-US" b="0" dirty="0">
                    <a:solidFill>
                      <a:srgbClr val="00B050"/>
                    </a:solidFill>
                  </a:rPr>
                  <a:t>hift </a:t>
                </a:r>
                <a:r>
                  <a:rPr lang="en-US" b="0" dirty="0"/>
                  <a:t>indicates that </a:t>
                </a:r>
                <a:r>
                  <a:rPr lang="en-US" b="0" dirty="0">
                    <a:solidFill>
                      <a:srgbClr val="00B050"/>
                    </a:solidFill>
                  </a:rPr>
                  <a:t>costs are less than benefits</a:t>
                </a:r>
              </a:p>
              <a:p>
                <a:pPr lvl="2"/>
                <a:r>
                  <a:rPr lang="en-US" b="0" dirty="0">
                    <a:solidFill>
                      <a:srgbClr val="FF0000"/>
                    </a:solidFill>
                  </a:rPr>
                  <a:t>Positive cost shift </a:t>
                </a:r>
                <a:r>
                  <a:rPr lang="en-US" b="0" dirty="0"/>
                  <a:t>indicates that </a:t>
                </a:r>
                <a:r>
                  <a:rPr lang="en-US" b="0" dirty="0">
                    <a:solidFill>
                      <a:srgbClr val="FF0000"/>
                    </a:solidFill>
                  </a:rPr>
                  <a:t>costs are more than benefits</a:t>
                </a: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D5335-C87C-48DB-8FB6-BDFFED2097F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33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D5335-C87C-48DB-8FB6-BDFFED2097F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3255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D5335-C87C-48DB-8FB6-BDFFED2097F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45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2547" y="643497"/>
            <a:ext cx="8126699" cy="1087437"/>
          </a:xfrm>
        </p:spPr>
        <p:txBody>
          <a:bodyPr anchor="b">
            <a:noAutofit/>
          </a:bodyPr>
          <a:lstStyle>
            <a:lvl1pPr algn="l">
              <a:lnSpc>
                <a:spcPts val="3120"/>
              </a:lnSpc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2547" y="2398078"/>
            <a:ext cx="10383520" cy="1056322"/>
          </a:xfrm>
        </p:spPr>
        <p:txBody>
          <a:bodyPr>
            <a:noAutofit/>
          </a:bodyPr>
          <a:lstStyle>
            <a:lvl1pPr marL="0" indent="0" algn="l">
              <a:lnSpc>
                <a:spcPts val="3200"/>
              </a:lnSpc>
              <a:buNone/>
              <a:defRPr lang="en-US" sz="2400" b="1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00602" y="6498992"/>
            <a:ext cx="6747933" cy="393192"/>
          </a:xfrm>
        </p:spPr>
        <p:txBody>
          <a:bodyPr/>
          <a:lstStyle>
            <a:lvl1pPr algn="r">
              <a:defRPr lang="en-US" sz="1000" b="0" i="0" u="none" strike="noStrike" baseline="0" smtClean="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82547" y="4238815"/>
            <a:ext cx="10415373" cy="518683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3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lang="en-US" sz="2000" b="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82547" y="4961238"/>
            <a:ext cx="10415373" cy="747584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ts val="32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lang="en-US" sz="2000" b="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5F8EFE-06D8-214D-8DF9-36C1BA20DA55}"/>
              </a:ext>
            </a:extLst>
          </p:cNvPr>
          <p:cNvSpPr/>
          <p:nvPr userDrawn="1"/>
        </p:nvSpPr>
        <p:spPr>
          <a:xfrm>
            <a:off x="0" y="0"/>
            <a:ext cx="8890571" cy="2378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37663A-64AE-2AAE-A004-8041C849B69D}"/>
              </a:ext>
            </a:extLst>
          </p:cNvPr>
          <p:cNvSpPr/>
          <p:nvPr userDrawn="1"/>
        </p:nvSpPr>
        <p:spPr>
          <a:xfrm>
            <a:off x="9009246" y="0"/>
            <a:ext cx="3182753" cy="2378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8364B67-8EF3-AE2F-B26C-0AED03C66974}"/>
              </a:ext>
            </a:extLst>
          </p:cNvPr>
          <p:cNvCxnSpPr>
            <a:cxnSpLocks/>
          </p:cNvCxnSpPr>
          <p:nvPr userDrawn="1"/>
        </p:nvCxnSpPr>
        <p:spPr>
          <a:xfrm>
            <a:off x="882547" y="1775559"/>
            <a:ext cx="11309453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654D759D-3F59-6193-1E8E-04D96CB873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0286" y="362079"/>
            <a:ext cx="2191622" cy="62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81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231713" y="297975"/>
            <a:ext cx="2817499" cy="6531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96023" y="6498992"/>
            <a:ext cx="526963" cy="393192"/>
          </a:xfrm>
        </p:spPr>
        <p:txBody>
          <a:bodyPr/>
          <a:lstStyle>
            <a:lvl1pPr>
              <a:defRPr sz="100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fld id="{1B79225A-044F-47AC-A466-ADAA88F41A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435" y="365127"/>
            <a:ext cx="8459091" cy="65344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434" y="1319753"/>
            <a:ext cx="11045941" cy="48572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5841" y="6498992"/>
            <a:ext cx="7437120" cy="39012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571654" y="6580046"/>
            <a:ext cx="2678780" cy="246221"/>
          </a:xfr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en-US" sz="1000" kern="1200" dirty="0" smtClean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Presenter Name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508" y="273260"/>
            <a:ext cx="3053491" cy="72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099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C41EE8-7865-1CE4-0411-60C2AB204AC1}"/>
              </a:ext>
            </a:extLst>
          </p:cNvPr>
          <p:cNvSpPr/>
          <p:nvPr userDrawn="1"/>
        </p:nvSpPr>
        <p:spPr>
          <a:xfrm>
            <a:off x="0" y="2378987"/>
            <a:ext cx="12192000" cy="20020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233" y="2547258"/>
            <a:ext cx="11189740" cy="1665515"/>
          </a:xfrm>
        </p:spPr>
        <p:txBody>
          <a:bodyPr>
            <a:normAutofit/>
          </a:bodyPr>
          <a:lstStyle>
            <a:lvl1pPr marL="171450" indent="-171450">
              <a:lnSpc>
                <a:spcPts val="3200"/>
              </a:lnSpc>
              <a:buFont typeface="Arial" panose="020B0604020202020204" pitchFamily="34" charset="0"/>
              <a:buChar char=" "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5841" y="6498992"/>
            <a:ext cx="7437120" cy="390124"/>
          </a:xfrm>
        </p:spPr>
        <p:txBody>
          <a:bodyPr/>
          <a:lstStyle>
            <a:lvl1pPr>
              <a:defRPr sz="1000">
                <a:solidFill>
                  <a:schemeClr val="accent3"/>
                </a:solidFill>
              </a:defRPr>
            </a:lvl1pPr>
          </a:lstStyle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96023" y="6498992"/>
            <a:ext cx="526963" cy="393192"/>
          </a:xfrm>
        </p:spPr>
        <p:txBody>
          <a:bodyPr/>
          <a:lstStyle>
            <a:lvl1pPr>
              <a:defRPr sz="100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fld id="{1B79225A-044F-47AC-A466-ADAA88F41A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571654" y="6580046"/>
            <a:ext cx="2678780" cy="246221"/>
          </a:xfr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en-US" sz="1000" kern="1200" dirty="0" smtClean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Presenter Name</a:t>
            </a:r>
          </a:p>
        </p:txBody>
      </p:sp>
    </p:spTree>
    <p:extLst>
      <p:ext uri="{BB962C8B-B14F-4D97-AF65-F5344CB8AC3E}">
        <p14:creationId xmlns:p14="http://schemas.microsoft.com/office/powerpoint/2010/main" val="384695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ll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1" y="376775"/>
            <a:ext cx="5805713" cy="65344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6627" y="1319753"/>
            <a:ext cx="5675087" cy="485721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5841" y="6498992"/>
            <a:ext cx="7437120" cy="390124"/>
          </a:xfrm>
        </p:spPr>
        <p:txBody>
          <a:bodyPr/>
          <a:lstStyle>
            <a:lvl1pPr>
              <a:defRPr sz="1000">
                <a:solidFill>
                  <a:schemeClr val="accent3"/>
                </a:solidFill>
              </a:defRPr>
            </a:lvl1pPr>
          </a:lstStyle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96023" y="6498992"/>
            <a:ext cx="526963" cy="393192"/>
          </a:xfrm>
        </p:spPr>
        <p:txBody>
          <a:bodyPr/>
          <a:lstStyle>
            <a:lvl1pPr>
              <a:defRPr sz="100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fld id="{1B79225A-044F-47AC-A466-ADAA88F41A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3"/>
          </p:nvPr>
        </p:nvSpPr>
        <p:spPr>
          <a:xfrm>
            <a:off x="217716" y="359229"/>
            <a:ext cx="5805713" cy="583474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571654" y="6580046"/>
            <a:ext cx="2678780" cy="246221"/>
          </a:xfr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en-US" sz="1000" kern="1200" dirty="0" smtClean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Presenter Name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4F75A6-4192-90D1-85BA-CCDE1CF74919}"/>
              </a:ext>
            </a:extLst>
          </p:cNvPr>
          <p:cNvSpPr/>
          <p:nvPr userDrawn="1"/>
        </p:nvSpPr>
        <p:spPr>
          <a:xfrm>
            <a:off x="0" y="0"/>
            <a:ext cx="8890571" cy="2378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82BC19-9238-509A-4EDC-3E98CA1BAB4E}"/>
              </a:ext>
            </a:extLst>
          </p:cNvPr>
          <p:cNvSpPr/>
          <p:nvPr userDrawn="1"/>
        </p:nvSpPr>
        <p:spPr>
          <a:xfrm>
            <a:off x="9009246" y="0"/>
            <a:ext cx="3182753" cy="2378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A9BFECF-CA13-CED5-EE00-1DA028D1A9B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030221"/>
            <a:ext cx="6080519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561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9242697" y="296092"/>
            <a:ext cx="2949304" cy="653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436" y="365127"/>
            <a:ext cx="8448105" cy="653446"/>
          </a:xfrm>
        </p:spPr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78" y="1941534"/>
            <a:ext cx="3050039" cy="3989390"/>
          </a:xfrm>
        </p:spPr>
        <p:txBody>
          <a:bodyPr anchor="t">
            <a:no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96192" y="1418117"/>
            <a:ext cx="7569209" cy="539523"/>
          </a:xfrm>
        </p:spPr>
        <p:txBody>
          <a:bodyPr anchor="t">
            <a:no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61772" y="1959278"/>
            <a:ext cx="7808688" cy="3958092"/>
          </a:xfrm>
        </p:spPr>
        <p:txBody>
          <a:bodyPr>
            <a:noAutofit/>
          </a:bodyPr>
          <a:lstStyle>
            <a:lvl1pPr marL="119063" indent="0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 "/>
              <a:defRPr sz="1800"/>
            </a:lvl1pPr>
            <a:lvl2pPr marL="347663" indent="-173038">
              <a:lnSpc>
                <a:spcPts val="2400"/>
              </a:lnSpc>
              <a:spcBef>
                <a:spcPts val="0"/>
              </a:spcBef>
              <a:defRPr sz="1600" i="1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571654" y="6580046"/>
            <a:ext cx="2678780" cy="246221"/>
          </a:xfr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en-US" sz="1000" kern="1200" dirty="0" smtClean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Presenter Name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509" y="273260"/>
            <a:ext cx="3053491" cy="72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90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2BB6BD6-E9BD-3033-144F-BB065A3FAC35}"/>
              </a:ext>
            </a:extLst>
          </p:cNvPr>
          <p:cNvSpPr/>
          <p:nvPr userDrawn="1"/>
        </p:nvSpPr>
        <p:spPr>
          <a:xfrm>
            <a:off x="0" y="298384"/>
            <a:ext cx="12192000" cy="65596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ctr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144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_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9242698" y="296092"/>
            <a:ext cx="2949303" cy="653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434" y="365127"/>
            <a:ext cx="8415156" cy="65344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9789" y="1937916"/>
            <a:ext cx="5157787" cy="42313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937916"/>
            <a:ext cx="5183188" cy="42313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571654" y="6580046"/>
            <a:ext cx="2678780" cy="246221"/>
          </a:xfr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en-US" sz="1000" kern="1200" dirty="0" smtClean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Presenter Name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7524" y="273260"/>
            <a:ext cx="3064475" cy="72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90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_w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9242698" y="296092"/>
            <a:ext cx="2949303" cy="653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434" y="365127"/>
            <a:ext cx="8529577" cy="65344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11400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1937916"/>
            <a:ext cx="5157787" cy="42313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11400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937916"/>
            <a:ext cx="5183188" cy="42313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571654" y="6580046"/>
            <a:ext cx="2678780" cy="246221"/>
          </a:xfr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en-US" sz="1000" kern="1200" dirty="0" smtClean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Presenter Name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2698" y="273260"/>
            <a:ext cx="2949301" cy="72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796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9242698" y="296092"/>
            <a:ext cx="2949303" cy="653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435" y="365127"/>
            <a:ext cx="8404171" cy="6534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5"/>
          <p:cNvSpPr>
            <a:spLocks noGrp="1"/>
          </p:cNvSpPr>
          <p:nvPr>
            <p:ph sz="quarter" idx="4"/>
          </p:nvPr>
        </p:nvSpPr>
        <p:spPr>
          <a:xfrm>
            <a:off x="649774" y="1303409"/>
            <a:ext cx="10856892" cy="4828450"/>
          </a:xfrm>
        </p:spPr>
        <p:txBody>
          <a:bodyPr>
            <a:noAutofit/>
          </a:bodyPr>
          <a:lstStyle>
            <a:lvl1pPr marL="119063" indent="0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 "/>
              <a:defRPr sz="1800"/>
            </a:lvl1pPr>
            <a:lvl2pPr marL="347663" indent="-173038">
              <a:lnSpc>
                <a:spcPts val="2400"/>
              </a:lnSpc>
              <a:spcBef>
                <a:spcPts val="0"/>
              </a:spcBef>
              <a:buClr>
                <a:schemeClr val="tx2"/>
              </a:buClr>
              <a:defRPr sz="1600" i="1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571654" y="6580046"/>
            <a:ext cx="2678780" cy="246221"/>
          </a:xfrm>
        </p:spPr>
        <p:txBody>
          <a:bodyPr>
            <a:noAutofit/>
          </a:bodyPr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en-US" sz="1000" kern="1200" dirty="0" smtClean="0">
                <a:solidFill>
                  <a:schemeClr val="accent3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Presenter Name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540" y="273260"/>
            <a:ext cx="3075459" cy="72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962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434" y="365127"/>
            <a:ext cx="8529577" cy="6534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434" y="1145895"/>
            <a:ext cx="11045941" cy="5031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8433" y="6467876"/>
            <a:ext cx="7437120" cy="390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60085" y="6464808"/>
            <a:ext cx="526963" cy="3931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fld id="{1B79225A-044F-47AC-A466-ADAA88F41A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1675CA-52DE-6B5C-6D0C-579654EB4662}"/>
              </a:ext>
            </a:extLst>
          </p:cNvPr>
          <p:cNvSpPr/>
          <p:nvPr userDrawn="1"/>
        </p:nvSpPr>
        <p:spPr>
          <a:xfrm>
            <a:off x="0" y="0"/>
            <a:ext cx="8890571" cy="2378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9AA39E-358B-6801-A4BD-D2EC3E378E45}"/>
              </a:ext>
            </a:extLst>
          </p:cNvPr>
          <p:cNvSpPr/>
          <p:nvPr userDrawn="1"/>
        </p:nvSpPr>
        <p:spPr>
          <a:xfrm>
            <a:off x="9009246" y="0"/>
            <a:ext cx="3182753" cy="2378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9F923C7-EB3B-4E5D-430C-779B1F014961}"/>
              </a:ext>
            </a:extLst>
          </p:cNvPr>
          <p:cNvCxnSpPr>
            <a:cxnSpLocks/>
          </p:cNvCxnSpPr>
          <p:nvPr userDrawn="1"/>
        </p:nvCxnSpPr>
        <p:spPr>
          <a:xfrm>
            <a:off x="668433" y="1024789"/>
            <a:ext cx="11508085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191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4" r:id="rId4"/>
    <p:sldLayoutId id="2147483665" r:id="rId5"/>
    <p:sldLayoutId id="2147483663" r:id="rId6"/>
    <p:sldLayoutId id="2147483664" r:id="rId7"/>
    <p:sldLayoutId id="2147483675" r:id="rId8"/>
    <p:sldLayoutId id="2147483666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00" rtl="0" eaLnBrk="1" latinLnBrk="0" hangingPunct="1">
        <a:lnSpc>
          <a:spcPts val="26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7145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50" indent="-17145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17145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ynapse-energy.com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ynapse-energy.com/assessing-net-energy-metering-solar-distributed-genera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uc.nh.gov/Regulatory/Docketbk/2022/22-060/TESTIMONY/22-060_2023-12-06_OCA_TESTIMONY-WOOLF-BORDEN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ta-publications.lbl.gov/sites/default/files/2023_solar-adopter_income_trends_final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ynapse-energy.com/avoided-energy-supply-costs-new-england-aesc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Solar Compensation Evaluation Strategies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Vignette for NASUCA Mid-Year Meeting, June 2024</a:t>
            </a:r>
          </a:p>
          <a:p>
            <a:r>
              <a:rPr lang="en-US" dirty="0"/>
              <a:t>Madison, WI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2447270" y="6458672"/>
            <a:ext cx="419433" cy="393192"/>
          </a:xfrm>
        </p:spPr>
        <p:txBody>
          <a:bodyPr/>
          <a:lstStyle/>
          <a:p>
            <a:fld id="{1B79225A-044F-47AC-A466-ADAA88F41AF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Tuesday June 11th, 2024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Aidan Glaser Schoff (he/him/his)</a:t>
            </a:r>
          </a:p>
        </p:txBody>
      </p:sp>
    </p:spTree>
    <p:extLst>
      <p:ext uri="{BB962C8B-B14F-4D97-AF65-F5344CB8AC3E}">
        <p14:creationId xmlns:p14="http://schemas.microsoft.com/office/powerpoint/2010/main" val="7988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95DE5D-92B8-4428-1412-54A9D4CAD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0F1378-9568-9B75-2CC9-000D779BD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Implications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8A1ED-6F22-9BFB-F671-DD0CF9A8F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Guiding Questions: What policies related to renewables, carbon emission reduction, and/or solar generation are applicable?</a:t>
            </a:r>
            <a:endParaRPr lang="en-US" i="1" dirty="0"/>
          </a:p>
          <a:p>
            <a:r>
              <a:rPr lang="en-US" dirty="0"/>
              <a:t>Potential policies include:</a:t>
            </a:r>
          </a:p>
          <a:p>
            <a:pPr lvl="1"/>
            <a:r>
              <a:rPr lang="en-US" dirty="0"/>
              <a:t>State-specific renewable portfolio standards</a:t>
            </a:r>
          </a:p>
          <a:p>
            <a:pPr lvl="1"/>
            <a:r>
              <a:rPr lang="en-US" dirty="0"/>
              <a:t>Utility-specific carbon emission and/or renewable targets</a:t>
            </a:r>
          </a:p>
          <a:p>
            <a:r>
              <a:rPr lang="en-US" dirty="0"/>
              <a:t>When reviewing status quo vs. proposed alternative(s), the compensation level in proposed alternatives can be adjusted</a:t>
            </a:r>
          </a:p>
          <a:p>
            <a:pPr lvl="1"/>
            <a:r>
              <a:rPr lang="en-US" dirty="0"/>
              <a:t>Stronger solar adoption targets or regulations suggest higher solar compensation</a:t>
            </a:r>
          </a:p>
          <a:p>
            <a:pPr lvl="1"/>
            <a:r>
              <a:rPr lang="en-US" dirty="0"/>
              <a:t>Price elasticity research provides more precise estimates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1328F-4EC9-CF28-51FB-69C8AE588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670D7B-81CB-DFE6-C173-729D4BF356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12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9879F9-A852-725C-798A-1A44C8BC7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6B2CB6-771C-830E-0859-B31F7A9FE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Periodic Updates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AAC-8D27-63E1-D57C-AC6B67C52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Guiding Question: How frequently will these rules be updated? </a:t>
            </a:r>
          </a:p>
          <a:p>
            <a:r>
              <a:rPr lang="en-US" dirty="0"/>
              <a:t>Outlined analysis</a:t>
            </a:r>
          </a:p>
          <a:p>
            <a:pPr lvl="1"/>
            <a:r>
              <a:rPr lang="en-US" dirty="0"/>
              <a:t>Bill Savings and Lost Revenue</a:t>
            </a:r>
          </a:p>
          <a:p>
            <a:pPr lvl="1"/>
            <a:r>
              <a:rPr lang="en-US" dirty="0"/>
              <a:t>Payback Period</a:t>
            </a:r>
          </a:p>
          <a:p>
            <a:pPr lvl="1"/>
            <a:r>
              <a:rPr lang="en-US" dirty="0"/>
              <a:t>Avoided Costs</a:t>
            </a:r>
          </a:p>
          <a:p>
            <a:pPr lvl="1"/>
            <a:r>
              <a:rPr lang="en-US" dirty="0"/>
              <a:t>Rate and Bill Impacts</a:t>
            </a:r>
          </a:p>
          <a:p>
            <a:pPr lvl="1"/>
            <a:r>
              <a:rPr lang="en-US" dirty="0"/>
              <a:t>Policy Implications</a:t>
            </a:r>
          </a:p>
          <a:p>
            <a:r>
              <a:rPr lang="en-US" dirty="0"/>
              <a:t>All analytical components discussed today change over time</a:t>
            </a:r>
          </a:p>
          <a:p>
            <a:pPr lvl="1"/>
            <a:r>
              <a:rPr lang="en-US" dirty="0"/>
              <a:t>Analysis should also be periodically updated to reflect these changes over time</a:t>
            </a:r>
          </a:p>
          <a:p>
            <a:pPr lvl="1"/>
            <a:r>
              <a:rPr lang="en-US" dirty="0"/>
              <a:t>Large unexpected changes are easier to adapt to if regulatory infrastructure for updating compensation is already in place</a:t>
            </a:r>
          </a:p>
          <a:p>
            <a:endParaRPr lang="en-US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0A966-5C2B-B739-2215-6D0106E91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35418AF-6408-0738-E726-DA546033D1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52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FFCE56-F9FE-0C8D-D27B-894F1CED8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4303133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Questions?</a:t>
            </a:r>
            <a:br>
              <a:rPr lang="en-US" dirty="0"/>
            </a:br>
            <a:br>
              <a:rPr lang="en-US" dirty="0"/>
            </a:br>
            <a:r>
              <a:rPr lang="en-US" sz="3600" dirty="0"/>
              <a:t>Contact:</a:t>
            </a:r>
            <a:br>
              <a:rPr lang="en-US" dirty="0"/>
            </a:br>
            <a:r>
              <a:rPr lang="en-US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Synapse Energy Economics </a:t>
            </a:r>
            <a:br>
              <a:rPr lang="en-US" sz="2800" dirty="0"/>
            </a:br>
            <a:r>
              <a:rPr lang="en-US" sz="2800" dirty="0"/>
              <a:t>Aidan Glaser Schoff (aglaserschoff@synapse-energy.com)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C4944D-9DB5-CB3E-D08D-9F55BA9A70E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664950" y="6499225"/>
            <a:ext cx="527050" cy="393700"/>
          </a:xfrm>
        </p:spPr>
        <p:txBody>
          <a:bodyPr/>
          <a:lstStyle/>
          <a:p>
            <a:fld id="{1B79225A-044F-47AC-A466-ADAA88F41AF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330AE-E884-1398-BE9C-26AD10577FC1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499225"/>
            <a:ext cx="7435850" cy="390525"/>
          </a:xfrm>
        </p:spPr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018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Synapse Energy 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Founded in 1996 by CEO Bruce Biewald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Inter var"/>
              </a:rPr>
              <a:t>Leader for public interest and government clients in providing rigorous analysis of the electric power and natural gas sectors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Inter var"/>
              </a:rPr>
              <a:t>Staff of 40+ includes experts in energy, economic, and environmental topics</a:t>
            </a:r>
            <a:endParaRPr lang="en-US" dirty="0"/>
          </a:p>
          <a:p>
            <a:r>
              <a:rPr lang="en-US" dirty="0">
                <a:hlinkClick r:id="rId3"/>
              </a:rPr>
              <a:t>Testimony supporting Clean Wisconsin</a:t>
            </a:r>
            <a:r>
              <a:rPr lang="en-US" dirty="0"/>
              <a:t> in Wisconsin Power and Light’s most recent rate case</a:t>
            </a:r>
          </a:p>
          <a:p>
            <a:pPr lvl="1"/>
            <a:r>
              <a:rPr lang="en-US" dirty="0"/>
              <a:t>Eric Borden, Principal Associate</a:t>
            </a:r>
          </a:p>
          <a:p>
            <a:r>
              <a:rPr lang="en-US" dirty="0">
                <a:hlinkClick r:id="rId4"/>
              </a:rPr>
              <a:t>Testimony supporting the New Hampshire Office of Consumer Advocate</a:t>
            </a:r>
            <a:r>
              <a:rPr lang="en-US" dirty="0"/>
              <a:t> in a docket focused on changes to net metering</a:t>
            </a:r>
          </a:p>
          <a:p>
            <a:pPr lvl="1"/>
            <a:r>
              <a:rPr lang="en-US" dirty="0"/>
              <a:t>Eric Borden, Principal Associate</a:t>
            </a:r>
          </a:p>
          <a:p>
            <a:pPr lvl="1"/>
            <a:r>
              <a:rPr lang="en-US" dirty="0"/>
              <a:t>Tim Woolf, Senior Vice President of Consulting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D94C6E7-A06F-4200-AAA9-F5EAD7045E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27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A07C99-20C8-FE0E-29C0-83B91769C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B5FC284-5361-5D3F-3A67-D96AB8DF1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2ED1C-C60D-022A-5639-0560B43BC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Residential solar technologies and their costs are much different now compared to when net energy metering (NEM) was adopted</a:t>
            </a:r>
          </a:p>
          <a:p>
            <a:r>
              <a:rPr lang="en-US" dirty="0"/>
              <a:t>It may now be appropriate to review whether a different compensation mechanism or compensation price is better suited for the current context</a:t>
            </a:r>
          </a:p>
          <a:p>
            <a:r>
              <a:rPr lang="en-US" dirty="0"/>
              <a:t>This analysis highlights how to compare the status quo to proposed alternatives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FD14E-A799-92FB-72E9-417F5CB2E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A194215-ABF9-C42B-0361-3382473D80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593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E31A6F-E374-7F9B-AFB5-D850A88D2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07433A-1343-13ED-7B1E-DB5023CCB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349863-0159-7847-A2C3-A56079696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Summary of steps taken when reviewing residential solar compensation</a:t>
            </a:r>
          </a:p>
          <a:p>
            <a:r>
              <a:rPr lang="en-US" dirty="0"/>
              <a:t>Customer Adoption Analysis</a:t>
            </a:r>
          </a:p>
          <a:p>
            <a:pPr lvl="1"/>
            <a:r>
              <a:rPr lang="en-US" dirty="0"/>
              <a:t>Bill Savings and Lost Revenue</a:t>
            </a:r>
          </a:p>
          <a:p>
            <a:pPr lvl="1"/>
            <a:r>
              <a:rPr lang="en-US" dirty="0"/>
              <a:t>Payback Period</a:t>
            </a:r>
          </a:p>
          <a:p>
            <a:r>
              <a:rPr lang="en-US" dirty="0"/>
              <a:t>Rate and Bill Impact Analysis</a:t>
            </a:r>
          </a:p>
          <a:p>
            <a:pPr lvl="1"/>
            <a:r>
              <a:rPr lang="en-US" dirty="0"/>
              <a:t>Avoided Costs</a:t>
            </a:r>
          </a:p>
          <a:p>
            <a:r>
              <a:rPr lang="en-US" dirty="0"/>
              <a:t>Regulatory Considerations</a:t>
            </a:r>
          </a:p>
          <a:p>
            <a:pPr lvl="1"/>
            <a:r>
              <a:rPr lang="en-US" dirty="0"/>
              <a:t>Policy Implications</a:t>
            </a:r>
          </a:p>
          <a:p>
            <a:pPr lvl="1"/>
            <a:r>
              <a:rPr lang="en-US" dirty="0"/>
              <a:t>Periodic Updates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E2279-3856-D206-7250-2874D5921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8E952BA-7939-CD9D-8873-A8FB98A727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307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CEA81D-7D6A-CA7B-37A8-5C63E18F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A8E13A-74C1-5595-A19F-6F775335C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Bill Savings and Lost Revenue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414FA33E-5775-EA2D-47AC-CDAB72D4733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8434" y="1319753"/>
                <a:ext cx="11523566" cy="485721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Guiding Questions: How much are solar customers saving? </a:t>
                </a:r>
                <a:endParaRPr lang="en-US" i="1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Symmetry between bill savings and utility lost revenue</a:t>
                </a:r>
              </a:p>
              <a:p>
                <a:pPr lvl="1"/>
                <a:r>
                  <a:rPr lang="en-US" dirty="0"/>
                  <a:t>Customer pays a lower bill to the utility</a:t>
                </a:r>
              </a:p>
              <a:p>
                <a:pPr lvl="1"/>
                <a:r>
                  <a:rPr lang="en-US" dirty="0"/>
                  <a:t>The utility recovers an equally-sized smaller amount of revenue</a:t>
                </a:r>
              </a:p>
              <a:p>
                <a:pPr lvl="1"/>
                <a:r>
                  <a:rPr lang="en-US" dirty="0"/>
                  <a:t>Aggregate customer bill reductions due to solar = lost revenue to the utility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𝑈𝑡𝑖𝑙𝑖𝑡𝑦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𝐿𝑜𝑠𝑡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𝑅𝑒𝑣𝑒𝑛𝑢𝑒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𝐶𝑢𝑠𝑡𝑜𝑚𝑒𝑟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𝐵𝑖𝑙𝑙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𝑤𝑖𝑡h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𝑆𝑜𝑙𝑎𝑟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$</m:t>
                            </m:r>
                            <m:r>
                              <m:rPr>
                                <m:lit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𝐶𝑢𝑠𝑡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𝐶𝑢𝑠𝑡𝑜𝑚𝑒𝑟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𝐵𝑖𝑙𝑙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𝑤𝑖𝑡h𝑜𝑢𝑡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𝑆𝑜𝑙𝑎𝑟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($</m:t>
                        </m:r>
                        <m:r>
                          <m:rPr>
                            <m:lit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𝐶𝑢𝑠𝑡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𝑁𝑢𝑚𝑏𝑒𝑟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𝑆𝑜𝑙𝑎𝑟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𝐶𝑢𝑠𝑡𝑜𝑚𝑒𝑟𝑠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Modeling bill savings</a:t>
                </a:r>
              </a:p>
              <a:p>
                <a:pPr lvl="1"/>
                <a:r>
                  <a:rPr lang="en-US" dirty="0"/>
                  <a:t>Size and location of installation</a:t>
                </a:r>
              </a:p>
              <a:p>
                <a:pPr lvl="1"/>
                <a:r>
                  <a:rPr lang="en-US" dirty="0"/>
                  <a:t>Evaluate all aspects of tariff, including potential changes in fixed charges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𝐶𝑢𝑠𝑡𝑜𝑚𝑒𝑟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𝐵𝑖𝑙𝑙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𝑤𝑖𝑡h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𝑆𝑜𝑙𝑎𝑟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($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𝐶𝑢𝑠𝑡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)−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𝐶𝑢𝑠𝑡𝑜𝑚𝑒𝑟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𝐵𝑖𝑙𝑙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𝑤𝑖𝑡h𝑜𝑢𝑡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𝑆𝑜𝑙𝑎𝑟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($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𝐶𝑢𝑠𝑡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414FA33E-5775-EA2D-47AC-CDAB72D473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8434" y="1319753"/>
                <a:ext cx="11523566" cy="4857210"/>
              </a:xfrm>
              <a:blipFill>
                <a:blip r:embed="rId3"/>
                <a:stretch>
                  <a:fillRect l="-582" t="-3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96C5C-FEC3-5A60-16E7-BE1A4CF8D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052CE8-9E9B-8309-D7A5-60116A74E9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38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D6035F-E311-71B4-C542-691B47D00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75C520-D4F6-513F-B350-EC5CD1F95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Payback Period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D1D0D8AE-D2A9-561C-DF54-EADC2DC73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8434" y="1319753"/>
                <a:ext cx="11228193" cy="485721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Guiding Questions: How much do solar panels cost? Are they a good monetary investment for customers?</a:t>
                </a:r>
                <a:endParaRPr lang="en-US" i="1" dirty="0"/>
              </a:p>
              <a:p>
                <a:r>
                  <a:rPr lang="en-US" dirty="0"/>
                  <a:t>Installation costs </a:t>
                </a:r>
              </a:p>
              <a:p>
                <a:pPr lvl="1"/>
                <a:r>
                  <a:rPr lang="en-US" dirty="0"/>
                  <a:t>Locally relevant solar panel prices</a:t>
                </a:r>
              </a:p>
              <a:p>
                <a:pPr lvl="1"/>
                <a:r>
                  <a:rPr lang="en-US" dirty="0"/>
                  <a:t>Local and federal incentives that change installation costs</a:t>
                </a:r>
              </a:p>
              <a:p>
                <a:pPr lvl="1"/>
                <a:r>
                  <a:rPr lang="en-US" dirty="0"/>
                  <a:t>Type of financing used for paying for solar installation</a:t>
                </a:r>
              </a:p>
              <a:p>
                <a:r>
                  <a:rPr lang="en-US" dirty="0"/>
                  <a:t>Quantifying the quality of solar as an investment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𝑃𝑎𝑦𝑏𝑎𝑐𝑘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𝑃𝑒𝑟𝑖𝑜𝑑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𝑦𝑒𝑎𝑟𝑠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𝐼𝑛𝑠𝑡𝑎𝑙𝑙𝑎𝑡𝑖𝑜𝑛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𝐶𝑜𝑠𝑡𝑠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$</m:t>
                            </m:r>
                          </m:e>
                        </m:d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𝐴𝑛𝑛𝑢𝑎𝑙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𝐵𝑖𝑙𝑙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𝑆𝑎𝑣𝑖𝑛𝑔𝑠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𝐷𝑢𝑒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𝑡𝑜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𝑆𝑜𝑙𝑎𝑟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$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𝑦𝑒𝑎𝑟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Payback period describes how many years it takes before the customer profits from the solar installation</a:t>
                </a:r>
              </a:p>
              <a:p>
                <a:pPr lvl="1"/>
                <a:r>
                  <a:rPr lang="en-US" dirty="0"/>
                  <a:t>Example: Payback period of 9 years indicates that 9 years of bill savings are required to “pay back” the initial investment. </a:t>
                </a:r>
              </a:p>
            </p:txBody>
          </p:sp>
        </mc:Choice>
        <mc:Fallback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D1D0D8AE-D2A9-561C-DF54-EADC2DC73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8434" y="1319753"/>
                <a:ext cx="11228193" cy="4857210"/>
              </a:xfrm>
              <a:blipFill>
                <a:blip r:embed="rId3"/>
                <a:stretch>
                  <a:fillRect l="-597" t="-3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78694-5753-7A8A-F62E-C4F81CCCC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F5AA274-9641-680E-F247-9B06506B8B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96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E6B6A7-141A-B5FB-6E5B-6DD9A5A31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343F624-81A9-7E5F-28CE-C73527708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Rate and Bill Impacts - Overview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6D4759-101B-8A72-141B-90F4E3038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Guiding Question: How does the implementation of a solar policy affect the rates and bills of non-solar customers? </a:t>
            </a:r>
          </a:p>
          <a:p>
            <a:r>
              <a:rPr lang="en-US" dirty="0"/>
              <a:t>Solar customers and non-solar customers have different demographic characteristics</a:t>
            </a:r>
          </a:p>
          <a:p>
            <a:pPr lvl="1"/>
            <a:r>
              <a:rPr lang="en-US" dirty="0">
                <a:hlinkClick r:id="rId3"/>
              </a:rPr>
              <a:t>Generally, the average household with residential solar</a:t>
            </a:r>
            <a:r>
              <a:rPr lang="en-US" dirty="0"/>
              <a:t> is:</a:t>
            </a:r>
          </a:p>
          <a:p>
            <a:pPr lvl="2"/>
            <a:r>
              <a:rPr lang="en-US" dirty="0"/>
              <a:t>More likely to identify as non-Hispanic white</a:t>
            </a:r>
          </a:p>
          <a:p>
            <a:pPr lvl="2"/>
            <a:r>
              <a:rPr lang="en-US" dirty="0"/>
              <a:t>Have a higher income</a:t>
            </a:r>
          </a:p>
          <a:p>
            <a:pPr lvl="2"/>
            <a:r>
              <a:rPr lang="en-US" dirty="0"/>
              <a:t>Own a single-family home</a:t>
            </a:r>
          </a:p>
          <a:p>
            <a:pPr lvl="1"/>
            <a:r>
              <a:rPr lang="en-US" dirty="0"/>
              <a:t>Transferring revenue collection between solar and non-solar households is a transfer across demographic groups</a:t>
            </a:r>
          </a:p>
          <a:p>
            <a:pPr marL="0" indent="0">
              <a:buNone/>
            </a:pPr>
            <a:r>
              <a:rPr lang="en-US" dirty="0"/>
              <a:t>Process of conducting rate and bill impact analysis</a:t>
            </a:r>
          </a:p>
          <a:p>
            <a:r>
              <a:rPr lang="en-US" dirty="0"/>
              <a:t>Compare lost revenue to avoided costs</a:t>
            </a:r>
          </a:p>
          <a:p>
            <a:r>
              <a:rPr lang="en-US" dirty="0"/>
              <a:t>Allocate revenue appropriately among the residential class</a:t>
            </a:r>
          </a:p>
          <a:p>
            <a:r>
              <a:rPr lang="en-US" dirty="0"/>
              <a:t>Divide revenue ($) by sales (kWh) to determine rate impact ($/kWh)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B1834-59E7-DC90-1913-B55D71FBC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2466DD7-198E-90A8-2F66-8EC4A486D7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090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250E77-405F-1A59-CE79-C2DF90FBD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0B66CB8-34DB-87DA-C960-DFA106399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Avoided Costs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2C0790-1900-FE3E-2A4C-04EF2FE6F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Avoided cost: Cost that is not borne due to an action taking place; not bearing the cost is a benefit </a:t>
            </a:r>
          </a:p>
          <a:p>
            <a:r>
              <a:rPr lang="en-US" dirty="0"/>
              <a:t>Relevant avoided costs guided by regulator</a:t>
            </a:r>
          </a:p>
          <a:p>
            <a:pPr lvl="1"/>
            <a:r>
              <a:rPr lang="en-US" dirty="0"/>
              <a:t>Example avoided costs include:</a:t>
            </a:r>
          </a:p>
          <a:p>
            <a:pPr lvl="2"/>
            <a:r>
              <a:rPr lang="en-US" sz="1800" dirty="0"/>
              <a:t>Avoided generation, transmission, and/or distribution capacity costs </a:t>
            </a:r>
          </a:p>
          <a:p>
            <a:pPr lvl="2"/>
            <a:r>
              <a:rPr lang="en-US" sz="1800" dirty="0"/>
              <a:t>Distribution Line losses</a:t>
            </a:r>
          </a:p>
          <a:p>
            <a:r>
              <a:rPr lang="en-US" dirty="0"/>
              <a:t>Quantification of avoided costs</a:t>
            </a:r>
          </a:p>
          <a:p>
            <a:pPr lvl="1"/>
            <a:r>
              <a:rPr lang="en-US" dirty="0"/>
              <a:t>Requires external study and/or support from utilities</a:t>
            </a:r>
          </a:p>
          <a:p>
            <a:pPr lvl="1"/>
            <a:r>
              <a:rPr lang="en-US" dirty="0"/>
              <a:t>Example: </a:t>
            </a:r>
            <a:r>
              <a:rPr lang="en-US" dirty="0">
                <a:hlinkClick r:id="rId3"/>
              </a:rPr>
              <a:t>Avoided Energy Supply Costs</a:t>
            </a:r>
            <a:r>
              <a:rPr lang="en-US" dirty="0"/>
              <a:t> in New England</a:t>
            </a:r>
          </a:p>
          <a:p>
            <a:r>
              <a:rPr lang="en-US" dirty="0"/>
              <a:t>Input to analysis is a list of avoided costs and their appropriate values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BA27A-0D08-E3BA-168F-3130A0BDB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DB28036-ECB8-94D5-0F7F-77DE43B199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22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32D752-C949-38A9-78F7-ED59C169D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9225A-044F-47AC-A466-ADAA88F41AF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6BDD54-614E-FDE3-6BFD-DA660C1C6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and Bill Impacts - Calculation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11A48E-EC29-64C6-83CB-76CD1EF3A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Revenue not collected due to solar (Lost revenue)</a:t>
            </a:r>
          </a:p>
          <a:p>
            <a:pPr lvl="1"/>
            <a:r>
              <a:rPr lang="en-US" dirty="0"/>
              <a:t>The amount of money that is not recovered because customers with solar generation have reduced sales and bills</a:t>
            </a:r>
          </a:p>
          <a:p>
            <a:r>
              <a:rPr lang="en-US" dirty="0"/>
              <a:t>Revenue that does not need to be collected due to solar (Avoided costs)</a:t>
            </a:r>
          </a:p>
          <a:p>
            <a:pPr lvl="1"/>
            <a:r>
              <a:rPr lang="en-US" dirty="0"/>
              <a:t>The utility does not need to recover this amount of money because utility costs are avoided</a:t>
            </a:r>
          </a:p>
          <a:p>
            <a:r>
              <a:rPr lang="en-US" dirty="0"/>
              <a:t>Difference between lost revenues and utility avoided costs represents how much revenue is being under- or over-collected by the utility</a:t>
            </a:r>
          </a:p>
          <a:p>
            <a:pPr lvl="1"/>
            <a:r>
              <a:rPr lang="en-US" dirty="0"/>
              <a:t>Rate impact for non-solar customers is the over-/under-collection divided by total non-solar sales</a:t>
            </a:r>
          </a:p>
          <a:p>
            <a:pPr lvl="1"/>
            <a:r>
              <a:rPr lang="en-US" dirty="0"/>
              <a:t>Bill impact considers how this rate impact affects bills of non-solar customers</a:t>
            </a:r>
          </a:p>
          <a:p>
            <a:r>
              <a:rPr lang="en-US" dirty="0"/>
              <a:t>After calculation for one solar compensation mechanism, these are recalculated for alternative solar compensation mechanisms </a:t>
            </a:r>
          </a:p>
          <a:p>
            <a:pPr lvl="1"/>
            <a:r>
              <a:rPr lang="en-US" dirty="0"/>
              <a:t>The difference is the key result of the analysis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25013-C2A1-76D4-E5CC-F4FD143D6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www.synapse-energy.com  |  ©2024 Synapse Energy Economics Inc. All rights reserved.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80C1EA4-2E6F-C5AF-68BA-2CAE8868C3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9891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- PPT">
  <a:themeElements>
    <a:clrScheme name="Synapse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43376"/>
      </a:accent1>
      <a:accent2>
        <a:srgbClr val="377FE7"/>
      </a:accent2>
      <a:accent3>
        <a:srgbClr val="F8AB48"/>
      </a:accent3>
      <a:accent4>
        <a:srgbClr val="EFF9FE"/>
      </a:accent4>
      <a:accent5>
        <a:srgbClr val="18224A"/>
      </a:accent5>
      <a:accent6>
        <a:srgbClr val="39C5A9"/>
      </a:accent6>
      <a:hlink>
        <a:srgbClr val="000000"/>
      </a:hlink>
      <a:folHlink>
        <a:srgbClr val="595959"/>
      </a:folHlink>
    </a:clrScheme>
    <a:fontScheme name="Energy Guides">
      <a:majorFont>
        <a:latin typeface="Arial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ynapse wide-format powerpoint template 2" id="{EBB98E6D-D55E-4B0C-9A12-28ECA20D9AAA}" vid="{F4658E73-4E45-438F-8BCC-09153F7E88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4b54f95a-c392-4915-b50c-618f44f31247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5F78587022F4419013A8A07848007E" ma:contentTypeVersion="1" ma:contentTypeDescription="Create a new document." ma:contentTypeScope="" ma:versionID="117763a7aba4069641c326733236adf9">
  <xsd:schema xmlns:xsd="http://www.w3.org/2001/XMLSchema" xmlns:xs="http://www.w3.org/2001/XMLSchema" xmlns:p="http://schemas.microsoft.com/office/2006/metadata/properties" xmlns:ns2="4b54f95a-c392-4915-b50c-618f44f31247" targetNamespace="http://schemas.microsoft.com/office/2006/metadata/properties" ma:root="true" ma:fieldsID="1fbff1f4a39622302fe098e13c6d823d" ns2:_="">
    <xsd:import namespace="4b54f95a-c392-4915-b50c-618f44f31247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54f95a-c392-4915-b50c-618f44f31247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nillable="true" ma:displayName="Document Type" ma:internalName="Document_x0020_Typ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Pre-review Notes"/>
                        <xsd:enumeration value="Completed Review Forms"/>
                        <xsd:enumeration value="Completed Review Notes"/>
                        <xsd:enumeration value="Planning"/>
                        <xsd:enumeration value="Analysis"/>
                        <xsd:enumeration value="Orientation Scheduling and Tracking"/>
                        <xsd:enumeration value="Orientation Materials"/>
                        <xsd:enumeration value="Orientation Process Planning"/>
                        <xsd:enumeration value="Consulting Skills"/>
                        <xsd:enumeration value="Newbie Buddy Program"/>
                        <xsd:enumeration value="Consulting Skills Training"/>
                        <xsd:enumeration value="Excel Training"/>
                        <xsd:enumeration value="First Day Schedule"/>
                        <xsd:enumeration value="Admin Logistics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4BCE88-2A84-4744-B719-B2F802A6AD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8F8960-D074-4426-8C35-83A9A987A364}">
  <ds:schemaRefs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4b54f95a-c392-4915-b50c-618f44f31247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3D6E978-C854-4E3F-A2FE-C0BAB03733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54f95a-c392-4915-b50c-618f44f312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Synapse wide-format powerpoint template</Template>
  <TotalTime>2979</TotalTime>
  <Words>1286</Words>
  <Application>Microsoft Office PowerPoint</Application>
  <PresentationFormat>Widescreen</PresentationFormat>
  <Paragraphs>160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Inter var</vt:lpstr>
      <vt:lpstr>template - PPT</vt:lpstr>
      <vt:lpstr>Solar Compensation Evaluation Strategies</vt:lpstr>
      <vt:lpstr>Synapse Energy Economics</vt:lpstr>
      <vt:lpstr>Motivation</vt:lpstr>
      <vt:lpstr>Outline</vt:lpstr>
      <vt:lpstr>Bill Savings and Lost Revenue</vt:lpstr>
      <vt:lpstr>Payback Period</vt:lpstr>
      <vt:lpstr>Rate and Bill Impacts - Overview</vt:lpstr>
      <vt:lpstr>Avoided Costs</vt:lpstr>
      <vt:lpstr>Rate and Bill Impacts - Calculation</vt:lpstr>
      <vt:lpstr>Policy Implications</vt:lpstr>
      <vt:lpstr>Periodic Updates</vt:lpstr>
      <vt:lpstr>Questions?  Contact: Synapse Energy Economics  Aidan Glaser Schoff (aglaserschoff@synapse-energy.com)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Solar Compensation Evaluation Strategies</dc:title>
  <dc:creator>Aidan Glaser Schoff</dc:creator>
  <cp:lastModifiedBy>Aidan Glaser Schoff</cp:lastModifiedBy>
  <cp:revision>22</cp:revision>
  <cp:lastPrinted>2024-06-11T12:51:09Z</cp:lastPrinted>
  <dcterms:created xsi:type="dcterms:W3CDTF">2024-04-25T16:27:47Z</dcterms:created>
  <dcterms:modified xsi:type="dcterms:W3CDTF">2024-06-11T12:51:20Z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0x010100695F78587022F4419013A8A07848007E</vt:lpwstr>
  </property>
</Properties>
</file>