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4" r:id="rId5"/>
    <p:sldId id="265" r:id="rId6"/>
    <p:sldId id="266" r:id="rId7"/>
    <p:sldId id="261" r:id="rId8"/>
    <p:sldId id="258" r:id="rId9"/>
    <p:sldId id="262" r:id="rId10"/>
    <p:sldId id="260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>
        <p:scale>
          <a:sx n="63" d="100"/>
          <a:sy n="63" d="100"/>
        </p:scale>
        <p:origin x="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0CF7-3760-4C25-A002-7B42A7003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77B17-633C-442F-B60C-9F499D4D7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2D66F-4B08-48EA-A7B9-87F38F75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2924-77A6-4536-AF0B-996C6035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F75F9-249C-435D-91BB-73D9305C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DBB7-1040-4BCB-A819-DA1D9E84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C69B7-5EB7-4F78-8A12-5B4D2C2AA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03F62-525A-4F56-A35D-D8588BF3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C869-1C38-4641-98AE-A7A8240C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A0B1-8D7E-4E8B-A032-29DA78EB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BC903-C254-4A5C-9219-38581F178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DBC8A-B4D0-4FEB-B9D1-E4CE1521C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A02E7-560E-46C7-8681-578D8F9B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1B73-5504-4EB1-8C46-3ED66DEB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CE044-728A-46CE-8273-5B5645F5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E443-3C4C-48C0-989F-17875EAE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EF76-AC71-40A7-BB4A-4737211D2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4CDC1-B677-48B0-AB57-02012FE8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7BE5B-2504-430C-A90B-9F1F7F03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4B13C-E686-4C32-A6EF-E677BBD2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4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AFB6-7B38-40DA-AE27-832BD26A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6527-489B-42AF-A8D5-2E9AD8B75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9CCE-D38A-4797-915C-10E3566F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679C0-B5A3-48DC-9F0A-CEEB9655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E39BC-C8BE-48C4-AE46-5D60F593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28C3-3DFB-4EF7-820B-DABF379D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B373B-7A1B-4106-8F3A-487BADDBE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915E5-D3F4-4118-9550-A94AC2701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31BD7-6A5D-4C19-8818-06A36FE6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AD192-2781-42CB-B154-DD32187F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01CB-71A4-4C0B-9A17-DD8D321F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9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A2E6-22F6-4D37-9407-31A9D680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6BF7F-80BC-4152-9985-C930E4F4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E4EF5-E7E5-4369-833A-E48D54506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8AD71-482E-45BD-B850-3C546CD33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46DAD-9D43-4C20-948C-DDD260D5F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475EE-B2D3-422C-8889-9C9D36EC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8E4-7716-47EF-A913-4EA444DC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28ED9-A78F-4CF2-83D7-575AB478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B210-080F-45FE-AED7-AD69A417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585AD-9FEE-437F-810C-35F1E52E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12DC5-4F48-406E-A884-1678EB48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341B9-EE64-4906-B24A-A3437212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F1937-0F1C-4ADF-9AE9-016392CD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2CF4F-0116-462A-988C-50D06937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5FEA5-98DB-44B5-9C0A-99711FAC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5F24-C212-447E-AF09-CEBB9A0E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33A88-4957-4C30-B497-39ECF1B6C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2B99C-F76F-425F-96FF-3AE69BC4E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88151-CFB0-4F8E-B501-D135D403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BF4F4-F574-4CF8-BC37-FFEEF205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6C361-F7E1-4A0B-80B6-F5E6A356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2863-CF6A-4DD8-9FFE-88BBFCF0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BC7747-93E4-4729-8436-DB5423390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1B295-0E25-4438-9ADF-BD9959456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8D367-83EA-4827-8C8F-B7B8A412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BCEE3-EACF-4163-B9A1-D4EE8D3C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FE49A-B5B6-48B4-815F-883D61DE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4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A3616-6310-4D05-81C3-2111BA7E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48880-0289-4249-83FF-96200B9C8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1A00E-D340-46CB-A1DE-F344DD47A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AF07-E204-4DD9-9BAF-7B3671AB3411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C5A0A-DB44-4963-939D-BB0162822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75BF3-D2C8-4004-9917-104872CC3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4D66-A819-43E8-861B-5ADC795E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E39A-DD07-4053-93E5-FAEFCF6D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247" y="557641"/>
            <a:ext cx="3932237" cy="1600200"/>
          </a:xfrm>
        </p:spPr>
        <p:txBody>
          <a:bodyPr/>
          <a:lstStyle/>
          <a:p>
            <a:r>
              <a:rPr lang="en-US" dirty="0"/>
              <a:t>Western Regional Organization Governance Proposal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5D90244-00D4-4E92-AAD7-28F0CD5887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280" r="658" b="280"/>
          <a:stretch/>
        </p:blipFill>
        <p:spPr>
          <a:xfrm>
            <a:off x="1269571" y="260421"/>
            <a:ext cx="4968669" cy="6337158"/>
          </a:xfrm>
          <a:ln w="12700"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17F49-27B4-4E49-AD05-3E0CFF0F5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5893" y="2697455"/>
            <a:ext cx="4221430" cy="3811588"/>
          </a:xfrm>
        </p:spPr>
        <p:txBody>
          <a:bodyPr>
            <a:normAutofit/>
          </a:bodyPr>
          <a:lstStyle/>
          <a:p>
            <a:r>
              <a:rPr lang="en-US" sz="2000" dirty="0"/>
              <a:t>Michele Beck</a:t>
            </a:r>
          </a:p>
          <a:p>
            <a:r>
              <a:rPr lang="en-US" sz="2000" dirty="0"/>
              <a:t>Director, Utah Office of Consumer Services</a:t>
            </a:r>
          </a:p>
          <a:p>
            <a:endParaRPr lang="en-US" sz="2000" dirty="0"/>
          </a:p>
          <a:p>
            <a:r>
              <a:rPr lang="en-US" sz="2000" dirty="0"/>
              <a:t>Presented to:</a:t>
            </a:r>
          </a:p>
          <a:p>
            <a:r>
              <a:rPr lang="en-US" sz="2000" dirty="0"/>
              <a:t>NASUCA 2024 Mid-Year Meeting</a:t>
            </a:r>
          </a:p>
          <a:p>
            <a:r>
              <a:rPr lang="en-US" sz="2000" dirty="0"/>
              <a:t>June 10, 2024</a:t>
            </a:r>
          </a:p>
        </p:txBody>
      </p:sp>
    </p:spTree>
    <p:extLst>
      <p:ext uri="{BB962C8B-B14F-4D97-AF65-F5344CB8AC3E}">
        <p14:creationId xmlns:p14="http://schemas.microsoft.com/office/powerpoint/2010/main" val="204456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5DB1-D722-4695-93C2-8C8F96C1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50397-1EE5-48CB-A71F-6034FE97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94244"/>
          </a:xfrm>
        </p:spPr>
        <p:txBody>
          <a:bodyPr>
            <a:normAutofit/>
          </a:bodyPr>
          <a:lstStyle/>
          <a:p>
            <a:r>
              <a:rPr lang="en-US" dirty="0"/>
              <a:t>Letter of support from Western Consumer Advocates</a:t>
            </a:r>
          </a:p>
          <a:p>
            <a:r>
              <a:rPr lang="en-US" dirty="0"/>
              <a:t>Consider how to create adequate resources to keep consumer advocates relevant in the multiple regionalization discussions</a:t>
            </a:r>
          </a:p>
          <a:p>
            <a:r>
              <a:rPr lang="en-US" dirty="0"/>
              <a:t>Collaboration with other sectors to find common priorities</a:t>
            </a:r>
          </a:p>
          <a:p>
            <a:r>
              <a:rPr lang="en-US" dirty="0"/>
              <a:t>Explore incremental regionalization development that brings benefits to consumers without mandating all elements of an RTO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AFD03-1FD8-57FE-7D5F-B4DCAC3FC96A}"/>
              </a:ext>
            </a:extLst>
          </p:cNvPr>
          <p:cNvSpPr txBox="1"/>
          <p:nvPr/>
        </p:nvSpPr>
        <p:spPr>
          <a:xfrm>
            <a:off x="2580755" y="5327610"/>
            <a:ext cx="7030489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a copy of the full document, </a:t>
            </a:r>
            <a:r>
              <a:rPr lang="en-US"/>
              <a:t>please see gridworks</a:t>
            </a:r>
            <a:r>
              <a:rPr lang="en-US" dirty="0"/>
              <a:t>.org/publications</a:t>
            </a:r>
          </a:p>
        </p:txBody>
      </p:sp>
    </p:spTree>
    <p:extLst>
      <p:ext uri="{BB962C8B-B14F-4D97-AF65-F5344CB8AC3E}">
        <p14:creationId xmlns:p14="http://schemas.microsoft.com/office/powerpoint/2010/main" val="284283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DC45-4C5B-456A-9D50-7EEF506F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Background: Regionalization in the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FF36B-7934-4B57-AA1B-E7A5E4BE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operations and planning, reliability, resource adequacy, and energy markets are developing incrementally with multiple organizations providing similar functions and competing for utility support</a:t>
            </a:r>
          </a:p>
          <a:p>
            <a:r>
              <a:rPr lang="en-US" dirty="0"/>
              <a:t>Common functions are performed by different types of organizations than you may see in the Eastern Interconnection</a:t>
            </a:r>
          </a:p>
          <a:p>
            <a:r>
              <a:rPr lang="en-US" dirty="0"/>
              <a:t>The following slides are intended to simply give a “flavor” of the size and scope of electric regionalization in the West</a:t>
            </a:r>
          </a:p>
        </p:txBody>
      </p:sp>
    </p:spTree>
    <p:extLst>
      <p:ext uri="{BB962C8B-B14F-4D97-AF65-F5344CB8AC3E}">
        <p14:creationId xmlns:p14="http://schemas.microsoft.com/office/powerpoint/2010/main" val="170454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DC45-4C5B-456A-9D50-7EEF506F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Background: Transmission and Reliability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0F6A3-DFAD-9115-CF73-191A2A70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158" y="2009864"/>
            <a:ext cx="3091606" cy="18770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56C9E-F928-D773-966B-6A1808D5A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015" y="2009864"/>
            <a:ext cx="2022479" cy="2619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29A16-4D97-F71F-189A-90D633A36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39" y="2011427"/>
            <a:ext cx="2144532" cy="2775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1B8CDD-F4C5-2CC5-4121-12700DDDB25A}"/>
              </a:ext>
            </a:extLst>
          </p:cNvPr>
          <p:cNvSpPr txBox="1"/>
          <p:nvPr/>
        </p:nvSpPr>
        <p:spPr>
          <a:xfrm>
            <a:off x="1483566" y="1506022"/>
            <a:ext cx="944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Transmission and reliability functions are divided up differently than in the Eastern Interconnection.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35F82-8F83-6758-AE9D-749E39D52CF7}"/>
              </a:ext>
            </a:extLst>
          </p:cNvPr>
          <p:cNvSpPr txBox="1"/>
          <p:nvPr/>
        </p:nvSpPr>
        <p:spPr>
          <a:xfrm>
            <a:off x="573937" y="4922776"/>
            <a:ext cx="32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WECC is the Regional Entity (RE) with NERC-delegated authority but also carries out other functions like developing the anchor data set used by the Regional Transmission Planning Groups and other studies.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6777D-D383-1A9B-2A93-839DFE9BC90C}"/>
              </a:ext>
            </a:extLst>
          </p:cNvPr>
          <p:cNvSpPr txBox="1"/>
          <p:nvPr/>
        </p:nvSpPr>
        <p:spPr>
          <a:xfrm>
            <a:off x="4184015" y="4828758"/>
            <a:ext cx="2817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Multiple Reliability Coordinators with overlapping territory.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F5637-8CC0-A94E-5157-9161D1C16AFD}"/>
              </a:ext>
            </a:extLst>
          </p:cNvPr>
          <p:cNvSpPr txBox="1"/>
          <p:nvPr/>
        </p:nvSpPr>
        <p:spPr>
          <a:xfrm>
            <a:off x="7274838" y="3971382"/>
            <a:ext cx="451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Multiple transmission planning regions with interspersed territory. No regional transmission projects have been built.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BDFDA4-FAA1-FF6A-9414-A20263972B8C}"/>
              </a:ext>
            </a:extLst>
          </p:cNvPr>
          <p:cNvSpPr txBox="1"/>
          <p:nvPr/>
        </p:nvSpPr>
        <p:spPr>
          <a:xfrm>
            <a:off x="7047645" y="4676554"/>
            <a:ext cx="4616203" cy="18774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Western Transmission Expansion Coalition (</a:t>
            </a:r>
            <a:r>
              <a:rPr lang="en-US" dirty="0" err="1"/>
              <a:t>WestTEC</a:t>
            </a:r>
            <a:r>
              <a:rPr lang="en-US" dirty="0"/>
              <a:t>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Industry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Inclusive stakeholder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West-wide 20 </a:t>
            </a:r>
            <a:r>
              <a:rPr lang="en-US" sz="1600" dirty="0" err="1"/>
              <a:t>yr</a:t>
            </a:r>
            <a:r>
              <a:rPr lang="en-US" sz="1600" dirty="0"/>
              <a:t> transmission study (not a FERC process)</a:t>
            </a:r>
          </a:p>
          <a:p>
            <a:r>
              <a:rPr lang="en-US" sz="1600" dirty="0"/>
              <a:t>(See “program” tab on westernpowerpool.org)</a:t>
            </a:r>
          </a:p>
        </p:txBody>
      </p:sp>
    </p:spTree>
    <p:extLst>
      <p:ext uri="{BB962C8B-B14F-4D97-AF65-F5344CB8AC3E}">
        <p14:creationId xmlns:p14="http://schemas.microsoft.com/office/powerpoint/2010/main" val="10597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DC45-4C5B-456A-9D50-7EEF506F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Interesting Differences about the West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641F7-DF83-2876-56A4-71B60A5C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9" y="1656700"/>
            <a:ext cx="2633009" cy="34074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2BA6B-35CB-6C68-4392-9BBB5778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85" y="1656700"/>
            <a:ext cx="2182683" cy="383583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AB2553-F74D-6DBA-A75C-1D5933D9562C}"/>
              </a:ext>
            </a:extLst>
          </p:cNvPr>
          <p:cNvSpPr txBox="1"/>
          <p:nvPr/>
        </p:nvSpPr>
        <p:spPr>
          <a:xfrm>
            <a:off x="4193601" y="5825682"/>
            <a:ext cx="324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There are 38 Balancing Authorities in the Western Interconnection.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A1E91-92BC-0A0D-850C-0FCD598811DB}"/>
              </a:ext>
            </a:extLst>
          </p:cNvPr>
          <p:cNvSpPr txBox="1"/>
          <p:nvPr/>
        </p:nvSpPr>
        <p:spPr>
          <a:xfrm>
            <a:off x="689679" y="5430019"/>
            <a:ext cx="28093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Nearly 87% of the Western Interconnection is public or protected land, compared to just 27% in the combined Eastern, Texas, and Quebec interconnections.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2587EE-44A1-AC44-94F3-E85409D649C4}"/>
              </a:ext>
            </a:extLst>
          </p:cNvPr>
          <p:cNvSpPr txBox="1"/>
          <p:nvPr/>
        </p:nvSpPr>
        <p:spPr>
          <a:xfrm>
            <a:off x="8064156" y="5645462"/>
            <a:ext cx="3704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WRAP (Western Resource Adequacy Program) is a voluntary program formed by utilities, with a FERC-approved tariff and a relatively robust stakeholder process.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42DCD-2BF2-1805-B236-9E3EEC3F1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273" y="1690688"/>
            <a:ext cx="3188191" cy="37678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468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04009-1CA6-4FC4-D5D0-12CB801B9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42" y="1363894"/>
            <a:ext cx="2199103" cy="37531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A0DC45-4C5B-456A-9D50-7EEF506F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16" y="315249"/>
            <a:ext cx="11071167" cy="1325563"/>
          </a:xfrm>
        </p:spPr>
        <p:txBody>
          <a:bodyPr/>
          <a:lstStyle/>
          <a:p>
            <a:pPr algn="ctr"/>
            <a:r>
              <a:rPr lang="en-US" dirty="0"/>
              <a:t>Background: WEIM and EDAM (CAISO operated)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C365B-392C-50B3-3FC4-DB8723987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72" y="1369001"/>
            <a:ext cx="2133108" cy="3633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3D7EF-7C5E-146F-FF06-7DD6E7EF41AA}"/>
              </a:ext>
            </a:extLst>
          </p:cNvPr>
          <p:cNvSpPr txBox="1"/>
          <p:nvPr/>
        </p:nvSpPr>
        <p:spPr>
          <a:xfrm>
            <a:off x="4918269" y="5117030"/>
            <a:ext cx="38815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Only CAISO and PacifiCorp have signed participation in the day-ahead market proposed by CAISO (EDAM.) Other utilities have given an indication of their preference to join the EDAM: </a:t>
            </a:r>
            <a:r>
              <a:rPr lang="en-US" sz="1400" b="0" i="0" dirty="0">
                <a:effectLst/>
                <a:highlight>
                  <a:srgbClr val="FFFFFF"/>
                </a:highlight>
              </a:rPr>
              <a:t>Balancing Authority of Northern California, Los Angeles Department of Water and Power, Portland General Electric, and NV Energy.</a:t>
            </a:r>
            <a:endParaRPr lang="en-US" sz="14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0474B-3C58-CD8E-068A-C299996C99FE}"/>
              </a:ext>
            </a:extLst>
          </p:cNvPr>
          <p:cNvSpPr txBox="1"/>
          <p:nvPr/>
        </p:nvSpPr>
        <p:spPr>
          <a:xfrm>
            <a:off x="8799804" y="1686190"/>
            <a:ext cx="2831779" cy="2862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Pathways Initiative: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Initiated by group of state regulators &amp; energy officials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stakeholder driven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Goal: to explore governance changes that could overcome independence concerns about expansion of CAISO markets and promote a possible West-wide regional organization.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D2637-1DF1-EE71-52D1-68D9A8FFA8E6}"/>
              </a:ext>
            </a:extLst>
          </p:cNvPr>
          <p:cNvSpPr txBox="1"/>
          <p:nvPr/>
        </p:nvSpPr>
        <p:spPr>
          <a:xfrm>
            <a:off x="579942" y="5242818"/>
            <a:ext cx="3881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CAISO runs a real-time energy imbalance market (Western EIM, or WEIM) which covers a large portion of the Western Interconnection. Some of these companies are exploring different options for day-ahead markets currently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359546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DC45-4C5B-456A-9D50-7EEF506F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Background: SPP-operated markets/RTO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1D1F6-F165-6B15-7B68-F2814A1FE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040" y="2285611"/>
            <a:ext cx="3231920" cy="28182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188D1-3023-2E10-8BB3-65C87B910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9" y="1690689"/>
            <a:ext cx="3542329" cy="21105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42C6D-961F-38AA-303B-76805F3AC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522" y="1780352"/>
            <a:ext cx="3542329" cy="2110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69381C-09F9-57E3-F2B3-5641FEF198E6}"/>
              </a:ext>
            </a:extLst>
          </p:cNvPr>
          <p:cNvSpPr txBox="1"/>
          <p:nvPr/>
        </p:nvSpPr>
        <p:spPr>
          <a:xfrm>
            <a:off x="8444205" y="4049485"/>
            <a:ext cx="3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utilities, primarily public and cooperative power, are evaluating </a:t>
            </a:r>
            <a:r>
              <a:rPr lang="en-US" sz="1400" b="0" i="0" dirty="0">
                <a:solidFill>
                  <a:srgbClr val="333333"/>
                </a:solidFill>
                <a:effectLst/>
              </a:rPr>
              <a:t>the benefits of placing western facilities under the terms and conditions of SPP's Open Access Transmission Tariff.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748A-B9CA-A92A-82D1-14FFB150AFCC}"/>
              </a:ext>
            </a:extLst>
          </p:cNvPr>
          <p:cNvSpPr txBox="1"/>
          <p:nvPr/>
        </p:nvSpPr>
        <p:spPr>
          <a:xfrm>
            <a:off x="4480040" y="5262465"/>
            <a:ext cx="3634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Utilities exploring a different day-ahead market (Markets+) run by SPP. Many already participate in the WEIM run by CAISO.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65DB5-251E-D8EE-ECDE-FE4E35E83A23}"/>
              </a:ext>
            </a:extLst>
          </p:cNvPr>
          <p:cNvSpPr txBox="1"/>
          <p:nvPr/>
        </p:nvSpPr>
        <p:spPr>
          <a:xfrm>
            <a:off x="535149" y="4049485"/>
            <a:ext cx="3477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SPP began managing the Western Energy Imbalance Service (WEIS) market in February 2021. The participants are primarily public and cooperative power companies, with the addition of Xcel Energy in 2023.</a:t>
            </a:r>
          </a:p>
        </p:txBody>
      </p:sp>
    </p:spTree>
    <p:extLst>
      <p:ext uri="{BB962C8B-B14F-4D97-AF65-F5344CB8AC3E}">
        <p14:creationId xmlns:p14="http://schemas.microsoft.com/office/powerpoint/2010/main" val="395689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22B6-8D3A-4BC4-AFDC-C72275EA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Gridworks Project Introduction and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E1DD5-D067-4924-9C84-944B20DA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Led by Gridworks, who facilitated the monthly discussions over the course of about nine months and were the primary authors of most sections of the study.</a:t>
            </a:r>
          </a:p>
          <a:p>
            <a:r>
              <a:rPr lang="en-US" sz="2400" dirty="0"/>
              <a:t>Consumer advocates:</a:t>
            </a:r>
          </a:p>
          <a:p>
            <a:pPr lvl="1"/>
            <a:r>
              <a:rPr lang="en-US" sz="1900" dirty="0"/>
              <a:t>Matt Baker, California Public Advocates Office </a:t>
            </a:r>
          </a:p>
          <a:p>
            <a:pPr marL="457200" lvl="1" indent="0">
              <a:buNone/>
            </a:pPr>
            <a:r>
              <a:rPr lang="en-US" sz="1900" dirty="0"/>
              <a:t>    (until he was sworn in as a Public Service Commissioner, then Julie Halligan helped finalize the project)</a:t>
            </a:r>
          </a:p>
          <a:p>
            <a:pPr lvl="1"/>
            <a:r>
              <a:rPr lang="en-US" sz="1900" dirty="0"/>
              <a:t>Michele Beck, Utah Office of Consumer Services </a:t>
            </a:r>
          </a:p>
          <a:p>
            <a:pPr lvl="1"/>
            <a:r>
              <a:rPr lang="en-US" sz="1900" dirty="0"/>
              <a:t>Joseph Pereira, Colorado Office of the Utility Consumer Advocate </a:t>
            </a:r>
          </a:p>
          <a:p>
            <a:pPr lvl="1"/>
            <a:r>
              <a:rPr lang="en-US" sz="1900" dirty="0"/>
              <a:t>Jaime </a:t>
            </a:r>
            <a:r>
              <a:rPr lang="en-US" sz="1900" dirty="0" err="1"/>
              <a:t>Stamatson</a:t>
            </a:r>
            <a:r>
              <a:rPr lang="en-US" sz="1900" dirty="0"/>
              <a:t>, Montana Consumer Counsel</a:t>
            </a:r>
          </a:p>
          <a:p>
            <a:r>
              <a:rPr lang="en-US" sz="2400" dirty="0" err="1"/>
              <a:t>GridWorks</a:t>
            </a:r>
            <a:r>
              <a:rPr lang="en-US" sz="2400" dirty="0"/>
              <a:t> team:</a:t>
            </a:r>
          </a:p>
          <a:p>
            <a:pPr lvl="1"/>
            <a:r>
              <a:rPr lang="en-US" sz="2000" dirty="0"/>
              <a:t>Jeff Ackermann, Senior Fellow </a:t>
            </a:r>
          </a:p>
          <a:p>
            <a:pPr lvl="1"/>
            <a:r>
              <a:rPr lang="en-US" sz="2000" dirty="0"/>
              <a:t>Cathy </a:t>
            </a:r>
            <a:r>
              <a:rPr lang="en-US" sz="2000" dirty="0" err="1"/>
              <a:t>Boies</a:t>
            </a:r>
            <a:r>
              <a:rPr lang="en-US" sz="2000" dirty="0"/>
              <a:t>, Director </a:t>
            </a:r>
          </a:p>
          <a:p>
            <a:pPr lvl="1"/>
            <a:r>
              <a:rPr lang="en-US" sz="2000" dirty="0"/>
              <a:t>Mike Florio, Senior Fellow </a:t>
            </a:r>
          </a:p>
          <a:p>
            <a:pPr lvl="1"/>
            <a:r>
              <a:rPr lang="en-US" sz="2000" dirty="0"/>
              <a:t>Claire Halbrook, Director </a:t>
            </a:r>
          </a:p>
          <a:p>
            <a:pPr lvl="1"/>
            <a:r>
              <a:rPr lang="en-US" sz="2000" dirty="0"/>
              <a:t>Sarina </a:t>
            </a:r>
            <a:r>
              <a:rPr lang="en-US" sz="2000" dirty="0" err="1"/>
              <a:t>Soor</a:t>
            </a:r>
            <a:r>
              <a:rPr lang="en-US" sz="2000" dirty="0"/>
              <a:t>, Senior Project Manager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0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DC45-4C5B-456A-9D50-7EEF506F4C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Key Aspects of the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FF36B-7934-4B57-AA1B-E7A5E4BE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19792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Explanation and history of the key role played by utility consumer advocates</a:t>
            </a:r>
          </a:p>
          <a:p>
            <a:r>
              <a:rPr lang="en-US" dirty="0"/>
              <a:t>“Call to action” cites how promises of markets have often gone unrealized leading consumer advocates to now call for a cautious approach that maintains focus on the public interest as well as consumer benefits and protections.</a:t>
            </a:r>
          </a:p>
          <a:p>
            <a:r>
              <a:rPr lang="en-US" dirty="0"/>
              <a:t>“Needed Outcomes and Consumer Protections” lays out six principles which together form the position statement of the consumer advocates regarding basic elements that must be in place for regional organizations.</a:t>
            </a:r>
          </a:p>
          <a:p>
            <a:r>
              <a:rPr lang="en-US" dirty="0"/>
              <a:t>Note: Regional Organizations are intentionally vaguely defined given the current nature of electric regionalization development in the West.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2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C666-49D5-4BB6-9F81-C1CF43DC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Needed Outcomes and Consumer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7E47-861A-44F8-A574-D7D976DE6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Expand the unique purpose and function of consumer advocacy to the regional 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net increase in retail electricity rates/bills for residential/small commercial consumers as a result of utility participation in a Regional Organization. In simplest terms: “Do No Harm!”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Strong Market Oversight; Data Access and Transparency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Fair and Transparent Decision-Making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Adopt Established Good Governance Principles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States Retain Resource Planning and Retail Rate Authority</a:t>
            </a:r>
          </a:p>
        </p:txBody>
      </p:sp>
    </p:spTree>
    <p:extLst>
      <p:ext uri="{BB962C8B-B14F-4D97-AF65-F5344CB8AC3E}">
        <p14:creationId xmlns:p14="http://schemas.microsoft.com/office/powerpoint/2010/main" val="2360416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878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Western Regional Organization Governance Proposal</vt:lpstr>
      <vt:lpstr>Background: Regionalization in the West</vt:lpstr>
      <vt:lpstr>Background: Transmission and Reliability</vt:lpstr>
      <vt:lpstr>Other Interesting Differences about the West</vt:lpstr>
      <vt:lpstr>Background: WEIM and EDAM (CAISO operated)</vt:lpstr>
      <vt:lpstr>Background: SPP-operated markets/RTO</vt:lpstr>
      <vt:lpstr>Gridworks Project Introduction and Team</vt:lpstr>
      <vt:lpstr>Key Aspects of the Publication</vt:lpstr>
      <vt:lpstr>Needed Outcomes and Consumer Protections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Dean</dc:creator>
  <cp:lastModifiedBy>Michele Beck</cp:lastModifiedBy>
  <cp:revision>17</cp:revision>
  <cp:lastPrinted>2024-06-08T13:32:37Z</cp:lastPrinted>
  <dcterms:created xsi:type="dcterms:W3CDTF">2024-06-07T14:55:10Z</dcterms:created>
  <dcterms:modified xsi:type="dcterms:W3CDTF">2024-06-10T13:53:41Z</dcterms:modified>
</cp:coreProperties>
</file>