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4"/>
    <p:sldMasterId id="2147483724" r:id="rId5"/>
    <p:sldMasterId id="2147483736" r:id="rId6"/>
    <p:sldMasterId id="2147483750" r:id="rId7"/>
    <p:sldMasterId id="2147483773" r:id="rId8"/>
    <p:sldMasterId id="2147483782" r:id="rId9"/>
    <p:sldMasterId id="2147483800" r:id="rId10"/>
  </p:sldMasterIdLst>
  <p:notesMasterIdLst>
    <p:notesMasterId r:id="rId30"/>
  </p:notesMasterIdLst>
  <p:sldIdLst>
    <p:sldId id="267" r:id="rId11"/>
    <p:sldId id="914" r:id="rId12"/>
    <p:sldId id="2147377946" r:id="rId13"/>
    <p:sldId id="2147469894" r:id="rId14"/>
    <p:sldId id="2147472649" r:id="rId15"/>
    <p:sldId id="2147377951" r:id="rId16"/>
    <p:sldId id="2147472640" r:id="rId17"/>
    <p:sldId id="2147472650" r:id="rId18"/>
    <p:sldId id="1293" r:id="rId19"/>
    <p:sldId id="4785" r:id="rId20"/>
    <p:sldId id="2147377418" r:id="rId21"/>
    <p:sldId id="4754" r:id="rId22"/>
    <p:sldId id="1298" r:id="rId23"/>
    <p:sldId id="268" r:id="rId24"/>
    <p:sldId id="2147472651" r:id="rId25"/>
    <p:sldId id="414" r:id="rId26"/>
    <p:sldId id="4762" r:id="rId27"/>
    <p:sldId id="2147377851" r:id="rId28"/>
    <p:sldId id="1300"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D4EC33-B6A5-F131-12BD-C12BD3AE4FBB}" name="Ron Snedic" initials="RS" userId="S::rsnedic@gti.energy::4cd11ced-fad0-451f-83e9-a5a8059c4324" providerId="AD"/>
  <p188:author id="{58CFCD79-0E81-0C77-D814-0B5C662856D8}" name="Rebecca Jaffe" initials="RJ" userId="S::rjaffe@gti.energy::a0531b8c-13b3-407f-bd9d-406b7b12b8ce" providerId="AD"/>
  <p188:author id="{FB872DBD-2CA5-E71A-0BAC-640065A69F1E}" name="Paula A. Gant" initials="PAG" userId="S::pgant@gti.energy::0b9062eb-0c74-4d59-a9b7-3df859d7144b" providerId="AD"/>
  <p188:author id="{9DED8DEA-0664-6757-6AD4-3378B12FA810}" name="Erin Bonetti" initials="EB" userId="S::ebonetti@gti.energy::04881e87-283f-4492-9810-f8fd07452673" providerId="AD"/>
  <p188:author id="{207914FF-3DEC-5F8B-51B0-D0198D7919CA}" name="Derek Wissmiller" initials="DW" userId="S::dwissmiller@gti.energy::b3b23c1e-e6c7-445e-9f6c-0fbcb8a06d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05A"/>
    <a:srgbClr val="00559F"/>
    <a:srgbClr val="E6E6E6"/>
    <a:srgbClr val="0ABDC6"/>
    <a:srgbClr val="EA8B49"/>
    <a:srgbClr val="F2F2F2"/>
    <a:srgbClr val="E2E2E2"/>
    <a:srgbClr val="EDEDED"/>
    <a:srgbClr val="5C5C5C"/>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EBEA60-3C46-4F1C-87D5-1AC727F53607}" v="20" dt="2024-06-05T13:01:15.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LeFevers" userId="a5a96581-4838-463e-a3db-f91eb1258d87" providerId="ADAL" clId="{CEEBEA60-3C46-4F1C-87D5-1AC727F53607}"/>
    <pc:docChg chg="custSel addSld delSld modSld sldOrd">
      <pc:chgData name="Daniel LeFevers" userId="a5a96581-4838-463e-a3db-f91eb1258d87" providerId="ADAL" clId="{CEEBEA60-3C46-4F1C-87D5-1AC727F53607}" dt="2024-06-05T13:01:30.884" v="391" actId="255"/>
      <pc:docMkLst>
        <pc:docMk/>
      </pc:docMkLst>
      <pc:sldChg chg="addSp delSp modSp mod">
        <pc:chgData name="Daniel LeFevers" userId="a5a96581-4838-463e-a3db-f91eb1258d87" providerId="ADAL" clId="{CEEBEA60-3C46-4F1C-87D5-1AC727F53607}" dt="2024-06-03T14:07:14.220" v="321" actId="20577"/>
        <pc:sldMkLst>
          <pc:docMk/>
          <pc:sldMk cId="1514489556" sldId="267"/>
        </pc:sldMkLst>
        <pc:spChg chg="mod">
          <ac:chgData name="Daniel LeFevers" userId="a5a96581-4838-463e-a3db-f91eb1258d87" providerId="ADAL" clId="{CEEBEA60-3C46-4F1C-87D5-1AC727F53607}" dt="2024-06-03T14:07:14.220" v="321" actId="20577"/>
          <ac:spMkLst>
            <pc:docMk/>
            <pc:sldMk cId="1514489556" sldId="267"/>
            <ac:spMk id="2" creationId="{00000000-0000-0000-0000-000000000000}"/>
          </ac:spMkLst>
        </pc:spChg>
        <pc:spChg chg="add mod">
          <ac:chgData name="Daniel LeFevers" userId="a5a96581-4838-463e-a3db-f91eb1258d87" providerId="ADAL" clId="{CEEBEA60-3C46-4F1C-87D5-1AC727F53607}" dt="2024-06-03T14:06:32.143" v="298" actId="20577"/>
          <ac:spMkLst>
            <pc:docMk/>
            <pc:sldMk cId="1514489556" sldId="267"/>
            <ac:spMk id="6" creationId="{64F67281-3F1C-A4DE-C97E-07D98730C58A}"/>
          </ac:spMkLst>
        </pc:spChg>
        <pc:spChg chg="del">
          <ac:chgData name="Daniel LeFevers" userId="a5a96581-4838-463e-a3db-f91eb1258d87" providerId="ADAL" clId="{CEEBEA60-3C46-4F1C-87D5-1AC727F53607}" dt="2024-06-03T13:47:30.654" v="162" actId="478"/>
          <ac:spMkLst>
            <pc:docMk/>
            <pc:sldMk cId="1514489556" sldId="267"/>
            <ac:spMk id="8" creationId="{2D769B00-67ED-6A64-8D3C-F04B422BC24F}"/>
          </ac:spMkLst>
        </pc:spChg>
      </pc:sldChg>
      <pc:sldChg chg="addSp modSp add mod">
        <pc:chgData name="Daniel LeFevers" userId="a5a96581-4838-463e-a3db-f91eb1258d87" providerId="ADAL" clId="{CEEBEA60-3C46-4F1C-87D5-1AC727F53607}" dt="2024-06-05T13:01:30.884" v="391" actId="255"/>
        <pc:sldMkLst>
          <pc:docMk/>
          <pc:sldMk cId="1369084836" sldId="268"/>
        </pc:sldMkLst>
        <pc:spChg chg="add mod">
          <ac:chgData name="Daniel LeFevers" userId="a5a96581-4838-463e-a3db-f91eb1258d87" providerId="ADAL" clId="{CEEBEA60-3C46-4F1C-87D5-1AC727F53607}" dt="2024-06-05T13:01:30.884" v="391" actId="255"/>
          <ac:spMkLst>
            <pc:docMk/>
            <pc:sldMk cId="1369084836" sldId="268"/>
            <ac:spMk id="7" creationId="{0CC795B0-C4EF-264B-FA56-7060E0898698}"/>
          </ac:spMkLst>
        </pc:spChg>
      </pc:sldChg>
      <pc:sldChg chg="add">
        <pc:chgData name="Daniel LeFevers" userId="a5a96581-4838-463e-a3db-f91eb1258d87" providerId="ADAL" clId="{CEEBEA60-3C46-4F1C-87D5-1AC727F53607}" dt="2024-06-03T14:03:04.924" v="227"/>
        <pc:sldMkLst>
          <pc:docMk/>
          <pc:sldMk cId="2709112283" sldId="414"/>
        </pc:sldMkLst>
      </pc:sldChg>
      <pc:sldChg chg="add">
        <pc:chgData name="Daniel LeFevers" userId="a5a96581-4838-463e-a3db-f91eb1258d87" providerId="ADAL" clId="{CEEBEA60-3C46-4F1C-87D5-1AC727F53607}" dt="2024-06-03T13:56:16.139" v="196"/>
        <pc:sldMkLst>
          <pc:docMk/>
          <pc:sldMk cId="2524042544" sldId="914"/>
        </pc:sldMkLst>
      </pc:sldChg>
      <pc:sldChg chg="add">
        <pc:chgData name="Daniel LeFevers" userId="a5a96581-4838-463e-a3db-f91eb1258d87" providerId="ADAL" clId="{CEEBEA60-3C46-4F1C-87D5-1AC727F53607}" dt="2024-06-03T14:03:04.924" v="227"/>
        <pc:sldMkLst>
          <pc:docMk/>
          <pc:sldMk cId="3938595097" sldId="1293"/>
        </pc:sldMkLst>
      </pc:sldChg>
      <pc:sldChg chg="add">
        <pc:chgData name="Daniel LeFevers" userId="a5a96581-4838-463e-a3db-f91eb1258d87" providerId="ADAL" clId="{CEEBEA60-3C46-4F1C-87D5-1AC727F53607}" dt="2024-06-03T14:03:04.924" v="227"/>
        <pc:sldMkLst>
          <pc:docMk/>
          <pc:sldMk cId="2165445425" sldId="1298"/>
        </pc:sldMkLst>
      </pc:sldChg>
      <pc:sldChg chg="add">
        <pc:chgData name="Daniel LeFevers" userId="a5a96581-4838-463e-a3db-f91eb1258d87" providerId="ADAL" clId="{CEEBEA60-3C46-4F1C-87D5-1AC727F53607}" dt="2024-06-03T14:03:04.924" v="227"/>
        <pc:sldMkLst>
          <pc:docMk/>
          <pc:sldMk cId="3801986335" sldId="1300"/>
        </pc:sldMkLst>
      </pc:sldChg>
      <pc:sldChg chg="add">
        <pc:chgData name="Daniel LeFevers" userId="a5a96581-4838-463e-a3db-f91eb1258d87" providerId="ADAL" clId="{CEEBEA60-3C46-4F1C-87D5-1AC727F53607}" dt="2024-06-03T14:03:04.924" v="227"/>
        <pc:sldMkLst>
          <pc:docMk/>
          <pc:sldMk cId="1116100261" sldId="4754"/>
        </pc:sldMkLst>
      </pc:sldChg>
      <pc:sldChg chg="del">
        <pc:chgData name="Daniel LeFevers" userId="a5a96581-4838-463e-a3db-f91eb1258d87" providerId="ADAL" clId="{CEEBEA60-3C46-4F1C-87D5-1AC727F53607}" dt="2024-06-03T14:00:54.890" v="223" actId="2696"/>
        <pc:sldMkLst>
          <pc:docMk/>
          <pc:sldMk cId="3841407230" sldId="4758"/>
        </pc:sldMkLst>
      </pc:sldChg>
      <pc:sldChg chg="add">
        <pc:chgData name="Daniel LeFevers" userId="a5a96581-4838-463e-a3db-f91eb1258d87" providerId="ADAL" clId="{CEEBEA60-3C46-4F1C-87D5-1AC727F53607}" dt="2024-06-03T14:03:04.924" v="227"/>
        <pc:sldMkLst>
          <pc:docMk/>
          <pc:sldMk cId="3710650395" sldId="4762"/>
        </pc:sldMkLst>
      </pc:sldChg>
      <pc:sldChg chg="add">
        <pc:chgData name="Daniel LeFevers" userId="a5a96581-4838-463e-a3db-f91eb1258d87" providerId="ADAL" clId="{CEEBEA60-3C46-4F1C-87D5-1AC727F53607}" dt="2024-06-03T14:03:04.924" v="227"/>
        <pc:sldMkLst>
          <pc:docMk/>
          <pc:sldMk cId="1516210435" sldId="4785"/>
        </pc:sldMkLst>
      </pc:sldChg>
      <pc:sldChg chg="del">
        <pc:chgData name="Daniel LeFevers" userId="a5a96581-4838-463e-a3db-f91eb1258d87" providerId="ADAL" clId="{CEEBEA60-3C46-4F1C-87D5-1AC727F53607}" dt="2024-06-03T14:00:21.077" v="221" actId="47"/>
        <pc:sldMkLst>
          <pc:docMk/>
          <pc:sldMk cId="3920517734" sldId="4828"/>
        </pc:sldMkLst>
      </pc:sldChg>
      <pc:sldChg chg="add">
        <pc:chgData name="Daniel LeFevers" userId="a5a96581-4838-463e-a3db-f91eb1258d87" providerId="ADAL" clId="{CEEBEA60-3C46-4F1C-87D5-1AC727F53607}" dt="2024-06-03T14:03:04.924" v="227"/>
        <pc:sldMkLst>
          <pc:docMk/>
          <pc:sldMk cId="1757040103" sldId="2147377418"/>
        </pc:sldMkLst>
      </pc:sldChg>
      <pc:sldChg chg="add">
        <pc:chgData name="Daniel LeFevers" userId="a5a96581-4838-463e-a3db-f91eb1258d87" providerId="ADAL" clId="{CEEBEA60-3C46-4F1C-87D5-1AC727F53607}" dt="2024-06-03T14:03:04.924" v="227"/>
        <pc:sldMkLst>
          <pc:docMk/>
          <pc:sldMk cId="1347309" sldId="2147377851"/>
        </pc:sldMkLst>
      </pc:sldChg>
      <pc:sldChg chg="del">
        <pc:chgData name="Daniel LeFevers" userId="a5a96581-4838-463e-a3db-f91eb1258d87" providerId="ADAL" clId="{CEEBEA60-3C46-4F1C-87D5-1AC727F53607}" dt="2024-06-03T14:00:23.608" v="222" actId="47"/>
        <pc:sldMkLst>
          <pc:docMk/>
          <pc:sldMk cId="1758373834" sldId="2147377889"/>
        </pc:sldMkLst>
      </pc:sldChg>
      <pc:sldChg chg="add ord">
        <pc:chgData name="Daniel LeFevers" userId="a5a96581-4838-463e-a3db-f91eb1258d87" providerId="ADAL" clId="{CEEBEA60-3C46-4F1C-87D5-1AC727F53607}" dt="2024-06-03T14:01:13.743" v="225"/>
        <pc:sldMkLst>
          <pc:docMk/>
          <pc:sldMk cId="2227057437" sldId="2147377946"/>
        </pc:sldMkLst>
      </pc:sldChg>
      <pc:sldChg chg="delSp mod ord">
        <pc:chgData name="Daniel LeFevers" userId="a5a96581-4838-463e-a3db-f91eb1258d87" providerId="ADAL" clId="{CEEBEA60-3C46-4F1C-87D5-1AC727F53607}" dt="2024-06-03T14:09:57.806" v="337" actId="478"/>
        <pc:sldMkLst>
          <pc:docMk/>
          <pc:sldMk cId="3338891919" sldId="2147377951"/>
        </pc:sldMkLst>
        <pc:spChg chg="del">
          <ac:chgData name="Daniel LeFevers" userId="a5a96581-4838-463e-a3db-f91eb1258d87" providerId="ADAL" clId="{CEEBEA60-3C46-4F1C-87D5-1AC727F53607}" dt="2024-06-03T14:09:57.806" v="337" actId="478"/>
          <ac:spMkLst>
            <pc:docMk/>
            <pc:sldMk cId="3338891919" sldId="2147377951"/>
            <ac:spMk id="4" creationId="{C3D46DA2-FCB9-0C73-21BD-388F01BB99D4}"/>
          </ac:spMkLst>
        </pc:spChg>
      </pc:sldChg>
      <pc:sldChg chg="delSp modSp add mod ord">
        <pc:chgData name="Daniel LeFevers" userId="a5a96581-4838-463e-a3db-f91eb1258d87" providerId="ADAL" clId="{CEEBEA60-3C46-4F1C-87D5-1AC727F53607}" dt="2024-06-03T14:01:35.521" v="226" actId="1036"/>
        <pc:sldMkLst>
          <pc:docMk/>
          <pc:sldMk cId="3208595266" sldId="2147469894"/>
        </pc:sldMkLst>
        <pc:grpChg chg="del">
          <ac:chgData name="Daniel LeFevers" userId="a5a96581-4838-463e-a3db-f91eb1258d87" providerId="ADAL" clId="{CEEBEA60-3C46-4F1C-87D5-1AC727F53607}" dt="2024-06-03T13:58:25.259" v="199" actId="478"/>
          <ac:grpSpMkLst>
            <pc:docMk/>
            <pc:sldMk cId="3208595266" sldId="2147469894"/>
            <ac:grpSpMk id="53" creationId="{0B80279D-9E38-A062-5984-D1FF6B491249}"/>
          </ac:grpSpMkLst>
        </pc:grpChg>
        <pc:picChg chg="mod">
          <ac:chgData name="Daniel LeFevers" userId="a5a96581-4838-463e-a3db-f91eb1258d87" providerId="ADAL" clId="{CEEBEA60-3C46-4F1C-87D5-1AC727F53607}" dt="2024-06-03T13:58:50.386" v="206" actId="1076"/>
          <ac:picMkLst>
            <pc:docMk/>
            <pc:sldMk cId="3208595266" sldId="2147469894"/>
            <ac:picMk id="41" creationId="{466B2C12-76A6-FA84-4C23-94CD8CC817E0}"/>
          </ac:picMkLst>
        </pc:picChg>
        <pc:picChg chg="mod">
          <ac:chgData name="Daniel LeFevers" userId="a5a96581-4838-463e-a3db-f91eb1258d87" providerId="ADAL" clId="{CEEBEA60-3C46-4F1C-87D5-1AC727F53607}" dt="2024-06-03T13:58:54.424" v="207" actId="1076"/>
          <ac:picMkLst>
            <pc:docMk/>
            <pc:sldMk cId="3208595266" sldId="2147469894"/>
            <ac:picMk id="42" creationId="{B1111B1D-FA6F-9CCF-5746-F9EA5F19FE75}"/>
          </ac:picMkLst>
        </pc:picChg>
        <pc:picChg chg="mod">
          <ac:chgData name="Daniel LeFevers" userId="a5a96581-4838-463e-a3db-f91eb1258d87" providerId="ADAL" clId="{CEEBEA60-3C46-4F1C-87D5-1AC727F53607}" dt="2024-06-03T13:58:56.918" v="208" actId="1076"/>
          <ac:picMkLst>
            <pc:docMk/>
            <pc:sldMk cId="3208595266" sldId="2147469894"/>
            <ac:picMk id="43" creationId="{093E5646-4056-9736-3B59-631E184A8381}"/>
          </ac:picMkLst>
        </pc:picChg>
        <pc:picChg chg="mod">
          <ac:chgData name="Daniel LeFevers" userId="a5a96581-4838-463e-a3db-f91eb1258d87" providerId="ADAL" clId="{CEEBEA60-3C46-4F1C-87D5-1AC727F53607}" dt="2024-06-03T13:58:37.107" v="202" actId="1076"/>
          <ac:picMkLst>
            <pc:docMk/>
            <pc:sldMk cId="3208595266" sldId="2147469894"/>
            <ac:picMk id="44" creationId="{39BDC3A4-406A-4703-9080-63DF2080ABE3}"/>
          </ac:picMkLst>
        </pc:picChg>
        <pc:picChg chg="mod">
          <ac:chgData name="Daniel LeFevers" userId="a5a96581-4838-463e-a3db-f91eb1258d87" providerId="ADAL" clId="{CEEBEA60-3C46-4F1C-87D5-1AC727F53607}" dt="2024-06-03T13:58:32.861" v="201" actId="1076"/>
          <ac:picMkLst>
            <pc:docMk/>
            <pc:sldMk cId="3208595266" sldId="2147469894"/>
            <ac:picMk id="45" creationId="{28C6594A-9092-F418-6829-526B8071A242}"/>
          </ac:picMkLst>
        </pc:picChg>
        <pc:picChg chg="mod">
          <ac:chgData name="Daniel LeFevers" userId="a5a96581-4838-463e-a3db-f91eb1258d87" providerId="ADAL" clId="{CEEBEA60-3C46-4F1C-87D5-1AC727F53607}" dt="2024-06-03T13:59:02.679" v="209" actId="1076"/>
          <ac:picMkLst>
            <pc:docMk/>
            <pc:sldMk cId="3208595266" sldId="2147469894"/>
            <ac:picMk id="46" creationId="{CFCE55FA-E81B-4EF9-89FF-4513A297121E}"/>
          </ac:picMkLst>
        </pc:picChg>
        <pc:picChg chg="mod">
          <ac:chgData name="Daniel LeFevers" userId="a5a96581-4838-463e-a3db-f91eb1258d87" providerId="ADAL" clId="{CEEBEA60-3C46-4F1C-87D5-1AC727F53607}" dt="2024-06-03T14:01:35.521" v="226" actId="1036"/>
          <ac:picMkLst>
            <pc:docMk/>
            <pc:sldMk cId="3208595266" sldId="2147469894"/>
            <ac:picMk id="47" creationId="{DAB3C9F7-262C-F244-0C0F-23B3848AF1E0}"/>
          </ac:picMkLst>
        </pc:picChg>
        <pc:picChg chg="mod">
          <ac:chgData name="Daniel LeFevers" userId="a5a96581-4838-463e-a3db-f91eb1258d87" providerId="ADAL" clId="{CEEBEA60-3C46-4F1C-87D5-1AC727F53607}" dt="2024-06-03T13:58:42.973" v="204" actId="1076"/>
          <ac:picMkLst>
            <pc:docMk/>
            <pc:sldMk cId="3208595266" sldId="2147469894"/>
            <ac:picMk id="48" creationId="{47945DDD-AD6E-2F0B-1FEF-82269A9F8D0B}"/>
          </ac:picMkLst>
        </pc:picChg>
        <pc:picChg chg="mod">
          <ac:chgData name="Daniel LeFevers" userId="a5a96581-4838-463e-a3db-f91eb1258d87" providerId="ADAL" clId="{CEEBEA60-3C46-4F1C-87D5-1AC727F53607}" dt="2024-06-03T13:59:16.694" v="213" actId="1076"/>
          <ac:picMkLst>
            <pc:docMk/>
            <pc:sldMk cId="3208595266" sldId="2147469894"/>
            <ac:picMk id="49" creationId="{D35726FA-27A6-B729-4148-E05CAFF0C3CA}"/>
          </ac:picMkLst>
        </pc:picChg>
        <pc:picChg chg="mod">
          <ac:chgData name="Daniel LeFevers" userId="a5a96581-4838-463e-a3db-f91eb1258d87" providerId="ADAL" clId="{CEEBEA60-3C46-4F1C-87D5-1AC727F53607}" dt="2024-06-03T13:59:13.399" v="212" actId="1076"/>
          <ac:picMkLst>
            <pc:docMk/>
            <pc:sldMk cId="3208595266" sldId="2147469894"/>
            <ac:picMk id="50" creationId="{46E01799-75C2-CF63-2CFA-6D9A1C648FC6}"/>
          </ac:picMkLst>
        </pc:picChg>
        <pc:picChg chg="mod">
          <ac:chgData name="Daniel LeFevers" userId="a5a96581-4838-463e-a3db-f91eb1258d87" providerId="ADAL" clId="{CEEBEA60-3C46-4F1C-87D5-1AC727F53607}" dt="2024-06-03T13:58:46.402" v="205" actId="1076"/>
          <ac:picMkLst>
            <pc:docMk/>
            <pc:sldMk cId="3208595266" sldId="2147469894"/>
            <ac:picMk id="51" creationId="{6F09BE9B-A9C9-DA41-F40B-CBF6FD34FB3C}"/>
          </ac:picMkLst>
        </pc:picChg>
        <pc:picChg chg="mod">
          <ac:chgData name="Daniel LeFevers" userId="a5a96581-4838-463e-a3db-f91eb1258d87" providerId="ADAL" clId="{CEEBEA60-3C46-4F1C-87D5-1AC727F53607}" dt="2024-06-03T13:58:28.445" v="200" actId="1076"/>
          <ac:picMkLst>
            <pc:docMk/>
            <pc:sldMk cId="3208595266" sldId="2147469894"/>
            <ac:picMk id="52" creationId="{CA937EE4-D1B3-29EF-0EA4-C1013DD1B919}"/>
          </ac:picMkLst>
        </pc:picChg>
      </pc:sldChg>
      <pc:sldChg chg="delSp mod ord">
        <pc:chgData name="Daniel LeFevers" userId="a5a96581-4838-463e-a3db-f91eb1258d87" providerId="ADAL" clId="{CEEBEA60-3C46-4F1C-87D5-1AC727F53607}" dt="2024-06-03T14:10:02.778" v="338" actId="478"/>
        <pc:sldMkLst>
          <pc:docMk/>
          <pc:sldMk cId="3351730266" sldId="2147472640"/>
        </pc:sldMkLst>
        <pc:spChg chg="del">
          <ac:chgData name="Daniel LeFevers" userId="a5a96581-4838-463e-a3db-f91eb1258d87" providerId="ADAL" clId="{CEEBEA60-3C46-4F1C-87D5-1AC727F53607}" dt="2024-06-03T14:10:02.778" v="338" actId="478"/>
          <ac:spMkLst>
            <pc:docMk/>
            <pc:sldMk cId="3351730266" sldId="2147472640"/>
            <ac:spMk id="3" creationId="{7AE3F6FF-AA96-4D2B-92F5-6CF8F23200C4}"/>
          </ac:spMkLst>
        </pc:spChg>
      </pc:sldChg>
      <pc:sldChg chg="del">
        <pc:chgData name="Daniel LeFevers" userId="a5a96581-4838-463e-a3db-f91eb1258d87" providerId="ADAL" clId="{CEEBEA60-3C46-4F1C-87D5-1AC727F53607}" dt="2024-06-03T14:00:16.135" v="219" actId="47"/>
        <pc:sldMkLst>
          <pc:docMk/>
          <pc:sldMk cId="572513181" sldId="2147472643"/>
        </pc:sldMkLst>
      </pc:sldChg>
      <pc:sldChg chg="del">
        <pc:chgData name="Daniel LeFevers" userId="a5a96581-4838-463e-a3db-f91eb1258d87" providerId="ADAL" clId="{CEEBEA60-3C46-4F1C-87D5-1AC727F53607}" dt="2024-06-03T14:00:18.975" v="220" actId="47"/>
        <pc:sldMkLst>
          <pc:docMk/>
          <pc:sldMk cId="2394467875" sldId="2147472644"/>
        </pc:sldMkLst>
      </pc:sldChg>
      <pc:sldChg chg="delSp modSp mod">
        <pc:chgData name="Daniel LeFevers" userId="a5a96581-4838-463e-a3db-f91eb1258d87" providerId="ADAL" clId="{CEEBEA60-3C46-4F1C-87D5-1AC727F53607}" dt="2024-06-05T12:58:58.870" v="383" actId="20577"/>
        <pc:sldMkLst>
          <pc:docMk/>
          <pc:sldMk cId="1066745530" sldId="2147472649"/>
        </pc:sldMkLst>
        <pc:spChg chg="del">
          <ac:chgData name="Daniel LeFevers" userId="a5a96581-4838-463e-a3db-f91eb1258d87" providerId="ADAL" clId="{CEEBEA60-3C46-4F1C-87D5-1AC727F53607}" dt="2024-06-03T14:09:45.945" v="336" actId="478"/>
          <ac:spMkLst>
            <pc:docMk/>
            <pc:sldMk cId="1066745530" sldId="2147472649"/>
            <ac:spMk id="3" creationId="{765581C5-25F3-D568-5968-A946771D92F7}"/>
          </ac:spMkLst>
        </pc:spChg>
        <pc:spChg chg="mod">
          <ac:chgData name="Daniel LeFevers" userId="a5a96581-4838-463e-a3db-f91eb1258d87" providerId="ADAL" clId="{CEEBEA60-3C46-4F1C-87D5-1AC727F53607}" dt="2024-06-03T14:09:38.168" v="335" actId="20577"/>
          <ac:spMkLst>
            <pc:docMk/>
            <pc:sldMk cId="1066745530" sldId="2147472649"/>
            <ac:spMk id="4" creationId="{D051C934-B545-08A5-FC9C-F3D1E7FF5C1A}"/>
          </ac:spMkLst>
        </pc:spChg>
        <pc:spChg chg="mod">
          <ac:chgData name="Daniel LeFevers" userId="a5a96581-4838-463e-a3db-f91eb1258d87" providerId="ADAL" clId="{CEEBEA60-3C46-4F1C-87D5-1AC727F53607}" dt="2024-06-05T12:58:58.870" v="383" actId="20577"/>
          <ac:spMkLst>
            <pc:docMk/>
            <pc:sldMk cId="1066745530" sldId="2147472649"/>
            <ac:spMk id="13" creationId="{A288A35E-2509-669B-2291-EC60D5ADCBF6}"/>
          </ac:spMkLst>
        </pc:spChg>
      </pc:sldChg>
      <pc:sldChg chg="delSp modSp mod ord">
        <pc:chgData name="Daniel LeFevers" userId="a5a96581-4838-463e-a3db-f91eb1258d87" providerId="ADAL" clId="{CEEBEA60-3C46-4F1C-87D5-1AC727F53607}" dt="2024-06-03T14:10:12.138" v="340" actId="478"/>
        <pc:sldMkLst>
          <pc:docMk/>
          <pc:sldMk cId="1282035976" sldId="2147472650"/>
        </pc:sldMkLst>
        <pc:spChg chg="del mod">
          <ac:chgData name="Daniel LeFevers" userId="a5a96581-4838-463e-a3db-f91eb1258d87" providerId="ADAL" clId="{CEEBEA60-3C46-4F1C-87D5-1AC727F53607}" dt="2024-06-03T14:10:12.138" v="340" actId="478"/>
          <ac:spMkLst>
            <pc:docMk/>
            <pc:sldMk cId="1282035976" sldId="2147472650"/>
            <ac:spMk id="6" creationId="{F64353EF-D967-9D41-5704-14F7FCDCFF00}"/>
          </ac:spMkLst>
        </pc:spChg>
      </pc:sldChg>
      <pc:sldChg chg="add">
        <pc:chgData name="Daniel LeFevers" userId="a5a96581-4838-463e-a3db-f91eb1258d87" providerId="ADAL" clId="{CEEBEA60-3C46-4F1C-87D5-1AC727F53607}" dt="2024-06-03T14:03:04.924" v="227"/>
        <pc:sldMkLst>
          <pc:docMk/>
          <pc:sldMk cId="1161467205" sldId="214747265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Other Electricity</c:v>
                </c:pt>
              </c:strCache>
            </c:strRef>
          </c:tx>
          <c:spPr>
            <a:no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Sheet1!$B$2:$B$24</c:f>
              <c:numCache>
                <c:formatCode>General</c:formatCode>
                <c:ptCount val="23"/>
                <c:pt idx="0">
                  <c:v>9.6679581375695172</c:v>
                </c:pt>
                <c:pt idx="1">
                  <c:v>18.215961222687444</c:v>
                </c:pt>
                <c:pt idx="2">
                  <c:v>19.752927781651568</c:v>
                </c:pt>
                <c:pt idx="3">
                  <c:v>29.166991530233069</c:v>
                </c:pt>
                <c:pt idx="4">
                  <c:v>28.53666517413609</c:v>
                </c:pt>
                <c:pt idx="5">
                  <c:v>22.389220113381381</c:v>
                </c:pt>
                <c:pt idx="6">
                  <c:v>25.157715540159654</c:v>
                </c:pt>
                <c:pt idx="7">
                  <c:v>22.672921973667695</c:v>
                </c:pt>
                <c:pt idx="8">
                  <c:v>27.029737585347736</c:v>
                </c:pt>
                <c:pt idx="9">
                  <c:v>24.48517013952597</c:v>
                </c:pt>
                <c:pt idx="10">
                  <c:v>31.653088697213089</c:v>
                </c:pt>
                <c:pt idx="11">
                  <c:v>26.01514584676212</c:v>
                </c:pt>
                <c:pt idx="12">
                  <c:v>22.696162594577064</c:v>
                </c:pt>
                <c:pt idx="13">
                  <c:v>20.709356580941037</c:v>
                </c:pt>
                <c:pt idx="14">
                  <c:v>13.299918144462627</c:v>
                </c:pt>
                <c:pt idx="15">
                  <c:v>30.005818539124906</c:v>
                </c:pt>
                <c:pt idx="16">
                  <c:v>17.983547831601832</c:v>
                </c:pt>
                <c:pt idx="17">
                  <c:v>16.066157331215088</c:v>
                </c:pt>
                <c:pt idx="18">
                  <c:v>18.962193047248004</c:v>
                </c:pt>
                <c:pt idx="19">
                  <c:v>24.09990500884086</c:v>
                </c:pt>
                <c:pt idx="20">
                  <c:v>24.580902226298207</c:v>
                </c:pt>
                <c:pt idx="21">
                  <c:v>25.635287908103031</c:v>
                </c:pt>
                <c:pt idx="22">
                  <c:v>20.98772781493102</c:v>
                </c:pt>
              </c:numCache>
            </c:numRef>
          </c:val>
          <c:extLst>
            <c:ext xmlns:c16="http://schemas.microsoft.com/office/drawing/2014/chart" uri="{C3380CC4-5D6E-409C-BE32-E72D297353CC}">
              <c16:uniqueId val="{00000000-2316-4817-89A9-D5F12EB302D5}"/>
            </c:ext>
          </c:extLst>
        </c:ser>
        <c:ser>
          <c:idx val="1"/>
          <c:order val="1"/>
          <c:tx>
            <c:strRef>
              <c:f>Sheet1!$C$1</c:f>
              <c:strCache>
                <c:ptCount val="1"/>
                <c:pt idx="0">
                  <c:v>Fuel-based Electricity</c:v>
                </c:pt>
              </c:strCache>
            </c:strRef>
          </c:tx>
          <c:spPr>
            <a:no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Sheet1!$C$2:$C$24</c:f>
              <c:numCache>
                <c:formatCode>0.0</c:formatCode>
                <c:ptCount val="23"/>
                <c:pt idx="0">
                  <c:v>9.2608518624304761</c:v>
                </c:pt>
                <c:pt idx="1">
                  <c:v>3.6520787773125556</c:v>
                </c:pt>
                <c:pt idx="2">
                  <c:v>2.2512072183484335</c:v>
                </c:pt>
                <c:pt idx="3">
                  <c:v>5.3567849037921036</c:v>
                </c:pt>
                <c:pt idx="4">
                  <c:v>2.6560574521265337</c:v>
                </c:pt>
                <c:pt idx="5">
                  <c:v>4.5882130179317482</c:v>
                </c:pt>
                <c:pt idx="6">
                  <c:v>2.2024156719615529</c:v>
                </c:pt>
                <c:pt idx="7">
                  <c:v>2.4113301475444207</c:v>
                </c:pt>
                <c:pt idx="8">
                  <c:v>3.8599547378845824</c:v>
                </c:pt>
                <c:pt idx="9">
                  <c:v>2.2044026887568622</c:v>
                </c:pt>
                <c:pt idx="10">
                  <c:v>0.14569453511014155</c:v>
                </c:pt>
                <c:pt idx="11">
                  <c:v>3.001697628379294</c:v>
                </c:pt>
                <c:pt idx="12">
                  <c:v>2.1184797794633372</c:v>
                </c:pt>
                <c:pt idx="13">
                  <c:v>3.0369847749175474</c:v>
                </c:pt>
                <c:pt idx="14">
                  <c:v>13.81102498522424</c:v>
                </c:pt>
                <c:pt idx="15">
                  <c:v>9.9818550157923597E-2</c:v>
                </c:pt>
                <c:pt idx="16">
                  <c:v>7.3682387853235705</c:v>
                </c:pt>
                <c:pt idx="17">
                  <c:v>5.500275142771029</c:v>
                </c:pt>
                <c:pt idx="18">
                  <c:v>2.3981299202808835</c:v>
                </c:pt>
                <c:pt idx="19">
                  <c:v>2.7963066912916181</c:v>
                </c:pt>
                <c:pt idx="20">
                  <c:v>2.2698414815362908</c:v>
                </c:pt>
                <c:pt idx="21">
                  <c:v>1.6919473896304515</c:v>
                </c:pt>
                <c:pt idx="22">
                  <c:v>1.7724417893581224</c:v>
                </c:pt>
              </c:numCache>
            </c:numRef>
          </c:val>
          <c:extLst>
            <c:ext xmlns:c16="http://schemas.microsoft.com/office/drawing/2014/chart" uri="{C3380CC4-5D6E-409C-BE32-E72D297353CC}">
              <c16:uniqueId val="{00000001-2316-4817-89A9-D5F12EB302D5}"/>
            </c:ext>
          </c:extLst>
        </c:ser>
        <c:ser>
          <c:idx val="2"/>
          <c:order val="2"/>
          <c:tx>
            <c:strRef>
              <c:f>Sheet1!$D$1</c:f>
              <c:strCache>
                <c:ptCount val="1"/>
                <c:pt idx="0">
                  <c:v>Other Fuels</c:v>
                </c:pt>
              </c:strCache>
            </c:strRef>
          </c:tx>
          <c:spPr>
            <a:solidFill>
              <a:schemeClr val="accent1"/>
            </a:solid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Sheet1!$D$2:$D$24</c:f>
              <c:numCache>
                <c:formatCode>0.0</c:formatCode>
                <c:ptCount val="23"/>
                <c:pt idx="0">
                  <c:v>22.991614999999996</c:v>
                </c:pt>
                <c:pt idx="1">
                  <c:v>17.653314999999999</c:v>
                </c:pt>
                <c:pt idx="2">
                  <c:v>15.70684</c:v>
                </c:pt>
                <c:pt idx="3">
                  <c:v>15.362195660365643</c:v>
                </c:pt>
                <c:pt idx="4">
                  <c:v>19.719159999999999</c:v>
                </c:pt>
                <c:pt idx="5">
                  <c:v>27.484099999999994</c:v>
                </c:pt>
                <c:pt idx="6">
                  <c:v>25.151510000000002</c:v>
                </c:pt>
                <c:pt idx="7">
                  <c:v>15.086940000000002</c:v>
                </c:pt>
                <c:pt idx="8">
                  <c:v>19.719160000000002</c:v>
                </c:pt>
                <c:pt idx="9">
                  <c:v>26.94755</c:v>
                </c:pt>
                <c:pt idx="10">
                  <c:v>20.094159999999999</c:v>
                </c:pt>
                <c:pt idx="11">
                  <c:v>20.580720007540002</c:v>
                </c:pt>
                <c:pt idx="12">
                  <c:v>28.90369418185</c:v>
                </c:pt>
                <c:pt idx="13">
                  <c:v>29.016465439349997</c:v>
                </c:pt>
                <c:pt idx="14">
                  <c:v>23.065375459482251</c:v>
                </c:pt>
                <c:pt idx="15">
                  <c:v>19.528853083631667</c:v>
                </c:pt>
                <c:pt idx="16">
                  <c:v>20.566460771527304</c:v>
                </c:pt>
                <c:pt idx="17">
                  <c:v>27.35994748200725</c:v>
                </c:pt>
                <c:pt idx="18">
                  <c:v>15.894989808979112</c:v>
                </c:pt>
                <c:pt idx="19">
                  <c:v>20.513397483922908</c:v>
                </c:pt>
                <c:pt idx="20">
                  <c:v>20.514689141064093</c:v>
                </c:pt>
                <c:pt idx="21">
                  <c:v>20.606498445792141</c:v>
                </c:pt>
                <c:pt idx="22">
                  <c:v>27.323107781906767</c:v>
                </c:pt>
              </c:numCache>
            </c:numRef>
          </c:val>
          <c:extLst>
            <c:ext xmlns:c16="http://schemas.microsoft.com/office/drawing/2014/chart" uri="{C3380CC4-5D6E-409C-BE32-E72D297353CC}">
              <c16:uniqueId val="{00000002-2316-4817-89A9-D5F12EB302D5}"/>
            </c:ext>
          </c:extLst>
        </c:ser>
        <c:ser>
          <c:idx val="3"/>
          <c:order val="3"/>
          <c:tx>
            <c:strRef>
              <c:f>Sheet1!$E$1</c:f>
              <c:strCache>
                <c:ptCount val="1"/>
                <c:pt idx="0">
                  <c:v>Pipeline Gases</c:v>
                </c:pt>
              </c:strCache>
            </c:strRef>
          </c:tx>
          <c:spPr>
            <a:solidFill>
              <a:schemeClr val="accent1"/>
            </a:solid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Sheet1!$E$2:$E$24</c:f>
              <c:numCache>
                <c:formatCode>0</c:formatCode>
                <c:ptCount val="23"/>
                <c:pt idx="0">
                  <c:v>10.076305</c:v>
                </c:pt>
                <c:pt idx="1">
                  <c:v>6.52623</c:v>
                </c:pt>
                <c:pt idx="2">
                  <c:v>4.8835949999999997</c:v>
                </c:pt>
                <c:pt idx="3">
                  <c:v>8.814603653336416</c:v>
                </c:pt>
                <c:pt idx="4">
                  <c:v>3.4739999999999998</c:v>
                </c:pt>
                <c:pt idx="5">
                  <c:v>7.2891399999999997</c:v>
                </c:pt>
                <c:pt idx="6">
                  <c:v>2.9213200000000001</c:v>
                </c:pt>
                <c:pt idx="7">
                  <c:v>2.6572500000000003</c:v>
                </c:pt>
                <c:pt idx="8">
                  <c:v>3.9740000000000002</c:v>
                </c:pt>
                <c:pt idx="9">
                  <c:v>7.1223799999999988</c:v>
                </c:pt>
                <c:pt idx="10">
                  <c:v>2.3489999999999998</c:v>
                </c:pt>
                <c:pt idx="11">
                  <c:v>3.6322849015000003</c:v>
                </c:pt>
                <c:pt idx="12">
                  <c:v>6.9184199582500003</c:v>
                </c:pt>
                <c:pt idx="13">
                  <c:v>7.9424984807500003</c:v>
                </c:pt>
                <c:pt idx="14">
                  <c:v>3.4663282865</c:v>
                </c:pt>
                <c:pt idx="15">
                  <c:v>3.3590243227499998</c:v>
                </c:pt>
                <c:pt idx="16">
                  <c:v>5.0228061880399997</c:v>
                </c:pt>
                <c:pt idx="17">
                  <c:v>7.2773354330149989</c:v>
                </c:pt>
                <c:pt idx="18">
                  <c:v>2.6763765224199996</c:v>
                </c:pt>
                <c:pt idx="19">
                  <c:v>3.3695845943212492</c:v>
                </c:pt>
                <c:pt idx="20">
                  <c:v>3.3793376442899996</c:v>
                </c:pt>
                <c:pt idx="21">
                  <c:v>2.8376213367899998</c:v>
                </c:pt>
                <c:pt idx="22">
                  <c:v>5.7886085617649989</c:v>
                </c:pt>
              </c:numCache>
            </c:numRef>
          </c:val>
          <c:extLst>
            <c:ext xmlns:c16="http://schemas.microsoft.com/office/drawing/2014/chart" uri="{C3380CC4-5D6E-409C-BE32-E72D297353CC}">
              <c16:uniqueId val="{00000003-2316-4817-89A9-D5F12EB302D5}"/>
            </c:ext>
          </c:extLst>
        </c:ser>
        <c:dLbls>
          <c:showLegendKey val="0"/>
          <c:showVal val="0"/>
          <c:showCatName val="0"/>
          <c:showSerName val="0"/>
          <c:showPercent val="0"/>
          <c:showBubbleSize val="0"/>
        </c:dLbls>
        <c:gapWidth val="50"/>
        <c:overlap val="100"/>
        <c:axId val="2095087344"/>
        <c:axId val="2095087824"/>
      </c:barChart>
      <c:catAx>
        <c:axId val="209508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95087824"/>
        <c:crosses val="autoZero"/>
        <c:auto val="1"/>
        <c:lblAlgn val="ctr"/>
        <c:lblOffset val="100"/>
        <c:noMultiLvlLbl val="0"/>
      </c:catAx>
      <c:valAx>
        <c:axId val="209508782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9508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Other Electricity</c:v>
                </c:pt>
              </c:strCache>
            </c:strRef>
          </c:tx>
          <c:spPr>
            <a:no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Sheet1!$B$2:$B$24</c:f>
              <c:numCache>
                <c:formatCode>General</c:formatCode>
                <c:ptCount val="23"/>
                <c:pt idx="0">
                  <c:v>9.6679581375695172</c:v>
                </c:pt>
                <c:pt idx="1">
                  <c:v>18.215961222687444</c:v>
                </c:pt>
                <c:pt idx="2">
                  <c:v>19.752927781651568</c:v>
                </c:pt>
                <c:pt idx="3">
                  <c:v>29.166991530233069</c:v>
                </c:pt>
                <c:pt idx="4">
                  <c:v>28.53666517413609</c:v>
                </c:pt>
                <c:pt idx="5">
                  <c:v>22.389220113381381</c:v>
                </c:pt>
                <c:pt idx="6">
                  <c:v>25.157715540159654</c:v>
                </c:pt>
                <c:pt idx="7">
                  <c:v>22.672921973667695</c:v>
                </c:pt>
                <c:pt idx="8">
                  <c:v>27.029737585347736</c:v>
                </c:pt>
                <c:pt idx="9">
                  <c:v>24.48517013952597</c:v>
                </c:pt>
                <c:pt idx="10">
                  <c:v>31.653088697213089</c:v>
                </c:pt>
                <c:pt idx="11">
                  <c:v>26.01514584676212</c:v>
                </c:pt>
                <c:pt idx="12">
                  <c:v>22.696162594577064</c:v>
                </c:pt>
                <c:pt idx="13">
                  <c:v>20.709356580941037</c:v>
                </c:pt>
                <c:pt idx="14">
                  <c:v>13.299918144462627</c:v>
                </c:pt>
                <c:pt idx="15">
                  <c:v>30.005818539124906</c:v>
                </c:pt>
                <c:pt idx="16">
                  <c:v>17.983547831601832</c:v>
                </c:pt>
                <c:pt idx="17">
                  <c:v>16.066157331215088</c:v>
                </c:pt>
                <c:pt idx="18">
                  <c:v>18.962193047248004</c:v>
                </c:pt>
                <c:pt idx="19">
                  <c:v>24.09990500884086</c:v>
                </c:pt>
                <c:pt idx="20">
                  <c:v>24.580902226298207</c:v>
                </c:pt>
                <c:pt idx="21">
                  <c:v>25.635287908103031</c:v>
                </c:pt>
                <c:pt idx="22">
                  <c:v>20.98772781493102</c:v>
                </c:pt>
              </c:numCache>
            </c:numRef>
          </c:val>
          <c:extLst>
            <c:ext xmlns:c16="http://schemas.microsoft.com/office/drawing/2014/chart" uri="{C3380CC4-5D6E-409C-BE32-E72D297353CC}">
              <c16:uniqueId val="{00000000-B5C6-4672-BC71-B5FDCFEF4DF2}"/>
            </c:ext>
          </c:extLst>
        </c:ser>
        <c:ser>
          <c:idx val="1"/>
          <c:order val="1"/>
          <c:tx>
            <c:strRef>
              <c:f>Sheet1!$C$1</c:f>
              <c:strCache>
                <c:ptCount val="1"/>
                <c:pt idx="0">
                  <c:v>Fuel-based Electricity</c:v>
                </c:pt>
              </c:strCache>
            </c:strRef>
          </c:tx>
          <c:spPr>
            <a:no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Sheet1!$C$2:$C$24</c:f>
              <c:numCache>
                <c:formatCode>0.0</c:formatCode>
                <c:ptCount val="23"/>
                <c:pt idx="0">
                  <c:v>9.2608518624304761</c:v>
                </c:pt>
                <c:pt idx="1">
                  <c:v>3.6520787773125556</c:v>
                </c:pt>
                <c:pt idx="2">
                  <c:v>2.2512072183484335</c:v>
                </c:pt>
                <c:pt idx="3">
                  <c:v>5.3567849037921036</c:v>
                </c:pt>
                <c:pt idx="4">
                  <c:v>2.6560574521265337</c:v>
                </c:pt>
                <c:pt idx="5">
                  <c:v>4.5882130179317482</c:v>
                </c:pt>
                <c:pt idx="6">
                  <c:v>2.2024156719615529</c:v>
                </c:pt>
                <c:pt idx="7">
                  <c:v>2.4113301475444207</c:v>
                </c:pt>
                <c:pt idx="8">
                  <c:v>3.8599547378845824</c:v>
                </c:pt>
                <c:pt idx="9">
                  <c:v>2.2044026887568622</c:v>
                </c:pt>
                <c:pt idx="10">
                  <c:v>0.14569453511014155</c:v>
                </c:pt>
                <c:pt idx="11">
                  <c:v>3.001697628379294</c:v>
                </c:pt>
                <c:pt idx="12">
                  <c:v>2.1184797794633372</c:v>
                </c:pt>
                <c:pt idx="13">
                  <c:v>3.0369847749175474</c:v>
                </c:pt>
                <c:pt idx="14">
                  <c:v>13.81102498522424</c:v>
                </c:pt>
                <c:pt idx="15">
                  <c:v>9.9818550157923597E-2</c:v>
                </c:pt>
                <c:pt idx="16">
                  <c:v>7.3682387853235705</c:v>
                </c:pt>
                <c:pt idx="17">
                  <c:v>5.500275142771029</c:v>
                </c:pt>
                <c:pt idx="18">
                  <c:v>2.3981299202808835</c:v>
                </c:pt>
                <c:pt idx="19">
                  <c:v>2.7963066912916181</c:v>
                </c:pt>
                <c:pt idx="20">
                  <c:v>2.2698414815362908</c:v>
                </c:pt>
                <c:pt idx="21">
                  <c:v>1.6919473896304515</c:v>
                </c:pt>
                <c:pt idx="22">
                  <c:v>1.7724417893581224</c:v>
                </c:pt>
              </c:numCache>
            </c:numRef>
          </c:val>
          <c:extLst>
            <c:ext xmlns:c16="http://schemas.microsoft.com/office/drawing/2014/chart" uri="{C3380CC4-5D6E-409C-BE32-E72D297353CC}">
              <c16:uniqueId val="{00000001-B5C6-4672-BC71-B5FDCFEF4DF2}"/>
            </c:ext>
          </c:extLst>
        </c:ser>
        <c:ser>
          <c:idx val="2"/>
          <c:order val="2"/>
          <c:tx>
            <c:strRef>
              <c:f>Sheet1!$D$1</c:f>
              <c:strCache>
                <c:ptCount val="1"/>
                <c:pt idx="0">
                  <c:v>Other Fuels</c:v>
                </c:pt>
              </c:strCache>
            </c:strRef>
          </c:tx>
          <c:spPr>
            <a:no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Sheet1!$D$2:$D$24</c:f>
              <c:numCache>
                <c:formatCode>0.0</c:formatCode>
                <c:ptCount val="23"/>
                <c:pt idx="0">
                  <c:v>22.991614999999996</c:v>
                </c:pt>
                <c:pt idx="1">
                  <c:v>17.653314999999999</c:v>
                </c:pt>
                <c:pt idx="2">
                  <c:v>15.70684</c:v>
                </c:pt>
                <c:pt idx="3">
                  <c:v>15.362195660365643</c:v>
                </c:pt>
                <c:pt idx="4">
                  <c:v>19.719159999999999</c:v>
                </c:pt>
                <c:pt idx="5">
                  <c:v>27.484099999999994</c:v>
                </c:pt>
                <c:pt idx="6">
                  <c:v>25.151510000000002</c:v>
                </c:pt>
                <c:pt idx="7">
                  <c:v>15.086940000000002</c:v>
                </c:pt>
                <c:pt idx="8">
                  <c:v>19.719160000000002</c:v>
                </c:pt>
                <c:pt idx="9">
                  <c:v>26.94755</c:v>
                </c:pt>
                <c:pt idx="10">
                  <c:v>20.094159999999999</c:v>
                </c:pt>
                <c:pt idx="11">
                  <c:v>20.580720007540002</c:v>
                </c:pt>
                <c:pt idx="12">
                  <c:v>28.90369418185</c:v>
                </c:pt>
                <c:pt idx="13">
                  <c:v>29.016465439349997</c:v>
                </c:pt>
                <c:pt idx="14">
                  <c:v>23.065375459482251</c:v>
                </c:pt>
                <c:pt idx="15">
                  <c:v>19.528853083631667</c:v>
                </c:pt>
                <c:pt idx="16">
                  <c:v>20.566460771527304</c:v>
                </c:pt>
                <c:pt idx="17">
                  <c:v>27.35994748200725</c:v>
                </c:pt>
                <c:pt idx="18">
                  <c:v>15.894989808979112</c:v>
                </c:pt>
                <c:pt idx="19">
                  <c:v>20.513397483922908</c:v>
                </c:pt>
                <c:pt idx="20">
                  <c:v>20.514689141064093</c:v>
                </c:pt>
                <c:pt idx="21">
                  <c:v>20.606498445792141</c:v>
                </c:pt>
                <c:pt idx="22">
                  <c:v>27.323107781906767</c:v>
                </c:pt>
              </c:numCache>
            </c:numRef>
          </c:val>
          <c:extLst>
            <c:ext xmlns:c16="http://schemas.microsoft.com/office/drawing/2014/chart" uri="{C3380CC4-5D6E-409C-BE32-E72D297353CC}">
              <c16:uniqueId val="{00000002-B5C6-4672-BC71-B5FDCFEF4DF2}"/>
            </c:ext>
          </c:extLst>
        </c:ser>
        <c:ser>
          <c:idx val="3"/>
          <c:order val="3"/>
          <c:tx>
            <c:strRef>
              <c:f>Sheet1!$E$1</c:f>
              <c:strCache>
                <c:ptCount val="1"/>
                <c:pt idx="0">
                  <c:v>Pipeline Gases</c:v>
                </c:pt>
              </c:strCache>
            </c:strRef>
          </c:tx>
          <c:spPr>
            <a:solidFill>
              <a:schemeClr val="accent6"/>
            </a:solid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Sheet1!$E$2:$E$24</c:f>
              <c:numCache>
                <c:formatCode>0</c:formatCode>
                <c:ptCount val="23"/>
                <c:pt idx="0">
                  <c:v>10.076305</c:v>
                </c:pt>
                <c:pt idx="1">
                  <c:v>6.52623</c:v>
                </c:pt>
                <c:pt idx="2">
                  <c:v>4.8835949999999997</c:v>
                </c:pt>
                <c:pt idx="3">
                  <c:v>8.814603653336416</c:v>
                </c:pt>
                <c:pt idx="4">
                  <c:v>3.4739999999999998</c:v>
                </c:pt>
                <c:pt idx="5">
                  <c:v>7.2891399999999997</c:v>
                </c:pt>
                <c:pt idx="6">
                  <c:v>2.9213200000000001</c:v>
                </c:pt>
                <c:pt idx="7">
                  <c:v>2.6572500000000003</c:v>
                </c:pt>
                <c:pt idx="8">
                  <c:v>3.9740000000000002</c:v>
                </c:pt>
                <c:pt idx="9">
                  <c:v>7.1223799999999988</c:v>
                </c:pt>
                <c:pt idx="10">
                  <c:v>2.3489999999999998</c:v>
                </c:pt>
                <c:pt idx="11">
                  <c:v>3.6322849015000003</c:v>
                </c:pt>
                <c:pt idx="12">
                  <c:v>6.9184199582500003</c:v>
                </c:pt>
                <c:pt idx="13">
                  <c:v>7.9424984807500003</c:v>
                </c:pt>
                <c:pt idx="14">
                  <c:v>3.4663282865</c:v>
                </c:pt>
                <c:pt idx="15">
                  <c:v>3.3590243227499998</c:v>
                </c:pt>
                <c:pt idx="16">
                  <c:v>5.0228061880399997</c:v>
                </c:pt>
                <c:pt idx="17">
                  <c:v>7.2773354330149989</c:v>
                </c:pt>
                <c:pt idx="18">
                  <c:v>2.6763765224199996</c:v>
                </c:pt>
                <c:pt idx="19">
                  <c:v>3.3695845943212492</c:v>
                </c:pt>
                <c:pt idx="20">
                  <c:v>3.3793376442899996</c:v>
                </c:pt>
                <c:pt idx="21">
                  <c:v>2.8376213367899998</c:v>
                </c:pt>
                <c:pt idx="22">
                  <c:v>5.7886085617649989</c:v>
                </c:pt>
              </c:numCache>
            </c:numRef>
          </c:val>
          <c:extLst>
            <c:ext xmlns:c16="http://schemas.microsoft.com/office/drawing/2014/chart" uri="{C3380CC4-5D6E-409C-BE32-E72D297353CC}">
              <c16:uniqueId val="{00000003-B5C6-4672-BC71-B5FDCFEF4DF2}"/>
            </c:ext>
          </c:extLst>
        </c:ser>
        <c:dLbls>
          <c:showLegendKey val="0"/>
          <c:showVal val="0"/>
          <c:showCatName val="0"/>
          <c:showSerName val="0"/>
          <c:showPercent val="0"/>
          <c:showBubbleSize val="0"/>
        </c:dLbls>
        <c:gapWidth val="50"/>
        <c:overlap val="100"/>
        <c:axId val="2095087344"/>
        <c:axId val="2095087824"/>
      </c:barChart>
      <c:catAx>
        <c:axId val="209508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95087824"/>
        <c:crosses val="autoZero"/>
        <c:auto val="1"/>
        <c:lblAlgn val="ctr"/>
        <c:lblOffset val="100"/>
        <c:noMultiLvlLbl val="0"/>
      </c:catAx>
      <c:valAx>
        <c:axId val="209508782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9508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Other Electricity</c:v>
                </c:pt>
              </c:strCache>
            </c:strRef>
          </c:tx>
          <c:spPr>
            <a:solidFill>
              <a:srgbClr val="79D595"/>
            </a:solid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Sheet1!$B$2:$B$24</c:f>
              <c:numCache>
                <c:formatCode>General</c:formatCode>
                <c:ptCount val="23"/>
                <c:pt idx="0">
                  <c:v>9.6679581375695172</c:v>
                </c:pt>
                <c:pt idx="1">
                  <c:v>18.215961222687444</c:v>
                </c:pt>
                <c:pt idx="2">
                  <c:v>19.752927781651568</c:v>
                </c:pt>
                <c:pt idx="3">
                  <c:v>29.166991530233069</c:v>
                </c:pt>
                <c:pt idx="4">
                  <c:v>28.53666517413609</c:v>
                </c:pt>
                <c:pt idx="5">
                  <c:v>22.389220113381381</c:v>
                </c:pt>
                <c:pt idx="6">
                  <c:v>25.157715540159654</c:v>
                </c:pt>
                <c:pt idx="7">
                  <c:v>22.672921973667695</c:v>
                </c:pt>
                <c:pt idx="8">
                  <c:v>27.029737585347736</c:v>
                </c:pt>
                <c:pt idx="9">
                  <c:v>24.48517013952597</c:v>
                </c:pt>
                <c:pt idx="10">
                  <c:v>31.653088697213089</c:v>
                </c:pt>
                <c:pt idx="11">
                  <c:v>26.01514584676212</c:v>
                </c:pt>
                <c:pt idx="12">
                  <c:v>22.696162594577064</c:v>
                </c:pt>
                <c:pt idx="13">
                  <c:v>20.709356580941037</c:v>
                </c:pt>
                <c:pt idx="14">
                  <c:v>13.299918144462627</c:v>
                </c:pt>
                <c:pt idx="15">
                  <c:v>30.005818539124906</c:v>
                </c:pt>
                <c:pt idx="16">
                  <c:v>17.983547831601832</c:v>
                </c:pt>
                <c:pt idx="17">
                  <c:v>16.066157331215088</c:v>
                </c:pt>
                <c:pt idx="18">
                  <c:v>18.962193047248004</c:v>
                </c:pt>
                <c:pt idx="19">
                  <c:v>24.09990500884086</c:v>
                </c:pt>
                <c:pt idx="20">
                  <c:v>24.580902226298207</c:v>
                </c:pt>
                <c:pt idx="21">
                  <c:v>25.635287908103031</c:v>
                </c:pt>
                <c:pt idx="22">
                  <c:v>20.98772781493102</c:v>
                </c:pt>
              </c:numCache>
            </c:numRef>
          </c:val>
          <c:extLst>
            <c:ext xmlns:c16="http://schemas.microsoft.com/office/drawing/2014/chart" uri="{C3380CC4-5D6E-409C-BE32-E72D297353CC}">
              <c16:uniqueId val="{00000000-2EB3-4B8D-AA36-3C7E7ACC4CEF}"/>
            </c:ext>
          </c:extLst>
        </c:ser>
        <c:ser>
          <c:idx val="1"/>
          <c:order val="1"/>
          <c:tx>
            <c:strRef>
              <c:f>Sheet1!$C$1</c:f>
              <c:strCache>
                <c:ptCount val="1"/>
                <c:pt idx="0">
                  <c:v>Fuel-based Electricity</c:v>
                </c:pt>
              </c:strCache>
            </c:strRef>
          </c:tx>
          <c:spPr>
            <a:solidFill>
              <a:srgbClr val="79D595"/>
            </a:solid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Sheet1!$C$2:$C$24</c:f>
              <c:numCache>
                <c:formatCode>0.0</c:formatCode>
                <c:ptCount val="23"/>
                <c:pt idx="0">
                  <c:v>9.2608518624304761</c:v>
                </c:pt>
                <c:pt idx="1">
                  <c:v>3.6520787773125556</c:v>
                </c:pt>
                <c:pt idx="2">
                  <c:v>2.2512072183484335</c:v>
                </c:pt>
                <c:pt idx="3">
                  <c:v>5.3567849037921036</c:v>
                </c:pt>
                <c:pt idx="4">
                  <c:v>2.6560574521265337</c:v>
                </c:pt>
                <c:pt idx="5">
                  <c:v>4.5882130179317482</c:v>
                </c:pt>
                <c:pt idx="6">
                  <c:v>2.2024156719615529</c:v>
                </c:pt>
                <c:pt idx="7">
                  <c:v>2.4113301475444207</c:v>
                </c:pt>
                <c:pt idx="8">
                  <c:v>3.8599547378845824</c:v>
                </c:pt>
                <c:pt idx="9">
                  <c:v>2.2044026887568622</c:v>
                </c:pt>
                <c:pt idx="10">
                  <c:v>0.14569453511014155</c:v>
                </c:pt>
                <c:pt idx="11">
                  <c:v>3.001697628379294</c:v>
                </c:pt>
                <c:pt idx="12">
                  <c:v>2.1184797794633372</c:v>
                </c:pt>
                <c:pt idx="13">
                  <c:v>3.0369847749175474</c:v>
                </c:pt>
                <c:pt idx="14">
                  <c:v>13.81102498522424</c:v>
                </c:pt>
                <c:pt idx="15">
                  <c:v>9.9818550157923597E-2</c:v>
                </c:pt>
                <c:pt idx="16">
                  <c:v>7.3682387853235705</c:v>
                </c:pt>
                <c:pt idx="17">
                  <c:v>5.500275142771029</c:v>
                </c:pt>
                <c:pt idx="18">
                  <c:v>2.3981299202808835</c:v>
                </c:pt>
                <c:pt idx="19">
                  <c:v>2.7963066912916181</c:v>
                </c:pt>
                <c:pt idx="20">
                  <c:v>2.2698414815362908</c:v>
                </c:pt>
                <c:pt idx="21">
                  <c:v>1.6919473896304515</c:v>
                </c:pt>
                <c:pt idx="22">
                  <c:v>1.7724417893581224</c:v>
                </c:pt>
              </c:numCache>
            </c:numRef>
          </c:val>
          <c:extLst>
            <c:ext xmlns:c16="http://schemas.microsoft.com/office/drawing/2014/chart" uri="{C3380CC4-5D6E-409C-BE32-E72D297353CC}">
              <c16:uniqueId val="{00000001-2EB3-4B8D-AA36-3C7E7ACC4CEF}"/>
            </c:ext>
          </c:extLst>
        </c:ser>
        <c:ser>
          <c:idx val="2"/>
          <c:order val="2"/>
          <c:tx>
            <c:strRef>
              <c:f>Sheet1!$D$1</c:f>
              <c:strCache>
                <c:ptCount val="1"/>
                <c:pt idx="0">
                  <c:v>Other Fuels</c:v>
                </c:pt>
              </c:strCache>
            </c:strRef>
          </c:tx>
          <c:spPr>
            <a:no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Sheet1!$D$2:$D$24</c:f>
              <c:numCache>
                <c:formatCode>0.0</c:formatCode>
                <c:ptCount val="23"/>
                <c:pt idx="0">
                  <c:v>22.991614999999996</c:v>
                </c:pt>
                <c:pt idx="1">
                  <c:v>17.653314999999999</c:v>
                </c:pt>
                <c:pt idx="2">
                  <c:v>15.70684</c:v>
                </c:pt>
                <c:pt idx="3">
                  <c:v>15.362195660365643</c:v>
                </c:pt>
                <c:pt idx="4">
                  <c:v>19.719159999999999</c:v>
                </c:pt>
                <c:pt idx="5">
                  <c:v>27.484099999999994</c:v>
                </c:pt>
                <c:pt idx="6">
                  <c:v>25.151510000000002</c:v>
                </c:pt>
                <c:pt idx="7">
                  <c:v>15.086940000000002</c:v>
                </c:pt>
                <c:pt idx="8">
                  <c:v>19.719160000000002</c:v>
                </c:pt>
                <c:pt idx="9">
                  <c:v>26.94755</c:v>
                </c:pt>
                <c:pt idx="10">
                  <c:v>20.094159999999999</c:v>
                </c:pt>
                <c:pt idx="11">
                  <c:v>20.580720007540002</c:v>
                </c:pt>
                <c:pt idx="12">
                  <c:v>28.90369418185</c:v>
                </c:pt>
                <c:pt idx="13">
                  <c:v>29.016465439349997</c:v>
                </c:pt>
                <c:pt idx="14">
                  <c:v>23.065375459482251</c:v>
                </c:pt>
                <c:pt idx="15">
                  <c:v>19.528853083631667</c:v>
                </c:pt>
                <c:pt idx="16">
                  <c:v>20.566460771527304</c:v>
                </c:pt>
                <c:pt idx="17">
                  <c:v>27.35994748200725</c:v>
                </c:pt>
                <c:pt idx="18">
                  <c:v>15.894989808979112</c:v>
                </c:pt>
                <c:pt idx="19">
                  <c:v>20.513397483922908</c:v>
                </c:pt>
                <c:pt idx="20">
                  <c:v>20.514689141064093</c:v>
                </c:pt>
                <c:pt idx="21">
                  <c:v>20.606498445792141</c:v>
                </c:pt>
                <c:pt idx="22">
                  <c:v>27.323107781906767</c:v>
                </c:pt>
              </c:numCache>
            </c:numRef>
          </c:val>
          <c:extLst>
            <c:ext xmlns:c16="http://schemas.microsoft.com/office/drawing/2014/chart" uri="{C3380CC4-5D6E-409C-BE32-E72D297353CC}">
              <c16:uniqueId val="{00000002-2EB3-4B8D-AA36-3C7E7ACC4CEF}"/>
            </c:ext>
          </c:extLst>
        </c:ser>
        <c:ser>
          <c:idx val="3"/>
          <c:order val="3"/>
          <c:tx>
            <c:strRef>
              <c:f>Sheet1!$E$1</c:f>
              <c:strCache>
                <c:ptCount val="1"/>
                <c:pt idx="0">
                  <c:v>Pipeline Gases</c:v>
                </c:pt>
              </c:strCache>
            </c:strRef>
          </c:tx>
          <c:spPr>
            <a:no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Sheet1!$E$2:$E$24</c:f>
              <c:numCache>
                <c:formatCode>0</c:formatCode>
                <c:ptCount val="23"/>
                <c:pt idx="0">
                  <c:v>10.076305</c:v>
                </c:pt>
                <c:pt idx="1">
                  <c:v>6.52623</c:v>
                </c:pt>
                <c:pt idx="2">
                  <c:v>4.8835949999999997</c:v>
                </c:pt>
                <c:pt idx="3">
                  <c:v>8.814603653336416</c:v>
                </c:pt>
                <c:pt idx="4">
                  <c:v>3.4739999999999998</c:v>
                </c:pt>
                <c:pt idx="5">
                  <c:v>7.2891399999999997</c:v>
                </c:pt>
                <c:pt idx="6">
                  <c:v>2.9213200000000001</c:v>
                </c:pt>
                <c:pt idx="7">
                  <c:v>2.6572500000000003</c:v>
                </c:pt>
                <c:pt idx="8">
                  <c:v>3.9740000000000002</c:v>
                </c:pt>
                <c:pt idx="9">
                  <c:v>7.1223799999999988</c:v>
                </c:pt>
                <c:pt idx="10">
                  <c:v>2.3489999999999998</c:v>
                </c:pt>
                <c:pt idx="11">
                  <c:v>3.6322849015000003</c:v>
                </c:pt>
                <c:pt idx="12">
                  <c:v>6.9184199582500003</c:v>
                </c:pt>
                <c:pt idx="13">
                  <c:v>7.9424984807500003</c:v>
                </c:pt>
                <c:pt idx="14">
                  <c:v>3.4663282865</c:v>
                </c:pt>
                <c:pt idx="15">
                  <c:v>3.3590243227499998</c:v>
                </c:pt>
                <c:pt idx="16">
                  <c:v>5.0228061880399997</c:v>
                </c:pt>
                <c:pt idx="17">
                  <c:v>7.2773354330149989</c:v>
                </c:pt>
                <c:pt idx="18">
                  <c:v>2.6763765224199996</c:v>
                </c:pt>
                <c:pt idx="19">
                  <c:v>3.3695845943212492</c:v>
                </c:pt>
                <c:pt idx="20">
                  <c:v>3.3793376442899996</c:v>
                </c:pt>
                <c:pt idx="21">
                  <c:v>2.8376213367899998</c:v>
                </c:pt>
                <c:pt idx="22">
                  <c:v>5.7886085617649989</c:v>
                </c:pt>
              </c:numCache>
            </c:numRef>
          </c:val>
          <c:extLst>
            <c:ext xmlns:c16="http://schemas.microsoft.com/office/drawing/2014/chart" uri="{C3380CC4-5D6E-409C-BE32-E72D297353CC}">
              <c16:uniqueId val="{00000003-2EB3-4B8D-AA36-3C7E7ACC4CEF}"/>
            </c:ext>
          </c:extLst>
        </c:ser>
        <c:dLbls>
          <c:showLegendKey val="0"/>
          <c:showVal val="0"/>
          <c:showCatName val="0"/>
          <c:showSerName val="0"/>
          <c:showPercent val="0"/>
          <c:showBubbleSize val="0"/>
        </c:dLbls>
        <c:gapWidth val="50"/>
        <c:overlap val="100"/>
        <c:axId val="2095087344"/>
        <c:axId val="2095087824"/>
      </c:barChart>
      <c:catAx>
        <c:axId val="209508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95087824"/>
        <c:crosses val="autoZero"/>
        <c:auto val="1"/>
        <c:lblAlgn val="ctr"/>
        <c:lblOffset val="100"/>
        <c:noMultiLvlLbl val="0"/>
      </c:catAx>
      <c:valAx>
        <c:axId val="209508782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9508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9306207770559"/>
          <c:y val="6.8112326371991994E-2"/>
          <c:w val="0.87806937922294415"/>
          <c:h val="0.85421030394645736"/>
        </c:manualLayout>
      </c:layout>
      <c:barChart>
        <c:barDir val="col"/>
        <c:grouping val="percentStacked"/>
        <c:varyColors val="0"/>
        <c:ser>
          <c:idx val="0"/>
          <c:order val="0"/>
          <c:tx>
            <c:strRef>
              <c:f>Sheet1!$B$1</c:f>
              <c:strCache>
                <c:ptCount val="1"/>
                <c:pt idx="0">
                  <c:v>Other Electricity</c:v>
                </c:pt>
              </c:strCache>
            </c:strRef>
          </c:tx>
          <c:spPr>
            <a:no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Sheet1!$B$2:$B$24</c:f>
              <c:numCache>
                <c:formatCode>General</c:formatCode>
                <c:ptCount val="23"/>
                <c:pt idx="0">
                  <c:v>9.6679581375695172</c:v>
                </c:pt>
                <c:pt idx="1">
                  <c:v>18.215961222687444</c:v>
                </c:pt>
                <c:pt idx="2">
                  <c:v>19.752927781651568</c:v>
                </c:pt>
                <c:pt idx="3">
                  <c:v>29.166991530233069</c:v>
                </c:pt>
                <c:pt idx="4">
                  <c:v>28.53666517413609</c:v>
                </c:pt>
                <c:pt idx="5">
                  <c:v>22.389220113381381</c:v>
                </c:pt>
                <c:pt idx="6">
                  <c:v>25.157715540159654</c:v>
                </c:pt>
                <c:pt idx="7">
                  <c:v>22.672921973667695</c:v>
                </c:pt>
                <c:pt idx="8">
                  <c:v>27.029737585347736</c:v>
                </c:pt>
                <c:pt idx="9">
                  <c:v>24.48517013952597</c:v>
                </c:pt>
                <c:pt idx="10">
                  <c:v>31.653088697213089</c:v>
                </c:pt>
                <c:pt idx="11">
                  <c:v>26.01514584676212</c:v>
                </c:pt>
                <c:pt idx="12">
                  <c:v>22.696162594577064</c:v>
                </c:pt>
                <c:pt idx="13">
                  <c:v>20.709356580941037</c:v>
                </c:pt>
                <c:pt idx="14">
                  <c:v>13.299918144462627</c:v>
                </c:pt>
                <c:pt idx="15">
                  <c:v>30.005818539124906</c:v>
                </c:pt>
                <c:pt idx="16">
                  <c:v>17.983547831601832</c:v>
                </c:pt>
                <c:pt idx="17">
                  <c:v>16.066157331215088</c:v>
                </c:pt>
                <c:pt idx="18">
                  <c:v>18.962193047248004</c:v>
                </c:pt>
                <c:pt idx="19">
                  <c:v>24.09990500884086</c:v>
                </c:pt>
                <c:pt idx="20">
                  <c:v>24.580902226298207</c:v>
                </c:pt>
                <c:pt idx="21">
                  <c:v>25.635287908103031</c:v>
                </c:pt>
                <c:pt idx="22">
                  <c:v>20.98772781493102</c:v>
                </c:pt>
              </c:numCache>
            </c:numRef>
          </c:val>
          <c:extLst>
            <c:ext xmlns:c16="http://schemas.microsoft.com/office/drawing/2014/chart" uri="{C3380CC4-5D6E-409C-BE32-E72D297353CC}">
              <c16:uniqueId val="{00000000-6A81-4F73-A2F0-AA7BD38B8889}"/>
            </c:ext>
          </c:extLst>
        </c:ser>
        <c:ser>
          <c:idx val="1"/>
          <c:order val="1"/>
          <c:tx>
            <c:strRef>
              <c:f>Sheet1!$C$1</c:f>
              <c:strCache>
                <c:ptCount val="1"/>
                <c:pt idx="0">
                  <c:v>Fuel-based Electricity</c:v>
                </c:pt>
              </c:strCache>
            </c:strRef>
          </c:tx>
          <c:spPr>
            <a:pattFill prst="wdUpDiag">
              <a:fgClr>
                <a:srgbClr val="79D595"/>
              </a:fgClr>
              <a:bgClr>
                <a:schemeClr val="accent1"/>
              </a:bgClr>
            </a:patt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Sheet1!$C$2:$C$24</c:f>
              <c:numCache>
                <c:formatCode>0.0</c:formatCode>
                <c:ptCount val="23"/>
                <c:pt idx="0">
                  <c:v>9.2608518624304761</c:v>
                </c:pt>
                <c:pt idx="1">
                  <c:v>3.6520787773125556</c:v>
                </c:pt>
                <c:pt idx="2">
                  <c:v>2.2512072183484335</c:v>
                </c:pt>
                <c:pt idx="3">
                  <c:v>5.3567849037921036</c:v>
                </c:pt>
                <c:pt idx="4">
                  <c:v>2.6560574521265337</c:v>
                </c:pt>
                <c:pt idx="5">
                  <c:v>4.5882130179317482</c:v>
                </c:pt>
                <c:pt idx="6">
                  <c:v>2.2024156719615529</c:v>
                </c:pt>
                <c:pt idx="7">
                  <c:v>2.4113301475444207</c:v>
                </c:pt>
                <c:pt idx="8">
                  <c:v>3.8599547378845824</c:v>
                </c:pt>
                <c:pt idx="9">
                  <c:v>2.2044026887568622</c:v>
                </c:pt>
                <c:pt idx="10">
                  <c:v>0.14569453511014155</c:v>
                </c:pt>
                <c:pt idx="11">
                  <c:v>3.001697628379294</c:v>
                </c:pt>
                <c:pt idx="12">
                  <c:v>2.1184797794633372</c:v>
                </c:pt>
                <c:pt idx="13">
                  <c:v>3.0369847749175474</c:v>
                </c:pt>
                <c:pt idx="14">
                  <c:v>13.81102498522424</c:v>
                </c:pt>
                <c:pt idx="15">
                  <c:v>9.9818550157923597E-2</c:v>
                </c:pt>
                <c:pt idx="16">
                  <c:v>7.3682387853235705</c:v>
                </c:pt>
                <c:pt idx="17">
                  <c:v>5.500275142771029</c:v>
                </c:pt>
                <c:pt idx="18">
                  <c:v>2.3981299202808835</c:v>
                </c:pt>
                <c:pt idx="19">
                  <c:v>2.7963066912916181</c:v>
                </c:pt>
                <c:pt idx="20">
                  <c:v>2.2698414815362908</c:v>
                </c:pt>
                <c:pt idx="21">
                  <c:v>1.6919473896304515</c:v>
                </c:pt>
                <c:pt idx="22">
                  <c:v>1.7724417893581224</c:v>
                </c:pt>
              </c:numCache>
            </c:numRef>
          </c:val>
          <c:extLst>
            <c:ext xmlns:c16="http://schemas.microsoft.com/office/drawing/2014/chart" uri="{C3380CC4-5D6E-409C-BE32-E72D297353CC}">
              <c16:uniqueId val="{00000001-6A81-4F73-A2F0-AA7BD38B8889}"/>
            </c:ext>
          </c:extLst>
        </c:ser>
        <c:ser>
          <c:idx val="2"/>
          <c:order val="2"/>
          <c:tx>
            <c:strRef>
              <c:f>Sheet1!$D$1</c:f>
              <c:strCache>
                <c:ptCount val="1"/>
                <c:pt idx="0">
                  <c:v>Other Fuels</c:v>
                </c:pt>
              </c:strCache>
            </c:strRef>
          </c:tx>
          <c:spPr>
            <a:no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Sheet1!$D$2:$D$24</c:f>
              <c:numCache>
                <c:formatCode>0.0</c:formatCode>
                <c:ptCount val="23"/>
                <c:pt idx="0">
                  <c:v>22.991614999999996</c:v>
                </c:pt>
                <c:pt idx="1">
                  <c:v>17.653314999999999</c:v>
                </c:pt>
                <c:pt idx="2">
                  <c:v>15.70684</c:v>
                </c:pt>
                <c:pt idx="3">
                  <c:v>15.362195660365643</c:v>
                </c:pt>
                <c:pt idx="4">
                  <c:v>19.719159999999999</c:v>
                </c:pt>
                <c:pt idx="5">
                  <c:v>27.484099999999994</c:v>
                </c:pt>
                <c:pt idx="6">
                  <c:v>25.151510000000002</c:v>
                </c:pt>
                <c:pt idx="7">
                  <c:v>15.086940000000002</c:v>
                </c:pt>
                <c:pt idx="8">
                  <c:v>19.719160000000002</c:v>
                </c:pt>
                <c:pt idx="9">
                  <c:v>26.94755</c:v>
                </c:pt>
                <c:pt idx="10">
                  <c:v>20.094159999999999</c:v>
                </c:pt>
                <c:pt idx="11">
                  <c:v>20.580720007540002</c:v>
                </c:pt>
                <c:pt idx="12">
                  <c:v>28.90369418185</c:v>
                </c:pt>
                <c:pt idx="13">
                  <c:v>29.016465439349997</c:v>
                </c:pt>
                <c:pt idx="14">
                  <c:v>23.065375459482251</c:v>
                </c:pt>
                <c:pt idx="15">
                  <c:v>19.528853083631667</c:v>
                </c:pt>
                <c:pt idx="16">
                  <c:v>20.566460771527304</c:v>
                </c:pt>
                <c:pt idx="17">
                  <c:v>27.35994748200725</c:v>
                </c:pt>
                <c:pt idx="18">
                  <c:v>15.894989808979112</c:v>
                </c:pt>
                <c:pt idx="19">
                  <c:v>20.513397483922908</c:v>
                </c:pt>
                <c:pt idx="20">
                  <c:v>20.514689141064093</c:v>
                </c:pt>
                <c:pt idx="21">
                  <c:v>20.606498445792141</c:v>
                </c:pt>
                <c:pt idx="22">
                  <c:v>27.323107781906767</c:v>
                </c:pt>
              </c:numCache>
            </c:numRef>
          </c:val>
          <c:extLst>
            <c:ext xmlns:c16="http://schemas.microsoft.com/office/drawing/2014/chart" uri="{C3380CC4-5D6E-409C-BE32-E72D297353CC}">
              <c16:uniqueId val="{00000002-6A81-4F73-A2F0-AA7BD38B8889}"/>
            </c:ext>
          </c:extLst>
        </c:ser>
        <c:ser>
          <c:idx val="3"/>
          <c:order val="3"/>
          <c:tx>
            <c:strRef>
              <c:f>Sheet1!$E$1</c:f>
              <c:strCache>
                <c:ptCount val="1"/>
                <c:pt idx="0">
                  <c:v>Pipeline Gases</c:v>
                </c:pt>
              </c:strCache>
            </c:strRef>
          </c:tx>
          <c:spPr>
            <a:noFill/>
            <a:ln>
              <a:noFill/>
            </a:ln>
            <a:effectLst/>
          </c:spPr>
          <c:invertIfNegative val="0"/>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Sheet1!$E$2:$E$24</c:f>
              <c:numCache>
                <c:formatCode>0</c:formatCode>
                <c:ptCount val="23"/>
                <c:pt idx="0">
                  <c:v>10.076305</c:v>
                </c:pt>
                <c:pt idx="1">
                  <c:v>6.52623</c:v>
                </c:pt>
                <c:pt idx="2">
                  <c:v>4.8835949999999997</c:v>
                </c:pt>
                <c:pt idx="3">
                  <c:v>8.814603653336416</c:v>
                </c:pt>
                <c:pt idx="4">
                  <c:v>3.4739999999999998</c:v>
                </c:pt>
                <c:pt idx="5">
                  <c:v>7.2891399999999997</c:v>
                </c:pt>
                <c:pt idx="6">
                  <c:v>2.9213200000000001</c:v>
                </c:pt>
                <c:pt idx="7">
                  <c:v>2.6572500000000003</c:v>
                </c:pt>
                <c:pt idx="8">
                  <c:v>3.9740000000000002</c:v>
                </c:pt>
                <c:pt idx="9">
                  <c:v>7.1223799999999988</c:v>
                </c:pt>
                <c:pt idx="10">
                  <c:v>2.3489999999999998</c:v>
                </c:pt>
                <c:pt idx="11">
                  <c:v>3.6322849015000003</c:v>
                </c:pt>
                <c:pt idx="12">
                  <c:v>6.9184199582500003</c:v>
                </c:pt>
                <c:pt idx="13">
                  <c:v>7.9424984807500003</c:v>
                </c:pt>
                <c:pt idx="14">
                  <c:v>3.4663282865</c:v>
                </c:pt>
                <c:pt idx="15">
                  <c:v>3.3590243227499998</c:v>
                </c:pt>
                <c:pt idx="16">
                  <c:v>5.0228061880399997</c:v>
                </c:pt>
                <c:pt idx="17">
                  <c:v>7.2773354330149989</c:v>
                </c:pt>
                <c:pt idx="18">
                  <c:v>2.6763765224199996</c:v>
                </c:pt>
                <c:pt idx="19">
                  <c:v>3.3695845943212492</c:v>
                </c:pt>
                <c:pt idx="20">
                  <c:v>3.3793376442899996</c:v>
                </c:pt>
                <c:pt idx="21">
                  <c:v>2.8376213367899998</c:v>
                </c:pt>
                <c:pt idx="22">
                  <c:v>5.7886085617649989</c:v>
                </c:pt>
              </c:numCache>
            </c:numRef>
          </c:val>
          <c:extLst>
            <c:ext xmlns:c16="http://schemas.microsoft.com/office/drawing/2014/chart" uri="{C3380CC4-5D6E-409C-BE32-E72D297353CC}">
              <c16:uniqueId val="{00000003-6A81-4F73-A2F0-AA7BD38B8889}"/>
            </c:ext>
          </c:extLst>
        </c:ser>
        <c:dLbls>
          <c:showLegendKey val="0"/>
          <c:showVal val="0"/>
          <c:showCatName val="0"/>
          <c:showSerName val="0"/>
          <c:showPercent val="0"/>
          <c:showBubbleSize val="0"/>
        </c:dLbls>
        <c:gapWidth val="50"/>
        <c:overlap val="100"/>
        <c:axId val="2095087344"/>
        <c:axId val="2095087824"/>
      </c:barChart>
      <c:catAx>
        <c:axId val="2095087344"/>
        <c:scaling>
          <c:orientation val="minMax"/>
        </c:scaling>
        <c:delete val="1"/>
        <c:axPos val="b"/>
        <c:numFmt formatCode="General" sourceLinked="1"/>
        <c:majorTickMark val="none"/>
        <c:minorTickMark val="none"/>
        <c:tickLblPos val="nextTo"/>
        <c:crossAx val="2095087824"/>
        <c:crosses val="autoZero"/>
        <c:auto val="1"/>
        <c:lblAlgn val="ctr"/>
        <c:lblOffset val="100"/>
        <c:noMultiLvlLbl val="0"/>
      </c:catAx>
      <c:valAx>
        <c:axId val="209508782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09508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FD138-2406-432D-882B-9B39FA6276D1}"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5CA97CD1-F91A-40DF-82E1-4A1CEDCB6F9C}">
      <dgm:prSet phldrT="[Text]" custT="1"/>
      <dgm:spPr>
        <a:solidFill>
          <a:schemeClr val="accent2"/>
        </a:solidFill>
      </dgm:spPr>
      <dgm:t>
        <a:bodyPr/>
        <a:lstStyle/>
        <a:p>
          <a:r>
            <a:rPr lang="en-US" sz="1600"/>
            <a:t>Near-Term</a:t>
          </a:r>
          <a:br>
            <a:rPr lang="en-US" sz="1600"/>
          </a:br>
          <a:r>
            <a:rPr lang="en-US" sz="1600"/>
            <a:t>(25-50+%)</a:t>
          </a:r>
        </a:p>
      </dgm:t>
    </dgm:pt>
    <dgm:pt modelId="{BEF19942-683E-4E7D-AC05-B1D56B8AFDEF}" type="parTrans" cxnId="{6C7B8B44-9E1A-4F22-AF9A-3A32206EF47A}">
      <dgm:prSet/>
      <dgm:spPr/>
      <dgm:t>
        <a:bodyPr/>
        <a:lstStyle/>
        <a:p>
          <a:endParaRPr lang="en-US"/>
        </a:p>
      </dgm:t>
    </dgm:pt>
    <dgm:pt modelId="{EE10E155-3E61-4AC8-9368-463A4FE27DFB}" type="sibTrans" cxnId="{6C7B8B44-9E1A-4F22-AF9A-3A32206EF47A}">
      <dgm:prSet/>
      <dgm:spPr/>
      <dgm:t>
        <a:bodyPr/>
        <a:lstStyle/>
        <a:p>
          <a:endParaRPr lang="en-US"/>
        </a:p>
      </dgm:t>
    </dgm:pt>
    <dgm:pt modelId="{85F94E8B-AA18-4D39-8D6F-1B9025F013ED}">
      <dgm:prSet phldrT="[Text]" custT="1"/>
      <dgm:spPr/>
      <dgm:t>
        <a:bodyPr/>
        <a:lstStyle/>
        <a:p>
          <a:r>
            <a:rPr lang="en-US" sz="2000"/>
            <a:t>Expanded use of high-efficiency gas equipment</a:t>
          </a:r>
        </a:p>
      </dgm:t>
    </dgm:pt>
    <dgm:pt modelId="{870D76DF-F490-45B5-BAAF-249DB088B9C3}" type="parTrans" cxnId="{7EC079FA-D84E-4A8B-81ED-1B94B74F7410}">
      <dgm:prSet/>
      <dgm:spPr/>
      <dgm:t>
        <a:bodyPr/>
        <a:lstStyle/>
        <a:p>
          <a:endParaRPr lang="en-US"/>
        </a:p>
      </dgm:t>
    </dgm:pt>
    <dgm:pt modelId="{361766C8-899A-4328-8C95-A84B65C20B49}" type="sibTrans" cxnId="{7EC079FA-D84E-4A8B-81ED-1B94B74F7410}">
      <dgm:prSet/>
      <dgm:spPr/>
      <dgm:t>
        <a:bodyPr/>
        <a:lstStyle/>
        <a:p>
          <a:endParaRPr lang="en-US"/>
        </a:p>
      </dgm:t>
    </dgm:pt>
    <dgm:pt modelId="{1919CC1A-8760-4CA6-9B6A-808B67865D1F}">
      <dgm:prSet phldrT="[Text]" custT="1"/>
      <dgm:spPr/>
      <dgm:t>
        <a:bodyPr/>
        <a:lstStyle/>
        <a:p>
          <a:r>
            <a:rPr lang="en-US" sz="2000" b="0"/>
            <a:t>Hybrid natural gas furnace/</a:t>
          </a:r>
          <a:br>
            <a:rPr lang="en-US" sz="2000" b="0"/>
          </a:br>
          <a:r>
            <a:rPr lang="en-US" sz="2000" b="0"/>
            <a:t>boilers and electric heat pump systems</a:t>
          </a:r>
        </a:p>
      </dgm:t>
    </dgm:pt>
    <dgm:pt modelId="{2DA08BF9-30BF-4EED-B3B4-BE3DBE438897}" type="parTrans" cxnId="{6D52B7A9-AB21-4204-A25F-BCBD2BF33DDB}">
      <dgm:prSet/>
      <dgm:spPr/>
      <dgm:t>
        <a:bodyPr/>
        <a:lstStyle/>
        <a:p>
          <a:endParaRPr lang="en-US"/>
        </a:p>
      </dgm:t>
    </dgm:pt>
    <dgm:pt modelId="{B64FE9AC-2CE5-4C16-9AB9-A8612A61FD80}" type="sibTrans" cxnId="{6D52B7A9-AB21-4204-A25F-BCBD2BF33DDB}">
      <dgm:prSet/>
      <dgm:spPr/>
      <dgm:t>
        <a:bodyPr/>
        <a:lstStyle/>
        <a:p>
          <a:endParaRPr lang="en-US"/>
        </a:p>
      </dgm:t>
    </dgm:pt>
    <dgm:pt modelId="{A78C0BD3-D92F-443D-9E3E-DF2A6F5C37CF}">
      <dgm:prSet phldrT="[Text]" custT="1"/>
      <dgm:spPr>
        <a:solidFill>
          <a:schemeClr val="accent2"/>
        </a:solidFill>
      </dgm:spPr>
      <dgm:t>
        <a:bodyPr/>
        <a:lstStyle/>
        <a:p>
          <a:r>
            <a:rPr lang="en-US" sz="1600"/>
            <a:t>Next-Gen</a:t>
          </a:r>
          <a:br>
            <a:rPr lang="en-US" sz="1600"/>
          </a:br>
          <a:r>
            <a:rPr lang="en-US" sz="1600"/>
            <a:t>(40-60+%)</a:t>
          </a:r>
        </a:p>
      </dgm:t>
    </dgm:pt>
    <dgm:pt modelId="{92260EFC-36E5-40C9-8B2E-8F7594899805}" type="parTrans" cxnId="{BE53D750-901D-496B-986A-3F52630D69D8}">
      <dgm:prSet/>
      <dgm:spPr/>
      <dgm:t>
        <a:bodyPr/>
        <a:lstStyle/>
        <a:p>
          <a:endParaRPr lang="en-US"/>
        </a:p>
      </dgm:t>
    </dgm:pt>
    <dgm:pt modelId="{658B2685-FC37-480F-B47F-95040A4E6CE7}" type="sibTrans" cxnId="{BE53D750-901D-496B-986A-3F52630D69D8}">
      <dgm:prSet/>
      <dgm:spPr/>
      <dgm:t>
        <a:bodyPr/>
        <a:lstStyle/>
        <a:p>
          <a:endParaRPr lang="en-US"/>
        </a:p>
      </dgm:t>
    </dgm:pt>
    <dgm:pt modelId="{AC13BA10-EF98-4871-AAF0-D90BF29C140E}">
      <dgm:prSet phldrT="[Text]" custT="1"/>
      <dgm:spPr/>
      <dgm:t>
        <a:bodyPr/>
        <a:lstStyle/>
        <a:p>
          <a:pPr algn="l"/>
          <a:r>
            <a:rPr lang="en-US" sz="2000" b="0" dirty="0"/>
            <a:t>Heat pumps for space &amp; water </a:t>
          </a:r>
          <a:br>
            <a:rPr lang="en-US" sz="2000" b="0" dirty="0"/>
          </a:br>
          <a:r>
            <a:rPr lang="en-US" sz="2000" b="0" dirty="0"/>
            <a:t>heating</a:t>
          </a:r>
        </a:p>
      </dgm:t>
    </dgm:pt>
    <dgm:pt modelId="{D4B72F64-A8E0-45C4-8E87-CB910ACF5D9E}" type="parTrans" cxnId="{81E6FB24-ACDC-4D45-B7BA-2DC6CCB12C0F}">
      <dgm:prSet/>
      <dgm:spPr/>
      <dgm:t>
        <a:bodyPr/>
        <a:lstStyle/>
        <a:p>
          <a:endParaRPr lang="en-US"/>
        </a:p>
      </dgm:t>
    </dgm:pt>
    <dgm:pt modelId="{E09ADA83-A8ED-43DC-8A4F-33A0BDD26F3E}" type="sibTrans" cxnId="{81E6FB24-ACDC-4D45-B7BA-2DC6CCB12C0F}">
      <dgm:prSet/>
      <dgm:spPr/>
      <dgm:t>
        <a:bodyPr/>
        <a:lstStyle/>
        <a:p>
          <a:endParaRPr lang="en-US"/>
        </a:p>
      </dgm:t>
    </dgm:pt>
    <dgm:pt modelId="{8D17F586-45F5-43EF-B4CC-12A10DA1AD34}">
      <dgm:prSet phldrT="[Text]" custT="1"/>
      <dgm:spPr/>
      <dgm:t>
        <a:bodyPr/>
        <a:lstStyle/>
        <a:p>
          <a:r>
            <a:rPr lang="en-US" sz="2000"/>
            <a:t>Micro CHP systems</a:t>
          </a:r>
        </a:p>
      </dgm:t>
    </dgm:pt>
    <dgm:pt modelId="{60F52171-951A-438C-A883-B4E9DC3E036E}" type="parTrans" cxnId="{04E34F46-97C8-4B11-957B-30D7B4734DA0}">
      <dgm:prSet/>
      <dgm:spPr/>
      <dgm:t>
        <a:bodyPr/>
        <a:lstStyle/>
        <a:p>
          <a:endParaRPr lang="en-US"/>
        </a:p>
      </dgm:t>
    </dgm:pt>
    <dgm:pt modelId="{8C684035-5EEC-4A68-A4B6-B893925D666B}" type="sibTrans" cxnId="{04E34F46-97C8-4B11-957B-30D7B4734DA0}">
      <dgm:prSet/>
      <dgm:spPr/>
      <dgm:t>
        <a:bodyPr/>
        <a:lstStyle/>
        <a:p>
          <a:endParaRPr lang="en-US"/>
        </a:p>
      </dgm:t>
    </dgm:pt>
    <dgm:pt modelId="{A00802DE-3CA7-49E6-BFD7-96A6E650C3E4}">
      <dgm:prSet phldrT="[Text]" custT="1"/>
      <dgm:spPr>
        <a:solidFill>
          <a:schemeClr val="accent2"/>
        </a:solidFill>
      </dgm:spPr>
      <dgm:t>
        <a:bodyPr/>
        <a:lstStyle/>
        <a:p>
          <a:r>
            <a:rPr lang="en-US" sz="1400"/>
            <a:t>Renewables</a:t>
          </a:r>
          <a:r>
            <a:rPr lang="en-US" sz="1800"/>
            <a:t> </a:t>
          </a:r>
          <a:r>
            <a:rPr lang="en-US" sz="1100"/>
            <a:t>(Added 10-30%)</a:t>
          </a:r>
        </a:p>
      </dgm:t>
    </dgm:pt>
    <dgm:pt modelId="{EA097A0E-FB94-4DE5-AEC4-7ED3A0B4A831}" type="parTrans" cxnId="{078F44F6-EDFB-48A5-9C90-8067A7121E9B}">
      <dgm:prSet/>
      <dgm:spPr/>
      <dgm:t>
        <a:bodyPr/>
        <a:lstStyle/>
        <a:p>
          <a:endParaRPr lang="en-US"/>
        </a:p>
      </dgm:t>
    </dgm:pt>
    <dgm:pt modelId="{B44A084D-B4BA-4620-8112-AD8DA66DF7DD}" type="sibTrans" cxnId="{078F44F6-EDFB-48A5-9C90-8067A7121E9B}">
      <dgm:prSet/>
      <dgm:spPr/>
      <dgm:t>
        <a:bodyPr/>
        <a:lstStyle/>
        <a:p>
          <a:endParaRPr lang="en-US"/>
        </a:p>
      </dgm:t>
    </dgm:pt>
    <dgm:pt modelId="{14201642-AEE0-4B69-BD13-1FC9F32B70BA}">
      <dgm:prSet phldrT="[Text]" custT="1"/>
      <dgm:spPr/>
      <dgm:t>
        <a:bodyPr/>
        <a:lstStyle/>
        <a:p>
          <a:r>
            <a:rPr lang="en-US" sz="2000" b="0" dirty="0"/>
            <a:t>Building envelope improvement</a:t>
          </a:r>
        </a:p>
      </dgm:t>
    </dgm:pt>
    <dgm:pt modelId="{B5B574B6-1A42-4994-993C-550D8A811602}" type="parTrans" cxnId="{224816D7-2B91-41B4-B7CA-A7F126F8B097}">
      <dgm:prSet/>
      <dgm:spPr/>
      <dgm:t>
        <a:bodyPr/>
        <a:lstStyle/>
        <a:p>
          <a:endParaRPr lang="en-US"/>
        </a:p>
      </dgm:t>
    </dgm:pt>
    <dgm:pt modelId="{C451D321-5F4F-4843-AE7A-4A18DA7258FB}" type="sibTrans" cxnId="{224816D7-2B91-41B4-B7CA-A7F126F8B097}">
      <dgm:prSet/>
      <dgm:spPr/>
      <dgm:t>
        <a:bodyPr/>
        <a:lstStyle/>
        <a:p>
          <a:endParaRPr lang="en-US"/>
        </a:p>
      </dgm:t>
    </dgm:pt>
    <dgm:pt modelId="{35D41D0A-AFA7-4E2E-9FF4-88FA540B5C57}">
      <dgm:prSet custT="1"/>
      <dgm:spPr/>
      <dgm:t>
        <a:bodyPr/>
        <a:lstStyle/>
        <a:p>
          <a:r>
            <a:rPr lang="en-US" sz="2000" b="0" dirty="0"/>
            <a:t>Renewable gas blends (bio-methane, hydrogen)</a:t>
          </a:r>
        </a:p>
      </dgm:t>
    </dgm:pt>
    <dgm:pt modelId="{B899EBF6-A76C-4C4A-8266-DEBA435E1A24}" type="parTrans" cxnId="{2612BE31-15BC-475B-AADA-CE31300EC4E7}">
      <dgm:prSet/>
      <dgm:spPr/>
      <dgm:t>
        <a:bodyPr/>
        <a:lstStyle/>
        <a:p>
          <a:endParaRPr lang="en-US"/>
        </a:p>
      </dgm:t>
    </dgm:pt>
    <dgm:pt modelId="{1C5F7619-E35D-4C96-A5EB-76555C8B0947}" type="sibTrans" cxnId="{2612BE31-15BC-475B-AADA-CE31300EC4E7}">
      <dgm:prSet/>
      <dgm:spPr/>
      <dgm:t>
        <a:bodyPr/>
        <a:lstStyle/>
        <a:p>
          <a:endParaRPr lang="en-US"/>
        </a:p>
      </dgm:t>
    </dgm:pt>
    <dgm:pt modelId="{07EB45CF-0D80-4A5C-A59E-2CA426C6902B}">
      <dgm:prSet custT="1"/>
      <dgm:spPr/>
      <dgm:t>
        <a:bodyPr/>
        <a:lstStyle/>
        <a:p>
          <a:r>
            <a:rPr lang="en-US" sz="1900" dirty="0"/>
            <a:t>Solar thermal/natural gas space &amp; water heating systems</a:t>
          </a:r>
        </a:p>
      </dgm:t>
    </dgm:pt>
    <dgm:pt modelId="{57DFB105-0BE2-4F96-A56E-64911A722262}" type="parTrans" cxnId="{E486AFA9-D63C-41B2-9ED8-E250C0B17854}">
      <dgm:prSet/>
      <dgm:spPr/>
      <dgm:t>
        <a:bodyPr/>
        <a:lstStyle/>
        <a:p>
          <a:endParaRPr lang="en-US"/>
        </a:p>
      </dgm:t>
    </dgm:pt>
    <dgm:pt modelId="{29AF43DC-12E2-4B74-B5A9-4E960BC523EF}" type="sibTrans" cxnId="{E486AFA9-D63C-41B2-9ED8-E250C0B17854}">
      <dgm:prSet/>
      <dgm:spPr/>
      <dgm:t>
        <a:bodyPr/>
        <a:lstStyle/>
        <a:p>
          <a:endParaRPr lang="en-US"/>
        </a:p>
      </dgm:t>
    </dgm:pt>
    <dgm:pt modelId="{918F64E4-BD13-4F3A-A0AC-AD8B3C1F2BAD}">
      <dgm:prSet phldrT="[Text]" custT="1"/>
      <dgm:spPr/>
      <dgm:t>
        <a:bodyPr/>
        <a:lstStyle/>
        <a:p>
          <a:r>
            <a:rPr lang="en-US" sz="2000" b="0" dirty="0"/>
            <a:t>Deep </a:t>
          </a:r>
          <a:br>
            <a:rPr lang="en-US" sz="2000" b="0" dirty="0"/>
          </a:br>
          <a:r>
            <a:rPr lang="en-US" sz="2000" b="0" dirty="0"/>
            <a:t>building retrofits</a:t>
          </a:r>
        </a:p>
      </dgm:t>
    </dgm:pt>
    <dgm:pt modelId="{AA79BCCE-688F-4879-A71C-FEF8F70206FA}" type="parTrans" cxnId="{5C4C47B0-DECA-4031-9ADE-B6B275C40229}">
      <dgm:prSet/>
      <dgm:spPr/>
      <dgm:t>
        <a:bodyPr/>
        <a:lstStyle/>
        <a:p>
          <a:endParaRPr lang="en-US"/>
        </a:p>
      </dgm:t>
    </dgm:pt>
    <dgm:pt modelId="{75692067-9FC6-4E80-886F-4C7D68BC3795}" type="sibTrans" cxnId="{5C4C47B0-DECA-4031-9ADE-B6B275C40229}">
      <dgm:prSet/>
      <dgm:spPr/>
      <dgm:t>
        <a:bodyPr/>
        <a:lstStyle/>
        <a:p>
          <a:endParaRPr lang="en-US"/>
        </a:p>
      </dgm:t>
    </dgm:pt>
    <dgm:pt modelId="{7ED21A14-2D17-41D2-9715-4377A79A2D5A}" type="pres">
      <dgm:prSet presAssocID="{F80FD138-2406-432D-882B-9B39FA6276D1}" presName="list" presStyleCnt="0">
        <dgm:presLayoutVars>
          <dgm:dir/>
          <dgm:animLvl val="lvl"/>
        </dgm:presLayoutVars>
      </dgm:prSet>
      <dgm:spPr/>
    </dgm:pt>
    <dgm:pt modelId="{889B2078-C654-4F8C-8E6C-815355ED4B24}" type="pres">
      <dgm:prSet presAssocID="{5CA97CD1-F91A-40DF-82E1-4A1CEDCB6F9C}" presName="posSpace" presStyleCnt="0"/>
      <dgm:spPr/>
    </dgm:pt>
    <dgm:pt modelId="{C8E80BA7-FD0E-4525-B2AE-AA8B89E1CDA3}" type="pres">
      <dgm:prSet presAssocID="{5CA97CD1-F91A-40DF-82E1-4A1CEDCB6F9C}" presName="vertFlow" presStyleCnt="0"/>
      <dgm:spPr/>
    </dgm:pt>
    <dgm:pt modelId="{FC73E8BC-425B-42E3-B80F-3E8B99AD3DCB}" type="pres">
      <dgm:prSet presAssocID="{5CA97CD1-F91A-40DF-82E1-4A1CEDCB6F9C}" presName="topSpace" presStyleCnt="0"/>
      <dgm:spPr/>
    </dgm:pt>
    <dgm:pt modelId="{676D9CB8-DCD5-42A4-A34F-7CDDE2B64DF4}" type="pres">
      <dgm:prSet presAssocID="{5CA97CD1-F91A-40DF-82E1-4A1CEDCB6F9C}" presName="firstComp" presStyleCnt="0"/>
      <dgm:spPr/>
    </dgm:pt>
    <dgm:pt modelId="{DC2A880E-6710-4C3E-8256-F044EA7F16AA}" type="pres">
      <dgm:prSet presAssocID="{5CA97CD1-F91A-40DF-82E1-4A1CEDCB6F9C}" presName="firstChild" presStyleLbl="bgAccFollowNode1" presStyleIdx="0" presStyleCnt="8" custLinFactNeighborX="-28341"/>
      <dgm:spPr/>
    </dgm:pt>
    <dgm:pt modelId="{5E202B92-44BF-4D50-BC06-348D93A91EF5}" type="pres">
      <dgm:prSet presAssocID="{5CA97CD1-F91A-40DF-82E1-4A1CEDCB6F9C}" presName="firstChildTx" presStyleLbl="bgAccFollowNode1" presStyleIdx="0" presStyleCnt="8">
        <dgm:presLayoutVars>
          <dgm:bulletEnabled val="1"/>
        </dgm:presLayoutVars>
      </dgm:prSet>
      <dgm:spPr/>
    </dgm:pt>
    <dgm:pt modelId="{A926FF32-8B14-477A-85AB-91BE775A8659}" type="pres">
      <dgm:prSet presAssocID="{1919CC1A-8760-4CA6-9B6A-808B67865D1F}" presName="comp" presStyleCnt="0"/>
      <dgm:spPr/>
    </dgm:pt>
    <dgm:pt modelId="{B0F0F9B1-4583-44DC-9237-332448DAA59E}" type="pres">
      <dgm:prSet presAssocID="{1919CC1A-8760-4CA6-9B6A-808B67865D1F}" presName="child" presStyleLbl="bgAccFollowNode1" presStyleIdx="1" presStyleCnt="8" custLinFactNeighborX="-28341"/>
      <dgm:spPr/>
    </dgm:pt>
    <dgm:pt modelId="{E8559ECD-5A42-415F-8995-2D688B6A4BE1}" type="pres">
      <dgm:prSet presAssocID="{1919CC1A-8760-4CA6-9B6A-808B67865D1F}" presName="childTx" presStyleLbl="bgAccFollowNode1" presStyleIdx="1" presStyleCnt="8">
        <dgm:presLayoutVars>
          <dgm:bulletEnabled val="1"/>
        </dgm:presLayoutVars>
      </dgm:prSet>
      <dgm:spPr/>
    </dgm:pt>
    <dgm:pt modelId="{B8D6856D-AB03-488D-A442-3945DFE8B734}" type="pres">
      <dgm:prSet presAssocID="{14201642-AEE0-4B69-BD13-1FC9F32B70BA}" presName="comp" presStyleCnt="0"/>
      <dgm:spPr/>
    </dgm:pt>
    <dgm:pt modelId="{3B87EC01-3943-4E5E-A837-19FFE3D2E52E}" type="pres">
      <dgm:prSet presAssocID="{14201642-AEE0-4B69-BD13-1FC9F32B70BA}" presName="child" presStyleLbl="bgAccFollowNode1" presStyleIdx="2" presStyleCnt="8" custLinFactNeighborX="-28341"/>
      <dgm:spPr/>
    </dgm:pt>
    <dgm:pt modelId="{7AF44D59-E3B8-4AC7-B4ED-FFF81203FB85}" type="pres">
      <dgm:prSet presAssocID="{14201642-AEE0-4B69-BD13-1FC9F32B70BA}" presName="childTx" presStyleLbl="bgAccFollowNode1" presStyleIdx="2" presStyleCnt="8">
        <dgm:presLayoutVars>
          <dgm:bulletEnabled val="1"/>
        </dgm:presLayoutVars>
      </dgm:prSet>
      <dgm:spPr/>
    </dgm:pt>
    <dgm:pt modelId="{CA2F2DC5-1E57-45AF-A5A9-19135783FDFE}" type="pres">
      <dgm:prSet presAssocID="{5CA97CD1-F91A-40DF-82E1-4A1CEDCB6F9C}" presName="negSpace" presStyleCnt="0"/>
      <dgm:spPr/>
    </dgm:pt>
    <dgm:pt modelId="{5FF2EB32-4563-4B74-B60E-57AED476B3C8}" type="pres">
      <dgm:prSet presAssocID="{5CA97CD1-F91A-40DF-82E1-4A1CEDCB6F9C}" presName="circle" presStyleLbl="node1" presStyleIdx="0" presStyleCnt="3" custLinFactNeighborX="-28341"/>
      <dgm:spPr/>
    </dgm:pt>
    <dgm:pt modelId="{AB6EE55C-6031-45D4-B37E-33DEE69243E2}" type="pres">
      <dgm:prSet presAssocID="{EE10E155-3E61-4AC8-9368-463A4FE27DFB}" presName="transSpace" presStyleCnt="0"/>
      <dgm:spPr/>
    </dgm:pt>
    <dgm:pt modelId="{F5161F5B-EF98-41D5-8625-29726FCA7847}" type="pres">
      <dgm:prSet presAssocID="{A78C0BD3-D92F-443D-9E3E-DF2A6F5C37CF}" presName="posSpace" presStyleCnt="0"/>
      <dgm:spPr/>
    </dgm:pt>
    <dgm:pt modelId="{65EF0E53-3E29-46FE-9741-2B85ADEB23E6}" type="pres">
      <dgm:prSet presAssocID="{A78C0BD3-D92F-443D-9E3E-DF2A6F5C37CF}" presName="vertFlow" presStyleCnt="0"/>
      <dgm:spPr/>
    </dgm:pt>
    <dgm:pt modelId="{D3848FE7-1681-4B91-AEAB-F87F819265BF}" type="pres">
      <dgm:prSet presAssocID="{A78C0BD3-D92F-443D-9E3E-DF2A6F5C37CF}" presName="topSpace" presStyleCnt="0"/>
      <dgm:spPr/>
    </dgm:pt>
    <dgm:pt modelId="{2770B847-94B8-4E21-8CC1-EA305EF724E0}" type="pres">
      <dgm:prSet presAssocID="{A78C0BD3-D92F-443D-9E3E-DF2A6F5C37CF}" presName="firstComp" presStyleCnt="0"/>
      <dgm:spPr/>
    </dgm:pt>
    <dgm:pt modelId="{59098706-3677-46A9-8BB0-660F8141ABD2}" type="pres">
      <dgm:prSet presAssocID="{A78C0BD3-D92F-443D-9E3E-DF2A6F5C37CF}" presName="firstChild" presStyleLbl="bgAccFollowNode1" presStyleIdx="3" presStyleCnt="8" custLinFactNeighborX="-5796"/>
      <dgm:spPr/>
    </dgm:pt>
    <dgm:pt modelId="{ADCAC00C-36E8-48A2-AD54-B1506E187950}" type="pres">
      <dgm:prSet presAssocID="{A78C0BD3-D92F-443D-9E3E-DF2A6F5C37CF}" presName="firstChildTx" presStyleLbl="bgAccFollowNode1" presStyleIdx="3" presStyleCnt="8">
        <dgm:presLayoutVars>
          <dgm:bulletEnabled val="1"/>
        </dgm:presLayoutVars>
      </dgm:prSet>
      <dgm:spPr/>
    </dgm:pt>
    <dgm:pt modelId="{55E0C1AD-6208-4530-BE4E-68DFABBF4D7A}" type="pres">
      <dgm:prSet presAssocID="{8D17F586-45F5-43EF-B4CC-12A10DA1AD34}" presName="comp" presStyleCnt="0"/>
      <dgm:spPr/>
    </dgm:pt>
    <dgm:pt modelId="{644AA075-FDDE-4F32-B0FC-3950F7FAD30D}" type="pres">
      <dgm:prSet presAssocID="{8D17F586-45F5-43EF-B4CC-12A10DA1AD34}" presName="child" presStyleLbl="bgAccFollowNode1" presStyleIdx="4" presStyleCnt="8" custLinFactNeighborX="-5796"/>
      <dgm:spPr/>
    </dgm:pt>
    <dgm:pt modelId="{BBDC738A-A81D-4890-B5A6-D1F8D453E55E}" type="pres">
      <dgm:prSet presAssocID="{8D17F586-45F5-43EF-B4CC-12A10DA1AD34}" presName="childTx" presStyleLbl="bgAccFollowNode1" presStyleIdx="4" presStyleCnt="8">
        <dgm:presLayoutVars>
          <dgm:bulletEnabled val="1"/>
        </dgm:presLayoutVars>
      </dgm:prSet>
      <dgm:spPr/>
    </dgm:pt>
    <dgm:pt modelId="{67F6A31F-7D3B-4A73-BC58-B629749B0D03}" type="pres">
      <dgm:prSet presAssocID="{918F64E4-BD13-4F3A-A0AC-AD8B3C1F2BAD}" presName="comp" presStyleCnt="0"/>
      <dgm:spPr/>
    </dgm:pt>
    <dgm:pt modelId="{71804FE6-8A95-4894-B549-1A79C8B9BFDF}" type="pres">
      <dgm:prSet presAssocID="{918F64E4-BD13-4F3A-A0AC-AD8B3C1F2BAD}" presName="child" presStyleLbl="bgAccFollowNode1" presStyleIdx="5" presStyleCnt="8" custLinFactNeighborX="-5661"/>
      <dgm:spPr/>
    </dgm:pt>
    <dgm:pt modelId="{9B0AB658-BABA-478C-B1F8-166421F44BE3}" type="pres">
      <dgm:prSet presAssocID="{918F64E4-BD13-4F3A-A0AC-AD8B3C1F2BAD}" presName="childTx" presStyleLbl="bgAccFollowNode1" presStyleIdx="5" presStyleCnt="8">
        <dgm:presLayoutVars>
          <dgm:bulletEnabled val="1"/>
        </dgm:presLayoutVars>
      </dgm:prSet>
      <dgm:spPr/>
    </dgm:pt>
    <dgm:pt modelId="{2A44DF62-CF5C-43D5-8BEC-48803D9767E3}" type="pres">
      <dgm:prSet presAssocID="{A78C0BD3-D92F-443D-9E3E-DF2A6F5C37CF}" presName="negSpace" presStyleCnt="0"/>
      <dgm:spPr/>
    </dgm:pt>
    <dgm:pt modelId="{149BE8E6-E8FB-4B97-9CD5-FB9E53A31712}" type="pres">
      <dgm:prSet presAssocID="{A78C0BD3-D92F-443D-9E3E-DF2A6F5C37CF}" presName="circle" presStyleLbl="node1" presStyleIdx="1" presStyleCnt="3" custLinFactNeighborX="-5796"/>
      <dgm:spPr/>
    </dgm:pt>
    <dgm:pt modelId="{3AE88C5A-B68A-4C6A-AE4E-FE8A946C42FB}" type="pres">
      <dgm:prSet presAssocID="{658B2685-FC37-480F-B47F-95040A4E6CE7}" presName="transSpace" presStyleCnt="0"/>
      <dgm:spPr/>
    </dgm:pt>
    <dgm:pt modelId="{DD08ECFF-D848-46F2-990F-667D5303A4D0}" type="pres">
      <dgm:prSet presAssocID="{A00802DE-3CA7-49E6-BFD7-96A6E650C3E4}" presName="posSpace" presStyleCnt="0"/>
      <dgm:spPr/>
    </dgm:pt>
    <dgm:pt modelId="{1E6B32BD-A4A5-4ADA-821A-62A10122EDD1}" type="pres">
      <dgm:prSet presAssocID="{A00802DE-3CA7-49E6-BFD7-96A6E650C3E4}" presName="vertFlow" presStyleCnt="0"/>
      <dgm:spPr/>
    </dgm:pt>
    <dgm:pt modelId="{27ABC325-3544-435E-9997-D299C479ED4C}" type="pres">
      <dgm:prSet presAssocID="{A00802DE-3CA7-49E6-BFD7-96A6E650C3E4}" presName="topSpace" presStyleCnt="0"/>
      <dgm:spPr/>
    </dgm:pt>
    <dgm:pt modelId="{00253FD2-DB11-4E34-A9CB-3FD23967D13F}" type="pres">
      <dgm:prSet presAssocID="{A00802DE-3CA7-49E6-BFD7-96A6E650C3E4}" presName="firstComp" presStyleCnt="0"/>
      <dgm:spPr/>
    </dgm:pt>
    <dgm:pt modelId="{9ACD461D-0B5C-4813-AE7E-1585BC4A1466}" type="pres">
      <dgm:prSet presAssocID="{A00802DE-3CA7-49E6-BFD7-96A6E650C3E4}" presName="firstChild" presStyleLbl="bgAccFollowNode1" presStyleIdx="6" presStyleCnt="8"/>
      <dgm:spPr/>
    </dgm:pt>
    <dgm:pt modelId="{63DCA05D-19D4-4595-8EF8-321694A1EAF4}" type="pres">
      <dgm:prSet presAssocID="{A00802DE-3CA7-49E6-BFD7-96A6E650C3E4}" presName="firstChildTx" presStyleLbl="bgAccFollowNode1" presStyleIdx="6" presStyleCnt="8">
        <dgm:presLayoutVars>
          <dgm:bulletEnabled val="1"/>
        </dgm:presLayoutVars>
      </dgm:prSet>
      <dgm:spPr/>
    </dgm:pt>
    <dgm:pt modelId="{A72B1B77-77F8-4406-8829-814EAD8A5097}" type="pres">
      <dgm:prSet presAssocID="{07EB45CF-0D80-4A5C-A59E-2CA426C6902B}" presName="comp" presStyleCnt="0"/>
      <dgm:spPr/>
    </dgm:pt>
    <dgm:pt modelId="{79247CF0-EB35-4230-9288-0C8A84EA2C22}" type="pres">
      <dgm:prSet presAssocID="{07EB45CF-0D80-4A5C-A59E-2CA426C6902B}" presName="child" presStyleLbl="bgAccFollowNode1" presStyleIdx="7" presStyleCnt="8" custScaleX="100706"/>
      <dgm:spPr/>
    </dgm:pt>
    <dgm:pt modelId="{5D87B5BA-541D-4DBF-AF98-860DB2403A95}" type="pres">
      <dgm:prSet presAssocID="{07EB45CF-0D80-4A5C-A59E-2CA426C6902B}" presName="childTx" presStyleLbl="bgAccFollowNode1" presStyleIdx="7" presStyleCnt="8">
        <dgm:presLayoutVars>
          <dgm:bulletEnabled val="1"/>
        </dgm:presLayoutVars>
      </dgm:prSet>
      <dgm:spPr/>
    </dgm:pt>
    <dgm:pt modelId="{56A2061D-A53D-4440-8107-BF6E2150601E}" type="pres">
      <dgm:prSet presAssocID="{A00802DE-3CA7-49E6-BFD7-96A6E650C3E4}" presName="negSpace" presStyleCnt="0"/>
      <dgm:spPr/>
    </dgm:pt>
    <dgm:pt modelId="{7AC0BD77-13B1-487D-AA34-5E84847A5262}" type="pres">
      <dgm:prSet presAssocID="{A00802DE-3CA7-49E6-BFD7-96A6E650C3E4}" presName="circle" presStyleLbl="node1" presStyleIdx="2" presStyleCnt="3"/>
      <dgm:spPr/>
    </dgm:pt>
  </dgm:ptLst>
  <dgm:cxnLst>
    <dgm:cxn modelId="{11721E0B-566D-4988-ADE2-9C66CFB4EA9E}" type="presOf" srcId="{A00802DE-3CA7-49E6-BFD7-96A6E650C3E4}" destId="{7AC0BD77-13B1-487D-AA34-5E84847A5262}" srcOrd="0" destOrd="0" presId="urn:microsoft.com/office/officeart/2005/8/layout/hList9"/>
    <dgm:cxn modelId="{26182E0C-AB05-46F0-A5ED-C62744FE96A4}" type="presOf" srcId="{1919CC1A-8760-4CA6-9B6A-808B67865D1F}" destId="{E8559ECD-5A42-415F-8995-2D688B6A4BE1}" srcOrd="1" destOrd="0" presId="urn:microsoft.com/office/officeart/2005/8/layout/hList9"/>
    <dgm:cxn modelId="{AB1B6A13-143D-436A-AD0D-21575F4130E4}" type="presOf" srcId="{5CA97CD1-F91A-40DF-82E1-4A1CEDCB6F9C}" destId="{5FF2EB32-4563-4B74-B60E-57AED476B3C8}" srcOrd="0" destOrd="0" presId="urn:microsoft.com/office/officeart/2005/8/layout/hList9"/>
    <dgm:cxn modelId="{C9F44822-49C7-49E5-960F-1BED6A0172C4}" type="presOf" srcId="{AC13BA10-EF98-4871-AAF0-D90BF29C140E}" destId="{59098706-3677-46A9-8BB0-660F8141ABD2}" srcOrd="0" destOrd="0" presId="urn:microsoft.com/office/officeart/2005/8/layout/hList9"/>
    <dgm:cxn modelId="{3EB14B24-C7B9-4E0F-951E-923978BCA1DD}" type="presOf" srcId="{918F64E4-BD13-4F3A-A0AC-AD8B3C1F2BAD}" destId="{9B0AB658-BABA-478C-B1F8-166421F44BE3}" srcOrd="1" destOrd="0" presId="urn:microsoft.com/office/officeart/2005/8/layout/hList9"/>
    <dgm:cxn modelId="{81E6FB24-ACDC-4D45-B7BA-2DC6CCB12C0F}" srcId="{A78C0BD3-D92F-443D-9E3E-DF2A6F5C37CF}" destId="{AC13BA10-EF98-4871-AAF0-D90BF29C140E}" srcOrd="0" destOrd="0" parTransId="{D4B72F64-A8E0-45C4-8E87-CB910ACF5D9E}" sibTransId="{E09ADA83-A8ED-43DC-8A4F-33A0BDD26F3E}"/>
    <dgm:cxn modelId="{2612BE31-15BC-475B-AADA-CE31300EC4E7}" srcId="{A00802DE-3CA7-49E6-BFD7-96A6E650C3E4}" destId="{35D41D0A-AFA7-4E2E-9FF4-88FA540B5C57}" srcOrd="0" destOrd="0" parTransId="{B899EBF6-A76C-4C4A-8266-DEBA435E1A24}" sibTransId="{1C5F7619-E35D-4C96-A5EB-76555C8B0947}"/>
    <dgm:cxn modelId="{6ABD5935-0B0C-4A52-B25C-57AFE0628011}" type="presOf" srcId="{8D17F586-45F5-43EF-B4CC-12A10DA1AD34}" destId="{BBDC738A-A81D-4890-B5A6-D1F8D453E55E}" srcOrd="1" destOrd="0" presId="urn:microsoft.com/office/officeart/2005/8/layout/hList9"/>
    <dgm:cxn modelId="{36C0CB40-82E7-48FF-BD25-1790B393839C}" type="presOf" srcId="{F80FD138-2406-432D-882B-9B39FA6276D1}" destId="{7ED21A14-2D17-41D2-9715-4377A79A2D5A}" srcOrd="0" destOrd="0" presId="urn:microsoft.com/office/officeart/2005/8/layout/hList9"/>
    <dgm:cxn modelId="{6C7B8B44-9E1A-4F22-AF9A-3A32206EF47A}" srcId="{F80FD138-2406-432D-882B-9B39FA6276D1}" destId="{5CA97CD1-F91A-40DF-82E1-4A1CEDCB6F9C}" srcOrd="0" destOrd="0" parTransId="{BEF19942-683E-4E7D-AC05-B1D56B8AFDEF}" sibTransId="{EE10E155-3E61-4AC8-9368-463A4FE27DFB}"/>
    <dgm:cxn modelId="{04E34F46-97C8-4B11-957B-30D7B4734DA0}" srcId="{A78C0BD3-D92F-443D-9E3E-DF2A6F5C37CF}" destId="{8D17F586-45F5-43EF-B4CC-12A10DA1AD34}" srcOrd="1" destOrd="0" parTransId="{60F52171-951A-438C-A883-B4E9DC3E036E}" sibTransId="{8C684035-5EEC-4A68-A4B6-B893925D666B}"/>
    <dgm:cxn modelId="{9D6CA366-7D33-4571-9E50-3D9F0FBCC33A}" type="presOf" srcId="{14201642-AEE0-4B69-BD13-1FC9F32B70BA}" destId="{3B87EC01-3943-4E5E-A837-19FFE3D2E52E}" srcOrd="0" destOrd="0" presId="urn:microsoft.com/office/officeart/2005/8/layout/hList9"/>
    <dgm:cxn modelId="{04017F4D-1709-43A0-BED1-F4FBE151FC5D}" type="presOf" srcId="{35D41D0A-AFA7-4E2E-9FF4-88FA540B5C57}" destId="{63DCA05D-19D4-4595-8EF8-321694A1EAF4}" srcOrd="1" destOrd="0" presId="urn:microsoft.com/office/officeart/2005/8/layout/hList9"/>
    <dgm:cxn modelId="{BE53D750-901D-496B-986A-3F52630D69D8}" srcId="{F80FD138-2406-432D-882B-9B39FA6276D1}" destId="{A78C0BD3-D92F-443D-9E3E-DF2A6F5C37CF}" srcOrd="1" destOrd="0" parTransId="{92260EFC-36E5-40C9-8B2E-8F7594899805}" sibTransId="{658B2685-FC37-480F-B47F-95040A4E6CE7}"/>
    <dgm:cxn modelId="{99C65056-7E9E-419E-9411-59DE551793E2}" type="presOf" srcId="{35D41D0A-AFA7-4E2E-9FF4-88FA540B5C57}" destId="{9ACD461D-0B5C-4813-AE7E-1585BC4A1466}" srcOrd="0" destOrd="0" presId="urn:microsoft.com/office/officeart/2005/8/layout/hList9"/>
    <dgm:cxn modelId="{15B58988-CC89-4B66-A4EC-8FEE76389CF6}" type="presOf" srcId="{8D17F586-45F5-43EF-B4CC-12A10DA1AD34}" destId="{644AA075-FDDE-4F32-B0FC-3950F7FAD30D}" srcOrd="0" destOrd="0" presId="urn:microsoft.com/office/officeart/2005/8/layout/hList9"/>
    <dgm:cxn modelId="{13B1E899-574C-4983-A1F0-D1DF71C14BE2}" type="presOf" srcId="{A78C0BD3-D92F-443D-9E3E-DF2A6F5C37CF}" destId="{149BE8E6-E8FB-4B97-9CD5-FB9E53A31712}" srcOrd="0" destOrd="0" presId="urn:microsoft.com/office/officeart/2005/8/layout/hList9"/>
    <dgm:cxn modelId="{7712719B-1962-4706-BDA9-4C42319BB3B7}" type="presOf" srcId="{85F94E8B-AA18-4D39-8D6F-1B9025F013ED}" destId="{DC2A880E-6710-4C3E-8256-F044EA7F16AA}" srcOrd="0" destOrd="0" presId="urn:microsoft.com/office/officeart/2005/8/layout/hList9"/>
    <dgm:cxn modelId="{CB1E959C-920D-4643-882C-1BD1A2DD9C72}" type="presOf" srcId="{AC13BA10-EF98-4871-AAF0-D90BF29C140E}" destId="{ADCAC00C-36E8-48A2-AD54-B1506E187950}" srcOrd="1" destOrd="0" presId="urn:microsoft.com/office/officeart/2005/8/layout/hList9"/>
    <dgm:cxn modelId="{E486AFA9-D63C-41B2-9ED8-E250C0B17854}" srcId="{A00802DE-3CA7-49E6-BFD7-96A6E650C3E4}" destId="{07EB45CF-0D80-4A5C-A59E-2CA426C6902B}" srcOrd="1" destOrd="0" parTransId="{57DFB105-0BE2-4F96-A56E-64911A722262}" sibTransId="{29AF43DC-12E2-4B74-B5A9-4E960BC523EF}"/>
    <dgm:cxn modelId="{6D52B7A9-AB21-4204-A25F-BCBD2BF33DDB}" srcId="{5CA97CD1-F91A-40DF-82E1-4A1CEDCB6F9C}" destId="{1919CC1A-8760-4CA6-9B6A-808B67865D1F}" srcOrd="1" destOrd="0" parTransId="{2DA08BF9-30BF-4EED-B3B4-BE3DBE438897}" sibTransId="{B64FE9AC-2CE5-4C16-9AB9-A8612A61FD80}"/>
    <dgm:cxn modelId="{5C4C47B0-DECA-4031-9ADE-B6B275C40229}" srcId="{A78C0BD3-D92F-443D-9E3E-DF2A6F5C37CF}" destId="{918F64E4-BD13-4F3A-A0AC-AD8B3C1F2BAD}" srcOrd="2" destOrd="0" parTransId="{AA79BCCE-688F-4879-A71C-FEF8F70206FA}" sibTransId="{75692067-9FC6-4E80-886F-4C7D68BC3795}"/>
    <dgm:cxn modelId="{D1CFB7BE-5595-4E1E-8910-2993046EC85E}" type="presOf" srcId="{918F64E4-BD13-4F3A-A0AC-AD8B3C1F2BAD}" destId="{71804FE6-8A95-4894-B549-1A79C8B9BFDF}" srcOrd="0" destOrd="0" presId="urn:microsoft.com/office/officeart/2005/8/layout/hList9"/>
    <dgm:cxn modelId="{41264BC0-87B5-4BCC-80B9-953FAE44AFE6}" type="presOf" srcId="{07EB45CF-0D80-4A5C-A59E-2CA426C6902B}" destId="{5D87B5BA-541D-4DBF-AF98-860DB2403A95}" srcOrd="1" destOrd="0" presId="urn:microsoft.com/office/officeart/2005/8/layout/hList9"/>
    <dgm:cxn modelId="{4CE512D7-6F90-4CF0-AFA7-799E06E1A306}" type="presOf" srcId="{1919CC1A-8760-4CA6-9B6A-808B67865D1F}" destId="{B0F0F9B1-4583-44DC-9237-332448DAA59E}" srcOrd="0" destOrd="0" presId="urn:microsoft.com/office/officeart/2005/8/layout/hList9"/>
    <dgm:cxn modelId="{224816D7-2B91-41B4-B7CA-A7F126F8B097}" srcId="{5CA97CD1-F91A-40DF-82E1-4A1CEDCB6F9C}" destId="{14201642-AEE0-4B69-BD13-1FC9F32B70BA}" srcOrd="2" destOrd="0" parTransId="{B5B574B6-1A42-4994-993C-550D8A811602}" sibTransId="{C451D321-5F4F-4843-AE7A-4A18DA7258FB}"/>
    <dgm:cxn modelId="{C8A9A6E0-64B3-476C-9DDD-A10D728B8167}" type="presOf" srcId="{14201642-AEE0-4B69-BD13-1FC9F32B70BA}" destId="{7AF44D59-E3B8-4AC7-B4ED-FFF81203FB85}" srcOrd="1" destOrd="0" presId="urn:microsoft.com/office/officeart/2005/8/layout/hList9"/>
    <dgm:cxn modelId="{E6870EE2-5838-4EDB-9330-5C1DE3600132}" type="presOf" srcId="{07EB45CF-0D80-4A5C-A59E-2CA426C6902B}" destId="{79247CF0-EB35-4230-9288-0C8A84EA2C22}" srcOrd="0" destOrd="0" presId="urn:microsoft.com/office/officeart/2005/8/layout/hList9"/>
    <dgm:cxn modelId="{BA1DE0E7-92D5-4B82-92FF-ABAC7DA3BF31}" type="presOf" srcId="{85F94E8B-AA18-4D39-8D6F-1B9025F013ED}" destId="{5E202B92-44BF-4D50-BC06-348D93A91EF5}" srcOrd="1" destOrd="0" presId="urn:microsoft.com/office/officeart/2005/8/layout/hList9"/>
    <dgm:cxn modelId="{078F44F6-EDFB-48A5-9C90-8067A7121E9B}" srcId="{F80FD138-2406-432D-882B-9B39FA6276D1}" destId="{A00802DE-3CA7-49E6-BFD7-96A6E650C3E4}" srcOrd="2" destOrd="0" parTransId="{EA097A0E-FB94-4DE5-AEC4-7ED3A0B4A831}" sibTransId="{B44A084D-B4BA-4620-8112-AD8DA66DF7DD}"/>
    <dgm:cxn modelId="{7EC079FA-D84E-4A8B-81ED-1B94B74F7410}" srcId="{5CA97CD1-F91A-40DF-82E1-4A1CEDCB6F9C}" destId="{85F94E8B-AA18-4D39-8D6F-1B9025F013ED}" srcOrd="0" destOrd="0" parTransId="{870D76DF-F490-45B5-BAAF-249DB088B9C3}" sibTransId="{361766C8-899A-4328-8C95-A84B65C20B49}"/>
    <dgm:cxn modelId="{84A5DDA2-9B9A-4D3F-A45C-63BAC6A36192}" type="presParOf" srcId="{7ED21A14-2D17-41D2-9715-4377A79A2D5A}" destId="{889B2078-C654-4F8C-8E6C-815355ED4B24}" srcOrd="0" destOrd="0" presId="urn:microsoft.com/office/officeart/2005/8/layout/hList9"/>
    <dgm:cxn modelId="{25CF62A3-6BE1-4DC1-87F5-E3299132641E}" type="presParOf" srcId="{7ED21A14-2D17-41D2-9715-4377A79A2D5A}" destId="{C8E80BA7-FD0E-4525-B2AE-AA8B89E1CDA3}" srcOrd="1" destOrd="0" presId="urn:microsoft.com/office/officeart/2005/8/layout/hList9"/>
    <dgm:cxn modelId="{7FEA3F84-8D6F-4828-A5BB-0089D818C388}" type="presParOf" srcId="{C8E80BA7-FD0E-4525-B2AE-AA8B89E1CDA3}" destId="{FC73E8BC-425B-42E3-B80F-3E8B99AD3DCB}" srcOrd="0" destOrd="0" presId="urn:microsoft.com/office/officeart/2005/8/layout/hList9"/>
    <dgm:cxn modelId="{7E352AE2-FE72-4EB5-8763-EB603A013D55}" type="presParOf" srcId="{C8E80BA7-FD0E-4525-B2AE-AA8B89E1CDA3}" destId="{676D9CB8-DCD5-42A4-A34F-7CDDE2B64DF4}" srcOrd="1" destOrd="0" presId="urn:microsoft.com/office/officeart/2005/8/layout/hList9"/>
    <dgm:cxn modelId="{4C8D93D6-CA67-48CE-A6E9-245D71DBBC5E}" type="presParOf" srcId="{676D9CB8-DCD5-42A4-A34F-7CDDE2B64DF4}" destId="{DC2A880E-6710-4C3E-8256-F044EA7F16AA}" srcOrd="0" destOrd="0" presId="urn:microsoft.com/office/officeart/2005/8/layout/hList9"/>
    <dgm:cxn modelId="{84135463-3E32-4AE3-A825-636BDAC76CAD}" type="presParOf" srcId="{676D9CB8-DCD5-42A4-A34F-7CDDE2B64DF4}" destId="{5E202B92-44BF-4D50-BC06-348D93A91EF5}" srcOrd="1" destOrd="0" presId="urn:microsoft.com/office/officeart/2005/8/layout/hList9"/>
    <dgm:cxn modelId="{693138F7-AECB-47F8-AE50-5664964E1254}" type="presParOf" srcId="{C8E80BA7-FD0E-4525-B2AE-AA8B89E1CDA3}" destId="{A926FF32-8B14-477A-85AB-91BE775A8659}" srcOrd="2" destOrd="0" presId="urn:microsoft.com/office/officeart/2005/8/layout/hList9"/>
    <dgm:cxn modelId="{A4828445-89A1-457B-842D-880BCDEA522D}" type="presParOf" srcId="{A926FF32-8B14-477A-85AB-91BE775A8659}" destId="{B0F0F9B1-4583-44DC-9237-332448DAA59E}" srcOrd="0" destOrd="0" presId="urn:microsoft.com/office/officeart/2005/8/layout/hList9"/>
    <dgm:cxn modelId="{D2F04220-9F03-4532-944A-FD75DA19F9A9}" type="presParOf" srcId="{A926FF32-8B14-477A-85AB-91BE775A8659}" destId="{E8559ECD-5A42-415F-8995-2D688B6A4BE1}" srcOrd="1" destOrd="0" presId="urn:microsoft.com/office/officeart/2005/8/layout/hList9"/>
    <dgm:cxn modelId="{C664A9DB-406A-4F1D-AAE8-CA763C2E7683}" type="presParOf" srcId="{C8E80BA7-FD0E-4525-B2AE-AA8B89E1CDA3}" destId="{B8D6856D-AB03-488D-A442-3945DFE8B734}" srcOrd="3" destOrd="0" presId="urn:microsoft.com/office/officeart/2005/8/layout/hList9"/>
    <dgm:cxn modelId="{D1423388-20E5-40B6-AFAA-D5FEB4C4A556}" type="presParOf" srcId="{B8D6856D-AB03-488D-A442-3945DFE8B734}" destId="{3B87EC01-3943-4E5E-A837-19FFE3D2E52E}" srcOrd="0" destOrd="0" presId="urn:microsoft.com/office/officeart/2005/8/layout/hList9"/>
    <dgm:cxn modelId="{C6365EA3-DBD4-4047-932D-05BCCEF5A8C7}" type="presParOf" srcId="{B8D6856D-AB03-488D-A442-3945DFE8B734}" destId="{7AF44D59-E3B8-4AC7-B4ED-FFF81203FB85}" srcOrd="1" destOrd="0" presId="urn:microsoft.com/office/officeart/2005/8/layout/hList9"/>
    <dgm:cxn modelId="{4C555631-4220-470B-82F5-307F8A2EC6B9}" type="presParOf" srcId="{7ED21A14-2D17-41D2-9715-4377A79A2D5A}" destId="{CA2F2DC5-1E57-45AF-A5A9-19135783FDFE}" srcOrd="2" destOrd="0" presId="urn:microsoft.com/office/officeart/2005/8/layout/hList9"/>
    <dgm:cxn modelId="{1D5D6262-5506-4B51-ABF1-D57E41DED043}" type="presParOf" srcId="{7ED21A14-2D17-41D2-9715-4377A79A2D5A}" destId="{5FF2EB32-4563-4B74-B60E-57AED476B3C8}" srcOrd="3" destOrd="0" presId="urn:microsoft.com/office/officeart/2005/8/layout/hList9"/>
    <dgm:cxn modelId="{55C7ECE2-1D12-4A43-86B7-666F1BC23AF3}" type="presParOf" srcId="{7ED21A14-2D17-41D2-9715-4377A79A2D5A}" destId="{AB6EE55C-6031-45D4-B37E-33DEE69243E2}" srcOrd="4" destOrd="0" presId="urn:microsoft.com/office/officeart/2005/8/layout/hList9"/>
    <dgm:cxn modelId="{55B01934-A119-4570-970F-600F8047F44E}" type="presParOf" srcId="{7ED21A14-2D17-41D2-9715-4377A79A2D5A}" destId="{F5161F5B-EF98-41D5-8625-29726FCA7847}" srcOrd="5" destOrd="0" presId="urn:microsoft.com/office/officeart/2005/8/layout/hList9"/>
    <dgm:cxn modelId="{4B3C28F8-E7C7-4E9D-9943-BB405F9A72A3}" type="presParOf" srcId="{7ED21A14-2D17-41D2-9715-4377A79A2D5A}" destId="{65EF0E53-3E29-46FE-9741-2B85ADEB23E6}" srcOrd="6" destOrd="0" presId="urn:microsoft.com/office/officeart/2005/8/layout/hList9"/>
    <dgm:cxn modelId="{4A8FD2FF-5BC4-4DDC-81D7-AF688B1CC65C}" type="presParOf" srcId="{65EF0E53-3E29-46FE-9741-2B85ADEB23E6}" destId="{D3848FE7-1681-4B91-AEAB-F87F819265BF}" srcOrd="0" destOrd="0" presId="urn:microsoft.com/office/officeart/2005/8/layout/hList9"/>
    <dgm:cxn modelId="{52BCF43D-EF14-4FD5-96AB-E14962D17460}" type="presParOf" srcId="{65EF0E53-3E29-46FE-9741-2B85ADEB23E6}" destId="{2770B847-94B8-4E21-8CC1-EA305EF724E0}" srcOrd="1" destOrd="0" presId="urn:microsoft.com/office/officeart/2005/8/layout/hList9"/>
    <dgm:cxn modelId="{DA39F6B0-26B7-442C-957F-496ADAD9BDD4}" type="presParOf" srcId="{2770B847-94B8-4E21-8CC1-EA305EF724E0}" destId="{59098706-3677-46A9-8BB0-660F8141ABD2}" srcOrd="0" destOrd="0" presId="urn:microsoft.com/office/officeart/2005/8/layout/hList9"/>
    <dgm:cxn modelId="{89F643E3-5B35-4733-B249-2DE364E13E3F}" type="presParOf" srcId="{2770B847-94B8-4E21-8CC1-EA305EF724E0}" destId="{ADCAC00C-36E8-48A2-AD54-B1506E187950}" srcOrd="1" destOrd="0" presId="urn:microsoft.com/office/officeart/2005/8/layout/hList9"/>
    <dgm:cxn modelId="{2CCB155F-BE31-4248-A1B4-FB8A64CC3DCE}" type="presParOf" srcId="{65EF0E53-3E29-46FE-9741-2B85ADEB23E6}" destId="{55E0C1AD-6208-4530-BE4E-68DFABBF4D7A}" srcOrd="2" destOrd="0" presId="urn:microsoft.com/office/officeart/2005/8/layout/hList9"/>
    <dgm:cxn modelId="{802B7632-AD9C-498D-B170-FE33303C139E}" type="presParOf" srcId="{55E0C1AD-6208-4530-BE4E-68DFABBF4D7A}" destId="{644AA075-FDDE-4F32-B0FC-3950F7FAD30D}" srcOrd="0" destOrd="0" presId="urn:microsoft.com/office/officeart/2005/8/layout/hList9"/>
    <dgm:cxn modelId="{3B71B132-FE30-4646-8A9F-F51EE8ACCC5E}" type="presParOf" srcId="{55E0C1AD-6208-4530-BE4E-68DFABBF4D7A}" destId="{BBDC738A-A81D-4890-B5A6-D1F8D453E55E}" srcOrd="1" destOrd="0" presId="urn:microsoft.com/office/officeart/2005/8/layout/hList9"/>
    <dgm:cxn modelId="{AF405201-7629-43AC-A858-1DE177070F98}" type="presParOf" srcId="{65EF0E53-3E29-46FE-9741-2B85ADEB23E6}" destId="{67F6A31F-7D3B-4A73-BC58-B629749B0D03}" srcOrd="3" destOrd="0" presId="urn:microsoft.com/office/officeart/2005/8/layout/hList9"/>
    <dgm:cxn modelId="{AED5B4BA-2E98-4252-8746-D67475DCEF47}" type="presParOf" srcId="{67F6A31F-7D3B-4A73-BC58-B629749B0D03}" destId="{71804FE6-8A95-4894-B549-1A79C8B9BFDF}" srcOrd="0" destOrd="0" presId="urn:microsoft.com/office/officeart/2005/8/layout/hList9"/>
    <dgm:cxn modelId="{DD747C35-F2B1-4E4A-B510-996AAA9B6360}" type="presParOf" srcId="{67F6A31F-7D3B-4A73-BC58-B629749B0D03}" destId="{9B0AB658-BABA-478C-B1F8-166421F44BE3}" srcOrd="1" destOrd="0" presId="urn:microsoft.com/office/officeart/2005/8/layout/hList9"/>
    <dgm:cxn modelId="{A93E1BF5-DEDE-45EB-804D-8F44E32D6FF4}" type="presParOf" srcId="{7ED21A14-2D17-41D2-9715-4377A79A2D5A}" destId="{2A44DF62-CF5C-43D5-8BEC-48803D9767E3}" srcOrd="7" destOrd="0" presId="urn:microsoft.com/office/officeart/2005/8/layout/hList9"/>
    <dgm:cxn modelId="{E8AFFAB9-FE09-4B2E-80D8-F01F32072C91}" type="presParOf" srcId="{7ED21A14-2D17-41D2-9715-4377A79A2D5A}" destId="{149BE8E6-E8FB-4B97-9CD5-FB9E53A31712}" srcOrd="8" destOrd="0" presId="urn:microsoft.com/office/officeart/2005/8/layout/hList9"/>
    <dgm:cxn modelId="{94379DB4-7BA1-47DD-95E8-4783159B6060}" type="presParOf" srcId="{7ED21A14-2D17-41D2-9715-4377A79A2D5A}" destId="{3AE88C5A-B68A-4C6A-AE4E-FE8A946C42FB}" srcOrd="9" destOrd="0" presId="urn:microsoft.com/office/officeart/2005/8/layout/hList9"/>
    <dgm:cxn modelId="{C3FF7A97-B5F5-4EB3-A437-83C51811C560}" type="presParOf" srcId="{7ED21A14-2D17-41D2-9715-4377A79A2D5A}" destId="{DD08ECFF-D848-46F2-990F-667D5303A4D0}" srcOrd="10" destOrd="0" presId="urn:microsoft.com/office/officeart/2005/8/layout/hList9"/>
    <dgm:cxn modelId="{1C999127-D609-4037-B4BD-E3FF6C26BE98}" type="presParOf" srcId="{7ED21A14-2D17-41D2-9715-4377A79A2D5A}" destId="{1E6B32BD-A4A5-4ADA-821A-62A10122EDD1}" srcOrd="11" destOrd="0" presId="urn:microsoft.com/office/officeart/2005/8/layout/hList9"/>
    <dgm:cxn modelId="{C08AF831-CFA2-4F0D-8ECD-ACD22CEC2C8B}" type="presParOf" srcId="{1E6B32BD-A4A5-4ADA-821A-62A10122EDD1}" destId="{27ABC325-3544-435E-9997-D299C479ED4C}" srcOrd="0" destOrd="0" presId="urn:microsoft.com/office/officeart/2005/8/layout/hList9"/>
    <dgm:cxn modelId="{ADB3F70D-DC16-456B-9D5A-1CB97F8D3C30}" type="presParOf" srcId="{1E6B32BD-A4A5-4ADA-821A-62A10122EDD1}" destId="{00253FD2-DB11-4E34-A9CB-3FD23967D13F}" srcOrd="1" destOrd="0" presId="urn:microsoft.com/office/officeart/2005/8/layout/hList9"/>
    <dgm:cxn modelId="{289E4BC3-623F-44B6-9A0E-54C466AC7455}" type="presParOf" srcId="{00253FD2-DB11-4E34-A9CB-3FD23967D13F}" destId="{9ACD461D-0B5C-4813-AE7E-1585BC4A1466}" srcOrd="0" destOrd="0" presId="urn:microsoft.com/office/officeart/2005/8/layout/hList9"/>
    <dgm:cxn modelId="{C54262B0-558B-4786-986B-B0AFCB9EA29C}" type="presParOf" srcId="{00253FD2-DB11-4E34-A9CB-3FD23967D13F}" destId="{63DCA05D-19D4-4595-8EF8-321694A1EAF4}" srcOrd="1" destOrd="0" presId="urn:microsoft.com/office/officeart/2005/8/layout/hList9"/>
    <dgm:cxn modelId="{1F1ED52C-BA9F-4BF5-84CC-C597103E7D40}" type="presParOf" srcId="{1E6B32BD-A4A5-4ADA-821A-62A10122EDD1}" destId="{A72B1B77-77F8-4406-8829-814EAD8A5097}" srcOrd="2" destOrd="0" presId="urn:microsoft.com/office/officeart/2005/8/layout/hList9"/>
    <dgm:cxn modelId="{489FC388-EEA4-4F05-B904-A43A25EE0C7D}" type="presParOf" srcId="{A72B1B77-77F8-4406-8829-814EAD8A5097}" destId="{79247CF0-EB35-4230-9288-0C8A84EA2C22}" srcOrd="0" destOrd="0" presId="urn:microsoft.com/office/officeart/2005/8/layout/hList9"/>
    <dgm:cxn modelId="{7915022F-EB88-48A3-BE3B-46622FE9265C}" type="presParOf" srcId="{A72B1B77-77F8-4406-8829-814EAD8A5097}" destId="{5D87B5BA-541D-4DBF-AF98-860DB2403A95}" srcOrd="1" destOrd="0" presId="urn:microsoft.com/office/officeart/2005/8/layout/hList9"/>
    <dgm:cxn modelId="{E3F5D796-7CF6-4D4E-B869-116B67494B99}" type="presParOf" srcId="{7ED21A14-2D17-41D2-9715-4377A79A2D5A}" destId="{56A2061D-A53D-4440-8107-BF6E2150601E}" srcOrd="12" destOrd="0" presId="urn:microsoft.com/office/officeart/2005/8/layout/hList9"/>
    <dgm:cxn modelId="{E54FF49F-E14E-4CA1-A7F0-DF8C364B18DD}" type="presParOf" srcId="{7ED21A14-2D17-41D2-9715-4377A79A2D5A}" destId="{7AC0BD77-13B1-487D-AA34-5E84847A5262}"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A880E-6710-4C3E-8256-F044EA7F16AA}">
      <dsp:nvSpPr>
        <dsp:cNvPr id="0" name=""/>
        <dsp:cNvSpPr/>
      </dsp:nvSpPr>
      <dsp:spPr>
        <a:xfrm>
          <a:off x="1315912" y="585720"/>
          <a:ext cx="2187362"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a:t>Expanded use of high-efficiency gas equipment</a:t>
          </a:r>
        </a:p>
      </dsp:txBody>
      <dsp:txXfrm>
        <a:off x="1665890" y="585720"/>
        <a:ext cx="1837384" cy="1458970"/>
      </dsp:txXfrm>
    </dsp:sp>
    <dsp:sp modelId="{B0F0F9B1-4583-44DC-9237-332448DAA59E}">
      <dsp:nvSpPr>
        <dsp:cNvPr id="0" name=""/>
        <dsp:cNvSpPr/>
      </dsp:nvSpPr>
      <dsp:spPr>
        <a:xfrm>
          <a:off x="1315912" y="2044690"/>
          <a:ext cx="2187362"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a:t>Hybrid natural gas furnace/</a:t>
          </a:r>
          <a:br>
            <a:rPr lang="en-US" sz="2000" b="0" kern="1200"/>
          </a:br>
          <a:r>
            <a:rPr lang="en-US" sz="2000" b="0" kern="1200"/>
            <a:t>boilers and electric heat pump systems</a:t>
          </a:r>
        </a:p>
      </dsp:txBody>
      <dsp:txXfrm>
        <a:off x="1665890" y="2044690"/>
        <a:ext cx="1837384" cy="1458970"/>
      </dsp:txXfrm>
    </dsp:sp>
    <dsp:sp modelId="{3B87EC01-3943-4E5E-A837-19FFE3D2E52E}">
      <dsp:nvSpPr>
        <dsp:cNvPr id="0" name=""/>
        <dsp:cNvSpPr/>
      </dsp:nvSpPr>
      <dsp:spPr>
        <a:xfrm>
          <a:off x="1315912" y="3503660"/>
          <a:ext cx="2187362"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Building envelope improvement</a:t>
          </a:r>
        </a:p>
      </dsp:txBody>
      <dsp:txXfrm>
        <a:off x="1665890" y="3503660"/>
        <a:ext cx="1837384" cy="1458970"/>
      </dsp:txXfrm>
    </dsp:sp>
    <dsp:sp modelId="{5FF2EB32-4563-4B74-B60E-57AED476B3C8}">
      <dsp:nvSpPr>
        <dsp:cNvPr id="0" name=""/>
        <dsp:cNvSpPr/>
      </dsp:nvSpPr>
      <dsp:spPr>
        <a:xfrm>
          <a:off x="149319" y="2423"/>
          <a:ext cx="1458241" cy="1458241"/>
        </a:xfrm>
        <a:prstGeom prst="ellipse">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t>Near-Term</a:t>
          </a:r>
          <a:br>
            <a:rPr lang="en-US" sz="1600" kern="1200"/>
          </a:br>
          <a:r>
            <a:rPr lang="en-US" sz="1600" kern="1200"/>
            <a:t>(25-50+%)</a:t>
          </a:r>
        </a:p>
      </dsp:txBody>
      <dsp:txXfrm>
        <a:off x="362873" y="215977"/>
        <a:ext cx="1031133" cy="1031133"/>
      </dsp:txXfrm>
    </dsp:sp>
    <dsp:sp modelId="{59098706-3677-46A9-8BB0-660F8141ABD2}">
      <dsp:nvSpPr>
        <dsp:cNvPr id="0" name=""/>
        <dsp:cNvSpPr/>
      </dsp:nvSpPr>
      <dsp:spPr>
        <a:xfrm>
          <a:off x="5454656" y="585720"/>
          <a:ext cx="2187362"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Heat pumps for space &amp; water </a:t>
          </a:r>
          <a:br>
            <a:rPr lang="en-US" sz="2000" b="0" kern="1200" dirty="0"/>
          </a:br>
          <a:r>
            <a:rPr lang="en-US" sz="2000" b="0" kern="1200" dirty="0"/>
            <a:t>heating</a:t>
          </a:r>
        </a:p>
      </dsp:txBody>
      <dsp:txXfrm>
        <a:off x="5804634" y="585720"/>
        <a:ext cx="1837384" cy="1458970"/>
      </dsp:txXfrm>
    </dsp:sp>
    <dsp:sp modelId="{644AA075-FDDE-4F32-B0FC-3950F7FAD30D}">
      <dsp:nvSpPr>
        <dsp:cNvPr id="0" name=""/>
        <dsp:cNvSpPr/>
      </dsp:nvSpPr>
      <dsp:spPr>
        <a:xfrm>
          <a:off x="5454656" y="2044690"/>
          <a:ext cx="2187362"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a:t>Micro CHP systems</a:t>
          </a:r>
        </a:p>
      </dsp:txBody>
      <dsp:txXfrm>
        <a:off x="5804634" y="2044690"/>
        <a:ext cx="1837384" cy="1458970"/>
      </dsp:txXfrm>
    </dsp:sp>
    <dsp:sp modelId="{71804FE6-8A95-4894-B549-1A79C8B9BFDF}">
      <dsp:nvSpPr>
        <dsp:cNvPr id="0" name=""/>
        <dsp:cNvSpPr/>
      </dsp:nvSpPr>
      <dsp:spPr>
        <a:xfrm>
          <a:off x="5457609" y="3503660"/>
          <a:ext cx="2187362"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Deep </a:t>
          </a:r>
          <a:br>
            <a:rPr lang="en-US" sz="2000" b="0" kern="1200" dirty="0"/>
          </a:br>
          <a:r>
            <a:rPr lang="en-US" sz="2000" b="0" kern="1200" dirty="0"/>
            <a:t>building retrofits</a:t>
          </a:r>
        </a:p>
      </dsp:txBody>
      <dsp:txXfrm>
        <a:off x="5807587" y="3503660"/>
        <a:ext cx="1837384" cy="1458970"/>
      </dsp:txXfrm>
    </dsp:sp>
    <dsp:sp modelId="{149BE8E6-E8FB-4B97-9CD5-FB9E53A31712}">
      <dsp:nvSpPr>
        <dsp:cNvPr id="0" name=""/>
        <dsp:cNvSpPr/>
      </dsp:nvSpPr>
      <dsp:spPr>
        <a:xfrm>
          <a:off x="4288063" y="2423"/>
          <a:ext cx="1458241" cy="1458241"/>
        </a:xfrm>
        <a:prstGeom prst="ellipse">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t>Next-Gen</a:t>
          </a:r>
          <a:br>
            <a:rPr lang="en-US" sz="1600" kern="1200"/>
          </a:br>
          <a:r>
            <a:rPr lang="en-US" sz="1600" kern="1200"/>
            <a:t>(40-60+%)</a:t>
          </a:r>
        </a:p>
      </dsp:txBody>
      <dsp:txXfrm>
        <a:off x="4501617" y="215977"/>
        <a:ext cx="1031133" cy="1031133"/>
      </dsp:txXfrm>
    </dsp:sp>
    <dsp:sp modelId="{9ACD461D-0B5C-4813-AE7E-1585BC4A1466}">
      <dsp:nvSpPr>
        <dsp:cNvPr id="0" name=""/>
        <dsp:cNvSpPr/>
      </dsp:nvSpPr>
      <dsp:spPr>
        <a:xfrm>
          <a:off x="9234814" y="585720"/>
          <a:ext cx="2202804"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Renewable gas blends (bio-methane, hydrogen)</a:t>
          </a:r>
        </a:p>
      </dsp:txBody>
      <dsp:txXfrm>
        <a:off x="9587263" y="585720"/>
        <a:ext cx="1850356" cy="1458970"/>
      </dsp:txXfrm>
    </dsp:sp>
    <dsp:sp modelId="{79247CF0-EB35-4230-9288-0C8A84EA2C22}">
      <dsp:nvSpPr>
        <dsp:cNvPr id="0" name=""/>
        <dsp:cNvSpPr/>
      </dsp:nvSpPr>
      <dsp:spPr>
        <a:xfrm>
          <a:off x="9227039" y="2044690"/>
          <a:ext cx="2218356"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Solar thermal/natural gas space &amp; water heating systems</a:t>
          </a:r>
        </a:p>
      </dsp:txBody>
      <dsp:txXfrm>
        <a:off x="9581976" y="2044690"/>
        <a:ext cx="1863419" cy="1458970"/>
      </dsp:txXfrm>
    </dsp:sp>
    <dsp:sp modelId="{7AC0BD77-13B1-487D-AA34-5E84847A5262}">
      <dsp:nvSpPr>
        <dsp:cNvPr id="0" name=""/>
        <dsp:cNvSpPr/>
      </dsp:nvSpPr>
      <dsp:spPr>
        <a:xfrm>
          <a:off x="8091440" y="2423"/>
          <a:ext cx="1458241" cy="1458241"/>
        </a:xfrm>
        <a:prstGeom prst="ellipse">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Renewables</a:t>
          </a:r>
          <a:r>
            <a:rPr lang="en-US" sz="1800" kern="1200"/>
            <a:t> </a:t>
          </a:r>
          <a:r>
            <a:rPr lang="en-US" sz="1100" kern="1200"/>
            <a:t>(Added 10-30%)</a:t>
          </a:r>
        </a:p>
      </dsp:txBody>
      <dsp:txXfrm>
        <a:off x="8304994" y="215977"/>
        <a:ext cx="1031133" cy="103113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solidFill>
                  <a:srgbClr val="B2B2B2"/>
                </a:solidFill>
                <a:latin typeface="Segoe UI" panose="020B0502040204020203" pitchFamily="34" charset="0"/>
                <a:cs typeface="Segoe UI" panose="020B0502040204020203"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solidFill>
                  <a:srgbClr val="B2B2B2"/>
                </a:solidFill>
                <a:latin typeface="Segoe UI" panose="020B0502040204020203" pitchFamily="34" charset="0"/>
                <a:cs typeface="Segoe UI" panose="020B0502040204020203" pitchFamily="34" charset="0"/>
              </a:defRPr>
            </a:lvl1pPr>
          </a:lstStyle>
          <a:p>
            <a:fld id="{BE1D1FD2-861C-4E93-870D-9C5A87047C89}" type="datetimeFigureOut">
              <a:rPr lang="en-US" smtClean="0"/>
              <a:pPr/>
              <a:t>6/5/2024</a:t>
            </a:fld>
            <a:endParaRPr lang="en-US"/>
          </a:p>
        </p:txBody>
      </p:sp>
      <p:sp>
        <p:nvSpPr>
          <p:cNvPr id="4" name="Slide Image Placeholder 3"/>
          <p:cNvSpPr>
            <a:spLocks noGrp="1" noRot="1" noChangeAspect="1"/>
          </p:cNvSpPr>
          <p:nvPr>
            <p:ph type="sldImg" idx="2"/>
          </p:nvPr>
        </p:nvSpPr>
        <p:spPr>
          <a:xfrm>
            <a:off x="717550" y="641350"/>
            <a:ext cx="5575300" cy="3136900"/>
          </a:xfrm>
          <a:prstGeom prst="rect">
            <a:avLst/>
          </a:prstGeom>
          <a:noFill/>
          <a:ln w="12700">
            <a:solidFill>
              <a:srgbClr val="DDDDDD"/>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3952582"/>
            <a:ext cx="5608320" cy="487738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FDBE5F-3C07-4635-B84F-1280F01E1AC4}" type="slidenum">
              <a:rPr lang="en-US" smtClean="0"/>
              <a:t>‹#›</a:t>
            </a:fld>
            <a:endParaRPr lang="en-US"/>
          </a:p>
        </p:txBody>
      </p:sp>
    </p:spTree>
    <p:extLst>
      <p:ext uri="{BB962C8B-B14F-4D97-AF65-F5344CB8AC3E}">
        <p14:creationId xmlns:p14="http://schemas.microsoft.com/office/powerpoint/2010/main" val="3868288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2pPr>
    <a:lvl3pPr marL="9144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3pPr>
    <a:lvl4pPr marL="13716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4pPr>
    <a:lvl5pPr marL="18288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F94D04-813E-418A-9598-B9E87FE95666}" type="slidenum">
              <a:rPr lang="en-US" smtClean="0"/>
              <a:t>1</a:t>
            </a:fld>
            <a:endParaRPr lang="en-US"/>
          </a:p>
        </p:txBody>
      </p:sp>
    </p:spTree>
    <p:extLst>
      <p:ext uri="{BB962C8B-B14F-4D97-AF65-F5344CB8AC3E}">
        <p14:creationId xmlns:p14="http://schemas.microsoft.com/office/powerpoint/2010/main" val="3803137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600"/>
              </a:spcBef>
              <a:spcAft>
                <a:spcPts val="600"/>
              </a:spcAft>
              <a:buClr>
                <a:srgbClr val="0037A4"/>
              </a:buClr>
              <a:buSzTx/>
              <a:buFont typeface="Symbol" pitchFamily="18" charset="2"/>
              <a:buChar char="&gt;"/>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According to the EIA, over 50% of residential energy consumption in Illinois serves space conditioning loads.  While not as high, space conditioning also makes up a significant portion of commercial building energy use </a:t>
            </a:r>
          </a:p>
          <a:p>
            <a:pPr marL="228600" marR="0" lvl="0" indent="-228600" algn="l" defTabSz="914400" rtl="0" eaLnBrk="1" fontAlgn="auto" latinLnBrk="0" hangingPunct="1">
              <a:lnSpc>
                <a:spcPct val="100000"/>
              </a:lnSpc>
              <a:spcBef>
                <a:spcPts val="600"/>
              </a:spcBef>
              <a:spcAft>
                <a:spcPts val="600"/>
              </a:spcAft>
              <a:buClr>
                <a:srgbClr val="0037A4"/>
              </a:buClr>
              <a:buSzTx/>
              <a:buFont typeface="Symbol" pitchFamily="18" charset="2"/>
              <a:buChar char="&gt;"/>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More than 20% of US house-holds face hardships due to high energy costs</a:t>
            </a:r>
          </a:p>
          <a:p>
            <a:pPr marL="228600" marR="0" lvl="0" indent="-228600" algn="l" defTabSz="914400" rtl="0" eaLnBrk="1" fontAlgn="auto" latinLnBrk="0" hangingPunct="1">
              <a:lnSpc>
                <a:spcPct val="100000"/>
              </a:lnSpc>
              <a:spcBef>
                <a:spcPts val="600"/>
              </a:spcBef>
              <a:spcAft>
                <a:spcPts val="600"/>
              </a:spcAft>
              <a:buClr>
                <a:srgbClr val="0037A4"/>
              </a:buClr>
              <a:buSzTx/>
              <a:buFont typeface="Symbol" pitchFamily="18" charset="2"/>
              <a:buChar char="&gt;"/>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Upgrading envelopes is one of the most effective ways to improve comfort and reduce HVAC energy use</a:t>
            </a:r>
          </a:p>
          <a:p>
            <a:pPr marL="228600" marR="0" lvl="0" indent="-228600" algn="l" defTabSz="914400" rtl="0" eaLnBrk="1" fontAlgn="auto" latinLnBrk="0" hangingPunct="1">
              <a:lnSpc>
                <a:spcPct val="100000"/>
              </a:lnSpc>
              <a:spcBef>
                <a:spcPts val="600"/>
              </a:spcBef>
              <a:spcAft>
                <a:spcPts val="600"/>
              </a:spcAft>
              <a:buClr>
                <a:srgbClr val="0037A4"/>
              </a:buClr>
              <a:buSzTx/>
              <a:buFont typeface="Symbol" pitchFamily="18" charset="2"/>
              <a:buChar char="&gt;"/>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Building envelope retrofits coupled with basic HVAC and other EE measures can reduce building energy use by 50% or more.</a:t>
            </a:r>
          </a:p>
          <a:p>
            <a:pPr marL="228600" marR="0" lvl="0" indent="-228600" algn="l" defTabSz="914400" rtl="0" eaLnBrk="1" fontAlgn="auto" latinLnBrk="0" hangingPunct="1">
              <a:lnSpc>
                <a:spcPct val="100000"/>
              </a:lnSpc>
              <a:spcBef>
                <a:spcPts val="600"/>
              </a:spcBef>
              <a:spcAft>
                <a:spcPts val="600"/>
              </a:spcAft>
              <a:buClr>
                <a:srgbClr val="0037A4"/>
              </a:buClr>
              <a:buSzTx/>
              <a:buFont typeface="Symbol" pitchFamily="18" charset="2"/>
              <a:buChar char="&gt;"/>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High performance envelope solutions are available but are lacking implementation. GTI’s growing portfolio of building envelope work includes wall systems and glazing with several IL based demonstration projects.  Our focus is on reducing complexity and cost, in particular labor costs, which make up the majority of building envelope retrofit project costs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DBE5F-3C07-4635-B84F-1280F01E1A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598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our Chicago area lab, GTI’s microgrid test bed has realized deep carbon emission reductions through the integration of on-site renewables, batteries, fuel-fired CHP, and efficient cold climate HPs.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solution, among others, offers a pathway to building decarbonization with built-in resiliency through complimentary distributed generation assets.  Solutions like this will be increasingly important as we move from fixed to variable electricity sources like wind and solar. Buildings that can respond to grid signals, be it demand or available renewable generation, will be increasingly important to realizing a more cost-effective decarbonized electric grid.</a:t>
            </a:r>
          </a:p>
          <a:p>
            <a:endParaRPr lang="en-US" dirty="0"/>
          </a:p>
        </p:txBody>
      </p:sp>
      <p:sp>
        <p:nvSpPr>
          <p:cNvPr id="4" name="Slide Number Placeholder 3"/>
          <p:cNvSpPr>
            <a:spLocks noGrp="1"/>
          </p:cNvSpPr>
          <p:nvPr>
            <p:ph type="sldNum" sz="quarter" idx="5"/>
          </p:nvPr>
        </p:nvSpPr>
        <p:spPr/>
        <p:txBody>
          <a:bodyPr/>
          <a:lstStyle/>
          <a:p>
            <a:fld id="{F0FDBE5F-3C07-4635-B84F-1280F01E1AC4}" type="slidenum">
              <a:rPr lang="en-US" smtClean="0"/>
              <a:t>12</a:t>
            </a:fld>
            <a:endParaRPr lang="en-US"/>
          </a:p>
        </p:txBody>
      </p:sp>
    </p:spTree>
    <p:extLst>
      <p:ext uri="{BB962C8B-B14F-4D97-AF65-F5344CB8AC3E}">
        <p14:creationId xmlns:p14="http://schemas.microsoft.com/office/powerpoint/2010/main" val="964980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reduce gas use through improved building systems, and ramp up clean fuel development, we can rapidly accelerate the decarbonization of our pipeline gas. </a:t>
            </a:r>
          </a:p>
          <a:p>
            <a:r>
              <a:rPr lang="en-US" dirty="0"/>
              <a:t>RNG and clean hydrogen can have carbon intensities (CI’s) that are low, zero or negative depending on production process and feedstocks.</a:t>
            </a:r>
          </a:p>
          <a:p>
            <a:endParaRPr lang="en-US" dirty="0"/>
          </a:p>
        </p:txBody>
      </p:sp>
      <p:sp>
        <p:nvSpPr>
          <p:cNvPr id="4" name="Slide Number Placeholder 3"/>
          <p:cNvSpPr>
            <a:spLocks noGrp="1"/>
          </p:cNvSpPr>
          <p:nvPr>
            <p:ph type="sldNum" sz="quarter" idx="5"/>
          </p:nvPr>
        </p:nvSpPr>
        <p:spPr/>
        <p:txBody>
          <a:bodyPr/>
          <a:lstStyle/>
          <a:p>
            <a:fld id="{F0FDBE5F-3C07-4635-B84F-1280F01E1AC4}" type="slidenum">
              <a:rPr lang="en-US" smtClean="0"/>
              <a:t>13</a:t>
            </a:fld>
            <a:endParaRPr lang="en-US"/>
          </a:p>
        </p:txBody>
      </p:sp>
    </p:spTree>
    <p:extLst>
      <p:ext uri="{BB962C8B-B14F-4D97-AF65-F5344CB8AC3E}">
        <p14:creationId xmlns:p14="http://schemas.microsoft.com/office/powerpoint/2010/main" val="171928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t>
            </a:r>
            <a:r>
              <a:rPr lang="en-US" b="0" dirty="0"/>
              <a:t>methane has a higher GWP than CO2, addressing its emissions are important.  The industry has ramped up its efforts to reduce methane emissions. </a:t>
            </a:r>
            <a:r>
              <a:rPr lang="en-US" b="0" dirty="0">
                <a:effectLst/>
              </a:rPr>
              <a:t>Accurate measurement of methane emissions is the first step toward effective, credible reductions. GTI’s Energy’s Veritas’ provides companies and countries with methane emission reduction targets with a credible, consistent, verifiable, and transparent methodology to measuring methane emissions.  </a:t>
            </a:r>
            <a:endParaRPr lang="en-US" sz="12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dirty="0">
              <a:effectLst/>
              <a:latin typeface="Segoe UI" panose="020B0502040204020203"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0FDBE5F-3C07-4635-B84F-1280F01E1AC4}" type="slidenum">
              <a:rPr lang="en-US" smtClean="0"/>
              <a:t>14</a:t>
            </a:fld>
            <a:endParaRPr lang="en-US"/>
          </a:p>
        </p:txBody>
      </p:sp>
    </p:spTree>
    <p:extLst>
      <p:ext uri="{BB962C8B-B14F-4D97-AF65-F5344CB8AC3E}">
        <p14:creationId xmlns:p14="http://schemas.microsoft.com/office/powerpoint/2010/main" val="262118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HEET highlighted, network geothermal is a compelling opportunity to decarbonize thermal energy loads without burdening the grid with additional peak loads.  In cooperation with HEET, GTI is leading a DOE project with a Vermont utility as they explore new business models to serve their new and existing customers as a thermal utility. </a:t>
            </a:r>
          </a:p>
          <a:p>
            <a:endParaRPr lang="en-US" dirty="0"/>
          </a:p>
        </p:txBody>
      </p:sp>
      <p:sp>
        <p:nvSpPr>
          <p:cNvPr id="4" name="Slide Number Placeholder 3"/>
          <p:cNvSpPr>
            <a:spLocks noGrp="1"/>
          </p:cNvSpPr>
          <p:nvPr>
            <p:ph type="sldNum" sz="quarter" idx="5"/>
          </p:nvPr>
        </p:nvSpPr>
        <p:spPr/>
        <p:txBody>
          <a:bodyPr/>
          <a:lstStyle/>
          <a:p>
            <a:fld id="{F0FDBE5F-3C07-4635-B84F-1280F01E1AC4}" type="slidenum">
              <a:rPr lang="en-US" smtClean="0"/>
              <a:t>15</a:t>
            </a:fld>
            <a:endParaRPr lang="en-US"/>
          </a:p>
        </p:txBody>
      </p:sp>
    </p:spTree>
    <p:extLst>
      <p:ext uri="{BB962C8B-B14F-4D97-AF65-F5344CB8AC3E}">
        <p14:creationId xmlns:p14="http://schemas.microsoft.com/office/powerpoint/2010/main" val="2759435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n-US" dirty="0"/>
              <a:t>H2 is a compelling solution because it can be a direct replacement for liquid and gaseous fuels and can be made with no or little carbon.  </a:t>
            </a:r>
          </a:p>
          <a:p>
            <a:r>
              <a:rPr lang="en-US" dirty="0"/>
              <a:t>GTI’s research is helping to ensure its use in any application is safe and reliable.  We’re investigating effects on equipment and testing pipeline materials.  </a:t>
            </a:r>
          </a:p>
          <a:p>
            <a:r>
              <a:rPr lang="en-US" dirty="0"/>
              <a:t>And we’ve been here before- Our gas system was originally fed with town gas, which was roughly 50% H2.  We’ve transitioned before, and without the aid of today’s technology and knowledge.</a:t>
            </a:r>
          </a:p>
          <a:p>
            <a:endParaRPr lang="en-US" dirty="0"/>
          </a:p>
        </p:txBody>
      </p:sp>
      <p:sp>
        <p:nvSpPr>
          <p:cNvPr id="4" name="Slide Number Placeholder 3"/>
          <p:cNvSpPr>
            <a:spLocks noGrp="1"/>
          </p:cNvSpPr>
          <p:nvPr>
            <p:ph type="sldNum" sz="quarter" idx="5"/>
          </p:nvPr>
        </p:nvSpPr>
        <p:spPr/>
        <p:txBody>
          <a:bodyPr/>
          <a:lstStyle/>
          <a:p>
            <a:fld id="{F0FDBE5F-3C07-4635-B84F-1280F01E1AC4}" type="slidenum">
              <a:rPr lang="en-US" smtClean="0"/>
              <a:t>16</a:t>
            </a:fld>
            <a:endParaRPr lang="en-US"/>
          </a:p>
        </p:txBody>
      </p:sp>
    </p:spTree>
    <p:extLst>
      <p:ext uri="{BB962C8B-B14F-4D97-AF65-F5344CB8AC3E}">
        <p14:creationId xmlns:p14="http://schemas.microsoft.com/office/powerpoint/2010/main" val="3178583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44942-8DC5-2D40-5BD6-C5025114E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DAB02-7DAD-5B2E-292C-C795FF33479C}"/>
              </a:ext>
            </a:extLst>
          </p:cNvPr>
          <p:cNvSpPr>
            <a:spLocks noGrp="1" noRot="1" noChangeAspect="1"/>
          </p:cNvSpPr>
          <p:nvPr>
            <p:ph type="sldImg"/>
          </p:nvPr>
        </p:nvSpPr>
        <p:spPr>
          <a:xfrm>
            <a:off x="717550" y="641350"/>
            <a:ext cx="5575300" cy="3136900"/>
          </a:xfrm>
        </p:spPr>
      </p:sp>
      <p:sp>
        <p:nvSpPr>
          <p:cNvPr id="3" name="Notes Placeholder 2">
            <a:extLst>
              <a:ext uri="{FF2B5EF4-FFF2-40B4-BE49-F238E27FC236}">
                <a16:creationId xmlns:a16="http://schemas.microsoft.com/office/drawing/2014/main" id="{AB0AA078-6C72-37B0-78C8-FD7542409E0A}"/>
              </a:ext>
            </a:extLst>
          </p:cNvPr>
          <p:cNvSpPr>
            <a:spLocks noGrp="1"/>
          </p:cNvSpPr>
          <p:nvPr>
            <p:ph type="body" idx="1"/>
          </p:nvPr>
        </p:nvSpPr>
        <p:spPr/>
        <p:txBody>
          <a:bodyPr/>
          <a:lstStyle/>
          <a:p>
            <a:r>
              <a:rPr lang="en-US" dirty="0"/>
              <a:t>Utilities and governments are investing to advance the development and use of clean H2.</a:t>
            </a:r>
          </a:p>
        </p:txBody>
      </p:sp>
      <p:sp>
        <p:nvSpPr>
          <p:cNvPr id="4" name="Slide Number Placeholder 3">
            <a:extLst>
              <a:ext uri="{FF2B5EF4-FFF2-40B4-BE49-F238E27FC236}">
                <a16:creationId xmlns:a16="http://schemas.microsoft.com/office/drawing/2014/main" id="{29615615-271F-2857-D935-B52056201AE0}"/>
              </a:ext>
            </a:extLst>
          </p:cNvPr>
          <p:cNvSpPr>
            <a:spLocks noGrp="1"/>
          </p:cNvSpPr>
          <p:nvPr>
            <p:ph type="sldNum" sz="quarter" idx="5"/>
          </p:nvPr>
        </p:nvSpPr>
        <p:spPr/>
        <p:txBody>
          <a:bodyPr/>
          <a:lstStyle/>
          <a:p>
            <a:fld id="{F0FDBE5F-3C07-4635-B84F-1280F01E1AC4}" type="slidenum">
              <a:rPr lang="en-US" smtClean="0"/>
              <a:t>17</a:t>
            </a:fld>
            <a:endParaRPr lang="en-US"/>
          </a:p>
        </p:txBody>
      </p:sp>
    </p:spTree>
    <p:extLst>
      <p:ext uri="{BB962C8B-B14F-4D97-AF65-F5344CB8AC3E}">
        <p14:creationId xmlns:p14="http://schemas.microsoft.com/office/powerpoint/2010/main" val="36720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Deploying higher efficiency technologies, optimized building envelopes and systems coupled with lower carbon gases and electricity will lead to net zero buildings. </a:t>
            </a:r>
          </a:p>
          <a:p>
            <a:r>
              <a:rPr lang="en-US" dirty="0"/>
              <a:t>GTI Energy’s research is covering the waterfront of decarbonization.  We’re deploying better technologies today, developing next gen technologies for tomorrow, and supporting the development and integration of renewable fuels and electricity as well as enabling industry-wide methane emission reductions.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DBE5F-3C07-4635-B84F-1280F01E1A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884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our aim is to support the energy transition toward decarbonization in the most efficient, affordable, and equitable manner possible.  Our research focuses on how to transition our existing electricity and gas system, built on fossil fuels, to one that is increasing fed by clean energy sources and more efficient end use processes.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would welcome an opportunity to do a deeper dive into </a:t>
            </a:r>
            <a:r>
              <a:rPr lang="en-US"/>
              <a:t>the decarbonization </a:t>
            </a:r>
            <a:r>
              <a:rPr lang="en-US" dirty="0"/>
              <a:t>pathways discussed here today.</a:t>
            </a:r>
          </a:p>
          <a:p>
            <a:endParaRPr lang="en-US" dirty="0"/>
          </a:p>
        </p:txBody>
      </p:sp>
      <p:sp>
        <p:nvSpPr>
          <p:cNvPr id="4" name="Slide Number Placeholder 3"/>
          <p:cNvSpPr>
            <a:spLocks noGrp="1"/>
          </p:cNvSpPr>
          <p:nvPr>
            <p:ph type="sldNum" sz="quarter" idx="5"/>
          </p:nvPr>
        </p:nvSpPr>
        <p:spPr/>
        <p:txBody>
          <a:bodyPr/>
          <a:lstStyle/>
          <a:p>
            <a:fld id="{F0FDBE5F-3C07-4635-B84F-1280F01E1AC4}" type="slidenum">
              <a:rPr lang="en-US" smtClean="0"/>
              <a:t>19</a:t>
            </a:fld>
            <a:endParaRPr lang="en-US"/>
          </a:p>
        </p:txBody>
      </p:sp>
    </p:spTree>
    <p:extLst>
      <p:ext uri="{BB962C8B-B14F-4D97-AF65-F5344CB8AC3E}">
        <p14:creationId xmlns:p14="http://schemas.microsoft.com/office/powerpoint/2010/main" val="123625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630238"/>
            <a:ext cx="5178425" cy="2913062"/>
          </a:xfrm>
        </p:spPr>
      </p:sp>
      <p:sp>
        <p:nvSpPr>
          <p:cNvPr id="3" name="Notes Placeholder 2"/>
          <p:cNvSpPr>
            <a:spLocks noGrp="1"/>
          </p:cNvSpPr>
          <p:nvPr>
            <p:ph type="body" idx="1"/>
          </p:nvPr>
        </p:nvSpPr>
        <p:spPr/>
        <p:txBody>
          <a:bodyPr/>
          <a:lstStyle/>
          <a:p>
            <a:pPr marL="173781" indent="-173781">
              <a:buFont typeface="Arial" panose="020B0604020202020204" pitchFamily="34" charset="0"/>
              <a:buChar char="•"/>
              <a:defRPr/>
            </a:pPr>
            <a:r>
              <a:rPr lang="en-US" dirty="0"/>
              <a:t>Independent, not-for-profit established by the natural gas industry</a:t>
            </a:r>
          </a:p>
          <a:p>
            <a:pPr marL="173781" indent="-173781">
              <a:buFont typeface="Arial" panose="020B0604020202020204" pitchFamily="34" charset="0"/>
              <a:buChar char="•"/>
              <a:defRPr/>
            </a:pPr>
            <a:r>
              <a:rPr lang="en-US" dirty="0"/>
              <a:t>GTI Energy tackles tough energy challenges turning raw technology into practical solutions</a:t>
            </a:r>
          </a:p>
          <a:p>
            <a:pPr marL="173781" indent="-173781">
              <a:buFont typeface="Arial" panose="020B0604020202020204" pitchFamily="34" charset="0"/>
              <a:buChar char="•"/>
            </a:pPr>
            <a:r>
              <a:rPr lang="en-US" dirty="0"/>
              <a:t>Downhole to the burner tip including energy conversion technologies</a:t>
            </a:r>
          </a:p>
        </p:txBody>
      </p:sp>
      <p:sp>
        <p:nvSpPr>
          <p:cNvPr id="4" name="Slide Number Placeholder 3"/>
          <p:cNvSpPr>
            <a:spLocks noGrp="1"/>
          </p:cNvSpPr>
          <p:nvPr>
            <p:ph type="sldNum" sz="quarter" idx="10"/>
          </p:nvPr>
        </p:nvSpPr>
        <p:spPr/>
        <p:txBody>
          <a:bodyPr/>
          <a:lstStyle/>
          <a:p>
            <a:pPr defTabSz="918175">
              <a:defRPr/>
            </a:pPr>
            <a:fld id="{03F94D04-813E-418A-9598-B9E87FE95666}" type="slidenum">
              <a:rPr lang="en-US" sz="1200">
                <a:solidFill>
                  <a:prstClr val="black"/>
                </a:solidFill>
                <a:latin typeface="Calibri" panose="020F0502020204030204"/>
              </a:rPr>
              <a:pPr defTabSz="918175">
                <a:defRPr/>
              </a:pPr>
              <a:t>2</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47064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413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DBE5F-3C07-4635-B84F-1280F01E1AC4}" type="slidenum">
              <a:rPr lang="en-US" smtClean="0"/>
              <a:t>4</a:t>
            </a:fld>
            <a:endParaRPr lang="en-US"/>
          </a:p>
        </p:txBody>
      </p:sp>
    </p:spTree>
    <p:extLst>
      <p:ext uri="{BB962C8B-B14F-4D97-AF65-F5344CB8AC3E}">
        <p14:creationId xmlns:p14="http://schemas.microsoft.com/office/powerpoint/2010/main" val="37742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Aptos" panose="020B0004020202020204" pitchFamily="34" charset="0"/>
                <a:ea typeface="Aptos" panose="020B0004020202020204" pitchFamily="34" charset="0"/>
                <a:cs typeface="Times New Roman" panose="02020603050405020304" pitchFamily="18" charset="0"/>
              </a:rPr>
              <a:t>In this study, </a:t>
            </a:r>
            <a:r>
              <a:rPr lang="en-US" sz="1800" b="1">
                <a:effectLst/>
                <a:latin typeface="Aptos" panose="020B0004020202020204" pitchFamily="34" charset="0"/>
                <a:ea typeface="Aptos" panose="020B0004020202020204" pitchFamily="34" charset="0"/>
                <a:cs typeface="Times New Roman" panose="02020603050405020304" pitchFamily="18" charset="0"/>
              </a:rPr>
              <a:t>we set out to look at everything </a:t>
            </a:r>
            <a:r>
              <a:rPr lang="en-US" sz="1800">
                <a:effectLst/>
                <a:latin typeface="Aptos" panose="020B0004020202020204" pitchFamily="34" charset="0"/>
                <a:ea typeface="Aptos" panose="020B0004020202020204" pitchFamily="34" charset="0"/>
                <a:cs typeface="Times New Roman" panose="02020603050405020304" pitchFamily="18" charset="0"/>
              </a:rPr>
              <a:t>that has been published on US economy-wide, net-zero analyses</a:t>
            </a:r>
          </a:p>
          <a:p>
            <a:endParaRPr lang="en-US" sz="1800">
              <a:effectLst/>
              <a:latin typeface="Aptos" panose="020B0004020202020204" pitchFamily="34" charset="0"/>
              <a:cs typeface="Times New Roman" panose="02020603050405020304" pitchFamily="18" charset="0"/>
            </a:endParaRPr>
          </a:p>
          <a:p>
            <a:r>
              <a:rPr lang="en-US" sz="1800">
                <a:effectLst/>
                <a:latin typeface="Aptos" panose="020B0004020202020204" pitchFamily="34" charset="0"/>
                <a:cs typeface="Times New Roman" panose="02020603050405020304" pitchFamily="18" charset="0"/>
              </a:rPr>
              <a:t>It has only been in the last few years that studies have been performed to evaluate both </a:t>
            </a:r>
            <a:r>
              <a:rPr lang="en-US" sz="1800" b="1">
                <a:effectLst/>
                <a:latin typeface="Aptos" panose="020B0004020202020204" pitchFamily="34" charset="0"/>
                <a:cs typeface="Times New Roman" panose="02020603050405020304" pitchFamily="18" charset="0"/>
              </a:rPr>
              <a:t>economy-wide AND net-zero</a:t>
            </a:r>
          </a:p>
          <a:p>
            <a:endParaRPr lang="en-US" sz="1800">
              <a:effectLst/>
              <a:latin typeface="Aptos" panose="020B0004020202020204" pitchFamily="34" charset="0"/>
              <a:cs typeface="Times New Roman" panose="02020603050405020304" pitchFamily="18" charset="0"/>
            </a:endParaRPr>
          </a:p>
          <a:p>
            <a:r>
              <a:rPr lang="en-US" sz="1800">
                <a:effectLst/>
                <a:latin typeface="Aptos" panose="020B0004020202020204" pitchFamily="34" charset="0"/>
                <a:ea typeface="Aptos" panose="020B0004020202020204" pitchFamily="34" charset="0"/>
                <a:cs typeface="Times New Roman" panose="02020603050405020304" pitchFamily="18" charset="0"/>
              </a:rPr>
              <a:t>The 5 studies listed here are </a:t>
            </a:r>
            <a:r>
              <a:rPr lang="en-US" sz="1800" b="1">
                <a:effectLst/>
                <a:latin typeface="Aptos" panose="020B0004020202020204" pitchFamily="34" charset="0"/>
                <a:ea typeface="Aptos" panose="020B0004020202020204" pitchFamily="34" charset="0"/>
                <a:cs typeface="Times New Roman" panose="02020603050405020304" pitchFamily="18" charset="0"/>
              </a:rPr>
              <a:t>“the” 5 leading studies </a:t>
            </a:r>
            <a:r>
              <a:rPr lang="en-US" sz="1800">
                <a:effectLst/>
                <a:latin typeface="Aptos" panose="020B0004020202020204" pitchFamily="34" charset="0"/>
                <a:ea typeface="Aptos" panose="020B0004020202020204" pitchFamily="34" charset="0"/>
                <a:cs typeface="Times New Roman" panose="02020603050405020304" pitchFamily="18" charset="0"/>
              </a:rPr>
              <a:t>on this topic – most comprehensive and granular to date</a:t>
            </a:r>
            <a:endParaRPr lang="en-US" sz="1800">
              <a:effectLst/>
              <a:latin typeface="Aptos" panose="020B0004020202020204" pitchFamily="34" charset="0"/>
              <a:cs typeface="Times New Roman" panose="02020603050405020304" pitchFamily="18" charset="0"/>
            </a:endParaRPr>
          </a:p>
          <a:p>
            <a:endParaRPr lang="en-US" sz="1800">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Across these 5 </a:t>
            </a:r>
            <a:r>
              <a:rPr lang="en-US" sz="1800" b="0" kern="100">
                <a:effectLst/>
                <a:latin typeface="Aptos" panose="020B0004020202020204" pitchFamily="34" charset="0"/>
                <a:ea typeface="Aptos" panose="020B0004020202020204" pitchFamily="34" charset="0"/>
                <a:cs typeface="Times New Roman" panose="02020603050405020304" pitchFamily="18" charset="0"/>
              </a:rPr>
              <a:t>independent</a:t>
            </a:r>
            <a:r>
              <a:rPr lang="en-US" sz="1800" kern="100">
                <a:effectLst/>
                <a:latin typeface="Aptos" panose="020B0004020202020204" pitchFamily="34" charset="0"/>
                <a:ea typeface="Aptos" panose="020B0004020202020204" pitchFamily="34" charset="0"/>
                <a:cs typeface="Times New Roman" panose="02020603050405020304" pitchFamily="18" charset="0"/>
              </a:rPr>
              <a:t> studies, there are </a:t>
            </a:r>
            <a:r>
              <a:rPr lang="en-US" sz="1800" b="1" kern="100">
                <a:effectLst/>
                <a:latin typeface="Aptos" panose="020B0004020202020204" pitchFamily="34" charset="0"/>
                <a:ea typeface="Aptos" panose="020B0004020202020204" pitchFamily="34" charset="0"/>
                <a:cs typeface="Times New Roman" panose="02020603050405020304" pitchFamily="18" charset="0"/>
              </a:rPr>
              <a:t>23 different net-zero </a:t>
            </a:r>
            <a:r>
              <a:rPr lang="en-US" sz="1800" kern="100">
                <a:effectLst/>
                <a:latin typeface="Aptos" panose="020B0004020202020204" pitchFamily="34" charset="0"/>
                <a:ea typeface="Aptos" panose="020B0004020202020204" pitchFamily="34" charset="0"/>
                <a:cs typeface="Times New Roman" panose="02020603050405020304" pitchFamily="18" charset="0"/>
              </a:rPr>
              <a:t>scenarios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Each of these scenarios evaluates </a:t>
            </a:r>
            <a:r>
              <a:rPr lang="en-US" sz="1800" b="1" kern="100">
                <a:effectLst/>
                <a:latin typeface="Aptos" panose="020B0004020202020204" pitchFamily="34" charset="0"/>
                <a:ea typeface="Aptos" panose="020B0004020202020204" pitchFamily="34" charset="0"/>
                <a:cs typeface="Times New Roman" panose="02020603050405020304" pitchFamily="18" charset="0"/>
              </a:rPr>
              <a:t>least-cost pathways </a:t>
            </a:r>
            <a:r>
              <a:rPr lang="en-US" sz="1800" kern="100">
                <a:effectLst/>
                <a:latin typeface="Aptos" panose="020B0004020202020204" pitchFamily="34" charset="0"/>
                <a:ea typeface="Aptos" panose="020B0004020202020204" pitchFamily="34" charset="0"/>
                <a:cs typeface="Times New Roman" panose="02020603050405020304" pitchFamily="18" charset="0"/>
              </a:rPr>
              <a:t>to achieve net-zero greenhouse gas emissions across the entire U.S. economy</a:t>
            </a:r>
          </a:p>
          <a:p>
            <a:endParaRPr lang="en-US" sz="1800">
              <a:effectLst/>
              <a:latin typeface="Aptos" panose="020B0004020202020204" pitchFamily="34" charset="0"/>
              <a:cs typeface="Times New Roman" panose="02020603050405020304" pitchFamily="18" charset="0"/>
            </a:endParaRP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These </a:t>
            </a:r>
            <a:r>
              <a:rPr lang="en-US" sz="1800" b="1" kern="100">
                <a:effectLst/>
                <a:latin typeface="Aptos" panose="020B0004020202020204" pitchFamily="34" charset="0"/>
                <a:ea typeface="Aptos" panose="020B0004020202020204" pitchFamily="34" charset="0"/>
                <a:cs typeface="Times New Roman" panose="02020603050405020304" pitchFamily="18" charset="0"/>
              </a:rPr>
              <a:t>5 independent studies </a:t>
            </a:r>
            <a:r>
              <a:rPr lang="en-US" sz="1800" kern="100">
                <a:effectLst/>
                <a:latin typeface="Aptos" panose="020B0004020202020204" pitchFamily="34" charset="0"/>
                <a:ea typeface="Aptos" panose="020B0004020202020204" pitchFamily="34" charset="0"/>
                <a:cs typeface="Times New Roman" panose="02020603050405020304" pitchFamily="18" charset="0"/>
              </a:rPr>
              <a:t>represent a broad array of perspectives, assumptions, and analytical frameworks</a:t>
            </a:r>
          </a:p>
          <a:p>
            <a:endParaRPr lang="en-US"/>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We </a:t>
            </a:r>
            <a:r>
              <a:rPr lang="en-US" sz="1800" b="1" kern="100">
                <a:effectLst/>
                <a:latin typeface="Aptos" panose="020B0004020202020204" pitchFamily="34" charset="0"/>
                <a:ea typeface="Aptos" panose="020B0004020202020204" pitchFamily="34" charset="0"/>
                <a:cs typeface="Times New Roman" panose="02020603050405020304" pitchFamily="18" charset="0"/>
              </a:rPr>
              <a:t>collaborated</a:t>
            </a:r>
            <a:r>
              <a:rPr lang="en-US" sz="1800" kern="100">
                <a:effectLst/>
                <a:latin typeface="Aptos" panose="020B0004020202020204" pitchFamily="34" charset="0"/>
                <a:ea typeface="Aptos" panose="020B0004020202020204" pitchFamily="34" charset="0"/>
                <a:cs typeface="Times New Roman" panose="02020603050405020304" pitchFamily="18" charset="0"/>
              </a:rPr>
              <a:t> with the authors of each of these 5 studies to pull together a like-for-like comparison of results</a:t>
            </a:r>
          </a:p>
          <a:p>
            <a:endParaRPr lang="en-US"/>
          </a:p>
          <a:p>
            <a:r>
              <a:rPr lang="en-US"/>
              <a:t>What we find is a </a:t>
            </a:r>
            <a:r>
              <a:rPr lang="en-US" b="1"/>
              <a:t>variety</a:t>
            </a:r>
            <a:r>
              <a:rPr lang="en-US"/>
              <a:t> of solutions and pathways to get to net-zero – there is no single design for net-zero energy systems</a:t>
            </a:r>
          </a:p>
          <a:p>
            <a:endParaRPr lang="en-US"/>
          </a:p>
          <a:p>
            <a:r>
              <a:rPr lang="en-US"/>
              <a:t>And, we also find that across these 5 independent studies there are some </a:t>
            </a:r>
            <a:r>
              <a:rPr lang="en-US" b="1"/>
              <a:t>common and consistent findings</a:t>
            </a:r>
          </a:p>
          <a:p>
            <a:r>
              <a:rPr lang="en-US"/>
              <a:t>    …</a:t>
            </a:r>
            <a:r>
              <a:rPr lang="en-US" b="1"/>
              <a:t>pipeline gas, low-carbon fuels, and existing infrastructure are used in all 23 net-zero scenarios</a:t>
            </a:r>
          </a:p>
          <a:p>
            <a:endParaRPr lang="en-US"/>
          </a:p>
          <a:p>
            <a:r>
              <a:rPr lang="en-US"/>
              <a:t>This is not near-term decarbonization. This is not partial emissions reduction. This is economy-wide, net-zero.</a:t>
            </a:r>
          </a:p>
          <a:p>
            <a:r>
              <a:rPr lang="en-US"/>
              <a:t>    …and with that, these studies consistently point to the enduring role of pipeline gas, </a:t>
            </a:r>
          </a:p>
        </p:txBody>
      </p:sp>
      <p:sp>
        <p:nvSpPr>
          <p:cNvPr id="4" name="Slide Number Placeholder 3"/>
          <p:cNvSpPr>
            <a:spLocks noGrp="1"/>
          </p:cNvSpPr>
          <p:nvPr>
            <p:ph type="sldNum" sz="quarter" idx="5"/>
          </p:nvPr>
        </p:nvSpPr>
        <p:spPr/>
        <p:txBody>
          <a:bodyPr/>
          <a:lstStyle/>
          <a:p>
            <a:fld id="{F0FDBE5F-3C07-4635-B84F-1280F01E1AC4}" type="slidenum">
              <a:rPr lang="en-US" smtClean="0"/>
              <a:t>5</a:t>
            </a:fld>
            <a:endParaRPr lang="en-US"/>
          </a:p>
        </p:txBody>
      </p:sp>
    </p:spTree>
    <p:extLst>
      <p:ext uri="{BB962C8B-B14F-4D97-AF65-F5344CB8AC3E}">
        <p14:creationId xmlns:p14="http://schemas.microsoft.com/office/powerpoint/2010/main" val="45107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1596-43EE-9905-EDFE-43DC946D0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5E5BC-315E-9532-8648-9F288CB0F0A4}"/>
              </a:ext>
            </a:extLst>
          </p:cNvPr>
          <p:cNvSpPr>
            <a:spLocks noGrp="1" noRot="1" noChangeAspect="1"/>
          </p:cNvSpPr>
          <p:nvPr>
            <p:ph type="sldImg"/>
          </p:nvPr>
        </p:nvSpPr>
        <p:spPr>
          <a:xfrm>
            <a:off x="685800" y="630238"/>
            <a:ext cx="5486400" cy="3086100"/>
          </a:xfrm>
        </p:spPr>
      </p:sp>
      <p:sp>
        <p:nvSpPr>
          <p:cNvPr id="3" name="Notes Placeholder 2">
            <a:extLst>
              <a:ext uri="{FF2B5EF4-FFF2-40B4-BE49-F238E27FC236}">
                <a16:creationId xmlns:a16="http://schemas.microsoft.com/office/drawing/2014/main" id="{80DEA638-A9B9-BF57-8441-1034B6CD2B8F}"/>
              </a:ext>
            </a:extLst>
          </p:cNvPr>
          <p:cNvSpPr>
            <a:spLocks noGrp="1"/>
          </p:cNvSpPr>
          <p:nvPr>
            <p:ph type="body" idx="1"/>
          </p:nvPr>
        </p:nvSpPr>
        <p:spPr/>
        <p:txBody>
          <a:bodyPr/>
          <a:lstStyle/>
          <a:p>
            <a:pPr marL="0" indent="0" algn="l">
              <a:spcBef>
                <a:spcPts val="200"/>
              </a:spcBef>
              <a:buFont typeface="+mj-lt"/>
              <a:buNone/>
            </a:pPr>
            <a:endParaRPr lang="en-US" sz="1200" baseline="0">
              <a:latin typeface="Segoe UI" panose="020B0502040204020203" pitchFamily="34" charset="0"/>
              <a:cs typeface="Segoe UI" panose="020B0502040204020203" pitchFamily="34" charset="0"/>
            </a:endParaRP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Electricity accounts for roughly half of final end-use energy across net-zero systems</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that’s a considerable increase from where we’re at today – yes, electricity</a:t>
            </a:r>
          </a:p>
          <a:p>
            <a:pPr marL="0" indent="0" algn="l">
              <a:spcBef>
                <a:spcPts val="200"/>
              </a:spcBef>
              <a:buFont typeface="+mj-lt"/>
              <a:buNone/>
            </a:pPr>
            <a:endParaRPr lang="en-US" sz="1200" baseline="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200"/>
              </a:spcBef>
              <a:spcAft>
                <a:spcPts val="0"/>
              </a:spcAft>
              <a:buClrTx/>
              <a:buSzTx/>
              <a:buFont typeface="+mj-lt"/>
              <a:buNone/>
              <a:tabLst/>
              <a:defRPr/>
            </a:pPr>
            <a:r>
              <a:rPr lang="en-US" sz="1200" baseline="0">
                <a:latin typeface="Segoe UI" panose="020B0502040204020203" pitchFamily="34" charset="0"/>
                <a:cs typeface="Segoe UI" panose="020B0502040204020203" pitchFamily="34" charset="0"/>
              </a:rPr>
              <a:t>[CLICK 1 – chart builds fuels]</a:t>
            </a:r>
          </a:p>
          <a:p>
            <a:pPr marL="0" indent="0" algn="l">
              <a:spcBef>
                <a:spcPts val="200"/>
              </a:spcBef>
              <a:buFont typeface="+mj-lt"/>
              <a:buNone/>
            </a:pPr>
            <a:endParaRPr lang="en-US" sz="1200" baseline="0">
              <a:latin typeface="Segoe UI" panose="020B0502040204020203" pitchFamily="34" charset="0"/>
              <a:cs typeface="Segoe UI" panose="020B0502040204020203" pitchFamily="34" charset="0"/>
            </a:endParaRP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And, fuels continue to have play a central role in net-zero energy systems</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fuels deliver the other half of all final energy to end-use customers – yes, fuels</a:t>
            </a:r>
          </a:p>
          <a:p>
            <a:pPr marL="0" indent="0" algn="l">
              <a:spcBef>
                <a:spcPts val="200"/>
              </a:spcBef>
              <a:buFont typeface="+mj-lt"/>
              <a:buNone/>
            </a:pPr>
            <a:endParaRPr lang="en-US" sz="1200" baseline="0">
              <a:latin typeface="Segoe UI" panose="020B0502040204020203" pitchFamily="34" charset="0"/>
              <a:cs typeface="Segoe UI" panose="020B0502040204020203" pitchFamily="34" charset="0"/>
            </a:endParaRPr>
          </a:p>
          <a:p>
            <a:pPr marL="0" indent="0" algn="l">
              <a:spcBef>
                <a:spcPts val="200"/>
              </a:spcBef>
              <a:buFont typeface="+mj-lt"/>
              <a:buNone/>
            </a:pPr>
            <a:r>
              <a:rPr lang="en-US" sz="1200" baseline="0">
                <a:latin typeface="Segoe UI" panose="020B0502040204020203" pitchFamily="34" charset="0"/>
                <a:cs typeface="Segoe UI" panose="020B0502040204020203" pitchFamily="34" charset="0"/>
              </a:rPr>
              <a:t>And that’s not all, a portion of the electricity at net-zero will still be generated by fuels </a:t>
            </a:r>
          </a:p>
          <a:p>
            <a:pPr marL="0" indent="0" algn="l">
              <a:spcBef>
                <a:spcPts val="200"/>
              </a:spcBef>
              <a:buFont typeface="+mj-lt"/>
              <a:buNone/>
            </a:pPr>
            <a:endParaRPr lang="en-US" sz="1200" baseline="0">
              <a:latin typeface="Segoe UI" panose="020B0502040204020203" pitchFamily="34" charset="0"/>
              <a:cs typeface="Segoe UI" panose="020B0502040204020203" pitchFamily="34" charset="0"/>
            </a:endParaRPr>
          </a:p>
          <a:p>
            <a:pPr marL="0" indent="0" algn="l">
              <a:spcBef>
                <a:spcPts val="200"/>
              </a:spcBef>
              <a:buFont typeface="+mj-lt"/>
              <a:buNone/>
            </a:pPr>
            <a:r>
              <a:rPr lang="en-US" sz="1200" baseline="0">
                <a:latin typeface="Segoe UI" panose="020B0502040204020203" pitchFamily="34" charset="0"/>
                <a:cs typeface="Segoe UI" panose="020B0502040204020203" pitchFamily="34" charset="0"/>
              </a:rPr>
              <a:t>[CLICK 2 – chart adds hashed bar segments]</a:t>
            </a:r>
          </a:p>
          <a:p>
            <a:pPr marL="0" indent="0" algn="l">
              <a:spcBef>
                <a:spcPts val="200"/>
              </a:spcBef>
              <a:buFont typeface="+mj-lt"/>
              <a:buNone/>
            </a:pPr>
            <a:endParaRPr lang="en-US" sz="1200" baseline="0">
              <a:latin typeface="Segoe UI" panose="020B0502040204020203" pitchFamily="34" charset="0"/>
              <a:cs typeface="Segoe UI" panose="020B0502040204020203" pitchFamily="34" charset="0"/>
            </a:endParaRP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And, fuels continue to play a key role in power generation</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When accounting for fuels-based electricity fuels underpin roughly 60% of all final energy in net-zero energy system</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Fuels are ubiquitous today, and they continue to be ubiquitous in net-zero energy systems</a:t>
            </a:r>
          </a:p>
          <a:p>
            <a:pPr marL="0" indent="0" algn="l">
              <a:spcBef>
                <a:spcPts val="200"/>
              </a:spcBef>
              <a:buFont typeface="+mj-lt"/>
              <a:buNone/>
            </a:pPr>
            <a:endParaRPr lang="en-US" sz="1200" baseline="0">
              <a:latin typeface="Segoe UI" panose="020B0502040204020203" pitchFamily="34" charset="0"/>
              <a:cs typeface="Segoe UI" panose="020B0502040204020203" pitchFamily="34" charset="0"/>
            </a:endParaRPr>
          </a:p>
          <a:p>
            <a:pPr marL="0" indent="0" algn="l">
              <a:spcBef>
                <a:spcPts val="200"/>
              </a:spcBef>
              <a:buFont typeface="+mj-lt"/>
              <a:buNone/>
            </a:pPr>
            <a:r>
              <a:rPr lang="en-US" sz="1800">
                <a:effectLst/>
                <a:latin typeface="Aptos" panose="020B0004020202020204" pitchFamily="34" charset="0"/>
                <a:ea typeface="Aptos" panose="020B0004020202020204" pitchFamily="34" charset="0"/>
                <a:cs typeface="Times New Roman" panose="02020603050405020304" pitchFamily="18" charset="0"/>
              </a:rPr>
              <a:t>And, pipeline gas continues to have an enduring role in delivering energy to customers in net-zero systems</a:t>
            </a:r>
          </a:p>
          <a:p>
            <a:pPr marL="0" indent="0" algn="l">
              <a:spcBef>
                <a:spcPts val="200"/>
              </a:spcBef>
              <a:buFont typeface="+mj-lt"/>
              <a:buNone/>
            </a:pPr>
            <a:endParaRPr lang="en-US" sz="1200" baseline="0">
              <a:latin typeface="Segoe UI" panose="020B0502040204020203" pitchFamily="34" charset="0"/>
              <a:cs typeface="Segoe UI" panose="020B0502040204020203" pitchFamily="34" charset="0"/>
            </a:endParaRPr>
          </a:p>
          <a:p>
            <a:pPr marL="0" indent="0" algn="l">
              <a:spcBef>
                <a:spcPts val="200"/>
              </a:spcBef>
              <a:buFont typeface="+mj-lt"/>
              <a:buNone/>
            </a:pPr>
            <a:r>
              <a:rPr lang="en-US" sz="1200" baseline="0">
                <a:latin typeface="Segoe UI" panose="020B0502040204020203" pitchFamily="34" charset="0"/>
                <a:cs typeface="Segoe UI" panose="020B0502040204020203" pitchFamily="34" charset="0"/>
              </a:rPr>
              <a:t>[CLICK 3 – reveals pipeline gas bar segments]</a:t>
            </a:r>
          </a:p>
          <a:p>
            <a:pPr marL="0" indent="0" algn="l">
              <a:spcBef>
                <a:spcPts val="200"/>
              </a:spcBef>
              <a:buFont typeface="+mj-lt"/>
              <a:buNone/>
            </a:pPr>
            <a:endParaRPr lang="en-US" sz="1200" baseline="0">
              <a:latin typeface="Segoe UI" panose="020B0502040204020203" pitchFamily="34" charset="0"/>
              <a:cs typeface="Segoe UI" panose="020B0502040204020203" pitchFamily="34" charset="0"/>
            </a:endParaRP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Pipeline gas is used in EVERY net zero scenario</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…used for electricity generation, industry, and buildings in all 23 scenarios</a:t>
            </a:r>
          </a:p>
          <a:p>
            <a:pPr marL="0" marR="0">
              <a:spcBef>
                <a:spcPts val="0"/>
              </a:spcBef>
              <a:spcAft>
                <a:spcPts val="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Pipeline gas is used, even in scenarios where fossil fuels (natural gas) are explicitly excluded </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…in such scenarios pipeline gas entirely comprised of low-carbon molecules</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…in all scenarios, there is some level of blending of low-carbon gases into the pipeline gas supply </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And, while the consumption of pipeline gas declines in most net-zero scenarios, the throughput capacity of gas used remains relatively high</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…in these net-zero systems, gas continues to be used to meet peak demands (peak electricity, peak building heating)</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Pipeline gas and its infrastructure have a central role in these net-zero systems</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…this isn’t necessarily the talking point that gets highlighted from these studies</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…but it’s a consistent finding across 5 independent studies and 23 different net-zero scenarios</a:t>
            </a:r>
          </a:p>
          <a:p>
            <a:pPr marL="0" marR="0">
              <a:spcBef>
                <a:spcPts val="0"/>
              </a:spcBef>
              <a:spcAft>
                <a:spcPts val="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indent="0" algn="l">
              <a:spcBef>
                <a:spcPts val="200"/>
              </a:spcBef>
              <a:buFont typeface="+mj-lt"/>
              <a:buNone/>
            </a:pPr>
            <a:endParaRPr lang="en-US" sz="1200" baseline="0">
              <a:latin typeface="Segoe UI" panose="020B0502040204020203" pitchFamily="34" charset="0"/>
              <a:cs typeface="Segoe UI" panose="020B0502040204020203" pitchFamily="34" charset="0"/>
            </a:endParaRPr>
          </a:p>
          <a:p>
            <a:pPr marL="0" indent="0" algn="l">
              <a:spcBef>
                <a:spcPts val="200"/>
              </a:spcBef>
              <a:buFont typeface="+mj-lt"/>
              <a:buNone/>
            </a:pPr>
            <a:endParaRPr lang="en-US" sz="1200" baseline="0">
              <a:latin typeface="Segoe UI" panose="020B0502040204020203" pitchFamily="34" charset="0"/>
              <a:cs typeface="Segoe UI" panose="020B0502040204020203" pitchFamily="34" charset="0"/>
            </a:endParaRPr>
          </a:p>
          <a:p>
            <a:endParaRPr lang="en-US"/>
          </a:p>
        </p:txBody>
      </p:sp>
      <p:sp>
        <p:nvSpPr>
          <p:cNvPr id="4" name="Slide Number Placeholder 3">
            <a:extLst>
              <a:ext uri="{FF2B5EF4-FFF2-40B4-BE49-F238E27FC236}">
                <a16:creationId xmlns:a16="http://schemas.microsoft.com/office/drawing/2014/main" id="{27F870D4-CE2B-AAE3-65AB-CA7DBC68F2FE}"/>
              </a:ext>
            </a:extLst>
          </p:cNvPr>
          <p:cNvSpPr>
            <a:spLocks noGrp="1"/>
          </p:cNvSpPr>
          <p:nvPr>
            <p:ph type="sldNum" sz="quarter" idx="5"/>
          </p:nvPr>
        </p:nvSpPr>
        <p:spPr/>
        <p:txBody>
          <a:bodyPr/>
          <a:lstStyle/>
          <a:p>
            <a:fld id="{F0FDBE5F-3C07-4635-B84F-1280F01E1AC4}" type="slidenum">
              <a:rPr lang="en-US" smtClean="0"/>
              <a:t>6</a:t>
            </a:fld>
            <a:endParaRPr lang="en-US"/>
          </a:p>
        </p:txBody>
      </p:sp>
    </p:spTree>
    <p:extLst>
      <p:ext uri="{BB962C8B-B14F-4D97-AF65-F5344CB8AC3E}">
        <p14:creationId xmlns:p14="http://schemas.microsoft.com/office/powerpoint/2010/main" val="379866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To fully leverage this infrastructure, we need to move beyond business-as-usual</a:t>
            </a:r>
          </a:p>
          <a:p>
            <a:endParaRPr lang="en-US"/>
          </a:p>
          <a:p>
            <a:r>
              <a:rPr lang="en-US"/>
              <a:t>When we look across these net-zero scenarios, there are a few key elements that drive the use of pipeline gas</a:t>
            </a:r>
          </a:p>
          <a:p>
            <a:endParaRPr lang="en-US"/>
          </a:p>
          <a:p>
            <a:r>
              <a:rPr lang="en-US"/>
              <a:t>One. Low-carbon molecules are blended into the gas supply in every net-zero scenario</a:t>
            </a:r>
          </a:p>
          <a:p>
            <a:r>
              <a:rPr lang="en-US"/>
              <a:t>     (discuss RNG, SNG, and H2)</a:t>
            </a:r>
          </a:p>
          <a:p>
            <a:endParaRPr lang="en-US"/>
          </a:p>
          <a:p>
            <a:r>
              <a:rPr lang="en-US"/>
              <a:t>Two. Carbon capture and sequestration are leveraged to abate emissions from gas-fired activities.</a:t>
            </a:r>
          </a:p>
          <a:p>
            <a:r>
              <a:rPr lang="en-US"/>
              <a:t>     There’s a direct correlation in these studies between the level of natural gas use and the level of CCS deployed</a:t>
            </a:r>
          </a:p>
          <a:p>
            <a:r>
              <a:rPr lang="en-US"/>
              <a:t>     </a:t>
            </a:r>
          </a:p>
          <a:p>
            <a:r>
              <a:rPr lang="en-US"/>
              <a:t>Three. Carbon dioxide removal is used to balance remaining positive emissions from costly-to-abate activities in all net-zero scenarios.</a:t>
            </a:r>
          </a:p>
          <a:p>
            <a:r>
              <a:rPr lang="en-US"/>
              <a:t>     (discuss carbon dioxide removal)</a:t>
            </a:r>
          </a:p>
          <a:p>
            <a:r>
              <a:rPr lang="en-US"/>
              <a:t>     These negative emissions flows allow for unabated use of natural gas (i.e. for buildings space heating)</a:t>
            </a:r>
          </a:p>
          <a:p>
            <a:endParaRPr lang="en-US"/>
          </a:p>
          <a:p>
            <a:r>
              <a:rPr lang="en-US"/>
              <a:t>The more these approaches are deployed, the greater the role of pipeline gas in net-zero energy systems</a:t>
            </a:r>
          </a:p>
        </p:txBody>
      </p:sp>
      <p:sp>
        <p:nvSpPr>
          <p:cNvPr id="4" name="Slide Number Placeholder 3"/>
          <p:cNvSpPr>
            <a:spLocks noGrp="1"/>
          </p:cNvSpPr>
          <p:nvPr>
            <p:ph type="sldNum" sz="quarter" idx="5"/>
          </p:nvPr>
        </p:nvSpPr>
        <p:spPr/>
        <p:txBody>
          <a:bodyPr/>
          <a:lstStyle/>
          <a:p>
            <a:fld id="{F0FDBE5F-3C07-4635-B84F-1280F01E1AC4}" type="slidenum">
              <a:rPr lang="en-US" smtClean="0"/>
              <a:t>7</a:t>
            </a:fld>
            <a:endParaRPr lang="en-US"/>
          </a:p>
        </p:txBody>
      </p:sp>
    </p:spTree>
    <p:extLst>
      <p:ext uri="{BB962C8B-B14F-4D97-AF65-F5344CB8AC3E}">
        <p14:creationId xmlns:p14="http://schemas.microsoft.com/office/powerpoint/2010/main" val="1515172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Why does pipeline gas continue to have an enduring role in these net-zero energy systems? </a:t>
            </a:r>
            <a:r>
              <a:rPr lang="en-US">
                <a:sym typeface="Wingdings" panose="05000000000000000000" pitchFamily="2" charset="2"/>
              </a:rPr>
              <a:t></a:t>
            </a:r>
            <a:r>
              <a:rPr lang="en-US"/>
              <a:t> INFRASTRUCTURE</a:t>
            </a:r>
          </a:p>
          <a:p>
            <a:endParaRPr lang="en-US"/>
          </a:p>
          <a:p>
            <a:r>
              <a:rPr lang="en-US"/>
              <a:t>Its certainly true that the U.S. has large reserves of low-cost natural gas</a:t>
            </a:r>
          </a:p>
          <a:p>
            <a:r>
              <a:rPr lang="en-US"/>
              <a:t>    …and those resources are indeed leveraged in many net-zero scenarios…</a:t>
            </a:r>
          </a:p>
          <a:p>
            <a:endParaRPr lang="en-US"/>
          </a:p>
          <a:p>
            <a:r>
              <a:rPr lang="en-US"/>
              <a:t>But a major part of why pipeline gas is consistently leveraged in net-zero scenarios is because of the value of our existing infrastructure</a:t>
            </a:r>
          </a:p>
          <a:p>
            <a:endParaRPr lang="en-US"/>
          </a:p>
          <a:p>
            <a:r>
              <a:rPr lang="en-US"/>
              <a:t>Today, this infrastructure accounts for delivery of over 1/3 of all energy delivered to end-use customers in the U.S.</a:t>
            </a:r>
          </a:p>
          <a:p>
            <a:r>
              <a:rPr lang="en-US"/>
              <a:t>     …that’s both the gas delivered directly to end use customers as well as the gas used for gas-fired power generation</a:t>
            </a:r>
          </a:p>
          <a:p>
            <a:endParaRPr lang="en-US"/>
          </a:p>
          <a:p>
            <a:r>
              <a:rPr lang="en-US"/>
              <a:t>And, we have VAST storage capacity – enough storage capacity to meet average U.S. demand for 8 weeks</a:t>
            </a:r>
          </a:p>
          <a:p>
            <a:r>
              <a:rPr lang="en-US"/>
              <a:t>     …we’re talking about enough storage to deliver 1/3 of all end-use energy for 8 weeks – that’s jaw-droppingly large</a:t>
            </a:r>
          </a:p>
          <a:p>
            <a:pPr marL="0" marR="0">
              <a:spcBef>
                <a:spcPts val="0"/>
              </a:spcBef>
              <a:spcAft>
                <a:spcPts val="0"/>
              </a:spcAft>
            </a:pPr>
            <a:r>
              <a:rPr lang="en-US"/>
              <a:t>     …</a:t>
            </a:r>
            <a:r>
              <a:rPr lang="en-US" sz="1800" kern="100">
                <a:effectLst/>
                <a:latin typeface="Aptos" panose="020B0004020202020204" pitchFamily="34" charset="0"/>
                <a:ea typeface="Aptos" panose="020B0004020202020204" pitchFamily="34" charset="0"/>
                <a:cs typeface="Times New Roman" panose="02020603050405020304" pitchFamily="18" charset="0"/>
              </a:rPr>
              <a:t>if we stopped producing any gas today, we could continue operate gas power plants, fuel industrial processes, and heat homes for 2 months</a:t>
            </a:r>
          </a:p>
          <a:p>
            <a:endParaRPr lang="en-US"/>
          </a:p>
          <a:p>
            <a:r>
              <a:rPr lang="en-US"/>
              <a:t>We also have 3 million miles of gas pipelines</a:t>
            </a:r>
          </a:p>
          <a:p>
            <a:r>
              <a:rPr lang="en-US"/>
              <a:t>     …they provide long distance energy transport, direct to customer delivery…</a:t>
            </a:r>
          </a:p>
          <a:p>
            <a:r>
              <a:rPr lang="en-US"/>
              <a:t>     …and the ability to reliably, and cost-effectively meet peak energy demands </a:t>
            </a:r>
          </a:p>
          <a:p>
            <a:endParaRPr lang="en-US"/>
          </a:p>
          <a:p>
            <a:r>
              <a:rPr lang="en-US"/>
              <a:t>These assets are consistently leveraged as part of least-cost pathways to reach net-zero emissions in these economy-wide studies</a:t>
            </a:r>
          </a:p>
        </p:txBody>
      </p:sp>
      <p:sp>
        <p:nvSpPr>
          <p:cNvPr id="4" name="Slide Number Placeholder 3"/>
          <p:cNvSpPr>
            <a:spLocks noGrp="1"/>
          </p:cNvSpPr>
          <p:nvPr>
            <p:ph type="sldNum" sz="quarter" idx="5"/>
          </p:nvPr>
        </p:nvSpPr>
        <p:spPr/>
        <p:txBody>
          <a:bodyPr/>
          <a:lstStyle/>
          <a:p>
            <a:fld id="{F0FDBE5F-3C07-4635-B84F-1280F01E1AC4}" type="slidenum">
              <a:rPr lang="en-US" smtClean="0"/>
              <a:t>8</a:t>
            </a:fld>
            <a:endParaRPr lang="en-US"/>
          </a:p>
        </p:txBody>
      </p:sp>
    </p:spTree>
    <p:extLst>
      <p:ext uri="{BB962C8B-B14F-4D97-AF65-F5344CB8AC3E}">
        <p14:creationId xmlns:p14="http://schemas.microsoft.com/office/powerpoint/2010/main" val="19063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transition to technologies that can help us realize a net zero future.   </a:t>
            </a:r>
          </a:p>
          <a:p>
            <a:r>
              <a:rPr lang="en-US" dirty="0"/>
              <a:t>One great solution that is ready today is hybrid heat pumps.</a:t>
            </a:r>
          </a:p>
          <a:p>
            <a:pPr marL="171450" indent="-171450">
              <a:buFontTx/>
              <a:buChar char="-"/>
            </a:pPr>
            <a:r>
              <a:rPr lang="en-US" dirty="0"/>
              <a:t>A hybrid or dual fuel heat pump pairs an electric heat pump with a gas furnace.</a:t>
            </a:r>
          </a:p>
          <a:p>
            <a:pPr marL="171450" indent="-171450">
              <a:buFontTx/>
              <a:buChar char="-"/>
            </a:pPr>
            <a:r>
              <a:rPr lang="en-US" dirty="0"/>
              <a:t>A very cost effective and scalable solution to decarbonizing buildings is to replace your air conditioner with a heat pump that can cool and heat, while retaining your gas furnace.</a:t>
            </a:r>
          </a:p>
          <a:p>
            <a:pPr marL="171450" indent="-171450">
              <a:buFontTx/>
              <a:buChar char="-"/>
            </a:pPr>
            <a:r>
              <a:rPr lang="en-US" dirty="0"/>
              <a:t>Your thermostat can switch between systems based on system capacity, outdoor air temperature, operating cost, or even carbon</a:t>
            </a:r>
          </a:p>
          <a:p>
            <a:pPr marL="171450" indent="-171450">
              <a:buFontTx/>
              <a:buChar char="-"/>
            </a:pPr>
            <a:r>
              <a:rPr lang="en-US" dirty="0"/>
              <a:t>GTI Energy is currently testing a hybrid system in our Chicago area lab.  When a call for heating is made, the thermostat selects the furnace or heat pump based on carbon emissions- utilizing RMI’s </a:t>
            </a:r>
            <a:r>
              <a:rPr lang="en-US" dirty="0" err="1"/>
              <a:t>WattTime</a:t>
            </a:r>
            <a:r>
              <a:rPr lang="en-US" dirty="0"/>
              <a:t> that tracks actual emissions of the local electric grid.</a:t>
            </a:r>
          </a:p>
          <a:p>
            <a:pPr marL="0" indent="0">
              <a:buFontTx/>
              <a:buNone/>
            </a:pPr>
            <a:r>
              <a:rPr lang="en-US" b="0" dirty="0"/>
              <a:t>- </a:t>
            </a:r>
            <a:r>
              <a:rPr lang="en-US" b="1" dirty="0"/>
              <a:t>In the net zero studies that included hybrid systems, they are widely adopted because of their low first cost, operating cost, and decarbonization potential.</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0FDBE5F-3C07-4635-B84F-1280F01E1AC4}" type="slidenum">
              <a:rPr lang="en-US" smtClean="0"/>
              <a:t>9</a:t>
            </a:fld>
            <a:endParaRPr lang="en-US"/>
          </a:p>
        </p:txBody>
      </p:sp>
    </p:spTree>
    <p:extLst>
      <p:ext uri="{BB962C8B-B14F-4D97-AF65-F5344CB8AC3E}">
        <p14:creationId xmlns:p14="http://schemas.microsoft.com/office/powerpoint/2010/main" val="13198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auto">
              <a:spcBef>
                <a:spcPts val="600"/>
              </a:spcBef>
              <a:spcAft>
                <a:spcPts val="600"/>
              </a:spcAft>
              <a:buClr>
                <a:schemeClr val="accent1"/>
              </a:buClr>
              <a:buSzPct val="100000"/>
              <a:buNone/>
              <a:tabLst/>
              <a:defRPr/>
            </a:pPr>
            <a:r>
              <a:rPr kumimoji="0" lang="en-US" sz="1700" b="1" i="1" u="none" strike="noStrike" cap="none" normalizeH="0" noProof="0" dirty="0">
                <a:ln>
                  <a:noFill/>
                </a:ln>
                <a:solidFill>
                  <a:srgbClr val="777777"/>
                </a:solidFill>
                <a:effectLst/>
                <a:uLnTx/>
                <a:uFillTx/>
              </a:rPr>
              <a:t>GHPs are another important solution for decarbonizing residential space heating</a:t>
            </a:r>
          </a:p>
          <a:p>
            <a:pPr marL="0" marR="0" lvl="0" indent="0" fontAlgn="auto">
              <a:spcBef>
                <a:spcPts val="600"/>
              </a:spcBef>
              <a:spcAft>
                <a:spcPts val="600"/>
              </a:spcAft>
              <a:buClr>
                <a:schemeClr val="accent1"/>
              </a:buClr>
              <a:buSzPct val="100000"/>
              <a:buNone/>
              <a:tabLst/>
              <a:defRPr/>
            </a:pPr>
            <a:r>
              <a:rPr kumimoji="0" lang="en-US" sz="1700" b="1" i="1" u="none" strike="noStrike" cap="none" normalizeH="0" noProof="0" dirty="0">
                <a:ln>
                  <a:noFill/>
                </a:ln>
                <a:solidFill>
                  <a:srgbClr val="777777"/>
                </a:solidFill>
                <a:effectLst/>
                <a:uLnTx/>
                <a:uFillTx/>
              </a:rPr>
              <a:t>What is a Gas Heat Pump?</a:t>
            </a:r>
          </a:p>
          <a:p>
            <a:pPr marL="640080" lvl="1" indent="-182880">
              <a:spcBef>
                <a:spcPts val="600"/>
              </a:spcBef>
              <a:spcAft>
                <a:spcPts val="600"/>
              </a:spcAft>
              <a:buClr>
                <a:schemeClr val="accent1"/>
              </a:buClr>
              <a:buSzPct val="100000"/>
              <a:defRPr/>
            </a:pPr>
            <a:r>
              <a:rPr kumimoji="0" lang="en-US" sz="1700" b="0" i="0" u="none" strike="noStrike" cap="none" normalizeH="0" noProof="0" dirty="0">
                <a:ln>
                  <a:noFill/>
                </a:ln>
                <a:solidFill>
                  <a:srgbClr val="777777"/>
                </a:solidFill>
                <a:effectLst/>
                <a:uLnTx/>
                <a:uFillTx/>
              </a:rPr>
              <a:t>Just like an electric heat pump, it sits outside and extracts heat from the outside air.</a:t>
            </a:r>
          </a:p>
          <a:p>
            <a:pPr marL="640080" lvl="1" indent="-182880">
              <a:spcBef>
                <a:spcPts val="600"/>
              </a:spcBef>
              <a:spcAft>
                <a:spcPts val="600"/>
              </a:spcAft>
              <a:buClr>
                <a:schemeClr val="accent1"/>
              </a:buClr>
              <a:buSzPct val="100000"/>
              <a:defRPr/>
            </a:pPr>
            <a:r>
              <a:rPr kumimoji="0" lang="en-US" sz="1700" b="0" i="0" u="none" strike="noStrike" cap="none" normalizeH="0" noProof="0" dirty="0">
                <a:ln>
                  <a:noFill/>
                </a:ln>
                <a:solidFill>
                  <a:srgbClr val="777777"/>
                </a:solidFill>
                <a:effectLst/>
                <a:uLnTx/>
                <a:uFillTx/>
              </a:rPr>
              <a:t>The </a:t>
            </a:r>
            <a:r>
              <a:rPr lang="en-US" sz="1700" dirty="0">
                <a:solidFill>
                  <a:srgbClr val="777777"/>
                </a:solidFill>
              </a:rPr>
              <a:t>difference, it uses heat instead of an electric compressor to drive the heat pump process</a:t>
            </a:r>
            <a:endParaRPr kumimoji="0" lang="en-US" sz="1700" b="0" i="0" u="none" strike="noStrike" cap="none" normalizeH="0" noProof="0" dirty="0">
              <a:ln>
                <a:noFill/>
              </a:ln>
              <a:solidFill>
                <a:srgbClr val="777777"/>
              </a:solidFill>
              <a:effectLst/>
              <a:uLnTx/>
              <a:uFillTx/>
            </a:endParaRPr>
          </a:p>
          <a:p>
            <a:pPr marL="0" marR="0" lvl="0" indent="0" fontAlgn="auto">
              <a:spcBef>
                <a:spcPts val="600"/>
              </a:spcBef>
              <a:spcAft>
                <a:spcPts val="600"/>
              </a:spcAft>
              <a:buClr>
                <a:schemeClr val="accent1"/>
              </a:buClr>
              <a:buSzPct val="100000"/>
              <a:buNone/>
              <a:tabLst/>
              <a:defRPr/>
            </a:pPr>
            <a:endParaRPr kumimoji="0" lang="en-US" sz="1700" b="1" i="1" u="none" strike="noStrike" cap="none" normalizeH="0" noProof="0" dirty="0">
              <a:ln>
                <a:noFill/>
              </a:ln>
              <a:solidFill>
                <a:srgbClr val="777777"/>
              </a:solidFill>
              <a:effectLst/>
              <a:uLnTx/>
              <a:uFillTx/>
            </a:endParaRPr>
          </a:p>
          <a:p>
            <a:pPr marL="0" marR="0" lvl="0" indent="0" fontAlgn="auto">
              <a:spcBef>
                <a:spcPts val="600"/>
              </a:spcBef>
              <a:spcAft>
                <a:spcPts val="600"/>
              </a:spcAft>
              <a:buClr>
                <a:schemeClr val="accent1"/>
              </a:buClr>
              <a:buSzPct val="100000"/>
              <a:buNone/>
              <a:tabLst/>
              <a:defRPr/>
            </a:pPr>
            <a:r>
              <a:rPr kumimoji="0" lang="en-US" sz="1700" b="1" i="1" u="none" strike="noStrike" cap="none" normalizeH="0" noProof="0" dirty="0">
                <a:ln>
                  <a:noFill/>
                </a:ln>
                <a:solidFill>
                  <a:srgbClr val="777777"/>
                </a:solidFill>
                <a:effectLst/>
                <a:uLnTx/>
                <a:uFillTx/>
              </a:rPr>
              <a:t>Why do we need Gas Heat Pumps?</a:t>
            </a:r>
          </a:p>
          <a:p>
            <a:pPr marL="182880" marR="0" lvl="0" indent="-182880" fontAlgn="auto">
              <a:spcBef>
                <a:spcPts val="600"/>
              </a:spcBef>
              <a:spcAft>
                <a:spcPts val="600"/>
              </a:spcAft>
              <a:buClr>
                <a:schemeClr val="accent1"/>
              </a:buClr>
              <a:buSzPct val="100000"/>
              <a:tabLst/>
              <a:defRPr/>
            </a:pPr>
            <a:r>
              <a:rPr kumimoji="0" lang="en-US" sz="1700" i="1" u="none" strike="noStrike" cap="none" normalizeH="0" noProof="0" dirty="0">
                <a:ln>
                  <a:noFill/>
                </a:ln>
                <a:solidFill>
                  <a:srgbClr val="777777"/>
                </a:solidFill>
                <a:effectLst/>
                <a:uLnTx/>
                <a:uFillTx/>
              </a:rPr>
              <a:t>Best-in-class operating efficiency </a:t>
            </a:r>
          </a:p>
          <a:p>
            <a:pPr marL="640080" lvl="1" indent="-182880">
              <a:spcBef>
                <a:spcPts val="600"/>
              </a:spcBef>
              <a:spcAft>
                <a:spcPts val="600"/>
              </a:spcAft>
              <a:buClr>
                <a:schemeClr val="accent1"/>
              </a:buClr>
              <a:buSzPct val="100000"/>
              <a:defRPr/>
            </a:pPr>
            <a:r>
              <a:rPr kumimoji="0" lang="en-US" sz="1700" b="0" i="0" u="none" strike="noStrike" cap="none" normalizeH="0" noProof="0" dirty="0">
                <a:ln>
                  <a:noFill/>
                </a:ln>
                <a:solidFill>
                  <a:srgbClr val="777777"/>
                </a:solidFill>
                <a:effectLst/>
                <a:uLnTx/>
                <a:uFillTx/>
              </a:rPr>
              <a:t>Condensing furnace is 95-98 AFUE vs GHP is</a:t>
            </a:r>
            <a:r>
              <a:rPr lang="en-US" sz="1700" dirty="0">
                <a:solidFill>
                  <a:srgbClr val="777777"/>
                </a:solidFill>
              </a:rPr>
              <a:t> </a:t>
            </a:r>
            <a:r>
              <a:rPr kumimoji="0" lang="en-US" sz="1700" b="0" i="0" u="none" strike="noStrike" cap="none" normalizeH="0" noProof="0" dirty="0">
                <a:ln>
                  <a:noFill/>
                </a:ln>
                <a:solidFill>
                  <a:srgbClr val="777777"/>
                </a:solidFill>
                <a:effectLst/>
                <a:uLnTx/>
                <a:uFillTx/>
              </a:rPr>
              <a:t>140 AFUE</a:t>
            </a:r>
          </a:p>
          <a:p>
            <a:pPr marL="640080" lvl="1" indent="-182880">
              <a:spcBef>
                <a:spcPts val="600"/>
              </a:spcBef>
              <a:spcAft>
                <a:spcPts val="600"/>
              </a:spcAft>
              <a:buClr>
                <a:schemeClr val="accent1"/>
              </a:buClr>
              <a:buSzPct val="100000"/>
              <a:defRPr/>
            </a:pPr>
            <a:r>
              <a:rPr lang="en-US" sz="1700" dirty="0">
                <a:solidFill>
                  <a:srgbClr val="777777"/>
                </a:solidFill>
              </a:rPr>
              <a:t>GTI Energy field demos showed 33-46% </a:t>
            </a:r>
            <a:r>
              <a:rPr lang="en-US" sz="1700" dirty="0" err="1">
                <a:solidFill>
                  <a:srgbClr val="777777"/>
                </a:solidFill>
              </a:rPr>
              <a:t>therm</a:t>
            </a:r>
            <a:r>
              <a:rPr lang="en-US" sz="1700" dirty="0">
                <a:solidFill>
                  <a:srgbClr val="777777"/>
                </a:solidFill>
              </a:rPr>
              <a:t> savings (space and water heat)</a:t>
            </a:r>
          </a:p>
          <a:p>
            <a:pPr marL="182880" marR="0" lvl="0" indent="-182880" fontAlgn="auto">
              <a:spcBef>
                <a:spcPts val="600"/>
              </a:spcBef>
              <a:spcAft>
                <a:spcPts val="600"/>
              </a:spcAft>
              <a:buClr>
                <a:schemeClr val="accent1"/>
              </a:buClr>
              <a:buSzPct val="100000"/>
              <a:tabLst/>
              <a:defRPr/>
            </a:pPr>
            <a:r>
              <a:rPr kumimoji="0" lang="en-US" sz="1700" b="0" i="0" u="none" strike="noStrike" cap="none" normalizeH="0" noProof="0" dirty="0">
                <a:ln>
                  <a:noFill/>
                </a:ln>
                <a:solidFill>
                  <a:srgbClr val="777777"/>
                </a:solidFill>
                <a:effectLst/>
                <a:uLnTx/>
                <a:uFillTx/>
              </a:rPr>
              <a:t>Systems operate during the coldest days, meeting the heating load without back-up resistance heating </a:t>
            </a:r>
          </a:p>
          <a:p>
            <a:pPr marL="182880" marR="0" lvl="0" indent="-182880" fontAlgn="auto">
              <a:spcBef>
                <a:spcPts val="600"/>
              </a:spcBef>
              <a:spcAft>
                <a:spcPts val="600"/>
              </a:spcAft>
              <a:buClr>
                <a:schemeClr val="accent1"/>
              </a:buClr>
              <a:buSzPct val="100000"/>
              <a:tabLst/>
              <a:defRPr/>
            </a:pPr>
            <a:r>
              <a:rPr kumimoji="0" lang="en-US" sz="1700" b="0" i="0" u="none" strike="noStrike" cap="none" normalizeH="0" noProof="0" dirty="0">
                <a:ln>
                  <a:noFill/>
                </a:ln>
                <a:solidFill>
                  <a:srgbClr val="777777"/>
                </a:solidFill>
                <a:effectLst/>
                <a:uLnTx/>
                <a:uFillTx/>
              </a:rPr>
              <a:t>Commonly use natural refrigerants with low/no GWP</a:t>
            </a:r>
          </a:p>
          <a:p>
            <a:pPr marL="182880" marR="0" lvl="0" indent="-182880" fontAlgn="auto">
              <a:spcBef>
                <a:spcPts val="600"/>
              </a:spcBef>
              <a:spcAft>
                <a:spcPts val="600"/>
              </a:spcAft>
              <a:buClr>
                <a:schemeClr val="accent1"/>
              </a:buClr>
              <a:buSzPct val="100000"/>
              <a:tabLst/>
              <a:defRPr/>
            </a:pPr>
            <a:r>
              <a:rPr lang="en-US" sz="1700" dirty="0">
                <a:solidFill>
                  <a:srgbClr val="777777"/>
                </a:solidFill>
              </a:rPr>
              <a:t>30-50% reduction in operating GHG emissions, with combustion outside</a:t>
            </a:r>
          </a:p>
          <a:p>
            <a:pPr marL="182880" marR="0" lvl="0" indent="-182880" fontAlgn="auto">
              <a:spcBef>
                <a:spcPts val="600"/>
              </a:spcBef>
              <a:spcAft>
                <a:spcPts val="600"/>
              </a:spcAft>
              <a:buClr>
                <a:schemeClr val="accent1"/>
              </a:buClr>
              <a:buSzPct val="100000"/>
              <a:tabLst/>
              <a:defRPr/>
            </a:pPr>
            <a:endParaRPr lang="en-US" sz="1700" dirty="0">
              <a:solidFill>
                <a:srgbClr val="777777"/>
              </a:solidFill>
            </a:endParaRPr>
          </a:p>
          <a:p>
            <a:r>
              <a:rPr lang="en-US" dirty="0"/>
              <a:t>After years of research and development, residential gas heat pumps are hitting the market.  With roughly 40% reduction in emissions and energy, GHPs can support significant decarb in the residential sector. GTI is working across the US and Canada to support deployment.  We have demonstrations planned across Chicago and Chicagoland.</a:t>
            </a:r>
          </a:p>
        </p:txBody>
      </p:sp>
      <p:sp>
        <p:nvSpPr>
          <p:cNvPr id="4" name="Slide Number Placeholder 3"/>
          <p:cNvSpPr>
            <a:spLocks noGrp="1"/>
          </p:cNvSpPr>
          <p:nvPr>
            <p:ph type="sldNum" sz="quarter" idx="5"/>
          </p:nvPr>
        </p:nvSpPr>
        <p:spPr/>
        <p:txBody>
          <a:bodyPr/>
          <a:lstStyle/>
          <a:p>
            <a:fld id="{F0FDBE5F-3C07-4635-B84F-1280F01E1AC4}" type="slidenum">
              <a:rPr lang="en-US" smtClean="0"/>
              <a:t>10</a:t>
            </a:fld>
            <a:endParaRPr lang="en-US"/>
          </a:p>
        </p:txBody>
      </p:sp>
    </p:spTree>
    <p:extLst>
      <p:ext uri="{BB962C8B-B14F-4D97-AF65-F5344CB8AC3E}">
        <p14:creationId xmlns:p14="http://schemas.microsoft.com/office/powerpoint/2010/main" val="2165017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oleObject" Target="../embeddings/oleObject4.bin"/><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6.bin"/><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oleObject" Target="../embeddings/oleObject8.bin"/><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oleObject" Target="../embeddings/oleObject10.bin"/><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oleObject" Target="../embeddings/oleObject12.bin"/><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oleObject" Target="../embeddings/oleObject14.bin"/><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doubl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C0CEED5-C5B8-4CFF-A103-2DE242640DC3}"/>
              </a:ext>
            </a:extLst>
          </p:cNvPr>
          <p:cNvSpPr>
            <a:spLocks noGrp="1"/>
          </p:cNvSpPr>
          <p:nvPr>
            <p:ph type="pic" sz="quarter" idx="12"/>
          </p:nvPr>
        </p:nvSpPr>
        <p:spPr>
          <a:xfrm>
            <a:off x="178506" y="2848760"/>
            <a:ext cx="4543372" cy="4017714"/>
          </a:xfrm>
        </p:spPr>
        <p:txBody>
          <a:bodyPr/>
          <a:lstStyle/>
          <a:p>
            <a:r>
              <a:rPr lang="en-US"/>
              <a:t>Click icon to add picture</a:t>
            </a:r>
          </a:p>
        </p:txBody>
      </p:sp>
      <p:sp>
        <p:nvSpPr>
          <p:cNvPr id="8" name="Title Placeholder 1"/>
          <p:cNvSpPr>
            <a:spLocks noGrp="1"/>
          </p:cNvSpPr>
          <p:nvPr>
            <p:ph type="title"/>
          </p:nvPr>
        </p:nvSpPr>
        <p:spPr>
          <a:xfrm>
            <a:off x="5701842" y="3747705"/>
            <a:ext cx="5022368" cy="1325563"/>
          </a:xfrm>
          <a:prstGeom prst="rect">
            <a:avLst/>
          </a:prstGeom>
        </p:spPr>
        <p:txBody>
          <a:bodyPr vert="horz" lIns="0" tIns="45720" rIns="91440" bIns="45720" rtlCol="0" anchor="b">
            <a:noAutofit/>
          </a:bodyPr>
          <a:lstStyle>
            <a:lvl1pPr>
              <a:defRPr sz="4000" spc="0"/>
            </a:lvl1pPr>
          </a:lstStyle>
          <a:p>
            <a:r>
              <a:rPr lang="en-US"/>
              <a:t>Click to edit Master title style</a:t>
            </a:r>
          </a:p>
        </p:txBody>
      </p:sp>
      <p:sp>
        <p:nvSpPr>
          <p:cNvPr id="5" name="Text Placeholder 4"/>
          <p:cNvSpPr>
            <a:spLocks noGrp="1"/>
          </p:cNvSpPr>
          <p:nvPr>
            <p:ph type="body" sz="quarter" idx="10" hasCustomPrompt="1"/>
          </p:nvPr>
        </p:nvSpPr>
        <p:spPr>
          <a:xfrm>
            <a:off x="5701842" y="5614016"/>
            <a:ext cx="5022368" cy="575532"/>
          </a:xfrm>
          <a:prstGeom prst="rect">
            <a:avLst/>
          </a:prstGeom>
        </p:spPr>
        <p:txBody>
          <a:bodyPr anchor="b"/>
          <a:lstStyle>
            <a:lvl1pPr marL="0" indent="0">
              <a:lnSpc>
                <a:spcPts val="2600"/>
              </a:lnSpc>
              <a:spcBef>
                <a:spcPts val="0"/>
              </a:spcBef>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3" name="Picture Placeholder 2">
            <a:extLst>
              <a:ext uri="{FF2B5EF4-FFF2-40B4-BE49-F238E27FC236}">
                <a16:creationId xmlns:a16="http://schemas.microsoft.com/office/drawing/2014/main" id="{D382B875-4CD5-4321-B43D-0F108F719B37}"/>
              </a:ext>
            </a:extLst>
          </p:cNvPr>
          <p:cNvSpPr>
            <a:spLocks noGrp="1"/>
          </p:cNvSpPr>
          <p:nvPr>
            <p:ph type="pic" sz="quarter" idx="11"/>
          </p:nvPr>
        </p:nvSpPr>
        <p:spPr>
          <a:xfrm>
            <a:off x="4716861" y="0"/>
            <a:ext cx="7470121" cy="2848760"/>
          </a:xfrm>
        </p:spPr>
        <p:txBody>
          <a:bodyPr/>
          <a:lstStyle/>
          <a:p>
            <a:r>
              <a:rPr lang="en-US"/>
              <a:t>Click icon to add picture</a:t>
            </a:r>
          </a:p>
        </p:txBody>
      </p:sp>
      <p:grpSp>
        <p:nvGrpSpPr>
          <p:cNvPr id="54" name="Group 53">
            <a:extLst>
              <a:ext uri="{FF2B5EF4-FFF2-40B4-BE49-F238E27FC236}">
                <a16:creationId xmlns:a16="http://schemas.microsoft.com/office/drawing/2014/main" id="{04557539-DDE9-4CF2-89D8-54FE128EE885}"/>
              </a:ext>
            </a:extLst>
          </p:cNvPr>
          <p:cNvGrpSpPr/>
          <p:nvPr userDrawn="1"/>
        </p:nvGrpSpPr>
        <p:grpSpPr>
          <a:xfrm>
            <a:off x="0" y="0"/>
            <a:ext cx="178506" cy="6861498"/>
            <a:chOff x="0" y="0"/>
            <a:chExt cx="178506" cy="6861498"/>
          </a:xfrm>
        </p:grpSpPr>
        <p:sp>
          <p:nvSpPr>
            <p:cNvPr id="55" name="Rectangle 54">
              <a:extLst>
                <a:ext uri="{FF2B5EF4-FFF2-40B4-BE49-F238E27FC236}">
                  <a16:creationId xmlns:a16="http://schemas.microsoft.com/office/drawing/2014/main" id="{6D47D31C-6E10-422B-862A-BD97D2FDF04A}"/>
                </a:ext>
              </a:extLst>
            </p:cNvPr>
            <p:cNvSpPr/>
            <p:nvPr/>
          </p:nvSpPr>
          <p:spPr>
            <a:xfrm>
              <a:off x="0" y="2843784"/>
              <a:ext cx="178506" cy="4017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20128E2-5DA8-4302-B5B2-A5C8040B2459}"/>
                </a:ext>
              </a:extLst>
            </p:cNvPr>
            <p:cNvSpPr/>
            <p:nvPr userDrawn="1"/>
          </p:nvSpPr>
          <p:spPr>
            <a:xfrm>
              <a:off x="1" y="0"/>
              <a:ext cx="178505" cy="28487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7FDEDF2F-4306-400D-9001-262A7ABB0D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66684" y="694944"/>
            <a:ext cx="2433346" cy="1361755"/>
          </a:xfrm>
          <a:prstGeom prst="rect">
            <a:avLst/>
          </a:prstGeom>
        </p:spPr>
      </p:pic>
    </p:spTree>
    <p:extLst>
      <p:ext uri="{BB962C8B-B14F-4D97-AF65-F5344CB8AC3E}">
        <p14:creationId xmlns:p14="http://schemas.microsoft.com/office/powerpoint/2010/main" val="85764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구역 머리글">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381000" y="355600"/>
            <a:ext cx="9334500" cy="508000"/>
          </a:xfrm>
          <a:prstGeom prst="rect">
            <a:avLst/>
          </a:prstGeom>
        </p:spPr>
        <p:txBody>
          <a:bodyPr/>
          <a:lstStyle>
            <a:lvl1pPr marL="0" indent="0">
              <a:buNone/>
              <a:defRPr sz="3200" b="1">
                <a:solidFill>
                  <a:srgbClr val="187FC4"/>
                </a:solidFill>
                <a:latin typeface="Arial" panose="020B0604020202020204" pitchFamily="34" charset="0"/>
                <a:cs typeface="Arial" panose="020B0604020202020204" pitchFamily="34" charset="0"/>
              </a:defRPr>
            </a:lvl1pPr>
            <a:lvl2pPr>
              <a:defRPr b="1">
                <a:latin typeface="Calibri" panose="020F0502020204030204" pitchFamily="34" charset="0"/>
                <a:cs typeface="Calibri" panose="020F0502020204030204" pitchFamily="34" charset="0"/>
              </a:defRPr>
            </a:lvl2pPr>
            <a:lvl3pPr>
              <a:defRPr b="1">
                <a:latin typeface="Calibri" panose="020F0502020204030204" pitchFamily="34" charset="0"/>
                <a:cs typeface="Calibri" panose="020F0502020204030204" pitchFamily="34" charset="0"/>
              </a:defRPr>
            </a:lvl3pPr>
            <a:lvl4pPr>
              <a:defRPr b="1">
                <a:latin typeface="Calibri" panose="020F0502020204030204" pitchFamily="34" charset="0"/>
                <a:cs typeface="Calibri" panose="020F0502020204030204" pitchFamily="34" charset="0"/>
              </a:defRPr>
            </a:lvl4pPr>
            <a:lvl5pPr>
              <a:defRPr b="1">
                <a:latin typeface="Calibri" panose="020F0502020204030204" pitchFamily="34" charset="0"/>
                <a:cs typeface="Calibri" panose="020F0502020204030204" pitchFamily="34" charset="0"/>
              </a:defRPr>
            </a:lvl5pPr>
          </a:lstStyle>
          <a:p>
            <a:pPr lvl="0"/>
            <a:r>
              <a:rPr lang="en-GB"/>
              <a:t>Title</a:t>
            </a:r>
          </a:p>
        </p:txBody>
      </p:sp>
      <p:sp>
        <p:nvSpPr>
          <p:cNvPr id="7" name="Text Placeholder 6"/>
          <p:cNvSpPr>
            <a:spLocks noGrp="1"/>
          </p:cNvSpPr>
          <p:nvPr>
            <p:ph type="body" sz="quarter" idx="12" hasCustomPrompt="1"/>
          </p:nvPr>
        </p:nvSpPr>
        <p:spPr>
          <a:xfrm>
            <a:off x="381000" y="1181100"/>
            <a:ext cx="7188200" cy="482600"/>
          </a:xfrm>
          <a:prstGeom prst="rect">
            <a:avLst/>
          </a:prstGeom>
        </p:spPr>
        <p:txBody>
          <a:bodyPr/>
          <a:lstStyle>
            <a:lvl1pPr marL="0" indent="0">
              <a:buNone/>
              <a:defRPr sz="2500">
                <a:solidFill>
                  <a:srgbClr val="004386"/>
                </a:solidFill>
                <a:latin typeface="Arial" panose="020B0604020202020204" pitchFamily="34" charset="0"/>
                <a:cs typeface="Arial" panose="020B0604020202020204" pitchFamily="34" charset="0"/>
              </a:defRPr>
            </a:lvl1pPr>
            <a:lvl2pPr>
              <a:defRPr sz="2500">
                <a:solidFill>
                  <a:srgbClr val="1D396A"/>
                </a:solidFill>
                <a:latin typeface="Calibri" panose="020F0502020204030204" pitchFamily="34" charset="0"/>
                <a:cs typeface="Calibri" panose="020F0502020204030204" pitchFamily="34" charset="0"/>
              </a:defRPr>
            </a:lvl2pPr>
            <a:lvl3pPr>
              <a:defRPr sz="2500">
                <a:solidFill>
                  <a:srgbClr val="1D396A"/>
                </a:solidFill>
                <a:latin typeface="Calibri" panose="020F0502020204030204" pitchFamily="34" charset="0"/>
                <a:cs typeface="Calibri" panose="020F0502020204030204" pitchFamily="34" charset="0"/>
              </a:defRPr>
            </a:lvl3pPr>
            <a:lvl4pPr>
              <a:defRPr sz="2500">
                <a:solidFill>
                  <a:srgbClr val="1D396A"/>
                </a:solidFill>
                <a:latin typeface="Calibri" panose="020F0502020204030204" pitchFamily="34" charset="0"/>
                <a:cs typeface="Calibri" panose="020F0502020204030204" pitchFamily="34" charset="0"/>
              </a:defRPr>
            </a:lvl4pPr>
            <a:lvl5pPr>
              <a:defRPr sz="2500">
                <a:solidFill>
                  <a:srgbClr val="1D396A"/>
                </a:solidFill>
                <a:latin typeface="Calibri" panose="020F0502020204030204" pitchFamily="34" charset="0"/>
                <a:cs typeface="Calibri" panose="020F0502020204030204" pitchFamily="34" charset="0"/>
              </a:defRPr>
            </a:lvl5pPr>
          </a:lstStyle>
          <a:p>
            <a:pPr lvl="0"/>
            <a:r>
              <a:rPr lang="en-GB"/>
              <a:t>Slide text</a:t>
            </a:r>
          </a:p>
        </p:txBody>
      </p:sp>
    </p:spTree>
    <p:extLst>
      <p:ext uri="{BB962C8B-B14F-4D97-AF65-F5344CB8AC3E}">
        <p14:creationId xmlns:p14="http://schemas.microsoft.com/office/powerpoint/2010/main" val="158952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doubl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C0CEED5-C5B8-4CFF-A103-2DE242640DC3}"/>
              </a:ext>
            </a:extLst>
          </p:cNvPr>
          <p:cNvSpPr>
            <a:spLocks noGrp="1"/>
          </p:cNvSpPr>
          <p:nvPr>
            <p:ph type="pic" sz="quarter" idx="12"/>
          </p:nvPr>
        </p:nvSpPr>
        <p:spPr>
          <a:xfrm>
            <a:off x="178506" y="2848760"/>
            <a:ext cx="4543372" cy="4017714"/>
          </a:xfrm>
        </p:spPr>
        <p:txBody>
          <a:bodyPr/>
          <a:lstStyle/>
          <a:p>
            <a:r>
              <a:rPr lang="en-US"/>
              <a:t>Click icon to add picture</a:t>
            </a:r>
          </a:p>
        </p:txBody>
      </p:sp>
      <p:sp>
        <p:nvSpPr>
          <p:cNvPr id="8" name="Title Placeholder 1"/>
          <p:cNvSpPr>
            <a:spLocks noGrp="1"/>
          </p:cNvSpPr>
          <p:nvPr>
            <p:ph type="title"/>
          </p:nvPr>
        </p:nvSpPr>
        <p:spPr>
          <a:xfrm>
            <a:off x="5701842" y="3747705"/>
            <a:ext cx="5022368" cy="1325563"/>
          </a:xfrm>
          <a:prstGeom prst="rect">
            <a:avLst/>
          </a:prstGeom>
        </p:spPr>
        <p:txBody>
          <a:bodyPr vert="horz" lIns="0" tIns="45720" rIns="91440" bIns="45720" rtlCol="0" anchor="b">
            <a:noAutofit/>
          </a:bodyPr>
          <a:lstStyle>
            <a:lvl1pPr>
              <a:defRPr sz="4000" spc="0"/>
            </a:lvl1pPr>
          </a:lstStyle>
          <a:p>
            <a:r>
              <a:rPr lang="en-US"/>
              <a:t>Click to edit Master title style</a:t>
            </a:r>
          </a:p>
        </p:txBody>
      </p:sp>
      <p:sp>
        <p:nvSpPr>
          <p:cNvPr id="5" name="Text Placeholder 4"/>
          <p:cNvSpPr>
            <a:spLocks noGrp="1"/>
          </p:cNvSpPr>
          <p:nvPr>
            <p:ph type="body" sz="quarter" idx="10" hasCustomPrompt="1"/>
          </p:nvPr>
        </p:nvSpPr>
        <p:spPr>
          <a:xfrm>
            <a:off x="5701842" y="5614016"/>
            <a:ext cx="5022368" cy="575532"/>
          </a:xfrm>
          <a:prstGeom prst="rect">
            <a:avLst/>
          </a:prstGeom>
        </p:spPr>
        <p:txBody>
          <a:bodyPr anchor="b"/>
          <a:lstStyle>
            <a:lvl1pPr marL="0" indent="0">
              <a:lnSpc>
                <a:spcPts val="2600"/>
              </a:lnSpc>
              <a:spcBef>
                <a:spcPts val="0"/>
              </a:spcBef>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3" name="Picture Placeholder 2">
            <a:extLst>
              <a:ext uri="{FF2B5EF4-FFF2-40B4-BE49-F238E27FC236}">
                <a16:creationId xmlns:a16="http://schemas.microsoft.com/office/drawing/2014/main" id="{D382B875-4CD5-4321-B43D-0F108F719B37}"/>
              </a:ext>
            </a:extLst>
          </p:cNvPr>
          <p:cNvSpPr>
            <a:spLocks noGrp="1"/>
          </p:cNvSpPr>
          <p:nvPr>
            <p:ph type="pic" sz="quarter" idx="11"/>
          </p:nvPr>
        </p:nvSpPr>
        <p:spPr>
          <a:xfrm>
            <a:off x="4716861" y="0"/>
            <a:ext cx="7470121" cy="2848760"/>
          </a:xfrm>
        </p:spPr>
        <p:txBody>
          <a:bodyPr/>
          <a:lstStyle/>
          <a:p>
            <a:r>
              <a:rPr lang="en-US"/>
              <a:t>Click icon to add picture</a:t>
            </a:r>
          </a:p>
        </p:txBody>
      </p:sp>
      <p:grpSp>
        <p:nvGrpSpPr>
          <p:cNvPr id="54" name="Group 53">
            <a:extLst>
              <a:ext uri="{FF2B5EF4-FFF2-40B4-BE49-F238E27FC236}">
                <a16:creationId xmlns:a16="http://schemas.microsoft.com/office/drawing/2014/main" id="{04557539-DDE9-4CF2-89D8-54FE128EE885}"/>
              </a:ext>
            </a:extLst>
          </p:cNvPr>
          <p:cNvGrpSpPr/>
          <p:nvPr userDrawn="1"/>
        </p:nvGrpSpPr>
        <p:grpSpPr>
          <a:xfrm>
            <a:off x="0" y="0"/>
            <a:ext cx="178506" cy="6861498"/>
            <a:chOff x="0" y="0"/>
            <a:chExt cx="178506" cy="6861498"/>
          </a:xfrm>
        </p:grpSpPr>
        <p:sp>
          <p:nvSpPr>
            <p:cNvPr id="55" name="Rectangle 54">
              <a:extLst>
                <a:ext uri="{FF2B5EF4-FFF2-40B4-BE49-F238E27FC236}">
                  <a16:creationId xmlns:a16="http://schemas.microsoft.com/office/drawing/2014/main" id="{6D47D31C-6E10-422B-862A-BD97D2FDF04A}"/>
                </a:ext>
              </a:extLst>
            </p:cNvPr>
            <p:cNvSpPr/>
            <p:nvPr/>
          </p:nvSpPr>
          <p:spPr>
            <a:xfrm>
              <a:off x="0" y="2843784"/>
              <a:ext cx="178506" cy="4017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20128E2-5DA8-4302-B5B2-A5C8040B2459}"/>
                </a:ext>
              </a:extLst>
            </p:cNvPr>
            <p:cNvSpPr/>
            <p:nvPr userDrawn="1"/>
          </p:nvSpPr>
          <p:spPr>
            <a:xfrm>
              <a:off x="1" y="0"/>
              <a:ext cx="178505" cy="28487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7FDEDF2F-4306-400D-9001-262A7ABB0D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66684" y="694944"/>
            <a:ext cx="2433346" cy="1361755"/>
          </a:xfrm>
          <a:prstGeom prst="rect">
            <a:avLst/>
          </a:prstGeom>
        </p:spPr>
      </p:pic>
    </p:spTree>
    <p:extLst>
      <p:ext uri="{BB962C8B-B14F-4D97-AF65-F5344CB8AC3E}">
        <p14:creationId xmlns:p14="http://schemas.microsoft.com/office/powerpoint/2010/main" val="114530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3 stacked photos">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90E3C8A4-9392-40A1-87C9-775652BB1129}"/>
              </a:ext>
            </a:extLst>
          </p:cNvPr>
          <p:cNvSpPr/>
          <p:nvPr userDrawn="1"/>
        </p:nvSpPr>
        <p:spPr>
          <a:xfrm>
            <a:off x="1" y="2272746"/>
            <a:ext cx="12191999" cy="45852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934317" y="3259691"/>
            <a:ext cx="5309465" cy="1325563"/>
          </a:xfrm>
          <a:prstGeom prst="rect">
            <a:avLst/>
          </a:prstGeom>
        </p:spPr>
        <p:txBody>
          <a:bodyPr vert="horz" lIns="0" tIns="45720" rIns="91440" bIns="45720" rtlCol="0" anchor="b">
            <a:noAutofit/>
          </a:bodyPr>
          <a:lstStyle>
            <a:lvl1pPr>
              <a:defRPr sz="4400" spc="0"/>
            </a:lvl1pPr>
          </a:lstStyle>
          <a:p>
            <a:r>
              <a:rPr lang="en-US"/>
              <a:t>Click to edit Master title style</a:t>
            </a:r>
          </a:p>
        </p:txBody>
      </p:sp>
      <p:sp>
        <p:nvSpPr>
          <p:cNvPr id="5" name="Text Placeholder 4"/>
          <p:cNvSpPr>
            <a:spLocks noGrp="1"/>
          </p:cNvSpPr>
          <p:nvPr>
            <p:ph type="body" sz="quarter" idx="10" hasCustomPrompt="1"/>
          </p:nvPr>
        </p:nvSpPr>
        <p:spPr>
          <a:xfrm>
            <a:off x="934317" y="5681791"/>
            <a:ext cx="7242529" cy="575532"/>
          </a:xfrm>
          <a:prstGeom prst="rect">
            <a:avLst/>
          </a:prstGeom>
        </p:spPr>
        <p:txBody>
          <a:bodyPr tIns="0" bIns="0" anchor="b">
            <a:noAutofit/>
          </a:bodyPr>
          <a:lstStyle>
            <a:lvl1pPr marL="0" indent="0">
              <a:lnSpc>
                <a:spcPct val="100000"/>
              </a:lnSpc>
              <a:spcBef>
                <a:spcPts val="0"/>
              </a:spcBef>
              <a:spcAft>
                <a:spcPts val="0"/>
              </a:spcAft>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51" name="Picture Placeholder 2">
            <a:extLst>
              <a:ext uri="{FF2B5EF4-FFF2-40B4-BE49-F238E27FC236}">
                <a16:creationId xmlns:a16="http://schemas.microsoft.com/office/drawing/2014/main" id="{EAB9776E-E6C2-4285-B679-F83740A4A1D7}"/>
              </a:ext>
            </a:extLst>
          </p:cNvPr>
          <p:cNvSpPr>
            <a:spLocks noGrp="1"/>
          </p:cNvSpPr>
          <p:nvPr>
            <p:ph type="pic" sz="quarter" idx="11"/>
          </p:nvPr>
        </p:nvSpPr>
        <p:spPr>
          <a:xfrm>
            <a:off x="7537068" y="0"/>
            <a:ext cx="4654296" cy="2286000"/>
          </a:xfrm>
        </p:spPr>
        <p:txBody>
          <a:bodyPr/>
          <a:lstStyle/>
          <a:p>
            <a:r>
              <a:rPr lang="en-US"/>
              <a:t>Click icon to add picture</a:t>
            </a:r>
          </a:p>
        </p:txBody>
      </p:sp>
      <p:sp>
        <p:nvSpPr>
          <p:cNvPr id="52" name="Picture Placeholder 2">
            <a:extLst>
              <a:ext uri="{FF2B5EF4-FFF2-40B4-BE49-F238E27FC236}">
                <a16:creationId xmlns:a16="http://schemas.microsoft.com/office/drawing/2014/main" id="{4BAD18F2-F0C2-4FD8-950C-5A2802566921}"/>
              </a:ext>
            </a:extLst>
          </p:cNvPr>
          <p:cNvSpPr>
            <a:spLocks noGrp="1"/>
          </p:cNvSpPr>
          <p:nvPr>
            <p:ph type="pic" sz="quarter" idx="12"/>
          </p:nvPr>
        </p:nvSpPr>
        <p:spPr>
          <a:xfrm>
            <a:off x="7537068" y="2286000"/>
            <a:ext cx="4654296" cy="2286000"/>
          </a:xfrm>
        </p:spPr>
        <p:txBody>
          <a:bodyPr/>
          <a:lstStyle/>
          <a:p>
            <a:r>
              <a:rPr lang="en-US"/>
              <a:t>Click icon to add picture</a:t>
            </a:r>
          </a:p>
        </p:txBody>
      </p:sp>
      <p:sp>
        <p:nvSpPr>
          <p:cNvPr id="53" name="Picture Placeholder 2">
            <a:extLst>
              <a:ext uri="{FF2B5EF4-FFF2-40B4-BE49-F238E27FC236}">
                <a16:creationId xmlns:a16="http://schemas.microsoft.com/office/drawing/2014/main" id="{2FE3DA97-6CCE-426F-94B0-1DB9B1199E8B}"/>
              </a:ext>
            </a:extLst>
          </p:cNvPr>
          <p:cNvSpPr>
            <a:spLocks noGrp="1"/>
          </p:cNvSpPr>
          <p:nvPr>
            <p:ph type="pic" sz="quarter" idx="13"/>
          </p:nvPr>
        </p:nvSpPr>
        <p:spPr>
          <a:xfrm>
            <a:off x="7537068" y="4572000"/>
            <a:ext cx="4654296" cy="2286000"/>
          </a:xfrm>
        </p:spPr>
        <p:txBody>
          <a:bodyPr/>
          <a:lstStyle/>
          <a:p>
            <a:r>
              <a:rPr lang="en-US"/>
              <a:t>Click icon to add picture</a:t>
            </a:r>
          </a:p>
        </p:txBody>
      </p:sp>
      <p:grpSp>
        <p:nvGrpSpPr>
          <p:cNvPr id="62" name="Group 61">
            <a:extLst>
              <a:ext uri="{FF2B5EF4-FFF2-40B4-BE49-F238E27FC236}">
                <a16:creationId xmlns:a16="http://schemas.microsoft.com/office/drawing/2014/main" id="{580DA0E3-076E-4E7A-875B-F4612768D10C}"/>
              </a:ext>
            </a:extLst>
          </p:cNvPr>
          <p:cNvGrpSpPr/>
          <p:nvPr userDrawn="1"/>
        </p:nvGrpSpPr>
        <p:grpSpPr>
          <a:xfrm flipV="1">
            <a:off x="0" y="0"/>
            <a:ext cx="178506" cy="6857998"/>
            <a:chOff x="0" y="0"/>
            <a:chExt cx="178506" cy="6857998"/>
          </a:xfrm>
        </p:grpSpPr>
        <p:sp>
          <p:nvSpPr>
            <p:cNvPr id="63" name="Rectangle 62">
              <a:extLst>
                <a:ext uri="{FF2B5EF4-FFF2-40B4-BE49-F238E27FC236}">
                  <a16:creationId xmlns:a16="http://schemas.microsoft.com/office/drawing/2014/main" id="{8FCBC7E1-BE16-409C-B88F-0DBEAD8280AA}"/>
                </a:ext>
              </a:extLst>
            </p:cNvPr>
            <p:cNvSpPr/>
            <p:nvPr userDrawn="1"/>
          </p:nvSpPr>
          <p:spPr>
            <a:xfrm>
              <a:off x="0" y="0"/>
              <a:ext cx="178506" cy="4585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4DD8F07-DAF7-4911-AED9-2A0D46F33BF4}"/>
                </a:ext>
              </a:extLst>
            </p:cNvPr>
            <p:cNvSpPr/>
            <p:nvPr userDrawn="1"/>
          </p:nvSpPr>
          <p:spPr>
            <a:xfrm>
              <a:off x="0" y="4585257"/>
              <a:ext cx="178506" cy="2272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a:extLst>
              <a:ext uri="{FF2B5EF4-FFF2-40B4-BE49-F238E27FC236}">
                <a16:creationId xmlns:a16="http://schemas.microsoft.com/office/drawing/2014/main" id="{57A05952-7645-44F2-9098-DFAD243849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923" y="539496"/>
            <a:ext cx="2060890" cy="1153320"/>
          </a:xfrm>
          <a:prstGeom prst="rect">
            <a:avLst/>
          </a:prstGeom>
        </p:spPr>
      </p:pic>
    </p:spTree>
    <p:extLst>
      <p:ext uri="{BB962C8B-B14F-4D97-AF65-F5344CB8AC3E}">
        <p14:creationId xmlns:p14="http://schemas.microsoft.com/office/powerpoint/2010/main" val="428354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7990" y="240422"/>
            <a:ext cx="9158274" cy="1010413"/>
          </a:xfrm>
        </p:spPr>
        <p:txBody>
          <a:bodyPr/>
          <a:lstStyle/>
          <a:p>
            <a:r>
              <a:rPr lang="en-US"/>
              <a:t>Click to edit Master title style</a:t>
            </a:r>
          </a:p>
        </p:txBody>
      </p:sp>
      <p:sp>
        <p:nvSpPr>
          <p:cNvPr id="3" name="Content Placeholder 2"/>
          <p:cNvSpPr>
            <a:spLocks noGrp="1"/>
          </p:cNvSpPr>
          <p:nvPr>
            <p:ph idx="1"/>
          </p:nvPr>
        </p:nvSpPr>
        <p:spPr>
          <a:xfrm>
            <a:off x="757990" y="1735494"/>
            <a:ext cx="10397690" cy="4133598"/>
          </a:xfrm>
        </p:spPr>
        <p:txBody>
          <a:bodyPr>
            <a:noAutofit/>
          </a:bodyPr>
          <a:lstStyle>
            <a:lvl1pPr>
              <a:buClr>
                <a:schemeClr val="accent1"/>
              </a:buCl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BUSINESS CONFIDENTIAL           GTI ENERGY |  May 2024</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31676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57990" y="437206"/>
            <a:ext cx="8457267" cy="813629"/>
          </a:xfrm>
        </p:spPr>
        <p:txBody>
          <a:bodyPr/>
          <a:lstStyle/>
          <a:p>
            <a:r>
              <a:rPr lang="en-US"/>
              <a:t>Click to edit Master title style</a:t>
            </a:r>
          </a:p>
        </p:txBody>
      </p:sp>
      <p:sp>
        <p:nvSpPr>
          <p:cNvPr id="3" name="Content Placeholder 2"/>
          <p:cNvSpPr>
            <a:spLocks noGrp="1"/>
          </p:cNvSpPr>
          <p:nvPr>
            <p:ph sz="half" idx="1"/>
          </p:nvPr>
        </p:nvSpPr>
        <p:spPr>
          <a:xfrm>
            <a:off x="757989" y="1847462"/>
            <a:ext cx="4989667" cy="4217436"/>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2612" y="1847461"/>
            <a:ext cx="4989667" cy="4217437"/>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BUSINESS CONFIDENTIAL           GTI ENERGY |  May 2024</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49271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57990" y="296467"/>
            <a:ext cx="8317308" cy="954368"/>
          </a:xfrm>
        </p:spPr>
        <p:txBody>
          <a:bodyPr>
            <a:noAutofit/>
          </a:bodyPr>
          <a:lstStyle/>
          <a:p>
            <a:r>
              <a:rPr lang="en-US"/>
              <a:t>Click to edit Master title style</a:t>
            </a:r>
          </a:p>
        </p:txBody>
      </p:sp>
      <p:sp>
        <p:nvSpPr>
          <p:cNvPr id="3" name="Text Placeholder 2"/>
          <p:cNvSpPr>
            <a:spLocks noGrp="1"/>
          </p:cNvSpPr>
          <p:nvPr>
            <p:ph type="body" idx="1" hasCustomPrompt="1"/>
          </p:nvPr>
        </p:nvSpPr>
        <p:spPr>
          <a:xfrm>
            <a:off x="757990"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7990" y="2678356"/>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515944"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678355"/>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BUSINESS CONFIDENTIAL           GTI ENERGY |  May 2024</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99849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BUSINESS CONFIDENTIAL           GTI ENERGY |  May 2024</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9" name="Title 1">
            <a:extLst>
              <a:ext uri="{FF2B5EF4-FFF2-40B4-BE49-F238E27FC236}">
                <a16:creationId xmlns:a16="http://schemas.microsoft.com/office/drawing/2014/main" id="{0440ABAD-D192-4C67-BA8F-907DF24D0EBF}"/>
              </a:ext>
            </a:extLst>
          </p:cNvPr>
          <p:cNvSpPr>
            <a:spLocks noGrp="1"/>
          </p:cNvSpPr>
          <p:nvPr>
            <p:ph type="title"/>
          </p:nvPr>
        </p:nvSpPr>
        <p:spPr>
          <a:xfrm>
            <a:off x="757990" y="240422"/>
            <a:ext cx="9158274" cy="1010413"/>
          </a:xfrm>
        </p:spPr>
        <p:txBody>
          <a:bodyPr/>
          <a:lstStyle/>
          <a:p>
            <a:r>
              <a:rPr lang="en-US"/>
              <a:t>Click to edit Master title style</a:t>
            </a:r>
          </a:p>
        </p:txBody>
      </p:sp>
    </p:spTree>
    <p:extLst>
      <p:ext uri="{BB962C8B-B14F-4D97-AF65-F5344CB8AC3E}">
        <p14:creationId xmlns:p14="http://schemas.microsoft.com/office/powerpoint/2010/main" val="2812230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D953A9B-B85F-449C-8877-5E34811FFC2E}"/>
              </a:ext>
            </a:extLst>
          </p:cNvPr>
          <p:cNvGrpSpPr>
            <a:grpSpLocks noChangeAspect="1"/>
          </p:cNvGrpSpPr>
          <p:nvPr userDrawn="1"/>
        </p:nvGrpSpPr>
        <p:grpSpPr>
          <a:xfrm>
            <a:off x="8044873" y="539496"/>
            <a:ext cx="5204407" cy="2631149"/>
            <a:chOff x="2684099" y="1389816"/>
            <a:chExt cx="3380794" cy="1709200"/>
          </a:xfrm>
          <a:solidFill>
            <a:schemeClr val="bg2"/>
          </a:solidFill>
        </p:grpSpPr>
        <p:sp>
          <p:nvSpPr>
            <p:cNvPr id="22" name="Freeform: Shape 21">
              <a:extLst>
                <a:ext uri="{FF2B5EF4-FFF2-40B4-BE49-F238E27FC236}">
                  <a16:creationId xmlns:a16="http://schemas.microsoft.com/office/drawing/2014/main" id="{A38F717B-CF2F-4212-B2CD-1243CB904966}"/>
                </a:ext>
              </a:extLst>
            </p:cNvPr>
            <p:cNvSpPr/>
            <p:nvPr/>
          </p:nvSpPr>
          <p:spPr>
            <a:xfrm>
              <a:off x="3083548" y="1392746"/>
              <a:ext cx="2981345" cy="1507546"/>
            </a:xfrm>
            <a:custGeom>
              <a:avLst/>
              <a:gdLst>
                <a:gd name="connsiteX0" fmla="*/ 1854847 w 2981345"/>
                <a:gd name="connsiteY0" fmla="*/ 1318192 h 1507546"/>
                <a:gd name="connsiteX1" fmla="*/ 1492945 w 2981345"/>
                <a:gd name="connsiteY1" fmla="*/ 955525 h 1507546"/>
                <a:gd name="connsiteX2" fmla="*/ 1492945 w 2981345"/>
                <a:gd name="connsiteY2" fmla="*/ 955525 h 1507546"/>
                <a:gd name="connsiteX3" fmla="*/ 823681 w 2981345"/>
                <a:gd name="connsiteY3" fmla="*/ 286771 h 1507546"/>
                <a:gd name="connsiteX4" fmla="*/ -28 w 2981345"/>
                <a:gd name="connsiteY4" fmla="*/ 95881 h 1507546"/>
                <a:gd name="connsiteX5" fmla="*/ 995712 w 2981345"/>
                <a:gd name="connsiteY5" fmla="*/ 248797 h 1507546"/>
                <a:gd name="connsiteX6" fmla="*/ 1952203 w 2981345"/>
                <a:gd name="connsiteY6" fmla="*/ 1206563 h 1507546"/>
                <a:gd name="connsiteX7" fmla="*/ 2655363 w 2981345"/>
                <a:gd name="connsiteY7" fmla="*/ 1239185 h 1507546"/>
                <a:gd name="connsiteX8" fmla="*/ 2686813 w 2981345"/>
                <a:gd name="connsiteY8" fmla="*/ 515409 h 1507546"/>
                <a:gd name="connsiteX9" fmla="*/ 1998588 w 2981345"/>
                <a:gd name="connsiteY9" fmla="*/ 454215 h 1507546"/>
                <a:gd name="connsiteX10" fmla="*/ 1892056 w 2981345"/>
                <a:gd name="connsiteY10" fmla="*/ 556159 h 1507546"/>
                <a:gd name="connsiteX11" fmla="*/ 1728946 w 2981345"/>
                <a:gd name="connsiteY11" fmla="*/ 719525 h 1507546"/>
                <a:gd name="connsiteX12" fmla="*/ 1646881 w 2981345"/>
                <a:gd name="connsiteY12" fmla="*/ 719525 h 1507546"/>
                <a:gd name="connsiteX13" fmla="*/ 1583165 w 2981345"/>
                <a:gd name="connsiteY13" fmla="*/ 655554 h 1507546"/>
                <a:gd name="connsiteX14" fmla="*/ 1855102 w 2981345"/>
                <a:gd name="connsiteY14" fmla="*/ 383618 h 1507546"/>
                <a:gd name="connsiteX15" fmla="*/ 1898173 w 2981345"/>
                <a:gd name="connsiteY15" fmla="*/ 344370 h 1507546"/>
                <a:gd name="connsiteX16" fmla="*/ 2827624 w 2981345"/>
                <a:gd name="connsiteY16" fmla="*/ 427207 h 1507546"/>
                <a:gd name="connsiteX17" fmla="*/ 2818474 w 2981345"/>
                <a:gd name="connsiteY17" fmla="*/ 1284550 h 1507546"/>
                <a:gd name="connsiteX18" fmla="*/ 1854847 w 2981345"/>
                <a:gd name="connsiteY18" fmla="*/ 1318192 h 15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1345" h="1507546">
                  <a:moveTo>
                    <a:pt x="1854847" y="1318192"/>
                  </a:moveTo>
                  <a:lnTo>
                    <a:pt x="1492945" y="955525"/>
                  </a:lnTo>
                  <a:lnTo>
                    <a:pt x="1492945" y="955525"/>
                  </a:lnTo>
                  <a:lnTo>
                    <a:pt x="823681" y="286771"/>
                  </a:lnTo>
                  <a:cubicBezTo>
                    <a:pt x="605319" y="76116"/>
                    <a:pt x="288734" y="2750"/>
                    <a:pt x="-28" y="95881"/>
                  </a:cubicBezTo>
                  <a:cubicBezTo>
                    <a:pt x="329810" y="-75177"/>
                    <a:pt x="732400" y="-13350"/>
                    <a:pt x="995712" y="248797"/>
                  </a:cubicBezTo>
                  <a:lnTo>
                    <a:pt x="1952203" y="1206563"/>
                  </a:lnTo>
                  <a:cubicBezTo>
                    <a:pt x="2142253" y="1399059"/>
                    <a:pt x="2448315" y="1413257"/>
                    <a:pt x="2655363" y="1239185"/>
                  </a:cubicBezTo>
                  <a:cubicBezTo>
                    <a:pt x="2863916" y="1048007"/>
                    <a:pt x="2877984" y="723959"/>
                    <a:pt x="2686813" y="515409"/>
                  </a:cubicBezTo>
                  <a:cubicBezTo>
                    <a:pt x="2507748" y="320084"/>
                    <a:pt x="2209307" y="293546"/>
                    <a:pt x="1998588" y="454215"/>
                  </a:cubicBezTo>
                  <a:lnTo>
                    <a:pt x="1892056" y="556159"/>
                  </a:lnTo>
                  <a:lnTo>
                    <a:pt x="1728946" y="719525"/>
                  </a:lnTo>
                  <a:cubicBezTo>
                    <a:pt x="1706263" y="742143"/>
                    <a:pt x="1669563" y="742143"/>
                    <a:pt x="1646881" y="719525"/>
                  </a:cubicBezTo>
                  <a:lnTo>
                    <a:pt x="1583165" y="655554"/>
                  </a:lnTo>
                  <a:lnTo>
                    <a:pt x="1855102" y="383618"/>
                  </a:lnTo>
                  <a:cubicBezTo>
                    <a:pt x="1868660" y="369680"/>
                    <a:pt x="1883034" y="356573"/>
                    <a:pt x="1898173" y="344370"/>
                  </a:cubicBezTo>
                  <a:cubicBezTo>
                    <a:pt x="2177704" y="110581"/>
                    <a:pt x="2593840" y="147668"/>
                    <a:pt x="2827624" y="427207"/>
                  </a:cubicBezTo>
                  <a:cubicBezTo>
                    <a:pt x="3035972" y="676305"/>
                    <a:pt x="3032073" y="1039958"/>
                    <a:pt x="2818474" y="1284550"/>
                  </a:cubicBezTo>
                  <a:cubicBezTo>
                    <a:pt x="2564124" y="1576366"/>
                    <a:pt x="2121176" y="1575601"/>
                    <a:pt x="1854847" y="1318192"/>
                  </a:cubicBezTo>
                  <a:close/>
                </a:path>
              </a:pathLst>
            </a:custGeom>
            <a:grpFill/>
            <a:ln w="2548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7F764C5-9612-4BCC-8468-9A9D949340EC}"/>
                </a:ext>
              </a:extLst>
            </p:cNvPr>
            <p:cNvSpPr/>
            <p:nvPr/>
          </p:nvSpPr>
          <p:spPr>
            <a:xfrm>
              <a:off x="3092468" y="2158684"/>
              <a:ext cx="1162597" cy="940332"/>
            </a:xfrm>
            <a:custGeom>
              <a:avLst/>
              <a:gdLst>
                <a:gd name="connsiteX0" fmla="*/ 1143531 w 1162597"/>
                <a:gd name="connsiteY0" fmla="*/ 529826 h 940332"/>
                <a:gd name="connsiteX1" fmla="*/ 933526 w 1162597"/>
                <a:gd name="connsiteY1" fmla="*/ 739066 h 940332"/>
                <a:gd name="connsiteX2" fmla="*/ 538237 w 1162597"/>
                <a:gd name="connsiteY2" fmla="*/ 926134 h 940332"/>
                <a:gd name="connsiteX3" fmla="*/ -28 w 1162597"/>
                <a:gd name="connsiteY3" fmla="*/ 849676 h 940332"/>
                <a:gd name="connsiteX4" fmla="*/ 393731 w 1162597"/>
                <a:gd name="connsiteY4" fmla="*/ 875162 h 940332"/>
                <a:gd name="connsiteX5" fmla="*/ 765828 w 1162597"/>
                <a:gd name="connsiteY5" fmla="*/ 699053 h 940332"/>
                <a:gd name="connsiteX6" fmla="*/ 980420 w 1162597"/>
                <a:gd name="connsiteY6" fmla="*/ 484461 h 940332"/>
                <a:gd name="connsiteX7" fmla="*/ 572643 w 1162597"/>
                <a:gd name="connsiteY7" fmla="*/ 76684 h 940332"/>
                <a:gd name="connsiteX8" fmla="*/ 625654 w 1162597"/>
                <a:gd name="connsiteY8" fmla="*/ 20614 h 940332"/>
                <a:gd name="connsiteX9" fmla="*/ 724410 w 1162597"/>
                <a:gd name="connsiteY9" fmla="*/ 20229 h 940332"/>
                <a:gd name="connsiteX10" fmla="*/ 724795 w 1162597"/>
                <a:gd name="connsiteY10" fmla="*/ 20614 h 940332"/>
                <a:gd name="connsiteX11" fmla="*/ 1143531 w 1162597"/>
                <a:gd name="connsiteY11" fmla="*/ 438331 h 940332"/>
                <a:gd name="connsiteX12" fmla="*/ 1143839 w 1162597"/>
                <a:gd name="connsiteY12" fmla="*/ 529517 h 940332"/>
                <a:gd name="connsiteX13" fmla="*/ 1143531 w 1162597"/>
                <a:gd name="connsiteY13" fmla="*/ 529826 h 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2597" h="940332">
                  <a:moveTo>
                    <a:pt x="1143531" y="529826"/>
                  </a:moveTo>
                  <a:lnTo>
                    <a:pt x="933526" y="739066"/>
                  </a:lnTo>
                  <a:cubicBezTo>
                    <a:pt x="820426" y="834973"/>
                    <a:pt x="684112" y="899483"/>
                    <a:pt x="538237" y="926134"/>
                  </a:cubicBezTo>
                  <a:cubicBezTo>
                    <a:pt x="355275" y="959849"/>
                    <a:pt x="166309" y="933007"/>
                    <a:pt x="-28" y="849676"/>
                  </a:cubicBezTo>
                  <a:cubicBezTo>
                    <a:pt x="127068" y="890754"/>
                    <a:pt x="262399" y="899514"/>
                    <a:pt x="393731" y="875162"/>
                  </a:cubicBezTo>
                  <a:cubicBezTo>
                    <a:pt x="531065" y="850117"/>
                    <a:pt x="659393" y="789381"/>
                    <a:pt x="765828" y="699053"/>
                  </a:cubicBezTo>
                  <a:lnTo>
                    <a:pt x="980420" y="484461"/>
                  </a:lnTo>
                  <a:lnTo>
                    <a:pt x="572643" y="76684"/>
                  </a:lnTo>
                  <a:lnTo>
                    <a:pt x="625654" y="20614"/>
                  </a:lnTo>
                  <a:cubicBezTo>
                    <a:pt x="652820" y="-6763"/>
                    <a:pt x="697033" y="-6934"/>
                    <a:pt x="724410" y="20229"/>
                  </a:cubicBezTo>
                  <a:cubicBezTo>
                    <a:pt x="724540" y="20357"/>
                    <a:pt x="724668" y="20487"/>
                    <a:pt x="724795" y="20614"/>
                  </a:cubicBezTo>
                  <a:lnTo>
                    <a:pt x="1143531" y="438331"/>
                  </a:lnTo>
                  <a:cubicBezTo>
                    <a:pt x="1168795" y="463427"/>
                    <a:pt x="1168933" y="504253"/>
                    <a:pt x="1143839" y="529517"/>
                  </a:cubicBezTo>
                  <a:cubicBezTo>
                    <a:pt x="1143737" y="529622"/>
                    <a:pt x="1143633" y="529724"/>
                    <a:pt x="1143531" y="529826"/>
                  </a:cubicBezTo>
                  <a:close/>
                </a:path>
              </a:pathLst>
            </a:custGeom>
            <a:grpFill/>
            <a:ln w="2548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C3D367F-B7AB-4C09-8D3E-3ED462CC8209}"/>
                </a:ext>
              </a:extLst>
            </p:cNvPr>
            <p:cNvSpPr/>
            <p:nvPr/>
          </p:nvSpPr>
          <p:spPr>
            <a:xfrm>
              <a:off x="2684099" y="1589754"/>
              <a:ext cx="2978382" cy="1507368"/>
            </a:xfrm>
            <a:custGeom>
              <a:avLst/>
              <a:gdLst>
                <a:gd name="connsiteX0" fmla="*/ 2978354 w 2978382"/>
                <a:gd name="connsiteY0" fmla="*/ 1411979 h 1507368"/>
                <a:gd name="connsiteX1" fmla="*/ 1982614 w 2978382"/>
                <a:gd name="connsiteY1" fmla="*/ 1257279 h 1507368"/>
                <a:gd name="connsiteX2" fmla="*/ 1026377 w 2978382"/>
                <a:gd name="connsiteY2" fmla="*/ 301297 h 1507368"/>
                <a:gd name="connsiteX3" fmla="*/ 323472 w 2978382"/>
                <a:gd name="connsiteY3" fmla="*/ 267400 h 1507368"/>
                <a:gd name="connsiteX4" fmla="*/ 258992 w 2978382"/>
                <a:gd name="connsiteY4" fmla="*/ 988656 h 1507368"/>
                <a:gd name="connsiteX5" fmla="*/ 980248 w 2978382"/>
                <a:gd name="connsiteY5" fmla="*/ 1053135 h 1507368"/>
                <a:gd name="connsiteX6" fmla="*/ 830135 w 2978382"/>
                <a:gd name="connsiteY6" fmla="*/ 903278 h 1507368"/>
                <a:gd name="connsiteX7" fmla="*/ 829179 w 2978382"/>
                <a:gd name="connsiteY7" fmla="*/ 795153 h 1507368"/>
                <a:gd name="connsiteX8" fmla="*/ 830135 w 2978382"/>
                <a:gd name="connsiteY8" fmla="*/ 794197 h 1507368"/>
                <a:gd name="connsiteX9" fmla="*/ 881107 w 2978382"/>
                <a:gd name="connsiteY9" fmla="*/ 743225 h 1507368"/>
                <a:gd name="connsiteX10" fmla="*/ 1192037 w 2978382"/>
                <a:gd name="connsiteY10" fmla="*/ 1054155 h 1507368"/>
                <a:gd name="connsiteX11" fmla="*/ 1124499 w 2978382"/>
                <a:gd name="connsiteY11" fmla="*/ 1121693 h 1507368"/>
                <a:gd name="connsiteX12" fmla="*/ 1092641 w 2978382"/>
                <a:gd name="connsiteY12" fmla="*/ 1151257 h 1507368"/>
                <a:gd name="connsiteX13" fmla="*/ 1081172 w 2978382"/>
                <a:gd name="connsiteY13" fmla="*/ 1160942 h 1507368"/>
                <a:gd name="connsiteX14" fmla="*/ 152035 w 2978382"/>
                <a:gd name="connsiteY14" fmla="*/ 1074534 h 1507368"/>
                <a:gd name="connsiteX15" fmla="*/ 190435 w 2978382"/>
                <a:gd name="connsiteY15" fmla="*/ 189413 h 1507368"/>
                <a:gd name="connsiteX16" fmla="*/ 1123479 w 2978382"/>
                <a:gd name="connsiteY16" fmla="*/ 189413 h 1507368"/>
                <a:gd name="connsiteX17" fmla="*/ 1485636 w 2978382"/>
                <a:gd name="connsiteY17" fmla="*/ 552080 h 1507368"/>
                <a:gd name="connsiteX18" fmla="*/ 1485636 w 2978382"/>
                <a:gd name="connsiteY18" fmla="*/ 552080 h 1507368"/>
                <a:gd name="connsiteX19" fmla="*/ 2155410 w 2978382"/>
                <a:gd name="connsiteY19" fmla="*/ 1220579 h 1507368"/>
                <a:gd name="connsiteX20" fmla="*/ 2978354 w 2978382"/>
                <a:gd name="connsiteY20" fmla="*/ 1411979 h 150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8382" h="1507368">
                  <a:moveTo>
                    <a:pt x="2978354" y="1411979"/>
                  </a:moveTo>
                  <a:cubicBezTo>
                    <a:pt x="2648157" y="1582659"/>
                    <a:pt x="2245452" y="1520104"/>
                    <a:pt x="1982614" y="1257279"/>
                  </a:cubicBezTo>
                  <a:lnTo>
                    <a:pt x="1026377" y="301297"/>
                  </a:lnTo>
                  <a:cubicBezTo>
                    <a:pt x="836751" y="108454"/>
                    <a:pt x="530773" y="93700"/>
                    <a:pt x="323472" y="267400"/>
                  </a:cubicBezTo>
                  <a:cubicBezTo>
                    <a:pt x="106497" y="448764"/>
                    <a:pt x="77629" y="771680"/>
                    <a:pt x="258992" y="988656"/>
                  </a:cubicBezTo>
                  <a:cubicBezTo>
                    <a:pt x="440356" y="1205631"/>
                    <a:pt x="763272" y="1234499"/>
                    <a:pt x="980248" y="1053135"/>
                  </a:cubicBezTo>
                  <a:lnTo>
                    <a:pt x="830135" y="903278"/>
                  </a:lnTo>
                  <a:cubicBezTo>
                    <a:pt x="800013" y="873683"/>
                    <a:pt x="799585" y="825275"/>
                    <a:pt x="829179" y="795153"/>
                  </a:cubicBezTo>
                  <a:cubicBezTo>
                    <a:pt x="829495" y="794832"/>
                    <a:pt x="829814" y="794513"/>
                    <a:pt x="830135" y="794197"/>
                  </a:cubicBezTo>
                  <a:lnTo>
                    <a:pt x="881107" y="743225"/>
                  </a:lnTo>
                  <a:lnTo>
                    <a:pt x="1192037" y="1054155"/>
                  </a:lnTo>
                  <a:lnTo>
                    <a:pt x="1124499" y="1121693"/>
                  </a:lnTo>
                  <a:cubicBezTo>
                    <a:pt x="1114050" y="1131887"/>
                    <a:pt x="1103345" y="1141827"/>
                    <a:pt x="1092641" y="1151257"/>
                  </a:cubicBezTo>
                  <a:lnTo>
                    <a:pt x="1081172" y="1160942"/>
                  </a:lnTo>
                  <a:cubicBezTo>
                    <a:pt x="800737" y="1393655"/>
                    <a:pt x="384748" y="1354967"/>
                    <a:pt x="152035" y="1074534"/>
                  </a:cubicBezTo>
                  <a:cubicBezTo>
                    <a:pt x="-64589" y="813485"/>
                    <a:pt x="-47982" y="430720"/>
                    <a:pt x="190435" y="189413"/>
                  </a:cubicBezTo>
                  <a:cubicBezTo>
                    <a:pt x="448099" y="-68251"/>
                    <a:pt x="867344" y="-58056"/>
                    <a:pt x="1123479" y="189413"/>
                  </a:cubicBezTo>
                  <a:lnTo>
                    <a:pt x="1485636" y="552080"/>
                  </a:lnTo>
                  <a:lnTo>
                    <a:pt x="1485636" y="552080"/>
                  </a:lnTo>
                  <a:lnTo>
                    <a:pt x="2155410" y="1220579"/>
                  </a:lnTo>
                  <a:cubicBezTo>
                    <a:pt x="2373494" y="1431178"/>
                    <a:pt x="2689725" y="1504731"/>
                    <a:pt x="2978354" y="1411979"/>
                  </a:cubicBezTo>
                  <a:close/>
                </a:path>
              </a:pathLst>
            </a:custGeom>
            <a:grpFill/>
            <a:ln w="2548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30792FE-02DB-4931-81BD-BEDD81A25A2A}"/>
                </a:ext>
              </a:extLst>
            </p:cNvPr>
            <p:cNvSpPr/>
            <p:nvPr/>
          </p:nvSpPr>
          <p:spPr>
            <a:xfrm>
              <a:off x="4491112" y="1389816"/>
              <a:ext cx="1163979" cy="561668"/>
            </a:xfrm>
            <a:custGeom>
              <a:avLst/>
              <a:gdLst>
                <a:gd name="connsiteX0" fmla="*/ 1163951 w 1163979"/>
                <a:gd name="connsiteY0" fmla="*/ 91420 h 561668"/>
                <a:gd name="connsiteX1" fmla="*/ 399369 w 1163979"/>
                <a:gd name="connsiteY1" fmla="*/ 241533 h 561668"/>
                <a:gd name="connsiteX2" fmla="*/ 314756 w 1163979"/>
                <a:gd name="connsiteY2" fmla="*/ 324617 h 561668"/>
                <a:gd name="connsiteX3" fmla="*/ 314756 w 1163979"/>
                <a:gd name="connsiteY3" fmla="*/ 324617 h 561668"/>
                <a:gd name="connsiteX4" fmla="*/ 77735 w 1163979"/>
                <a:gd name="connsiteY4" fmla="*/ 561637 h 561668"/>
                <a:gd name="connsiteX5" fmla="*/ 19117 w 1163979"/>
                <a:gd name="connsiteY5" fmla="*/ 503019 h 561668"/>
                <a:gd name="connsiteX6" fmla="*/ 18455 w 1163979"/>
                <a:gd name="connsiteY6" fmla="*/ 412195 h 561668"/>
                <a:gd name="connsiteX7" fmla="*/ 19117 w 1163979"/>
                <a:gd name="connsiteY7" fmla="*/ 411525 h 561668"/>
                <a:gd name="connsiteX8" fmla="*/ 228613 w 1163979"/>
                <a:gd name="connsiteY8" fmla="*/ 202029 h 561668"/>
                <a:gd name="connsiteX9" fmla="*/ 1163951 w 1163979"/>
                <a:gd name="connsiteY9" fmla="*/ 91420 h 5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979" h="561668">
                  <a:moveTo>
                    <a:pt x="1163951" y="91420"/>
                  </a:moveTo>
                  <a:cubicBezTo>
                    <a:pt x="900247" y="6284"/>
                    <a:pt x="611311" y="63015"/>
                    <a:pt x="399369" y="241533"/>
                  </a:cubicBezTo>
                  <a:lnTo>
                    <a:pt x="314756" y="324617"/>
                  </a:lnTo>
                  <a:lnTo>
                    <a:pt x="314756" y="324617"/>
                  </a:lnTo>
                  <a:lnTo>
                    <a:pt x="77735" y="561637"/>
                  </a:lnTo>
                  <a:lnTo>
                    <a:pt x="19117" y="503019"/>
                  </a:lnTo>
                  <a:cubicBezTo>
                    <a:pt x="-6147" y="478125"/>
                    <a:pt x="-6448" y="437459"/>
                    <a:pt x="18455" y="412195"/>
                  </a:cubicBezTo>
                  <a:cubicBezTo>
                    <a:pt x="18658" y="411971"/>
                    <a:pt x="18888" y="411746"/>
                    <a:pt x="19117" y="411525"/>
                  </a:cubicBezTo>
                  <a:lnTo>
                    <a:pt x="228613" y="202029"/>
                  </a:lnTo>
                  <a:cubicBezTo>
                    <a:pt x="489896" y="-19289"/>
                    <a:pt x="858246" y="-62847"/>
                    <a:pt x="1163951" y="91420"/>
                  </a:cubicBezTo>
                  <a:close/>
                </a:path>
              </a:pathLst>
            </a:custGeom>
            <a:grpFill/>
            <a:ln w="25483" cap="flat">
              <a:noFill/>
              <a:prstDash val="solid"/>
              <a:miter/>
            </a:ln>
          </p:spPr>
          <p:txBody>
            <a:bodyPr rtlCol="0" anchor="ctr"/>
            <a:lstStyle/>
            <a:p>
              <a:endParaRPr lang="en-US"/>
            </a:p>
          </p:txBody>
        </p:sp>
      </p:grpSp>
      <p:sp>
        <p:nvSpPr>
          <p:cNvPr id="20" name="Rectangle 19">
            <a:extLst>
              <a:ext uri="{FF2B5EF4-FFF2-40B4-BE49-F238E27FC236}">
                <a16:creationId xmlns:a16="http://schemas.microsoft.com/office/drawing/2014/main" id="{3199DE22-F210-4268-92A5-864A0CA1FA75}"/>
              </a:ext>
            </a:extLst>
          </p:cNvPr>
          <p:cNvSpPr/>
          <p:nvPr userDrawn="1"/>
        </p:nvSpPr>
        <p:spPr>
          <a:xfrm>
            <a:off x="1" y="4589806"/>
            <a:ext cx="12191997" cy="2268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891300"/>
            <a:ext cx="7589520" cy="3566160"/>
          </a:xfrm>
        </p:spPr>
        <p:txBody>
          <a:bodyPr anchor="b" anchorCtr="0">
            <a:noAutofit/>
          </a:bodyPr>
          <a:lstStyle>
            <a:lvl1pPr>
              <a:lnSpc>
                <a:spcPct val="90000"/>
              </a:lnSpc>
              <a:defRPr sz="6600" b="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097280" y="4854503"/>
            <a:ext cx="10058400" cy="1143000"/>
          </a:xfrm>
        </p:spPr>
        <p:txBody>
          <a:bodyPr lIns="91440" rIns="91440" anchor="t" anchorCtr="0">
            <a:no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0691CF43-30D2-407B-B3ED-E526FFB28BE2}"/>
              </a:ext>
            </a:extLst>
          </p:cNvPr>
          <p:cNvGrpSpPr/>
          <p:nvPr/>
        </p:nvGrpSpPr>
        <p:grpSpPr>
          <a:xfrm>
            <a:off x="0" y="0"/>
            <a:ext cx="178506" cy="6857999"/>
            <a:chOff x="0" y="0"/>
            <a:chExt cx="178506" cy="6857999"/>
          </a:xfrm>
        </p:grpSpPr>
        <p:sp>
          <p:nvSpPr>
            <p:cNvPr id="14" name="Rectangle 13">
              <a:extLst>
                <a:ext uri="{FF2B5EF4-FFF2-40B4-BE49-F238E27FC236}">
                  <a16:creationId xmlns:a16="http://schemas.microsoft.com/office/drawing/2014/main" id="{F69C6615-6F48-4410-8F0F-9E96556FAF04}"/>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908FCC4-825A-4EB0-B291-75A6CB8C58E2}"/>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7EEFAC7-8FA9-46AE-BC3D-693E174841F6}"/>
              </a:ext>
            </a:extLst>
          </p:cNvPr>
          <p:cNvGrpSpPr/>
          <p:nvPr userDrawn="1"/>
        </p:nvGrpSpPr>
        <p:grpSpPr>
          <a:xfrm>
            <a:off x="0" y="-1"/>
            <a:ext cx="178502" cy="6858000"/>
            <a:chOff x="0" y="-1"/>
            <a:chExt cx="178502" cy="6858000"/>
          </a:xfrm>
        </p:grpSpPr>
        <p:sp>
          <p:nvSpPr>
            <p:cNvPr id="18" name="Rectangle 17">
              <a:extLst>
                <a:ext uri="{FF2B5EF4-FFF2-40B4-BE49-F238E27FC236}">
                  <a16:creationId xmlns:a16="http://schemas.microsoft.com/office/drawing/2014/main" id="{B93F2AD3-911B-4876-B7CA-5BCD34D4C7E8}"/>
                </a:ext>
              </a:extLst>
            </p:cNvPr>
            <p:cNvSpPr/>
            <p:nvPr/>
          </p:nvSpPr>
          <p:spPr>
            <a:xfrm>
              <a:off x="0" y="-1"/>
              <a:ext cx="178500" cy="4589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998594-14FE-4CC6-8683-116BA6392C40}"/>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863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Power Statem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412E5E9-C41D-4248-B6F5-483E25843258}"/>
              </a:ext>
            </a:extLst>
          </p:cNvPr>
          <p:cNvSpPr/>
          <p:nvPr/>
        </p:nvSpPr>
        <p:spPr>
          <a:xfrm>
            <a:off x="1" y="4589806"/>
            <a:ext cx="12191997" cy="2268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59DE2C1-4C52-40A3-8959-27B2C1BEBFF6}"/>
              </a:ext>
            </a:extLst>
          </p:cNvPr>
          <p:cNvCxnSpPr>
            <a:cxnSpLocks/>
          </p:cNvCxnSpPr>
          <p:nvPr/>
        </p:nvCxnSpPr>
        <p:spPr>
          <a:xfrm>
            <a:off x="0" y="4589807"/>
            <a:ext cx="12192000"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10ACE56A-0EA2-4C2A-A78E-844FBE8F4F50}"/>
              </a:ext>
            </a:extLst>
          </p:cNvPr>
          <p:cNvGrpSpPr/>
          <p:nvPr/>
        </p:nvGrpSpPr>
        <p:grpSpPr>
          <a:xfrm>
            <a:off x="0" y="0"/>
            <a:ext cx="178506" cy="6857999"/>
            <a:chOff x="0" y="0"/>
            <a:chExt cx="178506" cy="6857999"/>
          </a:xfrm>
        </p:grpSpPr>
        <p:sp>
          <p:nvSpPr>
            <p:cNvPr id="103" name="Rectangle 102">
              <a:extLst>
                <a:ext uri="{FF2B5EF4-FFF2-40B4-BE49-F238E27FC236}">
                  <a16:creationId xmlns:a16="http://schemas.microsoft.com/office/drawing/2014/main" id="{46601C03-C6AB-418A-80AE-850C48263776}"/>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C90BD60-B9B9-4449-89D7-877D0EC35343}"/>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DDDB6296-9F31-499C-9382-F230C51AA37C}"/>
              </a:ext>
            </a:extLst>
          </p:cNvPr>
          <p:cNvGrpSpPr/>
          <p:nvPr userDrawn="1"/>
        </p:nvGrpSpPr>
        <p:grpSpPr>
          <a:xfrm>
            <a:off x="0" y="-1"/>
            <a:ext cx="178502" cy="6858000"/>
            <a:chOff x="0" y="-1"/>
            <a:chExt cx="178502" cy="6858000"/>
          </a:xfrm>
        </p:grpSpPr>
        <p:sp>
          <p:nvSpPr>
            <p:cNvPr id="54" name="Rectangle 53">
              <a:extLst>
                <a:ext uri="{FF2B5EF4-FFF2-40B4-BE49-F238E27FC236}">
                  <a16:creationId xmlns:a16="http://schemas.microsoft.com/office/drawing/2014/main" id="{023251D0-C919-449B-8442-F547792DBDA9}"/>
                </a:ext>
              </a:extLst>
            </p:cNvPr>
            <p:cNvSpPr/>
            <p:nvPr/>
          </p:nvSpPr>
          <p:spPr>
            <a:xfrm>
              <a:off x="0" y="-1"/>
              <a:ext cx="178502" cy="4589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449E85F-2D35-4C91-A604-BFD19AE901AA}"/>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7" name="Picture 96">
            <a:extLst>
              <a:ext uri="{FF2B5EF4-FFF2-40B4-BE49-F238E27FC236}">
                <a16:creationId xmlns:a16="http://schemas.microsoft.com/office/drawing/2014/main" id="{2F28842D-9AA2-41AD-9C9E-921B5BF466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65795" y="667512"/>
            <a:ext cx="2570985" cy="1438781"/>
          </a:xfrm>
          <a:prstGeom prst="rect">
            <a:avLst/>
          </a:prstGeom>
        </p:spPr>
      </p:pic>
      <p:sp>
        <p:nvSpPr>
          <p:cNvPr id="4" name="TextBox 3">
            <a:extLst>
              <a:ext uri="{FF2B5EF4-FFF2-40B4-BE49-F238E27FC236}">
                <a16:creationId xmlns:a16="http://schemas.microsoft.com/office/drawing/2014/main" id="{FA66543B-869C-4960-8C68-3A2B41C7D2C5}"/>
              </a:ext>
            </a:extLst>
          </p:cNvPr>
          <p:cNvSpPr txBox="1"/>
          <p:nvPr userDrawn="1"/>
        </p:nvSpPr>
        <p:spPr>
          <a:xfrm>
            <a:off x="1173482" y="3651473"/>
            <a:ext cx="7156701" cy="830997"/>
          </a:xfrm>
          <a:prstGeom prst="rect">
            <a:avLst/>
          </a:prstGeom>
          <a:noFill/>
        </p:spPr>
        <p:txBody>
          <a:bodyPr wrap="square" rtlCol="0">
            <a:spAutoFit/>
          </a:bodyPr>
          <a:lstStyle/>
          <a:p>
            <a:pPr marL="0" marR="0">
              <a:spcBef>
                <a:spcPts val="0"/>
              </a:spcBef>
              <a:spcAft>
                <a:spcPts val="0"/>
              </a:spcAft>
            </a:pPr>
            <a:r>
              <a:rPr lang="en-US" sz="2400">
                <a:effectLst/>
                <a:latin typeface="+mj-lt"/>
                <a:ea typeface="Calibri" panose="020F0502020204030204" pitchFamily="34" charset="0"/>
                <a:cs typeface="Times New Roman" panose="02020603050405020304" pitchFamily="18" charset="0"/>
              </a:rPr>
              <a:t>GTI Energy develops innovative solutions that transform lives, economies, and the environment</a:t>
            </a:r>
          </a:p>
        </p:txBody>
      </p:sp>
      <p:sp>
        <p:nvSpPr>
          <p:cNvPr id="3" name="Text Placeholder 2"/>
          <p:cNvSpPr>
            <a:spLocks noGrp="1"/>
          </p:cNvSpPr>
          <p:nvPr>
            <p:ph type="body" idx="1" hasCustomPrompt="1"/>
          </p:nvPr>
        </p:nvSpPr>
        <p:spPr>
          <a:xfrm>
            <a:off x="1173482" y="4854503"/>
            <a:ext cx="9982198" cy="1143000"/>
          </a:xfrm>
        </p:spPr>
        <p:txBody>
          <a:bodyPr lIns="91440" rIns="91440" anchor="t" anchorCtr="0">
            <a:noAutofit/>
          </a:bodyPr>
          <a:lstStyle>
            <a:lvl1pPr marL="0" indent="0">
              <a:buNone/>
              <a:defRPr sz="2400" cap="none" spc="0" baseline="0">
                <a:solidFill>
                  <a:srgbClr val="777777"/>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www.gti.energy</a:t>
            </a:r>
          </a:p>
        </p:txBody>
      </p:sp>
    </p:spTree>
    <p:extLst>
      <p:ext uri="{BB962C8B-B14F-4D97-AF65-F5344CB8AC3E}">
        <p14:creationId xmlns:p14="http://schemas.microsoft.com/office/powerpoint/2010/main" val="6590525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ark Gray Background">
    <p:bg>
      <p:bgPr>
        <a:solidFill>
          <a:srgbClr val="5C5C5C"/>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D001DF-C021-4178-8F2C-BF2019B824FB}"/>
              </a:ext>
            </a:extLst>
          </p:cNvPr>
          <p:cNvGraphicFramePr>
            <a:graphicFrameLocks noChangeAspect="1"/>
          </p:cNvGraphicFramePr>
          <p:nvPr>
            <p:custDataLst>
              <p:tags r:id="rId1"/>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DAD001DF-C021-4178-8F2C-BF2019B824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Object 2" hidden="1">
            <a:extLst>
              <a:ext uri="{FF2B5EF4-FFF2-40B4-BE49-F238E27FC236}">
                <a16:creationId xmlns:a16="http://schemas.microsoft.com/office/drawing/2014/main" id="{EE896A1E-DBFB-41D7-80C5-947A3076839B}"/>
              </a:ext>
            </a:extLst>
          </p:cNvPr>
          <p:cNvGraphicFramePr>
            <a:graphicFrameLocks noChangeAspect="1"/>
          </p:cNvGraphicFramePr>
          <p:nvPr userDrawn="1">
            <p:custDataLst>
              <p:tags r:id="rId2"/>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Object 2" hidden="1">
                        <a:extLst>
                          <a:ext uri="{FF2B5EF4-FFF2-40B4-BE49-F238E27FC236}">
                            <a16:creationId xmlns:a16="http://schemas.microsoft.com/office/drawing/2014/main" id="{EE896A1E-DBFB-41D7-80C5-947A307683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95037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3 stacked photos">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90E3C8A4-9392-40A1-87C9-775652BB1129}"/>
              </a:ext>
            </a:extLst>
          </p:cNvPr>
          <p:cNvSpPr/>
          <p:nvPr userDrawn="1"/>
        </p:nvSpPr>
        <p:spPr>
          <a:xfrm>
            <a:off x="1" y="2272746"/>
            <a:ext cx="12191999" cy="45852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934317" y="3259691"/>
            <a:ext cx="5309465" cy="1325563"/>
          </a:xfrm>
          <a:prstGeom prst="rect">
            <a:avLst/>
          </a:prstGeom>
        </p:spPr>
        <p:txBody>
          <a:bodyPr vert="horz" lIns="0" tIns="45720" rIns="91440" bIns="45720" rtlCol="0" anchor="b">
            <a:noAutofit/>
          </a:bodyPr>
          <a:lstStyle>
            <a:lvl1pPr>
              <a:defRPr sz="4400" spc="0"/>
            </a:lvl1pPr>
          </a:lstStyle>
          <a:p>
            <a:r>
              <a:rPr lang="en-US"/>
              <a:t>Click to edit Master title style</a:t>
            </a:r>
          </a:p>
        </p:txBody>
      </p:sp>
      <p:sp>
        <p:nvSpPr>
          <p:cNvPr id="5" name="Text Placeholder 4"/>
          <p:cNvSpPr>
            <a:spLocks noGrp="1"/>
          </p:cNvSpPr>
          <p:nvPr>
            <p:ph type="body" sz="quarter" idx="10" hasCustomPrompt="1"/>
          </p:nvPr>
        </p:nvSpPr>
        <p:spPr>
          <a:xfrm>
            <a:off x="934317" y="5681791"/>
            <a:ext cx="7242529" cy="575532"/>
          </a:xfrm>
          <a:prstGeom prst="rect">
            <a:avLst/>
          </a:prstGeom>
        </p:spPr>
        <p:txBody>
          <a:bodyPr tIns="0" bIns="0" anchor="b">
            <a:noAutofit/>
          </a:bodyPr>
          <a:lstStyle>
            <a:lvl1pPr marL="0" indent="0">
              <a:lnSpc>
                <a:spcPct val="100000"/>
              </a:lnSpc>
              <a:spcBef>
                <a:spcPts val="0"/>
              </a:spcBef>
              <a:spcAft>
                <a:spcPts val="0"/>
              </a:spcAft>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51" name="Picture Placeholder 2">
            <a:extLst>
              <a:ext uri="{FF2B5EF4-FFF2-40B4-BE49-F238E27FC236}">
                <a16:creationId xmlns:a16="http://schemas.microsoft.com/office/drawing/2014/main" id="{EAB9776E-E6C2-4285-B679-F83740A4A1D7}"/>
              </a:ext>
            </a:extLst>
          </p:cNvPr>
          <p:cNvSpPr>
            <a:spLocks noGrp="1"/>
          </p:cNvSpPr>
          <p:nvPr>
            <p:ph type="pic" sz="quarter" idx="11"/>
          </p:nvPr>
        </p:nvSpPr>
        <p:spPr>
          <a:xfrm>
            <a:off x="7537068" y="0"/>
            <a:ext cx="4654296" cy="2286000"/>
          </a:xfrm>
        </p:spPr>
        <p:txBody>
          <a:bodyPr/>
          <a:lstStyle/>
          <a:p>
            <a:r>
              <a:rPr lang="en-US"/>
              <a:t>Click icon to add picture</a:t>
            </a:r>
          </a:p>
        </p:txBody>
      </p:sp>
      <p:sp>
        <p:nvSpPr>
          <p:cNvPr id="52" name="Picture Placeholder 2">
            <a:extLst>
              <a:ext uri="{FF2B5EF4-FFF2-40B4-BE49-F238E27FC236}">
                <a16:creationId xmlns:a16="http://schemas.microsoft.com/office/drawing/2014/main" id="{4BAD18F2-F0C2-4FD8-950C-5A2802566921}"/>
              </a:ext>
            </a:extLst>
          </p:cNvPr>
          <p:cNvSpPr>
            <a:spLocks noGrp="1"/>
          </p:cNvSpPr>
          <p:nvPr>
            <p:ph type="pic" sz="quarter" idx="12"/>
          </p:nvPr>
        </p:nvSpPr>
        <p:spPr>
          <a:xfrm>
            <a:off x="7537068" y="2286000"/>
            <a:ext cx="4654296" cy="2286000"/>
          </a:xfrm>
        </p:spPr>
        <p:txBody>
          <a:bodyPr/>
          <a:lstStyle/>
          <a:p>
            <a:r>
              <a:rPr lang="en-US"/>
              <a:t>Click icon to add picture</a:t>
            </a:r>
          </a:p>
        </p:txBody>
      </p:sp>
      <p:sp>
        <p:nvSpPr>
          <p:cNvPr id="53" name="Picture Placeholder 2">
            <a:extLst>
              <a:ext uri="{FF2B5EF4-FFF2-40B4-BE49-F238E27FC236}">
                <a16:creationId xmlns:a16="http://schemas.microsoft.com/office/drawing/2014/main" id="{2FE3DA97-6CCE-426F-94B0-1DB9B1199E8B}"/>
              </a:ext>
            </a:extLst>
          </p:cNvPr>
          <p:cNvSpPr>
            <a:spLocks noGrp="1"/>
          </p:cNvSpPr>
          <p:nvPr>
            <p:ph type="pic" sz="quarter" idx="13"/>
          </p:nvPr>
        </p:nvSpPr>
        <p:spPr>
          <a:xfrm>
            <a:off x="7537068" y="4572000"/>
            <a:ext cx="4654296" cy="2286000"/>
          </a:xfrm>
        </p:spPr>
        <p:txBody>
          <a:bodyPr/>
          <a:lstStyle/>
          <a:p>
            <a:r>
              <a:rPr lang="en-US"/>
              <a:t>Click icon to add picture</a:t>
            </a:r>
          </a:p>
        </p:txBody>
      </p:sp>
      <p:grpSp>
        <p:nvGrpSpPr>
          <p:cNvPr id="62" name="Group 61">
            <a:extLst>
              <a:ext uri="{FF2B5EF4-FFF2-40B4-BE49-F238E27FC236}">
                <a16:creationId xmlns:a16="http://schemas.microsoft.com/office/drawing/2014/main" id="{580DA0E3-076E-4E7A-875B-F4612768D10C}"/>
              </a:ext>
            </a:extLst>
          </p:cNvPr>
          <p:cNvGrpSpPr/>
          <p:nvPr userDrawn="1"/>
        </p:nvGrpSpPr>
        <p:grpSpPr>
          <a:xfrm flipV="1">
            <a:off x="0" y="0"/>
            <a:ext cx="178506" cy="6857998"/>
            <a:chOff x="0" y="0"/>
            <a:chExt cx="178506" cy="6857998"/>
          </a:xfrm>
        </p:grpSpPr>
        <p:sp>
          <p:nvSpPr>
            <p:cNvPr id="63" name="Rectangle 62">
              <a:extLst>
                <a:ext uri="{FF2B5EF4-FFF2-40B4-BE49-F238E27FC236}">
                  <a16:creationId xmlns:a16="http://schemas.microsoft.com/office/drawing/2014/main" id="{8FCBC7E1-BE16-409C-B88F-0DBEAD8280AA}"/>
                </a:ext>
              </a:extLst>
            </p:cNvPr>
            <p:cNvSpPr/>
            <p:nvPr userDrawn="1"/>
          </p:nvSpPr>
          <p:spPr>
            <a:xfrm>
              <a:off x="0" y="0"/>
              <a:ext cx="178506" cy="4585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4DD8F07-DAF7-4911-AED9-2A0D46F33BF4}"/>
                </a:ext>
              </a:extLst>
            </p:cNvPr>
            <p:cNvSpPr/>
            <p:nvPr userDrawn="1"/>
          </p:nvSpPr>
          <p:spPr>
            <a:xfrm>
              <a:off x="0" y="4585257"/>
              <a:ext cx="178506" cy="2272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a:extLst>
              <a:ext uri="{FF2B5EF4-FFF2-40B4-BE49-F238E27FC236}">
                <a16:creationId xmlns:a16="http://schemas.microsoft.com/office/drawing/2014/main" id="{57A05952-7645-44F2-9098-DFAD243849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923" y="539496"/>
            <a:ext cx="2060890" cy="1153320"/>
          </a:xfrm>
          <a:prstGeom prst="rect">
            <a:avLst/>
          </a:prstGeom>
        </p:spPr>
      </p:pic>
    </p:spTree>
    <p:extLst>
      <p:ext uri="{BB962C8B-B14F-4D97-AF65-F5344CB8AC3E}">
        <p14:creationId xmlns:p14="http://schemas.microsoft.com/office/powerpoint/2010/main" val="3046907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D3B5-5925-4257-AD7F-2818F53E3F9D}"/>
              </a:ext>
            </a:extLst>
          </p:cNvPr>
          <p:cNvSpPr>
            <a:spLocks noGrp="1"/>
          </p:cNvSpPr>
          <p:nvPr>
            <p:ph type="title"/>
          </p:nvPr>
        </p:nvSpPr>
        <p:spPr/>
        <p:txBody>
          <a:bodyPr/>
          <a:lstStyle/>
          <a:p>
            <a:r>
              <a:rPr lang="en-US"/>
              <a:t>Click to edit Master title style</a:t>
            </a:r>
          </a:p>
        </p:txBody>
      </p:sp>
      <p:sp>
        <p:nvSpPr>
          <p:cNvPr id="5" name="Content Placeholder 2">
            <a:extLst>
              <a:ext uri="{FF2B5EF4-FFF2-40B4-BE49-F238E27FC236}">
                <a16:creationId xmlns:a16="http://schemas.microsoft.com/office/drawing/2014/main" id="{457EA4F2-4976-497D-9B56-D5D7B8E92F6F}"/>
              </a:ext>
            </a:extLst>
          </p:cNvPr>
          <p:cNvSpPr>
            <a:spLocks noGrp="1"/>
          </p:cNvSpPr>
          <p:nvPr>
            <p:ph idx="1"/>
          </p:nvPr>
        </p:nvSpPr>
        <p:spPr>
          <a:xfrm>
            <a:off x="913338" y="1691640"/>
            <a:ext cx="4703691" cy="443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A130C766-91CC-4A57-9535-C0AC51506988}"/>
              </a:ext>
            </a:extLst>
          </p:cNvPr>
          <p:cNvSpPr>
            <a:spLocks noGrp="1"/>
          </p:cNvSpPr>
          <p:nvPr>
            <p:ph idx="10"/>
          </p:nvPr>
        </p:nvSpPr>
        <p:spPr>
          <a:xfrm>
            <a:off x="6574971" y="1691640"/>
            <a:ext cx="4703691" cy="443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8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63550" y="279400"/>
            <a:ext cx="11264900" cy="1136650"/>
          </a:xfrm>
          <a:prstGeom prst="rect">
            <a:avLst/>
          </a:prstGeom>
        </p:spPr>
        <p:txBody>
          <a:bodyPr vert="horz" lIns="91440" tIns="45720" rIns="91440" bIns="45720" rtlCol="0" anchor="ctr">
            <a:normAutofit/>
          </a:bodyPr>
          <a:lstStyle/>
          <a:p>
            <a:r>
              <a:rPr lang="en-US"/>
              <a:t>Click to edit Master title slide</a:t>
            </a:r>
          </a:p>
        </p:txBody>
      </p:sp>
    </p:spTree>
    <p:extLst>
      <p:ext uri="{BB962C8B-B14F-4D97-AF65-F5344CB8AC3E}">
        <p14:creationId xmlns:p14="http://schemas.microsoft.com/office/powerpoint/2010/main" val="3490637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Slide no photo">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90E3C8A4-9392-40A1-87C9-775652BB1129}"/>
              </a:ext>
            </a:extLst>
          </p:cNvPr>
          <p:cNvSpPr/>
          <p:nvPr userDrawn="1"/>
        </p:nvSpPr>
        <p:spPr>
          <a:xfrm>
            <a:off x="0" y="2674984"/>
            <a:ext cx="12192000" cy="4183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8A74A21F-967B-46CA-801E-48EBC75E4DA2}"/>
              </a:ext>
            </a:extLst>
          </p:cNvPr>
          <p:cNvGrpSpPr/>
          <p:nvPr userDrawn="1"/>
        </p:nvGrpSpPr>
        <p:grpSpPr>
          <a:xfrm>
            <a:off x="0" y="0"/>
            <a:ext cx="178506" cy="6858000"/>
            <a:chOff x="0" y="0"/>
            <a:chExt cx="178506" cy="6858000"/>
          </a:xfrm>
        </p:grpSpPr>
        <p:sp>
          <p:nvSpPr>
            <p:cNvPr id="51" name="Rectangle 50">
              <a:extLst>
                <a:ext uri="{FF2B5EF4-FFF2-40B4-BE49-F238E27FC236}">
                  <a16:creationId xmlns:a16="http://schemas.microsoft.com/office/drawing/2014/main" id="{A590FF66-FA59-47CE-9909-837CFF7B1BDA}"/>
                </a:ext>
              </a:extLst>
            </p:cNvPr>
            <p:cNvSpPr/>
            <p:nvPr userDrawn="1"/>
          </p:nvSpPr>
          <p:spPr>
            <a:xfrm>
              <a:off x="0" y="0"/>
              <a:ext cx="178505" cy="267498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E0EF840-729F-4EC9-ACA6-29B833A31E66}"/>
                </a:ext>
              </a:extLst>
            </p:cNvPr>
            <p:cNvSpPr/>
            <p:nvPr userDrawn="1"/>
          </p:nvSpPr>
          <p:spPr>
            <a:xfrm>
              <a:off x="1" y="2674984"/>
              <a:ext cx="178505" cy="4183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pic>
        <p:nvPicPr>
          <p:cNvPr id="6" name="Picture 5">
            <a:extLst>
              <a:ext uri="{FF2B5EF4-FFF2-40B4-BE49-F238E27FC236}">
                <a16:creationId xmlns:a16="http://schemas.microsoft.com/office/drawing/2014/main" id="{22D91B08-E184-4F09-A37A-EE742EE1102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65795" y="667512"/>
            <a:ext cx="2570985" cy="1438781"/>
          </a:xfrm>
          <a:prstGeom prst="rect">
            <a:avLst/>
          </a:prstGeom>
        </p:spPr>
      </p:pic>
      <p:grpSp>
        <p:nvGrpSpPr>
          <p:cNvPr id="10" name="Group 9">
            <a:extLst>
              <a:ext uri="{FF2B5EF4-FFF2-40B4-BE49-F238E27FC236}">
                <a16:creationId xmlns:a16="http://schemas.microsoft.com/office/drawing/2014/main" id="{7BCF84B6-DAA0-4632-B8D8-D9417D06AE83}"/>
              </a:ext>
            </a:extLst>
          </p:cNvPr>
          <p:cNvGrpSpPr>
            <a:grpSpLocks noChangeAspect="1"/>
          </p:cNvGrpSpPr>
          <p:nvPr userDrawn="1"/>
        </p:nvGrpSpPr>
        <p:grpSpPr>
          <a:xfrm>
            <a:off x="7797668" y="3227832"/>
            <a:ext cx="5818653" cy="2941688"/>
            <a:chOff x="2684099" y="1389816"/>
            <a:chExt cx="3380794" cy="1709200"/>
          </a:xfrm>
          <a:solidFill>
            <a:srgbClr val="F2F2F2"/>
          </a:solidFill>
        </p:grpSpPr>
        <p:sp>
          <p:nvSpPr>
            <p:cNvPr id="11" name="Freeform: Shape 10">
              <a:extLst>
                <a:ext uri="{FF2B5EF4-FFF2-40B4-BE49-F238E27FC236}">
                  <a16:creationId xmlns:a16="http://schemas.microsoft.com/office/drawing/2014/main" id="{29490041-1B63-4A04-9191-4493873F42CE}"/>
                </a:ext>
              </a:extLst>
            </p:cNvPr>
            <p:cNvSpPr/>
            <p:nvPr/>
          </p:nvSpPr>
          <p:spPr>
            <a:xfrm>
              <a:off x="3083548" y="1392746"/>
              <a:ext cx="2981345" cy="1507546"/>
            </a:xfrm>
            <a:custGeom>
              <a:avLst/>
              <a:gdLst>
                <a:gd name="connsiteX0" fmla="*/ 1854847 w 2981345"/>
                <a:gd name="connsiteY0" fmla="*/ 1318192 h 1507546"/>
                <a:gd name="connsiteX1" fmla="*/ 1492945 w 2981345"/>
                <a:gd name="connsiteY1" fmla="*/ 955525 h 1507546"/>
                <a:gd name="connsiteX2" fmla="*/ 1492945 w 2981345"/>
                <a:gd name="connsiteY2" fmla="*/ 955525 h 1507546"/>
                <a:gd name="connsiteX3" fmla="*/ 823681 w 2981345"/>
                <a:gd name="connsiteY3" fmla="*/ 286771 h 1507546"/>
                <a:gd name="connsiteX4" fmla="*/ -28 w 2981345"/>
                <a:gd name="connsiteY4" fmla="*/ 95881 h 1507546"/>
                <a:gd name="connsiteX5" fmla="*/ 995712 w 2981345"/>
                <a:gd name="connsiteY5" fmla="*/ 248797 h 1507546"/>
                <a:gd name="connsiteX6" fmla="*/ 1952203 w 2981345"/>
                <a:gd name="connsiteY6" fmla="*/ 1206563 h 1507546"/>
                <a:gd name="connsiteX7" fmla="*/ 2655363 w 2981345"/>
                <a:gd name="connsiteY7" fmla="*/ 1239185 h 1507546"/>
                <a:gd name="connsiteX8" fmla="*/ 2686813 w 2981345"/>
                <a:gd name="connsiteY8" fmla="*/ 515409 h 1507546"/>
                <a:gd name="connsiteX9" fmla="*/ 1998588 w 2981345"/>
                <a:gd name="connsiteY9" fmla="*/ 454215 h 1507546"/>
                <a:gd name="connsiteX10" fmla="*/ 1892056 w 2981345"/>
                <a:gd name="connsiteY10" fmla="*/ 556159 h 1507546"/>
                <a:gd name="connsiteX11" fmla="*/ 1728946 w 2981345"/>
                <a:gd name="connsiteY11" fmla="*/ 719525 h 1507546"/>
                <a:gd name="connsiteX12" fmla="*/ 1646881 w 2981345"/>
                <a:gd name="connsiteY12" fmla="*/ 719525 h 1507546"/>
                <a:gd name="connsiteX13" fmla="*/ 1583165 w 2981345"/>
                <a:gd name="connsiteY13" fmla="*/ 655554 h 1507546"/>
                <a:gd name="connsiteX14" fmla="*/ 1855102 w 2981345"/>
                <a:gd name="connsiteY14" fmla="*/ 383618 h 1507546"/>
                <a:gd name="connsiteX15" fmla="*/ 1898173 w 2981345"/>
                <a:gd name="connsiteY15" fmla="*/ 344370 h 1507546"/>
                <a:gd name="connsiteX16" fmla="*/ 2827624 w 2981345"/>
                <a:gd name="connsiteY16" fmla="*/ 427207 h 1507546"/>
                <a:gd name="connsiteX17" fmla="*/ 2818474 w 2981345"/>
                <a:gd name="connsiteY17" fmla="*/ 1284550 h 1507546"/>
                <a:gd name="connsiteX18" fmla="*/ 1854847 w 2981345"/>
                <a:gd name="connsiteY18" fmla="*/ 1318192 h 15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1345" h="1507546">
                  <a:moveTo>
                    <a:pt x="1854847" y="1318192"/>
                  </a:moveTo>
                  <a:lnTo>
                    <a:pt x="1492945" y="955525"/>
                  </a:lnTo>
                  <a:lnTo>
                    <a:pt x="1492945" y="955525"/>
                  </a:lnTo>
                  <a:lnTo>
                    <a:pt x="823681" y="286771"/>
                  </a:lnTo>
                  <a:cubicBezTo>
                    <a:pt x="605319" y="76116"/>
                    <a:pt x="288734" y="2750"/>
                    <a:pt x="-28" y="95881"/>
                  </a:cubicBezTo>
                  <a:cubicBezTo>
                    <a:pt x="329810" y="-75177"/>
                    <a:pt x="732400" y="-13350"/>
                    <a:pt x="995712" y="248797"/>
                  </a:cubicBezTo>
                  <a:lnTo>
                    <a:pt x="1952203" y="1206563"/>
                  </a:lnTo>
                  <a:cubicBezTo>
                    <a:pt x="2142253" y="1399059"/>
                    <a:pt x="2448315" y="1413257"/>
                    <a:pt x="2655363" y="1239185"/>
                  </a:cubicBezTo>
                  <a:cubicBezTo>
                    <a:pt x="2863916" y="1048007"/>
                    <a:pt x="2877984" y="723959"/>
                    <a:pt x="2686813" y="515409"/>
                  </a:cubicBezTo>
                  <a:cubicBezTo>
                    <a:pt x="2507748" y="320084"/>
                    <a:pt x="2209307" y="293546"/>
                    <a:pt x="1998588" y="454215"/>
                  </a:cubicBezTo>
                  <a:lnTo>
                    <a:pt x="1892056" y="556159"/>
                  </a:lnTo>
                  <a:lnTo>
                    <a:pt x="1728946" y="719525"/>
                  </a:lnTo>
                  <a:cubicBezTo>
                    <a:pt x="1706263" y="742143"/>
                    <a:pt x="1669563" y="742143"/>
                    <a:pt x="1646881" y="719525"/>
                  </a:cubicBezTo>
                  <a:lnTo>
                    <a:pt x="1583165" y="655554"/>
                  </a:lnTo>
                  <a:lnTo>
                    <a:pt x="1855102" y="383618"/>
                  </a:lnTo>
                  <a:cubicBezTo>
                    <a:pt x="1868660" y="369680"/>
                    <a:pt x="1883034" y="356573"/>
                    <a:pt x="1898173" y="344370"/>
                  </a:cubicBezTo>
                  <a:cubicBezTo>
                    <a:pt x="2177704" y="110581"/>
                    <a:pt x="2593840" y="147668"/>
                    <a:pt x="2827624" y="427207"/>
                  </a:cubicBezTo>
                  <a:cubicBezTo>
                    <a:pt x="3035972" y="676305"/>
                    <a:pt x="3032073" y="1039958"/>
                    <a:pt x="2818474" y="1284550"/>
                  </a:cubicBezTo>
                  <a:cubicBezTo>
                    <a:pt x="2564124" y="1576366"/>
                    <a:pt x="2121176" y="1575601"/>
                    <a:pt x="1854847" y="1318192"/>
                  </a:cubicBezTo>
                  <a:close/>
                </a:path>
              </a:pathLst>
            </a:custGeom>
            <a:grpFill/>
            <a:ln w="2548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5A91F-7804-42A9-8212-357893ECF29F}"/>
                </a:ext>
              </a:extLst>
            </p:cNvPr>
            <p:cNvSpPr/>
            <p:nvPr/>
          </p:nvSpPr>
          <p:spPr>
            <a:xfrm>
              <a:off x="3092468" y="2158684"/>
              <a:ext cx="1162597" cy="940332"/>
            </a:xfrm>
            <a:custGeom>
              <a:avLst/>
              <a:gdLst>
                <a:gd name="connsiteX0" fmla="*/ 1143531 w 1162597"/>
                <a:gd name="connsiteY0" fmla="*/ 529826 h 940332"/>
                <a:gd name="connsiteX1" fmla="*/ 933526 w 1162597"/>
                <a:gd name="connsiteY1" fmla="*/ 739066 h 940332"/>
                <a:gd name="connsiteX2" fmla="*/ 538237 w 1162597"/>
                <a:gd name="connsiteY2" fmla="*/ 926134 h 940332"/>
                <a:gd name="connsiteX3" fmla="*/ -28 w 1162597"/>
                <a:gd name="connsiteY3" fmla="*/ 849676 h 940332"/>
                <a:gd name="connsiteX4" fmla="*/ 393731 w 1162597"/>
                <a:gd name="connsiteY4" fmla="*/ 875162 h 940332"/>
                <a:gd name="connsiteX5" fmla="*/ 765828 w 1162597"/>
                <a:gd name="connsiteY5" fmla="*/ 699053 h 940332"/>
                <a:gd name="connsiteX6" fmla="*/ 980420 w 1162597"/>
                <a:gd name="connsiteY6" fmla="*/ 484461 h 940332"/>
                <a:gd name="connsiteX7" fmla="*/ 572643 w 1162597"/>
                <a:gd name="connsiteY7" fmla="*/ 76684 h 940332"/>
                <a:gd name="connsiteX8" fmla="*/ 625654 w 1162597"/>
                <a:gd name="connsiteY8" fmla="*/ 20614 h 940332"/>
                <a:gd name="connsiteX9" fmla="*/ 724410 w 1162597"/>
                <a:gd name="connsiteY9" fmla="*/ 20229 h 940332"/>
                <a:gd name="connsiteX10" fmla="*/ 724795 w 1162597"/>
                <a:gd name="connsiteY10" fmla="*/ 20614 h 940332"/>
                <a:gd name="connsiteX11" fmla="*/ 1143531 w 1162597"/>
                <a:gd name="connsiteY11" fmla="*/ 438331 h 940332"/>
                <a:gd name="connsiteX12" fmla="*/ 1143839 w 1162597"/>
                <a:gd name="connsiteY12" fmla="*/ 529517 h 940332"/>
                <a:gd name="connsiteX13" fmla="*/ 1143531 w 1162597"/>
                <a:gd name="connsiteY13" fmla="*/ 529826 h 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2597" h="940332">
                  <a:moveTo>
                    <a:pt x="1143531" y="529826"/>
                  </a:moveTo>
                  <a:lnTo>
                    <a:pt x="933526" y="739066"/>
                  </a:lnTo>
                  <a:cubicBezTo>
                    <a:pt x="820426" y="834973"/>
                    <a:pt x="684112" y="899483"/>
                    <a:pt x="538237" y="926134"/>
                  </a:cubicBezTo>
                  <a:cubicBezTo>
                    <a:pt x="355275" y="959849"/>
                    <a:pt x="166309" y="933007"/>
                    <a:pt x="-28" y="849676"/>
                  </a:cubicBezTo>
                  <a:cubicBezTo>
                    <a:pt x="127068" y="890754"/>
                    <a:pt x="262399" y="899514"/>
                    <a:pt x="393731" y="875162"/>
                  </a:cubicBezTo>
                  <a:cubicBezTo>
                    <a:pt x="531065" y="850117"/>
                    <a:pt x="659393" y="789381"/>
                    <a:pt x="765828" y="699053"/>
                  </a:cubicBezTo>
                  <a:lnTo>
                    <a:pt x="980420" y="484461"/>
                  </a:lnTo>
                  <a:lnTo>
                    <a:pt x="572643" y="76684"/>
                  </a:lnTo>
                  <a:lnTo>
                    <a:pt x="625654" y="20614"/>
                  </a:lnTo>
                  <a:cubicBezTo>
                    <a:pt x="652820" y="-6763"/>
                    <a:pt x="697033" y="-6934"/>
                    <a:pt x="724410" y="20229"/>
                  </a:cubicBezTo>
                  <a:cubicBezTo>
                    <a:pt x="724540" y="20357"/>
                    <a:pt x="724668" y="20487"/>
                    <a:pt x="724795" y="20614"/>
                  </a:cubicBezTo>
                  <a:lnTo>
                    <a:pt x="1143531" y="438331"/>
                  </a:lnTo>
                  <a:cubicBezTo>
                    <a:pt x="1168795" y="463427"/>
                    <a:pt x="1168933" y="504253"/>
                    <a:pt x="1143839" y="529517"/>
                  </a:cubicBezTo>
                  <a:cubicBezTo>
                    <a:pt x="1143737" y="529622"/>
                    <a:pt x="1143633" y="529724"/>
                    <a:pt x="1143531" y="529826"/>
                  </a:cubicBezTo>
                  <a:close/>
                </a:path>
              </a:pathLst>
            </a:custGeom>
            <a:grpFill/>
            <a:ln w="2548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D091ACB-B584-456A-BF93-571E68E0C740}"/>
                </a:ext>
              </a:extLst>
            </p:cNvPr>
            <p:cNvSpPr/>
            <p:nvPr/>
          </p:nvSpPr>
          <p:spPr>
            <a:xfrm>
              <a:off x="2684099" y="1589754"/>
              <a:ext cx="2978382" cy="1507368"/>
            </a:xfrm>
            <a:custGeom>
              <a:avLst/>
              <a:gdLst>
                <a:gd name="connsiteX0" fmla="*/ 2978354 w 2978382"/>
                <a:gd name="connsiteY0" fmla="*/ 1411979 h 1507368"/>
                <a:gd name="connsiteX1" fmla="*/ 1982614 w 2978382"/>
                <a:gd name="connsiteY1" fmla="*/ 1257279 h 1507368"/>
                <a:gd name="connsiteX2" fmla="*/ 1026377 w 2978382"/>
                <a:gd name="connsiteY2" fmla="*/ 301297 h 1507368"/>
                <a:gd name="connsiteX3" fmla="*/ 323472 w 2978382"/>
                <a:gd name="connsiteY3" fmla="*/ 267400 h 1507368"/>
                <a:gd name="connsiteX4" fmla="*/ 258992 w 2978382"/>
                <a:gd name="connsiteY4" fmla="*/ 988656 h 1507368"/>
                <a:gd name="connsiteX5" fmla="*/ 980248 w 2978382"/>
                <a:gd name="connsiteY5" fmla="*/ 1053135 h 1507368"/>
                <a:gd name="connsiteX6" fmla="*/ 830135 w 2978382"/>
                <a:gd name="connsiteY6" fmla="*/ 903278 h 1507368"/>
                <a:gd name="connsiteX7" fmla="*/ 829179 w 2978382"/>
                <a:gd name="connsiteY7" fmla="*/ 795153 h 1507368"/>
                <a:gd name="connsiteX8" fmla="*/ 830135 w 2978382"/>
                <a:gd name="connsiteY8" fmla="*/ 794197 h 1507368"/>
                <a:gd name="connsiteX9" fmla="*/ 881107 w 2978382"/>
                <a:gd name="connsiteY9" fmla="*/ 743225 h 1507368"/>
                <a:gd name="connsiteX10" fmla="*/ 1192037 w 2978382"/>
                <a:gd name="connsiteY10" fmla="*/ 1054155 h 1507368"/>
                <a:gd name="connsiteX11" fmla="*/ 1124499 w 2978382"/>
                <a:gd name="connsiteY11" fmla="*/ 1121693 h 1507368"/>
                <a:gd name="connsiteX12" fmla="*/ 1092641 w 2978382"/>
                <a:gd name="connsiteY12" fmla="*/ 1151257 h 1507368"/>
                <a:gd name="connsiteX13" fmla="*/ 1081172 w 2978382"/>
                <a:gd name="connsiteY13" fmla="*/ 1160942 h 1507368"/>
                <a:gd name="connsiteX14" fmla="*/ 152035 w 2978382"/>
                <a:gd name="connsiteY14" fmla="*/ 1074534 h 1507368"/>
                <a:gd name="connsiteX15" fmla="*/ 190435 w 2978382"/>
                <a:gd name="connsiteY15" fmla="*/ 189413 h 1507368"/>
                <a:gd name="connsiteX16" fmla="*/ 1123479 w 2978382"/>
                <a:gd name="connsiteY16" fmla="*/ 189413 h 1507368"/>
                <a:gd name="connsiteX17" fmla="*/ 1485636 w 2978382"/>
                <a:gd name="connsiteY17" fmla="*/ 552080 h 1507368"/>
                <a:gd name="connsiteX18" fmla="*/ 1485636 w 2978382"/>
                <a:gd name="connsiteY18" fmla="*/ 552080 h 1507368"/>
                <a:gd name="connsiteX19" fmla="*/ 2155410 w 2978382"/>
                <a:gd name="connsiteY19" fmla="*/ 1220579 h 1507368"/>
                <a:gd name="connsiteX20" fmla="*/ 2978354 w 2978382"/>
                <a:gd name="connsiteY20" fmla="*/ 1411979 h 150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8382" h="1507368">
                  <a:moveTo>
                    <a:pt x="2978354" y="1411979"/>
                  </a:moveTo>
                  <a:cubicBezTo>
                    <a:pt x="2648157" y="1582659"/>
                    <a:pt x="2245452" y="1520104"/>
                    <a:pt x="1982614" y="1257279"/>
                  </a:cubicBezTo>
                  <a:lnTo>
                    <a:pt x="1026377" y="301297"/>
                  </a:lnTo>
                  <a:cubicBezTo>
                    <a:pt x="836751" y="108454"/>
                    <a:pt x="530773" y="93700"/>
                    <a:pt x="323472" y="267400"/>
                  </a:cubicBezTo>
                  <a:cubicBezTo>
                    <a:pt x="106497" y="448764"/>
                    <a:pt x="77629" y="771680"/>
                    <a:pt x="258992" y="988656"/>
                  </a:cubicBezTo>
                  <a:cubicBezTo>
                    <a:pt x="440356" y="1205631"/>
                    <a:pt x="763272" y="1234499"/>
                    <a:pt x="980248" y="1053135"/>
                  </a:cubicBezTo>
                  <a:lnTo>
                    <a:pt x="830135" y="903278"/>
                  </a:lnTo>
                  <a:cubicBezTo>
                    <a:pt x="800013" y="873683"/>
                    <a:pt x="799585" y="825275"/>
                    <a:pt x="829179" y="795153"/>
                  </a:cubicBezTo>
                  <a:cubicBezTo>
                    <a:pt x="829495" y="794832"/>
                    <a:pt x="829814" y="794513"/>
                    <a:pt x="830135" y="794197"/>
                  </a:cubicBezTo>
                  <a:lnTo>
                    <a:pt x="881107" y="743225"/>
                  </a:lnTo>
                  <a:lnTo>
                    <a:pt x="1192037" y="1054155"/>
                  </a:lnTo>
                  <a:lnTo>
                    <a:pt x="1124499" y="1121693"/>
                  </a:lnTo>
                  <a:cubicBezTo>
                    <a:pt x="1114050" y="1131887"/>
                    <a:pt x="1103345" y="1141827"/>
                    <a:pt x="1092641" y="1151257"/>
                  </a:cubicBezTo>
                  <a:lnTo>
                    <a:pt x="1081172" y="1160942"/>
                  </a:lnTo>
                  <a:cubicBezTo>
                    <a:pt x="800737" y="1393655"/>
                    <a:pt x="384748" y="1354967"/>
                    <a:pt x="152035" y="1074534"/>
                  </a:cubicBezTo>
                  <a:cubicBezTo>
                    <a:pt x="-64589" y="813485"/>
                    <a:pt x="-47982" y="430720"/>
                    <a:pt x="190435" y="189413"/>
                  </a:cubicBezTo>
                  <a:cubicBezTo>
                    <a:pt x="448099" y="-68251"/>
                    <a:pt x="867344" y="-58056"/>
                    <a:pt x="1123479" y="189413"/>
                  </a:cubicBezTo>
                  <a:lnTo>
                    <a:pt x="1485636" y="552080"/>
                  </a:lnTo>
                  <a:lnTo>
                    <a:pt x="1485636" y="552080"/>
                  </a:lnTo>
                  <a:lnTo>
                    <a:pt x="2155410" y="1220579"/>
                  </a:lnTo>
                  <a:cubicBezTo>
                    <a:pt x="2373494" y="1431178"/>
                    <a:pt x="2689725" y="1504731"/>
                    <a:pt x="2978354" y="1411979"/>
                  </a:cubicBezTo>
                  <a:close/>
                </a:path>
              </a:pathLst>
            </a:custGeom>
            <a:grpFill/>
            <a:ln w="2548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82E21AB-16E0-463F-B22A-4B2FB0D8F1DC}"/>
                </a:ext>
              </a:extLst>
            </p:cNvPr>
            <p:cNvSpPr/>
            <p:nvPr/>
          </p:nvSpPr>
          <p:spPr>
            <a:xfrm>
              <a:off x="4491112" y="1389816"/>
              <a:ext cx="1163979" cy="561668"/>
            </a:xfrm>
            <a:custGeom>
              <a:avLst/>
              <a:gdLst>
                <a:gd name="connsiteX0" fmla="*/ 1163951 w 1163979"/>
                <a:gd name="connsiteY0" fmla="*/ 91420 h 561668"/>
                <a:gd name="connsiteX1" fmla="*/ 399369 w 1163979"/>
                <a:gd name="connsiteY1" fmla="*/ 241533 h 561668"/>
                <a:gd name="connsiteX2" fmla="*/ 314756 w 1163979"/>
                <a:gd name="connsiteY2" fmla="*/ 324617 h 561668"/>
                <a:gd name="connsiteX3" fmla="*/ 314756 w 1163979"/>
                <a:gd name="connsiteY3" fmla="*/ 324617 h 561668"/>
                <a:gd name="connsiteX4" fmla="*/ 77735 w 1163979"/>
                <a:gd name="connsiteY4" fmla="*/ 561637 h 561668"/>
                <a:gd name="connsiteX5" fmla="*/ 19117 w 1163979"/>
                <a:gd name="connsiteY5" fmla="*/ 503019 h 561668"/>
                <a:gd name="connsiteX6" fmla="*/ 18455 w 1163979"/>
                <a:gd name="connsiteY6" fmla="*/ 412195 h 561668"/>
                <a:gd name="connsiteX7" fmla="*/ 19117 w 1163979"/>
                <a:gd name="connsiteY7" fmla="*/ 411525 h 561668"/>
                <a:gd name="connsiteX8" fmla="*/ 228613 w 1163979"/>
                <a:gd name="connsiteY8" fmla="*/ 202029 h 561668"/>
                <a:gd name="connsiteX9" fmla="*/ 1163951 w 1163979"/>
                <a:gd name="connsiteY9" fmla="*/ 91420 h 5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979" h="561668">
                  <a:moveTo>
                    <a:pt x="1163951" y="91420"/>
                  </a:moveTo>
                  <a:cubicBezTo>
                    <a:pt x="900247" y="6284"/>
                    <a:pt x="611311" y="63015"/>
                    <a:pt x="399369" y="241533"/>
                  </a:cubicBezTo>
                  <a:lnTo>
                    <a:pt x="314756" y="324617"/>
                  </a:lnTo>
                  <a:lnTo>
                    <a:pt x="314756" y="324617"/>
                  </a:lnTo>
                  <a:lnTo>
                    <a:pt x="77735" y="561637"/>
                  </a:lnTo>
                  <a:lnTo>
                    <a:pt x="19117" y="503019"/>
                  </a:lnTo>
                  <a:cubicBezTo>
                    <a:pt x="-6147" y="478125"/>
                    <a:pt x="-6448" y="437459"/>
                    <a:pt x="18455" y="412195"/>
                  </a:cubicBezTo>
                  <a:cubicBezTo>
                    <a:pt x="18658" y="411971"/>
                    <a:pt x="18888" y="411746"/>
                    <a:pt x="19117" y="411525"/>
                  </a:cubicBezTo>
                  <a:lnTo>
                    <a:pt x="228613" y="202029"/>
                  </a:lnTo>
                  <a:cubicBezTo>
                    <a:pt x="489896" y="-19289"/>
                    <a:pt x="858246" y="-62847"/>
                    <a:pt x="1163951" y="91420"/>
                  </a:cubicBezTo>
                  <a:close/>
                </a:path>
              </a:pathLst>
            </a:custGeom>
            <a:grpFill/>
            <a:ln w="25483" cap="flat">
              <a:noFill/>
              <a:prstDash val="solid"/>
              <a:miter/>
            </a:ln>
          </p:spPr>
          <p:txBody>
            <a:bodyPr rtlCol="0" anchor="ctr"/>
            <a:lstStyle/>
            <a:p>
              <a:endParaRPr lang="en-US"/>
            </a:p>
          </p:txBody>
        </p:sp>
      </p:grpSp>
      <p:sp>
        <p:nvSpPr>
          <p:cNvPr id="8" name="Title Placeholder 1"/>
          <p:cNvSpPr>
            <a:spLocks noGrp="1"/>
          </p:cNvSpPr>
          <p:nvPr>
            <p:ph type="title"/>
          </p:nvPr>
        </p:nvSpPr>
        <p:spPr>
          <a:xfrm>
            <a:off x="1231232" y="3375595"/>
            <a:ext cx="8110905" cy="1325563"/>
          </a:xfrm>
          <a:prstGeom prst="rect">
            <a:avLst/>
          </a:prstGeom>
        </p:spPr>
        <p:txBody>
          <a:bodyPr vert="horz" lIns="91440" tIns="45720" rIns="91440" bIns="45720" rtlCol="0" anchor="ctr">
            <a:noAutofit/>
          </a:bodyPr>
          <a:lstStyle>
            <a:lvl1pPr>
              <a:defRPr sz="3600"/>
            </a:lvl1pPr>
          </a:lstStyle>
          <a:p>
            <a:r>
              <a:rPr lang="en-US"/>
              <a:t>Click to edit Master title style</a:t>
            </a:r>
          </a:p>
        </p:txBody>
      </p:sp>
      <p:sp>
        <p:nvSpPr>
          <p:cNvPr id="5" name="Text Placeholder 4"/>
          <p:cNvSpPr>
            <a:spLocks noGrp="1"/>
          </p:cNvSpPr>
          <p:nvPr>
            <p:ph type="body" sz="quarter" idx="10" hasCustomPrompt="1"/>
          </p:nvPr>
        </p:nvSpPr>
        <p:spPr>
          <a:xfrm>
            <a:off x="1231232" y="5825268"/>
            <a:ext cx="8112125" cy="575532"/>
          </a:xfrm>
          <a:prstGeom prst="rect">
            <a:avLst/>
          </a:prstGeom>
        </p:spPr>
        <p:txBody>
          <a:bodyPr lIns="91440" anchor="b"/>
          <a:lstStyle>
            <a:lvl1pPr marL="0" indent="0">
              <a:lnSpc>
                <a:spcPts val="2600"/>
              </a:lnSpc>
              <a:spcBef>
                <a:spcPts val="0"/>
              </a:spcBef>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Tree>
    <p:extLst>
      <p:ext uri="{BB962C8B-B14F-4D97-AF65-F5344CB8AC3E}">
        <p14:creationId xmlns:p14="http://schemas.microsoft.com/office/powerpoint/2010/main" val="753046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doubl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C0CEED5-C5B8-4CFF-A103-2DE242640DC3}"/>
              </a:ext>
            </a:extLst>
          </p:cNvPr>
          <p:cNvSpPr>
            <a:spLocks noGrp="1"/>
          </p:cNvSpPr>
          <p:nvPr>
            <p:ph type="pic" sz="quarter" idx="12"/>
          </p:nvPr>
        </p:nvSpPr>
        <p:spPr>
          <a:xfrm>
            <a:off x="178506" y="2848760"/>
            <a:ext cx="4543372" cy="4017714"/>
          </a:xfrm>
        </p:spPr>
        <p:txBody>
          <a:bodyPr/>
          <a:lstStyle/>
          <a:p>
            <a:r>
              <a:rPr lang="en-US"/>
              <a:t>Click icon to add picture</a:t>
            </a:r>
          </a:p>
        </p:txBody>
      </p:sp>
      <p:sp>
        <p:nvSpPr>
          <p:cNvPr id="8" name="Title Placeholder 1"/>
          <p:cNvSpPr>
            <a:spLocks noGrp="1"/>
          </p:cNvSpPr>
          <p:nvPr>
            <p:ph type="title"/>
          </p:nvPr>
        </p:nvSpPr>
        <p:spPr>
          <a:xfrm>
            <a:off x="5701842" y="3747705"/>
            <a:ext cx="5022368" cy="1325563"/>
          </a:xfrm>
          <a:prstGeom prst="rect">
            <a:avLst/>
          </a:prstGeom>
        </p:spPr>
        <p:txBody>
          <a:bodyPr vert="horz" lIns="0" tIns="45720" rIns="91440" bIns="45720" rtlCol="0" anchor="b">
            <a:noAutofit/>
          </a:bodyPr>
          <a:lstStyle>
            <a:lvl1pPr>
              <a:defRPr sz="4000" spc="0"/>
            </a:lvl1pPr>
          </a:lstStyle>
          <a:p>
            <a:r>
              <a:rPr lang="en-US"/>
              <a:t>Click to edit Master title style</a:t>
            </a:r>
          </a:p>
        </p:txBody>
      </p:sp>
      <p:sp>
        <p:nvSpPr>
          <p:cNvPr id="5" name="Text Placeholder 4"/>
          <p:cNvSpPr>
            <a:spLocks noGrp="1"/>
          </p:cNvSpPr>
          <p:nvPr>
            <p:ph type="body" sz="quarter" idx="10" hasCustomPrompt="1"/>
          </p:nvPr>
        </p:nvSpPr>
        <p:spPr>
          <a:xfrm>
            <a:off x="5701842" y="5614016"/>
            <a:ext cx="5022368" cy="575532"/>
          </a:xfrm>
          <a:prstGeom prst="rect">
            <a:avLst/>
          </a:prstGeom>
        </p:spPr>
        <p:txBody>
          <a:bodyPr anchor="b"/>
          <a:lstStyle>
            <a:lvl1pPr marL="0" indent="0">
              <a:lnSpc>
                <a:spcPts val="2600"/>
              </a:lnSpc>
              <a:spcBef>
                <a:spcPts val="0"/>
              </a:spcBef>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3" name="Picture Placeholder 2">
            <a:extLst>
              <a:ext uri="{FF2B5EF4-FFF2-40B4-BE49-F238E27FC236}">
                <a16:creationId xmlns:a16="http://schemas.microsoft.com/office/drawing/2014/main" id="{D382B875-4CD5-4321-B43D-0F108F719B37}"/>
              </a:ext>
            </a:extLst>
          </p:cNvPr>
          <p:cNvSpPr>
            <a:spLocks noGrp="1"/>
          </p:cNvSpPr>
          <p:nvPr>
            <p:ph type="pic" sz="quarter" idx="11"/>
          </p:nvPr>
        </p:nvSpPr>
        <p:spPr>
          <a:xfrm>
            <a:off x="4716861" y="0"/>
            <a:ext cx="7470121" cy="2848760"/>
          </a:xfrm>
        </p:spPr>
        <p:txBody>
          <a:bodyPr/>
          <a:lstStyle/>
          <a:p>
            <a:r>
              <a:rPr lang="en-US"/>
              <a:t>Click icon to add picture</a:t>
            </a:r>
          </a:p>
        </p:txBody>
      </p:sp>
      <p:grpSp>
        <p:nvGrpSpPr>
          <p:cNvPr id="54" name="Group 53">
            <a:extLst>
              <a:ext uri="{FF2B5EF4-FFF2-40B4-BE49-F238E27FC236}">
                <a16:creationId xmlns:a16="http://schemas.microsoft.com/office/drawing/2014/main" id="{04557539-DDE9-4CF2-89D8-54FE128EE885}"/>
              </a:ext>
            </a:extLst>
          </p:cNvPr>
          <p:cNvGrpSpPr/>
          <p:nvPr userDrawn="1"/>
        </p:nvGrpSpPr>
        <p:grpSpPr>
          <a:xfrm>
            <a:off x="0" y="0"/>
            <a:ext cx="178506" cy="6861498"/>
            <a:chOff x="0" y="0"/>
            <a:chExt cx="178506" cy="6861498"/>
          </a:xfrm>
        </p:grpSpPr>
        <p:sp>
          <p:nvSpPr>
            <p:cNvPr id="55" name="Rectangle 54">
              <a:extLst>
                <a:ext uri="{FF2B5EF4-FFF2-40B4-BE49-F238E27FC236}">
                  <a16:creationId xmlns:a16="http://schemas.microsoft.com/office/drawing/2014/main" id="{6D47D31C-6E10-422B-862A-BD97D2FDF04A}"/>
                </a:ext>
              </a:extLst>
            </p:cNvPr>
            <p:cNvSpPr/>
            <p:nvPr/>
          </p:nvSpPr>
          <p:spPr>
            <a:xfrm>
              <a:off x="0" y="2843784"/>
              <a:ext cx="178506" cy="4017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20128E2-5DA8-4302-B5B2-A5C8040B2459}"/>
                </a:ext>
              </a:extLst>
            </p:cNvPr>
            <p:cNvSpPr/>
            <p:nvPr userDrawn="1"/>
          </p:nvSpPr>
          <p:spPr>
            <a:xfrm>
              <a:off x="1" y="0"/>
              <a:ext cx="178505" cy="28487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7FDEDF2F-4306-400D-9001-262A7ABB0D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66684" y="694944"/>
            <a:ext cx="2433346" cy="1361755"/>
          </a:xfrm>
          <a:prstGeom prst="rect">
            <a:avLst/>
          </a:prstGeom>
        </p:spPr>
      </p:pic>
    </p:spTree>
    <p:extLst>
      <p:ext uri="{BB962C8B-B14F-4D97-AF65-F5344CB8AC3E}">
        <p14:creationId xmlns:p14="http://schemas.microsoft.com/office/powerpoint/2010/main" val="4244190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3 stacked photos">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90E3C8A4-9392-40A1-87C9-775652BB1129}"/>
              </a:ext>
            </a:extLst>
          </p:cNvPr>
          <p:cNvSpPr/>
          <p:nvPr userDrawn="1"/>
        </p:nvSpPr>
        <p:spPr>
          <a:xfrm>
            <a:off x="1" y="2272746"/>
            <a:ext cx="12191999" cy="45852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934317" y="3259691"/>
            <a:ext cx="5309465" cy="1325563"/>
          </a:xfrm>
          <a:prstGeom prst="rect">
            <a:avLst/>
          </a:prstGeom>
        </p:spPr>
        <p:txBody>
          <a:bodyPr vert="horz" lIns="0" tIns="45720" rIns="91440" bIns="45720" rtlCol="0" anchor="b">
            <a:noAutofit/>
          </a:bodyPr>
          <a:lstStyle>
            <a:lvl1pPr>
              <a:defRPr sz="4400" spc="0"/>
            </a:lvl1pPr>
          </a:lstStyle>
          <a:p>
            <a:r>
              <a:rPr lang="en-US"/>
              <a:t>Click to edit Master title style</a:t>
            </a:r>
          </a:p>
        </p:txBody>
      </p:sp>
      <p:sp>
        <p:nvSpPr>
          <p:cNvPr id="5" name="Text Placeholder 4"/>
          <p:cNvSpPr>
            <a:spLocks noGrp="1"/>
          </p:cNvSpPr>
          <p:nvPr>
            <p:ph type="body" sz="quarter" idx="10" hasCustomPrompt="1"/>
          </p:nvPr>
        </p:nvSpPr>
        <p:spPr>
          <a:xfrm>
            <a:off x="934317" y="5681791"/>
            <a:ext cx="7242529" cy="575532"/>
          </a:xfrm>
          <a:prstGeom prst="rect">
            <a:avLst/>
          </a:prstGeom>
        </p:spPr>
        <p:txBody>
          <a:bodyPr tIns="0" bIns="0" anchor="b">
            <a:noAutofit/>
          </a:bodyPr>
          <a:lstStyle>
            <a:lvl1pPr marL="0" indent="0">
              <a:lnSpc>
                <a:spcPct val="100000"/>
              </a:lnSpc>
              <a:spcBef>
                <a:spcPts val="0"/>
              </a:spcBef>
              <a:spcAft>
                <a:spcPts val="0"/>
              </a:spcAft>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51" name="Picture Placeholder 2">
            <a:extLst>
              <a:ext uri="{FF2B5EF4-FFF2-40B4-BE49-F238E27FC236}">
                <a16:creationId xmlns:a16="http://schemas.microsoft.com/office/drawing/2014/main" id="{EAB9776E-E6C2-4285-B679-F83740A4A1D7}"/>
              </a:ext>
            </a:extLst>
          </p:cNvPr>
          <p:cNvSpPr>
            <a:spLocks noGrp="1"/>
          </p:cNvSpPr>
          <p:nvPr>
            <p:ph type="pic" sz="quarter" idx="11"/>
          </p:nvPr>
        </p:nvSpPr>
        <p:spPr>
          <a:xfrm>
            <a:off x="7537068" y="0"/>
            <a:ext cx="4654296" cy="2286000"/>
          </a:xfrm>
        </p:spPr>
        <p:txBody>
          <a:bodyPr/>
          <a:lstStyle/>
          <a:p>
            <a:r>
              <a:rPr lang="en-US"/>
              <a:t>Click icon to add picture</a:t>
            </a:r>
          </a:p>
        </p:txBody>
      </p:sp>
      <p:sp>
        <p:nvSpPr>
          <p:cNvPr id="52" name="Picture Placeholder 2">
            <a:extLst>
              <a:ext uri="{FF2B5EF4-FFF2-40B4-BE49-F238E27FC236}">
                <a16:creationId xmlns:a16="http://schemas.microsoft.com/office/drawing/2014/main" id="{4BAD18F2-F0C2-4FD8-950C-5A2802566921}"/>
              </a:ext>
            </a:extLst>
          </p:cNvPr>
          <p:cNvSpPr>
            <a:spLocks noGrp="1"/>
          </p:cNvSpPr>
          <p:nvPr>
            <p:ph type="pic" sz="quarter" idx="12"/>
          </p:nvPr>
        </p:nvSpPr>
        <p:spPr>
          <a:xfrm>
            <a:off x="7537068" y="2286000"/>
            <a:ext cx="4654296" cy="2286000"/>
          </a:xfrm>
        </p:spPr>
        <p:txBody>
          <a:bodyPr/>
          <a:lstStyle/>
          <a:p>
            <a:r>
              <a:rPr lang="en-US"/>
              <a:t>Click icon to add picture</a:t>
            </a:r>
          </a:p>
        </p:txBody>
      </p:sp>
      <p:sp>
        <p:nvSpPr>
          <p:cNvPr id="53" name="Picture Placeholder 2">
            <a:extLst>
              <a:ext uri="{FF2B5EF4-FFF2-40B4-BE49-F238E27FC236}">
                <a16:creationId xmlns:a16="http://schemas.microsoft.com/office/drawing/2014/main" id="{2FE3DA97-6CCE-426F-94B0-1DB9B1199E8B}"/>
              </a:ext>
            </a:extLst>
          </p:cNvPr>
          <p:cNvSpPr>
            <a:spLocks noGrp="1"/>
          </p:cNvSpPr>
          <p:nvPr>
            <p:ph type="pic" sz="quarter" idx="13"/>
          </p:nvPr>
        </p:nvSpPr>
        <p:spPr>
          <a:xfrm>
            <a:off x="7537068" y="4572000"/>
            <a:ext cx="4654296" cy="2286000"/>
          </a:xfrm>
        </p:spPr>
        <p:txBody>
          <a:bodyPr/>
          <a:lstStyle/>
          <a:p>
            <a:r>
              <a:rPr lang="en-US"/>
              <a:t>Click icon to add picture</a:t>
            </a:r>
          </a:p>
        </p:txBody>
      </p:sp>
      <p:grpSp>
        <p:nvGrpSpPr>
          <p:cNvPr id="62" name="Group 61">
            <a:extLst>
              <a:ext uri="{FF2B5EF4-FFF2-40B4-BE49-F238E27FC236}">
                <a16:creationId xmlns:a16="http://schemas.microsoft.com/office/drawing/2014/main" id="{580DA0E3-076E-4E7A-875B-F4612768D10C}"/>
              </a:ext>
            </a:extLst>
          </p:cNvPr>
          <p:cNvGrpSpPr/>
          <p:nvPr userDrawn="1"/>
        </p:nvGrpSpPr>
        <p:grpSpPr>
          <a:xfrm flipV="1">
            <a:off x="0" y="0"/>
            <a:ext cx="178506" cy="6857998"/>
            <a:chOff x="0" y="0"/>
            <a:chExt cx="178506" cy="6857998"/>
          </a:xfrm>
        </p:grpSpPr>
        <p:sp>
          <p:nvSpPr>
            <p:cNvPr id="63" name="Rectangle 62">
              <a:extLst>
                <a:ext uri="{FF2B5EF4-FFF2-40B4-BE49-F238E27FC236}">
                  <a16:creationId xmlns:a16="http://schemas.microsoft.com/office/drawing/2014/main" id="{8FCBC7E1-BE16-409C-B88F-0DBEAD8280AA}"/>
                </a:ext>
              </a:extLst>
            </p:cNvPr>
            <p:cNvSpPr/>
            <p:nvPr userDrawn="1"/>
          </p:nvSpPr>
          <p:spPr>
            <a:xfrm>
              <a:off x="0" y="0"/>
              <a:ext cx="178506" cy="4585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4DD8F07-DAF7-4911-AED9-2A0D46F33BF4}"/>
                </a:ext>
              </a:extLst>
            </p:cNvPr>
            <p:cNvSpPr/>
            <p:nvPr userDrawn="1"/>
          </p:nvSpPr>
          <p:spPr>
            <a:xfrm>
              <a:off x="0" y="4585257"/>
              <a:ext cx="178506" cy="2272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a:extLst>
              <a:ext uri="{FF2B5EF4-FFF2-40B4-BE49-F238E27FC236}">
                <a16:creationId xmlns:a16="http://schemas.microsoft.com/office/drawing/2014/main" id="{57A05952-7645-44F2-9098-DFAD243849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923" y="539496"/>
            <a:ext cx="2060890" cy="1153320"/>
          </a:xfrm>
          <a:prstGeom prst="rect">
            <a:avLst/>
          </a:prstGeom>
        </p:spPr>
      </p:pic>
    </p:spTree>
    <p:extLst>
      <p:ext uri="{BB962C8B-B14F-4D97-AF65-F5344CB8AC3E}">
        <p14:creationId xmlns:p14="http://schemas.microsoft.com/office/powerpoint/2010/main" val="1903683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7990" y="240422"/>
            <a:ext cx="9158274" cy="1010413"/>
          </a:xfrm>
        </p:spPr>
        <p:txBody>
          <a:bodyPr/>
          <a:lstStyle/>
          <a:p>
            <a:r>
              <a:rPr lang="en-US"/>
              <a:t>Click to edit Master title style</a:t>
            </a:r>
          </a:p>
        </p:txBody>
      </p:sp>
      <p:sp>
        <p:nvSpPr>
          <p:cNvPr id="3" name="Content Placeholder 2"/>
          <p:cNvSpPr>
            <a:spLocks noGrp="1"/>
          </p:cNvSpPr>
          <p:nvPr>
            <p:ph idx="1"/>
          </p:nvPr>
        </p:nvSpPr>
        <p:spPr>
          <a:xfrm>
            <a:off x="757990" y="1735494"/>
            <a:ext cx="10397690" cy="4133598"/>
          </a:xfrm>
        </p:spPr>
        <p:txBody>
          <a:bodyPr>
            <a:noAutofit/>
          </a:bodyPr>
          <a:lstStyle>
            <a:lvl1pPr>
              <a:buClr>
                <a:schemeClr val="accent1"/>
              </a:buCl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BUSINESS CONFIDENTIAL           GTI ENERGY |  May 2024</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23620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57990" y="437206"/>
            <a:ext cx="8457267" cy="813629"/>
          </a:xfrm>
        </p:spPr>
        <p:txBody>
          <a:bodyPr/>
          <a:lstStyle/>
          <a:p>
            <a:r>
              <a:rPr lang="en-US"/>
              <a:t>Click to edit Master title style</a:t>
            </a:r>
          </a:p>
        </p:txBody>
      </p:sp>
      <p:sp>
        <p:nvSpPr>
          <p:cNvPr id="3" name="Content Placeholder 2"/>
          <p:cNvSpPr>
            <a:spLocks noGrp="1"/>
          </p:cNvSpPr>
          <p:nvPr>
            <p:ph sz="half" idx="1"/>
          </p:nvPr>
        </p:nvSpPr>
        <p:spPr>
          <a:xfrm>
            <a:off x="757989" y="1847462"/>
            <a:ext cx="4989667" cy="4217436"/>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2612" y="1847461"/>
            <a:ext cx="4989667" cy="4217437"/>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BUSINESS CONFIDENTIAL           GTI ENERGY |  May 2024</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80807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57990" y="296467"/>
            <a:ext cx="8317308" cy="954368"/>
          </a:xfrm>
        </p:spPr>
        <p:txBody>
          <a:bodyPr>
            <a:noAutofit/>
          </a:bodyPr>
          <a:lstStyle/>
          <a:p>
            <a:r>
              <a:rPr lang="en-US"/>
              <a:t>Click to edit Master title style</a:t>
            </a:r>
          </a:p>
        </p:txBody>
      </p:sp>
      <p:sp>
        <p:nvSpPr>
          <p:cNvPr id="3" name="Text Placeholder 2"/>
          <p:cNvSpPr>
            <a:spLocks noGrp="1"/>
          </p:cNvSpPr>
          <p:nvPr>
            <p:ph type="body" idx="1" hasCustomPrompt="1"/>
          </p:nvPr>
        </p:nvSpPr>
        <p:spPr>
          <a:xfrm>
            <a:off x="757990"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7990" y="2678356"/>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515944"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678355"/>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BUSINESS CONFIDENTIAL           GTI ENERGY |  May 2024</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3163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BUSINESS CONFIDENTIAL           GTI ENERGY |  May 2024</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9" name="Title 1">
            <a:extLst>
              <a:ext uri="{FF2B5EF4-FFF2-40B4-BE49-F238E27FC236}">
                <a16:creationId xmlns:a16="http://schemas.microsoft.com/office/drawing/2014/main" id="{0440ABAD-D192-4C67-BA8F-907DF24D0EBF}"/>
              </a:ext>
            </a:extLst>
          </p:cNvPr>
          <p:cNvSpPr>
            <a:spLocks noGrp="1"/>
          </p:cNvSpPr>
          <p:nvPr>
            <p:ph type="title"/>
          </p:nvPr>
        </p:nvSpPr>
        <p:spPr>
          <a:xfrm>
            <a:off x="757990" y="240422"/>
            <a:ext cx="9158274" cy="1010413"/>
          </a:xfrm>
        </p:spPr>
        <p:txBody>
          <a:bodyPr/>
          <a:lstStyle/>
          <a:p>
            <a:r>
              <a:rPr lang="en-US"/>
              <a:t>Click to edit Master title style</a:t>
            </a:r>
          </a:p>
        </p:txBody>
      </p:sp>
    </p:spTree>
    <p:extLst>
      <p:ext uri="{BB962C8B-B14F-4D97-AF65-F5344CB8AC3E}">
        <p14:creationId xmlns:p14="http://schemas.microsoft.com/office/powerpoint/2010/main" val="129523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D953A9B-B85F-449C-8877-5E34811FFC2E}"/>
              </a:ext>
            </a:extLst>
          </p:cNvPr>
          <p:cNvGrpSpPr>
            <a:grpSpLocks noChangeAspect="1"/>
          </p:cNvGrpSpPr>
          <p:nvPr userDrawn="1"/>
        </p:nvGrpSpPr>
        <p:grpSpPr>
          <a:xfrm>
            <a:off x="8044873" y="539496"/>
            <a:ext cx="5204407" cy="2631149"/>
            <a:chOff x="2684099" y="1389816"/>
            <a:chExt cx="3380794" cy="1709200"/>
          </a:xfrm>
          <a:solidFill>
            <a:schemeClr val="bg2"/>
          </a:solidFill>
        </p:grpSpPr>
        <p:sp>
          <p:nvSpPr>
            <p:cNvPr id="22" name="Freeform: Shape 21">
              <a:extLst>
                <a:ext uri="{FF2B5EF4-FFF2-40B4-BE49-F238E27FC236}">
                  <a16:creationId xmlns:a16="http://schemas.microsoft.com/office/drawing/2014/main" id="{A38F717B-CF2F-4212-B2CD-1243CB904966}"/>
                </a:ext>
              </a:extLst>
            </p:cNvPr>
            <p:cNvSpPr/>
            <p:nvPr/>
          </p:nvSpPr>
          <p:spPr>
            <a:xfrm>
              <a:off x="3083548" y="1392746"/>
              <a:ext cx="2981345" cy="1507546"/>
            </a:xfrm>
            <a:custGeom>
              <a:avLst/>
              <a:gdLst>
                <a:gd name="connsiteX0" fmla="*/ 1854847 w 2981345"/>
                <a:gd name="connsiteY0" fmla="*/ 1318192 h 1507546"/>
                <a:gd name="connsiteX1" fmla="*/ 1492945 w 2981345"/>
                <a:gd name="connsiteY1" fmla="*/ 955525 h 1507546"/>
                <a:gd name="connsiteX2" fmla="*/ 1492945 w 2981345"/>
                <a:gd name="connsiteY2" fmla="*/ 955525 h 1507546"/>
                <a:gd name="connsiteX3" fmla="*/ 823681 w 2981345"/>
                <a:gd name="connsiteY3" fmla="*/ 286771 h 1507546"/>
                <a:gd name="connsiteX4" fmla="*/ -28 w 2981345"/>
                <a:gd name="connsiteY4" fmla="*/ 95881 h 1507546"/>
                <a:gd name="connsiteX5" fmla="*/ 995712 w 2981345"/>
                <a:gd name="connsiteY5" fmla="*/ 248797 h 1507546"/>
                <a:gd name="connsiteX6" fmla="*/ 1952203 w 2981345"/>
                <a:gd name="connsiteY6" fmla="*/ 1206563 h 1507546"/>
                <a:gd name="connsiteX7" fmla="*/ 2655363 w 2981345"/>
                <a:gd name="connsiteY7" fmla="*/ 1239185 h 1507546"/>
                <a:gd name="connsiteX8" fmla="*/ 2686813 w 2981345"/>
                <a:gd name="connsiteY8" fmla="*/ 515409 h 1507546"/>
                <a:gd name="connsiteX9" fmla="*/ 1998588 w 2981345"/>
                <a:gd name="connsiteY9" fmla="*/ 454215 h 1507546"/>
                <a:gd name="connsiteX10" fmla="*/ 1892056 w 2981345"/>
                <a:gd name="connsiteY10" fmla="*/ 556159 h 1507546"/>
                <a:gd name="connsiteX11" fmla="*/ 1728946 w 2981345"/>
                <a:gd name="connsiteY11" fmla="*/ 719525 h 1507546"/>
                <a:gd name="connsiteX12" fmla="*/ 1646881 w 2981345"/>
                <a:gd name="connsiteY12" fmla="*/ 719525 h 1507546"/>
                <a:gd name="connsiteX13" fmla="*/ 1583165 w 2981345"/>
                <a:gd name="connsiteY13" fmla="*/ 655554 h 1507546"/>
                <a:gd name="connsiteX14" fmla="*/ 1855102 w 2981345"/>
                <a:gd name="connsiteY14" fmla="*/ 383618 h 1507546"/>
                <a:gd name="connsiteX15" fmla="*/ 1898173 w 2981345"/>
                <a:gd name="connsiteY15" fmla="*/ 344370 h 1507546"/>
                <a:gd name="connsiteX16" fmla="*/ 2827624 w 2981345"/>
                <a:gd name="connsiteY16" fmla="*/ 427207 h 1507546"/>
                <a:gd name="connsiteX17" fmla="*/ 2818474 w 2981345"/>
                <a:gd name="connsiteY17" fmla="*/ 1284550 h 1507546"/>
                <a:gd name="connsiteX18" fmla="*/ 1854847 w 2981345"/>
                <a:gd name="connsiteY18" fmla="*/ 1318192 h 15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1345" h="1507546">
                  <a:moveTo>
                    <a:pt x="1854847" y="1318192"/>
                  </a:moveTo>
                  <a:lnTo>
                    <a:pt x="1492945" y="955525"/>
                  </a:lnTo>
                  <a:lnTo>
                    <a:pt x="1492945" y="955525"/>
                  </a:lnTo>
                  <a:lnTo>
                    <a:pt x="823681" y="286771"/>
                  </a:lnTo>
                  <a:cubicBezTo>
                    <a:pt x="605319" y="76116"/>
                    <a:pt x="288734" y="2750"/>
                    <a:pt x="-28" y="95881"/>
                  </a:cubicBezTo>
                  <a:cubicBezTo>
                    <a:pt x="329810" y="-75177"/>
                    <a:pt x="732400" y="-13350"/>
                    <a:pt x="995712" y="248797"/>
                  </a:cubicBezTo>
                  <a:lnTo>
                    <a:pt x="1952203" y="1206563"/>
                  </a:lnTo>
                  <a:cubicBezTo>
                    <a:pt x="2142253" y="1399059"/>
                    <a:pt x="2448315" y="1413257"/>
                    <a:pt x="2655363" y="1239185"/>
                  </a:cubicBezTo>
                  <a:cubicBezTo>
                    <a:pt x="2863916" y="1048007"/>
                    <a:pt x="2877984" y="723959"/>
                    <a:pt x="2686813" y="515409"/>
                  </a:cubicBezTo>
                  <a:cubicBezTo>
                    <a:pt x="2507748" y="320084"/>
                    <a:pt x="2209307" y="293546"/>
                    <a:pt x="1998588" y="454215"/>
                  </a:cubicBezTo>
                  <a:lnTo>
                    <a:pt x="1892056" y="556159"/>
                  </a:lnTo>
                  <a:lnTo>
                    <a:pt x="1728946" y="719525"/>
                  </a:lnTo>
                  <a:cubicBezTo>
                    <a:pt x="1706263" y="742143"/>
                    <a:pt x="1669563" y="742143"/>
                    <a:pt x="1646881" y="719525"/>
                  </a:cubicBezTo>
                  <a:lnTo>
                    <a:pt x="1583165" y="655554"/>
                  </a:lnTo>
                  <a:lnTo>
                    <a:pt x="1855102" y="383618"/>
                  </a:lnTo>
                  <a:cubicBezTo>
                    <a:pt x="1868660" y="369680"/>
                    <a:pt x="1883034" y="356573"/>
                    <a:pt x="1898173" y="344370"/>
                  </a:cubicBezTo>
                  <a:cubicBezTo>
                    <a:pt x="2177704" y="110581"/>
                    <a:pt x="2593840" y="147668"/>
                    <a:pt x="2827624" y="427207"/>
                  </a:cubicBezTo>
                  <a:cubicBezTo>
                    <a:pt x="3035972" y="676305"/>
                    <a:pt x="3032073" y="1039958"/>
                    <a:pt x="2818474" y="1284550"/>
                  </a:cubicBezTo>
                  <a:cubicBezTo>
                    <a:pt x="2564124" y="1576366"/>
                    <a:pt x="2121176" y="1575601"/>
                    <a:pt x="1854847" y="1318192"/>
                  </a:cubicBezTo>
                  <a:close/>
                </a:path>
              </a:pathLst>
            </a:custGeom>
            <a:grpFill/>
            <a:ln w="2548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7F764C5-9612-4BCC-8468-9A9D949340EC}"/>
                </a:ext>
              </a:extLst>
            </p:cNvPr>
            <p:cNvSpPr/>
            <p:nvPr/>
          </p:nvSpPr>
          <p:spPr>
            <a:xfrm>
              <a:off x="3092468" y="2158684"/>
              <a:ext cx="1162597" cy="940332"/>
            </a:xfrm>
            <a:custGeom>
              <a:avLst/>
              <a:gdLst>
                <a:gd name="connsiteX0" fmla="*/ 1143531 w 1162597"/>
                <a:gd name="connsiteY0" fmla="*/ 529826 h 940332"/>
                <a:gd name="connsiteX1" fmla="*/ 933526 w 1162597"/>
                <a:gd name="connsiteY1" fmla="*/ 739066 h 940332"/>
                <a:gd name="connsiteX2" fmla="*/ 538237 w 1162597"/>
                <a:gd name="connsiteY2" fmla="*/ 926134 h 940332"/>
                <a:gd name="connsiteX3" fmla="*/ -28 w 1162597"/>
                <a:gd name="connsiteY3" fmla="*/ 849676 h 940332"/>
                <a:gd name="connsiteX4" fmla="*/ 393731 w 1162597"/>
                <a:gd name="connsiteY4" fmla="*/ 875162 h 940332"/>
                <a:gd name="connsiteX5" fmla="*/ 765828 w 1162597"/>
                <a:gd name="connsiteY5" fmla="*/ 699053 h 940332"/>
                <a:gd name="connsiteX6" fmla="*/ 980420 w 1162597"/>
                <a:gd name="connsiteY6" fmla="*/ 484461 h 940332"/>
                <a:gd name="connsiteX7" fmla="*/ 572643 w 1162597"/>
                <a:gd name="connsiteY7" fmla="*/ 76684 h 940332"/>
                <a:gd name="connsiteX8" fmla="*/ 625654 w 1162597"/>
                <a:gd name="connsiteY8" fmla="*/ 20614 h 940332"/>
                <a:gd name="connsiteX9" fmla="*/ 724410 w 1162597"/>
                <a:gd name="connsiteY9" fmla="*/ 20229 h 940332"/>
                <a:gd name="connsiteX10" fmla="*/ 724795 w 1162597"/>
                <a:gd name="connsiteY10" fmla="*/ 20614 h 940332"/>
                <a:gd name="connsiteX11" fmla="*/ 1143531 w 1162597"/>
                <a:gd name="connsiteY11" fmla="*/ 438331 h 940332"/>
                <a:gd name="connsiteX12" fmla="*/ 1143839 w 1162597"/>
                <a:gd name="connsiteY12" fmla="*/ 529517 h 940332"/>
                <a:gd name="connsiteX13" fmla="*/ 1143531 w 1162597"/>
                <a:gd name="connsiteY13" fmla="*/ 529826 h 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2597" h="940332">
                  <a:moveTo>
                    <a:pt x="1143531" y="529826"/>
                  </a:moveTo>
                  <a:lnTo>
                    <a:pt x="933526" y="739066"/>
                  </a:lnTo>
                  <a:cubicBezTo>
                    <a:pt x="820426" y="834973"/>
                    <a:pt x="684112" y="899483"/>
                    <a:pt x="538237" y="926134"/>
                  </a:cubicBezTo>
                  <a:cubicBezTo>
                    <a:pt x="355275" y="959849"/>
                    <a:pt x="166309" y="933007"/>
                    <a:pt x="-28" y="849676"/>
                  </a:cubicBezTo>
                  <a:cubicBezTo>
                    <a:pt x="127068" y="890754"/>
                    <a:pt x="262399" y="899514"/>
                    <a:pt x="393731" y="875162"/>
                  </a:cubicBezTo>
                  <a:cubicBezTo>
                    <a:pt x="531065" y="850117"/>
                    <a:pt x="659393" y="789381"/>
                    <a:pt x="765828" y="699053"/>
                  </a:cubicBezTo>
                  <a:lnTo>
                    <a:pt x="980420" y="484461"/>
                  </a:lnTo>
                  <a:lnTo>
                    <a:pt x="572643" y="76684"/>
                  </a:lnTo>
                  <a:lnTo>
                    <a:pt x="625654" y="20614"/>
                  </a:lnTo>
                  <a:cubicBezTo>
                    <a:pt x="652820" y="-6763"/>
                    <a:pt x="697033" y="-6934"/>
                    <a:pt x="724410" y="20229"/>
                  </a:cubicBezTo>
                  <a:cubicBezTo>
                    <a:pt x="724540" y="20357"/>
                    <a:pt x="724668" y="20487"/>
                    <a:pt x="724795" y="20614"/>
                  </a:cubicBezTo>
                  <a:lnTo>
                    <a:pt x="1143531" y="438331"/>
                  </a:lnTo>
                  <a:cubicBezTo>
                    <a:pt x="1168795" y="463427"/>
                    <a:pt x="1168933" y="504253"/>
                    <a:pt x="1143839" y="529517"/>
                  </a:cubicBezTo>
                  <a:cubicBezTo>
                    <a:pt x="1143737" y="529622"/>
                    <a:pt x="1143633" y="529724"/>
                    <a:pt x="1143531" y="529826"/>
                  </a:cubicBezTo>
                  <a:close/>
                </a:path>
              </a:pathLst>
            </a:custGeom>
            <a:grpFill/>
            <a:ln w="2548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C3D367F-B7AB-4C09-8D3E-3ED462CC8209}"/>
                </a:ext>
              </a:extLst>
            </p:cNvPr>
            <p:cNvSpPr/>
            <p:nvPr/>
          </p:nvSpPr>
          <p:spPr>
            <a:xfrm>
              <a:off x="2684099" y="1589754"/>
              <a:ext cx="2978382" cy="1507368"/>
            </a:xfrm>
            <a:custGeom>
              <a:avLst/>
              <a:gdLst>
                <a:gd name="connsiteX0" fmla="*/ 2978354 w 2978382"/>
                <a:gd name="connsiteY0" fmla="*/ 1411979 h 1507368"/>
                <a:gd name="connsiteX1" fmla="*/ 1982614 w 2978382"/>
                <a:gd name="connsiteY1" fmla="*/ 1257279 h 1507368"/>
                <a:gd name="connsiteX2" fmla="*/ 1026377 w 2978382"/>
                <a:gd name="connsiteY2" fmla="*/ 301297 h 1507368"/>
                <a:gd name="connsiteX3" fmla="*/ 323472 w 2978382"/>
                <a:gd name="connsiteY3" fmla="*/ 267400 h 1507368"/>
                <a:gd name="connsiteX4" fmla="*/ 258992 w 2978382"/>
                <a:gd name="connsiteY4" fmla="*/ 988656 h 1507368"/>
                <a:gd name="connsiteX5" fmla="*/ 980248 w 2978382"/>
                <a:gd name="connsiteY5" fmla="*/ 1053135 h 1507368"/>
                <a:gd name="connsiteX6" fmla="*/ 830135 w 2978382"/>
                <a:gd name="connsiteY6" fmla="*/ 903278 h 1507368"/>
                <a:gd name="connsiteX7" fmla="*/ 829179 w 2978382"/>
                <a:gd name="connsiteY7" fmla="*/ 795153 h 1507368"/>
                <a:gd name="connsiteX8" fmla="*/ 830135 w 2978382"/>
                <a:gd name="connsiteY8" fmla="*/ 794197 h 1507368"/>
                <a:gd name="connsiteX9" fmla="*/ 881107 w 2978382"/>
                <a:gd name="connsiteY9" fmla="*/ 743225 h 1507368"/>
                <a:gd name="connsiteX10" fmla="*/ 1192037 w 2978382"/>
                <a:gd name="connsiteY10" fmla="*/ 1054155 h 1507368"/>
                <a:gd name="connsiteX11" fmla="*/ 1124499 w 2978382"/>
                <a:gd name="connsiteY11" fmla="*/ 1121693 h 1507368"/>
                <a:gd name="connsiteX12" fmla="*/ 1092641 w 2978382"/>
                <a:gd name="connsiteY12" fmla="*/ 1151257 h 1507368"/>
                <a:gd name="connsiteX13" fmla="*/ 1081172 w 2978382"/>
                <a:gd name="connsiteY13" fmla="*/ 1160942 h 1507368"/>
                <a:gd name="connsiteX14" fmla="*/ 152035 w 2978382"/>
                <a:gd name="connsiteY14" fmla="*/ 1074534 h 1507368"/>
                <a:gd name="connsiteX15" fmla="*/ 190435 w 2978382"/>
                <a:gd name="connsiteY15" fmla="*/ 189413 h 1507368"/>
                <a:gd name="connsiteX16" fmla="*/ 1123479 w 2978382"/>
                <a:gd name="connsiteY16" fmla="*/ 189413 h 1507368"/>
                <a:gd name="connsiteX17" fmla="*/ 1485636 w 2978382"/>
                <a:gd name="connsiteY17" fmla="*/ 552080 h 1507368"/>
                <a:gd name="connsiteX18" fmla="*/ 1485636 w 2978382"/>
                <a:gd name="connsiteY18" fmla="*/ 552080 h 1507368"/>
                <a:gd name="connsiteX19" fmla="*/ 2155410 w 2978382"/>
                <a:gd name="connsiteY19" fmla="*/ 1220579 h 1507368"/>
                <a:gd name="connsiteX20" fmla="*/ 2978354 w 2978382"/>
                <a:gd name="connsiteY20" fmla="*/ 1411979 h 150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8382" h="1507368">
                  <a:moveTo>
                    <a:pt x="2978354" y="1411979"/>
                  </a:moveTo>
                  <a:cubicBezTo>
                    <a:pt x="2648157" y="1582659"/>
                    <a:pt x="2245452" y="1520104"/>
                    <a:pt x="1982614" y="1257279"/>
                  </a:cubicBezTo>
                  <a:lnTo>
                    <a:pt x="1026377" y="301297"/>
                  </a:lnTo>
                  <a:cubicBezTo>
                    <a:pt x="836751" y="108454"/>
                    <a:pt x="530773" y="93700"/>
                    <a:pt x="323472" y="267400"/>
                  </a:cubicBezTo>
                  <a:cubicBezTo>
                    <a:pt x="106497" y="448764"/>
                    <a:pt x="77629" y="771680"/>
                    <a:pt x="258992" y="988656"/>
                  </a:cubicBezTo>
                  <a:cubicBezTo>
                    <a:pt x="440356" y="1205631"/>
                    <a:pt x="763272" y="1234499"/>
                    <a:pt x="980248" y="1053135"/>
                  </a:cubicBezTo>
                  <a:lnTo>
                    <a:pt x="830135" y="903278"/>
                  </a:lnTo>
                  <a:cubicBezTo>
                    <a:pt x="800013" y="873683"/>
                    <a:pt x="799585" y="825275"/>
                    <a:pt x="829179" y="795153"/>
                  </a:cubicBezTo>
                  <a:cubicBezTo>
                    <a:pt x="829495" y="794832"/>
                    <a:pt x="829814" y="794513"/>
                    <a:pt x="830135" y="794197"/>
                  </a:cubicBezTo>
                  <a:lnTo>
                    <a:pt x="881107" y="743225"/>
                  </a:lnTo>
                  <a:lnTo>
                    <a:pt x="1192037" y="1054155"/>
                  </a:lnTo>
                  <a:lnTo>
                    <a:pt x="1124499" y="1121693"/>
                  </a:lnTo>
                  <a:cubicBezTo>
                    <a:pt x="1114050" y="1131887"/>
                    <a:pt x="1103345" y="1141827"/>
                    <a:pt x="1092641" y="1151257"/>
                  </a:cubicBezTo>
                  <a:lnTo>
                    <a:pt x="1081172" y="1160942"/>
                  </a:lnTo>
                  <a:cubicBezTo>
                    <a:pt x="800737" y="1393655"/>
                    <a:pt x="384748" y="1354967"/>
                    <a:pt x="152035" y="1074534"/>
                  </a:cubicBezTo>
                  <a:cubicBezTo>
                    <a:pt x="-64589" y="813485"/>
                    <a:pt x="-47982" y="430720"/>
                    <a:pt x="190435" y="189413"/>
                  </a:cubicBezTo>
                  <a:cubicBezTo>
                    <a:pt x="448099" y="-68251"/>
                    <a:pt x="867344" y="-58056"/>
                    <a:pt x="1123479" y="189413"/>
                  </a:cubicBezTo>
                  <a:lnTo>
                    <a:pt x="1485636" y="552080"/>
                  </a:lnTo>
                  <a:lnTo>
                    <a:pt x="1485636" y="552080"/>
                  </a:lnTo>
                  <a:lnTo>
                    <a:pt x="2155410" y="1220579"/>
                  </a:lnTo>
                  <a:cubicBezTo>
                    <a:pt x="2373494" y="1431178"/>
                    <a:pt x="2689725" y="1504731"/>
                    <a:pt x="2978354" y="1411979"/>
                  </a:cubicBezTo>
                  <a:close/>
                </a:path>
              </a:pathLst>
            </a:custGeom>
            <a:grpFill/>
            <a:ln w="2548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30792FE-02DB-4931-81BD-BEDD81A25A2A}"/>
                </a:ext>
              </a:extLst>
            </p:cNvPr>
            <p:cNvSpPr/>
            <p:nvPr/>
          </p:nvSpPr>
          <p:spPr>
            <a:xfrm>
              <a:off x="4491112" y="1389816"/>
              <a:ext cx="1163979" cy="561668"/>
            </a:xfrm>
            <a:custGeom>
              <a:avLst/>
              <a:gdLst>
                <a:gd name="connsiteX0" fmla="*/ 1163951 w 1163979"/>
                <a:gd name="connsiteY0" fmla="*/ 91420 h 561668"/>
                <a:gd name="connsiteX1" fmla="*/ 399369 w 1163979"/>
                <a:gd name="connsiteY1" fmla="*/ 241533 h 561668"/>
                <a:gd name="connsiteX2" fmla="*/ 314756 w 1163979"/>
                <a:gd name="connsiteY2" fmla="*/ 324617 h 561668"/>
                <a:gd name="connsiteX3" fmla="*/ 314756 w 1163979"/>
                <a:gd name="connsiteY3" fmla="*/ 324617 h 561668"/>
                <a:gd name="connsiteX4" fmla="*/ 77735 w 1163979"/>
                <a:gd name="connsiteY4" fmla="*/ 561637 h 561668"/>
                <a:gd name="connsiteX5" fmla="*/ 19117 w 1163979"/>
                <a:gd name="connsiteY5" fmla="*/ 503019 h 561668"/>
                <a:gd name="connsiteX6" fmla="*/ 18455 w 1163979"/>
                <a:gd name="connsiteY6" fmla="*/ 412195 h 561668"/>
                <a:gd name="connsiteX7" fmla="*/ 19117 w 1163979"/>
                <a:gd name="connsiteY7" fmla="*/ 411525 h 561668"/>
                <a:gd name="connsiteX8" fmla="*/ 228613 w 1163979"/>
                <a:gd name="connsiteY8" fmla="*/ 202029 h 561668"/>
                <a:gd name="connsiteX9" fmla="*/ 1163951 w 1163979"/>
                <a:gd name="connsiteY9" fmla="*/ 91420 h 5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979" h="561668">
                  <a:moveTo>
                    <a:pt x="1163951" y="91420"/>
                  </a:moveTo>
                  <a:cubicBezTo>
                    <a:pt x="900247" y="6284"/>
                    <a:pt x="611311" y="63015"/>
                    <a:pt x="399369" y="241533"/>
                  </a:cubicBezTo>
                  <a:lnTo>
                    <a:pt x="314756" y="324617"/>
                  </a:lnTo>
                  <a:lnTo>
                    <a:pt x="314756" y="324617"/>
                  </a:lnTo>
                  <a:lnTo>
                    <a:pt x="77735" y="561637"/>
                  </a:lnTo>
                  <a:lnTo>
                    <a:pt x="19117" y="503019"/>
                  </a:lnTo>
                  <a:cubicBezTo>
                    <a:pt x="-6147" y="478125"/>
                    <a:pt x="-6448" y="437459"/>
                    <a:pt x="18455" y="412195"/>
                  </a:cubicBezTo>
                  <a:cubicBezTo>
                    <a:pt x="18658" y="411971"/>
                    <a:pt x="18888" y="411746"/>
                    <a:pt x="19117" y="411525"/>
                  </a:cubicBezTo>
                  <a:lnTo>
                    <a:pt x="228613" y="202029"/>
                  </a:lnTo>
                  <a:cubicBezTo>
                    <a:pt x="489896" y="-19289"/>
                    <a:pt x="858246" y="-62847"/>
                    <a:pt x="1163951" y="91420"/>
                  </a:cubicBezTo>
                  <a:close/>
                </a:path>
              </a:pathLst>
            </a:custGeom>
            <a:grpFill/>
            <a:ln w="25483" cap="flat">
              <a:noFill/>
              <a:prstDash val="solid"/>
              <a:miter/>
            </a:ln>
          </p:spPr>
          <p:txBody>
            <a:bodyPr rtlCol="0" anchor="ctr"/>
            <a:lstStyle/>
            <a:p>
              <a:endParaRPr lang="en-US"/>
            </a:p>
          </p:txBody>
        </p:sp>
      </p:grpSp>
      <p:sp>
        <p:nvSpPr>
          <p:cNvPr id="20" name="Rectangle 19">
            <a:extLst>
              <a:ext uri="{FF2B5EF4-FFF2-40B4-BE49-F238E27FC236}">
                <a16:creationId xmlns:a16="http://schemas.microsoft.com/office/drawing/2014/main" id="{3199DE22-F210-4268-92A5-864A0CA1FA75}"/>
              </a:ext>
            </a:extLst>
          </p:cNvPr>
          <p:cNvSpPr/>
          <p:nvPr userDrawn="1"/>
        </p:nvSpPr>
        <p:spPr>
          <a:xfrm>
            <a:off x="1" y="4589806"/>
            <a:ext cx="12191997" cy="226819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891300"/>
            <a:ext cx="7589520" cy="3566160"/>
          </a:xfrm>
        </p:spPr>
        <p:txBody>
          <a:bodyPr anchor="b" anchorCtr="0">
            <a:noAutofit/>
          </a:bodyPr>
          <a:lstStyle>
            <a:lvl1pPr>
              <a:lnSpc>
                <a:spcPct val="90000"/>
              </a:lnSpc>
              <a:defRPr sz="6600" b="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097280" y="4854503"/>
            <a:ext cx="10058400" cy="1143000"/>
          </a:xfrm>
        </p:spPr>
        <p:txBody>
          <a:bodyPr lIns="91440" rIns="91440" anchor="t" anchorCtr="0">
            <a:no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0691CF43-30D2-407B-B3ED-E526FFB28BE2}"/>
              </a:ext>
            </a:extLst>
          </p:cNvPr>
          <p:cNvGrpSpPr/>
          <p:nvPr/>
        </p:nvGrpSpPr>
        <p:grpSpPr>
          <a:xfrm>
            <a:off x="0" y="0"/>
            <a:ext cx="178506" cy="6857999"/>
            <a:chOff x="0" y="0"/>
            <a:chExt cx="178506" cy="6857999"/>
          </a:xfrm>
        </p:grpSpPr>
        <p:sp>
          <p:nvSpPr>
            <p:cNvPr id="14" name="Rectangle 13">
              <a:extLst>
                <a:ext uri="{FF2B5EF4-FFF2-40B4-BE49-F238E27FC236}">
                  <a16:creationId xmlns:a16="http://schemas.microsoft.com/office/drawing/2014/main" id="{F69C6615-6F48-4410-8F0F-9E96556FAF04}"/>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908FCC4-825A-4EB0-B291-75A6CB8C58E2}"/>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7EEFAC7-8FA9-46AE-BC3D-693E174841F6}"/>
              </a:ext>
            </a:extLst>
          </p:cNvPr>
          <p:cNvGrpSpPr/>
          <p:nvPr userDrawn="1"/>
        </p:nvGrpSpPr>
        <p:grpSpPr>
          <a:xfrm>
            <a:off x="0" y="-1"/>
            <a:ext cx="178502" cy="6858000"/>
            <a:chOff x="0" y="-1"/>
            <a:chExt cx="178502" cy="6858000"/>
          </a:xfrm>
        </p:grpSpPr>
        <p:sp>
          <p:nvSpPr>
            <p:cNvPr id="18" name="Rectangle 17">
              <a:extLst>
                <a:ext uri="{FF2B5EF4-FFF2-40B4-BE49-F238E27FC236}">
                  <a16:creationId xmlns:a16="http://schemas.microsoft.com/office/drawing/2014/main" id="{B93F2AD3-911B-4876-B7CA-5BCD34D4C7E8}"/>
                </a:ext>
              </a:extLst>
            </p:cNvPr>
            <p:cNvSpPr/>
            <p:nvPr/>
          </p:nvSpPr>
          <p:spPr>
            <a:xfrm>
              <a:off x="0" y="-1"/>
              <a:ext cx="178500" cy="4589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998594-14FE-4CC6-8683-116BA6392C40}"/>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66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7990" y="152499"/>
            <a:ext cx="9158274" cy="1010413"/>
          </a:xfrm>
        </p:spPr>
        <p:txBody>
          <a:bodyPr/>
          <a:lstStyle/>
          <a:p>
            <a:r>
              <a:rPr lang="en-US"/>
              <a:t>Click to edit Master title style</a:t>
            </a:r>
          </a:p>
        </p:txBody>
      </p:sp>
      <p:sp>
        <p:nvSpPr>
          <p:cNvPr id="3" name="Content Placeholder 2"/>
          <p:cNvSpPr>
            <a:spLocks noGrp="1"/>
          </p:cNvSpPr>
          <p:nvPr>
            <p:ph idx="1"/>
          </p:nvPr>
        </p:nvSpPr>
        <p:spPr>
          <a:xfrm>
            <a:off x="757990" y="1512276"/>
            <a:ext cx="10397690" cy="4826977"/>
          </a:xfrm>
        </p:spPr>
        <p:txBody>
          <a:bodyPr>
            <a:noAutofit/>
          </a:bodyPr>
          <a:lstStyle>
            <a:lvl1pPr>
              <a:buClr>
                <a:schemeClr val="accent1"/>
              </a:buCl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lvl1pPr>
              <a:defRPr/>
            </a:lvl1pPr>
          </a:lstStyle>
          <a:p>
            <a:fld id="{24EE165D-5345-4960-8AB4-C5A16A36EE8F}" type="slidenum">
              <a:rPr lang="en-US" smtClean="0"/>
              <a:pPr/>
              <a:t>‹#›</a:t>
            </a:fld>
            <a:endParaRPr lang="en-US"/>
          </a:p>
        </p:txBody>
      </p:sp>
    </p:spTree>
    <p:extLst>
      <p:ext uri="{BB962C8B-B14F-4D97-AF65-F5344CB8AC3E}">
        <p14:creationId xmlns:p14="http://schemas.microsoft.com/office/powerpoint/2010/main" val="2292304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Power Statem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412E5E9-C41D-4248-B6F5-483E25843258}"/>
              </a:ext>
            </a:extLst>
          </p:cNvPr>
          <p:cNvSpPr/>
          <p:nvPr/>
        </p:nvSpPr>
        <p:spPr>
          <a:xfrm>
            <a:off x="1" y="4589806"/>
            <a:ext cx="12191997" cy="2268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59DE2C1-4C52-40A3-8959-27B2C1BEBFF6}"/>
              </a:ext>
            </a:extLst>
          </p:cNvPr>
          <p:cNvCxnSpPr>
            <a:cxnSpLocks/>
          </p:cNvCxnSpPr>
          <p:nvPr/>
        </p:nvCxnSpPr>
        <p:spPr>
          <a:xfrm>
            <a:off x="0" y="4589807"/>
            <a:ext cx="12192000"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10ACE56A-0EA2-4C2A-A78E-844FBE8F4F50}"/>
              </a:ext>
            </a:extLst>
          </p:cNvPr>
          <p:cNvGrpSpPr/>
          <p:nvPr/>
        </p:nvGrpSpPr>
        <p:grpSpPr>
          <a:xfrm>
            <a:off x="0" y="0"/>
            <a:ext cx="178506" cy="6857999"/>
            <a:chOff x="0" y="0"/>
            <a:chExt cx="178506" cy="6857999"/>
          </a:xfrm>
        </p:grpSpPr>
        <p:sp>
          <p:nvSpPr>
            <p:cNvPr id="103" name="Rectangle 102">
              <a:extLst>
                <a:ext uri="{FF2B5EF4-FFF2-40B4-BE49-F238E27FC236}">
                  <a16:creationId xmlns:a16="http://schemas.microsoft.com/office/drawing/2014/main" id="{46601C03-C6AB-418A-80AE-850C48263776}"/>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C90BD60-B9B9-4449-89D7-877D0EC35343}"/>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DDDB6296-9F31-499C-9382-F230C51AA37C}"/>
              </a:ext>
            </a:extLst>
          </p:cNvPr>
          <p:cNvGrpSpPr/>
          <p:nvPr userDrawn="1"/>
        </p:nvGrpSpPr>
        <p:grpSpPr>
          <a:xfrm>
            <a:off x="0" y="-1"/>
            <a:ext cx="178502" cy="6858000"/>
            <a:chOff x="0" y="-1"/>
            <a:chExt cx="178502" cy="6858000"/>
          </a:xfrm>
        </p:grpSpPr>
        <p:sp>
          <p:nvSpPr>
            <p:cNvPr id="54" name="Rectangle 53">
              <a:extLst>
                <a:ext uri="{FF2B5EF4-FFF2-40B4-BE49-F238E27FC236}">
                  <a16:creationId xmlns:a16="http://schemas.microsoft.com/office/drawing/2014/main" id="{023251D0-C919-449B-8442-F547792DBDA9}"/>
                </a:ext>
              </a:extLst>
            </p:cNvPr>
            <p:cNvSpPr/>
            <p:nvPr/>
          </p:nvSpPr>
          <p:spPr>
            <a:xfrm>
              <a:off x="0" y="-1"/>
              <a:ext cx="178502" cy="4589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449E85F-2D35-4C91-A604-BFD19AE901AA}"/>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7" name="Picture 96">
            <a:extLst>
              <a:ext uri="{FF2B5EF4-FFF2-40B4-BE49-F238E27FC236}">
                <a16:creationId xmlns:a16="http://schemas.microsoft.com/office/drawing/2014/main" id="{2F28842D-9AA2-41AD-9C9E-921B5BF466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65795" y="667512"/>
            <a:ext cx="2570985" cy="1438781"/>
          </a:xfrm>
          <a:prstGeom prst="rect">
            <a:avLst/>
          </a:prstGeom>
        </p:spPr>
      </p:pic>
      <p:sp>
        <p:nvSpPr>
          <p:cNvPr id="4" name="TextBox 3">
            <a:extLst>
              <a:ext uri="{FF2B5EF4-FFF2-40B4-BE49-F238E27FC236}">
                <a16:creationId xmlns:a16="http://schemas.microsoft.com/office/drawing/2014/main" id="{FA66543B-869C-4960-8C68-3A2B41C7D2C5}"/>
              </a:ext>
            </a:extLst>
          </p:cNvPr>
          <p:cNvSpPr txBox="1"/>
          <p:nvPr userDrawn="1"/>
        </p:nvSpPr>
        <p:spPr>
          <a:xfrm>
            <a:off x="1173482" y="3651473"/>
            <a:ext cx="7156701" cy="830997"/>
          </a:xfrm>
          <a:prstGeom prst="rect">
            <a:avLst/>
          </a:prstGeom>
          <a:noFill/>
        </p:spPr>
        <p:txBody>
          <a:bodyPr wrap="square" rtlCol="0">
            <a:spAutoFit/>
          </a:bodyPr>
          <a:lstStyle/>
          <a:p>
            <a:pPr marL="0" marR="0">
              <a:spcBef>
                <a:spcPts val="0"/>
              </a:spcBef>
              <a:spcAft>
                <a:spcPts val="0"/>
              </a:spcAft>
            </a:pPr>
            <a:r>
              <a:rPr lang="en-US" sz="2400">
                <a:effectLst/>
                <a:latin typeface="+mj-lt"/>
                <a:ea typeface="Calibri" panose="020F0502020204030204" pitchFamily="34" charset="0"/>
                <a:cs typeface="Times New Roman" panose="02020603050405020304" pitchFamily="18" charset="0"/>
              </a:rPr>
              <a:t>GTI Energy develops innovative solutions that transform lives, economies, and the environment</a:t>
            </a:r>
          </a:p>
        </p:txBody>
      </p:sp>
      <p:sp>
        <p:nvSpPr>
          <p:cNvPr id="3" name="Text Placeholder 2"/>
          <p:cNvSpPr>
            <a:spLocks noGrp="1"/>
          </p:cNvSpPr>
          <p:nvPr>
            <p:ph type="body" idx="1" hasCustomPrompt="1"/>
          </p:nvPr>
        </p:nvSpPr>
        <p:spPr>
          <a:xfrm>
            <a:off x="1173482" y="4854503"/>
            <a:ext cx="9982198" cy="1143000"/>
          </a:xfrm>
        </p:spPr>
        <p:txBody>
          <a:bodyPr lIns="91440" rIns="91440" anchor="t" anchorCtr="0">
            <a:noAutofit/>
          </a:bodyPr>
          <a:lstStyle>
            <a:lvl1pPr marL="0" indent="0">
              <a:buNone/>
              <a:defRPr sz="2400" cap="none" spc="0" baseline="0">
                <a:solidFill>
                  <a:srgbClr val="777777"/>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www.gti.energy</a:t>
            </a:r>
          </a:p>
        </p:txBody>
      </p:sp>
    </p:spTree>
    <p:extLst>
      <p:ext uri="{BB962C8B-B14F-4D97-AF65-F5344CB8AC3E}">
        <p14:creationId xmlns:p14="http://schemas.microsoft.com/office/powerpoint/2010/main" val="2025289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ark Gray Background">
    <p:bg>
      <p:bgPr>
        <a:solidFill>
          <a:srgbClr val="5C5C5C"/>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D001DF-C021-4178-8F2C-BF2019B824FB}"/>
              </a:ext>
            </a:extLst>
          </p:cNvPr>
          <p:cNvGraphicFramePr>
            <a:graphicFrameLocks noChangeAspect="1"/>
          </p:cNvGraphicFramePr>
          <p:nvPr>
            <p:custDataLst>
              <p:tags r:id="rId1"/>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DAD001DF-C021-4178-8F2C-BF2019B824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Object 2" hidden="1">
            <a:extLst>
              <a:ext uri="{FF2B5EF4-FFF2-40B4-BE49-F238E27FC236}">
                <a16:creationId xmlns:a16="http://schemas.microsoft.com/office/drawing/2014/main" id="{EE896A1E-DBFB-41D7-80C5-947A3076839B}"/>
              </a:ext>
            </a:extLst>
          </p:cNvPr>
          <p:cNvGraphicFramePr>
            <a:graphicFrameLocks noChangeAspect="1"/>
          </p:cNvGraphicFramePr>
          <p:nvPr userDrawn="1">
            <p:custDataLst>
              <p:tags r:id="rId2"/>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Object 2" hidden="1">
                        <a:extLst>
                          <a:ext uri="{FF2B5EF4-FFF2-40B4-BE49-F238E27FC236}">
                            <a16:creationId xmlns:a16="http://schemas.microsoft.com/office/drawing/2014/main" id="{EE896A1E-DBFB-41D7-80C5-947A307683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054356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77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74845"/>
            <a:ext cx="8861659" cy="959169"/>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609600" y="1825630"/>
            <a:ext cx="10972800" cy="358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604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itle Slide no photo">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90E3C8A4-9392-40A1-87C9-775652BB1129}"/>
              </a:ext>
            </a:extLst>
          </p:cNvPr>
          <p:cNvSpPr/>
          <p:nvPr userDrawn="1"/>
        </p:nvSpPr>
        <p:spPr>
          <a:xfrm>
            <a:off x="0" y="2674984"/>
            <a:ext cx="12192000" cy="4183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8A74A21F-967B-46CA-801E-48EBC75E4DA2}"/>
              </a:ext>
            </a:extLst>
          </p:cNvPr>
          <p:cNvGrpSpPr/>
          <p:nvPr userDrawn="1"/>
        </p:nvGrpSpPr>
        <p:grpSpPr>
          <a:xfrm>
            <a:off x="0" y="0"/>
            <a:ext cx="178506" cy="6858000"/>
            <a:chOff x="0" y="0"/>
            <a:chExt cx="178506" cy="6858000"/>
          </a:xfrm>
        </p:grpSpPr>
        <p:sp>
          <p:nvSpPr>
            <p:cNvPr id="51" name="Rectangle 50">
              <a:extLst>
                <a:ext uri="{FF2B5EF4-FFF2-40B4-BE49-F238E27FC236}">
                  <a16:creationId xmlns:a16="http://schemas.microsoft.com/office/drawing/2014/main" id="{A590FF66-FA59-47CE-9909-837CFF7B1BDA}"/>
                </a:ext>
              </a:extLst>
            </p:cNvPr>
            <p:cNvSpPr/>
            <p:nvPr userDrawn="1"/>
          </p:nvSpPr>
          <p:spPr>
            <a:xfrm>
              <a:off x="0" y="0"/>
              <a:ext cx="178505" cy="267498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E0EF840-729F-4EC9-ACA6-29B833A31E66}"/>
                </a:ext>
              </a:extLst>
            </p:cNvPr>
            <p:cNvSpPr/>
            <p:nvPr userDrawn="1"/>
          </p:nvSpPr>
          <p:spPr>
            <a:xfrm>
              <a:off x="1" y="2674984"/>
              <a:ext cx="178505" cy="4183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pic>
        <p:nvPicPr>
          <p:cNvPr id="6" name="Picture 5">
            <a:extLst>
              <a:ext uri="{FF2B5EF4-FFF2-40B4-BE49-F238E27FC236}">
                <a16:creationId xmlns:a16="http://schemas.microsoft.com/office/drawing/2014/main" id="{22D91B08-E184-4F09-A37A-EE742EE1102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65795" y="667512"/>
            <a:ext cx="2570985" cy="1438781"/>
          </a:xfrm>
          <a:prstGeom prst="rect">
            <a:avLst/>
          </a:prstGeom>
        </p:spPr>
      </p:pic>
      <p:grpSp>
        <p:nvGrpSpPr>
          <p:cNvPr id="10" name="Group 9">
            <a:extLst>
              <a:ext uri="{FF2B5EF4-FFF2-40B4-BE49-F238E27FC236}">
                <a16:creationId xmlns:a16="http://schemas.microsoft.com/office/drawing/2014/main" id="{7BCF84B6-DAA0-4632-B8D8-D9417D06AE83}"/>
              </a:ext>
            </a:extLst>
          </p:cNvPr>
          <p:cNvGrpSpPr>
            <a:grpSpLocks noChangeAspect="1"/>
          </p:cNvGrpSpPr>
          <p:nvPr userDrawn="1"/>
        </p:nvGrpSpPr>
        <p:grpSpPr>
          <a:xfrm>
            <a:off x="7797668" y="3227832"/>
            <a:ext cx="5818653" cy="2941688"/>
            <a:chOff x="2684099" y="1389816"/>
            <a:chExt cx="3380794" cy="1709200"/>
          </a:xfrm>
          <a:solidFill>
            <a:srgbClr val="F2F2F2"/>
          </a:solidFill>
        </p:grpSpPr>
        <p:sp>
          <p:nvSpPr>
            <p:cNvPr id="11" name="Freeform: Shape 10">
              <a:extLst>
                <a:ext uri="{FF2B5EF4-FFF2-40B4-BE49-F238E27FC236}">
                  <a16:creationId xmlns:a16="http://schemas.microsoft.com/office/drawing/2014/main" id="{29490041-1B63-4A04-9191-4493873F42CE}"/>
                </a:ext>
              </a:extLst>
            </p:cNvPr>
            <p:cNvSpPr/>
            <p:nvPr/>
          </p:nvSpPr>
          <p:spPr>
            <a:xfrm>
              <a:off x="3083548" y="1392746"/>
              <a:ext cx="2981345" cy="1507546"/>
            </a:xfrm>
            <a:custGeom>
              <a:avLst/>
              <a:gdLst>
                <a:gd name="connsiteX0" fmla="*/ 1854847 w 2981345"/>
                <a:gd name="connsiteY0" fmla="*/ 1318192 h 1507546"/>
                <a:gd name="connsiteX1" fmla="*/ 1492945 w 2981345"/>
                <a:gd name="connsiteY1" fmla="*/ 955525 h 1507546"/>
                <a:gd name="connsiteX2" fmla="*/ 1492945 w 2981345"/>
                <a:gd name="connsiteY2" fmla="*/ 955525 h 1507546"/>
                <a:gd name="connsiteX3" fmla="*/ 823681 w 2981345"/>
                <a:gd name="connsiteY3" fmla="*/ 286771 h 1507546"/>
                <a:gd name="connsiteX4" fmla="*/ -28 w 2981345"/>
                <a:gd name="connsiteY4" fmla="*/ 95881 h 1507546"/>
                <a:gd name="connsiteX5" fmla="*/ 995712 w 2981345"/>
                <a:gd name="connsiteY5" fmla="*/ 248797 h 1507546"/>
                <a:gd name="connsiteX6" fmla="*/ 1952203 w 2981345"/>
                <a:gd name="connsiteY6" fmla="*/ 1206563 h 1507546"/>
                <a:gd name="connsiteX7" fmla="*/ 2655363 w 2981345"/>
                <a:gd name="connsiteY7" fmla="*/ 1239185 h 1507546"/>
                <a:gd name="connsiteX8" fmla="*/ 2686813 w 2981345"/>
                <a:gd name="connsiteY8" fmla="*/ 515409 h 1507546"/>
                <a:gd name="connsiteX9" fmla="*/ 1998588 w 2981345"/>
                <a:gd name="connsiteY9" fmla="*/ 454215 h 1507546"/>
                <a:gd name="connsiteX10" fmla="*/ 1892056 w 2981345"/>
                <a:gd name="connsiteY10" fmla="*/ 556159 h 1507546"/>
                <a:gd name="connsiteX11" fmla="*/ 1728946 w 2981345"/>
                <a:gd name="connsiteY11" fmla="*/ 719525 h 1507546"/>
                <a:gd name="connsiteX12" fmla="*/ 1646881 w 2981345"/>
                <a:gd name="connsiteY12" fmla="*/ 719525 h 1507546"/>
                <a:gd name="connsiteX13" fmla="*/ 1583165 w 2981345"/>
                <a:gd name="connsiteY13" fmla="*/ 655554 h 1507546"/>
                <a:gd name="connsiteX14" fmla="*/ 1855102 w 2981345"/>
                <a:gd name="connsiteY14" fmla="*/ 383618 h 1507546"/>
                <a:gd name="connsiteX15" fmla="*/ 1898173 w 2981345"/>
                <a:gd name="connsiteY15" fmla="*/ 344370 h 1507546"/>
                <a:gd name="connsiteX16" fmla="*/ 2827624 w 2981345"/>
                <a:gd name="connsiteY16" fmla="*/ 427207 h 1507546"/>
                <a:gd name="connsiteX17" fmla="*/ 2818474 w 2981345"/>
                <a:gd name="connsiteY17" fmla="*/ 1284550 h 1507546"/>
                <a:gd name="connsiteX18" fmla="*/ 1854847 w 2981345"/>
                <a:gd name="connsiteY18" fmla="*/ 1318192 h 15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1345" h="1507546">
                  <a:moveTo>
                    <a:pt x="1854847" y="1318192"/>
                  </a:moveTo>
                  <a:lnTo>
                    <a:pt x="1492945" y="955525"/>
                  </a:lnTo>
                  <a:lnTo>
                    <a:pt x="1492945" y="955525"/>
                  </a:lnTo>
                  <a:lnTo>
                    <a:pt x="823681" y="286771"/>
                  </a:lnTo>
                  <a:cubicBezTo>
                    <a:pt x="605319" y="76116"/>
                    <a:pt x="288734" y="2750"/>
                    <a:pt x="-28" y="95881"/>
                  </a:cubicBezTo>
                  <a:cubicBezTo>
                    <a:pt x="329810" y="-75177"/>
                    <a:pt x="732400" y="-13350"/>
                    <a:pt x="995712" y="248797"/>
                  </a:cubicBezTo>
                  <a:lnTo>
                    <a:pt x="1952203" y="1206563"/>
                  </a:lnTo>
                  <a:cubicBezTo>
                    <a:pt x="2142253" y="1399059"/>
                    <a:pt x="2448315" y="1413257"/>
                    <a:pt x="2655363" y="1239185"/>
                  </a:cubicBezTo>
                  <a:cubicBezTo>
                    <a:pt x="2863916" y="1048007"/>
                    <a:pt x="2877984" y="723959"/>
                    <a:pt x="2686813" y="515409"/>
                  </a:cubicBezTo>
                  <a:cubicBezTo>
                    <a:pt x="2507748" y="320084"/>
                    <a:pt x="2209307" y="293546"/>
                    <a:pt x="1998588" y="454215"/>
                  </a:cubicBezTo>
                  <a:lnTo>
                    <a:pt x="1892056" y="556159"/>
                  </a:lnTo>
                  <a:lnTo>
                    <a:pt x="1728946" y="719525"/>
                  </a:lnTo>
                  <a:cubicBezTo>
                    <a:pt x="1706263" y="742143"/>
                    <a:pt x="1669563" y="742143"/>
                    <a:pt x="1646881" y="719525"/>
                  </a:cubicBezTo>
                  <a:lnTo>
                    <a:pt x="1583165" y="655554"/>
                  </a:lnTo>
                  <a:lnTo>
                    <a:pt x="1855102" y="383618"/>
                  </a:lnTo>
                  <a:cubicBezTo>
                    <a:pt x="1868660" y="369680"/>
                    <a:pt x="1883034" y="356573"/>
                    <a:pt x="1898173" y="344370"/>
                  </a:cubicBezTo>
                  <a:cubicBezTo>
                    <a:pt x="2177704" y="110581"/>
                    <a:pt x="2593840" y="147668"/>
                    <a:pt x="2827624" y="427207"/>
                  </a:cubicBezTo>
                  <a:cubicBezTo>
                    <a:pt x="3035972" y="676305"/>
                    <a:pt x="3032073" y="1039958"/>
                    <a:pt x="2818474" y="1284550"/>
                  </a:cubicBezTo>
                  <a:cubicBezTo>
                    <a:pt x="2564124" y="1576366"/>
                    <a:pt x="2121176" y="1575601"/>
                    <a:pt x="1854847" y="1318192"/>
                  </a:cubicBezTo>
                  <a:close/>
                </a:path>
              </a:pathLst>
            </a:custGeom>
            <a:grpFill/>
            <a:ln w="2548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5A91F-7804-42A9-8212-357893ECF29F}"/>
                </a:ext>
              </a:extLst>
            </p:cNvPr>
            <p:cNvSpPr/>
            <p:nvPr/>
          </p:nvSpPr>
          <p:spPr>
            <a:xfrm>
              <a:off x="3092468" y="2158684"/>
              <a:ext cx="1162597" cy="940332"/>
            </a:xfrm>
            <a:custGeom>
              <a:avLst/>
              <a:gdLst>
                <a:gd name="connsiteX0" fmla="*/ 1143531 w 1162597"/>
                <a:gd name="connsiteY0" fmla="*/ 529826 h 940332"/>
                <a:gd name="connsiteX1" fmla="*/ 933526 w 1162597"/>
                <a:gd name="connsiteY1" fmla="*/ 739066 h 940332"/>
                <a:gd name="connsiteX2" fmla="*/ 538237 w 1162597"/>
                <a:gd name="connsiteY2" fmla="*/ 926134 h 940332"/>
                <a:gd name="connsiteX3" fmla="*/ -28 w 1162597"/>
                <a:gd name="connsiteY3" fmla="*/ 849676 h 940332"/>
                <a:gd name="connsiteX4" fmla="*/ 393731 w 1162597"/>
                <a:gd name="connsiteY4" fmla="*/ 875162 h 940332"/>
                <a:gd name="connsiteX5" fmla="*/ 765828 w 1162597"/>
                <a:gd name="connsiteY5" fmla="*/ 699053 h 940332"/>
                <a:gd name="connsiteX6" fmla="*/ 980420 w 1162597"/>
                <a:gd name="connsiteY6" fmla="*/ 484461 h 940332"/>
                <a:gd name="connsiteX7" fmla="*/ 572643 w 1162597"/>
                <a:gd name="connsiteY7" fmla="*/ 76684 h 940332"/>
                <a:gd name="connsiteX8" fmla="*/ 625654 w 1162597"/>
                <a:gd name="connsiteY8" fmla="*/ 20614 h 940332"/>
                <a:gd name="connsiteX9" fmla="*/ 724410 w 1162597"/>
                <a:gd name="connsiteY9" fmla="*/ 20229 h 940332"/>
                <a:gd name="connsiteX10" fmla="*/ 724795 w 1162597"/>
                <a:gd name="connsiteY10" fmla="*/ 20614 h 940332"/>
                <a:gd name="connsiteX11" fmla="*/ 1143531 w 1162597"/>
                <a:gd name="connsiteY11" fmla="*/ 438331 h 940332"/>
                <a:gd name="connsiteX12" fmla="*/ 1143839 w 1162597"/>
                <a:gd name="connsiteY12" fmla="*/ 529517 h 940332"/>
                <a:gd name="connsiteX13" fmla="*/ 1143531 w 1162597"/>
                <a:gd name="connsiteY13" fmla="*/ 529826 h 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2597" h="940332">
                  <a:moveTo>
                    <a:pt x="1143531" y="529826"/>
                  </a:moveTo>
                  <a:lnTo>
                    <a:pt x="933526" y="739066"/>
                  </a:lnTo>
                  <a:cubicBezTo>
                    <a:pt x="820426" y="834973"/>
                    <a:pt x="684112" y="899483"/>
                    <a:pt x="538237" y="926134"/>
                  </a:cubicBezTo>
                  <a:cubicBezTo>
                    <a:pt x="355275" y="959849"/>
                    <a:pt x="166309" y="933007"/>
                    <a:pt x="-28" y="849676"/>
                  </a:cubicBezTo>
                  <a:cubicBezTo>
                    <a:pt x="127068" y="890754"/>
                    <a:pt x="262399" y="899514"/>
                    <a:pt x="393731" y="875162"/>
                  </a:cubicBezTo>
                  <a:cubicBezTo>
                    <a:pt x="531065" y="850117"/>
                    <a:pt x="659393" y="789381"/>
                    <a:pt x="765828" y="699053"/>
                  </a:cubicBezTo>
                  <a:lnTo>
                    <a:pt x="980420" y="484461"/>
                  </a:lnTo>
                  <a:lnTo>
                    <a:pt x="572643" y="76684"/>
                  </a:lnTo>
                  <a:lnTo>
                    <a:pt x="625654" y="20614"/>
                  </a:lnTo>
                  <a:cubicBezTo>
                    <a:pt x="652820" y="-6763"/>
                    <a:pt x="697033" y="-6934"/>
                    <a:pt x="724410" y="20229"/>
                  </a:cubicBezTo>
                  <a:cubicBezTo>
                    <a:pt x="724540" y="20357"/>
                    <a:pt x="724668" y="20487"/>
                    <a:pt x="724795" y="20614"/>
                  </a:cubicBezTo>
                  <a:lnTo>
                    <a:pt x="1143531" y="438331"/>
                  </a:lnTo>
                  <a:cubicBezTo>
                    <a:pt x="1168795" y="463427"/>
                    <a:pt x="1168933" y="504253"/>
                    <a:pt x="1143839" y="529517"/>
                  </a:cubicBezTo>
                  <a:cubicBezTo>
                    <a:pt x="1143737" y="529622"/>
                    <a:pt x="1143633" y="529724"/>
                    <a:pt x="1143531" y="529826"/>
                  </a:cubicBezTo>
                  <a:close/>
                </a:path>
              </a:pathLst>
            </a:custGeom>
            <a:grpFill/>
            <a:ln w="2548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D091ACB-B584-456A-BF93-571E68E0C740}"/>
                </a:ext>
              </a:extLst>
            </p:cNvPr>
            <p:cNvSpPr/>
            <p:nvPr/>
          </p:nvSpPr>
          <p:spPr>
            <a:xfrm>
              <a:off x="2684099" y="1589754"/>
              <a:ext cx="2978382" cy="1507368"/>
            </a:xfrm>
            <a:custGeom>
              <a:avLst/>
              <a:gdLst>
                <a:gd name="connsiteX0" fmla="*/ 2978354 w 2978382"/>
                <a:gd name="connsiteY0" fmla="*/ 1411979 h 1507368"/>
                <a:gd name="connsiteX1" fmla="*/ 1982614 w 2978382"/>
                <a:gd name="connsiteY1" fmla="*/ 1257279 h 1507368"/>
                <a:gd name="connsiteX2" fmla="*/ 1026377 w 2978382"/>
                <a:gd name="connsiteY2" fmla="*/ 301297 h 1507368"/>
                <a:gd name="connsiteX3" fmla="*/ 323472 w 2978382"/>
                <a:gd name="connsiteY3" fmla="*/ 267400 h 1507368"/>
                <a:gd name="connsiteX4" fmla="*/ 258992 w 2978382"/>
                <a:gd name="connsiteY4" fmla="*/ 988656 h 1507368"/>
                <a:gd name="connsiteX5" fmla="*/ 980248 w 2978382"/>
                <a:gd name="connsiteY5" fmla="*/ 1053135 h 1507368"/>
                <a:gd name="connsiteX6" fmla="*/ 830135 w 2978382"/>
                <a:gd name="connsiteY6" fmla="*/ 903278 h 1507368"/>
                <a:gd name="connsiteX7" fmla="*/ 829179 w 2978382"/>
                <a:gd name="connsiteY7" fmla="*/ 795153 h 1507368"/>
                <a:gd name="connsiteX8" fmla="*/ 830135 w 2978382"/>
                <a:gd name="connsiteY8" fmla="*/ 794197 h 1507368"/>
                <a:gd name="connsiteX9" fmla="*/ 881107 w 2978382"/>
                <a:gd name="connsiteY9" fmla="*/ 743225 h 1507368"/>
                <a:gd name="connsiteX10" fmla="*/ 1192037 w 2978382"/>
                <a:gd name="connsiteY10" fmla="*/ 1054155 h 1507368"/>
                <a:gd name="connsiteX11" fmla="*/ 1124499 w 2978382"/>
                <a:gd name="connsiteY11" fmla="*/ 1121693 h 1507368"/>
                <a:gd name="connsiteX12" fmla="*/ 1092641 w 2978382"/>
                <a:gd name="connsiteY12" fmla="*/ 1151257 h 1507368"/>
                <a:gd name="connsiteX13" fmla="*/ 1081172 w 2978382"/>
                <a:gd name="connsiteY13" fmla="*/ 1160942 h 1507368"/>
                <a:gd name="connsiteX14" fmla="*/ 152035 w 2978382"/>
                <a:gd name="connsiteY14" fmla="*/ 1074534 h 1507368"/>
                <a:gd name="connsiteX15" fmla="*/ 190435 w 2978382"/>
                <a:gd name="connsiteY15" fmla="*/ 189413 h 1507368"/>
                <a:gd name="connsiteX16" fmla="*/ 1123479 w 2978382"/>
                <a:gd name="connsiteY16" fmla="*/ 189413 h 1507368"/>
                <a:gd name="connsiteX17" fmla="*/ 1485636 w 2978382"/>
                <a:gd name="connsiteY17" fmla="*/ 552080 h 1507368"/>
                <a:gd name="connsiteX18" fmla="*/ 1485636 w 2978382"/>
                <a:gd name="connsiteY18" fmla="*/ 552080 h 1507368"/>
                <a:gd name="connsiteX19" fmla="*/ 2155410 w 2978382"/>
                <a:gd name="connsiteY19" fmla="*/ 1220579 h 1507368"/>
                <a:gd name="connsiteX20" fmla="*/ 2978354 w 2978382"/>
                <a:gd name="connsiteY20" fmla="*/ 1411979 h 150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8382" h="1507368">
                  <a:moveTo>
                    <a:pt x="2978354" y="1411979"/>
                  </a:moveTo>
                  <a:cubicBezTo>
                    <a:pt x="2648157" y="1582659"/>
                    <a:pt x="2245452" y="1520104"/>
                    <a:pt x="1982614" y="1257279"/>
                  </a:cubicBezTo>
                  <a:lnTo>
                    <a:pt x="1026377" y="301297"/>
                  </a:lnTo>
                  <a:cubicBezTo>
                    <a:pt x="836751" y="108454"/>
                    <a:pt x="530773" y="93700"/>
                    <a:pt x="323472" y="267400"/>
                  </a:cubicBezTo>
                  <a:cubicBezTo>
                    <a:pt x="106497" y="448764"/>
                    <a:pt x="77629" y="771680"/>
                    <a:pt x="258992" y="988656"/>
                  </a:cubicBezTo>
                  <a:cubicBezTo>
                    <a:pt x="440356" y="1205631"/>
                    <a:pt x="763272" y="1234499"/>
                    <a:pt x="980248" y="1053135"/>
                  </a:cubicBezTo>
                  <a:lnTo>
                    <a:pt x="830135" y="903278"/>
                  </a:lnTo>
                  <a:cubicBezTo>
                    <a:pt x="800013" y="873683"/>
                    <a:pt x="799585" y="825275"/>
                    <a:pt x="829179" y="795153"/>
                  </a:cubicBezTo>
                  <a:cubicBezTo>
                    <a:pt x="829495" y="794832"/>
                    <a:pt x="829814" y="794513"/>
                    <a:pt x="830135" y="794197"/>
                  </a:cubicBezTo>
                  <a:lnTo>
                    <a:pt x="881107" y="743225"/>
                  </a:lnTo>
                  <a:lnTo>
                    <a:pt x="1192037" y="1054155"/>
                  </a:lnTo>
                  <a:lnTo>
                    <a:pt x="1124499" y="1121693"/>
                  </a:lnTo>
                  <a:cubicBezTo>
                    <a:pt x="1114050" y="1131887"/>
                    <a:pt x="1103345" y="1141827"/>
                    <a:pt x="1092641" y="1151257"/>
                  </a:cubicBezTo>
                  <a:lnTo>
                    <a:pt x="1081172" y="1160942"/>
                  </a:lnTo>
                  <a:cubicBezTo>
                    <a:pt x="800737" y="1393655"/>
                    <a:pt x="384748" y="1354967"/>
                    <a:pt x="152035" y="1074534"/>
                  </a:cubicBezTo>
                  <a:cubicBezTo>
                    <a:pt x="-64589" y="813485"/>
                    <a:pt x="-47982" y="430720"/>
                    <a:pt x="190435" y="189413"/>
                  </a:cubicBezTo>
                  <a:cubicBezTo>
                    <a:pt x="448099" y="-68251"/>
                    <a:pt x="867344" y="-58056"/>
                    <a:pt x="1123479" y="189413"/>
                  </a:cubicBezTo>
                  <a:lnTo>
                    <a:pt x="1485636" y="552080"/>
                  </a:lnTo>
                  <a:lnTo>
                    <a:pt x="1485636" y="552080"/>
                  </a:lnTo>
                  <a:lnTo>
                    <a:pt x="2155410" y="1220579"/>
                  </a:lnTo>
                  <a:cubicBezTo>
                    <a:pt x="2373494" y="1431178"/>
                    <a:pt x="2689725" y="1504731"/>
                    <a:pt x="2978354" y="1411979"/>
                  </a:cubicBezTo>
                  <a:close/>
                </a:path>
              </a:pathLst>
            </a:custGeom>
            <a:grpFill/>
            <a:ln w="2548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82E21AB-16E0-463F-B22A-4B2FB0D8F1DC}"/>
                </a:ext>
              </a:extLst>
            </p:cNvPr>
            <p:cNvSpPr/>
            <p:nvPr/>
          </p:nvSpPr>
          <p:spPr>
            <a:xfrm>
              <a:off x="4491112" y="1389816"/>
              <a:ext cx="1163979" cy="561668"/>
            </a:xfrm>
            <a:custGeom>
              <a:avLst/>
              <a:gdLst>
                <a:gd name="connsiteX0" fmla="*/ 1163951 w 1163979"/>
                <a:gd name="connsiteY0" fmla="*/ 91420 h 561668"/>
                <a:gd name="connsiteX1" fmla="*/ 399369 w 1163979"/>
                <a:gd name="connsiteY1" fmla="*/ 241533 h 561668"/>
                <a:gd name="connsiteX2" fmla="*/ 314756 w 1163979"/>
                <a:gd name="connsiteY2" fmla="*/ 324617 h 561668"/>
                <a:gd name="connsiteX3" fmla="*/ 314756 w 1163979"/>
                <a:gd name="connsiteY3" fmla="*/ 324617 h 561668"/>
                <a:gd name="connsiteX4" fmla="*/ 77735 w 1163979"/>
                <a:gd name="connsiteY4" fmla="*/ 561637 h 561668"/>
                <a:gd name="connsiteX5" fmla="*/ 19117 w 1163979"/>
                <a:gd name="connsiteY5" fmla="*/ 503019 h 561668"/>
                <a:gd name="connsiteX6" fmla="*/ 18455 w 1163979"/>
                <a:gd name="connsiteY6" fmla="*/ 412195 h 561668"/>
                <a:gd name="connsiteX7" fmla="*/ 19117 w 1163979"/>
                <a:gd name="connsiteY7" fmla="*/ 411525 h 561668"/>
                <a:gd name="connsiteX8" fmla="*/ 228613 w 1163979"/>
                <a:gd name="connsiteY8" fmla="*/ 202029 h 561668"/>
                <a:gd name="connsiteX9" fmla="*/ 1163951 w 1163979"/>
                <a:gd name="connsiteY9" fmla="*/ 91420 h 5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979" h="561668">
                  <a:moveTo>
                    <a:pt x="1163951" y="91420"/>
                  </a:moveTo>
                  <a:cubicBezTo>
                    <a:pt x="900247" y="6284"/>
                    <a:pt x="611311" y="63015"/>
                    <a:pt x="399369" y="241533"/>
                  </a:cubicBezTo>
                  <a:lnTo>
                    <a:pt x="314756" y="324617"/>
                  </a:lnTo>
                  <a:lnTo>
                    <a:pt x="314756" y="324617"/>
                  </a:lnTo>
                  <a:lnTo>
                    <a:pt x="77735" y="561637"/>
                  </a:lnTo>
                  <a:lnTo>
                    <a:pt x="19117" y="503019"/>
                  </a:lnTo>
                  <a:cubicBezTo>
                    <a:pt x="-6147" y="478125"/>
                    <a:pt x="-6448" y="437459"/>
                    <a:pt x="18455" y="412195"/>
                  </a:cubicBezTo>
                  <a:cubicBezTo>
                    <a:pt x="18658" y="411971"/>
                    <a:pt x="18888" y="411746"/>
                    <a:pt x="19117" y="411525"/>
                  </a:cubicBezTo>
                  <a:lnTo>
                    <a:pt x="228613" y="202029"/>
                  </a:lnTo>
                  <a:cubicBezTo>
                    <a:pt x="489896" y="-19289"/>
                    <a:pt x="858246" y="-62847"/>
                    <a:pt x="1163951" y="91420"/>
                  </a:cubicBezTo>
                  <a:close/>
                </a:path>
              </a:pathLst>
            </a:custGeom>
            <a:grpFill/>
            <a:ln w="25483" cap="flat">
              <a:noFill/>
              <a:prstDash val="solid"/>
              <a:miter/>
            </a:ln>
          </p:spPr>
          <p:txBody>
            <a:bodyPr rtlCol="0" anchor="ctr"/>
            <a:lstStyle/>
            <a:p>
              <a:endParaRPr lang="en-US"/>
            </a:p>
          </p:txBody>
        </p:sp>
      </p:grpSp>
      <p:sp>
        <p:nvSpPr>
          <p:cNvPr id="8" name="Title Placeholder 1"/>
          <p:cNvSpPr>
            <a:spLocks noGrp="1"/>
          </p:cNvSpPr>
          <p:nvPr>
            <p:ph type="title"/>
          </p:nvPr>
        </p:nvSpPr>
        <p:spPr>
          <a:xfrm>
            <a:off x="1231232" y="3375595"/>
            <a:ext cx="8110905" cy="1325563"/>
          </a:xfrm>
          <a:prstGeom prst="rect">
            <a:avLst/>
          </a:prstGeom>
        </p:spPr>
        <p:txBody>
          <a:bodyPr vert="horz" lIns="91440" tIns="45720" rIns="91440" bIns="45720" rtlCol="0" anchor="ctr">
            <a:noAutofit/>
          </a:bodyPr>
          <a:lstStyle>
            <a:lvl1pPr>
              <a:defRPr sz="3600"/>
            </a:lvl1pPr>
          </a:lstStyle>
          <a:p>
            <a:r>
              <a:rPr lang="en-US"/>
              <a:t>Click to edit Master title style</a:t>
            </a:r>
          </a:p>
        </p:txBody>
      </p:sp>
      <p:sp>
        <p:nvSpPr>
          <p:cNvPr id="5" name="Text Placeholder 4"/>
          <p:cNvSpPr>
            <a:spLocks noGrp="1"/>
          </p:cNvSpPr>
          <p:nvPr>
            <p:ph type="body" sz="quarter" idx="10" hasCustomPrompt="1"/>
          </p:nvPr>
        </p:nvSpPr>
        <p:spPr>
          <a:xfrm>
            <a:off x="1231232" y="5825268"/>
            <a:ext cx="8112125" cy="575532"/>
          </a:xfrm>
          <a:prstGeom prst="rect">
            <a:avLst/>
          </a:prstGeom>
        </p:spPr>
        <p:txBody>
          <a:bodyPr lIns="91440" anchor="b"/>
          <a:lstStyle>
            <a:lvl1pPr marL="0" indent="0">
              <a:lnSpc>
                <a:spcPts val="2600"/>
              </a:lnSpc>
              <a:spcBef>
                <a:spcPts val="0"/>
              </a:spcBef>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Tree>
    <p:extLst>
      <p:ext uri="{BB962C8B-B14F-4D97-AF65-F5344CB8AC3E}">
        <p14:creationId xmlns:p14="http://schemas.microsoft.com/office/powerpoint/2010/main" val="2121864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doubl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C0CEED5-C5B8-4CFF-A103-2DE242640DC3}"/>
              </a:ext>
            </a:extLst>
          </p:cNvPr>
          <p:cNvSpPr>
            <a:spLocks noGrp="1"/>
          </p:cNvSpPr>
          <p:nvPr>
            <p:ph type="pic" sz="quarter" idx="12"/>
          </p:nvPr>
        </p:nvSpPr>
        <p:spPr>
          <a:xfrm>
            <a:off x="178506" y="2848760"/>
            <a:ext cx="4543372" cy="4017714"/>
          </a:xfrm>
        </p:spPr>
        <p:txBody>
          <a:bodyPr/>
          <a:lstStyle/>
          <a:p>
            <a:r>
              <a:rPr lang="en-US"/>
              <a:t>Click icon to add picture</a:t>
            </a:r>
          </a:p>
        </p:txBody>
      </p:sp>
      <p:sp>
        <p:nvSpPr>
          <p:cNvPr id="8" name="Title Placeholder 1"/>
          <p:cNvSpPr>
            <a:spLocks noGrp="1"/>
          </p:cNvSpPr>
          <p:nvPr>
            <p:ph type="title"/>
          </p:nvPr>
        </p:nvSpPr>
        <p:spPr>
          <a:xfrm>
            <a:off x="5701842" y="3747705"/>
            <a:ext cx="5022368" cy="1325563"/>
          </a:xfrm>
          <a:prstGeom prst="rect">
            <a:avLst/>
          </a:prstGeom>
        </p:spPr>
        <p:txBody>
          <a:bodyPr vert="horz" lIns="0" tIns="45720" rIns="91440" bIns="45720" rtlCol="0" anchor="b">
            <a:noAutofit/>
          </a:bodyPr>
          <a:lstStyle>
            <a:lvl1pPr>
              <a:defRPr sz="4000" spc="0"/>
            </a:lvl1pPr>
          </a:lstStyle>
          <a:p>
            <a:r>
              <a:rPr lang="en-US"/>
              <a:t>Click to edit Master title style</a:t>
            </a:r>
          </a:p>
        </p:txBody>
      </p:sp>
      <p:sp>
        <p:nvSpPr>
          <p:cNvPr id="5" name="Text Placeholder 4"/>
          <p:cNvSpPr>
            <a:spLocks noGrp="1"/>
          </p:cNvSpPr>
          <p:nvPr>
            <p:ph type="body" sz="quarter" idx="10" hasCustomPrompt="1"/>
          </p:nvPr>
        </p:nvSpPr>
        <p:spPr>
          <a:xfrm>
            <a:off x="5701842" y="5614016"/>
            <a:ext cx="5022368" cy="575532"/>
          </a:xfrm>
          <a:prstGeom prst="rect">
            <a:avLst/>
          </a:prstGeom>
        </p:spPr>
        <p:txBody>
          <a:bodyPr anchor="b"/>
          <a:lstStyle>
            <a:lvl1pPr marL="0" indent="0">
              <a:lnSpc>
                <a:spcPts val="2600"/>
              </a:lnSpc>
              <a:spcBef>
                <a:spcPts val="0"/>
              </a:spcBef>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3" name="Picture Placeholder 2">
            <a:extLst>
              <a:ext uri="{FF2B5EF4-FFF2-40B4-BE49-F238E27FC236}">
                <a16:creationId xmlns:a16="http://schemas.microsoft.com/office/drawing/2014/main" id="{D382B875-4CD5-4321-B43D-0F108F719B37}"/>
              </a:ext>
            </a:extLst>
          </p:cNvPr>
          <p:cNvSpPr>
            <a:spLocks noGrp="1"/>
          </p:cNvSpPr>
          <p:nvPr>
            <p:ph type="pic" sz="quarter" idx="11"/>
          </p:nvPr>
        </p:nvSpPr>
        <p:spPr>
          <a:xfrm>
            <a:off x="4716861" y="0"/>
            <a:ext cx="7470121" cy="2848760"/>
          </a:xfrm>
        </p:spPr>
        <p:txBody>
          <a:bodyPr/>
          <a:lstStyle/>
          <a:p>
            <a:r>
              <a:rPr lang="en-US"/>
              <a:t>Click icon to add picture</a:t>
            </a:r>
          </a:p>
        </p:txBody>
      </p:sp>
      <p:grpSp>
        <p:nvGrpSpPr>
          <p:cNvPr id="54" name="Group 53">
            <a:extLst>
              <a:ext uri="{FF2B5EF4-FFF2-40B4-BE49-F238E27FC236}">
                <a16:creationId xmlns:a16="http://schemas.microsoft.com/office/drawing/2014/main" id="{04557539-DDE9-4CF2-89D8-54FE128EE885}"/>
              </a:ext>
            </a:extLst>
          </p:cNvPr>
          <p:cNvGrpSpPr/>
          <p:nvPr userDrawn="1"/>
        </p:nvGrpSpPr>
        <p:grpSpPr>
          <a:xfrm>
            <a:off x="0" y="0"/>
            <a:ext cx="178506" cy="6861498"/>
            <a:chOff x="0" y="0"/>
            <a:chExt cx="178506" cy="6861498"/>
          </a:xfrm>
        </p:grpSpPr>
        <p:sp>
          <p:nvSpPr>
            <p:cNvPr id="55" name="Rectangle 54">
              <a:extLst>
                <a:ext uri="{FF2B5EF4-FFF2-40B4-BE49-F238E27FC236}">
                  <a16:creationId xmlns:a16="http://schemas.microsoft.com/office/drawing/2014/main" id="{6D47D31C-6E10-422B-862A-BD97D2FDF04A}"/>
                </a:ext>
              </a:extLst>
            </p:cNvPr>
            <p:cNvSpPr/>
            <p:nvPr/>
          </p:nvSpPr>
          <p:spPr>
            <a:xfrm>
              <a:off x="0" y="2843784"/>
              <a:ext cx="178506" cy="4017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20128E2-5DA8-4302-B5B2-A5C8040B2459}"/>
                </a:ext>
              </a:extLst>
            </p:cNvPr>
            <p:cNvSpPr/>
            <p:nvPr userDrawn="1"/>
          </p:nvSpPr>
          <p:spPr>
            <a:xfrm>
              <a:off x="1" y="0"/>
              <a:ext cx="178505" cy="28487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7FDEDF2F-4306-400D-9001-262A7ABB0D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66684" y="694944"/>
            <a:ext cx="2433346" cy="1361755"/>
          </a:xfrm>
          <a:prstGeom prst="rect">
            <a:avLst/>
          </a:prstGeom>
        </p:spPr>
      </p:pic>
    </p:spTree>
    <p:extLst>
      <p:ext uri="{BB962C8B-B14F-4D97-AF65-F5344CB8AC3E}">
        <p14:creationId xmlns:p14="http://schemas.microsoft.com/office/powerpoint/2010/main" val="2184218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3 stacked photos">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90E3C8A4-9392-40A1-87C9-775652BB1129}"/>
              </a:ext>
            </a:extLst>
          </p:cNvPr>
          <p:cNvSpPr/>
          <p:nvPr userDrawn="1"/>
        </p:nvSpPr>
        <p:spPr>
          <a:xfrm>
            <a:off x="1" y="2272746"/>
            <a:ext cx="12191999" cy="45852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934317" y="3259691"/>
            <a:ext cx="5309465" cy="1325563"/>
          </a:xfrm>
          <a:prstGeom prst="rect">
            <a:avLst/>
          </a:prstGeom>
        </p:spPr>
        <p:txBody>
          <a:bodyPr vert="horz" lIns="0" tIns="45720" rIns="91440" bIns="45720" rtlCol="0" anchor="b">
            <a:noAutofit/>
          </a:bodyPr>
          <a:lstStyle>
            <a:lvl1pPr>
              <a:defRPr sz="4400" spc="0"/>
            </a:lvl1pPr>
          </a:lstStyle>
          <a:p>
            <a:r>
              <a:rPr lang="en-US"/>
              <a:t>Click to edit Master title style</a:t>
            </a:r>
          </a:p>
        </p:txBody>
      </p:sp>
      <p:sp>
        <p:nvSpPr>
          <p:cNvPr id="5" name="Text Placeholder 4"/>
          <p:cNvSpPr>
            <a:spLocks noGrp="1"/>
          </p:cNvSpPr>
          <p:nvPr>
            <p:ph type="body" sz="quarter" idx="10" hasCustomPrompt="1"/>
          </p:nvPr>
        </p:nvSpPr>
        <p:spPr>
          <a:xfrm>
            <a:off x="934317" y="5681791"/>
            <a:ext cx="7242529" cy="575532"/>
          </a:xfrm>
          <a:prstGeom prst="rect">
            <a:avLst/>
          </a:prstGeom>
        </p:spPr>
        <p:txBody>
          <a:bodyPr tIns="0" bIns="0" anchor="b">
            <a:noAutofit/>
          </a:bodyPr>
          <a:lstStyle>
            <a:lvl1pPr marL="0" indent="0">
              <a:lnSpc>
                <a:spcPct val="100000"/>
              </a:lnSpc>
              <a:spcBef>
                <a:spcPts val="0"/>
              </a:spcBef>
              <a:spcAft>
                <a:spcPts val="0"/>
              </a:spcAft>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51" name="Picture Placeholder 2">
            <a:extLst>
              <a:ext uri="{FF2B5EF4-FFF2-40B4-BE49-F238E27FC236}">
                <a16:creationId xmlns:a16="http://schemas.microsoft.com/office/drawing/2014/main" id="{EAB9776E-E6C2-4285-B679-F83740A4A1D7}"/>
              </a:ext>
            </a:extLst>
          </p:cNvPr>
          <p:cNvSpPr>
            <a:spLocks noGrp="1"/>
          </p:cNvSpPr>
          <p:nvPr>
            <p:ph type="pic" sz="quarter" idx="11"/>
          </p:nvPr>
        </p:nvSpPr>
        <p:spPr>
          <a:xfrm>
            <a:off x="7537068" y="0"/>
            <a:ext cx="4654296" cy="2286000"/>
          </a:xfrm>
        </p:spPr>
        <p:txBody>
          <a:bodyPr/>
          <a:lstStyle/>
          <a:p>
            <a:r>
              <a:rPr lang="en-US"/>
              <a:t>Click icon to add picture</a:t>
            </a:r>
          </a:p>
        </p:txBody>
      </p:sp>
      <p:sp>
        <p:nvSpPr>
          <p:cNvPr id="52" name="Picture Placeholder 2">
            <a:extLst>
              <a:ext uri="{FF2B5EF4-FFF2-40B4-BE49-F238E27FC236}">
                <a16:creationId xmlns:a16="http://schemas.microsoft.com/office/drawing/2014/main" id="{4BAD18F2-F0C2-4FD8-950C-5A2802566921}"/>
              </a:ext>
            </a:extLst>
          </p:cNvPr>
          <p:cNvSpPr>
            <a:spLocks noGrp="1"/>
          </p:cNvSpPr>
          <p:nvPr>
            <p:ph type="pic" sz="quarter" idx="12"/>
          </p:nvPr>
        </p:nvSpPr>
        <p:spPr>
          <a:xfrm>
            <a:off x="7537068" y="2286000"/>
            <a:ext cx="4654296" cy="2286000"/>
          </a:xfrm>
        </p:spPr>
        <p:txBody>
          <a:bodyPr/>
          <a:lstStyle/>
          <a:p>
            <a:r>
              <a:rPr lang="en-US"/>
              <a:t>Click icon to add picture</a:t>
            </a:r>
          </a:p>
        </p:txBody>
      </p:sp>
      <p:sp>
        <p:nvSpPr>
          <p:cNvPr id="53" name="Picture Placeholder 2">
            <a:extLst>
              <a:ext uri="{FF2B5EF4-FFF2-40B4-BE49-F238E27FC236}">
                <a16:creationId xmlns:a16="http://schemas.microsoft.com/office/drawing/2014/main" id="{2FE3DA97-6CCE-426F-94B0-1DB9B1199E8B}"/>
              </a:ext>
            </a:extLst>
          </p:cNvPr>
          <p:cNvSpPr>
            <a:spLocks noGrp="1"/>
          </p:cNvSpPr>
          <p:nvPr>
            <p:ph type="pic" sz="quarter" idx="13"/>
          </p:nvPr>
        </p:nvSpPr>
        <p:spPr>
          <a:xfrm>
            <a:off x="7537068" y="4572000"/>
            <a:ext cx="4654296" cy="2286000"/>
          </a:xfrm>
        </p:spPr>
        <p:txBody>
          <a:bodyPr/>
          <a:lstStyle/>
          <a:p>
            <a:r>
              <a:rPr lang="en-US"/>
              <a:t>Click icon to add picture</a:t>
            </a:r>
          </a:p>
        </p:txBody>
      </p:sp>
      <p:grpSp>
        <p:nvGrpSpPr>
          <p:cNvPr id="62" name="Group 61">
            <a:extLst>
              <a:ext uri="{FF2B5EF4-FFF2-40B4-BE49-F238E27FC236}">
                <a16:creationId xmlns:a16="http://schemas.microsoft.com/office/drawing/2014/main" id="{580DA0E3-076E-4E7A-875B-F4612768D10C}"/>
              </a:ext>
            </a:extLst>
          </p:cNvPr>
          <p:cNvGrpSpPr/>
          <p:nvPr userDrawn="1"/>
        </p:nvGrpSpPr>
        <p:grpSpPr>
          <a:xfrm flipV="1">
            <a:off x="0" y="0"/>
            <a:ext cx="178506" cy="6857998"/>
            <a:chOff x="0" y="0"/>
            <a:chExt cx="178506" cy="6857998"/>
          </a:xfrm>
        </p:grpSpPr>
        <p:sp>
          <p:nvSpPr>
            <p:cNvPr id="63" name="Rectangle 62">
              <a:extLst>
                <a:ext uri="{FF2B5EF4-FFF2-40B4-BE49-F238E27FC236}">
                  <a16:creationId xmlns:a16="http://schemas.microsoft.com/office/drawing/2014/main" id="{8FCBC7E1-BE16-409C-B88F-0DBEAD8280AA}"/>
                </a:ext>
              </a:extLst>
            </p:cNvPr>
            <p:cNvSpPr/>
            <p:nvPr userDrawn="1"/>
          </p:nvSpPr>
          <p:spPr>
            <a:xfrm>
              <a:off x="0" y="0"/>
              <a:ext cx="178506" cy="4585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4DD8F07-DAF7-4911-AED9-2A0D46F33BF4}"/>
                </a:ext>
              </a:extLst>
            </p:cNvPr>
            <p:cNvSpPr/>
            <p:nvPr userDrawn="1"/>
          </p:nvSpPr>
          <p:spPr>
            <a:xfrm>
              <a:off x="0" y="4585257"/>
              <a:ext cx="178506" cy="2272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a:extLst>
              <a:ext uri="{FF2B5EF4-FFF2-40B4-BE49-F238E27FC236}">
                <a16:creationId xmlns:a16="http://schemas.microsoft.com/office/drawing/2014/main" id="{57A05952-7645-44F2-9098-DFAD243849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923" y="539496"/>
            <a:ext cx="2060890" cy="1153320"/>
          </a:xfrm>
          <a:prstGeom prst="rect">
            <a:avLst/>
          </a:prstGeom>
        </p:spPr>
      </p:pic>
    </p:spTree>
    <p:extLst>
      <p:ext uri="{BB962C8B-B14F-4D97-AF65-F5344CB8AC3E}">
        <p14:creationId xmlns:p14="http://schemas.microsoft.com/office/powerpoint/2010/main" val="3041752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7990" y="240422"/>
            <a:ext cx="9158274" cy="1010413"/>
          </a:xfrm>
        </p:spPr>
        <p:txBody>
          <a:bodyPr/>
          <a:lstStyle/>
          <a:p>
            <a:r>
              <a:rPr lang="en-US"/>
              <a:t>Click to edit Master title style</a:t>
            </a:r>
          </a:p>
        </p:txBody>
      </p:sp>
      <p:sp>
        <p:nvSpPr>
          <p:cNvPr id="3" name="Content Placeholder 2"/>
          <p:cNvSpPr>
            <a:spLocks noGrp="1"/>
          </p:cNvSpPr>
          <p:nvPr>
            <p:ph idx="1"/>
          </p:nvPr>
        </p:nvSpPr>
        <p:spPr>
          <a:xfrm>
            <a:off x="757990" y="1735494"/>
            <a:ext cx="10397690" cy="4133598"/>
          </a:xfrm>
        </p:spPr>
        <p:txBody>
          <a:bodyPr>
            <a:noAutofit/>
          </a:bodyPr>
          <a:lstStyle>
            <a:lvl1pPr>
              <a:buClr>
                <a:schemeClr val="accent1"/>
              </a:buCl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BUSINESS CONFIDENTIAL           GTI ENERGY |  May 2024</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62877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57990" y="437206"/>
            <a:ext cx="8457267" cy="813629"/>
          </a:xfrm>
        </p:spPr>
        <p:txBody>
          <a:bodyPr/>
          <a:lstStyle/>
          <a:p>
            <a:r>
              <a:rPr lang="en-US"/>
              <a:t>Click to edit Master title style</a:t>
            </a:r>
          </a:p>
        </p:txBody>
      </p:sp>
      <p:sp>
        <p:nvSpPr>
          <p:cNvPr id="3" name="Content Placeholder 2"/>
          <p:cNvSpPr>
            <a:spLocks noGrp="1"/>
          </p:cNvSpPr>
          <p:nvPr>
            <p:ph sz="half" idx="1"/>
          </p:nvPr>
        </p:nvSpPr>
        <p:spPr>
          <a:xfrm>
            <a:off x="757989" y="1847462"/>
            <a:ext cx="4989667" cy="4217436"/>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2612" y="1847461"/>
            <a:ext cx="4989667" cy="4217437"/>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BUSINESS CONFIDENTIAL           GTI ENERGY |  May 2024</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107722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57990" y="296467"/>
            <a:ext cx="8317308" cy="954368"/>
          </a:xfrm>
        </p:spPr>
        <p:txBody>
          <a:bodyPr>
            <a:noAutofit/>
          </a:bodyPr>
          <a:lstStyle/>
          <a:p>
            <a:r>
              <a:rPr lang="en-US"/>
              <a:t>Click to edit Master title style</a:t>
            </a:r>
          </a:p>
        </p:txBody>
      </p:sp>
      <p:sp>
        <p:nvSpPr>
          <p:cNvPr id="3" name="Text Placeholder 2"/>
          <p:cNvSpPr>
            <a:spLocks noGrp="1"/>
          </p:cNvSpPr>
          <p:nvPr>
            <p:ph type="body" idx="1" hasCustomPrompt="1"/>
          </p:nvPr>
        </p:nvSpPr>
        <p:spPr>
          <a:xfrm>
            <a:off x="757990"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7990" y="2678356"/>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515944"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678355"/>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BUSINESS CONFIDENTIAL           GTI ENERGY |  May 2024</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3697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57989" y="314113"/>
            <a:ext cx="8457267" cy="813629"/>
          </a:xfrm>
        </p:spPr>
        <p:txBody>
          <a:bodyPr/>
          <a:lstStyle/>
          <a:p>
            <a:r>
              <a:rPr lang="en-US"/>
              <a:t>Click to edit Master title style</a:t>
            </a:r>
          </a:p>
        </p:txBody>
      </p:sp>
      <p:sp>
        <p:nvSpPr>
          <p:cNvPr id="3" name="Content Placeholder 2"/>
          <p:cNvSpPr>
            <a:spLocks noGrp="1"/>
          </p:cNvSpPr>
          <p:nvPr>
            <p:ph sz="half" idx="1"/>
          </p:nvPr>
        </p:nvSpPr>
        <p:spPr>
          <a:xfrm>
            <a:off x="757989" y="1847462"/>
            <a:ext cx="4989667" cy="4217436"/>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2612" y="1847461"/>
            <a:ext cx="4989667" cy="4217437"/>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80634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BUSINESS CONFIDENTIAL           GTI ENERGY |  May 2024</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9" name="Title 1">
            <a:extLst>
              <a:ext uri="{FF2B5EF4-FFF2-40B4-BE49-F238E27FC236}">
                <a16:creationId xmlns:a16="http://schemas.microsoft.com/office/drawing/2014/main" id="{0440ABAD-D192-4C67-BA8F-907DF24D0EBF}"/>
              </a:ext>
            </a:extLst>
          </p:cNvPr>
          <p:cNvSpPr>
            <a:spLocks noGrp="1"/>
          </p:cNvSpPr>
          <p:nvPr>
            <p:ph type="title"/>
          </p:nvPr>
        </p:nvSpPr>
        <p:spPr>
          <a:xfrm>
            <a:off x="757990" y="240422"/>
            <a:ext cx="9158274" cy="1010413"/>
          </a:xfrm>
        </p:spPr>
        <p:txBody>
          <a:bodyPr/>
          <a:lstStyle/>
          <a:p>
            <a:r>
              <a:rPr lang="en-US"/>
              <a:t>Click to edit Master title style</a:t>
            </a:r>
          </a:p>
        </p:txBody>
      </p:sp>
    </p:spTree>
    <p:extLst>
      <p:ext uri="{BB962C8B-B14F-4D97-AF65-F5344CB8AC3E}">
        <p14:creationId xmlns:p14="http://schemas.microsoft.com/office/powerpoint/2010/main" val="927280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D953A9B-B85F-449C-8877-5E34811FFC2E}"/>
              </a:ext>
            </a:extLst>
          </p:cNvPr>
          <p:cNvGrpSpPr>
            <a:grpSpLocks noChangeAspect="1"/>
          </p:cNvGrpSpPr>
          <p:nvPr userDrawn="1"/>
        </p:nvGrpSpPr>
        <p:grpSpPr>
          <a:xfrm>
            <a:off x="8044873" y="539496"/>
            <a:ext cx="5204407" cy="2631149"/>
            <a:chOff x="2684099" y="1389816"/>
            <a:chExt cx="3380794" cy="1709200"/>
          </a:xfrm>
          <a:solidFill>
            <a:schemeClr val="bg2"/>
          </a:solidFill>
        </p:grpSpPr>
        <p:sp>
          <p:nvSpPr>
            <p:cNvPr id="22" name="Freeform: Shape 21">
              <a:extLst>
                <a:ext uri="{FF2B5EF4-FFF2-40B4-BE49-F238E27FC236}">
                  <a16:creationId xmlns:a16="http://schemas.microsoft.com/office/drawing/2014/main" id="{A38F717B-CF2F-4212-B2CD-1243CB904966}"/>
                </a:ext>
              </a:extLst>
            </p:cNvPr>
            <p:cNvSpPr/>
            <p:nvPr/>
          </p:nvSpPr>
          <p:spPr>
            <a:xfrm>
              <a:off x="3083548" y="1392746"/>
              <a:ext cx="2981345" cy="1507546"/>
            </a:xfrm>
            <a:custGeom>
              <a:avLst/>
              <a:gdLst>
                <a:gd name="connsiteX0" fmla="*/ 1854847 w 2981345"/>
                <a:gd name="connsiteY0" fmla="*/ 1318192 h 1507546"/>
                <a:gd name="connsiteX1" fmla="*/ 1492945 w 2981345"/>
                <a:gd name="connsiteY1" fmla="*/ 955525 h 1507546"/>
                <a:gd name="connsiteX2" fmla="*/ 1492945 w 2981345"/>
                <a:gd name="connsiteY2" fmla="*/ 955525 h 1507546"/>
                <a:gd name="connsiteX3" fmla="*/ 823681 w 2981345"/>
                <a:gd name="connsiteY3" fmla="*/ 286771 h 1507546"/>
                <a:gd name="connsiteX4" fmla="*/ -28 w 2981345"/>
                <a:gd name="connsiteY4" fmla="*/ 95881 h 1507546"/>
                <a:gd name="connsiteX5" fmla="*/ 995712 w 2981345"/>
                <a:gd name="connsiteY5" fmla="*/ 248797 h 1507546"/>
                <a:gd name="connsiteX6" fmla="*/ 1952203 w 2981345"/>
                <a:gd name="connsiteY6" fmla="*/ 1206563 h 1507546"/>
                <a:gd name="connsiteX7" fmla="*/ 2655363 w 2981345"/>
                <a:gd name="connsiteY7" fmla="*/ 1239185 h 1507546"/>
                <a:gd name="connsiteX8" fmla="*/ 2686813 w 2981345"/>
                <a:gd name="connsiteY8" fmla="*/ 515409 h 1507546"/>
                <a:gd name="connsiteX9" fmla="*/ 1998588 w 2981345"/>
                <a:gd name="connsiteY9" fmla="*/ 454215 h 1507546"/>
                <a:gd name="connsiteX10" fmla="*/ 1892056 w 2981345"/>
                <a:gd name="connsiteY10" fmla="*/ 556159 h 1507546"/>
                <a:gd name="connsiteX11" fmla="*/ 1728946 w 2981345"/>
                <a:gd name="connsiteY11" fmla="*/ 719525 h 1507546"/>
                <a:gd name="connsiteX12" fmla="*/ 1646881 w 2981345"/>
                <a:gd name="connsiteY12" fmla="*/ 719525 h 1507546"/>
                <a:gd name="connsiteX13" fmla="*/ 1583165 w 2981345"/>
                <a:gd name="connsiteY13" fmla="*/ 655554 h 1507546"/>
                <a:gd name="connsiteX14" fmla="*/ 1855102 w 2981345"/>
                <a:gd name="connsiteY14" fmla="*/ 383618 h 1507546"/>
                <a:gd name="connsiteX15" fmla="*/ 1898173 w 2981345"/>
                <a:gd name="connsiteY15" fmla="*/ 344370 h 1507546"/>
                <a:gd name="connsiteX16" fmla="*/ 2827624 w 2981345"/>
                <a:gd name="connsiteY16" fmla="*/ 427207 h 1507546"/>
                <a:gd name="connsiteX17" fmla="*/ 2818474 w 2981345"/>
                <a:gd name="connsiteY17" fmla="*/ 1284550 h 1507546"/>
                <a:gd name="connsiteX18" fmla="*/ 1854847 w 2981345"/>
                <a:gd name="connsiteY18" fmla="*/ 1318192 h 15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1345" h="1507546">
                  <a:moveTo>
                    <a:pt x="1854847" y="1318192"/>
                  </a:moveTo>
                  <a:lnTo>
                    <a:pt x="1492945" y="955525"/>
                  </a:lnTo>
                  <a:lnTo>
                    <a:pt x="1492945" y="955525"/>
                  </a:lnTo>
                  <a:lnTo>
                    <a:pt x="823681" y="286771"/>
                  </a:lnTo>
                  <a:cubicBezTo>
                    <a:pt x="605319" y="76116"/>
                    <a:pt x="288734" y="2750"/>
                    <a:pt x="-28" y="95881"/>
                  </a:cubicBezTo>
                  <a:cubicBezTo>
                    <a:pt x="329810" y="-75177"/>
                    <a:pt x="732400" y="-13350"/>
                    <a:pt x="995712" y="248797"/>
                  </a:cubicBezTo>
                  <a:lnTo>
                    <a:pt x="1952203" y="1206563"/>
                  </a:lnTo>
                  <a:cubicBezTo>
                    <a:pt x="2142253" y="1399059"/>
                    <a:pt x="2448315" y="1413257"/>
                    <a:pt x="2655363" y="1239185"/>
                  </a:cubicBezTo>
                  <a:cubicBezTo>
                    <a:pt x="2863916" y="1048007"/>
                    <a:pt x="2877984" y="723959"/>
                    <a:pt x="2686813" y="515409"/>
                  </a:cubicBezTo>
                  <a:cubicBezTo>
                    <a:pt x="2507748" y="320084"/>
                    <a:pt x="2209307" y="293546"/>
                    <a:pt x="1998588" y="454215"/>
                  </a:cubicBezTo>
                  <a:lnTo>
                    <a:pt x="1892056" y="556159"/>
                  </a:lnTo>
                  <a:lnTo>
                    <a:pt x="1728946" y="719525"/>
                  </a:lnTo>
                  <a:cubicBezTo>
                    <a:pt x="1706263" y="742143"/>
                    <a:pt x="1669563" y="742143"/>
                    <a:pt x="1646881" y="719525"/>
                  </a:cubicBezTo>
                  <a:lnTo>
                    <a:pt x="1583165" y="655554"/>
                  </a:lnTo>
                  <a:lnTo>
                    <a:pt x="1855102" y="383618"/>
                  </a:lnTo>
                  <a:cubicBezTo>
                    <a:pt x="1868660" y="369680"/>
                    <a:pt x="1883034" y="356573"/>
                    <a:pt x="1898173" y="344370"/>
                  </a:cubicBezTo>
                  <a:cubicBezTo>
                    <a:pt x="2177704" y="110581"/>
                    <a:pt x="2593840" y="147668"/>
                    <a:pt x="2827624" y="427207"/>
                  </a:cubicBezTo>
                  <a:cubicBezTo>
                    <a:pt x="3035972" y="676305"/>
                    <a:pt x="3032073" y="1039958"/>
                    <a:pt x="2818474" y="1284550"/>
                  </a:cubicBezTo>
                  <a:cubicBezTo>
                    <a:pt x="2564124" y="1576366"/>
                    <a:pt x="2121176" y="1575601"/>
                    <a:pt x="1854847" y="1318192"/>
                  </a:cubicBezTo>
                  <a:close/>
                </a:path>
              </a:pathLst>
            </a:custGeom>
            <a:grpFill/>
            <a:ln w="2548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7F764C5-9612-4BCC-8468-9A9D949340EC}"/>
                </a:ext>
              </a:extLst>
            </p:cNvPr>
            <p:cNvSpPr/>
            <p:nvPr/>
          </p:nvSpPr>
          <p:spPr>
            <a:xfrm>
              <a:off x="3092468" y="2158684"/>
              <a:ext cx="1162597" cy="940332"/>
            </a:xfrm>
            <a:custGeom>
              <a:avLst/>
              <a:gdLst>
                <a:gd name="connsiteX0" fmla="*/ 1143531 w 1162597"/>
                <a:gd name="connsiteY0" fmla="*/ 529826 h 940332"/>
                <a:gd name="connsiteX1" fmla="*/ 933526 w 1162597"/>
                <a:gd name="connsiteY1" fmla="*/ 739066 h 940332"/>
                <a:gd name="connsiteX2" fmla="*/ 538237 w 1162597"/>
                <a:gd name="connsiteY2" fmla="*/ 926134 h 940332"/>
                <a:gd name="connsiteX3" fmla="*/ -28 w 1162597"/>
                <a:gd name="connsiteY3" fmla="*/ 849676 h 940332"/>
                <a:gd name="connsiteX4" fmla="*/ 393731 w 1162597"/>
                <a:gd name="connsiteY4" fmla="*/ 875162 h 940332"/>
                <a:gd name="connsiteX5" fmla="*/ 765828 w 1162597"/>
                <a:gd name="connsiteY5" fmla="*/ 699053 h 940332"/>
                <a:gd name="connsiteX6" fmla="*/ 980420 w 1162597"/>
                <a:gd name="connsiteY6" fmla="*/ 484461 h 940332"/>
                <a:gd name="connsiteX7" fmla="*/ 572643 w 1162597"/>
                <a:gd name="connsiteY7" fmla="*/ 76684 h 940332"/>
                <a:gd name="connsiteX8" fmla="*/ 625654 w 1162597"/>
                <a:gd name="connsiteY8" fmla="*/ 20614 h 940332"/>
                <a:gd name="connsiteX9" fmla="*/ 724410 w 1162597"/>
                <a:gd name="connsiteY9" fmla="*/ 20229 h 940332"/>
                <a:gd name="connsiteX10" fmla="*/ 724795 w 1162597"/>
                <a:gd name="connsiteY10" fmla="*/ 20614 h 940332"/>
                <a:gd name="connsiteX11" fmla="*/ 1143531 w 1162597"/>
                <a:gd name="connsiteY11" fmla="*/ 438331 h 940332"/>
                <a:gd name="connsiteX12" fmla="*/ 1143839 w 1162597"/>
                <a:gd name="connsiteY12" fmla="*/ 529517 h 940332"/>
                <a:gd name="connsiteX13" fmla="*/ 1143531 w 1162597"/>
                <a:gd name="connsiteY13" fmla="*/ 529826 h 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2597" h="940332">
                  <a:moveTo>
                    <a:pt x="1143531" y="529826"/>
                  </a:moveTo>
                  <a:lnTo>
                    <a:pt x="933526" y="739066"/>
                  </a:lnTo>
                  <a:cubicBezTo>
                    <a:pt x="820426" y="834973"/>
                    <a:pt x="684112" y="899483"/>
                    <a:pt x="538237" y="926134"/>
                  </a:cubicBezTo>
                  <a:cubicBezTo>
                    <a:pt x="355275" y="959849"/>
                    <a:pt x="166309" y="933007"/>
                    <a:pt x="-28" y="849676"/>
                  </a:cubicBezTo>
                  <a:cubicBezTo>
                    <a:pt x="127068" y="890754"/>
                    <a:pt x="262399" y="899514"/>
                    <a:pt x="393731" y="875162"/>
                  </a:cubicBezTo>
                  <a:cubicBezTo>
                    <a:pt x="531065" y="850117"/>
                    <a:pt x="659393" y="789381"/>
                    <a:pt x="765828" y="699053"/>
                  </a:cubicBezTo>
                  <a:lnTo>
                    <a:pt x="980420" y="484461"/>
                  </a:lnTo>
                  <a:lnTo>
                    <a:pt x="572643" y="76684"/>
                  </a:lnTo>
                  <a:lnTo>
                    <a:pt x="625654" y="20614"/>
                  </a:lnTo>
                  <a:cubicBezTo>
                    <a:pt x="652820" y="-6763"/>
                    <a:pt x="697033" y="-6934"/>
                    <a:pt x="724410" y="20229"/>
                  </a:cubicBezTo>
                  <a:cubicBezTo>
                    <a:pt x="724540" y="20357"/>
                    <a:pt x="724668" y="20487"/>
                    <a:pt x="724795" y="20614"/>
                  </a:cubicBezTo>
                  <a:lnTo>
                    <a:pt x="1143531" y="438331"/>
                  </a:lnTo>
                  <a:cubicBezTo>
                    <a:pt x="1168795" y="463427"/>
                    <a:pt x="1168933" y="504253"/>
                    <a:pt x="1143839" y="529517"/>
                  </a:cubicBezTo>
                  <a:cubicBezTo>
                    <a:pt x="1143737" y="529622"/>
                    <a:pt x="1143633" y="529724"/>
                    <a:pt x="1143531" y="529826"/>
                  </a:cubicBezTo>
                  <a:close/>
                </a:path>
              </a:pathLst>
            </a:custGeom>
            <a:grpFill/>
            <a:ln w="2548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C3D367F-B7AB-4C09-8D3E-3ED462CC8209}"/>
                </a:ext>
              </a:extLst>
            </p:cNvPr>
            <p:cNvSpPr/>
            <p:nvPr/>
          </p:nvSpPr>
          <p:spPr>
            <a:xfrm>
              <a:off x="2684099" y="1589754"/>
              <a:ext cx="2978382" cy="1507368"/>
            </a:xfrm>
            <a:custGeom>
              <a:avLst/>
              <a:gdLst>
                <a:gd name="connsiteX0" fmla="*/ 2978354 w 2978382"/>
                <a:gd name="connsiteY0" fmla="*/ 1411979 h 1507368"/>
                <a:gd name="connsiteX1" fmla="*/ 1982614 w 2978382"/>
                <a:gd name="connsiteY1" fmla="*/ 1257279 h 1507368"/>
                <a:gd name="connsiteX2" fmla="*/ 1026377 w 2978382"/>
                <a:gd name="connsiteY2" fmla="*/ 301297 h 1507368"/>
                <a:gd name="connsiteX3" fmla="*/ 323472 w 2978382"/>
                <a:gd name="connsiteY3" fmla="*/ 267400 h 1507368"/>
                <a:gd name="connsiteX4" fmla="*/ 258992 w 2978382"/>
                <a:gd name="connsiteY4" fmla="*/ 988656 h 1507368"/>
                <a:gd name="connsiteX5" fmla="*/ 980248 w 2978382"/>
                <a:gd name="connsiteY5" fmla="*/ 1053135 h 1507368"/>
                <a:gd name="connsiteX6" fmla="*/ 830135 w 2978382"/>
                <a:gd name="connsiteY6" fmla="*/ 903278 h 1507368"/>
                <a:gd name="connsiteX7" fmla="*/ 829179 w 2978382"/>
                <a:gd name="connsiteY7" fmla="*/ 795153 h 1507368"/>
                <a:gd name="connsiteX8" fmla="*/ 830135 w 2978382"/>
                <a:gd name="connsiteY8" fmla="*/ 794197 h 1507368"/>
                <a:gd name="connsiteX9" fmla="*/ 881107 w 2978382"/>
                <a:gd name="connsiteY9" fmla="*/ 743225 h 1507368"/>
                <a:gd name="connsiteX10" fmla="*/ 1192037 w 2978382"/>
                <a:gd name="connsiteY10" fmla="*/ 1054155 h 1507368"/>
                <a:gd name="connsiteX11" fmla="*/ 1124499 w 2978382"/>
                <a:gd name="connsiteY11" fmla="*/ 1121693 h 1507368"/>
                <a:gd name="connsiteX12" fmla="*/ 1092641 w 2978382"/>
                <a:gd name="connsiteY12" fmla="*/ 1151257 h 1507368"/>
                <a:gd name="connsiteX13" fmla="*/ 1081172 w 2978382"/>
                <a:gd name="connsiteY13" fmla="*/ 1160942 h 1507368"/>
                <a:gd name="connsiteX14" fmla="*/ 152035 w 2978382"/>
                <a:gd name="connsiteY14" fmla="*/ 1074534 h 1507368"/>
                <a:gd name="connsiteX15" fmla="*/ 190435 w 2978382"/>
                <a:gd name="connsiteY15" fmla="*/ 189413 h 1507368"/>
                <a:gd name="connsiteX16" fmla="*/ 1123479 w 2978382"/>
                <a:gd name="connsiteY16" fmla="*/ 189413 h 1507368"/>
                <a:gd name="connsiteX17" fmla="*/ 1485636 w 2978382"/>
                <a:gd name="connsiteY17" fmla="*/ 552080 h 1507368"/>
                <a:gd name="connsiteX18" fmla="*/ 1485636 w 2978382"/>
                <a:gd name="connsiteY18" fmla="*/ 552080 h 1507368"/>
                <a:gd name="connsiteX19" fmla="*/ 2155410 w 2978382"/>
                <a:gd name="connsiteY19" fmla="*/ 1220579 h 1507368"/>
                <a:gd name="connsiteX20" fmla="*/ 2978354 w 2978382"/>
                <a:gd name="connsiteY20" fmla="*/ 1411979 h 150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8382" h="1507368">
                  <a:moveTo>
                    <a:pt x="2978354" y="1411979"/>
                  </a:moveTo>
                  <a:cubicBezTo>
                    <a:pt x="2648157" y="1582659"/>
                    <a:pt x="2245452" y="1520104"/>
                    <a:pt x="1982614" y="1257279"/>
                  </a:cubicBezTo>
                  <a:lnTo>
                    <a:pt x="1026377" y="301297"/>
                  </a:lnTo>
                  <a:cubicBezTo>
                    <a:pt x="836751" y="108454"/>
                    <a:pt x="530773" y="93700"/>
                    <a:pt x="323472" y="267400"/>
                  </a:cubicBezTo>
                  <a:cubicBezTo>
                    <a:pt x="106497" y="448764"/>
                    <a:pt x="77629" y="771680"/>
                    <a:pt x="258992" y="988656"/>
                  </a:cubicBezTo>
                  <a:cubicBezTo>
                    <a:pt x="440356" y="1205631"/>
                    <a:pt x="763272" y="1234499"/>
                    <a:pt x="980248" y="1053135"/>
                  </a:cubicBezTo>
                  <a:lnTo>
                    <a:pt x="830135" y="903278"/>
                  </a:lnTo>
                  <a:cubicBezTo>
                    <a:pt x="800013" y="873683"/>
                    <a:pt x="799585" y="825275"/>
                    <a:pt x="829179" y="795153"/>
                  </a:cubicBezTo>
                  <a:cubicBezTo>
                    <a:pt x="829495" y="794832"/>
                    <a:pt x="829814" y="794513"/>
                    <a:pt x="830135" y="794197"/>
                  </a:cubicBezTo>
                  <a:lnTo>
                    <a:pt x="881107" y="743225"/>
                  </a:lnTo>
                  <a:lnTo>
                    <a:pt x="1192037" y="1054155"/>
                  </a:lnTo>
                  <a:lnTo>
                    <a:pt x="1124499" y="1121693"/>
                  </a:lnTo>
                  <a:cubicBezTo>
                    <a:pt x="1114050" y="1131887"/>
                    <a:pt x="1103345" y="1141827"/>
                    <a:pt x="1092641" y="1151257"/>
                  </a:cubicBezTo>
                  <a:lnTo>
                    <a:pt x="1081172" y="1160942"/>
                  </a:lnTo>
                  <a:cubicBezTo>
                    <a:pt x="800737" y="1393655"/>
                    <a:pt x="384748" y="1354967"/>
                    <a:pt x="152035" y="1074534"/>
                  </a:cubicBezTo>
                  <a:cubicBezTo>
                    <a:pt x="-64589" y="813485"/>
                    <a:pt x="-47982" y="430720"/>
                    <a:pt x="190435" y="189413"/>
                  </a:cubicBezTo>
                  <a:cubicBezTo>
                    <a:pt x="448099" y="-68251"/>
                    <a:pt x="867344" y="-58056"/>
                    <a:pt x="1123479" y="189413"/>
                  </a:cubicBezTo>
                  <a:lnTo>
                    <a:pt x="1485636" y="552080"/>
                  </a:lnTo>
                  <a:lnTo>
                    <a:pt x="1485636" y="552080"/>
                  </a:lnTo>
                  <a:lnTo>
                    <a:pt x="2155410" y="1220579"/>
                  </a:lnTo>
                  <a:cubicBezTo>
                    <a:pt x="2373494" y="1431178"/>
                    <a:pt x="2689725" y="1504731"/>
                    <a:pt x="2978354" y="1411979"/>
                  </a:cubicBezTo>
                  <a:close/>
                </a:path>
              </a:pathLst>
            </a:custGeom>
            <a:grpFill/>
            <a:ln w="2548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30792FE-02DB-4931-81BD-BEDD81A25A2A}"/>
                </a:ext>
              </a:extLst>
            </p:cNvPr>
            <p:cNvSpPr/>
            <p:nvPr/>
          </p:nvSpPr>
          <p:spPr>
            <a:xfrm>
              <a:off x="4491112" y="1389816"/>
              <a:ext cx="1163979" cy="561668"/>
            </a:xfrm>
            <a:custGeom>
              <a:avLst/>
              <a:gdLst>
                <a:gd name="connsiteX0" fmla="*/ 1163951 w 1163979"/>
                <a:gd name="connsiteY0" fmla="*/ 91420 h 561668"/>
                <a:gd name="connsiteX1" fmla="*/ 399369 w 1163979"/>
                <a:gd name="connsiteY1" fmla="*/ 241533 h 561668"/>
                <a:gd name="connsiteX2" fmla="*/ 314756 w 1163979"/>
                <a:gd name="connsiteY2" fmla="*/ 324617 h 561668"/>
                <a:gd name="connsiteX3" fmla="*/ 314756 w 1163979"/>
                <a:gd name="connsiteY3" fmla="*/ 324617 h 561668"/>
                <a:gd name="connsiteX4" fmla="*/ 77735 w 1163979"/>
                <a:gd name="connsiteY4" fmla="*/ 561637 h 561668"/>
                <a:gd name="connsiteX5" fmla="*/ 19117 w 1163979"/>
                <a:gd name="connsiteY5" fmla="*/ 503019 h 561668"/>
                <a:gd name="connsiteX6" fmla="*/ 18455 w 1163979"/>
                <a:gd name="connsiteY6" fmla="*/ 412195 h 561668"/>
                <a:gd name="connsiteX7" fmla="*/ 19117 w 1163979"/>
                <a:gd name="connsiteY7" fmla="*/ 411525 h 561668"/>
                <a:gd name="connsiteX8" fmla="*/ 228613 w 1163979"/>
                <a:gd name="connsiteY8" fmla="*/ 202029 h 561668"/>
                <a:gd name="connsiteX9" fmla="*/ 1163951 w 1163979"/>
                <a:gd name="connsiteY9" fmla="*/ 91420 h 5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979" h="561668">
                  <a:moveTo>
                    <a:pt x="1163951" y="91420"/>
                  </a:moveTo>
                  <a:cubicBezTo>
                    <a:pt x="900247" y="6284"/>
                    <a:pt x="611311" y="63015"/>
                    <a:pt x="399369" y="241533"/>
                  </a:cubicBezTo>
                  <a:lnTo>
                    <a:pt x="314756" y="324617"/>
                  </a:lnTo>
                  <a:lnTo>
                    <a:pt x="314756" y="324617"/>
                  </a:lnTo>
                  <a:lnTo>
                    <a:pt x="77735" y="561637"/>
                  </a:lnTo>
                  <a:lnTo>
                    <a:pt x="19117" y="503019"/>
                  </a:lnTo>
                  <a:cubicBezTo>
                    <a:pt x="-6147" y="478125"/>
                    <a:pt x="-6448" y="437459"/>
                    <a:pt x="18455" y="412195"/>
                  </a:cubicBezTo>
                  <a:cubicBezTo>
                    <a:pt x="18658" y="411971"/>
                    <a:pt x="18888" y="411746"/>
                    <a:pt x="19117" y="411525"/>
                  </a:cubicBezTo>
                  <a:lnTo>
                    <a:pt x="228613" y="202029"/>
                  </a:lnTo>
                  <a:cubicBezTo>
                    <a:pt x="489896" y="-19289"/>
                    <a:pt x="858246" y="-62847"/>
                    <a:pt x="1163951" y="91420"/>
                  </a:cubicBezTo>
                  <a:close/>
                </a:path>
              </a:pathLst>
            </a:custGeom>
            <a:grpFill/>
            <a:ln w="25483" cap="flat">
              <a:noFill/>
              <a:prstDash val="solid"/>
              <a:miter/>
            </a:ln>
          </p:spPr>
          <p:txBody>
            <a:bodyPr rtlCol="0" anchor="ctr"/>
            <a:lstStyle/>
            <a:p>
              <a:endParaRPr lang="en-US"/>
            </a:p>
          </p:txBody>
        </p:sp>
      </p:grpSp>
      <p:sp>
        <p:nvSpPr>
          <p:cNvPr id="20" name="Rectangle 19">
            <a:extLst>
              <a:ext uri="{FF2B5EF4-FFF2-40B4-BE49-F238E27FC236}">
                <a16:creationId xmlns:a16="http://schemas.microsoft.com/office/drawing/2014/main" id="{3199DE22-F210-4268-92A5-864A0CA1FA75}"/>
              </a:ext>
            </a:extLst>
          </p:cNvPr>
          <p:cNvSpPr/>
          <p:nvPr userDrawn="1"/>
        </p:nvSpPr>
        <p:spPr>
          <a:xfrm>
            <a:off x="1" y="4589806"/>
            <a:ext cx="12191997" cy="2268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891300"/>
            <a:ext cx="7589520" cy="3566160"/>
          </a:xfrm>
        </p:spPr>
        <p:txBody>
          <a:bodyPr anchor="b" anchorCtr="0">
            <a:noAutofit/>
          </a:bodyPr>
          <a:lstStyle>
            <a:lvl1pPr>
              <a:lnSpc>
                <a:spcPct val="90000"/>
              </a:lnSpc>
              <a:defRPr sz="6600" b="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097280" y="4854503"/>
            <a:ext cx="10058400" cy="1143000"/>
          </a:xfrm>
        </p:spPr>
        <p:txBody>
          <a:bodyPr lIns="91440" rIns="91440" anchor="t" anchorCtr="0">
            <a:no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0691CF43-30D2-407B-B3ED-E526FFB28BE2}"/>
              </a:ext>
            </a:extLst>
          </p:cNvPr>
          <p:cNvGrpSpPr/>
          <p:nvPr/>
        </p:nvGrpSpPr>
        <p:grpSpPr>
          <a:xfrm>
            <a:off x="0" y="0"/>
            <a:ext cx="178506" cy="6857999"/>
            <a:chOff x="0" y="0"/>
            <a:chExt cx="178506" cy="6857999"/>
          </a:xfrm>
        </p:grpSpPr>
        <p:sp>
          <p:nvSpPr>
            <p:cNvPr id="14" name="Rectangle 13">
              <a:extLst>
                <a:ext uri="{FF2B5EF4-FFF2-40B4-BE49-F238E27FC236}">
                  <a16:creationId xmlns:a16="http://schemas.microsoft.com/office/drawing/2014/main" id="{F69C6615-6F48-4410-8F0F-9E96556FAF04}"/>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908FCC4-825A-4EB0-B291-75A6CB8C58E2}"/>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7EEFAC7-8FA9-46AE-BC3D-693E174841F6}"/>
              </a:ext>
            </a:extLst>
          </p:cNvPr>
          <p:cNvGrpSpPr/>
          <p:nvPr userDrawn="1"/>
        </p:nvGrpSpPr>
        <p:grpSpPr>
          <a:xfrm>
            <a:off x="0" y="-1"/>
            <a:ext cx="178502" cy="6858000"/>
            <a:chOff x="0" y="-1"/>
            <a:chExt cx="178502" cy="6858000"/>
          </a:xfrm>
        </p:grpSpPr>
        <p:sp>
          <p:nvSpPr>
            <p:cNvPr id="18" name="Rectangle 17">
              <a:extLst>
                <a:ext uri="{FF2B5EF4-FFF2-40B4-BE49-F238E27FC236}">
                  <a16:creationId xmlns:a16="http://schemas.microsoft.com/office/drawing/2014/main" id="{B93F2AD3-911B-4876-B7CA-5BCD34D4C7E8}"/>
                </a:ext>
              </a:extLst>
            </p:cNvPr>
            <p:cNvSpPr/>
            <p:nvPr/>
          </p:nvSpPr>
          <p:spPr>
            <a:xfrm>
              <a:off x="0" y="-1"/>
              <a:ext cx="178500" cy="4589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998594-14FE-4CC6-8683-116BA6392C40}"/>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0881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losing Power Statem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412E5E9-C41D-4248-B6F5-483E25843258}"/>
              </a:ext>
            </a:extLst>
          </p:cNvPr>
          <p:cNvSpPr/>
          <p:nvPr/>
        </p:nvSpPr>
        <p:spPr>
          <a:xfrm>
            <a:off x="1" y="4589806"/>
            <a:ext cx="12191997" cy="2268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59DE2C1-4C52-40A3-8959-27B2C1BEBFF6}"/>
              </a:ext>
            </a:extLst>
          </p:cNvPr>
          <p:cNvCxnSpPr>
            <a:cxnSpLocks/>
          </p:cNvCxnSpPr>
          <p:nvPr/>
        </p:nvCxnSpPr>
        <p:spPr>
          <a:xfrm>
            <a:off x="0" y="4589807"/>
            <a:ext cx="12192000"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10ACE56A-0EA2-4C2A-A78E-844FBE8F4F50}"/>
              </a:ext>
            </a:extLst>
          </p:cNvPr>
          <p:cNvGrpSpPr/>
          <p:nvPr/>
        </p:nvGrpSpPr>
        <p:grpSpPr>
          <a:xfrm>
            <a:off x="0" y="0"/>
            <a:ext cx="178506" cy="6857999"/>
            <a:chOff x="0" y="0"/>
            <a:chExt cx="178506" cy="6857999"/>
          </a:xfrm>
        </p:grpSpPr>
        <p:sp>
          <p:nvSpPr>
            <p:cNvPr id="103" name="Rectangle 102">
              <a:extLst>
                <a:ext uri="{FF2B5EF4-FFF2-40B4-BE49-F238E27FC236}">
                  <a16:creationId xmlns:a16="http://schemas.microsoft.com/office/drawing/2014/main" id="{46601C03-C6AB-418A-80AE-850C48263776}"/>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C90BD60-B9B9-4449-89D7-877D0EC35343}"/>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DDDB6296-9F31-499C-9382-F230C51AA37C}"/>
              </a:ext>
            </a:extLst>
          </p:cNvPr>
          <p:cNvGrpSpPr/>
          <p:nvPr userDrawn="1"/>
        </p:nvGrpSpPr>
        <p:grpSpPr>
          <a:xfrm>
            <a:off x="0" y="-1"/>
            <a:ext cx="178502" cy="6858000"/>
            <a:chOff x="0" y="-1"/>
            <a:chExt cx="178502" cy="6858000"/>
          </a:xfrm>
        </p:grpSpPr>
        <p:sp>
          <p:nvSpPr>
            <p:cNvPr id="54" name="Rectangle 53">
              <a:extLst>
                <a:ext uri="{FF2B5EF4-FFF2-40B4-BE49-F238E27FC236}">
                  <a16:creationId xmlns:a16="http://schemas.microsoft.com/office/drawing/2014/main" id="{023251D0-C919-449B-8442-F547792DBDA9}"/>
                </a:ext>
              </a:extLst>
            </p:cNvPr>
            <p:cNvSpPr/>
            <p:nvPr/>
          </p:nvSpPr>
          <p:spPr>
            <a:xfrm>
              <a:off x="0" y="-1"/>
              <a:ext cx="178502" cy="4589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449E85F-2D35-4C91-A604-BFD19AE901AA}"/>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7" name="Picture 96">
            <a:extLst>
              <a:ext uri="{FF2B5EF4-FFF2-40B4-BE49-F238E27FC236}">
                <a16:creationId xmlns:a16="http://schemas.microsoft.com/office/drawing/2014/main" id="{2F28842D-9AA2-41AD-9C9E-921B5BF466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65795" y="667512"/>
            <a:ext cx="2570985" cy="1438781"/>
          </a:xfrm>
          <a:prstGeom prst="rect">
            <a:avLst/>
          </a:prstGeom>
        </p:spPr>
      </p:pic>
      <p:sp>
        <p:nvSpPr>
          <p:cNvPr id="4" name="TextBox 3">
            <a:extLst>
              <a:ext uri="{FF2B5EF4-FFF2-40B4-BE49-F238E27FC236}">
                <a16:creationId xmlns:a16="http://schemas.microsoft.com/office/drawing/2014/main" id="{FA66543B-869C-4960-8C68-3A2B41C7D2C5}"/>
              </a:ext>
            </a:extLst>
          </p:cNvPr>
          <p:cNvSpPr txBox="1"/>
          <p:nvPr userDrawn="1"/>
        </p:nvSpPr>
        <p:spPr>
          <a:xfrm>
            <a:off x="1173482" y="3651473"/>
            <a:ext cx="7156701" cy="830997"/>
          </a:xfrm>
          <a:prstGeom prst="rect">
            <a:avLst/>
          </a:prstGeom>
          <a:noFill/>
        </p:spPr>
        <p:txBody>
          <a:bodyPr wrap="square" rtlCol="0">
            <a:spAutoFit/>
          </a:bodyPr>
          <a:lstStyle/>
          <a:p>
            <a:pPr marL="0" marR="0">
              <a:spcBef>
                <a:spcPts val="0"/>
              </a:spcBef>
              <a:spcAft>
                <a:spcPts val="0"/>
              </a:spcAft>
            </a:pPr>
            <a:r>
              <a:rPr lang="en-US" sz="2400">
                <a:effectLst/>
                <a:latin typeface="+mj-lt"/>
                <a:ea typeface="Calibri" panose="020F0502020204030204" pitchFamily="34" charset="0"/>
                <a:cs typeface="Times New Roman" panose="02020603050405020304" pitchFamily="18" charset="0"/>
              </a:rPr>
              <a:t>GTI Energy develops innovative solutions that transform lives, economies, and the environment</a:t>
            </a:r>
          </a:p>
        </p:txBody>
      </p:sp>
      <p:sp>
        <p:nvSpPr>
          <p:cNvPr id="3" name="Text Placeholder 2"/>
          <p:cNvSpPr>
            <a:spLocks noGrp="1"/>
          </p:cNvSpPr>
          <p:nvPr>
            <p:ph type="body" idx="1" hasCustomPrompt="1"/>
          </p:nvPr>
        </p:nvSpPr>
        <p:spPr>
          <a:xfrm>
            <a:off x="1173482" y="4854503"/>
            <a:ext cx="9982198" cy="1143000"/>
          </a:xfrm>
        </p:spPr>
        <p:txBody>
          <a:bodyPr lIns="91440" rIns="91440" anchor="t" anchorCtr="0">
            <a:noAutofit/>
          </a:bodyPr>
          <a:lstStyle>
            <a:lvl1pPr marL="0" indent="0">
              <a:buNone/>
              <a:defRPr sz="2400" cap="none" spc="0" baseline="0">
                <a:solidFill>
                  <a:srgbClr val="777777"/>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www.gti.energy</a:t>
            </a:r>
          </a:p>
        </p:txBody>
      </p:sp>
    </p:spTree>
    <p:extLst>
      <p:ext uri="{BB962C8B-B14F-4D97-AF65-F5344CB8AC3E}">
        <p14:creationId xmlns:p14="http://schemas.microsoft.com/office/powerpoint/2010/main" val="2507128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ark Gray Background">
    <p:bg>
      <p:bgPr>
        <a:solidFill>
          <a:srgbClr val="5C5C5C"/>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D001DF-C021-4178-8F2C-BF2019B824FB}"/>
              </a:ext>
            </a:extLst>
          </p:cNvPr>
          <p:cNvGraphicFramePr>
            <a:graphicFrameLocks noChangeAspect="1"/>
          </p:cNvGraphicFramePr>
          <p:nvPr>
            <p:custDataLst>
              <p:tags r:id="rId1"/>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DAD001DF-C021-4178-8F2C-BF2019B824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Object 2" hidden="1">
            <a:extLst>
              <a:ext uri="{FF2B5EF4-FFF2-40B4-BE49-F238E27FC236}">
                <a16:creationId xmlns:a16="http://schemas.microsoft.com/office/drawing/2014/main" id="{EE896A1E-DBFB-41D7-80C5-947A3076839B}"/>
              </a:ext>
            </a:extLst>
          </p:cNvPr>
          <p:cNvGraphicFramePr>
            <a:graphicFrameLocks noChangeAspect="1"/>
          </p:cNvGraphicFramePr>
          <p:nvPr userDrawn="1">
            <p:custDataLst>
              <p:tags r:id="rId2"/>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Object 2" hidden="1">
                        <a:extLst>
                          <a:ext uri="{FF2B5EF4-FFF2-40B4-BE49-F238E27FC236}">
                            <a16:creationId xmlns:a16="http://schemas.microsoft.com/office/drawing/2014/main" id="{EE896A1E-DBFB-41D7-80C5-947A307683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617384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doubl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C0CEED5-C5B8-4CFF-A103-2DE242640DC3}"/>
              </a:ext>
            </a:extLst>
          </p:cNvPr>
          <p:cNvSpPr>
            <a:spLocks noGrp="1"/>
          </p:cNvSpPr>
          <p:nvPr>
            <p:ph type="pic" sz="quarter" idx="12"/>
          </p:nvPr>
        </p:nvSpPr>
        <p:spPr>
          <a:xfrm>
            <a:off x="178506" y="2848760"/>
            <a:ext cx="4543372" cy="4017714"/>
          </a:xfrm>
        </p:spPr>
        <p:txBody>
          <a:bodyPr/>
          <a:lstStyle/>
          <a:p>
            <a:r>
              <a:rPr lang="en-US"/>
              <a:t>Click icon to add picture</a:t>
            </a:r>
          </a:p>
        </p:txBody>
      </p:sp>
      <p:sp>
        <p:nvSpPr>
          <p:cNvPr id="8" name="Title Placeholder 1"/>
          <p:cNvSpPr>
            <a:spLocks noGrp="1"/>
          </p:cNvSpPr>
          <p:nvPr>
            <p:ph type="title"/>
          </p:nvPr>
        </p:nvSpPr>
        <p:spPr>
          <a:xfrm>
            <a:off x="5701842" y="3747705"/>
            <a:ext cx="5022368" cy="1325563"/>
          </a:xfrm>
          <a:prstGeom prst="rect">
            <a:avLst/>
          </a:prstGeom>
        </p:spPr>
        <p:txBody>
          <a:bodyPr vert="horz" lIns="0" tIns="45720" rIns="91440" bIns="45720" rtlCol="0" anchor="b">
            <a:noAutofit/>
          </a:bodyPr>
          <a:lstStyle>
            <a:lvl1pPr>
              <a:defRPr sz="4000" spc="0"/>
            </a:lvl1pPr>
          </a:lstStyle>
          <a:p>
            <a:r>
              <a:rPr lang="en-US"/>
              <a:t>Click to edit Master title style</a:t>
            </a:r>
          </a:p>
        </p:txBody>
      </p:sp>
      <p:sp>
        <p:nvSpPr>
          <p:cNvPr id="5" name="Text Placeholder 4"/>
          <p:cNvSpPr>
            <a:spLocks noGrp="1"/>
          </p:cNvSpPr>
          <p:nvPr>
            <p:ph type="body" sz="quarter" idx="10" hasCustomPrompt="1"/>
          </p:nvPr>
        </p:nvSpPr>
        <p:spPr>
          <a:xfrm>
            <a:off x="5701842" y="5614016"/>
            <a:ext cx="5022368" cy="575532"/>
          </a:xfrm>
          <a:prstGeom prst="rect">
            <a:avLst/>
          </a:prstGeom>
        </p:spPr>
        <p:txBody>
          <a:bodyPr anchor="b"/>
          <a:lstStyle>
            <a:lvl1pPr marL="0" indent="0">
              <a:lnSpc>
                <a:spcPts val="2600"/>
              </a:lnSpc>
              <a:spcBef>
                <a:spcPts val="0"/>
              </a:spcBef>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3" name="Picture Placeholder 2">
            <a:extLst>
              <a:ext uri="{FF2B5EF4-FFF2-40B4-BE49-F238E27FC236}">
                <a16:creationId xmlns:a16="http://schemas.microsoft.com/office/drawing/2014/main" id="{D382B875-4CD5-4321-B43D-0F108F719B37}"/>
              </a:ext>
            </a:extLst>
          </p:cNvPr>
          <p:cNvSpPr>
            <a:spLocks noGrp="1"/>
          </p:cNvSpPr>
          <p:nvPr>
            <p:ph type="pic" sz="quarter" idx="11"/>
          </p:nvPr>
        </p:nvSpPr>
        <p:spPr>
          <a:xfrm>
            <a:off x="4716861" y="0"/>
            <a:ext cx="7470121" cy="2848760"/>
          </a:xfrm>
        </p:spPr>
        <p:txBody>
          <a:bodyPr/>
          <a:lstStyle/>
          <a:p>
            <a:r>
              <a:rPr lang="en-US"/>
              <a:t>Click icon to add picture</a:t>
            </a:r>
          </a:p>
        </p:txBody>
      </p:sp>
      <p:grpSp>
        <p:nvGrpSpPr>
          <p:cNvPr id="54" name="Group 53">
            <a:extLst>
              <a:ext uri="{FF2B5EF4-FFF2-40B4-BE49-F238E27FC236}">
                <a16:creationId xmlns:a16="http://schemas.microsoft.com/office/drawing/2014/main" id="{04557539-DDE9-4CF2-89D8-54FE128EE885}"/>
              </a:ext>
            </a:extLst>
          </p:cNvPr>
          <p:cNvGrpSpPr/>
          <p:nvPr userDrawn="1"/>
        </p:nvGrpSpPr>
        <p:grpSpPr>
          <a:xfrm>
            <a:off x="0" y="0"/>
            <a:ext cx="178506" cy="6861498"/>
            <a:chOff x="0" y="0"/>
            <a:chExt cx="178506" cy="6861498"/>
          </a:xfrm>
        </p:grpSpPr>
        <p:sp>
          <p:nvSpPr>
            <p:cNvPr id="55" name="Rectangle 54">
              <a:extLst>
                <a:ext uri="{FF2B5EF4-FFF2-40B4-BE49-F238E27FC236}">
                  <a16:creationId xmlns:a16="http://schemas.microsoft.com/office/drawing/2014/main" id="{6D47D31C-6E10-422B-862A-BD97D2FDF04A}"/>
                </a:ext>
              </a:extLst>
            </p:cNvPr>
            <p:cNvSpPr/>
            <p:nvPr/>
          </p:nvSpPr>
          <p:spPr>
            <a:xfrm>
              <a:off x="0" y="2843784"/>
              <a:ext cx="178506" cy="4017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20128E2-5DA8-4302-B5B2-A5C8040B2459}"/>
                </a:ext>
              </a:extLst>
            </p:cNvPr>
            <p:cNvSpPr/>
            <p:nvPr userDrawn="1"/>
          </p:nvSpPr>
          <p:spPr>
            <a:xfrm>
              <a:off x="1" y="0"/>
              <a:ext cx="178505" cy="28487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7FDEDF2F-4306-400D-9001-262A7ABB0D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66684" y="694944"/>
            <a:ext cx="2433346" cy="1361755"/>
          </a:xfrm>
          <a:prstGeom prst="rect">
            <a:avLst/>
          </a:prstGeom>
        </p:spPr>
      </p:pic>
    </p:spTree>
    <p:extLst>
      <p:ext uri="{BB962C8B-B14F-4D97-AF65-F5344CB8AC3E}">
        <p14:creationId xmlns:p14="http://schemas.microsoft.com/office/powerpoint/2010/main" val="2456960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3 stacked photos">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90E3C8A4-9392-40A1-87C9-775652BB1129}"/>
              </a:ext>
            </a:extLst>
          </p:cNvPr>
          <p:cNvSpPr/>
          <p:nvPr userDrawn="1"/>
        </p:nvSpPr>
        <p:spPr>
          <a:xfrm>
            <a:off x="1" y="2272746"/>
            <a:ext cx="12191999" cy="45852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934317" y="3259691"/>
            <a:ext cx="5309465" cy="1325563"/>
          </a:xfrm>
          <a:prstGeom prst="rect">
            <a:avLst/>
          </a:prstGeom>
        </p:spPr>
        <p:txBody>
          <a:bodyPr vert="horz" lIns="0" tIns="45720" rIns="91440" bIns="45720" rtlCol="0" anchor="b">
            <a:noAutofit/>
          </a:bodyPr>
          <a:lstStyle>
            <a:lvl1pPr>
              <a:defRPr sz="4400" spc="0"/>
            </a:lvl1pPr>
          </a:lstStyle>
          <a:p>
            <a:r>
              <a:rPr lang="en-US"/>
              <a:t>Click to edit Master title style</a:t>
            </a:r>
          </a:p>
        </p:txBody>
      </p:sp>
      <p:sp>
        <p:nvSpPr>
          <p:cNvPr id="5" name="Text Placeholder 4"/>
          <p:cNvSpPr>
            <a:spLocks noGrp="1"/>
          </p:cNvSpPr>
          <p:nvPr>
            <p:ph type="body" sz="quarter" idx="10" hasCustomPrompt="1"/>
          </p:nvPr>
        </p:nvSpPr>
        <p:spPr>
          <a:xfrm>
            <a:off x="934317" y="5681791"/>
            <a:ext cx="7242529" cy="575532"/>
          </a:xfrm>
          <a:prstGeom prst="rect">
            <a:avLst/>
          </a:prstGeom>
        </p:spPr>
        <p:txBody>
          <a:bodyPr tIns="0" bIns="0" anchor="b">
            <a:noAutofit/>
          </a:bodyPr>
          <a:lstStyle>
            <a:lvl1pPr marL="0" indent="0">
              <a:lnSpc>
                <a:spcPct val="100000"/>
              </a:lnSpc>
              <a:spcBef>
                <a:spcPts val="0"/>
              </a:spcBef>
              <a:spcAft>
                <a:spcPts val="0"/>
              </a:spcAft>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51" name="Picture Placeholder 2">
            <a:extLst>
              <a:ext uri="{FF2B5EF4-FFF2-40B4-BE49-F238E27FC236}">
                <a16:creationId xmlns:a16="http://schemas.microsoft.com/office/drawing/2014/main" id="{EAB9776E-E6C2-4285-B679-F83740A4A1D7}"/>
              </a:ext>
            </a:extLst>
          </p:cNvPr>
          <p:cNvSpPr>
            <a:spLocks noGrp="1"/>
          </p:cNvSpPr>
          <p:nvPr>
            <p:ph type="pic" sz="quarter" idx="11"/>
          </p:nvPr>
        </p:nvSpPr>
        <p:spPr>
          <a:xfrm>
            <a:off x="7537068" y="0"/>
            <a:ext cx="4654296" cy="2286000"/>
          </a:xfrm>
        </p:spPr>
        <p:txBody>
          <a:bodyPr/>
          <a:lstStyle/>
          <a:p>
            <a:r>
              <a:rPr lang="en-US"/>
              <a:t>Click icon to add picture</a:t>
            </a:r>
          </a:p>
        </p:txBody>
      </p:sp>
      <p:sp>
        <p:nvSpPr>
          <p:cNvPr id="52" name="Picture Placeholder 2">
            <a:extLst>
              <a:ext uri="{FF2B5EF4-FFF2-40B4-BE49-F238E27FC236}">
                <a16:creationId xmlns:a16="http://schemas.microsoft.com/office/drawing/2014/main" id="{4BAD18F2-F0C2-4FD8-950C-5A2802566921}"/>
              </a:ext>
            </a:extLst>
          </p:cNvPr>
          <p:cNvSpPr>
            <a:spLocks noGrp="1"/>
          </p:cNvSpPr>
          <p:nvPr>
            <p:ph type="pic" sz="quarter" idx="12"/>
          </p:nvPr>
        </p:nvSpPr>
        <p:spPr>
          <a:xfrm>
            <a:off x="7537068" y="2286000"/>
            <a:ext cx="4654296" cy="2286000"/>
          </a:xfrm>
        </p:spPr>
        <p:txBody>
          <a:bodyPr/>
          <a:lstStyle/>
          <a:p>
            <a:r>
              <a:rPr lang="en-US"/>
              <a:t>Click icon to add picture</a:t>
            </a:r>
          </a:p>
        </p:txBody>
      </p:sp>
      <p:sp>
        <p:nvSpPr>
          <p:cNvPr id="53" name="Picture Placeholder 2">
            <a:extLst>
              <a:ext uri="{FF2B5EF4-FFF2-40B4-BE49-F238E27FC236}">
                <a16:creationId xmlns:a16="http://schemas.microsoft.com/office/drawing/2014/main" id="{2FE3DA97-6CCE-426F-94B0-1DB9B1199E8B}"/>
              </a:ext>
            </a:extLst>
          </p:cNvPr>
          <p:cNvSpPr>
            <a:spLocks noGrp="1"/>
          </p:cNvSpPr>
          <p:nvPr>
            <p:ph type="pic" sz="quarter" idx="13"/>
          </p:nvPr>
        </p:nvSpPr>
        <p:spPr>
          <a:xfrm>
            <a:off x="7537068" y="4572000"/>
            <a:ext cx="4654296" cy="2286000"/>
          </a:xfrm>
        </p:spPr>
        <p:txBody>
          <a:bodyPr/>
          <a:lstStyle/>
          <a:p>
            <a:r>
              <a:rPr lang="en-US"/>
              <a:t>Click icon to add picture</a:t>
            </a:r>
          </a:p>
        </p:txBody>
      </p:sp>
      <p:grpSp>
        <p:nvGrpSpPr>
          <p:cNvPr id="62" name="Group 61">
            <a:extLst>
              <a:ext uri="{FF2B5EF4-FFF2-40B4-BE49-F238E27FC236}">
                <a16:creationId xmlns:a16="http://schemas.microsoft.com/office/drawing/2014/main" id="{580DA0E3-076E-4E7A-875B-F4612768D10C}"/>
              </a:ext>
            </a:extLst>
          </p:cNvPr>
          <p:cNvGrpSpPr/>
          <p:nvPr userDrawn="1"/>
        </p:nvGrpSpPr>
        <p:grpSpPr>
          <a:xfrm flipV="1">
            <a:off x="0" y="0"/>
            <a:ext cx="178506" cy="6857998"/>
            <a:chOff x="0" y="0"/>
            <a:chExt cx="178506" cy="6857998"/>
          </a:xfrm>
        </p:grpSpPr>
        <p:sp>
          <p:nvSpPr>
            <p:cNvPr id="63" name="Rectangle 62">
              <a:extLst>
                <a:ext uri="{FF2B5EF4-FFF2-40B4-BE49-F238E27FC236}">
                  <a16:creationId xmlns:a16="http://schemas.microsoft.com/office/drawing/2014/main" id="{8FCBC7E1-BE16-409C-B88F-0DBEAD8280AA}"/>
                </a:ext>
              </a:extLst>
            </p:cNvPr>
            <p:cNvSpPr/>
            <p:nvPr userDrawn="1"/>
          </p:nvSpPr>
          <p:spPr>
            <a:xfrm>
              <a:off x="0" y="0"/>
              <a:ext cx="178506" cy="4585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4DD8F07-DAF7-4911-AED9-2A0D46F33BF4}"/>
                </a:ext>
              </a:extLst>
            </p:cNvPr>
            <p:cNvSpPr/>
            <p:nvPr userDrawn="1"/>
          </p:nvSpPr>
          <p:spPr>
            <a:xfrm>
              <a:off x="0" y="4585257"/>
              <a:ext cx="178506" cy="2272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a:extLst>
              <a:ext uri="{FF2B5EF4-FFF2-40B4-BE49-F238E27FC236}">
                <a16:creationId xmlns:a16="http://schemas.microsoft.com/office/drawing/2014/main" id="{57A05952-7645-44F2-9098-DFAD243849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923" y="539496"/>
            <a:ext cx="2060890" cy="1153320"/>
          </a:xfrm>
          <a:prstGeom prst="rect">
            <a:avLst/>
          </a:prstGeom>
        </p:spPr>
      </p:pic>
    </p:spTree>
    <p:extLst>
      <p:ext uri="{BB962C8B-B14F-4D97-AF65-F5344CB8AC3E}">
        <p14:creationId xmlns:p14="http://schemas.microsoft.com/office/powerpoint/2010/main" val="3363352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7990" y="218114"/>
            <a:ext cx="9082296" cy="1032721"/>
          </a:xfrm>
        </p:spPr>
        <p:txBody>
          <a:bodyPr/>
          <a:lstStyle/>
          <a:p>
            <a:r>
              <a:rPr lang="en-US"/>
              <a:t>Click to edit Master title style</a:t>
            </a:r>
          </a:p>
        </p:txBody>
      </p:sp>
      <p:sp>
        <p:nvSpPr>
          <p:cNvPr id="3" name="Content Placeholder 2"/>
          <p:cNvSpPr>
            <a:spLocks noGrp="1"/>
          </p:cNvSpPr>
          <p:nvPr>
            <p:ph idx="1"/>
          </p:nvPr>
        </p:nvSpPr>
        <p:spPr>
          <a:xfrm>
            <a:off x="757990" y="1735494"/>
            <a:ext cx="10397690" cy="4133598"/>
          </a:xfrm>
        </p:spPr>
        <p:txBody>
          <a:bodyPr>
            <a:noAutofit/>
          </a:bodyPr>
          <a:lstStyle>
            <a:lvl1pPr>
              <a:buClr>
                <a:schemeClr val="accent1"/>
              </a:buCl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BUSINESS CONFIDENTIAL           GTI ENERGY |  May 2024</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64408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57990" y="302005"/>
            <a:ext cx="9040351" cy="957220"/>
          </a:xfrm>
        </p:spPr>
        <p:txBody>
          <a:bodyPr/>
          <a:lstStyle/>
          <a:p>
            <a:r>
              <a:rPr lang="en-US"/>
              <a:t>Click to edit Master title style</a:t>
            </a:r>
          </a:p>
        </p:txBody>
      </p:sp>
      <p:sp>
        <p:nvSpPr>
          <p:cNvPr id="3" name="Content Placeholder 2"/>
          <p:cNvSpPr>
            <a:spLocks noGrp="1"/>
          </p:cNvSpPr>
          <p:nvPr>
            <p:ph sz="half" idx="1"/>
          </p:nvPr>
        </p:nvSpPr>
        <p:spPr>
          <a:xfrm>
            <a:off x="757989" y="1847462"/>
            <a:ext cx="4989667" cy="4217436"/>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2612" y="1847461"/>
            <a:ext cx="4989667" cy="4217437"/>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lvl1pPr>
              <a:defRPr/>
            </a:lvl1pPr>
          </a:lstStyle>
          <a:p>
            <a:r>
              <a:rPr lang="en-US"/>
              <a:t>BUSINESS CONFIDENTIAL           GTI ENERGY |  May 2024</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90321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57990" y="296467"/>
            <a:ext cx="9015184" cy="954368"/>
          </a:xfrm>
        </p:spPr>
        <p:txBody>
          <a:bodyPr>
            <a:noAutofit/>
          </a:bodyPr>
          <a:lstStyle/>
          <a:p>
            <a:r>
              <a:rPr lang="en-US"/>
              <a:t>Click to edit Master title style</a:t>
            </a:r>
          </a:p>
        </p:txBody>
      </p:sp>
      <p:sp>
        <p:nvSpPr>
          <p:cNvPr id="3" name="Text Placeholder 2"/>
          <p:cNvSpPr>
            <a:spLocks noGrp="1"/>
          </p:cNvSpPr>
          <p:nvPr>
            <p:ph type="body" idx="1" hasCustomPrompt="1"/>
          </p:nvPr>
        </p:nvSpPr>
        <p:spPr>
          <a:xfrm>
            <a:off x="757990" y="1626480"/>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7990" y="2527354"/>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515944" y="1626480"/>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527353"/>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BUSINESS CONFIDENTIAL           GTI ENERGY |  May 2024</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78020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BUSINESS CONFIDENTIAL           GTI ENERGY |  May 2024</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9" name="Title 1">
            <a:extLst>
              <a:ext uri="{FF2B5EF4-FFF2-40B4-BE49-F238E27FC236}">
                <a16:creationId xmlns:a16="http://schemas.microsoft.com/office/drawing/2014/main" id="{0440ABAD-D192-4C67-BA8F-907DF24D0EBF}"/>
              </a:ext>
            </a:extLst>
          </p:cNvPr>
          <p:cNvSpPr>
            <a:spLocks noGrp="1"/>
          </p:cNvSpPr>
          <p:nvPr>
            <p:ph type="title"/>
          </p:nvPr>
        </p:nvSpPr>
        <p:spPr>
          <a:xfrm>
            <a:off x="757990" y="240422"/>
            <a:ext cx="9015184" cy="1010413"/>
          </a:xfrm>
        </p:spPr>
        <p:txBody>
          <a:bodyPr/>
          <a:lstStyle/>
          <a:p>
            <a:r>
              <a:rPr lang="en-US"/>
              <a:t>Click to edit Master title style</a:t>
            </a:r>
          </a:p>
        </p:txBody>
      </p:sp>
    </p:spTree>
    <p:extLst>
      <p:ext uri="{BB962C8B-B14F-4D97-AF65-F5344CB8AC3E}">
        <p14:creationId xmlns:p14="http://schemas.microsoft.com/office/powerpoint/2010/main" val="3037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57990" y="296467"/>
            <a:ext cx="8317308" cy="954368"/>
          </a:xfrm>
        </p:spPr>
        <p:txBody>
          <a:bodyPr>
            <a:noAutofit/>
          </a:bodyPr>
          <a:lstStyle/>
          <a:p>
            <a:r>
              <a:rPr lang="en-US"/>
              <a:t>Click to edit Master title style</a:t>
            </a:r>
          </a:p>
        </p:txBody>
      </p:sp>
      <p:sp>
        <p:nvSpPr>
          <p:cNvPr id="3" name="Text Placeholder 2"/>
          <p:cNvSpPr>
            <a:spLocks noGrp="1"/>
          </p:cNvSpPr>
          <p:nvPr>
            <p:ph type="body" idx="1" hasCustomPrompt="1"/>
          </p:nvPr>
        </p:nvSpPr>
        <p:spPr>
          <a:xfrm>
            <a:off x="757990"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7990" y="2678356"/>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515944"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678355"/>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635536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D953A9B-B85F-449C-8877-5E34811FFC2E}"/>
              </a:ext>
            </a:extLst>
          </p:cNvPr>
          <p:cNvGrpSpPr>
            <a:grpSpLocks noChangeAspect="1"/>
          </p:cNvGrpSpPr>
          <p:nvPr userDrawn="1"/>
        </p:nvGrpSpPr>
        <p:grpSpPr>
          <a:xfrm>
            <a:off x="8044873" y="539496"/>
            <a:ext cx="5204407" cy="2631149"/>
            <a:chOff x="2684099" y="1389816"/>
            <a:chExt cx="3380794" cy="1709200"/>
          </a:xfrm>
          <a:solidFill>
            <a:schemeClr val="bg2"/>
          </a:solidFill>
        </p:grpSpPr>
        <p:sp>
          <p:nvSpPr>
            <p:cNvPr id="22" name="Freeform: Shape 21">
              <a:extLst>
                <a:ext uri="{FF2B5EF4-FFF2-40B4-BE49-F238E27FC236}">
                  <a16:creationId xmlns:a16="http://schemas.microsoft.com/office/drawing/2014/main" id="{A38F717B-CF2F-4212-B2CD-1243CB904966}"/>
                </a:ext>
              </a:extLst>
            </p:cNvPr>
            <p:cNvSpPr/>
            <p:nvPr/>
          </p:nvSpPr>
          <p:spPr>
            <a:xfrm>
              <a:off x="3083548" y="1392746"/>
              <a:ext cx="2981345" cy="1507546"/>
            </a:xfrm>
            <a:custGeom>
              <a:avLst/>
              <a:gdLst>
                <a:gd name="connsiteX0" fmla="*/ 1854847 w 2981345"/>
                <a:gd name="connsiteY0" fmla="*/ 1318192 h 1507546"/>
                <a:gd name="connsiteX1" fmla="*/ 1492945 w 2981345"/>
                <a:gd name="connsiteY1" fmla="*/ 955525 h 1507546"/>
                <a:gd name="connsiteX2" fmla="*/ 1492945 w 2981345"/>
                <a:gd name="connsiteY2" fmla="*/ 955525 h 1507546"/>
                <a:gd name="connsiteX3" fmla="*/ 823681 w 2981345"/>
                <a:gd name="connsiteY3" fmla="*/ 286771 h 1507546"/>
                <a:gd name="connsiteX4" fmla="*/ -28 w 2981345"/>
                <a:gd name="connsiteY4" fmla="*/ 95881 h 1507546"/>
                <a:gd name="connsiteX5" fmla="*/ 995712 w 2981345"/>
                <a:gd name="connsiteY5" fmla="*/ 248797 h 1507546"/>
                <a:gd name="connsiteX6" fmla="*/ 1952203 w 2981345"/>
                <a:gd name="connsiteY6" fmla="*/ 1206563 h 1507546"/>
                <a:gd name="connsiteX7" fmla="*/ 2655363 w 2981345"/>
                <a:gd name="connsiteY7" fmla="*/ 1239185 h 1507546"/>
                <a:gd name="connsiteX8" fmla="*/ 2686813 w 2981345"/>
                <a:gd name="connsiteY8" fmla="*/ 515409 h 1507546"/>
                <a:gd name="connsiteX9" fmla="*/ 1998588 w 2981345"/>
                <a:gd name="connsiteY9" fmla="*/ 454215 h 1507546"/>
                <a:gd name="connsiteX10" fmla="*/ 1892056 w 2981345"/>
                <a:gd name="connsiteY10" fmla="*/ 556159 h 1507546"/>
                <a:gd name="connsiteX11" fmla="*/ 1728946 w 2981345"/>
                <a:gd name="connsiteY11" fmla="*/ 719525 h 1507546"/>
                <a:gd name="connsiteX12" fmla="*/ 1646881 w 2981345"/>
                <a:gd name="connsiteY12" fmla="*/ 719525 h 1507546"/>
                <a:gd name="connsiteX13" fmla="*/ 1583165 w 2981345"/>
                <a:gd name="connsiteY13" fmla="*/ 655554 h 1507546"/>
                <a:gd name="connsiteX14" fmla="*/ 1855102 w 2981345"/>
                <a:gd name="connsiteY14" fmla="*/ 383618 h 1507546"/>
                <a:gd name="connsiteX15" fmla="*/ 1898173 w 2981345"/>
                <a:gd name="connsiteY15" fmla="*/ 344370 h 1507546"/>
                <a:gd name="connsiteX16" fmla="*/ 2827624 w 2981345"/>
                <a:gd name="connsiteY16" fmla="*/ 427207 h 1507546"/>
                <a:gd name="connsiteX17" fmla="*/ 2818474 w 2981345"/>
                <a:gd name="connsiteY17" fmla="*/ 1284550 h 1507546"/>
                <a:gd name="connsiteX18" fmla="*/ 1854847 w 2981345"/>
                <a:gd name="connsiteY18" fmla="*/ 1318192 h 15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1345" h="1507546">
                  <a:moveTo>
                    <a:pt x="1854847" y="1318192"/>
                  </a:moveTo>
                  <a:lnTo>
                    <a:pt x="1492945" y="955525"/>
                  </a:lnTo>
                  <a:lnTo>
                    <a:pt x="1492945" y="955525"/>
                  </a:lnTo>
                  <a:lnTo>
                    <a:pt x="823681" y="286771"/>
                  </a:lnTo>
                  <a:cubicBezTo>
                    <a:pt x="605319" y="76116"/>
                    <a:pt x="288734" y="2750"/>
                    <a:pt x="-28" y="95881"/>
                  </a:cubicBezTo>
                  <a:cubicBezTo>
                    <a:pt x="329810" y="-75177"/>
                    <a:pt x="732400" y="-13350"/>
                    <a:pt x="995712" y="248797"/>
                  </a:cubicBezTo>
                  <a:lnTo>
                    <a:pt x="1952203" y="1206563"/>
                  </a:lnTo>
                  <a:cubicBezTo>
                    <a:pt x="2142253" y="1399059"/>
                    <a:pt x="2448315" y="1413257"/>
                    <a:pt x="2655363" y="1239185"/>
                  </a:cubicBezTo>
                  <a:cubicBezTo>
                    <a:pt x="2863916" y="1048007"/>
                    <a:pt x="2877984" y="723959"/>
                    <a:pt x="2686813" y="515409"/>
                  </a:cubicBezTo>
                  <a:cubicBezTo>
                    <a:pt x="2507748" y="320084"/>
                    <a:pt x="2209307" y="293546"/>
                    <a:pt x="1998588" y="454215"/>
                  </a:cubicBezTo>
                  <a:lnTo>
                    <a:pt x="1892056" y="556159"/>
                  </a:lnTo>
                  <a:lnTo>
                    <a:pt x="1728946" y="719525"/>
                  </a:lnTo>
                  <a:cubicBezTo>
                    <a:pt x="1706263" y="742143"/>
                    <a:pt x="1669563" y="742143"/>
                    <a:pt x="1646881" y="719525"/>
                  </a:cubicBezTo>
                  <a:lnTo>
                    <a:pt x="1583165" y="655554"/>
                  </a:lnTo>
                  <a:lnTo>
                    <a:pt x="1855102" y="383618"/>
                  </a:lnTo>
                  <a:cubicBezTo>
                    <a:pt x="1868660" y="369680"/>
                    <a:pt x="1883034" y="356573"/>
                    <a:pt x="1898173" y="344370"/>
                  </a:cubicBezTo>
                  <a:cubicBezTo>
                    <a:pt x="2177704" y="110581"/>
                    <a:pt x="2593840" y="147668"/>
                    <a:pt x="2827624" y="427207"/>
                  </a:cubicBezTo>
                  <a:cubicBezTo>
                    <a:pt x="3035972" y="676305"/>
                    <a:pt x="3032073" y="1039958"/>
                    <a:pt x="2818474" y="1284550"/>
                  </a:cubicBezTo>
                  <a:cubicBezTo>
                    <a:pt x="2564124" y="1576366"/>
                    <a:pt x="2121176" y="1575601"/>
                    <a:pt x="1854847" y="1318192"/>
                  </a:cubicBezTo>
                  <a:close/>
                </a:path>
              </a:pathLst>
            </a:custGeom>
            <a:grpFill/>
            <a:ln w="2548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7F764C5-9612-4BCC-8468-9A9D949340EC}"/>
                </a:ext>
              </a:extLst>
            </p:cNvPr>
            <p:cNvSpPr/>
            <p:nvPr/>
          </p:nvSpPr>
          <p:spPr>
            <a:xfrm>
              <a:off x="3092468" y="2158684"/>
              <a:ext cx="1162597" cy="940332"/>
            </a:xfrm>
            <a:custGeom>
              <a:avLst/>
              <a:gdLst>
                <a:gd name="connsiteX0" fmla="*/ 1143531 w 1162597"/>
                <a:gd name="connsiteY0" fmla="*/ 529826 h 940332"/>
                <a:gd name="connsiteX1" fmla="*/ 933526 w 1162597"/>
                <a:gd name="connsiteY1" fmla="*/ 739066 h 940332"/>
                <a:gd name="connsiteX2" fmla="*/ 538237 w 1162597"/>
                <a:gd name="connsiteY2" fmla="*/ 926134 h 940332"/>
                <a:gd name="connsiteX3" fmla="*/ -28 w 1162597"/>
                <a:gd name="connsiteY3" fmla="*/ 849676 h 940332"/>
                <a:gd name="connsiteX4" fmla="*/ 393731 w 1162597"/>
                <a:gd name="connsiteY4" fmla="*/ 875162 h 940332"/>
                <a:gd name="connsiteX5" fmla="*/ 765828 w 1162597"/>
                <a:gd name="connsiteY5" fmla="*/ 699053 h 940332"/>
                <a:gd name="connsiteX6" fmla="*/ 980420 w 1162597"/>
                <a:gd name="connsiteY6" fmla="*/ 484461 h 940332"/>
                <a:gd name="connsiteX7" fmla="*/ 572643 w 1162597"/>
                <a:gd name="connsiteY7" fmla="*/ 76684 h 940332"/>
                <a:gd name="connsiteX8" fmla="*/ 625654 w 1162597"/>
                <a:gd name="connsiteY8" fmla="*/ 20614 h 940332"/>
                <a:gd name="connsiteX9" fmla="*/ 724410 w 1162597"/>
                <a:gd name="connsiteY9" fmla="*/ 20229 h 940332"/>
                <a:gd name="connsiteX10" fmla="*/ 724795 w 1162597"/>
                <a:gd name="connsiteY10" fmla="*/ 20614 h 940332"/>
                <a:gd name="connsiteX11" fmla="*/ 1143531 w 1162597"/>
                <a:gd name="connsiteY11" fmla="*/ 438331 h 940332"/>
                <a:gd name="connsiteX12" fmla="*/ 1143839 w 1162597"/>
                <a:gd name="connsiteY12" fmla="*/ 529517 h 940332"/>
                <a:gd name="connsiteX13" fmla="*/ 1143531 w 1162597"/>
                <a:gd name="connsiteY13" fmla="*/ 529826 h 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2597" h="940332">
                  <a:moveTo>
                    <a:pt x="1143531" y="529826"/>
                  </a:moveTo>
                  <a:lnTo>
                    <a:pt x="933526" y="739066"/>
                  </a:lnTo>
                  <a:cubicBezTo>
                    <a:pt x="820426" y="834973"/>
                    <a:pt x="684112" y="899483"/>
                    <a:pt x="538237" y="926134"/>
                  </a:cubicBezTo>
                  <a:cubicBezTo>
                    <a:pt x="355275" y="959849"/>
                    <a:pt x="166309" y="933007"/>
                    <a:pt x="-28" y="849676"/>
                  </a:cubicBezTo>
                  <a:cubicBezTo>
                    <a:pt x="127068" y="890754"/>
                    <a:pt x="262399" y="899514"/>
                    <a:pt x="393731" y="875162"/>
                  </a:cubicBezTo>
                  <a:cubicBezTo>
                    <a:pt x="531065" y="850117"/>
                    <a:pt x="659393" y="789381"/>
                    <a:pt x="765828" y="699053"/>
                  </a:cubicBezTo>
                  <a:lnTo>
                    <a:pt x="980420" y="484461"/>
                  </a:lnTo>
                  <a:lnTo>
                    <a:pt x="572643" y="76684"/>
                  </a:lnTo>
                  <a:lnTo>
                    <a:pt x="625654" y="20614"/>
                  </a:lnTo>
                  <a:cubicBezTo>
                    <a:pt x="652820" y="-6763"/>
                    <a:pt x="697033" y="-6934"/>
                    <a:pt x="724410" y="20229"/>
                  </a:cubicBezTo>
                  <a:cubicBezTo>
                    <a:pt x="724540" y="20357"/>
                    <a:pt x="724668" y="20487"/>
                    <a:pt x="724795" y="20614"/>
                  </a:cubicBezTo>
                  <a:lnTo>
                    <a:pt x="1143531" y="438331"/>
                  </a:lnTo>
                  <a:cubicBezTo>
                    <a:pt x="1168795" y="463427"/>
                    <a:pt x="1168933" y="504253"/>
                    <a:pt x="1143839" y="529517"/>
                  </a:cubicBezTo>
                  <a:cubicBezTo>
                    <a:pt x="1143737" y="529622"/>
                    <a:pt x="1143633" y="529724"/>
                    <a:pt x="1143531" y="529826"/>
                  </a:cubicBezTo>
                  <a:close/>
                </a:path>
              </a:pathLst>
            </a:custGeom>
            <a:grpFill/>
            <a:ln w="2548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C3D367F-B7AB-4C09-8D3E-3ED462CC8209}"/>
                </a:ext>
              </a:extLst>
            </p:cNvPr>
            <p:cNvSpPr/>
            <p:nvPr/>
          </p:nvSpPr>
          <p:spPr>
            <a:xfrm>
              <a:off x="2684099" y="1589754"/>
              <a:ext cx="2978382" cy="1507368"/>
            </a:xfrm>
            <a:custGeom>
              <a:avLst/>
              <a:gdLst>
                <a:gd name="connsiteX0" fmla="*/ 2978354 w 2978382"/>
                <a:gd name="connsiteY0" fmla="*/ 1411979 h 1507368"/>
                <a:gd name="connsiteX1" fmla="*/ 1982614 w 2978382"/>
                <a:gd name="connsiteY1" fmla="*/ 1257279 h 1507368"/>
                <a:gd name="connsiteX2" fmla="*/ 1026377 w 2978382"/>
                <a:gd name="connsiteY2" fmla="*/ 301297 h 1507368"/>
                <a:gd name="connsiteX3" fmla="*/ 323472 w 2978382"/>
                <a:gd name="connsiteY3" fmla="*/ 267400 h 1507368"/>
                <a:gd name="connsiteX4" fmla="*/ 258992 w 2978382"/>
                <a:gd name="connsiteY4" fmla="*/ 988656 h 1507368"/>
                <a:gd name="connsiteX5" fmla="*/ 980248 w 2978382"/>
                <a:gd name="connsiteY5" fmla="*/ 1053135 h 1507368"/>
                <a:gd name="connsiteX6" fmla="*/ 830135 w 2978382"/>
                <a:gd name="connsiteY6" fmla="*/ 903278 h 1507368"/>
                <a:gd name="connsiteX7" fmla="*/ 829179 w 2978382"/>
                <a:gd name="connsiteY7" fmla="*/ 795153 h 1507368"/>
                <a:gd name="connsiteX8" fmla="*/ 830135 w 2978382"/>
                <a:gd name="connsiteY8" fmla="*/ 794197 h 1507368"/>
                <a:gd name="connsiteX9" fmla="*/ 881107 w 2978382"/>
                <a:gd name="connsiteY9" fmla="*/ 743225 h 1507368"/>
                <a:gd name="connsiteX10" fmla="*/ 1192037 w 2978382"/>
                <a:gd name="connsiteY10" fmla="*/ 1054155 h 1507368"/>
                <a:gd name="connsiteX11" fmla="*/ 1124499 w 2978382"/>
                <a:gd name="connsiteY11" fmla="*/ 1121693 h 1507368"/>
                <a:gd name="connsiteX12" fmla="*/ 1092641 w 2978382"/>
                <a:gd name="connsiteY12" fmla="*/ 1151257 h 1507368"/>
                <a:gd name="connsiteX13" fmla="*/ 1081172 w 2978382"/>
                <a:gd name="connsiteY13" fmla="*/ 1160942 h 1507368"/>
                <a:gd name="connsiteX14" fmla="*/ 152035 w 2978382"/>
                <a:gd name="connsiteY14" fmla="*/ 1074534 h 1507368"/>
                <a:gd name="connsiteX15" fmla="*/ 190435 w 2978382"/>
                <a:gd name="connsiteY15" fmla="*/ 189413 h 1507368"/>
                <a:gd name="connsiteX16" fmla="*/ 1123479 w 2978382"/>
                <a:gd name="connsiteY16" fmla="*/ 189413 h 1507368"/>
                <a:gd name="connsiteX17" fmla="*/ 1485636 w 2978382"/>
                <a:gd name="connsiteY17" fmla="*/ 552080 h 1507368"/>
                <a:gd name="connsiteX18" fmla="*/ 1485636 w 2978382"/>
                <a:gd name="connsiteY18" fmla="*/ 552080 h 1507368"/>
                <a:gd name="connsiteX19" fmla="*/ 2155410 w 2978382"/>
                <a:gd name="connsiteY19" fmla="*/ 1220579 h 1507368"/>
                <a:gd name="connsiteX20" fmla="*/ 2978354 w 2978382"/>
                <a:gd name="connsiteY20" fmla="*/ 1411979 h 150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8382" h="1507368">
                  <a:moveTo>
                    <a:pt x="2978354" y="1411979"/>
                  </a:moveTo>
                  <a:cubicBezTo>
                    <a:pt x="2648157" y="1582659"/>
                    <a:pt x="2245452" y="1520104"/>
                    <a:pt x="1982614" y="1257279"/>
                  </a:cubicBezTo>
                  <a:lnTo>
                    <a:pt x="1026377" y="301297"/>
                  </a:lnTo>
                  <a:cubicBezTo>
                    <a:pt x="836751" y="108454"/>
                    <a:pt x="530773" y="93700"/>
                    <a:pt x="323472" y="267400"/>
                  </a:cubicBezTo>
                  <a:cubicBezTo>
                    <a:pt x="106497" y="448764"/>
                    <a:pt x="77629" y="771680"/>
                    <a:pt x="258992" y="988656"/>
                  </a:cubicBezTo>
                  <a:cubicBezTo>
                    <a:pt x="440356" y="1205631"/>
                    <a:pt x="763272" y="1234499"/>
                    <a:pt x="980248" y="1053135"/>
                  </a:cubicBezTo>
                  <a:lnTo>
                    <a:pt x="830135" y="903278"/>
                  </a:lnTo>
                  <a:cubicBezTo>
                    <a:pt x="800013" y="873683"/>
                    <a:pt x="799585" y="825275"/>
                    <a:pt x="829179" y="795153"/>
                  </a:cubicBezTo>
                  <a:cubicBezTo>
                    <a:pt x="829495" y="794832"/>
                    <a:pt x="829814" y="794513"/>
                    <a:pt x="830135" y="794197"/>
                  </a:cubicBezTo>
                  <a:lnTo>
                    <a:pt x="881107" y="743225"/>
                  </a:lnTo>
                  <a:lnTo>
                    <a:pt x="1192037" y="1054155"/>
                  </a:lnTo>
                  <a:lnTo>
                    <a:pt x="1124499" y="1121693"/>
                  </a:lnTo>
                  <a:cubicBezTo>
                    <a:pt x="1114050" y="1131887"/>
                    <a:pt x="1103345" y="1141827"/>
                    <a:pt x="1092641" y="1151257"/>
                  </a:cubicBezTo>
                  <a:lnTo>
                    <a:pt x="1081172" y="1160942"/>
                  </a:lnTo>
                  <a:cubicBezTo>
                    <a:pt x="800737" y="1393655"/>
                    <a:pt x="384748" y="1354967"/>
                    <a:pt x="152035" y="1074534"/>
                  </a:cubicBezTo>
                  <a:cubicBezTo>
                    <a:pt x="-64589" y="813485"/>
                    <a:pt x="-47982" y="430720"/>
                    <a:pt x="190435" y="189413"/>
                  </a:cubicBezTo>
                  <a:cubicBezTo>
                    <a:pt x="448099" y="-68251"/>
                    <a:pt x="867344" y="-58056"/>
                    <a:pt x="1123479" y="189413"/>
                  </a:cubicBezTo>
                  <a:lnTo>
                    <a:pt x="1485636" y="552080"/>
                  </a:lnTo>
                  <a:lnTo>
                    <a:pt x="1485636" y="552080"/>
                  </a:lnTo>
                  <a:lnTo>
                    <a:pt x="2155410" y="1220579"/>
                  </a:lnTo>
                  <a:cubicBezTo>
                    <a:pt x="2373494" y="1431178"/>
                    <a:pt x="2689725" y="1504731"/>
                    <a:pt x="2978354" y="1411979"/>
                  </a:cubicBezTo>
                  <a:close/>
                </a:path>
              </a:pathLst>
            </a:custGeom>
            <a:grpFill/>
            <a:ln w="2548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30792FE-02DB-4931-81BD-BEDD81A25A2A}"/>
                </a:ext>
              </a:extLst>
            </p:cNvPr>
            <p:cNvSpPr/>
            <p:nvPr/>
          </p:nvSpPr>
          <p:spPr>
            <a:xfrm>
              <a:off x="4491112" y="1389816"/>
              <a:ext cx="1163979" cy="561668"/>
            </a:xfrm>
            <a:custGeom>
              <a:avLst/>
              <a:gdLst>
                <a:gd name="connsiteX0" fmla="*/ 1163951 w 1163979"/>
                <a:gd name="connsiteY0" fmla="*/ 91420 h 561668"/>
                <a:gd name="connsiteX1" fmla="*/ 399369 w 1163979"/>
                <a:gd name="connsiteY1" fmla="*/ 241533 h 561668"/>
                <a:gd name="connsiteX2" fmla="*/ 314756 w 1163979"/>
                <a:gd name="connsiteY2" fmla="*/ 324617 h 561668"/>
                <a:gd name="connsiteX3" fmla="*/ 314756 w 1163979"/>
                <a:gd name="connsiteY3" fmla="*/ 324617 h 561668"/>
                <a:gd name="connsiteX4" fmla="*/ 77735 w 1163979"/>
                <a:gd name="connsiteY4" fmla="*/ 561637 h 561668"/>
                <a:gd name="connsiteX5" fmla="*/ 19117 w 1163979"/>
                <a:gd name="connsiteY5" fmla="*/ 503019 h 561668"/>
                <a:gd name="connsiteX6" fmla="*/ 18455 w 1163979"/>
                <a:gd name="connsiteY6" fmla="*/ 412195 h 561668"/>
                <a:gd name="connsiteX7" fmla="*/ 19117 w 1163979"/>
                <a:gd name="connsiteY7" fmla="*/ 411525 h 561668"/>
                <a:gd name="connsiteX8" fmla="*/ 228613 w 1163979"/>
                <a:gd name="connsiteY8" fmla="*/ 202029 h 561668"/>
                <a:gd name="connsiteX9" fmla="*/ 1163951 w 1163979"/>
                <a:gd name="connsiteY9" fmla="*/ 91420 h 5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979" h="561668">
                  <a:moveTo>
                    <a:pt x="1163951" y="91420"/>
                  </a:moveTo>
                  <a:cubicBezTo>
                    <a:pt x="900247" y="6284"/>
                    <a:pt x="611311" y="63015"/>
                    <a:pt x="399369" y="241533"/>
                  </a:cubicBezTo>
                  <a:lnTo>
                    <a:pt x="314756" y="324617"/>
                  </a:lnTo>
                  <a:lnTo>
                    <a:pt x="314756" y="324617"/>
                  </a:lnTo>
                  <a:lnTo>
                    <a:pt x="77735" y="561637"/>
                  </a:lnTo>
                  <a:lnTo>
                    <a:pt x="19117" y="503019"/>
                  </a:lnTo>
                  <a:cubicBezTo>
                    <a:pt x="-6147" y="478125"/>
                    <a:pt x="-6448" y="437459"/>
                    <a:pt x="18455" y="412195"/>
                  </a:cubicBezTo>
                  <a:cubicBezTo>
                    <a:pt x="18658" y="411971"/>
                    <a:pt x="18888" y="411746"/>
                    <a:pt x="19117" y="411525"/>
                  </a:cubicBezTo>
                  <a:lnTo>
                    <a:pt x="228613" y="202029"/>
                  </a:lnTo>
                  <a:cubicBezTo>
                    <a:pt x="489896" y="-19289"/>
                    <a:pt x="858246" y="-62847"/>
                    <a:pt x="1163951" y="91420"/>
                  </a:cubicBezTo>
                  <a:close/>
                </a:path>
              </a:pathLst>
            </a:custGeom>
            <a:grpFill/>
            <a:ln w="25483" cap="flat">
              <a:noFill/>
              <a:prstDash val="solid"/>
              <a:miter/>
            </a:ln>
          </p:spPr>
          <p:txBody>
            <a:bodyPr rtlCol="0" anchor="ctr"/>
            <a:lstStyle/>
            <a:p>
              <a:endParaRPr lang="en-US"/>
            </a:p>
          </p:txBody>
        </p:sp>
      </p:grpSp>
      <p:sp>
        <p:nvSpPr>
          <p:cNvPr id="20" name="Rectangle 19">
            <a:extLst>
              <a:ext uri="{FF2B5EF4-FFF2-40B4-BE49-F238E27FC236}">
                <a16:creationId xmlns:a16="http://schemas.microsoft.com/office/drawing/2014/main" id="{3199DE22-F210-4268-92A5-864A0CA1FA75}"/>
              </a:ext>
            </a:extLst>
          </p:cNvPr>
          <p:cNvSpPr/>
          <p:nvPr userDrawn="1"/>
        </p:nvSpPr>
        <p:spPr>
          <a:xfrm>
            <a:off x="1" y="4589806"/>
            <a:ext cx="12191997" cy="2268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891300"/>
            <a:ext cx="7589520" cy="3566160"/>
          </a:xfrm>
        </p:spPr>
        <p:txBody>
          <a:bodyPr anchor="b" anchorCtr="0">
            <a:noAutofit/>
          </a:bodyPr>
          <a:lstStyle>
            <a:lvl1pPr>
              <a:lnSpc>
                <a:spcPct val="90000"/>
              </a:lnSpc>
              <a:defRPr sz="3600" b="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097280" y="4854503"/>
            <a:ext cx="10058400" cy="1143000"/>
          </a:xfrm>
        </p:spPr>
        <p:txBody>
          <a:bodyPr lIns="91440" rIns="91440" anchor="t" anchorCtr="0">
            <a:noAutofit/>
          </a:bodyPr>
          <a:lstStyle>
            <a:lvl1pPr marL="0" indent="0">
              <a:buNone/>
              <a:defRPr sz="20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0691CF43-30D2-407B-B3ED-E526FFB28BE2}"/>
              </a:ext>
            </a:extLst>
          </p:cNvPr>
          <p:cNvGrpSpPr/>
          <p:nvPr/>
        </p:nvGrpSpPr>
        <p:grpSpPr>
          <a:xfrm>
            <a:off x="0" y="0"/>
            <a:ext cx="178506" cy="6857999"/>
            <a:chOff x="0" y="0"/>
            <a:chExt cx="178506" cy="6857999"/>
          </a:xfrm>
        </p:grpSpPr>
        <p:sp>
          <p:nvSpPr>
            <p:cNvPr id="14" name="Rectangle 13">
              <a:extLst>
                <a:ext uri="{FF2B5EF4-FFF2-40B4-BE49-F238E27FC236}">
                  <a16:creationId xmlns:a16="http://schemas.microsoft.com/office/drawing/2014/main" id="{F69C6615-6F48-4410-8F0F-9E96556FAF04}"/>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908FCC4-825A-4EB0-B291-75A6CB8C58E2}"/>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7EEFAC7-8FA9-46AE-BC3D-693E174841F6}"/>
              </a:ext>
            </a:extLst>
          </p:cNvPr>
          <p:cNvGrpSpPr/>
          <p:nvPr userDrawn="1"/>
        </p:nvGrpSpPr>
        <p:grpSpPr>
          <a:xfrm>
            <a:off x="0" y="-1"/>
            <a:ext cx="178502" cy="6858000"/>
            <a:chOff x="0" y="-1"/>
            <a:chExt cx="178502" cy="6858000"/>
          </a:xfrm>
        </p:grpSpPr>
        <p:sp>
          <p:nvSpPr>
            <p:cNvPr id="18" name="Rectangle 17">
              <a:extLst>
                <a:ext uri="{FF2B5EF4-FFF2-40B4-BE49-F238E27FC236}">
                  <a16:creationId xmlns:a16="http://schemas.microsoft.com/office/drawing/2014/main" id="{B93F2AD3-911B-4876-B7CA-5BCD34D4C7E8}"/>
                </a:ext>
              </a:extLst>
            </p:cNvPr>
            <p:cNvSpPr/>
            <p:nvPr/>
          </p:nvSpPr>
          <p:spPr>
            <a:xfrm>
              <a:off x="0" y="-1"/>
              <a:ext cx="178500" cy="4589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998594-14FE-4CC6-8683-116BA6392C40}"/>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6">
            <a:extLst>
              <a:ext uri="{FF2B5EF4-FFF2-40B4-BE49-F238E27FC236}">
                <a16:creationId xmlns:a16="http://schemas.microsoft.com/office/drawing/2014/main" id="{68F8FAA9-4630-2C2E-CBA2-D3F6265CAFCF}"/>
              </a:ext>
            </a:extLst>
          </p:cNvPr>
          <p:cNvSpPr>
            <a:spLocks noGrp="1"/>
          </p:cNvSpPr>
          <p:nvPr>
            <p:ph type="ftr" sz="quarter" idx="11"/>
          </p:nvPr>
        </p:nvSpPr>
        <p:spPr>
          <a:xfrm>
            <a:off x="4834394" y="6446838"/>
            <a:ext cx="6159188" cy="365125"/>
          </a:xfrm>
        </p:spPr>
        <p:txBody>
          <a:bodyPr/>
          <a:lstStyle/>
          <a:p>
            <a:r>
              <a:rPr lang="en-US"/>
              <a:t>BUSINESS CONFIDENTIAL           GTI ENERGY |  May 2024</a:t>
            </a:r>
          </a:p>
        </p:txBody>
      </p:sp>
      <p:sp>
        <p:nvSpPr>
          <p:cNvPr id="6" name="Slide Number Placeholder 7">
            <a:extLst>
              <a:ext uri="{FF2B5EF4-FFF2-40B4-BE49-F238E27FC236}">
                <a16:creationId xmlns:a16="http://schemas.microsoft.com/office/drawing/2014/main" id="{B107B877-C969-89F1-8D7C-E660E8772F1C}"/>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75552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Dark Gray Background">
    <p:bg>
      <p:bgPr>
        <a:solidFill>
          <a:srgbClr val="5C5C5C"/>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D001DF-C021-4178-8F2C-BF2019B824FB}"/>
              </a:ext>
            </a:extLst>
          </p:cNvPr>
          <p:cNvGraphicFramePr>
            <a:graphicFrameLocks noChangeAspect="1"/>
          </p:cNvGraphicFramePr>
          <p:nvPr>
            <p:custDataLst>
              <p:tags r:id="rId1"/>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DAD001DF-C021-4178-8F2C-BF2019B824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Object 2" hidden="1">
            <a:extLst>
              <a:ext uri="{FF2B5EF4-FFF2-40B4-BE49-F238E27FC236}">
                <a16:creationId xmlns:a16="http://schemas.microsoft.com/office/drawing/2014/main" id="{EE896A1E-DBFB-41D7-80C5-947A3076839B}"/>
              </a:ext>
            </a:extLst>
          </p:cNvPr>
          <p:cNvGraphicFramePr>
            <a:graphicFrameLocks noChangeAspect="1"/>
          </p:cNvGraphicFramePr>
          <p:nvPr userDrawn="1">
            <p:custDataLst>
              <p:tags r:id="rId2"/>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Object 2" hidden="1">
                        <a:extLst>
                          <a:ext uri="{FF2B5EF4-FFF2-40B4-BE49-F238E27FC236}">
                            <a16:creationId xmlns:a16="http://schemas.microsoft.com/office/drawing/2014/main" id="{EE896A1E-DBFB-41D7-80C5-947A307683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056545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doubl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C0CEED5-C5B8-4CFF-A103-2DE242640DC3}"/>
              </a:ext>
            </a:extLst>
          </p:cNvPr>
          <p:cNvSpPr>
            <a:spLocks noGrp="1"/>
          </p:cNvSpPr>
          <p:nvPr>
            <p:ph type="pic" sz="quarter" idx="12"/>
          </p:nvPr>
        </p:nvSpPr>
        <p:spPr>
          <a:xfrm>
            <a:off x="178506" y="2848760"/>
            <a:ext cx="4543372" cy="4017714"/>
          </a:xfrm>
        </p:spPr>
        <p:txBody>
          <a:bodyPr/>
          <a:lstStyle/>
          <a:p>
            <a:r>
              <a:rPr lang="en-US"/>
              <a:t>Click icon to add picture</a:t>
            </a:r>
          </a:p>
        </p:txBody>
      </p:sp>
      <p:sp>
        <p:nvSpPr>
          <p:cNvPr id="8" name="Title Placeholder 1"/>
          <p:cNvSpPr>
            <a:spLocks noGrp="1"/>
          </p:cNvSpPr>
          <p:nvPr>
            <p:ph type="title"/>
          </p:nvPr>
        </p:nvSpPr>
        <p:spPr>
          <a:xfrm>
            <a:off x="5701842" y="3747705"/>
            <a:ext cx="5022368" cy="1325563"/>
          </a:xfrm>
          <a:prstGeom prst="rect">
            <a:avLst/>
          </a:prstGeom>
        </p:spPr>
        <p:txBody>
          <a:bodyPr vert="horz" lIns="0" tIns="45720" rIns="91440" bIns="45720" rtlCol="0" anchor="b">
            <a:noAutofit/>
          </a:bodyPr>
          <a:lstStyle>
            <a:lvl1pPr>
              <a:defRPr sz="4000" spc="0"/>
            </a:lvl1pPr>
          </a:lstStyle>
          <a:p>
            <a:r>
              <a:rPr lang="en-US"/>
              <a:t>Click to edit Master title style</a:t>
            </a:r>
          </a:p>
        </p:txBody>
      </p:sp>
      <p:sp>
        <p:nvSpPr>
          <p:cNvPr id="5" name="Text Placeholder 4"/>
          <p:cNvSpPr>
            <a:spLocks noGrp="1"/>
          </p:cNvSpPr>
          <p:nvPr>
            <p:ph type="body" sz="quarter" idx="10" hasCustomPrompt="1"/>
          </p:nvPr>
        </p:nvSpPr>
        <p:spPr>
          <a:xfrm>
            <a:off x="5701842" y="5614016"/>
            <a:ext cx="5022368" cy="575532"/>
          </a:xfrm>
          <a:prstGeom prst="rect">
            <a:avLst/>
          </a:prstGeom>
        </p:spPr>
        <p:txBody>
          <a:bodyPr anchor="b"/>
          <a:lstStyle>
            <a:lvl1pPr marL="0" indent="0">
              <a:lnSpc>
                <a:spcPts val="2600"/>
              </a:lnSpc>
              <a:spcBef>
                <a:spcPts val="0"/>
              </a:spcBef>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3" name="Picture Placeholder 2">
            <a:extLst>
              <a:ext uri="{FF2B5EF4-FFF2-40B4-BE49-F238E27FC236}">
                <a16:creationId xmlns:a16="http://schemas.microsoft.com/office/drawing/2014/main" id="{D382B875-4CD5-4321-B43D-0F108F719B37}"/>
              </a:ext>
            </a:extLst>
          </p:cNvPr>
          <p:cNvSpPr>
            <a:spLocks noGrp="1"/>
          </p:cNvSpPr>
          <p:nvPr>
            <p:ph type="pic" sz="quarter" idx="11"/>
          </p:nvPr>
        </p:nvSpPr>
        <p:spPr>
          <a:xfrm>
            <a:off x="4716861" y="0"/>
            <a:ext cx="7470121" cy="2848760"/>
          </a:xfrm>
        </p:spPr>
        <p:txBody>
          <a:bodyPr/>
          <a:lstStyle/>
          <a:p>
            <a:r>
              <a:rPr lang="en-US"/>
              <a:t>Click icon to add picture</a:t>
            </a:r>
          </a:p>
        </p:txBody>
      </p:sp>
      <p:grpSp>
        <p:nvGrpSpPr>
          <p:cNvPr id="54" name="Group 53">
            <a:extLst>
              <a:ext uri="{FF2B5EF4-FFF2-40B4-BE49-F238E27FC236}">
                <a16:creationId xmlns:a16="http://schemas.microsoft.com/office/drawing/2014/main" id="{04557539-DDE9-4CF2-89D8-54FE128EE885}"/>
              </a:ext>
            </a:extLst>
          </p:cNvPr>
          <p:cNvGrpSpPr/>
          <p:nvPr userDrawn="1"/>
        </p:nvGrpSpPr>
        <p:grpSpPr>
          <a:xfrm>
            <a:off x="0" y="0"/>
            <a:ext cx="178506" cy="6861498"/>
            <a:chOff x="0" y="0"/>
            <a:chExt cx="178506" cy="6861498"/>
          </a:xfrm>
        </p:grpSpPr>
        <p:sp>
          <p:nvSpPr>
            <p:cNvPr id="55" name="Rectangle 54">
              <a:extLst>
                <a:ext uri="{FF2B5EF4-FFF2-40B4-BE49-F238E27FC236}">
                  <a16:creationId xmlns:a16="http://schemas.microsoft.com/office/drawing/2014/main" id="{6D47D31C-6E10-422B-862A-BD97D2FDF04A}"/>
                </a:ext>
              </a:extLst>
            </p:cNvPr>
            <p:cNvSpPr/>
            <p:nvPr/>
          </p:nvSpPr>
          <p:spPr>
            <a:xfrm>
              <a:off x="0" y="2843784"/>
              <a:ext cx="178506" cy="4017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20128E2-5DA8-4302-B5B2-A5C8040B2459}"/>
                </a:ext>
              </a:extLst>
            </p:cNvPr>
            <p:cNvSpPr/>
            <p:nvPr userDrawn="1"/>
          </p:nvSpPr>
          <p:spPr>
            <a:xfrm>
              <a:off x="1" y="0"/>
              <a:ext cx="178505" cy="28487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7FDEDF2F-4306-400D-9001-262A7ABB0D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66684" y="694944"/>
            <a:ext cx="2433346" cy="1361755"/>
          </a:xfrm>
          <a:prstGeom prst="rect">
            <a:avLst/>
          </a:prstGeom>
        </p:spPr>
      </p:pic>
    </p:spTree>
    <p:extLst>
      <p:ext uri="{BB962C8B-B14F-4D97-AF65-F5344CB8AC3E}">
        <p14:creationId xmlns:p14="http://schemas.microsoft.com/office/powerpoint/2010/main" val="2809986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3 stacked photos">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90E3C8A4-9392-40A1-87C9-775652BB1129}"/>
              </a:ext>
            </a:extLst>
          </p:cNvPr>
          <p:cNvSpPr/>
          <p:nvPr userDrawn="1"/>
        </p:nvSpPr>
        <p:spPr>
          <a:xfrm>
            <a:off x="1" y="2272746"/>
            <a:ext cx="12191999" cy="45852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934317" y="3259691"/>
            <a:ext cx="5309465" cy="1325563"/>
          </a:xfrm>
          <a:prstGeom prst="rect">
            <a:avLst/>
          </a:prstGeom>
        </p:spPr>
        <p:txBody>
          <a:bodyPr vert="horz" lIns="0" tIns="45720" rIns="91440" bIns="45720" rtlCol="0" anchor="b">
            <a:noAutofit/>
          </a:bodyPr>
          <a:lstStyle>
            <a:lvl1pPr>
              <a:defRPr sz="4400" spc="0"/>
            </a:lvl1pPr>
          </a:lstStyle>
          <a:p>
            <a:r>
              <a:rPr lang="en-US"/>
              <a:t>Click to edit Master title style</a:t>
            </a:r>
          </a:p>
        </p:txBody>
      </p:sp>
      <p:sp>
        <p:nvSpPr>
          <p:cNvPr id="5" name="Text Placeholder 4"/>
          <p:cNvSpPr>
            <a:spLocks noGrp="1"/>
          </p:cNvSpPr>
          <p:nvPr>
            <p:ph type="body" sz="quarter" idx="10" hasCustomPrompt="1"/>
          </p:nvPr>
        </p:nvSpPr>
        <p:spPr>
          <a:xfrm>
            <a:off x="934317" y="5681791"/>
            <a:ext cx="7242529" cy="575532"/>
          </a:xfrm>
          <a:prstGeom prst="rect">
            <a:avLst/>
          </a:prstGeom>
        </p:spPr>
        <p:txBody>
          <a:bodyPr tIns="0" bIns="0" anchor="b">
            <a:noAutofit/>
          </a:bodyPr>
          <a:lstStyle>
            <a:lvl1pPr marL="0" indent="0">
              <a:lnSpc>
                <a:spcPct val="100000"/>
              </a:lnSpc>
              <a:spcBef>
                <a:spcPts val="0"/>
              </a:spcBef>
              <a:spcAft>
                <a:spcPts val="0"/>
              </a:spcAft>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51" name="Picture Placeholder 2">
            <a:extLst>
              <a:ext uri="{FF2B5EF4-FFF2-40B4-BE49-F238E27FC236}">
                <a16:creationId xmlns:a16="http://schemas.microsoft.com/office/drawing/2014/main" id="{EAB9776E-E6C2-4285-B679-F83740A4A1D7}"/>
              </a:ext>
            </a:extLst>
          </p:cNvPr>
          <p:cNvSpPr>
            <a:spLocks noGrp="1"/>
          </p:cNvSpPr>
          <p:nvPr>
            <p:ph type="pic" sz="quarter" idx="11"/>
          </p:nvPr>
        </p:nvSpPr>
        <p:spPr>
          <a:xfrm>
            <a:off x="7537068" y="0"/>
            <a:ext cx="4654296" cy="2286000"/>
          </a:xfrm>
        </p:spPr>
        <p:txBody>
          <a:bodyPr/>
          <a:lstStyle/>
          <a:p>
            <a:r>
              <a:rPr lang="en-US"/>
              <a:t>Click icon to add picture</a:t>
            </a:r>
          </a:p>
        </p:txBody>
      </p:sp>
      <p:sp>
        <p:nvSpPr>
          <p:cNvPr id="52" name="Picture Placeholder 2">
            <a:extLst>
              <a:ext uri="{FF2B5EF4-FFF2-40B4-BE49-F238E27FC236}">
                <a16:creationId xmlns:a16="http://schemas.microsoft.com/office/drawing/2014/main" id="{4BAD18F2-F0C2-4FD8-950C-5A2802566921}"/>
              </a:ext>
            </a:extLst>
          </p:cNvPr>
          <p:cNvSpPr>
            <a:spLocks noGrp="1"/>
          </p:cNvSpPr>
          <p:nvPr>
            <p:ph type="pic" sz="quarter" idx="12"/>
          </p:nvPr>
        </p:nvSpPr>
        <p:spPr>
          <a:xfrm>
            <a:off x="7537068" y="2286000"/>
            <a:ext cx="4654296" cy="2286000"/>
          </a:xfrm>
        </p:spPr>
        <p:txBody>
          <a:bodyPr/>
          <a:lstStyle/>
          <a:p>
            <a:r>
              <a:rPr lang="en-US"/>
              <a:t>Click icon to add picture</a:t>
            </a:r>
          </a:p>
        </p:txBody>
      </p:sp>
      <p:sp>
        <p:nvSpPr>
          <p:cNvPr id="53" name="Picture Placeholder 2">
            <a:extLst>
              <a:ext uri="{FF2B5EF4-FFF2-40B4-BE49-F238E27FC236}">
                <a16:creationId xmlns:a16="http://schemas.microsoft.com/office/drawing/2014/main" id="{2FE3DA97-6CCE-426F-94B0-1DB9B1199E8B}"/>
              </a:ext>
            </a:extLst>
          </p:cNvPr>
          <p:cNvSpPr>
            <a:spLocks noGrp="1"/>
          </p:cNvSpPr>
          <p:nvPr>
            <p:ph type="pic" sz="quarter" idx="13"/>
          </p:nvPr>
        </p:nvSpPr>
        <p:spPr>
          <a:xfrm>
            <a:off x="7537068" y="4572000"/>
            <a:ext cx="4654296" cy="2286000"/>
          </a:xfrm>
        </p:spPr>
        <p:txBody>
          <a:bodyPr/>
          <a:lstStyle/>
          <a:p>
            <a:r>
              <a:rPr lang="en-US"/>
              <a:t>Click icon to add picture</a:t>
            </a:r>
          </a:p>
        </p:txBody>
      </p:sp>
      <p:grpSp>
        <p:nvGrpSpPr>
          <p:cNvPr id="62" name="Group 61">
            <a:extLst>
              <a:ext uri="{FF2B5EF4-FFF2-40B4-BE49-F238E27FC236}">
                <a16:creationId xmlns:a16="http://schemas.microsoft.com/office/drawing/2014/main" id="{580DA0E3-076E-4E7A-875B-F4612768D10C}"/>
              </a:ext>
            </a:extLst>
          </p:cNvPr>
          <p:cNvGrpSpPr/>
          <p:nvPr userDrawn="1"/>
        </p:nvGrpSpPr>
        <p:grpSpPr>
          <a:xfrm flipV="1">
            <a:off x="0" y="0"/>
            <a:ext cx="178506" cy="6857998"/>
            <a:chOff x="0" y="0"/>
            <a:chExt cx="178506" cy="6857998"/>
          </a:xfrm>
        </p:grpSpPr>
        <p:sp>
          <p:nvSpPr>
            <p:cNvPr id="63" name="Rectangle 62">
              <a:extLst>
                <a:ext uri="{FF2B5EF4-FFF2-40B4-BE49-F238E27FC236}">
                  <a16:creationId xmlns:a16="http://schemas.microsoft.com/office/drawing/2014/main" id="{8FCBC7E1-BE16-409C-B88F-0DBEAD8280AA}"/>
                </a:ext>
              </a:extLst>
            </p:cNvPr>
            <p:cNvSpPr/>
            <p:nvPr userDrawn="1"/>
          </p:nvSpPr>
          <p:spPr>
            <a:xfrm>
              <a:off x="0" y="0"/>
              <a:ext cx="178506" cy="4585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4DD8F07-DAF7-4911-AED9-2A0D46F33BF4}"/>
                </a:ext>
              </a:extLst>
            </p:cNvPr>
            <p:cNvSpPr/>
            <p:nvPr userDrawn="1"/>
          </p:nvSpPr>
          <p:spPr>
            <a:xfrm>
              <a:off x="0" y="4585257"/>
              <a:ext cx="178506" cy="2272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a:extLst>
              <a:ext uri="{FF2B5EF4-FFF2-40B4-BE49-F238E27FC236}">
                <a16:creationId xmlns:a16="http://schemas.microsoft.com/office/drawing/2014/main" id="{57A05952-7645-44F2-9098-DFAD243849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923" y="539496"/>
            <a:ext cx="2060890" cy="1153320"/>
          </a:xfrm>
          <a:prstGeom prst="rect">
            <a:avLst/>
          </a:prstGeom>
        </p:spPr>
      </p:pic>
    </p:spTree>
    <p:extLst>
      <p:ext uri="{BB962C8B-B14F-4D97-AF65-F5344CB8AC3E}">
        <p14:creationId xmlns:p14="http://schemas.microsoft.com/office/powerpoint/2010/main" val="686032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7990" y="240422"/>
            <a:ext cx="9158274" cy="1010413"/>
          </a:xfrm>
        </p:spPr>
        <p:txBody>
          <a:bodyPr/>
          <a:lstStyle/>
          <a:p>
            <a:r>
              <a:rPr lang="en-US"/>
              <a:t>Click to edit Master title style</a:t>
            </a:r>
          </a:p>
        </p:txBody>
      </p:sp>
      <p:sp>
        <p:nvSpPr>
          <p:cNvPr id="3" name="Content Placeholder 2"/>
          <p:cNvSpPr>
            <a:spLocks noGrp="1"/>
          </p:cNvSpPr>
          <p:nvPr>
            <p:ph idx="1"/>
          </p:nvPr>
        </p:nvSpPr>
        <p:spPr>
          <a:xfrm>
            <a:off x="757990" y="1735494"/>
            <a:ext cx="10397690" cy="4133598"/>
          </a:xfrm>
        </p:spPr>
        <p:txBody>
          <a:bodyPr>
            <a:noAutofit/>
          </a:bodyPr>
          <a:lstStyle>
            <a:lvl1pPr>
              <a:buClr>
                <a:schemeClr val="accent1"/>
              </a:buCl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BUSINESS CONFIDENTIAL           GTI ENERGY |  May 2024</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0026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57990" y="437206"/>
            <a:ext cx="8457267" cy="813629"/>
          </a:xfrm>
        </p:spPr>
        <p:txBody>
          <a:bodyPr/>
          <a:lstStyle/>
          <a:p>
            <a:r>
              <a:rPr lang="en-US"/>
              <a:t>Click to edit Master title style</a:t>
            </a:r>
          </a:p>
        </p:txBody>
      </p:sp>
      <p:sp>
        <p:nvSpPr>
          <p:cNvPr id="3" name="Content Placeholder 2"/>
          <p:cNvSpPr>
            <a:spLocks noGrp="1"/>
          </p:cNvSpPr>
          <p:nvPr>
            <p:ph sz="half" idx="1"/>
          </p:nvPr>
        </p:nvSpPr>
        <p:spPr>
          <a:xfrm>
            <a:off x="757989" y="1847462"/>
            <a:ext cx="4989667" cy="4217436"/>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2612" y="1847461"/>
            <a:ext cx="4989667" cy="4217437"/>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BUSINESS CONFIDENTIAL           GTI ENERGY |  May 2024</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76088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57990" y="296467"/>
            <a:ext cx="8317308" cy="954368"/>
          </a:xfrm>
        </p:spPr>
        <p:txBody>
          <a:bodyPr>
            <a:noAutofit/>
          </a:bodyPr>
          <a:lstStyle/>
          <a:p>
            <a:r>
              <a:rPr lang="en-US"/>
              <a:t>Click to edit Master title style</a:t>
            </a:r>
          </a:p>
        </p:txBody>
      </p:sp>
      <p:sp>
        <p:nvSpPr>
          <p:cNvPr id="3" name="Text Placeholder 2"/>
          <p:cNvSpPr>
            <a:spLocks noGrp="1"/>
          </p:cNvSpPr>
          <p:nvPr>
            <p:ph type="body" idx="1" hasCustomPrompt="1"/>
          </p:nvPr>
        </p:nvSpPr>
        <p:spPr>
          <a:xfrm>
            <a:off x="757990"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7990" y="2678356"/>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515944"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678355"/>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BUSINESS CONFIDENTIAL           GTI ENERGY |  May 2024</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30095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BUSINESS CONFIDENTIAL           GTI ENERGY |  May 2024</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9" name="Title 1">
            <a:extLst>
              <a:ext uri="{FF2B5EF4-FFF2-40B4-BE49-F238E27FC236}">
                <a16:creationId xmlns:a16="http://schemas.microsoft.com/office/drawing/2014/main" id="{0440ABAD-D192-4C67-BA8F-907DF24D0EBF}"/>
              </a:ext>
            </a:extLst>
          </p:cNvPr>
          <p:cNvSpPr>
            <a:spLocks noGrp="1"/>
          </p:cNvSpPr>
          <p:nvPr>
            <p:ph type="title"/>
          </p:nvPr>
        </p:nvSpPr>
        <p:spPr>
          <a:xfrm>
            <a:off x="757990" y="240422"/>
            <a:ext cx="9158274" cy="1010413"/>
          </a:xfrm>
        </p:spPr>
        <p:txBody>
          <a:bodyPr/>
          <a:lstStyle/>
          <a:p>
            <a:r>
              <a:rPr lang="en-US"/>
              <a:t>Click to edit Master title style</a:t>
            </a:r>
          </a:p>
        </p:txBody>
      </p:sp>
    </p:spTree>
    <p:extLst>
      <p:ext uri="{BB962C8B-B14F-4D97-AF65-F5344CB8AC3E}">
        <p14:creationId xmlns:p14="http://schemas.microsoft.com/office/powerpoint/2010/main" val="563709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D953A9B-B85F-449C-8877-5E34811FFC2E}"/>
              </a:ext>
            </a:extLst>
          </p:cNvPr>
          <p:cNvGrpSpPr>
            <a:grpSpLocks noChangeAspect="1"/>
          </p:cNvGrpSpPr>
          <p:nvPr userDrawn="1"/>
        </p:nvGrpSpPr>
        <p:grpSpPr>
          <a:xfrm>
            <a:off x="8044873" y="539496"/>
            <a:ext cx="5204407" cy="2631149"/>
            <a:chOff x="2684099" y="1389816"/>
            <a:chExt cx="3380794" cy="1709200"/>
          </a:xfrm>
          <a:solidFill>
            <a:schemeClr val="bg2"/>
          </a:solidFill>
        </p:grpSpPr>
        <p:sp>
          <p:nvSpPr>
            <p:cNvPr id="22" name="Freeform: Shape 21">
              <a:extLst>
                <a:ext uri="{FF2B5EF4-FFF2-40B4-BE49-F238E27FC236}">
                  <a16:creationId xmlns:a16="http://schemas.microsoft.com/office/drawing/2014/main" id="{A38F717B-CF2F-4212-B2CD-1243CB904966}"/>
                </a:ext>
              </a:extLst>
            </p:cNvPr>
            <p:cNvSpPr/>
            <p:nvPr/>
          </p:nvSpPr>
          <p:spPr>
            <a:xfrm>
              <a:off x="3083548" y="1392746"/>
              <a:ext cx="2981345" cy="1507546"/>
            </a:xfrm>
            <a:custGeom>
              <a:avLst/>
              <a:gdLst>
                <a:gd name="connsiteX0" fmla="*/ 1854847 w 2981345"/>
                <a:gd name="connsiteY0" fmla="*/ 1318192 h 1507546"/>
                <a:gd name="connsiteX1" fmla="*/ 1492945 w 2981345"/>
                <a:gd name="connsiteY1" fmla="*/ 955525 h 1507546"/>
                <a:gd name="connsiteX2" fmla="*/ 1492945 w 2981345"/>
                <a:gd name="connsiteY2" fmla="*/ 955525 h 1507546"/>
                <a:gd name="connsiteX3" fmla="*/ 823681 w 2981345"/>
                <a:gd name="connsiteY3" fmla="*/ 286771 h 1507546"/>
                <a:gd name="connsiteX4" fmla="*/ -28 w 2981345"/>
                <a:gd name="connsiteY4" fmla="*/ 95881 h 1507546"/>
                <a:gd name="connsiteX5" fmla="*/ 995712 w 2981345"/>
                <a:gd name="connsiteY5" fmla="*/ 248797 h 1507546"/>
                <a:gd name="connsiteX6" fmla="*/ 1952203 w 2981345"/>
                <a:gd name="connsiteY6" fmla="*/ 1206563 h 1507546"/>
                <a:gd name="connsiteX7" fmla="*/ 2655363 w 2981345"/>
                <a:gd name="connsiteY7" fmla="*/ 1239185 h 1507546"/>
                <a:gd name="connsiteX8" fmla="*/ 2686813 w 2981345"/>
                <a:gd name="connsiteY8" fmla="*/ 515409 h 1507546"/>
                <a:gd name="connsiteX9" fmla="*/ 1998588 w 2981345"/>
                <a:gd name="connsiteY9" fmla="*/ 454215 h 1507546"/>
                <a:gd name="connsiteX10" fmla="*/ 1892056 w 2981345"/>
                <a:gd name="connsiteY10" fmla="*/ 556159 h 1507546"/>
                <a:gd name="connsiteX11" fmla="*/ 1728946 w 2981345"/>
                <a:gd name="connsiteY11" fmla="*/ 719525 h 1507546"/>
                <a:gd name="connsiteX12" fmla="*/ 1646881 w 2981345"/>
                <a:gd name="connsiteY12" fmla="*/ 719525 h 1507546"/>
                <a:gd name="connsiteX13" fmla="*/ 1583165 w 2981345"/>
                <a:gd name="connsiteY13" fmla="*/ 655554 h 1507546"/>
                <a:gd name="connsiteX14" fmla="*/ 1855102 w 2981345"/>
                <a:gd name="connsiteY14" fmla="*/ 383618 h 1507546"/>
                <a:gd name="connsiteX15" fmla="*/ 1898173 w 2981345"/>
                <a:gd name="connsiteY15" fmla="*/ 344370 h 1507546"/>
                <a:gd name="connsiteX16" fmla="*/ 2827624 w 2981345"/>
                <a:gd name="connsiteY16" fmla="*/ 427207 h 1507546"/>
                <a:gd name="connsiteX17" fmla="*/ 2818474 w 2981345"/>
                <a:gd name="connsiteY17" fmla="*/ 1284550 h 1507546"/>
                <a:gd name="connsiteX18" fmla="*/ 1854847 w 2981345"/>
                <a:gd name="connsiteY18" fmla="*/ 1318192 h 15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1345" h="1507546">
                  <a:moveTo>
                    <a:pt x="1854847" y="1318192"/>
                  </a:moveTo>
                  <a:lnTo>
                    <a:pt x="1492945" y="955525"/>
                  </a:lnTo>
                  <a:lnTo>
                    <a:pt x="1492945" y="955525"/>
                  </a:lnTo>
                  <a:lnTo>
                    <a:pt x="823681" y="286771"/>
                  </a:lnTo>
                  <a:cubicBezTo>
                    <a:pt x="605319" y="76116"/>
                    <a:pt x="288734" y="2750"/>
                    <a:pt x="-28" y="95881"/>
                  </a:cubicBezTo>
                  <a:cubicBezTo>
                    <a:pt x="329810" y="-75177"/>
                    <a:pt x="732400" y="-13350"/>
                    <a:pt x="995712" y="248797"/>
                  </a:cubicBezTo>
                  <a:lnTo>
                    <a:pt x="1952203" y="1206563"/>
                  </a:lnTo>
                  <a:cubicBezTo>
                    <a:pt x="2142253" y="1399059"/>
                    <a:pt x="2448315" y="1413257"/>
                    <a:pt x="2655363" y="1239185"/>
                  </a:cubicBezTo>
                  <a:cubicBezTo>
                    <a:pt x="2863916" y="1048007"/>
                    <a:pt x="2877984" y="723959"/>
                    <a:pt x="2686813" y="515409"/>
                  </a:cubicBezTo>
                  <a:cubicBezTo>
                    <a:pt x="2507748" y="320084"/>
                    <a:pt x="2209307" y="293546"/>
                    <a:pt x="1998588" y="454215"/>
                  </a:cubicBezTo>
                  <a:lnTo>
                    <a:pt x="1892056" y="556159"/>
                  </a:lnTo>
                  <a:lnTo>
                    <a:pt x="1728946" y="719525"/>
                  </a:lnTo>
                  <a:cubicBezTo>
                    <a:pt x="1706263" y="742143"/>
                    <a:pt x="1669563" y="742143"/>
                    <a:pt x="1646881" y="719525"/>
                  </a:cubicBezTo>
                  <a:lnTo>
                    <a:pt x="1583165" y="655554"/>
                  </a:lnTo>
                  <a:lnTo>
                    <a:pt x="1855102" y="383618"/>
                  </a:lnTo>
                  <a:cubicBezTo>
                    <a:pt x="1868660" y="369680"/>
                    <a:pt x="1883034" y="356573"/>
                    <a:pt x="1898173" y="344370"/>
                  </a:cubicBezTo>
                  <a:cubicBezTo>
                    <a:pt x="2177704" y="110581"/>
                    <a:pt x="2593840" y="147668"/>
                    <a:pt x="2827624" y="427207"/>
                  </a:cubicBezTo>
                  <a:cubicBezTo>
                    <a:pt x="3035972" y="676305"/>
                    <a:pt x="3032073" y="1039958"/>
                    <a:pt x="2818474" y="1284550"/>
                  </a:cubicBezTo>
                  <a:cubicBezTo>
                    <a:pt x="2564124" y="1576366"/>
                    <a:pt x="2121176" y="1575601"/>
                    <a:pt x="1854847" y="1318192"/>
                  </a:cubicBezTo>
                  <a:close/>
                </a:path>
              </a:pathLst>
            </a:custGeom>
            <a:grpFill/>
            <a:ln w="2548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7F764C5-9612-4BCC-8468-9A9D949340EC}"/>
                </a:ext>
              </a:extLst>
            </p:cNvPr>
            <p:cNvSpPr/>
            <p:nvPr/>
          </p:nvSpPr>
          <p:spPr>
            <a:xfrm>
              <a:off x="3092468" y="2158684"/>
              <a:ext cx="1162597" cy="940332"/>
            </a:xfrm>
            <a:custGeom>
              <a:avLst/>
              <a:gdLst>
                <a:gd name="connsiteX0" fmla="*/ 1143531 w 1162597"/>
                <a:gd name="connsiteY0" fmla="*/ 529826 h 940332"/>
                <a:gd name="connsiteX1" fmla="*/ 933526 w 1162597"/>
                <a:gd name="connsiteY1" fmla="*/ 739066 h 940332"/>
                <a:gd name="connsiteX2" fmla="*/ 538237 w 1162597"/>
                <a:gd name="connsiteY2" fmla="*/ 926134 h 940332"/>
                <a:gd name="connsiteX3" fmla="*/ -28 w 1162597"/>
                <a:gd name="connsiteY3" fmla="*/ 849676 h 940332"/>
                <a:gd name="connsiteX4" fmla="*/ 393731 w 1162597"/>
                <a:gd name="connsiteY4" fmla="*/ 875162 h 940332"/>
                <a:gd name="connsiteX5" fmla="*/ 765828 w 1162597"/>
                <a:gd name="connsiteY5" fmla="*/ 699053 h 940332"/>
                <a:gd name="connsiteX6" fmla="*/ 980420 w 1162597"/>
                <a:gd name="connsiteY6" fmla="*/ 484461 h 940332"/>
                <a:gd name="connsiteX7" fmla="*/ 572643 w 1162597"/>
                <a:gd name="connsiteY7" fmla="*/ 76684 h 940332"/>
                <a:gd name="connsiteX8" fmla="*/ 625654 w 1162597"/>
                <a:gd name="connsiteY8" fmla="*/ 20614 h 940332"/>
                <a:gd name="connsiteX9" fmla="*/ 724410 w 1162597"/>
                <a:gd name="connsiteY9" fmla="*/ 20229 h 940332"/>
                <a:gd name="connsiteX10" fmla="*/ 724795 w 1162597"/>
                <a:gd name="connsiteY10" fmla="*/ 20614 h 940332"/>
                <a:gd name="connsiteX11" fmla="*/ 1143531 w 1162597"/>
                <a:gd name="connsiteY11" fmla="*/ 438331 h 940332"/>
                <a:gd name="connsiteX12" fmla="*/ 1143839 w 1162597"/>
                <a:gd name="connsiteY12" fmla="*/ 529517 h 940332"/>
                <a:gd name="connsiteX13" fmla="*/ 1143531 w 1162597"/>
                <a:gd name="connsiteY13" fmla="*/ 529826 h 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2597" h="940332">
                  <a:moveTo>
                    <a:pt x="1143531" y="529826"/>
                  </a:moveTo>
                  <a:lnTo>
                    <a:pt x="933526" y="739066"/>
                  </a:lnTo>
                  <a:cubicBezTo>
                    <a:pt x="820426" y="834973"/>
                    <a:pt x="684112" y="899483"/>
                    <a:pt x="538237" y="926134"/>
                  </a:cubicBezTo>
                  <a:cubicBezTo>
                    <a:pt x="355275" y="959849"/>
                    <a:pt x="166309" y="933007"/>
                    <a:pt x="-28" y="849676"/>
                  </a:cubicBezTo>
                  <a:cubicBezTo>
                    <a:pt x="127068" y="890754"/>
                    <a:pt x="262399" y="899514"/>
                    <a:pt x="393731" y="875162"/>
                  </a:cubicBezTo>
                  <a:cubicBezTo>
                    <a:pt x="531065" y="850117"/>
                    <a:pt x="659393" y="789381"/>
                    <a:pt x="765828" y="699053"/>
                  </a:cubicBezTo>
                  <a:lnTo>
                    <a:pt x="980420" y="484461"/>
                  </a:lnTo>
                  <a:lnTo>
                    <a:pt x="572643" y="76684"/>
                  </a:lnTo>
                  <a:lnTo>
                    <a:pt x="625654" y="20614"/>
                  </a:lnTo>
                  <a:cubicBezTo>
                    <a:pt x="652820" y="-6763"/>
                    <a:pt x="697033" y="-6934"/>
                    <a:pt x="724410" y="20229"/>
                  </a:cubicBezTo>
                  <a:cubicBezTo>
                    <a:pt x="724540" y="20357"/>
                    <a:pt x="724668" y="20487"/>
                    <a:pt x="724795" y="20614"/>
                  </a:cubicBezTo>
                  <a:lnTo>
                    <a:pt x="1143531" y="438331"/>
                  </a:lnTo>
                  <a:cubicBezTo>
                    <a:pt x="1168795" y="463427"/>
                    <a:pt x="1168933" y="504253"/>
                    <a:pt x="1143839" y="529517"/>
                  </a:cubicBezTo>
                  <a:cubicBezTo>
                    <a:pt x="1143737" y="529622"/>
                    <a:pt x="1143633" y="529724"/>
                    <a:pt x="1143531" y="529826"/>
                  </a:cubicBezTo>
                  <a:close/>
                </a:path>
              </a:pathLst>
            </a:custGeom>
            <a:grpFill/>
            <a:ln w="2548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C3D367F-B7AB-4C09-8D3E-3ED462CC8209}"/>
                </a:ext>
              </a:extLst>
            </p:cNvPr>
            <p:cNvSpPr/>
            <p:nvPr/>
          </p:nvSpPr>
          <p:spPr>
            <a:xfrm>
              <a:off x="2684099" y="1589754"/>
              <a:ext cx="2978382" cy="1507368"/>
            </a:xfrm>
            <a:custGeom>
              <a:avLst/>
              <a:gdLst>
                <a:gd name="connsiteX0" fmla="*/ 2978354 w 2978382"/>
                <a:gd name="connsiteY0" fmla="*/ 1411979 h 1507368"/>
                <a:gd name="connsiteX1" fmla="*/ 1982614 w 2978382"/>
                <a:gd name="connsiteY1" fmla="*/ 1257279 h 1507368"/>
                <a:gd name="connsiteX2" fmla="*/ 1026377 w 2978382"/>
                <a:gd name="connsiteY2" fmla="*/ 301297 h 1507368"/>
                <a:gd name="connsiteX3" fmla="*/ 323472 w 2978382"/>
                <a:gd name="connsiteY3" fmla="*/ 267400 h 1507368"/>
                <a:gd name="connsiteX4" fmla="*/ 258992 w 2978382"/>
                <a:gd name="connsiteY4" fmla="*/ 988656 h 1507368"/>
                <a:gd name="connsiteX5" fmla="*/ 980248 w 2978382"/>
                <a:gd name="connsiteY5" fmla="*/ 1053135 h 1507368"/>
                <a:gd name="connsiteX6" fmla="*/ 830135 w 2978382"/>
                <a:gd name="connsiteY6" fmla="*/ 903278 h 1507368"/>
                <a:gd name="connsiteX7" fmla="*/ 829179 w 2978382"/>
                <a:gd name="connsiteY7" fmla="*/ 795153 h 1507368"/>
                <a:gd name="connsiteX8" fmla="*/ 830135 w 2978382"/>
                <a:gd name="connsiteY8" fmla="*/ 794197 h 1507368"/>
                <a:gd name="connsiteX9" fmla="*/ 881107 w 2978382"/>
                <a:gd name="connsiteY9" fmla="*/ 743225 h 1507368"/>
                <a:gd name="connsiteX10" fmla="*/ 1192037 w 2978382"/>
                <a:gd name="connsiteY10" fmla="*/ 1054155 h 1507368"/>
                <a:gd name="connsiteX11" fmla="*/ 1124499 w 2978382"/>
                <a:gd name="connsiteY11" fmla="*/ 1121693 h 1507368"/>
                <a:gd name="connsiteX12" fmla="*/ 1092641 w 2978382"/>
                <a:gd name="connsiteY12" fmla="*/ 1151257 h 1507368"/>
                <a:gd name="connsiteX13" fmla="*/ 1081172 w 2978382"/>
                <a:gd name="connsiteY13" fmla="*/ 1160942 h 1507368"/>
                <a:gd name="connsiteX14" fmla="*/ 152035 w 2978382"/>
                <a:gd name="connsiteY14" fmla="*/ 1074534 h 1507368"/>
                <a:gd name="connsiteX15" fmla="*/ 190435 w 2978382"/>
                <a:gd name="connsiteY15" fmla="*/ 189413 h 1507368"/>
                <a:gd name="connsiteX16" fmla="*/ 1123479 w 2978382"/>
                <a:gd name="connsiteY16" fmla="*/ 189413 h 1507368"/>
                <a:gd name="connsiteX17" fmla="*/ 1485636 w 2978382"/>
                <a:gd name="connsiteY17" fmla="*/ 552080 h 1507368"/>
                <a:gd name="connsiteX18" fmla="*/ 1485636 w 2978382"/>
                <a:gd name="connsiteY18" fmla="*/ 552080 h 1507368"/>
                <a:gd name="connsiteX19" fmla="*/ 2155410 w 2978382"/>
                <a:gd name="connsiteY19" fmla="*/ 1220579 h 1507368"/>
                <a:gd name="connsiteX20" fmla="*/ 2978354 w 2978382"/>
                <a:gd name="connsiteY20" fmla="*/ 1411979 h 150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8382" h="1507368">
                  <a:moveTo>
                    <a:pt x="2978354" y="1411979"/>
                  </a:moveTo>
                  <a:cubicBezTo>
                    <a:pt x="2648157" y="1582659"/>
                    <a:pt x="2245452" y="1520104"/>
                    <a:pt x="1982614" y="1257279"/>
                  </a:cubicBezTo>
                  <a:lnTo>
                    <a:pt x="1026377" y="301297"/>
                  </a:lnTo>
                  <a:cubicBezTo>
                    <a:pt x="836751" y="108454"/>
                    <a:pt x="530773" y="93700"/>
                    <a:pt x="323472" y="267400"/>
                  </a:cubicBezTo>
                  <a:cubicBezTo>
                    <a:pt x="106497" y="448764"/>
                    <a:pt x="77629" y="771680"/>
                    <a:pt x="258992" y="988656"/>
                  </a:cubicBezTo>
                  <a:cubicBezTo>
                    <a:pt x="440356" y="1205631"/>
                    <a:pt x="763272" y="1234499"/>
                    <a:pt x="980248" y="1053135"/>
                  </a:cubicBezTo>
                  <a:lnTo>
                    <a:pt x="830135" y="903278"/>
                  </a:lnTo>
                  <a:cubicBezTo>
                    <a:pt x="800013" y="873683"/>
                    <a:pt x="799585" y="825275"/>
                    <a:pt x="829179" y="795153"/>
                  </a:cubicBezTo>
                  <a:cubicBezTo>
                    <a:pt x="829495" y="794832"/>
                    <a:pt x="829814" y="794513"/>
                    <a:pt x="830135" y="794197"/>
                  </a:cubicBezTo>
                  <a:lnTo>
                    <a:pt x="881107" y="743225"/>
                  </a:lnTo>
                  <a:lnTo>
                    <a:pt x="1192037" y="1054155"/>
                  </a:lnTo>
                  <a:lnTo>
                    <a:pt x="1124499" y="1121693"/>
                  </a:lnTo>
                  <a:cubicBezTo>
                    <a:pt x="1114050" y="1131887"/>
                    <a:pt x="1103345" y="1141827"/>
                    <a:pt x="1092641" y="1151257"/>
                  </a:cubicBezTo>
                  <a:lnTo>
                    <a:pt x="1081172" y="1160942"/>
                  </a:lnTo>
                  <a:cubicBezTo>
                    <a:pt x="800737" y="1393655"/>
                    <a:pt x="384748" y="1354967"/>
                    <a:pt x="152035" y="1074534"/>
                  </a:cubicBezTo>
                  <a:cubicBezTo>
                    <a:pt x="-64589" y="813485"/>
                    <a:pt x="-47982" y="430720"/>
                    <a:pt x="190435" y="189413"/>
                  </a:cubicBezTo>
                  <a:cubicBezTo>
                    <a:pt x="448099" y="-68251"/>
                    <a:pt x="867344" y="-58056"/>
                    <a:pt x="1123479" y="189413"/>
                  </a:cubicBezTo>
                  <a:lnTo>
                    <a:pt x="1485636" y="552080"/>
                  </a:lnTo>
                  <a:lnTo>
                    <a:pt x="1485636" y="552080"/>
                  </a:lnTo>
                  <a:lnTo>
                    <a:pt x="2155410" y="1220579"/>
                  </a:lnTo>
                  <a:cubicBezTo>
                    <a:pt x="2373494" y="1431178"/>
                    <a:pt x="2689725" y="1504731"/>
                    <a:pt x="2978354" y="1411979"/>
                  </a:cubicBezTo>
                  <a:close/>
                </a:path>
              </a:pathLst>
            </a:custGeom>
            <a:grpFill/>
            <a:ln w="2548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30792FE-02DB-4931-81BD-BEDD81A25A2A}"/>
                </a:ext>
              </a:extLst>
            </p:cNvPr>
            <p:cNvSpPr/>
            <p:nvPr/>
          </p:nvSpPr>
          <p:spPr>
            <a:xfrm>
              <a:off x="4491112" y="1389816"/>
              <a:ext cx="1163979" cy="561668"/>
            </a:xfrm>
            <a:custGeom>
              <a:avLst/>
              <a:gdLst>
                <a:gd name="connsiteX0" fmla="*/ 1163951 w 1163979"/>
                <a:gd name="connsiteY0" fmla="*/ 91420 h 561668"/>
                <a:gd name="connsiteX1" fmla="*/ 399369 w 1163979"/>
                <a:gd name="connsiteY1" fmla="*/ 241533 h 561668"/>
                <a:gd name="connsiteX2" fmla="*/ 314756 w 1163979"/>
                <a:gd name="connsiteY2" fmla="*/ 324617 h 561668"/>
                <a:gd name="connsiteX3" fmla="*/ 314756 w 1163979"/>
                <a:gd name="connsiteY3" fmla="*/ 324617 h 561668"/>
                <a:gd name="connsiteX4" fmla="*/ 77735 w 1163979"/>
                <a:gd name="connsiteY4" fmla="*/ 561637 h 561668"/>
                <a:gd name="connsiteX5" fmla="*/ 19117 w 1163979"/>
                <a:gd name="connsiteY5" fmla="*/ 503019 h 561668"/>
                <a:gd name="connsiteX6" fmla="*/ 18455 w 1163979"/>
                <a:gd name="connsiteY6" fmla="*/ 412195 h 561668"/>
                <a:gd name="connsiteX7" fmla="*/ 19117 w 1163979"/>
                <a:gd name="connsiteY7" fmla="*/ 411525 h 561668"/>
                <a:gd name="connsiteX8" fmla="*/ 228613 w 1163979"/>
                <a:gd name="connsiteY8" fmla="*/ 202029 h 561668"/>
                <a:gd name="connsiteX9" fmla="*/ 1163951 w 1163979"/>
                <a:gd name="connsiteY9" fmla="*/ 91420 h 5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979" h="561668">
                  <a:moveTo>
                    <a:pt x="1163951" y="91420"/>
                  </a:moveTo>
                  <a:cubicBezTo>
                    <a:pt x="900247" y="6284"/>
                    <a:pt x="611311" y="63015"/>
                    <a:pt x="399369" y="241533"/>
                  </a:cubicBezTo>
                  <a:lnTo>
                    <a:pt x="314756" y="324617"/>
                  </a:lnTo>
                  <a:lnTo>
                    <a:pt x="314756" y="324617"/>
                  </a:lnTo>
                  <a:lnTo>
                    <a:pt x="77735" y="561637"/>
                  </a:lnTo>
                  <a:lnTo>
                    <a:pt x="19117" y="503019"/>
                  </a:lnTo>
                  <a:cubicBezTo>
                    <a:pt x="-6147" y="478125"/>
                    <a:pt x="-6448" y="437459"/>
                    <a:pt x="18455" y="412195"/>
                  </a:cubicBezTo>
                  <a:cubicBezTo>
                    <a:pt x="18658" y="411971"/>
                    <a:pt x="18888" y="411746"/>
                    <a:pt x="19117" y="411525"/>
                  </a:cubicBezTo>
                  <a:lnTo>
                    <a:pt x="228613" y="202029"/>
                  </a:lnTo>
                  <a:cubicBezTo>
                    <a:pt x="489896" y="-19289"/>
                    <a:pt x="858246" y="-62847"/>
                    <a:pt x="1163951" y="91420"/>
                  </a:cubicBezTo>
                  <a:close/>
                </a:path>
              </a:pathLst>
            </a:custGeom>
            <a:grpFill/>
            <a:ln w="25483" cap="flat">
              <a:noFill/>
              <a:prstDash val="solid"/>
              <a:miter/>
            </a:ln>
          </p:spPr>
          <p:txBody>
            <a:bodyPr rtlCol="0" anchor="ctr"/>
            <a:lstStyle/>
            <a:p>
              <a:endParaRPr lang="en-US"/>
            </a:p>
          </p:txBody>
        </p:sp>
      </p:grpSp>
      <p:sp>
        <p:nvSpPr>
          <p:cNvPr id="20" name="Rectangle 19">
            <a:extLst>
              <a:ext uri="{FF2B5EF4-FFF2-40B4-BE49-F238E27FC236}">
                <a16:creationId xmlns:a16="http://schemas.microsoft.com/office/drawing/2014/main" id="{3199DE22-F210-4268-92A5-864A0CA1FA75}"/>
              </a:ext>
            </a:extLst>
          </p:cNvPr>
          <p:cNvSpPr/>
          <p:nvPr userDrawn="1"/>
        </p:nvSpPr>
        <p:spPr>
          <a:xfrm>
            <a:off x="1" y="4589806"/>
            <a:ext cx="12191997" cy="2268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891300"/>
            <a:ext cx="7589520" cy="3566160"/>
          </a:xfrm>
        </p:spPr>
        <p:txBody>
          <a:bodyPr anchor="b" anchorCtr="0">
            <a:noAutofit/>
          </a:bodyPr>
          <a:lstStyle>
            <a:lvl1pPr>
              <a:lnSpc>
                <a:spcPct val="90000"/>
              </a:lnSpc>
              <a:defRPr sz="6600" b="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097280" y="4854503"/>
            <a:ext cx="10058400" cy="1143000"/>
          </a:xfrm>
        </p:spPr>
        <p:txBody>
          <a:bodyPr lIns="91440" rIns="91440" anchor="t" anchorCtr="0">
            <a:no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0691CF43-30D2-407B-B3ED-E526FFB28BE2}"/>
              </a:ext>
            </a:extLst>
          </p:cNvPr>
          <p:cNvGrpSpPr/>
          <p:nvPr/>
        </p:nvGrpSpPr>
        <p:grpSpPr>
          <a:xfrm>
            <a:off x="0" y="0"/>
            <a:ext cx="178506" cy="6857999"/>
            <a:chOff x="0" y="0"/>
            <a:chExt cx="178506" cy="6857999"/>
          </a:xfrm>
        </p:grpSpPr>
        <p:sp>
          <p:nvSpPr>
            <p:cNvPr id="14" name="Rectangle 13">
              <a:extLst>
                <a:ext uri="{FF2B5EF4-FFF2-40B4-BE49-F238E27FC236}">
                  <a16:creationId xmlns:a16="http://schemas.microsoft.com/office/drawing/2014/main" id="{F69C6615-6F48-4410-8F0F-9E96556FAF04}"/>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908FCC4-825A-4EB0-B291-75A6CB8C58E2}"/>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7EEFAC7-8FA9-46AE-BC3D-693E174841F6}"/>
              </a:ext>
            </a:extLst>
          </p:cNvPr>
          <p:cNvGrpSpPr/>
          <p:nvPr userDrawn="1"/>
        </p:nvGrpSpPr>
        <p:grpSpPr>
          <a:xfrm>
            <a:off x="0" y="-1"/>
            <a:ext cx="178502" cy="6858000"/>
            <a:chOff x="0" y="-1"/>
            <a:chExt cx="178502" cy="6858000"/>
          </a:xfrm>
        </p:grpSpPr>
        <p:sp>
          <p:nvSpPr>
            <p:cNvPr id="18" name="Rectangle 17">
              <a:extLst>
                <a:ext uri="{FF2B5EF4-FFF2-40B4-BE49-F238E27FC236}">
                  <a16:creationId xmlns:a16="http://schemas.microsoft.com/office/drawing/2014/main" id="{B93F2AD3-911B-4876-B7CA-5BCD34D4C7E8}"/>
                </a:ext>
              </a:extLst>
            </p:cNvPr>
            <p:cNvSpPr/>
            <p:nvPr/>
          </p:nvSpPr>
          <p:spPr>
            <a:xfrm>
              <a:off x="0" y="-1"/>
              <a:ext cx="178500" cy="4589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998594-14FE-4CC6-8683-116BA6392C40}"/>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4593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losing Power Statem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412E5E9-C41D-4248-B6F5-483E25843258}"/>
              </a:ext>
            </a:extLst>
          </p:cNvPr>
          <p:cNvSpPr/>
          <p:nvPr/>
        </p:nvSpPr>
        <p:spPr>
          <a:xfrm>
            <a:off x="1" y="4589806"/>
            <a:ext cx="12191997" cy="2268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59DE2C1-4C52-40A3-8959-27B2C1BEBFF6}"/>
              </a:ext>
            </a:extLst>
          </p:cNvPr>
          <p:cNvCxnSpPr>
            <a:cxnSpLocks/>
          </p:cNvCxnSpPr>
          <p:nvPr/>
        </p:nvCxnSpPr>
        <p:spPr>
          <a:xfrm>
            <a:off x="0" y="4589807"/>
            <a:ext cx="12192000"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10ACE56A-0EA2-4C2A-A78E-844FBE8F4F50}"/>
              </a:ext>
            </a:extLst>
          </p:cNvPr>
          <p:cNvGrpSpPr/>
          <p:nvPr/>
        </p:nvGrpSpPr>
        <p:grpSpPr>
          <a:xfrm>
            <a:off x="0" y="0"/>
            <a:ext cx="178506" cy="6857999"/>
            <a:chOff x="0" y="0"/>
            <a:chExt cx="178506" cy="6857999"/>
          </a:xfrm>
        </p:grpSpPr>
        <p:sp>
          <p:nvSpPr>
            <p:cNvPr id="103" name="Rectangle 102">
              <a:extLst>
                <a:ext uri="{FF2B5EF4-FFF2-40B4-BE49-F238E27FC236}">
                  <a16:creationId xmlns:a16="http://schemas.microsoft.com/office/drawing/2014/main" id="{46601C03-C6AB-418A-80AE-850C48263776}"/>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C90BD60-B9B9-4449-89D7-877D0EC35343}"/>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DDDB6296-9F31-499C-9382-F230C51AA37C}"/>
              </a:ext>
            </a:extLst>
          </p:cNvPr>
          <p:cNvGrpSpPr/>
          <p:nvPr userDrawn="1"/>
        </p:nvGrpSpPr>
        <p:grpSpPr>
          <a:xfrm>
            <a:off x="0" y="-1"/>
            <a:ext cx="178502" cy="6858000"/>
            <a:chOff x="0" y="-1"/>
            <a:chExt cx="178502" cy="6858000"/>
          </a:xfrm>
        </p:grpSpPr>
        <p:sp>
          <p:nvSpPr>
            <p:cNvPr id="54" name="Rectangle 53">
              <a:extLst>
                <a:ext uri="{FF2B5EF4-FFF2-40B4-BE49-F238E27FC236}">
                  <a16:creationId xmlns:a16="http://schemas.microsoft.com/office/drawing/2014/main" id="{023251D0-C919-449B-8442-F547792DBDA9}"/>
                </a:ext>
              </a:extLst>
            </p:cNvPr>
            <p:cNvSpPr/>
            <p:nvPr/>
          </p:nvSpPr>
          <p:spPr>
            <a:xfrm>
              <a:off x="0" y="-1"/>
              <a:ext cx="178502" cy="4589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449E85F-2D35-4C91-A604-BFD19AE901AA}"/>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7" name="Picture 96">
            <a:extLst>
              <a:ext uri="{FF2B5EF4-FFF2-40B4-BE49-F238E27FC236}">
                <a16:creationId xmlns:a16="http://schemas.microsoft.com/office/drawing/2014/main" id="{2F28842D-9AA2-41AD-9C9E-921B5BF466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65795" y="667512"/>
            <a:ext cx="2570985" cy="1438781"/>
          </a:xfrm>
          <a:prstGeom prst="rect">
            <a:avLst/>
          </a:prstGeom>
        </p:spPr>
      </p:pic>
      <p:sp>
        <p:nvSpPr>
          <p:cNvPr id="4" name="TextBox 3">
            <a:extLst>
              <a:ext uri="{FF2B5EF4-FFF2-40B4-BE49-F238E27FC236}">
                <a16:creationId xmlns:a16="http://schemas.microsoft.com/office/drawing/2014/main" id="{FA66543B-869C-4960-8C68-3A2B41C7D2C5}"/>
              </a:ext>
            </a:extLst>
          </p:cNvPr>
          <p:cNvSpPr txBox="1"/>
          <p:nvPr userDrawn="1"/>
        </p:nvSpPr>
        <p:spPr>
          <a:xfrm>
            <a:off x="1173482" y="3651473"/>
            <a:ext cx="7156701" cy="830997"/>
          </a:xfrm>
          <a:prstGeom prst="rect">
            <a:avLst/>
          </a:prstGeom>
          <a:noFill/>
        </p:spPr>
        <p:txBody>
          <a:bodyPr wrap="square" rtlCol="0">
            <a:spAutoFit/>
          </a:bodyPr>
          <a:lstStyle/>
          <a:p>
            <a:pPr marL="0" marR="0">
              <a:spcBef>
                <a:spcPts val="0"/>
              </a:spcBef>
              <a:spcAft>
                <a:spcPts val="0"/>
              </a:spcAft>
            </a:pPr>
            <a:r>
              <a:rPr lang="en-US" sz="2400">
                <a:effectLst/>
                <a:latin typeface="+mj-lt"/>
                <a:ea typeface="Calibri" panose="020F0502020204030204" pitchFamily="34" charset="0"/>
                <a:cs typeface="Times New Roman" panose="02020603050405020304" pitchFamily="18" charset="0"/>
              </a:rPr>
              <a:t>GTI Energy develops innovative solutions that transform lives, economies, and the environment</a:t>
            </a:r>
          </a:p>
        </p:txBody>
      </p:sp>
      <p:sp>
        <p:nvSpPr>
          <p:cNvPr id="3" name="Text Placeholder 2"/>
          <p:cNvSpPr>
            <a:spLocks noGrp="1"/>
          </p:cNvSpPr>
          <p:nvPr>
            <p:ph type="body" idx="1" hasCustomPrompt="1"/>
          </p:nvPr>
        </p:nvSpPr>
        <p:spPr>
          <a:xfrm>
            <a:off x="1173482" y="4854503"/>
            <a:ext cx="9982198" cy="1143000"/>
          </a:xfrm>
        </p:spPr>
        <p:txBody>
          <a:bodyPr lIns="91440" rIns="91440" anchor="t" anchorCtr="0">
            <a:noAutofit/>
          </a:bodyPr>
          <a:lstStyle>
            <a:lvl1pPr marL="0" indent="0">
              <a:buNone/>
              <a:defRPr sz="2400" cap="none" spc="0" baseline="0">
                <a:solidFill>
                  <a:srgbClr val="777777"/>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www.gti.energy</a:t>
            </a:r>
          </a:p>
        </p:txBody>
      </p:sp>
    </p:spTree>
    <p:extLst>
      <p:ext uri="{BB962C8B-B14F-4D97-AF65-F5344CB8AC3E}">
        <p14:creationId xmlns:p14="http://schemas.microsoft.com/office/powerpoint/2010/main" val="1082165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9" name="Title 1">
            <a:extLst>
              <a:ext uri="{FF2B5EF4-FFF2-40B4-BE49-F238E27FC236}">
                <a16:creationId xmlns:a16="http://schemas.microsoft.com/office/drawing/2014/main" id="{0440ABAD-D192-4C67-BA8F-907DF24D0EBF}"/>
              </a:ext>
            </a:extLst>
          </p:cNvPr>
          <p:cNvSpPr>
            <a:spLocks noGrp="1"/>
          </p:cNvSpPr>
          <p:nvPr>
            <p:ph type="title"/>
          </p:nvPr>
        </p:nvSpPr>
        <p:spPr>
          <a:xfrm>
            <a:off x="749197" y="152499"/>
            <a:ext cx="9158274" cy="1010413"/>
          </a:xfrm>
        </p:spPr>
        <p:txBody>
          <a:bodyPr/>
          <a:lstStyle/>
          <a:p>
            <a:r>
              <a:rPr lang="en-US"/>
              <a:t>Click to edit Master title style</a:t>
            </a:r>
          </a:p>
        </p:txBody>
      </p:sp>
    </p:spTree>
    <p:extLst>
      <p:ext uri="{BB962C8B-B14F-4D97-AF65-F5344CB8AC3E}">
        <p14:creationId xmlns:p14="http://schemas.microsoft.com/office/powerpoint/2010/main" val="32141540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ark Gray Background">
    <p:bg>
      <p:bgPr>
        <a:solidFill>
          <a:srgbClr val="5C5C5C"/>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D001DF-C021-4178-8F2C-BF2019B824FB}"/>
              </a:ext>
            </a:extLst>
          </p:cNvPr>
          <p:cNvGraphicFramePr>
            <a:graphicFrameLocks noChangeAspect="1"/>
          </p:cNvGraphicFramePr>
          <p:nvPr>
            <p:custDataLst>
              <p:tags r:id="rId1"/>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DAD001DF-C021-4178-8F2C-BF2019B824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Object 2" hidden="1">
            <a:extLst>
              <a:ext uri="{FF2B5EF4-FFF2-40B4-BE49-F238E27FC236}">
                <a16:creationId xmlns:a16="http://schemas.microsoft.com/office/drawing/2014/main" id="{EE896A1E-DBFB-41D7-80C5-947A3076839B}"/>
              </a:ext>
            </a:extLst>
          </p:cNvPr>
          <p:cNvGraphicFramePr>
            <a:graphicFrameLocks noChangeAspect="1"/>
          </p:cNvGraphicFramePr>
          <p:nvPr userDrawn="1">
            <p:custDataLst>
              <p:tags r:id="rId2"/>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Object 2" hidden="1">
                        <a:extLst>
                          <a:ext uri="{FF2B5EF4-FFF2-40B4-BE49-F238E27FC236}">
                            <a16:creationId xmlns:a16="http://schemas.microsoft.com/office/drawing/2014/main" id="{EE896A1E-DBFB-41D7-80C5-947A307683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077046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63550" y="279400"/>
            <a:ext cx="11264900" cy="1136650"/>
          </a:xfrm>
          <a:prstGeom prst="rect">
            <a:avLst/>
          </a:prstGeom>
        </p:spPr>
        <p:txBody>
          <a:bodyPr vert="horz" lIns="91440" tIns="45720" rIns="91440" bIns="45720" rtlCol="0" anchor="ctr">
            <a:normAutofit/>
          </a:bodyPr>
          <a:lstStyle/>
          <a:p>
            <a:r>
              <a:rPr lang="en-US"/>
              <a:t>Click to edit Master title slide</a:t>
            </a:r>
          </a:p>
        </p:txBody>
      </p:sp>
    </p:spTree>
    <p:extLst>
      <p:ext uri="{BB962C8B-B14F-4D97-AF65-F5344CB8AC3E}">
        <p14:creationId xmlns:p14="http://schemas.microsoft.com/office/powerpoint/2010/main" val="17073622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134308" y="2923013"/>
            <a:ext cx="8110905" cy="1325563"/>
          </a:xfrm>
          <a:prstGeom prst="rect">
            <a:avLst/>
          </a:prstGeom>
        </p:spPr>
        <p:txBody>
          <a:bodyPr vert="horz" lIns="91440" tIns="45720" rIns="91440" bIns="45720" rtlCol="0" anchor="ctr">
            <a:noAutofit/>
          </a:bodyPr>
          <a:lstStyle/>
          <a:p>
            <a:r>
              <a:rPr lang="en-US"/>
              <a:t>Click to edit Master title style</a:t>
            </a:r>
          </a:p>
        </p:txBody>
      </p:sp>
      <p:sp>
        <p:nvSpPr>
          <p:cNvPr id="5" name="Text Placeholder 4"/>
          <p:cNvSpPr>
            <a:spLocks noGrp="1"/>
          </p:cNvSpPr>
          <p:nvPr>
            <p:ph type="body" sz="quarter" idx="10" hasCustomPrompt="1"/>
          </p:nvPr>
        </p:nvSpPr>
        <p:spPr>
          <a:xfrm>
            <a:off x="2133600" y="4649492"/>
            <a:ext cx="8112125" cy="1751308"/>
          </a:xfrm>
          <a:prstGeom prst="rect">
            <a:avLst/>
          </a:prstGeom>
        </p:spPr>
        <p:txBody>
          <a:bodyPr/>
          <a:lstStyle>
            <a:lvl1pPr>
              <a:lnSpc>
                <a:spcPts val="2600"/>
              </a:lnSpc>
              <a:spcBef>
                <a:spcPts val="0"/>
              </a:spcBef>
              <a:defRPr/>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Tree>
    <p:extLst>
      <p:ext uri="{BB962C8B-B14F-4D97-AF65-F5344CB8AC3E}">
        <p14:creationId xmlns:p14="http://schemas.microsoft.com/office/powerpoint/2010/main" val="8308017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457200"/>
            <a:ext cx="96520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0"/>
            <a:ext cx="4775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08800" y="1600200"/>
            <a:ext cx="4775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5501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970" y="1548609"/>
            <a:ext cx="11460062" cy="790687"/>
          </a:xfrm>
          <a:prstGeom prst="rect">
            <a:avLst/>
          </a:prstGeom>
        </p:spPr>
        <p:txBody>
          <a:bodyPr lIns="0" tIns="0" rIns="0" bIns="0" anchor="ctr" anchorCtr="0"/>
          <a:lstStyle>
            <a:lvl1pPr algn="l">
              <a:defRPr sz="4849" b="1" i="0">
                <a:latin typeface="Helvetica Neue Condensed Black" charset="0"/>
                <a:ea typeface="Helvetica Neue Condensed Black" charset="0"/>
                <a:cs typeface="Helvetica Neue Condensed Black" charset="0"/>
              </a:defRPr>
            </a:lvl1pPr>
          </a:lstStyle>
          <a:p>
            <a:r>
              <a:rPr lang="en-US"/>
              <a:t>CLICK TO EDIT MASTER TITLE STYLE</a:t>
            </a:r>
          </a:p>
        </p:txBody>
      </p:sp>
      <p:sp>
        <p:nvSpPr>
          <p:cNvPr id="3" name="Subtitle 2"/>
          <p:cNvSpPr>
            <a:spLocks noGrp="1"/>
          </p:cNvSpPr>
          <p:nvPr>
            <p:ph type="subTitle" idx="1"/>
          </p:nvPr>
        </p:nvSpPr>
        <p:spPr>
          <a:xfrm>
            <a:off x="365968" y="2339301"/>
            <a:ext cx="5635924" cy="2836552"/>
          </a:xfrm>
          <a:prstGeom prst="rect">
            <a:avLst/>
          </a:prstGeom>
        </p:spPr>
        <p:txBody>
          <a:bodyPr lIns="0" tIns="0" rIns="0" bIns="0"/>
          <a:lstStyle>
            <a:lvl1pPr marL="0" indent="0" algn="l">
              <a:buNone/>
              <a:defRPr sz="2909" b="0" i="0">
                <a:latin typeface="Helvetica Neue Light" charset="0"/>
                <a:ea typeface="Helvetica Neue Light" charset="0"/>
                <a:cs typeface="Helvetica Neue Light" charset="0"/>
              </a:defRPr>
            </a:lvl1pPr>
            <a:lvl2pPr marL="609565" indent="0" algn="ctr">
              <a:buNone/>
              <a:defRPr sz="2667"/>
            </a:lvl2pPr>
            <a:lvl3pPr marL="1219129" indent="0" algn="ctr">
              <a:buNone/>
              <a:defRPr sz="2400"/>
            </a:lvl3pPr>
            <a:lvl4pPr marL="1828695" indent="0" algn="ctr">
              <a:buNone/>
              <a:defRPr sz="2134"/>
            </a:lvl4pPr>
            <a:lvl5pPr marL="2438260" indent="0" algn="ctr">
              <a:buNone/>
              <a:defRPr sz="2134"/>
            </a:lvl5pPr>
            <a:lvl6pPr marL="3047824" indent="0" algn="ctr">
              <a:buNone/>
              <a:defRPr sz="2134"/>
            </a:lvl6pPr>
            <a:lvl7pPr marL="3657389" indent="0" algn="ctr">
              <a:buNone/>
              <a:defRPr sz="2134"/>
            </a:lvl7pPr>
            <a:lvl8pPr marL="4266954" indent="0" algn="ctr">
              <a:buNone/>
              <a:defRPr sz="2134"/>
            </a:lvl8pPr>
            <a:lvl9pPr marL="4876519" indent="0" algn="ctr">
              <a:buNone/>
              <a:defRPr sz="2134"/>
            </a:lvl9pPr>
          </a:lstStyle>
          <a:p>
            <a:r>
              <a:rPr lang="en-US"/>
              <a:t>Click to edit Master subtitle style</a:t>
            </a:r>
          </a:p>
        </p:txBody>
      </p:sp>
      <p:sp>
        <p:nvSpPr>
          <p:cNvPr id="7" name="Picture Placeholder 2"/>
          <p:cNvSpPr>
            <a:spLocks noGrp="1" noChangeAspect="1"/>
          </p:cNvSpPr>
          <p:nvPr>
            <p:ph type="pic" idx="13" hasCustomPrompt="1"/>
          </p:nvPr>
        </p:nvSpPr>
        <p:spPr>
          <a:xfrm>
            <a:off x="6242388" y="2339296"/>
            <a:ext cx="5541818" cy="2836553"/>
          </a:xfrm>
          <a:prstGeom prst="rect">
            <a:avLst/>
          </a:prstGeom>
        </p:spPr>
        <p:txBody>
          <a:bodyPr anchor="t"/>
          <a:lstStyle>
            <a:lvl1pPr marL="0" indent="0">
              <a:buNone/>
              <a:defRPr sz="2424" b="0" i="0">
                <a:latin typeface="Helvetica Neue Light" charset="0"/>
                <a:ea typeface="Helvetica Neue Light" charset="0"/>
                <a:cs typeface="Helvetica Neue Light" charset="0"/>
              </a:defRPr>
            </a:lvl1pPr>
            <a:lvl2pPr marL="609565" indent="0">
              <a:buNone/>
              <a:defRPr sz="3733"/>
            </a:lvl2pPr>
            <a:lvl3pPr marL="1219129" indent="0">
              <a:buNone/>
              <a:defRPr sz="3200"/>
            </a:lvl3pPr>
            <a:lvl4pPr marL="1828695" indent="0">
              <a:buNone/>
              <a:defRPr sz="2667"/>
            </a:lvl4pPr>
            <a:lvl5pPr marL="2438260" indent="0">
              <a:buNone/>
              <a:defRPr sz="2667"/>
            </a:lvl5pPr>
            <a:lvl6pPr marL="3047824" indent="0">
              <a:buNone/>
              <a:defRPr sz="2667"/>
            </a:lvl6pPr>
            <a:lvl7pPr marL="3657389" indent="0">
              <a:buNone/>
              <a:defRPr sz="2667"/>
            </a:lvl7pPr>
            <a:lvl8pPr marL="4266954" indent="0">
              <a:buNone/>
              <a:defRPr sz="2667"/>
            </a:lvl8pPr>
            <a:lvl9pPr marL="4876519" indent="0">
              <a:buNone/>
              <a:defRPr sz="2667"/>
            </a:lvl9pPr>
          </a:lstStyle>
          <a:p>
            <a:r>
              <a:rPr lang="en-US"/>
              <a:t>Click icon to add photo</a:t>
            </a:r>
          </a:p>
        </p:txBody>
      </p:sp>
      <p:sp>
        <p:nvSpPr>
          <p:cNvPr id="10" name="Text Placeholder 9"/>
          <p:cNvSpPr>
            <a:spLocks noGrp="1"/>
          </p:cNvSpPr>
          <p:nvPr>
            <p:ph type="body" sz="quarter" idx="14" hasCustomPrompt="1"/>
          </p:nvPr>
        </p:nvSpPr>
        <p:spPr>
          <a:xfrm>
            <a:off x="900037" y="6416769"/>
            <a:ext cx="10925848" cy="312364"/>
          </a:xfrm>
          <a:prstGeom prst="rect">
            <a:avLst/>
          </a:prstGeom>
        </p:spPr>
        <p:txBody>
          <a:bodyPr lIns="0" tIns="0" rIns="0" bIns="0" anchor="ctr" anchorCtr="0"/>
          <a:lstStyle>
            <a:lvl1pPr marL="0" indent="0" algn="r">
              <a:buNone/>
              <a:defRPr sz="1697" b="1" i="0" baseline="0">
                <a:solidFill>
                  <a:schemeClr val="bg1"/>
                </a:solidFill>
                <a:latin typeface="Helvetica Neue" charset="0"/>
                <a:ea typeface="Helvetica Neue" charset="0"/>
                <a:cs typeface="Helvetica Neue" charset="0"/>
              </a:defRPr>
            </a:lvl1pPr>
            <a:lvl2pPr marL="609565" indent="0" algn="r">
              <a:buNone/>
              <a:defRPr sz="1940" b="1" i="0">
                <a:solidFill>
                  <a:schemeClr val="bg1"/>
                </a:solidFill>
                <a:latin typeface="Helvetica Neue" charset="0"/>
                <a:ea typeface="Helvetica Neue" charset="0"/>
                <a:cs typeface="Helvetica Neue" charset="0"/>
              </a:defRPr>
            </a:lvl2pPr>
            <a:lvl3pPr marL="1219129" indent="0" algn="r">
              <a:buNone/>
              <a:defRPr sz="1940" b="1" i="0">
                <a:solidFill>
                  <a:schemeClr val="bg1"/>
                </a:solidFill>
                <a:latin typeface="Helvetica Neue" charset="0"/>
                <a:ea typeface="Helvetica Neue" charset="0"/>
                <a:cs typeface="Helvetica Neue" charset="0"/>
              </a:defRPr>
            </a:lvl3pPr>
            <a:lvl4pPr marL="1828695" indent="0" algn="r">
              <a:buNone/>
              <a:defRPr sz="1940" b="1" i="0">
                <a:solidFill>
                  <a:schemeClr val="bg1"/>
                </a:solidFill>
                <a:latin typeface="Helvetica Neue" charset="0"/>
                <a:ea typeface="Helvetica Neue" charset="0"/>
                <a:cs typeface="Helvetica Neue" charset="0"/>
              </a:defRPr>
            </a:lvl4pPr>
            <a:lvl5pPr marL="2438260" indent="0" algn="r">
              <a:buNone/>
              <a:defRPr sz="1940" b="1" i="0">
                <a:solidFill>
                  <a:schemeClr val="bg1"/>
                </a:solidFill>
                <a:latin typeface="Helvetica Neue" charset="0"/>
                <a:ea typeface="Helvetica Neue" charset="0"/>
                <a:cs typeface="Helvetica Neue" charset="0"/>
              </a:defRPr>
            </a:lvl5pPr>
          </a:lstStyle>
          <a:p>
            <a:pPr lvl="0"/>
            <a:r>
              <a:rPr lang="en-US"/>
              <a:t>Home address goes here</a:t>
            </a:r>
          </a:p>
        </p:txBody>
      </p:sp>
      <p:sp>
        <p:nvSpPr>
          <p:cNvPr id="12" name="Picture Placeholder 11"/>
          <p:cNvSpPr>
            <a:spLocks noGrp="1"/>
          </p:cNvSpPr>
          <p:nvPr>
            <p:ph type="pic" sz="quarter" idx="15" hasCustomPrompt="1"/>
          </p:nvPr>
        </p:nvSpPr>
        <p:spPr>
          <a:xfrm>
            <a:off x="8543640" y="128767"/>
            <a:ext cx="3282758" cy="1043416"/>
          </a:xfrm>
          <a:prstGeom prst="rect">
            <a:avLst/>
          </a:prstGeom>
        </p:spPr>
        <p:txBody>
          <a:bodyPr tIns="0" anchor="t" anchorCtr="0"/>
          <a:lstStyle>
            <a:lvl1pPr marL="0" indent="0" algn="ctr">
              <a:buNone/>
              <a:defRPr sz="2182" b="1" i="0" baseline="0">
                <a:latin typeface="Helvetica Neue" charset="0"/>
                <a:ea typeface="Helvetica Neue" charset="0"/>
                <a:cs typeface="Helvetica Neue" charset="0"/>
              </a:defRPr>
            </a:lvl1pPr>
          </a:lstStyle>
          <a:p>
            <a:r>
              <a:rPr lang="en-US"/>
              <a:t>Click icon to add logo</a:t>
            </a:r>
          </a:p>
        </p:txBody>
      </p:sp>
    </p:spTree>
    <p:extLst>
      <p:ext uri="{BB962C8B-B14F-4D97-AF65-F5344CB8AC3E}">
        <p14:creationId xmlns:p14="http://schemas.microsoft.com/office/powerpoint/2010/main" val="115785601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7098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BUSINESS CONFIDENTIAL           GTI ENERGY |  May 2024</a:t>
            </a:r>
          </a:p>
        </p:txBody>
      </p:sp>
      <p:sp>
        <p:nvSpPr>
          <p:cNvPr id="4" name="Slide Number Placeholder 3"/>
          <p:cNvSpPr>
            <a:spLocks noGrp="1"/>
          </p:cNvSpPr>
          <p:nvPr>
            <p:ph type="sldNum" sz="quarter" idx="12"/>
          </p:nvPr>
        </p:nvSpPr>
        <p:spPr/>
        <p:txBody>
          <a:bodyPr/>
          <a:lstStyle/>
          <a:p>
            <a:fld id="{C167FFCE-A293-49AE-A861-61922E20E262}" type="slidenum">
              <a:rPr lang="en-US" smtClean="0"/>
              <a:t>‹#›</a:t>
            </a:fld>
            <a:endParaRPr lang="en-US"/>
          </a:p>
        </p:txBody>
      </p:sp>
    </p:spTree>
    <p:extLst>
      <p:ext uri="{BB962C8B-B14F-4D97-AF65-F5344CB8AC3E}">
        <p14:creationId xmlns:p14="http://schemas.microsoft.com/office/powerpoint/2010/main" val="30506982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doubl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C0CEED5-C5B8-4CFF-A103-2DE242640DC3}"/>
              </a:ext>
            </a:extLst>
          </p:cNvPr>
          <p:cNvSpPr>
            <a:spLocks noGrp="1"/>
          </p:cNvSpPr>
          <p:nvPr>
            <p:ph type="pic" sz="quarter" idx="12"/>
          </p:nvPr>
        </p:nvSpPr>
        <p:spPr>
          <a:xfrm>
            <a:off x="178506" y="2848760"/>
            <a:ext cx="4543372" cy="4017714"/>
          </a:xfrm>
        </p:spPr>
        <p:txBody>
          <a:bodyPr/>
          <a:lstStyle/>
          <a:p>
            <a:r>
              <a:rPr lang="en-US"/>
              <a:t>Click icon to add picture</a:t>
            </a:r>
          </a:p>
        </p:txBody>
      </p:sp>
      <p:sp>
        <p:nvSpPr>
          <p:cNvPr id="8" name="Title Placeholder 1"/>
          <p:cNvSpPr>
            <a:spLocks noGrp="1"/>
          </p:cNvSpPr>
          <p:nvPr>
            <p:ph type="title"/>
          </p:nvPr>
        </p:nvSpPr>
        <p:spPr>
          <a:xfrm>
            <a:off x="5701842" y="3747705"/>
            <a:ext cx="5022368" cy="1325563"/>
          </a:xfrm>
          <a:prstGeom prst="rect">
            <a:avLst/>
          </a:prstGeom>
        </p:spPr>
        <p:txBody>
          <a:bodyPr vert="horz" lIns="0" tIns="45720" rIns="91440" bIns="45720" rtlCol="0" anchor="b">
            <a:noAutofit/>
          </a:bodyPr>
          <a:lstStyle>
            <a:lvl1pPr>
              <a:defRPr sz="4000" spc="0"/>
            </a:lvl1pPr>
          </a:lstStyle>
          <a:p>
            <a:r>
              <a:rPr lang="en-US"/>
              <a:t>Click to edit Master title style</a:t>
            </a:r>
          </a:p>
        </p:txBody>
      </p:sp>
      <p:sp>
        <p:nvSpPr>
          <p:cNvPr id="5" name="Text Placeholder 4"/>
          <p:cNvSpPr>
            <a:spLocks noGrp="1"/>
          </p:cNvSpPr>
          <p:nvPr>
            <p:ph type="body" sz="quarter" idx="10" hasCustomPrompt="1"/>
          </p:nvPr>
        </p:nvSpPr>
        <p:spPr>
          <a:xfrm>
            <a:off x="5701842" y="5614016"/>
            <a:ext cx="5022368" cy="575532"/>
          </a:xfrm>
          <a:prstGeom prst="rect">
            <a:avLst/>
          </a:prstGeom>
        </p:spPr>
        <p:txBody>
          <a:bodyPr anchor="b"/>
          <a:lstStyle>
            <a:lvl1pPr marL="0" indent="0">
              <a:lnSpc>
                <a:spcPts val="2600"/>
              </a:lnSpc>
              <a:spcBef>
                <a:spcPts val="0"/>
              </a:spcBef>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3" name="Picture Placeholder 2">
            <a:extLst>
              <a:ext uri="{FF2B5EF4-FFF2-40B4-BE49-F238E27FC236}">
                <a16:creationId xmlns:a16="http://schemas.microsoft.com/office/drawing/2014/main" id="{D382B875-4CD5-4321-B43D-0F108F719B37}"/>
              </a:ext>
            </a:extLst>
          </p:cNvPr>
          <p:cNvSpPr>
            <a:spLocks noGrp="1"/>
          </p:cNvSpPr>
          <p:nvPr>
            <p:ph type="pic" sz="quarter" idx="11"/>
          </p:nvPr>
        </p:nvSpPr>
        <p:spPr>
          <a:xfrm>
            <a:off x="4716861" y="0"/>
            <a:ext cx="7470121" cy="2848760"/>
          </a:xfrm>
        </p:spPr>
        <p:txBody>
          <a:bodyPr/>
          <a:lstStyle/>
          <a:p>
            <a:r>
              <a:rPr lang="en-US"/>
              <a:t>Click icon to add picture</a:t>
            </a:r>
          </a:p>
        </p:txBody>
      </p:sp>
      <p:grpSp>
        <p:nvGrpSpPr>
          <p:cNvPr id="54" name="Group 53">
            <a:extLst>
              <a:ext uri="{FF2B5EF4-FFF2-40B4-BE49-F238E27FC236}">
                <a16:creationId xmlns:a16="http://schemas.microsoft.com/office/drawing/2014/main" id="{04557539-DDE9-4CF2-89D8-54FE128EE885}"/>
              </a:ext>
            </a:extLst>
          </p:cNvPr>
          <p:cNvGrpSpPr/>
          <p:nvPr userDrawn="1"/>
        </p:nvGrpSpPr>
        <p:grpSpPr>
          <a:xfrm>
            <a:off x="0" y="0"/>
            <a:ext cx="178506" cy="6861498"/>
            <a:chOff x="0" y="0"/>
            <a:chExt cx="178506" cy="6861498"/>
          </a:xfrm>
        </p:grpSpPr>
        <p:sp>
          <p:nvSpPr>
            <p:cNvPr id="55" name="Rectangle 54">
              <a:extLst>
                <a:ext uri="{FF2B5EF4-FFF2-40B4-BE49-F238E27FC236}">
                  <a16:creationId xmlns:a16="http://schemas.microsoft.com/office/drawing/2014/main" id="{6D47D31C-6E10-422B-862A-BD97D2FDF04A}"/>
                </a:ext>
              </a:extLst>
            </p:cNvPr>
            <p:cNvSpPr/>
            <p:nvPr/>
          </p:nvSpPr>
          <p:spPr>
            <a:xfrm>
              <a:off x="0" y="2843784"/>
              <a:ext cx="178506" cy="4017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20128E2-5DA8-4302-B5B2-A5C8040B2459}"/>
                </a:ext>
              </a:extLst>
            </p:cNvPr>
            <p:cNvSpPr/>
            <p:nvPr userDrawn="1"/>
          </p:nvSpPr>
          <p:spPr>
            <a:xfrm>
              <a:off x="1" y="0"/>
              <a:ext cx="178505" cy="28487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7FDEDF2F-4306-400D-9001-262A7ABB0D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66684" y="694944"/>
            <a:ext cx="2433346" cy="1361755"/>
          </a:xfrm>
          <a:prstGeom prst="rect">
            <a:avLst/>
          </a:prstGeom>
        </p:spPr>
      </p:pic>
    </p:spTree>
    <p:extLst>
      <p:ext uri="{BB962C8B-B14F-4D97-AF65-F5344CB8AC3E}">
        <p14:creationId xmlns:p14="http://schemas.microsoft.com/office/powerpoint/2010/main" val="2882900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3 stacked photos">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90E3C8A4-9392-40A1-87C9-775652BB1129}"/>
              </a:ext>
            </a:extLst>
          </p:cNvPr>
          <p:cNvSpPr/>
          <p:nvPr userDrawn="1"/>
        </p:nvSpPr>
        <p:spPr>
          <a:xfrm>
            <a:off x="1" y="2272746"/>
            <a:ext cx="12191999" cy="45852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934317" y="3259691"/>
            <a:ext cx="5309465" cy="1325563"/>
          </a:xfrm>
          <a:prstGeom prst="rect">
            <a:avLst/>
          </a:prstGeom>
        </p:spPr>
        <p:txBody>
          <a:bodyPr vert="horz" lIns="0" tIns="45720" rIns="91440" bIns="45720" rtlCol="0" anchor="b">
            <a:noAutofit/>
          </a:bodyPr>
          <a:lstStyle>
            <a:lvl1pPr>
              <a:defRPr sz="4400" spc="0"/>
            </a:lvl1pPr>
          </a:lstStyle>
          <a:p>
            <a:r>
              <a:rPr lang="en-US"/>
              <a:t>Click to edit Master title style</a:t>
            </a:r>
          </a:p>
        </p:txBody>
      </p:sp>
      <p:sp>
        <p:nvSpPr>
          <p:cNvPr id="5" name="Text Placeholder 4"/>
          <p:cNvSpPr>
            <a:spLocks noGrp="1"/>
          </p:cNvSpPr>
          <p:nvPr>
            <p:ph type="body" sz="quarter" idx="10" hasCustomPrompt="1"/>
          </p:nvPr>
        </p:nvSpPr>
        <p:spPr>
          <a:xfrm>
            <a:off x="934317" y="5681791"/>
            <a:ext cx="7242529" cy="575532"/>
          </a:xfrm>
          <a:prstGeom prst="rect">
            <a:avLst/>
          </a:prstGeom>
        </p:spPr>
        <p:txBody>
          <a:bodyPr tIns="0" bIns="0" anchor="b">
            <a:noAutofit/>
          </a:bodyPr>
          <a:lstStyle>
            <a:lvl1pPr marL="0" indent="0">
              <a:lnSpc>
                <a:spcPct val="100000"/>
              </a:lnSpc>
              <a:spcBef>
                <a:spcPts val="0"/>
              </a:spcBef>
              <a:spcAft>
                <a:spcPts val="0"/>
              </a:spcAft>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a:t>Edit Master text styles</a:t>
            </a:r>
          </a:p>
        </p:txBody>
      </p:sp>
      <p:sp>
        <p:nvSpPr>
          <p:cNvPr id="51" name="Picture Placeholder 2">
            <a:extLst>
              <a:ext uri="{FF2B5EF4-FFF2-40B4-BE49-F238E27FC236}">
                <a16:creationId xmlns:a16="http://schemas.microsoft.com/office/drawing/2014/main" id="{EAB9776E-E6C2-4285-B679-F83740A4A1D7}"/>
              </a:ext>
            </a:extLst>
          </p:cNvPr>
          <p:cNvSpPr>
            <a:spLocks noGrp="1"/>
          </p:cNvSpPr>
          <p:nvPr>
            <p:ph type="pic" sz="quarter" idx="11"/>
          </p:nvPr>
        </p:nvSpPr>
        <p:spPr>
          <a:xfrm>
            <a:off x="7537068" y="0"/>
            <a:ext cx="4654296" cy="2286000"/>
          </a:xfrm>
        </p:spPr>
        <p:txBody>
          <a:bodyPr/>
          <a:lstStyle/>
          <a:p>
            <a:r>
              <a:rPr lang="en-US"/>
              <a:t>Click icon to add picture</a:t>
            </a:r>
          </a:p>
        </p:txBody>
      </p:sp>
      <p:sp>
        <p:nvSpPr>
          <p:cNvPr id="52" name="Picture Placeholder 2">
            <a:extLst>
              <a:ext uri="{FF2B5EF4-FFF2-40B4-BE49-F238E27FC236}">
                <a16:creationId xmlns:a16="http://schemas.microsoft.com/office/drawing/2014/main" id="{4BAD18F2-F0C2-4FD8-950C-5A2802566921}"/>
              </a:ext>
            </a:extLst>
          </p:cNvPr>
          <p:cNvSpPr>
            <a:spLocks noGrp="1"/>
          </p:cNvSpPr>
          <p:nvPr>
            <p:ph type="pic" sz="quarter" idx="12"/>
          </p:nvPr>
        </p:nvSpPr>
        <p:spPr>
          <a:xfrm>
            <a:off x="7537068" y="2286000"/>
            <a:ext cx="4654296" cy="2286000"/>
          </a:xfrm>
        </p:spPr>
        <p:txBody>
          <a:bodyPr/>
          <a:lstStyle/>
          <a:p>
            <a:r>
              <a:rPr lang="en-US"/>
              <a:t>Click icon to add picture</a:t>
            </a:r>
          </a:p>
        </p:txBody>
      </p:sp>
      <p:sp>
        <p:nvSpPr>
          <p:cNvPr id="53" name="Picture Placeholder 2">
            <a:extLst>
              <a:ext uri="{FF2B5EF4-FFF2-40B4-BE49-F238E27FC236}">
                <a16:creationId xmlns:a16="http://schemas.microsoft.com/office/drawing/2014/main" id="{2FE3DA97-6CCE-426F-94B0-1DB9B1199E8B}"/>
              </a:ext>
            </a:extLst>
          </p:cNvPr>
          <p:cNvSpPr>
            <a:spLocks noGrp="1"/>
          </p:cNvSpPr>
          <p:nvPr>
            <p:ph type="pic" sz="quarter" idx="13"/>
          </p:nvPr>
        </p:nvSpPr>
        <p:spPr>
          <a:xfrm>
            <a:off x="7537068" y="4572000"/>
            <a:ext cx="4654296" cy="2286000"/>
          </a:xfrm>
        </p:spPr>
        <p:txBody>
          <a:bodyPr/>
          <a:lstStyle/>
          <a:p>
            <a:r>
              <a:rPr lang="en-US"/>
              <a:t>Click icon to add picture</a:t>
            </a:r>
          </a:p>
        </p:txBody>
      </p:sp>
      <p:grpSp>
        <p:nvGrpSpPr>
          <p:cNvPr id="62" name="Group 61">
            <a:extLst>
              <a:ext uri="{FF2B5EF4-FFF2-40B4-BE49-F238E27FC236}">
                <a16:creationId xmlns:a16="http://schemas.microsoft.com/office/drawing/2014/main" id="{580DA0E3-076E-4E7A-875B-F4612768D10C}"/>
              </a:ext>
            </a:extLst>
          </p:cNvPr>
          <p:cNvGrpSpPr/>
          <p:nvPr userDrawn="1"/>
        </p:nvGrpSpPr>
        <p:grpSpPr>
          <a:xfrm flipV="1">
            <a:off x="0" y="0"/>
            <a:ext cx="178506" cy="6857998"/>
            <a:chOff x="0" y="0"/>
            <a:chExt cx="178506" cy="6857998"/>
          </a:xfrm>
        </p:grpSpPr>
        <p:sp>
          <p:nvSpPr>
            <p:cNvPr id="63" name="Rectangle 62">
              <a:extLst>
                <a:ext uri="{FF2B5EF4-FFF2-40B4-BE49-F238E27FC236}">
                  <a16:creationId xmlns:a16="http://schemas.microsoft.com/office/drawing/2014/main" id="{8FCBC7E1-BE16-409C-B88F-0DBEAD8280AA}"/>
                </a:ext>
              </a:extLst>
            </p:cNvPr>
            <p:cNvSpPr/>
            <p:nvPr userDrawn="1"/>
          </p:nvSpPr>
          <p:spPr>
            <a:xfrm>
              <a:off x="0" y="0"/>
              <a:ext cx="178506" cy="4585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4DD8F07-DAF7-4911-AED9-2A0D46F33BF4}"/>
                </a:ext>
              </a:extLst>
            </p:cNvPr>
            <p:cNvSpPr/>
            <p:nvPr userDrawn="1"/>
          </p:nvSpPr>
          <p:spPr>
            <a:xfrm>
              <a:off x="0" y="4585257"/>
              <a:ext cx="178506" cy="2272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a:extLst>
              <a:ext uri="{FF2B5EF4-FFF2-40B4-BE49-F238E27FC236}">
                <a16:creationId xmlns:a16="http://schemas.microsoft.com/office/drawing/2014/main" id="{57A05952-7645-44F2-9098-DFAD243849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923" y="539496"/>
            <a:ext cx="2060890" cy="1153320"/>
          </a:xfrm>
          <a:prstGeom prst="rect">
            <a:avLst/>
          </a:prstGeom>
        </p:spPr>
      </p:pic>
    </p:spTree>
    <p:extLst>
      <p:ext uri="{BB962C8B-B14F-4D97-AF65-F5344CB8AC3E}">
        <p14:creationId xmlns:p14="http://schemas.microsoft.com/office/powerpoint/2010/main" val="4687538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7990" y="240422"/>
            <a:ext cx="9158274" cy="1010413"/>
          </a:xfrm>
        </p:spPr>
        <p:txBody>
          <a:bodyPr/>
          <a:lstStyle/>
          <a:p>
            <a:r>
              <a:rPr lang="en-US"/>
              <a:t>Click to edit Master title style</a:t>
            </a:r>
          </a:p>
        </p:txBody>
      </p:sp>
      <p:sp>
        <p:nvSpPr>
          <p:cNvPr id="3" name="Content Placeholder 2"/>
          <p:cNvSpPr>
            <a:spLocks noGrp="1"/>
          </p:cNvSpPr>
          <p:nvPr>
            <p:ph idx="1"/>
          </p:nvPr>
        </p:nvSpPr>
        <p:spPr>
          <a:xfrm>
            <a:off x="757990" y="1735494"/>
            <a:ext cx="10397690" cy="4133598"/>
          </a:xfrm>
        </p:spPr>
        <p:txBody>
          <a:bodyPr>
            <a:noAutofit/>
          </a:bodyPr>
          <a:lstStyle>
            <a:lvl1pPr>
              <a:buClr>
                <a:schemeClr val="accent1"/>
              </a:buCl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BUSINESS CONFIDENTIAL           GTI ENERGY |  May 2024</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9630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D953A9B-B85F-449C-8877-5E34811FFC2E}"/>
              </a:ext>
            </a:extLst>
          </p:cNvPr>
          <p:cNvGrpSpPr>
            <a:grpSpLocks noChangeAspect="1"/>
          </p:cNvGrpSpPr>
          <p:nvPr userDrawn="1"/>
        </p:nvGrpSpPr>
        <p:grpSpPr>
          <a:xfrm>
            <a:off x="8044873" y="539496"/>
            <a:ext cx="5204407" cy="2631149"/>
            <a:chOff x="2684099" y="1389816"/>
            <a:chExt cx="3380794" cy="1709200"/>
          </a:xfrm>
          <a:solidFill>
            <a:schemeClr val="bg2"/>
          </a:solidFill>
        </p:grpSpPr>
        <p:sp>
          <p:nvSpPr>
            <p:cNvPr id="22" name="Freeform: Shape 21">
              <a:extLst>
                <a:ext uri="{FF2B5EF4-FFF2-40B4-BE49-F238E27FC236}">
                  <a16:creationId xmlns:a16="http://schemas.microsoft.com/office/drawing/2014/main" id="{A38F717B-CF2F-4212-B2CD-1243CB904966}"/>
                </a:ext>
              </a:extLst>
            </p:cNvPr>
            <p:cNvSpPr/>
            <p:nvPr/>
          </p:nvSpPr>
          <p:spPr>
            <a:xfrm>
              <a:off x="3083548" y="1392746"/>
              <a:ext cx="2981345" cy="1507546"/>
            </a:xfrm>
            <a:custGeom>
              <a:avLst/>
              <a:gdLst>
                <a:gd name="connsiteX0" fmla="*/ 1854847 w 2981345"/>
                <a:gd name="connsiteY0" fmla="*/ 1318192 h 1507546"/>
                <a:gd name="connsiteX1" fmla="*/ 1492945 w 2981345"/>
                <a:gd name="connsiteY1" fmla="*/ 955525 h 1507546"/>
                <a:gd name="connsiteX2" fmla="*/ 1492945 w 2981345"/>
                <a:gd name="connsiteY2" fmla="*/ 955525 h 1507546"/>
                <a:gd name="connsiteX3" fmla="*/ 823681 w 2981345"/>
                <a:gd name="connsiteY3" fmla="*/ 286771 h 1507546"/>
                <a:gd name="connsiteX4" fmla="*/ -28 w 2981345"/>
                <a:gd name="connsiteY4" fmla="*/ 95881 h 1507546"/>
                <a:gd name="connsiteX5" fmla="*/ 995712 w 2981345"/>
                <a:gd name="connsiteY5" fmla="*/ 248797 h 1507546"/>
                <a:gd name="connsiteX6" fmla="*/ 1952203 w 2981345"/>
                <a:gd name="connsiteY6" fmla="*/ 1206563 h 1507546"/>
                <a:gd name="connsiteX7" fmla="*/ 2655363 w 2981345"/>
                <a:gd name="connsiteY7" fmla="*/ 1239185 h 1507546"/>
                <a:gd name="connsiteX8" fmla="*/ 2686813 w 2981345"/>
                <a:gd name="connsiteY8" fmla="*/ 515409 h 1507546"/>
                <a:gd name="connsiteX9" fmla="*/ 1998588 w 2981345"/>
                <a:gd name="connsiteY9" fmla="*/ 454215 h 1507546"/>
                <a:gd name="connsiteX10" fmla="*/ 1892056 w 2981345"/>
                <a:gd name="connsiteY10" fmla="*/ 556159 h 1507546"/>
                <a:gd name="connsiteX11" fmla="*/ 1728946 w 2981345"/>
                <a:gd name="connsiteY11" fmla="*/ 719525 h 1507546"/>
                <a:gd name="connsiteX12" fmla="*/ 1646881 w 2981345"/>
                <a:gd name="connsiteY12" fmla="*/ 719525 h 1507546"/>
                <a:gd name="connsiteX13" fmla="*/ 1583165 w 2981345"/>
                <a:gd name="connsiteY13" fmla="*/ 655554 h 1507546"/>
                <a:gd name="connsiteX14" fmla="*/ 1855102 w 2981345"/>
                <a:gd name="connsiteY14" fmla="*/ 383618 h 1507546"/>
                <a:gd name="connsiteX15" fmla="*/ 1898173 w 2981345"/>
                <a:gd name="connsiteY15" fmla="*/ 344370 h 1507546"/>
                <a:gd name="connsiteX16" fmla="*/ 2827624 w 2981345"/>
                <a:gd name="connsiteY16" fmla="*/ 427207 h 1507546"/>
                <a:gd name="connsiteX17" fmla="*/ 2818474 w 2981345"/>
                <a:gd name="connsiteY17" fmla="*/ 1284550 h 1507546"/>
                <a:gd name="connsiteX18" fmla="*/ 1854847 w 2981345"/>
                <a:gd name="connsiteY18" fmla="*/ 1318192 h 15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1345" h="1507546">
                  <a:moveTo>
                    <a:pt x="1854847" y="1318192"/>
                  </a:moveTo>
                  <a:lnTo>
                    <a:pt x="1492945" y="955525"/>
                  </a:lnTo>
                  <a:lnTo>
                    <a:pt x="1492945" y="955525"/>
                  </a:lnTo>
                  <a:lnTo>
                    <a:pt x="823681" y="286771"/>
                  </a:lnTo>
                  <a:cubicBezTo>
                    <a:pt x="605319" y="76116"/>
                    <a:pt x="288734" y="2750"/>
                    <a:pt x="-28" y="95881"/>
                  </a:cubicBezTo>
                  <a:cubicBezTo>
                    <a:pt x="329810" y="-75177"/>
                    <a:pt x="732400" y="-13350"/>
                    <a:pt x="995712" y="248797"/>
                  </a:cubicBezTo>
                  <a:lnTo>
                    <a:pt x="1952203" y="1206563"/>
                  </a:lnTo>
                  <a:cubicBezTo>
                    <a:pt x="2142253" y="1399059"/>
                    <a:pt x="2448315" y="1413257"/>
                    <a:pt x="2655363" y="1239185"/>
                  </a:cubicBezTo>
                  <a:cubicBezTo>
                    <a:pt x="2863916" y="1048007"/>
                    <a:pt x="2877984" y="723959"/>
                    <a:pt x="2686813" y="515409"/>
                  </a:cubicBezTo>
                  <a:cubicBezTo>
                    <a:pt x="2507748" y="320084"/>
                    <a:pt x="2209307" y="293546"/>
                    <a:pt x="1998588" y="454215"/>
                  </a:cubicBezTo>
                  <a:lnTo>
                    <a:pt x="1892056" y="556159"/>
                  </a:lnTo>
                  <a:lnTo>
                    <a:pt x="1728946" y="719525"/>
                  </a:lnTo>
                  <a:cubicBezTo>
                    <a:pt x="1706263" y="742143"/>
                    <a:pt x="1669563" y="742143"/>
                    <a:pt x="1646881" y="719525"/>
                  </a:cubicBezTo>
                  <a:lnTo>
                    <a:pt x="1583165" y="655554"/>
                  </a:lnTo>
                  <a:lnTo>
                    <a:pt x="1855102" y="383618"/>
                  </a:lnTo>
                  <a:cubicBezTo>
                    <a:pt x="1868660" y="369680"/>
                    <a:pt x="1883034" y="356573"/>
                    <a:pt x="1898173" y="344370"/>
                  </a:cubicBezTo>
                  <a:cubicBezTo>
                    <a:pt x="2177704" y="110581"/>
                    <a:pt x="2593840" y="147668"/>
                    <a:pt x="2827624" y="427207"/>
                  </a:cubicBezTo>
                  <a:cubicBezTo>
                    <a:pt x="3035972" y="676305"/>
                    <a:pt x="3032073" y="1039958"/>
                    <a:pt x="2818474" y="1284550"/>
                  </a:cubicBezTo>
                  <a:cubicBezTo>
                    <a:pt x="2564124" y="1576366"/>
                    <a:pt x="2121176" y="1575601"/>
                    <a:pt x="1854847" y="1318192"/>
                  </a:cubicBezTo>
                  <a:close/>
                </a:path>
              </a:pathLst>
            </a:custGeom>
            <a:grpFill/>
            <a:ln w="2548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7F764C5-9612-4BCC-8468-9A9D949340EC}"/>
                </a:ext>
              </a:extLst>
            </p:cNvPr>
            <p:cNvSpPr/>
            <p:nvPr/>
          </p:nvSpPr>
          <p:spPr>
            <a:xfrm>
              <a:off x="3092468" y="2158684"/>
              <a:ext cx="1162597" cy="940332"/>
            </a:xfrm>
            <a:custGeom>
              <a:avLst/>
              <a:gdLst>
                <a:gd name="connsiteX0" fmla="*/ 1143531 w 1162597"/>
                <a:gd name="connsiteY0" fmla="*/ 529826 h 940332"/>
                <a:gd name="connsiteX1" fmla="*/ 933526 w 1162597"/>
                <a:gd name="connsiteY1" fmla="*/ 739066 h 940332"/>
                <a:gd name="connsiteX2" fmla="*/ 538237 w 1162597"/>
                <a:gd name="connsiteY2" fmla="*/ 926134 h 940332"/>
                <a:gd name="connsiteX3" fmla="*/ -28 w 1162597"/>
                <a:gd name="connsiteY3" fmla="*/ 849676 h 940332"/>
                <a:gd name="connsiteX4" fmla="*/ 393731 w 1162597"/>
                <a:gd name="connsiteY4" fmla="*/ 875162 h 940332"/>
                <a:gd name="connsiteX5" fmla="*/ 765828 w 1162597"/>
                <a:gd name="connsiteY5" fmla="*/ 699053 h 940332"/>
                <a:gd name="connsiteX6" fmla="*/ 980420 w 1162597"/>
                <a:gd name="connsiteY6" fmla="*/ 484461 h 940332"/>
                <a:gd name="connsiteX7" fmla="*/ 572643 w 1162597"/>
                <a:gd name="connsiteY7" fmla="*/ 76684 h 940332"/>
                <a:gd name="connsiteX8" fmla="*/ 625654 w 1162597"/>
                <a:gd name="connsiteY8" fmla="*/ 20614 h 940332"/>
                <a:gd name="connsiteX9" fmla="*/ 724410 w 1162597"/>
                <a:gd name="connsiteY9" fmla="*/ 20229 h 940332"/>
                <a:gd name="connsiteX10" fmla="*/ 724795 w 1162597"/>
                <a:gd name="connsiteY10" fmla="*/ 20614 h 940332"/>
                <a:gd name="connsiteX11" fmla="*/ 1143531 w 1162597"/>
                <a:gd name="connsiteY11" fmla="*/ 438331 h 940332"/>
                <a:gd name="connsiteX12" fmla="*/ 1143839 w 1162597"/>
                <a:gd name="connsiteY12" fmla="*/ 529517 h 940332"/>
                <a:gd name="connsiteX13" fmla="*/ 1143531 w 1162597"/>
                <a:gd name="connsiteY13" fmla="*/ 529826 h 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2597" h="940332">
                  <a:moveTo>
                    <a:pt x="1143531" y="529826"/>
                  </a:moveTo>
                  <a:lnTo>
                    <a:pt x="933526" y="739066"/>
                  </a:lnTo>
                  <a:cubicBezTo>
                    <a:pt x="820426" y="834973"/>
                    <a:pt x="684112" y="899483"/>
                    <a:pt x="538237" y="926134"/>
                  </a:cubicBezTo>
                  <a:cubicBezTo>
                    <a:pt x="355275" y="959849"/>
                    <a:pt x="166309" y="933007"/>
                    <a:pt x="-28" y="849676"/>
                  </a:cubicBezTo>
                  <a:cubicBezTo>
                    <a:pt x="127068" y="890754"/>
                    <a:pt x="262399" y="899514"/>
                    <a:pt x="393731" y="875162"/>
                  </a:cubicBezTo>
                  <a:cubicBezTo>
                    <a:pt x="531065" y="850117"/>
                    <a:pt x="659393" y="789381"/>
                    <a:pt x="765828" y="699053"/>
                  </a:cubicBezTo>
                  <a:lnTo>
                    <a:pt x="980420" y="484461"/>
                  </a:lnTo>
                  <a:lnTo>
                    <a:pt x="572643" y="76684"/>
                  </a:lnTo>
                  <a:lnTo>
                    <a:pt x="625654" y="20614"/>
                  </a:lnTo>
                  <a:cubicBezTo>
                    <a:pt x="652820" y="-6763"/>
                    <a:pt x="697033" y="-6934"/>
                    <a:pt x="724410" y="20229"/>
                  </a:cubicBezTo>
                  <a:cubicBezTo>
                    <a:pt x="724540" y="20357"/>
                    <a:pt x="724668" y="20487"/>
                    <a:pt x="724795" y="20614"/>
                  </a:cubicBezTo>
                  <a:lnTo>
                    <a:pt x="1143531" y="438331"/>
                  </a:lnTo>
                  <a:cubicBezTo>
                    <a:pt x="1168795" y="463427"/>
                    <a:pt x="1168933" y="504253"/>
                    <a:pt x="1143839" y="529517"/>
                  </a:cubicBezTo>
                  <a:cubicBezTo>
                    <a:pt x="1143737" y="529622"/>
                    <a:pt x="1143633" y="529724"/>
                    <a:pt x="1143531" y="529826"/>
                  </a:cubicBezTo>
                  <a:close/>
                </a:path>
              </a:pathLst>
            </a:custGeom>
            <a:grpFill/>
            <a:ln w="2548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C3D367F-B7AB-4C09-8D3E-3ED462CC8209}"/>
                </a:ext>
              </a:extLst>
            </p:cNvPr>
            <p:cNvSpPr/>
            <p:nvPr/>
          </p:nvSpPr>
          <p:spPr>
            <a:xfrm>
              <a:off x="2684099" y="1589754"/>
              <a:ext cx="2978382" cy="1507368"/>
            </a:xfrm>
            <a:custGeom>
              <a:avLst/>
              <a:gdLst>
                <a:gd name="connsiteX0" fmla="*/ 2978354 w 2978382"/>
                <a:gd name="connsiteY0" fmla="*/ 1411979 h 1507368"/>
                <a:gd name="connsiteX1" fmla="*/ 1982614 w 2978382"/>
                <a:gd name="connsiteY1" fmla="*/ 1257279 h 1507368"/>
                <a:gd name="connsiteX2" fmla="*/ 1026377 w 2978382"/>
                <a:gd name="connsiteY2" fmla="*/ 301297 h 1507368"/>
                <a:gd name="connsiteX3" fmla="*/ 323472 w 2978382"/>
                <a:gd name="connsiteY3" fmla="*/ 267400 h 1507368"/>
                <a:gd name="connsiteX4" fmla="*/ 258992 w 2978382"/>
                <a:gd name="connsiteY4" fmla="*/ 988656 h 1507368"/>
                <a:gd name="connsiteX5" fmla="*/ 980248 w 2978382"/>
                <a:gd name="connsiteY5" fmla="*/ 1053135 h 1507368"/>
                <a:gd name="connsiteX6" fmla="*/ 830135 w 2978382"/>
                <a:gd name="connsiteY6" fmla="*/ 903278 h 1507368"/>
                <a:gd name="connsiteX7" fmla="*/ 829179 w 2978382"/>
                <a:gd name="connsiteY7" fmla="*/ 795153 h 1507368"/>
                <a:gd name="connsiteX8" fmla="*/ 830135 w 2978382"/>
                <a:gd name="connsiteY8" fmla="*/ 794197 h 1507368"/>
                <a:gd name="connsiteX9" fmla="*/ 881107 w 2978382"/>
                <a:gd name="connsiteY9" fmla="*/ 743225 h 1507368"/>
                <a:gd name="connsiteX10" fmla="*/ 1192037 w 2978382"/>
                <a:gd name="connsiteY10" fmla="*/ 1054155 h 1507368"/>
                <a:gd name="connsiteX11" fmla="*/ 1124499 w 2978382"/>
                <a:gd name="connsiteY11" fmla="*/ 1121693 h 1507368"/>
                <a:gd name="connsiteX12" fmla="*/ 1092641 w 2978382"/>
                <a:gd name="connsiteY12" fmla="*/ 1151257 h 1507368"/>
                <a:gd name="connsiteX13" fmla="*/ 1081172 w 2978382"/>
                <a:gd name="connsiteY13" fmla="*/ 1160942 h 1507368"/>
                <a:gd name="connsiteX14" fmla="*/ 152035 w 2978382"/>
                <a:gd name="connsiteY14" fmla="*/ 1074534 h 1507368"/>
                <a:gd name="connsiteX15" fmla="*/ 190435 w 2978382"/>
                <a:gd name="connsiteY15" fmla="*/ 189413 h 1507368"/>
                <a:gd name="connsiteX16" fmla="*/ 1123479 w 2978382"/>
                <a:gd name="connsiteY16" fmla="*/ 189413 h 1507368"/>
                <a:gd name="connsiteX17" fmla="*/ 1485636 w 2978382"/>
                <a:gd name="connsiteY17" fmla="*/ 552080 h 1507368"/>
                <a:gd name="connsiteX18" fmla="*/ 1485636 w 2978382"/>
                <a:gd name="connsiteY18" fmla="*/ 552080 h 1507368"/>
                <a:gd name="connsiteX19" fmla="*/ 2155410 w 2978382"/>
                <a:gd name="connsiteY19" fmla="*/ 1220579 h 1507368"/>
                <a:gd name="connsiteX20" fmla="*/ 2978354 w 2978382"/>
                <a:gd name="connsiteY20" fmla="*/ 1411979 h 150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8382" h="1507368">
                  <a:moveTo>
                    <a:pt x="2978354" y="1411979"/>
                  </a:moveTo>
                  <a:cubicBezTo>
                    <a:pt x="2648157" y="1582659"/>
                    <a:pt x="2245452" y="1520104"/>
                    <a:pt x="1982614" y="1257279"/>
                  </a:cubicBezTo>
                  <a:lnTo>
                    <a:pt x="1026377" y="301297"/>
                  </a:lnTo>
                  <a:cubicBezTo>
                    <a:pt x="836751" y="108454"/>
                    <a:pt x="530773" y="93700"/>
                    <a:pt x="323472" y="267400"/>
                  </a:cubicBezTo>
                  <a:cubicBezTo>
                    <a:pt x="106497" y="448764"/>
                    <a:pt x="77629" y="771680"/>
                    <a:pt x="258992" y="988656"/>
                  </a:cubicBezTo>
                  <a:cubicBezTo>
                    <a:pt x="440356" y="1205631"/>
                    <a:pt x="763272" y="1234499"/>
                    <a:pt x="980248" y="1053135"/>
                  </a:cubicBezTo>
                  <a:lnTo>
                    <a:pt x="830135" y="903278"/>
                  </a:lnTo>
                  <a:cubicBezTo>
                    <a:pt x="800013" y="873683"/>
                    <a:pt x="799585" y="825275"/>
                    <a:pt x="829179" y="795153"/>
                  </a:cubicBezTo>
                  <a:cubicBezTo>
                    <a:pt x="829495" y="794832"/>
                    <a:pt x="829814" y="794513"/>
                    <a:pt x="830135" y="794197"/>
                  </a:cubicBezTo>
                  <a:lnTo>
                    <a:pt x="881107" y="743225"/>
                  </a:lnTo>
                  <a:lnTo>
                    <a:pt x="1192037" y="1054155"/>
                  </a:lnTo>
                  <a:lnTo>
                    <a:pt x="1124499" y="1121693"/>
                  </a:lnTo>
                  <a:cubicBezTo>
                    <a:pt x="1114050" y="1131887"/>
                    <a:pt x="1103345" y="1141827"/>
                    <a:pt x="1092641" y="1151257"/>
                  </a:cubicBezTo>
                  <a:lnTo>
                    <a:pt x="1081172" y="1160942"/>
                  </a:lnTo>
                  <a:cubicBezTo>
                    <a:pt x="800737" y="1393655"/>
                    <a:pt x="384748" y="1354967"/>
                    <a:pt x="152035" y="1074534"/>
                  </a:cubicBezTo>
                  <a:cubicBezTo>
                    <a:pt x="-64589" y="813485"/>
                    <a:pt x="-47982" y="430720"/>
                    <a:pt x="190435" y="189413"/>
                  </a:cubicBezTo>
                  <a:cubicBezTo>
                    <a:pt x="448099" y="-68251"/>
                    <a:pt x="867344" y="-58056"/>
                    <a:pt x="1123479" y="189413"/>
                  </a:cubicBezTo>
                  <a:lnTo>
                    <a:pt x="1485636" y="552080"/>
                  </a:lnTo>
                  <a:lnTo>
                    <a:pt x="1485636" y="552080"/>
                  </a:lnTo>
                  <a:lnTo>
                    <a:pt x="2155410" y="1220579"/>
                  </a:lnTo>
                  <a:cubicBezTo>
                    <a:pt x="2373494" y="1431178"/>
                    <a:pt x="2689725" y="1504731"/>
                    <a:pt x="2978354" y="1411979"/>
                  </a:cubicBezTo>
                  <a:close/>
                </a:path>
              </a:pathLst>
            </a:custGeom>
            <a:grpFill/>
            <a:ln w="2548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30792FE-02DB-4931-81BD-BEDD81A25A2A}"/>
                </a:ext>
              </a:extLst>
            </p:cNvPr>
            <p:cNvSpPr/>
            <p:nvPr/>
          </p:nvSpPr>
          <p:spPr>
            <a:xfrm>
              <a:off x="4491112" y="1389816"/>
              <a:ext cx="1163979" cy="561668"/>
            </a:xfrm>
            <a:custGeom>
              <a:avLst/>
              <a:gdLst>
                <a:gd name="connsiteX0" fmla="*/ 1163951 w 1163979"/>
                <a:gd name="connsiteY0" fmla="*/ 91420 h 561668"/>
                <a:gd name="connsiteX1" fmla="*/ 399369 w 1163979"/>
                <a:gd name="connsiteY1" fmla="*/ 241533 h 561668"/>
                <a:gd name="connsiteX2" fmla="*/ 314756 w 1163979"/>
                <a:gd name="connsiteY2" fmla="*/ 324617 h 561668"/>
                <a:gd name="connsiteX3" fmla="*/ 314756 w 1163979"/>
                <a:gd name="connsiteY3" fmla="*/ 324617 h 561668"/>
                <a:gd name="connsiteX4" fmla="*/ 77735 w 1163979"/>
                <a:gd name="connsiteY4" fmla="*/ 561637 h 561668"/>
                <a:gd name="connsiteX5" fmla="*/ 19117 w 1163979"/>
                <a:gd name="connsiteY5" fmla="*/ 503019 h 561668"/>
                <a:gd name="connsiteX6" fmla="*/ 18455 w 1163979"/>
                <a:gd name="connsiteY6" fmla="*/ 412195 h 561668"/>
                <a:gd name="connsiteX7" fmla="*/ 19117 w 1163979"/>
                <a:gd name="connsiteY7" fmla="*/ 411525 h 561668"/>
                <a:gd name="connsiteX8" fmla="*/ 228613 w 1163979"/>
                <a:gd name="connsiteY8" fmla="*/ 202029 h 561668"/>
                <a:gd name="connsiteX9" fmla="*/ 1163951 w 1163979"/>
                <a:gd name="connsiteY9" fmla="*/ 91420 h 5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979" h="561668">
                  <a:moveTo>
                    <a:pt x="1163951" y="91420"/>
                  </a:moveTo>
                  <a:cubicBezTo>
                    <a:pt x="900247" y="6284"/>
                    <a:pt x="611311" y="63015"/>
                    <a:pt x="399369" y="241533"/>
                  </a:cubicBezTo>
                  <a:lnTo>
                    <a:pt x="314756" y="324617"/>
                  </a:lnTo>
                  <a:lnTo>
                    <a:pt x="314756" y="324617"/>
                  </a:lnTo>
                  <a:lnTo>
                    <a:pt x="77735" y="561637"/>
                  </a:lnTo>
                  <a:lnTo>
                    <a:pt x="19117" y="503019"/>
                  </a:lnTo>
                  <a:cubicBezTo>
                    <a:pt x="-6147" y="478125"/>
                    <a:pt x="-6448" y="437459"/>
                    <a:pt x="18455" y="412195"/>
                  </a:cubicBezTo>
                  <a:cubicBezTo>
                    <a:pt x="18658" y="411971"/>
                    <a:pt x="18888" y="411746"/>
                    <a:pt x="19117" y="411525"/>
                  </a:cubicBezTo>
                  <a:lnTo>
                    <a:pt x="228613" y="202029"/>
                  </a:lnTo>
                  <a:cubicBezTo>
                    <a:pt x="489896" y="-19289"/>
                    <a:pt x="858246" y="-62847"/>
                    <a:pt x="1163951" y="91420"/>
                  </a:cubicBezTo>
                  <a:close/>
                </a:path>
              </a:pathLst>
            </a:custGeom>
            <a:grpFill/>
            <a:ln w="25483" cap="flat">
              <a:noFill/>
              <a:prstDash val="solid"/>
              <a:miter/>
            </a:ln>
          </p:spPr>
          <p:txBody>
            <a:bodyPr rtlCol="0" anchor="ctr"/>
            <a:lstStyle/>
            <a:p>
              <a:endParaRPr lang="en-US"/>
            </a:p>
          </p:txBody>
        </p:sp>
      </p:grpSp>
      <p:sp>
        <p:nvSpPr>
          <p:cNvPr id="20" name="Rectangle 19">
            <a:extLst>
              <a:ext uri="{FF2B5EF4-FFF2-40B4-BE49-F238E27FC236}">
                <a16:creationId xmlns:a16="http://schemas.microsoft.com/office/drawing/2014/main" id="{3199DE22-F210-4268-92A5-864A0CA1FA75}"/>
              </a:ext>
            </a:extLst>
          </p:cNvPr>
          <p:cNvSpPr/>
          <p:nvPr userDrawn="1"/>
        </p:nvSpPr>
        <p:spPr>
          <a:xfrm>
            <a:off x="1" y="4589806"/>
            <a:ext cx="12191997" cy="226819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891300"/>
            <a:ext cx="7589520" cy="3566160"/>
          </a:xfrm>
        </p:spPr>
        <p:txBody>
          <a:bodyPr anchor="b" anchorCtr="0">
            <a:noAutofit/>
          </a:bodyPr>
          <a:lstStyle>
            <a:lvl1pPr>
              <a:lnSpc>
                <a:spcPct val="90000"/>
              </a:lnSpc>
              <a:defRPr sz="6600" b="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097280" y="4854503"/>
            <a:ext cx="10058400" cy="1143000"/>
          </a:xfrm>
        </p:spPr>
        <p:txBody>
          <a:bodyPr lIns="91440" rIns="91440" anchor="t" anchorCtr="0">
            <a:no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0691CF43-30D2-407B-B3ED-E526FFB28BE2}"/>
              </a:ext>
            </a:extLst>
          </p:cNvPr>
          <p:cNvGrpSpPr/>
          <p:nvPr/>
        </p:nvGrpSpPr>
        <p:grpSpPr>
          <a:xfrm>
            <a:off x="0" y="0"/>
            <a:ext cx="178506" cy="6857999"/>
            <a:chOff x="0" y="0"/>
            <a:chExt cx="178506" cy="6857999"/>
          </a:xfrm>
        </p:grpSpPr>
        <p:sp>
          <p:nvSpPr>
            <p:cNvPr id="14" name="Rectangle 13">
              <a:extLst>
                <a:ext uri="{FF2B5EF4-FFF2-40B4-BE49-F238E27FC236}">
                  <a16:creationId xmlns:a16="http://schemas.microsoft.com/office/drawing/2014/main" id="{F69C6615-6F48-4410-8F0F-9E96556FAF04}"/>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908FCC4-825A-4EB0-B291-75A6CB8C58E2}"/>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7EEFAC7-8FA9-46AE-BC3D-693E174841F6}"/>
              </a:ext>
            </a:extLst>
          </p:cNvPr>
          <p:cNvGrpSpPr/>
          <p:nvPr userDrawn="1"/>
        </p:nvGrpSpPr>
        <p:grpSpPr>
          <a:xfrm>
            <a:off x="0" y="-1"/>
            <a:ext cx="178502" cy="6858000"/>
            <a:chOff x="0" y="-1"/>
            <a:chExt cx="178502" cy="6858000"/>
          </a:xfrm>
        </p:grpSpPr>
        <p:sp>
          <p:nvSpPr>
            <p:cNvPr id="18" name="Rectangle 17">
              <a:extLst>
                <a:ext uri="{FF2B5EF4-FFF2-40B4-BE49-F238E27FC236}">
                  <a16:creationId xmlns:a16="http://schemas.microsoft.com/office/drawing/2014/main" id="{B93F2AD3-911B-4876-B7CA-5BCD34D4C7E8}"/>
                </a:ext>
              </a:extLst>
            </p:cNvPr>
            <p:cNvSpPr/>
            <p:nvPr/>
          </p:nvSpPr>
          <p:spPr>
            <a:xfrm>
              <a:off x="0" y="-1"/>
              <a:ext cx="178500" cy="4589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998594-14FE-4CC6-8683-116BA6392C40}"/>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83880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57990" y="437206"/>
            <a:ext cx="8457267" cy="813629"/>
          </a:xfrm>
        </p:spPr>
        <p:txBody>
          <a:bodyPr/>
          <a:lstStyle/>
          <a:p>
            <a:r>
              <a:rPr lang="en-US"/>
              <a:t>Click to edit Master title style</a:t>
            </a:r>
          </a:p>
        </p:txBody>
      </p:sp>
      <p:sp>
        <p:nvSpPr>
          <p:cNvPr id="3" name="Content Placeholder 2"/>
          <p:cNvSpPr>
            <a:spLocks noGrp="1"/>
          </p:cNvSpPr>
          <p:nvPr>
            <p:ph sz="half" idx="1"/>
          </p:nvPr>
        </p:nvSpPr>
        <p:spPr>
          <a:xfrm>
            <a:off x="757989" y="1847462"/>
            <a:ext cx="4989667" cy="4217436"/>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2612" y="1847461"/>
            <a:ext cx="4989667" cy="4217437"/>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BUSINESS CONFIDENTIAL           GTI ENERGY |  May 2024</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869528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57990" y="296467"/>
            <a:ext cx="8317308" cy="954368"/>
          </a:xfrm>
        </p:spPr>
        <p:txBody>
          <a:bodyPr>
            <a:noAutofit/>
          </a:bodyPr>
          <a:lstStyle/>
          <a:p>
            <a:r>
              <a:rPr lang="en-US"/>
              <a:t>Click to edit Master title style</a:t>
            </a:r>
          </a:p>
        </p:txBody>
      </p:sp>
      <p:sp>
        <p:nvSpPr>
          <p:cNvPr id="3" name="Text Placeholder 2"/>
          <p:cNvSpPr>
            <a:spLocks noGrp="1"/>
          </p:cNvSpPr>
          <p:nvPr>
            <p:ph type="body" idx="1" hasCustomPrompt="1"/>
          </p:nvPr>
        </p:nvSpPr>
        <p:spPr>
          <a:xfrm>
            <a:off x="757990"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7990" y="2678356"/>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515944"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678355"/>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BUSINESS CONFIDENTIAL           GTI ENERGY |  May 2024</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801224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BUSINESS CONFIDENTIAL           GTI ENERGY |  May 2024</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9" name="Title 1">
            <a:extLst>
              <a:ext uri="{FF2B5EF4-FFF2-40B4-BE49-F238E27FC236}">
                <a16:creationId xmlns:a16="http://schemas.microsoft.com/office/drawing/2014/main" id="{0440ABAD-D192-4C67-BA8F-907DF24D0EBF}"/>
              </a:ext>
            </a:extLst>
          </p:cNvPr>
          <p:cNvSpPr>
            <a:spLocks noGrp="1"/>
          </p:cNvSpPr>
          <p:nvPr>
            <p:ph type="title"/>
          </p:nvPr>
        </p:nvSpPr>
        <p:spPr>
          <a:xfrm>
            <a:off x="757990" y="240422"/>
            <a:ext cx="9158274" cy="1010413"/>
          </a:xfrm>
        </p:spPr>
        <p:txBody>
          <a:bodyPr/>
          <a:lstStyle/>
          <a:p>
            <a:r>
              <a:rPr lang="en-US"/>
              <a:t>Click to edit Master title style</a:t>
            </a:r>
          </a:p>
        </p:txBody>
      </p:sp>
    </p:spTree>
    <p:extLst>
      <p:ext uri="{BB962C8B-B14F-4D97-AF65-F5344CB8AC3E}">
        <p14:creationId xmlns:p14="http://schemas.microsoft.com/office/powerpoint/2010/main" val="2514981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D953A9B-B85F-449C-8877-5E34811FFC2E}"/>
              </a:ext>
            </a:extLst>
          </p:cNvPr>
          <p:cNvGrpSpPr>
            <a:grpSpLocks noChangeAspect="1"/>
          </p:cNvGrpSpPr>
          <p:nvPr userDrawn="1"/>
        </p:nvGrpSpPr>
        <p:grpSpPr>
          <a:xfrm>
            <a:off x="8044873" y="539496"/>
            <a:ext cx="5204407" cy="2631149"/>
            <a:chOff x="2684099" y="1389816"/>
            <a:chExt cx="3380794" cy="1709200"/>
          </a:xfrm>
          <a:solidFill>
            <a:schemeClr val="bg2"/>
          </a:solidFill>
        </p:grpSpPr>
        <p:sp>
          <p:nvSpPr>
            <p:cNvPr id="22" name="Freeform: Shape 21">
              <a:extLst>
                <a:ext uri="{FF2B5EF4-FFF2-40B4-BE49-F238E27FC236}">
                  <a16:creationId xmlns:a16="http://schemas.microsoft.com/office/drawing/2014/main" id="{A38F717B-CF2F-4212-B2CD-1243CB904966}"/>
                </a:ext>
              </a:extLst>
            </p:cNvPr>
            <p:cNvSpPr/>
            <p:nvPr/>
          </p:nvSpPr>
          <p:spPr>
            <a:xfrm>
              <a:off x="3083548" y="1392746"/>
              <a:ext cx="2981345" cy="1507546"/>
            </a:xfrm>
            <a:custGeom>
              <a:avLst/>
              <a:gdLst>
                <a:gd name="connsiteX0" fmla="*/ 1854847 w 2981345"/>
                <a:gd name="connsiteY0" fmla="*/ 1318192 h 1507546"/>
                <a:gd name="connsiteX1" fmla="*/ 1492945 w 2981345"/>
                <a:gd name="connsiteY1" fmla="*/ 955525 h 1507546"/>
                <a:gd name="connsiteX2" fmla="*/ 1492945 w 2981345"/>
                <a:gd name="connsiteY2" fmla="*/ 955525 h 1507546"/>
                <a:gd name="connsiteX3" fmla="*/ 823681 w 2981345"/>
                <a:gd name="connsiteY3" fmla="*/ 286771 h 1507546"/>
                <a:gd name="connsiteX4" fmla="*/ -28 w 2981345"/>
                <a:gd name="connsiteY4" fmla="*/ 95881 h 1507546"/>
                <a:gd name="connsiteX5" fmla="*/ 995712 w 2981345"/>
                <a:gd name="connsiteY5" fmla="*/ 248797 h 1507546"/>
                <a:gd name="connsiteX6" fmla="*/ 1952203 w 2981345"/>
                <a:gd name="connsiteY6" fmla="*/ 1206563 h 1507546"/>
                <a:gd name="connsiteX7" fmla="*/ 2655363 w 2981345"/>
                <a:gd name="connsiteY7" fmla="*/ 1239185 h 1507546"/>
                <a:gd name="connsiteX8" fmla="*/ 2686813 w 2981345"/>
                <a:gd name="connsiteY8" fmla="*/ 515409 h 1507546"/>
                <a:gd name="connsiteX9" fmla="*/ 1998588 w 2981345"/>
                <a:gd name="connsiteY9" fmla="*/ 454215 h 1507546"/>
                <a:gd name="connsiteX10" fmla="*/ 1892056 w 2981345"/>
                <a:gd name="connsiteY10" fmla="*/ 556159 h 1507546"/>
                <a:gd name="connsiteX11" fmla="*/ 1728946 w 2981345"/>
                <a:gd name="connsiteY11" fmla="*/ 719525 h 1507546"/>
                <a:gd name="connsiteX12" fmla="*/ 1646881 w 2981345"/>
                <a:gd name="connsiteY12" fmla="*/ 719525 h 1507546"/>
                <a:gd name="connsiteX13" fmla="*/ 1583165 w 2981345"/>
                <a:gd name="connsiteY13" fmla="*/ 655554 h 1507546"/>
                <a:gd name="connsiteX14" fmla="*/ 1855102 w 2981345"/>
                <a:gd name="connsiteY14" fmla="*/ 383618 h 1507546"/>
                <a:gd name="connsiteX15" fmla="*/ 1898173 w 2981345"/>
                <a:gd name="connsiteY15" fmla="*/ 344370 h 1507546"/>
                <a:gd name="connsiteX16" fmla="*/ 2827624 w 2981345"/>
                <a:gd name="connsiteY16" fmla="*/ 427207 h 1507546"/>
                <a:gd name="connsiteX17" fmla="*/ 2818474 w 2981345"/>
                <a:gd name="connsiteY17" fmla="*/ 1284550 h 1507546"/>
                <a:gd name="connsiteX18" fmla="*/ 1854847 w 2981345"/>
                <a:gd name="connsiteY18" fmla="*/ 1318192 h 15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1345" h="1507546">
                  <a:moveTo>
                    <a:pt x="1854847" y="1318192"/>
                  </a:moveTo>
                  <a:lnTo>
                    <a:pt x="1492945" y="955525"/>
                  </a:lnTo>
                  <a:lnTo>
                    <a:pt x="1492945" y="955525"/>
                  </a:lnTo>
                  <a:lnTo>
                    <a:pt x="823681" y="286771"/>
                  </a:lnTo>
                  <a:cubicBezTo>
                    <a:pt x="605319" y="76116"/>
                    <a:pt x="288734" y="2750"/>
                    <a:pt x="-28" y="95881"/>
                  </a:cubicBezTo>
                  <a:cubicBezTo>
                    <a:pt x="329810" y="-75177"/>
                    <a:pt x="732400" y="-13350"/>
                    <a:pt x="995712" y="248797"/>
                  </a:cubicBezTo>
                  <a:lnTo>
                    <a:pt x="1952203" y="1206563"/>
                  </a:lnTo>
                  <a:cubicBezTo>
                    <a:pt x="2142253" y="1399059"/>
                    <a:pt x="2448315" y="1413257"/>
                    <a:pt x="2655363" y="1239185"/>
                  </a:cubicBezTo>
                  <a:cubicBezTo>
                    <a:pt x="2863916" y="1048007"/>
                    <a:pt x="2877984" y="723959"/>
                    <a:pt x="2686813" y="515409"/>
                  </a:cubicBezTo>
                  <a:cubicBezTo>
                    <a:pt x="2507748" y="320084"/>
                    <a:pt x="2209307" y="293546"/>
                    <a:pt x="1998588" y="454215"/>
                  </a:cubicBezTo>
                  <a:lnTo>
                    <a:pt x="1892056" y="556159"/>
                  </a:lnTo>
                  <a:lnTo>
                    <a:pt x="1728946" y="719525"/>
                  </a:lnTo>
                  <a:cubicBezTo>
                    <a:pt x="1706263" y="742143"/>
                    <a:pt x="1669563" y="742143"/>
                    <a:pt x="1646881" y="719525"/>
                  </a:cubicBezTo>
                  <a:lnTo>
                    <a:pt x="1583165" y="655554"/>
                  </a:lnTo>
                  <a:lnTo>
                    <a:pt x="1855102" y="383618"/>
                  </a:lnTo>
                  <a:cubicBezTo>
                    <a:pt x="1868660" y="369680"/>
                    <a:pt x="1883034" y="356573"/>
                    <a:pt x="1898173" y="344370"/>
                  </a:cubicBezTo>
                  <a:cubicBezTo>
                    <a:pt x="2177704" y="110581"/>
                    <a:pt x="2593840" y="147668"/>
                    <a:pt x="2827624" y="427207"/>
                  </a:cubicBezTo>
                  <a:cubicBezTo>
                    <a:pt x="3035972" y="676305"/>
                    <a:pt x="3032073" y="1039958"/>
                    <a:pt x="2818474" y="1284550"/>
                  </a:cubicBezTo>
                  <a:cubicBezTo>
                    <a:pt x="2564124" y="1576366"/>
                    <a:pt x="2121176" y="1575601"/>
                    <a:pt x="1854847" y="1318192"/>
                  </a:cubicBezTo>
                  <a:close/>
                </a:path>
              </a:pathLst>
            </a:custGeom>
            <a:grpFill/>
            <a:ln w="2548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7F764C5-9612-4BCC-8468-9A9D949340EC}"/>
                </a:ext>
              </a:extLst>
            </p:cNvPr>
            <p:cNvSpPr/>
            <p:nvPr/>
          </p:nvSpPr>
          <p:spPr>
            <a:xfrm>
              <a:off x="3092468" y="2158684"/>
              <a:ext cx="1162597" cy="940332"/>
            </a:xfrm>
            <a:custGeom>
              <a:avLst/>
              <a:gdLst>
                <a:gd name="connsiteX0" fmla="*/ 1143531 w 1162597"/>
                <a:gd name="connsiteY0" fmla="*/ 529826 h 940332"/>
                <a:gd name="connsiteX1" fmla="*/ 933526 w 1162597"/>
                <a:gd name="connsiteY1" fmla="*/ 739066 h 940332"/>
                <a:gd name="connsiteX2" fmla="*/ 538237 w 1162597"/>
                <a:gd name="connsiteY2" fmla="*/ 926134 h 940332"/>
                <a:gd name="connsiteX3" fmla="*/ -28 w 1162597"/>
                <a:gd name="connsiteY3" fmla="*/ 849676 h 940332"/>
                <a:gd name="connsiteX4" fmla="*/ 393731 w 1162597"/>
                <a:gd name="connsiteY4" fmla="*/ 875162 h 940332"/>
                <a:gd name="connsiteX5" fmla="*/ 765828 w 1162597"/>
                <a:gd name="connsiteY5" fmla="*/ 699053 h 940332"/>
                <a:gd name="connsiteX6" fmla="*/ 980420 w 1162597"/>
                <a:gd name="connsiteY6" fmla="*/ 484461 h 940332"/>
                <a:gd name="connsiteX7" fmla="*/ 572643 w 1162597"/>
                <a:gd name="connsiteY7" fmla="*/ 76684 h 940332"/>
                <a:gd name="connsiteX8" fmla="*/ 625654 w 1162597"/>
                <a:gd name="connsiteY8" fmla="*/ 20614 h 940332"/>
                <a:gd name="connsiteX9" fmla="*/ 724410 w 1162597"/>
                <a:gd name="connsiteY9" fmla="*/ 20229 h 940332"/>
                <a:gd name="connsiteX10" fmla="*/ 724795 w 1162597"/>
                <a:gd name="connsiteY10" fmla="*/ 20614 h 940332"/>
                <a:gd name="connsiteX11" fmla="*/ 1143531 w 1162597"/>
                <a:gd name="connsiteY11" fmla="*/ 438331 h 940332"/>
                <a:gd name="connsiteX12" fmla="*/ 1143839 w 1162597"/>
                <a:gd name="connsiteY12" fmla="*/ 529517 h 940332"/>
                <a:gd name="connsiteX13" fmla="*/ 1143531 w 1162597"/>
                <a:gd name="connsiteY13" fmla="*/ 529826 h 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2597" h="940332">
                  <a:moveTo>
                    <a:pt x="1143531" y="529826"/>
                  </a:moveTo>
                  <a:lnTo>
                    <a:pt x="933526" y="739066"/>
                  </a:lnTo>
                  <a:cubicBezTo>
                    <a:pt x="820426" y="834973"/>
                    <a:pt x="684112" y="899483"/>
                    <a:pt x="538237" y="926134"/>
                  </a:cubicBezTo>
                  <a:cubicBezTo>
                    <a:pt x="355275" y="959849"/>
                    <a:pt x="166309" y="933007"/>
                    <a:pt x="-28" y="849676"/>
                  </a:cubicBezTo>
                  <a:cubicBezTo>
                    <a:pt x="127068" y="890754"/>
                    <a:pt x="262399" y="899514"/>
                    <a:pt x="393731" y="875162"/>
                  </a:cubicBezTo>
                  <a:cubicBezTo>
                    <a:pt x="531065" y="850117"/>
                    <a:pt x="659393" y="789381"/>
                    <a:pt x="765828" y="699053"/>
                  </a:cubicBezTo>
                  <a:lnTo>
                    <a:pt x="980420" y="484461"/>
                  </a:lnTo>
                  <a:lnTo>
                    <a:pt x="572643" y="76684"/>
                  </a:lnTo>
                  <a:lnTo>
                    <a:pt x="625654" y="20614"/>
                  </a:lnTo>
                  <a:cubicBezTo>
                    <a:pt x="652820" y="-6763"/>
                    <a:pt x="697033" y="-6934"/>
                    <a:pt x="724410" y="20229"/>
                  </a:cubicBezTo>
                  <a:cubicBezTo>
                    <a:pt x="724540" y="20357"/>
                    <a:pt x="724668" y="20487"/>
                    <a:pt x="724795" y="20614"/>
                  </a:cubicBezTo>
                  <a:lnTo>
                    <a:pt x="1143531" y="438331"/>
                  </a:lnTo>
                  <a:cubicBezTo>
                    <a:pt x="1168795" y="463427"/>
                    <a:pt x="1168933" y="504253"/>
                    <a:pt x="1143839" y="529517"/>
                  </a:cubicBezTo>
                  <a:cubicBezTo>
                    <a:pt x="1143737" y="529622"/>
                    <a:pt x="1143633" y="529724"/>
                    <a:pt x="1143531" y="529826"/>
                  </a:cubicBezTo>
                  <a:close/>
                </a:path>
              </a:pathLst>
            </a:custGeom>
            <a:grpFill/>
            <a:ln w="2548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C3D367F-B7AB-4C09-8D3E-3ED462CC8209}"/>
                </a:ext>
              </a:extLst>
            </p:cNvPr>
            <p:cNvSpPr/>
            <p:nvPr/>
          </p:nvSpPr>
          <p:spPr>
            <a:xfrm>
              <a:off x="2684099" y="1589754"/>
              <a:ext cx="2978382" cy="1507368"/>
            </a:xfrm>
            <a:custGeom>
              <a:avLst/>
              <a:gdLst>
                <a:gd name="connsiteX0" fmla="*/ 2978354 w 2978382"/>
                <a:gd name="connsiteY0" fmla="*/ 1411979 h 1507368"/>
                <a:gd name="connsiteX1" fmla="*/ 1982614 w 2978382"/>
                <a:gd name="connsiteY1" fmla="*/ 1257279 h 1507368"/>
                <a:gd name="connsiteX2" fmla="*/ 1026377 w 2978382"/>
                <a:gd name="connsiteY2" fmla="*/ 301297 h 1507368"/>
                <a:gd name="connsiteX3" fmla="*/ 323472 w 2978382"/>
                <a:gd name="connsiteY3" fmla="*/ 267400 h 1507368"/>
                <a:gd name="connsiteX4" fmla="*/ 258992 w 2978382"/>
                <a:gd name="connsiteY4" fmla="*/ 988656 h 1507368"/>
                <a:gd name="connsiteX5" fmla="*/ 980248 w 2978382"/>
                <a:gd name="connsiteY5" fmla="*/ 1053135 h 1507368"/>
                <a:gd name="connsiteX6" fmla="*/ 830135 w 2978382"/>
                <a:gd name="connsiteY6" fmla="*/ 903278 h 1507368"/>
                <a:gd name="connsiteX7" fmla="*/ 829179 w 2978382"/>
                <a:gd name="connsiteY7" fmla="*/ 795153 h 1507368"/>
                <a:gd name="connsiteX8" fmla="*/ 830135 w 2978382"/>
                <a:gd name="connsiteY8" fmla="*/ 794197 h 1507368"/>
                <a:gd name="connsiteX9" fmla="*/ 881107 w 2978382"/>
                <a:gd name="connsiteY9" fmla="*/ 743225 h 1507368"/>
                <a:gd name="connsiteX10" fmla="*/ 1192037 w 2978382"/>
                <a:gd name="connsiteY10" fmla="*/ 1054155 h 1507368"/>
                <a:gd name="connsiteX11" fmla="*/ 1124499 w 2978382"/>
                <a:gd name="connsiteY11" fmla="*/ 1121693 h 1507368"/>
                <a:gd name="connsiteX12" fmla="*/ 1092641 w 2978382"/>
                <a:gd name="connsiteY12" fmla="*/ 1151257 h 1507368"/>
                <a:gd name="connsiteX13" fmla="*/ 1081172 w 2978382"/>
                <a:gd name="connsiteY13" fmla="*/ 1160942 h 1507368"/>
                <a:gd name="connsiteX14" fmla="*/ 152035 w 2978382"/>
                <a:gd name="connsiteY14" fmla="*/ 1074534 h 1507368"/>
                <a:gd name="connsiteX15" fmla="*/ 190435 w 2978382"/>
                <a:gd name="connsiteY15" fmla="*/ 189413 h 1507368"/>
                <a:gd name="connsiteX16" fmla="*/ 1123479 w 2978382"/>
                <a:gd name="connsiteY16" fmla="*/ 189413 h 1507368"/>
                <a:gd name="connsiteX17" fmla="*/ 1485636 w 2978382"/>
                <a:gd name="connsiteY17" fmla="*/ 552080 h 1507368"/>
                <a:gd name="connsiteX18" fmla="*/ 1485636 w 2978382"/>
                <a:gd name="connsiteY18" fmla="*/ 552080 h 1507368"/>
                <a:gd name="connsiteX19" fmla="*/ 2155410 w 2978382"/>
                <a:gd name="connsiteY19" fmla="*/ 1220579 h 1507368"/>
                <a:gd name="connsiteX20" fmla="*/ 2978354 w 2978382"/>
                <a:gd name="connsiteY20" fmla="*/ 1411979 h 150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8382" h="1507368">
                  <a:moveTo>
                    <a:pt x="2978354" y="1411979"/>
                  </a:moveTo>
                  <a:cubicBezTo>
                    <a:pt x="2648157" y="1582659"/>
                    <a:pt x="2245452" y="1520104"/>
                    <a:pt x="1982614" y="1257279"/>
                  </a:cubicBezTo>
                  <a:lnTo>
                    <a:pt x="1026377" y="301297"/>
                  </a:lnTo>
                  <a:cubicBezTo>
                    <a:pt x="836751" y="108454"/>
                    <a:pt x="530773" y="93700"/>
                    <a:pt x="323472" y="267400"/>
                  </a:cubicBezTo>
                  <a:cubicBezTo>
                    <a:pt x="106497" y="448764"/>
                    <a:pt x="77629" y="771680"/>
                    <a:pt x="258992" y="988656"/>
                  </a:cubicBezTo>
                  <a:cubicBezTo>
                    <a:pt x="440356" y="1205631"/>
                    <a:pt x="763272" y="1234499"/>
                    <a:pt x="980248" y="1053135"/>
                  </a:cubicBezTo>
                  <a:lnTo>
                    <a:pt x="830135" y="903278"/>
                  </a:lnTo>
                  <a:cubicBezTo>
                    <a:pt x="800013" y="873683"/>
                    <a:pt x="799585" y="825275"/>
                    <a:pt x="829179" y="795153"/>
                  </a:cubicBezTo>
                  <a:cubicBezTo>
                    <a:pt x="829495" y="794832"/>
                    <a:pt x="829814" y="794513"/>
                    <a:pt x="830135" y="794197"/>
                  </a:cubicBezTo>
                  <a:lnTo>
                    <a:pt x="881107" y="743225"/>
                  </a:lnTo>
                  <a:lnTo>
                    <a:pt x="1192037" y="1054155"/>
                  </a:lnTo>
                  <a:lnTo>
                    <a:pt x="1124499" y="1121693"/>
                  </a:lnTo>
                  <a:cubicBezTo>
                    <a:pt x="1114050" y="1131887"/>
                    <a:pt x="1103345" y="1141827"/>
                    <a:pt x="1092641" y="1151257"/>
                  </a:cubicBezTo>
                  <a:lnTo>
                    <a:pt x="1081172" y="1160942"/>
                  </a:lnTo>
                  <a:cubicBezTo>
                    <a:pt x="800737" y="1393655"/>
                    <a:pt x="384748" y="1354967"/>
                    <a:pt x="152035" y="1074534"/>
                  </a:cubicBezTo>
                  <a:cubicBezTo>
                    <a:pt x="-64589" y="813485"/>
                    <a:pt x="-47982" y="430720"/>
                    <a:pt x="190435" y="189413"/>
                  </a:cubicBezTo>
                  <a:cubicBezTo>
                    <a:pt x="448099" y="-68251"/>
                    <a:pt x="867344" y="-58056"/>
                    <a:pt x="1123479" y="189413"/>
                  </a:cubicBezTo>
                  <a:lnTo>
                    <a:pt x="1485636" y="552080"/>
                  </a:lnTo>
                  <a:lnTo>
                    <a:pt x="1485636" y="552080"/>
                  </a:lnTo>
                  <a:lnTo>
                    <a:pt x="2155410" y="1220579"/>
                  </a:lnTo>
                  <a:cubicBezTo>
                    <a:pt x="2373494" y="1431178"/>
                    <a:pt x="2689725" y="1504731"/>
                    <a:pt x="2978354" y="1411979"/>
                  </a:cubicBezTo>
                  <a:close/>
                </a:path>
              </a:pathLst>
            </a:custGeom>
            <a:grpFill/>
            <a:ln w="2548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30792FE-02DB-4931-81BD-BEDD81A25A2A}"/>
                </a:ext>
              </a:extLst>
            </p:cNvPr>
            <p:cNvSpPr/>
            <p:nvPr/>
          </p:nvSpPr>
          <p:spPr>
            <a:xfrm>
              <a:off x="4491112" y="1389816"/>
              <a:ext cx="1163979" cy="561668"/>
            </a:xfrm>
            <a:custGeom>
              <a:avLst/>
              <a:gdLst>
                <a:gd name="connsiteX0" fmla="*/ 1163951 w 1163979"/>
                <a:gd name="connsiteY0" fmla="*/ 91420 h 561668"/>
                <a:gd name="connsiteX1" fmla="*/ 399369 w 1163979"/>
                <a:gd name="connsiteY1" fmla="*/ 241533 h 561668"/>
                <a:gd name="connsiteX2" fmla="*/ 314756 w 1163979"/>
                <a:gd name="connsiteY2" fmla="*/ 324617 h 561668"/>
                <a:gd name="connsiteX3" fmla="*/ 314756 w 1163979"/>
                <a:gd name="connsiteY3" fmla="*/ 324617 h 561668"/>
                <a:gd name="connsiteX4" fmla="*/ 77735 w 1163979"/>
                <a:gd name="connsiteY4" fmla="*/ 561637 h 561668"/>
                <a:gd name="connsiteX5" fmla="*/ 19117 w 1163979"/>
                <a:gd name="connsiteY5" fmla="*/ 503019 h 561668"/>
                <a:gd name="connsiteX6" fmla="*/ 18455 w 1163979"/>
                <a:gd name="connsiteY6" fmla="*/ 412195 h 561668"/>
                <a:gd name="connsiteX7" fmla="*/ 19117 w 1163979"/>
                <a:gd name="connsiteY7" fmla="*/ 411525 h 561668"/>
                <a:gd name="connsiteX8" fmla="*/ 228613 w 1163979"/>
                <a:gd name="connsiteY8" fmla="*/ 202029 h 561668"/>
                <a:gd name="connsiteX9" fmla="*/ 1163951 w 1163979"/>
                <a:gd name="connsiteY9" fmla="*/ 91420 h 5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979" h="561668">
                  <a:moveTo>
                    <a:pt x="1163951" y="91420"/>
                  </a:moveTo>
                  <a:cubicBezTo>
                    <a:pt x="900247" y="6284"/>
                    <a:pt x="611311" y="63015"/>
                    <a:pt x="399369" y="241533"/>
                  </a:cubicBezTo>
                  <a:lnTo>
                    <a:pt x="314756" y="324617"/>
                  </a:lnTo>
                  <a:lnTo>
                    <a:pt x="314756" y="324617"/>
                  </a:lnTo>
                  <a:lnTo>
                    <a:pt x="77735" y="561637"/>
                  </a:lnTo>
                  <a:lnTo>
                    <a:pt x="19117" y="503019"/>
                  </a:lnTo>
                  <a:cubicBezTo>
                    <a:pt x="-6147" y="478125"/>
                    <a:pt x="-6448" y="437459"/>
                    <a:pt x="18455" y="412195"/>
                  </a:cubicBezTo>
                  <a:cubicBezTo>
                    <a:pt x="18658" y="411971"/>
                    <a:pt x="18888" y="411746"/>
                    <a:pt x="19117" y="411525"/>
                  </a:cubicBezTo>
                  <a:lnTo>
                    <a:pt x="228613" y="202029"/>
                  </a:lnTo>
                  <a:cubicBezTo>
                    <a:pt x="489896" y="-19289"/>
                    <a:pt x="858246" y="-62847"/>
                    <a:pt x="1163951" y="91420"/>
                  </a:cubicBezTo>
                  <a:close/>
                </a:path>
              </a:pathLst>
            </a:custGeom>
            <a:grpFill/>
            <a:ln w="25483" cap="flat">
              <a:noFill/>
              <a:prstDash val="solid"/>
              <a:miter/>
            </a:ln>
          </p:spPr>
          <p:txBody>
            <a:bodyPr rtlCol="0" anchor="ctr"/>
            <a:lstStyle/>
            <a:p>
              <a:endParaRPr lang="en-US"/>
            </a:p>
          </p:txBody>
        </p:sp>
      </p:grpSp>
      <p:sp>
        <p:nvSpPr>
          <p:cNvPr id="20" name="Rectangle 19">
            <a:extLst>
              <a:ext uri="{FF2B5EF4-FFF2-40B4-BE49-F238E27FC236}">
                <a16:creationId xmlns:a16="http://schemas.microsoft.com/office/drawing/2014/main" id="{3199DE22-F210-4268-92A5-864A0CA1FA75}"/>
              </a:ext>
            </a:extLst>
          </p:cNvPr>
          <p:cNvSpPr/>
          <p:nvPr userDrawn="1"/>
        </p:nvSpPr>
        <p:spPr>
          <a:xfrm>
            <a:off x="1" y="4589806"/>
            <a:ext cx="12191997" cy="2268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891300"/>
            <a:ext cx="7589520" cy="3566160"/>
          </a:xfrm>
        </p:spPr>
        <p:txBody>
          <a:bodyPr anchor="b" anchorCtr="0">
            <a:noAutofit/>
          </a:bodyPr>
          <a:lstStyle>
            <a:lvl1pPr>
              <a:lnSpc>
                <a:spcPct val="90000"/>
              </a:lnSpc>
              <a:defRPr sz="6600" b="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097280" y="4854503"/>
            <a:ext cx="10058400" cy="1143000"/>
          </a:xfrm>
        </p:spPr>
        <p:txBody>
          <a:bodyPr lIns="91440" rIns="91440" anchor="t" anchorCtr="0">
            <a:no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0691CF43-30D2-407B-B3ED-E526FFB28BE2}"/>
              </a:ext>
            </a:extLst>
          </p:cNvPr>
          <p:cNvGrpSpPr/>
          <p:nvPr/>
        </p:nvGrpSpPr>
        <p:grpSpPr>
          <a:xfrm>
            <a:off x="0" y="0"/>
            <a:ext cx="178506" cy="6857999"/>
            <a:chOff x="0" y="0"/>
            <a:chExt cx="178506" cy="6857999"/>
          </a:xfrm>
        </p:grpSpPr>
        <p:sp>
          <p:nvSpPr>
            <p:cNvPr id="14" name="Rectangle 13">
              <a:extLst>
                <a:ext uri="{FF2B5EF4-FFF2-40B4-BE49-F238E27FC236}">
                  <a16:creationId xmlns:a16="http://schemas.microsoft.com/office/drawing/2014/main" id="{F69C6615-6F48-4410-8F0F-9E96556FAF04}"/>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908FCC4-825A-4EB0-B291-75A6CB8C58E2}"/>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7EEFAC7-8FA9-46AE-BC3D-693E174841F6}"/>
              </a:ext>
            </a:extLst>
          </p:cNvPr>
          <p:cNvGrpSpPr/>
          <p:nvPr userDrawn="1"/>
        </p:nvGrpSpPr>
        <p:grpSpPr>
          <a:xfrm>
            <a:off x="0" y="-1"/>
            <a:ext cx="178502" cy="6858000"/>
            <a:chOff x="0" y="-1"/>
            <a:chExt cx="178502" cy="6858000"/>
          </a:xfrm>
        </p:grpSpPr>
        <p:sp>
          <p:nvSpPr>
            <p:cNvPr id="18" name="Rectangle 17">
              <a:extLst>
                <a:ext uri="{FF2B5EF4-FFF2-40B4-BE49-F238E27FC236}">
                  <a16:creationId xmlns:a16="http://schemas.microsoft.com/office/drawing/2014/main" id="{B93F2AD3-911B-4876-B7CA-5BCD34D4C7E8}"/>
                </a:ext>
              </a:extLst>
            </p:cNvPr>
            <p:cNvSpPr/>
            <p:nvPr/>
          </p:nvSpPr>
          <p:spPr>
            <a:xfrm>
              <a:off x="0" y="-1"/>
              <a:ext cx="178500" cy="4589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998594-14FE-4CC6-8683-116BA6392C40}"/>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9722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losing Power Statem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412E5E9-C41D-4248-B6F5-483E25843258}"/>
              </a:ext>
            </a:extLst>
          </p:cNvPr>
          <p:cNvSpPr/>
          <p:nvPr/>
        </p:nvSpPr>
        <p:spPr>
          <a:xfrm>
            <a:off x="1" y="4589806"/>
            <a:ext cx="12191997" cy="2268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59DE2C1-4C52-40A3-8959-27B2C1BEBFF6}"/>
              </a:ext>
            </a:extLst>
          </p:cNvPr>
          <p:cNvCxnSpPr>
            <a:cxnSpLocks/>
          </p:cNvCxnSpPr>
          <p:nvPr/>
        </p:nvCxnSpPr>
        <p:spPr>
          <a:xfrm>
            <a:off x="0" y="4589807"/>
            <a:ext cx="12192000"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10ACE56A-0EA2-4C2A-A78E-844FBE8F4F50}"/>
              </a:ext>
            </a:extLst>
          </p:cNvPr>
          <p:cNvGrpSpPr/>
          <p:nvPr/>
        </p:nvGrpSpPr>
        <p:grpSpPr>
          <a:xfrm>
            <a:off x="0" y="0"/>
            <a:ext cx="178506" cy="6857999"/>
            <a:chOff x="0" y="0"/>
            <a:chExt cx="178506" cy="6857999"/>
          </a:xfrm>
        </p:grpSpPr>
        <p:sp>
          <p:nvSpPr>
            <p:cNvPr id="103" name="Rectangle 102">
              <a:extLst>
                <a:ext uri="{FF2B5EF4-FFF2-40B4-BE49-F238E27FC236}">
                  <a16:creationId xmlns:a16="http://schemas.microsoft.com/office/drawing/2014/main" id="{46601C03-C6AB-418A-80AE-850C48263776}"/>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C90BD60-B9B9-4449-89D7-877D0EC35343}"/>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DDDB6296-9F31-499C-9382-F230C51AA37C}"/>
              </a:ext>
            </a:extLst>
          </p:cNvPr>
          <p:cNvGrpSpPr/>
          <p:nvPr userDrawn="1"/>
        </p:nvGrpSpPr>
        <p:grpSpPr>
          <a:xfrm>
            <a:off x="0" y="-1"/>
            <a:ext cx="178502" cy="6858000"/>
            <a:chOff x="0" y="-1"/>
            <a:chExt cx="178502" cy="6858000"/>
          </a:xfrm>
        </p:grpSpPr>
        <p:sp>
          <p:nvSpPr>
            <p:cNvPr id="54" name="Rectangle 53">
              <a:extLst>
                <a:ext uri="{FF2B5EF4-FFF2-40B4-BE49-F238E27FC236}">
                  <a16:creationId xmlns:a16="http://schemas.microsoft.com/office/drawing/2014/main" id="{023251D0-C919-449B-8442-F547792DBDA9}"/>
                </a:ext>
              </a:extLst>
            </p:cNvPr>
            <p:cNvSpPr/>
            <p:nvPr/>
          </p:nvSpPr>
          <p:spPr>
            <a:xfrm>
              <a:off x="0" y="-1"/>
              <a:ext cx="178502" cy="4589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449E85F-2D35-4C91-A604-BFD19AE901AA}"/>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7" name="Picture 96">
            <a:extLst>
              <a:ext uri="{FF2B5EF4-FFF2-40B4-BE49-F238E27FC236}">
                <a16:creationId xmlns:a16="http://schemas.microsoft.com/office/drawing/2014/main" id="{2F28842D-9AA2-41AD-9C9E-921B5BF466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65795" y="667512"/>
            <a:ext cx="2570985" cy="1438781"/>
          </a:xfrm>
          <a:prstGeom prst="rect">
            <a:avLst/>
          </a:prstGeom>
        </p:spPr>
      </p:pic>
      <p:sp>
        <p:nvSpPr>
          <p:cNvPr id="4" name="TextBox 3">
            <a:extLst>
              <a:ext uri="{FF2B5EF4-FFF2-40B4-BE49-F238E27FC236}">
                <a16:creationId xmlns:a16="http://schemas.microsoft.com/office/drawing/2014/main" id="{FA66543B-869C-4960-8C68-3A2B41C7D2C5}"/>
              </a:ext>
            </a:extLst>
          </p:cNvPr>
          <p:cNvSpPr txBox="1"/>
          <p:nvPr userDrawn="1"/>
        </p:nvSpPr>
        <p:spPr>
          <a:xfrm>
            <a:off x="1173482" y="3651473"/>
            <a:ext cx="7156701" cy="830997"/>
          </a:xfrm>
          <a:prstGeom prst="rect">
            <a:avLst/>
          </a:prstGeom>
          <a:noFill/>
        </p:spPr>
        <p:txBody>
          <a:bodyPr wrap="square" rtlCol="0">
            <a:spAutoFit/>
          </a:bodyPr>
          <a:lstStyle/>
          <a:p>
            <a:pPr marL="0" marR="0">
              <a:spcBef>
                <a:spcPts val="0"/>
              </a:spcBef>
              <a:spcAft>
                <a:spcPts val="0"/>
              </a:spcAft>
            </a:pPr>
            <a:r>
              <a:rPr lang="en-US" sz="2400">
                <a:effectLst/>
                <a:latin typeface="+mj-lt"/>
                <a:ea typeface="Calibri" panose="020F0502020204030204" pitchFamily="34" charset="0"/>
                <a:cs typeface="Times New Roman" panose="02020603050405020304" pitchFamily="18" charset="0"/>
              </a:rPr>
              <a:t>GTI Energy develops innovative solutions that transform lives, economies, and the environment</a:t>
            </a:r>
          </a:p>
        </p:txBody>
      </p:sp>
      <p:sp>
        <p:nvSpPr>
          <p:cNvPr id="3" name="Text Placeholder 2"/>
          <p:cNvSpPr>
            <a:spLocks noGrp="1"/>
          </p:cNvSpPr>
          <p:nvPr>
            <p:ph type="body" idx="1" hasCustomPrompt="1"/>
          </p:nvPr>
        </p:nvSpPr>
        <p:spPr>
          <a:xfrm>
            <a:off x="1173482" y="4854503"/>
            <a:ext cx="9982198" cy="1143000"/>
          </a:xfrm>
        </p:spPr>
        <p:txBody>
          <a:bodyPr lIns="91440" rIns="91440" anchor="t" anchorCtr="0">
            <a:noAutofit/>
          </a:bodyPr>
          <a:lstStyle>
            <a:lvl1pPr marL="0" indent="0">
              <a:buNone/>
              <a:defRPr sz="2400" cap="none" spc="0" baseline="0">
                <a:solidFill>
                  <a:srgbClr val="777777"/>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www.gti.energy</a:t>
            </a:r>
          </a:p>
        </p:txBody>
      </p:sp>
    </p:spTree>
    <p:extLst>
      <p:ext uri="{BB962C8B-B14F-4D97-AF65-F5344CB8AC3E}">
        <p14:creationId xmlns:p14="http://schemas.microsoft.com/office/powerpoint/2010/main" val="37447522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Dark Gray Background">
    <p:bg>
      <p:bgPr>
        <a:solidFill>
          <a:srgbClr val="5C5C5C"/>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D001DF-C021-4178-8F2C-BF2019B824FB}"/>
              </a:ext>
            </a:extLst>
          </p:cNvPr>
          <p:cNvGraphicFramePr>
            <a:graphicFrameLocks noChangeAspect="1"/>
          </p:cNvGraphicFramePr>
          <p:nvPr>
            <p:custDataLst>
              <p:tags r:id="rId1"/>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DAD001DF-C021-4178-8F2C-BF2019B824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Object 2" hidden="1">
            <a:extLst>
              <a:ext uri="{FF2B5EF4-FFF2-40B4-BE49-F238E27FC236}">
                <a16:creationId xmlns:a16="http://schemas.microsoft.com/office/drawing/2014/main" id="{EE896A1E-DBFB-41D7-80C5-947A3076839B}"/>
              </a:ext>
            </a:extLst>
          </p:cNvPr>
          <p:cNvGraphicFramePr>
            <a:graphicFrameLocks noChangeAspect="1"/>
          </p:cNvGraphicFramePr>
          <p:nvPr userDrawn="1">
            <p:custDataLst>
              <p:tags r:id="rId2"/>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Object 2" hidden="1">
                        <a:extLst>
                          <a:ext uri="{FF2B5EF4-FFF2-40B4-BE49-F238E27FC236}">
                            <a16:creationId xmlns:a16="http://schemas.microsoft.com/office/drawing/2014/main" id="{EE896A1E-DBFB-41D7-80C5-947A307683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954539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a:prstGeom prst="rect">
            <a:avLst/>
          </a:prstGeom>
        </p:spPr>
        <p:txBody>
          <a:bodyPr/>
          <a:lstStyle/>
          <a:p>
            <a:pPr lvl="0"/>
            <a:endParaRPr lang="en-US" noProof="0"/>
          </a:p>
        </p:txBody>
      </p:sp>
      <p:sp>
        <p:nvSpPr>
          <p:cNvPr id="4" name="Rectangle 20">
            <a:extLst>
              <a:ext uri="{FF2B5EF4-FFF2-40B4-BE49-F238E27FC236}">
                <a16:creationId xmlns:a16="http://schemas.microsoft.com/office/drawing/2014/main" id="{E70BA3C4-4781-647E-AC8A-BE17E557BA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1E629D9E-97C0-7451-1D94-78F1AFDD7760}"/>
              </a:ext>
            </a:extLst>
          </p:cNvPr>
          <p:cNvSpPr>
            <a:spLocks noGrp="1" noChangeArrowheads="1"/>
          </p:cNvSpPr>
          <p:nvPr>
            <p:ph type="ftr" sz="quarter" idx="11"/>
          </p:nvPr>
        </p:nvSpPr>
        <p:spPr>
          <a:ln/>
        </p:spPr>
        <p:txBody>
          <a:bodyPr/>
          <a:lstStyle>
            <a:lvl1pPr>
              <a:defRPr/>
            </a:lvl1pPr>
          </a:lstStyle>
          <a:p>
            <a:pPr>
              <a:defRPr/>
            </a:pPr>
            <a:r>
              <a:rPr lang="en-US"/>
              <a:t>BUSINESS CONFIDENTIAL           GTI ENERGY |  May 2024</a:t>
            </a:r>
          </a:p>
        </p:txBody>
      </p:sp>
    </p:spTree>
    <p:extLst>
      <p:ext uri="{BB962C8B-B14F-4D97-AF65-F5344CB8AC3E}">
        <p14:creationId xmlns:p14="http://schemas.microsoft.com/office/powerpoint/2010/main" val="65971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Power Statem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412E5E9-C41D-4248-B6F5-483E25843258}"/>
              </a:ext>
            </a:extLst>
          </p:cNvPr>
          <p:cNvSpPr/>
          <p:nvPr/>
        </p:nvSpPr>
        <p:spPr>
          <a:xfrm>
            <a:off x="1" y="4589806"/>
            <a:ext cx="12191997" cy="2268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59DE2C1-4C52-40A3-8959-27B2C1BEBFF6}"/>
              </a:ext>
            </a:extLst>
          </p:cNvPr>
          <p:cNvCxnSpPr>
            <a:cxnSpLocks/>
          </p:cNvCxnSpPr>
          <p:nvPr/>
        </p:nvCxnSpPr>
        <p:spPr>
          <a:xfrm>
            <a:off x="0" y="4589807"/>
            <a:ext cx="12192000"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10ACE56A-0EA2-4C2A-A78E-844FBE8F4F50}"/>
              </a:ext>
            </a:extLst>
          </p:cNvPr>
          <p:cNvGrpSpPr/>
          <p:nvPr/>
        </p:nvGrpSpPr>
        <p:grpSpPr>
          <a:xfrm>
            <a:off x="0" y="0"/>
            <a:ext cx="178506" cy="6857999"/>
            <a:chOff x="0" y="0"/>
            <a:chExt cx="178506" cy="6857999"/>
          </a:xfrm>
        </p:grpSpPr>
        <p:sp>
          <p:nvSpPr>
            <p:cNvPr id="103" name="Rectangle 102">
              <a:extLst>
                <a:ext uri="{FF2B5EF4-FFF2-40B4-BE49-F238E27FC236}">
                  <a16:creationId xmlns:a16="http://schemas.microsoft.com/office/drawing/2014/main" id="{46601C03-C6AB-418A-80AE-850C48263776}"/>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C90BD60-B9B9-4449-89D7-877D0EC35343}"/>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DDDB6296-9F31-499C-9382-F230C51AA37C}"/>
              </a:ext>
            </a:extLst>
          </p:cNvPr>
          <p:cNvGrpSpPr/>
          <p:nvPr userDrawn="1"/>
        </p:nvGrpSpPr>
        <p:grpSpPr>
          <a:xfrm>
            <a:off x="0" y="-1"/>
            <a:ext cx="178502" cy="6858000"/>
            <a:chOff x="0" y="-1"/>
            <a:chExt cx="178502" cy="6858000"/>
          </a:xfrm>
        </p:grpSpPr>
        <p:sp>
          <p:nvSpPr>
            <p:cNvPr id="54" name="Rectangle 53">
              <a:extLst>
                <a:ext uri="{FF2B5EF4-FFF2-40B4-BE49-F238E27FC236}">
                  <a16:creationId xmlns:a16="http://schemas.microsoft.com/office/drawing/2014/main" id="{023251D0-C919-449B-8442-F547792DBDA9}"/>
                </a:ext>
              </a:extLst>
            </p:cNvPr>
            <p:cNvSpPr/>
            <p:nvPr/>
          </p:nvSpPr>
          <p:spPr>
            <a:xfrm>
              <a:off x="0" y="-1"/>
              <a:ext cx="178502" cy="4589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449E85F-2D35-4C91-A604-BFD19AE901AA}"/>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7" name="Picture 96">
            <a:extLst>
              <a:ext uri="{FF2B5EF4-FFF2-40B4-BE49-F238E27FC236}">
                <a16:creationId xmlns:a16="http://schemas.microsoft.com/office/drawing/2014/main" id="{2F28842D-9AA2-41AD-9C9E-921B5BF466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65795" y="667512"/>
            <a:ext cx="2570985" cy="1438781"/>
          </a:xfrm>
          <a:prstGeom prst="rect">
            <a:avLst/>
          </a:prstGeom>
        </p:spPr>
      </p:pic>
      <p:sp>
        <p:nvSpPr>
          <p:cNvPr id="4" name="TextBox 3">
            <a:extLst>
              <a:ext uri="{FF2B5EF4-FFF2-40B4-BE49-F238E27FC236}">
                <a16:creationId xmlns:a16="http://schemas.microsoft.com/office/drawing/2014/main" id="{FA66543B-869C-4960-8C68-3A2B41C7D2C5}"/>
              </a:ext>
            </a:extLst>
          </p:cNvPr>
          <p:cNvSpPr txBox="1"/>
          <p:nvPr userDrawn="1"/>
        </p:nvSpPr>
        <p:spPr>
          <a:xfrm>
            <a:off x="1173482" y="3651473"/>
            <a:ext cx="7156701" cy="830997"/>
          </a:xfrm>
          <a:prstGeom prst="rect">
            <a:avLst/>
          </a:prstGeom>
          <a:noFill/>
        </p:spPr>
        <p:txBody>
          <a:bodyPr wrap="square" rtlCol="0">
            <a:spAutoFit/>
          </a:bodyPr>
          <a:lstStyle/>
          <a:p>
            <a:pPr marL="0" marR="0">
              <a:spcBef>
                <a:spcPts val="0"/>
              </a:spcBef>
              <a:spcAft>
                <a:spcPts val="0"/>
              </a:spcAft>
            </a:pPr>
            <a:r>
              <a:rPr lang="en-US" sz="2400">
                <a:effectLst/>
                <a:latin typeface="+mj-lt"/>
                <a:ea typeface="Calibri" panose="020F0502020204030204" pitchFamily="34" charset="0"/>
                <a:cs typeface="Times New Roman" panose="02020603050405020304" pitchFamily="18" charset="0"/>
              </a:rPr>
              <a:t>GTI Energy develops innovative solutions that transform lives, economies, and the environment</a:t>
            </a:r>
          </a:p>
        </p:txBody>
      </p:sp>
      <p:sp>
        <p:nvSpPr>
          <p:cNvPr id="3" name="Text Placeholder 2"/>
          <p:cNvSpPr>
            <a:spLocks noGrp="1"/>
          </p:cNvSpPr>
          <p:nvPr>
            <p:ph type="body" idx="1" hasCustomPrompt="1"/>
          </p:nvPr>
        </p:nvSpPr>
        <p:spPr>
          <a:xfrm>
            <a:off x="1173482" y="4854503"/>
            <a:ext cx="9982198" cy="1143000"/>
          </a:xfrm>
        </p:spPr>
        <p:txBody>
          <a:bodyPr lIns="91440" rIns="91440" anchor="t" anchorCtr="0">
            <a:noAutofit/>
          </a:bodyPr>
          <a:lstStyle>
            <a:lvl1pPr marL="0" indent="0">
              <a:buNone/>
              <a:defRPr sz="2400" cap="none" spc="0" baseline="0">
                <a:solidFill>
                  <a:srgbClr val="777777"/>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www.gti.energy</a:t>
            </a:r>
          </a:p>
        </p:txBody>
      </p:sp>
    </p:spTree>
    <p:extLst>
      <p:ext uri="{BB962C8B-B14F-4D97-AF65-F5344CB8AC3E}">
        <p14:creationId xmlns:p14="http://schemas.microsoft.com/office/powerpoint/2010/main" val="23902069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ark Gray Background">
    <p:bg>
      <p:bgPr>
        <a:solidFill>
          <a:srgbClr val="5C5C5C"/>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D001DF-C021-4178-8F2C-BF2019B824FB}"/>
              </a:ext>
            </a:extLst>
          </p:cNvPr>
          <p:cNvGraphicFramePr>
            <a:graphicFrameLocks noChangeAspect="1"/>
          </p:cNvGraphicFramePr>
          <p:nvPr>
            <p:custDataLst>
              <p:tags r:id="rId1"/>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DAD001DF-C021-4178-8F2C-BF2019B824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Object 2" hidden="1">
            <a:extLst>
              <a:ext uri="{FF2B5EF4-FFF2-40B4-BE49-F238E27FC236}">
                <a16:creationId xmlns:a16="http://schemas.microsoft.com/office/drawing/2014/main" id="{EE896A1E-DBFB-41D7-80C5-947A3076839B}"/>
              </a:ext>
            </a:extLst>
          </p:cNvPr>
          <p:cNvGraphicFramePr>
            <a:graphicFrameLocks noChangeAspect="1"/>
          </p:cNvGraphicFramePr>
          <p:nvPr userDrawn="1">
            <p:custDataLst>
              <p:tags r:id="rId2"/>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Object 2" hidden="1">
                        <a:extLst>
                          <a:ext uri="{FF2B5EF4-FFF2-40B4-BE49-F238E27FC236}">
                            <a16:creationId xmlns:a16="http://schemas.microsoft.com/office/drawing/2014/main" id="{EE896A1E-DBFB-41D7-80C5-947A307683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14057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6.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B9774-DE66-420C-B463-70169987CFBC}"/>
              </a:ext>
            </a:extLst>
          </p:cNvPr>
          <p:cNvSpPr/>
          <p:nvPr userDrawn="1"/>
        </p:nvSpPr>
        <p:spPr>
          <a:xfrm>
            <a:off x="-1" y="0"/>
            <a:ext cx="12192001" cy="12508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57990" y="240422"/>
            <a:ext cx="8818983" cy="101041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757990" y="1608343"/>
            <a:ext cx="10058400" cy="4260749"/>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b="0">
                <a:solidFill>
                  <a:srgbClr val="777777"/>
                </a:solidFill>
                <a:latin typeface="+mn-lt"/>
              </a:defRPr>
            </a:lvl1pPr>
          </a:lstStyle>
          <a:p>
            <a:fld id="{033C3C6D-6239-4607-B94F-668EDD57D4D1}" type="slidenum">
              <a:rPr lang="en-US" smtClean="0"/>
              <a:pPr/>
              <a:t>‹#›</a:t>
            </a:fld>
            <a:endParaRPr lang="en-US"/>
          </a:p>
        </p:txBody>
      </p:sp>
      <p:sp>
        <p:nvSpPr>
          <p:cNvPr id="61" name="Rectangle 60">
            <a:extLst>
              <a:ext uri="{FF2B5EF4-FFF2-40B4-BE49-F238E27FC236}">
                <a16:creationId xmlns:a16="http://schemas.microsoft.com/office/drawing/2014/main" id="{47B49D37-E34C-4498-BAB3-F497D9C47DA5}"/>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144B9D3-32E6-4E2B-849B-0B9EDF9722A2}"/>
              </a:ext>
            </a:extLst>
          </p:cNvPr>
          <p:cNvSpPr/>
          <p:nvPr/>
        </p:nvSpPr>
        <p:spPr>
          <a:xfrm>
            <a:off x="-1" y="1316830"/>
            <a:ext cx="99613" cy="5541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19BC41-532C-4C9B-A25B-B6023B9D0F59}"/>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641FC3-1D29-4834-8E4F-6967708D7E93}"/>
              </a:ext>
            </a:extLst>
          </p:cNvPr>
          <p:cNvSpPr/>
          <p:nvPr/>
        </p:nvSpPr>
        <p:spPr>
          <a:xfrm>
            <a:off x="-1" y="1316830"/>
            <a:ext cx="99613" cy="5541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CB8D382-C246-4CA1-B7EC-6B98FA0EAF49}"/>
              </a:ext>
            </a:extLst>
          </p:cNvPr>
          <p:cNvSpPr/>
          <p:nvPr userDrawn="1"/>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650A090-B81E-44B1-BF8E-30BAB5DA4AB3}"/>
              </a:ext>
            </a:extLst>
          </p:cNvPr>
          <p:cNvSpPr/>
          <p:nvPr userDrawn="1"/>
        </p:nvSpPr>
        <p:spPr>
          <a:xfrm>
            <a:off x="-1" y="1250836"/>
            <a:ext cx="99613" cy="5607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D5DFA0B-3488-4C7C-91C9-E974F06B8C2D}"/>
              </a:ext>
            </a:extLst>
          </p:cNvPr>
          <p:cNvGrpSpPr>
            <a:grpSpLocks noChangeAspect="1"/>
          </p:cNvGrpSpPr>
          <p:nvPr userDrawn="1"/>
        </p:nvGrpSpPr>
        <p:grpSpPr>
          <a:xfrm>
            <a:off x="10101149" y="292608"/>
            <a:ext cx="1563624" cy="692583"/>
            <a:chOff x="4029075" y="2501901"/>
            <a:chExt cx="4089401" cy="1811338"/>
          </a:xfrm>
        </p:grpSpPr>
        <p:sp>
          <p:nvSpPr>
            <p:cNvPr id="14" name="Freeform 5">
              <a:extLst>
                <a:ext uri="{FF2B5EF4-FFF2-40B4-BE49-F238E27FC236}">
                  <a16:creationId xmlns:a16="http://schemas.microsoft.com/office/drawing/2014/main" id="{6D7694A0-B7DD-42E2-ADCE-D007047E8D0C}"/>
                </a:ext>
              </a:extLst>
            </p:cNvPr>
            <p:cNvSpPr>
              <a:spLocks/>
            </p:cNvSpPr>
            <p:nvPr userDrawn="1"/>
          </p:nvSpPr>
          <p:spPr bwMode="auto">
            <a:xfrm>
              <a:off x="4303713" y="2501901"/>
              <a:ext cx="1800225" cy="982663"/>
            </a:xfrm>
            <a:custGeom>
              <a:avLst/>
              <a:gdLst>
                <a:gd name="T0" fmla="*/ 292 w 477"/>
                <a:gd name="T1" fmla="*/ 218 h 259"/>
                <a:gd name="T2" fmla="*/ 235 w 477"/>
                <a:gd name="T3" fmla="*/ 161 h 259"/>
                <a:gd name="T4" fmla="*/ 235 w 477"/>
                <a:gd name="T5" fmla="*/ 162 h 259"/>
                <a:gd name="T6" fmla="*/ 130 w 477"/>
                <a:gd name="T7" fmla="*/ 57 h 259"/>
                <a:gd name="T8" fmla="*/ 0 w 477"/>
                <a:gd name="T9" fmla="*/ 27 h 259"/>
                <a:gd name="T10" fmla="*/ 157 w 477"/>
                <a:gd name="T11" fmla="*/ 51 h 259"/>
                <a:gd name="T12" fmla="*/ 307 w 477"/>
                <a:gd name="T13" fmla="*/ 201 h 259"/>
                <a:gd name="T14" fmla="*/ 417 w 477"/>
                <a:gd name="T15" fmla="*/ 206 h 259"/>
                <a:gd name="T16" fmla="*/ 422 w 477"/>
                <a:gd name="T17" fmla="*/ 88 h 259"/>
                <a:gd name="T18" fmla="*/ 314 w 477"/>
                <a:gd name="T19" fmla="*/ 83 h 259"/>
                <a:gd name="T20" fmla="*/ 297 w 477"/>
                <a:gd name="T21" fmla="*/ 99 h 259"/>
                <a:gd name="T22" fmla="*/ 272 w 477"/>
                <a:gd name="T23" fmla="*/ 125 h 259"/>
                <a:gd name="T24" fmla="*/ 259 w 477"/>
                <a:gd name="T25" fmla="*/ 125 h 259"/>
                <a:gd name="T26" fmla="*/ 249 w 477"/>
                <a:gd name="T27" fmla="*/ 115 h 259"/>
                <a:gd name="T28" fmla="*/ 292 w 477"/>
                <a:gd name="T29" fmla="*/ 72 h 259"/>
                <a:gd name="T30" fmla="*/ 298 w 477"/>
                <a:gd name="T31" fmla="*/ 66 h 259"/>
                <a:gd name="T32" fmla="*/ 444 w 477"/>
                <a:gd name="T33" fmla="*/ 78 h 259"/>
                <a:gd name="T34" fmla="*/ 443 w 477"/>
                <a:gd name="T35" fmla="*/ 213 h 259"/>
                <a:gd name="T36" fmla="*/ 292 w 477"/>
                <a:gd name="T37"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259">
                  <a:moveTo>
                    <a:pt x="292" y="218"/>
                  </a:moveTo>
                  <a:cubicBezTo>
                    <a:pt x="291" y="218"/>
                    <a:pt x="261" y="187"/>
                    <a:pt x="235" y="161"/>
                  </a:cubicBezTo>
                  <a:cubicBezTo>
                    <a:pt x="235" y="162"/>
                    <a:pt x="235" y="162"/>
                    <a:pt x="235" y="162"/>
                  </a:cubicBezTo>
                  <a:cubicBezTo>
                    <a:pt x="235" y="162"/>
                    <a:pt x="130" y="57"/>
                    <a:pt x="130" y="57"/>
                  </a:cubicBezTo>
                  <a:cubicBezTo>
                    <a:pt x="94" y="23"/>
                    <a:pt x="44" y="12"/>
                    <a:pt x="0" y="27"/>
                  </a:cubicBezTo>
                  <a:cubicBezTo>
                    <a:pt x="51" y="0"/>
                    <a:pt x="114" y="9"/>
                    <a:pt x="157" y="51"/>
                  </a:cubicBezTo>
                  <a:cubicBezTo>
                    <a:pt x="307" y="201"/>
                    <a:pt x="307" y="201"/>
                    <a:pt x="307" y="201"/>
                  </a:cubicBezTo>
                  <a:cubicBezTo>
                    <a:pt x="337" y="231"/>
                    <a:pt x="385" y="234"/>
                    <a:pt x="417" y="206"/>
                  </a:cubicBezTo>
                  <a:cubicBezTo>
                    <a:pt x="453" y="175"/>
                    <a:pt x="454" y="121"/>
                    <a:pt x="422" y="88"/>
                  </a:cubicBezTo>
                  <a:cubicBezTo>
                    <a:pt x="393" y="59"/>
                    <a:pt x="346" y="57"/>
                    <a:pt x="314" y="83"/>
                  </a:cubicBezTo>
                  <a:cubicBezTo>
                    <a:pt x="297" y="99"/>
                    <a:pt x="297" y="99"/>
                    <a:pt x="297" y="99"/>
                  </a:cubicBezTo>
                  <a:cubicBezTo>
                    <a:pt x="272" y="125"/>
                    <a:pt x="272" y="125"/>
                    <a:pt x="272" y="125"/>
                  </a:cubicBezTo>
                  <a:cubicBezTo>
                    <a:pt x="268" y="128"/>
                    <a:pt x="262" y="128"/>
                    <a:pt x="259" y="125"/>
                  </a:cubicBezTo>
                  <a:cubicBezTo>
                    <a:pt x="249" y="115"/>
                    <a:pt x="249" y="115"/>
                    <a:pt x="249" y="115"/>
                  </a:cubicBezTo>
                  <a:cubicBezTo>
                    <a:pt x="292" y="72"/>
                    <a:pt x="292" y="72"/>
                    <a:pt x="292" y="72"/>
                  </a:cubicBezTo>
                  <a:cubicBezTo>
                    <a:pt x="294" y="70"/>
                    <a:pt x="296" y="68"/>
                    <a:pt x="298" y="66"/>
                  </a:cubicBezTo>
                  <a:cubicBezTo>
                    <a:pt x="341" y="30"/>
                    <a:pt x="406" y="34"/>
                    <a:pt x="444" y="78"/>
                  </a:cubicBezTo>
                  <a:cubicBezTo>
                    <a:pt x="477" y="117"/>
                    <a:pt x="476" y="175"/>
                    <a:pt x="443" y="213"/>
                  </a:cubicBezTo>
                  <a:cubicBezTo>
                    <a:pt x="403" y="259"/>
                    <a:pt x="333" y="259"/>
                    <a:pt x="292" y="218"/>
                  </a:cubicBezTo>
                  <a:close/>
                </a:path>
              </a:pathLst>
            </a:custGeom>
            <a:gradFill flip="none" rotWithShape="1">
              <a:gsLst>
                <a:gs pos="39000">
                  <a:schemeClr val="accent3"/>
                </a:gs>
                <a:gs pos="54000">
                  <a:schemeClr val="accent6"/>
                </a:gs>
                <a:gs pos="80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6">
              <a:extLst>
                <a:ext uri="{FF2B5EF4-FFF2-40B4-BE49-F238E27FC236}">
                  <a16:creationId xmlns:a16="http://schemas.microsoft.com/office/drawing/2014/main" id="{9DD548D2-43EC-4687-B263-90FC35F8AFCF}"/>
                </a:ext>
              </a:extLst>
            </p:cNvPr>
            <p:cNvSpPr>
              <a:spLocks/>
            </p:cNvSpPr>
            <p:nvPr userDrawn="1"/>
          </p:nvSpPr>
          <p:spPr bwMode="auto">
            <a:xfrm>
              <a:off x="4311650" y="2998789"/>
              <a:ext cx="690563" cy="573088"/>
            </a:xfrm>
            <a:custGeom>
              <a:avLst/>
              <a:gdLst>
                <a:gd name="T0" fmla="*/ 179 w 183"/>
                <a:gd name="T1" fmla="*/ 84 h 151"/>
                <a:gd name="T2" fmla="*/ 146 w 183"/>
                <a:gd name="T3" fmla="*/ 117 h 151"/>
                <a:gd name="T4" fmla="*/ 84 w 183"/>
                <a:gd name="T5" fmla="*/ 146 h 151"/>
                <a:gd name="T6" fmla="*/ 0 w 183"/>
                <a:gd name="T7" fmla="*/ 134 h 151"/>
                <a:gd name="T8" fmla="*/ 62 w 183"/>
                <a:gd name="T9" fmla="*/ 138 h 151"/>
                <a:gd name="T10" fmla="*/ 120 w 183"/>
                <a:gd name="T11" fmla="*/ 110 h 151"/>
                <a:gd name="T12" fmla="*/ 154 w 183"/>
                <a:gd name="T13" fmla="*/ 77 h 151"/>
                <a:gd name="T14" fmla="*/ 90 w 183"/>
                <a:gd name="T15" fmla="*/ 13 h 151"/>
                <a:gd name="T16" fmla="*/ 98 w 183"/>
                <a:gd name="T17" fmla="*/ 4 h 151"/>
                <a:gd name="T18" fmla="*/ 114 w 183"/>
                <a:gd name="T19" fmla="*/ 4 h 151"/>
                <a:gd name="T20" fmla="*/ 179 w 183"/>
                <a:gd name="T21" fmla="*/ 70 h 151"/>
                <a:gd name="T22" fmla="*/ 179 w 183"/>
                <a:gd name="T2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51">
                  <a:moveTo>
                    <a:pt x="179" y="84"/>
                  </a:moveTo>
                  <a:cubicBezTo>
                    <a:pt x="146" y="117"/>
                    <a:pt x="146" y="117"/>
                    <a:pt x="146" y="117"/>
                  </a:cubicBezTo>
                  <a:cubicBezTo>
                    <a:pt x="129" y="132"/>
                    <a:pt x="107" y="142"/>
                    <a:pt x="84" y="146"/>
                  </a:cubicBezTo>
                  <a:cubicBezTo>
                    <a:pt x="55" y="151"/>
                    <a:pt x="26" y="147"/>
                    <a:pt x="0" y="134"/>
                  </a:cubicBezTo>
                  <a:cubicBezTo>
                    <a:pt x="20" y="140"/>
                    <a:pt x="41" y="142"/>
                    <a:pt x="62" y="138"/>
                  </a:cubicBezTo>
                  <a:cubicBezTo>
                    <a:pt x="83" y="134"/>
                    <a:pt x="103" y="125"/>
                    <a:pt x="120" y="110"/>
                  </a:cubicBezTo>
                  <a:cubicBezTo>
                    <a:pt x="154" y="77"/>
                    <a:pt x="154" y="77"/>
                    <a:pt x="154" y="77"/>
                  </a:cubicBezTo>
                  <a:cubicBezTo>
                    <a:pt x="90" y="13"/>
                    <a:pt x="90" y="13"/>
                    <a:pt x="90" y="13"/>
                  </a:cubicBezTo>
                  <a:cubicBezTo>
                    <a:pt x="98" y="4"/>
                    <a:pt x="98" y="4"/>
                    <a:pt x="98" y="4"/>
                  </a:cubicBezTo>
                  <a:cubicBezTo>
                    <a:pt x="102" y="0"/>
                    <a:pt x="109" y="0"/>
                    <a:pt x="114" y="4"/>
                  </a:cubicBezTo>
                  <a:cubicBezTo>
                    <a:pt x="179" y="70"/>
                    <a:pt x="179" y="70"/>
                    <a:pt x="179" y="70"/>
                  </a:cubicBezTo>
                  <a:cubicBezTo>
                    <a:pt x="183" y="73"/>
                    <a:pt x="183" y="80"/>
                    <a:pt x="179"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0D496C34-CE0F-4514-A7A1-E6CB623C0F8C}"/>
                </a:ext>
              </a:extLst>
            </p:cNvPr>
            <p:cNvSpPr>
              <a:spLocks/>
            </p:cNvSpPr>
            <p:nvPr userDrawn="1"/>
          </p:nvSpPr>
          <p:spPr bwMode="auto">
            <a:xfrm>
              <a:off x="4029075" y="2624139"/>
              <a:ext cx="1803400" cy="977900"/>
            </a:xfrm>
            <a:custGeom>
              <a:avLst/>
              <a:gdLst>
                <a:gd name="T0" fmla="*/ 478 w 478"/>
                <a:gd name="T1" fmla="*/ 232 h 258"/>
                <a:gd name="T2" fmla="*/ 322 w 478"/>
                <a:gd name="T3" fmla="*/ 208 h 258"/>
                <a:gd name="T4" fmla="*/ 172 w 478"/>
                <a:gd name="T5" fmla="*/ 58 h 258"/>
                <a:gd name="T6" fmla="*/ 61 w 478"/>
                <a:gd name="T7" fmla="*/ 52 h 258"/>
                <a:gd name="T8" fmla="*/ 57 w 478"/>
                <a:gd name="T9" fmla="*/ 170 h 258"/>
                <a:gd name="T10" fmla="*/ 165 w 478"/>
                <a:gd name="T11" fmla="*/ 176 h 258"/>
                <a:gd name="T12" fmla="*/ 141 w 478"/>
                <a:gd name="T13" fmla="*/ 152 h 258"/>
                <a:gd name="T14" fmla="*/ 141 w 478"/>
                <a:gd name="T15" fmla="*/ 135 h 258"/>
                <a:gd name="T16" fmla="*/ 149 w 478"/>
                <a:gd name="T17" fmla="*/ 127 h 258"/>
                <a:gd name="T18" fmla="*/ 198 w 478"/>
                <a:gd name="T19" fmla="*/ 176 h 258"/>
                <a:gd name="T20" fmla="*/ 187 w 478"/>
                <a:gd name="T21" fmla="*/ 187 h 258"/>
                <a:gd name="T22" fmla="*/ 182 w 478"/>
                <a:gd name="T23" fmla="*/ 191 h 258"/>
                <a:gd name="T24" fmla="*/ 180 w 478"/>
                <a:gd name="T25" fmla="*/ 193 h 258"/>
                <a:gd name="T26" fmla="*/ 41 w 478"/>
                <a:gd name="T27" fmla="*/ 187 h 258"/>
                <a:gd name="T28" fmla="*/ 41 w 478"/>
                <a:gd name="T29" fmla="*/ 40 h 258"/>
                <a:gd name="T30" fmla="*/ 187 w 478"/>
                <a:gd name="T31" fmla="*/ 40 h 258"/>
                <a:gd name="T32" fmla="*/ 244 w 478"/>
                <a:gd name="T33" fmla="*/ 97 h 258"/>
                <a:gd name="T34" fmla="*/ 244 w 478"/>
                <a:gd name="T35" fmla="*/ 97 h 258"/>
                <a:gd name="T36" fmla="*/ 349 w 478"/>
                <a:gd name="T37" fmla="*/ 202 h 258"/>
                <a:gd name="T38" fmla="*/ 478 w 478"/>
                <a:gd name="T39" fmla="*/ 2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8" h="258">
                  <a:moveTo>
                    <a:pt x="478" y="232"/>
                  </a:moveTo>
                  <a:cubicBezTo>
                    <a:pt x="428" y="258"/>
                    <a:pt x="364" y="250"/>
                    <a:pt x="322" y="208"/>
                  </a:cubicBezTo>
                  <a:cubicBezTo>
                    <a:pt x="172" y="58"/>
                    <a:pt x="172" y="58"/>
                    <a:pt x="172" y="58"/>
                  </a:cubicBezTo>
                  <a:cubicBezTo>
                    <a:pt x="142" y="28"/>
                    <a:pt x="94" y="25"/>
                    <a:pt x="61" y="52"/>
                  </a:cubicBezTo>
                  <a:cubicBezTo>
                    <a:pt x="26" y="83"/>
                    <a:pt x="24" y="138"/>
                    <a:pt x="57" y="170"/>
                  </a:cubicBezTo>
                  <a:cubicBezTo>
                    <a:pt x="86" y="199"/>
                    <a:pt x="133" y="202"/>
                    <a:pt x="165" y="176"/>
                  </a:cubicBezTo>
                  <a:cubicBezTo>
                    <a:pt x="141" y="152"/>
                    <a:pt x="141" y="152"/>
                    <a:pt x="141" y="152"/>
                  </a:cubicBezTo>
                  <a:cubicBezTo>
                    <a:pt x="136" y="147"/>
                    <a:pt x="136" y="140"/>
                    <a:pt x="141" y="135"/>
                  </a:cubicBezTo>
                  <a:cubicBezTo>
                    <a:pt x="149" y="127"/>
                    <a:pt x="149" y="127"/>
                    <a:pt x="149" y="127"/>
                  </a:cubicBezTo>
                  <a:cubicBezTo>
                    <a:pt x="198" y="176"/>
                    <a:pt x="198" y="176"/>
                    <a:pt x="198" y="176"/>
                  </a:cubicBezTo>
                  <a:cubicBezTo>
                    <a:pt x="187" y="187"/>
                    <a:pt x="187" y="187"/>
                    <a:pt x="187" y="187"/>
                  </a:cubicBezTo>
                  <a:cubicBezTo>
                    <a:pt x="185" y="188"/>
                    <a:pt x="184" y="190"/>
                    <a:pt x="182" y="191"/>
                  </a:cubicBezTo>
                  <a:cubicBezTo>
                    <a:pt x="181" y="192"/>
                    <a:pt x="181" y="192"/>
                    <a:pt x="180" y="193"/>
                  </a:cubicBezTo>
                  <a:cubicBezTo>
                    <a:pt x="140" y="227"/>
                    <a:pt x="79" y="225"/>
                    <a:pt x="41" y="187"/>
                  </a:cubicBezTo>
                  <a:cubicBezTo>
                    <a:pt x="0" y="146"/>
                    <a:pt x="0" y="81"/>
                    <a:pt x="41" y="40"/>
                  </a:cubicBezTo>
                  <a:cubicBezTo>
                    <a:pt x="81" y="0"/>
                    <a:pt x="147" y="1"/>
                    <a:pt x="187" y="40"/>
                  </a:cubicBezTo>
                  <a:cubicBezTo>
                    <a:pt x="188" y="41"/>
                    <a:pt x="217" y="70"/>
                    <a:pt x="244" y="97"/>
                  </a:cubicBezTo>
                  <a:cubicBezTo>
                    <a:pt x="244" y="97"/>
                    <a:pt x="244" y="97"/>
                    <a:pt x="244" y="97"/>
                  </a:cubicBezTo>
                  <a:cubicBezTo>
                    <a:pt x="244" y="97"/>
                    <a:pt x="348" y="201"/>
                    <a:pt x="349" y="202"/>
                  </a:cubicBezTo>
                  <a:cubicBezTo>
                    <a:pt x="384" y="236"/>
                    <a:pt x="435" y="246"/>
                    <a:pt x="478" y="232"/>
                  </a:cubicBezTo>
                  <a:close/>
                </a:path>
              </a:pathLst>
            </a:custGeom>
            <a:gradFill flip="none" rotWithShape="1">
              <a:gsLst>
                <a:gs pos="0">
                  <a:schemeClr val="accent3"/>
                </a:gs>
                <a:gs pos="46000">
                  <a:schemeClr val="accent6"/>
                </a:gs>
                <a:gs pos="67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50B64395-0D25-4857-A188-7E49E69E0604}"/>
                </a:ext>
              </a:extLst>
            </p:cNvPr>
            <p:cNvSpPr>
              <a:spLocks/>
            </p:cNvSpPr>
            <p:nvPr userDrawn="1"/>
          </p:nvSpPr>
          <p:spPr bwMode="auto">
            <a:xfrm>
              <a:off x="5133975" y="2532064"/>
              <a:ext cx="693738" cy="346075"/>
            </a:xfrm>
            <a:custGeom>
              <a:avLst/>
              <a:gdLst>
                <a:gd name="T0" fmla="*/ 184 w 184"/>
                <a:gd name="T1" fmla="*/ 17 h 91"/>
                <a:gd name="T2" fmla="*/ 122 w 184"/>
                <a:gd name="T3" fmla="*/ 13 h 91"/>
                <a:gd name="T4" fmla="*/ 64 w 184"/>
                <a:gd name="T5" fmla="*/ 41 h 91"/>
                <a:gd name="T6" fmla="*/ 51 w 184"/>
                <a:gd name="T7" fmla="*/ 54 h 91"/>
                <a:gd name="T8" fmla="*/ 51 w 184"/>
                <a:gd name="T9" fmla="*/ 54 h 91"/>
                <a:gd name="T10" fmla="*/ 13 w 184"/>
                <a:gd name="T11" fmla="*/ 91 h 91"/>
                <a:gd name="T12" fmla="*/ 4 w 184"/>
                <a:gd name="T13" fmla="*/ 82 h 91"/>
                <a:gd name="T14" fmla="*/ 4 w 184"/>
                <a:gd name="T15" fmla="*/ 68 h 91"/>
                <a:gd name="T16" fmla="*/ 37 w 184"/>
                <a:gd name="T17" fmla="*/ 35 h 91"/>
                <a:gd name="T18" fmla="*/ 100 w 184"/>
                <a:gd name="T19" fmla="*/ 5 h 91"/>
                <a:gd name="T20" fmla="*/ 184 w 184"/>
                <a:gd name="T2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91">
                  <a:moveTo>
                    <a:pt x="184" y="17"/>
                  </a:moveTo>
                  <a:cubicBezTo>
                    <a:pt x="164" y="11"/>
                    <a:pt x="143" y="10"/>
                    <a:pt x="122" y="13"/>
                  </a:cubicBezTo>
                  <a:cubicBezTo>
                    <a:pt x="101" y="17"/>
                    <a:pt x="81" y="26"/>
                    <a:pt x="64" y="41"/>
                  </a:cubicBezTo>
                  <a:cubicBezTo>
                    <a:pt x="51" y="54"/>
                    <a:pt x="51" y="54"/>
                    <a:pt x="51" y="54"/>
                  </a:cubicBezTo>
                  <a:cubicBezTo>
                    <a:pt x="51" y="54"/>
                    <a:pt x="51" y="54"/>
                    <a:pt x="51" y="54"/>
                  </a:cubicBezTo>
                  <a:cubicBezTo>
                    <a:pt x="13" y="91"/>
                    <a:pt x="13" y="91"/>
                    <a:pt x="13" y="91"/>
                  </a:cubicBezTo>
                  <a:cubicBezTo>
                    <a:pt x="4" y="82"/>
                    <a:pt x="4" y="82"/>
                    <a:pt x="4" y="82"/>
                  </a:cubicBezTo>
                  <a:cubicBezTo>
                    <a:pt x="0" y="78"/>
                    <a:pt x="0" y="72"/>
                    <a:pt x="4" y="68"/>
                  </a:cubicBezTo>
                  <a:cubicBezTo>
                    <a:pt x="37" y="35"/>
                    <a:pt x="37" y="35"/>
                    <a:pt x="37" y="35"/>
                  </a:cubicBezTo>
                  <a:cubicBezTo>
                    <a:pt x="55" y="20"/>
                    <a:pt x="77" y="9"/>
                    <a:pt x="100" y="5"/>
                  </a:cubicBezTo>
                  <a:cubicBezTo>
                    <a:pt x="129" y="0"/>
                    <a:pt x="158" y="4"/>
                    <a:pt x="184" y="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F11852D2-84E0-4AE4-A9B6-2FD3F14FAE25}"/>
                </a:ext>
              </a:extLst>
            </p:cNvPr>
            <p:cNvGrpSpPr/>
            <p:nvPr userDrawn="1"/>
          </p:nvGrpSpPr>
          <p:grpSpPr>
            <a:xfrm>
              <a:off x="4067175" y="3892551"/>
              <a:ext cx="4051301" cy="420688"/>
              <a:chOff x="4067175" y="3892551"/>
              <a:chExt cx="4051301" cy="420688"/>
            </a:xfrm>
            <a:solidFill>
              <a:schemeClr val="accent1"/>
            </a:solidFill>
          </p:grpSpPr>
          <p:sp>
            <p:nvSpPr>
              <p:cNvPr id="19" name="Freeform 9">
                <a:extLst>
                  <a:ext uri="{FF2B5EF4-FFF2-40B4-BE49-F238E27FC236}">
                    <a16:creationId xmlns:a16="http://schemas.microsoft.com/office/drawing/2014/main" id="{5D04E1C6-E9FF-49DE-9154-C7217B3689A0}"/>
                  </a:ext>
                </a:extLst>
              </p:cNvPr>
              <p:cNvSpPr>
                <a:spLocks/>
              </p:cNvSpPr>
              <p:nvPr userDrawn="1"/>
            </p:nvSpPr>
            <p:spPr bwMode="auto">
              <a:xfrm>
                <a:off x="4067175"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60 w 104"/>
                  <a:gd name="T11" fmla="*/ 0 h 111"/>
                  <a:gd name="T12" fmla="*/ 104 w 104"/>
                  <a:gd name="T13" fmla="*/ 18 h 111"/>
                  <a:gd name="T14" fmla="*/ 91 w 104"/>
                  <a:gd name="T15" fmla="*/ 30 h 111"/>
                  <a:gd name="T16" fmla="*/ 61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60" y="0"/>
                    </a:cubicBezTo>
                    <a:cubicBezTo>
                      <a:pt x="78" y="0"/>
                      <a:pt x="93" y="6"/>
                      <a:pt x="104" y="18"/>
                    </a:cubicBezTo>
                    <a:cubicBezTo>
                      <a:pt x="91" y="30"/>
                      <a:pt x="91" y="30"/>
                      <a:pt x="91" y="30"/>
                    </a:cubicBezTo>
                    <a:cubicBezTo>
                      <a:pt x="82" y="22"/>
                      <a:pt x="72" y="18"/>
                      <a:pt x="61"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EACB6443-1895-4FC3-A48E-C670384DC67B}"/>
                  </a:ext>
                </a:extLst>
              </p:cNvPr>
              <p:cNvSpPr>
                <a:spLocks/>
              </p:cNvSpPr>
              <p:nvPr userDrawn="1"/>
            </p:nvSpPr>
            <p:spPr bwMode="auto">
              <a:xfrm>
                <a:off x="4525963" y="3900489"/>
                <a:ext cx="350838" cy="406400"/>
              </a:xfrm>
              <a:custGeom>
                <a:avLst/>
                <a:gdLst>
                  <a:gd name="T0" fmla="*/ 86 w 221"/>
                  <a:gd name="T1" fmla="*/ 41 h 256"/>
                  <a:gd name="T2" fmla="*/ 0 w 221"/>
                  <a:gd name="T3" fmla="*/ 41 h 256"/>
                  <a:gd name="T4" fmla="*/ 0 w 221"/>
                  <a:gd name="T5" fmla="*/ 0 h 256"/>
                  <a:gd name="T6" fmla="*/ 221 w 221"/>
                  <a:gd name="T7" fmla="*/ 0 h 256"/>
                  <a:gd name="T8" fmla="*/ 221 w 221"/>
                  <a:gd name="T9" fmla="*/ 41 h 256"/>
                  <a:gd name="T10" fmla="*/ 134 w 221"/>
                  <a:gd name="T11" fmla="*/ 41 h 256"/>
                  <a:gd name="T12" fmla="*/ 134 w 221"/>
                  <a:gd name="T13" fmla="*/ 256 h 256"/>
                  <a:gd name="T14" fmla="*/ 86 w 221"/>
                  <a:gd name="T15" fmla="*/ 256 h 256"/>
                  <a:gd name="T16" fmla="*/ 86 w 221"/>
                  <a:gd name="T17" fmla="*/ 4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56">
                    <a:moveTo>
                      <a:pt x="86" y="41"/>
                    </a:moveTo>
                    <a:lnTo>
                      <a:pt x="0" y="41"/>
                    </a:lnTo>
                    <a:lnTo>
                      <a:pt x="0" y="0"/>
                    </a:lnTo>
                    <a:lnTo>
                      <a:pt x="221" y="0"/>
                    </a:lnTo>
                    <a:lnTo>
                      <a:pt x="221" y="41"/>
                    </a:lnTo>
                    <a:lnTo>
                      <a:pt x="134" y="41"/>
                    </a:lnTo>
                    <a:lnTo>
                      <a:pt x="134" y="256"/>
                    </a:lnTo>
                    <a:lnTo>
                      <a:pt x="86" y="256"/>
                    </a:lnTo>
                    <a:lnTo>
                      <a:pt x="8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1">
                <a:extLst>
                  <a:ext uri="{FF2B5EF4-FFF2-40B4-BE49-F238E27FC236}">
                    <a16:creationId xmlns:a16="http://schemas.microsoft.com/office/drawing/2014/main" id="{1CA868AF-3612-40DB-8867-4EFE0BF93059}"/>
                  </a:ext>
                </a:extLst>
              </p:cNvPr>
              <p:cNvSpPr>
                <a:spLocks noChangeArrowheads="1"/>
              </p:cNvSpPr>
              <p:nvPr userDrawn="1"/>
            </p:nvSpPr>
            <p:spPr bwMode="auto">
              <a:xfrm>
                <a:off x="4979988" y="3900489"/>
                <a:ext cx="74613" cy="406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0EF4E79-388D-4FCD-A4B3-4D8837C6A583}"/>
                  </a:ext>
                </a:extLst>
              </p:cNvPr>
              <p:cNvSpPr>
                <a:spLocks/>
              </p:cNvSpPr>
              <p:nvPr userDrawn="1"/>
            </p:nvSpPr>
            <p:spPr bwMode="auto">
              <a:xfrm>
                <a:off x="5440363" y="3900489"/>
                <a:ext cx="307975" cy="406400"/>
              </a:xfrm>
              <a:custGeom>
                <a:avLst/>
                <a:gdLst>
                  <a:gd name="T0" fmla="*/ 194 w 194"/>
                  <a:gd name="T1" fmla="*/ 215 h 256"/>
                  <a:gd name="T2" fmla="*/ 194 w 194"/>
                  <a:gd name="T3" fmla="*/ 256 h 256"/>
                  <a:gd name="T4" fmla="*/ 0 w 194"/>
                  <a:gd name="T5" fmla="*/ 256 h 256"/>
                  <a:gd name="T6" fmla="*/ 0 w 194"/>
                  <a:gd name="T7" fmla="*/ 0 h 256"/>
                  <a:gd name="T8" fmla="*/ 190 w 194"/>
                  <a:gd name="T9" fmla="*/ 0 h 256"/>
                  <a:gd name="T10" fmla="*/ 190 w 194"/>
                  <a:gd name="T11" fmla="*/ 38 h 256"/>
                  <a:gd name="T12" fmla="*/ 47 w 194"/>
                  <a:gd name="T13" fmla="*/ 38 h 256"/>
                  <a:gd name="T14" fmla="*/ 47 w 194"/>
                  <a:gd name="T15" fmla="*/ 105 h 256"/>
                  <a:gd name="T16" fmla="*/ 173 w 194"/>
                  <a:gd name="T17" fmla="*/ 105 h 256"/>
                  <a:gd name="T18" fmla="*/ 173 w 194"/>
                  <a:gd name="T19" fmla="*/ 146 h 256"/>
                  <a:gd name="T20" fmla="*/ 47 w 194"/>
                  <a:gd name="T21" fmla="*/ 146 h 256"/>
                  <a:gd name="T22" fmla="*/ 47 w 194"/>
                  <a:gd name="T23" fmla="*/ 215 h 256"/>
                  <a:gd name="T24" fmla="*/ 194 w 194"/>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256">
                    <a:moveTo>
                      <a:pt x="194" y="215"/>
                    </a:moveTo>
                    <a:lnTo>
                      <a:pt x="194" y="256"/>
                    </a:lnTo>
                    <a:lnTo>
                      <a:pt x="0" y="256"/>
                    </a:lnTo>
                    <a:lnTo>
                      <a:pt x="0" y="0"/>
                    </a:lnTo>
                    <a:lnTo>
                      <a:pt x="190" y="0"/>
                    </a:lnTo>
                    <a:lnTo>
                      <a:pt x="190" y="38"/>
                    </a:lnTo>
                    <a:lnTo>
                      <a:pt x="47" y="38"/>
                    </a:lnTo>
                    <a:lnTo>
                      <a:pt x="47" y="105"/>
                    </a:lnTo>
                    <a:lnTo>
                      <a:pt x="173" y="105"/>
                    </a:lnTo>
                    <a:lnTo>
                      <a:pt x="173" y="146"/>
                    </a:lnTo>
                    <a:lnTo>
                      <a:pt x="47" y="146"/>
                    </a:lnTo>
                    <a:lnTo>
                      <a:pt x="47" y="215"/>
                    </a:lnTo>
                    <a:lnTo>
                      <a:pt x="194"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82860D8-E448-4C7E-A8A3-D28969B44E98}"/>
                  </a:ext>
                </a:extLst>
              </p:cNvPr>
              <p:cNvSpPr>
                <a:spLocks/>
              </p:cNvSpPr>
              <p:nvPr userDrawn="1"/>
            </p:nvSpPr>
            <p:spPr bwMode="auto">
              <a:xfrm>
                <a:off x="5881688" y="3900489"/>
                <a:ext cx="365125" cy="406400"/>
              </a:xfrm>
              <a:custGeom>
                <a:avLst/>
                <a:gdLst>
                  <a:gd name="T0" fmla="*/ 230 w 230"/>
                  <a:gd name="T1" fmla="*/ 0 h 256"/>
                  <a:gd name="T2" fmla="*/ 230 w 230"/>
                  <a:gd name="T3" fmla="*/ 256 h 256"/>
                  <a:gd name="T4" fmla="*/ 192 w 230"/>
                  <a:gd name="T5" fmla="*/ 256 h 256"/>
                  <a:gd name="T6" fmla="*/ 47 w 230"/>
                  <a:gd name="T7" fmla="*/ 81 h 256"/>
                  <a:gd name="T8" fmla="*/ 47 w 230"/>
                  <a:gd name="T9" fmla="*/ 256 h 256"/>
                  <a:gd name="T10" fmla="*/ 0 w 230"/>
                  <a:gd name="T11" fmla="*/ 256 h 256"/>
                  <a:gd name="T12" fmla="*/ 0 w 230"/>
                  <a:gd name="T13" fmla="*/ 0 h 256"/>
                  <a:gd name="T14" fmla="*/ 40 w 230"/>
                  <a:gd name="T15" fmla="*/ 0 h 256"/>
                  <a:gd name="T16" fmla="*/ 183 w 230"/>
                  <a:gd name="T17" fmla="*/ 172 h 256"/>
                  <a:gd name="T18" fmla="*/ 183 w 230"/>
                  <a:gd name="T19" fmla="*/ 0 h 256"/>
                  <a:gd name="T20" fmla="*/ 230 w 230"/>
                  <a:gd name="T2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56">
                    <a:moveTo>
                      <a:pt x="230" y="0"/>
                    </a:moveTo>
                    <a:lnTo>
                      <a:pt x="230" y="256"/>
                    </a:lnTo>
                    <a:lnTo>
                      <a:pt x="192" y="256"/>
                    </a:lnTo>
                    <a:lnTo>
                      <a:pt x="47" y="81"/>
                    </a:lnTo>
                    <a:lnTo>
                      <a:pt x="47" y="256"/>
                    </a:lnTo>
                    <a:lnTo>
                      <a:pt x="0" y="256"/>
                    </a:lnTo>
                    <a:lnTo>
                      <a:pt x="0" y="0"/>
                    </a:lnTo>
                    <a:lnTo>
                      <a:pt x="40" y="0"/>
                    </a:lnTo>
                    <a:lnTo>
                      <a:pt x="183" y="172"/>
                    </a:lnTo>
                    <a:lnTo>
                      <a:pt x="183" y="0"/>
                    </a:lnTo>
                    <a:lnTo>
                      <a:pt x="2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DA429485-05E9-4EEB-8862-CD3A087DC8C3}"/>
                  </a:ext>
                </a:extLst>
              </p:cNvPr>
              <p:cNvSpPr>
                <a:spLocks/>
              </p:cNvSpPr>
              <p:nvPr userDrawn="1"/>
            </p:nvSpPr>
            <p:spPr bwMode="auto">
              <a:xfrm>
                <a:off x="6386513" y="3900489"/>
                <a:ext cx="312738" cy="406400"/>
              </a:xfrm>
              <a:custGeom>
                <a:avLst/>
                <a:gdLst>
                  <a:gd name="T0" fmla="*/ 197 w 197"/>
                  <a:gd name="T1" fmla="*/ 215 h 256"/>
                  <a:gd name="T2" fmla="*/ 197 w 197"/>
                  <a:gd name="T3" fmla="*/ 256 h 256"/>
                  <a:gd name="T4" fmla="*/ 0 w 197"/>
                  <a:gd name="T5" fmla="*/ 256 h 256"/>
                  <a:gd name="T6" fmla="*/ 0 w 197"/>
                  <a:gd name="T7" fmla="*/ 0 h 256"/>
                  <a:gd name="T8" fmla="*/ 192 w 197"/>
                  <a:gd name="T9" fmla="*/ 0 h 256"/>
                  <a:gd name="T10" fmla="*/ 192 w 197"/>
                  <a:gd name="T11" fmla="*/ 38 h 256"/>
                  <a:gd name="T12" fmla="*/ 50 w 197"/>
                  <a:gd name="T13" fmla="*/ 38 h 256"/>
                  <a:gd name="T14" fmla="*/ 50 w 197"/>
                  <a:gd name="T15" fmla="*/ 105 h 256"/>
                  <a:gd name="T16" fmla="*/ 176 w 197"/>
                  <a:gd name="T17" fmla="*/ 105 h 256"/>
                  <a:gd name="T18" fmla="*/ 176 w 197"/>
                  <a:gd name="T19" fmla="*/ 146 h 256"/>
                  <a:gd name="T20" fmla="*/ 50 w 197"/>
                  <a:gd name="T21" fmla="*/ 146 h 256"/>
                  <a:gd name="T22" fmla="*/ 50 w 197"/>
                  <a:gd name="T23" fmla="*/ 215 h 256"/>
                  <a:gd name="T24" fmla="*/ 197 w 197"/>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256">
                    <a:moveTo>
                      <a:pt x="197" y="215"/>
                    </a:moveTo>
                    <a:lnTo>
                      <a:pt x="197" y="256"/>
                    </a:lnTo>
                    <a:lnTo>
                      <a:pt x="0" y="256"/>
                    </a:lnTo>
                    <a:lnTo>
                      <a:pt x="0" y="0"/>
                    </a:lnTo>
                    <a:lnTo>
                      <a:pt x="192" y="0"/>
                    </a:lnTo>
                    <a:lnTo>
                      <a:pt x="192" y="38"/>
                    </a:lnTo>
                    <a:lnTo>
                      <a:pt x="50" y="38"/>
                    </a:lnTo>
                    <a:lnTo>
                      <a:pt x="50" y="105"/>
                    </a:lnTo>
                    <a:lnTo>
                      <a:pt x="176" y="105"/>
                    </a:lnTo>
                    <a:lnTo>
                      <a:pt x="176" y="146"/>
                    </a:lnTo>
                    <a:lnTo>
                      <a:pt x="50" y="146"/>
                    </a:lnTo>
                    <a:lnTo>
                      <a:pt x="50" y="215"/>
                    </a:lnTo>
                    <a:lnTo>
                      <a:pt x="197"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E1FB7E03-824A-4051-9A8F-3E235C4064BC}"/>
                  </a:ext>
                </a:extLst>
              </p:cNvPr>
              <p:cNvSpPr>
                <a:spLocks noEditPoints="1"/>
              </p:cNvSpPr>
              <p:nvPr userDrawn="1"/>
            </p:nvSpPr>
            <p:spPr bwMode="auto">
              <a:xfrm>
                <a:off x="6827838" y="3900489"/>
                <a:ext cx="354013" cy="406400"/>
              </a:xfrm>
              <a:custGeom>
                <a:avLst/>
                <a:gdLst>
                  <a:gd name="T0" fmla="*/ 72 w 94"/>
                  <a:gd name="T1" fmla="*/ 107 h 107"/>
                  <a:gd name="T2" fmla="*/ 50 w 94"/>
                  <a:gd name="T3" fmla="*/ 76 h 107"/>
                  <a:gd name="T4" fmla="*/ 46 w 94"/>
                  <a:gd name="T5" fmla="*/ 76 h 107"/>
                  <a:gd name="T6" fmla="*/ 21 w 94"/>
                  <a:gd name="T7" fmla="*/ 76 h 107"/>
                  <a:gd name="T8" fmla="*/ 21 w 94"/>
                  <a:gd name="T9" fmla="*/ 107 h 107"/>
                  <a:gd name="T10" fmla="*/ 0 w 94"/>
                  <a:gd name="T11" fmla="*/ 107 h 107"/>
                  <a:gd name="T12" fmla="*/ 0 w 94"/>
                  <a:gd name="T13" fmla="*/ 0 h 107"/>
                  <a:gd name="T14" fmla="*/ 46 w 94"/>
                  <a:gd name="T15" fmla="*/ 0 h 107"/>
                  <a:gd name="T16" fmla="*/ 92 w 94"/>
                  <a:gd name="T17" fmla="*/ 38 h 107"/>
                  <a:gd name="T18" fmla="*/ 69 w 94"/>
                  <a:gd name="T19" fmla="*/ 72 h 107"/>
                  <a:gd name="T20" fmla="*/ 94 w 94"/>
                  <a:gd name="T21" fmla="*/ 107 h 107"/>
                  <a:gd name="T22" fmla="*/ 72 w 94"/>
                  <a:gd name="T23" fmla="*/ 107 h 107"/>
                  <a:gd name="T24" fmla="*/ 45 w 94"/>
                  <a:gd name="T25" fmla="*/ 17 h 107"/>
                  <a:gd name="T26" fmla="*/ 21 w 94"/>
                  <a:gd name="T27" fmla="*/ 17 h 107"/>
                  <a:gd name="T28" fmla="*/ 21 w 94"/>
                  <a:gd name="T29" fmla="*/ 59 h 107"/>
                  <a:gd name="T30" fmla="*/ 45 w 94"/>
                  <a:gd name="T31" fmla="*/ 59 h 107"/>
                  <a:gd name="T32" fmla="*/ 72 w 94"/>
                  <a:gd name="T33" fmla="*/ 38 h 107"/>
                  <a:gd name="T34" fmla="*/ 45 w 94"/>
                  <a:gd name="T35"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07">
                    <a:moveTo>
                      <a:pt x="72" y="107"/>
                    </a:moveTo>
                    <a:cubicBezTo>
                      <a:pt x="50" y="76"/>
                      <a:pt x="50" y="76"/>
                      <a:pt x="50" y="76"/>
                    </a:cubicBezTo>
                    <a:cubicBezTo>
                      <a:pt x="48" y="76"/>
                      <a:pt x="47" y="76"/>
                      <a:pt x="46" y="76"/>
                    </a:cubicBezTo>
                    <a:cubicBezTo>
                      <a:pt x="21" y="76"/>
                      <a:pt x="21" y="76"/>
                      <a:pt x="21" y="76"/>
                    </a:cubicBezTo>
                    <a:cubicBezTo>
                      <a:pt x="21" y="107"/>
                      <a:pt x="21" y="107"/>
                      <a:pt x="21" y="107"/>
                    </a:cubicBezTo>
                    <a:cubicBezTo>
                      <a:pt x="0" y="107"/>
                      <a:pt x="0" y="107"/>
                      <a:pt x="0" y="107"/>
                    </a:cubicBezTo>
                    <a:cubicBezTo>
                      <a:pt x="0" y="0"/>
                      <a:pt x="0" y="0"/>
                      <a:pt x="0" y="0"/>
                    </a:cubicBezTo>
                    <a:cubicBezTo>
                      <a:pt x="46" y="0"/>
                      <a:pt x="46" y="0"/>
                      <a:pt x="46" y="0"/>
                    </a:cubicBezTo>
                    <a:cubicBezTo>
                      <a:pt x="74" y="0"/>
                      <a:pt x="92" y="14"/>
                      <a:pt x="92" y="38"/>
                    </a:cubicBezTo>
                    <a:cubicBezTo>
                      <a:pt x="92" y="54"/>
                      <a:pt x="84" y="66"/>
                      <a:pt x="69" y="72"/>
                    </a:cubicBezTo>
                    <a:cubicBezTo>
                      <a:pt x="94" y="107"/>
                      <a:pt x="94" y="107"/>
                      <a:pt x="94" y="107"/>
                    </a:cubicBezTo>
                    <a:lnTo>
                      <a:pt x="72" y="107"/>
                    </a:lnTo>
                    <a:close/>
                    <a:moveTo>
                      <a:pt x="45" y="17"/>
                    </a:moveTo>
                    <a:cubicBezTo>
                      <a:pt x="21" y="17"/>
                      <a:pt x="21" y="17"/>
                      <a:pt x="21" y="17"/>
                    </a:cubicBezTo>
                    <a:cubicBezTo>
                      <a:pt x="21" y="59"/>
                      <a:pt x="21" y="59"/>
                      <a:pt x="21" y="59"/>
                    </a:cubicBezTo>
                    <a:cubicBezTo>
                      <a:pt x="45" y="59"/>
                      <a:pt x="45" y="59"/>
                      <a:pt x="45" y="59"/>
                    </a:cubicBezTo>
                    <a:cubicBezTo>
                      <a:pt x="62" y="59"/>
                      <a:pt x="72" y="51"/>
                      <a:pt x="72" y="38"/>
                    </a:cubicBezTo>
                    <a:cubicBezTo>
                      <a:pt x="72" y="24"/>
                      <a:pt x="62" y="17"/>
                      <a:pt x="4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AC6FA6E4-E7DA-4166-A5BE-56963A5F541F}"/>
                  </a:ext>
                </a:extLst>
              </p:cNvPr>
              <p:cNvSpPr>
                <a:spLocks/>
              </p:cNvSpPr>
              <p:nvPr userDrawn="1"/>
            </p:nvSpPr>
            <p:spPr bwMode="auto">
              <a:xfrm>
                <a:off x="7258050"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59 w 104"/>
                  <a:gd name="T11" fmla="*/ 0 h 111"/>
                  <a:gd name="T12" fmla="*/ 104 w 104"/>
                  <a:gd name="T13" fmla="*/ 18 h 111"/>
                  <a:gd name="T14" fmla="*/ 91 w 104"/>
                  <a:gd name="T15" fmla="*/ 30 h 111"/>
                  <a:gd name="T16" fmla="*/ 60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59" y="0"/>
                    </a:cubicBezTo>
                    <a:cubicBezTo>
                      <a:pt x="78" y="0"/>
                      <a:pt x="93" y="6"/>
                      <a:pt x="104" y="18"/>
                    </a:cubicBezTo>
                    <a:cubicBezTo>
                      <a:pt x="91" y="30"/>
                      <a:pt x="91" y="30"/>
                      <a:pt x="91" y="30"/>
                    </a:cubicBezTo>
                    <a:cubicBezTo>
                      <a:pt x="82" y="22"/>
                      <a:pt x="72" y="18"/>
                      <a:pt x="60"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617F07C8-5D8C-4093-A430-C0F185DAED03}"/>
                  </a:ext>
                </a:extLst>
              </p:cNvPr>
              <p:cNvSpPr>
                <a:spLocks/>
              </p:cNvSpPr>
              <p:nvPr userDrawn="1"/>
            </p:nvSpPr>
            <p:spPr bwMode="auto">
              <a:xfrm>
                <a:off x="7713663" y="3900489"/>
                <a:ext cx="404813" cy="406400"/>
              </a:xfrm>
              <a:custGeom>
                <a:avLst/>
                <a:gdLst>
                  <a:gd name="T0" fmla="*/ 152 w 255"/>
                  <a:gd name="T1" fmla="*/ 165 h 256"/>
                  <a:gd name="T2" fmla="*/ 152 w 255"/>
                  <a:gd name="T3" fmla="*/ 256 h 256"/>
                  <a:gd name="T4" fmla="*/ 103 w 255"/>
                  <a:gd name="T5" fmla="*/ 256 h 256"/>
                  <a:gd name="T6" fmla="*/ 103 w 255"/>
                  <a:gd name="T7" fmla="*/ 167 h 256"/>
                  <a:gd name="T8" fmla="*/ 0 w 255"/>
                  <a:gd name="T9" fmla="*/ 0 h 256"/>
                  <a:gd name="T10" fmla="*/ 53 w 255"/>
                  <a:gd name="T11" fmla="*/ 0 h 256"/>
                  <a:gd name="T12" fmla="*/ 129 w 255"/>
                  <a:gd name="T13" fmla="*/ 124 h 256"/>
                  <a:gd name="T14" fmla="*/ 207 w 255"/>
                  <a:gd name="T15" fmla="*/ 0 h 256"/>
                  <a:gd name="T16" fmla="*/ 255 w 255"/>
                  <a:gd name="T17" fmla="*/ 0 h 256"/>
                  <a:gd name="T18" fmla="*/ 152 w 255"/>
                  <a:gd name="T19" fmla="*/ 16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6">
                    <a:moveTo>
                      <a:pt x="152" y="165"/>
                    </a:moveTo>
                    <a:lnTo>
                      <a:pt x="152" y="256"/>
                    </a:lnTo>
                    <a:lnTo>
                      <a:pt x="103" y="256"/>
                    </a:lnTo>
                    <a:lnTo>
                      <a:pt x="103" y="167"/>
                    </a:lnTo>
                    <a:lnTo>
                      <a:pt x="0" y="0"/>
                    </a:lnTo>
                    <a:lnTo>
                      <a:pt x="53" y="0"/>
                    </a:lnTo>
                    <a:lnTo>
                      <a:pt x="129" y="124"/>
                    </a:lnTo>
                    <a:lnTo>
                      <a:pt x="207" y="0"/>
                    </a:lnTo>
                    <a:lnTo>
                      <a:pt x="255" y="0"/>
                    </a:lnTo>
                    <a:lnTo>
                      <a:pt x="152"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24665362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703" r:id="rId3"/>
    <p:sldLayoutId id="2147483705" r:id="rId4"/>
    <p:sldLayoutId id="2147483706" r:id="rId5"/>
    <p:sldLayoutId id="2147483707" r:id="rId6"/>
    <p:sldLayoutId id="2147483704" r:id="rId7"/>
    <p:sldLayoutId id="2147483708" r:id="rId8"/>
    <p:sldLayoutId id="2147483719" r:id="rId9"/>
    <p:sldLayoutId id="2147483720" r:id="rId10"/>
  </p:sldLayoutIdLst>
  <p:hf hdr="0" dt="0"/>
  <p:txStyles>
    <p:titleStyle>
      <a:lvl1pPr algn="l" defTabSz="914400" rtl="0" eaLnBrk="1" latinLnBrk="0" hangingPunct="1">
        <a:lnSpc>
          <a:spcPct val="90000"/>
        </a:lnSpc>
        <a:spcBef>
          <a:spcPct val="0"/>
        </a:spcBef>
        <a:buNone/>
        <a:defRPr sz="3200" i="0" kern="1200" spc="0" baseline="0">
          <a:solidFill>
            <a:srgbClr val="777777"/>
          </a:solidFill>
          <a:latin typeface="+mj-lt"/>
          <a:ea typeface="+mj-ea"/>
          <a:cs typeface="+mj-cs"/>
        </a:defRPr>
      </a:lvl1pPr>
    </p:titleStyle>
    <p:bodyStyle>
      <a:lvl1pPr marL="1828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1pPr>
      <a:lvl2pPr marL="411480" indent="-182880" algn="l" defTabSz="914400" rtl="0" eaLnBrk="1" latinLnBrk="0" hangingPunct="1">
        <a:lnSpc>
          <a:spcPct val="100000"/>
        </a:lnSpc>
        <a:spcBef>
          <a:spcPts val="600"/>
        </a:spcBef>
        <a:spcAft>
          <a:spcPts val="600"/>
        </a:spcAft>
        <a:buClr>
          <a:schemeClr val="tx1"/>
        </a:buClr>
        <a:buSzPct val="100000"/>
        <a:buFont typeface="Arial" panose="020B0604020202020204" pitchFamily="34" charset="0"/>
        <a:buChar char="‒"/>
        <a:defRPr sz="2000" kern="1200" spc="0" baseline="0">
          <a:solidFill>
            <a:srgbClr val="777777"/>
          </a:solidFill>
          <a:latin typeface="+mn-lt"/>
          <a:ea typeface="+mn-ea"/>
          <a:cs typeface="+mn-cs"/>
        </a:defRPr>
      </a:lvl2pPr>
      <a:lvl3pPr marL="6400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3pPr>
      <a:lvl4pPr marL="822960" indent="-182880" algn="l" defTabSz="914400" rtl="0" eaLnBrk="1" latinLnBrk="0" hangingPunct="1">
        <a:lnSpc>
          <a:spcPct val="100000"/>
        </a:lnSpc>
        <a:spcBef>
          <a:spcPts val="600"/>
        </a:spcBef>
        <a:spcAft>
          <a:spcPts val="600"/>
        </a:spcAft>
        <a:buClr>
          <a:schemeClr val="accent1"/>
        </a:buClr>
        <a:buSzPct val="100000"/>
        <a:buFont typeface="Segoe UI" panose="020B0502040204020203" pitchFamily="34" charset="0"/>
        <a:buChar char="–"/>
        <a:defRPr sz="2000" kern="1200" spc="0" baseline="0">
          <a:solidFill>
            <a:srgbClr val="777777"/>
          </a:solidFill>
          <a:latin typeface="+mn-lt"/>
          <a:ea typeface="+mn-ea"/>
          <a:cs typeface="+mn-cs"/>
        </a:defRPr>
      </a:lvl4pPr>
      <a:lvl5pPr marL="1005840" indent="-182880" algn="l" defTabSz="914400" rtl="0" eaLnBrk="1" latinLnBrk="0" hangingPunct="1">
        <a:lnSpc>
          <a:spcPct val="100000"/>
        </a:lnSpc>
        <a:spcBef>
          <a:spcPts val="600"/>
        </a:spcBef>
        <a:spcAft>
          <a:spcPts val="600"/>
        </a:spcAft>
        <a:buClr>
          <a:schemeClr val="tx1"/>
        </a:buClr>
        <a:buFont typeface="Arial" panose="020B0604020202020204" pitchFamily="34" charset="0"/>
        <a:buChar char="•"/>
        <a:defRPr sz="2000" kern="1200" spc="0" baseline="0">
          <a:solidFill>
            <a:srgbClr val="777777"/>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B9774-DE66-420C-B463-70169987CFBC}"/>
              </a:ext>
            </a:extLst>
          </p:cNvPr>
          <p:cNvSpPr/>
          <p:nvPr userDrawn="1"/>
        </p:nvSpPr>
        <p:spPr>
          <a:xfrm>
            <a:off x="-1" y="0"/>
            <a:ext cx="12192001" cy="12508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57990" y="240422"/>
            <a:ext cx="8818983" cy="101041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757990" y="1608343"/>
            <a:ext cx="10058400" cy="4260749"/>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063272" y="6446838"/>
            <a:ext cx="3930309" cy="365125"/>
          </a:xfrm>
          <a:prstGeom prst="rect">
            <a:avLst/>
          </a:prstGeom>
        </p:spPr>
        <p:txBody>
          <a:bodyPr vert="horz" lIns="91440" tIns="45720" rIns="91440" bIns="45720" rtlCol="0" anchor="ctr"/>
          <a:lstStyle>
            <a:lvl1pPr algn="r">
              <a:defRPr sz="900" b="0" cap="all" baseline="0">
                <a:solidFill>
                  <a:srgbClr val="777777"/>
                </a:solidFill>
                <a:latin typeface="+mn-lt"/>
              </a:defRPr>
            </a:lvl1pPr>
          </a:lstStyle>
          <a:p>
            <a:r>
              <a:rPr lang="en-US"/>
              <a:t>BUSINESS CONFIDENTIAL           GTI ENERGY |  May 2024</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b="0">
                <a:solidFill>
                  <a:srgbClr val="777777"/>
                </a:solidFill>
                <a:latin typeface="+mn-lt"/>
              </a:defRPr>
            </a:lvl1pPr>
          </a:lstStyle>
          <a:p>
            <a:fld id="{3A98EE3D-8CD1-4C3F-BD1C-C98C9596463C}" type="slidenum">
              <a:rPr lang="en-US" smtClean="0"/>
              <a:pPr/>
              <a:t>‹#›</a:t>
            </a:fld>
            <a:endParaRPr lang="en-US"/>
          </a:p>
        </p:txBody>
      </p:sp>
      <p:sp>
        <p:nvSpPr>
          <p:cNvPr id="61" name="Rectangle 60">
            <a:extLst>
              <a:ext uri="{FF2B5EF4-FFF2-40B4-BE49-F238E27FC236}">
                <a16:creationId xmlns:a16="http://schemas.microsoft.com/office/drawing/2014/main" id="{47B49D37-E34C-4498-BAB3-F497D9C47DA5}"/>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144B9D3-32E6-4E2B-849B-0B9EDF9722A2}"/>
              </a:ext>
            </a:extLst>
          </p:cNvPr>
          <p:cNvSpPr/>
          <p:nvPr/>
        </p:nvSpPr>
        <p:spPr>
          <a:xfrm>
            <a:off x="-1" y="1316830"/>
            <a:ext cx="99613" cy="5541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19BC41-532C-4C9B-A25B-B6023B9D0F59}"/>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641FC3-1D29-4834-8E4F-6967708D7E93}"/>
              </a:ext>
            </a:extLst>
          </p:cNvPr>
          <p:cNvSpPr/>
          <p:nvPr/>
        </p:nvSpPr>
        <p:spPr>
          <a:xfrm>
            <a:off x="-1" y="1316830"/>
            <a:ext cx="99613" cy="5541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CB8D382-C246-4CA1-B7EC-6B98FA0EAF49}"/>
              </a:ext>
            </a:extLst>
          </p:cNvPr>
          <p:cNvSpPr/>
          <p:nvPr userDrawn="1"/>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650A090-B81E-44B1-BF8E-30BAB5DA4AB3}"/>
              </a:ext>
            </a:extLst>
          </p:cNvPr>
          <p:cNvSpPr/>
          <p:nvPr userDrawn="1"/>
        </p:nvSpPr>
        <p:spPr>
          <a:xfrm>
            <a:off x="-1" y="1250836"/>
            <a:ext cx="99613" cy="5607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D5DFA0B-3488-4C7C-91C9-E974F06B8C2D}"/>
              </a:ext>
            </a:extLst>
          </p:cNvPr>
          <p:cNvGrpSpPr>
            <a:grpSpLocks noChangeAspect="1"/>
          </p:cNvGrpSpPr>
          <p:nvPr userDrawn="1"/>
        </p:nvGrpSpPr>
        <p:grpSpPr>
          <a:xfrm>
            <a:off x="10101149" y="292608"/>
            <a:ext cx="1563624" cy="692583"/>
            <a:chOff x="4029075" y="2501901"/>
            <a:chExt cx="4089401" cy="1811338"/>
          </a:xfrm>
        </p:grpSpPr>
        <p:sp>
          <p:nvSpPr>
            <p:cNvPr id="14" name="Freeform 5">
              <a:extLst>
                <a:ext uri="{FF2B5EF4-FFF2-40B4-BE49-F238E27FC236}">
                  <a16:creationId xmlns:a16="http://schemas.microsoft.com/office/drawing/2014/main" id="{6D7694A0-B7DD-42E2-ADCE-D007047E8D0C}"/>
                </a:ext>
              </a:extLst>
            </p:cNvPr>
            <p:cNvSpPr>
              <a:spLocks/>
            </p:cNvSpPr>
            <p:nvPr userDrawn="1"/>
          </p:nvSpPr>
          <p:spPr bwMode="auto">
            <a:xfrm>
              <a:off x="4303713" y="2501901"/>
              <a:ext cx="1800225" cy="982663"/>
            </a:xfrm>
            <a:custGeom>
              <a:avLst/>
              <a:gdLst>
                <a:gd name="T0" fmla="*/ 292 w 477"/>
                <a:gd name="T1" fmla="*/ 218 h 259"/>
                <a:gd name="T2" fmla="*/ 235 w 477"/>
                <a:gd name="T3" fmla="*/ 161 h 259"/>
                <a:gd name="T4" fmla="*/ 235 w 477"/>
                <a:gd name="T5" fmla="*/ 162 h 259"/>
                <a:gd name="T6" fmla="*/ 130 w 477"/>
                <a:gd name="T7" fmla="*/ 57 h 259"/>
                <a:gd name="T8" fmla="*/ 0 w 477"/>
                <a:gd name="T9" fmla="*/ 27 h 259"/>
                <a:gd name="T10" fmla="*/ 157 w 477"/>
                <a:gd name="T11" fmla="*/ 51 h 259"/>
                <a:gd name="T12" fmla="*/ 307 w 477"/>
                <a:gd name="T13" fmla="*/ 201 h 259"/>
                <a:gd name="T14" fmla="*/ 417 w 477"/>
                <a:gd name="T15" fmla="*/ 206 h 259"/>
                <a:gd name="T16" fmla="*/ 422 w 477"/>
                <a:gd name="T17" fmla="*/ 88 h 259"/>
                <a:gd name="T18" fmla="*/ 314 w 477"/>
                <a:gd name="T19" fmla="*/ 83 h 259"/>
                <a:gd name="T20" fmla="*/ 297 w 477"/>
                <a:gd name="T21" fmla="*/ 99 h 259"/>
                <a:gd name="T22" fmla="*/ 272 w 477"/>
                <a:gd name="T23" fmla="*/ 125 h 259"/>
                <a:gd name="T24" fmla="*/ 259 w 477"/>
                <a:gd name="T25" fmla="*/ 125 h 259"/>
                <a:gd name="T26" fmla="*/ 249 w 477"/>
                <a:gd name="T27" fmla="*/ 115 h 259"/>
                <a:gd name="T28" fmla="*/ 292 w 477"/>
                <a:gd name="T29" fmla="*/ 72 h 259"/>
                <a:gd name="T30" fmla="*/ 298 w 477"/>
                <a:gd name="T31" fmla="*/ 66 h 259"/>
                <a:gd name="T32" fmla="*/ 444 w 477"/>
                <a:gd name="T33" fmla="*/ 78 h 259"/>
                <a:gd name="T34" fmla="*/ 443 w 477"/>
                <a:gd name="T35" fmla="*/ 213 h 259"/>
                <a:gd name="T36" fmla="*/ 292 w 477"/>
                <a:gd name="T37"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259">
                  <a:moveTo>
                    <a:pt x="292" y="218"/>
                  </a:moveTo>
                  <a:cubicBezTo>
                    <a:pt x="291" y="218"/>
                    <a:pt x="261" y="187"/>
                    <a:pt x="235" y="161"/>
                  </a:cubicBezTo>
                  <a:cubicBezTo>
                    <a:pt x="235" y="162"/>
                    <a:pt x="235" y="162"/>
                    <a:pt x="235" y="162"/>
                  </a:cubicBezTo>
                  <a:cubicBezTo>
                    <a:pt x="235" y="162"/>
                    <a:pt x="130" y="57"/>
                    <a:pt x="130" y="57"/>
                  </a:cubicBezTo>
                  <a:cubicBezTo>
                    <a:pt x="94" y="23"/>
                    <a:pt x="44" y="12"/>
                    <a:pt x="0" y="27"/>
                  </a:cubicBezTo>
                  <a:cubicBezTo>
                    <a:pt x="51" y="0"/>
                    <a:pt x="114" y="9"/>
                    <a:pt x="157" y="51"/>
                  </a:cubicBezTo>
                  <a:cubicBezTo>
                    <a:pt x="307" y="201"/>
                    <a:pt x="307" y="201"/>
                    <a:pt x="307" y="201"/>
                  </a:cubicBezTo>
                  <a:cubicBezTo>
                    <a:pt x="337" y="231"/>
                    <a:pt x="385" y="234"/>
                    <a:pt x="417" y="206"/>
                  </a:cubicBezTo>
                  <a:cubicBezTo>
                    <a:pt x="453" y="175"/>
                    <a:pt x="454" y="121"/>
                    <a:pt x="422" y="88"/>
                  </a:cubicBezTo>
                  <a:cubicBezTo>
                    <a:pt x="393" y="59"/>
                    <a:pt x="346" y="57"/>
                    <a:pt x="314" y="83"/>
                  </a:cubicBezTo>
                  <a:cubicBezTo>
                    <a:pt x="297" y="99"/>
                    <a:pt x="297" y="99"/>
                    <a:pt x="297" y="99"/>
                  </a:cubicBezTo>
                  <a:cubicBezTo>
                    <a:pt x="272" y="125"/>
                    <a:pt x="272" y="125"/>
                    <a:pt x="272" y="125"/>
                  </a:cubicBezTo>
                  <a:cubicBezTo>
                    <a:pt x="268" y="128"/>
                    <a:pt x="262" y="128"/>
                    <a:pt x="259" y="125"/>
                  </a:cubicBezTo>
                  <a:cubicBezTo>
                    <a:pt x="249" y="115"/>
                    <a:pt x="249" y="115"/>
                    <a:pt x="249" y="115"/>
                  </a:cubicBezTo>
                  <a:cubicBezTo>
                    <a:pt x="292" y="72"/>
                    <a:pt x="292" y="72"/>
                    <a:pt x="292" y="72"/>
                  </a:cubicBezTo>
                  <a:cubicBezTo>
                    <a:pt x="294" y="70"/>
                    <a:pt x="296" y="68"/>
                    <a:pt x="298" y="66"/>
                  </a:cubicBezTo>
                  <a:cubicBezTo>
                    <a:pt x="341" y="30"/>
                    <a:pt x="406" y="34"/>
                    <a:pt x="444" y="78"/>
                  </a:cubicBezTo>
                  <a:cubicBezTo>
                    <a:pt x="477" y="117"/>
                    <a:pt x="476" y="175"/>
                    <a:pt x="443" y="213"/>
                  </a:cubicBezTo>
                  <a:cubicBezTo>
                    <a:pt x="403" y="259"/>
                    <a:pt x="333" y="259"/>
                    <a:pt x="292" y="218"/>
                  </a:cubicBezTo>
                  <a:close/>
                </a:path>
              </a:pathLst>
            </a:custGeom>
            <a:gradFill flip="none" rotWithShape="1">
              <a:gsLst>
                <a:gs pos="39000">
                  <a:schemeClr val="accent3"/>
                </a:gs>
                <a:gs pos="54000">
                  <a:schemeClr val="accent6"/>
                </a:gs>
                <a:gs pos="80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6">
              <a:extLst>
                <a:ext uri="{FF2B5EF4-FFF2-40B4-BE49-F238E27FC236}">
                  <a16:creationId xmlns:a16="http://schemas.microsoft.com/office/drawing/2014/main" id="{9DD548D2-43EC-4687-B263-90FC35F8AFCF}"/>
                </a:ext>
              </a:extLst>
            </p:cNvPr>
            <p:cNvSpPr>
              <a:spLocks/>
            </p:cNvSpPr>
            <p:nvPr userDrawn="1"/>
          </p:nvSpPr>
          <p:spPr bwMode="auto">
            <a:xfrm>
              <a:off x="4311650" y="2998789"/>
              <a:ext cx="690563" cy="573088"/>
            </a:xfrm>
            <a:custGeom>
              <a:avLst/>
              <a:gdLst>
                <a:gd name="T0" fmla="*/ 179 w 183"/>
                <a:gd name="T1" fmla="*/ 84 h 151"/>
                <a:gd name="T2" fmla="*/ 146 w 183"/>
                <a:gd name="T3" fmla="*/ 117 h 151"/>
                <a:gd name="T4" fmla="*/ 84 w 183"/>
                <a:gd name="T5" fmla="*/ 146 h 151"/>
                <a:gd name="T6" fmla="*/ 0 w 183"/>
                <a:gd name="T7" fmla="*/ 134 h 151"/>
                <a:gd name="T8" fmla="*/ 62 w 183"/>
                <a:gd name="T9" fmla="*/ 138 h 151"/>
                <a:gd name="T10" fmla="*/ 120 w 183"/>
                <a:gd name="T11" fmla="*/ 110 h 151"/>
                <a:gd name="T12" fmla="*/ 154 w 183"/>
                <a:gd name="T13" fmla="*/ 77 h 151"/>
                <a:gd name="T14" fmla="*/ 90 w 183"/>
                <a:gd name="T15" fmla="*/ 13 h 151"/>
                <a:gd name="T16" fmla="*/ 98 w 183"/>
                <a:gd name="T17" fmla="*/ 4 h 151"/>
                <a:gd name="T18" fmla="*/ 114 w 183"/>
                <a:gd name="T19" fmla="*/ 4 h 151"/>
                <a:gd name="T20" fmla="*/ 179 w 183"/>
                <a:gd name="T21" fmla="*/ 70 h 151"/>
                <a:gd name="T22" fmla="*/ 179 w 183"/>
                <a:gd name="T2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51">
                  <a:moveTo>
                    <a:pt x="179" y="84"/>
                  </a:moveTo>
                  <a:cubicBezTo>
                    <a:pt x="146" y="117"/>
                    <a:pt x="146" y="117"/>
                    <a:pt x="146" y="117"/>
                  </a:cubicBezTo>
                  <a:cubicBezTo>
                    <a:pt x="129" y="132"/>
                    <a:pt x="107" y="142"/>
                    <a:pt x="84" y="146"/>
                  </a:cubicBezTo>
                  <a:cubicBezTo>
                    <a:pt x="55" y="151"/>
                    <a:pt x="26" y="147"/>
                    <a:pt x="0" y="134"/>
                  </a:cubicBezTo>
                  <a:cubicBezTo>
                    <a:pt x="20" y="140"/>
                    <a:pt x="41" y="142"/>
                    <a:pt x="62" y="138"/>
                  </a:cubicBezTo>
                  <a:cubicBezTo>
                    <a:pt x="83" y="134"/>
                    <a:pt x="103" y="125"/>
                    <a:pt x="120" y="110"/>
                  </a:cubicBezTo>
                  <a:cubicBezTo>
                    <a:pt x="154" y="77"/>
                    <a:pt x="154" y="77"/>
                    <a:pt x="154" y="77"/>
                  </a:cubicBezTo>
                  <a:cubicBezTo>
                    <a:pt x="90" y="13"/>
                    <a:pt x="90" y="13"/>
                    <a:pt x="90" y="13"/>
                  </a:cubicBezTo>
                  <a:cubicBezTo>
                    <a:pt x="98" y="4"/>
                    <a:pt x="98" y="4"/>
                    <a:pt x="98" y="4"/>
                  </a:cubicBezTo>
                  <a:cubicBezTo>
                    <a:pt x="102" y="0"/>
                    <a:pt x="109" y="0"/>
                    <a:pt x="114" y="4"/>
                  </a:cubicBezTo>
                  <a:cubicBezTo>
                    <a:pt x="179" y="70"/>
                    <a:pt x="179" y="70"/>
                    <a:pt x="179" y="70"/>
                  </a:cubicBezTo>
                  <a:cubicBezTo>
                    <a:pt x="183" y="73"/>
                    <a:pt x="183" y="80"/>
                    <a:pt x="179"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0D496C34-CE0F-4514-A7A1-E6CB623C0F8C}"/>
                </a:ext>
              </a:extLst>
            </p:cNvPr>
            <p:cNvSpPr>
              <a:spLocks/>
            </p:cNvSpPr>
            <p:nvPr userDrawn="1"/>
          </p:nvSpPr>
          <p:spPr bwMode="auto">
            <a:xfrm>
              <a:off x="4029075" y="2624139"/>
              <a:ext cx="1803400" cy="977900"/>
            </a:xfrm>
            <a:custGeom>
              <a:avLst/>
              <a:gdLst>
                <a:gd name="T0" fmla="*/ 478 w 478"/>
                <a:gd name="T1" fmla="*/ 232 h 258"/>
                <a:gd name="T2" fmla="*/ 322 w 478"/>
                <a:gd name="T3" fmla="*/ 208 h 258"/>
                <a:gd name="T4" fmla="*/ 172 w 478"/>
                <a:gd name="T5" fmla="*/ 58 h 258"/>
                <a:gd name="T6" fmla="*/ 61 w 478"/>
                <a:gd name="T7" fmla="*/ 52 h 258"/>
                <a:gd name="T8" fmla="*/ 57 w 478"/>
                <a:gd name="T9" fmla="*/ 170 h 258"/>
                <a:gd name="T10" fmla="*/ 165 w 478"/>
                <a:gd name="T11" fmla="*/ 176 h 258"/>
                <a:gd name="T12" fmla="*/ 141 w 478"/>
                <a:gd name="T13" fmla="*/ 152 h 258"/>
                <a:gd name="T14" fmla="*/ 141 w 478"/>
                <a:gd name="T15" fmla="*/ 135 h 258"/>
                <a:gd name="T16" fmla="*/ 149 w 478"/>
                <a:gd name="T17" fmla="*/ 127 h 258"/>
                <a:gd name="T18" fmla="*/ 198 w 478"/>
                <a:gd name="T19" fmla="*/ 176 h 258"/>
                <a:gd name="T20" fmla="*/ 187 w 478"/>
                <a:gd name="T21" fmla="*/ 187 h 258"/>
                <a:gd name="T22" fmla="*/ 182 w 478"/>
                <a:gd name="T23" fmla="*/ 191 h 258"/>
                <a:gd name="T24" fmla="*/ 180 w 478"/>
                <a:gd name="T25" fmla="*/ 193 h 258"/>
                <a:gd name="T26" fmla="*/ 41 w 478"/>
                <a:gd name="T27" fmla="*/ 187 h 258"/>
                <a:gd name="T28" fmla="*/ 41 w 478"/>
                <a:gd name="T29" fmla="*/ 40 h 258"/>
                <a:gd name="T30" fmla="*/ 187 w 478"/>
                <a:gd name="T31" fmla="*/ 40 h 258"/>
                <a:gd name="T32" fmla="*/ 244 w 478"/>
                <a:gd name="T33" fmla="*/ 97 h 258"/>
                <a:gd name="T34" fmla="*/ 244 w 478"/>
                <a:gd name="T35" fmla="*/ 97 h 258"/>
                <a:gd name="T36" fmla="*/ 349 w 478"/>
                <a:gd name="T37" fmla="*/ 202 h 258"/>
                <a:gd name="T38" fmla="*/ 478 w 478"/>
                <a:gd name="T39" fmla="*/ 2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8" h="258">
                  <a:moveTo>
                    <a:pt x="478" y="232"/>
                  </a:moveTo>
                  <a:cubicBezTo>
                    <a:pt x="428" y="258"/>
                    <a:pt x="364" y="250"/>
                    <a:pt x="322" y="208"/>
                  </a:cubicBezTo>
                  <a:cubicBezTo>
                    <a:pt x="172" y="58"/>
                    <a:pt x="172" y="58"/>
                    <a:pt x="172" y="58"/>
                  </a:cubicBezTo>
                  <a:cubicBezTo>
                    <a:pt x="142" y="28"/>
                    <a:pt x="94" y="25"/>
                    <a:pt x="61" y="52"/>
                  </a:cubicBezTo>
                  <a:cubicBezTo>
                    <a:pt x="26" y="83"/>
                    <a:pt x="24" y="138"/>
                    <a:pt x="57" y="170"/>
                  </a:cubicBezTo>
                  <a:cubicBezTo>
                    <a:pt x="86" y="199"/>
                    <a:pt x="133" y="202"/>
                    <a:pt x="165" y="176"/>
                  </a:cubicBezTo>
                  <a:cubicBezTo>
                    <a:pt x="141" y="152"/>
                    <a:pt x="141" y="152"/>
                    <a:pt x="141" y="152"/>
                  </a:cubicBezTo>
                  <a:cubicBezTo>
                    <a:pt x="136" y="147"/>
                    <a:pt x="136" y="140"/>
                    <a:pt x="141" y="135"/>
                  </a:cubicBezTo>
                  <a:cubicBezTo>
                    <a:pt x="149" y="127"/>
                    <a:pt x="149" y="127"/>
                    <a:pt x="149" y="127"/>
                  </a:cubicBezTo>
                  <a:cubicBezTo>
                    <a:pt x="198" y="176"/>
                    <a:pt x="198" y="176"/>
                    <a:pt x="198" y="176"/>
                  </a:cubicBezTo>
                  <a:cubicBezTo>
                    <a:pt x="187" y="187"/>
                    <a:pt x="187" y="187"/>
                    <a:pt x="187" y="187"/>
                  </a:cubicBezTo>
                  <a:cubicBezTo>
                    <a:pt x="185" y="188"/>
                    <a:pt x="184" y="190"/>
                    <a:pt x="182" y="191"/>
                  </a:cubicBezTo>
                  <a:cubicBezTo>
                    <a:pt x="181" y="192"/>
                    <a:pt x="181" y="192"/>
                    <a:pt x="180" y="193"/>
                  </a:cubicBezTo>
                  <a:cubicBezTo>
                    <a:pt x="140" y="227"/>
                    <a:pt x="79" y="225"/>
                    <a:pt x="41" y="187"/>
                  </a:cubicBezTo>
                  <a:cubicBezTo>
                    <a:pt x="0" y="146"/>
                    <a:pt x="0" y="81"/>
                    <a:pt x="41" y="40"/>
                  </a:cubicBezTo>
                  <a:cubicBezTo>
                    <a:pt x="81" y="0"/>
                    <a:pt x="147" y="1"/>
                    <a:pt x="187" y="40"/>
                  </a:cubicBezTo>
                  <a:cubicBezTo>
                    <a:pt x="188" y="41"/>
                    <a:pt x="217" y="70"/>
                    <a:pt x="244" y="97"/>
                  </a:cubicBezTo>
                  <a:cubicBezTo>
                    <a:pt x="244" y="97"/>
                    <a:pt x="244" y="97"/>
                    <a:pt x="244" y="97"/>
                  </a:cubicBezTo>
                  <a:cubicBezTo>
                    <a:pt x="244" y="97"/>
                    <a:pt x="348" y="201"/>
                    <a:pt x="349" y="202"/>
                  </a:cubicBezTo>
                  <a:cubicBezTo>
                    <a:pt x="384" y="236"/>
                    <a:pt x="435" y="246"/>
                    <a:pt x="478" y="232"/>
                  </a:cubicBezTo>
                  <a:close/>
                </a:path>
              </a:pathLst>
            </a:custGeom>
            <a:gradFill flip="none" rotWithShape="1">
              <a:gsLst>
                <a:gs pos="0">
                  <a:schemeClr val="accent3"/>
                </a:gs>
                <a:gs pos="46000">
                  <a:schemeClr val="accent6"/>
                </a:gs>
                <a:gs pos="67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50B64395-0D25-4857-A188-7E49E69E0604}"/>
                </a:ext>
              </a:extLst>
            </p:cNvPr>
            <p:cNvSpPr>
              <a:spLocks/>
            </p:cNvSpPr>
            <p:nvPr userDrawn="1"/>
          </p:nvSpPr>
          <p:spPr bwMode="auto">
            <a:xfrm>
              <a:off x="5133975" y="2532064"/>
              <a:ext cx="693738" cy="346075"/>
            </a:xfrm>
            <a:custGeom>
              <a:avLst/>
              <a:gdLst>
                <a:gd name="T0" fmla="*/ 184 w 184"/>
                <a:gd name="T1" fmla="*/ 17 h 91"/>
                <a:gd name="T2" fmla="*/ 122 w 184"/>
                <a:gd name="T3" fmla="*/ 13 h 91"/>
                <a:gd name="T4" fmla="*/ 64 w 184"/>
                <a:gd name="T5" fmla="*/ 41 h 91"/>
                <a:gd name="T6" fmla="*/ 51 w 184"/>
                <a:gd name="T7" fmla="*/ 54 h 91"/>
                <a:gd name="T8" fmla="*/ 51 w 184"/>
                <a:gd name="T9" fmla="*/ 54 h 91"/>
                <a:gd name="T10" fmla="*/ 13 w 184"/>
                <a:gd name="T11" fmla="*/ 91 h 91"/>
                <a:gd name="T12" fmla="*/ 4 w 184"/>
                <a:gd name="T13" fmla="*/ 82 h 91"/>
                <a:gd name="T14" fmla="*/ 4 w 184"/>
                <a:gd name="T15" fmla="*/ 68 h 91"/>
                <a:gd name="T16" fmla="*/ 37 w 184"/>
                <a:gd name="T17" fmla="*/ 35 h 91"/>
                <a:gd name="T18" fmla="*/ 100 w 184"/>
                <a:gd name="T19" fmla="*/ 5 h 91"/>
                <a:gd name="T20" fmla="*/ 184 w 184"/>
                <a:gd name="T2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91">
                  <a:moveTo>
                    <a:pt x="184" y="17"/>
                  </a:moveTo>
                  <a:cubicBezTo>
                    <a:pt x="164" y="11"/>
                    <a:pt x="143" y="10"/>
                    <a:pt x="122" y="13"/>
                  </a:cubicBezTo>
                  <a:cubicBezTo>
                    <a:pt x="101" y="17"/>
                    <a:pt x="81" y="26"/>
                    <a:pt x="64" y="41"/>
                  </a:cubicBezTo>
                  <a:cubicBezTo>
                    <a:pt x="51" y="54"/>
                    <a:pt x="51" y="54"/>
                    <a:pt x="51" y="54"/>
                  </a:cubicBezTo>
                  <a:cubicBezTo>
                    <a:pt x="51" y="54"/>
                    <a:pt x="51" y="54"/>
                    <a:pt x="51" y="54"/>
                  </a:cubicBezTo>
                  <a:cubicBezTo>
                    <a:pt x="13" y="91"/>
                    <a:pt x="13" y="91"/>
                    <a:pt x="13" y="91"/>
                  </a:cubicBezTo>
                  <a:cubicBezTo>
                    <a:pt x="4" y="82"/>
                    <a:pt x="4" y="82"/>
                    <a:pt x="4" y="82"/>
                  </a:cubicBezTo>
                  <a:cubicBezTo>
                    <a:pt x="0" y="78"/>
                    <a:pt x="0" y="72"/>
                    <a:pt x="4" y="68"/>
                  </a:cubicBezTo>
                  <a:cubicBezTo>
                    <a:pt x="37" y="35"/>
                    <a:pt x="37" y="35"/>
                    <a:pt x="37" y="35"/>
                  </a:cubicBezTo>
                  <a:cubicBezTo>
                    <a:pt x="55" y="20"/>
                    <a:pt x="77" y="9"/>
                    <a:pt x="100" y="5"/>
                  </a:cubicBezTo>
                  <a:cubicBezTo>
                    <a:pt x="129" y="0"/>
                    <a:pt x="158" y="4"/>
                    <a:pt x="184" y="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F11852D2-84E0-4AE4-A9B6-2FD3F14FAE25}"/>
                </a:ext>
              </a:extLst>
            </p:cNvPr>
            <p:cNvGrpSpPr/>
            <p:nvPr userDrawn="1"/>
          </p:nvGrpSpPr>
          <p:grpSpPr>
            <a:xfrm>
              <a:off x="4067175" y="3892551"/>
              <a:ext cx="4051301" cy="420688"/>
              <a:chOff x="4067175" y="3892551"/>
              <a:chExt cx="4051301" cy="420688"/>
            </a:xfrm>
            <a:solidFill>
              <a:schemeClr val="accent1"/>
            </a:solidFill>
          </p:grpSpPr>
          <p:sp>
            <p:nvSpPr>
              <p:cNvPr id="19" name="Freeform 9">
                <a:extLst>
                  <a:ext uri="{FF2B5EF4-FFF2-40B4-BE49-F238E27FC236}">
                    <a16:creationId xmlns:a16="http://schemas.microsoft.com/office/drawing/2014/main" id="{5D04E1C6-E9FF-49DE-9154-C7217B3689A0}"/>
                  </a:ext>
                </a:extLst>
              </p:cNvPr>
              <p:cNvSpPr>
                <a:spLocks/>
              </p:cNvSpPr>
              <p:nvPr userDrawn="1"/>
            </p:nvSpPr>
            <p:spPr bwMode="auto">
              <a:xfrm>
                <a:off x="4067175"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60 w 104"/>
                  <a:gd name="T11" fmla="*/ 0 h 111"/>
                  <a:gd name="T12" fmla="*/ 104 w 104"/>
                  <a:gd name="T13" fmla="*/ 18 h 111"/>
                  <a:gd name="T14" fmla="*/ 91 w 104"/>
                  <a:gd name="T15" fmla="*/ 30 h 111"/>
                  <a:gd name="T16" fmla="*/ 61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60" y="0"/>
                    </a:cubicBezTo>
                    <a:cubicBezTo>
                      <a:pt x="78" y="0"/>
                      <a:pt x="93" y="6"/>
                      <a:pt x="104" y="18"/>
                    </a:cubicBezTo>
                    <a:cubicBezTo>
                      <a:pt x="91" y="30"/>
                      <a:pt x="91" y="30"/>
                      <a:pt x="91" y="30"/>
                    </a:cubicBezTo>
                    <a:cubicBezTo>
                      <a:pt x="82" y="22"/>
                      <a:pt x="72" y="18"/>
                      <a:pt x="61"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EACB6443-1895-4FC3-A48E-C670384DC67B}"/>
                  </a:ext>
                </a:extLst>
              </p:cNvPr>
              <p:cNvSpPr>
                <a:spLocks/>
              </p:cNvSpPr>
              <p:nvPr userDrawn="1"/>
            </p:nvSpPr>
            <p:spPr bwMode="auto">
              <a:xfrm>
                <a:off x="4525963" y="3900489"/>
                <a:ext cx="350838" cy="406400"/>
              </a:xfrm>
              <a:custGeom>
                <a:avLst/>
                <a:gdLst>
                  <a:gd name="T0" fmla="*/ 86 w 221"/>
                  <a:gd name="T1" fmla="*/ 41 h 256"/>
                  <a:gd name="T2" fmla="*/ 0 w 221"/>
                  <a:gd name="T3" fmla="*/ 41 h 256"/>
                  <a:gd name="T4" fmla="*/ 0 w 221"/>
                  <a:gd name="T5" fmla="*/ 0 h 256"/>
                  <a:gd name="T6" fmla="*/ 221 w 221"/>
                  <a:gd name="T7" fmla="*/ 0 h 256"/>
                  <a:gd name="T8" fmla="*/ 221 w 221"/>
                  <a:gd name="T9" fmla="*/ 41 h 256"/>
                  <a:gd name="T10" fmla="*/ 134 w 221"/>
                  <a:gd name="T11" fmla="*/ 41 h 256"/>
                  <a:gd name="T12" fmla="*/ 134 w 221"/>
                  <a:gd name="T13" fmla="*/ 256 h 256"/>
                  <a:gd name="T14" fmla="*/ 86 w 221"/>
                  <a:gd name="T15" fmla="*/ 256 h 256"/>
                  <a:gd name="T16" fmla="*/ 86 w 221"/>
                  <a:gd name="T17" fmla="*/ 4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56">
                    <a:moveTo>
                      <a:pt x="86" y="41"/>
                    </a:moveTo>
                    <a:lnTo>
                      <a:pt x="0" y="41"/>
                    </a:lnTo>
                    <a:lnTo>
                      <a:pt x="0" y="0"/>
                    </a:lnTo>
                    <a:lnTo>
                      <a:pt x="221" y="0"/>
                    </a:lnTo>
                    <a:lnTo>
                      <a:pt x="221" y="41"/>
                    </a:lnTo>
                    <a:lnTo>
                      <a:pt x="134" y="41"/>
                    </a:lnTo>
                    <a:lnTo>
                      <a:pt x="134" y="256"/>
                    </a:lnTo>
                    <a:lnTo>
                      <a:pt x="86" y="256"/>
                    </a:lnTo>
                    <a:lnTo>
                      <a:pt x="8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1">
                <a:extLst>
                  <a:ext uri="{FF2B5EF4-FFF2-40B4-BE49-F238E27FC236}">
                    <a16:creationId xmlns:a16="http://schemas.microsoft.com/office/drawing/2014/main" id="{1CA868AF-3612-40DB-8867-4EFE0BF93059}"/>
                  </a:ext>
                </a:extLst>
              </p:cNvPr>
              <p:cNvSpPr>
                <a:spLocks noChangeArrowheads="1"/>
              </p:cNvSpPr>
              <p:nvPr userDrawn="1"/>
            </p:nvSpPr>
            <p:spPr bwMode="auto">
              <a:xfrm>
                <a:off x="4979988" y="3900489"/>
                <a:ext cx="74613" cy="406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0EF4E79-388D-4FCD-A4B3-4D8837C6A583}"/>
                  </a:ext>
                </a:extLst>
              </p:cNvPr>
              <p:cNvSpPr>
                <a:spLocks/>
              </p:cNvSpPr>
              <p:nvPr userDrawn="1"/>
            </p:nvSpPr>
            <p:spPr bwMode="auto">
              <a:xfrm>
                <a:off x="5440363" y="3900489"/>
                <a:ext cx="307975" cy="406400"/>
              </a:xfrm>
              <a:custGeom>
                <a:avLst/>
                <a:gdLst>
                  <a:gd name="T0" fmla="*/ 194 w 194"/>
                  <a:gd name="T1" fmla="*/ 215 h 256"/>
                  <a:gd name="T2" fmla="*/ 194 w 194"/>
                  <a:gd name="T3" fmla="*/ 256 h 256"/>
                  <a:gd name="T4" fmla="*/ 0 w 194"/>
                  <a:gd name="T5" fmla="*/ 256 h 256"/>
                  <a:gd name="T6" fmla="*/ 0 w 194"/>
                  <a:gd name="T7" fmla="*/ 0 h 256"/>
                  <a:gd name="T8" fmla="*/ 190 w 194"/>
                  <a:gd name="T9" fmla="*/ 0 h 256"/>
                  <a:gd name="T10" fmla="*/ 190 w 194"/>
                  <a:gd name="T11" fmla="*/ 38 h 256"/>
                  <a:gd name="T12" fmla="*/ 47 w 194"/>
                  <a:gd name="T13" fmla="*/ 38 h 256"/>
                  <a:gd name="T14" fmla="*/ 47 w 194"/>
                  <a:gd name="T15" fmla="*/ 105 h 256"/>
                  <a:gd name="T16" fmla="*/ 173 w 194"/>
                  <a:gd name="T17" fmla="*/ 105 h 256"/>
                  <a:gd name="T18" fmla="*/ 173 w 194"/>
                  <a:gd name="T19" fmla="*/ 146 h 256"/>
                  <a:gd name="T20" fmla="*/ 47 w 194"/>
                  <a:gd name="T21" fmla="*/ 146 h 256"/>
                  <a:gd name="T22" fmla="*/ 47 w 194"/>
                  <a:gd name="T23" fmla="*/ 215 h 256"/>
                  <a:gd name="T24" fmla="*/ 194 w 194"/>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256">
                    <a:moveTo>
                      <a:pt x="194" y="215"/>
                    </a:moveTo>
                    <a:lnTo>
                      <a:pt x="194" y="256"/>
                    </a:lnTo>
                    <a:lnTo>
                      <a:pt x="0" y="256"/>
                    </a:lnTo>
                    <a:lnTo>
                      <a:pt x="0" y="0"/>
                    </a:lnTo>
                    <a:lnTo>
                      <a:pt x="190" y="0"/>
                    </a:lnTo>
                    <a:lnTo>
                      <a:pt x="190" y="38"/>
                    </a:lnTo>
                    <a:lnTo>
                      <a:pt x="47" y="38"/>
                    </a:lnTo>
                    <a:lnTo>
                      <a:pt x="47" y="105"/>
                    </a:lnTo>
                    <a:lnTo>
                      <a:pt x="173" y="105"/>
                    </a:lnTo>
                    <a:lnTo>
                      <a:pt x="173" y="146"/>
                    </a:lnTo>
                    <a:lnTo>
                      <a:pt x="47" y="146"/>
                    </a:lnTo>
                    <a:lnTo>
                      <a:pt x="47" y="215"/>
                    </a:lnTo>
                    <a:lnTo>
                      <a:pt x="194"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82860D8-E448-4C7E-A8A3-D28969B44E98}"/>
                  </a:ext>
                </a:extLst>
              </p:cNvPr>
              <p:cNvSpPr>
                <a:spLocks/>
              </p:cNvSpPr>
              <p:nvPr userDrawn="1"/>
            </p:nvSpPr>
            <p:spPr bwMode="auto">
              <a:xfrm>
                <a:off x="5881688" y="3900489"/>
                <a:ext cx="365125" cy="406400"/>
              </a:xfrm>
              <a:custGeom>
                <a:avLst/>
                <a:gdLst>
                  <a:gd name="T0" fmla="*/ 230 w 230"/>
                  <a:gd name="T1" fmla="*/ 0 h 256"/>
                  <a:gd name="T2" fmla="*/ 230 w 230"/>
                  <a:gd name="T3" fmla="*/ 256 h 256"/>
                  <a:gd name="T4" fmla="*/ 192 w 230"/>
                  <a:gd name="T5" fmla="*/ 256 h 256"/>
                  <a:gd name="T6" fmla="*/ 47 w 230"/>
                  <a:gd name="T7" fmla="*/ 81 h 256"/>
                  <a:gd name="T8" fmla="*/ 47 w 230"/>
                  <a:gd name="T9" fmla="*/ 256 h 256"/>
                  <a:gd name="T10" fmla="*/ 0 w 230"/>
                  <a:gd name="T11" fmla="*/ 256 h 256"/>
                  <a:gd name="T12" fmla="*/ 0 w 230"/>
                  <a:gd name="T13" fmla="*/ 0 h 256"/>
                  <a:gd name="T14" fmla="*/ 40 w 230"/>
                  <a:gd name="T15" fmla="*/ 0 h 256"/>
                  <a:gd name="T16" fmla="*/ 183 w 230"/>
                  <a:gd name="T17" fmla="*/ 172 h 256"/>
                  <a:gd name="T18" fmla="*/ 183 w 230"/>
                  <a:gd name="T19" fmla="*/ 0 h 256"/>
                  <a:gd name="T20" fmla="*/ 230 w 230"/>
                  <a:gd name="T2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56">
                    <a:moveTo>
                      <a:pt x="230" y="0"/>
                    </a:moveTo>
                    <a:lnTo>
                      <a:pt x="230" y="256"/>
                    </a:lnTo>
                    <a:lnTo>
                      <a:pt x="192" y="256"/>
                    </a:lnTo>
                    <a:lnTo>
                      <a:pt x="47" y="81"/>
                    </a:lnTo>
                    <a:lnTo>
                      <a:pt x="47" y="256"/>
                    </a:lnTo>
                    <a:lnTo>
                      <a:pt x="0" y="256"/>
                    </a:lnTo>
                    <a:lnTo>
                      <a:pt x="0" y="0"/>
                    </a:lnTo>
                    <a:lnTo>
                      <a:pt x="40" y="0"/>
                    </a:lnTo>
                    <a:lnTo>
                      <a:pt x="183" y="172"/>
                    </a:lnTo>
                    <a:lnTo>
                      <a:pt x="183" y="0"/>
                    </a:lnTo>
                    <a:lnTo>
                      <a:pt x="2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DA429485-05E9-4EEB-8862-CD3A087DC8C3}"/>
                  </a:ext>
                </a:extLst>
              </p:cNvPr>
              <p:cNvSpPr>
                <a:spLocks/>
              </p:cNvSpPr>
              <p:nvPr userDrawn="1"/>
            </p:nvSpPr>
            <p:spPr bwMode="auto">
              <a:xfrm>
                <a:off x="6386513" y="3900489"/>
                <a:ext cx="312738" cy="406400"/>
              </a:xfrm>
              <a:custGeom>
                <a:avLst/>
                <a:gdLst>
                  <a:gd name="T0" fmla="*/ 197 w 197"/>
                  <a:gd name="T1" fmla="*/ 215 h 256"/>
                  <a:gd name="T2" fmla="*/ 197 w 197"/>
                  <a:gd name="T3" fmla="*/ 256 h 256"/>
                  <a:gd name="T4" fmla="*/ 0 w 197"/>
                  <a:gd name="T5" fmla="*/ 256 h 256"/>
                  <a:gd name="T6" fmla="*/ 0 w 197"/>
                  <a:gd name="T7" fmla="*/ 0 h 256"/>
                  <a:gd name="T8" fmla="*/ 192 w 197"/>
                  <a:gd name="T9" fmla="*/ 0 h 256"/>
                  <a:gd name="T10" fmla="*/ 192 w 197"/>
                  <a:gd name="T11" fmla="*/ 38 h 256"/>
                  <a:gd name="T12" fmla="*/ 50 w 197"/>
                  <a:gd name="T13" fmla="*/ 38 h 256"/>
                  <a:gd name="T14" fmla="*/ 50 w 197"/>
                  <a:gd name="T15" fmla="*/ 105 h 256"/>
                  <a:gd name="T16" fmla="*/ 176 w 197"/>
                  <a:gd name="T17" fmla="*/ 105 h 256"/>
                  <a:gd name="T18" fmla="*/ 176 w 197"/>
                  <a:gd name="T19" fmla="*/ 146 h 256"/>
                  <a:gd name="T20" fmla="*/ 50 w 197"/>
                  <a:gd name="T21" fmla="*/ 146 h 256"/>
                  <a:gd name="T22" fmla="*/ 50 w 197"/>
                  <a:gd name="T23" fmla="*/ 215 h 256"/>
                  <a:gd name="T24" fmla="*/ 197 w 197"/>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256">
                    <a:moveTo>
                      <a:pt x="197" y="215"/>
                    </a:moveTo>
                    <a:lnTo>
                      <a:pt x="197" y="256"/>
                    </a:lnTo>
                    <a:lnTo>
                      <a:pt x="0" y="256"/>
                    </a:lnTo>
                    <a:lnTo>
                      <a:pt x="0" y="0"/>
                    </a:lnTo>
                    <a:lnTo>
                      <a:pt x="192" y="0"/>
                    </a:lnTo>
                    <a:lnTo>
                      <a:pt x="192" y="38"/>
                    </a:lnTo>
                    <a:lnTo>
                      <a:pt x="50" y="38"/>
                    </a:lnTo>
                    <a:lnTo>
                      <a:pt x="50" y="105"/>
                    </a:lnTo>
                    <a:lnTo>
                      <a:pt x="176" y="105"/>
                    </a:lnTo>
                    <a:lnTo>
                      <a:pt x="176" y="146"/>
                    </a:lnTo>
                    <a:lnTo>
                      <a:pt x="50" y="146"/>
                    </a:lnTo>
                    <a:lnTo>
                      <a:pt x="50" y="215"/>
                    </a:lnTo>
                    <a:lnTo>
                      <a:pt x="197"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E1FB7E03-824A-4051-9A8F-3E235C4064BC}"/>
                  </a:ext>
                </a:extLst>
              </p:cNvPr>
              <p:cNvSpPr>
                <a:spLocks noEditPoints="1"/>
              </p:cNvSpPr>
              <p:nvPr userDrawn="1"/>
            </p:nvSpPr>
            <p:spPr bwMode="auto">
              <a:xfrm>
                <a:off x="6827838" y="3900489"/>
                <a:ext cx="354013" cy="406400"/>
              </a:xfrm>
              <a:custGeom>
                <a:avLst/>
                <a:gdLst>
                  <a:gd name="T0" fmla="*/ 72 w 94"/>
                  <a:gd name="T1" fmla="*/ 107 h 107"/>
                  <a:gd name="T2" fmla="*/ 50 w 94"/>
                  <a:gd name="T3" fmla="*/ 76 h 107"/>
                  <a:gd name="T4" fmla="*/ 46 w 94"/>
                  <a:gd name="T5" fmla="*/ 76 h 107"/>
                  <a:gd name="T6" fmla="*/ 21 w 94"/>
                  <a:gd name="T7" fmla="*/ 76 h 107"/>
                  <a:gd name="T8" fmla="*/ 21 w 94"/>
                  <a:gd name="T9" fmla="*/ 107 h 107"/>
                  <a:gd name="T10" fmla="*/ 0 w 94"/>
                  <a:gd name="T11" fmla="*/ 107 h 107"/>
                  <a:gd name="T12" fmla="*/ 0 w 94"/>
                  <a:gd name="T13" fmla="*/ 0 h 107"/>
                  <a:gd name="T14" fmla="*/ 46 w 94"/>
                  <a:gd name="T15" fmla="*/ 0 h 107"/>
                  <a:gd name="T16" fmla="*/ 92 w 94"/>
                  <a:gd name="T17" fmla="*/ 38 h 107"/>
                  <a:gd name="T18" fmla="*/ 69 w 94"/>
                  <a:gd name="T19" fmla="*/ 72 h 107"/>
                  <a:gd name="T20" fmla="*/ 94 w 94"/>
                  <a:gd name="T21" fmla="*/ 107 h 107"/>
                  <a:gd name="T22" fmla="*/ 72 w 94"/>
                  <a:gd name="T23" fmla="*/ 107 h 107"/>
                  <a:gd name="T24" fmla="*/ 45 w 94"/>
                  <a:gd name="T25" fmla="*/ 17 h 107"/>
                  <a:gd name="T26" fmla="*/ 21 w 94"/>
                  <a:gd name="T27" fmla="*/ 17 h 107"/>
                  <a:gd name="T28" fmla="*/ 21 w 94"/>
                  <a:gd name="T29" fmla="*/ 59 h 107"/>
                  <a:gd name="T30" fmla="*/ 45 w 94"/>
                  <a:gd name="T31" fmla="*/ 59 h 107"/>
                  <a:gd name="T32" fmla="*/ 72 w 94"/>
                  <a:gd name="T33" fmla="*/ 38 h 107"/>
                  <a:gd name="T34" fmla="*/ 45 w 94"/>
                  <a:gd name="T35"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07">
                    <a:moveTo>
                      <a:pt x="72" y="107"/>
                    </a:moveTo>
                    <a:cubicBezTo>
                      <a:pt x="50" y="76"/>
                      <a:pt x="50" y="76"/>
                      <a:pt x="50" y="76"/>
                    </a:cubicBezTo>
                    <a:cubicBezTo>
                      <a:pt x="48" y="76"/>
                      <a:pt x="47" y="76"/>
                      <a:pt x="46" y="76"/>
                    </a:cubicBezTo>
                    <a:cubicBezTo>
                      <a:pt x="21" y="76"/>
                      <a:pt x="21" y="76"/>
                      <a:pt x="21" y="76"/>
                    </a:cubicBezTo>
                    <a:cubicBezTo>
                      <a:pt x="21" y="107"/>
                      <a:pt x="21" y="107"/>
                      <a:pt x="21" y="107"/>
                    </a:cubicBezTo>
                    <a:cubicBezTo>
                      <a:pt x="0" y="107"/>
                      <a:pt x="0" y="107"/>
                      <a:pt x="0" y="107"/>
                    </a:cubicBezTo>
                    <a:cubicBezTo>
                      <a:pt x="0" y="0"/>
                      <a:pt x="0" y="0"/>
                      <a:pt x="0" y="0"/>
                    </a:cubicBezTo>
                    <a:cubicBezTo>
                      <a:pt x="46" y="0"/>
                      <a:pt x="46" y="0"/>
                      <a:pt x="46" y="0"/>
                    </a:cubicBezTo>
                    <a:cubicBezTo>
                      <a:pt x="74" y="0"/>
                      <a:pt x="92" y="14"/>
                      <a:pt x="92" y="38"/>
                    </a:cubicBezTo>
                    <a:cubicBezTo>
                      <a:pt x="92" y="54"/>
                      <a:pt x="84" y="66"/>
                      <a:pt x="69" y="72"/>
                    </a:cubicBezTo>
                    <a:cubicBezTo>
                      <a:pt x="94" y="107"/>
                      <a:pt x="94" y="107"/>
                      <a:pt x="94" y="107"/>
                    </a:cubicBezTo>
                    <a:lnTo>
                      <a:pt x="72" y="107"/>
                    </a:lnTo>
                    <a:close/>
                    <a:moveTo>
                      <a:pt x="45" y="17"/>
                    </a:moveTo>
                    <a:cubicBezTo>
                      <a:pt x="21" y="17"/>
                      <a:pt x="21" y="17"/>
                      <a:pt x="21" y="17"/>
                    </a:cubicBezTo>
                    <a:cubicBezTo>
                      <a:pt x="21" y="59"/>
                      <a:pt x="21" y="59"/>
                      <a:pt x="21" y="59"/>
                    </a:cubicBezTo>
                    <a:cubicBezTo>
                      <a:pt x="45" y="59"/>
                      <a:pt x="45" y="59"/>
                      <a:pt x="45" y="59"/>
                    </a:cubicBezTo>
                    <a:cubicBezTo>
                      <a:pt x="62" y="59"/>
                      <a:pt x="72" y="51"/>
                      <a:pt x="72" y="38"/>
                    </a:cubicBezTo>
                    <a:cubicBezTo>
                      <a:pt x="72" y="24"/>
                      <a:pt x="62" y="17"/>
                      <a:pt x="4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AC6FA6E4-E7DA-4166-A5BE-56963A5F541F}"/>
                  </a:ext>
                </a:extLst>
              </p:cNvPr>
              <p:cNvSpPr>
                <a:spLocks/>
              </p:cNvSpPr>
              <p:nvPr userDrawn="1"/>
            </p:nvSpPr>
            <p:spPr bwMode="auto">
              <a:xfrm>
                <a:off x="7258050"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59 w 104"/>
                  <a:gd name="T11" fmla="*/ 0 h 111"/>
                  <a:gd name="T12" fmla="*/ 104 w 104"/>
                  <a:gd name="T13" fmla="*/ 18 h 111"/>
                  <a:gd name="T14" fmla="*/ 91 w 104"/>
                  <a:gd name="T15" fmla="*/ 30 h 111"/>
                  <a:gd name="T16" fmla="*/ 60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59" y="0"/>
                    </a:cubicBezTo>
                    <a:cubicBezTo>
                      <a:pt x="78" y="0"/>
                      <a:pt x="93" y="6"/>
                      <a:pt x="104" y="18"/>
                    </a:cubicBezTo>
                    <a:cubicBezTo>
                      <a:pt x="91" y="30"/>
                      <a:pt x="91" y="30"/>
                      <a:pt x="91" y="30"/>
                    </a:cubicBezTo>
                    <a:cubicBezTo>
                      <a:pt x="82" y="22"/>
                      <a:pt x="72" y="18"/>
                      <a:pt x="60"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617F07C8-5D8C-4093-A430-C0F185DAED03}"/>
                  </a:ext>
                </a:extLst>
              </p:cNvPr>
              <p:cNvSpPr>
                <a:spLocks/>
              </p:cNvSpPr>
              <p:nvPr userDrawn="1"/>
            </p:nvSpPr>
            <p:spPr bwMode="auto">
              <a:xfrm>
                <a:off x="7713663" y="3900489"/>
                <a:ext cx="404813" cy="406400"/>
              </a:xfrm>
              <a:custGeom>
                <a:avLst/>
                <a:gdLst>
                  <a:gd name="T0" fmla="*/ 152 w 255"/>
                  <a:gd name="T1" fmla="*/ 165 h 256"/>
                  <a:gd name="T2" fmla="*/ 152 w 255"/>
                  <a:gd name="T3" fmla="*/ 256 h 256"/>
                  <a:gd name="T4" fmla="*/ 103 w 255"/>
                  <a:gd name="T5" fmla="*/ 256 h 256"/>
                  <a:gd name="T6" fmla="*/ 103 w 255"/>
                  <a:gd name="T7" fmla="*/ 167 h 256"/>
                  <a:gd name="T8" fmla="*/ 0 w 255"/>
                  <a:gd name="T9" fmla="*/ 0 h 256"/>
                  <a:gd name="T10" fmla="*/ 53 w 255"/>
                  <a:gd name="T11" fmla="*/ 0 h 256"/>
                  <a:gd name="T12" fmla="*/ 129 w 255"/>
                  <a:gd name="T13" fmla="*/ 124 h 256"/>
                  <a:gd name="T14" fmla="*/ 207 w 255"/>
                  <a:gd name="T15" fmla="*/ 0 h 256"/>
                  <a:gd name="T16" fmla="*/ 255 w 255"/>
                  <a:gd name="T17" fmla="*/ 0 h 256"/>
                  <a:gd name="T18" fmla="*/ 152 w 255"/>
                  <a:gd name="T19" fmla="*/ 16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6">
                    <a:moveTo>
                      <a:pt x="152" y="165"/>
                    </a:moveTo>
                    <a:lnTo>
                      <a:pt x="152" y="256"/>
                    </a:lnTo>
                    <a:lnTo>
                      <a:pt x="103" y="256"/>
                    </a:lnTo>
                    <a:lnTo>
                      <a:pt x="103" y="167"/>
                    </a:lnTo>
                    <a:lnTo>
                      <a:pt x="0" y="0"/>
                    </a:lnTo>
                    <a:lnTo>
                      <a:pt x="53" y="0"/>
                    </a:lnTo>
                    <a:lnTo>
                      <a:pt x="129" y="124"/>
                    </a:lnTo>
                    <a:lnTo>
                      <a:pt x="207" y="0"/>
                    </a:lnTo>
                    <a:lnTo>
                      <a:pt x="255" y="0"/>
                    </a:lnTo>
                    <a:lnTo>
                      <a:pt x="152"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97284390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dt="0"/>
  <p:txStyles>
    <p:titleStyle>
      <a:lvl1pPr algn="l" defTabSz="914400" rtl="0" eaLnBrk="1" latinLnBrk="0" hangingPunct="1">
        <a:lnSpc>
          <a:spcPct val="90000"/>
        </a:lnSpc>
        <a:spcBef>
          <a:spcPct val="0"/>
        </a:spcBef>
        <a:buNone/>
        <a:defRPr sz="3200" i="0" kern="1200" spc="0" baseline="0">
          <a:solidFill>
            <a:srgbClr val="777777"/>
          </a:solidFill>
          <a:latin typeface="+mj-lt"/>
          <a:ea typeface="+mj-ea"/>
          <a:cs typeface="+mj-cs"/>
        </a:defRPr>
      </a:lvl1pPr>
    </p:titleStyle>
    <p:bodyStyle>
      <a:lvl1pPr marL="1828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1pPr>
      <a:lvl2pPr marL="411480" indent="-182880" algn="l" defTabSz="914400" rtl="0" eaLnBrk="1" latinLnBrk="0" hangingPunct="1">
        <a:lnSpc>
          <a:spcPct val="100000"/>
        </a:lnSpc>
        <a:spcBef>
          <a:spcPts val="600"/>
        </a:spcBef>
        <a:spcAft>
          <a:spcPts val="600"/>
        </a:spcAft>
        <a:buClr>
          <a:schemeClr val="tx1"/>
        </a:buClr>
        <a:buSzPct val="100000"/>
        <a:buFont typeface="Arial" panose="020B0604020202020204" pitchFamily="34" charset="0"/>
        <a:buChar char="‒"/>
        <a:defRPr sz="2000" kern="1200" spc="0" baseline="0">
          <a:solidFill>
            <a:srgbClr val="777777"/>
          </a:solidFill>
          <a:latin typeface="+mn-lt"/>
          <a:ea typeface="+mn-ea"/>
          <a:cs typeface="+mn-cs"/>
        </a:defRPr>
      </a:lvl2pPr>
      <a:lvl3pPr marL="6400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3pPr>
      <a:lvl4pPr marL="822960" indent="-182880" algn="l" defTabSz="914400" rtl="0" eaLnBrk="1" latinLnBrk="0" hangingPunct="1">
        <a:lnSpc>
          <a:spcPct val="100000"/>
        </a:lnSpc>
        <a:spcBef>
          <a:spcPts val="600"/>
        </a:spcBef>
        <a:spcAft>
          <a:spcPts val="600"/>
        </a:spcAft>
        <a:buClr>
          <a:schemeClr val="accent1"/>
        </a:buClr>
        <a:buSzPct val="100000"/>
        <a:buFont typeface="Segoe UI" panose="020B0502040204020203" pitchFamily="34" charset="0"/>
        <a:buChar char="–"/>
        <a:defRPr sz="2000" kern="1200" spc="0" baseline="0">
          <a:solidFill>
            <a:srgbClr val="777777"/>
          </a:solidFill>
          <a:latin typeface="+mn-lt"/>
          <a:ea typeface="+mn-ea"/>
          <a:cs typeface="+mn-cs"/>
        </a:defRPr>
      </a:lvl4pPr>
      <a:lvl5pPr marL="1005840" indent="-182880" algn="l" defTabSz="914400" rtl="0" eaLnBrk="1" latinLnBrk="0" hangingPunct="1">
        <a:lnSpc>
          <a:spcPct val="100000"/>
        </a:lnSpc>
        <a:spcBef>
          <a:spcPts val="600"/>
        </a:spcBef>
        <a:spcAft>
          <a:spcPts val="600"/>
        </a:spcAft>
        <a:buClr>
          <a:schemeClr val="tx1"/>
        </a:buClr>
        <a:buFont typeface="Arial" panose="020B0604020202020204" pitchFamily="34" charset="0"/>
        <a:buChar char="•"/>
        <a:defRPr sz="2000" kern="1200" spc="0" baseline="0">
          <a:solidFill>
            <a:srgbClr val="777777"/>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B9774-DE66-420C-B463-70169987CFBC}"/>
              </a:ext>
            </a:extLst>
          </p:cNvPr>
          <p:cNvSpPr/>
          <p:nvPr userDrawn="1"/>
        </p:nvSpPr>
        <p:spPr>
          <a:xfrm>
            <a:off x="-1" y="0"/>
            <a:ext cx="12192001" cy="12508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57990" y="240422"/>
            <a:ext cx="8818983" cy="101041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757990" y="1608343"/>
            <a:ext cx="10058400" cy="4260749"/>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063272" y="6446838"/>
            <a:ext cx="3930309" cy="365125"/>
          </a:xfrm>
          <a:prstGeom prst="rect">
            <a:avLst/>
          </a:prstGeom>
        </p:spPr>
        <p:txBody>
          <a:bodyPr vert="horz" lIns="91440" tIns="45720" rIns="91440" bIns="45720" rtlCol="0" anchor="ctr"/>
          <a:lstStyle>
            <a:lvl1pPr algn="r">
              <a:defRPr sz="900" b="0" cap="all" baseline="0">
                <a:solidFill>
                  <a:srgbClr val="777777"/>
                </a:solidFill>
                <a:latin typeface="+mn-lt"/>
              </a:defRPr>
            </a:lvl1pPr>
          </a:lstStyle>
          <a:p>
            <a:r>
              <a:rPr lang="en-US"/>
              <a:t>BUSINESS CONFIDENTIAL           GTI ENERGY |  May 2024</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b="0">
                <a:solidFill>
                  <a:srgbClr val="777777"/>
                </a:solidFill>
                <a:latin typeface="+mn-lt"/>
              </a:defRPr>
            </a:lvl1pPr>
          </a:lstStyle>
          <a:p>
            <a:fld id="{3A98EE3D-8CD1-4C3F-BD1C-C98C9596463C}" type="slidenum">
              <a:rPr lang="en-US" smtClean="0"/>
              <a:pPr/>
              <a:t>‹#›</a:t>
            </a:fld>
            <a:endParaRPr lang="en-US"/>
          </a:p>
        </p:txBody>
      </p:sp>
      <p:sp>
        <p:nvSpPr>
          <p:cNvPr id="61" name="Rectangle 60">
            <a:extLst>
              <a:ext uri="{FF2B5EF4-FFF2-40B4-BE49-F238E27FC236}">
                <a16:creationId xmlns:a16="http://schemas.microsoft.com/office/drawing/2014/main" id="{47B49D37-E34C-4498-BAB3-F497D9C47DA5}"/>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144B9D3-32E6-4E2B-849B-0B9EDF9722A2}"/>
              </a:ext>
            </a:extLst>
          </p:cNvPr>
          <p:cNvSpPr/>
          <p:nvPr/>
        </p:nvSpPr>
        <p:spPr>
          <a:xfrm>
            <a:off x="-1" y="1316830"/>
            <a:ext cx="99613" cy="5541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19BC41-532C-4C9B-A25B-B6023B9D0F59}"/>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641FC3-1D29-4834-8E4F-6967708D7E93}"/>
              </a:ext>
            </a:extLst>
          </p:cNvPr>
          <p:cNvSpPr/>
          <p:nvPr/>
        </p:nvSpPr>
        <p:spPr>
          <a:xfrm>
            <a:off x="-1" y="1316830"/>
            <a:ext cx="99613" cy="5541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CB8D382-C246-4CA1-B7EC-6B98FA0EAF49}"/>
              </a:ext>
            </a:extLst>
          </p:cNvPr>
          <p:cNvSpPr/>
          <p:nvPr userDrawn="1"/>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650A090-B81E-44B1-BF8E-30BAB5DA4AB3}"/>
              </a:ext>
            </a:extLst>
          </p:cNvPr>
          <p:cNvSpPr/>
          <p:nvPr userDrawn="1"/>
        </p:nvSpPr>
        <p:spPr>
          <a:xfrm>
            <a:off x="-1" y="1250836"/>
            <a:ext cx="99613" cy="5607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D5DFA0B-3488-4C7C-91C9-E974F06B8C2D}"/>
              </a:ext>
            </a:extLst>
          </p:cNvPr>
          <p:cNvGrpSpPr>
            <a:grpSpLocks noChangeAspect="1"/>
          </p:cNvGrpSpPr>
          <p:nvPr userDrawn="1"/>
        </p:nvGrpSpPr>
        <p:grpSpPr>
          <a:xfrm>
            <a:off x="10101149" y="292608"/>
            <a:ext cx="1563624" cy="692583"/>
            <a:chOff x="4029075" y="2501901"/>
            <a:chExt cx="4089401" cy="1811338"/>
          </a:xfrm>
        </p:grpSpPr>
        <p:sp>
          <p:nvSpPr>
            <p:cNvPr id="14" name="Freeform 5">
              <a:extLst>
                <a:ext uri="{FF2B5EF4-FFF2-40B4-BE49-F238E27FC236}">
                  <a16:creationId xmlns:a16="http://schemas.microsoft.com/office/drawing/2014/main" id="{6D7694A0-B7DD-42E2-ADCE-D007047E8D0C}"/>
                </a:ext>
              </a:extLst>
            </p:cNvPr>
            <p:cNvSpPr>
              <a:spLocks/>
            </p:cNvSpPr>
            <p:nvPr userDrawn="1"/>
          </p:nvSpPr>
          <p:spPr bwMode="auto">
            <a:xfrm>
              <a:off x="4303713" y="2501901"/>
              <a:ext cx="1800225" cy="982663"/>
            </a:xfrm>
            <a:custGeom>
              <a:avLst/>
              <a:gdLst>
                <a:gd name="T0" fmla="*/ 292 w 477"/>
                <a:gd name="T1" fmla="*/ 218 h 259"/>
                <a:gd name="T2" fmla="*/ 235 w 477"/>
                <a:gd name="T3" fmla="*/ 161 h 259"/>
                <a:gd name="T4" fmla="*/ 235 w 477"/>
                <a:gd name="T5" fmla="*/ 162 h 259"/>
                <a:gd name="T6" fmla="*/ 130 w 477"/>
                <a:gd name="T7" fmla="*/ 57 h 259"/>
                <a:gd name="T8" fmla="*/ 0 w 477"/>
                <a:gd name="T9" fmla="*/ 27 h 259"/>
                <a:gd name="T10" fmla="*/ 157 w 477"/>
                <a:gd name="T11" fmla="*/ 51 h 259"/>
                <a:gd name="T12" fmla="*/ 307 w 477"/>
                <a:gd name="T13" fmla="*/ 201 h 259"/>
                <a:gd name="T14" fmla="*/ 417 w 477"/>
                <a:gd name="T15" fmla="*/ 206 h 259"/>
                <a:gd name="T16" fmla="*/ 422 w 477"/>
                <a:gd name="T17" fmla="*/ 88 h 259"/>
                <a:gd name="T18" fmla="*/ 314 w 477"/>
                <a:gd name="T19" fmla="*/ 83 h 259"/>
                <a:gd name="T20" fmla="*/ 297 w 477"/>
                <a:gd name="T21" fmla="*/ 99 h 259"/>
                <a:gd name="T22" fmla="*/ 272 w 477"/>
                <a:gd name="T23" fmla="*/ 125 h 259"/>
                <a:gd name="T24" fmla="*/ 259 w 477"/>
                <a:gd name="T25" fmla="*/ 125 h 259"/>
                <a:gd name="T26" fmla="*/ 249 w 477"/>
                <a:gd name="T27" fmla="*/ 115 h 259"/>
                <a:gd name="T28" fmla="*/ 292 w 477"/>
                <a:gd name="T29" fmla="*/ 72 h 259"/>
                <a:gd name="T30" fmla="*/ 298 w 477"/>
                <a:gd name="T31" fmla="*/ 66 h 259"/>
                <a:gd name="T32" fmla="*/ 444 w 477"/>
                <a:gd name="T33" fmla="*/ 78 h 259"/>
                <a:gd name="T34" fmla="*/ 443 w 477"/>
                <a:gd name="T35" fmla="*/ 213 h 259"/>
                <a:gd name="T36" fmla="*/ 292 w 477"/>
                <a:gd name="T37"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259">
                  <a:moveTo>
                    <a:pt x="292" y="218"/>
                  </a:moveTo>
                  <a:cubicBezTo>
                    <a:pt x="291" y="218"/>
                    <a:pt x="261" y="187"/>
                    <a:pt x="235" y="161"/>
                  </a:cubicBezTo>
                  <a:cubicBezTo>
                    <a:pt x="235" y="162"/>
                    <a:pt x="235" y="162"/>
                    <a:pt x="235" y="162"/>
                  </a:cubicBezTo>
                  <a:cubicBezTo>
                    <a:pt x="235" y="162"/>
                    <a:pt x="130" y="57"/>
                    <a:pt x="130" y="57"/>
                  </a:cubicBezTo>
                  <a:cubicBezTo>
                    <a:pt x="94" y="23"/>
                    <a:pt x="44" y="12"/>
                    <a:pt x="0" y="27"/>
                  </a:cubicBezTo>
                  <a:cubicBezTo>
                    <a:pt x="51" y="0"/>
                    <a:pt x="114" y="9"/>
                    <a:pt x="157" y="51"/>
                  </a:cubicBezTo>
                  <a:cubicBezTo>
                    <a:pt x="307" y="201"/>
                    <a:pt x="307" y="201"/>
                    <a:pt x="307" y="201"/>
                  </a:cubicBezTo>
                  <a:cubicBezTo>
                    <a:pt x="337" y="231"/>
                    <a:pt x="385" y="234"/>
                    <a:pt x="417" y="206"/>
                  </a:cubicBezTo>
                  <a:cubicBezTo>
                    <a:pt x="453" y="175"/>
                    <a:pt x="454" y="121"/>
                    <a:pt x="422" y="88"/>
                  </a:cubicBezTo>
                  <a:cubicBezTo>
                    <a:pt x="393" y="59"/>
                    <a:pt x="346" y="57"/>
                    <a:pt x="314" y="83"/>
                  </a:cubicBezTo>
                  <a:cubicBezTo>
                    <a:pt x="297" y="99"/>
                    <a:pt x="297" y="99"/>
                    <a:pt x="297" y="99"/>
                  </a:cubicBezTo>
                  <a:cubicBezTo>
                    <a:pt x="272" y="125"/>
                    <a:pt x="272" y="125"/>
                    <a:pt x="272" y="125"/>
                  </a:cubicBezTo>
                  <a:cubicBezTo>
                    <a:pt x="268" y="128"/>
                    <a:pt x="262" y="128"/>
                    <a:pt x="259" y="125"/>
                  </a:cubicBezTo>
                  <a:cubicBezTo>
                    <a:pt x="249" y="115"/>
                    <a:pt x="249" y="115"/>
                    <a:pt x="249" y="115"/>
                  </a:cubicBezTo>
                  <a:cubicBezTo>
                    <a:pt x="292" y="72"/>
                    <a:pt x="292" y="72"/>
                    <a:pt x="292" y="72"/>
                  </a:cubicBezTo>
                  <a:cubicBezTo>
                    <a:pt x="294" y="70"/>
                    <a:pt x="296" y="68"/>
                    <a:pt x="298" y="66"/>
                  </a:cubicBezTo>
                  <a:cubicBezTo>
                    <a:pt x="341" y="30"/>
                    <a:pt x="406" y="34"/>
                    <a:pt x="444" y="78"/>
                  </a:cubicBezTo>
                  <a:cubicBezTo>
                    <a:pt x="477" y="117"/>
                    <a:pt x="476" y="175"/>
                    <a:pt x="443" y="213"/>
                  </a:cubicBezTo>
                  <a:cubicBezTo>
                    <a:pt x="403" y="259"/>
                    <a:pt x="333" y="259"/>
                    <a:pt x="292" y="218"/>
                  </a:cubicBezTo>
                  <a:close/>
                </a:path>
              </a:pathLst>
            </a:custGeom>
            <a:gradFill flip="none" rotWithShape="1">
              <a:gsLst>
                <a:gs pos="39000">
                  <a:schemeClr val="accent3"/>
                </a:gs>
                <a:gs pos="54000">
                  <a:schemeClr val="accent6"/>
                </a:gs>
                <a:gs pos="80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6">
              <a:extLst>
                <a:ext uri="{FF2B5EF4-FFF2-40B4-BE49-F238E27FC236}">
                  <a16:creationId xmlns:a16="http://schemas.microsoft.com/office/drawing/2014/main" id="{9DD548D2-43EC-4687-B263-90FC35F8AFCF}"/>
                </a:ext>
              </a:extLst>
            </p:cNvPr>
            <p:cNvSpPr>
              <a:spLocks/>
            </p:cNvSpPr>
            <p:nvPr userDrawn="1"/>
          </p:nvSpPr>
          <p:spPr bwMode="auto">
            <a:xfrm>
              <a:off x="4311650" y="2998789"/>
              <a:ext cx="690563" cy="573088"/>
            </a:xfrm>
            <a:custGeom>
              <a:avLst/>
              <a:gdLst>
                <a:gd name="T0" fmla="*/ 179 w 183"/>
                <a:gd name="T1" fmla="*/ 84 h 151"/>
                <a:gd name="T2" fmla="*/ 146 w 183"/>
                <a:gd name="T3" fmla="*/ 117 h 151"/>
                <a:gd name="T4" fmla="*/ 84 w 183"/>
                <a:gd name="T5" fmla="*/ 146 h 151"/>
                <a:gd name="T6" fmla="*/ 0 w 183"/>
                <a:gd name="T7" fmla="*/ 134 h 151"/>
                <a:gd name="T8" fmla="*/ 62 w 183"/>
                <a:gd name="T9" fmla="*/ 138 h 151"/>
                <a:gd name="T10" fmla="*/ 120 w 183"/>
                <a:gd name="T11" fmla="*/ 110 h 151"/>
                <a:gd name="T12" fmla="*/ 154 w 183"/>
                <a:gd name="T13" fmla="*/ 77 h 151"/>
                <a:gd name="T14" fmla="*/ 90 w 183"/>
                <a:gd name="T15" fmla="*/ 13 h 151"/>
                <a:gd name="T16" fmla="*/ 98 w 183"/>
                <a:gd name="T17" fmla="*/ 4 h 151"/>
                <a:gd name="T18" fmla="*/ 114 w 183"/>
                <a:gd name="T19" fmla="*/ 4 h 151"/>
                <a:gd name="T20" fmla="*/ 179 w 183"/>
                <a:gd name="T21" fmla="*/ 70 h 151"/>
                <a:gd name="T22" fmla="*/ 179 w 183"/>
                <a:gd name="T2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51">
                  <a:moveTo>
                    <a:pt x="179" y="84"/>
                  </a:moveTo>
                  <a:cubicBezTo>
                    <a:pt x="146" y="117"/>
                    <a:pt x="146" y="117"/>
                    <a:pt x="146" y="117"/>
                  </a:cubicBezTo>
                  <a:cubicBezTo>
                    <a:pt x="129" y="132"/>
                    <a:pt x="107" y="142"/>
                    <a:pt x="84" y="146"/>
                  </a:cubicBezTo>
                  <a:cubicBezTo>
                    <a:pt x="55" y="151"/>
                    <a:pt x="26" y="147"/>
                    <a:pt x="0" y="134"/>
                  </a:cubicBezTo>
                  <a:cubicBezTo>
                    <a:pt x="20" y="140"/>
                    <a:pt x="41" y="142"/>
                    <a:pt x="62" y="138"/>
                  </a:cubicBezTo>
                  <a:cubicBezTo>
                    <a:pt x="83" y="134"/>
                    <a:pt x="103" y="125"/>
                    <a:pt x="120" y="110"/>
                  </a:cubicBezTo>
                  <a:cubicBezTo>
                    <a:pt x="154" y="77"/>
                    <a:pt x="154" y="77"/>
                    <a:pt x="154" y="77"/>
                  </a:cubicBezTo>
                  <a:cubicBezTo>
                    <a:pt x="90" y="13"/>
                    <a:pt x="90" y="13"/>
                    <a:pt x="90" y="13"/>
                  </a:cubicBezTo>
                  <a:cubicBezTo>
                    <a:pt x="98" y="4"/>
                    <a:pt x="98" y="4"/>
                    <a:pt x="98" y="4"/>
                  </a:cubicBezTo>
                  <a:cubicBezTo>
                    <a:pt x="102" y="0"/>
                    <a:pt x="109" y="0"/>
                    <a:pt x="114" y="4"/>
                  </a:cubicBezTo>
                  <a:cubicBezTo>
                    <a:pt x="179" y="70"/>
                    <a:pt x="179" y="70"/>
                    <a:pt x="179" y="70"/>
                  </a:cubicBezTo>
                  <a:cubicBezTo>
                    <a:pt x="183" y="73"/>
                    <a:pt x="183" y="80"/>
                    <a:pt x="179"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0D496C34-CE0F-4514-A7A1-E6CB623C0F8C}"/>
                </a:ext>
              </a:extLst>
            </p:cNvPr>
            <p:cNvSpPr>
              <a:spLocks/>
            </p:cNvSpPr>
            <p:nvPr userDrawn="1"/>
          </p:nvSpPr>
          <p:spPr bwMode="auto">
            <a:xfrm>
              <a:off x="4029075" y="2624139"/>
              <a:ext cx="1803400" cy="977900"/>
            </a:xfrm>
            <a:custGeom>
              <a:avLst/>
              <a:gdLst>
                <a:gd name="T0" fmla="*/ 478 w 478"/>
                <a:gd name="T1" fmla="*/ 232 h 258"/>
                <a:gd name="T2" fmla="*/ 322 w 478"/>
                <a:gd name="T3" fmla="*/ 208 h 258"/>
                <a:gd name="T4" fmla="*/ 172 w 478"/>
                <a:gd name="T5" fmla="*/ 58 h 258"/>
                <a:gd name="T6" fmla="*/ 61 w 478"/>
                <a:gd name="T7" fmla="*/ 52 h 258"/>
                <a:gd name="T8" fmla="*/ 57 w 478"/>
                <a:gd name="T9" fmla="*/ 170 h 258"/>
                <a:gd name="T10" fmla="*/ 165 w 478"/>
                <a:gd name="T11" fmla="*/ 176 h 258"/>
                <a:gd name="T12" fmla="*/ 141 w 478"/>
                <a:gd name="T13" fmla="*/ 152 h 258"/>
                <a:gd name="T14" fmla="*/ 141 w 478"/>
                <a:gd name="T15" fmla="*/ 135 h 258"/>
                <a:gd name="T16" fmla="*/ 149 w 478"/>
                <a:gd name="T17" fmla="*/ 127 h 258"/>
                <a:gd name="T18" fmla="*/ 198 w 478"/>
                <a:gd name="T19" fmla="*/ 176 h 258"/>
                <a:gd name="T20" fmla="*/ 187 w 478"/>
                <a:gd name="T21" fmla="*/ 187 h 258"/>
                <a:gd name="T22" fmla="*/ 182 w 478"/>
                <a:gd name="T23" fmla="*/ 191 h 258"/>
                <a:gd name="T24" fmla="*/ 180 w 478"/>
                <a:gd name="T25" fmla="*/ 193 h 258"/>
                <a:gd name="T26" fmla="*/ 41 w 478"/>
                <a:gd name="T27" fmla="*/ 187 h 258"/>
                <a:gd name="T28" fmla="*/ 41 w 478"/>
                <a:gd name="T29" fmla="*/ 40 h 258"/>
                <a:gd name="T30" fmla="*/ 187 w 478"/>
                <a:gd name="T31" fmla="*/ 40 h 258"/>
                <a:gd name="T32" fmla="*/ 244 w 478"/>
                <a:gd name="T33" fmla="*/ 97 h 258"/>
                <a:gd name="T34" fmla="*/ 244 w 478"/>
                <a:gd name="T35" fmla="*/ 97 h 258"/>
                <a:gd name="T36" fmla="*/ 349 w 478"/>
                <a:gd name="T37" fmla="*/ 202 h 258"/>
                <a:gd name="T38" fmla="*/ 478 w 478"/>
                <a:gd name="T39" fmla="*/ 2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8" h="258">
                  <a:moveTo>
                    <a:pt x="478" y="232"/>
                  </a:moveTo>
                  <a:cubicBezTo>
                    <a:pt x="428" y="258"/>
                    <a:pt x="364" y="250"/>
                    <a:pt x="322" y="208"/>
                  </a:cubicBezTo>
                  <a:cubicBezTo>
                    <a:pt x="172" y="58"/>
                    <a:pt x="172" y="58"/>
                    <a:pt x="172" y="58"/>
                  </a:cubicBezTo>
                  <a:cubicBezTo>
                    <a:pt x="142" y="28"/>
                    <a:pt x="94" y="25"/>
                    <a:pt x="61" y="52"/>
                  </a:cubicBezTo>
                  <a:cubicBezTo>
                    <a:pt x="26" y="83"/>
                    <a:pt x="24" y="138"/>
                    <a:pt x="57" y="170"/>
                  </a:cubicBezTo>
                  <a:cubicBezTo>
                    <a:pt x="86" y="199"/>
                    <a:pt x="133" y="202"/>
                    <a:pt x="165" y="176"/>
                  </a:cubicBezTo>
                  <a:cubicBezTo>
                    <a:pt x="141" y="152"/>
                    <a:pt x="141" y="152"/>
                    <a:pt x="141" y="152"/>
                  </a:cubicBezTo>
                  <a:cubicBezTo>
                    <a:pt x="136" y="147"/>
                    <a:pt x="136" y="140"/>
                    <a:pt x="141" y="135"/>
                  </a:cubicBezTo>
                  <a:cubicBezTo>
                    <a:pt x="149" y="127"/>
                    <a:pt x="149" y="127"/>
                    <a:pt x="149" y="127"/>
                  </a:cubicBezTo>
                  <a:cubicBezTo>
                    <a:pt x="198" y="176"/>
                    <a:pt x="198" y="176"/>
                    <a:pt x="198" y="176"/>
                  </a:cubicBezTo>
                  <a:cubicBezTo>
                    <a:pt x="187" y="187"/>
                    <a:pt x="187" y="187"/>
                    <a:pt x="187" y="187"/>
                  </a:cubicBezTo>
                  <a:cubicBezTo>
                    <a:pt x="185" y="188"/>
                    <a:pt x="184" y="190"/>
                    <a:pt x="182" y="191"/>
                  </a:cubicBezTo>
                  <a:cubicBezTo>
                    <a:pt x="181" y="192"/>
                    <a:pt x="181" y="192"/>
                    <a:pt x="180" y="193"/>
                  </a:cubicBezTo>
                  <a:cubicBezTo>
                    <a:pt x="140" y="227"/>
                    <a:pt x="79" y="225"/>
                    <a:pt x="41" y="187"/>
                  </a:cubicBezTo>
                  <a:cubicBezTo>
                    <a:pt x="0" y="146"/>
                    <a:pt x="0" y="81"/>
                    <a:pt x="41" y="40"/>
                  </a:cubicBezTo>
                  <a:cubicBezTo>
                    <a:pt x="81" y="0"/>
                    <a:pt x="147" y="1"/>
                    <a:pt x="187" y="40"/>
                  </a:cubicBezTo>
                  <a:cubicBezTo>
                    <a:pt x="188" y="41"/>
                    <a:pt x="217" y="70"/>
                    <a:pt x="244" y="97"/>
                  </a:cubicBezTo>
                  <a:cubicBezTo>
                    <a:pt x="244" y="97"/>
                    <a:pt x="244" y="97"/>
                    <a:pt x="244" y="97"/>
                  </a:cubicBezTo>
                  <a:cubicBezTo>
                    <a:pt x="244" y="97"/>
                    <a:pt x="348" y="201"/>
                    <a:pt x="349" y="202"/>
                  </a:cubicBezTo>
                  <a:cubicBezTo>
                    <a:pt x="384" y="236"/>
                    <a:pt x="435" y="246"/>
                    <a:pt x="478" y="232"/>
                  </a:cubicBezTo>
                  <a:close/>
                </a:path>
              </a:pathLst>
            </a:custGeom>
            <a:gradFill flip="none" rotWithShape="1">
              <a:gsLst>
                <a:gs pos="0">
                  <a:schemeClr val="accent3"/>
                </a:gs>
                <a:gs pos="46000">
                  <a:schemeClr val="accent6"/>
                </a:gs>
                <a:gs pos="67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50B64395-0D25-4857-A188-7E49E69E0604}"/>
                </a:ext>
              </a:extLst>
            </p:cNvPr>
            <p:cNvSpPr>
              <a:spLocks/>
            </p:cNvSpPr>
            <p:nvPr userDrawn="1"/>
          </p:nvSpPr>
          <p:spPr bwMode="auto">
            <a:xfrm>
              <a:off x="5133975" y="2532064"/>
              <a:ext cx="693738" cy="346075"/>
            </a:xfrm>
            <a:custGeom>
              <a:avLst/>
              <a:gdLst>
                <a:gd name="T0" fmla="*/ 184 w 184"/>
                <a:gd name="T1" fmla="*/ 17 h 91"/>
                <a:gd name="T2" fmla="*/ 122 w 184"/>
                <a:gd name="T3" fmla="*/ 13 h 91"/>
                <a:gd name="T4" fmla="*/ 64 w 184"/>
                <a:gd name="T5" fmla="*/ 41 h 91"/>
                <a:gd name="T6" fmla="*/ 51 w 184"/>
                <a:gd name="T7" fmla="*/ 54 h 91"/>
                <a:gd name="T8" fmla="*/ 51 w 184"/>
                <a:gd name="T9" fmla="*/ 54 h 91"/>
                <a:gd name="T10" fmla="*/ 13 w 184"/>
                <a:gd name="T11" fmla="*/ 91 h 91"/>
                <a:gd name="T12" fmla="*/ 4 w 184"/>
                <a:gd name="T13" fmla="*/ 82 h 91"/>
                <a:gd name="T14" fmla="*/ 4 w 184"/>
                <a:gd name="T15" fmla="*/ 68 h 91"/>
                <a:gd name="T16" fmla="*/ 37 w 184"/>
                <a:gd name="T17" fmla="*/ 35 h 91"/>
                <a:gd name="T18" fmla="*/ 100 w 184"/>
                <a:gd name="T19" fmla="*/ 5 h 91"/>
                <a:gd name="T20" fmla="*/ 184 w 184"/>
                <a:gd name="T2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91">
                  <a:moveTo>
                    <a:pt x="184" y="17"/>
                  </a:moveTo>
                  <a:cubicBezTo>
                    <a:pt x="164" y="11"/>
                    <a:pt x="143" y="10"/>
                    <a:pt x="122" y="13"/>
                  </a:cubicBezTo>
                  <a:cubicBezTo>
                    <a:pt x="101" y="17"/>
                    <a:pt x="81" y="26"/>
                    <a:pt x="64" y="41"/>
                  </a:cubicBezTo>
                  <a:cubicBezTo>
                    <a:pt x="51" y="54"/>
                    <a:pt x="51" y="54"/>
                    <a:pt x="51" y="54"/>
                  </a:cubicBezTo>
                  <a:cubicBezTo>
                    <a:pt x="51" y="54"/>
                    <a:pt x="51" y="54"/>
                    <a:pt x="51" y="54"/>
                  </a:cubicBezTo>
                  <a:cubicBezTo>
                    <a:pt x="13" y="91"/>
                    <a:pt x="13" y="91"/>
                    <a:pt x="13" y="91"/>
                  </a:cubicBezTo>
                  <a:cubicBezTo>
                    <a:pt x="4" y="82"/>
                    <a:pt x="4" y="82"/>
                    <a:pt x="4" y="82"/>
                  </a:cubicBezTo>
                  <a:cubicBezTo>
                    <a:pt x="0" y="78"/>
                    <a:pt x="0" y="72"/>
                    <a:pt x="4" y="68"/>
                  </a:cubicBezTo>
                  <a:cubicBezTo>
                    <a:pt x="37" y="35"/>
                    <a:pt x="37" y="35"/>
                    <a:pt x="37" y="35"/>
                  </a:cubicBezTo>
                  <a:cubicBezTo>
                    <a:pt x="55" y="20"/>
                    <a:pt x="77" y="9"/>
                    <a:pt x="100" y="5"/>
                  </a:cubicBezTo>
                  <a:cubicBezTo>
                    <a:pt x="129" y="0"/>
                    <a:pt x="158" y="4"/>
                    <a:pt x="184" y="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F11852D2-84E0-4AE4-A9B6-2FD3F14FAE25}"/>
                </a:ext>
              </a:extLst>
            </p:cNvPr>
            <p:cNvGrpSpPr/>
            <p:nvPr userDrawn="1"/>
          </p:nvGrpSpPr>
          <p:grpSpPr>
            <a:xfrm>
              <a:off x="4067175" y="3892551"/>
              <a:ext cx="4051301" cy="420688"/>
              <a:chOff x="4067175" y="3892551"/>
              <a:chExt cx="4051301" cy="420688"/>
            </a:xfrm>
            <a:solidFill>
              <a:schemeClr val="accent1"/>
            </a:solidFill>
          </p:grpSpPr>
          <p:sp>
            <p:nvSpPr>
              <p:cNvPr id="19" name="Freeform 9">
                <a:extLst>
                  <a:ext uri="{FF2B5EF4-FFF2-40B4-BE49-F238E27FC236}">
                    <a16:creationId xmlns:a16="http://schemas.microsoft.com/office/drawing/2014/main" id="{5D04E1C6-E9FF-49DE-9154-C7217B3689A0}"/>
                  </a:ext>
                </a:extLst>
              </p:cNvPr>
              <p:cNvSpPr>
                <a:spLocks/>
              </p:cNvSpPr>
              <p:nvPr userDrawn="1"/>
            </p:nvSpPr>
            <p:spPr bwMode="auto">
              <a:xfrm>
                <a:off x="4067175"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60 w 104"/>
                  <a:gd name="T11" fmla="*/ 0 h 111"/>
                  <a:gd name="T12" fmla="*/ 104 w 104"/>
                  <a:gd name="T13" fmla="*/ 18 h 111"/>
                  <a:gd name="T14" fmla="*/ 91 w 104"/>
                  <a:gd name="T15" fmla="*/ 30 h 111"/>
                  <a:gd name="T16" fmla="*/ 61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60" y="0"/>
                    </a:cubicBezTo>
                    <a:cubicBezTo>
                      <a:pt x="78" y="0"/>
                      <a:pt x="93" y="6"/>
                      <a:pt x="104" y="18"/>
                    </a:cubicBezTo>
                    <a:cubicBezTo>
                      <a:pt x="91" y="30"/>
                      <a:pt x="91" y="30"/>
                      <a:pt x="91" y="30"/>
                    </a:cubicBezTo>
                    <a:cubicBezTo>
                      <a:pt x="82" y="22"/>
                      <a:pt x="72" y="18"/>
                      <a:pt x="61"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EACB6443-1895-4FC3-A48E-C670384DC67B}"/>
                  </a:ext>
                </a:extLst>
              </p:cNvPr>
              <p:cNvSpPr>
                <a:spLocks/>
              </p:cNvSpPr>
              <p:nvPr userDrawn="1"/>
            </p:nvSpPr>
            <p:spPr bwMode="auto">
              <a:xfrm>
                <a:off x="4525963" y="3900489"/>
                <a:ext cx="350838" cy="406400"/>
              </a:xfrm>
              <a:custGeom>
                <a:avLst/>
                <a:gdLst>
                  <a:gd name="T0" fmla="*/ 86 w 221"/>
                  <a:gd name="T1" fmla="*/ 41 h 256"/>
                  <a:gd name="T2" fmla="*/ 0 w 221"/>
                  <a:gd name="T3" fmla="*/ 41 h 256"/>
                  <a:gd name="T4" fmla="*/ 0 w 221"/>
                  <a:gd name="T5" fmla="*/ 0 h 256"/>
                  <a:gd name="T6" fmla="*/ 221 w 221"/>
                  <a:gd name="T7" fmla="*/ 0 h 256"/>
                  <a:gd name="T8" fmla="*/ 221 w 221"/>
                  <a:gd name="T9" fmla="*/ 41 h 256"/>
                  <a:gd name="T10" fmla="*/ 134 w 221"/>
                  <a:gd name="T11" fmla="*/ 41 h 256"/>
                  <a:gd name="T12" fmla="*/ 134 w 221"/>
                  <a:gd name="T13" fmla="*/ 256 h 256"/>
                  <a:gd name="T14" fmla="*/ 86 w 221"/>
                  <a:gd name="T15" fmla="*/ 256 h 256"/>
                  <a:gd name="T16" fmla="*/ 86 w 221"/>
                  <a:gd name="T17" fmla="*/ 4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56">
                    <a:moveTo>
                      <a:pt x="86" y="41"/>
                    </a:moveTo>
                    <a:lnTo>
                      <a:pt x="0" y="41"/>
                    </a:lnTo>
                    <a:lnTo>
                      <a:pt x="0" y="0"/>
                    </a:lnTo>
                    <a:lnTo>
                      <a:pt x="221" y="0"/>
                    </a:lnTo>
                    <a:lnTo>
                      <a:pt x="221" y="41"/>
                    </a:lnTo>
                    <a:lnTo>
                      <a:pt x="134" y="41"/>
                    </a:lnTo>
                    <a:lnTo>
                      <a:pt x="134" y="256"/>
                    </a:lnTo>
                    <a:lnTo>
                      <a:pt x="86" y="256"/>
                    </a:lnTo>
                    <a:lnTo>
                      <a:pt x="8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1">
                <a:extLst>
                  <a:ext uri="{FF2B5EF4-FFF2-40B4-BE49-F238E27FC236}">
                    <a16:creationId xmlns:a16="http://schemas.microsoft.com/office/drawing/2014/main" id="{1CA868AF-3612-40DB-8867-4EFE0BF93059}"/>
                  </a:ext>
                </a:extLst>
              </p:cNvPr>
              <p:cNvSpPr>
                <a:spLocks noChangeArrowheads="1"/>
              </p:cNvSpPr>
              <p:nvPr userDrawn="1"/>
            </p:nvSpPr>
            <p:spPr bwMode="auto">
              <a:xfrm>
                <a:off x="4979988" y="3900489"/>
                <a:ext cx="74613" cy="406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0EF4E79-388D-4FCD-A4B3-4D8837C6A583}"/>
                  </a:ext>
                </a:extLst>
              </p:cNvPr>
              <p:cNvSpPr>
                <a:spLocks/>
              </p:cNvSpPr>
              <p:nvPr userDrawn="1"/>
            </p:nvSpPr>
            <p:spPr bwMode="auto">
              <a:xfrm>
                <a:off x="5440363" y="3900489"/>
                <a:ext cx="307975" cy="406400"/>
              </a:xfrm>
              <a:custGeom>
                <a:avLst/>
                <a:gdLst>
                  <a:gd name="T0" fmla="*/ 194 w 194"/>
                  <a:gd name="T1" fmla="*/ 215 h 256"/>
                  <a:gd name="T2" fmla="*/ 194 w 194"/>
                  <a:gd name="T3" fmla="*/ 256 h 256"/>
                  <a:gd name="T4" fmla="*/ 0 w 194"/>
                  <a:gd name="T5" fmla="*/ 256 h 256"/>
                  <a:gd name="T6" fmla="*/ 0 w 194"/>
                  <a:gd name="T7" fmla="*/ 0 h 256"/>
                  <a:gd name="T8" fmla="*/ 190 w 194"/>
                  <a:gd name="T9" fmla="*/ 0 h 256"/>
                  <a:gd name="T10" fmla="*/ 190 w 194"/>
                  <a:gd name="T11" fmla="*/ 38 h 256"/>
                  <a:gd name="T12" fmla="*/ 47 w 194"/>
                  <a:gd name="T13" fmla="*/ 38 h 256"/>
                  <a:gd name="T14" fmla="*/ 47 w 194"/>
                  <a:gd name="T15" fmla="*/ 105 h 256"/>
                  <a:gd name="T16" fmla="*/ 173 w 194"/>
                  <a:gd name="T17" fmla="*/ 105 h 256"/>
                  <a:gd name="T18" fmla="*/ 173 w 194"/>
                  <a:gd name="T19" fmla="*/ 146 h 256"/>
                  <a:gd name="T20" fmla="*/ 47 w 194"/>
                  <a:gd name="T21" fmla="*/ 146 h 256"/>
                  <a:gd name="T22" fmla="*/ 47 w 194"/>
                  <a:gd name="T23" fmla="*/ 215 h 256"/>
                  <a:gd name="T24" fmla="*/ 194 w 194"/>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256">
                    <a:moveTo>
                      <a:pt x="194" y="215"/>
                    </a:moveTo>
                    <a:lnTo>
                      <a:pt x="194" y="256"/>
                    </a:lnTo>
                    <a:lnTo>
                      <a:pt x="0" y="256"/>
                    </a:lnTo>
                    <a:lnTo>
                      <a:pt x="0" y="0"/>
                    </a:lnTo>
                    <a:lnTo>
                      <a:pt x="190" y="0"/>
                    </a:lnTo>
                    <a:lnTo>
                      <a:pt x="190" y="38"/>
                    </a:lnTo>
                    <a:lnTo>
                      <a:pt x="47" y="38"/>
                    </a:lnTo>
                    <a:lnTo>
                      <a:pt x="47" y="105"/>
                    </a:lnTo>
                    <a:lnTo>
                      <a:pt x="173" y="105"/>
                    </a:lnTo>
                    <a:lnTo>
                      <a:pt x="173" y="146"/>
                    </a:lnTo>
                    <a:lnTo>
                      <a:pt x="47" y="146"/>
                    </a:lnTo>
                    <a:lnTo>
                      <a:pt x="47" y="215"/>
                    </a:lnTo>
                    <a:lnTo>
                      <a:pt x="194"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82860D8-E448-4C7E-A8A3-D28969B44E98}"/>
                  </a:ext>
                </a:extLst>
              </p:cNvPr>
              <p:cNvSpPr>
                <a:spLocks/>
              </p:cNvSpPr>
              <p:nvPr userDrawn="1"/>
            </p:nvSpPr>
            <p:spPr bwMode="auto">
              <a:xfrm>
                <a:off x="5881688" y="3900489"/>
                <a:ext cx="365125" cy="406400"/>
              </a:xfrm>
              <a:custGeom>
                <a:avLst/>
                <a:gdLst>
                  <a:gd name="T0" fmla="*/ 230 w 230"/>
                  <a:gd name="T1" fmla="*/ 0 h 256"/>
                  <a:gd name="T2" fmla="*/ 230 w 230"/>
                  <a:gd name="T3" fmla="*/ 256 h 256"/>
                  <a:gd name="T4" fmla="*/ 192 w 230"/>
                  <a:gd name="T5" fmla="*/ 256 h 256"/>
                  <a:gd name="T6" fmla="*/ 47 w 230"/>
                  <a:gd name="T7" fmla="*/ 81 h 256"/>
                  <a:gd name="T8" fmla="*/ 47 w 230"/>
                  <a:gd name="T9" fmla="*/ 256 h 256"/>
                  <a:gd name="T10" fmla="*/ 0 w 230"/>
                  <a:gd name="T11" fmla="*/ 256 h 256"/>
                  <a:gd name="T12" fmla="*/ 0 w 230"/>
                  <a:gd name="T13" fmla="*/ 0 h 256"/>
                  <a:gd name="T14" fmla="*/ 40 w 230"/>
                  <a:gd name="T15" fmla="*/ 0 h 256"/>
                  <a:gd name="T16" fmla="*/ 183 w 230"/>
                  <a:gd name="T17" fmla="*/ 172 h 256"/>
                  <a:gd name="T18" fmla="*/ 183 w 230"/>
                  <a:gd name="T19" fmla="*/ 0 h 256"/>
                  <a:gd name="T20" fmla="*/ 230 w 230"/>
                  <a:gd name="T2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56">
                    <a:moveTo>
                      <a:pt x="230" y="0"/>
                    </a:moveTo>
                    <a:lnTo>
                      <a:pt x="230" y="256"/>
                    </a:lnTo>
                    <a:lnTo>
                      <a:pt x="192" y="256"/>
                    </a:lnTo>
                    <a:lnTo>
                      <a:pt x="47" y="81"/>
                    </a:lnTo>
                    <a:lnTo>
                      <a:pt x="47" y="256"/>
                    </a:lnTo>
                    <a:lnTo>
                      <a:pt x="0" y="256"/>
                    </a:lnTo>
                    <a:lnTo>
                      <a:pt x="0" y="0"/>
                    </a:lnTo>
                    <a:lnTo>
                      <a:pt x="40" y="0"/>
                    </a:lnTo>
                    <a:lnTo>
                      <a:pt x="183" y="172"/>
                    </a:lnTo>
                    <a:lnTo>
                      <a:pt x="183" y="0"/>
                    </a:lnTo>
                    <a:lnTo>
                      <a:pt x="2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DA429485-05E9-4EEB-8862-CD3A087DC8C3}"/>
                  </a:ext>
                </a:extLst>
              </p:cNvPr>
              <p:cNvSpPr>
                <a:spLocks/>
              </p:cNvSpPr>
              <p:nvPr userDrawn="1"/>
            </p:nvSpPr>
            <p:spPr bwMode="auto">
              <a:xfrm>
                <a:off x="6386513" y="3900489"/>
                <a:ext cx="312738" cy="406400"/>
              </a:xfrm>
              <a:custGeom>
                <a:avLst/>
                <a:gdLst>
                  <a:gd name="T0" fmla="*/ 197 w 197"/>
                  <a:gd name="T1" fmla="*/ 215 h 256"/>
                  <a:gd name="T2" fmla="*/ 197 w 197"/>
                  <a:gd name="T3" fmla="*/ 256 h 256"/>
                  <a:gd name="T4" fmla="*/ 0 w 197"/>
                  <a:gd name="T5" fmla="*/ 256 h 256"/>
                  <a:gd name="T6" fmla="*/ 0 w 197"/>
                  <a:gd name="T7" fmla="*/ 0 h 256"/>
                  <a:gd name="T8" fmla="*/ 192 w 197"/>
                  <a:gd name="T9" fmla="*/ 0 h 256"/>
                  <a:gd name="T10" fmla="*/ 192 w 197"/>
                  <a:gd name="T11" fmla="*/ 38 h 256"/>
                  <a:gd name="T12" fmla="*/ 50 w 197"/>
                  <a:gd name="T13" fmla="*/ 38 h 256"/>
                  <a:gd name="T14" fmla="*/ 50 w 197"/>
                  <a:gd name="T15" fmla="*/ 105 h 256"/>
                  <a:gd name="T16" fmla="*/ 176 w 197"/>
                  <a:gd name="T17" fmla="*/ 105 h 256"/>
                  <a:gd name="T18" fmla="*/ 176 w 197"/>
                  <a:gd name="T19" fmla="*/ 146 h 256"/>
                  <a:gd name="T20" fmla="*/ 50 w 197"/>
                  <a:gd name="T21" fmla="*/ 146 h 256"/>
                  <a:gd name="T22" fmla="*/ 50 w 197"/>
                  <a:gd name="T23" fmla="*/ 215 h 256"/>
                  <a:gd name="T24" fmla="*/ 197 w 197"/>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256">
                    <a:moveTo>
                      <a:pt x="197" y="215"/>
                    </a:moveTo>
                    <a:lnTo>
                      <a:pt x="197" y="256"/>
                    </a:lnTo>
                    <a:lnTo>
                      <a:pt x="0" y="256"/>
                    </a:lnTo>
                    <a:lnTo>
                      <a:pt x="0" y="0"/>
                    </a:lnTo>
                    <a:lnTo>
                      <a:pt x="192" y="0"/>
                    </a:lnTo>
                    <a:lnTo>
                      <a:pt x="192" y="38"/>
                    </a:lnTo>
                    <a:lnTo>
                      <a:pt x="50" y="38"/>
                    </a:lnTo>
                    <a:lnTo>
                      <a:pt x="50" y="105"/>
                    </a:lnTo>
                    <a:lnTo>
                      <a:pt x="176" y="105"/>
                    </a:lnTo>
                    <a:lnTo>
                      <a:pt x="176" y="146"/>
                    </a:lnTo>
                    <a:lnTo>
                      <a:pt x="50" y="146"/>
                    </a:lnTo>
                    <a:lnTo>
                      <a:pt x="50" y="215"/>
                    </a:lnTo>
                    <a:lnTo>
                      <a:pt x="197"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E1FB7E03-824A-4051-9A8F-3E235C4064BC}"/>
                  </a:ext>
                </a:extLst>
              </p:cNvPr>
              <p:cNvSpPr>
                <a:spLocks noEditPoints="1"/>
              </p:cNvSpPr>
              <p:nvPr userDrawn="1"/>
            </p:nvSpPr>
            <p:spPr bwMode="auto">
              <a:xfrm>
                <a:off x="6827838" y="3900489"/>
                <a:ext cx="354013" cy="406400"/>
              </a:xfrm>
              <a:custGeom>
                <a:avLst/>
                <a:gdLst>
                  <a:gd name="T0" fmla="*/ 72 w 94"/>
                  <a:gd name="T1" fmla="*/ 107 h 107"/>
                  <a:gd name="T2" fmla="*/ 50 w 94"/>
                  <a:gd name="T3" fmla="*/ 76 h 107"/>
                  <a:gd name="T4" fmla="*/ 46 w 94"/>
                  <a:gd name="T5" fmla="*/ 76 h 107"/>
                  <a:gd name="T6" fmla="*/ 21 w 94"/>
                  <a:gd name="T7" fmla="*/ 76 h 107"/>
                  <a:gd name="T8" fmla="*/ 21 w 94"/>
                  <a:gd name="T9" fmla="*/ 107 h 107"/>
                  <a:gd name="T10" fmla="*/ 0 w 94"/>
                  <a:gd name="T11" fmla="*/ 107 h 107"/>
                  <a:gd name="T12" fmla="*/ 0 w 94"/>
                  <a:gd name="T13" fmla="*/ 0 h 107"/>
                  <a:gd name="T14" fmla="*/ 46 w 94"/>
                  <a:gd name="T15" fmla="*/ 0 h 107"/>
                  <a:gd name="T16" fmla="*/ 92 w 94"/>
                  <a:gd name="T17" fmla="*/ 38 h 107"/>
                  <a:gd name="T18" fmla="*/ 69 w 94"/>
                  <a:gd name="T19" fmla="*/ 72 h 107"/>
                  <a:gd name="T20" fmla="*/ 94 w 94"/>
                  <a:gd name="T21" fmla="*/ 107 h 107"/>
                  <a:gd name="T22" fmla="*/ 72 w 94"/>
                  <a:gd name="T23" fmla="*/ 107 h 107"/>
                  <a:gd name="T24" fmla="*/ 45 w 94"/>
                  <a:gd name="T25" fmla="*/ 17 h 107"/>
                  <a:gd name="T26" fmla="*/ 21 w 94"/>
                  <a:gd name="T27" fmla="*/ 17 h 107"/>
                  <a:gd name="T28" fmla="*/ 21 w 94"/>
                  <a:gd name="T29" fmla="*/ 59 h 107"/>
                  <a:gd name="T30" fmla="*/ 45 w 94"/>
                  <a:gd name="T31" fmla="*/ 59 h 107"/>
                  <a:gd name="T32" fmla="*/ 72 w 94"/>
                  <a:gd name="T33" fmla="*/ 38 h 107"/>
                  <a:gd name="T34" fmla="*/ 45 w 94"/>
                  <a:gd name="T35"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07">
                    <a:moveTo>
                      <a:pt x="72" y="107"/>
                    </a:moveTo>
                    <a:cubicBezTo>
                      <a:pt x="50" y="76"/>
                      <a:pt x="50" y="76"/>
                      <a:pt x="50" y="76"/>
                    </a:cubicBezTo>
                    <a:cubicBezTo>
                      <a:pt x="48" y="76"/>
                      <a:pt x="47" y="76"/>
                      <a:pt x="46" y="76"/>
                    </a:cubicBezTo>
                    <a:cubicBezTo>
                      <a:pt x="21" y="76"/>
                      <a:pt x="21" y="76"/>
                      <a:pt x="21" y="76"/>
                    </a:cubicBezTo>
                    <a:cubicBezTo>
                      <a:pt x="21" y="107"/>
                      <a:pt x="21" y="107"/>
                      <a:pt x="21" y="107"/>
                    </a:cubicBezTo>
                    <a:cubicBezTo>
                      <a:pt x="0" y="107"/>
                      <a:pt x="0" y="107"/>
                      <a:pt x="0" y="107"/>
                    </a:cubicBezTo>
                    <a:cubicBezTo>
                      <a:pt x="0" y="0"/>
                      <a:pt x="0" y="0"/>
                      <a:pt x="0" y="0"/>
                    </a:cubicBezTo>
                    <a:cubicBezTo>
                      <a:pt x="46" y="0"/>
                      <a:pt x="46" y="0"/>
                      <a:pt x="46" y="0"/>
                    </a:cubicBezTo>
                    <a:cubicBezTo>
                      <a:pt x="74" y="0"/>
                      <a:pt x="92" y="14"/>
                      <a:pt x="92" y="38"/>
                    </a:cubicBezTo>
                    <a:cubicBezTo>
                      <a:pt x="92" y="54"/>
                      <a:pt x="84" y="66"/>
                      <a:pt x="69" y="72"/>
                    </a:cubicBezTo>
                    <a:cubicBezTo>
                      <a:pt x="94" y="107"/>
                      <a:pt x="94" y="107"/>
                      <a:pt x="94" y="107"/>
                    </a:cubicBezTo>
                    <a:lnTo>
                      <a:pt x="72" y="107"/>
                    </a:lnTo>
                    <a:close/>
                    <a:moveTo>
                      <a:pt x="45" y="17"/>
                    </a:moveTo>
                    <a:cubicBezTo>
                      <a:pt x="21" y="17"/>
                      <a:pt x="21" y="17"/>
                      <a:pt x="21" y="17"/>
                    </a:cubicBezTo>
                    <a:cubicBezTo>
                      <a:pt x="21" y="59"/>
                      <a:pt x="21" y="59"/>
                      <a:pt x="21" y="59"/>
                    </a:cubicBezTo>
                    <a:cubicBezTo>
                      <a:pt x="45" y="59"/>
                      <a:pt x="45" y="59"/>
                      <a:pt x="45" y="59"/>
                    </a:cubicBezTo>
                    <a:cubicBezTo>
                      <a:pt x="62" y="59"/>
                      <a:pt x="72" y="51"/>
                      <a:pt x="72" y="38"/>
                    </a:cubicBezTo>
                    <a:cubicBezTo>
                      <a:pt x="72" y="24"/>
                      <a:pt x="62" y="17"/>
                      <a:pt x="4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AC6FA6E4-E7DA-4166-A5BE-56963A5F541F}"/>
                  </a:ext>
                </a:extLst>
              </p:cNvPr>
              <p:cNvSpPr>
                <a:spLocks/>
              </p:cNvSpPr>
              <p:nvPr userDrawn="1"/>
            </p:nvSpPr>
            <p:spPr bwMode="auto">
              <a:xfrm>
                <a:off x="7258050"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59 w 104"/>
                  <a:gd name="T11" fmla="*/ 0 h 111"/>
                  <a:gd name="T12" fmla="*/ 104 w 104"/>
                  <a:gd name="T13" fmla="*/ 18 h 111"/>
                  <a:gd name="T14" fmla="*/ 91 w 104"/>
                  <a:gd name="T15" fmla="*/ 30 h 111"/>
                  <a:gd name="T16" fmla="*/ 60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59" y="0"/>
                    </a:cubicBezTo>
                    <a:cubicBezTo>
                      <a:pt x="78" y="0"/>
                      <a:pt x="93" y="6"/>
                      <a:pt x="104" y="18"/>
                    </a:cubicBezTo>
                    <a:cubicBezTo>
                      <a:pt x="91" y="30"/>
                      <a:pt x="91" y="30"/>
                      <a:pt x="91" y="30"/>
                    </a:cubicBezTo>
                    <a:cubicBezTo>
                      <a:pt x="82" y="22"/>
                      <a:pt x="72" y="18"/>
                      <a:pt x="60"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617F07C8-5D8C-4093-A430-C0F185DAED03}"/>
                  </a:ext>
                </a:extLst>
              </p:cNvPr>
              <p:cNvSpPr>
                <a:spLocks/>
              </p:cNvSpPr>
              <p:nvPr userDrawn="1"/>
            </p:nvSpPr>
            <p:spPr bwMode="auto">
              <a:xfrm>
                <a:off x="7713663" y="3900489"/>
                <a:ext cx="404813" cy="406400"/>
              </a:xfrm>
              <a:custGeom>
                <a:avLst/>
                <a:gdLst>
                  <a:gd name="T0" fmla="*/ 152 w 255"/>
                  <a:gd name="T1" fmla="*/ 165 h 256"/>
                  <a:gd name="T2" fmla="*/ 152 w 255"/>
                  <a:gd name="T3" fmla="*/ 256 h 256"/>
                  <a:gd name="T4" fmla="*/ 103 w 255"/>
                  <a:gd name="T5" fmla="*/ 256 h 256"/>
                  <a:gd name="T6" fmla="*/ 103 w 255"/>
                  <a:gd name="T7" fmla="*/ 167 h 256"/>
                  <a:gd name="T8" fmla="*/ 0 w 255"/>
                  <a:gd name="T9" fmla="*/ 0 h 256"/>
                  <a:gd name="T10" fmla="*/ 53 w 255"/>
                  <a:gd name="T11" fmla="*/ 0 h 256"/>
                  <a:gd name="T12" fmla="*/ 129 w 255"/>
                  <a:gd name="T13" fmla="*/ 124 h 256"/>
                  <a:gd name="T14" fmla="*/ 207 w 255"/>
                  <a:gd name="T15" fmla="*/ 0 h 256"/>
                  <a:gd name="T16" fmla="*/ 255 w 255"/>
                  <a:gd name="T17" fmla="*/ 0 h 256"/>
                  <a:gd name="T18" fmla="*/ 152 w 255"/>
                  <a:gd name="T19" fmla="*/ 16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6">
                    <a:moveTo>
                      <a:pt x="152" y="165"/>
                    </a:moveTo>
                    <a:lnTo>
                      <a:pt x="152" y="256"/>
                    </a:lnTo>
                    <a:lnTo>
                      <a:pt x="103" y="256"/>
                    </a:lnTo>
                    <a:lnTo>
                      <a:pt x="103" y="167"/>
                    </a:lnTo>
                    <a:lnTo>
                      <a:pt x="0" y="0"/>
                    </a:lnTo>
                    <a:lnTo>
                      <a:pt x="53" y="0"/>
                    </a:lnTo>
                    <a:lnTo>
                      <a:pt x="129" y="124"/>
                    </a:lnTo>
                    <a:lnTo>
                      <a:pt x="207" y="0"/>
                    </a:lnTo>
                    <a:lnTo>
                      <a:pt x="255" y="0"/>
                    </a:lnTo>
                    <a:lnTo>
                      <a:pt x="152"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07258894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9" r:id="rId11"/>
    <p:sldLayoutId id="2147483811" r:id="rId12"/>
  </p:sldLayoutIdLst>
  <p:hf hdr="0" dt="0"/>
  <p:txStyles>
    <p:titleStyle>
      <a:lvl1pPr algn="l" defTabSz="914400" rtl="0" eaLnBrk="1" latinLnBrk="0" hangingPunct="1">
        <a:lnSpc>
          <a:spcPct val="90000"/>
        </a:lnSpc>
        <a:spcBef>
          <a:spcPct val="0"/>
        </a:spcBef>
        <a:buNone/>
        <a:defRPr sz="3200" i="0" kern="1200" spc="0" baseline="0">
          <a:solidFill>
            <a:srgbClr val="777777"/>
          </a:solidFill>
          <a:latin typeface="+mj-lt"/>
          <a:ea typeface="+mj-ea"/>
          <a:cs typeface="+mj-cs"/>
        </a:defRPr>
      </a:lvl1pPr>
    </p:titleStyle>
    <p:bodyStyle>
      <a:lvl1pPr marL="1828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1pPr>
      <a:lvl2pPr marL="411480" indent="-182880" algn="l" defTabSz="914400" rtl="0" eaLnBrk="1" latinLnBrk="0" hangingPunct="1">
        <a:lnSpc>
          <a:spcPct val="100000"/>
        </a:lnSpc>
        <a:spcBef>
          <a:spcPts val="600"/>
        </a:spcBef>
        <a:spcAft>
          <a:spcPts val="600"/>
        </a:spcAft>
        <a:buClr>
          <a:schemeClr val="tx1"/>
        </a:buClr>
        <a:buSzPct val="100000"/>
        <a:buFont typeface="Arial" panose="020B0604020202020204" pitchFamily="34" charset="0"/>
        <a:buChar char="‒"/>
        <a:defRPr sz="2000" kern="1200" spc="0" baseline="0">
          <a:solidFill>
            <a:srgbClr val="777777"/>
          </a:solidFill>
          <a:latin typeface="+mn-lt"/>
          <a:ea typeface="+mn-ea"/>
          <a:cs typeface="+mn-cs"/>
        </a:defRPr>
      </a:lvl2pPr>
      <a:lvl3pPr marL="6400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3pPr>
      <a:lvl4pPr marL="822960" indent="-182880" algn="l" defTabSz="914400" rtl="0" eaLnBrk="1" latinLnBrk="0" hangingPunct="1">
        <a:lnSpc>
          <a:spcPct val="100000"/>
        </a:lnSpc>
        <a:spcBef>
          <a:spcPts val="600"/>
        </a:spcBef>
        <a:spcAft>
          <a:spcPts val="600"/>
        </a:spcAft>
        <a:buClr>
          <a:schemeClr val="accent1"/>
        </a:buClr>
        <a:buSzPct val="100000"/>
        <a:buFont typeface="Segoe UI" panose="020B0502040204020203" pitchFamily="34" charset="0"/>
        <a:buChar char="–"/>
        <a:defRPr sz="2000" kern="1200" spc="0" baseline="0">
          <a:solidFill>
            <a:srgbClr val="777777"/>
          </a:solidFill>
          <a:latin typeface="+mn-lt"/>
          <a:ea typeface="+mn-ea"/>
          <a:cs typeface="+mn-cs"/>
        </a:defRPr>
      </a:lvl4pPr>
      <a:lvl5pPr marL="1005840" indent="-182880" algn="l" defTabSz="914400" rtl="0" eaLnBrk="1" latinLnBrk="0" hangingPunct="1">
        <a:lnSpc>
          <a:spcPct val="100000"/>
        </a:lnSpc>
        <a:spcBef>
          <a:spcPts val="600"/>
        </a:spcBef>
        <a:spcAft>
          <a:spcPts val="600"/>
        </a:spcAft>
        <a:buClr>
          <a:schemeClr val="tx1"/>
        </a:buClr>
        <a:buFont typeface="Arial" panose="020B0604020202020204" pitchFamily="34" charset="0"/>
        <a:buChar char="•"/>
        <a:defRPr sz="2000" kern="1200" spc="0" baseline="0">
          <a:solidFill>
            <a:srgbClr val="777777"/>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B9774-DE66-420C-B463-70169987CFBC}"/>
              </a:ext>
            </a:extLst>
          </p:cNvPr>
          <p:cNvSpPr/>
          <p:nvPr userDrawn="1"/>
        </p:nvSpPr>
        <p:spPr>
          <a:xfrm>
            <a:off x="-1" y="0"/>
            <a:ext cx="12192001" cy="12508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57990" y="240422"/>
            <a:ext cx="8818983" cy="101041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757990" y="1608343"/>
            <a:ext cx="10058400" cy="4260749"/>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063272" y="6446838"/>
            <a:ext cx="3930309" cy="365125"/>
          </a:xfrm>
          <a:prstGeom prst="rect">
            <a:avLst/>
          </a:prstGeom>
        </p:spPr>
        <p:txBody>
          <a:bodyPr vert="horz" lIns="91440" tIns="45720" rIns="91440" bIns="45720" rtlCol="0" anchor="ctr"/>
          <a:lstStyle>
            <a:lvl1pPr algn="r">
              <a:defRPr sz="900" b="0" cap="all" baseline="0">
                <a:solidFill>
                  <a:srgbClr val="777777"/>
                </a:solidFill>
                <a:latin typeface="+mn-lt"/>
              </a:defRPr>
            </a:lvl1pPr>
          </a:lstStyle>
          <a:p>
            <a:r>
              <a:rPr lang="en-US"/>
              <a:t>BUSINESS CONFIDENTIAL           GTI ENERGY |  May 2024</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b="0">
                <a:solidFill>
                  <a:srgbClr val="777777"/>
                </a:solidFill>
                <a:latin typeface="+mn-lt"/>
              </a:defRPr>
            </a:lvl1pPr>
          </a:lstStyle>
          <a:p>
            <a:fld id="{3A98EE3D-8CD1-4C3F-BD1C-C98C9596463C}" type="slidenum">
              <a:rPr lang="en-US" smtClean="0"/>
              <a:pPr/>
              <a:t>‹#›</a:t>
            </a:fld>
            <a:endParaRPr lang="en-US"/>
          </a:p>
        </p:txBody>
      </p:sp>
      <p:sp>
        <p:nvSpPr>
          <p:cNvPr id="61" name="Rectangle 60">
            <a:extLst>
              <a:ext uri="{FF2B5EF4-FFF2-40B4-BE49-F238E27FC236}">
                <a16:creationId xmlns:a16="http://schemas.microsoft.com/office/drawing/2014/main" id="{47B49D37-E34C-4498-BAB3-F497D9C47DA5}"/>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144B9D3-32E6-4E2B-849B-0B9EDF9722A2}"/>
              </a:ext>
            </a:extLst>
          </p:cNvPr>
          <p:cNvSpPr/>
          <p:nvPr/>
        </p:nvSpPr>
        <p:spPr>
          <a:xfrm>
            <a:off x="-1" y="1316830"/>
            <a:ext cx="99613" cy="5541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19BC41-532C-4C9B-A25B-B6023B9D0F59}"/>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641FC3-1D29-4834-8E4F-6967708D7E93}"/>
              </a:ext>
            </a:extLst>
          </p:cNvPr>
          <p:cNvSpPr/>
          <p:nvPr/>
        </p:nvSpPr>
        <p:spPr>
          <a:xfrm>
            <a:off x="-1" y="1316830"/>
            <a:ext cx="99613" cy="5541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CB8D382-C246-4CA1-B7EC-6B98FA0EAF49}"/>
              </a:ext>
            </a:extLst>
          </p:cNvPr>
          <p:cNvSpPr/>
          <p:nvPr userDrawn="1"/>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650A090-B81E-44B1-BF8E-30BAB5DA4AB3}"/>
              </a:ext>
            </a:extLst>
          </p:cNvPr>
          <p:cNvSpPr/>
          <p:nvPr userDrawn="1"/>
        </p:nvSpPr>
        <p:spPr>
          <a:xfrm>
            <a:off x="-1" y="1250836"/>
            <a:ext cx="99613" cy="5607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D5DFA0B-3488-4C7C-91C9-E974F06B8C2D}"/>
              </a:ext>
            </a:extLst>
          </p:cNvPr>
          <p:cNvGrpSpPr>
            <a:grpSpLocks noChangeAspect="1"/>
          </p:cNvGrpSpPr>
          <p:nvPr userDrawn="1"/>
        </p:nvGrpSpPr>
        <p:grpSpPr>
          <a:xfrm>
            <a:off x="10101149" y="292608"/>
            <a:ext cx="1563624" cy="692583"/>
            <a:chOff x="4029075" y="2501901"/>
            <a:chExt cx="4089401" cy="1811338"/>
          </a:xfrm>
        </p:grpSpPr>
        <p:sp>
          <p:nvSpPr>
            <p:cNvPr id="14" name="Freeform 5">
              <a:extLst>
                <a:ext uri="{FF2B5EF4-FFF2-40B4-BE49-F238E27FC236}">
                  <a16:creationId xmlns:a16="http://schemas.microsoft.com/office/drawing/2014/main" id="{6D7694A0-B7DD-42E2-ADCE-D007047E8D0C}"/>
                </a:ext>
              </a:extLst>
            </p:cNvPr>
            <p:cNvSpPr>
              <a:spLocks/>
            </p:cNvSpPr>
            <p:nvPr userDrawn="1"/>
          </p:nvSpPr>
          <p:spPr bwMode="auto">
            <a:xfrm>
              <a:off x="4303713" y="2501901"/>
              <a:ext cx="1800225" cy="982663"/>
            </a:xfrm>
            <a:custGeom>
              <a:avLst/>
              <a:gdLst>
                <a:gd name="T0" fmla="*/ 292 w 477"/>
                <a:gd name="T1" fmla="*/ 218 h 259"/>
                <a:gd name="T2" fmla="*/ 235 w 477"/>
                <a:gd name="T3" fmla="*/ 161 h 259"/>
                <a:gd name="T4" fmla="*/ 235 w 477"/>
                <a:gd name="T5" fmla="*/ 162 h 259"/>
                <a:gd name="T6" fmla="*/ 130 w 477"/>
                <a:gd name="T7" fmla="*/ 57 h 259"/>
                <a:gd name="T8" fmla="*/ 0 w 477"/>
                <a:gd name="T9" fmla="*/ 27 h 259"/>
                <a:gd name="T10" fmla="*/ 157 w 477"/>
                <a:gd name="T11" fmla="*/ 51 h 259"/>
                <a:gd name="T12" fmla="*/ 307 w 477"/>
                <a:gd name="T13" fmla="*/ 201 h 259"/>
                <a:gd name="T14" fmla="*/ 417 w 477"/>
                <a:gd name="T15" fmla="*/ 206 h 259"/>
                <a:gd name="T16" fmla="*/ 422 w 477"/>
                <a:gd name="T17" fmla="*/ 88 h 259"/>
                <a:gd name="T18" fmla="*/ 314 w 477"/>
                <a:gd name="T19" fmla="*/ 83 h 259"/>
                <a:gd name="T20" fmla="*/ 297 w 477"/>
                <a:gd name="T21" fmla="*/ 99 h 259"/>
                <a:gd name="T22" fmla="*/ 272 w 477"/>
                <a:gd name="T23" fmla="*/ 125 h 259"/>
                <a:gd name="T24" fmla="*/ 259 w 477"/>
                <a:gd name="T25" fmla="*/ 125 h 259"/>
                <a:gd name="T26" fmla="*/ 249 w 477"/>
                <a:gd name="T27" fmla="*/ 115 h 259"/>
                <a:gd name="T28" fmla="*/ 292 w 477"/>
                <a:gd name="T29" fmla="*/ 72 h 259"/>
                <a:gd name="T30" fmla="*/ 298 w 477"/>
                <a:gd name="T31" fmla="*/ 66 h 259"/>
                <a:gd name="T32" fmla="*/ 444 w 477"/>
                <a:gd name="T33" fmla="*/ 78 h 259"/>
                <a:gd name="T34" fmla="*/ 443 w 477"/>
                <a:gd name="T35" fmla="*/ 213 h 259"/>
                <a:gd name="T36" fmla="*/ 292 w 477"/>
                <a:gd name="T37"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259">
                  <a:moveTo>
                    <a:pt x="292" y="218"/>
                  </a:moveTo>
                  <a:cubicBezTo>
                    <a:pt x="291" y="218"/>
                    <a:pt x="261" y="187"/>
                    <a:pt x="235" y="161"/>
                  </a:cubicBezTo>
                  <a:cubicBezTo>
                    <a:pt x="235" y="162"/>
                    <a:pt x="235" y="162"/>
                    <a:pt x="235" y="162"/>
                  </a:cubicBezTo>
                  <a:cubicBezTo>
                    <a:pt x="235" y="162"/>
                    <a:pt x="130" y="57"/>
                    <a:pt x="130" y="57"/>
                  </a:cubicBezTo>
                  <a:cubicBezTo>
                    <a:pt x="94" y="23"/>
                    <a:pt x="44" y="12"/>
                    <a:pt x="0" y="27"/>
                  </a:cubicBezTo>
                  <a:cubicBezTo>
                    <a:pt x="51" y="0"/>
                    <a:pt x="114" y="9"/>
                    <a:pt x="157" y="51"/>
                  </a:cubicBezTo>
                  <a:cubicBezTo>
                    <a:pt x="307" y="201"/>
                    <a:pt x="307" y="201"/>
                    <a:pt x="307" y="201"/>
                  </a:cubicBezTo>
                  <a:cubicBezTo>
                    <a:pt x="337" y="231"/>
                    <a:pt x="385" y="234"/>
                    <a:pt x="417" y="206"/>
                  </a:cubicBezTo>
                  <a:cubicBezTo>
                    <a:pt x="453" y="175"/>
                    <a:pt x="454" y="121"/>
                    <a:pt x="422" y="88"/>
                  </a:cubicBezTo>
                  <a:cubicBezTo>
                    <a:pt x="393" y="59"/>
                    <a:pt x="346" y="57"/>
                    <a:pt x="314" y="83"/>
                  </a:cubicBezTo>
                  <a:cubicBezTo>
                    <a:pt x="297" y="99"/>
                    <a:pt x="297" y="99"/>
                    <a:pt x="297" y="99"/>
                  </a:cubicBezTo>
                  <a:cubicBezTo>
                    <a:pt x="272" y="125"/>
                    <a:pt x="272" y="125"/>
                    <a:pt x="272" y="125"/>
                  </a:cubicBezTo>
                  <a:cubicBezTo>
                    <a:pt x="268" y="128"/>
                    <a:pt x="262" y="128"/>
                    <a:pt x="259" y="125"/>
                  </a:cubicBezTo>
                  <a:cubicBezTo>
                    <a:pt x="249" y="115"/>
                    <a:pt x="249" y="115"/>
                    <a:pt x="249" y="115"/>
                  </a:cubicBezTo>
                  <a:cubicBezTo>
                    <a:pt x="292" y="72"/>
                    <a:pt x="292" y="72"/>
                    <a:pt x="292" y="72"/>
                  </a:cubicBezTo>
                  <a:cubicBezTo>
                    <a:pt x="294" y="70"/>
                    <a:pt x="296" y="68"/>
                    <a:pt x="298" y="66"/>
                  </a:cubicBezTo>
                  <a:cubicBezTo>
                    <a:pt x="341" y="30"/>
                    <a:pt x="406" y="34"/>
                    <a:pt x="444" y="78"/>
                  </a:cubicBezTo>
                  <a:cubicBezTo>
                    <a:pt x="477" y="117"/>
                    <a:pt x="476" y="175"/>
                    <a:pt x="443" y="213"/>
                  </a:cubicBezTo>
                  <a:cubicBezTo>
                    <a:pt x="403" y="259"/>
                    <a:pt x="333" y="259"/>
                    <a:pt x="292" y="218"/>
                  </a:cubicBezTo>
                  <a:close/>
                </a:path>
              </a:pathLst>
            </a:custGeom>
            <a:gradFill flip="none" rotWithShape="1">
              <a:gsLst>
                <a:gs pos="39000">
                  <a:schemeClr val="accent3"/>
                </a:gs>
                <a:gs pos="54000">
                  <a:schemeClr val="accent6"/>
                </a:gs>
                <a:gs pos="80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6">
              <a:extLst>
                <a:ext uri="{FF2B5EF4-FFF2-40B4-BE49-F238E27FC236}">
                  <a16:creationId xmlns:a16="http://schemas.microsoft.com/office/drawing/2014/main" id="{9DD548D2-43EC-4687-B263-90FC35F8AFCF}"/>
                </a:ext>
              </a:extLst>
            </p:cNvPr>
            <p:cNvSpPr>
              <a:spLocks/>
            </p:cNvSpPr>
            <p:nvPr userDrawn="1"/>
          </p:nvSpPr>
          <p:spPr bwMode="auto">
            <a:xfrm>
              <a:off x="4311650" y="2998789"/>
              <a:ext cx="690563" cy="573088"/>
            </a:xfrm>
            <a:custGeom>
              <a:avLst/>
              <a:gdLst>
                <a:gd name="T0" fmla="*/ 179 w 183"/>
                <a:gd name="T1" fmla="*/ 84 h 151"/>
                <a:gd name="T2" fmla="*/ 146 w 183"/>
                <a:gd name="T3" fmla="*/ 117 h 151"/>
                <a:gd name="T4" fmla="*/ 84 w 183"/>
                <a:gd name="T5" fmla="*/ 146 h 151"/>
                <a:gd name="T6" fmla="*/ 0 w 183"/>
                <a:gd name="T7" fmla="*/ 134 h 151"/>
                <a:gd name="T8" fmla="*/ 62 w 183"/>
                <a:gd name="T9" fmla="*/ 138 h 151"/>
                <a:gd name="T10" fmla="*/ 120 w 183"/>
                <a:gd name="T11" fmla="*/ 110 h 151"/>
                <a:gd name="T12" fmla="*/ 154 w 183"/>
                <a:gd name="T13" fmla="*/ 77 h 151"/>
                <a:gd name="T14" fmla="*/ 90 w 183"/>
                <a:gd name="T15" fmla="*/ 13 h 151"/>
                <a:gd name="T16" fmla="*/ 98 w 183"/>
                <a:gd name="T17" fmla="*/ 4 h 151"/>
                <a:gd name="T18" fmla="*/ 114 w 183"/>
                <a:gd name="T19" fmla="*/ 4 h 151"/>
                <a:gd name="T20" fmla="*/ 179 w 183"/>
                <a:gd name="T21" fmla="*/ 70 h 151"/>
                <a:gd name="T22" fmla="*/ 179 w 183"/>
                <a:gd name="T2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51">
                  <a:moveTo>
                    <a:pt x="179" y="84"/>
                  </a:moveTo>
                  <a:cubicBezTo>
                    <a:pt x="146" y="117"/>
                    <a:pt x="146" y="117"/>
                    <a:pt x="146" y="117"/>
                  </a:cubicBezTo>
                  <a:cubicBezTo>
                    <a:pt x="129" y="132"/>
                    <a:pt x="107" y="142"/>
                    <a:pt x="84" y="146"/>
                  </a:cubicBezTo>
                  <a:cubicBezTo>
                    <a:pt x="55" y="151"/>
                    <a:pt x="26" y="147"/>
                    <a:pt x="0" y="134"/>
                  </a:cubicBezTo>
                  <a:cubicBezTo>
                    <a:pt x="20" y="140"/>
                    <a:pt x="41" y="142"/>
                    <a:pt x="62" y="138"/>
                  </a:cubicBezTo>
                  <a:cubicBezTo>
                    <a:pt x="83" y="134"/>
                    <a:pt x="103" y="125"/>
                    <a:pt x="120" y="110"/>
                  </a:cubicBezTo>
                  <a:cubicBezTo>
                    <a:pt x="154" y="77"/>
                    <a:pt x="154" y="77"/>
                    <a:pt x="154" y="77"/>
                  </a:cubicBezTo>
                  <a:cubicBezTo>
                    <a:pt x="90" y="13"/>
                    <a:pt x="90" y="13"/>
                    <a:pt x="90" y="13"/>
                  </a:cubicBezTo>
                  <a:cubicBezTo>
                    <a:pt x="98" y="4"/>
                    <a:pt x="98" y="4"/>
                    <a:pt x="98" y="4"/>
                  </a:cubicBezTo>
                  <a:cubicBezTo>
                    <a:pt x="102" y="0"/>
                    <a:pt x="109" y="0"/>
                    <a:pt x="114" y="4"/>
                  </a:cubicBezTo>
                  <a:cubicBezTo>
                    <a:pt x="179" y="70"/>
                    <a:pt x="179" y="70"/>
                    <a:pt x="179" y="70"/>
                  </a:cubicBezTo>
                  <a:cubicBezTo>
                    <a:pt x="183" y="73"/>
                    <a:pt x="183" y="80"/>
                    <a:pt x="179"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0D496C34-CE0F-4514-A7A1-E6CB623C0F8C}"/>
                </a:ext>
              </a:extLst>
            </p:cNvPr>
            <p:cNvSpPr>
              <a:spLocks/>
            </p:cNvSpPr>
            <p:nvPr userDrawn="1"/>
          </p:nvSpPr>
          <p:spPr bwMode="auto">
            <a:xfrm>
              <a:off x="4029075" y="2624139"/>
              <a:ext cx="1803400" cy="977900"/>
            </a:xfrm>
            <a:custGeom>
              <a:avLst/>
              <a:gdLst>
                <a:gd name="T0" fmla="*/ 478 w 478"/>
                <a:gd name="T1" fmla="*/ 232 h 258"/>
                <a:gd name="T2" fmla="*/ 322 w 478"/>
                <a:gd name="T3" fmla="*/ 208 h 258"/>
                <a:gd name="T4" fmla="*/ 172 w 478"/>
                <a:gd name="T5" fmla="*/ 58 h 258"/>
                <a:gd name="T6" fmla="*/ 61 w 478"/>
                <a:gd name="T7" fmla="*/ 52 h 258"/>
                <a:gd name="T8" fmla="*/ 57 w 478"/>
                <a:gd name="T9" fmla="*/ 170 h 258"/>
                <a:gd name="T10" fmla="*/ 165 w 478"/>
                <a:gd name="T11" fmla="*/ 176 h 258"/>
                <a:gd name="T12" fmla="*/ 141 w 478"/>
                <a:gd name="T13" fmla="*/ 152 h 258"/>
                <a:gd name="T14" fmla="*/ 141 w 478"/>
                <a:gd name="T15" fmla="*/ 135 h 258"/>
                <a:gd name="T16" fmla="*/ 149 w 478"/>
                <a:gd name="T17" fmla="*/ 127 h 258"/>
                <a:gd name="T18" fmla="*/ 198 w 478"/>
                <a:gd name="T19" fmla="*/ 176 h 258"/>
                <a:gd name="T20" fmla="*/ 187 w 478"/>
                <a:gd name="T21" fmla="*/ 187 h 258"/>
                <a:gd name="T22" fmla="*/ 182 w 478"/>
                <a:gd name="T23" fmla="*/ 191 h 258"/>
                <a:gd name="T24" fmla="*/ 180 w 478"/>
                <a:gd name="T25" fmla="*/ 193 h 258"/>
                <a:gd name="T26" fmla="*/ 41 w 478"/>
                <a:gd name="T27" fmla="*/ 187 h 258"/>
                <a:gd name="T28" fmla="*/ 41 w 478"/>
                <a:gd name="T29" fmla="*/ 40 h 258"/>
                <a:gd name="T30" fmla="*/ 187 w 478"/>
                <a:gd name="T31" fmla="*/ 40 h 258"/>
                <a:gd name="T32" fmla="*/ 244 w 478"/>
                <a:gd name="T33" fmla="*/ 97 h 258"/>
                <a:gd name="T34" fmla="*/ 244 w 478"/>
                <a:gd name="T35" fmla="*/ 97 h 258"/>
                <a:gd name="T36" fmla="*/ 349 w 478"/>
                <a:gd name="T37" fmla="*/ 202 h 258"/>
                <a:gd name="T38" fmla="*/ 478 w 478"/>
                <a:gd name="T39" fmla="*/ 2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8" h="258">
                  <a:moveTo>
                    <a:pt x="478" y="232"/>
                  </a:moveTo>
                  <a:cubicBezTo>
                    <a:pt x="428" y="258"/>
                    <a:pt x="364" y="250"/>
                    <a:pt x="322" y="208"/>
                  </a:cubicBezTo>
                  <a:cubicBezTo>
                    <a:pt x="172" y="58"/>
                    <a:pt x="172" y="58"/>
                    <a:pt x="172" y="58"/>
                  </a:cubicBezTo>
                  <a:cubicBezTo>
                    <a:pt x="142" y="28"/>
                    <a:pt x="94" y="25"/>
                    <a:pt x="61" y="52"/>
                  </a:cubicBezTo>
                  <a:cubicBezTo>
                    <a:pt x="26" y="83"/>
                    <a:pt x="24" y="138"/>
                    <a:pt x="57" y="170"/>
                  </a:cubicBezTo>
                  <a:cubicBezTo>
                    <a:pt x="86" y="199"/>
                    <a:pt x="133" y="202"/>
                    <a:pt x="165" y="176"/>
                  </a:cubicBezTo>
                  <a:cubicBezTo>
                    <a:pt x="141" y="152"/>
                    <a:pt x="141" y="152"/>
                    <a:pt x="141" y="152"/>
                  </a:cubicBezTo>
                  <a:cubicBezTo>
                    <a:pt x="136" y="147"/>
                    <a:pt x="136" y="140"/>
                    <a:pt x="141" y="135"/>
                  </a:cubicBezTo>
                  <a:cubicBezTo>
                    <a:pt x="149" y="127"/>
                    <a:pt x="149" y="127"/>
                    <a:pt x="149" y="127"/>
                  </a:cubicBezTo>
                  <a:cubicBezTo>
                    <a:pt x="198" y="176"/>
                    <a:pt x="198" y="176"/>
                    <a:pt x="198" y="176"/>
                  </a:cubicBezTo>
                  <a:cubicBezTo>
                    <a:pt x="187" y="187"/>
                    <a:pt x="187" y="187"/>
                    <a:pt x="187" y="187"/>
                  </a:cubicBezTo>
                  <a:cubicBezTo>
                    <a:pt x="185" y="188"/>
                    <a:pt x="184" y="190"/>
                    <a:pt x="182" y="191"/>
                  </a:cubicBezTo>
                  <a:cubicBezTo>
                    <a:pt x="181" y="192"/>
                    <a:pt x="181" y="192"/>
                    <a:pt x="180" y="193"/>
                  </a:cubicBezTo>
                  <a:cubicBezTo>
                    <a:pt x="140" y="227"/>
                    <a:pt x="79" y="225"/>
                    <a:pt x="41" y="187"/>
                  </a:cubicBezTo>
                  <a:cubicBezTo>
                    <a:pt x="0" y="146"/>
                    <a:pt x="0" y="81"/>
                    <a:pt x="41" y="40"/>
                  </a:cubicBezTo>
                  <a:cubicBezTo>
                    <a:pt x="81" y="0"/>
                    <a:pt x="147" y="1"/>
                    <a:pt x="187" y="40"/>
                  </a:cubicBezTo>
                  <a:cubicBezTo>
                    <a:pt x="188" y="41"/>
                    <a:pt x="217" y="70"/>
                    <a:pt x="244" y="97"/>
                  </a:cubicBezTo>
                  <a:cubicBezTo>
                    <a:pt x="244" y="97"/>
                    <a:pt x="244" y="97"/>
                    <a:pt x="244" y="97"/>
                  </a:cubicBezTo>
                  <a:cubicBezTo>
                    <a:pt x="244" y="97"/>
                    <a:pt x="348" y="201"/>
                    <a:pt x="349" y="202"/>
                  </a:cubicBezTo>
                  <a:cubicBezTo>
                    <a:pt x="384" y="236"/>
                    <a:pt x="435" y="246"/>
                    <a:pt x="478" y="232"/>
                  </a:cubicBezTo>
                  <a:close/>
                </a:path>
              </a:pathLst>
            </a:custGeom>
            <a:gradFill flip="none" rotWithShape="1">
              <a:gsLst>
                <a:gs pos="0">
                  <a:schemeClr val="accent3"/>
                </a:gs>
                <a:gs pos="46000">
                  <a:schemeClr val="accent6"/>
                </a:gs>
                <a:gs pos="67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50B64395-0D25-4857-A188-7E49E69E0604}"/>
                </a:ext>
              </a:extLst>
            </p:cNvPr>
            <p:cNvSpPr>
              <a:spLocks/>
            </p:cNvSpPr>
            <p:nvPr userDrawn="1"/>
          </p:nvSpPr>
          <p:spPr bwMode="auto">
            <a:xfrm>
              <a:off x="5133975" y="2532064"/>
              <a:ext cx="693738" cy="346075"/>
            </a:xfrm>
            <a:custGeom>
              <a:avLst/>
              <a:gdLst>
                <a:gd name="T0" fmla="*/ 184 w 184"/>
                <a:gd name="T1" fmla="*/ 17 h 91"/>
                <a:gd name="T2" fmla="*/ 122 w 184"/>
                <a:gd name="T3" fmla="*/ 13 h 91"/>
                <a:gd name="T4" fmla="*/ 64 w 184"/>
                <a:gd name="T5" fmla="*/ 41 h 91"/>
                <a:gd name="T6" fmla="*/ 51 w 184"/>
                <a:gd name="T7" fmla="*/ 54 h 91"/>
                <a:gd name="T8" fmla="*/ 51 w 184"/>
                <a:gd name="T9" fmla="*/ 54 h 91"/>
                <a:gd name="T10" fmla="*/ 13 w 184"/>
                <a:gd name="T11" fmla="*/ 91 h 91"/>
                <a:gd name="T12" fmla="*/ 4 w 184"/>
                <a:gd name="T13" fmla="*/ 82 h 91"/>
                <a:gd name="T14" fmla="*/ 4 w 184"/>
                <a:gd name="T15" fmla="*/ 68 h 91"/>
                <a:gd name="T16" fmla="*/ 37 w 184"/>
                <a:gd name="T17" fmla="*/ 35 h 91"/>
                <a:gd name="T18" fmla="*/ 100 w 184"/>
                <a:gd name="T19" fmla="*/ 5 h 91"/>
                <a:gd name="T20" fmla="*/ 184 w 184"/>
                <a:gd name="T2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91">
                  <a:moveTo>
                    <a:pt x="184" y="17"/>
                  </a:moveTo>
                  <a:cubicBezTo>
                    <a:pt x="164" y="11"/>
                    <a:pt x="143" y="10"/>
                    <a:pt x="122" y="13"/>
                  </a:cubicBezTo>
                  <a:cubicBezTo>
                    <a:pt x="101" y="17"/>
                    <a:pt x="81" y="26"/>
                    <a:pt x="64" y="41"/>
                  </a:cubicBezTo>
                  <a:cubicBezTo>
                    <a:pt x="51" y="54"/>
                    <a:pt x="51" y="54"/>
                    <a:pt x="51" y="54"/>
                  </a:cubicBezTo>
                  <a:cubicBezTo>
                    <a:pt x="51" y="54"/>
                    <a:pt x="51" y="54"/>
                    <a:pt x="51" y="54"/>
                  </a:cubicBezTo>
                  <a:cubicBezTo>
                    <a:pt x="13" y="91"/>
                    <a:pt x="13" y="91"/>
                    <a:pt x="13" y="91"/>
                  </a:cubicBezTo>
                  <a:cubicBezTo>
                    <a:pt x="4" y="82"/>
                    <a:pt x="4" y="82"/>
                    <a:pt x="4" y="82"/>
                  </a:cubicBezTo>
                  <a:cubicBezTo>
                    <a:pt x="0" y="78"/>
                    <a:pt x="0" y="72"/>
                    <a:pt x="4" y="68"/>
                  </a:cubicBezTo>
                  <a:cubicBezTo>
                    <a:pt x="37" y="35"/>
                    <a:pt x="37" y="35"/>
                    <a:pt x="37" y="35"/>
                  </a:cubicBezTo>
                  <a:cubicBezTo>
                    <a:pt x="55" y="20"/>
                    <a:pt x="77" y="9"/>
                    <a:pt x="100" y="5"/>
                  </a:cubicBezTo>
                  <a:cubicBezTo>
                    <a:pt x="129" y="0"/>
                    <a:pt x="158" y="4"/>
                    <a:pt x="184" y="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F11852D2-84E0-4AE4-A9B6-2FD3F14FAE25}"/>
                </a:ext>
              </a:extLst>
            </p:cNvPr>
            <p:cNvGrpSpPr/>
            <p:nvPr userDrawn="1"/>
          </p:nvGrpSpPr>
          <p:grpSpPr>
            <a:xfrm>
              <a:off x="4067175" y="3892551"/>
              <a:ext cx="4051301" cy="420688"/>
              <a:chOff x="4067175" y="3892551"/>
              <a:chExt cx="4051301" cy="420688"/>
            </a:xfrm>
            <a:solidFill>
              <a:schemeClr val="accent1"/>
            </a:solidFill>
          </p:grpSpPr>
          <p:sp>
            <p:nvSpPr>
              <p:cNvPr id="19" name="Freeform 9">
                <a:extLst>
                  <a:ext uri="{FF2B5EF4-FFF2-40B4-BE49-F238E27FC236}">
                    <a16:creationId xmlns:a16="http://schemas.microsoft.com/office/drawing/2014/main" id="{5D04E1C6-E9FF-49DE-9154-C7217B3689A0}"/>
                  </a:ext>
                </a:extLst>
              </p:cNvPr>
              <p:cNvSpPr>
                <a:spLocks/>
              </p:cNvSpPr>
              <p:nvPr userDrawn="1"/>
            </p:nvSpPr>
            <p:spPr bwMode="auto">
              <a:xfrm>
                <a:off x="4067175"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60 w 104"/>
                  <a:gd name="T11" fmla="*/ 0 h 111"/>
                  <a:gd name="T12" fmla="*/ 104 w 104"/>
                  <a:gd name="T13" fmla="*/ 18 h 111"/>
                  <a:gd name="T14" fmla="*/ 91 w 104"/>
                  <a:gd name="T15" fmla="*/ 30 h 111"/>
                  <a:gd name="T16" fmla="*/ 61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60" y="0"/>
                    </a:cubicBezTo>
                    <a:cubicBezTo>
                      <a:pt x="78" y="0"/>
                      <a:pt x="93" y="6"/>
                      <a:pt x="104" y="18"/>
                    </a:cubicBezTo>
                    <a:cubicBezTo>
                      <a:pt x="91" y="30"/>
                      <a:pt x="91" y="30"/>
                      <a:pt x="91" y="30"/>
                    </a:cubicBezTo>
                    <a:cubicBezTo>
                      <a:pt x="82" y="22"/>
                      <a:pt x="72" y="18"/>
                      <a:pt x="61"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EACB6443-1895-4FC3-A48E-C670384DC67B}"/>
                  </a:ext>
                </a:extLst>
              </p:cNvPr>
              <p:cNvSpPr>
                <a:spLocks/>
              </p:cNvSpPr>
              <p:nvPr userDrawn="1"/>
            </p:nvSpPr>
            <p:spPr bwMode="auto">
              <a:xfrm>
                <a:off x="4525963" y="3900489"/>
                <a:ext cx="350838" cy="406400"/>
              </a:xfrm>
              <a:custGeom>
                <a:avLst/>
                <a:gdLst>
                  <a:gd name="T0" fmla="*/ 86 w 221"/>
                  <a:gd name="T1" fmla="*/ 41 h 256"/>
                  <a:gd name="T2" fmla="*/ 0 w 221"/>
                  <a:gd name="T3" fmla="*/ 41 h 256"/>
                  <a:gd name="T4" fmla="*/ 0 w 221"/>
                  <a:gd name="T5" fmla="*/ 0 h 256"/>
                  <a:gd name="T6" fmla="*/ 221 w 221"/>
                  <a:gd name="T7" fmla="*/ 0 h 256"/>
                  <a:gd name="T8" fmla="*/ 221 w 221"/>
                  <a:gd name="T9" fmla="*/ 41 h 256"/>
                  <a:gd name="T10" fmla="*/ 134 w 221"/>
                  <a:gd name="T11" fmla="*/ 41 h 256"/>
                  <a:gd name="T12" fmla="*/ 134 w 221"/>
                  <a:gd name="T13" fmla="*/ 256 h 256"/>
                  <a:gd name="T14" fmla="*/ 86 w 221"/>
                  <a:gd name="T15" fmla="*/ 256 h 256"/>
                  <a:gd name="T16" fmla="*/ 86 w 221"/>
                  <a:gd name="T17" fmla="*/ 4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56">
                    <a:moveTo>
                      <a:pt x="86" y="41"/>
                    </a:moveTo>
                    <a:lnTo>
                      <a:pt x="0" y="41"/>
                    </a:lnTo>
                    <a:lnTo>
                      <a:pt x="0" y="0"/>
                    </a:lnTo>
                    <a:lnTo>
                      <a:pt x="221" y="0"/>
                    </a:lnTo>
                    <a:lnTo>
                      <a:pt x="221" y="41"/>
                    </a:lnTo>
                    <a:lnTo>
                      <a:pt x="134" y="41"/>
                    </a:lnTo>
                    <a:lnTo>
                      <a:pt x="134" y="256"/>
                    </a:lnTo>
                    <a:lnTo>
                      <a:pt x="86" y="256"/>
                    </a:lnTo>
                    <a:lnTo>
                      <a:pt x="8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1">
                <a:extLst>
                  <a:ext uri="{FF2B5EF4-FFF2-40B4-BE49-F238E27FC236}">
                    <a16:creationId xmlns:a16="http://schemas.microsoft.com/office/drawing/2014/main" id="{1CA868AF-3612-40DB-8867-4EFE0BF93059}"/>
                  </a:ext>
                </a:extLst>
              </p:cNvPr>
              <p:cNvSpPr>
                <a:spLocks noChangeArrowheads="1"/>
              </p:cNvSpPr>
              <p:nvPr userDrawn="1"/>
            </p:nvSpPr>
            <p:spPr bwMode="auto">
              <a:xfrm>
                <a:off x="4979988" y="3900489"/>
                <a:ext cx="74613" cy="406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0EF4E79-388D-4FCD-A4B3-4D8837C6A583}"/>
                  </a:ext>
                </a:extLst>
              </p:cNvPr>
              <p:cNvSpPr>
                <a:spLocks/>
              </p:cNvSpPr>
              <p:nvPr userDrawn="1"/>
            </p:nvSpPr>
            <p:spPr bwMode="auto">
              <a:xfrm>
                <a:off x="5440363" y="3900489"/>
                <a:ext cx="307975" cy="406400"/>
              </a:xfrm>
              <a:custGeom>
                <a:avLst/>
                <a:gdLst>
                  <a:gd name="T0" fmla="*/ 194 w 194"/>
                  <a:gd name="T1" fmla="*/ 215 h 256"/>
                  <a:gd name="T2" fmla="*/ 194 w 194"/>
                  <a:gd name="T3" fmla="*/ 256 h 256"/>
                  <a:gd name="T4" fmla="*/ 0 w 194"/>
                  <a:gd name="T5" fmla="*/ 256 h 256"/>
                  <a:gd name="T6" fmla="*/ 0 w 194"/>
                  <a:gd name="T7" fmla="*/ 0 h 256"/>
                  <a:gd name="T8" fmla="*/ 190 w 194"/>
                  <a:gd name="T9" fmla="*/ 0 h 256"/>
                  <a:gd name="T10" fmla="*/ 190 w 194"/>
                  <a:gd name="T11" fmla="*/ 38 h 256"/>
                  <a:gd name="T12" fmla="*/ 47 w 194"/>
                  <a:gd name="T13" fmla="*/ 38 h 256"/>
                  <a:gd name="T14" fmla="*/ 47 w 194"/>
                  <a:gd name="T15" fmla="*/ 105 h 256"/>
                  <a:gd name="T16" fmla="*/ 173 w 194"/>
                  <a:gd name="T17" fmla="*/ 105 h 256"/>
                  <a:gd name="T18" fmla="*/ 173 w 194"/>
                  <a:gd name="T19" fmla="*/ 146 h 256"/>
                  <a:gd name="T20" fmla="*/ 47 w 194"/>
                  <a:gd name="T21" fmla="*/ 146 h 256"/>
                  <a:gd name="T22" fmla="*/ 47 w 194"/>
                  <a:gd name="T23" fmla="*/ 215 h 256"/>
                  <a:gd name="T24" fmla="*/ 194 w 194"/>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256">
                    <a:moveTo>
                      <a:pt x="194" y="215"/>
                    </a:moveTo>
                    <a:lnTo>
                      <a:pt x="194" y="256"/>
                    </a:lnTo>
                    <a:lnTo>
                      <a:pt x="0" y="256"/>
                    </a:lnTo>
                    <a:lnTo>
                      <a:pt x="0" y="0"/>
                    </a:lnTo>
                    <a:lnTo>
                      <a:pt x="190" y="0"/>
                    </a:lnTo>
                    <a:lnTo>
                      <a:pt x="190" y="38"/>
                    </a:lnTo>
                    <a:lnTo>
                      <a:pt x="47" y="38"/>
                    </a:lnTo>
                    <a:lnTo>
                      <a:pt x="47" y="105"/>
                    </a:lnTo>
                    <a:lnTo>
                      <a:pt x="173" y="105"/>
                    </a:lnTo>
                    <a:lnTo>
                      <a:pt x="173" y="146"/>
                    </a:lnTo>
                    <a:lnTo>
                      <a:pt x="47" y="146"/>
                    </a:lnTo>
                    <a:lnTo>
                      <a:pt x="47" y="215"/>
                    </a:lnTo>
                    <a:lnTo>
                      <a:pt x="194"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82860D8-E448-4C7E-A8A3-D28969B44E98}"/>
                  </a:ext>
                </a:extLst>
              </p:cNvPr>
              <p:cNvSpPr>
                <a:spLocks/>
              </p:cNvSpPr>
              <p:nvPr userDrawn="1"/>
            </p:nvSpPr>
            <p:spPr bwMode="auto">
              <a:xfrm>
                <a:off x="5881688" y="3900489"/>
                <a:ext cx="365125" cy="406400"/>
              </a:xfrm>
              <a:custGeom>
                <a:avLst/>
                <a:gdLst>
                  <a:gd name="T0" fmla="*/ 230 w 230"/>
                  <a:gd name="T1" fmla="*/ 0 h 256"/>
                  <a:gd name="T2" fmla="*/ 230 w 230"/>
                  <a:gd name="T3" fmla="*/ 256 h 256"/>
                  <a:gd name="T4" fmla="*/ 192 w 230"/>
                  <a:gd name="T5" fmla="*/ 256 h 256"/>
                  <a:gd name="T6" fmla="*/ 47 w 230"/>
                  <a:gd name="T7" fmla="*/ 81 h 256"/>
                  <a:gd name="T8" fmla="*/ 47 w 230"/>
                  <a:gd name="T9" fmla="*/ 256 h 256"/>
                  <a:gd name="T10" fmla="*/ 0 w 230"/>
                  <a:gd name="T11" fmla="*/ 256 h 256"/>
                  <a:gd name="T12" fmla="*/ 0 w 230"/>
                  <a:gd name="T13" fmla="*/ 0 h 256"/>
                  <a:gd name="T14" fmla="*/ 40 w 230"/>
                  <a:gd name="T15" fmla="*/ 0 h 256"/>
                  <a:gd name="T16" fmla="*/ 183 w 230"/>
                  <a:gd name="T17" fmla="*/ 172 h 256"/>
                  <a:gd name="T18" fmla="*/ 183 w 230"/>
                  <a:gd name="T19" fmla="*/ 0 h 256"/>
                  <a:gd name="T20" fmla="*/ 230 w 230"/>
                  <a:gd name="T2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56">
                    <a:moveTo>
                      <a:pt x="230" y="0"/>
                    </a:moveTo>
                    <a:lnTo>
                      <a:pt x="230" y="256"/>
                    </a:lnTo>
                    <a:lnTo>
                      <a:pt x="192" y="256"/>
                    </a:lnTo>
                    <a:lnTo>
                      <a:pt x="47" y="81"/>
                    </a:lnTo>
                    <a:lnTo>
                      <a:pt x="47" y="256"/>
                    </a:lnTo>
                    <a:lnTo>
                      <a:pt x="0" y="256"/>
                    </a:lnTo>
                    <a:lnTo>
                      <a:pt x="0" y="0"/>
                    </a:lnTo>
                    <a:lnTo>
                      <a:pt x="40" y="0"/>
                    </a:lnTo>
                    <a:lnTo>
                      <a:pt x="183" y="172"/>
                    </a:lnTo>
                    <a:lnTo>
                      <a:pt x="183" y="0"/>
                    </a:lnTo>
                    <a:lnTo>
                      <a:pt x="2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DA429485-05E9-4EEB-8862-CD3A087DC8C3}"/>
                  </a:ext>
                </a:extLst>
              </p:cNvPr>
              <p:cNvSpPr>
                <a:spLocks/>
              </p:cNvSpPr>
              <p:nvPr userDrawn="1"/>
            </p:nvSpPr>
            <p:spPr bwMode="auto">
              <a:xfrm>
                <a:off x="6386513" y="3900489"/>
                <a:ext cx="312738" cy="406400"/>
              </a:xfrm>
              <a:custGeom>
                <a:avLst/>
                <a:gdLst>
                  <a:gd name="T0" fmla="*/ 197 w 197"/>
                  <a:gd name="T1" fmla="*/ 215 h 256"/>
                  <a:gd name="T2" fmla="*/ 197 w 197"/>
                  <a:gd name="T3" fmla="*/ 256 h 256"/>
                  <a:gd name="T4" fmla="*/ 0 w 197"/>
                  <a:gd name="T5" fmla="*/ 256 h 256"/>
                  <a:gd name="T6" fmla="*/ 0 w 197"/>
                  <a:gd name="T7" fmla="*/ 0 h 256"/>
                  <a:gd name="T8" fmla="*/ 192 w 197"/>
                  <a:gd name="T9" fmla="*/ 0 h 256"/>
                  <a:gd name="T10" fmla="*/ 192 w 197"/>
                  <a:gd name="T11" fmla="*/ 38 h 256"/>
                  <a:gd name="T12" fmla="*/ 50 w 197"/>
                  <a:gd name="T13" fmla="*/ 38 h 256"/>
                  <a:gd name="T14" fmla="*/ 50 w 197"/>
                  <a:gd name="T15" fmla="*/ 105 h 256"/>
                  <a:gd name="T16" fmla="*/ 176 w 197"/>
                  <a:gd name="T17" fmla="*/ 105 h 256"/>
                  <a:gd name="T18" fmla="*/ 176 w 197"/>
                  <a:gd name="T19" fmla="*/ 146 h 256"/>
                  <a:gd name="T20" fmla="*/ 50 w 197"/>
                  <a:gd name="T21" fmla="*/ 146 h 256"/>
                  <a:gd name="T22" fmla="*/ 50 w 197"/>
                  <a:gd name="T23" fmla="*/ 215 h 256"/>
                  <a:gd name="T24" fmla="*/ 197 w 197"/>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256">
                    <a:moveTo>
                      <a:pt x="197" y="215"/>
                    </a:moveTo>
                    <a:lnTo>
                      <a:pt x="197" y="256"/>
                    </a:lnTo>
                    <a:lnTo>
                      <a:pt x="0" y="256"/>
                    </a:lnTo>
                    <a:lnTo>
                      <a:pt x="0" y="0"/>
                    </a:lnTo>
                    <a:lnTo>
                      <a:pt x="192" y="0"/>
                    </a:lnTo>
                    <a:lnTo>
                      <a:pt x="192" y="38"/>
                    </a:lnTo>
                    <a:lnTo>
                      <a:pt x="50" y="38"/>
                    </a:lnTo>
                    <a:lnTo>
                      <a:pt x="50" y="105"/>
                    </a:lnTo>
                    <a:lnTo>
                      <a:pt x="176" y="105"/>
                    </a:lnTo>
                    <a:lnTo>
                      <a:pt x="176" y="146"/>
                    </a:lnTo>
                    <a:lnTo>
                      <a:pt x="50" y="146"/>
                    </a:lnTo>
                    <a:lnTo>
                      <a:pt x="50" y="215"/>
                    </a:lnTo>
                    <a:lnTo>
                      <a:pt x="197"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E1FB7E03-824A-4051-9A8F-3E235C4064BC}"/>
                  </a:ext>
                </a:extLst>
              </p:cNvPr>
              <p:cNvSpPr>
                <a:spLocks noEditPoints="1"/>
              </p:cNvSpPr>
              <p:nvPr userDrawn="1"/>
            </p:nvSpPr>
            <p:spPr bwMode="auto">
              <a:xfrm>
                <a:off x="6827838" y="3900489"/>
                <a:ext cx="354013" cy="406400"/>
              </a:xfrm>
              <a:custGeom>
                <a:avLst/>
                <a:gdLst>
                  <a:gd name="T0" fmla="*/ 72 w 94"/>
                  <a:gd name="T1" fmla="*/ 107 h 107"/>
                  <a:gd name="T2" fmla="*/ 50 w 94"/>
                  <a:gd name="T3" fmla="*/ 76 h 107"/>
                  <a:gd name="T4" fmla="*/ 46 w 94"/>
                  <a:gd name="T5" fmla="*/ 76 h 107"/>
                  <a:gd name="T6" fmla="*/ 21 w 94"/>
                  <a:gd name="T7" fmla="*/ 76 h 107"/>
                  <a:gd name="T8" fmla="*/ 21 w 94"/>
                  <a:gd name="T9" fmla="*/ 107 h 107"/>
                  <a:gd name="T10" fmla="*/ 0 w 94"/>
                  <a:gd name="T11" fmla="*/ 107 h 107"/>
                  <a:gd name="T12" fmla="*/ 0 w 94"/>
                  <a:gd name="T13" fmla="*/ 0 h 107"/>
                  <a:gd name="T14" fmla="*/ 46 w 94"/>
                  <a:gd name="T15" fmla="*/ 0 h 107"/>
                  <a:gd name="T16" fmla="*/ 92 w 94"/>
                  <a:gd name="T17" fmla="*/ 38 h 107"/>
                  <a:gd name="T18" fmla="*/ 69 w 94"/>
                  <a:gd name="T19" fmla="*/ 72 h 107"/>
                  <a:gd name="T20" fmla="*/ 94 w 94"/>
                  <a:gd name="T21" fmla="*/ 107 h 107"/>
                  <a:gd name="T22" fmla="*/ 72 w 94"/>
                  <a:gd name="T23" fmla="*/ 107 h 107"/>
                  <a:gd name="T24" fmla="*/ 45 w 94"/>
                  <a:gd name="T25" fmla="*/ 17 h 107"/>
                  <a:gd name="T26" fmla="*/ 21 w 94"/>
                  <a:gd name="T27" fmla="*/ 17 h 107"/>
                  <a:gd name="T28" fmla="*/ 21 w 94"/>
                  <a:gd name="T29" fmla="*/ 59 h 107"/>
                  <a:gd name="T30" fmla="*/ 45 w 94"/>
                  <a:gd name="T31" fmla="*/ 59 h 107"/>
                  <a:gd name="T32" fmla="*/ 72 w 94"/>
                  <a:gd name="T33" fmla="*/ 38 h 107"/>
                  <a:gd name="T34" fmla="*/ 45 w 94"/>
                  <a:gd name="T35"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07">
                    <a:moveTo>
                      <a:pt x="72" y="107"/>
                    </a:moveTo>
                    <a:cubicBezTo>
                      <a:pt x="50" y="76"/>
                      <a:pt x="50" y="76"/>
                      <a:pt x="50" y="76"/>
                    </a:cubicBezTo>
                    <a:cubicBezTo>
                      <a:pt x="48" y="76"/>
                      <a:pt x="47" y="76"/>
                      <a:pt x="46" y="76"/>
                    </a:cubicBezTo>
                    <a:cubicBezTo>
                      <a:pt x="21" y="76"/>
                      <a:pt x="21" y="76"/>
                      <a:pt x="21" y="76"/>
                    </a:cubicBezTo>
                    <a:cubicBezTo>
                      <a:pt x="21" y="107"/>
                      <a:pt x="21" y="107"/>
                      <a:pt x="21" y="107"/>
                    </a:cubicBezTo>
                    <a:cubicBezTo>
                      <a:pt x="0" y="107"/>
                      <a:pt x="0" y="107"/>
                      <a:pt x="0" y="107"/>
                    </a:cubicBezTo>
                    <a:cubicBezTo>
                      <a:pt x="0" y="0"/>
                      <a:pt x="0" y="0"/>
                      <a:pt x="0" y="0"/>
                    </a:cubicBezTo>
                    <a:cubicBezTo>
                      <a:pt x="46" y="0"/>
                      <a:pt x="46" y="0"/>
                      <a:pt x="46" y="0"/>
                    </a:cubicBezTo>
                    <a:cubicBezTo>
                      <a:pt x="74" y="0"/>
                      <a:pt x="92" y="14"/>
                      <a:pt x="92" y="38"/>
                    </a:cubicBezTo>
                    <a:cubicBezTo>
                      <a:pt x="92" y="54"/>
                      <a:pt x="84" y="66"/>
                      <a:pt x="69" y="72"/>
                    </a:cubicBezTo>
                    <a:cubicBezTo>
                      <a:pt x="94" y="107"/>
                      <a:pt x="94" y="107"/>
                      <a:pt x="94" y="107"/>
                    </a:cubicBezTo>
                    <a:lnTo>
                      <a:pt x="72" y="107"/>
                    </a:lnTo>
                    <a:close/>
                    <a:moveTo>
                      <a:pt x="45" y="17"/>
                    </a:moveTo>
                    <a:cubicBezTo>
                      <a:pt x="21" y="17"/>
                      <a:pt x="21" y="17"/>
                      <a:pt x="21" y="17"/>
                    </a:cubicBezTo>
                    <a:cubicBezTo>
                      <a:pt x="21" y="59"/>
                      <a:pt x="21" y="59"/>
                      <a:pt x="21" y="59"/>
                    </a:cubicBezTo>
                    <a:cubicBezTo>
                      <a:pt x="45" y="59"/>
                      <a:pt x="45" y="59"/>
                      <a:pt x="45" y="59"/>
                    </a:cubicBezTo>
                    <a:cubicBezTo>
                      <a:pt x="62" y="59"/>
                      <a:pt x="72" y="51"/>
                      <a:pt x="72" y="38"/>
                    </a:cubicBezTo>
                    <a:cubicBezTo>
                      <a:pt x="72" y="24"/>
                      <a:pt x="62" y="17"/>
                      <a:pt x="4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AC6FA6E4-E7DA-4166-A5BE-56963A5F541F}"/>
                  </a:ext>
                </a:extLst>
              </p:cNvPr>
              <p:cNvSpPr>
                <a:spLocks/>
              </p:cNvSpPr>
              <p:nvPr userDrawn="1"/>
            </p:nvSpPr>
            <p:spPr bwMode="auto">
              <a:xfrm>
                <a:off x="7258050"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59 w 104"/>
                  <a:gd name="T11" fmla="*/ 0 h 111"/>
                  <a:gd name="T12" fmla="*/ 104 w 104"/>
                  <a:gd name="T13" fmla="*/ 18 h 111"/>
                  <a:gd name="T14" fmla="*/ 91 w 104"/>
                  <a:gd name="T15" fmla="*/ 30 h 111"/>
                  <a:gd name="T16" fmla="*/ 60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59" y="0"/>
                    </a:cubicBezTo>
                    <a:cubicBezTo>
                      <a:pt x="78" y="0"/>
                      <a:pt x="93" y="6"/>
                      <a:pt x="104" y="18"/>
                    </a:cubicBezTo>
                    <a:cubicBezTo>
                      <a:pt x="91" y="30"/>
                      <a:pt x="91" y="30"/>
                      <a:pt x="91" y="30"/>
                    </a:cubicBezTo>
                    <a:cubicBezTo>
                      <a:pt x="82" y="22"/>
                      <a:pt x="72" y="18"/>
                      <a:pt x="60"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617F07C8-5D8C-4093-A430-C0F185DAED03}"/>
                  </a:ext>
                </a:extLst>
              </p:cNvPr>
              <p:cNvSpPr>
                <a:spLocks/>
              </p:cNvSpPr>
              <p:nvPr userDrawn="1"/>
            </p:nvSpPr>
            <p:spPr bwMode="auto">
              <a:xfrm>
                <a:off x="7713663" y="3900489"/>
                <a:ext cx="404813" cy="406400"/>
              </a:xfrm>
              <a:custGeom>
                <a:avLst/>
                <a:gdLst>
                  <a:gd name="T0" fmla="*/ 152 w 255"/>
                  <a:gd name="T1" fmla="*/ 165 h 256"/>
                  <a:gd name="T2" fmla="*/ 152 w 255"/>
                  <a:gd name="T3" fmla="*/ 256 h 256"/>
                  <a:gd name="T4" fmla="*/ 103 w 255"/>
                  <a:gd name="T5" fmla="*/ 256 h 256"/>
                  <a:gd name="T6" fmla="*/ 103 w 255"/>
                  <a:gd name="T7" fmla="*/ 167 h 256"/>
                  <a:gd name="T8" fmla="*/ 0 w 255"/>
                  <a:gd name="T9" fmla="*/ 0 h 256"/>
                  <a:gd name="T10" fmla="*/ 53 w 255"/>
                  <a:gd name="T11" fmla="*/ 0 h 256"/>
                  <a:gd name="T12" fmla="*/ 129 w 255"/>
                  <a:gd name="T13" fmla="*/ 124 h 256"/>
                  <a:gd name="T14" fmla="*/ 207 w 255"/>
                  <a:gd name="T15" fmla="*/ 0 h 256"/>
                  <a:gd name="T16" fmla="*/ 255 w 255"/>
                  <a:gd name="T17" fmla="*/ 0 h 256"/>
                  <a:gd name="T18" fmla="*/ 152 w 255"/>
                  <a:gd name="T19" fmla="*/ 16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6">
                    <a:moveTo>
                      <a:pt x="152" y="165"/>
                    </a:moveTo>
                    <a:lnTo>
                      <a:pt x="152" y="256"/>
                    </a:lnTo>
                    <a:lnTo>
                      <a:pt x="103" y="256"/>
                    </a:lnTo>
                    <a:lnTo>
                      <a:pt x="103" y="167"/>
                    </a:lnTo>
                    <a:lnTo>
                      <a:pt x="0" y="0"/>
                    </a:lnTo>
                    <a:lnTo>
                      <a:pt x="53" y="0"/>
                    </a:lnTo>
                    <a:lnTo>
                      <a:pt x="129" y="124"/>
                    </a:lnTo>
                    <a:lnTo>
                      <a:pt x="207" y="0"/>
                    </a:lnTo>
                    <a:lnTo>
                      <a:pt x="255" y="0"/>
                    </a:lnTo>
                    <a:lnTo>
                      <a:pt x="152"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8510541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Lst>
  <p:hf hdr="0" dt="0"/>
  <p:txStyles>
    <p:titleStyle>
      <a:lvl1pPr algn="l" defTabSz="914400" rtl="0" eaLnBrk="1" latinLnBrk="0" hangingPunct="1">
        <a:lnSpc>
          <a:spcPct val="90000"/>
        </a:lnSpc>
        <a:spcBef>
          <a:spcPct val="0"/>
        </a:spcBef>
        <a:buNone/>
        <a:defRPr sz="3200" i="0" kern="1200" spc="0" baseline="0">
          <a:solidFill>
            <a:srgbClr val="777777"/>
          </a:solidFill>
          <a:latin typeface="+mj-lt"/>
          <a:ea typeface="+mj-ea"/>
          <a:cs typeface="+mj-cs"/>
        </a:defRPr>
      </a:lvl1pPr>
    </p:titleStyle>
    <p:bodyStyle>
      <a:lvl1pPr marL="1828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1pPr>
      <a:lvl2pPr marL="411480" indent="-182880" algn="l" defTabSz="914400" rtl="0" eaLnBrk="1" latinLnBrk="0" hangingPunct="1">
        <a:lnSpc>
          <a:spcPct val="100000"/>
        </a:lnSpc>
        <a:spcBef>
          <a:spcPts val="600"/>
        </a:spcBef>
        <a:spcAft>
          <a:spcPts val="600"/>
        </a:spcAft>
        <a:buClr>
          <a:schemeClr val="tx1"/>
        </a:buClr>
        <a:buSzPct val="100000"/>
        <a:buFont typeface="Arial" panose="020B0604020202020204" pitchFamily="34" charset="0"/>
        <a:buChar char="‒"/>
        <a:defRPr sz="2000" kern="1200" spc="0" baseline="0">
          <a:solidFill>
            <a:srgbClr val="777777"/>
          </a:solidFill>
          <a:latin typeface="+mn-lt"/>
          <a:ea typeface="+mn-ea"/>
          <a:cs typeface="+mn-cs"/>
        </a:defRPr>
      </a:lvl2pPr>
      <a:lvl3pPr marL="6400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3pPr>
      <a:lvl4pPr marL="822960" indent="-182880" algn="l" defTabSz="914400" rtl="0" eaLnBrk="1" latinLnBrk="0" hangingPunct="1">
        <a:lnSpc>
          <a:spcPct val="100000"/>
        </a:lnSpc>
        <a:spcBef>
          <a:spcPts val="600"/>
        </a:spcBef>
        <a:spcAft>
          <a:spcPts val="600"/>
        </a:spcAft>
        <a:buClr>
          <a:schemeClr val="accent1"/>
        </a:buClr>
        <a:buSzPct val="100000"/>
        <a:buFont typeface="Segoe UI" panose="020B0502040204020203" pitchFamily="34" charset="0"/>
        <a:buChar char="–"/>
        <a:defRPr sz="2000" kern="1200" spc="0" baseline="0">
          <a:solidFill>
            <a:srgbClr val="777777"/>
          </a:solidFill>
          <a:latin typeface="+mn-lt"/>
          <a:ea typeface="+mn-ea"/>
          <a:cs typeface="+mn-cs"/>
        </a:defRPr>
      </a:lvl4pPr>
      <a:lvl5pPr marL="1005840" indent="-182880" algn="l" defTabSz="914400" rtl="0" eaLnBrk="1" latinLnBrk="0" hangingPunct="1">
        <a:lnSpc>
          <a:spcPct val="100000"/>
        </a:lnSpc>
        <a:spcBef>
          <a:spcPts val="600"/>
        </a:spcBef>
        <a:spcAft>
          <a:spcPts val="600"/>
        </a:spcAft>
        <a:buClr>
          <a:schemeClr val="tx1"/>
        </a:buClr>
        <a:buFont typeface="Arial" panose="020B0604020202020204" pitchFamily="34" charset="0"/>
        <a:buChar char="•"/>
        <a:defRPr sz="2000" kern="1200" spc="0" baseline="0">
          <a:solidFill>
            <a:srgbClr val="777777"/>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B9774-DE66-420C-B463-70169987CFBC}"/>
              </a:ext>
            </a:extLst>
          </p:cNvPr>
          <p:cNvSpPr/>
          <p:nvPr userDrawn="1"/>
        </p:nvSpPr>
        <p:spPr>
          <a:xfrm>
            <a:off x="-1" y="0"/>
            <a:ext cx="12192001" cy="12508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57990" y="240422"/>
            <a:ext cx="9000458" cy="101041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757990" y="1608343"/>
            <a:ext cx="10058400" cy="4260749"/>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834394" y="6446838"/>
            <a:ext cx="6159188" cy="365125"/>
          </a:xfrm>
          <a:prstGeom prst="rect">
            <a:avLst/>
          </a:prstGeom>
        </p:spPr>
        <p:txBody>
          <a:bodyPr vert="horz" lIns="91440" tIns="45720" rIns="91440" bIns="45720" rtlCol="0" anchor="ctr"/>
          <a:lstStyle>
            <a:lvl1pPr algn="r">
              <a:defRPr sz="900" b="0" cap="all" baseline="0">
                <a:solidFill>
                  <a:srgbClr val="777777"/>
                </a:solidFill>
                <a:latin typeface="+mn-lt"/>
              </a:defRPr>
            </a:lvl1pPr>
          </a:lstStyle>
          <a:p>
            <a:r>
              <a:rPr lang="en-US"/>
              <a:t>BUSINESS CONFIDENTIAL           GTI ENERGY |  May 2024</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b="0">
                <a:solidFill>
                  <a:srgbClr val="777777"/>
                </a:solidFill>
                <a:latin typeface="+mn-lt"/>
              </a:defRPr>
            </a:lvl1pPr>
          </a:lstStyle>
          <a:p>
            <a:fld id="{3A98EE3D-8CD1-4C3F-BD1C-C98C9596463C}" type="slidenum">
              <a:rPr lang="en-US" smtClean="0"/>
              <a:pPr/>
              <a:t>‹#›</a:t>
            </a:fld>
            <a:endParaRPr lang="en-US"/>
          </a:p>
        </p:txBody>
      </p:sp>
      <p:sp>
        <p:nvSpPr>
          <p:cNvPr id="61" name="Rectangle 60">
            <a:extLst>
              <a:ext uri="{FF2B5EF4-FFF2-40B4-BE49-F238E27FC236}">
                <a16:creationId xmlns:a16="http://schemas.microsoft.com/office/drawing/2014/main" id="{47B49D37-E34C-4498-BAB3-F497D9C47DA5}"/>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144B9D3-32E6-4E2B-849B-0B9EDF9722A2}"/>
              </a:ext>
            </a:extLst>
          </p:cNvPr>
          <p:cNvSpPr/>
          <p:nvPr/>
        </p:nvSpPr>
        <p:spPr>
          <a:xfrm>
            <a:off x="-1" y="1316830"/>
            <a:ext cx="99613" cy="5541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19BC41-532C-4C9B-A25B-B6023B9D0F59}"/>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641FC3-1D29-4834-8E4F-6967708D7E93}"/>
              </a:ext>
            </a:extLst>
          </p:cNvPr>
          <p:cNvSpPr/>
          <p:nvPr/>
        </p:nvSpPr>
        <p:spPr>
          <a:xfrm>
            <a:off x="-1" y="1316830"/>
            <a:ext cx="99613" cy="5541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CB8D382-C246-4CA1-B7EC-6B98FA0EAF49}"/>
              </a:ext>
            </a:extLst>
          </p:cNvPr>
          <p:cNvSpPr/>
          <p:nvPr userDrawn="1"/>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650A090-B81E-44B1-BF8E-30BAB5DA4AB3}"/>
              </a:ext>
            </a:extLst>
          </p:cNvPr>
          <p:cNvSpPr/>
          <p:nvPr userDrawn="1"/>
        </p:nvSpPr>
        <p:spPr>
          <a:xfrm>
            <a:off x="-1" y="1250836"/>
            <a:ext cx="99613" cy="5607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A78E185-57C9-652C-81FD-4FFC89A36C74}"/>
              </a:ext>
            </a:extLst>
          </p:cNvPr>
          <p:cNvGrpSpPr>
            <a:grpSpLocks noChangeAspect="1"/>
          </p:cNvGrpSpPr>
          <p:nvPr userDrawn="1"/>
        </p:nvGrpSpPr>
        <p:grpSpPr>
          <a:xfrm>
            <a:off x="10101149" y="292608"/>
            <a:ext cx="1563624" cy="692583"/>
            <a:chOff x="4029075" y="2501901"/>
            <a:chExt cx="4089401" cy="1811338"/>
          </a:xfrm>
        </p:grpSpPr>
        <p:sp>
          <p:nvSpPr>
            <p:cNvPr id="8" name="Freeform 5">
              <a:extLst>
                <a:ext uri="{FF2B5EF4-FFF2-40B4-BE49-F238E27FC236}">
                  <a16:creationId xmlns:a16="http://schemas.microsoft.com/office/drawing/2014/main" id="{6473E36E-21C1-EBD8-2827-B9229BB889D2}"/>
                </a:ext>
              </a:extLst>
            </p:cNvPr>
            <p:cNvSpPr>
              <a:spLocks/>
            </p:cNvSpPr>
            <p:nvPr userDrawn="1"/>
          </p:nvSpPr>
          <p:spPr bwMode="auto">
            <a:xfrm>
              <a:off x="4303713" y="2501901"/>
              <a:ext cx="1800225" cy="982663"/>
            </a:xfrm>
            <a:custGeom>
              <a:avLst/>
              <a:gdLst>
                <a:gd name="T0" fmla="*/ 292 w 477"/>
                <a:gd name="T1" fmla="*/ 218 h 259"/>
                <a:gd name="T2" fmla="*/ 235 w 477"/>
                <a:gd name="T3" fmla="*/ 161 h 259"/>
                <a:gd name="T4" fmla="*/ 235 w 477"/>
                <a:gd name="T5" fmla="*/ 162 h 259"/>
                <a:gd name="T6" fmla="*/ 130 w 477"/>
                <a:gd name="T7" fmla="*/ 57 h 259"/>
                <a:gd name="T8" fmla="*/ 0 w 477"/>
                <a:gd name="T9" fmla="*/ 27 h 259"/>
                <a:gd name="T10" fmla="*/ 157 w 477"/>
                <a:gd name="T11" fmla="*/ 51 h 259"/>
                <a:gd name="T12" fmla="*/ 307 w 477"/>
                <a:gd name="T13" fmla="*/ 201 h 259"/>
                <a:gd name="T14" fmla="*/ 417 w 477"/>
                <a:gd name="T15" fmla="*/ 206 h 259"/>
                <a:gd name="T16" fmla="*/ 422 w 477"/>
                <a:gd name="T17" fmla="*/ 88 h 259"/>
                <a:gd name="T18" fmla="*/ 314 w 477"/>
                <a:gd name="T19" fmla="*/ 83 h 259"/>
                <a:gd name="T20" fmla="*/ 297 w 477"/>
                <a:gd name="T21" fmla="*/ 99 h 259"/>
                <a:gd name="T22" fmla="*/ 272 w 477"/>
                <a:gd name="T23" fmla="*/ 125 h 259"/>
                <a:gd name="T24" fmla="*/ 259 w 477"/>
                <a:gd name="T25" fmla="*/ 125 h 259"/>
                <a:gd name="T26" fmla="*/ 249 w 477"/>
                <a:gd name="T27" fmla="*/ 115 h 259"/>
                <a:gd name="T28" fmla="*/ 292 w 477"/>
                <a:gd name="T29" fmla="*/ 72 h 259"/>
                <a:gd name="T30" fmla="*/ 298 w 477"/>
                <a:gd name="T31" fmla="*/ 66 h 259"/>
                <a:gd name="T32" fmla="*/ 444 w 477"/>
                <a:gd name="T33" fmla="*/ 78 h 259"/>
                <a:gd name="T34" fmla="*/ 443 w 477"/>
                <a:gd name="T35" fmla="*/ 213 h 259"/>
                <a:gd name="T36" fmla="*/ 292 w 477"/>
                <a:gd name="T37"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259">
                  <a:moveTo>
                    <a:pt x="292" y="218"/>
                  </a:moveTo>
                  <a:cubicBezTo>
                    <a:pt x="291" y="218"/>
                    <a:pt x="261" y="187"/>
                    <a:pt x="235" y="161"/>
                  </a:cubicBezTo>
                  <a:cubicBezTo>
                    <a:pt x="235" y="162"/>
                    <a:pt x="235" y="162"/>
                    <a:pt x="235" y="162"/>
                  </a:cubicBezTo>
                  <a:cubicBezTo>
                    <a:pt x="235" y="162"/>
                    <a:pt x="130" y="57"/>
                    <a:pt x="130" y="57"/>
                  </a:cubicBezTo>
                  <a:cubicBezTo>
                    <a:pt x="94" y="23"/>
                    <a:pt x="44" y="12"/>
                    <a:pt x="0" y="27"/>
                  </a:cubicBezTo>
                  <a:cubicBezTo>
                    <a:pt x="51" y="0"/>
                    <a:pt x="114" y="9"/>
                    <a:pt x="157" y="51"/>
                  </a:cubicBezTo>
                  <a:cubicBezTo>
                    <a:pt x="307" y="201"/>
                    <a:pt x="307" y="201"/>
                    <a:pt x="307" y="201"/>
                  </a:cubicBezTo>
                  <a:cubicBezTo>
                    <a:pt x="337" y="231"/>
                    <a:pt x="385" y="234"/>
                    <a:pt x="417" y="206"/>
                  </a:cubicBezTo>
                  <a:cubicBezTo>
                    <a:pt x="453" y="175"/>
                    <a:pt x="454" y="121"/>
                    <a:pt x="422" y="88"/>
                  </a:cubicBezTo>
                  <a:cubicBezTo>
                    <a:pt x="393" y="59"/>
                    <a:pt x="346" y="57"/>
                    <a:pt x="314" y="83"/>
                  </a:cubicBezTo>
                  <a:cubicBezTo>
                    <a:pt x="297" y="99"/>
                    <a:pt x="297" y="99"/>
                    <a:pt x="297" y="99"/>
                  </a:cubicBezTo>
                  <a:cubicBezTo>
                    <a:pt x="272" y="125"/>
                    <a:pt x="272" y="125"/>
                    <a:pt x="272" y="125"/>
                  </a:cubicBezTo>
                  <a:cubicBezTo>
                    <a:pt x="268" y="128"/>
                    <a:pt x="262" y="128"/>
                    <a:pt x="259" y="125"/>
                  </a:cubicBezTo>
                  <a:cubicBezTo>
                    <a:pt x="249" y="115"/>
                    <a:pt x="249" y="115"/>
                    <a:pt x="249" y="115"/>
                  </a:cubicBezTo>
                  <a:cubicBezTo>
                    <a:pt x="292" y="72"/>
                    <a:pt x="292" y="72"/>
                    <a:pt x="292" y="72"/>
                  </a:cubicBezTo>
                  <a:cubicBezTo>
                    <a:pt x="294" y="70"/>
                    <a:pt x="296" y="68"/>
                    <a:pt x="298" y="66"/>
                  </a:cubicBezTo>
                  <a:cubicBezTo>
                    <a:pt x="341" y="30"/>
                    <a:pt x="406" y="34"/>
                    <a:pt x="444" y="78"/>
                  </a:cubicBezTo>
                  <a:cubicBezTo>
                    <a:pt x="477" y="117"/>
                    <a:pt x="476" y="175"/>
                    <a:pt x="443" y="213"/>
                  </a:cubicBezTo>
                  <a:cubicBezTo>
                    <a:pt x="403" y="259"/>
                    <a:pt x="333" y="259"/>
                    <a:pt x="292" y="218"/>
                  </a:cubicBezTo>
                  <a:close/>
                </a:path>
              </a:pathLst>
            </a:custGeom>
            <a:gradFill flip="none" rotWithShape="1">
              <a:gsLst>
                <a:gs pos="39000">
                  <a:schemeClr val="accent3"/>
                </a:gs>
                <a:gs pos="54000">
                  <a:schemeClr val="accent6"/>
                </a:gs>
                <a:gs pos="80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9" name="Freeform 6">
              <a:extLst>
                <a:ext uri="{FF2B5EF4-FFF2-40B4-BE49-F238E27FC236}">
                  <a16:creationId xmlns:a16="http://schemas.microsoft.com/office/drawing/2014/main" id="{45FEA91E-4B99-6948-7CCC-72B66C54DBB9}"/>
                </a:ext>
              </a:extLst>
            </p:cNvPr>
            <p:cNvSpPr>
              <a:spLocks/>
            </p:cNvSpPr>
            <p:nvPr userDrawn="1"/>
          </p:nvSpPr>
          <p:spPr bwMode="auto">
            <a:xfrm>
              <a:off x="4311650" y="2998789"/>
              <a:ext cx="690563" cy="573088"/>
            </a:xfrm>
            <a:custGeom>
              <a:avLst/>
              <a:gdLst>
                <a:gd name="T0" fmla="*/ 179 w 183"/>
                <a:gd name="T1" fmla="*/ 84 h 151"/>
                <a:gd name="T2" fmla="*/ 146 w 183"/>
                <a:gd name="T3" fmla="*/ 117 h 151"/>
                <a:gd name="T4" fmla="*/ 84 w 183"/>
                <a:gd name="T5" fmla="*/ 146 h 151"/>
                <a:gd name="T6" fmla="*/ 0 w 183"/>
                <a:gd name="T7" fmla="*/ 134 h 151"/>
                <a:gd name="T8" fmla="*/ 62 w 183"/>
                <a:gd name="T9" fmla="*/ 138 h 151"/>
                <a:gd name="T10" fmla="*/ 120 w 183"/>
                <a:gd name="T11" fmla="*/ 110 h 151"/>
                <a:gd name="T12" fmla="*/ 154 w 183"/>
                <a:gd name="T13" fmla="*/ 77 h 151"/>
                <a:gd name="T14" fmla="*/ 90 w 183"/>
                <a:gd name="T15" fmla="*/ 13 h 151"/>
                <a:gd name="T16" fmla="*/ 98 w 183"/>
                <a:gd name="T17" fmla="*/ 4 h 151"/>
                <a:gd name="T18" fmla="*/ 114 w 183"/>
                <a:gd name="T19" fmla="*/ 4 h 151"/>
                <a:gd name="T20" fmla="*/ 179 w 183"/>
                <a:gd name="T21" fmla="*/ 70 h 151"/>
                <a:gd name="T22" fmla="*/ 179 w 183"/>
                <a:gd name="T2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51">
                  <a:moveTo>
                    <a:pt x="179" y="84"/>
                  </a:moveTo>
                  <a:cubicBezTo>
                    <a:pt x="146" y="117"/>
                    <a:pt x="146" y="117"/>
                    <a:pt x="146" y="117"/>
                  </a:cubicBezTo>
                  <a:cubicBezTo>
                    <a:pt x="129" y="132"/>
                    <a:pt x="107" y="142"/>
                    <a:pt x="84" y="146"/>
                  </a:cubicBezTo>
                  <a:cubicBezTo>
                    <a:pt x="55" y="151"/>
                    <a:pt x="26" y="147"/>
                    <a:pt x="0" y="134"/>
                  </a:cubicBezTo>
                  <a:cubicBezTo>
                    <a:pt x="20" y="140"/>
                    <a:pt x="41" y="142"/>
                    <a:pt x="62" y="138"/>
                  </a:cubicBezTo>
                  <a:cubicBezTo>
                    <a:pt x="83" y="134"/>
                    <a:pt x="103" y="125"/>
                    <a:pt x="120" y="110"/>
                  </a:cubicBezTo>
                  <a:cubicBezTo>
                    <a:pt x="154" y="77"/>
                    <a:pt x="154" y="77"/>
                    <a:pt x="154" y="77"/>
                  </a:cubicBezTo>
                  <a:cubicBezTo>
                    <a:pt x="90" y="13"/>
                    <a:pt x="90" y="13"/>
                    <a:pt x="90" y="13"/>
                  </a:cubicBezTo>
                  <a:cubicBezTo>
                    <a:pt x="98" y="4"/>
                    <a:pt x="98" y="4"/>
                    <a:pt x="98" y="4"/>
                  </a:cubicBezTo>
                  <a:cubicBezTo>
                    <a:pt x="102" y="0"/>
                    <a:pt x="109" y="0"/>
                    <a:pt x="114" y="4"/>
                  </a:cubicBezTo>
                  <a:cubicBezTo>
                    <a:pt x="179" y="70"/>
                    <a:pt x="179" y="70"/>
                    <a:pt x="179" y="70"/>
                  </a:cubicBezTo>
                  <a:cubicBezTo>
                    <a:pt x="183" y="73"/>
                    <a:pt x="183" y="80"/>
                    <a:pt x="179"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F4E3CBD-7DD8-5069-41F6-DAEB7B661C91}"/>
                </a:ext>
              </a:extLst>
            </p:cNvPr>
            <p:cNvSpPr>
              <a:spLocks/>
            </p:cNvSpPr>
            <p:nvPr userDrawn="1"/>
          </p:nvSpPr>
          <p:spPr bwMode="auto">
            <a:xfrm>
              <a:off x="4029075" y="2624139"/>
              <a:ext cx="1803400" cy="977900"/>
            </a:xfrm>
            <a:custGeom>
              <a:avLst/>
              <a:gdLst>
                <a:gd name="T0" fmla="*/ 478 w 478"/>
                <a:gd name="T1" fmla="*/ 232 h 258"/>
                <a:gd name="T2" fmla="*/ 322 w 478"/>
                <a:gd name="T3" fmla="*/ 208 h 258"/>
                <a:gd name="T4" fmla="*/ 172 w 478"/>
                <a:gd name="T5" fmla="*/ 58 h 258"/>
                <a:gd name="T6" fmla="*/ 61 w 478"/>
                <a:gd name="T7" fmla="*/ 52 h 258"/>
                <a:gd name="T8" fmla="*/ 57 w 478"/>
                <a:gd name="T9" fmla="*/ 170 h 258"/>
                <a:gd name="T10" fmla="*/ 165 w 478"/>
                <a:gd name="T11" fmla="*/ 176 h 258"/>
                <a:gd name="T12" fmla="*/ 141 w 478"/>
                <a:gd name="T13" fmla="*/ 152 h 258"/>
                <a:gd name="T14" fmla="*/ 141 w 478"/>
                <a:gd name="T15" fmla="*/ 135 h 258"/>
                <a:gd name="T16" fmla="*/ 149 w 478"/>
                <a:gd name="T17" fmla="*/ 127 h 258"/>
                <a:gd name="T18" fmla="*/ 198 w 478"/>
                <a:gd name="T19" fmla="*/ 176 h 258"/>
                <a:gd name="T20" fmla="*/ 187 w 478"/>
                <a:gd name="T21" fmla="*/ 187 h 258"/>
                <a:gd name="T22" fmla="*/ 182 w 478"/>
                <a:gd name="T23" fmla="*/ 191 h 258"/>
                <a:gd name="T24" fmla="*/ 180 w 478"/>
                <a:gd name="T25" fmla="*/ 193 h 258"/>
                <a:gd name="T26" fmla="*/ 41 w 478"/>
                <a:gd name="T27" fmla="*/ 187 h 258"/>
                <a:gd name="T28" fmla="*/ 41 w 478"/>
                <a:gd name="T29" fmla="*/ 40 h 258"/>
                <a:gd name="T30" fmla="*/ 187 w 478"/>
                <a:gd name="T31" fmla="*/ 40 h 258"/>
                <a:gd name="T32" fmla="*/ 244 w 478"/>
                <a:gd name="T33" fmla="*/ 97 h 258"/>
                <a:gd name="T34" fmla="*/ 244 w 478"/>
                <a:gd name="T35" fmla="*/ 97 h 258"/>
                <a:gd name="T36" fmla="*/ 349 w 478"/>
                <a:gd name="T37" fmla="*/ 202 h 258"/>
                <a:gd name="T38" fmla="*/ 478 w 478"/>
                <a:gd name="T39" fmla="*/ 2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8" h="258">
                  <a:moveTo>
                    <a:pt x="478" y="232"/>
                  </a:moveTo>
                  <a:cubicBezTo>
                    <a:pt x="428" y="258"/>
                    <a:pt x="364" y="250"/>
                    <a:pt x="322" y="208"/>
                  </a:cubicBezTo>
                  <a:cubicBezTo>
                    <a:pt x="172" y="58"/>
                    <a:pt x="172" y="58"/>
                    <a:pt x="172" y="58"/>
                  </a:cubicBezTo>
                  <a:cubicBezTo>
                    <a:pt x="142" y="28"/>
                    <a:pt x="94" y="25"/>
                    <a:pt x="61" y="52"/>
                  </a:cubicBezTo>
                  <a:cubicBezTo>
                    <a:pt x="26" y="83"/>
                    <a:pt x="24" y="138"/>
                    <a:pt x="57" y="170"/>
                  </a:cubicBezTo>
                  <a:cubicBezTo>
                    <a:pt x="86" y="199"/>
                    <a:pt x="133" y="202"/>
                    <a:pt x="165" y="176"/>
                  </a:cubicBezTo>
                  <a:cubicBezTo>
                    <a:pt x="141" y="152"/>
                    <a:pt x="141" y="152"/>
                    <a:pt x="141" y="152"/>
                  </a:cubicBezTo>
                  <a:cubicBezTo>
                    <a:pt x="136" y="147"/>
                    <a:pt x="136" y="140"/>
                    <a:pt x="141" y="135"/>
                  </a:cubicBezTo>
                  <a:cubicBezTo>
                    <a:pt x="149" y="127"/>
                    <a:pt x="149" y="127"/>
                    <a:pt x="149" y="127"/>
                  </a:cubicBezTo>
                  <a:cubicBezTo>
                    <a:pt x="198" y="176"/>
                    <a:pt x="198" y="176"/>
                    <a:pt x="198" y="176"/>
                  </a:cubicBezTo>
                  <a:cubicBezTo>
                    <a:pt x="187" y="187"/>
                    <a:pt x="187" y="187"/>
                    <a:pt x="187" y="187"/>
                  </a:cubicBezTo>
                  <a:cubicBezTo>
                    <a:pt x="185" y="188"/>
                    <a:pt x="184" y="190"/>
                    <a:pt x="182" y="191"/>
                  </a:cubicBezTo>
                  <a:cubicBezTo>
                    <a:pt x="181" y="192"/>
                    <a:pt x="181" y="192"/>
                    <a:pt x="180" y="193"/>
                  </a:cubicBezTo>
                  <a:cubicBezTo>
                    <a:pt x="140" y="227"/>
                    <a:pt x="79" y="225"/>
                    <a:pt x="41" y="187"/>
                  </a:cubicBezTo>
                  <a:cubicBezTo>
                    <a:pt x="0" y="146"/>
                    <a:pt x="0" y="81"/>
                    <a:pt x="41" y="40"/>
                  </a:cubicBezTo>
                  <a:cubicBezTo>
                    <a:pt x="81" y="0"/>
                    <a:pt x="147" y="1"/>
                    <a:pt x="187" y="40"/>
                  </a:cubicBezTo>
                  <a:cubicBezTo>
                    <a:pt x="188" y="41"/>
                    <a:pt x="217" y="70"/>
                    <a:pt x="244" y="97"/>
                  </a:cubicBezTo>
                  <a:cubicBezTo>
                    <a:pt x="244" y="97"/>
                    <a:pt x="244" y="97"/>
                    <a:pt x="244" y="97"/>
                  </a:cubicBezTo>
                  <a:cubicBezTo>
                    <a:pt x="244" y="97"/>
                    <a:pt x="348" y="201"/>
                    <a:pt x="349" y="202"/>
                  </a:cubicBezTo>
                  <a:cubicBezTo>
                    <a:pt x="384" y="236"/>
                    <a:pt x="435" y="246"/>
                    <a:pt x="478" y="232"/>
                  </a:cubicBezTo>
                  <a:close/>
                </a:path>
              </a:pathLst>
            </a:custGeom>
            <a:gradFill flip="none" rotWithShape="1">
              <a:gsLst>
                <a:gs pos="0">
                  <a:schemeClr val="accent3"/>
                </a:gs>
                <a:gs pos="46000">
                  <a:schemeClr val="accent6"/>
                </a:gs>
                <a:gs pos="67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49C75841-41F1-ED40-7232-A2846A6A1022}"/>
                </a:ext>
              </a:extLst>
            </p:cNvPr>
            <p:cNvSpPr>
              <a:spLocks/>
            </p:cNvSpPr>
            <p:nvPr userDrawn="1"/>
          </p:nvSpPr>
          <p:spPr bwMode="auto">
            <a:xfrm>
              <a:off x="5133975" y="2532064"/>
              <a:ext cx="693738" cy="346075"/>
            </a:xfrm>
            <a:custGeom>
              <a:avLst/>
              <a:gdLst>
                <a:gd name="T0" fmla="*/ 184 w 184"/>
                <a:gd name="T1" fmla="*/ 17 h 91"/>
                <a:gd name="T2" fmla="*/ 122 w 184"/>
                <a:gd name="T3" fmla="*/ 13 h 91"/>
                <a:gd name="T4" fmla="*/ 64 w 184"/>
                <a:gd name="T5" fmla="*/ 41 h 91"/>
                <a:gd name="T6" fmla="*/ 51 w 184"/>
                <a:gd name="T7" fmla="*/ 54 h 91"/>
                <a:gd name="T8" fmla="*/ 51 w 184"/>
                <a:gd name="T9" fmla="*/ 54 h 91"/>
                <a:gd name="T10" fmla="*/ 13 w 184"/>
                <a:gd name="T11" fmla="*/ 91 h 91"/>
                <a:gd name="T12" fmla="*/ 4 w 184"/>
                <a:gd name="T13" fmla="*/ 82 h 91"/>
                <a:gd name="T14" fmla="*/ 4 w 184"/>
                <a:gd name="T15" fmla="*/ 68 h 91"/>
                <a:gd name="T16" fmla="*/ 37 w 184"/>
                <a:gd name="T17" fmla="*/ 35 h 91"/>
                <a:gd name="T18" fmla="*/ 100 w 184"/>
                <a:gd name="T19" fmla="*/ 5 h 91"/>
                <a:gd name="T20" fmla="*/ 184 w 184"/>
                <a:gd name="T2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91">
                  <a:moveTo>
                    <a:pt x="184" y="17"/>
                  </a:moveTo>
                  <a:cubicBezTo>
                    <a:pt x="164" y="11"/>
                    <a:pt x="143" y="10"/>
                    <a:pt x="122" y="13"/>
                  </a:cubicBezTo>
                  <a:cubicBezTo>
                    <a:pt x="101" y="17"/>
                    <a:pt x="81" y="26"/>
                    <a:pt x="64" y="41"/>
                  </a:cubicBezTo>
                  <a:cubicBezTo>
                    <a:pt x="51" y="54"/>
                    <a:pt x="51" y="54"/>
                    <a:pt x="51" y="54"/>
                  </a:cubicBezTo>
                  <a:cubicBezTo>
                    <a:pt x="51" y="54"/>
                    <a:pt x="51" y="54"/>
                    <a:pt x="51" y="54"/>
                  </a:cubicBezTo>
                  <a:cubicBezTo>
                    <a:pt x="13" y="91"/>
                    <a:pt x="13" y="91"/>
                    <a:pt x="13" y="91"/>
                  </a:cubicBezTo>
                  <a:cubicBezTo>
                    <a:pt x="4" y="82"/>
                    <a:pt x="4" y="82"/>
                    <a:pt x="4" y="82"/>
                  </a:cubicBezTo>
                  <a:cubicBezTo>
                    <a:pt x="0" y="78"/>
                    <a:pt x="0" y="72"/>
                    <a:pt x="4" y="68"/>
                  </a:cubicBezTo>
                  <a:cubicBezTo>
                    <a:pt x="37" y="35"/>
                    <a:pt x="37" y="35"/>
                    <a:pt x="37" y="35"/>
                  </a:cubicBezTo>
                  <a:cubicBezTo>
                    <a:pt x="55" y="20"/>
                    <a:pt x="77" y="9"/>
                    <a:pt x="100" y="5"/>
                  </a:cubicBezTo>
                  <a:cubicBezTo>
                    <a:pt x="129" y="0"/>
                    <a:pt x="158" y="4"/>
                    <a:pt x="184" y="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EE9FB3E0-176F-E5A1-3710-17144645398D}"/>
                </a:ext>
              </a:extLst>
            </p:cNvPr>
            <p:cNvGrpSpPr/>
            <p:nvPr userDrawn="1"/>
          </p:nvGrpSpPr>
          <p:grpSpPr>
            <a:xfrm>
              <a:off x="4067175" y="3892551"/>
              <a:ext cx="4051301" cy="420688"/>
              <a:chOff x="4067175" y="3892551"/>
              <a:chExt cx="4051301" cy="420688"/>
            </a:xfrm>
            <a:solidFill>
              <a:schemeClr val="accent1"/>
            </a:solidFill>
          </p:grpSpPr>
          <p:sp>
            <p:nvSpPr>
              <p:cNvPr id="13" name="Freeform 9">
                <a:extLst>
                  <a:ext uri="{FF2B5EF4-FFF2-40B4-BE49-F238E27FC236}">
                    <a16:creationId xmlns:a16="http://schemas.microsoft.com/office/drawing/2014/main" id="{3010D7D5-85F1-47B6-1024-37A198E32B55}"/>
                  </a:ext>
                </a:extLst>
              </p:cNvPr>
              <p:cNvSpPr>
                <a:spLocks/>
              </p:cNvSpPr>
              <p:nvPr userDrawn="1"/>
            </p:nvSpPr>
            <p:spPr bwMode="auto">
              <a:xfrm>
                <a:off x="4067175"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60 w 104"/>
                  <a:gd name="T11" fmla="*/ 0 h 111"/>
                  <a:gd name="T12" fmla="*/ 104 w 104"/>
                  <a:gd name="T13" fmla="*/ 18 h 111"/>
                  <a:gd name="T14" fmla="*/ 91 w 104"/>
                  <a:gd name="T15" fmla="*/ 30 h 111"/>
                  <a:gd name="T16" fmla="*/ 61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60" y="0"/>
                    </a:cubicBezTo>
                    <a:cubicBezTo>
                      <a:pt x="78" y="0"/>
                      <a:pt x="93" y="6"/>
                      <a:pt x="104" y="18"/>
                    </a:cubicBezTo>
                    <a:cubicBezTo>
                      <a:pt x="91" y="30"/>
                      <a:pt x="91" y="30"/>
                      <a:pt x="91" y="30"/>
                    </a:cubicBezTo>
                    <a:cubicBezTo>
                      <a:pt x="82" y="22"/>
                      <a:pt x="72" y="18"/>
                      <a:pt x="61"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a16="http://schemas.microsoft.com/office/drawing/2014/main" id="{E8058814-F3BE-27CA-75C3-9A474BAD561C}"/>
                  </a:ext>
                </a:extLst>
              </p:cNvPr>
              <p:cNvSpPr>
                <a:spLocks/>
              </p:cNvSpPr>
              <p:nvPr userDrawn="1"/>
            </p:nvSpPr>
            <p:spPr bwMode="auto">
              <a:xfrm>
                <a:off x="4525963" y="3900489"/>
                <a:ext cx="350838" cy="406400"/>
              </a:xfrm>
              <a:custGeom>
                <a:avLst/>
                <a:gdLst>
                  <a:gd name="T0" fmla="*/ 86 w 221"/>
                  <a:gd name="T1" fmla="*/ 41 h 256"/>
                  <a:gd name="T2" fmla="*/ 0 w 221"/>
                  <a:gd name="T3" fmla="*/ 41 h 256"/>
                  <a:gd name="T4" fmla="*/ 0 w 221"/>
                  <a:gd name="T5" fmla="*/ 0 h 256"/>
                  <a:gd name="T6" fmla="*/ 221 w 221"/>
                  <a:gd name="T7" fmla="*/ 0 h 256"/>
                  <a:gd name="T8" fmla="*/ 221 w 221"/>
                  <a:gd name="T9" fmla="*/ 41 h 256"/>
                  <a:gd name="T10" fmla="*/ 134 w 221"/>
                  <a:gd name="T11" fmla="*/ 41 h 256"/>
                  <a:gd name="T12" fmla="*/ 134 w 221"/>
                  <a:gd name="T13" fmla="*/ 256 h 256"/>
                  <a:gd name="T14" fmla="*/ 86 w 221"/>
                  <a:gd name="T15" fmla="*/ 256 h 256"/>
                  <a:gd name="T16" fmla="*/ 86 w 221"/>
                  <a:gd name="T17" fmla="*/ 4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56">
                    <a:moveTo>
                      <a:pt x="86" y="41"/>
                    </a:moveTo>
                    <a:lnTo>
                      <a:pt x="0" y="41"/>
                    </a:lnTo>
                    <a:lnTo>
                      <a:pt x="0" y="0"/>
                    </a:lnTo>
                    <a:lnTo>
                      <a:pt x="221" y="0"/>
                    </a:lnTo>
                    <a:lnTo>
                      <a:pt x="221" y="41"/>
                    </a:lnTo>
                    <a:lnTo>
                      <a:pt x="134" y="41"/>
                    </a:lnTo>
                    <a:lnTo>
                      <a:pt x="134" y="256"/>
                    </a:lnTo>
                    <a:lnTo>
                      <a:pt x="86" y="256"/>
                    </a:lnTo>
                    <a:lnTo>
                      <a:pt x="8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1">
                <a:extLst>
                  <a:ext uri="{FF2B5EF4-FFF2-40B4-BE49-F238E27FC236}">
                    <a16:creationId xmlns:a16="http://schemas.microsoft.com/office/drawing/2014/main" id="{E040024F-D13D-53AA-DC3E-E845C436879A}"/>
                  </a:ext>
                </a:extLst>
              </p:cNvPr>
              <p:cNvSpPr>
                <a:spLocks noChangeArrowheads="1"/>
              </p:cNvSpPr>
              <p:nvPr userDrawn="1"/>
            </p:nvSpPr>
            <p:spPr bwMode="auto">
              <a:xfrm>
                <a:off x="4979988" y="3900489"/>
                <a:ext cx="74613" cy="406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a:extLst>
                  <a:ext uri="{FF2B5EF4-FFF2-40B4-BE49-F238E27FC236}">
                    <a16:creationId xmlns:a16="http://schemas.microsoft.com/office/drawing/2014/main" id="{B8C37BB8-C11D-CE60-643B-4C5B2DEEEC6A}"/>
                  </a:ext>
                </a:extLst>
              </p:cNvPr>
              <p:cNvSpPr>
                <a:spLocks/>
              </p:cNvSpPr>
              <p:nvPr userDrawn="1"/>
            </p:nvSpPr>
            <p:spPr bwMode="auto">
              <a:xfrm>
                <a:off x="5440363" y="3900489"/>
                <a:ext cx="307975" cy="406400"/>
              </a:xfrm>
              <a:custGeom>
                <a:avLst/>
                <a:gdLst>
                  <a:gd name="T0" fmla="*/ 194 w 194"/>
                  <a:gd name="T1" fmla="*/ 215 h 256"/>
                  <a:gd name="T2" fmla="*/ 194 w 194"/>
                  <a:gd name="T3" fmla="*/ 256 h 256"/>
                  <a:gd name="T4" fmla="*/ 0 w 194"/>
                  <a:gd name="T5" fmla="*/ 256 h 256"/>
                  <a:gd name="T6" fmla="*/ 0 w 194"/>
                  <a:gd name="T7" fmla="*/ 0 h 256"/>
                  <a:gd name="T8" fmla="*/ 190 w 194"/>
                  <a:gd name="T9" fmla="*/ 0 h 256"/>
                  <a:gd name="T10" fmla="*/ 190 w 194"/>
                  <a:gd name="T11" fmla="*/ 38 h 256"/>
                  <a:gd name="T12" fmla="*/ 47 w 194"/>
                  <a:gd name="T13" fmla="*/ 38 h 256"/>
                  <a:gd name="T14" fmla="*/ 47 w 194"/>
                  <a:gd name="T15" fmla="*/ 105 h 256"/>
                  <a:gd name="T16" fmla="*/ 173 w 194"/>
                  <a:gd name="T17" fmla="*/ 105 h 256"/>
                  <a:gd name="T18" fmla="*/ 173 w 194"/>
                  <a:gd name="T19" fmla="*/ 146 h 256"/>
                  <a:gd name="T20" fmla="*/ 47 w 194"/>
                  <a:gd name="T21" fmla="*/ 146 h 256"/>
                  <a:gd name="T22" fmla="*/ 47 w 194"/>
                  <a:gd name="T23" fmla="*/ 215 h 256"/>
                  <a:gd name="T24" fmla="*/ 194 w 194"/>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256">
                    <a:moveTo>
                      <a:pt x="194" y="215"/>
                    </a:moveTo>
                    <a:lnTo>
                      <a:pt x="194" y="256"/>
                    </a:lnTo>
                    <a:lnTo>
                      <a:pt x="0" y="256"/>
                    </a:lnTo>
                    <a:lnTo>
                      <a:pt x="0" y="0"/>
                    </a:lnTo>
                    <a:lnTo>
                      <a:pt x="190" y="0"/>
                    </a:lnTo>
                    <a:lnTo>
                      <a:pt x="190" y="38"/>
                    </a:lnTo>
                    <a:lnTo>
                      <a:pt x="47" y="38"/>
                    </a:lnTo>
                    <a:lnTo>
                      <a:pt x="47" y="105"/>
                    </a:lnTo>
                    <a:lnTo>
                      <a:pt x="173" y="105"/>
                    </a:lnTo>
                    <a:lnTo>
                      <a:pt x="173" y="146"/>
                    </a:lnTo>
                    <a:lnTo>
                      <a:pt x="47" y="146"/>
                    </a:lnTo>
                    <a:lnTo>
                      <a:pt x="47" y="215"/>
                    </a:lnTo>
                    <a:lnTo>
                      <a:pt x="194"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a:extLst>
                  <a:ext uri="{FF2B5EF4-FFF2-40B4-BE49-F238E27FC236}">
                    <a16:creationId xmlns:a16="http://schemas.microsoft.com/office/drawing/2014/main" id="{5311C152-639E-5857-5BCD-812E7D533225}"/>
                  </a:ext>
                </a:extLst>
              </p:cNvPr>
              <p:cNvSpPr>
                <a:spLocks/>
              </p:cNvSpPr>
              <p:nvPr userDrawn="1"/>
            </p:nvSpPr>
            <p:spPr bwMode="auto">
              <a:xfrm>
                <a:off x="5881688" y="3900489"/>
                <a:ext cx="365125" cy="406400"/>
              </a:xfrm>
              <a:custGeom>
                <a:avLst/>
                <a:gdLst>
                  <a:gd name="T0" fmla="*/ 230 w 230"/>
                  <a:gd name="T1" fmla="*/ 0 h 256"/>
                  <a:gd name="T2" fmla="*/ 230 w 230"/>
                  <a:gd name="T3" fmla="*/ 256 h 256"/>
                  <a:gd name="T4" fmla="*/ 192 w 230"/>
                  <a:gd name="T5" fmla="*/ 256 h 256"/>
                  <a:gd name="T6" fmla="*/ 47 w 230"/>
                  <a:gd name="T7" fmla="*/ 81 h 256"/>
                  <a:gd name="T8" fmla="*/ 47 w 230"/>
                  <a:gd name="T9" fmla="*/ 256 h 256"/>
                  <a:gd name="T10" fmla="*/ 0 w 230"/>
                  <a:gd name="T11" fmla="*/ 256 h 256"/>
                  <a:gd name="T12" fmla="*/ 0 w 230"/>
                  <a:gd name="T13" fmla="*/ 0 h 256"/>
                  <a:gd name="T14" fmla="*/ 40 w 230"/>
                  <a:gd name="T15" fmla="*/ 0 h 256"/>
                  <a:gd name="T16" fmla="*/ 183 w 230"/>
                  <a:gd name="T17" fmla="*/ 172 h 256"/>
                  <a:gd name="T18" fmla="*/ 183 w 230"/>
                  <a:gd name="T19" fmla="*/ 0 h 256"/>
                  <a:gd name="T20" fmla="*/ 230 w 230"/>
                  <a:gd name="T2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56">
                    <a:moveTo>
                      <a:pt x="230" y="0"/>
                    </a:moveTo>
                    <a:lnTo>
                      <a:pt x="230" y="256"/>
                    </a:lnTo>
                    <a:lnTo>
                      <a:pt x="192" y="256"/>
                    </a:lnTo>
                    <a:lnTo>
                      <a:pt x="47" y="81"/>
                    </a:lnTo>
                    <a:lnTo>
                      <a:pt x="47" y="256"/>
                    </a:lnTo>
                    <a:lnTo>
                      <a:pt x="0" y="256"/>
                    </a:lnTo>
                    <a:lnTo>
                      <a:pt x="0" y="0"/>
                    </a:lnTo>
                    <a:lnTo>
                      <a:pt x="40" y="0"/>
                    </a:lnTo>
                    <a:lnTo>
                      <a:pt x="183" y="172"/>
                    </a:lnTo>
                    <a:lnTo>
                      <a:pt x="183" y="0"/>
                    </a:lnTo>
                    <a:lnTo>
                      <a:pt x="2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a:extLst>
                  <a:ext uri="{FF2B5EF4-FFF2-40B4-BE49-F238E27FC236}">
                    <a16:creationId xmlns:a16="http://schemas.microsoft.com/office/drawing/2014/main" id="{BF85DB98-E59F-A7C4-10B5-58288C96770A}"/>
                  </a:ext>
                </a:extLst>
              </p:cNvPr>
              <p:cNvSpPr>
                <a:spLocks/>
              </p:cNvSpPr>
              <p:nvPr userDrawn="1"/>
            </p:nvSpPr>
            <p:spPr bwMode="auto">
              <a:xfrm>
                <a:off x="6386513" y="3900489"/>
                <a:ext cx="312738" cy="406400"/>
              </a:xfrm>
              <a:custGeom>
                <a:avLst/>
                <a:gdLst>
                  <a:gd name="T0" fmla="*/ 197 w 197"/>
                  <a:gd name="T1" fmla="*/ 215 h 256"/>
                  <a:gd name="T2" fmla="*/ 197 w 197"/>
                  <a:gd name="T3" fmla="*/ 256 h 256"/>
                  <a:gd name="T4" fmla="*/ 0 w 197"/>
                  <a:gd name="T5" fmla="*/ 256 h 256"/>
                  <a:gd name="T6" fmla="*/ 0 w 197"/>
                  <a:gd name="T7" fmla="*/ 0 h 256"/>
                  <a:gd name="T8" fmla="*/ 192 w 197"/>
                  <a:gd name="T9" fmla="*/ 0 h 256"/>
                  <a:gd name="T10" fmla="*/ 192 w 197"/>
                  <a:gd name="T11" fmla="*/ 38 h 256"/>
                  <a:gd name="T12" fmla="*/ 50 w 197"/>
                  <a:gd name="T13" fmla="*/ 38 h 256"/>
                  <a:gd name="T14" fmla="*/ 50 w 197"/>
                  <a:gd name="T15" fmla="*/ 105 h 256"/>
                  <a:gd name="T16" fmla="*/ 176 w 197"/>
                  <a:gd name="T17" fmla="*/ 105 h 256"/>
                  <a:gd name="T18" fmla="*/ 176 w 197"/>
                  <a:gd name="T19" fmla="*/ 146 h 256"/>
                  <a:gd name="T20" fmla="*/ 50 w 197"/>
                  <a:gd name="T21" fmla="*/ 146 h 256"/>
                  <a:gd name="T22" fmla="*/ 50 w 197"/>
                  <a:gd name="T23" fmla="*/ 215 h 256"/>
                  <a:gd name="T24" fmla="*/ 197 w 197"/>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256">
                    <a:moveTo>
                      <a:pt x="197" y="215"/>
                    </a:moveTo>
                    <a:lnTo>
                      <a:pt x="197" y="256"/>
                    </a:lnTo>
                    <a:lnTo>
                      <a:pt x="0" y="256"/>
                    </a:lnTo>
                    <a:lnTo>
                      <a:pt x="0" y="0"/>
                    </a:lnTo>
                    <a:lnTo>
                      <a:pt x="192" y="0"/>
                    </a:lnTo>
                    <a:lnTo>
                      <a:pt x="192" y="38"/>
                    </a:lnTo>
                    <a:lnTo>
                      <a:pt x="50" y="38"/>
                    </a:lnTo>
                    <a:lnTo>
                      <a:pt x="50" y="105"/>
                    </a:lnTo>
                    <a:lnTo>
                      <a:pt x="176" y="105"/>
                    </a:lnTo>
                    <a:lnTo>
                      <a:pt x="176" y="146"/>
                    </a:lnTo>
                    <a:lnTo>
                      <a:pt x="50" y="146"/>
                    </a:lnTo>
                    <a:lnTo>
                      <a:pt x="50" y="215"/>
                    </a:lnTo>
                    <a:lnTo>
                      <a:pt x="197"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a:extLst>
                  <a:ext uri="{FF2B5EF4-FFF2-40B4-BE49-F238E27FC236}">
                    <a16:creationId xmlns:a16="http://schemas.microsoft.com/office/drawing/2014/main" id="{79493796-C086-BAD0-3F19-CF5725E572E7}"/>
                  </a:ext>
                </a:extLst>
              </p:cNvPr>
              <p:cNvSpPr>
                <a:spLocks noEditPoints="1"/>
              </p:cNvSpPr>
              <p:nvPr userDrawn="1"/>
            </p:nvSpPr>
            <p:spPr bwMode="auto">
              <a:xfrm>
                <a:off x="6827838" y="3900489"/>
                <a:ext cx="354013" cy="406400"/>
              </a:xfrm>
              <a:custGeom>
                <a:avLst/>
                <a:gdLst>
                  <a:gd name="T0" fmla="*/ 72 w 94"/>
                  <a:gd name="T1" fmla="*/ 107 h 107"/>
                  <a:gd name="T2" fmla="*/ 50 w 94"/>
                  <a:gd name="T3" fmla="*/ 76 h 107"/>
                  <a:gd name="T4" fmla="*/ 46 w 94"/>
                  <a:gd name="T5" fmla="*/ 76 h 107"/>
                  <a:gd name="T6" fmla="*/ 21 w 94"/>
                  <a:gd name="T7" fmla="*/ 76 h 107"/>
                  <a:gd name="T8" fmla="*/ 21 w 94"/>
                  <a:gd name="T9" fmla="*/ 107 h 107"/>
                  <a:gd name="T10" fmla="*/ 0 w 94"/>
                  <a:gd name="T11" fmla="*/ 107 h 107"/>
                  <a:gd name="T12" fmla="*/ 0 w 94"/>
                  <a:gd name="T13" fmla="*/ 0 h 107"/>
                  <a:gd name="T14" fmla="*/ 46 w 94"/>
                  <a:gd name="T15" fmla="*/ 0 h 107"/>
                  <a:gd name="T16" fmla="*/ 92 w 94"/>
                  <a:gd name="T17" fmla="*/ 38 h 107"/>
                  <a:gd name="T18" fmla="*/ 69 w 94"/>
                  <a:gd name="T19" fmla="*/ 72 h 107"/>
                  <a:gd name="T20" fmla="*/ 94 w 94"/>
                  <a:gd name="T21" fmla="*/ 107 h 107"/>
                  <a:gd name="T22" fmla="*/ 72 w 94"/>
                  <a:gd name="T23" fmla="*/ 107 h 107"/>
                  <a:gd name="T24" fmla="*/ 45 w 94"/>
                  <a:gd name="T25" fmla="*/ 17 h 107"/>
                  <a:gd name="T26" fmla="*/ 21 w 94"/>
                  <a:gd name="T27" fmla="*/ 17 h 107"/>
                  <a:gd name="T28" fmla="*/ 21 w 94"/>
                  <a:gd name="T29" fmla="*/ 59 h 107"/>
                  <a:gd name="T30" fmla="*/ 45 w 94"/>
                  <a:gd name="T31" fmla="*/ 59 h 107"/>
                  <a:gd name="T32" fmla="*/ 72 w 94"/>
                  <a:gd name="T33" fmla="*/ 38 h 107"/>
                  <a:gd name="T34" fmla="*/ 45 w 94"/>
                  <a:gd name="T35"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07">
                    <a:moveTo>
                      <a:pt x="72" y="107"/>
                    </a:moveTo>
                    <a:cubicBezTo>
                      <a:pt x="50" y="76"/>
                      <a:pt x="50" y="76"/>
                      <a:pt x="50" y="76"/>
                    </a:cubicBezTo>
                    <a:cubicBezTo>
                      <a:pt x="48" y="76"/>
                      <a:pt x="47" y="76"/>
                      <a:pt x="46" y="76"/>
                    </a:cubicBezTo>
                    <a:cubicBezTo>
                      <a:pt x="21" y="76"/>
                      <a:pt x="21" y="76"/>
                      <a:pt x="21" y="76"/>
                    </a:cubicBezTo>
                    <a:cubicBezTo>
                      <a:pt x="21" y="107"/>
                      <a:pt x="21" y="107"/>
                      <a:pt x="21" y="107"/>
                    </a:cubicBezTo>
                    <a:cubicBezTo>
                      <a:pt x="0" y="107"/>
                      <a:pt x="0" y="107"/>
                      <a:pt x="0" y="107"/>
                    </a:cubicBezTo>
                    <a:cubicBezTo>
                      <a:pt x="0" y="0"/>
                      <a:pt x="0" y="0"/>
                      <a:pt x="0" y="0"/>
                    </a:cubicBezTo>
                    <a:cubicBezTo>
                      <a:pt x="46" y="0"/>
                      <a:pt x="46" y="0"/>
                      <a:pt x="46" y="0"/>
                    </a:cubicBezTo>
                    <a:cubicBezTo>
                      <a:pt x="74" y="0"/>
                      <a:pt x="92" y="14"/>
                      <a:pt x="92" y="38"/>
                    </a:cubicBezTo>
                    <a:cubicBezTo>
                      <a:pt x="92" y="54"/>
                      <a:pt x="84" y="66"/>
                      <a:pt x="69" y="72"/>
                    </a:cubicBezTo>
                    <a:cubicBezTo>
                      <a:pt x="94" y="107"/>
                      <a:pt x="94" y="107"/>
                      <a:pt x="94" y="107"/>
                    </a:cubicBezTo>
                    <a:lnTo>
                      <a:pt x="72" y="107"/>
                    </a:lnTo>
                    <a:close/>
                    <a:moveTo>
                      <a:pt x="45" y="17"/>
                    </a:moveTo>
                    <a:cubicBezTo>
                      <a:pt x="21" y="17"/>
                      <a:pt x="21" y="17"/>
                      <a:pt x="21" y="17"/>
                    </a:cubicBezTo>
                    <a:cubicBezTo>
                      <a:pt x="21" y="59"/>
                      <a:pt x="21" y="59"/>
                      <a:pt x="21" y="59"/>
                    </a:cubicBezTo>
                    <a:cubicBezTo>
                      <a:pt x="45" y="59"/>
                      <a:pt x="45" y="59"/>
                      <a:pt x="45" y="59"/>
                    </a:cubicBezTo>
                    <a:cubicBezTo>
                      <a:pt x="62" y="59"/>
                      <a:pt x="72" y="51"/>
                      <a:pt x="72" y="38"/>
                    </a:cubicBezTo>
                    <a:cubicBezTo>
                      <a:pt x="72" y="24"/>
                      <a:pt x="62" y="17"/>
                      <a:pt x="4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a:extLst>
                  <a:ext uri="{FF2B5EF4-FFF2-40B4-BE49-F238E27FC236}">
                    <a16:creationId xmlns:a16="http://schemas.microsoft.com/office/drawing/2014/main" id="{2C9791FD-7EAF-A9EA-3C9F-948F4A2F6FCF}"/>
                  </a:ext>
                </a:extLst>
              </p:cNvPr>
              <p:cNvSpPr>
                <a:spLocks/>
              </p:cNvSpPr>
              <p:nvPr userDrawn="1"/>
            </p:nvSpPr>
            <p:spPr bwMode="auto">
              <a:xfrm>
                <a:off x="7258050"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59 w 104"/>
                  <a:gd name="T11" fmla="*/ 0 h 111"/>
                  <a:gd name="T12" fmla="*/ 104 w 104"/>
                  <a:gd name="T13" fmla="*/ 18 h 111"/>
                  <a:gd name="T14" fmla="*/ 91 w 104"/>
                  <a:gd name="T15" fmla="*/ 30 h 111"/>
                  <a:gd name="T16" fmla="*/ 60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59" y="0"/>
                    </a:cubicBezTo>
                    <a:cubicBezTo>
                      <a:pt x="78" y="0"/>
                      <a:pt x="93" y="6"/>
                      <a:pt x="104" y="18"/>
                    </a:cubicBezTo>
                    <a:cubicBezTo>
                      <a:pt x="91" y="30"/>
                      <a:pt x="91" y="30"/>
                      <a:pt x="91" y="30"/>
                    </a:cubicBezTo>
                    <a:cubicBezTo>
                      <a:pt x="82" y="22"/>
                      <a:pt x="72" y="18"/>
                      <a:pt x="60"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a:extLst>
                  <a:ext uri="{FF2B5EF4-FFF2-40B4-BE49-F238E27FC236}">
                    <a16:creationId xmlns:a16="http://schemas.microsoft.com/office/drawing/2014/main" id="{CEDBFFBB-8894-4199-4231-0B04B01EFD2D}"/>
                  </a:ext>
                </a:extLst>
              </p:cNvPr>
              <p:cNvSpPr>
                <a:spLocks/>
              </p:cNvSpPr>
              <p:nvPr userDrawn="1"/>
            </p:nvSpPr>
            <p:spPr bwMode="auto">
              <a:xfrm>
                <a:off x="7713663" y="3900489"/>
                <a:ext cx="404813" cy="406400"/>
              </a:xfrm>
              <a:custGeom>
                <a:avLst/>
                <a:gdLst>
                  <a:gd name="T0" fmla="*/ 152 w 255"/>
                  <a:gd name="T1" fmla="*/ 165 h 256"/>
                  <a:gd name="T2" fmla="*/ 152 w 255"/>
                  <a:gd name="T3" fmla="*/ 256 h 256"/>
                  <a:gd name="T4" fmla="*/ 103 w 255"/>
                  <a:gd name="T5" fmla="*/ 256 h 256"/>
                  <a:gd name="T6" fmla="*/ 103 w 255"/>
                  <a:gd name="T7" fmla="*/ 167 h 256"/>
                  <a:gd name="T8" fmla="*/ 0 w 255"/>
                  <a:gd name="T9" fmla="*/ 0 h 256"/>
                  <a:gd name="T10" fmla="*/ 53 w 255"/>
                  <a:gd name="T11" fmla="*/ 0 h 256"/>
                  <a:gd name="T12" fmla="*/ 129 w 255"/>
                  <a:gd name="T13" fmla="*/ 124 h 256"/>
                  <a:gd name="T14" fmla="*/ 207 w 255"/>
                  <a:gd name="T15" fmla="*/ 0 h 256"/>
                  <a:gd name="T16" fmla="*/ 255 w 255"/>
                  <a:gd name="T17" fmla="*/ 0 h 256"/>
                  <a:gd name="T18" fmla="*/ 152 w 255"/>
                  <a:gd name="T19" fmla="*/ 16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6">
                    <a:moveTo>
                      <a:pt x="152" y="165"/>
                    </a:moveTo>
                    <a:lnTo>
                      <a:pt x="152" y="256"/>
                    </a:lnTo>
                    <a:lnTo>
                      <a:pt x="103" y="256"/>
                    </a:lnTo>
                    <a:lnTo>
                      <a:pt x="103" y="167"/>
                    </a:lnTo>
                    <a:lnTo>
                      <a:pt x="0" y="0"/>
                    </a:lnTo>
                    <a:lnTo>
                      <a:pt x="53" y="0"/>
                    </a:lnTo>
                    <a:lnTo>
                      <a:pt x="129" y="124"/>
                    </a:lnTo>
                    <a:lnTo>
                      <a:pt x="207" y="0"/>
                    </a:lnTo>
                    <a:lnTo>
                      <a:pt x="255" y="0"/>
                    </a:lnTo>
                    <a:lnTo>
                      <a:pt x="152"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42865802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Lst>
  <p:hf hdr="0" dt="0"/>
  <p:txStyles>
    <p:titleStyle>
      <a:lvl1pPr algn="l" defTabSz="914400" rtl="0" eaLnBrk="1" latinLnBrk="0" hangingPunct="1">
        <a:lnSpc>
          <a:spcPct val="90000"/>
        </a:lnSpc>
        <a:spcBef>
          <a:spcPct val="0"/>
        </a:spcBef>
        <a:buNone/>
        <a:defRPr sz="3200" i="0" kern="1200" spc="0" baseline="0">
          <a:solidFill>
            <a:srgbClr val="777777"/>
          </a:solidFill>
          <a:latin typeface="+mj-lt"/>
          <a:ea typeface="+mj-ea"/>
          <a:cs typeface="+mj-cs"/>
        </a:defRPr>
      </a:lvl1pPr>
    </p:titleStyle>
    <p:bodyStyle>
      <a:lvl1pPr marL="182880" indent="-182880" algn="l" defTabSz="914400" rtl="0" eaLnBrk="1" latinLnBrk="0" hangingPunct="1">
        <a:lnSpc>
          <a:spcPct val="100000"/>
        </a:lnSpc>
        <a:spcBef>
          <a:spcPts val="300"/>
        </a:spcBef>
        <a:spcAft>
          <a:spcPts val="3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1pPr>
      <a:lvl2pPr marL="4114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defRPr sz="2000" kern="1200" spc="0" baseline="0">
          <a:solidFill>
            <a:srgbClr val="777777"/>
          </a:solidFill>
          <a:latin typeface="+mn-lt"/>
          <a:ea typeface="+mn-ea"/>
          <a:cs typeface="+mn-cs"/>
        </a:defRPr>
      </a:lvl2pPr>
      <a:lvl3pPr marL="640080" indent="-182880" algn="l" defTabSz="914400" rtl="0" eaLnBrk="1" latinLnBrk="0" hangingPunct="1">
        <a:lnSpc>
          <a:spcPct val="100000"/>
        </a:lnSpc>
        <a:spcBef>
          <a:spcPts val="300"/>
        </a:spcBef>
        <a:spcAft>
          <a:spcPts val="3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3pPr>
      <a:lvl4pPr marL="822960" indent="-182880" algn="l" defTabSz="914400" rtl="0" eaLnBrk="1" latinLnBrk="0" hangingPunct="1">
        <a:lnSpc>
          <a:spcPct val="100000"/>
        </a:lnSpc>
        <a:spcBef>
          <a:spcPts val="300"/>
        </a:spcBef>
        <a:spcAft>
          <a:spcPts val="300"/>
        </a:spcAft>
        <a:buClr>
          <a:schemeClr val="accent1"/>
        </a:buClr>
        <a:buSzPct val="100000"/>
        <a:buFont typeface="Segoe UI" panose="020B0502040204020203" pitchFamily="34" charset="0"/>
        <a:buChar char="–"/>
        <a:defRPr sz="2000" kern="1200" spc="0" baseline="0">
          <a:solidFill>
            <a:srgbClr val="777777"/>
          </a:solidFill>
          <a:latin typeface="+mn-lt"/>
          <a:ea typeface="+mn-ea"/>
          <a:cs typeface="+mn-cs"/>
        </a:defRPr>
      </a:lvl4pPr>
      <a:lvl5pPr marL="1005840" indent="-182880" algn="l" defTabSz="914400" rtl="0" eaLnBrk="1" latinLnBrk="0" hangingPunct="1">
        <a:lnSpc>
          <a:spcPct val="100000"/>
        </a:lnSpc>
        <a:spcBef>
          <a:spcPts val="300"/>
        </a:spcBef>
        <a:spcAft>
          <a:spcPts val="300"/>
        </a:spcAft>
        <a:buClr>
          <a:schemeClr val="tx1"/>
        </a:buClr>
        <a:buFont typeface="Arial" panose="020B0604020202020204" pitchFamily="34" charset="0"/>
        <a:buChar char="•"/>
        <a:defRPr sz="2000" kern="1200" spc="0" baseline="0">
          <a:solidFill>
            <a:srgbClr val="777777"/>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B9774-DE66-420C-B463-70169987CFBC}"/>
              </a:ext>
            </a:extLst>
          </p:cNvPr>
          <p:cNvSpPr/>
          <p:nvPr userDrawn="1"/>
        </p:nvSpPr>
        <p:spPr>
          <a:xfrm>
            <a:off x="-1" y="0"/>
            <a:ext cx="12192001" cy="12508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57990" y="240422"/>
            <a:ext cx="8818983" cy="101041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757990" y="1608343"/>
            <a:ext cx="10058400" cy="4260749"/>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063272" y="6446838"/>
            <a:ext cx="3930309" cy="365125"/>
          </a:xfrm>
          <a:prstGeom prst="rect">
            <a:avLst/>
          </a:prstGeom>
        </p:spPr>
        <p:txBody>
          <a:bodyPr vert="horz" lIns="91440" tIns="45720" rIns="91440" bIns="45720" rtlCol="0" anchor="ctr"/>
          <a:lstStyle>
            <a:lvl1pPr algn="r">
              <a:defRPr sz="900" b="0" cap="all" baseline="0">
                <a:solidFill>
                  <a:srgbClr val="777777"/>
                </a:solidFill>
                <a:latin typeface="+mn-lt"/>
              </a:defRPr>
            </a:lvl1pPr>
          </a:lstStyle>
          <a:p>
            <a:r>
              <a:rPr lang="en-US"/>
              <a:t>BUSINESS CONFIDENTIAL           GTI ENERGY |  May 2024</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b="0">
                <a:solidFill>
                  <a:srgbClr val="777777"/>
                </a:solidFill>
                <a:latin typeface="+mn-lt"/>
              </a:defRPr>
            </a:lvl1pPr>
          </a:lstStyle>
          <a:p>
            <a:fld id="{3A98EE3D-8CD1-4C3F-BD1C-C98C9596463C}" type="slidenum">
              <a:rPr lang="en-US" smtClean="0"/>
              <a:pPr/>
              <a:t>‹#›</a:t>
            </a:fld>
            <a:endParaRPr lang="en-US"/>
          </a:p>
        </p:txBody>
      </p:sp>
      <p:sp>
        <p:nvSpPr>
          <p:cNvPr id="61" name="Rectangle 60">
            <a:extLst>
              <a:ext uri="{FF2B5EF4-FFF2-40B4-BE49-F238E27FC236}">
                <a16:creationId xmlns:a16="http://schemas.microsoft.com/office/drawing/2014/main" id="{47B49D37-E34C-4498-BAB3-F497D9C47DA5}"/>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144B9D3-32E6-4E2B-849B-0B9EDF9722A2}"/>
              </a:ext>
            </a:extLst>
          </p:cNvPr>
          <p:cNvSpPr/>
          <p:nvPr/>
        </p:nvSpPr>
        <p:spPr>
          <a:xfrm>
            <a:off x="-1" y="1316830"/>
            <a:ext cx="99613" cy="5541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19BC41-532C-4C9B-A25B-B6023B9D0F59}"/>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641FC3-1D29-4834-8E4F-6967708D7E93}"/>
              </a:ext>
            </a:extLst>
          </p:cNvPr>
          <p:cNvSpPr/>
          <p:nvPr/>
        </p:nvSpPr>
        <p:spPr>
          <a:xfrm>
            <a:off x="-1" y="1316830"/>
            <a:ext cx="99613" cy="5541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CB8D382-C246-4CA1-B7EC-6B98FA0EAF49}"/>
              </a:ext>
            </a:extLst>
          </p:cNvPr>
          <p:cNvSpPr/>
          <p:nvPr userDrawn="1"/>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650A090-B81E-44B1-BF8E-30BAB5DA4AB3}"/>
              </a:ext>
            </a:extLst>
          </p:cNvPr>
          <p:cNvSpPr/>
          <p:nvPr userDrawn="1"/>
        </p:nvSpPr>
        <p:spPr>
          <a:xfrm>
            <a:off x="-1" y="1250836"/>
            <a:ext cx="99613" cy="5607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D5DFA0B-3488-4C7C-91C9-E974F06B8C2D}"/>
              </a:ext>
            </a:extLst>
          </p:cNvPr>
          <p:cNvGrpSpPr>
            <a:grpSpLocks noChangeAspect="1"/>
          </p:cNvGrpSpPr>
          <p:nvPr userDrawn="1"/>
        </p:nvGrpSpPr>
        <p:grpSpPr>
          <a:xfrm>
            <a:off x="10101149" y="292608"/>
            <a:ext cx="1563624" cy="692583"/>
            <a:chOff x="4029075" y="2501901"/>
            <a:chExt cx="4089401" cy="1811338"/>
          </a:xfrm>
        </p:grpSpPr>
        <p:sp>
          <p:nvSpPr>
            <p:cNvPr id="14" name="Freeform 5">
              <a:extLst>
                <a:ext uri="{FF2B5EF4-FFF2-40B4-BE49-F238E27FC236}">
                  <a16:creationId xmlns:a16="http://schemas.microsoft.com/office/drawing/2014/main" id="{6D7694A0-B7DD-42E2-ADCE-D007047E8D0C}"/>
                </a:ext>
              </a:extLst>
            </p:cNvPr>
            <p:cNvSpPr>
              <a:spLocks/>
            </p:cNvSpPr>
            <p:nvPr userDrawn="1"/>
          </p:nvSpPr>
          <p:spPr bwMode="auto">
            <a:xfrm>
              <a:off x="4303713" y="2501901"/>
              <a:ext cx="1800225" cy="982663"/>
            </a:xfrm>
            <a:custGeom>
              <a:avLst/>
              <a:gdLst>
                <a:gd name="T0" fmla="*/ 292 w 477"/>
                <a:gd name="T1" fmla="*/ 218 h 259"/>
                <a:gd name="T2" fmla="*/ 235 w 477"/>
                <a:gd name="T3" fmla="*/ 161 h 259"/>
                <a:gd name="T4" fmla="*/ 235 w 477"/>
                <a:gd name="T5" fmla="*/ 162 h 259"/>
                <a:gd name="T6" fmla="*/ 130 w 477"/>
                <a:gd name="T7" fmla="*/ 57 h 259"/>
                <a:gd name="T8" fmla="*/ 0 w 477"/>
                <a:gd name="T9" fmla="*/ 27 h 259"/>
                <a:gd name="T10" fmla="*/ 157 w 477"/>
                <a:gd name="T11" fmla="*/ 51 h 259"/>
                <a:gd name="T12" fmla="*/ 307 w 477"/>
                <a:gd name="T13" fmla="*/ 201 h 259"/>
                <a:gd name="T14" fmla="*/ 417 w 477"/>
                <a:gd name="T15" fmla="*/ 206 h 259"/>
                <a:gd name="T16" fmla="*/ 422 w 477"/>
                <a:gd name="T17" fmla="*/ 88 h 259"/>
                <a:gd name="T18" fmla="*/ 314 w 477"/>
                <a:gd name="T19" fmla="*/ 83 h 259"/>
                <a:gd name="T20" fmla="*/ 297 w 477"/>
                <a:gd name="T21" fmla="*/ 99 h 259"/>
                <a:gd name="T22" fmla="*/ 272 w 477"/>
                <a:gd name="T23" fmla="*/ 125 h 259"/>
                <a:gd name="T24" fmla="*/ 259 w 477"/>
                <a:gd name="T25" fmla="*/ 125 h 259"/>
                <a:gd name="T26" fmla="*/ 249 w 477"/>
                <a:gd name="T27" fmla="*/ 115 h 259"/>
                <a:gd name="T28" fmla="*/ 292 w 477"/>
                <a:gd name="T29" fmla="*/ 72 h 259"/>
                <a:gd name="T30" fmla="*/ 298 w 477"/>
                <a:gd name="T31" fmla="*/ 66 h 259"/>
                <a:gd name="T32" fmla="*/ 444 w 477"/>
                <a:gd name="T33" fmla="*/ 78 h 259"/>
                <a:gd name="T34" fmla="*/ 443 w 477"/>
                <a:gd name="T35" fmla="*/ 213 h 259"/>
                <a:gd name="T36" fmla="*/ 292 w 477"/>
                <a:gd name="T37"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259">
                  <a:moveTo>
                    <a:pt x="292" y="218"/>
                  </a:moveTo>
                  <a:cubicBezTo>
                    <a:pt x="291" y="218"/>
                    <a:pt x="261" y="187"/>
                    <a:pt x="235" y="161"/>
                  </a:cubicBezTo>
                  <a:cubicBezTo>
                    <a:pt x="235" y="162"/>
                    <a:pt x="235" y="162"/>
                    <a:pt x="235" y="162"/>
                  </a:cubicBezTo>
                  <a:cubicBezTo>
                    <a:pt x="235" y="162"/>
                    <a:pt x="130" y="57"/>
                    <a:pt x="130" y="57"/>
                  </a:cubicBezTo>
                  <a:cubicBezTo>
                    <a:pt x="94" y="23"/>
                    <a:pt x="44" y="12"/>
                    <a:pt x="0" y="27"/>
                  </a:cubicBezTo>
                  <a:cubicBezTo>
                    <a:pt x="51" y="0"/>
                    <a:pt x="114" y="9"/>
                    <a:pt x="157" y="51"/>
                  </a:cubicBezTo>
                  <a:cubicBezTo>
                    <a:pt x="307" y="201"/>
                    <a:pt x="307" y="201"/>
                    <a:pt x="307" y="201"/>
                  </a:cubicBezTo>
                  <a:cubicBezTo>
                    <a:pt x="337" y="231"/>
                    <a:pt x="385" y="234"/>
                    <a:pt x="417" y="206"/>
                  </a:cubicBezTo>
                  <a:cubicBezTo>
                    <a:pt x="453" y="175"/>
                    <a:pt x="454" y="121"/>
                    <a:pt x="422" y="88"/>
                  </a:cubicBezTo>
                  <a:cubicBezTo>
                    <a:pt x="393" y="59"/>
                    <a:pt x="346" y="57"/>
                    <a:pt x="314" y="83"/>
                  </a:cubicBezTo>
                  <a:cubicBezTo>
                    <a:pt x="297" y="99"/>
                    <a:pt x="297" y="99"/>
                    <a:pt x="297" y="99"/>
                  </a:cubicBezTo>
                  <a:cubicBezTo>
                    <a:pt x="272" y="125"/>
                    <a:pt x="272" y="125"/>
                    <a:pt x="272" y="125"/>
                  </a:cubicBezTo>
                  <a:cubicBezTo>
                    <a:pt x="268" y="128"/>
                    <a:pt x="262" y="128"/>
                    <a:pt x="259" y="125"/>
                  </a:cubicBezTo>
                  <a:cubicBezTo>
                    <a:pt x="249" y="115"/>
                    <a:pt x="249" y="115"/>
                    <a:pt x="249" y="115"/>
                  </a:cubicBezTo>
                  <a:cubicBezTo>
                    <a:pt x="292" y="72"/>
                    <a:pt x="292" y="72"/>
                    <a:pt x="292" y="72"/>
                  </a:cubicBezTo>
                  <a:cubicBezTo>
                    <a:pt x="294" y="70"/>
                    <a:pt x="296" y="68"/>
                    <a:pt x="298" y="66"/>
                  </a:cubicBezTo>
                  <a:cubicBezTo>
                    <a:pt x="341" y="30"/>
                    <a:pt x="406" y="34"/>
                    <a:pt x="444" y="78"/>
                  </a:cubicBezTo>
                  <a:cubicBezTo>
                    <a:pt x="477" y="117"/>
                    <a:pt x="476" y="175"/>
                    <a:pt x="443" y="213"/>
                  </a:cubicBezTo>
                  <a:cubicBezTo>
                    <a:pt x="403" y="259"/>
                    <a:pt x="333" y="259"/>
                    <a:pt x="292" y="218"/>
                  </a:cubicBezTo>
                  <a:close/>
                </a:path>
              </a:pathLst>
            </a:custGeom>
            <a:gradFill flip="none" rotWithShape="1">
              <a:gsLst>
                <a:gs pos="39000">
                  <a:schemeClr val="accent3"/>
                </a:gs>
                <a:gs pos="54000">
                  <a:schemeClr val="accent6"/>
                </a:gs>
                <a:gs pos="80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6">
              <a:extLst>
                <a:ext uri="{FF2B5EF4-FFF2-40B4-BE49-F238E27FC236}">
                  <a16:creationId xmlns:a16="http://schemas.microsoft.com/office/drawing/2014/main" id="{9DD548D2-43EC-4687-B263-90FC35F8AFCF}"/>
                </a:ext>
              </a:extLst>
            </p:cNvPr>
            <p:cNvSpPr>
              <a:spLocks/>
            </p:cNvSpPr>
            <p:nvPr userDrawn="1"/>
          </p:nvSpPr>
          <p:spPr bwMode="auto">
            <a:xfrm>
              <a:off x="4311650" y="2998789"/>
              <a:ext cx="690563" cy="573088"/>
            </a:xfrm>
            <a:custGeom>
              <a:avLst/>
              <a:gdLst>
                <a:gd name="T0" fmla="*/ 179 w 183"/>
                <a:gd name="T1" fmla="*/ 84 h 151"/>
                <a:gd name="T2" fmla="*/ 146 w 183"/>
                <a:gd name="T3" fmla="*/ 117 h 151"/>
                <a:gd name="T4" fmla="*/ 84 w 183"/>
                <a:gd name="T5" fmla="*/ 146 h 151"/>
                <a:gd name="T6" fmla="*/ 0 w 183"/>
                <a:gd name="T7" fmla="*/ 134 h 151"/>
                <a:gd name="T8" fmla="*/ 62 w 183"/>
                <a:gd name="T9" fmla="*/ 138 h 151"/>
                <a:gd name="T10" fmla="*/ 120 w 183"/>
                <a:gd name="T11" fmla="*/ 110 h 151"/>
                <a:gd name="T12" fmla="*/ 154 w 183"/>
                <a:gd name="T13" fmla="*/ 77 h 151"/>
                <a:gd name="T14" fmla="*/ 90 w 183"/>
                <a:gd name="T15" fmla="*/ 13 h 151"/>
                <a:gd name="T16" fmla="*/ 98 w 183"/>
                <a:gd name="T17" fmla="*/ 4 h 151"/>
                <a:gd name="T18" fmla="*/ 114 w 183"/>
                <a:gd name="T19" fmla="*/ 4 h 151"/>
                <a:gd name="T20" fmla="*/ 179 w 183"/>
                <a:gd name="T21" fmla="*/ 70 h 151"/>
                <a:gd name="T22" fmla="*/ 179 w 183"/>
                <a:gd name="T2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51">
                  <a:moveTo>
                    <a:pt x="179" y="84"/>
                  </a:moveTo>
                  <a:cubicBezTo>
                    <a:pt x="146" y="117"/>
                    <a:pt x="146" y="117"/>
                    <a:pt x="146" y="117"/>
                  </a:cubicBezTo>
                  <a:cubicBezTo>
                    <a:pt x="129" y="132"/>
                    <a:pt x="107" y="142"/>
                    <a:pt x="84" y="146"/>
                  </a:cubicBezTo>
                  <a:cubicBezTo>
                    <a:pt x="55" y="151"/>
                    <a:pt x="26" y="147"/>
                    <a:pt x="0" y="134"/>
                  </a:cubicBezTo>
                  <a:cubicBezTo>
                    <a:pt x="20" y="140"/>
                    <a:pt x="41" y="142"/>
                    <a:pt x="62" y="138"/>
                  </a:cubicBezTo>
                  <a:cubicBezTo>
                    <a:pt x="83" y="134"/>
                    <a:pt x="103" y="125"/>
                    <a:pt x="120" y="110"/>
                  </a:cubicBezTo>
                  <a:cubicBezTo>
                    <a:pt x="154" y="77"/>
                    <a:pt x="154" y="77"/>
                    <a:pt x="154" y="77"/>
                  </a:cubicBezTo>
                  <a:cubicBezTo>
                    <a:pt x="90" y="13"/>
                    <a:pt x="90" y="13"/>
                    <a:pt x="90" y="13"/>
                  </a:cubicBezTo>
                  <a:cubicBezTo>
                    <a:pt x="98" y="4"/>
                    <a:pt x="98" y="4"/>
                    <a:pt x="98" y="4"/>
                  </a:cubicBezTo>
                  <a:cubicBezTo>
                    <a:pt x="102" y="0"/>
                    <a:pt x="109" y="0"/>
                    <a:pt x="114" y="4"/>
                  </a:cubicBezTo>
                  <a:cubicBezTo>
                    <a:pt x="179" y="70"/>
                    <a:pt x="179" y="70"/>
                    <a:pt x="179" y="70"/>
                  </a:cubicBezTo>
                  <a:cubicBezTo>
                    <a:pt x="183" y="73"/>
                    <a:pt x="183" y="80"/>
                    <a:pt x="179"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0D496C34-CE0F-4514-A7A1-E6CB623C0F8C}"/>
                </a:ext>
              </a:extLst>
            </p:cNvPr>
            <p:cNvSpPr>
              <a:spLocks/>
            </p:cNvSpPr>
            <p:nvPr userDrawn="1"/>
          </p:nvSpPr>
          <p:spPr bwMode="auto">
            <a:xfrm>
              <a:off x="4029075" y="2624139"/>
              <a:ext cx="1803400" cy="977900"/>
            </a:xfrm>
            <a:custGeom>
              <a:avLst/>
              <a:gdLst>
                <a:gd name="T0" fmla="*/ 478 w 478"/>
                <a:gd name="T1" fmla="*/ 232 h 258"/>
                <a:gd name="T2" fmla="*/ 322 w 478"/>
                <a:gd name="T3" fmla="*/ 208 h 258"/>
                <a:gd name="T4" fmla="*/ 172 w 478"/>
                <a:gd name="T5" fmla="*/ 58 h 258"/>
                <a:gd name="T6" fmla="*/ 61 w 478"/>
                <a:gd name="T7" fmla="*/ 52 h 258"/>
                <a:gd name="T8" fmla="*/ 57 w 478"/>
                <a:gd name="T9" fmla="*/ 170 h 258"/>
                <a:gd name="T10" fmla="*/ 165 w 478"/>
                <a:gd name="T11" fmla="*/ 176 h 258"/>
                <a:gd name="T12" fmla="*/ 141 w 478"/>
                <a:gd name="T13" fmla="*/ 152 h 258"/>
                <a:gd name="T14" fmla="*/ 141 w 478"/>
                <a:gd name="T15" fmla="*/ 135 h 258"/>
                <a:gd name="T16" fmla="*/ 149 w 478"/>
                <a:gd name="T17" fmla="*/ 127 h 258"/>
                <a:gd name="T18" fmla="*/ 198 w 478"/>
                <a:gd name="T19" fmla="*/ 176 h 258"/>
                <a:gd name="T20" fmla="*/ 187 w 478"/>
                <a:gd name="T21" fmla="*/ 187 h 258"/>
                <a:gd name="T22" fmla="*/ 182 w 478"/>
                <a:gd name="T23" fmla="*/ 191 h 258"/>
                <a:gd name="T24" fmla="*/ 180 w 478"/>
                <a:gd name="T25" fmla="*/ 193 h 258"/>
                <a:gd name="T26" fmla="*/ 41 w 478"/>
                <a:gd name="T27" fmla="*/ 187 h 258"/>
                <a:gd name="T28" fmla="*/ 41 w 478"/>
                <a:gd name="T29" fmla="*/ 40 h 258"/>
                <a:gd name="T30" fmla="*/ 187 w 478"/>
                <a:gd name="T31" fmla="*/ 40 h 258"/>
                <a:gd name="T32" fmla="*/ 244 w 478"/>
                <a:gd name="T33" fmla="*/ 97 h 258"/>
                <a:gd name="T34" fmla="*/ 244 w 478"/>
                <a:gd name="T35" fmla="*/ 97 h 258"/>
                <a:gd name="T36" fmla="*/ 349 w 478"/>
                <a:gd name="T37" fmla="*/ 202 h 258"/>
                <a:gd name="T38" fmla="*/ 478 w 478"/>
                <a:gd name="T39" fmla="*/ 2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8" h="258">
                  <a:moveTo>
                    <a:pt x="478" y="232"/>
                  </a:moveTo>
                  <a:cubicBezTo>
                    <a:pt x="428" y="258"/>
                    <a:pt x="364" y="250"/>
                    <a:pt x="322" y="208"/>
                  </a:cubicBezTo>
                  <a:cubicBezTo>
                    <a:pt x="172" y="58"/>
                    <a:pt x="172" y="58"/>
                    <a:pt x="172" y="58"/>
                  </a:cubicBezTo>
                  <a:cubicBezTo>
                    <a:pt x="142" y="28"/>
                    <a:pt x="94" y="25"/>
                    <a:pt x="61" y="52"/>
                  </a:cubicBezTo>
                  <a:cubicBezTo>
                    <a:pt x="26" y="83"/>
                    <a:pt x="24" y="138"/>
                    <a:pt x="57" y="170"/>
                  </a:cubicBezTo>
                  <a:cubicBezTo>
                    <a:pt x="86" y="199"/>
                    <a:pt x="133" y="202"/>
                    <a:pt x="165" y="176"/>
                  </a:cubicBezTo>
                  <a:cubicBezTo>
                    <a:pt x="141" y="152"/>
                    <a:pt x="141" y="152"/>
                    <a:pt x="141" y="152"/>
                  </a:cubicBezTo>
                  <a:cubicBezTo>
                    <a:pt x="136" y="147"/>
                    <a:pt x="136" y="140"/>
                    <a:pt x="141" y="135"/>
                  </a:cubicBezTo>
                  <a:cubicBezTo>
                    <a:pt x="149" y="127"/>
                    <a:pt x="149" y="127"/>
                    <a:pt x="149" y="127"/>
                  </a:cubicBezTo>
                  <a:cubicBezTo>
                    <a:pt x="198" y="176"/>
                    <a:pt x="198" y="176"/>
                    <a:pt x="198" y="176"/>
                  </a:cubicBezTo>
                  <a:cubicBezTo>
                    <a:pt x="187" y="187"/>
                    <a:pt x="187" y="187"/>
                    <a:pt x="187" y="187"/>
                  </a:cubicBezTo>
                  <a:cubicBezTo>
                    <a:pt x="185" y="188"/>
                    <a:pt x="184" y="190"/>
                    <a:pt x="182" y="191"/>
                  </a:cubicBezTo>
                  <a:cubicBezTo>
                    <a:pt x="181" y="192"/>
                    <a:pt x="181" y="192"/>
                    <a:pt x="180" y="193"/>
                  </a:cubicBezTo>
                  <a:cubicBezTo>
                    <a:pt x="140" y="227"/>
                    <a:pt x="79" y="225"/>
                    <a:pt x="41" y="187"/>
                  </a:cubicBezTo>
                  <a:cubicBezTo>
                    <a:pt x="0" y="146"/>
                    <a:pt x="0" y="81"/>
                    <a:pt x="41" y="40"/>
                  </a:cubicBezTo>
                  <a:cubicBezTo>
                    <a:pt x="81" y="0"/>
                    <a:pt x="147" y="1"/>
                    <a:pt x="187" y="40"/>
                  </a:cubicBezTo>
                  <a:cubicBezTo>
                    <a:pt x="188" y="41"/>
                    <a:pt x="217" y="70"/>
                    <a:pt x="244" y="97"/>
                  </a:cubicBezTo>
                  <a:cubicBezTo>
                    <a:pt x="244" y="97"/>
                    <a:pt x="244" y="97"/>
                    <a:pt x="244" y="97"/>
                  </a:cubicBezTo>
                  <a:cubicBezTo>
                    <a:pt x="244" y="97"/>
                    <a:pt x="348" y="201"/>
                    <a:pt x="349" y="202"/>
                  </a:cubicBezTo>
                  <a:cubicBezTo>
                    <a:pt x="384" y="236"/>
                    <a:pt x="435" y="246"/>
                    <a:pt x="478" y="232"/>
                  </a:cubicBezTo>
                  <a:close/>
                </a:path>
              </a:pathLst>
            </a:custGeom>
            <a:gradFill flip="none" rotWithShape="1">
              <a:gsLst>
                <a:gs pos="0">
                  <a:schemeClr val="accent3"/>
                </a:gs>
                <a:gs pos="46000">
                  <a:schemeClr val="accent6"/>
                </a:gs>
                <a:gs pos="67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50B64395-0D25-4857-A188-7E49E69E0604}"/>
                </a:ext>
              </a:extLst>
            </p:cNvPr>
            <p:cNvSpPr>
              <a:spLocks/>
            </p:cNvSpPr>
            <p:nvPr userDrawn="1"/>
          </p:nvSpPr>
          <p:spPr bwMode="auto">
            <a:xfrm>
              <a:off x="5133975" y="2532064"/>
              <a:ext cx="693738" cy="346075"/>
            </a:xfrm>
            <a:custGeom>
              <a:avLst/>
              <a:gdLst>
                <a:gd name="T0" fmla="*/ 184 w 184"/>
                <a:gd name="T1" fmla="*/ 17 h 91"/>
                <a:gd name="T2" fmla="*/ 122 w 184"/>
                <a:gd name="T3" fmla="*/ 13 h 91"/>
                <a:gd name="T4" fmla="*/ 64 w 184"/>
                <a:gd name="T5" fmla="*/ 41 h 91"/>
                <a:gd name="T6" fmla="*/ 51 w 184"/>
                <a:gd name="T7" fmla="*/ 54 h 91"/>
                <a:gd name="T8" fmla="*/ 51 w 184"/>
                <a:gd name="T9" fmla="*/ 54 h 91"/>
                <a:gd name="T10" fmla="*/ 13 w 184"/>
                <a:gd name="T11" fmla="*/ 91 h 91"/>
                <a:gd name="T12" fmla="*/ 4 w 184"/>
                <a:gd name="T13" fmla="*/ 82 h 91"/>
                <a:gd name="T14" fmla="*/ 4 w 184"/>
                <a:gd name="T15" fmla="*/ 68 h 91"/>
                <a:gd name="T16" fmla="*/ 37 w 184"/>
                <a:gd name="T17" fmla="*/ 35 h 91"/>
                <a:gd name="T18" fmla="*/ 100 w 184"/>
                <a:gd name="T19" fmla="*/ 5 h 91"/>
                <a:gd name="T20" fmla="*/ 184 w 184"/>
                <a:gd name="T2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91">
                  <a:moveTo>
                    <a:pt x="184" y="17"/>
                  </a:moveTo>
                  <a:cubicBezTo>
                    <a:pt x="164" y="11"/>
                    <a:pt x="143" y="10"/>
                    <a:pt x="122" y="13"/>
                  </a:cubicBezTo>
                  <a:cubicBezTo>
                    <a:pt x="101" y="17"/>
                    <a:pt x="81" y="26"/>
                    <a:pt x="64" y="41"/>
                  </a:cubicBezTo>
                  <a:cubicBezTo>
                    <a:pt x="51" y="54"/>
                    <a:pt x="51" y="54"/>
                    <a:pt x="51" y="54"/>
                  </a:cubicBezTo>
                  <a:cubicBezTo>
                    <a:pt x="51" y="54"/>
                    <a:pt x="51" y="54"/>
                    <a:pt x="51" y="54"/>
                  </a:cubicBezTo>
                  <a:cubicBezTo>
                    <a:pt x="13" y="91"/>
                    <a:pt x="13" y="91"/>
                    <a:pt x="13" y="91"/>
                  </a:cubicBezTo>
                  <a:cubicBezTo>
                    <a:pt x="4" y="82"/>
                    <a:pt x="4" y="82"/>
                    <a:pt x="4" y="82"/>
                  </a:cubicBezTo>
                  <a:cubicBezTo>
                    <a:pt x="0" y="78"/>
                    <a:pt x="0" y="72"/>
                    <a:pt x="4" y="68"/>
                  </a:cubicBezTo>
                  <a:cubicBezTo>
                    <a:pt x="37" y="35"/>
                    <a:pt x="37" y="35"/>
                    <a:pt x="37" y="35"/>
                  </a:cubicBezTo>
                  <a:cubicBezTo>
                    <a:pt x="55" y="20"/>
                    <a:pt x="77" y="9"/>
                    <a:pt x="100" y="5"/>
                  </a:cubicBezTo>
                  <a:cubicBezTo>
                    <a:pt x="129" y="0"/>
                    <a:pt x="158" y="4"/>
                    <a:pt x="184" y="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F11852D2-84E0-4AE4-A9B6-2FD3F14FAE25}"/>
                </a:ext>
              </a:extLst>
            </p:cNvPr>
            <p:cNvGrpSpPr/>
            <p:nvPr userDrawn="1"/>
          </p:nvGrpSpPr>
          <p:grpSpPr>
            <a:xfrm>
              <a:off x="4067175" y="3892551"/>
              <a:ext cx="4051301" cy="420688"/>
              <a:chOff x="4067175" y="3892551"/>
              <a:chExt cx="4051301" cy="420688"/>
            </a:xfrm>
            <a:solidFill>
              <a:schemeClr val="accent1"/>
            </a:solidFill>
          </p:grpSpPr>
          <p:sp>
            <p:nvSpPr>
              <p:cNvPr id="19" name="Freeform 9">
                <a:extLst>
                  <a:ext uri="{FF2B5EF4-FFF2-40B4-BE49-F238E27FC236}">
                    <a16:creationId xmlns:a16="http://schemas.microsoft.com/office/drawing/2014/main" id="{5D04E1C6-E9FF-49DE-9154-C7217B3689A0}"/>
                  </a:ext>
                </a:extLst>
              </p:cNvPr>
              <p:cNvSpPr>
                <a:spLocks/>
              </p:cNvSpPr>
              <p:nvPr userDrawn="1"/>
            </p:nvSpPr>
            <p:spPr bwMode="auto">
              <a:xfrm>
                <a:off x="4067175"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60 w 104"/>
                  <a:gd name="T11" fmla="*/ 0 h 111"/>
                  <a:gd name="T12" fmla="*/ 104 w 104"/>
                  <a:gd name="T13" fmla="*/ 18 h 111"/>
                  <a:gd name="T14" fmla="*/ 91 w 104"/>
                  <a:gd name="T15" fmla="*/ 30 h 111"/>
                  <a:gd name="T16" fmla="*/ 61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60" y="0"/>
                    </a:cubicBezTo>
                    <a:cubicBezTo>
                      <a:pt x="78" y="0"/>
                      <a:pt x="93" y="6"/>
                      <a:pt x="104" y="18"/>
                    </a:cubicBezTo>
                    <a:cubicBezTo>
                      <a:pt x="91" y="30"/>
                      <a:pt x="91" y="30"/>
                      <a:pt x="91" y="30"/>
                    </a:cubicBezTo>
                    <a:cubicBezTo>
                      <a:pt x="82" y="22"/>
                      <a:pt x="72" y="18"/>
                      <a:pt x="61"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EACB6443-1895-4FC3-A48E-C670384DC67B}"/>
                  </a:ext>
                </a:extLst>
              </p:cNvPr>
              <p:cNvSpPr>
                <a:spLocks/>
              </p:cNvSpPr>
              <p:nvPr userDrawn="1"/>
            </p:nvSpPr>
            <p:spPr bwMode="auto">
              <a:xfrm>
                <a:off x="4525963" y="3900489"/>
                <a:ext cx="350838" cy="406400"/>
              </a:xfrm>
              <a:custGeom>
                <a:avLst/>
                <a:gdLst>
                  <a:gd name="T0" fmla="*/ 86 w 221"/>
                  <a:gd name="T1" fmla="*/ 41 h 256"/>
                  <a:gd name="T2" fmla="*/ 0 w 221"/>
                  <a:gd name="T3" fmla="*/ 41 h 256"/>
                  <a:gd name="T4" fmla="*/ 0 w 221"/>
                  <a:gd name="T5" fmla="*/ 0 h 256"/>
                  <a:gd name="T6" fmla="*/ 221 w 221"/>
                  <a:gd name="T7" fmla="*/ 0 h 256"/>
                  <a:gd name="T8" fmla="*/ 221 w 221"/>
                  <a:gd name="T9" fmla="*/ 41 h 256"/>
                  <a:gd name="T10" fmla="*/ 134 w 221"/>
                  <a:gd name="T11" fmla="*/ 41 h 256"/>
                  <a:gd name="T12" fmla="*/ 134 w 221"/>
                  <a:gd name="T13" fmla="*/ 256 h 256"/>
                  <a:gd name="T14" fmla="*/ 86 w 221"/>
                  <a:gd name="T15" fmla="*/ 256 h 256"/>
                  <a:gd name="T16" fmla="*/ 86 w 221"/>
                  <a:gd name="T17" fmla="*/ 4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56">
                    <a:moveTo>
                      <a:pt x="86" y="41"/>
                    </a:moveTo>
                    <a:lnTo>
                      <a:pt x="0" y="41"/>
                    </a:lnTo>
                    <a:lnTo>
                      <a:pt x="0" y="0"/>
                    </a:lnTo>
                    <a:lnTo>
                      <a:pt x="221" y="0"/>
                    </a:lnTo>
                    <a:lnTo>
                      <a:pt x="221" y="41"/>
                    </a:lnTo>
                    <a:lnTo>
                      <a:pt x="134" y="41"/>
                    </a:lnTo>
                    <a:lnTo>
                      <a:pt x="134" y="256"/>
                    </a:lnTo>
                    <a:lnTo>
                      <a:pt x="86" y="256"/>
                    </a:lnTo>
                    <a:lnTo>
                      <a:pt x="8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1">
                <a:extLst>
                  <a:ext uri="{FF2B5EF4-FFF2-40B4-BE49-F238E27FC236}">
                    <a16:creationId xmlns:a16="http://schemas.microsoft.com/office/drawing/2014/main" id="{1CA868AF-3612-40DB-8867-4EFE0BF93059}"/>
                  </a:ext>
                </a:extLst>
              </p:cNvPr>
              <p:cNvSpPr>
                <a:spLocks noChangeArrowheads="1"/>
              </p:cNvSpPr>
              <p:nvPr userDrawn="1"/>
            </p:nvSpPr>
            <p:spPr bwMode="auto">
              <a:xfrm>
                <a:off x="4979988" y="3900489"/>
                <a:ext cx="74613" cy="406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0EF4E79-388D-4FCD-A4B3-4D8837C6A583}"/>
                  </a:ext>
                </a:extLst>
              </p:cNvPr>
              <p:cNvSpPr>
                <a:spLocks/>
              </p:cNvSpPr>
              <p:nvPr userDrawn="1"/>
            </p:nvSpPr>
            <p:spPr bwMode="auto">
              <a:xfrm>
                <a:off x="5440363" y="3900489"/>
                <a:ext cx="307975" cy="406400"/>
              </a:xfrm>
              <a:custGeom>
                <a:avLst/>
                <a:gdLst>
                  <a:gd name="T0" fmla="*/ 194 w 194"/>
                  <a:gd name="T1" fmla="*/ 215 h 256"/>
                  <a:gd name="T2" fmla="*/ 194 w 194"/>
                  <a:gd name="T3" fmla="*/ 256 h 256"/>
                  <a:gd name="T4" fmla="*/ 0 w 194"/>
                  <a:gd name="T5" fmla="*/ 256 h 256"/>
                  <a:gd name="T6" fmla="*/ 0 w 194"/>
                  <a:gd name="T7" fmla="*/ 0 h 256"/>
                  <a:gd name="T8" fmla="*/ 190 w 194"/>
                  <a:gd name="T9" fmla="*/ 0 h 256"/>
                  <a:gd name="T10" fmla="*/ 190 w 194"/>
                  <a:gd name="T11" fmla="*/ 38 h 256"/>
                  <a:gd name="T12" fmla="*/ 47 w 194"/>
                  <a:gd name="T13" fmla="*/ 38 h 256"/>
                  <a:gd name="T14" fmla="*/ 47 w 194"/>
                  <a:gd name="T15" fmla="*/ 105 h 256"/>
                  <a:gd name="T16" fmla="*/ 173 w 194"/>
                  <a:gd name="T17" fmla="*/ 105 h 256"/>
                  <a:gd name="T18" fmla="*/ 173 w 194"/>
                  <a:gd name="T19" fmla="*/ 146 h 256"/>
                  <a:gd name="T20" fmla="*/ 47 w 194"/>
                  <a:gd name="T21" fmla="*/ 146 h 256"/>
                  <a:gd name="T22" fmla="*/ 47 w 194"/>
                  <a:gd name="T23" fmla="*/ 215 h 256"/>
                  <a:gd name="T24" fmla="*/ 194 w 194"/>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256">
                    <a:moveTo>
                      <a:pt x="194" y="215"/>
                    </a:moveTo>
                    <a:lnTo>
                      <a:pt x="194" y="256"/>
                    </a:lnTo>
                    <a:lnTo>
                      <a:pt x="0" y="256"/>
                    </a:lnTo>
                    <a:lnTo>
                      <a:pt x="0" y="0"/>
                    </a:lnTo>
                    <a:lnTo>
                      <a:pt x="190" y="0"/>
                    </a:lnTo>
                    <a:lnTo>
                      <a:pt x="190" y="38"/>
                    </a:lnTo>
                    <a:lnTo>
                      <a:pt x="47" y="38"/>
                    </a:lnTo>
                    <a:lnTo>
                      <a:pt x="47" y="105"/>
                    </a:lnTo>
                    <a:lnTo>
                      <a:pt x="173" y="105"/>
                    </a:lnTo>
                    <a:lnTo>
                      <a:pt x="173" y="146"/>
                    </a:lnTo>
                    <a:lnTo>
                      <a:pt x="47" y="146"/>
                    </a:lnTo>
                    <a:lnTo>
                      <a:pt x="47" y="215"/>
                    </a:lnTo>
                    <a:lnTo>
                      <a:pt x="194"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82860D8-E448-4C7E-A8A3-D28969B44E98}"/>
                  </a:ext>
                </a:extLst>
              </p:cNvPr>
              <p:cNvSpPr>
                <a:spLocks/>
              </p:cNvSpPr>
              <p:nvPr userDrawn="1"/>
            </p:nvSpPr>
            <p:spPr bwMode="auto">
              <a:xfrm>
                <a:off x="5881688" y="3900489"/>
                <a:ext cx="365125" cy="406400"/>
              </a:xfrm>
              <a:custGeom>
                <a:avLst/>
                <a:gdLst>
                  <a:gd name="T0" fmla="*/ 230 w 230"/>
                  <a:gd name="T1" fmla="*/ 0 h 256"/>
                  <a:gd name="T2" fmla="*/ 230 w 230"/>
                  <a:gd name="T3" fmla="*/ 256 h 256"/>
                  <a:gd name="T4" fmla="*/ 192 w 230"/>
                  <a:gd name="T5" fmla="*/ 256 h 256"/>
                  <a:gd name="T6" fmla="*/ 47 w 230"/>
                  <a:gd name="T7" fmla="*/ 81 h 256"/>
                  <a:gd name="T8" fmla="*/ 47 w 230"/>
                  <a:gd name="T9" fmla="*/ 256 h 256"/>
                  <a:gd name="T10" fmla="*/ 0 w 230"/>
                  <a:gd name="T11" fmla="*/ 256 h 256"/>
                  <a:gd name="T12" fmla="*/ 0 w 230"/>
                  <a:gd name="T13" fmla="*/ 0 h 256"/>
                  <a:gd name="T14" fmla="*/ 40 w 230"/>
                  <a:gd name="T15" fmla="*/ 0 h 256"/>
                  <a:gd name="T16" fmla="*/ 183 w 230"/>
                  <a:gd name="T17" fmla="*/ 172 h 256"/>
                  <a:gd name="T18" fmla="*/ 183 w 230"/>
                  <a:gd name="T19" fmla="*/ 0 h 256"/>
                  <a:gd name="T20" fmla="*/ 230 w 230"/>
                  <a:gd name="T2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56">
                    <a:moveTo>
                      <a:pt x="230" y="0"/>
                    </a:moveTo>
                    <a:lnTo>
                      <a:pt x="230" y="256"/>
                    </a:lnTo>
                    <a:lnTo>
                      <a:pt x="192" y="256"/>
                    </a:lnTo>
                    <a:lnTo>
                      <a:pt x="47" y="81"/>
                    </a:lnTo>
                    <a:lnTo>
                      <a:pt x="47" y="256"/>
                    </a:lnTo>
                    <a:lnTo>
                      <a:pt x="0" y="256"/>
                    </a:lnTo>
                    <a:lnTo>
                      <a:pt x="0" y="0"/>
                    </a:lnTo>
                    <a:lnTo>
                      <a:pt x="40" y="0"/>
                    </a:lnTo>
                    <a:lnTo>
                      <a:pt x="183" y="172"/>
                    </a:lnTo>
                    <a:lnTo>
                      <a:pt x="183" y="0"/>
                    </a:lnTo>
                    <a:lnTo>
                      <a:pt x="2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DA429485-05E9-4EEB-8862-CD3A087DC8C3}"/>
                  </a:ext>
                </a:extLst>
              </p:cNvPr>
              <p:cNvSpPr>
                <a:spLocks/>
              </p:cNvSpPr>
              <p:nvPr userDrawn="1"/>
            </p:nvSpPr>
            <p:spPr bwMode="auto">
              <a:xfrm>
                <a:off x="6386513" y="3900489"/>
                <a:ext cx="312738" cy="406400"/>
              </a:xfrm>
              <a:custGeom>
                <a:avLst/>
                <a:gdLst>
                  <a:gd name="T0" fmla="*/ 197 w 197"/>
                  <a:gd name="T1" fmla="*/ 215 h 256"/>
                  <a:gd name="T2" fmla="*/ 197 w 197"/>
                  <a:gd name="T3" fmla="*/ 256 h 256"/>
                  <a:gd name="T4" fmla="*/ 0 w 197"/>
                  <a:gd name="T5" fmla="*/ 256 h 256"/>
                  <a:gd name="T6" fmla="*/ 0 w 197"/>
                  <a:gd name="T7" fmla="*/ 0 h 256"/>
                  <a:gd name="T8" fmla="*/ 192 w 197"/>
                  <a:gd name="T9" fmla="*/ 0 h 256"/>
                  <a:gd name="T10" fmla="*/ 192 w 197"/>
                  <a:gd name="T11" fmla="*/ 38 h 256"/>
                  <a:gd name="T12" fmla="*/ 50 w 197"/>
                  <a:gd name="T13" fmla="*/ 38 h 256"/>
                  <a:gd name="T14" fmla="*/ 50 w 197"/>
                  <a:gd name="T15" fmla="*/ 105 h 256"/>
                  <a:gd name="T16" fmla="*/ 176 w 197"/>
                  <a:gd name="T17" fmla="*/ 105 h 256"/>
                  <a:gd name="T18" fmla="*/ 176 w 197"/>
                  <a:gd name="T19" fmla="*/ 146 h 256"/>
                  <a:gd name="T20" fmla="*/ 50 w 197"/>
                  <a:gd name="T21" fmla="*/ 146 h 256"/>
                  <a:gd name="T22" fmla="*/ 50 w 197"/>
                  <a:gd name="T23" fmla="*/ 215 h 256"/>
                  <a:gd name="T24" fmla="*/ 197 w 197"/>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256">
                    <a:moveTo>
                      <a:pt x="197" y="215"/>
                    </a:moveTo>
                    <a:lnTo>
                      <a:pt x="197" y="256"/>
                    </a:lnTo>
                    <a:lnTo>
                      <a:pt x="0" y="256"/>
                    </a:lnTo>
                    <a:lnTo>
                      <a:pt x="0" y="0"/>
                    </a:lnTo>
                    <a:lnTo>
                      <a:pt x="192" y="0"/>
                    </a:lnTo>
                    <a:lnTo>
                      <a:pt x="192" y="38"/>
                    </a:lnTo>
                    <a:lnTo>
                      <a:pt x="50" y="38"/>
                    </a:lnTo>
                    <a:lnTo>
                      <a:pt x="50" y="105"/>
                    </a:lnTo>
                    <a:lnTo>
                      <a:pt x="176" y="105"/>
                    </a:lnTo>
                    <a:lnTo>
                      <a:pt x="176" y="146"/>
                    </a:lnTo>
                    <a:lnTo>
                      <a:pt x="50" y="146"/>
                    </a:lnTo>
                    <a:lnTo>
                      <a:pt x="50" y="215"/>
                    </a:lnTo>
                    <a:lnTo>
                      <a:pt x="197"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E1FB7E03-824A-4051-9A8F-3E235C4064BC}"/>
                  </a:ext>
                </a:extLst>
              </p:cNvPr>
              <p:cNvSpPr>
                <a:spLocks noEditPoints="1"/>
              </p:cNvSpPr>
              <p:nvPr userDrawn="1"/>
            </p:nvSpPr>
            <p:spPr bwMode="auto">
              <a:xfrm>
                <a:off x="6827838" y="3900489"/>
                <a:ext cx="354013" cy="406400"/>
              </a:xfrm>
              <a:custGeom>
                <a:avLst/>
                <a:gdLst>
                  <a:gd name="T0" fmla="*/ 72 w 94"/>
                  <a:gd name="T1" fmla="*/ 107 h 107"/>
                  <a:gd name="T2" fmla="*/ 50 w 94"/>
                  <a:gd name="T3" fmla="*/ 76 h 107"/>
                  <a:gd name="T4" fmla="*/ 46 w 94"/>
                  <a:gd name="T5" fmla="*/ 76 h 107"/>
                  <a:gd name="T6" fmla="*/ 21 w 94"/>
                  <a:gd name="T7" fmla="*/ 76 h 107"/>
                  <a:gd name="T8" fmla="*/ 21 w 94"/>
                  <a:gd name="T9" fmla="*/ 107 h 107"/>
                  <a:gd name="T10" fmla="*/ 0 w 94"/>
                  <a:gd name="T11" fmla="*/ 107 h 107"/>
                  <a:gd name="T12" fmla="*/ 0 w 94"/>
                  <a:gd name="T13" fmla="*/ 0 h 107"/>
                  <a:gd name="T14" fmla="*/ 46 w 94"/>
                  <a:gd name="T15" fmla="*/ 0 h 107"/>
                  <a:gd name="T16" fmla="*/ 92 w 94"/>
                  <a:gd name="T17" fmla="*/ 38 h 107"/>
                  <a:gd name="T18" fmla="*/ 69 w 94"/>
                  <a:gd name="T19" fmla="*/ 72 h 107"/>
                  <a:gd name="T20" fmla="*/ 94 w 94"/>
                  <a:gd name="T21" fmla="*/ 107 h 107"/>
                  <a:gd name="T22" fmla="*/ 72 w 94"/>
                  <a:gd name="T23" fmla="*/ 107 h 107"/>
                  <a:gd name="T24" fmla="*/ 45 w 94"/>
                  <a:gd name="T25" fmla="*/ 17 h 107"/>
                  <a:gd name="T26" fmla="*/ 21 w 94"/>
                  <a:gd name="T27" fmla="*/ 17 h 107"/>
                  <a:gd name="T28" fmla="*/ 21 w 94"/>
                  <a:gd name="T29" fmla="*/ 59 h 107"/>
                  <a:gd name="T30" fmla="*/ 45 w 94"/>
                  <a:gd name="T31" fmla="*/ 59 h 107"/>
                  <a:gd name="T32" fmla="*/ 72 w 94"/>
                  <a:gd name="T33" fmla="*/ 38 h 107"/>
                  <a:gd name="T34" fmla="*/ 45 w 94"/>
                  <a:gd name="T35"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07">
                    <a:moveTo>
                      <a:pt x="72" y="107"/>
                    </a:moveTo>
                    <a:cubicBezTo>
                      <a:pt x="50" y="76"/>
                      <a:pt x="50" y="76"/>
                      <a:pt x="50" y="76"/>
                    </a:cubicBezTo>
                    <a:cubicBezTo>
                      <a:pt x="48" y="76"/>
                      <a:pt x="47" y="76"/>
                      <a:pt x="46" y="76"/>
                    </a:cubicBezTo>
                    <a:cubicBezTo>
                      <a:pt x="21" y="76"/>
                      <a:pt x="21" y="76"/>
                      <a:pt x="21" y="76"/>
                    </a:cubicBezTo>
                    <a:cubicBezTo>
                      <a:pt x="21" y="107"/>
                      <a:pt x="21" y="107"/>
                      <a:pt x="21" y="107"/>
                    </a:cubicBezTo>
                    <a:cubicBezTo>
                      <a:pt x="0" y="107"/>
                      <a:pt x="0" y="107"/>
                      <a:pt x="0" y="107"/>
                    </a:cubicBezTo>
                    <a:cubicBezTo>
                      <a:pt x="0" y="0"/>
                      <a:pt x="0" y="0"/>
                      <a:pt x="0" y="0"/>
                    </a:cubicBezTo>
                    <a:cubicBezTo>
                      <a:pt x="46" y="0"/>
                      <a:pt x="46" y="0"/>
                      <a:pt x="46" y="0"/>
                    </a:cubicBezTo>
                    <a:cubicBezTo>
                      <a:pt x="74" y="0"/>
                      <a:pt x="92" y="14"/>
                      <a:pt x="92" y="38"/>
                    </a:cubicBezTo>
                    <a:cubicBezTo>
                      <a:pt x="92" y="54"/>
                      <a:pt x="84" y="66"/>
                      <a:pt x="69" y="72"/>
                    </a:cubicBezTo>
                    <a:cubicBezTo>
                      <a:pt x="94" y="107"/>
                      <a:pt x="94" y="107"/>
                      <a:pt x="94" y="107"/>
                    </a:cubicBezTo>
                    <a:lnTo>
                      <a:pt x="72" y="107"/>
                    </a:lnTo>
                    <a:close/>
                    <a:moveTo>
                      <a:pt x="45" y="17"/>
                    </a:moveTo>
                    <a:cubicBezTo>
                      <a:pt x="21" y="17"/>
                      <a:pt x="21" y="17"/>
                      <a:pt x="21" y="17"/>
                    </a:cubicBezTo>
                    <a:cubicBezTo>
                      <a:pt x="21" y="59"/>
                      <a:pt x="21" y="59"/>
                      <a:pt x="21" y="59"/>
                    </a:cubicBezTo>
                    <a:cubicBezTo>
                      <a:pt x="45" y="59"/>
                      <a:pt x="45" y="59"/>
                      <a:pt x="45" y="59"/>
                    </a:cubicBezTo>
                    <a:cubicBezTo>
                      <a:pt x="62" y="59"/>
                      <a:pt x="72" y="51"/>
                      <a:pt x="72" y="38"/>
                    </a:cubicBezTo>
                    <a:cubicBezTo>
                      <a:pt x="72" y="24"/>
                      <a:pt x="62" y="17"/>
                      <a:pt x="4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AC6FA6E4-E7DA-4166-A5BE-56963A5F541F}"/>
                  </a:ext>
                </a:extLst>
              </p:cNvPr>
              <p:cNvSpPr>
                <a:spLocks/>
              </p:cNvSpPr>
              <p:nvPr userDrawn="1"/>
            </p:nvSpPr>
            <p:spPr bwMode="auto">
              <a:xfrm>
                <a:off x="7258050"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59 w 104"/>
                  <a:gd name="T11" fmla="*/ 0 h 111"/>
                  <a:gd name="T12" fmla="*/ 104 w 104"/>
                  <a:gd name="T13" fmla="*/ 18 h 111"/>
                  <a:gd name="T14" fmla="*/ 91 w 104"/>
                  <a:gd name="T15" fmla="*/ 30 h 111"/>
                  <a:gd name="T16" fmla="*/ 60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59" y="0"/>
                    </a:cubicBezTo>
                    <a:cubicBezTo>
                      <a:pt x="78" y="0"/>
                      <a:pt x="93" y="6"/>
                      <a:pt x="104" y="18"/>
                    </a:cubicBezTo>
                    <a:cubicBezTo>
                      <a:pt x="91" y="30"/>
                      <a:pt x="91" y="30"/>
                      <a:pt x="91" y="30"/>
                    </a:cubicBezTo>
                    <a:cubicBezTo>
                      <a:pt x="82" y="22"/>
                      <a:pt x="72" y="18"/>
                      <a:pt x="60"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617F07C8-5D8C-4093-A430-C0F185DAED03}"/>
                  </a:ext>
                </a:extLst>
              </p:cNvPr>
              <p:cNvSpPr>
                <a:spLocks/>
              </p:cNvSpPr>
              <p:nvPr userDrawn="1"/>
            </p:nvSpPr>
            <p:spPr bwMode="auto">
              <a:xfrm>
                <a:off x="7713663" y="3900489"/>
                <a:ext cx="404813" cy="406400"/>
              </a:xfrm>
              <a:custGeom>
                <a:avLst/>
                <a:gdLst>
                  <a:gd name="T0" fmla="*/ 152 w 255"/>
                  <a:gd name="T1" fmla="*/ 165 h 256"/>
                  <a:gd name="T2" fmla="*/ 152 w 255"/>
                  <a:gd name="T3" fmla="*/ 256 h 256"/>
                  <a:gd name="T4" fmla="*/ 103 w 255"/>
                  <a:gd name="T5" fmla="*/ 256 h 256"/>
                  <a:gd name="T6" fmla="*/ 103 w 255"/>
                  <a:gd name="T7" fmla="*/ 167 h 256"/>
                  <a:gd name="T8" fmla="*/ 0 w 255"/>
                  <a:gd name="T9" fmla="*/ 0 h 256"/>
                  <a:gd name="T10" fmla="*/ 53 w 255"/>
                  <a:gd name="T11" fmla="*/ 0 h 256"/>
                  <a:gd name="T12" fmla="*/ 129 w 255"/>
                  <a:gd name="T13" fmla="*/ 124 h 256"/>
                  <a:gd name="T14" fmla="*/ 207 w 255"/>
                  <a:gd name="T15" fmla="*/ 0 h 256"/>
                  <a:gd name="T16" fmla="*/ 255 w 255"/>
                  <a:gd name="T17" fmla="*/ 0 h 256"/>
                  <a:gd name="T18" fmla="*/ 152 w 255"/>
                  <a:gd name="T19" fmla="*/ 16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6">
                    <a:moveTo>
                      <a:pt x="152" y="165"/>
                    </a:moveTo>
                    <a:lnTo>
                      <a:pt x="152" y="256"/>
                    </a:lnTo>
                    <a:lnTo>
                      <a:pt x="103" y="256"/>
                    </a:lnTo>
                    <a:lnTo>
                      <a:pt x="103" y="167"/>
                    </a:lnTo>
                    <a:lnTo>
                      <a:pt x="0" y="0"/>
                    </a:lnTo>
                    <a:lnTo>
                      <a:pt x="53" y="0"/>
                    </a:lnTo>
                    <a:lnTo>
                      <a:pt x="129" y="124"/>
                    </a:lnTo>
                    <a:lnTo>
                      <a:pt x="207" y="0"/>
                    </a:lnTo>
                    <a:lnTo>
                      <a:pt x="255" y="0"/>
                    </a:lnTo>
                    <a:lnTo>
                      <a:pt x="152"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27176066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3" r:id="rId10"/>
    <p:sldLayoutId id="2147483794" r:id="rId11"/>
    <p:sldLayoutId id="2147483795" r:id="rId12"/>
    <p:sldLayoutId id="2147483797" r:id="rId13"/>
    <p:sldLayoutId id="2147483798" r:id="rId14"/>
    <p:sldLayoutId id="2147483799" r:id="rId15"/>
  </p:sldLayoutIdLst>
  <p:hf hdr="0" dt="0"/>
  <p:txStyles>
    <p:titleStyle>
      <a:lvl1pPr algn="l" defTabSz="914400" rtl="0" eaLnBrk="1" latinLnBrk="0" hangingPunct="1">
        <a:lnSpc>
          <a:spcPct val="90000"/>
        </a:lnSpc>
        <a:spcBef>
          <a:spcPct val="0"/>
        </a:spcBef>
        <a:buNone/>
        <a:defRPr sz="3200" i="0" kern="1200" spc="0" baseline="0">
          <a:solidFill>
            <a:srgbClr val="777777"/>
          </a:solidFill>
          <a:latin typeface="+mj-lt"/>
          <a:ea typeface="+mj-ea"/>
          <a:cs typeface="+mj-cs"/>
        </a:defRPr>
      </a:lvl1pPr>
    </p:titleStyle>
    <p:bodyStyle>
      <a:lvl1pPr marL="1828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1pPr>
      <a:lvl2pPr marL="411480" indent="-182880" algn="l" defTabSz="914400" rtl="0" eaLnBrk="1" latinLnBrk="0" hangingPunct="1">
        <a:lnSpc>
          <a:spcPct val="100000"/>
        </a:lnSpc>
        <a:spcBef>
          <a:spcPts val="600"/>
        </a:spcBef>
        <a:spcAft>
          <a:spcPts val="600"/>
        </a:spcAft>
        <a:buClr>
          <a:schemeClr val="tx1"/>
        </a:buClr>
        <a:buSzPct val="100000"/>
        <a:buFont typeface="Arial" panose="020B0604020202020204" pitchFamily="34" charset="0"/>
        <a:buChar char="‒"/>
        <a:defRPr sz="2000" kern="1200" spc="0" baseline="0">
          <a:solidFill>
            <a:srgbClr val="777777"/>
          </a:solidFill>
          <a:latin typeface="+mn-lt"/>
          <a:ea typeface="+mn-ea"/>
          <a:cs typeface="+mn-cs"/>
        </a:defRPr>
      </a:lvl2pPr>
      <a:lvl3pPr marL="6400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3pPr>
      <a:lvl4pPr marL="822960" indent="-182880" algn="l" defTabSz="914400" rtl="0" eaLnBrk="1" latinLnBrk="0" hangingPunct="1">
        <a:lnSpc>
          <a:spcPct val="100000"/>
        </a:lnSpc>
        <a:spcBef>
          <a:spcPts val="600"/>
        </a:spcBef>
        <a:spcAft>
          <a:spcPts val="600"/>
        </a:spcAft>
        <a:buClr>
          <a:schemeClr val="accent1"/>
        </a:buClr>
        <a:buSzPct val="100000"/>
        <a:buFont typeface="Segoe UI" panose="020B0502040204020203" pitchFamily="34" charset="0"/>
        <a:buChar char="–"/>
        <a:defRPr sz="2000" kern="1200" spc="0" baseline="0">
          <a:solidFill>
            <a:srgbClr val="777777"/>
          </a:solidFill>
          <a:latin typeface="+mn-lt"/>
          <a:ea typeface="+mn-ea"/>
          <a:cs typeface="+mn-cs"/>
        </a:defRPr>
      </a:lvl4pPr>
      <a:lvl5pPr marL="1005840" indent="-182880" algn="l" defTabSz="914400" rtl="0" eaLnBrk="1" latinLnBrk="0" hangingPunct="1">
        <a:lnSpc>
          <a:spcPct val="100000"/>
        </a:lnSpc>
        <a:spcBef>
          <a:spcPts val="600"/>
        </a:spcBef>
        <a:spcAft>
          <a:spcPts val="600"/>
        </a:spcAft>
        <a:buClr>
          <a:schemeClr val="tx1"/>
        </a:buClr>
        <a:buFont typeface="Arial" panose="020B0604020202020204" pitchFamily="34" charset="0"/>
        <a:buChar char="•"/>
        <a:defRPr sz="2000" kern="1200" spc="0" baseline="0">
          <a:solidFill>
            <a:srgbClr val="777777"/>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B9774-DE66-420C-B463-70169987CFBC}"/>
              </a:ext>
            </a:extLst>
          </p:cNvPr>
          <p:cNvSpPr/>
          <p:nvPr userDrawn="1"/>
        </p:nvSpPr>
        <p:spPr>
          <a:xfrm>
            <a:off x="-1" y="0"/>
            <a:ext cx="12192001" cy="12508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57990" y="240422"/>
            <a:ext cx="8818983" cy="101041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757990" y="1608343"/>
            <a:ext cx="10058400" cy="4260749"/>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063272" y="6446838"/>
            <a:ext cx="3930309" cy="365125"/>
          </a:xfrm>
          <a:prstGeom prst="rect">
            <a:avLst/>
          </a:prstGeom>
        </p:spPr>
        <p:txBody>
          <a:bodyPr vert="horz" lIns="91440" tIns="45720" rIns="91440" bIns="45720" rtlCol="0" anchor="ctr"/>
          <a:lstStyle>
            <a:lvl1pPr algn="r">
              <a:defRPr sz="900" b="0" cap="all" baseline="0">
                <a:solidFill>
                  <a:srgbClr val="777777"/>
                </a:solidFill>
                <a:latin typeface="+mn-lt"/>
              </a:defRPr>
            </a:lvl1pPr>
          </a:lstStyle>
          <a:p>
            <a:r>
              <a:rPr lang="en-US"/>
              <a:t>BUSINESS CONFIDENTIAL           GTI ENERGY |  May 2024</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b="0">
                <a:solidFill>
                  <a:srgbClr val="777777"/>
                </a:solidFill>
                <a:latin typeface="+mn-lt"/>
              </a:defRPr>
            </a:lvl1pPr>
          </a:lstStyle>
          <a:p>
            <a:fld id="{3A98EE3D-8CD1-4C3F-BD1C-C98C9596463C}" type="slidenum">
              <a:rPr lang="en-US" smtClean="0"/>
              <a:pPr/>
              <a:t>‹#›</a:t>
            </a:fld>
            <a:endParaRPr lang="en-US"/>
          </a:p>
        </p:txBody>
      </p:sp>
      <p:sp>
        <p:nvSpPr>
          <p:cNvPr id="61" name="Rectangle 60">
            <a:extLst>
              <a:ext uri="{FF2B5EF4-FFF2-40B4-BE49-F238E27FC236}">
                <a16:creationId xmlns:a16="http://schemas.microsoft.com/office/drawing/2014/main" id="{47B49D37-E34C-4498-BAB3-F497D9C47DA5}"/>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144B9D3-32E6-4E2B-849B-0B9EDF9722A2}"/>
              </a:ext>
            </a:extLst>
          </p:cNvPr>
          <p:cNvSpPr/>
          <p:nvPr/>
        </p:nvSpPr>
        <p:spPr>
          <a:xfrm>
            <a:off x="-1" y="1316830"/>
            <a:ext cx="99613" cy="5541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19BC41-532C-4C9B-A25B-B6023B9D0F59}"/>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641FC3-1D29-4834-8E4F-6967708D7E93}"/>
              </a:ext>
            </a:extLst>
          </p:cNvPr>
          <p:cNvSpPr/>
          <p:nvPr/>
        </p:nvSpPr>
        <p:spPr>
          <a:xfrm>
            <a:off x="-1" y="1316830"/>
            <a:ext cx="99613" cy="5541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CB8D382-C246-4CA1-B7EC-6B98FA0EAF49}"/>
              </a:ext>
            </a:extLst>
          </p:cNvPr>
          <p:cNvSpPr/>
          <p:nvPr userDrawn="1"/>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650A090-B81E-44B1-BF8E-30BAB5DA4AB3}"/>
              </a:ext>
            </a:extLst>
          </p:cNvPr>
          <p:cNvSpPr/>
          <p:nvPr userDrawn="1"/>
        </p:nvSpPr>
        <p:spPr>
          <a:xfrm>
            <a:off x="-1" y="1250836"/>
            <a:ext cx="99613" cy="5607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D5DFA0B-3488-4C7C-91C9-E974F06B8C2D}"/>
              </a:ext>
            </a:extLst>
          </p:cNvPr>
          <p:cNvGrpSpPr>
            <a:grpSpLocks noChangeAspect="1"/>
          </p:cNvGrpSpPr>
          <p:nvPr userDrawn="1"/>
        </p:nvGrpSpPr>
        <p:grpSpPr>
          <a:xfrm>
            <a:off x="10101149" y="292608"/>
            <a:ext cx="1563624" cy="692583"/>
            <a:chOff x="4029075" y="2501901"/>
            <a:chExt cx="4089401" cy="1811338"/>
          </a:xfrm>
        </p:grpSpPr>
        <p:sp>
          <p:nvSpPr>
            <p:cNvPr id="14" name="Freeform 5">
              <a:extLst>
                <a:ext uri="{FF2B5EF4-FFF2-40B4-BE49-F238E27FC236}">
                  <a16:creationId xmlns:a16="http://schemas.microsoft.com/office/drawing/2014/main" id="{6D7694A0-B7DD-42E2-ADCE-D007047E8D0C}"/>
                </a:ext>
              </a:extLst>
            </p:cNvPr>
            <p:cNvSpPr>
              <a:spLocks/>
            </p:cNvSpPr>
            <p:nvPr userDrawn="1"/>
          </p:nvSpPr>
          <p:spPr bwMode="auto">
            <a:xfrm>
              <a:off x="4303713" y="2501901"/>
              <a:ext cx="1800225" cy="982663"/>
            </a:xfrm>
            <a:custGeom>
              <a:avLst/>
              <a:gdLst>
                <a:gd name="T0" fmla="*/ 292 w 477"/>
                <a:gd name="T1" fmla="*/ 218 h 259"/>
                <a:gd name="T2" fmla="*/ 235 w 477"/>
                <a:gd name="T3" fmla="*/ 161 h 259"/>
                <a:gd name="T4" fmla="*/ 235 w 477"/>
                <a:gd name="T5" fmla="*/ 162 h 259"/>
                <a:gd name="T6" fmla="*/ 130 w 477"/>
                <a:gd name="T7" fmla="*/ 57 h 259"/>
                <a:gd name="T8" fmla="*/ 0 w 477"/>
                <a:gd name="T9" fmla="*/ 27 h 259"/>
                <a:gd name="T10" fmla="*/ 157 w 477"/>
                <a:gd name="T11" fmla="*/ 51 h 259"/>
                <a:gd name="T12" fmla="*/ 307 w 477"/>
                <a:gd name="T13" fmla="*/ 201 h 259"/>
                <a:gd name="T14" fmla="*/ 417 w 477"/>
                <a:gd name="T15" fmla="*/ 206 h 259"/>
                <a:gd name="T16" fmla="*/ 422 w 477"/>
                <a:gd name="T17" fmla="*/ 88 h 259"/>
                <a:gd name="T18" fmla="*/ 314 w 477"/>
                <a:gd name="T19" fmla="*/ 83 h 259"/>
                <a:gd name="T20" fmla="*/ 297 w 477"/>
                <a:gd name="T21" fmla="*/ 99 h 259"/>
                <a:gd name="T22" fmla="*/ 272 w 477"/>
                <a:gd name="T23" fmla="*/ 125 h 259"/>
                <a:gd name="T24" fmla="*/ 259 w 477"/>
                <a:gd name="T25" fmla="*/ 125 h 259"/>
                <a:gd name="T26" fmla="*/ 249 w 477"/>
                <a:gd name="T27" fmla="*/ 115 h 259"/>
                <a:gd name="T28" fmla="*/ 292 w 477"/>
                <a:gd name="T29" fmla="*/ 72 h 259"/>
                <a:gd name="T30" fmla="*/ 298 w 477"/>
                <a:gd name="T31" fmla="*/ 66 h 259"/>
                <a:gd name="T32" fmla="*/ 444 w 477"/>
                <a:gd name="T33" fmla="*/ 78 h 259"/>
                <a:gd name="T34" fmla="*/ 443 w 477"/>
                <a:gd name="T35" fmla="*/ 213 h 259"/>
                <a:gd name="T36" fmla="*/ 292 w 477"/>
                <a:gd name="T37"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259">
                  <a:moveTo>
                    <a:pt x="292" y="218"/>
                  </a:moveTo>
                  <a:cubicBezTo>
                    <a:pt x="291" y="218"/>
                    <a:pt x="261" y="187"/>
                    <a:pt x="235" y="161"/>
                  </a:cubicBezTo>
                  <a:cubicBezTo>
                    <a:pt x="235" y="162"/>
                    <a:pt x="235" y="162"/>
                    <a:pt x="235" y="162"/>
                  </a:cubicBezTo>
                  <a:cubicBezTo>
                    <a:pt x="235" y="162"/>
                    <a:pt x="130" y="57"/>
                    <a:pt x="130" y="57"/>
                  </a:cubicBezTo>
                  <a:cubicBezTo>
                    <a:pt x="94" y="23"/>
                    <a:pt x="44" y="12"/>
                    <a:pt x="0" y="27"/>
                  </a:cubicBezTo>
                  <a:cubicBezTo>
                    <a:pt x="51" y="0"/>
                    <a:pt x="114" y="9"/>
                    <a:pt x="157" y="51"/>
                  </a:cubicBezTo>
                  <a:cubicBezTo>
                    <a:pt x="307" y="201"/>
                    <a:pt x="307" y="201"/>
                    <a:pt x="307" y="201"/>
                  </a:cubicBezTo>
                  <a:cubicBezTo>
                    <a:pt x="337" y="231"/>
                    <a:pt x="385" y="234"/>
                    <a:pt x="417" y="206"/>
                  </a:cubicBezTo>
                  <a:cubicBezTo>
                    <a:pt x="453" y="175"/>
                    <a:pt x="454" y="121"/>
                    <a:pt x="422" y="88"/>
                  </a:cubicBezTo>
                  <a:cubicBezTo>
                    <a:pt x="393" y="59"/>
                    <a:pt x="346" y="57"/>
                    <a:pt x="314" y="83"/>
                  </a:cubicBezTo>
                  <a:cubicBezTo>
                    <a:pt x="297" y="99"/>
                    <a:pt x="297" y="99"/>
                    <a:pt x="297" y="99"/>
                  </a:cubicBezTo>
                  <a:cubicBezTo>
                    <a:pt x="272" y="125"/>
                    <a:pt x="272" y="125"/>
                    <a:pt x="272" y="125"/>
                  </a:cubicBezTo>
                  <a:cubicBezTo>
                    <a:pt x="268" y="128"/>
                    <a:pt x="262" y="128"/>
                    <a:pt x="259" y="125"/>
                  </a:cubicBezTo>
                  <a:cubicBezTo>
                    <a:pt x="249" y="115"/>
                    <a:pt x="249" y="115"/>
                    <a:pt x="249" y="115"/>
                  </a:cubicBezTo>
                  <a:cubicBezTo>
                    <a:pt x="292" y="72"/>
                    <a:pt x="292" y="72"/>
                    <a:pt x="292" y="72"/>
                  </a:cubicBezTo>
                  <a:cubicBezTo>
                    <a:pt x="294" y="70"/>
                    <a:pt x="296" y="68"/>
                    <a:pt x="298" y="66"/>
                  </a:cubicBezTo>
                  <a:cubicBezTo>
                    <a:pt x="341" y="30"/>
                    <a:pt x="406" y="34"/>
                    <a:pt x="444" y="78"/>
                  </a:cubicBezTo>
                  <a:cubicBezTo>
                    <a:pt x="477" y="117"/>
                    <a:pt x="476" y="175"/>
                    <a:pt x="443" y="213"/>
                  </a:cubicBezTo>
                  <a:cubicBezTo>
                    <a:pt x="403" y="259"/>
                    <a:pt x="333" y="259"/>
                    <a:pt x="292" y="218"/>
                  </a:cubicBezTo>
                  <a:close/>
                </a:path>
              </a:pathLst>
            </a:custGeom>
            <a:gradFill flip="none" rotWithShape="1">
              <a:gsLst>
                <a:gs pos="39000">
                  <a:schemeClr val="accent3"/>
                </a:gs>
                <a:gs pos="54000">
                  <a:schemeClr val="accent6"/>
                </a:gs>
                <a:gs pos="80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6">
              <a:extLst>
                <a:ext uri="{FF2B5EF4-FFF2-40B4-BE49-F238E27FC236}">
                  <a16:creationId xmlns:a16="http://schemas.microsoft.com/office/drawing/2014/main" id="{9DD548D2-43EC-4687-B263-90FC35F8AFCF}"/>
                </a:ext>
              </a:extLst>
            </p:cNvPr>
            <p:cNvSpPr>
              <a:spLocks/>
            </p:cNvSpPr>
            <p:nvPr userDrawn="1"/>
          </p:nvSpPr>
          <p:spPr bwMode="auto">
            <a:xfrm>
              <a:off x="4311650" y="2998789"/>
              <a:ext cx="690563" cy="573088"/>
            </a:xfrm>
            <a:custGeom>
              <a:avLst/>
              <a:gdLst>
                <a:gd name="T0" fmla="*/ 179 w 183"/>
                <a:gd name="T1" fmla="*/ 84 h 151"/>
                <a:gd name="T2" fmla="*/ 146 w 183"/>
                <a:gd name="T3" fmla="*/ 117 h 151"/>
                <a:gd name="T4" fmla="*/ 84 w 183"/>
                <a:gd name="T5" fmla="*/ 146 h 151"/>
                <a:gd name="T6" fmla="*/ 0 w 183"/>
                <a:gd name="T7" fmla="*/ 134 h 151"/>
                <a:gd name="T8" fmla="*/ 62 w 183"/>
                <a:gd name="T9" fmla="*/ 138 h 151"/>
                <a:gd name="T10" fmla="*/ 120 w 183"/>
                <a:gd name="T11" fmla="*/ 110 h 151"/>
                <a:gd name="T12" fmla="*/ 154 w 183"/>
                <a:gd name="T13" fmla="*/ 77 h 151"/>
                <a:gd name="T14" fmla="*/ 90 w 183"/>
                <a:gd name="T15" fmla="*/ 13 h 151"/>
                <a:gd name="T16" fmla="*/ 98 w 183"/>
                <a:gd name="T17" fmla="*/ 4 h 151"/>
                <a:gd name="T18" fmla="*/ 114 w 183"/>
                <a:gd name="T19" fmla="*/ 4 h 151"/>
                <a:gd name="T20" fmla="*/ 179 w 183"/>
                <a:gd name="T21" fmla="*/ 70 h 151"/>
                <a:gd name="T22" fmla="*/ 179 w 183"/>
                <a:gd name="T2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51">
                  <a:moveTo>
                    <a:pt x="179" y="84"/>
                  </a:moveTo>
                  <a:cubicBezTo>
                    <a:pt x="146" y="117"/>
                    <a:pt x="146" y="117"/>
                    <a:pt x="146" y="117"/>
                  </a:cubicBezTo>
                  <a:cubicBezTo>
                    <a:pt x="129" y="132"/>
                    <a:pt x="107" y="142"/>
                    <a:pt x="84" y="146"/>
                  </a:cubicBezTo>
                  <a:cubicBezTo>
                    <a:pt x="55" y="151"/>
                    <a:pt x="26" y="147"/>
                    <a:pt x="0" y="134"/>
                  </a:cubicBezTo>
                  <a:cubicBezTo>
                    <a:pt x="20" y="140"/>
                    <a:pt x="41" y="142"/>
                    <a:pt x="62" y="138"/>
                  </a:cubicBezTo>
                  <a:cubicBezTo>
                    <a:pt x="83" y="134"/>
                    <a:pt x="103" y="125"/>
                    <a:pt x="120" y="110"/>
                  </a:cubicBezTo>
                  <a:cubicBezTo>
                    <a:pt x="154" y="77"/>
                    <a:pt x="154" y="77"/>
                    <a:pt x="154" y="77"/>
                  </a:cubicBezTo>
                  <a:cubicBezTo>
                    <a:pt x="90" y="13"/>
                    <a:pt x="90" y="13"/>
                    <a:pt x="90" y="13"/>
                  </a:cubicBezTo>
                  <a:cubicBezTo>
                    <a:pt x="98" y="4"/>
                    <a:pt x="98" y="4"/>
                    <a:pt x="98" y="4"/>
                  </a:cubicBezTo>
                  <a:cubicBezTo>
                    <a:pt x="102" y="0"/>
                    <a:pt x="109" y="0"/>
                    <a:pt x="114" y="4"/>
                  </a:cubicBezTo>
                  <a:cubicBezTo>
                    <a:pt x="179" y="70"/>
                    <a:pt x="179" y="70"/>
                    <a:pt x="179" y="70"/>
                  </a:cubicBezTo>
                  <a:cubicBezTo>
                    <a:pt x="183" y="73"/>
                    <a:pt x="183" y="80"/>
                    <a:pt x="179"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0D496C34-CE0F-4514-A7A1-E6CB623C0F8C}"/>
                </a:ext>
              </a:extLst>
            </p:cNvPr>
            <p:cNvSpPr>
              <a:spLocks/>
            </p:cNvSpPr>
            <p:nvPr userDrawn="1"/>
          </p:nvSpPr>
          <p:spPr bwMode="auto">
            <a:xfrm>
              <a:off x="4029075" y="2624139"/>
              <a:ext cx="1803400" cy="977900"/>
            </a:xfrm>
            <a:custGeom>
              <a:avLst/>
              <a:gdLst>
                <a:gd name="T0" fmla="*/ 478 w 478"/>
                <a:gd name="T1" fmla="*/ 232 h 258"/>
                <a:gd name="T2" fmla="*/ 322 w 478"/>
                <a:gd name="T3" fmla="*/ 208 h 258"/>
                <a:gd name="T4" fmla="*/ 172 w 478"/>
                <a:gd name="T5" fmla="*/ 58 h 258"/>
                <a:gd name="T6" fmla="*/ 61 w 478"/>
                <a:gd name="T7" fmla="*/ 52 h 258"/>
                <a:gd name="T8" fmla="*/ 57 w 478"/>
                <a:gd name="T9" fmla="*/ 170 h 258"/>
                <a:gd name="T10" fmla="*/ 165 w 478"/>
                <a:gd name="T11" fmla="*/ 176 h 258"/>
                <a:gd name="T12" fmla="*/ 141 w 478"/>
                <a:gd name="T13" fmla="*/ 152 h 258"/>
                <a:gd name="T14" fmla="*/ 141 w 478"/>
                <a:gd name="T15" fmla="*/ 135 h 258"/>
                <a:gd name="T16" fmla="*/ 149 w 478"/>
                <a:gd name="T17" fmla="*/ 127 h 258"/>
                <a:gd name="T18" fmla="*/ 198 w 478"/>
                <a:gd name="T19" fmla="*/ 176 h 258"/>
                <a:gd name="T20" fmla="*/ 187 w 478"/>
                <a:gd name="T21" fmla="*/ 187 h 258"/>
                <a:gd name="T22" fmla="*/ 182 w 478"/>
                <a:gd name="T23" fmla="*/ 191 h 258"/>
                <a:gd name="T24" fmla="*/ 180 w 478"/>
                <a:gd name="T25" fmla="*/ 193 h 258"/>
                <a:gd name="T26" fmla="*/ 41 w 478"/>
                <a:gd name="T27" fmla="*/ 187 h 258"/>
                <a:gd name="T28" fmla="*/ 41 w 478"/>
                <a:gd name="T29" fmla="*/ 40 h 258"/>
                <a:gd name="T30" fmla="*/ 187 w 478"/>
                <a:gd name="T31" fmla="*/ 40 h 258"/>
                <a:gd name="T32" fmla="*/ 244 w 478"/>
                <a:gd name="T33" fmla="*/ 97 h 258"/>
                <a:gd name="T34" fmla="*/ 244 w 478"/>
                <a:gd name="T35" fmla="*/ 97 h 258"/>
                <a:gd name="T36" fmla="*/ 349 w 478"/>
                <a:gd name="T37" fmla="*/ 202 h 258"/>
                <a:gd name="T38" fmla="*/ 478 w 478"/>
                <a:gd name="T39" fmla="*/ 2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8" h="258">
                  <a:moveTo>
                    <a:pt x="478" y="232"/>
                  </a:moveTo>
                  <a:cubicBezTo>
                    <a:pt x="428" y="258"/>
                    <a:pt x="364" y="250"/>
                    <a:pt x="322" y="208"/>
                  </a:cubicBezTo>
                  <a:cubicBezTo>
                    <a:pt x="172" y="58"/>
                    <a:pt x="172" y="58"/>
                    <a:pt x="172" y="58"/>
                  </a:cubicBezTo>
                  <a:cubicBezTo>
                    <a:pt x="142" y="28"/>
                    <a:pt x="94" y="25"/>
                    <a:pt x="61" y="52"/>
                  </a:cubicBezTo>
                  <a:cubicBezTo>
                    <a:pt x="26" y="83"/>
                    <a:pt x="24" y="138"/>
                    <a:pt x="57" y="170"/>
                  </a:cubicBezTo>
                  <a:cubicBezTo>
                    <a:pt x="86" y="199"/>
                    <a:pt x="133" y="202"/>
                    <a:pt x="165" y="176"/>
                  </a:cubicBezTo>
                  <a:cubicBezTo>
                    <a:pt x="141" y="152"/>
                    <a:pt x="141" y="152"/>
                    <a:pt x="141" y="152"/>
                  </a:cubicBezTo>
                  <a:cubicBezTo>
                    <a:pt x="136" y="147"/>
                    <a:pt x="136" y="140"/>
                    <a:pt x="141" y="135"/>
                  </a:cubicBezTo>
                  <a:cubicBezTo>
                    <a:pt x="149" y="127"/>
                    <a:pt x="149" y="127"/>
                    <a:pt x="149" y="127"/>
                  </a:cubicBezTo>
                  <a:cubicBezTo>
                    <a:pt x="198" y="176"/>
                    <a:pt x="198" y="176"/>
                    <a:pt x="198" y="176"/>
                  </a:cubicBezTo>
                  <a:cubicBezTo>
                    <a:pt x="187" y="187"/>
                    <a:pt x="187" y="187"/>
                    <a:pt x="187" y="187"/>
                  </a:cubicBezTo>
                  <a:cubicBezTo>
                    <a:pt x="185" y="188"/>
                    <a:pt x="184" y="190"/>
                    <a:pt x="182" y="191"/>
                  </a:cubicBezTo>
                  <a:cubicBezTo>
                    <a:pt x="181" y="192"/>
                    <a:pt x="181" y="192"/>
                    <a:pt x="180" y="193"/>
                  </a:cubicBezTo>
                  <a:cubicBezTo>
                    <a:pt x="140" y="227"/>
                    <a:pt x="79" y="225"/>
                    <a:pt x="41" y="187"/>
                  </a:cubicBezTo>
                  <a:cubicBezTo>
                    <a:pt x="0" y="146"/>
                    <a:pt x="0" y="81"/>
                    <a:pt x="41" y="40"/>
                  </a:cubicBezTo>
                  <a:cubicBezTo>
                    <a:pt x="81" y="0"/>
                    <a:pt x="147" y="1"/>
                    <a:pt x="187" y="40"/>
                  </a:cubicBezTo>
                  <a:cubicBezTo>
                    <a:pt x="188" y="41"/>
                    <a:pt x="217" y="70"/>
                    <a:pt x="244" y="97"/>
                  </a:cubicBezTo>
                  <a:cubicBezTo>
                    <a:pt x="244" y="97"/>
                    <a:pt x="244" y="97"/>
                    <a:pt x="244" y="97"/>
                  </a:cubicBezTo>
                  <a:cubicBezTo>
                    <a:pt x="244" y="97"/>
                    <a:pt x="348" y="201"/>
                    <a:pt x="349" y="202"/>
                  </a:cubicBezTo>
                  <a:cubicBezTo>
                    <a:pt x="384" y="236"/>
                    <a:pt x="435" y="246"/>
                    <a:pt x="478" y="232"/>
                  </a:cubicBezTo>
                  <a:close/>
                </a:path>
              </a:pathLst>
            </a:custGeom>
            <a:gradFill flip="none" rotWithShape="1">
              <a:gsLst>
                <a:gs pos="0">
                  <a:schemeClr val="accent3"/>
                </a:gs>
                <a:gs pos="46000">
                  <a:schemeClr val="accent6"/>
                </a:gs>
                <a:gs pos="67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50B64395-0D25-4857-A188-7E49E69E0604}"/>
                </a:ext>
              </a:extLst>
            </p:cNvPr>
            <p:cNvSpPr>
              <a:spLocks/>
            </p:cNvSpPr>
            <p:nvPr userDrawn="1"/>
          </p:nvSpPr>
          <p:spPr bwMode="auto">
            <a:xfrm>
              <a:off x="5133975" y="2532064"/>
              <a:ext cx="693738" cy="346075"/>
            </a:xfrm>
            <a:custGeom>
              <a:avLst/>
              <a:gdLst>
                <a:gd name="T0" fmla="*/ 184 w 184"/>
                <a:gd name="T1" fmla="*/ 17 h 91"/>
                <a:gd name="T2" fmla="*/ 122 w 184"/>
                <a:gd name="T3" fmla="*/ 13 h 91"/>
                <a:gd name="T4" fmla="*/ 64 w 184"/>
                <a:gd name="T5" fmla="*/ 41 h 91"/>
                <a:gd name="T6" fmla="*/ 51 w 184"/>
                <a:gd name="T7" fmla="*/ 54 h 91"/>
                <a:gd name="T8" fmla="*/ 51 w 184"/>
                <a:gd name="T9" fmla="*/ 54 h 91"/>
                <a:gd name="T10" fmla="*/ 13 w 184"/>
                <a:gd name="T11" fmla="*/ 91 h 91"/>
                <a:gd name="T12" fmla="*/ 4 w 184"/>
                <a:gd name="T13" fmla="*/ 82 h 91"/>
                <a:gd name="T14" fmla="*/ 4 w 184"/>
                <a:gd name="T15" fmla="*/ 68 h 91"/>
                <a:gd name="T16" fmla="*/ 37 w 184"/>
                <a:gd name="T17" fmla="*/ 35 h 91"/>
                <a:gd name="T18" fmla="*/ 100 w 184"/>
                <a:gd name="T19" fmla="*/ 5 h 91"/>
                <a:gd name="T20" fmla="*/ 184 w 184"/>
                <a:gd name="T2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91">
                  <a:moveTo>
                    <a:pt x="184" y="17"/>
                  </a:moveTo>
                  <a:cubicBezTo>
                    <a:pt x="164" y="11"/>
                    <a:pt x="143" y="10"/>
                    <a:pt x="122" y="13"/>
                  </a:cubicBezTo>
                  <a:cubicBezTo>
                    <a:pt x="101" y="17"/>
                    <a:pt x="81" y="26"/>
                    <a:pt x="64" y="41"/>
                  </a:cubicBezTo>
                  <a:cubicBezTo>
                    <a:pt x="51" y="54"/>
                    <a:pt x="51" y="54"/>
                    <a:pt x="51" y="54"/>
                  </a:cubicBezTo>
                  <a:cubicBezTo>
                    <a:pt x="51" y="54"/>
                    <a:pt x="51" y="54"/>
                    <a:pt x="51" y="54"/>
                  </a:cubicBezTo>
                  <a:cubicBezTo>
                    <a:pt x="13" y="91"/>
                    <a:pt x="13" y="91"/>
                    <a:pt x="13" y="91"/>
                  </a:cubicBezTo>
                  <a:cubicBezTo>
                    <a:pt x="4" y="82"/>
                    <a:pt x="4" y="82"/>
                    <a:pt x="4" y="82"/>
                  </a:cubicBezTo>
                  <a:cubicBezTo>
                    <a:pt x="0" y="78"/>
                    <a:pt x="0" y="72"/>
                    <a:pt x="4" y="68"/>
                  </a:cubicBezTo>
                  <a:cubicBezTo>
                    <a:pt x="37" y="35"/>
                    <a:pt x="37" y="35"/>
                    <a:pt x="37" y="35"/>
                  </a:cubicBezTo>
                  <a:cubicBezTo>
                    <a:pt x="55" y="20"/>
                    <a:pt x="77" y="9"/>
                    <a:pt x="100" y="5"/>
                  </a:cubicBezTo>
                  <a:cubicBezTo>
                    <a:pt x="129" y="0"/>
                    <a:pt x="158" y="4"/>
                    <a:pt x="184" y="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F11852D2-84E0-4AE4-A9B6-2FD3F14FAE25}"/>
                </a:ext>
              </a:extLst>
            </p:cNvPr>
            <p:cNvGrpSpPr/>
            <p:nvPr userDrawn="1"/>
          </p:nvGrpSpPr>
          <p:grpSpPr>
            <a:xfrm>
              <a:off x="4067175" y="3892551"/>
              <a:ext cx="4051301" cy="420688"/>
              <a:chOff x="4067175" y="3892551"/>
              <a:chExt cx="4051301" cy="420688"/>
            </a:xfrm>
            <a:solidFill>
              <a:schemeClr val="accent1"/>
            </a:solidFill>
          </p:grpSpPr>
          <p:sp>
            <p:nvSpPr>
              <p:cNvPr id="19" name="Freeform 9">
                <a:extLst>
                  <a:ext uri="{FF2B5EF4-FFF2-40B4-BE49-F238E27FC236}">
                    <a16:creationId xmlns:a16="http://schemas.microsoft.com/office/drawing/2014/main" id="{5D04E1C6-E9FF-49DE-9154-C7217B3689A0}"/>
                  </a:ext>
                </a:extLst>
              </p:cNvPr>
              <p:cNvSpPr>
                <a:spLocks/>
              </p:cNvSpPr>
              <p:nvPr userDrawn="1"/>
            </p:nvSpPr>
            <p:spPr bwMode="auto">
              <a:xfrm>
                <a:off x="4067175"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60 w 104"/>
                  <a:gd name="T11" fmla="*/ 0 h 111"/>
                  <a:gd name="T12" fmla="*/ 104 w 104"/>
                  <a:gd name="T13" fmla="*/ 18 h 111"/>
                  <a:gd name="T14" fmla="*/ 91 w 104"/>
                  <a:gd name="T15" fmla="*/ 30 h 111"/>
                  <a:gd name="T16" fmla="*/ 61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60" y="0"/>
                    </a:cubicBezTo>
                    <a:cubicBezTo>
                      <a:pt x="78" y="0"/>
                      <a:pt x="93" y="6"/>
                      <a:pt x="104" y="18"/>
                    </a:cubicBezTo>
                    <a:cubicBezTo>
                      <a:pt x="91" y="30"/>
                      <a:pt x="91" y="30"/>
                      <a:pt x="91" y="30"/>
                    </a:cubicBezTo>
                    <a:cubicBezTo>
                      <a:pt x="82" y="22"/>
                      <a:pt x="72" y="18"/>
                      <a:pt x="61"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EACB6443-1895-4FC3-A48E-C670384DC67B}"/>
                  </a:ext>
                </a:extLst>
              </p:cNvPr>
              <p:cNvSpPr>
                <a:spLocks/>
              </p:cNvSpPr>
              <p:nvPr userDrawn="1"/>
            </p:nvSpPr>
            <p:spPr bwMode="auto">
              <a:xfrm>
                <a:off x="4525963" y="3900489"/>
                <a:ext cx="350838" cy="406400"/>
              </a:xfrm>
              <a:custGeom>
                <a:avLst/>
                <a:gdLst>
                  <a:gd name="T0" fmla="*/ 86 w 221"/>
                  <a:gd name="T1" fmla="*/ 41 h 256"/>
                  <a:gd name="T2" fmla="*/ 0 w 221"/>
                  <a:gd name="T3" fmla="*/ 41 h 256"/>
                  <a:gd name="T4" fmla="*/ 0 w 221"/>
                  <a:gd name="T5" fmla="*/ 0 h 256"/>
                  <a:gd name="T6" fmla="*/ 221 w 221"/>
                  <a:gd name="T7" fmla="*/ 0 h 256"/>
                  <a:gd name="T8" fmla="*/ 221 w 221"/>
                  <a:gd name="T9" fmla="*/ 41 h 256"/>
                  <a:gd name="T10" fmla="*/ 134 w 221"/>
                  <a:gd name="T11" fmla="*/ 41 h 256"/>
                  <a:gd name="T12" fmla="*/ 134 w 221"/>
                  <a:gd name="T13" fmla="*/ 256 h 256"/>
                  <a:gd name="T14" fmla="*/ 86 w 221"/>
                  <a:gd name="T15" fmla="*/ 256 h 256"/>
                  <a:gd name="T16" fmla="*/ 86 w 221"/>
                  <a:gd name="T17" fmla="*/ 4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56">
                    <a:moveTo>
                      <a:pt x="86" y="41"/>
                    </a:moveTo>
                    <a:lnTo>
                      <a:pt x="0" y="41"/>
                    </a:lnTo>
                    <a:lnTo>
                      <a:pt x="0" y="0"/>
                    </a:lnTo>
                    <a:lnTo>
                      <a:pt x="221" y="0"/>
                    </a:lnTo>
                    <a:lnTo>
                      <a:pt x="221" y="41"/>
                    </a:lnTo>
                    <a:lnTo>
                      <a:pt x="134" y="41"/>
                    </a:lnTo>
                    <a:lnTo>
                      <a:pt x="134" y="256"/>
                    </a:lnTo>
                    <a:lnTo>
                      <a:pt x="86" y="256"/>
                    </a:lnTo>
                    <a:lnTo>
                      <a:pt x="8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1">
                <a:extLst>
                  <a:ext uri="{FF2B5EF4-FFF2-40B4-BE49-F238E27FC236}">
                    <a16:creationId xmlns:a16="http://schemas.microsoft.com/office/drawing/2014/main" id="{1CA868AF-3612-40DB-8867-4EFE0BF93059}"/>
                  </a:ext>
                </a:extLst>
              </p:cNvPr>
              <p:cNvSpPr>
                <a:spLocks noChangeArrowheads="1"/>
              </p:cNvSpPr>
              <p:nvPr userDrawn="1"/>
            </p:nvSpPr>
            <p:spPr bwMode="auto">
              <a:xfrm>
                <a:off x="4979988" y="3900489"/>
                <a:ext cx="74613" cy="406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0EF4E79-388D-4FCD-A4B3-4D8837C6A583}"/>
                  </a:ext>
                </a:extLst>
              </p:cNvPr>
              <p:cNvSpPr>
                <a:spLocks/>
              </p:cNvSpPr>
              <p:nvPr userDrawn="1"/>
            </p:nvSpPr>
            <p:spPr bwMode="auto">
              <a:xfrm>
                <a:off x="5440363" y="3900489"/>
                <a:ext cx="307975" cy="406400"/>
              </a:xfrm>
              <a:custGeom>
                <a:avLst/>
                <a:gdLst>
                  <a:gd name="T0" fmla="*/ 194 w 194"/>
                  <a:gd name="T1" fmla="*/ 215 h 256"/>
                  <a:gd name="T2" fmla="*/ 194 w 194"/>
                  <a:gd name="T3" fmla="*/ 256 h 256"/>
                  <a:gd name="T4" fmla="*/ 0 w 194"/>
                  <a:gd name="T5" fmla="*/ 256 h 256"/>
                  <a:gd name="T6" fmla="*/ 0 w 194"/>
                  <a:gd name="T7" fmla="*/ 0 h 256"/>
                  <a:gd name="T8" fmla="*/ 190 w 194"/>
                  <a:gd name="T9" fmla="*/ 0 h 256"/>
                  <a:gd name="T10" fmla="*/ 190 w 194"/>
                  <a:gd name="T11" fmla="*/ 38 h 256"/>
                  <a:gd name="T12" fmla="*/ 47 w 194"/>
                  <a:gd name="T13" fmla="*/ 38 h 256"/>
                  <a:gd name="T14" fmla="*/ 47 w 194"/>
                  <a:gd name="T15" fmla="*/ 105 h 256"/>
                  <a:gd name="T16" fmla="*/ 173 w 194"/>
                  <a:gd name="T17" fmla="*/ 105 h 256"/>
                  <a:gd name="T18" fmla="*/ 173 w 194"/>
                  <a:gd name="T19" fmla="*/ 146 h 256"/>
                  <a:gd name="T20" fmla="*/ 47 w 194"/>
                  <a:gd name="T21" fmla="*/ 146 h 256"/>
                  <a:gd name="T22" fmla="*/ 47 w 194"/>
                  <a:gd name="T23" fmla="*/ 215 h 256"/>
                  <a:gd name="T24" fmla="*/ 194 w 194"/>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256">
                    <a:moveTo>
                      <a:pt x="194" y="215"/>
                    </a:moveTo>
                    <a:lnTo>
                      <a:pt x="194" y="256"/>
                    </a:lnTo>
                    <a:lnTo>
                      <a:pt x="0" y="256"/>
                    </a:lnTo>
                    <a:lnTo>
                      <a:pt x="0" y="0"/>
                    </a:lnTo>
                    <a:lnTo>
                      <a:pt x="190" y="0"/>
                    </a:lnTo>
                    <a:lnTo>
                      <a:pt x="190" y="38"/>
                    </a:lnTo>
                    <a:lnTo>
                      <a:pt x="47" y="38"/>
                    </a:lnTo>
                    <a:lnTo>
                      <a:pt x="47" y="105"/>
                    </a:lnTo>
                    <a:lnTo>
                      <a:pt x="173" y="105"/>
                    </a:lnTo>
                    <a:lnTo>
                      <a:pt x="173" y="146"/>
                    </a:lnTo>
                    <a:lnTo>
                      <a:pt x="47" y="146"/>
                    </a:lnTo>
                    <a:lnTo>
                      <a:pt x="47" y="215"/>
                    </a:lnTo>
                    <a:lnTo>
                      <a:pt x="194"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82860D8-E448-4C7E-A8A3-D28969B44E98}"/>
                  </a:ext>
                </a:extLst>
              </p:cNvPr>
              <p:cNvSpPr>
                <a:spLocks/>
              </p:cNvSpPr>
              <p:nvPr userDrawn="1"/>
            </p:nvSpPr>
            <p:spPr bwMode="auto">
              <a:xfrm>
                <a:off x="5881688" y="3900489"/>
                <a:ext cx="365125" cy="406400"/>
              </a:xfrm>
              <a:custGeom>
                <a:avLst/>
                <a:gdLst>
                  <a:gd name="T0" fmla="*/ 230 w 230"/>
                  <a:gd name="T1" fmla="*/ 0 h 256"/>
                  <a:gd name="T2" fmla="*/ 230 w 230"/>
                  <a:gd name="T3" fmla="*/ 256 h 256"/>
                  <a:gd name="T4" fmla="*/ 192 w 230"/>
                  <a:gd name="T5" fmla="*/ 256 h 256"/>
                  <a:gd name="T6" fmla="*/ 47 w 230"/>
                  <a:gd name="T7" fmla="*/ 81 h 256"/>
                  <a:gd name="T8" fmla="*/ 47 w 230"/>
                  <a:gd name="T9" fmla="*/ 256 h 256"/>
                  <a:gd name="T10" fmla="*/ 0 w 230"/>
                  <a:gd name="T11" fmla="*/ 256 h 256"/>
                  <a:gd name="T12" fmla="*/ 0 w 230"/>
                  <a:gd name="T13" fmla="*/ 0 h 256"/>
                  <a:gd name="T14" fmla="*/ 40 w 230"/>
                  <a:gd name="T15" fmla="*/ 0 h 256"/>
                  <a:gd name="T16" fmla="*/ 183 w 230"/>
                  <a:gd name="T17" fmla="*/ 172 h 256"/>
                  <a:gd name="T18" fmla="*/ 183 w 230"/>
                  <a:gd name="T19" fmla="*/ 0 h 256"/>
                  <a:gd name="T20" fmla="*/ 230 w 230"/>
                  <a:gd name="T2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56">
                    <a:moveTo>
                      <a:pt x="230" y="0"/>
                    </a:moveTo>
                    <a:lnTo>
                      <a:pt x="230" y="256"/>
                    </a:lnTo>
                    <a:lnTo>
                      <a:pt x="192" y="256"/>
                    </a:lnTo>
                    <a:lnTo>
                      <a:pt x="47" y="81"/>
                    </a:lnTo>
                    <a:lnTo>
                      <a:pt x="47" y="256"/>
                    </a:lnTo>
                    <a:lnTo>
                      <a:pt x="0" y="256"/>
                    </a:lnTo>
                    <a:lnTo>
                      <a:pt x="0" y="0"/>
                    </a:lnTo>
                    <a:lnTo>
                      <a:pt x="40" y="0"/>
                    </a:lnTo>
                    <a:lnTo>
                      <a:pt x="183" y="172"/>
                    </a:lnTo>
                    <a:lnTo>
                      <a:pt x="183" y="0"/>
                    </a:lnTo>
                    <a:lnTo>
                      <a:pt x="2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DA429485-05E9-4EEB-8862-CD3A087DC8C3}"/>
                  </a:ext>
                </a:extLst>
              </p:cNvPr>
              <p:cNvSpPr>
                <a:spLocks/>
              </p:cNvSpPr>
              <p:nvPr userDrawn="1"/>
            </p:nvSpPr>
            <p:spPr bwMode="auto">
              <a:xfrm>
                <a:off x="6386513" y="3900489"/>
                <a:ext cx="312738" cy="406400"/>
              </a:xfrm>
              <a:custGeom>
                <a:avLst/>
                <a:gdLst>
                  <a:gd name="T0" fmla="*/ 197 w 197"/>
                  <a:gd name="T1" fmla="*/ 215 h 256"/>
                  <a:gd name="T2" fmla="*/ 197 w 197"/>
                  <a:gd name="T3" fmla="*/ 256 h 256"/>
                  <a:gd name="T4" fmla="*/ 0 w 197"/>
                  <a:gd name="T5" fmla="*/ 256 h 256"/>
                  <a:gd name="T6" fmla="*/ 0 w 197"/>
                  <a:gd name="T7" fmla="*/ 0 h 256"/>
                  <a:gd name="T8" fmla="*/ 192 w 197"/>
                  <a:gd name="T9" fmla="*/ 0 h 256"/>
                  <a:gd name="T10" fmla="*/ 192 w 197"/>
                  <a:gd name="T11" fmla="*/ 38 h 256"/>
                  <a:gd name="T12" fmla="*/ 50 w 197"/>
                  <a:gd name="T13" fmla="*/ 38 h 256"/>
                  <a:gd name="T14" fmla="*/ 50 w 197"/>
                  <a:gd name="T15" fmla="*/ 105 h 256"/>
                  <a:gd name="T16" fmla="*/ 176 w 197"/>
                  <a:gd name="T17" fmla="*/ 105 h 256"/>
                  <a:gd name="T18" fmla="*/ 176 w 197"/>
                  <a:gd name="T19" fmla="*/ 146 h 256"/>
                  <a:gd name="T20" fmla="*/ 50 w 197"/>
                  <a:gd name="T21" fmla="*/ 146 h 256"/>
                  <a:gd name="T22" fmla="*/ 50 w 197"/>
                  <a:gd name="T23" fmla="*/ 215 h 256"/>
                  <a:gd name="T24" fmla="*/ 197 w 197"/>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256">
                    <a:moveTo>
                      <a:pt x="197" y="215"/>
                    </a:moveTo>
                    <a:lnTo>
                      <a:pt x="197" y="256"/>
                    </a:lnTo>
                    <a:lnTo>
                      <a:pt x="0" y="256"/>
                    </a:lnTo>
                    <a:lnTo>
                      <a:pt x="0" y="0"/>
                    </a:lnTo>
                    <a:lnTo>
                      <a:pt x="192" y="0"/>
                    </a:lnTo>
                    <a:lnTo>
                      <a:pt x="192" y="38"/>
                    </a:lnTo>
                    <a:lnTo>
                      <a:pt x="50" y="38"/>
                    </a:lnTo>
                    <a:lnTo>
                      <a:pt x="50" y="105"/>
                    </a:lnTo>
                    <a:lnTo>
                      <a:pt x="176" y="105"/>
                    </a:lnTo>
                    <a:lnTo>
                      <a:pt x="176" y="146"/>
                    </a:lnTo>
                    <a:lnTo>
                      <a:pt x="50" y="146"/>
                    </a:lnTo>
                    <a:lnTo>
                      <a:pt x="50" y="215"/>
                    </a:lnTo>
                    <a:lnTo>
                      <a:pt x="197"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E1FB7E03-824A-4051-9A8F-3E235C4064BC}"/>
                  </a:ext>
                </a:extLst>
              </p:cNvPr>
              <p:cNvSpPr>
                <a:spLocks noEditPoints="1"/>
              </p:cNvSpPr>
              <p:nvPr userDrawn="1"/>
            </p:nvSpPr>
            <p:spPr bwMode="auto">
              <a:xfrm>
                <a:off x="6827838" y="3900489"/>
                <a:ext cx="354013" cy="406400"/>
              </a:xfrm>
              <a:custGeom>
                <a:avLst/>
                <a:gdLst>
                  <a:gd name="T0" fmla="*/ 72 w 94"/>
                  <a:gd name="T1" fmla="*/ 107 h 107"/>
                  <a:gd name="T2" fmla="*/ 50 w 94"/>
                  <a:gd name="T3" fmla="*/ 76 h 107"/>
                  <a:gd name="T4" fmla="*/ 46 w 94"/>
                  <a:gd name="T5" fmla="*/ 76 h 107"/>
                  <a:gd name="T6" fmla="*/ 21 w 94"/>
                  <a:gd name="T7" fmla="*/ 76 h 107"/>
                  <a:gd name="T8" fmla="*/ 21 w 94"/>
                  <a:gd name="T9" fmla="*/ 107 h 107"/>
                  <a:gd name="T10" fmla="*/ 0 w 94"/>
                  <a:gd name="T11" fmla="*/ 107 h 107"/>
                  <a:gd name="T12" fmla="*/ 0 w 94"/>
                  <a:gd name="T13" fmla="*/ 0 h 107"/>
                  <a:gd name="T14" fmla="*/ 46 w 94"/>
                  <a:gd name="T15" fmla="*/ 0 h 107"/>
                  <a:gd name="T16" fmla="*/ 92 w 94"/>
                  <a:gd name="T17" fmla="*/ 38 h 107"/>
                  <a:gd name="T18" fmla="*/ 69 w 94"/>
                  <a:gd name="T19" fmla="*/ 72 h 107"/>
                  <a:gd name="T20" fmla="*/ 94 w 94"/>
                  <a:gd name="T21" fmla="*/ 107 h 107"/>
                  <a:gd name="T22" fmla="*/ 72 w 94"/>
                  <a:gd name="T23" fmla="*/ 107 h 107"/>
                  <a:gd name="T24" fmla="*/ 45 w 94"/>
                  <a:gd name="T25" fmla="*/ 17 h 107"/>
                  <a:gd name="T26" fmla="*/ 21 w 94"/>
                  <a:gd name="T27" fmla="*/ 17 h 107"/>
                  <a:gd name="T28" fmla="*/ 21 w 94"/>
                  <a:gd name="T29" fmla="*/ 59 h 107"/>
                  <a:gd name="T30" fmla="*/ 45 w 94"/>
                  <a:gd name="T31" fmla="*/ 59 h 107"/>
                  <a:gd name="T32" fmla="*/ 72 w 94"/>
                  <a:gd name="T33" fmla="*/ 38 h 107"/>
                  <a:gd name="T34" fmla="*/ 45 w 94"/>
                  <a:gd name="T35"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07">
                    <a:moveTo>
                      <a:pt x="72" y="107"/>
                    </a:moveTo>
                    <a:cubicBezTo>
                      <a:pt x="50" y="76"/>
                      <a:pt x="50" y="76"/>
                      <a:pt x="50" y="76"/>
                    </a:cubicBezTo>
                    <a:cubicBezTo>
                      <a:pt x="48" y="76"/>
                      <a:pt x="47" y="76"/>
                      <a:pt x="46" y="76"/>
                    </a:cubicBezTo>
                    <a:cubicBezTo>
                      <a:pt x="21" y="76"/>
                      <a:pt x="21" y="76"/>
                      <a:pt x="21" y="76"/>
                    </a:cubicBezTo>
                    <a:cubicBezTo>
                      <a:pt x="21" y="107"/>
                      <a:pt x="21" y="107"/>
                      <a:pt x="21" y="107"/>
                    </a:cubicBezTo>
                    <a:cubicBezTo>
                      <a:pt x="0" y="107"/>
                      <a:pt x="0" y="107"/>
                      <a:pt x="0" y="107"/>
                    </a:cubicBezTo>
                    <a:cubicBezTo>
                      <a:pt x="0" y="0"/>
                      <a:pt x="0" y="0"/>
                      <a:pt x="0" y="0"/>
                    </a:cubicBezTo>
                    <a:cubicBezTo>
                      <a:pt x="46" y="0"/>
                      <a:pt x="46" y="0"/>
                      <a:pt x="46" y="0"/>
                    </a:cubicBezTo>
                    <a:cubicBezTo>
                      <a:pt x="74" y="0"/>
                      <a:pt x="92" y="14"/>
                      <a:pt x="92" y="38"/>
                    </a:cubicBezTo>
                    <a:cubicBezTo>
                      <a:pt x="92" y="54"/>
                      <a:pt x="84" y="66"/>
                      <a:pt x="69" y="72"/>
                    </a:cubicBezTo>
                    <a:cubicBezTo>
                      <a:pt x="94" y="107"/>
                      <a:pt x="94" y="107"/>
                      <a:pt x="94" y="107"/>
                    </a:cubicBezTo>
                    <a:lnTo>
                      <a:pt x="72" y="107"/>
                    </a:lnTo>
                    <a:close/>
                    <a:moveTo>
                      <a:pt x="45" y="17"/>
                    </a:moveTo>
                    <a:cubicBezTo>
                      <a:pt x="21" y="17"/>
                      <a:pt x="21" y="17"/>
                      <a:pt x="21" y="17"/>
                    </a:cubicBezTo>
                    <a:cubicBezTo>
                      <a:pt x="21" y="59"/>
                      <a:pt x="21" y="59"/>
                      <a:pt x="21" y="59"/>
                    </a:cubicBezTo>
                    <a:cubicBezTo>
                      <a:pt x="45" y="59"/>
                      <a:pt x="45" y="59"/>
                      <a:pt x="45" y="59"/>
                    </a:cubicBezTo>
                    <a:cubicBezTo>
                      <a:pt x="62" y="59"/>
                      <a:pt x="72" y="51"/>
                      <a:pt x="72" y="38"/>
                    </a:cubicBezTo>
                    <a:cubicBezTo>
                      <a:pt x="72" y="24"/>
                      <a:pt x="62" y="17"/>
                      <a:pt x="4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AC6FA6E4-E7DA-4166-A5BE-56963A5F541F}"/>
                  </a:ext>
                </a:extLst>
              </p:cNvPr>
              <p:cNvSpPr>
                <a:spLocks/>
              </p:cNvSpPr>
              <p:nvPr userDrawn="1"/>
            </p:nvSpPr>
            <p:spPr bwMode="auto">
              <a:xfrm>
                <a:off x="7258050"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59 w 104"/>
                  <a:gd name="T11" fmla="*/ 0 h 111"/>
                  <a:gd name="T12" fmla="*/ 104 w 104"/>
                  <a:gd name="T13" fmla="*/ 18 h 111"/>
                  <a:gd name="T14" fmla="*/ 91 w 104"/>
                  <a:gd name="T15" fmla="*/ 30 h 111"/>
                  <a:gd name="T16" fmla="*/ 60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59" y="0"/>
                    </a:cubicBezTo>
                    <a:cubicBezTo>
                      <a:pt x="78" y="0"/>
                      <a:pt x="93" y="6"/>
                      <a:pt x="104" y="18"/>
                    </a:cubicBezTo>
                    <a:cubicBezTo>
                      <a:pt x="91" y="30"/>
                      <a:pt x="91" y="30"/>
                      <a:pt x="91" y="30"/>
                    </a:cubicBezTo>
                    <a:cubicBezTo>
                      <a:pt x="82" y="22"/>
                      <a:pt x="72" y="18"/>
                      <a:pt x="60"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617F07C8-5D8C-4093-A430-C0F185DAED03}"/>
                  </a:ext>
                </a:extLst>
              </p:cNvPr>
              <p:cNvSpPr>
                <a:spLocks/>
              </p:cNvSpPr>
              <p:nvPr userDrawn="1"/>
            </p:nvSpPr>
            <p:spPr bwMode="auto">
              <a:xfrm>
                <a:off x="7713663" y="3900489"/>
                <a:ext cx="404813" cy="406400"/>
              </a:xfrm>
              <a:custGeom>
                <a:avLst/>
                <a:gdLst>
                  <a:gd name="T0" fmla="*/ 152 w 255"/>
                  <a:gd name="T1" fmla="*/ 165 h 256"/>
                  <a:gd name="T2" fmla="*/ 152 w 255"/>
                  <a:gd name="T3" fmla="*/ 256 h 256"/>
                  <a:gd name="T4" fmla="*/ 103 w 255"/>
                  <a:gd name="T5" fmla="*/ 256 h 256"/>
                  <a:gd name="T6" fmla="*/ 103 w 255"/>
                  <a:gd name="T7" fmla="*/ 167 h 256"/>
                  <a:gd name="T8" fmla="*/ 0 w 255"/>
                  <a:gd name="T9" fmla="*/ 0 h 256"/>
                  <a:gd name="T10" fmla="*/ 53 w 255"/>
                  <a:gd name="T11" fmla="*/ 0 h 256"/>
                  <a:gd name="T12" fmla="*/ 129 w 255"/>
                  <a:gd name="T13" fmla="*/ 124 h 256"/>
                  <a:gd name="T14" fmla="*/ 207 w 255"/>
                  <a:gd name="T15" fmla="*/ 0 h 256"/>
                  <a:gd name="T16" fmla="*/ 255 w 255"/>
                  <a:gd name="T17" fmla="*/ 0 h 256"/>
                  <a:gd name="T18" fmla="*/ 152 w 255"/>
                  <a:gd name="T19" fmla="*/ 16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6">
                    <a:moveTo>
                      <a:pt x="152" y="165"/>
                    </a:moveTo>
                    <a:lnTo>
                      <a:pt x="152" y="256"/>
                    </a:lnTo>
                    <a:lnTo>
                      <a:pt x="103" y="256"/>
                    </a:lnTo>
                    <a:lnTo>
                      <a:pt x="103" y="167"/>
                    </a:lnTo>
                    <a:lnTo>
                      <a:pt x="0" y="0"/>
                    </a:lnTo>
                    <a:lnTo>
                      <a:pt x="53" y="0"/>
                    </a:lnTo>
                    <a:lnTo>
                      <a:pt x="129" y="124"/>
                    </a:lnTo>
                    <a:lnTo>
                      <a:pt x="207" y="0"/>
                    </a:lnTo>
                    <a:lnTo>
                      <a:pt x="255" y="0"/>
                    </a:lnTo>
                    <a:lnTo>
                      <a:pt x="152"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1903075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Lst>
  <p:hf hdr="0" dt="0"/>
  <p:txStyles>
    <p:titleStyle>
      <a:lvl1pPr algn="l" defTabSz="914400" rtl="0" eaLnBrk="1" latinLnBrk="0" hangingPunct="1">
        <a:lnSpc>
          <a:spcPct val="90000"/>
        </a:lnSpc>
        <a:spcBef>
          <a:spcPct val="0"/>
        </a:spcBef>
        <a:buNone/>
        <a:defRPr sz="3200" i="0" kern="1200" spc="0" baseline="0">
          <a:solidFill>
            <a:srgbClr val="777777"/>
          </a:solidFill>
          <a:latin typeface="+mj-lt"/>
          <a:ea typeface="+mj-ea"/>
          <a:cs typeface="+mj-cs"/>
        </a:defRPr>
      </a:lvl1pPr>
    </p:titleStyle>
    <p:bodyStyle>
      <a:lvl1pPr marL="1828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1pPr>
      <a:lvl2pPr marL="411480" indent="-182880" algn="l" defTabSz="914400" rtl="0" eaLnBrk="1" latinLnBrk="0" hangingPunct="1">
        <a:lnSpc>
          <a:spcPct val="100000"/>
        </a:lnSpc>
        <a:spcBef>
          <a:spcPts val="600"/>
        </a:spcBef>
        <a:spcAft>
          <a:spcPts val="600"/>
        </a:spcAft>
        <a:buClr>
          <a:schemeClr val="tx1"/>
        </a:buClr>
        <a:buSzPct val="100000"/>
        <a:buFont typeface="Arial" panose="020B0604020202020204" pitchFamily="34" charset="0"/>
        <a:buChar char="‒"/>
        <a:defRPr sz="2000" kern="1200" spc="0" baseline="0">
          <a:solidFill>
            <a:srgbClr val="777777"/>
          </a:solidFill>
          <a:latin typeface="+mn-lt"/>
          <a:ea typeface="+mn-ea"/>
          <a:cs typeface="+mn-cs"/>
        </a:defRPr>
      </a:lvl2pPr>
      <a:lvl3pPr marL="6400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3pPr>
      <a:lvl4pPr marL="822960" indent="-182880" algn="l" defTabSz="914400" rtl="0" eaLnBrk="1" latinLnBrk="0" hangingPunct="1">
        <a:lnSpc>
          <a:spcPct val="100000"/>
        </a:lnSpc>
        <a:spcBef>
          <a:spcPts val="600"/>
        </a:spcBef>
        <a:spcAft>
          <a:spcPts val="600"/>
        </a:spcAft>
        <a:buClr>
          <a:schemeClr val="accent1"/>
        </a:buClr>
        <a:buSzPct val="100000"/>
        <a:buFont typeface="Segoe UI" panose="020B0502040204020203" pitchFamily="34" charset="0"/>
        <a:buChar char="–"/>
        <a:defRPr sz="2000" kern="1200" spc="0" baseline="0">
          <a:solidFill>
            <a:srgbClr val="777777"/>
          </a:solidFill>
          <a:latin typeface="+mn-lt"/>
          <a:ea typeface="+mn-ea"/>
          <a:cs typeface="+mn-cs"/>
        </a:defRPr>
      </a:lvl4pPr>
      <a:lvl5pPr marL="1005840" indent="-182880" algn="l" defTabSz="914400" rtl="0" eaLnBrk="1" latinLnBrk="0" hangingPunct="1">
        <a:lnSpc>
          <a:spcPct val="100000"/>
        </a:lnSpc>
        <a:spcBef>
          <a:spcPts val="600"/>
        </a:spcBef>
        <a:spcAft>
          <a:spcPts val="600"/>
        </a:spcAft>
        <a:buClr>
          <a:schemeClr val="tx1"/>
        </a:buClr>
        <a:buFont typeface="Arial" panose="020B0604020202020204" pitchFamily="34" charset="0"/>
        <a:buChar char="•"/>
        <a:defRPr sz="2000" kern="1200" spc="0" baseline="0">
          <a:solidFill>
            <a:srgbClr val="777777"/>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hyperlink" Target="mailto:dlefevers@gti.energ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hyperlink" Target="https://veritas.gti.energ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57.jpe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18" Type="http://schemas.openxmlformats.org/officeDocument/2006/relationships/image" Target="cid:image001.jpg@01D817F9.1A052530" TargetMode="External"/><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jpeg"/><Relationship Id="rId17" Type="http://schemas.openxmlformats.org/officeDocument/2006/relationships/image" Target="../media/image72.jpeg"/><Relationship Id="rId2" Type="http://schemas.openxmlformats.org/officeDocument/2006/relationships/notesSlide" Target="../notesSlides/notesSlide16.xml"/><Relationship Id="rId16" Type="http://schemas.openxmlformats.org/officeDocument/2006/relationships/image" Target="../media/image71.png"/><Relationship Id="rId1" Type="http://schemas.openxmlformats.org/officeDocument/2006/relationships/slideLayout" Target="../slideLayouts/slideLayout25.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png"/><Relationship Id="rId15" Type="http://schemas.openxmlformats.org/officeDocument/2006/relationships/image" Target="../media/image70.jpe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jpeg"/><Relationship Id="rId14"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7.jpe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image" Target="../media/image76.png"/><Relationship Id="rId5" Type="http://schemas.openxmlformats.org/officeDocument/2006/relationships/diagramQuickStyle" Target="../diagrams/quickStyle1.xml"/><Relationship Id="rId15" Type="http://schemas.openxmlformats.org/officeDocument/2006/relationships/image" Target="../media/image80.png"/><Relationship Id="rId10" Type="http://schemas.openxmlformats.org/officeDocument/2006/relationships/image" Target="../media/image75.jpeg"/><Relationship Id="rId4" Type="http://schemas.openxmlformats.org/officeDocument/2006/relationships/diagramLayout" Target="../diagrams/layout1.xml"/><Relationship Id="rId9" Type="http://schemas.openxmlformats.org/officeDocument/2006/relationships/image" Target="../media/image74.jpeg"/><Relationship Id="rId14" Type="http://schemas.openxmlformats.org/officeDocument/2006/relationships/image" Target="../media/image7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microsoft.com/office/2007/relationships/hdphoto" Target="../media/hdphoto1.wdp"/><Relationship Id="rId12" Type="http://schemas.openxmlformats.org/officeDocument/2006/relationships/image" Target="../media/image14.png"/><Relationship Id="rId2" Type="http://schemas.openxmlformats.org/officeDocument/2006/relationships/slideLayout" Target="../slideLayouts/slideLayout28.xml"/><Relationship Id="rId1" Type="http://schemas.openxmlformats.org/officeDocument/2006/relationships/tags" Target="../tags/tag15.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emf"/><Relationship Id="rId10" Type="http://schemas.openxmlformats.org/officeDocument/2006/relationships/image" Target="../media/image12.png"/><Relationship Id="rId4" Type="http://schemas.openxmlformats.org/officeDocument/2006/relationships/oleObject" Target="../embeddings/oleObject15.bin"/><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35.png"/><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94C7FB-6E60-638D-BD62-B042F209FB04}"/>
              </a:ext>
            </a:extLst>
          </p:cNvPr>
          <p:cNvSpPr/>
          <p:nvPr/>
        </p:nvSpPr>
        <p:spPr>
          <a:xfrm>
            <a:off x="989814" y="367645"/>
            <a:ext cx="3252248" cy="19513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31232" y="3375595"/>
            <a:ext cx="10383406" cy="1325563"/>
          </a:xfrm>
        </p:spPr>
        <p:txBody>
          <a:bodyPr/>
          <a:lstStyle/>
          <a:p>
            <a:pPr>
              <a:spcAft>
                <a:spcPts val="1200"/>
              </a:spcAft>
            </a:pPr>
            <a:r>
              <a:rPr lang="en-US" sz="3200" dirty="0"/>
              <a:t>Decarbonizing the Natural Gas System</a:t>
            </a:r>
            <a:br>
              <a:rPr lang="en-US" sz="3200" dirty="0"/>
            </a:br>
            <a:br>
              <a:rPr lang="en-US" sz="1200" dirty="0"/>
            </a:br>
            <a:r>
              <a:rPr lang="en-US" sz="2800" dirty="0"/>
              <a:t>Meta-Analysis of U.S. Economy-Wide Studies &amp; Technology Solutions</a:t>
            </a:r>
            <a:endParaRPr lang="en-US" dirty="0"/>
          </a:p>
        </p:txBody>
      </p:sp>
      <p:pic>
        <p:nvPicPr>
          <p:cNvPr id="4" name="Picture 3">
            <a:extLst>
              <a:ext uri="{FF2B5EF4-FFF2-40B4-BE49-F238E27FC236}">
                <a16:creationId xmlns:a16="http://schemas.microsoft.com/office/drawing/2014/main" id="{10CB2974-FE7F-0C33-23F8-55F0128668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8940" y="672124"/>
            <a:ext cx="2572512" cy="1440180"/>
          </a:xfrm>
          <a:prstGeom prst="rect">
            <a:avLst/>
          </a:prstGeom>
        </p:spPr>
      </p:pic>
      <p:sp>
        <p:nvSpPr>
          <p:cNvPr id="6" name="Text Placeholder 5">
            <a:extLst>
              <a:ext uri="{FF2B5EF4-FFF2-40B4-BE49-F238E27FC236}">
                <a16:creationId xmlns:a16="http://schemas.microsoft.com/office/drawing/2014/main" id="{64F67281-3F1C-A4DE-C97E-07D98730C58A}"/>
              </a:ext>
            </a:extLst>
          </p:cNvPr>
          <p:cNvSpPr>
            <a:spLocks noGrp="1"/>
          </p:cNvSpPr>
          <p:nvPr>
            <p:ph type="body" sz="quarter" idx="10"/>
          </p:nvPr>
        </p:nvSpPr>
        <p:spPr>
          <a:xfrm>
            <a:off x="1268940" y="5757759"/>
            <a:ext cx="8112125" cy="575532"/>
          </a:xfrm>
        </p:spPr>
        <p:txBody>
          <a:bodyPr/>
          <a:lstStyle/>
          <a:p>
            <a:r>
              <a:rPr lang="en-US" dirty="0"/>
              <a:t>Daniel S. LeFevers, Director State &amp; Consumer Programs</a:t>
            </a:r>
          </a:p>
          <a:p>
            <a:r>
              <a:rPr lang="en-US" dirty="0"/>
              <a:t>GTI Energy</a:t>
            </a:r>
          </a:p>
          <a:p>
            <a:r>
              <a:rPr lang="en-US" dirty="0">
                <a:hlinkClick r:id="rId4"/>
              </a:rPr>
              <a:t>dlefevers@gti.energy</a:t>
            </a:r>
            <a:r>
              <a:rPr lang="en-US" dirty="0"/>
              <a:t> </a:t>
            </a:r>
          </a:p>
        </p:txBody>
      </p:sp>
    </p:spTree>
    <p:extLst>
      <p:ext uri="{BB962C8B-B14F-4D97-AF65-F5344CB8AC3E}">
        <p14:creationId xmlns:p14="http://schemas.microsoft.com/office/powerpoint/2010/main" val="1514489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FDA63DAF-E82C-4398-AFC3-F6CAFFF4AA36}"/>
              </a:ext>
            </a:extLst>
          </p:cNvPr>
          <p:cNvSpPr>
            <a:spLocks noGrp="1"/>
          </p:cNvSpPr>
          <p:nvPr>
            <p:ph type="title"/>
          </p:nvPr>
        </p:nvSpPr>
        <p:spPr>
          <a:xfrm>
            <a:off x="702800" y="287324"/>
            <a:ext cx="8317308" cy="954368"/>
          </a:xfrm>
        </p:spPr>
        <p:txBody>
          <a:bodyPr vert="horz" lIns="91440" tIns="45720" rIns="91440" bIns="45720" rtlCol="0" anchor="b">
            <a:noAutofit/>
          </a:bodyPr>
          <a:lstStyle/>
          <a:p>
            <a:r>
              <a:rPr lang="en-US" i="0" kern="1200" spc="0" baseline="0" dirty="0">
                <a:latin typeface="+mj-lt"/>
                <a:ea typeface="+mj-ea"/>
                <a:cs typeface="+mj-cs"/>
              </a:rPr>
              <a:t>Residential Space and Water Heating: </a:t>
            </a:r>
            <a:br>
              <a:rPr lang="en-US" i="0" kern="1200" spc="0" baseline="0" dirty="0">
                <a:latin typeface="+mj-lt"/>
                <a:ea typeface="+mj-ea"/>
                <a:cs typeface="+mj-cs"/>
              </a:rPr>
            </a:br>
            <a:r>
              <a:rPr lang="en-US" b="1" i="0" kern="1200" spc="0" baseline="0" dirty="0">
                <a:latin typeface="+mj-lt"/>
                <a:ea typeface="+mj-ea"/>
                <a:cs typeface="+mj-cs"/>
              </a:rPr>
              <a:t>Gas Heat Pumps</a:t>
            </a:r>
          </a:p>
        </p:txBody>
      </p:sp>
      <p:sp>
        <p:nvSpPr>
          <p:cNvPr id="25" name="Content Placeholder 2">
            <a:extLst>
              <a:ext uri="{FF2B5EF4-FFF2-40B4-BE49-F238E27FC236}">
                <a16:creationId xmlns:a16="http://schemas.microsoft.com/office/drawing/2014/main" id="{7F4C3D50-7C75-46B6-8F02-38C4735FDF39}"/>
              </a:ext>
            </a:extLst>
          </p:cNvPr>
          <p:cNvSpPr txBox="1">
            <a:spLocks/>
          </p:cNvSpPr>
          <p:nvPr/>
        </p:nvSpPr>
        <p:spPr>
          <a:xfrm>
            <a:off x="419278" y="1522767"/>
            <a:ext cx="6119175" cy="528919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600"/>
              </a:spcBef>
              <a:spcAft>
                <a:spcPts val="600"/>
              </a:spcAft>
              <a:buClr>
                <a:schemeClr val="accent1"/>
              </a:buClr>
              <a:buSzPct val="100000"/>
              <a:buNone/>
              <a:tabLst/>
              <a:defRPr/>
            </a:pPr>
            <a:r>
              <a:rPr kumimoji="0" lang="en-US" sz="1700" b="1" i="1" u="none" strike="noStrike" cap="none" normalizeH="0" noProof="0" dirty="0">
                <a:ln>
                  <a:noFill/>
                </a:ln>
                <a:solidFill>
                  <a:srgbClr val="777777"/>
                </a:solidFill>
                <a:effectLst/>
                <a:uLnTx/>
                <a:uFillTx/>
              </a:rPr>
              <a:t>What is a Gas Heat Pump?</a:t>
            </a:r>
          </a:p>
          <a:p>
            <a:pPr marL="640080" lvl="1" indent="-182880">
              <a:spcBef>
                <a:spcPts val="600"/>
              </a:spcBef>
              <a:spcAft>
                <a:spcPts val="600"/>
              </a:spcAft>
              <a:buClr>
                <a:schemeClr val="accent1"/>
              </a:buClr>
              <a:buSzPct val="100000"/>
              <a:defRPr/>
            </a:pPr>
            <a:r>
              <a:rPr kumimoji="0" lang="en-US" sz="1700" b="0" i="0" u="none" strike="noStrike" cap="none" normalizeH="0" noProof="0" dirty="0">
                <a:ln>
                  <a:noFill/>
                </a:ln>
                <a:solidFill>
                  <a:srgbClr val="777777"/>
                </a:solidFill>
                <a:effectLst/>
                <a:uLnTx/>
                <a:uFillTx/>
              </a:rPr>
              <a:t>Just like an electric heat pump, it sits outside and extracts heat from the outside air.</a:t>
            </a:r>
          </a:p>
          <a:p>
            <a:pPr marL="640080" lvl="1" indent="-182880">
              <a:spcBef>
                <a:spcPts val="600"/>
              </a:spcBef>
              <a:spcAft>
                <a:spcPts val="600"/>
              </a:spcAft>
              <a:buClr>
                <a:schemeClr val="accent1"/>
              </a:buClr>
              <a:buSzPct val="100000"/>
              <a:defRPr/>
            </a:pPr>
            <a:r>
              <a:rPr kumimoji="0" lang="en-US" sz="1700" b="0" i="0" u="none" strike="noStrike" cap="none" normalizeH="0" noProof="0" dirty="0">
                <a:ln>
                  <a:noFill/>
                </a:ln>
                <a:solidFill>
                  <a:srgbClr val="777777"/>
                </a:solidFill>
                <a:effectLst/>
                <a:uLnTx/>
                <a:uFillTx/>
              </a:rPr>
              <a:t>The </a:t>
            </a:r>
            <a:r>
              <a:rPr lang="en-US" sz="1700" dirty="0">
                <a:solidFill>
                  <a:srgbClr val="777777"/>
                </a:solidFill>
              </a:rPr>
              <a:t>difference, it uses heat instead of an electric compressor to drive process</a:t>
            </a:r>
            <a:endParaRPr kumimoji="0" lang="en-US" sz="1700" b="0" i="0" u="none" strike="noStrike" cap="none" normalizeH="0" noProof="0" dirty="0">
              <a:ln>
                <a:noFill/>
              </a:ln>
              <a:solidFill>
                <a:srgbClr val="777777"/>
              </a:solidFill>
              <a:effectLst/>
              <a:uLnTx/>
              <a:uFillTx/>
            </a:endParaRPr>
          </a:p>
          <a:p>
            <a:pPr marL="0" marR="0" lvl="0" indent="0" fontAlgn="auto">
              <a:spcBef>
                <a:spcPts val="600"/>
              </a:spcBef>
              <a:spcAft>
                <a:spcPts val="600"/>
              </a:spcAft>
              <a:buClr>
                <a:schemeClr val="accent1"/>
              </a:buClr>
              <a:buSzPct val="100000"/>
              <a:buNone/>
              <a:tabLst/>
              <a:defRPr/>
            </a:pPr>
            <a:r>
              <a:rPr kumimoji="0" lang="en-US" sz="1700" b="1" i="1" u="none" strike="noStrike" cap="none" normalizeH="0" noProof="0" dirty="0">
                <a:ln>
                  <a:noFill/>
                </a:ln>
                <a:solidFill>
                  <a:srgbClr val="777777"/>
                </a:solidFill>
                <a:effectLst/>
                <a:uLnTx/>
                <a:uFillTx/>
              </a:rPr>
              <a:t>Why do we need Gas Heat Pumps?</a:t>
            </a:r>
          </a:p>
          <a:p>
            <a:pPr marL="182880" marR="0" lvl="0" indent="-182880" fontAlgn="auto">
              <a:spcBef>
                <a:spcPts val="600"/>
              </a:spcBef>
              <a:spcAft>
                <a:spcPts val="600"/>
              </a:spcAft>
              <a:buClr>
                <a:schemeClr val="accent1"/>
              </a:buClr>
              <a:buSzPct val="100000"/>
              <a:tabLst/>
              <a:defRPr/>
            </a:pPr>
            <a:r>
              <a:rPr kumimoji="0" lang="en-US" sz="1700" i="1" u="none" strike="noStrike" cap="none" normalizeH="0" noProof="0" dirty="0">
                <a:ln>
                  <a:noFill/>
                </a:ln>
                <a:solidFill>
                  <a:srgbClr val="777777"/>
                </a:solidFill>
                <a:effectLst/>
                <a:uLnTx/>
                <a:uFillTx/>
              </a:rPr>
              <a:t>Best-in-class operating efficiency </a:t>
            </a:r>
          </a:p>
          <a:p>
            <a:pPr marL="640080" lvl="1" indent="-182880">
              <a:spcBef>
                <a:spcPts val="600"/>
              </a:spcBef>
              <a:spcAft>
                <a:spcPts val="600"/>
              </a:spcAft>
              <a:buClr>
                <a:schemeClr val="accent1"/>
              </a:buClr>
              <a:buSzPct val="100000"/>
              <a:defRPr/>
            </a:pPr>
            <a:r>
              <a:rPr kumimoji="0" lang="en-US" sz="1700" b="0" i="0" u="none" strike="noStrike" cap="none" normalizeH="0" noProof="0" dirty="0">
                <a:ln>
                  <a:noFill/>
                </a:ln>
                <a:solidFill>
                  <a:srgbClr val="777777"/>
                </a:solidFill>
                <a:effectLst/>
                <a:uLnTx/>
                <a:uFillTx/>
              </a:rPr>
              <a:t>Condensing furnace is 95-98 AFUE vs GHP is</a:t>
            </a:r>
            <a:r>
              <a:rPr lang="en-US" sz="1700" dirty="0">
                <a:solidFill>
                  <a:srgbClr val="777777"/>
                </a:solidFill>
              </a:rPr>
              <a:t> </a:t>
            </a:r>
            <a:r>
              <a:rPr kumimoji="0" lang="en-US" sz="1700" b="0" i="0" u="none" strike="noStrike" cap="none" normalizeH="0" noProof="0" dirty="0">
                <a:ln>
                  <a:noFill/>
                </a:ln>
                <a:solidFill>
                  <a:srgbClr val="777777"/>
                </a:solidFill>
                <a:effectLst/>
                <a:uLnTx/>
                <a:uFillTx/>
              </a:rPr>
              <a:t>140 AFUE</a:t>
            </a:r>
          </a:p>
          <a:p>
            <a:pPr marL="640080" lvl="1" indent="-182880">
              <a:spcBef>
                <a:spcPts val="600"/>
              </a:spcBef>
              <a:spcAft>
                <a:spcPts val="600"/>
              </a:spcAft>
              <a:buClr>
                <a:schemeClr val="accent1"/>
              </a:buClr>
              <a:buSzPct val="100000"/>
              <a:defRPr/>
            </a:pPr>
            <a:r>
              <a:rPr lang="en-US" sz="1700" dirty="0">
                <a:solidFill>
                  <a:srgbClr val="777777"/>
                </a:solidFill>
              </a:rPr>
              <a:t>GTI Energy field demos showed 33-46% </a:t>
            </a:r>
            <a:r>
              <a:rPr lang="en-US" sz="1700" dirty="0" err="1">
                <a:solidFill>
                  <a:srgbClr val="777777"/>
                </a:solidFill>
              </a:rPr>
              <a:t>therm</a:t>
            </a:r>
            <a:r>
              <a:rPr lang="en-US" sz="1700" dirty="0">
                <a:solidFill>
                  <a:srgbClr val="777777"/>
                </a:solidFill>
              </a:rPr>
              <a:t> savings (space and water heat)</a:t>
            </a:r>
          </a:p>
          <a:p>
            <a:pPr marL="182880" marR="0" lvl="0" indent="-182880" fontAlgn="auto">
              <a:spcBef>
                <a:spcPts val="600"/>
              </a:spcBef>
              <a:spcAft>
                <a:spcPts val="600"/>
              </a:spcAft>
              <a:buClr>
                <a:schemeClr val="accent1"/>
              </a:buClr>
              <a:buSzPct val="100000"/>
              <a:tabLst/>
              <a:defRPr/>
            </a:pPr>
            <a:r>
              <a:rPr kumimoji="0" lang="en-US" sz="1700" b="0" i="0" u="none" strike="noStrike" cap="none" normalizeH="0" noProof="0" dirty="0">
                <a:ln>
                  <a:noFill/>
                </a:ln>
                <a:solidFill>
                  <a:srgbClr val="777777"/>
                </a:solidFill>
                <a:effectLst/>
                <a:uLnTx/>
                <a:uFillTx/>
              </a:rPr>
              <a:t>Systems operate during the coldest days, meeting the heating load without back-up resistance heating </a:t>
            </a:r>
          </a:p>
          <a:p>
            <a:pPr marL="182880" marR="0" lvl="0" indent="-182880" fontAlgn="auto">
              <a:spcBef>
                <a:spcPts val="600"/>
              </a:spcBef>
              <a:spcAft>
                <a:spcPts val="600"/>
              </a:spcAft>
              <a:buClr>
                <a:schemeClr val="accent1"/>
              </a:buClr>
              <a:buSzPct val="100000"/>
              <a:tabLst/>
              <a:defRPr/>
            </a:pPr>
            <a:r>
              <a:rPr kumimoji="0" lang="en-US" sz="1700" b="0" i="0" u="none" strike="noStrike" cap="none" normalizeH="0" noProof="0" dirty="0">
                <a:ln>
                  <a:noFill/>
                </a:ln>
                <a:solidFill>
                  <a:srgbClr val="777777"/>
                </a:solidFill>
                <a:effectLst/>
                <a:uLnTx/>
                <a:uFillTx/>
              </a:rPr>
              <a:t>Commonly use natural refrigerants with low/no GWP</a:t>
            </a:r>
          </a:p>
          <a:p>
            <a:pPr marL="182880" marR="0" lvl="0" indent="-182880" fontAlgn="auto">
              <a:spcBef>
                <a:spcPts val="600"/>
              </a:spcBef>
              <a:spcAft>
                <a:spcPts val="600"/>
              </a:spcAft>
              <a:buClr>
                <a:schemeClr val="accent1"/>
              </a:buClr>
              <a:buSzPct val="100000"/>
              <a:tabLst/>
              <a:defRPr/>
            </a:pPr>
            <a:r>
              <a:rPr lang="en-US" sz="1700" dirty="0">
                <a:solidFill>
                  <a:srgbClr val="777777"/>
                </a:solidFill>
              </a:rPr>
              <a:t>30-50% reduction in operating GHG emissions, with combustion outside</a:t>
            </a:r>
          </a:p>
          <a:p>
            <a:pPr marL="182880" marR="0" lvl="0" indent="-182880" fontAlgn="auto">
              <a:spcBef>
                <a:spcPts val="600"/>
              </a:spcBef>
              <a:spcAft>
                <a:spcPts val="600"/>
              </a:spcAft>
              <a:buClr>
                <a:schemeClr val="accent1"/>
              </a:buClr>
              <a:buSzPct val="100000"/>
              <a:tabLst/>
              <a:defRPr/>
            </a:pPr>
            <a:endParaRPr kumimoji="0" lang="en-US" sz="1400" b="0" i="0" u="none" strike="noStrike" cap="none" normalizeH="0" noProof="0" dirty="0">
              <a:ln>
                <a:noFill/>
              </a:ln>
              <a:solidFill>
                <a:srgbClr val="777777"/>
              </a:solidFill>
              <a:effectLst/>
              <a:uLnTx/>
              <a:uFillTx/>
            </a:endParaRPr>
          </a:p>
        </p:txBody>
      </p:sp>
      <p:sp>
        <p:nvSpPr>
          <p:cNvPr id="36" name="Slide Number Placeholder 6">
            <a:extLst>
              <a:ext uri="{FF2B5EF4-FFF2-40B4-BE49-F238E27FC236}">
                <a16:creationId xmlns:a16="http://schemas.microsoft.com/office/drawing/2014/main" id="{5E0A5E7B-84B7-E7D4-E16E-1BB3E1BEA024}"/>
              </a:ext>
            </a:extLst>
          </p:cNvPr>
          <p:cNvSpPr>
            <a:spLocks noGrp="1"/>
          </p:cNvSpPr>
          <p:nvPr>
            <p:ph type="sldNum" sz="quarter" idx="12"/>
          </p:nvPr>
        </p:nvSpPr>
        <p:spPr>
          <a:xfrm>
            <a:off x="10993582" y="6446838"/>
            <a:ext cx="780010" cy="365125"/>
          </a:xfrm>
        </p:spPr>
        <p:txBody>
          <a:bodyPr/>
          <a:lstStyle/>
          <a:p>
            <a:pPr>
              <a:spcAft>
                <a:spcPts val="600"/>
              </a:spcAft>
            </a:pPr>
            <a:fld id="{3A98EE3D-8CD1-4C3F-BD1C-C98C9596463C}" type="slidenum">
              <a:rPr lang="en-US" smtClean="0"/>
              <a:pPr>
                <a:spcAft>
                  <a:spcPts val="600"/>
                </a:spcAft>
              </a:pPr>
              <a:t>10</a:t>
            </a:fld>
            <a:endParaRPr lang="en-US"/>
          </a:p>
        </p:txBody>
      </p:sp>
      <p:sp>
        <p:nvSpPr>
          <p:cNvPr id="16" name="Slide Number Placeholder 2">
            <a:extLst>
              <a:ext uri="{FF2B5EF4-FFF2-40B4-BE49-F238E27FC236}">
                <a16:creationId xmlns:a16="http://schemas.microsoft.com/office/drawing/2014/main" id="{4E44A00A-2DD8-463C-8DD2-5391603B04A1}"/>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276" rtl="0" eaLnBrk="1" fontAlgn="auto" latinLnBrk="0" hangingPunct="1">
              <a:lnSpc>
                <a:spcPct val="100000"/>
              </a:lnSpc>
              <a:spcBef>
                <a:spcPts val="30"/>
              </a:spcBef>
              <a:spcAft>
                <a:spcPts val="0"/>
              </a:spcAft>
              <a:buClrTx/>
              <a:buSzTx/>
              <a:buFontTx/>
              <a:buNone/>
              <a:tabLst/>
              <a:defRPr/>
            </a:pPr>
            <a:fld id="{81D60167-4931-47E6-BA6A-407CBD079E47}" type="slidenum">
              <a:rPr kumimoji="0" lang="en-US" sz="1800" b="0" i="0" u="none" strike="noStrike" kern="1200" cap="none" spc="-3" normalizeH="0" baseline="0" noProof="0" smtClean="0">
                <a:ln>
                  <a:noFill/>
                </a:ln>
                <a:solidFill>
                  <a:srgbClr val="7B7B7B"/>
                </a:solidFill>
                <a:effectLst/>
                <a:uLnTx/>
                <a:uFillTx/>
                <a:latin typeface="Segoe UI"/>
                <a:ea typeface="+mn-ea"/>
                <a:cs typeface="+mn-cs"/>
              </a:rPr>
              <a:pPr marL="15402" marR="0" lvl="0" indent="0" algn="l" defTabSz="554276" rtl="0" eaLnBrk="1" fontAlgn="auto" latinLnBrk="0" hangingPunct="1">
                <a:lnSpc>
                  <a:spcPct val="100000"/>
                </a:lnSpc>
                <a:spcBef>
                  <a:spcPts val="30"/>
                </a:spcBef>
                <a:spcAft>
                  <a:spcPts val="0"/>
                </a:spcAft>
                <a:buClrTx/>
                <a:buSzTx/>
                <a:buFontTx/>
                <a:buNone/>
                <a:tabLst/>
                <a:defRPr/>
              </a:pPr>
              <a:t>10</a:t>
            </a:fld>
            <a:endParaRPr kumimoji="0" lang="en-US" sz="1800" b="0" i="0" u="none" strike="noStrike" kern="1200" cap="none" spc="-3" normalizeH="0" baseline="0" noProof="0">
              <a:ln>
                <a:noFill/>
              </a:ln>
              <a:solidFill>
                <a:srgbClr val="7B7B7B"/>
              </a:solidFill>
              <a:effectLst/>
              <a:uLnTx/>
              <a:uFillTx/>
              <a:latin typeface="Segoe UI"/>
              <a:ea typeface="+mn-ea"/>
              <a:cs typeface="+mn-cs"/>
            </a:endParaRPr>
          </a:p>
        </p:txBody>
      </p:sp>
      <p:sp>
        <p:nvSpPr>
          <p:cNvPr id="9" name="Text Placeholder 4">
            <a:extLst>
              <a:ext uri="{FF2B5EF4-FFF2-40B4-BE49-F238E27FC236}">
                <a16:creationId xmlns:a16="http://schemas.microsoft.com/office/drawing/2014/main" id="{9E646188-3F8D-E77A-EE54-07E4FC6D4B51}"/>
              </a:ext>
            </a:extLst>
          </p:cNvPr>
          <p:cNvSpPr txBox="1">
            <a:spLocks/>
          </p:cNvSpPr>
          <p:nvPr/>
        </p:nvSpPr>
        <p:spPr>
          <a:xfrm>
            <a:off x="6837233" y="6050098"/>
            <a:ext cx="5008328" cy="46102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None/>
              <a:defRPr sz="2000" b="1" kern="1200" cap="none" spc="0" baseline="0">
                <a:solidFill>
                  <a:srgbClr val="777777"/>
                </a:solidFill>
                <a:latin typeface="+mn-lt"/>
                <a:ea typeface="+mn-ea"/>
                <a:cs typeface="+mn-cs"/>
              </a:defRPr>
            </a:lvl1pPr>
            <a:lvl2pPr marL="457200" indent="0" algn="l" defTabSz="914400" rtl="0" eaLnBrk="1" latinLnBrk="0" hangingPunct="1">
              <a:lnSpc>
                <a:spcPct val="100000"/>
              </a:lnSpc>
              <a:spcBef>
                <a:spcPts val="600"/>
              </a:spcBef>
              <a:spcAft>
                <a:spcPts val="600"/>
              </a:spcAft>
              <a:buClr>
                <a:schemeClr val="tx1"/>
              </a:buClr>
              <a:buSzPct val="100000"/>
              <a:buFont typeface="Arial" panose="020B0604020202020204" pitchFamily="34" charset="0"/>
              <a:buNone/>
              <a:defRPr sz="2000" b="1" kern="1200" spc="0" baseline="0">
                <a:solidFill>
                  <a:srgbClr val="777777"/>
                </a:solidFill>
                <a:latin typeface="+mn-lt"/>
                <a:ea typeface="+mn-ea"/>
                <a:cs typeface="+mn-cs"/>
              </a:defRPr>
            </a:lvl2pPr>
            <a:lvl3pPr marL="914400" indent="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None/>
              <a:defRPr sz="1800" b="1" kern="1200" spc="0" baseline="0">
                <a:solidFill>
                  <a:srgbClr val="777777"/>
                </a:solidFill>
                <a:latin typeface="+mn-lt"/>
                <a:ea typeface="+mn-ea"/>
                <a:cs typeface="+mn-cs"/>
              </a:defRPr>
            </a:lvl3pPr>
            <a:lvl4pPr marL="1371600" indent="0" algn="l" defTabSz="914400" rtl="0" eaLnBrk="1" latinLnBrk="0" hangingPunct="1">
              <a:lnSpc>
                <a:spcPct val="100000"/>
              </a:lnSpc>
              <a:spcBef>
                <a:spcPts val="600"/>
              </a:spcBef>
              <a:spcAft>
                <a:spcPts val="600"/>
              </a:spcAft>
              <a:buClr>
                <a:schemeClr val="accent1"/>
              </a:buClr>
              <a:buSzPct val="100000"/>
              <a:buFont typeface="Segoe UI" panose="020B0502040204020203" pitchFamily="34" charset="0"/>
              <a:buNone/>
              <a:defRPr sz="1600" b="1" kern="1200" spc="0" baseline="0">
                <a:solidFill>
                  <a:srgbClr val="777777"/>
                </a:solidFill>
                <a:latin typeface="+mn-lt"/>
                <a:ea typeface="+mn-ea"/>
                <a:cs typeface="+mn-cs"/>
              </a:defRPr>
            </a:lvl4pPr>
            <a:lvl5pPr marL="1828800" indent="0" algn="l" defTabSz="914400" rtl="0" eaLnBrk="1" latinLnBrk="0" hangingPunct="1">
              <a:lnSpc>
                <a:spcPct val="100000"/>
              </a:lnSpc>
              <a:spcBef>
                <a:spcPts val="600"/>
              </a:spcBef>
              <a:spcAft>
                <a:spcPts val="600"/>
              </a:spcAft>
              <a:buClr>
                <a:schemeClr val="tx1"/>
              </a:buClr>
              <a:buFont typeface="Arial" panose="020B0604020202020204" pitchFamily="34" charset="0"/>
              <a:buNone/>
              <a:defRPr sz="1600" b="1" kern="1200" spc="0" baseline="0">
                <a:solidFill>
                  <a:srgbClr val="777777"/>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en-US" sz="1800" dirty="0"/>
              <a:t>Typical Residential Installation </a:t>
            </a:r>
          </a:p>
        </p:txBody>
      </p:sp>
      <p:pic>
        <p:nvPicPr>
          <p:cNvPr id="10" name="Picture 9" descr="Diagram, schematic&#10;&#10;Description automatically generated">
            <a:extLst>
              <a:ext uri="{FF2B5EF4-FFF2-40B4-BE49-F238E27FC236}">
                <a16:creationId xmlns:a16="http://schemas.microsoft.com/office/drawing/2014/main" id="{B3092F59-04F8-7E2C-271F-1963F1754F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4615" y="3341094"/>
            <a:ext cx="4028260" cy="2709004"/>
          </a:xfrm>
          <a:prstGeom prst="rect">
            <a:avLst/>
          </a:prstGeom>
          <a:noFill/>
        </p:spPr>
      </p:pic>
      <p:pic>
        <p:nvPicPr>
          <p:cNvPr id="11" name="Picture 10">
            <a:extLst>
              <a:ext uri="{FF2B5EF4-FFF2-40B4-BE49-F238E27FC236}">
                <a16:creationId xmlns:a16="http://schemas.microsoft.com/office/drawing/2014/main" id="{472900FE-D17A-E7B5-94C3-E304C9570C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9832" y="1690179"/>
            <a:ext cx="3913755" cy="1614424"/>
          </a:xfrm>
          <a:prstGeom prst="rect">
            <a:avLst/>
          </a:prstGeom>
        </p:spPr>
      </p:pic>
      <p:sp>
        <p:nvSpPr>
          <p:cNvPr id="12" name="TextBox 11">
            <a:extLst>
              <a:ext uri="{FF2B5EF4-FFF2-40B4-BE49-F238E27FC236}">
                <a16:creationId xmlns:a16="http://schemas.microsoft.com/office/drawing/2014/main" id="{08A9D9C3-FCEE-E472-09D2-C2EE298A9A05}"/>
              </a:ext>
            </a:extLst>
          </p:cNvPr>
          <p:cNvSpPr txBox="1"/>
          <p:nvPr/>
        </p:nvSpPr>
        <p:spPr>
          <a:xfrm>
            <a:off x="9632037" y="1376688"/>
            <a:ext cx="1634590" cy="276999"/>
          </a:xfrm>
          <a:prstGeom prst="rect">
            <a:avLst/>
          </a:prstGeom>
          <a:solidFill>
            <a:sysClr val="window" lastClr="FFFFFF"/>
          </a:solidFill>
          <a:ln w="12700" cap="flat" cmpd="sng" algn="ctr">
            <a:solidFill>
              <a:srgbClr val="4BACC6"/>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panose="020B0604020202020204"/>
                <a:ea typeface="+mn-ea"/>
                <a:cs typeface="+mn-cs"/>
              </a:rPr>
              <a:t>Gas Drive Energy</a:t>
            </a:r>
          </a:p>
        </p:txBody>
      </p:sp>
      <p:sp>
        <p:nvSpPr>
          <p:cNvPr id="13" name="TextBox 12">
            <a:extLst>
              <a:ext uri="{FF2B5EF4-FFF2-40B4-BE49-F238E27FC236}">
                <a16:creationId xmlns:a16="http://schemas.microsoft.com/office/drawing/2014/main" id="{7A5ED7F1-3C3D-18B1-9D1F-2A17AC7ED3D4}"/>
              </a:ext>
            </a:extLst>
          </p:cNvPr>
          <p:cNvSpPr txBox="1"/>
          <p:nvPr/>
        </p:nvSpPr>
        <p:spPr>
          <a:xfrm>
            <a:off x="8758771" y="1384268"/>
            <a:ext cx="116525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rial" panose="020B0604020202020204"/>
                <a:ea typeface="+mn-ea"/>
                <a:cs typeface="+mn-cs"/>
              </a:rPr>
              <a:t>OR</a:t>
            </a:r>
          </a:p>
        </p:txBody>
      </p:sp>
      <p:cxnSp>
        <p:nvCxnSpPr>
          <p:cNvPr id="14" name="Straight Arrow Connector 13">
            <a:extLst>
              <a:ext uri="{FF2B5EF4-FFF2-40B4-BE49-F238E27FC236}">
                <a16:creationId xmlns:a16="http://schemas.microsoft.com/office/drawing/2014/main" id="{A4F556A7-CC63-8699-03B7-0FE599328132}"/>
              </a:ext>
            </a:extLst>
          </p:cNvPr>
          <p:cNvCxnSpPr>
            <a:cxnSpLocks/>
          </p:cNvCxnSpPr>
          <p:nvPr/>
        </p:nvCxnSpPr>
        <p:spPr>
          <a:xfrm>
            <a:off x="8144185" y="1597067"/>
            <a:ext cx="1076676" cy="418830"/>
          </a:xfrm>
          <a:prstGeom prst="straightConnector1">
            <a:avLst/>
          </a:prstGeom>
          <a:noFill/>
          <a:ln w="6350" cap="flat" cmpd="sng" algn="ctr">
            <a:solidFill>
              <a:srgbClr val="9BBB59"/>
            </a:solidFill>
            <a:prstDash val="solid"/>
            <a:miter lim="800000"/>
            <a:tailEnd type="triangle"/>
          </a:ln>
          <a:effectLst/>
        </p:spPr>
      </p:cxnSp>
      <p:cxnSp>
        <p:nvCxnSpPr>
          <p:cNvPr id="15" name="Straight Arrow Connector 14">
            <a:extLst>
              <a:ext uri="{FF2B5EF4-FFF2-40B4-BE49-F238E27FC236}">
                <a16:creationId xmlns:a16="http://schemas.microsoft.com/office/drawing/2014/main" id="{C5C6526A-0E12-C7A4-8CAF-80C29E296CF5}"/>
              </a:ext>
            </a:extLst>
          </p:cNvPr>
          <p:cNvCxnSpPr>
            <a:cxnSpLocks/>
          </p:cNvCxnSpPr>
          <p:nvPr/>
        </p:nvCxnSpPr>
        <p:spPr>
          <a:xfrm flipH="1">
            <a:off x="9401515" y="1610411"/>
            <a:ext cx="987398" cy="397374"/>
          </a:xfrm>
          <a:prstGeom prst="straightConnector1">
            <a:avLst/>
          </a:prstGeom>
          <a:noFill/>
          <a:ln w="6350" cap="flat" cmpd="sng" algn="ctr">
            <a:solidFill>
              <a:srgbClr val="4BACC6"/>
            </a:solidFill>
            <a:prstDash val="solid"/>
            <a:miter lim="800000"/>
            <a:tailEnd type="triangle"/>
          </a:ln>
          <a:effectLst/>
        </p:spPr>
      </p:cxnSp>
      <p:sp>
        <p:nvSpPr>
          <p:cNvPr id="17" name="TextBox 16">
            <a:extLst>
              <a:ext uri="{FF2B5EF4-FFF2-40B4-BE49-F238E27FC236}">
                <a16:creationId xmlns:a16="http://schemas.microsoft.com/office/drawing/2014/main" id="{59EEE0D7-AC42-9E08-8124-9AEE3A1B2A5C}"/>
              </a:ext>
            </a:extLst>
          </p:cNvPr>
          <p:cNvSpPr txBox="1"/>
          <p:nvPr/>
        </p:nvSpPr>
        <p:spPr>
          <a:xfrm>
            <a:off x="7416168" y="1376689"/>
            <a:ext cx="1634590" cy="276999"/>
          </a:xfrm>
          <a:prstGeom prst="rect">
            <a:avLst/>
          </a:prstGeom>
          <a:solidFill>
            <a:sysClr val="window" lastClr="FFFFFF"/>
          </a:solidFill>
          <a:ln w="12700" cap="flat" cmpd="sng" algn="ctr">
            <a:solidFill>
              <a:srgbClr val="9BBB59"/>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a:ea typeface="+mn-ea"/>
                <a:cs typeface="+mn-cs"/>
              </a:rPr>
              <a:t>Electric Drive Energy</a:t>
            </a:r>
          </a:p>
        </p:txBody>
      </p:sp>
      <p:sp>
        <p:nvSpPr>
          <p:cNvPr id="19" name="TextBox 18">
            <a:extLst>
              <a:ext uri="{FF2B5EF4-FFF2-40B4-BE49-F238E27FC236}">
                <a16:creationId xmlns:a16="http://schemas.microsoft.com/office/drawing/2014/main" id="{E4E0520E-C55E-E3A4-BB44-F21D1641A4A8}"/>
              </a:ext>
            </a:extLst>
          </p:cNvPr>
          <p:cNvSpPr txBox="1"/>
          <p:nvPr/>
        </p:nvSpPr>
        <p:spPr>
          <a:xfrm>
            <a:off x="418408" y="6640820"/>
            <a:ext cx="11631168" cy="200055"/>
          </a:xfrm>
          <a:prstGeom prst="rect">
            <a:avLst/>
          </a:prstGeom>
          <a:noFill/>
        </p:spPr>
        <p:txBody>
          <a:bodyPr wrap="square" rtlCol="0">
            <a:spAutoFit/>
          </a:bodyPr>
          <a:lstStyle/>
          <a:p>
            <a:pPr eaLnBrk="1" fontAlgn="auto" hangingPunct="1">
              <a:spcBef>
                <a:spcPts val="0"/>
              </a:spcBef>
              <a:spcAft>
                <a:spcPts val="0"/>
              </a:spcAft>
            </a:pPr>
            <a:r>
              <a:rPr lang="en-US" sz="700" dirty="0">
                <a:solidFill>
                  <a:prstClr val="black"/>
                </a:solidFill>
                <a:cs typeface="Arial" panose="020B0604020202020204" pitchFamily="34" charset="0"/>
              </a:rPr>
              <a:t>Image Source: </a:t>
            </a:r>
            <a:r>
              <a:rPr lang="en-US" sz="700" dirty="0" err="1">
                <a:solidFill>
                  <a:prstClr val="black"/>
                </a:solidFill>
                <a:cs typeface="Arial" panose="020B0604020202020204" pitchFamily="34" charset="0"/>
              </a:rPr>
              <a:t>Ninikas</a:t>
            </a:r>
            <a:r>
              <a:rPr lang="en-US" sz="700" dirty="0">
                <a:solidFill>
                  <a:prstClr val="black"/>
                </a:solidFill>
                <a:cs typeface="Arial" panose="020B0604020202020204" pitchFamily="34" charset="0"/>
              </a:rPr>
              <a:t>, Konstantinos &amp; </a:t>
            </a:r>
            <a:r>
              <a:rPr lang="en-US" sz="700" dirty="0" err="1">
                <a:solidFill>
                  <a:prstClr val="black"/>
                </a:solidFill>
                <a:cs typeface="Arial" panose="020B0604020202020204" pitchFamily="34" charset="0"/>
              </a:rPr>
              <a:t>Hytiris</a:t>
            </a:r>
            <a:r>
              <a:rPr lang="en-US" sz="700" dirty="0">
                <a:solidFill>
                  <a:prstClr val="black"/>
                </a:solidFill>
                <a:cs typeface="Arial" panose="020B0604020202020204" pitchFamily="34" charset="0"/>
              </a:rPr>
              <a:t>, N &amp; Emmanuel, R &amp; </a:t>
            </a:r>
            <a:r>
              <a:rPr lang="en-US" sz="700" dirty="0" err="1">
                <a:solidFill>
                  <a:prstClr val="black"/>
                </a:solidFill>
                <a:cs typeface="Arial" panose="020B0604020202020204" pitchFamily="34" charset="0"/>
              </a:rPr>
              <a:t>Aaen</a:t>
            </a:r>
            <a:r>
              <a:rPr lang="en-US" sz="700" dirty="0">
                <a:solidFill>
                  <a:prstClr val="black"/>
                </a:solidFill>
                <a:cs typeface="Arial" panose="020B0604020202020204" pitchFamily="34" charset="0"/>
              </a:rPr>
              <a:t>, Bjorn &amp; McMillan, S. (2014). A renewable heat solution for water ingress in the Glasgow subway tunnel system. 161-171. 10.2495/ESUS140141. </a:t>
            </a:r>
          </a:p>
        </p:txBody>
      </p:sp>
    </p:spTree>
    <p:extLst>
      <p:ext uri="{BB962C8B-B14F-4D97-AF65-F5344CB8AC3E}">
        <p14:creationId xmlns:p14="http://schemas.microsoft.com/office/powerpoint/2010/main" val="151621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47F10FD-EC76-936A-FB5A-BC1D850CA65B}"/>
              </a:ext>
            </a:extLst>
          </p:cNvPr>
          <p:cNvSpPr txBox="1"/>
          <p:nvPr/>
        </p:nvSpPr>
        <p:spPr>
          <a:xfrm>
            <a:off x="7395357" y="1214002"/>
            <a:ext cx="4904156" cy="1849023"/>
          </a:xfrm>
          <a:prstGeom prst="rect">
            <a:avLst/>
          </a:prstGeom>
        </p:spPr>
        <p:txBody>
          <a:bodyPr vert="horz" lIns="91440" tIns="45720" rIns="91440" bIns="45720" rtlCol="0" anchor="t" anchorCtr="0">
            <a:noAutofit/>
          </a:bodyPr>
          <a:lstStyle/>
          <a:p>
            <a:pPr marL="514350" lvl="1" eaLnBrk="0" fontAlgn="base" hangingPunct="0">
              <a:spcBef>
                <a:spcPct val="0"/>
              </a:spcBef>
              <a:spcAft>
                <a:spcPts val="600"/>
              </a:spcAft>
              <a:defRPr/>
            </a:pPr>
            <a:r>
              <a:rPr kumimoji="0" lang="en-US" b="1" i="0" u="sng" strike="noStrike" kern="1200" cap="none" spc="0" normalizeH="0" baseline="0" noProof="0" dirty="0">
                <a:ln>
                  <a:noFill/>
                </a:ln>
                <a:solidFill>
                  <a:srgbClr val="777777"/>
                </a:solidFill>
                <a:effectLst/>
                <a:uLnTx/>
                <a:uFillTx/>
                <a:latin typeface="Arial" panose="020B0604020202020204" pitchFamily="34" charset="0"/>
                <a:ea typeface="+mn-ea"/>
                <a:cs typeface="+mn-cs"/>
              </a:rPr>
              <a:t>Comm-INDOWS</a:t>
            </a:r>
            <a:endParaRPr kumimoji="0" lang="en-US" b="1" i="0" u="sng" strike="noStrike" kern="1200" cap="none" spc="0" normalizeH="0" baseline="0" noProof="0" dirty="0">
              <a:ln>
                <a:noFill/>
              </a:ln>
              <a:solidFill>
                <a:srgbClr val="777777"/>
              </a:solidFill>
              <a:effectLst/>
              <a:uLnTx/>
              <a:uFillTx/>
              <a:latin typeface="Arial" panose="020B0604020202020204" pitchFamily="34" charset="0"/>
              <a:ea typeface="+mn-ea"/>
              <a:cs typeface="Segoe UI"/>
            </a:endParaRPr>
          </a:p>
          <a:p>
            <a:pPr marL="342900" marR="0" lvl="0" indent="-285750" algn="l" defTabSz="914400" rtl="0" eaLnBrk="0" fontAlgn="base" latinLnBrk="0" hangingPunct="0">
              <a:lnSpc>
                <a:spcPct val="100000"/>
              </a:lnSpc>
              <a:spcBef>
                <a:spcPct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B7B7B"/>
                </a:solidFill>
                <a:effectLst/>
                <a:uLnTx/>
                <a:uFillTx/>
                <a:latin typeface="Arial" panose="020B0604020202020204" pitchFamily="34" charset="0"/>
                <a:ea typeface="+mn-ea"/>
                <a:cs typeface="+mn-cs"/>
              </a:rPr>
              <a:t>Advanced secondary window system (SWS) </a:t>
            </a:r>
            <a:b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rPr>
              <a:t>(CEC, NEEA, SoCalGas)</a:t>
            </a:r>
            <a:endPar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endParaRPr>
          </a:p>
          <a:p>
            <a:pPr marL="342900" marR="0" lvl="0" indent="-285750" algn="l" defTabSz="914400" rtl="0" eaLnBrk="0" fontAlgn="base" latinLnBrk="0" hangingPunct="0">
              <a:lnSpc>
                <a:spcPct val="100000"/>
              </a:lnSpc>
              <a:spcBef>
                <a:spcPct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rPr>
              <a:t>Targeting commercial buildings </a:t>
            </a:r>
          </a:p>
          <a:p>
            <a:pPr marL="342900" marR="0" lvl="0" indent="-285750" algn="l" defTabSz="914400" rtl="0" eaLnBrk="0" fontAlgn="base" latinLnBrk="0" hangingPunct="0">
              <a:lnSpc>
                <a:spcPct val="100000"/>
              </a:lnSpc>
              <a:spcBef>
                <a:spcPct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rPr>
              <a:t>Laboratory testing with field validation </a:t>
            </a:r>
          </a:p>
          <a:p>
            <a:pPr marL="342900" marR="0" lvl="0" indent="-285750" algn="l" defTabSz="914400" rtl="0" eaLnBrk="0" fontAlgn="base" latinLnBrk="0" hangingPunct="0">
              <a:lnSpc>
                <a:spcPct val="100000"/>
              </a:lnSpc>
              <a:spcBef>
                <a:spcPct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rPr>
              <a:t>Triple-pane, aerogel, and vacuum glass options</a:t>
            </a:r>
            <a:endParaRPr kumimoji="0" lang="en-US" sz="1800" b="0" i="0" u="none" strike="noStrike" kern="1200" cap="none" spc="0" normalizeH="0" baseline="0" noProof="0" dirty="0">
              <a:ln>
                <a:noFill/>
              </a:ln>
              <a:solidFill>
                <a:srgbClr val="7B7B7B"/>
              </a:solidFill>
              <a:effectLst/>
              <a:uLnTx/>
              <a:uFillTx/>
              <a:latin typeface="Arial" panose="020B0604020202020204" pitchFamily="34" charset="0"/>
              <a:ea typeface="+mn-ea"/>
              <a:cs typeface="+mn-cs"/>
            </a:endParaRPr>
          </a:p>
          <a:p>
            <a:pPr marL="342900" marR="0" lvl="0" indent="-285750" algn="l" defTabSz="914400" rtl="0" eaLnBrk="0" fontAlgn="base" latinLnBrk="0" hangingPunct="0">
              <a:lnSpc>
                <a:spcPct val="100000"/>
              </a:lnSpc>
              <a:spcBef>
                <a:spcPct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rPr>
              <a:t>Alpen, </a:t>
            </a:r>
            <a:r>
              <a:rPr kumimoji="0" lang="en-US" sz="1600" b="0" i="0" u="none" strike="noStrike" kern="1200" cap="none" spc="0" normalizeH="0" baseline="0" noProof="0" dirty="0" err="1">
                <a:ln>
                  <a:noFill/>
                </a:ln>
                <a:solidFill>
                  <a:srgbClr val="777777"/>
                </a:solidFill>
                <a:effectLst/>
                <a:uLnTx/>
                <a:uFillTx/>
                <a:latin typeface="Arial" panose="020B0604020202020204" pitchFamily="34" charset="0"/>
                <a:ea typeface="+mn-ea"/>
                <a:cs typeface="+mn-cs"/>
              </a:rPr>
              <a:t>Inovues</a:t>
            </a: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rPr>
              <a:t>, </a:t>
            </a:r>
            <a:r>
              <a:rPr kumimoji="0" lang="en-US" sz="1600" b="0" i="0" u="none" strike="noStrike" kern="1200" cap="none" spc="0" normalizeH="0" baseline="0" noProof="0" dirty="0" err="1">
                <a:ln>
                  <a:noFill/>
                </a:ln>
                <a:solidFill>
                  <a:srgbClr val="777777"/>
                </a:solidFill>
                <a:effectLst/>
                <a:uLnTx/>
                <a:uFillTx/>
                <a:latin typeface="Arial" panose="020B0604020202020204" pitchFamily="34" charset="0"/>
                <a:ea typeface="+mn-ea"/>
                <a:cs typeface="+mn-cs"/>
              </a:rPr>
              <a:t>AeroShield</a:t>
            </a: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rPr>
              <a:t>, V-Glass, LBNL</a:t>
            </a:r>
            <a:endPar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endParaRPr>
          </a:p>
          <a:p>
            <a:pPr marL="57150" marR="0" lvl="0" algn="l" defTabSz="914400" rtl="0" eaLnBrk="1" fontAlgn="auto" latinLnBrk="0" hangingPunct="1">
              <a:lnSpc>
                <a:spcPct val="100000"/>
              </a:lnSpc>
              <a:spcBef>
                <a:spcPts val="0"/>
              </a:spcBef>
              <a:spcAft>
                <a:spcPts val="600"/>
              </a:spcAft>
              <a:buClr>
                <a:srgbClr val="00559F"/>
              </a:buClr>
              <a:buSzTx/>
              <a:tabLst/>
              <a:defRPr/>
            </a:pPr>
            <a:endPar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endParaRPr>
          </a:p>
          <a:p>
            <a:pPr marL="34290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777777"/>
              </a:solidFill>
              <a:effectLst/>
              <a:uLnTx/>
              <a:uFillTx/>
              <a:latin typeface="Segoe UI"/>
              <a:ea typeface="+mn-ea"/>
              <a:cs typeface="+mn-cs"/>
            </a:endParaRPr>
          </a:p>
        </p:txBody>
      </p:sp>
      <p:sp>
        <p:nvSpPr>
          <p:cNvPr id="4" name="TextBox 3">
            <a:extLst>
              <a:ext uri="{FF2B5EF4-FFF2-40B4-BE49-F238E27FC236}">
                <a16:creationId xmlns:a16="http://schemas.microsoft.com/office/drawing/2014/main" id="{A76F8F3C-C2B2-D6D6-75BF-12A8BDB72B78}"/>
              </a:ext>
            </a:extLst>
          </p:cNvPr>
          <p:cNvSpPr txBox="1"/>
          <p:nvPr/>
        </p:nvSpPr>
        <p:spPr>
          <a:xfrm>
            <a:off x="7325693" y="4156040"/>
            <a:ext cx="4806436" cy="1288314"/>
          </a:xfrm>
          <a:prstGeom prst="rect">
            <a:avLst/>
          </a:prstGeom>
        </p:spPr>
        <p:txBody>
          <a:bodyPr vert="horz" lIns="91440" tIns="45720" rIns="91440" bIns="45720" rtlCol="0" anchor="t" anchorCtr="0">
            <a:noAutofit/>
          </a:bodyPr>
          <a:lstStyle/>
          <a:p>
            <a:pPr marL="514350" lvl="1" eaLnBrk="0" fontAlgn="base" hangingPunct="0">
              <a:spcBef>
                <a:spcPct val="0"/>
              </a:spcBef>
              <a:spcAft>
                <a:spcPts val="600"/>
              </a:spcAft>
              <a:defRPr/>
            </a:pPr>
            <a:r>
              <a:rPr kumimoji="0" lang="en-US" b="1" i="0" u="sng" strike="noStrike" kern="1200" cap="none" spc="0" normalizeH="0" baseline="0" noProof="0" dirty="0">
                <a:ln>
                  <a:noFill/>
                </a:ln>
                <a:solidFill>
                  <a:srgbClr val="777777"/>
                </a:solidFill>
                <a:effectLst/>
                <a:uLnTx/>
                <a:uFillTx/>
                <a:latin typeface="Arial" panose="020B0604020202020204" pitchFamily="34" charset="0"/>
                <a:ea typeface="+mn-ea"/>
                <a:cs typeface="+mn-cs"/>
              </a:rPr>
              <a:t>USACE – Advanced Glazing Systems</a:t>
            </a:r>
            <a:endParaRPr kumimoji="0" lang="en-US" b="1" i="0" u="sng" strike="noStrike" kern="1200" cap="none" spc="0" normalizeH="0" baseline="0" noProof="0" dirty="0">
              <a:ln>
                <a:noFill/>
              </a:ln>
              <a:solidFill>
                <a:srgbClr val="7B7B7B"/>
              </a:solidFill>
              <a:effectLst/>
              <a:uLnTx/>
              <a:uFillTx/>
              <a:latin typeface="Arial" panose="020B0604020202020204" pitchFamily="34" charset="0"/>
              <a:ea typeface="+mn-ea"/>
              <a:cs typeface="+mn-cs"/>
            </a:endParaRPr>
          </a:p>
          <a:p>
            <a:pPr marL="342900" marR="0" lvl="0" indent="-285750" algn="l" defTabSz="914400" rtl="0" eaLnBrk="0" fontAlgn="base" latinLnBrk="0" hangingPunct="0">
              <a:lnSpc>
                <a:spcPct val="100000"/>
              </a:lnSpc>
              <a:spcBef>
                <a:spcPct val="0"/>
              </a:spcBef>
              <a:buClrTx/>
              <a:buSzTx/>
              <a:buFont typeface="Arial,Sans-Serif"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rPr>
              <a:t>Evaluating commercialized products working with Alpen and </a:t>
            </a:r>
            <a:r>
              <a:rPr kumimoji="0" lang="en-US" sz="1600" b="0" i="0" u="none" strike="noStrike" kern="1200" cap="none" spc="0" normalizeH="0" baseline="0" noProof="0" dirty="0" err="1">
                <a:ln>
                  <a:noFill/>
                </a:ln>
                <a:solidFill>
                  <a:srgbClr val="777777"/>
                </a:solidFill>
                <a:effectLst/>
                <a:uLnTx/>
                <a:uFillTx/>
                <a:latin typeface="Arial" panose="020B0604020202020204" pitchFamily="34" charset="0"/>
                <a:ea typeface="+mn-ea"/>
                <a:cs typeface="+mn-cs"/>
              </a:rPr>
              <a:t>Inovues</a:t>
            </a:r>
            <a:endPar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endParaRPr>
          </a:p>
          <a:p>
            <a:pPr marL="342900" marR="0" lvl="0" indent="-285750" algn="l" defTabSz="914400" rtl="0" eaLnBrk="0" fontAlgn="base" latinLnBrk="0" hangingPunct="0">
              <a:lnSpc>
                <a:spcPct val="100000"/>
              </a:lnSpc>
              <a:spcBef>
                <a:spcPct val="0"/>
              </a:spcBef>
              <a:buClrTx/>
              <a:buSzTx/>
              <a:buFont typeface="Arial,Sans-Serif"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rPr>
              <a:t>Testing both double-pane and vacuum glass</a:t>
            </a:r>
          </a:p>
        </p:txBody>
      </p:sp>
      <p:sp>
        <p:nvSpPr>
          <p:cNvPr id="14" name="TextBox 13">
            <a:extLst>
              <a:ext uri="{FF2B5EF4-FFF2-40B4-BE49-F238E27FC236}">
                <a16:creationId xmlns:a16="http://schemas.microsoft.com/office/drawing/2014/main" id="{13DB8DD2-A62E-2BE6-F6F1-AC4815C655E5}"/>
              </a:ext>
            </a:extLst>
          </p:cNvPr>
          <p:cNvSpPr txBox="1"/>
          <p:nvPr/>
        </p:nvSpPr>
        <p:spPr>
          <a:xfrm>
            <a:off x="2659491" y="1268256"/>
            <a:ext cx="4994038" cy="1934257"/>
          </a:xfrm>
          <a:prstGeom prst="rect">
            <a:avLst/>
          </a:prstGeom>
        </p:spPr>
        <p:txBody>
          <a:bodyPr vert="horz" lIns="91440" tIns="45720" rIns="91440" bIns="45720" rtlCol="0" anchor="t" anchorCtr="0">
            <a:noAutofit/>
          </a:bodyPr>
          <a:lstStyle/>
          <a:p>
            <a:pPr marL="57150" marR="0" lvl="0" indent="0" algn="l" defTabSz="914400" rtl="0" eaLnBrk="0" fontAlgn="base" latinLnBrk="0" hangingPunct="0">
              <a:lnSpc>
                <a:spcPct val="100000"/>
              </a:lnSpc>
              <a:spcBef>
                <a:spcPct val="0"/>
              </a:spcBef>
              <a:spcAft>
                <a:spcPts val="600"/>
              </a:spcAft>
              <a:buClrTx/>
              <a:buSzTx/>
              <a:buFontTx/>
              <a:buNone/>
              <a:tabLst/>
              <a:defRPr/>
            </a:pPr>
            <a:r>
              <a:rPr kumimoji="0" lang="en-US" sz="1800" b="1" i="0" u="sng" strike="noStrike" kern="1200" cap="none" spc="0" normalizeH="0" baseline="0" noProof="0" dirty="0">
                <a:ln>
                  <a:noFill/>
                </a:ln>
                <a:solidFill>
                  <a:srgbClr val="777777"/>
                </a:solidFill>
                <a:effectLst/>
                <a:uLnTx/>
                <a:uFillTx/>
                <a:latin typeface="Arial" panose="020B0604020202020204" pitchFamily="34" charset="0"/>
                <a:ea typeface="+mn-ea"/>
                <a:cs typeface="+mn-cs"/>
              </a:rPr>
              <a:t>Skinny R30 Wall Retrofit Systems - </a:t>
            </a:r>
            <a:r>
              <a:rPr kumimoji="0" lang="en-US" sz="1600" b="1" i="0" u="none" strike="noStrike" kern="1200" cap="none" spc="0" normalizeH="0" baseline="0" noProof="0" dirty="0" err="1">
                <a:ln>
                  <a:noFill/>
                </a:ln>
                <a:solidFill>
                  <a:srgbClr val="777777"/>
                </a:solidFill>
                <a:effectLst/>
                <a:uLnTx/>
                <a:uFillTx/>
                <a:latin typeface="Arial" panose="020B0604020202020204" pitchFamily="34" charset="0"/>
                <a:ea typeface="+mn-ea"/>
                <a:cs typeface="+mn-cs"/>
              </a:rPr>
              <a:t>InSoFast</a:t>
            </a:r>
            <a:endParaRPr kumimoji="0" lang="en-US" sz="1800" b="0" i="0" u="none" strike="noStrike" kern="1200" cap="none" spc="0" normalizeH="0" baseline="0" noProof="0" dirty="0">
              <a:ln>
                <a:noFill/>
              </a:ln>
              <a:solidFill>
                <a:srgbClr val="7B7B7B"/>
              </a:solidFill>
              <a:effectLst/>
              <a:uLnTx/>
              <a:uFillTx/>
              <a:latin typeface="Arial" panose="020B0604020202020204" pitchFamily="34" charset="0"/>
              <a:ea typeface="+mn-ea"/>
              <a:cs typeface="+mn-cs"/>
            </a:endParaRPr>
          </a:p>
          <a:p>
            <a:pPr marL="182880" marR="0" lvl="0" indent="-182880" algn="l" defTabSz="914400" rtl="0" eaLnBrk="0" fontAlgn="base" latinLnBrk="0" hangingPunct="0">
              <a:lnSpc>
                <a:spcPct val="100000"/>
              </a:lnSpc>
              <a:spcBef>
                <a:spcPct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rPr>
              <a:t>(NYSERDA, UTD, NEEA)</a:t>
            </a:r>
            <a:endPar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endParaRPr>
          </a:p>
          <a:p>
            <a:pPr marL="182880" marR="0" lvl="0" indent="-182880" algn="l" defTabSz="914400" rtl="0" eaLnBrk="0" fontAlgn="base" latinLnBrk="0" hangingPunct="0">
              <a:lnSpc>
                <a:spcPct val="100000"/>
              </a:lnSpc>
              <a:spcBef>
                <a:spcPct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rPr>
              <a:t>Taking existing commercialized ICF panel and fabricating with R-50 VIP inserts for area-weighted R30 in 3.5" thick retrofit</a:t>
            </a:r>
            <a:endPar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endParaRPr>
          </a:p>
          <a:p>
            <a:pPr marL="182880" marR="0" lvl="0" indent="-182880" algn="l" defTabSz="914400" rtl="0" eaLnBrk="0" fontAlgn="base" latinLnBrk="0" hangingPunct="0">
              <a:lnSpc>
                <a:spcPct val="100000"/>
              </a:lnSpc>
              <a:spcBef>
                <a:spcPct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rPr>
              <a:t>Advancing from feasibility testing to prototype development; demonstration in NY planned late 2024</a:t>
            </a:r>
          </a:p>
        </p:txBody>
      </p:sp>
      <p:pic>
        <p:nvPicPr>
          <p:cNvPr id="16" name="Picture 15" descr="A close-up of a wall&#10;&#10;Description automatically generated">
            <a:extLst>
              <a:ext uri="{FF2B5EF4-FFF2-40B4-BE49-F238E27FC236}">
                <a16:creationId xmlns:a16="http://schemas.microsoft.com/office/drawing/2014/main" id="{5234337E-4510-1C05-630D-CFD356DB51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24" b="9884"/>
          <a:stretch/>
        </p:blipFill>
        <p:spPr>
          <a:xfrm>
            <a:off x="113305" y="1296513"/>
            <a:ext cx="2575704" cy="2095182"/>
          </a:xfrm>
          <a:prstGeom prst="rect">
            <a:avLst/>
          </a:prstGeom>
        </p:spPr>
      </p:pic>
      <p:pic>
        <p:nvPicPr>
          <p:cNvPr id="20" name="Picture 19" descr="A building with a tree in the background&#10;&#10;Description automatically generated">
            <a:extLst>
              <a:ext uri="{FF2B5EF4-FFF2-40B4-BE49-F238E27FC236}">
                <a16:creationId xmlns:a16="http://schemas.microsoft.com/office/drawing/2014/main" id="{05F9A42C-813A-ACAA-EAF3-E515086BBBD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79" t="7141" r="11937" b="7832"/>
          <a:stretch/>
        </p:blipFill>
        <p:spPr>
          <a:xfrm>
            <a:off x="7853667" y="3096744"/>
            <a:ext cx="3524548" cy="1059296"/>
          </a:xfrm>
          <a:prstGeom prst="rect">
            <a:avLst/>
          </a:prstGeom>
        </p:spPr>
      </p:pic>
      <p:sp>
        <p:nvSpPr>
          <p:cNvPr id="5" name="TextBox 4">
            <a:extLst>
              <a:ext uri="{FF2B5EF4-FFF2-40B4-BE49-F238E27FC236}">
                <a16:creationId xmlns:a16="http://schemas.microsoft.com/office/drawing/2014/main" id="{8EE10D5F-8C54-C708-2505-2DF7F9D121C4}"/>
              </a:ext>
            </a:extLst>
          </p:cNvPr>
          <p:cNvSpPr txBox="1"/>
          <p:nvPr/>
        </p:nvSpPr>
        <p:spPr>
          <a:xfrm>
            <a:off x="2808710" y="3440309"/>
            <a:ext cx="4372194" cy="1141101"/>
          </a:xfrm>
          <a:prstGeom prst="rect">
            <a:avLst/>
          </a:prstGeom>
        </p:spPr>
        <p:txBody>
          <a:bodyPr vert="horz" lIns="91440" tIns="45720" rIns="91440" bIns="45720" rtlCol="0" anchor="t" anchorCtr="0">
            <a:noAutofit/>
          </a:bodyPr>
          <a:lstStyle/>
          <a:p>
            <a:pPr marL="57150" marR="0" lvl="0" indent="0" algn="l" defTabSz="914400" rtl="0" eaLnBrk="0" fontAlgn="base" latinLnBrk="0" hangingPunct="0">
              <a:lnSpc>
                <a:spcPct val="100000"/>
              </a:lnSpc>
              <a:spcBef>
                <a:spcPct val="0"/>
              </a:spcBef>
              <a:spcAft>
                <a:spcPts val="600"/>
              </a:spcAft>
              <a:buClrTx/>
              <a:buSzTx/>
              <a:buFontTx/>
              <a:buNone/>
              <a:tabLst/>
              <a:defRPr/>
            </a:pPr>
            <a:r>
              <a:rPr kumimoji="0" lang="en-US" sz="1800" b="1" i="0" u="sng" strike="noStrike" kern="1200" cap="none" spc="0" normalizeH="0" baseline="0" noProof="0" dirty="0">
                <a:ln>
                  <a:noFill/>
                </a:ln>
                <a:solidFill>
                  <a:srgbClr val="777777"/>
                </a:solidFill>
                <a:effectLst/>
                <a:uLnTx/>
                <a:uFillTx/>
                <a:latin typeface="Arial" panose="020B0604020202020204" pitchFamily="34" charset="0"/>
                <a:ea typeface="+mn-ea"/>
                <a:cs typeface="+mn-cs"/>
              </a:rPr>
              <a:t>Robotics in Deep Energy Retrofits</a:t>
            </a:r>
            <a:endParaRPr kumimoji="0" lang="en-US" sz="1800" b="1" i="0" u="sng" strike="noStrike" kern="1200" cap="none" spc="0" normalizeH="0" baseline="0" noProof="0" dirty="0">
              <a:ln>
                <a:noFill/>
              </a:ln>
              <a:solidFill>
                <a:srgbClr val="7B7B7B"/>
              </a:solidFill>
              <a:effectLst/>
              <a:uLnTx/>
              <a:uFillTx/>
              <a:latin typeface="Arial" panose="020B0604020202020204" pitchFamily="34" charset="0"/>
              <a:ea typeface="+mn-ea"/>
              <a:cs typeface="+mn-cs"/>
            </a:endParaRPr>
          </a:p>
          <a:p>
            <a:pPr marL="342900" marR="0" lvl="0" indent="-285750" algn="l" defTabSz="914400" rtl="0" eaLnBrk="0" fontAlgn="base" latinLnBrk="0" hangingPunct="0">
              <a:lnSpc>
                <a:spcPct val="100000"/>
              </a:lnSpc>
              <a:spcBef>
                <a:spcPct val="0"/>
              </a:spcBef>
              <a:buClrTx/>
              <a:buSzTx/>
              <a:buFont typeface="Arial,Sans-Serif"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rPr>
              <a:t>NYSERDA, National Fuel</a:t>
            </a:r>
            <a:endPar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endParaRPr>
          </a:p>
          <a:p>
            <a:pPr marL="342900" marR="0" lvl="0" indent="-285750" algn="l" defTabSz="914400" rtl="0" eaLnBrk="0" fontAlgn="base" latinLnBrk="0" hangingPunct="0">
              <a:lnSpc>
                <a:spcPct val="100000"/>
              </a:lnSpc>
              <a:spcBef>
                <a:spcPct val="0"/>
              </a:spcBef>
              <a:buClrTx/>
              <a:buSzTx/>
              <a:buFont typeface="Arial,Sans-Serif"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rPr>
              <a:t>Increase cost-effectiveness with robotics</a:t>
            </a:r>
          </a:p>
          <a:p>
            <a:pPr marL="342900" marR="0" lvl="0" indent="-285750" algn="l" defTabSz="914400" rtl="0" eaLnBrk="0" fontAlgn="base" latinLnBrk="0" hangingPunct="0">
              <a:lnSpc>
                <a:spcPct val="100000"/>
              </a:lnSpc>
              <a:spcBef>
                <a:spcPct val="0"/>
              </a:spcBef>
              <a:buClrTx/>
              <a:buSzTx/>
              <a:buFont typeface="Arial,Sans-Serif"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rPr>
              <a:t>Reduce time for panelized retrofits</a:t>
            </a:r>
            <a:endParaRPr kumimoji="0" lang="en-US" sz="1800" b="0" i="0" u="none" strike="noStrike" kern="1200" cap="none" spc="0" normalizeH="0" baseline="0" noProof="0" dirty="0">
              <a:ln>
                <a:noFill/>
              </a:ln>
              <a:solidFill>
                <a:srgbClr val="7B7B7B"/>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9CBF314F-DAD5-6DE9-A5AD-A28CF76E63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730" y="3466306"/>
            <a:ext cx="2494279" cy="1276755"/>
          </a:xfrm>
          <a:prstGeom prst="rect">
            <a:avLst/>
          </a:prstGeom>
        </p:spPr>
      </p:pic>
      <p:sp>
        <p:nvSpPr>
          <p:cNvPr id="3" name="TextBox 1">
            <a:extLst>
              <a:ext uri="{FF2B5EF4-FFF2-40B4-BE49-F238E27FC236}">
                <a16:creationId xmlns:a16="http://schemas.microsoft.com/office/drawing/2014/main" id="{81D13309-3B38-8D31-9569-61CE2EA07644}"/>
              </a:ext>
            </a:extLst>
          </p:cNvPr>
          <p:cNvSpPr txBox="1"/>
          <p:nvPr/>
        </p:nvSpPr>
        <p:spPr>
          <a:xfrm>
            <a:off x="6925086" y="5394006"/>
            <a:ext cx="4806436" cy="1288314"/>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sng" strike="noStrike" kern="1200" cap="none" spc="0" normalizeH="0" baseline="0" noProof="0" dirty="0">
                <a:ln>
                  <a:noFill/>
                </a:ln>
                <a:solidFill>
                  <a:srgbClr val="777777"/>
                </a:solidFill>
                <a:effectLst/>
                <a:uLnTx/>
                <a:uFillTx/>
                <a:latin typeface="Segoe UI"/>
                <a:ea typeface="+mn-ea"/>
                <a:cs typeface="+mn-cs"/>
              </a:rPr>
              <a:t>Integrated </a:t>
            </a:r>
            <a:r>
              <a:rPr kumimoji="0" lang="en-US" sz="1800" b="1" i="0" u="sng" strike="noStrike" kern="1200" cap="none" spc="0" normalizeH="0" baseline="0" noProof="0" dirty="0" err="1">
                <a:ln>
                  <a:noFill/>
                </a:ln>
                <a:solidFill>
                  <a:srgbClr val="777777"/>
                </a:solidFill>
                <a:effectLst/>
                <a:uLnTx/>
                <a:uFillTx/>
                <a:latin typeface="Segoe UI"/>
                <a:ea typeface="+mn-ea"/>
                <a:cs typeface="+mn-cs"/>
              </a:rPr>
              <a:t>Envelope+Mech</a:t>
            </a:r>
            <a:r>
              <a:rPr kumimoji="0" lang="en-US" sz="1800" b="1" i="0" u="sng" strike="noStrike" kern="1200" cap="none" spc="0" normalizeH="0" baseline="0" noProof="0" dirty="0">
                <a:ln>
                  <a:noFill/>
                </a:ln>
                <a:solidFill>
                  <a:srgbClr val="777777"/>
                </a:solidFill>
                <a:effectLst/>
                <a:uLnTx/>
                <a:uFillTx/>
                <a:latin typeface="Segoe UI"/>
                <a:ea typeface="+mn-ea"/>
                <a:cs typeface="+mn-cs"/>
              </a:rPr>
              <a:t> - </a:t>
            </a:r>
            <a:r>
              <a:rPr kumimoji="0" lang="en-US" sz="1600" b="1" i="0" u="none" strike="noStrike" kern="1200" cap="none" spc="0" normalizeH="0" baseline="0" noProof="0" dirty="0">
                <a:ln>
                  <a:noFill/>
                </a:ln>
                <a:solidFill>
                  <a:srgbClr val="777777"/>
                </a:solidFill>
                <a:effectLst/>
                <a:uLnTx/>
                <a:uFillTx/>
                <a:latin typeface="Segoe UI"/>
                <a:ea typeface="+mn-ea"/>
                <a:cs typeface="+mn-cs"/>
              </a:rPr>
              <a:t>Hydronic Shell</a:t>
            </a:r>
            <a:endParaRPr kumimoji="0" lang="en-US" sz="1600" b="1" i="0" u="none" strike="noStrike" kern="1200" cap="none" spc="0" normalizeH="0" baseline="0" noProof="0" dirty="0">
              <a:ln>
                <a:noFill/>
              </a:ln>
              <a:solidFill>
                <a:srgbClr val="777777"/>
              </a:solidFill>
              <a:effectLst/>
              <a:uLnTx/>
              <a:uFillTx/>
              <a:latin typeface="Segoe UI"/>
              <a:ea typeface="+mn-ea"/>
              <a:cs typeface="Segoe UI"/>
            </a:endParaRPr>
          </a:p>
          <a:p>
            <a:pPr marL="182880" marR="0" lvl="0" indent="-182880" algn="l" defTabSz="914400" rtl="0" eaLnBrk="1" fontAlgn="auto" latinLnBrk="0" hangingPunct="1">
              <a:lnSpc>
                <a:spcPct val="100000"/>
              </a:lnSpc>
              <a:spcBef>
                <a:spcPts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Segoe UI"/>
                <a:ea typeface="+mn-ea"/>
                <a:cs typeface="+mn-cs"/>
              </a:rPr>
              <a:t>Water-based heat/cooling/vent</a:t>
            </a:r>
            <a:endParaRPr kumimoji="0" lang="en-US" sz="1600" b="0" i="0" u="none" strike="noStrike" kern="1200" cap="none" spc="0" normalizeH="0" baseline="0" noProof="0" dirty="0">
              <a:ln>
                <a:noFill/>
              </a:ln>
              <a:solidFill>
                <a:srgbClr val="777777"/>
              </a:solidFill>
              <a:effectLst/>
              <a:uLnTx/>
              <a:uFillTx/>
              <a:latin typeface="Segoe UI"/>
              <a:ea typeface="+mn-ea"/>
              <a:cs typeface="Segoe UI"/>
            </a:endParaRPr>
          </a:p>
          <a:p>
            <a:pPr marL="182880" marR="0" lvl="0" indent="-182880" algn="l" defTabSz="914400" rtl="0" eaLnBrk="1" fontAlgn="base" latinLnBrk="0" hangingPunct="1">
              <a:lnSpc>
                <a:spcPct val="100000"/>
              </a:lnSpc>
              <a:spcBef>
                <a:spcPct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Segoe UI"/>
                <a:ea typeface="+mn-ea"/>
                <a:cs typeface="+mn-cs"/>
              </a:rPr>
              <a:t>Paired with rooftop A2W heat pump</a:t>
            </a:r>
            <a:endParaRPr kumimoji="0" lang="en-US" sz="1600" b="0" i="0" u="none" strike="noStrike" kern="1200" cap="none" spc="0" normalizeH="0" baseline="0" noProof="0" dirty="0">
              <a:ln>
                <a:noFill/>
              </a:ln>
              <a:solidFill>
                <a:srgbClr val="777777"/>
              </a:solidFill>
              <a:effectLst/>
              <a:uLnTx/>
              <a:uFillTx/>
              <a:latin typeface="Segoe UI"/>
              <a:ea typeface="+mn-ea"/>
              <a:cs typeface="Segoe UI"/>
            </a:endParaRPr>
          </a:p>
          <a:p>
            <a:pPr marL="182880" marR="0" lvl="0" indent="-182880" algn="l" defTabSz="914400" rtl="0" eaLnBrk="1" fontAlgn="auto" latinLnBrk="0" hangingPunct="1">
              <a:lnSpc>
                <a:spcPct val="100000"/>
              </a:lnSpc>
              <a:spcBef>
                <a:spcPts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Segoe UI"/>
                <a:ea typeface="+mn-ea"/>
                <a:cs typeface="+mn-cs"/>
              </a:rPr>
              <a:t>Non-invasive install w/ R30 wall retrofit</a:t>
            </a:r>
            <a:endParaRPr kumimoji="0" lang="en-US" sz="1600" b="0" i="0" u="none" strike="noStrike" kern="1200" cap="none" spc="0" normalizeH="0" baseline="0" noProof="0" dirty="0">
              <a:ln>
                <a:noFill/>
              </a:ln>
              <a:solidFill>
                <a:srgbClr val="777777"/>
              </a:solidFill>
              <a:effectLst/>
              <a:uLnTx/>
              <a:uFillTx/>
              <a:latin typeface="Segoe UI"/>
              <a:ea typeface="+mn-ea"/>
              <a:cs typeface="Segoe UI"/>
            </a:endParaRPr>
          </a:p>
        </p:txBody>
      </p:sp>
      <p:pic>
        <p:nvPicPr>
          <p:cNvPr id="6" name="Picture 5" descr="A drawing of a room with a window and a chair&#10;&#10;Description automatically generated">
            <a:extLst>
              <a:ext uri="{FF2B5EF4-FFF2-40B4-BE49-F238E27FC236}">
                <a16:creationId xmlns:a16="http://schemas.microsoft.com/office/drawing/2014/main" id="{22BA17A8-F210-13EA-A842-2494493368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8657" y="5348151"/>
            <a:ext cx="1056429" cy="1380024"/>
          </a:xfrm>
          <a:prstGeom prst="rect">
            <a:avLst/>
          </a:prstGeom>
        </p:spPr>
      </p:pic>
      <p:sp>
        <p:nvSpPr>
          <p:cNvPr id="8" name="TextBox 7">
            <a:extLst>
              <a:ext uri="{FF2B5EF4-FFF2-40B4-BE49-F238E27FC236}">
                <a16:creationId xmlns:a16="http://schemas.microsoft.com/office/drawing/2014/main" id="{68B9654C-E00B-00D1-90FD-402AD4843458}"/>
              </a:ext>
            </a:extLst>
          </p:cNvPr>
          <p:cNvSpPr txBox="1"/>
          <p:nvPr/>
        </p:nvSpPr>
        <p:spPr>
          <a:xfrm>
            <a:off x="22360" y="4747345"/>
            <a:ext cx="3350469" cy="1558075"/>
          </a:xfrm>
          <a:prstGeom prst="rect">
            <a:avLst/>
          </a:prstGeom>
        </p:spPr>
        <p:txBody>
          <a:bodyPr vert="horz" lIns="91440" tIns="45720" rIns="91440" bIns="45720" rtlCol="0" anchor="t" anchorCtr="0">
            <a:noAutofit/>
          </a:bodyPr>
          <a:lstStyle/>
          <a:p>
            <a:pPr marL="57150" marR="0" lvl="0" indent="0" algn="l" defTabSz="914400" rtl="0" eaLnBrk="0" fontAlgn="base" latinLnBrk="0" hangingPunct="0">
              <a:lnSpc>
                <a:spcPct val="100000"/>
              </a:lnSpc>
              <a:spcBef>
                <a:spcPct val="0"/>
              </a:spcBef>
              <a:spcAft>
                <a:spcPts val="600"/>
              </a:spcAft>
              <a:buClrTx/>
              <a:buSzTx/>
              <a:buFontTx/>
              <a:buNone/>
              <a:tabLst/>
              <a:defRPr/>
            </a:pPr>
            <a:r>
              <a:rPr kumimoji="0" lang="en-US" sz="1800" b="1" i="0" u="sng" strike="noStrike" kern="1200" cap="none" spc="0" normalizeH="0" baseline="0" noProof="0" dirty="0">
                <a:ln>
                  <a:noFill/>
                </a:ln>
                <a:solidFill>
                  <a:srgbClr val="777777"/>
                </a:solidFill>
                <a:effectLst/>
                <a:uLnTx/>
                <a:uFillTx/>
                <a:latin typeface="Arial" panose="020B0604020202020204" pitchFamily="34" charset="0"/>
                <a:ea typeface="+mn-ea"/>
                <a:cs typeface="+mn-cs"/>
              </a:rPr>
              <a:t>Solar Cogeneration  </a:t>
            </a:r>
          </a:p>
          <a:p>
            <a:pPr marL="342900" marR="0" lvl="0" indent="-285750" algn="l" defTabSz="914400" rtl="0" eaLnBrk="0" fontAlgn="base" latinLnBrk="0" hangingPunct="0">
              <a:lnSpc>
                <a:spcPct val="100000"/>
              </a:lnSpc>
              <a:spcBef>
                <a:spcPct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rPr>
              <a:t>Solar thermal behind PV (PVT)</a:t>
            </a:r>
            <a:endPar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endParaRPr>
          </a:p>
          <a:p>
            <a:pPr marL="342900" marR="0" lvl="0" indent="-285750" algn="l" defTabSz="914400" rtl="0" eaLnBrk="1" fontAlgn="auto" latinLnBrk="0" hangingPunct="1">
              <a:lnSpc>
                <a:spcPct val="100000"/>
              </a:lnSpc>
              <a:spcBef>
                <a:spcPts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rPr>
              <a:t>Heat sink improves kWh generation (perhaps ~5% / </a:t>
            </a:r>
            <a:r>
              <a:rPr kumimoji="0" lang="en-US" sz="1600" b="0" i="0" u="none" strike="noStrike" kern="1200" cap="none" spc="0" normalizeH="0" baseline="0" noProof="0" dirty="0" err="1">
                <a:ln>
                  <a:noFill/>
                </a:ln>
                <a:solidFill>
                  <a:srgbClr val="777777"/>
                </a:solidFill>
                <a:effectLst/>
                <a:uLnTx/>
                <a:uFillTx/>
                <a:latin typeface="Arial" panose="020B0604020202020204" pitchFamily="34" charset="0"/>
                <a:ea typeface="+mn-ea"/>
                <a:cs typeface="+mn-cs"/>
              </a:rPr>
              <a:t>yr</a:t>
            </a: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rPr>
              <a:t>)</a:t>
            </a:r>
            <a:endPar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endParaRPr>
          </a:p>
          <a:p>
            <a:pPr marL="342900" marR="0" lvl="0" indent="-285750" algn="l" defTabSz="914400" rtl="0" eaLnBrk="0" fontAlgn="base" latinLnBrk="0" hangingPunct="0">
              <a:lnSpc>
                <a:spcPct val="100000"/>
              </a:lnSpc>
              <a:spcBef>
                <a:spcPct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rPr>
              <a:t>PVT + heat pumps can assist cold-climate capacity</a:t>
            </a:r>
            <a:endPar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endParaRPr>
          </a:p>
          <a:p>
            <a:pPr marL="342900" marR="0" lvl="0" indent="-285750" algn="l" defTabSz="914400" rtl="0" eaLnBrk="0" fontAlgn="base" latinLnBrk="0" hangingPunct="0">
              <a:lnSpc>
                <a:spcPct val="100000"/>
              </a:lnSpc>
              <a:spcBef>
                <a:spcPct val="0"/>
              </a:spcBef>
              <a:buClr>
                <a:srgbClr val="00559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rPr>
              <a:t>Capable of nighttime heat rejection for cooling savings</a:t>
            </a:r>
            <a:endParaRPr kumimoji="0" 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Segoe UI"/>
            </a:endParaRPr>
          </a:p>
          <a:p>
            <a:pPr marL="34290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777777"/>
              </a:solidFill>
              <a:effectLst/>
              <a:uLnTx/>
              <a:uFillTx/>
              <a:latin typeface="Segoe UI"/>
              <a:ea typeface="+mn-ea"/>
              <a:cs typeface="Segoe UI"/>
            </a:endParaRPr>
          </a:p>
        </p:txBody>
      </p:sp>
      <p:pic>
        <p:nvPicPr>
          <p:cNvPr id="9" name="Picture 8">
            <a:extLst>
              <a:ext uri="{FF2B5EF4-FFF2-40B4-BE49-F238E27FC236}">
                <a16:creationId xmlns:a16="http://schemas.microsoft.com/office/drawing/2014/main" id="{E981F608-5560-8797-1658-2676FC57E9F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8857"/>
          <a:stretch/>
        </p:blipFill>
        <p:spPr>
          <a:xfrm>
            <a:off x="3517618" y="4928535"/>
            <a:ext cx="1880769" cy="1799640"/>
          </a:xfrm>
          <a:prstGeom prst="rect">
            <a:avLst/>
          </a:prstGeom>
        </p:spPr>
      </p:pic>
      <p:sp>
        <p:nvSpPr>
          <p:cNvPr id="13" name="Title 1">
            <a:extLst>
              <a:ext uri="{FF2B5EF4-FFF2-40B4-BE49-F238E27FC236}">
                <a16:creationId xmlns:a16="http://schemas.microsoft.com/office/drawing/2014/main" id="{F452C807-11F6-FE5F-E369-0C6E25F00B4B}"/>
              </a:ext>
            </a:extLst>
          </p:cNvPr>
          <p:cNvSpPr>
            <a:spLocks noGrp="1"/>
          </p:cNvSpPr>
          <p:nvPr>
            <p:ph type="title"/>
          </p:nvPr>
        </p:nvSpPr>
        <p:spPr>
          <a:xfrm>
            <a:off x="702800" y="287324"/>
            <a:ext cx="8317308" cy="954368"/>
          </a:xfrm>
        </p:spPr>
        <p:txBody>
          <a:bodyPr vert="horz" lIns="91440" tIns="45720" rIns="91440" bIns="45720" rtlCol="0" anchor="b">
            <a:normAutofit fontScale="90000"/>
          </a:bodyPr>
          <a:lstStyle/>
          <a:p>
            <a:r>
              <a:rPr lang="en-US" i="0" kern="1200" spc="0" baseline="0" dirty="0">
                <a:latin typeface="+mj-lt"/>
                <a:ea typeface="+mj-ea"/>
                <a:cs typeface="+mj-cs"/>
              </a:rPr>
              <a:t>Building Space Conditioning Energy Use:</a:t>
            </a:r>
            <a:br>
              <a:rPr lang="en-US" i="0" kern="1200" spc="0" baseline="0" dirty="0">
                <a:latin typeface="+mj-lt"/>
                <a:ea typeface="+mj-ea"/>
                <a:cs typeface="+mj-cs"/>
              </a:rPr>
            </a:br>
            <a:r>
              <a:rPr lang="en-US" b="1" i="0" kern="1200" spc="0" baseline="0" dirty="0">
                <a:latin typeface="+mj-lt"/>
                <a:ea typeface="+mj-ea"/>
                <a:cs typeface="+mj-cs"/>
              </a:rPr>
              <a:t>Envelopes</a:t>
            </a:r>
          </a:p>
        </p:txBody>
      </p:sp>
    </p:spTree>
    <p:extLst>
      <p:ext uri="{BB962C8B-B14F-4D97-AF65-F5344CB8AC3E}">
        <p14:creationId xmlns:p14="http://schemas.microsoft.com/office/powerpoint/2010/main" val="175704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95084-EE34-F54A-8063-0710A8EA4D78}"/>
              </a:ext>
            </a:extLst>
          </p:cNvPr>
          <p:cNvSpPr>
            <a:spLocks noGrp="1"/>
          </p:cNvSpPr>
          <p:nvPr>
            <p:ph type="title"/>
          </p:nvPr>
        </p:nvSpPr>
        <p:spPr/>
        <p:txBody>
          <a:bodyPr/>
          <a:lstStyle/>
          <a:p>
            <a:r>
              <a:rPr lang="en-US" dirty="0"/>
              <a:t>Whole Building Integrated Solutions:</a:t>
            </a:r>
            <a:br>
              <a:rPr lang="en-US" dirty="0"/>
            </a:br>
            <a:r>
              <a:rPr lang="en-US" b="1" dirty="0"/>
              <a:t>GTI Energy’s Microgrid Test Bed</a:t>
            </a:r>
          </a:p>
        </p:txBody>
      </p:sp>
      <p:sp>
        <p:nvSpPr>
          <p:cNvPr id="6" name="Slide Number Placeholder 5">
            <a:extLst>
              <a:ext uri="{FF2B5EF4-FFF2-40B4-BE49-F238E27FC236}">
                <a16:creationId xmlns:a16="http://schemas.microsoft.com/office/drawing/2014/main" id="{90DBF40F-D830-22F7-0202-FE94952B1A1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777777"/>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777777"/>
              </a:solidFill>
              <a:effectLst/>
              <a:uLnTx/>
              <a:uFillTx/>
              <a:latin typeface="Segoe UI"/>
              <a:ea typeface="+mn-ea"/>
              <a:cs typeface="+mn-cs"/>
            </a:endParaRPr>
          </a:p>
        </p:txBody>
      </p:sp>
      <p:pic>
        <p:nvPicPr>
          <p:cNvPr id="2050" name="Picture 2" descr="Image">
            <a:extLst>
              <a:ext uri="{FF2B5EF4-FFF2-40B4-BE49-F238E27FC236}">
                <a16:creationId xmlns:a16="http://schemas.microsoft.com/office/drawing/2014/main" id="{8DAA4FBE-EC5B-337B-426E-0A9815D5BE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4034" y="1403626"/>
            <a:ext cx="6689558" cy="5017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25E176D-0DF4-ACCD-673A-463761E350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51" y="4187168"/>
            <a:ext cx="4068934" cy="2442232"/>
          </a:xfrm>
          <a:prstGeom prst="rect">
            <a:avLst/>
          </a:prstGeom>
        </p:spPr>
      </p:pic>
      <p:sp>
        <p:nvSpPr>
          <p:cNvPr id="3" name="TextBox 2">
            <a:extLst>
              <a:ext uri="{FF2B5EF4-FFF2-40B4-BE49-F238E27FC236}">
                <a16:creationId xmlns:a16="http://schemas.microsoft.com/office/drawing/2014/main" id="{E0011C05-6DBA-0AEA-1383-72B593F92E74}"/>
              </a:ext>
            </a:extLst>
          </p:cNvPr>
          <p:cNvSpPr txBox="1"/>
          <p:nvPr/>
        </p:nvSpPr>
        <p:spPr>
          <a:xfrm>
            <a:off x="806643" y="4494634"/>
            <a:ext cx="354314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egoe UI"/>
                <a:ea typeface="+mn-ea"/>
                <a:cs typeface="+mn-cs"/>
              </a:rPr>
              <a:t>Cold-climate ASHPs</a:t>
            </a:r>
          </a:p>
        </p:txBody>
      </p:sp>
      <p:sp>
        <p:nvSpPr>
          <p:cNvPr id="8" name="TextBox 7">
            <a:extLst>
              <a:ext uri="{FF2B5EF4-FFF2-40B4-BE49-F238E27FC236}">
                <a16:creationId xmlns:a16="http://schemas.microsoft.com/office/drawing/2014/main" id="{39DBD6C1-2F8C-B710-C715-C26B4D3D1C74}"/>
              </a:ext>
            </a:extLst>
          </p:cNvPr>
          <p:cNvSpPr txBox="1"/>
          <p:nvPr/>
        </p:nvSpPr>
        <p:spPr>
          <a:xfrm>
            <a:off x="5620964" y="1463845"/>
            <a:ext cx="1604927"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egoe UI"/>
                <a:ea typeface="+mn-ea"/>
                <a:cs typeface="+mn-cs"/>
              </a:rPr>
              <a:t>Solar PV</a:t>
            </a:r>
          </a:p>
        </p:txBody>
      </p:sp>
      <p:sp>
        <p:nvSpPr>
          <p:cNvPr id="9" name="TextBox 8">
            <a:extLst>
              <a:ext uri="{FF2B5EF4-FFF2-40B4-BE49-F238E27FC236}">
                <a16:creationId xmlns:a16="http://schemas.microsoft.com/office/drawing/2014/main" id="{F96E99D4-023D-FB05-F5DE-671B22AEB6F3}"/>
              </a:ext>
            </a:extLst>
          </p:cNvPr>
          <p:cNvSpPr txBox="1"/>
          <p:nvPr/>
        </p:nvSpPr>
        <p:spPr>
          <a:xfrm>
            <a:off x="7922779" y="1525704"/>
            <a:ext cx="2534092"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egoe UI"/>
                <a:ea typeface="+mn-ea"/>
                <a:cs typeface="+mn-cs"/>
              </a:rPr>
              <a:t>Solar Thermal</a:t>
            </a:r>
          </a:p>
        </p:txBody>
      </p:sp>
      <p:cxnSp>
        <p:nvCxnSpPr>
          <p:cNvPr id="11" name="Connector: Elbow 10">
            <a:extLst>
              <a:ext uri="{FF2B5EF4-FFF2-40B4-BE49-F238E27FC236}">
                <a16:creationId xmlns:a16="http://schemas.microsoft.com/office/drawing/2014/main" id="{CC854AF1-19CF-9F8D-AD85-B0AFDCE12F5E}"/>
              </a:ext>
            </a:extLst>
          </p:cNvPr>
          <p:cNvCxnSpPr>
            <a:cxnSpLocks/>
          </p:cNvCxnSpPr>
          <p:nvPr/>
        </p:nvCxnSpPr>
        <p:spPr>
          <a:xfrm flipH="1">
            <a:off x="10045700" y="1796939"/>
            <a:ext cx="411171" cy="369011"/>
          </a:xfrm>
          <a:prstGeom prst="bentConnector3">
            <a:avLst>
              <a:gd name="adj1" fmla="val -55597"/>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BBF84951-1230-F3D3-ABC8-56C8C8489B36}"/>
              </a:ext>
            </a:extLst>
          </p:cNvPr>
          <p:cNvCxnSpPr>
            <a:cxnSpLocks/>
            <a:stCxn id="8" idx="3"/>
          </p:cNvCxnSpPr>
          <p:nvPr/>
        </p:nvCxnSpPr>
        <p:spPr>
          <a:xfrm>
            <a:off x="7225891" y="1725455"/>
            <a:ext cx="309442" cy="547844"/>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58FF00-6173-379B-1745-5117CB4F128C}"/>
              </a:ext>
            </a:extLst>
          </p:cNvPr>
          <p:cNvSpPr txBox="1"/>
          <p:nvPr/>
        </p:nvSpPr>
        <p:spPr>
          <a:xfrm>
            <a:off x="6647152" y="5272037"/>
            <a:ext cx="2257669"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egoe UI"/>
                <a:ea typeface="+mn-ea"/>
                <a:cs typeface="+mn-cs"/>
              </a:rPr>
              <a:t>EV Charging</a:t>
            </a:r>
          </a:p>
        </p:txBody>
      </p:sp>
      <p:pic>
        <p:nvPicPr>
          <p:cNvPr id="25" name="Picture 24">
            <a:extLst>
              <a:ext uri="{FF2B5EF4-FFF2-40B4-BE49-F238E27FC236}">
                <a16:creationId xmlns:a16="http://schemas.microsoft.com/office/drawing/2014/main" id="{31DA5EF1-09AD-47BB-005D-B009AED3ED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484" y="1536283"/>
            <a:ext cx="1719072" cy="1719072"/>
          </a:xfrm>
          <a:prstGeom prst="rect">
            <a:avLst/>
          </a:prstGeom>
        </p:spPr>
      </p:pic>
      <p:pic>
        <p:nvPicPr>
          <p:cNvPr id="10" name="Picture 9">
            <a:extLst>
              <a:ext uri="{FF2B5EF4-FFF2-40B4-BE49-F238E27FC236}">
                <a16:creationId xmlns:a16="http://schemas.microsoft.com/office/drawing/2014/main" id="{21DD48EE-A5A5-403D-FD2C-6AF4737CC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35629" y="1310679"/>
            <a:ext cx="2851093" cy="3104675"/>
          </a:xfrm>
          <a:prstGeom prst="rect">
            <a:avLst/>
          </a:prstGeom>
        </p:spPr>
      </p:pic>
    </p:spTree>
    <p:extLst>
      <p:ext uri="{BB962C8B-B14F-4D97-AF65-F5344CB8AC3E}">
        <p14:creationId xmlns:p14="http://schemas.microsoft.com/office/powerpoint/2010/main" val="111610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38824C-8704-DFCC-1DDA-6D95AA430C4D}"/>
              </a:ext>
            </a:extLst>
          </p:cNvPr>
          <p:cNvSpPr>
            <a:spLocks noGrp="1"/>
          </p:cNvSpPr>
          <p:nvPr>
            <p:ph type="sldNum" sz="quarter" idx="12"/>
          </p:nvPr>
        </p:nvSpPr>
        <p:spPr/>
        <p:txBody>
          <a:bodyPr/>
          <a:lstStyle/>
          <a:p>
            <a:fld id="{24EE165D-5345-4960-8AB4-C5A16A36EE8F}" type="slidenum">
              <a:rPr lang="en-US" smtClean="0"/>
              <a:pPr/>
              <a:t>13</a:t>
            </a:fld>
            <a:endParaRPr lang="en-US" dirty="0"/>
          </a:p>
        </p:txBody>
      </p:sp>
      <p:sp>
        <p:nvSpPr>
          <p:cNvPr id="2" name="Title 1">
            <a:extLst>
              <a:ext uri="{FF2B5EF4-FFF2-40B4-BE49-F238E27FC236}">
                <a16:creationId xmlns:a16="http://schemas.microsoft.com/office/drawing/2014/main" id="{F5BAECFF-2618-D075-3427-99455A9F9526}"/>
              </a:ext>
            </a:extLst>
          </p:cNvPr>
          <p:cNvSpPr>
            <a:spLocks noGrp="1"/>
          </p:cNvSpPr>
          <p:nvPr>
            <p:ph type="title"/>
          </p:nvPr>
        </p:nvSpPr>
        <p:spPr>
          <a:xfrm>
            <a:off x="749197" y="359173"/>
            <a:ext cx="9158274" cy="646331"/>
          </a:xfrm>
        </p:spPr>
        <p:txBody>
          <a:bodyPr/>
          <a:lstStyle/>
          <a:p>
            <a:r>
              <a:rPr lang="en-US" dirty="0"/>
              <a:t>Decarbonizing Pipeline Gas</a:t>
            </a:r>
          </a:p>
        </p:txBody>
      </p:sp>
      <p:pic>
        <p:nvPicPr>
          <p:cNvPr id="5" name="Picture 4">
            <a:extLst>
              <a:ext uri="{FF2B5EF4-FFF2-40B4-BE49-F238E27FC236}">
                <a16:creationId xmlns:a16="http://schemas.microsoft.com/office/drawing/2014/main" id="{DBA2982B-1810-EAF8-40C4-B9BA7555AB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5608" y="1735109"/>
            <a:ext cx="6154770" cy="4440552"/>
          </a:xfrm>
          <a:prstGeom prst="rect">
            <a:avLst/>
          </a:prstGeom>
        </p:spPr>
      </p:pic>
      <p:sp>
        <p:nvSpPr>
          <p:cNvPr id="6" name="TextBox 5">
            <a:extLst>
              <a:ext uri="{FF2B5EF4-FFF2-40B4-BE49-F238E27FC236}">
                <a16:creationId xmlns:a16="http://schemas.microsoft.com/office/drawing/2014/main" id="{AB051F52-FCED-3077-AC0F-5F22A5B74DE3}"/>
              </a:ext>
            </a:extLst>
          </p:cNvPr>
          <p:cNvSpPr txBox="1"/>
          <p:nvPr/>
        </p:nvSpPr>
        <p:spPr>
          <a:xfrm>
            <a:off x="2523792" y="1270791"/>
            <a:ext cx="6262433" cy="461665"/>
          </a:xfrm>
          <a:prstGeom prst="rect">
            <a:avLst/>
          </a:prstGeom>
          <a:noFill/>
        </p:spPr>
        <p:txBody>
          <a:bodyPr wrap="square" rtlCol="0">
            <a:spAutoFit/>
          </a:bodyPr>
          <a:lstStyle/>
          <a:p>
            <a:pPr algn="ctr"/>
            <a:r>
              <a:rPr lang="en-US" sz="2400" b="1" dirty="0"/>
              <a:t>Using Renewable Gas or Clean Hydrogen</a:t>
            </a:r>
          </a:p>
        </p:txBody>
      </p:sp>
      <p:sp>
        <p:nvSpPr>
          <p:cNvPr id="3" name="TextBox 2">
            <a:extLst>
              <a:ext uri="{FF2B5EF4-FFF2-40B4-BE49-F238E27FC236}">
                <a16:creationId xmlns:a16="http://schemas.microsoft.com/office/drawing/2014/main" id="{5BD7111B-D445-242C-8D7C-E0461EB133F1}"/>
              </a:ext>
            </a:extLst>
          </p:cNvPr>
          <p:cNvSpPr txBox="1"/>
          <p:nvPr/>
        </p:nvSpPr>
        <p:spPr>
          <a:xfrm>
            <a:off x="1130965" y="5983069"/>
            <a:ext cx="9384055" cy="646331"/>
          </a:xfrm>
          <a:prstGeom prst="rect">
            <a:avLst/>
          </a:prstGeom>
          <a:noFill/>
        </p:spPr>
        <p:txBody>
          <a:bodyPr wrap="square" rtlCol="0">
            <a:spAutoFit/>
          </a:bodyPr>
          <a:lstStyle/>
          <a:p>
            <a:pPr algn="ctr"/>
            <a:r>
              <a:rPr lang="en-US" dirty="0"/>
              <a:t>Renewable gases can be used to decarbonize gas space heating or gas power generation and production processes can be coupled with CO2 sequestration to achieve negative CI’s</a:t>
            </a:r>
          </a:p>
        </p:txBody>
      </p:sp>
      <p:sp>
        <p:nvSpPr>
          <p:cNvPr id="7" name="TextBox 6">
            <a:extLst>
              <a:ext uri="{FF2B5EF4-FFF2-40B4-BE49-F238E27FC236}">
                <a16:creationId xmlns:a16="http://schemas.microsoft.com/office/drawing/2014/main" id="{D21DA325-4A7C-4C46-FE79-9B94838FC31F}"/>
              </a:ext>
            </a:extLst>
          </p:cNvPr>
          <p:cNvSpPr txBox="1"/>
          <p:nvPr/>
        </p:nvSpPr>
        <p:spPr>
          <a:xfrm>
            <a:off x="447573" y="2141829"/>
            <a:ext cx="2076219" cy="2862322"/>
          </a:xfrm>
          <a:prstGeom prst="rect">
            <a:avLst/>
          </a:prstGeom>
          <a:noFill/>
        </p:spPr>
        <p:txBody>
          <a:bodyPr wrap="square" rtlCol="0">
            <a:spAutoFit/>
          </a:bodyPr>
          <a:lstStyle/>
          <a:p>
            <a:r>
              <a:rPr lang="en-US" dirty="0"/>
              <a:t>RNG and clean hydrogen can have carbon intensities (CI’s) that are low, zero or negative depending on production process and feedstocks</a:t>
            </a:r>
          </a:p>
        </p:txBody>
      </p:sp>
    </p:spTree>
    <p:extLst>
      <p:ext uri="{BB962C8B-B14F-4D97-AF65-F5344CB8AC3E}">
        <p14:creationId xmlns:p14="http://schemas.microsoft.com/office/powerpoint/2010/main" val="216544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9B77-516B-640B-745A-F34AF9CBA825}"/>
              </a:ext>
            </a:extLst>
          </p:cNvPr>
          <p:cNvSpPr>
            <a:spLocks noGrp="1"/>
          </p:cNvSpPr>
          <p:nvPr>
            <p:ph type="title"/>
          </p:nvPr>
        </p:nvSpPr>
        <p:spPr/>
        <p:txBody>
          <a:bodyPr/>
          <a:lstStyle/>
          <a:p>
            <a:r>
              <a:rPr lang="en-US" dirty="0"/>
              <a:t>Veritas: Measurement to Reduce Methane Emissions</a:t>
            </a:r>
          </a:p>
        </p:txBody>
      </p:sp>
      <p:sp>
        <p:nvSpPr>
          <p:cNvPr id="3" name="Content Placeholder 2">
            <a:extLst>
              <a:ext uri="{FF2B5EF4-FFF2-40B4-BE49-F238E27FC236}">
                <a16:creationId xmlns:a16="http://schemas.microsoft.com/office/drawing/2014/main" id="{6E182171-D978-CE3B-4FA1-40BDBF3EA589}"/>
              </a:ext>
            </a:extLst>
          </p:cNvPr>
          <p:cNvSpPr>
            <a:spLocks noGrp="1"/>
          </p:cNvSpPr>
          <p:nvPr>
            <p:ph sz="half" idx="1"/>
          </p:nvPr>
        </p:nvSpPr>
        <p:spPr/>
        <p:txBody>
          <a:bodyPr vert="horz" lIns="91440" tIns="45720" rIns="91440" bIns="45720" rtlCol="0" anchor="t">
            <a:normAutofit fontScale="92500" lnSpcReduction="10000"/>
          </a:bodyPr>
          <a:lstStyle/>
          <a:p>
            <a:pPr marL="0" indent="0">
              <a:buClr>
                <a:srgbClr val="00B0F0"/>
              </a:buClr>
              <a:buNone/>
            </a:pPr>
            <a:r>
              <a:rPr lang="en-US" sz="2400"/>
              <a:t>Veritas has four Technical Protocols  </a:t>
            </a:r>
          </a:p>
          <a:p>
            <a:pPr>
              <a:buClr>
                <a:srgbClr val="00B0F0"/>
              </a:buClr>
            </a:pPr>
            <a:r>
              <a:rPr lang="en-US" b="1">
                <a:solidFill>
                  <a:srgbClr val="00B0F0"/>
                </a:solidFill>
              </a:rPr>
              <a:t>Measurement &amp; Reconciliation:</a:t>
            </a:r>
            <a:r>
              <a:rPr lang="en-US"/>
              <a:t> Describe how to take measurements and reconcile emission-factor inventories with actual measurements  </a:t>
            </a:r>
          </a:p>
          <a:p>
            <a:pPr>
              <a:buClr>
                <a:srgbClr val="00B0F0"/>
              </a:buClr>
            </a:pPr>
            <a:r>
              <a:rPr lang="en-US" b="1">
                <a:solidFill>
                  <a:srgbClr val="00B0F0"/>
                </a:solidFill>
              </a:rPr>
              <a:t>Methane Emissions Intensity:</a:t>
            </a:r>
            <a:r>
              <a:rPr lang="en-US"/>
              <a:t> Define methane intensities</a:t>
            </a:r>
            <a:endParaRPr lang="en-US">
              <a:cs typeface="Segoe UI"/>
            </a:endParaRPr>
          </a:p>
          <a:p>
            <a:pPr>
              <a:buClr>
                <a:srgbClr val="00B0F0"/>
              </a:buClr>
            </a:pPr>
            <a:r>
              <a:rPr lang="en-US" b="1">
                <a:solidFill>
                  <a:srgbClr val="00B0F0"/>
                </a:solidFill>
              </a:rPr>
              <a:t>Value Chain Summation: </a:t>
            </a:r>
            <a:r>
              <a:rPr lang="en-US"/>
              <a:t>Add multiple segments to reach a total emissions intensity  </a:t>
            </a:r>
            <a:endParaRPr lang="en-US">
              <a:cs typeface="Segoe UI"/>
            </a:endParaRPr>
          </a:p>
          <a:p>
            <a:pPr>
              <a:buClr>
                <a:srgbClr val="00B0F0"/>
              </a:buClr>
            </a:pPr>
            <a:r>
              <a:rPr lang="en-US" b="1">
                <a:solidFill>
                  <a:srgbClr val="00B0F0"/>
                </a:solidFill>
              </a:rPr>
              <a:t>Assurance:</a:t>
            </a:r>
            <a:r>
              <a:rPr lang="en-US"/>
              <a:t> Provide guidance for verifying emissions inventory </a:t>
            </a:r>
            <a:endParaRPr lang="en-US">
              <a:cs typeface="Segoe UI"/>
            </a:endParaRPr>
          </a:p>
          <a:p>
            <a:endParaRPr lang="en-US"/>
          </a:p>
        </p:txBody>
      </p:sp>
      <p:sp>
        <p:nvSpPr>
          <p:cNvPr id="4" name="Content Placeholder 3">
            <a:extLst>
              <a:ext uri="{FF2B5EF4-FFF2-40B4-BE49-F238E27FC236}">
                <a16:creationId xmlns:a16="http://schemas.microsoft.com/office/drawing/2014/main" id="{F2D055FD-81E8-FEA9-B457-E3810C221734}"/>
              </a:ext>
            </a:extLst>
          </p:cNvPr>
          <p:cNvSpPr>
            <a:spLocks noGrp="1"/>
          </p:cNvSpPr>
          <p:nvPr>
            <p:ph sz="half" idx="2"/>
          </p:nvPr>
        </p:nvSpPr>
        <p:spPr>
          <a:xfrm>
            <a:off x="6172200" y="1825625"/>
            <a:ext cx="5181600" cy="717550"/>
          </a:xfrm>
        </p:spPr>
        <p:txBody>
          <a:bodyPr>
            <a:normAutofit fontScale="92500" lnSpcReduction="10000"/>
          </a:bodyPr>
          <a:lstStyle/>
          <a:p>
            <a:pPr marL="0" indent="0">
              <a:buNone/>
            </a:pPr>
            <a:r>
              <a:rPr lang="en-US"/>
              <a:t>Veritas covers </a:t>
            </a:r>
            <a:r>
              <a:rPr lang="en-US" b="1">
                <a:solidFill>
                  <a:srgbClr val="00B0F0"/>
                </a:solidFill>
              </a:rPr>
              <a:t>six segments</a:t>
            </a:r>
            <a:r>
              <a:rPr lang="en-US"/>
              <a:t> of the natural gas supply chain: </a:t>
            </a:r>
          </a:p>
        </p:txBody>
      </p:sp>
      <p:sp>
        <p:nvSpPr>
          <p:cNvPr id="6" name="Slide Number Placeholder 5">
            <a:extLst>
              <a:ext uri="{FF2B5EF4-FFF2-40B4-BE49-F238E27FC236}">
                <a16:creationId xmlns:a16="http://schemas.microsoft.com/office/drawing/2014/main" id="{BAEE72B4-96CE-16C4-A96A-D8D3614DB947}"/>
              </a:ext>
            </a:extLst>
          </p:cNvPr>
          <p:cNvSpPr>
            <a:spLocks noGrp="1"/>
          </p:cNvSpPr>
          <p:nvPr>
            <p:ph type="sldNum" sz="quarter" idx="4"/>
          </p:nvPr>
        </p:nvSpPr>
        <p:spPr>
          <a:xfrm>
            <a:off x="10917382" y="6439474"/>
            <a:ext cx="436417" cy="365125"/>
          </a:xfrm>
          <a:prstGeom prst="rect">
            <a:avLst/>
          </a:prstGeom>
        </p:spPr>
        <p:txBody>
          <a:bodyPr vert="horz" lIns="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fld id="{7A5C66A3-9B73-4A4F-A54B-4C9A77F384E8}" type="slidenum">
              <a:rPr lang="en-US" smtClean="0"/>
              <a:pPr/>
              <a:t>14</a:t>
            </a:fld>
            <a:endParaRPr lang="en-US"/>
          </a:p>
        </p:txBody>
      </p:sp>
      <p:pic>
        <p:nvPicPr>
          <p:cNvPr id="8" name="Picture 7" descr="A diagram of a process&#10;&#10;Description automatically generated">
            <a:extLst>
              <a:ext uri="{FF2B5EF4-FFF2-40B4-BE49-F238E27FC236}">
                <a16:creationId xmlns:a16="http://schemas.microsoft.com/office/drawing/2014/main" id="{CA54D9D1-045D-DC99-C367-29D3486B04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6025" y="2625524"/>
            <a:ext cx="5294109" cy="3378604"/>
          </a:xfrm>
          <a:prstGeom prst="rect">
            <a:avLst/>
          </a:prstGeom>
        </p:spPr>
      </p:pic>
      <p:sp>
        <p:nvSpPr>
          <p:cNvPr id="7" name="TextBox 6">
            <a:extLst>
              <a:ext uri="{FF2B5EF4-FFF2-40B4-BE49-F238E27FC236}">
                <a16:creationId xmlns:a16="http://schemas.microsoft.com/office/drawing/2014/main" id="{0CC795B0-C4EF-264B-FA56-7060E0898698}"/>
              </a:ext>
            </a:extLst>
          </p:cNvPr>
          <p:cNvSpPr txBox="1"/>
          <p:nvPr/>
        </p:nvSpPr>
        <p:spPr>
          <a:xfrm>
            <a:off x="4880276" y="6188342"/>
            <a:ext cx="4574620" cy="400110"/>
          </a:xfrm>
          <a:prstGeom prst="rect">
            <a:avLst/>
          </a:prstGeom>
          <a:noFill/>
        </p:spPr>
        <p:txBody>
          <a:bodyPr wrap="square">
            <a:spAutoFit/>
          </a:bodyPr>
          <a:lstStyle/>
          <a:p>
            <a:r>
              <a:rPr lang="en-US" sz="2000" dirty="0">
                <a:hlinkClick r:id="rId4"/>
              </a:rPr>
              <a:t>https://veritas.gti.energy/</a:t>
            </a:r>
            <a:r>
              <a:rPr lang="en-US" sz="2000" dirty="0"/>
              <a:t> </a:t>
            </a:r>
          </a:p>
        </p:txBody>
      </p:sp>
    </p:spTree>
    <p:extLst>
      <p:ext uri="{BB962C8B-B14F-4D97-AF65-F5344CB8AC3E}">
        <p14:creationId xmlns:p14="http://schemas.microsoft.com/office/powerpoint/2010/main" val="136908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722602-5519-ED9C-1F19-F6EA0F0B7352}"/>
              </a:ext>
            </a:extLst>
          </p:cNvPr>
          <p:cNvSpPr>
            <a:spLocks noGrp="1"/>
          </p:cNvSpPr>
          <p:nvPr>
            <p:ph type="title"/>
          </p:nvPr>
        </p:nvSpPr>
        <p:spPr>
          <a:xfrm>
            <a:off x="450572" y="136915"/>
            <a:ext cx="11018520" cy="1005443"/>
          </a:xfrm>
        </p:spPr>
        <p:txBody>
          <a:bodyPr vert="horz" lIns="121920" tIns="60960" rIns="121920" bIns="60960" rtlCol="0" anchor="b">
            <a:normAutofit/>
          </a:bodyPr>
          <a:lstStyle/>
          <a:p>
            <a:pPr defTabSz="1219170"/>
            <a:r>
              <a:rPr lang="en-US" sz="3600" dirty="0">
                <a:solidFill>
                  <a:schemeClr val="tx1"/>
                </a:solidFill>
              </a:rPr>
              <a:t>What is Network Geothermal?</a:t>
            </a:r>
          </a:p>
        </p:txBody>
      </p:sp>
      <p:pic>
        <p:nvPicPr>
          <p:cNvPr id="3" name="Picture 2" descr="A diagram of a heating system&#10;&#10;Description automatically generated">
            <a:extLst>
              <a:ext uri="{FF2B5EF4-FFF2-40B4-BE49-F238E27FC236}">
                <a16:creationId xmlns:a16="http://schemas.microsoft.com/office/drawing/2014/main" id="{8AD9588F-4BE4-8A89-748B-CEF318AE75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9296" y="1519638"/>
            <a:ext cx="9533407" cy="4993507"/>
          </a:xfrm>
          <a:prstGeom prst="rect">
            <a:avLst/>
          </a:prstGeom>
        </p:spPr>
      </p:pic>
      <p:sp>
        <p:nvSpPr>
          <p:cNvPr id="2" name="TextBox 1">
            <a:extLst>
              <a:ext uri="{FF2B5EF4-FFF2-40B4-BE49-F238E27FC236}">
                <a16:creationId xmlns:a16="http://schemas.microsoft.com/office/drawing/2014/main" id="{AD6F96A3-740D-0E16-CC01-168B0ABC4F3D}"/>
              </a:ext>
            </a:extLst>
          </p:cNvPr>
          <p:cNvSpPr txBox="1"/>
          <p:nvPr/>
        </p:nvSpPr>
        <p:spPr>
          <a:xfrm>
            <a:off x="9349917" y="6550223"/>
            <a:ext cx="1512786" cy="307777"/>
          </a:xfrm>
          <a:prstGeom prst="rect">
            <a:avLst/>
          </a:prstGeom>
          <a:noFill/>
        </p:spPr>
        <p:txBody>
          <a:bodyPr wrap="none" rtlCol="0">
            <a:spAutoFit/>
          </a:bodyPr>
          <a:lstStyle/>
          <a:p>
            <a:r>
              <a:rPr lang="en-US" sz="1400" dirty="0"/>
              <a:t>Source: U.S. DOE</a:t>
            </a:r>
          </a:p>
        </p:txBody>
      </p:sp>
    </p:spTree>
    <p:extLst>
      <p:ext uri="{BB962C8B-B14F-4D97-AF65-F5344CB8AC3E}">
        <p14:creationId xmlns:p14="http://schemas.microsoft.com/office/powerpoint/2010/main" val="1161467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33519B70-C7E0-4E22-A2E7-5F90EAA60CE0" descr="IMG_3144.jpg">
            <a:extLst>
              <a:ext uri="{FF2B5EF4-FFF2-40B4-BE49-F238E27FC236}">
                <a16:creationId xmlns:a16="http://schemas.microsoft.com/office/drawing/2014/main" id="{BE4C8478-7EEC-CBE2-51F5-8A9E7E89C82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2203" b="26567"/>
          <a:stretch/>
        </p:blipFill>
        <p:spPr bwMode="auto">
          <a:xfrm>
            <a:off x="4597836" y="3560830"/>
            <a:ext cx="3421234" cy="279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8C6F8CE-0033-A39A-062D-E949AABBB6E2}"/>
              </a:ext>
            </a:extLst>
          </p:cNvPr>
          <p:cNvSpPr>
            <a:spLocks noGrp="1"/>
          </p:cNvSpPr>
          <p:nvPr>
            <p:ph type="sldNum" sz="quarter" idx="12"/>
          </p:nvPr>
        </p:nvSpPr>
        <p:spPr/>
        <p:txBody>
          <a:bodyPr/>
          <a:lstStyle/>
          <a:p>
            <a:fld id="{3A98EE3D-8CD1-4C3F-BD1C-C98C9596463C}" type="slidenum">
              <a:rPr lang="en-US" smtClean="0"/>
              <a:t>16</a:t>
            </a:fld>
            <a:endParaRPr lang="en-US"/>
          </a:p>
        </p:txBody>
      </p:sp>
      <p:sp>
        <p:nvSpPr>
          <p:cNvPr id="8" name="Title 7">
            <a:extLst>
              <a:ext uri="{FF2B5EF4-FFF2-40B4-BE49-F238E27FC236}">
                <a16:creationId xmlns:a16="http://schemas.microsoft.com/office/drawing/2014/main" id="{D95400BD-1EA4-FB65-BD9C-A054BBE71AB8}"/>
              </a:ext>
            </a:extLst>
          </p:cNvPr>
          <p:cNvSpPr>
            <a:spLocks noGrp="1"/>
          </p:cNvSpPr>
          <p:nvPr>
            <p:ph type="title"/>
          </p:nvPr>
        </p:nvSpPr>
        <p:spPr>
          <a:xfrm>
            <a:off x="672029" y="152499"/>
            <a:ext cx="9244235" cy="1010413"/>
          </a:xfrm>
        </p:spPr>
        <p:txBody>
          <a:bodyPr/>
          <a:lstStyle/>
          <a:p>
            <a:r>
              <a:rPr lang="en-US" sz="3600" dirty="0"/>
              <a:t>Hydrogen Pathways for Gas Decarbonization</a:t>
            </a:r>
          </a:p>
        </p:txBody>
      </p:sp>
      <p:sp>
        <p:nvSpPr>
          <p:cNvPr id="15" name="TextBox 14">
            <a:extLst>
              <a:ext uri="{FF2B5EF4-FFF2-40B4-BE49-F238E27FC236}">
                <a16:creationId xmlns:a16="http://schemas.microsoft.com/office/drawing/2014/main" id="{69AA16B0-6280-E98B-F445-DE802F0CE3C4}"/>
              </a:ext>
            </a:extLst>
          </p:cNvPr>
          <p:cNvSpPr txBox="1"/>
          <p:nvPr/>
        </p:nvSpPr>
        <p:spPr>
          <a:xfrm>
            <a:off x="457026" y="2449195"/>
            <a:ext cx="3728571" cy="1015663"/>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a:ea typeface="+mn-ea"/>
                <a:cs typeface="+mn-cs"/>
              </a:rPr>
              <a:t>How do H</a:t>
            </a:r>
            <a:r>
              <a:rPr kumimoji="0" lang="en-US" sz="2000" b="0" i="0" u="none" strike="noStrike" kern="0" cap="none" spc="0" normalizeH="0" baseline="-25000" noProof="0" dirty="0">
                <a:ln>
                  <a:noFill/>
                </a:ln>
                <a:solidFill>
                  <a:srgbClr val="FFFFFF"/>
                </a:solidFill>
                <a:effectLst/>
                <a:uLnTx/>
                <a:uFillTx/>
                <a:latin typeface="Segoe UI"/>
                <a:ea typeface="+mn-ea"/>
                <a:cs typeface="+mn-cs"/>
              </a:rPr>
              <a:t>2</a:t>
            </a:r>
            <a:r>
              <a:rPr kumimoji="0" lang="en-US" sz="2000" b="0" i="0" u="none" strike="noStrike" kern="0" cap="none" spc="0" normalizeH="0" baseline="0" noProof="0" dirty="0">
                <a:ln>
                  <a:noFill/>
                </a:ln>
                <a:solidFill>
                  <a:srgbClr val="FFFFFF"/>
                </a:solidFill>
                <a:effectLst/>
                <a:uLnTx/>
                <a:uFillTx/>
                <a:latin typeface="Segoe UI"/>
                <a:ea typeface="+mn-ea"/>
                <a:cs typeface="+mn-cs"/>
              </a:rPr>
              <a:t>/NG blends impact existing </a:t>
            </a:r>
            <a:r>
              <a:rPr kumimoji="0" lang="en-US" sz="2000" b="1" i="0" u="none" strike="noStrike" kern="0" cap="none" spc="0" normalizeH="0" baseline="0" noProof="0" dirty="0">
                <a:ln>
                  <a:noFill/>
                </a:ln>
                <a:solidFill>
                  <a:srgbClr val="FFFFFF"/>
                </a:solidFill>
                <a:effectLst/>
                <a:uLnTx/>
                <a:uFillTx/>
                <a:latin typeface="Segoe UI"/>
                <a:ea typeface="+mn-ea"/>
                <a:cs typeface="+mn-cs"/>
              </a:rPr>
              <a:t>customer gas assets and gas-fired equipment?</a:t>
            </a:r>
            <a:endParaRPr kumimoji="0" lang="en-US" sz="2000" b="0" i="0" u="none" strike="noStrike" kern="0" cap="none" spc="0" normalizeH="0" baseline="0" noProof="0" dirty="0">
              <a:ln>
                <a:noFill/>
              </a:ln>
              <a:solidFill>
                <a:srgbClr val="FFFFFF"/>
              </a:solidFill>
              <a:effectLst/>
              <a:uLnTx/>
              <a:uFillTx/>
              <a:latin typeface="Segoe UI"/>
              <a:ea typeface="+mn-ea"/>
              <a:cs typeface="+mn-cs"/>
            </a:endParaRPr>
          </a:p>
        </p:txBody>
      </p:sp>
      <p:sp>
        <p:nvSpPr>
          <p:cNvPr id="16" name="TextBox 15">
            <a:extLst>
              <a:ext uri="{FF2B5EF4-FFF2-40B4-BE49-F238E27FC236}">
                <a16:creationId xmlns:a16="http://schemas.microsoft.com/office/drawing/2014/main" id="{E8421E6B-C4D4-4A9D-F8A4-C0ED8D630087}"/>
              </a:ext>
            </a:extLst>
          </p:cNvPr>
          <p:cNvSpPr txBox="1"/>
          <p:nvPr/>
        </p:nvSpPr>
        <p:spPr>
          <a:xfrm>
            <a:off x="4585171" y="2449193"/>
            <a:ext cx="3433899" cy="1015663"/>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a:ea typeface="+mn-ea"/>
                <a:cs typeface="+mn-cs"/>
              </a:rPr>
              <a:t>How can we assure that new gas equipment and retrofits are </a:t>
            </a:r>
            <a:r>
              <a:rPr kumimoji="0" lang="en-US" sz="2000" b="1" i="0" u="none" strike="noStrike" kern="0" cap="none" spc="0" normalizeH="0" baseline="0" noProof="0">
                <a:ln>
                  <a:noFill/>
                </a:ln>
                <a:solidFill>
                  <a:srgbClr val="FFFFFF"/>
                </a:solidFill>
                <a:effectLst/>
                <a:uLnTx/>
                <a:uFillTx/>
                <a:latin typeface="Segoe UI"/>
                <a:ea typeface="+mn-ea"/>
                <a:cs typeface="+mn-cs"/>
              </a:rPr>
              <a:t>hydrogen-ready?</a:t>
            </a:r>
            <a:endParaRPr kumimoji="0" lang="en-US" sz="2000" b="0" i="0" u="none" strike="noStrike" kern="0" cap="none" spc="0" normalizeH="0" baseline="0" noProof="0">
              <a:ln>
                <a:noFill/>
              </a:ln>
              <a:solidFill>
                <a:srgbClr val="FFFFFF"/>
              </a:solidFill>
              <a:effectLst/>
              <a:uLnTx/>
              <a:uFillTx/>
              <a:latin typeface="Segoe UI"/>
              <a:ea typeface="+mn-ea"/>
              <a:cs typeface="+mn-cs"/>
            </a:endParaRPr>
          </a:p>
        </p:txBody>
      </p:sp>
      <p:sp>
        <p:nvSpPr>
          <p:cNvPr id="17" name="TextBox 16">
            <a:extLst>
              <a:ext uri="{FF2B5EF4-FFF2-40B4-BE49-F238E27FC236}">
                <a16:creationId xmlns:a16="http://schemas.microsoft.com/office/drawing/2014/main" id="{D8AEA817-BF6C-213B-A0B2-9C46BB145F81}"/>
              </a:ext>
            </a:extLst>
          </p:cNvPr>
          <p:cNvSpPr txBox="1"/>
          <p:nvPr/>
        </p:nvSpPr>
        <p:spPr>
          <a:xfrm>
            <a:off x="8418644" y="2449193"/>
            <a:ext cx="3456836" cy="1015663"/>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a:ea typeface="+mn-ea"/>
                <a:cs typeface="+mn-cs"/>
              </a:rPr>
              <a:t>How do we design and prepare for </a:t>
            </a:r>
            <a:r>
              <a:rPr kumimoji="0" lang="en-US" sz="2000" b="1" i="0" u="none" strike="noStrike" kern="0" cap="none" spc="0" normalizeH="0" baseline="0" noProof="0">
                <a:ln>
                  <a:noFill/>
                </a:ln>
                <a:solidFill>
                  <a:srgbClr val="FFFFFF"/>
                </a:solidFill>
                <a:effectLst/>
                <a:uLnTx/>
                <a:uFillTx/>
                <a:latin typeface="Segoe UI"/>
                <a:ea typeface="+mn-ea"/>
                <a:cs typeface="+mn-cs"/>
              </a:rPr>
              <a:t>hydrogen fuel-flexible systems?</a:t>
            </a:r>
            <a:endParaRPr kumimoji="0" lang="en-US" sz="2000" b="0" i="0" u="none" strike="noStrike" kern="0" cap="none" spc="0" normalizeH="0" baseline="0" noProof="0">
              <a:ln>
                <a:noFill/>
              </a:ln>
              <a:solidFill>
                <a:srgbClr val="FFFFFF"/>
              </a:solidFill>
              <a:effectLst/>
              <a:uLnTx/>
              <a:uFillTx/>
              <a:latin typeface="Segoe UI"/>
              <a:ea typeface="+mn-ea"/>
              <a:cs typeface="+mn-cs"/>
            </a:endParaRPr>
          </a:p>
        </p:txBody>
      </p:sp>
      <p:pic>
        <p:nvPicPr>
          <p:cNvPr id="18" name="Picture 17">
            <a:extLst>
              <a:ext uri="{FF2B5EF4-FFF2-40B4-BE49-F238E27FC236}">
                <a16:creationId xmlns:a16="http://schemas.microsoft.com/office/drawing/2014/main" id="{9B1F153A-01A8-FCC9-2E73-E1FFAEEA1D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31309" y="3511004"/>
            <a:ext cx="3458389" cy="2793048"/>
          </a:xfrm>
          <a:prstGeom prst="rect">
            <a:avLst/>
          </a:prstGeom>
        </p:spPr>
      </p:pic>
      <p:sp>
        <p:nvSpPr>
          <p:cNvPr id="19" name="TextBox 18">
            <a:extLst>
              <a:ext uri="{FF2B5EF4-FFF2-40B4-BE49-F238E27FC236}">
                <a16:creationId xmlns:a16="http://schemas.microsoft.com/office/drawing/2014/main" id="{0D352F6F-0761-0AB1-9309-44D8E3A2C326}"/>
              </a:ext>
            </a:extLst>
          </p:cNvPr>
          <p:cNvSpPr txBox="1"/>
          <p:nvPr/>
        </p:nvSpPr>
        <p:spPr>
          <a:xfrm>
            <a:off x="8440054" y="5955974"/>
            <a:ext cx="3449643" cy="523220"/>
          </a:xfrm>
          <a:prstGeom prst="rect">
            <a:avLst/>
          </a:prstGeom>
          <a:solidFill>
            <a:srgbClr val="FFFFFF"/>
          </a:solidFill>
          <a:ln w="25400" cap="flat" cmpd="sng" algn="ctr">
            <a:solidFill>
              <a:srgbClr val="FFCC00"/>
            </a:solidFill>
            <a:prstDash val="solid"/>
          </a:ln>
          <a:effectLst/>
        </p:spPr>
        <p:txBody>
          <a:bodyPr wrap="square" rtlCol="0">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j-lt"/>
                <a:ea typeface="+mn-ea"/>
                <a:cs typeface="+mn-cs"/>
              </a:rPr>
              <a:t>Developing and demonstrating fuel-flexible combustion/CHP systems</a:t>
            </a:r>
          </a:p>
        </p:txBody>
      </p:sp>
      <p:pic>
        <p:nvPicPr>
          <p:cNvPr id="20" name="Picture 19" descr="A picture containing engine, miller&#10;&#10;Description automatically generated">
            <a:extLst>
              <a:ext uri="{FF2B5EF4-FFF2-40B4-BE49-F238E27FC236}">
                <a16:creationId xmlns:a16="http://schemas.microsoft.com/office/drawing/2014/main" id="{88707424-48D8-EAD8-5D45-4AA64F224C2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0704"/>
          <a:stretch/>
        </p:blipFill>
        <p:spPr>
          <a:xfrm>
            <a:off x="457026" y="3560830"/>
            <a:ext cx="3728571" cy="2749106"/>
          </a:xfrm>
          <a:prstGeom prst="rect">
            <a:avLst/>
          </a:prstGeom>
        </p:spPr>
      </p:pic>
      <p:sp>
        <p:nvSpPr>
          <p:cNvPr id="21" name="TextBox 20">
            <a:extLst>
              <a:ext uri="{FF2B5EF4-FFF2-40B4-BE49-F238E27FC236}">
                <a16:creationId xmlns:a16="http://schemas.microsoft.com/office/drawing/2014/main" id="{E2CB9B83-0B18-263F-F4F5-00BB95470B57}"/>
              </a:ext>
            </a:extLst>
          </p:cNvPr>
          <p:cNvSpPr txBox="1"/>
          <p:nvPr/>
        </p:nvSpPr>
        <p:spPr>
          <a:xfrm>
            <a:off x="457026" y="1336560"/>
            <a:ext cx="7709379" cy="461665"/>
          </a:xfrm>
          <a:prstGeom prst="rect">
            <a:avLst/>
          </a:prstGeom>
          <a:noFill/>
        </p:spPr>
        <p:txBody>
          <a:bodyPr wrap="square" rtlCol="0">
            <a:spAutoFit/>
          </a:bodyPr>
          <a:lstStyle/>
          <a:p>
            <a:pPr algn="ctr"/>
            <a:r>
              <a:rPr lang="en-US" sz="2400" b="1" u="sng">
                <a:solidFill>
                  <a:schemeClr val="accent1"/>
                </a:solidFill>
              </a:rPr>
              <a:t>Centralized Hydrogen Production </a:t>
            </a:r>
          </a:p>
        </p:txBody>
      </p:sp>
      <p:sp>
        <p:nvSpPr>
          <p:cNvPr id="4" name="TextBox 3">
            <a:extLst>
              <a:ext uri="{FF2B5EF4-FFF2-40B4-BE49-F238E27FC236}">
                <a16:creationId xmlns:a16="http://schemas.microsoft.com/office/drawing/2014/main" id="{70E9F715-6EA8-BDFB-C098-CEBC052DA93C}"/>
              </a:ext>
            </a:extLst>
          </p:cNvPr>
          <p:cNvSpPr txBox="1"/>
          <p:nvPr/>
        </p:nvSpPr>
        <p:spPr>
          <a:xfrm>
            <a:off x="457026" y="1821891"/>
            <a:ext cx="3728572" cy="461665"/>
          </a:xfrm>
          <a:prstGeom prst="rect">
            <a:avLst/>
          </a:prstGeom>
          <a:noFill/>
        </p:spPr>
        <p:txBody>
          <a:bodyPr wrap="square" rtlCol="0">
            <a:spAutoFit/>
          </a:bodyPr>
          <a:lstStyle/>
          <a:p>
            <a:pPr algn="ctr"/>
            <a:r>
              <a:rPr lang="en-US" sz="2400">
                <a:solidFill>
                  <a:schemeClr val="accent1"/>
                </a:solidFill>
              </a:rPr>
              <a:t>Blending into Current Grid</a:t>
            </a:r>
          </a:p>
        </p:txBody>
      </p:sp>
      <p:sp>
        <p:nvSpPr>
          <p:cNvPr id="5" name="TextBox 4">
            <a:extLst>
              <a:ext uri="{FF2B5EF4-FFF2-40B4-BE49-F238E27FC236}">
                <a16:creationId xmlns:a16="http://schemas.microsoft.com/office/drawing/2014/main" id="{FAAA3135-38E2-F2BF-29BB-5A7C7D88051E}"/>
              </a:ext>
            </a:extLst>
          </p:cNvPr>
          <p:cNvSpPr txBox="1"/>
          <p:nvPr/>
        </p:nvSpPr>
        <p:spPr>
          <a:xfrm>
            <a:off x="4437835" y="1821890"/>
            <a:ext cx="3728572" cy="461665"/>
          </a:xfrm>
          <a:prstGeom prst="rect">
            <a:avLst/>
          </a:prstGeom>
          <a:noFill/>
        </p:spPr>
        <p:txBody>
          <a:bodyPr wrap="square" rtlCol="0">
            <a:spAutoFit/>
          </a:bodyPr>
          <a:lstStyle/>
          <a:p>
            <a:pPr algn="ctr"/>
            <a:r>
              <a:rPr lang="en-US" sz="2400">
                <a:solidFill>
                  <a:schemeClr val="accent1">
                    <a:lumMod val="60000"/>
                    <a:lumOff val="40000"/>
                  </a:schemeClr>
                </a:solidFill>
              </a:rPr>
              <a:t>Convert to Hydrogen Dist.</a:t>
            </a:r>
          </a:p>
        </p:txBody>
      </p:sp>
      <p:sp>
        <p:nvSpPr>
          <p:cNvPr id="6" name="TextBox 5">
            <a:extLst>
              <a:ext uri="{FF2B5EF4-FFF2-40B4-BE49-F238E27FC236}">
                <a16:creationId xmlns:a16="http://schemas.microsoft.com/office/drawing/2014/main" id="{A4B05990-032F-5643-7F0A-DF04217FC7DF}"/>
              </a:ext>
            </a:extLst>
          </p:cNvPr>
          <p:cNvSpPr txBox="1"/>
          <p:nvPr/>
        </p:nvSpPr>
        <p:spPr>
          <a:xfrm>
            <a:off x="8418644" y="1351483"/>
            <a:ext cx="3456836" cy="461665"/>
          </a:xfrm>
          <a:prstGeom prst="rect">
            <a:avLst/>
          </a:prstGeom>
          <a:noFill/>
        </p:spPr>
        <p:txBody>
          <a:bodyPr wrap="square" rtlCol="0">
            <a:spAutoFit/>
          </a:bodyPr>
          <a:lstStyle/>
          <a:p>
            <a:pPr algn="ctr"/>
            <a:r>
              <a:rPr lang="en-US" sz="2400" b="1" u="sng">
                <a:solidFill>
                  <a:schemeClr val="accent3"/>
                </a:solidFill>
              </a:rPr>
              <a:t>Dist. H</a:t>
            </a:r>
            <a:r>
              <a:rPr lang="en-US" sz="2400" b="1" u="sng" baseline="-25000">
                <a:solidFill>
                  <a:schemeClr val="accent3"/>
                </a:solidFill>
              </a:rPr>
              <a:t>2</a:t>
            </a:r>
            <a:r>
              <a:rPr lang="en-US" sz="2400" b="1" u="sng">
                <a:solidFill>
                  <a:schemeClr val="accent3"/>
                </a:solidFill>
              </a:rPr>
              <a:t> Generation </a:t>
            </a:r>
          </a:p>
        </p:txBody>
      </p:sp>
      <p:sp>
        <p:nvSpPr>
          <p:cNvPr id="7" name="TextBox 6">
            <a:extLst>
              <a:ext uri="{FF2B5EF4-FFF2-40B4-BE49-F238E27FC236}">
                <a16:creationId xmlns:a16="http://schemas.microsoft.com/office/drawing/2014/main" id="{9966215C-CEB6-E6EE-8D05-A6D60C91D470}"/>
              </a:ext>
            </a:extLst>
          </p:cNvPr>
          <p:cNvSpPr txBox="1"/>
          <p:nvPr/>
        </p:nvSpPr>
        <p:spPr>
          <a:xfrm>
            <a:off x="8282776" y="1814980"/>
            <a:ext cx="3728572" cy="461665"/>
          </a:xfrm>
          <a:prstGeom prst="rect">
            <a:avLst/>
          </a:prstGeom>
          <a:noFill/>
        </p:spPr>
        <p:txBody>
          <a:bodyPr wrap="square" rtlCol="0">
            <a:spAutoFit/>
          </a:bodyPr>
          <a:lstStyle/>
          <a:p>
            <a:pPr algn="ctr"/>
            <a:r>
              <a:rPr lang="en-US" sz="2400">
                <a:solidFill>
                  <a:schemeClr val="accent3"/>
                </a:solidFill>
              </a:rPr>
              <a:t>Hydrogen Microgrids</a:t>
            </a:r>
          </a:p>
        </p:txBody>
      </p:sp>
      <p:sp>
        <p:nvSpPr>
          <p:cNvPr id="10" name="TextBox 9">
            <a:extLst>
              <a:ext uri="{FF2B5EF4-FFF2-40B4-BE49-F238E27FC236}">
                <a16:creationId xmlns:a16="http://schemas.microsoft.com/office/drawing/2014/main" id="{02E9E63C-706E-1562-90E4-95B6CE05691D}"/>
              </a:ext>
            </a:extLst>
          </p:cNvPr>
          <p:cNvSpPr txBox="1"/>
          <p:nvPr/>
        </p:nvSpPr>
        <p:spPr>
          <a:xfrm>
            <a:off x="457026" y="5957591"/>
            <a:ext cx="3728571" cy="523220"/>
          </a:xfrm>
          <a:prstGeom prst="rect">
            <a:avLst/>
          </a:prstGeom>
          <a:solidFill>
            <a:srgbClr val="FFFFFF"/>
          </a:solidFill>
          <a:ln w="25400" cap="flat" cmpd="sng" algn="ctr">
            <a:solidFill>
              <a:srgbClr val="FFCC00"/>
            </a:solidFill>
            <a:prstDash val="solid"/>
          </a:ln>
          <a:effectLst/>
        </p:spPr>
        <p:txBody>
          <a:bodyPr wrap="square" rtlCol="0">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j-lt"/>
                <a:ea typeface="+mn-ea"/>
                <a:cs typeface="+mn-cs"/>
              </a:rPr>
              <a:t>Studying the blended </a:t>
            </a:r>
            <a:r>
              <a:rPr lang="en-US" sz="1400" kern="0">
                <a:solidFill>
                  <a:srgbClr val="000000"/>
                </a:solidFill>
                <a:latin typeface="+mj-lt"/>
              </a:rPr>
              <a:t>h</a:t>
            </a:r>
            <a:r>
              <a:rPr kumimoji="0" lang="en-US" sz="1400" b="0" i="0" u="none" strike="noStrike" kern="0" cap="none" spc="0" normalizeH="0" baseline="0" noProof="0" err="1">
                <a:ln>
                  <a:noFill/>
                </a:ln>
                <a:solidFill>
                  <a:srgbClr val="000000"/>
                </a:solidFill>
                <a:effectLst/>
                <a:uLnTx/>
                <a:uFillTx/>
                <a:latin typeface="+mj-lt"/>
                <a:ea typeface="+mn-ea"/>
                <a:cs typeface="+mn-cs"/>
              </a:rPr>
              <a:t>ydrogen</a:t>
            </a:r>
            <a:r>
              <a:rPr kumimoji="0" lang="en-US" sz="1400" b="0" i="0" u="none" strike="noStrike" kern="0" cap="none" spc="0" normalizeH="0" baseline="0" noProof="0">
                <a:ln>
                  <a:noFill/>
                </a:ln>
                <a:solidFill>
                  <a:srgbClr val="000000"/>
                </a:solidFill>
                <a:effectLst/>
                <a:uLnTx/>
                <a:uFillTx/>
                <a:latin typeface="+mj-lt"/>
                <a:ea typeface="+mn-ea"/>
                <a:cs typeface="+mn-cs"/>
              </a:rPr>
              <a:t> safety/efficiency/emissions impacts</a:t>
            </a:r>
          </a:p>
        </p:txBody>
      </p:sp>
      <p:sp>
        <p:nvSpPr>
          <p:cNvPr id="11" name="TextBox 10">
            <a:extLst>
              <a:ext uri="{FF2B5EF4-FFF2-40B4-BE49-F238E27FC236}">
                <a16:creationId xmlns:a16="http://schemas.microsoft.com/office/drawing/2014/main" id="{B883F9CE-3C7F-62B5-8876-A36CD69A81EB}"/>
              </a:ext>
            </a:extLst>
          </p:cNvPr>
          <p:cNvSpPr txBox="1"/>
          <p:nvPr/>
        </p:nvSpPr>
        <p:spPr>
          <a:xfrm>
            <a:off x="4583617" y="5955974"/>
            <a:ext cx="3421234" cy="523220"/>
          </a:xfrm>
          <a:prstGeom prst="rect">
            <a:avLst/>
          </a:prstGeom>
          <a:solidFill>
            <a:srgbClr val="FFFFFF"/>
          </a:solidFill>
          <a:ln w="25400" cap="flat" cmpd="sng" algn="ctr">
            <a:solidFill>
              <a:srgbClr val="FFCC00"/>
            </a:solidFill>
            <a:prstDash val="solid"/>
          </a:ln>
          <a:effectLst/>
        </p:spPr>
        <p:txBody>
          <a:bodyPr wrap="square" rtlCol="0">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lang="en-US" sz="1400" kern="0">
                <a:solidFill>
                  <a:srgbClr val="000000"/>
                </a:solidFill>
                <a:latin typeface="+mj-lt"/>
              </a:rPr>
              <a:t>RD&amp;D/Tech Transfer with equipment and sensors for hydrogen end use</a:t>
            </a:r>
            <a:endParaRPr kumimoji="0" lang="en-US" sz="1400" b="0" i="0" u="none" strike="noStrike" kern="0" cap="none" spc="0" normalizeH="0" baseline="0" noProof="0">
              <a:ln>
                <a:noFill/>
              </a:ln>
              <a:solidFill>
                <a:srgbClr val="000000"/>
              </a:solidFill>
              <a:effectLst/>
              <a:uLnTx/>
              <a:uFillTx/>
              <a:latin typeface="+mj-lt"/>
              <a:ea typeface="+mn-ea"/>
              <a:cs typeface="+mn-cs"/>
            </a:endParaRPr>
          </a:p>
        </p:txBody>
      </p:sp>
    </p:spTree>
    <p:extLst>
      <p:ext uri="{BB962C8B-B14F-4D97-AF65-F5344CB8AC3E}">
        <p14:creationId xmlns:p14="http://schemas.microsoft.com/office/powerpoint/2010/main" val="2709112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4DC2E-ECCB-F7FA-D26E-F70DC28E14E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D50DA74-0DDF-3648-493D-DF2069013CDD}"/>
              </a:ext>
            </a:extLst>
          </p:cNvPr>
          <p:cNvSpPr>
            <a:spLocks noGrp="1"/>
          </p:cNvSpPr>
          <p:nvPr>
            <p:ph type="title"/>
          </p:nvPr>
        </p:nvSpPr>
        <p:spPr/>
        <p:txBody>
          <a:bodyPr/>
          <a:lstStyle/>
          <a:p>
            <a:r>
              <a:rPr lang="en-US" sz="3600" dirty="0"/>
              <a:t>Hydrogen Economy – Utility Investments</a:t>
            </a:r>
          </a:p>
        </p:txBody>
      </p:sp>
      <p:sp>
        <p:nvSpPr>
          <p:cNvPr id="4" name="Content Placeholder 2">
            <a:extLst>
              <a:ext uri="{FF2B5EF4-FFF2-40B4-BE49-F238E27FC236}">
                <a16:creationId xmlns:a16="http://schemas.microsoft.com/office/drawing/2014/main" id="{7701B000-0A71-A048-ED81-D0DE1C64B808}"/>
              </a:ext>
            </a:extLst>
          </p:cNvPr>
          <p:cNvSpPr txBox="1">
            <a:spLocks/>
          </p:cNvSpPr>
          <p:nvPr/>
        </p:nvSpPr>
        <p:spPr>
          <a:xfrm>
            <a:off x="180020" y="1315940"/>
            <a:ext cx="7357940" cy="3836448"/>
          </a:xfrm>
          <a:prstGeom prst="rect">
            <a:avLst/>
          </a:prstGeom>
        </p:spPr>
        <p:txBody>
          <a:bodyPr/>
          <a:lstStyle>
            <a:lvl1pPr marL="228600" indent="-228600" algn="l" defTabSz="914400" rtl="0" eaLnBrk="1" latinLnBrk="0" hangingPunct="1">
              <a:lnSpc>
                <a:spcPct val="90000"/>
              </a:lnSpc>
              <a:spcBef>
                <a:spcPts val="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0"/>
              </a:spcBef>
              <a:spcAft>
                <a:spcPts val="600"/>
              </a:spcAft>
              <a:buClr>
                <a:schemeClr val="tx2"/>
              </a:buClr>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600"/>
              </a:spcAft>
              <a:buClr>
                <a:schemeClr val="tx2"/>
              </a:buClr>
              <a:buFont typeface="System Font Regular"/>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400"/>
              </a:spcBef>
              <a:spcAft>
                <a:spcPts val="400"/>
              </a:spcAft>
              <a:buClrTx/>
            </a:pPr>
            <a:r>
              <a:rPr lang="en-US" dirty="0">
                <a:solidFill>
                  <a:schemeClr val="tx2">
                    <a:lumMod val="65000"/>
                    <a:lumOff val="35000"/>
                  </a:schemeClr>
                </a:solidFill>
                <a:cs typeface="Arial" panose="020B0604020202020204" pitchFamily="34" charset="0"/>
                <a:sym typeface="맑은 고딕" panose="020B0503020000020004" pitchFamily="34" charset="-127"/>
              </a:rPr>
              <a:t>RNG/Biomethane, Bio-LPG, available in many markets to reduce GHG emissions</a:t>
            </a:r>
          </a:p>
          <a:p>
            <a:pPr fontAlgn="base">
              <a:lnSpc>
                <a:spcPct val="100000"/>
              </a:lnSpc>
              <a:spcBef>
                <a:spcPts val="400"/>
              </a:spcBef>
              <a:spcAft>
                <a:spcPts val="400"/>
              </a:spcAft>
              <a:buClrTx/>
            </a:pPr>
            <a:r>
              <a:rPr lang="en-US" dirty="0">
                <a:solidFill>
                  <a:schemeClr val="tx2">
                    <a:lumMod val="65000"/>
                    <a:lumOff val="35000"/>
                  </a:schemeClr>
                </a:solidFill>
                <a:cs typeface="Arial" panose="020B0604020202020204" pitchFamily="34" charset="0"/>
                <a:sym typeface="맑은 고딕" panose="020B0503020000020004" pitchFamily="34" charset="-127"/>
              </a:rPr>
              <a:t>SNG/E-methane projects underway, H</a:t>
            </a:r>
            <a:r>
              <a:rPr lang="en-US" baseline="-25000" dirty="0">
                <a:solidFill>
                  <a:schemeClr val="tx2">
                    <a:lumMod val="65000"/>
                    <a:lumOff val="35000"/>
                  </a:schemeClr>
                </a:solidFill>
                <a:cs typeface="Arial" panose="020B0604020202020204" pitchFamily="34" charset="0"/>
                <a:sym typeface="맑은 고딕" panose="020B0503020000020004" pitchFamily="34" charset="-127"/>
              </a:rPr>
              <a:t>2</a:t>
            </a:r>
            <a:r>
              <a:rPr lang="en-US" dirty="0">
                <a:solidFill>
                  <a:schemeClr val="tx2">
                    <a:lumMod val="65000"/>
                    <a:lumOff val="35000"/>
                  </a:schemeClr>
                </a:solidFill>
                <a:cs typeface="Arial" panose="020B0604020202020204" pitchFamily="34" charset="0"/>
                <a:sym typeface="맑은 고딕" panose="020B0503020000020004" pitchFamily="34" charset="-127"/>
              </a:rPr>
              <a:t> with captured CO</a:t>
            </a:r>
            <a:r>
              <a:rPr lang="en-US" baseline="-25000" dirty="0">
                <a:solidFill>
                  <a:schemeClr val="tx2">
                    <a:lumMod val="65000"/>
                    <a:lumOff val="35000"/>
                  </a:schemeClr>
                </a:solidFill>
                <a:cs typeface="Arial" panose="020B0604020202020204" pitchFamily="34" charset="0"/>
                <a:sym typeface="맑은 고딕" panose="020B0503020000020004" pitchFamily="34" charset="-127"/>
              </a:rPr>
              <a:t>2</a:t>
            </a:r>
          </a:p>
          <a:p>
            <a:pPr fontAlgn="base">
              <a:lnSpc>
                <a:spcPct val="100000"/>
              </a:lnSpc>
              <a:spcBef>
                <a:spcPts val="400"/>
              </a:spcBef>
              <a:spcAft>
                <a:spcPts val="400"/>
              </a:spcAft>
              <a:buClrTx/>
            </a:pPr>
            <a:r>
              <a:rPr lang="en-US" dirty="0">
                <a:solidFill>
                  <a:schemeClr val="tx2">
                    <a:lumMod val="65000"/>
                    <a:lumOff val="35000"/>
                  </a:schemeClr>
                </a:solidFill>
                <a:cs typeface="Arial" panose="020B0604020202020204" pitchFamily="34" charset="0"/>
                <a:sym typeface="맑은 고딕" panose="020B0503020000020004" pitchFamily="34" charset="-127"/>
              </a:rPr>
              <a:t>Numerous States/Provinces have one or more H</a:t>
            </a:r>
            <a:r>
              <a:rPr lang="en-US" baseline="-25000" dirty="0">
                <a:solidFill>
                  <a:schemeClr val="tx2">
                    <a:lumMod val="65000"/>
                    <a:lumOff val="35000"/>
                  </a:schemeClr>
                </a:solidFill>
                <a:cs typeface="Arial" panose="020B0604020202020204" pitchFamily="34" charset="0"/>
                <a:sym typeface="맑은 고딕" panose="020B0503020000020004" pitchFamily="34" charset="-127"/>
              </a:rPr>
              <a:t>2</a:t>
            </a:r>
            <a:r>
              <a:rPr lang="en-US" dirty="0">
                <a:solidFill>
                  <a:schemeClr val="tx2">
                    <a:lumMod val="65000"/>
                    <a:lumOff val="35000"/>
                  </a:schemeClr>
                </a:solidFill>
                <a:cs typeface="Arial" panose="020B0604020202020204" pitchFamily="34" charset="0"/>
                <a:sym typeface="맑은 고딕" panose="020B0503020000020004" pitchFamily="34" charset="-127"/>
              </a:rPr>
              <a:t>/NG blending demo projects in planning/underway</a:t>
            </a:r>
          </a:p>
          <a:p>
            <a:pPr lvl="1" fontAlgn="base">
              <a:lnSpc>
                <a:spcPct val="100000"/>
              </a:lnSpc>
              <a:spcBef>
                <a:spcPts val="400"/>
              </a:spcBef>
              <a:spcAft>
                <a:spcPts val="400"/>
              </a:spcAft>
              <a:buClrTx/>
            </a:pPr>
            <a:r>
              <a:rPr lang="en-US" sz="1800" dirty="0">
                <a:solidFill>
                  <a:schemeClr val="tx2">
                    <a:lumMod val="65000"/>
                    <a:lumOff val="35000"/>
                  </a:schemeClr>
                </a:solidFill>
                <a:cs typeface="Arial" panose="020B0604020202020204" pitchFamily="34" charset="0"/>
                <a:sym typeface="맑은 고딕" panose="020B0503020000020004" pitchFamily="34" charset="-127"/>
              </a:rPr>
              <a:t>Several involving 100s – 1,000s of utility customers</a:t>
            </a:r>
          </a:p>
          <a:p>
            <a:pPr fontAlgn="base">
              <a:lnSpc>
                <a:spcPct val="100000"/>
              </a:lnSpc>
              <a:spcBef>
                <a:spcPts val="400"/>
              </a:spcBef>
              <a:spcAft>
                <a:spcPts val="400"/>
              </a:spcAft>
              <a:buClrTx/>
            </a:pPr>
            <a:r>
              <a:rPr lang="en-US" dirty="0">
                <a:solidFill>
                  <a:schemeClr val="tx2">
                    <a:lumMod val="65000"/>
                    <a:lumOff val="35000"/>
                  </a:schemeClr>
                </a:solidFill>
                <a:cs typeface="Arial" panose="020B0604020202020204" pitchFamily="34" charset="0"/>
                <a:sym typeface="맑은 고딕" panose="020B0503020000020004" pitchFamily="34" charset="-127"/>
              </a:rPr>
              <a:t>H</a:t>
            </a:r>
            <a:r>
              <a:rPr lang="en-US" baseline="-25000" dirty="0">
                <a:solidFill>
                  <a:schemeClr val="tx2">
                    <a:lumMod val="65000"/>
                    <a:lumOff val="35000"/>
                  </a:schemeClr>
                </a:solidFill>
                <a:cs typeface="Arial" panose="020B0604020202020204" pitchFamily="34" charset="0"/>
                <a:sym typeface="맑은 고딕" panose="020B0503020000020004" pitchFamily="34" charset="-127"/>
              </a:rPr>
              <a:t>2</a:t>
            </a:r>
            <a:r>
              <a:rPr lang="en-US" dirty="0">
                <a:solidFill>
                  <a:schemeClr val="tx2">
                    <a:lumMod val="65000"/>
                    <a:lumOff val="35000"/>
                  </a:schemeClr>
                </a:solidFill>
                <a:cs typeface="Arial" panose="020B0604020202020204" pitchFamily="34" charset="0"/>
                <a:sym typeface="맑은 고딕" panose="020B0503020000020004" pitchFamily="34" charset="-127"/>
              </a:rPr>
              <a:t> distribution projects are ramping up in US/Canada</a:t>
            </a:r>
          </a:p>
          <a:p>
            <a:pPr fontAlgn="base">
              <a:lnSpc>
                <a:spcPct val="100000"/>
              </a:lnSpc>
              <a:spcBef>
                <a:spcPts val="400"/>
              </a:spcBef>
              <a:spcAft>
                <a:spcPts val="400"/>
              </a:spcAft>
              <a:buClrTx/>
            </a:pPr>
            <a:endParaRPr lang="en-US" sz="1800" dirty="0">
              <a:solidFill>
                <a:schemeClr val="tx2">
                  <a:lumMod val="65000"/>
                  <a:lumOff val="35000"/>
                </a:schemeClr>
              </a:solidFill>
              <a:cs typeface="Arial" panose="020B0604020202020204" pitchFamily="34" charset="0"/>
              <a:sym typeface="맑은 고딕" panose="020B0503020000020004" pitchFamily="34" charset="-127"/>
            </a:endParaRPr>
          </a:p>
          <a:p>
            <a:pPr fontAlgn="base">
              <a:lnSpc>
                <a:spcPct val="100000"/>
              </a:lnSpc>
              <a:spcBef>
                <a:spcPts val="400"/>
              </a:spcBef>
              <a:spcAft>
                <a:spcPts val="400"/>
              </a:spcAft>
              <a:buClrTx/>
            </a:pPr>
            <a:endParaRPr lang="en-US" b="1" dirty="0">
              <a:solidFill>
                <a:schemeClr val="tx2">
                  <a:lumMod val="65000"/>
                  <a:lumOff val="35000"/>
                </a:schemeClr>
              </a:solidFill>
              <a:cs typeface="Arial" panose="020B0604020202020204" pitchFamily="34" charset="0"/>
              <a:sym typeface="맑은 고딕" panose="020B0503020000020004" pitchFamily="34" charset="-127"/>
            </a:endParaRPr>
          </a:p>
          <a:p>
            <a:pPr fontAlgn="base">
              <a:lnSpc>
                <a:spcPct val="100000"/>
              </a:lnSpc>
              <a:spcBef>
                <a:spcPts val="400"/>
              </a:spcBef>
              <a:spcAft>
                <a:spcPts val="400"/>
              </a:spcAft>
              <a:buClrTx/>
            </a:pPr>
            <a:endParaRPr lang="en-US" sz="1800" dirty="0">
              <a:solidFill>
                <a:schemeClr val="tx2">
                  <a:lumMod val="65000"/>
                  <a:lumOff val="35000"/>
                </a:schemeClr>
              </a:solidFill>
              <a:cs typeface="Arial" panose="020B0604020202020204" pitchFamily="34" charset="0"/>
              <a:sym typeface="맑은 고딕" panose="020B0503020000020004" pitchFamily="34" charset="-127"/>
            </a:endParaRPr>
          </a:p>
          <a:p>
            <a:pPr lvl="1" fontAlgn="base">
              <a:lnSpc>
                <a:spcPct val="100000"/>
              </a:lnSpc>
              <a:spcBef>
                <a:spcPts val="400"/>
              </a:spcBef>
              <a:spcAft>
                <a:spcPts val="400"/>
              </a:spcAft>
              <a:buClr>
                <a:srgbClr val="000000"/>
              </a:buClr>
            </a:pPr>
            <a:endParaRPr lang="en-US" sz="1800" dirty="0">
              <a:solidFill>
                <a:schemeClr val="tx2">
                  <a:lumMod val="65000"/>
                  <a:lumOff val="35000"/>
                </a:schemeClr>
              </a:solidFill>
              <a:cs typeface="Arial" panose="020B0604020202020204" pitchFamily="34" charset="0"/>
              <a:sym typeface="맑은 고딕" panose="020B0503020000020004" pitchFamily="34" charset="-127"/>
            </a:endParaRPr>
          </a:p>
        </p:txBody>
      </p:sp>
      <p:pic>
        <p:nvPicPr>
          <p:cNvPr id="15" name="Picture 14">
            <a:extLst>
              <a:ext uri="{FF2B5EF4-FFF2-40B4-BE49-F238E27FC236}">
                <a16:creationId xmlns:a16="http://schemas.microsoft.com/office/drawing/2014/main" id="{68633E56-B6BA-E501-E187-F237B2315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094" y="4566039"/>
            <a:ext cx="1905316" cy="2136777"/>
          </a:xfrm>
          <a:prstGeom prst="rect">
            <a:avLst/>
          </a:prstGeom>
        </p:spPr>
      </p:pic>
      <p:pic>
        <p:nvPicPr>
          <p:cNvPr id="16" name="Picture 15">
            <a:extLst>
              <a:ext uri="{FF2B5EF4-FFF2-40B4-BE49-F238E27FC236}">
                <a16:creationId xmlns:a16="http://schemas.microsoft.com/office/drawing/2014/main" id="{46BC77BE-BC5D-C581-D05B-E71F25E9AF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9349" y="4566039"/>
            <a:ext cx="2816770" cy="2136777"/>
          </a:xfrm>
          <a:prstGeom prst="rect">
            <a:avLst/>
          </a:prstGeom>
        </p:spPr>
      </p:pic>
      <p:pic>
        <p:nvPicPr>
          <p:cNvPr id="17" name="Picture 16">
            <a:extLst>
              <a:ext uri="{FF2B5EF4-FFF2-40B4-BE49-F238E27FC236}">
                <a16:creationId xmlns:a16="http://schemas.microsoft.com/office/drawing/2014/main" id="{64D31EDD-F0FB-4830-A760-44AB8A6E16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0911" y="4535825"/>
            <a:ext cx="1884340" cy="2166991"/>
          </a:xfrm>
          <a:prstGeom prst="rect">
            <a:avLst/>
          </a:prstGeom>
        </p:spPr>
      </p:pic>
      <p:sp>
        <p:nvSpPr>
          <p:cNvPr id="18" name="TextBox 17">
            <a:extLst>
              <a:ext uri="{FF2B5EF4-FFF2-40B4-BE49-F238E27FC236}">
                <a16:creationId xmlns:a16="http://schemas.microsoft.com/office/drawing/2014/main" id="{C88CA0E9-CDD1-5E0C-584C-38E96CDD46FC}"/>
              </a:ext>
            </a:extLst>
          </p:cNvPr>
          <p:cNvSpPr txBox="1"/>
          <p:nvPr/>
        </p:nvSpPr>
        <p:spPr>
          <a:xfrm>
            <a:off x="2519221" y="4681561"/>
            <a:ext cx="2435693" cy="2616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100" dirty="0">
                <a:solidFill>
                  <a:schemeClr val="tx2"/>
                </a:solidFill>
              </a:rPr>
              <a:t>GTI Energy H</a:t>
            </a:r>
            <a:r>
              <a:rPr lang="en-US" sz="1100" baseline="-25000" dirty="0">
                <a:solidFill>
                  <a:schemeClr val="tx2"/>
                </a:solidFill>
              </a:rPr>
              <a:t>2</a:t>
            </a:r>
            <a:r>
              <a:rPr lang="en-US" sz="1100" dirty="0">
                <a:solidFill>
                  <a:schemeClr val="tx2"/>
                </a:solidFill>
              </a:rPr>
              <a:t> Blending Field R&amp;D</a:t>
            </a:r>
          </a:p>
        </p:txBody>
      </p:sp>
      <p:pic>
        <p:nvPicPr>
          <p:cNvPr id="30" name="Picture 29" descr="A close up of a logo&#10;&#10;Description automatically generated">
            <a:extLst>
              <a:ext uri="{FF2B5EF4-FFF2-40B4-BE49-F238E27FC236}">
                <a16:creationId xmlns:a16="http://schemas.microsoft.com/office/drawing/2014/main" id="{0CD99BCD-3EE5-F19C-DD06-6CF01A3086FE}"/>
              </a:ext>
            </a:extLst>
          </p:cNvPr>
          <p:cNvPicPr>
            <a:picLocks noChangeAspect="1"/>
          </p:cNvPicPr>
          <p:nvPr/>
        </p:nvPicPr>
        <p:blipFill>
          <a:blip r:embed="rId6"/>
          <a:stretch>
            <a:fillRect/>
          </a:stretch>
        </p:blipFill>
        <p:spPr>
          <a:xfrm>
            <a:off x="7338146" y="4141756"/>
            <a:ext cx="1428750" cy="533400"/>
          </a:xfrm>
          <a:prstGeom prst="rect">
            <a:avLst/>
          </a:prstGeom>
        </p:spPr>
      </p:pic>
      <p:pic>
        <p:nvPicPr>
          <p:cNvPr id="1024" name="Picture 1023" descr="A black and white text&#10;&#10;Description automatically generated">
            <a:extLst>
              <a:ext uri="{FF2B5EF4-FFF2-40B4-BE49-F238E27FC236}">
                <a16:creationId xmlns:a16="http://schemas.microsoft.com/office/drawing/2014/main" id="{AE04CA0C-DB2F-B174-7B57-6C89B1329263}"/>
              </a:ext>
            </a:extLst>
          </p:cNvPr>
          <p:cNvPicPr>
            <a:picLocks noChangeAspect="1"/>
          </p:cNvPicPr>
          <p:nvPr/>
        </p:nvPicPr>
        <p:blipFill>
          <a:blip r:embed="rId7"/>
          <a:stretch>
            <a:fillRect/>
          </a:stretch>
        </p:blipFill>
        <p:spPr>
          <a:xfrm>
            <a:off x="7400051" y="4904554"/>
            <a:ext cx="1366845" cy="490909"/>
          </a:xfrm>
          <a:prstGeom prst="rect">
            <a:avLst/>
          </a:prstGeom>
        </p:spPr>
      </p:pic>
      <p:pic>
        <p:nvPicPr>
          <p:cNvPr id="1047" name="Picture 1046" descr="A logo of a company&#10;&#10;Description automatically generated">
            <a:extLst>
              <a:ext uri="{FF2B5EF4-FFF2-40B4-BE49-F238E27FC236}">
                <a16:creationId xmlns:a16="http://schemas.microsoft.com/office/drawing/2014/main" id="{A54F614F-5B28-2F3E-B545-55C2FE65E2FC}"/>
              </a:ext>
            </a:extLst>
          </p:cNvPr>
          <p:cNvPicPr>
            <a:picLocks noChangeAspect="1"/>
          </p:cNvPicPr>
          <p:nvPr/>
        </p:nvPicPr>
        <p:blipFill>
          <a:blip r:embed="rId8"/>
          <a:stretch>
            <a:fillRect/>
          </a:stretch>
        </p:blipFill>
        <p:spPr>
          <a:xfrm>
            <a:off x="9033218" y="5460869"/>
            <a:ext cx="1666875" cy="495300"/>
          </a:xfrm>
          <a:prstGeom prst="rect">
            <a:avLst/>
          </a:prstGeom>
        </p:spPr>
      </p:pic>
      <p:pic>
        <p:nvPicPr>
          <p:cNvPr id="1049" name="Picture 1048">
            <a:extLst>
              <a:ext uri="{FF2B5EF4-FFF2-40B4-BE49-F238E27FC236}">
                <a16:creationId xmlns:a16="http://schemas.microsoft.com/office/drawing/2014/main" id="{6D9B6834-7D43-AE6B-62A8-E103B6AEF2BC}"/>
              </a:ext>
            </a:extLst>
          </p:cNvPr>
          <p:cNvPicPr>
            <a:picLocks noChangeAspect="1"/>
          </p:cNvPicPr>
          <p:nvPr/>
        </p:nvPicPr>
        <p:blipFill>
          <a:blip r:embed="rId9"/>
          <a:stretch>
            <a:fillRect/>
          </a:stretch>
        </p:blipFill>
        <p:spPr>
          <a:xfrm>
            <a:off x="7378514" y="6417662"/>
            <a:ext cx="1438275" cy="342900"/>
          </a:xfrm>
          <a:prstGeom prst="rect">
            <a:avLst/>
          </a:prstGeom>
        </p:spPr>
      </p:pic>
      <p:pic>
        <p:nvPicPr>
          <p:cNvPr id="1051" name="Picture 1050">
            <a:extLst>
              <a:ext uri="{FF2B5EF4-FFF2-40B4-BE49-F238E27FC236}">
                <a16:creationId xmlns:a16="http://schemas.microsoft.com/office/drawing/2014/main" id="{37D376C9-EEBF-56DA-BA75-4760FC657A95}"/>
              </a:ext>
            </a:extLst>
          </p:cNvPr>
          <p:cNvPicPr>
            <a:picLocks noChangeAspect="1"/>
          </p:cNvPicPr>
          <p:nvPr/>
        </p:nvPicPr>
        <p:blipFill>
          <a:blip r:embed="rId10"/>
          <a:stretch>
            <a:fillRect/>
          </a:stretch>
        </p:blipFill>
        <p:spPr>
          <a:xfrm>
            <a:off x="8976437" y="4929491"/>
            <a:ext cx="1405348" cy="336898"/>
          </a:xfrm>
          <a:prstGeom prst="rect">
            <a:avLst/>
          </a:prstGeom>
        </p:spPr>
      </p:pic>
      <p:pic>
        <p:nvPicPr>
          <p:cNvPr id="1053" name="Picture 1052" descr="A blue and white logo&#10;&#10;Description automatically generated">
            <a:extLst>
              <a:ext uri="{FF2B5EF4-FFF2-40B4-BE49-F238E27FC236}">
                <a16:creationId xmlns:a16="http://schemas.microsoft.com/office/drawing/2014/main" id="{E6775AE9-8B54-7431-9E63-682E51B974DD}"/>
              </a:ext>
            </a:extLst>
          </p:cNvPr>
          <p:cNvPicPr>
            <a:picLocks noChangeAspect="1"/>
          </p:cNvPicPr>
          <p:nvPr/>
        </p:nvPicPr>
        <p:blipFill>
          <a:blip r:embed="rId11"/>
          <a:stretch>
            <a:fillRect/>
          </a:stretch>
        </p:blipFill>
        <p:spPr>
          <a:xfrm>
            <a:off x="10948762" y="5625298"/>
            <a:ext cx="1047750" cy="1104900"/>
          </a:xfrm>
          <a:prstGeom prst="rect">
            <a:avLst/>
          </a:prstGeom>
        </p:spPr>
      </p:pic>
      <p:pic>
        <p:nvPicPr>
          <p:cNvPr id="1055" name="Picture 1054" descr="A blue text on a white background&#10;&#10;Description automatically generated">
            <a:extLst>
              <a:ext uri="{FF2B5EF4-FFF2-40B4-BE49-F238E27FC236}">
                <a16:creationId xmlns:a16="http://schemas.microsoft.com/office/drawing/2014/main" id="{2D1903F1-3E91-7105-F1F0-B726C558172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243462" y="6129107"/>
            <a:ext cx="1538164" cy="664547"/>
          </a:xfrm>
          <a:prstGeom prst="rect">
            <a:avLst/>
          </a:prstGeom>
        </p:spPr>
      </p:pic>
      <p:pic>
        <p:nvPicPr>
          <p:cNvPr id="1057" name="Picture 1056" descr="A logo with a white background&#10;&#10;Description automatically generated">
            <a:extLst>
              <a:ext uri="{FF2B5EF4-FFF2-40B4-BE49-F238E27FC236}">
                <a16:creationId xmlns:a16="http://schemas.microsoft.com/office/drawing/2014/main" id="{EE2623AD-BFD3-CFF1-5571-2CE2C65333B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452919" y="5525603"/>
            <a:ext cx="1261107" cy="761919"/>
          </a:xfrm>
          <a:prstGeom prst="rect">
            <a:avLst/>
          </a:prstGeom>
        </p:spPr>
      </p:pic>
      <p:pic>
        <p:nvPicPr>
          <p:cNvPr id="1059" name="Picture 1058">
            <a:extLst>
              <a:ext uri="{FF2B5EF4-FFF2-40B4-BE49-F238E27FC236}">
                <a16:creationId xmlns:a16="http://schemas.microsoft.com/office/drawing/2014/main" id="{9FD64570-7CCA-6073-7CF3-943DB0DAB9E7}"/>
              </a:ext>
            </a:extLst>
          </p:cNvPr>
          <p:cNvPicPr>
            <a:picLocks noChangeAspect="1"/>
          </p:cNvPicPr>
          <p:nvPr/>
        </p:nvPicPr>
        <p:blipFill>
          <a:blip r:embed="rId14"/>
          <a:stretch>
            <a:fillRect/>
          </a:stretch>
        </p:blipFill>
        <p:spPr>
          <a:xfrm>
            <a:off x="10525754" y="4852988"/>
            <a:ext cx="1457528" cy="333422"/>
          </a:xfrm>
          <a:prstGeom prst="rect">
            <a:avLst/>
          </a:prstGeom>
        </p:spPr>
      </p:pic>
      <p:pic>
        <p:nvPicPr>
          <p:cNvPr id="1061" name="Picture 1060">
            <a:extLst>
              <a:ext uri="{FF2B5EF4-FFF2-40B4-BE49-F238E27FC236}">
                <a16:creationId xmlns:a16="http://schemas.microsoft.com/office/drawing/2014/main" id="{C22C186C-EBB2-0AB1-3985-6D24DC6DA0A8}"/>
              </a:ext>
            </a:extLst>
          </p:cNvPr>
          <p:cNvPicPr>
            <a:picLocks noChangeAspect="1"/>
          </p:cNvPicPr>
          <p:nvPr/>
        </p:nvPicPr>
        <p:blipFill>
          <a:blip r:embed="rId15"/>
          <a:stretch>
            <a:fillRect/>
          </a:stretch>
        </p:blipFill>
        <p:spPr>
          <a:xfrm>
            <a:off x="10535483" y="4225349"/>
            <a:ext cx="1323975" cy="361950"/>
          </a:xfrm>
          <a:prstGeom prst="rect">
            <a:avLst/>
          </a:prstGeom>
        </p:spPr>
      </p:pic>
      <p:pic>
        <p:nvPicPr>
          <p:cNvPr id="1063" name="Picture 1062">
            <a:extLst>
              <a:ext uri="{FF2B5EF4-FFF2-40B4-BE49-F238E27FC236}">
                <a16:creationId xmlns:a16="http://schemas.microsoft.com/office/drawing/2014/main" id="{4712BF82-7BD4-38A3-C387-218B9DD2C976}"/>
              </a:ext>
            </a:extLst>
          </p:cNvPr>
          <p:cNvPicPr>
            <a:picLocks noChangeAspect="1"/>
          </p:cNvPicPr>
          <p:nvPr/>
        </p:nvPicPr>
        <p:blipFill>
          <a:blip r:embed="rId16"/>
          <a:stretch>
            <a:fillRect/>
          </a:stretch>
        </p:blipFill>
        <p:spPr>
          <a:xfrm>
            <a:off x="9033218" y="4225349"/>
            <a:ext cx="1309091" cy="433155"/>
          </a:xfrm>
          <a:prstGeom prst="rect">
            <a:avLst/>
          </a:prstGeom>
        </p:spPr>
      </p:pic>
      <p:pic>
        <p:nvPicPr>
          <p:cNvPr id="1064" name="Picture 1063" descr="A picture containing outdoor, sky, ground, building&#10;&#10;Description automatically generated">
            <a:extLst>
              <a:ext uri="{FF2B5EF4-FFF2-40B4-BE49-F238E27FC236}">
                <a16:creationId xmlns:a16="http://schemas.microsoft.com/office/drawing/2014/main" id="{88DC3228-3BED-B5A5-6EBA-76FA5A3A2D8E}"/>
              </a:ext>
            </a:extLst>
          </p:cNvPr>
          <p:cNvPicPr>
            <a:picLocks noChangeAspect="1"/>
          </p:cNvPicPr>
          <p:nvPr/>
        </p:nvPicPr>
        <p:blipFill rotWithShape="1">
          <a:blip r:embed="rId17" r:link="rId18" cstate="email">
            <a:extLst>
              <a:ext uri="{28A0092B-C50C-407E-A947-70E740481C1C}">
                <a14:useLocalDpi xmlns:a14="http://schemas.microsoft.com/office/drawing/2010/main"/>
              </a:ext>
            </a:extLst>
          </a:blip>
          <a:srcRect t="17497" b="17804"/>
          <a:stretch>
            <a:fillRect/>
          </a:stretch>
        </p:blipFill>
        <p:spPr bwMode="auto">
          <a:xfrm>
            <a:off x="7473164" y="1347332"/>
            <a:ext cx="4572000" cy="2218928"/>
          </a:xfrm>
          <a:prstGeom prst="rect">
            <a:avLst/>
          </a:prstGeom>
          <a:noFill/>
          <a:ln>
            <a:noFill/>
          </a:ln>
        </p:spPr>
      </p:pic>
      <p:sp>
        <p:nvSpPr>
          <p:cNvPr id="1065" name="TextBox 1064">
            <a:extLst>
              <a:ext uri="{FF2B5EF4-FFF2-40B4-BE49-F238E27FC236}">
                <a16:creationId xmlns:a16="http://schemas.microsoft.com/office/drawing/2014/main" id="{738BFDD8-8FE0-A036-85A8-540E3C51C6AB}"/>
              </a:ext>
            </a:extLst>
          </p:cNvPr>
          <p:cNvSpPr txBox="1"/>
          <p:nvPr/>
        </p:nvSpPr>
        <p:spPr>
          <a:xfrm>
            <a:off x="7476506" y="3348572"/>
            <a:ext cx="4572000" cy="64633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US" dirty="0"/>
              <a:t>Many North American natural gas companies have active H2 demo projects</a:t>
            </a:r>
            <a:endParaRPr lang="en-US" i="1" dirty="0"/>
          </a:p>
        </p:txBody>
      </p:sp>
    </p:spTree>
    <p:extLst>
      <p:ext uri="{BB962C8B-B14F-4D97-AF65-F5344CB8AC3E}">
        <p14:creationId xmlns:p14="http://schemas.microsoft.com/office/powerpoint/2010/main" val="371065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98C9-7AC6-A407-15E1-32610A1B2B85}"/>
              </a:ext>
            </a:extLst>
          </p:cNvPr>
          <p:cNvSpPr>
            <a:spLocks noGrp="1"/>
          </p:cNvSpPr>
          <p:nvPr>
            <p:ph type="title"/>
          </p:nvPr>
        </p:nvSpPr>
        <p:spPr/>
        <p:txBody>
          <a:bodyPr/>
          <a:lstStyle/>
          <a:p>
            <a:r>
              <a:rPr lang="en-US"/>
              <a:t>Buildings – Project Portfolio by GHG Savings</a:t>
            </a:r>
          </a:p>
        </p:txBody>
      </p:sp>
      <p:sp>
        <p:nvSpPr>
          <p:cNvPr id="5" name="Slide Number Placeholder 4">
            <a:extLst>
              <a:ext uri="{FF2B5EF4-FFF2-40B4-BE49-F238E27FC236}">
                <a16:creationId xmlns:a16="http://schemas.microsoft.com/office/drawing/2014/main" id="{C86F282A-39BE-48BB-4240-CAB5C4D4AA1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777777"/>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777777"/>
              </a:solidFill>
              <a:effectLst/>
              <a:uLnTx/>
              <a:uFillTx/>
              <a:latin typeface="Segoe UI"/>
              <a:ea typeface="+mn-ea"/>
              <a:cs typeface="+mn-cs"/>
            </a:endParaRPr>
          </a:p>
        </p:txBody>
      </p:sp>
      <p:grpSp>
        <p:nvGrpSpPr>
          <p:cNvPr id="6" name="Group 5">
            <a:extLst>
              <a:ext uri="{FF2B5EF4-FFF2-40B4-BE49-F238E27FC236}">
                <a16:creationId xmlns:a16="http://schemas.microsoft.com/office/drawing/2014/main" id="{D1528C8B-2E0B-21CE-E880-2C92E324E6ED}"/>
              </a:ext>
            </a:extLst>
          </p:cNvPr>
          <p:cNvGrpSpPr/>
          <p:nvPr/>
        </p:nvGrpSpPr>
        <p:grpSpPr>
          <a:xfrm>
            <a:off x="9395874" y="5309925"/>
            <a:ext cx="2187362" cy="1192187"/>
            <a:chOff x="9242536" y="2044690"/>
            <a:chExt cx="2187362" cy="1458970"/>
          </a:xfrm>
        </p:grpSpPr>
        <p:sp>
          <p:nvSpPr>
            <p:cNvPr id="7" name="Rectangle 6">
              <a:extLst>
                <a:ext uri="{FF2B5EF4-FFF2-40B4-BE49-F238E27FC236}">
                  <a16:creationId xmlns:a16="http://schemas.microsoft.com/office/drawing/2014/main" id="{D9498D65-D06E-9720-51CD-CAF89CC91827}"/>
                </a:ext>
              </a:extLst>
            </p:cNvPr>
            <p:cNvSpPr/>
            <p:nvPr/>
          </p:nvSpPr>
          <p:spPr>
            <a:xfrm>
              <a:off x="9242536" y="2044690"/>
              <a:ext cx="2187362" cy="145897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B7B7B">
                    <a:hueOff val="0"/>
                    <a:satOff val="0"/>
                    <a:lumOff val="0"/>
                    <a:alphaOff val="0"/>
                  </a:srgbClr>
                </a:solidFill>
                <a:effectLst/>
                <a:uLnTx/>
                <a:uFillTx/>
                <a:latin typeface="Segoe UI"/>
                <a:ea typeface="+mn-ea"/>
                <a:cs typeface="+mn-cs"/>
              </a:endParaRPr>
            </a:p>
          </p:txBody>
        </p:sp>
        <p:sp>
          <p:nvSpPr>
            <p:cNvPr id="8" name="TextBox 7">
              <a:extLst>
                <a:ext uri="{FF2B5EF4-FFF2-40B4-BE49-F238E27FC236}">
                  <a16:creationId xmlns:a16="http://schemas.microsoft.com/office/drawing/2014/main" id="{B6DAC21A-F97B-9F0B-D5F4-5CB0A70829A9}"/>
                </a:ext>
              </a:extLst>
            </p:cNvPr>
            <p:cNvSpPr txBox="1"/>
            <p:nvPr/>
          </p:nvSpPr>
          <p:spPr>
            <a:xfrm>
              <a:off x="9592514" y="2044690"/>
              <a:ext cx="1837384" cy="14589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42240" rIns="142240" bIns="14224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1800" i="0" u="none" strike="noStrike" kern="1200" cap="none" spc="0" normalizeH="0" baseline="0" noProof="0" dirty="0">
                  <a:ln>
                    <a:noFill/>
                  </a:ln>
                  <a:solidFill>
                    <a:schemeClr val="tx1"/>
                  </a:solidFill>
                  <a:effectLst/>
                  <a:uLnTx/>
                  <a:uFillTx/>
                  <a:latin typeface="Arial" panose="020B0604020202020204"/>
                  <a:ea typeface="+mn-ea"/>
                  <a:cs typeface="+mn-cs"/>
                </a:rPr>
                <a:t>Reducing full-cycle natural gas methane emissions</a:t>
              </a:r>
            </a:p>
          </p:txBody>
        </p:sp>
      </p:grpSp>
      <p:graphicFrame>
        <p:nvGraphicFramePr>
          <p:cNvPr id="9" name="Diagram 8">
            <a:extLst>
              <a:ext uri="{FF2B5EF4-FFF2-40B4-BE49-F238E27FC236}">
                <a16:creationId xmlns:a16="http://schemas.microsoft.com/office/drawing/2014/main" id="{0DE9C10E-A281-D037-CA03-5C0C6803CCAC}"/>
              </a:ext>
            </a:extLst>
          </p:cNvPr>
          <p:cNvGraphicFramePr/>
          <p:nvPr/>
        </p:nvGraphicFramePr>
        <p:xfrm>
          <a:off x="118092" y="1156079"/>
          <a:ext cx="12214635" cy="496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993880C3-FAE0-33E1-209F-4743AD3CBCE3}"/>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22556" r="22386"/>
          <a:stretch/>
        </p:blipFill>
        <p:spPr bwMode="auto">
          <a:xfrm>
            <a:off x="7482624" y="2740192"/>
            <a:ext cx="1371600" cy="106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F7629C6-DFAB-D90C-B18B-9165811D1F3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82624" y="4013283"/>
            <a:ext cx="1371600" cy="1081605"/>
          </a:xfrm>
          <a:prstGeom prst="rect">
            <a:avLst/>
          </a:prstGeom>
        </p:spPr>
      </p:pic>
      <p:pic>
        <p:nvPicPr>
          <p:cNvPr id="12" name="Picture 11">
            <a:extLst>
              <a:ext uri="{FF2B5EF4-FFF2-40B4-BE49-F238E27FC236}">
                <a16:creationId xmlns:a16="http://schemas.microsoft.com/office/drawing/2014/main" id="{73CBF8F3-25CB-FB8C-5720-CC59FFBEB55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09462" y="5505499"/>
            <a:ext cx="1339400" cy="896290"/>
          </a:xfrm>
          <a:prstGeom prst="rect">
            <a:avLst/>
          </a:prstGeom>
        </p:spPr>
      </p:pic>
      <p:pic>
        <p:nvPicPr>
          <p:cNvPr id="13" name="Picture 12" descr="Chinook">
            <a:extLst>
              <a:ext uri="{FF2B5EF4-FFF2-40B4-BE49-F238E27FC236}">
                <a16:creationId xmlns:a16="http://schemas.microsoft.com/office/drawing/2014/main" id="{BF0F2EC2-8042-6153-56DD-7923B6F0B173}"/>
              </a:ext>
            </a:extLst>
          </p:cNvPr>
          <p:cNvPicPr/>
          <p:nvPr/>
        </p:nvPicPr>
        <p:blipFill rotWithShape="1">
          <a:blip r:embed="rId11" cstate="email">
            <a:extLst>
              <a:ext uri="{28A0092B-C50C-407E-A947-70E740481C1C}">
                <a14:useLocalDpi xmlns:a14="http://schemas.microsoft.com/office/drawing/2010/main"/>
              </a:ext>
            </a:extLst>
          </a:blip>
          <a:srcRect l="14485" t="14462" r="15732" b="9710"/>
          <a:stretch/>
        </p:blipFill>
        <p:spPr bwMode="auto">
          <a:xfrm>
            <a:off x="3414212" y="1882816"/>
            <a:ext cx="917517" cy="1497290"/>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DD09F80-9B66-488E-4B41-F8AA1A37302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081955" y="4362972"/>
            <a:ext cx="1262445" cy="807615"/>
          </a:xfrm>
          <a:prstGeom prst="rect">
            <a:avLst/>
          </a:prstGeom>
        </p:spPr>
      </p:pic>
      <p:pic>
        <p:nvPicPr>
          <p:cNvPr id="15" name="Picture 14">
            <a:extLst>
              <a:ext uri="{FF2B5EF4-FFF2-40B4-BE49-F238E27FC236}">
                <a16:creationId xmlns:a16="http://schemas.microsoft.com/office/drawing/2014/main" id="{BE138C0A-F5D9-1757-1883-C0DC2973E87D}"/>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l="6429" r="11072" b="1733"/>
          <a:stretch/>
        </p:blipFill>
        <p:spPr>
          <a:xfrm>
            <a:off x="7482624" y="5307775"/>
            <a:ext cx="1371600" cy="1094014"/>
          </a:xfrm>
          <a:prstGeom prst="rect">
            <a:avLst/>
          </a:prstGeom>
        </p:spPr>
      </p:pic>
      <p:pic>
        <p:nvPicPr>
          <p:cNvPr id="16" name="Picture 15">
            <a:extLst>
              <a:ext uri="{FF2B5EF4-FFF2-40B4-BE49-F238E27FC236}">
                <a16:creationId xmlns:a16="http://schemas.microsoft.com/office/drawing/2014/main" id="{F4A8F17E-3CF3-5966-051A-2CD4AA43F0C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759728" y="3430225"/>
            <a:ext cx="1405467" cy="1405467"/>
          </a:xfrm>
          <a:prstGeom prst="rect">
            <a:avLst/>
          </a:prstGeom>
        </p:spPr>
      </p:pic>
      <p:grpSp>
        <p:nvGrpSpPr>
          <p:cNvPr id="17" name="Group 16">
            <a:extLst>
              <a:ext uri="{FF2B5EF4-FFF2-40B4-BE49-F238E27FC236}">
                <a16:creationId xmlns:a16="http://schemas.microsoft.com/office/drawing/2014/main" id="{6E5F50BA-3F66-796B-97BD-70C5BB748B95}"/>
              </a:ext>
            </a:extLst>
          </p:cNvPr>
          <p:cNvGrpSpPr/>
          <p:nvPr/>
        </p:nvGrpSpPr>
        <p:grpSpPr>
          <a:xfrm>
            <a:off x="8735722" y="4527541"/>
            <a:ext cx="1128633" cy="1128633"/>
            <a:chOff x="8075943" y="2423"/>
            <a:chExt cx="1458241" cy="1458241"/>
          </a:xfrm>
        </p:grpSpPr>
        <p:sp>
          <p:nvSpPr>
            <p:cNvPr id="18" name="Oval 17">
              <a:extLst>
                <a:ext uri="{FF2B5EF4-FFF2-40B4-BE49-F238E27FC236}">
                  <a16:creationId xmlns:a16="http://schemas.microsoft.com/office/drawing/2014/main" id="{68BD732E-9A3F-38B4-3C77-93744A8D1946}"/>
                </a:ext>
              </a:extLst>
            </p:cNvPr>
            <p:cNvSpPr/>
            <p:nvPr/>
          </p:nvSpPr>
          <p:spPr>
            <a:xfrm>
              <a:off x="8075943" y="2423"/>
              <a:ext cx="1458241" cy="1458241"/>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 name="Oval 4">
              <a:extLst>
                <a:ext uri="{FF2B5EF4-FFF2-40B4-BE49-F238E27FC236}">
                  <a16:creationId xmlns:a16="http://schemas.microsoft.com/office/drawing/2014/main" id="{A20D22CC-BD3F-3572-4E57-0D7B5BD0EEC3}"/>
                </a:ext>
              </a:extLst>
            </p:cNvPr>
            <p:cNvSpPr txBox="1"/>
            <p:nvPr/>
          </p:nvSpPr>
          <p:spPr>
            <a:xfrm>
              <a:off x="8289497" y="215977"/>
              <a:ext cx="1031133" cy="1031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Lower Methane Emissions</a:t>
              </a:r>
              <a:b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(5-10%)</a:t>
              </a: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20" name="Picture 6" descr="Related image">
            <a:extLst>
              <a:ext uri="{FF2B5EF4-FFF2-40B4-BE49-F238E27FC236}">
                <a16:creationId xmlns:a16="http://schemas.microsoft.com/office/drawing/2014/main" id="{C18BA191-E9FF-3CE4-B3CF-902435B4C86E}"/>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1305394" y="2529508"/>
            <a:ext cx="917517" cy="91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20DB3-99F5-6932-177F-2F153FFABC6E}"/>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C226A9F8-3C89-9589-63AB-2C26A65D9534}"/>
              </a:ext>
            </a:extLst>
          </p:cNvPr>
          <p:cNvSpPr>
            <a:spLocks noGrp="1"/>
          </p:cNvSpPr>
          <p:nvPr>
            <p:ph idx="1"/>
          </p:nvPr>
        </p:nvSpPr>
        <p:spPr>
          <a:xfrm>
            <a:off x="757990" y="1478646"/>
            <a:ext cx="11196117" cy="5050170"/>
          </a:xfrm>
        </p:spPr>
        <p:txBody>
          <a:bodyPr/>
          <a:lstStyle/>
          <a:p>
            <a:pPr>
              <a:spcBef>
                <a:spcPts val="0"/>
              </a:spcBef>
            </a:pPr>
            <a:r>
              <a:rPr lang="en-US" sz="2400" dirty="0"/>
              <a:t>Meta NZ analysis shows gases and fuels will be used in </a:t>
            </a:r>
            <a:r>
              <a:rPr lang="en-US" sz="2400"/>
              <a:t>2050 net zero scenarios </a:t>
            </a:r>
            <a:endParaRPr lang="en-US" sz="2400" dirty="0"/>
          </a:p>
          <a:p>
            <a:pPr>
              <a:spcBef>
                <a:spcPts val="0"/>
              </a:spcBef>
            </a:pPr>
            <a:r>
              <a:rPr lang="en-US" sz="2400" dirty="0"/>
              <a:t>Natural gas is a very large portion of our nation’s energy mix</a:t>
            </a:r>
          </a:p>
          <a:p>
            <a:pPr>
              <a:spcBef>
                <a:spcPts val="0"/>
              </a:spcBef>
            </a:pPr>
            <a:r>
              <a:rPr lang="en-US" sz="2400" dirty="0"/>
              <a:t>All decarbonization solutions have costs</a:t>
            </a:r>
          </a:p>
          <a:p>
            <a:pPr lvl="1">
              <a:spcBef>
                <a:spcPts val="0"/>
              </a:spcBef>
            </a:pPr>
            <a:r>
              <a:rPr lang="en-US" dirty="0"/>
              <a:t>Which ones will be most cost effective in short, medium and long term? </a:t>
            </a:r>
          </a:p>
          <a:p>
            <a:pPr lvl="1">
              <a:spcBef>
                <a:spcPts val="0"/>
              </a:spcBef>
            </a:pPr>
            <a:r>
              <a:rPr lang="en-US" dirty="0"/>
              <a:t>Continued analysis and R&amp;D needed </a:t>
            </a:r>
          </a:p>
          <a:p>
            <a:r>
              <a:rPr lang="en-US" sz="2400" dirty="0"/>
              <a:t>Decarbonization opportunities  </a:t>
            </a:r>
          </a:p>
          <a:p>
            <a:pPr lvl="1">
              <a:spcBef>
                <a:spcPts val="0"/>
              </a:spcBef>
              <a:spcAft>
                <a:spcPts val="300"/>
              </a:spcAft>
            </a:pPr>
            <a:r>
              <a:rPr lang="en-US" sz="1800" dirty="0"/>
              <a:t>Hybrid natural gas/electric space heating systems</a:t>
            </a:r>
          </a:p>
          <a:p>
            <a:pPr lvl="1">
              <a:spcBef>
                <a:spcPts val="0"/>
              </a:spcBef>
              <a:spcAft>
                <a:spcPts val="300"/>
              </a:spcAft>
            </a:pPr>
            <a:r>
              <a:rPr lang="en-US" sz="1800" dirty="0"/>
              <a:t>Thermal heat pumps</a:t>
            </a:r>
          </a:p>
          <a:p>
            <a:pPr lvl="1">
              <a:spcBef>
                <a:spcPts val="0"/>
              </a:spcBef>
              <a:spcAft>
                <a:spcPts val="300"/>
              </a:spcAft>
            </a:pPr>
            <a:r>
              <a:rPr lang="en-US" sz="1800" dirty="0"/>
              <a:t>Building envelope &amp; deep EE retrofits</a:t>
            </a:r>
          </a:p>
          <a:p>
            <a:pPr lvl="1">
              <a:spcBef>
                <a:spcPts val="0"/>
              </a:spcBef>
              <a:spcAft>
                <a:spcPts val="300"/>
              </a:spcAft>
            </a:pPr>
            <a:r>
              <a:rPr lang="en-US" sz="1800" dirty="0"/>
              <a:t>Micro CHP – onsite renewables and power</a:t>
            </a:r>
          </a:p>
          <a:p>
            <a:pPr lvl="1">
              <a:spcBef>
                <a:spcPts val="0"/>
              </a:spcBef>
              <a:spcAft>
                <a:spcPts val="300"/>
              </a:spcAft>
            </a:pPr>
            <a:r>
              <a:rPr lang="en-US" sz="1800" dirty="0"/>
              <a:t>Decarbonizing pipeline gas (renewable gas, H</a:t>
            </a:r>
            <a:r>
              <a:rPr lang="en-US" sz="1800" baseline="-25000" dirty="0"/>
              <a:t>2</a:t>
            </a:r>
            <a:r>
              <a:rPr lang="en-US" sz="1800" dirty="0"/>
              <a:t>, CO</a:t>
            </a:r>
            <a:r>
              <a:rPr lang="en-US" sz="1800" baseline="-25000" dirty="0"/>
              <a:t>2</a:t>
            </a:r>
            <a:r>
              <a:rPr lang="en-US" sz="1800" dirty="0"/>
              <a:t> capture)</a:t>
            </a:r>
          </a:p>
          <a:p>
            <a:pPr lvl="1">
              <a:spcBef>
                <a:spcPts val="0"/>
              </a:spcBef>
              <a:spcAft>
                <a:spcPts val="300"/>
              </a:spcAft>
            </a:pPr>
            <a:r>
              <a:rPr lang="en-US" sz="1800" dirty="0"/>
              <a:t>Network or community geothermal</a:t>
            </a:r>
          </a:p>
          <a:p>
            <a:pPr lvl="1">
              <a:spcBef>
                <a:spcPts val="0"/>
              </a:spcBef>
              <a:spcAft>
                <a:spcPts val="300"/>
              </a:spcAft>
            </a:pPr>
            <a:r>
              <a:rPr lang="en-US" sz="1800" dirty="0"/>
              <a:t>Reduction of upstream methane emissions</a:t>
            </a:r>
          </a:p>
          <a:p>
            <a:pPr lvl="1">
              <a:spcBef>
                <a:spcPts val="0"/>
              </a:spcBef>
            </a:pPr>
            <a:endParaRPr lang="en-US" sz="1800" dirty="0"/>
          </a:p>
          <a:p>
            <a:endParaRPr lang="en-US" dirty="0"/>
          </a:p>
        </p:txBody>
      </p:sp>
      <p:sp>
        <p:nvSpPr>
          <p:cNvPr id="2" name="Slide Number Placeholder 1">
            <a:extLst>
              <a:ext uri="{FF2B5EF4-FFF2-40B4-BE49-F238E27FC236}">
                <a16:creationId xmlns:a16="http://schemas.microsoft.com/office/drawing/2014/main" id="{E1C78474-E795-957A-32BA-837BFEB35E30}"/>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380198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38C965C-14E3-442F-912E-EACCDF649D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5" name="Object 14" hidden="1">
                        <a:extLst>
                          <a:ext uri="{FF2B5EF4-FFF2-40B4-BE49-F238E27FC236}">
                            <a16:creationId xmlns:a16="http://schemas.microsoft.com/office/drawing/2014/main" id="{438C965C-14E3-442F-912E-EACCDF649D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0" name="Slide Number Placeholder 49">
            <a:extLst>
              <a:ext uri="{FF2B5EF4-FFF2-40B4-BE49-F238E27FC236}">
                <a16:creationId xmlns:a16="http://schemas.microsoft.com/office/drawing/2014/main" id="{B7D96A89-DE3A-43B6-87F5-8FD029B134D6}"/>
              </a:ext>
            </a:extLst>
          </p:cNvPr>
          <p:cNvSpPr>
            <a:spLocks noGrp="1"/>
          </p:cNvSpPr>
          <p:nvPr>
            <p:ph type="sldNum" sz="quarter" idx="12"/>
          </p:nvPr>
        </p:nvSpPr>
        <p:spPr/>
        <p:txBody>
          <a:bodyPr/>
          <a:lstStyle/>
          <a:p>
            <a:fld id="{3A98EE3D-8CD1-4C3F-BD1C-C98C9596463C}" type="slidenum">
              <a:rPr lang="en-US" smtClean="0"/>
              <a:pPr/>
              <a:t>2</a:t>
            </a:fld>
            <a:endParaRPr lang="en-US" dirty="0"/>
          </a:p>
        </p:txBody>
      </p:sp>
      <p:sp>
        <p:nvSpPr>
          <p:cNvPr id="2" name="Title 1"/>
          <p:cNvSpPr>
            <a:spLocks noGrp="1"/>
          </p:cNvSpPr>
          <p:nvPr>
            <p:ph type="title"/>
          </p:nvPr>
        </p:nvSpPr>
        <p:spPr>
          <a:xfrm>
            <a:off x="463698" y="240422"/>
            <a:ext cx="9226839" cy="1010413"/>
          </a:xfrm>
        </p:spPr>
        <p:txBody>
          <a:bodyPr/>
          <a:lstStyle/>
          <a:p>
            <a:r>
              <a:rPr lang="en-US" dirty="0"/>
              <a:t>We are a Top Workplace</a:t>
            </a:r>
          </a:p>
        </p:txBody>
      </p:sp>
      <p:pic>
        <p:nvPicPr>
          <p:cNvPr id="4" name="Picture 3">
            <a:extLst>
              <a:ext uri="{FF2B5EF4-FFF2-40B4-BE49-F238E27FC236}">
                <a16:creationId xmlns:a16="http://schemas.microsoft.com/office/drawing/2014/main" id="{F8EC595A-7089-4AAF-B128-19AA61419971}"/>
              </a:ext>
            </a:extLst>
          </p:cNvPr>
          <p:cNvPicPr>
            <a:picLocks noChangeAspect="1"/>
          </p:cNvPicPr>
          <p:nvPr/>
        </p:nvPicPr>
        <p:blipFill rotWithShape="1">
          <a:blip r:embed="rId6" cstate="email">
            <a:lum bright="-10000" contrast="20000"/>
            <a:extLst>
              <a:ext uri="{BEBA8EAE-BF5A-486C-A8C5-ECC9F3942E4B}">
                <a14:imgProps xmlns:a14="http://schemas.microsoft.com/office/drawing/2010/main">
                  <a14:imgLayer r:embed="rId7">
                    <a14:imgEffect>
                      <a14:saturation sat="121000"/>
                    </a14:imgEffect>
                  </a14:imgLayer>
                </a14:imgProps>
              </a:ext>
              <a:ext uri="{28A0092B-C50C-407E-A947-70E740481C1C}">
                <a14:useLocalDpi xmlns:a14="http://schemas.microsoft.com/office/drawing/2010/main"/>
              </a:ext>
            </a:extLst>
          </a:blip>
          <a:srcRect/>
          <a:stretch/>
        </p:blipFill>
        <p:spPr>
          <a:xfrm>
            <a:off x="576994" y="2103245"/>
            <a:ext cx="6556174" cy="3029864"/>
          </a:xfrm>
          <a:prstGeom prst="roundRect">
            <a:avLst/>
          </a:prstGeom>
        </p:spPr>
      </p:pic>
      <p:sp>
        <p:nvSpPr>
          <p:cNvPr id="48" name="Rectangle: Rounded Corners 47">
            <a:extLst>
              <a:ext uri="{FF2B5EF4-FFF2-40B4-BE49-F238E27FC236}">
                <a16:creationId xmlns:a16="http://schemas.microsoft.com/office/drawing/2014/main" id="{E6916B34-DCA1-428A-BF9F-B16AACFF8C5B}"/>
              </a:ext>
            </a:extLst>
          </p:cNvPr>
          <p:cNvSpPr/>
          <p:nvPr/>
        </p:nvSpPr>
        <p:spPr>
          <a:xfrm>
            <a:off x="873560" y="4402343"/>
            <a:ext cx="5405280" cy="670311"/>
          </a:xfrm>
          <a:prstGeom prst="roundRect">
            <a:avLst>
              <a:gd name="adj" fmla="val 32828"/>
            </a:avLst>
          </a:prstGeom>
          <a:gradFill flip="none" rotWithShape="1">
            <a:gsLst>
              <a:gs pos="100000">
                <a:schemeClr val="accent1">
                  <a:lumMod val="5000"/>
                  <a:lumOff val="95000"/>
                  <a:alpha val="0"/>
                </a:schemeClr>
              </a:gs>
              <a:gs pos="69000">
                <a:schemeClr val="tx1">
                  <a:alpha val="46000"/>
                </a:schemeClr>
              </a:gs>
            </a:gsLst>
            <a:path path="circle">
              <a:fillToRect l="100000" t="100000"/>
            </a:path>
            <a:tileRect r="-100000" b="-100000"/>
          </a:gradFill>
          <a:effectLst>
            <a:softEdge rad="63500"/>
          </a:effectLst>
        </p:spPr>
        <p:txBody>
          <a:bodyPr wrap="square" rtlCol="0" anchor="ctr" anchorCtr="0">
            <a:noAutofit/>
          </a:bodyPr>
          <a:lstStyle/>
          <a:p>
            <a:r>
              <a:rPr lang="en-US" sz="1400" spc="-20" dirty="0">
                <a:solidFill>
                  <a:schemeClr val="bg1"/>
                </a:solidFill>
                <a:latin typeface="+mj-lt"/>
                <a:cs typeface="Arial" panose="020B0604020202020204" pitchFamily="34" charset="0"/>
              </a:rPr>
              <a:t>World-class piloting facility in Chicago area</a:t>
            </a:r>
          </a:p>
        </p:txBody>
      </p:sp>
      <p:sp>
        <p:nvSpPr>
          <p:cNvPr id="46" name="Oval 45">
            <a:extLst>
              <a:ext uri="{FF2B5EF4-FFF2-40B4-BE49-F238E27FC236}">
                <a16:creationId xmlns:a16="http://schemas.microsoft.com/office/drawing/2014/main" id="{500E30B4-678B-4CEE-9CF2-D480CE32BA59}"/>
              </a:ext>
            </a:extLst>
          </p:cNvPr>
          <p:cNvSpPr/>
          <p:nvPr/>
        </p:nvSpPr>
        <p:spPr>
          <a:xfrm>
            <a:off x="894063" y="2664598"/>
            <a:ext cx="1486852" cy="1512058"/>
          </a:xfrm>
          <a:prstGeom prst="ellipse">
            <a:avLst/>
          </a:prstGeom>
          <a:solidFill>
            <a:schemeClr val="bg1">
              <a:alpha val="7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5000"/>
              </a:lnSpc>
            </a:pPr>
            <a:r>
              <a:rPr lang="en-US" sz="2800" b="1" dirty="0">
                <a:solidFill>
                  <a:schemeClr val="accent1"/>
                </a:solidFill>
              </a:rPr>
              <a:t>500</a:t>
            </a:r>
          </a:p>
          <a:p>
            <a:pPr algn="ctr">
              <a:lnSpc>
                <a:spcPct val="85000"/>
              </a:lnSpc>
            </a:pPr>
            <a:r>
              <a:rPr lang="en-US" sz="1200" dirty="0">
                <a:solidFill>
                  <a:schemeClr val="accent1"/>
                </a:solidFill>
              </a:rPr>
              <a:t>Enterprise</a:t>
            </a:r>
            <a:br>
              <a:rPr lang="en-US" sz="1200" dirty="0">
                <a:solidFill>
                  <a:schemeClr val="accent1"/>
                </a:solidFill>
              </a:rPr>
            </a:br>
            <a:r>
              <a:rPr lang="en-US" sz="1200" dirty="0">
                <a:solidFill>
                  <a:schemeClr val="accent1"/>
                </a:solidFill>
              </a:rPr>
              <a:t>Employees</a:t>
            </a:r>
          </a:p>
        </p:txBody>
      </p:sp>
      <p:grpSp>
        <p:nvGrpSpPr>
          <p:cNvPr id="12" name="Group 11">
            <a:extLst>
              <a:ext uri="{FF2B5EF4-FFF2-40B4-BE49-F238E27FC236}">
                <a16:creationId xmlns:a16="http://schemas.microsoft.com/office/drawing/2014/main" id="{C98D8DC5-EA38-10CE-AFB1-4C469FB32B7C}"/>
              </a:ext>
            </a:extLst>
          </p:cNvPr>
          <p:cNvGrpSpPr/>
          <p:nvPr/>
        </p:nvGrpSpPr>
        <p:grpSpPr>
          <a:xfrm>
            <a:off x="6688921" y="1950754"/>
            <a:ext cx="5208475" cy="2559480"/>
            <a:chOff x="5660221" y="1950754"/>
            <a:chExt cx="5208475" cy="2559480"/>
          </a:xfrm>
        </p:grpSpPr>
        <p:pic>
          <p:nvPicPr>
            <p:cNvPr id="8" name="Picture 7">
              <a:extLst>
                <a:ext uri="{FF2B5EF4-FFF2-40B4-BE49-F238E27FC236}">
                  <a16:creationId xmlns:a16="http://schemas.microsoft.com/office/drawing/2014/main" id="{853174FC-3C6A-1131-1839-9EBC95BE293C}"/>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394602" y="2820295"/>
              <a:ext cx="801173" cy="1489051"/>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66B6F6F6-5E0E-1B33-480E-A0C39F03C0B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60221" y="3065262"/>
              <a:ext cx="674301" cy="1244084"/>
            </a:xfrm>
            <a:prstGeom prst="rect">
              <a:avLst/>
            </a:prstGeom>
          </p:spPr>
        </p:pic>
        <p:pic>
          <p:nvPicPr>
            <p:cNvPr id="10" name="Picture 9" descr="A yellow sign with black text&#10;&#10;Description automatically generated with medium confidence">
              <a:extLst>
                <a:ext uri="{FF2B5EF4-FFF2-40B4-BE49-F238E27FC236}">
                  <a16:creationId xmlns:a16="http://schemas.microsoft.com/office/drawing/2014/main" id="{C5509F30-0848-8359-9B75-1B44ED29CAA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55856" y="2544356"/>
              <a:ext cx="956634" cy="1764990"/>
            </a:xfrm>
            <a:prstGeom prst="rect">
              <a:avLst/>
            </a:prstGeom>
          </p:spPr>
        </p:pic>
        <p:pic>
          <p:nvPicPr>
            <p:cNvPr id="11" name="Picture 10" descr="A yellow sign with black text&#10;&#10;Description automatically generated with medium confidence">
              <a:extLst>
                <a:ext uri="{FF2B5EF4-FFF2-40B4-BE49-F238E27FC236}">
                  <a16:creationId xmlns:a16="http://schemas.microsoft.com/office/drawing/2014/main" id="{068EB29F-FC2E-A220-C0C2-C98A5184EC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72570" y="2306432"/>
              <a:ext cx="1078909" cy="2002914"/>
            </a:xfrm>
            <a:prstGeom prst="rect">
              <a:avLst/>
            </a:prstGeom>
          </p:spPr>
        </p:pic>
        <p:pic>
          <p:nvPicPr>
            <p:cNvPr id="7" name="Picture 6" descr="A yellow and blue sign with text&#10;&#10;Description automatically generated">
              <a:extLst>
                <a:ext uri="{FF2B5EF4-FFF2-40B4-BE49-F238E27FC236}">
                  <a16:creationId xmlns:a16="http://schemas.microsoft.com/office/drawing/2014/main" id="{74A59E26-91DF-4ABD-03DD-B59F5B34781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161390" y="1950754"/>
              <a:ext cx="1707306" cy="2559480"/>
            </a:xfrm>
            <a:prstGeom prst="rect">
              <a:avLst/>
            </a:prstGeom>
          </p:spPr>
        </p:pic>
      </p:grpSp>
    </p:spTree>
    <p:extLst>
      <p:ext uri="{BB962C8B-B14F-4D97-AF65-F5344CB8AC3E}">
        <p14:creationId xmlns:p14="http://schemas.microsoft.com/office/powerpoint/2010/main" val="252404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650F-947C-4552-B7B3-CD55A35E2601}"/>
              </a:ext>
            </a:extLst>
          </p:cNvPr>
          <p:cNvSpPr>
            <a:spLocks noGrp="1"/>
          </p:cNvSpPr>
          <p:nvPr>
            <p:ph type="title"/>
          </p:nvPr>
        </p:nvSpPr>
        <p:spPr/>
        <p:txBody>
          <a:bodyPr/>
          <a:lstStyle/>
          <a:p>
            <a:r>
              <a:rPr lang="en-US" dirty="0"/>
              <a:t>Working across the energy value chain</a:t>
            </a:r>
          </a:p>
        </p:txBody>
      </p:sp>
      <p:sp>
        <p:nvSpPr>
          <p:cNvPr id="5" name="Slide Number Placeholder 4">
            <a:extLst>
              <a:ext uri="{FF2B5EF4-FFF2-40B4-BE49-F238E27FC236}">
                <a16:creationId xmlns:a16="http://schemas.microsoft.com/office/drawing/2014/main" id="{76F228B3-949D-47CB-B776-71C15280853A}"/>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6" name="Content Placeholder 2">
            <a:extLst>
              <a:ext uri="{FF2B5EF4-FFF2-40B4-BE49-F238E27FC236}">
                <a16:creationId xmlns:a16="http://schemas.microsoft.com/office/drawing/2014/main" id="{581D3DB8-3014-43F0-B3E8-72B97D5FA57F}"/>
              </a:ext>
            </a:extLst>
          </p:cNvPr>
          <p:cNvSpPr>
            <a:spLocks noGrp="1"/>
          </p:cNvSpPr>
          <p:nvPr>
            <p:ph sz="half" idx="1"/>
          </p:nvPr>
        </p:nvSpPr>
        <p:spPr>
          <a:xfrm>
            <a:off x="434965" y="2803216"/>
            <a:ext cx="2522839" cy="3026551"/>
          </a:xfrm>
        </p:spPr>
        <p:txBody>
          <a:bodyPr/>
          <a:lstStyle/>
          <a:p>
            <a:pPr marL="0" indent="0">
              <a:spcAft>
                <a:spcPts val="300"/>
              </a:spcAft>
              <a:buNone/>
            </a:pPr>
            <a:r>
              <a:rPr lang="en-US" sz="1200" b="1" dirty="0">
                <a:solidFill>
                  <a:schemeClr val="tx1"/>
                </a:solidFill>
              </a:rPr>
              <a:t>Expanding supplies of affordable, clean energy </a:t>
            </a:r>
          </a:p>
          <a:p>
            <a:pPr marL="112713" indent="-112713">
              <a:spcAft>
                <a:spcPts val="300"/>
              </a:spcAft>
            </a:pPr>
            <a:r>
              <a:rPr lang="en-US" sz="1200" dirty="0">
                <a:solidFill>
                  <a:schemeClr val="tx1"/>
                </a:solidFill>
              </a:rPr>
              <a:t>Subsurface production of hydrogen</a:t>
            </a:r>
          </a:p>
          <a:p>
            <a:pPr marL="112713" indent="-112713">
              <a:spcAft>
                <a:spcPts val="300"/>
              </a:spcAft>
            </a:pPr>
            <a:r>
              <a:rPr lang="en-US" sz="1200" dirty="0">
                <a:solidFill>
                  <a:schemeClr val="tx1"/>
                </a:solidFill>
              </a:rPr>
              <a:t>Enhanced geothermal systems</a:t>
            </a:r>
          </a:p>
          <a:p>
            <a:pPr marL="112713" indent="-112713">
              <a:spcAft>
                <a:spcPts val="300"/>
              </a:spcAft>
            </a:pPr>
            <a:r>
              <a:rPr lang="en-US" sz="1200" dirty="0">
                <a:solidFill>
                  <a:schemeClr val="tx1"/>
                </a:solidFill>
              </a:rPr>
              <a:t>Unconventional natural gas and oil production</a:t>
            </a:r>
          </a:p>
          <a:p>
            <a:pPr marL="112713" indent="-112713">
              <a:spcAft>
                <a:spcPts val="300"/>
              </a:spcAft>
            </a:pPr>
            <a:r>
              <a:rPr lang="en-US" sz="1200" dirty="0">
                <a:solidFill>
                  <a:schemeClr val="tx1"/>
                </a:solidFill>
              </a:rPr>
              <a:t>Geologic modeling and reservoir characterization</a:t>
            </a:r>
          </a:p>
          <a:p>
            <a:pPr marL="112713" indent="-112713">
              <a:spcAft>
                <a:spcPts val="300"/>
              </a:spcAft>
            </a:pPr>
            <a:r>
              <a:rPr lang="en-US" sz="1200" dirty="0">
                <a:solidFill>
                  <a:schemeClr val="tx1"/>
                </a:solidFill>
              </a:rPr>
              <a:t>Hydraulic fracturing diagnostics and optimization</a:t>
            </a:r>
          </a:p>
          <a:p>
            <a:pPr marL="112713" indent="-112713">
              <a:spcAft>
                <a:spcPts val="300"/>
              </a:spcAft>
            </a:pPr>
            <a:r>
              <a:rPr lang="en-US" sz="1200" dirty="0">
                <a:solidFill>
                  <a:schemeClr val="tx1"/>
                </a:solidFill>
              </a:rPr>
              <a:t>Hydraulic fracturing and reservoir flow modelling</a:t>
            </a:r>
          </a:p>
          <a:p>
            <a:pPr marL="112713" indent="-112713">
              <a:spcAft>
                <a:spcPts val="300"/>
              </a:spcAft>
            </a:pPr>
            <a:r>
              <a:rPr lang="en-US" sz="1200" dirty="0">
                <a:solidFill>
                  <a:schemeClr val="tx1"/>
                </a:solidFill>
              </a:rPr>
              <a:t>Enhanced recovery</a:t>
            </a:r>
          </a:p>
        </p:txBody>
      </p:sp>
      <p:sp>
        <p:nvSpPr>
          <p:cNvPr id="7" name="Content Placeholder 11">
            <a:extLst>
              <a:ext uri="{FF2B5EF4-FFF2-40B4-BE49-F238E27FC236}">
                <a16:creationId xmlns:a16="http://schemas.microsoft.com/office/drawing/2014/main" id="{14D57E94-D64A-4D53-A115-311F18034ECE}"/>
              </a:ext>
            </a:extLst>
          </p:cNvPr>
          <p:cNvSpPr txBox="1">
            <a:spLocks/>
          </p:cNvSpPr>
          <p:nvPr/>
        </p:nvSpPr>
        <p:spPr>
          <a:xfrm>
            <a:off x="6191320" y="2803216"/>
            <a:ext cx="2604485" cy="3643614"/>
          </a:xfrm>
          <a:prstGeom prst="rect">
            <a:avLst/>
          </a:prstGeom>
        </p:spPr>
        <p:txBody>
          <a:bodyPr/>
          <a:lstStyle>
            <a:lvl1pPr marL="1828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1pPr>
            <a:lvl2pPr marL="411480" indent="-182880" algn="l" defTabSz="914400" rtl="0" eaLnBrk="1" latinLnBrk="0" hangingPunct="1">
              <a:lnSpc>
                <a:spcPct val="100000"/>
              </a:lnSpc>
              <a:spcBef>
                <a:spcPts val="600"/>
              </a:spcBef>
              <a:spcAft>
                <a:spcPts val="600"/>
              </a:spcAft>
              <a:buClr>
                <a:schemeClr val="tx1"/>
              </a:buClr>
              <a:buSzPct val="100000"/>
              <a:buFont typeface="Arial" panose="020B0604020202020204" pitchFamily="34" charset="0"/>
              <a:buChar char="‒"/>
              <a:defRPr sz="2000" kern="1200" spc="0" baseline="0">
                <a:solidFill>
                  <a:srgbClr val="777777"/>
                </a:solidFill>
                <a:latin typeface="+mn-lt"/>
                <a:ea typeface="+mn-ea"/>
                <a:cs typeface="+mn-cs"/>
              </a:defRPr>
            </a:lvl2pPr>
            <a:lvl3pPr marL="6400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3pPr>
            <a:lvl4pPr marL="822960" indent="-182880" algn="l" defTabSz="914400" rtl="0" eaLnBrk="1" latinLnBrk="0" hangingPunct="1">
              <a:lnSpc>
                <a:spcPct val="100000"/>
              </a:lnSpc>
              <a:spcBef>
                <a:spcPts val="600"/>
              </a:spcBef>
              <a:spcAft>
                <a:spcPts val="600"/>
              </a:spcAft>
              <a:buClr>
                <a:schemeClr val="accent1"/>
              </a:buClr>
              <a:buSzPct val="100000"/>
              <a:buFont typeface="Segoe UI" panose="020B0502040204020203" pitchFamily="34" charset="0"/>
              <a:buChar char="–"/>
              <a:defRPr sz="2000" kern="1200" spc="0" baseline="0">
                <a:solidFill>
                  <a:srgbClr val="777777"/>
                </a:solidFill>
                <a:latin typeface="+mn-lt"/>
                <a:ea typeface="+mn-ea"/>
                <a:cs typeface="+mn-cs"/>
              </a:defRPr>
            </a:lvl4pPr>
            <a:lvl5pPr marL="1005840" indent="-182880" algn="l" defTabSz="914400" rtl="0" eaLnBrk="1" latinLnBrk="0" hangingPunct="1">
              <a:lnSpc>
                <a:spcPct val="100000"/>
              </a:lnSpc>
              <a:spcBef>
                <a:spcPts val="600"/>
              </a:spcBef>
              <a:spcAft>
                <a:spcPts val="600"/>
              </a:spcAft>
              <a:buClr>
                <a:schemeClr val="tx1"/>
              </a:buClr>
              <a:buFont typeface="Arial" panose="020B0604020202020204" pitchFamily="34" charset="0"/>
              <a:buChar char="•"/>
              <a:defRPr sz="2000" kern="1200" spc="0" baseline="0">
                <a:solidFill>
                  <a:srgbClr val="777777"/>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Aft>
                <a:spcPts val="300"/>
              </a:spcAft>
              <a:buFont typeface="Arial" panose="020B0604020202020204" pitchFamily="34" charset="0"/>
              <a:buNone/>
            </a:pPr>
            <a:r>
              <a:rPr lang="en-US" sz="1200" b="1" dirty="0">
                <a:solidFill>
                  <a:schemeClr val="tx1"/>
                </a:solidFill>
              </a:rPr>
              <a:t>Ensuring safe and reliable energy infrastructure </a:t>
            </a:r>
          </a:p>
          <a:p>
            <a:pPr marL="112713" indent="-112713">
              <a:spcAft>
                <a:spcPts val="300"/>
              </a:spcAft>
            </a:pPr>
            <a:r>
              <a:rPr lang="en-US" sz="1200" dirty="0">
                <a:solidFill>
                  <a:schemeClr val="tx1"/>
                </a:solidFill>
              </a:rPr>
              <a:t>Methane emissions, monitoring, mitigation, and reduction </a:t>
            </a:r>
          </a:p>
          <a:p>
            <a:pPr marL="112713" indent="-112713">
              <a:spcAft>
                <a:spcPts val="300"/>
              </a:spcAft>
            </a:pPr>
            <a:r>
              <a:rPr lang="en-US" sz="1200" dirty="0">
                <a:solidFill>
                  <a:schemeClr val="tx1"/>
                </a:solidFill>
              </a:rPr>
              <a:t>Data integrity and risk management </a:t>
            </a:r>
          </a:p>
          <a:p>
            <a:pPr marL="112713" indent="-112713">
              <a:spcAft>
                <a:spcPts val="300"/>
              </a:spcAft>
            </a:pPr>
            <a:r>
              <a:rPr lang="en-US" sz="1200" dirty="0">
                <a:solidFill>
                  <a:schemeClr val="tx1"/>
                </a:solidFill>
              </a:rPr>
              <a:t>Infrastructure rehabilitation and </a:t>
            </a:r>
            <a:br>
              <a:rPr lang="en-US" sz="1200" dirty="0">
                <a:solidFill>
                  <a:schemeClr val="tx1"/>
                </a:solidFill>
              </a:rPr>
            </a:br>
            <a:r>
              <a:rPr lang="en-US" sz="1200" dirty="0">
                <a:solidFill>
                  <a:schemeClr val="tx1"/>
                </a:solidFill>
              </a:rPr>
              <a:t>improvements </a:t>
            </a:r>
          </a:p>
          <a:p>
            <a:pPr marL="112713" indent="-112713">
              <a:spcAft>
                <a:spcPts val="300"/>
              </a:spcAft>
            </a:pPr>
            <a:r>
              <a:rPr lang="en-US" sz="1200" dirty="0">
                <a:solidFill>
                  <a:schemeClr val="tx1"/>
                </a:solidFill>
              </a:rPr>
              <a:t>Environmental matters, enabling renewable gas, and gas quality </a:t>
            </a:r>
          </a:p>
          <a:p>
            <a:pPr marL="112713" indent="-112713">
              <a:spcAft>
                <a:spcPts val="300"/>
              </a:spcAft>
            </a:pPr>
            <a:r>
              <a:rPr lang="en-US" sz="1200" dirty="0">
                <a:solidFill>
                  <a:schemeClr val="tx1"/>
                </a:solidFill>
              </a:rPr>
              <a:t>Smart utility information technology tools </a:t>
            </a:r>
          </a:p>
          <a:p>
            <a:pPr marL="112713" indent="-112713">
              <a:spcAft>
                <a:spcPts val="300"/>
              </a:spcAft>
            </a:pPr>
            <a:r>
              <a:rPr lang="en-US" sz="1200" dirty="0">
                <a:solidFill>
                  <a:schemeClr val="tx1"/>
                </a:solidFill>
              </a:rPr>
              <a:t>Materials and analytical testing </a:t>
            </a:r>
          </a:p>
          <a:p>
            <a:pPr marL="112713" indent="-112713">
              <a:spcAft>
                <a:spcPts val="300"/>
              </a:spcAft>
            </a:pPr>
            <a:r>
              <a:rPr lang="en-US" sz="1200" dirty="0">
                <a:solidFill>
                  <a:schemeClr val="tx1"/>
                </a:solidFill>
              </a:rPr>
              <a:t>CO</a:t>
            </a:r>
            <a:r>
              <a:rPr lang="en-US" sz="1200" baseline="-25000" dirty="0">
                <a:solidFill>
                  <a:schemeClr val="tx1"/>
                </a:solidFill>
              </a:rPr>
              <a:t>2</a:t>
            </a:r>
            <a:r>
              <a:rPr lang="en-US" sz="1200" dirty="0">
                <a:solidFill>
                  <a:schemeClr val="tx1"/>
                </a:solidFill>
              </a:rPr>
              <a:t>, H</a:t>
            </a:r>
            <a:r>
              <a:rPr lang="en-US" sz="1200" baseline="-25000" dirty="0">
                <a:solidFill>
                  <a:schemeClr val="tx1"/>
                </a:solidFill>
              </a:rPr>
              <a:t>2</a:t>
            </a:r>
            <a:r>
              <a:rPr lang="en-US" sz="1200" dirty="0">
                <a:solidFill>
                  <a:schemeClr val="tx1"/>
                </a:solidFill>
              </a:rPr>
              <a:t>, and natural gas underground storage</a:t>
            </a:r>
          </a:p>
        </p:txBody>
      </p:sp>
      <p:sp>
        <p:nvSpPr>
          <p:cNvPr id="8" name="Content Placeholder 2">
            <a:extLst>
              <a:ext uri="{FF2B5EF4-FFF2-40B4-BE49-F238E27FC236}">
                <a16:creationId xmlns:a16="http://schemas.microsoft.com/office/drawing/2014/main" id="{989E1A2E-37CD-4EBF-BB42-2760691A0480}"/>
              </a:ext>
            </a:extLst>
          </p:cNvPr>
          <p:cNvSpPr txBox="1">
            <a:spLocks/>
          </p:cNvSpPr>
          <p:nvPr/>
        </p:nvSpPr>
        <p:spPr>
          <a:xfrm>
            <a:off x="3276762" y="2803215"/>
            <a:ext cx="2595600" cy="3135765"/>
          </a:xfrm>
          <a:prstGeom prst="rect">
            <a:avLst/>
          </a:prstGeom>
        </p:spPr>
        <p:txBody>
          <a:bodyPr vert="horz" lIns="0" tIns="45720" rIns="0" bIns="45720" rtlCol="0">
            <a:noAutofit/>
          </a:bodyPr>
          <a:lstStyle>
            <a:lvl1pPr marL="168275" indent="-168275" algn="l" defTabSz="914400" rtl="0" eaLnBrk="1" latinLnBrk="0" hangingPunct="1">
              <a:lnSpc>
                <a:spcPct val="85000"/>
              </a:lnSpc>
              <a:spcBef>
                <a:spcPts val="600"/>
              </a:spcBef>
              <a:spcAft>
                <a:spcPts val="600"/>
              </a:spcAft>
              <a:buClr>
                <a:schemeClr val="accent1"/>
              </a:buClr>
              <a:buSzPct val="100000"/>
              <a:buFont typeface="Arial" panose="020B0604020202020204" pitchFamily="34" charset="0"/>
              <a:buChar char="•"/>
              <a:defRPr sz="2000" kern="1200" spc="0" baseline="0">
                <a:solidFill>
                  <a:schemeClr val="tx1">
                    <a:lumMod val="65000"/>
                    <a:lumOff val="35000"/>
                  </a:schemeClr>
                </a:solidFill>
                <a:latin typeface="+mn-lt"/>
                <a:ea typeface="+mn-ea"/>
                <a:cs typeface="+mn-cs"/>
              </a:defRPr>
            </a:lvl1pPr>
            <a:lvl2pPr marL="384048" indent="-182880" algn="l" defTabSz="914400" rtl="0" eaLnBrk="1" latinLnBrk="0" hangingPunct="1">
              <a:lnSpc>
                <a:spcPct val="85000"/>
              </a:lnSpc>
              <a:spcBef>
                <a:spcPts val="600"/>
              </a:spcBef>
              <a:spcAft>
                <a:spcPts val="600"/>
              </a:spcAft>
              <a:buClr>
                <a:srgbClr val="00B050"/>
              </a:buClr>
              <a:buFont typeface="Wingdings" panose="05000000000000000000" pitchFamily="2" charset="2"/>
              <a:buChar char="§"/>
              <a:defRPr sz="1800" kern="1200" spc="0" baseline="0">
                <a:solidFill>
                  <a:schemeClr val="tx1">
                    <a:lumMod val="65000"/>
                    <a:lumOff val="35000"/>
                  </a:schemeClr>
                </a:solidFill>
                <a:latin typeface="+mn-lt"/>
                <a:ea typeface="+mn-ea"/>
                <a:cs typeface="+mn-cs"/>
              </a:defRPr>
            </a:lvl2pPr>
            <a:lvl3pPr marL="566928" indent="-182880" algn="l" defTabSz="914400" rtl="0" eaLnBrk="1" latinLnBrk="0" hangingPunct="1">
              <a:lnSpc>
                <a:spcPct val="85000"/>
              </a:lnSpc>
              <a:spcBef>
                <a:spcPts val="600"/>
              </a:spcBef>
              <a:spcAft>
                <a:spcPts val="600"/>
              </a:spcAft>
              <a:buClr>
                <a:schemeClr val="bg1">
                  <a:lumMod val="50000"/>
                </a:schemeClr>
              </a:buClr>
              <a:buFont typeface="Arial" panose="020B0604020202020204" pitchFamily="34" charset="0"/>
              <a:buChar char="‒"/>
              <a:defRPr sz="1600" kern="1200" spc="0" baseline="0">
                <a:solidFill>
                  <a:schemeClr val="tx1">
                    <a:lumMod val="65000"/>
                    <a:lumOff val="35000"/>
                  </a:schemeClr>
                </a:solidFill>
                <a:latin typeface="+mn-lt"/>
                <a:ea typeface="+mn-ea"/>
                <a:cs typeface="+mn-cs"/>
              </a:defRPr>
            </a:lvl3pPr>
            <a:lvl4pPr marL="749808" indent="-182880" algn="l" defTabSz="914400" rtl="0" eaLnBrk="1" latinLnBrk="0" hangingPunct="1">
              <a:lnSpc>
                <a:spcPct val="85000"/>
              </a:lnSpc>
              <a:spcBef>
                <a:spcPts val="600"/>
              </a:spcBef>
              <a:spcAft>
                <a:spcPts val="600"/>
              </a:spcAft>
              <a:buClr>
                <a:srgbClr val="00B0F0"/>
              </a:buClr>
              <a:buSzPct val="90000"/>
              <a:buFont typeface="Wingdings 2" panose="05020102010507070707" pitchFamily="18" charset="2"/>
              <a:buChar char=""/>
              <a:defRPr sz="1400" kern="1200" spc="0" baseline="0">
                <a:solidFill>
                  <a:schemeClr val="tx1">
                    <a:lumMod val="65000"/>
                    <a:lumOff val="35000"/>
                  </a:schemeClr>
                </a:solidFill>
                <a:latin typeface="+mn-lt"/>
                <a:ea typeface="+mn-ea"/>
                <a:cs typeface="+mn-cs"/>
              </a:defRPr>
            </a:lvl4pPr>
            <a:lvl5pPr marL="932688" indent="-182880" algn="l" defTabSz="914400" rtl="0" eaLnBrk="1" latinLnBrk="0" hangingPunct="1">
              <a:lnSpc>
                <a:spcPct val="85000"/>
              </a:lnSpc>
              <a:spcBef>
                <a:spcPts val="600"/>
              </a:spcBef>
              <a:spcAft>
                <a:spcPts val="600"/>
              </a:spcAft>
              <a:buClr>
                <a:schemeClr val="accent5"/>
              </a:buClr>
              <a:buFont typeface="Calibri" panose="020F0502020204030204" pitchFamily="34" charset="0"/>
              <a:buChar char="»"/>
              <a:defRPr sz="1400" kern="1200" spc="0" baseline="0">
                <a:solidFill>
                  <a:schemeClr val="tx1">
                    <a:lumMod val="65000"/>
                    <a:lumOff val="3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Aft>
                <a:spcPts val="300"/>
              </a:spcAft>
              <a:buFont typeface="Arial" panose="020B0604020202020204" pitchFamily="34" charset="0"/>
              <a:buNone/>
            </a:pPr>
            <a:r>
              <a:rPr lang="en-US" sz="1200" b="1" dirty="0">
                <a:solidFill>
                  <a:schemeClr val="tx1"/>
                </a:solidFill>
              </a:rPr>
              <a:t>Transforming natural resources into clean energy </a:t>
            </a:r>
          </a:p>
          <a:p>
            <a:pPr marL="112713" indent="-112713">
              <a:spcAft>
                <a:spcPts val="300"/>
              </a:spcAft>
            </a:pPr>
            <a:r>
              <a:rPr lang="en-US" sz="1200" dirty="0">
                <a:solidFill>
                  <a:schemeClr val="tx1"/>
                </a:solidFill>
              </a:rPr>
              <a:t>Hydrogen production</a:t>
            </a:r>
          </a:p>
          <a:p>
            <a:pPr marL="112713" indent="-112713">
              <a:spcAft>
                <a:spcPts val="300"/>
              </a:spcAft>
            </a:pPr>
            <a:r>
              <a:rPr lang="en-US" sz="1200" dirty="0">
                <a:solidFill>
                  <a:schemeClr val="tx1"/>
                </a:solidFill>
              </a:rPr>
              <a:t>Integrated biofuels technology R&amp;D </a:t>
            </a:r>
          </a:p>
          <a:p>
            <a:pPr marL="112713" indent="-112713">
              <a:spcAft>
                <a:spcPts val="300"/>
              </a:spcAft>
            </a:pPr>
            <a:r>
              <a:rPr lang="en-US" sz="1200" dirty="0">
                <a:solidFill>
                  <a:schemeClr val="tx1"/>
                </a:solidFill>
              </a:rPr>
              <a:t>Syngas generation and processing </a:t>
            </a:r>
          </a:p>
          <a:p>
            <a:pPr marL="112713" indent="-112713">
              <a:spcAft>
                <a:spcPts val="300"/>
              </a:spcAft>
            </a:pPr>
            <a:r>
              <a:rPr lang="en-US" sz="1200" dirty="0">
                <a:solidFill>
                  <a:schemeClr val="tx1"/>
                </a:solidFill>
              </a:rPr>
              <a:t>Carbon management </a:t>
            </a:r>
          </a:p>
          <a:p>
            <a:pPr marL="112713" indent="-112713">
              <a:spcAft>
                <a:spcPts val="300"/>
              </a:spcAft>
            </a:pPr>
            <a:r>
              <a:rPr lang="en-US" sz="1200" dirty="0">
                <a:solidFill>
                  <a:schemeClr val="tx1"/>
                </a:solidFill>
              </a:rPr>
              <a:t>CO</a:t>
            </a:r>
            <a:r>
              <a:rPr lang="en-US" sz="1200" baseline="-25000" dirty="0">
                <a:solidFill>
                  <a:schemeClr val="tx1"/>
                </a:solidFill>
              </a:rPr>
              <a:t>2</a:t>
            </a:r>
            <a:r>
              <a:rPr lang="en-US" sz="1200" dirty="0">
                <a:solidFill>
                  <a:schemeClr val="tx1"/>
                </a:solidFill>
              </a:rPr>
              <a:t> capture and utilization</a:t>
            </a:r>
          </a:p>
          <a:p>
            <a:pPr marL="112713" indent="-112713">
              <a:spcAft>
                <a:spcPts val="300"/>
              </a:spcAft>
            </a:pPr>
            <a:r>
              <a:rPr lang="en-US" sz="1200" dirty="0">
                <a:solidFill>
                  <a:schemeClr val="tx1"/>
                </a:solidFill>
              </a:rPr>
              <a:t>Chemical research and process development </a:t>
            </a:r>
          </a:p>
          <a:p>
            <a:pPr marL="112713" indent="-112713">
              <a:spcAft>
                <a:spcPts val="300"/>
              </a:spcAft>
            </a:pPr>
            <a:r>
              <a:rPr lang="en-US" sz="1200" dirty="0">
                <a:solidFill>
                  <a:schemeClr val="tx1"/>
                </a:solidFill>
              </a:rPr>
              <a:t>Renewable natural gas and gas quality </a:t>
            </a:r>
          </a:p>
          <a:p>
            <a:pPr marL="112713" indent="-112713">
              <a:spcAft>
                <a:spcPts val="300"/>
              </a:spcAft>
            </a:pPr>
            <a:r>
              <a:rPr lang="en-US" sz="1200" dirty="0">
                <a:solidFill>
                  <a:schemeClr val="tx1"/>
                </a:solidFill>
              </a:rPr>
              <a:t>Gasification process development</a:t>
            </a:r>
          </a:p>
          <a:p>
            <a:pPr marL="0" indent="0">
              <a:spcAft>
                <a:spcPts val="300"/>
              </a:spcAft>
              <a:buNone/>
            </a:pPr>
            <a:endParaRPr lang="en-US" sz="1200" dirty="0">
              <a:solidFill>
                <a:schemeClr val="tx1"/>
              </a:solidFill>
            </a:endParaRPr>
          </a:p>
          <a:p>
            <a:pPr>
              <a:spcAft>
                <a:spcPts val="300"/>
              </a:spcAft>
            </a:pPr>
            <a:endParaRPr lang="en-US" sz="1200" dirty="0">
              <a:solidFill>
                <a:schemeClr val="tx1"/>
              </a:solidFill>
            </a:endParaRPr>
          </a:p>
        </p:txBody>
      </p:sp>
      <p:sp>
        <p:nvSpPr>
          <p:cNvPr id="9" name="Content Placeholder 11">
            <a:extLst>
              <a:ext uri="{FF2B5EF4-FFF2-40B4-BE49-F238E27FC236}">
                <a16:creationId xmlns:a16="http://schemas.microsoft.com/office/drawing/2014/main" id="{8826C46E-0C37-40E5-9A3D-6BF832BAB6B9}"/>
              </a:ext>
            </a:extLst>
          </p:cNvPr>
          <p:cNvSpPr txBox="1">
            <a:spLocks/>
          </p:cNvSpPr>
          <p:nvPr/>
        </p:nvSpPr>
        <p:spPr>
          <a:xfrm>
            <a:off x="9114763" y="2803216"/>
            <a:ext cx="2404266" cy="3026551"/>
          </a:xfrm>
          <a:prstGeom prst="rect">
            <a:avLst/>
          </a:prstGeom>
        </p:spPr>
        <p:txBody>
          <a:bodyPr vert="horz" lIns="0" tIns="45720" rIns="0" bIns="45720" rtlCol="0">
            <a:noAutofit/>
          </a:bodyPr>
          <a:lstStyle>
            <a:lvl1pPr marL="168275" indent="-168275" algn="l" defTabSz="914400" rtl="0" eaLnBrk="1" latinLnBrk="0" hangingPunct="1">
              <a:lnSpc>
                <a:spcPct val="85000"/>
              </a:lnSpc>
              <a:spcBef>
                <a:spcPts val="600"/>
              </a:spcBef>
              <a:spcAft>
                <a:spcPts val="600"/>
              </a:spcAft>
              <a:buClr>
                <a:schemeClr val="accent1"/>
              </a:buClr>
              <a:buSzPct val="100000"/>
              <a:buFont typeface="Arial" panose="020B0604020202020204" pitchFamily="34" charset="0"/>
              <a:buChar char="•"/>
              <a:defRPr sz="2000" kern="1200" spc="0" baseline="0">
                <a:solidFill>
                  <a:schemeClr val="tx1">
                    <a:lumMod val="65000"/>
                    <a:lumOff val="35000"/>
                  </a:schemeClr>
                </a:solidFill>
                <a:latin typeface="+mn-lt"/>
                <a:ea typeface="+mn-ea"/>
                <a:cs typeface="+mn-cs"/>
              </a:defRPr>
            </a:lvl1pPr>
            <a:lvl2pPr marL="384048" indent="-182880" algn="l" defTabSz="914400" rtl="0" eaLnBrk="1" latinLnBrk="0" hangingPunct="1">
              <a:lnSpc>
                <a:spcPct val="85000"/>
              </a:lnSpc>
              <a:spcBef>
                <a:spcPts val="600"/>
              </a:spcBef>
              <a:spcAft>
                <a:spcPts val="600"/>
              </a:spcAft>
              <a:buClr>
                <a:srgbClr val="00B050"/>
              </a:buClr>
              <a:buFont typeface="Wingdings" panose="05000000000000000000" pitchFamily="2" charset="2"/>
              <a:buChar char="§"/>
              <a:defRPr sz="1800" kern="1200" spc="0" baseline="0">
                <a:solidFill>
                  <a:schemeClr val="tx1">
                    <a:lumMod val="65000"/>
                    <a:lumOff val="35000"/>
                  </a:schemeClr>
                </a:solidFill>
                <a:latin typeface="+mn-lt"/>
                <a:ea typeface="+mn-ea"/>
                <a:cs typeface="+mn-cs"/>
              </a:defRPr>
            </a:lvl2pPr>
            <a:lvl3pPr marL="566928" indent="-182880" algn="l" defTabSz="914400" rtl="0" eaLnBrk="1" latinLnBrk="0" hangingPunct="1">
              <a:lnSpc>
                <a:spcPct val="85000"/>
              </a:lnSpc>
              <a:spcBef>
                <a:spcPts val="600"/>
              </a:spcBef>
              <a:spcAft>
                <a:spcPts val="600"/>
              </a:spcAft>
              <a:buClr>
                <a:schemeClr val="bg1">
                  <a:lumMod val="50000"/>
                </a:schemeClr>
              </a:buClr>
              <a:buFont typeface="Arial" panose="020B0604020202020204" pitchFamily="34" charset="0"/>
              <a:buChar char="‒"/>
              <a:defRPr sz="1600" kern="1200" spc="0" baseline="0">
                <a:solidFill>
                  <a:schemeClr val="tx1">
                    <a:lumMod val="65000"/>
                    <a:lumOff val="35000"/>
                  </a:schemeClr>
                </a:solidFill>
                <a:latin typeface="+mn-lt"/>
                <a:ea typeface="+mn-ea"/>
                <a:cs typeface="+mn-cs"/>
              </a:defRPr>
            </a:lvl3pPr>
            <a:lvl4pPr marL="749808" indent="-182880" algn="l" defTabSz="914400" rtl="0" eaLnBrk="1" latinLnBrk="0" hangingPunct="1">
              <a:lnSpc>
                <a:spcPct val="85000"/>
              </a:lnSpc>
              <a:spcBef>
                <a:spcPts val="600"/>
              </a:spcBef>
              <a:spcAft>
                <a:spcPts val="600"/>
              </a:spcAft>
              <a:buClr>
                <a:srgbClr val="00B0F0"/>
              </a:buClr>
              <a:buSzPct val="90000"/>
              <a:buFont typeface="Wingdings 2" panose="05020102010507070707" pitchFamily="18" charset="2"/>
              <a:buChar char=""/>
              <a:defRPr sz="1400" kern="1200" spc="0" baseline="0">
                <a:solidFill>
                  <a:schemeClr val="tx1">
                    <a:lumMod val="65000"/>
                    <a:lumOff val="35000"/>
                  </a:schemeClr>
                </a:solidFill>
                <a:latin typeface="+mn-lt"/>
                <a:ea typeface="+mn-ea"/>
                <a:cs typeface="+mn-cs"/>
              </a:defRPr>
            </a:lvl4pPr>
            <a:lvl5pPr marL="932688" indent="-182880" algn="l" defTabSz="914400" rtl="0" eaLnBrk="1" latinLnBrk="0" hangingPunct="1">
              <a:lnSpc>
                <a:spcPct val="85000"/>
              </a:lnSpc>
              <a:spcBef>
                <a:spcPts val="600"/>
              </a:spcBef>
              <a:spcAft>
                <a:spcPts val="600"/>
              </a:spcAft>
              <a:buClr>
                <a:schemeClr val="accent5"/>
              </a:buClr>
              <a:buFont typeface="Calibri" panose="020F0502020204030204" pitchFamily="34" charset="0"/>
              <a:buChar char="»"/>
              <a:defRPr sz="1400" kern="1200" spc="0" baseline="0">
                <a:solidFill>
                  <a:schemeClr val="tx1">
                    <a:lumMod val="65000"/>
                    <a:lumOff val="3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Aft>
                <a:spcPts val="300"/>
              </a:spcAft>
              <a:buFont typeface="Arial" panose="020B0604020202020204" pitchFamily="34" charset="0"/>
              <a:buNone/>
            </a:pPr>
            <a:r>
              <a:rPr lang="en-US" sz="1200" b="1" dirty="0">
                <a:solidFill>
                  <a:schemeClr val="tx1"/>
                </a:solidFill>
              </a:rPr>
              <a:t>Delivering solutions for efficient and environmentally responsible energy use</a:t>
            </a:r>
          </a:p>
          <a:p>
            <a:pPr marL="112713" indent="-112713">
              <a:spcAft>
                <a:spcPts val="300"/>
              </a:spcAft>
            </a:pPr>
            <a:r>
              <a:rPr lang="en-US" sz="1200" dirty="0">
                <a:solidFill>
                  <a:schemeClr val="tx1"/>
                </a:solidFill>
              </a:rPr>
              <a:t>Residential/commercial appliances, equipment, and building systems </a:t>
            </a:r>
          </a:p>
          <a:p>
            <a:pPr marL="112713" indent="-112713">
              <a:spcAft>
                <a:spcPts val="300"/>
              </a:spcAft>
            </a:pPr>
            <a:r>
              <a:rPr lang="en-US" sz="1200" dirty="0">
                <a:solidFill>
                  <a:schemeClr val="tx1"/>
                </a:solidFill>
              </a:rPr>
              <a:t>Industrial process heat and steam </a:t>
            </a:r>
          </a:p>
          <a:p>
            <a:pPr marL="112713" indent="-112713">
              <a:spcAft>
                <a:spcPts val="300"/>
              </a:spcAft>
            </a:pPr>
            <a:r>
              <a:rPr lang="en-US" sz="1200" dirty="0">
                <a:solidFill>
                  <a:schemeClr val="tx1"/>
                </a:solidFill>
              </a:rPr>
              <a:t>Power generation and combined heat and power </a:t>
            </a:r>
          </a:p>
          <a:p>
            <a:pPr marL="112713" indent="-112713">
              <a:spcAft>
                <a:spcPts val="300"/>
              </a:spcAft>
            </a:pPr>
            <a:r>
              <a:rPr lang="en-US" sz="1200" dirty="0">
                <a:solidFill>
                  <a:schemeClr val="tx1"/>
                </a:solidFill>
              </a:rPr>
              <a:t>Alternative transportation fuels </a:t>
            </a:r>
          </a:p>
          <a:p>
            <a:pPr marL="112713" indent="-112713">
              <a:spcAft>
                <a:spcPts val="300"/>
              </a:spcAft>
            </a:pPr>
            <a:r>
              <a:rPr lang="en-US" sz="1200" dirty="0">
                <a:solidFill>
                  <a:schemeClr val="tx1"/>
                </a:solidFill>
              </a:rPr>
              <a:t>Natural gas-solar thermal hybrid equipment</a:t>
            </a:r>
          </a:p>
          <a:p>
            <a:pPr marL="112713" indent="-112713">
              <a:spcAft>
                <a:spcPts val="300"/>
              </a:spcAft>
            </a:pPr>
            <a:r>
              <a:rPr lang="en-US" sz="1200" dirty="0">
                <a:solidFill>
                  <a:schemeClr val="tx1"/>
                </a:solidFill>
              </a:rPr>
              <a:t>CO</a:t>
            </a:r>
            <a:r>
              <a:rPr lang="en-US" sz="1200" baseline="-25000" dirty="0">
                <a:solidFill>
                  <a:schemeClr val="tx1"/>
                </a:solidFill>
              </a:rPr>
              <a:t>2</a:t>
            </a:r>
            <a:r>
              <a:rPr lang="en-US" sz="1200" dirty="0">
                <a:solidFill>
                  <a:schemeClr val="tx1"/>
                </a:solidFill>
              </a:rPr>
              <a:t> capture and utilization</a:t>
            </a:r>
          </a:p>
        </p:txBody>
      </p:sp>
      <p:sp>
        <p:nvSpPr>
          <p:cNvPr id="10" name="Rectangle 9">
            <a:extLst>
              <a:ext uri="{FF2B5EF4-FFF2-40B4-BE49-F238E27FC236}">
                <a16:creationId xmlns:a16="http://schemas.microsoft.com/office/drawing/2014/main" id="{18E27AF6-C117-40E6-96FC-B1BC11F70DCA}"/>
              </a:ext>
            </a:extLst>
          </p:cNvPr>
          <p:cNvSpPr/>
          <p:nvPr/>
        </p:nvSpPr>
        <p:spPr>
          <a:xfrm>
            <a:off x="408491" y="2288549"/>
            <a:ext cx="2549313" cy="367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Segoe UI" panose="020B0502040204020203" pitchFamily="34" charset="0"/>
                <a:cs typeface="Segoe UI" panose="020B0502040204020203" pitchFamily="34" charset="0"/>
              </a:rPr>
              <a:t>Source</a:t>
            </a:r>
          </a:p>
        </p:txBody>
      </p:sp>
      <p:sp>
        <p:nvSpPr>
          <p:cNvPr id="11" name="Rectangle 10">
            <a:extLst>
              <a:ext uri="{FF2B5EF4-FFF2-40B4-BE49-F238E27FC236}">
                <a16:creationId xmlns:a16="http://schemas.microsoft.com/office/drawing/2014/main" id="{10C783FB-49F1-4D74-8259-E066D853FEBE}"/>
              </a:ext>
            </a:extLst>
          </p:cNvPr>
          <p:cNvSpPr/>
          <p:nvPr/>
        </p:nvSpPr>
        <p:spPr>
          <a:xfrm>
            <a:off x="3276763" y="2288549"/>
            <a:ext cx="2595600" cy="367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Segoe UI" panose="020B0502040204020203" pitchFamily="34" charset="0"/>
                <a:cs typeface="Segoe UI" panose="020B0502040204020203" pitchFamily="34" charset="0"/>
              </a:rPr>
              <a:t>Make</a:t>
            </a:r>
          </a:p>
        </p:txBody>
      </p:sp>
      <p:sp>
        <p:nvSpPr>
          <p:cNvPr id="12" name="Rectangle 11">
            <a:extLst>
              <a:ext uri="{FF2B5EF4-FFF2-40B4-BE49-F238E27FC236}">
                <a16:creationId xmlns:a16="http://schemas.microsoft.com/office/drawing/2014/main" id="{EF9AD923-689B-4F73-983A-95D10695CFB1}"/>
              </a:ext>
            </a:extLst>
          </p:cNvPr>
          <p:cNvSpPr/>
          <p:nvPr/>
        </p:nvSpPr>
        <p:spPr>
          <a:xfrm>
            <a:off x="6191321" y="2288549"/>
            <a:ext cx="2604484" cy="367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Segoe UI" panose="020B0502040204020203" pitchFamily="34" charset="0"/>
                <a:cs typeface="Segoe UI" panose="020B0502040204020203" pitchFamily="34" charset="0"/>
              </a:rPr>
              <a:t>Move &amp; Store</a:t>
            </a:r>
          </a:p>
        </p:txBody>
      </p:sp>
      <p:sp>
        <p:nvSpPr>
          <p:cNvPr id="13" name="Rectangle 12">
            <a:extLst>
              <a:ext uri="{FF2B5EF4-FFF2-40B4-BE49-F238E27FC236}">
                <a16:creationId xmlns:a16="http://schemas.microsoft.com/office/drawing/2014/main" id="{26D296E4-2F03-48E7-BE18-A2D663C9F0BA}"/>
              </a:ext>
            </a:extLst>
          </p:cNvPr>
          <p:cNvSpPr/>
          <p:nvPr/>
        </p:nvSpPr>
        <p:spPr>
          <a:xfrm>
            <a:off x="9114763" y="2288549"/>
            <a:ext cx="2604485" cy="367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Segoe UI" panose="020B0502040204020203" pitchFamily="34" charset="0"/>
                <a:cs typeface="Segoe UI" panose="020B0502040204020203" pitchFamily="34" charset="0"/>
              </a:rPr>
              <a:t>Use</a:t>
            </a:r>
          </a:p>
        </p:txBody>
      </p:sp>
      <p:cxnSp>
        <p:nvCxnSpPr>
          <p:cNvPr id="14" name="Straight Connector 13">
            <a:extLst>
              <a:ext uri="{FF2B5EF4-FFF2-40B4-BE49-F238E27FC236}">
                <a16:creationId xmlns:a16="http://schemas.microsoft.com/office/drawing/2014/main" id="{8DF21DD9-9BA7-4521-8649-439BC7E0B4D4}"/>
              </a:ext>
            </a:extLst>
          </p:cNvPr>
          <p:cNvCxnSpPr>
            <a:cxnSpLocks/>
          </p:cNvCxnSpPr>
          <p:nvPr/>
        </p:nvCxnSpPr>
        <p:spPr>
          <a:xfrm>
            <a:off x="434965" y="2656432"/>
            <a:ext cx="11480227"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59670C75-A79B-464B-BA59-CA9E860FD69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4562" y="1629539"/>
            <a:ext cx="982980" cy="880110"/>
          </a:xfrm>
          <a:prstGeom prst="rect">
            <a:avLst/>
          </a:prstGeom>
        </p:spPr>
      </p:pic>
      <p:pic>
        <p:nvPicPr>
          <p:cNvPr id="28" name="Graphic 27">
            <a:extLst>
              <a:ext uri="{FF2B5EF4-FFF2-40B4-BE49-F238E27FC236}">
                <a16:creationId xmlns:a16="http://schemas.microsoft.com/office/drawing/2014/main" id="{905EF57F-6601-48CB-A715-2F17C2D51D3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80780" y="1758126"/>
            <a:ext cx="925830" cy="622935"/>
          </a:xfrm>
          <a:prstGeom prst="rect">
            <a:avLst/>
          </a:prstGeom>
        </p:spPr>
      </p:pic>
      <p:pic>
        <p:nvPicPr>
          <p:cNvPr id="30" name="Graphic 29">
            <a:extLst>
              <a:ext uri="{FF2B5EF4-FFF2-40B4-BE49-F238E27FC236}">
                <a16:creationId xmlns:a16="http://schemas.microsoft.com/office/drawing/2014/main" id="{422D77D3-602D-4C0B-9349-CE45F017F5A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696069" y="1719969"/>
            <a:ext cx="822960" cy="691515"/>
          </a:xfrm>
          <a:prstGeom prst="rect">
            <a:avLst/>
          </a:prstGeom>
        </p:spPr>
      </p:pic>
      <p:pic>
        <p:nvPicPr>
          <p:cNvPr id="15" name="Graphic 14">
            <a:extLst>
              <a:ext uri="{FF2B5EF4-FFF2-40B4-BE49-F238E27FC236}">
                <a16:creationId xmlns:a16="http://schemas.microsoft.com/office/drawing/2014/main" id="{1E4BA9AD-F6F1-8AAE-C424-B0F4907B60C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71615" y="1578412"/>
            <a:ext cx="887632" cy="880110"/>
          </a:xfrm>
          <a:prstGeom prst="rect">
            <a:avLst/>
          </a:prstGeom>
        </p:spPr>
      </p:pic>
    </p:spTree>
    <p:extLst>
      <p:ext uri="{BB962C8B-B14F-4D97-AF65-F5344CB8AC3E}">
        <p14:creationId xmlns:p14="http://schemas.microsoft.com/office/powerpoint/2010/main" val="2227057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BD9A-79FE-3EC4-A7C3-3350BC0F675E}"/>
              </a:ext>
            </a:extLst>
          </p:cNvPr>
          <p:cNvSpPr>
            <a:spLocks noGrp="1"/>
          </p:cNvSpPr>
          <p:nvPr>
            <p:ph type="title"/>
          </p:nvPr>
        </p:nvSpPr>
        <p:spPr/>
        <p:txBody>
          <a:bodyPr/>
          <a:lstStyle/>
          <a:p>
            <a:r>
              <a:rPr lang="en-US" dirty="0"/>
              <a:t>GTI Energy’s Excellence in Collaborations</a:t>
            </a:r>
          </a:p>
        </p:txBody>
      </p:sp>
      <p:sp>
        <p:nvSpPr>
          <p:cNvPr id="5" name="Slide Number Placeholder 4">
            <a:extLst>
              <a:ext uri="{FF2B5EF4-FFF2-40B4-BE49-F238E27FC236}">
                <a16:creationId xmlns:a16="http://schemas.microsoft.com/office/drawing/2014/main" id="{7AEC6487-0729-1E06-11AE-084F53116B51}"/>
              </a:ext>
            </a:extLst>
          </p:cNvPr>
          <p:cNvSpPr>
            <a:spLocks noGrp="1"/>
          </p:cNvSpPr>
          <p:nvPr>
            <p:ph type="sldNum" sz="quarter" idx="12"/>
          </p:nvPr>
        </p:nvSpPr>
        <p:spPr/>
        <p:txBody>
          <a:bodyPr/>
          <a:lstStyle/>
          <a:p>
            <a:fld id="{3A98EE3D-8CD1-4C3F-BD1C-C98C9596463C}" type="slidenum">
              <a:rPr lang="en-US" smtClean="0"/>
              <a:t>4</a:t>
            </a:fld>
            <a:endParaRPr lang="en-US"/>
          </a:p>
        </p:txBody>
      </p:sp>
      <p:pic>
        <p:nvPicPr>
          <p:cNvPr id="41" name="Picture 40" descr="A black background with a black square&#10;&#10;Description automatically generated with medium confidence">
            <a:extLst>
              <a:ext uri="{FF2B5EF4-FFF2-40B4-BE49-F238E27FC236}">
                <a16:creationId xmlns:a16="http://schemas.microsoft.com/office/drawing/2014/main" id="{466B2C12-76A6-FA84-4C23-94CD8CC81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9025" y="3247223"/>
            <a:ext cx="1777512" cy="1072432"/>
          </a:xfrm>
          <a:prstGeom prst="rect">
            <a:avLst/>
          </a:prstGeom>
        </p:spPr>
      </p:pic>
      <p:pic>
        <p:nvPicPr>
          <p:cNvPr id="42" name="Picture 2" descr="Veritas: Veritas Home">
            <a:extLst>
              <a:ext uri="{FF2B5EF4-FFF2-40B4-BE49-F238E27FC236}">
                <a16:creationId xmlns:a16="http://schemas.microsoft.com/office/drawing/2014/main" id="{B1111B1D-FA6F-9CCF-5746-F9EA5F19FE7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5645" y="3216995"/>
            <a:ext cx="1291748" cy="12788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A black background with blue text&#10;&#10;Description automatically generated">
            <a:extLst>
              <a:ext uri="{FF2B5EF4-FFF2-40B4-BE49-F238E27FC236}">
                <a16:creationId xmlns:a16="http://schemas.microsoft.com/office/drawing/2014/main" id="{093E5646-4056-9736-3B59-631E184A83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494" y="1943870"/>
            <a:ext cx="1838930" cy="896285"/>
          </a:xfrm>
          <a:prstGeom prst="rect">
            <a:avLst/>
          </a:prstGeom>
        </p:spPr>
      </p:pic>
      <p:pic>
        <p:nvPicPr>
          <p:cNvPr id="44" name="Picture 4" descr="Collaborations &amp; Partnerships • GTI Energy">
            <a:extLst>
              <a:ext uri="{FF2B5EF4-FFF2-40B4-BE49-F238E27FC236}">
                <a16:creationId xmlns:a16="http://schemas.microsoft.com/office/drawing/2014/main" id="{39BDC3A4-406A-4703-9080-63DF2080AB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82726" y="1932299"/>
            <a:ext cx="1390320" cy="95932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Collaborations &amp; Partnerships • GTI Energy">
            <a:extLst>
              <a:ext uri="{FF2B5EF4-FFF2-40B4-BE49-F238E27FC236}">
                <a16:creationId xmlns:a16="http://schemas.microsoft.com/office/drawing/2014/main" id="{28C6594A-9092-F418-6829-526B8071A24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00" y="1714938"/>
            <a:ext cx="1758326" cy="10755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Discover GTI's Emerging Technology Program">
            <a:extLst>
              <a:ext uri="{FF2B5EF4-FFF2-40B4-BE49-F238E27FC236}">
                <a16:creationId xmlns:a16="http://schemas.microsoft.com/office/drawing/2014/main" id="{CFCE55FA-E81B-4EF9-89FF-4513A297121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069484" y="4879629"/>
            <a:ext cx="1693559" cy="94456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Hydrogen Technology Center - Low-Carbon Resources Initiative • GTI Energy">
            <a:extLst>
              <a:ext uri="{FF2B5EF4-FFF2-40B4-BE49-F238E27FC236}">
                <a16:creationId xmlns:a16="http://schemas.microsoft.com/office/drawing/2014/main" id="{DAB3C9F7-262C-F244-0C0F-23B3848AF1E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0" y="5019405"/>
            <a:ext cx="2179998" cy="91344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4" descr="Center for Methane Research (CMR) • CMR">
            <a:extLst>
              <a:ext uri="{FF2B5EF4-FFF2-40B4-BE49-F238E27FC236}">
                <a16:creationId xmlns:a16="http://schemas.microsoft.com/office/drawing/2014/main" id="{47945DDD-AD6E-2F0B-1FEF-82269A9F8D0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966357" y="3455836"/>
            <a:ext cx="2179998" cy="801149"/>
          </a:xfrm>
          <a:prstGeom prst="rect">
            <a:avLst/>
          </a:prstGeom>
          <a:solidFill>
            <a:schemeClr val="accent1"/>
          </a:solidFill>
        </p:spPr>
      </p:pic>
      <p:pic>
        <p:nvPicPr>
          <p:cNvPr id="49" name="Picture 16">
            <a:extLst>
              <a:ext uri="{FF2B5EF4-FFF2-40B4-BE49-F238E27FC236}">
                <a16:creationId xmlns:a16="http://schemas.microsoft.com/office/drawing/2014/main" id="{D35726FA-27A6-B729-4148-E05CAFF0C3C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348426" y="4953348"/>
            <a:ext cx="1153641" cy="11074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8">
            <a:extLst>
              <a:ext uri="{FF2B5EF4-FFF2-40B4-BE49-F238E27FC236}">
                <a16:creationId xmlns:a16="http://schemas.microsoft.com/office/drawing/2014/main" id="{46E01799-75C2-CF63-2CFA-6D9A1C648FC6}"/>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509025" y="5207121"/>
            <a:ext cx="1950428" cy="68915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a:extLst>
              <a:ext uri="{FF2B5EF4-FFF2-40B4-BE49-F238E27FC236}">
                <a16:creationId xmlns:a16="http://schemas.microsoft.com/office/drawing/2014/main" id="{6F09BE9B-A9C9-DA41-F40B-CBF6FD34FB3C}"/>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31985" y="3455836"/>
            <a:ext cx="2188924" cy="8616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CA937EE4-D1B3-29EF-0EA4-C1013DD1B91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801405" y="1938174"/>
            <a:ext cx="2509902" cy="724909"/>
          </a:xfrm>
          <a:prstGeom prst="rect">
            <a:avLst/>
          </a:prstGeom>
        </p:spPr>
      </p:pic>
    </p:spTree>
    <p:extLst>
      <p:ext uri="{BB962C8B-B14F-4D97-AF65-F5344CB8AC3E}">
        <p14:creationId xmlns:p14="http://schemas.microsoft.com/office/powerpoint/2010/main" val="320859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B96FBE-37EC-2303-2952-F1E41BC1B57E}"/>
              </a:ext>
            </a:extLst>
          </p:cNvPr>
          <p:cNvSpPr/>
          <p:nvPr/>
        </p:nvSpPr>
        <p:spPr>
          <a:xfrm>
            <a:off x="3005812" y="4006810"/>
            <a:ext cx="7401503" cy="1855619"/>
          </a:xfrm>
          <a:prstGeom prst="rect">
            <a:avLst/>
          </a:prstGeom>
          <a:gradFill flip="none" rotWithShape="1">
            <a:gsLst>
              <a:gs pos="0">
                <a:schemeClr val="accent5">
                  <a:lumMod val="40000"/>
                  <a:lumOff val="60000"/>
                </a:schemeClr>
              </a:gs>
              <a:gs pos="50000">
                <a:schemeClr val="bg1">
                  <a:lumMod val="9500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22641F-419A-B6A0-BA56-7BBBB5E60C9E}"/>
              </a:ext>
            </a:extLst>
          </p:cNvPr>
          <p:cNvSpPr/>
          <p:nvPr/>
        </p:nvSpPr>
        <p:spPr>
          <a:xfrm>
            <a:off x="3005813" y="1585829"/>
            <a:ext cx="7401503" cy="2222996"/>
          </a:xfrm>
          <a:prstGeom prst="rect">
            <a:avLst/>
          </a:prstGeom>
          <a:gradFill flip="none" rotWithShape="1">
            <a:gsLst>
              <a:gs pos="0">
                <a:schemeClr val="accent5">
                  <a:lumMod val="40000"/>
                  <a:lumOff val="60000"/>
                </a:schemeClr>
              </a:gs>
              <a:gs pos="50000">
                <a:schemeClr val="bg1">
                  <a:lumMod val="9500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A21EE5-5151-224A-7378-ABE93C5E0D5E}"/>
              </a:ext>
            </a:extLst>
          </p:cNvPr>
          <p:cNvSpPr>
            <a:spLocks noGrp="1"/>
          </p:cNvSpPr>
          <p:nvPr>
            <p:ph type="title"/>
          </p:nvPr>
        </p:nvSpPr>
        <p:spPr/>
        <p:txBody>
          <a:bodyPr/>
          <a:lstStyle/>
          <a:p>
            <a:r>
              <a:rPr lang="en-US"/>
              <a:t>Meta NZ Study</a:t>
            </a:r>
          </a:p>
        </p:txBody>
      </p:sp>
      <p:sp>
        <p:nvSpPr>
          <p:cNvPr id="5" name="Slide Number Placeholder 4">
            <a:extLst>
              <a:ext uri="{FF2B5EF4-FFF2-40B4-BE49-F238E27FC236}">
                <a16:creationId xmlns:a16="http://schemas.microsoft.com/office/drawing/2014/main" id="{9F38CA6C-9FCA-E03A-A066-F5DF0D7BF089}"/>
              </a:ext>
            </a:extLst>
          </p:cNvPr>
          <p:cNvSpPr>
            <a:spLocks noGrp="1"/>
          </p:cNvSpPr>
          <p:nvPr>
            <p:ph type="sldNum" sz="quarter" idx="12"/>
          </p:nvPr>
        </p:nvSpPr>
        <p:spPr/>
        <p:txBody>
          <a:bodyPr/>
          <a:lstStyle/>
          <a:p>
            <a:fld id="{3A98EE3D-8CD1-4C3F-BD1C-C98C9596463C}" type="slidenum">
              <a:rPr lang="en-US" smtClean="0"/>
              <a:t>5</a:t>
            </a:fld>
            <a:endParaRPr lang="en-US"/>
          </a:p>
        </p:txBody>
      </p:sp>
      <p:sp>
        <p:nvSpPr>
          <p:cNvPr id="6" name="TextBox 5">
            <a:extLst>
              <a:ext uri="{FF2B5EF4-FFF2-40B4-BE49-F238E27FC236}">
                <a16:creationId xmlns:a16="http://schemas.microsoft.com/office/drawing/2014/main" id="{8E992BA1-E6D5-1DDA-532F-4056DEF4D9F9}"/>
              </a:ext>
            </a:extLst>
          </p:cNvPr>
          <p:cNvSpPr txBox="1"/>
          <p:nvPr/>
        </p:nvSpPr>
        <p:spPr>
          <a:xfrm>
            <a:off x="3165628" y="1943138"/>
            <a:ext cx="7106140" cy="1856919"/>
          </a:xfrm>
          <a:prstGeom prst="rect">
            <a:avLst/>
          </a:prstGeom>
          <a:noFill/>
        </p:spPr>
        <p:txBody>
          <a:bodyPr wrap="square">
            <a:spAutoFit/>
          </a:bodyPr>
          <a:lstStyle/>
          <a:p>
            <a:pPr algn="l">
              <a:spcBef>
                <a:spcPts val="200"/>
              </a:spcBef>
            </a:pPr>
            <a:r>
              <a:rPr lang="en-US" b="1" baseline="0">
                <a:solidFill>
                  <a:schemeClr val="tx2">
                    <a:lumMod val="65000"/>
                    <a:lumOff val="35000"/>
                  </a:schemeClr>
                </a:solidFill>
                <a:latin typeface="Segoe UI" panose="020B0502040204020203" pitchFamily="34" charset="0"/>
                <a:cs typeface="Segoe UI" panose="020B0502040204020203" pitchFamily="34" charset="0"/>
              </a:rPr>
              <a:t>Meta-Analysis of Leading U.S. Economy-Wide, Net-Zero Studies</a:t>
            </a:r>
          </a:p>
          <a:p>
            <a:pPr algn="l">
              <a:spcBef>
                <a:spcPts val="400"/>
              </a:spcBef>
            </a:pPr>
            <a:r>
              <a:rPr lang="en-US" sz="1600" baseline="0">
                <a:solidFill>
                  <a:schemeClr val="tx2">
                    <a:lumMod val="65000"/>
                    <a:lumOff val="35000"/>
                  </a:schemeClr>
                </a:solidFill>
                <a:latin typeface="Segoe UI" panose="020B0502040204020203" pitchFamily="34" charset="0"/>
                <a:cs typeface="Segoe UI" panose="020B0502040204020203" pitchFamily="34" charset="0"/>
              </a:rPr>
              <a:t> 1. Low Carbon Resources Initiative (</a:t>
            </a:r>
            <a:r>
              <a:rPr lang="en-US" sz="1400" i="1" baseline="0">
                <a:solidFill>
                  <a:schemeClr val="tx2">
                    <a:lumMod val="65000"/>
                    <a:lumOff val="35000"/>
                  </a:schemeClr>
                </a:solidFill>
                <a:latin typeface="Segoe UI" panose="020B0502040204020203" pitchFamily="34" charset="0"/>
                <a:cs typeface="Segoe UI" panose="020B0502040204020203" pitchFamily="34" charset="0"/>
              </a:rPr>
              <a:t>E</a:t>
            </a:r>
            <a:r>
              <a:rPr lang="en-US" sz="1400" i="1">
                <a:solidFill>
                  <a:schemeClr val="tx2">
                    <a:lumMod val="65000"/>
                    <a:lumOff val="35000"/>
                  </a:schemeClr>
                </a:solidFill>
                <a:latin typeface="Segoe UI" panose="020B0502040204020203" pitchFamily="34" charset="0"/>
                <a:cs typeface="Segoe UI" panose="020B0502040204020203" pitchFamily="34" charset="0"/>
              </a:rPr>
              <a:t>PRI</a:t>
            </a:r>
            <a:r>
              <a:rPr lang="en-US" sz="1400" i="1" baseline="0">
                <a:solidFill>
                  <a:schemeClr val="tx2">
                    <a:lumMod val="65000"/>
                    <a:lumOff val="35000"/>
                  </a:schemeClr>
                </a:solidFill>
                <a:latin typeface="Segoe UI" panose="020B0502040204020203" pitchFamily="34" charset="0"/>
                <a:cs typeface="Segoe UI" panose="020B0502040204020203" pitchFamily="34" charset="0"/>
              </a:rPr>
              <a:t>, GTI Energy</a:t>
            </a:r>
            <a:r>
              <a:rPr lang="en-US" sz="1600" baseline="0">
                <a:solidFill>
                  <a:schemeClr val="tx2">
                    <a:lumMod val="65000"/>
                    <a:lumOff val="35000"/>
                  </a:schemeClr>
                </a:solidFill>
                <a:latin typeface="Segoe UI" panose="020B0502040204020203" pitchFamily="34" charset="0"/>
                <a:cs typeface="Segoe UI" panose="020B0502040204020203" pitchFamily="34" charset="0"/>
              </a:rPr>
              <a:t>)</a:t>
            </a:r>
          </a:p>
          <a:p>
            <a:pPr algn="l">
              <a:spcBef>
                <a:spcPts val="400"/>
              </a:spcBef>
            </a:pPr>
            <a:r>
              <a:rPr lang="en-US" sz="1600" baseline="0">
                <a:solidFill>
                  <a:schemeClr val="tx2">
                    <a:lumMod val="65000"/>
                    <a:lumOff val="35000"/>
                  </a:schemeClr>
                </a:solidFill>
                <a:latin typeface="Segoe UI" panose="020B0502040204020203" pitchFamily="34" charset="0"/>
                <a:cs typeface="Segoe UI" panose="020B0502040204020203" pitchFamily="34" charset="0"/>
              </a:rPr>
              <a:t> 2. Open Energy Outlook (</a:t>
            </a:r>
            <a:r>
              <a:rPr lang="en-US" sz="1400" i="1" baseline="0">
                <a:solidFill>
                  <a:schemeClr val="tx2">
                    <a:lumMod val="65000"/>
                    <a:lumOff val="35000"/>
                  </a:schemeClr>
                </a:solidFill>
                <a:latin typeface="Segoe UI" panose="020B0502040204020203" pitchFamily="34" charset="0"/>
                <a:cs typeface="Segoe UI" panose="020B0502040204020203" pitchFamily="34" charset="0"/>
              </a:rPr>
              <a:t>Carnegie Mellon University, NC State</a:t>
            </a:r>
            <a:r>
              <a:rPr lang="en-US" sz="1600" baseline="0">
                <a:solidFill>
                  <a:schemeClr val="tx2">
                    <a:lumMod val="65000"/>
                    <a:lumOff val="35000"/>
                  </a:schemeClr>
                </a:solidFill>
                <a:latin typeface="Segoe UI" panose="020B0502040204020203" pitchFamily="34" charset="0"/>
                <a:cs typeface="Segoe UI" panose="020B0502040204020203" pitchFamily="34" charset="0"/>
              </a:rPr>
              <a:t>)</a:t>
            </a:r>
          </a:p>
          <a:p>
            <a:pPr algn="l">
              <a:spcBef>
                <a:spcPts val="400"/>
              </a:spcBef>
            </a:pPr>
            <a:r>
              <a:rPr lang="en-US" sz="1600" baseline="0">
                <a:solidFill>
                  <a:schemeClr val="tx2">
                    <a:lumMod val="65000"/>
                    <a:lumOff val="35000"/>
                  </a:schemeClr>
                </a:solidFill>
                <a:latin typeface="Segoe UI" panose="020B0502040204020203" pitchFamily="34" charset="0"/>
                <a:cs typeface="Segoe UI" panose="020B0502040204020203" pitchFamily="34" charset="0"/>
              </a:rPr>
              <a:t> 3. Evolved Energy Research</a:t>
            </a:r>
          </a:p>
          <a:p>
            <a:pPr algn="l">
              <a:spcBef>
                <a:spcPts val="400"/>
              </a:spcBef>
            </a:pPr>
            <a:r>
              <a:rPr lang="en-US" sz="1600" baseline="0">
                <a:solidFill>
                  <a:schemeClr val="tx2">
                    <a:lumMod val="65000"/>
                    <a:lumOff val="35000"/>
                  </a:schemeClr>
                </a:solidFill>
                <a:latin typeface="Segoe UI" panose="020B0502040204020203" pitchFamily="34" charset="0"/>
                <a:cs typeface="Segoe UI" panose="020B0502040204020203" pitchFamily="34" charset="0"/>
              </a:rPr>
              <a:t> 4. Princeton University</a:t>
            </a:r>
          </a:p>
          <a:p>
            <a:pPr algn="l">
              <a:spcBef>
                <a:spcPts val="400"/>
              </a:spcBef>
            </a:pPr>
            <a:r>
              <a:rPr lang="en-US" sz="1600" baseline="0">
                <a:solidFill>
                  <a:schemeClr val="tx2">
                    <a:lumMod val="65000"/>
                    <a:lumOff val="35000"/>
                  </a:schemeClr>
                </a:solidFill>
                <a:latin typeface="Segoe UI" panose="020B0502040204020203" pitchFamily="34" charset="0"/>
                <a:cs typeface="Segoe UI" panose="020B0502040204020203" pitchFamily="34" charset="0"/>
              </a:rPr>
              <a:t> 5. Decarb America (</a:t>
            </a:r>
            <a:r>
              <a:rPr lang="en-US" sz="1400" i="1" baseline="0">
                <a:solidFill>
                  <a:schemeClr val="tx2">
                    <a:lumMod val="65000"/>
                    <a:lumOff val="35000"/>
                  </a:schemeClr>
                </a:solidFill>
                <a:latin typeface="Segoe UI" panose="020B0502040204020203" pitchFamily="34" charset="0"/>
                <a:cs typeface="Segoe UI" panose="020B0502040204020203" pitchFamily="34" charset="0"/>
              </a:rPr>
              <a:t>Bipartisan Policy Center, Clean Air Task Force, Third Way</a:t>
            </a:r>
            <a:r>
              <a:rPr lang="en-US" sz="1600" baseline="0">
                <a:solidFill>
                  <a:schemeClr val="tx2">
                    <a:lumMod val="65000"/>
                    <a:lumOff val="35000"/>
                  </a:schemeClr>
                </a:solidFill>
                <a:latin typeface="Segoe UI" panose="020B0502040204020203" pitchFamily="34" charset="0"/>
                <a:cs typeface="Segoe UI" panose="020B0502040204020203" pitchFamily="34" charset="0"/>
              </a:rPr>
              <a:t>)</a:t>
            </a:r>
            <a:endParaRPr lang="en-US" b="1" baseline="0">
              <a:latin typeface="Segoe UI" panose="020B0502040204020203" pitchFamily="34" charset="0"/>
              <a:cs typeface="Segoe UI" panose="020B0502040204020203" pitchFamily="34" charset="0"/>
            </a:endParaRPr>
          </a:p>
        </p:txBody>
      </p:sp>
      <p:sp>
        <p:nvSpPr>
          <p:cNvPr id="4" name="Full report language">
            <a:extLst>
              <a:ext uri="{FF2B5EF4-FFF2-40B4-BE49-F238E27FC236}">
                <a16:creationId xmlns:a16="http://schemas.microsoft.com/office/drawing/2014/main" id="{D051C934-B545-08A5-FC9C-F3D1E7FF5C1A}"/>
              </a:ext>
            </a:extLst>
          </p:cNvPr>
          <p:cNvSpPr txBox="1"/>
          <p:nvPr/>
        </p:nvSpPr>
        <p:spPr>
          <a:xfrm>
            <a:off x="3005812" y="5988938"/>
            <a:ext cx="4748300" cy="400110"/>
          </a:xfrm>
          <a:prstGeom prst="rect">
            <a:avLst/>
          </a:prstGeom>
          <a:noFill/>
        </p:spPr>
        <p:txBody>
          <a:bodyPr wrap="square" rtlCol="0">
            <a:spAutoFit/>
          </a:bodyPr>
          <a:lstStyle/>
          <a:p>
            <a:r>
              <a:rPr lang="en-US" sz="1400" i="1" dirty="0">
                <a:solidFill>
                  <a:schemeClr val="tx2">
                    <a:lumMod val="65000"/>
                    <a:lumOff val="35000"/>
                  </a:schemeClr>
                </a:solidFill>
              </a:rPr>
              <a:t>full report available at:  </a:t>
            </a:r>
            <a:r>
              <a:rPr lang="en-US" sz="2000" dirty="0" err="1">
                <a:solidFill>
                  <a:schemeClr val="accent6">
                    <a:lumMod val="75000"/>
                  </a:schemeClr>
                </a:solidFill>
              </a:rPr>
              <a:t>gti.energy</a:t>
            </a:r>
            <a:r>
              <a:rPr lang="en-US" sz="2000" dirty="0">
                <a:solidFill>
                  <a:schemeClr val="accent6">
                    <a:lumMod val="75000"/>
                  </a:schemeClr>
                </a:solidFill>
              </a:rPr>
              <a:t>/meta-</a:t>
            </a:r>
            <a:r>
              <a:rPr lang="en-US" sz="2000" dirty="0" err="1">
                <a:solidFill>
                  <a:schemeClr val="accent6">
                    <a:lumMod val="75000"/>
                  </a:schemeClr>
                </a:solidFill>
              </a:rPr>
              <a:t>nz</a:t>
            </a:r>
            <a:r>
              <a:rPr lang="en-US" sz="2000" dirty="0">
                <a:solidFill>
                  <a:schemeClr val="accent6">
                    <a:lumMod val="75000"/>
                  </a:schemeClr>
                </a:solidFill>
              </a:rPr>
              <a:t>/    </a:t>
            </a:r>
          </a:p>
        </p:txBody>
      </p:sp>
      <p:sp>
        <p:nvSpPr>
          <p:cNvPr id="13" name="TextBox 12">
            <a:extLst>
              <a:ext uri="{FF2B5EF4-FFF2-40B4-BE49-F238E27FC236}">
                <a16:creationId xmlns:a16="http://schemas.microsoft.com/office/drawing/2014/main" id="{A288A35E-2509-669B-2291-EC60D5ADCBF6}"/>
              </a:ext>
            </a:extLst>
          </p:cNvPr>
          <p:cNvSpPr txBox="1"/>
          <p:nvPr/>
        </p:nvSpPr>
        <p:spPr>
          <a:xfrm>
            <a:off x="3247924" y="3877270"/>
            <a:ext cx="6536156" cy="1985159"/>
          </a:xfrm>
          <a:prstGeom prst="rect">
            <a:avLst/>
          </a:prstGeom>
          <a:noFill/>
        </p:spPr>
        <p:txBody>
          <a:bodyPr wrap="square" rtlCol="0">
            <a:spAutoFit/>
          </a:bodyPr>
          <a:lstStyle/>
          <a:p>
            <a:pPr>
              <a:spcBef>
                <a:spcPts val="600"/>
              </a:spcBef>
            </a:pPr>
            <a:r>
              <a:rPr lang="en-US" b="1" dirty="0">
                <a:solidFill>
                  <a:schemeClr val="tx2">
                    <a:lumMod val="65000"/>
                    <a:lumOff val="35000"/>
                  </a:schemeClr>
                </a:solidFill>
              </a:rPr>
              <a:t>ALL scenarios achieve net-zero by leveraging:</a:t>
            </a:r>
          </a:p>
          <a:p>
            <a:pPr marL="174625" indent="-117475">
              <a:spcBef>
                <a:spcPts val="600"/>
              </a:spcBef>
              <a:buClr>
                <a:schemeClr val="accent1"/>
              </a:buClr>
              <a:buFont typeface="Arial" panose="020B0604020202020204" pitchFamily="34" charset="0"/>
              <a:buChar char="•"/>
            </a:pPr>
            <a:r>
              <a:rPr lang="en-US" sz="1600" dirty="0">
                <a:solidFill>
                  <a:schemeClr val="tx2">
                    <a:lumMod val="65000"/>
                    <a:lumOff val="35000"/>
                  </a:schemeClr>
                </a:solidFill>
              </a:rPr>
              <a:t>Low-carbon fuels</a:t>
            </a:r>
          </a:p>
          <a:p>
            <a:pPr marL="174625" indent="-117475">
              <a:spcBef>
                <a:spcPts val="600"/>
              </a:spcBef>
              <a:buClr>
                <a:schemeClr val="accent1"/>
              </a:buClr>
              <a:buFont typeface="Arial" panose="020B0604020202020204" pitchFamily="34" charset="0"/>
              <a:buChar char="•"/>
            </a:pPr>
            <a:r>
              <a:rPr lang="en-US" sz="1600" dirty="0">
                <a:solidFill>
                  <a:schemeClr val="tx2">
                    <a:lumMod val="65000"/>
                    <a:lumOff val="35000"/>
                  </a:schemeClr>
                </a:solidFill>
              </a:rPr>
              <a:t>Expanded electrification</a:t>
            </a:r>
          </a:p>
          <a:p>
            <a:pPr marL="174625" indent="-117475">
              <a:spcBef>
                <a:spcPts val="600"/>
              </a:spcBef>
              <a:buClr>
                <a:schemeClr val="accent1"/>
              </a:buClr>
              <a:buFont typeface="Arial" panose="020B0604020202020204" pitchFamily="34" charset="0"/>
              <a:buChar char="•"/>
            </a:pPr>
            <a:r>
              <a:rPr lang="en-US" sz="1600" dirty="0">
                <a:solidFill>
                  <a:schemeClr val="tx2">
                    <a:lumMod val="65000"/>
                    <a:lumOff val="35000"/>
                  </a:schemeClr>
                </a:solidFill>
              </a:rPr>
              <a:t>Renewable energy</a:t>
            </a:r>
          </a:p>
          <a:p>
            <a:pPr marL="174625" indent="-117475">
              <a:spcBef>
                <a:spcPts val="600"/>
              </a:spcBef>
              <a:buClr>
                <a:schemeClr val="accent1"/>
              </a:buClr>
              <a:buFont typeface="Arial" panose="020B0604020202020204" pitchFamily="34" charset="0"/>
              <a:buChar char="•"/>
            </a:pPr>
            <a:r>
              <a:rPr lang="en-US" sz="1600" dirty="0">
                <a:solidFill>
                  <a:schemeClr val="tx2">
                    <a:lumMod val="65000"/>
                    <a:lumOff val="35000"/>
                  </a:schemeClr>
                </a:solidFill>
              </a:rPr>
              <a:t>Pipeline gas</a:t>
            </a:r>
          </a:p>
          <a:p>
            <a:pPr marL="174625" indent="-117475">
              <a:spcBef>
                <a:spcPts val="600"/>
              </a:spcBef>
              <a:buClr>
                <a:schemeClr val="accent1"/>
              </a:buClr>
              <a:buFont typeface="Arial" panose="020B0604020202020204" pitchFamily="34" charset="0"/>
              <a:buChar char="•"/>
            </a:pPr>
            <a:r>
              <a:rPr lang="en-US" sz="1600" dirty="0">
                <a:solidFill>
                  <a:schemeClr val="tx2">
                    <a:lumMod val="65000"/>
                    <a:lumOff val="35000"/>
                  </a:schemeClr>
                </a:solidFill>
              </a:rPr>
              <a:t>Existing infrastructure</a:t>
            </a:r>
          </a:p>
        </p:txBody>
      </p:sp>
      <p:sp>
        <p:nvSpPr>
          <p:cNvPr id="14" name="5 studies bubble">
            <a:extLst>
              <a:ext uri="{FF2B5EF4-FFF2-40B4-BE49-F238E27FC236}">
                <a16:creationId xmlns:a16="http://schemas.microsoft.com/office/drawing/2014/main" id="{7EDDE8DA-89C2-6354-3B9A-8688EE9C7ACC}"/>
              </a:ext>
            </a:extLst>
          </p:cNvPr>
          <p:cNvSpPr/>
          <p:nvPr/>
        </p:nvSpPr>
        <p:spPr>
          <a:xfrm>
            <a:off x="1240503" y="2055558"/>
            <a:ext cx="1503838" cy="150383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lnSpc>
                <a:spcPct val="85000"/>
              </a:lnSpc>
            </a:pPr>
            <a:r>
              <a:rPr lang="en-US" sz="3600" b="1"/>
              <a:t>5</a:t>
            </a:r>
          </a:p>
          <a:p>
            <a:pPr algn="ctr">
              <a:lnSpc>
                <a:spcPct val="85000"/>
              </a:lnSpc>
            </a:pPr>
            <a:r>
              <a:rPr lang="en-US" sz="1400"/>
              <a:t>independent,</a:t>
            </a:r>
          </a:p>
          <a:p>
            <a:pPr algn="ctr">
              <a:lnSpc>
                <a:spcPct val="85000"/>
              </a:lnSpc>
            </a:pPr>
            <a:r>
              <a:rPr lang="en-US" sz="1400"/>
              <a:t>economy-wide</a:t>
            </a:r>
          </a:p>
          <a:p>
            <a:pPr algn="ctr">
              <a:lnSpc>
                <a:spcPct val="85000"/>
              </a:lnSpc>
            </a:pPr>
            <a:r>
              <a:rPr lang="en-US" sz="1400"/>
              <a:t>studies</a:t>
            </a:r>
          </a:p>
        </p:txBody>
      </p:sp>
      <p:sp>
        <p:nvSpPr>
          <p:cNvPr id="15" name="23 scenarios bubble">
            <a:extLst>
              <a:ext uri="{FF2B5EF4-FFF2-40B4-BE49-F238E27FC236}">
                <a16:creationId xmlns:a16="http://schemas.microsoft.com/office/drawing/2014/main" id="{C6F271F9-D596-C3FD-6A49-DDB432DF0FB5}"/>
              </a:ext>
            </a:extLst>
          </p:cNvPr>
          <p:cNvSpPr/>
          <p:nvPr/>
        </p:nvSpPr>
        <p:spPr>
          <a:xfrm>
            <a:off x="1240503" y="4358591"/>
            <a:ext cx="1503838" cy="150383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lnSpc>
                <a:spcPct val="85000"/>
              </a:lnSpc>
            </a:pPr>
            <a:r>
              <a:rPr lang="en-US" sz="3600" b="1"/>
              <a:t>23</a:t>
            </a:r>
          </a:p>
          <a:p>
            <a:pPr algn="ctr">
              <a:lnSpc>
                <a:spcPct val="85000"/>
              </a:lnSpc>
            </a:pPr>
            <a:r>
              <a:rPr lang="en-US" sz="1400"/>
              <a:t>scenarios for </a:t>
            </a:r>
          </a:p>
          <a:p>
            <a:pPr algn="ctr">
              <a:lnSpc>
                <a:spcPct val="85000"/>
              </a:lnSpc>
            </a:pPr>
            <a:r>
              <a:rPr lang="en-US" sz="1400"/>
              <a:t>least cost paths</a:t>
            </a:r>
          </a:p>
          <a:p>
            <a:pPr algn="ctr">
              <a:lnSpc>
                <a:spcPct val="85000"/>
              </a:lnSpc>
            </a:pPr>
            <a:r>
              <a:rPr lang="en-US" sz="1400"/>
              <a:t>to net-zero</a:t>
            </a:r>
          </a:p>
        </p:txBody>
      </p:sp>
    </p:spTree>
    <p:extLst>
      <p:ext uri="{BB962C8B-B14F-4D97-AF65-F5344CB8AC3E}">
        <p14:creationId xmlns:p14="http://schemas.microsoft.com/office/powerpoint/2010/main" val="106674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5823C-1160-D547-DCCA-CA41F712ED7F}"/>
            </a:ext>
          </a:extLst>
        </p:cNvPr>
        <p:cNvGrpSpPr/>
        <p:nvPr/>
      </p:nvGrpSpPr>
      <p:grpSpPr>
        <a:xfrm>
          <a:off x="0" y="0"/>
          <a:ext cx="0" cy="0"/>
          <a:chOff x="0" y="0"/>
          <a:chExt cx="0" cy="0"/>
        </a:xfrm>
      </p:grpSpPr>
      <p:grpSp>
        <p:nvGrpSpPr>
          <p:cNvPr id="42" name="Group 41">
            <a:extLst>
              <a:ext uri="{FF2B5EF4-FFF2-40B4-BE49-F238E27FC236}">
                <a16:creationId xmlns:a16="http://schemas.microsoft.com/office/drawing/2014/main" id="{94EC9AD1-0F2A-E913-5177-86E36738A6FF}"/>
              </a:ext>
            </a:extLst>
          </p:cNvPr>
          <p:cNvGrpSpPr/>
          <p:nvPr/>
        </p:nvGrpSpPr>
        <p:grpSpPr>
          <a:xfrm>
            <a:off x="2966282" y="2160995"/>
            <a:ext cx="5410369" cy="3006905"/>
            <a:chOff x="4600086" y="2160995"/>
            <a:chExt cx="5410369" cy="3006905"/>
          </a:xfrm>
        </p:grpSpPr>
        <p:cxnSp>
          <p:nvCxnSpPr>
            <p:cNvPr id="29" name="Straight Connector 28">
              <a:extLst>
                <a:ext uri="{FF2B5EF4-FFF2-40B4-BE49-F238E27FC236}">
                  <a16:creationId xmlns:a16="http://schemas.microsoft.com/office/drawing/2014/main" id="{DE2AA15E-9448-3623-7AE5-0F5AA8D959F1}"/>
                </a:ext>
              </a:extLst>
            </p:cNvPr>
            <p:cNvCxnSpPr>
              <a:cxnSpLocks/>
            </p:cNvCxnSpPr>
            <p:nvPr/>
          </p:nvCxnSpPr>
          <p:spPr>
            <a:xfrm>
              <a:off x="4600086" y="5167900"/>
              <a:ext cx="5410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981D43-1C01-2DE9-6DB1-BCE003A33837}"/>
                </a:ext>
              </a:extLst>
            </p:cNvPr>
            <p:cNvCxnSpPr>
              <a:cxnSpLocks/>
            </p:cNvCxnSpPr>
            <p:nvPr/>
          </p:nvCxnSpPr>
          <p:spPr>
            <a:xfrm>
              <a:off x="4600086" y="4867214"/>
              <a:ext cx="5410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B8F041-DC2E-112C-FE5F-2DA0BD4D765D}"/>
                </a:ext>
              </a:extLst>
            </p:cNvPr>
            <p:cNvCxnSpPr>
              <a:cxnSpLocks/>
            </p:cNvCxnSpPr>
            <p:nvPr/>
          </p:nvCxnSpPr>
          <p:spPr>
            <a:xfrm>
              <a:off x="4600086" y="4566523"/>
              <a:ext cx="5410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82FC864-DF89-ED9B-950D-9F0A5AB7B4E8}"/>
                </a:ext>
              </a:extLst>
            </p:cNvPr>
            <p:cNvCxnSpPr>
              <a:cxnSpLocks/>
            </p:cNvCxnSpPr>
            <p:nvPr/>
          </p:nvCxnSpPr>
          <p:spPr>
            <a:xfrm>
              <a:off x="4600086" y="4265832"/>
              <a:ext cx="5410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6F2F14F-53C1-6C15-A2EB-E30CFAD3940C}"/>
                </a:ext>
              </a:extLst>
            </p:cNvPr>
            <p:cNvCxnSpPr>
              <a:cxnSpLocks/>
            </p:cNvCxnSpPr>
            <p:nvPr/>
          </p:nvCxnSpPr>
          <p:spPr>
            <a:xfrm>
              <a:off x="4600086" y="3965141"/>
              <a:ext cx="5410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96790E1-E7E6-1527-92DE-958C80F56D93}"/>
                </a:ext>
              </a:extLst>
            </p:cNvPr>
            <p:cNvCxnSpPr>
              <a:cxnSpLocks/>
            </p:cNvCxnSpPr>
            <p:nvPr/>
          </p:nvCxnSpPr>
          <p:spPr>
            <a:xfrm>
              <a:off x="4600086" y="3664450"/>
              <a:ext cx="5410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BCB414-2EC1-923A-393F-2AE1FD2CA9F4}"/>
                </a:ext>
              </a:extLst>
            </p:cNvPr>
            <p:cNvCxnSpPr>
              <a:cxnSpLocks/>
            </p:cNvCxnSpPr>
            <p:nvPr/>
          </p:nvCxnSpPr>
          <p:spPr>
            <a:xfrm>
              <a:off x="4600086" y="3363759"/>
              <a:ext cx="5410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7A756B-A3EB-90C0-3FA8-0280C338C077}"/>
                </a:ext>
              </a:extLst>
            </p:cNvPr>
            <p:cNvCxnSpPr>
              <a:cxnSpLocks/>
            </p:cNvCxnSpPr>
            <p:nvPr/>
          </p:nvCxnSpPr>
          <p:spPr>
            <a:xfrm>
              <a:off x="4600086" y="3063068"/>
              <a:ext cx="5410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8E73601-F027-A562-C69A-CC36A2FDE52E}"/>
                </a:ext>
              </a:extLst>
            </p:cNvPr>
            <p:cNvCxnSpPr>
              <a:cxnSpLocks/>
            </p:cNvCxnSpPr>
            <p:nvPr/>
          </p:nvCxnSpPr>
          <p:spPr>
            <a:xfrm>
              <a:off x="4600086" y="2762377"/>
              <a:ext cx="5410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21CE8BF-5940-6109-0F1B-5208484BD223}"/>
                </a:ext>
              </a:extLst>
            </p:cNvPr>
            <p:cNvCxnSpPr>
              <a:cxnSpLocks/>
            </p:cNvCxnSpPr>
            <p:nvPr/>
          </p:nvCxnSpPr>
          <p:spPr>
            <a:xfrm>
              <a:off x="4600086" y="2461686"/>
              <a:ext cx="5410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036338D-4B2A-C9C5-029F-514417768B9D}"/>
                </a:ext>
              </a:extLst>
            </p:cNvPr>
            <p:cNvCxnSpPr>
              <a:cxnSpLocks/>
            </p:cNvCxnSpPr>
            <p:nvPr/>
          </p:nvCxnSpPr>
          <p:spPr>
            <a:xfrm>
              <a:off x="4600086" y="2160995"/>
              <a:ext cx="5410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9" name="Chart- FUELS">
            <a:extLst>
              <a:ext uri="{FF2B5EF4-FFF2-40B4-BE49-F238E27FC236}">
                <a16:creationId xmlns:a16="http://schemas.microsoft.com/office/drawing/2014/main" id="{0ACA2D6B-4B1E-69F3-9BDD-81A9A0E41B8F}"/>
              </a:ext>
            </a:extLst>
          </p:cNvPr>
          <p:cNvGraphicFramePr/>
          <p:nvPr>
            <p:extLst>
              <p:ext uri="{D42A27DB-BD31-4B8C-83A1-F6EECF244321}">
                <p14:modId xmlns:p14="http://schemas.microsoft.com/office/powerpoint/2010/main" val="470559589"/>
              </p:ext>
            </p:extLst>
          </p:nvPr>
        </p:nvGraphicFramePr>
        <p:xfrm>
          <a:off x="2386207" y="1997207"/>
          <a:ext cx="6145298" cy="3571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pipeline gas">
            <a:extLst>
              <a:ext uri="{FF2B5EF4-FFF2-40B4-BE49-F238E27FC236}">
                <a16:creationId xmlns:a16="http://schemas.microsoft.com/office/drawing/2014/main" id="{69B56837-D9B9-B00C-AB5E-880A7B22998A}"/>
              </a:ext>
            </a:extLst>
          </p:cNvPr>
          <p:cNvGraphicFramePr/>
          <p:nvPr>
            <p:extLst>
              <p:ext uri="{D42A27DB-BD31-4B8C-83A1-F6EECF244321}">
                <p14:modId xmlns:p14="http://schemas.microsoft.com/office/powerpoint/2010/main" val="3823651275"/>
              </p:ext>
            </p:extLst>
          </p:nvPr>
        </p:nvGraphicFramePr>
        <p:xfrm>
          <a:off x="2386207" y="1997207"/>
          <a:ext cx="6145298" cy="35715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electricity only">
            <a:extLst>
              <a:ext uri="{FF2B5EF4-FFF2-40B4-BE49-F238E27FC236}">
                <a16:creationId xmlns:a16="http://schemas.microsoft.com/office/drawing/2014/main" id="{03A6A0F8-E58D-88B3-0184-8ADD8AF698BA}"/>
              </a:ext>
            </a:extLst>
          </p:cNvPr>
          <p:cNvGraphicFramePr/>
          <p:nvPr>
            <p:extLst>
              <p:ext uri="{D42A27DB-BD31-4B8C-83A1-F6EECF244321}">
                <p14:modId xmlns:p14="http://schemas.microsoft.com/office/powerpoint/2010/main" val="1615075632"/>
              </p:ext>
            </p:extLst>
          </p:nvPr>
        </p:nvGraphicFramePr>
        <p:xfrm>
          <a:off x="2386207" y="1997207"/>
          <a:ext cx="6145298" cy="357158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2DBDD7C6-4A3F-A62C-2F6E-8EE8DF8F42CA}"/>
              </a:ext>
            </a:extLst>
          </p:cNvPr>
          <p:cNvSpPr>
            <a:spLocks noGrp="1"/>
          </p:cNvSpPr>
          <p:nvPr>
            <p:ph type="title"/>
          </p:nvPr>
        </p:nvSpPr>
        <p:spPr/>
        <p:txBody>
          <a:bodyPr/>
          <a:lstStyle/>
          <a:p>
            <a:r>
              <a:rPr lang="en-US"/>
              <a:t>The Enduring Role of Fuels in Net-Zero Systems</a:t>
            </a:r>
          </a:p>
        </p:txBody>
      </p:sp>
      <p:sp>
        <p:nvSpPr>
          <p:cNvPr id="5" name="Slide Number Placeholder 4">
            <a:extLst>
              <a:ext uri="{FF2B5EF4-FFF2-40B4-BE49-F238E27FC236}">
                <a16:creationId xmlns:a16="http://schemas.microsoft.com/office/drawing/2014/main" id="{FD230579-73D5-9215-A27E-A50B34CDC180}"/>
              </a:ext>
            </a:extLst>
          </p:cNvPr>
          <p:cNvSpPr>
            <a:spLocks noGrp="1"/>
          </p:cNvSpPr>
          <p:nvPr>
            <p:ph type="sldNum" sz="quarter" idx="12"/>
          </p:nvPr>
        </p:nvSpPr>
        <p:spPr/>
        <p:txBody>
          <a:bodyPr/>
          <a:lstStyle/>
          <a:p>
            <a:fld id="{3A98EE3D-8CD1-4C3F-BD1C-C98C9596463C}" type="slidenum">
              <a:rPr lang="en-US" smtClean="0"/>
              <a:t>6</a:t>
            </a:fld>
            <a:endParaRPr lang="en-US"/>
          </a:p>
        </p:txBody>
      </p:sp>
      <p:sp>
        <p:nvSpPr>
          <p:cNvPr id="20" name="X-axis Label">
            <a:extLst>
              <a:ext uri="{FF2B5EF4-FFF2-40B4-BE49-F238E27FC236}">
                <a16:creationId xmlns:a16="http://schemas.microsoft.com/office/drawing/2014/main" id="{A9F12FB7-406D-18A7-C9C3-4DD0534251FA}"/>
              </a:ext>
            </a:extLst>
          </p:cNvPr>
          <p:cNvSpPr txBox="1"/>
          <p:nvPr/>
        </p:nvSpPr>
        <p:spPr>
          <a:xfrm>
            <a:off x="3644309" y="5641197"/>
            <a:ext cx="4092607" cy="307777"/>
          </a:xfrm>
          <a:prstGeom prst="rect">
            <a:avLst/>
          </a:prstGeom>
          <a:noFill/>
        </p:spPr>
        <p:txBody>
          <a:bodyPr wrap="square" rtlCol="0">
            <a:spAutoFit/>
          </a:bodyPr>
          <a:lstStyle/>
          <a:p>
            <a:pPr algn="ctr"/>
            <a:r>
              <a:rPr lang="en-US" sz="1400" i="1">
                <a:solidFill>
                  <a:schemeClr val="tx2">
                    <a:lumMod val="65000"/>
                    <a:lumOff val="35000"/>
                  </a:schemeClr>
                </a:solidFill>
              </a:rPr>
              <a:t>U.S. Net Zero Scenarios</a:t>
            </a:r>
          </a:p>
        </p:txBody>
      </p:sp>
      <p:grpSp>
        <p:nvGrpSpPr>
          <p:cNvPr id="53" name="Study brackets">
            <a:extLst>
              <a:ext uri="{FF2B5EF4-FFF2-40B4-BE49-F238E27FC236}">
                <a16:creationId xmlns:a16="http://schemas.microsoft.com/office/drawing/2014/main" id="{261FDC6E-9CE9-8ED6-15CE-1C463C791178}"/>
              </a:ext>
            </a:extLst>
          </p:cNvPr>
          <p:cNvGrpSpPr/>
          <p:nvPr/>
        </p:nvGrpSpPr>
        <p:grpSpPr>
          <a:xfrm>
            <a:off x="3031350" y="5439359"/>
            <a:ext cx="5344758" cy="64019"/>
            <a:chOff x="961222" y="5923500"/>
            <a:chExt cx="5047928" cy="73651"/>
          </a:xfrm>
        </p:grpSpPr>
        <p:sp>
          <p:nvSpPr>
            <p:cNvPr id="48" name="Left Bracket 47">
              <a:extLst>
                <a:ext uri="{FF2B5EF4-FFF2-40B4-BE49-F238E27FC236}">
                  <a16:creationId xmlns:a16="http://schemas.microsoft.com/office/drawing/2014/main" id="{207FAC94-F3BE-DF50-DF6C-F4017582FB9B}"/>
                </a:ext>
              </a:extLst>
            </p:cNvPr>
            <p:cNvSpPr/>
            <p:nvPr/>
          </p:nvSpPr>
          <p:spPr>
            <a:xfrm rot="16200000">
              <a:off x="1216412" y="5668312"/>
              <a:ext cx="73152" cy="583532"/>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Left Bracket 48">
              <a:extLst>
                <a:ext uri="{FF2B5EF4-FFF2-40B4-BE49-F238E27FC236}">
                  <a16:creationId xmlns:a16="http://schemas.microsoft.com/office/drawing/2014/main" id="{3A19E2C6-31A8-A2E7-8128-10AD1D5AEBD5}"/>
                </a:ext>
              </a:extLst>
            </p:cNvPr>
            <p:cNvSpPr/>
            <p:nvPr/>
          </p:nvSpPr>
          <p:spPr>
            <a:xfrm rot="16200000">
              <a:off x="1644375" y="5871025"/>
              <a:ext cx="73152" cy="178105"/>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Left Bracket 49">
              <a:extLst>
                <a:ext uri="{FF2B5EF4-FFF2-40B4-BE49-F238E27FC236}">
                  <a16:creationId xmlns:a16="http://schemas.microsoft.com/office/drawing/2014/main" id="{782CA1EE-17F9-1AB3-2508-AD1C05029EC7}"/>
                </a:ext>
              </a:extLst>
            </p:cNvPr>
            <p:cNvSpPr/>
            <p:nvPr/>
          </p:nvSpPr>
          <p:spPr>
            <a:xfrm rot="16200000">
              <a:off x="2530177" y="5210472"/>
              <a:ext cx="73152" cy="1499212"/>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Left Bracket 50">
              <a:extLst>
                <a:ext uri="{FF2B5EF4-FFF2-40B4-BE49-F238E27FC236}">
                  <a16:creationId xmlns:a16="http://schemas.microsoft.com/office/drawing/2014/main" id="{11C402D0-F315-C897-2369-0AC5ED329800}"/>
                </a:ext>
              </a:extLst>
            </p:cNvPr>
            <p:cNvSpPr/>
            <p:nvPr/>
          </p:nvSpPr>
          <p:spPr>
            <a:xfrm rot="16200000">
              <a:off x="3862758" y="5424246"/>
              <a:ext cx="73649" cy="1072161"/>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Left Bracket 51">
              <a:extLst>
                <a:ext uri="{FF2B5EF4-FFF2-40B4-BE49-F238E27FC236}">
                  <a16:creationId xmlns:a16="http://schemas.microsoft.com/office/drawing/2014/main" id="{3AF96BC2-34FB-4ADB-44EA-9E072F902931}"/>
                </a:ext>
              </a:extLst>
            </p:cNvPr>
            <p:cNvSpPr/>
            <p:nvPr/>
          </p:nvSpPr>
          <p:spPr>
            <a:xfrm rot="16200000">
              <a:off x="5213750" y="5197754"/>
              <a:ext cx="69654" cy="1521146"/>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 name="60% bracket">
            <a:extLst>
              <a:ext uri="{FF2B5EF4-FFF2-40B4-BE49-F238E27FC236}">
                <a16:creationId xmlns:a16="http://schemas.microsoft.com/office/drawing/2014/main" id="{6A4F2142-46AA-68B6-D8D4-8735E6122F63}"/>
              </a:ext>
            </a:extLst>
          </p:cNvPr>
          <p:cNvSpPr/>
          <p:nvPr/>
        </p:nvSpPr>
        <p:spPr>
          <a:xfrm>
            <a:off x="8362812" y="2166552"/>
            <a:ext cx="258247" cy="1870428"/>
          </a:xfrm>
          <a:prstGeom prst="rightBrace">
            <a:avLst>
              <a:gd name="adj1" fmla="val 54367"/>
              <a:gd name="adj2" fmla="val 647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60% bubble">
            <a:extLst>
              <a:ext uri="{FF2B5EF4-FFF2-40B4-BE49-F238E27FC236}">
                <a16:creationId xmlns:a16="http://schemas.microsoft.com/office/drawing/2014/main" id="{E18676ED-7D70-6C9E-30F5-1B363CC5561B}"/>
              </a:ext>
            </a:extLst>
          </p:cNvPr>
          <p:cNvSpPr/>
          <p:nvPr/>
        </p:nvSpPr>
        <p:spPr>
          <a:xfrm>
            <a:off x="8635950" y="2677081"/>
            <a:ext cx="1503838" cy="150383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lnSpc>
                <a:spcPct val="85000"/>
              </a:lnSpc>
            </a:pPr>
            <a:r>
              <a:rPr lang="en-US" sz="2400" b="1">
                <a:solidFill>
                  <a:schemeClr val="bg1"/>
                </a:solidFill>
              </a:rPr>
              <a:t>~</a:t>
            </a:r>
            <a:r>
              <a:rPr lang="en-US" sz="3600" b="1">
                <a:solidFill>
                  <a:schemeClr val="bg1"/>
                </a:solidFill>
              </a:rPr>
              <a:t>60</a:t>
            </a:r>
            <a:r>
              <a:rPr lang="en-US" sz="2400" b="1">
                <a:solidFill>
                  <a:schemeClr val="bg1"/>
                </a:solidFill>
              </a:rPr>
              <a:t>%</a:t>
            </a:r>
            <a:endParaRPr lang="en-US" sz="3600" b="1">
              <a:solidFill>
                <a:schemeClr val="bg1"/>
              </a:solidFill>
            </a:endParaRPr>
          </a:p>
          <a:p>
            <a:pPr algn="ctr">
              <a:lnSpc>
                <a:spcPct val="85000"/>
              </a:lnSpc>
            </a:pPr>
            <a:r>
              <a:rPr lang="en-US" sz="1200"/>
              <a:t>of energy consumed</a:t>
            </a:r>
          </a:p>
          <a:p>
            <a:pPr algn="ctr">
              <a:lnSpc>
                <a:spcPct val="85000"/>
              </a:lnSpc>
            </a:pPr>
            <a:r>
              <a:rPr lang="en-US" sz="1200"/>
              <a:t>in net-zero scenarios</a:t>
            </a:r>
          </a:p>
          <a:p>
            <a:pPr algn="ctr">
              <a:lnSpc>
                <a:spcPct val="85000"/>
              </a:lnSpc>
            </a:pPr>
            <a:r>
              <a:rPr lang="en-US" sz="1200"/>
              <a:t>is underpinned</a:t>
            </a:r>
          </a:p>
          <a:p>
            <a:pPr algn="ctr">
              <a:lnSpc>
                <a:spcPct val="85000"/>
              </a:lnSpc>
            </a:pPr>
            <a:r>
              <a:rPr lang="en-US" sz="1200"/>
              <a:t>by fuels</a:t>
            </a:r>
          </a:p>
        </p:txBody>
      </p:sp>
      <p:pic>
        <p:nvPicPr>
          <p:cNvPr id="8" name="Chart legend">
            <a:extLst>
              <a:ext uri="{FF2B5EF4-FFF2-40B4-BE49-F238E27FC236}">
                <a16:creationId xmlns:a16="http://schemas.microsoft.com/office/drawing/2014/main" id="{F76287F0-3173-4EBC-D7A2-3B8DD61CBF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90421" y="6108700"/>
            <a:ext cx="5268964" cy="320585"/>
          </a:xfrm>
          <a:prstGeom prst="rect">
            <a:avLst/>
          </a:prstGeom>
        </p:spPr>
      </p:pic>
      <p:sp>
        <p:nvSpPr>
          <p:cNvPr id="16" name="Chart title">
            <a:extLst>
              <a:ext uri="{FF2B5EF4-FFF2-40B4-BE49-F238E27FC236}">
                <a16:creationId xmlns:a16="http://schemas.microsoft.com/office/drawing/2014/main" id="{5D709E50-A3B9-539D-EC9E-6F71C5A50C16}"/>
              </a:ext>
            </a:extLst>
          </p:cNvPr>
          <p:cNvSpPr txBox="1"/>
          <p:nvPr/>
        </p:nvSpPr>
        <p:spPr>
          <a:xfrm>
            <a:off x="2904805" y="1685230"/>
            <a:ext cx="6097712" cy="369332"/>
          </a:xfrm>
          <a:prstGeom prst="rect">
            <a:avLst/>
          </a:prstGeom>
          <a:noFill/>
        </p:spPr>
        <p:txBody>
          <a:bodyPr wrap="square">
            <a:spAutoFit/>
          </a:bodyPr>
          <a:lstStyle/>
          <a:p>
            <a:pPr algn="l" rtl="0">
              <a:defRPr sz="1600" b="0" i="0" u="none" strike="noStrike" kern="1200" spc="0" baseline="0">
                <a:solidFill>
                  <a:srgbClr val="7B7B7B">
                    <a:lumMod val="65000"/>
                    <a:lumOff val="35000"/>
                  </a:srgbClr>
                </a:solidFill>
                <a:latin typeface="+mn-lt"/>
                <a:ea typeface="+mn-ea"/>
                <a:cs typeface="+mn-cs"/>
              </a:defRPr>
            </a:pPr>
            <a:r>
              <a:rPr lang="en-US" sz="1800" b="0" i="0" u="none" strike="noStrike" kern="1200" spc="0" baseline="0">
                <a:solidFill>
                  <a:schemeClr val="tx2">
                    <a:lumMod val="75000"/>
                    <a:lumOff val="25000"/>
                  </a:schemeClr>
                </a:solidFill>
              </a:rPr>
              <a:t>2050 End-Use Energy Consumption by Scenario </a:t>
            </a:r>
            <a:r>
              <a:rPr lang="en-US" sz="1400" b="0" i="0" u="none" strike="noStrike" kern="1200" spc="0" baseline="0">
                <a:solidFill>
                  <a:schemeClr val="tx2">
                    <a:lumMod val="75000"/>
                    <a:lumOff val="25000"/>
                  </a:schemeClr>
                </a:solidFill>
              </a:rPr>
              <a:t>(% of EJ)</a:t>
            </a:r>
            <a:endParaRPr lang="en-US" sz="1800" b="0" i="0" u="none" strike="noStrike" kern="1200" spc="0" baseline="0">
              <a:solidFill>
                <a:schemeClr val="tx2">
                  <a:lumMod val="75000"/>
                  <a:lumOff val="25000"/>
                </a:schemeClr>
              </a:solidFill>
            </a:endParaRPr>
          </a:p>
        </p:txBody>
      </p:sp>
      <p:graphicFrame>
        <p:nvGraphicFramePr>
          <p:cNvPr id="21" name="Chart-Electriity generated by fuels">
            <a:extLst>
              <a:ext uri="{FF2B5EF4-FFF2-40B4-BE49-F238E27FC236}">
                <a16:creationId xmlns:a16="http://schemas.microsoft.com/office/drawing/2014/main" id="{E11F4180-9F29-4EAC-9205-7BD7676D3EF4}"/>
              </a:ext>
            </a:extLst>
          </p:cNvPr>
          <p:cNvGraphicFramePr/>
          <p:nvPr>
            <p:extLst>
              <p:ext uri="{D42A27DB-BD31-4B8C-83A1-F6EECF244321}">
                <p14:modId xmlns:p14="http://schemas.microsoft.com/office/powerpoint/2010/main" val="2404221600"/>
              </p:ext>
            </p:extLst>
          </p:nvPr>
        </p:nvGraphicFramePr>
        <p:xfrm>
          <a:off x="2248687" y="1926900"/>
          <a:ext cx="6137695" cy="3503683"/>
        </p:xfrm>
        <a:graphic>
          <a:graphicData uri="http://schemas.openxmlformats.org/drawingml/2006/chart">
            <c:chart xmlns:c="http://schemas.openxmlformats.org/drawingml/2006/chart" xmlns:r="http://schemas.openxmlformats.org/officeDocument/2006/relationships" r:id="rId7"/>
          </a:graphicData>
        </a:graphic>
      </p:graphicFrame>
      <p:sp>
        <p:nvSpPr>
          <p:cNvPr id="23" name="Pipeline Gas label">
            <a:extLst>
              <a:ext uri="{FF2B5EF4-FFF2-40B4-BE49-F238E27FC236}">
                <a16:creationId xmlns:a16="http://schemas.microsoft.com/office/drawing/2014/main" id="{C5A3EB49-7F49-1783-205D-C00914010867}"/>
              </a:ext>
            </a:extLst>
          </p:cNvPr>
          <p:cNvSpPr/>
          <p:nvPr/>
        </p:nvSpPr>
        <p:spPr>
          <a:xfrm>
            <a:off x="8785552" y="1739331"/>
            <a:ext cx="673519" cy="688239"/>
          </a:xfrm>
          <a:prstGeom prst="wedgeEllipseCallout">
            <a:avLst>
              <a:gd name="adj1" fmla="val -127285"/>
              <a:gd name="adj2" fmla="val 45685"/>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lnSpc>
                <a:spcPct val="85000"/>
              </a:lnSpc>
            </a:pPr>
            <a:endParaRPr lang="en-US" sz="500"/>
          </a:p>
          <a:p>
            <a:pPr algn="ctr">
              <a:lnSpc>
                <a:spcPct val="85000"/>
              </a:lnSpc>
            </a:pPr>
            <a:r>
              <a:rPr lang="en-US" sz="1200"/>
              <a:t>Pipeline</a:t>
            </a:r>
          </a:p>
          <a:p>
            <a:pPr algn="ctr">
              <a:lnSpc>
                <a:spcPct val="85000"/>
              </a:lnSpc>
            </a:pPr>
            <a:r>
              <a:rPr lang="en-US" sz="1200"/>
              <a:t>Gas</a:t>
            </a:r>
          </a:p>
        </p:txBody>
      </p:sp>
      <p:grpSp>
        <p:nvGrpSpPr>
          <p:cNvPr id="26" name="Group 25">
            <a:extLst>
              <a:ext uri="{FF2B5EF4-FFF2-40B4-BE49-F238E27FC236}">
                <a16:creationId xmlns:a16="http://schemas.microsoft.com/office/drawing/2014/main" id="{138C0241-8443-CA9F-7B02-ACC82544A6CB}"/>
              </a:ext>
            </a:extLst>
          </p:cNvPr>
          <p:cNvGrpSpPr/>
          <p:nvPr/>
        </p:nvGrpSpPr>
        <p:grpSpPr>
          <a:xfrm>
            <a:off x="2359365" y="2028281"/>
            <a:ext cx="7165834" cy="3508481"/>
            <a:chOff x="3993169" y="2028281"/>
            <a:chExt cx="7165834" cy="3508481"/>
          </a:xfrm>
        </p:grpSpPr>
        <p:sp>
          <p:nvSpPr>
            <p:cNvPr id="24" name="TextBox 23">
              <a:extLst>
                <a:ext uri="{FF2B5EF4-FFF2-40B4-BE49-F238E27FC236}">
                  <a16:creationId xmlns:a16="http://schemas.microsoft.com/office/drawing/2014/main" id="{AC77B6E5-2BE7-B94C-4F51-8D40263B4E9C}"/>
                </a:ext>
              </a:extLst>
            </p:cNvPr>
            <p:cNvSpPr txBox="1"/>
            <p:nvPr/>
          </p:nvSpPr>
          <p:spPr>
            <a:xfrm>
              <a:off x="3993169" y="2028281"/>
              <a:ext cx="561371" cy="3406061"/>
            </a:xfrm>
            <a:prstGeom prst="rect">
              <a:avLst/>
            </a:prstGeom>
            <a:noFill/>
          </p:spPr>
          <p:txBody>
            <a:bodyPr wrap="none" rtlCol="0">
              <a:spAutoFit/>
            </a:bodyPr>
            <a:lstStyle/>
            <a:p>
              <a:pPr algn="r">
                <a:spcBef>
                  <a:spcPts val="900"/>
                </a:spcBef>
              </a:pPr>
              <a:r>
                <a:rPr lang="en-US" sz="1200">
                  <a:solidFill>
                    <a:schemeClr val="tx2">
                      <a:lumMod val="65000"/>
                      <a:lumOff val="35000"/>
                    </a:schemeClr>
                  </a:solidFill>
                </a:rPr>
                <a:t>100%</a:t>
              </a:r>
            </a:p>
            <a:p>
              <a:pPr algn="r">
                <a:spcBef>
                  <a:spcPts val="900"/>
                </a:spcBef>
              </a:pPr>
              <a:r>
                <a:rPr lang="en-US" sz="1200">
                  <a:solidFill>
                    <a:schemeClr val="tx2">
                      <a:lumMod val="65000"/>
                      <a:lumOff val="35000"/>
                    </a:schemeClr>
                  </a:solidFill>
                </a:rPr>
                <a:t>90%</a:t>
              </a:r>
            </a:p>
            <a:p>
              <a:pPr algn="r">
                <a:spcBef>
                  <a:spcPts val="900"/>
                </a:spcBef>
              </a:pPr>
              <a:r>
                <a:rPr lang="en-US" sz="1200">
                  <a:solidFill>
                    <a:schemeClr val="tx2">
                      <a:lumMod val="65000"/>
                      <a:lumOff val="35000"/>
                    </a:schemeClr>
                  </a:solidFill>
                </a:rPr>
                <a:t>80%</a:t>
              </a:r>
            </a:p>
            <a:p>
              <a:pPr algn="r">
                <a:spcBef>
                  <a:spcPts val="900"/>
                </a:spcBef>
              </a:pPr>
              <a:r>
                <a:rPr lang="en-US" sz="1200">
                  <a:solidFill>
                    <a:schemeClr val="tx2">
                      <a:lumMod val="65000"/>
                      <a:lumOff val="35000"/>
                    </a:schemeClr>
                  </a:solidFill>
                </a:rPr>
                <a:t>70%</a:t>
              </a:r>
            </a:p>
            <a:p>
              <a:pPr algn="r">
                <a:spcBef>
                  <a:spcPts val="900"/>
                </a:spcBef>
              </a:pPr>
              <a:r>
                <a:rPr lang="en-US" sz="1200">
                  <a:solidFill>
                    <a:schemeClr val="tx2">
                      <a:lumMod val="65000"/>
                      <a:lumOff val="35000"/>
                    </a:schemeClr>
                  </a:solidFill>
                </a:rPr>
                <a:t>60%</a:t>
              </a:r>
            </a:p>
            <a:p>
              <a:pPr algn="r">
                <a:spcBef>
                  <a:spcPts val="900"/>
                </a:spcBef>
              </a:pPr>
              <a:r>
                <a:rPr lang="en-US" sz="1200">
                  <a:solidFill>
                    <a:schemeClr val="tx2">
                      <a:lumMod val="65000"/>
                      <a:lumOff val="35000"/>
                    </a:schemeClr>
                  </a:solidFill>
                </a:rPr>
                <a:t>50%</a:t>
              </a:r>
            </a:p>
            <a:p>
              <a:pPr algn="r">
                <a:spcBef>
                  <a:spcPts val="900"/>
                </a:spcBef>
              </a:pPr>
              <a:r>
                <a:rPr lang="en-US" sz="1200">
                  <a:solidFill>
                    <a:schemeClr val="tx2">
                      <a:lumMod val="65000"/>
                      <a:lumOff val="35000"/>
                    </a:schemeClr>
                  </a:solidFill>
                </a:rPr>
                <a:t>40%</a:t>
              </a:r>
            </a:p>
            <a:p>
              <a:pPr algn="r">
                <a:spcBef>
                  <a:spcPts val="900"/>
                </a:spcBef>
              </a:pPr>
              <a:r>
                <a:rPr lang="en-US" sz="1200">
                  <a:solidFill>
                    <a:schemeClr val="tx2">
                      <a:lumMod val="65000"/>
                      <a:lumOff val="35000"/>
                    </a:schemeClr>
                  </a:solidFill>
                </a:rPr>
                <a:t>30%</a:t>
              </a:r>
            </a:p>
            <a:p>
              <a:pPr algn="r">
                <a:spcBef>
                  <a:spcPts val="900"/>
                </a:spcBef>
              </a:pPr>
              <a:r>
                <a:rPr lang="en-US" sz="1200">
                  <a:solidFill>
                    <a:schemeClr val="tx2">
                      <a:lumMod val="65000"/>
                      <a:lumOff val="35000"/>
                    </a:schemeClr>
                  </a:solidFill>
                </a:rPr>
                <a:t>20%</a:t>
              </a:r>
            </a:p>
            <a:p>
              <a:pPr algn="r">
                <a:spcBef>
                  <a:spcPts val="900"/>
                </a:spcBef>
              </a:pPr>
              <a:r>
                <a:rPr lang="en-US" sz="1200">
                  <a:solidFill>
                    <a:schemeClr val="tx2">
                      <a:lumMod val="65000"/>
                      <a:lumOff val="35000"/>
                    </a:schemeClr>
                  </a:solidFill>
                </a:rPr>
                <a:t>10%</a:t>
              </a:r>
            </a:p>
            <a:p>
              <a:pPr algn="r">
                <a:spcBef>
                  <a:spcPts val="900"/>
                </a:spcBef>
              </a:pPr>
              <a:r>
                <a:rPr lang="en-US" sz="1200">
                  <a:solidFill>
                    <a:schemeClr val="tx2">
                      <a:lumMod val="65000"/>
                      <a:lumOff val="35000"/>
                    </a:schemeClr>
                  </a:solidFill>
                </a:rPr>
                <a:t>0%</a:t>
              </a:r>
            </a:p>
          </p:txBody>
        </p:sp>
        <p:sp>
          <p:nvSpPr>
            <p:cNvPr id="25" name="TextBox 24">
              <a:extLst>
                <a:ext uri="{FF2B5EF4-FFF2-40B4-BE49-F238E27FC236}">
                  <a16:creationId xmlns:a16="http://schemas.microsoft.com/office/drawing/2014/main" id="{240BB789-43A3-7F5F-EF47-DA55A4C48F1A}"/>
                </a:ext>
              </a:extLst>
            </p:cNvPr>
            <p:cNvSpPr txBox="1"/>
            <p:nvPr/>
          </p:nvSpPr>
          <p:spPr>
            <a:xfrm>
              <a:off x="4596660" y="5259763"/>
              <a:ext cx="6562343" cy="276999"/>
            </a:xfrm>
            <a:prstGeom prst="rect">
              <a:avLst/>
            </a:prstGeom>
            <a:noFill/>
          </p:spPr>
          <p:txBody>
            <a:bodyPr wrap="square" rtlCol="0">
              <a:spAutoFit/>
            </a:bodyPr>
            <a:lstStyle/>
            <a:p>
              <a:pPr>
                <a:spcBef>
                  <a:spcPts val="900"/>
                </a:spcBef>
              </a:pPr>
              <a:r>
                <a:rPr lang="en-US" sz="1200">
                  <a:solidFill>
                    <a:schemeClr val="tx2">
                      <a:lumMod val="65000"/>
                      <a:lumOff val="35000"/>
                    </a:schemeClr>
                  </a:solidFill>
                </a:rPr>
                <a:t>1    2   3    4    5    6   7    8    9  10  11  12 13  14  15 16  17  18 19  20  21  22 23</a:t>
              </a:r>
            </a:p>
          </p:txBody>
        </p:sp>
      </p:grpSp>
      <p:sp>
        <p:nvSpPr>
          <p:cNvPr id="43" name="elect gen fuels legend block out">
            <a:extLst>
              <a:ext uri="{FF2B5EF4-FFF2-40B4-BE49-F238E27FC236}">
                <a16:creationId xmlns:a16="http://schemas.microsoft.com/office/drawing/2014/main" id="{38238CD9-397A-8121-01BE-4C3683AF3775}"/>
              </a:ext>
            </a:extLst>
          </p:cNvPr>
          <p:cNvSpPr/>
          <p:nvPr/>
        </p:nvSpPr>
        <p:spPr>
          <a:xfrm>
            <a:off x="4083825" y="6108700"/>
            <a:ext cx="3159244" cy="400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uels Legend block out">
            <a:extLst>
              <a:ext uri="{FF2B5EF4-FFF2-40B4-BE49-F238E27FC236}">
                <a16:creationId xmlns:a16="http://schemas.microsoft.com/office/drawing/2014/main" id="{7B65F4D3-9618-0B67-7C45-9D512564E7B4}"/>
              </a:ext>
            </a:extLst>
          </p:cNvPr>
          <p:cNvSpPr/>
          <p:nvPr/>
        </p:nvSpPr>
        <p:spPr>
          <a:xfrm>
            <a:off x="7289858" y="6108700"/>
            <a:ext cx="2404153" cy="400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731779-34ED-4736-E251-68D074B16169}"/>
              </a:ext>
            </a:extLst>
          </p:cNvPr>
          <p:cNvSpPr txBox="1"/>
          <p:nvPr/>
        </p:nvSpPr>
        <p:spPr>
          <a:xfrm>
            <a:off x="258859" y="6530692"/>
            <a:ext cx="10459941" cy="261610"/>
          </a:xfrm>
          <a:prstGeom prst="rect">
            <a:avLst/>
          </a:prstGeom>
          <a:noFill/>
        </p:spPr>
        <p:txBody>
          <a:bodyPr wrap="square" rtlCol="0">
            <a:spAutoFit/>
          </a:bodyPr>
          <a:lstStyle/>
          <a:p>
            <a:r>
              <a:rPr lang="en-US" sz="1100" i="1"/>
              <a:t>fuels include natural gas, RNG, SNG, hydrogen, ammonia, petroleum-derived fuels, biofuels, synthetic fuels, ammonia, biomass, coal and nuclear</a:t>
            </a:r>
            <a:endParaRPr lang="en-US" sz="1100" i="1">
              <a:solidFill>
                <a:schemeClr val="tx1"/>
              </a:solidFill>
            </a:endParaRPr>
          </a:p>
        </p:txBody>
      </p:sp>
      <p:sp>
        <p:nvSpPr>
          <p:cNvPr id="7" name="Fuels Legend block out">
            <a:extLst>
              <a:ext uri="{FF2B5EF4-FFF2-40B4-BE49-F238E27FC236}">
                <a16:creationId xmlns:a16="http://schemas.microsoft.com/office/drawing/2014/main" id="{0C556AF5-16FD-4B18-3BB1-70A6BC8EFE58}"/>
              </a:ext>
            </a:extLst>
          </p:cNvPr>
          <p:cNvSpPr/>
          <p:nvPr/>
        </p:nvSpPr>
        <p:spPr>
          <a:xfrm>
            <a:off x="241932" y="6520912"/>
            <a:ext cx="8731394" cy="326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uels Legend block out">
            <a:extLst>
              <a:ext uri="{FF2B5EF4-FFF2-40B4-BE49-F238E27FC236}">
                <a16:creationId xmlns:a16="http://schemas.microsoft.com/office/drawing/2014/main" id="{794AD3D9-98E0-B2B1-2094-BE05E8A3884A}"/>
              </a:ext>
            </a:extLst>
          </p:cNvPr>
          <p:cNvSpPr/>
          <p:nvPr/>
        </p:nvSpPr>
        <p:spPr>
          <a:xfrm>
            <a:off x="8321104" y="6515235"/>
            <a:ext cx="1254895" cy="326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89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000"/>
                                        <p:tgtEl>
                                          <p:spTgt spid="19"/>
                                        </p:tgtEl>
                                      </p:cBhvr>
                                    </p:animEffect>
                                  </p:childTnLst>
                                </p:cTn>
                              </p:par>
                              <p:par>
                                <p:cTn id="8" presetID="10" presetClass="exit" presetSubtype="0" fill="hold" grpId="0" nodeType="withEffect">
                                  <p:stCondLst>
                                    <p:cond delay="0"/>
                                  </p:stCondLst>
                                  <p:childTnLst>
                                    <p:animEffect transition="out" filter="fade">
                                      <p:cBhvr>
                                        <p:cTn id="9" dur="1000"/>
                                        <p:tgtEl>
                                          <p:spTgt spid="44"/>
                                        </p:tgtEl>
                                      </p:cBhvr>
                                    </p:animEffect>
                                    <p:set>
                                      <p:cBhvr>
                                        <p:cTn id="10" dur="1" fill="hold">
                                          <p:stCondLst>
                                            <p:cond delay="999"/>
                                          </p:stCondLst>
                                        </p:cTn>
                                        <p:tgtEl>
                                          <p:spTgt spid="4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7"/>
                                        </p:tgtEl>
                                      </p:cBhvr>
                                    </p:animEffect>
                                    <p:set>
                                      <p:cBhvr>
                                        <p:cTn id="13" dur="1" fill="hold">
                                          <p:stCondLst>
                                            <p:cond delay="9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par>
                                <p:cTn id="19" presetID="10" presetClass="exit" presetSubtype="0" fill="hold" grpId="0" nodeType="withEffect">
                                  <p:stCondLst>
                                    <p:cond delay="0"/>
                                  </p:stCondLst>
                                  <p:childTnLst>
                                    <p:animEffect transition="out" filter="fade">
                                      <p:cBhvr>
                                        <p:cTn id="20" dur="1000"/>
                                        <p:tgtEl>
                                          <p:spTgt spid="43"/>
                                        </p:tgtEl>
                                      </p:cBhvr>
                                    </p:animEffect>
                                    <p:set>
                                      <p:cBhvr>
                                        <p:cTn id="21" dur="1" fill="hold">
                                          <p:stCondLst>
                                            <p:cond delay="999"/>
                                          </p:stCondLst>
                                        </p:cTn>
                                        <p:tgtEl>
                                          <p:spTgt spid="43"/>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xit" presetSubtype="0" fill="hold" grpId="0" nodeType="withEffect">
                                  <p:stCondLst>
                                    <p:cond delay="0"/>
                                  </p:stCondLst>
                                  <p:childTnLst>
                                    <p:animEffect transition="out" filter="fade">
                                      <p:cBhvr>
                                        <p:cTn id="30" dur="1000"/>
                                        <p:tgtEl>
                                          <p:spTgt spid="9"/>
                                        </p:tgtEl>
                                      </p:cBhvr>
                                    </p:animEffect>
                                    <p:set>
                                      <p:cBhvr>
                                        <p:cTn id="31" dur="1" fill="hold">
                                          <p:stCondLst>
                                            <p:cond delay="9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1000"/>
                                        <p:tgtEl>
                                          <p:spTgt spid="22"/>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22" grpId="0">
        <p:bldAsOne/>
      </p:bldGraphic>
      <p:bldP spid="31" grpId="0" animBg="1"/>
      <p:bldP spid="27" grpId="0" animBg="1"/>
      <p:bldGraphic spid="21" grpId="0">
        <p:bldAsOne/>
      </p:bldGraphic>
      <p:bldP spid="23" grpId="0" animBg="1"/>
      <p:bldP spid="43" grpId="0" animBg="1"/>
      <p:bldP spid="44"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1D2D7B6-E638-26B1-1139-E24D2B3028E6}"/>
              </a:ext>
            </a:extLst>
          </p:cNvPr>
          <p:cNvSpPr/>
          <p:nvPr/>
        </p:nvSpPr>
        <p:spPr>
          <a:xfrm>
            <a:off x="2445545" y="2473402"/>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72EEF9-7D0E-5B4B-A7E4-F785E0CD717D}"/>
              </a:ext>
            </a:extLst>
          </p:cNvPr>
          <p:cNvSpPr>
            <a:spLocks noGrp="1"/>
          </p:cNvSpPr>
          <p:nvPr>
            <p:ph type="title"/>
          </p:nvPr>
        </p:nvSpPr>
        <p:spPr/>
        <p:txBody>
          <a:bodyPr/>
          <a:lstStyle/>
          <a:p>
            <a:r>
              <a:rPr lang="en-US"/>
              <a:t>Pipeline Gas in Net-Zero Energy Systems</a:t>
            </a:r>
          </a:p>
        </p:txBody>
      </p:sp>
      <p:sp>
        <p:nvSpPr>
          <p:cNvPr id="5" name="Slide Number Placeholder 4">
            <a:extLst>
              <a:ext uri="{FF2B5EF4-FFF2-40B4-BE49-F238E27FC236}">
                <a16:creationId xmlns:a16="http://schemas.microsoft.com/office/drawing/2014/main" id="{BCC20B84-9F37-9DC4-8B06-FAA50808837E}"/>
              </a:ext>
            </a:extLst>
          </p:cNvPr>
          <p:cNvSpPr>
            <a:spLocks noGrp="1"/>
          </p:cNvSpPr>
          <p:nvPr>
            <p:ph type="sldNum" sz="quarter" idx="12"/>
          </p:nvPr>
        </p:nvSpPr>
        <p:spPr/>
        <p:txBody>
          <a:bodyPr/>
          <a:lstStyle/>
          <a:p>
            <a:fld id="{3A98EE3D-8CD1-4C3F-BD1C-C98C9596463C}" type="slidenum">
              <a:rPr lang="en-US" smtClean="0"/>
              <a:t>7</a:t>
            </a:fld>
            <a:endParaRPr lang="en-US"/>
          </a:p>
        </p:txBody>
      </p:sp>
      <p:sp>
        <p:nvSpPr>
          <p:cNvPr id="6" name="TextBox 5">
            <a:extLst>
              <a:ext uri="{FF2B5EF4-FFF2-40B4-BE49-F238E27FC236}">
                <a16:creationId xmlns:a16="http://schemas.microsoft.com/office/drawing/2014/main" id="{2A346F1C-3807-A210-EAFF-4843E476BD6C}"/>
              </a:ext>
            </a:extLst>
          </p:cNvPr>
          <p:cNvSpPr txBox="1"/>
          <p:nvPr/>
        </p:nvSpPr>
        <p:spPr>
          <a:xfrm>
            <a:off x="3275856" y="2288512"/>
            <a:ext cx="6510044" cy="3149580"/>
          </a:xfrm>
          <a:prstGeom prst="rect">
            <a:avLst/>
          </a:prstGeom>
          <a:noFill/>
        </p:spPr>
        <p:txBody>
          <a:bodyPr wrap="square">
            <a:spAutoFit/>
          </a:bodyPr>
          <a:lstStyle/>
          <a:p>
            <a:pPr>
              <a:spcBef>
                <a:spcPts val="200"/>
              </a:spcBef>
            </a:pPr>
            <a:r>
              <a:rPr lang="en-US" sz="2400" b="1">
                <a:solidFill>
                  <a:schemeClr val="accent1"/>
                </a:solidFill>
                <a:latin typeface="Segoe UI" panose="020B0502040204020203" pitchFamily="34" charset="0"/>
                <a:cs typeface="Segoe UI" panose="020B0502040204020203" pitchFamily="34" charset="0"/>
              </a:rPr>
              <a:t>low-carbon molecules </a:t>
            </a:r>
            <a:r>
              <a:rPr lang="en-US" sz="2400">
                <a:solidFill>
                  <a:schemeClr val="accent1"/>
                </a:solidFill>
                <a:latin typeface="Segoe UI" panose="020B0502040204020203" pitchFamily="34" charset="0"/>
                <a:cs typeface="Segoe UI" panose="020B0502040204020203" pitchFamily="34" charset="0"/>
              </a:rPr>
              <a:t>are blended into the gas supply in </a:t>
            </a:r>
            <a:r>
              <a:rPr lang="en-US" sz="2400" b="1">
                <a:solidFill>
                  <a:schemeClr val="accent6"/>
                </a:solidFill>
                <a:latin typeface="Segoe UI" panose="020B0502040204020203" pitchFamily="34" charset="0"/>
                <a:cs typeface="Segoe UI" panose="020B0502040204020203" pitchFamily="34" charset="0"/>
              </a:rPr>
              <a:t>every</a:t>
            </a:r>
            <a:r>
              <a:rPr lang="en-US" sz="2400">
                <a:solidFill>
                  <a:schemeClr val="accent1"/>
                </a:solidFill>
                <a:latin typeface="Segoe UI" panose="020B0502040204020203" pitchFamily="34" charset="0"/>
                <a:cs typeface="Segoe UI" panose="020B0502040204020203" pitchFamily="34" charset="0"/>
              </a:rPr>
              <a:t> net-zero scenario</a:t>
            </a:r>
          </a:p>
          <a:p>
            <a:pPr>
              <a:spcBef>
                <a:spcPts val="200"/>
              </a:spcBef>
            </a:pPr>
            <a:endParaRPr lang="en-US" sz="2400">
              <a:solidFill>
                <a:schemeClr val="accent1"/>
              </a:solidFill>
              <a:latin typeface="Segoe UI" panose="020B0502040204020203" pitchFamily="34" charset="0"/>
              <a:cs typeface="Segoe UI" panose="020B0502040204020203" pitchFamily="34" charset="0"/>
            </a:endParaRPr>
          </a:p>
          <a:p>
            <a:pPr>
              <a:spcBef>
                <a:spcPts val="200"/>
              </a:spcBef>
            </a:pPr>
            <a:r>
              <a:rPr lang="en-US" sz="2400" b="1">
                <a:solidFill>
                  <a:schemeClr val="accent1"/>
                </a:solidFill>
                <a:latin typeface="Segoe UI" panose="020B0502040204020203" pitchFamily="34" charset="0"/>
                <a:cs typeface="Segoe UI" panose="020B0502040204020203" pitchFamily="34" charset="0"/>
              </a:rPr>
              <a:t>carbon capture and sequestration </a:t>
            </a:r>
            <a:r>
              <a:rPr lang="en-US" sz="2400">
                <a:solidFill>
                  <a:schemeClr val="accent1"/>
                </a:solidFill>
                <a:latin typeface="Segoe UI" panose="020B0502040204020203" pitchFamily="34" charset="0"/>
                <a:cs typeface="Segoe UI" panose="020B0502040204020203" pitchFamily="34" charset="0"/>
              </a:rPr>
              <a:t>is coupled with gas-fired activities to </a:t>
            </a:r>
            <a:r>
              <a:rPr lang="en-US" sz="2400" b="1">
                <a:solidFill>
                  <a:schemeClr val="accent6"/>
                </a:solidFill>
                <a:latin typeface="Segoe UI" panose="020B0502040204020203" pitchFamily="34" charset="0"/>
                <a:cs typeface="Segoe UI" panose="020B0502040204020203" pitchFamily="34" charset="0"/>
              </a:rPr>
              <a:t>abate</a:t>
            </a:r>
            <a:r>
              <a:rPr lang="en-US" sz="2400">
                <a:solidFill>
                  <a:schemeClr val="accent1"/>
                </a:solidFill>
                <a:latin typeface="Segoe UI" panose="020B0502040204020203" pitchFamily="34" charset="0"/>
                <a:cs typeface="Segoe UI" panose="020B0502040204020203" pitchFamily="34" charset="0"/>
              </a:rPr>
              <a:t> emissions</a:t>
            </a:r>
          </a:p>
          <a:p>
            <a:pPr>
              <a:spcBef>
                <a:spcPts val="200"/>
              </a:spcBef>
            </a:pPr>
            <a:endParaRPr lang="en-US" sz="2400">
              <a:solidFill>
                <a:schemeClr val="accent1"/>
              </a:solidFill>
              <a:latin typeface="Segoe UI" panose="020B0502040204020203" pitchFamily="34" charset="0"/>
              <a:cs typeface="Segoe UI" panose="020B0502040204020203" pitchFamily="34" charset="0"/>
            </a:endParaRPr>
          </a:p>
          <a:p>
            <a:pPr>
              <a:spcBef>
                <a:spcPts val="200"/>
              </a:spcBef>
            </a:pPr>
            <a:r>
              <a:rPr lang="en-US" sz="2400" b="1">
                <a:solidFill>
                  <a:schemeClr val="accent1"/>
                </a:solidFill>
                <a:latin typeface="Segoe UI" panose="020B0502040204020203" pitchFamily="34" charset="0"/>
                <a:cs typeface="Segoe UI" panose="020B0502040204020203" pitchFamily="34" charset="0"/>
              </a:rPr>
              <a:t>carbon dioxide removal </a:t>
            </a:r>
            <a:r>
              <a:rPr lang="en-US" sz="2400">
                <a:solidFill>
                  <a:schemeClr val="accent1"/>
                </a:solidFill>
                <a:latin typeface="Segoe UI" panose="020B0502040204020203" pitchFamily="34" charset="0"/>
                <a:cs typeface="Segoe UI" panose="020B0502040204020203" pitchFamily="34" charset="0"/>
              </a:rPr>
              <a:t>is leveraged to </a:t>
            </a:r>
            <a:r>
              <a:rPr lang="en-US" sz="2400" b="1">
                <a:solidFill>
                  <a:schemeClr val="accent6"/>
                </a:solidFill>
                <a:latin typeface="Segoe UI" panose="020B0502040204020203" pitchFamily="34" charset="0"/>
                <a:cs typeface="Segoe UI" panose="020B0502040204020203" pitchFamily="34" charset="0"/>
              </a:rPr>
              <a:t>balance</a:t>
            </a:r>
            <a:r>
              <a:rPr lang="en-US" sz="2400">
                <a:solidFill>
                  <a:schemeClr val="accent1"/>
                </a:solidFill>
                <a:latin typeface="Segoe UI" panose="020B0502040204020203" pitchFamily="34" charset="0"/>
                <a:cs typeface="Segoe UI" panose="020B0502040204020203" pitchFamily="34" charset="0"/>
              </a:rPr>
              <a:t> remaining positive emissions</a:t>
            </a:r>
          </a:p>
        </p:txBody>
      </p:sp>
      <p:pic>
        <p:nvPicPr>
          <p:cNvPr id="1030" name="Picture 6" descr="76,259 Black Tick Symbol Royalty-Free Images, Stock Photos &amp; Pictures |  Shutterstock">
            <a:extLst>
              <a:ext uri="{FF2B5EF4-FFF2-40B4-BE49-F238E27FC236}">
                <a16:creationId xmlns:a16="http://schemas.microsoft.com/office/drawing/2014/main" id="{7DD3D199-411A-E50E-E2F5-7AA7FFC30411}"/>
              </a:ext>
            </a:extLst>
          </p:cNvPr>
          <p:cNvPicPr>
            <a:picLocks noChangeAspect="1" noChangeArrowheads="1"/>
          </p:cNvPicPr>
          <p:nvPr/>
        </p:nvPicPr>
        <p:blipFill rotWithShape="1">
          <a:blip r:embed="rId3" cstate="email">
            <a:duotone>
              <a:schemeClr val="accent1">
                <a:shade val="45000"/>
                <a:satMod val="135000"/>
              </a:schemeClr>
              <a:prstClr val="white"/>
            </a:duotone>
            <a:alphaModFix/>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8888" t="19262" r="8854" b="16405"/>
          <a:stretch/>
        </p:blipFill>
        <p:spPr bwMode="auto">
          <a:xfrm>
            <a:off x="2445545" y="2180493"/>
            <a:ext cx="823907" cy="84154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64CB5C07-D766-1918-765C-8E1A31BA8F3E}"/>
              </a:ext>
            </a:extLst>
          </p:cNvPr>
          <p:cNvSpPr/>
          <p:nvPr/>
        </p:nvSpPr>
        <p:spPr>
          <a:xfrm>
            <a:off x="2445545" y="3627707"/>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6" descr="76,259 Black Tick Symbol Royalty-Free Images, Stock Photos &amp; Pictures |  Shutterstock">
            <a:extLst>
              <a:ext uri="{FF2B5EF4-FFF2-40B4-BE49-F238E27FC236}">
                <a16:creationId xmlns:a16="http://schemas.microsoft.com/office/drawing/2014/main" id="{E1CBD45C-D0C9-088D-9F9C-10556BCFE53D}"/>
              </a:ext>
            </a:extLst>
          </p:cNvPr>
          <p:cNvPicPr>
            <a:picLocks noChangeAspect="1" noChangeArrowheads="1"/>
          </p:cNvPicPr>
          <p:nvPr/>
        </p:nvPicPr>
        <p:blipFill rotWithShape="1">
          <a:blip r:embed="rId3" cstate="email">
            <a:duotone>
              <a:schemeClr val="accent1">
                <a:shade val="45000"/>
                <a:satMod val="135000"/>
              </a:schemeClr>
              <a:prstClr val="white"/>
            </a:duotone>
            <a:alphaModFix/>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8888" t="19262" r="8854" b="16405"/>
          <a:stretch/>
        </p:blipFill>
        <p:spPr bwMode="auto">
          <a:xfrm>
            <a:off x="2445545" y="3334798"/>
            <a:ext cx="823907" cy="84154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EB08A373-7856-4081-806E-44895B411E84}"/>
              </a:ext>
            </a:extLst>
          </p:cNvPr>
          <p:cNvSpPr/>
          <p:nvPr/>
        </p:nvSpPr>
        <p:spPr>
          <a:xfrm>
            <a:off x="2445638" y="4784852"/>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6" descr="76,259 Black Tick Symbol Royalty-Free Images, Stock Photos &amp; Pictures |  Shutterstock">
            <a:extLst>
              <a:ext uri="{FF2B5EF4-FFF2-40B4-BE49-F238E27FC236}">
                <a16:creationId xmlns:a16="http://schemas.microsoft.com/office/drawing/2014/main" id="{D3AFC899-F5BA-A703-17C2-07BAAA7EE9EC}"/>
              </a:ext>
            </a:extLst>
          </p:cNvPr>
          <p:cNvPicPr>
            <a:picLocks noChangeAspect="1" noChangeArrowheads="1"/>
          </p:cNvPicPr>
          <p:nvPr/>
        </p:nvPicPr>
        <p:blipFill rotWithShape="1">
          <a:blip r:embed="rId3" cstate="email">
            <a:duotone>
              <a:schemeClr val="accent1">
                <a:shade val="45000"/>
                <a:satMod val="135000"/>
              </a:schemeClr>
              <a:prstClr val="white"/>
            </a:duotone>
            <a:alphaModFix/>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8888" t="19262" r="8854" b="16405"/>
          <a:stretch/>
        </p:blipFill>
        <p:spPr bwMode="auto">
          <a:xfrm>
            <a:off x="2445638" y="4491943"/>
            <a:ext cx="823907" cy="84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73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7C7CF2-F035-6D99-4620-F3C61A313AA3}"/>
              </a:ext>
            </a:extLst>
          </p:cNvPr>
          <p:cNvSpPr/>
          <p:nvPr/>
        </p:nvSpPr>
        <p:spPr>
          <a:xfrm>
            <a:off x="1" y="0"/>
            <a:ext cx="12191999"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86305-E43B-6681-3084-FAFF4A121489}"/>
              </a:ext>
            </a:extLst>
          </p:cNvPr>
          <p:cNvSpPr>
            <a:spLocks noGrp="1"/>
          </p:cNvSpPr>
          <p:nvPr>
            <p:ph type="title"/>
          </p:nvPr>
        </p:nvSpPr>
        <p:spPr/>
        <p:txBody>
          <a:bodyPr/>
          <a:lstStyle/>
          <a:p>
            <a:r>
              <a:rPr lang="en-US" sz="3600">
                <a:solidFill>
                  <a:schemeClr val="bg1"/>
                </a:solidFill>
              </a:rPr>
              <a:t>Why Pipeline Gas?</a:t>
            </a:r>
          </a:p>
        </p:txBody>
      </p:sp>
      <p:sp>
        <p:nvSpPr>
          <p:cNvPr id="5" name="Slide Number Placeholder 4">
            <a:extLst>
              <a:ext uri="{FF2B5EF4-FFF2-40B4-BE49-F238E27FC236}">
                <a16:creationId xmlns:a16="http://schemas.microsoft.com/office/drawing/2014/main" id="{2D35CBDF-5E2E-B482-476A-FE468DDDAC0F}"/>
              </a:ext>
            </a:extLst>
          </p:cNvPr>
          <p:cNvSpPr>
            <a:spLocks noGrp="1"/>
          </p:cNvSpPr>
          <p:nvPr>
            <p:ph type="sldNum" sz="quarter" idx="12"/>
          </p:nvPr>
        </p:nvSpPr>
        <p:spPr/>
        <p:txBody>
          <a:bodyPr/>
          <a:lstStyle/>
          <a:p>
            <a:fld id="{3A98EE3D-8CD1-4C3F-BD1C-C98C9596463C}" type="slidenum">
              <a:rPr lang="en-US" smtClean="0"/>
              <a:t>8</a:t>
            </a:fld>
            <a:endParaRPr lang="en-US"/>
          </a:p>
        </p:txBody>
      </p:sp>
      <p:sp>
        <p:nvSpPr>
          <p:cNvPr id="9" name="TextBox 8">
            <a:extLst>
              <a:ext uri="{FF2B5EF4-FFF2-40B4-BE49-F238E27FC236}">
                <a16:creationId xmlns:a16="http://schemas.microsoft.com/office/drawing/2014/main" id="{8955B9E2-BC07-0579-888D-2321838FD91C}"/>
              </a:ext>
            </a:extLst>
          </p:cNvPr>
          <p:cNvSpPr txBox="1"/>
          <p:nvPr/>
        </p:nvSpPr>
        <p:spPr>
          <a:xfrm>
            <a:off x="5671525" y="2466706"/>
            <a:ext cx="5748536" cy="2780248"/>
          </a:xfrm>
          <a:prstGeom prst="rect">
            <a:avLst/>
          </a:prstGeom>
          <a:noFill/>
        </p:spPr>
        <p:txBody>
          <a:bodyPr wrap="square">
            <a:spAutoFit/>
          </a:bodyPr>
          <a:lstStyle/>
          <a:p>
            <a:pPr>
              <a:spcBef>
                <a:spcPts val="200"/>
              </a:spcBef>
            </a:pPr>
            <a:r>
              <a:rPr lang="en-US" sz="2400">
                <a:solidFill>
                  <a:schemeClr val="bg1"/>
                </a:solidFill>
                <a:latin typeface="Segoe UI" panose="020B0502040204020203" pitchFamily="34" charset="0"/>
                <a:cs typeface="Segoe UI" panose="020B0502040204020203" pitchFamily="34" charset="0"/>
              </a:rPr>
              <a:t>today, gas underpins </a:t>
            </a:r>
            <a:r>
              <a:rPr lang="en-US" sz="2400" b="1">
                <a:solidFill>
                  <a:schemeClr val="accent6"/>
                </a:solidFill>
                <a:latin typeface="Segoe UI" panose="020B0502040204020203" pitchFamily="34" charset="0"/>
                <a:cs typeface="Segoe UI" panose="020B0502040204020203" pitchFamily="34" charset="0"/>
              </a:rPr>
              <a:t>one third </a:t>
            </a:r>
            <a:r>
              <a:rPr lang="en-US" sz="2400">
                <a:solidFill>
                  <a:schemeClr val="bg1"/>
                </a:solidFill>
                <a:latin typeface="Segoe UI" panose="020B0502040204020203" pitchFamily="34" charset="0"/>
                <a:cs typeface="Segoe UI" panose="020B0502040204020203" pitchFamily="34" charset="0"/>
              </a:rPr>
              <a:t>of total U.S. final </a:t>
            </a:r>
            <a:r>
              <a:rPr lang="en-US" sz="2400" b="1">
                <a:solidFill>
                  <a:schemeClr val="bg1"/>
                </a:solidFill>
                <a:latin typeface="Segoe UI" panose="020B0502040204020203" pitchFamily="34" charset="0"/>
                <a:cs typeface="Segoe UI" panose="020B0502040204020203" pitchFamily="34" charset="0"/>
              </a:rPr>
              <a:t>end-use energy consumption</a:t>
            </a:r>
          </a:p>
          <a:p>
            <a:pPr>
              <a:spcBef>
                <a:spcPts val="200"/>
              </a:spcBef>
            </a:pPr>
            <a:endParaRPr lang="en-US" sz="2400">
              <a:solidFill>
                <a:schemeClr val="accent1"/>
              </a:solidFill>
              <a:latin typeface="Segoe UI" panose="020B0502040204020203" pitchFamily="34" charset="0"/>
              <a:cs typeface="Segoe UI" panose="020B0502040204020203" pitchFamily="34" charset="0"/>
            </a:endParaRPr>
          </a:p>
          <a:p>
            <a:pPr>
              <a:spcBef>
                <a:spcPts val="200"/>
              </a:spcBef>
            </a:pPr>
            <a:r>
              <a:rPr lang="en-US" sz="2400">
                <a:solidFill>
                  <a:schemeClr val="bg1"/>
                </a:solidFill>
                <a:latin typeface="Segoe UI" panose="020B0502040204020203" pitchFamily="34" charset="0"/>
                <a:cs typeface="Segoe UI" panose="020B0502040204020203" pitchFamily="34" charset="0"/>
              </a:rPr>
              <a:t>gas </a:t>
            </a:r>
            <a:r>
              <a:rPr lang="en-US" sz="2400" b="1">
                <a:solidFill>
                  <a:schemeClr val="bg1"/>
                </a:solidFill>
                <a:latin typeface="Segoe UI" panose="020B0502040204020203" pitchFamily="34" charset="0"/>
                <a:cs typeface="Segoe UI" panose="020B0502040204020203" pitchFamily="34" charset="0"/>
              </a:rPr>
              <a:t>storage capacity </a:t>
            </a:r>
            <a:r>
              <a:rPr lang="en-US" sz="2400">
                <a:solidFill>
                  <a:schemeClr val="bg1"/>
                </a:solidFill>
                <a:latin typeface="Segoe UI" panose="020B0502040204020203" pitchFamily="34" charset="0"/>
                <a:cs typeface="Segoe UI" panose="020B0502040204020203" pitchFamily="34" charset="0"/>
              </a:rPr>
              <a:t>capable of meeting</a:t>
            </a:r>
          </a:p>
          <a:p>
            <a:pPr>
              <a:spcBef>
                <a:spcPts val="200"/>
              </a:spcBef>
            </a:pPr>
            <a:r>
              <a:rPr lang="en-US" sz="2400">
                <a:solidFill>
                  <a:schemeClr val="bg1"/>
                </a:solidFill>
                <a:latin typeface="Segoe UI" panose="020B0502040204020203" pitchFamily="34" charset="0"/>
                <a:cs typeface="Segoe UI" panose="020B0502040204020203" pitchFamily="34" charset="0"/>
              </a:rPr>
              <a:t>average U.S. demand for </a:t>
            </a:r>
            <a:r>
              <a:rPr lang="en-US" sz="2400" b="1">
                <a:solidFill>
                  <a:schemeClr val="accent6"/>
                </a:solidFill>
                <a:latin typeface="Segoe UI" panose="020B0502040204020203" pitchFamily="34" charset="0"/>
                <a:cs typeface="Segoe UI" panose="020B0502040204020203" pitchFamily="34" charset="0"/>
              </a:rPr>
              <a:t>8 weeks</a:t>
            </a:r>
          </a:p>
          <a:p>
            <a:pPr>
              <a:spcBef>
                <a:spcPts val="200"/>
              </a:spcBef>
            </a:pPr>
            <a:endParaRPr lang="en-US" sz="2400">
              <a:solidFill>
                <a:schemeClr val="accent1"/>
              </a:solidFill>
              <a:latin typeface="Segoe UI" panose="020B0502040204020203" pitchFamily="34" charset="0"/>
              <a:cs typeface="Segoe UI" panose="020B0502040204020203" pitchFamily="34" charset="0"/>
            </a:endParaRPr>
          </a:p>
          <a:p>
            <a:pPr>
              <a:spcBef>
                <a:spcPts val="200"/>
              </a:spcBef>
            </a:pPr>
            <a:r>
              <a:rPr lang="en-US" sz="2400" b="1">
                <a:solidFill>
                  <a:schemeClr val="accent6"/>
                </a:solidFill>
                <a:latin typeface="Segoe UI" panose="020B0502040204020203" pitchFamily="34" charset="0"/>
                <a:cs typeface="Segoe UI" panose="020B0502040204020203" pitchFamily="34" charset="0"/>
              </a:rPr>
              <a:t>3 million miles </a:t>
            </a:r>
            <a:r>
              <a:rPr lang="en-US" sz="2400">
                <a:solidFill>
                  <a:schemeClr val="bg1"/>
                </a:solidFill>
                <a:latin typeface="Segoe UI" panose="020B0502040204020203" pitchFamily="34" charset="0"/>
                <a:cs typeface="Segoe UI" panose="020B0502040204020203" pitchFamily="34" charset="0"/>
              </a:rPr>
              <a:t>of gas </a:t>
            </a:r>
            <a:r>
              <a:rPr lang="en-US" sz="2400" b="1">
                <a:solidFill>
                  <a:schemeClr val="bg1"/>
                </a:solidFill>
                <a:latin typeface="Segoe UI" panose="020B0502040204020203" pitchFamily="34" charset="0"/>
                <a:cs typeface="Segoe UI" panose="020B0502040204020203" pitchFamily="34" charset="0"/>
              </a:rPr>
              <a:t>pipelines</a:t>
            </a:r>
          </a:p>
        </p:txBody>
      </p:sp>
      <p:sp>
        <p:nvSpPr>
          <p:cNvPr id="11" name="TextBox 10">
            <a:extLst>
              <a:ext uri="{FF2B5EF4-FFF2-40B4-BE49-F238E27FC236}">
                <a16:creationId xmlns:a16="http://schemas.microsoft.com/office/drawing/2014/main" id="{F1673A11-2798-DABB-C4E1-D75DF59A0C15}"/>
              </a:ext>
            </a:extLst>
          </p:cNvPr>
          <p:cNvSpPr txBox="1"/>
          <p:nvPr/>
        </p:nvSpPr>
        <p:spPr>
          <a:xfrm>
            <a:off x="1536485" y="2378478"/>
            <a:ext cx="3291840" cy="646331"/>
          </a:xfrm>
          <a:prstGeom prst="rect">
            <a:avLst/>
          </a:prstGeom>
          <a:noFill/>
        </p:spPr>
        <p:txBody>
          <a:bodyPr wrap="square">
            <a:spAutoFit/>
          </a:bodyPr>
          <a:lstStyle/>
          <a:p>
            <a:pPr algn="ctr">
              <a:spcBef>
                <a:spcPts val="200"/>
              </a:spcBef>
            </a:pPr>
            <a:r>
              <a:rPr lang="en-US" sz="3600" b="1">
                <a:solidFill>
                  <a:schemeClr val="bg1"/>
                </a:solidFill>
                <a:latin typeface="Segoe UI" panose="020B0502040204020203" pitchFamily="34" charset="0"/>
                <a:cs typeface="Segoe UI" panose="020B0502040204020203" pitchFamily="34" charset="0"/>
              </a:rPr>
              <a:t>Infrastructure</a:t>
            </a:r>
            <a:endParaRPr lang="en-US" sz="3600" b="1" i="1">
              <a:solidFill>
                <a:schemeClr val="bg1"/>
              </a:solidFill>
              <a:latin typeface="Segoe UI" panose="020B0502040204020203" pitchFamily="34" charset="0"/>
              <a:cs typeface="Segoe UI" panose="020B0502040204020203" pitchFamily="34" charset="0"/>
            </a:endParaRPr>
          </a:p>
        </p:txBody>
      </p:sp>
      <p:grpSp>
        <p:nvGrpSpPr>
          <p:cNvPr id="4" name="Group 3">
            <a:extLst>
              <a:ext uri="{FF2B5EF4-FFF2-40B4-BE49-F238E27FC236}">
                <a16:creationId xmlns:a16="http://schemas.microsoft.com/office/drawing/2014/main" id="{6ABFBB4B-330A-9E02-5283-330777B62B78}"/>
              </a:ext>
            </a:extLst>
          </p:cNvPr>
          <p:cNvGrpSpPr/>
          <p:nvPr/>
        </p:nvGrpSpPr>
        <p:grpSpPr>
          <a:xfrm>
            <a:off x="2127797" y="3122436"/>
            <a:ext cx="2109216" cy="2026575"/>
            <a:chOff x="2365834" y="3339210"/>
            <a:chExt cx="1738365" cy="1698170"/>
          </a:xfrm>
        </p:grpSpPr>
        <p:sp>
          <p:nvSpPr>
            <p:cNvPr id="8" name="Oval 7">
              <a:extLst>
                <a:ext uri="{FF2B5EF4-FFF2-40B4-BE49-F238E27FC236}">
                  <a16:creationId xmlns:a16="http://schemas.microsoft.com/office/drawing/2014/main" id="{A8F6AE17-4553-6C2B-2A78-A7D2079D9856}"/>
                </a:ext>
              </a:extLst>
            </p:cNvPr>
            <p:cNvSpPr/>
            <p:nvPr/>
          </p:nvSpPr>
          <p:spPr>
            <a:xfrm>
              <a:off x="2365834" y="3339210"/>
              <a:ext cx="1738365" cy="1698170"/>
            </a:xfrm>
            <a:prstGeom prst="ellipse">
              <a:avLst/>
            </a:prstGeom>
            <a:solidFill>
              <a:srgbClr val="FFFFFF"/>
            </a:solidFill>
            <a:ln w="5080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7"/>
            </a:p>
          </p:txBody>
        </p:sp>
        <p:grpSp>
          <p:nvGrpSpPr>
            <p:cNvPr id="12" name="Group 47">
              <a:extLst>
                <a:ext uri="{FF2B5EF4-FFF2-40B4-BE49-F238E27FC236}">
                  <a16:creationId xmlns:a16="http://schemas.microsoft.com/office/drawing/2014/main" id="{2983822A-C098-F220-3C3D-04AC823A2697}"/>
                </a:ext>
              </a:extLst>
            </p:cNvPr>
            <p:cNvGrpSpPr>
              <a:grpSpLocks noChangeAspect="1"/>
            </p:cNvGrpSpPr>
            <p:nvPr/>
          </p:nvGrpSpPr>
          <p:grpSpPr bwMode="auto">
            <a:xfrm>
              <a:off x="2587879" y="3790299"/>
              <a:ext cx="1294275" cy="795992"/>
              <a:chOff x="3621" y="2021"/>
              <a:chExt cx="443" cy="281"/>
            </a:xfrm>
            <a:solidFill>
              <a:schemeClr val="bg1"/>
            </a:solidFill>
          </p:grpSpPr>
          <p:sp>
            <p:nvSpPr>
              <p:cNvPr id="13" name="Freeform 48">
                <a:extLst>
                  <a:ext uri="{FF2B5EF4-FFF2-40B4-BE49-F238E27FC236}">
                    <a16:creationId xmlns:a16="http://schemas.microsoft.com/office/drawing/2014/main" id="{B92DC902-A3FD-D260-4637-C83965156B23}"/>
                  </a:ext>
                </a:extLst>
              </p:cNvPr>
              <p:cNvSpPr>
                <a:spLocks noEditPoints="1"/>
              </p:cNvSpPr>
              <p:nvPr/>
            </p:nvSpPr>
            <p:spPr bwMode="auto">
              <a:xfrm>
                <a:off x="3705" y="2021"/>
                <a:ext cx="265" cy="281"/>
              </a:xfrm>
              <a:custGeom>
                <a:avLst/>
                <a:gdLst>
                  <a:gd name="T0" fmla="*/ 104 w 110"/>
                  <a:gd name="T1" fmla="*/ 84 h 116"/>
                  <a:gd name="T2" fmla="*/ 109 w 110"/>
                  <a:gd name="T3" fmla="*/ 62 h 116"/>
                  <a:gd name="T4" fmla="*/ 61 w 110"/>
                  <a:gd name="T5" fmla="*/ 8 h 116"/>
                  <a:gd name="T6" fmla="*/ 61 w 110"/>
                  <a:gd name="T7" fmla="*/ 6 h 116"/>
                  <a:gd name="T8" fmla="*/ 55 w 110"/>
                  <a:gd name="T9" fmla="*/ 0 h 116"/>
                  <a:gd name="T10" fmla="*/ 55 w 110"/>
                  <a:gd name="T11" fmla="*/ 0 h 116"/>
                  <a:gd name="T12" fmla="*/ 49 w 110"/>
                  <a:gd name="T13" fmla="*/ 6 h 116"/>
                  <a:gd name="T14" fmla="*/ 49 w 110"/>
                  <a:gd name="T15" fmla="*/ 8 h 116"/>
                  <a:gd name="T16" fmla="*/ 1 w 110"/>
                  <a:gd name="T17" fmla="*/ 62 h 116"/>
                  <a:gd name="T18" fmla="*/ 6 w 110"/>
                  <a:gd name="T19" fmla="*/ 84 h 116"/>
                  <a:gd name="T20" fmla="*/ 4 w 110"/>
                  <a:gd name="T21" fmla="*/ 85 h 116"/>
                  <a:gd name="T22" fmla="*/ 1 w 110"/>
                  <a:gd name="T23" fmla="*/ 93 h 116"/>
                  <a:gd name="T24" fmla="*/ 1 w 110"/>
                  <a:gd name="T25" fmla="*/ 93 h 116"/>
                  <a:gd name="T26" fmla="*/ 10 w 110"/>
                  <a:gd name="T27" fmla="*/ 95 h 116"/>
                  <a:gd name="T28" fmla="*/ 12 w 110"/>
                  <a:gd name="T29" fmla="*/ 94 h 116"/>
                  <a:gd name="T30" fmla="*/ 55 w 110"/>
                  <a:gd name="T31" fmla="*/ 116 h 116"/>
                  <a:gd name="T32" fmla="*/ 98 w 110"/>
                  <a:gd name="T33" fmla="*/ 94 h 116"/>
                  <a:gd name="T34" fmla="*/ 100 w 110"/>
                  <a:gd name="T35" fmla="*/ 95 h 116"/>
                  <a:gd name="T36" fmla="*/ 109 w 110"/>
                  <a:gd name="T37" fmla="*/ 93 h 116"/>
                  <a:gd name="T38" fmla="*/ 109 w 110"/>
                  <a:gd name="T39" fmla="*/ 93 h 116"/>
                  <a:gd name="T40" fmla="*/ 106 w 110"/>
                  <a:gd name="T41" fmla="*/ 85 h 116"/>
                  <a:gd name="T42" fmla="*/ 104 w 110"/>
                  <a:gd name="T43" fmla="*/ 84 h 116"/>
                  <a:gd name="T44" fmla="*/ 17 w 110"/>
                  <a:gd name="T45" fmla="*/ 62 h 116"/>
                  <a:gd name="T46" fmla="*/ 49 w 110"/>
                  <a:gd name="T47" fmla="*/ 25 h 116"/>
                  <a:gd name="T48" fmla="*/ 49 w 110"/>
                  <a:gd name="T49" fmla="*/ 49 h 116"/>
                  <a:gd name="T50" fmla="*/ 41 w 110"/>
                  <a:gd name="T51" fmla="*/ 62 h 116"/>
                  <a:gd name="T52" fmla="*/ 41 w 110"/>
                  <a:gd name="T53" fmla="*/ 63 h 116"/>
                  <a:gd name="T54" fmla="*/ 20 w 110"/>
                  <a:gd name="T55" fmla="*/ 76 h 116"/>
                  <a:gd name="T56" fmla="*/ 17 w 110"/>
                  <a:gd name="T57" fmla="*/ 62 h 116"/>
                  <a:gd name="T58" fmla="*/ 55 w 110"/>
                  <a:gd name="T59" fmla="*/ 100 h 116"/>
                  <a:gd name="T60" fmla="*/ 26 w 110"/>
                  <a:gd name="T61" fmla="*/ 86 h 116"/>
                  <a:gd name="T62" fmla="*/ 47 w 110"/>
                  <a:gd name="T63" fmla="*/ 74 h 116"/>
                  <a:gd name="T64" fmla="*/ 55 w 110"/>
                  <a:gd name="T65" fmla="*/ 76 h 116"/>
                  <a:gd name="T66" fmla="*/ 63 w 110"/>
                  <a:gd name="T67" fmla="*/ 74 h 116"/>
                  <a:gd name="T68" fmla="*/ 84 w 110"/>
                  <a:gd name="T69" fmla="*/ 86 h 116"/>
                  <a:gd name="T70" fmla="*/ 55 w 110"/>
                  <a:gd name="T71" fmla="*/ 100 h 116"/>
                  <a:gd name="T72" fmla="*/ 90 w 110"/>
                  <a:gd name="T73" fmla="*/ 76 h 116"/>
                  <a:gd name="T74" fmla="*/ 69 w 110"/>
                  <a:gd name="T75" fmla="*/ 63 h 116"/>
                  <a:gd name="T76" fmla="*/ 69 w 110"/>
                  <a:gd name="T77" fmla="*/ 62 h 116"/>
                  <a:gd name="T78" fmla="*/ 61 w 110"/>
                  <a:gd name="T79" fmla="*/ 49 h 116"/>
                  <a:gd name="T80" fmla="*/ 61 w 110"/>
                  <a:gd name="T81" fmla="*/ 25 h 116"/>
                  <a:gd name="T82" fmla="*/ 93 w 110"/>
                  <a:gd name="T83" fmla="*/ 62 h 116"/>
                  <a:gd name="T84" fmla="*/ 90 w 110"/>
                  <a:gd name="T85" fmla="*/ 7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116">
                    <a:moveTo>
                      <a:pt x="104" y="84"/>
                    </a:moveTo>
                    <a:cubicBezTo>
                      <a:pt x="107" y="77"/>
                      <a:pt x="109" y="70"/>
                      <a:pt x="109" y="62"/>
                    </a:cubicBezTo>
                    <a:cubicBezTo>
                      <a:pt x="109" y="34"/>
                      <a:pt x="88" y="11"/>
                      <a:pt x="61" y="8"/>
                    </a:cubicBezTo>
                    <a:cubicBezTo>
                      <a:pt x="61" y="6"/>
                      <a:pt x="61" y="6"/>
                      <a:pt x="61" y="6"/>
                    </a:cubicBezTo>
                    <a:cubicBezTo>
                      <a:pt x="61" y="3"/>
                      <a:pt x="58" y="0"/>
                      <a:pt x="55" y="0"/>
                    </a:cubicBezTo>
                    <a:cubicBezTo>
                      <a:pt x="55" y="0"/>
                      <a:pt x="55" y="0"/>
                      <a:pt x="55" y="0"/>
                    </a:cubicBezTo>
                    <a:cubicBezTo>
                      <a:pt x="52" y="0"/>
                      <a:pt x="49" y="3"/>
                      <a:pt x="49" y="6"/>
                    </a:cubicBezTo>
                    <a:cubicBezTo>
                      <a:pt x="49" y="8"/>
                      <a:pt x="49" y="8"/>
                      <a:pt x="49" y="8"/>
                    </a:cubicBezTo>
                    <a:cubicBezTo>
                      <a:pt x="22" y="11"/>
                      <a:pt x="1" y="34"/>
                      <a:pt x="1" y="62"/>
                    </a:cubicBezTo>
                    <a:cubicBezTo>
                      <a:pt x="1" y="70"/>
                      <a:pt x="3" y="77"/>
                      <a:pt x="6" y="84"/>
                    </a:cubicBezTo>
                    <a:cubicBezTo>
                      <a:pt x="4" y="85"/>
                      <a:pt x="4" y="85"/>
                      <a:pt x="4" y="85"/>
                    </a:cubicBezTo>
                    <a:cubicBezTo>
                      <a:pt x="1" y="87"/>
                      <a:pt x="0" y="90"/>
                      <a:pt x="1" y="93"/>
                    </a:cubicBezTo>
                    <a:cubicBezTo>
                      <a:pt x="1" y="93"/>
                      <a:pt x="1" y="93"/>
                      <a:pt x="1" y="93"/>
                    </a:cubicBezTo>
                    <a:cubicBezTo>
                      <a:pt x="3" y="96"/>
                      <a:pt x="7" y="97"/>
                      <a:pt x="10" y="95"/>
                    </a:cubicBezTo>
                    <a:cubicBezTo>
                      <a:pt x="12" y="94"/>
                      <a:pt x="12" y="94"/>
                      <a:pt x="12" y="94"/>
                    </a:cubicBezTo>
                    <a:cubicBezTo>
                      <a:pt x="22" y="107"/>
                      <a:pt x="37" y="116"/>
                      <a:pt x="55" y="116"/>
                    </a:cubicBezTo>
                    <a:cubicBezTo>
                      <a:pt x="73" y="116"/>
                      <a:pt x="88" y="107"/>
                      <a:pt x="98" y="94"/>
                    </a:cubicBezTo>
                    <a:cubicBezTo>
                      <a:pt x="100" y="95"/>
                      <a:pt x="100" y="95"/>
                      <a:pt x="100" y="95"/>
                    </a:cubicBezTo>
                    <a:cubicBezTo>
                      <a:pt x="103" y="97"/>
                      <a:pt x="107" y="96"/>
                      <a:pt x="109" y="93"/>
                    </a:cubicBezTo>
                    <a:cubicBezTo>
                      <a:pt x="109" y="93"/>
                      <a:pt x="109" y="93"/>
                      <a:pt x="109" y="93"/>
                    </a:cubicBezTo>
                    <a:cubicBezTo>
                      <a:pt x="110" y="90"/>
                      <a:pt x="109" y="87"/>
                      <a:pt x="106" y="85"/>
                    </a:cubicBezTo>
                    <a:lnTo>
                      <a:pt x="104" y="84"/>
                    </a:lnTo>
                    <a:close/>
                    <a:moveTo>
                      <a:pt x="17" y="62"/>
                    </a:moveTo>
                    <a:cubicBezTo>
                      <a:pt x="17" y="43"/>
                      <a:pt x="31" y="27"/>
                      <a:pt x="49" y="25"/>
                    </a:cubicBezTo>
                    <a:cubicBezTo>
                      <a:pt x="49" y="49"/>
                      <a:pt x="49" y="49"/>
                      <a:pt x="49" y="49"/>
                    </a:cubicBezTo>
                    <a:cubicBezTo>
                      <a:pt x="44" y="52"/>
                      <a:pt x="41" y="56"/>
                      <a:pt x="41" y="62"/>
                    </a:cubicBezTo>
                    <a:cubicBezTo>
                      <a:pt x="41" y="62"/>
                      <a:pt x="41" y="63"/>
                      <a:pt x="41" y="63"/>
                    </a:cubicBezTo>
                    <a:cubicBezTo>
                      <a:pt x="20" y="76"/>
                      <a:pt x="20" y="76"/>
                      <a:pt x="20" y="76"/>
                    </a:cubicBezTo>
                    <a:cubicBezTo>
                      <a:pt x="18" y="71"/>
                      <a:pt x="17" y="67"/>
                      <a:pt x="17" y="62"/>
                    </a:cubicBezTo>
                    <a:close/>
                    <a:moveTo>
                      <a:pt x="55" y="100"/>
                    </a:moveTo>
                    <a:cubicBezTo>
                      <a:pt x="43" y="100"/>
                      <a:pt x="33" y="95"/>
                      <a:pt x="26" y="86"/>
                    </a:cubicBezTo>
                    <a:cubicBezTo>
                      <a:pt x="47" y="74"/>
                      <a:pt x="47" y="74"/>
                      <a:pt x="47" y="74"/>
                    </a:cubicBezTo>
                    <a:cubicBezTo>
                      <a:pt x="49" y="75"/>
                      <a:pt x="52" y="76"/>
                      <a:pt x="55" y="76"/>
                    </a:cubicBezTo>
                    <a:cubicBezTo>
                      <a:pt x="58" y="76"/>
                      <a:pt x="61" y="75"/>
                      <a:pt x="63" y="74"/>
                    </a:cubicBezTo>
                    <a:cubicBezTo>
                      <a:pt x="84" y="86"/>
                      <a:pt x="84" y="86"/>
                      <a:pt x="84" y="86"/>
                    </a:cubicBezTo>
                    <a:cubicBezTo>
                      <a:pt x="77" y="95"/>
                      <a:pt x="67" y="100"/>
                      <a:pt x="55" y="100"/>
                    </a:cubicBezTo>
                    <a:close/>
                    <a:moveTo>
                      <a:pt x="90" y="76"/>
                    </a:moveTo>
                    <a:cubicBezTo>
                      <a:pt x="69" y="63"/>
                      <a:pt x="69" y="63"/>
                      <a:pt x="69" y="63"/>
                    </a:cubicBezTo>
                    <a:cubicBezTo>
                      <a:pt x="69" y="63"/>
                      <a:pt x="69" y="62"/>
                      <a:pt x="69" y="62"/>
                    </a:cubicBezTo>
                    <a:cubicBezTo>
                      <a:pt x="69" y="56"/>
                      <a:pt x="66" y="52"/>
                      <a:pt x="61" y="49"/>
                    </a:cubicBezTo>
                    <a:cubicBezTo>
                      <a:pt x="61" y="25"/>
                      <a:pt x="61" y="25"/>
                      <a:pt x="61" y="25"/>
                    </a:cubicBezTo>
                    <a:cubicBezTo>
                      <a:pt x="79" y="27"/>
                      <a:pt x="93" y="43"/>
                      <a:pt x="93" y="62"/>
                    </a:cubicBezTo>
                    <a:cubicBezTo>
                      <a:pt x="93" y="67"/>
                      <a:pt x="92" y="71"/>
                      <a:pt x="90" y="76"/>
                    </a:cubicBezTo>
                    <a:close/>
                  </a:path>
                </a:pathLst>
              </a:custGeom>
              <a:grpFill/>
              <a:ln w="50800" cap="rnd">
                <a:solidFill>
                  <a:srgbClr val="575756"/>
                </a:solidFill>
                <a:prstDash val="solid"/>
                <a:round/>
                <a:headEnd/>
                <a:tailEnd/>
              </a:ln>
            </p:spPr>
            <p:txBody>
              <a:bodyPr vert="horz" wrap="square" lIns="80682" tIns="40341" rIns="80682" bIns="40341" numCol="1" anchor="t" anchorCtr="0" compatLnSpc="1">
                <a:prstTxWarp prst="textNoShape">
                  <a:avLst/>
                </a:prstTxWarp>
              </a:bodyPr>
              <a:lstStyle/>
              <a:p>
                <a:pPr algn="ctr"/>
                <a:endParaRPr lang="en-US" sz="1588"/>
              </a:p>
            </p:txBody>
          </p:sp>
          <p:sp>
            <p:nvSpPr>
              <p:cNvPr id="14" name="Line 49">
                <a:extLst>
                  <a:ext uri="{FF2B5EF4-FFF2-40B4-BE49-F238E27FC236}">
                    <a16:creationId xmlns:a16="http://schemas.microsoft.com/office/drawing/2014/main" id="{168F20D6-33DC-36D2-E5E3-B434C2E8D29C}"/>
                  </a:ext>
                </a:extLst>
              </p:cNvPr>
              <p:cNvSpPr>
                <a:spLocks noChangeShapeType="1"/>
              </p:cNvSpPr>
              <p:nvPr/>
            </p:nvSpPr>
            <p:spPr bwMode="auto">
              <a:xfrm flipH="1">
                <a:off x="3968" y="2244"/>
                <a:ext cx="48" cy="0"/>
              </a:xfrm>
              <a:prstGeom prst="line">
                <a:avLst/>
              </a:prstGeom>
              <a:grpFill/>
              <a:ln w="50800" cap="rnd">
                <a:solidFill>
                  <a:srgbClr val="575756"/>
                </a:solidFill>
                <a:prstDash val="solid"/>
                <a:round/>
                <a:headEnd/>
                <a:tailEnd/>
              </a:ln>
            </p:spPr>
            <p:txBody>
              <a:bodyPr vert="horz" wrap="square" lIns="80682" tIns="40341" rIns="80682" bIns="40341" numCol="1" anchor="t" anchorCtr="0" compatLnSpc="1">
                <a:prstTxWarp prst="textNoShape">
                  <a:avLst/>
                </a:prstTxWarp>
              </a:bodyPr>
              <a:lstStyle/>
              <a:p>
                <a:pPr algn="ctr"/>
                <a:endParaRPr lang="en-US" sz="1588"/>
              </a:p>
            </p:txBody>
          </p:sp>
          <p:sp>
            <p:nvSpPr>
              <p:cNvPr id="15" name="Line 50">
                <a:extLst>
                  <a:ext uri="{FF2B5EF4-FFF2-40B4-BE49-F238E27FC236}">
                    <a16:creationId xmlns:a16="http://schemas.microsoft.com/office/drawing/2014/main" id="{45DA4002-258F-2B84-C19F-DA9D333BA00A}"/>
                  </a:ext>
                </a:extLst>
              </p:cNvPr>
              <p:cNvSpPr>
                <a:spLocks noChangeShapeType="1"/>
              </p:cNvSpPr>
              <p:nvPr/>
            </p:nvSpPr>
            <p:spPr bwMode="auto">
              <a:xfrm>
                <a:off x="3929" y="2079"/>
                <a:ext cx="87" cy="0"/>
              </a:xfrm>
              <a:prstGeom prst="line">
                <a:avLst/>
              </a:prstGeom>
              <a:grpFill/>
              <a:ln w="50800" cap="rnd">
                <a:solidFill>
                  <a:srgbClr val="575756"/>
                </a:solidFill>
                <a:prstDash val="solid"/>
                <a:round/>
                <a:headEnd/>
                <a:tailEnd/>
              </a:ln>
            </p:spPr>
            <p:txBody>
              <a:bodyPr vert="horz" wrap="square" lIns="80682" tIns="40341" rIns="80682" bIns="40341" numCol="1" anchor="t" anchorCtr="0" compatLnSpc="1">
                <a:prstTxWarp prst="textNoShape">
                  <a:avLst/>
                </a:prstTxWarp>
              </a:bodyPr>
              <a:lstStyle/>
              <a:p>
                <a:pPr algn="ctr"/>
                <a:endParaRPr lang="en-US" sz="1588"/>
              </a:p>
            </p:txBody>
          </p:sp>
          <p:sp>
            <p:nvSpPr>
              <p:cNvPr id="16" name="Line 51">
                <a:extLst>
                  <a:ext uri="{FF2B5EF4-FFF2-40B4-BE49-F238E27FC236}">
                    <a16:creationId xmlns:a16="http://schemas.microsoft.com/office/drawing/2014/main" id="{FB6534D1-FB90-D0FA-CA45-16BFB82EE9EE}"/>
                  </a:ext>
                </a:extLst>
              </p:cNvPr>
              <p:cNvSpPr>
                <a:spLocks noChangeShapeType="1"/>
              </p:cNvSpPr>
              <p:nvPr/>
            </p:nvSpPr>
            <p:spPr bwMode="auto">
              <a:xfrm>
                <a:off x="3669" y="2079"/>
                <a:ext cx="77" cy="0"/>
              </a:xfrm>
              <a:prstGeom prst="line">
                <a:avLst/>
              </a:prstGeom>
              <a:grpFill/>
              <a:ln w="50800" cap="rnd">
                <a:solidFill>
                  <a:srgbClr val="575756"/>
                </a:solidFill>
                <a:prstDash val="solid"/>
                <a:round/>
                <a:headEnd/>
                <a:tailEnd/>
              </a:ln>
            </p:spPr>
            <p:txBody>
              <a:bodyPr vert="horz" wrap="square" lIns="80682" tIns="40341" rIns="80682" bIns="40341" numCol="1" anchor="t" anchorCtr="0" compatLnSpc="1">
                <a:prstTxWarp prst="textNoShape">
                  <a:avLst/>
                </a:prstTxWarp>
              </a:bodyPr>
              <a:lstStyle/>
              <a:p>
                <a:pPr algn="ctr"/>
                <a:endParaRPr lang="en-US" sz="1588"/>
              </a:p>
            </p:txBody>
          </p:sp>
          <p:sp>
            <p:nvSpPr>
              <p:cNvPr id="17" name="Line 52">
                <a:extLst>
                  <a:ext uri="{FF2B5EF4-FFF2-40B4-BE49-F238E27FC236}">
                    <a16:creationId xmlns:a16="http://schemas.microsoft.com/office/drawing/2014/main" id="{9BA66AE4-F1BE-218D-70C4-39A488923E4B}"/>
                  </a:ext>
                </a:extLst>
              </p:cNvPr>
              <p:cNvSpPr>
                <a:spLocks noChangeShapeType="1"/>
              </p:cNvSpPr>
              <p:nvPr/>
            </p:nvSpPr>
            <p:spPr bwMode="auto">
              <a:xfrm flipH="1">
                <a:off x="3669" y="2253"/>
                <a:ext cx="48" cy="0"/>
              </a:xfrm>
              <a:prstGeom prst="line">
                <a:avLst/>
              </a:prstGeom>
              <a:grpFill/>
              <a:ln w="50800" cap="rnd">
                <a:solidFill>
                  <a:srgbClr val="575756"/>
                </a:solidFill>
                <a:prstDash val="solid"/>
                <a:round/>
                <a:headEnd/>
                <a:tailEnd/>
              </a:ln>
            </p:spPr>
            <p:txBody>
              <a:bodyPr vert="horz" wrap="square" lIns="80682" tIns="40341" rIns="80682" bIns="40341" numCol="1" anchor="t" anchorCtr="0" compatLnSpc="1">
                <a:prstTxWarp prst="textNoShape">
                  <a:avLst/>
                </a:prstTxWarp>
              </a:bodyPr>
              <a:lstStyle/>
              <a:p>
                <a:pPr algn="ctr"/>
                <a:endParaRPr lang="en-US" sz="1588"/>
              </a:p>
            </p:txBody>
          </p:sp>
          <p:sp>
            <p:nvSpPr>
              <p:cNvPr id="18" name="Rectangle 53">
                <a:extLst>
                  <a:ext uri="{FF2B5EF4-FFF2-40B4-BE49-F238E27FC236}">
                    <a16:creationId xmlns:a16="http://schemas.microsoft.com/office/drawing/2014/main" id="{C8927B46-C711-C2E7-542F-57FC4017066B}"/>
                  </a:ext>
                </a:extLst>
              </p:cNvPr>
              <p:cNvSpPr>
                <a:spLocks noChangeArrowheads="1"/>
              </p:cNvSpPr>
              <p:nvPr/>
            </p:nvSpPr>
            <p:spPr bwMode="auto">
              <a:xfrm>
                <a:off x="3621" y="2059"/>
                <a:ext cx="48" cy="214"/>
              </a:xfrm>
              <a:prstGeom prst="rect">
                <a:avLst/>
              </a:prstGeom>
              <a:grpFill/>
              <a:ln w="50800" cap="rnd">
                <a:solidFill>
                  <a:srgbClr val="575756"/>
                </a:solidFill>
                <a:prstDash val="solid"/>
                <a:round/>
                <a:headEnd/>
                <a:tailEnd/>
              </a:ln>
            </p:spPr>
            <p:txBody>
              <a:bodyPr vert="horz" wrap="square" lIns="80682" tIns="40341" rIns="80682" bIns="40341" numCol="1" anchor="t" anchorCtr="0" compatLnSpc="1">
                <a:prstTxWarp prst="textNoShape">
                  <a:avLst/>
                </a:prstTxWarp>
              </a:bodyPr>
              <a:lstStyle/>
              <a:p>
                <a:pPr algn="ctr"/>
                <a:endParaRPr lang="en-US" sz="1588"/>
              </a:p>
            </p:txBody>
          </p:sp>
          <p:sp>
            <p:nvSpPr>
              <p:cNvPr id="19" name="Rectangle 54">
                <a:extLst>
                  <a:ext uri="{FF2B5EF4-FFF2-40B4-BE49-F238E27FC236}">
                    <a16:creationId xmlns:a16="http://schemas.microsoft.com/office/drawing/2014/main" id="{CB8D2F2A-7807-1F98-1BD0-47CF2B9E1BA2}"/>
                  </a:ext>
                </a:extLst>
              </p:cNvPr>
              <p:cNvSpPr>
                <a:spLocks noChangeArrowheads="1"/>
              </p:cNvSpPr>
              <p:nvPr/>
            </p:nvSpPr>
            <p:spPr bwMode="auto">
              <a:xfrm>
                <a:off x="4016" y="2059"/>
                <a:ext cx="48" cy="214"/>
              </a:xfrm>
              <a:prstGeom prst="rect">
                <a:avLst/>
              </a:prstGeom>
              <a:grpFill/>
              <a:ln w="50800" cap="rnd">
                <a:solidFill>
                  <a:srgbClr val="575756"/>
                </a:solidFill>
                <a:prstDash val="solid"/>
                <a:round/>
                <a:headEnd/>
                <a:tailEnd/>
              </a:ln>
            </p:spPr>
            <p:txBody>
              <a:bodyPr vert="horz" wrap="square" lIns="80682" tIns="40341" rIns="80682" bIns="40341" numCol="1" anchor="t" anchorCtr="0" compatLnSpc="1">
                <a:prstTxWarp prst="textNoShape">
                  <a:avLst/>
                </a:prstTxWarp>
              </a:bodyPr>
              <a:lstStyle/>
              <a:p>
                <a:pPr algn="ctr"/>
                <a:endParaRPr lang="en-US" sz="1588"/>
              </a:p>
            </p:txBody>
          </p:sp>
        </p:grpSp>
      </p:grpSp>
    </p:spTree>
    <p:extLst>
      <p:ext uri="{BB962C8B-B14F-4D97-AF65-F5344CB8AC3E}">
        <p14:creationId xmlns:p14="http://schemas.microsoft.com/office/powerpoint/2010/main" val="1282035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6532-8335-4FB1-9E1F-BACB0D0E50C4}"/>
              </a:ext>
            </a:extLst>
          </p:cNvPr>
          <p:cNvSpPr>
            <a:spLocks noGrp="1"/>
          </p:cNvSpPr>
          <p:nvPr>
            <p:ph type="title"/>
          </p:nvPr>
        </p:nvSpPr>
        <p:spPr/>
        <p:txBody>
          <a:bodyPr/>
          <a:lstStyle/>
          <a:p>
            <a:r>
              <a:rPr lang="en-US" i="0" kern="1200" spc="0" baseline="0" dirty="0">
                <a:latin typeface="+mj-lt"/>
                <a:ea typeface="+mj-ea"/>
                <a:cs typeface="+mj-cs"/>
              </a:rPr>
              <a:t>Residential Space and Water Heating: </a:t>
            </a:r>
            <a:br>
              <a:rPr lang="en-US" i="0" kern="1200" spc="0" baseline="0" dirty="0">
                <a:latin typeface="+mj-lt"/>
                <a:ea typeface="+mj-ea"/>
                <a:cs typeface="+mj-cs"/>
              </a:rPr>
            </a:br>
            <a:r>
              <a:rPr lang="en-US" b="1" dirty="0"/>
              <a:t>Hybrid or Dual Fuel Heat Pumps</a:t>
            </a:r>
          </a:p>
        </p:txBody>
      </p:sp>
      <p:sp>
        <p:nvSpPr>
          <p:cNvPr id="3" name="Content Placeholder 2">
            <a:extLst>
              <a:ext uri="{FF2B5EF4-FFF2-40B4-BE49-F238E27FC236}">
                <a16:creationId xmlns:a16="http://schemas.microsoft.com/office/drawing/2014/main" id="{A0217A06-2588-4934-8CEC-192EB162CB9C}"/>
              </a:ext>
            </a:extLst>
          </p:cNvPr>
          <p:cNvSpPr>
            <a:spLocks noGrp="1"/>
          </p:cNvSpPr>
          <p:nvPr>
            <p:ph idx="1"/>
          </p:nvPr>
        </p:nvSpPr>
        <p:spPr>
          <a:xfrm>
            <a:off x="698653" y="1809613"/>
            <a:ext cx="6030259" cy="4216284"/>
          </a:xfrm>
        </p:spPr>
        <p:txBody>
          <a:bodyPr/>
          <a:lstStyle/>
          <a:p>
            <a:r>
              <a:rPr lang="en-US" b="1" dirty="0"/>
              <a:t>“Hybrid” space conditioning systems </a:t>
            </a:r>
            <a:endParaRPr lang="en-US" dirty="0"/>
          </a:p>
          <a:p>
            <a:pPr marL="228600" lvl="1" indent="0">
              <a:buNone/>
              <a:tabLst>
                <a:tab pos="914400" algn="l"/>
              </a:tabLst>
            </a:pPr>
            <a:r>
              <a:rPr lang="en-US" sz="2000" dirty="0"/>
              <a:t>1. Replace conventional air conditioner with electric heat pump (electric EE programs)</a:t>
            </a:r>
          </a:p>
          <a:p>
            <a:pPr marL="228600" lvl="1" indent="0">
              <a:buNone/>
              <a:tabLst>
                <a:tab pos="914400" algn="l"/>
              </a:tabLst>
            </a:pPr>
            <a:r>
              <a:rPr lang="en-US" sz="2000" dirty="0"/>
              <a:t>2. Retain/use high-efficiency gas furnace as appropriate (natural gas EE programs)</a:t>
            </a:r>
          </a:p>
          <a:p>
            <a:pPr marL="228600" lvl="1" indent="0">
              <a:buNone/>
              <a:tabLst>
                <a:tab pos="914400" algn="l"/>
              </a:tabLst>
            </a:pPr>
            <a:r>
              <a:rPr lang="en-US" sz="2000" dirty="0"/>
              <a:t>3. Smart thermostat chooses electric or gas space heating depending on outdoor temperature, operating cost, or other factors</a:t>
            </a:r>
          </a:p>
          <a:p>
            <a:r>
              <a:rPr lang="en-US" b="1" dirty="0"/>
              <a:t>“Hybrid” space conditioning systems </a:t>
            </a:r>
            <a:r>
              <a:rPr lang="en-US" dirty="0"/>
              <a:t>create opportunities for consumers to improve efficiency and reduce costs and emissions.</a:t>
            </a:r>
            <a:endParaRPr lang="en-US" sz="2000" dirty="0"/>
          </a:p>
        </p:txBody>
      </p:sp>
      <p:pic>
        <p:nvPicPr>
          <p:cNvPr id="2050" name="Picture 2" descr="Image result for working together">
            <a:extLst>
              <a:ext uri="{FF2B5EF4-FFF2-40B4-BE49-F238E27FC236}">
                <a16:creationId xmlns:a16="http://schemas.microsoft.com/office/drawing/2014/main" id="{852489E8-2DA2-49A7-BC0F-0BBFFB098FA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948" t="8567" r="7118" b="10747"/>
          <a:stretch/>
        </p:blipFill>
        <p:spPr bwMode="auto">
          <a:xfrm>
            <a:off x="7705348" y="4916216"/>
            <a:ext cx="3281602" cy="1676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ettson smart thermostat balance point">
            <a:extLst>
              <a:ext uri="{FF2B5EF4-FFF2-40B4-BE49-F238E27FC236}">
                <a16:creationId xmlns:a16="http://schemas.microsoft.com/office/drawing/2014/main" id="{61BE545E-4A53-4884-8DB5-040842E85C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27224" y="3774992"/>
            <a:ext cx="2446192" cy="10322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dettson natural gas furnace and electric heat pump">
            <a:extLst>
              <a:ext uri="{FF2B5EF4-FFF2-40B4-BE49-F238E27FC236}">
                <a16:creationId xmlns:a16="http://schemas.microsoft.com/office/drawing/2014/main" id="{20D99910-0645-4431-B1D1-230E21F91B2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43587" b="14023"/>
          <a:stretch/>
        </p:blipFill>
        <p:spPr bwMode="auto">
          <a:xfrm>
            <a:off x="9407292" y="1512276"/>
            <a:ext cx="2086055" cy="21195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ttractive natural gas home furnace">
            <a:extLst>
              <a:ext uri="{FF2B5EF4-FFF2-40B4-BE49-F238E27FC236}">
                <a16:creationId xmlns:a16="http://schemas.microsoft.com/office/drawing/2014/main" id="{B92E4F72-C452-47D3-8D25-351E9A7D1B8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2989" t="22306" r="18342" b="18421"/>
          <a:stretch/>
        </p:blipFill>
        <p:spPr bwMode="auto">
          <a:xfrm>
            <a:off x="6937542" y="1512276"/>
            <a:ext cx="2147199" cy="329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595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TI Energy">
  <a:themeElements>
    <a:clrScheme name="GTI Energy">
      <a:dk1>
        <a:srgbClr val="7B7B7B"/>
      </a:dk1>
      <a:lt1>
        <a:srgbClr val="FFFFFF"/>
      </a:lt1>
      <a:dk2>
        <a:srgbClr val="000000"/>
      </a:dk2>
      <a:lt2>
        <a:srgbClr val="E6E6E6"/>
      </a:lt2>
      <a:accent1>
        <a:srgbClr val="00559F"/>
      </a:accent1>
      <a:accent2>
        <a:srgbClr val="AAD654"/>
      </a:accent2>
      <a:accent3>
        <a:srgbClr val="35A656"/>
      </a:accent3>
      <a:accent4>
        <a:srgbClr val="EA8B49"/>
      </a:accent4>
      <a:accent5>
        <a:srgbClr val="BFBFBF"/>
      </a:accent5>
      <a:accent6>
        <a:srgbClr val="00B0F0"/>
      </a:accent6>
      <a:hlink>
        <a:srgbClr val="0ABDC6"/>
      </a:hlink>
      <a:folHlink>
        <a:srgbClr val="91278B"/>
      </a:folHlink>
    </a:clrScheme>
    <a:fontScheme name="Custom 1">
      <a:majorFont>
        <a:latin typeface="Segoe UI"/>
        <a:ea typeface=""/>
        <a:cs typeface=""/>
      </a:majorFont>
      <a:minorFont>
        <a:latin typeface="Segoe U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TI-Energy-PPT-pre-template_4-22.pptx" id="{892AF0CA-21CE-45FD-9872-F468505026EF}" vid="{99F87A22-5557-4C43-BFC4-6A3C0BF86670}"/>
    </a:ext>
  </a:extLst>
</a:theme>
</file>

<file path=ppt/theme/theme2.xml><?xml version="1.0" encoding="utf-8"?>
<a:theme xmlns:a="http://schemas.openxmlformats.org/drawingml/2006/main" name="1_GTI Energy">
  <a:themeElements>
    <a:clrScheme name="GTI Energy">
      <a:dk1>
        <a:srgbClr val="7B7B7B"/>
      </a:dk1>
      <a:lt1>
        <a:srgbClr val="FFFFFF"/>
      </a:lt1>
      <a:dk2>
        <a:srgbClr val="000000"/>
      </a:dk2>
      <a:lt2>
        <a:srgbClr val="E6E6E6"/>
      </a:lt2>
      <a:accent1>
        <a:srgbClr val="00559F"/>
      </a:accent1>
      <a:accent2>
        <a:srgbClr val="AAD654"/>
      </a:accent2>
      <a:accent3>
        <a:srgbClr val="35A656"/>
      </a:accent3>
      <a:accent4>
        <a:srgbClr val="EA8B49"/>
      </a:accent4>
      <a:accent5>
        <a:srgbClr val="BFBFBF"/>
      </a:accent5>
      <a:accent6>
        <a:srgbClr val="00B0F0"/>
      </a:accent6>
      <a:hlink>
        <a:srgbClr val="0ABDC6"/>
      </a:hlink>
      <a:folHlink>
        <a:srgbClr val="91278B"/>
      </a:folHlink>
    </a:clrScheme>
    <a:fontScheme name="Custom 1">
      <a:majorFont>
        <a:latin typeface="Segoe UI"/>
        <a:ea typeface=""/>
        <a:cs typeface=""/>
      </a:majorFont>
      <a:minorFont>
        <a:latin typeface="Segoe U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TI-Energy-PPT-pre-template_4-22.pptx" id="{892AF0CA-21CE-45FD-9872-F468505026EF}" vid="{99F87A22-5557-4C43-BFC4-6A3C0BF86670}"/>
    </a:ext>
  </a:extLst>
</a:theme>
</file>

<file path=ppt/theme/theme3.xml><?xml version="1.0" encoding="utf-8"?>
<a:theme xmlns:a="http://schemas.openxmlformats.org/drawingml/2006/main" name="2_GTI Energy">
  <a:themeElements>
    <a:clrScheme name="GTI Energy">
      <a:dk1>
        <a:srgbClr val="7B7B7B"/>
      </a:dk1>
      <a:lt1>
        <a:srgbClr val="FFFFFF"/>
      </a:lt1>
      <a:dk2>
        <a:srgbClr val="000000"/>
      </a:dk2>
      <a:lt2>
        <a:srgbClr val="E6E6E6"/>
      </a:lt2>
      <a:accent1>
        <a:srgbClr val="00559F"/>
      </a:accent1>
      <a:accent2>
        <a:srgbClr val="AAD654"/>
      </a:accent2>
      <a:accent3>
        <a:srgbClr val="35A656"/>
      </a:accent3>
      <a:accent4>
        <a:srgbClr val="EA8B49"/>
      </a:accent4>
      <a:accent5>
        <a:srgbClr val="BFBFBF"/>
      </a:accent5>
      <a:accent6>
        <a:srgbClr val="00B0F0"/>
      </a:accent6>
      <a:hlink>
        <a:srgbClr val="0ABDC6"/>
      </a:hlink>
      <a:folHlink>
        <a:srgbClr val="91278B"/>
      </a:folHlink>
    </a:clrScheme>
    <a:fontScheme name="Custom 1">
      <a:majorFont>
        <a:latin typeface="Segoe UI"/>
        <a:ea typeface=""/>
        <a:cs typeface=""/>
      </a:majorFont>
      <a:minorFont>
        <a:latin typeface="Segoe U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TI-Energy-PPT-pre-template_4-22.pptx" id="{892AF0CA-21CE-45FD-9872-F468505026EF}" vid="{99F87A22-5557-4C43-BFC4-6A3C0BF86670}"/>
    </a:ext>
  </a:extLst>
</a:theme>
</file>

<file path=ppt/theme/theme4.xml><?xml version="1.0" encoding="utf-8"?>
<a:theme xmlns:a="http://schemas.openxmlformats.org/drawingml/2006/main" name="3_GTI Energy">
  <a:themeElements>
    <a:clrScheme name="GTI Energy">
      <a:dk1>
        <a:srgbClr val="7B7B7B"/>
      </a:dk1>
      <a:lt1>
        <a:srgbClr val="FFFFFF"/>
      </a:lt1>
      <a:dk2>
        <a:srgbClr val="000000"/>
      </a:dk2>
      <a:lt2>
        <a:srgbClr val="E6E6E6"/>
      </a:lt2>
      <a:accent1>
        <a:srgbClr val="00559F"/>
      </a:accent1>
      <a:accent2>
        <a:srgbClr val="AAD654"/>
      </a:accent2>
      <a:accent3>
        <a:srgbClr val="35A656"/>
      </a:accent3>
      <a:accent4>
        <a:srgbClr val="EA8B49"/>
      </a:accent4>
      <a:accent5>
        <a:srgbClr val="BFBFBF"/>
      </a:accent5>
      <a:accent6>
        <a:srgbClr val="00B0F0"/>
      </a:accent6>
      <a:hlink>
        <a:srgbClr val="0ABDC6"/>
      </a:hlink>
      <a:folHlink>
        <a:srgbClr val="91278B"/>
      </a:folHlink>
    </a:clrScheme>
    <a:fontScheme name="Custom 1">
      <a:majorFont>
        <a:latin typeface="Segoe UI"/>
        <a:ea typeface=""/>
        <a:cs typeface=""/>
      </a:majorFont>
      <a:minorFont>
        <a:latin typeface="Segoe U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TI-Energy-PPT-template_4-22.potx  -  Read-Only" id="{8C83929E-3CCA-4830-9520-CA595655E77C}" vid="{2DFE306E-ED17-45A0-8F5B-4CE9846A3D5C}"/>
    </a:ext>
  </a:extLst>
</a:theme>
</file>

<file path=ppt/theme/theme5.xml><?xml version="1.0" encoding="utf-8"?>
<a:theme xmlns:a="http://schemas.openxmlformats.org/drawingml/2006/main" name="4_GTI Energy">
  <a:themeElements>
    <a:clrScheme name="GTI Energy">
      <a:dk1>
        <a:srgbClr val="7B7B7B"/>
      </a:dk1>
      <a:lt1>
        <a:srgbClr val="FFFFFF"/>
      </a:lt1>
      <a:dk2>
        <a:srgbClr val="000000"/>
      </a:dk2>
      <a:lt2>
        <a:srgbClr val="E6E6E6"/>
      </a:lt2>
      <a:accent1>
        <a:srgbClr val="00559F"/>
      </a:accent1>
      <a:accent2>
        <a:srgbClr val="AAD654"/>
      </a:accent2>
      <a:accent3>
        <a:srgbClr val="35A656"/>
      </a:accent3>
      <a:accent4>
        <a:srgbClr val="EA8B49"/>
      </a:accent4>
      <a:accent5>
        <a:srgbClr val="BFBFBF"/>
      </a:accent5>
      <a:accent6>
        <a:srgbClr val="00B0F0"/>
      </a:accent6>
      <a:hlink>
        <a:srgbClr val="0ABDC6"/>
      </a:hlink>
      <a:folHlink>
        <a:srgbClr val="91278B"/>
      </a:folHlink>
    </a:clrScheme>
    <a:fontScheme name="Custom 1">
      <a:majorFont>
        <a:latin typeface="Segoe UI"/>
        <a:ea typeface=""/>
        <a:cs typeface=""/>
      </a:majorFont>
      <a:minorFont>
        <a:latin typeface="Segoe U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TI-Energy-PPT-pre-template_4-22.pptx" id="{892AF0CA-21CE-45FD-9872-F468505026EF}" vid="{99F87A22-5557-4C43-BFC4-6A3C0BF86670}"/>
    </a:ext>
  </a:extLst>
</a:theme>
</file>

<file path=ppt/theme/theme6.xml><?xml version="1.0" encoding="utf-8"?>
<a:theme xmlns:a="http://schemas.openxmlformats.org/drawingml/2006/main" name="5_GTI Energy">
  <a:themeElements>
    <a:clrScheme name="GTI Energy">
      <a:dk1>
        <a:srgbClr val="7B7B7B"/>
      </a:dk1>
      <a:lt1>
        <a:srgbClr val="FFFFFF"/>
      </a:lt1>
      <a:dk2>
        <a:srgbClr val="000000"/>
      </a:dk2>
      <a:lt2>
        <a:srgbClr val="E6E6E6"/>
      </a:lt2>
      <a:accent1>
        <a:srgbClr val="00559F"/>
      </a:accent1>
      <a:accent2>
        <a:srgbClr val="AAD654"/>
      </a:accent2>
      <a:accent3>
        <a:srgbClr val="35A656"/>
      </a:accent3>
      <a:accent4>
        <a:srgbClr val="EA8B49"/>
      </a:accent4>
      <a:accent5>
        <a:srgbClr val="BFBFBF"/>
      </a:accent5>
      <a:accent6>
        <a:srgbClr val="00B0F0"/>
      </a:accent6>
      <a:hlink>
        <a:srgbClr val="0ABDC6"/>
      </a:hlink>
      <a:folHlink>
        <a:srgbClr val="91278B"/>
      </a:folHlink>
    </a:clrScheme>
    <a:fontScheme name="Custom 1">
      <a:majorFont>
        <a:latin typeface="Segoe UI"/>
        <a:ea typeface=""/>
        <a:cs typeface=""/>
      </a:majorFont>
      <a:minorFont>
        <a:latin typeface="Segoe U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TI-Energy-PPT-pre-template_4-22.pptx" id="{892AF0CA-21CE-45FD-9872-F468505026EF}" vid="{99F87A22-5557-4C43-BFC4-6A3C0BF86670}"/>
    </a:ext>
  </a:extLst>
</a:theme>
</file>

<file path=ppt/theme/theme7.xml><?xml version="1.0" encoding="utf-8"?>
<a:theme xmlns:a="http://schemas.openxmlformats.org/drawingml/2006/main" name="6_GTI Energy">
  <a:themeElements>
    <a:clrScheme name="GTI Energy">
      <a:dk1>
        <a:srgbClr val="7B7B7B"/>
      </a:dk1>
      <a:lt1>
        <a:srgbClr val="FFFFFF"/>
      </a:lt1>
      <a:dk2>
        <a:srgbClr val="000000"/>
      </a:dk2>
      <a:lt2>
        <a:srgbClr val="E6E6E6"/>
      </a:lt2>
      <a:accent1>
        <a:srgbClr val="00559F"/>
      </a:accent1>
      <a:accent2>
        <a:srgbClr val="AAD654"/>
      </a:accent2>
      <a:accent3>
        <a:srgbClr val="35A656"/>
      </a:accent3>
      <a:accent4>
        <a:srgbClr val="EA8B49"/>
      </a:accent4>
      <a:accent5>
        <a:srgbClr val="BFBFBF"/>
      </a:accent5>
      <a:accent6>
        <a:srgbClr val="00B0F0"/>
      </a:accent6>
      <a:hlink>
        <a:srgbClr val="0ABDC6"/>
      </a:hlink>
      <a:folHlink>
        <a:srgbClr val="91278B"/>
      </a:folHlink>
    </a:clrScheme>
    <a:fontScheme name="Custom 1">
      <a:majorFont>
        <a:latin typeface="Segoe UI"/>
        <a:ea typeface=""/>
        <a:cs typeface=""/>
      </a:majorFont>
      <a:minorFont>
        <a:latin typeface="Segoe U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TI-Energy-PPT-pre-template_4-22.pptx" id="{892AF0CA-21CE-45FD-9872-F468505026EF}" vid="{99F87A22-5557-4C43-BFC4-6A3C0BF8667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2DD06CF79CAC45A8F1E33C494B0DF1" ma:contentTypeVersion="14" ma:contentTypeDescription="Create a new document." ma:contentTypeScope="" ma:versionID="86183a335063d91e0986ea31d5438401">
  <xsd:schema xmlns:xsd="http://www.w3.org/2001/XMLSchema" xmlns:xs="http://www.w3.org/2001/XMLSchema" xmlns:p="http://schemas.microsoft.com/office/2006/metadata/properties" xmlns:ns2="11cd4f03-b9bf-4fe7-848f-b8739201b5a4" xmlns:ns3="9641c207-8c58-4c6c-a1bc-ed109cf9c8c5" targetNamespace="http://schemas.microsoft.com/office/2006/metadata/properties" ma:root="true" ma:fieldsID="e347e9b6f5219027787d37c7c007b756" ns2:_="" ns3:_="">
    <xsd:import namespace="11cd4f03-b9bf-4fe7-848f-b8739201b5a4"/>
    <xsd:import namespace="9641c207-8c58-4c6c-a1bc-ed109cf9c8c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d4f03-b9bf-4fe7-848f-b8739201b5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e980f97-7b65-4c32-a9d6-ed68f6e54b3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41c207-8c58-4c6c-a1bc-ed109cf9c8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1cd4f03-b9bf-4fe7-848f-b8739201b5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397F96-0B2B-48C4-B3B2-378B3FBD25F9}">
  <ds:schemaRefs>
    <ds:schemaRef ds:uri="11cd4f03-b9bf-4fe7-848f-b8739201b5a4"/>
    <ds:schemaRef ds:uri="9641c207-8c58-4c6c-a1bc-ed109cf9c8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A03EEFF0-FB57-4CB4-8BFC-DF397689E2ED}">
  <ds:schemaRefs>
    <ds:schemaRef ds:uri="11cd4f03-b9bf-4fe7-848f-b8739201b5a4"/>
    <ds:schemaRef ds:uri="9641c207-8c58-4c6c-a1bc-ed109cf9c8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GTI-Energy-PPT-template_4-22</Template>
  <TotalTime>37</TotalTime>
  <Words>3608</Words>
  <Application>Microsoft Office PowerPoint</Application>
  <PresentationFormat>Widescreen</PresentationFormat>
  <Paragraphs>395</Paragraphs>
  <Slides>19</Slides>
  <Notes>18</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19</vt:i4>
      </vt:variant>
    </vt:vector>
  </HeadingPairs>
  <TitlesOfParts>
    <vt:vector size="37" baseType="lpstr">
      <vt:lpstr>Aptos</vt:lpstr>
      <vt:lpstr>Arial</vt:lpstr>
      <vt:lpstr>Arial,Sans-Serif</vt:lpstr>
      <vt:lpstr>Calibri</vt:lpstr>
      <vt:lpstr>Helvetica Neue</vt:lpstr>
      <vt:lpstr>Helvetica Neue Condensed Black</vt:lpstr>
      <vt:lpstr>Helvetica Neue Light</vt:lpstr>
      <vt:lpstr>Segoe UI</vt:lpstr>
      <vt:lpstr>Symbol</vt:lpstr>
      <vt:lpstr>Wingdings</vt:lpstr>
      <vt:lpstr>GTI Energy</vt:lpstr>
      <vt:lpstr>1_GTI Energy</vt:lpstr>
      <vt:lpstr>2_GTI Energy</vt:lpstr>
      <vt:lpstr>3_GTI Energy</vt:lpstr>
      <vt:lpstr>4_GTI Energy</vt:lpstr>
      <vt:lpstr>5_GTI Energy</vt:lpstr>
      <vt:lpstr>6_GTI Energy</vt:lpstr>
      <vt:lpstr>think-cell Slide</vt:lpstr>
      <vt:lpstr>Decarbonizing the Natural Gas System  Meta-Analysis of U.S. Economy-Wide Studies &amp; Technology Solutions</vt:lpstr>
      <vt:lpstr>We are a Top Workplace</vt:lpstr>
      <vt:lpstr>Working across the energy value chain</vt:lpstr>
      <vt:lpstr>GTI Energy’s Excellence in Collaborations</vt:lpstr>
      <vt:lpstr>Meta NZ Study</vt:lpstr>
      <vt:lpstr>The Enduring Role of Fuels in Net-Zero Systems</vt:lpstr>
      <vt:lpstr>Pipeline Gas in Net-Zero Energy Systems</vt:lpstr>
      <vt:lpstr>Why Pipeline Gas?</vt:lpstr>
      <vt:lpstr>Residential Space and Water Heating:  Hybrid or Dual Fuel Heat Pumps</vt:lpstr>
      <vt:lpstr>Residential Space and Water Heating:  Gas Heat Pumps</vt:lpstr>
      <vt:lpstr>Building Space Conditioning Energy Use: Envelopes</vt:lpstr>
      <vt:lpstr>Whole Building Integrated Solutions: GTI Energy’s Microgrid Test Bed</vt:lpstr>
      <vt:lpstr>Decarbonizing Pipeline Gas</vt:lpstr>
      <vt:lpstr>Veritas: Measurement to Reduce Methane Emissions</vt:lpstr>
      <vt:lpstr>What is Network Geothermal?</vt:lpstr>
      <vt:lpstr>Hydrogen Pathways for Gas Decarbonization</vt:lpstr>
      <vt:lpstr>Hydrogen Economy – Utility Investments</vt:lpstr>
      <vt:lpstr>Buildings – Project Portfolio by GHG Savings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Christy Michals</dc:creator>
  <cp:lastModifiedBy>Daniel LeFevers</cp:lastModifiedBy>
  <cp:revision>2</cp:revision>
  <cp:lastPrinted>2022-08-30T15:20:57Z</cp:lastPrinted>
  <dcterms:created xsi:type="dcterms:W3CDTF">2022-04-23T17:17:22Z</dcterms:created>
  <dcterms:modified xsi:type="dcterms:W3CDTF">2024-06-05T13:01:31Z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0x0101001B2DD06CF79CAC45A8F1E33C494B0DF1</vt:lpwstr>
  </property>
  <property fmtid="{D5CDD505-2E9C-101B-9397-08002B2CF9AE}" pid="3" name="MediaServiceImageTags">
    <vt:lpwstr/>
  </property>
</Properties>
</file>