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75" r:id="rId1"/>
  </p:sldMasterIdLst>
  <p:notesMasterIdLst>
    <p:notesMasterId r:id="rId14"/>
  </p:notesMasterIdLst>
  <p:sldIdLst>
    <p:sldId id="256" r:id="rId2"/>
    <p:sldId id="257" r:id="rId3"/>
    <p:sldId id="320" r:id="rId4"/>
    <p:sldId id="313" r:id="rId5"/>
    <p:sldId id="314" r:id="rId6"/>
    <p:sldId id="315" r:id="rId7"/>
    <p:sldId id="319" r:id="rId8"/>
    <p:sldId id="316" r:id="rId9"/>
    <p:sldId id="317" r:id="rId10"/>
    <p:sldId id="318" r:id="rId11"/>
    <p:sldId id="321" r:id="rId12"/>
    <p:sldId id="312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5552265-0BF3-459A-BE77-AF10CA2B1431}" v="2" dt="2024-06-04T12:27:12.6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3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3701FF-DBB2-41F6-9757-3294D9115200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ACDB49-6BC5-479E-8D08-B3694881D5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120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F9204-3F29-4C3A-BA41-3063400202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3393CD-7262-4AC7-80E6-52FE6F3F39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0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D430AE-0210-4E82-AD7B-41B112DE7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54766D48-6B1C-4F81-8E64-36F456C3D545}" type="datetime1">
              <a:rPr lang="en-US" smtClean="0"/>
              <a:t>6/13/2024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221974-7DEC-459D-9642-CB5B59C82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r>
              <a:rPr lang="en-US">
                <a:solidFill>
                  <a:schemeClr val="tx1">
                    <a:alpha val="60000"/>
                  </a:schemeClr>
                </a:solidFill>
              </a:rPr>
              <a:t>Duncan &amp; Allen LLP | www.duncanallen.com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731837-C94E-4B5B-BCF0-110C69EDB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883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ABDD2-E186-4F25-8FDE-D1E875E9C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18CC5B-A7E0-48B1-8329-6533AC76E7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905B1B-77FE-4BFC-BF87-87DA989F0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0EC3A-0C73-49EC-9FE4-2C6D3ADBC55E}" type="datetime1">
              <a:rPr lang="en-US" smtClean="0"/>
              <a:t>6/13/2024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8531E-1B90-4631-BD37-4BB1DBFAB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Duncan &amp; Allen LLP | www.duncanallen.com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8A55E8-88DC-4280-8E04-FF50FF8ED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498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60633D-90E4-4F5A-9EBF-DDEC2B0B47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DD3065-FA3D-42C8-BFDA-967C87F4F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DC126F-38E2-4425-861F-98ED43228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CA878-C6BD-43D7-A936-4586CA701B92}" type="datetime1">
              <a:rPr lang="en-US" smtClean="0"/>
              <a:t>6/13/2024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645D8-F22A-4354-A8B3-96E8A2D23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Duncan &amp; Allen LLP | www.duncanallen.com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9E2295-A616-4D57-8800-7B7E213A8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138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CC1FC-ADE8-488C-A1DA-2FD569FD4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760"/>
            <a:ext cx="1089510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02842-38C3-46D6-8527-0F6FE623C5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864CF5-F681-40C2-88CC-E02206C9C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99867-0FD2-4319-A310-F75261E25BE0}" type="datetime1">
              <a:rPr lang="en-US" smtClean="0"/>
              <a:t>6/13/2024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04753-4FE4-4A6F-99BB-CFFC92E0C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Duncan &amp; Allen LLP | www.duncanallen.com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A569D1-DB13-4BD9-8BA9-0DEAD98F8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153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20B05-7BF6-4073-9106-FA19E9727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8EE8D7-6B58-4A3F-9DD5-E563D5192A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02990E-9F0A-446A-B5B8-459CA8D98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ABFF-2DD1-49F9-A595-63ED7D9115DA}" type="datetime1">
              <a:rPr lang="en-US" smtClean="0"/>
              <a:t>6/13/2024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68EAA-4377-45FF-9D7C-9E77BC9F2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Duncan &amp; Allen LLP | www.duncanallen.com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07FA71-74C3-44B8-A0AC-E18A1E76B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568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71F12-2D88-4F76-AF46-BD5156C12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760"/>
            <a:ext cx="1089510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1AA46-E3EB-4704-B019-F90F1E6177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8695" y="1825625"/>
            <a:ext cx="556110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17480F-A530-4D05-9A22-E573FB4BA6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56110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B56FDA-C47A-4F4A-A364-BA60A25AB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1AE3A-FA29-4CBE-874F-1F7E3BB72485}" type="datetime1">
              <a:rPr lang="en-US" smtClean="0"/>
              <a:t>6/13/2024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26D8DD-6D84-44D4-8A1B-57615B3ED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Duncan &amp; Allen LLP | www.duncanallen.com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C8FE31-B577-4017-8AFE-A8BA09596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471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C28C9-B8CC-413F-9FFA-626680E4A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125"/>
            <a:ext cx="1127461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3FE72-9D42-45F5-A37F-B12130388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5256" y="1752600"/>
            <a:ext cx="5532319" cy="82391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E3A31D-9B5F-4DE3-B18D-F7F77782EB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5256" y="2666999"/>
            <a:ext cx="5532319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BE1D2D-822C-466C-A7B9-1A2D97366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52600"/>
            <a:ext cx="5561106" cy="82391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F13B2C-44CA-49C4-BC84-02AF1638F3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66999"/>
            <a:ext cx="5561106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93CB55-E9C1-4CE6-9B61-81B71475B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AA6D5-175D-4755-94B0-5C83AFB41C3A}" type="datetime1">
              <a:rPr lang="en-US" smtClean="0"/>
              <a:t>6/13/2024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F22318-747B-4EC9-862C-D9FD488CC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Duncan &amp; Allen LLP | www.duncanallen.com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FBDDDF-16BD-438D-937D-0E3E30E74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121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92D5F-0BD4-4517-9233-E08AF405B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760"/>
            <a:ext cx="1127461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3523B8-51E3-48B8-BFD8-CE95061980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8693" y="6416675"/>
            <a:ext cx="2921715" cy="365125"/>
          </a:xfrm>
        </p:spPr>
        <p:txBody>
          <a:bodyPr/>
          <a:lstStyle/>
          <a:p>
            <a:fld id="{E17525FF-27CF-431E-B756-9C28C3DAEBDD}" type="datetime1">
              <a:rPr lang="en-US" smtClean="0"/>
              <a:t>6/13/2024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739B90-5D50-4424-B51D-53C391621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Duncan &amp; Allen LLP | www.duncanallen.com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6F9286-3A00-4D3C-A3F0-50AC9045C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489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933BE2-665A-42DA-A3B7-835F81A3F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E80E4-23A4-41BE-99DA-F0339137845E}" type="datetime1">
              <a:rPr lang="en-US" smtClean="0"/>
              <a:t>6/13/2024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4DBCBD-AD42-432D-ABA9-20D616AF3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Duncan &amp; Allen LLP | www.duncanallen.com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140251-3596-4673-B24B-59A6F9ED8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126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A81A1-6D8E-4DD6-8E49-DABDE6D10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3F18F-F78D-4A31-A6BC-6552105BC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82C2F4-BDF4-4A4F-AA3D-52692932C2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13850F-5C87-4F08-9658-EAF049B60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208C0-4022-4AA1-AC71-DC67245BEDE1}" type="datetime1">
              <a:rPr lang="en-US" smtClean="0"/>
              <a:t>6/13/2024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0BCE9A-A746-4439-B5D3-966FBC8E5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Duncan &amp; Allen LLP | www.duncanallen.com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1D3B51-AA2E-4AA1-8062-A0D476D80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459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02CF7-F453-4B3E-9510-D74797987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E2A1B9-8A2A-4B49-8B79-76D3EEB36B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9FEA03-0EC4-4085-AE63-4AA492D61A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05AD5B-0DEA-4C6F-94D2-FAA99F2E5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C9568-73C3-41AF-8245-AAED4C3E6201}" type="datetime1">
              <a:rPr lang="en-US" smtClean="0"/>
              <a:t>6/13/2024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DC6744-7CBA-4A1D-8F87-10699F981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Duncan &amp; Allen LLP | www.duncanallen.com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AD9048-35FF-4BE9-8157-BE4BAA1C7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582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ABF38A-8A0D-492E-BD20-6CF4D46B5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6858004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984D45-0ED3-4D03-8E44-5E355C913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425450"/>
            <a:ext cx="1127461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687D6E-D1E9-489C-9AA9-3575C39BAA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8694" y="1949450"/>
            <a:ext cx="11274612" cy="4195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364E9C-08EE-4B1B-B3FC-D6D997F4EA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8694" y="64166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C5113B8B-A58B-487E-BFC0-3A6821C07DB5}" type="datetime1">
              <a:rPr lang="en-US" smtClean="0"/>
              <a:t>6/13/2024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0A1F1-38FE-4C27-81E6-A43A54793F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166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r>
              <a:rPr lang="en-US">
                <a:solidFill>
                  <a:schemeClr val="tx1">
                    <a:alpha val="60000"/>
                  </a:schemeClr>
                </a:solidFill>
              </a:rPr>
              <a:t>Duncan &amp; Allen LLP | www.duncanallen.com</a:t>
            </a:r>
            <a:endParaRPr lang="en-US" dirty="0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6B39A-FFD8-42EF-ADC7-7DB3B302F8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90106" y="64166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13" descr="A picture containing sitting&#10;&#10;Description automatically generated">
            <a:extLst>
              <a:ext uri="{FF2B5EF4-FFF2-40B4-BE49-F238E27FC236}">
                <a16:creationId xmlns:a16="http://schemas.microsoft.com/office/drawing/2014/main" id="{BC526B7A-4801-4FD1-95C8-03AF22629E87}"/>
              </a:ext>
            </a:extLst>
          </p:cNvPr>
          <p:cNvPicPr>
            <a:picLocks noChangeAspect="1"/>
          </p:cNvPicPr>
          <p:nvPr/>
        </p:nvPicPr>
        <p:blipFill>
          <a:blip r:embed="rId13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00" y="0"/>
            <a:ext cx="3654612" cy="4575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934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tg@duncanallen.com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DE61FBD7-E37C-4B38-BE44-A6D4978D7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92BFCFE-FD78-4EDF-BEFE-CC444DC5F3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685AEA58-5A10-44F4-82DC-B26FCDA955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V="1">
            <a:off x="0" y="1"/>
            <a:ext cx="5236971" cy="6858000"/>
            <a:chOff x="20829" y="1"/>
            <a:chExt cx="5236971" cy="6857999"/>
          </a:xfrm>
        </p:grpSpPr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31B764A7-7C08-4BBD-B1F8-BB1F928FE1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2">
              <a:alphaModFix amt="1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829" y="692703"/>
              <a:ext cx="5236971" cy="6165297"/>
            </a:xfrm>
            <a:prstGeom prst="rect">
              <a:avLst/>
            </a:prstGeom>
          </p:spPr>
        </p:pic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D2AF11BB-0B0F-4D10-83F3-09651E4424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 rotWithShape="1">
            <a:blip r:embed="rId2">
              <a:alphaModFix amt="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154" b="19117"/>
            <a:stretch/>
          </p:blipFill>
          <p:spPr>
            <a:xfrm rot="5400000">
              <a:off x="393956" y="-373126"/>
              <a:ext cx="4197222" cy="4943475"/>
            </a:xfrm>
            <a:prstGeom prst="rect">
              <a:avLst/>
            </a:prstGeom>
          </p:spPr>
        </p:pic>
      </p:grpSp>
      <p:sp>
        <p:nvSpPr>
          <p:cNvPr id="24" name="Rectangle 23">
            <a:extLst>
              <a:ext uri="{FF2B5EF4-FFF2-40B4-BE49-F238E27FC236}">
                <a16:creationId xmlns:a16="http://schemas.microsoft.com/office/drawing/2014/main" id="{83018268-9FAC-4D8E-B7E6-23850B4D4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4276" y="685800"/>
            <a:ext cx="108204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914A81D-6377-4BC6-9AE1-72200DA777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1228" y="685800"/>
            <a:ext cx="10820400" cy="5486400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74FA4A-0BB5-4BF4-9DEF-AFF3CFED7E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2086" y="4209147"/>
            <a:ext cx="5333999" cy="1640216"/>
          </a:xfrm>
        </p:spPr>
        <p:txBody>
          <a:bodyPr anchor="t">
            <a:normAutofit lnSpcReduction="10000"/>
          </a:bodyPr>
          <a:lstStyle/>
          <a:p>
            <a:pPr algn="l">
              <a:spcBef>
                <a:spcPts val="0"/>
              </a:spcBef>
            </a:pPr>
            <a:r>
              <a:rPr lang="en-US" dirty="0">
                <a:latin typeface="+mj-lt"/>
                <a:cs typeface="Helvetica" panose="020B0604020202020204" pitchFamily="34" charset="0"/>
              </a:rPr>
              <a:t>Jason Gray</a:t>
            </a:r>
          </a:p>
          <a:p>
            <a:pPr algn="l">
              <a:spcBef>
                <a:spcPts val="0"/>
              </a:spcBef>
            </a:pPr>
            <a:r>
              <a:rPr lang="en-US" sz="1800" dirty="0">
                <a:latin typeface="+mj-lt"/>
                <a:cs typeface="Helvetica" panose="020B0604020202020204" pitchFamily="34" charset="0"/>
              </a:rPr>
              <a:t>Duncan &amp; Allen LLP</a:t>
            </a:r>
          </a:p>
          <a:p>
            <a:pPr algn="l">
              <a:spcBef>
                <a:spcPts val="0"/>
              </a:spcBef>
            </a:pPr>
            <a:r>
              <a:rPr lang="en-US" sz="1600" dirty="0">
                <a:latin typeface="+mj-lt"/>
                <a:cs typeface="Helvetica" panose="020B0604020202020204" pitchFamily="34" charset="0"/>
                <a:hlinkClick r:id="rId3"/>
              </a:rPr>
              <a:t>jtg@duncanallen.com</a:t>
            </a:r>
            <a:r>
              <a:rPr lang="en-US" sz="1600" dirty="0">
                <a:latin typeface="+mj-lt"/>
                <a:cs typeface="Helvetica" panose="020B0604020202020204" pitchFamily="34" charset="0"/>
              </a:rPr>
              <a:t> </a:t>
            </a:r>
          </a:p>
          <a:p>
            <a:pPr algn="l">
              <a:spcBef>
                <a:spcPts val="0"/>
              </a:spcBef>
            </a:pPr>
            <a:endParaRPr lang="en-US" dirty="0">
              <a:latin typeface="+mj-lt"/>
              <a:cs typeface="Helvetica" panose="020B0604020202020204" pitchFamily="34" charset="0"/>
            </a:endParaRPr>
          </a:p>
          <a:p>
            <a:pPr algn="l">
              <a:spcBef>
                <a:spcPts val="0"/>
              </a:spcBef>
            </a:pPr>
            <a:r>
              <a:rPr lang="en-US" dirty="0">
                <a:latin typeface="+mj-lt"/>
                <a:cs typeface="Helvetica" panose="020B0604020202020204" pitchFamily="34" charset="0"/>
              </a:rPr>
              <a:t>June 10, 2024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27FA761-5148-43D7-83E5-E74F5F8A8A8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30" r="26195" b="-3"/>
          <a:stretch/>
        </p:blipFill>
        <p:spPr>
          <a:xfrm>
            <a:off x="6789671" y="685800"/>
            <a:ext cx="4735590" cy="5486400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2EA8D1E6-B536-4F70-8DB9-8D78C06671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2086" y="1100831"/>
            <a:ext cx="5236971" cy="2610035"/>
          </a:xfrm>
        </p:spPr>
        <p:txBody>
          <a:bodyPr>
            <a:noAutofit/>
          </a:bodyPr>
          <a:lstStyle/>
          <a:p>
            <a:pPr algn="l"/>
            <a:r>
              <a:rPr lang="en-US" sz="3200" dirty="0"/>
              <a:t>FERC Update: Current Litigation Issues</a:t>
            </a:r>
            <a:br>
              <a:rPr lang="en-US" sz="2800" dirty="0"/>
            </a:br>
            <a:br>
              <a:rPr lang="en-US" sz="2800" dirty="0"/>
            </a:br>
            <a:br>
              <a:rPr lang="en-US" sz="2800" dirty="0"/>
            </a:br>
            <a:r>
              <a:rPr lang="en-US" sz="2400" dirty="0"/>
              <a:t>NASUCA Mid-Year Meeting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854463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8020A9-E279-59B6-40B3-16E275DA38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Order No. 1920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F55921-8940-BE70-2157-9618D7F585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694" y="1429407"/>
            <a:ext cx="11274612" cy="498726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Long-Term Scenario Planning</a:t>
            </a:r>
          </a:p>
          <a:p>
            <a:pPr lvl="1"/>
            <a:r>
              <a:rPr lang="en-US" dirty="0"/>
              <a:t>July 15, 2021 ANOPR in Docket No. RM21-17 on broad-range of issues</a:t>
            </a:r>
          </a:p>
          <a:p>
            <a:pPr lvl="1"/>
            <a:r>
              <a:rPr lang="en-US" dirty="0"/>
              <a:t>April 21, 2022 NOPR on long-term scenario planning</a:t>
            </a:r>
          </a:p>
          <a:p>
            <a:pPr lvl="1"/>
            <a:r>
              <a:rPr lang="en-US" dirty="0"/>
              <a:t>May 13, 2024 final rule</a:t>
            </a:r>
          </a:p>
          <a:p>
            <a:pPr marL="0" indent="0">
              <a:buNone/>
            </a:pPr>
            <a:endParaRPr lang="en-US" sz="1300" dirty="0"/>
          </a:p>
          <a:p>
            <a:r>
              <a:rPr lang="en-US" dirty="0"/>
              <a:t>High-Level Overview of Order No .1920</a:t>
            </a:r>
          </a:p>
          <a:p>
            <a:pPr lvl="1"/>
            <a:r>
              <a:rPr lang="en-US" dirty="0"/>
              <a:t>Produce a long-term plan every 5 years for at least a 20-year planning period</a:t>
            </a:r>
          </a:p>
          <a:p>
            <a:pPr lvl="2"/>
            <a:r>
              <a:rPr lang="en-US" dirty="0"/>
              <a:t>Plans must consider 3 scenarios, account for 7 categories of factors, and account for 7 benefits</a:t>
            </a:r>
          </a:p>
          <a:p>
            <a:pPr lvl="1"/>
            <a:r>
              <a:rPr lang="en-US" dirty="0"/>
              <a:t>Develop </a:t>
            </a:r>
            <a:r>
              <a:rPr lang="en-US" i="1" dirty="0"/>
              <a:t>ex ante </a:t>
            </a:r>
            <a:r>
              <a:rPr lang="en-US" dirty="0"/>
              <a:t>cost allocation methodology and allow for alternative state agreements 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EE9D23-9BA1-CD22-38E9-437015438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Duncan &amp; Allen LLP | www.duncanallen.com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B20560-E0BF-80AC-758E-5858369EC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9207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5D55C-7158-CA07-8CB4-72FE4FEC0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Reactive Power NOPR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BA6619-DA36-48BB-162E-2F0DD0ACF4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March 21, 2024 NOPR in Docket No. RM22-2 re: whether recovering costs of reactive power through transmission rates is just and reasonable</a:t>
            </a:r>
          </a:p>
          <a:p>
            <a:r>
              <a:rPr lang="en-US" dirty="0"/>
              <a:t>Comments received May 28, 2024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87BD46-13DF-3395-B46A-15F36478E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Duncan &amp; Allen LLP | www.duncanallen.com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743477-FBDF-2017-AEC5-6362B429A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2423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5B501-28D9-44B9-8EC6-C2087CAE2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4196" y="0"/>
            <a:ext cx="10515600" cy="956441"/>
          </a:xfrm>
        </p:spPr>
        <p:txBody>
          <a:bodyPr/>
          <a:lstStyle/>
          <a:p>
            <a:pPr algn="ctr"/>
            <a:r>
              <a:rPr lang="en-US" dirty="0"/>
              <a:t>Closing Remarks and Questions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B9084D-04FE-473C-863F-BEA31C935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>
                <a:latin typeface="Century Schoolbook" panose="02040604050505020304" pitchFamily="18" charset="0"/>
              </a:rPr>
              <a:t>12</a:t>
            </a:fld>
            <a:endParaRPr lang="en-US" dirty="0">
              <a:latin typeface="Century Schoolbook" panose="02040604050505020304" pitchFamily="18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67D166-2A5D-44DF-869B-568335B86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Duncan &amp; Allen LLP | www.duncanallen.com</a:t>
            </a:r>
          </a:p>
        </p:txBody>
      </p:sp>
    </p:spTree>
    <p:extLst>
      <p:ext uri="{BB962C8B-B14F-4D97-AF65-F5344CB8AC3E}">
        <p14:creationId xmlns:p14="http://schemas.microsoft.com/office/powerpoint/2010/main" val="1041374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15229A-82BB-445E-8B08-18F79E4F6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214840"/>
            <a:ext cx="10895106" cy="1325563"/>
          </a:xfrm>
        </p:spPr>
        <p:txBody>
          <a:bodyPr/>
          <a:lstStyle/>
          <a:p>
            <a:pPr algn="ctr"/>
            <a:r>
              <a:rPr lang="en-US" sz="4400" dirty="0">
                <a:latin typeface="Century Schoolbook" panose="02040604050505020304" pitchFamily="18" charset="0"/>
              </a:rPr>
              <a:t>Overview</a:t>
            </a:r>
            <a:endParaRPr lang="en-US" dirty="0">
              <a:latin typeface="Century Schoolbook" panose="020406040505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7D03D-AC64-4EF8-9F58-A13CB04542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694" y="1402672"/>
            <a:ext cx="11274612" cy="4742541"/>
          </a:xfrm>
        </p:spPr>
        <p:txBody>
          <a:bodyPr/>
          <a:lstStyle/>
          <a:p>
            <a:r>
              <a:rPr lang="en-US" dirty="0">
                <a:latin typeface="Century Schoolbook" panose="02040604050505020304" pitchFamily="18" charset="0"/>
              </a:rPr>
              <a:t>Updates?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ROE Incentives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Base ROE Methodology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Cost Management and Transmission Planning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Notice of Inquiry on Association Dues</a:t>
            </a:r>
          </a:p>
          <a:p>
            <a:r>
              <a:rPr lang="en-US" dirty="0">
                <a:latin typeface="Century Schoolbook" panose="02040604050505020304" pitchFamily="18" charset="0"/>
              </a:rPr>
              <a:t>Updates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New Nominees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Order Nos. 1920 and 1977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Reactive Power NOPR</a:t>
            </a:r>
          </a:p>
          <a:p>
            <a:endParaRPr lang="en-US" dirty="0">
              <a:latin typeface="Century Schoolbook" panose="02040604050505020304" pitchFamily="18" charset="0"/>
            </a:endParaRPr>
          </a:p>
          <a:p>
            <a:endParaRPr lang="en-US" dirty="0">
              <a:latin typeface="Century Schoolbook" panose="02040604050505020304" pitchFamily="18" charset="0"/>
            </a:endParaRPr>
          </a:p>
          <a:p>
            <a:endParaRPr lang="en-US" dirty="0">
              <a:latin typeface="Century Schoolbook" panose="02040604050505020304" pitchFamily="18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1FA943-45DA-49FA-8BDB-3663589A3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AD1022-612F-4035-864C-7E38B6574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Duncan &amp; Allen LLP | www.duncanallen.com</a:t>
            </a:r>
          </a:p>
        </p:txBody>
      </p:sp>
    </p:spTree>
    <p:extLst>
      <p:ext uri="{BB962C8B-B14F-4D97-AF65-F5344CB8AC3E}">
        <p14:creationId xmlns:p14="http://schemas.microsoft.com/office/powerpoint/2010/main" val="17280880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6E9AC-B3B8-70E2-587E-5D84641DE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301352"/>
            <a:ext cx="10515600" cy="2852737"/>
          </a:xfrm>
        </p:spPr>
        <p:txBody>
          <a:bodyPr/>
          <a:lstStyle/>
          <a:p>
            <a:r>
              <a:rPr lang="en-US" dirty="0"/>
              <a:t>Updates?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938ABA-4D97-DD37-23BE-DC4F732000A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87ED95-0323-8B7E-01A8-EEDAB2208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Duncan &amp; Allen LLP | www.duncanallen.com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A103E9-4DCE-B269-0C1C-03E65B00C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770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37476-E593-0BAB-4CE6-43DA618DD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“On Our Radar”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AAEA3D-52FE-BCA8-103B-51D83E7699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694" y="1543696"/>
            <a:ext cx="11274612" cy="466325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Base Return on Equity Methodology</a:t>
            </a:r>
          </a:p>
          <a:p>
            <a:pPr lvl="1"/>
            <a:r>
              <a:rPr lang="en-US" b="1" dirty="0"/>
              <a:t>November 12, 2013 </a:t>
            </a:r>
            <a:r>
              <a:rPr lang="en-US" dirty="0"/>
              <a:t>Section 206 Complaint in Docket No. EL14-12 challenged 12.38% return on equity established March 26, 2004</a:t>
            </a:r>
          </a:p>
          <a:p>
            <a:pPr lvl="1"/>
            <a:r>
              <a:rPr lang="en-US" dirty="0"/>
              <a:t>After LOTS of procedures, the DC Circuit’s </a:t>
            </a:r>
            <a:r>
              <a:rPr lang="en-US" b="1" dirty="0"/>
              <a:t>August 9, 2022 </a:t>
            </a:r>
            <a:r>
              <a:rPr lang="en-US" dirty="0"/>
              <a:t>Opinion in Case Nos. 16-1325 </a:t>
            </a:r>
            <a:r>
              <a:rPr lang="en-US" i="1" dirty="0"/>
              <a:t>et al</a:t>
            </a:r>
            <a:r>
              <a:rPr lang="en-US" dirty="0"/>
              <a:t>. </a:t>
            </a:r>
            <a:r>
              <a:rPr lang="en-US" u="sng" dirty="0"/>
              <a:t>vacated</a:t>
            </a:r>
            <a:r>
              <a:rPr lang="en-US" dirty="0"/>
              <a:t> Opinions 569 and 569-A and </a:t>
            </a:r>
            <a:r>
              <a:rPr lang="en-US" u="sng" dirty="0"/>
              <a:t>remanded</a:t>
            </a:r>
            <a:endParaRPr lang="en-US" dirty="0"/>
          </a:p>
          <a:p>
            <a:r>
              <a:rPr lang="en-US" dirty="0"/>
              <a:t>Return on Equity Incentives</a:t>
            </a:r>
          </a:p>
          <a:p>
            <a:pPr lvl="1"/>
            <a:r>
              <a:rPr lang="en-US" b="1" dirty="0"/>
              <a:t>April 15, 2021 </a:t>
            </a:r>
            <a:r>
              <a:rPr lang="en-US" dirty="0"/>
              <a:t>Supplemental Notice of Proposed Rulemaking  on reforming incentives</a:t>
            </a:r>
          </a:p>
          <a:p>
            <a:r>
              <a:rPr lang="en-US" dirty="0"/>
              <a:t>Chairman Phillips stated at his </a:t>
            </a:r>
            <a:r>
              <a:rPr lang="en-US" b="1" dirty="0"/>
              <a:t>May 23, 2024 </a:t>
            </a:r>
            <a:r>
              <a:rPr lang="en-US" dirty="0"/>
              <a:t>press conference that both matters on “on our radar”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4418D5-B756-CC35-D6D7-0B9F6CB7F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Duncan &amp; Allen LLP | www.duncanallen.com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539161-1474-27CA-DD10-A44ACF333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32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ED05D-34E8-90A5-334A-56BC7386C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“Ongoing Examination”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8B8FF3-E138-1388-B3CF-81B417EBAA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694" y="1691323"/>
            <a:ext cx="11274612" cy="4195763"/>
          </a:xfrm>
        </p:spPr>
        <p:txBody>
          <a:bodyPr/>
          <a:lstStyle/>
          <a:p>
            <a:r>
              <a:rPr lang="en-US" dirty="0"/>
              <a:t>Cost Management and Transmission Planning</a:t>
            </a:r>
          </a:p>
          <a:p>
            <a:pPr lvl="1"/>
            <a:r>
              <a:rPr lang="en-US" b="1" dirty="0"/>
              <a:t>April 21, 2022 </a:t>
            </a:r>
            <a:r>
              <a:rPr lang="en-US" dirty="0"/>
              <a:t>order in Docket No. AD22-8 establishing technical conference</a:t>
            </a:r>
          </a:p>
          <a:p>
            <a:pPr lvl="1"/>
            <a:r>
              <a:rPr lang="en-US" dirty="0"/>
              <a:t>Technical conference held </a:t>
            </a:r>
            <a:r>
              <a:rPr lang="en-US" b="1" dirty="0"/>
              <a:t>October 6, 2022</a:t>
            </a:r>
          </a:p>
          <a:p>
            <a:pPr lvl="1"/>
            <a:endParaRPr lang="en-US" dirty="0"/>
          </a:p>
          <a:p>
            <a:r>
              <a:rPr lang="en-US" b="1" dirty="0"/>
              <a:t>May 13, 2024 </a:t>
            </a:r>
            <a:r>
              <a:rPr lang="en-US" dirty="0"/>
              <a:t>Order No. 1920 says cost containment issues remain “under examination” and will be considered “in the future”</a:t>
            </a:r>
          </a:p>
          <a:p>
            <a:pPr lvl="1"/>
            <a:r>
              <a:rPr lang="en-US" dirty="0"/>
              <a:t>Footnotes 3231, 3346, 3489, &amp; 3521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AFBE59-87D2-021B-187A-CBED39721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Duncan &amp; Allen LLP | www.duncanallen.com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36A327-D70C-D416-7E0F-A5086CD47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8127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6A4CBC-F290-95A6-B5CD-9575A94A2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“Currently Reviewing the Record”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3C64F7-C9C0-0A98-C2DA-EBD635F530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December 16, 2021 </a:t>
            </a:r>
            <a:r>
              <a:rPr lang="en-US" dirty="0"/>
              <a:t>Notice of Inquiry Docket No. RM22-5 on recovery of association dues</a:t>
            </a:r>
          </a:p>
          <a:p>
            <a:r>
              <a:rPr lang="en-US" b="1" dirty="0"/>
              <a:t>December 30, 2022 </a:t>
            </a:r>
            <a:r>
              <a:rPr lang="en-US" dirty="0"/>
              <a:t>letter from then-Chairman Glick to various representatives said FERC is “currently reviewing the record” to determine whether regulatory reforms are needed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B3E7F2-60B6-9FC1-E1CE-E5508C3F0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Duncan &amp; Allen LLP | www.duncanallen.com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759923-1672-3CB1-8001-D158EF232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7137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14B00C-FF26-127E-DCDD-B105B50A2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501049"/>
            <a:ext cx="10515600" cy="2852737"/>
          </a:xfrm>
        </p:spPr>
        <p:txBody>
          <a:bodyPr/>
          <a:lstStyle/>
          <a:p>
            <a:r>
              <a:rPr lang="en-US" dirty="0"/>
              <a:t>Actual Updates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598F3A-AD88-FCF7-C0A4-DA02DE8002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0F9259-717A-4E1C-345D-CDC3BF739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Duncan &amp; Allen LLP | www.duncanallen.com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91D677-FBF1-1415-02DC-BB6BBE2CD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5608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BA5ED5-99DE-0237-F074-B2F26E010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New Nominees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77B4E1-DAC7-F754-E374-6177A5C002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694" y="1534510"/>
            <a:ext cx="11274612" cy="4610703"/>
          </a:xfrm>
        </p:spPr>
        <p:txBody>
          <a:bodyPr/>
          <a:lstStyle/>
          <a:p>
            <a:r>
              <a:rPr lang="en-US" dirty="0"/>
              <a:t>June 4, 2024 vote of Senate Energy and Natural Resources Committee</a:t>
            </a:r>
          </a:p>
          <a:p>
            <a:r>
              <a:rPr lang="en-US" dirty="0"/>
              <a:t>Floor votes on confirmation expected this week</a:t>
            </a:r>
          </a:p>
          <a:p>
            <a:r>
              <a:rPr lang="en-US" dirty="0"/>
              <a:t>If confirmed</a:t>
            </a:r>
          </a:p>
          <a:p>
            <a:pPr lvl="1"/>
            <a:r>
              <a:rPr lang="en-US" dirty="0"/>
              <a:t>Willie Phillips, Chairman (term expires June 20, 2026)</a:t>
            </a:r>
          </a:p>
          <a:p>
            <a:pPr lvl="1"/>
            <a:r>
              <a:rPr lang="en-US" dirty="0"/>
              <a:t>Mark Christie (term expires June 30, 2025)</a:t>
            </a:r>
          </a:p>
          <a:p>
            <a:pPr lvl="1"/>
            <a:r>
              <a:rPr lang="en-US" dirty="0"/>
              <a:t>Judy Chang (term expires June 30, 2029)</a:t>
            </a:r>
          </a:p>
          <a:p>
            <a:pPr lvl="1"/>
            <a:r>
              <a:rPr lang="en-US" dirty="0"/>
              <a:t>Lindsay See (term expires June 30, 2028)</a:t>
            </a:r>
          </a:p>
          <a:p>
            <a:pPr lvl="1"/>
            <a:r>
              <a:rPr lang="en-US" dirty="0"/>
              <a:t>David Rosner (term expires June 30, 2027)</a:t>
            </a:r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E5BD60-FC3F-30F8-C96C-53B1643FD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Duncan &amp; Allen LLP | www.duncanallen.com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F33A6F-0DAC-7AA8-6A9E-A71536B98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7078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901C4-13B4-C6A3-D3EA-527ACC6BD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Order No. 1977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089C24-441F-B0D3-320C-ECE9F07D6E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694" y="1545022"/>
            <a:ext cx="11274612" cy="460019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Transmission Siting Under FPA Section 216</a:t>
            </a:r>
          </a:p>
          <a:p>
            <a:endParaRPr lang="en-US" dirty="0"/>
          </a:p>
          <a:p>
            <a:r>
              <a:rPr lang="en-US" dirty="0"/>
              <a:t>December 15, 2022 NOPR in Docket No. RM22-7 to (i) allow simultaneous review of state and federal applications to site facilities in national interest corridors and (ii) add requirements re: information applicants must provide</a:t>
            </a:r>
          </a:p>
          <a:p>
            <a:endParaRPr lang="en-US" dirty="0"/>
          </a:p>
          <a:p>
            <a:r>
              <a:rPr lang="en-US" dirty="0"/>
              <a:t>May 13, 2024 final rule declining to allow for simultaneous review but adopting information requirements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A8EDD4-1848-9BCA-10A4-6900BE099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Duncan &amp; Allen LLP | www.duncanallen.com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1B313D-DCB8-47EE-1E1B-C907926EB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65645"/>
      </p:ext>
    </p:extLst>
  </p:cSld>
  <p:clrMapOvr>
    <a:masterClrMapping/>
  </p:clrMapOvr>
</p:sld>
</file>

<file path=ppt/theme/theme1.xml><?xml version="1.0" encoding="utf-8"?>
<a:theme xmlns:a="http://schemas.openxmlformats.org/drawingml/2006/main" name="DappledVTI">
  <a:themeElements>
    <a:clrScheme name="Custom 81">
      <a:dk1>
        <a:sysClr val="windowText" lastClr="000000"/>
      </a:dk1>
      <a:lt1>
        <a:sysClr val="window" lastClr="FFFFFF"/>
      </a:lt1>
      <a:dk2>
        <a:srgbClr val="21363B"/>
      </a:dk2>
      <a:lt2>
        <a:srgbClr val="F4F2F0"/>
      </a:lt2>
      <a:accent1>
        <a:srgbClr val="758468"/>
      </a:accent1>
      <a:accent2>
        <a:srgbClr val="B5A7AC"/>
      </a:accent2>
      <a:accent3>
        <a:srgbClr val="CC9C6F"/>
      </a:accent3>
      <a:accent4>
        <a:srgbClr val="767640"/>
      </a:accent4>
      <a:accent5>
        <a:srgbClr val="A5B295"/>
      </a:accent5>
      <a:accent6>
        <a:srgbClr val="C19DA7"/>
      </a:accent6>
      <a:hlink>
        <a:srgbClr val="D13D6E"/>
      </a:hlink>
      <a:folHlink>
        <a:srgbClr val="6C9D92"/>
      </a:folHlink>
    </a:clrScheme>
    <a:fontScheme name="Custom 67">
      <a:majorFont>
        <a:latin typeface="Sabon Next L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ppledVTI" id="{204FEFAB-F02B-4FE8-B509-C50A618B972D}" vid="{7EAEADA8-5A8E-45B2-B0E4-448EC7E7A94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506</TotalTime>
  <Words>660</Words>
  <Application>Microsoft Office PowerPoint</Application>
  <PresentationFormat>Widescreen</PresentationFormat>
  <Paragraphs>87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Avenir Next LT Pro</vt:lpstr>
      <vt:lpstr>AvenirNext LT Pro Medium</vt:lpstr>
      <vt:lpstr>Calibri</vt:lpstr>
      <vt:lpstr>Century Schoolbook</vt:lpstr>
      <vt:lpstr>Sabon Next LT</vt:lpstr>
      <vt:lpstr>DappledVTI</vt:lpstr>
      <vt:lpstr>FERC Update: Current Litigation Issues   NASUCA Mid-Year Meeting</vt:lpstr>
      <vt:lpstr>Overview</vt:lpstr>
      <vt:lpstr>Updates?</vt:lpstr>
      <vt:lpstr>“On Our Radar”</vt:lpstr>
      <vt:lpstr>“Ongoing Examination”</vt:lpstr>
      <vt:lpstr>“Currently Reviewing the Record”</vt:lpstr>
      <vt:lpstr>Actual Updates</vt:lpstr>
      <vt:lpstr>New Nominees</vt:lpstr>
      <vt:lpstr>Order No. 1977</vt:lpstr>
      <vt:lpstr>Order No. 1920</vt:lpstr>
      <vt:lpstr>Reactive Power NOPR</vt:lpstr>
      <vt:lpstr>Closing Remarks and 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Pre-Filing Meeting  Increasing Associated Electric Cooperative, Inc.’s Fuel Supply and System Reliability Following Winter Storm Uri</dc:title>
  <dc:creator>Jason Gray</dc:creator>
  <cp:lastModifiedBy>Jason Gray</cp:lastModifiedBy>
  <cp:revision>5</cp:revision>
  <dcterms:created xsi:type="dcterms:W3CDTF">2022-01-19T06:52:21Z</dcterms:created>
  <dcterms:modified xsi:type="dcterms:W3CDTF">2024-06-13T20:54:19Z</dcterms:modified>
</cp:coreProperties>
</file>