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10916-EC3E-7474-1695-A17977791F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65E447-5F85-00F7-32B7-003916855F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91922-3E89-642F-613C-D62A8385D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D1A9-6A0C-4D52-ADAA-1606FBE44ADA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B3750-E43C-F9A4-E172-98B0D69B2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FAFFA-4A9F-3C03-B78A-5BE2A57FE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E940-718A-4729-8F81-2A8BDC9EF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062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EBB6B-9515-6DA9-8CB3-58541C329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6EF0E5-B25A-2C9E-6DFB-90A24CD03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7E08B-DBC6-7656-47F8-E850D0475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D1A9-6A0C-4D52-ADAA-1606FBE44ADA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C73A8-75B4-C2E8-3680-BA5CC0F5D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8263A-A667-F7B1-5027-DD0ACCB7F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E940-718A-4729-8F81-2A8BDC9EF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20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CFEF83-B240-E67C-430E-444FE5D99A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90080E-8B9D-87C3-FFC6-78B166A368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5D6BC-80AB-B62B-B06C-475148BFD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D1A9-6A0C-4D52-ADAA-1606FBE44ADA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4A300-69BB-0043-1B85-C05307CA4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74132-6956-6706-8CF7-B86CB2D8E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E940-718A-4729-8F81-2A8BDC9EF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397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AC924-DA22-8696-9D02-536C11C3F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91FCF-ED6A-24D9-2DBB-ED91FDCB4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AAE12-7ABB-2A14-3BA0-988814578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D1A9-6A0C-4D52-ADAA-1606FBE44ADA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D76F1A-21A3-05BB-D000-EFB96930F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3B815-CFE3-16AD-C429-9F92998C3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E940-718A-4729-8F81-2A8BDC9EF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91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8CBFF-D810-78A5-E418-CDCC51A50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FB951B-2E3B-62CF-0DDA-C9ECFC649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54DE2-D168-23B6-634A-B368C9991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D1A9-6A0C-4D52-ADAA-1606FBE44ADA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D8D45-63DB-9C65-07C8-760FAC120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C883C-DECF-3474-5C81-5BCD8349B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E940-718A-4729-8F81-2A8BDC9EF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170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2B24B-A84F-D9BC-8889-C13317059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C2530-F9B3-B189-0BD7-1E3B633791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BB3621-2E83-12CE-3DCB-CDE854F981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A47D82-CAE5-1B04-3EA0-00C90EAA9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D1A9-6A0C-4D52-ADAA-1606FBE44ADA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0926F9-8C61-F0BC-E261-F24FD46B6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B80DE3-065C-10E5-E2D8-65BC673FB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E940-718A-4729-8F81-2A8BDC9EF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0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ABC48-A8F1-4106-6186-EFEE4E8E3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EC618-4FCA-B33B-DB03-C99F0EBB5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D04D4C-77B3-7B2B-BA09-636B89D416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D36DA4-0237-A37F-CE1E-2770210C1C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A17FBD-04ED-7C8B-0541-71B42A9381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282BDE-23E7-28AE-631A-C7F5C8A94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D1A9-6A0C-4D52-ADAA-1606FBE44ADA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368743-BB71-85ED-D62E-2D77ED780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37FBD0-F2B4-11BF-5B65-14D5F9503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E940-718A-4729-8F81-2A8BDC9EF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875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0D1FF-8086-9AF1-6FB1-A25B9B79C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0C653C-FD4A-8085-B6C9-0362C86C7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D1A9-6A0C-4D52-ADAA-1606FBE44ADA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D121EE-BBC9-632C-FC14-3ED386FC4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288A1E-2A07-C18F-12B3-527508031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E940-718A-4729-8F81-2A8BDC9EF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23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42612B-3631-0D16-77F6-C16FE3BBE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D1A9-6A0C-4D52-ADAA-1606FBE44ADA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F797FC-D5C0-5519-FA3A-CF56D6C56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81B7C9-37A3-DD29-7903-064CB9FE7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E940-718A-4729-8F81-2A8BDC9EF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090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701F9-06E4-1B84-13BF-CA7E18A54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887A9-467D-3AD9-F7BF-446FB73D4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F17139-9B5C-3514-9175-56B2C6503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DACC7E-0409-8082-2141-0BFFE0248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D1A9-6A0C-4D52-ADAA-1606FBE44ADA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4A2385-0735-7869-02ED-917E397D6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5050E6-8855-27FC-FDA2-F20C008A6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E940-718A-4729-8F81-2A8BDC9EF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773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BC710-BED4-2646-D5DA-C1ECEF46D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F8CA2E-C80C-FEFE-1516-5AB062A095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1C597F-6941-65C4-FDAA-0179026E18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5F8AED-5A78-B745-A58E-EAF5EF08C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D1A9-6A0C-4D52-ADAA-1606FBE44ADA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1CF9DC-90A3-2D98-5D84-F06EE61F4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F7D2AD-CE42-4155-CAA0-65888ED48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E940-718A-4729-8F81-2A8BDC9EF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61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78637C-1D27-B194-5CC4-AE6439F4A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3FC6BF-E478-16FF-8DB1-3B594801F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E460F-30E6-2386-21DA-E3B0911771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AED1A9-6A0C-4D52-ADAA-1606FBE44ADA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3772B4-2AEE-C7FF-042D-56DD8200DA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73C34-FA52-EBE2-F9C4-F4DC7C681D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51E940-718A-4729-8F81-2A8BDC9EF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37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57ADA-A3CD-3FAB-2984-C3AB99F7A0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29069"/>
            <a:ext cx="9144000" cy="1956391"/>
          </a:xfrm>
        </p:spPr>
        <p:txBody>
          <a:bodyPr>
            <a:normAutofit fontScale="90000"/>
          </a:bodyPr>
          <a:lstStyle/>
          <a:p>
            <a:br>
              <a:rPr lang="en-US" dirty="0">
                <a:latin typeface="Algerian" panose="04020705040A02060702" pitchFamily="82" charset="0"/>
              </a:rPr>
            </a:br>
            <a:br>
              <a:rPr lang="en-US" dirty="0">
                <a:latin typeface="Algerian" panose="04020705040A02060702" pitchFamily="82" charset="0"/>
              </a:rPr>
            </a:br>
            <a:br>
              <a:rPr lang="en-US" dirty="0">
                <a:latin typeface="Algerian" panose="04020705040A02060702" pitchFamily="82" charset="0"/>
              </a:rPr>
            </a:br>
            <a:br>
              <a:rPr lang="en-US" dirty="0">
                <a:latin typeface="Algerian" panose="04020705040A02060702" pitchFamily="82" charset="0"/>
              </a:rPr>
            </a:br>
            <a:br>
              <a:rPr lang="en-US" dirty="0">
                <a:latin typeface="Algerian" panose="04020705040A02060702" pitchFamily="82" charset="0"/>
              </a:rPr>
            </a:br>
            <a:br>
              <a:rPr lang="en-US" dirty="0">
                <a:latin typeface="Algerian" panose="04020705040A02060702" pitchFamily="82" charset="0"/>
              </a:rPr>
            </a:br>
            <a:br>
              <a:rPr lang="en-US" dirty="0">
                <a:latin typeface="Algerian" panose="04020705040A02060702" pitchFamily="82" charset="0"/>
              </a:rPr>
            </a:br>
            <a:br>
              <a:rPr lang="en-US" dirty="0">
                <a:latin typeface="Algerian" panose="04020705040A02060702" pitchFamily="82" charset="0"/>
              </a:rPr>
            </a:br>
            <a:br>
              <a:rPr lang="en-US" dirty="0">
                <a:latin typeface="Algerian" panose="04020705040A02060702" pitchFamily="82" charset="0"/>
              </a:rPr>
            </a:br>
            <a:br>
              <a:rPr lang="en-US" dirty="0">
                <a:latin typeface="Algerian" panose="04020705040A02060702" pitchFamily="82" charset="0"/>
              </a:rPr>
            </a:br>
            <a:r>
              <a:rPr lang="en-US" dirty="0">
                <a:latin typeface="Algerian" panose="04020705040A02060702" pitchFamily="82" charset="0"/>
              </a:rPr>
              <a:t>From Cocktails to Convictions</a:t>
            </a:r>
            <a:br>
              <a:rPr lang="en-US" dirty="0">
                <a:latin typeface="Algerian" panose="04020705040A02060702" pitchFamily="82" charset="0"/>
              </a:rPr>
            </a:br>
            <a:r>
              <a:rPr lang="en-US" sz="4000" dirty="0"/>
              <a:t>Regulatory  Capture in the 21</a:t>
            </a:r>
            <a:r>
              <a:rPr lang="en-US" sz="4000" baseline="30000" dirty="0"/>
              <a:t>st</a:t>
            </a:r>
            <a:r>
              <a:rPr lang="en-US" sz="4000" dirty="0"/>
              <a:t> Century</a:t>
            </a:r>
            <a:br>
              <a:rPr lang="en-US" dirty="0"/>
            </a:b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60AA97-DEE2-C4D0-2F11-2646DB244A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23953"/>
            <a:ext cx="9144000" cy="3065684"/>
          </a:xfrm>
        </p:spPr>
        <p:txBody>
          <a:bodyPr>
            <a:normAutofit/>
          </a:bodyPr>
          <a:lstStyle/>
          <a:p>
            <a:r>
              <a:rPr lang="en-US" dirty="0"/>
              <a:t>Susan L. Satter, Office of the Illinois Attorney General, Moderator</a:t>
            </a:r>
          </a:p>
          <a:p>
            <a:r>
              <a:rPr lang="en-US" dirty="0"/>
              <a:t>Mark Toney, Executive Director, TURN</a:t>
            </a:r>
          </a:p>
          <a:p>
            <a:r>
              <a:rPr lang="en-US" dirty="0"/>
              <a:t>Rob Kelter, Attorney, Environmental Law and Policy Center</a:t>
            </a:r>
          </a:p>
          <a:p>
            <a:r>
              <a:rPr lang="en-US" dirty="0"/>
              <a:t>Angela O’Brien, Deputy Ohio Consumers’ Counsel</a:t>
            </a:r>
          </a:p>
          <a:p>
            <a:endParaRPr lang="en-US" dirty="0"/>
          </a:p>
          <a:p>
            <a:r>
              <a:rPr lang="en-US" dirty="0"/>
              <a:t>NASUCA Mid-Year Meeting, June 10, 2024, Madison, WI</a:t>
            </a:r>
          </a:p>
        </p:txBody>
      </p:sp>
    </p:spTree>
    <p:extLst>
      <p:ext uri="{BB962C8B-B14F-4D97-AF65-F5344CB8AC3E}">
        <p14:creationId xmlns:p14="http://schemas.microsoft.com/office/powerpoint/2010/main" val="268661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85340-5A9A-2FB5-3FAE-D4CF95323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Presenters at 2023 NARUC Annual Meeting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EC1C943-411A-B7CB-527B-6314379E15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3280961"/>
              </p:ext>
            </p:extLst>
          </p:nvPr>
        </p:nvGraphicFramePr>
        <p:xfrm>
          <a:off x="838200" y="1531089"/>
          <a:ext cx="10049539" cy="47740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6828">
                  <a:extLst>
                    <a:ext uri="{9D8B030D-6E8A-4147-A177-3AD203B41FA5}">
                      <a16:colId xmlns:a16="http://schemas.microsoft.com/office/drawing/2014/main" val="1563621188"/>
                    </a:ext>
                  </a:extLst>
                </a:gridCol>
                <a:gridCol w="5932711">
                  <a:extLst>
                    <a:ext uri="{9D8B030D-6E8A-4147-A177-3AD203B41FA5}">
                      <a16:colId xmlns:a16="http://schemas.microsoft.com/office/drawing/2014/main" val="3946067107"/>
                    </a:ext>
                  </a:extLst>
                </a:gridCol>
              </a:tblGrid>
              <a:tr h="16021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November, 2023 NARUC Annual Meeting and Education Conference in LaQuinta, CA</a:t>
                      </a:r>
                      <a:endParaRPr lang="en-US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7877544"/>
                  </a:ext>
                </a:extLst>
              </a:tr>
              <a:tr h="4610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Commissioner Moderators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14</a:t>
                      </a:r>
                      <a:endParaRPr lang="en-US" sz="20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5353624"/>
                  </a:ext>
                </a:extLst>
              </a:tr>
              <a:tr h="6780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Commissioner presentations 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18</a:t>
                      </a:r>
                      <a:endParaRPr lang="en-US" sz="20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2262813"/>
                  </a:ext>
                </a:extLst>
              </a:tr>
              <a:tr h="4320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Public Officials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18</a:t>
                      </a:r>
                      <a:endParaRPr lang="en-US" sz="20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1306290"/>
                  </a:ext>
                </a:extLst>
              </a:tr>
              <a:tr h="4232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Enviro/Advocacy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17</a:t>
                      </a:r>
                      <a:endParaRPr lang="en-US" sz="20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5511635"/>
                  </a:ext>
                </a:extLst>
              </a:tr>
              <a:tr h="4320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Coops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3</a:t>
                      </a:r>
                      <a:endParaRPr lang="en-US" sz="20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6997971"/>
                  </a:ext>
                </a:extLst>
              </a:tr>
              <a:tr h="3726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Industry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33</a:t>
                      </a:r>
                      <a:endParaRPr lang="en-US" sz="20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4469590"/>
                  </a:ext>
                </a:extLst>
              </a:tr>
              <a:tr h="3726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Consumer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1</a:t>
                      </a:r>
                      <a:endParaRPr lang="en-US" sz="20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19635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067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21D7B3E-1FFC-B1CB-6CD0-BC17853640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4885367"/>
              </p:ext>
            </p:extLst>
          </p:nvPr>
        </p:nvGraphicFramePr>
        <p:xfrm>
          <a:off x="1701209" y="98425"/>
          <a:ext cx="8803758" cy="6504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3886080" imgH="5029120" progId="Acrobat.Document.DC">
                  <p:embed/>
                </p:oleObj>
              </mc:Choice>
              <mc:Fallback>
                <p:oleObj name="Acrobat Document" r:id="rId2" imgW="3886080" imgH="5029120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01209" y="98425"/>
                        <a:ext cx="8803758" cy="65043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9946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111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Algerian</vt:lpstr>
      <vt:lpstr>Aptos</vt:lpstr>
      <vt:lpstr>Aptos Display</vt:lpstr>
      <vt:lpstr>Arial</vt:lpstr>
      <vt:lpstr>Office Theme</vt:lpstr>
      <vt:lpstr>Adobe Acrobat Document</vt:lpstr>
      <vt:lpstr>          From Cocktails to Convictions Regulatory  Capture in the 21st Century </vt:lpstr>
      <vt:lpstr>Presenters at 2023 NARUC Annual Meeting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From Cocktails to Convictions Regulatory  Capture in the 21st Century </dc:title>
  <dc:creator>Satter, Susan L.</dc:creator>
  <cp:lastModifiedBy>Satter, Susan L.</cp:lastModifiedBy>
  <cp:revision>1</cp:revision>
  <dcterms:created xsi:type="dcterms:W3CDTF">2024-06-04T15:22:51Z</dcterms:created>
  <dcterms:modified xsi:type="dcterms:W3CDTF">2024-06-04T15:36:42Z</dcterms:modified>
</cp:coreProperties>
</file>