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5"/>
  </p:notesMasterIdLst>
  <p:sldIdLst>
    <p:sldId id="256" r:id="rId2"/>
    <p:sldId id="1071" r:id="rId3"/>
    <p:sldId id="106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6D956F-CC51-BAB3-6B72-D729436E53C9}" name="Julia Selker" initials="JS" userId="S::jselker@gridstrategiesllc.com::7f4d5162-432f-4416-af90-fc3ba361b7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1B148-8D75-6E4E-BB7E-6A79A83BBBD9}" v="24" dt="2024-06-11T14:35:11.00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9"/>
  </p:normalViewPr>
  <p:slideViewPr>
    <p:cSldViewPr snapToGrid="0">
      <p:cViewPr varScale="1">
        <p:scale>
          <a:sx n="114" d="100"/>
          <a:sy n="114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37463-454B-C34B-9800-3A0FC4A7B478}" type="datetimeFigureOut">
              <a:rPr lang="en-US" smtClean="0"/>
              <a:t>6/11/24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AE4A9-ABB8-8E48-A59F-BAFC1C32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5A42B0-251C-D03E-4F1A-8FB88548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4090"/>
            <a:ext cx="6967194" cy="9610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7844977-528D-DFE2-008A-7F535183C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8599"/>
            <a:ext cx="6967194" cy="79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Grid Strategies Logo">
            <a:extLst>
              <a:ext uri="{FF2B5EF4-FFF2-40B4-BE49-F238E27FC236}">
                <a16:creationId xmlns:a16="http://schemas.microsoft.com/office/drawing/2014/main" id="{F26FB2C9-E58E-CCF0-BD30-8079F6FCD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5" y="2273459"/>
            <a:ext cx="5950256" cy="13780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982921-3C32-2F06-DD1A-CF781576A854}"/>
              </a:ext>
            </a:extLst>
          </p:cNvPr>
          <p:cNvCxnSpPr>
            <a:cxnSpLocks/>
          </p:cNvCxnSpPr>
          <p:nvPr/>
        </p:nvCxnSpPr>
        <p:spPr>
          <a:xfrm>
            <a:off x="838200" y="3747938"/>
            <a:ext cx="2621868" cy="0"/>
          </a:xfrm>
          <a:prstGeom prst="line">
            <a:avLst/>
          </a:prstGeom>
          <a:ln w="12700"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2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59" y="1758205"/>
            <a:ext cx="10847613" cy="1146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9" y="3263154"/>
            <a:ext cx="10847613" cy="2202122"/>
          </a:xfrm>
          <a:prstGeom prst="rect">
            <a:avLst/>
          </a:prstGeom>
        </p:spPr>
        <p:txBody>
          <a:bodyPr/>
          <a:lstStyle>
            <a:lvl1pPr>
              <a:buClr>
                <a:srgbClr val="F5B21F"/>
              </a:buClr>
              <a:defRPr>
                <a:solidFill>
                  <a:schemeClr val="tx2"/>
                </a:solidFill>
              </a:defRPr>
            </a:lvl1pPr>
            <a:lvl2pPr>
              <a:buClr>
                <a:srgbClr val="F5B21F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F5B21F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F5B21F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F5B21F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D478D6-7186-A6B2-7DC3-1FDAC19F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595" y="6373164"/>
            <a:ext cx="85064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0E9178F-A8A4-B71A-056B-314D75A5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764" y="6373164"/>
            <a:ext cx="57580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3FECDB2-12C2-4AFA-BC91-6BA996469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2C40D6-082F-E139-D807-7BA7E1CA693A}"/>
              </a:ext>
            </a:extLst>
          </p:cNvPr>
          <p:cNvSpPr/>
          <p:nvPr/>
        </p:nvSpPr>
        <p:spPr>
          <a:xfrm>
            <a:off x="10616504" y="6467345"/>
            <a:ext cx="102992" cy="102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AC5F10-07A3-1389-66A7-86166F632791}"/>
              </a:ext>
            </a:extLst>
          </p:cNvPr>
          <p:cNvCxnSpPr>
            <a:cxnSpLocks/>
          </p:cNvCxnSpPr>
          <p:nvPr/>
        </p:nvCxnSpPr>
        <p:spPr>
          <a:xfrm>
            <a:off x="520959" y="2999792"/>
            <a:ext cx="2621868" cy="0"/>
          </a:xfrm>
          <a:prstGeom prst="line">
            <a:avLst/>
          </a:prstGeom>
          <a:ln w="12700"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8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56" y="365125"/>
            <a:ext cx="11202888" cy="1165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556" y="1728012"/>
            <a:ext cx="547063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556" y="2617241"/>
            <a:ext cx="5470631" cy="3111759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rgbClr val="1F1E1E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1F1E1E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1F1E1E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1F1E1E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1F1E1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871" y="1718487"/>
            <a:ext cx="549757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871" y="2607716"/>
            <a:ext cx="5497573" cy="3111759"/>
          </a:xfrm>
          <a:prstGeom prst="rect">
            <a:avLst/>
          </a:prstGeom>
        </p:spPr>
        <p:txBody>
          <a:bodyPr/>
          <a:lstStyle>
            <a:lvl1pPr>
              <a:buClr>
                <a:srgbClr val="F5B21F"/>
              </a:buClr>
              <a:defRPr>
                <a:solidFill>
                  <a:srgbClr val="1F1E1E"/>
                </a:solidFill>
              </a:defRPr>
            </a:lvl1pPr>
            <a:lvl2pPr>
              <a:buClr>
                <a:srgbClr val="F5B21F"/>
              </a:buClr>
              <a:defRPr>
                <a:solidFill>
                  <a:srgbClr val="1F1E1E"/>
                </a:solidFill>
              </a:defRPr>
            </a:lvl2pPr>
            <a:lvl3pPr>
              <a:buClr>
                <a:srgbClr val="F5B21F"/>
              </a:buClr>
              <a:defRPr>
                <a:solidFill>
                  <a:srgbClr val="1F1E1E"/>
                </a:solidFill>
              </a:defRPr>
            </a:lvl3pPr>
            <a:lvl4pPr>
              <a:buClr>
                <a:srgbClr val="F5B21F"/>
              </a:buClr>
              <a:defRPr>
                <a:solidFill>
                  <a:srgbClr val="1F1E1E"/>
                </a:solidFill>
              </a:defRPr>
            </a:lvl4pPr>
            <a:lvl5pPr>
              <a:buClr>
                <a:srgbClr val="F5B21F"/>
              </a:buClr>
              <a:defRPr>
                <a:solidFill>
                  <a:srgbClr val="1F1E1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7295A72-9B7A-1A14-3382-0BB162C3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595" y="6373164"/>
            <a:ext cx="85064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B17F285-B16B-ED9F-218B-E8EDC745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764" y="6373164"/>
            <a:ext cx="57580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3FECDB2-12C2-4AFA-BC91-6BA996469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2AEC996-5A3A-EC0B-AAB4-05EA12686C0C}"/>
              </a:ext>
            </a:extLst>
          </p:cNvPr>
          <p:cNvSpPr/>
          <p:nvPr/>
        </p:nvSpPr>
        <p:spPr>
          <a:xfrm>
            <a:off x="10616504" y="6467345"/>
            <a:ext cx="102992" cy="102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31A8DC-A653-9DDA-6406-23AE404E8C4E}"/>
              </a:ext>
            </a:extLst>
          </p:cNvPr>
          <p:cNvCxnSpPr>
            <a:cxnSpLocks/>
          </p:cNvCxnSpPr>
          <p:nvPr/>
        </p:nvCxnSpPr>
        <p:spPr>
          <a:xfrm>
            <a:off x="494556" y="1604865"/>
            <a:ext cx="2621868" cy="0"/>
          </a:xfrm>
          <a:prstGeom prst="line">
            <a:avLst/>
          </a:prstGeom>
          <a:ln w="12700">
            <a:solidFill>
              <a:srgbClr val="F5B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27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-120039"/>
            <a:ext cx="5920327" cy="132494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36811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1F1E1E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514" y="1422463"/>
            <a:ext cx="4249511" cy="4446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1F1E1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27D3024-ECAB-7525-B749-34369F97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92595" y="6373164"/>
            <a:ext cx="85064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F089F4-DB02-6839-0682-9880C23B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764" y="6373164"/>
            <a:ext cx="575808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3FECDB2-12C2-4AFA-BC91-6BA9964695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7D7898-FE11-88DD-1D84-84F7B0D5323B}"/>
              </a:ext>
            </a:extLst>
          </p:cNvPr>
          <p:cNvSpPr/>
          <p:nvPr/>
        </p:nvSpPr>
        <p:spPr>
          <a:xfrm>
            <a:off x="10616504" y="6467345"/>
            <a:ext cx="102992" cy="102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974" y="2242068"/>
            <a:ext cx="11142307" cy="335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9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F1E1E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70D3-2B64-DA47-B4D7-B7F0B706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64090"/>
            <a:ext cx="10919792" cy="96105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FERC Order 1920</a:t>
            </a:r>
            <a:br>
              <a:rPr lang="en-US" sz="3600" dirty="0"/>
            </a:br>
            <a:r>
              <a:rPr lang="en-US" sz="3600" dirty="0"/>
              <a:t>And cost containment initiatives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7AA8-0163-213F-B7FA-976FC1FB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Rob Gramlich</a:t>
            </a:r>
          </a:p>
        </p:txBody>
      </p:sp>
    </p:spTree>
    <p:extLst>
      <p:ext uri="{BB962C8B-B14F-4D97-AF65-F5344CB8AC3E}">
        <p14:creationId xmlns:p14="http://schemas.microsoft.com/office/powerpoint/2010/main" val="396780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68354-E2AD-4EB1-001B-E06D34C6A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CDB2-12C2-4AFA-BC91-6BA99646959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84C883-63A8-FA73-19EA-1508B0098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90594"/>
              </p:ext>
            </p:extLst>
          </p:nvPr>
        </p:nvGraphicFramePr>
        <p:xfrm>
          <a:off x="111511" y="133813"/>
          <a:ext cx="11876050" cy="6055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8025">
                  <a:extLst>
                    <a:ext uri="{9D8B030D-6E8A-4147-A177-3AD203B41FA5}">
                      <a16:colId xmlns:a16="http://schemas.microsoft.com/office/drawing/2014/main" val="2895464573"/>
                    </a:ext>
                  </a:extLst>
                </a:gridCol>
                <a:gridCol w="5938025">
                  <a:extLst>
                    <a:ext uri="{9D8B030D-6E8A-4147-A177-3AD203B41FA5}">
                      <a16:colId xmlns:a16="http://schemas.microsoft.com/office/drawing/2014/main" val="3971109603"/>
                    </a:ext>
                  </a:extLst>
                </a:gridCol>
              </a:tblGrid>
              <a:tr h="347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NASUCA comments in planning NOPR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Outcome in FERC Order 1920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951034320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Proactively plan for future gen and load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1637259436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Holistic—multi purpose/benefit 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1835293330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Beneficiary pays cost allocation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3032082600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Reasonable, “not overbroad” list of benefits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1166707418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Open, transparent process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3893376293"/>
                  </a:ext>
                </a:extLst>
              </a:tr>
              <a:tr h="347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Consumer advocate direct participation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Not specifically. (PP528-537)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2918980829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Severe weather scenarios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104952118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Use existing corridors, GETs first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4217368492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Minimize cost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847208259"/>
                  </a:ext>
                </a:extLst>
              </a:tr>
              <a:tr h="347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Eliminate bad incentives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Improved with right-sizing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1403877427"/>
                  </a:ext>
                </a:extLst>
              </a:tr>
              <a:tr h="481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EJ-recognize historic injustice, incorp in planning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Not specifically (P960)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2088163939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Regional variation/flexibility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2380048738"/>
                  </a:ext>
                </a:extLst>
              </a:tr>
              <a:tr h="348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Preserve competitive transmission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✔</a:t>
                      </a: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3914722139"/>
                  </a:ext>
                </a:extLst>
              </a:tr>
              <a:tr h="347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Independent transmission monitor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3503444753"/>
                  </a:ext>
                </a:extLst>
              </a:tr>
              <a:tr h="347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Eliminate CWIP (constr. wk in progress)</a:t>
                      </a:r>
                      <a:endParaRPr lang="en-US" sz="18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No</a:t>
                      </a:r>
                      <a:endParaRPr lang="en-US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3051489116"/>
                  </a:ext>
                </a:extLst>
              </a:tr>
              <a:tr h="347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Coordinate with streamlined federal land permitting</a:t>
                      </a:r>
                      <a:endParaRPr lang="en-US" sz="18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Not in 1920. But DOE doing a lot.</a:t>
                      </a:r>
                      <a:endParaRPr lang="en-US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37" marR="67737" marT="0" marB="0"/>
                </a:tc>
                <a:extLst>
                  <a:ext uri="{0D108BD9-81ED-4DB2-BD59-A6C34878D82A}">
                    <a16:rowId xmlns:a16="http://schemas.microsoft.com/office/drawing/2014/main" val="3899517628"/>
                  </a:ext>
                </a:extLst>
              </a:tr>
            </a:tbl>
          </a:graphicData>
        </a:graphic>
      </p:graphicFrame>
      <p:pic>
        <p:nvPicPr>
          <p:cNvPr id="6" name="Graphic 1" descr="Checkmark with solid fill">
            <a:extLst>
              <a:ext uri="{FF2B5EF4-FFF2-40B4-BE49-F238E27FC236}">
                <a16:creationId xmlns:a16="http://schemas.microsoft.com/office/drawing/2014/main" id="{3E528BAD-B4BC-021E-E2EA-645614ED7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7" name="Graphic 1" descr="Checkmark with solid fill">
            <a:extLst>
              <a:ext uri="{FF2B5EF4-FFF2-40B4-BE49-F238E27FC236}">
                <a16:creationId xmlns:a16="http://schemas.microsoft.com/office/drawing/2014/main" id="{40B844B8-39A8-132D-A7EB-E7331A596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8" name="Graphic 1" descr="Checkmark with solid fill">
            <a:extLst>
              <a:ext uri="{FF2B5EF4-FFF2-40B4-BE49-F238E27FC236}">
                <a16:creationId xmlns:a16="http://schemas.microsoft.com/office/drawing/2014/main" id="{8E134B33-116A-F1A2-B793-A1923FBF0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9" name="Graphic 1" descr="Checkmark with solid fill">
            <a:extLst>
              <a:ext uri="{FF2B5EF4-FFF2-40B4-BE49-F238E27FC236}">
                <a16:creationId xmlns:a16="http://schemas.microsoft.com/office/drawing/2014/main" id="{AC119F49-2C1D-679B-7AB4-04562A1CB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10" name="Graphic 1" descr="Checkmark with solid fill">
            <a:extLst>
              <a:ext uri="{FF2B5EF4-FFF2-40B4-BE49-F238E27FC236}">
                <a16:creationId xmlns:a16="http://schemas.microsoft.com/office/drawing/2014/main" id="{7E307D36-83E9-8DC1-96AA-98A346BA7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11" name="Graphic 1" descr="Checkmark with solid fill">
            <a:extLst>
              <a:ext uri="{FF2B5EF4-FFF2-40B4-BE49-F238E27FC236}">
                <a16:creationId xmlns:a16="http://schemas.microsoft.com/office/drawing/2014/main" id="{C4DBC346-D83E-592D-A76F-77F4BE4CD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12" name="Graphic 1" descr="Checkmark with solid fill">
            <a:extLst>
              <a:ext uri="{FF2B5EF4-FFF2-40B4-BE49-F238E27FC236}">
                <a16:creationId xmlns:a16="http://schemas.microsoft.com/office/drawing/2014/main" id="{8B819FA9-0795-5B68-89B7-813F59B5E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13" name="Graphic 1" descr="Checkmark with solid fill">
            <a:extLst>
              <a:ext uri="{FF2B5EF4-FFF2-40B4-BE49-F238E27FC236}">
                <a16:creationId xmlns:a16="http://schemas.microsoft.com/office/drawing/2014/main" id="{46645917-3977-EEDB-B3F9-6B754BDAA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14" name="Graphic 1" descr="Checkmark with solid fill">
            <a:extLst>
              <a:ext uri="{FF2B5EF4-FFF2-40B4-BE49-F238E27FC236}">
                <a16:creationId xmlns:a16="http://schemas.microsoft.com/office/drawing/2014/main" id="{29A90F1C-2846-5FF3-DC0B-BFB9BB753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  <p:pic>
        <p:nvPicPr>
          <p:cNvPr id="15" name="Graphic 1" descr="Checkmark with solid fill">
            <a:extLst>
              <a:ext uri="{FF2B5EF4-FFF2-40B4-BE49-F238E27FC236}">
                <a16:creationId xmlns:a16="http://schemas.microsoft.com/office/drawing/2014/main" id="{A10973CB-A962-F303-C358-B58706C7B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563" y="2220913"/>
            <a:ext cx="157162" cy="1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29464-F976-013B-BB53-F2EC71C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52A7-6D05-7A1D-B501-788E9789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01" y="11151"/>
            <a:ext cx="7997019" cy="669073"/>
          </a:xfrm>
        </p:spPr>
        <p:txBody>
          <a:bodyPr lIns="91440" tIns="45720" rIns="91440" bIns="45720" anchor="b"/>
          <a:lstStyle/>
          <a:p>
            <a:r>
              <a:rPr lang="en-US" dirty="0"/>
              <a:t>Containing Costs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C1400-E01C-89CD-CCF4-E53C300C8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001" y="680224"/>
            <a:ext cx="11632316" cy="505150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cs typeface="Roboto Light"/>
              </a:rPr>
              <a:t>Change is needed: the current approach (incremental, reactive) is the most expensive. Missing economies of scale and scope.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cs typeface="Roboto Light"/>
              </a:rPr>
              <a:t>Need to replace old assets at same time which sucks but doesn’t change above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Main solution: holistic planning, advanced tech, right size</a:t>
            </a: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  <a:sym typeface="Wingdings" pitchFamily="2" charset="2"/>
              </a:rPr>
              <a:t>. = Core of </a:t>
            </a: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Order 1920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Next initiatives (my favorites, let’s work together):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Engage in regional benefits assessments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Relevant State Entities as ITM-like option in near term, DOE-funded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Instill “maximize net benefits” as decision rule in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Non-RTO area building institutional planning capability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FERC DLR rule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Transmission tax credit, DOE grants, loans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Permitting reform (permitting time is money)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Out of merit dispatch reviews in PUC cost pass-through proceedings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Roboto Light"/>
                <a:ea typeface="Roboto Light"/>
                <a:cs typeface="Roboto Light"/>
              </a:rPr>
              <a:t>Interregional transmission (oppose incumbent generator interests)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3F180-7187-F8ED-CABF-705CBD8D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ECDB2-12C2-4AFA-BC91-6BA9964695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35143"/>
      </p:ext>
    </p:extLst>
  </p:cSld>
  <p:clrMapOvr>
    <a:masterClrMapping/>
  </p:clrMapOvr>
</p:sld>
</file>

<file path=ppt/theme/theme1.xml><?xml version="1.0" encoding="utf-8"?>
<a:theme xmlns:a="http://schemas.openxmlformats.org/drawingml/2006/main" name="Grid Strategies Theme">
  <a:themeElements>
    <a:clrScheme name="Grid Strategies">
      <a:dk1>
        <a:srgbClr val="1B4489"/>
      </a:dk1>
      <a:lt1>
        <a:sysClr val="window" lastClr="FFFFFF"/>
      </a:lt1>
      <a:dk2>
        <a:srgbClr val="0C0C0C"/>
      </a:dk2>
      <a:lt2>
        <a:srgbClr val="E7E6E6"/>
      </a:lt2>
      <a:accent1>
        <a:srgbClr val="1B4489"/>
      </a:accent1>
      <a:accent2>
        <a:srgbClr val="0070C0"/>
      </a:accent2>
      <a:accent3>
        <a:srgbClr val="F5B21F"/>
      </a:accent3>
      <a:accent4>
        <a:srgbClr val="BF8709"/>
      </a:accent4>
      <a:accent5>
        <a:srgbClr val="3A1B77"/>
      </a:accent5>
      <a:accent6>
        <a:srgbClr val="7030A0"/>
      </a:accent6>
      <a:hlink>
        <a:srgbClr val="F5B21F"/>
      </a:hlink>
      <a:folHlink>
        <a:srgbClr val="976A07"/>
      </a:folHlink>
    </a:clrScheme>
    <a:fontScheme name="Main Fon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d Strategies Theme" id="{2EEB1DB4-85D8-42AD-BC4A-F99126B5332E}" vid="{9601EE02-F159-4565-B004-702C977D5E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 Strategies Theme</Template>
  <TotalTime>81</TotalTime>
  <Words>278</Words>
  <Application>Microsoft Macintosh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Roboto Light</vt:lpstr>
      <vt:lpstr>Grid Strategies Theme</vt:lpstr>
      <vt:lpstr>FERC Order 1920 And cost containment initiatives</vt:lpstr>
      <vt:lpstr>PowerPoint Presentation</vt:lpstr>
      <vt:lpstr>Containing Costs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Zimmerman</dc:creator>
  <cp:lastModifiedBy>Rob Gramlich</cp:lastModifiedBy>
  <cp:revision>3</cp:revision>
  <dcterms:created xsi:type="dcterms:W3CDTF">2023-03-13T18:52:45Z</dcterms:created>
  <dcterms:modified xsi:type="dcterms:W3CDTF">2024-06-11T15:49:01Z</dcterms:modified>
</cp:coreProperties>
</file>