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  <p:sldId id="269" r:id="rId10"/>
    <p:sldId id="264" r:id="rId11"/>
    <p:sldId id="270" r:id="rId12"/>
    <p:sldId id="266" r:id="rId13"/>
    <p:sldId id="268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8296" autoAdjust="0"/>
  </p:normalViewPr>
  <p:slideViewPr>
    <p:cSldViewPr snapToGrid="0">
      <p:cViewPr varScale="1">
        <p:scale>
          <a:sx n="40" d="100"/>
          <a:sy n="40" d="100"/>
        </p:scale>
        <p:origin x="1306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2528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APS</a:t>
            </a:r>
            <a:r>
              <a:rPr lang="en-US" b="1" baseline="0" dirty="0"/>
              <a:t> </a:t>
            </a:r>
            <a:r>
              <a:rPr lang="en-US" b="1" dirty="0"/>
              <a:t>Active Residential Delinquency</a:t>
            </a:r>
          </a:p>
          <a:p>
            <a:pPr>
              <a:defRPr/>
            </a:pPr>
            <a:r>
              <a:rPr lang="en-US" b="1" dirty="0"/>
              <a:t>Post</a:t>
            </a:r>
            <a:r>
              <a:rPr lang="en-US" b="1" baseline="0" dirty="0"/>
              <a:t> 2023 Moratorium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2023-2024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Sheet1!$A$2:$A$7</c:f>
              <c:numCache>
                <c:formatCode>mmm\-yy</c:formatCode>
                <c:ptCount val="6"/>
                <c:pt idx="0">
                  <c:v>45200</c:v>
                </c:pt>
                <c:pt idx="1">
                  <c:v>45231</c:v>
                </c:pt>
                <c:pt idx="2">
                  <c:v>45261</c:v>
                </c:pt>
                <c:pt idx="3">
                  <c:v>45292</c:v>
                </c:pt>
                <c:pt idx="4">
                  <c:v>45323</c:v>
                </c:pt>
                <c:pt idx="5">
                  <c:v>45352</c:v>
                </c:pt>
              </c:numCache>
            </c:numRef>
          </c:cat>
          <c:val>
            <c:numRef>
              <c:f>Sheet1!$B$2:$B$7</c:f>
              <c:numCache>
                <c:formatCode>"$"#,##0_);[Red]\("$"#,##0\)</c:formatCode>
                <c:ptCount val="6"/>
                <c:pt idx="0">
                  <c:v>114413119</c:v>
                </c:pt>
                <c:pt idx="1">
                  <c:v>118702330</c:v>
                </c:pt>
                <c:pt idx="2">
                  <c:v>92515283</c:v>
                </c:pt>
                <c:pt idx="3">
                  <c:v>75916493</c:v>
                </c:pt>
                <c:pt idx="4">
                  <c:v>65585928</c:v>
                </c:pt>
                <c:pt idx="5">
                  <c:v>55802317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43-4F7F-A708-A94C907C66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17162576"/>
        <c:axId val="617163232"/>
      </c:barChart>
      <c:dateAx>
        <c:axId val="617162576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7163232"/>
        <c:crosses val="autoZero"/>
        <c:auto val="1"/>
        <c:lblOffset val="100"/>
        <c:baseTimeUnit val="months"/>
      </c:dateAx>
      <c:valAx>
        <c:axId val="617163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_);[Red]\(&quot;$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7162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1C14B-78F3-409E-8152-5727687E2F0A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DBD9F-6009-4B0C-993E-4D4B985E3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434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DBD9F-6009-4B0C-993E-4D4B985E3E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3519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DBD9F-6009-4B0C-993E-4D4B985E3E8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964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DBD9F-6009-4B0C-993E-4D4B985E3E8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6319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DBD9F-6009-4B0C-993E-4D4B985E3E8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8161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DBD9F-6009-4B0C-993E-4D4B985E3E8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8611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DBD9F-6009-4B0C-993E-4D4B985E3E8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94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lnSpc>
                <a:spcPts val="12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DBD9F-6009-4B0C-993E-4D4B985E3E8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210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DBD9F-6009-4B0C-993E-4D4B985E3E8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8096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4133850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DBD9F-6009-4B0C-993E-4D4B985E3E8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443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400" b="0" i="0" u="none" strike="noStrike" baseline="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DBD9F-6009-4B0C-993E-4D4B985E3E8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47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DBD9F-6009-4B0C-993E-4D4B985E3E8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681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DBD9F-6009-4B0C-993E-4D4B985E3E8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8958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DBD9F-6009-4B0C-993E-4D4B985E3E8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7927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BDBD9F-6009-4B0C-993E-4D4B985E3E8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014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BF344AB-D6CC-58AE-0819-A9AA1C7F8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68530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32B11DE-EAFD-9EAC-F8AF-53CC63D1C7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25443"/>
            <a:ext cx="12192000" cy="2387600"/>
          </a:xfrm>
        </p:spPr>
        <p:txBody>
          <a:bodyPr anchor="b"/>
          <a:lstStyle>
            <a:lvl1pPr algn="ctr">
              <a:defRPr sz="6000" baseline="0">
                <a:solidFill>
                  <a:schemeClr val="bg1"/>
                </a:solidFill>
                <a:effectLst>
                  <a:outerShdw blurRad="63500" dist="88900" dir="4200000" algn="ctr" rotWithShape="0">
                    <a:srgbClr val="000000">
                      <a:alpha val="49000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32FD3F-3EB9-F7E1-E378-D089E431D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1719" y="388766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DF7B2-740F-9A3B-B1A3-46CD80342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28A-6CDB-4B3B-ACDB-F92451B5EE7B}" type="datetimeFigureOut">
              <a:rPr lang="en-US" smtClean="0"/>
              <a:t>6/10/2024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B4593-6464-1165-EB93-D1C0AEDA0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FE0B82-72A4-A73C-6378-385483A06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2E15-ED62-4B5A-9665-5E37AE21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445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1201F-70D1-0999-E569-4B096C7DE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8A9E8C-02B9-2C6F-EA73-0393A16CBB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97996-FF1D-85B3-1652-0D712C1B3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28A-6CDB-4B3B-ACDB-F92451B5EE7B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25EB8-4DE3-25A2-1B3C-8840A34AC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8E283-7CB7-7574-FE6E-E4944321B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2E15-ED62-4B5A-9665-5E37AE21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08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AE712F-F0BA-2C59-188A-A000E833E4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7BB920-EC82-AC64-060B-20CA435D46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EEE0A-9CCD-2838-510E-3AA126744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28A-6CDB-4B3B-ACDB-F92451B5EE7B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8696D5-C29F-09DC-C6BE-6BDAAF551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7284E-DE59-02C0-C65E-BA9401E3C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2E15-ED62-4B5A-9665-5E37AE21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025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8473D-27A9-7CDA-80FC-7418FC0AC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C1A1D-9C51-3963-D74F-1CE991F69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2884D-A11C-36CD-6145-80F32A1D1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28A-6CDB-4B3B-ACDB-F92451B5EE7B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1D4562-DCAF-0806-53BF-34720467F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B82313-53CE-ABB7-B00A-B3927D198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2E15-ED62-4B5A-9665-5E37AE21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68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5A480-B11F-BC15-AC60-46250662B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2D4B0F-3120-E695-C9FC-D0D4657E2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6C5B5-3D40-6668-4D1C-8639124C3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28A-6CDB-4B3B-ACDB-F92451B5EE7B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F8BE3-8169-AF0C-075E-D4D5506AE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7E87E-BCE8-36F7-A0C5-C550A6FD6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2E15-ED62-4B5A-9665-5E37AE21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350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D0EE7-9554-47C6-996E-0076A80B5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385B9-5536-16B9-39AF-3A108BC7EE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85731-E2F9-053B-90AE-1C29850597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9A773D-9D60-AAD6-40CF-F9E7E0F27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28A-6CDB-4B3B-ACDB-F92451B5EE7B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49CAC2-BCE7-7CA5-3F1E-8718D8DE7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4792FD-2079-8A99-CE01-EEA38B7AE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2E15-ED62-4B5A-9665-5E37AE21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83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39A75-320A-1D4B-B063-1C011AD79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47A5E3-0761-BB11-D719-F0AD52C2A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45C5E8-469E-D4A4-D992-918B80359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0E6148-663F-0896-208E-738AB29FBC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683697-DF96-74AD-9C40-E4D8C68676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A0531-02B7-A4E1-D304-C7BC45D93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28A-6CDB-4B3B-ACDB-F92451B5EE7B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44EAAD-2F32-4D63-1DBB-19D4ADA6C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151B88-D691-D502-FA5E-05BB53E3E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2E15-ED62-4B5A-9665-5E37AE21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7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564D9-E8A0-5C1C-2AF3-F4C8393BD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6256BA-7CEA-D67F-522B-89DD37252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28A-6CDB-4B3B-ACDB-F92451B5EE7B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A2C3E3-014B-65C7-6E29-E36A3B584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6A7880-4CAE-427D-9D53-2DA2840D6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2E15-ED62-4B5A-9665-5E37AE21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542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E6EBA6-6E3C-3E2A-2A98-E769AFFA1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28A-6CDB-4B3B-ACDB-F92451B5EE7B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15A61C-8F0A-B2E2-7AB2-CBF4CF96C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5B642F-DAB7-7059-3249-F971B918C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2E15-ED62-4B5A-9665-5E37AE21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46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67774-959D-F7C5-08E6-A91A25446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283F9-33DE-7D47-4073-6586B12CA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CCE2C2-6CD8-F9AD-7ADF-0461241440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A5DC99-8686-7529-26FB-ACB4F34F9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28A-6CDB-4B3B-ACDB-F92451B5EE7B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21A73E-2C8E-FA88-71D2-DF19C1A8D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58024B-03E5-C4AF-C894-764877C12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2E15-ED62-4B5A-9665-5E37AE21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629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8B948-283E-CE49-D68E-59D93C278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2D9E40-A279-6D7F-29FB-27A97311AA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497A34-A8AD-416D-2B92-28EBDFC00D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6073CA-4239-AC9D-0B96-773346B1A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1228A-6CDB-4B3B-ACDB-F92451B5EE7B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0D0CA8-E419-E875-9DB7-493C5905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2240B4-5E9E-B7C8-C4C7-6743957A0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2E15-ED62-4B5A-9665-5E37AE217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604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D3643B-36B5-0E4D-8E0E-1B98E955C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D1EB38-76AD-7FB2-5FAA-E2B5F0D22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F28585-1962-CDD1-DDD7-2B49E2DA96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Roboto" panose="02000000000000000000" pitchFamily="2" charset="0"/>
              </a:defRPr>
            </a:lvl1pPr>
          </a:lstStyle>
          <a:p>
            <a:fld id="{4A81228A-6CDB-4B3B-ACDB-F92451B5EE7B}" type="datetimeFigureOut">
              <a:rPr lang="en-US" smtClean="0"/>
              <a:pPr/>
              <a:t>6/10/2024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25AC6E-7E03-5AC6-5DF3-B95D61237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Roboto" panose="02000000000000000000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FAADE-625B-2FD2-F40C-42CD32BAC4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Roboto" panose="02000000000000000000" pitchFamily="2" charset="0"/>
              </a:defRPr>
            </a:lvl1pPr>
          </a:lstStyle>
          <a:p>
            <a:fld id="{E0A42E15-ED62-4B5A-9665-5E37AE2172C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4F82865-077A-87B7-E4C6-91C13E77969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5632" y="6037556"/>
            <a:ext cx="2377646" cy="54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29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kern="1200" baseline="0">
          <a:solidFill>
            <a:schemeClr val="tx1"/>
          </a:solidFill>
          <a:latin typeface="Roboto Medium" panose="020F0502020204030204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Roboto Light" panose="020F0502020204030204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Roboto" panose="020000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Roboto" panose="020000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Roboto" panose="020000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ricopa.gov/Archive.aspx?AMID=103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edocket.azcc.gov/search/docket-search/item-detail/26308" TargetMode="External"/><Relationship Id="rId4" Type="http://schemas.openxmlformats.org/officeDocument/2006/relationships/hyperlink" Target="https://edocket.azcc.gov/search/docket-search/item-detail/22652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DABA0-EBCB-2C8C-AC45-8E435C679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25443"/>
            <a:ext cx="12192000" cy="3201780"/>
          </a:xfrm>
        </p:spPr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Arizona’s Summer Shutoff Moratorium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5EC963-AEF0-5459-3E0B-872FFAA3F0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1719" y="3887659"/>
            <a:ext cx="9144000" cy="240084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Erin Ford Faulhaber </a:t>
            </a:r>
          </a:p>
          <a:p>
            <a:r>
              <a:rPr lang="en-US" dirty="0"/>
              <a:t>Deputy Director</a:t>
            </a:r>
          </a:p>
          <a:p>
            <a:r>
              <a:rPr lang="en-US" dirty="0"/>
              <a:t>Residential Utility Consumer Office</a:t>
            </a:r>
          </a:p>
          <a:p>
            <a:endParaRPr lang="en-US" dirty="0"/>
          </a:p>
          <a:p>
            <a:r>
              <a:rPr lang="en-US" dirty="0"/>
              <a:t>NASUCA Consumer Protection Panel</a:t>
            </a:r>
          </a:p>
          <a:p>
            <a:r>
              <a:rPr lang="en-US" dirty="0"/>
              <a:t>June 2024</a:t>
            </a:r>
          </a:p>
        </p:txBody>
      </p:sp>
    </p:spTree>
    <p:extLst>
      <p:ext uri="{BB962C8B-B14F-4D97-AF65-F5344CB8AC3E}">
        <p14:creationId xmlns:p14="http://schemas.microsoft.com/office/powerpoint/2010/main" val="193648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CBB66-A734-4319-805A-929D516E3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are the ongoing concerns for RUCO?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C346F-DD27-48EC-9C1D-B7E105F179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892555" cy="1325563"/>
          </a:xfrm>
        </p:spPr>
        <p:txBody>
          <a:bodyPr/>
          <a:lstStyle/>
          <a:p>
            <a:r>
              <a:rPr lang="en-US" dirty="0"/>
              <a:t>Is the moratorium properly tailored?</a:t>
            </a:r>
          </a:p>
          <a:p>
            <a:pPr lvl="1"/>
            <a:endParaRPr lang="en-US" dirty="0"/>
          </a:p>
        </p:txBody>
      </p:sp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41B6544D-CC83-4A81-9082-AF5A1D097BF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730755" y="1825625"/>
            <a:ext cx="6131906" cy="412170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35DD24F-0E04-4265-9A49-FBA8E51615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8960" y="3151188"/>
            <a:ext cx="3785919" cy="1736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890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E38A7-5CD9-4D65-B1E1-A41EBF162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are the ongoing concerns for RUCO?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A46286-21DF-4D5D-B38D-38DF941ABE0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070112" y="2551837"/>
            <a:ext cx="395531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n-US" sz="2400" b="1" dirty="0">
                <a:latin typeface="+mn-lt"/>
              </a:rPr>
              <a:t>The average delinquent amount for an APS residential customer coming out of the 2023 moratorium was $648.00.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BD5BD6-B603-4203-A5BD-A29C3AFDCE6A}"/>
              </a:ext>
            </a:extLst>
          </p:cNvPr>
          <p:cNvSpPr txBox="1"/>
          <p:nvPr/>
        </p:nvSpPr>
        <p:spPr>
          <a:xfrm>
            <a:off x="838200" y="1866120"/>
            <a:ext cx="52578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Roboto Light" panose="02000000000000000000" pitchFamily="2" charset="0"/>
                <a:ea typeface="Roboto Light" panose="02000000000000000000" pitchFamily="2" charset="0"/>
              </a:rPr>
              <a:t>Does the moratorium help or hurt affordability?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EB4330E-902B-455F-BADE-7BE05047CF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187045"/>
            <a:ext cx="6781800" cy="298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194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49001-2AEA-4FC9-91B0-711285CD8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are the ongoing concerns for RUCO?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C0FB0C-5775-4E96-849E-F3EF704D5D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81595" cy="4667250"/>
          </a:xfrm>
        </p:spPr>
        <p:txBody>
          <a:bodyPr>
            <a:normAutofit/>
          </a:bodyPr>
          <a:lstStyle/>
          <a:p>
            <a:r>
              <a:rPr lang="en-US" dirty="0"/>
              <a:t>Is the moratorium treating a symptom but not the disease?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Limited Income Programs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Weatherization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A/C Repair and Replacement Incentives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Third Party Designees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9" name="Table 5">
            <a:extLst>
              <a:ext uri="{FF2B5EF4-FFF2-40B4-BE49-F238E27FC236}">
                <a16:creationId xmlns:a16="http://schemas.microsoft.com/office/drawing/2014/main" id="{8EE4E0B8-4540-41FD-AD20-33B5D66A71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7844950"/>
              </p:ext>
            </p:extLst>
          </p:nvPr>
        </p:nvGraphicFramePr>
        <p:xfrm>
          <a:off x="6172207" y="2118360"/>
          <a:ext cx="5181595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6319">
                  <a:extLst>
                    <a:ext uri="{9D8B030D-6E8A-4147-A177-3AD203B41FA5}">
                      <a16:colId xmlns:a16="http://schemas.microsoft.com/office/drawing/2014/main" val="4017609399"/>
                    </a:ext>
                  </a:extLst>
                </a:gridCol>
                <a:gridCol w="1510177">
                  <a:extLst>
                    <a:ext uri="{9D8B030D-6E8A-4147-A177-3AD203B41FA5}">
                      <a16:colId xmlns:a16="http://schemas.microsoft.com/office/drawing/2014/main" val="277684229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853627390"/>
                    </a:ext>
                  </a:extLst>
                </a:gridCol>
                <a:gridCol w="1550578">
                  <a:extLst>
                    <a:ext uri="{9D8B030D-6E8A-4147-A177-3AD203B41FA5}">
                      <a16:colId xmlns:a16="http://schemas.microsoft.com/office/drawing/2014/main" val="12537609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+mn-lt"/>
                        </a:rPr>
                        <a:t>Year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Indoor Heat Deaths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80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Broken A/C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A/C Off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+mn-lt"/>
                        </a:rPr>
                        <a:t>No A/C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559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2019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38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52259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660139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2021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</a:rPr>
                        <a:t>52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4147038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2022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</a:rPr>
                        <a:t>51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576731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117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3944983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59598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F930B-530B-4323-B91E-F35F072120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079966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37DF-963C-4B97-B0B6-FF2C1C755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C83C6-2DDD-477C-A865-637682E7E5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sz="1800" b="1" dirty="0">
                <a:latin typeface="+mn-lt"/>
                <a:ea typeface="Roboto Light" panose="02000000000000000000" pitchFamily="2" charset="0"/>
              </a:rPr>
              <a:t>Arizona Administrative Code </a:t>
            </a:r>
            <a:r>
              <a:rPr lang="en-US" sz="1800" dirty="0">
                <a:latin typeface="+mn-lt"/>
                <a:ea typeface="Roboto Light" panose="02000000000000000000" pitchFamily="2" charset="0"/>
              </a:rPr>
              <a:t>R14-2-210 through R14-2-212, R14-2-215</a:t>
            </a:r>
          </a:p>
          <a:p>
            <a:r>
              <a:rPr lang="en-US" sz="1800" b="1" dirty="0">
                <a:effectLst/>
                <a:latin typeface="+mn-lt"/>
                <a:ea typeface="Roboto Light" panose="02000000000000000000" pitchFamily="2" charset="0"/>
              </a:rPr>
              <a:t>2023 Heat Related Deaths Report</a:t>
            </a:r>
            <a:r>
              <a:rPr lang="en-US" sz="1800" dirty="0">
                <a:effectLst/>
                <a:latin typeface="+mn-lt"/>
                <a:ea typeface="Roboto Light" panose="02000000000000000000" pitchFamily="2" charset="0"/>
              </a:rPr>
              <a:t>, Maricopa County, Department of Public Health, Division of Epidemiology and Informatics (April 2024).</a:t>
            </a:r>
          </a:p>
          <a:p>
            <a:pPr lvl="1"/>
            <a:r>
              <a:rPr lang="en-US" sz="1800" b="1" dirty="0">
                <a:latin typeface="+mn-lt"/>
                <a:ea typeface="Roboto Light" panose="02000000000000000000" pitchFamily="2" charset="0"/>
              </a:rPr>
              <a:t>2014-2022 Heat Related Death Reports</a:t>
            </a:r>
            <a:r>
              <a:rPr lang="en-US" sz="1800" dirty="0">
                <a:latin typeface="+mn-lt"/>
                <a:ea typeface="Roboto Light" panose="02000000000000000000" pitchFamily="2" charset="0"/>
              </a:rPr>
              <a:t>,</a:t>
            </a:r>
            <a:r>
              <a:rPr lang="en-US" sz="1800" dirty="0">
                <a:effectLst/>
                <a:latin typeface="+mn-lt"/>
                <a:ea typeface="Roboto Light" panose="02000000000000000000" pitchFamily="2" charset="0"/>
              </a:rPr>
              <a:t> Maricopa County, Department of Public Health, Division of Epidemiology and Informatics</a:t>
            </a:r>
          </a:p>
          <a:p>
            <a:pPr lvl="1"/>
            <a:r>
              <a:rPr lang="en-US" sz="1800" dirty="0">
                <a:latin typeface="+mn-lt"/>
                <a:ea typeface="Roboto Light" panose="02000000000000000000" pitchFamily="2" charset="0"/>
              </a:rPr>
              <a:t>All Reports available at </a:t>
            </a:r>
            <a:r>
              <a:rPr lang="en-US" sz="1800" dirty="0">
                <a:effectLst/>
                <a:latin typeface="+mn-lt"/>
                <a:ea typeface="Roboto Light" panose="02000000000000000000" pitchFamily="2" charset="0"/>
                <a:hlinkClick r:id="rId3"/>
              </a:rPr>
              <a:t>https://www.maricopa.gov/Archive.aspx?AMID=103</a:t>
            </a:r>
            <a:r>
              <a:rPr lang="en-US" sz="1800" dirty="0">
                <a:effectLst/>
                <a:latin typeface="+mn-lt"/>
                <a:ea typeface="Roboto Light" panose="02000000000000000000" pitchFamily="2" charset="0"/>
              </a:rPr>
              <a:t> </a:t>
            </a:r>
          </a:p>
          <a:p>
            <a:pPr lvl="1"/>
            <a:endParaRPr lang="en-US" sz="1800" dirty="0">
              <a:effectLst/>
              <a:latin typeface="+mn-lt"/>
              <a:ea typeface="Roboto Light" panose="02000000000000000000" pitchFamily="2" charset="0"/>
            </a:endParaRPr>
          </a:p>
          <a:p>
            <a:pPr marL="342900" marR="0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+mn-lt"/>
                <a:ea typeface="Roboto Light" panose="02000000000000000000" pitchFamily="2" charset="0"/>
              </a:rPr>
              <a:t>ACC Disconnection Docket E-00000A-19-0128 </a:t>
            </a:r>
            <a:r>
              <a:rPr lang="en-US" sz="1800" dirty="0">
                <a:effectLst/>
                <a:latin typeface="+mn-lt"/>
                <a:ea typeface="Roboto Light" panose="02000000000000000000" pitchFamily="2" charset="0"/>
                <a:hlinkClick r:id="rId4"/>
              </a:rPr>
              <a:t>https://edocket.azcc.gov/search/docket-search/item-detail/22652</a:t>
            </a:r>
            <a:endParaRPr lang="en-US" sz="1800" dirty="0">
              <a:effectLst/>
              <a:latin typeface="+mn-lt"/>
              <a:ea typeface="Roboto Light" panose="02000000000000000000" pitchFamily="2" charset="0"/>
            </a:endParaRPr>
          </a:p>
          <a:p>
            <a:pPr marL="11430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+mn-lt"/>
              <a:ea typeface="Roboto Light" panose="02000000000000000000" pitchFamily="2" charset="0"/>
            </a:endParaRPr>
          </a:p>
          <a:p>
            <a:pPr marL="342900" marR="0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+mn-lt"/>
                <a:ea typeface="Roboto Light" panose="02000000000000000000" pitchFamily="2" charset="0"/>
              </a:rPr>
              <a:t>ACC Reporting Docket for Termination of Service Rules R14-2-215</a:t>
            </a:r>
            <a:r>
              <a:rPr lang="en-US" sz="1800" b="1" dirty="0">
                <a:latin typeface="+mn-lt"/>
                <a:ea typeface="Roboto Light" panose="02000000000000000000" pitchFamily="2" charset="0"/>
              </a:rPr>
              <a:t> </a:t>
            </a:r>
            <a:r>
              <a:rPr lang="en-US" sz="1800" dirty="0">
                <a:effectLst/>
                <a:latin typeface="+mn-lt"/>
                <a:ea typeface="Roboto Light" panose="02000000000000000000" pitchFamily="2" charset="0"/>
                <a:hlinkClick r:id="rId5"/>
              </a:rPr>
              <a:t>https://edocket.azcc.gov/search/docket-search/item-detail/26308</a:t>
            </a:r>
            <a:endParaRPr lang="en-US" sz="1800" dirty="0">
              <a:effectLst/>
              <a:latin typeface="+mn-lt"/>
              <a:ea typeface="Roboto Light" panose="02000000000000000000" pitchFamily="2" charset="0"/>
            </a:endParaRPr>
          </a:p>
          <a:p>
            <a:pPr marL="800100" lvl="1">
              <a:spcBef>
                <a:spcPts val="0"/>
              </a:spcBef>
            </a:pPr>
            <a:r>
              <a:rPr lang="en-US" sz="1400" dirty="0">
                <a:effectLst/>
                <a:latin typeface="+mn-lt"/>
                <a:ea typeface="Roboto Light" panose="02000000000000000000" pitchFamily="2" charset="0"/>
              </a:rPr>
              <a:t>Statistics on past-due accounts, residential customer delinquency dollars, and payment plans.</a:t>
            </a:r>
          </a:p>
          <a:p>
            <a:endParaRPr lang="en-US" sz="2200" dirty="0"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5273C-1325-46EA-9C04-CB9CE76A9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RUCO and Arizona Utility Landscape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23045-D4B9-4DA9-B448-694C6A58F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6208" y="1690688"/>
            <a:ext cx="5677592" cy="4351338"/>
          </a:xfrm>
        </p:spPr>
        <p:txBody>
          <a:bodyPr>
            <a:normAutofit fontScale="92500"/>
          </a:bodyPr>
          <a:lstStyle/>
          <a:p>
            <a:r>
              <a:rPr lang="en-US" dirty="0"/>
              <a:t>RUCO was established by the Legislature in 1983 to represent residential ratepayers in rate and policy proceedings before the Arizona Corporation Commission (ACC). </a:t>
            </a:r>
          </a:p>
          <a:p>
            <a:r>
              <a:rPr lang="en-US" dirty="0"/>
              <a:t>In 2019, the ACC adopted a moratorium on summer electric shutoffs for residential customers. </a:t>
            </a:r>
          </a:p>
          <a:p>
            <a:r>
              <a:rPr lang="en-US" dirty="0"/>
              <a:t>The moratorium runs from June 1</a:t>
            </a:r>
            <a:r>
              <a:rPr lang="en-US" baseline="30000" dirty="0"/>
              <a:t>st</a:t>
            </a:r>
            <a:r>
              <a:rPr lang="en-US" dirty="0"/>
              <a:t> to October 15</a:t>
            </a:r>
            <a:r>
              <a:rPr lang="en-US" baseline="30000" dirty="0"/>
              <a:t>th</a:t>
            </a:r>
            <a:r>
              <a:rPr lang="en-US" dirty="0"/>
              <a:t> each year. 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B60FD5-9D73-4538-981C-0761786034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289393"/>
            <a:ext cx="4324004" cy="5489409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DF450D-0BAE-4D5B-B2AE-31C01C47A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42E15-ED62-4B5A-9665-5E37AE2172C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16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C21ED-4491-49AA-B1FC-E658A5869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consider a moratorium?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5AC80-A00C-491F-9794-9DF10B3E2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7523"/>
            <a:ext cx="10515600" cy="948055"/>
          </a:xfrm>
        </p:spPr>
        <p:txBody>
          <a:bodyPr>
            <a:noAutofit/>
          </a:bodyPr>
          <a:lstStyle/>
          <a:p>
            <a:r>
              <a:rPr lang="en-US" sz="2400" dirty="0">
                <a:latin typeface="Roboto Light" panose="02000000000000000000" pitchFamily="2" charset="0"/>
                <a:ea typeface="Roboto Light" panose="02000000000000000000" pitchFamily="2" charset="0"/>
              </a:rPr>
              <a:t>Last summer,  Phoenix had 54 days of Excessive Heat Warnings, or days above 110</a:t>
            </a:r>
            <a:r>
              <a:rPr lang="en-US" sz="2400" i="0" u="none" strike="noStrike" baseline="0" dirty="0">
                <a:latin typeface="Roboto Light" panose="02000000000000000000" pitchFamily="2" charset="0"/>
                <a:ea typeface="Roboto Light" panose="02000000000000000000" pitchFamily="2" charset="0"/>
              </a:rPr>
              <a:t>° F</a:t>
            </a:r>
            <a:r>
              <a:rPr lang="en-US" sz="24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pPr lvl="1"/>
            <a:r>
              <a:rPr lang="en-US" dirty="0">
                <a:latin typeface="Roboto Light" panose="02000000000000000000" pitchFamily="2" charset="0"/>
                <a:ea typeface="Roboto Light" panose="02000000000000000000" pitchFamily="2" charset="0"/>
              </a:rPr>
              <a:t>July 2023: 31 straight days over 110</a:t>
            </a:r>
            <a:r>
              <a:rPr lang="en-US" sz="2400" i="0" u="none" strike="noStrike" baseline="0" dirty="0">
                <a:latin typeface="Roboto Light" panose="02000000000000000000" pitchFamily="2" charset="0"/>
                <a:ea typeface="Roboto Light" panose="02000000000000000000" pitchFamily="2" charset="0"/>
              </a:rPr>
              <a:t>° F</a:t>
            </a:r>
            <a:r>
              <a:rPr lang="en-US" dirty="0">
                <a:latin typeface="Roboto Light" panose="02000000000000000000" pitchFamily="2" charset="0"/>
                <a:ea typeface="Roboto Light" panose="02000000000000000000" pitchFamily="2" charset="0"/>
              </a:rPr>
              <a:t>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6D2931F-AE70-4B85-8852-F681388E3B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4821" y="2972413"/>
            <a:ext cx="8182357" cy="2968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027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3A225-BCA3-4775-A1C2-E7630EF83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was the catalyst?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C6F7DA-8A2D-4A51-BB48-6CAE094255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32441"/>
            <a:ext cx="4999153" cy="13913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September 2018</a:t>
            </a:r>
          </a:p>
          <a:p>
            <a:pPr marL="0" indent="0">
              <a:buNone/>
            </a:pPr>
            <a:r>
              <a:rPr lang="en-US" sz="2000" dirty="0"/>
              <a:t>A 72 year old woman dies in her home in a west Phoenix retirement community after her power was cut off by APS over a $51 arrearage. The temperature outside was </a:t>
            </a:r>
            <a:r>
              <a:rPr lang="en-US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107</a:t>
            </a:r>
            <a:r>
              <a:rPr lang="en-US" sz="2000" i="0" u="none" strike="noStrike" baseline="0" dirty="0">
                <a:latin typeface="Roboto Light" panose="02000000000000000000" pitchFamily="2" charset="0"/>
                <a:ea typeface="Roboto Light" panose="02000000000000000000" pitchFamily="2" charset="0"/>
              </a:rPr>
              <a:t>° F</a:t>
            </a:r>
            <a:r>
              <a:rPr lang="en-US" sz="20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  <a:endParaRPr lang="en-US" sz="20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AC098B8-CD63-4863-87BE-8D52EA8DCF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2773" y="1532441"/>
            <a:ext cx="3538290" cy="104164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883EE18-7628-4AC5-9ABE-5D7A7FB664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06022" y="4419587"/>
            <a:ext cx="2184512" cy="161298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EF4E54F-DDCB-456E-A847-9DB75B80FC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2337" y="2817352"/>
            <a:ext cx="2571882" cy="1358970"/>
          </a:xfrm>
          <a:prstGeom prst="rect">
            <a:avLst/>
          </a:prstGeom>
        </p:spPr>
      </p:pic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9F1A544E-4748-4000-9403-06BC36CE72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954996"/>
              </p:ext>
            </p:extLst>
          </p:nvPr>
        </p:nvGraphicFramePr>
        <p:xfrm>
          <a:off x="796511" y="3452471"/>
          <a:ext cx="5235980" cy="2828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8995">
                  <a:extLst>
                    <a:ext uri="{9D8B030D-6E8A-4147-A177-3AD203B41FA5}">
                      <a16:colId xmlns:a16="http://schemas.microsoft.com/office/drawing/2014/main" val="1541094467"/>
                    </a:ext>
                  </a:extLst>
                </a:gridCol>
                <a:gridCol w="1308995">
                  <a:extLst>
                    <a:ext uri="{9D8B030D-6E8A-4147-A177-3AD203B41FA5}">
                      <a16:colId xmlns:a16="http://schemas.microsoft.com/office/drawing/2014/main" val="2163316233"/>
                    </a:ext>
                  </a:extLst>
                </a:gridCol>
                <a:gridCol w="1308995">
                  <a:extLst>
                    <a:ext uri="{9D8B030D-6E8A-4147-A177-3AD203B41FA5}">
                      <a16:colId xmlns:a16="http://schemas.microsoft.com/office/drawing/2014/main" val="760818745"/>
                    </a:ext>
                  </a:extLst>
                </a:gridCol>
                <a:gridCol w="1308995">
                  <a:extLst>
                    <a:ext uri="{9D8B030D-6E8A-4147-A177-3AD203B41FA5}">
                      <a16:colId xmlns:a16="http://schemas.microsoft.com/office/drawing/2014/main" val="4239374251"/>
                    </a:ext>
                  </a:extLst>
                </a:gridCol>
              </a:tblGrid>
              <a:tr h="353304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Year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Total Heat Deaths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Indoor Heat Deaths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Percentage Indoor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1298073866"/>
                  </a:ext>
                </a:extLst>
              </a:tr>
              <a:tr h="447796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2014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61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28%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1829412047"/>
                  </a:ext>
                </a:extLst>
              </a:tr>
              <a:tr h="447796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2015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84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33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39%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4105011106"/>
                  </a:ext>
                </a:extLst>
              </a:tr>
              <a:tr h="447796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2016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154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39%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2016389909"/>
                  </a:ext>
                </a:extLst>
              </a:tr>
              <a:tr h="447796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2017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179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71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40%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2785390922"/>
                  </a:ext>
                </a:extLst>
              </a:tr>
              <a:tr h="447796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2018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182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51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28%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19860599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3814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9866A-CF4F-4012-B05D-14E13A406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did the ACC address the issue?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8A7291-5271-4CE1-A331-8F86501E73A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/>
              <a:t>The Commission issued an emergency moratorium for the 2019 summer and proceeded with rulemaking.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Structure of the moratorium;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Termination procedures including notice and deferred payment plans;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Customer third party designee;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Waiver of late fees and interest;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Raising the arrearage threshold for shutoff from $25 to $300;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Reporting requirements.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62D6B2B1-54BA-461D-8D04-18613E942C7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22934962"/>
              </p:ext>
            </p:extLst>
          </p:nvPr>
        </p:nvGraphicFramePr>
        <p:xfrm>
          <a:off x="6096000" y="2690654"/>
          <a:ext cx="5181595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6319">
                  <a:extLst>
                    <a:ext uri="{9D8B030D-6E8A-4147-A177-3AD203B41FA5}">
                      <a16:colId xmlns:a16="http://schemas.microsoft.com/office/drawing/2014/main" val="4017609399"/>
                    </a:ext>
                  </a:extLst>
                </a:gridCol>
                <a:gridCol w="1510177">
                  <a:extLst>
                    <a:ext uri="{9D8B030D-6E8A-4147-A177-3AD203B41FA5}">
                      <a16:colId xmlns:a16="http://schemas.microsoft.com/office/drawing/2014/main" val="277684229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853627390"/>
                    </a:ext>
                  </a:extLst>
                </a:gridCol>
                <a:gridCol w="1550578">
                  <a:extLst>
                    <a:ext uri="{9D8B030D-6E8A-4147-A177-3AD203B41FA5}">
                      <a16:colId xmlns:a16="http://schemas.microsoft.com/office/drawing/2014/main" val="12537609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Year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Indoor Heat Deaths with A/C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80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Broken A/C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A/C Off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No Electricity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559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2014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849586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2015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4265051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2016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</a:rPr>
                        <a:t>32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763749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2017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</a:rPr>
                        <a:t>34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434364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2018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411323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2271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11509-DBDB-4750-8CFD-C3521284E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Moratorium on Electric Shutoffs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20E81-CEB3-47C1-9E48-D4533A2B9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1800" dirty="0">
                <a:latin typeface="+mn-lt"/>
              </a:rPr>
              <a:t>The Arizona Administrative Code gives utilities two options for termination of service:</a:t>
            </a:r>
            <a:endParaRPr lang="en-US" sz="1800" i="0" u="none" strike="noStrike" baseline="0" dirty="0">
              <a:latin typeface="+mn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i="0" u="none" strike="noStrike" baseline="0" dirty="0">
              <a:latin typeface="+mn-lt"/>
            </a:endParaRPr>
          </a:p>
          <a:p>
            <a:pPr marL="457200" lvl="1" indent="0">
              <a:spcAft>
                <a:spcPts val="600"/>
              </a:spcAft>
              <a:buNone/>
            </a:pPr>
            <a:r>
              <a:rPr lang="en-US" sz="1800" i="0" u="none" strike="noStrike" baseline="0" dirty="0">
                <a:latin typeface="+mn-lt"/>
              </a:rPr>
              <a:t>A utility shall adopt only one of the following conditions under which it shall not terminate residential service: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sz="1800" i="0" u="none" strike="noStrike" baseline="0" dirty="0">
                <a:latin typeface="+mn-lt"/>
              </a:rPr>
              <a:t>a. During any period of time for which the local weather forecast, as predicted by the National Weather Service, indicates that the weather in the area of the customer’s service address: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sz="1800" i="0" u="none" strike="noStrike" baseline="0" dirty="0">
                <a:latin typeface="+mn-lt"/>
              </a:rPr>
              <a:t>	</a:t>
            </a:r>
            <a:r>
              <a:rPr lang="en-US" sz="1800" i="0" u="none" strike="noStrike" baseline="0" dirty="0" err="1">
                <a:latin typeface="+mn-lt"/>
              </a:rPr>
              <a:t>i</a:t>
            </a:r>
            <a:r>
              <a:rPr lang="en-US" sz="1800" i="0" u="none" strike="noStrike" baseline="0" dirty="0">
                <a:latin typeface="+mn-lt"/>
              </a:rPr>
              <a:t>. Will include temperatures that do not exceed 32° F;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sz="1800" i="0" u="none" strike="noStrike" baseline="0" dirty="0">
                <a:latin typeface="+mn-lt"/>
              </a:rPr>
              <a:t>	ii. Will include temperatures that exceed 95° F; or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sz="1800" i="0" u="none" strike="noStrike" baseline="0" dirty="0">
                <a:latin typeface="+mn-lt"/>
              </a:rPr>
              <a:t>	iii. Will include other weather conditions that the Commission has determined, by order, are 	especially dangerous to health; or</a:t>
            </a:r>
          </a:p>
          <a:p>
            <a:pPr marL="457200" lvl="1" indent="0">
              <a:spcAft>
                <a:spcPts val="600"/>
              </a:spcAft>
              <a:buNone/>
            </a:pPr>
            <a:r>
              <a:rPr lang="en-US" sz="1800" i="0" u="none" strike="noStrike" baseline="0" dirty="0">
                <a:latin typeface="+mn-lt"/>
              </a:rPr>
              <a:t>b. </a:t>
            </a:r>
            <a:r>
              <a:rPr lang="en-US" sz="1800" i="0" u="none" strike="noStrike" baseline="0" dirty="0">
                <a:highlight>
                  <a:srgbClr val="FFFF00"/>
                </a:highlight>
                <a:latin typeface="+mn-lt"/>
              </a:rPr>
              <a:t>During the calendar days of June 1 through October 15 of each year, which shall be specified as non-termination dates in a utility’s tariffs.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E931F8-875A-4754-AAF5-F7996655EE23}"/>
              </a:ext>
            </a:extLst>
          </p:cNvPr>
          <p:cNvSpPr txBox="1"/>
          <p:nvPr/>
        </p:nvSpPr>
        <p:spPr>
          <a:xfrm>
            <a:off x="838200" y="6311900"/>
            <a:ext cx="15872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A.A.C. R14-2-211(A)(11).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528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80229-C6DE-4C17-B426-96D3C515C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en-US" dirty="0"/>
              <a:t>Is the moratorium working?</a:t>
            </a:r>
            <a:br>
              <a:rPr lang="en-US" dirty="0"/>
            </a:br>
            <a:r>
              <a:rPr lang="en-US" dirty="0"/>
              <a:t>	</a:t>
            </a:r>
            <a:r>
              <a:rPr lang="en-US" i="1" dirty="0"/>
              <a:t>Health Impacts</a:t>
            </a:r>
          </a:p>
        </p:txBody>
      </p:sp>
      <p:graphicFrame>
        <p:nvGraphicFramePr>
          <p:cNvPr id="9" name="Table 15">
            <a:extLst>
              <a:ext uri="{FF2B5EF4-FFF2-40B4-BE49-F238E27FC236}">
                <a16:creationId xmlns:a16="http://schemas.microsoft.com/office/drawing/2014/main" id="{E8DE4FDA-FDFC-428E-8ACF-406A89495E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996858"/>
              </p:ext>
            </p:extLst>
          </p:nvPr>
        </p:nvGraphicFramePr>
        <p:xfrm>
          <a:off x="838200" y="3429000"/>
          <a:ext cx="5235980" cy="2767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8995">
                  <a:extLst>
                    <a:ext uri="{9D8B030D-6E8A-4147-A177-3AD203B41FA5}">
                      <a16:colId xmlns:a16="http://schemas.microsoft.com/office/drawing/2014/main" val="1541094467"/>
                    </a:ext>
                  </a:extLst>
                </a:gridCol>
                <a:gridCol w="1308995">
                  <a:extLst>
                    <a:ext uri="{9D8B030D-6E8A-4147-A177-3AD203B41FA5}">
                      <a16:colId xmlns:a16="http://schemas.microsoft.com/office/drawing/2014/main" val="2163316233"/>
                    </a:ext>
                  </a:extLst>
                </a:gridCol>
                <a:gridCol w="1308995">
                  <a:extLst>
                    <a:ext uri="{9D8B030D-6E8A-4147-A177-3AD203B41FA5}">
                      <a16:colId xmlns:a16="http://schemas.microsoft.com/office/drawing/2014/main" val="760818745"/>
                    </a:ext>
                  </a:extLst>
                </a:gridCol>
                <a:gridCol w="1308995">
                  <a:extLst>
                    <a:ext uri="{9D8B030D-6E8A-4147-A177-3AD203B41FA5}">
                      <a16:colId xmlns:a16="http://schemas.microsoft.com/office/drawing/2014/main" val="4239374251"/>
                    </a:ext>
                  </a:extLst>
                </a:gridCol>
              </a:tblGrid>
              <a:tr h="353304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Year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Total Heat Deaths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Indoor Heat Deaths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Percentage Indoor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1298073866"/>
                  </a:ext>
                </a:extLst>
              </a:tr>
              <a:tr h="447796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2019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197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48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24%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1945366638"/>
                  </a:ext>
                </a:extLst>
              </a:tr>
              <a:tr h="447796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323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49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15%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498424170"/>
                  </a:ext>
                </a:extLst>
              </a:tr>
              <a:tr h="447796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2021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339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82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25%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2580959956"/>
                  </a:ext>
                </a:extLst>
              </a:tr>
              <a:tr h="447796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2022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425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86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20%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2229350489"/>
                  </a:ext>
                </a:extLst>
              </a:tr>
              <a:tr h="447796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645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156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25%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2362482304"/>
                  </a:ext>
                </a:extLst>
              </a:tr>
            </a:tbl>
          </a:graphicData>
        </a:graphic>
      </p:graphicFrame>
      <p:graphicFrame>
        <p:nvGraphicFramePr>
          <p:cNvPr id="11" name="Table 5">
            <a:extLst>
              <a:ext uri="{FF2B5EF4-FFF2-40B4-BE49-F238E27FC236}">
                <a16:creationId xmlns:a16="http://schemas.microsoft.com/office/drawing/2014/main" id="{35410806-F55C-45DF-BB7A-A7C7FD272F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4982601"/>
              </p:ext>
            </p:extLst>
          </p:nvPr>
        </p:nvGraphicFramePr>
        <p:xfrm>
          <a:off x="6480954" y="1690688"/>
          <a:ext cx="5181595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6319">
                  <a:extLst>
                    <a:ext uri="{9D8B030D-6E8A-4147-A177-3AD203B41FA5}">
                      <a16:colId xmlns:a16="http://schemas.microsoft.com/office/drawing/2014/main" val="4017609399"/>
                    </a:ext>
                  </a:extLst>
                </a:gridCol>
                <a:gridCol w="1510177">
                  <a:extLst>
                    <a:ext uri="{9D8B030D-6E8A-4147-A177-3AD203B41FA5}">
                      <a16:colId xmlns:a16="http://schemas.microsoft.com/office/drawing/2014/main" val="277684229"/>
                    </a:ext>
                  </a:extLst>
                </a:gridCol>
                <a:gridCol w="1084521">
                  <a:extLst>
                    <a:ext uri="{9D8B030D-6E8A-4147-A177-3AD203B41FA5}">
                      <a16:colId xmlns:a16="http://schemas.microsoft.com/office/drawing/2014/main" val="853627390"/>
                    </a:ext>
                  </a:extLst>
                </a:gridCol>
                <a:gridCol w="1550578">
                  <a:extLst>
                    <a:ext uri="{9D8B030D-6E8A-4147-A177-3AD203B41FA5}">
                      <a16:colId xmlns:a16="http://schemas.microsoft.com/office/drawing/2014/main" val="12537609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Year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Indoor Heat Deaths with A/C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080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Broken A/C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A/C Off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No Electricity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559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2019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38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52259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660139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2021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52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4147038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2022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51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576731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117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3394498315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61AFEA07-0404-4BC0-A489-4BEAB6F89467}"/>
              </a:ext>
            </a:extLst>
          </p:cNvPr>
          <p:cNvSpPr txBox="1"/>
          <p:nvPr/>
        </p:nvSpPr>
        <p:spPr>
          <a:xfrm>
            <a:off x="838200" y="2236678"/>
            <a:ext cx="5149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Percentage of indoor deaths are down overall by 5 to 15% each year.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135296-28C1-4AE9-8C2C-28EF5CB8DE22}"/>
              </a:ext>
            </a:extLst>
          </p:cNvPr>
          <p:cNvSpPr txBox="1"/>
          <p:nvPr/>
        </p:nvSpPr>
        <p:spPr>
          <a:xfrm>
            <a:off x="6480953" y="4844146"/>
            <a:ext cx="5181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 clear change in the deaths associated with no electricity. </a:t>
            </a:r>
          </a:p>
        </p:txBody>
      </p:sp>
    </p:spTree>
    <p:extLst>
      <p:ext uri="{BB962C8B-B14F-4D97-AF65-F5344CB8AC3E}">
        <p14:creationId xmlns:p14="http://schemas.microsoft.com/office/powerpoint/2010/main" val="792318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7EFD9-EC83-4EA0-AAFC-797589867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Is the moratorium working?</a:t>
            </a:r>
            <a:br>
              <a:rPr lang="en-US" dirty="0"/>
            </a:br>
            <a:r>
              <a:rPr lang="en-US" dirty="0"/>
              <a:t>	</a:t>
            </a:r>
            <a:r>
              <a:rPr lang="en-US" i="1" dirty="0"/>
              <a:t>Financial Impacts</a:t>
            </a:r>
            <a:endParaRPr lang="en-US" dirty="0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3E6CB24F-48EC-44BA-B32F-26AC4439AD4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60364115"/>
              </p:ext>
            </p:extLst>
          </p:nvPr>
        </p:nvGraphicFramePr>
        <p:xfrm>
          <a:off x="6533350" y="2754154"/>
          <a:ext cx="51816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3823408373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104925402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APS Bad Debt Expense</a:t>
                      </a:r>
                    </a:p>
                    <a:p>
                      <a:pPr algn="ctr"/>
                      <a:r>
                        <a:rPr lang="en-US" dirty="0"/>
                        <a:t>(2010 to Date)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9332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Rate Case Docket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Allowed in Rates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830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E-01345A-11-0224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$6.8M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1772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E-01345A-16-0036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$4.1M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7902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E-01345A-19-0236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$14.7M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532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E-01345A-22-0144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$18.9M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82623"/>
                  </a:ext>
                </a:extLst>
              </a:tr>
            </a:tbl>
          </a:graphicData>
        </a:graphic>
      </p:graphicFrame>
      <p:graphicFrame>
        <p:nvGraphicFramePr>
          <p:cNvPr id="14" name="Content Placeholder 6">
            <a:extLst>
              <a:ext uri="{FF2B5EF4-FFF2-40B4-BE49-F238E27FC236}">
                <a16:creationId xmlns:a16="http://schemas.microsoft.com/office/drawing/2014/main" id="{6C84C375-4F26-4F68-92DC-56180AD9987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07480681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3620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3B97A-4677-4163-92CD-0FAEE67C9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Is the moratorium working?</a:t>
            </a:r>
            <a:br>
              <a:rPr lang="en-US" dirty="0"/>
            </a:br>
            <a:r>
              <a:rPr lang="en-US" dirty="0"/>
              <a:t>	</a:t>
            </a:r>
            <a:r>
              <a:rPr lang="en-US" i="1" dirty="0"/>
              <a:t>Deferred Payment Arrangements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176773C-D1A2-42F8-A878-2C71781E7E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1690688"/>
            <a:ext cx="5696475" cy="219351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5A7122D-4D51-4266-A2D2-F284B168E2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8813" y="4070553"/>
            <a:ext cx="5681296" cy="2193518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04F54B5-9E35-46BC-8912-04BB60C4960F}"/>
              </a:ext>
            </a:extLst>
          </p:cNvPr>
          <p:cNvSpPr txBox="1"/>
          <p:nvPr/>
        </p:nvSpPr>
        <p:spPr>
          <a:xfrm>
            <a:off x="6900530" y="2349794"/>
            <a:ext cx="43168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APS Residential Deferred Payment Arrangements</a:t>
            </a:r>
          </a:p>
          <a:p>
            <a:pPr algn="ctr"/>
            <a:r>
              <a:rPr lang="en-US" sz="2400" dirty="0"/>
              <a:t>October 2023 - March 2024</a:t>
            </a:r>
          </a:p>
        </p:txBody>
      </p:sp>
    </p:spTree>
    <p:extLst>
      <p:ext uri="{BB962C8B-B14F-4D97-AF65-F5344CB8AC3E}">
        <p14:creationId xmlns:p14="http://schemas.microsoft.com/office/powerpoint/2010/main" val="1385902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Roboto">
      <a:majorFont>
        <a:latin typeface="Roboto Medium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891</Words>
  <Application>Microsoft Office PowerPoint</Application>
  <PresentationFormat>Widescreen</PresentationFormat>
  <Paragraphs>217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Roboto</vt:lpstr>
      <vt:lpstr>Roboto Light</vt:lpstr>
      <vt:lpstr>Roboto Medium</vt:lpstr>
      <vt:lpstr>Office Theme</vt:lpstr>
      <vt:lpstr> Arizona’s Summer Shutoff Moratorium</vt:lpstr>
      <vt:lpstr>RUCO and Arizona Utility Landscape</vt:lpstr>
      <vt:lpstr>Why consider a moratorium?</vt:lpstr>
      <vt:lpstr>What was the catalyst?</vt:lpstr>
      <vt:lpstr>How did the ACC address the issue?</vt:lpstr>
      <vt:lpstr>The Moratorium on Electric Shutoffs </vt:lpstr>
      <vt:lpstr>Is the moratorium working?  Health Impacts</vt:lpstr>
      <vt:lpstr>Is the moratorium working?  Financial Impacts</vt:lpstr>
      <vt:lpstr>Is the moratorium working?  Deferred Payment Arrangements</vt:lpstr>
      <vt:lpstr>What are the ongoing concerns for RUCO?</vt:lpstr>
      <vt:lpstr>What are the ongoing concerns for RUCO?</vt:lpstr>
      <vt:lpstr>What are the ongoing concerns for RUCO?</vt:lpstr>
      <vt:lpstr>Thank you!</vt:lpstr>
      <vt:lpstr>Citations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D</dc:creator>
  <cp:lastModifiedBy>Nicole Haslup</cp:lastModifiedBy>
  <cp:revision>49</cp:revision>
  <dcterms:created xsi:type="dcterms:W3CDTF">2023-11-01T17:02:22Z</dcterms:created>
  <dcterms:modified xsi:type="dcterms:W3CDTF">2024-06-10T12:58:54Z</dcterms:modified>
</cp:coreProperties>
</file>