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1" r:id="rId5"/>
    <p:sldId id="264" r:id="rId6"/>
    <p:sldId id="257" r:id="rId7"/>
    <p:sldId id="263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89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32307-7A5D-F1F4-AE6E-58119A24A1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F63C9C-92EF-D3A0-7822-5E7F37D71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E2BD1-A6C6-FCA1-B5ED-9ED9D5BD2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EE5C-28D9-435F-A7A9-12B1C0C2C51D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164FB-EA31-647E-4364-15BEDB2E9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3F7BE-BB03-D09F-29E3-8E703C5A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280F-853B-4776-A5A8-E0D056222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85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C41AC-AD03-D67F-6D8A-18FFDD06C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DEE3A6-AA0C-0608-7441-D046FBC63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CC458-EF34-29F3-75A2-88A3F9E6F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EE5C-28D9-435F-A7A9-12B1C0C2C51D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BC73A-0CCC-60A7-DAB5-50FF1A391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6D55A-1A07-A571-7392-321B424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280F-853B-4776-A5A8-E0D056222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82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8F34B0-9E4E-DE73-611F-AA9C5BFD0A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7E98-219A-06DF-4184-D801140264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206A0-9329-0308-BF78-AAF909A7F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EE5C-28D9-435F-A7A9-12B1C0C2C51D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C433C-6C83-F7B7-DA5D-345F66A9D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1FC1B-C5D5-739B-0B86-5958D3ACE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280F-853B-4776-A5A8-E0D056222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00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068C6-7D0A-E67F-E5DE-FE6EA1F86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35334-38F5-E24E-6745-C3FF044E8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95207-4E40-7748-3ADC-060B9CA5A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EE5C-28D9-435F-A7A9-12B1C0C2C51D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2FF03-19E9-5E4D-6D1C-7223CB374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F167E-A6A6-6091-C5A1-7B5D5A1BC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280F-853B-4776-A5A8-E0D056222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92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22388-2F59-0D21-1628-A2A2188E0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4DBD23-6046-E33E-B339-4E05B6EF3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CA0FF-330D-2F53-4EFF-11ABD9F3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EE5C-28D9-435F-A7A9-12B1C0C2C51D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8FED3-D266-265A-EDC7-6D9C1FBF6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C464D-2C79-95C9-A16C-197DE4C4C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280F-853B-4776-A5A8-E0D056222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294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E8D6C-3A4E-B43C-3324-F94A5BD92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85F8F-817D-E2F1-525F-0FC8A9A00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4182FE-999B-5DA8-F355-BE27DD192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1AE4B-5A57-CEF3-FB72-C996BEB33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EE5C-28D9-435F-A7A9-12B1C0C2C51D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C54E38-B062-4DCA-373D-965123C5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E52DA1-1EE2-DE1E-09F3-142795C92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280F-853B-4776-A5A8-E0D056222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18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9E741-BDCE-AA5C-27BA-C6748FA86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225C2E-A96E-C8D3-9C40-7D794CA96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B33789-95C9-D5A2-EFDB-B92FE2A48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1E4F16-C170-7EA8-D362-79D93E6699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EEDE56-6D75-4610-439A-875828F51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FA5FC5-4E70-1D9F-E152-E48D40730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EE5C-28D9-435F-A7A9-12B1C0C2C51D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2EA6C2-40BD-8009-4186-1DA21D1E8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01A99B-54C9-03D9-1F89-8188E310D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280F-853B-4776-A5A8-E0D056222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93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D04D7-3359-32D2-D6FC-EC5B0F594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2D61BE-5C89-3D3C-8A57-DD858EFCE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EE5C-28D9-435F-A7A9-12B1C0C2C51D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69794-FEB0-21E1-4A59-D51CF8766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506380-4B50-5423-B55B-9C67F300F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280F-853B-4776-A5A8-E0D056222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9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92F414-4FB2-57CB-DD04-1A4CF31B4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EE5C-28D9-435F-A7A9-12B1C0C2C51D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A746B5-2B28-4767-7A84-3B218B97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1901E5-300E-ABAC-CB35-26D79F43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280F-853B-4776-A5A8-E0D056222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5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0166C-9C08-79D3-3D55-8971572A3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A2E26-506A-565B-DDC6-6CE51E293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9E4D03-05B2-C48D-67AF-A91CEB459A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CC3E9-2336-1D1A-8719-461B4BBDC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EE5C-28D9-435F-A7A9-12B1C0C2C51D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986AF2-FB65-249F-8C37-FEFACDD5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C0236E-90B8-C31C-6EDF-DEDF2BA59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280F-853B-4776-A5A8-E0D056222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02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5D312-3839-DDAA-13CB-D8AE1A90C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07084C-9A25-363D-4E6C-BDD09B58D4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3D536F-5A03-C467-8790-4FE3A2504E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02F7D-9A88-59DF-F87C-A6AE2AAD1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DEE5C-28D9-435F-A7A9-12B1C0C2C51D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EA0977-4717-D962-F1E6-CAA044B22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5E8B2-26D7-0A3C-D4CE-03C48C6B3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280F-853B-4776-A5A8-E0D056222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47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72DD3F-E292-3608-97D3-D4FCDE0E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27664-07BF-3941-BF6D-6ABF61BB7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DE866-41C2-5EA2-A617-85652C3DA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4DEE5C-28D9-435F-A7A9-12B1C0C2C51D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B8F05-80D8-3EE9-CA0F-95C054469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41CC3-2F58-99E9-E310-CBE13E4E0B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D7280F-853B-4776-A5A8-E0D056222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19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icagobusiness.com/utilities/exelon-projects-46-million-cost-settle-sec-probe-comed-scanda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D0BD0-F1F9-B78C-F5F6-C340A827C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Commonwealth Edison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A5643-A1B1-9A14-9A35-4A48502B9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Serves more than 4 million customers, including 70% of Illinois population, including Chicago and surrounding area</a:t>
            </a:r>
          </a:p>
          <a:p>
            <a:r>
              <a:rPr lang="en-US" dirty="0"/>
              <a:t>Employs more than 6,000 people</a:t>
            </a:r>
          </a:p>
          <a:p>
            <a:r>
              <a:rPr lang="en-US" dirty="0"/>
              <a:t>Electric delivery utility</a:t>
            </a:r>
          </a:p>
          <a:p>
            <a:r>
              <a:rPr lang="en-US" dirty="0"/>
              <a:t>Largest Exelon utility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757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433AA4-DBD2-E741-ECE6-2ED740460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Commonwealth Edison DPA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1A1436F-E349-5AE7-40F5-9D6A82E73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July 17, 2020:  U.S. Attorney announced that Commonwealth Edison Co. had entered into a Deferred Prosecution Agreement (DPA)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Criminal acts: Bribery of the Speaker of the Illinois House of Representatives (Michael J. Madigan) from 2011 to 2019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Hiring Speaker’s associates under no-work contracts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Hiring Speaker’s associates as lobbyists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Using consultant to funnel money to Speaker’s associates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Criminal penalty paid to the United States:  $200 million</a:t>
            </a:r>
          </a:p>
        </p:txBody>
      </p:sp>
    </p:spTree>
    <p:extLst>
      <p:ext uri="{BB962C8B-B14F-4D97-AF65-F5344CB8AC3E}">
        <p14:creationId xmlns:p14="http://schemas.microsoft.com/office/powerpoint/2010/main" val="2736383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081D2-543B-ACC8-291F-0FA3D39B8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BEA5C-64E2-FCFD-D6D6-3EA197A3D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Paid former City Alderman $5,000 per month for no work contract</a:t>
            </a:r>
          </a:p>
          <a:p>
            <a:pPr lvl="1"/>
            <a:r>
              <a:rPr lang="en-US" dirty="0"/>
              <a:t>Former City Alderman (</a:t>
            </a:r>
            <a:r>
              <a:rPr lang="en-US" dirty="0" err="1"/>
              <a:t>Zalewski</a:t>
            </a:r>
            <a:r>
              <a:rPr lang="en-US" dirty="0"/>
              <a:t>) is father-in-law of ICC Chair Carrie </a:t>
            </a:r>
            <a:r>
              <a:rPr lang="en-US" dirty="0" err="1"/>
              <a:t>Zalewiski</a:t>
            </a:r>
            <a:r>
              <a:rPr lang="en-US" dirty="0"/>
              <a:t> (3/2019-2023)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Paid former precinct captains (ward canvassers) under lobbying contract for no lobbying work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Page A-6:   c.  Individual A [ComEd Director of Government Affairs] said, “We had to hire these guys because [Public Official A] came to us. It’s </a:t>
            </a:r>
          </a:p>
          <a:p>
            <a:pPr marL="457200" lvl="1" indent="0">
              <a:buNone/>
            </a:pPr>
            <a:r>
              <a:rPr lang="en-US" dirty="0"/>
              <a:t>just that simple.” </a:t>
            </a:r>
          </a:p>
        </p:txBody>
      </p:sp>
    </p:spTree>
    <p:extLst>
      <p:ext uri="{BB962C8B-B14F-4D97-AF65-F5344CB8AC3E}">
        <p14:creationId xmlns:p14="http://schemas.microsoft.com/office/powerpoint/2010/main" val="3296285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B26DB-B620-C96C-B3B1-476E296D7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530225"/>
          </a:xfrm>
        </p:spPr>
        <p:txBody>
          <a:bodyPr>
            <a:normAutofit fontScale="90000"/>
          </a:bodyPr>
          <a:lstStyle/>
          <a:p>
            <a:r>
              <a:rPr lang="en-US" dirty="0"/>
              <a:t>Individual Defendants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9970A67B-77AA-1F7B-C733-20134B5D128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9965" r="9965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56899A-BFDF-E21F-C073-327CD02021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076386"/>
            <a:ext cx="3932237" cy="4873625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Anne </a:t>
            </a:r>
            <a:r>
              <a:rPr lang="en-US" b="1" dirty="0" err="1"/>
              <a:t>Pramaggiore</a:t>
            </a:r>
            <a:r>
              <a:rPr lang="en-US" b="1" dirty="0"/>
              <a:t>, ComEd CEO,</a:t>
            </a:r>
            <a:r>
              <a:rPr lang="en-US" dirty="0"/>
              <a:t>  promoted to CEO of Exelon Utilities in 2018 – Convicted 4 counts of public corruption, 4 counts of falsifying books and records.</a:t>
            </a:r>
          </a:p>
          <a:p>
            <a:r>
              <a:rPr lang="en-US" dirty="0"/>
              <a:t>Jay Doherty, Consultant and director of the City Club of Chicago – Convicted one count of conspiracy, one count of bribery, 4 counts of falsifying books and records</a:t>
            </a:r>
          </a:p>
          <a:p>
            <a:endParaRPr lang="en-US" dirty="0"/>
          </a:p>
          <a:p>
            <a:r>
              <a:rPr lang="en-US" dirty="0"/>
              <a:t>Michael McClain, Madigan confidant and ComEd outside lobbyist -- Convicted one count of conspiracy, one count of bribery, 4 counts of falsifying books and records</a:t>
            </a:r>
          </a:p>
          <a:p>
            <a:endParaRPr lang="en-US" dirty="0"/>
          </a:p>
          <a:p>
            <a:r>
              <a:rPr lang="en-US" dirty="0"/>
              <a:t>John Hooker,  former ComEd chief lobbyist --  Convicted one count of conspiracy, one count of bribery, 4 counts of falsifying books and records</a:t>
            </a:r>
          </a:p>
        </p:txBody>
      </p:sp>
    </p:spTree>
    <p:extLst>
      <p:ext uri="{BB962C8B-B14F-4D97-AF65-F5344CB8AC3E}">
        <p14:creationId xmlns:p14="http://schemas.microsoft.com/office/powerpoint/2010/main" val="928650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58BCCBE-C24A-C977-469F-1CFDAFC07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ComEd Benefits From Favorable Legislation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5BD16D5-0B71-EAF9-4A23-94EF8EBA0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String of favorable legislation</a:t>
            </a:r>
          </a:p>
          <a:p>
            <a:pPr lvl="1"/>
            <a:r>
              <a:rPr lang="en-US" dirty="0"/>
              <a:t>2011  	Smart Grid Law/Formula rates– mandated smart meters, cost plus regulation, annual reconciliation of base rates and guaranteed ROE (Profit). Produced $3.2 billion.</a:t>
            </a:r>
          </a:p>
          <a:p>
            <a:pPr lvl="1"/>
            <a:r>
              <a:rPr lang="en-US" dirty="0"/>
              <a:t>2013	Reversal of key ICC accounting decisions, increasing revenues by tens of millions per year</a:t>
            </a:r>
          </a:p>
          <a:p>
            <a:pPr lvl="1"/>
            <a:r>
              <a:rPr lang="en-US" dirty="0"/>
              <a:t>2016	Future Energy Jobs Act – allowed a return on energy efficiency spending with up to 200 bonus basis points, nuclear energy subsidies, utility microgrid.  Rejected demand rates.  Value to ComEd:  $1.8 billion  Value to ComEd affiliate Exelon Generation:  $235 million/year</a:t>
            </a:r>
          </a:p>
          <a:p>
            <a:pPr lvl="1"/>
            <a:r>
              <a:rPr lang="en-US" dirty="0"/>
              <a:t>2019-20	Discussions about post-formula rates regulation stall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27627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54CC-FAA4-4C8B-533C-40804F3FA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400537"/>
          </a:xfrm>
        </p:spPr>
        <p:txBody>
          <a:bodyPr>
            <a:normAutofit fontScale="90000"/>
          </a:bodyPr>
          <a:lstStyle/>
          <a:p>
            <a:r>
              <a:rPr lang="en-US" dirty="0"/>
              <a:t>ComEd Obligations in DPA:  Remedial, Corporate Compliance Program and Reporting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6E5A9-803E-AD56-8404-56ED1B5F8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	Responsible vendors and employees terminated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	Executive VP for Compliance and Audit created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	New Audit Committee of Exelon Board created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Internal tracking and reporting of anything of value requested, solicited, or provided to public officials, including hiring requests</a:t>
            </a:r>
          </a:p>
          <a:p>
            <a:r>
              <a:rPr lang="en-US" dirty="0"/>
              <a:t>Due diligence and monitoring of political and lobbying activities</a:t>
            </a:r>
          </a:p>
          <a:p>
            <a:r>
              <a:rPr lang="en-US" dirty="0"/>
              <a:t>Subcontracting for political and lobbying activities prohibited</a:t>
            </a:r>
          </a:p>
          <a:p>
            <a:r>
              <a:rPr lang="en-US" dirty="0"/>
              <a:t>Chief Compliance officer to approve all political and lobbying consultants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823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B6F74-CEDC-2414-C1EF-A3047597C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A2F1E-58B5-F038-8B99-569DCDBDA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	</a:t>
            </a:r>
            <a:r>
              <a:rPr lang="en-US" sz="3100" dirty="0"/>
              <a:t>ICC to investigated whether ComEd used ratepayer funds in connection 	with the DPA activities  and ordered a $</a:t>
            </a:r>
            <a:r>
              <a:rPr lang="en-US" sz="3100" dirty="0">
                <a:latin typeface="Arial" panose="020B0604020202020204" pitchFamily="34" charset="0"/>
                <a:ea typeface="Times New Roman" panose="02020603050405020304" pitchFamily="18" charset="0"/>
              </a:rPr>
              <a:t>31,296,338 refund. </a:t>
            </a:r>
            <a:r>
              <a:rPr lang="en-US" sz="3100" dirty="0"/>
              <a:t> 220 ILCS 	5/4-604.5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100" dirty="0"/>
              <a:t>	Statute created the Public Utility Ethics and Compliance Monitor.  	Duties include an annual ethics audit for each electric and gas utility  	220 ILSC 5/4-604.</a:t>
            </a:r>
          </a:p>
          <a:p>
            <a:pPr marL="0" indent="0">
              <a:buNone/>
            </a:pPr>
            <a:r>
              <a:rPr lang="en-US" sz="3100" dirty="0"/>
              <a:t>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100" dirty="0"/>
              <a:t>	Consumer lawsuits in state and federal courts dismissed under political question doctrine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100" dirty="0"/>
              <a:t>	Exelon settled shareholders suit for $173 million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100" dirty="0"/>
              <a:t>	Exelon settled SEC investigation for $46 million (insured)</a:t>
            </a:r>
          </a:p>
          <a:p>
            <a:pPr marL="0" indent="0">
              <a:buNone/>
            </a:pPr>
            <a:endParaRPr lang="en-US" sz="3100" dirty="0"/>
          </a:p>
          <a:p>
            <a:pPr marL="0" indent="0">
              <a:buNone/>
            </a:pPr>
            <a:r>
              <a:rPr lang="en-US" sz="2000" dirty="0">
                <a:hlinkClick r:id="rId2"/>
              </a:rPr>
              <a:t>https://www.chicagobusiness.com/utilities/exelon-projects-46-million-cost-settle-sec-probe-comed-scandal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06279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49BDB-A519-F8C9-BA82-96A932D4C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0395C-FB6D-0930-2A78-14252A652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Two ComEd executives convicted of criminal conduct</a:t>
            </a:r>
          </a:p>
          <a:p>
            <a:r>
              <a:rPr lang="en-US" sz="3200" dirty="0"/>
              <a:t>Awaiting sentencing while USSC reviews related issue</a:t>
            </a:r>
          </a:p>
          <a:p>
            <a:r>
              <a:rPr lang="en-US" sz="3200" dirty="0"/>
              <a:t>ComEd role in pending legislation limited but not eliminated</a:t>
            </a:r>
          </a:p>
          <a:p>
            <a:r>
              <a:rPr lang="en-US" sz="3200" dirty="0"/>
              <a:t>No change in ComEd revenues other than $200 m fine</a:t>
            </a:r>
          </a:p>
          <a:p>
            <a:r>
              <a:rPr lang="en-US" sz="3200" dirty="0"/>
              <a:t>ICC Chair related by marriage unaffected</a:t>
            </a:r>
          </a:p>
          <a:p>
            <a:r>
              <a:rPr lang="en-US" sz="3200" dirty="0"/>
              <a:t>ComEd filings at the ICC remain aggressive</a:t>
            </a:r>
          </a:p>
        </p:txBody>
      </p:sp>
    </p:spTree>
    <p:extLst>
      <p:ext uri="{BB962C8B-B14F-4D97-AF65-F5344CB8AC3E}">
        <p14:creationId xmlns:p14="http://schemas.microsoft.com/office/powerpoint/2010/main" val="2975765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675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 Theme</vt:lpstr>
      <vt:lpstr>Who is Commonwealth Edison  </vt:lpstr>
      <vt:lpstr>Commonwealth Edison DPA </vt:lpstr>
      <vt:lpstr>Sample Acts</vt:lpstr>
      <vt:lpstr>Individual Defendants</vt:lpstr>
      <vt:lpstr>ComEd Benefits From Favorable Legislation</vt:lpstr>
      <vt:lpstr>ComEd Obligations in DPA:  Remedial, Corporate Compliance Program and Reporting </vt:lpstr>
      <vt:lpstr>More Consequences</vt:lpstr>
      <vt:lpstr>Conclusion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is Commonwealth Edison</dc:title>
  <dc:creator>Satter, Susan L.</dc:creator>
  <cp:lastModifiedBy>Satter, Susan L.</cp:lastModifiedBy>
  <cp:revision>3</cp:revision>
  <dcterms:created xsi:type="dcterms:W3CDTF">2024-05-28T16:54:30Z</dcterms:created>
  <dcterms:modified xsi:type="dcterms:W3CDTF">2024-05-30T22:48:17Z</dcterms:modified>
</cp:coreProperties>
</file>