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6" r:id="rId5"/>
    <p:sldId id="264" r:id="rId6"/>
    <p:sldId id="260" r:id="rId7"/>
    <p:sldId id="266" r:id="rId8"/>
    <p:sldId id="268" r:id="rId9"/>
    <p:sldId id="269" r:id="rId10"/>
    <p:sldId id="265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69147E-BD6E-7238-6FDC-A186A26C468E}" name="Jordan Ahern" initials="JA" userId="S::jahern@currentenergy.group::b62f0857-5749-4495-ba3c-044a487cf5f8" providerId="AD"/>
  <p188:author id="{7336EAA0-CC84-D228-3A14-4A7035ADF2C5}" name="Brad Cebulko" initials="BC" userId="S::bcebulko@currentenergy.group::b9518656-7489-4b75-82d5-7133c278d4e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34" y="9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Cebulko" userId="cd9a45f047960374" providerId="LiveId" clId="{CCE1ED29-2E18-490F-A2FD-782E6041BB2E}"/>
    <pc:docChg chg="undo custSel delSld modSld">
      <pc:chgData name="Brad Cebulko" userId="cd9a45f047960374" providerId="LiveId" clId="{CCE1ED29-2E18-490F-A2FD-782E6041BB2E}" dt="2024-06-11T11:58:02.944" v="98" actId="20577"/>
      <pc:docMkLst>
        <pc:docMk/>
      </pc:docMkLst>
      <pc:sldChg chg="del">
        <pc:chgData name="Brad Cebulko" userId="cd9a45f047960374" providerId="LiveId" clId="{CCE1ED29-2E18-490F-A2FD-782E6041BB2E}" dt="2024-06-11T11:31:10.243" v="2" actId="47"/>
        <pc:sldMkLst>
          <pc:docMk/>
          <pc:sldMk cId="2852965467" sldId="259"/>
        </pc:sldMkLst>
      </pc:sldChg>
      <pc:sldChg chg="modSp mod">
        <pc:chgData name="Brad Cebulko" userId="cd9a45f047960374" providerId="LiveId" clId="{CCE1ED29-2E18-490F-A2FD-782E6041BB2E}" dt="2024-06-11T11:58:02.944" v="98" actId="20577"/>
        <pc:sldMkLst>
          <pc:docMk/>
          <pc:sldMk cId="3553334462" sldId="260"/>
        </pc:sldMkLst>
        <pc:spChg chg="mod">
          <ac:chgData name="Brad Cebulko" userId="cd9a45f047960374" providerId="LiveId" clId="{CCE1ED29-2E18-490F-A2FD-782E6041BB2E}" dt="2024-06-11T11:58:02.944" v="98" actId="20577"/>
          <ac:spMkLst>
            <pc:docMk/>
            <pc:sldMk cId="3553334462" sldId="260"/>
            <ac:spMk id="3" creationId="{4092EB58-8DD4-D84C-2466-8A157B16C6DA}"/>
          </ac:spMkLst>
        </pc:spChg>
      </pc:sldChg>
      <pc:sldChg chg="del">
        <pc:chgData name="Brad Cebulko" userId="cd9a45f047960374" providerId="LiveId" clId="{CCE1ED29-2E18-490F-A2FD-782E6041BB2E}" dt="2024-06-11T11:31:08.503" v="0" actId="47"/>
        <pc:sldMkLst>
          <pc:docMk/>
          <pc:sldMk cId="3562481530" sldId="261"/>
        </pc:sldMkLst>
      </pc:sldChg>
      <pc:sldChg chg="del">
        <pc:chgData name="Brad Cebulko" userId="cd9a45f047960374" providerId="LiveId" clId="{CCE1ED29-2E18-490F-A2FD-782E6041BB2E}" dt="2024-06-11T11:31:11.685" v="3" actId="47"/>
        <pc:sldMkLst>
          <pc:docMk/>
          <pc:sldMk cId="1690549146" sldId="262"/>
        </pc:sldMkLst>
      </pc:sldChg>
      <pc:sldChg chg="del">
        <pc:chgData name="Brad Cebulko" userId="cd9a45f047960374" providerId="LiveId" clId="{CCE1ED29-2E18-490F-A2FD-782E6041BB2E}" dt="2024-06-11T11:31:09.439" v="1" actId="47"/>
        <pc:sldMkLst>
          <pc:docMk/>
          <pc:sldMk cId="1897639122" sldId="263"/>
        </pc:sldMkLst>
      </pc:sldChg>
      <pc:sldChg chg="modSp mod">
        <pc:chgData name="Brad Cebulko" userId="cd9a45f047960374" providerId="LiveId" clId="{CCE1ED29-2E18-490F-A2FD-782E6041BB2E}" dt="2024-06-11T11:35:07.080" v="12" actId="1076"/>
        <pc:sldMkLst>
          <pc:docMk/>
          <pc:sldMk cId="2979874049" sldId="264"/>
        </pc:sldMkLst>
        <pc:spChg chg="mod">
          <ac:chgData name="Brad Cebulko" userId="cd9a45f047960374" providerId="LiveId" clId="{CCE1ED29-2E18-490F-A2FD-782E6041BB2E}" dt="2024-06-11T11:35:07.080" v="12" actId="1076"/>
          <ac:spMkLst>
            <pc:docMk/>
            <pc:sldMk cId="2979874049" sldId="264"/>
            <ac:spMk id="3" creationId="{469D2BC1-D929-4070-59BD-7508662F9709}"/>
          </ac:spMkLst>
        </pc:spChg>
        <pc:graphicFrameChg chg="mod">
          <ac:chgData name="Brad Cebulko" userId="cd9a45f047960374" providerId="LiveId" clId="{CCE1ED29-2E18-490F-A2FD-782E6041BB2E}" dt="2024-06-11T11:34:27.162" v="8" actId="14100"/>
          <ac:graphicFrameMkLst>
            <pc:docMk/>
            <pc:sldMk cId="2979874049" sldId="264"/>
            <ac:graphicFrameMk id="10" creationId="{B0878801-7449-E9CE-BF65-E9F5CB628D5E}"/>
          </ac:graphicFrameMkLst>
        </pc:graphicFrameChg>
      </pc:sldChg>
      <pc:sldChg chg="modSp mod">
        <pc:chgData name="Brad Cebulko" userId="cd9a45f047960374" providerId="LiveId" clId="{CCE1ED29-2E18-490F-A2FD-782E6041BB2E}" dt="2024-06-11T11:42:25.589" v="82" actId="20577"/>
        <pc:sldMkLst>
          <pc:docMk/>
          <pc:sldMk cId="1228238417" sldId="266"/>
        </pc:sldMkLst>
        <pc:spChg chg="mod">
          <ac:chgData name="Brad Cebulko" userId="cd9a45f047960374" providerId="LiveId" clId="{CCE1ED29-2E18-490F-A2FD-782E6041BB2E}" dt="2024-06-11T11:42:25.589" v="82" actId="20577"/>
          <ac:spMkLst>
            <pc:docMk/>
            <pc:sldMk cId="1228238417" sldId="266"/>
            <ac:spMk id="6" creationId="{A40BDD78-FA8F-FDC6-A66C-72D9E6995930}"/>
          </ac:spMkLst>
        </pc:spChg>
      </pc:sldChg>
      <pc:sldChg chg="modSp mod">
        <pc:chgData name="Brad Cebulko" userId="cd9a45f047960374" providerId="LiveId" clId="{CCE1ED29-2E18-490F-A2FD-782E6041BB2E}" dt="2024-06-11T11:31:17.870" v="4" actId="14100"/>
        <pc:sldMkLst>
          <pc:docMk/>
          <pc:sldMk cId="1645032776" sldId="271"/>
        </pc:sldMkLst>
        <pc:spChg chg="mod">
          <ac:chgData name="Brad Cebulko" userId="cd9a45f047960374" providerId="LiveId" clId="{CCE1ED29-2E18-490F-A2FD-782E6041BB2E}" dt="2024-06-11T11:31:17.870" v="4" actId="14100"/>
          <ac:spMkLst>
            <pc:docMk/>
            <pc:sldMk cId="1645032776" sldId="271"/>
            <ac:spMk id="2" creationId="{C9AF144A-E63A-F7AF-DC57-2DA17562998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 Emissions from all GHG</a:t>
            </a:r>
            <a:r>
              <a:rPr lang="en-US" sz="2000" baseline="0"/>
              <a:t> in</a:t>
            </a:r>
            <a:r>
              <a:rPr lang="en-US" sz="2000"/>
              <a:t> System and Combustion (2022 </a:t>
            </a:r>
            <a:r>
              <a:rPr lang="en-US" sz="20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CO2Eq.)</a:t>
            </a:r>
            <a:endParaRPr lang="en-US" sz="200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1"/>
          <c:order val="0"/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AFB9-470C-AEB9-DD321F4C163C}"/>
              </c:ext>
            </c:extLst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AFB9-470C-AEB9-DD321F4C163C}"/>
              </c:ext>
            </c:extLst>
          </c:dPt>
          <c:dPt>
            <c:idx val="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AFB9-470C-AEB9-DD321F4C163C}"/>
              </c:ext>
            </c:extLst>
          </c:dPt>
          <c:dPt>
            <c:idx val="4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AFB9-470C-AEB9-DD321F4C163C}"/>
              </c:ext>
            </c:extLst>
          </c:dPt>
          <c:dPt>
            <c:idx val="5"/>
            <c:bubble3D val="0"/>
            <c:spPr>
              <a:solidFill>
                <a:srgbClr val="FFFF99"/>
              </a:solidFill>
            </c:spPr>
            <c:extLst>
              <c:ext xmlns:c16="http://schemas.microsoft.com/office/drawing/2014/chart" uri="{C3380CC4-5D6E-409C-BE32-E72D297353CC}">
                <c16:uniqueId val="{00000009-AFB9-470C-AEB9-DD321F4C163C}"/>
              </c:ext>
            </c:extLst>
          </c:dPt>
          <c:dPt>
            <c:idx val="6"/>
            <c:bubble3D val="0"/>
            <c:spPr>
              <a:solidFill>
                <a:srgbClr val="CC0000"/>
              </a:solidFill>
            </c:spPr>
            <c:extLst>
              <c:ext xmlns:c16="http://schemas.microsoft.com/office/drawing/2014/chart" uri="{C3380CC4-5D6E-409C-BE32-E72D297353CC}">
                <c16:uniqueId val="{0000000B-AFB9-470C-AEB9-DD321F4C163C}"/>
              </c:ext>
            </c:extLst>
          </c:dPt>
          <c:dPt>
            <c:idx val="7"/>
            <c:bubble3D val="0"/>
            <c:spPr>
              <a:solidFill>
                <a:srgbClr val="FFCC66"/>
              </a:solidFill>
            </c:spPr>
            <c:extLst>
              <c:ext xmlns:c16="http://schemas.microsoft.com/office/drawing/2014/chart" uri="{C3380CC4-5D6E-409C-BE32-E72D297353CC}">
                <c16:uniqueId val="{0000000D-AFB9-470C-AEB9-DD321F4C163C}"/>
              </c:ext>
            </c:extLst>
          </c:dPt>
          <c:dPt>
            <c:idx val="8"/>
            <c:bubble3D val="0"/>
            <c:spPr>
              <a:solidFill>
                <a:schemeClr val="bg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F-AFB9-470C-AEB9-DD321F4C163C}"/>
              </c:ext>
            </c:extLst>
          </c:dPt>
          <c:dPt>
            <c:idx val="9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1-AFB9-470C-AEB9-DD321F4C163C}"/>
              </c:ext>
            </c:extLst>
          </c:dPt>
          <c:dPt>
            <c:idx val="1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3-AFB9-470C-AEB9-DD321F4C163C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AFB9-470C-AEB9-DD321F4C163C}"/>
                </c:ext>
              </c:extLst>
            </c:dLbl>
            <c:dLbl>
              <c:idx val="1"/>
              <c:layout>
                <c:manualLayout>
                  <c:x val="-8.5741823743073486E-2"/>
                  <c:y val="-1.422820370314904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FB9-470C-AEB9-DD321F4C163C}"/>
                </c:ext>
              </c:extLst>
            </c:dLbl>
            <c:dLbl>
              <c:idx val="2"/>
              <c:layout>
                <c:manualLayout>
                  <c:x val="1.5873204954049595E-2"/>
                  <c:y val="-1.085974784896290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FB9-470C-AEB9-DD321F4C163C}"/>
                </c:ext>
              </c:extLst>
            </c:dLbl>
            <c:dLbl>
              <c:idx val="3"/>
              <c:layout>
                <c:manualLayout>
                  <c:x val="8.201738765922334E-2"/>
                  <c:y val="-2.752013702383606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FB9-470C-AEB9-DD321F4C163C}"/>
                </c:ext>
              </c:extLst>
            </c:dLbl>
            <c:dLbl>
              <c:idx val="4"/>
              <c:layout>
                <c:manualLayout>
                  <c:x val="0.13649656016910192"/>
                  <c:y val="-1.502765732356091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FB9-470C-AEB9-DD321F4C163C}"/>
                </c:ext>
              </c:extLst>
            </c:dLbl>
            <c:dLbl>
              <c:idx val="5"/>
              <c:layout>
                <c:manualLayout>
                  <c:x val="0.11551904897948702"/>
                  <c:y val="4.633170225566467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FB9-470C-AEB9-DD321F4C163C}"/>
                </c:ext>
              </c:extLst>
            </c:dLbl>
            <c:dLbl>
              <c:idx val="6"/>
              <c:layout>
                <c:manualLayout>
                  <c:x val="9.6935134803713741E-2"/>
                  <c:y val="9.292039815896406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FB9-470C-AEB9-DD321F4C163C}"/>
                </c:ext>
              </c:extLst>
            </c:dLbl>
            <c:dLbl>
              <c:idx val="8"/>
              <c:layout>
                <c:manualLayout>
                  <c:x val="-4.1986331123892565E-2"/>
                  <c:y val="-6.538362125866244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FB9-470C-AEB9-DD321F4C163C}"/>
                </c:ext>
              </c:extLst>
            </c:dLbl>
            <c:dLbl>
              <c:idx val="9"/>
              <c:layout>
                <c:manualLayout>
                  <c:x val="-5.1525714263350895E-3"/>
                  <c:y val="1.364987555221279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2000">
                        <a:solidFill>
                          <a:schemeClr val="bg1"/>
                        </a:solidFill>
                      </a:defRPr>
                    </a:pPr>
                    <a:fld id="{B225C038-EB09-4907-A020-3321FA559439}" type="VALUE">
                      <a:rPr lang="en-US" sz="2000">
                        <a:solidFill>
                          <a:sysClr val="windowText" lastClr="000000"/>
                        </a:solidFill>
                      </a:rPr>
                      <a:pPr>
                        <a:defRPr sz="20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AFB9-470C-AEB9-DD321F4C163C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2000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AFB9-470C-AEB9-DD321F4C16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(Sheet1!$A$10:$A$15,Sheet1!$A$18:$A$22)</c:f>
              <c:strCache>
                <c:ptCount val="11"/>
                <c:pt idx="0">
                  <c:v>Exploration</c:v>
                </c:pt>
                <c:pt idx="1">
                  <c:v>Production</c:v>
                </c:pt>
                <c:pt idx="2">
                  <c:v>Processing</c:v>
                </c:pt>
                <c:pt idx="3">
                  <c:v>Transmission and Storage</c:v>
                </c:pt>
                <c:pt idx="4">
                  <c:v>Distribution</c:v>
                </c:pt>
                <c:pt idx="5">
                  <c:v>Post-Meter</c:v>
                </c:pt>
                <c:pt idx="6">
                  <c:v>Transportation</c:v>
                </c:pt>
                <c:pt idx="7">
                  <c:v>Electric Power</c:v>
                </c:pt>
                <c:pt idx="8">
                  <c:v>Residential  Combustion</c:v>
                </c:pt>
                <c:pt idx="9">
                  <c:v>Commercial Combustion</c:v>
                </c:pt>
                <c:pt idx="10">
                  <c:v>Industrial Combustion</c:v>
                </c:pt>
              </c:strCache>
            </c:strRef>
          </c:cat>
          <c:val>
            <c:numRef>
              <c:f>(Sheet1!$C$10:$C$15,Sheet1!$C$18:$C$22)</c:f>
              <c:numCache>
                <c:formatCode>0%</c:formatCode>
                <c:ptCount val="11"/>
                <c:pt idx="0" formatCode="0.00%">
                  <c:v>1.0449866764198757E-4</c:v>
                </c:pt>
                <c:pt idx="1">
                  <c:v>5.1361095146036886E-2</c:v>
                </c:pt>
                <c:pt idx="2">
                  <c:v>2.1840221537175398E-2</c:v>
                </c:pt>
                <c:pt idx="3">
                  <c:v>2.1265478865144471E-2</c:v>
                </c:pt>
                <c:pt idx="4">
                  <c:v>7.9941480746120487E-3</c:v>
                </c:pt>
                <c:pt idx="5">
                  <c:v>7.0014107320131667E-3</c:v>
                </c:pt>
                <c:pt idx="6">
                  <c:v>3.6679032342337638E-2</c:v>
                </c:pt>
                <c:pt idx="7">
                  <c:v>0.34447985788181196</c:v>
                </c:pt>
                <c:pt idx="8">
                  <c:v>0.14211818799310308</c:v>
                </c:pt>
                <c:pt idx="9">
                  <c:v>0.10047546893777104</c:v>
                </c:pt>
                <c:pt idx="10">
                  <c:v>0.26668059982235226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AFB9-470C-AEB9-DD321F4C163C}"/>
            </c:ext>
          </c:extLst>
        </c:ser>
        <c:ser>
          <c:idx val="0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AFB9-470C-AEB9-DD321F4C163C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AFB9-470C-AEB9-DD321F4C163C}"/>
              </c:ext>
            </c:extLst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AFB9-470C-AEB9-DD321F4C163C}"/>
              </c:ext>
            </c:extLst>
          </c:dPt>
          <c:dPt>
            <c:idx val="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AFB9-470C-AEB9-DD321F4C163C}"/>
              </c:ext>
            </c:extLst>
          </c:dPt>
          <c:dPt>
            <c:idx val="4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AFB9-470C-AEB9-DD321F4C163C}"/>
              </c:ext>
            </c:extLst>
          </c:dPt>
          <c:dPt>
            <c:idx val="5"/>
            <c:bubble3D val="0"/>
            <c:spPr>
              <a:solidFill>
                <a:srgbClr val="FFFF9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AFB9-470C-AEB9-DD321F4C163C}"/>
              </c:ext>
            </c:extLst>
          </c:dPt>
          <c:dPt>
            <c:idx val="6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AFB9-470C-AEB9-DD321F4C163C}"/>
              </c:ext>
            </c:extLst>
          </c:dPt>
          <c:dPt>
            <c:idx val="7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AFB9-470C-AEB9-DD321F4C163C}"/>
              </c:ext>
            </c:extLst>
          </c:dPt>
          <c:dPt>
            <c:idx val="8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AFB9-470C-AEB9-DD321F4C163C}"/>
              </c:ext>
            </c:extLst>
          </c:dPt>
          <c:cat>
            <c:strRef>
              <c:f>(Sheet1!$A$10:$A$15,Sheet1!$A$18:$A$22)</c:f>
              <c:strCache>
                <c:ptCount val="11"/>
                <c:pt idx="0">
                  <c:v>Exploration</c:v>
                </c:pt>
                <c:pt idx="1">
                  <c:v>Production</c:v>
                </c:pt>
                <c:pt idx="2">
                  <c:v>Processing</c:v>
                </c:pt>
                <c:pt idx="3">
                  <c:v>Transmission and Storage</c:v>
                </c:pt>
                <c:pt idx="4">
                  <c:v>Distribution</c:v>
                </c:pt>
                <c:pt idx="5">
                  <c:v>Post-Meter</c:v>
                </c:pt>
                <c:pt idx="6">
                  <c:v>Transportation</c:v>
                </c:pt>
                <c:pt idx="7">
                  <c:v>Electric Power</c:v>
                </c:pt>
                <c:pt idx="8">
                  <c:v>Residential  Combustion</c:v>
                </c:pt>
                <c:pt idx="9">
                  <c:v>Commercial Combustion</c:v>
                </c:pt>
                <c:pt idx="10">
                  <c:v>Industrial Combustion</c:v>
                </c:pt>
              </c:strCache>
            </c:strRef>
          </c:cat>
          <c:val>
            <c:numRef>
              <c:f>(Sheet1!$B$10:$B$15,Sheet1!$B$20:$B$22)</c:f>
              <c:numCache>
                <c:formatCode>General</c:formatCode>
                <c:ptCount val="9"/>
                <c:pt idx="0">
                  <c:v>0.2</c:v>
                </c:pt>
                <c:pt idx="1">
                  <c:v>98.3</c:v>
                </c:pt>
                <c:pt idx="2">
                  <c:v>41.8</c:v>
                </c:pt>
                <c:pt idx="3">
                  <c:v>40.700000000000003</c:v>
                </c:pt>
                <c:pt idx="4">
                  <c:v>15.3</c:v>
                </c:pt>
                <c:pt idx="5">
                  <c:v>13.4</c:v>
                </c:pt>
                <c:pt idx="6">
                  <c:v>272</c:v>
                </c:pt>
                <c:pt idx="7">
                  <c:v>192.3</c:v>
                </c:pt>
                <c:pt idx="8">
                  <c:v>510.4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AFB9-470C-AEB9-DD321F4C16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98E2C-2E0A-4B43-AC4E-982A45576F7E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BA9016-32C8-4800-9410-424698548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02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BA9016-32C8-4800-9410-424698548B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57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8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53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34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70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4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01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35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87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4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0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093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D089395-EE00-4E90-8889-8ADA47E0188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BFBB47F-3CF4-4D76-94CB-F8C9E5E2D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54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iq.org/the-technical-standard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rdc.org/bio/merrian-borgeson/report-renewable-gas-pipe-dream-or-climate-solutio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uidehouse.com/insights/energy/2023/thermal-gasificatio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ic1.squarespace.com/static/53a09c47e4b050b5ad5bf4f5/t/639b3e7fd137bc1175286d7d/1671118464387/RNG+Coalition+Final+Report+2022.pdf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bcebulko@currentenergy.grou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E36B62D-34E6-41D4-B3AA-AC21AB387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96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AF144A-E63A-F7AF-DC57-2DA1756299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1043" y="770467"/>
            <a:ext cx="6608963" cy="3352800"/>
          </a:xfrm>
        </p:spPr>
        <p:txBody>
          <a:bodyPr>
            <a:normAutofit/>
          </a:bodyPr>
          <a:lstStyle/>
          <a:p>
            <a:r>
              <a:rPr lang="en-US" sz="5500" b="1" dirty="0">
                <a:latin typeface="Aptos" panose="020B0004020202020204" pitchFamily="34" charset="0"/>
              </a:rPr>
              <a:t>Emissions Reduction Potential of Certified and Renewable Natural Gas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2B329A-5C2C-AE61-AAB1-E7DB7682E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5052" y="4816963"/>
            <a:ext cx="6544954" cy="164592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FFFF"/>
                </a:solidFill>
                <a:latin typeface="Aptos" panose="020B0004020202020204" pitchFamily="34" charset="0"/>
              </a:rPr>
              <a:t>Brad Cebulko, Partner</a:t>
            </a:r>
          </a:p>
          <a:p>
            <a:r>
              <a:rPr lang="en-US" sz="2800" b="1" dirty="0">
                <a:solidFill>
                  <a:srgbClr val="FFFFFF"/>
                </a:solidFill>
                <a:latin typeface="Aptos" panose="020B0004020202020204" pitchFamily="34" charset="0"/>
              </a:rPr>
              <a:t>June 11, 2024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7E92409-AD19-4CE3-9956-8C03560F7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9056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65118F2D-4024-241D-1A47-1D1C6BF4EB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4" y="2807002"/>
            <a:ext cx="3352128" cy="1223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224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D87AB319-64C0-4E2D-B1CD-0A970301B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DAFA9A5-03CC-4F94-B964-70682CDB0B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A13B46-7034-8813-AE59-8F7CF6015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38" y="1576439"/>
            <a:ext cx="3832455" cy="335280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5100" b="1" dirty="0">
                <a:solidFill>
                  <a:srgbClr val="FFFFFF"/>
                </a:solidFill>
                <a:latin typeface="Aptos" panose="020B0004020202020204" pitchFamily="34" charset="0"/>
              </a:rPr>
              <a:t>There is limited potential to decarbonize through CNG</a:t>
            </a:r>
            <a:br>
              <a:rPr lang="en-US" sz="5100" b="1" dirty="0">
                <a:solidFill>
                  <a:srgbClr val="FFFFFF"/>
                </a:solidFill>
                <a:latin typeface="Aptos" panose="020B0004020202020204" pitchFamily="34" charset="0"/>
              </a:rPr>
            </a:br>
            <a:br>
              <a:rPr lang="en-US" sz="5100" b="1" dirty="0">
                <a:solidFill>
                  <a:srgbClr val="FFFFFF"/>
                </a:solidFill>
                <a:latin typeface="Aptos" panose="020B0004020202020204" pitchFamily="34" charset="0"/>
              </a:rPr>
            </a:br>
            <a:r>
              <a:rPr lang="en-US" sz="2200" b="1" dirty="0">
                <a:solidFill>
                  <a:srgbClr val="FFFFFF"/>
                </a:solidFill>
                <a:latin typeface="Aptos" panose="020B0004020202020204" pitchFamily="34" charset="0"/>
              </a:rPr>
              <a:t>Upstream emissions are a small proportion of natural gas </a:t>
            </a:r>
            <a:r>
              <a:rPr lang="en-US" sz="2200" b="1" dirty="0" err="1">
                <a:solidFill>
                  <a:srgbClr val="FFFFFF"/>
                </a:solidFill>
                <a:latin typeface="Aptos" panose="020B0004020202020204" pitchFamily="34" charset="0"/>
              </a:rPr>
              <a:t>wmissions</a:t>
            </a:r>
            <a:endParaRPr lang="en-US" sz="2200" b="1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3B36B60-731F-409B-A240-BBF521AB7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9D2BC1-D929-4070-59BD-7508662F9709}"/>
              </a:ext>
            </a:extLst>
          </p:cNvPr>
          <p:cNvSpPr txBox="1"/>
          <p:nvPr/>
        </p:nvSpPr>
        <p:spPr>
          <a:xfrm>
            <a:off x="1756410" y="6148599"/>
            <a:ext cx="2654046" cy="42862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 fontScale="47500" lnSpcReduction="20000"/>
          </a:bodyPr>
          <a:lstStyle/>
          <a:p>
            <a:pPr algn="ctr" defTabSz="914400">
              <a:lnSpc>
                <a:spcPct val="85000"/>
              </a:lnSpc>
              <a:spcBef>
                <a:spcPts val="1300"/>
              </a:spcBef>
            </a:pPr>
            <a:r>
              <a:rPr lang="en-US" sz="2200" dirty="0">
                <a:latin typeface="Aptos" panose="020B0004020202020204" pitchFamily="34" charset="0"/>
              </a:rPr>
              <a:t>Source: EPA Inventory of U.S. Greenhouse Gas Emissions and Sinks: 1990-2022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B0878801-7449-E9CE-BF65-E9F5CB628D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5118005"/>
              </p:ext>
            </p:extLst>
          </p:nvPr>
        </p:nvGraphicFramePr>
        <p:xfrm>
          <a:off x="4892842" y="629264"/>
          <a:ext cx="7299158" cy="5869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9874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37674-7338-FBB8-6F09-CFD9FF27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1020426" cy="1658198"/>
          </a:xfrm>
        </p:spPr>
        <p:txBody>
          <a:bodyPr>
            <a:normAutofit/>
          </a:bodyPr>
          <a:lstStyle/>
          <a:p>
            <a:r>
              <a:rPr lang="en-US" sz="5000" dirty="0">
                <a:solidFill>
                  <a:srgbClr val="476A92"/>
                </a:solidFill>
                <a:latin typeface="Aptos" panose="020B0004020202020204" pitchFamily="34" charset="0"/>
              </a:rPr>
              <a:t>It is difficult to measure and verify CNG emissions reductions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2EB58-8DD4-D84C-2466-8A157B16C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18987"/>
            <a:ext cx="10515600" cy="4128769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 </a:t>
            </a:r>
            <a:r>
              <a:rPr lang="en-US" sz="2400" i="0" dirty="0"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There are numerous bodies that provide certification, but no single industry</a:t>
            </a:r>
            <a:r>
              <a:rPr lang="en-US" sz="2400" dirty="0">
                <a:highlight>
                  <a:srgbClr val="FFFFFF"/>
                </a:highlight>
                <a:latin typeface="Aptos" panose="020B0004020202020204" pitchFamily="34" charset="0"/>
              </a:rPr>
              <a:t>-wide standard, scope, or framework</a:t>
            </a:r>
            <a:endParaRPr lang="en-US" dirty="0">
              <a:solidFill>
                <a:srgbClr val="0D0D0D"/>
              </a:solidFill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lvl="5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Each entity has own quantification and verification method.</a:t>
            </a:r>
            <a:endParaRPr lang="en-US" dirty="0">
              <a:solidFill>
                <a:srgbClr val="0D0D0D"/>
              </a:solidFill>
              <a:highlight>
                <a:srgbClr val="FFFFFF"/>
              </a:highlight>
              <a:latin typeface="Aptos" panose="020B0004020202020204" pitchFamily="34" charset="0"/>
              <a:hlinkClick r:id="rId2"/>
            </a:endParaRPr>
          </a:p>
          <a:p>
            <a:pPr lvl="5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Project Canary </a:t>
            </a:r>
            <a:r>
              <a:rPr lang="en-US" dirty="0" err="1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Trustwell</a:t>
            </a: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, Equitable Origin EO100, </a:t>
            </a:r>
            <a:r>
              <a:rPr lang="en-US" dirty="0" err="1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MiQ</a:t>
            </a: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, GTI </a:t>
            </a:r>
            <a:r>
              <a:rPr lang="en-US" dirty="0" err="1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Vertias</a:t>
            </a:r>
            <a:endParaRPr lang="en-US" dirty="0">
              <a:solidFill>
                <a:srgbClr val="0D0D0D"/>
              </a:solidFill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 lvl="5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Scope of emissions varies by entity (Scope 1, 1 &amp; 2, or 1 – 3) as does certification eligibility time frame (1 – 3 years).</a:t>
            </a:r>
          </a:p>
          <a:p>
            <a:pPr marL="0" lvl="3" indent="0">
              <a:buNone/>
            </a:pPr>
            <a:endParaRPr lang="en-US" dirty="0">
              <a:solidFill>
                <a:srgbClr val="0D0D0D"/>
              </a:solidFill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 There is risk for cherry-picking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Most certificates are for individual wells rather than the entire company gas production. 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There is an incentive for companies to only certify their top performing wells.</a:t>
            </a:r>
          </a:p>
          <a:p>
            <a:pPr marL="971400" lvl="5" indent="0">
              <a:buNone/>
            </a:pPr>
            <a:endParaRPr lang="en-US" dirty="0">
              <a:solidFill>
                <a:srgbClr val="0D0D0D"/>
              </a:solidFill>
              <a:highlight>
                <a:srgbClr val="FFFFFF"/>
              </a:highlight>
              <a:latin typeface="Aptos" panose="020B00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 Unclear how the certification process will overlap with new EPA Standards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It appears likely that 3</a:t>
            </a:r>
            <a:r>
              <a:rPr lang="en-US" baseline="30000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rd</a:t>
            </a:r>
            <a:r>
              <a:rPr lang="en-US" dirty="0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 parties will need to adjust their standards and grading mechanisms to maintain their role in promoting exceptional environmental practices beyond the new </a:t>
            </a:r>
            <a:r>
              <a:rPr lang="en-US">
                <a:solidFill>
                  <a:srgbClr val="0D0D0D"/>
                </a:solidFill>
                <a:highlight>
                  <a:srgbClr val="FFFFFF"/>
                </a:highlight>
                <a:latin typeface="Aptos" panose="020B0004020202020204" pitchFamily="34" charset="0"/>
              </a:rPr>
              <a:t>regulatory baseline.</a:t>
            </a:r>
            <a:endParaRPr lang="en-US" dirty="0">
              <a:solidFill>
                <a:srgbClr val="0D0D0D"/>
              </a:solidFill>
              <a:highlight>
                <a:srgbClr val="FFFFFF"/>
              </a:highlight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334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6EA1A26-163F-4F15-91F4-F2C51AC9C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7C7634-7713-F7C1-6110-BD9DD0229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1732" y="2286000"/>
            <a:ext cx="4224528" cy="2285999"/>
          </a:xfrm>
        </p:spPr>
        <p:txBody>
          <a:bodyPr anchor="b">
            <a:noAutofit/>
          </a:bodyPr>
          <a:lstStyle/>
          <a:p>
            <a:r>
              <a:rPr lang="en-US" sz="4400" b="1" dirty="0">
                <a:solidFill>
                  <a:srgbClr val="FFFFFF"/>
                </a:solidFill>
                <a:latin typeface="Aptos" panose="020B0004020202020204" pitchFamily="34" charset="0"/>
              </a:rPr>
              <a:t>Renewable natural gas has limited technical and economic potential </a:t>
            </a:r>
          </a:p>
        </p:txBody>
      </p:sp>
      <p:pic>
        <p:nvPicPr>
          <p:cNvPr id="5" name="Content Placeholder 4" descr="A graph showing different colored bars&#10;&#10;Description automatically generated">
            <a:extLst>
              <a:ext uri="{FF2B5EF4-FFF2-40B4-BE49-F238E27FC236}">
                <a16:creationId xmlns:a16="http://schemas.microsoft.com/office/drawing/2014/main" id="{F91C6585-3F78-7E54-98A4-E669CBC9FE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1" r="10286"/>
          <a:stretch/>
        </p:blipFill>
        <p:spPr>
          <a:xfrm>
            <a:off x="522513" y="298726"/>
            <a:ext cx="6587413" cy="59294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0BDD78-FA8F-FDC6-A66C-72D9E6995930}"/>
              </a:ext>
            </a:extLst>
          </p:cNvPr>
          <p:cNvSpPr txBox="1"/>
          <p:nvPr/>
        </p:nvSpPr>
        <p:spPr>
          <a:xfrm>
            <a:off x="822960" y="6228181"/>
            <a:ext cx="5819647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00" dirty="0">
                <a:latin typeface="Aptos" panose="020B0004020202020204" pitchFamily="34" charset="0"/>
              </a:rPr>
              <a:t>Source: NRDC, </a:t>
            </a:r>
            <a:r>
              <a:rPr lang="en-US" sz="1000" dirty="0">
                <a:latin typeface="Aptos" panose="020B0004020202020204" pitchFamily="34" charset="0"/>
                <a:hlinkClick r:id="rId3"/>
              </a:rPr>
              <a:t>“Renewable” Gas – A Pipe Dream or Climate Solution?”</a:t>
            </a:r>
            <a:r>
              <a:rPr lang="en-US" sz="1000" dirty="0">
                <a:latin typeface="Aptos" panose="020B0004020202020204" pitchFamily="34" charset="0"/>
              </a:rPr>
              <a:t> June 15, 2020. ICF “Renewable Sources of Natural Gas: Supply and Emissions Reduction Assessment” An American Gas Foundation Study Prepared by ICF. December 2019.</a:t>
            </a:r>
          </a:p>
        </p:txBody>
      </p:sp>
    </p:spTree>
    <p:extLst>
      <p:ext uri="{BB962C8B-B14F-4D97-AF65-F5344CB8AC3E}">
        <p14:creationId xmlns:p14="http://schemas.microsoft.com/office/powerpoint/2010/main" val="1228238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8A2EC-DB99-1516-0856-6C12BD18E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</p:spPr>
        <p:txBody>
          <a:bodyPr>
            <a:normAutofit/>
          </a:bodyPr>
          <a:lstStyle/>
          <a:p>
            <a:r>
              <a:rPr lang="en-US" sz="4600">
                <a:latin typeface="Aptos" panose="020B0004020202020204" pitchFamily="34" charset="0"/>
              </a:rPr>
              <a:t>Synthetic methane and thermal gasification are not yet commercially available</a:t>
            </a:r>
          </a:p>
        </p:txBody>
      </p:sp>
      <p:pic>
        <p:nvPicPr>
          <p:cNvPr id="7" name="Graphic 6" descr="Flammable">
            <a:extLst>
              <a:ext uri="{FF2B5EF4-FFF2-40B4-BE49-F238E27FC236}">
                <a16:creationId xmlns:a16="http://schemas.microsoft.com/office/drawing/2014/main" id="{17534CCB-D1A4-3048-8682-662501DF1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051" y="2104216"/>
            <a:ext cx="3383936" cy="338393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ED8C9-FA78-79CF-DE71-12CD1C5E1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1335" y="2157731"/>
            <a:ext cx="7115235" cy="448242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</a:rPr>
              <a:t> Synthetic methane/Power-to-Gas (15 – 18% of potential) is not broadly commercially available nor cost-competitive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</a:rPr>
              <a:t>Several assumptions need to fall into place to be cost-competitive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</a:rPr>
              <a:t>Sufficient excess renewable energy to enable green hydrogen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</a:rPr>
              <a:t>Green hydrogen production becomes cost competitive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</a:rPr>
              <a:t>Carbon capture becomes cost competitive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</a:rPr>
              <a:t>Methanization process becomes cost competitive </a:t>
            </a:r>
          </a:p>
          <a:p>
            <a:pPr lvl="8"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</a:rPr>
              <a:t>Electricity prices are low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</a:rPr>
              <a:t> Thermal Gasification (25 – 38% of potential) is not broadly commercially available nor cost-competitive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</a:rPr>
              <a:t>“Gasification process typically yields a residual tar, which can foul downstream equipment”</a:t>
            </a:r>
          </a:p>
          <a:p>
            <a:pPr lvl="5"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  <a:hlinkClick r:id="rId4"/>
              </a:rPr>
              <a:t>Efficiency is around 60% - 65%</a:t>
            </a:r>
            <a:endParaRPr lang="en-US" sz="1600" dirty="0">
              <a:latin typeface="Aptos" panose="020B0004020202020204" pitchFamily="34" charset="0"/>
            </a:endParaRPr>
          </a:p>
          <a:p>
            <a:pPr lvl="5">
              <a:buFont typeface="Arial" panose="020B0604020202020204" pitchFamily="34" charset="0"/>
              <a:buChar char="•"/>
            </a:pPr>
            <a:r>
              <a:rPr lang="en-US" sz="1600" dirty="0">
                <a:latin typeface="Aptos" panose="020B0004020202020204" pitchFamily="34" charset="0"/>
                <a:hlinkClick r:id="rId4"/>
              </a:rPr>
              <a:t>Relatively few pilot projects</a:t>
            </a:r>
            <a:endParaRPr lang="en-US" sz="1600" dirty="0">
              <a:latin typeface="Aptos" panose="020B0004020202020204" pitchFamily="34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04988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CE4AF-0639-301B-EB0A-FDA0832FA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630" y="508087"/>
            <a:ext cx="10772775" cy="1658198"/>
          </a:xfrm>
        </p:spPr>
        <p:txBody>
          <a:bodyPr>
            <a:normAutofit fontScale="90000"/>
          </a:bodyPr>
          <a:lstStyle/>
          <a:p>
            <a:r>
              <a:rPr lang="en-US" sz="4900" dirty="0">
                <a:latin typeface="Aptos" panose="020B0004020202020204" pitchFamily="34" charset="0"/>
              </a:rPr>
              <a:t>90% of RNG in transmission system is used for transportation fuel</a:t>
            </a:r>
            <a:br>
              <a:rPr lang="en-US" dirty="0">
                <a:latin typeface="Aptos" panose="020B0004020202020204" pitchFamily="34" charset="0"/>
              </a:rPr>
            </a:br>
            <a:endParaRPr lang="en-US" dirty="0"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FFD6F-FBC7-E32B-5CF5-772289019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630" y="1545907"/>
            <a:ext cx="10753725" cy="3766185"/>
          </a:xfrm>
        </p:spPr>
        <p:txBody>
          <a:bodyPr/>
          <a:lstStyle/>
          <a:p>
            <a:pPr lvl="2">
              <a:buFont typeface="Arial" panose="020B0604020202020204" pitchFamily="34" charset="0"/>
              <a:buChar char="•"/>
            </a:pPr>
            <a:endParaRPr lang="en-US" dirty="0">
              <a:latin typeface="Aptos" panose="020B0004020202020204" pitchFamily="34" charset="0"/>
            </a:endParaRPr>
          </a:p>
          <a:p>
            <a:pPr lvl="1"/>
            <a:endParaRPr lang="en-US" dirty="0">
              <a:latin typeface="Aptos" panose="020B0004020202020204" pitchFamily="34" charset="0"/>
            </a:endParaRPr>
          </a:p>
        </p:txBody>
      </p:sp>
      <p:pic>
        <p:nvPicPr>
          <p:cNvPr id="5" name="Picture 4" descr="A screenshot of a graph&#10;&#10;Description automatically generated">
            <a:extLst>
              <a:ext uri="{FF2B5EF4-FFF2-40B4-BE49-F238E27FC236}">
                <a16:creationId xmlns:a16="http://schemas.microsoft.com/office/drawing/2014/main" id="{44D01293-FB35-AE76-209A-B3C54E5EEA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377" y="2043175"/>
            <a:ext cx="9639280" cy="37661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265F75C-C731-6115-14A7-FBDEA93D912B}"/>
              </a:ext>
            </a:extLst>
          </p:cNvPr>
          <p:cNvSpPr txBox="1"/>
          <p:nvPr/>
        </p:nvSpPr>
        <p:spPr>
          <a:xfrm>
            <a:off x="2122772" y="6306626"/>
            <a:ext cx="7711440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dirty="0">
                <a:latin typeface="Aptos" panose="020B0004020202020204" pitchFamily="34" charset="0"/>
              </a:rPr>
              <a:t>Source: </a:t>
            </a:r>
            <a:r>
              <a:rPr lang="en-US" sz="1000" dirty="0">
                <a:latin typeface="Aptos" panose="020B0004020202020204" pitchFamily="34" charset="0"/>
                <a:hlinkClick r:id="rId3"/>
              </a:rPr>
              <a:t>Renewable Natural Gas Coalition</a:t>
            </a:r>
            <a:r>
              <a:rPr lang="en-US" sz="1000" dirty="0">
                <a:latin typeface="Aptos" panose="020B0004020202020204" pitchFamily="34" charset="0"/>
              </a:rPr>
              <a:t>, “Economic Analysis of the US Renewable Natural Gas Industry” December 2022.</a:t>
            </a:r>
          </a:p>
        </p:txBody>
      </p:sp>
    </p:spTree>
    <p:extLst>
      <p:ext uri="{BB962C8B-B14F-4D97-AF65-F5344CB8AC3E}">
        <p14:creationId xmlns:p14="http://schemas.microsoft.com/office/powerpoint/2010/main" val="2198439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E8FCE-5E92-A9C7-CBDC-7C652BACC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2810" y="154300"/>
            <a:ext cx="6562726" cy="1658198"/>
          </a:xfrm>
        </p:spPr>
        <p:txBody>
          <a:bodyPr>
            <a:normAutofit fontScale="90000"/>
          </a:bodyPr>
          <a:lstStyle/>
          <a:p>
            <a:r>
              <a:rPr lang="en-US" sz="4200" dirty="0">
                <a:solidFill>
                  <a:srgbClr val="377D68"/>
                </a:solidFill>
                <a:latin typeface="Aptos" panose="020B0004020202020204" pitchFamily="34" charset="0"/>
              </a:rPr>
              <a:t>What Questions Should a Consumer Advocate Ask?	</a:t>
            </a:r>
          </a:p>
        </p:txBody>
      </p:sp>
      <p:pic>
        <p:nvPicPr>
          <p:cNvPr id="5" name="Picture 4" descr="Different coloured question marks">
            <a:extLst>
              <a:ext uri="{FF2B5EF4-FFF2-40B4-BE49-F238E27FC236}">
                <a16:creationId xmlns:a16="http://schemas.microsoft.com/office/drawing/2014/main" id="{A225A2FE-9F4B-E470-1E50-910E748023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601" r="34988" b="2"/>
          <a:stretch/>
        </p:blipFill>
        <p:spPr>
          <a:xfrm>
            <a:off x="20" y="-6418"/>
            <a:ext cx="4077443" cy="686441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07F0B-98E2-E9D4-5F9C-E9090843D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2810" y="1812498"/>
            <a:ext cx="7082006" cy="4846320"/>
          </a:xfrm>
        </p:spPr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latin typeface="Aptos" panose="020B0004020202020204" pitchFamily="34" charset="0"/>
              </a:rPr>
              <a:t> What are the objectives of the program?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10%, 50%, Net-Zero, 100%?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Are emissions reductions voluntary or involuntary?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Is participation voluntary or involuntary?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latin typeface="Aptos" panose="020B0004020202020204" pitchFamily="34" charset="0"/>
              </a:rPr>
              <a:t>Are the reductions real and is the program scalable?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Is the utility using lifecycle emissions or combustion emissions accounting framework? Important for RNG and CNG.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Are upstream emissions included in the utility emissions baseline?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Is the verification source reputable and using best practices?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If using MiQ, what grade level is permissible?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What are expectations of emissions reductions in the near- and long-term?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Will competition restrict availability of the resource?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latin typeface="Aptos" panose="020B0004020202020204" pitchFamily="34" charset="0"/>
              </a:rPr>
              <a:t> What are the near- and long-term costs and price risks?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What are the lost opportunities (opportunity cost)?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How does the cost of emissions reduction compare to alternatives (i.e., $/metric ton of CO2e)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How will competition from other industries impact short- and long-term prices?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Is the utility showing you production costs or market prices?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Are the costs volatile?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>
                <a:latin typeface="Aptos" panose="020B0004020202020204" pitchFamily="34" charset="0"/>
              </a:rPr>
              <a:t>What are the risks of stranded assets?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1" dirty="0">
                <a:latin typeface="Aptos" panose="020B0004020202020204" pitchFamily="34" charset="0"/>
              </a:rPr>
              <a:t> How is the gas utility marketing and communicating the program’s emissions reductions to customers?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1400" b="1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207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8A8064B-700C-4331-A7D6-930CEA558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AF144A-E63A-F7AF-DC57-2DA1756299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8614" y="1067403"/>
            <a:ext cx="5754601" cy="4723194"/>
          </a:xfrm>
        </p:spPr>
        <p:txBody>
          <a:bodyPr anchor="ctr">
            <a:normAutofit/>
          </a:bodyPr>
          <a:lstStyle/>
          <a:p>
            <a:r>
              <a:rPr lang="en-US" sz="3300" dirty="0">
                <a:latin typeface="Aptos" panose="020B0004020202020204" pitchFamily="34" charset="0"/>
              </a:rPr>
              <a:t>Contact Information</a:t>
            </a:r>
            <a:br>
              <a:rPr lang="en-US" sz="3300" dirty="0">
                <a:latin typeface="Aptos" panose="020B0004020202020204" pitchFamily="34" charset="0"/>
              </a:rPr>
            </a:br>
            <a:r>
              <a:rPr lang="en-US" sz="3300" dirty="0" err="1">
                <a:solidFill>
                  <a:schemeClr val="tx1"/>
                </a:solidFill>
                <a:latin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bcebulko@currentenergy.group</a:t>
            </a:r>
            <a:br>
              <a:rPr lang="en-US" sz="3300" dirty="0">
                <a:latin typeface="Aptos" panose="020B0004020202020204" pitchFamily="34" charset="0"/>
              </a:rPr>
            </a:br>
            <a:r>
              <a:rPr lang="en-US" sz="3300" dirty="0">
                <a:latin typeface="Aptos" panose="020B0004020202020204" pitchFamily="34" charset="0"/>
              </a:rPr>
              <a:t>(317) 519-3165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6F6937-3B5A-4391-9F37-58A571B3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54295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2B329A-5C2C-AE61-AAB1-E7DB7682E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8784" y="1067403"/>
            <a:ext cx="3442360" cy="4723194"/>
          </a:xfrm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  <a:latin typeface="Aptos" panose="020B0004020202020204" pitchFamily="34" charset="0"/>
              </a:rPr>
              <a:t>Brad Cebulko, Partner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962AC3C-FEB4-4C6A-8CA6-D570CD009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6196" cy="6858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8DEC431C-5494-557A-07B3-C031F6C04D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8412" y="4680780"/>
            <a:ext cx="5098115" cy="1866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0327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FAB1BB323435468B0E5ED765CE5DF1" ma:contentTypeVersion="13" ma:contentTypeDescription="Create a new document." ma:contentTypeScope="" ma:versionID="42f4816b4ccae45b59146ad829ee8aff">
  <xsd:schema xmlns:xsd="http://www.w3.org/2001/XMLSchema" xmlns:xs="http://www.w3.org/2001/XMLSchema" xmlns:p="http://schemas.microsoft.com/office/2006/metadata/properties" xmlns:ns2="047dde36-414c-41f7-98c9-688a1ff28b72" xmlns:ns3="8b9d916a-bcbb-474e-bd8a-2d11385b45ae" targetNamespace="http://schemas.microsoft.com/office/2006/metadata/properties" ma:root="true" ma:fieldsID="b5fc5e60278d5541ba12bafca54a24cb" ns2:_="" ns3:_="">
    <xsd:import namespace="047dde36-414c-41f7-98c9-688a1ff28b72"/>
    <xsd:import namespace="8b9d916a-bcbb-474e-bd8a-2d11385b45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dde36-414c-41f7-98c9-688a1ff28b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cd17abf-f758-4e2d-b4b8-f48b5bdd7a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9d916a-bcbb-474e-bd8a-2d11385b45a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384dad66-205b-43c6-856e-4362c86b1033}" ma:internalName="TaxCatchAll" ma:showField="CatchAllData" ma:web="8b9d916a-bcbb-474e-bd8a-2d11385b45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7dde36-414c-41f7-98c9-688a1ff28b72">
      <Terms xmlns="http://schemas.microsoft.com/office/infopath/2007/PartnerControls"/>
    </lcf76f155ced4ddcb4097134ff3c332f>
    <TaxCatchAll xmlns="8b9d916a-bcbb-474e-bd8a-2d11385b45ae" xsi:nil="true"/>
  </documentManagement>
</p:properties>
</file>

<file path=customXml/itemProps1.xml><?xml version="1.0" encoding="utf-8"?>
<ds:datastoreItem xmlns:ds="http://schemas.openxmlformats.org/officeDocument/2006/customXml" ds:itemID="{D28E06DD-A10E-46EE-8DE3-1E6A6D27C181}">
  <ds:schemaRefs>
    <ds:schemaRef ds:uri="047dde36-414c-41f7-98c9-688a1ff28b72"/>
    <ds:schemaRef ds:uri="8b9d916a-bcbb-474e-bd8a-2d11385b45a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BDF2F65-8E01-493B-A261-BF519652A0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C5705B-3177-4D7E-8B5B-531E4E7FC8A4}">
  <ds:schemaRefs>
    <ds:schemaRef ds:uri="http://schemas.microsoft.com/office/2006/metadata/properties"/>
    <ds:schemaRef ds:uri="047dde36-414c-41f7-98c9-688a1ff28b72"/>
    <ds:schemaRef ds:uri="http://schemas.microsoft.com/office/infopath/2007/PartnerControls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8b9d916a-bcbb-474e-bd8a-2d11385b45a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1254</TotalTime>
  <Words>664</Words>
  <Application>Microsoft Office PowerPoint</Application>
  <PresentationFormat>Widescreen</PresentationFormat>
  <Paragraphs>66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 Light</vt:lpstr>
      <vt:lpstr>Metropolitan</vt:lpstr>
      <vt:lpstr>Emissions Reduction Potential of Certified and Renewable Natural Gas</vt:lpstr>
      <vt:lpstr>There is limited potential to decarbonize through CNG  Upstream emissions are a small proportion of natural gas wmissions</vt:lpstr>
      <vt:lpstr>It is difficult to measure and verify CNG emissions reductions</vt:lpstr>
      <vt:lpstr>Renewable natural gas has limited technical and economic potential </vt:lpstr>
      <vt:lpstr>Synthetic methane and thermal gasification are not yet commercially available</vt:lpstr>
      <vt:lpstr>90% of RNG in transmission system is used for transportation fuel </vt:lpstr>
      <vt:lpstr>What Questions Should a Consumer Advocate Ask? </vt:lpstr>
      <vt:lpstr>Contact Information bcebulko@currentenergy.group (317) 519-3165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 Gas Utility Trends</dc:title>
  <dc:creator>Brad Cebulko</dc:creator>
  <cp:lastModifiedBy>Brad Cebulko</cp:lastModifiedBy>
  <cp:revision>3</cp:revision>
  <dcterms:created xsi:type="dcterms:W3CDTF">2024-05-14T17:22:38Z</dcterms:created>
  <dcterms:modified xsi:type="dcterms:W3CDTF">2024-06-11T11:58:10Z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0x010100CDFAB1BB323435468B0E5ED765CE5DF1</vt:lpwstr>
  </property>
  <property fmtid="{D5CDD505-2E9C-101B-9397-08002B2CF9AE}" pid="3" name="MediaServiceImageTags">
    <vt:lpwstr/>
  </property>
</Properties>
</file>