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5" r:id="rId2"/>
  </p:sldMasterIdLst>
  <p:notesMasterIdLst>
    <p:notesMasterId r:id="rId54"/>
  </p:notesMasterIdLst>
  <p:sldIdLst>
    <p:sldId id="256" r:id="rId3"/>
    <p:sldId id="258" r:id="rId4"/>
    <p:sldId id="259" r:id="rId5"/>
    <p:sldId id="260" r:id="rId6"/>
    <p:sldId id="261" r:id="rId7"/>
    <p:sldId id="262" r:id="rId8"/>
    <p:sldId id="264"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9" r:id="rId47"/>
    <p:sldId id="303" r:id="rId48"/>
    <p:sldId id="304" r:id="rId49"/>
    <p:sldId id="305" r:id="rId50"/>
    <p:sldId id="306" r:id="rId51"/>
    <p:sldId id="307" r:id="rId52"/>
    <p:sldId id="308" r:id="rId53"/>
  </p:sldIdLst>
  <p:sldSz cx="9144000" cy="5143500" type="screen16x9"/>
  <p:notesSz cx="6858000" cy="9144000"/>
  <p:embeddedFontLst>
    <p:embeddedFont>
      <p:font typeface="Avenir" panose="02000503020000020003" pitchFamily="2" charset="0"/>
      <p:regular r:id="rId55"/>
      <p:italic r:id="rId56"/>
    </p:embeddedFont>
    <p:embeddedFont>
      <p:font typeface="Calibri" panose="020F0502020204030204" pitchFamily="3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5" roundtripDataSignature="AMtx7mi7A3Godand2PGlSHMNuYBVdhcaL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5FCD67-AB04-4416-A793-D4724B255D52}">
  <a:tblStyle styleId="{8E5FCD67-AB04-4416-A793-D4724B255D52}"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p:cViewPr varScale="1">
        <p:scale>
          <a:sx n="138" d="100"/>
          <a:sy n="138" d="100"/>
        </p:scale>
        <p:origin x="88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1.fntdata"/><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4.fntdata"/><Relationship Id="rId66" Type="http://schemas.openxmlformats.org/officeDocument/2006/relationships/presProps" Target="presProps.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2.fntdata"/><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5.fntdata"/><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3.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6.fntdata"/><Relationship Id="rId65"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notes"/>
          <p:cNvSpPr txBox="1">
            <a:spLocks noGrp="1"/>
          </p:cNvSpPr>
          <p:nvPr>
            <p:ph type="body" idx="1"/>
          </p:nvPr>
        </p:nvSpPr>
        <p:spPr>
          <a:xfrm>
            <a:off x="686233" y="4400176"/>
            <a:ext cx="5485534" cy="360082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8" name="Google Shape;27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3:notes"/>
          <p:cNvSpPr txBox="1">
            <a:spLocks noGrp="1"/>
          </p:cNvSpPr>
          <p:nvPr>
            <p:ph type="body" idx="1"/>
          </p:nvPr>
        </p:nvSpPr>
        <p:spPr>
          <a:xfrm>
            <a:off x="686233" y="4400176"/>
            <a:ext cx="5485500" cy="360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0" name="Google Shape;41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14:notes"/>
          <p:cNvSpPr txBox="1">
            <a:spLocks noGrp="1"/>
          </p:cNvSpPr>
          <p:nvPr>
            <p:ph type="body" idx="1"/>
          </p:nvPr>
        </p:nvSpPr>
        <p:spPr>
          <a:xfrm>
            <a:off x="686233" y="4400176"/>
            <a:ext cx="5485500" cy="360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8" name="Google Shape;41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5:notes"/>
          <p:cNvSpPr txBox="1">
            <a:spLocks noGrp="1"/>
          </p:cNvSpPr>
          <p:nvPr>
            <p:ph type="body" idx="1"/>
          </p:nvPr>
        </p:nvSpPr>
        <p:spPr>
          <a:xfrm>
            <a:off x="686233" y="4400176"/>
            <a:ext cx="5485500" cy="360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6" name="Google Shape;42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6:notes"/>
          <p:cNvSpPr txBox="1">
            <a:spLocks noGrp="1"/>
          </p:cNvSpPr>
          <p:nvPr>
            <p:ph type="body" idx="1"/>
          </p:nvPr>
        </p:nvSpPr>
        <p:spPr>
          <a:xfrm>
            <a:off x="686233" y="4400176"/>
            <a:ext cx="5485500" cy="360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5" name="Google Shape;43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7:notes"/>
          <p:cNvSpPr txBox="1">
            <a:spLocks noGrp="1"/>
          </p:cNvSpPr>
          <p:nvPr>
            <p:ph type="body" idx="1"/>
          </p:nvPr>
        </p:nvSpPr>
        <p:spPr>
          <a:xfrm>
            <a:off x="686233" y="4400176"/>
            <a:ext cx="5485500" cy="360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1" name="Google Shape;44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18: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448" name="Google Shape;448;p18: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19:notes"/>
          <p:cNvSpPr txBox="1">
            <a:spLocks noGrp="1"/>
          </p:cNvSpPr>
          <p:nvPr>
            <p:ph type="body" idx="1"/>
          </p:nvPr>
        </p:nvSpPr>
        <p:spPr>
          <a:xfrm>
            <a:off x="686233" y="4400176"/>
            <a:ext cx="5485534" cy="360082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462" name="Google Shape;462;p19:notes"/>
          <p:cNvSpPr txBox="1">
            <a:spLocks noGrp="1"/>
          </p:cNvSpPr>
          <p:nvPr>
            <p:ph type="sldNum" idx="12"/>
          </p:nvPr>
        </p:nvSpPr>
        <p:spPr>
          <a:xfrm>
            <a:off x="3884685" y="8686427"/>
            <a:ext cx="2972233" cy="45757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20: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472" name="Google Shape;472;p20: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21: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483" name="Google Shape;483;p21: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22: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493" name="Google Shape;493;p22: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3:notes"/>
          <p:cNvSpPr txBox="1">
            <a:spLocks noGrp="1"/>
          </p:cNvSpPr>
          <p:nvPr>
            <p:ph type="body" idx="1"/>
          </p:nvPr>
        </p:nvSpPr>
        <p:spPr>
          <a:xfrm>
            <a:off x="686233" y="4400176"/>
            <a:ext cx="5485534" cy="360082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305" name="Google Shape;305;p3:notes"/>
          <p:cNvSpPr txBox="1">
            <a:spLocks noGrp="1"/>
          </p:cNvSpPr>
          <p:nvPr>
            <p:ph type="sldNum" idx="12"/>
          </p:nvPr>
        </p:nvSpPr>
        <p:spPr>
          <a:xfrm>
            <a:off x="3884685" y="8686427"/>
            <a:ext cx="2972233" cy="45757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p23: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504" name="Google Shape;504;p23: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24: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514" name="Google Shape;514;p24: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25: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525" name="Google Shape;525;p25: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4" name="Google Shape;534;p26: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535" name="Google Shape;535;p26: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p27: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546" name="Google Shape;546;p27: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p28: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557" name="Google Shape;557;p28: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29: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568" name="Google Shape;568;p29: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p30: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579" name="Google Shape;579;p30: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31:notes"/>
          <p:cNvSpPr txBox="1">
            <a:spLocks noGrp="1"/>
          </p:cNvSpPr>
          <p:nvPr>
            <p:ph type="body" idx="1"/>
          </p:nvPr>
        </p:nvSpPr>
        <p:spPr>
          <a:xfrm>
            <a:off x="686233" y="4400176"/>
            <a:ext cx="5485500" cy="360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9" name="Google Shape;58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32: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598" name="Google Shape;598;p32: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4:notes"/>
          <p:cNvSpPr txBox="1">
            <a:spLocks noGrp="1"/>
          </p:cNvSpPr>
          <p:nvPr>
            <p:ph type="body" idx="1"/>
          </p:nvPr>
        </p:nvSpPr>
        <p:spPr>
          <a:xfrm>
            <a:off x="686233" y="4400176"/>
            <a:ext cx="5485534" cy="360082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316" name="Google Shape;316;p4:notes"/>
          <p:cNvSpPr txBox="1">
            <a:spLocks noGrp="1"/>
          </p:cNvSpPr>
          <p:nvPr>
            <p:ph type="sldNum" idx="12"/>
          </p:nvPr>
        </p:nvSpPr>
        <p:spPr>
          <a:xfrm>
            <a:off x="3884685" y="8686427"/>
            <a:ext cx="2972233" cy="45757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8" name="Google Shape;608;p33: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609" name="Google Shape;609;p33: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p34: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621" name="Google Shape;621;p34: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p35: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632" name="Google Shape;632;p35: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2" name="Google Shape;642;p36: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643" name="Google Shape;643;p36: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3" name="Google Shape;653;p37: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654" name="Google Shape;654;p37: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4" name="Google Shape;664;p38: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665" name="Google Shape;665;p38: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6" name="Google Shape;676;p39: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677" name="Google Shape;677;p39: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8" name="Google Shape;688;p40: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689" name="Google Shape;689;p40: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p41: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700" name="Google Shape;700;p41: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0" name="Google Shape;710;p42: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711" name="Google Shape;711;p42: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5:notes"/>
          <p:cNvSpPr txBox="1">
            <a:spLocks noGrp="1"/>
          </p:cNvSpPr>
          <p:nvPr>
            <p:ph type="body" idx="1"/>
          </p:nvPr>
        </p:nvSpPr>
        <p:spPr>
          <a:xfrm>
            <a:off x="686233" y="4400176"/>
            <a:ext cx="5485534" cy="360082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6" name="Google Shape;3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2" name="Google Shape;722;p43: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723" name="Google Shape;723;p43: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2" name="Google Shape;732;p44: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733" name="Google Shape;733;p44: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3" name="Google Shape;743;p45: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744" name="Google Shape;744;p45: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4" name="Google Shape;754;p46: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755" name="Google Shape;755;p46: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5" name="Google Shape;765;p47: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766" name="Google Shape;766;p47: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5" name="Google Shape;765;p47: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766" name="Google Shape;766;p47: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607076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5" name="Google Shape;775;p48: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776" name="Google Shape;776;p48: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49:notes"/>
          <p:cNvSpPr txBox="1">
            <a:spLocks noGrp="1"/>
          </p:cNvSpPr>
          <p:nvPr>
            <p:ph type="body" idx="1"/>
          </p:nvPr>
        </p:nvSpPr>
        <p:spPr>
          <a:xfrm>
            <a:off x="686233" y="4400176"/>
            <a:ext cx="5485534" cy="360082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86" name="Google Shape;786;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0" name="Google Shape;800;p50: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801" name="Google Shape;801;p50: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1" name="Google Shape;811;p51: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812" name="Google Shape;812;p51: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6:notes"/>
          <p:cNvSpPr txBox="1">
            <a:spLocks noGrp="1"/>
          </p:cNvSpPr>
          <p:nvPr>
            <p:ph type="body" idx="1"/>
          </p:nvPr>
        </p:nvSpPr>
        <p:spPr>
          <a:xfrm>
            <a:off x="686233" y="4400176"/>
            <a:ext cx="5485534" cy="360082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34" name="Google Shape;3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1" name="Google Shape;821;p52: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822" name="Google Shape;822;p52: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1" name="Google Shape;831;p53: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832" name="Google Shape;832;p53: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7:notes"/>
          <p:cNvSpPr txBox="1">
            <a:spLocks noGrp="1"/>
          </p:cNvSpPr>
          <p:nvPr>
            <p:ph type="body" idx="1"/>
          </p:nvPr>
        </p:nvSpPr>
        <p:spPr>
          <a:xfrm>
            <a:off x="686233" y="4400176"/>
            <a:ext cx="5485500" cy="360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43" name="Google Shape;3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9: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363" name="Google Shape;363;p9: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11: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389" name="Google Shape;389;p11: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12:notes"/>
          <p:cNvSpPr txBox="1">
            <a:spLocks noGrp="1"/>
          </p:cNvSpPr>
          <p:nvPr>
            <p:ph type="body" idx="1"/>
          </p:nvPr>
        </p:nvSpPr>
        <p:spPr>
          <a:xfrm>
            <a:off x="686233" y="4400176"/>
            <a:ext cx="54855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400" name="Google Shape;400;p12:notes"/>
          <p:cNvSpPr txBox="1">
            <a:spLocks noGrp="1"/>
          </p:cNvSpPr>
          <p:nvPr>
            <p:ph type="sldNum" idx="12"/>
          </p:nvPr>
        </p:nvSpPr>
        <p:spPr>
          <a:xfrm>
            <a:off x="3884685" y="8686427"/>
            <a:ext cx="29721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55"/>
          <p:cNvPicPr preferRelativeResize="0"/>
          <p:nvPr/>
        </p:nvPicPr>
        <p:blipFill rotWithShape="1">
          <a:blip r:embed="rId2">
            <a:alphaModFix/>
          </a:blip>
          <a:srcRect l="-1749" r="18237"/>
          <a:stretch/>
        </p:blipFill>
        <p:spPr>
          <a:xfrm>
            <a:off x="2688888" y="0"/>
            <a:ext cx="6455112" cy="5143500"/>
          </a:xfrm>
          <a:prstGeom prst="rect">
            <a:avLst/>
          </a:prstGeom>
          <a:noFill/>
          <a:ln>
            <a:noFill/>
          </a:ln>
        </p:spPr>
      </p:pic>
      <p:sp>
        <p:nvSpPr>
          <p:cNvPr id="13" name="Google Shape;13;p55"/>
          <p:cNvSpPr/>
          <p:nvPr/>
        </p:nvSpPr>
        <p:spPr>
          <a:xfrm>
            <a:off x="-117662" y="-13861"/>
            <a:ext cx="6229744" cy="5157361"/>
          </a:xfrm>
          <a:custGeom>
            <a:avLst/>
            <a:gdLst/>
            <a:ahLst/>
            <a:cxnLst/>
            <a:rect l="l" t="t" r="r" b="b"/>
            <a:pathLst>
              <a:path w="9413836" h="7793345" extrusionOk="0">
                <a:moveTo>
                  <a:pt x="0" y="7782776"/>
                </a:moveTo>
                <a:lnTo>
                  <a:pt x="2088" y="0"/>
                </a:lnTo>
                <a:lnTo>
                  <a:pt x="9413836" y="8246"/>
                </a:lnTo>
                <a:lnTo>
                  <a:pt x="7456500" y="7793345"/>
                </a:lnTo>
                <a:lnTo>
                  <a:pt x="0" y="7782776"/>
                </a:lnTo>
                <a:close/>
              </a:path>
            </a:pathLst>
          </a:cu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 name="Google Shape;14;p55"/>
          <p:cNvSpPr txBox="1">
            <a:spLocks noGrp="1"/>
          </p:cNvSpPr>
          <p:nvPr>
            <p:ph type="title"/>
          </p:nvPr>
        </p:nvSpPr>
        <p:spPr>
          <a:xfrm>
            <a:off x="689162" y="1261469"/>
            <a:ext cx="4891368" cy="1417020"/>
          </a:xfrm>
          <a:prstGeom prst="rect">
            <a:avLst/>
          </a:prstGeom>
          <a:noFill/>
          <a:ln>
            <a:noFill/>
          </a:ln>
        </p:spPr>
        <p:txBody>
          <a:bodyPr spcFirstLastPara="1" wrap="square" lIns="0" tIns="11525" rIns="0" bIns="0" anchor="ctr" anchorCtr="0">
            <a:spAutoFit/>
          </a:bodyPr>
          <a:lstStyle>
            <a:lvl1pPr lvl="0" algn="l">
              <a:lnSpc>
                <a:spcPct val="90000"/>
              </a:lnSpc>
              <a:spcBef>
                <a:spcPts val="0"/>
              </a:spcBef>
              <a:spcAft>
                <a:spcPts val="0"/>
              </a:spcAft>
              <a:buClr>
                <a:srgbClr val="1A325D"/>
              </a:buClr>
              <a:buSzPts val="2900"/>
              <a:buFont typeface="Avenir"/>
              <a:buNone/>
              <a:defRPr sz="2900">
                <a:solidFill>
                  <a:srgbClr val="1A325D"/>
                </a:solidFill>
                <a:latin typeface="Avenir"/>
                <a:ea typeface="Avenir"/>
                <a:cs typeface="Avenir"/>
                <a:sym typeface="Avenir"/>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5" name="Google Shape;15;p55"/>
          <p:cNvSpPr/>
          <p:nvPr/>
        </p:nvSpPr>
        <p:spPr>
          <a:xfrm>
            <a:off x="-14158" y="3004306"/>
            <a:ext cx="4114800" cy="34636"/>
          </a:xfrm>
          <a:prstGeom prst="rect">
            <a:avLst/>
          </a:prstGeom>
          <a:solidFill>
            <a:srgbClr val="FFCB0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16" name="Google Shape;16;p55" descr="Logo&#10;&#10;Description automatically generated"/>
          <p:cNvPicPr preferRelativeResize="0"/>
          <p:nvPr/>
        </p:nvPicPr>
        <p:blipFill rotWithShape="1">
          <a:blip r:embed="rId3">
            <a:alphaModFix/>
          </a:blip>
          <a:srcRect r="62720"/>
          <a:stretch/>
        </p:blipFill>
        <p:spPr>
          <a:xfrm>
            <a:off x="-22390" y="330670"/>
            <a:ext cx="979179" cy="702305"/>
          </a:xfrm>
          <a:prstGeom prst="rect">
            <a:avLst/>
          </a:prstGeom>
          <a:noFill/>
          <a:ln>
            <a:noFill/>
          </a:ln>
        </p:spPr>
      </p:pic>
      <p:sp>
        <p:nvSpPr>
          <p:cNvPr id="17" name="Google Shape;17;p55"/>
          <p:cNvSpPr txBox="1">
            <a:spLocks noGrp="1"/>
          </p:cNvSpPr>
          <p:nvPr>
            <p:ph type="body" idx="1"/>
          </p:nvPr>
        </p:nvSpPr>
        <p:spPr>
          <a:xfrm>
            <a:off x="806824" y="3420459"/>
            <a:ext cx="3109632" cy="183308"/>
          </a:xfrm>
          <a:prstGeom prst="rect">
            <a:avLst/>
          </a:prstGeom>
          <a:noFill/>
          <a:ln>
            <a:noFill/>
          </a:ln>
        </p:spPr>
        <p:txBody>
          <a:bodyPr spcFirstLastPara="1" wrap="square" lIns="60500" tIns="30250" rIns="60500" bIns="30250" anchor="t" anchorCtr="0">
            <a:normAutofit/>
          </a:bodyPr>
          <a:lstStyle>
            <a:lvl1pPr marL="457200" marR="0" lvl="0" indent="-228600" algn="l">
              <a:lnSpc>
                <a:spcPct val="100000"/>
              </a:lnSpc>
              <a:spcBef>
                <a:spcPts val="100"/>
              </a:spcBef>
              <a:spcAft>
                <a:spcPts val="0"/>
              </a:spcAft>
              <a:buClr>
                <a:srgbClr val="2460AD"/>
              </a:buClr>
              <a:buSzPts val="1200"/>
              <a:buFont typeface="Arial"/>
              <a:buNone/>
              <a:defRPr sz="1200" b="1" i="0" u="none" strike="noStrike" cap="none">
                <a:solidFill>
                  <a:srgbClr val="2460AD"/>
                </a:solidFill>
                <a:latin typeface="Arial"/>
                <a:ea typeface="Arial"/>
                <a:cs typeface="Arial"/>
                <a:sym typeface="Arial"/>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8" name="Google Shape;18;p55"/>
          <p:cNvSpPr txBox="1">
            <a:spLocks noGrp="1"/>
          </p:cNvSpPr>
          <p:nvPr>
            <p:ph type="body" idx="2"/>
          </p:nvPr>
        </p:nvSpPr>
        <p:spPr>
          <a:xfrm>
            <a:off x="806824" y="3788289"/>
            <a:ext cx="2350084" cy="181866"/>
          </a:xfrm>
          <a:prstGeom prst="rect">
            <a:avLst/>
          </a:prstGeom>
          <a:noFill/>
          <a:ln w="9525" cap="flat" cmpd="sng">
            <a:solidFill>
              <a:srgbClr val="2460AD"/>
            </a:solidFill>
            <a:prstDash val="solid"/>
            <a:round/>
            <a:headEnd type="none" w="sm" len="sm"/>
            <a:tailEnd type="none" w="sm" len="sm"/>
          </a:ln>
        </p:spPr>
        <p:txBody>
          <a:bodyPr spcFirstLastPara="1" wrap="square" lIns="60500" tIns="30250" rIns="60500" bIns="30250" anchor="t" anchorCtr="0">
            <a:normAutofit/>
          </a:bodyPr>
          <a:lstStyle>
            <a:lvl1pPr marL="457200" marR="0" lvl="0" indent="-228600" algn="l">
              <a:lnSpc>
                <a:spcPct val="100000"/>
              </a:lnSpc>
              <a:spcBef>
                <a:spcPts val="1500"/>
              </a:spcBef>
              <a:spcAft>
                <a:spcPts val="0"/>
              </a:spcAft>
              <a:buClr>
                <a:srgbClr val="2460AD"/>
              </a:buClr>
              <a:buSzPts val="1200"/>
              <a:buFont typeface="Arial"/>
              <a:buNone/>
              <a:defRPr sz="1200" b="0" i="0" u="none" strike="noStrike" cap="none">
                <a:solidFill>
                  <a:srgbClr val="2460AD"/>
                </a:solidFill>
                <a:latin typeface="Arial"/>
                <a:ea typeface="Arial"/>
                <a:cs typeface="Arial"/>
                <a:sym typeface="Arial"/>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2 Columns With Images">
  <p:cSld name="Title 2 Columns With Images">
    <p:spTree>
      <p:nvGrpSpPr>
        <p:cNvPr id="1" name="Shape 82"/>
        <p:cNvGrpSpPr/>
        <p:nvPr/>
      </p:nvGrpSpPr>
      <p:grpSpPr>
        <a:xfrm>
          <a:off x="0" y="0"/>
          <a:ext cx="0" cy="0"/>
          <a:chOff x="0" y="0"/>
          <a:chExt cx="0" cy="0"/>
        </a:xfrm>
      </p:grpSpPr>
      <p:sp>
        <p:nvSpPr>
          <p:cNvPr id="83" name="Google Shape;83;p64"/>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84" name="Google Shape;84;p64"/>
          <p:cNvSpPr txBox="1"/>
          <p:nvPr/>
        </p:nvSpPr>
        <p:spPr>
          <a:xfrm>
            <a:off x="588309" y="4538382"/>
            <a:ext cx="4922562" cy="275710"/>
          </a:xfrm>
          <a:prstGeom prst="rect">
            <a:avLst/>
          </a:prstGeom>
          <a:noFill/>
          <a:ln>
            <a:noFill/>
          </a:ln>
        </p:spPr>
        <p:txBody>
          <a:bodyPr spcFirstLastPara="1" wrap="square" lIns="0" tIns="51375" rIns="0" bIns="0" anchor="t" anchorCtr="0">
            <a:spAutoFit/>
          </a:bodyPr>
          <a:lstStyle/>
          <a:p>
            <a:pPr marL="12700" marR="0" lvl="0" indent="0" algn="l" rtl="0">
              <a:lnSpc>
                <a:spcPct val="100000"/>
              </a:lnSpc>
              <a:spcBef>
                <a:spcPts val="0"/>
              </a:spcBef>
              <a:spcAft>
                <a:spcPts val="0"/>
              </a:spcAft>
              <a:buClr>
                <a:srgbClr val="000000"/>
              </a:buClr>
              <a:buSzPts val="1500"/>
              <a:buFont typeface="Arial"/>
              <a:buNone/>
            </a:pPr>
            <a:fld id="{00000000-1234-1234-1234-123412341234}" type="slidenum">
              <a:rPr lang="en" sz="1500" b="1" i="0" u="none" strike="noStrike" cap="none">
                <a:solidFill>
                  <a:srgbClr val="2460AD"/>
                </a:solidFill>
                <a:latin typeface="Avenir"/>
                <a:ea typeface="Avenir"/>
                <a:cs typeface="Avenir"/>
                <a:sym typeface="Avenir"/>
              </a:rPr>
              <a:t>‹#›</a:t>
            </a:fld>
            <a:endParaRPr sz="1200" b="0" i="0" u="none" strike="noStrike" cap="none">
              <a:solidFill>
                <a:srgbClr val="231F20"/>
              </a:solidFill>
              <a:latin typeface="Arial"/>
              <a:ea typeface="Arial"/>
              <a:cs typeface="Arial"/>
              <a:sym typeface="Arial"/>
            </a:endParaRPr>
          </a:p>
        </p:txBody>
      </p:sp>
      <p:sp>
        <p:nvSpPr>
          <p:cNvPr id="85" name="Google Shape;85;p64"/>
          <p:cNvSpPr/>
          <p:nvPr/>
        </p:nvSpPr>
        <p:spPr>
          <a:xfrm>
            <a:off x="346364" y="326208"/>
            <a:ext cx="3129342"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86" name="Google Shape;86;p64"/>
          <p:cNvSpPr>
            <a:spLocks noGrp="1"/>
          </p:cNvSpPr>
          <p:nvPr>
            <p:ph type="pic" idx="2"/>
          </p:nvPr>
        </p:nvSpPr>
        <p:spPr>
          <a:xfrm>
            <a:off x="2101006" y="1719930"/>
            <a:ext cx="2511869" cy="1776305"/>
          </a:xfrm>
          <a:prstGeom prst="rect">
            <a:avLst/>
          </a:prstGeom>
          <a:noFill/>
          <a:ln>
            <a:noFill/>
          </a:ln>
        </p:spPr>
      </p:sp>
      <p:sp>
        <p:nvSpPr>
          <p:cNvPr id="87" name="Google Shape;87;p64"/>
          <p:cNvSpPr>
            <a:spLocks noGrp="1"/>
          </p:cNvSpPr>
          <p:nvPr>
            <p:ph type="pic" idx="3"/>
          </p:nvPr>
        </p:nvSpPr>
        <p:spPr>
          <a:xfrm>
            <a:off x="6488206" y="1719930"/>
            <a:ext cx="2511869" cy="1776305"/>
          </a:xfrm>
          <a:prstGeom prst="rect">
            <a:avLst/>
          </a:prstGeom>
          <a:noFill/>
          <a:ln>
            <a:noFill/>
          </a:ln>
        </p:spPr>
      </p:sp>
      <p:sp>
        <p:nvSpPr>
          <p:cNvPr id="88" name="Google Shape;88;p64"/>
          <p:cNvSpPr txBox="1">
            <a:spLocks noGrp="1"/>
          </p:cNvSpPr>
          <p:nvPr>
            <p:ph type="body" idx="1"/>
          </p:nvPr>
        </p:nvSpPr>
        <p:spPr>
          <a:xfrm>
            <a:off x="397521" y="2034919"/>
            <a:ext cx="1612184" cy="1461317"/>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89" name="Google Shape;89;p64"/>
          <p:cNvSpPr txBox="1">
            <a:spLocks noGrp="1"/>
          </p:cNvSpPr>
          <p:nvPr>
            <p:ph type="body" idx="4"/>
          </p:nvPr>
        </p:nvSpPr>
        <p:spPr>
          <a:xfrm>
            <a:off x="4803855" y="2034919"/>
            <a:ext cx="1611864" cy="1461317"/>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90" name="Google Shape;90;p64"/>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91" name="Google Shape;91;p64"/>
          <p:cNvSpPr txBox="1">
            <a:spLocks noGrp="1"/>
          </p:cNvSpPr>
          <p:nvPr>
            <p:ph type="body" idx="5"/>
          </p:nvPr>
        </p:nvSpPr>
        <p:spPr>
          <a:xfrm>
            <a:off x="397521" y="1725240"/>
            <a:ext cx="1624471"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Avenir"/>
                <a:ea typeface="Avenir"/>
                <a:cs typeface="Avenir"/>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92" name="Google Shape;92;p64"/>
          <p:cNvSpPr txBox="1">
            <a:spLocks noGrp="1"/>
          </p:cNvSpPr>
          <p:nvPr>
            <p:ph type="body" idx="6"/>
          </p:nvPr>
        </p:nvSpPr>
        <p:spPr>
          <a:xfrm>
            <a:off x="4801433" y="1725240"/>
            <a:ext cx="1624471"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Avenir"/>
                <a:ea typeface="Avenir"/>
                <a:cs typeface="Avenir"/>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3 Columns With Images">
  <p:cSld name="Title 3 Columns With Images">
    <p:spTree>
      <p:nvGrpSpPr>
        <p:cNvPr id="1" name="Shape 93"/>
        <p:cNvGrpSpPr/>
        <p:nvPr/>
      </p:nvGrpSpPr>
      <p:grpSpPr>
        <a:xfrm>
          <a:off x="0" y="0"/>
          <a:ext cx="0" cy="0"/>
          <a:chOff x="0" y="0"/>
          <a:chExt cx="0" cy="0"/>
        </a:xfrm>
      </p:grpSpPr>
      <p:sp>
        <p:nvSpPr>
          <p:cNvPr id="94" name="Google Shape;94;p65"/>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95" name="Google Shape;95;p65"/>
          <p:cNvSpPr txBox="1"/>
          <p:nvPr/>
        </p:nvSpPr>
        <p:spPr>
          <a:xfrm>
            <a:off x="588309" y="4538382"/>
            <a:ext cx="4922562" cy="275710"/>
          </a:xfrm>
          <a:prstGeom prst="rect">
            <a:avLst/>
          </a:prstGeom>
          <a:noFill/>
          <a:ln>
            <a:noFill/>
          </a:ln>
        </p:spPr>
        <p:txBody>
          <a:bodyPr spcFirstLastPara="1" wrap="square" lIns="0" tIns="51375" rIns="0" bIns="0" anchor="t" anchorCtr="0">
            <a:spAutoFit/>
          </a:bodyPr>
          <a:lstStyle/>
          <a:p>
            <a:pPr marL="12700" marR="0" lvl="0" indent="0" algn="l" rtl="0">
              <a:lnSpc>
                <a:spcPct val="100000"/>
              </a:lnSpc>
              <a:spcBef>
                <a:spcPts val="0"/>
              </a:spcBef>
              <a:spcAft>
                <a:spcPts val="0"/>
              </a:spcAft>
              <a:buClr>
                <a:srgbClr val="000000"/>
              </a:buClr>
              <a:buSzPts val="1500"/>
              <a:buFont typeface="Arial"/>
              <a:buNone/>
            </a:pPr>
            <a:fld id="{00000000-1234-1234-1234-123412341234}" type="slidenum">
              <a:rPr lang="en" sz="1500" b="1" i="0" u="none" strike="noStrike" cap="none">
                <a:solidFill>
                  <a:srgbClr val="2460AD"/>
                </a:solidFill>
                <a:latin typeface="Avenir"/>
                <a:ea typeface="Avenir"/>
                <a:cs typeface="Avenir"/>
                <a:sym typeface="Avenir"/>
              </a:rPr>
              <a:t>‹#›</a:t>
            </a:fld>
            <a:endParaRPr sz="1200" b="0" i="0" u="none" strike="noStrike" cap="none">
              <a:solidFill>
                <a:srgbClr val="231F20"/>
              </a:solidFill>
              <a:latin typeface="Arial"/>
              <a:ea typeface="Arial"/>
              <a:cs typeface="Arial"/>
              <a:sym typeface="Arial"/>
            </a:endParaRPr>
          </a:p>
        </p:txBody>
      </p:sp>
      <p:sp>
        <p:nvSpPr>
          <p:cNvPr id="96" name="Google Shape;96;p65"/>
          <p:cNvSpPr/>
          <p:nvPr/>
        </p:nvSpPr>
        <p:spPr>
          <a:xfrm>
            <a:off x="346364" y="326208"/>
            <a:ext cx="3129342"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97" name="Google Shape;97;p65"/>
          <p:cNvSpPr>
            <a:spLocks noGrp="1"/>
          </p:cNvSpPr>
          <p:nvPr>
            <p:ph type="pic" idx="2"/>
          </p:nvPr>
        </p:nvSpPr>
        <p:spPr>
          <a:xfrm>
            <a:off x="611421" y="2560950"/>
            <a:ext cx="2193232" cy="1550683"/>
          </a:xfrm>
          <a:prstGeom prst="rect">
            <a:avLst/>
          </a:prstGeom>
          <a:noFill/>
          <a:ln>
            <a:noFill/>
          </a:ln>
        </p:spPr>
      </p:sp>
      <p:sp>
        <p:nvSpPr>
          <p:cNvPr id="98" name="Google Shape;98;p65"/>
          <p:cNvSpPr>
            <a:spLocks noGrp="1"/>
          </p:cNvSpPr>
          <p:nvPr>
            <p:ph type="pic" idx="3"/>
          </p:nvPr>
        </p:nvSpPr>
        <p:spPr>
          <a:xfrm>
            <a:off x="3543823" y="2560950"/>
            <a:ext cx="2193232" cy="1550683"/>
          </a:xfrm>
          <a:prstGeom prst="rect">
            <a:avLst/>
          </a:prstGeom>
          <a:noFill/>
          <a:ln>
            <a:noFill/>
          </a:ln>
        </p:spPr>
      </p:sp>
      <p:sp>
        <p:nvSpPr>
          <p:cNvPr id="99" name="Google Shape;99;p65"/>
          <p:cNvSpPr>
            <a:spLocks noGrp="1"/>
          </p:cNvSpPr>
          <p:nvPr>
            <p:ph type="pic" idx="4"/>
          </p:nvPr>
        </p:nvSpPr>
        <p:spPr>
          <a:xfrm>
            <a:off x="6352389" y="2605690"/>
            <a:ext cx="2193232" cy="1550683"/>
          </a:xfrm>
          <a:prstGeom prst="rect">
            <a:avLst/>
          </a:prstGeom>
          <a:noFill/>
          <a:ln>
            <a:noFill/>
          </a:ln>
        </p:spPr>
      </p:sp>
      <p:sp>
        <p:nvSpPr>
          <p:cNvPr id="100" name="Google Shape;100;p65"/>
          <p:cNvSpPr txBox="1">
            <a:spLocks noGrp="1"/>
          </p:cNvSpPr>
          <p:nvPr>
            <p:ph type="body" idx="1"/>
          </p:nvPr>
        </p:nvSpPr>
        <p:spPr>
          <a:xfrm>
            <a:off x="611421" y="1564404"/>
            <a:ext cx="2193551" cy="926455"/>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01" name="Google Shape;101;p65"/>
          <p:cNvSpPr txBox="1">
            <a:spLocks noGrp="1"/>
          </p:cNvSpPr>
          <p:nvPr>
            <p:ph type="body" idx="5"/>
          </p:nvPr>
        </p:nvSpPr>
        <p:spPr>
          <a:xfrm>
            <a:off x="3543823" y="1577079"/>
            <a:ext cx="2193551" cy="926455"/>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02" name="Google Shape;102;p65"/>
          <p:cNvSpPr txBox="1">
            <a:spLocks noGrp="1"/>
          </p:cNvSpPr>
          <p:nvPr>
            <p:ph type="body" idx="6"/>
          </p:nvPr>
        </p:nvSpPr>
        <p:spPr>
          <a:xfrm>
            <a:off x="6352389" y="1611355"/>
            <a:ext cx="2193551" cy="926455"/>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03" name="Google Shape;103;p65"/>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04" name="Google Shape;104;p65"/>
          <p:cNvSpPr txBox="1">
            <a:spLocks noGrp="1"/>
          </p:cNvSpPr>
          <p:nvPr>
            <p:ph type="body" idx="7"/>
          </p:nvPr>
        </p:nvSpPr>
        <p:spPr>
          <a:xfrm>
            <a:off x="611168" y="1233582"/>
            <a:ext cx="2193804"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Avenir"/>
                <a:ea typeface="Avenir"/>
                <a:cs typeface="Avenir"/>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05" name="Google Shape;105;p65"/>
          <p:cNvSpPr txBox="1">
            <a:spLocks noGrp="1"/>
          </p:cNvSpPr>
          <p:nvPr>
            <p:ph type="body" idx="8"/>
          </p:nvPr>
        </p:nvSpPr>
        <p:spPr>
          <a:xfrm>
            <a:off x="3543823" y="1233582"/>
            <a:ext cx="2193804"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Avenir"/>
                <a:ea typeface="Avenir"/>
                <a:cs typeface="Avenir"/>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06" name="Google Shape;106;p65"/>
          <p:cNvSpPr txBox="1">
            <a:spLocks noGrp="1"/>
          </p:cNvSpPr>
          <p:nvPr>
            <p:ph type="body" idx="9"/>
          </p:nvPr>
        </p:nvSpPr>
        <p:spPr>
          <a:xfrm>
            <a:off x="6336926" y="1233582"/>
            <a:ext cx="2193804"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Avenir"/>
                <a:ea typeface="Avenir"/>
                <a:cs typeface="Avenir"/>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2 Column Image Only">
  <p:cSld name="Title 2 Column Image Only">
    <p:spTree>
      <p:nvGrpSpPr>
        <p:cNvPr id="1" name="Shape 107"/>
        <p:cNvGrpSpPr/>
        <p:nvPr/>
      </p:nvGrpSpPr>
      <p:grpSpPr>
        <a:xfrm>
          <a:off x="0" y="0"/>
          <a:ext cx="0" cy="0"/>
          <a:chOff x="0" y="0"/>
          <a:chExt cx="0" cy="0"/>
        </a:xfrm>
      </p:grpSpPr>
      <p:sp>
        <p:nvSpPr>
          <p:cNvPr id="108" name="Google Shape;108;p66"/>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09" name="Google Shape;109;p66"/>
          <p:cNvSpPr txBox="1"/>
          <p:nvPr/>
        </p:nvSpPr>
        <p:spPr>
          <a:xfrm>
            <a:off x="588309" y="4538382"/>
            <a:ext cx="4922562" cy="275710"/>
          </a:xfrm>
          <a:prstGeom prst="rect">
            <a:avLst/>
          </a:prstGeom>
          <a:noFill/>
          <a:ln>
            <a:noFill/>
          </a:ln>
        </p:spPr>
        <p:txBody>
          <a:bodyPr spcFirstLastPara="1" wrap="square" lIns="0" tIns="51375" rIns="0" bIns="0" anchor="t" anchorCtr="0">
            <a:spAutoFit/>
          </a:bodyPr>
          <a:lstStyle/>
          <a:p>
            <a:pPr marL="12700" marR="0" lvl="0" indent="0" algn="l" rtl="0">
              <a:lnSpc>
                <a:spcPct val="100000"/>
              </a:lnSpc>
              <a:spcBef>
                <a:spcPts val="0"/>
              </a:spcBef>
              <a:spcAft>
                <a:spcPts val="0"/>
              </a:spcAft>
              <a:buClr>
                <a:srgbClr val="000000"/>
              </a:buClr>
              <a:buSzPts val="1500"/>
              <a:buFont typeface="Arial"/>
              <a:buNone/>
            </a:pPr>
            <a:fld id="{00000000-1234-1234-1234-123412341234}" type="slidenum">
              <a:rPr lang="en" sz="1500" b="1" i="0" u="none" strike="noStrike" cap="none">
                <a:solidFill>
                  <a:srgbClr val="2460AD"/>
                </a:solidFill>
                <a:latin typeface="Avenir"/>
                <a:ea typeface="Avenir"/>
                <a:cs typeface="Avenir"/>
                <a:sym typeface="Avenir"/>
              </a:rPr>
              <a:t>‹#›</a:t>
            </a:fld>
            <a:endParaRPr sz="1200" b="0" i="0" u="none" strike="noStrike" cap="none">
              <a:solidFill>
                <a:srgbClr val="231F20"/>
              </a:solidFill>
              <a:latin typeface="Arial"/>
              <a:ea typeface="Arial"/>
              <a:cs typeface="Arial"/>
              <a:sym typeface="Arial"/>
            </a:endParaRPr>
          </a:p>
        </p:txBody>
      </p:sp>
      <p:sp>
        <p:nvSpPr>
          <p:cNvPr id="110" name="Google Shape;110;p66"/>
          <p:cNvSpPr/>
          <p:nvPr/>
        </p:nvSpPr>
        <p:spPr>
          <a:xfrm>
            <a:off x="346364" y="326208"/>
            <a:ext cx="3129342"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1" name="Google Shape;111;p66"/>
          <p:cNvSpPr>
            <a:spLocks noGrp="1"/>
          </p:cNvSpPr>
          <p:nvPr>
            <p:ph type="pic" idx="2"/>
          </p:nvPr>
        </p:nvSpPr>
        <p:spPr>
          <a:xfrm>
            <a:off x="345313" y="1281204"/>
            <a:ext cx="4225636" cy="3004236"/>
          </a:xfrm>
          <a:prstGeom prst="rect">
            <a:avLst/>
          </a:prstGeom>
          <a:noFill/>
          <a:ln>
            <a:noFill/>
          </a:ln>
        </p:spPr>
      </p:sp>
      <p:sp>
        <p:nvSpPr>
          <p:cNvPr id="112" name="Google Shape;112;p66"/>
          <p:cNvSpPr>
            <a:spLocks noGrp="1"/>
          </p:cNvSpPr>
          <p:nvPr>
            <p:ph type="pic" idx="3"/>
          </p:nvPr>
        </p:nvSpPr>
        <p:spPr>
          <a:xfrm>
            <a:off x="4656776" y="1281204"/>
            <a:ext cx="4225636" cy="3004236"/>
          </a:xfrm>
          <a:prstGeom prst="rect">
            <a:avLst/>
          </a:prstGeom>
          <a:noFill/>
          <a:ln>
            <a:noFill/>
          </a:ln>
        </p:spPr>
      </p:sp>
      <p:sp>
        <p:nvSpPr>
          <p:cNvPr id="113" name="Google Shape;113;p66"/>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 Text Column, 2 Angle Img">
  <p:cSld name="2 Text Column, 2 Angle Img">
    <p:spTree>
      <p:nvGrpSpPr>
        <p:cNvPr id="1" name="Shape 114"/>
        <p:cNvGrpSpPr/>
        <p:nvPr/>
      </p:nvGrpSpPr>
      <p:grpSpPr>
        <a:xfrm>
          <a:off x="0" y="0"/>
          <a:ext cx="0" cy="0"/>
          <a:chOff x="0" y="0"/>
          <a:chExt cx="0" cy="0"/>
        </a:xfrm>
      </p:grpSpPr>
      <p:sp>
        <p:nvSpPr>
          <p:cNvPr id="115" name="Google Shape;115;p67"/>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16" name="Google Shape;116;p67"/>
          <p:cNvSpPr txBox="1"/>
          <p:nvPr/>
        </p:nvSpPr>
        <p:spPr>
          <a:xfrm>
            <a:off x="588309" y="4538382"/>
            <a:ext cx="4922562" cy="275710"/>
          </a:xfrm>
          <a:prstGeom prst="rect">
            <a:avLst/>
          </a:prstGeom>
          <a:noFill/>
          <a:ln>
            <a:noFill/>
          </a:ln>
        </p:spPr>
        <p:txBody>
          <a:bodyPr spcFirstLastPara="1" wrap="square" lIns="0" tIns="51375" rIns="0" bIns="0" anchor="t" anchorCtr="0">
            <a:spAutoFit/>
          </a:bodyPr>
          <a:lstStyle/>
          <a:p>
            <a:pPr marL="12700" marR="0" lvl="0" indent="0" algn="l" rtl="0">
              <a:lnSpc>
                <a:spcPct val="100000"/>
              </a:lnSpc>
              <a:spcBef>
                <a:spcPts val="0"/>
              </a:spcBef>
              <a:spcAft>
                <a:spcPts val="0"/>
              </a:spcAft>
              <a:buClr>
                <a:srgbClr val="000000"/>
              </a:buClr>
              <a:buSzPts val="1500"/>
              <a:buFont typeface="Arial"/>
              <a:buNone/>
            </a:pPr>
            <a:fld id="{00000000-1234-1234-1234-123412341234}" type="slidenum">
              <a:rPr lang="en" sz="1500" b="1" i="0" u="none" strike="noStrike" cap="none">
                <a:solidFill>
                  <a:srgbClr val="2460AD"/>
                </a:solidFill>
                <a:latin typeface="Avenir"/>
                <a:ea typeface="Avenir"/>
                <a:cs typeface="Avenir"/>
                <a:sym typeface="Avenir"/>
              </a:rPr>
              <a:t>‹#›</a:t>
            </a:fld>
            <a:endParaRPr sz="1200" b="0" i="0" u="none" strike="noStrike" cap="none">
              <a:solidFill>
                <a:srgbClr val="231F20"/>
              </a:solidFill>
              <a:latin typeface="Arial"/>
              <a:ea typeface="Arial"/>
              <a:cs typeface="Arial"/>
              <a:sym typeface="Arial"/>
            </a:endParaRPr>
          </a:p>
        </p:txBody>
      </p:sp>
      <p:sp>
        <p:nvSpPr>
          <p:cNvPr id="117" name="Google Shape;117;p67"/>
          <p:cNvSpPr/>
          <p:nvPr/>
        </p:nvSpPr>
        <p:spPr>
          <a:xfrm>
            <a:off x="346364" y="326208"/>
            <a:ext cx="3129342"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8" name="Google Shape;118;p67"/>
          <p:cNvSpPr>
            <a:spLocks noGrp="1"/>
          </p:cNvSpPr>
          <p:nvPr>
            <p:ph type="pic" idx="2"/>
          </p:nvPr>
        </p:nvSpPr>
        <p:spPr>
          <a:xfrm>
            <a:off x="3446074" y="1219004"/>
            <a:ext cx="3543475" cy="3010515"/>
          </a:xfrm>
          <a:prstGeom prst="rect">
            <a:avLst/>
          </a:prstGeom>
          <a:noFill/>
          <a:ln>
            <a:noFill/>
          </a:ln>
        </p:spPr>
      </p:sp>
      <p:sp>
        <p:nvSpPr>
          <p:cNvPr id="119" name="Google Shape;119;p67"/>
          <p:cNvSpPr>
            <a:spLocks noGrp="1"/>
          </p:cNvSpPr>
          <p:nvPr>
            <p:ph type="pic" idx="3"/>
          </p:nvPr>
        </p:nvSpPr>
        <p:spPr>
          <a:xfrm>
            <a:off x="5539137" y="1219004"/>
            <a:ext cx="3543475" cy="3010515"/>
          </a:xfrm>
          <a:prstGeom prst="rect">
            <a:avLst/>
          </a:prstGeom>
          <a:noFill/>
          <a:ln>
            <a:noFill/>
          </a:ln>
        </p:spPr>
      </p:sp>
      <p:sp>
        <p:nvSpPr>
          <p:cNvPr id="120" name="Google Shape;120;p67"/>
          <p:cNvSpPr txBox="1">
            <a:spLocks noGrp="1"/>
          </p:cNvSpPr>
          <p:nvPr>
            <p:ph type="body" idx="1"/>
          </p:nvPr>
        </p:nvSpPr>
        <p:spPr>
          <a:xfrm>
            <a:off x="416018" y="2273393"/>
            <a:ext cx="1550614" cy="1516996"/>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21" name="Google Shape;121;p67"/>
          <p:cNvSpPr txBox="1">
            <a:spLocks noGrp="1"/>
          </p:cNvSpPr>
          <p:nvPr>
            <p:ph type="body" idx="4"/>
          </p:nvPr>
        </p:nvSpPr>
        <p:spPr>
          <a:xfrm>
            <a:off x="2166684" y="2273393"/>
            <a:ext cx="1550614" cy="1516996"/>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22" name="Google Shape;122;p67"/>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23" name="Google Shape;123;p67"/>
          <p:cNvSpPr txBox="1">
            <a:spLocks noGrp="1"/>
          </p:cNvSpPr>
          <p:nvPr>
            <p:ph type="body" idx="5"/>
          </p:nvPr>
        </p:nvSpPr>
        <p:spPr>
          <a:xfrm>
            <a:off x="397521" y="1943754"/>
            <a:ext cx="1624471"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Avenir"/>
                <a:ea typeface="Avenir"/>
                <a:cs typeface="Avenir"/>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24" name="Google Shape;124;p67"/>
          <p:cNvSpPr txBox="1">
            <a:spLocks noGrp="1"/>
          </p:cNvSpPr>
          <p:nvPr>
            <p:ph type="body" idx="6"/>
          </p:nvPr>
        </p:nvSpPr>
        <p:spPr>
          <a:xfrm>
            <a:off x="2151529" y="1943754"/>
            <a:ext cx="1624471"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Avenir"/>
                <a:ea typeface="Avenir"/>
                <a:cs typeface="Avenir"/>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ALT 2 Text Column, 2 Angle Img">
  <p:cSld name="ALT 2 Text Column, 2 Angle Img">
    <p:spTree>
      <p:nvGrpSpPr>
        <p:cNvPr id="1" name="Shape 125"/>
        <p:cNvGrpSpPr/>
        <p:nvPr/>
      </p:nvGrpSpPr>
      <p:grpSpPr>
        <a:xfrm>
          <a:off x="0" y="0"/>
          <a:ext cx="0" cy="0"/>
          <a:chOff x="0" y="0"/>
          <a:chExt cx="0" cy="0"/>
        </a:xfrm>
      </p:grpSpPr>
      <p:sp>
        <p:nvSpPr>
          <p:cNvPr id="126" name="Google Shape;126;p68"/>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27" name="Google Shape;127;p68"/>
          <p:cNvSpPr txBox="1"/>
          <p:nvPr/>
        </p:nvSpPr>
        <p:spPr>
          <a:xfrm>
            <a:off x="588309" y="4538382"/>
            <a:ext cx="4922562" cy="275710"/>
          </a:xfrm>
          <a:prstGeom prst="rect">
            <a:avLst/>
          </a:prstGeom>
          <a:noFill/>
          <a:ln>
            <a:noFill/>
          </a:ln>
        </p:spPr>
        <p:txBody>
          <a:bodyPr spcFirstLastPara="1" wrap="square" lIns="0" tIns="51375" rIns="0" bIns="0" anchor="t" anchorCtr="0">
            <a:spAutoFit/>
          </a:bodyPr>
          <a:lstStyle/>
          <a:p>
            <a:pPr marL="12700" marR="0" lvl="0" indent="0" algn="l" rtl="0">
              <a:lnSpc>
                <a:spcPct val="100000"/>
              </a:lnSpc>
              <a:spcBef>
                <a:spcPts val="0"/>
              </a:spcBef>
              <a:spcAft>
                <a:spcPts val="0"/>
              </a:spcAft>
              <a:buClr>
                <a:srgbClr val="000000"/>
              </a:buClr>
              <a:buSzPts val="1500"/>
              <a:buFont typeface="Arial"/>
              <a:buNone/>
            </a:pPr>
            <a:fld id="{00000000-1234-1234-1234-123412341234}" type="slidenum">
              <a:rPr lang="en" sz="1500" b="1" i="0" u="none" strike="noStrike" cap="none">
                <a:solidFill>
                  <a:srgbClr val="2460AD"/>
                </a:solidFill>
                <a:latin typeface="Avenir"/>
                <a:ea typeface="Avenir"/>
                <a:cs typeface="Avenir"/>
                <a:sym typeface="Avenir"/>
              </a:rPr>
              <a:t>‹#›</a:t>
            </a:fld>
            <a:endParaRPr sz="1200" b="0" i="0" u="none" strike="noStrike" cap="none">
              <a:solidFill>
                <a:srgbClr val="231F20"/>
              </a:solidFill>
              <a:latin typeface="Arial"/>
              <a:ea typeface="Arial"/>
              <a:cs typeface="Arial"/>
              <a:sym typeface="Arial"/>
            </a:endParaRPr>
          </a:p>
        </p:txBody>
      </p:sp>
      <p:sp>
        <p:nvSpPr>
          <p:cNvPr id="128" name="Google Shape;128;p68"/>
          <p:cNvSpPr/>
          <p:nvPr/>
        </p:nvSpPr>
        <p:spPr>
          <a:xfrm>
            <a:off x="346364" y="326208"/>
            <a:ext cx="3129342"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9" name="Google Shape;129;p68"/>
          <p:cNvSpPr>
            <a:spLocks noGrp="1"/>
          </p:cNvSpPr>
          <p:nvPr>
            <p:ph type="pic" idx="2"/>
          </p:nvPr>
        </p:nvSpPr>
        <p:spPr>
          <a:xfrm>
            <a:off x="1615109" y="1436800"/>
            <a:ext cx="3543475" cy="3010515"/>
          </a:xfrm>
          <a:prstGeom prst="rect">
            <a:avLst/>
          </a:prstGeom>
          <a:noFill/>
          <a:ln>
            <a:noFill/>
          </a:ln>
        </p:spPr>
      </p:sp>
      <p:sp>
        <p:nvSpPr>
          <p:cNvPr id="130" name="Google Shape;130;p68"/>
          <p:cNvSpPr>
            <a:spLocks noGrp="1"/>
          </p:cNvSpPr>
          <p:nvPr>
            <p:ph type="pic" idx="3"/>
          </p:nvPr>
        </p:nvSpPr>
        <p:spPr>
          <a:xfrm>
            <a:off x="3708172" y="1436799"/>
            <a:ext cx="3543475" cy="3010515"/>
          </a:xfrm>
          <a:prstGeom prst="rect">
            <a:avLst/>
          </a:prstGeom>
          <a:noFill/>
          <a:ln>
            <a:noFill/>
          </a:ln>
        </p:spPr>
      </p:sp>
      <p:sp>
        <p:nvSpPr>
          <p:cNvPr id="131" name="Google Shape;131;p68"/>
          <p:cNvSpPr txBox="1">
            <a:spLocks noGrp="1"/>
          </p:cNvSpPr>
          <p:nvPr>
            <p:ph type="body" idx="1"/>
          </p:nvPr>
        </p:nvSpPr>
        <p:spPr>
          <a:xfrm>
            <a:off x="416018" y="2272977"/>
            <a:ext cx="1550614" cy="1675574"/>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32" name="Google Shape;132;p68"/>
          <p:cNvSpPr txBox="1">
            <a:spLocks noGrp="1"/>
          </p:cNvSpPr>
          <p:nvPr>
            <p:ph type="body" idx="4"/>
          </p:nvPr>
        </p:nvSpPr>
        <p:spPr>
          <a:xfrm>
            <a:off x="7170420" y="2272978"/>
            <a:ext cx="1550208" cy="1675574"/>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33" name="Google Shape;133;p68"/>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34" name="Google Shape;134;p68"/>
          <p:cNvSpPr txBox="1">
            <a:spLocks noGrp="1"/>
          </p:cNvSpPr>
          <p:nvPr>
            <p:ph type="body" idx="5"/>
          </p:nvPr>
        </p:nvSpPr>
        <p:spPr>
          <a:xfrm>
            <a:off x="397521" y="1990356"/>
            <a:ext cx="1624471"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Avenir"/>
                <a:ea typeface="Avenir"/>
                <a:cs typeface="Avenir"/>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35" name="Google Shape;135;p68"/>
          <p:cNvSpPr txBox="1">
            <a:spLocks noGrp="1"/>
          </p:cNvSpPr>
          <p:nvPr>
            <p:ph type="body" idx="6"/>
          </p:nvPr>
        </p:nvSpPr>
        <p:spPr>
          <a:xfrm>
            <a:off x="7143750" y="1990356"/>
            <a:ext cx="1624471"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Avenir"/>
                <a:ea typeface="Avenir"/>
                <a:cs typeface="Avenir"/>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Text with Image">
  <p:cSld name="Title Text with Image">
    <p:spTree>
      <p:nvGrpSpPr>
        <p:cNvPr id="1" name="Shape 136"/>
        <p:cNvGrpSpPr/>
        <p:nvPr/>
      </p:nvGrpSpPr>
      <p:grpSpPr>
        <a:xfrm>
          <a:off x="0" y="0"/>
          <a:ext cx="0" cy="0"/>
          <a:chOff x="0" y="0"/>
          <a:chExt cx="0" cy="0"/>
        </a:xfrm>
      </p:grpSpPr>
      <p:pic>
        <p:nvPicPr>
          <p:cNvPr id="137" name="Google Shape;137;p69"/>
          <p:cNvPicPr preferRelativeResize="0"/>
          <p:nvPr/>
        </p:nvPicPr>
        <p:blipFill rotWithShape="1">
          <a:blip r:embed="rId2">
            <a:alphaModFix/>
          </a:blip>
          <a:srcRect l="29887" r="16666"/>
          <a:stretch/>
        </p:blipFill>
        <p:spPr>
          <a:xfrm>
            <a:off x="5485926" y="-31517"/>
            <a:ext cx="4114406" cy="5175600"/>
          </a:xfrm>
          <a:prstGeom prst="rect">
            <a:avLst/>
          </a:prstGeom>
          <a:noFill/>
          <a:ln>
            <a:noFill/>
          </a:ln>
        </p:spPr>
      </p:pic>
      <p:sp>
        <p:nvSpPr>
          <p:cNvPr id="138" name="Google Shape;138;p69"/>
          <p:cNvSpPr/>
          <p:nvPr/>
        </p:nvSpPr>
        <p:spPr>
          <a:xfrm>
            <a:off x="-3430" y="-58706"/>
            <a:ext cx="7628534" cy="5202817"/>
          </a:xfrm>
          <a:custGeom>
            <a:avLst/>
            <a:gdLst/>
            <a:ahLst/>
            <a:cxnLst/>
            <a:rect l="l" t="t" r="r" b="b"/>
            <a:pathLst>
              <a:path w="11500376" h="7783671" extrusionOk="0">
                <a:moveTo>
                  <a:pt x="2093" y="7781843"/>
                </a:moveTo>
                <a:cubicBezTo>
                  <a:pt x="1395" y="5187895"/>
                  <a:pt x="698" y="2593948"/>
                  <a:pt x="0" y="0"/>
                </a:cubicBezTo>
                <a:lnTo>
                  <a:pt x="11500376" y="11876"/>
                </a:lnTo>
                <a:lnTo>
                  <a:pt x="9562223" y="7783671"/>
                </a:lnTo>
                <a:lnTo>
                  <a:pt x="2093" y="7781843"/>
                </a:lnTo>
                <a:close/>
              </a:path>
            </a:pathLst>
          </a:custGeom>
          <a:solidFill>
            <a:schemeClr val="lt1"/>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0" name="Google Shape;140;p69"/>
          <p:cNvSpPr txBox="1"/>
          <p:nvPr/>
        </p:nvSpPr>
        <p:spPr>
          <a:xfrm>
            <a:off x="588309" y="4538382"/>
            <a:ext cx="4922562" cy="275710"/>
          </a:xfrm>
          <a:prstGeom prst="rect">
            <a:avLst/>
          </a:prstGeom>
          <a:noFill/>
          <a:ln>
            <a:noFill/>
          </a:ln>
        </p:spPr>
        <p:txBody>
          <a:bodyPr spcFirstLastPara="1" wrap="square" lIns="0" tIns="51375" rIns="0" bIns="0" anchor="t" anchorCtr="0">
            <a:spAutoFit/>
          </a:bodyPr>
          <a:lstStyle/>
          <a:p>
            <a:pPr marL="12700" marR="0" lvl="0" indent="0" algn="l" rtl="0">
              <a:lnSpc>
                <a:spcPct val="100000"/>
              </a:lnSpc>
              <a:spcBef>
                <a:spcPts val="0"/>
              </a:spcBef>
              <a:spcAft>
                <a:spcPts val="0"/>
              </a:spcAft>
              <a:buClr>
                <a:srgbClr val="000000"/>
              </a:buClr>
              <a:buSzPts val="1500"/>
              <a:buFont typeface="Arial"/>
              <a:buNone/>
            </a:pPr>
            <a:fld id="{00000000-1234-1234-1234-123412341234}" type="slidenum">
              <a:rPr lang="en" sz="1500" b="1" i="0" u="none" strike="noStrike" cap="none">
                <a:solidFill>
                  <a:srgbClr val="2460AD"/>
                </a:solidFill>
                <a:latin typeface="Avenir"/>
                <a:ea typeface="Avenir"/>
                <a:cs typeface="Avenir"/>
                <a:sym typeface="Avenir"/>
              </a:rPr>
              <a:t>‹#›</a:t>
            </a:fld>
            <a:endParaRPr sz="1200" b="0" i="0" u="none" strike="noStrike" cap="none">
              <a:solidFill>
                <a:srgbClr val="231F20"/>
              </a:solidFill>
              <a:latin typeface="Arial"/>
              <a:ea typeface="Arial"/>
              <a:cs typeface="Arial"/>
              <a:sym typeface="Arial"/>
            </a:endParaRPr>
          </a:p>
        </p:txBody>
      </p:sp>
      <p:sp>
        <p:nvSpPr>
          <p:cNvPr id="141" name="Google Shape;141;p69"/>
          <p:cNvSpPr/>
          <p:nvPr/>
        </p:nvSpPr>
        <p:spPr>
          <a:xfrm>
            <a:off x="346364" y="326208"/>
            <a:ext cx="3129342"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2" name="Google Shape;142;p69"/>
          <p:cNvSpPr txBox="1">
            <a:spLocks noGrp="1"/>
          </p:cNvSpPr>
          <p:nvPr>
            <p:ph type="body" idx="1"/>
          </p:nvPr>
        </p:nvSpPr>
        <p:spPr>
          <a:xfrm>
            <a:off x="611421" y="1627859"/>
            <a:ext cx="5019535" cy="798419"/>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43" name="Google Shape;143;p69"/>
          <p:cNvSpPr txBox="1">
            <a:spLocks noGrp="1"/>
          </p:cNvSpPr>
          <p:nvPr>
            <p:ph type="body" idx="2"/>
          </p:nvPr>
        </p:nvSpPr>
        <p:spPr>
          <a:xfrm>
            <a:off x="610933" y="2941811"/>
            <a:ext cx="5019535" cy="798419"/>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44" name="Google Shape;144;p69"/>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45" name="Google Shape;145;p69"/>
          <p:cNvSpPr txBox="1">
            <a:spLocks noGrp="1"/>
          </p:cNvSpPr>
          <p:nvPr>
            <p:ph type="body" idx="3"/>
          </p:nvPr>
        </p:nvSpPr>
        <p:spPr>
          <a:xfrm>
            <a:off x="610932" y="1294748"/>
            <a:ext cx="5020023"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Avenir"/>
                <a:ea typeface="Avenir"/>
                <a:cs typeface="Avenir"/>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46" name="Google Shape;146;p69"/>
          <p:cNvSpPr txBox="1">
            <a:spLocks noGrp="1"/>
          </p:cNvSpPr>
          <p:nvPr>
            <p:ph type="body" idx="4"/>
          </p:nvPr>
        </p:nvSpPr>
        <p:spPr>
          <a:xfrm>
            <a:off x="610932" y="2605368"/>
            <a:ext cx="5020023"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Avenir"/>
                <a:ea typeface="Avenir"/>
                <a:cs typeface="Avenir"/>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Blank Charts">
  <p:cSld name="Title Blank Charts">
    <p:spTree>
      <p:nvGrpSpPr>
        <p:cNvPr id="1" name="Shape 147"/>
        <p:cNvGrpSpPr/>
        <p:nvPr/>
      </p:nvGrpSpPr>
      <p:grpSpPr>
        <a:xfrm>
          <a:off x="0" y="0"/>
          <a:ext cx="0" cy="0"/>
          <a:chOff x="0" y="0"/>
          <a:chExt cx="0" cy="0"/>
        </a:xfrm>
      </p:grpSpPr>
      <p:sp>
        <p:nvSpPr>
          <p:cNvPr id="148" name="Google Shape;148;p70"/>
          <p:cNvSpPr/>
          <p:nvPr/>
        </p:nvSpPr>
        <p:spPr>
          <a:xfrm>
            <a:off x="346364" y="326208"/>
            <a:ext cx="3129342"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9" name="Google Shape;149;p70"/>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50" name="Google Shape;150;p70"/>
          <p:cNvSpPr txBox="1"/>
          <p:nvPr/>
        </p:nvSpPr>
        <p:spPr>
          <a:xfrm>
            <a:off x="588309" y="4538382"/>
            <a:ext cx="4922562" cy="275710"/>
          </a:xfrm>
          <a:prstGeom prst="rect">
            <a:avLst/>
          </a:prstGeom>
          <a:noFill/>
          <a:ln>
            <a:noFill/>
          </a:ln>
        </p:spPr>
        <p:txBody>
          <a:bodyPr spcFirstLastPara="1" wrap="square" lIns="0" tIns="51375" rIns="0" bIns="0" anchor="t" anchorCtr="0">
            <a:spAutoFit/>
          </a:bodyPr>
          <a:lstStyle/>
          <a:p>
            <a:pPr marL="12700" marR="0" lvl="0" indent="0" algn="l" rtl="0">
              <a:lnSpc>
                <a:spcPct val="100000"/>
              </a:lnSpc>
              <a:spcBef>
                <a:spcPts val="0"/>
              </a:spcBef>
              <a:spcAft>
                <a:spcPts val="0"/>
              </a:spcAft>
              <a:buClr>
                <a:srgbClr val="000000"/>
              </a:buClr>
              <a:buSzPts val="1500"/>
              <a:buFont typeface="Arial"/>
              <a:buNone/>
            </a:pPr>
            <a:fld id="{00000000-1234-1234-1234-123412341234}" type="slidenum">
              <a:rPr lang="en" sz="1500" b="1" i="0" u="none" strike="noStrike" cap="none">
                <a:solidFill>
                  <a:srgbClr val="2460AD"/>
                </a:solidFill>
                <a:latin typeface="Avenir"/>
                <a:ea typeface="Avenir"/>
                <a:cs typeface="Avenir"/>
                <a:sym typeface="Avenir"/>
              </a:rPr>
              <a:t>‹#›</a:t>
            </a:fld>
            <a:endParaRPr sz="1200" b="0" i="0" u="none" strike="noStrike" cap="none">
              <a:solidFill>
                <a:srgbClr val="231F20"/>
              </a:solidFill>
              <a:latin typeface="Arial"/>
              <a:ea typeface="Arial"/>
              <a:cs typeface="Arial"/>
              <a:sym typeface="Arial"/>
            </a:endParaRPr>
          </a:p>
        </p:txBody>
      </p:sp>
      <p:sp>
        <p:nvSpPr>
          <p:cNvPr id="151" name="Google Shape;151;p70"/>
          <p:cNvSpPr>
            <a:spLocks noGrp="1"/>
          </p:cNvSpPr>
          <p:nvPr>
            <p:ph type="chart" idx="2"/>
          </p:nvPr>
        </p:nvSpPr>
        <p:spPr>
          <a:xfrm>
            <a:off x="1624588" y="1526581"/>
            <a:ext cx="5894821" cy="2633147"/>
          </a:xfrm>
          <a:prstGeom prst="rect">
            <a:avLst/>
          </a:prstGeom>
          <a:noFill/>
          <a:ln>
            <a:noFill/>
          </a:ln>
        </p:spPr>
        <p:txBody>
          <a:bodyPr spcFirstLastPara="1" wrap="square" lIns="60500" tIns="30250" rIns="60500" bIns="30250" anchor="t" anchorCtr="0">
            <a:noAutofit/>
          </a:bodyPr>
          <a:lstStyle>
            <a:lvl1pPr marR="0" lvl="0" algn="l" rtl="0">
              <a:lnSpc>
                <a:spcPct val="90000"/>
              </a:lnSpc>
              <a:spcBef>
                <a:spcPts val="0"/>
              </a:spcBef>
              <a:spcAft>
                <a:spcPts val="0"/>
              </a:spcAft>
              <a:buClr>
                <a:srgbClr val="25A8DC"/>
              </a:buClr>
              <a:buSzPts val="7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25A8DC"/>
              </a:buClr>
              <a:buSzPts val="1200"/>
              <a:buFont typeface="Noto Sans Symbols"/>
              <a:buChar char="▪"/>
              <a:defRPr sz="1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25A8DC"/>
              </a:buClr>
              <a:buSzPts val="1100"/>
              <a:buFont typeface="Courier New"/>
              <a:buChar char="o"/>
              <a:defRPr sz="1200" b="0" i="0" u="none" strike="noStrike" cap="none">
                <a:solidFill>
                  <a:schemeClr val="dk1"/>
                </a:solidFill>
                <a:latin typeface="Arial"/>
                <a:ea typeface="Arial"/>
                <a:cs typeface="Arial"/>
                <a:sym typeface="Arial"/>
              </a:defRPr>
            </a:lvl3pPr>
            <a:lvl4pPr marR="0" lvl="3" algn="l" rtl="0">
              <a:lnSpc>
                <a:spcPct val="90000"/>
              </a:lnSpc>
              <a:spcBef>
                <a:spcPts val="0"/>
              </a:spcBef>
              <a:spcAft>
                <a:spcPts val="0"/>
              </a:spcAft>
              <a:buClr>
                <a:srgbClr val="25A8DC"/>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52" name="Google Shape;152;p70"/>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53" name="Google Shape;153;p70"/>
          <p:cNvSpPr txBox="1">
            <a:spLocks noGrp="1"/>
          </p:cNvSpPr>
          <p:nvPr>
            <p:ph type="body" idx="1"/>
          </p:nvPr>
        </p:nvSpPr>
        <p:spPr>
          <a:xfrm>
            <a:off x="2638985" y="1199964"/>
            <a:ext cx="3937467" cy="282621"/>
          </a:xfrm>
          <a:prstGeom prst="rect">
            <a:avLst/>
          </a:prstGeom>
          <a:noFill/>
          <a:ln>
            <a:noFill/>
          </a:ln>
        </p:spPr>
        <p:txBody>
          <a:bodyPr spcFirstLastPara="1" wrap="square" lIns="60500" tIns="30250" rIns="60500" bIns="30250" anchor="t" anchorCtr="0">
            <a:normAutofit/>
          </a:bodyPr>
          <a:lstStyle>
            <a:lvl1pPr marL="457200" lvl="0" indent="-228600" algn="ctr">
              <a:lnSpc>
                <a:spcPct val="90000"/>
              </a:lnSpc>
              <a:spcBef>
                <a:spcPts val="0"/>
              </a:spcBef>
              <a:spcAft>
                <a:spcPts val="0"/>
              </a:spcAft>
              <a:buSzPts val="900"/>
              <a:buNone/>
              <a:defRPr sz="1500">
                <a:solidFill>
                  <a:srgbClr val="2460AD"/>
                </a:solidFill>
                <a:latin typeface="Avenir"/>
                <a:ea typeface="Avenir"/>
                <a:cs typeface="Avenir"/>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Blank Charts Alt">
  <p:cSld name="Title Blank Charts Alt">
    <p:spTree>
      <p:nvGrpSpPr>
        <p:cNvPr id="1" name="Shape 154"/>
        <p:cNvGrpSpPr/>
        <p:nvPr/>
      </p:nvGrpSpPr>
      <p:grpSpPr>
        <a:xfrm>
          <a:off x="0" y="0"/>
          <a:ext cx="0" cy="0"/>
          <a:chOff x="0" y="0"/>
          <a:chExt cx="0" cy="0"/>
        </a:xfrm>
      </p:grpSpPr>
      <p:sp>
        <p:nvSpPr>
          <p:cNvPr id="155" name="Google Shape;155;p71"/>
          <p:cNvSpPr/>
          <p:nvPr/>
        </p:nvSpPr>
        <p:spPr>
          <a:xfrm>
            <a:off x="346364" y="326208"/>
            <a:ext cx="3129342"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6" name="Google Shape;156;p71"/>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57" name="Google Shape;157;p71"/>
          <p:cNvSpPr txBox="1"/>
          <p:nvPr/>
        </p:nvSpPr>
        <p:spPr>
          <a:xfrm>
            <a:off x="588309" y="4538382"/>
            <a:ext cx="4922562" cy="275710"/>
          </a:xfrm>
          <a:prstGeom prst="rect">
            <a:avLst/>
          </a:prstGeom>
          <a:noFill/>
          <a:ln>
            <a:noFill/>
          </a:ln>
        </p:spPr>
        <p:txBody>
          <a:bodyPr spcFirstLastPara="1" wrap="square" lIns="0" tIns="51375" rIns="0" bIns="0" anchor="t" anchorCtr="0">
            <a:spAutoFit/>
          </a:bodyPr>
          <a:lstStyle/>
          <a:p>
            <a:pPr marL="12700" marR="0" lvl="0" indent="0" algn="l" rtl="0">
              <a:lnSpc>
                <a:spcPct val="100000"/>
              </a:lnSpc>
              <a:spcBef>
                <a:spcPts val="0"/>
              </a:spcBef>
              <a:spcAft>
                <a:spcPts val="0"/>
              </a:spcAft>
              <a:buClr>
                <a:srgbClr val="000000"/>
              </a:buClr>
              <a:buSzPts val="1500"/>
              <a:buFont typeface="Arial"/>
              <a:buNone/>
            </a:pPr>
            <a:fld id="{00000000-1234-1234-1234-123412341234}" type="slidenum">
              <a:rPr lang="en" sz="1500" b="1" i="0" u="none" strike="noStrike" cap="none">
                <a:solidFill>
                  <a:srgbClr val="2460AD"/>
                </a:solidFill>
                <a:latin typeface="Avenir"/>
                <a:ea typeface="Avenir"/>
                <a:cs typeface="Avenir"/>
                <a:sym typeface="Avenir"/>
              </a:rPr>
              <a:t>‹#›</a:t>
            </a:fld>
            <a:endParaRPr sz="1200" b="0" i="0" u="none" strike="noStrike" cap="none">
              <a:solidFill>
                <a:srgbClr val="231F20"/>
              </a:solidFill>
              <a:latin typeface="Arial"/>
              <a:ea typeface="Arial"/>
              <a:cs typeface="Arial"/>
              <a:sym typeface="Arial"/>
            </a:endParaRPr>
          </a:p>
        </p:txBody>
      </p:sp>
      <p:sp>
        <p:nvSpPr>
          <p:cNvPr id="158" name="Google Shape;158;p71"/>
          <p:cNvSpPr>
            <a:spLocks noGrp="1"/>
          </p:cNvSpPr>
          <p:nvPr>
            <p:ph type="chart" idx="2"/>
          </p:nvPr>
        </p:nvSpPr>
        <p:spPr>
          <a:xfrm>
            <a:off x="4013152" y="1531381"/>
            <a:ext cx="4922562" cy="2633147"/>
          </a:xfrm>
          <a:prstGeom prst="rect">
            <a:avLst/>
          </a:prstGeom>
          <a:noFill/>
          <a:ln>
            <a:noFill/>
          </a:ln>
        </p:spPr>
        <p:txBody>
          <a:bodyPr spcFirstLastPara="1" wrap="square" lIns="60500" tIns="30250" rIns="60500" bIns="30250" anchor="t" anchorCtr="0">
            <a:noAutofit/>
          </a:bodyPr>
          <a:lstStyle>
            <a:lvl1pPr marR="0" lvl="0" algn="l" rtl="0">
              <a:lnSpc>
                <a:spcPct val="90000"/>
              </a:lnSpc>
              <a:spcBef>
                <a:spcPts val="0"/>
              </a:spcBef>
              <a:spcAft>
                <a:spcPts val="0"/>
              </a:spcAft>
              <a:buClr>
                <a:srgbClr val="25A8DC"/>
              </a:buClr>
              <a:buSzPts val="700"/>
              <a:buFont typeface="Arial"/>
              <a:buChar char="►"/>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25A8DC"/>
              </a:buClr>
              <a:buSzPts val="1200"/>
              <a:buFont typeface="Noto Sans Symbols"/>
              <a:buChar char="▪"/>
              <a:defRPr sz="1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25A8DC"/>
              </a:buClr>
              <a:buSzPts val="1100"/>
              <a:buFont typeface="Courier New"/>
              <a:buChar char="o"/>
              <a:defRPr sz="1200" b="0" i="0" u="none" strike="noStrike" cap="none">
                <a:solidFill>
                  <a:schemeClr val="dk1"/>
                </a:solidFill>
                <a:latin typeface="Arial"/>
                <a:ea typeface="Arial"/>
                <a:cs typeface="Arial"/>
                <a:sym typeface="Arial"/>
              </a:defRPr>
            </a:lvl3pPr>
            <a:lvl4pPr marR="0" lvl="3" algn="l" rtl="0">
              <a:lnSpc>
                <a:spcPct val="90000"/>
              </a:lnSpc>
              <a:spcBef>
                <a:spcPts val="0"/>
              </a:spcBef>
              <a:spcAft>
                <a:spcPts val="0"/>
              </a:spcAft>
              <a:buClr>
                <a:srgbClr val="25A8DC"/>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59" name="Google Shape;159;p71"/>
          <p:cNvSpPr txBox="1">
            <a:spLocks noGrp="1"/>
          </p:cNvSpPr>
          <p:nvPr>
            <p:ph type="body" idx="1"/>
          </p:nvPr>
        </p:nvSpPr>
        <p:spPr>
          <a:xfrm>
            <a:off x="611240" y="2025463"/>
            <a:ext cx="2721110" cy="2069586"/>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60" name="Google Shape;160;p71"/>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61" name="Google Shape;161;p71"/>
          <p:cNvSpPr txBox="1">
            <a:spLocks noGrp="1"/>
          </p:cNvSpPr>
          <p:nvPr>
            <p:ph type="body" idx="3"/>
          </p:nvPr>
        </p:nvSpPr>
        <p:spPr>
          <a:xfrm>
            <a:off x="611239" y="1724166"/>
            <a:ext cx="2721110"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Avenir"/>
                <a:ea typeface="Avenir"/>
                <a:cs typeface="Avenir"/>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62" name="Google Shape;162;p71"/>
          <p:cNvSpPr txBox="1">
            <a:spLocks noGrp="1"/>
          </p:cNvSpPr>
          <p:nvPr>
            <p:ph type="body" idx="4"/>
          </p:nvPr>
        </p:nvSpPr>
        <p:spPr>
          <a:xfrm>
            <a:off x="4017309" y="1210235"/>
            <a:ext cx="4918405" cy="282621"/>
          </a:xfrm>
          <a:prstGeom prst="rect">
            <a:avLst/>
          </a:prstGeom>
          <a:noFill/>
          <a:ln>
            <a:noFill/>
          </a:ln>
        </p:spPr>
        <p:txBody>
          <a:bodyPr spcFirstLastPara="1" wrap="square" lIns="60500" tIns="30250" rIns="60500" bIns="30250" anchor="t" anchorCtr="0">
            <a:normAutofit/>
          </a:bodyPr>
          <a:lstStyle>
            <a:lvl1pPr marL="457200" lvl="0" indent="-228600" algn="ctr">
              <a:lnSpc>
                <a:spcPct val="90000"/>
              </a:lnSpc>
              <a:spcBef>
                <a:spcPts val="0"/>
              </a:spcBef>
              <a:spcAft>
                <a:spcPts val="0"/>
              </a:spcAft>
              <a:buSzPts val="900"/>
              <a:buNone/>
              <a:defRPr sz="1500">
                <a:solidFill>
                  <a:srgbClr val="2460AD"/>
                </a:solidFill>
                <a:latin typeface="Avenir"/>
                <a:ea typeface="Avenir"/>
                <a:cs typeface="Avenir"/>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163"/>
        <p:cNvGrpSpPr/>
        <p:nvPr/>
      </p:nvGrpSpPr>
      <p:grpSpPr>
        <a:xfrm>
          <a:off x="0" y="0"/>
          <a:ext cx="0" cy="0"/>
          <a:chOff x="0" y="0"/>
          <a:chExt cx="0" cy="0"/>
        </a:xfrm>
      </p:grpSpPr>
      <p:pic>
        <p:nvPicPr>
          <p:cNvPr id="164" name="Google Shape;164;p72" descr="Graphical user interface&#10;&#10;Description automatically generated"/>
          <p:cNvPicPr preferRelativeResize="0"/>
          <p:nvPr/>
        </p:nvPicPr>
        <p:blipFill rotWithShape="1">
          <a:blip r:embed="rId2">
            <a:alphaModFix/>
          </a:blip>
          <a:srcRect/>
          <a:stretch/>
        </p:blipFill>
        <p:spPr>
          <a:xfrm>
            <a:off x="0" y="-651"/>
            <a:ext cx="9144000" cy="5144802"/>
          </a:xfrm>
          <a:prstGeom prst="rect">
            <a:avLst/>
          </a:prstGeom>
          <a:noFill/>
          <a:ln>
            <a:noFill/>
          </a:ln>
        </p:spPr>
      </p:pic>
      <p:sp>
        <p:nvSpPr>
          <p:cNvPr id="165" name="Google Shape;165;p72"/>
          <p:cNvSpPr/>
          <p:nvPr/>
        </p:nvSpPr>
        <p:spPr>
          <a:xfrm>
            <a:off x="2909454" y="940289"/>
            <a:ext cx="3325091"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6" name="Google Shape;166;p72"/>
          <p:cNvSpPr txBox="1">
            <a:spLocks noGrp="1"/>
          </p:cNvSpPr>
          <p:nvPr>
            <p:ph type="body" idx="1"/>
          </p:nvPr>
        </p:nvSpPr>
        <p:spPr>
          <a:xfrm>
            <a:off x="2682126" y="1159653"/>
            <a:ext cx="3779747" cy="683193"/>
          </a:xfrm>
          <a:prstGeom prst="rect">
            <a:avLst/>
          </a:prstGeom>
          <a:noFill/>
          <a:ln>
            <a:noFill/>
          </a:ln>
        </p:spPr>
        <p:txBody>
          <a:bodyPr spcFirstLastPara="1" wrap="square" lIns="60500" tIns="30250" rIns="60500" bIns="30250" anchor="t" anchorCtr="0">
            <a:normAutofit/>
          </a:bodyPr>
          <a:lstStyle>
            <a:lvl1pPr marL="457200" lvl="0" indent="-393700" algn="ctr">
              <a:lnSpc>
                <a:spcPct val="90000"/>
              </a:lnSpc>
              <a:spcBef>
                <a:spcPts val="0"/>
              </a:spcBef>
              <a:spcAft>
                <a:spcPts val="0"/>
              </a:spcAft>
              <a:buSzPts val="2600"/>
              <a:buChar char="►"/>
              <a:defRPr sz="4400" b="1" i="0" u="none" strike="noStrike" cap="none">
                <a:solidFill>
                  <a:srgbClr val="2460AD"/>
                </a:solidFill>
                <a:latin typeface="Avenir"/>
                <a:ea typeface="Avenir"/>
                <a:cs typeface="Avenir"/>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Alt 1">
  <p:cSld name="Title Slide Alt 1">
    <p:spTree>
      <p:nvGrpSpPr>
        <p:cNvPr id="1" name="Shape 167"/>
        <p:cNvGrpSpPr/>
        <p:nvPr/>
      </p:nvGrpSpPr>
      <p:grpSpPr>
        <a:xfrm>
          <a:off x="0" y="0"/>
          <a:ext cx="0" cy="0"/>
          <a:chOff x="0" y="0"/>
          <a:chExt cx="0" cy="0"/>
        </a:xfrm>
      </p:grpSpPr>
      <p:pic>
        <p:nvPicPr>
          <p:cNvPr id="168" name="Google Shape;168;p73"/>
          <p:cNvPicPr preferRelativeResize="0"/>
          <p:nvPr/>
        </p:nvPicPr>
        <p:blipFill rotWithShape="1">
          <a:blip r:embed="rId2">
            <a:alphaModFix/>
          </a:blip>
          <a:srcRect l="41" r="47796"/>
          <a:stretch/>
        </p:blipFill>
        <p:spPr>
          <a:xfrm>
            <a:off x="4370294" y="0"/>
            <a:ext cx="4773706" cy="5143500"/>
          </a:xfrm>
          <a:prstGeom prst="rect">
            <a:avLst/>
          </a:prstGeom>
          <a:noFill/>
          <a:ln>
            <a:noFill/>
          </a:ln>
        </p:spPr>
      </p:pic>
      <p:sp>
        <p:nvSpPr>
          <p:cNvPr id="169" name="Google Shape;169;p73"/>
          <p:cNvSpPr/>
          <p:nvPr/>
        </p:nvSpPr>
        <p:spPr>
          <a:xfrm>
            <a:off x="-117662" y="-72838"/>
            <a:ext cx="6263362" cy="5224596"/>
          </a:xfrm>
          <a:custGeom>
            <a:avLst/>
            <a:gdLst/>
            <a:ahLst/>
            <a:cxnLst/>
            <a:rect l="l" t="t" r="r" b="b"/>
            <a:pathLst>
              <a:path w="9413836" h="7793345" extrusionOk="0">
                <a:moveTo>
                  <a:pt x="0" y="7782776"/>
                </a:moveTo>
                <a:lnTo>
                  <a:pt x="2088" y="0"/>
                </a:lnTo>
                <a:lnTo>
                  <a:pt x="9413836" y="8246"/>
                </a:lnTo>
                <a:lnTo>
                  <a:pt x="7456500" y="7793345"/>
                </a:lnTo>
                <a:lnTo>
                  <a:pt x="0" y="7782776"/>
                </a:lnTo>
                <a:close/>
              </a:path>
            </a:pathLst>
          </a:cu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70" name="Google Shape;170;p73"/>
          <p:cNvSpPr/>
          <p:nvPr/>
        </p:nvSpPr>
        <p:spPr>
          <a:xfrm>
            <a:off x="0" y="857482"/>
            <a:ext cx="9144000" cy="315883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71" name="Google Shape;171;p73"/>
          <p:cNvSpPr/>
          <p:nvPr/>
        </p:nvSpPr>
        <p:spPr>
          <a:xfrm>
            <a:off x="-14158" y="3004306"/>
            <a:ext cx="4114800" cy="34636"/>
          </a:xfrm>
          <a:prstGeom prst="rect">
            <a:avLst/>
          </a:prstGeom>
          <a:solidFill>
            <a:srgbClr val="FFCB0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73" name="Google Shape;173;p73"/>
          <p:cNvSpPr txBox="1">
            <a:spLocks noGrp="1"/>
          </p:cNvSpPr>
          <p:nvPr>
            <p:ph type="body" idx="1"/>
          </p:nvPr>
        </p:nvSpPr>
        <p:spPr>
          <a:xfrm>
            <a:off x="806824" y="3420459"/>
            <a:ext cx="3109632" cy="183308"/>
          </a:xfrm>
          <a:prstGeom prst="rect">
            <a:avLst/>
          </a:prstGeom>
          <a:noFill/>
          <a:ln>
            <a:noFill/>
          </a:ln>
        </p:spPr>
        <p:txBody>
          <a:bodyPr spcFirstLastPara="1" wrap="square" lIns="60500" tIns="30250" rIns="60500" bIns="30250" anchor="t" anchorCtr="0">
            <a:normAutofit/>
          </a:bodyPr>
          <a:lstStyle>
            <a:lvl1pPr marL="457200" marR="0" lvl="0" indent="-228600" algn="l">
              <a:lnSpc>
                <a:spcPct val="100000"/>
              </a:lnSpc>
              <a:spcBef>
                <a:spcPts val="100"/>
              </a:spcBef>
              <a:spcAft>
                <a:spcPts val="0"/>
              </a:spcAft>
              <a:buClr>
                <a:srgbClr val="2460AD"/>
              </a:buClr>
              <a:buSzPts val="1200"/>
              <a:buFont typeface="Arial"/>
              <a:buNone/>
              <a:defRPr sz="1200" b="1" i="0" u="none" strike="noStrike" cap="none">
                <a:solidFill>
                  <a:srgbClr val="2460AD"/>
                </a:solidFill>
                <a:latin typeface="Arial"/>
                <a:ea typeface="Arial"/>
                <a:cs typeface="Arial"/>
                <a:sym typeface="Arial"/>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74" name="Google Shape;174;p73"/>
          <p:cNvSpPr txBox="1">
            <a:spLocks noGrp="1"/>
          </p:cNvSpPr>
          <p:nvPr>
            <p:ph type="body" idx="2"/>
          </p:nvPr>
        </p:nvSpPr>
        <p:spPr>
          <a:xfrm>
            <a:off x="806824" y="3788289"/>
            <a:ext cx="2350084" cy="181866"/>
          </a:xfrm>
          <a:prstGeom prst="rect">
            <a:avLst/>
          </a:prstGeom>
          <a:noFill/>
          <a:ln w="9525" cap="flat" cmpd="sng">
            <a:solidFill>
              <a:srgbClr val="2460AD"/>
            </a:solidFill>
            <a:prstDash val="solid"/>
            <a:round/>
            <a:headEnd type="none" w="sm" len="sm"/>
            <a:tailEnd type="none" w="sm" len="sm"/>
          </a:ln>
        </p:spPr>
        <p:txBody>
          <a:bodyPr spcFirstLastPara="1" wrap="square" lIns="60500" tIns="30250" rIns="60500" bIns="30250" anchor="t" anchorCtr="0">
            <a:normAutofit/>
          </a:bodyPr>
          <a:lstStyle>
            <a:lvl1pPr marL="457200" marR="0" lvl="0" indent="-228600" algn="l">
              <a:lnSpc>
                <a:spcPct val="100000"/>
              </a:lnSpc>
              <a:spcBef>
                <a:spcPts val="1500"/>
              </a:spcBef>
              <a:spcAft>
                <a:spcPts val="0"/>
              </a:spcAft>
              <a:buClr>
                <a:srgbClr val="2460AD"/>
              </a:buClr>
              <a:buSzPts val="1200"/>
              <a:buFont typeface="Arial"/>
              <a:buNone/>
              <a:defRPr sz="1200" b="0" i="0" u="none" strike="noStrike" cap="none">
                <a:solidFill>
                  <a:srgbClr val="2460AD"/>
                </a:solidFill>
                <a:latin typeface="Arial"/>
                <a:ea typeface="Arial"/>
                <a:cs typeface="Arial"/>
                <a:sym typeface="Arial"/>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75" name="Google Shape;175;p73"/>
          <p:cNvSpPr txBox="1">
            <a:spLocks noGrp="1"/>
          </p:cNvSpPr>
          <p:nvPr>
            <p:ph type="title"/>
          </p:nvPr>
        </p:nvSpPr>
        <p:spPr>
          <a:xfrm>
            <a:off x="689162" y="1261469"/>
            <a:ext cx="4891368" cy="1417020"/>
          </a:xfrm>
          <a:prstGeom prst="rect">
            <a:avLst/>
          </a:prstGeom>
          <a:noFill/>
          <a:ln>
            <a:noFill/>
          </a:ln>
        </p:spPr>
        <p:txBody>
          <a:bodyPr spcFirstLastPara="1" wrap="square" lIns="0" tIns="11525" rIns="0" bIns="0" anchor="ctr" anchorCtr="0">
            <a:spAutoFit/>
          </a:bodyPr>
          <a:lstStyle>
            <a:lvl1pPr lvl="0" algn="l">
              <a:lnSpc>
                <a:spcPct val="90000"/>
              </a:lnSpc>
              <a:spcBef>
                <a:spcPts val="0"/>
              </a:spcBef>
              <a:spcAft>
                <a:spcPts val="0"/>
              </a:spcAft>
              <a:buClr>
                <a:srgbClr val="1A325D"/>
              </a:buClr>
              <a:buSzPts val="2900"/>
              <a:buFont typeface="Avenir"/>
              <a:buNone/>
              <a:defRPr sz="2900">
                <a:solidFill>
                  <a:srgbClr val="1A325D"/>
                </a:solidFill>
                <a:latin typeface="Avenir"/>
                <a:ea typeface="Avenir"/>
                <a:cs typeface="Avenir"/>
                <a:sym typeface="Avenir"/>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 Columns No Images">
  <p:cSld name="2 Columns No Images">
    <p:spTree>
      <p:nvGrpSpPr>
        <p:cNvPr id="1" name="Shape 19"/>
        <p:cNvGrpSpPr/>
        <p:nvPr/>
      </p:nvGrpSpPr>
      <p:grpSpPr>
        <a:xfrm>
          <a:off x="0" y="0"/>
          <a:ext cx="0" cy="0"/>
          <a:chOff x="0" y="0"/>
          <a:chExt cx="0" cy="0"/>
        </a:xfrm>
      </p:grpSpPr>
      <p:sp>
        <p:nvSpPr>
          <p:cNvPr id="20" name="Google Shape;20;p56"/>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2" name="Google Shape;22;p56"/>
          <p:cNvSpPr/>
          <p:nvPr/>
        </p:nvSpPr>
        <p:spPr>
          <a:xfrm>
            <a:off x="346364" y="326208"/>
            <a:ext cx="3129342"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23" name="Google Shape;23;p56"/>
          <p:cNvSpPr txBox="1">
            <a:spLocks noGrp="1"/>
          </p:cNvSpPr>
          <p:nvPr>
            <p:ph type="body" idx="1"/>
          </p:nvPr>
        </p:nvSpPr>
        <p:spPr>
          <a:xfrm>
            <a:off x="346364" y="1903723"/>
            <a:ext cx="3747636" cy="2228096"/>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24" name="Google Shape;24;p56"/>
          <p:cNvSpPr txBox="1">
            <a:spLocks noGrp="1"/>
          </p:cNvSpPr>
          <p:nvPr>
            <p:ph type="body" idx="2"/>
          </p:nvPr>
        </p:nvSpPr>
        <p:spPr>
          <a:xfrm>
            <a:off x="4639235" y="1903723"/>
            <a:ext cx="3747317" cy="2228096"/>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25" name="Google Shape;25;p56"/>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26" name="Google Shape;26;p56"/>
          <p:cNvSpPr txBox="1">
            <a:spLocks noGrp="1"/>
          </p:cNvSpPr>
          <p:nvPr>
            <p:ph type="body" idx="3"/>
          </p:nvPr>
        </p:nvSpPr>
        <p:spPr>
          <a:xfrm>
            <a:off x="346364" y="1575861"/>
            <a:ext cx="3753967"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Avenir"/>
                <a:ea typeface="Avenir"/>
                <a:cs typeface="Avenir"/>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27" name="Google Shape;27;p56"/>
          <p:cNvSpPr txBox="1">
            <a:spLocks noGrp="1"/>
          </p:cNvSpPr>
          <p:nvPr>
            <p:ph type="body" idx="4"/>
          </p:nvPr>
        </p:nvSpPr>
        <p:spPr>
          <a:xfrm>
            <a:off x="4632401" y="1575861"/>
            <a:ext cx="3753967"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Avenir"/>
                <a:ea typeface="Avenir"/>
                <a:cs typeface="Avenir"/>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Alt 2">
  <p:cSld name="Title Slide Alt 2">
    <p:spTree>
      <p:nvGrpSpPr>
        <p:cNvPr id="1" name="Shape 176"/>
        <p:cNvGrpSpPr/>
        <p:nvPr/>
      </p:nvGrpSpPr>
      <p:grpSpPr>
        <a:xfrm>
          <a:off x="0" y="0"/>
          <a:ext cx="0" cy="0"/>
          <a:chOff x="0" y="0"/>
          <a:chExt cx="0" cy="0"/>
        </a:xfrm>
      </p:grpSpPr>
      <p:pic>
        <p:nvPicPr>
          <p:cNvPr id="177" name="Google Shape;177;p74"/>
          <p:cNvPicPr preferRelativeResize="0"/>
          <p:nvPr/>
        </p:nvPicPr>
        <p:blipFill rotWithShape="1">
          <a:blip r:embed="rId2">
            <a:alphaModFix/>
          </a:blip>
          <a:srcRect l="32619" r="5620"/>
          <a:stretch/>
        </p:blipFill>
        <p:spPr>
          <a:xfrm>
            <a:off x="4370294" y="0"/>
            <a:ext cx="4773706" cy="5143500"/>
          </a:xfrm>
          <a:prstGeom prst="rect">
            <a:avLst/>
          </a:prstGeom>
          <a:noFill/>
          <a:ln>
            <a:noFill/>
          </a:ln>
        </p:spPr>
      </p:pic>
      <p:sp>
        <p:nvSpPr>
          <p:cNvPr id="178" name="Google Shape;178;p74"/>
          <p:cNvSpPr/>
          <p:nvPr/>
        </p:nvSpPr>
        <p:spPr>
          <a:xfrm>
            <a:off x="-117662" y="-50427"/>
            <a:ext cx="6274568" cy="5202185"/>
          </a:xfrm>
          <a:custGeom>
            <a:avLst/>
            <a:gdLst/>
            <a:ahLst/>
            <a:cxnLst/>
            <a:rect l="l" t="t" r="r" b="b"/>
            <a:pathLst>
              <a:path w="9413836" h="7793345" extrusionOk="0">
                <a:moveTo>
                  <a:pt x="0" y="7782776"/>
                </a:moveTo>
                <a:lnTo>
                  <a:pt x="2088" y="0"/>
                </a:lnTo>
                <a:lnTo>
                  <a:pt x="9413836" y="8246"/>
                </a:lnTo>
                <a:lnTo>
                  <a:pt x="7456500" y="7793345"/>
                </a:lnTo>
                <a:lnTo>
                  <a:pt x="0" y="7782776"/>
                </a:lnTo>
                <a:close/>
              </a:path>
            </a:pathLst>
          </a:cu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79" name="Google Shape;179;p74"/>
          <p:cNvSpPr/>
          <p:nvPr/>
        </p:nvSpPr>
        <p:spPr>
          <a:xfrm>
            <a:off x="-14158" y="3004306"/>
            <a:ext cx="4114800" cy="34636"/>
          </a:xfrm>
          <a:prstGeom prst="rect">
            <a:avLst/>
          </a:prstGeom>
          <a:solidFill>
            <a:srgbClr val="FFCB0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80" name="Google Shape;180;p74"/>
          <p:cNvSpPr/>
          <p:nvPr/>
        </p:nvSpPr>
        <p:spPr>
          <a:xfrm>
            <a:off x="0" y="857482"/>
            <a:ext cx="9144000" cy="315883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82" name="Google Shape;182;p74"/>
          <p:cNvSpPr txBox="1">
            <a:spLocks noGrp="1"/>
          </p:cNvSpPr>
          <p:nvPr>
            <p:ph type="title"/>
          </p:nvPr>
        </p:nvSpPr>
        <p:spPr>
          <a:xfrm>
            <a:off x="689162" y="1261469"/>
            <a:ext cx="4891368" cy="1417020"/>
          </a:xfrm>
          <a:prstGeom prst="rect">
            <a:avLst/>
          </a:prstGeom>
          <a:noFill/>
          <a:ln>
            <a:noFill/>
          </a:ln>
        </p:spPr>
        <p:txBody>
          <a:bodyPr spcFirstLastPara="1" wrap="square" lIns="0" tIns="11525" rIns="0" bIns="0" anchor="ctr" anchorCtr="0">
            <a:spAutoFit/>
          </a:bodyPr>
          <a:lstStyle>
            <a:lvl1pPr lvl="0" algn="l">
              <a:lnSpc>
                <a:spcPct val="90000"/>
              </a:lnSpc>
              <a:spcBef>
                <a:spcPts val="0"/>
              </a:spcBef>
              <a:spcAft>
                <a:spcPts val="0"/>
              </a:spcAft>
              <a:buClr>
                <a:srgbClr val="1A325D"/>
              </a:buClr>
              <a:buSzPts val="2900"/>
              <a:buFont typeface="Avenir"/>
              <a:buNone/>
              <a:defRPr sz="2900">
                <a:solidFill>
                  <a:srgbClr val="1A325D"/>
                </a:solidFill>
                <a:latin typeface="Avenir"/>
                <a:ea typeface="Avenir"/>
                <a:cs typeface="Avenir"/>
                <a:sym typeface="Avenir"/>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83" name="Google Shape;183;p74"/>
          <p:cNvSpPr txBox="1">
            <a:spLocks noGrp="1"/>
          </p:cNvSpPr>
          <p:nvPr>
            <p:ph type="body" idx="1"/>
          </p:nvPr>
        </p:nvSpPr>
        <p:spPr>
          <a:xfrm>
            <a:off x="806824" y="3420459"/>
            <a:ext cx="3109632" cy="183308"/>
          </a:xfrm>
          <a:prstGeom prst="rect">
            <a:avLst/>
          </a:prstGeom>
          <a:noFill/>
          <a:ln>
            <a:noFill/>
          </a:ln>
        </p:spPr>
        <p:txBody>
          <a:bodyPr spcFirstLastPara="1" wrap="square" lIns="60500" tIns="30250" rIns="60500" bIns="30250" anchor="t" anchorCtr="0">
            <a:normAutofit/>
          </a:bodyPr>
          <a:lstStyle>
            <a:lvl1pPr marL="457200" marR="0" lvl="0" indent="-228600" algn="l">
              <a:lnSpc>
                <a:spcPct val="100000"/>
              </a:lnSpc>
              <a:spcBef>
                <a:spcPts val="100"/>
              </a:spcBef>
              <a:spcAft>
                <a:spcPts val="0"/>
              </a:spcAft>
              <a:buClr>
                <a:srgbClr val="2460AD"/>
              </a:buClr>
              <a:buSzPts val="1200"/>
              <a:buFont typeface="Arial"/>
              <a:buNone/>
              <a:defRPr sz="1200" b="1" i="0" u="none" strike="noStrike" cap="none">
                <a:solidFill>
                  <a:srgbClr val="2460AD"/>
                </a:solidFill>
                <a:latin typeface="Arial"/>
                <a:ea typeface="Arial"/>
                <a:cs typeface="Arial"/>
                <a:sym typeface="Arial"/>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84" name="Google Shape;184;p74"/>
          <p:cNvSpPr txBox="1">
            <a:spLocks noGrp="1"/>
          </p:cNvSpPr>
          <p:nvPr>
            <p:ph type="body" idx="2"/>
          </p:nvPr>
        </p:nvSpPr>
        <p:spPr>
          <a:xfrm>
            <a:off x="806824" y="3788289"/>
            <a:ext cx="2350084" cy="181866"/>
          </a:xfrm>
          <a:prstGeom prst="rect">
            <a:avLst/>
          </a:prstGeom>
          <a:noFill/>
          <a:ln w="9525" cap="flat" cmpd="sng">
            <a:solidFill>
              <a:srgbClr val="2460AD"/>
            </a:solidFill>
            <a:prstDash val="solid"/>
            <a:round/>
            <a:headEnd type="none" w="sm" len="sm"/>
            <a:tailEnd type="none" w="sm" len="sm"/>
          </a:ln>
        </p:spPr>
        <p:txBody>
          <a:bodyPr spcFirstLastPara="1" wrap="square" lIns="60500" tIns="30250" rIns="60500" bIns="30250" anchor="t" anchorCtr="0">
            <a:normAutofit/>
          </a:bodyPr>
          <a:lstStyle>
            <a:lvl1pPr marL="457200" marR="0" lvl="0" indent="-228600" algn="l">
              <a:lnSpc>
                <a:spcPct val="100000"/>
              </a:lnSpc>
              <a:spcBef>
                <a:spcPts val="1500"/>
              </a:spcBef>
              <a:spcAft>
                <a:spcPts val="0"/>
              </a:spcAft>
              <a:buClr>
                <a:srgbClr val="2460AD"/>
              </a:buClr>
              <a:buSzPts val="1200"/>
              <a:buFont typeface="Arial"/>
              <a:buNone/>
              <a:defRPr sz="1200" b="0" i="0" u="none" strike="noStrike" cap="none">
                <a:solidFill>
                  <a:srgbClr val="2460AD"/>
                </a:solidFill>
                <a:latin typeface="Arial"/>
                <a:ea typeface="Arial"/>
                <a:cs typeface="Arial"/>
                <a:sym typeface="Arial"/>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1 Column Arrows">
  <p:cSld name="Title 1 Column Arrows">
    <p:bg>
      <p:bgPr>
        <a:solidFill>
          <a:schemeClr val="lt1"/>
        </a:solidFill>
        <a:effectLst/>
      </p:bgPr>
    </p:bg>
    <p:spTree>
      <p:nvGrpSpPr>
        <p:cNvPr id="1" name="Shape 185"/>
        <p:cNvGrpSpPr/>
        <p:nvPr/>
      </p:nvGrpSpPr>
      <p:grpSpPr>
        <a:xfrm>
          <a:off x="0" y="0"/>
          <a:ext cx="0" cy="0"/>
          <a:chOff x="0" y="0"/>
          <a:chExt cx="0" cy="0"/>
        </a:xfrm>
      </p:grpSpPr>
      <p:sp>
        <p:nvSpPr>
          <p:cNvPr id="186" name="Google Shape;186;p75"/>
          <p:cNvSpPr/>
          <p:nvPr/>
        </p:nvSpPr>
        <p:spPr>
          <a:xfrm>
            <a:off x="0" y="4559896"/>
            <a:ext cx="2309" cy="0"/>
          </a:xfrm>
          <a:custGeom>
            <a:avLst/>
            <a:gdLst/>
            <a:ahLst/>
            <a:cxnLst/>
            <a:rect l="l" t="t" r="r" b="b"/>
            <a:pathLst>
              <a:path w="2540" h="120000" extrusionOk="0">
                <a:moveTo>
                  <a:pt x="0" y="0"/>
                </a:moveTo>
                <a:lnTo>
                  <a:pt x="2095" y="0"/>
                </a:lnTo>
              </a:path>
            </a:pathLst>
          </a:custGeom>
          <a:noFill/>
          <a:ln w="12700" cap="flat" cmpd="sng">
            <a:solidFill>
              <a:srgbClr val="2460AD"/>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87" name="Google Shape;187;p75"/>
          <p:cNvSpPr/>
          <p:nvPr/>
        </p:nvSpPr>
        <p:spPr>
          <a:xfrm>
            <a:off x="1035214" y="4651688"/>
            <a:ext cx="0" cy="260537"/>
          </a:xfrm>
          <a:custGeom>
            <a:avLst/>
            <a:gdLst/>
            <a:ahLst/>
            <a:cxnLst/>
            <a:rect l="l" t="t" r="r" b="b"/>
            <a:pathLst>
              <a:path w="120000" h="393700" extrusionOk="0">
                <a:moveTo>
                  <a:pt x="0" y="0"/>
                </a:moveTo>
                <a:lnTo>
                  <a:pt x="0" y="393103"/>
                </a:lnTo>
              </a:path>
            </a:pathLst>
          </a:custGeom>
          <a:solidFill>
            <a:srgbClr val="FEA3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88" name="Google Shape;188;p75"/>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90" name="Google Shape;190;p75"/>
          <p:cNvSpPr txBox="1">
            <a:spLocks noGrp="1"/>
          </p:cNvSpPr>
          <p:nvPr>
            <p:ph type="body" idx="1"/>
          </p:nvPr>
        </p:nvSpPr>
        <p:spPr>
          <a:xfrm>
            <a:off x="611421" y="1703535"/>
            <a:ext cx="7638560" cy="2369371"/>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191" name="Google Shape;191;p75"/>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92" name="Google Shape;192;p75"/>
          <p:cNvSpPr txBox="1">
            <a:spLocks noGrp="1"/>
          </p:cNvSpPr>
          <p:nvPr>
            <p:ph type="body" idx="2"/>
          </p:nvPr>
        </p:nvSpPr>
        <p:spPr>
          <a:xfrm>
            <a:off x="604772" y="1379697"/>
            <a:ext cx="7577616"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Avenir"/>
                <a:ea typeface="Avenir"/>
                <a:cs typeface="Avenir"/>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only">
  <p:cSld name="Content only">
    <p:bg>
      <p:bgPr>
        <a:solidFill>
          <a:schemeClr val="lt1"/>
        </a:solidFill>
        <a:effectLst/>
      </p:bgPr>
    </p:bg>
    <p:spTree>
      <p:nvGrpSpPr>
        <p:cNvPr id="1" name="Shape 193"/>
        <p:cNvGrpSpPr/>
        <p:nvPr/>
      </p:nvGrpSpPr>
      <p:grpSpPr>
        <a:xfrm>
          <a:off x="0" y="0"/>
          <a:ext cx="0" cy="0"/>
          <a:chOff x="0" y="0"/>
          <a:chExt cx="0" cy="0"/>
        </a:xfrm>
      </p:grpSpPr>
      <p:sp>
        <p:nvSpPr>
          <p:cNvPr id="194" name="Google Shape;194;p76"/>
          <p:cNvSpPr/>
          <p:nvPr/>
        </p:nvSpPr>
        <p:spPr>
          <a:xfrm>
            <a:off x="0" y="4559896"/>
            <a:ext cx="2309" cy="0"/>
          </a:xfrm>
          <a:custGeom>
            <a:avLst/>
            <a:gdLst/>
            <a:ahLst/>
            <a:cxnLst/>
            <a:rect l="l" t="t" r="r" b="b"/>
            <a:pathLst>
              <a:path w="2540" h="120000" extrusionOk="0">
                <a:moveTo>
                  <a:pt x="0" y="0"/>
                </a:moveTo>
                <a:lnTo>
                  <a:pt x="2095" y="0"/>
                </a:lnTo>
              </a:path>
            </a:pathLst>
          </a:custGeom>
          <a:noFill/>
          <a:ln w="12700" cap="flat" cmpd="sng">
            <a:solidFill>
              <a:srgbClr val="2460AD"/>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95" name="Google Shape;195;p76"/>
          <p:cNvSpPr/>
          <p:nvPr/>
        </p:nvSpPr>
        <p:spPr>
          <a:xfrm>
            <a:off x="1035214" y="4651688"/>
            <a:ext cx="0" cy="260537"/>
          </a:xfrm>
          <a:custGeom>
            <a:avLst/>
            <a:gdLst/>
            <a:ahLst/>
            <a:cxnLst/>
            <a:rect l="l" t="t" r="r" b="b"/>
            <a:pathLst>
              <a:path w="120000" h="393700" extrusionOk="0">
                <a:moveTo>
                  <a:pt x="0" y="0"/>
                </a:moveTo>
                <a:lnTo>
                  <a:pt x="0" y="393103"/>
                </a:lnTo>
              </a:path>
            </a:pathLst>
          </a:custGeom>
          <a:solidFill>
            <a:srgbClr val="FEA3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96" name="Google Shape;196;p76"/>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98" name="Google Shape;198;p76"/>
          <p:cNvSpPr/>
          <p:nvPr/>
        </p:nvSpPr>
        <p:spPr>
          <a:xfrm>
            <a:off x="346364" y="326208"/>
            <a:ext cx="3129342"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9" name="Google Shape;199;p76"/>
          <p:cNvSpPr txBox="1">
            <a:spLocks noGrp="1"/>
          </p:cNvSpPr>
          <p:nvPr>
            <p:ph type="body" idx="1"/>
          </p:nvPr>
        </p:nvSpPr>
        <p:spPr>
          <a:xfrm>
            <a:off x="695885" y="1307054"/>
            <a:ext cx="7935866" cy="2925445"/>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200" name="Google Shape;200;p76"/>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 Columns With Images">
  <p:cSld name="2 Columns With Images">
    <p:spTree>
      <p:nvGrpSpPr>
        <p:cNvPr id="1" name="Shape 201"/>
        <p:cNvGrpSpPr/>
        <p:nvPr/>
      </p:nvGrpSpPr>
      <p:grpSpPr>
        <a:xfrm>
          <a:off x="0" y="0"/>
          <a:ext cx="0" cy="0"/>
          <a:chOff x="0" y="0"/>
          <a:chExt cx="0" cy="0"/>
        </a:xfrm>
      </p:grpSpPr>
      <p:sp>
        <p:nvSpPr>
          <p:cNvPr id="202" name="Google Shape;202;p77"/>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04" name="Google Shape;204;p77"/>
          <p:cNvSpPr/>
          <p:nvPr/>
        </p:nvSpPr>
        <p:spPr>
          <a:xfrm>
            <a:off x="346364" y="326208"/>
            <a:ext cx="3129342"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5" name="Google Shape;205;p77"/>
          <p:cNvSpPr>
            <a:spLocks noGrp="1"/>
          </p:cNvSpPr>
          <p:nvPr>
            <p:ph type="pic" idx="2"/>
          </p:nvPr>
        </p:nvSpPr>
        <p:spPr>
          <a:xfrm>
            <a:off x="2101006" y="1719930"/>
            <a:ext cx="2511869" cy="1776305"/>
          </a:xfrm>
          <a:prstGeom prst="rect">
            <a:avLst/>
          </a:prstGeom>
          <a:noFill/>
          <a:ln>
            <a:noFill/>
          </a:ln>
        </p:spPr>
      </p:sp>
      <p:sp>
        <p:nvSpPr>
          <p:cNvPr id="206" name="Google Shape;206;p77"/>
          <p:cNvSpPr>
            <a:spLocks noGrp="1"/>
          </p:cNvSpPr>
          <p:nvPr>
            <p:ph type="pic" idx="3"/>
          </p:nvPr>
        </p:nvSpPr>
        <p:spPr>
          <a:xfrm>
            <a:off x="6488206" y="1719930"/>
            <a:ext cx="2511869" cy="1776305"/>
          </a:xfrm>
          <a:prstGeom prst="rect">
            <a:avLst/>
          </a:prstGeom>
          <a:noFill/>
          <a:ln>
            <a:noFill/>
          </a:ln>
        </p:spPr>
      </p:sp>
      <p:sp>
        <p:nvSpPr>
          <p:cNvPr id="207" name="Google Shape;207;p77"/>
          <p:cNvSpPr txBox="1">
            <a:spLocks noGrp="1"/>
          </p:cNvSpPr>
          <p:nvPr>
            <p:ph type="body" idx="1"/>
          </p:nvPr>
        </p:nvSpPr>
        <p:spPr>
          <a:xfrm>
            <a:off x="397521" y="2104255"/>
            <a:ext cx="1612184" cy="1391980"/>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208" name="Google Shape;208;p77"/>
          <p:cNvSpPr txBox="1">
            <a:spLocks noGrp="1"/>
          </p:cNvSpPr>
          <p:nvPr>
            <p:ph type="body" idx="4"/>
          </p:nvPr>
        </p:nvSpPr>
        <p:spPr>
          <a:xfrm>
            <a:off x="4803853" y="2104255"/>
            <a:ext cx="1611865" cy="1391980"/>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209" name="Google Shape;209;p77"/>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210" name="Google Shape;210;p77"/>
          <p:cNvSpPr txBox="1">
            <a:spLocks noGrp="1"/>
          </p:cNvSpPr>
          <p:nvPr>
            <p:ph type="body" idx="5"/>
          </p:nvPr>
        </p:nvSpPr>
        <p:spPr>
          <a:xfrm>
            <a:off x="397521" y="1725240"/>
            <a:ext cx="1624471"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Avenir"/>
                <a:ea typeface="Avenir"/>
                <a:cs typeface="Avenir"/>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211" name="Google Shape;211;p77"/>
          <p:cNvSpPr txBox="1">
            <a:spLocks noGrp="1"/>
          </p:cNvSpPr>
          <p:nvPr>
            <p:ph type="body" idx="6"/>
          </p:nvPr>
        </p:nvSpPr>
        <p:spPr>
          <a:xfrm>
            <a:off x="4801433" y="1725240"/>
            <a:ext cx="1624471"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Avenir"/>
                <a:ea typeface="Avenir"/>
                <a:cs typeface="Avenir"/>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no content)">
  <p:cSld name="Title Only (no content)">
    <p:bg>
      <p:bgPr>
        <a:solidFill>
          <a:schemeClr val="lt1"/>
        </a:solidFill>
        <a:effectLst/>
      </p:bgPr>
    </p:bg>
    <p:spTree>
      <p:nvGrpSpPr>
        <p:cNvPr id="1" name="Shape 212"/>
        <p:cNvGrpSpPr/>
        <p:nvPr/>
      </p:nvGrpSpPr>
      <p:grpSpPr>
        <a:xfrm>
          <a:off x="0" y="0"/>
          <a:ext cx="0" cy="0"/>
          <a:chOff x="0" y="0"/>
          <a:chExt cx="0" cy="0"/>
        </a:xfrm>
      </p:grpSpPr>
      <p:sp>
        <p:nvSpPr>
          <p:cNvPr id="213" name="Google Shape;213;p78"/>
          <p:cNvSpPr/>
          <p:nvPr/>
        </p:nvSpPr>
        <p:spPr>
          <a:xfrm>
            <a:off x="0" y="4559896"/>
            <a:ext cx="2309" cy="0"/>
          </a:xfrm>
          <a:custGeom>
            <a:avLst/>
            <a:gdLst/>
            <a:ahLst/>
            <a:cxnLst/>
            <a:rect l="l" t="t" r="r" b="b"/>
            <a:pathLst>
              <a:path w="2540" h="120000" extrusionOk="0">
                <a:moveTo>
                  <a:pt x="0" y="0"/>
                </a:moveTo>
                <a:lnTo>
                  <a:pt x="2095" y="0"/>
                </a:lnTo>
              </a:path>
            </a:pathLst>
          </a:custGeom>
          <a:noFill/>
          <a:ln w="12700" cap="flat" cmpd="sng">
            <a:solidFill>
              <a:srgbClr val="2460AD"/>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14" name="Google Shape;214;p78"/>
          <p:cNvSpPr/>
          <p:nvPr/>
        </p:nvSpPr>
        <p:spPr>
          <a:xfrm>
            <a:off x="1035214" y="4651688"/>
            <a:ext cx="0" cy="260537"/>
          </a:xfrm>
          <a:custGeom>
            <a:avLst/>
            <a:gdLst/>
            <a:ahLst/>
            <a:cxnLst/>
            <a:rect l="l" t="t" r="r" b="b"/>
            <a:pathLst>
              <a:path w="120000" h="393700" extrusionOk="0">
                <a:moveTo>
                  <a:pt x="0" y="0"/>
                </a:moveTo>
                <a:lnTo>
                  <a:pt x="0" y="393103"/>
                </a:lnTo>
              </a:path>
            </a:pathLst>
          </a:custGeom>
          <a:solidFill>
            <a:srgbClr val="FEA3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15" name="Google Shape;215;p78"/>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17" name="Google Shape;217;p78"/>
          <p:cNvSpPr/>
          <p:nvPr/>
        </p:nvSpPr>
        <p:spPr>
          <a:xfrm>
            <a:off x="346364" y="326208"/>
            <a:ext cx="3129342"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218" name="Google Shape;218;p78"/>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harts Colors 1">
  <p:cSld name="Charts Colors 1">
    <p:spTree>
      <p:nvGrpSpPr>
        <p:cNvPr id="1" name="Shape 219"/>
        <p:cNvGrpSpPr/>
        <p:nvPr/>
      </p:nvGrpSpPr>
      <p:grpSpPr>
        <a:xfrm>
          <a:off x="0" y="0"/>
          <a:ext cx="0" cy="0"/>
          <a:chOff x="0" y="0"/>
          <a:chExt cx="0" cy="0"/>
        </a:xfrm>
      </p:grpSpPr>
      <p:sp>
        <p:nvSpPr>
          <p:cNvPr id="220" name="Google Shape;220;p79"/>
          <p:cNvSpPr/>
          <p:nvPr/>
        </p:nvSpPr>
        <p:spPr>
          <a:xfrm>
            <a:off x="346364" y="326208"/>
            <a:ext cx="3129342"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221" name="Google Shape;221;p79"/>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223" name="Google Shape;223;p79"/>
          <p:cNvPicPr preferRelativeResize="0"/>
          <p:nvPr/>
        </p:nvPicPr>
        <p:blipFill rotWithShape="1">
          <a:blip r:embed="rId2">
            <a:alphaModFix/>
          </a:blip>
          <a:srcRect/>
          <a:stretch/>
        </p:blipFill>
        <p:spPr>
          <a:xfrm>
            <a:off x="739588" y="1016958"/>
            <a:ext cx="6096000" cy="3191809"/>
          </a:xfrm>
          <a:prstGeom prst="rect">
            <a:avLst/>
          </a:prstGeom>
          <a:noFill/>
          <a:ln>
            <a:noFill/>
          </a:ln>
        </p:spPr>
      </p:pic>
      <p:sp>
        <p:nvSpPr>
          <p:cNvPr id="224" name="Google Shape;224;p79"/>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harts Colors 2">
  <p:cSld name="Charts Colors 2">
    <p:spTree>
      <p:nvGrpSpPr>
        <p:cNvPr id="1" name="Shape 225"/>
        <p:cNvGrpSpPr/>
        <p:nvPr/>
      </p:nvGrpSpPr>
      <p:grpSpPr>
        <a:xfrm>
          <a:off x="0" y="0"/>
          <a:ext cx="0" cy="0"/>
          <a:chOff x="0" y="0"/>
          <a:chExt cx="0" cy="0"/>
        </a:xfrm>
      </p:grpSpPr>
      <p:sp>
        <p:nvSpPr>
          <p:cNvPr id="226" name="Google Shape;226;p80"/>
          <p:cNvSpPr/>
          <p:nvPr/>
        </p:nvSpPr>
        <p:spPr>
          <a:xfrm>
            <a:off x="346364" y="326208"/>
            <a:ext cx="3129342"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227" name="Google Shape;227;p80"/>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229" name="Google Shape;229;p80"/>
          <p:cNvPicPr preferRelativeResize="0"/>
          <p:nvPr/>
        </p:nvPicPr>
        <p:blipFill rotWithShape="1">
          <a:blip r:embed="rId2">
            <a:alphaModFix/>
          </a:blip>
          <a:srcRect/>
          <a:stretch/>
        </p:blipFill>
        <p:spPr>
          <a:xfrm>
            <a:off x="621127" y="1166581"/>
            <a:ext cx="6096000" cy="3217308"/>
          </a:xfrm>
          <a:prstGeom prst="rect">
            <a:avLst/>
          </a:prstGeom>
          <a:noFill/>
          <a:ln>
            <a:noFill/>
          </a:ln>
        </p:spPr>
      </p:pic>
      <p:sp>
        <p:nvSpPr>
          <p:cNvPr id="230" name="Google Shape;230;p80"/>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5"/>
        <p:cNvGrpSpPr/>
        <p:nvPr/>
      </p:nvGrpSpPr>
      <p:grpSpPr>
        <a:xfrm>
          <a:off x="0" y="0"/>
          <a:ext cx="0" cy="0"/>
          <a:chOff x="0" y="0"/>
          <a:chExt cx="0" cy="0"/>
        </a:xfrm>
      </p:grpSpPr>
      <p:sp>
        <p:nvSpPr>
          <p:cNvPr id="236" name="Google Shape;236;p8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37" name="Google Shape;237;p8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38" name="Google Shape;238;p8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9"/>
        <p:cNvGrpSpPr/>
        <p:nvPr/>
      </p:nvGrpSpPr>
      <p:grpSpPr>
        <a:xfrm>
          <a:off x="0" y="0"/>
          <a:ext cx="0" cy="0"/>
          <a:chOff x="0" y="0"/>
          <a:chExt cx="0" cy="0"/>
        </a:xfrm>
      </p:grpSpPr>
      <p:sp>
        <p:nvSpPr>
          <p:cNvPr id="240" name="Google Shape;240;p8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41" name="Google Shape;241;p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2"/>
        <p:cNvGrpSpPr/>
        <p:nvPr/>
      </p:nvGrpSpPr>
      <p:grpSpPr>
        <a:xfrm>
          <a:off x="0" y="0"/>
          <a:ext cx="0" cy="0"/>
          <a:chOff x="0" y="0"/>
          <a:chExt cx="0" cy="0"/>
        </a:xfrm>
      </p:grpSpPr>
      <p:sp>
        <p:nvSpPr>
          <p:cNvPr id="243" name="Google Shape;243;p8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4" name="Google Shape;244;p8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45" name="Google Shape;245;p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Agenda">
  <p:cSld name="Agenda">
    <p:bg>
      <p:bgPr>
        <a:solidFill>
          <a:schemeClr val="lt1"/>
        </a:solidFill>
        <a:effectLst/>
      </p:bgPr>
    </p:bg>
    <p:spTree>
      <p:nvGrpSpPr>
        <p:cNvPr id="1" name="Shape 28"/>
        <p:cNvGrpSpPr/>
        <p:nvPr/>
      </p:nvGrpSpPr>
      <p:grpSpPr>
        <a:xfrm>
          <a:off x="0" y="0"/>
          <a:ext cx="0" cy="0"/>
          <a:chOff x="0" y="0"/>
          <a:chExt cx="0" cy="0"/>
        </a:xfrm>
      </p:grpSpPr>
      <p:pic>
        <p:nvPicPr>
          <p:cNvPr id="29" name="Google Shape;29;p57"/>
          <p:cNvPicPr preferRelativeResize="0"/>
          <p:nvPr/>
        </p:nvPicPr>
        <p:blipFill rotWithShape="1">
          <a:blip r:embed="rId2">
            <a:alphaModFix/>
          </a:blip>
          <a:srcRect l="3190" r="22390"/>
          <a:stretch/>
        </p:blipFill>
        <p:spPr>
          <a:xfrm>
            <a:off x="3393292" y="-2095"/>
            <a:ext cx="5750708" cy="5145595"/>
          </a:xfrm>
          <a:prstGeom prst="rect">
            <a:avLst/>
          </a:prstGeom>
          <a:noFill/>
          <a:ln>
            <a:noFill/>
          </a:ln>
        </p:spPr>
      </p:pic>
      <p:sp>
        <p:nvSpPr>
          <p:cNvPr id="30" name="Google Shape;30;p57"/>
          <p:cNvSpPr/>
          <p:nvPr/>
        </p:nvSpPr>
        <p:spPr>
          <a:xfrm>
            <a:off x="0" y="-14915"/>
            <a:ext cx="7562194" cy="5171235"/>
          </a:xfrm>
          <a:custGeom>
            <a:avLst/>
            <a:gdLst/>
            <a:ahLst/>
            <a:cxnLst/>
            <a:rect l="l" t="t" r="r" b="b"/>
            <a:pathLst>
              <a:path w="11500376" h="7783671" extrusionOk="0">
                <a:moveTo>
                  <a:pt x="2093" y="7781843"/>
                </a:moveTo>
                <a:cubicBezTo>
                  <a:pt x="1395" y="5187895"/>
                  <a:pt x="698" y="2593948"/>
                  <a:pt x="0" y="0"/>
                </a:cubicBezTo>
                <a:lnTo>
                  <a:pt x="11500376" y="11876"/>
                </a:lnTo>
                <a:lnTo>
                  <a:pt x="9562223" y="7783671"/>
                </a:lnTo>
                <a:lnTo>
                  <a:pt x="2093" y="7781843"/>
                </a:lnTo>
                <a:close/>
              </a:path>
            </a:pathLst>
          </a:custGeom>
          <a:solidFill>
            <a:schemeClr val="lt1"/>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 name="Google Shape;32;p57"/>
          <p:cNvSpPr/>
          <p:nvPr/>
        </p:nvSpPr>
        <p:spPr>
          <a:xfrm>
            <a:off x="346364" y="326208"/>
            <a:ext cx="3129342"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 name="Google Shape;34;p57"/>
          <p:cNvSpPr txBox="1">
            <a:spLocks noGrp="1"/>
          </p:cNvSpPr>
          <p:nvPr>
            <p:ph type="body" idx="1"/>
          </p:nvPr>
        </p:nvSpPr>
        <p:spPr>
          <a:xfrm>
            <a:off x="611420" y="1674579"/>
            <a:ext cx="5414542" cy="1078917"/>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35" name="Google Shape;35;p57"/>
          <p:cNvSpPr txBox="1">
            <a:spLocks noGrp="1"/>
          </p:cNvSpPr>
          <p:nvPr>
            <p:ph type="body" idx="2"/>
          </p:nvPr>
        </p:nvSpPr>
        <p:spPr>
          <a:xfrm>
            <a:off x="611420" y="3281680"/>
            <a:ext cx="5414542" cy="1078917"/>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36" name="Google Shape;36;p57"/>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37" name="Google Shape;37;p57"/>
          <p:cNvSpPr txBox="1">
            <a:spLocks noGrp="1"/>
          </p:cNvSpPr>
          <p:nvPr>
            <p:ph type="body" idx="3"/>
          </p:nvPr>
        </p:nvSpPr>
        <p:spPr>
          <a:xfrm>
            <a:off x="604772" y="1379697"/>
            <a:ext cx="5389883"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Avenir"/>
                <a:ea typeface="Avenir"/>
                <a:cs typeface="Avenir"/>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38" name="Google Shape;38;p57"/>
          <p:cNvSpPr txBox="1">
            <a:spLocks noGrp="1"/>
          </p:cNvSpPr>
          <p:nvPr>
            <p:ph type="body" idx="4"/>
          </p:nvPr>
        </p:nvSpPr>
        <p:spPr>
          <a:xfrm>
            <a:off x="604772" y="2991785"/>
            <a:ext cx="5389883"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Avenir"/>
                <a:ea typeface="Avenir"/>
                <a:cs typeface="Avenir"/>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6"/>
        <p:cNvGrpSpPr/>
        <p:nvPr/>
      </p:nvGrpSpPr>
      <p:grpSpPr>
        <a:xfrm>
          <a:off x="0" y="0"/>
          <a:ext cx="0" cy="0"/>
          <a:chOff x="0" y="0"/>
          <a:chExt cx="0" cy="0"/>
        </a:xfrm>
      </p:grpSpPr>
      <p:sp>
        <p:nvSpPr>
          <p:cNvPr id="247" name="Google Shape;247;p8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8" name="Google Shape;248;p8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9" name="Google Shape;249;p8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50" name="Google Shape;250;p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1"/>
        <p:cNvGrpSpPr/>
        <p:nvPr/>
      </p:nvGrpSpPr>
      <p:grpSpPr>
        <a:xfrm>
          <a:off x="0" y="0"/>
          <a:ext cx="0" cy="0"/>
          <a:chOff x="0" y="0"/>
          <a:chExt cx="0" cy="0"/>
        </a:xfrm>
      </p:grpSpPr>
      <p:sp>
        <p:nvSpPr>
          <p:cNvPr id="252" name="Google Shape;252;p8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3" name="Google Shape;253;p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4"/>
        <p:cNvGrpSpPr/>
        <p:nvPr/>
      </p:nvGrpSpPr>
      <p:grpSpPr>
        <a:xfrm>
          <a:off x="0" y="0"/>
          <a:ext cx="0" cy="0"/>
          <a:chOff x="0" y="0"/>
          <a:chExt cx="0" cy="0"/>
        </a:xfrm>
      </p:grpSpPr>
      <p:sp>
        <p:nvSpPr>
          <p:cNvPr id="255" name="Google Shape;255;p8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56" name="Google Shape;256;p8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57" name="Google Shape;257;p8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8"/>
        <p:cNvGrpSpPr/>
        <p:nvPr/>
      </p:nvGrpSpPr>
      <p:grpSpPr>
        <a:xfrm>
          <a:off x="0" y="0"/>
          <a:ext cx="0" cy="0"/>
          <a:chOff x="0" y="0"/>
          <a:chExt cx="0" cy="0"/>
        </a:xfrm>
      </p:grpSpPr>
      <p:sp>
        <p:nvSpPr>
          <p:cNvPr id="259" name="Google Shape;259;p8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60" name="Google Shape;260;p8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61"/>
        <p:cNvGrpSpPr/>
        <p:nvPr/>
      </p:nvGrpSpPr>
      <p:grpSpPr>
        <a:xfrm>
          <a:off x="0" y="0"/>
          <a:ext cx="0" cy="0"/>
          <a:chOff x="0" y="0"/>
          <a:chExt cx="0" cy="0"/>
        </a:xfrm>
      </p:grpSpPr>
      <p:sp>
        <p:nvSpPr>
          <p:cNvPr id="262" name="Google Shape;262;p8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8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64" name="Google Shape;264;p8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65" name="Google Shape;265;p8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66" name="Google Shape;266;p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67"/>
        <p:cNvGrpSpPr/>
        <p:nvPr/>
      </p:nvGrpSpPr>
      <p:grpSpPr>
        <a:xfrm>
          <a:off x="0" y="0"/>
          <a:ext cx="0" cy="0"/>
          <a:chOff x="0" y="0"/>
          <a:chExt cx="0" cy="0"/>
        </a:xfrm>
      </p:grpSpPr>
      <p:sp>
        <p:nvSpPr>
          <p:cNvPr id="268" name="Google Shape;268;p9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269" name="Google Shape;269;p9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70"/>
        <p:cNvGrpSpPr/>
        <p:nvPr/>
      </p:nvGrpSpPr>
      <p:grpSpPr>
        <a:xfrm>
          <a:off x="0" y="0"/>
          <a:ext cx="0" cy="0"/>
          <a:chOff x="0" y="0"/>
          <a:chExt cx="0" cy="0"/>
        </a:xfrm>
      </p:grpSpPr>
      <p:sp>
        <p:nvSpPr>
          <p:cNvPr id="271" name="Google Shape;271;p9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72" name="Google Shape;272;p9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273" name="Google Shape;273;p9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4"/>
        <p:cNvGrpSpPr/>
        <p:nvPr/>
      </p:nvGrpSpPr>
      <p:grpSpPr>
        <a:xfrm>
          <a:off x="0" y="0"/>
          <a:ext cx="0" cy="0"/>
          <a:chOff x="0" y="0"/>
          <a:chExt cx="0" cy="0"/>
        </a:xfrm>
      </p:grpSpPr>
      <p:sp>
        <p:nvSpPr>
          <p:cNvPr id="275" name="Google Shape;275;p9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lumns Arrows">
  <p:cSld name="Title 2 Columns Arrows">
    <p:bg>
      <p:bgPr>
        <a:solidFill>
          <a:schemeClr val="lt1"/>
        </a:solidFill>
        <a:effectLst/>
      </p:bgPr>
    </p:bg>
    <p:spTree>
      <p:nvGrpSpPr>
        <p:cNvPr id="1" name="Shape 39"/>
        <p:cNvGrpSpPr/>
        <p:nvPr/>
      </p:nvGrpSpPr>
      <p:grpSpPr>
        <a:xfrm>
          <a:off x="0" y="0"/>
          <a:ext cx="0" cy="0"/>
          <a:chOff x="0" y="0"/>
          <a:chExt cx="0" cy="0"/>
        </a:xfrm>
      </p:grpSpPr>
      <p:sp>
        <p:nvSpPr>
          <p:cNvPr id="40" name="Google Shape;40;p58"/>
          <p:cNvSpPr/>
          <p:nvPr/>
        </p:nvSpPr>
        <p:spPr>
          <a:xfrm>
            <a:off x="0" y="4559896"/>
            <a:ext cx="2309" cy="0"/>
          </a:xfrm>
          <a:custGeom>
            <a:avLst/>
            <a:gdLst/>
            <a:ahLst/>
            <a:cxnLst/>
            <a:rect l="l" t="t" r="r" b="b"/>
            <a:pathLst>
              <a:path w="2540" h="120000" extrusionOk="0">
                <a:moveTo>
                  <a:pt x="0" y="0"/>
                </a:moveTo>
                <a:lnTo>
                  <a:pt x="2095" y="0"/>
                </a:lnTo>
              </a:path>
            </a:pathLst>
          </a:custGeom>
          <a:noFill/>
          <a:ln w="12700" cap="flat" cmpd="sng">
            <a:solidFill>
              <a:srgbClr val="2460AD"/>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41" name="Google Shape;41;p58"/>
          <p:cNvSpPr/>
          <p:nvPr/>
        </p:nvSpPr>
        <p:spPr>
          <a:xfrm>
            <a:off x="1035214" y="4651688"/>
            <a:ext cx="0" cy="260537"/>
          </a:xfrm>
          <a:custGeom>
            <a:avLst/>
            <a:gdLst/>
            <a:ahLst/>
            <a:cxnLst/>
            <a:rect l="l" t="t" r="r" b="b"/>
            <a:pathLst>
              <a:path w="120000" h="393700" extrusionOk="0">
                <a:moveTo>
                  <a:pt x="0" y="0"/>
                </a:moveTo>
                <a:lnTo>
                  <a:pt x="0" y="393103"/>
                </a:lnTo>
              </a:path>
            </a:pathLst>
          </a:custGeom>
          <a:solidFill>
            <a:srgbClr val="FEA3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42" name="Google Shape;42;p58"/>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43" name="Google Shape;43;p58"/>
          <p:cNvSpPr txBox="1"/>
          <p:nvPr/>
        </p:nvSpPr>
        <p:spPr>
          <a:xfrm>
            <a:off x="588309" y="4538382"/>
            <a:ext cx="4922562" cy="275710"/>
          </a:xfrm>
          <a:prstGeom prst="rect">
            <a:avLst/>
          </a:prstGeom>
          <a:noFill/>
          <a:ln>
            <a:noFill/>
          </a:ln>
        </p:spPr>
        <p:txBody>
          <a:bodyPr spcFirstLastPara="1" wrap="square" lIns="0" tIns="51375" rIns="0" bIns="0" anchor="t" anchorCtr="0">
            <a:spAutoFit/>
          </a:bodyPr>
          <a:lstStyle/>
          <a:p>
            <a:pPr marL="12700" marR="0" lvl="0" indent="0" algn="l" rtl="0">
              <a:lnSpc>
                <a:spcPct val="100000"/>
              </a:lnSpc>
              <a:spcBef>
                <a:spcPts val="0"/>
              </a:spcBef>
              <a:spcAft>
                <a:spcPts val="0"/>
              </a:spcAft>
              <a:buClr>
                <a:srgbClr val="000000"/>
              </a:buClr>
              <a:buSzPts val="1500"/>
              <a:buFont typeface="Arial"/>
              <a:buNone/>
            </a:pPr>
            <a:fld id="{00000000-1234-1234-1234-123412341234}" type="slidenum">
              <a:rPr lang="en" sz="1500" b="1" i="0" u="none" strike="noStrike" cap="none">
                <a:solidFill>
                  <a:srgbClr val="2460AD"/>
                </a:solidFill>
                <a:latin typeface="Avenir"/>
                <a:ea typeface="Avenir"/>
                <a:cs typeface="Avenir"/>
                <a:sym typeface="Avenir"/>
              </a:rPr>
              <a:t>‹#›</a:t>
            </a:fld>
            <a:endParaRPr sz="1200" b="0" i="0" u="none" strike="noStrike" cap="none">
              <a:solidFill>
                <a:srgbClr val="231F20"/>
              </a:solidFill>
              <a:latin typeface="Arial"/>
              <a:ea typeface="Arial"/>
              <a:cs typeface="Arial"/>
              <a:sym typeface="Arial"/>
            </a:endParaRPr>
          </a:p>
        </p:txBody>
      </p:sp>
      <p:sp>
        <p:nvSpPr>
          <p:cNvPr id="44" name="Google Shape;44;p58"/>
          <p:cNvSpPr txBox="1">
            <a:spLocks noGrp="1"/>
          </p:cNvSpPr>
          <p:nvPr>
            <p:ph type="body" idx="1"/>
          </p:nvPr>
        </p:nvSpPr>
        <p:spPr>
          <a:xfrm>
            <a:off x="611421" y="1744966"/>
            <a:ext cx="3747318" cy="2218765"/>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45" name="Google Shape;45;p58"/>
          <p:cNvSpPr txBox="1">
            <a:spLocks noGrp="1"/>
          </p:cNvSpPr>
          <p:nvPr>
            <p:ph type="body" idx="2"/>
          </p:nvPr>
        </p:nvSpPr>
        <p:spPr>
          <a:xfrm>
            <a:off x="4785123" y="1744966"/>
            <a:ext cx="3747318" cy="1512794"/>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46" name="Google Shape;46;p58"/>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47" name="Google Shape;47;p58"/>
          <p:cNvSpPr txBox="1">
            <a:spLocks noGrp="1"/>
          </p:cNvSpPr>
          <p:nvPr>
            <p:ph type="body" idx="3"/>
          </p:nvPr>
        </p:nvSpPr>
        <p:spPr>
          <a:xfrm>
            <a:off x="604772" y="1379697"/>
            <a:ext cx="3753967"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Avenir"/>
                <a:ea typeface="Avenir"/>
                <a:cs typeface="Avenir"/>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48" name="Google Shape;48;p58"/>
          <p:cNvSpPr txBox="1">
            <a:spLocks noGrp="1"/>
          </p:cNvSpPr>
          <p:nvPr>
            <p:ph type="body" idx="4"/>
          </p:nvPr>
        </p:nvSpPr>
        <p:spPr>
          <a:xfrm>
            <a:off x="4773706" y="1379697"/>
            <a:ext cx="3753968"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Avenir"/>
                <a:ea typeface="Avenir"/>
                <a:cs typeface="Avenir"/>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Divider Slide">
  <p:cSld name="Divider Slide">
    <p:spTree>
      <p:nvGrpSpPr>
        <p:cNvPr id="1" name="Shape 49"/>
        <p:cNvGrpSpPr/>
        <p:nvPr/>
      </p:nvGrpSpPr>
      <p:grpSpPr>
        <a:xfrm>
          <a:off x="0" y="0"/>
          <a:ext cx="0" cy="0"/>
          <a:chOff x="0" y="0"/>
          <a:chExt cx="0" cy="0"/>
        </a:xfrm>
      </p:grpSpPr>
      <p:pic>
        <p:nvPicPr>
          <p:cNvPr id="50" name="Google Shape;50;p59"/>
          <p:cNvPicPr preferRelativeResize="0"/>
          <p:nvPr/>
        </p:nvPicPr>
        <p:blipFill rotWithShape="1">
          <a:blip r:embed="rId2">
            <a:alphaModFix amt="56000"/>
          </a:blip>
          <a:srcRect/>
          <a:stretch/>
        </p:blipFill>
        <p:spPr>
          <a:xfrm>
            <a:off x="2" y="0"/>
            <a:ext cx="9143999" cy="5143499"/>
          </a:xfrm>
          <a:prstGeom prst="rect">
            <a:avLst/>
          </a:prstGeom>
          <a:noFill/>
          <a:ln>
            <a:noFill/>
          </a:ln>
        </p:spPr>
      </p:pic>
      <p:sp>
        <p:nvSpPr>
          <p:cNvPr id="51" name="Google Shape;51;p59"/>
          <p:cNvSpPr txBox="1">
            <a:spLocks noGrp="1"/>
          </p:cNvSpPr>
          <p:nvPr>
            <p:ph type="title"/>
          </p:nvPr>
        </p:nvSpPr>
        <p:spPr>
          <a:xfrm>
            <a:off x="623454" y="2278711"/>
            <a:ext cx="7920705" cy="683193"/>
          </a:xfrm>
          <a:prstGeom prst="rect">
            <a:avLst/>
          </a:prstGeom>
          <a:noFill/>
          <a:ln>
            <a:noFill/>
          </a:ln>
        </p:spPr>
        <p:txBody>
          <a:bodyPr spcFirstLastPara="1" wrap="square" lIns="0" tIns="11525" rIns="0" bIns="0" anchor="ctr" anchorCtr="0">
            <a:spAutoFit/>
          </a:bodyPr>
          <a:lstStyle>
            <a:lvl1pPr lvl="0" algn="ctr">
              <a:lnSpc>
                <a:spcPct val="90000"/>
              </a:lnSpc>
              <a:spcBef>
                <a:spcPts val="100"/>
              </a:spcBef>
              <a:spcAft>
                <a:spcPts val="0"/>
              </a:spcAft>
              <a:buClr>
                <a:srgbClr val="2460AD"/>
              </a:buClr>
              <a:buSzPts val="4400"/>
              <a:buFont typeface="Avenir"/>
              <a:buNone/>
              <a:defRPr sz="4400" b="1" i="0">
                <a:solidFill>
                  <a:srgbClr val="2460AD"/>
                </a:solidFill>
                <a:latin typeface="Avenir"/>
                <a:ea typeface="Avenir"/>
                <a:cs typeface="Avenir"/>
                <a:sym typeface="Avenir"/>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53" name="Google Shape;53;p59"/>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 column - white">
  <p:cSld name="1 column - white">
    <p:bg>
      <p:bgPr>
        <a:solidFill>
          <a:schemeClr val="lt1"/>
        </a:solidFill>
        <a:effectLst/>
      </p:bgPr>
    </p:bg>
    <p:spTree>
      <p:nvGrpSpPr>
        <p:cNvPr id="1" name="Shape 54"/>
        <p:cNvGrpSpPr/>
        <p:nvPr/>
      </p:nvGrpSpPr>
      <p:grpSpPr>
        <a:xfrm>
          <a:off x="0" y="0"/>
          <a:ext cx="0" cy="0"/>
          <a:chOff x="0" y="0"/>
          <a:chExt cx="0" cy="0"/>
        </a:xfrm>
      </p:grpSpPr>
      <p:sp>
        <p:nvSpPr>
          <p:cNvPr id="55" name="Google Shape;55;p60"/>
          <p:cNvSpPr/>
          <p:nvPr/>
        </p:nvSpPr>
        <p:spPr>
          <a:xfrm>
            <a:off x="0" y="4559896"/>
            <a:ext cx="2309" cy="0"/>
          </a:xfrm>
          <a:custGeom>
            <a:avLst/>
            <a:gdLst/>
            <a:ahLst/>
            <a:cxnLst/>
            <a:rect l="l" t="t" r="r" b="b"/>
            <a:pathLst>
              <a:path w="2540" h="120000" extrusionOk="0">
                <a:moveTo>
                  <a:pt x="0" y="0"/>
                </a:moveTo>
                <a:lnTo>
                  <a:pt x="2095" y="0"/>
                </a:lnTo>
              </a:path>
            </a:pathLst>
          </a:custGeom>
          <a:noFill/>
          <a:ln w="12700" cap="flat" cmpd="sng">
            <a:solidFill>
              <a:srgbClr val="2460AD"/>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6" name="Google Shape;56;p60"/>
          <p:cNvSpPr/>
          <p:nvPr/>
        </p:nvSpPr>
        <p:spPr>
          <a:xfrm>
            <a:off x="1035214" y="4651688"/>
            <a:ext cx="0" cy="260537"/>
          </a:xfrm>
          <a:custGeom>
            <a:avLst/>
            <a:gdLst/>
            <a:ahLst/>
            <a:cxnLst/>
            <a:rect l="l" t="t" r="r" b="b"/>
            <a:pathLst>
              <a:path w="120000" h="393700" extrusionOk="0">
                <a:moveTo>
                  <a:pt x="0" y="0"/>
                </a:moveTo>
                <a:lnTo>
                  <a:pt x="0" y="393103"/>
                </a:lnTo>
              </a:path>
            </a:pathLst>
          </a:custGeom>
          <a:solidFill>
            <a:srgbClr val="FEA3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7" name="Google Shape;57;p60"/>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8" name="Google Shape;58;p60"/>
          <p:cNvSpPr txBox="1">
            <a:spLocks noGrp="1"/>
          </p:cNvSpPr>
          <p:nvPr>
            <p:ph type="body" idx="1"/>
          </p:nvPr>
        </p:nvSpPr>
        <p:spPr>
          <a:xfrm>
            <a:off x="611169" y="1692738"/>
            <a:ext cx="7986822" cy="2755873"/>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59" name="Google Shape;59;p60"/>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60" name="Google Shape;60;p60"/>
          <p:cNvSpPr txBox="1">
            <a:spLocks noGrp="1"/>
          </p:cNvSpPr>
          <p:nvPr>
            <p:ph type="body" idx="2"/>
          </p:nvPr>
        </p:nvSpPr>
        <p:spPr>
          <a:xfrm>
            <a:off x="604772" y="1379697"/>
            <a:ext cx="7993219" cy="282621"/>
          </a:xfrm>
          <a:prstGeom prst="rect">
            <a:avLst/>
          </a:prstGeom>
          <a:noFill/>
          <a:ln>
            <a:noFill/>
          </a:ln>
        </p:spPr>
        <p:txBody>
          <a:bodyPr spcFirstLastPara="1" wrap="square" lIns="60500" tIns="30250" rIns="60500" bIns="30250" anchor="t" anchorCtr="0">
            <a:normAutofit/>
          </a:bodyPr>
          <a:lstStyle>
            <a:lvl1pPr marL="457200" lvl="0" indent="-228600" algn="l">
              <a:lnSpc>
                <a:spcPct val="90000"/>
              </a:lnSpc>
              <a:spcBef>
                <a:spcPts val="0"/>
              </a:spcBef>
              <a:spcAft>
                <a:spcPts val="0"/>
              </a:spcAft>
              <a:buSzPts val="900"/>
              <a:buNone/>
              <a:defRPr sz="1500">
                <a:solidFill>
                  <a:srgbClr val="2460AD"/>
                </a:solidFill>
                <a:latin typeface="Avenir"/>
                <a:ea typeface="Avenir"/>
                <a:cs typeface="Avenir"/>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lide header for longer titles">
  <p:cSld name="Slide header for longer titles">
    <p:spTree>
      <p:nvGrpSpPr>
        <p:cNvPr id="1" name="Shape 61"/>
        <p:cNvGrpSpPr/>
        <p:nvPr/>
      </p:nvGrpSpPr>
      <p:grpSpPr>
        <a:xfrm>
          <a:off x="0" y="0"/>
          <a:ext cx="0" cy="0"/>
          <a:chOff x="0" y="0"/>
          <a:chExt cx="0" cy="0"/>
        </a:xfrm>
      </p:grpSpPr>
      <p:sp>
        <p:nvSpPr>
          <p:cNvPr id="62" name="Google Shape;62;p61"/>
          <p:cNvSpPr/>
          <p:nvPr/>
        </p:nvSpPr>
        <p:spPr>
          <a:xfrm>
            <a:off x="346364" y="326208"/>
            <a:ext cx="7049519"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63" name="Google Shape;63;p61"/>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65" name="Google Shape;65;p61"/>
          <p:cNvSpPr txBox="1">
            <a:spLocks noGrp="1"/>
          </p:cNvSpPr>
          <p:nvPr>
            <p:ph type="body" idx="1"/>
          </p:nvPr>
        </p:nvSpPr>
        <p:spPr>
          <a:xfrm>
            <a:off x="611169" y="1303734"/>
            <a:ext cx="7986822" cy="2755873"/>
          </a:xfrm>
          <a:prstGeom prst="rect">
            <a:avLst/>
          </a:prstGeom>
          <a:noFill/>
          <a:ln>
            <a:noFill/>
          </a:ln>
        </p:spPr>
        <p:txBody>
          <a:bodyPr spcFirstLastPara="1" wrap="square" lIns="60500" tIns="30250" rIns="60500" bIns="30250" anchor="t" anchorCtr="0">
            <a:normAutofit/>
          </a:bodyPr>
          <a:lstStyle>
            <a:lvl1pPr marL="457200" lvl="0" indent="-273050" algn="l">
              <a:lnSpc>
                <a:spcPct val="90000"/>
              </a:lnSpc>
              <a:spcBef>
                <a:spcPts val="0"/>
              </a:spcBef>
              <a:spcAft>
                <a:spcPts val="0"/>
              </a:spcAft>
              <a:buSzPts val="700"/>
              <a:buChar cha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66" name="Google Shape;66;p61"/>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2400"/>
              <a:buFont typeface="Avenir"/>
              <a:buNone/>
              <a:defRPr sz="2400"/>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act Us">
  <p:cSld name="Contact Us">
    <p:spTree>
      <p:nvGrpSpPr>
        <p:cNvPr id="1" name="Shape 67"/>
        <p:cNvGrpSpPr/>
        <p:nvPr/>
      </p:nvGrpSpPr>
      <p:grpSpPr>
        <a:xfrm>
          <a:off x="0" y="0"/>
          <a:ext cx="0" cy="0"/>
          <a:chOff x="0" y="0"/>
          <a:chExt cx="0" cy="0"/>
        </a:xfrm>
      </p:grpSpPr>
      <p:pic>
        <p:nvPicPr>
          <p:cNvPr id="68" name="Google Shape;68;p62"/>
          <p:cNvPicPr preferRelativeResize="0"/>
          <p:nvPr/>
        </p:nvPicPr>
        <p:blipFill rotWithShape="1">
          <a:blip r:embed="rId2">
            <a:alphaModFix amt="56000"/>
          </a:blip>
          <a:srcRect/>
          <a:stretch/>
        </p:blipFill>
        <p:spPr>
          <a:xfrm>
            <a:off x="-16809" y="0"/>
            <a:ext cx="9178636" cy="5143499"/>
          </a:xfrm>
          <a:prstGeom prst="rect">
            <a:avLst/>
          </a:prstGeom>
          <a:noFill/>
          <a:ln>
            <a:noFill/>
          </a:ln>
        </p:spPr>
      </p:pic>
      <p:pic>
        <p:nvPicPr>
          <p:cNvPr id="70" name="Google Shape;70;p62"/>
          <p:cNvPicPr preferRelativeResize="0"/>
          <p:nvPr/>
        </p:nvPicPr>
        <p:blipFill rotWithShape="1">
          <a:blip r:embed="rId3">
            <a:alphaModFix/>
          </a:blip>
          <a:srcRect/>
          <a:stretch/>
        </p:blipFill>
        <p:spPr>
          <a:xfrm>
            <a:off x="1243853" y="2880052"/>
            <a:ext cx="764414" cy="764414"/>
          </a:xfrm>
          <a:prstGeom prst="rect">
            <a:avLst/>
          </a:prstGeom>
          <a:noFill/>
          <a:ln>
            <a:noFill/>
          </a:ln>
        </p:spPr>
      </p:pic>
      <p:pic>
        <p:nvPicPr>
          <p:cNvPr id="71" name="Google Shape;71;p62"/>
          <p:cNvPicPr preferRelativeResize="0"/>
          <p:nvPr/>
        </p:nvPicPr>
        <p:blipFill rotWithShape="1">
          <a:blip r:embed="rId4">
            <a:alphaModFix/>
          </a:blip>
          <a:srcRect/>
          <a:stretch/>
        </p:blipFill>
        <p:spPr>
          <a:xfrm>
            <a:off x="5222574" y="2874309"/>
            <a:ext cx="764414" cy="764414"/>
          </a:xfrm>
          <a:prstGeom prst="rect">
            <a:avLst/>
          </a:prstGeom>
          <a:noFill/>
          <a:ln>
            <a:noFill/>
          </a:ln>
        </p:spPr>
      </p:pic>
      <p:sp>
        <p:nvSpPr>
          <p:cNvPr id="72" name="Google Shape;72;p62"/>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73" name="Google Shape;73;p62"/>
          <p:cNvSpPr txBox="1">
            <a:spLocks noGrp="1"/>
          </p:cNvSpPr>
          <p:nvPr>
            <p:ph type="body" idx="1"/>
          </p:nvPr>
        </p:nvSpPr>
        <p:spPr>
          <a:xfrm>
            <a:off x="2056504" y="3152750"/>
            <a:ext cx="2446735" cy="223831"/>
          </a:xfrm>
          <a:prstGeom prst="rect">
            <a:avLst/>
          </a:prstGeom>
          <a:noFill/>
          <a:ln>
            <a:noFill/>
          </a:ln>
        </p:spPr>
        <p:txBody>
          <a:bodyPr spcFirstLastPara="1" wrap="square" lIns="60500" tIns="30250" rIns="60500" bIns="30250" anchor="t" anchorCtr="0">
            <a:normAutofit/>
          </a:bodyPr>
          <a:lstStyle>
            <a:lvl1pPr marL="457200" marR="0" lvl="0" indent="-228600" algn="l">
              <a:lnSpc>
                <a:spcPct val="100000"/>
              </a:lnSpc>
              <a:spcBef>
                <a:spcPts val="0"/>
              </a:spcBef>
              <a:spcAft>
                <a:spcPts val="0"/>
              </a:spcAft>
              <a:buClr>
                <a:srgbClr val="345593"/>
              </a:buClr>
              <a:buSzPts val="1500"/>
              <a:buFont typeface="Avenir"/>
              <a:buNone/>
              <a:defRPr sz="1500" b="1" u="sng">
                <a:solidFill>
                  <a:srgbClr val="345593"/>
                </a:solidFill>
                <a:latin typeface="Avenir"/>
                <a:ea typeface="Avenir"/>
                <a:cs typeface="Avenir"/>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
        <p:nvSpPr>
          <p:cNvPr id="74" name="Google Shape;74;p62"/>
          <p:cNvSpPr txBox="1">
            <a:spLocks noGrp="1"/>
          </p:cNvSpPr>
          <p:nvPr>
            <p:ph type="title"/>
          </p:nvPr>
        </p:nvSpPr>
        <p:spPr>
          <a:xfrm>
            <a:off x="686645" y="1778316"/>
            <a:ext cx="7633187" cy="683193"/>
          </a:xfrm>
          <a:prstGeom prst="rect">
            <a:avLst/>
          </a:prstGeom>
          <a:noFill/>
          <a:ln>
            <a:noFill/>
          </a:ln>
        </p:spPr>
        <p:txBody>
          <a:bodyPr spcFirstLastPara="1" wrap="square" lIns="0" tIns="11525" rIns="0" bIns="0" anchor="ctr" anchorCtr="0">
            <a:spAutoFit/>
          </a:bodyPr>
          <a:lstStyle>
            <a:lvl1pPr lvl="0" algn="ctr">
              <a:lnSpc>
                <a:spcPct val="90000"/>
              </a:lnSpc>
              <a:spcBef>
                <a:spcPts val="100"/>
              </a:spcBef>
              <a:spcAft>
                <a:spcPts val="0"/>
              </a:spcAft>
              <a:buClr>
                <a:srgbClr val="2460AD"/>
              </a:buClr>
              <a:buSzPts val="4400"/>
              <a:buFont typeface="Avenir"/>
              <a:buNone/>
              <a:defRPr sz="4400" b="1" i="0">
                <a:solidFill>
                  <a:srgbClr val="2460AD"/>
                </a:solidFill>
                <a:latin typeface="Avenir"/>
                <a:ea typeface="Avenir"/>
                <a:cs typeface="Avenir"/>
                <a:sym typeface="Avenir"/>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75" name="Google Shape;75;p62"/>
          <p:cNvSpPr txBox="1">
            <a:spLocks noGrp="1"/>
          </p:cNvSpPr>
          <p:nvPr>
            <p:ph type="body" idx="2"/>
          </p:nvPr>
        </p:nvSpPr>
        <p:spPr>
          <a:xfrm>
            <a:off x="6092813" y="3152750"/>
            <a:ext cx="2843635" cy="223831"/>
          </a:xfrm>
          <a:prstGeom prst="rect">
            <a:avLst/>
          </a:prstGeom>
          <a:noFill/>
          <a:ln>
            <a:noFill/>
          </a:ln>
        </p:spPr>
        <p:txBody>
          <a:bodyPr spcFirstLastPara="1" wrap="square" lIns="60500" tIns="30250" rIns="60500" bIns="30250" anchor="t" anchorCtr="0">
            <a:normAutofit/>
          </a:bodyPr>
          <a:lstStyle>
            <a:lvl1pPr marL="457200" marR="0" lvl="0" indent="-228600" algn="l">
              <a:lnSpc>
                <a:spcPct val="100000"/>
              </a:lnSpc>
              <a:spcBef>
                <a:spcPts val="0"/>
              </a:spcBef>
              <a:spcAft>
                <a:spcPts val="0"/>
              </a:spcAft>
              <a:buClr>
                <a:srgbClr val="345593"/>
              </a:buClr>
              <a:buSzPts val="1500"/>
              <a:buFont typeface="Avenir"/>
              <a:buNone/>
              <a:defRPr sz="1500" b="1" u="sng">
                <a:solidFill>
                  <a:srgbClr val="345593"/>
                </a:solidFill>
                <a:latin typeface="Avenir"/>
                <a:ea typeface="Avenir"/>
                <a:cs typeface="Avenir"/>
                <a:sym typeface="Avenir"/>
              </a:defRPr>
            </a:lvl1pPr>
            <a:lvl2pPr marL="914400" lvl="1" indent="-304800" algn="l">
              <a:lnSpc>
                <a:spcPct val="100000"/>
              </a:lnSpc>
              <a:spcBef>
                <a:spcPts val="0"/>
              </a:spcBef>
              <a:spcAft>
                <a:spcPts val="0"/>
              </a:spcAft>
              <a:buSzPts val="1200"/>
              <a:buChar char="▪"/>
              <a:defRPr/>
            </a:lvl2pPr>
            <a:lvl3pPr marL="1371600" lvl="2" indent="-298450" algn="l">
              <a:lnSpc>
                <a:spcPct val="100000"/>
              </a:lnSpc>
              <a:spcBef>
                <a:spcPts val="0"/>
              </a:spcBef>
              <a:spcAft>
                <a:spcPts val="0"/>
              </a:spcAft>
              <a:buSzPts val="1100"/>
              <a:buChar char="o"/>
              <a:defRPr/>
            </a:lvl3pPr>
            <a:lvl4pPr marL="1828800" lvl="3" indent="-304800" algn="l">
              <a:lnSpc>
                <a:spcPct val="90000"/>
              </a:lnSpc>
              <a:spcBef>
                <a:spcPts val="0"/>
              </a:spcBef>
              <a:spcAft>
                <a:spcPts val="0"/>
              </a:spcAft>
              <a:buSzPts val="1200"/>
              <a:buChar char="•"/>
              <a:defRPr/>
            </a:lvl4pPr>
            <a:lvl5pPr marL="2286000" lvl="4" indent="-304800" algn="l">
              <a:lnSpc>
                <a:spcPct val="90000"/>
              </a:lnSpc>
              <a:spcBef>
                <a:spcPts val="0"/>
              </a:spcBef>
              <a:spcAft>
                <a:spcPts val="0"/>
              </a:spcAft>
              <a:buClr>
                <a:schemeClr val="dk1"/>
              </a:buClr>
              <a:buSzPts val="1200"/>
              <a:buChar char="•"/>
              <a:defRPr/>
            </a:lvl5pPr>
            <a:lvl6pPr marL="2743200" lvl="5" indent="-304800" algn="l">
              <a:lnSpc>
                <a:spcPct val="90000"/>
              </a:lnSpc>
              <a:spcBef>
                <a:spcPts val="300"/>
              </a:spcBef>
              <a:spcAft>
                <a:spcPts val="0"/>
              </a:spcAft>
              <a:buClr>
                <a:schemeClr val="dk1"/>
              </a:buClr>
              <a:buSzPts val="1200"/>
              <a:buChar char="•"/>
              <a:defRPr/>
            </a:lvl6pPr>
            <a:lvl7pPr marL="3200400" lvl="6" indent="-304800" algn="l">
              <a:lnSpc>
                <a:spcPct val="90000"/>
              </a:lnSpc>
              <a:spcBef>
                <a:spcPts val="300"/>
              </a:spcBef>
              <a:spcAft>
                <a:spcPts val="0"/>
              </a:spcAft>
              <a:buClr>
                <a:schemeClr val="dk1"/>
              </a:buClr>
              <a:buSzPts val="1200"/>
              <a:buChar char="•"/>
              <a:defRPr/>
            </a:lvl7pPr>
            <a:lvl8pPr marL="3657600" lvl="7" indent="-304800" algn="l">
              <a:lnSpc>
                <a:spcPct val="90000"/>
              </a:lnSpc>
              <a:spcBef>
                <a:spcPts val="300"/>
              </a:spcBef>
              <a:spcAft>
                <a:spcPts val="0"/>
              </a:spcAft>
              <a:buClr>
                <a:schemeClr val="dk1"/>
              </a:buClr>
              <a:buSzPts val="1200"/>
              <a:buChar char="•"/>
              <a:defRPr/>
            </a:lvl8pPr>
            <a:lvl9pPr marL="4114800" lvl="8" indent="-304800" algn="l">
              <a:lnSpc>
                <a:spcPct val="90000"/>
              </a:lnSpc>
              <a:spcBef>
                <a:spcPts val="300"/>
              </a:spcBef>
              <a:spcAft>
                <a:spcPts val="0"/>
              </a:spcAft>
              <a:buClr>
                <a:schemeClr val="dk1"/>
              </a:buClr>
              <a:buSzPts val="12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Large Text Field">
  <p:cSld name="Large Text Field">
    <p:spTree>
      <p:nvGrpSpPr>
        <p:cNvPr id="1" name="Shape 76"/>
        <p:cNvGrpSpPr/>
        <p:nvPr/>
      </p:nvGrpSpPr>
      <p:grpSpPr>
        <a:xfrm>
          <a:off x="0" y="0"/>
          <a:ext cx="0" cy="0"/>
          <a:chOff x="0" y="0"/>
          <a:chExt cx="0" cy="0"/>
        </a:xfrm>
      </p:grpSpPr>
      <p:sp>
        <p:nvSpPr>
          <p:cNvPr id="77" name="Google Shape;77;p63"/>
          <p:cNvSpPr/>
          <p:nvPr/>
        </p:nvSpPr>
        <p:spPr>
          <a:xfrm>
            <a:off x="336176" y="1714500"/>
            <a:ext cx="4639235" cy="605118"/>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78" name="Google Shape;78;p63"/>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79" name="Google Shape;79;p63"/>
          <p:cNvSpPr txBox="1"/>
          <p:nvPr/>
        </p:nvSpPr>
        <p:spPr>
          <a:xfrm>
            <a:off x="588309" y="4538382"/>
            <a:ext cx="4922562" cy="275710"/>
          </a:xfrm>
          <a:prstGeom prst="rect">
            <a:avLst/>
          </a:prstGeom>
          <a:noFill/>
          <a:ln>
            <a:noFill/>
          </a:ln>
        </p:spPr>
        <p:txBody>
          <a:bodyPr spcFirstLastPara="1" wrap="square" lIns="0" tIns="51375" rIns="0" bIns="0" anchor="t" anchorCtr="0">
            <a:spAutoFit/>
          </a:bodyPr>
          <a:lstStyle/>
          <a:p>
            <a:pPr marL="12700" marR="0" lvl="0" indent="0" algn="l" rtl="0">
              <a:lnSpc>
                <a:spcPct val="100000"/>
              </a:lnSpc>
              <a:spcBef>
                <a:spcPts val="0"/>
              </a:spcBef>
              <a:spcAft>
                <a:spcPts val="0"/>
              </a:spcAft>
              <a:buClr>
                <a:srgbClr val="000000"/>
              </a:buClr>
              <a:buSzPts val="1500"/>
              <a:buFont typeface="Arial"/>
              <a:buNone/>
            </a:pPr>
            <a:fld id="{00000000-1234-1234-1234-123412341234}" type="slidenum">
              <a:rPr lang="en" sz="1500" b="1" i="0" u="none" strike="noStrike" cap="none">
                <a:solidFill>
                  <a:srgbClr val="2460AD"/>
                </a:solidFill>
                <a:latin typeface="Avenir"/>
                <a:ea typeface="Avenir"/>
                <a:cs typeface="Avenir"/>
                <a:sym typeface="Avenir"/>
              </a:rPr>
              <a:t>‹#›</a:t>
            </a:fld>
            <a:endParaRPr sz="1200" b="0" i="0" u="none" strike="noStrike" cap="none">
              <a:solidFill>
                <a:srgbClr val="231F20"/>
              </a:solidFill>
              <a:latin typeface="Arial"/>
              <a:ea typeface="Arial"/>
              <a:cs typeface="Arial"/>
              <a:sym typeface="Arial"/>
            </a:endParaRPr>
          </a:p>
        </p:txBody>
      </p:sp>
      <p:sp>
        <p:nvSpPr>
          <p:cNvPr id="80" name="Google Shape;80;p63"/>
          <p:cNvSpPr txBox="1">
            <a:spLocks noGrp="1"/>
          </p:cNvSpPr>
          <p:nvPr>
            <p:ph type="title"/>
          </p:nvPr>
        </p:nvSpPr>
        <p:spPr>
          <a:xfrm>
            <a:off x="611169" y="1987811"/>
            <a:ext cx="7887540" cy="1138630"/>
          </a:xfrm>
          <a:prstGeom prst="rect">
            <a:avLst/>
          </a:prstGeom>
          <a:noFill/>
          <a:ln>
            <a:noFill/>
          </a:ln>
        </p:spPr>
        <p:txBody>
          <a:bodyPr spcFirstLastPara="1" wrap="square" lIns="60500" tIns="30250" rIns="60500" bIns="30250" anchor="ctr" anchorCtr="0">
            <a:noAutofit/>
          </a:bodyPr>
          <a:lstStyle>
            <a:lvl1pPr lvl="0" algn="l">
              <a:lnSpc>
                <a:spcPct val="90000"/>
              </a:lnSpc>
              <a:spcBef>
                <a:spcPts val="0"/>
              </a:spcBef>
              <a:spcAft>
                <a:spcPts val="0"/>
              </a:spcAft>
              <a:buClr>
                <a:srgbClr val="2460AD"/>
              </a:buClr>
              <a:buSzPts val="5300"/>
              <a:buFont typeface="Avenir"/>
              <a:buNone/>
              <a:defRPr sz="5300"/>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4"/>
          <p:cNvSpPr/>
          <p:nvPr/>
        </p:nvSpPr>
        <p:spPr>
          <a:xfrm>
            <a:off x="346364" y="326208"/>
            <a:ext cx="3129342"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7" name="Google Shape;7;p54"/>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lvl1pPr marR="0" lvl="0" algn="l" rtl="0">
              <a:lnSpc>
                <a:spcPct val="90000"/>
              </a:lnSpc>
              <a:spcBef>
                <a:spcPts val="0"/>
              </a:spcBef>
              <a:spcAft>
                <a:spcPts val="0"/>
              </a:spcAft>
              <a:buClr>
                <a:srgbClr val="2460AD"/>
              </a:buClr>
              <a:buSzPts val="3600"/>
              <a:buFont typeface="Avenir"/>
              <a:buNone/>
              <a:defRPr sz="3600" b="0" i="0" u="none" strike="noStrike" cap="none">
                <a:solidFill>
                  <a:srgbClr val="2460AD"/>
                </a:solidFill>
                <a:latin typeface="Avenir"/>
                <a:ea typeface="Avenir"/>
                <a:cs typeface="Avenir"/>
                <a:sym typeface="Avenir"/>
              </a:defRPr>
            </a:lvl1pPr>
            <a:lvl2pPr marR="0" lvl="1"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9pPr>
          </a:lstStyle>
          <a:p>
            <a:endParaRPr/>
          </a:p>
        </p:txBody>
      </p:sp>
      <p:sp>
        <p:nvSpPr>
          <p:cNvPr id="8" name="Google Shape;8;p54"/>
          <p:cNvSpPr txBox="1">
            <a:spLocks noGrp="1"/>
          </p:cNvSpPr>
          <p:nvPr>
            <p:ph type="body" idx="1"/>
          </p:nvPr>
        </p:nvSpPr>
        <p:spPr>
          <a:xfrm>
            <a:off x="628230" y="1368869"/>
            <a:ext cx="7887540" cy="3264063"/>
          </a:xfrm>
          <a:prstGeom prst="rect">
            <a:avLst/>
          </a:prstGeom>
          <a:noFill/>
          <a:ln>
            <a:noFill/>
          </a:ln>
        </p:spPr>
        <p:txBody>
          <a:bodyPr spcFirstLastPara="1" wrap="square" lIns="60500" tIns="30250" rIns="60500" bIns="30250" anchor="t" anchorCtr="0">
            <a:normAutofit/>
          </a:bodyPr>
          <a:lstStyle>
            <a:lvl1pPr marL="457200" marR="0" lvl="0" indent="-273050" algn="l" rtl="0">
              <a:lnSpc>
                <a:spcPct val="90000"/>
              </a:lnSpc>
              <a:spcBef>
                <a:spcPts val="0"/>
              </a:spcBef>
              <a:spcAft>
                <a:spcPts val="0"/>
              </a:spcAft>
              <a:buClr>
                <a:srgbClr val="25A8DC"/>
              </a:buClr>
              <a:buSzPts val="7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0"/>
              </a:spcBef>
              <a:spcAft>
                <a:spcPts val="0"/>
              </a:spcAft>
              <a:buClr>
                <a:srgbClr val="25A8DC"/>
              </a:buClr>
              <a:buSzPts val="1200"/>
              <a:buFont typeface="Noto Sans Symbols"/>
              <a:buChar char="▪"/>
              <a:defRPr sz="1200" b="0" i="0" u="none" strike="noStrike" cap="none">
                <a:solidFill>
                  <a:schemeClr val="dk1"/>
                </a:solidFill>
                <a:latin typeface="Arial"/>
                <a:ea typeface="Arial"/>
                <a:cs typeface="Arial"/>
                <a:sym typeface="Arial"/>
              </a:defRPr>
            </a:lvl2pPr>
            <a:lvl3pPr marL="1371600" marR="0" lvl="2" indent="-298450" algn="l" rtl="0">
              <a:lnSpc>
                <a:spcPct val="100000"/>
              </a:lnSpc>
              <a:spcBef>
                <a:spcPts val="0"/>
              </a:spcBef>
              <a:spcAft>
                <a:spcPts val="0"/>
              </a:spcAft>
              <a:buClr>
                <a:srgbClr val="25A8DC"/>
              </a:buClr>
              <a:buSzPts val="1100"/>
              <a:buFont typeface="Courier New"/>
              <a:buChar char="o"/>
              <a:defRPr sz="1200" b="0" i="0" u="none" strike="noStrike" cap="none">
                <a:solidFill>
                  <a:schemeClr val="dk1"/>
                </a:solidFill>
                <a:latin typeface="Arial"/>
                <a:ea typeface="Arial"/>
                <a:cs typeface="Arial"/>
                <a:sym typeface="Arial"/>
              </a:defRPr>
            </a:lvl3pPr>
            <a:lvl4pPr marL="1828800" marR="0" lvl="3" indent="-304800" algn="l" rtl="0">
              <a:lnSpc>
                <a:spcPct val="90000"/>
              </a:lnSpc>
              <a:spcBef>
                <a:spcPts val="0"/>
              </a:spcBef>
              <a:spcAft>
                <a:spcPts val="0"/>
              </a:spcAft>
              <a:buClr>
                <a:srgbClr val="25A8DC"/>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9" name="Google Shape;9;p54"/>
          <p:cNvSpPr txBox="1">
            <a:spLocks noGrp="1"/>
          </p:cNvSpPr>
          <p:nvPr>
            <p:ph type="sldNum" idx="12"/>
          </p:nvPr>
        </p:nvSpPr>
        <p:spPr>
          <a:xfrm>
            <a:off x="574862" y="4538382"/>
            <a:ext cx="2058030" cy="274194"/>
          </a:xfrm>
          <a:prstGeom prst="rect">
            <a:avLst/>
          </a:prstGeom>
          <a:noFill/>
          <a:ln>
            <a:noFill/>
          </a:ln>
        </p:spPr>
        <p:txBody>
          <a:bodyPr spcFirstLastPara="1" wrap="square" lIns="60500" tIns="30250" rIns="60500" bIns="30250" anchor="ctr" anchorCtr="0">
            <a:noAutofit/>
          </a:bodyPr>
          <a:lstStyle>
            <a:lvl1pPr marL="0" marR="0" lvl="0" indent="0" algn="l" rtl="0">
              <a:lnSpc>
                <a:spcPct val="100000"/>
              </a:lnSpc>
              <a:spcBef>
                <a:spcPts val="0"/>
              </a:spcBef>
              <a:spcAft>
                <a:spcPts val="0"/>
              </a:spcAft>
              <a:buClr>
                <a:srgbClr val="000000"/>
              </a:buClr>
              <a:buSzPts val="1500"/>
              <a:buFont typeface="Arial"/>
              <a:buNone/>
              <a:defRPr sz="1500" b="1" i="0" u="none" strike="noStrike" cap="none">
                <a:solidFill>
                  <a:srgbClr val="2460AD"/>
                </a:solidFill>
                <a:latin typeface="Avenir"/>
                <a:ea typeface="Avenir"/>
                <a:cs typeface="Avenir"/>
                <a:sym typeface="Avenir"/>
              </a:defRPr>
            </a:lvl1pPr>
            <a:lvl2pPr marL="0" marR="0" lvl="1" indent="0" algn="l" rtl="0">
              <a:lnSpc>
                <a:spcPct val="100000"/>
              </a:lnSpc>
              <a:spcBef>
                <a:spcPts val="0"/>
              </a:spcBef>
              <a:spcAft>
                <a:spcPts val="0"/>
              </a:spcAft>
              <a:buClr>
                <a:srgbClr val="000000"/>
              </a:buClr>
              <a:buSzPts val="1500"/>
              <a:buFont typeface="Arial"/>
              <a:buNone/>
              <a:defRPr sz="1500" b="1" i="0" u="none" strike="noStrike" cap="none">
                <a:solidFill>
                  <a:srgbClr val="2460AD"/>
                </a:solidFill>
                <a:latin typeface="Avenir"/>
                <a:ea typeface="Avenir"/>
                <a:cs typeface="Avenir"/>
                <a:sym typeface="Avenir"/>
              </a:defRPr>
            </a:lvl2pPr>
            <a:lvl3pPr marL="0" marR="0" lvl="2" indent="0" algn="l" rtl="0">
              <a:lnSpc>
                <a:spcPct val="100000"/>
              </a:lnSpc>
              <a:spcBef>
                <a:spcPts val="0"/>
              </a:spcBef>
              <a:spcAft>
                <a:spcPts val="0"/>
              </a:spcAft>
              <a:buClr>
                <a:srgbClr val="000000"/>
              </a:buClr>
              <a:buSzPts val="1500"/>
              <a:buFont typeface="Arial"/>
              <a:buNone/>
              <a:defRPr sz="1500" b="1" i="0" u="none" strike="noStrike" cap="none">
                <a:solidFill>
                  <a:srgbClr val="2460AD"/>
                </a:solidFill>
                <a:latin typeface="Avenir"/>
                <a:ea typeface="Avenir"/>
                <a:cs typeface="Avenir"/>
                <a:sym typeface="Avenir"/>
              </a:defRPr>
            </a:lvl3pPr>
            <a:lvl4pPr marL="0" marR="0" lvl="3" indent="0" algn="l" rtl="0">
              <a:lnSpc>
                <a:spcPct val="100000"/>
              </a:lnSpc>
              <a:spcBef>
                <a:spcPts val="0"/>
              </a:spcBef>
              <a:spcAft>
                <a:spcPts val="0"/>
              </a:spcAft>
              <a:buClr>
                <a:srgbClr val="000000"/>
              </a:buClr>
              <a:buSzPts val="1500"/>
              <a:buFont typeface="Arial"/>
              <a:buNone/>
              <a:defRPr sz="1500" b="1" i="0" u="none" strike="noStrike" cap="none">
                <a:solidFill>
                  <a:srgbClr val="2460AD"/>
                </a:solidFill>
                <a:latin typeface="Avenir"/>
                <a:ea typeface="Avenir"/>
                <a:cs typeface="Avenir"/>
                <a:sym typeface="Avenir"/>
              </a:defRPr>
            </a:lvl4pPr>
            <a:lvl5pPr marL="0" marR="0" lvl="4" indent="0" algn="l" rtl="0">
              <a:lnSpc>
                <a:spcPct val="100000"/>
              </a:lnSpc>
              <a:spcBef>
                <a:spcPts val="0"/>
              </a:spcBef>
              <a:spcAft>
                <a:spcPts val="0"/>
              </a:spcAft>
              <a:buClr>
                <a:srgbClr val="000000"/>
              </a:buClr>
              <a:buSzPts val="1500"/>
              <a:buFont typeface="Arial"/>
              <a:buNone/>
              <a:defRPr sz="1500" b="1" i="0" u="none" strike="noStrike" cap="none">
                <a:solidFill>
                  <a:srgbClr val="2460AD"/>
                </a:solidFill>
                <a:latin typeface="Avenir"/>
                <a:ea typeface="Avenir"/>
                <a:cs typeface="Avenir"/>
                <a:sym typeface="Avenir"/>
              </a:defRPr>
            </a:lvl5pPr>
            <a:lvl6pPr marL="0" marR="0" lvl="5" indent="0" algn="l" rtl="0">
              <a:lnSpc>
                <a:spcPct val="100000"/>
              </a:lnSpc>
              <a:spcBef>
                <a:spcPts val="0"/>
              </a:spcBef>
              <a:spcAft>
                <a:spcPts val="0"/>
              </a:spcAft>
              <a:buClr>
                <a:srgbClr val="000000"/>
              </a:buClr>
              <a:buSzPts val="1500"/>
              <a:buFont typeface="Arial"/>
              <a:buNone/>
              <a:defRPr sz="1500" b="1" i="0" u="none" strike="noStrike" cap="none">
                <a:solidFill>
                  <a:srgbClr val="2460AD"/>
                </a:solidFill>
                <a:latin typeface="Avenir"/>
                <a:ea typeface="Avenir"/>
                <a:cs typeface="Avenir"/>
                <a:sym typeface="Avenir"/>
              </a:defRPr>
            </a:lvl6pPr>
            <a:lvl7pPr marL="0" marR="0" lvl="6" indent="0" algn="l" rtl="0">
              <a:lnSpc>
                <a:spcPct val="100000"/>
              </a:lnSpc>
              <a:spcBef>
                <a:spcPts val="0"/>
              </a:spcBef>
              <a:spcAft>
                <a:spcPts val="0"/>
              </a:spcAft>
              <a:buClr>
                <a:srgbClr val="000000"/>
              </a:buClr>
              <a:buSzPts val="1500"/>
              <a:buFont typeface="Arial"/>
              <a:buNone/>
              <a:defRPr sz="1500" b="1" i="0" u="none" strike="noStrike" cap="none">
                <a:solidFill>
                  <a:srgbClr val="2460AD"/>
                </a:solidFill>
                <a:latin typeface="Avenir"/>
                <a:ea typeface="Avenir"/>
                <a:cs typeface="Avenir"/>
                <a:sym typeface="Avenir"/>
              </a:defRPr>
            </a:lvl7pPr>
            <a:lvl8pPr marL="0" marR="0" lvl="7" indent="0" algn="l" rtl="0">
              <a:lnSpc>
                <a:spcPct val="100000"/>
              </a:lnSpc>
              <a:spcBef>
                <a:spcPts val="0"/>
              </a:spcBef>
              <a:spcAft>
                <a:spcPts val="0"/>
              </a:spcAft>
              <a:buClr>
                <a:srgbClr val="000000"/>
              </a:buClr>
              <a:buSzPts val="1500"/>
              <a:buFont typeface="Arial"/>
              <a:buNone/>
              <a:defRPr sz="1500" b="1" i="0" u="none" strike="noStrike" cap="none">
                <a:solidFill>
                  <a:srgbClr val="2460AD"/>
                </a:solidFill>
                <a:latin typeface="Avenir"/>
                <a:ea typeface="Avenir"/>
                <a:cs typeface="Avenir"/>
                <a:sym typeface="Avenir"/>
              </a:defRPr>
            </a:lvl8pPr>
            <a:lvl9pPr marL="0" marR="0" lvl="8" indent="0" algn="l" rtl="0">
              <a:lnSpc>
                <a:spcPct val="100000"/>
              </a:lnSpc>
              <a:spcBef>
                <a:spcPts val="0"/>
              </a:spcBef>
              <a:spcAft>
                <a:spcPts val="0"/>
              </a:spcAft>
              <a:buClr>
                <a:srgbClr val="000000"/>
              </a:buClr>
              <a:buSzPts val="1500"/>
              <a:buFont typeface="Arial"/>
              <a:buNone/>
              <a:defRPr sz="1500" b="1" i="0" u="none" strike="noStrike" cap="none">
                <a:solidFill>
                  <a:srgbClr val="2460AD"/>
                </a:solidFill>
                <a:latin typeface="Avenir"/>
                <a:ea typeface="Avenir"/>
                <a:cs typeface="Avenir"/>
                <a:sym typeface="Avenir"/>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31"/>
        <p:cNvGrpSpPr/>
        <p:nvPr/>
      </p:nvGrpSpPr>
      <p:grpSpPr>
        <a:xfrm>
          <a:off x="0" y="0"/>
          <a:ext cx="0" cy="0"/>
          <a:chOff x="0" y="0"/>
          <a:chExt cx="0" cy="0"/>
        </a:xfrm>
      </p:grpSpPr>
      <p:sp>
        <p:nvSpPr>
          <p:cNvPr id="232" name="Google Shape;232;p8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33" name="Google Shape;233;p8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34" name="Google Shape;234;p8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hyperlink" Target="https://obamawhitehouse.archives.gov/the-press-office/2013/02/12/presidential-policy-directive-critical-infrastructure-security-and-resil" TargetMode="External"/><Relationship Id="rId4" Type="http://schemas.openxmlformats.org/officeDocument/2006/relationships/hyperlink" Target="https://emp.lbl.gov/publications/evaluating-proposed-investments-power"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ubs.naruc.org/pub.cfm?id=53772D04-2354-D714-51AA-60E1B6C36B68"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www.psc.state.fl.us/library/filings/2021/11346-2021/11346-2021.pdf" TargetMode="External"/><Relationship Id="rId4" Type="http://schemas.openxmlformats.org/officeDocument/2006/relationships/hyperlink" Target="https://www.floridapsc.com/library/filings/2016/07490-2016/Support/255%20Attachment%201-DERM%20Sections%201%20and%202.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starw1.ncuc.gov/ncuc/ViewFile.aspx?NET2022&amp;Id=4c3220b3-7d6c-4e29-973f-7409942dea53"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deq.nc.gov/nerp-2020-final-report-and-products-1/open" TargetMode="External"/><Relationship Id="rId4" Type="http://schemas.openxmlformats.org/officeDocument/2006/relationships/hyperlink" Target="https://starw1.ncuc.gov/ncuc/ViewFile.aspx?NET2022&amp;Id=d7859104-d21e-4ced-ac19-c6db4b15dc0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pdi2.org/wp-content/uploads/2019/11/2019-Fall-ICC-Education-Session-Georgia-Powers-Strategic-OH-to-UG-Conversions.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static1.squarespace.com/static/5c8915bc7eb88c728bc50f83/t/62794e5feb8b661b7c721d9c/1652117088182/GCES_Direct+Testimony_Peter+Hubbard_Dockets+44160%2C+44161_05May2022.pd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sciencedirect.com/science/article/abs/pii/S0140988316302493?via%3Dihub"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www.energy.gov/gdo/grid-resilience-statetribal-formula-grant-progra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T_-TI9RXiZ8"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icecalculator.com/home"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www.google.com/url?q=https://documents.dps.ny.gov/public/Common/ViewDoc.aspx?DocRefId%3D%257BE6D76530-61DB-4A71-AFE2-17737A49D124%257D&amp;sa=D&amp;source=editors&amp;ust=1682021233492879&amp;usg=AOvVaw0HbzkZt9SPCz2st55NtRaz"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gridarchitecture.pnnl.gov/modern-grid-distribution-project.aspx"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8.xml"/><Relationship Id="rId6" Type="http://schemas.openxmlformats.org/officeDocument/2006/relationships/image" Target="../media/image40.jpg"/><Relationship Id="rId5" Type="http://schemas.openxmlformats.org/officeDocument/2006/relationships/image" Target="../media/image6.png"/><Relationship Id="rId4" Type="http://schemas.openxmlformats.org/officeDocument/2006/relationships/hyperlink" Target="mailto:PHLarsen@lbl.gov"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www.cpuc.ca.gov/-/media/cpuc-website/transparency/commissioner-committees/emerging-trends/2021/2021-02-17-electric-system-reliability-presentation---final.pdf"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pubs.naruc.org/pub.cfm?id=53772D04-2354-D714-51AA-60E1B6C36B68" TargetMode="External"/><Relationship Id="rId13" Type="http://schemas.openxmlformats.org/officeDocument/2006/relationships/hyperlink" Target="https://www.energy.gov/gdo/grid-resilience-statetribal-formula-grant-program" TargetMode="External"/><Relationship Id="rId3" Type="http://schemas.openxmlformats.org/officeDocument/2006/relationships/image" Target="../media/image2.png"/><Relationship Id="rId7" Type="http://schemas.openxmlformats.org/officeDocument/2006/relationships/hyperlink" Target="https://ietresearch.onlinelibrary.wiley.com/doi/full/10.1049/iet-gtd.2018.6452" TargetMode="External"/><Relationship Id="rId12" Type="http://schemas.openxmlformats.org/officeDocument/2006/relationships/hyperlink" Target="https://static1.squarespace.com/static/5c8915bc7eb88c728bc50f83/t/62794e5feb8b661b7c721d9c/1652117088182/GCES_Direct+Testimony_Peter+Hubbard_Dockets+44160%2C+44161_05May2022.pdf"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www.cpuc.ca.gov/-/media/cpuc-website/transparency/commissioner-committees/emerging-trends/2021/2021-02-17-electric-system-reliability-presentation---final.pdf" TargetMode="External"/><Relationship Id="rId11" Type="http://schemas.openxmlformats.org/officeDocument/2006/relationships/hyperlink" Target="https://www.pdi2.org/wp-content/uploads/2019/11/2019-Fall-ICC-Education-Session-Georgia-Powers-Strategic-OH-to-UG-Conversions.pdf" TargetMode="External"/><Relationship Id="rId5" Type="http://schemas.openxmlformats.org/officeDocument/2006/relationships/hyperlink" Target="https://documents.dps.ny.gov/public/Common/ViewDoc.aspx?DocRefId=%7bE6D76530-61DB-4A71-AFE2-17737A49D124%7d" TargetMode="External"/><Relationship Id="rId10" Type="http://schemas.openxmlformats.org/officeDocument/2006/relationships/hyperlink" Target="https://www.psc.state.fl.us/library/filings/2021/11346-2021/11346-2021.pdf" TargetMode="External"/><Relationship Id="rId4" Type="http://schemas.openxmlformats.org/officeDocument/2006/relationships/hyperlink" Target="https://documents.dps.ny.gov/public/Common/ViewDoc.aspx?DocRefId=%7BE6D76530-61DB-4A71-AFE2-17737A49D124%7D" TargetMode="External"/><Relationship Id="rId9" Type="http://schemas.openxmlformats.org/officeDocument/2006/relationships/hyperlink" Target="https://www.floridapsc.com/library/filings/2016/07490-2016/Support/255%20Attachment%201-DERM%20Sections%201%20and%202.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hyperlink" Target="https://www.eia.gov/electricity/data/eia861/" TargetMode="External"/><Relationship Id="rId4" Type="http://schemas.openxmlformats.org/officeDocument/2006/relationships/image" Target="../media/image16.emf"/></Relationships>
</file>

<file path=ppt/slides/_rels/slide50.xml.rels><?xml version="1.0" encoding="UTF-8" standalone="yes"?>
<Relationships xmlns="http://schemas.openxmlformats.org/package/2006/relationships"><Relationship Id="rId8" Type="http://schemas.openxmlformats.org/officeDocument/2006/relationships/hyperlink" Target="https://starw1.ncuc.gov/ncuc/ViewFile.aspx?NET2022&amp;Id=d7859104-d21e-4ced-ac19-c6db4b15dc00" TargetMode="External"/><Relationship Id="rId3" Type="http://schemas.openxmlformats.org/officeDocument/2006/relationships/image" Target="../media/image2.png"/><Relationship Id="rId7" Type="http://schemas.openxmlformats.org/officeDocument/2006/relationships/hyperlink" Target="https://starw1.ncuc.gov/ncuc/ViewFile.aspx?NET2022&amp;Id=4c3220b3-7d6c-4e29-973f-7409942dea53" TargetMode="External"/><Relationship Id="rId12" Type="http://schemas.openxmlformats.org/officeDocument/2006/relationships/hyperlink" Target="https://www.oe.netl.doe.gov/oe417.aspx"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s://doi.org/10.1016/j.eneco.2016.09.011" TargetMode="External"/><Relationship Id="rId11" Type="http://schemas.openxmlformats.org/officeDocument/2006/relationships/hyperlink" Target="https://www.deq.nc.gov/nerp-2020-final-report-and-products-1/open" TargetMode="External"/><Relationship Id="rId5" Type="http://schemas.openxmlformats.org/officeDocument/2006/relationships/hyperlink" Target="https://doi.org/10.1016/j.energy.2020.117387" TargetMode="External"/><Relationship Id="rId10" Type="http://schemas.openxmlformats.org/officeDocument/2006/relationships/hyperlink" Target="https://obamawhitehouse.archives.gov/the-press-office/2013/02/12/presidential-policy-directive-critical-infrastructure-security-and-resil" TargetMode="External"/><Relationship Id="rId4" Type="http://schemas.openxmlformats.org/officeDocument/2006/relationships/hyperlink" Target="https://emp.lbl.gov/publications/evaluating-proposed-investments-power" TargetMode="External"/><Relationship Id="rId9" Type="http://schemas.openxmlformats.org/officeDocument/2006/relationships/hyperlink" Target="https://ors.sc.gov/regulated-utilities/electric-natural-gas/potential-threats-safe-and-reliable-utility-service"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gridarchitecture.pnnl.gov/modern-grid-distribution-project.aspx" TargetMode="External"/><Relationship Id="rId3" Type="http://schemas.openxmlformats.org/officeDocument/2006/relationships/hyperlink" Target="https://www.eia.gov/electricity/data/eia861/" TargetMode="External"/><Relationship Id="rId7" Type="http://schemas.openxmlformats.org/officeDocument/2006/relationships/hyperlink" Target="https://docs.txoga.org/files/2644-4-22-21-enverus_txoga_winter-storm-uri-natural-gas-analysis.pdf"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s://www.ferc.gov/media/february-2021-cold-weather-outages-texas-and-south-central-united-states-ferc-nerc-and" TargetMode="External"/><Relationship Id="rId5" Type="http://schemas.openxmlformats.org/officeDocument/2006/relationships/hyperlink" Target="https://www.oe.netl.doe.gov/oe417.aspx" TargetMode="External"/><Relationship Id="rId4" Type="http://schemas.openxmlformats.org/officeDocument/2006/relationships/hyperlink" Target="https://www.deq.nc.gov/nerp-2020-final-report-and-products-1/ope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www.ferc.gov/media/february-2021-cold-weather-outages-texas-and-south-central-united-states-ferc-nerc-and" TargetMode="External"/><Relationship Id="rId5" Type="http://schemas.openxmlformats.org/officeDocument/2006/relationships/image" Target="../media/image18.png"/><Relationship Id="rId4" Type="http://schemas.openxmlformats.org/officeDocument/2006/relationships/hyperlink" Target="https://www.eia.gov/electricity/data/eia86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oe.netl.doe.gov/oe417.asp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docs.txoga.org/files/2644-4-22-21-enverus_txoga_winter-storm-uri-natural-gas-analysis.pdf" TargetMode="External"/><Relationship Id="rId5" Type="http://schemas.openxmlformats.org/officeDocument/2006/relationships/image" Target="../media/image21.png"/><Relationship Id="rId4" Type="http://schemas.openxmlformats.org/officeDocument/2006/relationships/hyperlink" Target="https://ietresearch.onlinelibrary.wiley.com/doi/full/10.1049/iet-gtd.2018.6452"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279"/>
        <p:cNvGrpSpPr/>
        <p:nvPr/>
      </p:nvGrpSpPr>
      <p:grpSpPr>
        <a:xfrm>
          <a:off x="0" y="0"/>
          <a:ext cx="0" cy="0"/>
          <a:chOff x="0" y="0"/>
          <a:chExt cx="0" cy="0"/>
        </a:xfrm>
      </p:grpSpPr>
      <p:pic>
        <p:nvPicPr>
          <p:cNvPr id="280" name="Google Shape;280;p1"/>
          <p:cNvPicPr preferRelativeResize="0"/>
          <p:nvPr/>
        </p:nvPicPr>
        <p:blipFill rotWithShape="1">
          <a:blip r:embed="rId3">
            <a:alphaModFix/>
          </a:blip>
          <a:srcRect l="-1749" r="18237"/>
          <a:stretch/>
        </p:blipFill>
        <p:spPr>
          <a:xfrm>
            <a:off x="2688888" y="0"/>
            <a:ext cx="6455112" cy="5143500"/>
          </a:xfrm>
          <a:prstGeom prst="rect">
            <a:avLst/>
          </a:prstGeom>
          <a:noFill/>
          <a:ln>
            <a:noFill/>
          </a:ln>
        </p:spPr>
      </p:pic>
      <p:sp>
        <p:nvSpPr>
          <p:cNvPr id="281" name="Google Shape;281;p1"/>
          <p:cNvSpPr/>
          <p:nvPr/>
        </p:nvSpPr>
        <p:spPr>
          <a:xfrm>
            <a:off x="-130540" y="-172"/>
            <a:ext cx="6229744" cy="5157361"/>
          </a:xfrm>
          <a:custGeom>
            <a:avLst/>
            <a:gdLst/>
            <a:ahLst/>
            <a:cxnLst/>
            <a:rect l="l" t="t" r="r" b="b"/>
            <a:pathLst>
              <a:path w="9413836" h="7793345" extrusionOk="0">
                <a:moveTo>
                  <a:pt x="0" y="7782776"/>
                </a:moveTo>
                <a:lnTo>
                  <a:pt x="2088" y="0"/>
                </a:lnTo>
                <a:lnTo>
                  <a:pt x="9413836" y="8246"/>
                </a:lnTo>
                <a:lnTo>
                  <a:pt x="7456500" y="7793345"/>
                </a:lnTo>
                <a:lnTo>
                  <a:pt x="0" y="7782776"/>
                </a:lnTo>
                <a:close/>
              </a:path>
            </a:pathLst>
          </a:cu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2" name="Google Shape;282;p1"/>
          <p:cNvSpPr/>
          <p:nvPr/>
        </p:nvSpPr>
        <p:spPr>
          <a:xfrm>
            <a:off x="-14158" y="3004306"/>
            <a:ext cx="4114800" cy="34636"/>
          </a:xfrm>
          <a:prstGeom prst="rect">
            <a:avLst/>
          </a:prstGeom>
          <a:solidFill>
            <a:srgbClr val="FFCB0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84" name="Google Shape;284;p1"/>
          <p:cNvSpPr txBox="1">
            <a:spLocks noGrp="1"/>
          </p:cNvSpPr>
          <p:nvPr>
            <p:ph type="title"/>
          </p:nvPr>
        </p:nvSpPr>
        <p:spPr>
          <a:xfrm>
            <a:off x="70829" y="1502902"/>
            <a:ext cx="5651400" cy="1119900"/>
          </a:xfrm>
          <a:prstGeom prst="rect">
            <a:avLst/>
          </a:prstGeom>
          <a:noFill/>
          <a:ln>
            <a:noFill/>
          </a:ln>
        </p:spPr>
        <p:txBody>
          <a:bodyPr spcFirstLastPara="1" wrap="square" lIns="0" tIns="11525" rIns="0" bIns="0" anchor="ctr" anchorCtr="0">
            <a:spAutoFit/>
          </a:bodyPr>
          <a:lstStyle/>
          <a:p>
            <a:pPr marL="0" lvl="0" indent="0" rtl="0">
              <a:lnSpc>
                <a:spcPct val="100000"/>
              </a:lnSpc>
              <a:spcBef>
                <a:spcPts val="0"/>
              </a:spcBef>
              <a:spcAft>
                <a:spcPts val="0"/>
              </a:spcAft>
              <a:buClr>
                <a:schemeClr val="dk1"/>
              </a:buClr>
              <a:buSzPts val="1100"/>
              <a:buFont typeface="Arial"/>
              <a:buNone/>
            </a:pPr>
            <a:r>
              <a:rPr lang="en" sz="2400" b="1" dirty="0">
                <a:solidFill>
                  <a:srgbClr val="222222"/>
                </a:solidFill>
                <a:latin typeface="Calibri"/>
                <a:ea typeface="Calibri"/>
                <a:cs typeface="Calibri"/>
                <a:sym typeface="Calibri"/>
              </a:rPr>
              <a:t>Causes and Impacts of Grid Outages,</a:t>
            </a:r>
            <a:br>
              <a:rPr lang="en" sz="2400" b="1" dirty="0">
                <a:solidFill>
                  <a:srgbClr val="222222"/>
                </a:solidFill>
                <a:latin typeface="Calibri"/>
                <a:ea typeface="Calibri"/>
                <a:cs typeface="Calibri"/>
                <a:sym typeface="Calibri"/>
              </a:rPr>
            </a:br>
            <a:r>
              <a:rPr lang="en" sz="2400" b="1" dirty="0">
                <a:solidFill>
                  <a:srgbClr val="222222"/>
                </a:solidFill>
                <a:latin typeface="Calibri"/>
                <a:ea typeface="Calibri"/>
                <a:cs typeface="Calibri"/>
                <a:sym typeface="Calibri"/>
              </a:rPr>
              <a:t>Metrics for Measuring Resilience,</a:t>
            </a:r>
            <a:br>
              <a:rPr lang="en" sz="2400" b="1" dirty="0">
                <a:solidFill>
                  <a:srgbClr val="222222"/>
                </a:solidFill>
                <a:latin typeface="Calibri"/>
                <a:ea typeface="Calibri"/>
                <a:cs typeface="Calibri"/>
                <a:sym typeface="Calibri"/>
              </a:rPr>
            </a:br>
            <a:r>
              <a:rPr lang="en" sz="2400" b="1" dirty="0">
                <a:solidFill>
                  <a:srgbClr val="222222"/>
                </a:solidFill>
                <a:latin typeface="Calibri"/>
                <a:ea typeface="Calibri"/>
                <a:cs typeface="Calibri"/>
                <a:sym typeface="Calibri"/>
              </a:rPr>
              <a:t>and Valuing and Prioritizing Strategies </a:t>
            </a:r>
            <a:endParaRPr dirty="0"/>
          </a:p>
        </p:txBody>
      </p:sp>
      <p:sp>
        <p:nvSpPr>
          <p:cNvPr id="285" name="Google Shape;285;p1"/>
          <p:cNvSpPr txBox="1">
            <a:spLocks noGrp="1"/>
          </p:cNvSpPr>
          <p:nvPr>
            <p:ph type="body" idx="1"/>
          </p:nvPr>
        </p:nvSpPr>
        <p:spPr>
          <a:xfrm>
            <a:off x="10416" y="3153899"/>
            <a:ext cx="3639000" cy="1143900"/>
          </a:xfrm>
          <a:prstGeom prst="rect">
            <a:avLst/>
          </a:prstGeom>
          <a:noFill/>
          <a:ln>
            <a:noFill/>
          </a:ln>
        </p:spPr>
        <p:txBody>
          <a:bodyPr spcFirstLastPara="1" wrap="square" lIns="60500" tIns="30250" rIns="60500" bIns="30250" anchor="t" anchorCtr="0">
            <a:normAutofit/>
          </a:bodyPr>
          <a:lstStyle/>
          <a:p>
            <a:pPr marL="12700" marR="0" lvl="0" indent="0" algn="l" rtl="0">
              <a:lnSpc>
                <a:spcPct val="100000"/>
              </a:lnSpc>
              <a:spcBef>
                <a:spcPts val="0"/>
              </a:spcBef>
              <a:spcAft>
                <a:spcPts val="0"/>
              </a:spcAft>
              <a:buClr>
                <a:srgbClr val="2460AD"/>
              </a:buClr>
              <a:buSzPts val="1000"/>
              <a:buFont typeface="Arial"/>
              <a:buNone/>
            </a:pPr>
            <a:r>
              <a:rPr lang="en" sz="1000" dirty="0"/>
              <a:t>Peter Larsen</a:t>
            </a:r>
            <a:endParaRPr sz="1000" dirty="0"/>
          </a:p>
          <a:p>
            <a:pPr marL="12700" marR="0" lvl="0" indent="0" algn="l" rtl="0">
              <a:lnSpc>
                <a:spcPct val="100000"/>
              </a:lnSpc>
              <a:spcBef>
                <a:spcPts val="0"/>
              </a:spcBef>
              <a:spcAft>
                <a:spcPts val="0"/>
              </a:spcAft>
              <a:buClr>
                <a:srgbClr val="2460AD"/>
              </a:buClr>
              <a:buSzPts val="1000"/>
              <a:buFont typeface="Arial"/>
              <a:buNone/>
            </a:pPr>
            <a:endParaRPr sz="1000" dirty="0"/>
          </a:p>
          <a:p>
            <a:pPr marL="12700" marR="0" lvl="0" indent="0" algn="l" rtl="0">
              <a:lnSpc>
                <a:spcPct val="100000"/>
              </a:lnSpc>
              <a:spcBef>
                <a:spcPts val="0"/>
              </a:spcBef>
              <a:spcAft>
                <a:spcPts val="0"/>
              </a:spcAft>
              <a:buClr>
                <a:srgbClr val="2460AD"/>
              </a:buClr>
              <a:buSzPts val="1000"/>
              <a:buFont typeface="Arial"/>
              <a:buNone/>
            </a:pPr>
            <a:r>
              <a:rPr lang="en" sz="1000" dirty="0"/>
              <a:t>Leader, Electricity Markets and Policy Department</a:t>
            </a:r>
            <a:endParaRPr sz="1000" dirty="0"/>
          </a:p>
          <a:p>
            <a:pPr marL="12700" marR="0" lvl="0" indent="0" algn="l" rtl="0">
              <a:lnSpc>
                <a:spcPct val="100000"/>
              </a:lnSpc>
              <a:spcBef>
                <a:spcPts val="0"/>
              </a:spcBef>
              <a:spcAft>
                <a:spcPts val="0"/>
              </a:spcAft>
              <a:buClr>
                <a:srgbClr val="2460AD"/>
              </a:buClr>
              <a:buSzPts val="1000"/>
              <a:buFont typeface="Arial"/>
              <a:buNone/>
            </a:pPr>
            <a:r>
              <a:rPr lang="en" sz="1000" dirty="0"/>
              <a:t>Berkeley Lab</a:t>
            </a:r>
            <a:endParaRPr dirty="0"/>
          </a:p>
          <a:p>
            <a:pPr marL="12700" marR="0" lvl="0" indent="0" algn="l" rtl="0">
              <a:lnSpc>
                <a:spcPct val="100000"/>
              </a:lnSpc>
              <a:spcBef>
                <a:spcPts val="100"/>
              </a:spcBef>
              <a:spcAft>
                <a:spcPts val="0"/>
              </a:spcAft>
              <a:buClr>
                <a:srgbClr val="2460AD"/>
              </a:buClr>
              <a:buSzPts val="1000"/>
              <a:buFont typeface="Arial"/>
              <a:buNone/>
            </a:pPr>
            <a:br>
              <a:rPr lang="en" sz="1000" dirty="0"/>
            </a:br>
            <a:r>
              <a:rPr lang="en-US" sz="1000" dirty="0"/>
              <a:t>Presentation to NASUCA, September 14</a:t>
            </a:r>
            <a:endParaRPr dirty="0"/>
          </a:p>
        </p:txBody>
      </p:sp>
      <p:pic>
        <p:nvPicPr>
          <p:cNvPr id="287" name="Google Shape;287;p1"/>
          <p:cNvPicPr preferRelativeResize="0"/>
          <p:nvPr/>
        </p:nvPicPr>
        <p:blipFill rotWithShape="1">
          <a:blip r:embed="rId4">
            <a:alphaModFix/>
          </a:blip>
          <a:srcRect/>
          <a:stretch/>
        </p:blipFill>
        <p:spPr>
          <a:xfrm>
            <a:off x="77271" y="420069"/>
            <a:ext cx="1008529" cy="764801"/>
          </a:xfrm>
          <a:prstGeom prst="rect">
            <a:avLst/>
          </a:prstGeom>
          <a:noFill/>
          <a:ln>
            <a:noFill/>
          </a:ln>
        </p:spPr>
      </p:pic>
      <p:pic>
        <p:nvPicPr>
          <p:cNvPr id="9" name="Google Shape;356;p8">
            <a:extLst>
              <a:ext uri="{FF2B5EF4-FFF2-40B4-BE49-F238E27FC236}">
                <a16:creationId xmlns:a16="http://schemas.microsoft.com/office/drawing/2014/main" id="{9070D849-F2DC-442B-921E-25C20B313915}"/>
              </a:ext>
            </a:extLst>
          </p:cNvPr>
          <p:cNvPicPr preferRelativeResize="0"/>
          <p:nvPr/>
        </p:nvPicPr>
        <p:blipFill rotWithShape="1">
          <a:blip r:embed="rId5">
            <a:alphaModFix/>
          </a:blip>
          <a:srcRect l="10450" r="62930"/>
          <a:stretch/>
        </p:blipFill>
        <p:spPr>
          <a:xfrm>
            <a:off x="-8748" y="4212202"/>
            <a:ext cx="960192" cy="896260"/>
          </a:xfrm>
          <a:prstGeom prst="rect">
            <a:avLst/>
          </a:prstGeom>
          <a:noFill/>
          <a:ln>
            <a:noFill/>
          </a:ln>
        </p:spPr>
      </p:pic>
      <p:sp>
        <p:nvSpPr>
          <p:cNvPr id="10" name="Google Shape;286;p1">
            <a:extLst>
              <a:ext uri="{FF2B5EF4-FFF2-40B4-BE49-F238E27FC236}">
                <a16:creationId xmlns:a16="http://schemas.microsoft.com/office/drawing/2014/main" id="{11490A1A-AF7C-4505-AC80-D5DED95037BC}"/>
              </a:ext>
            </a:extLst>
          </p:cNvPr>
          <p:cNvSpPr txBox="1">
            <a:spLocks/>
          </p:cNvSpPr>
          <p:nvPr/>
        </p:nvSpPr>
        <p:spPr>
          <a:xfrm>
            <a:off x="945575" y="4440641"/>
            <a:ext cx="3239009" cy="427573"/>
          </a:xfrm>
          <a:prstGeom prst="rect">
            <a:avLst/>
          </a:prstGeom>
          <a:noFill/>
          <a:ln w="9525" cap="flat" cmpd="sng">
            <a:solidFill>
              <a:srgbClr val="2460AD"/>
            </a:solidFill>
            <a:prstDash val="solid"/>
            <a:round/>
            <a:headEnd type="none" w="sm" len="sm"/>
            <a:tailEnd type="none" w="sm" len="sm"/>
          </a:ln>
        </p:spPr>
        <p:txBody>
          <a:bodyPr spcFirstLastPara="1" wrap="square" lIns="60500" tIns="30250" rIns="60500" bIns="30250" anchor="t" anchorCtr="0">
            <a:normAutofit/>
          </a:bodyPr>
          <a:lstStyle>
            <a:defPPr marR="0" lvl="0" algn="l" rtl="0">
              <a:lnSpc>
                <a:spcPct val="100000"/>
              </a:lnSpc>
              <a:spcBef>
                <a:spcPts val="0"/>
              </a:spcBef>
              <a:spcAft>
                <a:spcPts val="0"/>
              </a:spcAft>
            </a:defPPr>
            <a:lvl1pPr marL="457200" marR="0" lvl="0" indent="-228600" algn="l" rtl="0">
              <a:lnSpc>
                <a:spcPct val="100000"/>
              </a:lnSpc>
              <a:spcBef>
                <a:spcPts val="1500"/>
              </a:spcBef>
              <a:spcAft>
                <a:spcPts val="0"/>
              </a:spcAft>
              <a:buClr>
                <a:srgbClr val="2460AD"/>
              </a:buClr>
              <a:buSzPts val="1200"/>
              <a:buFont typeface="Arial"/>
              <a:buNone/>
              <a:defRPr sz="1200" b="0" i="0" u="none" strike="noStrike" cap="none">
                <a:solidFill>
                  <a:srgbClr val="2460AD"/>
                </a:solidFill>
                <a:latin typeface="Arial"/>
                <a:ea typeface="Arial"/>
                <a:cs typeface="Arial"/>
                <a:sym typeface="Arial"/>
              </a:defRPr>
            </a:lvl1pPr>
            <a:lvl2pPr marL="914400" marR="0" lvl="1" indent="-304800" algn="l" rtl="0">
              <a:lnSpc>
                <a:spcPct val="100000"/>
              </a:lnSpc>
              <a:spcBef>
                <a:spcPts val="0"/>
              </a:spcBef>
              <a:spcAft>
                <a:spcPts val="0"/>
              </a:spcAft>
              <a:buClr>
                <a:srgbClr val="25A8DC"/>
              </a:buClr>
              <a:buSzPts val="1200"/>
              <a:buFont typeface="Noto Sans Symbols"/>
              <a:buChar char="▪"/>
              <a:defRPr sz="1200" b="0" i="0" u="none" strike="noStrike" cap="none">
                <a:solidFill>
                  <a:schemeClr val="dk1"/>
                </a:solidFill>
                <a:latin typeface="Arial"/>
                <a:ea typeface="Arial"/>
                <a:cs typeface="Arial"/>
                <a:sym typeface="Arial"/>
              </a:defRPr>
            </a:lvl2pPr>
            <a:lvl3pPr marL="1371600" marR="0" lvl="2" indent="-298450" algn="l" rtl="0">
              <a:lnSpc>
                <a:spcPct val="100000"/>
              </a:lnSpc>
              <a:spcBef>
                <a:spcPts val="0"/>
              </a:spcBef>
              <a:spcAft>
                <a:spcPts val="0"/>
              </a:spcAft>
              <a:buClr>
                <a:srgbClr val="25A8DC"/>
              </a:buClr>
              <a:buSzPts val="1100"/>
              <a:buFont typeface="Courier New"/>
              <a:buChar char="o"/>
              <a:defRPr sz="1200" b="0" i="0" u="none" strike="noStrike" cap="none">
                <a:solidFill>
                  <a:schemeClr val="dk1"/>
                </a:solidFill>
                <a:latin typeface="Arial"/>
                <a:ea typeface="Arial"/>
                <a:cs typeface="Arial"/>
                <a:sym typeface="Arial"/>
              </a:defRPr>
            </a:lvl3pPr>
            <a:lvl4pPr marL="1828800" marR="0" lvl="3" indent="-304800" algn="l" rtl="0">
              <a:lnSpc>
                <a:spcPct val="90000"/>
              </a:lnSpc>
              <a:spcBef>
                <a:spcPts val="0"/>
              </a:spcBef>
              <a:spcAft>
                <a:spcPts val="0"/>
              </a:spcAft>
              <a:buClr>
                <a:srgbClr val="25A8DC"/>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pPr marL="12700" indent="0">
              <a:spcBef>
                <a:spcPts val="0"/>
              </a:spcBef>
              <a:buSzPct val="91666"/>
            </a:pPr>
            <a:r>
              <a:rPr lang="en-US" i="1" dirty="0"/>
              <a:t>Funding for this technical assistance provided by U.S. Department of Energy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411"/>
        <p:cNvGrpSpPr/>
        <p:nvPr/>
      </p:nvGrpSpPr>
      <p:grpSpPr>
        <a:xfrm>
          <a:off x="0" y="0"/>
          <a:ext cx="0" cy="0"/>
          <a:chOff x="0" y="0"/>
          <a:chExt cx="0" cy="0"/>
        </a:xfrm>
      </p:grpSpPr>
      <p:pic>
        <p:nvPicPr>
          <p:cNvPr id="412" name="Google Shape;412;p13"/>
          <p:cNvPicPr preferRelativeResize="0"/>
          <p:nvPr/>
        </p:nvPicPr>
        <p:blipFill rotWithShape="1">
          <a:blip r:embed="rId3">
            <a:alphaModFix amt="56000"/>
          </a:blip>
          <a:srcRect/>
          <a:stretch/>
        </p:blipFill>
        <p:spPr>
          <a:xfrm>
            <a:off x="2" y="0"/>
            <a:ext cx="9143999" cy="5143501"/>
          </a:xfrm>
          <a:prstGeom prst="rect">
            <a:avLst/>
          </a:prstGeom>
          <a:noFill/>
          <a:ln>
            <a:noFill/>
          </a:ln>
        </p:spPr>
      </p:pic>
      <p:sp>
        <p:nvSpPr>
          <p:cNvPr id="414" name="Google Shape;414;p13"/>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415" name="Google Shape;415;p13"/>
          <p:cNvSpPr txBox="1">
            <a:spLocks noGrp="1"/>
          </p:cNvSpPr>
          <p:nvPr>
            <p:ph type="title"/>
          </p:nvPr>
        </p:nvSpPr>
        <p:spPr>
          <a:xfrm>
            <a:off x="611704" y="1956461"/>
            <a:ext cx="7920600" cy="1230600"/>
          </a:xfrm>
          <a:prstGeom prst="rect">
            <a:avLst/>
          </a:prstGeom>
          <a:noFill/>
          <a:ln>
            <a:noFill/>
          </a:ln>
        </p:spPr>
        <p:txBody>
          <a:bodyPr spcFirstLastPara="1" wrap="square" lIns="0" tIns="11525" rIns="0" bIns="0" anchor="ctr" anchorCtr="0">
            <a:spAutoFit/>
          </a:bodyPr>
          <a:lstStyle/>
          <a:p>
            <a:pPr marL="12700" lvl="0" indent="0" algn="ctr" rtl="0">
              <a:lnSpc>
                <a:spcPct val="90000"/>
              </a:lnSpc>
              <a:spcBef>
                <a:spcPts val="0"/>
              </a:spcBef>
              <a:spcAft>
                <a:spcPts val="0"/>
              </a:spcAft>
              <a:buClr>
                <a:srgbClr val="2460AD"/>
              </a:buClr>
              <a:buSzPts val="4300"/>
              <a:buFont typeface="Avenir"/>
              <a:buNone/>
            </a:pPr>
            <a:r>
              <a:rPr lang="en"/>
              <a:t>Metrics for Measuring Resilience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419"/>
        <p:cNvGrpSpPr/>
        <p:nvPr/>
      </p:nvGrpSpPr>
      <p:grpSpPr>
        <a:xfrm>
          <a:off x="0" y="0"/>
          <a:ext cx="0" cy="0"/>
          <a:chOff x="0" y="0"/>
          <a:chExt cx="0" cy="0"/>
        </a:xfrm>
      </p:grpSpPr>
      <p:pic>
        <p:nvPicPr>
          <p:cNvPr id="420" name="Google Shape;420;p14"/>
          <p:cNvPicPr preferRelativeResize="0"/>
          <p:nvPr/>
        </p:nvPicPr>
        <p:blipFill rotWithShape="1">
          <a:blip r:embed="rId3">
            <a:alphaModFix amt="56000"/>
          </a:blip>
          <a:srcRect/>
          <a:stretch/>
        </p:blipFill>
        <p:spPr>
          <a:xfrm>
            <a:off x="2" y="0"/>
            <a:ext cx="9143999" cy="5143501"/>
          </a:xfrm>
          <a:prstGeom prst="rect">
            <a:avLst/>
          </a:prstGeom>
          <a:noFill/>
          <a:ln>
            <a:noFill/>
          </a:ln>
        </p:spPr>
      </p:pic>
      <p:sp>
        <p:nvSpPr>
          <p:cNvPr id="422" name="Google Shape;422;p14"/>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423" name="Google Shape;423;p14"/>
          <p:cNvSpPr txBox="1">
            <a:spLocks noGrp="1"/>
          </p:cNvSpPr>
          <p:nvPr>
            <p:ph type="title"/>
          </p:nvPr>
        </p:nvSpPr>
        <p:spPr>
          <a:xfrm>
            <a:off x="571754" y="1144886"/>
            <a:ext cx="7920600" cy="3114600"/>
          </a:xfrm>
          <a:prstGeom prst="rect">
            <a:avLst/>
          </a:prstGeom>
          <a:noFill/>
          <a:ln>
            <a:noFill/>
          </a:ln>
        </p:spPr>
        <p:txBody>
          <a:bodyPr spcFirstLastPara="1" wrap="square" lIns="0" tIns="11525" rIns="0" bIns="0" anchor="ctr" anchorCtr="0">
            <a:spAutoFit/>
          </a:bodyPr>
          <a:lstStyle/>
          <a:p>
            <a:pPr marL="0" lvl="0" indent="0" algn="ctr" rtl="0">
              <a:lnSpc>
                <a:spcPct val="90000"/>
              </a:lnSpc>
              <a:spcBef>
                <a:spcPts val="0"/>
              </a:spcBef>
              <a:spcAft>
                <a:spcPts val="0"/>
              </a:spcAft>
              <a:buClr>
                <a:schemeClr val="dk1"/>
              </a:buClr>
              <a:buSzPts val="900"/>
              <a:buFont typeface="Arial"/>
              <a:buNone/>
            </a:pPr>
            <a:r>
              <a:rPr lang="en" sz="2800">
                <a:solidFill>
                  <a:schemeClr val="accent1"/>
                </a:solidFill>
              </a:rPr>
              <a:t>“What’s measured improves” </a:t>
            </a:r>
            <a:endParaRPr sz="2800">
              <a:solidFill>
                <a:schemeClr val="accent1"/>
              </a:solidFill>
            </a:endParaRPr>
          </a:p>
          <a:p>
            <a:pPr marL="0" lvl="0" indent="0" algn="ctr" rtl="0">
              <a:lnSpc>
                <a:spcPct val="90000"/>
              </a:lnSpc>
              <a:spcBef>
                <a:spcPts val="0"/>
              </a:spcBef>
              <a:spcAft>
                <a:spcPts val="0"/>
              </a:spcAft>
              <a:buClr>
                <a:schemeClr val="dk1"/>
              </a:buClr>
              <a:buSzPts val="900"/>
              <a:buFont typeface="Arial"/>
              <a:buNone/>
            </a:pPr>
            <a:endParaRPr sz="2800" b="0">
              <a:solidFill>
                <a:schemeClr val="accent1"/>
              </a:solidFill>
            </a:endParaRPr>
          </a:p>
          <a:p>
            <a:pPr marL="0" lvl="0" indent="0" algn="ctr" rtl="0">
              <a:lnSpc>
                <a:spcPct val="90000"/>
              </a:lnSpc>
              <a:spcBef>
                <a:spcPts val="0"/>
              </a:spcBef>
              <a:spcAft>
                <a:spcPts val="0"/>
              </a:spcAft>
              <a:buClr>
                <a:schemeClr val="dk1"/>
              </a:buClr>
              <a:buSzPts val="900"/>
              <a:buFont typeface="Arial"/>
              <a:buNone/>
            </a:pPr>
            <a:r>
              <a:rPr lang="en" sz="2800" b="0">
                <a:solidFill>
                  <a:schemeClr val="accent1"/>
                </a:solidFill>
              </a:rPr>
              <a:t>-Peter Drucker</a:t>
            </a:r>
            <a:endParaRPr sz="2800" b="0">
              <a:solidFill>
                <a:schemeClr val="accent1"/>
              </a:solidFill>
            </a:endParaRPr>
          </a:p>
          <a:p>
            <a:pPr marL="0" lvl="0" indent="0" algn="ctr" rtl="0">
              <a:lnSpc>
                <a:spcPct val="90000"/>
              </a:lnSpc>
              <a:spcBef>
                <a:spcPts val="0"/>
              </a:spcBef>
              <a:spcAft>
                <a:spcPts val="0"/>
              </a:spcAft>
              <a:buClr>
                <a:schemeClr val="dk1"/>
              </a:buClr>
              <a:buSzPts val="900"/>
              <a:buFont typeface="Arial"/>
              <a:buNone/>
            </a:pPr>
            <a:endParaRPr sz="2800" b="0">
              <a:solidFill>
                <a:schemeClr val="accent1"/>
              </a:solidFill>
            </a:endParaRPr>
          </a:p>
          <a:p>
            <a:pPr marL="0" lvl="0" indent="0" algn="ctr" rtl="0">
              <a:lnSpc>
                <a:spcPct val="90000"/>
              </a:lnSpc>
              <a:spcBef>
                <a:spcPts val="0"/>
              </a:spcBef>
              <a:spcAft>
                <a:spcPts val="0"/>
              </a:spcAft>
              <a:buClr>
                <a:schemeClr val="dk1"/>
              </a:buClr>
              <a:buSzPts val="900"/>
              <a:buFont typeface="Arial"/>
              <a:buNone/>
            </a:pPr>
            <a:r>
              <a:rPr lang="en" sz="2800">
                <a:solidFill>
                  <a:schemeClr val="accent1"/>
                </a:solidFill>
              </a:rPr>
              <a:t>“Not everything that can be counted counts, and not everything that counts can be counted.” </a:t>
            </a:r>
            <a:endParaRPr sz="2800">
              <a:solidFill>
                <a:schemeClr val="accent1"/>
              </a:solidFill>
            </a:endParaRPr>
          </a:p>
          <a:p>
            <a:pPr marL="0" lvl="0" indent="0" algn="ctr" rtl="0">
              <a:lnSpc>
                <a:spcPct val="90000"/>
              </a:lnSpc>
              <a:spcBef>
                <a:spcPts val="0"/>
              </a:spcBef>
              <a:spcAft>
                <a:spcPts val="0"/>
              </a:spcAft>
              <a:buClr>
                <a:schemeClr val="dk1"/>
              </a:buClr>
              <a:buSzPts val="900"/>
              <a:buFont typeface="Arial"/>
              <a:buNone/>
            </a:pPr>
            <a:endParaRPr sz="2800" b="0">
              <a:solidFill>
                <a:schemeClr val="accent1"/>
              </a:solidFill>
            </a:endParaRPr>
          </a:p>
          <a:p>
            <a:pPr marL="0" lvl="0" indent="0" algn="ctr" rtl="0">
              <a:lnSpc>
                <a:spcPct val="90000"/>
              </a:lnSpc>
              <a:spcBef>
                <a:spcPts val="0"/>
              </a:spcBef>
              <a:spcAft>
                <a:spcPts val="0"/>
              </a:spcAft>
              <a:buClr>
                <a:schemeClr val="dk1"/>
              </a:buClr>
              <a:buSzPts val="900"/>
              <a:buFont typeface="Arial"/>
              <a:buNone/>
            </a:pPr>
            <a:r>
              <a:rPr lang="en" sz="2800" b="0">
                <a:solidFill>
                  <a:schemeClr val="accent1"/>
                </a:solidFill>
              </a:rPr>
              <a:t>-Albert Einstein</a:t>
            </a:r>
            <a:endParaRPr sz="2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15"/>
          <p:cNvSpPr txBox="1">
            <a:spLocks noGrp="1"/>
          </p:cNvSpPr>
          <p:nvPr>
            <p:ph type="title"/>
          </p:nvPr>
        </p:nvSpPr>
        <p:spPr>
          <a:xfrm>
            <a:off x="611169" y="520401"/>
            <a:ext cx="78876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sz="3200"/>
              <a:t>Reliability and resilience</a:t>
            </a:r>
            <a:endParaRPr sz="3200"/>
          </a:p>
        </p:txBody>
      </p:sp>
      <p:sp>
        <p:nvSpPr>
          <p:cNvPr id="429" name="Google Shape;429;p15"/>
          <p:cNvSpPr txBox="1">
            <a:spLocks noGrp="1"/>
          </p:cNvSpPr>
          <p:nvPr>
            <p:ph type="body" idx="1"/>
          </p:nvPr>
        </p:nvSpPr>
        <p:spPr>
          <a:xfrm>
            <a:off x="74675" y="1083200"/>
            <a:ext cx="4894500" cy="3161100"/>
          </a:xfrm>
          <a:prstGeom prst="rect">
            <a:avLst/>
          </a:prstGeom>
          <a:noFill/>
          <a:ln>
            <a:noFill/>
          </a:ln>
        </p:spPr>
        <p:txBody>
          <a:bodyPr spcFirstLastPara="1" wrap="square" lIns="60500" tIns="30250" rIns="60500" bIns="30250" anchor="t" anchorCtr="0">
            <a:noAutofit/>
          </a:bodyPr>
          <a:lstStyle/>
          <a:p>
            <a:pPr marL="0" lvl="0" indent="0" algn="l" rtl="0">
              <a:lnSpc>
                <a:spcPct val="90000"/>
              </a:lnSpc>
              <a:spcBef>
                <a:spcPts val="0"/>
              </a:spcBef>
              <a:spcAft>
                <a:spcPts val="0"/>
              </a:spcAft>
              <a:buSzPts val="700"/>
              <a:buNone/>
            </a:pPr>
            <a:r>
              <a:rPr lang="en" sz="1600" b="1"/>
              <a:t>Reliability</a:t>
            </a:r>
            <a:endParaRPr sz="1600" b="1"/>
          </a:p>
          <a:p>
            <a:pPr marL="0" lvl="0" indent="0" algn="l" rtl="0">
              <a:lnSpc>
                <a:spcPct val="90000"/>
              </a:lnSpc>
              <a:spcBef>
                <a:spcPts val="0"/>
              </a:spcBef>
              <a:spcAft>
                <a:spcPts val="0"/>
              </a:spcAft>
              <a:buSzPts val="700"/>
              <a:buNone/>
            </a:pPr>
            <a:endParaRPr sz="1600"/>
          </a:p>
          <a:p>
            <a:pPr marL="0" lvl="0" indent="0" algn="l" rtl="0">
              <a:lnSpc>
                <a:spcPct val="90000"/>
              </a:lnSpc>
              <a:spcBef>
                <a:spcPts val="0"/>
              </a:spcBef>
              <a:spcAft>
                <a:spcPts val="0"/>
              </a:spcAft>
              <a:buSzPts val="700"/>
              <a:buNone/>
            </a:pPr>
            <a:r>
              <a:rPr lang="en" sz="1600"/>
              <a:t>NERC defines power system reliability based on two concepts: (1) adequacy and (2) operating reliability: </a:t>
            </a:r>
            <a:endParaRPr sz="1600"/>
          </a:p>
          <a:p>
            <a:pPr marL="0" lvl="0" indent="0" algn="l" rtl="0">
              <a:lnSpc>
                <a:spcPct val="90000"/>
              </a:lnSpc>
              <a:spcBef>
                <a:spcPts val="0"/>
              </a:spcBef>
              <a:spcAft>
                <a:spcPts val="0"/>
              </a:spcAft>
              <a:buSzPts val="700"/>
              <a:buNone/>
            </a:pPr>
            <a:endParaRPr sz="1600"/>
          </a:p>
          <a:p>
            <a:pPr marL="0" lvl="0" indent="0" algn="l" rtl="0">
              <a:lnSpc>
                <a:spcPct val="90000"/>
              </a:lnSpc>
              <a:spcBef>
                <a:spcPts val="0"/>
              </a:spcBef>
              <a:spcAft>
                <a:spcPts val="0"/>
              </a:spcAft>
              <a:buSzPts val="700"/>
              <a:buNone/>
            </a:pPr>
            <a:r>
              <a:rPr lang="en" sz="1600"/>
              <a:t>“Adequacy is the ability of the electric system to supply the aggregate electric power and energy requirements of the electricity consumers at all times, taking into account scheduled and </a:t>
            </a:r>
            <a:r>
              <a:rPr lang="en" sz="1600" b="1"/>
              <a:t>reasonably expected unscheduled outages of system components</a:t>
            </a:r>
            <a:r>
              <a:rPr lang="en" sz="1600"/>
              <a:t>. Operating reliability is the ability of the electric system to withstand sudden disturbances such as electric short circuits or unanticipated loss of system components.” </a:t>
            </a:r>
            <a:endParaRPr sz="1600"/>
          </a:p>
        </p:txBody>
      </p:sp>
      <p:sp>
        <p:nvSpPr>
          <p:cNvPr id="430" name="Google Shape;430;p15"/>
          <p:cNvSpPr txBox="1">
            <a:spLocks noGrp="1"/>
          </p:cNvSpPr>
          <p:nvPr>
            <p:ph type="body" idx="1"/>
          </p:nvPr>
        </p:nvSpPr>
        <p:spPr>
          <a:xfrm>
            <a:off x="4955775" y="1083200"/>
            <a:ext cx="4116900" cy="2228100"/>
          </a:xfrm>
          <a:prstGeom prst="rect">
            <a:avLst/>
          </a:prstGeom>
          <a:noFill/>
          <a:ln>
            <a:noFill/>
          </a:ln>
        </p:spPr>
        <p:txBody>
          <a:bodyPr spcFirstLastPara="1" wrap="square" lIns="60500" tIns="30250" rIns="60500" bIns="30250" anchor="t" anchorCtr="0">
            <a:normAutofit/>
          </a:bodyPr>
          <a:lstStyle/>
          <a:p>
            <a:pPr marL="190500" lvl="0" indent="-139700" algn="l" rtl="0">
              <a:lnSpc>
                <a:spcPct val="70000"/>
              </a:lnSpc>
              <a:spcBef>
                <a:spcPts val="0"/>
              </a:spcBef>
              <a:spcAft>
                <a:spcPts val="0"/>
              </a:spcAft>
              <a:buSzPts val="700"/>
              <a:buNone/>
            </a:pPr>
            <a:r>
              <a:rPr lang="en" sz="1600" b="1"/>
              <a:t>Resilience</a:t>
            </a:r>
            <a:endParaRPr sz="1600" b="1"/>
          </a:p>
          <a:p>
            <a:pPr marL="0" lvl="0" indent="0" algn="l" rtl="0">
              <a:lnSpc>
                <a:spcPct val="95000"/>
              </a:lnSpc>
              <a:spcBef>
                <a:spcPts val="0"/>
              </a:spcBef>
              <a:spcAft>
                <a:spcPts val="0"/>
              </a:spcAft>
              <a:buSzPts val="1100"/>
              <a:buNone/>
            </a:pPr>
            <a:endParaRPr sz="1600" i="1"/>
          </a:p>
          <a:p>
            <a:pPr marL="0" lvl="0" indent="0" algn="l" rtl="0">
              <a:lnSpc>
                <a:spcPct val="95000"/>
              </a:lnSpc>
              <a:spcBef>
                <a:spcPts val="0"/>
              </a:spcBef>
              <a:spcAft>
                <a:spcPts val="0"/>
              </a:spcAft>
              <a:buClr>
                <a:schemeClr val="dk1"/>
              </a:buClr>
              <a:buSzPts val="1100"/>
              <a:buFont typeface="Arial"/>
              <a:buNone/>
            </a:pPr>
            <a:r>
              <a:rPr lang="en" sz="1600"/>
              <a:t>“The ability to anticipate, prepare for, and adapt to changing conditions and withstand, respond to, and recover rapidly from disruptions”</a:t>
            </a:r>
            <a:endParaRPr sz="1600"/>
          </a:p>
          <a:p>
            <a:pPr marL="190500" lvl="0" indent="-139700" algn="l" rtl="0">
              <a:lnSpc>
                <a:spcPct val="70000"/>
              </a:lnSpc>
              <a:spcBef>
                <a:spcPts val="0"/>
              </a:spcBef>
              <a:spcAft>
                <a:spcPts val="0"/>
              </a:spcAft>
              <a:buSzPts val="700"/>
              <a:buNone/>
            </a:pPr>
            <a:endParaRPr/>
          </a:p>
        </p:txBody>
      </p:sp>
      <p:pic>
        <p:nvPicPr>
          <p:cNvPr id="431" name="Google Shape;431;p15"/>
          <p:cNvPicPr preferRelativeResize="0"/>
          <p:nvPr/>
        </p:nvPicPr>
        <p:blipFill rotWithShape="1">
          <a:blip r:embed="rId3">
            <a:alphaModFix/>
          </a:blip>
          <a:srcRect l="5230" t="13563" r="6116" b="16662"/>
          <a:stretch/>
        </p:blipFill>
        <p:spPr>
          <a:xfrm>
            <a:off x="5221750" y="2647950"/>
            <a:ext cx="3322101" cy="1472550"/>
          </a:xfrm>
          <a:prstGeom prst="rect">
            <a:avLst/>
          </a:prstGeom>
          <a:noFill/>
          <a:ln>
            <a:noFill/>
          </a:ln>
        </p:spPr>
      </p:pic>
      <p:sp>
        <p:nvSpPr>
          <p:cNvPr id="432" name="Google Shape;432;p15"/>
          <p:cNvSpPr txBox="1"/>
          <p:nvPr/>
        </p:nvSpPr>
        <p:spPr>
          <a:xfrm>
            <a:off x="2565375" y="4455575"/>
            <a:ext cx="36069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Sources: </a:t>
            </a:r>
            <a:r>
              <a:rPr lang="en" sz="1000" b="0" i="0" u="sng" strike="noStrike" cap="none">
                <a:solidFill>
                  <a:schemeClr val="hlink"/>
                </a:solidFill>
                <a:latin typeface="Arial"/>
                <a:ea typeface="Arial"/>
                <a:cs typeface="Arial"/>
                <a:sym typeface="Arial"/>
                <a:hlinkClick r:id="rId4"/>
              </a:rPr>
              <a:t>LaCommare et al. (2017)</a:t>
            </a:r>
            <a:r>
              <a:rPr lang="en" sz="1000" b="0" i="0" u="none" strike="noStrike" cap="none">
                <a:solidFill>
                  <a:srgbClr val="000000"/>
                </a:solidFill>
                <a:latin typeface="Arial"/>
                <a:ea typeface="Arial"/>
                <a:cs typeface="Arial"/>
                <a:sym typeface="Arial"/>
              </a:rPr>
              <a:t> and </a:t>
            </a:r>
            <a:r>
              <a:rPr lang="en" sz="1000" b="0" i="0" u="sng" strike="noStrike" cap="none">
                <a:solidFill>
                  <a:schemeClr val="hlink"/>
                </a:solidFill>
                <a:latin typeface="Arial"/>
                <a:ea typeface="Arial"/>
                <a:cs typeface="Arial"/>
                <a:sym typeface="Arial"/>
                <a:hlinkClick r:id="rId5"/>
              </a:rPr>
              <a:t>PPD-21 (2013)</a:t>
            </a: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16"/>
          <p:cNvSpPr txBox="1">
            <a:spLocks noGrp="1"/>
          </p:cNvSpPr>
          <p:nvPr>
            <p:ph type="title"/>
          </p:nvPr>
        </p:nvSpPr>
        <p:spPr>
          <a:xfrm>
            <a:off x="611175" y="421788"/>
            <a:ext cx="84009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sz="2800"/>
              <a:t>Reliability vs. resilience: features, metrics, actions</a:t>
            </a:r>
            <a:endParaRPr sz="2800"/>
          </a:p>
        </p:txBody>
      </p:sp>
      <p:graphicFrame>
        <p:nvGraphicFramePr>
          <p:cNvPr id="438" name="Google Shape;438;p16"/>
          <p:cNvGraphicFramePr/>
          <p:nvPr/>
        </p:nvGraphicFramePr>
        <p:xfrm>
          <a:off x="174475" y="984588"/>
          <a:ext cx="8913375" cy="3835589"/>
        </p:xfrm>
        <a:graphic>
          <a:graphicData uri="http://schemas.openxmlformats.org/drawingml/2006/table">
            <a:tbl>
              <a:tblPr>
                <a:noFill/>
                <a:tableStyleId>{8E5FCD67-AB04-4416-A793-D4724B255D52}</a:tableStyleId>
              </a:tblPr>
              <a:tblGrid>
                <a:gridCol w="908175">
                  <a:extLst>
                    <a:ext uri="{9D8B030D-6E8A-4147-A177-3AD203B41FA5}">
                      <a16:colId xmlns:a16="http://schemas.microsoft.com/office/drawing/2014/main" val="20000"/>
                    </a:ext>
                  </a:extLst>
                </a:gridCol>
                <a:gridCol w="3794450">
                  <a:extLst>
                    <a:ext uri="{9D8B030D-6E8A-4147-A177-3AD203B41FA5}">
                      <a16:colId xmlns:a16="http://schemas.microsoft.com/office/drawing/2014/main" val="20001"/>
                    </a:ext>
                  </a:extLst>
                </a:gridCol>
                <a:gridCol w="4210750">
                  <a:extLst>
                    <a:ext uri="{9D8B030D-6E8A-4147-A177-3AD203B41FA5}">
                      <a16:colId xmlns:a16="http://schemas.microsoft.com/office/drawing/2014/main" val="20002"/>
                    </a:ext>
                  </a:extLst>
                </a:gridCol>
              </a:tblGrid>
              <a:tr h="39620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7B7B7"/>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t>Reliability</a:t>
                      </a:r>
                      <a:endParaRPr sz="12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7B7B7"/>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t>Resilience</a:t>
                      </a:r>
                      <a:endParaRPr sz="12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7B7B7"/>
                    </a:solidFill>
                  </a:tcPr>
                </a:tc>
                <a:extLst>
                  <a:ext uri="{0D108BD9-81ED-4DB2-BD59-A6C34878D82A}">
                    <a16:rowId xmlns:a16="http://schemas.microsoft.com/office/drawing/2014/main" val="10000"/>
                  </a:ext>
                </a:extLst>
              </a:tr>
              <a:tr h="396200">
                <a:tc>
                  <a:txBody>
                    <a:bodyPr/>
                    <a:lstStyle/>
                    <a:p>
                      <a:pPr marL="0" marR="0" lvl="0" indent="0" algn="l" rtl="0">
                        <a:lnSpc>
                          <a:spcPct val="100000"/>
                        </a:lnSpc>
                        <a:spcBef>
                          <a:spcPts val="0"/>
                        </a:spcBef>
                        <a:spcAft>
                          <a:spcPts val="0"/>
                        </a:spcAft>
                        <a:buClr>
                          <a:srgbClr val="000000"/>
                        </a:buClr>
                        <a:buSzPts val="1200"/>
                        <a:buFont typeface="Arial"/>
                        <a:buNone/>
                      </a:pPr>
                      <a:r>
                        <a:rPr lang="en" sz="1200" i="1" u="none" strike="noStrike" cap="none"/>
                        <a:t>Common features</a:t>
                      </a:r>
                      <a:endParaRPr sz="1200" i="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285750" marR="0" lvl="0" indent="-285750" algn="l" rtl="0">
                        <a:lnSpc>
                          <a:spcPct val="115000"/>
                        </a:lnSpc>
                        <a:spcBef>
                          <a:spcPts val="0"/>
                        </a:spcBef>
                        <a:spcAft>
                          <a:spcPts val="0"/>
                        </a:spcAft>
                        <a:buClr>
                          <a:schemeClr val="dk1"/>
                        </a:buClr>
                        <a:buSzPts val="1200"/>
                        <a:buFont typeface="Arial"/>
                        <a:buChar char="●"/>
                      </a:pPr>
                      <a:r>
                        <a:rPr lang="en" sz="1200" u="none" strike="noStrike" cap="none">
                          <a:solidFill>
                            <a:schemeClr val="dk1"/>
                          </a:solidFill>
                        </a:rPr>
                        <a:t>Routine, expected, normally localized, shorter duration interruptions of electric service</a:t>
                      </a:r>
                      <a:endParaRPr sz="1200" u="none" strike="noStrike" cap="none">
                        <a:solidFill>
                          <a:schemeClr val="dk1"/>
                        </a:solidFill>
                      </a:endParaRPr>
                    </a:p>
                    <a:p>
                      <a:pPr marL="285750" marR="0" lvl="0" indent="-285750" algn="l" rtl="0">
                        <a:lnSpc>
                          <a:spcPct val="115000"/>
                        </a:lnSpc>
                        <a:spcBef>
                          <a:spcPts val="0"/>
                        </a:spcBef>
                        <a:spcAft>
                          <a:spcPts val="0"/>
                        </a:spcAft>
                        <a:buClr>
                          <a:schemeClr val="dk1"/>
                        </a:buClr>
                        <a:buSzPts val="1200"/>
                        <a:buFont typeface="Arial"/>
                        <a:buChar char="●"/>
                      </a:pPr>
                      <a:r>
                        <a:rPr lang="en" sz="1200" u="none" strike="noStrike" cap="none">
                          <a:solidFill>
                            <a:schemeClr val="dk1"/>
                          </a:solidFill>
                        </a:rPr>
                        <a:t>Larger events will make it into the local headlines</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285750" marR="0" lvl="0" indent="-285750" algn="l" rtl="0">
                        <a:lnSpc>
                          <a:spcPct val="115000"/>
                        </a:lnSpc>
                        <a:spcBef>
                          <a:spcPts val="0"/>
                        </a:spcBef>
                        <a:spcAft>
                          <a:spcPts val="0"/>
                        </a:spcAft>
                        <a:buClr>
                          <a:schemeClr val="dk1"/>
                        </a:buClr>
                        <a:buSzPts val="1200"/>
                        <a:buFont typeface="Arial"/>
                        <a:buChar char="●"/>
                      </a:pPr>
                      <a:r>
                        <a:rPr lang="en" sz="1200" u="none" strike="noStrike" cap="none">
                          <a:solidFill>
                            <a:schemeClr val="dk1"/>
                          </a:solidFill>
                        </a:rPr>
                        <a:t>Infrequent, unexpected, widespread/long duration power interruptions, often with significant corollary impacts</a:t>
                      </a:r>
                      <a:endParaRPr sz="1200" u="none" strike="noStrike" cap="none">
                        <a:solidFill>
                          <a:schemeClr val="dk1"/>
                        </a:solidFill>
                      </a:endParaRPr>
                    </a:p>
                    <a:p>
                      <a:pPr marL="285750" marR="0" lvl="0" indent="-285750" algn="l" rtl="0">
                        <a:lnSpc>
                          <a:spcPct val="115000"/>
                        </a:lnSpc>
                        <a:spcBef>
                          <a:spcPts val="0"/>
                        </a:spcBef>
                        <a:spcAft>
                          <a:spcPts val="0"/>
                        </a:spcAft>
                        <a:buClr>
                          <a:schemeClr val="dk1"/>
                        </a:buClr>
                        <a:buSzPts val="1200"/>
                        <a:buFont typeface="Arial"/>
                        <a:buChar char="●"/>
                      </a:pPr>
                      <a:r>
                        <a:rPr lang="en" sz="1200" u="none" strike="noStrike" cap="none">
                          <a:solidFill>
                            <a:schemeClr val="dk1"/>
                          </a:solidFill>
                        </a:rPr>
                        <a:t>Almost always “event” based</a:t>
                      </a:r>
                      <a:endParaRPr sz="1200" u="none" strike="noStrike" cap="none">
                        <a:solidFill>
                          <a:schemeClr val="dk1"/>
                        </a:solidFill>
                      </a:endParaRPr>
                    </a:p>
                    <a:p>
                      <a:pPr marL="285750" marR="0" lvl="0" indent="-285750" algn="l" rtl="0">
                        <a:lnSpc>
                          <a:spcPct val="115000"/>
                        </a:lnSpc>
                        <a:spcBef>
                          <a:spcPts val="0"/>
                        </a:spcBef>
                        <a:spcAft>
                          <a:spcPts val="0"/>
                        </a:spcAft>
                        <a:buClr>
                          <a:schemeClr val="dk1"/>
                        </a:buClr>
                        <a:buSzPts val="1200"/>
                        <a:buFont typeface="Arial"/>
                        <a:buChar char="●"/>
                      </a:pPr>
                      <a:r>
                        <a:rPr lang="en" sz="1200" u="none" strike="noStrike" cap="none">
                          <a:solidFill>
                            <a:schemeClr val="dk1"/>
                          </a:solidFill>
                        </a:rPr>
                        <a:t>Always national headline worthy</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en" sz="1200" i="1" u="none" strike="noStrike" cap="none"/>
                        <a:t>Metrics</a:t>
                      </a:r>
                      <a:endParaRPr sz="1200" i="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285750" marR="0" lvl="0" indent="-285750" algn="l" rtl="0">
                        <a:lnSpc>
                          <a:spcPct val="115000"/>
                        </a:lnSpc>
                        <a:spcBef>
                          <a:spcPts val="0"/>
                        </a:spcBef>
                        <a:spcAft>
                          <a:spcPts val="0"/>
                        </a:spcAft>
                        <a:buClr>
                          <a:schemeClr val="dk1"/>
                        </a:buClr>
                        <a:buSzPts val="1200"/>
                        <a:buFont typeface="Arial"/>
                        <a:buChar char="●"/>
                      </a:pPr>
                      <a:r>
                        <a:rPr lang="en" sz="1200" u="none" strike="noStrike" cap="none">
                          <a:solidFill>
                            <a:schemeClr val="dk1"/>
                          </a:solidFill>
                        </a:rPr>
                        <a:t>Well-established, annualized (SAIDI, SAIFI, MAIFI), with provisions for “major events”</a:t>
                      </a:r>
                      <a:endParaRPr sz="1200" u="none" strike="noStrike" cap="none">
                        <a:solidFill>
                          <a:schemeClr val="dk1"/>
                        </a:solidFill>
                      </a:endParaRPr>
                    </a:p>
                    <a:p>
                      <a:pPr marL="285750" marR="0" lvl="0" indent="-285750" algn="l" rtl="0">
                        <a:lnSpc>
                          <a:spcPct val="115000"/>
                        </a:lnSpc>
                        <a:spcBef>
                          <a:spcPts val="0"/>
                        </a:spcBef>
                        <a:spcAft>
                          <a:spcPts val="0"/>
                        </a:spcAft>
                        <a:buClr>
                          <a:schemeClr val="dk1"/>
                        </a:buClr>
                        <a:buSzPts val="1200"/>
                        <a:buFont typeface="Arial"/>
                        <a:buChar char="●"/>
                      </a:pPr>
                      <a:r>
                        <a:rPr lang="en" sz="1200" u="none" strike="noStrike" cap="none">
                          <a:solidFill>
                            <a:schemeClr val="dk1"/>
                          </a:solidFill>
                        </a:rPr>
                        <a:t>Rarely include non-electricity impacts</a:t>
                      </a:r>
                      <a:endParaRPr sz="1200" u="none" strike="noStrike" cap="none">
                        <a:solidFill>
                          <a:schemeClr val="dk1"/>
                        </a:solidFill>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285750" marR="0" lvl="0" indent="-285750" algn="l" rtl="0">
                        <a:lnSpc>
                          <a:spcPct val="115000"/>
                        </a:lnSpc>
                        <a:spcBef>
                          <a:spcPts val="0"/>
                        </a:spcBef>
                        <a:spcAft>
                          <a:spcPts val="0"/>
                        </a:spcAft>
                        <a:buClr>
                          <a:schemeClr val="dk1"/>
                        </a:buClr>
                        <a:buSzPts val="1200"/>
                        <a:buFont typeface="Arial"/>
                        <a:buChar char="●"/>
                      </a:pPr>
                      <a:r>
                        <a:rPr lang="en" sz="1200" u="none" strike="noStrike" cap="none">
                          <a:solidFill>
                            <a:schemeClr val="dk1"/>
                          </a:solidFill>
                        </a:rPr>
                        <a:t>Familiar, but non-standardized, and generally event-based (number of customers affected; hours without electric service)</a:t>
                      </a:r>
                      <a:endParaRPr sz="1200" u="none" strike="noStrike" cap="none">
                        <a:solidFill>
                          <a:schemeClr val="dk1"/>
                        </a:solidFill>
                      </a:endParaRPr>
                    </a:p>
                    <a:p>
                      <a:pPr marL="285750" marR="0" lvl="0" indent="-285750" algn="l" rtl="0">
                        <a:lnSpc>
                          <a:spcPct val="115000"/>
                        </a:lnSpc>
                        <a:spcBef>
                          <a:spcPts val="0"/>
                        </a:spcBef>
                        <a:spcAft>
                          <a:spcPts val="0"/>
                        </a:spcAft>
                        <a:buClr>
                          <a:schemeClr val="dk1"/>
                        </a:buClr>
                        <a:buSzPts val="1200"/>
                        <a:buFont typeface="Arial"/>
                        <a:buChar char="●"/>
                      </a:pPr>
                      <a:r>
                        <a:rPr lang="en" sz="1200" u="none" strike="noStrike" cap="none">
                          <a:solidFill>
                            <a:schemeClr val="dk1"/>
                          </a:solidFill>
                        </a:rPr>
                        <a:t>Routinely also include non-electricity impacts (e.g., costs to firms; health and safety impacts)</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en" sz="1200" i="1" u="none" strike="noStrike" cap="none"/>
                        <a:t>Actions to improve</a:t>
                      </a:r>
                      <a:endParaRPr sz="1200" i="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285750" marR="0" lvl="0" indent="-285750" algn="l" rtl="0">
                        <a:lnSpc>
                          <a:spcPct val="115000"/>
                        </a:lnSpc>
                        <a:spcBef>
                          <a:spcPts val="0"/>
                        </a:spcBef>
                        <a:spcAft>
                          <a:spcPts val="0"/>
                        </a:spcAft>
                        <a:buClr>
                          <a:schemeClr val="dk1"/>
                        </a:buClr>
                        <a:buSzPts val="1200"/>
                        <a:buFont typeface="Arial"/>
                        <a:buAutoNum type="arabicPeriod"/>
                      </a:pPr>
                      <a:r>
                        <a:rPr lang="en" sz="1200" u="none" strike="noStrike" cap="none">
                          <a:solidFill>
                            <a:schemeClr val="dk1"/>
                          </a:solidFill>
                        </a:rPr>
                        <a:t>Plan and prepare</a:t>
                      </a:r>
                      <a:endParaRPr sz="1200" u="none" strike="noStrike" cap="none">
                        <a:solidFill>
                          <a:schemeClr val="dk1"/>
                        </a:solidFill>
                      </a:endParaRPr>
                    </a:p>
                    <a:p>
                      <a:pPr marL="285750" marR="0" lvl="0" indent="-285750" algn="l" rtl="0">
                        <a:lnSpc>
                          <a:spcPct val="115000"/>
                        </a:lnSpc>
                        <a:spcBef>
                          <a:spcPts val="0"/>
                        </a:spcBef>
                        <a:spcAft>
                          <a:spcPts val="0"/>
                        </a:spcAft>
                        <a:buClr>
                          <a:schemeClr val="dk1"/>
                        </a:buClr>
                        <a:buSzPts val="1200"/>
                        <a:buFont typeface="Arial"/>
                        <a:buAutoNum type="arabicPeriod"/>
                      </a:pPr>
                      <a:r>
                        <a:rPr lang="en" sz="1200" u="none" strike="noStrike" cap="none">
                          <a:solidFill>
                            <a:schemeClr val="dk1"/>
                          </a:solidFill>
                        </a:rPr>
                        <a:t>Manage and endure event(s)</a:t>
                      </a:r>
                      <a:endParaRPr sz="1200" u="none" strike="noStrike" cap="none">
                        <a:solidFill>
                          <a:schemeClr val="dk1"/>
                        </a:solidFill>
                      </a:endParaRPr>
                    </a:p>
                    <a:p>
                      <a:pPr marL="285750" marR="0" lvl="0" indent="-285750" algn="l" rtl="0">
                        <a:lnSpc>
                          <a:spcPct val="115000"/>
                        </a:lnSpc>
                        <a:spcBef>
                          <a:spcPts val="0"/>
                        </a:spcBef>
                        <a:spcAft>
                          <a:spcPts val="0"/>
                        </a:spcAft>
                        <a:buClr>
                          <a:schemeClr val="dk1"/>
                        </a:buClr>
                        <a:buSzPts val="1200"/>
                        <a:buFont typeface="Arial"/>
                        <a:buAutoNum type="arabicPeriod"/>
                      </a:pPr>
                      <a:r>
                        <a:rPr lang="en" sz="1200" u="none" strike="noStrike" cap="none">
                          <a:solidFill>
                            <a:schemeClr val="dk1"/>
                          </a:solidFill>
                        </a:rPr>
                        <a:t>Recover and restore</a:t>
                      </a:r>
                      <a:endParaRPr sz="1200" u="none" strike="noStrike" cap="none">
                        <a:solidFill>
                          <a:schemeClr val="dk1"/>
                        </a:solidFill>
                      </a:endParaRPr>
                    </a:p>
                    <a:p>
                      <a:pPr marL="285750" marR="0" lvl="0" indent="-285750" algn="l" rtl="0">
                        <a:lnSpc>
                          <a:spcPct val="115000"/>
                        </a:lnSpc>
                        <a:spcBef>
                          <a:spcPts val="0"/>
                        </a:spcBef>
                        <a:spcAft>
                          <a:spcPts val="0"/>
                        </a:spcAft>
                        <a:buClr>
                          <a:schemeClr val="dk1"/>
                        </a:buClr>
                        <a:buSzPts val="1200"/>
                        <a:buFont typeface="Arial"/>
                        <a:buAutoNum type="arabicPeriod"/>
                      </a:pPr>
                      <a:r>
                        <a:rPr lang="en" sz="1200" u="none" strike="noStrike" cap="none">
                          <a:solidFill>
                            <a:schemeClr val="dk1"/>
                          </a:solidFill>
                        </a:rPr>
                        <a:t>Assess, learn, and update plan</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285750" marR="0" lvl="0" indent="-285750" algn="l" rtl="0">
                        <a:lnSpc>
                          <a:spcPct val="115000"/>
                        </a:lnSpc>
                        <a:spcBef>
                          <a:spcPts val="0"/>
                        </a:spcBef>
                        <a:spcAft>
                          <a:spcPts val="0"/>
                        </a:spcAft>
                        <a:buClr>
                          <a:schemeClr val="dk1"/>
                        </a:buClr>
                        <a:buSzPts val="1200"/>
                        <a:buFont typeface="Arial"/>
                        <a:buChar char="●"/>
                      </a:pPr>
                      <a:r>
                        <a:rPr lang="en" sz="1200" u="none" strike="noStrike" cap="none">
                          <a:solidFill>
                            <a:schemeClr val="dk1"/>
                          </a:solidFill>
                        </a:rPr>
                        <a:t>No qualitative difference</a:t>
                      </a:r>
                      <a:endParaRPr sz="1200" u="none" strike="noStrike" cap="none">
                        <a:solidFill>
                          <a:schemeClr val="dk1"/>
                        </a:solidFill>
                      </a:endParaRPr>
                    </a:p>
                    <a:p>
                      <a:pPr marL="285750" marR="0" lvl="0" indent="-285750" algn="l" rtl="0">
                        <a:lnSpc>
                          <a:spcPct val="115000"/>
                        </a:lnSpc>
                        <a:spcBef>
                          <a:spcPts val="0"/>
                        </a:spcBef>
                        <a:spcAft>
                          <a:spcPts val="0"/>
                        </a:spcAft>
                        <a:buClr>
                          <a:schemeClr val="dk1"/>
                        </a:buClr>
                        <a:buSzPts val="1200"/>
                        <a:buFont typeface="Arial"/>
                        <a:buChar char="●"/>
                      </a:pPr>
                      <a:r>
                        <a:rPr lang="en" sz="1200" u="none" strike="noStrike" cap="none">
                          <a:solidFill>
                            <a:schemeClr val="dk1"/>
                          </a:solidFill>
                        </a:rPr>
                        <a:t>But generally larger in scope/cost</a:t>
                      </a:r>
                      <a:endParaRPr sz="1200" u="none" strike="noStrike" cap="none">
                        <a:solidFill>
                          <a:schemeClr val="dk1"/>
                        </a:solidFill>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17"/>
          <p:cNvSpPr txBox="1">
            <a:spLocks noGrp="1"/>
          </p:cNvSpPr>
          <p:nvPr>
            <p:ph type="title"/>
          </p:nvPr>
        </p:nvSpPr>
        <p:spPr>
          <a:xfrm>
            <a:off x="611175" y="520400"/>
            <a:ext cx="84009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sz="2800"/>
              <a:t>Reliability vs. resilience: decision-making</a:t>
            </a:r>
            <a:endParaRPr sz="2800"/>
          </a:p>
        </p:txBody>
      </p:sp>
      <p:graphicFrame>
        <p:nvGraphicFramePr>
          <p:cNvPr id="444" name="Google Shape;444;p17"/>
          <p:cNvGraphicFramePr/>
          <p:nvPr/>
        </p:nvGraphicFramePr>
        <p:xfrm>
          <a:off x="174475" y="1083200"/>
          <a:ext cx="8913375" cy="3670582"/>
        </p:xfrm>
        <a:graphic>
          <a:graphicData uri="http://schemas.openxmlformats.org/drawingml/2006/table">
            <a:tbl>
              <a:tblPr>
                <a:noFill/>
                <a:tableStyleId>{8E5FCD67-AB04-4416-A793-D4724B255D52}</a:tableStyleId>
              </a:tblPr>
              <a:tblGrid>
                <a:gridCol w="908175">
                  <a:extLst>
                    <a:ext uri="{9D8B030D-6E8A-4147-A177-3AD203B41FA5}">
                      <a16:colId xmlns:a16="http://schemas.microsoft.com/office/drawing/2014/main" val="20000"/>
                    </a:ext>
                  </a:extLst>
                </a:gridCol>
                <a:gridCol w="3794450">
                  <a:extLst>
                    <a:ext uri="{9D8B030D-6E8A-4147-A177-3AD203B41FA5}">
                      <a16:colId xmlns:a16="http://schemas.microsoft.com/office/drawing/2014/main" val="20001"/>
                    </a:ext>
                  </a:extLst>
                </a:gridCol>
                <a:gridCol w="4210750">
                  <a:extLst>
                    <a:ext uri="{9D8B030D-6E8A-4147-A177-3AD203B41FA5}">
                      <a16:colId xmlns:a16="http://schemas.microsoft.com/office/drawing/2014/main" val="20002"/>
                    </a:ext>
                  </a:extLst>
                </a:gridCol>
              </a:tblGrid>
              <a:tr h="39620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7B7B7"/>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t>Reliability</a:t>
                      </a:r>
                      <a:endParaRPr sz="12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7B7B7"/>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t>Resilience</a:t>
                      </a:r>
                      <a:endParaRPr sz="12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7B7B7"/>
                    </a:solidFill>
                  </a:tcPr>
                </a:tc>
                <a:extLst>
                  <a:ext uri="{0D108BD9-81ED-4DB2-BD59-A6C34878D82A}">
                    <a16:rowId xmlns:a16="http://schemas.microsoft.com/office/drawing/2014/main" val="10000"/>
                  </a:ext>
                </a:extLst>
              </a:tr>
              <a:tr h="396200">
                <a:tc>
                  <a:txBody>
                    <a:bodyPr/>
                    <a:lstStyle/>
                    <a:p>
                      <a:pPr marL="0" marR="0" lvl="0" indent="0" algn="l" rtl="0">
                        <a:lnSpc>
                          <a:spcPct val="100000"/>
                        </a:lnSpc>
                        <a:spcBef>
                          <a:spcPts val="0"/>
                        </a:spcBef>
                        <a:spcAft>
                          <a:spcPts val="0"/>
                        </a:spcAft>
                        <a:buClr>
                          <a:srgbClr val="000000"/>
                        </a:buClr>
                        <a:buSzPts val="1200"/>
                        <a:buFont typeface="Arial"/>
                        <a:buNone/>
                      </a:pPr>
                      <a:r>
                        <a:rPr lang="en" sz="1200" i="1" u="none" strike="noStrike" cap="none"/>
                        <a:t>Entities involved</a:t>
                      </a:r>
                      <a:endParaRPr sz="1200" i="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285750" marR="0" lvl="0" indent="-285750" algn="l" rtl="0">
                        <a:lnSpc>
                          <a:spcPct val="115000"/>
                        </a:lnSpc>
                        <a:spcBef>
                          <a:spcPts val="0"/>
                        </a:spcBef>
                        <a:spcAft>
                          <a:spcPts val="0"/>
                        </a:spcAft>
                        <a:buClr>
                          <a:schemeClr val="dk1"/>
                        </a:buClr>
                        <a:buSzPts val="1200"/>
                        <a:buFont typeface="Arial"/>
                        <a:buChar char="●"/>
                      </a:pPr>
                      <a:r>
                        <a:rPr lang="en" sz="1200" u="none" strike="noStrike" cap="none">
                          <a:solidFill>
                            <a:schemeClr val="dk1"/>
                          </a:solidFill>
                        </a:rPr>
                        <a:t>Electric utility and its regulator/oversight board, primarily</a:t>
                      </a:r>
                      <a:endParaRPr sz="1200" u="none" strike="noStrike" cap="none">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285750" marR="0" lvl="0" indent="-285750" algn="l" rtl="0">
                        <a:lnSpc>
                          <a:spcPct val="115000"/>
                        </a:lnSpc>
                        <a:spcBef>
                          <a:spcPts val="0"/>
                        </a:spcBef>
                        <a:spcAft>
                          <a:spcPts val="0"/>
                        </a:spcAft>
                        <a:buClr>
                          <a:schemeClr val="dk1"/>
                        </a:buClr>
                        <a:buSzPts val="1200"/>
                        <a:buFont typeface="Arial"/>
                        <a:buChar char="●"/>
                      </a:pPr>
                      <a:r>
                        <a:rPr lang="en" sz="1200" u="none" strike="noStrike" cap="none">
                          <a:solidFill>
                            <a:schemeClr val="dk1"/>
                          </a:solidFill>
                        </a:rPr>
                        <a:t>Electric utility and regulator/oversight board; sometimes acting in response to State legislative direction or Governor’s orders</a:t>
                      </a:r>
                      <a:endParaRPr sz="1200" u="none" strike="noStrike" cap="none">
                        <a:solidFill>
                          <a:schemeClr val="dk1"/>
                        </a:solidFill>
                      </a:endParaRPr>
                    </a:p>
                    <a:p>
                      <a:pPr marL="285750" marR="0" lvl="0" indent="-285750" algn="l" rtl="0">
                        <a:lnSpc>
                          <a:spcPct val="115000"/>
                        </a:lnSpc>
                        <a:spcBef>
                          <a:spcPts val="0"/>
                        </a:spcBef>
                        <a:spcAft>
                          <a:spcPts val="0"/>
                        </a:spcAft>
                        <a:buClr>
                          <a:schemeClr val="dk1"/>
                        </a:buClr>
                        <a:buSzPts val="1200"/>
                        <a:buFont typeface="Arial"/>
                        <a:buChar char="●"/>
                      </a:pPr>
                      <a:r>
                        <a:rPr lang="en" sz="1200" u="none" strike="noStrike" cap="none">
                          <a:solidFill>
                            <a:schemeClr val="dk1"/>
                          </a:solidFill>
                        </a:rPr>
                        <a:t>Routinely in conjunction with parties that have responsibilities for other critical infrastructures, including local/regional/state/federal authorities, and elected officials</a:t>
                      </a:r>
                      <a:endParaRPr sz="1200" u="none" strike="noStrike" cap="none">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en" sz="1200" i="1" u="none" strike="noStrike" cap="none"/>
                        <a:t>Factors affecting decisions</a:t>
                      </a:r>
                      <a:endParaRPr sz="1200" i="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285750" marR="0" lvl="0" indent="-285750" algn="l" rtl="0">
                        <a:lnSpc>
                          <a:spcPct val="115000"/>
                        </a:lnSpc>
                        <a:spcBef>
                          <a:spcPts val="0"/>
                        </a:spcBef>
                        <a:spcAft>
                          <a:spcPts val="0"/>
                        </a:spcAft>
                        <a:buClr>
                          <a:schemeClr val="dk1"/>
                        </a:buClr>
                        <a:buSzPts val="1200"/>
                        <a:buFont typeface="Arial"/>
                        <a:buChar char="●"/>
                      </a:pPr>
                      <a:r>
                        <a:rPr lang="en" sz="1200" u="none" strike="noStrike" cap="none">
                          <a:solidFill>
                            <a:schemeClr val="dk1"/>
                          </a:solidFill>
                        </a:rPr>
                        <a:t>Actuarial records on frequency of exposure – widely understood risks: insurable</a:t>
                      </a:r>
                      <a:endParaRPr sz="1200" u="none" strike="noStrike" cap="none">
                        <a:solidFill>
                          <a:schemeClr val="dk1"/>
                        </a:solidFill>
                      </a:endParaRPr>
                    </a:p>
                    <a:p>
                      <a:pPr marL="285750" marR="0" lvl="0" indent="-285750" algn="l" rtl="0">
                        <a:lnSpc>
                          <a:spcPct val="115000"/>
                        </a:lnSpc>
                        <a:spcBef>
                          <a:spcPts val="0"/>
                        </a:spcBef>
                        <a:spcAft>
                          <a:spcPts val="0"/>
                        </a:spcAft>
                        <a:buClr>
                          <a:schemeClr val="dk1"/>
                        </a:buClr>
                        <a:buSzPts val="1200"/>
                        <a:buFont typeface="Arial"/>
                        <a:buChar char="●"/>
                      </a:pPr>
                      <a:r>
                        <a:rPr lang="en" sz="1200" u="none" strike="noStrike" cap="none">
                          <a:solidFill>
                            <a:schemeClr val="dk1"/>
                          </a:solidFill>
                        </a:rPr>
                        <a:t>Well-understood/tested practices/approaches</a:t>
                      </a:r>
                      <a:endParaRPr sz="1200" u="none" strike="noStrike" cap="none">
                        <a:solidFill>
                          <a:schemeClr val="dk1"/>
                        </a:solidFill>
                      </a:endParaRPr>
                    </a:p>
                    <a:p>
                      <a:pPr marL="285750" marR="0" lvl="0" indent="-285750" algn="l" rtl="0">
                        <a:lnSpc>
                          <a:spcPct val="115000"/>
                        </a:lnSpc>
                        <a:spcBef>
                          <a:spcPts val="0"/>
                        </a:spcBef>
                        <a:spcAft>
                          <a:spcPts val="0"/>
                        </a:spcAft>
                        <a:buClr>
                          <a:schemeClr val="dk1"/>
                        </a:buClr>
                        <a:buSzPts val="1200"/>
                        <a:buFont typeface="Arial"/>
                        <a:buChar char="●"/>
                      </a:pPr>
                      <a:r>
                        <a:rPr lang="en" sz="1200" u="none" strike="noStrike" cap="none">
                          <a:solidFill>
                            <a:schemeClr val="dk1"/>
                          </a:solidFill>
                        </a:rPr>
                        <a:t>Understood to be an expected cost of doing business</a:t>
                      </a:r>
                      <a:endParaRPr sz="1200" u="none" strike="noStrike" cap="none">
                        <a:solidFill>
                          <a:schemeClr val="dk1"/>
                        </a:solidFill>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285750" marR="0" lvl="0" indent="-285750" algn="l" rtl="0">
                        <a:lnSpc>
                          <a:spcPct val="115000"/>
                        </a:lnSpc>
                        <a:spcBef>
                          <a:spcPts val="0"/>
                        </a:spcBef>
                        <a:spcAft>
                          <a:spcPts val="0"/>
                        </a:spcAft>
                        <a:buClr>
                          <a:schemeClr val="dk1"/>
                        </a:buClr>
                        <a:buSzPts val="1200"/>
                        <a:buFont typeface="Arial"/>
                        <a:buChar char="●"/>
                      </a:pPr>
                      <a:r>
                        <a:rPr lang="en" sz="1200" u="none" strike="noStrike" cap="none">
                          <a:solidFill>
                            <a:schemeClr val="dk1"/>
                          </a:solidFill>
                        </a:rPr>
                        <a:t>No actuarial basis to establish likelihood of occurrence – widely varying perceptions of risk/exposure:  “un-insurable” risk</a:t>
                      </a:r>
                      <a:endParaRPr sz="1200" u="none" strike="noStrike" cap="none">
                        <a:solidFill>
                          <a:schemeClr val="dk1"/>
                        </a:solidFill>
                      </a:endParaRPr>
                    </a:p>
                    <a:p>
                      <a:pPr marL="285750" marR="0" lvl="0" indent="-285750" algn="l" rtl="0">
                        <a:lnSpc>
                          <a:spcPct val="115000"/>
                        </a:lnSpc>
                        <a:spcBef>
                          <a:spcPts val="0"/>
                        </a:spcBef>
                        <a:spcAft>
                          <a:spcPts val="0"/>
                        </a:spcAft>
                        <a:buClr>
                          <a:schemeClr val="dk1"/>
                        </a:buClr>
                        <a:buSzPts val="1200"/>
                        <a:buFont typeface="Arial"/>
                        <a:buChar char="●"/>
                      </a:pPr>
                      <a:r>
                        <a:rPr lang="en" sz="1200" u="none" strike="noStrike" cap="none">
                          <a:solidFill>
                            <a:schemeClr val="dk1"/>
                          </a:solidFill>
                        </a:rPr>
                        <a:t>Limited opportunities to test strategies</a:t>
                      </a:r>
                      <a:endParaRPr sz="1200" u="none" strike="noStrike" cap="none">
                        <a:solidFill>
                          <a:schemeClr val="dk1"/>
                        </a:solidFill>
                      </a:endParaRPr>
                    </a:p>
                    <a:p>
                      <a:pPr marL="285750" marR="0" lvl="0" indent="-285750" algn="l" rtl="0">
                        <a:lnSpc>
                          <a:spcPct val="115000"/>
                        </a:lnSpc>
                        <a:spcBef>
                          <a:spcPts val="0"/>
                        </a:spcBef>
                        <a:spcAft>
                          <a:spcPts val="0"/>
                        </a:spcAft>
                        <a:buClr>
                          <a:schemeClr val="dk1"/>
                        </a:buClr>
                        <a:buSzPts val="1200"/>
                        <a:buFont typeface="Arial"/>
                        <a:buChar char="●"/>
                      </a:pPr>
                      <a:r>
                        <a:rPr lang="en" sz="1200" u="none" strike="noStrike" cap="none">
                          <a:solidFill>
                            <a:schemeClr val="dk1"/>
                          </a:solidFill>
                        </a:rPr>
                        <a:t>Large dollar amounts/extraordinary expenditures may require special approval/vote</a:t>
                      </a:r>
                      <a:endParaRPr sz="1200" u="none" strike="noStrike" cap="none">
                        <a:solidFill>
                          <a:schemeClr val="dk1"/>
                        </a:solidFill>
                      </a:endParaRPr>
                    </a:p>
                    <a:p>
                      <a:pPr marL="285750" marR="0" lvl="0" indent="-285750" algn="l" rtl="0">
                        <a:lnSpc>
                          <a:spcPct val="115000"/>
                        </a:lnSpc>
                        <a:spcBef>
                          <a:spcPts val="0"/>
                        </a:spcBef>
                        <a:spcAft>
                          <a:spcPts val="0"/>
                        </a:spcAft>
                        <a:buClr>
                          <a:schemeClr val="dk1"/>
                        </a:buClr>
                        <a:buSzPts val="1200"/>
                        <a:buFont typeface="Arial"/>
                        <a:buChar char="●"/>
                      </a:pPr>
                      <a:r>
                        <a:rPr lang="en" sz="1200" u="none" strike="noStrike" cap="none">
                          <a:solidFill>
                            <a:schemeClr val="dk1"/>
                          </a:solidFill>
                        </a:rPr>
                        <a:t>Political judgements essential</a:t>
                      </a:r>
                      <a:endParaRPr sz="1200" u="none" strike="noStrike" cap="none">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449"/>
        <p:cNvGrpSpPr/>
        <p:nvPr/>
      </p:nvGrpSpPr>
      <p:grpSpPr>
        <a:xfrm>
          <a:off x="0" y="0"/>
          <a:ext cx="0" cy="0"/>
          <a:chOff x="0" y="0"/>
          <a:chExt cx="0" cy="0"/>
        </a:xfrm>
      </p:grpSpPr>
      <p:sp>
        <p:nvSpPr>
          <p:cNvPr id="451" name="Google Shape;451;p18"/>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452" name="Google Shape;452;p18"/>
          <p:cNvSpPr/>
          <p:nvPr/>
        </p:nvSpPr>
        <p:spPr>
          <a:xfrm>
            <a:off x="346364" y="326208"/>
            <a:ext cx="3129300"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53" name="Google Shape;453;p18"/>
          <p:cNvSpPr txBox="1">
            <a:spLocks noGrp="1"/>
          </p:cNvSpPr>
          <p:nvPr>
            <p:ph type="title"/>
          </p:nvPr>
        </p:nvSpPr>
        <p:spPr>
          <a:xfrm>
            <a:off x="611169" y="520401"/>
            <a:ext cx="78876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a:t>A bit more about resilience</a:t>
            </a:r>
            <a:endParaRPr/>
          </a:p>
        </p:txBody>
      </p:sp>
      <p:sp>
        <p:nvSpPr>
          <p:cNvPr id="454" name="Google Shape;454;p18"/>
          <p:cNvSpPr txBox="1">
            <a:spLocks noGrp="1"/>
          </p:cNvSpPr>
          <p:nvPr>
            <p:ph type="body" idx="1"/>
          </p:nvPr>
        </p:nvSpPr>
        <p:spPr>
          <a:xfrm>
            <a:off x="75125" y="1083200"/>
            <a:ext cx="8861100" cy="1917900"/>
          </a:xfrm>
          <a:prstGeom prst="rect">
            <a:avLst/>
          </a:prstGeom>
          <a:noFill/>
          <a:ln>
            <a:noFill/>
          </a:ln>
        </p:spPr>
        <p:txBody>
          <a:bodyPr spcFirstLastPara="1" wrap="square" lIns="60500" tIns="30250" rIns="60500" bIns="30250" anchor="t" anchorCtr="0">
            <a:noAutofit/>
          </a:bodyPr>
          <a:lstStyle/>
          <a:p>
            <a:pPr marL="457200" lvl="0" indent="-330200" algn="l" rtl="0">
              <a:lnSpc>
                <a:spcPct val="90000"/>
              </a:lnSpc>
              <a:spcBef>
                <a:spcPts val="0"/>
              </a:spcBef>
              <a:spcAft>
                <a:spcPts val="0"/>
              </a:spcAft>
              <a:buSzPts val="1600"/>
              <a:buChar char="►"/>
            </a:pPr>
            <a:r>
              <a:rPr lang="en" sz="1600"/>
              <a:t>Resilience can be measured as a system’s performance subject to acute shocks and/or chronic stresses.</a:t>
            </a:r>
            <a:endParaRPr sz="1600"/>
          </a:p>
          <a:p>
            <a:pPr marL="0" lvl="0" indent="0" algn="l" rtl="0">
              <a:lnSpc>
                <a:spcPct val="90000"/>
              </a:lnSpc>
              <a:spcBef>
                <a:spcPts val="0"/>
              </a:spcBef>
              <a:spcAft>
                <a:spcPts val="0"/>
              </a:spcAft>
              <a:buSzPts val="700"/>
              <a:buNone/>
            </a:pPr>
            <a:endParaRPr sz="1600"/>
          </a:p>
          <a:p>
            <a:pPr marL="0" lvl="0" indent="0" algn="l" rtl="0">
              <a:lnSpc>
                <a:spcPct val="90000"/>
              </a:lnSpc>
              <a:spcBef>
                <a:spcPts val="0"/>
              </a:spcBef>
              <a:spcAft>
                <a:spcPts val="0"/>
              </a:spcAft>
              <a:buSzPts val="700"/>
              <a:buNone/>
            </a:pPr>
            <a:endParaRPr sz="1600"/>
          </a:p>
        </p:txBody>
      </p:sp>
      <p:sp>
        <p:nvSpPr>
          <p:cNvPr id="455" name="Google Shape;455;p18"/>
          <p:cNvSpPr txBox="1"/>
          <p:nvPr/>
        </p:nvSpPr>
        <p:spPr>
          <a:xfrm>
            <a:off x="224700" y="1615675"/>
            <a:ext cx="4016400" cy="1071300"/>
          </a:xfrm>
          <a:prstGeom prst="rect">
            <a:avLst/>
          </a:prstGeom>
          <a:solidFill>
            <a:srgbClr val="CCCCCC"/>
          </a:solid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1600"/>
              <a:buFont typeface="Arial"/>
              <a:buNone/>
            </a:pPr>
            <a:r>
              <a:rPr lang="en" sz="1600" b="0" i="0" u="none" strike="noStrike" cap="none">
                <a:solidFill>
                  <a:schemeClr val="dk1"/>
                </a:solidFill>
                <a:latin typeface="Arial"/>
                <a:ea typeface="Arial"/>
                <a:cs typeface="Arial"/>
                <a:sym typeface="Arial"/>
              </a:rPr>
              <a:t>Types of shock and stress:</a:t>
            </a:r>
            <a:endParaRPr sz="1600" b="0" i="0" u="none" strike="noStrike" cap="none">
              <a:solidFill>
                <a:schemeClr val="dk1"/>
              </a:solidFill>
              <a:latin typeface="Arial"/>
              <a:ea typeface="Arial"/>
              <a:cs typeface="Arial"/>
              <a:sym typeface="Arial"/>
            </a:endParaRPr>
          </a:p>
          <a:p>
            <a:pPr marL="457200" marR="0" lvl="0" indent="-330200" algn="l" rtl="0">
              <a:lnSpc>
                <a:spcPct val="90000"/>
              </a:lnSpc>
              <a:spcBef>
                <a:spcPts val="0"/>
              </a:spcBef>
              <a:spcAft>
                <a:spcPts val="0"/>
              </a:spcAft>
              <a:buClr>
                <a:schemeClr val="dk1"/>
              </a:buClr>
              <a:buSzPts val="1600"/>
              <a:buFont typeface="Arial"/>
              <a:buChar char="●"/>
            </a:pPr>
            <a:r>
              <a:rPr lang="en" sz="1600" b="0" i="0" u="none" strike="noStrike" cap="none">
                <a:solidFill>
                  <a:schemeClr val="dk1"/>
                </a:solidFill>
                <a:latin typeface="Arial"/>
                <a:ea typeface="Arial"/>
                <a:cs typeface="Arial"/>
                <a:sym typeface="Arial"/>
              </a:rPr>
              <a:t>Natural</a:t>
            </a:r>
            <a:endParaRPr sz="1600" b="0" i="0" u="none" strike="noStrike" cap="none">
              <a:solidFill>
                <a:schemeClr val="dk1"/>
              </a:solidFill>
              <a:latin typeface="Arial"/>
              <a:ea typeface="Arial"/>
              <a:cs typeface="Arial"/>
              <a:sym typeface="Arial"/>
            </a:endParaRPr>
          </a:p>
          <a:p>
            <a:pPr marL="457200" marR="0" lvl="0" indent="-330200" algn="l" rtl="0">
              <a:lnSpc>
                <a:spcPct val="90000"/>
              </a:lnSpc>
              <a:spcBef>
                <a:spcPts val="0"/>
              </a:spcBef>
              <a:spcAft>
                <a:spcPts val="0"/>
              </a:spcAft>
              <a:buClr>
                <a:schemeClr val="dk1"/>
              </a:buClr>
              <a:buSzPts val="1600"/>
              <a:buFont typeface="Arial"/>
              <a:buChar char="●"/>
            </a:pPr>
            <a:r>
              <a:rPr lang="en" sz="1600" b="0" i="0" u="none" strike="noStrike" cap="none">
                <a:solidFill>
                  <a:schemeClr val="dk1"/>
                </a:solidFill>
                <a:latin typeface="Arial"/>
                <a:ea typeface="Arial"/>
                <a:cs typeface="Arial"/>
                <a:sym typeface="Arial"/>
              </a:rPr>
              <a:t>Human-caused</a:t>
            </a:r>
            <a:endParaRPr sz="1600" b="0" i="0" u="none" strike="noStrike" cap="none">
              <a:solidFill>
                <a:schemeClr val="dk1"/>
              </a:solidFill>
              <a:latin typeface="Arial"/>
              <a:ea typeface="Arial"/>
              <a:cs typeface="Arial"/>
              <a:sym typeface="Arial"/>
            </a:endParaRPr>
          </a:p>
          <a:p>
            <a:pPr marL="457200" marR="0" lvl="0" indent="-330200" algn="l" rtl="0">
              <a:lnSpc>
                <a:spcPct val="90000"/>
              </a:lnSpc>
              <a:spcBef>
                <a:spcPts val="0"/>
              </a:spcBef>
              <a:spcAft>
                <a:spcPts val="0"/>
              </a:spcAft>
              <a:buClr>
                <a:schemeClr val="dk1"/>
              </a:buClr>
              <a:buSzPts val="1600"/>
              <a:buFont typeface="Arial"/>
              <a:buChar char="●"/>
            </a:pPr>
            <a:r>
              <a:rPr lang="en" sz="1600" b="0" i="0" u="none" strike="noStrike" cap="none">
                <a:solidFill>
                  <a:schemeClr val="dk1"/>
                </a:solidFill>
                <a:latin typeface="Arial"/>
                <a:ea typeface="Arial"/>
                <a:cs typeface="Arial"/>
                <a:sym typeface="Arial"/>
              </a:rPr>
              <a:t>Systemic</a:t>
            </a:r>
            <a:endParaRPr sz="1600" b="0" i="0" u="none" strike="noStrike" cap="none">
              <a:solidFill>
                <a:schemeClr val="dk1"/>
              </a:solidFill>
              <a:latin typeface="Arial"/>
              <a:ea typeface="Arial"/>
              <a:cs typeface="Arial"/>
              <a:sym typeface="Arial"/>
            </a:endParaRPr>
          </a:p>
        </p:txBody>
      </p:sp>
      <p:sp>
        <p:nvSpPr>
          <p:cNvPr id="456" name="Google Shape;456;p18"/>
          <p:cNvSpPr txBox="1">
            <a:spLocks noGrp="1"/>
          </p:cNvSpPr>
          <p:nvPr>
            <p:ph type="body" idx="1"/>
          </p:nvPr>
        </p:nvSpPr>
        <p:spPr>
          <a:xfrm>
            <a:off x="81425" y="2716950"/>
            <a:ext cx="8848500" cy="1821300"/>
          </a:xfrm>
          <a:prstGeom prst="rect">
            <a:avLst/>
          </a:prstGeom>
          <a:noFill/>
          <a:ln>
            <a:noFill/>
          </a:ln>
        </p:spPr>
        <p:txBody>
          <a:bodyPr spcFirstLastPara="1" wrap="square" lIns="60500" tIns="30250" rIns="60500" bIns="30250" anchor="t" anchorCtr="0">
            <a:noAutofit/>
          </a:bodyPr>
          <a:lstStyle/>
          <a:p>
            <a:pPr marL="457200" lvl="0" indent="-330200" algn="l" rtl="0">
              <a:lnSpc>
                <a:spcPct val="90000"/>
              </a:lnSpc>
              <a:spcBef>
                <a:spcPts val="0"/>
              </a:spcBef>
              <a:spcAft>
                <a:spcPts val="0"/>
              </a:spcAft>
              <a:buSzPts val="1600"/>
              <a:buChar char="►"/>
            </a:pPr>
            <a:r>
              <a:rPr lang="en" sz="1600"/>
              <a:t>A system resilient to one type of hazard may not be resilient to another.</a:t>
            </a:r>
            <a:endParaRPr sz="1600"/>
          </a:p>
          <a:p>
            <a:pPr marL="457200" lvl="0" indent="0" algn="l" rtl="0">
              <a:lnSpc>
                <a:spcPct val="90000"/>
              </a:lnSpc>
              <a:spcBef>
                <a:spcPts val="0"/>
              </a:spcBef>
              <a:spcAft>
                <a:spcPts val="0"/>
              </a:spcAft>
              <a:buSzPts val="700"/>
              <a:buNone/>
            </a:pPr>
            <a:endParaRPr sz="1600"/>
          </a:p>
          <a:p>
            <a:pPr marL="457200" lvl="0" indent="-330200" algn="l" rtl="0">
              <a:lnSpc>
                <a:spcPct val="90000"/>
              </a:lnSpc>
              <a:spcBef>
                <a:spcPts val="0"/>
              </a:spcBef>
              <a:spcAft>
                <a:spcPts val="0"/>
              </a:spcAft>
              <a:buSzPts val="1600"/>
              <a:buChar char="►"/>
            </a:pPr>
            <a:r>
              <a:rPr lang="en" sz="1600"/>
              <a:t>Considerations when selecting or applying metrics include:</a:t>
            </a:r>
            <a:endParaRPr sz="1600"/>
          </a:p>
          <a:p>
            <a:pPr marL="914400" lvl="1" indent="-330200" algn="l" rtl="0">
              <a:lnSpc>
                <a:spcPct val="100000"/>
              </a:lnSpc>
              <a:spcBef>
                <a:spcPts val="0"/>
              </a:spcBef>
              <a:spcAft>
                <a:spcPts val="0"/>
              </a:spcAft>
              <a:buSzPts val="1600"/>
              <a:buChar char="▪"/>
            </a:pPr>
            <a:r>
              <a:rPr lang="en" sz="1600"/>
              <a:t>Attribute- versus performance-based</a:t>
            </a:r>
            <a:endParaRPr sz="1600"/>
          </a:p>
          <a:p>
            <a:pPr marL="914400" lvl="1" indent="-330200" algn="l" rtl="0">
              <a:lnSpc>
                <a:spcPct val="100000"/>
              </a:lnSpc>
              <a:spcBef>
                <a:spcPts val="0"/>
              </a:spcBef>
              <a:spcAft>
                <a:spcPts val="0"/>
              </a:spcAft>
              <a:buSzPts val="1600"/>
              <a:buChar char="▪"/>
            </a:pPr>
            <a:r>
              <a:rPr lang="en" sz="1600"/>
              <a:t>Qualitative versus quantitative</a:t>
            </a:r>
            <a:endParaRPr sz="1600"/>
          </a:p>
          <a:p>
            <a:pPr marL="914400" lvl="1" indent="-330200" algn="l" rtl="0">
              <a:lnSpc>
                <a:spcPct val="100000"/>
              </a:lnSpc>
              <a:spcBef>
                <a:spcPts val="0"/>
              </a:spcBef>
              <a:spcAft>
                <a:spcPts val="0"/>
              </a:spcAft>
              <a:buSzPts val="1600"/>
              <a:buChar char="▪"/>
            </a:pPr>
            <a:r>
              <a:rPr lang="en" sz="1600"/>
              <a:t>Chronic versus acute</a:t>
            </a:r>
            <a:endParaRPr sz="1600"/>
          </a:p>
          <a:p>
            <a:pPr marL="914400" lvl="1" indent="-330200" algn="l" rtl="0">
              <a:lnSpc>
                <a:spcPct val="100000"/>
              </a:lnSpc>
              <a:spcBef>
                <a:spcPts val="0"/>
              </a:spcBef>
              <a:spcAft>
                <a:spcPts val="0"/>
              </a:spcAft>
              <a:buSzPts val="1600"/>
              <a:buChar char="▪"/>
            </a:pPr>
            <a:r>
              <a:rPr lang="en" sz="1600"/>
              <a:t>Extent and type of consequences</a:t>
            </a:r>
            <a:endParaRPr sz="1600"/>
          </a:p>
        </p:txBody>
      </p:sp>
      <p:sp>
        <p:nvSpPr>
          <p:cNvPr id="457" name="Google Shape;457;p18"/>
          <p:cNvSpPr txBox="1"/>
          <p:nvPr/>
        </p:nvSpPr>
        <p:spPr>
          <a:xfrm>
            <a:off x="4393500" y="1615675"/>
            <a:ext cx="4525800" cy="1071300"/>
          </a:xfrm>
          <a:prstGeom prst="rect">
            <a:avLst/>
          </a:prstGeom>
          <a:solidFill>
            <a:srgbClr val="CCCCCC"/>
          </a:solid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1600"/>
              <a:buFont typeface="Arial"/>
              <a:buNone/>
            </a:pPr>
            <a:r>
              <a:rPr lang="en" sz="1600" b="0" i="0" u="none" strike="noStrike" cap="none">
                <a:solidFill>
                  <a:schemeClr val="dk1"/>
                </a:solidFill>
                <a:latin typeface="Arial"/>
                <a:ea typeface="Arial"/>
                <a:cs typeface="Arial"/>
                <a:sym typeface="Arial"/>
              </a:rPr>
              <a:t>Types of systems:</a:t>
            </a:r>
            <a:endParaRPr sz="1600" b="0" i="0" u="none" strike="noStrike" cap="none">
              <a:solidFill>
                <a:schemeClr val="dk1"/>
              </a:solidFill>
              <a:latin typeface="Arial"/>
              <a:ea typeface="Arial"/>
              <a:cs typeface="Arial"/>
              <a:sym typeface="Arial"/>
            </a:endParaRPr>
          </a:p>
          <a:p>
            <a:pPr marL="457200" marR="0" lvl="0" indent="-330200" algn="l" rtl="0">
              <a:lnSpc>
                <a:spcPct val="90000"/>
              </a:lnSpc>
              <a:spcBef>
                <a:spcPts val="0"/>
              </a:spcBef>
              <a:spcAft>
                <a:spcPts val="0"/>
              </a:spcAft>
              <a:buClr>
                <a:schemeClr val="dk1"/>
              </a:buClr>
              <a:buSzPts val="1600"/>
              <a:buFont typeface="Arial"/>
              <a:buChar char="●"/>
            </a:pPr>
            <a:r>
              <a:rPr lang="en" sz="1600" b="0" i="0" u="none" strike="noStrike" cap="none">
                <a:solidFill>
                  <a:schemeClr val="dk1"/>
                </a:solidFill>
                <a:latin typeface="Arial"/>
                <a:ea typeface="Arial"/>
                <a:cs typeface="Arial"/>
                <a:sym typeface="Arial"/>
              </a:rPr>
              <a:t>Engineered (e.g., power grid)</a:t>
            </a:r>
            <a:endParaRPr sz="1600" b="0" i="0" u="none" strike="noStrike" cap="none">
              <a:solidFill>
                <a:schemeClr val="dk1"/>
              </a:solidFill>
              <a:latin typeface="Arial"/>
              <a:ea typeface="Arial"/>
              <a:cs typeface="Arial"/>
              <a:sym typeface="Arial"/>
            </a:endParaRPr>
          </a:p>
          <a:p>
            <a:pPr marL="457200" marR="0" lvl="0" indent="-330200" algn="l" rtl="0">
              <a:lnSpc>
                <a:spcPct val="90000"/>
              </a:lnSpc>
              <a:spcBef>
                <a:spcPts val="0"/>
              </a:spcBef>
              <a:spcAft>
                <a:spcPts val="0"/>
              </a:spcAft>
              <a:buClr>
                <a:schemeClr val="dk1"/>
              </a:buClr>
              <a:buSzPts val="1600"/>
              <a:buFont typeface="Arial"/>
              <a:buChar char="●"/>
            </a:pPr>
            <a:r>
              <a:rPr lang="en" sz="1600" b="0" i="0" u="none" strike="noStrike" cap="none">
                <a:solidFill>
                  <a:schemeClr val="dk1"/>
                </a:solidFill>
                <a:latin typeface="Arial"/>
                <a:ea typeface="Arial"/>
                <a:cs typeface="Arial"/>
                <a:sym typeface="Arial"/>
              </a:rPr>
              <a:t>Social (e.g., community, economy)</a:t>
            </a:r>
            <a:endParaRPr sz="1600" b="0" i="0" u="none" strike="noStrike" cap="none">
              <a:solidFill>
                <a:schemeClr val="dk1"/>
              </a:solidFill>
              <a:latin typeface="Arial"/>
              <a:ea typeface="Arial"/>
              <a:cs typeface="Arial"/>
              <a:sym typeface="Arial"/>
            </a:endParaRPr>
          </a:p>
          <a:p>
            <a:pPr marL="457200" marR="0" lvl="0" indent="-330200" algn="l" rtl="0">
              <a:lnSpc>
                <a:spcPct val="90000"/>
              </a:lnSpc>
              <a:spcBef>
                <a:spcPts val="0"/>
              </a:spcBef>
              <a:spcAft>
                <a:spcPts val="0"/>
              </a:spcAft>
              <a:buClr>
                <a:schemeClr val="dk1"/>
              </a:buClr>
              <a:buSzPts val="1600"/>
              <a:buFont typeface="Arial"/>
              <a:buChar char="●"/>
            </a:pPr>
            <a:r>
              <a:rPr lang="en" sz="1600" b="0" i="0" u="none" strike="noStrike" cap="none">
                <a:solidFill>
                  <a:schemeClr val="dk1"/>
                </a:solidFill>
                <a:latin typeface="Arial"/>
                <a:ea typeface="Arial"/>
                <a:cs typeface="Arial"/>
                <a:sym typeface="Arial"/>
              </a:rPr>
              <a:t>Geographically-defined (e.g., military base)</a:t>
            </a:r>
            <a:endParaRPr sz="1600" b="0" i="0" u="none" strike="noStrike" cap="none">
              <a:solidFill>
                <a:schemeClr val="dk1"/>
              </a:solidFill>
              <a:latin typeface="Arial"/>
              <a:ea typeface="Arial"/>
              <a:cs typeface="Arial"/>
              <a:sym typeface="Arial"/>
            </a:endParaRPr>
          </a:p>
        </p:txBody>
      </p:sp>
      <p:sp>
        <p:nvSpPr>
          <p:cNvPr id="458" name="Google Shape;458;p18"/>
          <p:cNvSpPr txBox="1"/>
          <p:nvPr/>
        </p:nvSpPr>
        <p:spPr>
          <a:xfrm>
            <a:off x="72300" y="4538250"/>
            <a:ext cx="35238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dk1"/>
                </a:solidFill>
                <a:latin typeface="Arial"/>
                <a:ea typeface="Arial"/>
                <a:cs typeface="Arial"/>
                <a:sym typeface="Arial"/>
              </a:rPr>
              <a:t>Note: Next nine slides adapted from Jeffers et al. (2023)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463"/>
        <p:cNvGrpSpPr/>
        <p:nvPr/>
      </p:nvGrpSpPr>
      <p:grpSpPr>
        <a:xfrm>
          <a:off x="0" y="0"/>
          <a:ext cx="0" cy="0"/>
          <a:chOff x="0" y="0"/>
          <a:chExt cx="0" cy="0"/>
        </a:xfrm>
      </p:grpSpPr>
      <p:sp>
        <p:nvSpPr>
          <p:cNvPr id="465" name="Google Shape;465;p19"/>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466" name="Google Shape;466;p19"/>
          <p:cNvSpPr/>
          <p:nvPr/>
        </p:nvSpPr>
        <p:spPr>
          <a:xfrm>
            <a:off x="346364" y="326208"/>
            <a:ext cx="3129342"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67" name="Google Shape;467;p19"/>
          <p:cNvSpPr txBox="1">
            <a:spLocks noGrp="1"/>
          </p:cNvSpPr>
          <p:nvPr>
            <p:ph type="title"/>
          </p:nvPr>
        </p:nvSpPr>
        <p:spPr>
          <a:xfrm>
            <a:off x="497100" y="530775"/>
            <a:ext cx="83817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a:t>Metrics terminology: attribute vs. performance</a:t>
            </a:r>
            <a:endParaRPr/>
          </a:p>
        </p:txBody>
      </p:sp>
      <p:graphicFrame>
        <p:nvGraphicFramePr>
          <p:cNvPr id="468" name="Google Shape;468;p19"/>
          <p:cNvGraphicFramePr/>
          <p:nvPr/>
        </p:nvGraphicFramePr>
        <p:xfrm>
          <a:off x="329525" y="1648575"/>
          <a:ext cx="8484950" cy="2224930"/>
        </p:xfrm>
        <a:graphic>
          <a:graphicData uri="http://schemas.openxmlformats.org/drawingml/2006/table">
            <a:tbl>
              <a:tblPr>
                <a:noFill/>
                <a:tableStyleId>{8E5FCD67-AB04-4416-A793-D4724B255D52}</a:tableStyleId>
              </a:tblPr>
              <a:tblGrid>
                <a:gridCol w="4242475">
                  <a:extLst>
                    <a:ext uri="{9D8B030D-6E8A-4147-A177-3AD203B41FA5}">
                      <a16:colId xmlns:a16="http://schemas.microsoft.com/office/drawing/2014/main" val="20000"/>
                    </a:ext>
                  </a:extLst>
                </a:gridCol>
                <a:gridCol w="4242475">
                  <a:extLst>
                    <a:ext uri="{9D8B030D-6E8A-4147-A177-3AD203B41FA5}">
                      <a16:colId xmlns:a16="http://schemas.microsoft.com/office/drawing/2014/main" val="20001"/>
                    </a:ext>
                  </a:extLst>
                </a:gridCol>
              </a:tblGrid>
              <a:tr h="396200">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t>Attribute-based Metrics</a:t>
                      </a:r>
                      <a:endParaRPr sz="14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7B7B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t>Performance-based Metrics</a:t>
                      </a:r>
                      <a:endParaRPr sz="14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7B7B7"/>
                    </a:solidFill>
                  </a:tcPr>
                </a:tc>
                <a:extLst>
                  <a:ext uri="{0D108BD9-81ED-4DB2-BD59-A6C34878D82A}">
                    <a16:rowId xmlns:a16="http://schemas.microsoft.com/office/drawing/2014/main" val="10000"/>
                  </a:ext>
                </a:extLst>
              </a:tr>
              <a:tr h="6095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What are the features of a system that make it more or less resilient?</a:t>
                      </a:r>
                      <a:endParaRPr sz="14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How resilient is/was the system?</a:t>
                      </a:r>
                      <a:endParaRPr sz="14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095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Things you can assess now on a “normal” day</a:t>
                      </a:r>
                      <a:endParaRPr sz="14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Things you can measure only during a disruption</a:t>
                      </a:r>
                      <a:endParaRPr sz="14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Often compiled using surveys or checklists</a:t>
                      </a:r>
                      <a:endParaRPr sz="14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Often based on data collected during an event (or a modeled event)</a:t>
                      </a:r>
                      <a:endParaRPr sz="14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473"/>
        <p:cNvGrpSpPr/>
        <p:nvPr/>
      </p:nvGrpSpPr>
      <p:grpSpPr>
        <a:xfrm>
          <a:off x="0" y="0"/>
          <a:ext cx="0" cy="0"/>
          <a:chOff x="0" y="0"/>
          <a:chExt cx="0" cy="0"/>
        </a:xfrm>
      </p:grpSpPr>
      <p:pic>
        <p:nvPicPr>
          <p:cNvPr id="474" name="Google Shape;474;p20"/>
          <p:cNvPicPr preferRelativeResize="0"/>
          <p:nvPr/>
        </p:nvPicPr>
        <p:blipFill rotWithShape="1">
          <a:blip r:embed="rId3">
            <a:alphaModFix/>
          </a:blip>
          <a:srcRect/>
          <a:stretch/>
        </p:blipFill>
        <p:spPr>
          <a:xfrm>
            <a:off x="7070397" y="4286250"/>
            <a:ext cx="1865317" cy="498763"/>
          </a:xfrm>
          <a:prstGeom prst="rect">
            <a:avLst/>
          </a:prstGeom>
          <a:noFill/>
          <a:ln>
            <a:noFill/>
          </a:ln>
        </p:spPr>
      </p:pic>
      <p:sp>
        <p:nvSpPr>
          <p:cNvPr id="475" name="Google Shape;475;p20"/>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476" name="Google Shape;476;p20"/>
          <p:cNvSpPr/>
          <p:nvPr/>
        </p:nvSpPr>
        <p:spPr>
          <a:xfrm>
            <a:off x="346364" y="326208"/>
            <a:ext cx="3129300"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77" name="Google Shape;477;p20"/>
          <p:cNvSpPr txBox="1">
            <a:spLocks noGrp="1"/>
          </p:cNvSpPr>
          <p:nvPr>
            <p:ph type="title"/>
          </p:nvPr>
        </p:nvSpPr>
        <p:spPr>
          <a:xfrm>
            <a:off x="611169" y="520401"/>
            <a:ext cx="78876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a:t>Some examples</a:t>
            </a:r>
            <a:endParaRPr/>
          </a:p>
        </p:txBody>
      </p:sp>
      <p:graphicFrame>
        <p:nvGraphicFramePr>
          <p:cNvPr id="478" name="Google Shape;478;p20"/>
          <p:cNvGraphicFramePr/>
          <p:nvPr/>
        </p:nvGraphicFramePr>
        <p:xfrm>
          <a:off x="277200" y="1147950"/>
          <a:ext cx="4233425" cy="3733610"/>
        </p:xfrm>
        <a:graphic>
          <a:graphicData uri="http://schemas.openxmlformats.org/drawingml/2006/table">
            <a:tbl>
              <a:tblPr>
                <a:noFill/>
                <a:tableStyleId>{8E5FCD67-AB04-4416-A793-D4724B255D52}</a:tableStyleId>
              </a:tblPr>
              <a:tblGrid>
                <a:gridCol w="1828400">
                  <a:extLst>
                    <a:ext uri="{9D8B030D-6E8A-4147-A177-3AD203B41FA5}">
                      <a16:colId xmlns:a16="http://schemas.microsoft.com/office/drawing/2014/main" val="20000"/>
                    </a:ext>
                  </a:extLst>
                </a:gridCol>
                <a:gridCol w="2405025">
                  <a:extLst>
                    <a:ext uri="{9D8B030D-6E8A-4147-A177-3AD203B41FA5}">
                      <a16:colId xmlns:a16="http://schemas.microsoft.com/office/drawing/2014/main" val="20001"/>
                    </a:ext>
                  </a:extLst>
                </a:gridCol>
              </a:tblGrid>
              <a:tr h="364150">
                <a:tc gridSpan="2">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t>Attribute-based</a:t>
                      </a:r>
                      <a:endParaRPr sz="12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CCCC"/>
                    </a:solidFill>
                  </a:tcPr>
                </a:tc>
                <a:tc hMerge="1">
                  <a:txBody>
                    <a:bodyPr/>
                    <a:lstStyle/>
                    <a:p>
                      <a:endParaRPr lang="en-US"/>
                    </a:p>
                  </a:txBody>
                  <a:tcPr/>
                </a:tc>
                <a:extLst>
                  <a:ext uri="{0D108BD9-81ED-4DB2-BD59-A6C34878D82A}">
                    <a16:rowId xmlns:a16="http://schemas.microsoft.com/office/drawing/2014/main" val="10000"/>
                  </a:ext>
                </a:extLst>
              </a:tr>
              <a:tr h="364150">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Metric</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Units</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CCCC"/>
                    </a:solidFill>
                  </a:tcPr>
                </a:tc>
                <a:extLst>
                  <a:ext uri="{0D108BD9-81ED-4DB2-BD59-A6C34878D82A}">
                    <a16:rowId xmlns:a16="http://schemas.microsoft.com/office/drawing/2014/main" val="10001"/>
                  </a:ext>
                </a:extLst>
              </a:tr>
              <a:tr h="952450">
                <a:tc>
                  <a:txBody>
                    <a:bodyPr/>
                    <a:lstStyle/>
                    <a:p>
                      <a:pPr marL="0" marR="0" lvl="0" indent="0" algn="l" rtl="0">
                        <a:lnSpc>
                          <a:spcPct val="100000"/>
                        </a:lnSpc>
                        <a:spcBef>
                          <a:spcPts val="0"/>
                        </a:spcBef>
                        <a:spcAft>
                          <a:spcPts val="0"/>
                        </a:spcAft>
                        <a:buClr>
                          <a:srgbClr val="000000"/>
                        </a:buClr>
                        <a:buSzPts val="1200"/>
                        <a:buFont typeface="Arial"/>
                        <a:buNone/>
                      </a:pPr>
                      <a:r>
                        <a:rPr lang="en" sz="1200" i="1" u="none" strike="noStrike" cap="none"/>
                        <a:t>Number of community resilience hubs in disadvantaged communities (DACs)</a:t>
                      </a:r>
                      <a:endParaRPr sz="1200" i="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Unitless (count)</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952450">
                <a:tc>
                  <a:txBody>
                    <a:bodyPr/>
                    <a:lstStyle/>
                    <a:p>
                      <a:pPr marL="0" marR="0" lvl="0" indent="0" algn="l" rtl="0">
                        <a:lnSpc>
                          <a:spcPct val="100000"/>
                        </a:lnSpc>
                        <a:spcBef>
                          <a:spcPts val="0"/>
                        </a:spcBef>
                        <a:spcAft>
                          <a:spcPts val="0"/>
                        </a:spcAft>
                        <a:buClr>
                          <a:srgbClr val="000000"/>
                        </a:buClr>
                        <a:buSzPts val="1200"/>
                        <a:buFont typeface="Arial"/>
                        <a:buNone/>
                      </a:pPr>
                      <a:r>
                        <a:rPr lang="en" sz="1200" i="1" u="none" strike="noStrike" cap="none"/>
                        <a:t>Size of community resilience infrastructure deployed in DACs</a:t>
                      </a:r>
                      <a:endParaRPr sz="1200" i="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MW or MWh</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952450">
                <a:tc>
                  <a:txBody>
                    <a:bodyPr/>
                    <a:lstStyle/>
                    <a:p>
                      <a:pPr marL="0" marR="0" lvl="0" indent="0" algn="l" rtl="0">
                        <a:lnSpc>
                          <a:spcPct val="100000"/>
                        </a:lnSpc>
                        <a:spcBef>
                          <a:spcPts val="0"/>
                        </a:spcBef>
                        <a:spcAft>
                          <a:spcPts val="0"/>
                        </a:spcAft>
                        <a:buClr>
                          <a:srgbClr val="000000"/>
                        </a:buClr>
                        <a:buSzPts val="1200"/>
                        <a:buFont typeface="Arial"/>
                        <a:buNone/>
                      </a:pPr>
                      <a:r>
                        <a:rPr lang="en" sz="1200" i="1" u="none" strike="noStrike" cap="none"/>
                        <a:t>NIMS Certification</a:t>
                      </a:r>
                      <a:endParaRPr sz="1200" i="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Total number and percent of National Incident Management System 100, 200, and 300 certification trainings among utility employees, annually</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479" name="Google Shape;479;p20"/>
          <p:cNvGraphicFramePr/>
          <p:nvPr/>
        </p:nvGraphicFramePr>
        <p:xfrm>
          <a:off x="4729075" y="1147950"/>
          <a:ext cx="4233425" cy="3588810"/>
        </p:xfrm>
        <a:graphic>
          <a:graphicData uri="http://schemas.openxmlformats.org/drawingml/2006/table">
            <a:tbl>
              <a:tblPr>
                <a:noFill/>
                <a:tableStyleId>{8E5FCD67-AB04-4416-A793-D4724B255D52}</a:tableStyleId>
              </a:tblPr>
              <a:tblGrid>
                <a:gridCol w="1828400">
                  <a:extLst>
                    <a:ext uri="{9D8B030D-6E8A-4147-A177-3AD203B41FA5}">
                      <a16:colId xmlns:a16="http://schemas.microsoft.com/office/drawing/2014/main" val="20000"/>
                    </a:ext>
                  </a:extLst>
                </a:gridCol>
                <a:gridCol w="2405025">
                  <a:extLst>
                    <a:ext uri="{9D8B030D-6E8A-4147-A177-3AD203B41FA5}">
                      <a16:colId xmlns:a16="http://schemas.microsoft.com/office/drawing/2014/main" val="20001"/>
                    </a:ext>
                  </a:extLst>
                </a:gridCol>
              </a:tblGrid>
              <a:tr h="364150">
                <a:tc gridSpan="2">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t>Performance-based</a:t>
                      </a:r>
                      <a:endParaRPr sz="12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CCCC"/>
                    </a:solidFill>
                  </a:tcPr>
                </a:tc>
                <a:tc hMerge="1">
                  <a:txBody>
                    <a:bodyPr/>
                    <a:lstStyle/>
                    <a:p>
                      <a:endParaRPr lang="en-US"/>
                    </a:p>
                  </a:txBody>
                  <a:tcPr/>
                </a:tc>
                <a:extLst>
                  <a:ext uri="{0D108BD9-81ED-4DB2-BD59-A6C34878D82A}">
                    <a16:rowId xmlns:a16="http://schemas.microsoft.com/office/drawing/2014/main" val="10000"/>
                  </a:ext>
                </a:extLst>
              </a:tr>
              <a:tr h="364150">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Metric</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Units</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CCCC"/>
                    </a:solidFill>
                  </a:tcPr>
                </a:tc>
                <a:extLst>
                  <a:ext uri="{0D108BD9-81ED-4DB2-BD59-A6C34878D82A}">
                    <a16:rowId xmlns:a16="http://schemas.microsoft.com/office/drawing/2014/main" val="10001"/>
                  </a:ext>
                </a:extLst>
              </a:tr>
              <a:tr h="952450">
                <a:tc>
                  <a:txBody>
                    <a:bodyPr/>
                    <a:lstStyle/>
                    <a:p>
                      <a:pPr marL="0" marR="0" lvl="0" indent="0" algn="l" rtl="0">
                        <a:lnSpc>
                          <a:spcPct val="100000"/>
                        </a:lnSpc>
                        <a:spcBef>
                          <a:spcPts val="0"/>
                        </a:spcBef>
                        <a:spcAft>
                          <a:spcPts val="0"/>
                        </a:spcAft>
                        <a:buClr>
                          <a:srgbClr val="000000"/>
                        </a:buClr>
                        <a:buSzPts val="1200"/>
                        <a:buFont typeface="Arial"/>
                        <a:buNone/>
                      </a:pPr>
                      <a:r>
                        <a:rPr lang="en" sz="1200" i="1" u="none" strike="noStrike" cap="none"/>
                        <a:t>SAIDI, SAIFI, CAIDI, and CAIFI (with MEDs)</a:t>
                      </a:r>
                      <a:endParaRPr sz="1200" i="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System Average Duration, Frequency, or Customer Average Duration, Frequency during Major Event Days</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952450">
                <a:tc>
                  <a:txBody>
                    <a:bodyPr/>
                    <a:lstStyle/>
                    <a:p>
                      <a:pPr marL="0" marR="0" lvl="0" indent="0" algn="l" rtl="0">
                        <a:lnSpc>
                          <a:spcPct val="100000"/>
                        </a:lnSpc>
                        <a:spcBef>
                          <a:spcPts val="0"/>
                        </a:spcBef>
                        <a:spcAft>
                          <a:spcPts val="0"/>
                        </a:spcAft>
                        <a:buClr>
                          <a:srgbClr val="000000"/>
                        </a:buClr>
                        <a:buSzPts val="1200"/>
                        <a:buFont typeface="Arial"/>
                        <a:buNone/>
                      </a:pPr>
                      <a:r>
                        <a:rPr lang="en" sz="1200" i="1" u="none" strike="noStrike" cap="none"/>
                        <a:t>Total prolonged outages</a:t>
                      </a:r>
                      <a:endParaRPr sz="1200" i="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Total number of unique customers with interruptions exceeding X hours</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952450">
                <a:tc>
                  <a:txBody>
                    <a:bodyPr/>
                    <a:lstStyle/>
                    <a:p>
                      <a:pPr marL="0" marR="0" lvl="0" indent="0" algn="l" rtl="0">
                        <a:lnSpc>
                          <a:spcPct val="100000"/>
                        </a:lnSpc>
                        <a:spcBef>
                          <a:spcPts val="0"/>
                        </a:spcBef>
                        <a:spcAft>
                          <a:spcPts val="0"/>
                        </a:spcAft>
                        <a:buClr>
                          <a:srgbClr val="000000"/>
                        </a:buClr>
                        <a:buSzPts val="1200"/>
                        <a:buFont typeface="Arial"/>
                        <a:buNone/>
                      </a:pPr>
                      <a:r>
                        <a:rPr lang="en" sz="1200" i="1" u="none" strike="noStrike" cap="none"/>
                        <a:t>Cumulative customer energy demand not served</a:t>
                      </a:r>
                      <a:endParaRPr sz="1200" i="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kWh of demand that would have been served if not for outage conditions</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484"/>
        <p:cNvGrpSpPr/>
        <p:nvPr/>
      </p:nvGrpSpPr>
      <p:grpSpPr>
        <a:xfrm>
          <a:off x="0" y="0"/>
          <a:ext cx="0" cy="0"/>
          <a:chOff x="0" y="0"/>
          <a:chExt cx="0" cy="0"/>
        </a:xfrm>
      </p:grpSpPr>
      <p:sp>
        <p:nvSpPr>
          <p:cNvPr id="486" name="Google Shape;486;p21"/>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487" name="Google Shape;487;p21"/>
          <p:cNvSpPr/>
          <p:nvPr/>
        </p:nvSpPr>
        <p:spPr>
          <a:xfrm>
            <a:off x="346364" y="326208"/>
            <a:ext cx="3129300"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88" name="Google Shape;488;p21"/>
          <p:cNvSpPr txBox="1">
            <a:spLocks noGrp="1"/>
          </p:cNvSpPr>
          <p:nvPr>
            <p:ph type="title"/>
          </p:nvPr>
        </p:nvSpPr>
        <p:spPr>
          <a:xfrm>
            <a:off x="497100" y="530775"/>
            <a:ext cx="83817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a:t>Metrics terminology: qualitative vs. quantitative</a:t>
            </a:r>
            <a:endParaRPr/>
          </a:p>
        </p:txBody>
      </p:sp>
      <p:graphicFrame>
        <p:nvGraphicFramePr>
          <p:cNvPr id="489" name="Google Shape;489;p21"/>
          <p:cNvGraphicFramePr/>
          <p:nvPr/>
        </p:nvGraphicFramePr>
        <p:xfrm>
          <a:off x="346350" y="1904450"/>
          <a:ext cx="8484950" cy="1615360"/>
        </p:xfrm>
        <a:graphic>
          <a:graphicData uri="http://schemas.openxmlformats.org/drawingml/2006/table">
            <a:tbl>
              <a:tblPr>
                <a:noFill/>
                <a:tableStyleId>{8E5FCD67-AB04-4416-A793-D4724B255D52}</a:tableStyleId>
              </a:tblPr>
              <a:tblGrid>
                <a:gridCol w="4242475">
                  <a:extLst>
                    <a:ext uri="{9D8B030D-6E8A-4147-A177-3AD203B41FA5}">
                      <a16:colId xmlns:a16="http://schemas.microsoft.com/office/drawing/2014/main" val="20000"/>
                    </a:ext>
                  </a:extLst>
                </a:gridCol>
                <a:gridCol w="4242475">
                  <a:extLst>
                    <a:ext uri="{9D8B030D-6E8A-4147-A177-3AD203B41FA5}">
                      <a16:colId xmlns:a16="http://schemas.microsoft.com/office/drawing/2014/main" val="20001"/>
                    </a:ext>
                  </a:extLst>
                </a:gridCol>
              </a:tblGrid>
              <a:tr h="396200">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t>Qualitative-based Metrics</a:t>
                      </a:r>
                      <a:endParaRPr sz="14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7B7B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t>Quantitative-based Metrics</a:t>
                      </a:r>
                      <a:endParaRPr sz="14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7B7B7"/>
                    </a:solidFill>
                  </a:tcPr>
                </a:tc>
                <a:extLst>
                  <a:ext uri="{0D108BD9-81ED-4DB2-BD59-A6C34878D82A}">
                    <a16:rowId xmlns:a16="http://schemas.microsoft.com/office/drawing/2014/main" val="10000"/>
                  </a:ext>
                </a:extLst>
              </a:tr>
              <a:tr h="6095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Subjective description of system resilience</a:t>
                      </a:r>
                      <a:endParaRPr sz="14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Objective, numerical assessment of system resilience</a:t>
                      </a:r>
                      <a:endParaRPr sz="14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095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Information comes from people, including opinions and attitudes</a:t>
                      </a:r>
                      <a:endParaRPr sz="14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Data is often measured, but occasionally based on objective human judgment</a:t>
                      </a:r>
                      <a:endParaRPr sz="14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494"/>
        <p:cNvGrpSpPr/>
        <p:nvPr/>
      </p:nvGrpSpPr>
      <p:grpSpPr>
        <a:xfrm>
          <a:off x="0" y="0"/>
          <a:ext cx="0" cy="0"/>
          <a:chOff x="0" y="0"/>
          <a:chExt cx="0" cy="0"/>
        </a:xfrm>
      </p:grpSpPr>
      <p:pic>
        <p:nvPicPr>
          <p:cNvPr id="495" name="Google Shape;495;p22"/>
          <p:cNvPicPr preferRelativeResize="0"/>
          <p:nvPr/>
        </p:nvPicPr>
        <p:blipFill rotWithShape="1">
          <a:blip r:embed="rId3">
            <a:alphaModFix/>
          </a:blip>
          <a:srcRect/>
          <a:stretch/>
        </p:blipFill>
        <p:spPr>
          <a:xfrm>
            <a:off x="7070397" y="4286250"/>
            <a:ext cx="1865317" cy="498763"/>
          </a:xfrm>
          <a:prstGeom prst="rect">
            <a:avLst/>
          </a:prstGeom>
          <a:noFill/>
          <a:ln>
            <a:noFill/>
          </a:ln>
        </p:spPr>
      </p:pic>
      <p:sp>
        <p:nvSpPr>
          <p:cNvPr id="496" name="Google Shape;496;p22"/>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497" name="Google Shape;497;p22"/>
          <p:cNvSpPr/>
          <p:nvPr/>
        </p:nvSpPr>
        <p:spPr>
          <a:xfrm>
            <a:off x="346364" y="326208"/>
            <a:ext cx="3129300"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98" name="Google Shape;498;p22"/>
          <p:cNvSpPr txBox="1">
            <a:spLocks noGrp="1"/>
          </p:cNvSpPr>
          <p:nvPr>
            <p:ph type="title"/>
          </p:nvPr>
        </p:nvSpPr>
        <p:spPr>
          <a:xfrm>
            <a:off x="611169" y="520401"/>
            <a:ext cx="78876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a:t>Some examples</a:t>
            </a:r>
            <a:endParaRPr/>
          </a:p>
        </p:txBody>
      </p:sp>
      <p:graphicFrame>
        <p:nvGraphicFramePr>
          <p:cNvPr id="499" name="Google Shape;499;p22"/>
          <p:cNvGraphicFramePr/>
          <p:nvPr/>
        </p:nvGraphicFramePr>
        <p:xfrm>
          <a:off x="277200" y="1147950"/>
          <a:ext cx="4233425" cy="1683910"/>
        </p:xfrm>
        <a:graphic>
          <a:graphicData uri="http://schemas.openxmlformats.org/drawingml/2006/table">
            <a:tbl>
              <a:tblPr>
                <a:noFill/>
                <a:tableStyleId>{8E5FCD67-AB04-4416-A793-D4724B255D52}</a:tableStyleId>
              </a:tblPr>
              <a:tblGrid>
                <a:gridCol w="1828400">
                  <a:extLst>
                    <a:ext uri="{9D8B030D-6E8A-4147-A177-3AD203B41FA5}">
                      <a16:colId xmlns:a16="http://schemas.microsoft.com/office/drawing/2014/main" val="20000"/>
                    </a:ext>
                  </a:extLst>
                </a:gridCol>
                <a:gridCol w="2405025">
                  <a:extLst>
                    <a:ext uri="{9D8B030D-6E8A-4147-A177-3AD203B41FA5}">
                      <a16:colId xmlns:a16="http://schemas.microsoft.com/office/drawing/2014/main" val="20001"/>
                    </a:ext>
                  </a:extLst>
                </a:gridCol>
              </a:tblGrid>
              <a:tr h="364150">
                <a:tc gridSpan="2">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t>Qualitative</a:t>
                      </a:r>
                      <a:endParaRPr sz="12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CCCC"/>
                    </a:solidFill>
                  </a:tcPr>
                </a:tc>
                <a:tc hMerge="1">
                  <a:txBody>
                    <a:bodyPr/>
                    <a:lstStyle/>
                    <a:p>
                      <a:endParaRPr lang="en-US"/>
                    </a:p>
                  </a:txBody>
                  <a:tcPr/>
                </a:tc>
                <a:extLst>
                  <a:ext uri="{0D108BD9-81ED-4DB2-BD59-A6C34878D82A}">
                    <a16:rowId xmlns:a16="http://schemas.microsoft.com/office/drawing/2014/main" val="10000"/>
                  </a:ext>
                </a:extLst>
              </a:tr>
              <a:tr h="364150">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Metric</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Units</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CCCC"/>
                    </a:solidFill>
                  </a:tcPr>
                </a:tc>
                <a:extLst>
                  <a:ext uri="{0D108BD9-81ED-4DB2-BD59-A6C34878D82A}">
                    <a16:rowId xmlns:a16="http://schemas.microsoft.com/office/drawing/2014/main" val="10001"/>
                  </a:ext>
                </a:extLst>
              </a:tr>
              <a:tr h="952450">
                <a:tc>
                  <a:txBody>
                    <a:bodyPr/>
                    <a:lstStyle/>
                    <a:p>
                      <a:pPr marL="0" marR="0" lvl="0" indent="0" algn="l" rtl="0">
                        <a:lnSpc>
                          <a:spcPct val="100000"/>
                        </a:lnSpc>
                        <a:spcBef>
                          <a:spcPts val="0"/>
                        </a:spcBef>
                        <a:spcAft>
                          <a:spcPts val="0"/>
                        </a:spcAft>
                        <a:buClr>
                          <a:srgbClr val="000000"/>
                        </a:buClr>
                        <a:buSzPts val="1200"/>
                        <a:buFont typeface="Arial"/>
                        <a:buNone/>
                      </a:pPr>
                      <a:r>
                        <a:rPr lang="en" sz="1200" i="1" u="none" strike="noStrike" cap="none"/>
                        <a:t>City resilience index</a:t>
                      </a:r>
                      <a:endParaRPr sz="1200" i="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Index based on 52 indicators of people, organization, place, and knowledge</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500" name="Google Shape;500;p22"/>
          <p:cNvGraphicFramePr/>
          <p:nvPr/>
        </p:nvGraphicFramePr>
        <p:xfrm>
          <a:off x="4729075" y="1147950"/>
          <a:ext cx="4233425" cy="3588810"/>
        </p:xfrm>
        <a:graphic>
          <a:graphicData uri="http://schemas.openxmlformats.org/drawingml/2006/table">
            <a:tbl>
              <a:tblPr>
                <a:noFill/>
                <a:tableStyleId>{8E5FCD67-AB04-4416-A793-D4724B255D52}</a:tableStyleId>
              </a:tblPr>
              <a:tblGrid>
                <a:gridCol w="1828400">
                  <a:extLst>
                    <a:ext uri="{9D8B030D-6E8A-4147-A177-3AD203B41FA5}">
                      <a16:colId xmlns:a16="http://schemas.microsoft.com/office/drawing/2014/main" val="20000"/>
                    </a:ext>
                  </a:extLst>
                </a:gridCol>
                <a:gridCol w="2405025">
                  <a:extLst>
                    <a:ext uri="{9D8B030D-6E8A-4147-A177-3AD203B41FA5}">
                      <a16:colId xmlns:a16="http://schemas.microsoft.com/office/drawing/2014/main" val="20001"/>
                    </a:ext>
                  </a:extLst>
                </a:gridCol>
              </a:tblGrid>
              <a:tr h="364150">
                <a:tc gridSpan="2">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t>Quantitative</a:t>
                      </a:r>
                      <a:endParaRPr sz="12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CCCC"/>
                    </a:solidFill>
                  </a:tcPr>
                </a:tc>
                <a:tc hMerge="1">
                  <a:txBody>
                    <a:bodyPr/>
                    <a:lstStyle/>
                    <a:p>
                      <a:endParaRPr lang="en-US"/>
                    </a:p>
                  </a:txBody>
                  <a:tcPr/>
                </a:tc>
                <a:extLst>
                  <a:ext uri="{0D108BD9-81ED-4DB2-BD59-A6C34878D82A}">
                    <a16:rowId xmlns:a16="http://schemas.microsoft.com/office/drawing/2014/main" val="10000"/>
                  </a:ext>
                </a:extLst>
              </a:tr>
              <a:tr h="364150">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Metric</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Units</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CCCC"/>
                    </a:solidFill>
                  </a:tcPr>
                </a:tc>
                <a:extLst>
                  <a:ext uri="{0D108BD9-81ED-4DB2-BD59-A6C34878D82A}">
                    <a16:rowId xmlns:a16="http://schemas.microsoft.com/office/drawing/2014/main" val="10001"/>
                  </a:ext>
                </a:extLst>
              </a:tr>
              <a:tr h="952450">
                <a:tc>
                  <a:txBody>
                    <a:bodyPr/>
                    <a:lstStyle/>
                    <a:p>
                      <a:pPr marL="0" marR="0" lvl="0" indent="0" algn="l" rtl="0">
                        <a:lnSpc>
                          <a:spcPct val="100000"/>
                        </a:lnSpc>
                        <a:spcBef>
                          <a:spcPts val="0"/>
                        </a:spcBef>
                        <a:spcAft>
                          <a:spcPts val="0"/>
                        </a:spcAft>
                        <a:buClr>
                          <a:srgbClr val="000000"/>
                        </a:buClr>
                        <a:buSzPts val="1200"/>
                        <a:buFont typeface="Arial"/>
                        <a:buNone/>
                      </a:pPr>
                      <a:r>
                        <a:rPr lang="en" sz="1200" i="1" u="none" strike="noStrike" cap="none"/>
                        <a:t>Mortality rate</a:t>
                      </a:r>
                      <a:endParaRPr sz="1200" i="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Mortality above baseline due to outage</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952450">
                <a:tc>
                  <a:txBody>
                    <a:bodyPr/>
                    <a:lstStyle/>
                    <a:p>
                      <a:pPr marL="0" marR="0" lvl="0" indent="0" algn="l" rtl="0">
                        <a:lnSpc>
                          <a:spcPct val="100000"/>
                        </a:lnSpc>
                        <a:spcBef>
                          <a:spcPts val="0"/>
                        </a:spcBef>
                        <a:spcAft>
                          <a:spcPts val="0"/>
                        </a:spcAft>
                        <a:buClr>
                          <a:srgbClr val="000000"/>
                        </a:buClr>
                        <a:buSzPts val="1200"/>
                        <a:buFont typeface="Arial"/>
                        <a:buNone/>
                      </a:pPr>
                      <a:r>
                        <a:rPr lang="en" sz="1200" i="1" u="none" strike="noStrike" cap="none"/>
                        <a:t>Social burden</a:t>
                      </a:r>
                      <a:endParaRPr sz="1200" i="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Effort (time and money) expended by a population to obtain lifeline services during disruptions</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952450">
                <a:tc>
                  <a:txBody>
                    <a:bodyPr/>
                    <a:lstStyle/>
                    <a:p>
                      <a:pPr marL="0" marR="0" lvl="0" indent="0" algn="l" rtl="0">
                        <a:lnSpc>
                          <a:spcPct val="100000"/>
                        </a:lnSpc>
                        <a:spcBef>
                          <a:spcPts val="0"/>
                        </a:spcBef>
                        <a:spcAft>
                          <a:spcPts val="0"/>
                        </a:spcAft>
                        <a:buClr>
                          <a:srgbClr val="000000"/>
                        </a:buClr>
                        <a:buSzPts val="1200"/>
                        <a:buFont typeface="Arial"/>
                        <a:buNone/>
                      </a:pPr>
                      <a:r>
                        <a:rPr lang="en" sz="1200" i="1" u="none" strike="noStrike" cap="none"/>
                        <a:t>Cumulative Customer-Hours of Outages</a:t>
                      </a:r>
                      <a:endParaRPr sz="1000" i="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Sum of customers impacted multiplied by duration for each outage</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306"/>
        <p:cNvGrpSpPr/>
        <p:nvPr/>
      </p:nvGrpSpPr>
      <p:grpSpPr>
        <a:xfrm>
          <a:off x="0" y="0"/>
          <a:ext cx="0" cy="0"/>
          <a:chOff x="0" y="0"/>
          <a:chExt cx="0" cy="0"/>
        </a:xfrm>
      </p:grpSpPr>
      <p:pic>
        <p:nvPicPr>
          <p:cNvPr id="307" name="Google Shape;307;p3"/>
          <p:cNvPicPr preferRelativeResize="0"/>
          <p:nvPr/>
        </p:nvPicPr>
        <p:blipFill rotWithShape="1">
          <a:blip r:embed="rId3">
            <a:alphaModFix/>
          </a:blip>
          <a:srcRect l="3190" r="22390"/>
          <a:stretch/>
        </p:blipFill>
        <p:spPr>
          <a:xfrm>
            <a:off x="3419287" y="0"/>
            <a:ext cx="5750708" cy="5145595"/>
          </a:xfrm>
          <a:prstGeom prst="rect">
            <a:avLst/>
          </a:prstGeom>
          <a:noFill/>
          <a:ln>
            <a:noFill/>
          </a:ln>
        </p:spPr>
      </p:pic>
      <p:sp>
        <p:nvSpPr>
          <p:cNvPr id="308" name="Google Shape;308;p3"/>
          <p:cNvSpPr/>
          <p:nvPr/>
        </p:nvSpPr>
        <p:spPr>
          <a:xfrm>
            <a:off x="0" y="-27735"/>
            <a:ext cx="7562194" cy="5171235"/>
          </a:xfrm>
          <a:custGeom>
            <a:avLst/>
            <a:gdLst/>
            <a:ahLst/>
            <a:cxnLst/>
            <a:rect l="l" t="t" r="r" b="b"/>
            <a:pathLst>
              <a:path w="11500376" h="7783671" extrusionOk="0">
                <a:moveTo>
                  <a:pt x="2093" y="7781843"/>
                </a:moveTo>
                <a:cubicBezTo>
                  <a:pt x="1395" y="5187895"/>
                  <a:pt x="698" y="2593948"/>
                  <a:pt x="0" y="0"/>
                </a:cubicBezTo>
                <a:lnTo>
                  <a:pt x="11500376" y="11876"/>
                </a:lnTo>
                <a:lnTo>
                  <a:pt x="9562223" y="7783671"/>
                </a:lnTo>
                <a:lnTo>
                  <a:pt x="2093" y="7781843"/>
                </a:lnTo>
                <a:close/>
              </a:path>
            </a:pathLst>
          </a:custGeom>
          <a:solidFill>
            <a:schemeClr val="lt1"/>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0" name="Google Shape;310;p3"/>
          <p:cNvSpPr/>
          <p:nvPr/>
        </p:nvSpPr>
        <p:spPr>
          <a:xfrm>
            <a:off x="346364" y="326208"/>
            <a:ext cx="3129342"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1" name="Google Shape;311;p3"/>
          <p:cNvSpPr txBox="1">
            <a:spLocks noGrp="1"/>
          </p:cNvSpPr>
          <p:nvPr>
            <p:ph type="title"/>
          </p:nvPr>
        </p:nvSpPr>
        <p:spPr>
          <a:xfrm>
            <a:off x="611169" y="520401"/>
            <a:ext cx="7887540" cy="562759"/>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a:t>Agenda</a:t>
            </a:r>
            <a:endParaRPr/>
          </a:p>
        </p:txBody>
      </p:sp>
      <p:sp>
        <p:nvSpPr>
          <p:cNvPr id="312" name="Google Shape;312;p3"/>
          <p:cNvSpPr txBox="1">
            <a:spLocks noGrp="1"/>
          </p:cNvSpPr>
          <p:nvPr>
            <p:ph type="body" idx="4"/>
          </p:nvPr>
        </p:nvSpPr>
        <p:spPr>
          <a:xfrm>
            <a:off x="654900" y="1447800"/>
            <a:ext cx="5389800" cy="3594900"/>
          </a:xfrm>
          <a:prstGeom prst="rect">
            <a:avLst/>
          </a:prstGeom>
          <a:noFill/>
          <a:ln>
            <a:noFill/>
          </a:ln>
        </p:spPr>
        <p:txBody>
          <a:bodyPr spcFirstLastPara="1" wrap="square" lIns="60500" tIns="30250" rIns="60500" bIns="30250" anchor="t" anchorCtr="0">
            <a:normAutofit/>
          </a:bodyPr>
          <a:lstStyle/>
          <a:p>
            <a:pPr marL="0" lvl="0" indent="0" algn="l" rtl="0">
              <a:lnSpc>
                <a:spcPct val="90000"/>
              </a:lnSpc>
              <a:spcBef>
                <a:spcPts val="0"/>
              </a:spcBef>
              <a:spcAft>
                <a:spcPts val="0"/>
              </a:spcAft>
              <a:buSzPts val="900"/>
              <a:buNone/>
            </a:pPr>
            <a:endParaRPr sz="2000" dirty="0"/>
          </a:p>
          <a:p>
            <a:pPr marL="0" lvl="0" indent="0" algn="l" rtl="0">
              <a:lnSpc>
                <a:spcPct val="90000"/>
              </a:lnSpc>
              <a:spcBef>
                <a:spcPts val="0"/>
              </a:spcBef>
              <a:spcAft>
                <a:spcPts val="0"/>
              </a:spcAft>
              <a:buSzPts val="900"/>
              <a:buNone/>
            </a:pPr>
            <a:r>
              <a:rPr lang="en-US" sz="2000" dirty="0"/>
              <a:t>Goals for today</a:t>
            </a:r>
            <a:endParaRPr sz="2000" dirty="0"/>
          </a:p>
          <a:p>
            <a:pPr marL="0" lvl="0" indent="0" algn="l" rtl="0">
              <a:lnSpc>
                <a:spcPct val="90000"/>
              </a:lnSpc>
              <a:spcBef>
                <a:spcPts val="0"/>
              </a:spcBef>
              <a:spcAft>
                <a:spcPts val="0"/>
              </a:spcAft>
              <a:buSzPts val="900"/>
              <a:buNone/>
            </a:pPr>
            <a:endParaRPr sz="2000" dirty="0"/>
          </a:p>
          <a:p>
            <a:pPr marL="0" lvl="0" indent="0" algn="l" rtl="0">
              <a:lnSpc>
                <a:spcPct val="90000"/>
              </a:lnSpc>
              <a:spcBef>
                <a:spcPts val="0"/>
              </a:spcBef>
              <a:spcAft>
                <a:spcPts val="0"/>
              </a:spcAft>
              <a:buSzPts val="900"/>
              <a:buNone/>
            </a:pPr>
            <a:r>
              <a:rPr lang="en" sz="2000" dirty="0"/>
              <a:t>Causes and impacts of outages</a:t>
            </a:r>
            <a:endParaRPr sz="2000" dirty="0"/>
          </a:p>
          <a:p>
            <a:pPr marL="0" lvl="0" indent="0" algn="l" rtl="0">
              <a:lnSpc>
                <a:spcPct val="90000"/>
              </a:lnSpc>
              <a:spcBef>
                <a:spcPts val="0"/>
              </a:spcBef>
              <a:spcAft>
                <a:spcPts val="0"/>
              </a:spcAft>
              <a:buSzPts val="900"/>
              <a:buNone/>
            </a:pPr>
            <a:endParaRPr sz="2000" dirty="0">
              <a:solidFill>
                <a:schemeClr val="accent1"/>
              </a:solidFill>
            </a:endParaRPr>
          </a:p>
          <a:p>
            <a:pPr marL="0" lvl="0" indent="0" algn="l" rtl="0">
              <a:lnSpc>
                <a:spcPct val="90000"/>
              </a:lnSpc>
              <a:spcBef>
                <a:spcPts val="0"/>
              </a:spcBef>
              <a:spcAft>
                <a:spcPts val="0"/>
              </a:spcAft>
              <a:buSzPts val="900"/>
              <a:buNone/>
            </a:pPr>
            <a:r>
              <a:rPr lang="en" sz="2000" dirty="0">
                <a:solidFill>
                  <a:schemeClr val="accent1"/>
                </a:solidFill>
              </a:rPr>
              <a:t>Metrics for measuring resilience</a:t>
            </a:r>
            <a:endParaRPr sz="2000" dirty="0">
              <a:solidFill>
                <a:schemeClr val="accent1"/>
              </a:solidFill>
            </a:endParaRPr>
          </a:p>
          <a:p>
            <a:pPr marL="0" lvl="0" indent="0" algn="l" rtl="0">
              <a:lnSpc>
                <a:spcPct val="90000"/>
              </a:lnSpc>
              <a:spcBef>
                <a:spcPts val="0"/>
              </a:spcBef>
              <a:spcAft>
                <a:spcPts val="0"/>
              </a:spcAft>
              <a:buSzPts val="900"/>
              <a:buNone/>
            </a:pPr>
            <a:endParaRPr sz="2000" dirty="0">
              <a:solidFill>
                <a:schemeClr val="accent1"/>
              </a:solidFill>
            </a:endParaRPr>
          </a:p>
          <a:p>
            <a:pPr marL="0" lvl="0" indent="0" algn="l" rtl="0">
              <a:lnSpc>
                <a:spcPct val="90000"/>
              </a:lnSpc>
              <a:spcBef>
                <a:spcPts val="0"/>
              </a:spcBef>
              <a:spcAft>
                <a:spcPts val="0"/>
              </a:spcAft>
              <a:buSzPts val="900"/>
              <a:buNone/>
            </a:pPr>
            <a:r>
              <a:rPr lang="en" sz="2000" dirty="0">
                <a:solidFill>
                  <a:schemeClr val="accent1"/>
                </a:solidFill>
              </a:rPr>
              <a:t>Valuing and prioritizing strategies</a:t>
            </a:r>
            <a:endParaRPr sz="2000" dirty="0">
              <a:solidFill>
                <a:schemeClr val="accent1"/>
              </a:solidFill>
            </a:endParaRPr>
          </a:p>
          <a:p>
            <a:pPr marL="0" lvl="0" indent="0" algn="l" rtl="0">
              <a:lnSpc>
                <a:spcPct val="90000"/>
              </a:lnSpc>
              <a:spcBef>
                <a:spcPts val="0"/>
              </a:spcBef>
              <a:spcAft>
                <a:spcPts val="0"/>
              </a:spcAft>
              <a:buSzPts val="900"/>
              <a:buNone/>
            </a:pPr>
            <a:endParaRPr dirty="0">
              <a:solidFill>
                <a:schemeClr val="accent1"/>
              </a:solidFill>
            </a:endParaRPr>
          </a:p>
          <a:p>
            <a:pPr marL="0" lvl="0" indent="0" algn="l" rtl="0">
              <a:lnSpc>
                <a:spcPct val="90000"/>
              </a:lnSpc>
              <a:spcBef>
                <a:spcPts val="0"/>
              </a:spcBef>
              <a:spcAft>
                <a:spcPts val="0"/>
              </a:spcAft>
              <a:buClr>
                <a:schemeClr val="dk1"/>
              </a:buClr>
              <a:buSzPts val="900"/>
              <a:buFont typeface="Arial"/>
              <a:buNone/>
            </a:pPr>
            <a:endParaRPr dirty="0">
              <a:solidFill>
                <a:schemeClr val="accent1"/>
              </a:solidFill>
            </a:endParaRPr>
          </a:p>
          <a:p>
            <a:pPr marL="0" lvl="0" indent="0" algn="l" rtl="0">
              <a:lnSpc>
                <a:spcPct val="90000"/>
              </a:lnSpc>
              <a:spcBef>
                <a:spcPts val="0"/>
              </a:spcBef>
              <a:spcAft>
                <a:spcPts val="0"/>
              </a:spcAft>
              <a:buSzPts val="900"/>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505"/>
        <p:cNvGrpSpPr/>
        <p:nvPr/>
      </p:nvGrpSpPr>
      <p:grpSpPr>
        <a:xfrm>
          <a:off x="0" y="0"/>
          <a:ext cx="0" cy="0"/>
          <a:chOff x="0" y="0"/>
          <a:chExt cx="0" cy="0"/>
        </a:xfrm>
      </p:grpSpPr>
      <p:sp>
        <p:nvSpPr>
          <p:cNvPr id="507" name="Google Shape;507;p23"/>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08" name="Google Shape;508;p23"/>
          <p:cNvSpPr/>
          <p:nvPr/>
        </p:nvSpPr>
        <p:spPr>
          <a:xfrm>
            <a:off x="346364" y="326208"/>
            <a:ext cx="3129300"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09" name="Google Shape;509;p23"/>
          <p:cNvSpPr txBox="1">
            <a:spLocks noGrp="1"/>
          </p:cNvSpPr>
          <p:nvPr>
            <p:ph type="title"/>
          </p:nvPr>
        </p:nvSpPr>
        <p:spPr>
          <a:xfrm>
            <a:off x="497100" y="530775"/>
            <a:ext cx="83817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a:t>Metrics terminology: chronic vs. acute</a:t>
            </a:r>
            <a:endParaRPr/>
          </a:p>
        </p:txBody>
      </p:sp>
      <p:graphicFrame>
        <p:nvGraphicFramePr>
          <p:cNvPr id="510" name="Google Shape;510;p23"/>
          <p:cNvGraphicFramePr/>
          <p:nvPr/>
        </p:nvGraphicFramePr>
        <p:xfrm>
          <a:off x="329525" y="1645800"/>
          <a:ext cx="8484950" cy="2011570"/>
        </p:xfrm>
        <a:graphic>
          <a:graphicData uri="http://schemas.openxmlformats.org/drawingml/2006/table">
            <a:tbl>
              <a:tblPr>
                <a:noFill/>
                <a:tableStyleId>{8E5FCD67-AB04-4416-A793-D4724B255D52}</a:tableStyleId>
              </a:tblPr>
              <a:tblGrid>
                <a:gridCol w="4242475">
                  <a:extLst>
                    <a:ext uri="{9D8B030D-6E8A-4147-A177-3AD203B41FA5}">
                      <a16:colId xmlns:a16="http://schemas.microsoft.com/office/drawing/2014/main" val="20000"/>
                    </a:ext>
                  </a:extLst>
                </a:gridCol>
                <a:gridCol w="4242475">
                  <a:extLst>
                    <a:ext uri="{9D8B030D-6E8A-4147-A177-3AD203B41FA5}">
                      <a16:colId xmlns:a16="http://schemas.microsoft.com/office/drawing/2014/main" val="20001"/>
                    </a:ext>
                  </a:extLst>
                </a:gridCol>
              </a:tblGrid>
              <a:tr h="396200">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t>Chronic</a:t>
                      </a:r>
                      <a:endParaRPr sz="14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7B7B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t>Acute</a:t>
                      </a:r>
                      <a:endParaRPr sz="14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7B7B7"/>
                    </a:solidFill>
                  </a:tcPr>
                </a:tc>
                <a:extLst>
                  <a:ext uri="{0D108BD9-81ED-4DB2-BD59-A6C34878D82A}">
                    <a16:rowId xmlns:a16="http://schemas.microsoft.com/office/drawing/2014/main" val="10000"/>
                  </a:ext>
                </a:extLst>
              </a:tr>
              <a:tr h="6095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Is the system resilient to slow-moving hazards?</a:t>
                      </a:r>
                      <a:endParaRPr sz="14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Is the system resilient to fast-moving hazards?</a:t>
                      </a:r>
                      <a:endParaRPr sz="14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095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Often termed “stresses” (e.g., long-term increase in cooling degree-days)</a:t>
                      </a:r>
                      <a:endParaRPr sz="14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Often termed “shocks” (e.g., physical attack on substation)</a:t>
                      </a:r>
                      <a:endParaRPr sz="14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Hazards span months to decades</a:t>
                      </a:r>
                      <a:endParaRPr sz="14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Hazards span seconds to months</a:t>
                      </a:r>
                      <a:endParaRPr sz="14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515"/>
        <p:cNvGrpSpPr/>
        <p:nvPr/>
      </p:nvGrpSpPr>
      <p:grpSpPr>
        <a:xfrm>
          <a:off x="0" y="0"/>
          <a:ext cx="0" cy="0"/>
          <a:chOff x="0" y="0"/>
          <a:chExt cx="0" cy="0"/>
        </a:xfrm>
      </p:grpSpPr>
      <p:pic>
        <p:nvPicPr>
          <p:cNvPr id="516" name="Google Shape;516;p24"/>
          <p:cNvPicPr preferRelativeResize="0"/>
          <p:nvPr/>
        </p:nvPicPr>
        <p:blipFill rotWithShape="1">
          <a:blip r:embed="rId3">
            <a:alphaModFix/>
          </a:blip>
          <a:srcRect/>
          <a:stretch/>
        </p:blipFill>
        <p:spPr>
          <a:xfrm>
            <a:off x="7070397" y="4286250"/>
            <a:ext cx="1865317" cy="498763"/>
          </a:xfrm>
          <a:prstGeom prst="rect">
            <a:avLst/>
          </a:prstGeom>
          <a:noFill/>
          <a:ln>
            <a:noFill/>
          </a:ln>
        </p:spPr>
      </p:pic>
      <p:sp>
        <p:nvSpPr>
          <p:cNvPr id="517" name="Google Shape;517;p24"/>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18" name="Google Shape;518;p24"/>
          <p:cNvSpPr/>
          <p:nvPr/>
        </p:nvSpPr>
        <p:spPr>
          <a:xfrm>
            <a:off x="346364" y="326208"/>
            <a:ext cx="3129300"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19" name="Google Shape;519;p24"/>
          <p:cNvSpPr txBox="1">
            <a:spLocks noGrp="1"/>
          </p:cNvSpPr>
          <p:nvPr>
            <p:ph type="title"/>
          </p:nvPr>
        </p:nvSpPr>
        <p:spPr>
          <a:xfrm>
            <a:off x="611169" y="520401"/>
            <a:ext cx="78876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a:t>Some examples</a:t>
            </a:r>
            <a:endParaRPr/>
          </a:p>
        </p:txBody>
      </p:sp>
      <p:graphicFrame>
        <p:nvGraphicFramePr>
          <p:cNvPr id="520" name="Google Shape;520;p24"/>
          <p:cNvGraphicFramePr/>
          <p:nvPr/>
        </p:nvGraphicFramePr>
        <p:xfrm>
          <a:off x="277200" y="1147950"/>
          <a:ext cx="4233425" cy="3588810"/>
        </p:xfrm>
        <a:graphic>
          <a:graphicData uri="http://schemas.openxmlformats.org/drawingml/2006/table">
            <a:tbl>
              <a:tblPr>
                <a:noFill/>
                <a:tableStyleId>{8E5FCD67-AB04-4416-A793-D4724B255D52}</a:tableStyleId>
              </a:tblPr>
              <a:tblGrid>
                <a:gridCol w="1828400">
                  <a:extLst>
                    <a:ext uri="{9D8B030D-6E8A-4147-A177-3AD203B41FA5}">
                      <a16:colId xmlns:a16="http://schemas.microsoft.com/office/drawing/2014/main" val="20000"/>
                    </a:ext>
                  </a:extLst>
                </a:gridCol>
                <a:gridCol w="2405025">
                  <a:extLst>
                    <a:ext uri="{9D8B030D-6E8A-4147-A177-3AD203B41FA5}">
                      <a16:colId xmlns:a16="http://schemas.microsoft.com/office/drawing/2014/main" val="20001"/>
                    </a:ext>
                  </a:extLst>
                </a:gridCol>
              </a:tblGrid>
              <a:tr h="364150">
                <a:tc gridSpan="2">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t>Chronic</a:t>
                      </a:r>
                      <a:endParaRPr sz="12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CCCC"/>
                    </a:solidFill>
                  </a:tcPr>
                </a:tc>
                <a:tc hMerge="1">
                  <a:txBody>
                    <a:bodyPr/>
                    <a:lstStyle/>
                    <a:p>
                      <a:endParaRPr lang="en-US"/>
                    </a:p>
                  </a:txBody>
                  <a:tcPr/>
                </a:tc>
                <a:extLst>
                  <a:ext uri="{0D108BD9-81ED-4DB2-BD59-A6C34878D82A}">
                    <a16:rowId xmlns:a16="http://schemas.microsoft.com/office/drawing/2014/main" val="10000"/>
                  </a:ext>
                </a:extLst>
              </a:tr>
              <a:tr h="364150">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Metric</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Units</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CCCC"/>
                    </a:solidFill>
                  </a:tcPr>
                </a:tc>
                <a:extLst>
                  <a:ext uri="{0D108BD9-81ED-4DB2-BD59-A6C34878D82A}">
                    <a16:rowId xmlns:a16="http://schemas.microsoft.com/office/drawing/2014/main" val="10001"/>
                  </a:ext>
                </a:extLst>
              </a:tr>
              <a:tr h="952450">
                <a:tc>
                  <a:txBody>
                    <a:bodyPr/>
                    <a:lstStyle/>
                    <a:p>
                      <a:pPr marL="0" marR="0" lvl="0" indent="0" algn="l" rtl="0">
                        <a:lnSpc>
                          <a:spcPct val="100000"/>
                        </a:lnSpc>
                        <a:spcBef>
                          <a:spcPts val="0"/>
                        </a:spcBef>
                        <a:spcAft>
                          <a:spcPts val="0"/>
                        </a:spcAft>
                        <a:buClr>
                          <a:srgbClr val="000000"/>
                        </a:buClr>
                        <a:buSzPts val="1200"/>
                        <a:buFont typeface="Arial"/>
                        <a:buNone/>
                      </a:pPr>
                      <a:r>
                        <a:rPr lang="en" sz="1200" i="1" u="none" strike="noStrike" cap="none"/>
                        <a:t>Energy burden</a:t>
                      </a:r>
                      <a:endParaRPr sz="1200" i="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Energy cost divided by household income (based on electricity + heat + transportation or subset)</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952450">
                <a:tc>
                  <a:txBody>
                    <a:bodyPr/>
                    <a:lstStyle/>
                    <a:p>
                      <a:pPr marL="0" marR="0" lvl="0" indent="0" algn="l" rtl="0">
                        <a:lnSpc>
                          <a:spcPct val="100000"/>
                        </a:lnSpc>
                        <a:spcBef>
                          <a:spcPts val="0"/>
                        </a:spcBef>
                        <a:spcAft>
                          <a:spcPts val="0"/>
                        </a:spcAft>
                        <a:buClr>
                          <a:srgbClr val="000000"/>
                        </a:buClr>
                        <a:buSzPts val="1200"/>
                        <a:buFont typeface="Arial"/>
                        <a:buNone/>
                      </a:pPr>
                      <a:r>
                        <a:rPr lang="en" sz="1200" i="1" u="none" strike="noStrike" cap="none"/>
                        <a:t>Job creation</a:t>
                      </a:r>
                      <a:endParaRPr sz="1200" i="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Total number of construction or project-related jobs created</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952450">
                <a:tc>
                  <a:txBody>
                    <a:bodyPr/>
                    <a:lstStyle/>
                    <a:p>
                      <a:pPr marL="0" marR="0" lvl="0" indent="0" algn="l" rtl="0">
                        <a:lnSpc>
                          <a:spcPct val="100000"/>
                        </a:lnSpc>
                        <a:spcBef>
                          <a:spcPts val="0"/>
                        </a:spcBef>
                        <a:spcAft>
                          <a:spcPts val="0"/>
                        </a:spcAft>
                        <a:buClr>
                          <a:srgbClr val="000000"/>
                        </a:buClr>
                        <a:buSzPts val="1200"/>
                        <a:buFont typeface="Arial"/>
                        <a:buNone/>
                      </a:pPr>
                      <a:r>
                        <a:rPr lang="en" sz="1200" i="1" u="none" strike="noStrike" cap="none"/>
                        <a:t>Heat exhaustion rate</a:t>
                      </a:r>
                      <a:endParaRPr sz="1200" i="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Number of incidents per month/year</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521" name="Google Shape;521;p24"/>
          <p:cNvGraphicFramePr/>
          <p:nvPr/>
        </p:nvGraphicFramePr>
        <p:xfrm>
          <a:off x="4729075" y="1147950"/>
          <a:ext cx="4233425" cy="3588810"/>
        </p:xfrm>
        <a:graphic>
          <a:graphicData uri="http://schemas.openxmlformats.org/drawingml/2006/table">
            <a:tbl>
              <a:tblPr>
                <a:noFill/>
                <a:tableStyleId>{8E5FCD67-AB04-4416-A793-D4724B255D52}</a:tableStyleId>
              </a:tblPr>
              <a:tblGrid>
                <a:gridCol w="1828400">
                  <a:extLst>
                    <a:ext uri="{9D8B030D-6E8A-4147-A177-3AD203B41FA5}">
                      <a16:colId xmlns:a16="http://schemas.microsoft.com/office/drawing/2014/main" val="20000"/>
                    </a:ext>
                  </a:extLst>
                </a:gridCol>
                <a:gridCol w="2405025">
                  <a:extLst>
                    <a:ext uri="{9D8B030D-6E8A-4147-A177-3AD203B41FA5}">
                      <a16:colId xmlns:a16="http://schemas.microsoft.com/office/drawing/2014/main" val="20001"/>
                    </a:ext>
                  </a:extLst>
                </a:gridCol>
              </a:tblGrid>
              <a:tr h="364150">
                <a:tc gridSpan="2">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t>Acute</a:t>
                      </a:r>
                      <a:endParaRPr sz="12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CCCC"/>
                    </a:solidFill>
                  </a:tcPr>
                </a:tc>
                <a:tc hMerge="1">
                  <a:txBody>
                    <a:bodyPr/>
                    <a:lstStyle/>
                    <a:p>
                      <a:endParaRPr lang="en-US"/>
                    </a:p>
                  </a:txBody>
                  <a:tcPr/>
                </a:tc>
                <a:extLst>
                  <a:ext uri="{0D108BD9-81ED-4DB2-BD59-A6C34878D82A}">
                    <a16:rowId xmlns:a16="http://schemas.microsoft.com/office/drawing/2014/main" val="10000"/>
                  </a:ext>
                </a:extLst>
              </a:tr>
              <a:tr h="364150">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Metric</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Units</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CCCC"/>
                    </a:solidFill>
                  </a:tcPr>
                </a:tc>
                <a:extLst>
                  <a:ext uri="{0D108BD9-81ED-4DB2-BD59-A6C34878D82A}">
                    <a16:rowId xmlns:a16="http://schemas.microsoft.com/office/drawing/2014/main" val="10001"/>
                  </a:ext>
                </a:extLst>
              </a:tr>
              <a:tr h="952450">
                <a:tc>
                  <a:txBody>
                    <a:bodyPr/>
                    <a:lstStyle/>
                    <a:p>
                      <a:pPr marL="0" marR="0" lvl="0" indent="0" algn="l" rtl="0">
                        <a:lnSpc>
                          <a:spcPct val="100000"/>
                        </a:lnSpc>
                        <a:spcBef>
                          <a:spcPts val="0"/>
                        </a:spcBef>
                        <a:spcAft>
                          <a:spcPts val="0"/>
                        </a:spcAft>
                        <a:buClr>
                          <a:srgbClr val="000000"/>
                        </a:buClr>
                        <a:buSzPts val="1200"/>
                        <a:buFont typeface="Arial"/>
                        <a:buNone/>
                      </a:pPr>
                      <a:r>
                        <a:rPr lang="en" sz="1200" i="1" u="none" strike="noStrike" cap="none"/>
                        <a:t>Recovery cost</a:t>
                      </a:r>
                      <a:endParaRPr sz="1200" i="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Total costs accrued by entity (utility, state, federal, etc.) to recover the system to a stable state</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952450">
                <a:tc>
                  <a:txBody>
                    <a:bodyPr/>
                    <a:lstStyle/>
                    <a:p>
                      <a:pPr marL="0" marR="0" lvl="0" indent="0" algn="l" rtl="0">
                        <a:lnSpc>
                          <a:spcPct val="100000"/>
                        </a:lnSpc>
                        <a:spcBef>
                          <a:spcPts val="0"/>
                        </a:spcBef>
                        <a:spcAft>
                          <a:spcPts val="0"/>
                        </a:spcAft>
                        <a:buClr>
                          <a:srgbClr val="000000"/>
                        </a:buClr>
                        <a:buSzPts val="1200"/>
                        <a:buFont typeface="Arial"/>
                        <a:buNone/>
                      </a:pPr>
                      <a:r>
                        <a:rPr lang="en" sz="1200" i="1" u="none" strike="noStrike" cap="none"/>
                        <a:t>Total outage hours by cause</a:t>
                      </a:r>
                      <a:endParaRPr sz="1200" i="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Total annual outage hours by cause</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952450">
                <a:tc>
                  <a:txBody>
                    <a:bodyPr/>
                    <a:lstStyle/>
                    <a:p>
                      <a:pPr marL="0" marR="0" lvl="0" indent="0" algn="l" rtl="0">
                        <a:lnSpc>
                          <a:spcPct val="100000"/>
                        </a:lnSpc>
                        <a:spcBef>
                          <a:spcPts val="0"/>
                        </a:spcBef>
                        <a:spcAft>
                          <a:spcPts val="0"/>
                        </a:spcAft>
                        <a:buClr>
                          <a:srgbClr val="000000"/>
                        </a:buClr>
                        <a:buSzPts val="1200"/>
                        <a:buFont typeface="Arial"/>
                        <a:buNone/>
                      </a:pPr>
                      <a:r>
                        <a:rPr lang="en" sz="1200" i="1" u="none" strike="noStrike" cap="none"/>
                        <a:t>Loss of utility revenue</a:t>
                      </a:r>
                      <a:endParaRPr sz="1200" i="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Annual utility revenue lost due directly to outages</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526"/>
        <p:cNvGrpSpPr/>
        <p:nvPr/>
      </p:nvGrpSpPr>
      <p:grpSpPr>
        <a:xfrm>
          <a:off x="0" y="0"/>
          <a:ext cx="0" cy="0"/>
          <a:chOff x="0" y="0"/>
          <a:chExt cx="0" cy="0"/>
        </a:xfrm>
      </p:grpSpPr>
      <p:sp>
        <p:nvSpPr>
          <p:cNvPr id="528" name="Google Shape;528;p25"/>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29" name="Google Shape;529;p25"/>
          <p:cNvSpPr/>
          <p:nvPr/>
        </p:nvSpPr>
        <p:spPr>
          <a:xfrm>
            <a:off x="346364" y="326208"/>
            <a:ext cx="3129300"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30" name="Google Shape;530;p25"/>
          <p:cNvSpPr txBox="1">
            <a:spLocks noGrp="1"/>
          </p:cNvSpPr>
          <p:nvPr>
            <p:ph type="title"/>
          </p:nvPr>
        </p:nvSpPr>
        <p:spPr>
          <a:xfrm>
            <a:off x="611169" y="467726"/>
            <a:ext cx="78876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a:t>Extent and type of consequence</a:t>
            </a:r>
            <a:endParaRPr/>
          </a:p>
        </p:txBody>
      </p:sp>
      <p:graphicFrame>
        <p:nvGraphicFramePr>
          <p:cNvPr id="531" name="Google Shape;531;p25"/>
          <p:cNvGraphicFramePr/>
          <p:nvPr/>
        </p:nvGraphicFramePr>
        <p:xfrm>
          <a:off x="351125" y="1043038"/>
          <a:ext cx="8407700" cy="3322230"/>
        </p:xfrm>
        <a:graphic>
          <a:graphicData uri="http://schemas.openxmlformats.org/drawingml/2006/table">
            <a:tbl>
              <a:tblPr>
                <a:noFill/>
                <a:tableStyleId>{8E5FCD67-AB04-4416-A793-D4724B255D52}</a:tableStyleId>
              </a:tblPr>
              <a:tblGrid>
                <a:gridCol w="1552300">
                  <a:extLst>
                    <a:ext uri="{9D8B030D-6E8A-4147-A177-3AD203B41FA5}">
                      <a16:colId xmlns:a16="http://schemas.microsoft.com/office/drawing/2014/main" val="20000"/>
                    </a:ext>
                  </a:extLst>
                </a:gridCol>
                <a:gridCol w="2651550">
                  <a:extLst>
                    <a:ext uri="{9D8B030D-6E8A-4147-A177-3AD203B41FA5}">
                      <a16:colId xmlns:a16="http://schemas.microsoft.com/office/drawing/2014/main" val="20001"/>
                    </a:ext>
                  </a:extLst>
                </a:gridCol>
                <a:gridCol w="2101925">
                  <a:extLst>
                    <a:ext uri="{9D8B030D-6E8A-4147-A177-3AD203B41FA5}">
                      <a16:colId xmlns:a16="http://schemas.microsoft.com/office/drawing/2014/main" val="20002"/>
                    </a:ext>
                  </a:extLst>
                </a:gridCol>
                <a:gridCol w="2101925">
                  <a:extLst>
                    <a:ext uri="{9D8B030D-6E8A-4147-A177-3AD203B41FA5}">
                      <a16:colId xmlns:a16="http://schemas.microsoft.com/office/drawing/2014/main" val="20003"/>
                    </a:ext>
                  </a:extLst>
                </a:gridCol>
              </a:tblGrid>
              <a:tr h="396200">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t>System</a:t>
                      </a:r>
                      <a:endParaRPr sz="1400" b="1" u="none" strike="noStrike" cap="none"/>
                    </a:p>
                  </a:txBody>
                  <a:tcPr marL="91425" marR="91425" marT="91425" marB="91425">
                    <a:solidFill>
                      <a:srgbClr val="B7B7B7"/>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t>Description</a:t>
                      </a:r>
                      <a:endParaRPr sz="1400" b="1" u="none" strike="noStrike" cap="none"/>
                    </a:p>
                  </a:txBody>
                  <a:tcPr marL="91425" marR="91425" marT="91425" marB="91425">
                    <a:solidFill>
                      <a:srgbClr val="B7B7B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t>Pros</a:t>
                      </a:r>
                      <a:endParaRPr sz="1400" b="1" u="none" strike="noStrike" cap="none"/>
                    </a:p>
                  </a:txBody>
                  <a:tcPr marL="91425" marR="91425" marT="91425" marB="91425">
                    <a:solidFill>
                      <a:srgbClr val="B7B7B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t>Cons</a:t>
                      </a:r>
                      <a:endParaRPr sz="1400" b="1" u="none" strike="noStrike" cap="none"/>
                    </a:p>
                  </a:txBody>
                  <a:tcPr marL="91425" marR="91425" marT="91425" marB="91425">
                    <a:solidFill>
                      <a:srgbClr val="B7B7B7"/>
                    </a:solidFill>
                  </a:tcPr>
                </a:tc>
                <a:extLst>
                  <a:ext uri="{0D108BD9-81ED-4DB2-BD59-A6C34878D82A}">
                    <a16:rowId xmlns:a16="http://schemas.microsoft.com/office/drawing/2014/main" val="10000"/>
                  </a:ext>
                </a:extLst>
              </a:tr>
              <a:tr h="3962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Physical</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Power system</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Extension of reliability metrics already accepted by industry</a:t>
                      </a:r>
                      <a:endParaRPr sz="1400" u="none" strike="noStrike" cap="none"/>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Does not fully consider consequences to other systems that society values</a:t>
                      </a:r>
                      <a:endParaRPr sz="1400" u="none" strike="noStrike" cap="none"/>
                    </a:p>
                  </a:txBody>
                  <a:tcPr marL="91425" marR="91425" marT="91425" marB="91425" anchor="ct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Economic</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Economy</a:t>
                      </a:r>
                      <a:endParaRPr sz="1400" u="none" strike="noStrike" cap="none"/>
                    </a:p>
                  </a:txBody>
                  <a:tcPr marL="91425" marR="91425" marT="91425" marB="91425"/>
                </a:tc>
                <a:tc rowSpan="4">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Captures consequences that society values</a:t>
                      </a:r>
                      <a:endParaRPr sz="1400" u="none" strike="noStrike" cap="none"/>
                    </a:p>
                  </a:txBody>
                  <a:tcPr marL="91425" marR="91425" marT="91425" marB="91425" anchor="ctr"/>
                </a:tc>
                <a:tc rowSpan="4">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Social, environmental, and national security metrics are not easily monetizable; not clear that industry always has a responsibility to address all of these consequences </a:t>
                      </a:r>
                      <a:endParaRPr sz="1400" u="none" strike="noStrike" cap="none"/>
                    </a:p>
                  </a:txBody>
                  <a:tcPr marL="91425" marR="91425" marT="91425" marB="91425" anchor="ctr"/>
                </a:tc>
                <a:extLst>
                  <a:ext uri="{0D108BD9-81ED-4DB2-BD59-A6C34878D82A}">
                    <a16:rowId xmlns:a16="http://schemas.microsoft.com/office/drawing/2014/main" val="10002"/>
                  </a:ext>
                </a:extLst>
              </a:tr>
              <a:tr h="3962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Social</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Societal health and well-being</a:t>
                      </a:r>
                      <a:endParaRPr sz="1400" u="none" strike="noStrike" cap="none"/>
                    </a:p>
                  </a:txBody>
                  <a:tcPr marL="91425" marR="91425" marT="91425" marB="91425"/>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Environmental</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Natural environment</a:t>
                      </a:r>
                      <a:endParaRPr sz="1400" u="none" strike="noStrike" cap="none"/>
                    </a:p>
                  </a:txBody>
                  <a:tcPr marL="91425" marR="91425" marT="91425" marB="91425"/>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National security</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Complex of mission-based organizations</a:t>
                      </a:r>
                      <a:endParaRPr sz="1400" u="none" strike="noStrike" cap="none"/>
                    </a:p>
                  </a:txBody>
                  <a:tcPr marL="91425" marR="91425" marT="91425" marB="91425"/>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536"/>
        <p:cNvGrpSpPr/>
        <p:nvPr/>
      </p:nvGrpSpPr>
      <p:grpSpPr>
        <a:xfrm>
          <a:off x="0" y="0"/>
          <a:ext cx="0" cy="0"/>
          <a:chOff x="0" y="0"/>
          <a:chExt cx="0" cy="0"/>
        </a:xfrm>
      </p:grpSpPr>
      <p:pic>
        <p:nvPicPr>
          <p:cNvPr id="537" name="Google Shape;537;p26"/>
          <p:cNvPicPr preferRelativeResize="0"/>
          <p:nvPr/>
        </p:nvPicPr>
        <p:blipFill rotWithShape="1">
          <a:blip r:embed="rId3">
            <a:alphaModFix/>
          </a:blip>
          <a:srcRect/>
          <a:stretch/>
        </p:blipFill>
        <p:spPr>
          <a:xfrm>
            <a:off x="7070397" y="4286250"/>
            <a:ext cx="1865317" cy="498763"/>
          </a:xfrm>
          <a:prstGeom prst="rect">
            <a:avLst/>
          </a:prstGeom>
          <a:noFill/>
          <a:ln>
            <a:noFill/>
          </a:ln>
        </p:spPr>
      </p:pic>
      <p:sp>
        <p:nvSpPr>
          <p:cNvPr id="538" name="Google Shape;538;p26"/>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39" name="Google Shape;539;p26"/>
          <p:cNvSpPr/>
          <p:nvPr/>
        </p:nvSpPr>
        <p:spPr>
          <a:xfrm>
            <a:off x="346364" y="326208"/>
            <a:ext cx="3129300"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40" name="Google Shape;540;p26"/>
          <p:cNvSpPr txBox="1">
            <a:spLocks noGrp="1"/>
          </p:cNvSpPr>
          <p:nvPr>
            <p:ph type="title"/>
          </p:nvPr>
        </p:nvSpPr>
        <p:spPr>
          <a:xfrm>
            <a:off x="611169" y="520401"/>
            <a:ext cx="78876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a:t>Some examples</a:t>
            </a:r>
            <a:endParaRPr/>
          </a:p>
        </p:txBody>
      </p:sp>
      <p:graphicFrame>
        <p:nvGraphicFramePr>
          <p:cNvPr id="541" name="Google Shape;541;p26"/>
          <p:cNvGraphicFramePr/>
          <p:nvPr/>
        </p:nvGraphicFramePr>
        <p:xfrm>
          <a:off x="272350" y="1147950"/>
          <a:ext cx="4233425" cy="3588810"/>
        </p:xfrm>
        <a:graphic>
          <a:graphicData uri="http://schemas.openxmlformats.org/drawingml/2006/table">
            <a:tbl>
              <a:tblPr>
                <a:noFill/>
                <a:tableStyleId>{8E5FCD67-AB04-4416-A793-D4724B255D52}</a:tableStyleId>
              </a:tblPr>
              <a:tblGrid>
                <a:gridCol w="1828400">
                  <a:extLst>
                    <a:ext uri="{9D8B030D-6E8A-4147-A177-3AD203B41FA5}">
                      <a16:colId xmlns:a16="http://schemas.microsoft.com/office/drawing/2014/main" val="20000"/>
                    </a:ext>
                  </a:extLst>
                </a:gridCol>
                <a:gridCol w="2405025">
                  <a:extLst>
                    <a:ext uri="{9D8B030D-6E8A-4147-A177-3AD203B41FA5}">
                      <a16:colId xmlns:a16="http://schemas.microsoft.com/office/drawing/2014/main" val="20001"/>
                    </a:ext>
                  </a:extLst>
                </a:gridCol>
              </a:tblGrid>
              <a:tr h="364150">
                <a:tc gridSpan="2">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t>Physical</a:t>
                      </a:r>
                      <a:endParaRPr sz="12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CCCC"/>
                    </a:solidFill>
                  </a:tcPr>
                </a:tc>
                <a:tc hMerge="1">
                  <a:txBody>
                    <a:bodyPr/>
                    <a:lstStyle/>
                    <a:p>
                      <a:endParaRPr lang="en-US"/>
                    </a:p>
                  </a:txBody>
                  <a:tcPr/>
                </a:tc>
                <a:extLst>
                  <a:ext uri="{0D108BD9-81ED-4DB2-BD59-A6C34878D82A}">
                    <a16:rowId xmlns:a16="http://schemas.microsoft.com/office/drawing/2014/main" val="10000"/>
                  </a:ext>
                </a:extLst>
              </a:tr>
              <a:tr h="364150">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Metric</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Units</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CCCC"/>
                    </a:solidFill>
                  </a:tcPr>
                </a:tc>
                <a:extLst>
                  <a:ext uri="{0D108BD9-81ED-4DB2-BD59-A6C34878D82A}">
                    <a16:rowId xmlns:a16="http://schemas.microsoft.com/office/drawing/2014/main" val="10001"/>
                  </a:ext>
                </a:extLst>
              </a:tr>
              <a:tr h="952450">
                <a:tc>
                  <a:txBody>
                    <a:bodyPr/>
                    <a:lstStyle/>
                    <a:p>
                      <a:pPr marL="0" marR="0" lvl="0" indent="0" algn="l" rtl="0">
                        <a:lnSpc>
                          <a:spcPct val="100000"/>
                        </a:lnSpc>
                        <a:spcBef>
                          <a:spcPts val="0"/>
                        </a:spcBef>
                        <a:spcAft>
                          <a:spcPts val="0"/>
                        </a:spcAft>
                        <a:buClr>
                          <a:srgbClr val="000000"/>
                        </a:buClr>
                        <a:buSzPts val="1200"/>
                        <a:buFont typeface="Arial"/>
                        <a:buNone/>
                      </a:pPr>
                      <a:r>
                        <a:rPr lang="en" sz="1200" i="1" u="none" strike="noStrike" cap="none"/>
                        <a:t>Average restoration speed</a:t>
                      </a:r>
                      <a:endParaRPr sz="1200" i="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Restoration unit (kW, customers, etc.) divided by time</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952450">
                <a:tc>
                  <a:txBody>
                    <a:bodyPr/>
                    <a:lstStyle/>
                    <a:p>
                      <a:pPr marL="0" marR="0" lvl="0" indent="0" algn="l" rtl="0">
                        <a:lnSpc>
                          <a:spcPct val="100000"/>
                        </a:lnSpc>
                        <a:spcBef>
                          <a:spcPts val="0"/>
                        </a:spcBef>
                        <a:spcAft>
                          <a:spcPts val="0"/>
                        </a:spcAft>
                        <a:buClr>
                          <a:srgbClr val="000000"/>
                        </a:buClr>
                        <a:buSzPts val="1200"/>
                        <a:buFont typeface="Arial"/>
                        <a:buNone/>
                      </a:pPr>
                      <a:r>
                        <a:rPr lang="en" sz="1200" i="1" u="none" strike="noStrike" cap="none"/>
                        <a:t>Major event days</a:t>
                      </a:r>
                      <a:endParaRPr sz="1200" i="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Total number of major event days per unit of time</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952450">
                <a:tc>
                  <a:txBody>
                    <a:bodyPr/>
                    <a:lstStyle/>
                    <a:p>
                      <a:pPr marL="0" marR="0" lvl="0" indent="0" algn="l" rtl="0">
                        <a:lnSpc>
                          <a:spcPct val="100000"/>
                        </a:lnSpc>
                        <a:spcBef>
                          <a:spcPts val="0"/>
                        </a:spcBef>
                        <a:spcAft>
                          <a:spcPts val="0"/>
                        </a:spcAft>
                        <a:buClr>
                          <a:srgbClr val="000000"/>
                        </a:buClr>
                        <a:buSzPts val="1200"/>
                        <a:buFont typeface="Arial"/>
                        <a:buNone/>
                      </a:pPr>
                      <a:r>
                        <a:rPr lang="en" sz="1200" i="1" u="none" strike="noStrike" cap="none"/>
                        <a:t>Average response time to electric emergency</a:t>
                      </a:r>
                      <a:endParaRPr sz="1200" i="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Total response time divided by number of electric emergencies</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542" name="Google Shape;542;p26"/>
          <p:cNvGraphicFramePr/>
          <p:nvPr/>
        </p:nvGraphicFramePr>
        <p:xfrm>
          <a:off x="4729075" y="1147950"/>
          <a:ext cx="4233425" cy="3733610"/>
        </p:xfrm>
        <a:graphic>
          <a:graphicData uri="http://schemas.openxmlformats.org/drawingml/2006/table">
            <a:tbl>
              <a:tblPr>
                <a:noFill/>
                <a:tableStyleId>{8E5FCD67-AB04-4416-A793-D4724B255D52}</a:tableStyleId>
              </a:tblPr>
              <a:tblGrid>
                <a:gridCol w="1828400">
                  <a:extLst>
                    <a:ext uri="{9D8B030D-6E8A-4147-A177-3AD203B41FA5}">
                      <a16:colId xmlns:a16="http://schemas.microsoft.com/office/drawing/2014/main" val="20000"/>
                    </a:ext>
                  </a:extLst>
                </a:gridCol>
                <a:gridCol w="2405025">
                  <a:extLst>
                    <a:ext uri="{9D8B030D-6E8A-4147-A177-3AD203B41FA5}">
                      <a16:colId xmlns:a16="http://schemas.microsoft.com/office/drawing/2014/main" val="20001"/>
                    </a:ext>
                  </a:extLst>
                </a:gridCol>
              </a:tblGrid>
              <a:tr h="364150">
                <a:tc gridSpan="2">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t>Economic, Social, Environmental, National Security</a:t>
                      </a:r>
                      <a:endParaRPr sz="12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CCCC"/>
                    </a:solidFill>
                  </a:tcPr>
                </a:tc>
                <a:tc hMerge="1">
                  <a:txBody>
                    <a:bodyPr/>
                    <a:lstStyle/>
                    <a:p>
                      <a:endParaRPr lang="en-US"/>
                    </a:p>
                  </a:txBody>
                  <a:tcPr/>
                </a:tc>
                <a:extLst>
                  <a:ext uri="{0D108BD9-81ED-4DB2-BD59-A6C34878D82A}">
                    <a16:rowId xmlns:a16="http://schemas.microsoft.com/office/drawing/2014/main" val="10000"/>
                  </a:ext>
                </a:extLst>
              </a:tr>
              <a:tr h="364150">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Metric</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Units</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CCCC"/>
                    </a:solidFill>
                  </a:tcPr>
                </a:tc>
                <a:extLst>
                  <a:ext uri="{0D108BD9-81ED-4DB2-BD59-A6C34878D82A}">
                    <a16:rowId xmlns:a16="http://schemas.microsoft.com/office/drawing/2014/main" val="10001"/>
                  </a:ext>
                </a:extLst>
              </a:tr>
              <a:tr h="952450">
                <a:tc>
                  <a:txBody>
                    <a:bodyPr/>
                    <a:lstStyle/>
                    <a:p>
                      <a:pPr marL="0" marR="0" lvl="0" indent="0" algn="l" rtl="0">
                        <a:lnSpc>
                          <a:spcPct val="100000"/>
                        </a:lnSpc>
                        <a:spcBef>
                          <a:spcPts val="0"/>
                        </a:spcBef>
                        <a:spcAft>
                          <a:spcPts val="0"/>
                        </a:spcAft>
                        <a:buClr>
                          <a:srgbClr val="000000"/>
                        </a:buClr>
                        <a:buSzPts val="1200"/>
                        <a:buFont typeface="Arial"/>
                        <a:buNone/>
                      </a:pPr>
                      <a:r>
                        <a:rPr lang="en" sz="1200" i="1" u="none" strike="noStrike" cap="none"/>
                        <a:t>Total economic losses per event</a:t>
                      </a:r>
                      <a:endParaRPr sz="1200" i="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Interruption-related costs, lost gross output (business revenue), lost gross domestic product, and/or lost household consumption</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952450">
                <a:tc>
                  <a:txBody>
                    <a:bodyPr/>
                    <a:lstStyle/>
                    <a:p>
                      <a:pPr marL="0" marR="0" lvl="0" indent="0" algn="l" rtl="0">
                        <a:lnSpc>
                          <a:spcPct val="100000"/>
                        </a:lnSpc>
                        <a:spcBef>
                          <a:spcPts val="0"/>
                        </a:spcBef>
                        <a:spcAft>
                          <a:spcPts val="0"/>
                        </a:spcAft>
                        <a:buClr>
                          <a:srgbClr val="000000"/>
                        </a:buClr>
                        <a:buSzPts val="1200"/>
                        <a:buFont typeface="Arial"/>
                        <a:buNone/>
                      </a:pPr>
                      <a:r>
                        <a:rPr lang="en" sz="1200" i="1" u="none" strike="noStrike" cap="none"/>
                        <a:t>Critical load without power*</a:t>
                      </a:r>
                      <a:endParaRPr sz="1200" i="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Total amount of time or kWh that critical loads are without power in a year</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952450">
                <a:tc>
                  <a:txBody>
                    <a:bodyPr/>
                    <a:lstStyle/>
                    <a:p>
                      <a:pPr marL="0" marR="0" lvl="0" indent="0" algn="l" rtl="0">
                        <a:lnSpc>
                          <a:spcPct val="100000"/>
                        </a:lnSpc>
                        <a:spcBef>
                          <a:spcPts val="0"/>
                        </a:spcBef>
                        <a:spcAft>
                          <a:spcPts val="0"/>
                        </a:spcAft>
                        <a:buClr>
                          <a:srgbClr val="000000"/>
                        </a:buClr>
                        <a:buSzPts val="1200"/>
                        <a:buFont typeface="Arial"/>
                        <a:buNone/>
                      </a:pPr>
                      <a:r>
                        <a:rPr lang="en" sz="1200" i="1" u="none" strike="noStrike" cap="none"/>
                        <a:t>FEWSION Resilience Index</a:t>
                      </a:r>
                      <a:endParaRPr sz="1200" i="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Number of energy input sources per county</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547"/>
        <p:cNvGrpSpPr/>
        <p:nvPr/>
      </p:nvGrpSpPr>
      <p:grpSpPr>
        <a:xfrm>
          <a:off x="0" y="0"/>
          <a:ext cx="0" cy="0"/>
          <a:chOff x="0" y="0"/>
          <a:chExt cx="0" cy="0"/>
        </a:xfrm>
      </p:grpSpPr>
      <p:sp>
        <p:nvSpPr>
          <p:cNvPr id="549" name="Google Shape;549;p27"/>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50" name="Google Shape;550;p27"/>
          <p:cNvSpPr/>
          <p:nvPr/>
        </p:nvSpPr>
        <p:spPr>
          <a:xfrm>
            <a:off x="346364" y="326208"/>
            <a:ext cx="3129300"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51" name="Google Shape;551;p27"/>
          <p:cNvSpPr txBox="1">
            <a:spLocks noGrp="1"/>
          </p:cNvSpPr>
          <p:nvPr>
            <p:ph type="title"/>
          </p:nvPr>
        </p:nvSpPr>
        <p:spPr>
          <a:xfrm>
            <a:off x="527925" y="520400"/>
            <a:ext cx="84081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sz="2900"/>
              <a:t>Selected metrics in practice in South Atlantic states (1)</a:t>
            </a:r>
            <a:endParaRPr sz="2900"/>
          </a:p>
        </p:txBody>
      </p:sp>
      <p:graphicFrame>
        <p:nvGraphicFramePr>
          <p:cNvPr id="552" name="Google Shape;552;p27"/>
          <p:cNvGraphicFramePr/>
          <p:nvPr/>
        </p:nvGraphicFramePr>
        <p:xfrm>
          <a:off x="271138" y="1256463"/>
          <a:ext cx="8664575" cy="3036215"/>
        </p:xfrm>
        <a:graphic>
          <a:graphicData uri="http://schemas.openxmlformats.org/drawingml/2006/table">
            <a:tbl>
              <a:tblPr>
                <a:noFill/>
                <a:tableStyleId>{8E5FCD67-AB04-4416-A793-D4724B255D52}</a:tableStyleId>
              </a:tblPr>
              <a:tblGrid>
                <a:gridCol w="856375">
                  <a:extLst>
                    <a:ext uri="{9D8B030D-6E8A-4147-A177-3AD203B41FA5}">
                      <a16:colId xmlns:a16="http://schemas.microsoft.com/office/drawing/2014/main" val="20000"/>
                    </a:ext>
                  </a:extLst>
                </a:gridCol>
                <a:gridCol w="2035525">
                  <a:extLst>
                    <a:ext uri="{9D8B030D-6E8A-4147-A177-3AD203B41FA5}">
                      <a16:colId xmlns:a16="http://schemas.microsoft.com/office/drawing/2014/main" val="20001"/>
                    </a:ext>
                  </a:extLst>
                </a:gridCol>
                <a:gridCol w="5772675">
                  <a:extLst>
                    <a:ext uri="{9D8B030D-6E8A-4147-A177-3AD203B41FA5}">
                      <a16:colId xmlns:a16="http://schemas.microsoft.com/office/drawing/2014/main" val="20002"/>
                    </a:ext>
                  </a:extLst>
                </a:gridCol>
              </a:tblGrid>
              <a:tr h="350500">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State</a:t>
                      </a:r>
                      <a:endParaRPr sz="11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Metric</a:t>
                      </a:r>
                      <a:endParaRPr sz="11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Comments</a:t>
                      </a:r>
                      <a:endParaRPr sz="11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CCCC"/>
                    </a:solidFill>
                  </a:tcPr>
                </a:tc>
                <a:extLst>
                  <a:ext uri="{0D108BD9-81ED-4DB2-BD59-A6C34878D82A}">
                    <a16:rowId xmlns:a16="http://schemas.microsoft.com/office/drawing/2014/main" val="10000"/>
                  </a:ext>
                </a:extLst>
              </a:tr>
              <a:tr h="85340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Florida</a:t>
                      </a:r>
                      <a:endParaRPr sz="11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IEEE 1366 reliability metrics</a:t>
                      </a:r>
                      <a:endParaRPr sz="11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rgbClr val="000000"/>
                        </a:buClr>
                        <a:buSzPts val="1100"/>
                        <a:buFont typeface="Arial"/>
                        <a:buChar char="●"/>
                      </a:pPr>
                      <a:r>
                        <a:rPr lang="en" sz="1100" u="none" strike="noStrike" cap="none"/>
                        <a:t>SAIDI</a:t>
                      </a:r>
                      <a:endParaRPr sz="1100" u="none" strike="noStrike" cap="none"/>
                    </a:p>
                    <a:p>
                      <a:pPr marL="285750" marR="0" lvl="0" indent="-285750" algn="l" rtl="0">
                        <a:lnSpc>
                          <a:spcPct val="100000"/>
                        </a:lnSpc>
                        <a:spcBef>
                          <a:spcPts val="0"/>
                        </a:spcBef>
                        <a:spcAft>
                          <a:spcPts val="0"/>
                        </a:spcAft>
                        <a:buClr>
                          <a:srgbClr val="000000"/>
                        </a:buClr>
                        <a:buSzPts val="1100"/>
                        <a:buFont typeface="Arial"/>
                        <a:buChar char="●"/>
                      </a:pPr>
                      <a:r>
                        <a:rPr lang="en" sz="1100" u="none" strike="noStrike" cap="none"/>
                        <a:t>SAIFI</a:t>
                      </a:r>
                      <a:endParaRPr sz="1100" u="none" strike="noStrike" cap="none"/>
                    </a:p>
                    <a:p>
                      <a:pPr marL="285750" marR="0" lvl="0" indent="-285750" algn="l" rtl="0">
                        <a:lnSpc>
                          <a:spcPct val="100000"/>
                        </a:lnSpc>
                        <a:spcBef>
                          <a:spcPts val="0"/>
                        </a:spcBef>
                        <a:spcAft>
                          <a:spcPts val="0"/>
                        </a:spcAft>
                        <a:buClr>
                          <a:srgbClr val="000000"/>
                        </a:buClr>
                        <a:buSzPts val="1100"/>
                        <a:buFont typeface="Arial"/>
                        <a:buChar char="●"/>
                      </a:pPr>
                      <a:r>
                        <a:rPr lang="en" sz="1100" u="none" strike="noStrike" cap="none"/>
                        <a:t>CAIDI</a:t>
                      </a:r>
                      <a:endParaRPr sz="1100" u="none" strike="noStrike" cap="none"/>
                    </a:p>
                    <a:p>
                      <a:pPr marL="285750" marR="0" lvl="0" indent="-285750" algn="l" rtl="0">
                        <a:lnSpc>
                          <a:spcPct val="100000"/>
                        </a:lnSpc>
                        <a:spcBef>
                          <a:spcPts val="0"/>
                        </a:spcBef>
                        <a:spcAft>
                          <a:spcPts val="0"/>
                        </a:spcAft>
                        <a:buClr>
                          <a:srgbClr val="000000"/>
                        </a:buClr>
                        <a:buSzPts val="1100"/>
                        <a:buFont typeface="Arial"/>
                        <a:buChar char="●"/>
                      </a:pPr>
                      <a:r>
                        <a:rPr lang="en" sz="1100" u="none" strike="noStrike" cap="none"/>
                        <a:t>MAIFI </a:t>
                      </a:r>
                      <a:r>
                        <a:rPr lang="en" sz="1000" u="none" strike="noStrike" cap="none"/>
                        <a:t>(see glossary)</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78025">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Florida</a:t>
                      </a:r>
                      <a:endParaRPr sz="11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L-Bar</a:t>
                      </a:r>
                      <a:endParaRPr sz="11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rgbClr val="000000"/>
                        </a:buClr>
                        <a:buSzPts val="1100"/>
                        <a:buFont typeface="Arial"/>
                        <a:buChar char="●"/>
                      </a:pPr>
                      <a:r>
                        <a:rPr lang="en" sz="1100" u="none" strike="noStrike" cap="none"/>
                        <a:t>Average time it takes to restore power to all customers</a:t>
                      </a:r>
                      <a:endParaRPr sz="11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93615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Florida</a:t>
                      </a:r>
                      <a:endParaRPr sz="11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Customer-specific reliability metrics</a:t>
                      </a:r>
                      <a:endParaRPr sz="11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rgbClr val="000000"/>
                        </a:buClr>
                        <a:buSzPts val="1100"/>
                        <a:buFont typeface="Arial"/>
                        <a:buChar char="●"/>
                      </a:pPr>
                      <a:r>
                        <a:rPr lang="en" sz="1100" u="none" strike="noStrike" cap="none"/>
                        <a:t>Customers experiencing multiple interruptions </a:t>
                      </a:r>
                      <a:r>
                        <a:rPr lang="en" sz="1000" u="none" strike="noStrike" cap="none"/>
                        <a:t>(</a:t>
                      </a:r>
                      <a:r>
                        <a:rPr lang="en" sz="1000" u="none" strike="noStrike" cap="none">
                          <a:solidFill>
                            <a:schemeClr val="dk1"/>
                          </a:solidFill>
                        </a:rPr>
                        <a:t>customers experiencing more than X outages of 1 minute or more per year</a:t>
                      </a:r>
                      <a:r>
                        <a:rPr lang="en" sz="1000" u="none" strike="noStrike" cap="none"/>
                        <a:t>)</a:t>
                      </a:r>
                      <a:endParaRPr sz="1000" u="none" strike="noStrike" cap="none"/>
                    </a:p>
                    <a:p>
                      <a:pPr marL="285750" marR="0" lvl="0" indent="-285750" algn="l" rtl="0">
                        <a:lnSpc>
                          <a:spcPct val="100000"/>
                        </a:lnSpc>
                        <a:spcBef>
                          <a:spcPts val="0"/>
                        </a:spcBef>
                        <a:spcAft>
                          <a:spcPts val="0"/>
                        </a:spcAft>
                        <a:buClr>
                          <a:srgbClr val="000000"/>
                        </a:buClr>
                        <a:buSzPts val="1100"/>
                        <a:buFont typeface="Arial"/>
                        <a:buChar char="●"/>
                      </a:pPr>
                      <a:r>
                        <a:rPr lang="en" sz="1100" u="none" strike="noStrike" cap="none"/>
                        <a:t>Customers experiencing multiple momentaries</a:t>
                      </a:r>
                      <a:endParaRPr sz="800" u="none" strike="noStrike" cap="none"/>
                    </a:p>
                    <a:p>
                      <a:pPr marL="285750" marR="0" lvl="0" indent="-285750" algn="l" rtl="0">
                        <a:lnSpc>
                          <a:spcPct val="100000"/>
                        </a:lnSpc>
                        <a:spcBef>
                          <a:spcPts val="0"/>
                        </a:spcBef>
                        <a:spcAft>
                          <a:spcPts val="0"/>
                        </a:spcAft>
                        <a:buClr>
                          <a:srgbClr val="000000"/>
                        </a:buClr>
                        <a:buSzPts val="1100"/>
                        <a:buFont typeface="Arial"/>
                        <a:buChar char="●"/>
                      </a:pPr>
                      <a:r>
                        <a:rPr lang="en" sz="1100" u="none" strike="noStrike" cap="none"/>
                        <a:t>Customer momentary events </a:t>
                      </a:r>
                      <a:r>
                        <a:rPr lang="en" sz="1000" u="none" strike="noStrike" cap="none"/>
                        <a:t>(customers affected by a momentary event)</a:t>
                      </a:r>
                      <a:endParaRPr sz="900" u="none" strike="noStrike" cap="none">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18125">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Florida</a:t>
                      </a:r>
                      <a:endParaRPr sz="11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Customer interruption cost</a:t>
                      </a:r>
                      <a:endParaRPr sz="11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rgbClr val="000000"/>
                        </a:buClr>
                        <a:buSzPts val="1100"/>
                        <a:buFont typeface="Arial"/>
                        <a:buChar char="●"/>
                      </a:pPr>
                      <a:r>
                        <a:rPr lang="en" sz="1100" u="none" strike="noStrike" cap="none"/>
                        <a:t>Florida Power and Light uses Berkeley Lab’s ICE Calculator to estimate benefits of reducing SAIDI/SAIFI</a:t>
                      </a:r>
                      <a:endParaRPr sz="11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553" name="Google Shape;553;p27"/>
          <p:cNvSpPr txBox="1"/>
          <p:nvPr/>
        </p:nvSpPr>
        <p:spPr>
          <a:xfrm>
            <a:off x="185700" y="4278125"/>
            <a:ext cx="3891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Sources: </a:t>
            </a:r>
            <a:r>
              <a:rPr lang="en" sz="1000" b="0" i="0" u="sng" strike="noStrike" cap="none">
                <a:solidFill>
                  <a:schemeClr val="hlink"/>
                </a:solidFill>
                <a:latin typeface="Arial"/>
                <a:ea typeface="Arial"/>
                <a:cs typeface="Arial"/>
                <a:sym typeface="Arial"/>
                <a:hlinkClick r:id="rId3"/>
              </a:rPr>
              <a:t>Florida PSC (2013)</a:t>
            </a:r>
            <a:r>
              <a:rPr lang="en" sz="1400" b="0" i="0" u="none" strike="noStrike" cap="none">
                <a:solidFill>
                  <a:srgbClr val="000000"/>
                </a:solidFill>
                <a:latin typeface="Arial"/>
                <a:ea typeface="Arial"/>
                <a:cs typeface="Arial"/>
                <a:sym typeface="Arial"/>
              </a:rPr>
              <a:t>, </a:t>
            </a:r>
            <a:r>
              <a:rPr lang="en" sz="1000" b="0" i="0" u="sng" strike="noStrike" cap="none">
                <a:solidFill>
                  <a:schemeClr val="hlink"/>
                </a:solidFill>
                <a:latin typeface="Arial"/>
                <a:ea typeface="Arial"/>
                <a:cs typeface="Arial"/>
                <a:sym typeface="Arial"/>
                <a:hlinkClick r:id="rId4"/>
              </a:rPr>
              <a:t>FPL (2004)</a:t>
            </a:r>
            <a:r>
              <a:rPr lang="en" sz="1000" b="0" i="0" u="none" strike="noStrike" cap="none">
                <a:solidFill>
                  <a:srgbClr val="000000"/>
                </a:solidFill>
                <a:latin typeface="Arial"/>
                <a:ea typeface="Arial"/>
                <a:cs typeface="Arial"/>
                <a:sym typeface="Arial"/>
              </a:rPr>
              <a:t>, </a:t>
            </a:r>
            <a:r>
              <a:rPr lang="en" sz="1000" b="0" i="0" u="sng" strike="noStrike" cap="none">
                <a:solidFill>
                  <a:schemeClr val="hlink"/>
                </a:solidFill>
                <a:latin typeface="Arial"/>
                <a:ea typeface="Arial"/>
                <a:cs typeface="Arial"/>
                <a:sym typeface="Arial"/>
                <a:hlinkClick r:id="rId5"/>
              </a:rPr>
              <a:t>Florida PSC (2021)</a:t>
            </a: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558"/>
        <p:cNvGrpSpPr/>
        <p:nvPr/>
      </p:nvGrpSpPr>
      <p:grpSpPr>
        <a:xfrm>
          <a:off x="0" y="0"/>
          <a:ext cx="0" cy="0"/>
          <a:chOff x="0" y="0"/>
          <a:chExt cx="0" cy="0"/>
        </a:xfrm>
      </p:grpSpPr>
      <p:sp>
        <p:nvSpPr>
          <p:cNvPr id="560" name="Google Shape;560;p28"/>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61" name="Google Shape;561;p28"/>
          <p:cNvSpPr/>
          <p:nvPr/>
        </p:nvSpPr>
        <p:spPr>
          <a:xfrm>
            <a:off x="346364" y="326208"/>
            <a:ext cx="3129300"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62" name="Google Shape;562;p28"/>
          <p:cNvSpPr txBox="1">
            <a:spLocks noGrp="1"/>
          </p:cNvSpPr>
          <p:nvPr>
            <p:ph type="title"/>
          </p:nvPr>
        </p:nvSpPr>
        <p:spPr>
          <a:xfrm>
            <a:off x="527925" y="520400"/>
            <a:ext cx="84081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sz="2900"/>
              <a:t>Selected metrics in practice in South Atlantic states (2)</a:t>
            </a:r>
            <a:endParaRPr sz="2900"/>
          </a:p>
        </p:txBody>
      </p:sp>
      <p:graphicFrame>
        <p:nvGraphicFramePr>
          <p:cNvPr id="563" name="Google Shape;563;p28"/>
          <p:cNvGraphicFramePr/>
          <p:nvPr/>
        </p:nvGraphicFramePr>
        <p:xfrm>
          <a:off x="121563" y="1291075"/>
          <a:ext cx="8959425" cy="3282730"/>
        </p:xfrm>
        <a:graphic>
          <a:graphicData uri="http://schemas.openxmlformats.org/drawingml/2006/table">
            <a:tbl>
              <a:tblPr>
                <a:noFill/>
                <a:tableStyleId>{8E5FCD67-AB04-4416-A793-D4724B255D52}</a:tableStyleId>
              </a:tblPr>
              <a:tblGrid>
                <a:gridCol w="1967100">
                  <a:extLst>
                    <a:ext uri="{9D8B030D-6E8A-4147-A177-3AD203B41FA5}">
                      <a16:colId xmlns:a16="http://schemas.microsoft.com/office/drawing/2014/main" val="20000"/>
                    </a:ext>
                  </a:extLst>
                </a:gridCol>
                <a:gridCol w="1650900">
                  <a:extLst>
                    <a:ext uri="{9D8B030D-6E8A-4147-A177-3AD203B41FA5}">
                      <a16:colId xmlns:a16="http://schemas.microsoft.com/office/drawing/2014/main" val="20001"/>
                    </a:ext>
                  </a:extLst>
                </a:gridCol>
                <a:gridCol w="5341425">
                  <a:extLst>
                    <a:ext uri="{9D8B030D-6E8A-4147-A177-3AD203B41FA5}">
                      <a16:colId xmlns:a16="http://schemas.microsoft.com/office/drawing/2014/main" val="20002"/>
                    </a:ext>
                  </a:extLst>
                </a:gridCol>
              </a:tblGrid>
              <a:tr h="539650">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t>State</a:t>
                      </a:r>
                      <a:endParaRPr sz="12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t>Metric</a:t>
                      </a:r>
                      <a:endParaRPr sz="12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t>Description</a:t>
                      </a:r>
                      <a:endParaRPr sz="12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CCCC"/>
                    </a:solidFill>
                  </a:tcPr>
                </a:tc>
                <a:extLst>
                  <a:ext uri="{0D108BD9-81ED-4DB2-BD59-A6C34878D82A}">
                    <a16:rowId xmlns:a16="http://schemas.microsoft.com/office/drawing/2014/main" val="10000"/>
                  </a:ext>
                </a:extLst>
              </a:tr>
              <a:tr h="433200">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North Carolina (Duke)</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Customer interruption cost</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chemeClr val="dk1"/>
                        </a:buClr>
                        <a:buSzPts val="1100"/>
                        <a:buFont typeface="Arial"/>
                        <a:buChar char="●"/>
                      </a:pPr>
                      <a:r>
                        <a:rPr lang="en" sz="1100" u="none" strike="noStrike" cap="none">
                          <a:solidFill>
                            <a:schemeClr val="dk1"/>
                          </a:solidFill>
                        </a:rPr>
                        <a:t>Duke used Berkeley Lab’s ICE Calculator to estimate benefits of Grid   Improvement Plan</a:t>
                      </a:r>
                      <a:endParaRPr sz="1200" u="none" strike="noStrike" cap="none">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41000">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North Carolina</a:t>
                      </a:r>
                      <a:br>
                        <a:rPr lang="en" sz="1200" u="none" strike="noStrike" cap="none"/>
                      </a:br>
                      <a:r>
                        <a:rPr lang="en" sz="1200" u="none" strike="noStrike" cap="none"/>
                        <a:t>(Duke)</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IEEE 1366 reliability metrics</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57150" marR="0" lvl="0" indent="-57150" algn="l" rtl="0">
                        <a:lnSpc>
                          <a:spcPct val="100000"/>
                        </a:lnSpc>
                        <a:spcBef>
                          <a:spcPts val="0"/>
                        </a:spcBef>
                        <a:spcAft>
                          <a:spcPts val="0"/>
                        </a:spcAft>
                        <a:buClr>
                          <a:schemeClr val="dk1"/>
                        </a:buClr>
                        <a:buSzPts val="1200"/>
                        <a:buFont typeface="Arial"/>
                        <a:buChar char="●"/>
                      </a:pPr>
                      <a:r>
                        <a:rPr lang="en" sz="1200" u="none" strike="noStrike" cap="none">
                          <a:solidFill>
                            <a:schemeClr val="dk1"/>
                          </a:solidFill>
                        </a:rPr>
                        <a:t>  SAIDI</a:t>
                      </a:r>
                      <a:endParaRPr sz="1200" u="none" strike="noStrike" cap="none">
                        <a:solidFill>
                          <a:schemeClr val="dk1"/>
                        </a:solidFill>
                      </a:endParaRPr>
                    </a:p>
                    <a:p>
                      <a:pPr marL="57150" marR="0" lvl="0" indent="-57150" algn="l" rtl="0">
                        <a:lnSpc>
                          <a:spcPct val="100000"/>
                        </a:lnSpc>
                        <a:spcBef>
                          <a:spcPts val="0"/>
                        </a:spcBef>
                        <a:spcAft>
                          <a:spcPts val="0"/>
                        </a:spcAft>
                        <a:buClr>
                          <a:schemeClr val="dk1"/>
                        </a:buClr>
                        <a:buSzPts val="1200"/>
                        <a:buFont typeface="Arial"/>
                        <a:buChar char="●"/>
                      </a:pPr>
                      <a:r>
                        <a:rPr lang="en" sz="1200" u="none" strike="noStrike" cap="none">
                          <a:solidFill>
                            <a:schemeClr val="dk1"/>
                          </a:solidFill>
                        </a:rPr>
                        <a:t>  SAIFI</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861650">
                <a:tc rowSpan="2">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North Carolina</a:t>
                      </a:r>
                      <a:br>
                        <a:rPr lang="en" sz="1200" u="none" strike="noStrike" cap="none"/>
                      </a:br>
                      <a:r>
                        <a:rPr lang="en" sz="900" u="none" strike="noStrike" cap="none"/>
                        <a:t>(</a:t>
                      </a:r>
                      <a:r>
                        <a:rPr lang="en" sz="900" i="1" u="none" strike="noStrike" cap="none"/>
                        <a:t>Proposed</a:t>
                      </a:r>
                      <a:r>
                        <a:rPr lang="en" sz="900" u="none" strike="noStrike" cap="none"/>
                        <a:t> Performance Incentive Mechanisms recommended by NC Energy Regulatory Process participants)</a:t>
                      </a:r>
                      <a:endParaRPr sz="9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Reliability metrics</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57150" marR="0" lvl="0" indent="-57150" algn="l" rtl="0">
                        <a:lnSpc>
                          <a:spcPct val="100000"/>
                        </a:lnSpc>
                        <a:spcBef>
                          <a:spcPts val="0"/>
                        </a:spcBef>
                        <a:spcAft>
                          <a:spcPts val="0"/>
                        </a:spcAft>
                        <a:buClr>
                          <a:srgbClr val="000000"/>
                        </a:buClr>
                        <a:buSzPts val="1200"/>
                        <a:buFont typeface="Arial"/>
                        <a:buChar char="●"/>
                      </a:pPr>
                      <a:r>
                        <a:rPr lang="en" sz="1200" u="none" strike="noStrike" cap="none"/>
                        <a:t>  SAIDI </a:t>
                      </a:r>
                      <a:r>
                        <a:rPr lang="en" sz="1000" u="none" strike="noStrike" cap="none"/>
                        <a:t>(excluding MEDs)</a:t>
                      </a:r>
                      <a:endParaRPr sz="1000" u="none" strike="noStrike" cap="none"/>
                    </a:p>
                    <a:p>
                      <a:pPr marL="57150" marR="0" lvl="0" indent="-57150" algn="l" rtl="0">
                        <a:lnSpc>
                          <a:spcPct val="100000"/>
                        </a:lnSpc>
                        <a:spcBef>
                          <a:spcPts val="0"/>
                        </a:spcBef>
                        <a:spcAft>
                          <a:spcPts val="0"/>
                        </a:spcAft>
                        <a:buClr>
                          <a:srgbClr val="000000"/>
                        </a:buClr>
                        <a:buSzPts val="1200"/>
                        <a:buFont typeface="Arial"/>
                        <a:buChar char="●"/>
                      </a:pPr>
                      <a:r>
                        <a:rPr lang="en" sz="1200" u="none" strike="noStrike" cap="none"/>
                        <a:t>  SAIFI</a:t>
                      </a:r>
                      <a:endParaRPr sz="1200" u="none" strike="noStrike" cap="none"/>
                    </a:p>
                    <a:p>
                      <a:pPr marL="57150" marR="0" lvl="0" indent="-57150" algn="l" rtl="0">
                        <a:lnSpc>
                          <a:spcPct val="100000"/>
                        </a:lnSpc>
                        <a:spcBef>
                          <a:spcPts val="0"/>
                        </a:spcBef>
                        <a:spcAft>
                          <a:spcPts val="0"/>
                        </a:spcAft>
                        <a:buClr>
                          <a:srgbClr val="000000"/>
                        </a:buClr>
                        <a:buSzPts val="1200"/>
                        <a:buFont typeface="Arial"/>
                        <a:buChar char="●"/>
                      </a:pPr>
                      <a:r>
                        <a:rPr lang="en" sz="1200" u="none" strike="noStrike" cap="none"/>
                        <a:t>  CEMI-4 </a:t>
                      </a:r>
                      <a:r>
                        <a:rPr lang="en" sz="1000" u="none" strike="noStrike" cap="none">
                          <a:solidFill>
                            <a:schemeClr val="dk1"/>
                          </a:solidFill>
                        </a:rPr>
                        <a:t>(customers experiencing more than four outages of 1 minute or more per year)</a:t>
                      </a:r>
                      <a:endParaRPr sz="1000" u="none" strike="noStrike" cap="none"/>
                    </a:p>
                    <a:p>
                      <a:pPr marL="57150" marR="0" lvl="0" indent="-57150" algn="l" rtl="0">
                        <a:lnSpc>
                          <a:spcPct val="100000"/>
                        </a:lnSpc>
                        <a:spcBef>
                          <a:spcPts val="0"/>
                        </a:spcBef>
                        <a:spcAft>
                          <a:spcPts val="0"/>
                        </a:spcAft>
                        <a:buClr>
                          <a:srgbClr val="000000"/>
                        </a:buClr>
                        <a:buSzPts val="1200"/>
                        <a:buFont typeface="Arial"/>
                        <a:buChar char="●"/>
                      </a:pPr>
                      <a:r>
                        <a:rPr lang="en" sz="1200" u="none" strike="noStrike" cap="none"/>
                        <a:t>  Miles of vegetation management</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881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t>Resilience metrics</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57150" marR="0" lvl="0" indent="-57150" algn="l" rtl="0">
                        <a:lnSpc>
                          <a:spcPct val="100000"/>
                        </a:lnSpc>
                        <a:spcBef>
                          <a:spcPts val="0"/>
                        </a:spcBef>
                        <a:spcAft>
                          <a:spcPts val="0"/>
                        </a:spcAft>
                        <a:buClr>
                          <a:srgbClr val="000000"/>
                        </a:buClr>
                        <a:buSzPts val="1200"/>
                        <a:buFont typeface="Arial"/>
                        <a:buChar char="●"/>
                      </a:pPr>
                      <a:r>
                        <a:rPr lang="en" sz="1200" u="none" strike="noStrike" cap="none"/>
                        <a:t>  Number of critical assets without power for more than N hours</a:t>
                      </a:r>
                      <a:endParaRPr sz="1200" u="none" strike="noStrike" cap="none"/>
                    </a:p>
                    <a:p>
                      <a:pPr marL="57150" marR="0" lvl="0" indent="-57150" algn="l" rtl="0">
                        <a:lnSpc>
                          <a:spcPct val="100000"/>
                        </a:lnSpc>
                        <a:spcBef>
                          <a:spcPts val="0"/>
                        </a:spcBef>
                        <a:spcAft>
                          <a:spcPts val="0"/>
                        </a:spcAft>
                        <a:buClr>
                          <a:srgbClr val="000000"/>
                        </a:buClr>
                        <a:buSzPts val="1200"/>
                        <a:buFont typeface="Arial"/>
                        <a:buChar char="●"/>
                      </a:pPr>
                      <a:r>
                        <a:rPr lang="en" sz="1200" u="none" strike="noStrike" cap="none"/>
                        <a:t>  Critical asset energy demand not served</a:t>
                      </a:r>
                      <a:endParaRPr sz="1200" u="none" strike="noStrike" cap="none"/>
                    </a:p>
                    <a:p>
                      <a:pPr marL="57150" marR="0" lvl="0" indent="-57150" algn="l" rtl="0">
                        <a:lnSpc>
                          <a:spcPct val="100000"/>
                        </a:lnSpc>
                        <a:spcBef>
                          <a:spcPts val="0"/>
                        </a:spcBef>
                        <a:spcAft>
                          <a:spcPts val="0"/>
                        </a:spcAft>
                        <a:buClr>
                          <a:srgbClr val="000000"/>
                        </a:buClr>
                        <a:buSzPts val="1200"/>
                        <a:buFont typeface="Arial"/>
                        <a:buChar char="●"/>
                      </a:pPr>
                      <a:r>
                        <a:rPr lang="en" sz="1200" u="none" strike="noStrike" cap="none"/>
                        <a:t>  Critical asset time to recovery</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sp>
        <p:nvSpPr>
          <p:cNvPr id="564" name="Google Shape;564;p28"/>
          <p:cNvSpPr txBox="1"/>
          <p:nvPr/>
        </p:nvSpPr>
        <p:spPr>
          <a:xfrm>
            <a:off x="42550" y="4653388"/>
            <a:ext cx="36069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Sources: </a:t>
            </a:r>
            <a:r>
              <a:rPr lang="en" sz="1000" b="0" i="0" u="sng" strike="noStrike" cap="none">
                <a:solidFill>
                  <a:schemeClr val="hlink"/>
                </a:solidFill>
                <a:latin typeface="Arial"/>
                <a:ea typeface="Arial"/>
                <a:cs typeface="Arial"/>
                <a:sym typeface="Arial"/>
                <a:hlinkClick r:id="rId3"/>
              </a:rPr>
              <a:t>NCUC (2018)</a:t>
            </a:r>
            <a:r>
              <a:rPr lang="en" sz="1000" b="0" i="0" u="none" strike="noStrike" cap="none">
                <a:solidFill>
                  <a:srgbClr val="000000"/>
                </a:solidFill>
                <a:latin typeface="Arial"/>
                <a:ea typeface="Arial"/>
                <a:cs typeface="Arial"/>
                <a:sym typeface="Arial"/>
              </a:rPr>
              <a:t>, </a:t>
            </a:r>
            <a:r>
              <a:rPr lang="en" sz="1000" b="0" i="0" u="sng" strike="noStrike" cap="none">
                <a:solidFill>
                  <a:schemeClr val="hlink"/>
                </a:solidFill>
                <a:latin typeface="Arial"/>
                <a:ea typeface="Arial"/>
                <a:cs typeface="Arial"/>
                <a:sym typeface="Arial"/>
                <a:hlinkClick r:id="rId4"/>
              </a:rPr>
              <a:t>NCUC (2020)</a:t>
            </a:r>
            <a:r>
              <a:rPr lang="en" sz="1000" b="0" i="0" u="none" strike="noStrike" cap="none">
                <a:solidFill>
                  <a:srgbClr val="000000"/>
                </a:solidFill>
                <a:latin typeface="Arial"/>
                <a:ea typeface="Arial"/>
                <a:cs typeface="Arial"/>
                <a:sym typeface="Arial"/>
              </a:rPr>
              <a:t>, and </a:t>
            </a:r>
            <a:r>
              <a:rPr lang="en" sz="1000" b="0" i="0" u="sng" strike="noStrike" cap="none">
                <a:solidFill>
                  <a:schemeClr val="hlink"/>
                </a:solidFill>
                <a:latin typeface="Arial"/>
                <a:ea typeface="Arial"/>
                <a:cs typeface="Arial"/>
                <a:sym typeface="Arial"/>
                <a:hlinkClick r:id="rId5"/>
              </a:rPr>
              <a:t>RMI/RAP (2020)</a:t>
            </a: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569"/>
        <p:cNvGrpSpPr/>
        <p:nvPr/>
      </p:nvGrpSpPr>
      <p:grpSpPr>
        <a:xfrm>
          <a:off x="0" y="0"/>
          <a:ext cx="0" cy="0"/>
          <a:chOff x="0" y="0"/>
          <a:chExt cx="0" cy="0"/>
        </a:xfrm>
      </p:grpSpPr>
      <p:sp>
        <p:nvSpPr>
          <p:cNvPr id="571" name="Google Shape;571;p29"/>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72" name="Google Shape;572;p29"/>
          <p:cNvSpPr/>
          <p:nvPr/>
        </p:nvSpPr>
        <p:spPr>
          <a:xfrm>
            <a:off x="346364" y="326208"/>
            <a:ext cx="3129300"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73" name="Google Shape;573;p29"/>
          <p:cNvSpPr txBox="1">
            <a:spLocks noGrp="1"/>
          </p:cNvSpPr>
          <p:nvPr>
            <p:ph type="title"/>
          </p:nvPr>
        </p:nvSpPr>
        <p:spPr>
          <a:xfrm>
            <a:off x="527925" y="520400"/>
            <a:ext cx="84081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sz="2900"/>
              <a:t>Selected metrics in practice in South Atlantic states (3)</a:t>
            </a:r>
            <a:endParaRPr sz="2900"/>
          </a:p>
        </p:txBody>
      </p:sp>
      <p:graphicFrame>
        <p:nvGraphicFramePr>
          <p:cNvPr id="574" name="Google Shape;574;p29"/>
          <p:cNvGraphicFramePr/>
          <p:nvPr/>
        </p:nvGraphicFramePr>
        <p:xfrm>
          <a:off x="138963" y="1336088"/>
          <a:ext cx="8875225" cy="1989125"/>
        </p:xfrm>
        <a:graphic>
          <a:graphicData uri="http://schemas.openxmlformats.org/drawingml/2006/table">
            <a:tbl>
              <a:tblPr>
                <a:noFill/>
                <a:tableStyleId>{8E5FCD67-AB04-4416-A793-D4724B255D52}</a:tableStyleId>
              </a:tblPr>
              <a:tblGrid>
                <a:gridCol w="1464700">
                  <a:extLst>
                    <a:ext uri="{9D8B030D-6E8A-4147-A177-3AD203B41FA5}">
                      <a16:colId xmlns:a16="http://schemas.microsoft.com/office/drawing/2014/main" val="20000"/>
                    </a:ext>
                  </a:extLst>
                </a:gridCol>
                <a:gridCol w="2634625">
                  <a:extLst>
                    <a:ext uri="{9D8B030D-6E8A-4147-A177-3AD203B41FA5}">
                      <a16:colId xmlns:a16="http://schemas.microsoft.com/office/drawing/2014/main" val="20001"/>
                    </a:ext>
                  </a:extLst>
                </a:gridCol>
                <a:gridCol w="4775900">
                  <a:extLst>
                    <a:ext uri="{9D8B030D-6E8A-4147-A177-3AD203B41FA5}">
                      <a16:colId xmlns:a16="http://schemas.microsoft.com/office/drawing/2014/main" val="20002"/>
                    </a:ext>
                  </a:extLst>
                </a:gridCol>
              </a:tblGrid>
              <a:tr h="429050">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State</a:t>
                      </a:r>
                      <a:endParaRPr sz="11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Metric</a:t>
                      </a:r>
                      <a:endParaRPr sz="11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Description</a:t>
                      </a:r>
                      <a:endParaRPr sz="11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CCCC"/>
                    </a:solidFill>
                  </a:tcPr>
                </a:tc>
                <a:extLst>
                  <a:ext uri="{0D108BD9-81ED-4DB2-BD59-A6C34878D82A}">
                    <a16:rowId xmlns:a16="http://schemas.microsoft.com/office/drawing/2014/main" val="10000"/>
                  </a:ext>
                </a:extLst>
              </a:tr>
              <a:tr h="706675">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Georgia</a:t>
                      </a:r>
                      <a:endParaRPr sz="11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IEEE 1366 reliability metrics</a:t>
                      </a:r>
                      <a:br>
                        <a:rPr lang="en" sz="1100" u="none" strike="noStrike" cap="none"/>
                      </a:br>
                      <a:r>
                        <a:rPr lang="en" sz="1100" u="none" strike="noStrike" cap="none"/>
                        <a:t>(for ranking)</a:t>
                      </a:r>
                      <a:endParaRPr sz="11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228600" marR="0" lvl="0" indent="-228600" algn="l" rtl="0">
                        <a:lnSpc>
                          <a:spcPct val="100000"/>
                        </a:lnSpc>
                        <a:spcBef>
                          <a:spcPts val="0"/>
                        </a:spcBef>
                        <a:spcAft>
                          <a:spcPts val="0"/>
                        </a:spcAft>
                        <a:buClr>
                          <a:srgbClr val="000000"/>
                        </a:buClr>
                        <a:buSzPts val="1100"/>
                        <a:buFont typeface="Arial"/>
                        <a:buChar char="●"/>
                      </a:pPr>
                      <a:r>
                        <a:rPr lang="en" sz="1100" u="none" strike="noStrike" cap="none"/>
                        <a:t>Feeder-level and company-wide SAIDI </a:t>
                      </a:r>
                      <a:endParaRPr sz="1100" u="none" strike="noStrike" cap="none"/>
                    </a:p>
                    <a:p>
                      <a:pPr marL="228600" marR="0" lvl="0" indent="-228600" algn="l" rtl="0">
                        <a:lnSpc>
                          <a:spcPct val="100000"/>
                        </a:lnSpc>
                        <a:spcBef>
                          <a:spcPts val="0"/>
                        </a:spcBef>
                        <a:spcAft>
                          <a:spcPts val="0"/>
                        </a:spcAft>
                        <a:buClr>
                          <a:srgbClr val="000000"/>
                        </a:buClr>
                        <a:buSzPts val="1100"/>
                        <a:buFont typeface="Arial"/>
                        <a:buChar char="●"/>
                      </a:pPr>
                      <a:r>
                        <a:rPr lang="en" sz="1100" u="none" strike="noStrike" cap="none">
                          <a:solidFill>
                            <a:schemeClr val="dk1"/>
                          </a:solidFill>
                        </a:rPr>
                        <a:t>Feeder-level and company-wide </a:t>
                      </a:r>
                      <a:r>
                        <a:rPr lang="en" sz="1100" u="none" strike="noStrike" cap="none"/>
                        <a:t>SAIFI</a:t>
                      </a:r>
                      <a:endParaRPr sz="9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53400">
                <a:tc>
                  <a:txBody>
                    <a:bodyPr/>
                    <a:lstStyle/>
                    <a:p>
                      <a:pPr marL="0" marR="0" lvl="0" indent="0" algn="l" rtl="0">
                        <a:lnSpc>
                          <a:spcPct val="100000"/>
                        </a:lnSpc>
                        <a:spcBef>
                          <a:spcPts val="0"/>
                        </a:spcBef>
                        <a:spcAft>
                          <a:spcPts val="0"/>
                        </a:spcAft>
                        <a:buClr>
                          <a:schemeClr val="dk1"/>
                        </a:buClr>
                        <a:buSzPts val="1100"/>
                        <a:buFont typeface="Arial"/>
                        <a:buNone/>
                      </a:pPr>
                      <a:r>
                        <a:rPr lang="en" sz="1100" u="none" strike="noStrike" cap="none">
                          <a:solidFill>
                            <a:schemeClr val="dk1"/>
                          </a:solidFill>
                        </a:rPr>
                        <a:t>Georgia</a:t>
                      </a:r>
                      <a:endParaRPr sz="1100" u="none" strike="noStrike" cap="none">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Loss of Load Expectation</a:t>
                      </a:r>
                      <a:br>
                        <a:rPr lang="en" sz="1100" u="none" strike="noStrike" cap="none"/>
                      </a:br>
                      <a:r>
                        <a:rPr lang="en" sz="1100" u="none" strike="noStrike" cap="none"/>
                        <a:t>(for most planning processes)</a:t>
                      </a:r>
                      <a:endParaRPr sz="11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228600" marR="0" lvl="0" indent="-228600" algn="l" rtl="0">
                        <a:lnSpc>
                          <a:spcPct val="100000"/>
                        </a:lnSpc>
                        <a:spcBef>
                          <a:spcPts val="0"/>
                        </a:spcBef>
                        <a:spcAft>
                          <a:spcPts val="0"/>
                        </a:spcAft>
                        <a:buClr>
                          <a:srgbClr val="000000"/>
                        </a:buClr>
                        <a:buSzPts val="1100"/>
                        <a:buFont typeface="Arial"/>
                        <a:buChar char="●"/>
                      </a:pPr>
                      <a:r>
                        <a:rPr lang="en" sz="1100" u="none" strike="noStrike" cap="none"/>
                        <a:t>Expected number of loss-of-load days with events</a:t>
                      </a:r>
                      <a:br>
                        <a:rPr lang="en" sz="1100" u="none" strike="noStrike" cap="none"/>
                      </a:br>
                      <a:r>
                        <a:rPr lang="en" sz="1100" u="none" strike="noStrike" cap="none"/>
                        <a:t>(Loss of Load Expectation; 1 day in 10 years)</a:t>
                      </a:r>
                      <a:endParaRPr sz="11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75" name="Google Shape;575;p29"/>
          <p:cNvSpPr txBox="1"/>
          <p:nvPr/>
        </p:nvSpPr>
        <p:spPr>
          <a:xfrm>
            <a:off x="51225" y="3326113"/>
            <a:ext cx="36069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Sources: </a:t>
            </a:r>
            <a:r>
              <a:rPr lang="en" sz="1000" b="0" i="0" u="sng" strike="noStrike" cap="none">
                <a:solidFill>
                  <a:schemeClr val="hlink"/>
                </a:solidFill>
                <a:latin typeface="Arial"/>
                <a:ea typeface="Arial"/>
                <a:cs typeface="Arial"/>
                <a:sym typeface="Arial"/>
                <a:hlinkClick r:id="rId3"/>
              </a:rPr>
              <a:t>Georgia Power (2019)</a:t>
            </a:r>
            <a:r>
              <a:rPr lang="en" sz="1000" b="0" i="0" u="none" strike="noStrike" cap="none">
                <a:solidFill>
                  <a:srgbClr val="000000"/>
                </a:solidFill>
                <a:latin typeface="Arial"/>
                <a:ea typeface="Arial"/>
                <a:cs typeface="Arial"/>
                <a:sym typeface="Arial"/>
              </a:rPr>
              <a:t> and </a:t>
            </a:r>
            <a:r>
              <a:rPr lang="en" sz="1000" b="0" i="0" u="sng" strike="noStrike" cap="none">
                <a:solidFill>
                  <a:schemeClr val="hlink"/>
                </a:solidFill>
                <a:latin typeface="Arial"/>
                <a:ea typeface="Arial"/>
                <a:cs typeface="Arial"/>
                <a:sym typeface="Arial"/>
                <a:hlinkClick r:id="rId4"/>
              </a:rPr>
              <a:t>Georgia PSC (2022)</a:t>
            </a: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580"/>
        <p:cNvGrpSpPr/>
        <p:nvPr/>
      </p:nvGrpSpPr>
      <p:grpSpPr>
        <a:xfrm>
          <a:off x="0" y="0"/>
          <a:ext cx="0" cy="0"/>
          <a:chOff x="0" y="0"/>
          <a:chExt cx="0" cy="0"/>
        </a:xfrm>
      </p:grpSpPr>
      <p:sp>
        <p:nvSpPr>
          <p:cNvPr id="581" name="Google Shape;581;p30"/>
          <p:cNvSpPr/>
          <p:nvPr/>
        </p:nvSpPr>
        <p:spPr>
          <a:xfrm>
            <a:off x="346364" y="326208"/>
            <a:ext cx="7049400"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82" name="Google Shape;582;p30"/>
          <p:cNvSpPr txBox="1">
            <a:spLocks noGrp="1"/>
          </p:cNvSpPr>
          <p:nvPr>
            <p:ph type="title"/>
          </p:nvPr>
        </p:nvSpPr>
        <p:spPr>
          <a:xfrm>
            <a:off x="611169" y="520401"/>
            <a:ext cx="78876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2400"/>
              <a:buFont typeface="Avenir"/>
              <a:buNone/>
            </a:pPr>
            <a:r>
              <a:rPr lang="en-US" sz="3200" dirty="0"/>
              <a:t>Discussion Question #2</a:t>
            </a:r>
            <a:endParaRPr sz="3200" dirty="0"/>
          </a:p>
        </p:txBody>
      </p:sp>
      <p:sp>
        <p:nvSpPr>
          <p:cNvPr id="584" name="Google Shape;584;p30"/>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85" name="Google Shape;585;p30"/>
          <p:cNvSpPr txBox="1">
            <a:spLocks noGrp="1"/>
          </p:cNvSpPr>
          <p:nvPr>
            <p:ph type="body" idx="1"/>
          </p:nvPr>
        </p:nvSpPr>
        <p:spPr>
          <a:xfrm>
            <a:off x="564214" y="1994147"/>
            <a:ext cx="8371500" cy="1745100"/>
          </a:xfrm>
          <a:prstGeom prst="rect">
            <a:avLst/>
          </a:prstGeom>
          <a:noFill/>
          <a:ln>
            <a:noFill/>
          </a:ln>
        </p:spPr>
        <p:txBody>
          <a:bodyPr spcFirstLastPara="1" wrap="square" lIns="60500" tIns="30250" rIns="60500" bIns="30250" anchor="t" anchorCtr="0">
            <a:noAutofit/>
          </a:bodyPr>
          <a:lstStyle/>
          <a:p>
            <a:pPr marL="0" lvl="0" indent="0" algn="l" rtl="0">
              <a:lnSpc>
                <a:spcPct val="90000"/>
              </a:lnSpc>
              <a:spcBef>
                <a:spcPts val="0"/>
              </a:spcBef>
              <a:spcAft>
                <a:spcPts val="0"/>
              </a:spcAft>
              <a:buSzPts val="2400"/>
              <a:buNone/>
            </a:pPr>
            <a:r>
              <a:rPr lang="en" sz="3200" b="1" dirty="0">
                <a:solidFill>
                  <a:schemeClr val="accent1"/>
                </a:solidFill>
                <a:latin typeface="Avenir"/>
                <a:ea typeface="Avenir"/>
                <a:cs typeface="Avenir"/>
                <a:sym typeface="Avenir"/>
              </a:rPr>
              <a:t>What new metrics might be needed to better prepare for emerging threats?</a:t>
            </a:r>
            <a:endParaRPr sz="3200" b="1" dirty="0">
              <a:highlight>
                <a:srgbClr val="FFFF00"/>
              </a:high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590"/>
        <p:cNvGrpSpPr/>
        <p:nvPr/>
      </p:nvGrpSpPr>
      <p:grpSpPr>
        <a:xfrm>
          <a:off x="0" y="0"/>
          <a:ext cx="0" cy="0"/>
          <a:chOff x="0" y="0"/>
          <a:chExt cx="0" cy="0"/>
        </a:xfrm>
      </p:grpSpPr>
      <p:pic>
        <p:nvPicPr>
          <p:cNvPr id="591" name="Google Shape;591;p31"/>
          <p:cNvPicPr preferRelativeResize="0"/>
          <p:nvPr/>
        </p:nvPicPr>
        <p:blipFill rotWithShape="1">
          <a:blip r:embed="rId3">
            <a:alphaModFix amt="56000"/>
          </a:blip>
          <a:srcRect/>
          <a:stretch/>
        </p:blipFill>
        <p:spPr>
          <a:xfrm>
            <a:off x="2" y="0"/>
            <a:ext cx="9143999" cy="5143501"/>
          </a:xfrm>
          <a:prstGeom prst="rect">
            <a:avLst/>
          </a:prstGeom>
          <a:noFill/>
          <a:ln>
            <a:noFill/>
          </a:ln>
        </p:spPr>
      </p:pic>
      <p:sp>
        <p:nvSpPr>
          <p:cNvPr id="593" name="Google Shape;593;p31"/>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94" name="Google Shape;594;p31"/>
          <p:cNvSpPr txBox="1">
            <a:spLocks noGrp="1"/>
          </p:cNvSpPr>
          <p:nvPr>
            <p:ph type="title"/>
          </p:nvPr>
        </p:nvSpPr>
        <p:spPr>
          <a:xfrm>
            <a:off x="611704" y="1956461"/>
            <a:ext cx="7920600" cy="1230600"/>
          </a:xfrm>
          <a:prstGeom prst="rect">
            <a:avLst/>
          </a:prstGeom>
          <a:noFill/>
          <a:ln>
            <a:noFill/>
          </a:ln>
        </p:spPr>
        <p:txBody>
          <a:bodyPr spcFirstLastPara="1" wrap="square" lIns="0" tIns="11525" rIns="0" bIns="0" anchor="ctr" anchorCtr="0">
            <a:spAutoFit/>
          </a:bodyPr>
          <a:lstStyle/>
          <a:p>
            <a:pPr marL="12700" lvl="0" indent="0" algn="ctr" rtl="0">
              <a:lnSpc>
                <a:spcPct val="90000"/>
              </a:lnSpc>
              <a:spcBef>
                <a:spcPts val="0"/>
              </a:spcBef>
              <a:spcAft>
                <a:spcPts val="0"/>
              </a:spcAft>
              <a:buClr>
                <a:srgbClr val="2460AD"/>
              </a:buClr>
              <a:buSzPts val="4300"/>
              <a:buFont typeface="Avenir"/>
              <a:buNone/>
            </a:pPr>
            <a:r>
              <a:rPr lang="en"/>
              <a:t>Valuing and Prioritizing Resilience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599"/>
        <p:cNvGrpSpPr/>
        <p:nvPr/>
      </p:nvGrpSpPr>
      <p:grpSpPr>
        <a:xfrm>
          <a:off x="0" y="0"/>
          <a:ext cx="0" cy="0"/>
          <a:chOff x="0" y="0"/>
          <a:chExt cx="0" cy="0"/>
        </a:xfrm>
      </p:grpSpPr>
      <p:sp>
        <p:nvSpPr>
          <p:cNvPr id="601" name="Google Shape;601;p32"/>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602" name="Google Shape;602;p32"/>
          <p:cNvSpPr/>
          <p:nvPr/>
        </p:nvSpPr>
        <p:spPr>
          <a:xfrm>
            <a:off x="346364" y="326208"/>
            <a:ext cx="3129300"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603" name="Google Shape;603;p32"/>
          <p:cNvSpPr txBox="1">
            <a:spLocks noGrp="1"/>
          </p:cNvSpPr>
          <p:nvPr>
            <p:ph type="body" idx="2"/>
          </p:nvPr>
        </p:nvSpPr>
        <p:spPr>
          <a:xfrm>
            <a:off x="223875" y="1459738"/>
            <a:ext cx="3913200" cy="3132300"/>
          </a:xfrm>
          <a:prstGeom prst="rect">
            <a:avLst/>
          </a:prstGeom>
          <a:noFill/>
          <a:ln>
            <a:noFill/>
          </a:ln>
        </p:spPr>
        <p:txBody>
          <a:bodyPr spcFirstLastPara="1" wrap="square" lIns="60500" tIns="30250" rIns="60500" bIns="30250" anchor="t" anchorCtr="0">
            <a:normAutofit/>
          </a:bodyPr>
          <a:lstStyle/>
          <a:p>
            <a:pPr marL="457200" lvl="0" indent="-330200" algn="l" rtl="0">
              <a:lnSpc>
                <a:spcPct val="115000"/>
              </a:lnSpc>
              <a:spcBef>
                <a:spcPts val="600"/>
              </a:spcBef>
              <a:spcAft>
                <a:spcPts val="0"/>
              </a:spcAft>
              <a:buSzPts val="1600"/>
              <a:buFont typeface="Calibri"/>
              <a:buChar char="►"/>
            </a:pPr>
            <a:r>
              <a:rPr lang="en" sz="1600">
                <a:latin typeface="Calibri"/>
                <a:ea typeface="Calibri"/>
                <a:cs typeface="Calibri"/>
                <a:sym typeface="Calibri"/>
              </a:rPr>
              <a:t>Berkeley Lab research into factors that impact long-term reliability of the U.S. power system led to research on the value of undergrounding power lines. </a:t>
            </a:r>
            <a:endParaRPr sz="1600">
              <a:latin typeface="Calibri"/>
              <a:ea typeface="Calibri"/>
              <a:cs typeface="Calibri"/>
              <a:sym typeface="Calibri"/>
            </a:endParaRPr>
          </a:p>
          <a:p>
            <a:pPr marL="457200" lvl="0" indent="0" algn="l" rtl="0">
              <a:lnSpc>
                <a:spcPct val="115000"/>
              </a:lnSpc>
              <a:spcBef>
                <a:spcPts val="600"/>
              </a:spcBef>
              <a:spcAft>
                <a:spcPts val="0"/>
              </a:spcAft>
              <a:buSzPts val="700"/>
              <a:buNone/>
            </a:pPr>
            <a:endParaRPr sz="1600">
              <a:latin typeface="Calibri"/>
              <a:ea typeface="Calibri"/>
              <a:cs typeface="Calibri"/>
              <a:sym typeface="Calibri"/>
            </a:endParaRPr>
          </a:p>
          <a:p>
            <a:pPr marL="457200" lvl="0" indent="-330200" algn="l" rtl="0">
              <a:lnSpc>
                <a:spcPct val="115000"/>
              </a:lnSpc>
              <a:spcBef>
                <a:spcPts val="600"/>
              </a:spcBef>
              <a:spcAft>
                <a:spcPts val="0"/>
              </a:spcAft>
              <a:buSzPts val="1600"/>
              <a:buFont typeface="Calibri"/>
              <a:buChar char="►"/>
            </a:pPr>
            <a:r>
              <a:rPr lang="en" sz="1600">
                <a:latin typeface="Calibri"/>
                <a:ea typeface="Calibri"/>
                <a:cs typeface="Calibri"/>
                <a:sym typeface="Calibri"/>
              </a:rPr>
              <a:t>Increase in % share of transmission and distribution lines that are underground has a statistically significant correlation with improved reliability (Larsen et al. 2020).</a:t>
            </a:r>
            <a:endParaRPr sz="1600">
              <a:latin typeface="Calibri"/>
              <a:ea typeface="Calibri"/>
              <a:cs typeface="Calibri"/>
              <a:sym typeface="Calibri"/>
            </a:endParaRPr>
          </a:p>
          <a:p>
            <a:pPr marL="190500" lvl="0" indent="-139700" algn="l" rtl="0">
              <a:lnSpc>
                <a:spcPct val="90000"/>
              </a:lnSpc>
              <a:spcBef>
                <a:spcPts val="0"/>
              </a:spcBef>
              <a:spcAft>
                <a:spcPts val="0"/>
              </a:spcAft>
              <a:buSzPts val="700"/>
              <a:buNone/>
            </a:pPr>
            <a:endParaRPr sz="1600">
              <a:highlight>
                <a:srgbClr val="FFFF00"/>
              </a:highlight>
            </a:endParaRPr>
          </a:p>
          <a:p>
            <a:pPr marL="190500" lvl="0" indent="-139700" algn="l" rtl="0">
              <a:lnSpc>
                <a:spcPct val="90000"/>
              </a:lnSpc>
              <a:spcBef>
                <a:spcPts val="0"/>
              </a:spcBef>
              <a:spcAft>
                <a:spcPts val="0"/>
              </a:spcAft>
              <a:buSzPts val="700"/>
              <a:buNone/>
            </a:pPr>
            <a:endParaRPr sz="1600">
              <a:highlight>
                <a:srgbClr val="FFFF00"/>
              </a:highlight>
            </a:endParaRPr>
          </a:p>
        </p:txBody>
      </p:sp>
      <p:sp>
        <p:nvSpPr>
          <p:cNvPr id="604" name="Google Shape;604;p32"/>
          <p:cNvSpPr txBox="1">
            <a:spLocks noGrp="1"/>
          </p:cNvSpPr>
          <p:nvPr>
            <p:ph type="title"/>
          </p:nvPr>
        </p:nvSpPr>
        <p:spPr>
          <a:xfrm>
            <a:off x="611175" y="520400"/>
            <a:ext cx="84750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a:t>Example #1: Valuing a resilience strategy</a:t>
            </a:r>
            <a:endParaRPr/>
          </a:p>
        </p:txBody>
      </p:sp>
      <p:pic>
        <p:nvPicPr>
          <p:cNvPr id="605" name="Google Shape;605;p32"/>
          <p:cNvPicPr preferRelativeResize="0"/>
          <p:nvPr/>
        </p:nvPicPr>
        <p:blipFill rotWithShape="1">
          <a:blip r:embed="rId3">
            <a:alphaModFix/>
          </a:blip>
          <a:srcRect/>
          <a:stretch/>
        </p:blipFill>
        <p:spPr>
          <a:xfrm>
            <a:off x="4289475" y="1235600"/>
            <a:ext cx="4702125" cy="279602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317"/>
        <p:cNvGrpSpPr/>
        <p:nvPr/>
      </p:nvGrpSpPr>
      <p:grpSpPr>
        <a:xfrm>
          <a:off x="0" y="0"/>
          <a:ext cx="0" cy="0"/>
          <a:chOff x="0" y="0"/>
          <a:chExt cx="0" cy="0"/>
        </a:xfrm>
      </p:grpSpPr>
      <p:sp>
        <p:nvSpPr>
          <p:cNvPr id="318" name="Google Shape;318;p4"/>
          <p:cNvSpPr/>
          <p:nvPr/>
        </p:nvSpPr>
        <p:spPr>
          <a:xfrm>
            <a:off x="346364" y="326208"/>
            <a:ext cx="3129342" cy="438727"/>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9" name="Google Shape;319;p4"/>
          <p:cNvSpPr txBox="1">
            <a:spLocks noGrp="1"/>
          </p:cNvSpPr>
          <p:nvPr>
            <p:ph type="title"/>
          </p:nvPr>
        </p:nvSpPr>
        <p:spPr>
          <a:xfrm>
            <a:off x="611169" y="520401"/>
            <a:ext cx="78876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a:t>Goals for today</a:t>
            </a:r>
            <a:endParaRPr/>
          </a:p>
        </p:txBody>
      </p:sp>
      <p:sp>
        <p:nvSpPr>
          <p:cNvPr id="320" name="Google Shape;320;p4"/>
          <p:cNvSpPr txBox="1">
            <a:spLocks noGrp="1"/>
          </p:cNvSpPr>
          <p:nvPr>
            <p:ph type="body" idx="3"/>
          </p:nvPr>
        </p:nvSpPr>
        <p:spPr>
          <a:xfrm>
            <a:off x="245627" y="764935"/>
            <a:ext cx="8830134" cy="3158700"/>
          </a:xfrm>
          <a:prstGeom prst="rect">
            <a:avLst/>
          </a:prstGeom>
          <a:noFill/>
          <a:ln>
            <a:noFill/>
          </a:ln>
        </p:spPr>
        <p:txBody>
          <a:bodyPr spcFirstLastPara="1" wrap="square" lIns="60500" tIns="30250" rIns="60500" bIns="30250" anchor="t" anchorCtr="0">
            <a:noAutofit/>
          </a:bodyPr>
          <a:lstStyle/>
          <a:p>
            <a:pPr marL="0" lvl="0" indent="0" algn="ctr" rtl="0">
              <a:lnSpc>
                <a:spcPct val="90000"/>
              </a:lnSpc>
              <a:spcBef>
                <a:spcPts val="0"/>
              </a:spcBef>
              <a:spcAft>
                <a:spcPts val="0"/>
              </a:spcAft>
              <a:buSzPts val="900"/>
              <a:buNone/>
            </a:pPr>
            <a:endParaRPr sz="2000" b="1" dirty="0"/>
          </a:p>
          <a:p>
            <a:pPr marL="457200" lvl="0" indent="-355600" algn="l" rtl="0">
              <a:lnSpc>
                <a:spcPct val="90000"/>
              </a:lnSpc>
              <a:spcBef>
                <a:spcPts val="0"/>
              </a:spcBef>
              <a:spcAft>
                <a:spcPts val="0"/>
              </a:spcAft>
              <a:buSzPts val="2000"/>
              <a:buChar char="●"/>
            </a:pPr>
            <a:r>
              <a:rPr lang="en" sz="2000" dirty="0"/>
              <a:t>Review recent reliability trends and causes of power interruptions</a:t>
            </a:r>
            <a:endParaRPr sz="2000" dirty="0"/>
          </a:p>
          <a:p>
            <a:pPr marL="457200" lvl="0" indent="0" algn="l" rtl="0">
              <a:lnSpc>
                <a:spcPct val="90000"/>
              </a:lnSpc>
              <a:spcBef>
                <a:spcPts val="0"/>
              </a:spcBef>
              <a:spcAft>
                <a:spcPts val="0"/>
              </a:spcAft>
              <a:buSzPts val="900"/>
              <a:buNone/>
            </a:pPr>
            <a:endParaRPr sz="2000" dirty="0"/>
          </a:p>
          <a:p>
            <a:pPr marL="457200" lvl="0" indent="-355600" algn="l" rtl="0">
              <a:lnSpc>
                <a:spcPct val="90000"/>
              </a:lnSpc>
              <a:spcBef>
                <a:spcPts val="0"/>
              </a:spcBef>
              <a:spcAft>
                <a:spcPts val="0"/>
              </a:spcAft>
              <a:buSzPts val="2000"/>
              <a:buChar char="●"/>
            </a:pPr>
            <a:r>
              <a:rPr lang="en" sz="2000" dirty="0"/>
              <a:t>(Re)Introduce metrics to track reliability and resilience</a:t>
            </a:r>
            <a:endParaRPr sz="2000" dirty="0"/>
          </a:p>
          <a:p>
            <a:pPr marL="457200" lvl="0" indent="0" algn="l" rtl="0">
              <a:lnSpc>
                <a:spcPct val="90000"/>
              </a:lnSpc>
              <a:spcBef>
                <a:spcPts val="0"/>
              </a:spcBef>
              <a:spcAft>
                <a:spcPts val="0"/>
              </a:spcAft>
              <a:buSzPts val="900"/>
              <a:buNone/>
            </a:pPr>
            <a:endParaRPr sz="2000" dirty="0"/>
          </a:p>
          <a:p>
            <a:pPr marL="457200" lvl="0" indent="-355600" algn="l" rtl="0">
              <a:lnSpc>
                <a:spcPct val="90000"/>
              </a:lnSpc>
              <a:spcBef>
                <a:spcPts val="0"/>
              </a:spcBef>
              <a:spcAft>
                <a:spcPts val="0"/>
              </a:spcAft>
              <a:buSzPts val="2000"/>
              <a:buChar char="●"/>
            </a:pPr>
            <a:r>
              <a:rPr lang="en" sz="2000" dirty="0"/>
              <a:t>Present a few examples of </a:t>
            </a:r>
            <a:r>
              <a:rPr lang="en" sz="2000" dirty="0">
                <a:solidFill>
                  <a:schemeClr val="accent1"/>
                </a:solidFill>
              </a:rPr>
              <a:t>valuing and prioritizing </a:t>
            </a:r>
            <a:r>
              <a:rPr lang="en" sz="2000" dirty="0"/>
              <a:t>a resilience strategy </a:t>
            </a:r>
            <a:endParaRPr sz="2000" dirty="0"/>
          </a:p>
          <a:p>
            <a:pPr marL="457200" lvl="0" indent="0" algn="l" rtl="0">
              <a:lnSpc>
                <a:spcPct val="90000"/>
              </a:lnSpc>
              <a:spcBef>
                <a:spcPts val="0"/>
              </a:spcBef>
              <a:spcAft>
                <a:spcPts val="0"/>
              </a:spcAft>
              <a:buSzPts val="900"/>
              <a:buNone/>
            </a:pPr>
            <a:endParaRPr sz="2000" dirty="0"/>
          </a:p>
          <a:p>
            <a:pPr marL="457200" lvl="0" indent="-355600" algn="l" rtl="0">
              <a:lnSpc>
                <a:spcPct val="90000"/>
              </a:lnSpc>
              <a:spcBef>
                <a:spcPts val="0"/>
              </a:spcBef>
              <a:spcAft>
                <a:spcPts val="0"/>
              </a:spcAft>
              <a:buSzPts val="2000"/>
              <a:buChar char="●"/>
            </a:pPr>
            <a:r>
              <a:rPr lang="en" sz="2000" dirty="0"/>
              <a:t>Provide links to references and a glossary</a:t>
            </a:r>
            <a:endParaRPr sz="2000" dirty="0"/>
          </a:p>
          <a:p>
            <a:pPr marL="0" lvl="0" indent="0" algn="l" rtl="0">
              <a:lnSpc>
                <a:spcPct val="90000"/>
              </a:lnSpc>
              <a:spcBef>
                <a:spcPts val="0"/>
              </a:spcBef>
              <a:spcAft>
                <a:spcPts val="0"/>
              </a:spcAft>
              <a:buSzPts val="900"/>
              <a:buNone/>
            </a:pPr>
            <a:endParaRPr sz="2000" dirty="0"/>
          </a:p>
          <a:p>
            <a:pPr marL="0" lvl="0" indent="0" algn="l" rtl="0">
              <a:lnSpc>
                <a:spcPct val="90000"/>
              </a:lnSpc>
              <a:spcBef>
                <a:spcPts val="0"/>
              </a:spcBef>
              <a:spcAft>
                <a:spcPts val="0"/>
              </a:spcAft>
              <a:buSzPts val="900"/>
              <a:buNone/>
            </a:pPr>
            <a:r>
              <a:rPr lang="en" sz="2000" dirty="0"/>
              <a:t> </a:t>
            </a:r>
            <a:endParaRPr sz="2000" dirty="0"/>
          </a:p>
          <a:p>
            <a:pPr marL="0" lvl="0" indent="0" algn="l" rtl="0">
              <a:lnSpc>
                <a:spcPct val="90000"/>
              </a:lnSpc>
              <a:spcBef>
                <a:spcPts val="0"/>
              </a:spcBef>
              <a:spcAft>
                <a:spcPts val="0"/>
              </a:spcAft>
              <a:buSzPts val="900"/>
              <a:buNone/>
            </a:pPr>
            <a:endParaRPr sz="2000" dirty="0"/>
          </a:p>
          <a:p>
            <a:pPr marL="0" lvl="0" indent="0" algn="l" rtl="0">
              <a:lnSpc>
                <a:spcPct val="90000"/>
              </a:lnSpc>
              <a:spcBef>
                <a:spcPts val="0"/>
              </a:spcBef>
              <a:spcAft>
                <a:spcPts val="0"/>
              </a:spcAft>
              <a:buSzPts val="900"/>
              <a:buNone/>
            </a:pPr>
            <a:endParaRPr sz="2000" dirty="0"/>
          </a:p>
        </p:txBody>
      </p:sp>
      <p:sp>
        <p:nvSpPr>
          <p:cNvPr id="322" name="Google Shape;322;p4"/>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5" name="Picture 4">
            <a:extLst>
              <a:ext uri="{FF2B5EF4-FFF2-40B4-BE49-F238E27FC236}">
                <a16:creationId xmlns:a16="http://schemas.microsoft.com/office/drawing/2014/main" id="{30E02D1F-C010-4861-872B-840A820BFEE9}"/>
              </a:ext>
            </a:extLst>
          </p:cNvPr>
          <p:cNvPicPr>
            <a:picLocks noChangeAspect="1"/>
          </p:cNvPicPr>
          <p:nvPr/>
        </p:nvPicPr>
        <p:blipFill>
          <a:blip r:embed="rId3"/>
          <a:stretch>
            <a:fillRect/>
          </a:stretch>
        </p:blipFill>
        <p:spPr>
          <a:xfrm>
            <a:off x="2063849" y="3015813"/>
            <a:ext cx="4589434" cy="191118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610"/>
        <p:cNvGrpSpPr/>
        <p:nvPr/>
      </p:nvGrpSpPr>
      <p:grpSpPr>
        <a:xfrm>
          <a:off x="0" y="0"/>
          <a:ext cx="0" cy="0"/>
          <a:chOff x="0" y="0"/>
          <a:chExt cx="0" cy="0"/>
        </a:xfrm>
      </p:grpSpPr>
      <p:sp>
        <p:nvSpPr>
          <p:cNvPr id="612" name="Google Shape;612;p33"/>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613" name="Google Shape;613;p33"/>
          <p:cNvSpPr/>
          <p:nvPr/>
        </p:nvSpPr>
        <p:spPr>
          <a:xfrm>
            <a:off x="346364" y="326208"/>
            <a:ext cx="3129300"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614" name="Google Shape;614;p33"/>
          <p:cNvSpPr txBox="1">
            <a:spLocks noGrp="1"/>
          </p:cNvSpPr>
          <p:nvPr>
            <p:ph type="title"/>
          </p:nvPr>
        </p:nvSpPr>
        <p:spPr>
          <a:xfrm>
            <a:off x="611169" y="520401"/>
            <a:ext cx="78876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a:t>Valuation framework (1)</a:t>
            </a:r>
            <a:endParaRPr/>
          </a:p>
        </p:txBody>
      </p:sp>
      <p:sp>
        <p:nvSpPr>
          <p:cNvPr id="615" name="Google Shape;615;p33"/>
          <p:cNvSpPr txBox="1"/>
          <p:nvPr/>
        </p:nvSpPr>
        <p:spPr>
          <a:xfrm>
            <a:off x="69150" y="1697288"/>
            <a:ext cx="4148700" cy="1908600"/>
          </a:xfrm>
          <a:prstGeom prst="rect">
            <a:avLst/>
          </a:prstGeom>
          <a:solidFill>
            <a:srgbClr val="CCCCCC"/>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dk1"/>
                </a:solidFill>
                <a:latin typeface="Arial"/>
                <a:ea typeface="Arial"/>
                <a:cs typeface="Arial"/>
                <a:sym typeface="Arial"/>
              </a:rPr>
              <a:t>Despite the high costs attributed to power outages, there had been </a:t>
            </a:r>
            <a:r>
              <a:rPr lang="en" sz="1600" b="1" i="0" u="none" strike="noStrike" cap="none">
                <a:solidFill>
                  <a:schemeClr val="dk1"/>
                </a:solidFill>
                <a:latin typeface="Arial"/>
                <a:ea typeface="Arial"/>
                <a:cs typeface="Arial"/>
                <a:sym typeface="Arial"/>
              </a:rPr>
              <a:t>little or no research to quantify both the benefits and costs of improving electric utility reliability/resilience</a:t>
            </a:r>
            <a:r>
              <a:rPr lang="en" sz="1600" b="0" i="0" u="none" strike="noStrike" cap="none">
                <a:solidFill>
                  <a:schemeClr val="dk1"/>
                </a:solidFill>
                <a:latin typeface="Arial"/>
                <a:ea typeface="Arial"/>
                <a:cs typeface="Arial"/>
                <a:sym typeface="Arial"/>
              </a:rPr>
              <a:t>—especially within the context of decisions to underground T&amp;D lines.</a:t>
            </a:r>
            <a:endParaRPr sz="1600" b="0" i="0" u="none" strike="noStrike" cap="none">
              <a:solidFill>
                <a:srgbClr val="000000"/>
              </a:solidFill>
              <a:latin typeface="Arial"/>
              <a:ea typeface="Arial"/>
              <a:cs typeface="Arial"/>
              <a:sym typeface="Arial"/>
            </a:endParaRPr>
          </a:p>
        </p:txBody>
      </p:sp>
      <p:sp>
        <p:nvSpPr>
          <p:cNvPr id="616" name="Google Shape;616;p33"/>
          <p:cNvSpPr txBox="1"/>
          <p:nvPr/>
        </p:nvSpPr>
        <p:spPr>
          <a:xfrm>
            <a:off x="4347325" y="4131175"/>
            <a:ext cx="21654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dirty="0">
                <a:solidFill>
                  <a:srgbClr val="000000"/>
                </a:solidFill>
                <a:latin typeface="Arial"/>
                <a:ea typeface="Arial"/>
                <a:cs typeface="Arial"/>
                <a:sym typeface="Arial"/>
              </a:rPr>
              <a:t>Source: </a:t>
            </a:r>
            <a:r>
              <a:rPr lang="en" sz="1000" b="0" i="0" u="sng" strike="noStrike" cap="none" dirty="0">
                <a:solidFill>
                  <a:schemeClr val="hlink"/>
                </a:solidFill>
                <a:latin typeface="Arial"/>
                <a:ea typeface="Arial"/>
                <a:cs typeface="Arial"/>
                <a:sym typeface="Arial"/>
                <a:hlinkClick r:id="rId3"/>
              </a:rPr>
              <a:t>Larsen (2016)</a:t>
            </a:r>
            <a:endParaRPr sz="1000" b="0" i="0" u="none" strike="noStrike" cap="none" dirty="0">
              <a:solidFill>
                <a:srgbClr val="000000"/>
              </a:solidFill>
              <a:latin typeface="Arial"/>
              <a:ea typeface="Arial"/>
              <a:cs typeface="Arial"/>
              <a:sym typeface="Arial"/>
            </a:endParaRPr>
          </a:p>
        </p:txBody>
      </p:sp>
      <p:pic>
        <p:nvPicPr>
          <p:cNvPr id="617" name="Google Shape;617;p33"/>
          <p:cNvPicPr preferRelativeResize="0"/>
          <p:nvPr/>
        </p:nvPicPr>
        <p:blipFill rotWithShape="1">
          <a:blip r:embed="rId4">
            <a:alphaModFix/>
          </a:blip>
          <a:srcRect/>
          <a:stretch/>
        </p:blipFill>
        <p:spPr>
          <a:xfrm>
            <a:off x="4271123" y="1159400"/>
            <a:ext cx="4524403" cy="30506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622"/>
        <p:cNvGrpSpPr/>
        <p:nvPr/>
      </p:nvGrpSpPr>
      <p:grpSpPr>
        <a:xfrm>
          <a:off x="0" y="0"/>
          <a:ext cx="0" cy="0"/>
          <a:chOff x="0" y="0"/>
          <a:chExt cx="0" cy="0"/>
        </a:xfrm>
      </p:grpSpPr>
      <p:sp>
        <p:nvSpPr>
          <p:cNvPr id="624" name="Google Shape;624;p34"/>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625" name="Google Shape;625;p34"/>
          <p:cNvSpPr/>
          <p:nvPr/>
        </p:nvSpPr>
        <p:spPr>
          <a:xfrm>
            <a:off x="346364" y="326208"/>
            <a:ext cx="3129300"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626" name="Google Shape;626;p34"/>
          <p:cNvSpPr txBox="1">
            <a:spLocks noGrp="1"/>
          </p:cNvSpPr>
          <p:nvPr>
            <p:ph type="title"/>
          </p:nvPr>
        </p:nvSpPr>
        <p:spPr>
          <a:xfrm>
            <a:off x="611169" y="520401"/>
            <a:ext cx="78876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a:t>Valuation framework (2)</a:t>
            </a:r>
            <a:endParaRPr/>
          </a:p>
        </p:txBody>
      </p:sp>
      <p:pic>
        <p:nvPicPr>
          <p:cNvPr id="627" name="Google Shape;627;p34"/>
          <p:cNvPicPr preferRelativeResize="0"/>
          <p:nvPr/>
        </p:nvPicPr>
        <p:blipFill rotWithShape="1">
          <a:blip r:embed="rId3">
            <a:alphaModFix/>
          </a:blip>
          <a:srcRect/>
          <a:stretch/>
        </p:blipFill>
        <p:spPr>
          <a:xfrm>
            <a:off x="316388" y="1235601"/>
            <a:ext cx="6038763" cy="3150381"/>
          </a:xfrm>
          <a:prstGeom prst="rect">
            <a:avLst/>
          </a:prstGeom>
          <a:noFill/>
          <a:ln>
            <a:noFill/>
          </a:ln>
        </p:spPr>
      </p:pic>
      <p:sp>
        <p:nvSpPr>
          <p:cNvPr id="628" name="Google Shape;628;p34"/>
          <p:cNvSpPr txBox="1"/>
          <p:nvPr/>
        </p:nvSpPr>
        <p:spPr>
          <a:xfrm>
            <a:off x="6718000" y="1836075"/>
            <a:ext cx="2023500" cy="1169700"/>
          </a:xfrm>
          <a:prstGeom prst="rect">
            <a:avLst/>
          </a:prstGeom>
          <a:solidFill>
            <a:srgbClr val="CCCCCC"/>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dk1"/>
                </a:solidFill>
                <a:latin typeface="Arial"/>
                <a:ea typeface="Arial"/>
                <a:cs typeface="Arial"/>
                <a:sym typeface="Arial"/>
              </a:rPr>
              <a:t>Can you spot the metrics included in this valuation framework?</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633"/>
        <p:cNvGrpSpPr/>
        <p:nvPr/>
      </p:nvGrpSpPr>
      <p:grpSpPr>
        <a:xfrm>
          <a:off x="0" y="0"/>
          <a:ext cx="0" cy="0"/>
          <a:chOff x="0" y="0"/>
          <a:chExt cx="0" cy="0"/>
        </a:xfrm>
      </p:grpSpPr>
      <p:sp>
        <p:nvSpPr>
          <p:cNvPr id="635" name="Google Shape;635;p35"/>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636" name="Google Shape;636;p35"/>
          <p:cNvSpPr/>
          <p:nvPr/>
        </p:nvSpPr>
        <p:spPr>
          <a:xfrm>
            <a:off x="346364" y="326208"/>
            <a:ext cx="3129300"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637" name="Google Shape;637;p35"/>
          <p:cNvSpPr txBox="1">
            <a:spLocks noGrp="1"/>
          </p:cNvSpPr>
          <p:nvPr>
            <p:ph type="title"/>
          </p:nvPr>
        </p:nvSpPr>
        <p:spPr>
          <a:xfrm>
            <a:off x="611169" y="520401"/>
            <a:ext cx="78876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a:t>Estimated costs</a:t>
            </a:r>
            <a:endParaRPr/>
          </a:p>
        </p:txBody>
      </p:sp>
      <p:pic>
        <p:nvPicPr>
          <p:cNvPr id="638" name="Google Shape;638;p35"/>
          <p:cNvPicPr preferRelativeResize="0"/>
          <p:nvPr/>
        </p:nvPicPr>
        <p:blipFill rotWithShape="1">
          <a:blip r:embed="rId3">
            <a:alphaModFix/>
          </a:blip>
          <a:srcRect/>
          <a:stretch/>
        </p:blipFill>
        <p:spPr>
          <a:xfrm>
            <a:off x="152400" y="1083201"/>
            <a:ext cx="4343471" cy="3150381"/>
          </a:xfrm>
          <a:prstGeom prst="rect">
            <a:avLst/>
          </a:prstGeom>
          <a:noFill/>
          <a:ln>
            <a:noFill/>
          </a:ln>
        </p:spPr>
      </p:pic>
      <p:pic>
        <p:nvPicPr>
          <p:cNvPr id="639" name="Google Shape;639;p35"/>
          <p:cNvPicPr preferRelativeResize="0"/>
          <p:nvPr/>
        </p:nvPicPr>
        <p:blipFill rotWithShape="1">
          <a:blip r:embed="rId4">
            <a:alphaModFix/>
          </a:blip>
          <a:srcRect/>
          <a:stretch/>
        </p:blipFill>
        <p:spPr>
          <a:xfrm>
            <a:off x="4586300" y="1140138"/>
            <a:ext cx="4391744" cy="316963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644"/>
        <p:cNvGrpSpPr/>
        <p:nvPr/>
      </p:nvGrpSpPr>
      <p:grpSpPr>
        <a:xfrm>
          <a:off x="0" y="0"/>
          <a:ext cx="0" cy="0"/>
          <a:chOff x="0" y="0"/>
          <a:chExt cx="0" cy="0"/>
        </a:xfrm>
      </p:grpSpPr>
      <p:sp>
        <p:nvSpPr>
          <p:cNvPr id="646" name="Google Shape;646;p36"/>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647" name="Google Shape;647;p36"/>
          <p:cNvSpPr/>
          <p:nvPr/>
        </p:nvSpPr>
        <p:spPr>
          <a:xfrm>
            <a:off x="346364" y="326208"/>
            <a:ext cx="3129300"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648" name="Google Shape;648;p36"/>
          <p:cNvSpPr txBox="1">
            <a:spLocks noGrp="1"/>
          </p:cNvSpPr>
          <p:nvPr>
            <p:ph type="title"/>
          </p:nvPr>
        </p:nvSpPr>
        <p:spPr>
          <a:xfrm>
            <a:off x="611169" y="520401"/>
            <a:ext cx="78876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a:t>Estimated benefits</a:t>
            </a:r>
            <a:endParaRPr/>
          </a:p>
        </p:txBody>
      </p:sp>
      <p:pic>
        <p:nvPicPr>
          <p:cNvPr id="649" name="Google Shape;649;p36"/>
          <p:cNvPicPr preferRelativeResize="0"/>
          <p:nvPr/>
        </p:nvPicPr>
        <p:blipFill rotWithShape="1">
          <a:blip r:embed="rId3">
            <a:alphaModFix/>
          </a:blip>
          <a:srcRect/>
          <a:stretch/>
        </p:blipFill>
        <p:spPr>
          <a:xfrm>
            <a:off x="152400" y="1083201"/>
            <a:ext cx="4346206" cy="3150381"/>
          </a:xfrm>
          <a:prstGeom prst="rect">
            <a:avLst/>
          </a:prstGeom>
          <a:noFill/>
          <a:ln>
            <a:noFill/>
          </a:ln>
        </p:spPr>
      </p:pic>
      <p:pic>
        <p:nvPicPr>
          <p:cNvPr id="650" name="Google Shape;650;p36"/>
          <p:cNvPicPr preferRelativeResize="0"/>
          <p:nvPr/>
        </p:nvPicPr>
        <p:blipFill rotWithShape="1">
          <a:blip r:embed="rId4">
            <a:alphaModFix/>
          </a:blip>
          <a:srcRect/>
          <a:stretch/>
        </p:blipFill>
        <p:spPr>
          <a:xfrm>
            <a:off x="4484268" y="1159400"/>
            <a:ext cx="4334883" cy="31285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655"/>
        <p:cNvGrpSpPr/>
        <p:nvPr/>
      </p:nvGrpSpPr>
      <p:grpSpPr>
        <a:xfrm>
          <a:off x="0" y="0"/>
          <a:ext cx="0" cy="0"/>
          <a:chOff x="0" y="0"/>
          <a:chExt cx="0" cy="0"/>
        </a:xfrm>
      </p:grpSpPr>
      <p:sp>
        <p:nvSpPr>
          <p:cNvPr id="657" name="Google Shape;657;p37"/>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658" name="Google Shape;658;p37"/>
          <p:cNvSpPr/>
          <p:nvPr/>
        </p:nvSpPr>
        <p:spPr>
          <a:xfrm>
            <a:off x="346364" y="326208"/>
            <a:ext cx="3129300"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659" name="Google Shape;659;p37"/>
          <p:cNvSpPr txBox="1">
            <a:spLocks noGrp="1"/>
          </p:cNvSpPr>
          <p:nvPr>
            <p:ph type="title"/>
          </p:nvPr>
        </p:nvSpPr>
        <p:spPr>
          <a:xfrm>
            <a:off x="611169" y="520401"/>
            <a:ext cx="78876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a:t>Valuation results</a:t>
            </a:r>
            <a:endParaRPr/>
          </a:p>
        </p:txBody>
      </p:sp>
      <p:pic>
        <p:nvPicPr>
          <p:cNvPr id="660" name="Google Shape;660;p37"/>
          <p:cNvPicPr preferRelativeResize="0"/>
          <p:nvPr/>
        </p:nvPicPr>
        <p:blipFill rotWithShape="1">
          <a:blip r:embed="rId3">
            <a:alphaModFix/>
          </a:blip>
          <a:srcRect/>
          <a:stretch/>
        </p:blipFill>
        <p:spPr>
          <a:xfrm>
            <a:off x="228600" y="1235601"/>
            <a:ext cx="4527935" cy="2898249"/>
          </a:xfrm>
          <a:prstGeom prst="rect">
            <a:avLst/>
          </a:prstGeom>
          <a:noFill/>
          <a:ln>
            <a:noFill/>
          </a:ln>
        </p:spPr>
      </p:pic>
      <p:pic>
        <p:nvPicPr>
          <p:cNvPr id="661" name="Google Shape;661;p37"/>
          <p:cNvPicPr preferRelativeResize="0"/>
          <p:nvPr/>
        </p:nvPicPr>
        <p:blipFill rotWithShape="1">
          <a:blip r:embed="rId4">
            <a:alphaModFix/>
          </a:blip>
          <a:srcRect/>
          <a:stretch/>
        </p:blipFill>
        <p:spPr>
          <a:xfrm>
            <a:off x="4908935" y="1235601"/>
            <a:ext cx="4005769" cy="289824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666"/>
        <p:cNvGrpSpPr/>
        <p:nvPr/>
      </p:nvGrpSpPr>
      <p:grpSpPr>
        <a:xfrm>
          <a:off x="0" y="0"/>
          <a:ext cx="0" cy="0"/>
          <a:chOff x="0" y="0"/>
          <a:chExt cx="0" cy="0"/>
        </a:xfrm>
      </p:grpSpPr>
      <p:sp>
        <p:nvSpPr>
          <p:cNvPr id="668" name="Google Shape;668;p38"/>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669" name="Google Shape;669;p38"/>
          <p:cNvSpPr/>
          <p:nvPr/>
        </p:nvSpPr>
        <p:spPr>
          <a:xfrm>
            <a:off x="346364" y="326208"/>
            <a:ext cx="3129300"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670" name="Google Shape;670;p38"/>
          <p:cNvSpPr txBox="1">
            <a:spLocks noGrp="1"/>
          </p:cNvSpPr>
          <p:nvPr>
            <p:ph type="title"/>
          </p:nvPr>
        </p:nvSpPr>
        <p:spPr>
          <a:xfrm>
            <a:off x="611169" y="520401"/>
            <a:ext cx="78876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a:t>Estimated benefits</a:t>
            </a:r>
            <a:endParaRPr/>
          </a:p>
        </p:txBody>
      </p:sp>
      <p:sp>
        <p:nvSpPr>
          <p:cNvPr id="671" name="Google Shape;671;p38"/>
          <p:cNvSpPr txBox="1"/>
          <p:nvPr/>
        </p:nvSpPr>
        <p:spPr>
          <a:xfrm>
            <a:off x="37025" y="1172200"/>
            <a:ext cx="8935800" cy="648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chemeClr val="dk1"/>
                </a:solidFill>
                <a:latin typeface="Arial"/>
                <a:ea typeface="Arial"/>
                <a:cs typeface="Arial"/>
                <a:sym typeface="Arial"/>
              </a:rPr>
              <a:t>The initial valuation indicated that </a:t>
            </a:r>
            <a:r>
              <a:rPr lang="en" sz="1400" b="1" i="0" u="none" strike="noStrike" cap="none">
                <a:solidFill>
                  <a:schemeClr val="dk1"/>
                </a:solidFill>
                <a:latin typeface="Arial"/>
                <a:ea typeface="Arial"/>
                <a:cs typeface="Arial"/>
                <a:sym typeface="Arial"/>
              </a:rPr>
              <a:t>broadly mandating undergrounding when overhead T&amp;D lines have reached the end of their useful life is not cost-effective for Texas IOUs.</a:t>
            </a:r>
            <a:endParaRPr sz="1400" b="1" i="0" u="none" strike="noStrike" cap="none">
              <a:solidFill>
                <a:schemeClr val="dk1"/>
              </a:solidFill>
              <a:latin typeface="Arial"/>
              <a:ea typeface="Arial"/>
              <a:cs typeface="Arial"/>
              <a:sym typeface="Arial"/>
            </a:endParaRPr>
          </a:p>
        </p:txBody>
      </p:sp>
      <p:pic>
        <p:nvPicPr>
          <p:cNvPr id="672" name="Google Shape;672;p38"/>
          <p:cNvPicPr preferRelativeResize="0"/>
          <p:nvPr/>
        </p:nvPicPr>
        <p:blipFill rotWithShape="1">
          <a:blip r:embed="rId3">
            <a:alphaModFix/>
          </a:blip>
          <a:srcRect/>
          <a:stretch/>
        </p:blipFill>
        <p:spPr>
          <a:xfrm>
            <a:off x="161375" y="1922738"/>
            <a:ext cx="5877974" cy="2565782"/>
          </a:xfrm>
          <a:prstGeom prst="rect">
            <a:avLst/>
          </a:prstGeom>
          <a:noFill/>
          <a:ln>
            <a:noFill/>
          </a:ln>
        </p:spPr>
      </p:pic>
      <p:sp>
        <p:nvSpPr>
          <p:cNvPr id="673" name="Google Shape;673;p38"/>
          <p:cNvSpPr txBox="1"/>
          <p:nvPr/>
        </p:nvSpPr>
        <p:spPr>
          <a:xfrm>
            <a:off x="6346723" y="2597400"/>
            <a:ext cx="2512800" cy="1262100"/>
          </a:xfrm>
          <a:prstGeom prst="rect">
            <a:avLst/>
          </a:prstGeom>
          <a:solidFill>
            <a:srgbClr val="B7B7B7"/>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1" u="none" strike="noStrike" cap="none">
                <a:solidFill>
                  <a:schemeClr val="dk1"/>
                </a:solidFill>
                <a:latin typeface="Arial"/>
                <a:ea typeface="Arial"/>
                <a:cs typeface="Arial"/>
                <a:sym typeface="Arial"/>
              </a:rPr>
              <a:t>What are the minimum conditions necessary for a targeted undergrounding initiative to have positive net benefits?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678"/>
        <p:cNvGrpSpPr/>
        <p:nvPr/>
      </p:nvGrpSpPr>
      <p:grpSpPr>
        <a:xfrm>
          <a:off x="0" y="0"/>
          <a:ext cx="0" cy="0"/>
          <a:chOff x="0" y="0"/>
          <a:chExt cx="0" cy="0"/>
        </a:xfrm>
      </p:grpSpPr>
      <p:sp>
        <p:nvSpPr>
          <p:cNvPr id="680" name="Google Shape;680;p39"/>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681" name="Google Shape;681;p39"/>
          <p:cNvSpPr/>
          <p:nvPr/>
        </p:nvSpPr>
        <p:spPr>
          <a:xfrm>
            <a:off x="346364" y="326208"/>
            <a:ext cx="3129300"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682" name="Google Shape;682;p39"/>
          <p:cNvSpPr txBox="1">
            <a:spLocks noGrp="1"/>
          </p:cNvSpPr>
          <p:nvPr>
            <p:ph type="body" idx="2"/>
          </p:nvPr>
        </p:nvSpPr>
        <p:spPr>
          <a:xfrm>
            <a:off x="214625" y="1119500"/>
            <a:ext cx="5409900" cy="3049200"/>
          </a:xfrm>
          <a:prstGeom prst="rect">
            <a:avLst/>
          </a:prstGeom>
          <a:noFill/>
          <a:ln>
            <a:noFill/>
          </a:ln>
        </p:spPr>
        <p:txBody>
          <a:bodyPr spcFirstLastPara="1" wrap="square" lIns="60500" tIns="30250" rIns="60500" bIns="3025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a:t>Texas policymakers </a:t>
            </a:r>
            <a:r>
              <a:rPr lang="en" sz="1400" u="sng"/>
              <a:t>should</a:t>
            </a:r>
            <a:r>
              <a:rPr lang="en" sz="1400"/>
              <a:t> consider requiring that all T&amp;D lines be undergrounded in places where:</a:t>
            </a:r>
            <a:endParaRPr sz="1400"/>
          </a:p>
          <a:p>
            <a:pPr marL="0" lvl="0" indent="0" algn="l" rtl="0">
              <a:lnSpc>
                <a:spcPct val="115000"/>
              </a:lnSpc>
              <a:spcBef>
                <a:spcPts val="0"/>
              </a:spcBef>
              <a:spcAft>
                <a:spcPts val="0"/>
              </a:spcAft>
              <a:buClr>
                <a:schemeClr val="dk1"/>
              </a:buClr>
              <a:buSzPts val="1100"/>
              <a:buFont typeface="Arial"/>
              <a:buNone/>
            </a:pPr>
            <a:endParaRPr sz="1400"/>
          </a:p>
          <a:p>
            <a:pPr marL="457200" lvl="0" indent="-317500" algn="l" rtl="0">
              <a:lnSpc>
                <a:spcPct val="115000"/>
              </a:lnSpc>
              <a:spcBef>
                <a:spcPts val="0"/>
              </a:spcBef>
              <a:spcAft>
                <a:spcPts val="0"/>
              </a:spcAft>
              <a:buClr>
                <a:schemeClr val="dk1"/>
              </a:buClr>
              <a:buSzPts val="1400"/>
              <a:buChar char="►"/>
            </a:pPr>
            <a:r>
              <a:rPr lang="en" sz="1400" b="1"/>
              <a:t>there are a large number of customers per line mile</a:t>
            </a:r>
            <a:r>
              <a:rPr lang="en" sz="1400"/>
              <a:t> (e.g., greater than 40 customers per T&amp;D line mile)</a:t>
            </a:r>
            <a:endParaRPr sz="1400"/>
          </a:p>
          <a:p>
            <a:pPr marL="457200" lvl="0" indent="0" algn="l" rtl="0">
              <a:lnSpc>
                <a:spcPct val="115000"/>
              </a:lnSpc>
              <a:spcBef>
                <a:spcPts val="0"/>
              </a:spcBef>
              <a:spcAft>
                <a:spcPts val="0"/>
              </a:spcAft>
              <a:buSzPts val="700"/>
              <a:buNone/>
            </a:pPr>
            <a:endParaRPr sz="1400"/>
          </a:p>
          <a:p>
            <a:pPr marL="457200" lvl="0" indent="-317500" algn="l" rtl="0">
              <a:lnSpc>
                <a:spcPct val="115000"/>
              </a:lnSpc>
              <a:spcBef>
                <a:spcPts val="0"/>
              </a:spcBef>
              <a:spcAft>
                <a:spcPts val="0"/>
              </a:spcAft>
              <a:buClr>
                <a:schemeClr val="dk1"/>
              </a:buClr>
              <a:buSzPts val="1400"/>
              <a:buChar char="►"/>
            </a:pPr>
            <a:r>
              <a:rPr lang="en" sz="1400" b="1"/>
              <a:t>there is an expected vulnerability to frequent and intense storms</a:t>
            </a:r>
            <a:endParaRPr sz="1400" b="1"/>
          </a:p>
          <a:p>
            <a:pPr marL="457200" lvl="0" indent="0" algn="l" rtl="0">
              <a:lnSpc>
                <a:spcPct val="115000"/>
              </a:lnSpc>
              <a:spcBef>
                <a:spcPts val="0"/>
              </a:spcBef>
              <a:spcAft>
                <a:spcPts val="0"/>
              </a:spcAft>
              <a:buSzPts val="700"/>
              <a:buNone/>
            </a:pPr>
            <a:endParaRPr sz="1400"/>
          </a:p>
          <a:p>
            <a:pPr marL="457200" lvl="0" indent="-317500" algn="l" rtl="0">
              <a:lnSpc>
                <a:spcPct val="115000"/>
              </a:lnSpc>
              <a:spcBef>
                <a:spcPts val="0"/>
              </a:spcBef>
              <a:spcAft>
                <a:spcPts val="0"/>
              </a:spcAft>
              <a:buClr>
                <a:schemeClr val="dk1"/>
              </a:buClr>
              <a:buSzPts val="1400"/>
              <a:buChar char="►"/>
            </a:pPr>
            <a:r>
              <a:rPr lang="en" sz="1400" b="1"/>
              <a:t>there is the potential for economies of scale for installing underground T&amp;D lines </a:t>
            </a:r>
            <a:r>
              <a:rPr lang="en" sz="1400"/>
              <a:t>(e.g., installation costs decrease each year)</a:t>
            </a:r>
            <a:endParaRPr sz="1400"/>
          </a:p>
          <a:p>
            <a:pPr marL="457200" lvl="0" indent="0" algn="l" rtl="0">
              <a:lnSpc>
                <a:spcPct val="115000"/>
              </a:lnSpc>
              <a:spcBef>
                <a:spcPts val="0"/>
              </a:spcBef>
              <a:spcAft>
                <a:spcPts val="0"/>
              </a:spcAft>
              <a:buSzPts val="700"/>
              <a:buNone/>
            </a:pPr>
            <a:endParaRPr sz="1400"/>
          </a:p>
          <a:p>
            <a:pPr marL="457200" lvl="0" indent="-317500" algn="l" rtl="0">
              <a:lnSpc>
                <a:spcPct val="115000"/>
              </a:lnSpc>
              <a:spcBef>
                <a:spcPts val="0"/>
              </a:spcBef>
              <a:spcAft>
                <a:spcPts val="0"/>
              </a:spcAft>
              <a:buClr>
                <a:schemeClr val="dk1"/>
              </a:buClr>
              <a:buSzPts val="1400"/>
              <a:buChar char="►"/>
            </a:pPr>
            <a:r>
              <a:rPr lang="en" sz="1400" b="1"/>
              <a:t>overhead line rights-of-way are larger than underground line rights-of-way (i.e., less environmental footprint)</a:t>
            </a:r>
            <a:endParaRPr sz="1400" b="1"/>
          </a:p>
          <a:p>
            <a:pPr marL="190500" lvl="0" indent="-139700" algn="l" rtl="0">
              <a:lnSpc>
                <a:spcPct val="90000"/>
              </a:lnSpc>
              <a:spcBef>
                <a:spcPts val="0"/>
              </a:spcBef>
              <a:spcAft>
                <a:spcPts val="0"/>
              </a:spcAft>
              <a:buSzPts val="700"/>
              <a:buNone/>
            </a:pPr>
            <a:endParaRPr sz="1400">
              <a:highlight>
                <a:srgbClr val="FFFF00"/>
              </a:highlight>
            </a:endParaRPr>
          </a:p>
          <a:p>
            <a:pPr marL="190500" lvl="0" indent="-139700" algn="l" rtl="0">
              <a:lnSpc>
                <a:spcPct val="90000"/>
              </a:lnSpc>
              <a:spcBef>
                <a:spcPts val="0"/>
              </a:spcBef>
              <a:spcAft>
                <a:spcPts val="0"/>
              </a:spcAft>
              <a:buSzPts val="700"/>
              <a:buNone/>
            </a:pPr>
            <a:endParaRPr sz="1400">
              <a:highlight>
                <a:srgbClr val="FFFF00"/>
              </a:highlight>
            </a:endParaRPr>
          </a:p>
        </p:txBody>
      </p:sp>
      <p:pic>
        <p:nvPicPr>
          <p:cNvPr id="683" name="Google Shape;683;p39"/>
          <p:cNvPicPr preferRelativeResize="0"/>
          <p:nvPr/>
        </p:nvPicPr>
        <p:blipFill rotWithShape="1">
          <a:blip r:embed="rId3">
            <a:alphaModFix/>
          </a:blip>
          <a:srcRect/>
          <a:stretch/>
        </p:blipFill>
        <p:spPr>
          <a:xfrm>
            <a:off x="5633463" y="1491739"/>
            <a:ext cx="3493925" cy="2527920"/>
          </a:xfrm>
          <a:prstGeom prst="rect">
            <a:avLst/>
          </a:prstGeom>
          <a:noFill/>
          <a:ln>
            <a:noFill/>
          </a:ln>
        </p:spPr>
      </p:pic>
      <p:sp>
        <p:nvSpPr>
          <p:cNvPr id="684" name="Google Shape;684;p39"/>
          <p:cNvSpPr txBox="1">
            <a:spLocks noGrp="1"/>
          </p:cNvSpPr>
          <p:nvPr>
            <p:ph type="title"/>
          </p:nvPr>
        </p:nvSpPr>
        <p:spPr>
          <a:xfrm>
            <a:off x="494627" y="437164"/>
            <a:ext cx="78876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a:t>Possibility of net benefits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690"/>
        <p:cNvGrpSpPr/>
        <p:nvPr/>
      </p:nvGrpSpPr>
      <p:grpSpPr>
        <a:xfrm>
          <a:off x="0" y="0"/>
          <a:ext cx="0" cy="0"/>
          <a:chOff x="0" y="0"/>
          <a:chExt cx="0" cy="0"/>
        </a:xfrm>
      </p:grpSpPr>
      <p:sp>
        <p:nvSpPr>
          <p:cNvPr id="691" name="Google Shape;691;p40"/>
          <p:cNvSpPr/>
          <p:nvPr/>
        </p:nvSpPr>
        <p:spPr>
          <a:xfrm>
            <a:off x="346364" y="326208"/>
            <a:ext cx="7049400"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692" name="Google Shape;692;p40"/>
          <p:cNvSpPr txBox="1">
            <a:spLocks noGrp="1"/>
          </p:cNvSpPr>
          <p:nvPr>
            <p:ph type="title"/>
          </p:nvPr>
        </p:nvSpPr>
        <p:spPr>
          <a:xfrm>
            <a:off x="611169" y="520401"/>
            <a:ext cx="78876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2400"/>
              <a:buFont typeface="Avenir"/>
              <a:buNone/>
            </a:pPr>
            <a:r>
              <a:rPr lang="en-US" sz="3200" dirty="0"/>
              <a:t>Discussion Question </a:t>
            </a:r>
            <a:r>
              <a:rPr lang="en" sz="3200" dirty="0"/>
              <a:t>#3</a:t>
            </a:r>
            <a:endParaRPr sz="3200" dirty="0"/>
          </a:p>
        </p:txBody>
      </p:sp>
      <p:sp>
        <p:nvSpPr>
          <p:cNvPr id="694" name="Google Shape;694;p40"/>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695" name="Google Shape;695;p40"/>
          <p:cNvSpPr txBox="1">
            <a:spLocks noGrp="1"/>
          </p:cNvSpPr>
          <p:nvPr>
            <p:ph type="body" idx="1"/>
          </p:nvPr>
        </p:nvSpPr>
        <p:spPr>
          <a:xfrm>
            <a:off x="611169" y="1812175"/>
            <a:ext cx="8371500" cy="1745100"/>
          </a:xfrm>
          <a:prstGeom prst="rect">
            <a:avLst/>
          </a:prstGeom>
          <a:noFill/>
          <a:ln>
            <a:noFill/>
          </a:ln>
        </p:spPr>
        <p:txBody>
          <a:bodyPr spcFirstLastPara="1" wrap="square" lIns="60500" tIns="30250" rIns="60500" bIns="30250" anchor="t" anchorCtr="0">
            <a:noAutofit/>
          </a:bodyPr>
          <a:lstStyle/>
          <a:p>
            <a:pPr marL="0" lvl="0" indent="0" algn="l" rtl="0">
              <a:lnSpc>
                <a:spcPct val="90000"/>
              </a:lnSpc>
              <a:spcBef>
                <a:spcPts val="0"/>
              </a:spcBef>
              <a:spcAft>
                <a:spcPts val="0"/>
              </a:spcAft>
              <a:buSzPts val="2400"/>
              <a:buNone/>
            </a:pPr>
            <a:r>
              <a:rPr lang="en" sz="3200" b="1" dirty="0">
                <a:solidFill>
                  <a:schemeClr val="accent1"/>
                </a:solidFill>
                <a:latin typeface="Avenir"/>
                <a:ea typeface="Avenir"/>
                <a:cs typeface="Avenir"/>
                <a:sym typeface="Avenir"/>
              </a:rPr>
              <a:t>What challenges do you foresee when attempting to value and/or justify a resilience investment?</a:t>
            </a:r>
            <a:endParaRPr sz="3200" b="1" dirty="0">
              <a:highlight>
                <a:srgbClr val="FFFF00"/>
              </a:highligh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701"/>
        <p:cNvGrpSpPr/>
        <p:nvPr/>
      </p:nvGrpSpPr>
      <p:grpSpPr>
        <a:xfrm>
          <a:off x="0" y="0"/>
          <a:ext cx="0" cy="0"/>
          <a:chOff x="0" y="0"/>
          <a:chExt cx="0" cy="0"/>
        </a:xfrm>
      </p:grpSpPr>
      <p:sp>
        <p:nvSpPr>
          <p:cNvPr id="703" name="Google Shape;703;p41"/>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704" name="Google Shape;704;p41"/>
          <p:cNvSpPr/>
          <p:nvPr/>
        </p:nvSpPr>
        <p:spPr>
          <a:xfrm>
            <a:off x="346364" y="326208"/>
            <a:ext cx="3129300"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705" name="Google Shape;705;p41"/>
          <p:cNvSpPr txBox="1">
            <a:spLocks noGrp="1"/>
          </p:cNvSpPr>
          <p:nvPr>
            <p:ph type="body" idx="2"/>
          </p:nvPr>
        </p:nvSpPr>
        <p:spPr>
          <a:xfrm>
            <a:off x="387425" y="1497750"/>
            <a:ext cx="4256100" cy="3162600"/>
          </a:xfrm>
          <a:prstGeom prst="rect">
            <a:avLst/>
          </a:prstGeom>
          <a:noFill/>
          <a:ln>
            <a:noFill/>
          </a:ln>
        </p:spPr>
        <p:txBody>
          <a:bodyPr spcFirstLastPara="1" wrap="square" lIns="60500" tIns="30250" rIns="60500" bIns="30250" anchor="t" anchorCtr="0">
            <a:normAutofit lnSpcReduction="10000"/>
          </a:bodyPr>
          <a:lstStyle/>
          <a:p>
            <a:pPr marL="190500" lvl="0" indent="-139700" algn="l" rtl="0">
              <a:lnSpc>
                <a:spcPct val="90000"/>
              </a:lnSpc>
              <a:spcBef>
                <a:spcPts val="0"/>
              </a:spcBef>
              <a:spcAft>
                <a:spcPts val="0"/>
              </a:spcAft>
              <a:buSzPts val="700"/>
              <a:buNone/>
            </a:pPr>
            <a:endParaRPr>
              <a:highlight>
                <a:srgbClr val="FFFF00"/>
              </a:highlight>
            </a:endParaRPr>
          </a:p>
          <a:p>
            <a:pPr marL="457200" lvl="0" indent="-336550" algn="l" rtl="0">
              <a:lnSpc>
                <a:spcPct val="90000"/>
              </a:lnSpc>
              <a:spcBef>
                <a:spcPts val="0"/>
              </a:spcBef>
              <a:spcAft>
                <a:spcPts val="0"/>
              </a:spcAft>
              <a:buSzPts val="1700"/>
              <a:buChar char="►"/>
            </a:pPr>
            <a:r>
              <a:rPr lang="en" sz="1700"/>
              <a:t>The U.S. Department of Energy Grid Deployment Office is sponsoring the development of “Resilience Spotlights” that feature examples of how organizations value and prioritize a specific project among a portfolio of proposed projects.</a:t>
            </a:r>
            <a:endParaRPr sz="1700"/>
          </a:p>
          <a:p>
            <a:pPr marL="50800" lvl="0" indent="0" algn="l" rtl="0">
              <a:lnSpc>
                <a:spcPct val="90000"/>
              </a:lnSpc>
              <a:spcBef>
                <a:spcPts val="0"/>
              </a:spcBef>
              <a:spcAft>
                <a:spcPts val="0"/>
              </a:spcAft>
              <a:buSzPts val="700"/>
              <a:buNone/>
            </a:pPr>
            <a:endParaRPr sz="1700"/>
          </a:p>
          <a:p>
            <a:pPr marL="457200" lvl="0" indent="-336550" algn="l" rtl="0">
              <a:lnSpc>
                <a:spcPct val="90000"/>
              </a:lnSpc>
              <a:spcBef>
                <a:spcPts val="0"/>
              </a:spcBef>
              <a:spcAft>
                <a:spcPts val="0"/>
              </a:spcAft>
              <a:buSzPts val="1700"/>
              <a:buChar char="►"/>
            </a:pPr>
            <a:r>
              <a:rPr lang="en" sz="1700"/>
              <a:t>The first spotlight focuses on activities in New York City in the immediate aftermath of Super Storm Sandy.</a:t>
            </a:r>
            <a:endParaRPr sz="1700"/>
          </a:p>
          <a:p>
            <a:pPr marL="457200" lvl="0" indent="0" algn="l" rtl="0">
              <a:lnSpc>
                <a:spcPct val="90000"/>
              </a:lnSpc>
              <a:spcBef>
                <a:spcPts val="0"/>
              </a:spcBef>
              <a:spcAft>
                <a:spcPts val="0"/>
              </a:spcAft>
              <a:buSzPts val="700"/>
              <a:buNone/>
            </a:pPr>
            <a:endParaRPr sz="1700"/>
          </a:p>
          <a:p>
            <a:pPr marL="457200" lvl="0" indent="-336550" algn="l" rtl="0">
              <a:lnSpc>
                <a:spcPct val="90000"/>
              </a:lnSpc>
              <a:spcBef>
                <a:spcPts val="0"/>
              </a:spcBef>
              <a:spcAft>
                <a:spcPts val="0"/>
              </a:spcAft>
              <a:buSzPts val="1700"/>
              <a:buChar char="►"/>
            </a:pPr>
            <a:r>
              <a:rPr lang="en" sz="1700"/>
              <a:t>Resilience spotlights will be accessible at the </a:t>
            </a:r>
            <a:r>
              <a:rPr lang="en" sz="1700" u="sng">
                <a:solidFill>
                  <a:schemeClr val="hlink"/>
                </a:solidFill>
                <a:hlinkClick r:id="rId3"/>
              </a:rPr>
              <a:t>DOE-GDO website</a:t>
            </a:r>
            <a:r>
              <a:rPr lang="en" sz="1700" u="sng">
                <a:solidFill>
                  <a:schemeClr val="hlink"/>
                </a:solidFill>
              </a:rPr>
              <a:t>.</a:t>
            </a:r>
            <a:endParaRPr sz="1700"/>
          </a:p>
        </p:txBody>
      </p:sp>
      <p:sp>
        <p:nvSpPr>
          <p:cNvPr id="706" name="Google Shape;706;p41"/>
          <p:cNvSpPr txBox="1">
            <a:spLocks noGrp="1"/>
          </p:cNvSpPr>
          <p:nvPr>
            <p:ph type="title"/>
          </p:nvPr>
        </p:nvSpPr>
        <p:spPr>
          <a:xfrm>
            <a:off x="611175" y="520400"/>
            <a:ext cx="83244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a:t>Example #2: Prioritizing a strategy among a portfolio of options</a:t>
            </a:r>
            <a:endParaRPr/>
          </a:p>
        </p:txBody>
      </p:sp>
      <p:pic>
        <p:nvPicPr>
          <p:cNvPr id="707" name="Google Shape;707;p41"/>
          <p:cNvPicPr preferRelativeResize="0"/>
          <p:nvPr/>
        </p:nvPicPr>
        <p:blipFill rotWithShape="1">
          <a:blip r:embed="rId4">
            <a:alphaModFix/>
          </a:blip>
          <a:srcRect/>
          <a:stretch/>
        </p:blipFill>
        <p:spPr>
          <a:xfrm>
            <a:off x="4902560" y="1366925"/>
            <a:ext cx="3619855" cy="28982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712"/>
        <p:cNvGrpSpPr/>
        <p:nvPr/>
      </p:nvGrpSpPr>
      <p:grpSpPr>
        <a:xfrm>
          <a:off x="0" y="0"/>
          <a:ext cx="0" cy="0"/>
          <a:chOff x="0" y="0"/>
          <a:chExt cx="0" cy="0"/>
        </a:xfrm>
      </p:grpSpPr>
      <p:sp>
        <p:nvSpPr>
          <p:cNvPr id="714" name="Google Shape;714;p42"/>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715" name="Google Shape;715;p42"/>
          <p:cNvSpPr/>
          <p:nvPr/>
        </p:nvSpPr>
        <p:spPr>
          <a:xfrm>
            <a:off x="346364" y="326208"/>
            <a:ext cx="3129300"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716" name="Google Shape;716;p42"/>
          <p:cNvSpPr txBox="1">
            <a:spLocks noGrp="1"/>
          </p:cNvSpPr>
          <p:nvPr>
            <p:ph type="body" idx="2"/>
          </p:nvPr>
        </p:nvSpPr>
        <p:spPr>
          <a:xfrm>
            <a:off x="260875" y="1083200"/>
            <a:ext cx="5023200" cy="3795900"/>
          </a:xfrm>
          <a:prstGeom prst="rect">
            <a:avLst/>
          </a:prstGeom>
          <a:noFill/>
          <a:ln>
            <a:noFill/>
          </a:ln>
        </p:spPr>
        <p:txBody>
          <a:bodyPr spcFirstLastPara="1" wrap="square" lIns="60500" tIns="30250" rIns="60500" bIns="30250" anchor="t" anchorCtr="0">
            <a:normAutofit/>
          </a:bodyPr>
          <a:lstStyle/>
          <a:p>
            <a:pPr marL="457200" lvl="0" indent="0" algn="l" rtl="0">
              <a:lnSpc>
                <a:spcPct val="90000"/>
              </a:lnSpc>
              <a:spcBef>
                <a:spcPts val="0"/>
              </a:spcBef>
              <a:spcAft>
                <a:spcPts val="0"/>
              </a:spcAft>
              <a:buSzPts val="700"/>
              <a:buNone/>
            </a:pPr>
            <a:endParaRPr sz="1641"/>
          </a:p>
          <a:p>
            <a:pPr marL="457200" lvl="0" indent="-332860" algn="l" rtl="0">
              <a:lnSpc>
                <a:spcPct val="90000"/>
              </a:lnSpc>
              <a:spcBef>
                <a:spcPts val="0"/>
              </a:spcBef>
              <a:spcAft>
                <a:spcPts val="0"/>
              </a:spcAft>
              <a:buSzPts val="1642"/>
              <a:buChar char="►"/>
            </a:pPr>
            <a:r>
              <a:rPr lang="en" sz="1641"/>
              <a:t>20% of the city’s land area was flooded, </a:t>
            </a:r>
            <a:r>
              <a:rPr lang="en" sz="1641" b="1"/>
              <a:t>exceeding FEMA’s “100-year” floodplain </a:t>
            </a:r>
            <a:r>
              <a:rPr lang="en" sz="1641"/>
              <a:t>boundaries</a:t>
            </a:r>
            <a:endParaRPr sz="1641"/>
          </a:p>
          <a:p>
            <a:pPr marL="457200" lvl="0" indent="0" algn="l" rtl="0">
              <a:lnSpc>
                <a:spcPct val="90000"/>
              </a:lnSpc>
              <a:spcBef>
                <a:spcPts val="0"/>
              </a:spcBef>
              <a:spcAft>
                <a:spcPts val="0"/>
              </a:spcAft>
              <a:buSzPts val="700"/>
              <a:buNone/>
            </a:pPr>
            <a:endParaRPr sz="1641"/>
          </a:p>
          <a:p>
            <a:pPr marL="457200" lvl="0" indent="-332860" algn="l" rtl="0">
              <a:lnSpc>
                <a:spcPct val="90000"/>
              </a:lnSpc>
              <a:spcBef>
                <a:spcPts val="0"/>
              </a:spcBef>
              <a:spcAft>
                <a:spcPts val="0"/>
              </a:spcAft>
              <a:buSzPts val="1642"/>
              <a:buChar char="►"/>
            </a:pPr>
            <a:r>
              <a:rPr lang="en" sz="1641"/>
              <a:t>Loss of power to </a:t>
            </a:r>
            <a:r>
              <a:rPr lang="en" sz="1641" b="1"/>
              <a:t>&gt; 2 million</a:t>
            </a:r>
            <a:r>
              <a:rPr lang="en" sz="1641"/>
              <a:t> Con Ed customers</a:t>
            </a:r>
            <a:endParaRPr sz="1641"/>
          </a:p>
          <a:p>
            <a:pPr marL="457200" lvl="0" indent="0" algn="l" rtl="0">
              <a:lnSpc>
                <a:spcPct val="90000"/>
              </a:lnSpc>
              <a:spcBef>
                <a:spcPts val="0"/>
              </a:spcBef>
              <a:spcAft>
                <a:spcPts val="0"/>
              </a:spcAft>
              <a:buSzPts val="700"/>
              <a:buNone/>
            </a:pPr>
            <a:endParaRPr sz="1641"/>
          </a:p>
          <a:p>
            <a:pPr marL="457200" lvl="0" indent="-332860" algn="l" rtl="0">
              <a:lnSpc>
                <a:spcPct val="90000"/>
              </a:lnSpc>
              <a:spcBef>
                <a:spcPts val="0"/>
              </a:spcBef>
              <a:spcAft>
                <a:spcPts val="0"/>
              </a:spcAft>
              <a:buSzPts val="1642"/>
              <a:buChar char="►"/>
            </a:pPr>
            <a:r>
              <a:rPr lang="en" sz="1641"/>
              <a:t>Full restoration took </a:t>
            </a:r>
            <a:r>
              <a:rPr lang="en" sz="1641" b="1"/>
              <a:t>~14 days</a:t>
            </a:r>
            <a:endParaRPr sz="1641" b="1"/>
          </a:p>
          <a:p>
            <a:pPr marL="457200" lvl="0" indent="0" algn="l" rtl="0">
              <a:lnSpc>
                <a:spcPct val="90000"/>
              </a:lnSpc>
              <a:spcBef>
                <a:spcPts val="0"/>
              </a:spcBef>
              <a:spcAft>
                <a:spcPts val="0"/>
              </a:spcAft>
              <a:buSzPts val="700"/>
              <a:buNone/>
            </a:pPr>
            <a:endParaRPr sz="1641" b="1"/>
          </a:p>
          <a:p>
            <a:pPr marL="457200" lvl="0" indent="-332860" algn="l" rtl="0">
              <a:lnSpc>
                <a:spcPct val="90000"/>
              </a:lnSpc>
              <a:spcBef>
                <a:spcPts val="0"/>
              </a:spcBef>
              <a:spcAft>
                <a:spcPts val="0"/>
              </a:spcAft>
              <a:buSzPts val="1642"/>
              <a:buChar char="►"/>
            </a:pPr>
            <a:r>
              <a:rPr lang="en" sz="1641" b="1"/>
              <a:t>Major equipment failure: </a:t>
            </a:r>
            <a:r>
              <a:rPr lang="en" sz="1641"/>
              <a:t>Con Ed’s East 13</a:t>
            </a:r>
            <a:r>
              <a:rPr lang="en" sz="1641" baseline="30000"/>
              <a:t>th</a:t>
            </a:r>
            <a:r>
              <a:rPr lang="en" sz="1641"/>
              <a:t> Street Substation</a:t>
            </a:r>
            <a:r>
              <a:rPr lang="en" sz="1641">
                <a:solidFill>
                  <a:schemeClr val="hlink"/>
                </a:solidFill>
                <a:uFill>
                  <a:noFill/>
                </a:uFill>
                <a:hlinkClick r:id="rId3"/>
              </a:rPr>
              <a:t> </a:t>
            </a:r>
            <a:r>
              <a:rPr lang="en" sz="1641" u="sng">
                <a:solidFill>
                  <a:schemeClr val="hlink"/>
                </a:solidFill>
                <a:hlinkClick r:id="rId3"/>
              </a:rPr>
              <a:t>flooded and failed</a:t>
            </a:r>
            <a:r>
              <a:rPr lang="en" sz="1641"/>
              <a:t> due to record levels of storm surge.</a:t>
            </a:r>
            <a:endParaRPr>
              <a:highlight>
                <a:srgbClr val="FFFF00"/>
              </a:highlight>
            </a:endParaRPr>
          </a:p>
        </p:txBody>
      </p:sp>
      <p:sp>
        <p:nvSpPr>
          <p:cNvPr id="717" name="Google Shape;717;p42"/>
          <p:cNvSpPr txBox="1">
            <a:spLocks noGrp="1"/>
          </p:cNvSpPr>
          <p:nvPr>
            <p:ph type="title"/>
          </p:nvPr>
        </p:nvSpPr>
        <p:spPr>
          <a:xfrm>
            <a:off x="611169" y="520401"/>
            <a:ext cx="78876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a:t>Super Storm Sandy</a:t>
            </a:r>
            <a:endParaRPr/>
          </a:p>
        </p:txBody>
      </p:sp>
      <p:pic>
        <p:nvPicPr>
          <p:cNvPr id="718" name="Google Shape;718;p42"/>
          <p:cNvPicPr preferRelativeResize="0"/>
          <p:nvPr/>
        </p:nvPicPr>
        <p:blipFill rotWithShape="1">
          <a:blip r:embed="rId4">
            <a:alphaModFix/>
          </a:blip>
          <a:srcRect l="53438" t="21967" r="18234" b="20405"/>
          <a:stretch/>
        </p:blipFill>
        <p:spPr>
          <a:xfrm>
            <a:off x="5677725" y="2532625"/>
            <a:ext cx="2676526" cy="1701494"/>
          </a:xfrm>
          <a:prstGeom prst="rect">
            <a:avLst/>
          </a:prstGeom>
          <a:noFill/>
          <a:ln>
            <a:noFill/>
          </a:ln>
        </p:spPr>
      </p:pic>
      <p:pic>
        <p:nvPicPr>
          <p:cNvPr id="719" name="Google Shape;719;p42"/>
          <p:cNvPicPr preferRelativeResize="0"/>
          <p:nvPr/>
        </p:nvPicPr>
        <p:blipFill rotWithShape="1">
          <a:blip r:embed="rId5">
            <a:alphaModFix/>
          </a:blip>
          <a:srcRect/>
          <a:stretch/>
        </p:blipFill>
        <p:spPr>
          <a:xfrm>
            <a:off x="5681375" y="672800"/>
            <a:ext cx="2676525" cy="1676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327"/>
        <p:cNvGrpSpPr/>
        <p:nvPr/>
      </p:nvGrpSpPr>
      <p:grpSpPr>
        <a:xfrm>
          <a:off x="0" y="0"/>
          <a:ext cx="0" cy="0"/>
          <a:chOff x="0" y="0"/>
          <a:chExt cx="0" cy="0"/>
        </a:xfrm>
      </p:grpSpPr>
      <p:pic>
        <p:nvPicPr>
          <p:cNvPr id="328" name="Google Shape;328;p5"/>
          <p:cNvPicPr preferRelativeResize="0"/>
          <p:nvPr/>
        </p:nvPicPr>
        <p:blipFill rotWithShape="1">
          <a:blip r:embed="rId3">
            <a:alphaModFix amt="56000"/>
          </a:blip>
          <a:srcRect/>
          <a:stretch/>
        </p:blipFill>
        <p:spPr>
          <a:xfrm>
            <a:off x="2" y="0"/>
            <a:ext cx="9143999" cy="5143499"/>
          </a:xfrm>
          <a:prstGeom prst="rect">
            <a:avLst/>
          </a:prstGeom>
          <a:noFill/>
          <a:ln>
            <a:noFill/>
          </a:ln>
        </p:spPr>
      </p:pic>
      <p:sp>
        <p:nvSpPr>
          <p:cNvPr id="330" name="Google Shape;330;p5"/>
          <p:cNvSpPr/>
          <p:nvPr/>
        </p:nvSpPr>
        <p:spPr>
          <a:xfrm>
            <a:off x="0" y="4968586"/>
            <a:ext cx="9144000"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331" name="Google Shape;331;p5"/>
          <p:cNvSpPr txBox="1">
            <a:spLocks noGrp="1"/>
          </p:cNvSpPr>
          <p:nvPr>
            <p:ph type="title"/>
          </p:nvPr>
        </p:nvSpPr>
        <p:spPr>
          <a:xfrm>
            <a:off x="611704" y="1924266"/>
            <a:ext cx="7920600" cy="1230600"/>
          </a:xfrm>
          <a:prstGeom prst="rect">
            <a:avLst/>
          </a:prstGeom>
          <a:noFill/>
          <a:ln>
            <a:noFill/>
          </a:ln>
        </p:spPr>
        <p:txBody>
          <a:bodyPr spcFirstLastPara="1" wrap="square" lIns="0" tIns="11525" rIns="0" bIns="0" anchor="ctr" anchorCtr="0">
            <a:spAutoFit/>
          </a:bodyPr>
          <a:lstStyle/>
          <a:p>
            <a:pPr marL="12700" lvl="0" indent="0" algn="ctr" rtl="0">
              <a:lnSpc>
                <a:spcPct val="90000"/>
              </a:lnSpc>
              <a:spcBef>
                <a:spcPts val="0"/>
              </a:spcBef>
              <a:spcAft>
                <a:spcPts val="0"/>
              </a:spcAft>
              <a:buClr>
                <a:srgbClr val="2460AD"/>
              </a:buClr>
              <a:buSzPts val="4300"/>
              <a:buFont typeface="Avenir"/>
              <a:buNone/>
            </a:pPr>
            <a:r>
              <a:rPr lang="en" dirty="0"/>
              <a:t>Causes and Impacts of Outages</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724"/>
        <p:cNvGrpSpPr/>
        <p:nvPr/>
      </p:nvGrpSpPr>
      <p:grpSpPr>
        <a:xfrm>
          <a:off x="0" y="0"/>
          <a:ext cx="0" cy="0"/>
          <a:chOff x="0" y="0"/>
          <a:chExt cx="0" cy="0"/>
        </a:xfrm>
      </p:grpSpPr>
      <p:sp>
        <p:nvSpPr>
          <p:cNvPr id="726" name="Google Shape;726;p43"/>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727" name="Google Shape;727;p43"/>
          <p:cNvSpPr/>
          <p:nvPr/>
        </p:nvSpPr>
        <p:spPr>
          <a:xfrm>
            <a:off x="346364" y="326208"/>
            <a:ext cx="3129300"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728" name="Google Shape;728;p43"/>
          <p:cNvSpPr txBox="1">
            <a:spLocks noGrp="1"/>
          </p:cNvSpPr>
          <p:nvPr>
            <p:ph type="body" idx="2"/>
          </p:nvPr>
        </p:nvSpPr>
        <p:spPr>
          <a:xfrm>
            <a:off x="501369" y="1172686"/>
            <a:ext cx="7997400" cy="3795900"/>
          </a:xfrm>
          <a:prstGeom prst="rect">
            <a:avLst/>
          </a:prstGeom>
          <a:noFill/>
          <a:ln>
            <a:noFill/>
          </a:ln>
        </p:spPr>
        <p:txBody>
          <a:bodyPr spcFirstLastPara="1" wrap="square" lIns="60500" tIns="30250" rIns="60500" bIns="30250" anchor="t" anchorCtr="0">
            <a:normAutofit fontScale="85000" lnSpcReduction="20000"/>
          </a:bodyPr>
          <a:lstStyle/>
          <a:p>
            <a:pPr marL="457200" lvl="0" indent="-328612" algn="l" rtl="0">
              <a:lnSpc>
                <a:spcPct val="90000"/>
              </a:lnSpc>
              <a:spcBef>
                <a:spcPts val="0"/>
              </a:spcBef>
              <a:spcAft>
                <a:spcPts val="0"/>
              </a:spcAft>
              <a:buSzPct val="100000"/>
              <a:buChar char="►"/>
            </a:pPr>
            <a:r>
              <a:rPr lang="en" sz="2100" dirty="0"/>
              <a:t>January 2013 (three months after storm): Con Ed proposed a </a:t>
            </a:r>
            <a:r>
              <a:rPr lang="en" sz="2100" b="1" dirty="0"/>
              <a:t>portfolio</a:t>
            </a:r>
            <a:r>
              <a:rPr lang="en" sz="2100" dirty="0"/>
              <a:t> of storm hardening projects in a general rate case filing.</a:t>
            </a:r>
            <a:endParaRPr sz="2100" dirty="0"/>
          </a:p>
          <a:p>
            <a:pPr marL="457200" lvl="0" indent="0" algn="l" rtl="0">
              <a:lnSpc>
                <a:spcPct val="90000"/>
              </a:lnSpc>
              <a:spcBef>
                <a:spcPts val="0"/>
              </a:spcBef>
              <a:spcAft>
                <a:spcPts val="0"/>
              </a:spcAft>
              <a:buSzPct val="39215"/>
              <a:buNone/>
            </a:pPr>
            <a:endParaRPr sz="2100" dirty="0"/>
          </a:p>
          <a:p>
            <a:pPr marL="457200" lvl="0" indent="-328612" algn="l" rtl="0">
              <a:lnSpc>
                <a:spcPct val="90000"/>
              </a:lnSpc>
              <a:spcBef>
                <a:spcPts val="0"/>
              </a:spcBef>
              <a:spcAft>
                <a:spcPts val="0"/>
              </a:spcAft>
              <a:buSzPct val="100000"/>
              <a:buChar char="►"/>
            </a:pPr>
            <a:r>
              <a:rPr lang="en" sz="2100" dirty="0"/>
              <a:t>Many stakeholders in rate case had </a:t>
            </a:r>
            <a:r>
              <a:rPr lang="en" sz="2100" b="1" dirty="0"/>
              <a:t>opposing views</a:t>
            </a:r>
            <a:r>
              <a:rPr lang="en" sz="2100" dirty="0"/>
              <a:t>:</a:t>
            </a:r>
            <a:endParaRPr sz="2100" dirty="0"/>
          </a:p>
          <a:p>
            <a:pPr marL="914400" lvl="1" indent="-328612" algn="l" rtl="0">
              <a:lnSpc>
                <a:spcPct val="115000"/>
              </a:lnSpc>
              <a:spcBef>
                <a:spcPts val="0"/>
              </a:spcBef>
              <a:spcAft>
                <a:spcPts val="0"/>
              </a:spcAft>
              <a:buSzPct val="100000"/>
              <a:buChar char="▪"/>
            </a:pPr>
            <a:r>
              <a:rPr lang="en" sz="2100" dirty="0"/>
              <a:t>Hardening plan was too ambitious and expensive</a:t>
            </a:r>
            <a:endParaRPr sz="2100" dirty="0"/>
          </a:p>
          <a:p>
            <a:pPr marL="914400" lvl="1" indent="-328612" algn="l" rtl="0">
              <a:lnSpc>
                <a:spcPct val="115000"/>
              </a:lnSpc>
              <a:spcBef>
                <a:spcPts val="0"/>
              </a:spcBef>
              <a:spcAft>
                <a:spcPts val="0"/>
              </a:spcAft>
              <a:buSzPct val="100000"/>
              <a:buChar char="▪"/>
            </a:pPr>
            <a:r>
              <a:rPr lang="en" sz="2100" dirty="0"/>
              <a:t>Utility should develop a bigger “comprehensive and longer-term approach”</a:t>
            </a:r>
            <a:endParaRPr sz="2100" dirty="0"/>
          </a:p>
          <a:p>
            <a:pPr marL="0" lvl="0" indent="0" algn="l" rtl="0">
              <a:lnSpc>
                <a:spcPct val="115000"/>
              </a:lnSpc>
              <a:spcBef>
                <a:spcPts val="0"/>
              </a:spcBef>
              <a:spcAft>
                <a:spcPts val="0"/>
              </a:spcAft>
              <a:buClr>
                <a:schemeClr val="dk1"/>
              </a:buClr>
              <a:buSzPct val="48888"/>
              <a:buFont typeface="Arial"/>
              <a:buNone/>
            </a:pPr>
            <a:endParaRPr sz="2100" dirty="0">
              <a:solidFill>
                <a:srgbClr val="25A8DC"/>
              </a:solidFill>
            </a:endParaRPr>
          </a:p>
          <a:p>
            <a:pPr marL="457200" lvl="0" indent="-328612" algn="l" rtl="0">
              <a:lnSpc>
                <a:spcPct val="90000"/>
              </a:lnSpc>
              <a:spcBef>
                <a:spcPts val="0"/>
              </a:spcBef>
              <a:spcAft>
                <a:spcPts val="0"/>
              </a:spcAft>
              <a:buSzPct val="100000"/>
              <a:buChar char="►"/>
            </a:pPr>
            <a:r>
              <a:rPr lang="en" sz="2100" b="1" dirty="0"/>
              <a:t>Key point of dispute: </a:t>
            </a:r>
            <a:r>
              <a:rPr lang="en" sz="2100" dirty="0"/>
              <a:t>What criterion should Con Ed use to evaluate hardening against flooding risks?</a:t>
            </a:r>
            <a:endParaRPr sz="2100" dirty="0"/>
          </a:p>
          <a:p>
            <a:pPr marL="0" lvl="0" indent="0" algn="l" rtl="0">
              <a:lnSpc>
                <a:spcPct val="90000"/>
              </a:lnSpc>
              <a:spcBef>
                <a:spcPts val="0"/>
              </a:spcBef>
              <a:spcAft>
                <a:spcPts val="0"/>
              </a:spcAft>
              <a:buClr>
                <a:schemeClr val="dk1"/>
              </a:buClr>
              <a:buSzPct val="48888"/>
              <a:buFont typeface="Arial"/>
              <a:buNone/>
            </a:pPr>
            <a:endParaRPr sz="2100" dirty="0">
              <a:solidFill>
                <a:srgbClr val="25A8DC"/>
              </a:solidFill>
            </a:endParaRPr>
          </a:p>
          <a:p>
            <a:pPr marL="457200" lvl="0" indent="-328612" algn="l" rtl="0">
              <a:lnSpc>
                <a:spcPct val="90000"/>
              </a:lnSpc>
              <a:spcBef>
                <a:spcPts val="0"/>
              </a:spcBef>
              <a:spcAft>
                <a:spcPts val="0"/>
              </a:spcAft>
              <a:buSzPct val="100000"/>
              <a:buChar char="►"/>
            </a:pPr>
            <a:r>
              <a:rPr lang="en" sz="2100" dirty="0"/>
              <a:t>Summer 2013: NYPSC ordered formation of a </a:t>
            </a:r>
            <a:r>
              <a:rPr lang="en" sz="2100" b="1" dirty="0"/>
              <a:t>Storm Hardening and Resiliency Collaborative </a:t>
            </a:r>
            <a:r>
              <a:rPr lang="en" sz="2100" dirty="0"/>
              <a:t>to work in parallel to rate case proceedings and consider:</a:t>
            </a:r>
            <a:endParaRPr sz="2100" dirty="0"/>
          </a:p>
          <a:p>
            <a:pPr marL="914400" lvl="1" indent="-328612" algn="l" rtl="0">
              <a:lnSpc>
                <a:spcPct val="115000"/>
              </a:lnSpc>
              <a:spcBef>
                <a:spcPts val="0"/>
              </a:spcBef>
              <a:spcAft>
                <a:spcPts val="0"/>
              </a:spcAft>
              <a:buSzPct val="100000"/>
              <a:buChar char="▪"/>
            </a:pPr>
            <a:r>
              <a:rPr lang="en" sz="2100" dirty="0"/>
              <a:t>Design standards</a:t>
            </a:r>
            <a:endParaRPr sz="2100" dirty="0"/>
          </a:p>
          <a:p>
            <a:pPr marL="914400" lvl="1" indent="-328612" algn="l" rtl="0">
              <a:lnSpc>
                <a:spcPct val="115000"/>
              </a:lnSpc>
              <a:spcBef>
                <a:spcPts val="0"/>
              </a:spcBef>
              <a:spcAft>
                <a:spcPts val="0"/>
              </a:spcAft>
              <a:buSzPct val="100000"/>
              <a:buChar char="▪"/>
            </a:pPr>
            <a:r>
              <a:rPr lang="en" sz="2100" dirty="0"/>
              <a:t>Approach to risk assessment and cost-benefit analysis</a:t>
            </a:r>
            <a:endParaRPr dirty="0">
              <a:highlight>
                <a:srgbClr val="FFFF00"/>
              </a:highlight>
            </a:endParaRPr>
          </a:p>
          <a:p>
            <a:pPr marL="190500" lvl="0" indent="-139700" algn="l" rtl="0">
              <a:lnSpc>
                <a:spcPct val="90000"/>
              </a:lnSpc>
              <a:spcBef>
                <a:spcPts val="0"/>
              </a:spcBef>
              <a:spcAft>
                <a:spcPts val="0"/>
              </a:spcAft>
              <a:buSzPct val="58332"/>
              <a:buNone/>
            </a:pPr>
            <a:endParaRPr dirty="0">
              <a:highlight>
                <a:srgbClr val="FFFF00"/>
              </a:highlight>
            </a:endParaRPr>
          </a:p>
        </p:txBody>
      </p:sp>
      <p:sp>
        <p:nvSpPr>
          <p:cNvPr id="729" name="Google Shape;729;p43"/>
          <p:cNvSpPr txBox="1">
            <a:spLocks noGrp="1"/>
          </p:cNvSpPr>
          <p:nvPr>
            <p:ph type="title"/>
          </p:nvPr>
        </p:nvSpPr>
        <p:spPr>
          <a:xfrm>
            <a:off x="611169" y="520401"/>
            <a:ext cx="78876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a:t>Regulator and utility processes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734"/>
        <p:cNvGrpSpPr/>
        <p:nvPr/>
      </p:nvGrpSpPr>
      <p:grpSpPr>
        <a:xfrm>
          <a:off x="0" y="0"/>
          <a:ext cx="0" cy="0"/>
          <a:chOff x="0" y="0"/>
          <a:chExt cx="0" cy="0"/>
        </a:xfrm>
      </p:grpSpPr>
      <p:pic>
        <p:nvPicPr>
          <p:cNvPr id="735" name="Google Shape;735;p44"/>
          <p:cNvPicPr preferRelativeResize="0"/>
          <p:nvPr/>
        </p:nvPicPr>
        <p:blipFill rotWithShape="1">
          <a:blip r:embed="rId3">
            <a:alphaModFix/>
          </a:blip>
          <a:srcRect/>
          <a:stretch/>
        </p:blipFill>
        <p:spPr>
          <a:xfrm>
            <a:off x="7070397" y="4286250"/>
            <a:ext cx="1865317" cy="498763"/>
          </a:xfrm>
          <a:prstGeom prst="rect">
            <a:avLst/>
          </a:prstGeom>
          <a:noFill/>
          <a:ln>
            <a:noFill/>
          </a:ln>
        </p:spPr>
      </p:pic>
      <p:sp>
        <p:nvSpPr>
          <p:cNvPr id="736" name="Google Shape;736;p44"/>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737" name="Google Shape;737;p44"/>
          <p:cNvSpPr/>
          <p:nvPr/>
        </p:nvSpPr>
        <p:spPr>
          <a:xfrm>
            <a:off x="346364" y="326208"/>
            <a:ext cx="3129300"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738" name="Google Shape;738;p44"/>
          <p:cNvSpPr txBox="1">
            <a:spLocks noGrp="1"/>
          </p:cNvSpPr>
          <p:nvPr>
            <p:ph type="title"/>
          </p:nvPr>
        </p:nvSpPr>
        <p:spPr>
          <a:xfrm>
            <a:off x="611169" y="368001"/>
            <a:ext cx="78876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a:t>Project prioritization and valuation (1)</a:t>
            </a:r>
            <a:endParaRPr/>
          </a:p>
        </p:txBody>
      </p:sp>
      <p:graphicFrame>
        <p:nvGraphicFramePr>
          <p:cNvPr id="739" name="Google Shape;739;p44"/>
          <p:cNvGraphicFramePr/>
          <p:nvPr/>
        </p:nvGraphicFramePr>
        <p:xfrm>
          <a:off x="193975" y="2176325"/>
          <a:ext cx="8701175" cy="2619022"/>
        </p:xfrm>
        <a:graphic>
          <a:graphicData uri="http://schemas.openxmlformats.org/drawingml/2006/table">
            <a:tbl>
              <a:tblPr>
                <a:noFill/>
                <a:tableStyleId>{8E5FCD67-AB04-4416-A793-D4724B255D52}</a:tableStyleId>
              </a:tblPr>
              <a:tblGrid>
                <a:gridCol w="1397425">
                  <a:extLst>
                    <a:ext uri="{9D8B030D-6E8A-4147-A177-3AD203B41FA5}">
                      <a16:colId xmlns:a16="http://schemas.microsoft.com/office/drawing/2014/main" val="20000"/>
                    </a:ext>
                  </a:extLst>
                </a:gridCol>
                <a:gridCol w="7303750">
                  <a:extLst>
                    <a:ext uri="{9D8B030D-6E8A-4147-A177-3AD203B41FA5}">
                      <a16:colId xmlns:a16="http://schemas.microsoft.com/office/drawing/2014/main" val="20001"/>
                    </a:ext>
                  </a:extLst>
                </a:gridCol>
              </a:tblGrid>
              <a:tr h="396200">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t>Models</a:t>
                      </a:r>
                      <a:endParaRPr sz="12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7B7B7"/>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t>Key Inputs</a:t>
                      </a:r>
                      <a:endParaRPr sz="12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7B7B7"/>
                    </a:solidFill>
                  </a:tcPr>
                </a:tc>
                <a:extLst>
                  <a:ext uri="{0D108BD9-81ED-4DB2-BD59-A6C34878D82A}">
                    <a16:rowId xmlns:a16="http://schemas.microsoft.com/office/drawing/2014/main" val="10000"/>
                  </a:ext>
                </a:extLst>
              </a:tr>
              <a:tr h="949575">
                <a:tc>
                  <a:txBody>
                    <a:bodyPr/>
                    <a:lstStyle/>
                    <a:p>
                      <a:pPr marL="0" marR="0" lvl="0" indent="0" algn="l" rtl="0">
                        <a:lnSpc>
                          <a:spcPct val="115000"/>
                        </a:lnSpc>
                        <a:spcBef>
                          <a:spcPts val="0"/>
                        </a:spcBef>
                        <a:spcAft>
                          <a:spcPts val="0"/>
                        </a:spcAft>
                        <a:buClr>
                          <a:srgbClr val="000000"/>
                        </a:buClr>
                        <a:buSzPts val="1200"/>
                        <a:buFont typeface="Arial"/>
                        <a:buNone/>
                      </a:pPr>
                      <a:r>
                        <a:rPr lang="en" sz="1200" u="none" strike="noStrike" cap="none">
                          <a:solidFill>
                            <a:schemeClr val="dk1"/>
                          </a:solidFill>
                        </a:rPr>
                        <a:t>Risk Assessment and Prioritization Model </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285750" marR="0" lvl="0" indent="-285750" algn="l" rtl="0">
                        <a:lnSpc>
                          <a:spcPct val="115000"/>
                        </a:lnSpc>
                        <a:spcBef>
                          <a:spcPts val="0"/>
                        </a:spcBef>
                        <a:spcAft>
                          <a:spcPts val="0"/>
                        </a:spcAft>
                        <a:buClr>
                          <a:schemeClr val="dk1"/>
                        </a:buClr>
                        <a:buSzPts val="1200"/>
                        <a:buFont typeface="Arial"/>
                        <a:buChar char="●"/>
                      </a:pPr>
                      <a:r>
                        <a:rPr lang="en" sz="1200" u="none" strike="noStrike" cap="none">
                          <a:solidFill>
                            <a:schemeClr val="dk1"/>
                          </a:solidFill>
                        </a:rPr>
                        <a:t>Location-based flood probabilities provided by proprietary New York City inundation models </a:t>
                      </a:r>
                      <a:endParaRPr sz="1200" u="none" strike="noStrike" cap="none">
                        <a:solidFill>
                          <a:schemeClr val="dk1"/>
                        </a:solidFill>
                      </a:endParaRPr>
                    </a:p>
                    <a:p>
                      <a:pPr marL="285750" marR="0" lvl="0" indent="-285750" algn="l" rtl="0">
                        <a:lnSpc>
                          <a:spcPct val="115000"/>
                        </a:lnSpc>
                        <a:spcBef>
                          <a:spcPts val="0"/>
                        </a:spcBef>
                        <a:spcAft>
                          <a:spcPts val="0"/>
                        </a:spcAft>
                        <a:buClr>
                          <a:schemeClr val="dk1"/>
                        </a:buClr>
                        <a:buSzPts val="1200"/>
                        <a:buFont typeface="Arial"/>
                        <a:buChar char="●"/>
                      </a:pPr>
                      <a:r>
                        <a:rPr lang="en" sz="1200" u="none" strike="noStrike" cap="none">
                          <a:solidFill>
                            <a:schemeClr val="dk1"/>
                          </a:solidFill>
                        </a:rPr>
                        <a:t>Wind damage probabilities derived from historical wind gust frequency distributions </a:t>
                      </a:r>
                      <a:endParaRPr sz="1200" u="none" strike="noStrike" cap="none">
                        <a:solidFill>
                          <a:schemeClr val="dk1"/>
                        </a:solidFill>
                      </a:endParaRPr>
                    </a:p>
                    <a:p>
                      <a:pPr marL="285750" marR="0" lvl="0" indent="-285750" algn="l" rtl="0">
                        <a:lnSpc>
                          <a:spcPct val="115000"/>
                        </a:lnSpc>
                        <a:spcBef>
                          <a:spcPts val="0"/>
                        </a:spcBef>
                        <a:spcAft>
                          <a:spcPts val="0"/>
                        </a:spcAft>
                        <a:buClr>
                          <a:schemeClr val="dk1"/>
                        </a:buClr>
                        <a:buSzPts val="1200"/>
                        <a:buFont typeface="Arial"/>
                        <a:buChar char="●"/>
                      </a:pPr>
                      <a:r>
                        <a:rPr lang="en" sz="1200" u="none" strike="noStrike" cap="none">
                          <a:solidFill>
                            <a:schemeClr val="dk1"/>
                          </a:solidFill>
                        </a:rPr>
                        <a:t>Costs of storm hardening measures </a:t>
                      </a:r>
                      <a:endParaRPr sz="1200" u="none" strike="noStrike" cap="none">
                        <a:solidFill>
                          <a:schemeClr val="dk1"/>
                        </a:solidFill>
                      </a:endParaRPr>
                    </a:p>
                    <a:p>
                      <a:pPr marL="285750" marR="0" lvl="0" indent="-285750" algn="l" rtl="0">
                        <a:lnSpc>
                          <a:spcPct val="115000"/>
                        </a:lnSpc>
                        <a:spcBef>
                          <a:spcPts val="0"/>
                        </a:spcBef>
                        <a:spcAft>
                          <a:spcPts val="0"/>
                        </a:spcAft>
                        <a:buClr>
                          <a:schemeClr val="dk1"/>
                        </a:buClr>
                        <a:buSzPts val="1200"/>
                        <a:buFont typeface="Arial"/>
                        <a:buChar char="●"/>
                      </a:pPr>
                      <a:r>
                        <a:rPr lang="en" sz="1200" u="none" strike="noStrike" cap="none">
                          <a:solidFill>
                            <a:schemeClr val="dk1"/>
                          </a:solidFill>
                        </a:rPr>
                        <a:t>Estimated power interruption durations with and without hardening measures </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206975">
                <a:tc>
                  <a:txBody>
                    <a:bodyPr/>
                    <a:lstStyle/>
                    <a:p>
                      <a:pPr marL="0" marR="0" lvl="0" indent="0" algn="l" rtl="0">
                        <a:lnSpc>
                          <a:spcPct val="115000"/>
                        </a:lnSpc>
                        <a:spcBef>
                          <a:spcPts val="0"/>
                        </a:spcBef>
                        <a:spcAft>
                          <a:spcPts val="0"/>
                        </a:spcAft>
                        <a:buClr>
                          <a:srgbClr val="000000"/>
                        </a:buClr>
                        <a:buSzPts val="1200"/>
                        <a:buFont typeface="Arial"/>
                        <a:buNone/>
                      </a:pPr>
                      <a:r>
                        <a:rPr lang="en" sz="1200" u="none" strike="noStrike" cap="none">
                          <a:solidFill>
                            <a:schemeClr val="dk1"/>
                          </a:solidFill>
                        </a:rPr>
                        <a:t>Cost-Benefit Model </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285750" marR="0" lvl="0" indent="-285750" algn="l" rtl="0">
                        <a:lnSpc>
                          <a:spcPct val="115000"/>
                        </a:lnSpc>
                        <a:spcBef>
                          <a:spcPts val="0"/>
                        </a:spcBef>
                        <a:spcAft>
                          <a:spcPts val="0"/>
                        </a:spcAft>
                        <a:buClr>
                          <a:schemeClr val="dk1"/>
                        </a:buClr>
                        <a:buSzPts val="1200"/>
                        <a:buFont typeface="Arial"/>
                        <a:buChar char="●"/>
                      </a:pPr>
                      <a:r>
                        <a:rPr lang="en" sz="1200" u="none" strike="noStrike" cap="none">
                          <a:solidFill>
                            <a:schemeClr val="dk1"/>
                          </a:solidFill>
                        </a:rPr>
                        <a:t>Costs of storm hardening measures (from the Risk Assessment and Prioritization Model) </a:t>
                      </a:r>
                      <a:endParaRPr sz="1200" u="none" strike="noStrike" cap="none">
                        <a:solidFill>
                          <a:schemeClr val="dk1"/>
                        </a:solidFill>
                      </a:endParaRPr>
                    </a:p>
                    <a:p>
                      <a:pPr marL="285750" marR="0" lvl="0" indent="-285750" algn="l" rtl="0">
                        <a:lnSpc>
                          <a:spcPct val="115000"/>
                        </a:lnSpc>
                        <a:spcBef>
                          <a:spcPts val="0"/>
                        </a:spcBef>
                        <a:spcAft>
                          <a:spcPts val="0"/>
                        </a:spcAft>
                        <a:buClr>
                          <a:schemeClr val="dk1"/>
                        </a:buClr>
                        <a:buSzPts val="1200"/>
                        <a:buFont typeface="Arial"/>
                        <a:buChar char="●"/>
                      </a:pPr>
                      <a:r>
                        <a:rPr lang="en" sz="1200" u="none" strike="noStrike" cap="none">
                          <a:solidFill>
                            <a:schemeClr val="dk1"/>
                          </a:solidFill>
                        </a:rPr>
                        <a:t>Estimated power interruption durations with and without hardening measures (from the Risk - Assessment and Prioritization Model) </a:t>
                      </a:r>
                      <a:endParaRPr sz="1200" u="none" strike="noStrike" cap="none">
                        <a:solidFill>
                          <a:schemeClr val="dk1"/>
                        </a:solidFill>
                      </a:endParaRPr>
                    </a:p>
                    <a:p>
                      <a:pPr marL="285750" marR="0" lvl="0" indent="-285750" algn="l" rtl="0">
                        <a:lnSpc>
                          <a:spcPct val="115000"/>
                        </a:lnSpc>
                        <a:spcBef>
                          <a:spcPts val="0"/>
                        </a:spcBef>
                        <a:spcAft>
                          <a:spcPts val="0"/>
                        </a:spcAft>
                        <a:buClr>
                          <a:schemeClr val="dk1"/>
                        </a:buClr>
                        <a:buSzPts val="1200"/>
                        <a:buFont typeface="Arial"/>
                        <a:buChar char="●"/>
                      </a:pPr>
                      <a:r>
                        <a:rPr lang="en" sz="1200" u="none" strike="noStrike" cap="none">
                          <a:solidFill>
                            <a:schemeClr val="dk1"/>
                          </a:solidFill>
                        </a:rPr>
                        <a:t>Extrapolated avoided cost (i.e., value of lost load) estimates based on Lawrence Berkeley National Laboratory’s </a:t>
                      </a:r>
                      <a:r>
                        <a:rPr lang="en" sz="1200" u="sng" strike="noStrike" cap="none">
                          <a:solidFill>
                            <a:schemeClr val="hlink"/>
                          </a:solidFill>
                          <a:hlinkClick r:id="rId4"/>
                        </a:rPr>
                        <a:t>ICE Calculator</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bl>
          </a:graphicData>
        </a:graphic>
      </p:graphicFrame>
      <p:sp>
        <p:nvSpPr>
          <p:cNvPr id="740" name="Google Shape;740;p44"/>
          <p:cNvSpPr txBox="1"/>
          <p:nvPr/>
        </p:nvSpPr>
        <p:spPr>
          <a:xfrm>
            <a:off x="116150" y="917200"/>
            <a:ext cx="7932000" cy="11913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1200"/>
              <a:buFont typeface="Arial"/>
              <a:buNone/>
            </a:pPr>
            <a:r>
              <a:rPr lang="en" sz="1200" b="0" i="0" u="none" strike="noStrike" cap="none">
                <a:solidFill>
                  <a:srgbClr val="25A8DC"/>
                </a:solidFill>
                <a:latin typeface="Arial"/>
                <a:ea typeface="Arial"/>
                <a:cs typeface="Arial"/>
                <a:sym typeface="Arial"/>
              </a:rPr>
              <a:t>►</a:t>
            </a:r>
            <a:r>
              <a:rPr lang="en" sz="1200" b="0" i="0" u="none" strike="noStrike" cap="none">
                <a:solidFill>
                  <a:schemeClr val="dk1"/>
                </a:solidFill>
                <a:latin typeface="Arial"/>
                <a:ea typeface="Arial"/>
                <a:cs typeface="Arial"/>
                <a:sym typeface="Arial"/>
              </a:rPr>
              <a:t>The Collaborative developed a procedure for ranking the storm hardening projects that considered the following:</a:t>
            </a:r>
            <a:endParaRPr sz="12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25A8DC"/>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200"/>
              <a:buFont typeface="Arial"/>
              <a:buNone/>
            </a:pPr>
            <a:r>
              <a:rPr lang="en" sz="1200" b="1" i="0" u="none" strike="noStrike" cap="none">
                <a:solidFill>
                  <a:schemeClr val="dk1"/>
                </a:solidFill>
                <a:latin typeface="Arial"/>
                <a:ea typeface="Arial"/>
                <a:cs typeface="Arial"/>
                <a:sym typeface="Arial"/>
              </a:rPr>
              <a:t>Probability: </a:t>
            </a:r>
            <a:r>
              <a:rPr lang="en" sz="1200" b="0" i="0" u="none" strike="noStrike" cap="none">
                <a:solidFill>
                  <a:schemeClr val="dk1"/>
                </a:solidFill>
                <a:latin typeface="Arial"/>
                <a:ea typeface="Arial"/>
                <a:cs typeface="Arial"/>
                <a:sym typeface="Arial"/>
              </a:rPr>
              <a:t>estimate likelihoods of significant storms and damage to infrastructure</a:t>
            </a:r>
            <a:endParaRPr sz="12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200"/>
              <a:buFont typeface="Arial"/>
              <a:buNone/>
            </a:pPr>
            <a:r>
              <a:rPr lang="en" sz="1200" b="1" i="0" u="none" strike="noStrike" cap="none">
                <a:solidFill>
                  <a:schemeClr val="dk1"/>
                </a:solidFill>
                <a:latin typeface="Arial"/>
                <a:ea typeface="Arial"/>
                <a:cs typeface="Arial"/>
                <a:sym typeface="Arial"/>
              </a:rPr>
              <a:t>Consequence: </a:t>
            </a:r>
            <a:r>
              <a:rPr lang="en" sz="1200" b="0" i="0" u="none" strike="noStrike" cap="none">
                <a:solidFill>
                  <a:schemeClr val="dk1"/>
                </a:solidFill>
                <a:latin typeface="Arial"/>
                <a:ea typeface="Arial"/>
                <a:cs typeface="Arial"/>
                <a:sym typeface="Arial"/>
              </a:rPr>
              <a:t>characterize physical and economic impacts of damage</a:t>
            </a:r>
            <a:endParaRPr sz="12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200"/>
              <a:buFont typeface="Arial"/>
              <a:buNone/>
            </a:pPr>
            <a:r>
              <a:rPr lang="en" sz="1200" b="1" i="0" u="none" strike="noStrike" cap="none">
                <a:solidFill>
                  <a:schemeClr val="dk1"/>
                </a:solidFill>
                <a:latin typeface="Arial"/>
                <a:ea typeface="Arial"/>
                <a:cs typeface="Arial"/>
                <a:sym typeface="Arial"/>
              </a:rPr>
              <a:t>Priority: </a:t>
            </a:r>
            <a:r>
              <a:rPr lang="en" sz="1200" b="0" i="0" u="none" strike="noStrike" cap="none">
                <a:solidFill>
                  <a:schemeClr val="dk1"/>
                </a:solidFill>
                <a:latin typeface="Arial"/>
                <a:ea typeface="Arial"/>
                <a:cs typeface="Arial"/>
                <a:sym typeface="Arial"/>
              </a:rPr>
              <a:t>run potential projects through models to rank them</a:t>
            </a:r>
            <a:endParaRPr sz="1200" b="0" i="0" u="none" strike="noStrike" cap="none">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745"/>
        <p:cNvGrpSpPr/>
        <p:nvPr/>
      </p:nvGrpSpPr>
      <p:grpSpPr>
        <a:xfrm>
          <a:off x="0" y="0"/>
          <a:ext cx="0" cy="0"/>
          <a:chOff x="0" y="0"/>
          <a:chExt cx="0" cy="0"/>
        </a:xfrm>
      </p:grpSpPr>
      <p:pic>
        <p:nvPicPr>
          <p:cNvPr id="746" name="Google Shape;746;p45"/>
          <p:cNvPicPr preferRelativeResize="0"/>
          <p:nvPr/>
        </p:nvPicPr>
        <p:blipFill>
          <a:blip r:embed="rId3">
            <a:alphaModFix/>
          </a:blip>
          <a:stretch>
            <a:fillRect/>
          </a:stretch>
        </p:blipFill>
        <p:spPr>
          <a:xfrm>
            <a:off x="1134825" y="1000200"/>
            <a:ext cx="6355349" cy="3824376"/>
          </a:xfrm>
          <a:prstGeom prst="rect">
            <a:avLst/>
          </a:prstGeom>
          <a:noFill/>
          <a:ln>
            <a:noFill/>
          </a:ln>
        </p:spPr>
      </p:pic>
      <p:sp>
        <p:nvSpPr>
          <p:cNvPr id="748" name="Google Shape;748;p45"/>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749" name="Google Shape;749;p45"/>
          <p:cNvSpPr/>
          <p:nvPr/>
        </p:nvSpPr>
        <p:spPr>
          <a:xfrm>
            <a:off x="346364" y="326208"/>
            <a:ext cx="3129300"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750" name="Google Shape;750;p45"/>
          <p:cNvSpPr txBox="1">
            <a:spLocks noGrp="1"/>
          </p:cNvSpPr>
          <p:nvPr>
            <p:ph type="title"/>
          </p:nvPr>
        </p:nvSpPr>
        <p:spPr>
          <a:xfrm>
            <a:off x="399650" y="520400"/>
            <a:ext cx="86496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a:t>Project prioritization and valuation (2)</a:t>
            </a:r>
            <a:endParaRPr/>
          </a:p>
        </p:txBody>
      </p:sp>
      <p:sp>
        <p:nvSpPr>
          <p:cNvPr id="751" name="Google Shape;751;p45"/>
          <p:cNvSpPr txBox="1"/>
          <p:nvPr/>
        </p:nvSpPr>
        <p:spPr>
          <a:xfrm>
            <a:off x="1100750" y="4718375"/>
            <a:ext cx="21654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Source: </a:t>
            </a:r>
            <a:r>
              <a:rPr lang="en" sz="1000" b="0" i="0" u="sng" strike="noStrike" cap="none">
                <a:solidFill>
                  <a:schemeClr val="hlink"/>
                </a:solidFill>
                <a:latin typeface="Arial"/>
                <a:ea typeface="Arial"/>
                <a:cs typeface="Arial"/>
                <a:sym typeface="Arial"/>
                <a:hlinkClick r:id="rId4"/>
              </a:rPr>
              <a:t>ConEd (2013)</a:t>
            </a: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756"/>
        <p:cNvGrpSpPr/>
        <p:nvPr/>
      </p:nvGrpSpPr>
      <p:grpSpPr>
        <a:xfrm>
          <a:off x="0" y="0"/>
          <a:ext cx="0" cy="0"/>
          <a:chOff x="0" y="0"/>
          <a:chExt cx="0" cy="0"/>
        </a:xfrm>
      </p:grpSpPr>
      <p:pic>
        <p:nvPicPr>
          <p:cNvPr id="757" name="Google Shape;757;p46"/>
          <p:cNvPicPr preferRelativeResize="0"/>
          <p:nvPr/>
        </p:nvPicPr>
        <p:blipFill rotWithShape="1">
          <a:blip r:embed="rId3">
            <a:alphaModFix/>
          </a:blip>
          <a:srcRect/>
          <a:stretch/>
        </p:blipFill>
        <p:spPr>
          <a:xfrm>
            <a:off x="7070397" y="4286250"/>
            <a:ext cx="1865317" cy="498763"/>
          </a:xfrm>
          <a:prstGeom prst="rect">
            <a:avLst/>
          </a:prstGeom>
          <a:noFill/>
          <a:ln>
            <a:noFill/>
          </a:ln>
        </p:spPr>
      </p:pic>
      <p:sp>
        <p:nvSpPr>
          <p:cNvPr id="758" name="Google Shape;758;p46"/>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759" name="Google Shape;759;p46"/>
          <p:cNvSpPr/>
          <p:nvPr/>
        </p:nvSpPr>
        <p:spPr>
          <a:xfrm>
            <a:off x="346364" y="326208"/>
            <a:ext cx="3129300"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760" name="Google Shape;760;p46"/>
          <p:cNvSpPr txBox="1">
            <a:spLocks noGrp="1"/>
          </p:cNvSpPr>
          <p:nvPr>
            <p:ph type="body" idx="2"/>
          </p:nvPr>
        </p:nvSpPr>
        <p:spPr>
          <a:xfrm>
            <a:off x="1092710" y="1405973"/>
            <a:ext cx="3747300" cy="2228100"/>
          </a:xfrm>
          <a:prstGeom prst="rect">
            <a:avLst/>
          </a:prstGeom>
          <a:noFill/>
          <a:ln>
            <a:noFill/>
          </a:ln>
        </p:spPr>
        <p:txBody>
          <a:bodyPr spcFirstLastPara="1" wrap="square" lIns="60500" tIns="30250" rIns="60500" bIns="30250" anchor="t" anchorCtr="0">
            <a:normAutofit/>
          </a:bodyPr>
          <a:lstStyle/>
          <a:p>
            <a:pPr marL="190500" lvl="0" indent="-139700" algn="l" rtl="0">
              <a:lnSpc>
                <a:spcPct val="90000"/>
              </a:lnSpc>
              <a:spcBef>
                <a:spcPts val="0"/>
              </a:spcBef>
              <a:spcAft>
                <a:spcPts val="0"/>
              </a:spcAft>
              <a:buSzPts val="700"/>
              <a:buNone/>
            </a:pPr>
            <a:r>
              <a:rPr lang="en">
                <a:highlight>
                  <a:srgbClr val="FFFF00"/>
                </a:highlight>
              </a:rPr>
              <a:t>PETE</a:t>
            </a:r>
            <a:endParaRPr>
              <a:highlight>
                <a:srgbClr val="FFFF00"/>
              </a:highlight>
            </a:endParaRPr>
          </a:p>
          <a:p>
            <a:pPr marL="190500" lvl="0" indent="-139700" algn="l" rtl="0">
              <a:lnSpc>
                <a:spcPct val="90000"/>
              </a:lnSpc>
              <a:spcBef>
                <a:spcPts val="0"/>
              </a:spcBef>
              <a:spcAft>
                <a:spcPts val="0"/>
              </a:spcAft>
              <a:buSzPts val="700"/>
              <a:buNone/>
            </a:pPr>
            <a:endParaRPr>
              <a:highlight>
                <a:srgbClr val="FFFF00"/>
              </a:highlight>
            </a:endParaRPr>
          </a:p>
        </p:txBody>
      </p:sp>
      <p:sp>
        <p:nvSpPr>
          <p:cNvPr id="761" name="Google Shape;761;p46"/>
          <p:cNvSpPr txBox="1">
            <a:spLocks noGrp="1"/>
          </p:cNvSpPr>
          <p:nvPr>
            <p:ph type="title"/>
          </p:nvPr>
        </p:nvSpPr>
        <p:spPr>
          <a:xfrm>
            <a:off x="611169" y="520401"/>
            <a:ext cx="78876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a:t>Response timeline</a:t>
            </a:r>
            <a:endParaRPr/>
          </a:p>
        </p:txBody>
      </p:sp>
      <p:pic>
        <p:nvPicPr>
          <p:cNvPr id="762" name="Google Shape;762;p46"/>
          <p:cNvPicPr preferRelativeResize="0"/>
          <p:nvPr/>
        </p:nvPicPr>
        <p:blipFill rotWithShape="1">
          <a:blip r:embed="rId4">
            <a:alphaModFix/>
          </a:blip>
          <a:srcRect t="7466" b="7295"/>
          <a:stretch/>
        </p:blipFill>
        <p:spPr>
          <a:xfrm>
            <a:off x="0" y="1397425"/>
            <a:ext cx="9144000" cy="34222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767"/>
        <p:cNvGrpSpPr/>
        <p:nvPr/>
      </p:nvGrpSpPr>
      <p:grpSpPr>
        <a:xfrm>
          <a:off x="0" y="0"/>
          <a:ext cx="0" cy="0"/>
          <a:chOff x="0" y="0"/>
          <a:chExt cx="0" cy="0"/>
        </a:xfrm>
      </p:grpSpPr>
      <p:sp>
        <p:nvSpPr>
          <p:cNvPr id="769" name="Google Shape;769;p47"/>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770" name="Google Shape;770;p47"/>
          <p:cNvSpPr/>
          <p:nvPr/>
        </p:nvSpPr>
        <p:spPr>
          <a:xfrm>
            <a:off x="346364" y="326208"/>
            <a:ext cx="3129300"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771" name="Google Shape;771;p47"/>
          <p:cNvSpPr txBox="1">
            <a:spLocks noGrp="1"/>
          </p:cNvSpPr>
          <p:nvPr>
            <p:ph type="body" idx="2"/>
          </p:nvPr>
        </p:nvSpPr>
        <p:spPr>
          <a:xfrm>
            <a:off x="254300" y="1482175"/>
            <a:ext cx="8076000" cy="3213000"/>
          </a:xfrm>
          <a:prstGeom prst="rect">
            <a:avLst/>
          </a:prstGeom>
          <a:noFill/>
          <a:ln>
            <a:noFill/>
          </a:ln>
        </p:spPr>
        <p:txBody>
          <a:bodyPr spcFirstLastPara="1" wrap="square" lIns="60500" tIns="30250" rIns="60500" bIns="30250" anchor="t" anchorCtr="0">
            <a:noAutofit/>
          </a:bodyPr>
          <a:lstStyle/>
          <a:p>
            <a:pPr marL="457200" lvl="0" indent="-330200" algn="l" rtl="0">
              <a:lnSpc>
                <a:spcPct val="90000"/>
              </a:lnSpc>
              <a:spcBef>
                <a:spcPts val="0"/>
              </a:spcBef>
              <a:spcAft>
                <a:spcPts val="0"/>
              </a:spcAft>
              <a:buSzPts val="1600"/>
              <a:buChar char="►"/>
            </a:pPr>
            <a:r>
              <a:rPr lang="en" sz="1600" dirty="0"/>
              <a:t>Most utility reliability and resilience investments are developed, proposed, and adjudicated in the </a:t>
            </a:r>
            <a:r>
              <a:rPr lang="en" sz="1600" b="1" dirty="0"/>
              <a:t>context of a general rate case</a:t>
            </a:r>
            <a:r>
              <a:rPr lang="en" sz="1600" dirty="0"/>
              <a:t>.</a:t>
            </a:r>
            <a:r>
              <a:rPr lang="en" sz="1600" b="1" dirty="0"/>
              <a:t> </a:t>
            </a:r>
            <a:r>
              <a:rPr lang="en" sz="1600" dirty="0"/>
              <a:t>This process is not always well-suited to addressing </a:t>
            </a:r>
            <a:r>
              <a:rPr lang="en" sz="1600" b="1" dirty="0"/>
              <a:t>novel, complex technical problems</a:t>
            </a:r>
            <a:r>
              <a:rPr lang="en" sz="1600" dirty="0"/>
              <a:t>.</a:t>
            </a:r>
            <a:endParaRPr sz="1600" dirty="0"/>
          </a:p>
          <a:p>
            <a:pPr marL="457200" lvl="0" indent="0" algn="l" rtl="0">
              <a:lnSpc>
                <a:spcPct val="90000"/>
              </a:lnSpc>
              <a:spcBef>
                <a:spcPts val="0"/>
              </a:spcBef>
              <a:spcAft>
                <a:spcPts val="0"/>
              </a:spcAft>
              <a:buSzPts val="700"/>
              <a:buNone/>
            </a:pPr>
            <a:endParaRPr sz="1600" b="1" dirty="0"/>
          </a:p>
          <a:p>
            <a:pPr marL="457200" lvl="0" indent="-330200" algn="l" rtl="0">
              <a:lnSpc>
                <a:spcPct val="90000"/>
              </a:lnSpc>
              <a:spcBef>
                <a:spcPts val="0"/>
              </a:spcBef>
              <a:spcAft>
                <a:spcPts val="0"/>
              </a:spcAft>
              <a:buSzPts val="1600"/>
              <a:buChar char="►"/>
            </a:pPr>
            <a:r>
              <a:rPr lang="en" sz="1600" dirty="0"/>
              <a:t>The need to address </a:t>
            </a:r>
            <a:r>
              <a:rPr lang="en" sz="1600" b="1" dirty="0"/>
              <a:t>low-probability/high-consequence events </a:t>
            </a:r>
            <a:r>
              <a:rPr lang="en" sz="1600" dirty="0"/>
              <a:t>requires flexibility in regulatory processes.</a:t>
            </a:r>
            <a:endParaRPr sz="1600" dirty="0">
              <a:solidFill>
                <a:srgbClr val="25A8DC"/>
              </a:solidFill>
            </a:endParaRPr>
          </a:p>
          <a:p>
            <a:pPr marL="0" lvl="0" indent="0" algn="l" rtl="0">
              <a:lnSpc>
                <a:spcPct val="90000"/>
              </a:lnSpc>
              <a:spcBef>
                <a:spcPts val="0"/>
              </a:spcBef>
              <a:spcAft>
                <a:spcPts val="0"/>
              </a:spcAft>
              <a:buClr>
                <a:schemeClr val="dk1"/>
              </a:buClr>
              <a:buSzPts val="1100"/>
              <a:buFont typeface="Arial"/>
              <a:buNone/>
            </a:pPr>
            <a:endParaRPr sz="1600" dirty="0">
              <a:solidFill>
                <a:srgbClr val="25A8DC"/>
              </a:solidFill>
            </a:endParaRPr>
          </a:p>
          <a:p>
            <a:pPr marL="457200" lvl="0" indent="-330200" algn="l" rtl="0">
              <a:lnSpc>
                <a:spcPct val="90000"/>
              </a:lnSpc>
              <a:spcBef>
                <a:spcPts val="0"/>
              </a:spcBef>
              <a:spcAft>
                <a:spcPts val="0"/>
              </a:spcAft>
              <a:buSzPts val="1600"/>
              <a:buChar char="►"/>
            </a:pPr>
            <a:r>
              <a:rPr lang="en" sz="1600" dirty="0"/>
              <a:t>The </a:t>
            </a:r>
            <a:r>
              <a:rPr lang="en" sz="1600" b="1" dirty="0"/>
              <a:t>Resiliency Collaborative </a:t>
            </a:r>
            <a:r>
              <a:rPr lang="en" sz="1600" dirty="0"/>
              <a:t>was an important institutional innovation that enabled Con Ed to substantially expand and improve its storm hardening planning methods and practice.</a:t>
            </a:r>
            <a:endParaRPr sz="1600" dirty="0"/>
          </a:p>
          <a:p>
            <a:pPr marL="457200" lvl="0" indent="0" algn="l" rtl="0">
              <a:lnSpc>
                <a:spcPct val="90000"/>
              </a:lnSpc>
              <a:spcBef>
                <a:spcPts val="0"/>
              </a:spcBef>
              <a:spcAft>
                <a:spcPts val="0"/>
              </a:spcAft>
              <a:buSzPts val="700"/>
              <a:buNone/>
            </a:pPr>
            <a:endParaRPr sz="1600" dirty="0"/>
          </a:p>
          <a:p>
            <a:pPr marL="457200" lvl="0" indent="-330200" algn="l" rtl="0">
              <a:lnSpc>
                <a:spcPct val="90000"/>
              </a:lnSpc>
              <a:spcBef>
                <a:spcPts val="0"/>
              </a:spcBef>
              <a:spcAft>
                <a:spcPts val="0"/>
              </a:spcAft>
              <a:buSzPts val="1600"/>
              <a:buChar char="►"/>
            </a:pPr>
            <a:r>
              <a:rPr lang="en" sz="1600" dirty="0"/>
              <a:t>The cost-benefit analysis used could inform similar activities </a:t>
            </a:r>
            <a:r>
              <a:rPr lang="en-US" sz="1600" dirty="0"/>
              <a:t>in other parts of the country</a:t>
            </a:r>
            <a:r>
              <a:rPr lang="en" sz="1600" dirty="0"/>
              <a:t>. </a:t>
            </a:r>
            <a:endParaRPr sz="1600" dirty="0"/>
          </a:p>
          <a:p>
            <a:pPr marL="190500" lvl="0" indent="-139700" algn="l" rtl="0">
              <a:lnSpc>
                <a:spcPct val="90000"/>
              </a:lnSpc>
              <a:spcBef>
                <a:spcPts val="0"/>
              </a:spcBef>
              <a:spcAft>
                <a:spcPts val="0"/>
              </a:spcAft>
              <a:buSzPts val="700"/>
              <a:buNone/>
            </a:pPr>
            <a:endParaRPr sz="1600" dirty="0">
              <a:highlight>
                <a:srgbClr val="FFFF00"/>
              </a:highlight>
            </a:endParaRPr>
          </a:p>
          <a:p>
            <a:pPr marL="190500" lvl="0" indent="-139700" algn="l" rtl="0">
              <a:lnSpc>
                <a:spcPct val="90000"/>
              </a:lnSpc>
              <a:spcBef>
                <a:spcPts val="0"/>
              </a:spcBef>
              <a:spcAft>
                <a:spcPts val="0"/>
              </a:spcAft>
              <a:buSzPts val="700"/>
              <a:buNone/>
            </a:pPr>
            <a:endParaRPr sz="1600" dirty="0">
              <a:highlight>
                <a:srgbClr val="FFFF00"/>
              </a:highlight>
            </a:endParaRPr>
          </a:p>
          <a:p>
            <a:pPr marL="190500" lvl="0" indent="-139700" algn="l" rtl="0">
              <a:lnSpc>
                <a:spcPct val="90000"/>
              </a:lnSpc>
              <a:spcBef>
                <a:spcPts val="0"/>
              </a:spcBef>
              <a:spcAft>
                <a:spcPts val="0"/>
              </a:spcAft>
              <a:buSzPts val="700"/>
              <a:buNone/>
            </a:pPr>
            <a:endParaRPr sz="1600" dirty="0">
              <a:highlight>
                <a:srgbClr val="FFFF00"/>
              </a:highlight>
            </a:endParaRPr>
          </a:p>
        </p:txBody>
      </p:sp>
      <p:sp>
        <p:nvSpPr>
          <p:cNvPr id="772" name="Google Shape;772;p47"/>
          <p:cNvSpPr txBox="1">
            <a:spLocks noGrp="1"/>
          </p:cNvSpPr>
          <p:nvPr>
            <p:ph type="title"/>
          </p:nvPr>
        </p:nvSpPr>
        <p:spPr>
          <a:xfrm>
            <a:off x="399650" y="520400"/>
            <a:ext cx="86496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dirty="0"/>
              <a:t>Lessons learned that may be useful for </a:t>
            </a:r>
            <a:r>
              <a:rPr lang="en-US" dirty="0"/>
              <a:t>NASUCA members</a:t>
            </a: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9" name="Google Shape;769;p47"/>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770" name="Google Shape;770;p47"/>
          <p:cNvSpPr/>
          <p:nvPr/>
        </p:nvSpPr>
        <p:spPr>
          <a:xfrm>
            <a:off x="346364" y="326208"/>
            <a:ext cx="3129300"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772" name="Google Shape;772;p47"/>
          <p:cNvSpPr txBox="1">
            <a:spLocks noGrp="1"/>
          </p:cNvSpPr>
          <p:nvPr>
            <p:ph type="title"/>
          </p:nvPr>
        </p:nvSpPr>
        <p:spPr>
          <a:xfrm>
            <a:off x="399650" y="520400"/>
            <a:ext cx="86496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US" dirty="0"/>
              <a:t>Importance of objectives-based planning</a:t>
            </a:r>
            <a:endParaRPr dirty="0"/>
          </a:p>
        </p:txBody>
      </p:sp>
      <p:sp>
        <p:nvSpPr>
          <p:cNvPr id="8" name="TextBox 7">
            <a:extLst>
              <a:ext uri="{FF2B5EF4-FFF2-40B4-BE49-F238E27FC236}">
                <a16:creationId xmlns:a16="http://schemas.microsoft.com/office/drawing/2014/main" id="{A904378A-B5B2-46E8-A5B2-E11CF1B32B9B}"/>
              </a:ext>
            </a:extLst>
          </p:cNvPr>
          <p:cNvSpPr txBox="1"/>
          <p:nvPr/>
        </p:nvSpPr>
        <p:spPr>
          <a:xfrm>
            <a:off x="852801" y="1049068"/>
            <a:ext cx="7566713" cy="646331"/>
          </a:xfrm>
          <a:prstGeom prst="rect">
            <a:avLst/>
          </a:prstGeom>
          <a:noFill/>
        </p:spPr>
        <p:txBody>
          <a:bodyPr wrap="square" rtlCol="0">
            <a:spAutoFit/>
          </a:bodyPr>
          <a:lstStyle/>
          <a:p>
            <a:pPr algn="ctr"/>
            <a:r>
              <a:rPr lang="en-US" sz="1200" b="1" dirty="0">
                <a:solidFill>
                  <a:srgbClr val="0070C0"/>
                </a:solidFill>
              </a:rPr>
              <a:t>Creating a shared understanding among stakeholders of strategies for incorporating objectives and priorities into current planning practices is essential. </a:t>
            </a:r>
            <a:r>
              <a:rPr lang="en-US" sz="1200" b="1" dirty="0">
                <a:solidFill>
                  <a:srgbClr val="0070C0"/>
                </a:solidFill>
                <a:effectLst/>
                <a:ea typeface="Times New Roman" panose="02020603050405020304" pitchFamily="18" charset="0"/>
                <a:cs typeface="Times New Roman" panose="02020603050405020304" pitchFamily="18" charset="0"/>
              </a:rPr>
              <a:t>Without clear objectives, it becomes difficult to assess whether resulting plans are responsive and if key stakeholders will accept them.</a:t>
            </a:r>
            <a:endParaRPr lang="en-US" sz="1200" b="1" dirty="0">
              <a:solidFill>
                <a:srgbClr val="0070C0"/>
              </a:solidFill>
            </a:endParaRPr>
          </a:p>
        </p:txBody>
      </p:sp>
      <p:pic>
        <p:nvPicPr>
          <p:cNvPr id="9" name="Picture 8">
            <a:extLst>
              <a:ext uri="{FF2B5EF4-FFF2-40B4-BE49-F238E27FC236}">
                <a16:creationId xmlns:a16="http://schemas.microsoft.com/office/drawing/2014/main" id="{7486D35F-37DC-4418-8E80-D487DEAED2A8}"/>
              </a:ext>
            </a:extLst>
          </p:cNvPr>
          <p:cNvPicPr>
            <a:picLocks noChangeAspect="1"/>
          </p:cNvPicPr>
          <p:nvPr/>
        </p:nvPicPr>
        <p:blipFill>
          <a:blip r:embed="rId3"/>
          <a:stretch>
            <a:fillRect/>
          </a:stretch>
        </p:blipFill>
        <p:spPr>
          <a:xfrm>
            <a:off x="2447631" y="1760362"/>
            <a:ext cx="5488962" cy="3056930"/>
          </a:xfrm>
          <a:prstGeom prst="rect">
            <a:avLst/>
          </a:prstGeom>
        </p:spPr>
      </p:pic>
      <p:sp>
        <p:nvSpPr>
          <p:cNvPr id="10" name="TextBox 9">
            <a:extLst>
              <a:ext uri="{FF2B5EF4-FFF2-40B4-BE49-F238E27FC236}">
                <a16:creationId xmlns:a16="http://schemas.microsoft.com/office/drawing/2014/main" id="{50A60FC4-C64E-4194-B401-B282AA10E1D8}"/>
              </a:ext>
            </a:extLst>
          </p:cNvPr>
          <p:cNvSpPr txBox="1"/>
          <p:nvPr/>
        </p:nvSpPr>
        <p:spPr>
          <a:xfrm>
            <a:off x="216363" y="1874419"/>
            <a:ext cx="2062065" cy="1015663"/>
          </a:xfrm>
          <a:prstGeom prst="rect">
            <a:avLst/>
          </a:prstGeom>
          <a:noFill/>
        </p:spPr>
        <p:txBody>
          <a:bodyPr wrap="square" rtlCol="0">
            <a:spAutoFit/>
          </a:bodyPr>
          <a:lstStyle/>
          <a:p>
            <a:pPr algn="ctr"/>
            <a:r>
              <a:rPr lang="en-US" sz="1200" dirty="0"/>
              <a:t>Planning objectives, metrics, and priorities are derived from state &amp; community policies and customer needs</a:t>
            </a:r>
          </a:p>
        </p:txBody>
      </p:sp>
      <p:sp>
        <p:nvSpPr>
          <p:cNvPr id="11" name="TextBox 10">
            <a:extLst>
              <a:ext uri="{FF2B5EF4-FFF2-40B4-BE49-F238E27FC236}">
                <a16:creationId xmlns:a16="http://schemas.microsoft.com/office/drawing/2014/main" id="{0596FE6D-EB74-44B0-9821-D540054016CC}"/>
              </a:ext>
            </a:extLst>
          </p:cNvPr>
          <p:cNvSpPr txBox="1"/>
          <p:nvPr/>
        </p:nvSpPr>
        <p:spPr>
          <a:xfrm>
            <a:off x="537273" y="3034982"/>
            <a:ext cx="1333244" cy="740229"/>
          </a:xfrm>
          <a:prstGeom prst="rect">
            <a:avLst/>
          </a:prstGeom>
          <a:solidFill>
            <a:schemeClr val="accent5">
              <a:lumMod val="40000"/>
              <a:lumOff val="60000"/>
            </a:schemeClr>
          </a:solidFill>
          <a:ln>
            <a:solidFill>
              <a:srgbClr val="FF0000"/>
            </a:solidFill>
          </a:ln>
        </p:spPr>
        <p:txBody>
          <a:bodyPr wrap="square" rtlCol="0" anchor="ctr" anchorCtr="0">
            <a:noAutofit/>
          </a:bodyPr>
          <a:lstStyle/>
          <a:p>
            <a:pPr algn="ctr"/>
            <a:r>
              <a:rPr lang="en-US" sz="1000" dirty="0"/>
              <a:t>State Energy Security Plans &amp; Threat-Based Risk Assessments</a:t>
            </a:r>
          </a:p>
        </p:txBody>
      </p:sp>
      <p:cxnSp>
        <p:nvCxnSpPr>
          <p:cNvPr id="12" name="Straight Arrow Connector 11">
            <a:extLst>
              <a:ext uri="{FF2B5EF4-FFF2-40B4-BE49-F238E27FC236}">
                <a16:creationId xmlns:a16="http://schemas.microsoft.com/office/drawing/2014/main" id="{14EFF93C-6F5B-4F27-A4EF-21138A912D70}"/>
              </a:ext>
            </a:extLst>
          </p:cNvPr>
          <p:cNvCxnSpPr>
            <a:cxnSpLocks/>
          </p:cNvCxnSpPr>
          <p:nvPr/>
        </p:nvCxnSpPr>
        <p:spPr>
          <a:xfrm>
            <a:off x="1982148" y="4250593"/>
            <a:ext cx="115494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18141346-8584-43D9-89EE-530527043A92}"/>
              </a:ext>
            </a:extLst>
          </p:cNvPr>
          <p:cNvSpPr txBox="1"/>
          <p:nvPr/>
        </p:nvSpPr>
        <p:spPr>
          <a:xfrm>
            <a:off x="216363" y="3870422"/>
            <a:ext cx="1883404" cy="740229"/>
          </a:xfrm>
          <a:prstGeom prst="rect">
            <a:avLst/>
          </a:prstGeom>
          <a:solidFill>
            <a:schemeClr val="accent5">
              <a:lumMod val="40000"/>
              <a:lumOff val="60000"/>
            </a:schemeClr>
          </a:solidFill>
          <a:ln>
            <a:solidFill>
              <a:srgbClr val="FF0000"/>
            </a:solidFill>
          </a:ln>
        </p:spPr>
        <p:txBody>
          <a:bodyPr wrap="square" rtlCol="0" anchor="ctr" anchorCtr="0">
            <a:noAutofit/>
          </a:bodyPr>
          <a:lstStyle/>
          <a:p>
            <a:pPr algn="ctr"/>
            <a:r>
              <a:rPr lang="en-US" sz="1200" dirty="0"/>
              <a:t>Foundational Investments </a:t>
            </a:r>
            <a:r>
              <a:rPr lang="en-US" sz="1000" dirty="0"/>
              <a:t>(e.g., asset management informed via climate forecasting)</a:t>
            </a:r>
          </a:p>
        </p:txBody>
      </p:sp>
      <p:cxnSp>
        <p:nvCxnSpPr>
          <p:cNvPr id="14" name="Straight Arrow Connector 13">
            <a:extLst>
              <a:ext uri="{FF2B5EF4-FFF2-40B4-BE49-F238E27FC236}">
                <a16:creationId xmlns:a16="http://schemas.microsoft.com/office/drawing/2014/main" id="{16F168E1-3D26-4B54-8F1F-25FE60A9837E}"/>
              </a:ext>
            </a:extLst>
          </p:cNvPr>
          <p:cNvCxnSpPr>
            <a:cxnSpLocks/>
          </p:cNvCxnSpPr>
          <p:nvPr/>
        </p:nvCxnSpPr>
        <p:spPr>
          <a:xfrm>
            <a:off x="1870517" y="3405096"/>
            <a:ext cx="57711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9BBCC2B4-53A3-4E17-A227-25FC34D0DD97}"/>
              </a:ext>
            </a:extLst>
          </p:cNvPr>
          <p:cNvSpPr txBox="1"/>
          <p:nvPr/>
        </p:nvSpPr>
        <p:spPr>
          <a:xfrm>
            <a:off x="7706314" y="1825558"/>
            <a:ext cx="1342936" cy="1015663"/>
          </a:xfrm>
          <a:prstGeom prst="rect">
            <a:avLst/>
          </a:prstGeom>
          <a:noFill/>
        </p:spPr>
        <p:txBody>
          <a:bodyPr wrap="square" rtlCol="0">
            <a:spAutoFit/>
          </a:bodyPr>
          <a:lstStyle/>
          <a:p>
            <a:pPr algn="ctr"/>
            <a:r>
              <a:rPr lang="en-US" sz="1200" dirty="0"/>
              <a:t>Regulators review and approve plan(s) with input from stakeholders</a:t>
            </a:r>
          </a:p>
        </p:txBody>
      </p:sp>
      <p:sp>
        <p:nvSpPr>
          <p:cNvPr id="18" name="Google Shape;616;p33">
            <a:extLst>
              <a:ext uri="{FF2B5EF4-FFF2-40B4-BE49-F238E27FC236}">
                <a16:creationId xmlns:a16="http://schemas.microsoft.com/office/drawing/2014/main" id="{23082497-8CC8-44DD-B7CE-71A8A5395ED2}"/>
              </a:ext>
            </a:extLst>
          </p:cNvPr>
          <p:cNvSpPr txBox="1"/>
          <p:nvPr/>
        </p:nvSpPr>
        <p:spPr>
          <a:xfrm>
            <a:off x="7997399" y="4456001"/>
            <a:ext cx="991044" cy="4924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dirty="0">
                <a:solidFill>
                  <a:srgbClr val="000000"/>
                </a:solidFill>
                <a:latin typeface="Arial"/>
                <a:ea typeface="Arial"/>
                <a:cs typeface="Arial"/>
                <a:sym typeface="Arial"/>
              </a:rPr>
              <a:t>Source: </a:t>
            </a:r>
          </a:p>
          <a:p>
            <a:pPr marL="0" marR="0" lvl="0" indent="0" algn="l" rtl="0">
              <a:lnSpc>
                <a:spcPct val="100000"/>
              </a:lnSpc>
              <a:spcBef>
                <a:spcPts val="0"/>
              </a:spcBef>
              <a:spcAft>
                <a:spcPts val="0"/>
              </a:spcAft>
              <a:buClr>
                <a:srgbClr val="000000"/>
              </a:buClr>
              <a:buSzPts val="1000"/>
              <a:buFont typeface="Arial"/>
              <a:buNone/>
            </a:pPr>
            <a:r>
              <a:rPr lang="en-US" sz="1000" b="0" i="0" u="sng" strike="noStrike" cap="none" dirty="0">
                <a:solidFill>
                  <a:schemeClr val="hlink"/>
                </a:solidFill>
                <a:latin typeface="Arial"/>
                <a:ea typeface="Arial"/>
                <a:cs typeface="Arial"/>
                <a:sym typeface="Arial"/>
                <a:hlinkClick r:id="rId4"/>
              </a:rPr>
              <a:t>PNNL (2020</a:t>
            </a:r>
            <a:r>
              <a:rPr lang="en" sz="1000" b="0" i="0" u="sng" strike="noStrike" cap="none" dirty="0">
                <a:solidFill>
                  <a:schemeClr val="hlink"/>
                </a:solidFill>
                <a:latin typeface="Arial"/>
                <a:ea typeface="Arial"/>
                <a:cs typeface="Arial"/>
                <a:sym typeface="Arial"/>
                <a:hlinkClick r:id="rId4"/>
              </a:rPr>
              <a:t>)</a:t>
            </a:r>
            <a:endParaRPr sz="10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9855264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Shape 777"/>
        <p:cNvGrpSpPr/>
        <p:nvPr/>
      </p:nvGrpSpPr>
      <p:grpSpPr>
        <a:xfrm>
          <a:off x="0" y="0"/>
          <a:ext cx="0" cy="0"/>
          <a:chOff x="0" y="0"/>
          <a:chExt cx="0" cy="0"/>
        </a:xfrm>
      </p:grpSpPr>
      <p:sp>
        <p:nvSpPr>
          <p:cNvPr id="778" name="Google Shape;778;p48"/>
          <p:cNvSpPr/>
          <p:nvPr/>
        </p:nvSpPr>
        <p:spPr>
          <a:xfrm>
            <a:off x="346364" y="326208"/>
            <a:ext cx="7049400"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779" name="Google Shape;779;p48"/>
          <p:cNvSpPr txBox="1">
            <a:spLocks noGrp="1"/>
          </p:cNvSpPr>
          <p:nvPr>
            <p:ph type="title"/>
          </p:nvPr>
        </p:nvSpPr>
        <p:spPr>
          <a:xfrm>
            <a:off x="611169" y="520401"/>
            <a:ext cx="78876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2400"/>
              <a:buFont typeface="Avenir"/>
              <a:buNone/>
            </a:pPr>
            <a:r>
              <a:rPr lang="en-US" sz="3200" dirty="0"/>
              <a:t>Discussion Question #4</a:t>
            </a:r>
            <a:endParaRPr sz="3200" dirty="0"/>
          </a:p>
        </p:txBody>
      </p:sp>
      <p:sp>
        <p:nvSpPr>
          <p:cNvPr id="781" name="Google Shape;781;p48"/>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782" name="Google Shape;782;p48"/>
          <p:cNvSpPr txBox="1">
            <a:spLocks noGrp="1"/>
          </p:cNvSpPr>
          <p:nvPr>
            <p:ph type="body" idx="1"/>
          </p:nvPr>
        </p:nvSpPr>
        <p:spPr>
          <a:xfrm>
            <a:off x="477690" y="1994147"/>
            <a:ext cx="8371500" cy="1745100"/>
          </a:xfrm>
          <a:prstGeom prst="rect">
            <a:avLst/>
          </a:prstGeom>
          <a:noFill/>
          <a:ln>
            <a:noFill/>
          </a:ln>
        </p:spPr>
        <p:txBody>
          <a:bodyPr spcFirstLastPara="1" wrap="square" lIns="60500" tIns="30250" rIns="60500" bIns="30250" anchor="t" anchorCtr="0">
            <a:noAutofit/>
          </a:bodyPr>
          <a:lstStyle/>
          <a:p>
            <a:pPr marL="0" lvl="0" indent="0" algn="l" rtl="0">
              <a:lnSpc>
                <a:spcPct val="90000"/>
              </a:lnSpc>
              <a:spcBef>
                <a:spcPts val="0"/>
              </a:spcBef>
              <a:spcAft>
                <a:spcPts val="0"/>
              </a:spcAft>
              <a:buSzPts val="2400"/>
              <a:buNone/>
            </a:pPr>
            <a:r>
              <a:rPr lang="en" sz="3200" b="1" dirty="0">
                <a:solidFill>
                  <a:schemeClr val="accent1"/>
                </a:solidFill>
                <a:latin typeface="Avenir"/>
                <a:ea typeface="Avenir"/>
                <a:cs typeface="Avenir"/>
                <a:sym typeface="Avenir"/>
              </a:rPr>
              <a:t>What is the most important criteria for prioritizing one resilience strategy over another?</a:t>
            </a:r>
            <a:endParaRPr sz="3200" b="1" dirty="0">
              <a:highlight>
                <a:srgbClr val="FFFF00"/>
              </a:highligh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Shape 787"/>
        <p:cNvGrpSpPr/>
        <p:nvPr/>
      </p:nvGrpSpPr>
      <p:grpSpPr>
        <a:xfrm>
          <a:off x="0" y="0"/>
          <a:ext cx="0" cy="0"/>
          <a:chOff x="0" y="0"/>
          <a:chExt cx="0" cy="0"/>
        </a:xfrm>
      </p:grpSpPr>
      <p:pic>
        <p:nvPicPr>
          <p:cNvPr id="788" name="Google Shape;788;p49"/>
          <p:cNvPicPr preferRelativeResize="0"/>
          <p:nvPr/>
        </p:nvPicPr>
        <p:blipFill rotWithShape="1">
          <a:blip r:embed="rId3">
            <a:alphaModFix amt="56000"/>
          </a:blip>
          <a:srcRect/>
          <a:stretch/>
        </p:blipFill>
        <p:spPr>
          <a:xfrm>
            <a:off x="-17318" y="-128099"/>
            <a:ext cx="9178636" cy="5143501"/>
          </a:xfrm>
          <a:prstGeom prst="rect">
            <a:avLst/>
          </a:prstGeom>
          <a:noFill/>
          <a:ln>
            <a:noFill/>
          </a:ln>
        </p:spPr>
      </p:pic>
      <p:sp>
        <p:nvSpPr>
          <p:cNvPr id="791" name="Google Shape;791;p49"/>
          <p:cNvSpPr txBox="1">
            <a:spLocks noGrp="1"/>
          </p:cNvSpPr>
          <p:nvPr>
            <p:ph type="title"/>
          </p:nvPr>
        </p:nvSpPr>
        <p:spPr>
          <a:xfrm>
            <a:off x="564281" y="83329"/>
            <a:ext cx="7633200" cy="621300"/>
          </a:xfrm>
          <a:prstGeom prst="rect">
            <a:avLst/>
          </a:prstGeom>
          <a:noFill/>
          <a:ln>
            <a:noFill/>
          </a:ln>
        </p:spPr>
        <p:txBody>
          <a:bodyPr spcFirstLastPara="1" wrap="square" lIns="0" tIns="11525" rIns="0" bIns="0" anchor="ctr" anchorCtr="0">
            <a:spAutoFit/>
          </a:bodyPr>
          <a:lstStyle/>
          <a:p>
            <a:pPr marL="12700" lvl="0" indent="0" algn="ctr" rtl="0">
              <a:lnSpc>
                <a:spcPct val="90000"/>
              </a:lnSpc>
              <a:spcBef>
                <a:spcPts val="0"/>
              </a:spcBef>
              <a:spcAft>
                <a:spcPts val="0"/>
              </a:spcAft>
              <a:buClr>
                <a:srgbClr val="2460AD"/>
              </a:buClr>
              <a:buSzPts val="4300"/>
              <a:buFont typeface="Avenir"/>
              <a:buNone/>
            </a:pPr>
            <a:r>
              <a:rPr lang="en" dirty="0"/>
              <a:t>Contact </a:t>
            </a:r>
            <a:endParaRPr dirty="0"/>
          </a:p>
        </p:txBody>
      </p:sp>
      <p:sp>
        <p:nvSpPr>
          <p:cNvPr id="792" name="Google Shape;792;p49"/>
          <p:cNvSpPr txBox="1">
            <a:spLocks noGrp="1"/>
          </p:cNvSpPr>
          <p:nvPr>
            <p:ph type="body" idx="2"/>
          </p:nvPr>
        </p:nvSpPr>
        <p:spPr>
          <a:xfrm>
            <a:off x="3464628" y="3405451"/>
            <a:ext cx="2843700" cy="1116000"/>
          </a:xfrm>
          <a:prstGeom prst="rect">
            <a:avLst/>
          </a:prstGeom>
          <a:noFill/>
          <a:ln>
            <a:noFill/>
          </a:ln>
        </p:spPr>
        <p:txBody>
          <a:bodyPr spcFirstLastPara="1" wrap="square" lIns="60500" tIns="30250" rIns="60500" bIns="30250" anchor="t" anchorCtr="0">
            <a:normAutofit/>
          </a:bodyPr>
          <a:lstStyle/>
          <a:p>
            <a:pPr marL="0" marR="0" lvl="0" indent="0" algn="l" rtl="0">
              <a:lnSpc>
                <a:spcPct val="100000"/>
              </a:lnSpc>
              <a:spcBef>
                <a:spcPts val="0"/>
              </a:spcBef>
              <a:spcAft>
                <a:spcPts val="0"/>
              </a:spcAft>
              <a:buClr>
                <a:srgbClr val="345593"/>
              </a:buClr>
              <a:buSzPts val="1100"/>
              <a:buFont typeface="Avenir"/>
              <a:buNone/>
            </a:pPr>
            <a:r>
              <a:rPr lang="en" sz="1100" u="none" dirty="0"/>
              <a:t>Peter Larsen</a:t>
            </a:r>
            <a:endParaRPr sz="1100" u="none" dirty="0"/>
          </a:p>
          <a:p>
            <a:pPr marL="0" marR="0" lvl="0" indent="0" algn="l" rtl="0">
              <a:lnSpc>
                <a:spcPct val="100000"/>
              </a:lnSpc>
              <a:spcBef>
                <a:spcPts val="0"/>
              </a:spcBef>
              <a:spcAft>
                <a:spcPts val="0"/>
              </a:spcAft>
              <a:buClr>
                <a:srgbClr val="345593"/>
              </a:buClr>
              <a:buSzPts val="1100"/>
              <a:buFont typeface="Avenir"/>
              <a:buNone/>
            </a:pPr>
            <a:r>
              <a:rPr lang="en" sz="1100" u="none" dirty="0"/>
              <a:t>Leader, Electricity Markets and Policy</a:t>
            </a:r>
            <a:endParaRPr sz="1100" u="none" dirty="0"/>
          </a:p>
          <a:p>
            <a:pPr marL="0" marR="0" lvl="0" indent="0" algn="l" rtl="0">
              <a:lnSpc>
                <a:spcPct val="100000"/>
              </a:lnSpc>
              <a:spcBef>
                <a:spcPts val="0"/>
              </a:spcBef>
              <a:spcAft>
                <a:spcPts val="0"/>
              </a:spcAft>
              <a:buClr>
                <a:srgbClr val="345593"/>
              </a:buClr>
              <a:buSzPts val="1100"/>
              <a:buFont typeface="Avenir"/>
              <a:buNone/>
            </a:pPr>
            <a:r>
              <a:rPr lang="en" sz="1100" u="none" dirty="0"/>
              <a:t>Berkeley Lab</a:t>
            </a:r>
            <a:endParaRPr sz="1100" u="none" dirty="0"/>
          </a:p>
          <a:p>
            <a:pPr marL="0" marR="0" lvl="0" indent="0" algn="l" rtl="0">
              <a:lnSpc>
                <a:spcPct val="100000"/>
              </a:lnSpc>
              <a:spcBef>
                <a:spcPts val="0"/>
              </a:spcBef>
              <a:spcAft>
                <a:spcPts val="0"/>
              </a:spcAft>
              <a:buClr>
                <a:srgbClr val="345593"/>
              </a:buClr>
              <a:buSzPts val="1100"/>
              <a:buFont typeface="Avenir"/>
              <a:buNone/>
            </a:pPr>
            <a:r>
              <a:rPr lang="en" sz="1100" u="none" dirty="0"/>
              <a:t>Em: </a:t>
            </a:r>
            <a:r>
              <a:rPr lang="en" sz="1100" dirty="0">
                <a:solidFill>
                  <a:schemeClr val="hlink"/>
                </a:solidFill>
                <a:uFill>
                  <a:noFill/>
                </a:uFill>
                <a:hlinkClick r:id="rId4"/>
              </a:rPr>
              <a:t>PHLarsen@lbl.gov</a:t>
            </a:r>
            <a:r>
              <a:rPr lang="en" sz="1100" u="none" dirty="0"/>
              <a:t>  </a:t>
            </a:r>
            <a:endParaRPr sz="1100" u="none" dirty="0"/>
          </a:p>
          <a:p>
            <a:pPr marL="0" marR="0" lvl="0" indent="0" algn="l" rtl="0">
              <a:lnSpc>
                <a:spcPct val="100000"/>
              </a:lnSpc>
              <a:spcBef>
                <a:spcPts val="0"/>
              </a:spcBef>
              <a:spcAft>
                <a:spcPts val="0"/>
              </a:spcAft>
              <a:buClr>
                <a:srgbClr val="345593"/>
              </a:buClr>
              <a:buSzPts val="1100"/>
              <a:buFont typeface="Avenir"/>
              <a:buNone/>
            </a:pPr>
            <a:r>
              <a:rPr lang="en" sz="1100" u="none" dirty="0"/>
              <a:t>Ph: (510) 486-5015</a:t>
            </a:r>
            <a:endParaRPr sz="1100" u="none" dirty="0"/>
          </a:p>
          <a:p>
            <a:pPr marL="0" marR="0" lvl="0" indent="0" algn="l" rtl="0">
              <a:lnSpc>
                <a:spcPct val="100000"/>
              </a:lnSpc>
              <a:spcBef>
                <a:spcPts val="0"/>
              </a:spcBef>
              <a:spcAft>
                <a:spcPts val="0"/>
              </a:spcAft>
              <a:buClr>
                <a:srgbClr val="345593"/>
              </a:buClr>
              <a:buSzPts val="1100"/>
              <a:buFont typeface="Avenir"/>
              <a:buNone/>
            </a:pPr>
            <a:endParaRPr dirty="0"/>
          </a:p>
          <a:p>
            <a:pPr marL="0" marR="0" lvl="0" indent="0" algn="l" rtl="0">
              <a:lnSpc>
                <a:spcPct val="100000"/>
              </a:lnSpc>
              <a:spcBef>
                <a:spcPts val="0"/>
              </a:spcBef>
              <a:spcAft>
                <a:spcPts val="0"/>
              </a:spcAft>
              <a:buClr>
                <a:srgbClr val="345593"/>
              </a:buClr>
              <a:buSzPts val="1500"/>
              <a:buFont typeface="Avenir"/>
              <a:buNone/>
            </a:pPr>
            <a:endParaRPr dirty="0"/>
          </a:p>
        </p:txBody>
      </p:sp>
      <p:pic>
        <p:nvPicPr>
          <p:cNvPr id="794" name="Google Shape;794;p49"/>
          <p:cNvPicPr preferRelativeResize="0"/>
          <p:nvPr/>
        </p:nvPicPr>
        <p:blipFill rotWithShape="1">
          <a:blip r:embed="rId5">
            <a:alphaModFix/>
          </a:blip>
          <a:srcRect/>
          <a:stretch/>
        </p:blipFill>
        <p:spPr>
          <a:xfrm>
            <a:off x="2699706" y="3463151"/>
            <a:ext cx="764414" cy="764414"/>
          </a:xfrm>
          <a:prstGeom prst="rect">
            <a:avLst/>
          </a:prstGeom>
          <a:noFill/>
          <a:ln>
            <a:noFill/>
          </a:ln>
        </p:spPr>
      </p:pic>
      <p:sp>
        <p:nvSpPr>
          <p:cNvPr id="795" name="Google Shape;795;p49"/>
          <p:cNvSpPr/>
          <p:nvPr/>
        </p:nvSpPr>
        <p:spPr>
          <a:xfrm>
            <a:off x="-1" y="4968586"/>
            <a:ext cx="9161827" cy="174914"/>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797" name="Google Shape;797;p49"/>
          <p:cNvPicPr preferRelativeResize="0"/>
          <p:nvPr/>
        </p:nvPicPr>
        <p:blipFill rotWithShape="1">
          <a:blip r:embed="rId6">
            <a:alphaModFix/>
          </a:blip>
          <a:srcRect/>
          <a:stretch/>
        </p:blipFill>
        <p:spPr>
          <a:xfrm>
            <a:off x="3509704" y="812523"/>
            <a:ext cx="1726746" cy="2420068"/>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Shape 802"/>
        <p:cNvGrpSpPr/>
        <p:nvPr/>
      </p:nvGrpSpPr>
      <p:grpSpPr>
        <a:xfrm>
          <a:off x="0" y="0"/>
          <a:ext cx="0" cy="0"/>
          <a:chOff x="0" y="0"/>
          <a:chExt cx="0" cy="0"/>
        </a:xfrm>
      </p:grpSpPr>
      <p:pic>
        <p:nvPicPr>
          <p:cNvPr id="803" name="Google Shape;803;p50"/>
          <p:cNvPicPr preferRelativeResize="0"/>
          <p:nvPr/>
        </p:nvPicPr>
        <p:blipFill rotWithShape="1">
          <a:blip r:embed="rId3">
            <a:alphaModFix/>
          </a:blip>
          <a:srcRect/>
          <a:stretch/>
        </p:blipFill>
        <p:spPr>
          <a:xfrm>
            <a:off x="7070397" y="4286250"/>
            <a:ext cx="1865317" cy="498763"/>
          </a:xfrm>
          <a:prstGeom prst="rect">
            <a:avLst/>
          </a:prstGeom>
          <a:noFill/>
          <a:ln>
            <a:noFill/>
          </a:ln>
        </p:spPr>
      </p:pic>
      <p:sp>
        <p:nvSpPr>
          <p:cNvPr id="804" name="Google Shape;804;p50"/>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805" name="Google Shape;805;p50"/>
          <p:cNvSpPr/>
          <p:nvPr/>
        </p:nvSpPr>
        <p:spPr>
          <a:xfrm>
            <a:off x="346364" y="326208"/>
            <a:ext cx="3129300"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806" name="Google Shape;806;p50"/>
          <p:cNvSpPr txBox="1">
            <a:spLocks noGrp="1"/>
          </p:cNvSpPr>
          <p:nvPr>
            <p:ph type="title"/>
          </p:nvPr>
        </p:nvSpPr>
        <p:spPr>
          <a:xfrm>
            <a:off x="527925" y="520400"/>
            <a:ext cx="84081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sz="2900"/>
              <a:t>Glossary of selected performance-based metrics</a:t>
            </a:r>
            <a:endParaRPr sz="2900"/>
          </a:p>
        </p:txBody>
      </p:sp>
      <p:graphicFrame>
        <p:nvGraphicFramePr>
          <p:cNvPr id="807" name="Google Shape;807;p50"/>
          <p:cNvGraphicFramePr/>
          <p:nvPr/>
        </p:nvGraphicFramePr>
        <p:xfrm>
          <a:off x="138950" y="1047113"/>
          <a:ext cx="8875225" cy="3708990"/>
        </p:xfrm>
        <a:graphic>
          <a:graphicData uri="http://schemas.openxmlformats.org/drawingml/2006/table">
            <a:tbl>
              <a:tblPr>
                <a:noFill/>
                <a:tableStyleId>{8E5FCD67-AB04-4416-A793-D4724B255D52}</a:tableStyleId>
              </a:tblPr>
              <a:tblGrid>
                <a:gridCol w="687625">
                  <a:extLst>
                    <a:ext uri="{9D8B030D-6E8A-4147-A177-3AD203B41FA5}">
                      <a16:colId xmlns:a16="http://schemas.microsoft.com/office/drawing/2014/main" val="20000"/>
                    </a:ext>
                  </a:extLst>
                </a:gridCol>
                <a:gridCol w="3411700">
                  <a:extLst>
                    <a:ext uri="{9D8B030D-6E8A-4147-A177-3AD203B41FA5}">
                      <a16:colId xmlns:a16="http://schemas.microsoft.com/office/drawing/2014/main" val="20001"/>
                    </a:ext>
                  </a:extLst>
                </a:gridCol>
                <a:gridCol w="4775900">
                  <a:extLst>
                    <a:ext uri="{9D8B030D-6E8A-4147-A177-3AD203B41FA5}">
                      <a16:colId xmlns:a16="http://schemas.microsoft.com/office/drawing/2014/main" val="20002"/>
                    </a:ext>
                  </a:extLst>
                </a:gridCol>
              </a:tblGrid>
              <a:tr h="429050">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Metric</a:t>
                      </a:r>
                      <a:endParaRPr sz="11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Description</a:t>
                      </a:r>
                      <a:endParaRPr sz="11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Interpretation</a:t>
                      </a:r>
                      <a:endParaRPr sz="11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CCCC"/>
                    </a:solidFill>
                  </a:tcPr>
                </a:tc>
                <a:extLst>
                  <a:ext uri="{0D108BD9-81ED-4DB2-BD59-A6C34878D82A}">
                    <a16:rowId xmlns:a16="http://schemas.microsoft.com/office/drawing/2014/main" val="10000"/>
                  </a:ext>
                </a:extLst>
              </a:tr>
              <a:tr h="52165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SAIFI</a:t>
                      </a:r>
                      <a:endParaRPr sz="11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System Average Interruption Frequency Index</a:t>
                      </a:r>
                      <a:endParaRPr sz="11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Total number of interruptions that an average customer experiences over some time period</a:t>
                      </a:r>
                      <a:endParaRPr sz="11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497725">
                <a:tc>
                  <a:txBody>
                    <a:bodyPr/>
                    <a:lstStyle/>
                    <a:p>
                      <a:pPr marL="0" marR="0" lvl="0" indent="0" algn="l" rtl="0">
                        <a:lnSpc>
                          <a:spcPct val="100000"/>
                        </a:lnSpc>
                        <a:spcBef>
                          <a:spcPts val="0"/>
                        </a:spcBef>
                        <a:spcAft>
                          <a:spcPts val="0"/>
                        </a:spcAft>
                        <a:buClr>
                          <a:schemeClr val="dk1"/>
                        </a:buClr>
                        <a:buSzPts val="1100"/>
                        <a:buFont typeface="Arial"/>
                        <a:buNone/>
                      </a:pPr>
                      <a:r>
                        <a:rPr lang="en" sz="1100" u="none" strike="noStrike" cap="none">
                          <a:solidFill>
                            <a:schemeClr val="dk1"/>
                          </a:solidFill>
                        </a:rPr>
                        <a:t>SAIDI</a:t>
                      </a:r>
                      <a:endParaRPr sz="1100" u="none" strike="noStrike" cap="none">
                        <a:solidFill>
                          <a:schemeClr val="dk1"/>
                        </a:solidFill>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System Average Interruption Duration Index</a:t>
                      </a:r>
                      <a:endParaRPr sz="11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Total number of minutes that an average customer is without power over some time period</a:t>
                      </a:r>
                      <a:endParaRPr sz="11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47410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chemeClr val="dk1"/>
                          </a:solidFill>
                        </a:rPr>
                        <a:t>CAIFI</a:t>
                      </a:r>
                      <a:endParaRPr sz="1100" u="none" strike="noStrike" cap="none">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Customer Average Interruption Frequency Index</a:t>
                      </a:r>
                      <a:endParaRPr sz="11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Average number of interruptions per customer interrupted over some time period</a:t>
                      </a:r>
                      <a:endParaRPr sz="11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47410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chemeClr val="dk1"/>
                          </a:solidFill>
                        </a:rPr>
                        <a:t>CAIDI</a:t>
                      </a:r>
                      <a:endParaRPr sz="1100" u="none" strike="noStrike" cap="none">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Customer Average Interruption Duration Index</a:t>
                      </a:r>
                      <a:endParaRPr sz="11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Time required to restore service for an average customer over some time period</a:t>
                      </a:r>
                      <a:endParaRPr sz="11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492625">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chemeClr val="dk1"/>
                          </a:solidFill>
                        </a:rPr>
                        <a:t>MAIFI</a:t>
                      </a:r>
                      <a:endParaRPr sz="1100" u="none" strike="noStrike" cap="none">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Momentary Average Interruption Frequency Index</a:t>
                      </a:r>
                      <a:endParaRPr sz="11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Total number of momentary interruptions (&lt; 5 minutes) that an average customer experiences over some time period</a:t>
                      </a:r>
                      <a:endParaRPr sz="11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492625">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chemeClr val="dk1"/>
                          </a:solidFill>
                        </a:rPr>
                        <a:t>MED</a:t>
                      </a:r>
                      <a:endParaRPr sz="1100" u="none" strike="noStrike" cap="none">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Major Event Day</a:t>
                      </a:r>
                      <a:endParaRPr sz="11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Any day with a daily reliability metric that exceeds a statistically-defined threshold based on the previous five years of daily data (e.g., IEEE 1366 standard)</a:t>
                      </a:r>
                      <a:endParaRPr sz="11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bl>
          </a:graphicData>
        </a:graphic>
      </p:graphicFrame>
      <p:sp>
        <p:nvSpPr>
          <p:cNvPr id="808" name="Google Shape;808;p50"/>
          <p:cNvSpPr txBox="1"/>
          <p:nvPr/>
        </p:nvSpPr>
        <p:spPr>
          <a:xfrm>
            <a:off x="41275" y="4706075"/>
            <a:ext cx="21654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Source: </a:t>
            </a:r>
            <a:r>
              <a:rPr lang="en" sz="1000" b="0" i="0" u="sng" strike="noStrike" cap="none">
                <a:solidFill>
                  <a:schemeClr val="hlink"/>
                </a:solidFill>
                <a:latin typeface="Arial"/>
                <a:ea typeface="Arial"/>
                <a:cs typeface="Arial"/>
                <a:sym typeface="Arial"/>
                <a:hlinkClick r:id="rId4"/>
              </a:rPr>
              <a:t>CPUC (2021)</a:t>
            </a: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Shape 813"/>
        <p:cNvGrpSpPr/>
        <p:nvPr/>
      </p:nvGrpSpPr>
      <p:grpSpPr>
        <a:xfrm>
          <a:off x="0" y="0"/>
          <a:ext cx="0" cy="0"/>
          <a:chOff x="0" y="0"/>
          <a:chExt cx="0" cy="0"/>
        </a:xfrm>
      </p:grpSpPr>
      <p:pic>
        <p:nvPicPr>
          <p:cNvPr id="814" name="Google Shape;814;p51"/>
          <p:cNvPicPr preferRelativeResize="0"/>
          <p:nvPr/>
        </p:nvPicPr>
        <p:blipFill rotWithShape="1">
          <a:blip r:embed="rId3">
            <a:alphaModFix/>
          </a:blip>
          <a:srcRect/>
          <a:stretch/>
        </p:blipFill>
        <p:spPr>
          <a:xfrm>
            <a:off x="7070397" y="4286250"/>
            <a:ext cx="1865317" cy="498763"/>
          </a:xfrm>
          <a:prstGeom prst="rect">
            <a:avLst/>
          </a:prstGeom>
          <a:noFill/>
          <a:ln>
            <a:noFill/>
          </a:ln>
        </p:spPr>
      </p:pic>
      <p:sp>
        <p:nvSpPr>
          <p:cNvPr id="815" name="Google Shape;815;p51"/>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816" name="Google Shape;816;p51"/>
          <p:cNvSpPr/>
          <p:nvPr/>
        </p:nvSpPr>
        <p:spPr>
          <a:xfrm>
            <a:off x="346364" y="326208"/>
            <a:ext cx="3129300"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817" name="Google Shape;817;p51"/>
          <p:cNvSpPr txBox="1">
            <a:spLocks noGrp="1"/>
          </p:cNvSpPr>
          <p:nvPr>
            <p:ph type="body" idx="2"/>
          </p:nvPr>
        </p:nvSpPr>
        <p:spPr>
          <a:xfrm>
            <a:off x="82119" y="1266774"/>
            <a:ext cx="8945700" cy="3473100"/>
          </a:xfrm>
          <a:prstGeom prst="rect">
            <a:avLst/>
          </a:prstGeom>
          <a:solidFill>
            <a:schemeClr val="bg1"/>
          </a:solidFill>
          <a:ln>
            <a:noFill/>
          </a:ln>
        </p:spPr>
        <p:txBody>
          <a:bodyPr spcFirstLastPara="1" wrap="square" lIns="60500" tIns="30250" rIns="60500" bIns="30250" anchor="t" anchorCtr="0">
            <a:noAutofit/>
          </a:bodyPr>
          <a:lstStyle/>
          <a:p>
            <a:pPr marL="0" lvl="0" indent="0" algn="l" rtl="0">
              <a:lnSpc>
                <a:spcPct val="90000"/>
              </a:lnSpc>
              <a:spcBef>
                <a:spcPts val="0"/>
              </a:spcBef>
              <a:spcAft>
                <a:spcPts val="0"/>
              </a:spcAft>
              <a:buSzPts val="700"/>
              <a:buNone/>
            </a:pPr>
            <a:r>
              <a:rPr lang="en" sz="1000" dirty="0"/>
              <a:t>Consolidated Edison Company of New York Inc (ConEd). 2013. Substation Hardening. Presentation; Appendix G in Consolidated Edison Company of New York Inc Storm Hardening and Resiliency Collaborative Report, December 4.  </a:t>
            </a:r>
            <a:r>
              <a:rPr lang="en" sz="1000" u="sng" dirty="0">
                <a:solidFill>
                  <a:schemeClr val="hlink"/>
                </a:solidFill>
                <a:hlinkClick r:id="rId4"/>
              </a:rPr>
              <a:t>Link</a:t>
            </a:r>
            <a:r>
              <a:rPr lang="en" sz="1000" dirty="0">
                <a:solidFill>
                  <a:schemeClr val="hlink"/>
                </a:solidFill>
                <a:uFill>
                  <a:noFill/>
                </a:uFill>
                <a:hlinkClick r:id="rId5"/>
              </a:rPr>
              <a:t> </a:t>
            </a:r>
            <a:endParaRPr sz="1000" dirty="0"/>
          </a:p>
          <a:p>
            <a:pPr marL="0" lvl="0" indent="0" algn="l" rtl="0">
              <a:lnSpc>
                <a:spcPct val="90000"/>
              </a:lnSpc>
              <a:spcBef>
                <a:spcPts val="0"/>
              </a:spcBef>
              <a:spcAft>
                <a:spcPts val="0"/>
              </a:spcAft>
              <a:buSzPts val="700"/>
              <a:buNone/>
            </a:pPr>
            <a:endParaRPr sz="1000" dirty="0"/>
          </a:p>
          <a:p>
            <a:pPr marL="0" lvl="0" indent="0" algn="l" rtl="0">
              <a:lnSpc>
                <a:spcPct val="90000"/>
              </a:lnSpc>
              <a:spcBef>
                <a:spcPts val="0"/>
              </a:spcBef>
              <a:spcAft>
                <a:spcPts val="0"/>
              </a:spcAft>
              <a:buSzPts val="700"/>
              <a:buNone/>
            </a:pPr>
            <a:r>
              <a:rPr lang="en" sz="1000" dirty="0"/>
              <a:t>California Public Utilities Commission (CPUC). 2021.  Electric System Reliability.  Prepared by Julian Enis from the CPUC Energy Division, February 17. </a:t>
            </a:r>
            <a:r>
              <a:rPr lang="en" sz="1000" u="sng" dirty="0">
                <a:solidFill>
                  <a:schemeClr val="hlink"/>
                </a:solidFill>
                <a:hlinkClick r:id="rId6"/>
              </a:rPr>
              <a:t>Link</a:t>
            </a:r>
            <a:endParaRPr sz="1000" dirty="0"/>
          </a:p>
          <a:p>
            <a:pPr marL="0" lvl="0" indent="0" algn="l" rtl="0">
              <a:lnSpc>
                <a:spcPct val="90000"/>
              </a:lnSpc>
              <a:spcBef>
                <a:spcPts val="0"/>
              </a:spcBef>
              <a:spcAft>
                <a:spcPts val="0"/>
              </a:spcAft>
              <a:buSzPts val="700"/>
              <a:buNone/>
            </a:pPr>
            <a:endParaRPr sz="1000" dirty="0"/>
          </a:p>
          <a:p>
            <a:pPr marL="0" lvl="0" indent="0" algn="l" rtl="0">
              <a:lnSpc>
                <a:spcPct val="90000"/>
              </a:lnSpc>
              <a:spcBef>
                <a:spcPts val="0"/>
              </a:spcBef>
              <a:spcAft>
                <a:spcPts val="0"/>
              </a:spcAft>
              <a:buSzPts val="700"/>
              <a:buNone/>
            </a:pPr>
            <a:r>
              <a:rPr lang="en" sz="1000" dirty="0"/>
              <a:t>Eto, J., K. Hamachi-LaCommare, H. Caswell, and D. Till. “Distribution System vs. Bulk Power System: Identifying the Source of Electric Service Interruptions in the U.S</a:t>
            </a:r>
            <a:r>
              <a:rPr lang="en" sz="1000" i="1" dirty="0"/>
              <a:t>.” IET Generation, Transmission, and Distribution, Volume 13, Issue 5, 1</a:t>
            </a:r>
            <a:r>
              <a:rPr lang="en" sz="1000" dirty="0"/>
              <a:t>2 March 2019, p. 717 – 723.  </a:t>
            </a:r>
            <a:r>
              <a:rPr lang="en" sz="1000" u="sng" dirty="0">
                <a:solidFill>
                  <a:schemeClr val="hlink"/>
                </a:solidFill>
                <a:hlinkClick r:id="rId7"/>
              </a:rPr>
              <a:t>Link</a:t>
            </a:r>
            <a:r>
              <a:rPr lang="en" sz="1000" dirty="0"/>
              <a:t> </a:t>
            </a:r>
            <a:endParaRPr sz="1000" dirty="0"/>
          </a:p>
          <a:p>
            <a:pPr marL="0" lvl="0" indent="0" algn="l" rtl="0">
              <a:lnSpc>
                <a:spcPct val="115000"/>
              </a:lnSpc>
              <a:spcBef>
                <a:spcPts val="1200"/>
              </a:spcBef>
              <a:spcAft>
                <a:spcPts val="0"/>
              </a:spcAft>
              <a:buSzPts val="1100"/>
              <a:buNone/>
            </a:pPr>
            <a:r>
              <a:rPr lang="en" sz="1000" dirty="0"/>
              <a:t>Florida Public Service Commission (PSC). 2013. Grid Reliability and Integrating Intermittent Energy Sources in Florida.  Prepared by Commissioner Eduardo Balbis, May 21.  </a:t>
            </a:r>
            <a:r>
              <a:rPr lang="en" sz="1000" u="sng" dirty="0">
                <a:solidFill>
                  <a:schemeClr val="hlink"/>
                </a:solidFill>
                <a:hlinkClick r:id="rId8"/>
              </a:rPr>
              <a:t>Link</a:t>
            </a:r>
            <a:r>
              <a:rPr lang="en" sz="1000" dirty="0"/>
              <a:t>  </a:t>
            </a:r>
            <a:endParaRPr sz="1000" dirty="0"/>
          </a:p>
          <a:p>
            <a:pPr marL="0" lvl="0" indent="0" algn="l" rtl="0">
              <a:lnSpc>
                <a:spcPct val="115000"/>
              </a:lnSpc>
              <a:spcBef>
                <a:spcPts val="1200"/>
              </a:spcBef>
              <a:spcAft>
                <a:spcPts val="0"/>
              </a:spcAft>
              <a:buSzPts val="1100"/>
              <a:buNone/>
            </a:pPr>
            <a:r>
              <a:rPr lang="en" sz="1000" dirty="0"/>
              <a:t>Florida Power and Light (FPL). 2004. Distribution Engineering Reference Manual, December. </a:t>
            </a:r>
            <a:r>
              <a:rPr lang="en" sz="1000" u="sng" dirty="0">
                <a:solidFill>
                  <a:schemeClr val="hlink"/>
                </a:solidFill>
                <a:hlinkClick r:id="rId9"/>
              </a:rPr>
              <a:t>Link</a:t>
            </a:r>
            <a:endParaRPr sz="1000" dirty="0"/>
          </a:p>
          <a:p>
            <a:pPr marL="0" lvl="0" indent="0" algn="l" rtl="0">
              <a:lnSpc>
                <a:spcPct val="115000"/>
              </a:lnSpc>
              <a:spcBef>
                <a:spcPts val="1200"/>
              </a:spcBef>
              <a:spcAft>
                <a:spcPts val="0"/>
              </a:spcAft>
              <a:buSzPts val="1100"/>
              <a:buNone/>
            </a:pPr>
            <a:r>
              <a:rPr lang="en" sz="1000" dirty="0"/>
              <a:t>Florida Public Service Commission (FPSC). 2021. Petition for Rate Increase by Florida Power and Light Company, September 21.  </a:t>
            </a:r>
            <a:r>
              <a:rPr lang="en" sz="1000" u="sng" dirty="0">
                <a:solidFill>
                  <a:schemeClr val="hlink"/>
                </a:solidFill>
                <a:hlinkClick r:id="rId10"/>
              </a:rPr>
              <a:t>Link</a:t>
            </a:r>
            <a:endParaRPr sz="1000" dirty="0"/>
          </a:p>
          <a:p>
            <a:pPr marL="0" lvl="0" indent="0" algn="l" rtl="0">
              <a:lnSpc>
                <a:spcPct val="115000"/>
              </a:lnSpc>
              <a:spcBef>
                <a:spcPts val="1200"/>
              </a:spcBef>
              <a:spcAft>
                <a:spcPts val="0"/>
              </a:spcAft>
              <a:buSzPts val="1100"/>
              <a:buNone/>
            </a:pPr>
            <a:r>
              <a:rPr lang="en" sz="1000" dirty="0"/>
              <a:t>Georgia Power. 2019. Georgia Power’s Strategic Overhead-to-Underground Conversions.  Prepared by Robert Reepe for IEEE Insulated Conductors Committee Education Program, October 23.  </a:t>
            </a:r>
            <a:r>
              <a:rPr lang="en" sz="1000" u="sng" dirty="0">
                <a:solidFill>
                  <a:schemeClr val="hlink"/>
                </a:solidFill>
                <a:hlinkClick r:id="rId11"/>
              </a:rPr>
              <a:t>Link</a:t>
            </a:r>
            <a:endParaRPr sz="1000" dirty="0"/>
          </a:p>
          <a:p>
            <a:pPr marL="0" lvl="0" indent="0" algn="l" rtl="0">
              <a:lnSpc>
                <a:spcPct val="115000"/>
              </a:lnSpc>
              <a:spcBef>
                <a:spcPts val="1200"/>
              </a:spcBef>
              <a:spcAft>
                <a:spcPts val="0"/>
              </a:spcAft>
              <a:buSzPts val="1100"/>
              <a:buNone/>
            </a:pPr>
            <a:r>
              <a:rPr lang="en" sz="1000" dirty="0"/>
              <a:t>Georgia Public Service Commission. 2022. Direct Testimony of Peter Hubbard of the Georgia Center for Energy Solutions, May 5.  </a:t>
            </a:r>
            <a:r>
              <a:rPr lang="en" sz="1000" u="sng" dirty="0">
                <a:solidFill>
                  <a:schemeClr val="hlink"/>
                </a:solidFill>
                <a:hlinkClick r:id="rId12"/>
              </a:rPr>
              <a:t>Link</a:t>
            </a:r>
            <a:endParaRPr sz="1000" dirty="0"/>
          </a:p>
          <a:p>
            <a:pPr marL="0" lvl="0" indent="0" algn="l" rtl="0">
              <a:lnSpc>
                <a:spcPct val="115000"/>
              </a:lnSpc>
              <a:spcBef>
                <a:spcPts val="1200"/>
              </a:spcBef>
              <a:spcAft>
                <a:spcPts val="0"/>
              </a:spcAft>
              <a:buClr>
                <a:schemeClr val="dk1"/>
              </a:buClr>
              <a:buSzPts val="1100"/>
              <a:buFont typeface="Arial"/>
              <a:buNone/>
            </a:pPr>
            <a:r>
              <a:rPr lang="en" sz="1000" dirty="0"/>
              <a:t>Jeffers, R., Hotchkiss, E., Hart, O., Jones, K., Shepherd, R. (2023) GDO Technical Assistance: Resilience Objectives and Metrics. Presentation to the US DOE Grid Deployment Office, National Renewable Energy Laboratory. February 2023. </a:t>
            </a:r>
            <a:r>
              <a:rPr lang="en" sz="1000" u="sng" dirty="0">
                <a:solidFill>
                  <a:schemeClr val="hlink"/>
                </a:solidFill>
                <a:hlinkClick r:id="rId13"/>
              </a:rPr>
              <a:t>Future Link</a:t>
            </a:r>
            <a:endParaRPr sz="1000" dirty="0"/>
          </a:p>
          <a:p>
            <a:pPr marL="0" lvl="0" indent="0" algn="l" rtl="0">
              <a:lnSpc>
                <a:spcPct val="115000"/>
              </a:lnSpc>
              <a:spcBef>
                <a:spcPts val="1200"/>
              </a:spcBef>
              <a:spcAft>
                <a:spcPts val="0"/>
              </a:spcAft>
              <a:buClr>
                <a:schemeClr val="dk1"/>
              </a:buClr>
              <a:buSzPts val="1100"/>
              <a:buFont typeface="Arial"/>
              <a:buNone/>
            </a:pPr>
            <a:endParaRPr sz="1000" dirty="0"/>
          </a:p>
          <a:p>
            <a:pPr marL="0" lvl="0" indent="0" algn="l" rtl="0">
              <a:lnSpc>
                <a:spcPct val="115000"/>
              </a:lnSpc>
              <a:spcBef>
                <a:spcPts val="1200"/>
              </a:spcBef>
              <a:spcAft>
                <a:spcPts val="0"/>
              </a:spcAft>
              <a:buClr>
                <a:schemeClr val="dk1"/>
              </a:buClr>
              <a:buSzPts val="1100"/>
              <a:buFont typeface="Arial"/>
              <a:buNone/>
            </a:pPr>
            <a:endParaRPr sz="1000" dirty="0"/>
          </a:p>
          <a:p>
            <a:pPr marL="0" lvl="0" indent="0" algn="l" rtl="0">
              <a:lnSpc>
                <a:spcPct val="115000"/>
              </a:lnSpc>
              <a:spcBef>
                <a:spcPts val="1200"/>
              </a:spcBef>
              <a:spcAft>
                <a:spcPts val="0"/>
              </a:spcAft>
              <a:buClr>
                <a:schemeClr val="dk1"/>
              </a:buClr>
              <a:buSzPts val="1100"/>
              <a:buFont typeface="Arial"/>
              <a:buNone/>
            </a:pPr>
            <a:endParaRPr sz="1000" dirty="0"/>
          </a:p>
          <a:p>
            <a:pPr marL="0" lvl="0" indent="0" algn="l" rtl="0">
              <a:lnSpc>
                <a:spcPct val="90000"/>
              </a:lnSpc>
              <a:spcBef>
                <a:spcPts val="0"/>
              </a:spcBef>
              <a:spcAft>
                <a:spcPts val="0"/>
              </a:spcAft>
              <a:buSzPts val="700"/>
              <a:buNone/>
            </a:pPr>
            <a:endParaRPr sz="1000" dirty="0"/>
          </a:p>
          <a:p>
            <a:pPr marL="0" lvl="0" indent="0" algn="l" rtl="0">
              <a:lnSpc>
                <a:spcPct val="90000"/>
              </a:lnSpc>
              <a:spcBef>
                <a:spcPts val="0"/>
              </a:spcBef>
              <a:spcAft>
                <a:spcPts val="0"/>
              </a:spcAft>
              <a:buSzPts val="700"/>
              <a:buNone/>
            </a:pPr>
            <a:endParaRPr sz="1000" dirty="0"/>
          </a:p>
          <a:p>
            <a:pPr marL="190500" lvl="0" indent="-139700" algn="l" rtl="0">
              <a:lnSpc>
                <a:spcPct val="90000"/>
              </a:lnSpc>
              <a:spcBef>
                <a:spcPts val="0"/>
              </a:spcBef>
              <a:spcAft>
                <a:spcPts val="0"/>
              </a:spcAft>
              <a:buSzPts val="700"/>
              <a:buNone/>
            </a:pPr>
            <a:endParaRPr dirty="0">
              <a:highlight>
                <a:srgbClr val="FFFF00"/>
              </a:highlight>
            </a:endParaRPr>
          </a:p>
        </p:txBody>
      </p:sp>
      <p:sp>
        <p:nvSpPr>
          <p:cNvPr id="818" name="Google Shape;818;p51"/>
          <p:cNvSpPr txBox="1">
            <a:spLocks noGrp="1"/>
          </p:cNvSpPr>
          <p:nvPr>
            <p:ph type="title"/>
          </p:nvPr>
        </p:nvSpPr>
        <p:spPr>
          <a:xfrm>
            <a:off x="611169" y="520401"/>
            <a:ext cx="78876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a:t>Useful references (1)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6"/>
          <p:cNvSpPr txBox="1">
            <a:spLocks noGrp="1"/>
          </p:cNvSpPr>
          <p:nvPr>
            <p:ph type="title"/>
          </p:nvPr>
        </p:nvSpPr>
        <p:spPr>
          <a:xfrm>
            <a:off x="611169" y="288583"/>
            <a:ext cx="8358966" cy="562759"/>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US" sz="3200" dirty="0"/>
              <a:t>Example: </a:t>
            </a:r>
            <a:r>
              <a:rPr lang="en" sz="3200" dirty="0"/>
              <a:t>Recent trends for </a:t>
            </a:r>
            <a:r>
              <a:rPr lang="en-US" sz="3200" dirty="0"/>
              <a:t>TX--SAIFI (with MEDs)</a:t>
            </a:r>
            <a:endParaRPr sz="3200" dirty="0"/>
          </a:p>
        </p:txBody>
      </p:sp>
      <p:pic>
        <p:nvPicPr>
          <p:cNvPr id="337" name="Google Shape;337;p6"/>
          <p:cNvPicPr preferRelativeResize="0"/>
          <p:nvPr/>
        </p:nvPicPr>
        <p:blipFill rotWithShape="1">
          <a:blip r:embed="rId3">
            <a:alphaModFix/>
          </a:blip>
          <a:srcRect/>
          <a:stretch/>
        </p:blipFill>
        <p:spPr>
          <a:xfrm>
            <a:off x="5332649" y="1097713"/>
            <a:ext cx="3696751" cy="2336575"/>
          </a:xfrm>
          <a:prstGeom prst="rect">
            <a:avLst/>
          </a:prstGeom>
          <a:noFill/>
          <a:ln>
            <a:noFill/>
          </a:ln>
        </p:spPr>
      </p:pic>
      <p:sp>
        <p:nvSpPr>
          <p:cNvPr id="340" name="Google Shape;340;p6"/>
          <p:cNvSpPr txBox="1"/>
          <p:nvPr/>
        </p:nvSpPr>
        <p:spPr>
          <a:xfrm>
            <a:off x="6379290" y="3355975"/>
            <a:ext cx="31725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rgbClr val="000000"/>
                </a:solidFill>
                <a:latin typeface="Times New Roman"/>
                <a:ea typeface="Times New Roman"/>
                <a:cs typeface="Times New Roman"/>
                <a:sym typeface="Times New Roman"/>
              </a:rPr>
              <a:t>MED = Major Event Days</a:t>
            </a:r>
            <a:endParaRPr sz="1200" b="0" i="0" u="none" strike="noStrike" cap="none" dirty="0">
              <a:solidFill>
                <a:srgbClr val="000000"/>
              </a:solidFill>
              <a:latin typeface="Times New Roman"/>
              <a:ea typeface="Times New Roman"/>
              <a:cs typeface="Times New Roman"/>
              <a:sym typeface="Times New Roman"/>
            </a:endParaRPr>
          </a:p>
        </p:txBody>
      </p:sp>
      <p:pic>
        <p:nvPicPr>
          <p:cNvPr id="4" name="Picture 3">
            <a:extLst>
              <a:ext uri="{FF2B5EF4-FFF2-40B4-BE49-F238E27FC236}">
                <a16:creationId xmlns:a16="http://schemas.microsoft.com/office/drawing/2014/main" id="{0A65EAAE-BA8A-4342-890E-5EF6F75D7D50}"/>
              </a:ext>
            </a:extLst>
          </p:cNvPr>
          <p:cNvPicPr>
            <a:picLocks noChangeAspect="1"/>
          </p:cNvPicPr>
          <p:nvPr/>
        </p:nvPicPr>
        <p:blipFill>
          <a:blip r:embed="rId4"/>
          <a:stretch>
            <a:fillRect/>
          </a:stretch>
        </p:blipFill>
        <p:spPr>
          <a:xfrm>
            <a:off x="114600" y="943825"/>
            <a:ext cx="5407056" cy="3927821"/>
          </a:xfrm>
          <a:prstGeom prst="rect">
            <a:avLst/>
          </a:prstGeom>
        </p:spPr>
      </p:pic>
      <p:sp>
        <p:nvSpPr>
          <p:cNvPr id="339" name="Google Shape;339;p6"/>
          <p:cNvSpPr txBox="1"/>
          <p:nvPr/>
        </p:nvSpPr>
        <p:spPr>
          <a:xfrm>
            <a:off x="215997" y="4623099"/>
            <a:ext cx="21654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dirty="0">
                <a:solidFill>
                  <a:srgbClr val="000000"/>
                </a:solidFill>
                <a:latin typeface="Arial"/>
                <a:ea typeface="Arial"/>
                <a:cs typeface="Arial"/>
                <a:sym typeface="Arial"/>
              </a:rPr>
              <a:t>Source: </a:t>
            </a:r>
            <a:r>
              <a:rPr lang="en" sz="1000" b="0" i="0" u="sng" strike="noStrike" cap="none" dirty="0">
                <a:solidFill>
                  <a:schemeClr val="hlink"/>
                </a:solidFill>
                <a:latin typeface="Arial"/>
                <a:ea typeface="Arial"/>
                <a:cs typeface="Arial"/>
                <a:sym typeface="Arial"/>
                <a:hlinkClick r:id="rId5"/>
              </a:rPr>
              <a:t>U.S. EIA (2023)</a:t>
            </a:r>
            <a:endParaRPr sz="1000" b="0" i="0" u="none" strike="noStrike" cap="none"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1BEE12D3-D645-47CF-806C-60C60B471F26}"/>
              </a:ext>
            </a:extLst>
          </p:cNvPr>
          <p:cNvSpPr txBox="1"/>
          <p:nvPr/>
        </p:nvSpPr>
        <p:spPr>
          <a:xfrm>
            <a:off x="4810259" y="943825"/>
            <a:ext cx="636987" cy="307777"/>
          </a:xfrm>
          <a:prstGeom prst="rect">
            <a:avLst/>
          </a:prstGeom>
          <a:noFill/>
        </p:spPr>
        <p:txBody>
          <a:bodyPr wrap="square" rtlCol="0">
            <a:spAutoFit/>
          </a:bodyPr>
          <a:lstStyle/>
          <a:p>
            <a:r>
              <a:rPr lang="en-US" dirty="0"/>
              <a:t>Uri (!)</a:t>
            </a:r>
          </a:p>
        </p:txBody>
      </p:sp>
      <p:cxnSp>
        <p:nvCxnSpPr>
          <p:cNvPr id="5" name="Straight Arrow Connector 4">
            <a:extLst>
              <a:ext uri="{FF2B5EF4-FFF2-40B4-BE49-F238E27FC236}">
                <a16:creationId xmlns:a16="http://schemas.microsoft.com/office/drawing/2014/main" id="{79113278-E926-405D-8416-E257C74AE199}"/>
              </a:ext>
            </a:extLst>
          </p:cNvPr>
          <p:cNvCxnSpPr/>
          <p:nvPr/>
        </p:nvCxnSpPr>
        <p:spPr>
          <a:xfrm flipH="1">
            <a:off x="4855335" y="1251602"/>
            <a:ext cx="212502" cy="2552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Google Shape;348;p7">
            <a:extLst>
              <a:ext uri="{FF2B5EF4-FFF2-40B4-BE49-F238E27FC236}">
                <a16:creationId xmlns:a16="http://schemas.microsoft.com/office/drawing/2014/main" id="{8AAED28B-FAB2-4CCC-963E-DA44AC8D4998}"/>
              </a:ext>
            </a:extLst>
          </p:cNvPr>
          <p:cNvSpPr txBox="1"/>
          <p:nvPr/>
        </p:nvSpPr>
        <p:spPr>
          <a:xfrm>
            <a:off x="5724180" y="3783650"/>
            <a:ext cx="3038306" cy="738633"/>
          </a:xfrm>
          <a:prstGeom prst="rect">
            <a:avLst/>
          </a:prstGeom>
          <a:solidFill>
            <a:srgbClr val="CCCCCC"/>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200" b="0" i="0" u="none" strike="noStrike" cap="none" dirty="0">
                <a:solidFill>
                  <a:schemeClr val="dk1"/>
                </a:solidFill>
                <a:latin typeface="Arial"/>
                <a:ea typeface="Arial"/>
                <a:cs typeface="Arial"/>
                <a:sym typeface="Arial"/>
              </a:rPr>
              <a:t>Utilities are required to submit annual reliability statistics to the U.S. Department of Energy via Form 861.</a:t>
            </a:r>
            <a:endParaRPr sz="1200" b="0" i="0" u="none" strike="noStrike" cap="none" dirty="0">
              <a:solidFill>
                <a:srgbClr val="000000"/>
              </a:solidFill>
              <a:latin typeface="Arial"/>
              <a:ea typeface="Arial"/>
              <a:cs typeface="Arial"/>
              <a:sym typeface="Arial"/>
            </a:endParaRPr>
          </a:p>
        </p:txBody>
      </p:sp>
      <p:sp>
        <p:nvSpPr>
          <p:cNvPr id="10" name="Google Shape;348;p7">
            <a:extLst>
              <a:ext uri="{FF2B5EF4-FFF2-40B4-BE49-F238E27FC236}">
                <a16:creationId xmlns:a16="http://schemas.microsoft.com/office/drawing/2014/main" id="{E1A6D2DF-3DE2-4F37-B9C2-647F6D4BF8FE}"/>
              </a:ext>
            </a:extLst>
          </p:cNvPr>
          <p:cNvSpPr txBox="1"/>
          <p:nvPr/>
        </p:nvSpPr>
        <p:spPr>
          <a:xfrm>
            <a:off x="949236" y="2092845"/>
            <a:ext cx="3038306" cy="553968"/>
          </a:xfrm>
          <a:prstGeom prst="rect">
            <a:avLst/>
          </a:prstGeom>
          <a:solidFill>
            <a:srgbClr val="CCCCCC"/>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200" b="0" i="0" u="none" strike="noStrike" cap="none" dirty="0">
                <a:solidFill>
                  <a:schemeClr val="dk1"/>
                </a:solidFill>
                <a:latin typeface="Arial"/>
                <a:ea typeface="Arial"/>
                <a:cs typeface="Arial"/>
                <a:sym typeface="Arial"/>
              </a:rPr>
              <a:t>Reliability is getting worse across Texas even if after excluding 2021…</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Shape 823"/>
        <p:cNvGrpSpPr/>
        <p:nvPr/>
      </p:nvGrpSpPr>
      <p:grpSpPr>
        <a:xfrm>
          <a:off x="0" y="0"/>
          <a:ext cx="0" cy="0"/>
          <a:chOff x="0" y="0"/>
          <a:chExt cx="0" cy="0"/>
        </a:xfrm>
      </p:grpSpPr>
      <p:pic>
        <p:nvPicPr>
          <p:cNvPr id="824" name="Google Shape;824;p52"/>
          <p:cNvPicPr preferRelativeResize="0"/>
          <p:nvPr/>
        </p:nvPicPr>
        <p:blipFill rotWithShape="1">
          <a:blip r:embed="rId3">
            <a:alphaModFix/>
          </a:blip>
          <a:srcRect/>
          <a:stretch/>
        </p:blipFill>
        <p:spPr>
          <a:xfrm>
            <a:off x="7070397" y="4286250"/>
            <a:ext cx="1865317" cy="498763"/>
          </a:xfrm>
          <a:prstGeom prst="rect">
            <a:avLst/>
          </a:prstGeom>
          <a:noFill/>
          <a:ln>
            <a:noFill/>
          </a:ln>
        </p:spPr>
      </p:pic>
      <p:sp>
        <p:nvSpPr>
          <p:cNvPr id="825" name="Google Shape;825;p52"/>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826" name="Google Shape;826;p52"/>
          <p:cNvSpPr/>
          <p:nvPr/>
        </p:nvSpPr>
        <p:spPr>
          <a:xfrm>
            <a:off x="346364" y="326208"/>
            <a:ext cx="3129300"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827" name="Google Shape;827;p52"/>
          <p:cNvSpPr txBox="1">
            <a:spLocks noGrp="1"/>
          </p:cNvSpPr>
          <p:nvPr>
            <p:ph type="title"/>
          </p:nvPr>
        </p:nvSpPr>
        <p:spPr>
          <a:xfrm>
            <a:off x="611169" y="520401"/>
            <a:ext cx="78876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a:t>Useful references (2)</a:t>
            </a:r>
            <a:endParaRPr/>
          </a:p>
        </p:txBody>
      </p:sp>
      <p:sp>
        <p:nvSpPr>
          <p:cNvPr id="828" name="Google Shape;828;p52"/>
          <p:cNvSpPr txBox="1">
            <a:spLocks noGrp="1"/>
          </p:cNvSpPr>
          <p:nvPr>
            <p:ph type="body" idx="2"/>
          </p:nvPr>
        </p:nvSpPr>
        <p:spPr>
          <a:xfrm>
            <a:off x="104025" y="992375"/>
            <a:ext cx="8945100" cy="3865500"/>
          </a:xfrm>
          <a:prstGeom prst="rect">
            <a:avLst/>
          </a:prstGeom>
          <a:solidFill>
            <a:srgbClr val="FFFFFF"/>
          </a:solidFill>
          <a:ln>
            <a:noFill/>
          </a:ln>
        </p:spPr>
        <p:txBody>
          <a:bodyPr spcFirstLastPara="1" wrap="square" lIns="60500" tIns="30250" rIns="60500" bIns="30250" anchor="t" anchorCtr="0">
            <a:noAutofit/>
          </a:bodyPr>
          <a:lstStyle/>
          <a:p>
            <a:pPr marL="0" lvl="0" indent="0" algn="l" rtl="0">
              <a:lnSpc>
                <a:spcPct val="115000"/>
              </a:lnSpc>
              <a:spcBef>
                <a:spcPts val="1200"/>
              </a:spcBef>
              <a:spcAft>
                <a:spcPts val="0"/>
              </a:spcAft>
              <a:buSzPts val="1100"/>
              <a:buNone/>
            </a:pPr>
            <a:r>
              <a:rPr lang="en" sz="1000" dirty="0"/>
              <a:t>LaCommare, K., P. Larsen, and J. Eto. 2017.  Evaluating Evaluating Proposed Investments in Power System Reliability and Resilience: Preliminary Results from Interviews with Public Utility Commission Staff.  LBNL Report 1006971.  </a:t>
            </a:r>
            <a:r>
              <a:rPr lang="en" sz="1000" u="sng" dirty="0">
                <a:solidFill>
                  <a:schemeClr val="hlink"/>
                </a:solidFill>
                <a:hlinkClick r:id="rId4"/>
              </a:rPr>
              <a:t>Link</a:t>
            </a:r>
            <a:r>
              <a:rPr lang="en" sz="1000" dirty="0"/>
              <a:t>  </a:t>
            </a:r>
            <a:endParaRPr sz="1000" dirty="0"/>
          </a:p>
          <a:p>
            <a:pPr marL="0" lvl="0" indent="0" algn="l" rtl="0">
              <a:lnSpc>
                <a:spcPct val="115000"/>
              </a:lnSpc>
              <a:spcBef>
                <a:spcPts val="1200"/>
              </a:spcBef>
              <a:spcAft>
                <a:spcPts val="0"/>
              </a:spcAft>
              <a:buClr>
                <a:schemeClr val="dk1"/>
              </a:buClr>
              <a:buSzPts val="1100"/>
              <a:buFont typeface="Arial"/>
              <a:buNone/>
            </a:pPr>
            <a:r>
              <a:rPr lang="en" sz="1000" dirty="0"/>
              <a:t>Larsen, P., M. Lawson, K. LaCommare, and J. Eto. 2020. Severe weather, utility spending, and the long-term reliability of the U.S. power system.  </a:t>
            </a:r>
            <a:r>
              <a:rPr lang="en" sz="1000" i="1" dirty="0"/>
              <a:t>Energy: The International Journal 198 (2020)</a:t>
            </a:r>
            <a:r>
              <a:rPr lang="en" sz="1000" dirty="0"/>
              <a:t>. </a:t>
            </a:r>
            <a:r>
              <a:rPr lang="en" sz="1000" u="sng" dirty="0">
                <a:solidFill>
                  <a:schemeClr val="hlink"/>
                </a:solidFill>
                <a:hlinkClick r:id="rId5"/>
              </a:rPr>
              <a:t>Link</a:t>
            </a:r>
            <a:r>
              <a:rPr lang="en" sz="1000" dirty="0"/>
              <a:t> </a:t>
            </a:r>
            <a:endParaRPr sz="1000" dirty="0"/>
          </a:p>
          <a:p>
            <a:pPr marL="0" lvl="0" indent="0" algn="l" rtl="0">
              <a:lnSpc>
                <a:spcPct val="115000"/>
              </a:lnSpc>
              <a:spcBef>
                <a:spcPts val="1200"/>
              </a:spcBef>
              <a:spcAft>
                <a:spcPts val="0"/>
              </a:spcAft>
              <a:buSzPts val="1100"/>
              <a:buNone/>
            </a:pPr>
            <a:r>
              <a:rPr lang="en" sz="1000" dirty="0"/>
              <a:t>Larsen, P. 2016. A method to estimate the costs and benefits of undergrounding power systems. </a:t>
            </a:r>
            <a:r>
              <a:rPr lang="en" sz="1000" i="1" dirty="0"/>
              <a:t>Energy Economics </a:t>
            </a:r>
            <a:r>
              <a:rPr lang="en" sz="1000" dirty="0"/>
              <a:t>60 (2016):</a:t>
            </a:r>
            <a:r>
              <a:rPr lang="en" sz="1000" i="1" dirty="0"/>
              <a:t> 47-61</a:t>
            </a:r>
            <a:r>
              <a:rPr lang="en" sz="1000" dirty="0"/>
              <a:t>.</a:t>
            </a:r>
            <a:r>
              <a:rPr lang="en" sz="1000" dirty="0">
                <a:solidFill>
                  <a:schemeClr val="hlink"/>
                </a:solidFill>
                <a:uFill>
                  <a:noFill/>
                </a:uFill>
                <a:hlinkClick r:id="rId6"/>
              </a:rPr>
              <a:t> </a:t>
            </a:r>
            <a:r>
              <a:rPr lang="en" sz="1000" u="sng" dirty="0">
                <a:solidFill>
                  <a:schemeClr val="hlink"/>
                </a:solidFill>
                <a:hlinkClick r:id="rId6"/>
              </a:rPr>
              <a:t>Link</a:t>
            </a:r>
            <a:endParaRPr sz="1000" dirty="0"/>
          </a:p>
          <a:p>
            <a:pPr marL="0" lvl="0" indent="0" algn="l" rtl="0">
              <a:lnSpc>
                <a:spcPct val="115000"/>
              </a:lnSpc>
              <a:spcBef>
                <a:spcPts val="1200"/>
              </a:spcBef>
              <a:spcAft>
                <a:spcPts val="0"/>
              </a:spcAft>
              <a:buSzPts val="1100"/>
              <a:buNone/>
            </a:pPr>
            <a:r>
              <a:rPr lang="en" sz="1000" dirty="0"/>
              <a:t>North Carolina Utilities Commission (NCUC). 2018. Direct Testimony of Caroline Golin on Behalf of the North Carolina Sustainable Energy Association, January 23. </a:t>
            </a:r>
            <a:r>
              <a:rPr lang="en" sz="1000" u="sng" dirty="0">
                <a:solidFill>
                  <a:schemeClr val="hlink"/>
                </a:solidFill>
                <a:hlinkClick r:id="rId7"/>
              </a:rPr>
              <a:t>Link</a:t>
            </a:r>
            <a:endParaRPr sz="1000" dirty="0"/>
          </a:p>
          <a:p>
            <a:pPr marL="0" lvl="0" indent="0" algn="l" rtl="0">
              <a:lnSpc>
                <a:spcPct val="115000"/>
              </a:lnSpc>
              <a:spcBef>
                <a:spcPts val="1200"/>
              </a:spcBef>
              <a:spcAft>
                <a:spcPts val="0"/>
              </a:spcAft>
              <a:buClr>
                <a:schemeClr val="dk1"/>
              </a:buClr>
              <a:buSzPts val="1100"/>
              <a:buFont typeface="Arial"/>
              <a:buNone/>
            </a:pPr>
            <a:r>
              <a:rPr lang="en" sz="1000" dirty="0"/>
              <a:t>North Carolina Utilities Commission (NCUC). 2020.  Docket No. E-7, Sub 1213 and Docket No. E-7 Sub 1214 within Application for General Rate Case, February 18.  </a:t>
            </a:r>
            <a:r>
              <a:rPr lang="en" sz="1000" u="sng" dirty="0">
                <a:solidFill>
                  <a:schemeClr val="hlink"/>
                </a:solidFill>
                <a:hlinkClick r:id="rId8"/>
              </a:rPr>
              <a:t>Link</a:t>
            </a:r>
            <a:endParaRPr sz="1000" dirty="0"/>
          </a:p>
          <a:p>
            <a:pPr marL="0" lvl="0" indent="0" algn="l" rtl="0">
              <a:lnSpc>
                <a:spcPct val="115000"/>
              </a:lnSpc>
              <a:spcBef>
                <a:spcPts val="1200"/>
              </a:spcBef>
              <a:spcAft>
                <a:spcPts val="0"/>
              </a:spcAft>
              <a:buClr>
                <a:schemeClr val="dk1"/>
              </a:buClr>
              <a:buSzPts val="1100"/>
              <a:buFont typeface="Arial"/>
              <a:buNone/>
            </a:pPr>
            <a:r>
              <a:rPr lang="en" sz="1000" dirty="0"/>
              <a:t>Office of Regulatory Staff (ORS).  2021. Report on the Resiliency of South Carolina’s Electric and Natural Gas Infrastructure Against Extreme Winter Storm Events.  Prepared by Guidehouse for the South Carolina Office of Regulatory Staff, December.  </a:t>
            </a:r>
            <a:r>
              <a:rPr lang="en" sz="1000" u="sng" dirty="0">
                <a:solidFill>
                  <a:schemeClr val="hlink"/>
                </a:solidFill>
                <a:hlinkClick r:id="rId9"/>
              </a:rPr>
              <a:t>Link</a:t>
            </a:r>
            <a:endParaRPr sz="1000" dirty="0"/>
          </a:p>
          <a:p>
            <a:pPr marL="0" lvl="0" indent="0" algn="l" rtl="0">
              <a:lnSpc>
                <a:spcPct val="90000"/>
              </a:lnSpc>
              <a:spcBef>
                <a:spcPts val="0"/>
              </a:spcBef>
              <a:spcAft>
                <a:spcPts val="0"/>
              </a:spcAft>
              <a:buSzPts val="700"/>
              <a:buNone/>
            </a:pPr>
            <a:endParaRPr sz="1000" dirty="0"/>
          </a:p>
          <a:p>
            <a:pPr marL="0" lvl="0" indent="0" algn="l" rtl="0">
              <a:lnSpc>
                <a:spcPct val="90000"/>
              </a:lnSpc>
              <a:spcBef>
                <a:spcPts val="0"/>
              </a:spcBef>
              <a:spcAft>
                <a:spcPts val="0"/>
              </a:spcAft>
              <a:buClr>
                <a:schemeClr val="dk1"/>
              </a:buClr>
              <a:buSzPts val="700"/>
              <a:buFont typeface="Arial"/>
              <a:buNone/>
            </a:pPr>
            <a:r>
              <a:rPr lang="en" sz="1000" dirty="0"/>
              <a:t>Presidential Policy Directive 21 (PPD-21). 2013.  Critical Infrastructure Security and Resilience, February 12.  </a:t>
            </a:r>
            <a:r>
              <a:rPr lang="en" sz="1000" u="sng" dirty="0">
                <a:solidFill>
                  <a:schemeClr val="hlink"/>
                </a:solidFill>
                <a:hlinkClick r:id="rId10"/>
              </a:rPr>
              <a:t>Link</a:t>
            </a:r>
            <a:endParaRPr sz="1000" dirty="0"/>
          </a:p>
          <a:p>
            <a:pPr marL="0" lvl="0" indent="0" algn="l" rtl="0">
              <a:lnSpc>
                <a:spcPct val="90000"/>
              </a:lnSpc>
              <a:spcBef>
                <a:spcPts val="0"/>
              </a:spcBef>
              <a:spcAft>
                <a:spcPts val="0"/>
              </a:spcAft>
              <a:buSzPts val="700"/>
              <a:buNone/>
            </a:pPr>
            <a:endParaRPr sz="1000" dirty="0"/>
          </a:p>
          <a:p>
            <a:pPr marL="0" lvl="0" indent="0" algn="l" rtl="0">
              <a:lnSpc>
                <a:spcPct val="90000"/>
              </a:lnSpc>
              <a:spcBef>
                <a:spcPts val="0"/>
              </a:spcBef>
              <a:spcAft>
                <a:spcPts val="0"/>
              </a:spcAft>
              <a:buSzPts val="700"/>
              <a:buNone/>
            </a:pPr>
            <a:r>
              <a:rPr lang="en" sz="1000" dirty="0"/>
              <a:t>Rocky Mountain Institute/Regulatory Assistance Project (RMI/RAP). 2020. North Carolina Energy Regulatory Process, December 22.  </a:t>
            </a:r>
            <a:r>
              <a:rPr lang="en" sz="1000" u="sng" dirty="0">
                <a:solidFill>
                  <a:schemeClr val="hlink"/>
                </a:solidFill>
                <a:hlinkClick r:id="rId11"/>
              </a:rPr>
              <a:t>Link</a:t>
            </a:r>
            <a:endParaRPr sz="1000" dirty="0"/>
          </a:p>
          <a:p>
            <a:pPr marL="0" lvl="0" indent="0" algn="l" rtl="0">
              <a:lnSpc>
                <a:spcPct val="90000"/>
              </a:lnSpc>
              <a:spcBef>
                <a:spcPts val="0"/>
              </a:spcBef>
              <a:spcAft>
                <a:spcPts val="0"/>
              </a:spcAft>
              <a:buSzPts val="700"/>
              <a:buNone/>
            </a:pPr>
            <a:endParaRPr sz="1000" dirty="0"/>
          </a:p>
          <a:p>
            <a:pPr marL="0" lvl="0" indent="0" algn="l" rtl="0">
              <a:lnSpc>
                <a:spcPct val="90000"/>
              </a:lnSpc>
              <a:spcBef>
                <a:spcPts val="0"/>
              </a:spcBef>
              <a:spcAft>
                <a:spcPts val="0"/>
              </a:spcAft>
              <a:buSzPts val="700"/>
              <a:buNone/>
            </a:pPr>
            <a:r>
              <a:rPr lang="en" sz="1000" dirty="0"/>
              <a:t>U.S. Department of Energy Office of Cybersecurity, Energy Security, and Emergency Response (U.S. DOE-CESER). 2023.  Electric Disturbance Events (DOE 417).  </a:t>
            </a:r>
            <a:r>
              <a:rPr lang="en" sz="1000" u="sng" dirty="0">
                <a:solidFill>
                  <a:schemeClr val="hlink"/>
                </a:solidFill>
                <a:hlinkClick r:id="rId12"/>
              </a:rPr>
              <a:t>Link</a:t>
            </a:r>
            <a:endParaRPr sz="1000" dirty="0"/>
          </a:p>
          <a:p>
            <a:pPr marL="0" lvl="0" indent="0" algn="l" rtl="0">
              <a:lnSpc>
                <a:spcPct val="90000"/>
              </a:lnSpc>
              <a:spcBef>
                <a:spcPts val="0"/>
              </a:spcBef>
              <a:spcAft>
                <a:spcPts val="0"/>
              </a:spcAft>
              <a:buSzPts val="700"/>
              <a:buNone/>
            </a:pPr>
            <a:endParaRPr sz="1000" dirty="0"/>
          </a:p>
          <a:p>
            <a:pPr marL="0" lvl="0" indent="0" algn="l" rtl="0">
              <a:lnSpc>
                <a:spcPct val="90000"/>
              </a:lnSpc>
              <a:spcBef>
                <a:spcPts val="0"/>
              </a:spcBef>
              <a:spcAft>
                <a:spcPts val="0"/>
              </a:spcAft>
              <a:buClr>
                <a:schemeClr val="dk1"/>
              </a:buClr>
              <a:buSzPts val="700"/>
              <a:buFont typeface="Arial"/>
              <a:buNone/>
            </a:pPr>
            <a:endParaRPr sz="1000" dirty="0"/>
          </a:p>
          <a:p>
            <a:pPr marL="0" lvl="0" indent="0" algn="l" rtl="0">
              <a:lnSpc>
                <a:spcPct val="90000"/>
              </a:lnSpc>
              <a:spcBef>
                <a:spcPts val="0"/>
              </a:spcBef>
              <a:spcAft>
                <a:spcPts val="0"/>
              </a:spcAft>
              <a:buClr>
                <a:schemeClr val="dk1"/>
              </a:buClr>
              <a:buSzPts val="700"/>
              <a:buFont typeface="Arial"/>
              <a:buNone/>
            </a:pPr>
            <a:endParaRPr sz="1000" dirty="0"/>
          </a:p>
          <a:p>
            <a:pPr marL="190500" lvl="0" indent="-139700" algn="l" rtl="0">
              <a:lnSpc>
                <a:spcPct val="90000"/>
              </a:lnSpc>
              <a:spcBef>
                <a:spcPts val="0"/>
              </a:spcBef>
              <a:spcAft>
                <a:spcPts val="0"/>
              </a:spcAft>
              <a:buSzPts val="700"/>
              <a:buNone/>
            </a:pPr>
            <a:endParaRPr dirty="0">
              <a:highlight>
                <a:srgbClr val="FFFF00"/>
              </a:highligh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Shape 833"/>
        <p:cNvGrpSpPr/>
        <p:nvPr/>
      </p:nvGrpSpPr>
      <p:grpSpPr>
        <a:xfrm>
          <a:off x="0" y="0"/>
          <a:ext cx="0" cy="0"/>
          <a:chOff x="0" y="0"/>
          <a:chExt cx="0" cy="0"/>
        </a:xfrm>
      </p:grpSpPr>
      <p:sp>
        <p:nvSpPr>
          <p:cNvPr id="835" name="Google Shape;835;p53"/>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836" name="Google Shape;836;p53"/>
          <p:cNvSpPr/>
          <p:nvPr/>
        </p:nvSpPr>
        <p:spPr>
          <a:xfrm>
            <a:off x="346364" y="326208"/>
            <a:ext cx="3129300"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837" name="Google Shape;837;p53"/>
          <p:cNvSpPr txBox="1">
            <a:spLocks noGrp="1"/>
          </p:cNvSpPr>
          <p:nvPr>
            <p:ph type="title"/>
          </p:nvPr>
        </p:nvSpPr>
        <p:spPr>
          <a:xfrm>
            <a:off x="611169" y="520401"/>
            <a:ext cx="78876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dirty="0"/>
              <a:t>Useful references (3)</a:t>
            </a:r>
            <a:endParaRPr dirty="0"/>
          </a:p>
        </p:txBody>
      </p:sp>
      <p:sp>
        <p:nvSpPr>
          <p:cNvPr id="838" name="Google Shape;838;p53"/>
          <p:cNvSpPr txBox="1">
            <a:spLocks noGrp="1"/>
          </p:cNvSpPr>
          <p:nvPr>
            <p:ph type="body" idx="2"/>
          </p:nvPr>
        </p:nvSpPr>
        <p:spPr>
          <a:xfrm>
            <a:off x="104025" y="1068575"/>
            <a:ext cx="8945100" cy="3473100"/>
          </a:xfrm>
          <a:prstGeom prst="rect">
            <a:avLst/>
          </a:prstGeom>
          <a:noFill/>
          <a:ln>
            <a:noFill/>
          </a:ln>
        </p:spPr>
        <p:txBody>
          <a:bodyPr spcFirstLastPara="1" wrap="square" lIns="60500" tIns="30250" rIns="60500" bIns="30250" anchor="t" anchorCtr="0">
            <a:noAutofit/>
          </a:bodyPr>
          <a:lstStyle/>
          <a:p>
            <a:pPr marL="0" lvl="0" indent="0" algn="l" rtl="0">
              <a:lnSpc>
                <a:spcPct val="90000"/>
              </a:lnSpc>
              <a:spcBef>
                <a:spcPts val="0"/>
              </a:spcBef>
              <a:spcAft>
                <a:spcPts val="0"/>
              </a:spcAft>
              <a:buSzPts val="700"/>
              <a:buNone/>
            </a:pPr>
            <a:r>
              <a:rPr lang="en" sz="1000" dirty="0"/>
              <a:t>U.S. Department of Energy Energy Information Administration (U.S. DOE-EIA). 2023.  Annual Electric Power Industry Report (EIA 861).  </a:t>
            </a:r>
            <a:r>
              <a:rPr lang="en" sz="1000" u="sng" dirty="0">
                <a:solidFill>
                  <a:schemeClr val="hlink"/>
                </a:solidFill>
                <a:hlinkClick r:id="rId3"/>
              </a:rPr>
              <a:t>Link</a:t>
            </a:r>
            <a:endParaRPr sz="1000" dirty="0"/>
          </a:p>
          <a:p>
            <a:pPr marL="0" lvl="0" indent="0" algn="l" rtl="0">
              <a:lnSpc>
                <a:spcPct val="90000"/>
              </a:lnSpc>
              <a:spcBef>
                <a:spcPts val="0"/>
              </a:spcBef>
              <a:spcAft>
                <a:spcPts val="0"/>
              </a:spcAft>
              <a:buSzPts val="700"/>
              <a:buNone/>
            </a:pPr>
            <a:endParaRPr sz="1000" dirty="0"/>
          </a:p>
          <a:p>
            <a:pPr marL="0" lvl="0" indent="0" algn="l" rtl="0">
              <a:lnSpc>
                <a:spcPct val="90000"/>
              </a:lnSpc>
              <a:spcBef>
                <a:spcPts val="0"/>
              </a:spcBef>
              <a:spcAft>
                <a:spcPts val="0"/>
              </a:spcAft>
              <a:buSzPts val="700"/>
              <a:buNone/>
            </a:pPr>
            <a:r>
              <a:rPr lang="en" sz="1000" dirty="0"/>
              <a:t>Rocky Mountain Institute/Regulatory Assistance Project (RMI/RAP). 2020. North Carolina Energy Regulatory Process, December 22.  </a:t>
            </a:r>
            <a:r>
              <a:rPr lang="en" sz="1000" u="sng" dirty="0">
                <a:solidFill>
                  <a:schemeClr val="hlink"/>
                </a:solidFill>
                <a:hlinkClick r:id="rId4"/>
              </a:rPr>
              <a:t>Link</a:t>
            </a:r>
            <a:endParaRPr sz="1000" dirty="0"/>
          </a:p>
          <a:p>
            <a:pPr marL="0" lvl="0" indent="0" algn="l" rtl="0">
              <a:lnSpc>
                <a:spcPct val="90000"/>
              </a:lnSpc>
              <a:spcBef>
                <a:spcPts val="0"/>
              </a:spcBef>
              <a:spcAft>
                <a:spcPts val="0"/>
              </a:spcAft>
              <a:buSzPts val="700"/>
              <a:buNone/>
            </a:pPr>
            <a:endParaRPr sz="1000" dirty="0"/>
          </a:p>
          <a:p>
            <a:pPr marL="0" lvl="0" indent="0" algn="l" rtl="0">
              <a:lnSpc>
                <a:spcPct val="90000"/>
              </a:lnSpc>
              <a:spcBef>
                <a:spcPts val="0"/>
              </a:spcBef>
              <a:spcAft>
                <a:spcPts val="0"/>
              </a:spcAft>
              <a:buClr>
                <a:schemeClr val="dk1"/>
              </a:buClr>
              <a:buSzPts val="700"/>
              <a:buFont typeface="Arial"/>
              <a:buNone/>
            </a:pPr>
            <a:r>
              <a:rPr lang="en" sz="1000" dirty="0"/>
              <a:t>U.S. Department of Energy Office of Cybersecurity, Energy Security, and Emergency Response (U.S. DOE-CESER). 2023.  Electric Disturbance Events (DOE 417).  </a:t>
            </a:r>
            <a:r>
              <a:rPr lang="en" sz="1000" u="sng" dirty="0">
                <a:solidFill>
                  <a:schemeClr val="hlink"/>
                </a:solidFill>
                <a:hlinkClick r:id="rId5"/>
              </a:rPr>
              <a:t>Link</a:t>
            </a:r>
            <a:r>
              <a:rPr lang="en" sz="1000" dirty="0"/>
              <a:t>  </a:t>
            </a:r>
            <a:endParaRPr sz="1000" dirty="0"/>
          </a:p>
          <a:p>
            <a:pPr marL="0" lvl="0" indent="0" algn="l" rtl="0">
              <a:lnSpc>
                <a:spcPct val="90000"/>
              </a:lnSpc>
              <a:spcBef>
                <a:spcPts val="0"/>
              </a:spcBef>
              <a:spcAft>
                <a:spcPts val="0"/>
              </a:spcAft>
              <a:buClr>
                <a:schemeClr val="dk1"/>
              </a:buClr>
              <a:buSzPts val="700"/>
              <a:buFont typeface="Arial"/>
              <a:buNone/>
            </a:pPr>
            <a:endParaRPr sz="1000" dirty="0"/>
          </a:p>
          <a:p>
            <a:pPr marL="0" lvl="0" indent="0" algn="l" rtl="0">
              <a:lnSpc>
                <a:spcPct val="90000"/>
              </a:lnSpc>
              <a:spcBef>
                <a:spcPts val="0"/>
              </a:spcBef>
              <a:spcAft>
                <a:spcPts val="0"/>
              </a:spcAft>
              <a:buClr>
                <a:schemeClr val="dk1"/>
              </a:buClr>
              <a:buSzPts val="700"/>
              <a:buFont typeface="Arial"/>
              <a:buNone/>
            </a:pPr>
            <a:r>
              <a:rPr lang="en" sz="1000" dirty="0"/>
              <a:t>U.S. Department of Energy Energy Information Administration (U.S. DOE-EIA). 2023.  Annual Electric Power Industry Report (EIA 861).  </a:t>
            </a:r>
            <a:r>
              <a:rPr lang="en" sz="1000" u="sng" dirty="0">
                <a:solidFill>
                  <a:schemeClr val="hlink"/>
                </a:solidFill>
                <a:hlinkClick r:id="rId3"/>
              </a:rPr>
              <a:t>Link</a:t>
            </a:r>
            <a:endParaRPr lang="en" sz="1000" u="sng" dirty="0">
              <a:solidFill>
                <a:schemeClr val="hlink"/>
              </a:solidFill>
            </a:endParaRPr>
          </a:p>
          <a:p>
            <a:pPr marL="0" lvl="0" indent="0" algn="l" rtl="0">
              <a:lnSpc>
                <a:spcPct val="90000"/>
              </a:lnSpc>
              <a:spcBef>
                <a:spcPts val="0"/>
              </a:spcBef>
              <a:spcAft>
                <a:spcPts val="0"/>
              </a:spcAft>
              <a:buClr>
                <a:schemeClr val="dk1"/>
              </a:buClr>
              <a:buSzPts val="700"/>
              <a:buFont typeface="Arial"/>
              <a:buNone/>
            </a:pPr>
            <a:endParaRPr lang="en" sz="1000" u="sng" dirty="0">
              <a:solidFill>
                <a:schemeClr val="hlink"/>
              </a:solidFill>
            </a:endParaRPr>
          </a:p>
          <a:p>
            <a:pPr marL="0" lvl="0" indent="0">
              <a:buClr>
                <a:schemeClr val="dk1"/>
              </a:buClr>
              <a:buNone/>
            </a:pPr>
            <a:r>
              <a:rPr lang="en-US" sz="1000" dirty="0"/>
              <a:t>Federal Energy Regulatory Commission (FERC). 2021.  The February 2021 Cold Weather Outages in Texas and the South Central United States.  FERC, NERC, and Regional Entity Staff Report.  </a:t>
            </a:r>
            <a:r>
              <a:rPr lang="en-US" sz="1000" dirty="0">
                <a:hlinkClick r:id="rId6"/>
              </a:rPr>
              <a:t>Link</a:t>
            </a:r>
            <a:endParaRPr lang="en-US" sz="1000" dirty="0"/>
          </a:p>
          <a:p>
            <a:pPr marL="0" lvl="0" indent="0">
              <a:buClr>
                <a:schemeClr val="dk1"/>
              </a:buClr>
              <a:buNone/>
            </a:pPr>
            <a:endParaRPr lang="en-US" sz="1000" dirty="0"/>
          </a:p>
          <a:p>
            <a:pPr marL="0" lvl="0" indent="0">
              <a:buClr>
                <a:schemeClr val="dk1"/>
              </a:buClr>
              <a:buNone/>
            </a:pPr>
            <a:r>
              <a:rPr lang="en-US" sz="1000" dirty="0" err="1"/>
              <a:t>Enverus</a:t>
            </a:r>
            <a:r>
              <a:rPr lang="en-US" sz="1000" dirty="0"/>
              <a:t>. 2021. Winter Storm Uri-Natural Gas Analysis.  Prepared for the Texas Oil and Gas Association, April.  </a:t>
            </a:r>
            <a:r>
              <a:rPr lang="en-US" sz="1000" dirty="0">
                <a:hlinkClick r:id="rId7"/>
              </a:rPr>
              <a:t>Link</a:t>
            </a:r>
            <a:endParaRPr lang="en-US" sz="1000" dirty="0"/>
          </a:p>
          <a:p>
            <a:pPr marL="0" lvl="0" indent="0">
              <a:buClr>
                <a:schemeClr val="dk1"/>
              </a:buClr>
              <a:buNone/>
            </a:pPr>
            <a:endParaRPr lang="en-US" sz="1000" dirty="0"/>
          </a:p>
          <a:p>
            <a:pPr marL="0" lvl="0" indent="0">
              <a:buClr>
                <a:schemeClr val="dk1"/>
              </a:buClr>
              <a:buNone/>
            </a:pPr>
            <a:r>
              <a:rPr lang="en-US" sz="1000" dirty="0"/>
              <a:t>Pacific Northwest National Laboratory (PNNL). 2020. Modern Distribution Grid Project.  </a:t>
            </a:r>
            <a:r>
              <a:rPr lang="en-US" sz="1000" dirty="0">
                <a:hlinkClick r:id="rId8"/>
              </a:rPr>
              <a:t>Link</a:t>
            </a:r>
            <a:endParaRPr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7"/>
          <p:cNvSpPr txBox="1">
            <a:spLocks noGrp="1"/>
          </p:cNvSpPr>
          <p:nvPr>
            <p:ph type="title"/>
          </p:nvPr>
        </p:nvSpPr>
        <p:spPr>
          <a:xfrm>
            <a:off x="611175" y="230629"/>
            <a:ext cx="84381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sz="3000" dirty="0"/>
              <a:t>Recent reliability trends for </a:t>
            </a:r>
            <a:r>
              <a:rPr lang="en-US" sz="3000" dirty="0"/>
              <a:t>TX--SAIDI (with MEDs)</a:t>
            </a:r>
            <a:endParaRPr sz="3000" dirty="0"/>
          </a:p>
        </p:txBody>
      </p:sp>
      <p:pic>
        <p:nvPicPr>
          <p:cNvPr id="2" name="Picture 1">
            <a:extLst>
              <a:ext uri="{FF2B5EF4-FFF2-40B4-BE49-F238E27FC236}">
                <a16:creationId xmlns:a16="http://schemas.microsoft.com/office/drawing/2014/main" id="{3F78A41A-DD7D-49A0-AF96-15310C101E6C}"/>
              </a:ext>
            </a:extLst>
          </p:cNvPr>
          <p:cNvPicPr>
            <a:picLocks noChangeAspect="1"/>
          </p:cNvPicPr>
          <p:nvPr/>
        </p:nvPicPr>
        <p:blipFill>
          <a:blip r:embed="rId3"/>
          <a:stretch>
            <a:fillRect/>
          </a:stretch>
        </p:blipFill>
        <p:spPr>
          <a:xfrm>
            <a:off x="367400" y="861857"/>
            <a:ext cx="5564245" cy="4042006"/>
          </a:xfrm>
          <a:prstGeom prst="rect">
            <a:avLst/>
          </a:prstGeom>
        </p:spPr>
      </p:pic>
      <p:sp>
        <p:nvSpPr>
          <p:cNvPr id="347" name="Google Shape;347;p7"/>
          <p:cNvSpPr txBox="1"/>
          <p:nvPr/>
        </p:nvSpPr>
        <p:spPr>
          <a:xfrm>
            <a:off x="676493" y="4608473"/>
            <a:ext cx="21654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dirty="0">
                <a:solidFill>
                  <a:srgbClr val="000000"/>
                </a:solidFill>
                <a:latin typeface="Arial"/>
                <a:ea typeface="Arial"/>
                <a:cs typeface="Arial"/>
                <a:sym typeface="Arial"/>
              </a:rPr>
              <a:t>Source: </a:t>
            </a:r>
            <a:r>
              <a:rPr lang="en" sz="1000" b="0" i="0" u="sng" strike="noStrike" cap="none" dirty="0">
                <a:solidFill>
                  <a:schemeClr val="hlink"/>
                </a:solidFill>
                <a:latin typeface="Arial"/>
                <a:ea typeface="Arial"/>
                <a:cs typeface="Arial"/>
                <a:sym typeface="Arial"/>
                <a:hlinkClick r:id="rId4"/>
              </a:rPr>
              <a:t>U.S. EIA (2023)</a:t>
            </a:r>
            <a:endParaRPr sz="1000" b="0"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7F38B414-70CB-4D35-88FB-103D69812AC1}"/>
              </a:ext>
            </a:extLst>
          </p:cNvPr>
          <p:cNvPicPr>
            <a:picLocks noChangeAspect="1"/>
          </p:cNvPicPr>
          <p:nvPr/>
        </p:nvPicPr>
        <p:blipFill>
          <a:blip r:embed="rId5"/>
          <a:stretch>
            <a:fillRect/>
          </a:stretch>
        </p:blipFill>
        <p:spPr>
          <a:xfrm>
            <a:off x="5789045" y="1145046"/>
            <a:ext cx="3180631" cy="2040977"/>
          </a:xfrm>
          <a:prstGeom prst="rect">
            <a:avLst/>
          </a:prstGeom>
        </p:spPr>
      </p:pic>
      <p:cxnSp>
        <p:nvCxnSpPr>
          <p:cNvPr id="7" name="Straight Arrow Connector 6">
            <a:extLst>
              <a:ext uri="{FF2B5EF4-FFF2-40B4-BE49-F238E27FC236}">
                <a16:creationId xmlns:a16="http://schemas.microsoft.com/office/drawing/2014/main" id="{1BFE783A-FBA6-4CBA-A1BA-9683333ACA6B}"/>
              </a:ext>
            </a:extLst>
          </p:cNvPr>
          <p:cNvCxnSpPr>
            <a:cxnSpLocks/>
          </p:cNvCxnSpPr>
          <p:nvPr/>
        </p:nvCxnSpPr>
        <p:spPr>
          <a:xfrm>
            <a:off x="5241701" y="1442434"/>
            <a:ext cx="68994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Google Shape;348;p7">
            <a:extLst>
              <a:ext uri="{FF2B5EF4-FFF2-40B4-BE49-F238E27FC236}">
                <a16:creationId xmlns:a16="http://schemas.microsoft.com/office/drawing/2014/main" id="{A913F972-3F3D-42D4-994A-386490379430}"/>
              </a:ext>
            </a:extLst>
          </p:cNvPr>
          <p:cNvSpPr txBox="1"/>
          <p:nvPr/>
        </p:nvSpPr>
        <p:spPr>
          <a:xfrm>
            <a:off x="5763619" y="3282504"/>
            <a:ext cx="3038306" cy="553968"/>
          </a:xfrm>
          <a:prstGeom prst="rect">
            <a:avLst/>
          </a:prstGeom>
          <a:solidFill>
            <a:srgbClr val="CCCCCC"/>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200" b="0" i="0" u="none" strike="noStrike" cap="none" dirty="0">
                <a:solidFill>
                  <a:schemeClr val="dk1"/>
                </a:solidFill>
                <a:latin typeface="Arial"/>
                <a:ea typeface="Arial"/>
                <a:cs typeface="Arial"/>
                <a:sym typeface="Arial"/>
              </a:rPr>
              <a:t>Winter Storm Uri highlighted the risk to interdependent infrastructure (</a:t>
            </a:r>
            <a:r>
              <a:rPr lang="en-US" sz="1200" b="0" i="0" u="none" strike="noStrike" cap="none" dirty="0" err="1">
                <a:solidFill>
                  <a:schemeClr val="dk1"/>
                </a:solidFill>
                <a:latin typeface="Arial"/>
                <a:ea typeface="Arial"/>
                <a:cs typeface="Arial"/>
                <a:sym typeface="Arial"/>
              </a:rPr>
              <a:t>gas+elec</a:t>
            </a:r>
            <a:r>
              <a:rPr lang="en-US" sz="1200" b="0" i="0" u="none" strike="noStrike" cap="none" dirty="0">
                <a:solidFill>
                  <a:schemeClr val="dk1"/>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11" name="Google Shape;347;p7">
            <a:extLst>
              <a:ext uri="{FF2B5EF4-FFF2-40B4-BE49-F238E27FC236}">
                <a16:creationId xmlns:a16="http://schemas.microsoft.com/office/drawing/2014/main" id="{4B2F5562-F474-43FB-B391-091924785811}"/>
              </a:ext>
            </a:extLst>
          </p:cNvPr>
          <p:cNvSpPr txBox="1"/>
          <p:nvPr/>
        </p:nvSpPr>
        <p:spPr>
          <a:xfrm>
            <a:off x="6456961" y="3862117"/>
            <a:ext cx="21654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dirty="0">
                <a:solidFill>
                  <a:srgbClr val="000000"/>
                </a:solidFill>
                <a:latin typeface="Arial"/>
                <a:ea typeface="Arial"/>
                <a:cs typeface="Arial"/>
                <a:sym typeface="Arial"/>
              </a:rPr>
              <a:t>Source: </a:t>
            </a:r>
            <a:r>
              <a:rPr lang="en-US" sz="1000" b="0" i="0" u="sng" strike="noStrike" cap="none" dirty="0">
                <a:solidFill>
                  <a:schemeClr val="hlink"/>
                </a:solidFill>
                <a:latin typeface="Arial"/>
                <a:ea typeface="Arial"/>
                <a:cs typeface="Arial"/>
                <a:sym typeface="Arial"/>
                <a:hlinkClick r:id="rId6"/>
              </a:rPr>
              <a:t>FERC (2021)</a:t>
            </a:r>
            <a:endParaRPr sz="10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364"/>
        <p:cNvGrpSpPr/>
        <p:nvPr/>
      </p:nvGrpSpPr>
      <p:grpSpPr>
        <a:xfrm>
          <a:off x="0" y="0"/>
          <a:ext cx="0" cy="0"/>
          <a:chOff x="0" y="0"/>
          <a:chExt cx="0" cy="0"/>
        </a:xfrm>
      </p:grpSpPr>
      <p:sp>
        <p:nvSpPr>
          <p:cNvPr id="366" name="Google Shape;366;p9"/>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367" name="Google Shape;367;p9"/>
          <p:cNvSpPr/>
          <p:nvPr/>
        </p:nvSpPr>
        <p:spPr>
          <a:xfrm>
            <a:off x="346364" y="326208"/>
            <a:ext cx="3129300"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368" name="Google Shape;368;p9"/>
          <p:cNvSpPr txBox="1">
            <a:spLocks noGrp="1"/>
          </p:cNvSpPr>
          <p:nvPr>
            <p:ph type="title"/>
          </p:nvPr>
        </p:nvSpPr>
        <p:spPr>
          <a:xfrm>
            <a:off x="611175" y="520400"/>
            <a:ext cx="81414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dirty="0"/>
              <a:t>Cause of outages in </a:t>
            </a:r>
            <a:r>
              <a:rPr lang="en-US" dirty="0"/>
              <a:t>Texas</a:t>
            </a:r>
            <a:endParaRPr dirty="0"/>
          </a:p>
        </p:txBody>
      </p:sp>
      <p:sp>
        <p:nvSpPr>
          <p:cNvPr id="369" name="Google Shape;369;p9"/>
          <p:cNvSpPr txBox="1"/>
          <p:nvPr/>
        </p:nvSpPr>
        <p:spPr>
          <a:xfrm>
            <a:off x="4572000" y="1604710"/>
            <a:ext cx="4550700" cy="3114300"/>
          </a:xfrm>
          <a:prstGeom prst="rect">
            <a:avLst/>
          </a:prstGeom>
          <a:solidFill>
            <a:srgbClr val="CCCCCC"/>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Utilities are required to file DOE-417 if there is:</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1000"/>
              </a:spcBef>
              <a:spcAft>
                <a:spcPts val="0"/>
              </a:spcAft>
              <a:buClr>
                <a:schemeClr val="dk1"/>
              </a:buClr>
              <a:buSzPts val="1200"/>
              <a:buFont typeface="Arial"/>
              <a:buChar char="●"/>
            </a:pPr>
            <a:r>
              <a:rPr lang="en" sz="1200" b="0" i="0" u="none" strike="noStrike" cap="none" dirty="0">
                <a:solidFill>
                  <a:schemeClr val="dk1"/>
                </a:solidFill>
                <a:latin typeface="Arial"/>
                <a:ea typeface="Arial"/>
                <a:cs typeface="Arial"/>
                <a:sym typeface="Arial"/>
              </a:rPr>
              <a:t>Complete loss of monitoring/control capability</a:t>
            </a:r>
            <a:endParaRPr sz="12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200"/>
              <a:buFont typeface="Arial"/>
              <a:buChar char="●"/>
            </a:pPr>
            <a:r>
              <a:rPr lang="en" sz="1200" b="0" i="0" u="none" strike="noStrike" cap="none" dirty="0">
                <a:solidFill>
                  <a:schemeClr val="dk1"/>
                </a:solidFill>
                <a:latin typeface="Arial"/>
                <a:ea typeface="Arial"/>
                <a:cs typeface="Arial"/>
                <a:sym typeface="Arial"/>
              </a:rPr>
              <a:t>Complete operational failure </a:t>
            </a:r>
            <a:endParaRPr sz="12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200"/>
              <a:buFont typeface="Arial"/>
              <a:buChar char="●"/>
            </a:pPr>
            <a:r>
              <a:rPr lang="en" sz="1200" b="0" i="0" u="none" strike="noStrike" cap="none" dirty="0">
                <a:solidFill>
                  <a:schemeClr val="dk1"/>
                </a:solidFill>
                <a:latin typeface="Arial"/>
                <a:ea typeface="Arial"/>
                <a:cs typeface="Arial"/>
                <a:sym typeface="Arial"/>
              </a:rPr>
              <a:t>Electrical system separation</a:t>
            </a:r>
            <a:endParaRPr sz="12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200"/>
              <a:buFont typeface="Arial"/>
              <a:buChar char="●"/>
            </a:pPr>
            <a:r>
              <a:rPr lang="en" sz="1200" b="0" i="0" u="none" strike="noStrike" cap="none" dirty="0">
                <a:solidFill>
                  <a:schemeClr val="dk1"/>
                </a:solidFill>
                <a:latin typeface="Arial"/>
                <a:ea typeface="Arial"/>
                <a:cs typeface="Arial"/>
                <a:sym typeface="Arial"/>
              </a:rPr>
              <a:t>Fuel supply emergencies that could impact electric power system adequacy or reliability</a:t>
            </a:r>
            <a:endParaRPr sz="12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200"/>
              <a:buFont typeface="Arial"/>
              <a:buChar char="●"/>
            </a:pPr>
            <a:r>
              <a:rPr lang="en" sz="1200" b="0" i="0" u="none" strike="noStrike" cap="none" dirty="0">
                <a:solidFill>
                  <a:schemeClr val="dk1"/>
                </a:solidFill>
                <a:latin typeface="Arial"/>
                <a:ea typeface="Arial"/>
                <a:cs typeface="Arial"/>
                <a:sym typeface="Arial"/>
              </a:rPr>
              <a:t>Loss of electric service to more than 50,000 customers for 1 hour or more</a:t>
            </a:r>
            <a:endParaRPr sz="12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200"/>
              <a:buFont typeface="Arial"/>
              <a:buChar char="●"/>
            </a:pPr>
            <a:r>
              <a:rPr lang="en" sz="1200" b="0" i="0" u="none" strike="noStrike" cap="none" dirty="0">
                <a:solidFill>
                  <a:schemeClr val="dk1"/>
                </a:solidFill>
                <a:latin typeface="Arial"/>
                <a:ea typeface="Arial"/>
                <a:cs typeface="Arial"/>
                <a:sym typeface="Arial"/>
              </a:rPr>
              <a:t>Load shedding of 100 MWs or more implemented under emergency operational policy</a:t>
            </a:r>
            <a:endParaRPr sz="12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200"/>
              <a:buFont typeface="Arial"/>
              <a:buChar char="●"/>
            </a:pPr>
            <a:r>
              <a:rPr lang="en" sz="1200" b="0" i="0" u="none" strike="noStrike" cap="none" dirty="0">
                <a:solidFill>
                  <a:schemeClr val="dk1"/>
                </a:solidFill>
                <a:latin typeface="Arial"/>
                <a:ea typeface="Arial"/>
                <a:cs typeface="Arial"/>
                <a:sym typeface="Arial"/>
              </a:rPr>
              <a:t>Physical or cyber attacks, both actual and suspicious </a:t>
            </a:r>
            <a:endParaRPr sz="12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200"/>
              <a:buFont typeface="Arial"/>
              <a:buChar char="●"/>
            </a:pPr>
            <a:r>
              <a:rPr lang="en" sz="1200" b="0" i="0" u="none" strike="noStrike" cap="none" dirty="0">
                <a:solidFill>
                  <a:schemeClr val="dk1"/>
                </a:solidFill>
                <a:latin typeface="Arial"/>
                <a:ea typeface="Arial"/>
                <a:cs typeface="Arial"/>
                <a:sym typeface="Arial"/>
              </a:rPr>
              <a:t>Public appeal to reduce electricity consumption</a:t>
            </a:r>
            <a:endParaRPr sz="12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200"/>
              <a:buFont typeface="Arial"/>
              <a:buChar char="●"/>
            </a:pPr>
            <a:r>
              <a:rPr lang="en" sz="1200" b="0" i="0" u="none" strike="noStrike" cap="none" dirty="0">
                <a:solidFill>
                  <a:schemeClr val="dk1"/>
                </a:solidFill>
                <a:latin typeface="Arial"/>
                <a:ea typeface="Arial"/>
                <a:cs typeface="Arial"/>
                <a:sym typeface="Arial"/>
              </a:rPr>
              <a:t>System-wide voltage reductions of 3 percent or more</a:t>
            </a:r>
            <a:endParaRPr sz="12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200"/>
              <a:buFont typeface="Arial"/>
              <a:buChar char="●"/>
            </a:pPr>
            <a:r>
              <a:rPr lang="en" sz="1200" b="0" i="0" u="none" strike="noStrike" cap="none" dirty="0">
                <a:solidFill>
                  <a:schemeClr val="dk1"/>
                </a:solidFill>
                <a:latin typeface="Arial"/>
                <a:ea typeface="Arial"/>
                <a:cs typeface="Arial"/>
                <a:sym typeface="Arial"/>
              </a:rPr>
              <a:t>Uncontrolled loss of 300 MWs or more of firm system loads for more than 15 minutes from a single incident</a:t>
            </a:r>
            <a:endParaRPr sz="1200" b="0" i="0" u="none" strike="noStrike" cap="none" dirty="0">
              <a:solidFill>
                <a:srgbClr val="000000"/>
              </a:solidFill>
              <a:latin typeface="Arial"/>
              <a:ea typeface="Arial"/>
              <a:cs typeface="Arial"/>
              <a:sym typeface="Arial"/>
            </a:endParaRPr>
          </a:p>
        </p:txBody>
      </p:sp>
      <p:sp>
        <p:nvSpPr>
          <p:cNvPr id="370" name="Google Shape;370;p9"/>
          <p:cNvSpPr txBox="1"/>
          <p:nvPr/>
        </p:nvSpPr>
        <p:spPr>
          <a:xfrm>
            <a:off x="152675" y="4549660"/>
            <a:ext cx="21654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dirty="0">
                <a:solidFill>
                  <a:srgbClr val="000000"/>
                </a:solidFill>
                <a:latin typeface="Arial"/>
                <a:ea typeface="Arial"/>
                <a:cs typeface="Arial"/>
                <a:sym typeface="Arial"/>
              </a:rPr>
              <a:t>Source: </a:t>
            </a:r>
            <a:r>
              <a:rPr lang="en" sz="1000" b="0" i="0" u="sng" strike="noStrike" cap="none" dirty="0">
                <a:solidFill>
                  <a:schemeClr val="hlink"/>
                </a:solidFill>
                <a:latin typeface="Arial"/>
                <a:ea typeface="Arial"/>
                <a:cs typeface="Arial"/>
                <a:sym typeface="Arial"/>
                <a:hlinkClick r:id="rId3"/>
              </a:rPr>
              <a:t>U.S. DOE-CESER (2023)</a:t>
            </a:r>
            <a:endParaRPr sz="1000" b="0" i="0" u="none" strike="noStrike" cap="none" dirty="0">
              <a:solidFill>
                <a:srgbClr val="000000"/>
              </a:solidFill>
              <a:latin typeface="Arial"/>
              <a:ea typeface="Arial"/>
              <a:cs typeface="Arial"/>
              <a:sym typeface="Arial"/>
            </a:endParaRPr>
          </a:p>
        </p:txBody>
      </p:sp>
      <p:sp>
        <p:nvSpPr>
          <p:cNvPr id="371" name="Google Shape;371;p9"/>
          <p:cNvSpPr txBox="1"/>
          <p:nvPr/>
        </p:nvSpPr>
        <p:spPr>
          <a:xfrm>
            <a:off x="152675" y="1102700"/>
            <a:ext cx="8739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Since the early 2000s, utilities have reported electric disturbance information using U.S. DOE Form 417.</a:t>
            </a:r>
            <a:endParaRPr sz="1400" b="0" i="0" u="none" strike="noStrike" cap="none">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46F6457B-711B-4908-914F-3D0CC4E01DD3}"/>
              </a:ext>
            </a:extLst>
          </p:cNvPr>
          <p:cNvPicPr>
            <a:picLocks noChangeAspect="1"/>
          </p:cNvPicPr>
          <p:nvPr/>
        </p:nvPicPr>
        <p:blipFill>
          <a:blip r:embed="rId4"/>
          <a:stretch>
            <a:fillRect/>
          </a:stretch>
        </p:blipFill>
        <p:spPr>
          <a:xfrm>
            <a:off x="39595" y="1811010"/>
            <a:ext cx="4476291" cy="241177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390"/>
        <p:cNvGrpSpPr/>
        <p:nvPr/>
      </p:nvGrpSpPr>
      <p:grpSpPr>
        <a:xfrm>
          <a:off x="0" y="0"/>
          <a:ext cx="0" cy="0"/>
          <a:chOff x="0" y="0"/>
          <a:chExt cx="0" cy="0"/>
        </a:xfrm>
      </p:grpSpPr>
      <p:sp>
        <p:nvSpPr>
          <p:cNvPr id="392" name="Google Shape;392;p11"/>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393" name="Google Shape;393;p11"/>
          <p:cNvSpPr/>
          <p:nvPr/>
        </p:nvSpPr>
        <p:spPr>
          <a:xfrm>
            <a:off x="346364" y="326208"/>
            <a:ext cx="3129300"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394" name="Google Shape;394;p11"/>
          <p:cNvSpPr txBox="1">
            <a:spLocks noGrp="1"/>
          </p:cNvSpPr>
          <p:nvPr>
            <p:ph type="title"/>
          </p:nvPr>
        </p:nvSpPr>
        <p:spPr>
          <a:xfrm>
            <a:off x="611169" y="520401"/>
            <a:ext cx="78876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3600"/>
              <a:buFont typeface="Avenir"/>
              <a:buNone/>
            </a:pPr>
            <a:r>
              <a:rPr lang="en" sz="3200" dirty="0"/>
              <a:t>Nationally, 90+% of outages occur in the distribution system, </a:t>
            </a:r>
            <a:r>
              <a:rPr lang="en-US" sz="3200" dirty="0"/>
              <a:t>but…</a:t>
            </a:r>
            <a:endParaRPr sz="3200" dirty="0"/>
          </a:p>
        </p:txBody>
      </p:sp>
      <p:pic>
        <p:nvPicPr>
          <p:cNvPr id="395" name="Google Shape;395;p11"/>
          <p:cNvPicPr preferRelativeResize="0"/>
          <p:nvPr/>
        </p:nvPicPr>
        <p:blipFill rotWithShape="1">
          <a:blip r:embed="rId3">
            <a:alphaModFix/>
          </a:blip>
          <a:srcRect/>
          <a:stretch/>
        </p:blipFill>
        <p:spPr>
          <a:xfrm>
            <a:off x="239373" y="1402518"/>
            <a:ext cx="4394521" cy="2741780"/>
          </a:xfrm>
          <a:prstGeom prst="rect">
            <a:avLst/>
          </a:prstGeom>
          <a:noFill/>
          <a:ln>
            <a:noFill/>
          </a:ln>
        </p:spPr>
      </p:pic>
      <p:sp>
        <p:nvSpPr>
          <p:cNvPr id="396" name="Google Shape;396;p11"/>
          <p:cNvSpPr txBox="1"/>
          <p:nvPr/>
        </p:nvSpPr>
        <p:spPr>
          <a:xfrm>
            <a:off x="239373" y="4262815"/>
            <a:ext cx="21654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dirty="0">
                <a:solidFill>
                  <a:srgbClr val="000000"/>
                </a:solidFill>
                <a:latin typeface="Arial"/>
                <a:ea typeface="Arial"/>
                <a:cs typeface="Arial"/>
                <a:sym typeface="Arial"/>
              </a:rPr>
              <a:t>Source: </a:t>
            </a:r>
            <a:r>
              <a:rPr lang="en" sz="1000" b="0" i="0" u="sng" strike="noStrike" cap="none" dirty="0">
                <a:solidFill>
                  <a:schemeClr val="hlink"/>
                </a:solidFill>
                <a:latin typeface="Arial"/>
                <a:ea typeface="Arial"/>
                <a:cs typeface="Arial"/>
                <a:sym typeface="Arial"/>
                <a:hlinkClick r:id="rId4"/>
              </a:rPr>
              <a:t>Eto et al. (2019)</a:t>
            </a:r>
            <a:endParaRPr sz="1000" b="0" i="0" u="none" strike="noStrike" cap="none" dirty="0">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5C3DE759-2E14-433D-A747-41A646C64210}"/>
              </a:ext>
            </a:extLst>
          </p:cNvPr>
          <p:cNvPicPr>
            <a:picLocks noChangeAspect="1"/>
          </p:cNvPicPr>
          <p:nvPr/>
        </p:nvPicPr>
        <p:blipFill>
          <a:blip r:embed="rId5"/>
          <a:stretch>
            <a:fillRect/>
          </a:stretch>
        </p:blipFill>
        <p:spPr>
          <a:xfrm>
            <a:off x="4737380" y="2226267"/>
            <a:ext cx="4328233" cy="1712475"/>
          </a:xfrm>
          <a:prstGeom prst="rect">
            <a:avLst/>
          </a:prstGeom>
        </p:spPr>
      </p:pic>
      <p:sp>
        <p:nvSpPr>
          <p:cNvPr id="8" name="Google Shape;348;p7">
            <a:extLst>
              <a:ext uri="{FF2B5EF4-FFF2-40B4-BE49-F238E27FC236}">
                <a16:creationId xmlns:a16="http://schemas.microsoft.com/office/drawing/2014/main" id="{256C3693-C8F5-4E25-B563-37F145F2430C}"/>
              </a:ext>
            </a:extLst>
          </p:cNvPr>
          <p:cNvSpPr txBox="1"/>
          <p:nvPr/>
        </p:nvSpPr>
        <p:spPr>
          <a:xfrm>
            <a:off x="5324388" y="972465"/>
            <a:ext cx="3038306" cy="1107965"/>
          </a:xfrm>
          <a:prstGeom prst="rect">
            <a:avLst/>
          </a:prstGeom>
          <a:solidFill>
            <a:srgbClr val="CCCCCC"/>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200" b="0" i="0" u="none" strike="noStrike" cap="none" dirty="0">
                <a:solidFill>
                  <a:schemeClr val="dk1"/>
                </a:solidFill>
                <a:latin typeface="Arial"/>
                <a:ea typeface="Arial"/>
                <a:cs typeface="Arial"/>
                <a:sym typeface="Arial"/>
              </a:rPr>
              <a:t>…events like Winter Storm Uri demonstrated that fuel shortages, among other issues affecting the </a:t>
            </a:r>
            <a:r>
              <a:rPr lang="en-US" sz="1200" b="1" i="0" u="none" strike="noStrike" cap="none" dirty="0">
                <a:solidFill>
                  <a:schemeClr val="dk1"/>
                </a:solidFill>
                <a:latin typeface="Arial"/>
                <a:ea typeface="Arial"/>
                <a:cs typeface="Arial"/>
                <a:sym typeface="Arial"/>
              </a:rPr>
              <a:t>bulk power system</a:t>
            </a:r>
            <a:r>
              <a:rPr lang="en-US" sz="1200" b="0" i="0" u="none" strike="noStrike" cap="none" dirty="0">
                <a:solidFill>
                  <a:schemeClr val="dk1"/>
                </a:solidFill>
                <a:latin typeface="Arial"/>
                <a:ea typeface="Arial"/>
                <a:cs typeface="Arial"/>
                <a:sym typeface="Arial"/>
              </a:rPr>
              <a:t>, can lead to widespread, long duration power interruptions </a:t>
            </a:r>
            <a:endParaRPr sz="1200" b="0" i="0" u="none" strike="noStrike" cap="none" dirty="0">
              <a:solidFill>
                <a:srgbClr val="000000"/>
              </a:solidFill>
              <a:latin typeface="Arial"/>
              <a:ea typeface="Arial"/>
              <a:cs typeface="Arial"/>
              <a:sym typeface="Arial"/>
            </a:endParaRPr>
          </a:p>
        </p:txBody>
      </p:sp>
      <p:sp>
        <p:nvSpPr>
          <p:cNvPr id="3" name="Rectangle 2">
            <a:extLst>
              <a:ext uri="{FF2B5EF4-FFF2-40B4-BE49-F238E27FC236}">
                <a16:creationId xmlns:a16="http://schemas.microsoft.com/office/drawing/2014/main" id="{58F3735D-B19A-4011-82D7-6F70BAA2C624}"/>
              </a:ext>
            </a:extLst>
          </p:cNvPr>
          <p:cNvSpPr/>
          <p:nvPr/>
        </p:nvSpPr>
        <p:spPr>
          <a:xfrm>
            <a:off x="4796625" y="4287960"/>
            <a:ext cx="1531188" cy="246221"/>
          </a:xfrm>
          <a:prstGeom prst="rect">
            <a:avLst/>
          </a:prstGeom>
        </p:spPr>
        <p:txBody>
          <a:bodyPr wrap="none">
            <a:spAutoFit/>
          </a:bodyPr>
          <a:lstStyle/>
          <a:p>
            <a:r>
              <a:rPr lang="en" sz="1000" dirty="0"/>
              <a:t>Source: </a:t>
            </a:r>
            <a:r>
              <a:rPr lang="en-US" sz="1000" dirty="0" err="1">
                <a:hlinkClick r:id="rId6"/>
              </a:rPr>
              <a:t>Enverus</a:t>
            </a:r>
            <a:r>
              <a:rPr lang="en-US" sz="1000" dirty="0">
                <a:hlinkClick r:id="rId6"/>
              </a:rPr>
              <a:t> (2021)</a:t>
            </a:r>
            <a:endParaRPr lang="en-US" sz="1000" dirty="0"/>
          </a:p>
        </p:txBody>
      </p:sp>
      <p:sp>
        <p:nvSpPr>
          <p:cNvPr id="10" name="Rectangle 9">
            <a:extLst>
              <a:ext uri="{FF2B5EF4-FFF2-40B4-BE49-F238E27FC236}">
                <a16:creationId xmlns:a16="http://schemas.microsoft.com/office/drawing/2014/main" id="{A27A44BC-D2A1-4255-9FFA-CFDC974A64ED}"/>
              </a:ext>
            </a:extLst>
          </p:cNvPr>
          <p:cNvSpPr/>
          <p:nvPr/>
        </p:nvSpPr>
        <p:spPr>
          <a:xfrm>
            <a:off x="4912176" y="3853555"/>
            <a:ext cx="4153437" cy="246221"/>
          </a:xfrm>
          <a:prstGeom prst="rect">
            <a:avLst/>
          </a:prstGeom>
        </p:spPr>
        <p:txBody>
          <a:bodyPr wrap="square">
            <a:spAutoFit/>
          </a:bodyPr>
          <a:lstStyle/>
          <a:p>
            <a:r>
              <a:rPr lang="en-US" sz="1000" dirty="0"/>
              <a:t>Survey of mid-stream natural gas providers after Winter Storm Uri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401"/>
        <p:cNvGrpSpPr/>
        <p:nvPr/>
      </p:nvGrpSpPr>
      <p:grpSpPr>
        <a:xfrm>
          <a:off x="0" y="0"/>
          <a:ext cx="0" cy="0"/>
          <a:chOff x="0" y="0"/>
          <a:chExt cx="0" cy="0"/>
        </a:xfrm>
      </p:grpSpPr>
      <p:sp>
        <p:nvSpPr>
          <p:cNvPr id="402" name="Google Shape;402;p12"/>
          <p:cNvSpPr/>
          <p:nvPr/>
        </p:nvSpPr>
        <p:spPr>
          <a:xfrm>
            <a:off x="346364" y="326208"/>
            <a:ext cx="7049400" cy="438600"/>
          </a:xfrm>
          <a:prstGeom prst="rect">
            <a:avLst/>
          </a:prstGeom>
          <a:solidFill>
            <a:srgbClr val="ECF3FA"/>
          </a:solidFill>
          <a:ln>
            <a:noFill/>
          </a:ln>
        </p:spPr>
        <p:txBody>
          <a:bodyPr spcFirstLastPara="1" wrap="square" lIns="60500" tIns="30250" rIns="60500" bIns="302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03" name="Google Shape;403;p12"/>
          <p:cNvSpPr txBox="1">
            <a:spLocks noGrp="1"/>
          </p:cNvSpPr>
          <p:nvPr>
            <p:ph type="title"/>
          </p:nvPr>
        </p:nvSpPr>
        <p:spPr>
          <a:xfrm>
            <a:off x="611169" y="520401"/>
            <a:ext cx="7887600" cy="562800"/>
          </a:xfrm>
          <a:prstGeom prst="rect">
            <a:avLst/>
          </a:prstGeom>
          <a:noFill/>
          <a:ln>
            <a:noFill/>
          </a:ln>
        </p:spPr>
        <p:txBody>
          <a:bodyPr spcFirstLastPara="1" wrap="square" lIns="60500" tIns="30250" rIns="60500" bIns="30250" anchor="ctr" anchorCtr="0">
            <a:noAutofit/>
          </a:bodyPr>
          <a:lstStyle/>
          <a:p>
            <a:pPr marL="0" lvl="0" indent="0" algn="l" rtl="0">
              <a:lnSpc>
                <a:spcPct val="90000"/>
              </a:lnSpc>
              <a:spcBef>
                <a:spcPts val="0"/>
              </a:spcBef>
              <a:spcAft>
                <a:spcPts val="0"/>
              </a:spcAft>
              <a:buClr>
                <a:srgbClr val="2460AD"/>
              </a:buClr>
              <a:buSzPts val="2400"/>
              <a:buFont typeface="Avenir"/>
              <a:buNone/>
            </a:pPr>
            <a:r>
              <a:rPr lang="en-US" sz="3200" dirty="0"/>
              <a:t>Discussion Question #1</a:t>
            </a:r>
            <a:endParaRPr sz="3200" dirty="0"/>
          </a:p>
        </p:txBody>
      </p:sp>
      <p:sp>
        <p:nvSpPr>
          <p:cNvPr id="405" name="Google Shape;405;p12"/>
          <p:cNvSpPr/>
          <p:nvPr/>
        </p:nvSpPr>
        <p:spPr>
          <a:xfrm>
            <a:off x="0" y="4968586"/>
            <a:ext cx="9153144" cy="175088"/>
          </a:xfrm>
          <a:custGeom>
            <a:avLst/>
            <a:gdLst/>
            <a:ahLst/>
            <a:cxnLst/>
            <a:rect l="l" t="t" r="r" b="b"/>
            <a:pathLst>
              <a:path w="10058400" h="192404" extrusionOk="0">
                <a:moveTo>
                  <a:pt x="10058400" y="0"/>
                </a:moveTo>
                <a:lnTo>
                  <a:pt x="0" y="0"/>
                </a:lnTo>
                <a:lnTo>
                  <a:pt x="0" y="192024"/>
                </a:lnTo>
                <a:lnTo>
                  <a:pt x="10058400" y="192024"/>
                </a:lnTo>
                <a:lnTo>
                  <a:pt x="10058400" y="0"/>
                </a:lnTo>
                <a:close/>
              </a:path>
            </a:pathLst>
          </a:custGeom>
          <a:solidFill>
            <a:srgbClr val="1A325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406" name="Google Shape;406;p12"/>
          <p:cNvSpPr txBox="1">
            <a:spLocks noGrp="1"/>
          </p:cNvSpPr>
          <p:nvPr>
            <p:ph type="body" idx="1"/>
          </p:nvPr>
        </p:nvSpPr>
        <p:spPr>
          <a:xfrm>
            <a:off x="564214" y="1902817"/>
            <a:ext cx="8371500" cy="1745100"/>
          </a:xfrm>
          <a:prstGeom prst="rect">
            <a:avLst/>
          </a:prstGeom>
          <a:noFill/>
          <a:ln>
            <a:noFill/>
          </a:ln>
        </p:spPr>
        <p:txBody>
          <a:bodyPr spcFirstLastPara="1" wrap="square" lIns="60500" tIns="30250" rIns="60500" bIns="30250" anchor="t" anchorCtr="0">
            <a:noAutofit/>
          </a:bodyPr>
          <a:lstStyle/>
          <a:p>
            <a:pPr marL="0" lvl="0" indent="0" algn="l" rtl="0">
              <a:lnSpc>
                <a:spcPct val="90000"/>
              </a:lnSpc>
              <a:spcBef>
                <a:spcPts val="0"/>
              </a:spcBef>
              <a:spcAft>
                <a:spcPts val="0"/>
              </a:spcAft>
              <a:buSzPts val="2400"/>
              <a:buNone/>
            </a:pPr>
            <a:r>
              <a:rPr lang="en" sz="3200" b="1" dirty="0">
                <a:solidFill>
                  <a:schemeClr val="accent1"/>
                </a:solidFill>
                <a:latin typeface="Avenir"/>
                <a:ea typeface="Avenir"/>
                <a:cs typeface="Avenir"/>
                <a:sym typeface="Avenir"/>
              </a:rPr>
              <a:t>Are there any emerging threats to the power system that are of concern to you?</a:t>
            </a:r>
            <a:endParaRPr sz="3200" b="1" dirty="0">
              <a:highlight>
                <a:srgbClr val="FFFF00"/>
              </a:highlight>
            </a:endParaRPr>
          </a:p>
        </p:txBody>
      </p:sp>
    </p:spTree>
  </p:cSld>
  <p:clrMapOvr>
    <a:masterClrMapping/>
  </p:clrMapOvr>
</p:sld>
</file>

<file path=ppt/theme/theme1.xml><?xml version="1.0" encoding="utf-8"?>
<a:theme xmlns:a="http://schemas.openxmlformats.org/drawingml/2006/main" name="Custom Design">
  <a:themeElements>
    <a:clrScheme name="DOE GDO">
      <a:dk1>
        <a:srgbClr val="000000"/>
      </a:dk1>
      <a:lt1>
        <a:srgbClr val="FFFFFF"/>
      </a:lt1>
      <a:dk2>
        <a:srgbClr val="44546A"/>
      </a:dk2>
      <a:lt2>
        <a:srgbClr val="E7E6E6"/>
      </a:lt2>
      <a:accent1>
        <a:srgbClr val="2460AD"/>
      </a:accent1>
      <a:accent2>
        <a:srgbClr val="25A8DC"/>
      </a:accent2>
      <a:accent3>
        <a:srgbClr val="CD4B04"/>
      </a:accent3>
      <a:accent4>
        <a:srgbClr val="008A29"/>
      </a:accent4>
      <a:accent5>
        <a:srgbClr val="1A325D"/>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3976</Words>
  <Application>Microsoft Macintosh PowerPoint</Application>
  <PresentationFormat>On-screen Show (16:9)</PresentationFormat>
  <Paragraphs>516</Paragraphs>
  <Slides>51</Slides>
  <Notes>51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51</vt:i4>
      </vt:variant>
    </vt:vector>
  </HeadingPairs>
  <TitlesOfParts>
    <vt:vector size="59" baseType="lpstr">
      <vt:lpstr>Avenir</vt:lpstr>
      <vt:lpstr>Courier New</vt:lpstr>
      <vt:lpstr>Arial</vt:lpstr>
      <vt:lpstr>Times New Roman</vt:lpstr>
      <vt:lpstr>Calibri</vt:lpstr>
      <vt:lpstr>Noto Sans Symbols</vt:lpstr>
      <vt:lpstr>Custom Design</vt:lpstr>
      <vt:lpstr>Simple Light</vt:lpstr>
      <vt:lpstr>Causes and Impacts of Grid Outages, Metrics for Measuring Resilience, and Valuing and Prioritizing Strategies </vt:lpstr>
      <vt:lpstr>Agenda</vt:lpstr>
      <vt:lpstr>Goals for today</vt:lpstr>
      <vt:lpstr>Causes and Impacts of Outages</vt:lpstr>
      <vt:lpstr>Example: Recent trends for TX--SAIFI (with MEDs)</vt:lpstr>
      <vt:lpstr>Recent reliability trends for TX--SAIDI (with MEDs)</vt:lpstr>
      <vt:lpstr>Cause of outages in Texas</vt:lpstr>
      <vt:lpstr>Nationally, 90+% of outages occur in the distribution system, but…</vt:lpstr>
      <vt:lpstr>Discussion Question #1</vt:lpstr>
      <vt:lpstr>Metrics for Measuring Resilience</vt:lpstr>
      <vt:lpstr>“What’s measured improves”   -Peter Drucker  “Not everything that can be counted counts, and not everything that counts can be counted.”   -Albert Einstein</vt:lpstr>
      <vt:lpstr>Reliability and resilience</vt:lpstr>
      <vt:lpstr>Reliability vs. resilience: features, metrics, actions</vt:lpstr>
      <vt:lpstr>Reliability vs. resilience: decision-making</vt:lpstr>
      <vt:lpstr>A bit more about resilience</vt:lpstr>
      <vt:lpstr>Metrics terminology: attribute vs. performance</vt:lpstr>
      <vt:lpstr>Some examples</vt:lpstr>
      <vt:lpstr>Metrics terminology: qualitative vs. quantitative</vt:lpstr>
      <vt:lpstr>Some examples</vt:lpstr>
      <vt:lpstr>Metrics terminology: chronic vs. acute</vt:lpstr>
      <vt:lpstr>Some examples</vt:lpstr>
      <vt:lpstr>Extent and type of consequence</vt:lpstr>
      <vt:lpstr>Some examples</vt:lpstr>
      <vt:lpstr>Selected metrics in practice in South Atlantic states (1)</vt:lpstr>
      <vt:lpstr>Selected metrics in practice in South Atlantic states (2)</vt:lpstr>
      <vt:lpstr>Selected metrics in practice in South Atlantic states (3)</vt:lpstr>
      <vt:lpstr>Discussion Question #2</vt:lpstr>
      <vt:lpstr>Valuing and Prioritizing Resilience</vt:lpstr>
      <vt:lpstr>Example #1: Valuing a resilience strategy</vt:lpstr>
      <vt:lpstr>Valuation framework (1)</vt:lpstr>
      <vt:lpstr>Valuation framework (2)</vt:lpstr>
      <vt:lpstr>Estimated costs</vt:lpstr>
      <vt:lpstr>Estimated benefits</vt:lpstr>
      <vt:lpstr>Valuation results</vt:lpstr>
      <vt:lpstr>Estimated benefits</vt:lpstr>
      <vt:lpstr>Possibility of net benefits</vt:lpstr>
      <vt:lpstr>Discussion Question #3</vt:lpstr>
      <vt:lpstr>Example #2: Prioritizing a strategy among a portfolio of options</vt:lpstr>
      <vt:lpstr>Super Storm Sandy</vt:lpstr>
      <vt:lpstr>Regulator and utility processes</vt:lpstr>
      <vt:lpstr>Project prioritization and valuation (1)</vt:lpstr>
      <vt:lpstr>Project prioritization and valuation (2)</vt:lpstr>
      <vt:lpstr>Response timeline</vt:lpstr>
      <vt:lpstr>Lessons learned that may be useful for NASUCA members</vt:lpstr>
      <vt:lpstr>Importance of objectives-based planning</vt:lpstr>
      <vt:lpstr>Discussion Question #4</vt:lpstr>
      <vt:lpstr>Contact </vt:lpstr>
      <vt:lpstr>Glossary of selected performance-based metrics</vt:lpstr>
      <vt:lpstr>Useful references (1)</vt:lpstr>
      <vt:lpstr>Useful references (2)</vt:lpstr>
      <vt:lpstr>Useful references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Causes and Impacts of Grid Outages, Metrics for Measuring Resilience, and Valuing and Prioritizing Strategies</dc:title>
  <dc:creator>Peter Larsen</dc:creator>
  <cp:lastModifiedBy>David Springe</cp:lastModifiedBy>
  <cp:revision>22</cp:revision>
  <dcterms:modified xsi:type="dcterms:W3CDTF">2023-09-14T18:53:37Z</dcterms:modified>
</cp:coreProperties>
</file>