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362" r:id="rId3"/>
    <p:sldId id="296" r:id="rId4"/>
    <p:sldId id="267" r:id="rId5"/>
    <p:sldId id="268" r:id="rId6"/>
    <p:sldId id="288" r:id="rId7"/>
    <p:sldId id="290" r:id="rId8"/>
    <p:sldId id="266" r:id="rId9"/>
    <p:sldId id="272" r:id="rId10"/>
    <p:sldId id="273" r:id="rId11"/>
    <p:sldId id="274" r:id="rId12"/>
    <p:sldId id="275" r:id="rId13"/>
    <p:sldId id="276" r:id="rId14"/>
    <p:sldId id="278" r:id="rId15"/>
    <p:sldId id="280" r:id="rId16"/>
    <p:sldId id="282" r:id="rId17"/>
    <p:sldId id="291" r:id="rId18"/>
    <p:sldId id="283" r:id="rId19"/>
    <p:sldId id="264" r:id="rId20"/>
    <p:sldId id="662" r:id="rId21"/>
    <p:sldId id="669" r:id="rId22"/>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4">
          <p15:clr>
            <a:srgbClr val="A4A3A4"/>
          </p15:clr>
        </p15:guide>
        <p15:guide id="4" pos="7296">
          <p15:clr>
            <a:srgbClr val="A4A3A4"/>
          </p15:clr>
        </p15:guide>
        <p15:guide id="5" orient="horz" pos="3888">
          <p15:clr>
            <a:srgbClr val="A4A3A4"/>
          </p15:clr>
        </p15:guide>
        <p15:guide id="6" orient="horz" pos="864">
          <p15:clr>
            <a:srgbClr val="A4A3A4"/>
          </p15:clr>
        </p15:guide>
        <p15:guide id="7" orient="horz" pos="432">
          <p15:clr>
            <a:srgbClr val="A4A3A4"/>
          </p15:clr>
        </p15:guide>
        <p15:guide id="8" orient="horz" pos="2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fEUnYjdCyAmq39zqa1bwaTu9p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Satchwell" initials="" lastIdx="1" clrIdx="0"/>
  <p:cmAuthor id="1" name="James Milford" initials="" lastIdx="10" clrIdx="1"/>
  <p:cmAuthor id="2" name="Andrew Satchwell" initials="" lastIdx="10" clrIdx="2"/>
  <p:cmAuthor id="3" name="Peter Cappers" initials="" lastIdx="1" clrIdx="3"/>
  <p:cmAuthor id="4" name="Juan Pablo Carvallo" initials="" lastIdx="16" clrIdx="4"/>
  <p:cmAuthor id="5" name="Peter Cappers" initials="PAC" lastIdx="8" clrIdx="5">
    <p:extLst>
      <p:ext uri="{19B8F6BF-5375-455C-9EA6-DF929625EA0E}">
        <p15:presenceInfo xmlns:p15="http://schemas.microsoft.com/office/powerpoint/2012/main" userId="c51b99ec69f84e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E86"/>
    <a:srgbClr val="B5BBD4"/>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738461-0361-4F66-96DC-234ACF1D7726}">
  <a:tblStyle styleId="{C4738461-0361-4F66-96DC-234ACF1D772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5775" autoAdjust="0"/>
  </p:normalViewPr>
  <p:slideViewPr>
    <p:cSldViewPr snapToGrid="0">
      <p:cViewPr varScale="1">
        <p:scale>
          <a:sx n="110" d="100"/>
          <a:sy n="110" d="100"/>
        </p:scale>
        <p:origin x="632" y="184"/>
      </p:cViewPr>
      <p:guideLst>
        <p:guide orient="horz" pos="2160"/>
        <p:guide pos="3840"/>
        <p:guide pos="384"/>
        <p:guide pos="7296"/>
        <p:guide orient="horz" pos="3888"/>
        <p:guide orient="horz" pos="864"/>
        <p:guide orient="horz" pos="432"/>
        <p:guide orient="horz" pos="240"/>
      </p:guideLst>
    </p:cSldViewPr>
  </p:slideViewPr>
  <p:outlineViewPr>
    <p:cViewPr>
      <p:scale>
        <a:sx n="33" d="100"/>
        <a:sy n="33" d="100"/>
      </p:scale>
      <p:origin x="0" y="-4884"/>
    </p:cViewPr>
  </p:outlineViewPr>
  <p:notesTextViewPr>
    <p:cViewPr>
      <p:scale>
        <a:sx n="1" d="1"/>
        <a:sy n="1" d="1"/>
      </p:scale>
      <p:origin x="0" y="0"/>
    </p:cViewPr>
  </p:notesTextViewPr>
  <p:notesViewPr>
    <p:cSldViewPr snapToGrid="0">
      <p:cViewPr varScale="1">
        <p:scale>
          <a:sx n="85" d="100"/>
          <a:sy n="85" d="100"/>
        </p:scale>
        <p:origin x="42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atchwell\Desktop\FINDER_Scenario_Results_202208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atchwell\Desktop\Electric%20Vehicles\SPIA%20EV%20Impacts%20Project\FINDER\Results\FINDER_Scenario_Results_202209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atchwell\Desktop\FINDER_Scenario_Results_2023013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atchwell\Desktop\FINDER_Scenario_Results_20230130.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atchwell\Desktop\FINDER_Scenario_Results_20230130.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atchwell\Desktop\FINDER_Scenario_Results_2023013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atchwell\Desktop\FINDER_Scenario_Results_2023013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atchwell\Desktop\FINDER_Scenario_Results_20230130.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Return on Rate Base Equity</c:v>
          </c:tx>
          <c:spPr>
            <a:solidFill>
              <a:schemeClr val="accent1"/>
            </a:solidFill>
            <a:ln>
              <a:noFill/>
            </a:ln>
            <a:effectLst/>
          </c:spPr>
          <c:invertIfNegative val="0"/>
          <c:cat>
            <c:numRef>
              <c:f>SummaryOutput!$H$6:$AA$6</c:f>
              <c:numCache>
                <c:formatCode>#,##0.00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SummaryOutput!$H$8:$AA$8</c:f>
              <c:numCache>
                <c:formatCode>#,##0.00</c:formatCode>
                <c:ptCount val="20"/>
                <c:pt idx="0">
                  <c:v>425.54014696586336</c:v>
                </c:pt>
                <c:pt idx="1">
                  <c:v>455.25038118086206</c:v>
                </c:pt>
                <c:pt idx="2">
                  <c:v>484.49248169936038</c:v>
                </c:pt>
                <c:pt idx="3">
                  <c:v>513.3937185261276</c:v>
                </c:pt>
                <c:pt idx="4">
                  <c:v>542.08291974595454</c:v>
                </c:pt>
                <c:pt idx="5">
                  <c:v>570.69088657523548</c:v>
                </c:pt>
                <c:pt idx="6">
                  <c:v>599.35082301115006</c:v>
                </c:pt>
                <c:pt idx="7">
                  <c:v>628.19878167997445</c:v>
                </c:pt>
                <c:pt idx="8">
                  <c:v>673.61078048184947</c:v>
                </c:pt>
                <c:pt idx="9">
                  <c:v>702.76465454783977</c:v>
                </c:pt>
                <c:pt idx="10">
                  <c:v>744.13796145440551</c:v>
                </c:pt>
                <c:pt idx="11">
                  <c:v>774.32858652528046</c:v>
                </c:pt>
                <c:pt idx="12">
                  <c:v>805.44718518968</c:v>
                </c:pt>
                <c:pt idx="13">
                  <c:v>837.65739613766311</c:v>
                </c:pt>
                <c:pt idx="14">
                  <c:v>871.12943508942044</c:v>
                </c:pt>
                <c:pt idx="15">
                  <c:v>906.04073947217648</c:v>
                </c:pt>
                <c:pt idx="16">
                  <c:v>942.5766483936859</c:v>
                </c:pt>
                <c:pt idx="17">
                  <c:v>980.93112071839619</c:v>
                </c:pt>
                <c:pt idx="18">
                  <c:v>1021.3074942286144</c:v>
                </c:pt>
                <c:pt idx="19">
                  <c:v>1063.9192890421884</c:v>
                </c:pt>
              </c:numCache>
            </c:numRef>
          </c:val>
          <c:extLst>
            <c:ext xmlns:c16="http://schemas.microsoft.com/office/drawing/2014/chart" uri="{C3380CC4-5D6E-409C-BE32-E72D297353CC}">
              <c16:uniqueId val="{00000000-F6FC-47AE-81A1-A336B9101F52}"/>
            </c:ext>
          </c:extLst>
        </c:ser>
        <c:ser>
          <c:idx val="1"/>
          <c:order val="1"/>
          <c:tx>
            <c:v>Depreciation</c:v>
          </c:tx>
          <c:spPr>
            <a:solidFill>
              <a:schemeClr val="accent2"/>
            </a:solidFill>
            <a:ln>
              <a:noFill/>
            </a:ln>
            <a:effectLst/>
          </c:spPr>
          <c:invertIfNegative val="0"/>
          <c:cat>
            <c:numRef>
              <c:f>SummaryOutput!$H$6:$AA$6</c:f>
              <c:numCache>
                <c:formatCode>#,##0.00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SummaryOutput!$H$9:$AA$9</c:f>
              <c:numCache>
                <c:formatCode>#,##0.00</c:formatCode>
                <c:ptCount val="20"/>
                <c:pt idx="0">
                  <c:v>479.81774461022286</c:v>
                </c:pt>
                <c:pt idx="1">
                  <c:v>516.67738590454633</c:v>
                </c:pt>
                <c:pt idx="2">
                  <c:v>554.30230222224407</c:v>
                </c:pt>
                <c:pt idx="3">
                  <c:v>592.81129486191082</c:v>
                </c:pt>
                <c:pt idx="4">
                  <c:v>632.3279356636649</c:v>
                </c:pt>
                <c:pt idx="5">
                  <c:v>672.98102337706302</c:v>
                </c:pt>
                <c:pt idx="6">
                  <c:v>714.90506482474143</c:v>
                </c:pt>
                <c:pt idx="7">
                  <c:v>758.24078281631398</c:v>
                </c:pt>
                <c:pt idx="8">
                  <c:v>815.33338165468911</c:v>
                </c:pt>
                <c:pt idx="9">
                  <c:v>861.94219984762242</c:v>
                </c:pt>
                <c:pt idx="10">
                  <c:v>919.14321269455309</c:v>
                </c:pt>
                <c:pt idx="11">
                  <c:v>969.67663891300742</c:v>
                </c:pt>
                <c:pt idx="12">
                  <c:v>1022.4385179970528</c:v>
                </c:pt>
                <c:pt idx="13">
                  <c:v>1077.6193118155188</c:v>
                </c:pt>
                <c:pt idx="14">
                  <c:v>1135.4201947799224</c:v>
                </c:pt>
                <c:pt idx="15">
                  <c:v>1196.0538627782439</c:v>
                </c:pt>
                <c:pt idx="16">
                  <c:v>1259.7453931382906</c:v>
                </c:pt>
                <c:pt idx="17">
                  <c:v>1326.73315927505</c:v>
                </c:pt>
                <c:pt idx="18">
                  <c:v>1397.2698039195986</c:v>
                </c:pt>
                <c:pt idx="19">
                  <c:v>1471.6232750873428</c:v>
                </c:pt>
              </c:numCache>
            </c:numRef>
          </c:val>
          <c:extLst>
            <c:ext xmlns:c16="http://schemas.microsoft.com/office/drawing/2014/chart" uri="{C3380CC4-5D6E-409C-BE32-E72D297353CC}">
              <c16:uniqueId val="{00000001-F6FC-47AE-81A1-A336B9101F52}"/>
            </c:ext>
          </c:extLst>
        </c:ser>
        <c:ser>
          <c:idx val="2"/>
          <c:order val="2"/>
          <c:tx>
            <c:v>Debt Interest</c:v>
          </c:tx>
          <c:spPr>
            <a:solidFill>
              <a:schemeClr val="accent3"/>
            </a:solidFill>
            <a:ln>
              <a:noFill/>
            </a:ln>
            <a:effectLst/>
          </c:spPr>
          <c:invertIfNegative val="0"/>
          <c:cat>
            <c:numRef>
              <c:f>SummaryOutput!$H$6:$AA$6</c:f>
              <c:numCache>
                <c:formatCode>#,##0.00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SummaryOutput!$H$10:$AA$10</c:f>
              <c:numCache>
                <c:formatCode>#,##0.00</c:formatCode>
                <c:ptCount val="20"/>
                <c:pt idx="0">
                  <c:v>224.49597955806269</c:v>
                </c:pt>
                <c:pt idx="1">
                  <c:v>240.1697724552829</c:v>
                </c:pt>
                <c:pt idx="2">
                  <c:v>255.59659891817418</c:v>
                </c:pt>
                <c:pt idx="3">
                  <c:v>270.84360091816444</c:v>
                </c:pt>
                <c:pt idx="4">
                  <c:v>285.97874240012675</c:v>
                </c:pt>
                <c:pt idx="5">
                  <c:v>301.07102824506069</c:v>
                </c:pt>
                <c:pt idx="6">
                  <c:v>316.19073093381445</c:v>
                </c:pt>
                <c:pt idx="7">
                  <c:v>331.40962575674587</c:v>
                </c:pt>
                <c:pt idx="8">
                  <c:v>355.36696850667516</c:v>
                </c:pt>
                <c:pt idx="9">
                  <c:v>370.74725063286894</c:v>
                </c:pt>
                <c:pt idx="10">
                  <c:v>392.57395988174022</c:v>
                </c:pt>
                <c:pt idx="11">
                  <c:v>408.50118554324746</c:v>
                </c:pt>
                <c:pt idx="12">
                  <c:v>424.91796863515862</c:v>
                </c:pt>
                <c:pt idx="13">
                  <c:v>441.91063762326081</c:v>
                </c:pt>
                <c:pt idx="14">
                  <c:v>459.56899072074941</c:v>
                </c:pt>
                <c:pt idx="15">
                  <c:v>477.98663599097409</c:v>
                </c:pt>
                <c:pt idx="16">
                  <c:v>497.26135007109212</c:v>
                </c:pt>
                <c:pt idx="17">
                  <c:v>517.49545699698717</c:v>
                </c:pt>
                <c:pt idx="18">
                  <c:v>538.79622870280195</c:v>
                </c:pt>
                <c:pt idx="19">
                  <c:v>561.27630886822953</c:v>
                </c:pt>
              </c:numCache>
            </c:numRef>
          </c:val>
          <c:extLst>
            <c:ext xmlns:c16="http://schemas.microsoft.com/office/drawing/2014/chart" uri="{C3380CC4-5D6E-409C-BE32-E72D297353CC}">
              <c16:uniqueId val="{00000002-F6FC-47AE-81A1-A336B9101F52}"/>
            </c:ext>
          </c:extLst>
        </c:ser>
        <c:ser>
          <c:idx val="3"/>
          <c:order val="3"/>
          <c:tx>
            <c:v>Tax</c:v>
          </c:tx>
          <c:spPr>
            <a:solidFill>
              <a:schemeClr val="accent4"/>
            </a:solidFill>
            <a:ln>
              <a:noFill/>
            </a:ln>
            <a:effectLst/>
          </c:spPr>
          <c:invertIfNegative val="0"/>
          <c:cat>
            <c:numRef>
              <c:f>SummaryOutput!$H$6:$AA$6</c:f>
              <c:numCache>
                <c:formatCode>#,##0.00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SummaryOutput!$H$11:$AA$11</c:f>
              <c:numCache>
                <c:formatCode>#,##0.00</c:formatCode>
                <c:ptCount val="20"/>
                <c:pt idx="0">
                  <c:v>150.56510852166568</c:v>
                </c:pt>
                <c:pt idx="1">
                  <c:v>161.07721806216514</c:v>
                </c:pt>
                <c:pt idx="2">
                  <c:v>171.42369199502849</c:v>
                </c:pt>
                <c:pt idx="3">
                  <c:v>181.64956114100511</c:v>
                </c:pt>
                <c:pt idx="4">
                  <c:v>191.80040760252513</c:v>
                </c:pt>
                <c:pt idx="5">
                  <c:v>201.92251161773206</c:v>
                </c:pt>
                <c:pt idx="6">
                  <c:v>212.06300357945443</c:v>
                </c:pt>
                <c:pt idx="7">
                  <c:v>222.27002178577303</c:v>
                </c:pt>
                <c:pt idx="8">
                  <c:v>238.33774788997675</c:v>
                </c:pt>
                <c:pt idx="9">
                  <c:v>248.65300543705118</c:v>
                </c:pt>
                <c:pt idx="10">
                  <c:v>263.29175688906633</c:v>
                </c:pt>
                <c:pt idx="11">
                  <c:v>273.97383887955334</c:v>
                </c:pt>
                <c:pt idx="12">
                  <c:v>284.98425756355891</c:v>
                </c:pt>
                <c:pt idx="13">
                  <c:v>296.38091177225783</c:v>
                </c:pt>
                <c:pt idx="14">
                  <c:v>308.22402742925607</c:v>
                </c:pt>
                <c:pt idx="15">
                  <c:v>320.57638565092168</c:v>
                </c:pt>
                <c:pt idx="16">
                  <c:v>333.50356333539548</c:v>
                </c:pt>
                <c:pt idx="17">
                  <c:v>347.07418723313191</c:v>
                </c:pt>
                <c:pt idx="18">
                  <c:v>361.36020255418441</c:v>
                </c:pt>
                <c:pt idx="19">
                  <c:v>376.43715723438146</c:v>
                </c:pt>
              </c:numCache>
            </c:numRef>
          </c:val>
          <c:extLst>
            <c:ext xmlns:c16="http://schemas.microsoft.com/office/drawing/2014/chart" uri="{C3380CC4-5D6E-409C-BE32-E72D297353CC}">
              <c16:uniqueId val="{00000003-F6FC-47AE-81A1-A336B9101F52}"/>
            </c:ext>
          </c:extLst>
        </c:ser>
        <c:ser>
          <c:idx val="4"/>
          <c:order val="4"/>
          <c:tx>
            <c:v>O&amp;M</c:v>
          </c:tx>
          <c:spPr>
            <a:solidFill>
              <a:schemeClr val="accent5"/>
            </a:solidFill>
            <a:ln>
              <a:noFill/>
            </a:ln>
            <a:effectLst/>
          </c:spPr>
          <c:invertIfNegative val="0"/>
          <c:cat>
            <c:numRef>
              <c:f>SummaryOutput!$H$6:$AA$6</c:f>
              <c:numCache>
                <c:formatCode>#,##0.00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SummaryOutput!$H$12:$AA$12</c:f>
              <c:numCache>
                <c:formatCode>#,##0.00</c:formatCode>
                <c:ptCount val="20"/>
                <c:pt idx="0">
                  <c:v>797.65562291524509</c:v>
                </c:pt>
                <c:pt idx="1">
                  <c:v>810.54870205473958</c:v>
                </c:pt>
                <c:pt idx="2">
                  <c:v>824.03514712828564</c:v>
                </c:pt>
                <c:pt idx="3">
                  <c:v>837.85541453401595</c:v>
                </c:pt>
                <c:pt idx="4">
                  <c:v>852.01939957028628</c:v>
                </c:pt>
                <c:pt idx="5">
                  <c:v>866.53731369523359</c:v>
                </c:pt>
                <c:pt idx="6">
                  <c:v>881.41969496599484</c:v>
                </c:pt>
                <c:pt idx="7">
                  <c:v>896.79929865087695</c:v>
                </c:pt>
                <c:pt idx="8">
                  <c:v>921.33238375008511</c:v>
                </c:pt>
                <c:pt idx="9">
                  <c:v>941.65517223409506</c:v>
                </c:pt>
                <c:pt idx="10">
                  <c:v>950.79644320690807</c:v>
                </c:pt>
                <c:pt idx="11">
                  <c:v>967.54273322155757</c:v>
                </c:pt>
                <c:pt idx="12">
                  <c:v>982.63561758271146</c:v>
                </c:pt>
                <c:pt idx="13">
                  <c:v>1006.3314047182088</c:v>
                </c:pt>
                <c:pt idx="14">
                  <c:v>1024.0789648884547</c:v>
                </c:pt>
                <c:pt idx="15">
                  <c:v>1042.2914583725653</c:v>
                </c:pt>
                <c:pt idx="16">
                  <c:v>1062.2964223755507</c:v>
                </c:pt>
                <c:pt idx="17">
                  <c:v>1076.3829087324125</c:v>
                </c:pt>
                <c:pt idx="18">
                  <c:v>1100.7873876443025</c:v>
                </c:pt>
                <c:pt idx="19">
                  <c:v>1117.4205891785812</c:v>
                </c:pt>
              </c:numCache>
            </c:numRef>
          </c:val>
          <c:extLst>
            <c:ext xmlns:c16="http://schemas.microsoft.com/office/drawing/2014/chart" uri="{C3380CC4-5D6E-409C-BE32-E72D297353CC}">
              <c16:uniqueId val="{00000004-F6FC-47AE-81A1-A336B9101F52}"/>
            </c:ext>
          </c:extLst>
        </c:ser>
        <c:ser>
          <c:idx val="9"/>
          <c:order val="5"/>
          <c:tx>
            <c:v>Fuel and Purchased Power</c:v>
          </c:tx>
          <c:spPr>
            <a:solidFill>
              <a:schemeClr val="accent4">
                <a:lumMod val="60000"/>
              </a:schemeClr>
            </a:solidFill>
            <a:ln>
              <a:noFill/>
            </a:ln>
            <a:effectLst/>
          </c:spPr>
          <c:invertIfNegative val="0"/>
          <c:cat>
            <c:numRef>
              <c:f>SummaryOutput!$H$6:$AA$6</c:f>
              <c:numCache>
                <c:formatCode>#,##0.00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SummaryOutput!$H$17:$AA$17</c:f>
              <c:numCache>
                <c:formatCode>#,##0.00</c:formatCode>
                <c:ptCount val="20"/>
                <c:pt idx="0">
                  <c:v>408.74038155505724</c:v>
                </c:pt>
                <c:pt idx="1">
                  <c:v>429.90696996233601</c:v>
                </c:pt>
                <c:pt idx="2">
                  <c:v>412.49430542004939</c:v>
                </c:pt>
                <c:pt idx="3">
                  <c:v>396.78785270368292</c:v>
                </c:pt>
                <c:pt idx="4">
                  <c:v>416.8058564414041</c:v>
                </c:pt>
                <c:pt idx="5">
                  <c:v>438.11778634337952</c:v>
                </c:pt>
                <c:pt idx="6">
                  <c:v>457.63128724701596</c:v>
                </c:pt>
                <c:pt idx="7">
                  <c:v>487.21712146351683</c:v>
                </c:pt>
                <c:pt idx="8">
                  <c:v>496.18415300950329</c:v>
                </c:pt>
                <c:pt idx="9">
                  <c:v>516.65175493602237</c:v>
                </c:pt>
                <c:pt idx="10">
                  <c:v>538.97510879204674</c:v>
                </c:pt>
                <c:pt idx="11">
                  <c:v>562.70902996320388</c:v>
                </c:pt>
                <c:pt idx="12">
                  <c:v>586.59632618758098</c:v>
                </c:pt>
                <c:pt idx="13">
                  <c:v>599.59365771269927</c:v>
                </c:pt>
                <c:pt idx="14">
                  <c:v>617.68273262825528</c:v>
                </c:pt>
                <c:pt idx="15">
                  <c:v>634.33058503194161</c:v>
                </c:pt>
                <c:pt idx="16">
                  <c:v>649.09821968952281</c:v>
                </c:pt>
                <c:pt idx="17">
                  <c:v>673.47625541732145</c:v>
                </c:pt>
                <c:pt idx="18">
                  <c:v>685.94416303694072</c:v>
                </c:pt>
                <c:pt idx="19">
                  <c:v>706.323531596355</c:v>
                </c:pt>
              </c:numCache>
            </c:numRef>
          </c:val>
          <c:extLst>
            <c:ext xmlns:c16="http://schemas.microsoft.com/office/drawing/2014/chart" uri="{C3380CC4-5D6E-409C-BE32-E72D297353CC}">
              <c16:uniqueId val="{00000005-F6FC-47AE-81A1-A336B9101F52}"/>
            </c:ext>
          </c:extLst>
        </c:ser>
        <c:dLbls>
          <c:showLegendKey val="0"/>
          <c:showVal val="0"/>
          <c:showCatName val="0"/>
          <c:showSerName val="0"/>
          <c:showPercent val="0"/>
          <c:showBubbleSize val="0"/>
        </c:dLbls>
        <c:gapWidth val="150"/>
        <c:overlap val="100"/>
        <c:axId val="1388623551"/>
        <c:axId val="1396366799"/>
      </c:barChart>
      <c:lineChart>
        <c:grouping val="standard"/>
        <c:varyColors val="0"/>
        <c:ser>
          <c:idx val="6"/>
          <c:order val="6"/>
          <c:tx>
            <c:strRef>
              <c:f>SummaryOutput!$F$41</c:f>
              <c:strCache>
                <c:ptCount val="1"/>
                <c:pt idx="0">
                  <c:v>Average All-In Rate (¢/kWh)</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numRef>
              <c:f>SummaryOutput!$H$6:$AA$6</c:f>
              <c:numCache>
                <c:formatCode>#,##0.00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SummaryOutput!$H$41:$AA$41</c:f>
              <c:numCache>
                <c:formatCode>#,##0.00</c:formatCode>
                <c:ptCount val="20"/>
                <c:pt idx="0">
                  <c:v>12.302944335432297</c:v>
                </c:pt>
                <c:pt idx="1">
                  <c:v>12.891659563388966</c:v>
                </c:pt>
                <c:pt idx="2">
                  <c:v>13.289371274881415</c:v>
                </c:pt>
                <c:pt idx="3">
                  <c:v>13.695781198957135</c:v>
                </c:pt>
                <c:pt idx="4">
                  <c:v>14.278930425560537</c:v>
                </c:pt>
                <c:pt idx="5">
                  <c:v>14.871293752925979</c:v>
                </c:pt>
                <c:pt idx="6">
                  <c:v>15.459668808004947</c:v>
                </c:pt>
                <c:pt idx="7">
                  <c:v>16.104149294409563</c:v>
                </c:pt>
                <c:pt idx="8">
                  <c:v>16.906226715757832</c:v>
                </c:pt>
                <c:pt idx="9">
                  <c:v>17.540682897375262</c:v>
                </c:pt>
                <c:pt idx="10">
                  <c:v>18.287651076989587</c:v>
                </c:pt>
                <c:pt idx="11">
                  <c:v>18.940522571868861</c:v>
                </c:pt>
                <c:pt idx="12">
                  <c:v>19.601133727271534</c:v>
                </c:pt>
                <c:pt idx="13">
                  <c:v>20.268023340124998</c:v>
                </c:pt>
                <c:pt idx="14">
                  <c:v>20.950377256714102</c:v>
                </c:pt>
                <c:pt idx="15">
                  <c:v>21.650056618038029</c:v>
                </c:pt>
                <c:pt idx="16">
                  <c:v>22.373783001292917</c:v>
                </c:pt>
                <c:pt idx="17">
                  <c:v>23.141928378610888</c:v>
                </c:pt>
                <c:pt idx="18">
                  <c:v>23.932282257366204</c:v>
                </c:pt>
                <c:pt idx="19">
                  <c:v>24.755849937357873</c:v>
                </c:pt>
              </c:numCache>
            </c:numRef>
          </c:val>
          <c:smooth val="0"/>
          <c:extLst>
            <c:ext xmlns:c16="http://schemas.microsoft.com/office/drawing/2014/chart" uri="{C3380CC4-5D6E-409C-BE32-E72D297353CC}">
              <c16:uniqueId val="{00000006-F6FC-47AE-81A1-A336B9101F52}"/>
            </c:ext>
          </c:extLst>
        </c:ser>
        <c:dLbls>
          <c:showLegendKey val="0"/>
          <c:showVal val="0"/>
          <c:showCatName val="0"/>
          <c:showSerName val="0"/>
          <c:showPercent val="0"/>
          <c:showBubbleSize val="0"/>
        </c:dLbls>
        <c:marker val="1"/>
        <c:smooth val="0"/>
        <c:axId val="1504003327"/>
        <c:axId val="1396359311"/>
      </c:lineChart>
      <c:catAx>
        <c:axId val="1388623551"/>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396366799"/>
        <c:crosses val="autoZero"/>
        <c:auto val="1"/>
        <c:lblAlgn val="ctr"/>
        <c:lblOffset val="100"/>
        <c:noMultiLvlLbl val="0"/>
      </c:catAx>
      <c:valAx>
        <c:axId val="13963667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dirty="0">
                    <a:solidFill>
                      <a:sysClr val="windowText" lastClr="000000"/>
                    </a:solidFill>
                  </a:rPr>
                  <a:t>Annual utility costs (nominal $M)</a:t>
                </a:r>
              </a:p>
            </c:rich>
          </c:tx>
          <c:layout>
            <c:manualLayout>
              <c:xMode val="edge"/>
              <c:yMode val="edge"/>
              <c:x val="5.7870370370370367E-3"/>
              <c:y val="0.157767416410141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388623551"/>
        <c:crosses val="autoZero"/>
        <c:crossBetween val="between"/>
      </c:valAx>
      <c:valAx>
        <c:axId val="1396359311"/>
        <c:scaling>
          <c:orientation val="minMax"/>
        </c:scaling>
        <c:delete val="0"/>
        <c:axPos val="r"/>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dirty="0">
                    <a:solidFill>
                      <a:sysClr val="windowText" lastClr="000000"/>
                    </a:solidFill>
                  </a:rPr>
                  <a:t>Average retail rate (nominal cents/kWh)</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504003327"/>
        <c:crosses val="max"/>
        <c:crossBetween val="between"/>
      </c:valAx>
      <c:catAx>
        <c:axId val="1504003327"/>
        <c:scaling>
          <c:orientation val="minMax"/>
        </c:scaling>
        <c:delete val="1"/>
        <c:axPos val="b"/>
        <c:numFmt formatCode="#,##0.00" sourceLinked="1"/>
        <c:majorTickMark val="out"/>
        <c:minorTickMark val="none"/>
        <c:tickLblPos val="nextTo"/>
        <c:crossAx val="1396359311"/>
        <c:crosses val="autoZero"/>
        <c:auto val="1"/>
        <c:lblAlgn val="ctr"/>
        <c:lblOffset val="100"/>
        <c:noMultiLvlLbl val="0"/>
      </c:catAx>
      <c:spPr>
        <a:noFill/>
        <a:ln>
          <a:noFill/>
        </a:ln>
        <a:effectLst/>
      </c:spPr>
    </c:plotArea>
    <c:legend>
      <c:legendPos val="r"/>
      <c:layout>
        <c:manualLayout>
          <c:xMode val="edge"/>
          <c:yMode val="edge"/>
          <c:x val="0.72778315470982791"/>
          <c:y val="0.2269372240622862"/>
          <c:w val="0.26527240084572762"/>
          <c:h val="0.4868405376590476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1785999433085"/>
          <c:y val="5.6934744924652059E-2"/>
          <c:w val="0.79079557929920097"/>
          <c:h val="0.74739801020983399"/>
        </c:manualLayout>
      </c:layout>
      <c:lineChart>
        <c:grouping val="standard"/>
        <c:varyColors val="0"/>
        <c:ser>
          <c:idx val="0"/>
          <c:order val="0"/>
          <c:tx>
            <c:strRef>
              <c:f>'Tables and Figures'!$B$15</c:f>
              <c:strCache>
                <c:ptCount val="1"/>
                <c:pt idx="0">
                  <c:v>Low EV penetration</c:v>
                </c:pt>
              </c:strCache>
            </c:strRef>
          </c:tx>
          <c:spPr>
            <a:ln w="28575" cap="rnd">
              <a:solidFill>
                <a:schemeClr val="accent3"/>
              </a:solidFill>
              <a:round/>
            </a:ln>
            <a:effectLst/>
          </c:spPr>
          <c:marker>
            <c:symbol val="none"/>
          </c:marker>
          <c:cat>
            <c:numRef>
              <c:f>'Tables and Figures'!$C$10:$V$10</c:f>
              <c:numCache>
                <c:formatCode>General</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'Tables and Figures'!$C$15:$V$15</c:f>
              <c:numCache>
                <c:formatCode>0.0%</c:formatCode>
                <c:ptCount val="20"/>
                <c:pt idx="0">
                  <c:v>1.3993606243410596E-3</c:v>
                </c:pt>
                <c:pt idx="1">
                  <c:v>2.0202375234117716E-3</c:v>
                </c:pt>
                <c:pt idx="2">
                  <c:v>2.6366241353231643E-3</c:v>
                </c:pt>
                <c:pt idx="3">
                  <c:v>3.2485503623142335E-3</c:v>
                </c:pt>
                <c:pt idx="4">
                  <c:v>3.8560473544938024E-3</c:v>
                </c:pt>
                <c:pt idx="5">
                  <c:v>4.4591506012564737E-3</c:v>
                </c:pt>
                <c:pt idx="6">
                  <c:v>5.057887488871305E-3</c:v>
                </c:pt>
                <c:pt idx="7">
                  <c:v>5.6522885357933941E-3</c:v>
                </c:pt>
                <c:pt idx="8">
                  <c:v>6.2423840606364613E-3</c:v>
                </c:pt>
                <c:pt idx="9">
                  <c:v>6.8282041830008203E-3</c:v>
                </c:pt>
                <c:pt idx="10">
                  <c:v>7.4103542240707594E-3</c:v>
                </c:pt>
                <c:pt idx="11">
                  <c:v>8.167745071145276E-3</c:v>
                </c:pt>
                <c:pt idx="12">
                  <c:v>8.9193945002639975E-3</c:v>
                </c:pt>
                <c:pt idx="13">
                  <c:v>9.6653467257197048E-3</c:v>
                </c:pt>
                <c:pt idx="14">
                  <c:v>1.0405645606531289E-2</c:v>
                </c:pt>
                <c:pt idx="15">
                  <c:v>1.1140334649202723E-2</c:v>
                </c:pt>
                <c:pt idx="16">
                  <c:v>1.1869457010374989E-2</c:v>
                </c:pt>
                <c:pt idx="17">
                  <c:v>1.2593055499593447E-2</c:v>
                </c:pt>
                <c:pt idx="18">
                  <c:v>1.3311172581895851E-2</c:v>
                </c:pt>
                <c:pt idx="19">
                  <c:v>1.4023836814432257E-2</c:v>
                </c:pt>
              </c:numCache>
            </c:numRef>
          </c:val>
          <c:smooth val="0"/>
          <c:extLst>
            <c:ext xmlns:c16="http://schemas.microsoft.com/office/drawing/2014/chart" uri="{C3380CC4-5D6E-409C-BE32-E72D297353CC}">
              <c16:uniqueId val="{00000000-61AD-45BA-9EBB-6C5C255133DA}"/>
            </c:ext>
          </c:extLst>
        </c:ser>
        <c:ser>
          <c:idx val="1"/>
          <c:order val="1"/>
          <c:tx>
            <c:strRef>
              <c:f>'Tables and Figures'!$B$16</c:f>
              <c:strCache>
                <c:ptCount val="1"/>
                <c:pt idx="0">
                  <c:v>High EV penetration</c:v>
                </c:pt>
              </c:strCache>
            </c:strRef>
          </c:tx>
          <c:spPr>
            <a:ln w="28575" cap="rnd">
              <a:solidFill>
                <a:schemeClr val="accent4"/>
              </a:solidFill>
              <a:round/>
            </a:ln>
            <a:effectLst/>
          </c:spPr>
          <c:marker>
            <c:symbol val="none"/>
          </c:marker>
          <c:cat>
            <c:numRef>
              <c:f>'Tables and Figures'!$C$10:$V$10</c:f>
              <c:numCache>
                <c:formatCode>General</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'Tables and Figures'!$C$16:$V$16</c:f>
              <c:numCache>
                <c:formatCode>0.0%</c:formatCode>
                <c:ptCount val="20"/>
                <c:pt idx="0">
                  <c:v>1.4067526673711931E-3</c:v>
                </c:pt>
                <c:pt idx="1">
                  <c:v>4.5828339208832418E-3</c:v>
                </c:pt>
                <c:pt idx="2">
                  <c:v>7.7199413775891797E-3</c:v>
                </c:pt>
                <c:pt idx="3">
                  <c:v>1.0818700192368545E-2</c:v>
                </c:pt>
                <c:pt idx="4">
                  <c:v>1.387972387401624E-2</c:v>
                </c:pt>
                <c:pt idx="5">
                  <c:v>1.6903630168409831E-2</c:v>
                </c:pt>
                <c:pt idx="6">
                  <c:v>1.9890996149331121E-2</c:v>
                </c:pt>
                <c:pt idx="7">
                  <c:v>2.2842397795907323E-2</c:v>
                </c:pt>
                <c:pt idx="8">
                  <c:v>2.5758399286723438E-2</c:v>
                </c:pt>
                <c:pt idx="9">
                  <c:v>2.8639553299434756E-2</c:v>
                </c:pt>
                <c:pt idx="10">
                  <c:v>3.1486794452217762E-2</c:v>
                </c:pt>
                <c:pt idx="11">
                  <c:v>3.8441622756879922E-2</c:v>
                </c:pt>
                <c:pt idx="12">
                  <c:v>4.5256273377173709E-2</c:v>
                </c:pt>
                <c:pt idx="13">
                  <c:v>5.1934760178732435E-2</c:v>
                </c:pt>
                <c:pt idx="14">
                  <c:v>5.848094551804172E-2</c:v>
                </c:pt>
                <c:pt idx="15">
                  <c:v>6.4898547324466649E-2</c:v>
                </c:pt>
                <c:pt idx="16">
                  <c:v>7.1191145788666046E-2</c:v>
                </c:pt>
                <c:pt idx="17">
                  <c:v>7.7362189682694621E-2</c:v>
                </c:pt>
                <c:pt idx="18">
                  <c:v>8.3415002335217522E-2</c:v>
                </c:pt>
                <c:pt idx="19">
                  <c:v>8.9352707452327165E-2</c:v>
                </c:pt>
              </c:numCache>
            </c:numRef>
          </c:val>
          <c:smooth val="0"/>
          <c:extLst>
            <c:ext xmlns:c16="http://schemas.microsoft.com/office/drawing/2014/chart" uri="{C3380CC4-5D6E-409C-BE32-E72D297353CC}">
              <c16:uniqueId val="{00000001-61AD-45BA-9EBB-6C5C255133DA}"/>
            </c:ext>
          </c:extLst>
        </c:ser>
        <c:ser>
          <c:idx val="2"/>
          <c:order val="2"/>
          <c:tx>
            <c:strRef>
              <c:f>'Tables and Figures'!$B$17</c:f>
              <c:strCache>
                <c:ptCount val="1"/>
                <c:pt idx="0">
                  <c:v>High VMT penetration</c:v>
                </c:pt>
              </c:strCache>
            </c:strRef>
          </c:tx>
          <c:spPr>
            <a:ln w="28575" cap="rnd">
              <a:solidFill>
                <a:schemeClr val="accent3">
                  <a:lumMod val="50000"/>
                </a:schemeClr>
              </a:solidFill>
              <a:round/>
            </a:ln>
            <a:effectLst/>
          </c:spPr>
          <c:marker>
            <c:symbol val="none"/>
          </c:marker>
          <c:cat>
            <c:numRef>
              <c:f>'Tables and Figures'!$C$10:$V$10</c:f>
              <c:numCache>
                <c:formatCode>General</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'Tables and Figures'!$C$17:$V$17</c:f>
              <c:numCache>
                <c:formatCode>0.0%</c:formatCode>
                <c:ptCount val="20"/>
                <c:pt idx="0">
                  <c:v>2.3540750649545194E-3</c:v>
                </c:pt>
                <c:pt idx="1">
                  <c:v>7.6525581509249794E-3</c:v>
                </c:pt>
                <c:pt idx="2">
                  <c:v>1.2863817067924816E-2</c:v>
                </c:pt>
                <c:pt idx="3">
                  <c:v>1.7989843422006081E-2</c:v>
                </c:pt>
                <c:pt idx="4">
                  <c:v>2.3032571235581188E-2</c:v>
                </c:pt>
                <c:pt idx="5">
                  <c:v>2.799390458897295E-2</c:v>
                </c:pt>
                <c:pt idx="6">
                  <c:v>3.2875645429948717E-2</c:v>
                </c:pt>
                <c:pt idx="7">
                  <c:v>3.7679560318011555E-2</c:v>
                </c:pt>
                <c:pt idx="8">
                  <c:v>4.2407364197274471E-2</c:v>
                </c:pt>
                <c:pt idx="9">
                  <c:v>4.7060722267444281E-2</c:v>
                </c:pt>
                <c:pt idx="10">
                  <c:v>5.164188315565757E-2</c:v>
                </c:pt>
                <c:pt idx="11">
                  <c:v>6.2759859897150286E-2</c:v>
                </c:pt>
                <c:pt idx="12">
                  <c:v>7.3555428416245655E-2</c:v>
                </c:pt>
                <c:pt idx="13">
                  <c:v>8.4042131218880101E-2</c:v>
                </c:pt>
                <c:pt idx="14">
                  <c:v>9.4232762929906538E-2</c:v>
                </c:pt>
                <c:pt idx="15">
                  <c:v>0.10413942123094437</c:v>
                </c:pt>
                <c:pt idx="16">
                  <c:v>0.11377355368970668</c:v>
                </c:pt>
                <c:pt idx="17">
                  <c:v>0.12314600086251537</c:v>
                </c:pt>
                <c:pt idx="18">
                  <c:v>0.13226703601167566</c:v>
                </c:pt>
                <c:pt idx="19">
                  <c:v>0.1411462828153639</c:v>
                </c:pt>
              </c:numCache>
            </c:numRef>
          </c:val>
          <c:smooth val="0"/>
          <c:extLst>
            <c:ext xmlns:c16="http://schemas.microsoft.com/office/drawing/2014/chart" uri="{C3380CC4-5D6E-409C-BE32-E72D297353CC}">
              <c16:uniqueId val="{00000002-61AD-45BA-9EBB-6C5C255133DA}"/>
            </c:ext>
          </c:extLst>
        </c:ser>
        <c:dLbls>
          <c:showLegendKey val="0"/>
          <c:showVal val="0"/>
          <c:showCatName val="0"/>
          <c:showSerName val="0"/>
          <c:showPercent val="0"/>
          <c:showBubbleSize val="0"/>
        </c:dLbls>
        <c:smooth val="0"/>
        <c:axId val="1688470384"/>
        <c:axId val="1844822864"/>
      </c:lineChart>
      <c:catAx>
        <c:axId val="168847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44822864"/>
        <c:crosses val="autoZero"/>
        <c:auto val="1"/>
        <c:lblAlgn val="ctr"/>
        <c:lblOffset val="100"/>
        <c:noMultiLvlLbl val="0"/>
      </c:catAx>
      <c:valAx>
        <c:axId val="184482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dirty="0">
                    <a:solidFill>
                      <a:sysClr val="windowText" lastClr="000000"/>
                    </a:solidFill>
                  </a:rPr>
                  <a:t>EV impact</a:t>
                </a:r>
                <a:r>
                  <a:rPr lang="en-US" sz="1600" baseline="0" dirty="0">
                    <a:solidFill>
                      <a:sysClr val="windowText" lastClr="000000"/>
                    </a:solidFill>
                  </a:rPr>
                  <a:t> on retail electricity sales </a:t>
                </a:r>
                <a:r>
                  <a:rPr lang="en-US" sz="1600" dirty="0">
                    <a:solidFill>
                      <a:sysClr val="windowText" lastClr="000000"/>
                    </a:solidFill>
                  </a:rPr>
                  <a:t>(% of annual utility retail sales)</a:t>
                </a:r>
              </a:p>
            </c:rich>
          </c:tx>
          <c:layout>
            <c:manualLayout>
              <c:xMode val="edge"/>
              <c:yMode val="edge"/>
              <c:x val="1.9194510225419254E-2"/>
              <c:y val="6.1568779552309987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solidFill>
            <a:sysClr val="window" lastClr="FFFFFF"/>
          </a:solid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88470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496466830172407"/>
          <c:y val="5.0925925925925923E-2"/>
          <c:w val="0.55633099982756795"/>
          <c:h val="0.63748548451930198"/>
        </c:manualLayout>
      </c:layout>
      <c:barChart>
        <c:barDir val="col"/>
        <c:grouping val="clustered"/>
        <c:varyColors val="0"/>
        <c:ser>
          <c:idx val="1"/>
          <c:order val="1"/>
          <c:tx>
            <c:strRef>
              <c:f>'Tables and Figures'!$D$3</c:f>
              <c:strCache>
                <c:ptCount val="1"/>
                <c:pt idx="0">
                  <c:v>Avg retail rates (20-yr NPV)</c:v>
                </c:pt>
              </c:strCache>
            </c:strRef>
          </c:tx>
          <c:spPr>
            <a:solidFill>
              <a:schemeClr val="accent1">
                <a:shade val="86000"/>
              </a:schemeClr>
            </a:solidFill>
            <a:ln>
              <a:noFill/>
            </a:ln>
            <a:effectLst/>
          </c:spPr>
          <c:invertIfNegative val="0"/>
          <c:dLbls>
            <c:dLbl>
              <c:idx val="0"/>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97A6-4078-ABD0-188588939234}"/>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Figures'!$A$4:$B$7</c:f>
              <c:strCache>
                <c:ptCount val="2"/>
                <c:pt idx="0">
                  <c:v>Low EV penetration</c:v>
                </c:pt>
                <c:pt idx="1">
                  <c:v>High EV penetration</c:v>
                </c:pt>
              </c:strCache>
              <c:extLst/>
            </c:strRef>
          </c:cat>
          <c:val>
            <c:numRef>
              <c:f>'Tables and Figures'!$D$4:$D$7</c:f>
              <c:numCache>
                <c:formatCode>0.00%</c:formatCode>
                <c:ptCount val="2"/>
                <c:pt idx="0">
                  <c:v>5.3492242482171323E-3</c:v>
                </c:pt>
                <c:pt idx="1">
                  <c:v>-1.314492874909628E-3</c:v>
                </c:pt>
              </c:numCache>
              <c:extLst/>
            </c:numRef>
          </c:val>
          <c:extLst>
            <c:ext xmlns:c16="http://schemas.microsoft.com/office/drawing/2014/chart" uri="{C3380CC4-5D6E-409C-BE32-E72D297353CC}">
              <c16:uniqueId val="{00000000-C85B-4B5C-BE0C-459913A76FDD}"/>
            </c:ext>
          </c:extLst>
        </c:ser>
        <c:ser>
          <c:idx val="3"/>
          <c:order val="3"/>
          <c:tx>
            <c:strRef>
              <c:f>'Tables and Figures'!$F$3</c:f>
              <c:strCache>
                <c:ptCount val="1"/>
                <c:pt idx="0">
                  <c:v>Earnings (20-yr NPV)</c:v>
                </c:pt>
              </c:strCache>
            </c:strRef>
          </c:tx>
          <c:spPr>
            <a:solidFill>
              <a:schemeClr val="accent1">
                <a:tint val="58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Figures'!$A$4:$B$7</c:f>
              <c:strCache>
                <c:ptCount val="2"/>
                <c:pt idx="0">
                  <c:v>Low EV penetration</c:v>
                </c:pt>
                <c:pt idx="1">
                  <c:v>High EV penetration</c:v>
                </c:pt>
              </c:strCache>
              <c:extLst/>
            </c:strRef>
          </c:cat>
          <c:val>
            <c:numRef>
              <c:f>'Tables and Figures'!$F$4:$F$7</c:f>
              <c:numCache>
                <c:formatCode>0.0%</c:formatCode>
                <c:ptCount val="2"/>
                <c:pt idx="0">
                  <c:v>2.1600558155837637E-2</c:v>
                </c:pt>
                <c:pt idx="1">
                  <c:v>4.7452522685649909E-2</c:v>
                </c:pt>
              </c:numCache>
              <c:extLst/>
            </c:numRef>
          </c:val>
          <c:extLst>
            <c:ext xmlns:c16="http://schemas.microsoft.com/office/drawing/2014/chart" uri="{C3380CC4-5D6E-409C-BE32-E72D297353CC}">
              <c16:uniqueId val="{00000001-C85B-4B5C-BE0C-459913A76FDD}"/>
            </c:ext>
          </c:extLst>
        </c:ser>
        <c:dLbls>
          <c:dLblPos val="inEnd"/>
          <c:showLegendKey val="0"/>
          <c:showVal val="1"/>
          <c:showCatName val="0"/>
          <c:showSerName val="0"/>
          <c:showPercent val="0"/>
          <c:showBubbleSize val="0"/>
        </c:dLbls>
        <c:gapWidth val="150"/>
        <c:axId val="1636171231"/>
        <c:axId val="1632906479"/>
        <c:extLst>
          <c:ext xmlns:c15="http://schemas.microsoft.com/office/drawing/2012/chart" uri="{02D57815-91ED-43cb-92C2-25804820EDAC}">
            <c15:filteredBarSeries>
              <c15:ser>
                <c:idx val="0"/>
                <c:order val="0"/>
                <c:tx>
                  <c:strRef>
                    <c:extLst>
                      <c:ext uri="{02D57815-91ED-43cb-92C2-25804820EDAC}">
                        <c15:formulaRef>
                          <c15:sqref>'Tables and Figures'!$C$3</c15:sqref>
                        </c15:formulaRef>
                      </c:ext>
                    </c:extLst>
                    <c:strCache>
                      <c:ptCount val="1"/>
                      <c:pt idx="0">
                        <c:v>Avg retail rates (10-yr NPV)</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'Tables and Figures'!$A$4:$B$7</c15:sqref>
                        </c15:formulaRef>
                      </c:ext>
                    </c:extLst>
                    <c:strCache>
                      <c:ptCount val="2"/>
                      <c:pt idx="0">
                        <c:v>Low EV penetration</c:v>
                      </c:pt>
                      <c:pt idx="1">
                        <c:v>High EV penetration</c:v>
                      </c:pt>
                    </c:strCache>
                  </c:strRef>
                </c:cat>
                <c:val>
                  <c:numRef>
                    <c:extLst>
                      <c:ext uri="{02D57815-91ED-43cb-92C2-25804820EDAC}">
                        <c15:formulaRef>
                          <c15:sqref>'Tables and Figures'!$C$4:$C$7</c15:sqref>
                        </c15:formulaRef>
                      </c:ext>
                    </c:extLst>
                    <c:numCache>
                      <c:formatCode>0.0%</c:formatCode>
                      <c:ptCount val="2"/>
                      <c:pt idx="0">
                        <c:v>2.3224702803323538E-3</c:v>
                      </c:pt>
                      <c:pt idx="1">
                        <c:v>1.3055391579085562E-2</c:v>
                      </c:pt>
                    </c:numCache>
                  </c:numRef>
                </c:val>
                <c:extLst>
                  <c:ext xmlns:c16="http://schemas.microsoft.com/office/drawing/2014/chart" uri="{C3380CC4-5D6E-409C-BE32-E72D297353CC}">
                    <c16:uniqueId val="{00000002-C85B-4B5C-BE0C-459913A76FD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'Tables and Figures'!$E$3</c15:sqref>
                        </c15:formulaRef>
                      </c:ext>
                    </c:extLst>
                    <c:strCache>
                      <c:ptCount val="1"/>
                      <c:pt idx="0">
                        <c:v>Earnings (10-yr NPV)</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'Tables and Figures'!$A$4:$B$7</c15:sqref>
                        </c15:formulaRef>
                      </c:ext>
                    </c:extLst>
                    <c:strCache>
                      <c:ptCount val="2"/>
                      <c:pt idx="0">
                        <c:v>Low EV penetration</c:v>
                      </c:pt>
                      <c:pt idx="1">
                        <c:v>High EV penetration</c:v>
                      </c:pt>
                    </c:strCache>
                  </c:strRef>
                </c:cat>
                <c:val>
                  <c:numRef>
                    <c:extLst xmlns:c15="http://schemas.microsoft.com/office/drawing/2012/chart">
                      <c:ext xmlns:c15="http://schemas.microsoft.com/office/drawing/2012/chart" uri="{02D57815-91ED-43cb-92C2-25804820EDAC}">
                        <c15:formulaRef>
                          <c15:sqref>'Tables and Figures'!$E$4:$E$7</c15:sqref>
                        </c15:formulaRef>
                      </c:ext>
                    </c:extLst>
                    <c:numCache>
                      <c:formatCode>0.0%</c:formatCode>
                      <c:ptCount val="2"/>
                      <c:pt idx="0">
                        <c:v>8.3429359138643185E-3</c:v>
                      </c:pt>
                      <c:pt idx="1">
                        <c:v>4.6636058937536959E-2</c:v>
                      </c:pt>
                    </c:numCache>
                  </c:numRef>
                </c:val>
                <c:extLst xmlns:c15="http://schemas.microsoft.com/office/drawing/2012/chart">
                  <c:ext xmlns:c16="http://schemas.microsoft.com/office/drawing/2014/chart" uri="{C3380CC4-5D6E-409C-BE32-E72D297353CC}">
                    <c16:uniqueId val="{00000003-C85B-4B5C-BE0C-459913A76FDD}"/>
                  </c:ext>
                </c:extLst>
              </c15:ser>
            </c15:filteredBarSeries>
          </c:ext>
        </c:extLst>
      </c:barChart>
      <c:catAx>
        <c:axId val="16361712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632906479"/>
        <c:crosses val="autoZero"/>
        <c:auto val="1"/>
        <c:lblAlgn val="ctr"/>
        <c:lblOffset val="100"/>
        <c:noMultiLvlLbl val="0"/>
      </c:catAx>
      <c:valAx>
        <c:axId val="1632906479"/>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Change in financial metric </a:t>
                </a:r>
              </a:p>
              <a:p>
                <a:pPr>
                  <a:defRPr sz="1600">
                    <a:solidFill>
                      <a:schemeClr val="tx1"/>
                    </a:solidFill>
                  </a:defRPr>
                </a:pPr>
                <a:r>
                  <a:rPr lang="en-US" sz="1600">
                    <a:solidFill>
                      <a:schemeClr val="tx1"/>
                    </a:solidFill>
                  </a:rPr>
                  <a:t>compared to No EV (%)</a:t>
                </a:r>
              </a:p>
            </c:rich>
          </c:tx>
          <c:layout>
            <c:manualLayout>
              <c:xMode val="edge"/>
              <c:yMode val="edge"/>
              <c:x val="1.8249999999999999E-2"/>
              <c:y val="9.7283395872355585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36171231"/>
        <c:crosses val="autoZero"/>
        <c:crossBetween val="between"/>
        <c:majorUnit val="1.0000000000000002E-2"/>
      </c:valAx>
      <c:spPr>
        <a:noFill/>
        <a:ln>
          <a:noFill/>
        </a:ln>
        <a:effectLst/>
      </c:spPr>
    </c:plotArea>
    <c:legend>
      <c:legendPos val="r"/>
      <c:layout>
        <c:manualLayout>
          <c:xMode val="edge"/>
          <c:yMode val="edge"/>
          <c:x val="0.7003015170365986"/>
          <c:y val="0.31116072861442967"/>
          <c:w val="0.29433986784333044"/>
          <c:h val="0.279815370651018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427494346121593"/>
          <c:y val="5.4236293379994166E-2"/>
          <c:w val="0.69866629493208621"/>
          <c:h val="0.64451596166758229"/>
        </c:manualLayout>
      </c:layout>
      <c:barChart>
        <c:barDir val="col"/>
        <c:grouping val="clustered"/>
        <c:varyColors val="0"/>
        <c:ser>
          <c:idx val="0"/>
          <c:order val="0"/>
          <c:tx>
            <c:strRef>
              <c:f>'Tables and Figures'!$B$31</c:f>
              <c:strCache>
                <c:ptCount val="1"/>
                <c:pt idx="0">
                  <c:v>2025</c:v>
                </c:pt>
              </c:strCache>
            </c:strRef>
          </c:tx>
          <c:spPr>
            <a:solidFill>
              <a:schemeClr val="accent1">
                <a:shade val="58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5.0639401898931548E-2"/>
                      <c:h val="7.6175421480242686E-2"/>
                    </c:manualLayout>
                  </c15:layout>
                </c:ext>
                <c:ext xmlns:c16="http://schemas.microsoft.com/office/drawing/2014/chart" uri="{C3380CC4-5D6E-409C-BE32-E72D297353CC}">
                  <c16:uniqueId val="{00000002-74B6-4825-8401-2A10B3531568}"/>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4B6-4825-8401-2A10B35315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Figures'!$A$32:$A$35</c:f>
              <c:strCache>
                <c:ptCount val="2"/>
                <c:pt idx="0">
                  <c:v>Low EV penetration</c:v>
                </c:pt>
                <c:pt idx="1">
                  <c:v>High EV penetration</c:v>
                </c:pt>
              </c:strCache>
              <c:extLst/>
            </c:strRef>
          </c:cat>
          <c:val>
            <c:numRef>
              <c:f>'Tables and Figures'!$B$32:$B$35</c:f>
              <c:numCache>
                <c:formatCode>0.0%</c:formatCode>
                <c:ptCount val="2"/>
                <c:pt idx="0">
                  <c:v>1.857969910346725E-3</c:v>
                </c:pt>
                <c:pt idx="1">
                  <c:v>1.6096223590265843E-2</c:v>
                </c:pt>
              </c:numCache>
              <c:extLst/>
            </c:numRef>
          </c:val>
          <c:extLst>
            <c:ext xmlns:c16="http://schemas.microsoft.com/office/drawing/2014/chart" uri="{C3380CC4-5D6E-409C-BE32-E72D297353CC}">
              <c16:uniqueId val="{00000000-CE30-4FA7-9606-BDCB86C09BB5}"/>
            </c:ext>
          </c:extLst>
        </c:ser>
        <c:ser>
          <c:idx val="1"/>
          <c:order val="1"/>
          <c:tx>
            <c:strRef>
              <c:f>'Tables and Figures'!$C$31</c:f>
              <c:strCache>
                <c:ptCount val="1"/>
                <c:pt idx="0">
                  <c:v>2030</c:v>
                </c:pt>
              </c:strCache>
            </c:strRef>
          </c:tx>
          <c:spPr>
            <a:solidFill>
              <a:schemeClr val="accent1">
                <a:shade val="8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5.0639401898931548E-2"/>
                      <c:h val="9.0229927288405523E-2"/>
                    </c:manualLayout>
                  </c15:layout>
                </c:ext>
                <c:ext xmlns:c16="http://schemas.microsoft.com/office/drawing/2014/chart" uri="{C3380CC4-5D6E-409C-BE32-E72D297353CC}">
                  <c16:uniqueId val="{00000003-74B6-4825-8401-2A10B3531568}"/>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4B6-4825-8401-2A10B35315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Figures'!$A$32:$A$35</c:f>
              <c:strCache>
                <c:ptCount val="2"/>
                <c:pt idx="0">
                  <c:v>Low EV penetration</c:v>
                </c:pt>
                <c:pt idx="1">
                  <c:v>High EV penetration</c:v>
                </c:pt>
              </c:strCache>
              <c:extLst/>
            </c:strRef>
          </c:cat>
          <c:val>
            <c:numRef>
              <c:f>'Tables and Figures'!$C$32:$C$35</c:f>
              <c:numCache>
                <c:formatCode>0.0%</c:formatCode>
                <c:ptCount val="2"/>
                <c:pt idx="0">
                  <c:v>2.7799305424757769E-3</c:v>
                </c:pt>
                <c:pt idx="1">
                  <c:v>9.8901165511163062E-3</c:v>
                </c:pt>
              </c:numCache>
              <c:extLst/>
            </c:numRef>
          </c:val>
          <c:extLst>
            <c:ext xmlns:c16="http://schemas.microsoft.com/office/drawing/2014/chart" uri="{C3380CC4-5D6E-409C-BE32-E72D297353CC}">
              <c16:uniqueId val="{00000001-CE30-4FA7-9606-BDCB86C09BB5}"/>
            </c:ext>
          </c:extLst>
        </c:ser>
        <c:ser>
          <c:idx val="2"/>
          <c:order val="2"/>
          <c:tx>
            <c:strRef>
              <c:f>'Tables and Figures'!$D$31</c:f>
              <c:strCache>
                <c:ptCount val="1"/>
                <c:pt idx="0">
                  <c:v>2035</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Figures'!$A$32:$A$35</c:f>
              <c:strCache>
                <c:ptCount val="2"/>
                <c:pt idx="0">
                  <c:v>Low EV penetration</c:v>
                </c:pt>
                <c:pt idx="1">
                  <c:v>High EV penetration</c:v>
                </c:pt>
              </c:strCache>
              <c:extLst/>
            </c:strRef>
          </c:cat>
          <c:val>
            <c:numRef>
              <c:f>'Tables and Figures'!$D$32:$D$35</c:f>
              <c:numCache>
                <c:formatCode>0.0%</c:formatCode>
                <c:ptCount val="2"/>
                <c:pt idx="0">
                  <c:v>1.1792076519527749E-2</c:v>
                </c:pt>
                <c:pt idx="1">
                  <c:v>-6.7964181536351465E-3</c:v>
                </c:pt>
              </c:numCache>
              <c:extLst/>
            </c:numRef>
          </c:val>
          <c:extLst>
            <c:ext xmlns:c16="http://schemas.microsoft.com/office/drawing/2014/chart" uri="{C3380CC4-5D6E-409C-BE32-E72D297353CC}">
              <c16:uniqueId val="{00000002-CE30-4FA7-9606-BDCB86C09BB5}"/>
            </c:ext>
          </c:extLst>
        </c:ser>
        <c:ser>
          <c:idx val="3"/>
          <c:order val="3"/>
          <c:tx>
            <c:strRef>
              <c:f>'Tables and Figures'!$E$31</c:f>
              <c:strCache>
                <c:ptCount val="1"/>
                <c:pt idx="0">
                  <c:v>2040</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Figures'!$A$32:$A$35</c:f>
              <c:strCache>
                <c:ptCount val="2"/>
                <c:pt idx="0">
                  <c:v>Low EV penetration</c:v>
                </c:pt>
                <c:pt idx="1">
                  <c:v>High EV penetration</c:v>
                </c:pt>
              </c:strCache>
              <c:extLst/>
            </c:strRef>
          </c:cat>
          <c:val>
            <c:numRef>
              <c:f>'Tables and Figures'!$E$32:$E$35</c:f>
              <c:numCache>
                <c:formatCode>0.0%</c:formatCode>
                <c:ptCount val="2"/>
                <c:pt idx="0">
                  <c:v>5.2767365439799954E-3</c:v>
                </c:pt>
                <c:pt idx="1">
                  <c:v>-2.9379784366740935E-2</c:v>
                </c:pt>
              </c:numCache>
              <c:extLst/>
            </c:numRef>
          </c:val>
          <c:extLst>
            <c:ext xmlns:c16="http://schemas.microsoft.com/office/drawing/2014/chart" uri="{C3380CC4-5D6E-409C-BE32-E72D297353CC}">
              <c16:uniqueId val="{00000003-CE30-4FA7-9606-BDCB86C09BB5}"/>
            </c:ext>
          </c:extLst>
        </c:ser>
        <c:dLbls>
          <c:dLblPos val="inEnd"/>
          <c:showLegendKey val="0"/>
          <c:showVal val="1"/>
          <c:showCatName val="0"/>
          <c:showSerName val="0"/>
          <c:showPercent val="0"/>
          <c:showBubbleSize val="0"/>
        </c:dLbls>
        <c:gapWidth val="219"/>
        <c:overlap val="-27"/>
        <c:axId val="825833504"/>
        <c:axId val="700979168"/>
      </c:barChart>
      <c:catAx>
        <c:axId val="8258335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00979168"/>
        <c:crosses val="autoZero"/>
        <c:auto val="1"/>
        <c:lblAlgn val="ctr"/>
        <c:lblOffset val="100"/>
        <c:noMultiLvlLbl val="0"/>
      </c:catAx>
      <c:valAx>
        <c:axId val="700979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Change in 5-year average nominal </a:t>
                </a:r>
              </a:p>
              <a:p>
                <a:pPr>
                  <a:defRPr sz="1600">
                    <a:solidFill>
                      <a:sysClr val="windowText" lastClr="000000"/>
                    </a:solidFill>
                  </a:defRPr>
                </a:pPr>
                <a:r>
                  <a:rPr lang="en-US" sz="1600">
                    <a:solidFill>
                      <a:sysClr val="windowText" lastClr="000000"/>
                    </a:solidFill>
                  </a:rPr>
                  <a:t>retail rate compared to No EV (%)</a:t>
                </a:r>
              </a:p>
            </c:rich>
          </c:tx>
          <c:layout>
            <c:manualLayout>
              <c:xMode val="edge"/>
              <c:yMode val="edge"/>
              <c:x val="1.2053569597321375E-2"/>
              <c:y val="4.397001941513778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25833504"/>
        <c:crosses val="autoZero"/>
        <c:crossBetween val="between"/>
        <c:majorUnit val="1.0000000000000002E-2"/>
      </c:valAx>
      <c:spPr>
        <a:noFill/>
        <a:ln>
          <a:noFill/>
        </a:ln>
        <a:effectLst/>
      </c:spPr>
    </c:plotArea>
    <c:legend>
      <c:legendPos val="r"/>
      <c:layout>
        <c:manualLayout>
          <c:xMode val="edge"/>
          <c:yMode val="edge"/>
          <c:x val="0.83848425187944509"/>
          <c:y val="0.22251419154001098"/>
          <c:w val="7.6995798992683565E-2"/>
          <c:h val="0.3178843923579319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285586880888838"/>
          <c:y val="8.1723154170946041E-2"/>
          <c:w val="0.57007508810583929"/>
          <c:h val="0.72521596485221973"/>
        </c:manualLayout>
      </c:layout>
      <c:barChart>
        <c:barDir val="col"/>
        <c:grouping val="clustered"/>
        <c:varyColors val="0"/>
        <c:ser>
          <c:idx val="1"/>
          <c:order val="1"/>
          <c:tx>
            <c:strRef>
              <c:f>'Tables and Figures'!$C$58</c:f>
              <c:strCache>
                <c:ptCount val="1"/>
                <c:pt idx="0">
                  <c:v>Avg retail rates (20-yr NPV)</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Figures'!$A$59:$A$60</c:f>
              <c:strCache>
                <c:ptCount val="2"/>
                <c:pt idx="0">
                  <c:v>Low EV penetration</c:v>
                </c:pt>
                <c:pt idx="1">
                  <c:v>High EV penetration</c:v>
                </c:pt>
              </c:strCache>
            </c:strRef>
          </c:cat>
          <c:val>
            <c:numRef>
              <c:f>'Tables and Figures'!$C$59:$C$60</c:f>
              <c:numCache>
                <c:formatCode>0.0%</c:formatCode>
                <c:ptCount val="2"/>
                <c:pt idx="0">
                  <c:v>-8.4550458306163513E-3</c:v>
                </c:pt>
                <c:pt idx="1">
                  <c:v>-1.039992349726101E-2</c:v>
                </c:pt>
              </c:numCache>
            </c:numRef>
          </c:val>
          <c:extLst>
            <c:ext xmlns:c16="http://schemas.microsoft.com/office/drawing/2014/chart" uri="{C3380CC4-5D6E-409C-BE32-E72D297353CC}">
              <c16:uniqueId val="{00000000-6304-44F3-BFCD-5677A022FC5D}"/>
            </c:ext>
          </c:extLst>
        </c:ser>
        <c:ser>
          <c:idx val="3"/>
          <c:order val="3"/>
          <c:tx>
            <c:strRef>
              <c:f>'Tables and Figures'!$E$58</c:f>
              <c:strCache>
                <c:ptCount val="1"/>
                <c:pt idx="0">
                  <c:v>Earnings (20-yr NPV)</c:v>
                </c:pt>
              </c:strCache>
            </c:strRef>
          </c:tx>
          <c:spPr>
            <a:solidFill>
              <a:schemeClr val="accent1">
                <a:tint val="58000"/>
              </a:schemeClr>
            </a:solidFill>
            <a:ln>
              <a:noFill/>
            </a:ln>
            <a:effectLst/>
          </c:spPr>
          <c:invertIfNegative val="0"/>
          <c:dPt>
            <c:idx val="0"/>
            <c:invertIfNegative val="0"/>
            <c:bubble3D val="0"/>
            <c:spPr>
              <a:solidFill>
                <a:srgbClr val="B5BBD4"/>
              </a:solidFill>
              <a:ln>
                <a:noFill/>
              </a:ln>
              <a:effectLst/>
            </c:spPr>
            <c:extLst>
              <c:ext xmlns:c16="http://schemas.microsoft.com/office/drawing/2014/chart" uri="{C3380CC4-5D6E-409C-BE32-E72D297353CC}">
                <c16:uniqueId val="{00000005-6304-44F3-BFCD-5677A022FC5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Figures'!$A$59:$A$60</c:f>
              <c:strCache>
                <c:ptCount val="2"/>
                <c:pt idx="0">
                  <c:v>Low EV penetration</c:v>
                </c:pt>
                <c:pt idx="1">
                  <c:v>High EV penetration</c:v>
                </c:pt>
              </c:strCache>
            </c:strRef>
          </c:cat>
          <c:val>
            <c:numRef>
              <c:f>'Tables and Figures'!$E$59:$E$60</c:f>
              <c:numCache>
                <c:formatCode>0.0%</c:formatCode>
                <c:ptCount val="2"/>
                <c:pt idx="0">
                  <c:v>-1.8996831682122944E-2</c:v>
                </c:pt>
                <c:pt idx="1">
                  <c:v>-2.403771972137431E-2</c:v>
                </c:pt>
              </c:numCache>
            </c:numRef>
          </c:val>
          <c:extLst>
            <c:ext xmlns:c16="http://schemas.microsoft.com/office/drawing/2014/chart" uri="{C3380CC4-5D6E-409C-BE32-E72D297353CC}">
              <c16:uniqueId val="{00000001-6304-44F3-BFCD-5677A022FC5D}"/>
            </c:ext>
          </c:extLst>
        </c:ser>
        <c:dLbls>
          <c:dLblPos val="inEnd"/>
          <c:showLegendKey val="0"/>
          <c:showVal val="1"/>
          <c:showCatName val="0"/>
          <c:showSerName val="0"/>
          <c:showPercent val="0"/>
          <c:showBubbleSize val="0"/>
        </c:dLbls>
        <c:gapWidth val="219"/>
        <c:overlap val="-27"/>
        <c:axId val="1995909439"/>
        <c:axId val="1995180399"/>
        <c:extLst>
          <c:ext xmlns:c15="http://schemas.microsoft.com/office/drawing/2012/chart" uri="{02D57815-91ED-43cb-92C2-25804820EDAC}">
            <c15:filteredBarSeries>
              <c15:ser>
                <c:idx val="0"/>
                <c:order val="0"/>
                <c:tx>
                  <c:strRef>
                    <c:extLst>
                      <c:ext uri="{02D57815-91ED-43cb-92C2-25804820EDAC}">
                        <c15:formulaRef>
                          <c15:sqref>'Tables and Figures'!$B$58</c15:sqref>
                        </c15:formulaRef>
                      </c:ext>
                    </c:extLst>
                    <c:strCache>
                      <c:ptCount val="1"/>
                      <c:pt idx="0">
                        <c:v>Avg retail rates (10-yr NPV)</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'Tables and Figures'!$A$59:$A$60</c15:sqref>
                        </c15:formulaRef>
                      </c:ext>
                    </c:extLst>
                    <c:strCache>
                      <c:ptCount val="2"/>
                      <c:pt idx="0">
                        <c:v>Low EV penetration</c:v>
                      </c:pt>
                      <c:pt idx="1">
                        <c:v>High EV penetration</c:v>
                      </c:pt>
                    </c:strCache>
                  </c:strRef>
                </c:cat>
                <c:val>
                  <c:numRef>
                    <c:extLst>
                      <c:ext uri="{02D57815-91ED-43cb-92C2-25804820EDAC}">
                        <c15:formulaRef>
                          <c15:sqref>'Tables and Figures'!$B$59:$B$60</c15:sqref>
                        </c15:formulaRef>
                      </c:ext>
                    </c:extLst>
                    <c:numCache>
                      <c:formatCode>0.0%</c:formatCode>
                      <c:ptCount val="2"/>
                      <c:pt idx="0">
                        <c:v>-2.8255032255572227E-3</c:v>
                      </c:pt>
                      <c:pt idx="1">
                        <c:v>-1.2189723376905364E-2</c:v>
                      </c:pt>
                    </c:numCache>
                  </c:numRef>
                </c:val>
                <c:extLst>
                  <c:ext xmlns:c16="http://schemas.microsoft.com/office/drawing/2014/chart" uri="{C3380CC4-5D6E-409C-BE32-E72D297353CC}">
                    <c16:uniqueId val="{00000002-6304-44F3-BFCD-5677A022FC5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'Tables and Figures'!$D$58</c15:sqref>
                        </c15:formulaRef>
                      </c:ext>
                    </c:extLst>
                    <c:strCache>
                      <c:ptCount val="1"/>
                      <c:pt idx="0">
                        <c:v>Earnings (10-yr NPV)</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'Tables and Figures'!$A$59:$A$60</c15:sqref>
                        </c15:formulaRef>
                      </c:ext>
                    </c:extLst>
                    <c:strCache>
                      <c:ptCount val="2"/>
                      <c:pt idx="0">
                        <c:v>Low EV penetration</c:v>
                      </c:pt>
                      <c:pt idx="1">
                        <c:v>High EV penetration</c:v>
                      </c:pt>
                    </c:strCache>
                  </c:strRef>
                </c:cat>
                <c:val>
                  <c:numRef>
                    <c:extLst xmlns:c15="http://schemas.microsoft.com/office/drawing/2012/chart">
                      <c:ext xmlns:c15="http://schemas.microsoft.com/office/drawing/2012/chart" uri="{02D57815-91ED-43cb-92C2-25804820EDAC}">
                        <c15:formulaRef>
                          <c15:sqref>'Tables and Figures'!$D$59:$D$60</c15:sqref>
                        </c15:formulaRef>
                      </c:ext>
                    </c:extLst>
                    <c:numCache>
                      <c:formatCode>0.0%</c:formatCode>
                      <c:ptCount val="2"/>
                      <c:pt idx="0">
                        <c:v>-5.9766401379364635E-3</c:v>
                      </c:pt>
                      <c:pt idx="1">
                        <c:v>-2.6692512549938055E-2</c:v>
                      </c:pt>
                    </c:numCache>
                  </c:numRef>
                </c:val>
                <c:extLst xmlns:c15="http://schemas.microsoft.com/office/drawing/2012/chart">
                  <c:ext xmlns:c16="http://schemas.microsoft.com/office/drawing/2014/chart" uri="{C3380CC4-5D6E-409C-BE32-E72D297353CC}">
                    <c16:uniqueId val="{00000003-6304-44F3-BFCD-5677A022FC5D}"/>
                  </c:ext>
                </c:extLst>
              </c15:ser>
            </c15:filteredBarSeries>
          </c:ext>
        </c:extLst>
      </c:barChart>
      <c:catAx>
        <c:axId val="1995909439"/>
        <c:scaling>
          <c:orientation val="minMax"/>
        </c:scaling>
        <c:delete val="1"/>
        <c:axPos val="b"/>
        <c:numFmt formatCode="General" sourceLinked="1"/>
        <c:majorTickMark val="none"/>
        <c:minorTickMark val="none"/>
        <c:tickLblPos val="none"/>
        <c:crossAx val="1995180399"/>
        <c:crosses val="autoZero"/>
        <c:auto val="1"/>
        <c:lblAlgn val="ctr"/>
        <c:lblOffset val="100"/>
        <c:noMultiLvlLbl val="0"/>
      </c:catAx>
      <c:valAx>
        <c:axId val="19951803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Change in financial metric compared to High Peak Impact charging  (%)</a:t>
                </a:r>
              </a:p>
            </c:rich>
          </c:tx>
          <c:layout>
            <c:manualLayout>
              <c:xMode val="edge"/>
              <c:yMode val="edge"/>
              <c:x val="1.486118623075066E-2"/>
              <c:y val="5.5164327285176312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995909439"/>
        <c:crossesAt val="1"/>
        <c:crossBetween val="between"/>
      </c:valAx>
      <c:spPr>
        <a:noFill/>
        <a:ln>
          <a:noFill/>
        </a:ln>
        <a:effectLst/>
      </c:spPr>
    </c:plotArea>
    <c:legend>
      <c:legendPos val="r"/>
      <c:layout>
        <c:manualLayout>
          <c:xMode val="edge"/>
          <c:yMode val="edge"/>
          <c:x val="0.74400096478543887"/>
          <c:y val="0.36918490832901546"/>
          <c:w val="0.24725105354419705"/>
          <c:h val="0.2896440033078626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829750268854563"/>
          <c:y val="5.0686733514346181E-2"/>
          <c:w val="0.30331780454896373"/>
          <c:h val="0.80248097769844273"/>
        </c:manualLayout>
      </c:layout>
      <c:barChart>
        <c:barDir val="col"/>
        <c:grouping val="stacked"/>
        <c:varyColors val="0"/>
        <c:ser>
          <c:idx val="0"/>
          <c:order val="0"/>
          <c:tx>
            <c:strRef>
              <c:f>'Tables and Figures'!$E$197</c:f>
              <c:strCache>
                <c:ptCount val="1"/>
                <c:pt idx="0">
                  <c:v>High</c:v>
                </c:pt>
              </c:strCache>
            </c:strRef>
          </c:tx>
          <c:spPr>
            <a:noFill/>
            <a:ln>
              <a:noFill/>
            </a:ln>
            <a:effectLst/>
          </c:spPr>
          <c:invertIfNegative val="0"/>
          <c:cat>
            <c:strRef>
              <c:f>'Tables and Figures'!$J$58</c:f>
              <c:strCache>
                <c:ptCount val="1"/>
                <c:pt idx="0">
                  <c:v>Earnings               (20-yr NPV)</c:v>
                </c:pt>
              </c:strCache>
            </c:strRef>
          </c:cat>
          <c:val>
            <c:numRef>
              <c:f>'Tables and Figures'!$G$197</c:f>
              <c:numCache>
                <c:formatCode>0.00%</c:formatCode>
                <c:ptCount val="1"/>
                <c:pt idx="0">
                  <c:v>-3.0076771784275434E-3</c:v>
                </c:pt>
              </c:numCache>
            </c:numRef>
          </c:val>
          <c:extLst>
            <c:ext xmlns:c16="http://schemas.microsoft.com/office/drawing/2014/chart" uri="{C3380CC4-5D6E-409C-BE32-E72D297353CC}">
              <c16:uniqueId val="{00000000-E474-479B-B51C-22E14CBC0811}"/>
            </c:ext>
          </c:extLst>
        </c:ser>
        <c:ser>
          <c:idx val="1"/>
          <c:order val="1"/>
          <c:tx>
            <c:strRef>
              <c:f>'Tables and Figures'!$E$198</c:f>
              <c:strCache>
                <c:ptCount val="1"/>
                <c:pt idx="0">
                  <c:v>Sensitivity range</c:v>
                </c:pt>
              </c:strCache>
            </c:strRef>
          </c:tx>
          <c:spPr>
            <a:solidFill>
              <a:srgbClr val="B5BBD4"/>
            </a:solidFill>
            <a:ln>
              <a:noFill/>
            </a:ln>
            <a:effectLst/>
          </c:spPr>
          <c:invertIfNegative val="0"/>
          <c:cat>
            <c:strRef>
              <c:f>'Tables and Figures'!$J$58</c:f>
              <c:strCache>
                <c:ptCount val="1"/>
                <c:pt idx="0">
                  <c:v>Earnings               (20-yr NPV)</c:v>
                </c:pt>
              </c:strCache>
            </c:strRef>
          </c:cat>
          <c:val>
            <c:numRef>
              <c:f>'Tables and Figures'!$G$198</c:f>
              <c:numCache>
                <c:formatCode>0.00%</c:formatCode>
                <c:ptCount val="1"/>
                <c:pt idx="0">
                  <c:v>-2.1486041332463745E-2</c:v>
                </c:pt>
              </c:numCache>
            </c:numRef>
          </c:val>
          <c:extLst>
            <c:ext xmlns:c16="http://schemas.microsoft.com/office/drawing/2014/chart" uri="{C3380CC4-5D6E-409C-BE32-E72D297353CC}">
              <c16:uniqueId val="{00000001-E474-479B-B51C-22E14CBC0811}"/>
            </c:ext>
          </c:extLst>
        </c:ser>
        <c:dLbls>
          <c:showLegendKey val="0"/>
          <c:showVal val="0"/>
          <c:showCatName val="0"/>
          <c:showSerName val="0"/>
          <c:showPercent val="0"/>
          <c:showBubbleSize val="0"/>
        </c:dLbls>
        <c:gapWidth val="50"/>
        <c:overlap val="100"/>
        <c:axId val="544284208"/>
        <c:axId val="544285192"/>
      </c:barChart>
      <c:scatterChart>
        <c:scatterStyle val="lineMarker"/>
        <c:varyColors val="0"/>
        <c:ser>
          <c:idx val="2"/>
          <c:order val="2"/>
          <c:tx>
            <c:strRef>
              <c:f>'Tables and Figures'!$E$200</c:f>
              <c:strCache>
                <c:ptCount val="1"/>
                <c:pt idx="0">
                  <c:v>Low EV penetration</c:v>
                </c:pt>
              </c:strCache>
            </c:strRef>
          </c:tx>
          <c:spPr>
            <a:ln w="25400" cap="rnd">
              <a:noFill/>
              <a:round/>
            </a:ln>
            <a:effectLst/>
          </c:spPr>
          <c:marker>
            <c:symbol val="triangle"/>
            <c:size val="15"/>
            <c:spPr>
              <a:solidFill>
                <a:schemeClr val="accent1">
                  <a:lumMod val="60000"/>
                  <a:lumOff val="40000"/>
                </a:schemeClr>
              </a:solidFill>
              <a:ln w="9525">
                <a:noFill/>
              </a:ln>
              <a:effectLst/>
            </c:spPr>
          </c:marker>
          <c:xVal>
            <c:numRef>
              <c:f>'Tables and Figures'!$K$200:$K$201</c:f>
              <c:numCache>
                <c:formatCode>_(* #,##0.00_);_(* \(#,##0.00\);_(* "-"??_);_(@_)</c:formatCode>
                <c:ptCount val="2"/>
                <c:pt idx="0">
                  <c:v>0.09</c:v>
                </c:pt>
                <c:pt idx="1">
                  <c:v>0.09</c:v>
                </c:pt>
              </c:numCache>
            </c:numRef>
          </c:xVal>
          <c:yVal>
            <c:numRef>
              <c:f>'Tables and Figures'!$I$200:$I$201</c:f>
              <c:numCache>
                <c:formatCode>0.0%</c:formatCode>
                <c:ptCount val="2"/>
                <c:pt idx="0">
                  <c:v>-1.8996831682122944E-2</c:v>
                </c:pt>
                <c:pt idx="1">
                  <c:v>-1.8996831682122944E-2</c:v>
                </c:pt>
              </c:numCache>
            </c:numRef>
          </c:yVal>
          <c:smooth val="0"/>
          <c:extLst>
            <c:ext xmlns:c16="http://schemas.microsoft.com/office/drawing/2014/chart" uri="{C3380CC4-5D6E-409C-BE32-E72D297353CC}">
              <c16:uniqueId val="{00000002-E474-479B-B51C-22E14CBC0811}"/>
            </c:ext>
          </c:extLst>
        </c:ser>
        <c:ser>
          <c:idx val="3"/>
          <c:order val="3"/>
          <c:tx>
            <c:strRef>
              <c:f>'Tables and Figures'!$E$202</c:f>
              <c:strCache>
                <c:ptCount val="1"/>
                <c:pt idx="0">
                  <c:v>High EV penetration</c:v>
                </c:pt>
              </c:strCache>
            </c:strRef>
          </c:tx>
          <c:spPr>
            <a:ln w="25400" cap="rnd">
              <a:noFill/>
              <a:round/>
            </a:ln>
            <a:effectLst/>
          </c:spPr>
          <c:marker>
            <c:symbol val="circle"/>
            <c:size val="15"/>
            <c:spPr>
              <a:solidFill>
                <a:schemeClr val="accent1">
                  <a:lumMod val="20000"/>
                  <a:lumOff val="80000"/>
                </a:schemeClr>
              </a:solidFill>
              <a:ln w="9525">
                <a:noFill/>
              </a:ln>
              <a:effectLst/>
            </c:spPr>
          </c:marker>
          <c:xVal>
            <c:numRef>
              <c:f>'Tables and Figures'!$K$202:$K$203</c:f>
              <c:numCache>
                <c:formatCode>_(* #,##0.00_);_(* \(#,##0.00\);_(* "-"??_);_(@_)</c:formatCode>
                <c:ptCount val="2"/>
                <c:pt idx="0">
                  <c:v>0.1</c:v>
                </c:pt>
                <c:pt idx="1">
                  <c:v>0.1</c:v>
                </c:pt>
              </c:numCache>
            </c:numRef>
          </c:xVal>
          <c:yVal>
            <c:numRef>
              <c:f>'Tables and Figures'!$I$202:$I$203</c:f>
              <c:numCache>
                <c:formatCode>0.0%</c:formatCode>
                <c:ptCount val="2"/>
                <c:pt idx="0">
                  <c:v>-2.403771972137431E-2</c:v>
                </c:pt>
                <c:pt idx="1">
                  <c:v>-2.403771972137431E-2</c:v>
                </c:pt>
              </c:numCache>
            </c:numRef>
          </c:yVal>
          <c:smooth val="0"/>
          <c:extLst>
            <c:ext xmlns:c16="http://schemas.microsoft.com/office/drawing/2014/chart" uri="{C3380CC4-5D6E-409C-BE32-E72D297353CC}">
              <c16:uniqueId val="{00000003-E474-479B-B51C-22E14CBC0811}"/>
            </c:ext>
          </c:extLst>
        </c:ser>
        <c:dLbls>
          <c:showLegendKey val="0"/>
          <c:showVal val="0"/>
          <c:showCatName val="0"/>
          <c:showSerName val="0"/>
          <c:showPercent val="0"/>
          <c:showBubbleSize val="0"/>
        </c:dLbls>
        <c:axId val="697630768"/>
        <c:axId val="697630440"/>
      </c:scatterChart>
      <c:catAx>
        <c:axId val="544284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400" b="0" i="0" u="none" strike="noStrike" kern="1200" baseline="0">
                <a:solidFill>
                  <a:sysClr val="windowText" lastClr="000000"/>
                </a:solidFill>
                <a:latin typeface="+mn-lt"/>
                <a:ea typeface="+mn-ea"/>
                <a:cs typeface="+mn-cs"/>
              </a:defRPr>
            </a:pPr>
            <a:endParaRPr lang="en-US"/>
          </a:p>
        </c:txPr>
        <c:crossAx val="544285192"/>
        <c:crosses val="autoZero"/>
        <c:auto val="1"/>
        <c:lblAlgn val="ctr"/>
        <c:lblOffset val="100"/>
        <c:noMultiLvlLbl val="0"/>
      </c:catAx>
      <c:valAx>
        <c:axId val="544285192"/>
        <c:scaling>
          <c:orientation val="minMax"/>
          <c:max val="0"/>
          <c:min val="-3.0000000000000006E-2"/>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544284208"/>
        <c:crosses val="autoZero"/>
        <c:crossBetween val="between"/>
      </c:valAx>
      <c:valAx>
        <c:axId val="697630440"/>
        <c:scaling>
          <c:orientation val="minMax"/>
        </c:scaling>
        <c:delete val="1"/>
        <c:axPos val="r"/>
        <c:numFmt formatCode="0.0%" sourceLinked="1"/>
        <c:majorTickMark val="out"/>
        <c:minorTickMark val="none"/>
        <c:tickLblPos val="nextTo"/>
        <c:crossAx val="697630768"/>
        <c:crosses val="max"/>
        <c:crossBetween val="midCat"/>
      </c:valAx>
      <c:valAx>
        <c:axId val="697630768"/>
        <c:scaling>
          <c:orientation val="minMax"/>
        </c:scaling>
        <c:delete val="0"/>
        <c:axPos val="t"/>
        <c:numFmt formatCode="_(* #,##0.00_);_(* \(#,##0.00\);_(*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630440"/>
        <c:crosses val="max"/>
        <c:crossBetween val="midCat"/>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ln>
                  <a:noFill/>
                </a:ln>
                <a:solidFill>
                  <a:sysClr val="windowText" lastClr="000000"/>
                </a:solidFill>
                <a:latin typeface="+mn-lt"/>
                <a:ea typeface="+mn-ea"/>
                <a:cs typeface="+mn-cs"/>
              </a:defRPr>
            </a:pPr>
            <a:endParaRPr lang="en-US"/>
          </a:p>
        </c:txPr>
      </c:legendEntry>
      <c:legendEntry>
        <c:idx val="1"/>
        <c:delete val="1"/>
      </c:legendEntry>
      <c:layout>
        <c:manualLayout>
          <c:xMode val="edge"/>
          <c:yMode val="edge"/>
          <c:x val="0.6300733308160188"/>
          <c:y val="0.32350326943890656"/>
          <c:w val="0.31622826110484453"/>
          <c:h val="0.3838267283277472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172195860916213"/>
          <c:y val="5.2907934257901822E-2"/>
          <c:w val="0.45608151989567308"/>
          <c:h val="0.79984076990376207"/>
        </c:manualLayout>
      </c:layout>
      <c:barChart>
        <c:barDir val="col"/>
        <c:grouping val="stacked"/>
        <c:varyColors val="0"/>
        <c:ser>
          <c:idx val="0"/>
          <c:order val="0"/>
          <c:tx>
            <c:strRef>
              <c:f>'Tables and Figures'!$E$197</c:f>
              <c:strCache>
                <c:ptCount val="1"/>
                <c:pt idx="0">
                  <c:v>High</c:v>
                </c:pt>
              </c:strCache>
            </c:strRef>
          </c:tx>
          <c:spPr>
            <a:solidFill>
              <a:sysClr val="window" lastClr="FFFFFF"/>
            </a:solidFill>
            <a:ln>
              <a:noFill/>
            </a:ln>
            <a:effectLst/>
          </c:spPr>
          <c:invertIfNegative val="0"/>
          <c:cat>
            <c:strRef>
              <c:f>'Tables and Figures'!$I$58</c:f>
              <c:strCache>
                <c:ptCount val="1"/>
                <c:pt idx="0">
                  <c:v>Avg retail rates (20-yr NPV)</c:v>
                </c:pt>
              </c:strCache>
            </c:strRef>
          </c:cat>
          <c:val>
            <c:numRef>
              <c:f>'Tables and Figures'!$F$197</c:f>
              <c:numCache>
                <c:formatCode>0.00%</c:formatCode>
                <c:ptCount val="1"/>
                <c:pt idx="0">
                  <c:v>-1.6085489322220689E-3</c:v>
                </c:pt>
              </c:numCache>
            </c:numRef>
          </c:val>
          <c:extLst>
            <c:ext xmlns:c16="http://schemas.microsoft.com/office/drawing/2014/chart" uri="{C3380CC4-5D6E-409C-BE32-E72D297353CC}">
              <c16:uniqueId val="{00000000-6B54-4786-A769-82F910874F3D}"/>
            </c:ext>
          </c:extLst>
        </c:ser>
        <c:ser>
          <c:idx val="1"/>
          <c:order val="1"/>
          <c:tx>
            <c:strRef>
              <c:f>'Tables and Figures'!$E$198</c:f>
              <c:strCache>
                <c:ptCount val="1"/>
                <c:pt idx="0">
                  <c:v>Sensitivity range</c:v>
                </c:pt>
              </c:strCache>
            </c:strRef>
          </c:tx>
          <c:spPr>
            <a:solidFill>
              <a:srgbClr val="384E86"/>
            </a:solidFill>
            <a:ln>
              <a:noFill/>
            </a:ln>
            <a:effectLst/>
          </c:spPr>
          <c:invertIfNegative val="0"/>
          <c:cat>
            <c:strRef>
              <c:f>'Tables and Figures'!$I$58</c:f>
              <c:strCache>
                <c:ptCount val="1"/>
                <c:pt idx="0">
                  <c:v>Avg retail rates (20-yr NPV)</c:v>
                </c:pt>
              </c:strCache>
            </c:strRef>
          </c:cat>
          <c:val>
            <c:numRef>
              <c:f>'Tables and Figures'!$F$198</c:f>
              <c:numCache>
                <c:formatCode>0.00%</c:formatCode>
                <c:ptCount val="1"/>
                <c:pt idx="0">
                  <c:v>-9.357487947201178E-3</c:v>
                </c:pt>
              </c:numCache>
            </c:numRef>
          </c:val>
          <c:extLst>
            <c:ext xmlns:c16="http://schemas.microsoft.com/office/drawing/2014/chart" uri="{C3380CC4-5D6E-409C-BE32-E72D297353CC}">
              <c16:uniqueId val="{00000001-6B54-4786-A769-82F910874F3D}"/>
            </c:ext>
          </c:extLst>
        </c:ser>
        <c:dLbls>
          <c:showLegendKey val="0"/>
          <c:showVal val="0"/>
          <c:showCatName val="0"/>
          <c:showSerName val="0"/>
          <c:showPercent val="0"/>
          <c:showBubbleSize val="0"/>
        </c:dLbls>
        <c:gapWidth val="50"/>
        <c:overlap val="100"/>
        <c:axId val="544284208"/>
        <c:axId val="544285192"/>
      </c:barChart>
      <c:scatterChart>
        <c:scatterStyle val="lineMarker"/>
        <c:varyColors val="0"/>
        <c:ser>
          <c:idx val="2"/>
          <c:order val="2"/>
          <c:tx>
            <c:strRef>
              <c:f>'Tables and Figures'!$E$200</c:f>
              <c:strCache>
                <c:ptCount val="1"/>
                <c:pt idx="0">
                  <c:v>Low EV penetration</c:v>
                </c:pt>
              </c:strCache>
            </c:strRef>
          </c:tx>
          <c:spPr>
            <a:ln w="25400" cap="rnd">
              <a:noFill/>
              <a:round/>
            </a:ln>
            <a:effectLst/>
          </c:spPr>
          <c:marker>
            <c:symbol val="triangle"/>
            <c:size val="15"/>
            <c:spPr>
              <a:solidFill>
                <a:schemeClr val="accent1">
                  <a:lumMod val="60000"/>
                  <a:lumOff val="40000"/>
                </a:schemeClr>
              </a:solidFill>
              <a:ln w="9525">
                <a:noFill/>
              </a:ln>
              <a:effectLst/>
            </c:spPr>
          </c:marker>
          <c:xVal>
            <c:numRef>
              <c:f>'Tables and Figures'!$K$200:$K$201</c:f>
              <c:numCache>
                <c:formatCode>_(* #,##0.00_);_(* \(#,##0.00\);_(* "-"??_);_(@_)</c:formatCode>
                <c:ptCount val="2"/>
                <c:pt idx="0">
                  <c:v>0.09</c:v>
                </c:pt>
                <c:pt idx="1">
                  <c:v>0.09</c:v>
                </c:pt>
              </c:numCache>
            </c:numRef>
          </c:xVal>
          <c:yVal>
            <c:numRef>
              <c:f>'Tables and Figures'!$H$200:$H$201</c:f>
              <c:numCache>
                <c:formatCode>0.0%</c:formatCode>
                <c:ptCount val="2"/>
                <c:pt idx="0">
                  <c:v>-8.4550458306163513E-3</c:v>
                </c:pt>
                <c:pt idx="1">
                  <c:v>-8.4550458306163513E-3</c:v>
                </c:pt>
              </c:numCache>
            </c:numRef>
          </c:yVal>
          <c:smooth val="0"/>
          <c:extLst>
            <c:ext xmlns:c16="http://schemas.microsoft.com/office/drawing/2014/chart" uri="{C3380CC4-5D6E-409C-BE32-E72D297353CC}">
              <c16:uniqueId val="{00000002-6B54-4786-A769-82F910874F3D}"/>
            </c:ext>
          </c:extLst>
        </c:ser>
        <c:ser>
          <c:idx val="3"/>
          <c:order val="3"/>
          <c:tx>
            <c:strRef>
              <c:f>'Tables and Figures'!$E$202</c:f>
              <c:strCache>
                <c:ptCount val="1"/>
                <c:pt idx="0">
                  <c:v>High EV penetration</c:v>
                </c:pt>
              </c:strCache>
            </c:strRef>
          </c:tx>
          <c:spPr>
            <a:ln w="25400" cap="rnd">
              <a:noFill/>
              <a:round/>
            </a:ln>
            <a:effectLst/>
          </c:spPr>
          <c:marker>
            <c:symbol val="circle"/>
            <c:size val="15"/>
            <c:spPr>
              <a:solidFill>
                <a:schemeClr val="accent1">
                  <a:lumMod val="20000"/>
                  <a:lumOff val="80000"/>
                </a:schemeClr>
              </a:solidFill>
              <a:ln w="9525">
                <a:noFill/>
              </a:ln>
              <a:effectLst/>
            </c:spPr>
          </c:marker>
          <c:xVal>
            <c:numRef>
              <c:f>'Tables and Figures'!$K$202:$K$203</c:f>
              <c:numCache>
                <c:formatCode>_(* #,##0.00_);_(* \(#,##0.00\);_(* "-"??_);_(@_)</c:formatCode>
                <c:ptCount val="2"/>
                <c:pt idx="0">
                  <c:v>0.1</c:v>
                </c:pt>
                <c:pt idx="1">
                  <c:v>0.1</c:v>
                </c:pt>
              </c:numCache>
            </c:numRef>
          </c:xVal>
          <c:yVal>
            <c:numRef>
              <c:f>'Tables and Figures'!$H$202:$H$203</c:f>
              <c:numCache>
                <c:formatCode>0.0%</c:formatCode>
                <c:ptCount val="2"/>
                <c:pt idx="0">
                  <c:v>-1.039992349726101E-2</c:v>
                </c:pt>
                <c:pt idx="1">
                  <c:v>-1.039992349726101E-2</c:v>
                </c:pt>
              </c:numCache>
            </c:numRef>
          </c:yVal>
          <c:smooth val="0"/>
          <c:extLst>
            <c:ext xmlns:c16="http://schemas.microsoft.com/office/drawing/2014/chart" uri="{C3380CC4-5D6E-409C-BE32-E72D297353CC}">
              <c16:uniqueId val="{00000003-6B54-4786-A769-82F910874F3D}"/>
            </c:ext>
          </c:extLst>
        </c:ser>
        <c:dLbls>
          <c:showLegendKey val="0"/>
          <c:showVal val="0"/>
          <c:showCatName val="0"/>
          <c:showSerName val="0"/>
          <c:showPercent val="0"/>
          <c:showBubbleSize val="0"/>
        </c:dLbls>
        <c:axId val="697630768"/>
        <c:axId val="697630440"/>
      </c:scatterChart>
      <c:catAx>
        <c:axId val="544284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400" b="0" i="0" u="none" strike="noStrike" kern="1200" baseline="0">
                <a:solidFill>
                  <a:sysClr val="windowText" lastClr="000000"/>
                </a:solidFill>
                <a:latin typeface="+mn-lt"/>
                <a:ea typeface="+mn-ea"/>
                <a:cs typeface="+mn-cs"/>
              </a:defRPr>
            </a:pPr>
            <a:endParaRPr lang="en-US"/>
          </a:p>
        </c:txPr>
        <c:crossAx val="544285192"/>
        <c:crosses val="autoZero"/>
        <c:auto val="1"/>
        <c:lblAlgn val="ctr"/>
        <c:lblOffset val="100"/>
        <c:noMultiLvlLbl val="0"/>
      </c:catAx>
      <c:valAx>
        <c:axId val="544285192"/>
        <c:scaling>
          <c:orientation val="minMax"/>
          <c:max val="0"/>
          <c:min val="-3.0000000000000006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b="0" dirty="0">
                    <a:solidFill>
                      <a:sysClr val="windowText" lastClr="000000"/>
                    </a:solidFill>
                  </a:rPr>
                  <a:t>Change in financial metric compared to</a:t>
                </a:r>
                <a:r>
                  <a:rPr lang="en-US" sz="1600" b="0" baseline="0" dirty="0">
                    <a:solidFill>
                      <a:sysClr val="windowText" lastClr="000000"/>
                    </a:solidFill>
                  </a:rPr>
                  <a:t> </a:t>
                </a:r>
              </a:p>
              <a:p>
                <a:pPr>
                  <a:defRPr sz="1600">
                    <a:solidFill>
                      <a:sysClr val="windowText" lastClr="000000"/>
                    </a:solidFill>
                  </a:defRPr>
                </a:pPr>
                <a:r>
                  <a:rPr lang="en-US" sz="1600" b="0" baseline="0" dirty="0">
                    <a:solidFill>
                      <a:sysClr val="windowText" lastClr="000000"/>
                    </a:solidFill>
                  </a:rPr>
                  <a:t>High Peak Impact charging (%)</a:t>
                </a:r>
                <a:endParaRPr lang="en-US" sz="1600" b="0" dirty="0">
                  <a:solidFill>
                    <a:sysClr val="windowText" lastClr="000000"/>
                  </a:solidFill>
                </a:endParaRPr>
              </a:p>
            </c:rich>
          </c:tx>
          <c:layout>
            <c:manualLayout>
              <c:xMode val="edge"/>
              <c:yMode val="edge"/>
              <c:x val="5.8948823562602261E-2"/>
              <c:y val="6.2465309137591032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44284208"/>
        <c:crosses val="autoZero"/>
        <c:crossBetween val="between"/>
      </c:valAx>
      <c:valAx>
        <c:axId val="697630440"/>
        <c:scaling>
          <c:orientation val="minMax"/>
        </c:scaling>
        <c:delete val="1"/>
        <c:axPos val="r"/>
        <c:numFmt formatCode="0.0%" sourceLinked="1"/>
        <c:majorTickMark val="out"/>
        <c:minorTickMark val="none"/>
        <c:tickLblPos val="nextTo"/>
        <c:crossAx val="697630768"/>
        <c:crosses val="max"/>
        <c:crossBetween val="midCat"/>
      </c:valAx>
      <c:valAx>
        <c:axId val="697630768"/>
        <c:scaling>
          <c:orientation val="minMax"/>
        </c:scaling>
        <c:delete val="0"/>
        <c:axPos val="t"/>
        <c:numFmt formatCode="_(* #,##0.00_);_(* \(#,##0.00\);_(*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630440"/>
        <c:crosses val="max"/>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987862507610866"/>
          <c:y val="5.0925925925925923E-2"/>
          <c:w val="0.81513037973120461"/>
          <c:h val="0.70753698740363224"/>
        </c:manualLayout>
      </c:layout>
      <c:barChart>
        <c:barDir val="col"/>
        <c:grouping val="clustered"/>
        <c:varyColors val="0"/>
        <c:ser>
          <c:idx val="0"/>
          <c:order val="0"/>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Figures'!$AP$106:$AP$109</c:f>
              <c:strCache>
                <c:ptCount val="4"/>
                <c:pt idx="0">
                  <c:v>High Peak Impact</c:v>
                </c:pt>
                <c:pt idx="1">
                  <c:v>Low Peak Impact</c:v>
                </c:pt>
                <c:pt idx="2">
                  <c:v>High Peak Impact</c:v>
                </c:pt>
                <c:pt idx="3">
                  <c:v>Low Peak Impact</c:v>
                </c:pt>
              </c:strCache>
            </c:strRef>
          </c:cat>
          <c:val>
            <c:numRef>
              <c:f>'Tables and Figures'!$AO$106:$AO$109</c:f>
              <c:numCache>
                <c:formatCode>_("$"* #,##0.00_);_("$"* \(#,##0.00\);_("$"* "-"??_);_(@_)</c:formatCode>
                <c:ptCount val="4"/>
                <c:pt idx="0">
                  <c:v>615.60682074785723</c:v>
                </c:pt>
                <c:pt idx="1">
                  <c:v>231.75158638097068</c:v>
                </c:pt>
                <c:pt idx="2">
                  <c:v>471.252565805892</c:v>
                </c:pt>
                <c:pt idx="3">
                  <c:v>292.61602680029586</c:v>
                </c:pt>
              </c:numCache>
            </c:numRef>
          </c:val>
          <c:extLst>
            <c:ext xmlns:c16="http://schemas.microsoft.com/office/drawing/2014/chart" uri="{C3380CC4-5D6E-409C-BE32-E72D297353CC}">
              <c16:uniqueId val="{00000000-D658-4C53-9C76-A95720E15B8E}"/>
            </c:ext>
          </c:extLst>
        </c:ser>
        <c:dLbls>
          <c:showLegendKey val="0"/>
          <c:showVal val="0"/>
          <c:showCatName val="0"/>
          <c:showSerName val="0"/>
          <c:showPercent val="0"/>
          <c:showBubbleSize val="0"/>
        </c:dLbls>
        <c:gapWidth val="219"/>
        <c:overlap val="-27"/>
        <c:axId val="824531760"/>
        <c:axId val="697311792"/>
      </c:barChart>
      <c:catAx>
        <c:axId val="82453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697311792"/>
        <c:crosses val="autoZero"/>
        <c:auto val="1"/>
        <c:lblAlgn val="ctr"/>
        <c:lblOffset val="100"/>
        <c:noMultiLvlLbl val="0"/>
      </c:catAx>
      <c:valAx>
        <c:axId val="697311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dirty="0">
                    <a:solidFill>
                      <a:sysClr val="windowText" lastClr="000000"/>
                    </a:solidFill>
                  </a:rPr>
                  <a:t>Annual $/EV </a:t>
                </a:r>
              </a:p>
              <a:p>
                <a:pPr>
                  <a:defRPr sz="1600">
                    <a:solidFill>
                      <a:sysClr val="windowText" lastClr="000000"/>
                    </a:solidFill>
                  </a:defRPr>
                </a:pPr>
                <a:r>
                  <a:rPr lang="en-US" sz="1600" dirty="0">
                    <a:solidFill>
                      <a:sysClr val="windowText" lastClr="000000"/>
                    </a:solidFill>
                  </a:rPr>
                  <a:t>(20-yr discount-weighted)</a:t>
                </a:r>
              </a:p>
            </c:rich>
          </c:tx>
          <c:layout>
            <c:manualLayout>
              <c:xMode val="edge"/>
              <c:yMode val="edge"/>
              <c:x val="2.8984698476686763E-2"/>
              <c:y val="9.8142151456536195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24531760"/>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60CEE-B125-452B-9EF6-9514D6D299E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4B500755-0BB6-4F7C-9A65-9F80F9377246}">
      <dgm:prSet phldrT="[Text]"/>
      <dgm:spPr/>
      <dgm:t>
        <a:bodyPr/>
        <a:lstStyle/>
        <a:p>
          <a:r>
            <a:rPr lang="en-US" dirty="0"/>
            <a:t>Including customer EV adoption and balance among customers with and without EVs</a:t>
          </a:r>
        </a:p>
      </dgm:t>
    </dgm:pt>
    <dgm:pt modelId="{0DBA4840-46D8-4CF2-A500-97C75D6AD71A}" type="parTrans" cxnId="{36DF0163-881C-4D25-9B0C-F009E170CB21}">
      <dgm:prSet/>
      <dgm:spPr/>
      <dgm:t>
        <a:bodyPr/>
        <a:lstStyle/>
        <a:p>
          <a:endParaRPr lang="en-US"/>
        </a:p>
      </dgm:t>
    </dgm:pt>
    <dgm:pt modelId="{21D0B009-F990-4908-A70A-2DCCB147FF10}" type="sibTrans" cxnId="{36DF0163-881C-4D25-9B0C-F009E170CB21}">
      <dgm:prSet/>
      <dgm:spPr/>
      <dgm:t>
        <a:bodyPr/>
        <a:lstStyle/>
        <a:p>
          <a:endParaRPr lang="en-US"/>
        </a:p>
      </dgm:t>
    </dgm:pt>
    <dgm:pt modelId="{1BFBAF47-F534-4124-ADFA-1C2C82F121FC}">
      <dgm:prSet phldrT="[Text]"/>
      <dgm:spPr/>
      <dgm:t>
        <a:bodyPr/>
        <a:lstStyle/>
        <a:p>
          <a:r>
            <a:rPr lang="en-US" dirty="0"/>
            <a:t>Including how utility collects revenues and provides value to investors, as well as scope of utility roles and responsibilities</a:t>
          </a:r>
        </a:p>
      </dgm:t>
    </dgm:pt>
    <dgm:pt modelId="{67A557DF-0216-4003-AF2B-43068E10A9C1}" type="parTrans" cxnId="{822A9E22-7245-408F-97A3-C9B366FEAEC7}">
      <dgm:prSet/>
      <dgm:spPr/>
      <dgm:t>
        <a:bodyPr/>
        <a:lstStyle/>
        <a:p>
          <a:endParaRPr lang="en-US"/>
        </a:p>
      </dgm:t>
    </dgm:pt>
    <dgm:pt modelId="{41EB9388-B348-4402-AF2D-855DC0702DBA}" type="sibTrans" cxnId="{822A9E22-7245-408F-97A3-C9B366FEAEC7}">
      <dgm:prSet/>
      <dgm:spPr/>
      <dgm:t>
        <a:bodyPr/>
        <a:lstStyle/>
        <a:p>
          <a:endParaRPr lang="en-US"/>
        </a:p>
      </dgm:t>
    </dgm:pt>
    <dgm:pt modelId="{C99BE084-F535-4535-9205-8EC46CBC56BF}" type="pres">
      <dgm:prSet presAssocID="{98560CEE-B125-452B-9EF6-9514D6D299EE}" presName="compositeShape" presStyleCnt="0">
        <dgm:presLayoutVars>
          <dgm:chMax val="2"/>
          <dgm:dir/>
          <dgm:resizeHandles val="exact"/>
        </dgm:presLayoutVars>
      </dgm:prSet>
      <dgm:spPr/>
    </dgm:pt>
    <dgm:pt modelId="{E063E1EB-02F7-4B96-A6D7-2AD72BB09985}" type="pres">
      <dgm:prSet presAssocID="{98560CEE-B125-452B-9EF6-9514D6D299EE}" presName="divider" presStyleLbl="fgShp" presStyleIdx="0" presStyleCnt="1"/>
      <dgm:spPr/>
    </dgm:pt>
    <dgm:pt modelId="{9233E107-D90E-4FCD-B4B4-C92D8FB18590}" type="pres">
      <dgm:prSet presAssocID="{4B500755-0BB6-4F7C-9A65-9F80F9377246}" presName="downArrow" presStyleLbl="node1" presStyleIdx="0" presStyleCnt="2" custScaleX="115344"/>
      <dgm:spPr/>
    </dgm:pt>
    <dgm:pt modelId="{AA38E813-5674-44C5-A7DD-4227F5424CF4}" type="pres">
      <dgm:prSet presAssocID="{4B500755-0BB6-4F7C-9A65-9F80F9377246}" presName="downArrowText" presStyleLbl="revTx" presStyleIdx="0" presStyleCnt="2">
        <dgm:presLayoutVars>
          <dgm:bulletEnabled val="1"/>
        </dgm:presLayoutVars>
      </dgm:prSet>
      <dgm:spPr/>
    </dgm:pt>
    <dgm:pt modelId="{6A11BA52-8631-4425-A415-A99C62134244}" type="pres">
      <dgm:prSet presAssocID="{1BFBAF47-F534-4124-ADFA-1C2C82F121FC}" presName="upArrow" presStyleLbl="node1" presStyleIdx="1" presStyleCnt="2" custScaleX="134285"/>
      <dgm:spPr/>
    </dgm:pt>
    <dgm:pt modelId="{95F051E8-B36E-4BDD-ABA3-C1F2004947A9}" type="pres">
      <dgm:prSet presAssocID="{1BFBAF47-F534-4124-ADFA-1C2C82F121FC}" presName="upArrowText" presStyleLbl="revTx" presStyleIdx="1" presStyleCnt="2">
        <dgm:presLayoutVars>
          <dgm:bulletEnabled val="1"/>
        </dgm:presLayoutVars>
      </dgm:prSet>
      <dgm:spPr/>
    </dgm:pt>
  </dgm:ptLst>
  <dgm:cxnLst>
    <dgm:cxn modelId="{822A9E22-7245-408F-97A3-C9B366FEAEC7}" srcId="{98560CEE-B125-452B-9EF6-9514D6D299EE}" destId="{1BFBAF47-F534-4124-ADFA-1C2C82F121FC}" srcOrd="1" destOrd="0" parTransId="{67A557DF-0216-4003-AF2B-43068E10A9C1}" sibTransId="{41EB9388-B348-4402-AF2D-855DC0702DBA}"/>
    <dgm:cxn modelId="{36DF0163-881C-4D25-9B0C-F009E170CB21}" srcId="{98560CEE-B125-452B-9EF6-9514D6D299EE}" destId="{4B500755-0BB6-4F7C-9A65-9F80F9377246}" srcOrd="0" destOrd="0" parTransId="{0DBA4840-46D8-4CF2-A500-97C75D6AD71A}" sibTransId="{21D0B009-F990-4908-A70A-2DCCB147FF10}"/>
    <dgm:cxn modelId="{0D38D872-2D31-4B0F-8D7B-7F8DB13DD8F7}" type="presOf" srcId="{1BFBAF47-F534-4124-ADFA-1C2C82F121FC}" destId="{95F051E8-B36E-4BDD-ABA3-C1F2004947A9}" srcOrd="0" destOrd="0" presId="urn:microsoft.com/office/officeart/2005/8/layout/arrow3"/>
    <dgm:cxn modelId="{2D56EB85-CE91-4721-A91C-B60D128AED7B}" type="presOf" srcId="{98560CEE-B125-452B-9EF6-9514D6D299EE}" destId="{C99BE084-F535-4535-9205-8EC46CBC56BF}" srcOrd="0" destOrd="0" presId="urn:microsoft.com/office/officeart/2005/8/layout/arrow3"/>
    <dgm:cxn modelId="{F67EB38C-7311-4A3F-A018-3A9658F9F2C2}" type="presOf" srcId="{4B500755-0BB6-4F7C-9A65-9F80F9377246}" destId="{AA38E813-5674-44C5-A7DD-4227F5424CF4}" srcOrd="0" destOrd="0" presId="urn:microsoft.com/office/officeart/2005/8/layout/arrow3"/>
    <dgm:cxn modelId="{040AC706-45A1-48A5-AE6D-6C6534B81029}" type="presParOf" srcId="{C99BE084-F535-4535-9205-8EC46CBC56BF}" destId="{E063E1EB-02F7-4B96-A6D7-2AD72BB09985}" srcOrd="0" destOrd="0" presId="urn:microsoft.com/office/officeart/2005/8/layout/arrow3"/>
    <dgm:cxn modelId="{08B0E0D6-4CB0-40FA-8BE0-3D51F0189C0B}" type="presParOf" srcId="{C99BE084-F535-4535-9205-8EC46CBC56BF}" destId="{9233E107-D90E-4FCD-B4B4-C92D8FB18590}" srcOrd="1" destOrd="0" presId="urn:microsoft.com/office/officeart/2005/8/layout/arrow3"/>
    <dgm:cxn modelId="{B170319D-3209-40A2-96BB-43A7A91A05B7}" type="presParOf" srcId="{C99BE084-F535-4535-9205-8EC46CBC56BF}" destId="{AA38E813-5674-44C5-A7DD-4227F5424CF4}" srcOrd="2" destOrd="0" presId="urn:microsoft.com/office/officeart/2005/8/layout/arrow3"/>
    <dgm:cxn modelId="{913D8869-C2F5-45F5-AA98-C622DD4E0142}" type="presParOf" srcId="{C99BE084-F535-4535-9205-8EC46CBC56BF}" destId="{6A11BA52-8631-4425-A415-A99C62134244}" srcOrd="3" destOrd="0" presId="urn:microsoft.com/office/officeart/2005/8/layout/arrow3"/>
    <dgm:cxn modelId="{55F97EFA-08AB-4815-93B7-04C56FD0D306}" type="presParOf" srcId="{C99BE084-F535-4535-9205-8EC46CBC56BF}" destId="{95F051E8-B36E-4BDD-ABA3-C1F2004947A9}"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3FD863-3A78-47EE-8EA5-75A476898F5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2467818E-7737-4C03-8729-191918D98163}">
      <dgm:prSet phldrT="[Text]" custT="1"/>
      <dgm:spPr/>
      <dgm:t>
        <a:bodyPr/>
        <a:lstStyle/>
        <a:p>
          <a:r>
            <a:rPr lang="en-US" sz="1600" dirty="0"/>
            <a:t>Utility hourly load adjusted for incremental EVs</a:t>
          </a:r>
        </a:p>
      </dgm:t>
    </dgm:pt>
    <dgm:pt modelId="{7ADC5ED1-7E0A-4C9F-B667-EFDE14C3437B}" type="parTrans" cxnId="{149144B6-2ED1-460E-9B82-1BA772B1AFE1}">
      <dgm:prSet/>
      <dgm:spPr/>
      <dgm:t>
        <a:bodyPr/>
        <a:lstStyle/>
        <a:p>
          <a:endParaRPr lang="en-US" sz="1600"/>
        </a:p>
      </dgm:t>
    </dgm:pt>
    <dgm:pt modelId="{923B188D-DA8A-4F66-AE0E-9AD78E9A1800}" type="sibTrans" cxnId="{149144B6-2ED1-460E-9B82-1BA772B1AFE1}">
      <dgm:prSet custT="1"/>
      <dgm:spPr/>
      <dgm:t>
        <a:bodyPr/>
        <a:lstStyle/>
        <a:p>
          <a:endParaRPr lang="en-US" sz="1600"/>
        </a:p>
      </dgm:t>
    </dgm:pt>
    <dgm:pt modelId="{92644B46-F852-41E2-9162-9E8FA50EBBF8}">
      <dgm:prSet phldrT="[Text]" custT="1"/>
      <dgm:spPr/>
      <dgm:t>
        <a:bodyPr/>
        <a:lstStyle/>
        <a:p>
          <a:r>
            <a:rPr lang="en-US" sz="1600" dirty="0"/>
            <a:t>Hourly forecasts transformed into energy requirements by time period</a:t>
          </a:r>
        </a:p>
      </dgm:t>
    </dgm:pt>
    <dgm:pt modelId="{62191B92-D5E0-4653-8714-0C871E2AE0E2}" type="parTrans" cxnId="{7CE8E443-6C36-46C5-A819-9B538BC03136}">
      <dgm:prSet/>
      <dgm:spPr/>
      <dgm:t>
        <a:bodyPr/>
        <a:lstStyle/>
        <a:p>
          <a:endParaRPr lang="en-US" sz="1600"/>
        </a:p>
      </dgm:t>
    </dgm:pt>
    <dgm:pt modelId="{9635955E-AE5B-4BF4-B5D1-11339BEE14E5}" type="sibTrans" cxnId="{7CE8E443-6C36-46C5-A819-9B538BC03136}">
      <dgm:prSet custT="1"/>
      <dgm:spPr/>
      <dgm:t>
        <a:bodyPr/>
        <a:lstStyle/>
        <a:p>
          <a:endParaRPr lang="en-US" sz="1600"/>
        </a:p>
      </dgm:t>
    </dgm:pt>
    <dgm:pt modelId="{3550E776-85F0-4255-A049-678E2C5A43D3}">
      <dgm:prSet phldrT="[Text]" custT="1"/>
      <dgm:spPr/>
      <dgm:t>
        <a:bodyPr/>
        <a:lstStyle/>
        <a:p>
          <a:r>
            <a:rPr lang="en-US" sz="1600" dirty="0"/>
            <a:t>Contributions of variable renewable energy and hour-to-hour ramp rates determined</a:t>
          </a:r>
        </a:p>
      </dgm:t>
    </dgm:pt>
    <dgm:pt modelId="{ACCAF2D2-C5D4-4157-AE9A-078900C5CC69}" type="parTrans" cxnId="{50AD93BD-1F2E-4C5F-9ADA-E4291E22156D}">
      <dgm:prSet/>
      <dgm:spPr/>
      <dgm:t>
        <a:bodyPr/>
        <a:lstStyle/>
        <a:p>
          <a:endParaRPr lang="en-US" sz="1600"/>
        </a:p>
      </dgm:t>
    </dgm:pt>
    <dgm:pt modelId="{62A0096C-3AB4-43B2-801E-9EF027580C47}" type="sibTrans" cxnId="{50AD93BD-1F2E-4C5F-9ADA-E4291E22156D}">
      <dgm:prSet custT="1"/>
      <dgm:spPr/>
      <dgm:t>
        <a:bodyPr/>
        <a:lstStyle/>
        <a:p>
          <a:endParaRPr lang="en-US" sz="1600"/>
        </a:p>
      </dgm:t>
    </dgm:pt>
    <dgm:pt modelId="{4A953DE9-3BD5-455F-A566-9E8DB467270E}">
      <dgm:prSet phldrT="[Text]" custT="1"/>
      <dgm:spPr/>
      <dgm:t>
        <a:bodyPr/>
        <a:lstStyle/>
        <a:p>
          <a:r>
            <a:rPr lang="en-US" sz="1600" dirty="0"/>
            <a:t>Forward-looking capacity expansion that minimizes portfolio investment and operating costs</a:t>
          </a:r>
        </a:p>
      </dgm:t>
    </dgm:pt>
    <dgm:pt modelId="{63BCF937-771B-48E8-A7E5-388277D83DCA}" type="parTrans" cxnId="{1A5C285B-6120-4967-BEEB-48235DAD5804}">
      <dgm:prSet/>
      <dgm:spPr/>
      <dgm:t>
        <a:bodyPr/>
        <a:lstStyle/>
        <a:p>
          <a:endParaRPr lang="en-US" sz="1600"/>
        </a:p>
      </dgm:t>
    </dgm:pt>
    <dgm:pt modelId="{B09C8DA0-DD4F-42D0-98F2-D9A95D576889}" type="sibTrans" cxnId="{1A5C285B-6120-4967-BEEB-48235DAD5804}">
      <dgm:prSet custT="1"/>
      <dgm:spPr/>
      <dgm:t>
        <a:bodyPr/>
        <a:lstStyle/>
        <a:p>
          <a:endParaRPr lang="en-US" sz="1600"/>
        </a:p>
      </dgm:t>
    </dgm:pt>
    <dgm:pt modelId="{F76B43E3-8964-493B-948B-E221F6BA17B0}">
      <dgm:prSet phldrT="[Text]" custT="1"/>
      <dgm:spPr/>
      <dgm:t>
        <a:bodyPr/>
        <a:lstStyle/>
        <a:p>
          <a:r>
            <a:rPr lang="en-US" sz="1600" dirty="0"/>
            <a:t>Weekly and hourly generation dispatch that minimized operating costs</a:t>
          </a:r>
        </a:p>
      </dgm:t>
    </dgm:pt>
    <dgm:pt modelId="{20F22DB8-E41F-444F-98FC-5D4EC253B1CD}" type="parTrans" cxnId="{045D8D85-D1A3-4D3A-A4F5-F02422BD30B6}">
      <dgm:prSet/>
      <dgm:spPr/>
      <dgm:t>
        <a:bodyPr/>
        <a:lstStyle/>
        <a:p>
          <a:endParaRPr lang="en-US" sz="1600"/>
        </a:p>
      </dgm:t>
    </dgm:pt>
    <dgm:pt modelId="{DB1ED310-A323-46DD-BD2C-24D6104702F3}" type="sibTrans" cxnId="{045D8D85-D1A3-4D3A-A4F5-F02422BD30B6}">
      <dgm:prSet/>
      <dgm:spPr/>
      <dgm:t>
        <a:bodyPr/>
        <a:lstStyle/>
        <a:p>
          <a:endParaRPr lang="en-US" sz="1600"/>
        </a:p>
      </dgm:t>
    </dgm:pt>
    <dgm:pt modelId="{9A60AF50-40AA-485B-A3ED-2AA3292E24F2}" type="pres">
      <dgm:prSet presAssocID="{EA3FD863-3A78-47EE-8EA5-75A476898F55}" presName="Name0" presStyleCnt="0">
        <dgm:presLayoutVars>
          <dgm:dir/>
          <dgm:resizeHandles val="exact"/>
        </dgm:presLayoutVars>
      </dgm:prSet>
      <dgm:spPr/>
    </dgm:pt>
    <dgm:pt modelId="{6820D377-3348-4BA6-B9AF-6CB868619E37}" type="pres">
      <dgm:prSet presAssocID="{2467818E-7737-4C03-8729-191918D98163}" presName="node" presStyleLbl="node1" presStyleIdx="0" presStyleCnt="5">
        <dgm:presLayoutVars>
          <dgm:bulletEnabled val="1"/>
        </dgm:presLayoutVars>
      </dgm:prSet>
      <dgm:spPr/>
    </dgm:pt>
    <dgm:pt modelId="{CE18E295-DE92-4155-9AD0-88D726F6D5E3}" type="pres">
      <dgm:prSet presAssocID="{923B188D-DA8A-4F66-AE0E-9AD78E9A1800}" presName="sibTrans" presStyleLbl="sibTrans1D1" presStyleIdx="0" presStyleCnt="4"/>
      <dgm:spPr/>
    </dgm:pt>
    <dgm:pt modelId="{9F4615C1-CFA0-460D-9800-36A576874001}" type="pres">
      <dgm:prSet presAssocID="{923B188D-DA8A-4F66-AE0E-9AD78E9A1800}" presName="connectorText" presStyleLbl="sibTrans1D1" presStyleIdx="0" presStyleCnt="4"/>
      <dgm:spPr/>
    </dgm:pt>
    <dgm:pt modelId="{244B8B35-2A22-49E6-A67E-26544CEFEABB}" type="pres">
      <dgm:prSet presAssocID="{92644B46-F852-41E2-9162-9E8FA50EBBF8}" presName="node" presStyleLbl="node1" presStyleIdx="1" presStyleCnt="5">
        <dgm:presLayoutVars>
          <dgm:bulletEnabled val="1"/>
        </dgm:presLayoutVars>
      </dgm:prSet>
      <dgm:spPr/>
    </dgm:pt>
    <dgm:pt modelId="{2C2E2CE4-B945-4554-BEDD-11C4D5FD2B14}" type="pres">
      <dgm:prSet presAssocID="{9635955E-AE5B-4BF4-B5D1-11339BEE14E5}" presName="sibTrans" presStyleLbl="sibTrans1D1" presStyleIdx="1" presStyleCnt="4"/>
      <dgm:spPr/>
    </dgm:pt>
    <dgm:pt modelId="{30594FDE-2C73-4958-AE4F-BC6FBE4B57D7}" type="pres">
      <dgm:prSet presAssocID="{9635955E-AE5B-4BF4-B5D1-11339BEE14E5}" presName="connectorText" presStyleLbl="sibTrans1D1" presStyleIdx="1" presStyleCnt="4"/>
      <dgm:spPr/>
    </dgm:pt>
    <dgm:pt modelId="{A547FBE4-573F-4760-A1FB-C7988387BB00}" type="pres">
      <dgm:prSet presAssocID="{3550E776-85F0-4255-A049-678E2C5A43D3}" presName="node" presStyleLbl="node1" presStyleIdx="2" presStyleCnt="5">
        <dgm:presLayoutVars>
          <dgm:bulletEnabled val="1"/>
        </dgm:presLayoutVars>
      </dgm:prSet>
      <dgm:spPr/>
    </dgm:pt>
    <dgm:pt modelId="{F5E6CB2F-52EB-49CA-BA8C-64861AF9B65A}" type="pres">
      <dgm:prSet presAssocID="{62A0096C-3AB4-43B2-801E-9EF027580C47}" presName="sibTrans" presStyleLbl="sibTrans1D1" presStyleIdx="2" presStyleCnt="4"/>
      <dgm:spPr/>
    </dgm:pt>
    <dgm:pt modelId="{FFE36A4A-1A9B-4F3B-BB32-B559BC707E27}" type="pres">
      <dgm:prSet presAssocID="{62A0096C-3AB4-43B2-801E-9EF027580C47}" presName="connectorText" presStyleLbl="sibTrans1D1" presStyleIdx="2" presStyleCnt="4"/>
      <dgm:spPr/>
    </dgm:pt>
    <dgm:pt modelId="{C83E014C-F287-4C6F-BE1B-F17770371330}" type="pres">
      <dgm:prSet presAssocID="{4A953DE9-3BD5-455F-A566-9E8DB467270E}" presName="node" presStyleLbl="node1" presStyleIdx="3" presStyleCnt="5">
        <dgm:presLayoutVars>
          <dgm:bulletEnabled val="1"/>
        </dgm:presLayoutVars>
      </dgm:prSet>
      <dgm:spPr/>
    </dgm:pt>
    <dgm:pt modelId="{72DB795C-AF56-4E81-8191-28C62BBB745E}" type="pres">
      <dgm:prSet presAssocID="{B09C8DA0-DD4F-42D0-98F2-D9A95D576889}" presName="sibTrans" presStyleLbl="sibTrans1D1" presStyleIdx="3" presStyleCnt="4"/>
      <dgm:spPr/>
    </dgm:pt>
    <dgm:pt modelId="{CAED78F3-6DD7-411E-A751-88B778F70993}" type="pres">
      <dgm:prSet presAssocID="{B09C8DA0-DD4F-42D0-98F2-D9A95D576889}" presName="connectorText" presStyleLbl="sibTrans1D1" presStyleIdx="3" presStyleCnt="4"/>
      <dgm:spPr/>
    </dgm:pt>
    <dgm:pt modelId="{0227AFE7-B3A0-42BE-8584-83CD587C08A6}" type="pres">
      <dgm:prSet presAssocID="{F76B43E3-8964-493B-948B-E221F6BA17B0}" presName="node" presStyleLbl="node1" presStyleIdx="4" presStyleCnt="5">
        <dgm:presLayoutVars>
          <dgm:bulletEnabled val="1"/>
        </dgm:presLayoutVars>
      </dgm:prSet>
      <dgm:spPr/>
    </dgm:pt>
  </dgm:ptLst>
  <dgm:cxnLst>
    <dgm:cxn modelId="{604C1701-1204-413C-8C67-8E0C0BE0E23B}" type="presOf" srcId="{B09C8DA0-DD4F-42D0-98F2-D9A95D576889}" destId="{72DB795C-AF56-4E81-8191-28C62BBB745E}" srcOrd="0" destOrd="0" presId="urn:microsoft.com/office/officeart/2005/8/layout/bProcess3"/>
    <dgm:cxn modelId="{6763640D-14FE-4FDA-8DDA-3860F5C5484A}" type="presOf" srcId="{3550E776-85F0-4255-A049-678E2C5A43D3}" destId="{A547FBE4-573F-4760-A1FB-C7988387BB00}" srcOrd="0" destOrd="0" presId="urn:microsoft.com/office/officeart/2005/8/layout/bProcess3"/>
    <dgm:cxn modelId="{63CF3522-875B-485F-B410-9A842B6D2FA3}" type="presOf" srcId="{9635955E-AE5B-4BF4-B5D1-11339BEE14E5}" destId="{30594FDE-2C73-4958-AE4F-BC6FBE4B57D7}" srcOrd="1" destOrd="0" presId="urn:microsoft.com/office/officeart/2005/8/layout/bProcess3"/>
    <dgm:cxn modelId="{4B00292D-8E8C-4843-B307-123FB9928944}" type="presOf" srcId="{B09C8DA0-DD4F-42D0-98F2-D9A95D576889}" destId="{CAED78F3-6DD7-411E-A751-88B778F70993}" srcOrd="1" destOrd="0" presId="urn:microsoft.com/office/officeart/2005/8/layout/bProcess3"/>
    <dgm:cxn modelId="{59A60237-EF49-4307-9EF4-C37E0EE50BA6}" type="presOf" srcId="{62A0096C-3AB4-43B2-801E-9EF027580C47}" destId="{F5E6CB2F-52EB-49CA-BA8C-64861AF9B65A}" srcOrd="0" destOrd="0" presId="urn:microsoft.com/office/officeart/2005/8/layout/bProcess3"/>
    <dgm:cxn modelId="{7CE8E443-6C36-46C5-A819-9B538BC03136}" srcId="{EA3FD863-3A78-47EE-8EA5-75A476898F55}" destId="{92644B46-F852-41E2-9162-9E8FA50EBBF8}" srcOrd="1" destOrd="0" parTransId="{62191B92-D5E0-4653-8714-0C871E2AE0E2}" sibTransId="{9635955E-AE5B-4BF4-B5D1-11339BEE14E5}"/>
    <dgm:cxn modelId="{1A5C285B-6120-4967-BEEB-48235DAD5804}" srcId="{EA3FD863-3A78-47EE-8EA5-75A476898F55}" destId="{4A953DE9-3BD5-455F-A566-9E8DB467270E}" srcOrd="3" destOrd="0" parTransId="{63BCF937-771B-48E8-A7E5-388277D83DCA}" sibTransId="{B09C8DA0-DD4F-42D0-98F2-D9A95D576889}"/>
    <dgm:cxn modelId="{045D8D85-D1A3-4D3A-A4F5-F02422BD30B6}" srcId="{EA3FD863-3A78-47EE-8EA5-75A476898F55}" destId="{F76B43E3-8964-493B-948B-E221F6BA17B0}" srcOrd="4" destOrd="0" parTransId="{20F22DB8-E41F-444F-98FC-5D4EC253B1CD}" sibTransId="{DB1ED310-A323-46DD-BD2C-24D6104702F3}"/>
    <dgm:cxn modelId="{AE94C78E-C88C-4AA7-8379-6D9E2C55919D}" type="presOf" srcId="{F76B43E3-8964-493B-948B-E221F6BA17B0}" destId="{0227AFE7-B3A0-42BE-8584-83CD587C08A6}" srcOrd="0" destOrd="0" presId="urn:microsoft.com/office/officeart/2005/8/layout/bProcess3"/>
    <dgm:cxn modelId="{F426319C-6EE2-4EC8-A501-AAB5CCEFB0E8}" type="presOf" srcId="{62A0096C-3AB4-43B2-801E-9EF027580C47}" destId="{FFE36A4A-1A9B-4F3B-BB32-B559BC707E27}" srcOrd="1" destOrd="0" presId="urn:microsoft.com/office/officeart/2005/8/layout/bProcess3"/>
    <dgm:cxn modelId="{149144B6-2ED1-460E-9B82-1BA772B1AFE1}" srcId="{EA3FD863-3A78-47EE-8EA5-75A476898F55}" destId="{2467818E-7737-4C03-8729-191918D98163}" srcOrd="0" destOrd="0" parTransId="{7ADC5ED1-7E0A-4C9F-B667-EFDE14C3437B}" sibTransId="{923B188D-DA8A-4F66-AE0E-9AD78E9A1800}"/>
    <dgm:cxn modelId="{50AD93BD-1F2E-4C5F-9ADA-E4291E22156D}" srcId="{EA3FD863-3A78-47EE-8EA5-75A476898F55}" destId="{3550E776-85F0-4255-A049-678E2C5A43D3}" srcOrd="2" destOrd="0" parTransId="{ACCAF2D2-C5D4-4157-AE9A-078900C5CC69}" sibTransId="{62A0096C-3AB4-43B2-801E-9EF027580C47}"/>
    <dgm:cxn modelId="{8C2CA8C2-BE0D-4662-80EE-8F1E90DD533B}" type="presOf" srcId="{2467818E-7737-4C03-8729-191918D98163}" destId="{6820D377-3348-4BA6-B9AF-6CB868619E37}" srcOrd="0" destOrd="0" presId="urn:microsoft.com/office/officeart/2005/8/layout/bProcess3"/>
    <dgm:cxn modelId="{146622C4-FB79-4172-9F1C-888AA85FB760}" type="presOf" srcId="{923B188D-DA8A-4F66-AE0E-9AD78E9A1800}" destId="{9F4615C1-CFA0-460D-9800-36A576874001}" srcOrd="1" destOrd="0" presId="urn:microsoft.com/office/officeart/2005/8/layout/bProcess3"/>
    <dgm:cxn modelId="{CA7CD9C6-7A13-41A4-A30E-6F75C341B4F2}" type="presOf" srcId="{92644B46-F852-41E2-9162-9E8FA50EBBF8}" destId="{244B8B35-2A22-49E6-A67E-26544CEFEABB}" srcOrd="0" destOrd="0" presId="urn:microsoft.com/office/officeart/2005/8/layout/bProcess3"/>
    <dgm:cxn modelId="{F3FB22CE-73A5-4035-A33D-ED55A8BA4353}" type="presOf" srcId="{4A953DE9-3BD5-455F-A566-9E8DB467270E}" destId="{C83E014C-F287-4C6F-BE1B-F17770371330}" srcOrd="0" destOrd="0" presId="urn:microsoft.com/office/officeart/2005/8/layout/bProcess3"/>
    <dgm:cxn modelId="{C43C1CD5-E5E2-4793-8106-DACFC754455E}" type="presOf" srcId="{EA3FD863-3A78-47EE-8EA5-75A476898F55}" destId="{9A60AF50-40AA-485B-A3ED-2AA3292E24F2}" srcOrd="0" destOrd="0" presId="urn:microsoft.com/office/officeart/2005/8/layout/bProcess3"/>
    <dgm:cxn modelId="{25C01CE8-F35C-40E1-AFC5-B76DB96A19DE}" type="presOf" srcId="{9635955E-AE5B-4BF4-B5D1-11339BEE14E5}" destId="{2C2E2CE4-B945-4554-BEDD-11C4D5FD2B14}" srcOrd="0" destOrd="0" presId="urn:microsoft.com/office/officeart/2005/8/layout/bProcess3"/>
    <dgm:cxn modelId="{F59D4FF4-0253-415D-B03A-8C13A4B3ED43}" type="presOf" srcId="{923B188D-DA8A-4F66-AE0E-9AD78E9A1800}" destId="{CE18E295-DE92-4155-9AD0-88D726F6D5E3}" srcOrd="0" destOrd="0" presId="urn:microsoft.com/office/officeart/2005/8/layout/bProcess3"/>
    <dgm:cxn modelId="{162F72C8-D52C-43CF-A3B7-231423D66E39}" type="presParOf" srcId="{9A60AF50-40AA-485B-A3ED-2AA3292E24F2}" destId="{6820D377-3348-4BA6-B9AF-6CB868619E37}" srcOrd="0" destOrd="0" presId="urn:microsoft.com/office/officeart/2005/8/layout/bProcess3"/>
    <dgm:cxn modelId="{E3FA7BB9-6630-428D-8E72-3BA2D1651157}" type="presParOf" srcId="{9A60AF50-40AA-485B-A3ED-2AA3292E24F2}" destId="{CE18E295-DE92-4155-9AD0-88D726F6D5E3}" srcOrd="1" destOrd="0" presId="urn:microsoft.com/office/officeart/2005/8/layout/bProcess3"/>
    <dgm:cxn modelId="{FF630530-9489-4FF3-A529-CEB9EA984A95}" type="presParOf" srcId="{CE18E295-DE92-4155-9AD0-88D726F6D5E3}" destId="{9F4615C1-CFA0-460D-9800-36A576874001}" srcOrd="0" destOrd="0" presId="urn:microsoft.com/office/officeart/2005/8/layout/bProcess3"/>
    <dgm:cxn modelId="{272E422A-6AAD-42C1-AB31-3B37B3C9B4AF}" type="presParOf" srcId="{9A60AF50-40AA-485B-A3ED-2AA3292E24F2}" destId="{244B8B35-2A22-49E6-A67E-26544CEFEABB}" srcOrd="2" destOrd="0" presId="urn:microsoft.com/office/officeart/2005/8/layout/bProcess3"/>
    <dgm:cxn modelId="{75FA5AF4-6254-45F2-BAE2-7BF09A817A9E}" type="presParOf" srcId="{9A60AF50-40AA-485B-A3ED-2AA3292E24F2}" destId="{2C2E2CE4-B945-4554-BEDD-11C4D5FD2B14}" srcOrd="3" destOrd="0" presId="urn:microsoft.com/office/officeart/2005/8/layout/bProcess3"/>
    <dgm:cxn modelId="{33E66880-F310-459B-B2CC-C682936F8C53}" type="presParOf" srcId="{2C2E2CE4-B945-4554-BEDD-11C4D5FD2B14}" destId="{30594FDE-2C73-4958-AE4F-BC6FBE4B57D7}" srcOrd="0" destOrd="0" presId="urn:microsoft.com/office/officeart/2005/8/layout/bProcess3"/>
    <dgm:cxn modelId="{09E663D0-1624-4A70-BB86-398C3AF4DF5E}" type="presParOf" srcId="{9A60AF50-40AA-485B-A3ED-2AA3292E24F2}" destId="{A547FBE4-573F-4760-A1FB-C7988387BB00}" srcOrd="4" destOrd="0" presId="urn:microsoft.com/office/officeart/2005/8/layout/bProcess3"/>
    <dgm:cxn modelId="{420BFDFB-9836-4B14-A30A-A33300206ECA}" type="presParOf" srcId="{9A60AF50-40AA-485B-A3ED-2AA3292E24F2}" destId="{F5E6CB2F-52EB-49CA-BA8C-64861AF9B65A}" srcOrd="5" destOrd="0" presId="urn:microsoft.com/office/officeart/2005/8/layout/bProcess3"/>
    <dgm:cxn modelId="{AAF87ABA-7094-41FC-80C7-C080CF2E594D}" type="presParOf" srcId="{F5E6CB2F-52EB-49CA-BA8C-64861AF9B65A}" destId="{FFE36A4A-1A9B-4F3B-BB32-B559BC707E27}" srcOrd="0" destOrd="0" presId="urn:microsoft.com/office/officeart/2005/8/layout/bProcess3"/>
    <dgm:cxn modelId="{5D54D789-1D86-4E0A-A674-D80BD6371D2C}" type="presParOf" srcId="{9A60AF50-40AA-485B-A3ED-2AA3292E24F2}" destId="{C83E014C-F287-4C6F-BE1B-F17770371330}" srcOrd="6" destOrd="0" presId="urn:microsoft.com/office/officeart/2005/8/layout/bProcess3"/>
    <dgm:cxn modelId="{16A853FB-CED4-433F-8832-150A90807E23}" type="presParOf" srcId="{9A60AF50-40AA-485B-A3ED-2AA3292E24F2}" destId="{72DB795C-AF56-4E81-8191-28C62BBB745E}" srcOrd="7" destOrd="0" presId="urn:microsoft.com/office/officeart/2005/8/layout/bProcess3"/>
    <dgm:cxn modelId="{7986F89A-B6F9-422D-A539-F24CF5877544}" type="presParOf" srcId="{72DB795C-AF56-4E81-8191-28C62BBB745E}" destId="{CAED78F3-6DD7-411E-A751-88B778F70993}" srcOrd="0" destOrd="0" presId="urn:microsoft.com/office/officeart/2005/8/layout/bProcess3"/>
    <dgm:cxn modelId="{1792B1B5-1D7F-4FC7-A878-E9147478A955}" type="presParOf" srcId="{9A60AF50-40AA-485B-A3ED-2AA3292E24F2}" destId="{0227AFE7-B3A0-42BE-8584-83CD587C08A6}"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7B23D8-2C45-4171-BA4A-5BEFCF9256B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8B14FDE-4374-4A74-9C0C-825CF98477EE}">
      <dgm:prSet phldrT="[Text]"/>
      <dgm:spPr/>
      <dgm:t>
        <a:bodyPr/>
        <a:lstStyle/>
        <a:p>
          <a:r>
            <a:rPr lang="en-US" dirty="0"/>
            <a:t>Distribution </a:t>
          </a:r>
          <a:r>
            <a:rPr lang="en-US" dirty="0" err="1"/>
            <a:t>CapEx</a:t>
          </a:r>
          <a:r>
            <a:rPr lang="en-US" dirty="0"/>
            <a:t> Costs</a:t>
          </a:r>
        </a:p>
      </dgm:t>
    </dgm:pt>
    <dgm:pt modelId="{2348F0EB-CCD8-41F6-A44D-254375FFF3FC}" type="parTrans" cxnId="{E51E5CEF-7DDB-4DC4-A3B9-EEDA3F5D07D4}">
      <dgm:prSet/>
      <dgm:spPr/>
      <dgm:t>
        <a:bodyPr/>
        <a:lstStyle/>
        <a:p>
          <a:endParaRPr lang="en-US"/>
        </a:p>
      </dgm:t>
    </dgm:pt>
    <dgm:pt modelId="{6EFA0E52-F6BB-4BF5-84FA-87895CCC85CB}" type="sibTrans" cxnId="{E51E5CEF-7DDB-4DC4-A3B9-EEDA3F5D07D4}">
      <dgm:prSet/>
      <dgm:spPr/>
      <dgm:t>
        <a:bodyPr/>
        <a:lstStyle/>
        <a:p>
          <a:endParaRPr lang="en-US"/>
        </a:p>
      </dgm:t>
    </dgm:pt>
    <dgm:pt modelId="{B426CF01-12BE-4C0E-8476-10C775495AC5}">
      <dgm:prSet phldrT="[Text]" custT="1"/>
      <dgm:spPr>
        <a:solidFill>
          <a:schemeClr val="bg1">
            <a:alpha val="90000"/>
          </a:schemeClr>
        </a:solidFill>
      </dgm:spPr>
      <dgm:t>
        <a:bodyPr/>
        <a:lstStyle/>
        <a:p>
          <a:r>
            <a:rPr lang="en-US" sz="2000" dirty="0"/>
            <a:t>Expert-elicited probability of feeder upgrades and costs driven by EV impacts on coincident peak and non-coincident peak</a:t>
          </a:r>
        </a:p>
      </dgm:t>
    </dgm:pt>
    <dgm:pt modelId="{D8EFA923-5DB7-4C5D-930A-E9FD80E91329}" type="parTrans" cxnId="{E9945F17-35E0-4C29-98FE-7DA09F5BADDB}">
      <dgm:prSet/>
      <dgm:spPr>
        <a:ln>
          <a:noFill/>
        </a:ln>
      </dgm:spPr>
      <dgm:t>
        <a:bodyPr/>
        <a:lstStyle/>
        <a:p>
          <a:endParaRPr lang="en-US"/>
        </a:p>
      </dgm:t>
    </dgm:pt>
    <dgm:pt modelId="{2EB35667-58AF-47A3-BD1E-72B70015DA44}" type="sibTrans" cxnId="{E9945F17-35E0-4C29-98FE-7DA09F5BADDB}">
      <dgm:prSet/>
      <dgm:spPr/>
      <dgm:t>
        <a:bodyPr/>
        <a:lstStyle/>
        <a:p>
          <a:endParaRPr lang="en-US"/>
        </a:p>
      </dgm:t>
    </dgm:pt>
    <dgm:pt modelId="{DC5070FC-140F-4EC9-A5CF-95745C9550B2}">
      <dgm:prSet phldrT="[Text]"/>
      <dgm:spPr/>
      <dgm:t>
        <a:bodyPr/>
        <a:lstStyle/>
        <a:p>
          <a:r>
            <a:rPr lang="en-US" dirty="0"/>
            <a:t>EV Charging Infrastructure Costs</a:t>
          </a:r>
        </a:p>
      </dgm:t>
    </dgm:pt>
    <dgm:pt modelId="{C1F932DB-C924-45F5-B842-483072E85F86}" type="parTrans" cxnId="{C978D1BE-EB00-491C-9948-3C5CD6CCF1E3}">
      <dgm:prSet/>
      <dgm:spPr/>
      <dgm:t>
        <a:bodyPr/>
        <a:lstStyle/>
        <a:p>
          <a:endParaRPr lang="en-US"/>
        </a:p>
      </dgm:t>
    </dgm:pt>
    <dgm:pt modelId="{03A573E6-75CD-4F41-B78F-9219B9D8A19D}" type="sibTrans" cxnId="{C978D1BE-EB00-491C-9948-3C5CD6CCF1E3}">
      <dgm:prSet/>
      <dgm:spPr/>
      <dgm:t>
        <a:bodyPr/>
        <a:lstStyle/>
        <a:p>
          <a:endParaRPr lang="en-US"/>
        </a:p>
      </dgm:t>
    </dgm:pt>
    <dgm:pt modelId="{223119C5-F0FE-4CA5-8ABA-5BA6567065C1}">
      <dgm:prSet phldrT="[Text]"/>
      <dgm:spPr/>
      <dgm:t>
        <a:bodyPr/>
        <a:lstStyle/>
        <a:p>
          <a:r>
            <a:rPr lang="en-US" dirty="0"/>
            <a:t>EV Program Costs</a:t>
          </a:r>
        </a:p>
      </dgm:t>
    </dgm:pt>
    <dgm:pt modelId="{73C5F15C-17C6-4997-9A9A-09EAB13A28A1}" type="parTrans" cxnId="{469D4C72-62C6-4522-BB59-5C3379482FC1}">
      <dgm:prSet/>
      <dgm:spPr/>
      <dgm:t>
        <a:bodyPr/>
        <a:lstStyle/>
        <a:p>
          <a:endParaRPr lang="en-US"/>
        </a:p>
      </dgm:t>
    </dgm:pt>
    <dgm:pt modelId="{BD7107A9-7E8D-4D54-9E7A-9740C743625B}" type="sibTrans" cxnId="{469D4C72-62C6-4522-BB59-5C3379482FC1}">
      <dgm:prSet/>
      <dgm:spPr/>
      <dgm:t>
        <a:bodyPr/>
        <a:lstStyle/>
        <a:p>
          <a:endParaRPr lang="en-US"/>
        </a:p>
      </dgm:t>
    </dgm:pt>
    <dgm:pt modelId="{48767F57-01F7-4DBF-89A7-E196847635CB}">
      <dgm:prSet phldrT="[Text]" custT="1"/>
      <dgm:spPr/>
      <dgm:t>
        <a:bodyPr/>
        <a:lstStyle/>
        <a:p>
          <a:r>
            <a:rPr lang="en-US" sz="2000" dirty="0"/>
            <a:t>Regulatory filing data to inform ratepayer-funded EVSE and control costs, as well as caps on program size</a:t>
          </a:r>
        </a:p>
      </dgm:t>
    </dgm:pt>
    <dgm:pt modelId="{4EEF5B3F-CCFE-49F0-9133-EF1989A29499}" type="parTrans" cxnId="{C30D5318-6630-47FE-BF66-904C54627E8E}">
      <dgm:prSet/>
      <dgm:spPr>
        <a:ln>
          <a:noFill/>
        </a:ln>
      </dgm:spPr>
      <dgm:t>
        <a:bodyPr/>
        <a:lstStyle/>
        <a:p>
          <a:endParaRPr lang="en-US"/>
        </a:p>
      </dgm:t>
    </dgm:pt>
    <dgm:pt modelId="{084E904D-C6B6-46BA-B2D1-D7ABEF709CB7}" type="sibTrans" cxnId="{C30D5318-6630-47FE-BF66-904C54627E8E}">
      <dgm:prSet/>
      <dgm:spPr/>
      <dgm:t>
        <a:bodyPr/>
        <a:lstStyle/>
        <a:p>
          <a:endParaRPr lang="en-US"/>
        </a:p>
      </dgm:t>
    </dgm:pt>
    <dgm:pt modelId="{331A1FC0-2D14-4C2D-97D2-BF47D459F8E3}">
      <dgm:prSet phldrT="[Text]" custT="1"/>
      <dgm:spPr>
        <a:solidFill>
          <a:schemeClr val="bg1">
            <a:alpha val="90000"/>
          </a:schemeClr>
        </a:solidFill>
      </dgm:spPr>
      <dgm:t>
        <a:bodyPr/>
        <a:lstStyle/>
        <a:p>
          <a:r>
            <a:rPr lang="en-US" sz="2000" dirty="0"/>
            <a:t>Regulatory filing data to inform ratepayer-funded EV program implementation and administrative costs, as well as caps on program size</a:t>
          </a:r>
        </a:p>
      </dgm:t>
    </dgm:pt>
    <dgm:pt modelId="{015E762C-ACC9-44D9-A5E7-3A6D54B4E8FA}" type="parTrans" cxnId="{FA916A5E-CB37-414C-A82B-B7846EAA5E72}">
      <dgm:prSet/>
      <dgm:spPr>
        <a:ln>
          <a:noFill/>
        </a:ln>
      </dgm:spPr>
      <dgm:t>
        <a:bodyPr/>
        <a:lstStyle/>
        <a:p>
          <a:endParaRPr lang="en-US"/>
        </a:p>
      </dgm:t>
    </dgm:pt>
    <dgm:pt modelId="{2BE70771-CE38-462D-AB1C-B60BC5EBCC89}" type="sibTrans" cxnId="{FA916A5E-CB37-414C-A82B-B7846EAA5E72}">
      <dgm:prSet/>
      <dgm:spPr/>
      <dgm:t>
        <a:bodyPr/>
        <a:lstStyle/>
        <a:p>
          <a:endParaRPr lang="en-US"/>
        </a:p>
      </dgm:t>
    </dgm:pt>
    <dgm:pt modelId="{4978B527-D9A2-45E6-9DEF-85E8AF548AAC}" type="pres">
      <dgm:prSet presAssocID="{347B23D8-2C45-4171-BA4A-5BEFCF9256B2}" presName="diagram" presStyleCnt="0">
        <dgm:presLayoutVars>
          <dgm:chPref val="1"/>
          <dgm:dir/>
          <dgm:animOne val="branch"/>
          <dgm:animLvl val="lvl"/>
          <dgm:resizeHandles/>
        </dgm:presLayoutVars>
      </dgm:prSet>
      <dgm:spPr/>
    </dgm:pt>
    <dgm:pt modelId="{A6D5255E-E572-447E-89B6-A5F8E8E33BFB}" type="pres">
      <dgm:prSet presAssocID="{58B14FDE-4374-4A74-9C0C-825CF98477EE}" presName="root" presStyleCnt="0"/>
      <dgm:spPr/>
    </dgm:pt>
    <dgm:pt modelId="{A90F4A50-36D5-49EC-A352-10457A0E7F0F}" type="pres">
      <dgm:prSet presAssocID="{58B14FDE-4374-4A74-9C0C-825CF98477EE}" presName="rootComposite" presStyleCnt="0"/>
      <dgm:spPr/>
    </dgm:pt>
    <dgm:pt modelId="{46E99C8C-F312-43F7-BEC4-5D009BA9A001}" type="pres">
      <dgm:prSet presAssocID="{58B14FDE-4374-4A74-9C0C-825CF98477EE}" presName="rootText" presStyleLbl="node1" presStyleIdx="0" presStyleCnt="3" custScaleX="152388" custLinFactNeighborX="21575" custLinFactNeighborY="-222"/>
      <dgm:spPr/>
    </dgm:pt>
    <dgm:pt modelId="{0DE801D4-7DB3-477E-9236-95630036804A}" type="pres">
      <dgm:prSet presAssocID="{58B14FDE-4374-4A74-9C0C-825CF98477EE}" presName="rootConnector" presStyleLbl="node1" presStyleIdx="0" presStyleCnt="3"/>
      <dgm:spPr/>
    </dgm:pt>
    <dgm:pt modelId="{0429A559-18C9-4EBE-B600-9BD210198045}" type="pres">
      <dgm:prSet presAssocID="{58B14FDE-4374-4A74-9C0C-825CF98477EE}" presName="childShape" presStyleCnt="0"/>
      <dgm:spPr/>
    </dgm:pt>
    <dgm:pt modelId="{EB2AB249-0E4D-4166-8AF0-C8236752E4E6}" type="pres">
      <dgm:prSet presAssocID="{D8EFA923-5DB7-4C5D-930A-E9FD80E91329}" presName="Name13" presStyleLbl="parChTrans1D2" presStyleIdx="0" presStyleCnt="3"/>
      <dgm:spPr/>
    </dgm:pt>
    <dgm:pt modelId="{410B9519-D787-49EC-A10D-70F282C1B41B}" type="pres">
      <dgm:prSet presAssocID="{B426CF01-12BE-4C0E-8476-10C775495AC5}" presName="childText" presStyleLbl="bgAcc1" presStyleIdx="0" presStyleCnt="3" custScaleX="190751" custScaleY="290778" custLinFactNeighborX="-9074" custLinFactNeighborY="2193">
        <dgm:presLayoutVars>
          <dgm:bulletEnabled val="1"/>
        </dgm:presLayoutVars>
      </dgm:prSet>
      <dgm:spPr/>
    </dgm:pt>
    <dgm:pt modelId="{291117D5-5E62-41F7-B263-6E786F55ABBD}" type="pres">
      <dgm:prSet presAssocID="{DC5070FC-140F-4EC9-A5CF-95745C9550B2}" presName="root" presStyleCnt="0"/>
      <dgm:spPr/>
    </dgm:pt>
    <dgm:pt modelId="{9978F9AA-B118-44FB-893A-E5F213C27531}" type="pres">
      <dgm:prSet presAssocID="{DC5070FC-140F-4EC9-A5CF-95745C9550B2}" presName="rootComposite" presStyleCnt="0"/>
      <dgm:spPr/>
    </dgm:pt>
    <dgm:pt modelId="{AAD91791-0B03-4556-B01A-951BDCA7245F}" type="pres">
      <dgm:prSet presAssocID="{DC5070FC-140F-4EC9-A5CF-95745C9550B2}" presName="rootText" presStyleLbl="node1" presStyleIdx="1" presStyleCnt="3" custScaleX="152388" custLinFactNeighborX="21575" custLinFactNeighborY="-222"/>
      <dgm:spPr/>
    </dgm:pt>
    <dgm:pt modelId="{91815A26-431B-4A0D-9074-B5A1025304BF}" type="pres">
      <dgm:prSet presAssocID="{DC5070FC-140F-4EC9-A5CF-95745C9550B2}" presName="rootConnector" presStyleLbl="node1" presStyleIdx="1" presStyleCnt="3"/>
      <dgm:spPr/>
    </dgm:pt>
    <dgm:pt modelId="{017A4DAA-2E26-4127-8391-7F2FF9BD5FCD}" type="pres">
      <dgm:prSet presAssocID="{DC5070FC-140F-4EC9-A5CF-95745C9550B2}" presName="childShape" presStyleCnt="0"/>
      <dgm:spPr/>
    </dgm:pt>
    <dgm:pt modelId="{3F9AB6CA-533D-4D0F-80D0-7C56139E6139}" type="pres">
      <dgm:prSet presAssocID="{4EEF5B3F-CCFE-49F0-9133-EF1989A29499}" presName="Name13" presStyleLbl="parChTrans1D2" presStyleIdx="1" presStyleCnt="3"/>
      <dgm:spPr/>
    </dgm:pt>
    <dgm:pt modelId="{4CAF6651-CCAA-426F-BD04-E508482A6BAF}" type="pres">
      <dgm:prSet presAssocID="{48767F57-01F7-4DBF-89A7-E196847635CB}" presName="childText" presStyleLbl="bgAcc1" presStyleIdx="1" presStyleCnt="3" custScaleX="190751" custScaleY="290778" custLinFactNeighborX="-9074" custLinFactNeighborY="2193">
        <dgm:presLayoutVars>
          <dgm:bulletEnabled val="1"/>
        </dgm:presLayoutVars>
      </dgm:prSet>
      <dgm:spPr/>
    </dgm:pt>
    <dgm:pt modelId="{F92A9DAD-AB7F-44E0-BEC9-B8006D8F45DE}" type="pres">
      <dgm:prSet presAssocID="{223119C5-F0FE-4CA5-8ABA-5BA6567065C1}" presName="root" presStyleCnt="0"/>
      <dgm:spPr/>
    </dgm:pt>
    <dgm:pt modelId="{10919DE6-40B8-40C0-A593-680F2B94BDB8}" type="pres">
      <dgm:prSet presAssocID="{223119C5-F0FE-4CA5-8ABA-5BA6567065C1}" presName="rootComposite" presStyleCnt="0"/>
      <dgm:spPr/>
    </dgm:pt>
    <dgm:pt modelId="{6FCD795C-CD1F-45C9-89C0-415AC4187CD4}" type="pres">
      <dgm:prSet presAssocID="{223119C5-F0FE-4CA5-8ABA-5BA6567065C1}" presName="rootText" presStyleLbl="node1" presStyleIdx="2" presStyleCnt="3" custScaleX="152388" custLinFactNeighborX="21575" custLinFactNeighborY="-222"/>
      <dgm:spPr/>
    </dgm:pt>
    <dgm:pt modelId="{5D35210D-B127-416D-B97E-6F26B71D9736}" type="pres">
      <dgm:prSet presAssocID="{223119C5-F0FE-4CA5-8ABA-5BA6567065C1}" presName="rootConnector" presStyleLbl="node1" presStyleIdx="2" presStyleCnt="3"/>
      <dgm:spPr/>
    </dgm:pt>
    <dgm:pt modelId="{0DED86C0-E297-4836-8228-C9BEF6B5DFA7}" type="pres">
      <dgm:prSet presAssocID="{223119C5-F0FE-4CA5-8ABA-5BA6567065C1}" presName="childShape" presStyleCnt="0"/>
      <dgm:spPr/>
    </dgm:pt>
    <dgm:pt modelId="{70C88507-B3AA-4977-8627-EDE18E997C16}" type="pres">
      <dgm:prSet presAssocID="{015E762C-ACC9-44D9-A5E7-3A6D54B4E8FA}" presName="Name13" presStyleLbl="parChTrans1D2" presStyleIdx="2" presStyleCnt="3"/>
      <dgm:spPr/>
    </dgm:pt>
    <dgm:pt modelId="{A32B9EAE-8427-49BE-BF1D-4F0B51E13BB1}" type="pres">
      <dgm:prSet presAssocID="{331A1FC0-2D14-4C2D-97D2-BF47D459F8E3}" presName="childText" presStyleLbl="bgAcc1" presStyleIdx="2" presStyleCnt="3" custScaleX="190751" custScaleY="290778" custLinFactNeighborX="-9074" custLinFactNeighborY="2193">
        <dgm:presLayoutVars>
          <dgm:bulletEnabled val="1"/>
        </dgm:presLayoutVars>
      </dgm:prSet>
      <dgm:spPr/>
    </dgm:pt>
  </dgm:ptLst>
  <dgm:cxnLst>
    <dgm:cxn modelId="{59BA0607-14BD-456B-A425-469B50D41478}" type="presOf" srcId="{347B23D8-2C45-4171-BA4A-5BEFCF9256B2}" destId="{4978B527-D9A2-45E6-9DEF-85E8AF548AAC}" srcOrd="0" destOrd="0" presId="urn:microsoft.com/office/officeart/2005/8/layout/hierarchy3"/>
    <dgm:cxn modelId="{43AD0D14-B518-41F7-A95A-3E000A7E11BF}" type="presOf" srcId="{223119C5-F0FE-4CA5-8ABA-5BA6567065C1}" destId="{5D35210D-B127-416D-B97E-6F26B71D9736}" srcOrd="1" destOrd="0" presId="urn:microsoft.com/office/officeart/2005/8/layout/hierarchy3"/>
    <dgm:cxn modelId="{E9945F17-35E0-4C29-98FE-7DA09F5BADDB}" srcId="{58B14FDE-4374-4A74-9C0C-825CF98477EE}" destId="{B426CF01-12BE-4C0E-8476-10C775495AC5}" srcOrd="0" destOrd="0" parTransId="{D8EFA923-5DB7-4C5D-930A-E9FD80E91329}" sibTransId="{2EB35667-58AF-47A3-BD1E-72B70015DA44}"/>
    <dgm:cxn modelId="{C30D5318-6630-47FE-BF66-904C54627E8E}" srcId="{DC5070FC-140F-4EC9-A5CF-95745C9550B2}" destId="{48767F57-01F7-4DBF-89A7-E196847635CB}" srcOrd="0" destOrd="0" parTransId="{4EEF5B3F-CCFE-49F0-9133-EF1989A29499}" sibTransId="{084E904D-C6B6-46BA-B2D1-D7ABEF709CB7}"/>
    <dgm:cxn modelId="{19BCE723-90C2-4F51-8B1B-C2777B7228F4}" type="presOf" srcId="{48767F57-01F7-4DBF-89A7-E196847635CB}" destId="{4CAF6651-CCAA-426F-BD04-E508482A6BAF}" srcOrd="0" destOrd="0" presId="urn:microsoft.com/office/officeart/2005/8/layout/hierarchy3"/>
    <dgm:cxn modelId="{2CF9745A-8B15-4815-9CA2-BFB455E8F527}" type="presOf" srcId="{223119C5-F0FE-4CA5-8ABA-5BA6567065C1}" destId="{6FCD795C-CD1F-45C9-89C0-415AC4187CD4}" srcOrd="0" destOrd="0" presId="urn:microsoft.com/office/officeart/2005/8/layout/hierarchy3"/>
    <dgm:cxn modelId="{FA916A5E-CB37-414C-A82B-B7846EAA5E72}" srcId="{223119C5-F0FE-4CA5-8ABA-5BA6567065C1}" destId="{331A1FC0-2D14-4C2D-97D2-BF47D459F8E3}" srcOrd="0" destOrd="0" parTransId="{015E762C-ACC9-44D9-A5E7-3A6D54B4E8FA}" sibTransId="{2BE70771-CE38-462D-AB1C-B60BC5EBCC89}"/>
    <dgm:cxn modelId="{738C4A61-0971-41D3-AF39-80D415BB5EFD}" type="presOf" srcId="{DC5070FC-140F-4EC9-A5CF-95745C9550B2}" destId="{91815A26-431B-4A0D-9074-B5A1025304BF}" srcOrd="1" destOrd="0" presId="urn:microsoft.com/office/officeart/2005/8/layout/hierarchy3"/>
    <dgm:cxn modelId="{BDE7EC64-99C7-464D-9257-8A7F00D43302}" type="presOf" srcId="{D8EFA923-5DB7-4C5D-930A-E9FD80E91329}" destId="{EB2AB249-0E4D-4166-8AF0-C8236752E4E6}" srcOrd="0" destOrd="0" presId="urn:microsoft.com/office/officeart/2005/8/layout/hierarchy3"/>
    <dgm:cxn modelId="{469D4C72-62C6-4522-BB59-5C3379482FC1}" srcId="{347B23D8-2C45-4171-BA4A-5BEFCF9256B2}" destId="{223119C5-F0FE-4CA5-8ABA-5BA6567065C1}" srcOrd="2" destOrd="0" parTransId="{73C5F15C-17C6-4997-9A9A-09EAB13A28A1}" sibTransId="{BD7107A9-7E8D-4D54-9E7A-9740C743625B}"/>
    <dgm:cxn modelId="{6F278F99-E0B5-429A-935F-A1550A7258A4}" type="presOf" srcId="{DC5070FC-140F-4EC9-A5CF-95745C9550B2}" destId="{AAD91791-0B03-4556-B01A-951BDCA7245F}" srcOrd="0" destOrd="0" presId="urn:microsoft.com/office/officeart/2005/8/layout/hierarchy3"/>
    <dgm:cxn modelId="{394CF2A2-0058-4A78-B56A-42E993A896F3}" type="presOf" srcId="{58B14FDE-4374-4A74-9C0C-825CF98477EE}" destId="{0DE801D4-7DB3-477E-9236-95630036804A}" srcOrd="1" destOrd="0" presId="urn:microsoft.com/office/officeart/2005/8/layout/hierarchy3"/>
    <dgm:cxn modelId="{6F4F54AF-370D-40D4-9FE2-FAD7025FA3F9}" type="presOf" srcId="{B426CF01-12BE-4C0E-8476-10C775495AC5}" destId="{410B9519-D787-49EC-A10D-70F282C1B41B}" srcOrd="0" destOrd="0" presId="urn:microsoft.com/office/officeart/2005/8/layout/hierarchy3"/>
    <dgm:cxn modelId="{454791B5-BA7A-4263-98A8-71228938F2AC}" type="presOf" srcId="{331A1FC0-2D14-4C2D-97D2-BF47D459F8E3}" destId="{A32B9EAE-8427-49BE-BF1D-4F0B51E13BB1}" srcOrd="0" destOrd="0" presId="urn:microsoft.com/office/officeart/2005/8/layout/hierarchy3"/>
    <dgm:cxn modelId="{4B7CEFBB-D89F-43B1-BF78-EAF3F78AC0BF}" type="presOf" srcId="{015E762C-ACC9-44D9-A5E7-3A6D54B4E8FA}" destId="{70C88507-B3AA-4977-8627-EDE18E997C16}" srcOrd="0" destOrd="0" presId="urn:microsoft.com/office/officeart/2005/8/layout/hierarchy3"/>
    <dgm:cxn modelId="{C978D1BE-EB00-491C-9948-3C5CD6CCF1E3}" srcId="{347B23D8-2C45-4171-BA4A-5BEFCF9256B2}" destId="{DC5070FC-140F-4EC9-A5CF-95745C9550B2}" srcOrd="1" destOrd="0" parTransId="{C1F932DB-C924-45F5-B842-483072E85F86}" sibTransId="{03A573E6-75CD-4F41-B78F-9219B9D8A19D}"/>
    <dgm:cxn modelId="{DE1313C1-B365-48DC-A886-448F88BFFD56}" type="presOf" srcId="{58B14FDE-4374-4A74-9C0C-825CF98477EE}" destId="{46E99C8C-F312-43F7-BEC4-5D009BA9A001}" srcOrd="0" destOrd="0" presId="urn:microsoft.com/office/officeart/2005/8/layout/hierarchy3"/>
    <dgm:cxn modelId="{8BAE2CE5-8E67-48D3-A348-8986B3767E5B}" type="presOf" srcId="{4EEF5B3F-CCFE-49F0-9133-EF1989A29499}" destId="{3F9AB6CA-533D-4D0F-80D0-7C56139E6139}" srcOrd="0" destOrd="0" presId="urn:microsoft.com/office/officeart/2005/8/layout/hierarchy3"/>
    <dgm:cxn modelId="{E51E5CEF-7DDB-4DC4-A3B9-EEDA3F5D07D4}" srcId="{347B23D8-2C45-4171-BA4A-5BEFCF9256B2}" destId="{58B14FDE-4374-4A74-9C0C-825CF98477EE}" srcOrd="0" destOrd="0" parTransId="{2348F0EB-CCD8-41F6-A44D-254375FFF3FC}" sibTransId="{6EFA0E52-F6BB-4BF5-84FA-87895CCC85CB}"/>
    <dgm:cxn modelId="{40127470-E399-46F9-B143-1CF7D630866F}" type="presParOf" srcId="{4978B527-D9A2-45E6-9DEF-85E8AF548AAC}" destId="{A6D5255E-E572-447E-89B6-A5F8E8E33BFB}" srcOrd="0" destOrd="0" presId="urn:microsoft.com/office/officeart/2005/8/layout/hierarchy3"/>
    <dgm:cxn modelId="{A4E1B0DE-9A50-42C0-8AF4-AEBC376741B7}" type="presParOf" srcId="{A6D5255E-E572-447E-89B6-A5F8E8E33BFB}" destId="{A90F4A50-36D5-49EC-A352-10457A0E7F0F}" srcOrd="0" destOrd="0" presId="urn:microsoft.com/office/officeart/2005/8/layout/hierarchy3"/>
    <dgm:cxn modelId="{F9885681-6F8F-4FC9-881B-CD99B93DB1A1}" type="presParOf" srcId="{A90F4A50-36D5-49EC-A352-10457A0E7F0F}" destId="{46E99C8C-F312-43F7-BEC4-5D009BA9A001}" srcOrd="0" destOrd="0" presId="urn:microsoft.com/office/officeart/2005/8/layout/hierarchy3"/>
    <dgm:cxn modelId="{AD261A4D-F00E-4468-B449-33CC6499F69A}" type="presParOf" srcId="{A90F4A50-36D5-49EC-A352-10457A0E7F0F}" destId="{0DE801D4-7DB3-477E-9236-95630036804A}" srcOrd="1" destOrd="0" presId="urn:microsoft.com/office/officeart/2005/8/layout/hierarchy3"/>
    <dgm:cxn modelId="{4F82CA20-5A20-4505-BAE0-631D8D0CC1A8}" type="presParOf" srcId="{A6D5255E-E572-447E-89B6-A5F8E8E33BFB}" destId="{0429A559-18C9-4EBE-B600-9BD210198045}" srcOrd="1" destOrd="0" presId="urn:microsoft.com/office/officeart/2005/8/layout/hierarchy3"/>
    <dgm:cxn modelId="{A36EE3F9-A597-45A9-A9D0-A46A0BA6F66A}" type="presParOf" srcId="{0429A559-18C9-4EBE-B600-9BD210198045}" destId="{EB2AB249-0E4D-4166-8AF0-C8236752E4E6}" srcOrd="0" destOrd="0" presId="urn:microsoft.com/office/officeart/2005/8/layout/hierarchy3"/>
    <dgm:cxn modelId="{1380A124-8A6B-4F0C-8D21-7E643A4FC94E}" type="presParOf" srcId="{0429A559-18C9-4EBE-B600-9BD210198045}" destId="{410B9519-D787-49EC-A10D-70F282C1B41B}" srcOrd="1" destOrd="0" presId="urn:microsoft.com/office/officeart/2005/8/layout/hierarchy3"/>
    <dgm:cxn modelId="{CDD1D3C3-D0A9-4555-BD05-1CD59E666EC2}" type="presParOf" srcId="{4978B527-D9A2-45E6-9DEF-85E8AF548AAC}" destId="{291117D5-5E62-41F7-B263-6E786F55ABBD}" srcOrd="1" destOrd="0" presId="urn:microsoft.com/office/officeart/2005/8/layout/hierarchy3"/>
    <dgm:cxn modelId="{1E831C1F-9FC2-471B-A1DD-EDD5A1AC1088}" type="presParOf" srcId="{291117D5-5E62-41F7-B263-6E786F55ABBD}" destId="{9978F9AA-B118-44FB-893A-E5F213C27531}" srcOrd="0" destOrd="0" presId="urn:microsoft.com/office/officeart/2005/8/layout/hierarchy3"/>
    <dgm:cxn modelId="{62CDC66B-72D0-4486-817E-C536BC049262}" type="presParOf" srcId="{9978F9AA-B118-44FB-893A-E5F213C27531}" destId="{AAD91791-0B03-4556-B01A-951BDCA7245F}" srcOrd="0" destOrd="0" presId="urn:microsoft.com/office/officeart/2005/8/layout/hierarchy3"/>
    <dgm:cxn modelId="{570D757E-81FA-48EB-9705-580004C96808}" type="presParOf" srcId="{9978F9AA-B118-44FB-893A-E5F213C27531}" destId="{91815A26-431B-4A0D-9074-B5A1025304BF}" srcOrd="1" destOrd="0" presId="urn:microsoft.com/office/officeart/2005/8/layout/hierarchy3"/>
    <dgm:cxn modelId="{FCCFB6A8-A41B-45BD-A7D8-C2CE1C6A84AC}" type="presParOf" srcId="{291117D5-5E62-41F7-B263-6E786F55ABBD}" destId="{017A4DAA-2E26-4127-8391-7F2FF9BD5FCD}" srcOrd="1" destOrd="0" presId="urn:microsoft.com/office/officeart/2005/8/layout/hierarchy3"/>
    <dgm:cxn modelId="{036B7702-EFB9-4921-918D-80D55EFCF97F}" type="presParOf" srcId="{017A4DAA-2E26-4127-8391-7F2FF9BD5FCD}" destId="{3F9AB6CA-533D-4D0F-80D0-7C56139E6139}" srcOrd="0" destOrd="0" presId="urn:microsoft.com/office/officeart/2005/8/layout/hierarchy3"/>
    <dgm:cxn modelId="{5B6E3921-5555-428D-9B06-26AEACB4E491}" type="presParOf" srcId="{017A4DAA-2E26-4127-8391-7F2FF9BD5FCD}" destId="{4CAF6651-CCAA-426F-BD04-E508482A6BAF}" srcOrd="1" destOrd="0" presId="urn:microsoft.com/office/officeart/2005/8/layout/hierarchy3"/>
    <dgm:cxn modelId="{7A289AD0-B7C9-4638-BEBE-4A9B387F8B98}" type="presParOf" srcId="{4978B527-D9A2-45E6-9DEF-85E8AF548AAC}" destId="{F92A9DAD-AB7F-44E0-BEC9-B8006D8F45DE}" srcOrd="2" destOrd="0" presId="urn:microsoft.com/office/officeart/2005/8/layout/hierarchy3"/>
    <dgm:cxn modelId="{CB8DADC1-D022-41DA-8D24-D828D66FDCF9}" type="presParOf" srcId="{F92A9DAD-AB7F-44E0-BEC9-B8006D8F45DE}" destId="{10919DE6-40B8-40C0-A593-680F2B94BDB8}" srcOrd="0" destOrd="0" presId="urn:microsoft.com/office/officeart/2005/8/layout/hierarchy3"/>
    <dgm:cxn modelId="{CF6754A8-F21F-4624-9695-D28B93EA230A}" type="presParOf" srcId="{10919DE6-40B8-40C0-A593-680F2B94BDB8}" destId="{6FCD795C-CD1F-45C9-89C0-415AC4187CD4}" srcOrd="0" destOrd="0" presId="urn:microsoft.com/office/officeart/2005/8/layout/hierarchy3"/>
    <dgm:cxn modelId="{4C1BA101-313E-43B0-89FC-2B4BD5DE89BF}" type="presParOf" srcId="{10919DE6-40B8-40C0-A593-680F2B94BDB8}" destId="{5D35210D-B127-416D-B97E-6F26B71D9736}" srcOrd="1" destOrd="0" presId="urn:microsoft.com/office/officeart/2005/8/layout/hierarchy3"/>
    <dgm:cxn modelId="{F56F4FC8-7B8A-4C6C-94C6-FC82F643A1CA}" type="presParOf" srcId="{F92A9DAD-AB7F-44E0-BEC9-B8006D8F45DE}" destId="{0DED86C0-E297-4836-8228-C9BEF6B5DFA7}" srcOrd="1" destOrd="0" presId="urn:microsoft.com/office/officeart/2005/8/layout/hierarchy3"/>
    <dgm:cxn modelId="{FC748577-88E2-4C85-84E8-AC36AEB7C9ED}" type="presParOf" srcId="{0DED86C0-E297-4836-8228-C9BEF6B5DFA7}" destId="{70C88507-B3AA-4977-8627-EDE18E997C16}" srcOrd="0" destOrd="0" presId="urn:microsoft.com/office/officeart/2005/8/layout/hierarchy3"/>
    <dgm:cxn modelId="{AF11B218-A859-466D-882F-3B3EFC8F8AF7}" type="presParOf" srcId="{0DED86C0-E297-4836-8228-C9BEF6B5DFA7}" destId="{A32B9EAE-8427-49BE-BF1D-4F0B51E13BB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AE64B4-DD47-47F0-9764-CCF95B0FB8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79F1BF7-8A1A-4026-9E41-5BCC6A00C620}">
      <dgm:prSet phldrT="[Text]"/>
      <dgm:spPr/>
      <dgm:t>
        <a:bodyPr/>
        <a:lstStyle/>
        <a:p>
          <a:r>
            <a:rPr lang="en-US" dirty="0"/>
            <a:t>Assume different EV penetration levels and adoption rates.</a:t>
          </a:r>
        </a:p>
      </dgm:t>
    </dgm:pt>
    <dgm:pt modelId="{0DF59894-97A7-4CF0-94E1-33234D199A92}" type="parTrans" cxnId="{1CAF3BDA-8924-479D-8D1A-25327BDA0C33}">
      <dgm:prSet/>
      <dgm:spPr/>
      <dgm:t>
        <a:bodyPr/>
        <a:lstStyle/>
        <a:p>
          <a:endParaRPr lang="en-US"/>
        </a:p>
      </dgm:t>
    </dgm:pt>
    <dgm:pt modelId="{76393929-7F4B-42C5-9AA9-955F530430AE}" type="sibTrans" cxnId="{1CAF3BDA-8924-479D-8D1A-25327BDA0C33}">
      <dgm:prSet/>
      <dgm:spPr/>
      <dgm:t>
        <a:bodyPr/>
        <a:lstStyle/>
        <a:p>
          <a:endParaRPr lang="en-US"/>
        </a:p>
      </dgm:t>
    </dgm:pt>
    <dgm:pt modelId="{04053743-0B69-4A61-A0E4-E8F1AE312880}">
      <dgm:prSet/>
      <dgm:spPr/>
      <dgm:t>
        <a:bodyPr/>
        <a:lstStyle/>
        <a:p>
          <a:r>
            <a:rPr lang="en-US" dirty="0"/>
            <a:t>Explore additional charging strategies and profiles, utility characterizations, and customer-class impacts.</a:t>
          </a:r>
        </a:p>
      </dgm:t>
    </dgm:pt>
    <dgm:pt modelId="{C0B7FCE0-6AB0-430B-98C6-3BE6834AC881}" type="parTrans" cxnId="{780913FF-4672-44B5-BFC5-B436BBA5D20F}">
      <dgm:prSet/>
      <dgm:spPr/>
      <dgm:t>
        <a:bodyPr/>
        <a:lstStyle/>
        <a:p>
          <a:endParaRPr lang="en-US"/>
        </a:p>
      </dgm:t>
    </dgm:pt>
    <dgm:pt modelId="{8F3780B2-7AC5-4BC6-9582-1529A0D13790}" type="sibTrans" cxnId="{780913FF-4672-44B5-BFC5-B436BBA5D20F}">
      <dgm:prSet/>
      <dgm:spPr/>
      <dgm:t>
        <a:bodyPr/>
        <a:lstStyle/>
        <a:p>
          <a:endParaRPr lang="en-US"/>
        </a:p>
      </dgm:t>
    </dgm:pt>
    <dgm:pt modelId="{D3A97E70-2820-4559-9E92-BD6BA545E2E2}">
      <dgm:prSet phldrT="[Text]"/>
      <dgm:spPr/>
      <dgm:t>
        <a:bodyPr/>
        <a:lstStyle/>
        <a:p>
          <a:r>
            <a:rPr lang="en-US" dirty="0"/>
            <a:t>Model medium-duty and heavy-duty EVs (MDVs and HDVs).</a:t>
          </a:r>
        </a:p>
      </dgm:t>
    </dgm:pt>
    <dgm:pt modelId="{412BFA4C-1B99-442C-AA57-280D068AFAA8}" type="parTrans" cxnId="{95F1801B-E791-495D-9CBB-BF5667B1AD52}">
      <dgm:prSet/>
      <dgm:spPr/>
      <dgm:t>
        <a:bodyPr/>
        <a:lstStyle/>
        <a:p>
          <a:endParaRPr lang="en-US"/>
        </a:p>
      </dgm:t>
    </dgm:pt>
    <dgm:pt modelId="{82ECF003-5058-4D96-A6CB-9B31893F7AC2}" type="sibTrans" cxnId="{95F1801B-E791-495D-9CBB-BF5667B1AD52}">
      <dgm:prSet/>
      <dgm:spPr/>
      <dgm:t>
        <a:bodyPr/>
        <a:lstStyle/>
        <a:p>
          <a:endParaRPr lang="en-US"/>
        </a:p>
      </dgm:t>
    </dgm:pt>
    <dgm:pt modelId="{0C16BCA7-9629-4175-A525-A3E2BE424881}">
      <dgm:prSet phldrT="[Text]"/>
      <dgm:spPr/>
      <dgm:t>
        <a:bodyPr/>
        <a:lstStyle/>
        <a:p>
          <a:r>
            <a:rPr lang="en-US" dirty="0"/>
            <a:t>Incorporate a more detailed distribution cost model.</a:t>
          </a:r>
        </a:p>
      </dgm:t>
    </dgm:pt>
    <dgm:pt modelId="{5C41A45D-AC3D-4A8B-A07F-22A41513A0D3}" type="parTrans" cxnId="{2E63EF2A-5D1E-431C-B145-DD15CB060A93}">
      <dgm:prSet/>
      <dgm:spPr/>
      <dgm:t>
        <a:bodyPr/>
        <a:lstStyle/>
        <a:p>
          <a:endParaRPr lang="en-US"/>
        </a:p>
      </dgm:t>
    </dgm:pt>
    <dgm:pt modelId="{11F475EE-C1EB-4965-9A24-CC05B00549B1}" type="sibTrans" cxnId="{2E63EF2A-5D1E-431C-B145-DD15CB060A93}">
      <dgm:prSet/>
      <dgm:spPr/>
      <dgm:t>
        <a:bodyPr/>
        <a:lstStyle/>
        <a:p>
          <a:endParaRPr lang="en-US"/>
        </a:p>
      </dgm:t>
    </dgm:pt>
    <dgm:pt modelId="{D7F40127-EDDD-41D8-B230-1EAAE99F4C6D}">
      <dgm:prSet/>
      <dgm:spPr/>
      <dgm:t>
        <a:bodyPr/>
        <a:lstStyle/>
        <a:p>
          <a:r>
            <a:rPr lang="en-US" dirty="0"/>
            <a:t>Model EV-specific rate designs and quantify cost shifts between EV owners and non-EV owners.</a:t>
          </a:r>
        </a:p>
      </dgm:t>
    </dgm:pt>
    <dgm:pt modelId="{8F7DE931-B112-47BA-A537-CF5FB0EE7C02}" type="parTrans" cxnId="{63A89C50-EB3A-446F-8901-A7235DEA4D40}">
      <dgm:prSet/>
      <dgm:spPr/>
      <dgm:t>
        <a:bodyPr/>
        <a:lstStyle/>
        <a:p>
          <a:endParaRPr lang="en-US"/>
        </a:p>
      </dgm:t>
    </dgm:pt>
    <dgm:pt modelId="{556F1B9F-2F33-40C1-A8A9-B57C8882A832}" type="sibTrans" cxnId="{63A89C50-EB3A-446F-8901-A7235DEA4D40}">
      <dgm:prSet/>
      <dgm:spPr/>
      <dgm:t>
        <a:bodyPr/>
        <a:lstStyle/>
        <a:p>
          <a:endParaRPr lang="en-US"/>
        </a:p>
      </dgm:t>
    </dgm:pt>
    <dgm:pt modelId="{9666F178-60A2-4487-A3EC-7F302E95B736}" type="pres">
      <dgm:prSet presAssocID="{30AE64B4-DD47-47F0-9764-CCF95B0FB835}" presName="diagram" presStyleCnt="0">
        <dgm:presLayoutVars>
          <dgm:dir/>
          <dgm:resizeHandles val="exact"/>
        </dgm:presLayoutVars>
      </dgm:prSet>
      <dgm:spPr/>
    </dgm:pt>
    <dgm:pt modelId="{ED349EF8-D36B-4E1D-B60A-7230C07772C4}" type="pres">
      <dgm:prSet presAssocID="{779F1BF7-8A1A-4026-9E41-5BCC6A00C620}" presName="node" presStyleLbl="node1" presStyleIdx="0" presStyleCnt="5">
        <dgm:presLayoutVars>
          <dgm:bulletEnabled val="1"/>
        </dgm:presLayoutVars>
      </dgm:prSet>
      <dgm:spPr/>
    </dgm:pt>
    <dgm:pt modelId="{E787A2CE-5A94-4824-BEED-D305B6CE6CB9}" type="pres">
      <dgm:prSet presAssocID="{76393929-7F4B-42C5-9AA9-955F530430AE}" presName="sibTrans" presStyleCnt="0"/>
      <dgm:spPr/>
    </dgm:pt>
    <dgm:pt modelId="{2BD32D20-FE1B-4D8D-8B2C-09C49D4AE82E}" type="pres">
      <dgm:prSet presAssocID="{D3A97E70-2820-4559-9E92-BD6BA545E2E2}" presName="node" presStyleLbl="node1" presStyleIdx="1" presStyleCnt="5">
        <dgm:presLayoutVars>
          <dgm:bulletEnabled val="1"/>
        </dgm:presLayoutVars>
      </dgm:prSet>
      <dgm:spPr/>
    </dgm:pt>
    <dgm:pt modelId="{2C0201E7-D9EB-41F6-A7F3-0E12689FF10C}" type="pres">
      <dgm:prSet presAssocID="{82ECF003-5058-4D96-A6CB-9B31893F7AC2}" presName="sibTrans" presStyleCnt="0"/>
      <dgm:spPr/>
    </dgm:pt>
    <dgm:pt modelId="{4DD58FD2-2F4B-4197-877C-B7C4FE5E0814}" type="pres">
      <dgm:prSet presAssocID="{0C16BCA7-9629-4175-A525-A3E2BE424881}" presName="node" presStyleLbl="node1" presStyleIdx="2" presStyleCnt="5">
        <dgm:presLayoutVars>
          <dgm:bulletEnabled val="1"/>
        </dgm:presLayoutVars>
      </dgm:prSet>
      <dgm:spPr/>
    </dgm:pt>
    <dgm:pt modelId="{28EC1993-BD0C-4217-AB9C-4AE8D0045C0B}" type="pres">
      <dgm:prSet presAssocID="{11F475EE-C1EB-4965-9A24-CC05B00549B1}" presName="sibTrans" presStyleCnt="0"/>
      <dgm:spPr/>
    </dgm:pt>
    <dgm:pt modelId="{3AAFA57C-7630-4679-AB59-414FC9A4CAA7}" type="pres">
      <dgm:prSet presAssocID="{04053743-0B69-4A61-A0E4-E8F1AE312880}" presName="node" presStyleLbl="node1" presStyleIdx="3" presStyleCnt="5">
        <dgm:presLayoutVars>
          <dgm:bulletEnabled val="1"/>
        </dgm:presLayoutVars>
      </dgm:prSet>
      <dgm:spPr/>
    </dgm:pt>
    <dgm:pt modelId="{A8464F7F-B0A9-4599-AB69-E65D1945DB30}" type="pres">
      <dgm:prSet presAssocID="{8F3780B2-7AC5-4BC6-9582-1529A0D13790}" presName="sibTrans" presStyleCnt="0"/>
      <dgm:spPr/>
    </dgm:pt>
    <dgm:pt modelId="{19091A58-B5DA-4CF7-ADDE-1D52D91227CE}" type="pres">
      <dgm:prSet presAssocID="{D7F40127-EDDD-41D8-B230-1EAAE99F4C6D}" presName="node" presStyleLbl="node1" presStyleIdx="4" presStyleCnt="5">
        <dgm:presLayoutVars>
          <dgm:bulletEnabled val="1"/>
        </dgm:presLayoutVars>
      </dgm:prSet>
      <dgm:spPr/>
    </dgm:pt>
  </dgm:ptLst>
  <dgm:cxnLst>
    <dgm:cxn modelId="{95F1801B-E791-495D-9CBB-BF5667B1AD52}" srcId="{30AE64B4-DD47-47F0-9764-CCF95B0FB835}" destId="{D3A97E70-2820-4559-9E92-BD6BA545E2E2}" srcOrd="1" destOrd="0" parTransId="{412BFA4C-1B99-442C-AA57-280D068AFAA8}" sibTransId="{82ECF003-5058-4D96-A6CB-9B31893F7AC2}"/>
    <dgm:cxn modelId="{2E63EF2A-5D1E-431C-B145-DD15CB060A93}" srcId="{30AE64B4-DD47-47F0-9764-CCF95B0FB835}" destId="{0C16BCA7-9629-4175-A525-A3E2BE424881}" srcOrd="2" destOrd="0" parTransId="{5C41A45D-AC3D-4A8B-A07F-22A41513A0D3}" sibTransId="{11F475EE-C1EB-4965-9A24-CC05B00549B1}"/>
    <dgm:cxn modelId="{63A89C50-EB3A-446F-8901-A7235DEA4D40}" srcId="{30AE64B4-DD47-47F0-9764-CCF95B0FB835}" destId="{D7F40127-EDDD-41D8-B230-1EAAE99F4C6D}" srcOrd="4" destOrd="0" parTransId="{8F7DE931-B112-47BA-A537-CF5FB0EE7C02}" sibTransId="{556F1B9F-2F33-40C1-A8A9-B57C8882A832}"/>
    <dgm:cxn modelId="{41946364-041F-4AA9-9517-A91F2900ED00}" type="presOf" srcId="{30AE64B4-DD47-47F0-9764-CCF95B0FB835}" destId="{9666F178-60A2-4487-A3EC-7F302E95B736}" srcOrd="0" destOrd="0" presId="urn:microsoft.com/office/officeart/2005/8/layout/default"/>
    <dgm:cxn modelId="{33833D66-903E-4E44-9D3D-90A950E93376}" type="presOf" srcId="{04053743-0B69-4A61-A0E4-E8F1AE312880}" destId="{3AAFA57C-7630-4679-AB59-414FC9A4CAA7}" srcOrd="0" destOrd="0" presId="urn:microsoft.com/office/officeart/2005/8/layout/default"/>
    <dgm:cxn modelId="{2497C772-EEFB-42AB-9AB5-2D6EDB0FC5B0}" type="presOf" srcId="{779F1BF7-8A1A-4026-9E41-5BCC6A00C620}" destId="{ED349EF8-D36B-4E1D-B60A-7230C07772C4}" srcOrd="0" destOrd="0" presId="urn:microsoft.com/office/officeart/2005/8/layout/default"/>
    <dgm:cxn modelId="{5E62077D-8D02-44F6-B5DE-51019FEFFEC6}" type="presOf" srcId="{0C16BCA7-9629-4175-A525-A3E2BE424881}" destId="{4DD58FD2-2F4B-4197-877C-B7C4FE5E0814}" srcOrd="0" destOrd="0" presId="urn:microsoft.com/office/officeart/2005/8/layout/default"/>
    <dgm:cxn modelId="{73938891-66CE-4F53-A057-52F407336539}" type="presOf" srcId="{D7F40127-EDDD-41D8-B230-1EAAE99F4C6D}" destId="{19091A58-B5DA-4CF7-ADDE-1D52D91227CE}" srcOrd="0" destOrd="0" presId="urn:microsoft.com/office/officeart/2005/8/layout/default"/>
    <dgm:cxn modelId="{1CAF3BDA-8924-479D-8D1A-25327BDA0C33}" srcId="{30AE64B4-DD47-47F0-9764-CCF95B0FB835}" destId="{779F1BF7-8A1A-4026-9E41-5BCC6A00C620}" srcOrd="0" destOrd="0" parTransId="{0DF59894-97A7-4CF0-94E1-33234D199A92}" sibTransId="{76393929-7F4B-42C5-9AA9-955F530430AE}"/>
    <dgm:cxn modelId="{AE6C68E4-E383-492F-A57C-B567D5945419}" type="presOf" srcId="{D3A97E70-2820-4559-9E92-BD6BA545E2E2}" destId="{2BD32D20-FE1B-4D8D-8B2C-09C49D4AE82E}" srcOrd="0" destOrd="0" presId="urn:microsoft.com/office/officeart/2005/8/layout/default"/>
    <dgm:cxn modelId="{780913FF-4672-44B5-BFC5-B436BBA5D20F}" srcId="{30AE64B4-DD47-47F0-9764-CCF95B0FB835}" destId="{04053743-0B69-4A61-A0E4-E8F1AE312880}" srcOrd="3" destOrd="0" parTransId="{C0B7FCE0-6AB0-430B-98C6-3BE6834AC881}" sibTransId="{8F3780B2-7AC5-4BC6-9582-1529A0D13790}"/>
    <dgm:cxn modelId="{4565422F-D7E5-42EC-9A9D-4FA348921021}" type="presParOf" srcId="{9666F178-60A2-4487-A3EC-7F302E95B736}" destId="{ED349EF8-D36B-4E1D-B60A-7230C07772C4}" srcOrd="0" destOrd="0" presId="urn:microsoft.com/office/officeart/2005/8/layout/default"/>
    <dgm:cxn modelId="{9D568468-71C1-4991-8CFD-AB2E13C50C83}" type="presParOf" srcId="{9666F178-60A2-4487-A3EC-7F302E95B736}" destId="{E787A2CE-5A94-4824-BEED-D305B6CE6CB9}" srcOrd="1" destOrd="0" presId="urn:microsoft.com/office/officeart/2005/8/layout/default"/>
    <dgm:cxn modelId="{00B7E240-5C53-4B3D-B041-7AC1415FF99C}" type="presParOf" srcId="{9666F178-60A2-4487-A3EC-7F302E95B736}" destId="{2BD32D20-FE1B-4D8D-8B2C-09C49D4AE82E}" srcOrd="2" destOrd="0" presId="urn:microsoft.com/office/officeart/2005/8/layout/default"/>
    <dgm:cxn modelId="{10D0553B-CCAB-42C7-B469-F6E3646533CF}" type="presParOf" srcId="{9666F178-60A2-4487-A3EC-7F302E95B736}" destId="{2C0201E7-D9EB-41F6-A7F3-0E12689FF10C}" srcOrd="3" destOrd="0" presId="urn:microsoft.com/office/officeart/2005/8/layout/default"/>
    <dgm:cxn modelId="{2FE7D69B-9524-4BA2-BC20-A1CE35AB5EA3}" type="presParOf" srcId="{9666F178-60A2-4487-A3EC-7F302E95B736}" destId="{4DD58FD2-2F4B-4197-877C-B7C4FE5E0814}" srcOrd="4" destOrd="0" presId="urn:microsoft.com/office/officeart/2005/8/layout/default"/>
    <dgm:cxn modelId="{A6A7F59B-C288-4E66-8888-8A7B6444C8B7}" type="presParOf" srcId="{9666F178-60A2-4487-A3EC-7F302E95B736}" destId="{28EC1993-BD0C-4217-AB9C-4AE8D0045C0B}" srcOrd="5" destOrd="0" presId="urn:microsoft.com/office/officeart/2005/8/layout/default"/>
    <dgm:cxn modelId="{A17CC09F-C7AF-4D9F-BC0B-8108F016A45F}" type="presParOf" srcId="{9666F178-60A2-4487-A3EC-7F302E95B736}" destId="{3AAFA57C-7630-4679-AB59-414FC9A4CAA7}" srcOrd="6" destOrd="0" presId="urn:microsoft.com/office/officeart/2005/8/layout/default"/>
    <dgm:cxn modelId="{B21C4F03-EDA1-41E1-8EB2-F3998C860DB5}" type="presParOf" srcId="{9666F178-60A2-4487-A3EC-7F302E95B736}" destId="{A8464F7F-B0A9-4599-AB69-E65D1945DB30}" srcOrd="7" destOrd="0" presId="urn:microsoft.com/office/officeart/2005/8/layout/default"/>
    <dgm:cxn modelId="{05FEA982-1D32-4C02-92F6-BACCF52DC338}" type="presParOf" srcId="{9666F178-60A2-4487-A3EC-7F302E95B736}" destId="{19091A58-B5DA-4CF7-ADDE-1D52D91227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E1EB-02F7-4B96-A6D7-2AD72BB09985}">
      <dsp:nvSpPr>
        <dsp:cNvPr id="0" name=""/>
        <dsp:cNvSpPr/>
      </dsp:nvSpPr>
      <dsp:spPr>
        <a:xfrm rot="21300000">
          <a:off x="28673" y="1995163"/>
          <a:ext cx="9286575" cy="1063453"/>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33E107-D90E-4FCD-B4B4-C92D8FB18590}">
      <dsp:nvSpPr>
        <dsp:cNvPr id="0" name=""/>
        <dsp:cNvSpPr/>
      </dsp:nvSpPr>
      <dsp:spPr>
        <a:xfrm>
          <a:off x="906211" y="252689"/>
          <a:ext cx="3233296" cy="202151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8E813-5674-44C5-A7DD-4227F5424CF4}">
      <dsp:nvSpPr>
        <dsp:cNvPr id="0" name=""/>
        <dsp:cNvSpPr/>
      </dsp:nvSpPr>
      <dsp:spPr>
        <a:xfrm>
          <a:off x="4952279" y="0"/>
          <a:ext cx="2990055" cy="212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Including customer EV adoption and balance among customers with and without EVs</a:t>
          </a:r>
        </a:p>
      </dsp:txBody>
      <dsp:txXfrm>
        <a:off x="4952279" y="0"/>
        <a:ext cx="2990055" cy="2122587"/>
      </dsp:txXfrm>
    </dsp:sp>
    <dsp:sp modelId="{6A11BA52-8631-4425-A415-A99C62134244}">
      <dsp:nvSpPr>
        <dsp:cNvPr id="0" name=""/>
        <dsp:cNvSpPr/>
      </dsp:nvSpPr>
      <dsp:spPr>
        <a:xfrm>
          <a:off x="4938940" y="2779578"/>
          <a:ext cx="3764246" cy="202151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F051E8-B36E-4BDD-ABA3-C1F2004947A9}">
      <dsp:nvSpPr>
        <dsp:cNvPr id="0" name=""/>
        <dsp:cNvSpPr/>
      </dsp:nvSpPr>
      <dsp:spPr>
        <a:xfrm>
          <a:off x="1401588" y="2931192"/>
          <a:ext cx="2990055" cy="212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Including how utility collects revenues and provides value to investors, as well as scope of utility roles and responsibilities</a:t>
          </a:r>
        </a:p>
      </dsp:txBody>
      <dsp:txXfrm>
        <a:off x="1401588" y="2931192"/>
        <a:ext cx="2990055" cy="2122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8E295-DE92-4155-9AD0-88D726F6D5E3}">
      <dsp:nvSpPr>
        <dsp:cNvPr id="0" name=""/>
        <dsp:cNvSpPr/>
      </dsp:nvSpPr>
      <dsp:spPr>
        <a:xfrm>
          <a:off x="2413948" y="595114"/>
          <a:ext cx="456962" cy="91440"/>
        </a:xfrm>
        <a:custGeom>
          <a:avLst/>
          <a:gdLst/>
          <a:ahLst/>
          <a:cxnLst/>
          <a:rect l="0" t="0" r="0" b="0"/>
          <a:pathLst>
            <a:path>
              <a:moveTo>
                <a:pt x="0" y="45720"/>
              </a:moveTo>
              <a:lnTo>
                <a:pt x="4569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630240" y="638394"/>
        <a:ext cx="24378" cy="4880"/>
      </dsp:txXfrm>
    </dsp:sp>
    <dsp:sp modelId="{6820D377-3348-4BA6-B9AF-6CB868619E37}">
      <dsp:nvSpPr>
        <dsp:cNvPr id="0" name=""/>
        <dsp:cNvSpPr/>
      </dsp:nvSpPr>
      <dsp:spPr>
        <a:xfrm>
          <a:off x="295910" y="4883"/>
          <a:ext cx="2119837" cy="1271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Utility hourly load adjusted for incremental EVs</a:t>
          </a:r>
        </a:p>
      </dsp:txBody>
      <dsp:txXfrm>
        <a:off x="295910" y="4883"/>
        <a:ext cx="2119837" cy="1271902"/>
      </dsp:txXfrm>
    </dsp:sp>
    <dsp:sp modelId="{2C2E2CE4-B945-4554-BEDD-11C4D5FD2B14}">
      <dsp:nvSpPr>
        <dsp:cNvPr id="0" name=""/>
        <dsp:cNvSpPr/>
      </dsp:nvSpPr>
      <dsp:spPr>
        <a:xfrm>
          <a:off x="1355829" y="1274986"/>
          <a:ext cx="2607400" cy="456962"/>
        </a:xfrm>
        <a:custGeom>
          <a:avLst/>
          <a:gdLst/>
          <a:ahLst/>
          <a:cxnLst/>
          <a:rect l="0" t="0" r="0" b="0"/>
          <a:pathLst>
            <a:path>
              <a:moveTo>
                <a:pt x="2607400" y="0"/>
              </a:moveTo>
              <a:lnTo>
                <a:pt x="2607400" y="245581"/>
              </a:lnTo>
              <a:lnTo>
                <a:pt x="0" y="245581"/>
              </a:lnTo>
              <a:lnTo>
                <a:pt x="0" y="45696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93214" y="1501027"/>
        <a:ext cx="132629" cy="4880"/>
      </dsp:txXfrm>
    </dsp:sp>
    <dsp:sp modelId="{244B8B35-2A22-49E6-A67E-26544CEFEABB}">
      <dsp:nvSpPr>
        <dsp:cNvPr id="0" name=""/>
        <dsp:cNvSpPr/>
      </dsp:nvSpPr>
      <dsp:spPr>
        <a:xfrm>
          <a:off x="2903310" y="4883"/>
          <a:ext cx="2119837" cy="1271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Hourly forecasts transformed into energy requirements by time period</a:t>
          </a:r>
        </a:p>
      </dsp:txBody>
      <dsp:txXfrm>
        <a:off x="2903310" y="4883"/>
        <a:ext cx="2119837" cy="1271902"/>
      </dsp:txXfrm>
    </dsp:sp>
    <dsp:sp modelId="{F5E6CB2F-52EB-49CA-BA8C-64861AF9B65A}">
      <dsp:nvSpPr>
        <dsp:cNvPr id="0" name=""/>
        <dsp:cNvSpPr/>
      </dsp:nvSpPr>
      <dsp:spPr>
        <a:xfrm>
          <a:off x="2413948" y="2354580"/>
          <a:ext cx="456962" cy="91440"/>
        </a:xfrm>
        <a:custGeom>
          <a:avLst/>
          <a:gdLst/>
          <a:ahLst/>
          <a:cxnLst/>
          <a:rect l="0" t="0" r="0" b="0"/>
          <a:pathLst>
            <a:path>
              <a:moveTo>
                <a:pt x="0" y="45720"/>
              </a:moveTo>
              <a:lnTo>
                <a:pt x="4569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630240" y="2397859"/>
        <a:ext cx="24378" cy="4880"/>
      </dsp:txXfrm>
    </dsp:sp>
    <dsp:sp modelId="{A547FBE4-573F-4760-A1FB-C7988387BB00}">
      <dsp:nvSpPr>
        <dsp:cNvPr id="0" name=""/>
        <dsp:cNvSpPr/>
      </dsp:nvSpPr>
      <dsp:spPr>
        <a:xfrm>
          <a:off x="295910" y="1764348"/>
          <a:ext cx="2119837" cy="1271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Contributions of variable renewable energy and hour-to-hour ramp rates determined</a:t>
          </a:r>
        </a:p>
      </dsp:txBody>
      <dsp:txXfrm>
        <a:off x="295910" y="1764348"/>
        <a:ext cx="2119837" cy="1271902"/>
      </dsp:txXfrm>
    </dsp:sp>
    <dsp:sp modelId="{72DB795C-AF56-4E81-8191-28C62BBB745E}">
      <dsp:nvSpPr>
        <dsp:cNvPr id="0" name=""/>
        <dsp:cNvSpPr/>
      </dsp:nvSpPr>
      <dsp:spPr>
        <a:xfrm>
          <a:off x="1355829" y="3034451"/>
          <a:ext cx="2607400" cy="456962"/>
        </a:xfrm>
        <a:custGeom>
          <a:avLst/>
          <a:gdLst/>
          <a:ahLst/>
          <a:cxnLst/>
          <a:rect l="0" t="0" r="0" b="0"/>
          <a:pathLst>
            <a:path>
              <a:moveTo>
                <a:pt x="2607400" y="0"/>
              </a:moveTo>
              <a:lnTo>
                <a:pt x="2607400" y="245581"/>
              </a:lnTo>
              <a:lnTo>
                <a:pt x="0" y="245581"/>
              </a:lnTo>
              <a:lnTo>
                <a:pt x="0" y="45696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93214" y="3260492"/>
        <a:ext cx="132629" cy="4880"/>
      </dsp:txXfrm>
    </dsp:sp>
    <dsp:sp modelId="{C83E014C-F287-4C6F-BE1B-F17770371330}">
      <dsp:nvSpPr>
        <dsp:cNvPr id="0" name=""/>
        <dsp:cNvSpPr/>
      </dsp:nvSpPr>
      <dsp:spPr>
        <a:xfrm>
          <a:off x="2903310" y="1764348"/>
          <a:ext cx="2119837" cy="1271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Forward-looking capacity expansion that minimizes portfolio investment and operating costs</a:t>
          </a:r>
        </a:p>
      </dsp:txBody>
      <dsp:txXfrm>
        <a:off x="2903310" y="1764348"/>
        <a:ext cx="2119837" cy="1271902"/>
      </dsp:txXfrm>
    </dsp:sp>
    <dsp:sp modelId="{0227AFE7-B3A0-42BE-8584-83CD587C08A6}">
      <dsp:nvSpPr>
        <dsp:cNvPr id="0" name=""/>
        <dsp:cNvSpPr/>
      </dsp:nvSpPr>
      <dsp:spPr>
        <a:xfrm>
          <a:off x="295910" y="3523813"/>
          <a:ext cx="2119837" cy="1271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Weekly and hourly generation dispatch that minimized operating costs</a:t>
          </a:r>
        </a:p>
      </dsp:txBody>
      <dsp:txXfrm>
        <a:off x="295910" y="3523813"/>
        <a:ext cx="2119837" cy="1271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99C8C-F312-43F7-BEC4-5D009BA9A001}">
      <dsp:nvSpPr>
        <dsp:cNvPr id="0" name=""/>
        <dsp:cNvSpPr/>
      </dsp:nvSpPr>
      <dsp:spPr>
        <a:xfrm>
          <a:off x="2530633" y="0"/>
          <a:ext cx="2734056" cy="897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Distribution </a:t>
          </a:r>
          <a:r>
            <a:rPr lang="en-US" sz="2300" kern="1200" dirty="0" err="1"/>
            <a:t>CapEx</a:t>
          </a:r>
          <a:r>
            <a:rPr lang="en-US" sz="2300" kern="1200" dirty="0"/>
            <a:t> Costs</a:t>
          </a:r>
        </a:p>
      </dsp:txBody>
      <dsp:txXfrm>
        <a:off x="2556907" y="26274"/>
        <a:ext cx="2681508" cy="844522"/>
      </dsp:txXfrm>
    </dsp:sp>
    <dsp:sp modelId="{EB2AB249-0E4D-4166-8AF0-C8236752E4E6}">
      <dsp:nvSpPr>
        <dsp:cNvPr id="0" name=""/>
        <dsp:cNvSpPr/>
      </dsp:nvSpPr>
      <dsp:spPr>
        <a:xfrm>
          <a:off x="2560118" y="897070"/>
          <a:ext cx="243920" cy="1532486"/>
        </a:xfrm>
        <a:custGeom>
          <a:avLst/>
          <a:gdLst/>
          <a:ahLst/>
          <a:cxnLst/>
          <a:rect l="0" t="0" r="0" b="0"/>
          <a:pathLst>
            <a:path>
              <a:moveTo>
                <a:pt x="243920" y="0"/>
              </a:moveTo>
              <a:lnTo>
                <a:pt x="0" y="1532486"/>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410B9519-D787-49EC-A10D-70F282C1B41B}">
      <dsp:nvSpPr>
        <dsp:cNvPr id="0" name=""/>
        <dsp:cNvSpPr/>
      </dsp:nvSpPr>
      <dsp:spPr>
        <a:xfrm>
          <a:off x="2560118" y="1125315"/>
          <a:ext cx="2737874" cy="2608484"/>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Expert-elicited probability of feeder upgrades and costs driven by EV impacts on coincident peak and non-coincident peak</a:t>
          </a:r>
        </a:p>
      </dsp:txBody>
      <dsp:txXfrm>
        <a:off x="2636518" y="1201715"/>
        <a:ext cx="2585074" cy="2455684"/>
      </dsp:txXfrm>
    </dsp:sp>
    <dsp:sp modelId="{AAD91791-0B03-4556-B01A-951BDCA7245F}">
      <dsp:nvSpPr>
        <dsp:cNvPr id="0" name=""/>
        <dsp:cNvSpPr/>
      </dsp:nvSpPr>
      <dsp:spPr>
        <a:xfrm>
          <a:off x="5717043" y="0"/>
          <a:ext cx="2734056" cy="897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EV Charging Infrastructure Costs</a:t>
          </a:r>
        </a:p>
      </dsp:txBody>
      <dsp:txXfrm>
        <a:off x="5743317" y="26274"/>
        <a:ext cx="2681508" cy="844522"/>
      </dsp:txXfrm>
    </dsp:sp>
    <dsp:sp modelId="{3F9AB6CA-533D-4D0F-80D0-7C56139E6139}">
      <dsp:nvSpPr>
        <dsp:cNvPr id="0" name=""/>
        <dsp:cNvSpPr/>
      </dsp:nvSpPr>
      <dsp:spPr>
        <a:xfrm>
          <a:off x="5746528" y="897070"/>
          <a:ext cx="243920" cy="1532486"/>
        </a:xfrm>
        <a:custGeom>
          <a:avLst/>
          <a:gdLst/>
          <a:ahLst/>
          <a:cxnLst/>
          <a:rect l="0" t="0" r="0" b="0"/>
          <a:pathLst>
            <a:path>
              <a:moveTo>
                <a:pt x="243920" y="0"/>
              </a:moveTo>
              <a:lnTo>
                <a:pt x="0" y="1532486"/>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4CAF6651-CCAA-426F-BD04-E508482A6BAF}">
      <dsp:nvSpPr>
        <dsp:cNvPr id="0" name=""/>
        <dsp:cNvSpPr/>
      </dsp:nvSpPr>
      <dsp:spPr>
        <a:xfrm>
          <a:off x="5746528" y="1125315"/>
          <a:ext cx="2737874" cy="26084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Regulatory filing data to inform ratepayer-funded EVSE and control costs, as well as caps on program size</a:t>
          </a:r>
        </a:p>
      </dsp:txBody>
      <dsp:txXfrm>
        <a:off x="5822928" y="1201715"/>
        <a:ext cx="2585074" cy="2455684"/>
      </dsp:txXfrm>
    </dsp:sp>
    <dsp:sp modelId="{6FCD795C-CD1F-45C9-89C0-415AC4187CD4}">
      <dsp:nvSpPr>
        <dsp:cNvPr id="0" name=""/>
        <dsp:cNvSpPr/>
      </dsp:nvSpPr>
      <dsp:spPr>
        <a:xfrm>
          <a:off x="8903453" y="0"/>
          <a:ext cx="2734056" cy="897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EV Program Costs</a:t>
          </a:r>
        </a:p>
      </dsp:txBody>
      <dsp:txXfrm>
        <a:off x="8929727" y="26274"/>
        <a:ext cx="2681508" cy="844522"/>
      </dsp:txXfrm>
    </dsp:sp>
    <dsp:sp modelId="{70C88507-B3AA-4977-8627-EDE18E997C16}">
      <dsp:nvSpPr>
        <dsp:cNvPr id="0" name=""/>
        <dsp:cNvSpPr/>
      </dsp:nvSpPr>
      <dsp:spPr>
        <a:xfrm>
          <a:off x="8932937" y="897070"/>
          <a:ext cx="243920" cy="1532486"/>
        </a:xfrm>
        <a:custGeom>
          <a:avLst/>
          <a:gdLst/>
          <a:ahLst/>
          <a:cxnLst/>
          <a:rect l="0" t="0" r="0" b="0"/>
          <a:pathLst>
            <a:path>
              <a:moveTo>
                <a:pt x="243920" y="0"/>
              </a:moveTo>
              <a:lnTo>
                <a:pt x="0" y="1532486"/>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A32B9EAE-8427-49BE-BF1D-4F0B51E13BB1}">
      <dsp:nvSpPr>
        <dsp:cNvPr id="0" name=""/>
        <dsp:cNvSpPr/>
      </dsp:nvSpPr>
      <dsp:spPr>
        <a:xfrm>
          <a:off x="8932937" y="1125315"/>
          <a:ext cx="2737874" cy="2608484"/>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Regulatory filing data to inform ratepayer-funded EV program implementation and administrative costs, as well as caps on program size</a:t>
          </a:r>
        </a:p>
      </dsp:txBody>
      <dsp:txXfrm>
        <a:off x="9009337" y="1201715"/>
        <a:ext cx="2585074" cy="2455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49EF8-D36B-4E1D-B60A-7230C07772C4}">
      <dsp:nvSpPr>
        <dsp:cNvPr id="0" name=""/>
        <dsp:cNvSpPr/>
      </dsp:nvSpPr>
      <dsp:spPr>
        <a:xfrm>
          <a:off x="0" y="134236"/>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Assume different EV penetration levels and adoption rates.</a:t>
          </a:r>
        </a:p>
      </dsp:txBody>
      <dsp:txXfrm>
        <a:off x="0" y="134236"/>
        <a:ext cx="3428999" cy="2057399"/>
      </dsp:txXfrm>
    </dsp:sp>
    <dsp:sp modelId="{2BD32D20-FE1B-4D8D-8B2C-09C49D4AE82E}">
      <dsp:nvSpPr>
        <dsp:cNvPr id="0" name=""/>
        <dsp:cNvSpPr/>
      </dsp:nvSpPr>
      <dsp:spPr>
        <a:xfrm>
          <a:off x="3771900" y="134236"/>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Model medium-duty and heavy-duty EVs (MDVs and HDVs).</a:t>
          </a:r>
        </a:p>
      </dsp:txBody>
      <dsp:txXfrm>
        <a:off x="3771900" y="134236"/>
        <a:ext cx="3428999" cy="2057399"/>
      </dsp:txXfrm>
    </dsp:sp>
    <dsp:sp modelId="{4DD58FD2-2F4B-4197-877C-B7C4FE5E0814}">
      <dsp:nvSpPr>
        <dsp:cNvPr id="0" name=""/>
        <dsp:cNvSpPr/>
      </dsp:nvSpPr>
      <dsp:spPr>
        <a:xfrm>
          <a:off x="7543800" y="134236"/>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Incorporate a more detailed distribution cost model.</a:t>
          </a:r>
        </a:p>
      </dsp:txBody>
      <dsp:txXfrm>
        <a:off x="7543800" y="134236"/>
        <a:ext cx="3428999" cy="2057399"/>
      </dsp:txXfrm>
    </dsp:sp>
    <dsp:sp modelId="{3AAFA57C-7630-4679-AB59-414FC9A4CAA7}">
      <dsp:nvSpPr>
        <dsp:cNvPr id="0" name=""/>
        <dsp:cNvSpPr/>
      </dsp:nvSpPr>
      <dsp:spPr>
        <a:xfrm>
          <a:off x="1885950" y="2534535"/>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Explore additional charging strategies and profiles, utility characterizations, and customer-class impacts.</a:t>
          </a:r>
        </a:p>
      </dsp:txBody>
      <dsp:txXfrm>
        <a:off x="1885950" y="2534535"/>
        <a:ext cx="3428999" cy="2057399"/>
      </dsp:txXfrm>
    </dsp:sp>
    <dsp:sp modelId="{19091A58-B5DA-4CF7-ADDE-1D52D91227CE}">
      <dsp:nvSpPr>
        <dsp:cNvPr id="0" name=""/>
        <dsp:cNvSpPr/>
      </dsp:nvSpPr>
      <dsp:spPr>
        <a:xfrm>
          <a:off x="5657850" y="2534536"/>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Model EV-specific rate designs and quantify cost shifts between EV owners and non-EV owners.</a:t>
          </a:r>
        </a:p>
      </dsp:txBody>
      <dsp:txXfrm>
        <a:off x="5657850" y="2534536"/>
        <a:ext cx="3428999" cy="205739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0.17877</cdr:x>
      <cdr:y>0.81211</cdr:y>
    </cdr:from>
    <cdr:to>
      <cdr:x>0.64875</cdr:x>
      <cdr:y>0.90038</cdr:y>
    </cdr:to>
    <cdr:sp macro="" textlink="">
      <cdr:nvSpPr>
        <cdr:cNvPr id="2" name="TextBox 1">
          <a:extLst xmlns:a="http://schemas.openxmlformats.org/drawingml/2006/main">
            <a:ext uri="{FF2B5EF4-FFF2-40B4-BE49-F238E27FC236}">
              <a16:creationId xmlns:a16="http://schemas.microsoft.com/office/drawing/2014/main" id="{D62C9F57-8734-403B-8BA5-24D8947FDD8A}"/>
            </a:ext>
          </a:extLst>
        </cdr:cNvPr>
        <cdr:cNvSpPr txBox="1"/>
      </cdr:nvSpPr>
      <cdr:spPr>
        <a:xfrm xmlns:a="http://schemas.openxmlformats.org/drawingml/2006/main">
          <a:off x="1271067" y="2618351"/>
          <a:ext cx="3341585" cy="284595"/>
        </a:xfrm>
        <a:prstGeom xmlns:a="http://schemas.openxmlformats.org/drawingml/2006/main" prst="roundRect">
          <a:avLst/>
        </a:prstGeom>
        <a:noFill xmlns:a="http://schemas.openxmlformats.org/drawingml/2006/main"/>
        <a:ln xmlns:a="http://schemas.openxmlformats.org/drawingml/2006/main">
          <a:solidFill>
            <a:schemeClr val="accent1">
              <a:lumMod val="60000"/>
              <a:lumOff val="40000"/>
            </a:schemeClr>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a:t>High Peak Impact charging</a:t>
          </a:r>
        </a:p>
      </cdr:txBody>
    </cdr:sp>
  </cdr:relSizeAnchor>
</c:userShapes>
</file>

<file path=ppt/drawings/drawing2.xml><?xml version="1.0" encoding="utf-8"?>
<c:userShapes xmlns:c="http://schemas.openxmlformats.org/drawingml/2006/chart">
  <cdr:relSizeAnchor xmlns:cdr="http://schemas.openxmlformats.org/drawingml/2006/chartDrawing">
    <cdr:from>
      <cdr:x>0.22906</cdr:x>
      <cdr:y>0.82121</cdr:y>
    </cdr:from>
    <cdr:to>
      <cdr:x>0.72329</cdr:x>
      <cdr:y>0.90372</cdr:y>
    </cdr:to>
    <cdr:sp macro="" textlink="">
      <cdr:nvSpPr>
        <cdr:cNvPr id="3" name="TextBox 1">
          <a:extLst xmlns:a="http://schemas.openxmlformats.org/drawingml/2006/main">
            <a:ext uri="{FF2B5EF4-FFF2-40B4-BE49-F238E27FC236}">
              <a16:creationId xmlns:a16="http://schemas.microsoft.com/office/drawing/2014/main" id="{98C14B90-BEEC-4D43-B924-679A4A926FB6}"/>
            </a:ext>
          </a:extLst>
        </cdr:cNvPr>
        <cdr:cNvSpPr txBox="1"/>
      </cdr:nvSpPr>
      <cdr:spPr>
        <a:xfrm xmlns:a="http://schemas.openxmlformats.org/drawingml/2006/main">
          <a:off x="1654144" y="2690777"/>
          <a:ext cx="3569108" cy="270352"/>
        </a:xfrm>
        <a:prstGeom xmlns:a="http://schemas.openxmlformats.org/drawingml/2006/main" prst="roundRect">
          <a:avLst/>
        </a:prstGeom>
        <a:noFill xmlns:a="http://schemas.openxmlformats.org/drawingml/2006/main"/>
        <a:ln xmlns:a="http://schemas.openxmlformats.org/drawingml/2006/main">
          <a:solidFill>
            <a:schemeClr val="accent1">
              <a:lumMod val="60000"/>
              <a:lumOff val="40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High Peak Impact charging</a:t>
          </a:r>
        </a:p>
      </cdr:txBody>
    </cdr:sp>
  </cdr:relSizeAnchor>
</c:userShapes>
</file>

<file path=ppt/drawings/drawing3.xml><?xml version="1.0" encoding="utf-8"?>
<c:userShapes xmlns:c="http://schemas.openxmlformats.org/drawingml/2006/chart">
  <cdr:relSizeAnchor xmlns:cdr="http://schemas.openxmlformats.org/drawingml/2006/chartDrawing">
    <cdr:from>
      <cdr:x>0.19065</cdr:x>
      <cdr:y>0.84176</cdr:y>
    </cdr:from>
    <cdr:to>
      <cdr:x>0.42646</cdr:x>
      <cdr:y>0.93614</cdr:y>
    </cdr:to>
    <cdr:sp macro="" textlink="">
      <cdr:nvSpPr>
        <cdr:cNvPr id="2" name="TextBox 1">
          <a:extLst xmlns:a="http://schemas.openxmlformats.org/drawingml/2006/main">
            <a:ext uri="{FF2B5EF4-FFF2-40B4-BE49-F238E27FC236}">
              <a16:creationId xmlns:a16="http://schemas.microsoft.com/office/drawing/2014/main" id="{48AF23DA-E61E-43C2-872E-2F7D66D7CFEE}"/>
            </a:ext>
          </a:extLst>
        </cdr:cNvPr>
        <cdr:cNvSpPr txBox="1"/>
      </cdr:nvSpPr>
      <cdr:spPr>
        <a:xfrm xmlns:a="http://schemas.openxmlformats.org/drawingml/2006/main">
          <a:off x="1776868" y="3816069"/>
          <a:ext cx="2197787" cy="427845"/>
        </a:xfrm>
        <a:prstGeom xmlns:a="http://schemas.openxmlformats.org/drawingml/2006/main" prst="roundRect">
          <a:avLst/>
        </a:prstGeom>
        <a:noFill xmlns:a="http://schemas.openxmlformats.org/drawingml/2006/main"/>
        <a:ln xmlns:a="http://schemas.openxmlformats.org/drawingml/2006/main">
          <a:solidFill>
            <a:schemeClr val="accent1">
              <a:lumMod val="60000"/>
              <a:lumOff val="40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Low EV penetration</a:t>
          </a:r>
        </a:p>
      </cdr:txBody>
    </cdr:sp>
  </cdr:relSizeAnchor>
  <cdr:relSizeAnchor xmlns:cdr="http://schemas.openxmlformats.org/drawingml/2006/chartDrawing">
    <cdr:from>
      <cdr:x>0.46729</cdr:x>
      <cdr:y>0.84098</cdr:y>
    </cdr:from>
    <cdr:to>
      <cdr:x>0.70316</cdr:x>
      <cdr:y>0.93196</cdr:y>
    </cdr:to>
    <cdr:sp macro="" textlink="">
      <cdr:nvSpPr>
        <cdr:cNvPr id="3" name="TextBox 1">
          <a:extLst xmlns:a="http://schemas.openxmlformats.org/drawingml/2006/main">
            <a:ext uri="{FF2B5EF4-FFF2-40B4-BE49-F238E27FC236}">
              <a16:creationId xmlns:a16="http://schemas.microsoft.com/office/drawing/2014/main" id="{48AF23DA-E61E-43C2-872E-2F7D66D7CFEE}"/>
            </a:ext>
          </a:extLst>
        </cdr:cNvPr>
        <cdr:cNvSpPr txBox="1"/>
      </cdr:nvSpPr>
      <cdr:spPr>
        <a:xfrm xmlns:a="http://schemas.openxmlformats.org/drawingml/2006/main">
          <a:off x="4355272" y="3812534"/>
          <a:ext cx="2198322" cy="412436"/>
        </a:xfrm>
        <a:prstGeom xmlns:a="http://schemas.openxmlformats.org/drawingml/2006/main" prst="roundRect">
          <a:avLst/>
        </a:prstGeom>
        <a:noFill xmlns:a="http://schemas.openxmlformats.org/drawingml/2006/main"/>
        <a:ln xmlns:a="http://schemas.openxmlformats.org/drawingml/2006/main">
          <a:solidFill>
            <a:schemeClr val="accent1">
              <a:lumMod val="60000"/>
              <a:lumOff val="40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High EV penetration</a:t>
          </a:r>
        </a:p>
      </cdr:txBody>
    </cdr:sp>
  </cdr:relSizeAnchor>
</c:userShapes>
</file>

<file path=ppt/drawings/drawing4.xml><?xml version="1.0" encoding="utf-8"?>
<c:userShapes xmlns:c="http://schemas.openxmlformats.org/drawingml/2006/chart">
  <cdr:relSizeAnchor xmlns:cdr="http://schemas.openxmlformats.org/drawingml/2006/chartDrawing">
    <cdr:from>
      <cdr:x>0.22654</cdr:x>
      <cdr:y>0.88345</cdr:y>
    </cdr:from>
    <cdr:to>
      <cdr:x>0.57986</cdr:x>
      <cdr:y>0.97403</cdr:y>
    </cdr:to>
    <cdr:sp macro="" textlink="">
      <cdr:nvSpPr>
        <cdr:cNvPr id="2" name="TextBox 1">
          <a:extLst xmlns:a="http://schemas.openxmlformats.org/drawingml/2006/main">
            <a:ext uri="{FF2B5EF4-FFF2-40B4-BE49-F238E27FC236}">
              <a16:creationId xmlns:a16="http://schemas.microsoft.com/office/drawing/2014/main" id="{2E45B623-EE39-4DA3-AF33-F5397FB8D8B9}"/>
            </a:ext>
          </a:extLst>
        </cdr:cNvPr>
        <cdr:cNvSpPr txBox="1"/>
      </cdr:nvSpPr>
      <cdr:spPr>
        <a:xfrm xmlns:a="http://schemas.openxmlformats.org/drawingml/2006/main">
          <a:off x="1394738" y="3142272"/>
          <a:ext cx="2175261" cy="322176"/>
        </a:xfrm>
        <a:prstGeom xmlns:a="http://schemas.openxmlformats.org/drawingml/2006/main" prst="roundRect">
          <a:avLst/>
        </a:prstGeom>
        <a:noFill xmlns:a="http://schemas.openxmlformats.org/drawingml/2006/main"/>
        <a:ln xmlns:a="http://schemas.openxmlformats.org/drawingml/2006/main">
          <a:solidFill>
            <a:schemeClr val="accent1">
              <a:lumMod val="60000"/>
              <a:lumOff val="40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a:t>Low EV Penetration</a:t>
          </a:r>
        </a:p>
      </cdr:txBody>
    </cdr:sp>
  </cdr:relSizeAnchor>
  <cdr:relSizeAnchor xmlns:cdr="http://schemas.openxmlformats.org/drawingml/2006/chartDrawing">
    <cdr:from>
      <cdr:x>0.62923</cdr:x>
      <cdr:y>0.88205</cdr:y>
    </cdr:from>
    <cdr:to>
      <cdr:x>0.97035</cdr:x>
      <cdr:y>0.96799</cdr:y>
    </cdr:to>
    <cdr:sp macro="" textlink="">
      <cdr:nvSpPr>
        <cdr:cNvPr id="3" name="TextBox 1">
          <a:extLst xmlns:a="http://schemas.openxmlformats.org/drawingml/2006/main">
            <a:ext uri="{FF2B5EF4-FFF2-40B4-BE49-F238E27FC236}">
              <a16:creationId xmlns:a16="http://schemas.microsoft.com/office/drawing/2014/main" id="{0DD3152B-8414-4A53-BB1B-B860402C16DB}"/>
            </a:ext>
          </a:extLst>
        </cdr:cNvPr>
        <cdr:cNvSpPr txBox="1"/>
      </cdr:nvSpPr>
      <cdr:spPr>
        <a:xfrm xmlns:a="http://schemas.openxmlformats.org/drawingml/2006/main">
          <a:off x="3873909" y="3137292"/>
          <a:ext cx="2100180" cy="305673"/>
        </a:xfrm>
        <a:prstGeom xmlns:a="http://schemas.openxmlformats.org/drawingml/2006/main" prst="roundRect">
          <a:avLst/>
        </a:prstGeom>
        <a:noFill xmlns:a="http://schemas.openxmlformats.org/drawingml/2006/main"/>
        <a:ln xmlns:a="http://schemas.openxmlformats.org/drawingml/2006/main">
          <a:solidFill>
            <a:schemeClr val="accent1">
              <a:lumMod val="60000"/>
              <a:lumOff val="40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a:t>High EV Penetration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5" name="Google Shape;75;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63" name="Google Shape;263;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1" name="Google Shape;271;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7" name="Google Shape;27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1125"/>
              </a:spcBef>
              <a:buSzPts val="1080"/>
            </a:pPr>
            <a:endParaRPr lang="en-US" dirty="0"/>
          </a:p>
          <a:p>
            <a:pPr marL="0" lvl="0" indent="0">
              <a:spcBef>
                <a:spcPts val="1125"/>
              </a:spcBef>
              <a:buSzPts val="1080"/>
            </a:pPr>
            <a:endParaRPr lang="en-US" dirty="0"/>
          </a:p>
          <a:p>
            <a:pPr marL="0" lvl="0" indent="0" algn="l" rtl="0">
              <a:spcBef>
                <a:spcPts val="0"/>
              </a:spcBef>
              <a:spcAft>
                <a:spcPts val="0"/>
              </a:spcAft>
              <a:buNone/>
            </a:pPr>
            <a:endParaRPr dirty="0"/>
          </a:p>
        </p:txBody>
      </p:sp>
      <p:sp>
        <p:nvSpPr>
          <p:cNvPr id="297" name="Google Shape;297;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16" name="Google Shape;316;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sz="1000" dirty="0"/>
          </a:p>
        </p:txBody>
      </p:sp>
      <p:sp>
        <p:nvSpPr>
          <p:cNvPr id="330" name="Google Shape;330;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7917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37" name="Google Shape;337;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3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Font typeface="Arial" panose="020B0604020202020204" pitchFamily="34" charset="0"/>
              <a:buNone/>
            </a:pPr>
            <a:endParaRPr lang="en-US" sz="1000" dirty="0"/>
          </a:p>
        </p:txBody>
      </p:sp>
      <p:sp>
        <p:nvSpPr>
          <p:cNvPr id="197" name="Google Shape;197;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21884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endParaRPr lang="en-US" dirty="0">
              <a:latin typeface="+mn-lt"/>
              <a:ea typeface="Arial"/>
              <a:cs typeface="Arial"/>
              <a:sym typeface="Arial"/>
            </a:endParaRPr>
          </a:p>
        </p:txBody>
      </p:sp>
      <p:sp>
        <p:nvSpPr>
          <p:cNvPr id="180" name="Google Shape;180;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endParaRPr dirty="0"/>
          </a:p>
        </p:txBody>
      </p:sp>
      <p:sp>
        <p:nvSpPr>
          <p:cNvPr id="188" name="Google Shape;18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00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06" name="Google Shape;20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00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endParaRPr dirty="0"/>
          </a:p>
        </p:txBody>
      </p:sp>
      <p:sp>
        <p:nvSpPr>
          <p:cNvPr id="152" name="Google Shape;152;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7" name="Google Shape;24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53" name="Google Shape;25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
        <p:cNvGrpSpPr/>
        <p:nvPr/>
      </p:nvGrpSpPr>
      <p:grpSpPr>
        <a:xfrm>
          <a:off x="0" y="0"/>
          <a:ext cx="0" cy="0"/>
          <a:chOff x="0" y="0"/>
          <a:chExt cx="0" cy="0"/>
        </a:xfrm>
      </p:grpSpPr>
      <p:sp>
        <p:nvSpPr>
          <p:cNvPr id="17" name="Google Shape;17;p30"/>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2"/>
              </a:buClr>
              <a:buSzPts val="2400"/>
              <a:buFont typeface="Arial"/>
              <a:buNone/>
              <a:defRPr>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609600" y="1371600"/>
            <a:ext cx="10972800" cy="4800600"/>
          </a:xfrm>
          <a:prstGeom prst="rect">
            <a:avLst/>
          </a:prstGeom>
          <a:noFill/>
          <a:ln>
            <a:noFill/>
          </a:ln>
        </p:spPr>
        <p:txBody>
          <a:bodyPr spcFirstLastPara="1" wrap="square" lIns="91425" tIns="45700" rIns="91425" bIns="45700" anchor="t" anchorCtr="0">
            <a:noAutofit/>
          </a:bodyPr>
          <a:lstStyle>
            <a:lvl1pPr marL="457200" lvl="0" indent="-297180" algn="l">
              <a:spcBef>
                <a:spcPts val="525"/>
              </a:spcBef>
              <a:spcAft>
                <a:spcPts val="0"/>
              </a:spcAft>
              <a:buSzPts val="1080"/>
              <a:buChar char="◻"/>
              <a:defRPr>
                <a:latin typeface="Arial"/>
                <a:ea typeface="Arial"/>
                <a:cs typeface="Arial"/>
                <a:sym typeface="Arial"/>
              </a:defRPr>
            </a:lvl1pPr>
            <a:lvl2pPr marL="914400" lvl="1" indent="-295275" algn="l">
              <a:spcBef>
                <a:spcPts val="413"/>
              </a:spcBef>
              <a:spcAft>
                <a:spcPts val="0"/>
              </a:spcAft>
              <a:buSzPts val="1050"/>
              <a:buChar char="🞑"/>
              <a:defRPr>
                <a:latin typeface="Arial"/>
                <a:ea typeface="Arial"/>
                <a:cs typeface="Arial"/>
                <a:sym typeface="Arial"/>
              </a:defRPr>
            </a:lvl2pPr>
            <a:lvl3pPr marL="1371600" lvl="2" indent="-292893" algn="l">
              <a:spcBef>
                <a:spcPts val="375"/>
              </a:spcBef>
              <a:spcAft>
                <a:spcPts val="0"/>
              </a:spcAft>
              <a:buSzPts val="1013"/>
              <a:buChar char="■"/>
              <a:defRPr>
                <a:latin typeface="Arial"/>
                <a:ea typeface="Arial"/>
                <a:cs typeface="Arial"/>
                <a:sym typeface="Arial"/>
              </a:defRPr>
            </a:lvl3pPr>
            <a:lvl4pPr marL="1828800" lvl="3" indent="-292893" algn="l">
              <a:spcBef>
                <a:spcPts val="300"/>
              </a:spcBef>
              <a:spcAft>
                <a:spcPts val="0"/>
              </a:spcAft>
              <a:buSzPts val="1013"/>
              <a:buChar char="■"/>
              <a:defRPr>
                <a:latin typeface="Arial"/>
                <a:ea typeface="Arial"/>
                <a:cs typeface="Arial"/>
                <a:sym typeface="Arial"/>
              </a:defRPr>
            </a:lvl4pPr>
            <a:lvl5pPr marL="2286000" lvl="4" indent="-284321" algn="l">
              <a:spcBef>
                <a:spcPts val="300"/>
              </a:spcBef>
              <a:spcAft>
                <a:spcPts val="0"/>
              </a:spcAft>
              <a:buSzPts val="877"/>
              <a:buChar char="■"/>
              <a:defRPr>
                <a:latin typeface="Arial"/>
                <a:ea typeface="Arial"/>
                <a:cs typeface="Arial"/>
                <a:sym typeface="Aria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32"/>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31"/>
        <p:cNvGrpSpPr/>
        <p:nvPr/>
      </p:nvGrpSpPr>
      <p:grpSpPr>
        <a:xfrm>
          <a:off x="0" y="0"/>
          <a:ext cx="0" cy="0"/>
          <a:chOff x="0" y="0"/>
          <a:chExt cx="0" cy="0"/>
        </a:xfrm>
      </p:grpSpPr>
      <p:sp>
        <p:nvSpPr>
          <p:cNvPr id="32" name="Google Shape;32;p33"/>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33"/>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a:solidFill>
                <a:schemeClr val="lt1"/>
              </a:solidFill>
              <a:latin typeface="Arial"/>
              <a:ea typeface="Arial"/>
              <a:cs typeface="Arial"/>
              <a:sym typeface="Arial"/>
            </a:endParaRPr>
          </a:p>
        </p:txBody>
      </p:sp>
      <p:sp>
        <p:nvSpPr>
          <p:cNvPr id="35" name="Google Shape;35;p33"/>
          <p:cNvSpPr txBox="1">
            <a:spLocks noGrp="1"/>
          </p:cNvSpPr>
          <p:nvPr>
            <p:ph type="title"/>
          </p:nvPr>
        </p:nvSpPr>
        <p:spPr>
          <a:xfrm>
            <a:off x="538089" y="2884518"/>
            <a:ext cx="10972800" cy="553998"/>
          </a:xfrm>
          <a:prstGeom prst="rect">
            <a:avLst/>
          </a:prstGeom>
          <a:noFill/>
          <a:ln>
            <a:noFill/>
          </a:ln>
        </p:spPr>
        <p:txBody>
          <a:bodyPr spcFirstLastPara="1" wrap="square" lIns="91425" tIns="45700" rIns="91425" bIns="45700" anchor="b" anchorCtr="0">
            <a:spAutoFit/>
          </a:bodyPr>
          <a:lstStyle>
            <a:lvl1pPr lvl="0" algn="ctr">
              <a:spcBef>
                <a:spcPts val="0"/>
              </a:spcBef>
              <a:spcAft>
                <a:spcPts val="0"/>
              </a:spcAft>
              <a:buClr>
                <a:srgbClr val="08306A"/>
              </a:buClr>
              <a:buSzPts val="3000"/>
              <a:buFont typeface="Arial"/>
              <a:buNone/>
              <a:defRPr sz="3000">
                <a:solidFill>
                  <a:srgbClr val="0830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33" descr="A picture containing drawing&#10;&#10;Description automatically generated"/>
          <p:cNvPicPr preferRelativeResize="0"/>
          <p:nvPr/>
        </p:nvPicPr>
        <p:blipFill rotWithShape="1">
          <a:blip r:embed="rId2">
            <a:alphaModFix/>
          </a:blip>
          <a:srcRect b="14213"/>
          <a:stretch/>
        </p:blipFill>
        <p:spPr>
          <a:xfrm>
            <a:off x="245340" y="228600"/>
            <a:ext cx="2052851" cy="640080"/>
          </a:xfrm>
          <a:prstGeom prst="rect">
            <a:avLst/>
          </a:prstGeom>
          <a:noFill/>
          <a:ln>
            <a:noFill/>
          </a:ln>
        </p:spPr>
      </p:pic>
      <p:sp>
        <p:nvSpPr>
          <p:cNvPr id="37" name="Google Shape;37;p33"/>
          <p:cNvSpPr txBox="1"/>
          <p:nvPr/>
        </p:nvSpPr>
        <p:spPr>
          <a:xfrm>
            <a:off x="2543529" y="235529"/>
            <a:ext cx="77216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cap="none">
                <a:solidFill>
                  <a:schemeClr val="lt1"/>
                </a:solidFill>
                <a:latin typeface="Arial"/>
                <a:ea typeface="Arial"/>
                <a:cs typeface="Arial"/>
                <a:sym typeface="Arial"/>
              </a:rPr>
              <a:t>ELECTRICITY MARKETS &amp; POLICY</a:t>
            </a:r>
            <a:endParaRPr/>
          </a:p>
        </p:txBody>
      </p:sp>
      <p:sp>
        <p:nvSpPr>
          <p:cNvPr id="38" name="Google Shape;38;p33"/>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a:solidFill>
                <a:schemeClr val="lt1"/>
              </a:solidFill>
              <a:latin typeface="Arial"/>
              <a:ea typeface="Arial"/>
              <a:cs typeface="Arial"/>
              <a:sym typeface="Arial"/>
            </a:endParaRPr>
          </a:p>
        </p:txBody>
      </p:sp>
      <p:pic>
        <p:nvPicPr>
          <p:cNvPr id="39" name="Google Shape;39;p33" descr="A picture containing drawing&#10;&#10;Description automatically generated"/>
          <p:cNvPicPr preferRelativeResize="0"/>
          <p:nvPr/>
        </p:nvPicPr>
        <p:blipFill rotWithShape="1">
          <a:blip r:embed="rId3">
            <a:alphaModFix/>
          </a:blip>
          <a:srcRect b="14213"/>
          <a:stretch/>
        </p:blipFill>
        <p:spPr>
          <a:xfrm>
            <a:off x="90018" y="304800"/>
            <a:ext cx="1628072" cy="6768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40"/>
        <p:cNvGrpSpPr/>
        <p:nvPr/>
      </p:nvGrpSpPr>
      <p:grpSpPr>
        <a:xfrm>
          <a:off x="0" y="0"/>
          <a:ext cx="0" cy="0"/>
          <a:chOff x="0" y="0"/>
          <a:chExt cx="0" cy="0"/>
        </a:xfrm>
      </p:grpSpPr>
      <p:sp>
        <p:nvSpPr>
          <p:cNvPr id="41" name="Google Shape;41;p34"/>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a:solidFill>
                <a:schemeClr val="lt1"/>
              </a:solidFill>
              <a:latin typeface="Arial"/>
              <a:ea typeface="Arial"/>
              <a:cs typeface="Arial"/>
              <a:sym typeface="Arial"/>
            </a:endParaRPr>
          </a:p>
        </p:txBody>
      </p:sp>
      <p:sp>
        <p:nvSpPr>
          <p:cNvPr id="42" name="Google Shape;42;p34"/>
          <p:cNvSpPr txBox="1">
            <a:spLocks noGrp="1"/>
          </p:cNvSpPr>
          <p:nvPr>
            <p:ph type="ctrTitle"/>
          </p:nvPr>
        </p:nvSpPr>
        <p:spPr>
          <a:xfrm>
            <a:off x="609597" y="1792225"/>
            <a:ext cx="109728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8306A"/>
              </a:buClr>
              <a:buSzPts val="3000"/>
              <a:buFont typeface="Arial"/>
              <a:buNone/>
              <a:defRPr sz="3000" b="1">
                <a:solidFill>
                  <a:srgbClr val="08306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4"/>
          <p:cNvSpPr txBox="1">
            <a:spLocks noGrp="1"/>
          </p:cNvSpPr>
          <p:nvPr>
            <p:ph type="subTitle" idx="1"/>
          </p:nvPr>
        </p:nvSpPr>
        <p:spPr>
          <a:xfrm>
            <a:off x="609600" y="3489474"/>
            <a:ext cx="10972800" cy="2640555"/>
          </a:xfrm>
          <a:prstGeom prst="rect">
            <a:avLst/>
          </a:prstGeom>
          <a:noFill/>
          <a:ln>
            <a:noFill/>
          </a:ln>
        </p:spPr>
        <p:txBody>
          <a:bodyPr spcFirstLastPara="1" wrap="square" lIns="91425" tIns="45700" rIns="91425" bIns="45700" anchor="t" anchorCtr="0">
            <a:normAutofit/>
          </a:bodyPr>
          <a:lstStyle>
            <a:lvl1pPr lvl="0" algn="l">
              <a:spcBef>
                <a:spcPts val="525"/>
              </a:spcBef>
              <a:spcAft>
                <a:spcPts val="0"/>
              </a:spcAft>
              <a:buSzPts val="1080"/>
              <a:buNone/>
              <a:defRPr sz="1800">
                <a:solidFill>
                  <a:srgbClr val="888888"/>
                </a:solidFill>
                <a:latin typeface="Arial"/>
                <a:ea typeface="Arial"/>
                <a:cs typeface="Arial"/>
                <a:sym typeface="Arial"/>
              </a:defRPr>
            </a:lvl1pPr>
            <a:lvl2pPr lvl="1" algn="ctr">
              <a:spcBef>
                <a:spcPts val="413"/>
              </a:spcBef>
              <a:spcAft>
                <a:spcPts val="0"/>
              </a:spcAft>
              <a:buSzPts val="1050"/>
              <a:buNone/>
              <a:defRPr>
                <a:solidFill>
                  <a:srgbClr val="888888"/>
                </a:solidFill>
              </a:defRPr>
            </a:lvl2pPr>
            <a:lvl3pPr lvl="2" algn="ctr">
              <a:spcBef>
                <a:spcPts val="375"/>
              </a:spcBef>
              <a:spcAft>
                <a:spcPts val="0"/>
              </a:spcAft>
              <a:buSzPts val="1013"/>
              <a:buNone/>
              <a:defRPr>
                <a:solidFill>
                  <a:srgbClr val="888888"/>
                </a:solidFill>
              </a:defRPr>
            </a:lvl3pPr>
            <a:lvl4pPr lvl="3" algn="ctr">
              <a:spcBef>
                <a:spcPts val="300"/>
              </a:spcBef>
              <a:spcAft>
                <a:spcPts val="0"/>
              </a:spcAft>
              <a:buSzPts val="1013"/>
              <a:buNone/>
              <a:defRPr>
                <a:solidFill>
                  <a:srgbClr val="888888"/>
                </a:solidFill>
              </a:defRPr>
            </a:lvl4pPr>
            <a:lvl5pPr lvl="4" algn="ctr">
              <a:spcBef>
                <a:spcPts val="300"/>
              </a:spcBef>
              <a:spcAft>
                <a:spcPts val="0"/>
              </a:spcAft>
              <a:buSzPts val="877"/>
              <a:buNone/>
              <a:defRPr>
                <a:solidFill>
                  <a:srgbClr val="888888"/>
                </a:solidFill>
              </a:defRPr>
            </a:lvl5pPr>
            <a:lvl6pPr lvl="5" algn="ctr">
              <a:spcBef>
                <a:spcPts val="270"/>
              </a:spcBef>
              <a:spcAft>
                <a:spcPts val="0"/>
              </a:spcAft>
              <a:buSzPts val="1350"/>
              <a:buNone/>
              <a:defRPr>
                <a:solidFill>
                  <a:srgbClr val="888888"/>
                </a:solidFill>
              </a:defRPr>
            </a:lvl6pPr>
            <a:lvl7pPr lvl="6" algn="ctr">
              <a:spcBef>
                <a:spcPts val="270"/>
              </a:spcBef>
              <a:spcAft>
                <a:spcPts val="0"/>
              </a:spcAft>
              <a:buSzPts val="1350"/>
              <a:buNone/>
              <a:defRPr>
                <a:solidFill>
                  <a:srgbClr val="888888"/>
                </a:solidFill>
              </a:defRPr>
            </a:lvl7pPr>
            <a:lvl8pPr lvl="7" algn="ctr">
              <a:spcBef>
                <a:spcPts val="270"/>
              </a:spcBef>
              <a:spcAft>
                <a:spcPts val="0"/>
              </a:spcAft>
              <a:buSzPts val="1350"/>
              <a:buNone/>
              <a:defRPr>
                <a:solidFill>
                  <a:srgbClr val="888888"/>
                </a:solidFill>
              </a:defRPr>
            </a:lvl8pPr>
            <a:lvl9pPr lvl="8" algn="ctr">
              <a:spcBef>
                <a:spcPts val="270"/>
              </a:spcBef>
              <a:spcAft>
                <a:spcPts val="0"/>
              </a:spcAft>
              <a:buSzPts val="1350"/>
              <a:buNone/>
              <a:defRPr>
                <a:solidFill>
                  <a:srgbClr val="888888"/>
                </a:solidFill>
              </a:defRPr>
            </a:lvl9pPr>
          </a:lstStyle>
          <a:p>
            <a:endParaRPr/>
          </a:p>
        </p:txBody>
      </p:sp>
      <p:sp>
        <p:nvSpPr>
          <p:cNvPr id="44" name="Google Shape;44;p34"/>
          <p:cNvSpPr/>
          <p:nvPr/>
        </p:nvSpPr>
        <p:spPr>
          <a:xfrm>
            <a:off x="609596" y="3324460"/>
            <a:ext cx="10972800" cy="104543"/>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5" name="Google Shape;45;p34" descr="A picture containing drawing&#10;&#10;Description automatically generated"/>
          <p:cNvPicPr preferRelativeResize="0"/>
          <p:nvPr/>
        </p:nvPicPr>
        <p:blipFill rotWithShape="1">
          <a:blip r:embed="rId2">
            <a:alphaModFix/>
          </a:blip>
          <a:srcRect b="14213"/>
          <a:stretch/>
        </p:blipFill>
        <p:spPr>
          <a:xfrm>
            <a:off x="245340" y="228600"/>
            <a:ext cx="2052851" cy="640080"/>
          </a:xfrm>
          <a:prstGeom prst="rect">
            <a:avLst/>
          </a:prstGeom>
          <a:noFill/>
          <a:ln>
            <a:noFill/>
          </a:ln>
        </p:spPr>
      </p:pic>
      <p:sp>
        <p:nvSpPr>
          <p:cNvPr id="46" name="Google Shape;46;p34"/>
          <p:cNvSpPr txBox="1"/>
          <p:nvPr/>
        </p:nvSpPr>
        <p:spPr>
          <a:xfrm>
            <a:off x="2543529" y="235529"/>
            <a:ext cx="77216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cap="none">
                <a:solidFill>
                  <a:schemeClr val="lt1"/>
                </a:solidFill>
                <a:latin typeface="Arial"/>
                <a:ea typeface="Arial"/>
                <a:cs typeface="Arial"/>
                <a:sym typeface="Arial"/>
              </a:rPr>
              <a:t>ELECTRICITY MARKETS &amp; POLICY</a:t>
            </a:r>
            <a:endParaRPr/>
          </a:p>
        </p:txBody>
      </p:sp>
      <p:pic>
        <p:nvPicPr>
          <p:cNvPr id="47" name="Google Shape;47;p34" descr="eta-header-as-logo.png"/>
          <p:cNvPicPr preferRelativeResize="0"/>
          <p:nvPr/>
        </p:nvPicPr>
        <p:blipFill rotWithShape="1">
          <a:blip r:embed="rId3">
            <a:alphaModFix/>
          </a:blip>
          <a:srcRect b="22934"/>
          <a:stretch/>
        </p:blipFill>
        <p:spPr>
          <a:xfrm>
            <a:off x="66452" y="6303284"/>
            <a:ext cx="1956379" cy="410559"/>
          </a:xfrm>
          <a:prstGeom prst="rect">
            <a:avLst/>
          </a:prstGeom>
          <a:noFill/>
          <a:ln>
            <a:noFill/>
          </a:ln>
        </p:spPr>
      </p:pic>
      <p:sp>
        <p:nvSpPr>
          <p:cNvPr id="48" name="Google Shape;48;p34"/>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a:solidFill>
                <a:schemeClr val="lt1"/>
              </a:solidFill>
              <a:latin typeface="Arial"/>
              <a:ea typeface="Arial"/>
              <a:cs typeface="Arial"/>
              <a:sym typeface="Arial"/>
            </a:endParaRPr>
          </a:p>
        </p:txBody>
      </p:sp>
      <p:sp>
        <p:nvSpPr>
          <p:cNvPr id="49" name="Google Shape;49;p34"/>
          <p:cNvSpPr/>
          <p:nvPr/>
        </p:nvSpPr>
        <p:spPr>
          <a:xfrm>
            <a:off x="609596" y="3324460"/>
            <a:ext cx="10972800" cy="104543"/>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50" name="Google Shape;50;p34" descr="A picture containing drawing&#10;&#10;Description automatically generated"/>
          <p:cNvPicPr preferRelativeResize="0"/>
          <p:nvPr/>
        </p:nvPicPr>
        <p:blipFill rotWithShape="1">
          <a:blip r:embed="rId4">
            <a:alphaModFix/>
          </a:blip>
          <a:srcRect b="14213"/>
          <a:stretch/>
        </p:blipFill>
        <p:spPr>
          <a:xfrm>
            <a:off x="90018" y="304800"/>
            <a:ext cx="1628072" cy="676845"/>
          </a:xfrm>
          <a:prstGeom prst="rect">
            <a:avLst/>
          </a:prstGeom>
          <a:noFill/>
          <a:ln>
            <a:noFill/>
          </a:ln>
        </p:spPr>
      </p:pic>
      <p:sp>
        <p:nvSpPr>
          <p:cNvPr id="51" name="Google Shape;51;p34"/>
          <p:cNvSpPr txBox="1"/>
          <p:nvPr/>
        </p:nvSpPr>
        <p:spPr>
          <a:xfrm>
            <a:off x="2133601" y="6172201"/>
            <a:ext cx="8486303" cy="265551"/>
          </a:xfrm>
          <a:prstGeom prst="rect">
            <a:avLst/>
          </a:prstGeom>
          <a:noFill/>
          <a:ln>
            <a:noFill/>
          </a:ln>
        </p:spPr>
        <p:txBody>
          <a:bodyPr spcFirstLastPara="1" wrap="square" lIns="76400" tIns="38200" rIns="76400" bIns="38200" anchor="b" anchorCtr="0">
            <a:noAutofit/>
          </a:bodyPr>
          <a:lstStyle/>
          <a:p>
            <a:pPr marL="0" marR="0" lvl="0" indent="0" algn="ctr" rtl="0">
              <a:spcBef>
                <a:spcPts val="0"/>
              </a:spcBef>
              <a:spcAft>
                <a:spcPts val="0"/>
              </a:spcAft>
              <a:buNone/>
            </a:pPr>
            <a:r>
              <a:rPr lang="en-US" sz="1100" i="1">
                <a:solidFill>
                  <a:srgbClr val="08306A"/>
                </a:solidFill>
                <a:latin typeface="Arial"/>
                <a:ea typeface="Arial"/>
                <a:cs typeface="Arial"/>
                <a:sym typeface="Arial"/>
              </a:rPr>
              <a:t>This work was funded by the U.S. Department of Energy Office of Energy Efficiency and Renewable Energy’s (EERE’s) Strategic Analysis Team (SA) under Contract No. DE-AC02-05CH11231.</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35"/>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5"/>
          <p:cNvSpPr txBox="1">
            <a:spLocks noGrp="1"/>
          </p:cNvSpPr>
          <p:nvPr>
            <p:ph type="body" idx="1"/>
          </p:nvPr>
        </p:nvSpPr>
        <p:spPr>
          <a:xfrm>
            <a:off x="609600" y="1371600"/>
            <a:ext cx="5181600" cy="4800600"/>
          </a:xfrm>
          <a:prstGeom prst="rect">
            <a:avLst/>
          </a:prstGeom>
          <a:noFill/>
          <a:ln>
            <a:noFill/>
          </a:ln>
        </p:spPr>
        <p:txBody>
          <a:bodyPr spcFirstLastPara="1" wrap="square" lIns="91425" tIns="45700" rIns="91425" bIns="45700" anchor="t" anchorCtr="0">
            <a:noAutofit/>
          </a:bodyPr>
          <a:lstStyle>
            <a:lvl1pPr marL="457200" lvl="0" indent="-289560" algn="l">
              <a:spcBef>
                <a:spcPts val="525"/>
              </a:spcBef>
              <a:spcAft>
                <a:spcPts val="0"/>
              </a:spcAft>
              <a:buSzPts val="960"/>
              <a:buChar char="◻"/>
              <a:defRPr sz="1600"/>
            </a:lvl1pPr>
            <a:lvl2pPr marL="914400" lvl="1" indent="-290830" algn="l">
              <a:spcBef>
                <a:spcPts val="413"/>
              </a:spcBef>
              <a:spcAft>
                <a:spcPts val="0"/>
              </a:spcAft>
              <a:buSzPts val="980"/>
              <a:buChar char="🞑"/>
              <a:defRPr sz="1400"/>
            </a:lvl2pPr>
            <a:lvl3pPr marL="1371600" lvl="2" indent="-285750" algn="l">
              <a:spcBef>
                <a:spcPts val="375"/>
              </a:spcBef>
              <a:spcAft>
                <a:spcPts val="0"/>
              </a:spcAft>
              <a:buSzPts val="900"/>
              <a:buChar char="■"/>
              <a:defRPr sz="1200"/>
            </a:lvl3pPr>
            <a:lvl4pPr marL="1828800" lvl="3" indent="-285750" algn="l">
              <a:spcBef>
                <a:spcPts val="300"/>
              </a:spcBef>
              <a:spcAft>
                <a:spcPts val="0"/>
              </a:spcAft>
              <a:buSzPts val="900"/>
              <a:buChar char="■"/>
              <a:defRPr sz="1200"/>
            </a:lvl4pPr>
            <a:lvl5pPr marL="2286000" lvl="4" indent="-278129" algn="l">
              <a:spcBef>
                <a:spcPts val="300"/>
              </a:spcBef>
              <a:spcAft>
                <a:spcPts val="0"/>
              </a:spcAft>
              <a:buSzPts val="780"/>
              <a:buChar char="■"/>
              <a:defRPr sz="12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35"/>
          <p:cNvSpPr txBox="1">
            <a:spLocks noGrp="1"/>
          </p:cNvSpPr>
          <p:nvPr>
            <p:ph type="body" idx="2"/>
          </p:nvPr>
        </p:nvSpPr>
        <p:spPr>
          <a:xfrm>
            <a:off x="6400800" y="1371600"/>
            <a:ext cx="5181600" cy="4800600"/>
          </a:xfrm>
          <a:prstGeom prst="rect">
            <a:avLst/>
          </a:prstGeom>
          <a:noFill/>
          <a:ln>
            <a:noFill/>
          </a:ln>
        </p:spPr>
        <p:txBody>
          <a:bodyPr spcFirstLastPara="1" wrap="square" lIns="91425" tIns="45700" rIns="91425" bIns="45700" anchor="t" anchorCtr="0">
            <a:noAutofit/>
          </a:bodyPr>
          <a:lstStyle>
            <a:lvl1pPr marL="457200" lvl="0" indent="-289560" algn="l">
              <a:spcBef>
                <a:spcPts val="525"/>
              </a:spcBef>
              <a:spcAft>
                <a:spcPts val="0"/>
              </a:spcAft>
              <a:buSzPts val="960"/>
              <a:buChar char="◻"/>
              <a:defRPr sz="1600"/>
            </a:lvl1pPr>
            <a:lvl2pPr marL="914400" lvl="1" indent="-290830" algn="l">
              <a:spcBef>
                <a:spcPts val="413"/>
              </a:spcBef>
              <a:spcAft>
                <a:spcPts val="0"/>
              </a:spcAft>
              <a:buSzPts val="980"/>
              <a:buChar char="🞑"/>
              <a:defRPr sz="1400"/>
            </a:lvl2pPr>
            <a:lvl3pPr marL="1371600" lvl="2" indent="-285750" algn="l">
              <a:spcBef>
                <a:spcPts val="375"/>
              </a:spcBef>
              <a:spcAft>
                <a:spcPts val="0"/>
              </a:spcAft>
              <a:buSzPts val="900"/>
              <a:buChar char="■"/>
              <a:defRPr sz="1200"/>
            </a:lvl3pPr>
            <a:lvl4pPr marL="1828800" lvl="3" indent="-285750" algn="l">
              <a:spcBef>
                <a:spcPts val="300"/>
              </a:spcBef>
              <a:spcAft>
                <a:spcPts val="0"/>
              </a:spcAft>
              <a:buSzPts val="900"/>
              <a:buChar char="■"/>
              <a:defRPr sz="1200"/>
            </a:lvl4pPr>
            <a:lvl5pPr marL="2286000" lvl="4" indent="-278129" algn="l">
              <a:spcBef>
                <a:spcPts val="300"/>
              </a:spcBef>
              <a:spcAft>
                <a:spcPts val="0"/>
              </a:spcAft>
              <a:buSzPts val="780"/>
              <a:buChar char="■"/>
              <a:defRPr sz="12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35"/>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4"/>
        <p:cNvGrpSpPr/>
        <p:nvPr/>
      </p:nvGrpSpPr>
      <p:grpSpPr>
        <a:xfrm>
          <a:off x="0" y="0"/>
          <a:ext cx="0" cy="0"/>
          <a:chOff x="0" y="0"/>
          <a:chExt cx="0" cy="0"/>
        </a:xfrm>
      </p:grpSpPr>
      <p:sp>
        <p:nvSpPr>
          <p:cNvPr id="65" name="Google Shape;65;p37"/>
          <p:cNvSpPr txBox="1">
            <a:spLocks noGrp="1"/>
          </p:cNvSpPr>
          <p:nvPr>
            <p:ph type="body" idx="1"/>
          </p:nvPr>
        </p:nvSpPr>
        <p:spPr>
          <a:xfrm>
            <a:off x="609601" y="1371600"/>
            <a:ext cx="2186172" cy="48006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Autofit/>
          </a:bodyPr>
          <a:lstStyle>
            <a:lvl1pPr marL="457200" lvl="0" indent="-228600" algn="l">
              <a:spcBef>
                <a:spcPts val="525"/>
              </a:spcBef>
              <a:spcAft>
                <a:spcPts val="0"/>
              </a:spcAft>
              <a:buSzPts val="810"/>
              <a:buNone/>
              <a:defRPr sz="1350">
                <a:solidFill>
                  <a:schemeClr val="lt1"/>
                </a:solidFill>
                <a:latin typeface="Arial"/>
                <a:ea typeface="Arial"/>
                <a:cs typeface="Arial"/>
                <a:sym typeface="Arial"/>
              </a:defRPr>
            </a:lvl1pPr>
            <a:lvl2pPr marL="914400" lvl="1" indent="-228600" algn="l">
              <a:spcBef>
                <a:spcPts val="750"/>
              </a:spcBef>
              <a:spcAft>
                <a:spcPts val="0"/>
              </a:spcAft>
              <a:buSzPts val="630"/>
              <a:buNone/>
              <a:defRPr sz="900">
                <a:solidFill>
                  <a:schemeClr val="lt1"/>
                </a:solidFill>
                <a:latin typeface="Arial"/>
                <a:ea typeface="Arial"/>
                <a:cs typeface="Arial"/>
                <a:sym typeface="Arial"/>
              </a:defRPr>
            </a:lvl2pPr>
            <a:lvl3pPr marL="1371600" lvl="2" indent="-228600" algn="l">
              <a:spcBef>
                <a:spcPts val="375"/>
              </a:spcBef>
              <a:spcAft>
                <a:spcPts val="0"/>
              </a:spcAft>
              <a:buSzPts val="563"/>
              <a:buNone/>
              <a:defRPr sz="750">
                <a:solidFill>
                  <a:schemeClr val="lt1"/>
                </a:solidFill>
                <a:latin typeface="Arial"/>
                <a:ea typeface="Arial"/>
                <a:cs typeface="Arial"/>
                <a:sym typeface="Arial"/>
              </a:defRPr>
            </a:lvl3pPr>
            <a:lvl4pPr marL="1828800" lvl="3" indent="-228600" algn="l">
              <a:spcBef>
                <a:spcPts val="300"/>
              </a:spcBef>
              <a:spcAft>
                <a:spcPts val="0"/>
              </a:spcAft>
              <a:buSzPts val="506"/>
              <a:buNone/>
              <a:defRPr sz="675">
                <a:solidFill>
                  <a:schemeClr val="lt1"/>
                </a:solidFill>
                <a:latin typeface="Arial"/>
                <a:ea typeface="Arial"/>
                <a:cs typeface="Arial"/>
                <a:sym typeface="Arial"/>
              </a:defRPr>
            </a:lvl4pPr>
            <a:lvl5pPr marL="2286000" lvl="4" indent="-228600" algn="l">
              <a:spcBef>
                <a:spcPts val="300"/>
              </a:spcBef>
              <a:spcAft>
                <a:spcPts val="0"/>
              </a:spcAft>
              <a:buSzPts val="439"/>
              <a:buNone/>
              <a:defRPr sz="675">
                <a:solidFill>
                  <a:schemeClr val="lt1"/>
                </a:solidFill>
                <a:latin typeface="Arial"/>
                <a:ea typeface="Arial"/>
                <a:cs typeface="Arial"/>
                <a:sym typeface="Aria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37"/>
          <p:cNvSpPr txBox="1">
            <a:spLocks noGrp="1"/>
          </p:cNvSpPr>
          <p:nvPr>
            <p:ph type="body" idx="2"/>
          </p:nvPr>
        </p:nvSpPr>
        <p:spPr>
          <a:xfrm>
            <a:off x="2946400" y="1371600"/>
            <a:ext cx="8623299" cy="4800600"/>
          </a:xfrm>
          <a:prstGeom prst="rect">
            <a:avLst/>
          </a:prstGeom>
          <a:noFill/>
          <a:ln>
            <a:noFill/>
          </a:ln>
        </p:spPr>
        <p:txBody>
          <a:bodyPr spcFirstLastPara="1" wrap="square" lIns="91425" tIns="45700" rIns="91425" bIns="45700" anchor="t" anchorCtr="0">
            <a:noAutofit/>
          </a:bodyPr>
          <a:lstStyle>
            <a:lvl1pPr marL="457200" lvl="0" indent="-297180" algn="l">
              <a:spcBef>
                <a:spcPts val="525"/>
              </a:spcBef>
              <a:spcAft>
                <a:spcPts val="0"/>
              </a:spcAft>
              <a:buSzPts val="1080"/>
              <a:buChar char="◻"/>
              <a:defRPr/>
            </a:lvl1pPr>
            <a:lvl2pPr marL="914400" lvl="1" indent="-308610" algn="l">
              <a:spcBef>
                <a:spcPts val="413"/>
              </a:spcBef>
              <a:spcAft>
                <a:spcPts val="0"/>
              </a:spcAft>
              <a:buSzPts val="1260"/>
              <a:buChar char="🞑"/>
              <a:defRPr/>
            </a:lvl2pPr>
            <a:lvl3pPr marL="1371600" lvl="2" indent="-314325" algn="l">
              <a:spcBef>
                <a:spcPts val="375"/>
              </a:spcBef>
              <a:spcAft>
                <a:spcPts val="0"/>
              </a:spcAft>
              <a:buSzPts val="1350"/>
              <a:buChar char="■"/>
              <a:defRPr/>
            </a:lvl3pPr>
            <a:lvl4pPr marL="1828800" lvl="3" indent="-314325" algn="l">
              <a:spcBef>
                <a:spcPts val="300"/>
              </a:spcBef>
              <a:spcAft>
                <a:spcPts val="0"/>
              </a:spcAft>
              <a:buSzPts val="1350"/>
              <a:buChar char="■"/>
              <a:defRPr/>
            </a:lvl4pPr>
            <a:lvl5pPr marL="2286000" lvl="4" indent="-302895" algn="l">
              <a:spcBef>
                <a:spcPts val="3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37"/>
          <p:cNvSpPr txBox="1">
            <a:spLocks noGrp="1"/>
          </p:cNvSpPr>
          <p:nvPr>
            <p:ph type="title"/>
          </p:nvPr>
        </p:nvSpPr>
        <p:spPr>
          <a:xfrm>
            <a:off x="609599" y="648227"/>
            <a:ext cx="109728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38"/>
          <p:cNvSpPr txBox="1">
            <a:spLocks noGrp="1"/>
          </p:cNvSpPr>
          <p:nvPr>
            <p:ph type="title"/>
          </p:nvPr>
        </p:nvSpPr>
        <p:spPr>
          <a:xfrm>
            <a:off x="609600" y="648227"/>
            <a:ext cx="109728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1" name="Google Shape;71;p38"/>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with Header">
  <p:cSld name="Blank with Header">
    <p:spTree>
      <p:nvGrpSpPr>
        <p:cNvPr id="1" name="Shape 19"/>
        <p:cNvGrpSpPr/>
        <p:nvPr/>
      </p:nvGrpSpPr>
      <p:grpSpPr>
        <a:xfrm>
          <a:off x="0" y="0"/>
          <a:ext cx="0" cy="0"/>
          <a:chOff x="0" y="0"/>
          <a:chExt cx="0" cy="0"/>
        </a:xfrm>
      </p:grpSpPr>
      <p:sp>
        <p:nvSpPr>
          <p:cNvPr id="20" name="Google Shape;20;p31"/>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1"/>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i="0" u="none" strike="noStrike" cap="none">
              <a:solidFill>
                <a:schemeClr val="lt1"/>
              </a:solidFill>
              <a:latin typeface="Arial"/>
              <a:ea typeface="Arial"/>
              <a:cs typeface="Arial"/>
              <a:sym typeface="Arial"/>
            </a:endParaRPr>
          </a:p>
        </p:txBody>
      </p:sp>
      <p:pic>
        <p:nvPicPr>
          <p:cNvPr id="23" name="Google Shape;23;p31" descr="A picture containing drawing&#10;&#10;Description automatically generated"/>
          <p:cNvPicPr preferRelativeResize="0"/>
          <p:nvPr/>
        </p:nvPicPr>
        <p:blipFill rotWithShape="1">
          <a:blip r:embed="rId2">
            <a:alphaModFix/>
          </a:blip>
          <a:srcRect b="14213"/>
          <a:stretch/>
        </p:blipFill>
        <p:spPr>
          <a:xfrm>
            <a:off x="245340" y="228600"/>
            <a:ext cx="2052851" cy="640080"/>
          </a:xfrm>
          <a:prstGeom prst="rect">
            <a:avLst/>
          </a:prstGeom>
          <a:noFill/>
          <a:ln>
            <a:noFill/>
          </a:ln>
        </p:spPr>
      </p:pic>
      <p:sp>
        <p:nvSpPr>
          <p:cNvPr id="24" name="Google Shape;24;p31"/>
          <p:cNvSpPr txBox="1"/>
          <p:nvPr/>
        </p:nvSpPr>
        <p:spPr>
          <a:xfrm>
            <a:off x="2543529" y="235529"/>
            <a:ext cx="77216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a:solidFill>
                  <a:schemeClr val="lt1"/>
                </a:solidFill>
                <a:latin typeface="Arial"/>
                <a:ea typeface="Arial"/>
                <a:cs typeface="Arial"/>
                <a:sym typeface="Arial"/>
              </a:rPr>
              <a:t>ELECTRICITY MARKETS &amp; POLICY</a:t>
            </a:r>
            <a:endParaRPr/>
          </a:p>
        </p:txBody>
      </p:sp>
      <p:sp>
        <p:nvSpPr>
          <p:cNvPr id="25" name="Google Shape;25;p31"/>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u="none">
              <a:solidFill>
                <a:schemeClr val="lt1"/>
              </a:solidFill>
              <a:latin typeface="Arial"/>
              <a:ea typeface="Arial"/>
              <a:cs typeface="Arial"/>
              <a:sym typeface="Arial"/>
            </a:endParaRPr>
          </a:p>
        </p:txBody>
      </p:sp>
      <p:pic>
        <p:nvPicPr>
          <p:cNvPr id="26" name="Google Shape;26;p31" descr="A picture containing drawing&#10;&#10;Description automatically generated"/>
          <p:cNvPicPr preferRelativeResize="0"/>
          <p:nvPr/>
        </p:nvPicPr>
        <p:blipFill rotWithShape="1">
          <a:blip r:embed="rId3">
            <a:alphaModFix/>
          </a:blip>
          <a:srcRect b="14213"/>
          <a:stretch/>
        </p:blipFill>
        <p:spPr>
          <a:xfrm>
            <a:off x="90018" y="304800"/>
            <a:ext cx="1628072" cy="676845"/>
          </a:xfrm>
          <a:prstGeom prst="rect">
            <a:avLst/>
          </a:prstGeom>
          <a:noFill/>
          <a:ln>
            <a:noFill/>
          </a:ln>
        </p:spPr>
      </p:pic>
    </p:spTree>
    <p:extLst>
      <p:ext uri="{BB962C8B-B14F-4D97-AF65-F5344CB8AC3E}">
        <p14:creationId xmlns:p14="http://schemas.microsoft.com/office/powerpoint/2010/main" val="357970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D01AA35-EECD-2D4C-A21A-9B803ABA5CE9}"/>
              </a:ext>
            </a:extLst>
          </p:cNvPr>
          <p:cNvSpPr>
            <a:spLocks noGrp="1"/>
          </p:cNvSpPr>
          <p:nvPr>
            <p:ph type="title"/>
          </p:nvPr>
        </p:nvSpPr>
        <p:spPr>
          <a:xfrm>
            <a:off x="609600" y="648237"/>
            <a:ext cx="10972800" cy="461665"/>
          </a:xfrm>
        </p:spPr>
        <p:txBody>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Content Placeholder 17">
            <a:extLst>
              <a:ext uri="{FF2B5EF4-FFF2-40B4-BE49-F238E27FC236}">
                <a16:creationId xmlns:a16="http://schemas.microsoft.com/office/drawing/2014/main" id="{F8500931-D791-7D43-B8E1-21C13FEDC634}"/>
              </a:ext>
            </a:extLst>
          </p:cNvPr>
          <p:cNvSpPr>
            <a:spLocks noGrp="1"/>
          </p:cNvSpPr>
          <p:nvPr>
            <p:ph sz="quarter" idx="10"/>
          </p:nvPr>
        </p:nvSpPr>
        <p:spPr>
          <a:xfrm>
            <a:off x="609600" y="1371600"/>
            <a:ext cx="10972800" cy="4800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6C5A2CD6-BADF-244D-8B93-7777341A7644}"/>
              </a:ext>
            </a:extLst>
          </p:cNvPr>
          <p:cNvSpPr>
            <a:spLocks noGrp="1"/>
          </p:cNvSpPr>
          <p:nvPr>
            <p:ph type="sldNum" sz="quarter" idx="11"/>
          </p:nvPr>
        </p:nvSpPr>
        <p:spPr/>
        <p:txBody>
          <a:bodyPr/>
          <a:lstStyle/>
          <a:p>
            <a:fld id="{A2C27F82-79FD-B244-BCFD-9B1449B95085}" type="slidenum">
              <a:rPr lang="en-US" smtClean="0"/>
              <a:pPr/>
              <a:t>‹#›</a:t>
            </a:fld>
            <a:endParaRPr lang="en-US" dirty="0"/>
          </a:p>
        </p:txBody>
      </p:sp>
    </p:spTree>
    <p:extLst>
      <p:ext uri="{BB962C8B-B14F-4D97-AF65-F5344CB8AC3E}">
        <p14:creationId xmlns:p14="http://schemas.microsoft.com/office/powerpoint/2010/main" val="334505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p:nvPr/>
        </p:nvSpPr>
        <p:spPr>
          <a:xfrm>
            <a:off x="609601" y="1169774"/>
            <a:ext cx="10972799" cy="49619"/>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i="0" u="none" strike="noStrike" cap="none">
              <a:solidFill>
                <a:schemeClr val="lt1"/>
              </a:solidFill>
              <a:latin typeface="Arial"/>
              <a:ea typeface="Arial"/>
              <a:cs typeface="Arial"/>
              <a:sym typeface="Arial"/>
            </a:endParaRPr>
          </a:p>
        </p:txBody>
      </p:sp>
      <p:sp>
        <p:nvSpPr>
          <p:cNvPr id="11" name="Google Shape;11;p29"/>
          <p:cNvSpPr txBox="1">
            <a:spLocks noGrp="1"/>
          </p:cNvSpPr>
          <p:nvPr>
            <p:ph type="body" idx="1"/>
          </p:nvPr>
        </p:nvSpPr>
        <p:spPr>
          <a:xfrm>
            <a:off x="609599" y="1371600"/>
            <a:ext cx="10972800" cy="4800600"/>
          </a:xfrm>
          <a:prstGeom prst="rect">
            <a:avLst/>
          </a:prstGeom>
          <a:noFill/>
          <a:ln>
            <a:noFill/>
          </a:ln>
        </p:spPr>
        <p:txBody>
          <a:bodyPr spcFirstLastPara="1" wrap="square" lIns="91425" tIns="45700" rIns="91425" bIns="45700" anchor="t" anchorCtr="0">
            <a:noAutofit/>
          </a:bodyPr>
          <a:lstStyle>
            <a:lvl1pPr marL="457200" marR="0" lvl="0" indent="-297180" algn="l" rtl="0">
              <a:spcBef>
                <a:spcPts val="525"/>
              </a:spcBef>
              <a:spcAft>
                <a:spcPts val="0"/>
              </a:spcAft>
              <a:buClr>
                <a:schemeClr val="accent2"/>
              </a:buClr>
              <a:buSzPts val="1080"/>
              <a:buFont typeface="Noto Sans Symbols"/>
              <a:buChar char="◻"/>
              <a:defRPr sz="1800" b="0" i="0" u="none" strike="noStrike" cap="none">
                <a:solidFill>
                  <a:schemeClr val="dk1"/>
                </a:solidFill>
                <a:latin typeface="Arial"/>
                <a:ea typeface="Arial"/>
                <a:cs typeface="Arial"/>
                <a:sym typeface="Arial"/>
              </a:defRPr>
            </a:lvl1pPr>
            <a:lvl2pPr marL="914400" marR="0" lvl="1" indent="-295275" algn="l" rtl="0">
              <a:spcBef>
                <a:spcPts val="413"/>
              </a:spcBef>
              <a:spcAft>
                <a:spcPts val="0"/>
              </a:spcAft>
              <a:buClr>
                <a:schemeClr val="accent1"/>
              </a:buClr>
              <a:buSzPts val="1050"/>
              <a:buFont typeface="Noto Sans Symbols"/>
              <a:buChar char="🞑"/>
              <a:defRPr sz="1500" b="0" i="0" u="none" strike="noStrike" cap="none">
                <a:solidFill>
                  <a:schemeClr val="dk1"/>
                </a:solidFill>
                <a:latin typeface="Arial"/>
                <a:ea typeface="Arial"/>
                <a:cs typeface="Arial"/>
                <a:sym typeface="Arial"/>
              </a:defRPr>
            </a:lvl2pPr>
            <a:lvl3pPr marL="1371600" marR="0" lvl="2" indent="-292893" algn="l" rtl="0">
              <a:spcBef>
                <a:spcPts val="375"/>
              </a:spcBef>
              <a:spcAft>
                <a:spcPts val="0"/>
              </a:spcAft>
              <a:buClr>
                <a:schemeClr val="accent2"/>
              </a:buClr>
              <a:buSzPts val="1013"/>
              <a:buFont typeface="Noto Sans Symbols"/>
              <a:buChar char="■"/>
              <a:defRPr sz="1350" b="0" i="0" u="none" strike="noStrike" cap="none">
                <a:solidFill>
                  <a:schemeClr val="dk1"/>
                </a:solidFill>
                <a:latin typeface="Arial"/>
                <a:ea typeface="Arial"/>
                <a:cs typeface="Arial"/>
                <a:sym typeface="Arial"/>
              </a:defRPr>
            </a:lvl3pPr>
            <a:lvl4pPr marL="1828800" marR="0" lvl="3" indent="-292893" algn="l" rtl="0">
              <a:spcBef>
                <a:spcPts val="300"/>
              </a:spcBef>
              <a:spcAft>
                <a:spcPts val="0"/>
              </a:spcAft>
              <a:buClr>
                <a:schemeClr val="accent3"/>
              </a:buClr>
              <a:buSzPts val="1013"/>
              <a:buFont typeface="Noto Sans Symbols"/>
              <a:buChar char="■"/>
              <a:defRPr sz="1350" b="0" i="0" u="none" strike="noStrike" cap="none">
                <a:solidFill>
                  <a:schemeClr val="dk1"/>
                </a:solidFill>
                <a:latin typeface="Arial"/>
                <a:ea typeface="Arial"/>
                <a:cs typeface="Arial"/>
                <a:sym typeface="Arial"/>
              </a:defRPr>
            </a:lvl4pPr>
            <a:lvl5pPr marL="2286000" marR="0" lvl="4" indent="-284321" algn="l" rtl="0">
              <a:spcBef>
                <a:spcPts val="300"/>
              </a:spcBef>
              <a:spcAft>
                <a:spcPts val="0"/>
              </a:spcAft>
              <a:buClr>
                <a:schemeClr val="accent4"/>
              </a:buClr>
              <a:buSzPts val="877"/>
              <a:buFont typeface="Noto Sans Symbols"/>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accent1"/>
              </a:buClr>
              <a:buSzPts val="1350"/>
              <a:buFont typeface="Noto Sans Symbols"/>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accent2"/>
              </a:buClr>
              <a:buSzPts val="1350"/>
              <a:buFont typeface="Noto Sans Symbols"/>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accent3"/>
              </a:buClr>
              <a:buSzPts val="1350"/>
              <a:buFont typeface="Noto Sans Symbols"/>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accent4"/>
              </a:buClr>
              <a:buSzPts val="1350"/>
              <a:buFont typeface="Noto Sans Symbols"/>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title"/>
          </p:nvPr>
        </p:nvSpPr>
        <p:spPr>
          <a:xfrm>
            <a:off x="609599" y="648227"/>
            <a:ext cx="109728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9"/>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9"/>
          <p:cNvSpPr txBox="1"/>
          <p:nvPr/>
        </p:nvSpPr>
        <p:spPr>
          <a:xfrm>
            <a:off x="609601" y="1169774"/>
            <a:ext cx="10972799" cy="49619"/>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61" r:id="rId8"/>
    <p:sldLayoutId id="214748366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mp.lbl.gov/publications"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emp.lbl.gov/mailing-lis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mp.lbl.gov/projects/finder-mode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
          <p:cNvSpPr txBox="1"/>
          <p:nvPr/>
        </p:nvSpPr>
        <p:spPr>
          <a:xfrm>
            <a:off x="25503" y="3279591"/>
            <a:ext cx="12038678" cy="3277795"/>
          </a:xfrm>
          <a:prstGeom prst="rect">
            <a:avLst/>
          </a:prstGeom>
          <a:solidFill>
            <a:schemeClr val="lt1"/>
          </a:solidFill>
          <a:ln>
            <a:noFill/>
          </a:ln>
        </p:spPr>
        <p:txBody>
          <a:bodyPr spcFirstLastPara="1" wrap="square" lIns="91425" tIns="182875" rIns="91425" bIns="45700" anchor="t" anchorCtr="0">
            <a:spAutoFit/>
          </a:bodyPr>
          <a:lstStyle/>
          <a:p>
            <a:pPr marL="457200" lvl="0">
              <a:buClr>
                <a:srgbClr val="08306A"/>
              </a:buClr>
              <a:buSzPts val="3000"/>
            </a:pPr>
            <a:r>
              <a:rPr lang="en-US" sz="3000" b="1" dirty="0">
                <a:solidFill>
                  <a:srgbClr val="08306A"/>
                </a:solidFill>
              </a:rPr>
              <a:t>Quantifying the Financial Impacts of Electric Vehicles on Utility Ratepayers and Shareholders</a:t>
            </a:r>
          </a:p>
          <a:p>
            <a:pPr marL="457200" lvl="0">
              <a:buClr>
                <a:srgbClr val="08306A"/>
              </a:buClr>
              <a:buSzPts val="3000"/>
            </a:pPr>
            <a:endParaRPr sz="800" b="1" i="0" u="none" strike="noStrike" cap="none" dirty="0">
              <a:solidFill>
                <a:srgbClr val="9D90A0"/>
              </a:solidFill>
              <a:latin typeface="Arial"/>
              <a:ea typeface="Arial"/>
              <a:cs typeface="Arial"/>
              <a:sym typeface="Arial"/>
            </a:endParaRPr>
          </a:p>
          <a:p>
            <a:pPr marL="457200" marR="0" lvl="0" indent="0" algn="l" rtl="0">
              <a:lnSpc>
                <a:spcPct val="100000"/>
              </a:lnSpc>
              <a:spcBef>
                <a:spcPts val="0"/>
              </a:spcBef>
              <a:spcAft>
                <a:spcPts val="0"/>
              </a:spcAft>
              <a:buClr>
                <a:srgbClr val="9D90A0"/>
              </a:buClr>
              <a:buSzPts val="2000"/>
              <a:buFont typeface="Arial"/>
              <a:buNone/>
            </a:pPr>
            <a:r>
              <a:rPr lang="en-US" sz="1800" b="1" i="0" u="none" strike="noStrike" cap="none" dirty="0">
                <a:solidFill>
                  <a:srgbClr val="9D90A0"/>
                </a:solidFill>
                <a:latin typeface="Arial"/>
                <a:ea typeface="Arial"/>
                <a:cs typeface="Arial"/>
                <a:sym typeface="Arial"/>
              </a:rPr>
              <a:t>Andy Satchwell </a:t>
            </a:r>
          </a:p>
          <a:p>
            <a:pPr marL="457200" marR="0" lvl="0" indent="0" algn="l" rtl="0">
              <a:lnSpc>
                <a:spcPct val="100000"/>
              </a:lnSpc>
              <a:spcBef>
                <a:spcPts val="0"/>
              </a:spcBef>
              <a:spcAft>
                <a:spcPts val="0"/>
              </a:spcAft>
              <a:buClr>
                <a:srgbClr val="9D90A0"/>
              </a:buClr>
              <a:buSzPts val="2000"/>
              <a:buFont typeface="Arial"/>
              <a:buNone/>
            </a:pPr>
            <a:r>
              <a:rPr lang="en-US" sz="1800" b="1" i="0" u="none" strike="noStrike" cap="none" dirty="0">
                <a:solidFill>
                  <a:srgbClr val="9D90A0"/>
                </a:solidFill>
                <a:latin typeface="Arial"/>
                <a:ea typeface="Arial"/>
                <a:cs typeface="Arial"/>
                <a:sym typeface="Arial"/>
              </a:rPr>
              <a:t>with contributions from Juan Pablo </a:t>
            </a:r>
            <a:r>
              <a:rPr lang="en-US" sz="1800" b="1" i="0" u="none" strike="noStrike" cap="none" dirty="0" err="1">
                <a:solidFill>
                  <a:srgbClr val="9D90A0"/>
                </a:solidFill>
                <a:latin typeface="Arial"/>
                <a:ea typeface="Arial"/>
                <a:cs typeface="Arial"/>
                <a:sym typeface="Arial"/>
              </a:rPr>
              <a:t>Carvallo</a:t>
            </a:r>
            <a:r>
              <a:rPr lang="en-US" sz="1800" b="1" i="0" u="none" strike="noStrike" cap="none" dirty="0">
                <a:solidFill>
                  <a:srgbClr val="9D90A0"/>
                </a:solidFill>
                <a:latin typeface="Arial"/>
                <a:ea typeface="Arial"/>
                <a:cs typeface="Arial"/>
                <a:sym typeface="Arial"/>
              </a:rPr>
              <a:t>, Peter Cappers, James Milford, and </a:t>
            </a:r>
            <a:r>
              <a:rPr lang="en-US" sz="1800" b="1" i="0" u="none" strike="noStrike" cap="none" dirty="0" err="1">
                <a:solidFill>
                  <a:srgbClr val="9D90A0"/>
                </a:solidFill>
                <a:latin typeface="Arial"/>
                <a:ea typeface="Arial"/>
                <a:cs typeface="Arial"/>
                <a:sym typeface="Arial"/>
              </a:rPr>
              <a:t>Hadi</a:t>
            </a:r>
            <a:r>
              <a:rPr lang="en-US" sz="1800" b="1" i="0" u="none" strike="noStrike" cap="none" dirty="0">
                <a:solidFill>
                  <a:srgbClr val="9D90A0"/>
                </a:solidFill>
                <a:latin typeface="Arial"/>
                <a:ea typeface="Arial"/>
                <a:cs typeface="Arial"/>
                <a:sym typeface="Arial"/>
              </a:rPr>
              <a:t> </a:t>
            </a:r>
            <a:r>
              <a:rPr lang="en-US" sz="1800" b="1" i="0" u="none" strike="noStrike" cap="none" dirty="0" err="1">
                <a:solidFill>
                  <a:srgbClr val="9D90A0"/>
                </a:solidFill>
                <a:latin typeface="Arial"/>
                <a:ea typeface="Arial"/>
                <a:cs typeface="Arial"/>
                <a:sym typeface="Arial"/>
              </a:rPr>
              <a:t>Eshraghi</a:t>
            </a:r>
            <a:r>
              <a:rPr lang="en-US" sz="1800" b="1" i="0" u="none" strike="noStrike" cap="none" dirty="0">
                <a:solidFill>
                  <a:srgbClr val="9D90A0"/>
                </a:solidFill>
                <a:latin typeface="Arial"/>
                <a:ea typeface="Arial"/>
                <a:cs typeface="Arial"/>
                <a:sym typeface="Arial"/>
              </a:rPr>
              <a:t> </a:t>
            </a:r>
            <a:endParaRPr sz="1800" dirty="0"/>
          </a:p>
          <a:p>
            <a:pPr marL="457200" marR="0" lvl="0" indent="0" algn="l" rtl="0">
              <a:lnSpc>
                <a:spcPct val="100000"/>
              </a:lnSpc>
              <a:spcBef>
                <a:spcPts val="0"/>
              </a:spcBef>
              <a:spcAft>
                <a:spcPts val="0"/>
              </a:spcAft>
              <a:buClr>
                <a:srgbClr val="9D90A0"/>
              </a:buClr>
              <a:buSzPts val="2000"/>
              <a:buFont typeface="Arial"/>
              <a:buNone/>
            </a:pPr>
            <a:r>
              <a:rPr lang="en-US" sz="1800" b="1" dirty="0">
                <a:solidFill>
                  <a:srgbClr val="9D90A0"/>
                </a:solidFill>
              </a:rPr>
              <a:t>September 6, 2023 – NASUCA Webinar</a:t>
            </a:r>
            <a:endParaRPr sz="1800" dirty="0"/>
          </a:p>
          <a:p>
            <a:pPr marL="457200" marR="0" lvl="0" indent="0" algn="l" rtl="0">
              <a:lnSpc>
                <a:spcPct val="100000"/>
              </a:lnSpc>
              <a:spcBef>
                <a:spcPts val="0"/>
              </a:spcBef>
              <a:spcAft>
                <a:spcPts val="0"/>
              </a:spcAft>
              <a:buClr>
                <a:srgbClr val="08306A"/>
              </a:buClr>
              <a:buSzPts val="1400"/>
              <a:buFont typeface="Arial"/>
              <a:buNone/>
            </a:pPr>
            <a:endParaRPr lang="en-US" sz="1800" b="0" i="0" u="none" strike="noStrike" cap="none" dirty="0">
              <a:solidFill>
                <a:srgbClr val="08306A"/>
              </a:solidFill>
              <a:latin typeface="Arial"/>
              <a:ea typeface="Arial"/>
              <a:cs typeface="Arial"/>
              <a:sym typeface="Arial"/>
            </a:endParaRPr>
          </a:p>
          <a:p>
            <a:pPr marL="457200" marR="0" lvl="0" indent="0" algn="l" rtl="0">
              <a:lnSpc>
                <a:spcPct val="100000"/>
              </a:lnSpc>
              <a:spcBef>
                <a:spcPts val="0"/>
              </a:spcBef>
              <a:spcAft>
                <a:spcPts val="0"/>
              </a:spcAft>
              <a:buClr>
                <a:srgbClr val="08306A"/>
              </a:buClr>
              <a:buSzPts val="1400"/>
              <a:buFont typeface="Arial"/>
              <a:buNone/>
            </a:pPr>
            <a:r>
              <a:rPr lang="en-US" sz="1600" b="0" i="0" u="none" strike="noStrike" cap="none" dirty="0">
                <a:solidFill>
                  <a:srgbClr val="08306A"/>
                </a:solidFill>
                <a:latin typeface="Arial"/>
                <a:ea typeface="Arial"/>
                <a:cs typeface="Arial"/>
                <a:sym typeface="Arial"/>
              </a:rPr>
              <a:t>This work was funded by the U.S. Department of Energy’s Office of Energy Efficiency and Renewable Energy Strategic Analysis Team under Contract No. DE-AC02-05CH11231.</a:t>
            </a:r>
          </a:p>
          <a:p>
            <a:pPr marL="457200" marR="0" lvl="0" indent="0" algn="l" rtl="0">
              <a:lnSpc>
                <a:spcPct val="100000"/>
              </a:lnSpc>
              <a:spcBef>
                <a:spcPts val="0"/>
              </a:spcBef>
              <a:spcAft>
                <a:spcPts val="0"/>
              </a:spcAft>
              <a:buClr>
                <a:srgbClr val="08306A"/>
              </a:buClr>
              <a:buSzPts val="1400"/>
              <a:buFont typeface="Arial"/>
              <a:buNone/>
            </a:pPr>
            <a:endParaRPr lang="en-US" sz="1000" dirty="0">
              <a:solidFill>
                <a:srgbClr val="08306A"/>
              </a:solidFill>
            </a:endParaRPr>
          </a:p>
          <a:p>
            <a:pPr marL="457200" lvl="0">
              <a:buClr>
                <a:srgbClr val="08306A"/>
              </a:buClr>
              <a:buSzPts val="1400"/>
            </a:pPr>
            <a:r>
              <a:rPr lang="en-US" sz="1600" dirty="0">
                <a:solidFill>
                  <a:srgbClr val="08306A"/>
                </a:solidFill>
              </a:rPr>
              <a:t>Report and supplemental information available at: </a:t>
            </a:r>
            <a:r>
              <a:rPr lang="en-US" sz="1600" b="1" dirty="0">
                <a:solidFill>
                  <a:srgbClr val="08306A"/>
                </a:solidFill>
              </a:rPr>
              <a:t>https://emp.lbl.gov/publications/quantifying-financial-impacts</a:t>
            </a:r>
            <a:endParaRPr sz="1600" b="1" dirty="0"/>
          </a:p>
        </p:txBody>
      </p:sp>
      <p:pic>
        <p:nvPicPr>
          <p:cNvPr id="77" name="Google Shape;77;p1"/>
          <p:cNvPicPr preferRelativeResize="0"/>
          <p:nvPr/>
        </p:nvPicPr>
        <p:blipFill rotWithShape="1">
          <a:blip r:embed="rId3">
            <a:alphaModFix/>
          </a:blip>
          <a:srcRect/>
          <a:stretch/>
        </p:blipFill>
        <p:spPr>
          <a:xfrm>
            <a:off x="-2" y="-383486"/>
            <a:ext cx="12192001" cy="3623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title"/>
          </p:nvPr>
        </p:nvSpPr>
        <p:spPr>
          <a:xfrm>
            <a:off x="609600" y="278946"/>
            <a:ext cx="10972800" cy="830956"/>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dirty="0"/>
              <a:t>EVs generally increase shareholder earnings and retail rates remain roughly unchanged</a:t>
            </a:r>
            <a:endParaRPr dirty="0"/>
          </a:p>
        </p:txBody>
      </p:sp>
      <p:sp>
        <p:nvSpPr>
          <p:cNvPr id="257" name="Google Shape;257;p18"/>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graphicFrame>
        <p:nvGraphicFramePr>
          <p:cNvPr id="8" name="Chart 7">
            <a:extLst>
              <a:ext uri="{FF2B5EF4-FFF2-40B4-BE49-F238E27FC236}">
                <a16:creationId xmlns:a16="http://schemas.microsoft.com/office/drawing/2014/main" id="{BA470E43-0617-4840-8F29-B71F5974D26B}"/>
              </a:ext>
            </a:extLst>
          </p:cNvPr>
          <p:cNvGraphicFramePr>
            <a:graphicFrameLocks/>
          </p:cNvGraphicFramePr>
          <p:nvPr>
            <p:extLst>
              <p:ext uri="{D42A27DB-BD31-4B8C-83A1-F6EECF244321}">
                <p14:modId xmlns:p14="http://schemas.microsoft.com/office/powerpoint/2010/main" val="1109588465"/>
              </p:ext>
            </p:extLst>
          </p:nvPr>
        </p:nvGraphicFramePr>
        <p:xfrm>
          <a:off x="1986709" y="1546692"/>
          <a:ext cx="8218582" cy="45786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title"/>
          </p:nvPr>
        </p:nvSpPr>
        <p:spPr>
          <a:xfrm>
            <a:off x="609600" y="278905"/>
            <a:ext cx="10972800" cy="830997"/>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a:t>Rate impacts are driven by timing of infrastructure investments and increase in sales</a:t>
            </a:r>
            <a:endParaRPr/>
          </a:p>
        </p:txBody>
      </p:sp>
      <p:sp>
        <p:nvSpPr>
          <p:cNvPr id="266" name="Google Shape;266;p19"/>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aphicFrame>
        <p:nvGraphicFramePr>
          <p:cNvPr id="6" name="Chart 5">
            <a:extLst>
              <a:ext uri="{FF2B5EF4-FFF2-40B4-BE49-F238E27FC236}">
                <a16:creationId xmlns:a16="http://schemas.microsoft.com/office/drawing/2014/main" id="{7D619EF7-42BD-4845-9434-05F4F6768274}"/>
              </a:ext>
            </a:extLst>
          </p:cNvPr>
          <p:cNvGraphicFramePr>
            <a:graphicFrameLocks/>
          </p:cNvGraphicFramePr>
          <p:nvPr>
            <p:extLst>
              <p:ext uri="{D42A27DB-BD31-4B8C-83A1-F6EECF244321}">
                <p14:modId xmlns:p14="http://schemas.microsoft.com/office/powerpoint/2010/main" val="2099907160"/>
              </p:ext>
            </p:extLst>
          </p:nvPr>
        </p:nvGraphicFramePr>
        <p:xfrm>
          <a:off x="1342222" y="1530138"/>
          <a:ext cx="9507557" cy="4518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74" name="Google Shape;274;p20"/>
          <p:cNvSpPr txBox="1">
            <a:spLocks noGrp="1"/>
          </p:cNvSpPr>
          <p:nvPr>
            <p:ph type="title"/>
          </p:nvPr>
        </p:nvSpPr>
        <p:spPr>
          <a:xfrm>
            <a:off x="538089" y="1767047"/>
            <a:ext cx="10972800" cy="2862282"/>
          </a:xfrm>
          <a:prstGeom prst="rect">
            <a:avLst/>
          </a:prstGeom>
          <a:noFill/>
          <a:ln>
            <a:noFill/>
          </a:ln>
        </p:spPr>
        <p:txBody>
          <a:bodyPr spcFirstLastPara="1" wrap="square" lIns="91425" tIns="45700" rIns="91425" bIns="45700" anchor="b" anchorCtr="0">
            <a:spAutoFit/>
          </a:bodyPr>
          <a:lstStyle/>
          <a:p>
            <a:pPr lvl="0"/>
            <a:r>
              <a:rPr lang="en-US" dirty="0"/>
              <a:t>How does a Low Peak Impact charging strategy affect financial impacts, and how robust are results to different deployment assumptions?</a:t>
            </a:r>
            <a:br>
              <a:rPr lang="en-US" dirty="0"/>
            </a:br>
            <a:br>
              <a:rPr lang="en-US" dirty="0"/>
            </a:br>
            <a:r>
              <a:rPr lang="en-US" i="1" u="sng" dirty="0"/>
              <a:t>Comparison point</a:t>
            </a:r>
            <a:r>
              <a:rPr lang="en-US" i="1" dirty="0"/>
              <a:t>: Utility with incremental EVs deployed with High Peak Impact charging</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dirty="0"/>
              <a:t>Low Peak Impact charging reduces rates and earnings</a:t>
            </a:r>
            <a:endParaRPr dirty="0"/>
          </a:p>
        </p:txBody>
      </p:sp>
      <p:sp>
        <p:nvSpPr>
          <p:cNvPr id="281" name="Google Shape;281;p21"/>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graphicFrame>
        <p:nvGraphicFramePr>
          <p:cNvPr id="6" name="Chart 5">
            <a:extLst>
              <a:ext uri="{FF2B5EF4-FFF2-40B4-BE49-F238E27FC236}">
                <a16:creationId xmlns:a16="http://schemas.microsoft.com/office/drawing/2014/main" id="{D03BD81F-5F54-40B7-BD4D-D4ABECC72E9D}"/>
              </a:ext>
            </a:extLst>
          </p:cNvPr>
          <p:cNvGraphicFramePr>
            <a:graphicFrameLocks/>
          </p:cNvGraphicFramePr>
          <p:nvPr>
            <p:extLst>
              <p:ext uri="{D42A27DB-BD31-4B8C-83A1-F6EECF244321}">
                <p14:modId xmlns:p14="http://schemas.microsoft.com/office/powerpoint/2010/main" val="1516144648"/>
              </p:ext>
            </p:extLst>
          </p:nvPr>
        </p:nvGraphicFramePr>
        <p:xfrm>
          <a:off x="1435897" y="1371599"/>
          <a:ext cx="9320207" cy="45334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3"/>
          <p:cNvSpPr txBox="1">
            <a:spLocks noGrp="1"/>
          </p:cNvSpPr>
          <p:nvPr>
            <p:ph type="title"/>
          </p:nvPr>
        </p:nvSpPr>
        <p:spPr>
          <a:xfrm>
            <a:off x="609600" y="278946"/>
            <a:ext cx="10972800" cy="830956"/>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dirty="0"/>
              <a:t>Financial impacts of Low Peak Impact charging are directionally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consistent across sensitivities</a:t>
            </a:r>
            <a:endParaRPr dirty="0"/>
          </a:p>
        </p:txBody>
      </p:sp>
      <p:sp>
        <p:nvSpPr>
          <p:cNvPr id="301" name="Google Shape;301;p23"/>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grpSp>
        <p:nvGrpSpPr>
          <p:cNvPr id="5" name="Group 4">
            <a:extLst>
              <a:ext uri="{FF2B5EF4-FFF2-40B4-BE49-F238E27FC236}">
                <a16:creationId xmlns:a16="http://schemas.microsoft.com/office/drawing/2014/main" id="{F55A6D65-7A85-4F4D-A867-8C6513585E9E}"/>
              </a:ext>
            </a:extLst>
          </p:cNvPr>
          <p:cNvGrpSpPr/>
          <p:nvPr/>
        </p:nvGrpSpPr>
        <p:grpSpPr>
          <a:xfrm>
            <a:off x="3236884" y="1333134"/>
            <a:ext cx="5718232" cy="4895021"/>
            <a:chOff x="3214294" y="1333134"/>
            <a:chExt cx="5718232" cy="4895021"/>
          </a:xfrm>
        </p:grpSpPr>
        <p:graphicFrame>
          <p:nvGraphicFramePr>
            <p:cNvPr id="12" name="Chart 11">
              <a:extLst>
                <a:ext uri="{FF2B5EF4-FFF2-40B4-BE49-F238E27FC236}">
                  <a16:creationId xmlns:a16="http://schemas.microsoft.com/office/drawing/2014/main" id="{13C5DE82-761E-4FC6-944C-D18A49961411}"/>
                </a:ext>
              </a:extLst>
            </p:cNvPr>
            <p:cNvGraphicFramePr>
              <a:graphicFrameLocks/>
            </p:cNvGraphicFramePr>
            <p:nvPr>
              <p:extLst>
                <p:ext uri="{D42A27DB-BD31-4B8C-83A1-F6EECF244321}">
                  <p14:modId xmlns:p14="http://schemas.microsoft.com/office/powerpoint/2010/main" val="1664929417"/>
                </p:ext>
              </p:extLst>
            </p:nvPr>
          </p:nvGraphicFramePr>
          <p:xfrm>
            <a:off x="4773000" y="1338631"/>
            <a:ext cx="4159526" cy="4889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E910B1B1-DD25-4F2B-9C9D-66300B2BEBB4}"/>
                </a:ext>
              </a:extLst>
            </p:cNvPr>
            <p:cNvGraphicFramePr>
              <a:graphicFrameLocks/>
            </p:cNvGraphicFramePr>
            <p:nvPr>
              <p:extLst>
                <p:ext uri="{D42A27DB-BD31-4B8C-83A1-F6EECF244321}">
                  <p14:modId xmlns:p14="http://schemas.microsoft.com/office/powerpoint/2010/main" val="1234372390"/>
                </p:ext>
              </p:extLst>
            </p:nvPr>
          </p:nvGraphicFramePr>
          <p:xfrm>
            <a:off x="3214294" y="1333134"/>
            <a:ext cx="2693896" cy="489502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51F88B23-6A39-4CEF-A69E-98B29840B8CD}"/>
                </a:ext>
              </a:extLst>
            </p:cNvPr>
            <p:cNvSpPr/>
            <p:nvPr/>
          </p:nvSpPr>
          <p:spPr>
            <a:xfrm>
              <a:off x="7499994" y="3075403"/>
              <a:ext cx="98323" cy="983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B06E4FF-8CCB-43B1-A5E0-55B3CB6F9871}"/>
              </a:ext>
            </a:extLst>
          </p:cNvPr>
          <p:cNvGraphicFramePr>
            <a:graphicFrameLocks/>
          </p:cNvGraphicFramePr>
          <p:nvPr>
            <p:extLst>
              <p:ext uri="{D42A27DB-BD31-4B8C-83A1-F6EECF244321}">
                <p14:modId xmlns:p14="http://schemas.microsoft.com/office/powerpoint/2010/main" val="1807827464"/>
              </p:ext>
            </p:extLst>
          </p:nvPr>
        </p:nvGraphicFramePr>
        <p:xfrm>
          <a:off x="1884916" y="1546122"/>
          <a:ext cx="8422168" cy="4546334"/>
        </p:xfrm>
        <a:graphic>
          <a:graphicData uri="http://schemas.openxmlformats.org/drawingml/2006/chart">
            <c:chart xmlns:c="http://schemas.openxmlformats.org/drawingml/2006/chart" xmlns:r="http://schemas.openxmlformats.org/officeDocument/2006/relationships" r:id="rId3"/>
          </a:graphicData>
        </a:graphic>
      </p:graphicFrame>
      <p:sp>
        <p:nvSpPr>
          <p:cNvPr id="318" name="Google Shape;318;p25"/>
          <p:cNvSpPr txBox="1">
            <a:spLocks noGrp="1"/>
          </p:cNvSpPr>
          <p:nvPr>
            <p:ph type="title"/>
          </p:nvPr>
        </p:nvSpPr>
        <p:spPr>
          <a:xfrm>
            <a:off x="609600" y="278946"/>
            <a:ext cx="10972800" cy="830956"/>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Managed charging strategies reduce the incremental annual cost of integrating EVs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by ~38-62%</a:t>
            </a:r>
            <a:endParaRPr dirty="0"/>
          </a:p>
        </p:txBody>
      </p:sp>
      <p:sp>
        <p:nvSpPr>
          <p:cNvPr id="320" name="Google Shape;320;p25"/>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7"/>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dirty="0"/>
              <a:t>Key findings and discussion</a:t>
            </a:r>
            <a:endParaRPr dirty="0"/>
          </a:p>
        </p:txBody>
      </p:sp>
      <p:sp>
        <p:nvSpPr>
          <p:cNvPr id="333" name="Google Shape;333;p27"/>
          <p:cNvSpPr txBox="1">
            <a:spLocks noGrp="1"/>
          </p:cNvSpPr>
          <p:nvPr>
            <p:ph type="body" idx="1"/>
          </p:nvPr>
        </p:nvSpPr>
        <p:spPr>
          <a:xfrm>
            <a:off x="609600" y="1371600"/>
            <a:ext cx="10972800" cy="4800600"/>
          </a:xfrm>
          <a:prstGeom prst="rect">
            <a:avLst/>
          </a:prstGeom>
          <a:noFill/>
          <a:ln>
            <a:noFill/>
          </a:ln>
        </p:spPr>
        <p:txBody>
          <a:bodyPr spcFirstLastPara="1" wrap="square" lIns="91425" tIns="45700" rIns="91425" bIns="45700" anchor="t" anchorCtr="0">
            <a:noAutofit/>
          </a:bodyPr>
          <a:lstStyle/>
          <a:p>
            <a:pPr marL="285750" indent="-285750">
              <a:spcBef>
                <a:spcPts val="0"/>
              </a:spcBef>
              <a:spcAft>
                <a:spcPts val="600"/>
              </a:spcAft>
            </a:pPr>
            <a:r>
              <a:rPr lang="en-US" sz="2000" b="1" dirty="0">
                <a:solidFill>
                  <a:schemeClr val="tx1"/>
                </a:solidFill>
              </a:rPr>
              <a:t>Ratepayers are almost always better off </a:t>
            </a:r>
            <a:r>
              <a:rPr lang="en-US" sz="2000" dirty="0">
                <a:solidFill>
                  <a:schemeClr val="tx1"/>
                </a:solidFill>
              </a:rPr>
              <a:t>and more so if EVs are deployed with managed charging strategies.</a:t>
            </a:r>
          </a:p>
          <a:p>
            <a:pPr marL="285750" indent="-285750">
              <a:spcBef>
                <a:spcPts val="0"/>
              </a:spcBef>
              <a:spcAft>
                <a:spcPts val="600"/>
              </a:spcAft>
            </a:pPr>
            <a:r>
              <a:rPr lang="en-US" sz="2000" dirty="0">
                <a:solidFill>
                  <a:schemeClr val="tx1"/>
                </a:solidFill>
              </a:rPr>
              <a:t>Compared to a future without EVs, </a:t>
            </a:r>
            <a:r>
              <a:rPr lang="en-US" sz="2000" b="1" dirty="0">
                <a:solidFill>
                  <a:schemeClr val="tx1"/>
                </a:solidFill>
              </a:rPr>
              <a:t>shareholder are also better off</a:t>
            </a:r>
            <a:r>
              <a:rPr lang="en-US" sz="2000" dirty="0">
                <a:solidFill>
                  <a:schemeClr val="tx1"/>
                </a:solidFill>
              </a:rPr>
              <a:t>, but managed charging erodes some of the incremental earnings.</a:t>
            </a:r>
          </a:p>
          <a:p>
            <a:pPr marL="285750" indent="-285750">
              <a:spcBef>
                <a:spcPts val="0"/>
              </a:spcBef>
              <a:spcAft>
                <a:spcPts val="600"/>
              </a:spcAft>
            </a:pPr>
            <a:r>
              <a:rPr lang="en-US" sz="2000" b="1" dirty="0">
                <a:solidFill>
                  <a:schemeClr val="tx1"/>
                </a:solidFill>
              </a:rPr>
              <a:t>A forward-looking and long-term perspective is necessary </a:t>
            </a:r>
            <a:r>
              <a:rPr lang="en-US" sz="2000" dirty="0">
                <a:solidFill>
                  <a:schemeClr val="tx1"/>
                </a:solidFill>
              </a:rPr>
              <a:t>to make large initial utility infrastructure investments that enable greater EV deployment and result in later rate decreases.</a:t>
            </a:r>
          </a:p>
          <a:p>
            <a:pPr marL="285750" indent="-285750">
              <a:spcBef>
                <a:spcPts val="0"/>
              </a:spcBef>
              <a:spcAft>
                <a:spcPts val="600"/>
              </a:spcAft>
            </a:pPr>
            <a:r>
              <a:rPr lang="en-US" sz="2000" b="1" dirty="0">
                <a:solidFill>
                  <a:schemeClr val="tx1"/>
                </a:solidFill>
              </a:rPr>
              <a:t>Impacts are overall quite small on a total utility basis</a:t>
            </a:r>
            <a:r>
              <a:rPr lang="en-US" sz="2000" dirty="0">
                <a:solidFill>
                  <a:schemeClr val="tx1"/>
                </a:solidFill>
              </a:rPr>
              <a:t>; but, they could be more significant for particular customer classes depending on cost allocation and cost recovery, which were not explored in the study.</a:t>
            </a:r>
          </a:p>
          <a:p>
            <a:pPr marL="285750" indent="-285750">
              <a:spcBef>
                <a:spcPts val="0"/>
              </a:spcBef>
              <a:spcAft>
                <a:spcPts val="600"/>
              </a:spcAft>
            </a:pPr>
            <a:r>
              <a:rPr lang="en-US" sz="2000" dirty="0">
                <a:solidFill>
                  <a:schemeClr val="tx1"/>
                </a:solidFill>
              </a:rPr>
              <a:t>To trigger managed behavior we model </a:t>
            </a:r>
            <a:r>
              <a:rPr lang="en-US" sz="2000" b="1" dirty="0">
                <a:solidFill>
                  <a:schemeClr val="tx1"/>
                </a:solidFill>
              </a:rPr>
              <a:t>requires dynamic infrastructure planning process and/or flexible managed charging strategy</a:t>
            </a:r>
            <a:r>
              <a:rPr lang="en-US" sz="2000" dirty="0">
                <a:solidFill>
                  <a:schemeClr val="tx1"/>
                </a:solidFill>
              </a:rPr>
              <a:t> to reflect how the utility load shape evolves inclusive EV load (e.g., EV TOU periods will change from overnight to middle-of-day as coincident peak EV load impacts build).</a:t>
            </a:r>
          </a:p>
          <a:p>
            <a:pPr marL="240030" lvl="0" indent="-171450" algn="l" rtl="0">
              <a:spcBef>
                <a:spcPts val="1125"/>
              </a:spcBef>
              <a:spcAft>
                <a:spcPts val="0"/>
              </a:spcAft>
              <a:buSzPts val="1080"/>
              <a:buNone/>
            </a:pPr>
            <a:endParaRPr sz="1600" dirty="0">
              <a:solidFill>
                <a:schemeClr val="tx1"/>
              </a:solidFill>
            </a:endParaRPr>
          </a:p>
        </p:txBody>
      </p:sp>
      <p:sp>
        <p:nvSpPr>
          <p:cNvPr id="334" name="Google Shape;334;p27"/>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E545-49AD-43CC-BECF-0211D9F3176B}"/>
              </a:ext>
            </a:extLst>
          </p:cNvPr>
          <p:cNvSpPr>
            <a:spLocks noGrp="1"/>
          </p:cNvSpPr>
          <p:nvPr>
            <p:ph type="title"/>
          </p:nvPr>
        </p:nvSpPr>
        <p:spPr/>
        <p:txBody>
          <a:bodyPr/>
          <a:lstStyle/>
          <a:p>
            <a:r>
              <a:rPr lang="en-US" dirty="0"/>
              <a:t>Future research opportunities</a:t>
            </a:r>
          </a:p>
        </p:txBody>
      </p:sp>
      <p:sp>
        <p:nvSpPr>
          <p:cNvPr id="4" name="Slide Number Placeholder 3">
            <a:extLst>
              <a:ext uri="{FF2B5EF4-FFF2-40B4-BE49-F238E27FC236}">
                <a16:creationId xmlns:a16="http://schemas.microsoft.com/office/drawing/2014/main" id="{0ACF5253-177A-46CB-80A0-01E6E39AB1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graphicFrame>
        <p:nvGraphicFramePr>
          <p:cNvPr id="5" name="Diagram 4">
            <a:extLst>
              <a:ext uri="{FF2B5EF4-FFF2-40B4-BE49-F238E27FC236}">
                <a16:creationId xmlns:a16="http://schemas.microsoft.com/office/drawing/2014/main" id="{A3332EC6-F693-4C9C-BC22-538FB762F724}"/>
              </a:ext>
            </a:extLst>
          </p:cNvPr>
          <p:cNvGraphicFramePr/>
          <p:nvPr/>
        </p:nvGraphicFramePr>
        <p:xfrm>
          <a:off x="609600" y="1446028"/>
          <a:ext cx="10972800" cy="472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937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8"/>
          <p:cNvSpPr txBox="1"/>
          <p:nvPr/>
        </p:nvSpPr>
        <p:spPr>
          <a:xfrm>
            <a:off x="1447800" y="1828800"/>
            <a:ext cx="8839200" cy="377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1200"/>
              <a:buFont typeface="Noto Sans Symbols"/>
              <a:buNone/>
            </a:pPr>
            <a:r>
              <a:rPr lang="en-US" sz="2000" b="1" dirty="0">
                <a:solidFill>
                  <a:srgbClr val="08306A"/>
                </a:solidFill>
                <a:latin typeface="Arial"/>
                <a:ea typeface="Arial"/>
                <a:cs typeface="Arial"/>
                <a:sym typeface="Arial"/>
              </a:rPr>
              <a:t>Contacts</a:t>
            </a:r>
            <a:endParaRPr dirty="0"/>
          </a:p>
          <a:p>
            <a:pPr marL="240030" marR="0" lvl="1" indent="0" algn="l" rtl="0">
              <a:spcBef>
                <a:spcPts val="225"/>
              </a:spcBef>
              <a:spcAft>
                <a:spcPts val="0"/>
              </a:spcAft>
              <a:buClr>
                <a:schemeClr val="accent1"/>
              </a:buClr>
              <a:buSzPts val="980"/>
              <a:buFont typeface="Noto Sans Symbols"/>
              <a:buNone/>
            </a:pPr>
            <a:r>
              <a:rPr lang="en-US" sz="1400" b="1" i="0" u="none" strike="noStrike" cap="none" dirty="0">
                <a:solidFill>
                  <a:schemeClr val="dk1"/>
                </a:solidFill>
                <a:latin typeface="Arial"/>
                <a:ea typeface="Arial"/>
                <a:cs typeface="Arial"/>
                <a:sym typeface="Arial"/>
              </a:rPr>
              <a:t>Andrew Satchwell | </a:t>
            </a:r>
            <a:r>
              <a:rPr lang="en-US" sz="1400" b="0" i="0" u="none" strike="noStrike" cap="none" dirty="0">
                <a:solidFill>
                  <a:schemeClr val="dk1"/>
                </a:solidFill>
                <a:latin typeface="Arial"/>
                <a:ea typeface="Arial"/>
                <a:cs typeface="Arial"/>
                <a:sym typeface="Arial"/>
              </a:rPr>
              <a:t>ASatchwell@lbl.gov</a:t>
            </a:r>
            <a:endParaRPr dirty="0"/>
          </a:p>
          <a:p>
            <a:pPr marL="0" marR="0" lvl="0" indent="0" algn="l" rtl="0">
              <a:spcBef>
                <a:spcPts val="1350"/>
              </a:spcBef>
              <a:spcAft>
                <a:spcPts val="0"/>
              </a:spcAft>
              <a:buClr>
                <a:schemeClr val="accent2"/>
              </a:buClr>
              <a:buSzPts val="1200"/>
              <a:buFont typeface="Noto Sans Symbols"/>
              <a:buNone/>
            </a:pPr>
            <a:r>
              <a:rPr lang="en-US" sz="2000" b="1" dirty="0">
                <a:solidFill>
                  <a:srgbClr val="08306A"/>
                </a:solidFill>
                <a:latin typeface="Arial"/>
                <a:ea typeface="Arial"/>
                <a:cs typeface="Arial"/>
                <a:sym typeface="Arial"/>
              </a:rPr>
              <a:t>For more information</a:t>
            </a:r>
            <a:endParaRPr dirty="0"/>
          </a:p>
          <a:p>
            <a:pPr marL="240030" marR="0" lvl="1" indent="0" algn="l" rtl="0">
              <a:spcBef>
                <a:spcPts val="225"/>
              </a:spcBef>
              <a:spcAft>
                <a:spcPts val="0"/>
              </a:spcAft>
              <a:buClr>
                <a:schemeClr val="accent1"/>
              </a:buClr>
              <a:buSzPts val="980"/>
              <a:buFont typeface="Noto Sans Symbols"/>
              <a:buNone/>
            </a:pPr>
            <a:r>
              <a:rPr lang="en-US" sz="1400" b="1" i="1" u="none" strike="noStrike" cap="none" dirty="0">
                <a:solidFill>
                  <a:schemeClr val="dk1"/>
                </a:solidFill>
                <a:latin typeface="Arial"/>
                <a:ea typeface="Arial"/>
                <a:cs typeface="Arial"/>
                <a:sym typeface="Arial"/>
              </a:rPr>
              <a:t>Download</a:t>
            </a:r>
            <a:r>
              <a:rPr lang="en-US" sz="1400" b="0" i="0" u="none" strike="noStrike" cap="none" dirty="0">
                <a:solidFill>
                  <a:schemeClr val="dk1"/>
                </a:solidFill>
                <a:latin typeface="Arial"/>
                <a:ea typeface="Arial"/>
                <a:cs typeface="Arial"/>
                <a:sym typeface="Arial"/>
              </a:rPr>
              <a:t> publications from the Electricity Markets &amp; Policy: </a:t>
            </a:r>
            <a:r>
              <a:rPr lang="en-US" sz="14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https://emp.lbl.gov/publications</a:t>
            </a:r>
            <a:r>
              <a:rPr lang="en-US" sz="1400" b="0" i="0" u="none" strike="noStrike" cap="none" dirty="0">
                <a:solidFill>
                  <a:schemeClr val="dk1"/>
                </a:solidFill>
                <a:latin typeface="Arial"/>
                <a:ea typeface="Arial"/>
                <a:cs typeface="Arial"/>
                <a:sym typeface="Arial"/>
              </a:rPr>
              <a:t> </a:t>
            </a:r>
            <a:endParaRPr dirty="0"/>
          </a:p>
          <a:p>
            <a:pPr marL="240030" marR="0" lvl="1" indent="0" algn="l" rtl="0">
              <a:spcBef>
                <a:spcPts val="225"/>
              </a:spcBef>
              <a:spcAft>
                <a:spcPts val="0"/>
              </a:spcAft>
              <a:buClr>
                <a:schemeClr val="accent1"/>
              </a:buClr>
              <a:buSzPts val="980"/>
              <a:buFont typeface="Noto Sans Symbols"/>
              <a:buNone/>
            </a:pPr>
            <a:r>
              <a:rPr lang="en-US" sz="1400" b="1" i="1" u="none" strike="noStrike" cap="none" dirty="0">
                <a:solidFill>
                  <a:schemeClr val="dk1"/>
                </a:solidFill>
                <a:latin typeface="Arial"/>
                <a:ea typeface="Arial"/>
                <a:cs typeface="Arial"/>
                <a:sym typeface="Arial"/>
              </a:rPr>
              <a:t>Sign up </a:t>
            </a:r>
            <a:r>
              <a:rPr lang="en-US" sz="1400" b="0" i="0" u="none" strike="noStrike" cap="none" dirty="0">
                <a:solidFill>
                  <a:schemeClr val="dk1"/>
                </a:solidFill>
                <a:latin typeface="Arial"/>
                <a:ea typeface="Arial"/>
                <a:cs typeface="Arial"/>
                <a:sym typeface="Arial"/>
              </a:rPr>
              <a:t>for our email list: </a:t>
            </a:r>
            <a:r>
              <a:rPr lang="en-US" sz="14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https://emp.lbl.gov/mailing-list</a:t>
            </a:r>
            <a:endParaRPr sz="1400" b="0" i="0" u="none" strike="noStrike" cap="none" dirty="0">
              <a:solidFill>
                <a:schemeClr val="dk1"/>
              </a:solidFill>
              <a:latin typeface="Arial"/>
              <a:ea typeface="Arial"/>
              <a:cs typeface="Arial"/>
              <a:sym typeface="Arial"/>
            </a:endParaRPr>
          </a:p>
          <a:p>
            <a:pPr marL="240030" marR="0" lvl="1" indent="0" algn="l" rtl="0">
              <a:spcBef>
                <a:spcPts val="225"/>
              </a:spcBef>
              <a:spcAft>
                <a:spcPts val="0"/>
              </a:spcAft>
              <a:buClr>
                <a:schemeClr val="accent1"/>
              </a:buClr>
              <a:buSzPts val="980"/>
              <a:buFont typeface="Noto Sans Symbols"/>
              <a:buNone/>
            </a:pPr>
            <a:r>
              <a:rPr lang="en-US" sz="1400" b="1" i="1" u="none" strike="noStrike" cap="none" dirty="0">
                <a:solidFill>
                  <a:schemeClr val="dk1"/>
                </a:solidFill>
                <a:latin typeface="Arial"/>
                <a:ea typeface="Arial"/>
                <a:cs typeface="Arial"/>
                <a:sym typeface="Arial"/>
              </a:rPr>
              <a:t>Follow</a:t>
            </a:r>
            <a:r>
              <a:rPr lang="en-US" sz="1400" b="0" i="0" u="none" strike="noStrike" cap="none" dirty="0">
                <a:solidFill>
                  <a:schemeClr val="dk1"/>
                </a:solidFill>
                <a:latin typeface="Arial"/>
                <a:ea typeface="Arial"/>
                <a:cs typeface="Arial"/>
                <a:sym typeface="Arial"/>
              </a:rPr>
              <a:t> the Electricity Markets &amp; Policy on Twitter: @</a:t>
            </a:r>
            <a:r>
              <a:rPr lang="en-US" sz="1400" b="0" i="0" u="none" strike="noStrike" cap="none" dirty="0" err="1">
                <a:solidFill>
                  <a:schemeClr val="dk1"/>
                </a:solidFill>
                <a:latin typeface="Arial"/>
                <a:ea typeface="Arial"/>
                <a:cs typeface="Arial"/>
                <a:sym typeface="Arial"/>
              </a:rPr>
              <a:t>BerkeleyLabEMP</a:t>
            </a:r>
            <a:endParaRPr sz="1400" b="0" i="0" u="none" strike="noStrike" cap="none" dirty="0">
              <a:solidFill>
                <a:schemeClr val="dk1"/>
              </a:solidFill>
              <a:latin typeface="Arial"/>
              <a:ea typeface="Arial"/>
              <a:cs typeface="Arial"/>
              <a:sym typeface="Arial"/>
            </a:endParaRPr>
          </a:p>
          <a:p>
            <a:pPr marL="0" marR="0" lvl="0" indent="0" algn="l" rtl="0">
              <a:spcBef>
                <a:spcPts val="1350"/>
              </a:spcBef>
              <a:spcAft>
                <a:spcPts val="0"/>
              </a:spcAft>
              <a:buClr>
                <a:schemeClr val="accent2"/>
              </a:buClr>
              <a:buSzPts val="1200"/>
              <a:buFont typeface="Noto Sans Symbols"/>
              <a:buNone/>
            </a:pPr>
            <a:r>
              <a:rPr lang="en-US" sz="2000" b="1" dirty="0">
                <a:solidFill>
                  <a:srgbClr val="08306A"/>
                </a:solidFill>
                <a:latin typeface="Arial"/>
                <a:ea typeface="Arial"/>
                <a:cs typeface="Arial"/>
                <a:sym typeface="Arial"/>
              </a:rPr>
              <a:t>Acknowledgements</a:t>
            </a:r>
            <a:endParaRPr dirty="0"/>
          </a:p>
          <a:p>
            <a:pPr marL="240030" lvl="1">
              <a:spcBef>
                <a:spcPts val="550"/>
              </a:spcBef>
              <a:buClr>
                <a:schemeClr val="accent1"/>
              </a:buClr>
              <a:buSzPts val="770"/>
            </a:pPr>
            <a:r>
              <a:rPr lang="en-US" sz="1100" b="0" i="0" u="none" strike="noStrike" cap="none" dirty="0">
                <a:solidFill>
                  <a:schemeClr val="dk1"/>
                </a:solidFill>
                <a:latin typeface="Arial"/>
                <a:ea typeface="Arial"/>
                <a:cs typeface="Arial"/>
                <a:sym typeface="Arial"/>
              </a:rPr>
              <a:t>This work was funded by the U.S. Department of Energy (DOE) Office of Energy Efficiency and Renewable Energy (EERE) Strategic Analysis Team (SA) under Contract No. DE-AC02-05CH11231. We would like to especially thank </a:t>
            </a:r>
            <a:r>
              <a:rPr lang="en-US" sz="1100" b="0" i="0" u="none" strike="noStrike" cap="none" dirty="0" err="1">
                <a:solidFill>
                  <a:schemeClr val="dk1"/>
                </a:solidFill>
                <a:latin typeface="Arial"/>
                <a:ea typeface="Arial"/>
                <a:cs typeface="Arial"/>
                <a:sym typeface="Arial"/>
              </a:rPr>
              <a:t>Ookie</a:t>
            </a:r>
            <a:r>
              <a:rPr lang="en-US" sz="1100" b="0" i="0" u="none" strike="noStrike" cap="none" dirty="0">
                <a:solidFill>
                  <a:schemeClr val="dk1"/>
                </a:solidFill>
                <a:latin typeface="Arial"/>
                <a:ea typeface="Arial"/>
                <a:cs typeface="Arial"/>
                <a:sym typeface="Arial"/>
              </a:rPr>
              <a:t> Ma and Kara </a:t>
            </a:r>
            <a:r>
              <a:rPr lang="en-US" sz="1100" b="0" i="0" u="none" strike="noStrike" cap="none" dirty="0" err="1">
                <a:solidFill>
                  <a:schemeClr val="dk1"/>
                </a:solidFill>
                <a:latin typeface="Arial"/>
                <a:ea typeface="Arial"/>
                <a:cs typeface="Arial"/>
                <a:sym typeface="Arial"/>
              </a:rPr>
              <a:t>Podkaminer</a:t>
            </a:r>
            <a:r>
              <a:rPr lang="en-US" sz="1100" b="0" i="0" u="none" strike="noStrike" cap="none" dirty="0">
                <a:solidFill>
                  <a:schemeClr val="dk1"/>
                </a:solidFill>
                <a:latin typeface="Arial"/>
                <a:ea typeface="Arial"/>
                <a:cs typeface="Arial"/>
                <a:sym typeface="Arial"/>
              </a:rPr>
              <a:t> (DOE) for their support of this work</a:t>
            </a:r>
            <a:r>
              <a:rPr lang="en-US" sz="1100" dirty="0">
                <a:solidFill>
                  <a:schemeClr val="dk1"/>
                </a:solidFill>
              </a:rPr>
              <a:t>. For reviewing the study and providing valuable feedback, we thank Michelle Levinson (World Resources Institute), Galen </a:t>
            </a:r>
            <a:r>
              <a:rPr lang="en-US" sz="1100" dirty="0" err="1">
                <a:solidFill>
                  <a:schemeClr val="dk1"/>
                </a:solidFill>
              </a:rPr>
              <a:t>Barbose</a:t>
            </a:r>
            <a:r>
              <a:rPr lang="en-US" sz="1100" dirty="0">
                <a:solidFill>
                  <a:schemeClr val="dk1"/>
                </a:solidFill>
              </a:rPr>
              <a:t> (Berkeley Lab), and Kara </a:t>
            </a:r>
            <a:r>
              <a:rPr lang="en-US" sz="1100" dirty="0" err="1">
                <a:solidFill>
                  <a:schemeClr val="dk1"/>
                </a:solidFill>
              </a:rPr>
              <a:t>Podkaminer</a:t>
            </a:r>
            <a:r>
              <a:rPr lang="en-US" sz="1100" dirty="0">
                <a:solidFill>
                  <a:schemeClr val="dk1"/>
                </a:solidFill>
              </a:rPr>
              <a:t>, Noel Crisostomo, and Paul </a:t>
            </a:r>
            <a:r>
              <a:rPr lang="en-US" sz="1100" dirty="0" err="1">
                <a:solidFill>
                  <a:schemeClr val="dk1"/>
                </a:solidFill>
              </a:rPr>
              <a:t>Spitsen</a:t>
            </a:r>
            <a:r>
              <a:rPr lang="en-US" sz="1100" dirty="0">
                <a:solidFill>
                  <a:schemeClr val="dk1"/>
                </a:solidFill>
              </a:rPr>
              <a:t> (DOE). </a:t>
            </a:r>
            <a:endParaRPr dirty="0"/>
          </a:p>
          <a:p>
            <a:pPr marL="240030" marR="0" lvl="1" indent="0" algn="l" rtl="0">
              <a:spcBef>
                <a:spcPts val="550"/>
              </a:spcBef>
              <a:spcAft>
                <a:spcPts val="0"/>
              </a:spcAft>
              <a:buClr>
                <a:schemeClr val="accent1"/>
              </a:buClr>
              <a:buSzPts val="770"/>
              <a:buFont typeface="Noto Sans Symbols"/>
              <a:buNone/>
            </a:pPr>
            <a:endParaRPr sz="1100" b="0" i="0" u="none" strike="noStrike" cap="none" dirty="0">
              <a:solidFill>
                <a:schemeClr val="dk1"/>
              </a:solidFill>
              <a:latin typeface="Arial"/>
              <a:ea typeface="Arial"/>
              <a:cs typeface="Arial"/>
              <a:sym typeface="Arial"/>
            </a:endParaRPr>
          </a:p>
          <a:p>
            <a:pPr marL="240030" marR="0" lvl="1" indent="0" algn="l" rtl="0">
              <a:spcBef>
                <a:spcPts val="550"/>
              </a:spcBef>
              <a:spcAft>
                <a:spcPts val="0"/>
              </a:spcAft>
              <a:buClr>
                <a:schemeClr val="accent1"/>
              </a:buClr>
              <a:buSzPts val="770"/>
              <a:buFont typeface="Noto Sans Symbols"/>
              <a:buNone/>
            </a:pPr>
            <a:r>
              <a:rPr lang="en-US" sz="1100" b="0" i="0" u="none" strike="noStrike" cap="none" dirty="0">
                <a:solidFill>
                  <a:schemeClr val="dk1"/>
                </a:solidFill>
                <a:latin typeface="Arial"/>
                <a:ea typeface="Arial"/>
                <a:cs typeface="Arial"/>
                <a:sym typeface="Arial"/>
              </a:rPr>
              <a:t>The views and opinions of authors expressed herein do not necessarily state or reflect those of the United States Government or any agency thereof, or The Regents of the University of California.</a:t>
            </a:r>
            <a:endParaRPr dirty="0"/>
          </a:p>
        </p:txBody>
      </p:sp>
      <p:sp>
        <p:nvSpPr>
          <p:cNvPr id="340" name="Google Shape;340;p28"/>
          <p:cNvSpPr txBox="1">
            <a:spLocks noGrp="1"/>
          </p:cNvSpPr>
          <p:nvPr>
            <p:ph type="sldNum" idx="12"/>
          </p:nvPr>
        </p:nvSpPr>
        <p:spPr>
          <a:xfrm>
            <a:off x="11201400" y="6416675"/>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2"/>
                </a:solidFill>
                <a:latin typeface="Calibri"/>
                <a:ea typeface="Calibri"/>
                <a:cs typeface="Calibri"/>
                <a:sym typeface="Calibri"/>
              </a:rPr>
              <a:t>18</a:t>
            </a:fld>
            <a:endParaRPr sz="100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747187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a:t>Berkeley Lab’s FINDER model</a:t>
            </a:r>
            <a:endParaRPr/>
          </a:p>
        </p:txBody>
      </p:sp>
      <p:sp>
        <p:nvSpPr>
          <p:cNvPr id="136" name="Google Shape;136;p9"/>
          <p:cNvSpPr txBox="1">
            <a:spLocks noGrp="1"/>
          </p:cNvSpPr>
          <p:nvPr>
            <p:ph type="body" idx="1"/>
          </p:nvPr>
        </p:nvSpPr>
        <p:spPr>
          <a:xfrm>
            <a:off x="609600" y="1295400"/>
            <a:ext cx="4230255" cy="4800600"/>
          </a:xfrm>
          <a:prstGeom prst="rect">
            <a:avLst/>
          </a:prstGeom>
          <a:noFill/>
          <a:ln>
            <a:noFill/>
          </a:ln>
        </p:spPr>
        <p:txBody>
          <a:bodyPr spcFirstLastPara="1" wrap="square" lIns="91425" tIns="45700" rIns="91425" bIns="45700" anchor="t" anchorCtr="0">
            <a:noAutofit/>
          </a:bodyPr>
          <a:lstStyle/>
          <a:p>
            <a:pPr marL="285750" indent="-285750">
              <a:spcBef>
                <a:spcPts val="0"/>
              </a:spcBef>
              <a:spcAft>
                <a:spcPts val="1200"/>
              </a:spcAft>
            </a:pPr>
            <a:r>
              <a:rPr lang="en-US" sz="2000" dirty="0"/>
              <a:t>The FINDER model is a pro-forma financial model of changes in utility costs and revenues with the addition of DERs. </a:t>
            </a:r>
          </a:p>
          <a:p>
            <a:pPr marL="285750" indent="-285750">
              <a:spcBef>
                <a:spcPts val="0"/>
              </a:spcBef>
              <a:spcAft>
                <a:spcPts val="1200"/>
              </a:spcAft>
            </a:pPr>
            <a:r>
              <a:rPr lang="en-US" sz="2000" dirty="0"/>
              <a:t>Model outputs include shareholder metrics (achieved return-on-equity (ROE) and earnings) and ratepayer metrics (average retail rates and bills).</a:t>
            </a:r>
          </a:p>
          <a:p>
            <a:pPr marL="285750" indent="-285750">
              <a:spcBef>
                <a:spcPts val="0"/>
              </a:spcBef>
              <a:spcAft>
                <a:spcPts val="1200"/>
              </a:spcAft>
            </a:pPr>
            <a:r>
              <a:rPr lang="en-US" sz="2000" dirty="0"/>
              <a:t>The FINDER model has been developed over more than 14 years and used to support foundational research and state technical assistance in seven states and two regions.</a:t>
            </a:r>
            <a:endParaRPr sz="2000" dirty="0"/>
          </a:p>
        </p:txBody>
      </p:sp>
      <p:sp>
        <p:nvSpPr>
          <p:cNvPr id="137" name="Google Shape;137;p9"/>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38" name="Google Shape;138;p9"/>
          <p:cNvSpPr txBox="1"/>
          <p:nvPr/>
        </p:nvSpPr>
        <p:spPr>
          <a:xfrm>
            <a:off x="4839855" y="5186039"/>
            <a:ext cx="6629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Arial"/>
                <a:ea typeface="Arial"/>
                <a:cs typeface="Arial"/>
                <a:sym typeface="Arial"/>
              </a:rPr>
              <a:t>For more information on the FINDER model and related publications, see: </a:t>
            </a:r>
            <a:r>
              <a:rPr lang="en-US" sz="14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https://emp.lbl.gov/projects/finder-model</a:t>
            </a:r>
            <a:endParaRPr sz="1400" dirty="0">
              <a:solidFill>
                <a:schemeClr val="dk1"/>
              </a:solidFill>
              <a:latin typeface="Arial"/>
              <a:ea typeface="Arial"/>
              <a:cs typeface="Arial"/>
              <a:sym typeface="Arial"/>
            </a:endParaRPr>
          </a:p>
        </p:txBody>
      </p:sp>
      <p:pic>
        <p:nvPicPr>
          <p:cNvPr id="139" name="Google Shape;139;p9"/>
          <p:cNvPicPr preferRelativeResize="0"/>
          <p:nvPr/>
        </p:nvPicPr>
        <p:blipFill>
          <a:blip r:embed="rId4">
            <a:alphaModFix/>
          </a:blip>
          <a:stretch>
            <a:fillRect/>
          </a:stretch>
        </p:blipFill>
        <p:spPr>
          <a:xfrm>
            <a:off x="4631519" y="1262300"/>
            <a:ext cx="7120214" cy="38137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F4DD-CAC0-4E30-BBC2-07319C4E0F28}"/>
              </a:ext>
            </a:extLst>
          </p:cNvPr>
          <p:cNvSpPr>
            <a:spLocks noGrp="1"/>
          </p:cNvSpPr>
          <p:nvPr>
            <p:ph type="title"/>
          </p:nvPr>
        </p:nvSpPr>
        <p:spPr/>
        <p:txBody>
          <a:bodyPr/>
          <a:lstStyle/>
          <a:p>
            <a:r>
              <a:rPr lang="en-US" dirty="0"/>
              <a:t>Policy and regulatory context – why does this matter?</a:t>
            </a:r>
          </a:p>
        </p:txBody>
      </p:sp>
      <p:sp>
        <p:nvSpPr>
          <p:cNvPr id="4" name="Slide Number Placeholder 3">
            <a:extLst>
              <a:ext uri="{FF2B5EF4-FFF2-40B4-BE49-F238E27FC236}">
                <a16:creationId xmlns:a16="http://schemas.microsoft.com/office/drawing/2014/main" id="{A23DB0A4-37A2-4A3A-8832-B1081AFA4A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graphicFrame>
        <p:nvGraphicFramePr>
          <p:cNvPr id="7" name="Diagram 6">
            <a:extLst>
              <a:ext uri="{FF2B5EF4-FFF2-40B4-BE49-F238E27FC236}">
                <a16:creationId xmlns:a16="http://schemas.microsoft.com/office/drawing/2014/main" id="{D546EEC3-4C43-4D2C-82CC-53AA65D91F8C}"/>
              </a:ext>
            </a:extLst>
          </p:cNvPr>
          <p:cNvGraphicFramePr/>
          <p:nvPr/>
        </p:nvGraphicFramePr>
        <p:xfrm>
          <a:off x="1424039" y="1327355"/>
          <a:ext cx="9343923" cy="5053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D2F7FD6-3139-4DA9-B89C-3816E9264F86}"/>
              </a:ext>
            </a:extLst>
          </p:cNvPr>
          <p:cNvSpPr txBox="1"/>
          <p:nvPr/>
        </p:nvSpPr>
        <p:spPr>
          <a:xfrm>
            <a:off x="3106993" y="1700981"/>
            <a:ext cx="1671485" cy="830997"/>
          </a:xfrm>
          <a:prstGeom prst="rect">
            <a:avLst/>
          </a:prstGeom>
          <a:noFill/>
        </p:spPr>
        <p:txBody>
          <a:bodyPr wrap="square" rtlCol="0">
            <a:spAutoFit/>
          </a:bodyPr>
          <a:lstStyle/>
          <a:p>
            <a:pPr algn="ctr"/>
            <a:r>
              <a:rPr lang="en-US" sz="2400" b="1" dirty="0">
                <a:solidFill>
                  <a:schemeClr val="bg1"/>
                </a:solidFill>
              </a:rPr>
              <a:t>Ratepayer Impacts</a:t>
            </a:r>
          </a:p>
        </p:txBody>
      </p:sp>
      <p:sp>
        <p:nvSpPr>
          <p:cNvPr id="9" name="TextBox 8">
            <a:extLst>
              <a:ext uri="{FF2B5EF4-FFF2-40B4-BE49-F238E27FC236}">
                <a16:creationId xmlns:a16="http://schemas.microsoft.com/office/drawing/2014/main" id="{CA191EEE-0BFA-4B30-BBA8-88A6E84FB6C9}"/>
              </a:ext>
            </a:extLst>
          </p:cNvPr>
          <p:cNvSpPr txBox="1"/>
          <p:nvPr/>
        </p:nvSpPr>
        <p:spPr>
          <a:xfrm>
            <a:off x="7172632" y="4930480"/>
            <a:ext cx="2128683" cy="1200329"/>
          </a:xfrm>
          <a:prstGeom prst="rect">
            <a:avLst/>
          </a:prstGeom>
          <a:noFill/>
        </p:spPr>
        <p:txBody>
          <a:bodyPr wrap="square" rtlCol="0">
            <a:spAutoFit/>
          </a:bodyPr>
          <a:lstStyle/>
          <a:p>
            <a:pPr algn="ctr"/>
            <a:r>
              <a:rPr lang="en-US" sz="2400" b="1" dirty="0">
                <a:solidFill>
                  <a:schemeClr val="bg1"/>
                </a:solidFill>
              </a:rPr>
              <a:t>Utility Shareholder Impacts</a:t>
            </a:r>
          </a:p>
        </p:txBody>
      </p:sp>
    </p:spTree>
    <p:extLst>
      <p:ext uri="{BB962C8B-B14F-4D97-AF65-F5344CB8AC3E}">
        <p14:creationId xmlns:p14="http://schemas.microsoft.com/office/powerpoint/2010/main" val="418382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4E86"/>
                </a:solidFill>
              </a:rPr>
              <a:t>Distribution </a:t>
            </a:r>
            <a:r>
              <a:rPr lang="en-US" dirty="0" err="1">
                <a:solidFill>
                  <a:srgbClr val="384E86"/>
                </a:solidFill>
              </a:rPr>
              <a:t>CapEx</a:t>
            </a:r>
            <a:endParaRPr lang="en-US" dirty="0">
              <a:solidFill>
                <a:srgbClr val="384E86"/>
              </a:solidFill>
            </a:endParaRPr>
          </a:p>
        </p:txBody>
      </p:sp>
      <p:sp>
        <p:nvSpPr>
          <p:cNvPr id="4" name="Slide Number Placeholder 3"/>
          <p:cNvSpPr>
            <a:spLocks noGrp="1"/>
          </p:cNvSpPr>
          <p:nvPr>
            <p:ph type="sldNum" sz="quarter" idx="11"/>
          </p:nvPr>
        </p:nvSpPr>
        <p:spPr/>
        <p:txBody>
          <a:bodyPr/>
          <a:lstStyle/>
          <a:p>
            <a:fld id="{A2C27F82-79FD-B244-BCFD-9B1449B95085}" type="slidenum">
              <a:rPr lang="en-US" smtClean="0"/>
              <a:pPr/>
              <a:t>20</a:t>
            </a:fld>
            <a:endParaRPr lang="en-US" dirty="0"/>
          </a:p>
        </p:txBody>
      </p:sp>
      <p:pic>
        <p:nvPicPr>
          <p:cNvPr id="9" name="Content Placeholder 8"/>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45399" y="1549399"/>
            <a:ext cx="4310617" cy="4310617"/>
          </a:xfrm>
        </p:spPr>
      </p:pic>
      <p:sp>
        <p:nvSpPr>
          <p:cNvPr id="10" name="Content Placeholder 2">
            <a:extLst>
              <a:ext uri="{FF2B5EF4-FFF2-40B4-BE49-F238E27FC236}">
                <a16:creationId xmlns:a16="http://schemas.microsoft.com/office/drawing/2014/main" id="{2B392F09-9D33-41D2-9E64-387453BC77DE}"/>
              </a:ext>
            </a:extLst>
          </p:cNvPr>
          <p:cNvSpPr txBox="1">
            <a:spLocks/>
          </p:cNvSpPr>
          <p:nvPr/>
        </p:nvSpPr>
        <p:spPr>
          <a:xfrm>
            <a:off x="609600" y="1337193"/>
            <a:ext cx="6553200" cy="5181586"/>
          </a:xfrm>
          <a:prstGeom prst="rect">
            <a:avLst/>
          </a:prstGeom>
        </p:spPr>
        <p:txBody>
          <a:bodyPr vert="horz">
            <a:noAutofit/>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sz="2400" dirty="0"/>
              <a:t>Problem: estimate physical and monetary distribution system expansion based on EV load</a:t>
            </a:r>
          </a:p>
          <a:p>
            <a:r>
              <a:rPr lang="en-US" sz="2400" dirty="0"/>
              <a:t>Existing solutions are based on a simple $/EV value with very little empirical support</a:t>
            </a:r>
          </a:p>
          <a:p>
            <a:r>
              <a:rPr lang="en-US" sz="2400" dirty="0"/>
              <a:t>Our solution:</a:t>
            </a:r>
          </a:p>
          <a:p>
            <a:pPr lvl="1"/>
            <a:r>
              <a:rPr lang="en-US" sz="1800" dirty="0"/>
              <a:t>Leverage expert elicitation for cumulative probability of distribution system upgrades produced by </a:t>
            </a:r>
            <a:r>
              <a:rPr lang="en-US" sz="1800" dirty="0" err="1"/>
              <a:t>CalETC</a:t>
            </a:r>
            <a:endParaRPr lang="en-US" sz="1800" dirty="0"/>
          </a:p>
          <a:p>
            <a:pPr lvl="1"/>
            <a:r>
              <a:rPr lang="en-US" sz="1800" dirty="0"/>
              <a:t>Convolve with normal distribution for EV load distribution across feeder. Use CP load for substation and primary system, and NCP load for secondary system</a:t>
            </a:r>
          </a:p>
          <a:p>
            <a:pPr lvl="1"/>
            <a:r>
              <a:rPr lang="en-US" sz="1800" dirty="0"/>
              <a:t>Determine the share of feeders requiring an upgrade</a:t>
            </a:r>
          </a:p>
          <a:p>
            <a:pPr lvl="1"/>
            <a:r>
              <a:rPr lang="en-US" sz="1800" dirty="0"/>
              <a:t>Monetize based on </a:t>
            </a:r>
            <a:r>
              <a:rPr lang="en-US" sz="1800" dirty="0" err="1"/>
              <a:t>CalETC’s</a:t>
            </a:r>
            <a:r>
              <a:rPr lang="en-US" sz="1800" dirty="0"/>
              <a:t> expert elicitation using high/low ranges given the uncertainty; scale up to the size of the representative utility</a:t>
            </a:r>
          </a:p>
          <a:p>
            <a:endParaRPr lang="en-US" sz="2400" dirty="0"/>
          </a:p>
        </p:txBody>
      </p:sp>
      <p:cxnSp>
        <p:nvCxnSpPr>
          <p:cNvPr id="12" name="Straight Arrow Connector 11"/>
          <p:cNvCxnSpPr/>
          <p:nvPr/>
        </p:nvCxnSpPr>
        <p:spPr>
          <a:xfrm>
            <a:off x="6934200" y="3429000"/>
            <a:ext cx="609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676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30BD-2CE9-42EF-8604-3313D5B6184C}"/>
              </a:ext>
            </a:extLst>
          </p:cNvPr>
          <p:cNvSpPr>
            <a:spLocks noGrp="1"/>
          </p:cNvSpPr>
          <p:nvPr>
            <p:ph type="title"/>
          </p:nvPr>
        </p:nvSpPr>
        <p:spPr/>
        <p:txBody>
          <a:bodyPr/>
          <a:lstStyle/>
          <a:p>
            <a:r>
              <a:rPr lang="en-US" dirty="0">
                <a:solidFill>
                  <a:srgbClr val="384E86"/>
                </a:solidFill>
              </a:rPr>
              <a:t>Utility EV charging infrastructure and program costs</a:t>
            </a:r>
          </a:p>
        </p:txBody>
      </p:sp>
      <p:graphicFrame>
        <p:nvGraphicFramePr>
          <p:cNvPr id="5" name="Content Placeholder 4">
            <a:extLst>
              <a:ext uri="{FF2B5EF4-FFF2-40B4-BE49-F238E27FC236}">
                <a16:creationId xmlns:a16="http://schemas.microsoft.com/office/drawing/2014/main" id="{24C8FBDF-C6F5-4DF1-B440-A87E78156099}"/>
              </a:ext>
            </a:extLst>
          </p:cNvPr>
          <p:cNvGraphicFramePr>
            <a:graphicFrameLocks noGrp="1"/>
          </p:cNvGraphicFramePr>
          <p:nvPr>
            <p:ph sz="quarter" idx="10"/>
            <p:extLst>
              <p:ext uri="{D42A27DB-BD31-4B8C-83A1-F6EECF244321}">
                <p14:modId xmlns:p14="http://schemas.microsoft.com/office/powerpoint/2010/main" val="3479035066"/>
              </p:ext>
            </p:extLst>
          </p:nvPr>
        </p:nvGraphicFramePr>
        <p:xfrm>
          <a:off x="1117599" y="1295280"/>
          <a:ext cx="9956802" cy="5190566"/>
        </p:xfrm>
        <a:graphic>
          <a:graphicData uri="http://schemas.openxmlformats.org/drawingml/2006/table">
            <a:tbl>
              <a:tblPr firstRow="1" firstCol="1" bandRow="1">
                <a:tableStyleId>{C4738461-0361-4F66-96DC-234ACF1D7726}</a:tableStyleId>
              </a:tblPr>
              <a:tblGrid>
                <a:gridCol w="1659467">
                  <a:extLst>
                    <a:ext uri="{9D8B030D-6E8A-4147-A177-3AD203B41FA5}">
                      <a16:colId xmlns:a16="http://schemas.microsoft.com/office/drawing/2014/main" val="4008667073"/>
                    </a:ext>
                  </a:extLst>
                </a:gridCol>
                <a:gridCol w="1659467">
                  <a:extLst>
                    <a:ext uri="{9D8B030D-6E8A-4147-A177-3AD203B41FA5}">
                      <a16:colId xmlns:a16="http://schemas.microsoft.com/office/drawing/2014/main" val="1585525099"/>
                    </a:ext>
                  </a:extLst>
                </a:gridCol>
                <a:gridCol w="1659467">
                  <a:extLst>
                    <a:ext uri="{9D8B030D-6E8A-4147-A177-3AD203B41FA5}">
                      <a16:colId xmlns:a16="http://schemas.microsoft.com/office/drawing/2014/main" val="3469511327"/>
                    </a:ext>
                  </a:extLst>
                </a:gridCol>
                <a:gridCol w="1659467">
                  <a:extLst>
                    <a:ext uri="{9D8B030D-6E8A-4147-A177-3AD203B41FA5}">
                      <a16:colId xmlns:a16="http://schemas.microsoft.com/office/drawing/2014/main" val="2111296007"/>
                    </a:ext>
                  </a:extLst>
                </a:gridCol>
                <a:gridCol w="1659467">
                  <a:extLst>
                    <a:ext uri="{9D8B030D-6E8A-4147-A177-3AD203B41FA5}">
                      <a16:colId xmlns:a16="http://schemas.microsoft.com/office/drawing/2014/main" val="2946193289"/>
                    </a:ext>
                  </a:extLst>
                </a:gridCol>
                <a:gridCol w="1659467">
                  <a:extLst>
                    <a:ext uri="{9D8B030D-6E8A-4147-A177-3AD203B41FA5}">
                      <a16:colId xmlns:a16="http://schemas.microsoft.com/office/drawing/2014/main" val="349526330"/>
                    </a:ext>
                  </a:extLst>
                </a:gridCol>
              </a:tblGrid>
              <a:tr h="634403">
                <a:tc>
                  <a:txBody>
                    <a:bodyPr/>
                    <a:lstStyle/>
                    <a:p>
                      <a:pPr rtl="0" fontAlgn="t">
                        <a:spcBef>
                          <a:spcPts val="0"/>
                        </a:spcBef>
                        <a:spcAft>
                          <a:spcPts val="0"/>
                        </a:spcAft>
                      </a:pPr>
                      <a:r>
                        <a:rPr lang="en-US" sz="1600" u="none" strike="noStrike">
                          <a:effectLst/>
                        </a:rPr>
                        <a:t>Scenario Element</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Low value</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Medium value</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High value</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Managed charging adder</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Accounting treatment</a:t>
                      </a:r>
                      <a:endParaRPr lang="en-US" sz="2800">
                        <a:effectLst/>
                      </a:endParaRPr>
                    </a:p>
                  </a:txBody>
                  <a:tcPr marL="63500" marR="63500" marT="63500" marB="63500"/>
                </a:tc>
                <a:extLst>
                  <a:ext uri="{0D108BD9-81ED-4DB2-BD59-A6C34878D82A}">
                    <a16:rowId xmlns:a16="http://schemas.microsoft.com/office/drawing/2014/main" val="2965664700"/>
                  </a:ext>
                </a:extLst>
              </a:tr>
              <a:tr h="634403">
                <a:tc>
                  <a:txBody>
                    <a:bodyPr/>
                    <a:lstStyle/>
                    <a:p>
                      <a:pPr rtl="0" fontAlgn="t">
                        <a:spcBef>
                          <a:spcPts val="0"/>
                        </a:spcBef>
                        <a:spcAft>
                          <a:spcPts val="0"/>
                        </a:spcAft>
                      </a:pPr>
                      <a:r>
                        <a:rPr lang="en-US" sz="1600" u="none" strike="noStrike" dirty="0">
                          <a:effectLst/>
                        </a:rPr>
                        <a:t>L1 charger cost ($/L1 charger)</a:t>
                      </a:r>
                      <a:endParaRPr lang="en-US" sz="2800" dirty="0">
                        <a:effectLst/>
                      </a:endParaRPr>
                    </a:p>
                  </a:txBody>
                  <a:tcPr marL="63500" marR="63500" marT="63500" marB="63500"/>
                </a:tc>
                <a:tc>
                  <a:txBody>
                    <a:bodyPr/>
                    <a:lstStyle/>
                    <a:p>
                      <a:pPr rtl="0" fontAlgn="t">
                        <a:spcBef>
                          <a:spcPts val="0"/>
                        </a:spcBef>
                        <a:spcAft>
                          <a:spcPts val="0"/>
                        </a:spcAft>
                      </a:pPr>
                      <a:r>
                        <a:rPr lang="en-US" sz="1600" u="none" strike="noStrike">
                          <a:effectLst/>
                        </a:rPr>
                        <a:t>$0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N/A</a:t>
                      </a:r>
                      <a:endParaRPr lang="en-US" sz="2800">
                        <a:effectLst/>
                      </a:endParaRPr>
                    </a:p>
                  </a:txBody>
                  <a:tcPr marL="63500" marR="63500" marT="63500" marB="63500"/>
                </a:tc>
                <a:extLst>
                  <a:ext uri="{0D108BD9-81ED-4DB2-BD59-A6C34878D82A}">
                    <a16:rowId xmlns:a16="http://schemas.microsoft.com/office/drawing/2014/main" val="4227605410"/>
                  </a:ext>
                </a:extLst>
              </a:tr>
              <a:tr h="1140903">
                <a:tc>
                  <a:txBody>
                    <a:bodyPr/>
                    <a:lstStyle/>
                    <a:p>
                      <a:pPr rtl="0" fontAlgn="t">
                        <a:spcBef>
                          <a:spcPts val="0"/>
                        </a:spcBef>
                        <a:spcAft>
                          <a:spcPts val="0"/>
                        </a:spcAft>
                      </a:pPr>
                      <a:r>
                        <a:rPr lang="en-US" sz="1600" u="none" strike="noStrike">
                          <a:effectLst/>
                        </a:rPr>
                        <a:t>L2 charger cost ($/L2 charger)</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$1,529</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$7,143</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$15,829</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$1,200 per residential charger and $2,200 per workplace charger</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Capitalize</a:t>
                      </a:r>
                      <a:endParaRPr lang="en-US" sz="2800">
                        <a:effectLst/>
                      </a:endParaRPr>
                    </a:p>
                  </a:txBody>
                  <a:tcPr marL="63500" marR="63500" marT="63500" marB="63500"/>
                </a:tc>
                <a:extLst>
                  <a:ext uri="{0D108BD9-81ED-4DB2-BD59-A6C34878D82A}">
                    <a16:rowId xmlns:a16="http://schemas.microsoft.com/office/drawing/2014/main" val="361740645"/>
                  </a:ext>
                </a:extLst>
              </a:tr>
              <a:tr h="803237">
                <a:tc>
                  <a:txBody>
                    <a:bodyPr/>
                    <a:lstStyle/>
                    <a:p>
                      <a:pPr rtl="0" fontAlgn="t">
                        <a:spcBef>
                          <a:spcPts val="0"/>
                        </a:spcBef>
                        <a:spcAft>
                          <a:spcPts val="0"/>
                        </a:spcAft>
                      </a:pPr>
                      <a:r>
                        <a:rPr lang="en-US" sz="1600" u="none" strike="noStrike">
                          <a:effectLst/>
                        </a:rPr>
                        <a:t>DCFC charger cost ($/DCFC charger)</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$38,320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$66,250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$149,753</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Capitalize</a:t>
                      </a:r>
                      <a:endParaRPr lang="en-US" sz="2800">
                        <a:effectLst/>
                      </a:endParaRPr>
                    </a:p>
                  </a:txBody>
                  <a:tcPr marL="63500" marR="63500" marT="63500" marB="63500"/>
                </a:tc>
                <a:extLst>
                  <a:ext uri="{0D108BD9-81ED-4DB2-BD59-A6C34878D82A}">
                    <a16:rowId xmlns:a16="http://schemas.microsoft.com/office/drawing/2014/main" val="2759719653"/>
                  </a:ext>
                </a:extLst>
              </a:tr>
              <a:tr h="465570">
                <a:tc>
                  <a:txBody>
                    <a:bodyPr/>
                    <a:lstStyle/>
                    <a:p>
                      <a:pPr rtl="0" fontAlgn="t">
                        <a:spcBef>
                          <a:spcPts val="0"/>
                        </a:spcBef>
                        <a:spcAft>
                          <a:spcPts val="0"/>
                        </a:spcAft>
                      </a:pPr>
                      <a:r>
                        <a:rPr lang="en-US" sz="1600" u="none" strike="noStrike">
                          <a:effectLst/>
                        </a:rPr>
                        <a:t>Annual program cost</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$70,800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$619,500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$2,494,800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$0</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Expense</a:t>
                      </a:r>
                      <a:endParaRPr lang="en-US" sz="2800">
                        <a:effectLst/>
                      </a:endParaRPr>
                    </a:p>
                  </a:txBody>
                  <a:tcPr marL="63500" marR="63500" marT="63500" marB="63500"/>
                </a:tc>
                <a:extLst>
                  <a:ext uri="{0D108BD9-81ED-4DB2-BD59-A6C34878D82A}">
                    <a16:rowId xmlns:a16="http://schemas.microsoft.com/office/drawing/2014/main" val="3605137398"/>
                  </a:ext>
                </a:extLst>
              </a:tr>
              <a:tr h="634403">
                <a:tc>
                  <a:txBody>
                    <a:bodyPr/>
                    <a:lstStyle/>
                    <a:p>
                      <a:pPr rtl="0" fontAlgn="t">
                        <a:spcBef>
                          <a:spcPts val="0"/>
                        </a:spcBef>
                        <a:spcAft>
                          <a:spcPts val="0"/>
                        </a:spcAft>
                      </a:pPr>
                      <a:r>
                        <a:rPr lang="en-US" sz="1600" u="none" strike="noStrike">
                          <a:effectLst/>
                        </a:rPr>
                        <a:t>Program cap</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1/3 total charger deployment</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1/6 total charger deployment</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1/12 total charger deployment</a:t>
                      </a:r>
                      <a:endParaRPr lang="en-US" sz="2800">
                        <a:effectLst/>
                      </a:endParaRPr>
                    </a:p>
                  </a:txBody>
                  <a:tcPr marL="63500" marR="63500" marT="63500" marB="63500"/>
                </a:tc>
                <a:tc>
                  <a:txBody>
                    <a:bodyPr/>
                    <a:lstStyle/>
                    <a:p>
                      <a:pPr rtl="0" fontAlgn="t">
                        <a:spcBef>
                          <a:spcPts val="0"/>
                        </a:spcBef>
                        <a:spcAft>
                          <a:spcPts val="0"/>
                        </a:spcAft>
                      </a:pPr>
                      <a:r>
                        <a:rPr lang="en-US" sz="1600" u="none" strike="noStrike">
                          <a:effectLst/>
                        </a:rPr>
                        <a:t>N/A</a:t>
                      </a:r>
                      <a:endParaRPr lang="en-US" sz="2800">
                        <a:effectLst/>
                      </a:endParaRPr>
                    </a:p>
                  </a:txBody>
                  <a:tcPr marL="63500" marR="63500" marT="63500" marB="63500"/>
                </a:tc>
                <a:tc>
                  <a:txBody>
                    <a:bodyPr/>
                    <a:lstStyle/>
                    <a:p>
                      <a:pPr rtl="0" fontAlgn="t">
                        <a:spcBef>
                          <a:spcPts val="0"/>
                        </a:spcBef>
                        <a:spcAft>
                          <a:spcPts val="0"/>
                        </a:spcAft>
                      </a:pPr>
                      <a:r>
                        <a:rPr lang="en-US" sz="1600" u="none" strike="noStrike" dirty="0">
                          <a:effectLst/>
                        </a:rPr>
                        <a:t>N/A</a:t>
                      </a:r>
                      <a:endParaRPr lang="en-US" sz="2800" dirty="0">
                        <a:effectLst/>
                      </a:endParaRPr>
                    </a:p>
                  </a:txBody>
                  <a:tcPr marL="63500" marR="63500" marT="63500" marB="63500"/>
                </a:tc>
                <a:extLst>
                  <a:ext uri="{0D108BD9-81ED-4DB2-BD59-A6C34878D82A}">
                    <a16:rowId xmlns:a16="http://schemas.microsoft.com/office/drawing/2014/main" val="620754170"/>
                  </a:ext>
                </a:extLst>
              </a:tr>
            </a:tbl>
          </a:graphicData>
        </a:graphic>
      </p:graphicFrame>
      <p:sp>
        <p:nvSpPr>
          <p:cNvPr id="4" name="Slide Number Placeholder 3">
            <a:extLst>
              <a:ext uri="{FF2B5EF4-FFF2-40B4-BE49-F238E27FC236}">
                <a16:creationId xmlns:a16="http://schemas.microsoft.com/office/drawing/2014/main" id="{FE2DD7B1-31F8-4794-A59E-DC72DDE42F47}"/>
              </a:ext>
            </a:extLst>
          </p:cNvPr>
          <p:cNvSpPr>
            <a:spLocks noGrp="1"/>
          </p:cNvSpPr>
          <p:nvPr>
            <p:ph type="sldNum" sz="quarter" idx="11"/>
          </p:nvPr>
        </p:nvSpPr>
        <p:spPr/>
        <p:txBody>
          <a:bodyPr/>
          <a:lstStyle/>
          <a:p>
            <a:fld id="{A2C27F82-79FD-B244-BCFD-9B1449B95085}" type="slidenum">
              <a:rPr lang="en-US" smtClean="0"/>
              <a:pPr/>
              <a:t>21</a:t>
            </a:fld>
            <a:endParaRPr lang="en-US" dirty="0"/>
          </a:p>
        </p:txBody>
      </p:sp>
    </p:spTree>
    <p:extLst>
      <p:ext uri="{BB962C8B-B14F-4D97-AF65-F5344CB8AC3E}">
        <p14:creationId xmlns:p14="http://schemas.microsoft.com/office/powerpoint/2010/main" val="297652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609600" y="278946"/>
            <a:ext cx="10972800" cy="830956"/>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dirty="0"/>
              <a:t>Bookend charging strategies used in this study are characterized by system peak impacts</a:t>
            </a:r>
            <a:endParaRPr dirty="0"/>
          </a:p>
        </p:txBody>
      </p:sp>
      <p:sp>
        <p:nvSpPr>
          <p:cNvPr id="200" name="Google Shape;200;p14"/>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01" name="Google Shape;201;p14"/>
          <p:cNvSpPr txBox="1">
            <a:spLocks noGrp="1"/>
          </p:cNvSpPr>
          <p:nvPr>
            <p:ph type="body" idx="1"/>
          </p:nvPr>
        </p:nvSpPr>
        <p:spPr>
          <a:xfrm>
            <a:off x="609599" y="1295400"/>
            <a:ext cx="5270091" cy="4800600"/>
          </a:xfrm>
          <a:prstGeom prst="rect">
            <a:avLst/>
          </a:prstGeom>
          <a:noFill/>
          <a:ln>
            <a:noFill/>
          </a:ln>
        </p:spPr>
        <p:txBody>
          <a:bodyPr spcFirstLastPara="1" wrap="square" lIns="91425" tIns="45700" rIns="91425" bIns="45700" anchor="t" anchorCtr="0">
            <a:noAutofit/>
          </a:bodyPr>
          <a:lstStyle/>
          <a:p>
            <a:pPr marL="285750" indent="-285750">
              <a:spcBef>
                <a:spcPts val="1125"/>
              </a:spcBef>
              <a:buFont typeface="Wingdings" panose="05000000000000000000" pitchFamily="2" charset="2"/>
              <a:buChar char="Ø"/>
            </a:pPr>
            <a:r>
              <a:rPr lang="en-US" sz="2000" b="1" dirty="0"/>
              <a:t>Low Peak Impact </a:t>
            </a:r>
            <a:r>
              <a:rPr lang="en-US" sz="2000" dirty="0"/>
              <a:t>is the charging strategy that </a:t>
            </a:r>
            <a:r>
              <a:rPr lang="en-US" sz="2000" u="sng" dirty="0"/>
              <a:t>minimizes</a:t>
            </a:r>
            <a:r>
              <a:rPr lang="en-US" sz="2000" dirty="0"/>
              <a:t> EV impacts on peak demand.</a:t>
            </a:r>
          </a:p>
          <a:p>
            <a:pPr marL="285750" indent="-285750">
              <a:spcBef>
                <a:spcPts val="1125"/>
              </a:spcBef>
              <a:buFont typeface="Wingdings" panose="05000000000000000000" pitchFamily="2" charset="2"/>
              <a:buChar char="Ø"/>
            </a:pPr>
            <a:r>
              <a:rPr lang="en-US" sz="2000" b="1" dirty="0"/>
              <a:t>High Peak Impact </a:t>
            </a:r>
            <a:r>
              <a:rPr lang="en-US" sz="2000" dirty="0"/>
              <a:t>is the charging strategy that </a:t>
            </a:r>
            <a:r>
              <a:rPr lang="en-US" sz="2000" u="sng" dirty="0"/>
              <a:t>maximizes</a:t>
            </a:r>
            <a:r>
              <a:rPr lang="en-US" sz="2000" dirty="0"/>
              <a:t> EV impacts on peak demand.</a:t>
            </a:r>
          </a:p>
          <a:p>
            <a:pPr marL="0" lvl="0" indent="0">
              <a:spcBef>
                <a:spcPts val="0"/>
              </a:spcBef>
              <a:buNone/>
            </a:pPr>
            <a:endParaRPr lang="en-US" sz="2000" dirty="0"/>
          </a:p>
          <a:p>
            <a:pPr marL="0" lvl="0" indent="0">
              <a:spcBef>
                <a:spcPts val="0"/>
              </a:spcBef>
              <a:buNone/>
            </a:pPr>
            <a:r>
              <a:rPr lang="en-US" sz="2000" dirty="0">
                <a:solidFill>
                  <a:schemeClr val="tx1"/>
                </a:solidFill>
              </a:rPr>
              <a:t>The charging strategies adapt over time to achieve the performance objective.</a:t>
            </a:r>
          </a:p>
          <a:p>
            <a:pPr marL="0" indent="0">
              <a:spcBef>
                <a:spcPts val="1125"/>
              </a:spcBef>
              <a:buNone/>
            </a:pP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89" y="1295400"/>
            <a:ext cx="5486411" cy="5486411"/>
          </a:xfrm>
          <a:prstGeom prst="rect">
            <a:avLst/>
          </a:prstGeom>
        </p:spPr>
      </p:pic>
    </p:spTree>
    <p:extLst>
      <p:ext uri="{BB962C8B-B14F-4D97-AF65-F5344CB8AC3E}">
        <p14:creationId xmlns:p14="http://schemas.microsoft.com/office/powerpoint/2010/main" val="374159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dirty="0"/>
              <a:t>Summer-peaking, vertically integrated utility characterization</a:t>
            </a:r>
            <a:endParaRPr dirty="0"/>
          </a:p>
        </p:txBody>
      </p:sp>
      <p:sp>
        <p:nvSpPr>
          <p:cNvPr id="184" name="Google Shape;184;p12"/>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aphicFrame>
        <p:nvGraphicFramePr>
          <p:cNvPr id="185" name="Google Shape;185;p12"/>
          <p:cNvGraphicFramePr/>
          <p:nvPr>
            <p:extLst>
              <p:ext uri="{D42A27DB-BD31-4B8C-83A1-F6EECF244321}">
                <p14:modId xmlns:p14="http://schemas.microsoft.com/office/powerpoint/2010/main" val="2182713207"/>
              </p:ext>
            </p:extLst>
          </p:nvPr>
        </p:nvGraphicFramePr>
        <p:xfrm>
          <a:off x="609600" y="1282699"/>
          <a:ext cx="10972800" cy="49270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a:t>How do we represent EV impacts on utility sales?</a:t>
            </a:r>
            <a:endParaRPr/>
          </a:p>
        </p:txBody>
      </p:sp>
      <p:sp>
        <p:nvSpPr>
          <p:cNvPr id="192" name="Google Shape;192;p13"/>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grpSp>
        <p:nvGrpSpPr>
          <p:cNvPr id="3" name="Group 2">
            <a:extLst>
              <a:ext uri="{FF2B5EF4-FFF2-40B4-BE49-F238E27FC236}">
                <a16:creationId xmlns:a16="http://schemas.microsoft.com/office/drawing/2014/main" id="{437E398D-51A9-4CDC-B26E-7DF93E5EBDFF}"/>
              </a:ext>
            </a:extLst>
          </p:cNvPr>
          <p:cNvGrpSpPr/>
          <p:nvPr/>
        </p:nvGrpSpPr>
        <p:grpSpPr>
          <a:xfrm>
            <a:off x="1101166" y="1327988"/>
            <a:ext cx="10407856" cy="4147123"/>
            <a:chOff x="2133600" y="1383073"/>
            <a:chExt cx="8943486" cy="2740691"/>
          </a:xfrm>
        </p:grpSpPr>
        <p:graphicFrame>
          <p:nvGraphicFramePr>
            <p:cNvPr id="8" name="Chart 7">
              <a:extLst>
                <a:ext uri="{FF2B5EF4-FFF2-40B4-BE49-F238E27FC236}">
                  <a16:creationId xmlns:a16="http://schemas.microsoft.com/office/drawing/2014/main" id="{CAE650E4-4DFB-4D31-8438-C0735969FB6D}"/>
                </a:ext>
              </a:extLst>
            </p:cNvPr>
            <p:cNvGraphicFramePr>
              <a:graphicFrameLocks/>
            </p:cNvGraphicFramePr>
            <p:nvPr>
              <p:extLst>
                <p:ext uri="{D42A27DB-BD31-4B8C-83A1-F6EECF244321}">
                  <p14:modId xmlns:p14="http://schemas.microsoft.com/office/powerpoint/2010/main" val="1698340784"/>
                </p:ext>
              </p:extLst>
            </p:nvPr>
          </p:nvGraphicFramePr>
          <p:xfrm>
            <a:off x="2133600" y="1383073"/>
            <a:ext cx="7260439" cy="274069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60A4617-C561-49FC-8D89-609D2FE24E47}"/>
                </a:ext>
              </a:extLst>
            </p:cNvPr>
            <p:cNvSpPr txBox="1"/>
            <p:nvPr/>
          </p:nvSpPr>
          <p:spPr>
            <a:xfrm>
              <a:off x="9204878" y="1451013"/>
              <a:ext cx="1872208" cy="739748"/>
            </a:xfrm>
            <a:prstGeom prst="rect">
              <a:avLst/>
            </a:prstGeom>
            <a:solidFill>
              <a:schemeClr val="bg1"/>
            </a:solidFill>
          </p:spPr>
          <p:txBody>
            <a:bodyPr wrap="square" rtlCol="0">
              <a:spAutoFit/>
            </a:bodyPr>
            <a:lstStyle/>
            <a:p>
              <a:r>
                <a:rPr lang="en-US" sz="1600" dirty="0"/>
                <a:t>High VMT </a:t>
              </a:r>
            </a:p>
            <a:p>
              <a:r>
                <a:rPr lang="en-US" sz="1600" dirty="0"/>
                <a:t>(~14.0% increase 2040 retail sales)</a:t>
              </a:r>
            </a:p>
          </p:txBody>
        </p:sp>
        <p:sp>
          <p:nvSpPr>
            <p:cNvPr id="7" name="TextBox 6">
              <a:extLst>
                <a:ext uri="{FF2B5EF4-FFF2-40B4-BE49-F238E27FC236}">
                  <a16:creationId xmlns:a16="http://schemas.microsoft.com/office/drawing/2014/main" id="{81B15502-16FD-45D8-8DBB-04EA483CF7AE}"/>
                </a:ext>
              </a:extLst>
            </p:cNvPr>
            <p:cNvSpPr txBox="1"/>
            <p:nvPr/>
          </p:nvSpPr>
          <p:spPr>
            <a:xfrm>
              <a:off x="9204878" y="2158321"/>
              <a:ext cx="1872208" cy="549177"/>
            </a:xfrm>
            <a:prstGeom prst="rect">
              <a:avLst/>
            </a:prstGeom>
            <a:solidFill>
              <a:schemeClr val="bg1"/>
            </a:solidFill>
          </p:spPr>
          <p:txBody>
            <a:bodyPr wrap="square" rtlCol="0">
              <a:spAutoFit/>
            </a:bodyPr>
            <a:lstStyle/>
            <a:p>
              <a:r>
                <a:rPr lang="en-US" sz="1600" dirty="0"/>
                <a:t>High EV penetration (~9.0% increase in 2040 retail sales)</a:t>
              </a:r>
            </a:p>
          </p:txBody>
        </p:sp>
        <p:sp>
          <p:nvSpPr>
            <p:cNvPr id="9" name="TextBox 8">
              <a:extLst>
                <a:ext uri="{FF2B5EF4-FFF2-40B4-BE49-F238E27FC236}">
                  <a16:creationId xmlns:a16="http://schemas.microsoft.com/office/drawing/2014/main" id="{636D3568-3914-4D9E-BBEC-E61EDF357651}"/>
                </a:ext>
              </a:extLst>
            </p:cNvPr>
            <p:cNvSpPr txBox="1"/>
            <p:nvPr/>
          </p:nvSpPr>
          <p:spPr>
            <a:xfrm>
              <a:off x="9241255" y="3128177"/>
              <a:ext cx="1746101" cy="549177"/>
            </a:xfrm>
            <a:prstGeom prst="rect">
              <a:avLst/>
            </a:prstGeom>
            <a:solidFill>
              <a:schemeClr val="bg1"/>
            </a:solidFill>
          </p:spPr>
          <p:txBody>
            <a:bodyPr wrap="square" rtlCol="0">
              <a:spAutoFit/>
            </a:bodyPr>
            <a:lstStyle/>
            <a:p>
              <a:r>
                <a:rPr lang="en-US" sz="1600" dirty="0"/>
                <a:t>Low EV penetration (~1.5% increase in 2040 retail sales)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3" name="Google Shape;213;p15"/>
          <p:cNvSpPr txBox="1">
            <a:spLocks noGrp="1"/>
          </p:cNvSpPr>
          <p:nvPr>
            <p:ph type="title"/>
          </p:nvPr>
        </p:nvSpPr>
        <p:spPr>
          <a:xfrm>
            <a:off x="609600" y="278946"/>
            <a:ext cx="10972800" cy="830956"/>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dirty="0"/>
              <a:t>How do we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characterize EV impacts</a:t>
            </a:r>
            <a:r>
              <a:rPr lang="en-US" dirty="0"/>
              <a:t> on utility generation and supply costs?</a:t>
            </a:r>
            <a:endParaRPr dirty="0"/>
          </a:p>
        </p:txBody>
      </p:sp>
      <p:sp>
        <p:nvSpPr>
          <p:cNvPr id="235" name="Google Shape;235;p15"/>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3" name="Google Shape;201;p14">
            <a:extLst>
              <a:ext uri="{FF2B5EF4-FFF2-40B4-BE49-F238E27FC236}">
                <a16:creationId xmlns:a16="http://schemas.microsoft.com/office/drawing/2014/main" id="{44BE2B53-5DD6-4D17-AEDC-E58A7DFDE68B}"/>
              </a:ext>
            </a:extLst>
          </p:cNvPr>
          <p:cNvSpPr txBox="1">
            <a:spLocks noGrp="1"/>
          </p:cNvSpPr>
          <p:nvPr>
            <p:ph type="body" idx="1"/>
          </p:nvPr>
        </p:nvSpPr>
        <p:spPr>
          <a:xfrm>
            <a:off x="609600" y="1295400"/>
            <a:ext cx="5773270" cy="480060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2000" dirty="0"/>
              <a:t>Generation capital, operations and maintenance (O&amp;M), and FPP costs are modeled </a:t>
            </a:r>
            <a:r>
              <a:rPr lang="en-US" sz="2000" i="1" dirty="0"/>
              <a:t>endogenously</a:t>
            </a:r>
            <a:r>
              <a:rPr lang="en-US" sz="2000" dirty="0"/>
              <a:t> in FINDER using a built-in capacity expansion and dispatch logic. </a:t>
            </a:r>
          </a:p>
          <a:p>
            <a:pPr marL="0" lvl="0" indent="0">
              <a:spcBef>
                <a:spcPts val="0"/>
              </a:spcBef>
              <a:buNone/>
            </a:pPr>
            <a:endParaRPr sz="2000" dirty="0"/>
          </a:p>
        </p:txBody>
      </p:sp>
      <p:graphicFrame>
        <p:nvGraphicFramePr>
          <p:cNvPr id="2" name="Diagram 1">
            <a:extLst>
              <a:ext uri="{FF2B5EF4-FFF2-40B4-BE49-F238E27FC236}">
                <a16:creationId xmlns:a16="http://schemas.microsoft.com/office/drawing/2014/main" id="{F41C1208-D3D6-445C-B08C-6E5E79BBF15E}"/>
              </a:ext>
            </a:extLst>
          </p:cNvPr>
          <p:cNvGraphicFramePr/>
          <p:nvPr/>
        </p:nvGraphicFramePr>
        <p:xfrm>
          <a:off x="6382870" y="1306293"/>
          <a:ext cx="531905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113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3" name="Google Shape;213;p15"/>
          <p:cNvSpPr txBox="1">
            <a:spLocks noGrp="1"/>
          </p:cNvSpPr>
          <p:nvPr>
            <p:ph type="title"/>
          </p:nvPr>
        </p:nvSpPr>
        <p:spPr>
          <a:xfrm>
            <a:off x="609600" y="278946"/>
            <a:ext cx="10972800" cy="830956"/>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dirty="0"/>
              <a:t>How do we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characterize EV impacts</a:t>
            </a:r>
            <a:r>
              <a:rPr lang="en-US" dirty="0"/>
              <a:t> on utility distribution and program costs?</a:t>
            </a:r>
            <a:endParaRPr dirty="0"/>
          </a:p>
        </p:txBody>
      </p:sp>
      <p:sp>
        <p:nvSpPr>
          <p:cNvPr id="235" name="Google Shape;235;p15"/>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grpSp>
        <p:nvGrpSpPr>
          <p:cNvPr id="4" name="Group 3">
            <a:extLst>
              <a:ext uri="{FF2B5EF4-FFF2-40B4-BE49-F238E27FC236}">
                <a16:creationId xmlns:a16="http://schemas.microsoft.com/office/drawing/2014/main" id="{90999E53-332E-472F-AEE2-4DE8DDA4530F}"/>
              </a:ext>
            </a:extLst>
          </p:cNvPr>
          <p:cNvGrpSpPr/>
          <p:nvPr/>
        </p:nvGrpSpPr>
        <p:grpSpPr>
          <a:xfrm>
            <a:off x="-876300" y="1447800"/>
            <a:ext cx="13944600" cy="4710629"/>
            <a:chOff x="-821121" y="1447800"/>
            <a:chExt cx="13944600" cy="4710629"/>
          </a:xfrm>
        </p:grpSpPr>
        <p:sp>
          <p:nvSpPr>
            <p:cNvPr id="7" name="Rectangle: Rounded Corners 6">
              <a:extLst>
                <a:ext uri="{FF2B5EF4-FFF2-40B4-BE49-F238E27FC236}">
                  <a16:creationId xmlns:a16="http://schemas.microsoft.com/office/drawing/2014/main" id="{E06B3C30-FE8F-40C0-A1C8-BD5880027F3D}"/>
                </a:ext>
              </a:extLst>
            </p:cNvPr>
            <p:cNvSpPr/>
            <p:nvPr/>
          </p:nvSpPr>
          <p:spPr>
            <a:xfrm>
              <a:off x="1883883" y="1447800"/>
              <a:ext cx="8791461" cy="4710629"/>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aphicFrame>
          <p:nvGraphicFramePr>
            <p:cNvPr id="8" name="Content Placeholder 4">
              <a:extLst>
                <a:ext uri="{FF2B5EF4-FFF2-40B4-BE49-F238E27FC236}">
                  <a16:creationId xmlns:a16="http://schemas.microsoft.com/office/drawing/2014/main" id="{55E5CFA8-DED2-45A8-8FEC-687EC1968574}"/>
                </a:ext>
              </a:extLst>
            </p:cNvPr>
            <p:cNvGraphicFramePr>
              <a:graphicFrameLocks/>
            </p:cNvGraphicFramePr>
            <p:nvPr>
              <p:extLst>
                <p:ext uri="{D42A27DB-BD31-4B8C-83A1-F6EECF244321}">
                  <p14:modId xmlns:p14="http://schemas.microsoft.com/office/powerpoint/2010/main" val="692724412"/>
                </p:ext>
              </p:extLst>
            </p:nvPr>
          </p:nvGraphicFramePr>
          <p:xfrm>
            <a:off x="-821121" y="1792069"/>
            <a:ext cx="13944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9D2E364-05D7-4595-A64E-A4506D37E80B}"/>
                </a:ext>
              </a:extLst>
            </p:cNvPr>
            <p:cNvSpPr txBox="1"/>
            <p:nvPr/>
          </p:nvSpPr>
          <p:spPr>
            <a:xfrm>
              <a:off x="4296578" y="5602069"/>
              <a:ext cx="3835801" cy="400110"/>
            </a:xfrm>
            <a:prstGeom prst="rect">
              <a:avLst/>
            </a:prstGeom>
            <a:noFill/>
          </p:spPr>
          <p:txBody>
            <a:bodyPr wrap="square" rtlCol="0">
              <a:spAutoFit/>
            </a:bodyPr>
            <a:lstStyle/>
            <a:p>
              <a:pPr algn="ctr"/>
              <a:r>
                <a:rPr lang="en-US" sz="2000" dirty="0"/>
                <a:t>Exogenous characterization</a:t>
              </a:r>
            </a:p>
          </p:txBody>
        </p:sp>
      </p:grpSp>
    </p:spTree>
    <p:extLst>
      <p:ext uri="{BB962C8B-B14F-4D97-AF65-F5344CB8AC3E}">
        <p14:creationId xmlns:p14="http://schemas.microsoft.com/office/powerpoint/2010/main" val="320585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p:nvPr/>
        </p:nvSpPr>
        <p:spPr>
          <a:xfrm>
            <a:off x="5633546" y="1368971"/>
            <a:ext cx="6010200" cy="3915200"/>
          </a:xfrm>
          <a:prstGeom prst="roundRect">
            <a:avLst>
              <a:gd name="adj" fmla="val 16667"/>
            </a:avLst>
          </a:prstGeom>
          <a:solidFill>
            <a:srgbClr val="EAE8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11"/>
          <p:cNvSpPr/>
          <p:nvPr/>
        </p:nvSpPr>
        <p:spPr>
          <a:xfrm>
            <a:off x="2734771" y="1371599"/>
            <a:ext cx="2607600" cy="3912572"/>
          </a:xfrm>
          <a:prstGeom prst="roundRect">
            <a:avLst>
              <a:gd name="adj" fmla="val 16667"/>
            </a:avLst>
          </a:prstGeom>
          <a:solidFill>
            <a:srgbClr val="EAE8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11"/>
          <p:cNvSpPr/>
          <p:nvPr/>
        </p:nvSpPr>
        <p:spPr>
          <a:xfrm>
            <a:off x="660400" y="1371600"/>
            <a:ext cx="1752600" cy="3912571"/>
          </a:xfrm>
          <a:prstGeom prst="roundRect">
            <a:avLst>
              <a:gd name="adj" fmla="val 16667"/>
            </a:avLst>
          </a:prstGeom>
          <a:solidFill>
            <a:srgbClr val="EAE8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11"/>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Arial"/>
              <a:buNone/>
            </a:pPr>
            <a:r>
              <a:rPr lang="en-US"/>
              <a:t>Financial metrics</a:t>
            </a:r>
            <a:endParaRPr/>
          </a:p>
        </p:txBody>
      </p:sp>
      <p:sp>
        <p:nvSpPr>
          <p:cNvPr id="158" name="Google Shape;158;p11"/>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59" name="Google Shape;159;p11"/>
          <p:cNvSpPr/>
          <p:nvPr/>
        </p:nvSpPr>
        <p:spPr>
          <a:xfrm>
            <a:off x="733425" y="1981200"/>
            <a:ext cx="1600200" cy="442630"/>
          </a:xfrm>
          <a:prstGeom prst="roundRect">
            <a:avLst>
              <a:gd name="adj" fmla="val 16667"/>
            </a:avLst>
          </a:prstGeom>
          <a:solidFill>
            <a:srgbClr val="08306A"/>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lt1"/>
                </a:solidFill>
                <a:latin typeface="Arial"/>
                <a:ea typeface="Arial"/>
                <a:cs typeface="Arial"/>
                <a:sym typeface="Arial"/>
              </a:rPr>
              <a:t>Earnings</a:t>
            </a:r>
            <a:endParaRPr sz="1600" dirty="0"/>
          </a:p>
        </p:txBody>
      </p:sp>
      <p:sp>
        <p:nvSpPr>
          <p:cNvPr id="160" name="Google Shape;160;p11"/>
          <p:cNvSpPr/>
          <p:nvPr/>
        </p:nvSpPr>
        <p:spPr>
          <a:xfrm>
            <a:off x="2814465" y="2003953"/>
            <a:ext cx="2414100" cy="442630"/>
          </a:xfrm>
          <a:prstGeom prst="roundRect">
            <a:avLst>
              <a:gd name="adj" fmla="val 16667"/>
            </a:avLst>
          </a:prstGeom>
          <a:solidFill>
            <a:srgbClr val="08306A"/>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Revenues - Costs</a:t>
            </a:r>
            <a:endParaRPr sz="1600"/>
          </a:p>
        </p:txBody>
      </p:sp>
      <p:sp>
        <p:nvSpPr>
          <p:cNvPr id="161" name="Google Shape;161;p11"/>
          <p:cNvSpPr/>
          <p:nvPr/>
        </p:nvSpPr>
        <p:spPr>
          <a:xfrm>
            <a:off x="5717080" y="1981200"/>
            <a:ext cx="5841900" cy="442630"/>
          </a:xfrm>
          <a:prstGeom prst="roundRect">
            <a:avLst>
              <a:gd name="adj" fmla="val 16667"/>
            </a:avLst>
          </a:prstGeom>
          <a:solidFill>
            <a:srgbClr val="08306A"/>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lt1"/>
                </a:solidFill>
                <a:latin typeface="Arial"/>
                <a:ea typeface="Arial"/>
                <a:cs typeface="Arial"/>
                <a:sym typeface="Arial"/>
              </a:rPr>
              <a:t>Quantifies future utility earnings opportunities</a:t>
            </a:r>
            <a:endParaRPr sz="1600" dirty="0"/>
          </a:p>
        </p:txBody>
      </p:sp>
      <p:sp>
        <p:nvSpPr>
          <p:cNvPr id="162" name="Google Shape;162;p11"/>
          <p:cNvSpPr/>
          <p:nvPr/>
        </p:nvSpPr>
        <p:spPr>
          <a:xfrm>
            <a:off x="733425" y="2641176"/>
            <a:ext cx="1600200" cy="1123667"/>
          </a:xfrm>
          <a:prstGeom prst="roundRect">
            <a:avLst>
              <a:gd name="adj" fmla="val 16667"/>
            </a:avLst>
          </a:prstGeom>
          <a:solidFill>
            <a:srgbClr val="021127"/>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All-in Average Retail Rate</a:t>
            </a:r>
            <a:endParaRPr sz="1600"/>
          </a:p>
        </p:txBody>
      </p:sp>
      <p:sp>
        <p:nvSpPr>
          <p:cNvPr id="163" name="Google Shape;163;p11"/>
          <p:cNvSpPr/>
          <p:nvPr/>
        </p:nvSpPr>
        <p:spPr>
          <a:xfrm>
            <a:off x="2814465" y="2925892"/>
            <a:ext cx="2414100" cy="442630"/>
          </a:xfrm>
          <a:prstGeom prst="roundRect">
            <a:avLst>
              <a:gd name="adj" fmla="val 16667"/>
            </a:avLst>
          </a:prstGeom>
          <a:solidFill>
            <a:srgbClr val="021127"/>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Revenues / Sales</a:t>
            </a:r>
            <a:endParaRPr sz="1600"/>
          </a:p>
        </p:txBody>
      </p:sp>
      <p:sp>
        <p:nvSpPr>
          <p:cNvPr id="164" name="Google Shape;164;p11"/>
          <p:cNvSpPr/>
          <p:nvPr/>
        </p:nvSpPr>
        <p:spPr>
          <a:xfrm>
            <a:off x="5711825" y="2796700"/>
            <a:ext cx="5841900" cy="783148"/>
          </a:xfrm>
          <a:prstGeom prst="roundRect">
            <a:avLst>
              <a:gd name="adj" fmla="val 16667"/>
            </a:avLst>
          </a:prstGeom>
          <a:solidFill>
            <a:srgbClr val="021127"/>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lt1"/>
                </a:solidFill>
                <a:latin typeface="Arial"/>
                <a:ea typeface="Arial"/>
                <a:cs typeface="Arial"/>
                <a:sym typeface="Arial"/>
              </a:rPr>
              <a:t>Quantifies total rate impacts </a:t>
            </a:r>
            <a:r>
              <a:rPr lang="en-US" sz="2000" dirty="0">
                <a:solidFill>
                  <a:schemeClr val="lt1"/>
                </a:solidFill>
              </a:rPr>
              <a:t>across all utility ratepayers</a:t>
            </a:r>
            <a:endParaRPr sz="1600" dirty="0"/>
          </a:p>
        </p:txBody>
      </p:sp>
      <p:sp>
        <p:nvSpPr>
          <p:cNvPr id="165" name="Google Shape;165;p11"/>
          <p:cNvSpPr txBox="1"/>
          <p:nvPr/>
        </p:nvSpPr>
        <p:spPr>
          <a:xfrm>
            <a:off x="669699" y="1416384"/>
            <a:ext cx="17421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dirty="0">
                <a:solidFill>
                  <a:schemeClr val="dk1"/>
                </a:solidFill>
                <a:latin typeface="Arial"/>
                <a:ea typeface="Arial"/>
                <a:cs typeface="Arial"/>
                <a:sym typeface="Arial"/>
              </a:rPr>
              <a:t>Metric</a:t>
            </a:r>
            <a:endParaRPr dirty="0"/>
          </a:p>
        </p:txBody>
      </p:sp>
      <p:sp>
        <p:nvSpPr>
          <p:cNvPr id="166" name="Google Shape;166;p11"/>
          <p:cNvSpPr txBox="1"/>
          <p:nvPr/>
        </p:nvSpPr>
        <p:spPr>
          <a:xfrm>
            <a:off x="2734771" y="1428690"/>
            <a:ext cx="26076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chemeClr val="dk1"/>
                </a:solidFill>
                <a:latin typeface="Arial"/>
                <a:ea typeface="Arial"/>
                <a:cs typeface="Arial"/>
                <a:sym typeface="Arial"/>
              </a:rPr>
              <a:t>Calculation</a:t>
            </a:r>
            <a:endParaRPr/>
          </a:p>
        </p:txBody>
      </p:sp>
      <p:sp>
        <p:nvSpPr>
          <p:cNvPr id="167" name="Google Shape;167;p11"/>
          <p:cNvSpPr txBox="1"/>
          <p:nvPr/>
        </p:nvSpPr>
        <p:spPr>
          <a:xfrm>
            <a:off x="5629389" y="1417022"/>
            <a:ext cx="60039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chemeClr val="dk1"/>
                </a:solidFill>
                <a:latin typeface="Arial"/>
                <a:ea typeface="Arial"/>
                <a:cs typeface="Arial"/>
                <a:sym typeface="Arial"/>
              </a:rPr>
              <a:t>Representation</a:t>
            </a:r>
            <a:endParaRPr/>
          </a:p>
        </p:txBody>
      </p:sp>
      <p:sp>
        <p:nvSpPr>
          <p:cNvPr id="168" name="Google Shape;168;p11"/>
          <p:cNvSpPr/>
          <p:nvPr/>
        </p:nvSpPr>
        <p:spPr>
          <a:xfrm>
            <a:off x="2470697" y="2000845"/>
            <a:ext cx="233400" cy="369300"/>
          </a:xfrm>
          <a:prstGeom prst="rightArrow">
            <a:avLst>
              <a:gd name="adj1" fmla="val 50000"/>
              <a:gd name="adj2" fmla="val 50000"/>
            </a:avLst>
          </a:prstGeom>
          <a:solidFill>
            <a:srgbClr val="0830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11"/>
          <p:cNvSpPr/>
          <p:nvPr/>
        </p:nvSpPr>
        <p:spPr>
          <a:xfrm>
            <a:off x="5395968" y="2019243"/>
            <a:ext cx="233400" cy="369300"/>
          </a:xfrm>
          <a:prstGeom prst="rightArrow">
            <a:avLst>
              <a:gd name="adj1" fmla="val 50000"/>
              <a:gd name="adj2" fmla="val 50000"/>
            </a:avLst>
          </a:prstGeom>
          <a:solidFill>
            <a:srgbClr val="0830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 name="Google Shape;170;p11"/>
          <p:cNvSpPr/>
          <p:nvPr/>
        </p:nvSpPr>
        <p:spPr>
          <a:xfrm>
            <a:off x="2466541" y="2943390"/>
            <a:ext cx="233400" cy="369300"/>
          </a:xfrm>
          <a:prstGeom prst="rightArrow">
            <a:avLst>
              <a:gd name="adj1" fmla="val 50000"/>
              <a:gd name="adj2" fmla="val 50000"/>
            </a:avLst>
          </a:prstGeom>
          <a:solidFill>
            <a:srgbClr val="0211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1" name="Google Shape;171;p11"/>
          <p:cNvSpPr/>
          <p:nvPr/>
        </p:nvSpPr>
        <p:spPr>
          <a:xfrm>
            <a:off x="5391812" y="2961788"/>
            <a:ext cx="233400" cy="369300"/>
          </a:xfrm>
          <a:prstGeom prst="rightArrow">
            <a:avLst>
              <a:gd name="adj1" fmla="val 50000"/>
              <a:gd name="adj2" fmla="val 50000"/>
            </a:avLst>
          </a:prstGeom>
          <a:solidFill>
            <a:srgbClr val="0211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11"/>
          <p:cNvSpPr txBox="1">
            <a:spLocks noGrp="1"/>
          </p:cNvSpPr>
          <p:nvPr>
            <p:ph type="body" idx="1"/>
          </p:nvPr>
        </p:nvSpPr>
        <p:spPr>
          <a:xfrm>
            <a:off x="609600" y="5690505"/>
            <a:ext cx="10972800" cy="179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080"/>
              <a:buNone/>
            </a:pPr>
            <a:r>
              <a:rPr lang="en-US" sz="2000" dirty="0"/>
              <a:t>All financial metrics are discounted over 20 years assuming a 7% nominal rate for utility earnings (representing average utility weighted average cost of capital) and a </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5% nominal</a:t>
            </a:r>
            <a:r>
              <a:rPr lang="en-US" sz="2000" dirty="0"/>
              <a:t> rate for average all-in retail rates and costs per EV.</a:t>
            </a:r>
            <a:endParaRPr sz="2000" dirty="0"/>
          </a:p>
        </p:txBody>
      </p:sp>
      <p:sp>
        <p:nvSpPr>
          <p:cNvPr id="173" name="Google Shape;173;p11"/>
          <p:cNvSpPr/>
          <p:nvPr/>
        </p:nvSpPr>
        <p:spPr>
          <a:xfrm>
            <a:off x="733425" y="3973768"/>
            <a:ext cx="1600200" cy="1123667"/>
          </a:xfrm>
          <a:prstGeom prst="roundRect">
            <a:avLst>
              <a:gd name="adj" fmla="val 16667"/>
            </a:avLst>
          </a:prstGeom>
          <a:solidFill>
            <a:srgbClr val="3477B2"/>
          </a:solidFill>
          <a:ln w="9525" cap="flat" cmpd="sng">
            <a:solidFill>
              <a:srgbClr val="3477B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lt1"/>
                </a:solidFill>
                <a:latin typeface="Arial"/>
                <a:ea typeface="Arial"/>
                <a:cs typeface="Arial"/>
                <a:sym typeface="Arial"/>
              </a:rPr>
              <a:t>Annual Cost per EV</a:t>
            </a:r>
            <a:endParaRPr sz="1600" dirty="0"/>
          </a:p>
        </p:txBody>
      </p:sp>
      <p:sp>
        <p:nvSpPr>
          <p:cNvPr id="174" name="Google Shape;174;p11"/>
          <p:cNvSpPr/>
          <p:nvPr/>
        </p:nvSpPr>
        <p:spPr>
          <a:xfrm>
            <a:off x="2466541" y="4146640"/>
            <a:ext cx="233400" cy="369300"/>
          </a:xfrm>
          <a:prstGeom prst="rightArrow">
            <a:avLst>
              <a:gd name="adj1" fmla="val 50000"/>
              <a:gd name="adj2" fmla="val 50000"/>
            </a:avLst>
          </a:prstGeom>
          <a:solidFill>
            <a:srgbClr val="3477B2"/>
          </a:solidFill>
          <a:ln w="10000" cap="flat" cmpd="sng">
            <a:solidFill>
              <a:srgbClr val="3477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11"/>
          <p:cNvSpPr/>
          <p:nvPr/>
        </p:nvSpPr>
        <p:spPr>
          <a:xfrm>
            <a:off x="2814465" y="4120810"/>
            <a:ext cx="2414100" cy="442630"/>
          </a:xfrm>
          <a:prstGeom prst="roundRect">
            <a:avLst>
              <a:gd name="adj" fmla="val 16667"/>
            </a:avLst>
          </a:prstGeom>
          <a:solidFill>
            <a:srgbClr val="3477B2"/>
          </a:solidFill>
          <a:ln w="9525" cap="flat" cmpd="sng">
            <a:solidFill>
              <a:srgbClr val="3477B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lt1"/>
                </a:solidFill>
                <a:latin typeface="Arial"/>
                <a:ea typeface="Arial"/>
                <a:cs typeface="Arial"/>
                <a:sym typeface="Arial"/>
              </a:rPr>
              <a:t>Costs / EVs</a:t>
            </a:r>
            <a:endParaRPr sz="1600" dirty="0"/>
          </a:p>
        </p:txBody>
      </p:sp>
      <p:sp>
        <p:nvSpPr>
          <p:cNvPr id="176" name="Google Shape;176;p11"/>
          <p:cNvSpPr/>
          <p:nvPr/>
        </p:nvSpPr>
        <p:spPr>
          <a:xfrm>
            <a:off x="5388404" y="4150275"/>
            <a:ext cx="233400" cy="369300"/>
          </a:xfrm>
          <a:prstGeom prst="rightArrow">
            <a:avLst>
              <a:gd name="adj1" fmla="val 50000"/>
              <a:gd name="adj2" fmla="val 50000"/>
            </a:avLst>
          </a:prstGeom>
          <a:solidFill>
            <a:srgbClr val="3477B2"/>
          </a:solidFill>
          <a:ln w="10000" cap="flat" cmpd="sng">
            <a:solidFill>
              <a:srgbClr val="3477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11"/>
          <p:cNvSpPr/>
          <p:nvPr/>
        </p:nvSpPr>
        <p:spPr>
          <a:xfrm>
            <a:off x="5717080" y="3778704"/>
            <a:ext cx="5841900" cy="1464186"/>
          </a:xfrm>
          <a:prstGeom prst="roundRect">
            <a:avLst>
              <a:gd name="adj" fmla="val 16667"/>
            </a:avLst>
          </a:prstGeom>
          <a:solidFill>
            <a:srgbClr val="3477B2"/>
          </a:solidFill>
          <a:ln w="9525" cap="flat" cmpd="sng">
            <a:solidFill>
              <a:srgbClr val="3477B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lt1"/>
                </a:solidFill>
                <a:latin typeface="Arial"/>
                <a:ea typeface="Arial"/>
                <a:cs typeface="Arial"/>
                <a:sym typeface="Arial"/>
              </a:rPr>
              <a:t>Quantifies average incremental annual utility cost impact of integrating EVs (inclusive of utility generation, distribution, EV program, and charging control costs)</a:t>
            </a: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50" name="Google Shape;250;p17"/>
          <p:cNvSpPr txBox="1">
            <a:spLocks noGrp="1"/>
          </p:cNvSpPr>
          <p:nvPr>
            <p:ph type="title"/>
          </p:nvPr>
        </p:nvSpPr>
        <p:spPr>
          <a:xfrm>
            <a:off x="538089" y="1997839"/>
            <a:ext cx="10972800" cy="2400657"/>
          </a:xfrm>
          <a:prstGeom prst="rect">
            <a:avLst/>
          </a:prstGeom>
          <a:noFill/>
          <a:ln>
            <a:noFill/>
          </a:ln>
        </p:spPr>
        <p:txBody>
          <a:bodyPr spcFirstLastPara="1" wrap="square" lIns="91425" tIns="45700" rIns="91425" bIns="45700" anchor="b" anchorCtr="0">
            <a:spAutoFit/>
          </a:bodyPr>
          <a:lstStyle/>
          <a:p>
            <a:pPr lvl="0"/>
            <a:r>
              <a:rPr lang="en-US" dirty="0"/>
              <a:t>What are the financial impacts of EVs under High Peak Impact charging?</a:t>
            </a:r>
            <a:br>
              <a:rPr lang="en-US" dirty="0"/>
            </a:br>
            <a:br>
              <a:rPr lang="en-US" dirty="0"/>
            </a:br>
            <a:r>
              <a:rPr lang="en-US" i="1" u="sng" dirty="0"/>
              <a:t>Comparison point</a:t>
            </a:r>
            <a:r>
              <a:rPr lang="en-US" i="1" dirty="0"/>
              <a:t>: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Utility without any incremental EV deployment</a:t>
            </a:r>
            <a:endParaRPr i="1" dirty="0">
              <a:solidFill>
                <a:srgbClr val="FF0000"/>
              </a:solidFill>
            </a:endParaRPr>
          </a:p>
        </p:txBody>
      </p:sp>
    </p:spTree>
  </p:cSld>
  <p:clrMapOvr>
    <a:masterClrMapping/>
  </p:clrMapOvr>
</p:sld>
</file>

<file path=ppt/theme/theme1.xml><?xml version="1.0" encoding="utf-8"?>
<a:theme xmlns:a="http://schemas.openxmlformats.org/drawingml/2006/main" name="ThemeEMP_Standard">
  <a:themeElements>
    <a:clrScheme name="EMP colors">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070C0"/>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2619</TotalTime>
  <Words>1479</Words>
  <Application>Microsoft Macintosh PowerPoint</Application>
  <PresentationFormat>Widescreen</PresentationFormat>
  <Paragraphs>187</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Noto Sans Symbols</vt:lpstr>
      <vt:lpstr>Wingdings</vt:lpstr>
      <vt:lpstr>Wingdings 2</vt:lpstr>
      <vt:lpstr>ThemeEMP_Standard</vt:lpstr>
      <vt:lpstr>PowerPoint Presentation</vt:lpstr>
      <vt:lpstr>Policy and regulatory context – why does this matter?</vt:lpstr>
      <vt:lpstr>Bookend charging strategies used in this study are characterized by system peak impacts</vt:lpstr>
      <vt:lpstr>Summer-peaking, vertically integrated utility characterization</vt:lpstr>
      <vt:lpstr>How do we represent EV impacts on utility sales?</vt:lpstr>
      <vt:lpstr>How do we characterize EV impacts on utility generation and supply costs?</vt:lpstr>
      <vt:lpstr>How do we characterize EV impacts on utility distribution and program costs?</vt:lpstr>
      <vt:lpstr>Financial metrics</vt:lpstr>
      <vt:lpstr>What are the financial impacts of EVs under High Peak Impact charging?  Comparison point: Utility without any incremental EV deployment</vt:lpstr>
      <vt:lpstr>EVs generally increase shareholder earnings and retail rates remain roughly unchanged</vt:lpstr>
      <vt:lpstr>Rate impacts are driven by timing of infrastructure investments and increase in sales</vt:lpstr>
      <vt:lpstr>How does a Low Peak Impact charging strategy affect financial impacts, and how robust are results to different deployment assumptions?  Comparison point: Utility with incremental EVs deployed with High Peak Impact charging</vt:lpstr>
      <vt:lpstr>Low Peak Impact charging reduces rates and earnings</vt:lpstr>
      <vt:lpstr>Financial impacts of Low Peak Impact charging are directionally consistent across sensitivities</vt:lpstr>
      <vt:lpstr>Managed charging strategies reduce the incremental annual cost of integrating EVs by ~38-62%</vt:lpstr>
      <vt:lpstr>Key findings and discussion</vt:lpstr>
      <vt:lpstr>Future research opportunities</vt:lpstr>
      <vt:lpstr>PowerPoint Presentation</vt:lpstr>
      <vt:lpstr>Berkeley Lab’s FINDER model</vt:lpstr>
      <vt:lpstr>Distribution CapEx</vt:lpstr>
      <vt:lpstr>Utility EV charging infrastructure and program costs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Zosia Rostoian</dc:creator>
  <cp:lastModifiedBy>David Springe</cp:lastModifiedBy>
  <cp:revision>274</cp:revision>
  <cp:lastPrinted>2023-02-21T23:31:59Z</cp:lastPrinted>
  <dcterms:created xsi:type="dcterms:W3CDTF">2020-06-25T22:19:21Z</dcterms:created>
  <dcterms:modified xsi:type="dcterms:W3CDTF">2023-09-06T19:53:18Z</dcterms:modified>
</cp:coreProperties>
</file>