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sldIdLst>
    <p:sldId id="256" r:id="rId2"/>
    <p:sldId id="292" r:id="rId3"/>
    <p:sldId id="309" r:id="rId4"/>
    <p:sldId id="327" r:id="rId5"/>
    <p:sldId id="328" r:id="rId6"/>
    <p:sldId id="329" r:id="rId7"/>
    <p:sldId id="330" r:id="rId8"/>
    <p:sldId id="310" r:id="rId9"/>
    <p:sldId id="332" r:id="rId10"/>
    <p:sldId id="333" r:id="rId11"/>
    <p:sldId id="334" r:id="rId12"/>
    <p:sldId id="335" r:id="rId13"/>
    <p:sldId id="336" r:id="rId14"/>
    <p:sldId id="337" r:id="rId15"/>
    <p:sldId id="315" r:id="rId16"/>
    <p:sldId id="316" r:id="rId17"/>
    <p:sldId id="317" r:id="rId18"/>
    <p:sldId id="318" r:id="rId19"/>
    <p:sldId id="319" r:id="rId20"/>
    <p:sldId id="320" r:id="rId21"/>
    <p:sldId id="321" r:id="rId22"/>
    <p:sldId id="322" r:id="rId23"/>
    <p:sldId id="326" r:id="rId24"/>
    <p:sldId id="323" r:id="rId25"/>
    <p:sldId id="325" r:id="rId26"/>
    <p:sldId id="331" r:id="rId27"/>
    <p:sldId id="324" r:id="rId2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4">
          <p15:clr>
            <a:srgbClr val="A4A3A4"/>
          </p15:clr>
        </p15:guide>
        <p15:guide id="4" pos="7296">
          <p15:clr>
            <a:srgbClr val="A4A3A4"/>
          </p15:clr>
        </p15:guide>
        <p15:guide id="5" orient="horz" pos="3888">
          <p15:clr>
            <a:srgbClr val="A4A3A4"/>
          </p15:clr>
        </p15:guide>
        <p15:guide id="6" orient="horz" pos="864">
          <p15:clr>
            <a:srgbClr val="A4A3A4"/>
          </p15:clr>
        </p15:guide>
        <p15:guide id="7" orient="horz" pos="432">
          <p15:clr>
            <a:srgbClr val="A4A3A4"/>
          </p15:clr>
        </p15:guide>
        <p15:guide id="8" orient="horz" pos="2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fEUnYjdCyAmq39zqa1bwaTu9p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Satchwell" initials="" lastIdx="1" clrIdx="0"/>
  <p:cmAuthor id="1" name="James Milford" initials="" lastIdx="10" clrIdx="1"/>
  <p:cmAuthor id="2" name="Andrew Satchwell" initials="" lastIdx="10" clrIdx="2"/>
  <p:cmAuthor id="3" name="Peter Cappers" initials="" lastIdx="1" clrIdx="3"/>
  <p:cmAuthor id="4" name="Juan Pablo Carvallo" initials="" lastIdx="16" clrIdx="4"/>
  <p:cmAuthor id="5" name="Peter Cappers" initials="PAC" lastIdx="8" clrIdx="5">
    <p:extLst>
      <p:ext uri="{19B8F6BF-5375-455C-9EA6-DF929625EA0E}">
        <p15:presenceInfo xmlns:p15="http://schemas.microsoft.com/office/powerpoint/2012/main" userId="c51b99ec69f84e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52"/>
    <a:srgbClr val="B5BBD4"/>
    <a:srgbClr val="384E8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738461-0361-4F66-96DC-234ACF1D7726}">
  <a:tblStyle styleId="{C4738461-0361-4F66-96DC-234ACF1D772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0" autoAdjust="0"/>
    <p:restoredTop sz="74764" autoAdjust="0"/>
  </p:normalViewPr>
  <p:slideViewPr>
    <p:cSldViewPr snapToGrid="0">
      <p:cViewPr varScale="1">
        <p:scale>
          <a:sx n="80" d="100"/>
          <a:sy n="80" d="100"/>
        </p:scale>
        <p:origin x="712" y="192"/>
      </p:cViewPr>
      <p:guideLst>
        <p:guide orient="horz" pos="2160"/>
        <p:guide pos="3840"/>
        <p:guide pos="384"/>
        <p:guide pos="7296"/>
        <p:guide orient="horz" pos="3888"/>
        <p:guide orient="horz" pos="864"/>
        <p:guide orient="horz" pos="432"/>
        <p:guide orient="horz" pos="240"/>
      </p:guideLst>
    </p:cSldViewPr>
  </p:slideViewPr>
  <p:outlineViewPr>
    <p:cViewPr>
      <p:scale>
        <a:sx n="33" d="100"/>
        <a:sy n="33" d="100"/>
      </p:scale>
      <p:origin x="0" y="-4884"/>
    </p:cViewPr>
  </p:outlineViewPr>
  <p:notesTextViewPr>
    <p:cViewPr>
      <p:scale>
        <a:sx n="1" d="1"/>
        <a:sy n="1" d="1"/>
      </p:scale>
      <p:origin x="0" y="0"/>
    </p:cViewPr>
  </p:notesTextViewPr>
  <p:notesViewPr>
    <p:cSldViewPr snapToGrid="0">
      <p:cViewPr varScale="1">
        <p:scale>
          <a:sx n="82" d="100"/>
          <a:sy n="82" d="100"/>
        </p:scale>
        <p:origin x="3952"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atchwell\Desktop\CAISO-demand-20210823.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August</a:t>
            </a:r>
            <a:r>
              <a:rPr lang="en-US" baseline="0"/>
              <a:t> Day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Sheet1!$D$1202:$D$1225</c:f>
              <c:numCache>
                <c:formatCode>General</c:formatCode>
                <c:ptCount val="24"/>
                <c:pt idx="0">
                  <c:v>28286</c:v>
                </c:pt>
                <c:pt idx="1">
                  <c:v>27023</c:v>
                </c:pt>
                <c:pt idx="2">
                  <c:v>26150</c:v>
                </c:pt>
                <c:pt idx="3">
                  <c:v>25830</c:v>
                </c:pt>
                <c:pt idx="4">
                  <c:v>26229</c:v>
                </c:pt>
                <c:pt idx="5">
                  <c:v>27530</c:v>
                </c:pt>
                <c:pt idx="6">
                  <c:v>29470</c:v>
                </c:pt>
                <c:pt idx="7">
                  <c:v>30667</c:v>
                </c:pt>
                <c:pt idx="8">
                  <c:v>31753</c:v>
                </c:pt>
                <c:pt idx="9">
                  <c:v>32861</c:v>
                </c:pt>
                <c:pt idx="10">
                  <c:v>33234</c:v>
                </c:pt>
                <c:pt idx="11">
                  <c:v>33075</c:v>
                </c:pt>
                <c:pt idx="12">
                  <c:v>33400</c:v>
                </c:pt>
                <c:pt idx="13">
                  <c:v>34294</c:v>
                </c:pt>
                <c:pt idx="14">
                  <c:v>35778</c:v>
                </c:pt>
                <c:pt idx="15">
                  <c:v>37735</c:v>
                </c:pt>
                <c:pt idx="16">
                  <c:v>39527</c:v>
                </c:pt>
                <c:pt idx="17">
                  <c:v>40732</c:v>
                </c:pt>
                <c:pt idx="18">
                  <c:v>40914</c:v>
                </c:pt>
                <c:pt idx="19">
                  <c:v>40384</c:v>
                </c:pt>
                <c:pt idx="20">
                  <c:v>39751</c:v>
                </c:pt>
                <c:pt idx="21">
                  <c:v>37775</c:v>
                </c:pt>
                <c:pt idx="22">
                  <c:v>34643</c:v>
                </c:pt>
                <c:pt idx="23">
                  <c:v>31948</c:v>
                </c:pt>
              </c:numCache>
            </c:numRef>
          </c:val>
          <c:smooth val="0"/>
          <c:extLst>
            <c:ext xmlns:c16="http://schemas.microsoft.com/office/drawing/2014/chart" uri="{C3380CC4-5D6E-409C-BE32-E72D297353CC}">
              <c16:uniqueId val="{00000000-3DAC-46BF-9AA8-AE246E1A8BDB}"/>
            </c:ext>
          </c:extLst>
        </c:ser>
        <c:dLbls>
          <c:showLegendKey val="0"/>
          <c:showVal val="0"/>
          <c:showCatName val="0"/>
          <c:showSerName val="0"/>
          <c:showPercent val="0"/>
          <c:showBubbleSize val="0"/>
        </c:dLbls>
        <c:smooth val="0"/>
        <c:axId val="233653248"/>
        <c:axId val="1024137424"/>
      </c:lineChart>
      <c:catAx>
        <c:axId val="23365324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4137424"/>
        <c:crosses val="autoZero"/>
        <c:auto val="1"/>
        <c:lblAlgn val="ctr"/>
        <c:lblOffset val="100"/>
        <c:noMultiLvlLbl val="0"/>
      </c:catAx>
      <c:valAx>
        <c:axId val="1024137424"/>
        <c:scaling>
          <c:orientation val="minMax"/>
        </c:scaling>
        <c:delete val="1"/>
        <c:axPos val="l"/>
        <c:numFmt formatCode="General" sourceLinked="1"/>
        <c:majorTickMark val="none"/>
        <c:minorTickMark val="none"/>
        <c:tickLblPos val="nextTo"/>
        <c:crossAx val="23365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'CAISO-demand-20210823'!$GX$1:$JE$1</c:f>
              <c:numCache>
                <c:formatCode>h:mm</c:formatCode>
                <c:ptCount val="60"/>
                <c:pt idx="0">
                  <c:v>0.70833333333333337</c:v>
                </c:pt>
                <c:pt idx="1">
                  <c:v>0.71180555555555547</c:v>
                </c:pt>
                <c:pt idx="2">
                  <c:v>0.71527777777777779</c:v>
                </c:pt>
                <c:pt idx="3">
                  <c:v>0.71875</c:v>
                </c:pt>
                <c:pt idx="4">
                  <c:v>0.72222222222222221</c:v>
                </c:pt>
                <c:pt idx="5">
                  <c:v>0.72569444444444453</c:v>
                </c:pt>
                <c:pt idx="6">
                  <c:v>0.72916666666666663</c:v>
                </c:pt>
                <c:pt idx="7">
                  <c:v>0.73263888888888884</c:v>
                </c:pt>
                <c:pt idx="8">
                  <c:v>0.73611111111111116</c:v>
                </c:pt>
                <c:pt idx="9">
                  <c:v>0.73958333333333337</c:v>
                </c:pt>
                <c:pt idx="10">
                  <c:v>0.74305555555555547</c:v>
                </c:pt>
                <c:pt idx="11">
                  <c:v>0.74652777777777779</c:v>
                </c:pt>
                <c:pt idx="12">
                  <c:v>0.75</c:v>
                </c:pt>
                <c:pt idx="13">
                  <c:v>0.75347222222222221</c:v>
                </c:pt>
                <c:pt idx="14">
                  <c:v>0.75694444444444453</c:v>
                </c:pt>
                <c:pt idx="15">
                  <c:v>0.76041666666666663</c:v>
                </c:pt>
                <c:pt idx="16">
                  <c:v>0.76388888888888884</c:v>
                </c:pt>
                <c:pt idx="17">
                  <c:v>0.76736111111111116</c:v>
                </c:pt>
                <c:pt idx="18">
                  <c:v>0.77083333333333337</c:v>
                </c:pt>
                <c:pt idx="19">
                  <c:v>0.77430555555555547</c:v>
                </c:pt>
                <c:pt idx="20">
                  <c:v>0.77777777777777779</c:v>
                </c:pt>
                <c:pt idx="21">
                  <c:v>0.78125</c:v>
                </c:pt>
                <c:pt idx="22">
                  <c:v>0.78472222222222221</c:v>
                </c:pt>
                <c:pt idx="23">
                  <c:v>0.78819444444444453</c:v>
                </c:pt>
                <c:pt idx="24">
                  <c:v>0.79166666666666663</c:v>
                </c:pt>
                <c:pt idx="25">
                  <c:v>0.79513888888888884</c:v>
                </c:pt>
                <c:pt idx="26">
                  <c:v>0.79861111111111116</c:v>
                </c:pt>
                <c:pt idx="27">
                  <c:v>0.80208333333333337</c:v>
                </c:pt>
                <c:pt idx="28">
                  <c:v>0.80555555555555547</c:v>
                </c:pt>
                <c:pt idx="29">
                  <c:v>0.80902777777777779</c:v>
                </c:pt>
                <c:pt idx="30">
                  <c:v>0.8125</c:v>
                </c:pt>
                <c:pt idx="31">
                  <c:v>0.81597222222222221</c:v>
                </c:pt>
                <c:pt idx="32">
                  <c:v>0.81944444444444453</c:v>
                </c:pt>
                <c:pt idx="33">
                  <c:v>0.82291666666666663</c:v>
                </c:pt>
                <c:pt idx="34">
                  <c:v>0.82638888888888884</c:v>
                </c:pt>
                <c:pt idx="35">
                  <c:v>0.82986111111111116</c:v>
                </c:pt>
                <c:pt idx="36">
                  <c:v>0.83333333333333337</c:v>
                </c:pt>
                <c:pt idx="37">
                  <c:v>0.83680555555555547</c:v>
                </c:pt>
                <c:pt idx="38">
                  <c:v>0.84027777777777779</c:v>
                </c:pt>
                <c:pt idx="39">
                  <c:v>0.84375</c:v>
                </c:pt>
                <c:pt idx="40">
                  <c:v>0.84722222222222221</c:v>
                </c:pt>
                <c:pt idx="41">
                  <c:v>0.85069444444444453</c:v>
                </c:pt>
                <c:pt idx="42">
                  <c:v>0.85416666666666663</c:v>
                </c:pt>
                <c:pt idx="43">
                  <c:v>0.85763888888888884</c:v>
                </c:pt>
                <c:pt idx="44">
                  <c:v>0.86111111111111116</c:v>
                </c:pt>
                <c:pt idx="45">
                  <c:v>0.86458333333333337</c:v>
                </c:pt>
                <c:pt idx="46">
                  <c:v>0.86805555555555547</c:v>
                </c:pt>
                <c:pt idx="47">
                  <c:v>0.87152777777777779</c:v>
                </c:pt>
                <c:pt idx="48">
                  <c:v>0.875</c:v>
                </c:pt>
                <c:pt idx="49">
                  <c:v>0.87847222222222221</c:v>
                </c:pt>
                <c:pt idx="50">
                  <c:v>0.88194444444444453</c:v>
                </c:pt>
                <c:pt idx="51">
                  <c:v>0.88541666666666663</c:v>
                </c:pt>
                <c:pt idx="52">
                  <c:v>0.88888888888888884</c:v>
                </c:pt>
                <c:pt idx="53">
                  <c:v>0.89236111111111116</c:v>
                </c:pt>
                <c:pt idx="54">
                  <c:v>0.89583333333333337</c:v>
                </c:pt>
                <c:pt idx="55">
                  <c:v>0.89930555555555547</c:v>
                </c:pt>
                <c:pt idx="56">
                  <c:v>0.90277777777777779</c:v>
                </c:pt>
                <c:pt idx="57">
                  <c:v>0.90625</c:v>
                </c:pt>
                <c:pt idx="58">
                  <c:v>0.90972222222222221</c:v>
                </c:pt>
                <c:pt idx="59">
                  <c:v>0.91319444444444453</c:v>
                </c:pt>
              </c:numCache>
            </c:numRef>
          </c:cat>
          <c:val>
            <c:numRef>
              <c:f>'CAISO-demand-20210823'!$GX$4:$IG$4</c:f>
              <c:numCache>
                <c:formatCode>General</c:formatCode>
                <c:ptCount val="36"/>
                <c:pt idx="0">
                  <c:v>32396</c:v>
                </c:pt>
                <c:pt idx="1">
                  <c:v>32328</c:v>
                </c:pt>
                <c:pt idx="2">
                  <c:v>32335</c:v>
                </c:pt>
                <c:pt idx="3">
                  <c:v>32462</c:v>
                </c:pt>
                <c:pt idx="4">
                  <c:v>32559</c:v>
                </c:pt>
                <c:pt idx="5">
                  <c:v>32697</c:v>
                </c:pt>
                <c:pt idx="6">
                  <c:v>32808</c:v>
                </c:pt>
                <c:pt idx="7">
                  <c:v>32922</c:v>
                </c:pt>
                <c:pt idx="8">
                  <c:v>33086</c:v>
                </c:pt>
                <c:pt idx="9">
                  <c:v>33115</c:v>
                </c:pt>
                <c:pt idx="10">
                  <c:v>33218</c:v>
                </c:pt>
                <c:pt idx="11">
                  <c:v>33283</c:v>
                </c:pt>
                <c:pt idx="12">
                  <c:v>33289</c:v>
                </c:pt>
                <c:pt idx="13">
                  <c:v>33126</c:v>
                </c:pt>
                <c:pt idx="14">
                  <c:v>33028</c:v>
                </c:pt>
                <c:pt idx="15">
                  <c:v>33069</c:v>
                </c:pt>
                <c:pt idx="16">
                  <c:v>33096</c:v>
                </c:pt>
                <c:pt idx="17">
                  <c:v>33088</c:v>
                </c:pt>
                <c:pt idx="18">
                  <c:v>33080</c:v>
                </c:pt>
                <c:pt idx="19">
                  <c:v>33092</c:v>
                </c:pt>
                <c:pt idx="20">
                  <c:v>33076</c:v>
                </c:pt>
                <c:pt idx="21">
                  <c:v>33096</c:v>
                </c:pt>
                <c:pt idx="22">
                  <c:v>33031</c:v>
                </c:pt>
                <c:pt idx="23">
                  <c:v>33016</c:v>
                </c:pt>
                <c:pt idx="24">
                  <c:v>32991</c:v>
                </c:pt>
                <c:pt idx="25">
                  <c:v>32913</c:v>
                </c:pt>
                <c:pt idx="26">
                  <c:v>32805</c:v>
                </c:pt>
                <c:pt idx="27">
                  <c:v>32757</c:v>
                </c:pt>
                <c:pt idx="28">
                  <c:v>32753</c:v>
                </c:pt>
                <c:pt idx="29">
                  <c:v>32711</c:v>
                </c:pt>
                <c:pt idx="30">
                  <c:v>32723</c:v>
                </c:pt>
                <c:pt idx="31">
                  <c:v>32729</c:v>
                </c:pt>
                <c:pt idx="32">
                  <c:v>32766</c:v>
                </c:pt>
                <c:pt idx="33">
                  <c:v>32782</c:v>
                </c:pt>
                <c:pt idx="34">
                  <c:v>32842</c:v>
                </c:pt>
                <c:pt idx="35">
                  <c:v>32847</c:v>
                </c:pt>
              </c:numCache>
            </c:numRef>
          </c:val>
          <c:extLst>
            <c:ext xmlns:c16="http://schemas.microsoft.com/office/drawing/2014/chart" uri="{C3380CC4-5D6E-409C-BE32-E72D297353CC}">
              <c16:uniqueId val="{00000000-E5B5-48AE-959C-0296FA45F8CF}"/>
            </c:ext>
          </c:extLst>
        </c:ser>
        <c:dLbls>
          <c:showLegendKey val="0"/>
          <c:showVal val="0"/>
          <c:showCatName val="0"/>
          <c:showSerName val="0"/>
          <c:showPercent val="0"/>
          <c:showBubbleSize val="0"/>
        </c:dLbls>
        <c:gapWidth val="150"/>
        <c:axId val="231451072"/>
        <c:axId val="1027680304"/>
      </c:barChart>
      <c:catAx>
        <c:axId val="231451072"/>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7680304"/>
        <c:crosses val="autoZero"/>
        <c:auto val="1"/>
        <c:lblAlgn val="ctr"/>
        <c:lblOffset val="100"/>
        <c:noMultiLvlLbl val="0"/>
      </c:catAx>
      <c:valAx>
        <c:axId val="1027680304"/>
        <c:scaling>
          <c:orientation val="minMax"/>
        </c:scaling>
        <c:delete val="1"/>
        <c:axPos val="l"/>
        <c:numFmt formatCode="General" sourceLinked="1"/>
        <c:majorTickMark val="none"/>
        <c:minorTickMark val="none"/>
        <c:tickLblPos val="nextTo"/>
        <c:crossAx val="23145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Winter Day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Sheet1!$G$2:$G$25</c:f>
              <c:numCache>
                <c:formatCode>General</c:formatCode>
                <c:ptCount val="24"/>
                <c:pt idx="0">
                  <c:v>1047.0238095238096</c:v>
                </c:pt>
                <c:pt idx="1">
                  <c:v>1015.5297619047619</c:v>
                </c:pt>
                <c:pt idx="2">
                  <c:v>997.31696428571433</c:v>
                </c:pt>
                <c:pt idx="3">
                  <c:v>994.44494047619048</c:v>
                </c:pt>
                <c:pt idx="4">
                  <c:v>1015.0327380952381</c:v>
                </c:pt>
                <c:pt idx="5">
                  <c:v>1071.0133928571429</c:v>
                </c:pt>
                <c:pt idx="6">
                  <c:v>1148.5729166666667</c:v>
                </c:pt>
                <c:pt idx="7">
                  <c:v>1179.8973214285713</c:v>
                </c:pt>
                <c:pt idx="8">
                  <c:v>1167.4092261904761</c:v>
                </c:pt>
                <c:pt idx="9">
                  <c:v>1132.6815476190477</c:v>
                </c:pt>
                <c:pt idx="10">
                  <c:v>1096.4761904761904</c:v>
                </c:pt>
                <c:pt idx="11">
                  <c:v>1068.6547619047619</c:v>
                </c:pt>
                <c:pt idx="12">
                  <c:v>1047.6994047619048</c:v>
                </c:pt>
                <c:pt idx="13">
                  <c:v>1042.9627976190477</c:v>
                </c:pt>
                <c:pt idx="14">
                  <c:v>1058.8303571428571</c:v>
                </c:pt>
                <c:pt idx="15">
                  <c:v>1090.9910714285713</c:v>
                </c:pt>
                <c:pt idx="16">
                  <c:v>1148.1324404761904</c:v>
                </c:pt>
                <c:pt idx="17">
                  <c:v>1252.5342261904761</c:v>
                </c:pt>
                <c:pt idx="18">
                  <c:v>1324.5238095238096</c:v>
                </c:pt>
                <c:pt idx="19">
                  <c:v>1304.2544642857142</c:v>
                </c:pt>
                <c:pt idx="20">
                  <c:v>1267.9330357142858</c:v>
                </c:pt>
                <c:pt idx="21">
                  <c:v>1220.891369047619</c:v>
                </c:pt>
                <c:pt idx="22">
                  <c:v>1154.264880952381</c:v>
                </c:pt>
                <c:pt idx="23">
                  <c:v>1087.9925595238096</c:v>
                </c:pt>
              </c:numCache>
            </c:numRef>
          </c:val>
          <c:smooth val="0"/>
          <c:extLst>
            <c:ext xmlns:c16="http://schemas.microsoft.com/office/drawing/2014/chart" uri="{C3380CC4-5D6E-409C-BE32-E72D297353CC}">
              <c16:uniqueId val="{00000000-8A0F-419A-B92D-4F4275CFDE4B}"/>
            </c:ext>
          </c:extLst>
        </c:ser>
        <c:dLbls>
          <c:showLegendKey val="0"/>
          <c:showVal val="0"/>
          <c:showCatName val="0"/>
          <c:showSerName val="0"/>
          <c:showPercent val="0"/>
          <c:showBubbleSize val="0"/>
        </c:dLbls>
        <c:smooth val="0"/>
        <c:axId val="1025645328"/>
        <c:axId val="163094672"/>
      </c:lineChart>
      <c:catAx>
        <c:axId val="10256453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94672"/>
        <c:crosses val="autoZero"/>
        <c:auto val="1"/>
        <c:lblAlgn val="ctr"/>
        <c:lblOffset val="100"/>
        <c:noMultiLvlLbl val="0"/>
      </c:catAx>
      <c:valAx>
        <c:axId val="163094672"/>
        <c:scaling>
          <c:orientation val="minMax"/>
          <c:max val="2500"/>
        </c:scaling>
        <c:delete val="1"/>
        <c:axPos val="l"/>
        <c:numFmt formatCode="General" sourceLinked="1"/>
        <c:majorTickMark val="none"/>
        <c:minorTickMark val="none"/>
        <c:tickLblPos val="nextTo"/>
        <c:crossAx val="10256453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Summer Day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Sheet1!$H$2:$H$25</c:f>
              <c:numCache>
                <c:formatCode>General</c:formatCode>
                <c:ptCount val="24"/>
                <c:pt idx="0">
                  <c:v>1363.6263440860216</c:v>
                </c:pt>
                <c:pt idx="1">
                  <c:v>1293.6236559139784</c:v>
                </c:pt>
                <c:pt idx="2">
                  <c:v>1242.638440860215</c:v>
                </c:pt>
                <c:pt idx="3">
                  <c:v>1214.5994623655913</c:v>
                </c:pt>
                <c:pt idx="4">
                  <c:v>1210.4112903225807</c:v>
                </c:pt>
                <c:pt idx="5">
                  <c:v>1237.1908602150538</c:v>
                </c:pt>
                <c:pt idx="6">
                  <c:v>1284.5779569892472</c:v>
                </c:pt>
                <c:pt idx="7">
                  <c:v>1332.239247311828</c:v>
                </c:pt>
                <c:pt idx="8">
                  <c:v>1390.8763440860216</c:v>
                </c:pt>
                <c:pt idx="9">
                  <c:v>1427.7284946236559</c:v>
                </c:pt>
                <c:pt idx="10">
                  <c:v>1465.0591397849462</c:v>
                </c:pt>
                <c:pt idx="11">
                  <c:v>1514.8387096774193</c:v>
                </c:pt>
                <c:pt idx="12">
                  <c:v>1574.0376344086021</c:v>
                </c:pt>
                <c:pt idx="13">
                  <c:v>1654.7688172043011</c:v>
                </c:pt>
                <c:pt idx="14">
                  <c:v>1745.2997311827958</c:v>
                </c:pt>
                <c:pt idx="15">
                  <c:v>1831.2096774193549</c:v>
                </c:pt>
                <c:pt idx="16">
                  <c:v>1897.358870967742</c:v>
                </c:pt>
                <c:pt idx="17">
                  <c:v>1934.9798387096773</c:v>
                </c:pt>
                <c:pt idx="18">
                  <c:v>1924.008064516129</c:v>
                </c:pt>
                <c:pt idx="19">
                  <c:v>1867.9825268817203</c:v>
                </c:pt>
                <c:pt idx="20">
                  <c:v>1810.3306451612902</c:v>
                </c:pt>
                <c:pt idx="21">
                  <c:v>1716.0094086021506</c:v>
                </c:pt>
                <c:pt idx="22">
                  <c:v>1582.5228494623657</c:v>
                </c:pt>
                <c:pt idx="23">
                  <c:v>1452.9086021505377</c:v>
                </c:pt>
              </c:numCache>
            </c:numRef>
          </c:val>
          <c:smooth val="0"/>
          <c:extLst>
            <c:ext xmlns:c16="http://schemas.microsoft.com/office/drawing/2014/chart" uri="{C3380CC4-5D6E-409C-BE32-E72D297353CC}">
              <c16:uniqueId val="{00000000-836D-4AAE-91C6-74B443324699}"/>
            </c:ext>
          </c:extLst>
        </c:ser>
        <c:dLbls>
          <c:showLegendKey val="0"/>
          <c:showVal val="0"/>
          <c:showCatName val="0"/>
          <c:showSerName val="0"/>
          <c:showPercent val="0"/>
          <c:showBubbleSize val="0"/>
        </c:dLbls>
        <c:smooth val="0"/>
        <c:axId val="1034689424"/>
        <c:axId val="156355184"/>
      </c:lineChart>
      <c:catAx>
        <c:axId val="10346894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55184"/>
        <c:crosses val="autoZero"/>
        <c:auto val="1"/>
        <c:lblAlgn val="ctr"/>
        <c:lblOffset val="100"/>
        <c:noMultiLvlLbl val="0"/>
      </c:catAx>
      <c:valAx>
        <c:axId val="156355184"/>
        <c:scaling>
          <c:orientation val="minMax"/>
        </c:scaling>
        <c:delete val="1"/>
        <c:axPos val="l"/>
        <c:numFmt formatCode="General" sourceLinked="1"/>
        <c:majorTickMark val="none"/>
        <c:minorTickMark val="none"/>
        <c:tickLblPos val="nextTo"/>
        <c:crossAx val="1034689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0.63129</cdr:x>
      <cdr:y>0.37024</cdr:y>
    </cdr:from>
    <cdr:to>
      <cdr:x>0.86599</cdr:x>
      <cdr:y>0.47909</cdr:y>
    </cdr:to>
    <cdr:sp macro="" textlink="">
      <cdr:nvSpPr>
        <cdr:cNvPr id="2" name="TextBox 1">
          <a:extLst xmlns:a="http://schemas.openxmlformats.org/drawingml/2006/main">
            <a:ext uri="{FF2B5EF4-FFF2-40B4-BE49-F238E27FC236}">
              <a16:creationId xmlns:a16="http://schemas.microsoft.com/office/drawing/2014/main" id="{788D53C3-3D1F-4C27-B7DC-56F03FEB850C}"/>
            </a:ext>
          </a:extLst>
        </cdr:cNvPr>
        <cdr:cNvSpPr txBox="1"/>
      </cdr:nvSpPr>
      <cdr:spPr>
        <a:xfrm xmlns:a="http://schemas.openxmlformats.org/drawingml/2006/main">
          <a:off x="2886266" y="1015647"/>
          <a:ext cx="1073021" cy="2985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Peak Period</a:t>
          </a:r>
        </a:p>
      </cdr:txBody>
    </cdr:sp>
  </cdr:relSizeAnchor>
  <cdr:relSizeAnchor xmlns:cdr="http://schemas.openxmlformats.org/drawingml/2006/chartDrawing">
    <cdr:from>
      <cdr:x>0.04354</cdr:x>
      <cdr:y>0.5</cdr:y>
    </cdr:from>
    <cdr:to>
      <cdr:x>0.63129</cdr:x>
      <cdr:y>0.59104</cdr:y>
    </cdr:to>
    <cdr:sp macro="" textlink="">
      <cdr:nvSpPr>
        <cdr:cNvPr id="4" name="TextBox 3">
          <a:extLst xmlns:a="http://schemas.openxmlformats.org/drawingml/2006/main">
            <a:ext uri="{FF2B5EF4-FFF2-40B4-BE49-F238E27FC236}">
              <a16:creationId xmlns:a16="http://schemas.microsoft.com/office/drawing/2014/main" id="{54601080-2A08-4536-92F7-D857DFF27691}"/>
            </a:ext>
          </a:extLst>
        </cdr:cNvPr>
        <cdr:cNvSpPr txBox="1"/>
      </cdr:nvSpPr>
      <cdr:spPr>
        <a:xfrm xmlns:a="http://schemas.openxmlformats.org/drawingml/2006/main">
          <a:off x="199049" y="1371601"/>
          <a:ext cx="2687215" cy="2497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a:t>Off Peak Period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lang="en-US" dirty="0"/>
          </a:p>
        </p:txBody>
      </p:sp>
      <p:sp>
        <p:nvSpPr>
          <p:cNvPr id="75" name="Google Shape;75;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lang="en-US" dirty="0"/>
          </a:p>
          <a:p>
            <a:pPr marL="0" indent="0"/>
            <a:endParaRPr dirty="0"/>
          </a:p>
        </p:txBody>
      </p:sp>
      <p:sp>
        <p:nvSpPr>
          <p:cNvPr id="174" name="Google Shape;174;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29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lang="en-US" dirty="0"/>
          </a:p>
        </p:txBody>
      </p:sp>
      <p:sp>
        <p:nvSpPr>
          <p:cNvPr id="199" name="Google Shape;19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42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18" name="Google Shape;218;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791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txBox="1">
            <a:spLocks noGrp="1"/>
          </p:cNvSpPr>
          <p:nvPr>
            <p:ph type="body" idx="1"/>
          </p:nvPr>
        </p:nvSpPr>
        <p:spPr>
          <a:xfrm>
            <a:off x="701040" y="4299585"/>
            <a:ext cx="5608320" cy="3660458"/>
          </a:xfrm>
          <a:prstGeom prst="rect">
            <a:avLst/>
          </a:prstGeom>
        </p:spPr>
        <p:txBody>
          <a:bodyPr spcFirstLastPara="1" wrap="square" lIns="93162" tIns="46568" rIns="93162" bIns="46568" anchor="t" anchorCtr="0">
            <a:noAutofit/>
          </a:bodyPr>
          <a:lstStyle/>
          <a:p>
            <a:pPr marL="0" indent="0"/>
            <a:endParaRPr lang="en-US" sz="1100" dirty="0"/>
          </a:p>
        </p:txBody>
      </p:sp>
      <p:sp>
        <p:nvSpPr>
          <p:cNvPr id="246" name="Google Shape;246;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245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lang="en-US" dirty="0"/>
          </a:p>
        </p:txBody>
      </p:sp>
      <p:sp>
        <p:nvSpPr>
          <p:cNvPr id="268" name="Google Shape;268;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31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699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effectLst/>
              <a:latin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0497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9105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424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234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473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7951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3827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5570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169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1171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6667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3341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37" name="Google Shape;337;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01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63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sz="1200"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566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buClr>
                <a:schemeClr val="dk1"/>
              </a:buClr>
              <a:buSzPts val="1100"/>
              <a:buFont typeface="Arial" panose="020B0604020202020204" pitchFamily="34" charset="0"/>
              <a:buNone/>
            </a:pPr>
            <a:endParaRPr lang="en-US" sz="1200"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93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648200"/>
            <a:ext cx="5811864" cy="31813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701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81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7120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a:t>
            </a:r>
          </a:p>
        </p:txBody>
      </p:sp>
      <p:sp>
        <p:nvSpPr>
          <p:cNvPr id="145" name="Google Shape;14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59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
        <p:cNvGrpSpPr/>
        <p:nvPr/>
      </p:nvGrpSpPr>
      <p:grpSpPr>
        <a:xfrm>
          <a:off x="0" y="0"/>
          <a:ext cx="0" cy="0"/>
          <a:chOff x="0" y="0"/>
          <a:chExt cx="0" cy="0"/>
        </a:xfrm>
      </p:grpSpPr>
      <p:sp>
        <p:nvSpPr>
          <p:cNvPr id="17" name="Google Shape;17;p30"/>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2"/>
              </a:buClr>
              <a:buSzPts val="2400"/>
              <a:buFont typeface="Arial"/>
              <a:buNone/>
              <a:defRPr>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609600" y="1371600"/>
            <a:ext cx="10972800" cy="4800600"/>
          </a:xfrm>
          <a:prstGeom prst="rect">
            <a:avLst/>
          </a:prstGeom>
          <a:noFill/>
          <a:ln>
            <a:noFill/>
          </a:ln>
        </p:spPr>
        <p:txBody>
          <a:bodyPr spcFirstLastPara="1" wrap="square" lIns="91425" tIns="45700" rIns="91425" bIns="45700" anchor="t" anchorCtr="0">
            <a:noAutofit/>
          </a:bodyPr>
          <a:lstStyle>
            <a:lvl1pPr marL="457200" lvl="0" indent="-297180" algn="l">
              <a:spcBef>
                <a:spcPts val="525"/>
              </a:spcBef>
              <a:spcAft>
                <a:spcPts val="0"/>
              </a:spcAft>
              <a:buSzPts val="1080"/>
              <a:buChar char="◻"/>
              <a:defRPr>
                <a:latin typeface="Arial"/>
                <a:ea typeface="Arial"/>
                <a:cs typeface="Arial"/>
                <a:sym typeface="Arial"/>
              </a:defRPr>
            </a:lvl1pPr>
            <a:lvl2pPr marL="914400" lvl="1" indent="-295275" algn="l">
              <a:spcBef>
                <a:spcPts val="413"/>
              </a:spcBef>
              <a:spcAft>
                <a:spcPts val="0"/>
              </a:spcAft>
              <a:buSzPts val="1050"/>
              <a:buChar char="🞑"/>
              <a:defRPr>
                <a:latin typeface="Arial"/>
                <a:ea typeface="Arial"/>
                <a:cs typeface="Arial"/>
                <a:sym typeface="Arial"/>
              </a:defRPr>
            </a:lvl2pPr>
            <a:lvl3pPr marL="1371600" lvl="2" indent="-292893" algn="l">
              <a:spcBef>
                <a:spcPts val="375"/>
              </a:spcBef>
              <a:spcAft>
                <a:spcPts val="0"/>
              </a:spcAft>
              <a:buSzPts val="1013"/>
              <a:buChar char="■"/>
              <a:defRPr>
                <a:latin typeface="Arial"/>
                <a:ea typeface="Arial"/>
                <a:cs typeface="Arial"/>
                <a:sym typeface="Arial"/>
              </a:defRPr>
            </a:lvl3pPr>
            <a:lvl4pPr marL="1828800" lvl="3" indent="-292893" algn="l">
              <a:spcBef>
                <a:spcPts val="300"/>
              </a:spcBef>
              <a:spcAft>
                <a:spcPts val="0"/>
              </a:spcAft>
              <a:buSzPts val="1013"/>
              <a:buChar char="■"/>
              <a:defRPr>
                <a:latin typeface="Arial"/>
                <a:ea typeface="Arial"/>
                <a:cs typeface="Arial"/>
                <a:sym typeface="Arial"/>
              </a:defRPr>
            </a:lvl4pPr>
            <a:lvl5pPr marL="2286000" lvl="4" indent="-284321" algn="l">
              <a:spcBef>
                <a:spcPts val="300"/>
              </a:spcBef>
              <a:spcAft>
                <a:spcPts val="0"/>
              </a:spcAft>
              <a:buSzPts val="877"/>
              <a:buChar char="■"/>
              <a:defRPr>
                <a:latin typeface="Arial"/>
                <a:ea typeface="Arial"/>
                <a:cs typeface="Arial"/>
                <a:sym typeface="Aria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32"/>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40"/>
        <p:cNvGrpSpPr/>
        <p:nvPr/>
      </p:nvGrpSpPr>
      <p:grpSpPr>
        <a:xfrm>
          <a:off x="0" y="0"/>
          <a:ext cx="0" cy="0"/>
          <a:chOff x="0" y="0"/>
          <a:chExt cx="0" cy="0"/>
        </a:xfrm>
      </p:grpSpPr>
      <p:sp>
        <p:nvSpPr>
          <p:cNvPr id="41" name="Google Shape;41;p34"/>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a:solidFill>
                <a:schemeClr val="lt1"/>
              </a:solidFill>
              <a:latin typeface="Arial"/>
              <a:ea typeface="Arial"/>
              <a:cs typeface="Arial"/>
              <a:sym typeface="Arial"/>
            </a:endParaRPr>
          </a:p>
        </p:txBody>
      </p:sp>
      <p:sp>
        <p:nvSpPr>
          <p:cNvPr id="42" name="Google Shape;42;p34"/>
          <p:cNvSpPr txBox="1">
            <a:spLocks noGrp="1"/>
          </p:cNvSpPr>
          <p:nvPr>
            <p:ph type="ctrTitle"/>
          </p:nvPr>
        </p:nvSpPr>
        <p:spPr>
          <a:xfrm>
            <a:off x="609597" y="1792225"/>
            <a:ext cx="10972800" cy="1470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8306A"/>
              </a:buClr>
              <a:buSzPts val="3000"/>
              <a:buFont typeface="Arial"/>
              <a:buNone/>
              <a:defRPr sz="3000" b="1">
                <a:solidFill>
                  <a:srgbClr val="08306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4"/>
          <p:cNvSpPr txBox="1">
            <a:spLocks noGrp="1"/>
          </p:cNvSpPr>
          <p:nvPr>
            <p:ph type="subTitle" idx="1"/>
          </p:nvPr>
        </p:nvSpPr>
        <p:spPr>
          <a:xfrm>
            <a:off x="609600" y="3489474"/>
            <a:ext cx="10972800" cy="2640555"/>
          </a:xfrm>
          <a:prstGeom prst="rect">
            <a:avLst/>
          </a:prstGeom>
          <a:noFill/>
          <a:ln>
            <a:noFill/>
          </a:ln>
        </p:spPr>
        <p:txBody>
          <a:bodyPr spcFirstLastPara="1" wrap="square" lIns="91425" tIns="45700" rIns="91425" bIns="45700" anchor="t" anchorCtr="0">
            <a:normAutofit/>
          </a:bodyPr>
          <a:lstStyle>
            <a:lvl1pPr lvl="0" algn="l">
              <a:spcBef>
                <a:spcPts val="525"/>
              </a:spcBef>
              <a:spcAft>
                <a:spcPts val="0"/>
              </a:spcAft>
              <a:buSzPts val="1080"/>
              <a:buNone/>
              <a:defRPr sz="1800">
                <a:solidFill>
                  <a:srgbClr val="888888"/>
                </a:solidFill>
                <a:latin typeface="Arial"/>
                <a:ea typeface="Arial"/>
                <a:cs typeface="Arial"/>
                <a:sym typeface="Arial"/>
              </a:defRPr>
            </a:lvl1pPr>
            <a:lvl2pPr lvl="1" algn="ctr">
              <a:spcBef>
                <a:spcPts val="413"/>
              </a:spcBef>
              <a:spcAft>
                <a:spcPts val="0"/>
              </a:spcAft>
              <a:buSzPts val="1050"/>
              <a:buNone/>
              <a:defRPr>
                <a:solidFill>
                  <a:srgbClr val="888888"/>
                </a:solidFill>
              </a:defRPr>
            </a:lvl2pPr>
            <a:lvl3pPr lvl="2" algn="ctr">
              <a:spcBef>
                <a:spcPts val="375"/>
              </a:spcBef>
              <a:spcAft>
                <a:spcPts val="0"/>
              </a:spcAft>
              <a:buSzPts val="1013"/>
              <a:buNone/>
              <a:defRPr>
                <a:solidFill>
                  <a:srgbClr val="888888"/>
                </a:solidFill>
              </a:defRPr>
            </a:lvl3pPr>
            <a:lvl4pPr lvl="3" algn="ctr">
              <a:spcBef>
                <a:spcPts val="300"/>
              </a:spcBef>
              <a:spcAft>
                <a:spcPts val="0"/>
              </a:spcAft>
              <a:buSzPts val="1013"/>
              <a:buNone/>
              <a:defRPr>
                <a:solidFill>
                  <a:srgbClr val="888888"/>
                </a:solidFill>
              </a:defRPr>
            </a:lvl4pPr>
            <a:lvl5pPr lvl="4" algn="ctr">
              <a:spcBef>
                <a:spcPts val="300"/>
              </a:spcBef>
              <a:spcAft>
                <a:spcPts val="0"/>
              </a:spcAft>
              <a:buSzPts val="877"/>
              <a:buNone/>
              <a:defRPr>
                <a:solidFill>
                  <a:srgbClr val="888888"/>
                </a:solidFill>
              </a:defRPr>
            </a:lvl5pPr>
            <a:lvl6pPr lvl="5" algn="ctr">
              <a:spcBef>
                <a:spcPts val="270"/>
              </a:spcBef>
              <a:spcAft>
                <a:spcPts val="0"/>
              </a:spcAft>
              <a:buSzPts val="1350"/>
              <a:buNone/>
              <a:defRPr>
                <a:solidFill>
                  <a:srgbClr val="888888"/>
                </a:solidFill>
              </a:defRPr>
            </a:lvl6pPr>
            <a:lvl7pPr lvl="6" algn="ctr">
              <a:spcBef>
                <a:spcPts val="270"/>
              </a:spcBef>
              <a:spcAft>
                <a:spcPts val="0"/>
              </a:spcAft>
              <a:buSzPts val="1350"/>
              <a:buNone/>
              <a:defRPr>
                <a:solidFill>
                  <a:srgbClr val="888888"/>
                </a:solidFill>
              </a:defRPr>
            </a:lvl7pPr>
            <a:lvl8pPr lvl="7" algn="ctr">
              <a:spcBef>
                <a:spcPts val="270"/>
              </a:spcBef>
              <a:spcAft>
                <a:spcPts val="0"/>
              </a:spcAft>
              <a:buSzPts val="1350"/>
              <a:buNone/>
              <a:defRPr>
                <a:solidFill>
                  <a:srgbClr val="888888"/>
                </a:solidFill>
              </a:defRPr>
            </a:lvl8pPr>
            <a:lvl9pPr lvl="8" algn="ctr">
              <a:spcBef>
                <a:spcPts val="270"/>
              </a:spcBef>
              <a:spcAft>
                <a:spcPts val="0"/>
              </a:spcAft>
              <a:buSzPts val="1350"/>
              <a:buNone/>
              <a:defRPr>
                <a:solidFill>
                  <a:srgbClr val="888888"/>
                </a:solidFill>
              </a:defRPr>
            </a:lvl9pPr>
          </a:lstStyle>
          <a:p>
            <a:endParaRPr/>
          </a:p>
        </p:txBody>
      </p:sp>
      <p:sp>
        <p:nvSpPr>
          <p:cNvPr id="44" name="Google Shape;44;p34"/>
          <p:cNvSpPr/>
          <p:nvPr/>
        </p:nvSpPr>
        <p:spPr>
          <a:xfrm>
            <a:off x="609596" y="3324460"/>
            <a:ext cx="10972800" cy="104543"/>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5" name="Google Shape;45;p34" descr="A picture containing drawing&#10;&#10;Description automatically generated"/>
          <p:cNvPicPr preferRelativeResize="0"/>
          <p:nvPr/>
        </p:nvPicPr>
        <p:blipFill rotWithShape="1">
          <a:blip r:embed="rId2">
            <a:alphaModFix/>
          </a:blip>
          <a:srcRect b="14213"/>
          <a:stretch/>
        </p:blipFill>
        <p:spPr>
          <a:xfrm>
            <a:off x="245340" y="228600"/>
            <a:ext cx="2052851" cy="640080"/>
          </a:xfrm>
          <a:prstGeom prst="rect">
            <a:avLst/>
          </a:prstGeom>
          <a:noFill/>
          <a:ln>
            <a:noFill/>
          </a:ln>
        </p:spPr>
      </p:pic>
      <p:sp>
        <p:nvSpPr>
          <p:cNvPr id="46" name="Google Shape;46;p34"/>
          <p:cNvSpPr txBox="1"/>
          <p:nvPr/>
        </p:nvSpPr>
        <p:spPr>
          <a:xfrm>
            <a:off x="2543529" y="235529"/>
            <a:ext cx="77216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cap="none">
                <a:solidFill>
                  <a:schemeClr val="lt1"/>
                </a:solidFill>
                <a:latin typeface="Arial"/>
                <a:ea typeface="Arial"/>
                <a:cs typeface="Arial"/>
                <a:sym typeface="Arial"/>
              </a:rPr>
              <a:t>ELECTRICITY MARKETS &amp; POLICY</a:t>
            </a:r>
            <a:endParaRPr/>
          </a:p>
        </p:txBody>
      </p:sp>
      <p:pic>
        <p:nvPicPr>
          <p:cNvPr id="47" name="Google Shape;47;p34" descr="eta-header-as-logo.png"/>
          <p:cNvPicPr preferRelativeResize="0"/>
          <p:nvPr/>
        </p:nvPicPr>
        <p:blipFill rotWithShape="1">
          <a:blip r:embed="rId3">
            <a:alphaModFix/>
          </a:blip>
          <a:srcRect b="22934"/>
          <a:stretch/>
        </p:blipFill>
        <p:spPr>
          <a:xfrm>
            <a:off x="66452" y="6303284"/>
            <a:ext cx="1956379" cy="410559"/>
          </a:xfrm>
          <a:prstGeom prst="rect">
            <a:avLst/>
          </a:prstGeom>
          <a:noFill/>
          <a:ln>
            <a:noFill/>
          </a:ln>
        </p:spPr>
      </p:pic>
      <p:sp>
        <p:nvSpPr>
          <p:cNvPr id="48" name="Google Shape;48;p34"/>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a:solidFill>
                <a:schemeClr val="lt1"/>
              </a:solidFill>
              <a:latin typeface="Arial"/>
              <a:ea typeface="Arial"/>
              <a:cs typeface="Arial"/>
              <a:sym typeface="Arial"/>
            </a:endParaRPr>
          </a:p>
        </p:txBody>
      </p:sp>
      <p:sp>
        <p:nvSpPr>
          <p:cNvPr id="49" name="Google Shape;49;p34"/>
          <p:cNvSpPr/>
          <p:nvPr/>
        </p:nvSpPr>
        <p:spPr>
          <a:xfrm>
            <a:off x="609596" y="3324460"/>
            <a:ext cx="10972800" cy="104543"/>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50" name="Google Shape;50;p34" descr="A picture containing drawing&#10;&#10;Description automatically generated"/>
          <p:cNvPicPr preferRelativeResize="0"/>
          <p:nvPr/>
        </p:nvPicPr>
        <p:blipFill rotWithShape="1">
          <a:blip r:embed="rId4">
            <a:alphaModFix/>
          </a:blip>
          <a:srcRect b="14213"/>
          <a:stretch/>
        </p:blipFill>
        <p:spPr>
          <a:xfrm>
            <a:off x="90018" y="304800"/>
            <a:ext cx="1628072" cy="676845"/>
          </a:xfrm>
          <a:prstGeom prst="rect">
            <a:avLst/>
          </a:prstGeom>
          <a:noFill/>
          <a:ln>
            <a:noFill/>
          </a:ln>
        </p:spPr>
      </p:pic>
      <p:sp>
        <p:nvSpPr>
          <p:cNvPr id="51" name="Google Shape;51;p34"/>
          <p:cNvSpPr txBox="1"/>
          <p:nvPr/>
        </p:nvSpPr>
        <p:spPr>
          <a:xfrm>
            <a:off x="2133601" y="6172201"/>
            <a:ext cx="8486303" cy="265551"/>
          </a:xfrm>
          <a:prstGeom prst="rect">
            <a:avLst/>
          </a:prstGeom>
          <a:noFill/>
          <a:ln>
            <a:noFill/>
          </a:ln>
        </p:spPr>
        <p:txBody>
          <a:bodyPr spcFirstLastPara="1" wrap="square" lIns="76400" tIns="38200" rIns="76400" bIns="38200" anchor="b" anchorCtr="0">
            <a:noAutofit/>
          </a:bodyPr>
          <a:lstStyle/>
          <a:p>
            <a:pPr marL="0" marR="0" lvl="0" indent="0" algn="ctr" rtl="0">
              <a:spcBef>
                <a:spcPts val="0"/>
              </a:spcBef>
              <a:spcAft>
                <a:spcPts val="0"/>
              </a:spcAft>
              <a:buNone/>
            </a:pPr>
            <a:r>
              <a:rPr lang="en-US" sz="1100" i="1">
                <a:solidFill>
                  <a:srgbClr val="08306A"/>
                </a:solidFill>
                <a:latin typeface="Arial"/>
                <a:ea typeface="Arial"/>
                <a:cs typeface="Arial"/>
                <a:sym typeface="Arial"/>
              </a:rPr>
              <a:t>This work was funded by the U.S. Department of Energy Office of Energy Efficiency and Renewable Energy’s (EERE’s) Strategic Analysis Team (SA) under Contract No. DE-AC02-05CH11231.</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35"/>
          <p:cNvSpPr txBox="1">
            <a:spLocks noGrp="1"/>
          </p:cNvSpPr>
          <p:nvPr>
            <p:ph type="title"/>
          </p:nvPr>
        </p:nvSpPr>
        <p:spPr>
          <a:xfrm>
            <a:off x="609600" y="648237"/>
            <a:ext cx="109728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5"/>
          <p:cNvSpPr txBox="1">
            <a:spLocks noGrp="1"/>
          </p:cNvSpPr>
          <p:nvPr>
            <p:ph type="body" idx="1"/>
          </p:nvPr>
        </p:nvSpPr>
        <p:spPr>
          <a:xfrm>
            <a:off x="609600" y="1371600"/>
            <a:ext cx="5181600" cy="4800600"/>
          </a:xfrm>
          <a:prstGeom prst="rect">
            <a:avLst/>
          </a:prstGeom>
          <a:noFill/>
          <a:ln>
            <a:noFill/>
          </a:ln>
        </p:spPr>
        <p:txBody>
          <a:bodyPr spcFirstLastPara="1" wrap="square" lIns="91425" tIns="45700" rIns="91425" bIns="45700" anchor="t" anchorCtr="0">
            <a:noAutofit/>
          </a:bodyPr>
          <a:lstStyle>
            <a:lvl1pPr marL="457200" lvl="0" indent="-289560" algn="l">
              <a:spcBef>
                <a:spcPts val="525"/>
              </a:spcBef>
              <a:spcAft>
                <a:spcPts val="0"/>
              </a:spcAft>
              <a:buSzPts val="960"/>
              <a:buChar char="◻"/>
              <a:defRPr sz="1600"/>
            </a:lvl1pPr>
            <a:lvl2pPr marL="914400" lvl="1" indent="-290830" algn="l">
              <a:spcBef>
                <a:spcPts val="413"/>
              </a:spcBef>
              <a:spcAft>
                <a:spcPts val="0"/>
              </a:spcAft>
              <a:buSzPts val="980"/>
              <a:buChar char="🞑"/>
              <a:defRPr sz="1400"/>
            </a:lvl2pPr>
            <a:lvl3pPr marL="1371600" lvl="2" indent="-285750" algn="l">
              <a:spcBef>
                <a:spcPts val="375"/>
              </a:spcBef>
              <a:spcAft>
                <a:spcPts val="0"/>
              </a:spcAft>
              <a:buSzPts val="900"/>
              <a:buChar char="■"/>
              <a:defRPr sz="1200"/>
            </a:lvl3pPr>
            <a:lvl4pPr marL="1828800" lvl="3" indent="-285750" algn="l">
              <a:spcBef>
                <a:spcPts val="300"/>
              </a:spcBef>
              <a:spcAft>
                <a:spcPts val="0"/>
              </a:spcAft>
              <a:buSzPts val="900"/>
              <a:buChar char="■"/>
              <a:defRPr sz="1200"/>
            </a:lvl4pPr>
            <a:lvl5pPr marL="2286000" lvl="4" indent="-278129" algn="l">
              <a:spcBef>
                <a:spcPts val="300"/>
              </a:spcBef>
              <a:spcAft>
                <a:spcPts val="0"/>
              </a:spcAft>
              <a:buSzPts val="780"/>
              <a:buChar char="■"/>
              <a:defRPr sz="12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35"/>
          <p:cNvSpPr txBox="1">
            <a:spLocks noGrp="1"/>
          </p:cNvSpPr>
          <p:nvPr>
            <p:ph type="body" idx="2"/>
          </p:nvPr>
        </p:nvSpPr>
        <p:spPr>
          <a:xfrm>
            <a:off x="6400800" y="1371600"/>
            <a:ext cx="5181600" cy="4800600"/>
          </a:xfrm>
          <a:prstGeom prst="rect">
            <a:avLst/>
          </a:prstGeom>
          <a:noFill/>
          <a:ln>
            <a:noFill/>
          </a:ln>
        </p:spPr>
        <p:txBody>
          <a:bodyPr spcFirstLastPara="1" wrap="square" lIns="91425" tIns="45700" rIns="91425" bIns="45700" anchor="t" anchorCtr="0">
            <a:noAutofit/>
          </a:bodyPr>
          <a:lstStyle>
            <a:lvl1pPr marL="457200" lvl="0" indent="-289560" algn="l">
              <a:spcBef>
                <a:spcPts val="525"/>
              </a:spcBef>
              <a:spcAft>
                <a:spcPts val="0"/>
              </a:spcAft>
              <a:buSzPts val="960"/>
              <a:buChar char="◻"/>
              <a:defRPr sz="1600"/>
            </a:lvl1pPr>
            <a:lvl2pPr marL="914400" lvl="1" indent="-290830" algn="l">
              <a:spcBef>
                <a:spcPts val="413"/>
              </a:spcBef>
              <a:spcAft>
                <a:spcPts val="0"/>
              </a:spcAft>
              <a:buSzPts val="980"/>
              <a:buChar char="🞑"/>
              <a:defRPr sz="1400"/>
            </a:lvl2pPr>
            <a:lvl3pPr marL="1371600" lvl="2" indent="-285750" algn="l">
              <a:spcBef>
                <a:spcPts val="375"/>
              </a:spcBef>
              <a:spcAft>
                <a:spcPts val="0"/>
              </a:spcAft>
              <a:buSzPts val="900"/>
              <a:buChar char="■"/>
              <a:defRPr sz="1200"/>
            </a:lvl3pPr>
            <a:lvl4pPr marL="1828800" lvl="3" indent="-285750" algn="l">
              <a:spcBef>
                <a:spcPts val="300"/>
              </a:spcBef>
              <a:spcAft>
                <a:spcPts val="0"/>
              </a:spcAft>
              <a:buSzPts val="900"/>
              <a:buChar char="■"/>
              <a:defRPr sz="1200"/>
            </a:lvl4pPr>
            <a:lvl5pPr marL="2286000" lvl="4" indent="-278129" algn="l">
              <a:spcBef>
                <a:spcPts val="300"/>
              </a:spcBef>
              <a:spcAft>
                <a:spcPts val="0"/>
              </a:spcAft>
              <a:buSzPts val="780"/>
              <a:buChar char="■"/>
              <a:defRPr sz="12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35"/>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4"/>
        <p:cNvGrpSpPr/>
        <p:nvPr/>
      </p:nvGrpSpPr>
      <p:grpSpPr>
        <a:xfrm>
          <a:off x="0" y="0"/>
          <a:ext cx="0" cy="0"/>
          <a:chOff x="0" y="0"/>
          <a:chExt cx="0" cy="0"/>
        </a:xfrm>
      </p:grpSpPr>
      <p:sp>
        <p:nvSpPr>
          <p:cNvPr id="65" name="Google Shape;65;p37"/>
          <p:cNvSpPr txBox="1">
            <a:spLocks noGrp="1"/>
          </p:cNvSpPr>
          <p:nvPr>
            <p:ph type="body" idx="1"/>
          </p:nvPr>
        </p:nvSpPr>
        <p:spPr>
          <a:xfrm>
            <a:off x="609601" y="1371600"/>
            <a:ext cx="2186172" cy="48006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Autofit/>
          </a:bodyPr>
          <a:lstStyle>
            <a:lvl1pPr marL="457200" lvl="0" indent="-228600" algn="l">
              <a:spcBef>
                <a:spcPts val="525"/>
              </a:spcBef>
              <a:spcAft>
                <a:spcPts val="0"/>
              </a:spcAft>
              <a:buSzPts val="810"/>
              <a:buNone/>
              <a:defRPr sz="1350">
                <a:solidFill>
                  <a:schemeClr val="lt1"/>
                </a:solidFill>
                <a:latin typeface="Arial"/>
                <a:ea typeface="Arial"/>
                <a:cs typeface="Arial"/>
                <a:sym typeface="Arial"/>
              </a:defRPr>
            </a:lvl1pPr>
            <a:lvl2pPr marL="914400" lvl="1" indent="-228600" algn="l">
              <a:spcBef>
                <a:spcPts val="750"/>
              </a:spcBef>
              <a:spcAft>
                <a:spcPts val="0"/>
              </a:spcAft>
              <a:buSzPts val="630"/>
              <a:buNone/>
              <a:defRPr sz="900">
                <a:solidFill>
                  <a:schemeClr val="lt1"/>
                </a:solidFill>
                <a:latin typeface="Arial"/>
                <a:ea typeface="Arial"/>
                <a:cs typeface="Arial"/>
                <a:sym typeface="Arial"/>
              </a:defRPr>
            </a:lvl2pPr>
            <a:lvl3pPr marL="1371600" lvl="2" indent="-228600" algn="l">
              <a:spcBef>
                <a:spcPts val="375"/>
              </a:spcBef>
              <a:spcAft>
                <a:spcPts val="0"/>
              </a:spcAft>
              <a:buSzPts val="563"/>
              <a:buNone/>
              <a:defRPr sz="750">
                <a:solidFill>
                  <a:schemeClr val="lt1"/>
                </a:solidFill>
                <a:latin typeface="Arial"/>
                <a:ea typeface="Arial"/>
                <a:cs typeface="Arial"/>
                <a:sym typeface="Arial"/>
              </a:defRPr>
            </a:lvl3pPr>
            <a:lvl4pPr marL="1828800" lvl="3" indent="-228600" algn="l">
              <a:spcBef>
                <a:spcPts val="300"/>
              </a:spcBef>
              <a:spcAft>
                <a:spcPts val="0"/>
              </a:spcAft>
              <a:buSzPts val="506"/>
              <a:buNone/>
              <a:defRPr sz="675">
                <a:solidFill>
                  <a:schemeClr val="lt1"/>
                </a:solidFill>
                <a:latin typeface="Arial"/>
                <a:ea typeface="Arial"/>
                <a:cs typeface="Arial"/>
                <a:sym typeface="Arial"/>
              </a:defRPr>
            </a:lvl4pPr>
            <a:lvl5pPr marL="2286000" lvl="4" indent="-228600" algn="l">
              <a:spcBef>
                <a:spcPts val="300"/>
              </a:spcBef>
              <a:spcAft>
                <a:spcPts val="0"/>
              </a:spcAft>
              <a:buSzPts val="439"/>
              <a:buNone/>
              <a:defRPr sz="675">
                <a:solidFill>
                  <a:schemeClr val="lt1"/>
                </a:solidFill>
                <a:latin typeface="Arial"/>
                <a:ea typeface="Arial"/>
                <a:cs typeface="Arial"/>
                <a:sym typeface="Aria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37"/>
          <p:cNvSpPr txBox="1">
            <a:spLocks noGrp="1"/>
          </p:cNvSpPr>
          <p:nvPr>
            <p:ph type="body" idx="2"/>
          </p:nvPr>
        </p:nvSpPr>
        <p:spPr>
          <a:xfrm>
            <a:off x="2946400" y="1371600"/>
            <a:ext cx="8623299" cy="4800600"/>
          </a:xfrm>
          <a:prstGeom prst="rect">
            <a:avLst/>
          </a:prstGeom>
          <a:noFill/>
          <a:ln>
            <a:noFill/>
          </a:ln>
        </p:spPr>
        <p:txBody>
          <a:bodyPr spcFirstLastPara="1" wrap="square" lIns="91425" tIns="45700" rIns="91425" bIns="45700" anchor="t" anchorCtr="0">
            <a:noAutofit/>
          </a:bodyPr>
          <a:lstStyle>
            <a:lvl1pPr marL="457200" lvl="0" indent="-297180" algn="l">
              <a:spcBef>
                <a:spcPts val="525"/>
              </a:spcBef>
              <a:spcAft>
                <a:spcPts val="0"/>
              </a:spcAft>
              <a:buSzPts val="1080"/>
              <a:buChar char="◻"/>
              <a:defRPr/>
            </a:lvl1pPr>
            <a:lvl2pPr marL="914400" lvl="1" indent="-308610" algn="l">
              <a:spcBef>
                <a:spcPts val="413"/>
              </a:spcBef>
              <a:spcAft>
                <a:spcPts val="0"/>
              </a:spcAft>
              <a:buSzPts val="1260"/>
              <a:buChar char="🞑"/>
              <a:defRPr/>
            </a:lvl2pPr>
            <a:lvl3pPr marL="1371600" lvl="2" indent="-314325" algn="l">
              <a:spcBef>
                <a:spcPts val="375"/>
              </a:spcBef>
              <a:spcAft>
                <a:spcPts val="0"/>
              </a:spcAft>
              <a:buSzPts val="1350"/>
              <a:buChar char="■"/>
              <a:defRPr/>
            </a:lvl3pPr>
            <a:lvl4pPr marL="1828800" lvl="3" indent="-314325" algn="l">
              <a:spcBef>
                <a:spcPts val="300"/>
              </a:spcBef>
              <a:spcAft>
                <a:spcPts val="0"/>
              </a:spcAft>
              <a:buSzPts val="1350"/>
              <a:buChar char="■"/>
              <a:defRPr/>
            </a:lvl4pPr>
            <a:lvl5pPr marL="2286000" lvl="4" indent="-302895" algn="l">
              <a:spcBef>
                <a:spcPts val="3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37"/>
          <p:cNvSpPr txBox="1">
            <a:spLocks noGrp="1"/>
          </p:cNvSpPr>
          <p:nvPr>
            <p:ph type="title"/>
          </p:nvPr>
        </p:nvSpPr>
        <p:spPr>
          <a:xfrm>
            <a:off x="609599" y="648227"/>
            <a:ext cx="109728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38"/>
          <p:cNvSpPr txBox="1">
            <a:spLocks noGrp="1"/>
          </p:cNvSpPr>
          <p:nvPr>
            <p:ph type="title"/>
          </p:nvPr>
        </p:nvSpPr>
        <p:spPr>
          <a:xfrm>
            <a:off x="609600" y="648227"/>
            <a:ext cx="10972800" cy="461665"/>
          </a:xfrm>
          <a:prstGeom prst="rect">
            <a:avLst/>
          </a:prstGeom>
          <a:noFill/>
          <a:ln>
            <a:noFill/>
          </a:ln>
        </p:spPr>
        <p:txBody>
          <a:bodyPr spcFirstLastPara="1" wrap="square" lIns="91425" tIns="45700" rIns="91425" bIns="45700" anchor="b" anchorCtr="0">
            <a:sp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1" name="Google Shape;71;p38"/>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with Header">
  <p:cSld name="Blank with Header">
    <p:spTree>
      <p:nvGrpSpPr>
        <p:cNvPr id="1" name="Shape 19"/>
        <p:cNvGrpSpPr/>
        <p:nvPr/>
      </p:nvGrpSpPr>
      <p:grpSpPr>
        <a:xfrm>
          <a:off x="0" y="0"/>
          <a:ext cx="0" cy="0"/>
          <a:chOff x="0" y="0"/>
          <a:chExt cx="0" cy="0"/>
        </a:xfrm>
      </p:grpSpPr>
      <p:sp>
        <p:nvSpPr>
          <p:cNvPr id="20" name="Google Shape;20;p31"/>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1"/>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i="0" u="none" strike="noStrike" cap="none">
              <a:solidFill>
                <a:schemeClr val="lt1"/>
              </a:solidFill>
              <a:latin typeface="Arial"/>
              <a:ea typeface="Arial"/>
              <a:cs typeface="Arial"/>
              <a:sym typeface="Arial"/>
            </a:endParaRPr>
          </a:p>
        </p:txBody>
      </p:sp>
      <p:pic>
        <p:nvPicPr>
          <p:cNvPr id="23" name="Google Shape;23;p31" descr="A picture containing drawing&#10;&#10;Description automatically generated"/>
          <p:cNvPicPr preferRelativeResize="0"/>
          <p:nvPr/>
        </p:nvPicPr>
        <p:blipFill rotWithShape="1">
          <a:blip r:embed="rId2">
            <a:alphaModFix/>
          </a:blip>
          <a:srcRect b="14213"/>
          <a:stretch/>
        </p:blipFill>
        <p:spPr>
          <a:xfrm>
            <a:off x="245340" y="228600"/>
            <a:ext cx="2052851" cy="640080"/>
          </a:xfrm>
          <a:prstGeom prst="rect">
            <a:avLst/>
          </a:prstGeom>
          <a:noFill/>
          <a:ln>
            <a:noFill/>
          </a:ln>
        </p:spPr>
      </p:pic>
      <p:sp>
        <p:nvSpPr>
          <p:cNvPr id="24" name="Google Shape;24;p31"/>
          <p:cNvSpPr txBox="1"/>
          <p:nvPr/>
        </p:nvSpPr>
        <p:spPr>
          <a:xfrm>
            <a:off x="2543529" y="235529"/>
            <a:ext cx="772160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a:solidFill>
                  <a:schemeClr val="lt1"/>
                </a:solidFill>
                <a:latin typeface="Arial"/>
                <a:ea typeface="Arial"/>
                <a:cs typeface="Arial"/>
                <a:sym typeface="Arial"/>
              </a:rPr>
              <a:t>ELECTRICITY MARKETS &amp; POLICY</a:t>
            </a:r>
            <a:endParaRPr/>
          </a:p>
        </p:txBody>
      </p:sp>
      <p:sp>
        <p:nvSpPr>
          <p:cNvPr id="25" name="Google Shape;25;p31"/>
          <p:cNvSpPr txBox="1"/>
          <p:nvPr/>
        </p:nvSpPr>
        <p:spPr>
          <a:xfrm>
            <a:off x="2" y="0"/>
            <a:ext cx="12199383" cy="1053036"/>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u="none">
              <a:solidFill>
                <a:schemeClr val="lt1"/>
              </a:solidFill>
              <a:latin typeface="Arial"/>
              <a:ea typeface="Arial"/>
              <a:cs typeface="Arial"/>
              <a:sym typeface="Arial"/>
            </a:endParaRPr>
          </a:p>
        </p:txBody>
      </p:sp>
      <p:pic>
        <p:nvPicPr>
          <p:cNvPr id="26" name="Google Shape;26;p31" descr="A picture containing drawing&#10;&#10;Description automatically generated"/>
          <p:cNvPicPr preferRelativeResize="0"/>
          <p:nvPr/>
        </p:nvPicPr>
        <p:blipFill rotWithShape="1">
          <a:blip r:embed="rId3">
            <a:alphaModFix/>
          </a:blip>
          <a:srcRect b="14213"/>
          <a:stretch/>
        </p:blipFill>
        <p:spPr>
          <a:xfrm>
            <a:off x="90018" y="304800"/>
            <a:ext cx="1628072" cy="676845"/>
          </a:xfrm>
          <a:prstGeom prst="rect">
            <a:avLst/>
          </a:prstGeom>
          <a:noFill/>
          <a:ln>
            <a:noFill/>
          </a:ln>
        </p:spPr>
      </p:pic>
    </p:spTree>
    <p:extLst>
      <p:ext uri="{BB962C8B-B14F-4D97-AF65-F5344CB8AC3E}">
        <p14:creationId xmlns:p14="http://schemas.microsoft.com/office/powerpoint/2010/main" val="411891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p:nvPr/>
        </p:nvSpPr>
        <p:spPr>
          <a:xfrm>
            <a:off x="609601" y="1169774"/>
            <a:ext cx="10972799" cy="49619"/>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i="0" u="none" strike="noStrike" cap="none">
              <a:solidFill>
                <a:schemeClr val="lt1"/>
              </a:solidFill>
              <a:latin typeface="Arial"/>
              <a:ea typeface="Arial"/>
              <a:cs typeface="Arial"/>
              <a:sym typeface="Arial"/>
            </a:endParaRPr>
          </a:p>
        </p:txBody>
      </p:sp>
      <p:sp>
        <p:nvSpPr>
          <p:cNvPr id="11" name="Google Shape;11;p29"/>
          <p:cNvSpPr txBox="1">
            <a:spLocks noGrp="1"/>
          </p:cNvSpPr>
          <p:nvPr>
            <p:ph type="body" idx="1"/>
          </p:nvPr>
        </p:nvSpPr>
        <p:spPr>
          <a:xfrm>
            <a:off x="609599" y="1371600"/>
            <a:ext cx="10972800" cy="4800600"/>
          </a:xfrm>
          <a:prstGeom prst="rect">
            <a:avLst/>
          </a:prstGeom>
          <a:noFill/>
          <a:ln>
            <a:noFill/>
          </a:ln>
        </p:spPr>
        <p:txBody>
          <a:bodyPr spcFirstLastPara="1" wrap="square" lIns="91425" tIns="45700" rIns="91425" bIns="45700" anchor="t" anchorCtr="0">
            <a:noAutofit/>
          </a:bodyPr>
          <a:lstStyle>
            <a:lvl1pPr marL="457200" marR="0" lvl="0" indent="-297180" algn="l" rtl="0">
              <a:spcBef>
                <a:spcPts val="525"/>
              </a:spcBef>
              <a:spcAft>
                <a:spcPts val="0"/>
              </a:spcAft>
              <a:buClr>
                <a:schemeClr val="accent2"/>
              </a:buClr>
              <a:buSzPts val="1080"/>
              <a:buFont typeface="Noto Sans Symbols"/>
              <a:buChar char="◻"/>
              <a:defRPr sz="1800" b="0" i="0" u="none" strike="noStrike" cap="none">
                <a:solidFill>
                  <a:schemeClr val="dk1"/>
                </a:solidFill>
                <a:latin typeface="Arial"/>
                <a:ea typeface="Arial"/>
                <a:cs typeface="Arial"/>
                <a:sym typeface="Arial"/>
              </a:defRPr>
            </a:lvl1pPr>
            <a:lvl2pPr marL="914400" marR="0" lvl="1" indent="-295275" algn="l" rtl="0">
              <a:spcBef>
                <a:spcPts val="413"/>
              </a:spcBef>
              <a:spcAft>
                <a:spcPts val="0"/>
              </a:spcAft>
              <a:buClr>
                <a:schemeClr val="accent1"/>
              </a:buClr>
              <a:buSzPts val="1050"/>
              <a:buFont typeface="Noto Sans Symbols"/>
              <a:buChar char="🞑"/>
              <a:defRPr sz="1500" b="0" i="0" u="none" strike="noStrike" cap="none">
                <a:solidFill>
                  <a:schemeClr val="dk1"/>
                </a:solidFill>
                <a:latin typeface="Arial"/>
                <a:ea typeface="Arial"/>
                <a:cs typeface="Arial"/>
                <a:sym typeface="Arial"/>
              </a:defRPr>
            </a:lvl2pPr>
            <a:lvl3pPr marL="1371600" marR="0" lvl="2" indent="-292893" algn="l" rtl="0">
              <a:spcBef>
                <a:spcPts val="375"/>
              </a:spcBef>
              <a:spcAft>
                <a:spcPts val="0"/>
              </a:spcAft>
              <a:buClr>
                <a:schemeClr val="accent2"/>
              </a:buClr>
              <a:buSzPts val="1013"/>
              <a:buFont typeface="Noto Sans Symbols"/>
              <a:buChar char="■"/>
              <a:defRPr sz="1350" b="0" i="0" u="none" strike="noStrike" cap="none">
                <a:solidFill>
                  <a:schemeClr val="dk1"/>
                </a:solidFill>
                <a:latin typeface="Arial"/>
                <a:ea typeface="Arial"/>
                <a:cs typeface="Arial"/>
                <a:sym typeface="Arial"/>
              </a:defRPr>
            </a:lvl3pPr>
            <a:lvl4pPr marL="1828800" marR="0" lvl="3" indent="-292893" algn="l" rtl="0">
              <a:spcBef>
                <a:spcPts val="300"/>
              </a:spcBef>
              <a:spcAft>
                <a:spcPts val="0"/>
              </a:spcAft>
              <a:buClr>
                <a:schemeClr val="accent3"/>
              </a:buClr>
              <a:buSzPts val="1013"/>
              <a:buFont typeface="Noto Sans Symbols"/>
              <a:buChar char="■"/>
              <a:defRPr sz="1350" b="0" i="0" u="none" strike="noStrike" cap="none">
                <a:solidFill>
                  <a:schemeClr val="dk1"/>
                </a:solidFill>
                <a:latin typeface="Arial"/>
                <a:ea typeface="Arial"/>
                <a:cs typeface="Arial"/>
                <a:sym typeface="Arial"/>
              </a:defRPr>
            </a:lvl4pPr>
            <a:lvl5pPr marL="2286000" marR="0" lvl="4" indent="-284321" algn="l" rtl="0">
              <a:spcBef>
                <a:spcPts val="300"/>
              </a:spcBef>
              <a:spcAft>
                <a:spcPts val="0"/>
              </a:spcAft>
              <a:buClr>
                <a:schemeClr val="accent4"/>
              </a:buClr>
              <a:buSzPts val="877"/>
              <a:buFont typeface="Noto Sans Symbols"/>
              <a:buChar char="■"/>
              <a:defRPr sz="1350" b="0" i="0" u="none" strike="noStrike" cap="none">
                <a:solidFill>
                  <a:schemeClr val="dk1"/>
                </a:solidFill>
                <a:latin typeface="Arial"/>
                <a:ea typeface="Arial"/>
                <a:cs typeface="Arial"/>
                <a:sym typeface="Arial"/>
              </a:defRPr>
            </a:lvl5pPr>
            <a:lvl6pPr marL="2743200" marR="0" lvl="5" indent="-314325" algn="l" rtl="0">
              <a:spcBef>
                <a:spcPts val="270"/>
              </a:spcBef>
              <a:spcAft>
                <a:spcPts val="0"/>
              </a:spcAft>
              <a:buClr>
                <a:schemeClr val="accent1"/>
              </a:buClr>
              <a:buSzPts val="1350"/>
              <a:buFont typeface="Noto Sans Symbols"/>
              <a:buChar char="▪"/>
              <a:defRPr sz="1350" b="0" i="0" u="none" strike="noStrike" cap="none">
                <a:solidFill>
                  <a:schemeClr val="dk1"/>
                </a:solidFill>
                <a:latin typeface="Arial"/>
                <a:ea typeface="Arial"/>
                <a:cs typeface="Arial"/>
                <a:sym typeface="Arial"/>
              </a:defRPr>
            </a:lvl6pPr>
            <a:lvl7pPr marL="3200400" marR="0" lvl="6" indent="-314325" algn="l" rtl="0">
              <a:spcBef>
                <a:spcPts val="270"/>
              </a:spcBef>
              <a:spcAft>
                <a:spcPts val="0"/>
              </a:spcAft>
              <a:buClr>
                <a:schemeClr val="accent2"/>
              </a:buClr>
              <a:buSzPts val="1350"/>
              <a:buFont typeface="Noto Sans Symbols"/>
              <a:buChar char="▪"/>
              <a:defRPr sz="1350" b="0" i="0" u="none" strike="noStrike" cap="none">
                <a:solidFill>
                  <a:schemeClr val="dk1"/>
                </a:solidFill>
                <a:latin typeface="Arial"/>
                <a:ea typeface="Arial"/>
                <a:cs typeface="Arial"/>
                <a:sym typeface="Arial"/>
              </a:defRPr>
            </a:lvl7pPr>
            <a:lvl8pPr marL="3657600" marR="0" lvl="7" indent="-314325" algn="l" rtl="0">
              <a:spcBef>
                <a:spcPts val="270"/>
              </a:spcBef>
              <a:spcAft>
                <a:spcPts val="0"/>
              </a:spcAft>
              <a:buClr>
                <a:schemeClr val="accent3"/>
              </a:buClr>
              <a:buSzPts val="1350"/>
              <a:buFont typeface="Noto Sans Symbols"/>
              <a:buChar char="▪"/>
              <a:defRPr sz="1350" b="0" i="0" u="none" strike="noStrike" cap="none">
                <a:solidFill>
                  <a:schemeClr val="dk1"/>
                </a:solidFill>
                <a:latin typeface="Arial"/>
                <a:ea typeface="Arial"/>
                <a:cs typeface="Arial"/>
                <a:sym typeface="Arial"/>
              </a:defRPr>
            </a:lvl8pPr>
            <a:lvl9pPr marL="4114800" marR="0" lvl="8" indent="-314325" algn="l" rtl="0">
              <a:spcBef>
                <a:spcPts val="270"/>
              </a:spcBef>
              <a:spcAft>
                <a:spcPts val="0"/>
              </a:spcAft>
              <a:buClr>
                <a:schemeClr val="accent4"/>
              </a:buClr>
              <a:buSzPts val="1350"/>
              <a:buFont typeface="Noto Sans Symbols"/>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title"/>
          </p:nvPr>
        </p:nvSpPr>
        <p:spPr>
          <a:xfrm>
            <a:off x="609599" y="648227"/>
            <a:ext cx="10972800" cy="461665"/>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9"/>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9"/>
          <p:cNvSpPr txBox="1"/>
          <p:nvPr/>
        </p:nvSpPr>
        <p:spPr>
          <a:xfrm>
            <a:off x="609601" y="1169774"/>
            <a:ext cx="10972799" cy="49619"/>
          </a:xfrm>
          <a:prstGeom prst="rect">
            <a:avLst/>
          </a:prstGeom>
          <a:solidFill>
            <a:srgbClr val="08306A"/>
          </a:solidFill>
          <a:ln>
            <a:noFill/>
          </a:ln>
        </p:spPr>
        <p:txBody>
          <a:bodyPr spcFirstLastPara="1" wrap="square" lIns="68575" tIns="0" rIns="68575" bIns="34275" anchor="t" anchorCtr="0">
            <a:noAutofit/>
          </a:bodyPr>
          <a:lstStyle/>
          <a:p>
            <a:pPr marL="0" marR="0" lvl="0" indent="0" algn="just" rtl="0">
              <a:lnSpc>
                <a:spcPct val="110000"/>
              </a:lnSpc>
              <a:spcBef>
                <a:spcPts val="0"/>
              </a:spcBef>
              <a:spcAft>
                <a:spcPts val="0"/>
              </a:spcAft>
              <a:buClr>
                <a:srgbClr val="003399"/>
              </a:buClr>
              <a:buSzPts val="765"/>
              <a:buFont typeface="Noto Sans Symbols"/>
              <a:buNone/>
            </a:pPr>
            <a:endParaRPr sz="9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6" r:id="rId5"/>
    <p:sldLayoutId id="2147483657" r:id="rId6"/>
    <p:sldLayoutId id="21474836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freesvg.org/clipboard-with-blank-paper-vector-draw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mp.lbl.gov/publication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emp.lbl.gov/publications/snapshot-ev-specific-rate-designs" TargetMode="External"/><Relationship Id="rId4" Type="http://schemas.openxmlformats.org/officeDocument/2006/relationships/hyperlink" Target="https://emp.lbl.gov/mailing-lis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
          <p:cNvSpPr txBox="1"/>
          <p:nvPr/>
        </p:nvSpPr>
        <p:spPr>
          <a:xfrm>
            <a:off x="25503" y="3279591"/>
            <a:ext cx="9863563" cy="2569909"/>
          </a:xfrm>
          <a:prstGeom prst="rect">
            <a:avLst/>
          </a:prstGeom>
          <a:solidFill>
            <a:schemeClr val="lt1"/>
          </a:solidFill>
          <a:ln>
            <a:noFill/>
          </a:ln>
        </p:spPr>
        <p:txBody>
          <a:bodyPr spcFirstLastPara="1" wrap="square" lIns="91425" tIns="182875" rIns="91425" bIns="45700" anchor="t" anchorCtr="0">
            <a:spAutoFit/>
          </a:bodyPr>
          <a:lstStyle/>
          <a:p>
            <a:pPr marL="457200" marR="0" lvl="0" indent="0" algn="l" rtl="0">
              <a:lnSpc>
                <a:spcPct val="100000"/>
              </a:lnSpc>
              <a:spcBef>
                <a:spcPts val="0"/>
              </a:spcBef>
              <a:spcAft>
                <a:spcPts val="0"/>
              </a:spcAft>
              <a:buClr>
                <a:srgbClr val="08306A"/>
              </a:buClr>
              <a:buSzPts val="3000"/>
              <a:buFont typeface="Arial"/>
              <a:buNone/>
            </a:pPr>
            <a:r>
              <a:rPr lang="en-US" sz="3000" b="1" i="0" u="none" strike="noStrike" cap="none" dirty="0">
                <a:solidFill>
                  <a:srgbClr val="08306A"/>
                </a:solidFill>
                <a:latin typeface="Arial"/>
                <a:ea typeface="Arial"/>
                <a:cs typeface="Arial"/>
                <a:sym typeface="Arial"/>
              </a:rPr>
              <a:t>A Snapshot of EV-Specific Rate Designs Among U.S. Investor-Owned Electric Utilities</a:t>
            </a:r>
            <a:endParaRPr sz="30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chemeClr val="dk1"/>
              </a:buClr>
              <a:buSzPts val="800"/>
              <a:buFont typeface="Arial"/>
              <a:buNone/>
            </a:pPr>
            <a:endParaRPr sz="1200" b="1" i="0" u="none" strike="noStrike" cap="none" dirty="0">
              <a:solidFill>
                <a:srgbClr val="9D90A0"/>
              </a:solidFill>
              <a:latin typeface="Arial"/>
              <a:ea typeface="Arial"/>
              <a:cs typeface="Arial"/>
              <a:sym typeface="Arial"/>
            </a:endParaRPr>
          </a:p>
          <a:p>
            <a:pPr marL="457200" lvl="0">
              <a:buClr>
                <a:srgbClr val="9D90A0"/>
              </a:buClr>
              <a:buSzPts val="2000"/>
            </a:pPr>
            <a:r>
              <a:rPr lang="en-US" sz="2000" b="1" i="0" u="none" strike="noStrike" cap="none" dirty="0">
                <a:solidFill>
                  <a:srgbClr val="9D90A0"/>
                </a:solidFill>
                <a:latin typeface="Arial"/>
                <a:ea typeface="Arial"/>
                <a:cs typeface="Arial"/>
                <a:sym typeface="Arial"/>
              </a:rPr>
              <a:t>Peter Cappers, Andrew </a:t>
            </a:r>
            <a:r>
              <a:rPr lang="en-US" sz="2000" b="1" i="0" u="none" strike="noStrike" cap="none" dirty="0" err="1">
                <a:solidFill>
                  <a:srgbClr val="9D90A0"/>
                </a:solidFill>
                <a:latin typeface="Arial"/>
                <a:ea typeface="Arial"/>
                <a:cs typeface="Arial"/>
                <a:sym typeface="Arial"/>
              </a:rPr>
              <a:t>Satchwell</a:t>
            </a:r>
            <a:r>
              <a:rPr lang="en-US" sz="2000" b="1" i="0" u="none" strike="noStrike" cap="none" dirty="0">
                <a:solidFill>
                  <a:srgbClr val="9D90A0"/>
                </a:solidFill>
                <a:latin typeface="Arial"/>
                <a:ea typeface="Arial"/>
                <a:cs typeface="Arial"/>
                <a:sym typeface="Arial"/>
              </a:rPr>
              <a:t> (Berkeley Lab)</a:t>
            </a:r>
          </a:p>
          <a:p>
            <a:pPr marL="457200" lvl="0">
              <a:buClr>
                <a:srgbClr val="9D90A0"/>
              </a:buClr>
              <a:buSzPts val="2000"/>
            </a:pPr>
            <a:r>
              <a:rPr lang="en-US" sz="2000" b="1" dirty="0">
                <a:solidFill>
                  <a:srgbClr val="9D90A0"/>
                </a:solidFill>
              </a:rPr>
              <a:t>Cameron Brooks, Sam </a:t>
            </a:r>
            <a:r>
              <a:rPr lang="en-US" sz="2000" b="1" dirty="0" err="1">
                <a:solidFill>
                  <a:srgbClr val="9D90A0"/>
                </a:solidFill>
              </a:rPr>
              <a:t>Kozel</a:t>
            </a:r>
            <a:r>
              <a:rPr lang="en-US" sz="2000" b="1" dirty="0">
                <a:solidFill>
                  <a:srgbClr val="9D90A0"/>
                </a:solidFill>
              </a:rPr>
              <a:t> (E9 Insight)</a:t>
            </a:r>
            <a:endParaRPr dirty="0"/>
          </a:p>
          <a:p>
            <a:pPr marL="457200" marR="0" lvl="0" indent="0" algn="l" rtl="0">
              <a:lnSpc>
                <a:spcPct val="100000"/>
              </a:lnSpc>
              <a:spcBef>
                <a:spcPts val="0"/>
              </a:spcBef>
              <a:spcAft>
                <a:spcPts val="0"/>
              </a:spcAft>
              <a:buClr>
                <a:schemeClr val="dk1"/>
              </a:buClr>
              <a:buSzPts val="1200"/>
              <a:buFont typeface="Arial"/>
              <a:buNone/>
            </a:pPr>
            <a:endParaRPr sz="1200" b="1" i="0" u="none" strike="noStrike" cap="none" dirty="0">
              <a:solidFill>
                <a:srgbClr val="9D90A0"/>
              </a:solidFill>
              <a:latin typeface="Arial"/>
              <a:ea typeface="Arial"/>
              <a:cs typeface="Arial"/>
              <a:sym typeface="Arial"/>
            </a:endParaRPr>
          </a:p>
          <a:p>
            <a:pPr marL="457200" marR="0" lvl="0" indent="0" algn="l" rtl="0">
              <a:lnSpc>
                <a:spcPct val="100000"/>
              </a:lnSpc>
              <a:spcBef>
                <a:spcPts val="0"/>
              </a:spcBef>
              <a:spcAft>
                <a:spcPts val="0"/>
              </a:spcAft>
              <a:buClr>
                <a:srgbClr val="9D90A0"/>
              </a:buClr>
              <a:buSzPts val="2000"/>
              <a:buFont typeface="Arial"/>
              <a:buNone/>
            </a:pPr>
            <a:r>
              <a:rPr lang="en-US" sz="2000" b="1" dirty="0">
                <a:solidFill>
                  <a:srgbClr val="9D90A0"/>
                </a:solidFill>
              </a:rPr>
              <a:t>May 11, 2023</a:t>
            </a:r>
            <a:endParaRPr dirty="0"/>
          </a:p>
          <a:p>
            <a:pPr marL="457200" marR="0" lvl="0" indent="0" algn="l" rtl="0">
              <a:lnSpc>
                <a:spcPct val="100000"/>
              </a:lnSpc>
              <a:spcBef>
                <a:spcPts val="0"/>
              </a:spcBef>
              <a:spcAft>
                <a:spcPts val="0"/>
              </a:spcAft>
              <a:buClr>
                <a:schemeClr val="dk1"/>
              </a:buClr>
              <a:buSzPts val="800"/>
              <a:buFont typeface="Arial"/>
              <a:buNone/>
            </a:pPr>
            <a:endParaRPr sz="800" b="1" i="0" u="none" strike="noStrike" cap="none" dirty="0">
              <a:solidFill>
                <a:srgbClr val="9D90A0"/>
              </a:solidFill>
              <a:latin typeface="Arial"/>
              <a:ea typeface="Arial"/>
              <a:cs typeface="Arial"/>
              <a:sym typeface="Arial"/>
            </a:endParaRPr>
          </a:p>
        </p:txBody>
      </p:sp>
      <p:pic>
        <p:nvPicPr>
          <p:cNvPr id="77" name="Google Shape;77;p1"/>
          <p:cNvPicPr preferRelativeResize="0"/>
          <p:nvPr/>
        </p:nvPicPr>
        <p:blipFill rotWithShape="1">
          <a:blip r:embed="rId3">
            <a:alphaModFix/>
          </a:blip>
          <a:srcRect/>
          <a:stretch/>
        </p:blipFill>
        <p:spPr>
          <a:xfrm>
            <a:off x="-2" y="-383486"/>
            <a:ext cx="12192001" cy="3623274"/>
          </a:xfrm>
          <a:prstGeom prst="rect">
            <a:avLst/>
          </a:prstGeom>
          <a:noFill/>
          <a:ln>
            <a:noFill/>
          </a:ln>
        </p:spPr>
      </p:pic>
      <p:pic>
        <p:nvPicPr>
          <p:cNvPr id="79" name="Google Shape;79;p1"/>
          <p:cNvPicPr preferRelativeResize="0"/>
          <p:nvPr/>
        </p:nvPicPr>
        <p:blipFill rotWithShape="1">
          <a:blip r:embed="rId4">
            <a:alphaModFix/>
          </a:blip>
          <a:srcRect/>
          <a:stretch/>
        </p:blipFill>
        <p:spPr>
          <a:xfrm>
            <a:off x="9753600" y="3527113"/>
            <a:ext cx="2308294" cy="1125766"/>
          </a:xfrm>
          <a:prstGeom prst="rect">
            <a:avLst/>
          </a:prstGeom>
          <a:noFill/>
          <a:ln>
            <a:noFill/>
          </a:ln>
        </p:spPr>
      </p:pic>
      <p:sp>
        <p:nvSpPr>
          <p:cNvPr id="2" name="TextBox 1"/>
          <p:cNvSpPr txBox="1"/>
          <p:nvPr/>
        </p:nvSpPr>
        <p:spPr>
          <a:xfrm>
            <a:off x="485522" y="6069820"/>
            <a:ext cx="10997076" cy="307777"/>
          </a:xfrm>
          <a:prstGeom prst="rect">
            <a:avLst/>
          </a:prstGeom>
          <a:noFill/>
        </p:spPr>
        <p:txBody>
          <a:bodyPr wrap="square" rtlCol="0">
            <a:spAutoFit/>
          </a:bodyPr>
          <a:lstStyle/>
          <a:p>
            <a:r>
              <a:rPr lang="en-US" b="1" dirty="0">
                <a:solidFill>
                  <a:srgbClr val="08306A"/>
                </a:solidFill>
              </a:rPr>
              <a:t>This work was funded by the U.S. Department of Energy’s Office of Electricity under Contract No. DE-AC02-05CH11231.</a:t>
            </a:r>
            <a:r>
              <a:rPr lang="en-US" b="1"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609600" y="525167"/>
            <a:ext cx="10972800" cy="58473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Metering Configurations</a:t>
            </a:r>
            <a:endParaRPr sz="3200" dirty="0"/>
          </a:p>
        </p:txBody>
      </p:sp>
      <p:sp>
        <p:nvSpPr>
          <p:cNvPr id="190" name="Google Shape;190;p5"/>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2" name="Google Shape;192;p5"/>
          <p:cNvPicPr preferRelativeResize="0"/>
          <p:nvPr/>
        </p:nvPicPr>
        <p:blipFill>
          <a:blip r:embed="rId3">
            <a:alphaModFix/>
          </a:blip>
          <a:stretch>
            <a:fillRect/>
          </a:stretch>
        </p:blipFill>
        <p:spPr>
          <a:xfrm>
            <a:off x="6438351" y="1346130"/>
            <a:ext cx="1372526" cy="1276175"/>
          </a:xfrm>
          <a:prstGeom prst="rect">
            <a:avLst/>
          </a:prstGeom>
          <a:noFill/>
          <a:ln>
            <a:noFill/>
          </a:ln>
        </p:spPr>
      </p:pic>
      <p:pic>
        <p:nvPicPr>
          <p:cNvPr id="193" name="Google Shape;193;p5"/>
          <p:cNvPicPr preferRelativeResize="0"/>
          <p:nvPr/>
        </p:nvPicPr>
        <p:blipFill>
          <a:blip r:embed="rId4">
            <a:alphaModFix/>
          </a:blip>
          <a:stretch>
            <a:fillRect/>
          </a:stretch>
        </p:blipFill>
        <p:spPr>
          <a:xfrm>
            <a:off x="7228395" y="3950993"/>
            <a:ext cx="1483625" cy="1322439"/>
          </a:xfrm>
          <a:prstGeom prst="rect">
            <a:avLst/>
          </a:prstGeom>
          <a:noFill/>
          <a:ln>
            <a:noFill/>
          </a:ln>
        </p:spPr>
      </p:pic>
      <p:pic>
        <p:nvPicPr>
          <p:cNvPr id="194" name="Google Shape;194;p5"/>
          <p:cNvPicPr preferRelativeResize="0"/>
          <p:nvPr/>
        </p:nvPicPr>
        <p:blipFill>
          <a:blip r:embed="rId5">
            <a:alphaModFix/>
          </a:blip>
          <a:stretch>
            <a:fillRect/>
          </a:stretch>
        </p:blipFill>
        <p:spPr>
          <a:xfrm>
            <a:off x="2715129" y="3997257"/>
            <a:ext cx="2759040" cy="1276175"/>
          </a:xfrm>
          <a:prstGeom prst="rect">
            <a:avLst/>
          </a:prstGeom>
          <a:noFill/>
          <a:ln>
            <a:noFill/>
          </a:ln>
        </p:spPr>
      </p:pic>
      <p:pic>
        <p:nvPicPr>
          <p:cNvPr id="196" name="Google Shape;196;p5"/>
          <p:cNvPicPr preferRelativeResize="0"/>
          <p:nvPr/>
        </p:nvPicPr>
        <p:blipFill>
          <a:blip r:embed="rId5">
            <a:alphaModFix/>
          </a:blip>
          <a:stretch>
            <a:fillRect/>
          </a:stretch>
        </p:blipFill>
        <p:spPr>
          <a:xfrm>
            <a:off x="8712030" y="3974109"/>
            <a:ext cx="2759040" cy="1276175"/>
          </a:xfrm>
          <a:prstGeom prst="rect">
            <a:avLst/>
          </a:prstGeom>
          <a:noFill/>
          <a:ln>
            <a:noFill/>
          </a:ln>
        </p:spPr>
      </p:pic>
      <p:sp>
        <p:nvSpPr>
          <p:cNvPr id="2" name="TextBox 1">
            <a:extLst>
              <a:ext uri="{FF2B5EF4-FFF2-40B4-BE49-F238E27FC236}">
                <a16:creationId xmlns:a16="http://schemas.microsoft.com/office/drawing/2014/main" id="{F531E145-5897-478D-9105-E0B88D74F00A}"/>
              </a:ext>
            </a:extLst>
          </p:cNvPr>
          <p:cNvSpPr txBox="1"/>
          <p:nvPr/>
        </p:nvSpPr>
        <p:spPr>
          <a:xfrm>
            <a:off x="4094649" y="2653049"/>
            <a:ext cx="4180114" cy="707886"/>
          </a:xfrm>
          <a:prstGeom prst="rect">
            <a:avLst/>
          </a:prstGeom>
          <a:noFill/>
        </p:spPr>
        <p:txBody>
          <a:bodyPr wrap="square" rtlCol="0">
            <a:spAutoFit/>
          </a:bodyPr>
          <a:lstStyle/>
          <a:p>
            <a:pPr algn="ctr"/>
            <a:r>
              <a:rPr lang="en-US" sz="2000" dirty="0"/>
              <a:t>Whole home/facility consumption via account meter</a:t>
            </a:r>
          </a:p>
        </p:txBody>
      </p:sp>
      <p:sp>
        <p:nvSpPr>
          <p:cNvPr id="24" name="TextBox 23">
            <a:extLst>
              <a:ext uri="{FF2B5EF4-FFF2-40B4-BE49-F238E27FC236}">
                <a16:creationId xmlns:a16="http://schemas.microsoft.com/office/drawing/2014/main" id="{B8EE9D3D-5BB9-4717-B2E8-3C7EF0B7A15D}"/>
              </a:ext>
            </a:extLst>
          </p:cNvPr>
          <p:cNvSpPr txBox="1"/>
          <p:nvPr/>
        </p:nvSpPr>
        <p:spPr>
          <a:xfrm>
            <a:off x="1174072" y="5292878"/>
            <a:ext cx="4180114" cy="707886"/>
          </a:xfrm>
          <a:prstGeom prst="rect">
            <a:avLst/>
          </a:prstGeom>
          <a:noFill/>
        </p:spPr>
        <p:txBody>
          <a:bodyPr wrap="square" rtlCol="0">
            <a:spAutoFit/>
          </a:bodyPr>
          <a:lstStyle/>
          <a:p>
            <a:pPr algn="ctr"/>
            <a:r>
              <a:rPr lang="en-US" sz="2000" dirty="0"/>
              <a:t>EV charging consumption </a:t>
            </a:r>
          </a:p>
          <a:p>
            <a:pPr algn="ctr"/>
            <a:r>
              <a:rPr lang="en-US" sz="2000" dirty="0"/>
              <a:t>via account meter</a:t>
            </a:r>
          </a:p>
        </p:txBody>
      </p:sp>
      <p:sp>
        <p:nvSpPr>
          <p:cNvPr id="25" name="TextBox 24">
            <a:extLst>
              <a:ext uri="{FF2B5EF4-FFF2-40B4-BE49-F238E27FC236}">
                <a16:creationId xmlns:a16="http://schemas.microsoft.com/office/drawing/2014/main" id="{9F34B62D-1B77-4C14-B053-DC2978BE4F70}"/>
              </a:ext>
            </a:extLst>
          </p:cNvPr>
          <p:cNvSpPr txBox="1"/>
          <p:nvPr/>
        </p:nvSpPr>
        <p:spPr>
          <a:xfrm>
            <a:off x="7036807" y="5292878"/>
            <a:ext cx="4180114" cy="400110"/>
          </a:xfrm>
          <a:prstGeom prst="rect">
            <a:avLst/>
          </a:prstGeom>
          <a:noFill/>
        </p:spPr>
        <p:txBody>
          <a:bodyPr wrap="square" rtlCol="0">
            <a:spAutoFit/>
          </a:bodyPr>
          <a:lstStyle/>
          <a:p>
            <a:pPr algn="ctr"/>
            <a:r>
              <a:rPr lang="en-US" sz="2000" dirty="0"/>
              <a:t>Submetering via EVSE or vehicle</a:t>
            </a:r>
          </a:p>
        </p:txBody>
      </p:sp>
      <p:pic>
        <p:nvPicPr>
          <p:cNvPr id="4" name="Picture 3">
            <a:extLst>
              <a:ext uri="{FF2B5EF4-FFF2-40B4-BE49-F238E27FC236}">
                <a16:creationId xmlns:a16="http://schemas.microsoft.com/office/drawing/2014/main" id="{6B1D144B-163B-4922-A1A7-7FCA7CA4941E}"/>
              </a:ext>
            </a:extLst>
          </p:cNvPr>
          <p:cNvPicPr>
            <a:picLocks noChangeAspect="1"/>
          </p:cNvPicPr>
          <p:nvPr/>
        </p:nvPicPr>
        <p:blipFill>
          <a:blip r:embed="rId6"/>
          <a:stretch>
            <a:fillRect/>
          </a:stretch>
        </p:blipFill>
        <p:spPr>
          <a:xfrm>
            <a:off x="5077265" y="1401251"/>
            <a:ext cx="1195955" cy="1195955"/>
          </a:xfrm>
          <a:prstGeom prst="rect">
            <a:avLst/>
          </a:prstGeom>
        </p:spPr>
      </p:pic>
      <p:pic>
        <p:nvPicPr>
          <p:cNvPr id="28" name="Picture 27">
            <a:extLst>
              <a:ext uri="{FF2B5EF4-FFF2-40B4-BE49-F238E27FC236}">
                <a16:creationId xmlns:a16="http://schemas.microsoft.com/office/drawing/2014/main" id="{E5D5C21B-B5F4-4F3C-9810-EBA10D716A82}"/>
              </a:ext>
            </a:extLst>
          </p:cNvPr>
          <p:cNvPicPr>
            <a:picLocks noChangeAspect="1"/>
          </p:cNvPicPr>
          <p:nvPr/>
        </p:nvPicPr>
        <p:blipFill>
          <a:blip r:embed="rId6"/>
          <a:stretch>
            <a:fillRect/>
          </a:stretch>
        </p:blipFill>
        <p:spPr>
          <a:xfrm>
            <a:off x="1240039" y="3974109"/>
            <a:ext cx="1195955" cy="1195955"/>
          </a:xfrm>
          <a:prstGeom prst="rect">
            <a:avLst/>
          </a:prstGeom>
        </p:spPr>
      </p:pic>
    </p:spTree>
    <p:extLst>
      <p:ext uri="{BB962C8B-B14F-4D97-AF65-F5344CB8AC3E}">
        <p14:creationId xmlns:p14="http://schemas.microsoft.com/office/powerpoint/2010/main" val="78863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5CA4952-39C1-4595-AFBD-9869EEED0F65}"/>
              </a:ext>
            </a:extLst>
          </p:cNvPr>
          <p:cNvSpPr/>
          <p:nvPr/>
        </p:nvSpPr>
        <p:spPr>
          <a:xfrm>
            <a:off x="9250039" y="3666514"/>
            <a:ext cx="403400" cy="19967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CF23110-BBF7-47A5-ACF9-36706B982F92}"/>
              </a:ext>
            </a:extLst>
          </p:cNvPr>
          <p:cNvSpPr/>
          <p:nvPr/>
        </p:nvSpPr>
        <p:spPr>
          <a:xfrm>
            <a:off x="8181388" y="3666514"/>
            <a:ext cx="1073021" cy="199675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BB00701-583F-4ADA-B497-BAB320D60AFB}"/>
              </a:ext>
            </a:extLst>
          </p:cNvPr>
          <p:cNvSpPr/>
          <p:nvPr/>
        </p:nvSpPr>
        <p:spPr>
          <a:xfrm>
            <a:off x="5486430" y="3666514"/>
            <a:ext cx="2687216" cy="19967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1D07554F-8629-48D9-BDB3-C96EF0CE1611}"/>
              </a:ext>
            </a:extLst>
          </p:cNvPr>
          <p:cNvGraphicFramePr>
            <a:graphicFrameLocks/>
          </p:cNvGraphicFramePr>
          <p:nvPr/>
        </p:nvGraphicFramePr>
        <p:xfrm>
          <a:off x="5263157" y="322302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01" name="Google Shape;201;p6"/>
          <p:cNvSpPr txBox="1">
            <a:spLocks noGrp="1"/>
          </p:cNvSpPr>
          <p:nvPr>
            <p:ph type="title"/>
          </p:nvPr>
        </p:nvSpPr>
        <p:spPr>
          <a:xfrm>
            <a:off x="609600" y="525167"/>
            <a:ext cx="10972800" cy="584735"/>
          </a:xfrm>
          <a:prstGeom prst="rect">
            <a:avLst/>
          </a:prstGeom>
          <a:noFill/>
          <a:ln>
            <a:noFill/>
          </a:ln>
        </p:spPr>
        <p:txBody>
          <a:bodyPr spcFirstLastPara="1" wrap="square" lIns="91425" tIns="45700" rIns="91425" bIns="45700" anchor="b" anchorCtr="0">
            <a:spAutoFit/>
          </a:bodyPr>
          <a:lstStyle/>
          <a:p>
            <a:pPr lvl="0">
              <a:buSzPts val="3200"/>
            </a:pPr>
            <a:r>
              <a:rPr lang="en-US" sz="3200" dirty="0"/>
              <a:t>Temporal Differentiation of Volumetric Energy Charge</a:t>
            </a:r>
            <a:endParaRPr sz="3200" dirty="0"/>
          </a:p>
        </p:txBody>
      </p:sp>
      <p:sp>
        <p:nvSpPr>
          <p:cNvPr id="215" name="Google Shape;215;p6"/>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aphicFrame>
        <p:nvGraphicFramePr>
          <p:cNvPr id="18" name="Chart 17">
            <a:extLst>
              <a:ext uri="{FF2B5EF4-FFF2-40B4-BE49-F238E27FC236}">
                <a16:creationId xmlns:a16="http://schemas.microsoft.com/office/drawing/2014/main" id="{D80B1A9F-DF01-46BB-A0D1-EC4FCC7EBDD3}"/>
              </a:ext>
            </a:extLst>
          </p:cNvPr>
          <p:cNvGraphicFramePr>
            <a:graphicFrameLocks/>
          </p:cNvGraphicFramePr>
          <p:nvPr/>
        </p:nvGraphicFramePr>
        <p:xfrm>
          <a:off x="7678228" y="1070990"/>
          <a:ext cx="4256314" cy="1989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AD8F1123-E261-492D-9444-4EB903C6D4F8}"/>
              </a:ext>
            </a:extLst>
          </p:cNvPr>
          <p:cNvGraphicFramePr>
            <a:graphicFrameLocks/>
          </p:cNvGraphicFramePr>
          <p:nvPr/>
        </p:nvGraphicFramePr>
        <p:xfrm>
          <a:off x="781532" y="1289050"/>
          <a:ext cx="4158343" cy="2139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887A91D8-D788-48CF-819A-C75722039DC2}"/>
              </a:ext>
            </a:extLst>
          </p:cNvPr>
          <p:cNvGraphicFramePr>
            <a:graphicFrameLocks/>
          </p:cNvGraphicFramePr>
          <p:nvPr/>
        </p:nvGraphicFramePr>
        <p:xfrm>
          <a:off x="781532" y="3595136"/>
          <a:ext cx="4158343" cy="2139509"/>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15CBC58A-F6B4-4533-B016-D26502069C49}"/>
              </a:ext>
            </a:extLst>
          </p:cNvPr>
          <p:cNvSpPr txBox="1"/>
          <p:nvPr/>
        </p:nvSpPr>
        <p:spPr>
          <a:xfrm>
            <a:off x="1328929" y="5840963"/>
            <a:ext cx="2957804" cy="307777"/>
          </a:xfrm>
          <a:prstGeom prst="rect">
            <a:avLst/>
          </a:prstGeom>
          <a:noFill/>
        </p:spPr>
        <p:txBody>
          <a:bodyPr wrap="square" rtlCol="0">
            <a:spAutoFit/>
          </a:bodyPr>
          <a:lstStyle/>
          <a:p>
            <a:pPr algn="ctr"/>
            <a:r>
              <a:rPr lang="en-US" b="1" dirty="0"/>
              <a:t>Seasonal Differentiation</a:t>
            </a:r>
          </a:p>
        </p:txBody>
      </p:sp>
      <p:sp>
        <p:nvSpPr>
          <p:cNvPr id="10" name="Right Brace 9">
            <a:extLst>
              <a:ext uri="{FF2B5EF4-FFF2-40B4-BE49-F238E27FC236}">
                <a16:creationId xmlns:a16="http://schemas.microsoft.com/office/drawing/2014/main" id="{79844B97-A8D0-4974-8CC8-EAF278CB888D}"/>
              </a:ext>
            </a:extLst>
          </p:cNvPr>
          <p:cNvSpPr/>
          <p:nvPr/>
        </p:nvSpPr>
        <p:spPr>
          <a:xfrm rot="16200000">
            <a:off x="8599889" y="3203783"/>
            <a:ext cx="204677" cy="57803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5FD909C0-B916-43FE-9FE1-E04CD218F8CD}"/>
              </a:ext>
            </a:extLst>
          </p:cNvPr>
          <p:cNvSpPr txBox="1"/>
          <p:nvPr/>
        </p:nvSpPr>
        <p:spPr>
          <a:xfrm>
            <a:off x="8059691" y="2983131"/>
            <a:ext cx="3492295" cy="307777"/>
          </a:xfrm>
          <a:prstGeom prst="rect">
            <a:avLst/>
          </a:prstGeom>
          <a:noFill/>
        </p:spPr>
        <p:txBody>
          <a:bodyPr wrap="square" rtlCol="0">
            <a:spAutoFit/>
          </a:bodyPr>
          <a:lstStyle/>
          <a:p>
            <a:pPr algn="ctr"/>
            <a:r>
              <a:rPr lang="en-US" b="1" dirty="0"/>
              <a:t>Sub-hourly Differentiation</a:t>
            </a:r>
          </a:p>
        </p:txBody>
      </p:sp>
      <p:sp>
        <p:nvSpPr>
          <p:cNvPr id="20" name="TextBox 19">
            <a:extLst>
              <a:ext uri="{FF2B5EF4-FFF2-40B4-BE49-F238E27FC236}">
                <a16:creationId xmlns:a16="http://schemas.microsoft.com/office/drawing/2014/main" id="{4B9449C6-481D-49B7-8EE2-0F3EDBEA9699}"/>
              </a:ext>
            </a:extLst>
          </p:cNvPr>
          <p:cNvSpPr txBox="1"/>
          <p:nvPr/>
        </p:nvSpPr>
        <p:spPr>
          <a:xfrm>
            <a:off x="5486431" y="5911888"/>
            <a:ext cx="4167008" cy="307777"/>
          </a:xfrm>
          <a:prstGeom prst="rect">
            <a:avLst/>
          </a:prstGeom>
          <a:noFill/>
        </p:spPr>
        <p:txBody>
          <a:bodyPr wrap="square" rtlCol="0">
            <a:spAutoFit/>
          </a:bodyPr>
          <a:lstStyle/>
          <a:p>
            <a:pPr algn="ctr"/>
            <a:r>
              <a:rPr lang="en-US" b="1" dirty="0"/>
              <a:t>Hourly and Period Differentiation</a:t>
            </a:r>
          </a:p>
        </p:txBody>
      </p:sp>
      <p:sp>
        <p:nvSpPr>
          <p:cNvPr id="2" name="TextBox 1">
            <a:extLst>
              <a:ext uri="{FF2B5EF4-FFF2-40B4-BE49-F238E27FC236}">
                <a16:creationId xmlns:a16="http://schemas.microsoft.com/office/drawing/2014/main" id="{89CE65CD-0357-4305-9094-F24DA7E97115}"/>
              </a:ext>
            </a:extLst>
          </p:cNvPr>
          <p:cNvSpPr txBox="1"/>
          <p:nvPr/>
        </p:nvSpPr>
        <p:spPr>
          <a:xfrm>
            <a:off x="10058430" y="3674051"/>
            <a:ext cx="1716829" cy="2800767"/>
          </a:xfrm>
          <a:prstGeom prst="rect">
            <a:avLst/>
          </a:prstGeom>
          <a:solidFill>
            <a:schemeClr val="accent6">
              <a:lumMod val="20000"/>
              <a:lumOff val="80000"/>
            </a:schemeClr>
          </a:solidFill>
        </p:spPr>
        <p:txBody>
          <a:bodyPr wrap="square" rtlCol="0">
            <a:spAutoFit/>
          </a:bodyPr>
          <a:lstStyle/>
          <a:p>
            <a:r>
              <a:rPr lang="en-US" sz="1600" dirty="0">
                <a:solidFill>
                  <a:schemeClr val="tx1"/>
                </a:solidFill>
              </a:rPr>
              <a:t>Note that figures show temporal differentiation in </a:t>
            </a:r>
            <a:r>
              <a:rPr lang="en-US" sz="1600" i="1" dirty="0">
                <a:solidFill>
                  <a:schemeClr val="tx1"/>
                </a:solidFill>
              </a:rPr>
              <a:t>load</a:t>
            </a:r>
            <a:r>
              <a:rPr lang="en-US" sz="1600" dirty="0">
                <a:solidFill>
                  <a:schemeClr val="tx1"/>
                </a:solidFill>
              </a:rPr>
              <a:t> but there is also temporal differentiation in system </a:t>
            </a:r>
            <a:r>
              <a:rPr lang="en-US" sz="1600" i="1" dirty="0">
                <a:solidFill>
                  <a:schemeClr val="tx1"/>
                </a:solidFill>
              </a:rPr>
              <a:t>costs</a:t>
            </a:r>
            <a:r>
              <a:rPr lang="en-US" sz="1600" dirty="0">
                <a:solidFill>
                  <a:schemeClr val="tx1"/>
                </a:solidFill>
              </a:rPr>
              <a:t> and </a:t>
            </a:r>
            <a:r>
              <a:rPr lang="en-US" sz="1600" i="1" dirty="0">
                <a:solidFill>
                  <a:schemeClr val="tx1"/>
                </a:solidFill>
              </a:rPr>
              <a:t>emissions</a:t>
            </a:r>
            <a:r>
              <a:rPr lang="en-US" sz="1600" dirty="0">
                <a:solidFill>
                  <a:schemeClr val="tx1"/>
                </a:solidFill>
              </a:rPr>
              <a:t> that could be used as the design basis</a:t>
            </a:r>
          </a:p>
        </p:txBody>
      </p:sp>
    </p:spTree>
    <p:extLst>
      <p:ext uri="{BB962C8B-B14F-4D97-AF65-F5344CB8AC3E}">
        <p14:creationId xmlns:p14="http://schemas.microsoft.com/office/powerpoint/2010/main" val="262548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609600" y="525167"/>
            <a:ext cx="10972800" cy="58473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Locational Differentiation of Volumetric Energy Charge</a:t>
            </a:r>
            <a:endParaRPr sz="3200" dirty="0"/>
          </a:p>
        </p:txBody>
      </p:sp>
      <p:sp>
        <p:nvSpPr>
          <p:cNvPr id="221" name="Google Shape;221;p7"/>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2" name="Google Shape;222;p7"/>
          <p:cNvPicPr preferRelativeResize="0"/>
          <p:nvPr/>
        </p:nvPicPr>
        <p:blipFill>
          <a:blip r:embed="rId3">
            <a:alphaModFix/>
          </a:blip>
          <a:stretch>
            <a:fillRect/>
          </a:stretch>
        </p:blipFill>
        <p:spPr>
          <a:xfrm>
            <a:off x="803026" y="2304957"/>
            <a:ext cx="1465400" cy="1520000"/>
          </a:xfrm>
          <a:prstGeom prst="rect">
            <a:avLst/>
          </a:prstGeom>
          <a:noFill/>
          <a:ln>
            <a:noFill/>
          </a:ln>
        </p:spPr>
      </p:pic>
      <p:pic>
        <p:nvPicPr>
          <p:cNvPr id="223" name="Google Shape;223;p7"/>
          <p:cNvPicPr preferRelativeResize="0"/>
          <p:nvPr/>
        </p:nvPicPr>
        <p:blipFill>
          <a:blip r:embed="rId4">
            <a:alphaModFix/>
          </a:blip>
          <a:stretch>
            <a:fillRect/>
          </a:stretch>
        </p:blipFill>
        <p:spPr>
          <a:xfrm>
            <a:off x="2825324" y="2250475"/>
            <a:ext cx="1465400" cy="1628931"/>
          </a:xfrm>
          <a:prstGeom prst="rect">
            <a:avLst/>
          </a:prstGeom>
          <a:noFill/>
          <a:ln>
            <a:noFill/>
          </a:ln>
        </p:spPr>
      </p:pic>
      <p:pic>
        <p:nvPicPr>
          <p:cNvPr id="224" name="Google Shape;224;p7"/>
          <p:cNvPicPr preferRelativeResize="0"/>
          <p:nvPr/>
        </p:nvPicPr>
        <p:blipFill>
          <a:blip r:embed="rId5">
            <a:alphaModFix/>
          </a:blip>
          <a:stretch>
            <a:fillRect/>
          </a:stretch>
        </p:blipFill>
        <p:spPr>
          <a:xfrm>
            <a:off x="5331947" y="1576925"/>
            <a:ext cx="1465400" cy="1459753"/>
          </a:xfrm>
          <a:prstGeom prst="rect">
            <a:avLst/>
          </a:prstGeom>
          <a:noFill/>
          <a:ln>
            <a:noFill/>
          </a:ln>
        </p:spPr>
      </p:pic>
      <p:pic>
        <p:nvPicPr>
          <p:cNvPr id="225" name="Google Shape;225;p7"/>
          <p:cNvPicPr preferRelativeResize="0"/>
          <p:nvPr/>
        </p:nvPicPr>
        <p:blipFill>
          <a:blip r:embed="rId5">
            <a:alphaModFix/>
          </a:blip>
          <a:stretch>
            <a:fillRect/>
          </a:stretch>
        </p:blipFill>
        <p:spPr>
          <a:xfrm>
            <a:off x="5412126" y="3313100"/>
            <a:ext cx="1385225" cy="1379920"/>
          </a:xfrm>
          <a:prstGeom prst="rect">
            <a:avLst/>
          </a:prstGeom>
          <a:noFill/>
          <a:ln>
            <a:noFill/>
          </a:ln>
        </p:spPr>
      </p:pic>
      <p:pic>
        <p:nvPicPr>
          <p:cNvPr id="226" name="Google Shape;226;p7"/>
          <p:cNvPicPr preferRelativeResize="0"/>
          <p:nvPr/>
        </p:nvPicPr>
        <p:blipFill>
          <a:blip r:embed="rId6">
            <a:alphaModFix/>
          </a:blip>
          <a:stretch>
            <a:fillRect/>
          </a:stretch>
        </p:blipFill>
        <p:spPr>
          <a:xfrm>
            <a:off x="9580750" y="1371591"/>
            <a:ext cx="815350" cy="758194"/>
          </a:xfrm>
          <a:prstGeom prst="rect">
            <a:avLst/>
          </a:prstGeom>
          <a:noFill/>
          <a:ln>
            <a:noFill/>
          </a:ln>
        </p:spPr>
      </p:pic>
      <p:pic>
        <p:nvPicPr>
          <p:cNvPr id="227" name="Google Shape;227;p7"/>
          <p:cNvPicPr preferRelativeResize="0"/>
          <p:nvPr/>
        </p:nvPicPr>
        <p:blipFill>
          <a:blip r:embed="rId6">
            <a:alphaModFix/>
          </a:blip>
          <a:stretch>
            <a:fillRect/>
          </a:stretch>
        </p:blipFill>
        <p:spPr>
          <a:xfrm>
            <a:off x="10434325" y="2094250"/>
            <a:ext cx="757874" cy="704661"/>
          </a:xfrm>
          <a:prstGeom prst="rect">
            <a:avLst/>
          </a:prstGeom>
          <a:noFill/>
          <a:ln>
            <a:noFill/>
          </a:ln>
        </p:spPr>
      </p:pic>
      <p:pic>
        <p:nvPicPr>
          <p:cNvPr id="228" name="Google Shape;228;p7"/>
          <p:cNvPicPr preferRelativeResize="0"/>
          <p:nvPr/>
        </p:nvPicPr>
        <p:blipFill>
          <a:blip r:embed="rId6">
            <a:alphaModFix/>
          </a:blip>
          <a:stretch>
            <a:fillRect/>
          </a:stretch>
        </p:blipFill>
        <p:spPr>
          <a:xfrm>
            <a:off x="9638225" y="2650327"/>
            <a:ext cx="757874" cy="704665"/>
          </a:xfrm>
          <a:prstGeom prst="rect">
            <a:avLst/>
          </a:prstGeom>
          <a:noFill/>
          <a:ln>
            <a:noFill/>
          </a:ln>
        </p:spPr>
      </p:pic>
      <p:pic>
        <p:nvPicPr>
          <p:cNvPr id="229" name="Google Shape;229;p7"/>
          <p:cNvPicPr preferRelativeResize="0"/>
          <p:nvPr/>
        </p:nvPicPr>
        <p:blipFill>
          <a:blip r:embed="rId6">
            <a:alphaModFix/>
          </a:blip>
          <a:stretch>
            <a:fillRect/>
          </a:stretch>
        </p:blipFill>
        <p:spPr>
          <a:xfrm>
            <a:off x="9689401" y="3532024"/>
            <a:ext cx="757874" cy="704730"/>
          </a:xfrm>
          <a:prstGeom prst="rect">
            <a:avLst/>
          </a:prstGeom>
          <a:noFill/>
          <a:ln>
            <a:noFill/>
          </a:ln>
        </p:spPr>
      </p:pic>
      <p:pic>
        <p:nvPicPr>
          <p:cNvPr id="230" name="Google Shape;230;p7"/>
          <p:cNvPicPr preferRelativeResize="0"/>
          <p:nvPr/>
        </p:nvPicPr>
        <p:blipFill>
          <a:blip r:embed="rId6">
            <a:alphaModFix/>
          </a:blip>
          <a:stretch>
            <a:fillRect/>
          </a:stretch>
        </p:blipFill>
        <p:spPr>
          <a:xfrm>
            <a:off x="10701325" y="4096532"/>
            <a:ext cx="757874" cy="704665"/>
          </a:xfrm>
          <a:prstGeom prst="rect">
            <a:avLst/>
          </a:prstGeom>
          <a:noFill/>
          <a:ln>
            <a:noFill/>
          </a:ln>
        </p:spPr>
      </p:pic>
      <p:pic>
        <p:nvPicPr>
          <p:cNvPr id="231" name="Google Shape;231;p7"/>
          <p:cNvPicPr preferRelativeResize="0"/>
          <p:nvPr/>
        </p:nvPicPr>
        <p:blipFill>
          <a:blip r:embed="rId6">
            <a:alphaModFix/>
          </a:blip>
          <a:stretch>
            <a:fillRect/>
          </a:stretch>
        </p:blipFill>
        <p:spPr>
          <a:xfrm>
            <a:off x="9759825" y="4560594"/>
            <a:ext cx="757874" cy="704665"/>
          </a:xfrm>
          <a:prstGeom prst="rect">
            <a:avLst/>
          </a:prstGeom>
          <a:noFill/>
          <a:ln>
            <a:noFill/>
          </a:ln>
        </p:spPr>
      </p:pic>
      <p:cxnSp>
        <p:nvCxnSpPr>
          <p:cNvPr id="232" name="Google Shape;232;p7"/>
          <p:cNvCxnSpPr>
            <a:stCxn id="222" idx="3"/>
            <a:endCxn id="223" idx="1"/>
          </p:cNvCxnSpPr>
          <p:nvPr/>
        </p:nvCxnSpPr>
        <p:spPr>
          <a:xfrm>
            <a:off x="2268426" y="3064958"/>
            <a:ext cx="556800" cy="0"/>
          </a:xfrm>
          <a:prstGeom prst="straightConnector1">
            <a:avLst/>
          </a:prstGeom>
          <a:noFill/>
          <a:ln w="9525" cap="flat" cmpd="sng">
            <a:solidFill>
              <a:schemeClr val="dk2"/>
            </a:solidFill>
            <a:prstDash val="solid"/>
            <a:round/>
            <a:headEnd type="none" w="med" len="med"/>
            <a:tailEnd type="none" w="med" len="med"/>
          </a:ln>
        </p:spPr>
      </p:cxnSp>
      <p:cxnSp>
        <p:nvCxnSpPr>
          <p:cNvPr id="233" name="Google Shape;233;p7"/>
          <p:cNvCxnSpPr>
            <a:stCxn id="223" idx="3"/>
            <a:endCxn id="224" idx="1"/>
          </p:cNvCxnSpPr>
          <p:nvPr/>
        </p:nvCxnSpPr>
        <p:spPr>
          <a:xfrm rot="10800000" flipH="1">
            <a:off x="4290724" y="2306841"/>
            <a:ext cx="1041300" cy="75810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p7"/>
          <p:cNvCxnSpPr>
            <a:stCxn id="223" idx="3"/>
            <a:endCxn id="225" idx="1"/>
          </p:cNvCxnSpPr>
          <p:nvPr/>
        </p:nvCxnSpPr>
        <p:spPr>
          <a:xfrm>
            <a:off x="4290724" y="3064941"/>
            <a:ext cx="1121400" cy="938100"/>
          </a:xfrm>
          <a:prstGeom prst="straightConnector1">
            <a:avLst/>
          </a:prstGeom>
          <a:noFill/>
          <a:ln w="9525" cap="flat" cmpd="sng">
            <a:solidFill>
              <a:schemeClr val="dk2"/>
            </a:solidFill>
            <a:prstDash val="solid"/>
            <a:round/>
            <a:headEnd type="none" w="med" len="med"/>
            <a:tailEnd type="none" w="med" len="med"/>
          </a:ln>
        </p:spPr>
      </p:cxnSp>
      <p:cxnSp>
        <p:nvCxnSpPr>
          <p:cNvPr id="235" name="Google Shape;235;p7"/>
          <p:cNvCxnSpPr>
            <a:stCxn id="224" idx="3"/>
            <a:endCxn id="228" idx="1"/>
          </p:cNvCxnSpPr>
          <p:nvPr/>
        </p:nvCxnSpPr>
        <p:spPr>
          <a:xfrm>
            <a:off x="6797347" y="2306802"/>
            <a:ext cx="2841000" cy="696000"/>
          </a:xfrm>
          <a:prstGeom prst="straightConnector1">
            <a:avLst/>
          </a:prstGeom>
          <a:noFill/>
          <a:ln w="9525" cap="flat" cmpd="sng">
            <a:solidFill>
              <a:schemeClr val="dk2"/>
            </a:solidFill>
            <a:prstDash val="solid"/>
            <a:round/>
            <a:headEnd type="none" w="med" len="med"/>
            <a:tailEnd type="none" w="med" len="med"/>
          </a:ln>
        </p:spPr>
      </p:cxnSp>
      <p:cxnSp>
        <p:nvCxnSpPr>
          <p:cNvPr id="236" name="Google Shape;236;p7"/>
          <p:cNvCxnSpPr>
            <a:stCxn id="224" idx="3"/>
            <a:endCxn id="227" idx="1"/>
          </p:cNvCxnSpPr>
          <p:nvPr/>
        </p:nvCxnSpPr>
        <p:spPr>
          <a:xfrm>
            <a:off x="6797347" y="2306802"/>
            <a:ext cx="3636900" cy="139800"/>
          </a:xfrm>
          <a:prstGeom prst="straightConnector1">
            <a:avLst/>
          </a:prstGeom>
          <a:noFill/>
          <a:ln w="9525" cap="flat" cmpd="sng">
            <a:solidFill>
              <a:schemeClr val="dk2"/>
            </a:solidFill>
            <a:prstDash val="solid"/>
            <a:round/>
            <a:headEnd type="none" w="med" len="med"/>
            <a:tailEnd type="none" w="med" len="med"/>
          </a:ln>
        </p:spPr>
      </p:cxnSp>
      <p:cxnSp>
        <p:nvCxnSpPr>
          <p:cNvPr id="237" name="Google Shape;237;p7"/>
          <p:cNvCxnSpPr>
            <a:stCxn id="224" idx="3"/>
            <a:endCxn id="226" idx="1"/>
          </p:cNvCxnSpPr>
          <p:nvPr/>
        </p:nvCxnSpPr>
        <p:spPr>
          <a:xfrm rot="10800000" flipH="1">
            <a:off x="6797347" y="1750602"/>
            <a:ext cx="2783400" cy="556200"/>
          </a:xfrm>
          <a:prstGeom prst="straightConnector1">
            <a:avLst/>
          </a:prstGeom>
          <a:noFill/>
          <a:ln w="9525" cap="flat" cmpd="sng">
            <a:solidFill>
              <a:schemeClr val="dk2"/>
            </a:solidFill>
            <a:prstDash val="solid"/>
            <a:round/>
            <a:headEnd type="none" w="med" len="med"/>
            <a:tailEnd type="none" w="med" len="med"/>
          </a:ln>
        </p:spPr>
      </p:cxnSp>
      <p:cxnSp>
        <p:nvCxnSpPr>
          <p:cNvPr id="238" name="Google Shape;238;p7"/>
          <p:cNvCxnSpPr>
            <a:stCxn id="225" idx="3"/>
            <a:endCxn id="229" idx="1"/>
          </p:cNvCxnSpPr>
          <p:nvPr/>
        </p:nvCxnSpPr>
        <p:spPr>
          <a:xfrm rot="10800000" flipH="1">
            <a:off x="6797351" y="3884260"/>
            <a:ext cx="2892000" cy="118800"/>
          </a:xfrm>
          <a:prstGeom prst="straightConnector1">
            <a:avLst/>
          </a:prstGeom>
          <a:noFill/>
          <a:ln w="9525" cap="flat" cmpd="sng">
            <a:solidFill>
              <a:schemeClr val="dk2"/>
            </a:solidFill>
            <a:prstDash val="solid"/>
            <a:round/>
            <a:headEnd type="none" w="med" len="med"/>
            <a:tailEnd type="none" w="med" len="med"/>
          </a:ln>
        </p:spPr>
      </p:cxnSp>
      <p:cxnSp>
        <p:nvCxnSpPr>
          <p:cNvPr id="239" name="Google Shape;239;p7"/>
          <p:cNvCxnSpPr>
            <a:stCxn id="225" idx="3"/>
            <a:endCxn id="231" idx="1"/>
          </p:cNvCxnSpPr>
          <p:nvPr/>
        </p:nvCxnSpPr>
        <p:spPr>
          <a:xfrm>
            <a:off x="6797351" y="4003060"/>
            <a:ext cx="2962500" cy="909900"/>
          </a:xfrm>
          <a:prstGeom prst="straightConnector1">
            <a:avLst/>
          </a:prstGeom>
          <a:noFill/>
          <a:ln w="9525" cap="flat" cmpd="sng">
            <a:solidFill>
              <a:schemeClr val="dk2"/>
            </a:solidFill>
            <a:prstDash val="solid"/>
            <a:round/>
            <a:headEnd type="none" w="med" len="med"/>
            <a:tailEnd type="none" w="med" len="med"/>
          </a:ln>
        </p:spPr>
      </p:cxnSp>
      <p:cxnSp>
        <p:nvCxnSpPr>
          <p:cNvPr id="240" name="Google Shape;240;p7"/>
          <p:cNvCxnSpPr>
            <a:stCxn id="225" idx="3"/>
            <a:endCxn id="230" idx="1"/>
          </p:cNvCxnSpPr>
          <p:nvPr/>
        </p:nvCxnSpPr>
        <p:spPr>
          <a:xfrm>
            <a:off x="6797351" y="4003060"/>
            <a:ext cx="3903900" cy="445800"/>
          </a:xfrm>
          <a:prstGeom prst="straightConnector1">
            <a:avLst/>
          </a:prstGeom>
          <a:noFill/>
          <a:ln w="9525" cap="flat" cmpd="sng">
            <a:solidFill>
              <a:schemeClr val="dk2"/>
            </a:solidFill>
            <a:prstDash val="solid"/>
            <a:round/>
            <a:headEnd type="none" w="med" len="med"/>
            <a:tailEnd type="none" w="med" len="med"/>
          </a:ln>
        </p:spPr>
      </p:cxnSp>
      <p:sp>
        <p:nvSpPr>
          <p:cNvPr id="241" name="Google Shape;241;p7"/>
          <p:cNvSpPr txBox="1"/>
          <p:nvPr/>
        </p:nvSpPr>
        <p:spPr>
          <a:xfrm>
            <a:off x="1201625" y="3962675"/>
            <a:ext cx="2690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Bulk power system</a:t>
            </a:r>
            <a:endParaRPr sz="2000"/>
          </a:p>
        </p:txBody>
      </p:sp>
      <p:sp>
        <p:nvSpPr>
          <p:cNvPr id="242" name="Google Shape;242;p7"/>
          <p:cNvSpPr txBox="1"/>
          <p:nvPr/>
        </p:nvSpPr>
        <p:spPr>
          <a:xfrm>
            <a:off x="5046800" y="4801200"/>
            <a:ext cx="2343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Distribution system</a:t>
            </a:r>
            <a:endParaRPr sz="2000"/>
          </a:p>
        </p:txBody>
      </p:sp>
      <p:sp>
        <p:nvSpPr>
          <p:cNvPr id="243" name="Google Shape;243;p7"/>
          <p:cNvSpPr txBox="1"/>
          <p:nvPr/>
        </p:nvSpPr>
        <p:spPr>
          <a:xfrm>
            <a:off x="9197963" y="5589100"/>
            <a:ext cx="1881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t>Site-specific</a:t>
            </a:r>
            <a:endParaRPr sz="2000"/>
          </a:p>
        </p:txBody>
      </p:sp>
    </p:spTree>
    <p:extLst>
      <p:ext uri="{BB962C8B-B14F-4D97-AF65-F5344CB8AC3E}">
        <p14:creationId xmlns:p14="http://schemas.microsoft.com/office/powerpoint/2010/main" val="214885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8"/>
          <p:cNvSpPr txBox="1">
            <a:spLocks noGrp="1"/>
          </p:cNvSpPr>
          <p:nvPr>
            <p:ph type="title"/>
          </p:nvPr>
        </p:nvSpPr>
        <p:spPr>
          <a:xfrm>
            <a:off x="609600" y="525167"/>
            <a:ext cx="10972800" cy="58473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Demand Charges</a:t>
            </a:r>
            <a:endParaRPr sz="3200" dirty="0"/>
          </a:p>
        </p:txBody>
      </p:sp>
      <p:sp>
        <p:nvSpPr>
          <p:cNvPr id="265" name="Google Shape;265;p8"/>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5" name="Picture 4">
            <a:extLst>
              <a:ext uri="{FF2B5EF4-FFF2-40B4-BE49-F238E27FC236}">
                <a16:creationId xmlns:a16="http://schemas.microsoft.com/office/drawing/2014/main" id="{C4C17EBD-B4BE-43A4-983B-DF48CEF1F66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66595" y="1270517"/>
            <a:ext cx="8658809" cy="5587483"/>
          </a:xfrm>
          <a:prstGeom prst="rect">
            <a:avLst/>
          </a:prstGeom>
        </p:spPr>
      </p:pic>
      <p:sp>
        <p:nvSpPr>
          <p:cNvPr id="3" name="TextBox 2">
            <a:extLst>
              <a:ext uri="{FF2B5EF4-FFF2-40B4-BE49-F238E27FC236}">
                <a16:creationId xmlns:a16="http://schemas.microsoft.com/office/drawing/2014/main" id="{4D3EAC80-FF19-4B4E-8A3B-BCA3249152BE}"/>
              </a:ext>
            </a:extLst>
          </p:cNvPr>
          <p:cNvSpPr txBox="1"/>
          <p:nvPr/>
        </p:nvSpPr>
        <p:spPr>
          <a:xfrm>
            <a:off x="3495039" y="2417653"/>
            <a:ext cx="5201919" cy="3293209"/>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US" sz="2800" dirty="0"/>
              <a:t>Seasonal or period-based charges </a:t>
            </a:r>
          </a:p>
          <a:p>
            <a:pPr marL="285750" indent="-285750">
              <a:spcAft>
                <a:spcPts val="1200"/>
              </a:spcAft>
              <a:buFont typeface="Wingdings" panose="05000000000000000000" pitchFamily="2" charset="2"/>
              <a:buChar char="ü"/>
            </a:pPr>
            <a:r>
              <a:rPr lang="en-US" sz="2800" dirty="0"/>
              <a:t>Timing of measured demand</a:t>
            </a:r>
          </a:p>
          <a:p>
            <a:pPr marL="285750" indent="-285750">
              <a:spcAft>
                <a:spcPts val="1200"/>
              </a:spcAft>
              <a:buFont typeface="Wingdings" panose="05000000000000000000" pitchFamily="2" charset="2"/>
              <a:buChar char="ü"/>
            </a:pPr>
            <a:r>
              <a:rPr lang="en-US" sz="2800" dirty="0"/>
              <a:t>Interval of measured demand</a:t>
            </a:r>
          </a:p>
          <a:p>
            <a:pPr marL="285750" indent="-285750">
              <a:spcAft>
                <a:spcPts val="1200"/>
              </a:spcAft>
              <a:buFont typeface="Wingdings" panose="05000000000000000000" pitchFamily="2" charset="2"/>
              <a:buChar char="ü"/>
            </a:pPr>
            <a:r>
              <a:rPr lang="en-US" sz="2800" dirty="0"/>
              <a:t>Demand ratchet</a:t>
            </a:r>
          </a:p>
          <a:p>
            <a:pPr marL="285750" indent="-285750">
              <a:spcAft>
                <a:spcPts val="1200"/>
              </a:spcAft>
              <a:buFont typeface="Wingdings" panose="05000000000000000000" pitchFamily="2" charset="2"/>
              <a:buChar char="ü"/>
            </a:pPr>
            <a:endParaRPr lang="en-US" sz="2800" dirty="0"/>
          </a:p>
        </p:txBody>
      </p:sp>
    </p:spTree>
    <p:extLst>
      <p:ext uri="{BB962C8B-B14F-4D97-AF65-F5344CB8AC3E}">
        <p14:creationId xmlns:p14="http://schemas.microsoft.com/office/powerpoint/2010/main" val="318419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9"/>
          <p:cNvSpPr txBox="1">
            <a:spLocks noGrp="1"/>
          </p:cNvSpPr>
          <p:nvPr>
            <p:ph type="title"/>
          </p:nvPr>
        </p:nvSpPr>
        <p:spPr>
          <a:xfrm>
            <a:off x="609600" y="525167"/>
            <a:ext cx="10972800" cy="584735"/>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Charging Controls</a:t>
            </a:r>
            <a:endParaRPr sz="3200" dirty="0"/>
          </a:p>
        </p:txBody>
      </p:sp>
      <p:sp>
        <p:nvSpPr>
          <p:cNvPr id="284" name="Google Shape;284;p9"/>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17" name="Google Shape;224;p7">
            <a:extLst>
              <a:ext uri="{FF2B5EF4-FFF2-40B4-BE49-F238E27FC236}">
                <a16:creationId xmlns:a16="http://schemas.microsoft.com/office/drawing/2014/main" id="{2D3CDE8B-742A-4546-9531-10D4977FFED2}"/>
              </a:ext>
            </a:extLst>
          </p:cNvPr>
          <p:cNvPicPr preferRelativeResize="0"/>
          <p:nvPr/>
        </p:nvPicPr>
        <p:blipFill>
          <a:blip r:embed="rId3">
            <a:alphaModFix/>
          </a:blip>
          <a:stretch>
            <a:fillRect/>
          </a:stretch>
        </p:blipFill>
        <p:spPr>
          <a:xfrm>
            <a:off x="1571178" y="2360696"/>
            <a:ext cx="1465400" cy="1459753"/>
          </a:xfrm>
          <a:prstGeom prst="rect">
            <a:avLst/>
          </a:prstGeom>
          <a:noFill/>
          <a:ln>
            <a:noFill/>
          </a:ln>
        </p:spPr>
      </p:pic>
      <p:pic>
        <p:nvPicPr>
          <p:cNvPr id="18" name="Picture 17">
            <a:extLst>
              <a:ext uri="{FF2B5EF4-FFF2-40B4-BE49-F238E27FC236}">
                <a16:creationId xmlns:a16="http://schemas.microsoft.com/office/drawing/2014/main" id="{0DAE3306-A4BF-4A98-AB5E-BD474E70806C}"/>
              </a:ext>
            </a:extLst>
          </p:cNvPr>
          <p:cNvPicPr>
            <a:picLocks noChangeAspect="1"/>
          </p:cNvPicPr>
          <p:nvPr/>
        </p:nvPicPr>
        <p:blipFill>
          <a:blip r:embed="rId4"/>
          <a:stretch>
            <a:fillRect/>
          </a:stretch>
        </p:blipFill>
        <p:spPr>
          <a:xfrm>
            <a:off x="3751786" y="2492594"/>
            <a:ext cx="1195955" cy="1195955"/>
          </a:xfrm>
          <a:prstGeom prst="rect">
            <a:avLst/>
          </a:prstGeom>
        </p:spPr>
      </p:pic>
      <p:pic>
        <p:nvPicPr>
          <p:cNvPr id="19" name="Google Shape;193;p5">
            <a:extLst>
              <a:ext uri="{FF2B5EF4-FFF2-40B4-BE49-F238E27FC236}">
                <a16:creationId xmlns:a16="http://schemas.microsoft.com/office/drawing/2014/main" id="{59AB087A-C93C-4FE3-B1F1-88A40FA46C89}"/>
              </a:ext>
            </a:extLst>
          </p:cNvPr>
          <p:cNvPicPr preferRelativeResize="0"/>
          <p:nvPr/>
        </p:nvPicPr>
        <p:blipFill>
          <a:blip r:embed="rId5">
            <a:alphaModFix/>
          </a:blip>
          <a:stretch>
            <a:fillRect/>
          </a:stretch>
        </p:blipFill>
        <p:spPr>
          <a:xfrm>
            <a:off x="5662949" y="2429351"/>
            <a:ext cx="1483625" cy="1322439"/>
          </a:xfrm>
          <a:prstGeom prst="rect">
            <a:avLst/>
          </a:prstGeom>
          <a:noFill/>
          <a:ln>
            <a:noFill/>
          </a:ln>
        </p:spPr>
      </p:pic>
      <p:pic>
        <p:nvPicPr>
          <p:cNvPr id="20" name="Google Shape;196;p5">
            <a:extLst>
              <a:ext uri="{FF2B5EF4-FFF2-40B4-BE49-F238E27FC236}">
                <a16:creationId xmlns:a16="http://schemas.microsoft.com/office/drawing/2014/main" id="{C6F64996-C022-4251-93A2-C95EA38B3824}"/>
              </a:ext>
            </a:extLst>
          </p:cNvPr>
          <p:cNvPicPr preferRelativeResize="0"/>
          <p:nvPr/>
        </p:nvPicPr>
        <p:blipFill>
          <a:blip r:embed="rId6">
            <a:alphaModFix/>
          </a:blip>
          <a:stretch>
            <a:fillRect/>
          </a:stretch>
        </p:blipFill>
        <p:spPr>
          <a:xfrm>
            <a:off x="7861782" y="2452482"/>
            <a:ext cx="2759040" cy="1276175"/>
          </a:xfrm>
          <a:prstGeom prst="rect">
            <a:avLst/>
          </a:prstGeom>
          <a:noFill/>
          <a:ln>
            <a:noFill/>
          </a:ln>
        </p:spPr>
      </p:pic>
      <p:sp>
        <p:nvSpPr>
          <p:cNvPr id="3" name="TextBox 2">
            <a:extLst>
              <a:ext uri="{FF2B5EF4-FFF2-40B4-BE49-F238E27FC236}">
                <a16:creationId xmlns:a16="http://schemas.microsoft.com/office/drawing/2014/main" id="{F56824C6-ED7E-410E-8900-24BDCD725D0C}"/>
              </a:ext>
            </a:extLst>
          </p:cNvPr>
          <p:cNvSpPr txBox="1"/>
          <p:nvPr/>
        </p:nvSpPr>
        <p:spPr>
          <a:xfrm>
            <a:off x="1571178" y="1856792"/>
            <a:ext cx="1554577" cy="369332"/>
          </a:xfrm>
          <a:prstGeom prst="rect">
            <a:avLst/>
          </a:prstGeom>
          <a:noFill/>
        </p:spPr>
        <p:txBody>
          <a:bodyPr wrap="square" rtlCol="0">
            <a:spAutoFit/>
          </a:bodyPr>
          <a:lstStyle/>
          <a:p>
            <a:pPr algn="ctr"/>
            <a:r>
              <a:rPr lang="en-US" sz="1800" dirty="0"/>
              <a:t>Utility system</a:t>
            </a:r>
          </a:p>
        </p:txBody>
      </p:sp>
      <p:sp>
        <p:nvSpPr>
          <p:cNvPr id="23" name="TextBox 22">
            <a:extLst>
              <a:ext uri="{FF2B5EF4-FFF2-40B4-BE49-F238E27FC236}">
                <a16:creationId xmlns:a16="http://schemas.microsoft.com/office/drawing/2014/main" id="{DC3C347D-3881-4E68-8DFE-E1DA717609E8}"/>
              </a:ext>
            </a:extLst>
          </p:cNvPr>
          <p:cNvSpPr txBox="1"/>
          <p:nvPr/>
        </p:nvSpPr>
        <p:spPr>
          <a:xfrm>
            <a:off x="3461657" y="1856792"/>
            <a:ext cx="1791478" cy="369332"/>
          </a:xfrm>
          <a:prstGeom prst="rect">
            <a:avLst/>
          </a:prstGeom>
          <a:noFill/>
        </p:spPr>
        <p:txBody>
          <a:bodyPr wrap="square" rtlCol="0">
            <a:spAutoFit/>
          </a:bodyPr>
          <a:lstStyle/>
          <a:p>
            <a:pPr algn="ctr"/>
            <a:r>
              <a:rPr lang="en-US" sz="1800" dirty="0"/>
              <a:t>Account meter</a:t>
            </a:r>
          </a:p>
        </p:txBody>
      </p:sp>
      <p:sp>
        <p:nvSpPr>
          <p:cNvPr id="24" name="TextBox 23">
            <a:extLst>
              <a:ext uri="{FF2B5EF4-FFF2-40B4-BE49-F238E27FC236}">
                <a16:creationId xmlns:a16="http://schemas.microsoft.com/office/drawing/2014/main" id="{197920A8-EB64-40A7-9AA9-311795FAEDC2}"/>
              </a:ext>
            </a:extLst>
          </p:cNvPr>
          <p:cNvSpPr txBox="1"/>
          <p:nvPr/>
        </p:nvSpPr>
        <p:spPr>
          <a:xfrm>
            <a:off x="5467062" y="1489044"/>
            <a:ext cx="1791478" cy="923330"/>
          </a:xfrm>
          <a:prstGeom prst="rect">
            <a:avLst/>
          </a:prstGeom>
          <a:noFill/>
        </p:spPr>
        <p:txBody>
          <a:bodyPr wrap="square" rtlCol="0">
            <a:spAutoFit/>
          </a:bodyPr>
          <a:lstStyle/>
          <a:p>
            <a:pPr algn="ctr"/>
            <a:r>
              <a:rPr lang="en-US" sz="1800" dirty="0"/>
              <a:t>EV Supply Equipment (EVSE)</a:t>
            </a:r>
          </a:p>
        </p:txBody>
      </p:sp>
      <p:sp>
        <p:nvSpPr>
          <p:cNvPr id="25" name="TextBox 24">
            <a:extLst>
              <a:ext uri="{FF2B5EF4-FFF2-40B4-BE49-F238E27FC236}">
                <a16:creationId xmlns:a16="http://schemas.microsoft.com/office/drawing/2014/main" id="{E2F7ACC3-14BC-4563-AB49-468A3AD76CEF}"/>
              </a:ext>
            </a:extLst>
          </p:cNvPr>
          <p:cNvSpPr txBox="1"/>
          <p:nvPr/>
        </p:nvSpPr>
        <p:spPr>
          <a:xfrm>
            <a:off x="8201276" y="1837058"/>
            <a:ext cx="2080051" cy="369332"/>
          </a:xfrm>
          <a:prstGeom prst="rect">
            <a:avLst/>
          </a:prstGeom>
          <a:noFill/>
        </p:spPr>
        <p:txBody>
          <a:bodyPr wrap="square" rtlCol="0">
            <a:spAutoFit/>
          </a:bodyPr>
          <a:lstStyle/>
          <a:p>
            <a:pPr algn="ctr"/>
            <a:r>
              <a:rPr lang="en-US" sz="1800" dirty="0"/>
              <a:t>Electric Vehicle</a:t>
            </a:r>
          </a:p>
        </p:txBody>
      </p:sp>
      <p:sp>
        <p:nvSpPr>
          <p:cNvPr id="5" name="Arrow: Right 4">
            <a:extLst>
              <a:ext uri="{FF2B5EF4-FFF2-40B4-BE49-F238E27FC236}">
                <a16:creationId xmlns:a16="http://schemas.microsoft.com/office/drawing/2014/main" id="{1DB41304-34DB-4F42-A296-B8B3A9CD54A7}"/>
              </a:ext>
            </a:extLst>
          </p:cNvPr>
          <p:cNvSpPr/>
          <p:nvPr/>
        </p:nvSpPr>
        <p:spPr>
          <a:xfrm>
            <a:off x="6260841" y="5337110"/>
            <a:ext cx="4359981"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CFB88CB4-2B0D-42E1-809E-3300E95640CD}"/>
              </a:ext>
            </a:extLst>
          </p:cNvPr>
          <p:cNvSpPr/>
          <p:nvPr/>
        </p:nvSpPr>
        <p:spPr>
          <a:xfrm rot="10800000">
            <a:off x="1571177" y="5337109"/>
            <a:ext cx="4613463" cy="584775"/>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377226-5E26-42B2-9E87-07F9B8AFD253}"/>
              </a:ext>
            </a:extLst>
          </p:cNvPr>
          <p:cNvSpPr txBox="1"/>
          <p:nvPr/>
        </p:nvSpPr>
        <p:spPr>
          <a:xfrm>
            <a:off x="1866122" y="5477069"/>
            <a:ext cx="4318517" cy="307777"/>
          </a:xfrm>
          <a:prstGeom prst="rect">
            <a:avLst/>
          </a:prstGeom>
          <a:noFill/>
        </p:spPr>
        <p:txBody>
          <a:bodyPr wrap="square" rtlCol="0">
            <a:spAutoFit/>
          </a:bodyPr>
          <a:lstStyle/>
          <a:p>
            <a:pPr algn="ctr"/>
            <a:r>
              <a:rPr lang="en-US" b="1" dirty="0">
                <a:solidFill>
                  <a:schemeClr val="bg1"/>
                </a:solidFill>
              </a:rPr>
              <a:t>Utility control via account meter or EVSE</a:t>
            </a:r>
          </a:p>
        </p:txBody>
      </p:sp>
      <p:sp>
        <p:nvSpPr>
          <p:cNvPr id="7" name="TextBox 6">
            <a:extLst>
              <a:ext uri="{FF2B5EF4-FFF2-40B4-BE49-F238E27FC236}">
                <a16:creationId xmlns:a16="http://schemas.microsoft.com/office/drawing/2014/main" id="{AA38B2BF-3B57-4811-9C58-76EC48BBF40E}"/>
              </a:ext>
            </a:extLst>
          </p:cNvPr>
          <p:cNvSpPr txBox="1"/>
          <p:nvPr/>
        </p:nvSpPr>
        <p:spPr>
          <a:xfrm>
            <a:off x="6260840" y="5477069"/>
            <a:ext cx="4065038" cy="307777"/>
          </a:xfrm>
          <a:prstGeom prst="rect">
            <a:avLst/>
          </a:prstGeom>
          <a:noFill/>
        </p:spPr>
        <p:txBody>
          <a:bodyPr wrap="square" rtlCol="0">
            <a:spAutoFit/>
          </a:bodyPr>
          <a:lstStyle/>
          <a:p>
            <a:pPr algn="ctr"/>
            <a:r>
              <a:rPr lang="en-US" b="1" dirty="0">
                <a:solidFill>
                  <a:schemeClr val="bg1"/>
                </a:solidFill>
              </a:rPr>
              <a:t>Customer control via EVSE</a:t>
            </a:r>
          </a:p>
        </p:txBody>
      </p:sp>
      <p:sp>
        <p:nvSpPr>
          <p:cNvPr id="10" name="Arrow: Right 9">
            <a:extLst>
              <a:ext uri="{FF2B5EF4-FFF2-40B4-BE49-F238E27FC236}">
                <a16:creationId xmlns:a16="http://schemas.microsoft.com/office/drawing/2014/main" id="{F2521B18-A2C2-4945-998F-CA4DDC97739B}"/>
              </a:ext>
            </a:extLst>
          </p:cNvPr>
          <p:cNvSpPr/>
          <p:nvPr/>
        </p:nvSpPr>
        <p:spPr>
          <a:xfrm>
            <a:off x="1571176" y="3928188"/>
            <a:ext cx="9049646" cy="584775"/>
          </a:xfrm>
          <a:prstGeom prst="rightArrow">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2E69609-E3BE-4476-8C18-0905CEB48EE3}"/>
              </a:ext>
            </a:extLst>
          </p:cNvPr>
          <p:cNvSpPr txBox="1"/>
          <p:nvPr/>
        </p:nvSpPr>
        <p:spPr>
          <a:xfrm>
            <a:off x="1866122" y="4077478"/>
            <a:ext cx="8459756" cy="307777"/>
          </a:xfrm>
          <a:prstGeom prst="rect">
            <a:avLst/>
          </a:prstGeom>
          <a:noFill/>
        </p:spPr>
        <p:txBody>
          <a:bodyPr wrap="square" rtlCol="0">
            <a:spAutoFit/>
          </a:bodyPr>
          <a:lstStyle/>
          <a:p>
            <a:pPr algn="ctr"/>
            <a:r>
              <a:rPr lang="en-US" b="1" dirty="0">
                <a:solidFill>
                  <a:schemeClr val="bg1"/>
                </a:solidFill>
              </a:rPr>
              <a:t>One-way communication</a:t>
            </a:r>
          </a:p>
        </p:txBody>
      </p:sp>
      <p:sp>
        <p:nvSpPr>
          <p:cNvPr id="12" name="Arrow: Left-Right 11">
            <a:extLst>
              <a:ext uri="{FF2B5EF4-FFF2-40B4-BE49-F238E27FC236}">
                <a16:creationId xmlns:a16="http://schemas.microsoft.com/office/drawing/2014/main" id="{5E3EA5D3-84DE-429E-B98E-B089A602BE1E}"/>
              </a:ext>
            </a:extLst>
          </p:cNvPr>
          <p:cNvSpPr/>
          <p:nvPr/>
        </p:nvSpPr>
        <p:spPr>
          <a:xfrm>
            <a:off x="1571176" y="4637314"/>
            <a:ext cx="9049646" cy="584775"/>
          </a:xfrm>
          <a:prstGeom prst="leftRightArrow">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9F4960B-80D8-4BE2-9869-18C7D5FA8065}"/>
              </a:ext>
            </a:extLst>
          </p:cNvPr>
          <p:cNvSpPr txBox="1"/>
          <p:nvPr/>
        </p:nvSpPr>
        <p:spPr>
          <a:xfrm>
            <a:off x="1866122" y="4767943"/>
            <a:ext cx="8459756" cy="307777"/>
          </a:xfrm>
          <a:prstGeom prst="rect">
            <a:avLst/>
          </a:prstGeom>
          <a:noFill/>
        </p:spPr>
        <p:txBody>
          <a:bodyPr wrap="square" rtlCol="0">
            <a:spAutoFit/>
          </a:bodyPr>
          <a:lstStyle/>
          <a:p>
            <a:pPr algn="ctr"/>
            <a:r>
              <a:rPr lang="en-US" b="1" dirty="0">
                <a:solidFill>
                  <a:schemeClr val="bg1"/>
                </a:solidFill>
              </a:rPr>
              <a:t>Two-way communication</a:t>
            </a:r>
          </a:p>
        </p:txBody>
      </p:sp>
      <p:cxnSp>
        <p:nvCxnSpPr>
          <p:cNvPr id="4" name="Straight Connector 3">
            <a:extLst>
              <a:ext uri="{FF2B5EF4-FFF2-40B4-BE49-F238E27FC236}">
                <a16:creationId xmlns:a16="http://schemas.microsoft.com/office/drawing/2014/main" id="{ED521DE3-5263-44A5-8F62-2957781DB162}"/>
              </a:ext>
            </a:extLst>
          </p:cNvPr>
          <p:cNvCxnSpPr>
            <a:stCxn id="17" idx="3"/>
            <a:endCxn id="18" idx="1"/>
          </p:cNvCxnSpPr>
          <p:nvPr/>
        </p:nvCxnSpPr>
        <p:spPr>
          <a:xfrm flipV="1">
            <a:off x="3036578" y="3090572"/>
            <a:ext cx="71520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0E2A6B2-7DAA-46C9-96F6-9526715F3E97}"/>
              </a:ext>
            </a:extLst>
          </p:cNvPr>
          <p:cNvCxnSpPr>
            <a:stCxn id="18" idx="3"/>
            <a:endCxn id="19" idx="1"/>
          </p:cNvCxnSpPr>
          <p:nvPr/>
        </p:nvCxnSpPr>
        <p:spPr>
          <a:xfrm flipV="1">
            <a:off x="4947741" y="3090571"/>
            <a:ext cx="71520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7A6B994-09B3-4C8E-8F8C-DA38CC89AD4E}"/>
              </a:ext>
            </a:extLst>
          </p:cNvPr>
          <p:cNvCxnSpPr>
            <a:stCxn id="19" idx="3"/>
            <a:endCxn id="20" idx="1"/>
          </p:cNvCxnSpPr>
          <p:nvPr/>
        </p:nvCxnSpPr>
        <p:spPr>
          <a:xfrm flipV="1">
            <a:off x="7146574" y="3090570"/>
            <a:ext cx="715208"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31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24"/>
            <a:ext cx="10972800" cy="1077178"/>
          </a:xfrm>
        </p:spPr>
        <p:txBody>
          <a:bodyPr/>
          <a:lstStyle/>
          <a:p>
            <a:r>
              <a:rPr lang="en-US" sz="3200" dirty="0"/>
              <a:t>Database of U.S. Electric Investor-Owned Utility EV-Specific Rates</a:t>
            </a:r>
          </a:p>
        </p:txBody>
      </p:sp>
      <p:sp>
        <p:nvSpPr>
          <p:cNvPr id="3" name="Text Placeholder 2"/>
          <p:cNvSpPr>
            <a:spLocks noGrp="1"/>
          </p:cNvSpPr>
          <p:nvPr>
            <p:ph type="body" idx="1"/>
          </p:nvPr>
        </p:nvSpPr>
        <p:spPr>
          <a:xfrm>
            <a:off x="609600" y="1371600"/>
            <a:ext cx="5506720" cy="5102028"/>
          </a:xfrm>
        </p:spPr>
        <p:txBody>
          <a:bodyPr/>
          <a:lstStyle/>
          <a:p>
            <a:r>
              <a:rPr lang="en-US" sz="2000" dirty="0"/>
              <a:t>Reviewed IOU tariff filings between 2012 and 2022</a:t>
            </a:r>
          </a:p>
          <a:p>
            <a:pPr lvl="1"/>
            <a:r>
              <a:rPr lang="en-US" sz="1800" dirty="0"/>
              <a:t>Majority dated from 2018-2022</a:t>
            </a:r>
          </a:p>
          <a:p>
            <a:r>
              <a:rPr lang="en-US" sz="2000" dirty="0"/>
              <a:t>Eligible EV-specific rates:</a:t>
            </a:r>
          </a:p>
          <a:p>
            <a:pPr lvl="1"/>
            <a:r>
              <a:rPr lang="en-US" sz="1800" dirty="0"/>
              <a:t>Required proof of EV ownership </a:t>
            </a:r>
          </a:p>
          <a:p>
            <a:pPr lvl="1"/>
            <a:r>
              <a:rPr lang="en-US" sz="1800" dirty="0"/>
              <a:t>Designed for the purposes of reselling energy for use in EV charging</a:t>
            </a:r>
          </a:p>
          <a:p>
            <a:r>
              <a:rPr lang="en-US" sz="2000" dirty="0"/>
              <a:t>Identified 217 EV-specific rates from IOUs in 37 states and District of Columbia</a:t>
            </a:r>
          </a:p>
          <a:p>
            <a:pPr lvl="1"/>
            <a:r>
              <a:rPr lang="en-US" sz="1800" b="1" dirty="0"/>
              <a:t>Offered </a:t>
            </a:r>
            <a:r>
              <a:rPr lang="en-US" sz="1800" dirty="0"/>
              <a:t>(n=136): Rates that were either active or had been approved</a:t>
            </a:r>
          </a:p>
          <a:p>
            <a:pPr lvl="1"/>
            <a:r>
              <a:rPr lang="en-US" sz="1800" b="1" dirty="0"/>
              <a:t>Proposed </a:t>
            </a:r>
            <a:r>
              <a:rPr lang="en-US" sz="1800" dirty="0"/>
              <a:t>(n=12): Rates that had been filed but awaited a decision by the PUC</a:t>
            </a:r>
          </a:p>
          <a:p>
            <a:pPr lvl="1"/>
            <a:r>
              <a:rPr lang="en-US" sz="1800" b="1" dirty="0"/>
              <a:t>Piloted</a:t>
            </a:r>
            <a:r>
              <a:rPr lang="en-US" sz="1800" dirty="0"/>
              <a:t> (n=54): Rates that were temporary or where service was offered provisionally</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grpSp>
        <p:nvGrpSpPr>
          <p:cNvPr id="9" name="Group 8"/>
          <p:cNvGrpSpPr/>
          <p:nvPr/>
        </p:nvGrpSpPr>
        <p:grpSpPr>
          <a:xfrm>
            <a:off x="5988106" y="2155726"/>
            <a:ext cx="5715000" cy="3533775"/>
            <a:chOff x="6096000" y="1823953"/>
            <a:chExt cx="5715000" cy="353377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3953"/>
              <a:ext cx="5715000" cy="3533775"/>
            </a:xfrm>
            <a:prstGeom prst="rect">
              <a:avLst/>
            </a:prstGeom>
          </p:spPr>
        </p:pic>
        <p:sp>
          <p:nvSpPr>
            <p:cNvPr id="8" name="Rectangle 7"/>
            <p:cNvSpPr/>
            <p:nvPr/>
          </p:nvSpPr>
          <p:spPr>
            <a:xfrm>
              <a:off x="6096000" y="5057522"/>
              <a:ext cx="1996035" cy="24276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6486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24"/>
            <a:ext cx="10972800" cy="1077178"/>
          </a:xfrm>
        </p:spPr>
        <p:txBody>
          <a:bodyPr/>
          <a:lstStyle/>
          <a:p>
            <a:r>
              <a:rPr lang="en-US" sz="3200" dirty="0"/>
              <a:t>Currently Offered EV-Specific Rates are Almost Evenly Split Between Residential and Commercial Customers</a:t>
            </a:r>
            <a:endParaRPr lang="en-US" sz="3200" b="0" dirty="0"/>
          </a:p>
        </p:txBody>
      </p:sp>
      <p:sp>
        <p:nvSpPr>
          <p:cNvPr id="3" name="Text Placeholder 2"/>
          <p:cNvSpPr>
            <a:spLocks noGrp="1"/>
          </p:cNvSpPr>
          <p:nvPr>
            <p:ph type="body" idx="1"/>
          </p:nvPr>
        </p:nvSpPr>
        <p:spPr/>
        <p:txBody>
          <a:bodyPr/>
          <a:lstStyle/>
          <a:p>
            <a:pPr marL="167640" lvl="0" indent="0">
              <a:buNone/>
            </a:pPr>
            <a:r>
              <a:rPr lang="en-US" sz="1800" b="1" dirty="0"/>
              <a:t>Customer Class Categories</a:t>
            </a:r>
            <a:endParaRPr lang="en-US" b="1" dirty="0"/>
          </a:p>
          <a:p>
            <a:r>
              <a:rPr lang="en-US" b="1" dirty="0"/>
              <a:t>Fleet</a:t>
            </a:r>
            <a:r>
              <a:rPr lang="en-US" dirty="0"/>
              <a:t>: Intended for specific use by public or private fleets (e.g., commercial fleets, school bus fleets)</a:t>
            </a:r>
          </a:p>
          <a:p>
            <a:r>
              <a:rPr lang="en-US" b="1" dirty="0"/>
              <a:t>Utility-owned</a:t>
            </a:r>
            <a:r>
              <a:rPr lang="en-US" dirty="0"/>
              <a:t>: Intended for use at utility-owned charging equipment that is primarily deployed for public use, although examples at private multi-unit dwellings do exist </a:t>
            </a:r>
          </a:p>
          <a:p>
            <a:pPr lvl="0"/>
            <a:r>
              <a:rPr lang="en-US" b="1" dirty="0"/>
              <a:t>Mixed</a:t>
            </a:r>
            <a:r>
              <a:rPr lang="en-US" dirty="0"/>
              <a:t>: Intended for use by both residential and commercial customers</a:t>
            </a:r>
          </a:p>
          <a:p>
            <a:r>
              <a:rPr lang="en-US" b="1" dirty="0"/>
              <a:t>Commercial</a:t>
            </a:r>
            <a:r>
              <a:rPr lang="en-US" dirty="0"/>
              <a:t>: Intended for use by commercial, industrial, or general service classes of customers, as well as those who were not included in any other category</a:t>
            </a:r>
          </a:p>
          <a:p>
            <a:r>
              <a:rPr lang="en-US" b="1" dirty="0"/>
              <a:t>Residential</a:t>
            </a:r>
            <a:r>
              <a:rPr lang="en-US" dirty="0"/>
              <a:t>: Intended for use by typical residential class customers, including multi-family</a:t>
            </a: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9712" y="1981886"/>
            <a:ext cx="5858408" cy="3580028"/>
          </a:xfrm>
          <a:prstGeom prst="rect">
            <a:avLst/>
          </a:prstGeom>
          <a:noFill/>
          <a:ln>
            <a:noFill/>
          </a:ln>
        </p:spPr>
      </p:pic>
      <p:sp>
        <p:nvSpPr>
          <p:cNvPr id="7" name="Rounded Rectangle 6"/>
          <p:cNvSpPr/>
          <p:nvPr/>
        </p:nvSpPr>
        <p:spPr>
          <a:xfrm>
            <a:off x="5858634" y="4159306"/>
            <a:ext cx="4458711" cy="1047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58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24"/>
            <a:ext cx="10972800" cy="1077178"/>
          </a:xfrm>
        </p:spPr>
        <p:txBody>
          <a:bodyPr/>
          <a:lstStyle/>
          <a:p>
            <a:r>
              <a:rPr lang="en-US" sz="3200" dirty="0"/>
              <a:t>Currently Offered EV Rates are Evenly Split Between Measuring Premise and EV Load w/ Utility Grade Meters</a:t>
            </a:r>
            <a:endParaRPr lang="en-US" sz="3200" b="0" dirty="0"/>
          </a:p>
        </p:txBody>
      </p:sp>
      <p:sp>
        <p:nvSpPr>
          <p:cNvPr id="3" name="Text Placeholder 2"/>
          <p:cNvSpPr>
            <a:spLocks noGrp="1"/>
          </p:cNvSpPr>
          <p:nvPr>
            <p:ph type="body" idx="1"/>
          </p:nvPr>
        </p:nvSpPr>
        <p:spPr/>
        <p:txBody>
          <a:bodyPr/>
          <a:lstStyle/>
          <a:p>
            <a:pPr marL="167640" indent="0">
              <a:buNone/>
            </a:pPr>
            <a:r>
              <a:rPr lang="en-US" sz="1800" b="1" dirty="0"/>
              <a:t>Meter Configuration Categories</a:t>
            </a:r>
          </a:p>
          <a:p>
            <a:r>
              <a:rPr lang="en-US" b="1" dirty="0"/>
              <a:t>Dedicated EV</a:t>
            </a:r>
            <a:r>
              <a:rPr lang="en-US" dirty="0"/>
              <a:t>: The meter measured electricity consumption strictly for the EV</a:t>
            </a:r>
          </a:p>
          <a:p>
            <a:r>
              <a:rPr lang="en-US" b="1" dirty="0"/>
              <a:t>Whole Premise</a:t>
            </a:r>
            <a:r>
              <a:rPr lang="en-US" dirty="0"/>
              <a:t>: The meter measured electricity consumption for the entire premise</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281" y="3622199"/>
            <a:ext cx="4507230" cy="2749550"/>
          </a:xfrm>
          <a:prstGeom prst="rect">
            <a:avLst/>
          </a:prstGeom>
          <a:noFill/>
          <a:ln>
            <a:noFill/>
          </a:ln>
        </p:spPr>
      </p:pic>
      <p:pic>
        <p:nvPicPr>
          <p:cNvPr id="10" name="Picture 9"/>
          <p:cNvPicPr>
            <a:picLocks noChangeAspect="1"/>
          </p:cNvPicPr>
          <p:nvPr/>
        </p:nvPicPr>
        <p:blipFill>
          <a:blip r:embed="rId4"/>
          <a:stretch>
            <a:fillRect/>
          </a:stretch>
        </p:blipFill>
        <p:spPr>
          <a:xfrm>
            <a:off x="6096000" y="3619574"/>
            <a:ext cx="4507992" cy="2754799"/>
          </a:xfrm>
          <a:prstGeom prst="rect">
            <a:avLst/>
          </a:prstGeom>
        </p:spPr>
      </p:pic>
      <p:sp>
        <p:nvSpPr>
          <p:cNvPr id="11" name="Text Placeholder 2"/>
          <p:cNvSpPr>
            <a:spLocks noGrp="1"/>
          </p:cNvSpPr>
          <p:nvPr>
            <p:ph type="body" idx="1"/>
          </p:nvPr>
        </p:nvSpPr>
        <p:spPr>
          <a:xfrm>
            <a:off x="5394690" y="1781261"/>
            <a:ext cx="5181600" cy="1840938"/>
          </a:xfrm>
        </p:spPr>
        <p:txBody>
          <a:bodyPr/>
          <a:lstStyle/>
          <a:p>
            <a:pPr lvl="1"/>
            <a:r>
              <a:rPr lang="en-US" b="1" dirty="0"/>
              <a:t>Utility Meter</a:t>
            </a:r>
            <a:r>
              <a:rPr lang="en-US" dirty="0"/>
              <a:t>: An additional utility-grade meter was used to measure EV charging load</a:t>
            </a:r>
          </a:p>
          <a:p>
            <a:pPr lvl="1"/>
            <a:r>
              <a:rPr lang="en-US" b="1" dirty="0"/>
              <a:t>Telematics</a:t>
            </a:r>
            <a:r>
              <a:rPr lang="en-US" dirty="0"/>
              <a:t>: The EV’s own internal telematics were used to measure EV charging load</a:t>
            </a:r>
          </a:p>
          <a:p>
            <a:pPr lvl="1"/>
            <a:r>
              <a:rPr lang="en-US" b="1" dirty="0"/>
              <a:t>EVSE</a:t>
            </a:r>
            <a:r>
              <a:rPr lang="en-US" dirty="0"/>
              <a:t>: The EV supply equipment’s internal measurement capabilities were used to measure charging load</a:t>
            </a:r>
          </a:p>
        </p:txBody>
      </p:sp>
      <p:sp>
        <p:nvSpPr>
          <p:cNvPr id="12" name="Right Brace 11"/>
          <p:cNvSpPr/>
          <p:nvPr/>
        </p:nvSpPr>
        <p:spPr>
          <a:xfrm rot="10800000">
            <a:off x="5623964" y="1781261"/>
            <a:ext cx="517890" cy="1745498"/>
          </a:xfrm>
          <a:prstGeom prst="rightBrace">
            <a:avLst>
              <a:gd name="adj1" fmla="val 8333"/>
              <a:gd name="adj2" fmla="val 815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rot="10800000">
            <a:off x="5623964" y="3715013"/>
            <a:ext cx="517890" cy="2656735"/>
          </a:xfrm>
          <a:prstGeom prst="rightBrace">
            <a:avLst>
              <a:gd name="adj1" fmla="val 8333"/>
              <a:gd name="adj2" fmla="val 512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ounded Rectangle 3"/>
          <p:cNvSpPr/>
          <p:nvPr/>
        </p:nvSpPr>
        <p:spPr>
          <a:xfrm>
            <a:off x="1254281" y="5232400"/>
            <a:ext cx="3520920" cy="11393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141854" y="5232399"/>
            <a:ext cx="3510414" cy="11393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60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916579"/>
            <a:ext cx="5858408" cy="3580028"/>
          </a:xfrm>
          <a:prstGeom prst="rect">
            <a:avLst/>
          </a:prstGeom>
          <a:noFill/>
          <a:ln>
            <a:noFill/>
          </a:ln>
        </p:spPr>
      </p:pic>
      <p:sp>
        <p:nvSpPr>
          <p:cNvPr id="2" name="Title 1"/>
          <p:cNvSpPr>
            <a:spLocks noGrp="1"/>
          </p:cNvSpPr>
          <p:nvPr>
            <p:ph type="title"/>
          </p:nvPr>
        </p:nvSpPr>
        <p:spPr>
          <a:xfrm>
            <a:off x="609600" y="32724"/>
            <a:ext cx="10972800" cy="1077178"/>
          </a:xfrm>
        </p:spPr>
        <p:txBody>
          <a:bodyPr/>
          <a:lstStyle/>
          <a:p>
            <a:r>
              <a:rPr lang="en-US" sz="3200" dirty="0"/>
              <a:t>Currently Offered EV Rates Overwhelmingly Include Period (TOU) and Seasonally Differentiated Designs</a:t>
            </a:r>
            <a:endParaRPr lang="en-US" sz="3200" b="0" dirty="0"/>
          </a:p>
        </p:txBody>
      </p:sp>
      <p:sp>
        <p:nvSpPr>
          <p:cNvPr id="3" name="Text Placeholder 2"/>
          <p:cNvSpPr>
            <a:spLocks noGrp="1"/>
          </p:cNvSpPr>
          <p:nvPr>
            <p:ph type="body" idx="1"/>
          </p:nvPr>
        </p:nvSpPr>
        <p:spPr/>
        <p:txBody>
          <a:bodyPr/>
          <a:lstStyle/>
          <a:p>
            <a:pPr marL="167640" indent="0">
              <a:buNone/>
            </a:pPr>
            <a:r>
              <a:rPr lang="en-US" sz="1800" b="1" dirty="0"/>
              <a:t>Temporal Differentiation Categories</a:t>
            </a:r>
          </a:p>
          <a:p>
            <a:pPr lvl="0"/>
            <a:r>
              <a:rPr lang="en-US" b="1" dirty="0"/>
              <a:t>Seasonal</a:t>
            </a:r>
            <a:r>
              <a:rPr lang="en-US" dirty="0"/>
              <a:t>: Rate schedules that differed by season (e.g., summer and non-summer)</a:t>
            </a:r>
          </a:p>
          <a:p>
            <a:pPr lvl="0"/>
            <a:r>
              <a:rPr lang="en-US" b="1" dirty="0"/>
              <a:t>Period</a:t>
            </a:r>
            <a:r>
              <a:rPr lang="en-US" dirty="0"/>
              <a:t>: Rate schedules that varied according to two or more multi-hour periods of the day (e.g., TOU rates)</a:t>
            </a:r>
          </a:p>
          <a:p>
            <a:pPr lvl="0"/>
            <a:r>
              <a:rPr lang="en-US" b="1" dirty="0"/>
              <a:t>Hourly</a:t>
            </a:r>
            <a:r>
              <a:rPr lang="en-US" dirty="0"/>
              <a:t>: Rate schedules that varied according to the hour of the day (e.g., RTP)</a:t>
            </a:r>
          </a:p>
          <a:p>
            <a:r>
              <a:rPr lang="en-US" b="1" dirty="0"/>
              <a:t>Other</a:t>
            </a:r>
            <a:r>
              <a:rPr lang="en-US" dirty="0"/>
              <a:t>: Rate schedules that varied temporally in any other way (e.g., as monthly load factors increase the cost per kWh charge decreases, critical peak energy charge overlay)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7" name="Rounded Rectangle 6"/>
          <p:cNvSpPr/>
          <p:nvPr/>
        </p:nvSpPr>
        <p:spPr>
          <a:xfrm>
            <a:off x="5791200" y="4067147"/>
            <a:ext cx="4299567" cy="11393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71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24"/>
            <a:ext cx="10972800" cy="1077178"/>
          </a:xfrm>
        </p:spPr>
        <p:txBody>
          <a:bodyPr/>
          <a:lstStyle/>
          <a:p>
            <a:r>
              <a:rPr lang="en-US" sz="3200" dirty="0"/>
              <a:t>No IOU Currently Offered a </a:t>
            </a:r>
            <a:r>
              <a:rPr lang="en-US" sz="3200" dirty="0" err="1"/>
              <a:t>Locationally</a:t>
            </a:r>
            <a:r>
              <a:rPr lang="en-US" sz="3200" dirty="0"/>
              <a:t> Differentiated EV-Specific Rate</a:t>
            </a:r>
            <a:endParaRPr lang="en-US" sz="3200" b="0" dirty="0"/>
          </a:p>
        </p:txBody>
      </p:sp>
      <p:sp>
        <p:nvSpPr>
          <p:cNvPr id="3" name="Text Placeholder 2"/>
          <p:cNvSpPr>
            <a:spLocks noGrp="1"/>
          </p:cNvSpPr>
          <p:nvPr>
            <p:ph type="body" idx="1"/>
          </p:nvPr>
        </p:nvSpPr>
        <p:spPr/>
        <p:txBody>
          <a:bodyPr/>
          <a:lstStyle/>
          <a:p>
            <a:pPr marL="167640" indent="0">
              <a:buNone/>
            </a:pPr>
            <a:r>
              <a:rPr lang="en-US" sz="1800" b="1" dirty="0"/>
              <a:t>Locational Differentiation Categories</a:t>
            </a:r>
          </a:p>
          <a:p>
            <a:pPr lvl="0"/>
            <a:r>
              <a:rPr lang="en-US" dirty="0"/>
              <a:t>Rate designs with locational differentiation can be as simple as volumetric energy charges that vary by location on the </a:t>
            </a:r>
            <a:r>
              <a:rPr lang="en-US" dirty="0" err="1"/>
              <a:t>subtransmission</a:t>
            </a:r>
            <a:r>
              <a:rPr lang="en-US" dirty="0"/>
              <a:t> (e.g., 34.5-69.0 kV) grid, or more complex differential coincident peak demand charges that are based on congestion of local distribution lines (e.g., below 34.5 kV). </a:t>
            </a:r>
          </a:p>
          <a:p>
            <a:pPr lvl="0"/>
            <a:r>
              <a:rPr lang="en-US" dirty="0"/>
              <a:t>For this analysis, rate levels reflective of cost differences at the bulk power system (e.g., above 69 kV) were not considered to have any locational differentiation.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992" y="1981886"/>
            <a:ext cx="5858408" cy="3580028"/>
          </a:xfrm>
          <a:prstGeom prst="rect">
            <a:avLst/>
          </a:prstGeom>
          <a:noFill/>
          <a:ln>
            <a:noFill/>
          </a:ln>
        </p:spPr>
      </p:pic>
      <p:sp>
        <p:nvSpPr>
          <p:cNvPr id="7" name="Rounded Rectangle 6"/>
          <p:cNvSpPr/>
          <p:nvPr/>
        </p:nvSpPr>
        <p:spPr>
          <a:xfrm>
            <a:off x="5791200" y="4067147"/>
            <a:ext cx="4299567" cy="11393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77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2724"/>
            <a:ext cx="10972800" cy="1077178"/>
          </a:xfrm>
        </p:spPr>
        <p:txBody>
          <a:bodyPr/>
          <a:lstStyle/>
          <a:p>
            <a:r>
              <a:rPr lang="en-US" sz="3200" dirty="0">
                <a:solidFill>
                  <a:srgbClr val="242852"/>
                </a:solidFill>
              </a:rPr>
              <a:t>How are EV-Specific Electric Utility Rates Designed Presently?</a:t>
            </a:r>
          </a:p>
        </p:txBody>
      </p:sp>
      <p:sp>
        <p:nvSpPr>
          <p:cNvPr id="5" name="Text Placeholder 4"/>
          <p:cNvSpPr>
            <a:spLocks noGrp="1"/>
          </p:cNvSpPr>
          <p:nvPr>
            <p:ph type="body" idx="1"/>
          </p:nvPr>
        </p:nvSpPr>
        <p:spPr/>
        <p:txBody>
          <a:bodyPr/>
          <a:lstStyle/>
          <a:p>
            <a:pPr marL="167640" indent="0">
              <a:buNone/>
            </a:pPr>
            <a:r>
              <a:rPr lang="en-US" sz="2400" b="1" dirty="0">
                <a:solidFill>
                  <a:srgbClr val="242852"/>
                </a:solidFill>
              </a:rPr>
              <a:t>Objective</a:t>
            </a:r>
          </a:p>
          <a:p>
            <a:r>
              <a:rPr lang="en-US" sz="2000" dirty="0">
                <a:solidFill>
                  <a:srgbClr val="242852"/>
                </a:solidFill>
              </a:rPr>
              <a:t>Provide regulators, utilities, and the EV industry with a more robust understanding of </a:t>
            </a:r>
            <a:r>
              <a:rPr lang="en-US" sz="2000" b="1" dirty="0">
                <a:solidFill>
                  <a:srgbClr val="242852"/>
                </a:solidFill>
              </a:rPr>
              <a:t>how EV-specific electric utility rates could be designed </a:t>
            </a:r>
            <a:r>
              <a:rPr lang="en-US" sz="2000" dirty="0">
                <a:solidFill>
                  <a:srgbClr val="242852"/>
                </a:solidFill>
              </a:rPr>
              <a:t>and </a:t>
            </a:r>
            <a:r>
              <a:rPr lang="en-US" sz="2000" b="1" dirty="0">
                <a:solidFill>
                  <a:srgbClr val="242852"/>
                </a:solidFill>
              </a:rPr>
              <a:t>how they are actually being designed presently in the United States</a:t>
            </a:r>
          </a:p>
          <a:p>
            <a:pPr marL="167640" indent="0">
              <a:buNone/>
            </a:pPr>
            <a:endParaRPr lang="en-US" sz="1200" b="1" dirty="0">
              <a:solidFill>
                <a:srgbClr val="242852"/>
              </a:solidFill>
            </a:endParaRPr>
          </a:p>
          <a:p>
            <a:pPr marL="167640" indent="0">
              <a:buNone/>
            </a:pPr>
            <a:r>
              <a:rPr lang="en-US" sz="2400" b="1" dirty="0">
                <a:solidFill>
                  <a:srgbClr val="242852"/>
                </a:solidFill>
              </a:rPr>
              <a:t>Caveat</a:t>
            </a:r>
          </a:p>
          <a:p>
            <a:r>
              <a:rPr lang="en-US" sz="2000" b="1" dirty="0">
                <a:solidFill>
                  <a:srgbClr val="242852"/>
                </a:solidFill>
              </a:rPr>
              <a:t>Focused on IOUs</a:t>
            </a:r>
            <a:r>
              <a:rPr lang="en-US" sz="2000" dirty="0">
                <a:solidFill>
                  <a:srgbClr val="242852"/>
                </a:solidFill>
              </a:rPr>
              <a:t>, excluded energy marketers, municipal utilities, and cooperative utilities</a:t>
            </a:r>
          </a:p>
          <a:p>
            <a:r>
              <a:rPr lang="en-US" sz="2000" b="1" dirty="0">
                <a:solidFill>
                  <a:srgbClr val="242852"/>
                </a:solidFill>
              </a:rPr>
              <a:t>Did not assess customer enrollment or response </a:t>
            </a:r>
            <a:r>
              <a:rPr lang="en-US" sz="2000" dirty="0">
                <a:solidFill>
                  <a:srgbClr val="242852"/>
                </a:solidFill>
              </a:rPr>
              <a:t>to EV-specific rate designs</a:t>
            </a:r>
          </a:p>
          <a:p>
            <a:pPr marL="167640" indent="0">
              <a:buNone/>
            </a:pPr>
            <a:endParaRPr lang="en-US" sz="2000" b="1" dirty="0">
              <a:solidFill>
                <a:srgbClr val="242852"/>
              </a:solidFill>
            </a:endParaRPr>
          </a:p>
        </p:txBody>
      </p:sp>
      <p:sp>
        <p:nvSpPr>
          <p:cNvPr id="6" name="Text Placeholder 5"/>
          <p:cNvSpPr>
            <a:spLocks noGrp="1"/>
          </p:cNvSpPr>
          <p:nvPr>
            <p:ph type="body" idx="2"/>
          </p:nvPr>
        </p:nvSpPr>
        <p:spPr>
          <a:xfrm>
            <a:off x="6400800" y="1359462"/>
            <a:ext cx="5181600" cy="4800600"/>
          </a:xfrm>
        </p:spPr>
        <p:txBody>
          <a:bodyPr/>
          <a:lstStyle/>
          <a:p>
            <a:pPr marL="167640" indent="0">
              <a:buNone/>
            </a:pPr>
            <a:r>
              <a:rPr lang="en-US" sz="2400" b="1" dirty="0">
                <a:solidFill>
                  <a:srgbClr val="242852"/>
                </a:solidFill>
              </a:rPr>
              <a:t>Methods</a:t>
            </a:r>
          </a:p>
          <a:p>
            <a:r>
              <a:rPr lang="en-US" sz="2000" dirty="0">
                <a:solidFill>
                  <a:srgbClr val="242852"/>
                </a:solidFill>
              </a:rPr>
              <a:t>Develop a </a:t>
            </a:r>
            <a:r>
              <a:rPr lang="en-US" sz="2000" b="1" dirty="0">
                <a:solidFill>
                  <a:srgbClr val="242852"/>
                </a:solidFill>
              </a:rPr>
              <a:t>framework</a:t>
            </a:r>
            <a:r>
              <a:rPr lang="en-US" sz="2000" dirty="0">
                <a:solidFill>
                  <a:srgbClr val="242852"/>
                </a:solidFill>
              </a:rPr>
              <a:t> for identifying the </a:t>
            </a:r>
            <a:r>
              <a:rPr lang="en-US" sz="2000" b="1" dirty="0">
                <a:solidFill>
                  <a:srgbClr val="242852"/>
                </a:solidFill>
              </a:rPr>
              <a:t>design elements </a:t>
            </a:r>
            <a:r>
              <a:rPr lang="en-US" sz="2000" dirty="0">
                <a:solidFill>
                  <a:srgbClr val="242852"/>
                </a:solidFill>
              </a:rPr>
              <a:t>of EV-specific rates</a:t>
            </a:r>
          </a:p>
          <a:p>
            <a:r>
              <a:rPr lang="en-US" sz="2000" dirty="0">
                <a:solidFill>
                  <a:srgbClr val="242852"/>
                </a:solidFill>
              </a:rPr>
              <a:t>Collect </a:t>
            </a:r>
            <a:r>
              <a:rPr lang="en-US" sz="2000" b="1" dirty="0">
                <a:solidFill>
                  <a:srgbClr val="242852"/>
                </a:solidFill>
              </a:rPr>
              <a:t>electric utility tariff filings </a:t>
            </a:r>
            <a:r>
              <a:rPr lang="en-US" sz="2000" dirty="0">
                <a:solidFill>
                  <a:srgbClr val="242852"/>
                </a:solidFill>
              </a:rPr>
              <a:t>with state utility regulators of EV-specific rates</a:t>
            </a:r>
          </a:p>
          <a:p>
            <a:r>
              <a:rPr lang="en-US" sz="2000" dirty="0">
                <a:solidFill>
                  <a:srgbClr val="242852"/>
                </a:solidFill>
              </a:rPr>
              <a:t>Apply the framework to the tariff filings to develop a </a:t>
            </a:r>
            <a:r>
              <a:rPr lang="en-US" sz="2000" b="1" dirty="0">
                <a:solidFill>
                  <a:srgbClr val="242852"/>
                </a:solidFill>
              </a:rPr>
              <a:t>database </a:t>
            </a:r>
            <a:r>
              <a:rPr lang="en-US" sz="2000" dirty="0">
                <a:solidFill>
                  <a:srgbClr val="242852"/>
                </a:solidFill>
              </a:rPr>
              <a:t>that categorizes EV-specific rates</a:t>
            </a:r>
          </a:p>
          <a:p>
            <a:r>
              <a:rPr lang="en-US" sz="2000" dirty="0">
                <a:solidFill>
                  <a:srgbClr val="242852"/>
                </a:solidFill>
              </a:rPr>
              <a:t>Evaluate the database to characterize the </a:t>
            </a:r>
            <a:r>
              <a:rPr lang="en-US" sz="2000" b="1" dirty="0">
                <a:solidFill>
                  <a:srgbClr val="242852"/>
                </a:solidFill>
              </a:rPr>
              <a:t>landscape </a:t>
            </a:r>
            <a:r>
              <a:rPr lang="en-US" sz="2000" dirty="0">
                <a:solidFill>
                  <a:srgbClr val="242852"/>
                </a:solidFill>
              </a:rPr>
              <a:t>of EV-specific rate designs</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86155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24"/>
            <a:ext cx="11582400" cy="1077178"/>
          </a:xfrm>
        </p:spPr>
        <p:txBody>
          <a:bodyPr/>
          <a:lstStyle/>
          <a:p>
            <a:r>
              <a:rPr lang="en-US" sz="3200" dirty="0"/>
              <a:t>A Handful of Currently Offered EV Rates Included Traditionally or Alternatively Designed Demand Charges</a:t>
            </a:r>
            <a:endParaRPr lang="en-US" sz="3200" b="0" dirty="0"/>
          </a:p>
        </p:txBody>
      </p:sp>
      <p:sp>
        <p:nvSpPr>
          <p:cNvPr id="3" name="Text Placeholder 2"/>
          <p:cNvSpPr>
            <a:spLocks noGrp="1"/>
          </p:cNvSpPr>
          <p:nvPr>
            <p:ph type="body" idx="1"/>
          </p:nvPr>
        </p:nvSpPr>
        <p:spPr>
          <a:xfrm>
            <a:off x="609600" y="1371600"/>
            <a:ext cx="4860616" cy="4800600"/>
          </a:xfrm>
        </p:spPr>
        <p:txBody>
          <a:bodyPr/>
          <a:lstStyle/>
          <a:p>
            <a:pPr marL="167640" indent="0">
              <a:buNone/>
            </a:pPr>
            <a:r>
              <a:rPr lang="en-US" sz="1800" b="1" dirty="0"/>
              <a:t>Demand Charge Categories</a:t>
            </a:r>
          </a:p>
          <a:p>
            <a:r>
              <a:rPr lang="en-US" b="1" dirty="0"/>
              <a:t>Alternative Only</a:t>
            </a:r>
            <a:r>
              <a:rPr lang="en-US" dirty="0"/>
              <a:t>: Rates that only included an alternative to a traditionally designed demand charge (e.g., demand subscription model, monthly upper limits on billed demand, level of demand charge tied to monthly load factor/station utilization)</a:t>
            </a:r>
          </a:p>
          <a:p>
            <a:r>
              <a:rPr lang="en-US" b="1" dirty="0"/>
              <a:t>Alternative Overlay</a:t>
            </a:r>
            <a:r>
              <a:rPr lang="en-US" dirty="0"/>
              <a:t>: Rates that under particular conditions specified in the tariff overlaid an alternative to a traditional demand charge on top of a traditionally designed demand charge, both which were included in the tariff filing (e.g., discounted demand charge applied as a credit, reduced demand charge for off-peak usage, phasing out the $/kW demand charge in favor of a $/kWh volumetric energy charge based on station utilization)</a:t>
            </a:r>
          </a:p>
          <a:p>
            <a:r>
              <a:rPr lang="en-US" b="1" dirty="0"/>
              <a:t>Traditional Only</a:t>
            </a:r>
            <a:r>
              <a:rPr lang="en-US" dirty="0"/>
              <a:t>:</a:t>
            </a:r>
            <a:r>
              <a:rPr lang="en-US" i="1" dirty="0"/>
              <a:t> </a:t>
            </a:r>
            <a:r>
              <a:rPr lang="en-US" dirty="0"/>
              <a:t>Rates that included a typical, traditional design for a demand charge</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096" y="1573375"/>
            <a:ext cx="5861304" cy="3361274"/>
          </a:xfrm>
          <a:prstGeom prst="rect">
            <a:avLst/>
          </a:prstGeom>
          <a:noFill/>
          <a:ln>
            <a:noFill/>
          </a:ln>
        </p:spPr>
      </p:pic>
      <p:sp>
        <p:nvSpPr>
          <p:cNvPr id="7" name="Rounded Rectangle 6"/>
          <p:cNvSpPr/>
          <p:nvPr/>
        </p:nvSpPr>
        <p:spPr>
          <a:xfrm>
            <a:off x="5791200" y="3549259"/>
            <a:ext cx="4299567" cy="10551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
          </p:nvPr>
        </p:nvSpPr>
        <p:spPr>
          <a:xfrm>
            <a:off x="5623965" y="5122258"/>
            <a:ext cx="5552035" cy="1618408"/>
          </a:xfrm>
        </p:spPr>
        <p:txBody>
          <a:bodyPr/>
          <a:lstStyle/>
          <a:p>
            <a:r>
              <a:rPr lang="en-US" b="1" dirty="0"/>
              <a:t>Holiday</a:t>
            </a:r>
            <a:r>
              <a:rPr lang="en-US" dirty="0"/>
              <a:t>:</a:t>
            </a:r>
            <a:r>
              <a:rPr lang="en-US" i="1" dirty="0"/>
              <a:t> </a:t>
            </a:r>
            <a:r>
              <a:rPr lang="en-US" dirty="0"/>
              <a:t>Rates that included some version of a demand charge holiday, where the demand charge would be suspended for a period of time or where the holiday would otherwise be scheduled to sunset. </a:t>
            </a:r>
          </a:p>
        </p:txBody>
      </p:sp>
    </p:spTree>
    <p:extLst>
      <p:ext uri="{BB962C8B-B14F-4D97-AF65-F5344CB8AC3E}">
        <p14:creationId xmlns:p14="http://schemas.microsoft.com/office/powerpoint/2010/main" val="2745406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24"/>
            <a:ext cx="10972800" cy="1077178"/>
          </a:xfrm>
        </p:spPr>
        <p:txBody>
          <a:bodyPr/>
          <a:lstStyle/>
          <a:p>
            <a:r>
              <a:rPr lang="en-US" sz="3200" dirty="0"/>
              <a:t>Very Few Currently Offered EV-Specific Rates Explicitly Included Any Form of Charging Controls</a:t>
            </a:r>
            <a:endParaRPr lang="en-US" sz="3200" b="0" dirty="0"/>
          </a:p>
        </p:txBody>
      </p:sp>
      <p:sp>
        <p:nvSpPr>
          <p:cNvPr id="3" name="Text Placeholder 2"/>
          <p:cNvSpPr>
            <a:spLocks noGrp="1"/>
          </p:cNvSpPr>
          <p:nvPr>
            <p:ph type="body" idx="1"/>
          </p:nvPr>
        </p:nvSpPr>
        <p:spPr/>
        <p:txBody>
          <a:bodyPr/>
          <a:lstStyle/>
          <a:p>
            <a:pPr marL="167640" indent="0">
              <a:buNone/>
            </a:pPr>
            <a:r>
              <a:rPr lang="en-US" sz="1800" b="1" dirty="0"/>
              <a:t>Charging Control Categories</a:t>
            </a:r>
          </a:p>
          <a:p>
            <a:pPr lvl="0"/>
            <a:r>
              <a:rPr lang="en-US" b="1" dirty="0"/>
              <a:t>Utility Control Only</a:t>
            </a:r>
            <a:r>
              <a:rPr lang="en-US" dirty="0"/>
              <a:t>: Rates that exclusively allow the utility to directly control the charging equipment, under specified circumstances, without the ability for a customer to override the utility control signals</a:t>
            </a:r>
          </a:p>
          <a:p>
            <a:pPr lvl="0"/>
            <a:r>
              <a:rPr lang="en-US" b="1" dirty="0"/>
              <a:t>Customer Override</a:t>
            </a:r>
            <a:r>
              <a:rPr lang="en-US" dirty="0"/>
              <a:t>: Rates that give the customer the ability to override utility control signals, under specified circumstances</a:t>
            </a:r>
          </a:p>
          <a:p>
            <a:r>
              <a:rPr lang="en-US" b="1" dirty="0"/>
              <a:t>Customer Control Only</a:t>
            </a:r>
            <a:r>
              <a:rPr lang="en-US" dirty="0"/>
              <a:t>: Rates that exclusively give the customer the ability to directly control charging equipment</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1096" y="2022749"/>
            <a:ext cx="5861304" cy="3367687"/>
          </a:xfrm>
          <a:prstGeom prst="rect">
            <a:avLst/>
          </a:prstGeom>
          <a:noFill/>
          <a:ln>
            <a:noFill/>
          </a:ln>
        </p:spPr>
      </p:pic>
      <p:sp>
        <p:nvSpPr>
          <p:cNvPr id="7" name="Rounded Rectangle 6"/>
          <p:cNvSpPr/>
          <p:nvPr/>
        </p:nvSpPr>
        <p:spPr>
          <a:xfrm>
            <a:off x="5721096" y="4083333"/>
            <a:ext cx="4224015" cy="9741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71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24"/>
            <a:ext cx="10972800" cy="1077178"/>
          </a:xfrm>
        </p:spPr>
        <p:txBody>
          <a:bodyPr/>
          <a:lstStyle/>
          <a:p>
            <a:r>
              <a:rPr lang="en-US" sz="3200" dirty="0"/>
              <a:t>Dominant Offered EV-Specific Rate Designs Among U.S. IOUs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35692662"/>
              </p:ext>
            </p:extLst>
          </p:nvPr>
        </p:nvGraphicFramePr>
        <p:xfrm>
          <a:off x="599440" y="1817758"/>
          <a:ext cx="10149840" cy="3855720"/>
        </p:xfrm>
        <a:graphic>
          <a:graphicData uri="http://schemas.openxmlformats.org/drawingml/2006/table">
            <a:tbl>
              <a:tblPr firstRow="1" bandRow="1">
                <a:tableStyleId>{C4738461-0361-4F66-96DC-234ACF1D7726}</a:tableStyleId>
              </a:tblPr>
              <a:tblGrid>
                <a:gridCol w="2468880">
                  <a:extLst>
                    <a:ext uri="{9D8B030D-6E8A-4147-A177-3AD203B41FA5}">
                      <a16:colId xmlns:a16="http://schemas.microsoft.com/office/drawing/2014/main" val="1277450534"/>
                    </a:ext>
                  </a:extLst>
                </a:gridCol>
                <a:gridCol w="1280160">
                  <a:extLst>
                    <a:ext uri="{9D8B030D-6E8A-4147-A177-3AD203B41FA5}">
                      <a16:colId xmlns:a16="http://schemas.microsoft.com/office/drawing/2014/main" val="3052566844"/>
                    </a:ext>
                  </a:extLst>
                </a:gridCol>
                <a:gridCol w="1280160">
                  <a:extLst>
                    <a:ext uri="{9D8B030D-6E8A-4147-A177-3AD203B41FA5}">
                      <a16:colId xmlns:a16="http://schemas.microsoft.com/office/drawing/2014/main" val="1149144925"/>
                    </a:ext>
                  </a:extLst>
                </a:gridCol>
                <a:gridCol w="1280160">
                  <a:extLst>
                    <a:ext uri="{9D8B030D-6E8A-4147-A177-3AD203B41FA5}">
                      <a16:colId xmlns:a16="http://schemas.microsoft.com/office/drawing/2014/main" val="2952996729"/>
                    </a:ext>
                  </a:extLst>
                </a:gridCol>
                <a:gridCol w="1280160">
                  <a:extLst>
                    <a:ext uri="{9D8B030D-6E8A-4147-A177-3AD203B41FA5}">
                      <a16:colId xmlns:a16="http://schemas.microsoft.com/office/drawing/2014/main" val="3408697078"/>
                    </a:ext>
                  </a:extLst>
                </a:gridCol>
                <a:gridCol w="1280160">
                  <a:extLst>
                    <a:ext uri="{9D8B030D-6E8A-4147-A177-3AD203B41FA5}">
                      <a16:colId xmlns:a16="http://schemas.microsoft.com/office/drawing/2014/main" val="1869585891"/>
                    </a:ext>
                  </a:extLst>
                </a:gridCol>
                <a:gridCol w="1280160">
                  <a:extLst>
                    <a:ext uri="{9D8B030D-6E8A-4147-A177-3AD203B41FA5}">
                      <a16:colId xmlns:a16="http://schemas.microsoft.com/office/drawing/2014/main" val="2925391078"/>
                    </a:ext>
                  </a:extLst>
                </a:gridCol>
              </a:tblGrid>
              <a:tr h="370840">
                <a:tc>
                  <a:txBody>
                    <a:bodyPr/>
                    <a:lstStyle/>
                    <a:p>
                      <a:endParaRPr lang="en-US" dirty="0"/>
                    </a:p>
                  </a:txBody>
                  <a:tcPr/>
                </a:tc>
                <a:tc>
                  <a:txBody>
                    <a:bodyPr/>
                    <a:lstStyle/>
                    <a:p>
                      <a:pPr algn="ctr"/>
                      <a:r>
                        <a:rPr lang="en-US" dirty="0"/>
                        <a:t>1</a:t>
                      </a:r>
                      <a:r>
                        <a:rPr lang="en-US" baseline="30000" dirty="0"/>
                        <a:t>st</a:t>
                      </a:r>
                      <a:r>
                        <a:rPr lang="en-US" dirty="0"/>
                        <a:t> Most  Offered</a:t>
                      </a:r>
                    </a:p>
                  </a:txBody>
                  <a:tcPr/>
                </a:tc>
                <a:tc>
                  <a:txBody>
                    <a:bodyPr/>
                    <a:lstStyle/>
                    <a:p>
                      <a:pPr algn="ctr"/>
                      <a:r>
                        <a:rPr lang="en-US" dirty="0"/>
                        <a:t>2</a:t>
                      </a:r>
                      <a:r>
                        <a:rPr lang="en-US" baseline="30000" dirty="0"/>
                        <a:t>nd</a:t>
                      </a:r>
                      <a:r>
                        <a:rPr lang="en-US" dirty="0"/>
                        <a:t> Most Offered</a:t>
                      </a:r>
                    </a:p>
                  </a:txBody>
                  <a:tcPr/>
                </a:tc>
                <a:tc>
                  <a:txBody>
                    <a:bodyPr/>
                    <a:lstStyle/>
                    <a:p>
                      <a:pPr algn="ctr"/>
                      <a:r>
                        <a:rPr lang="en-US" dirty="0"/>
                        <a:t>1</a:t>
                      </a:r>
                      <a:r>
                        <a:rPr lang="en-US" baseline="30000" dirty="0"/>
                        <a:t>st</a:t>
                      </a:r>
                      <a:r>
                        <a:rPr lang="en-US" dirty="0"/>
                        <a:t> Most  Offered</a:t>
                      </a:r>
                    </a:p>
                  </a:txBody>
                  <a:tcPr/>
                </a:tc>
                <a:tc>
                  <a:txBody>
                    <a:bodyPr/>
                    <a:lstStyle/>
                    <a:p>
                      <a:pPr algn="ctr"/>
                      <a:r>
                        <a:rPr lang="en-US" dirty="0"/>
                        <a:t>2</a:t>
                      </a:r>
                      <a:r>
                        <a:rPr lang="en-US" baseline="30000" dirty="0"/>
                        <a:t>nd</a:t>
                      </a:r>
                      <a:r>
                        <a:rPr lang="en-US" dirty="0"/>
                        <a:t> Most Offered</a:t>
                      </a:r>
                    </a:p>
                  </a:txBody>
                  <a:tcPr/>
                </a:tc>
                <a:tc>
                  <a:txBody>
                    <a:bodyPr/>
                    <a:lstStyle/>
                    <a:p>
                      <a:pPr algn="ctr"/>
                      <a:r>
                        <a:rPr lang="en-US" dirty="0"/>
                        <a:t>1</a:t>
                      </a:r>
                      <a:r>
                        <a:rPr lang="en-US" baseline="30000" dirty="0"/>
                        <a:t>st</a:t>
                      </a:r>
                      <a:r>
                        <a:rPr lang="en-US" dirty="0"/>
                        <a:t> Most  Offered</a:t>
                      </a:r>
                    </a:p>
                  </a:txBody>
                  <a:tcPr/>
                </a:tc>
                <a:tc>
                  <a:txBody>
                    <a:bodyPr/>
                    <a:lstStyle/>
                    <a:p>
                      <a:pPr algn="ctr"/>
                      <a:r>
                        <a:rPr lang="en-US" dirty="0"/>
                        <a:t>2</a:t>
                      </a:r>
                      <a:r>
                        <a:rPr lang="en-US" baseline="30000" dirty="0"/>
                        <a:t>nd</a:t>
                      </a:r>
                      <a:r>
                        <a:rPr lang="en-US" dirty="0"/>
                        <a:t> Most Offered</a:t>
                      </a:r>
                    </a:p>
                  </a:txBody>
                  <a:tcPr/>
                </a:tc>
                <a:extLst>
                  <a:ext uri="{0D108BD9-81ED-4DB2-BD59-A6C34878D82A}">
                    <a16:rowId xmlns:a16="http://schemas.microsoft.com/office/drawing/2014/main" val="2595893358"/>
                  </a:ext>
                </a:extLst>
              </a:tr>
              <a:tr h="370840">
                <a:tc>
                  <a:txBody>
                    <a:bodyPr/>
                    <a:lstStyle/>
                    <a:p>
                      <a:r>
                        <a:rPr lang="en-US" dirty="0"/>
                        <a:t>Whole Premise Metering</a:t>
                      </a:r>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extLst>
                  <a:ext uri="{0D108BD9-81ED-4DB2-BD59-A6C34878D82A}">
                    <a16:rowId xmlns:a16="http://schemas.microsoft.com/office/drawing/2014/main" val="410283689"/>
                  </a:ext>
                </a:extLst>
              </a:tr>
              <a:tr h="370840">
                <a:tc>
                  <a:txBody>
                    <a:bodyPr/>
                    <a:lstStyle/>
                    <a:p>
                      <a:r>
                        <a:rPr lang="en-US" dirty="0"/>
                        <a:t>Dedicated</a:t>
                      </a:r>
                      <a:r>
                        <a:rPr lang="en-US" baseline="0" dirty="0"/>
                        <a:t> EV Metering</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extLst>
                  <a:ext uri="{0D108BD9-81ED-4DB2-BD59-A6C34878D82A}">
                    <a16:rowId xmlns:a16="http://schemas.microsoft.com/office/drawing/2014/main" val="1585282214"/>
                  </a:ext>
                </a:extLst>
              </a:tr>
              <a:tr h="370840">
                <a:tc>
                  <a:txBody>
                    <a:bodyPr/>
                    <a:lstStyle/>
                    <a:p>
                      <a:r>
                        <a:rPr lang="en-US" dirty="0"/>
                        <a:t>Flat or Block Energy Charge</a:t>
                      </a:r>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extLst>
                  <a:ext uri="{0D108BD9-81ED-4DB2-BD59-A6C34878D82A}">
                    <a16:rowId xmlns:a16="http://schemas.microsoft.com/office/drawing/2014/main" val="1564592733"/>
                  </a:ext>
                </a:extLst>
              </a:tr>
              <a:tr h="370840">
                <a:tc>
                  <a:txBody>
                    <a:bodyPr/>
                    <a:lstStyle/>
                    <a:p>
                      <a:r>
                        <a:rPr lang="en-US" dirty="0"/>
                        <a:t>TOU Energy Charge</a:t>
                      </a:r>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extLst>
                  <a:ext uri="{0D108BD9-81ED-4DB2-BD59-A6C34878D82A}">
                    <a16:rowId xmlns:a16="http://schemas.microsoft.com/office/drawing/2014/main" val="479289230"/>
                  </a:ext>
                </a:extLst>
              </a:tr>
              <a:tr h="370840">
                <a:tc>
                  <a:txBody>
                    <a:bodyPr/>
                    <a:lstStyle/>
                    <a:p>
                      <a:r>
                        <a:rPr lang="en-US" dirty="0"/>
                        <a:t>Traditional Demand Charge</a:t>
                      </a:r>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extLst>
                  <a:ext uri="{0D108BD9-81ED-4DB2-BD59-A6C34878D82A}">
                    <a16:rowId xmlns:a16="http://schemas.microsoft.com/office/drawing/2014/main" val="4154336135"/>
                  </a:ext>
                </a:extLst>
              </a:tr>
              <a:tr h="370840">
                <a:tc>
                  <a:txBody>
                    <a:bodyPr/>
                    <a:lstStyle/>
                    <a:p>
                      <a:r>
                        <a:rPr lang="en-US" dirty="0"/>
                        <a:t>Alternative Demand Charge</a:t>
                      </a:r>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extLst>
                  <a:ext uri="{0D108BD9-81ED-4DB2-BD59-A6C34878D82A}">
                    <a16:rowId xmlns:a16="http://schemas.microsoft.com/office/drawing/2014/main" val="2593079501"/>
                  </a:ext>
                </a:extLst>
              </a:tr>
              <a:tr h="370840">
                <a:tc>
                  <a:txBody>
                    <a:bodyPr/>
                    <a:lstStyle/>
                    <a:p>
                      <a:r>
                        <a:rPr lang="en-US" dirty="0"/>
                        <a:t>Geographic</a:t>
                      </a:r>
                      <a:r>
                        <a:rPr lang="en-US" baseline="0" dirty="0"/>
                        <a:t> Differentiation</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extLst>
                  <a:ext uri="{0D108BD9-81ED-4DB2-BD59-A6C34878D82A}">
                    <a16:rowId xmlns:a16="http://schemas.microsoft.com/office/drawing/2014/main" val="3361813705"/>
                  </a:ext>
                </a:extLst>
              </a:tr>
              <a:tr h="370840">
                <a:tc>
                  <a:txBody>
                    <a:bodyPr/>
                    <a:lstStyle/>
                    <a:p>
                      <a:r>
                        <a:rPr lang="en-US" dirty="0"/>
                        <a:t>Control Tech Requirement</a:t>
                      </a:r>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tc>
                  <a:txBody>
                    <a:bodyPr/>
                    <a:lstStyle/>
                    <a:p>
                      <a:pPr algn="ctr"/>
                      <a:r>
                        <a:rPr lang="en-US" dirty="0">
                          <a:sym typeface="Wingdings 2" panose="05020102010507070707" pitchFamily="18" charset="2"/>
                        </a:rPr>
                        <a:t></a:t>
                      </a:r>
                      <a:endParaRPr lang="en-US" dirty="0"/>
                    </a:p>
                  </a:txBody>
                  <a:tcPr/>
                </a:tc>
                <a:extLst>
                  <a:ext uri="{0D108BD9-81ED-4DB2-BD59-A6C34878D82A}">
                    <a16:rowId xmlns:a16="http://schemas.microsoft.com/office/drawing/2014/main" val="2828573857"/>
                  </a:ext>
                </a:extLst>
              </a:tr>
              <a:tr h="370840">
                <a:tc>
                  <a:txBody>
                    <a:bodyPr/>
                    <a:lstStyle/>
                    <a:p>
                      <a:r>
                        <a:rPr lang="en-US" b="1" dirty="0"/>
                        <a:t>Count / % of Class Total</a:t>
                      </a:r>
                    </a:p>
                  </a:txBody>
                  <a:tcPr/>
                </a:tc>
                <a:tc>
                  <a:txBody>
                    <a:bodyPr/>
                    <a:lstStyle/>
                    <a:p>
                      <a:pPr algn="ctr"/>
                      <a:r>
                        <a:rPr lang="en-US" b="1" dirty="0"/>
                        <a:t>25 / 46%</a:t>
                      </a:r>
                    </a:p>
                  </a:txBody>
                  <a:tcPr/>
                </a:tc>
                <a:tc>
                  <a:txBody>
                    <a:bodyPr/>
                    <a:lstStyle/>
                    <a:p>
                      <a:pPr algn="ctr"/>
                      <a:r>
                        <a:rPr lang="en-US" b="1" dirty="0"/>
                        <a:t>16 / 30%</a:t>
                      </a:r>
                    </a:p>
                  </a:txBody>
                  <a:tcPr/>
                </a:tc>
                <a:tc>
                  <a:txBody>
                    <a:bodyPr/>
                    <a:lstStyle/>
                    <a:p>
                      <a:pPr algn="ctr"/>
                      <a:r>
                        <a:rPr lang="en-US" b="1" dirty="0"/>
                        <a:t>13 / 27%</a:t>
                      </a:r>
                    </a:p>
                  </a:txBody>
                  <a:tcPr/>
                </a:tc>
                <a:tc>
                  <a:txBody>
                    <a:bodyPr/>
                    <a:lstStyle/>
                    <a:p>
                      <a:pPr algn="ctr"/>
                      <a:r>
                        <a:rPr lang="en-US" b="1" dirty="0"/>
                        <a:t>13 / 27%</a:t>
                      </a:r>
                    </a:p>
                  </a:txBody>
                  <a:tcPr/>
                </a:tc>
                <a:tc>
                  <a:txBody>
                    <a:bodyPr/>
                    <a:lstStyle/>
                    <a:p>
                      <a:pPr algn="ctr"/>
                      <a:r>
                        <a:rPr lang="en-US" b="1" dirty="0"/>
                        <a:t>16 / 60%</a:t>
                      </a:r>
                    </a:p>
                  </a:txBody>
                  <a:tcPr/>
                </a:tc>
                <a:tc>
                  <a:txBody>
                    <a:bodyPr/>
                    <a:lstStyle/>
                    <a:p>
                      <a:pPr algn="ctr"/>
                      <a:r>
                        <a:rPr lang="en-US" b="1" dirty="0"/>
                        <a:t>8 / 30%</a:t>
                      </a:r>
                    </a:p>
                  </a:txBody>
                  <a:tcPr/>
                </a:tc>
                <a:extLst>
                  <a:ext uri="{0D108BD9-81ED-4DB2-BD59-A6C34878D82A}">
                    <a16:rowId xmlns:a16="http://schemas.microsoft.com/office/drawing/2014/main" val="3023371819"/>
                  </a:ext>
                </a:extLst>
              </a:tr>
            </a:tbl>
          </a:graphicData>
        </a:graphic>
      </p:graphicFrame>
      <p:sp>
        <p:nvSpPr>
          <p:cNvPr id="6" name="TextBox 5"/>
          <p:cNvSpPr txBox="1"/>
          <p:nvPr/>
        </p:nvSpPr>
        <p:spPr>
          <a:xfrm>
            <a:off x="3068320" y="1463852"/>
            <a:ext cx="2560320" cy="338554"/>
          </a:xfrm>
          <a:prstGeom prst="rect">
            <a:avLst/>
          </a:prstGeom>
          <a:solidFill>
            <a:schemeClr val="accent1"/>
          </a:solidFill>
          <a:ln>
            <a:solidFill>
              <a:schemeClr val="bg1"/>
            </a:solidFill>
          </a:ln>
        </p:spPr>
        <p:txBody>
          <a:bodyPr wrap="square" rtlCol="0">
            <a:spAutoFit/>
          </a:bodyPr>
          <a:lstStyle/>
          <a:p>
            <a:pPr algn="ctr"/>
            <a:r>
              <a:rPr lang="en-US" sz="1600" b="1" dirty="0">
                <a:solidFill>
                  <a:schemeClr val="bg1"/>
                </a:solidFill>
              </a:rPr>
              <a:t>Residential</a:t>
            </a:r>
          </a:p>
        </p:txBody>
      </p:sp>
      <p:sp>
        <p:nvSpPr>
          <p:cNvPr id="7" name="TextBox 6"/>
          <p:cNvSpPr txBox="1"/>
          <p:nvPr/>
        </p:nvSpPr>
        <p:spPr>
          <a:xfrm>
            <a:off x="5628640" y="1463852"/>
            <a:ext cx="2560320" cy="338554"/>
          </a:xfrm>
          <a:prstGeom prst="rect">
            <a:avLst/>
          </a:prstGeom>
          <a:solidFill>
            <a:schemeClr val="accent1"/>
          </a:solidFill>
          <a:ln>
            <a:solidFill>
              <a:schemeClr val="bg1"/>
            </a:solidFill>
          </a:ln>
        </p:spPr>
        <p:txBody>
          <a:bodyPr wrap="square" rtlCol="0">
            <a:spAutoFit/>
          </a:bodyPr>
          <a:lstStyle/>
          <a:p>
            <a:pPr algn="ctr"/>
            <a:r>
              <a:rPr lang="en-US" sz="1600" b="1" dirty="0">
                <a:solidFill>
                  <a:schemeClr val="bg1"/>
                </a:solidFill>
              </a:rPr>
              <a:t>Commercial</a:t>
            </a:r>
          </a:p>
        </p:txBody>
      </p:sp>
      <p:sp>
        <p:nvSpPr>
          <p:cNvPr id="8" name="TextBox 7"/>
          <p:cNvSpPr txBox="1"/>
          <p:nvPr/>
        </p:nvSpPr>
        <p:spPr>
          <a:xfrm>
            <a:off x="8188960" y="1463852"/>
            <a:ext cx="2560320" cy="338554"/>
          </a:xfrm>
          <a:prstGeom prst="rect">
            <a:avLst/>
          </a:prstGeom>
          <a:solidFill>
            <a:schemeClr val="accent1"/>
          </a:solidFill>
          <a:ln>
            <a:solidFill>
              <a:schemeClr val="bg1"/>
            </a:solidFill>
          </a:ln>
        </p:spPr>
        <p:txBody>
          <a:bodyPr wrap="square" rtlCol="0">
            <a:spAutoFit/>
          </a:bodyPr>
          <a:lstStyle/>
          <a:p>
            <a:pPr algn="ctr"/>
            <a:r>
              <a:rPr lang="en-US" sz="1600" b="1" dirty="0">
                <a:solidFill>
                  <a:schemeClr val="bg1"/>
                </a:solidFill>
              </a:rPr>
              <a:t>Utility-Owned</a:t>
            </a:r>
          </a:p>
        </p:txBody>
      </p:sp>
      <p:cxnSp>
        <p:nvCxnSpPr>
          <p:cNvPr id="9" name="Straight Connector 8"/>
          <p:cNvCxnSpPr/>
          <p:nvPr/>
        </p:nvCxnSpPr>
        <p:spPr>
          <a:xfrm>
            <a:off x="5628640" y="1455760"/>
            <a:ext cx="0" cy="420624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188960" y="1455760"/>
            <a:ext cx="0" cy="420624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8000" y="3066881"/>
            <a:ext cx="1024128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58799" y="3807106"/>
            <a:ext cx="1024128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58799" y="4528010"/>
            <a:ext cx="1024128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68320" y="1467238"/>
            <a:ext cx="0" cy="420624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8799" y="4923171"/>
            <a:ext cx="1024128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9600" y="5302148"/>
            <a:ext cx="1024128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810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24"/>
            <a:ext cx="11125200" cy="1077178"/>
          </a:xfrm>
        </p:spPr>
        <p:txBody>
          <a:bodyPr/>
          <a:lstStyle/>
          <a:p>
            <a:r>
              <a:rPr lang="en-US" sz="3200" dirty="0"/>
              <a:t>Proposed and Piloted EV-Specific Rate Designs Were Generally Not All that Different From Offered Rates</a:t>
            </a:r>
          </a:p>
        </p:txBody>
      </p:sp>
      <p:sp>
        <p:nvSpPr>
          <p:cNvPr id="3" name="Text Placeholder 2"/>
          <p:cNvSpPr>
            <a:spLocks noGrp="1"/>
          </p:cNvSpPr>
          <p:nvPr>
            <p:ph type="body" idx="1"/>
          </p:nvPr>
        </p:nvSpPr>
        <p:spPr/>
        <p:txBody>
          <a:bodyPr/>
          <a:lstStyle/>
          <a:p>
            <a:r>
              <a:rPr lang="en-US" sz="2000" dirty="0"/>
              <a:t>The metering configurations, temporal differentiation, and locational differentiation observed in proposed and piloted rate designs were generally consistent with offered rates</a:t>
            </a:r>
          </a:p>
          <a:p>
            <a:pPr lvl="1"/>
            <a:r>
              <a:rPr lang="en-US" sz="1700" dirty="0"/>
              <a:t>Commercial customer rate pilots generally included TOU rate designs with a handful testing different types of demand charge alternatives</a:t>
            </a:r>
          </a:p>
          <a:p>
            <a:pPr lvl="1"/>
            <a:r>
              <a:rPr lang="en-US" sz="1700" dirty="0"/>
              <a:t>Residential customer rate pilots generally included TOU rate designs, but tested different ratios of peak to off-peak rate levels.</a:t>
            </a:r>
          </a:p>
          <a:p>
            <a:pPr lvl="1"/>
            <a:r>
              <a:rPr lang="en-US" sz="1700" dirty="0"/>
              <a:t>Utility-owned charging station rate pilots commonly avoided the application of a demand charge and relied on volumetric energy rates set at a “competitive market” level </a:t>
            </a:r>
            <a:endParaRPr lang="en-US" sz="1400" dirty="0"/>
          </a:p>
          <a:p>
            <a:r>
              <a:rPr lang="en-US" sz="2000" dirty="0"/>
              <a:t>Limited degree of experimentation in more novel design elements was observed in a small number of pilots</a:t>
            </a:r>
          </a:p>
          <a:p>
            <a:pPr lvl="1"/>
            <a:r>
              <a:rPr lang="en-US" sz="1700" dirty="0"/>
              <a:t>Handful of commercial rate pilots tested more granular temporal differentiation</a:t>
            </a:r>
          </a:p>
          <a:p>
            <a:pPr lvl="1"/>
            <a:r>
              <a:rPr lang="en-US" sz="1700" dirty="0"/>
              <a:t>A few residential rate pilots tied the volumetric energy charges to different metering configurations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27118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5167"/>
            <a:ext cx="10972800" cy="584735"/>
          </a:xfrm>
        </p:spPr>
        <p:txBody>
          <a:bodyPr/>
          <a:lstStyle/>
          <a:p>
            <a:r>
              <a:rPr lang="en-US" sz="3200" dirty="0"/>
              <a:t>Key Conclusions</a:t>
            </a:r>
          </a:p>
        </p:txBody>
      </p:sp>
      <p:sp>
        <p:nvSpPr>
          <p:cNvPr id="3" name="Text Placeholder 2"/>
          <p:cNvSpPr>
            <a:spLocks noGrp="1"/>
          </p:cNvSpPr>
          <p:nvPr>
            <p:ph type="body" idx="1"/>
          </p:nvPr>
        </p:nvSpPr>
        <p:spPr/>
        <p:txBody>
          <a:bodyPr/>
          <a:lstStyle/>
          <a:p>
            <a:r>
              <a:rPr lang="en-US" sz="2000" dirty="0"/>
              <a:t>Utilities and regulators may be highly motivated to currently promote EV adoption through simple rate designs while seeking broad management of grid impacts from the additional electric demand associated with charging loads (e.g., by encouraging off-peak charging) </a:t>
            </a:r>
          </a:p>
          <a:p>
            <a:r>
              <a:rPr lang="en-US" sz="2000" dirty="0"/>
              <a:t>The additional complexity introduced by alternatives to traditionally designed demand charges or outright holidays from them were deemed acceptable, by some, in order to support an industry at the beginning stages of a transition</a:t>
            </a:r>
          </a:p>
          <a:p>
            <a:r>
              <a:rPr lang="en-US" sz="2000" dirty="0"/>
              <a:t>The absence of highly dynamic temporal or locational rate designs suggests that, as in other utility applications, achieving the greatest level of economic efficiency is likely not as high a priority at the present time as other issues or may not be feasible or cost-effective due a variety of reasons (e.g., the existing metering infrastructure is too limited or nonexistent)</a:t>
            </a:r>
          </a:p>
          <a:p>
            <a:r>
              <a:rPr lang="en-US" sz="2000" dirty="0"/>
              <a:t>The general similarities between rates currently offered and those either proposed or piloted suggests limited interest in moving beyond the status quo in EV retail rate design</a:t>
            </a:r>
            <a:endParaRPr lang="en-US" sz="2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329801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5167"/>
            <a:ext cx="10972800" cy="584735"/>
          </a:xfrm>
        </p:spPr>
        <p:txBody>
          <a:bodyPr/>
          <a:lstStyle/>
          <a:p>
            <a:r>
              <a:rPr lang="en-US" sz="3200" dirty="0"/>
              <a:t>Key Considerations for the Future</a:t>
            </a:r>
          </a:p>
        </p:txBody>
      </p:sp>
      <p:sp>
        <p:nvSpPr>
          <p:cNvPr id="3" name="Text Placeholder 2"/>
          <p:cNvSpPr>
            <a:spLocks noGrp="1"/>
          </p:cNvSpPr>
          <p:nvPr>
            <p:ph type="body" idx="1"/>
          </p:nvPr>
        </p:nvSpPr>
        <p:spPr/>
        <p:txBody>
          <a:bodyPr/>
          <a:lstStyle/>
          <a:p>
            <a:r>
              <a:rPr lang="en-US" sz="2000" dirty="0"/>
              <a:t>The implications of EV rate design objectives vis-à-vis other distributed energy resources (DERs) should be carefully considered, especially because states typically have different rate designs and policies/goals for different types of DERs (e.g., EV, PV)</a:t>
            </a:r>
          </a:p>
          <a:p>
            <a:r>
              <a:rPr lang="en-US" sz="2000" dirty="0"/>
              <a:t>Regulators and utilities should consider the frequency with which EV-specific rate designs are updated or altered to reflect changing grid, economic and/or environmental conditions as well as their effectiveness in achieving the stated (or, more likely, implicit) objective</a:t>
            </a:r>
          </a:p>
          <a:p>
            <a:r>
              <a:rPr lang="en-US" sz="2000" dirty="0"/>
              <a:t>Future research opportunities on EV-specific rates include:</a:t>
            </a:r>
          </a:p>
          <a:p>
            <a:pPr lvl="1"/>
            <a:r>
              <a:rPr lang="en-US" sz="1800" dirty="0"/>
              <a:t>Assessing why particular rate design elements were proposed and approved, or why others were not</a:t>
            </a:r>
          </a:p>
          <a:p>
            <a:pPr lvl="1"/>
            <a:r>
              <a:rPr lang="en-US" sz="1800" dirty="0"/>
              <a:t>Collecting and analyzing enrollment in and response to different rates offered at the same utility</a:t>
            </a:r>
          </a:p>
          <a:p>
            <a:pPr lvl="1"/>
            <a:r>
              <a:rPr lang="en-US" sz="1800" dirty="0"/>
              <a:t>Understanding how recently enacted federal non-rate incentives are affecting rate design</a:t>
            </a:r>
          </a:p>
          <a:p>
            <a:pPr lvl="1"/>
            <a:r>
              <a:rPr lang="en-US" sz="1800" dirty="0"/>
              <a:t>Identifying and categorizing utility EV program designs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175364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5167"/>
            <a:ext cx="10972800" cy="584735"/>
          </a:xfrm>
        </p:spPr>
        <p:txBody>
          <a:bodyPr/>
          <a:lstStyle/>
          <a:p>
            <a:r>
              <a:rPr lang="en-US" sz="3200" dirty="0"/>
              <a:t>Questions/Comments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5" name="Google Shape;661;p18" descr="C:\Documents and Settings\pacappers\Local Settings\Temporary Internet Files\Content.IE5\8LUR8527\MPj04395510000[1].jpg"/>
          <p:cNvPicPr preferRelativeResize="0"/>
          <p:nvPr/>
        </p:nvPicPr>
        <p:blipFill rotWithShape="1">
          <a:blip r:embed="rId3">
            <a:alphaModFix/>
          </a:blip>
          <a:srcRect/>
          <a:stretch/>
        </p:blipFill>
        <p:spPr>
          <a:xfrm>
            <a:off x="4699000" y="1673298"/>
            <a:ext cx="2991307" cy="4480560"/>
          </a:xfrm>
          <a:prstGeom prst="rect">
            <a:avLst/>
          </a:prstGeom>
          <a:noFill/>
          <a:ln>
            <a:noFill/>
          </a:ln>
        </p:spPr>
      </p:pic>
    </p:spTree>
    <p:extLst>
      <p:ext uri="{BB962C8B-B14F-4D97-AF65-F5344CB8AC3E}">
        <p14:creationId xmlns:p14="http://schemas.microsoft.com/office/powerpoint/2010/main" val="166463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8"/>
          <p:cNvSpPr txBox="1"/>
          <p:nvPr/>
        </p:nvSpPr>
        <p:spPr>
          <a:xfrm>
            <a:off x="1285958" y="1626500"/>
            <a:ext cx="9824405" cy="42240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1200"/>
              <a:buFont typeface="Noto Sans Symbols"/>
              <a:buNone/>
            </a:pPr>
            <a:r>
              <a:rPr lang="en-US" sz="2000" b="1" dirty="0">
                <a:solidFill>
                  <a:srgbClr val="08306A"/>
                </a:solidFill>
                <a:latin typeface="Arial"/>
                <a:ea typeface="Arial"/>
                <a:cs typeface="Arial"/>
                <a:sym typeface="Arial"/>
              </a:rPr>
              <a:t>Contact</a:t>
            </a:r>
            <a:endParaRPr dirty="0"/>
          </a:p>
          <a:p>
            <a:pPr marL="240030" lvl="1">
              <a:spcBef>
                <a:spcPts val="225"/>
              </a:spcBef>
              <a:buClr>
                <a:schemeClr val="accent1"/>
              </a:buClr>
              <a:buSzPts val="980"/>
            </a:pPr>
            <a:r>
              <a:rPr lang="en-US" b="1" dirty="0">
                <a:solidFill>
                  <a:schemeClr val="dk1"/>
                </a:solidFill>
              </a:rPr>
              <a:t>Peter Cappers | </a:t>
            </a:r>
            <a:r>
              <a:rPr lang="en-US" dirty="0">
                <a:solidFill>
                  <a:schemeClr val="dk1"/>
                </a:solidFill>
              </a:rPr>
              <a:t>PACappers@lbl.gov</a:t>
            </a:r>
            <a:endParaRPr lang="en-US" b="1" dirty="0">
              <a:solidFill>
                <a:schemeClr val="dk1"/>
              </a:solidFill>
            </a:endParaRPr>
          </a:p>
          <a:p>
            <a:pPr marL="0" marR="0" lvl="0" indent="0" algn="l" rtl="0">
              <a:spcBef>
                <a:spcPts val="1350"/>
              </a:spcBef>
              <a:spcAft>
                <a:spcPts val="0"/>
              </a:spcAft>
              <a:buClr>
                <a:schemeClr val="accent2"/>
              </a:buClr>
              <a:buSzPts val="1200"/>
              <a:buFont typeface="Noto Sans Symbols"/>
              <a:buNone/>
            </a:pPr>
            <a:r>
              <a:rPr lang="en-US" sz="2000" b="1" dirty="0">
                <a:solidFill>
                  <a:srgbClr val="08306A"/>
                </a:solidFill>
                <a:latin typeface="Arial"/>
                <a:ea typeface="Arial"/>
                <a:cs typeface="Arial"/>
                <a:sym typeface="Arial"/>
              </a:rPr>
              <a:t>For more information</a:t>
            </a:r>
            <a:endParaRPr dirty="0"/>
          </a:p>
          <a:p>
            <a:pPr marL="240030" marR="0" lvl="1" indent="0" algn="l" rtl="0">
              <a:spcBef>
                <a:spcPts val="225"/>
              </a:spcBef>
              <a:spcAft>
                <a:spcPts val="0"/>
              </a:spcAft>
              <a:buClr>
                <a:schemeClr val="accent1"/>
              </a:buClr>
              <a:buSzPts val="980"/>
              <a:buFont typeface="Noto Sans Symbols"/>
              <a:buNone/>
            </a:pPr>
            <a:r>
              <a:rPr lang="en-US" sz="1400" b="1" i="1" u="none" strike="noStrike" cap="none" dirty="0">
                <a:solidFill>
                  <a:schemeClr val="dk1"/>
                </a:solidFill>
                <a:latin typeface="Arial"/>
                <a:ea typeface="Arial"/>
                <a:cs typeface="Arial"/>
                <a:sym typeface="Arial"/>
              </a:rPr>
              <a:t>Download</a:t>
            </a:r>
            <a:r>
              <a:rPr lang="en-US" sz="1400" b="0" i="0" u="none" strike="noStrike" cap="none" dirty="0">
                <a:solidFill>
                  <a:schemeClr val="dk1"/>
                </a:solidFill>
                <a:latin typeface="Arial"/>
                <a:ea typeface="Arial"/>
                <a:cs typeface="Arial"/>
                <a:sym typeface="Arial"/>
              </a:rPr>
              <a:t> publications from the Electricity Markets &amp; Policy: </a:t>
            </a:r>
            <a:r>
              <a:rPr lang="en-US" sz="14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https://emp.lbl.gov/publications</a:t>
            </a:r>
            <a:r>
              <a:rPr lang="en-US" sz="1400" b="0" i="0" u="none" strike="noStrike" cap="none" dirty="0">
                <a:solidFill>
                  <a:schemeClr val="dk1"/>
                </a:solidFill>
                <a:latin typeface="Arial"/>
                <a:ea typeface="Arial"/>
                <a:cs typeface="Arial"/>
                <a:sym typeface="Arial"/>
              </a:rPr>
              <a:t> </a:t>
            </a:r>
            <a:endParaRPr dirty="0"/>
          </a:p>
          <a:p>
            <a:pPr marL="240030" marR="0" lvl="1" indent="0" algn="l" rtl="0">
              <a:spcBef>
                <a:spcPts val="225"/>
              </a:spcBef>
              <a:spcAft>
                <a:spcPts val="0"/>
              </a:spcAft>
              <a:buClr>
                <a:schemeClr val="accent1"/>
              </a:buClr>
              <a:buSzPts val="980"/>
              <a:buFont typeface="Noto Sans Symbols"/>
              <a:buNone/>
            </a:pPr>
            <a:r>
              <a:rPr lang="en-US" sz="1400" b="1" i="1" u="none" strike="noStrike" cap="none" dirty="0">
                <a:solidFill>
                  <a:schemeClr val="dk1"/>
                </a:solidFill>
                <a:latin typeface="Arial"/>
                <a:ea typeface="Arial"/>
                <a:cs typeface="Arial"/>
                <a:sym typeface="Arial"/>
              </a:rPr>
              <a:t>Sign up </a:t>
            </a:r>
            <a:r>
              <a:rPr lang="en-US" sz="1400" b="0" i="0" u="none" strike="noStrike" cap="none" dirty="0">
                <a:solidFill>
                  <a:schemeClr val="dk1"/>
                </a:solidFill>
                <a:latin typeface="Arial"/>
                <a:ea typeface="Arial"/>
                <a:cs typeface="Arial"/>
                <a:sym typeface="Arial"/>
              </a:rPr>
              <a:t>for our email list: </a:t>
            </a:r>
            <a:r>
              <a:rPr lang="en-US" sz="14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https://emp.lbl.gov/mailing-list</a:t>
            </a:r>
            <a:endParaRPr sz="1400" b="0" i="0" u="none" strike="noStrike" cap="none" dirty="0">
              <a:solidFill>
                <a:schemeClr val="dk1"/>
              </a:solidFill>
              <a:latin typeface="Arial"/>
              <a:ea typeface="Arial"/>
              <a:cs typeface="Arial"/>
              <a:sym typeface="Arial"/>
            </a:endParaRPr>
          </a:p>
          <a:p>
            <a:pPr marL="240030" marR="0" lvl="1" indent="0" algn="l" rtl="0">
              <a:spcBef>
                <a:spcPts val="225"/>
              </a:spcBef>
              <a:spcAft>
                <a:spcPts val="0"/>
              </a:spcAft>
              <a:buClr>
                <a:schemeClr val="accent1"/>
              </a:buClr>
              <a:buSzPts val="980"/>
              <a:buFont typeface="Noto Sans Symbols"/>
              <a:buNone/>
            </a:pPr>
            <a:r>
              <a:rPr lang="en-US" sz="1400" b="1" i="1" u="none" strike="noStrike" cap="none" dirty="0">
                <a:solidFill>
                  <a:schemeClr val="dk1"/>
                </a:solidFill>
                <a:latin typeface="Arial"/>
                <a:ea typeface="Arial"/>
                <a:cs typeface="Arial"/>
                <a:sym typeface="Arial"/>
              </a:rPr>
              <a:t>Follow</a:t>
            </a:r>
            <a:r>
              <a:rPr lang="en-US" sz="1400" b="0" i="0" u="none" strike="noStrike" cap="none" dirty="0">
                <a:solidFill>
                  <a:schemeClr val="dk1"/>
                </a:solidFill>
                <a:latin typeface="Arial"/>
                <a:ea typeface="Arial"/>
                <a:cs typeface="Arial"/>
                <a:sym typeface="Arial"/>
              </a:rPr>
              <a:t> the Electricity Markets &amp; Policy on Twitter: @</a:t>
            </a:r>
            <a:r>
              <a:rPr lang="en-US" sz="1400" b="0" i="0" u="none" strike="noStrike" cap="none" dirty="0" err="1">
                <a:solidFill>
                  <a:schemeClr val="dk1"/>
                </a:solidFill>
                <a:latin typeface="Arial"/>
                <a:ea typeface="Arial"/>
                <a:cs typeface="Arial"/>
                <a:sym typeface="Arial"/>
              </a:rPr>
              <a:t>BerkeleyLabEMP</a:t>
            </a:r>
            <a:endParaRPr lang="en-US" sz="1400" b="0" i="0" u="none" strike="noStrike" cap="none" dirty="0">
              <a:solidFill>
                <a:schemeClr val="dk1"/>
              </a:solidFill>
              <a:latin typeface="Arial"/>
              <a:ea typeface="Arial"/>
              <a:cs typeface="Arial"/>
              <a:sym typeface="Arial"/>
            </a:endParaRPr>
          </a:p>
          <a:p>
            <a:pPr marL="240030" lvl="1">
              <a:spcBef>
                <a:spcPts val="225"/>
              </a:spcBef>
              <a:buClr>
                <a:schemeClr val="accent1"/>
              </a:buClr>
              <a:buSzPts val="980"/>
            </a:pPr>
            <a:r>
              <a:rPr lang="en-US" b="1" i="1" dirty="0">
                <a:solidFill>
                  <a:schemeClr val="dk1"/>
                </a:solidFill>
              </a:rPr>
              <a:t>Access </a:t>
            </a:r>
            <a:r>
              <a:rPr lang="en-US" dirty="0">
                <a:solidFill>
                  <a:schemeClr val="dk1"/>
                </a:solidFill>
              </a:rPr>
              <a:t>the report at </a:t>
            </a:r>
            <a:r>
              <a:rPr lang="en-US" dirty="0">
                <a:solidFill>
                  <a:schemeClr val="dk1"/>
                </a:solidFill>
                <a:hlinkClick r:id="rId5"/>
              </a:rPr>
              <a:t>https://emp.lbl.gov/publications/snapshot-ev-specific-rate-designs</a:t>
            </a:r>
            <a:r>
              <a:rPr lang="en-US" dirty="0">
                <a:solidFill>
                  <a:schemeClr val="dk1"/>
                </a:solidFill>
              </a:rPr>
              <a:t> </a:t>
            </a:r>
            <a:endParaRPr sz="1400" b="0" i="0" u="none" strike="noStrike" cap="none" dirty="0">
              <a:solidFill>
                <a:schemeClr val="dk1"/>
              </a:solidFill>
              <a:latin typeface="Arial"/>
              <a:ea typeface="Arial"/>
              <a:cs typeface="Arial"/>
              <a:sym typeface="Arial"/>
            </a:endParaRPr>
          </a:p>
          <a:p>
            <a:pPr marL="0" marR="0" lvl="0" indent="0" algn="l" rtl="0">
              <a:spcBef>
                <a:spcPts val="1350"/>
              </a:spcBef>
              <a:spcAft>
                <a:spcPts val="0"/>
              </a:spcAft>
              <a:buClr>
                <a:schemeClr val="accent2"/>
              </a:buClr>
              <a:buSzPts val="1200"/>
              <a:buFont typeface="Noto Sans Symbols"/>
              <a:buNone/>
            </a:pPr>
            <a:r>
              <a:rPr lang="en-US" sz="2000" b="1" dirty="0">
                <a:solidFill>
                  <a:srgbClr val="08306A"/>
                </a:solidFill>
                <a:latin typeface="Arial"/>
                <a:ea typeface="Arial"/>
                <a:cs typeface="Arial"/>
                <a:sym typeface="Arial"/>
              </a:rPr>
              <a:t>Acknowledgements</a:t>
            </a:r>
            <a:endParaRPr dirty="0"/>
          </a:p>
          <a:p>
            <a:pPr marL="240030" lvl="1">
              <a:spcBef>
                <a:spcPts val="550"/>
              </a:spcBef>
              <a:buClr>
                <a:schemeClr val="accent1"/>
              </a:buClr>
              <a:buSzPts val="770"/>
            </a:pPr>
            <a:r>
              <a:rPr lang="en-US" sz="1100" dirty="0">
                <a:solidFill>
                  <a:schemeClr val="dk1"/>
                </a:solidFill>
              </a:rPr>
              <a:t>The work described in this study was conducted at Lawrence Berkeley National Laboratory and supported by the U.S. Department of Energy’s Office of Electricity under Contract No. DE-AC02-05CH11231. We </a:t>
            </a:r>
            <a:r>
              <a:rPr lang="en-US" sz="1100" b="0" i="0" u="none" strike="noStrike" cap="none" dirty="0">
                <a:solidFill>
                  <a:schemeClr val="dk1"/>
                </a:solidFill>
                <a:latin typeface="Arial"/>
                <a:ea typeface="Arial"/>
                <a:cs typeface="Arial"/>
                <a:sym typeface="Arial"/>
              </a:rPr>
              <a:t>would like to especially thank Chris Irwin (DOE) for his support of this work</a:t>
            </a:r>
            <a:r>
              <a:rPr lang="en-US" sz="1100" dirty="0">
                <a:solidFill>
                  <a:schemeClr val="dk1"/>
                </a:solidFill>
              </a:rPr>
              <a:t>. For reviewing the study and providing valuable feedback, we thank Tanya Burns (</a:t>
            </a:r>
            <a:r>
              <a:rPr lang="en-US" sz="1100" dirty="0" err="1">
                <a:solidFill>
                  <a:schemeClr val="dk1"/>
                </a:solidFill>
              </a:rPr>
              <a:t>Arara</a:t>
            </a:r>
            <a:r>
              <a:rPr lang="en-US" sz="1100" dirty="0">
                <a:solidFill>
                  <a:schemeClr val="dk1"/>
                </a:solidFill>
              </a:rPr>
              <a:t> Blue Energy Group), Galen </a:t>
            </a:r>
            <a:r>
              <a:rPr lang="en-US" sz="1100" dirty="0" err="1">
                <a:solidFill>
                  <a:schemeClr val="dk1"/>
                </a:solidFill>
              </a:rPr>
              <a:t>Barbose</a:t>
            </a:r>
            <a:r>
              <a:rPr lang="en-US" sz="1100" dirty="0">
                <a:solidFill>
                  <a:schemeClr val="dk1"/>
                </a:solidFill>
              </a:rPr>
              <a:t> (Berkeley Lab), Garett Fitzgerald (SEPA), Michelle Levinson (World Resources Institute), Jeff Loiter (NARUC), Kara </a:t>
            </a:r>
            <a:r>
              <a:rPr lang="en-US" sz="1100" dirty="0" err="1">
                <a:solidFill>
                  <a:schemeClr val="dk1"/>
                </a:solidFill>
              </a:rPr>
              <a:t>Podkaminer</a:t>
            </a:r>
            <a:r>
              <a:rPr lang="en-US" sz="1100" dirty="0">
                <a:solidFill>
                  <a:schemeClr val="dk1"/>
                </a:solidFill>
              </a:rPr>
              <a:t> (DOE), and Melissa Whited (Synapse Energy)</a:t>
            </a:r>
            <a:endParaRPr dirty="0"/>
          </a:p>
          <a:p>
            <a:pPr marL="240030" marR="0" lvl="1" indent="0" algn="l" rtl="0">
              <a:spcBef>
                <a:spcPts val="550"/>
              </a:spcBef>
              <a:spcAft>
                <a:spcPts val="0"/>
              </a:spcAft>
              <a:buClr>
                <a:schemeClr val="accent1"/>
              </a:buClr>
              <a:buSzPts val="770"/>
              <a:buFont typeface="Noto Sans Symbols"/>
              <a:buNone/>
            </a:pPr>
            <a:endParaRPr sz="1100" b="0" i="0" u="none" strike="noStrike" cap="none" dirty="0">
              <a:solidFill>
                <a:schemeClr val="dk1"/>
              </a:solidFill>
              <a:latin typeface="Arial"/>
              <a:ea typeface="Arial"/>
              <a:cs typeface="Arial"/>
              <a:sym typeface="Arial"/>
            </a:endParaRPr>
          </a:p>
          <a:p>
            <a:pPr marL="240030" marR="0" lvl="1" indent="0" algn="l" rtl="0">
              <a:spcBef>
                <a:spcPts val="550"/>
              </a:spcBef>
              <a:spcAft>
                <a:spcPts val="0"/>
              </a:spcAft>
              <a:buClr>
                <a:schemeClr val="accent1"/>
              </a:buClr>
              <a:buSzPts val="770"/>
              <a:buFont typeface="Noto Sans Symbols"/>
              <a:buNone/>
            </a:pPr>
            <a:r>
              <a:rPr lang="en-US" sz="1100" b="0" i="0" u="none" strike="noStrike" cap="none" dirty="0">
                <a:solidFill>
                  <a:schemeClr val="dk1"/>
                </a:solidFill>
                <a:latin typeface="Arial"/>
                <a:ea typeface="Arial"/>
                <a:cs typeface="Arial"/>
                <a:sym typeface="Arial"/>
              </a:rPr>
              <a:t>The views and opinions of authors expressed herein do not necessarily state or reflect those of the United States Government or any agency thereof, or The Regents of the University of California.</a:t>
            </a:r>
            <a:endParaRPr dirty="0"/>
          </a:p>
        </p:txBody>
      </p:sp>
      <p:sp>
        <p:nvSpPr>
          <p:cNvPr id="340" name="Google Shape;340;p28"/>
          <p:cNvSpPr txBox="1">
            <a:spLocks noGrp="1"/>
          </p:cNvSpPr>
          <p:nvPr>
            <p:ph type="sldNum" idx="12"/>
          </p:nvPr>
        </p:nvSpPr>
        <p:spPr>
          <a:xfrm>
            <a:off x="11201400" y="6416675"/>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solidFill>
                  <a:schemeClr val="dk2"/>
                </a:solidFill>
                <a:latin typeface="Calibri"/>
                <a:ea typeface="Calibri"/>
                <a:cs typeface="Calibri"/>
                <a:sym typeface="Calibri"/>
              </a:rPr>
              <a:t>27</a:t>
            </a:fld>
            <a:endParaRPr sz="100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421410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609600" y="32724"/>
            <a:ext cx="10972800" cy="1077178"/>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Retail Rates are Designed Based on Two (2) Broad Concepts</a:t>
            </a:r>
            <a:endParaRPr sz="3200" dirty="0"/>
          </a:p>
        </p:txBody>
      </p:sp>
      <p:grpSp>
        <p:nvGrpSpPr>
          <p:cNvPr id="105" name="Google Shape;105;p2"/>
          <p:cNvGrpSpPr/>
          <p:nvPr/>
        </p:nvGrpSpPr>
        <p:grpSpPr>
          <a:xfrm>
            <a:off x="4167119" y="1229360"/>
            <a:ext cx="3857761" cy="5074919"/>
            <a:chOff x="3557519" y="-142240"/>
            <a:chExt cx="3857761" cy="5074919"/>
          </a:xfrm>
        </p:grpSpPr>
        <p:sp>
          <p:nvSpPr>
            <p:cNvPr id="110" name="Google Shape;110;p2"/>
            <p:cNvSpPr/>
            <p:nvPr/>
          </p:nvSpPr>
          <p:spPr>
            <a:xfrm>
              <a:off x="4500355" y="-142240"/>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a:off x="4500355" y="2961073"/>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5400000">
              <a:off x="2957396"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txBox="1"/>
            <p:nvPr/>
          </p:nvSpPr>
          <p:spPr>
            <a:xfrm>
              <a:off x="3649605" y="949473"/>
              <a:ext cx="1793973" cy="2902133"/>
            </a:xfrm>
            <a:prstGeom prst="rect">
              <a:avLst/>
            </a:prstGeom>
            <a:noFill/>
            <a:ln>
              <a:noFill/>
            </a:ln>
          </p:spPr>
          <p:txBody>
            <a:bodyPr spcFirstLastPara="1" wrap="square" lIns="64750" tIns="107950" rIns="97150" bIns="107950" anchor="t" anchorCtr="0">
              <a:noAutofit/>
            </a:bodyPr>
            <a:lstStyle/>
            <a:p>
              <a:pPr marL="0" marR="0" lvl="0" indent="0" algn="l" rtl="0">
                <a:lnSpc>
                  <a:spcPct val="90000"/>
                </a:lnSpc>
                <a:spcBef>
                  <a:spcPts val="0"/>
                </a:spcBef>
                <a:spcAft>
                  <a:spcPts val="0"/>
                </a:spcAft>
                <a:buNone/>
              </a:pPr>
              <a:r>
                <a:rPr lang="en-US" sz="1700">
                  <a:solidFill>
                    <a:schemeClr val="dk1"/>
                  </a:solidFill>
                  <a:latin typeface="Arial"/>
                  <a:ea typeface="Arial"/>
                  <a:cs typeface="Arial"/>
                  <a:sym typeface="Arial"/>
                </a:rPr>
                <a:t>Recover a utility’s costs (i.e., revenue requirement), apply sound ratemaking principles; and are considered just and reasonable</a:t>
              </a:r>
              <a:endParaRPr sz="1700">
                <a:solidFill>
                  <a:schemeClr val="dk1"/>
                </a:solidFill>
                <a:latin typeface="Arial"/>
                <a:ea typeface="Arial"/>
                <a:cs typeface="Arial"/>
                <a:sym typeface="Arial"/>
              </a:endParaRPr>
            </a:p>
          </p:txBody>
        </p:sp>
        <p:sp>
          <p:nvSpPr>
            <p:cNvPr id="108" name="Google Shape;108;p2"/>
            <p:cNvSpPr/>
            <p:nvPr/>
          </p:nvSpPr>
          <p:spPr>
            <a:xfrm rot="5400000">
              <a:off x="4929098"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txBox="1"/>
            <p:nvPr/>
          </p:nvSpPr>
          <p:spPr>
            <a:xfrm>
              <a:off x="5529221" y="949473"/>
              <a:ext cx="1793973" cy="2902133"/>
            </a:xfrm>
            <a:prstGeom prst="rect">
              <a:avLst/>
            </a:prstGeom>
            <a:noFill/>
            <a:ln>
              <a:noFill/>
            </a:ln>
          </p:spPr>
          <p:txBody>
            <a:bodyPr spcFirstLastPara="1" wrap="square" lIns="97150" tIns="107950" rIns="64750" bIns="107950" anchor="t" anchorCtr="0">
              <a:noAutofit/>
            </a:bodyPr>
            <a:lstStyle/>
            <a:p>
              <a:pPr marL="0" marR="0" lvl="0" indent="0" algn="l" rtl="0">
                <a:lnSpc>
                  <a:spcPct val="90000"/>
                </a:lnSpc>
                <a:spcBef>
                  <a:spcPts val="0"/>
                </a:spcBef>
                <a:spcAft>
                  <a:spcPts val="0"/>
                </a:spcAft>
                <a:buNone/>
              </a:pPr>
              <a:r>
                <a:rPr lang="en-US" sz="1700">
                  <a:solidFill>
                    <a:schemeClr val="dk1"/>
                  </a:solidFill>
                  <a:latin typeface="Arial"/>
                  <a:ea typeface="Arial"/>
                  <a:cs typeface="Arial"/>
                  <a:sym typeface="Arial"/>
                </a:rPr>
                <a:t>Satisfy certain policy and/or market objectives that can vary based on a state’s distinct rules, regulations, and policies, as well as different stakeholder motivations</a:t>
              </a:r>
              <a:endParaRPr sz="1700">
                <a:solidFill>
                  <a:schemeClr val="dk1"/>
                </a:solidFill>
                <a:latin typeface="Arial"/>
                <a:ea typeface="Arial"/>
                <a:cs typeface="Arial"/>
                <a:sym typeface="Arial"/>
              </a:endParaRPr>
            </a:p>
          </p:txBody>
        </p:sp>
      </p:grpSp>
      <p:sp>
        <p:nvSpPr>
          <p:cNvPr id="112" name="Google Shape;112;p2"/>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59179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609600" y="32724"/>
            <a:ext cx="10972800" cy="1077178"/>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Five (5) Policy-Driven Objectives Potentially Used as the Basis for EV-Specific Rate Designs</a:t>
            </a:r>
            <a:endParaRPr sz="3200" dirty="0"/>
          </a:p>
        </p:txBody>
      </p:sp>
      <p:sp>
        <p:nvSpPr>
          <p:cNvPr id="125" name="Google Shape;125;p3"/>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126" name="Google Shape;126;p3"/>
          <p:cNvGrpSpPr/>
          <p:nvPr/>
        </p:nvGrpSpPr>
        <p:grpSpPr>
          <a:xfrm>
            <a:off x="1958545" y="416748"/>
            <a:ext cx="9554126" cy="6710304"/>
            <a:chOff x="-5636055" y="-840936"/>
            <a:chExt cx="9554126" cy="6710304"/>
          </a:xfrm>
        </p:grpSpPr>
        <p:sp>
          <p:nvSpPr>
            <p:cNvPr id="127" name="Google Shape;127;p3"/>
            <p:cNvSpPr/>
            <p:nvPr/>
          </p:nvSpPr>
          <p:spPr>
            <a:xfrm>
              <a:off x="-5636055" y="-840936"/>
              <a:ext cx="6710304" cy="6710304"/>
            </a:xfrm>
            <a:prstGeom prst="blockArc">
              <a:avLst>
                <a:gd name="adj1" fmla="val 18900000"/>
                <a:gd name="adj2" fmla="val 2700000"/>
                <a:gd name="adj3" fmla="val 322"/>
              </a:avLst>
            </a:prstGeom>
            <a:noFill/>
            <a:ln w="19050" cap="flat" cmpd="sng">
              <a:solidFill>
                <a:srgbClr val="6E80B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69621" y="333287"/>
              <a:ext cx="3448450" cy="623293"/>
            </a:xfrm>
            <a:prstGeom prst="rect">
              <a:avLst/>
            </a:prstGeom>
            <a:solidFill>
              <a:srgbClr val="364A7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469621" y="333287"/>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Promote EV adoption</a:t>
              </a:r>
              <a:endParaRPr sz="1900">
                <a:solidFill>
                  <a:schemeClr val="lt1"/>
                </a:solidFill>
                <a:latin typeface="Arial"/>
                <a:ea typeface="Arial"/>
                <a:cs typeface="Arial"/>
                <a:sym typeface="Arial"/>
              </a:endParaRPr>
            </a:p>
          </p:txBody>
        </p:sp>
        <p:sp>
          <p:nvSpPr>
            <p:cNvPr id="130" name="Google Shape;130;p3"/>
            <p:cNvSpPr/>
            <p:nvPr/>
          </p:nvSpPr>
          <p:spPr>
            <a:xfrm>
              <a:off x="80062" y="255376"/>
              <a:ext cx="779116" cy="779116"/>
            </a:xfrm>
            <a:prstGeom prst="ellipse">
              <a:avLst/>
            </a:prstGeom>
            <a:solidFill>
              <a:schemeClr val="lt1"/>
            </a:solidFill>
            <a:ln w="1905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916254" y="1267928"/>
              <a:ext cx="3001816"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916254" y="1267928"/>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Grid management</a:t>
              </a:r>
              <a:endParaRPr sz="1900">
                <a:solidFill>
                  <a:schemeClr val="lt1"/>
                </a:solidFill>
                <a:latin typeface="Arial"/>
                <a:ea typeface="Arial"/>
                <a:cs typeface="Arial"/>
                <a:sym typeface="Arial"/>
              </a:endParaRPr>
            </a:p>
          </p:txBody>
        </p:sp>
        <p:sp>
          <p:nvSpPr>
            <p:cNvPr id="133" name="Google Shape;133;p3"/>
            <p:cNvSpPr/>
            <p:nvPr/>
          </p:nvSpPr>
          <p:spPr>
            <a:xfrm>
              <a:off x="526696" y="1190016"/>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053335" y="2202568"/>
              <a:ext cx="2864735"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1053335" y="2202568"/>
              <a:ext cx="2864735"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System economic efficiency</a:t>
              </a:r>
              <a:endParaRPr sz="1900">
                <a:solidFill>
                  <a:schemeClr val="lt1"/>
                </a:solidFill>
                <a:latin typeface="Arial"/>
                <a:ea typeface="Arial"/>
                <a:cs typeface="Arial"/>
                <a:sym typeface="Arial"/>
              </a:endParaRPr>
            </a:p>
          </p:txBody>
        </p:sp>
        <p:sp>
          <p:nvSpPr>
            <p:cNvPr id="136" name="Google Shape;136;p3"/>
            <p:cNvSpPr/>
            <p:nvPr/>
          </p:nvSpPr>
          <p:spPr>
            <a:xfrm>
              <a:off x="663777" y="212465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916254" y="3137209"/>
              <a:ext cx="3001816"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916254" y="3137209"/>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Decarbonization</a:t>
              </a:r>
              <a:endParaRPr sz="1900">
                <a:solidFill>
                  <a:schemeClr val="lt1"/>
                </a:solidFill>
                <a:latin typeface="Arial"/>
                <a:ea typeface="Arial"/>
                <a:cs typeface="Arial"/>
                <a:sym typeface="Arial"/>
              </a:endParaRPr>
            </a:p>
          </p:txBody>
        </p:sp>
        <p:sp>
          <p:nvSpPr>
            <p:cNvPr id="139" name="Google Shape;139;p3"/>
            <p:cNvSpPr/>
            <p:nvPr/>
          </p:nvSpPr>
          <p:spPr>
            <a:xfrm>
              <a:off x="526696" y="305929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69621" y="4071850"/>
              <a:ext cx="3448450"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469621" y="4071850"/>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Equity</a:t>
              </a:r>
              <a:endParaRPr sz="1900">
                <a:solidFill>
                  <a:schemeClr val="lt1"/>
                </a:solidFill>
                <a:latin typeface="Arial"/>
                <a:ea typeface="Arial"/>
                <a:cs typeface="Arial"/>
                <a:sym typeface="Arial"/>
              </a:endParaRPr>
            </a:p>
          </p:txBody>
        </p:sp>
        <p:sp>
          <p:nvSpPr>
            <p:cNvPr id="142" name="Google Shape;142;p3"/>
            <p:cNvSpPr/>
            <p:nvPr/>
          </p:nvSpPr>
          <p:spPr>
            <a:xfrm>
              <a:off x="80062" y="3993938"/>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5;p2"/>
          <p:cNvGrpSpPr/>
          <p:nvPr/>
        </p:nvGrpSpPr>
        <p:grpSpPr>
          <a:xfrm>
            <a:off x="4167119" y="1229360"/>
            <a:ext cx="3857761" cy="5074919"/>
            <a:chOff x="3557519" y="-142240"/>
            <a:chExt cx="3857761" cy="5074919"/>
          </a:xfrm>
        </p:grpSpPr>
        <p:sp>
          <p:nvSpPr>
            <p:cNvPr id="29" name="Google Shape;110;p2"/>
            <p:cNvSpPr/>
            <p:nvPr/>
          </p:nvSpPr>
          <p:spPr>
            <a:xfrm>
              <a:off x="4500355" y="-142240"/>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2"/>
            <p:cNvSpPr/>
            <p:nvPr/>
          </p:nvSpPr>
          <p:spPr>
            <a:xfrm rot="10800000">
              <a:off x="4500355" y="2961073"/>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p2"/>
            <p:cNvSpPr/>
            <p:nvPr/>
          </p:nvSpPr>
          <p:spPr>
            <a:xfrm rot="-5400000">
              <a:off x="2957396"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p2"/>
            <p:cNvSpPr txBox="1"/>
            <p:nvPr/>
          </p:nvSpPr>
          <p:spPr>
            <a:xfrm>
              <a:off x="3649605" y="949473"/>
              <a:ext cx="1793973" cy="2902133"/>
            </a:xfrm>
            <a:prstGeom prst="rect">
              <a:avLst/>
            </a:prstGeom>
            <a:noFill/>
            <a:ln>
              <a:noFill/>
            </a:ln>
          </p:spPr>
          <p:txBody>
            <a:bodyPr spcFirstLastPara="1" wrap="square" lIns="64750" tIns="107950" rIns="97150" bIns="107950" anchor="t" anchorCtr="0">
              <a:noAutofit/>
            </a:bodyPr>
            <a:lstStyle/>
            <a:p>
              <a:pPr marL="0" marR="0" lvl="0" indent="0" algn="l" rtl="0">
                <a:lnSpc>
                  <a:spcPct val="90000"/>
                </a:lnSpc>
                <a:spcBef>
                  <a:spcPts val="0"/>
                </a:spcBef>
                <a:spcAft>
                  <a:spcPts val="0"/>
                </a:spcAft>
                <a:buNone/>
              </a:pPr>
              <a:r>
                <a:rPr lang="en-US" sz="1700" dirty="0">
                  <a:solidFill>
                    <a:schemeClr val="bg1">
                      <a:lumMod val="50000"/>
                    </a:schemeClr>
                  </a:solidFill>
                  <a:latin typeface="Arial"/>
                  <a:ea typeface="Arial"/>
                  <a:cs typeface="Arial"/>
                  <a:sym typeface="Arial"/>
                </a:rPr>
                <a:t>Recover a utility’s costs (i.e., revenue requirement), apply sound ratemaking principles; and are considered just and reasonable</a:t>
              </a:r>
              <a:endParaRPr sz="1700" dirty="0">
                <a:solidFill>
                  <a:schemeClr val="bg1">
                    <a:lumMod val="50000"/>
                  </a:schemeClr>
                </a:solidFill>
                <a:latin typeface="Arial"/>
                <a:ea typeface="Arial"/>
                <a:cs typeface="Arial"/>
                <a:sym typeface="Arial"/>
              </a:endParaRPr>
            </a:p>
          </p:txBody>
        </p:sp>
        <p:sp>
          <p:nvSpPr>
            <p:cNvPr id="33" name="Google Shape;108;p2"/>
            <p:cNvSpPr/>
            <p:nvPr/>
          </p:nvSpPr>
          <p:spPr>
            <a:xfrm rot="5400000">
              <a:off x="4929098"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p2"/>
            <p:cNvSpPr txBox="1"/>
            <p:nvPr/>
          </p:nvSpPr>
          <p:spPr>
            <a:xfrm>
              <a:off x="5529221" y="949473"/>
              <a:ext cx="1793973" cy="2902133"/>
            </a:xfrm>
            <a:prstGeom prst="rect">
              <a:avLst/>
            </a:prstGeom>
            <a:noFill/>
            <a:ln>
              <a:noFill/>
            </a:ln>
          </p:spPr>
          <p:txBody>
            <a:bodyPr spcFirstLastPara="1" wrap="square" lIns="97150" tIns="107950" rIns="64750" bIns="107950" anchor="t" anchorCtr="0">
              <a:noAutofit/>
            </a:bodyPr>
            <a:lstStyle/>
            <a:p>
              <a:pPr marL="0" marR="0" lvl="0" indent="0" algn="l" rtl="0">
                <a:lnSpc>
                  <a:spcPct val="90000"/>
                </a:lnSpc>
                <a:spcBef>
                  <a:spcPts val="0"/>
                </a:spcBef>
                <a:spcAft>
                  <a:spcPts val="0"/>
                </a:spcAft>
                <a:buNone/>
              </a:pPr>
              <a:r>
                <a:rPr lang="en-US" sz="1700">
                  <a:solidFill>
                    <a:schemeClr val="dk1"/>
                  </a:solidFill>
                  <a:latin typeface="Arial"/>
                  <a:ea typeface="Arial"/>
                  <a:cs typeface="Arial"/>
                  <a:sym typeface="Arial"/>
                </a:rPr>
                <a:t>Satisfy certain policy and/or market objectives that can vary based on a state’s distinct rules, regulations, and policies, as well as different stakeholder motivations</a:t>
              </a:r>
              <a:endParaRPr sz="1700">
                <a:solidFill>
                  <a:schemeClr val="dk1"/>
                </a:solidFill>
                <a:latin typeface="Arial"/>
                <a:ea typeface="Arial"/>
                <a:cs typeface="Arial"/>
                <a:sym typeface="Arial"/>
              </a:endParaRPr>
            </a:p>
          </p:txBody>
        </p:sp>
      </p:grpSp>
      <p:sp>
        <p:nvSpPr>
          <p:cNvPr id="2" name="Rectangle 1"/>
          <p:cNvSpPr/>
          <p:nvPr/>
        </p:nvSpPr>
        <p:spPr>
          <a:xfrm>
            <a:off x="8064221" y="2321073"/>
            <a:ext cx="3599459" cy="389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0018746">
            <a:off x="7345795" y="5135335"/>
            <a:ext cx="1879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13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609600" y="32724"/>
            <a:ext cx="10972800" cy="1077178"/>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Five (5) Policy-Driven Objectives Used as the Basis for EV-Specific Rate Designs</a:t>
            </a:r>
            <a:endParaRPr sz="3200" dirty="0"/>
          </a:p>
        </p:txBody>
      </p:sp>
      <p:sp>
        <p:nvSpPr>
          <p:cNvPr id="125" name="Google Shape;125;p3"/>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grpSp>
        <p:nvGrpSpPr>
          <p:cNvPr id="126" name="Google Shape;126;p3"/>
          <p:cNvGrpSpPr/>
          <p:nvPr/>
        </p:nvGrpSpPr>
        <p:grpSpPr>
          <a:xfrm>
            <a:off x="1958545" y="416748"/>
            <a:ext cx="9554126" cy="6710304"/>
            <a:chOff x="-5636055" y="-840936"/>
            <a:chExt cx="9554126" cy="6710304"/>
          </a:xfrm>
        </p:grpSpPr>
        <p:sp>
          <p:nvSpPr>
            <p:cNvPr id="127" name="Google Shape;127;p3"/>
            <p:cNvSpPr/>
            <p:nvPr/>
          </p:nvSpPr>
          <p:spPr>
            <a:xfrm>
              <a:off x="-5636055" y="-840936"/>
              <a:ext cx="6710304" cy="6710304"/>
            </a:xfrm>
            <a:prstGeom prst="blockArc">
              <a:avLst>
                <a:gd name="adj1" fmla="val 18900000"/>
                <a:gd name="adj2" fmla="val 2700000"/>
                <a:gd name="adj3" fmla="val 322"/>
              </a:avLst>
            </a:prstGeom>
            <a:noFill/>
            <a:ln w="19050" cap="flat" cmpd="sng">
              <a:solidFill>
                <a:srgbClr val="6E80B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69621" y="333287"/>
              <a:ext cx="3448450" cy="623293"/>
            </a:xfrm>
            <a:prstGeom prst="rect">
              <a:avLst/>
            </a:prstGeom>
            <a:solidFill>
              <a:srgbClr val="364A7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469621" y="333287"/>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a:solidFill>
                    <a:schemeClr val="bg1">
                      <a:lumMod val="50000"/>
                    </a:schemeClr>
                  </a:solidFill>
                  <a:latin typeface="Arial"/>
                  <a:ea typeface="Arial"/>
                  <a:cs typeface="Arial"/>
                  <a:sym typeface="Arial"/>
                </a:rPr>
                <a:t>Promote EV adoption</a:t>
              </a:r>
              <a:endParaRPr sz="1900" dirty="0">
                <a:solidFill>
                  <a:schemeClr val="bg1">
                    <a:lumMod val="50000"/>
                  </a:schemeClr>
                </a:solidFill>
                <a:latin typeface="Arial"/>
                <a:ea typeface="Arial"/>
                <a:cs typeface="Arial"/>
                <a:sym typeface="Arial"/>
              </a:endParaRPr>
            </a:p>
          </p:txBody>
        </p:sp>
        <p:sp>
          <p:nvSpPr>
            <p:cNvPr id="130" name="Google Shape;130;p3"/>
            <p:cNvSpPr/>
            <p:nvPr/>
          </p:nvSpPr>
          <p:spPr>
            <a:xfrm>
              <a:off x="80062" y="255376"/>
              <a:ext cx="779116" cy="779116"/>
            </a:xfrm>
            <a:prstGeom prst="ellipse">
              <a:avLst/>
            </a:prstGeom>
            <a:solidFill>
              <a:schemeClr val="lt1"/>
            </a:solidFill>
            <a:ln w="1905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916254" y="1267928"/>
              <a:ext cx="3001816"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916254" y="1267928"/>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Grid management</a:t>
              </a:r>
              <a:endParaRPr sz="1900">
                <a:solidFill>
                  <a:schemeClr val="lt1"/>
                </a:solidFill>
                <a:latin typeface="Arial"/>
                <a:ea typeface="Arial"/>
                <a:cs typeface="Arial"/>
                <a:sym typeface="Arial"/>
              </a:endParaRPr>
            </a:p>
          </p:txBody>
        </p:sp>
        <p:sp>
          <p:nvSpPr>
            <p:cNvPr id="133" name="Google Shape;133;p3"/>
            <p:cNvSpPr/>
            <p:nvPr/>
          </p:nvSpPr>
          <p:spPr>
            <a:xfrm>
              <a:off x="526696" y="1190016"/>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053335" y="2202568"/>
              <a:ext cx="2864735"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1053335" y="2202568"/>
              <a:ext cx="2864735"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System economic efficiency</a:t>
              </a:r>
              <a:endParaRPr sz="1900">
                <a:solidFill>
                  <a:schemeClr val="lt1"/>
                </a:solidFill>
                <a:latin typeface="Arial"/>
                <a:ea typeface="Arial"/>
                <a:cs typeface="Arial"/>
                <a:sym typeface="Arial"/>
              </a:endParaRPr>
            </a:p>
          </p:txBody>
        </p:sp>
        <p:sp>
          <p:nvSpPr>
            <p:cNvPr id="136" name="Google Shape;136;p3"/>
            <p:cNvSpPr/>
            <p:nvPr/>
          </p:nvSpPr>
          <p:spPr>
            <a:xfrm>
              <a:off x="663777" y="212465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916254" y="3137209"/>
              <a:ext cx="3001816"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916254" y="3137209"/>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Decarbonization</a:t>
              </a:r>
              <a:endParaRPr sz="1900">
                <a:solidFill>
                  <a:schemeClr val="lt1"/>
                </a:solidFill>
                <a:latin typeface="Arial"/>
                <a:ea typeface="Arial"/>
                <a:cs typeface="Arial"/>
                <a:sym typeface="Arial"/>
              </a:endParaRPr>
            </a:p>
          </p:txBody>
        </p:sp>
        <p:sp>
          <p:nvSpPr>
            <p:cNvPr id="139" name="Google Shape;139;p3"/>
            <p:cNvSpPr/>
            <p:nvPr/>
          </p:nvSpPr>
          <p:spPr>
            <a:xfrm>
              <a:off x="526696" y="305929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69621" y="4071850"/>
              <a:ext cx="3448450"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469621" y="4071850"/>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Equity</a:t>
              </a:r>
              <a:endParaRPr sz="1900">
                <a:solidFill>
                  <a:schemeClr val="lt1"/>
                </a:solidFill>
                <a:latin typeface="Arial"/>
                <a:ea typeface="Arial"/>
                <a:cs typeface="Arial"/>
                <a:sym typeface="Arial"/>
              </a:endParaRPr>
            </a:p>
          </p:txBody>
        </p:sp>
        <p:sp>
          <p:nvSpPr>
            <p:cNvPr id="142" name="Google Shape;142;p3"/>
            <p:cNvSpPr/>
            <p:nvPr/>
          </p:nvSpPr>
          <p:spPr>
            <a:xfrm>
              <a:off x="80062" y="3993938"/>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5;p2"/>
          <p:cNvGrpSpPr/>
          <p:nvPr/>
        </p:nvGrpSpPr>
        <p:grpSpPr>
          <a:xfrm>
            <a:off x="4167119" y="1229360"/>
            <a:ext cx="3857761" cy="5074919"/>
            <a:chOff x="3557519" y="-142240"/>
            <a:chExt cx="3857761" cy="5074919"/>
          </a:xfrm>
        </p:grpSpPr>
        <p:sp>
          <p:nvSpPr>
            <p:cNvPr id="29" name="Google Shape;110;p2"/>
            <p:cNvSpPr/>
            <p:nvPr/>
          </p:nvSpPr>
          <p:spPr>
            <a:xfrm>
              <a:off x="4500355" y="-142240"/>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2"/>
            <p:cNvSpPr/>
            <p:nvPr/>
          </p:nvSpPr>
          <p:spPr>
            <a:xfrm rot="10800000">
              <a:off x="4500355" y="2961073"/>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p2"/>
            <p:cNvSpPr/>
            <p:nvPr/>
          </p:nvSpPr>
          <p:spPr>
            <a:xfrm rot="-5400000">
              <a:off x="2957396"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p2"/>
            <p:cNvSpPr txBox="1"/>
            <p:nvPr/>
          </p:nvSpPr>
          <p:spPr>
            <a:xfrm>
              <a:off x="3649605" y="949473"/>
              <a:ext cx="1793973" cy="2902133"/>
            </a:xfrm>
            <a:prstGeom prst="rect">
              <a:avLst/>
            </a:prstGeom>
            <a:noFill/>
            <a:ln>
              <a:noFill/>
            </a:ln>
          </p:spPr>
          <p:txBody>
            <a:bodyPr spcFirstLastPara="1" wrap="square" lIns="64750" tIns="107950" rIns="97150" bIns="107950" anchor="t" anchorCtr="0">
              <a:noAutofit/>
            </a:bodyPr>
            <a:lstStyle/>
            <a:p>
              <a:pPr marL="0" marR="0" lvl="0" indent="0" algn="l" rtl="0">
                <a:lnSpc>
                  <a:spcPct val="90000"/>
                </a:lnSpc>
                <a:spcBef>
                  <a:spcPts val="0"/>
                </a:spcBef>
                <a:spcAft>
                  <a:spcPts val="0"/>
                </a:spcAft>
                <a:buNone/>
              </a:pPr>
              <a:r>
                <a:rPr lang="en-US" sz="1700" dirty="0">
                  <a:solidFill>
                    <a:schemeClr val="bg1">
                      <a:lumMod val="50000"/>
                    </a:schemeClr>
                  </a:solidFill>
                  <a:latin typeface="Arial"/>
                  <a:ea typeface="Arial"/>
                  <a:cs typeface="Arial"/>
                  <a:sym typeface="Arial"/>
                </a:rPr>
                <a:t>Recover a utility’s costs (i.e., revenue requirement), apply sound ratemaking principles; and are considered just and reasonable</a:t>
              </a:r>
              <a:endParaRPr sz="1700" dirty="0">
                <a:solidFill>
                  <a:schemeClr val="bg1">
                    <a:lumMod val="50000"/>
                  </a:schemeClr>
                </a:solidFill>
                <a:latin typeface="Arial"/>
                <a:ea typeface="Arial"/>
                <a:cs typeface="Arial"/>
                <a:sym typeface="Arial"/>
              </a:endParaRPr>
            </a:p>
          </p:txBody>
        </p:sp>
        <p:sp>
          <p:nvSpPr>
            <p:cNvPr id="33" name="Google Shape;108;p2"/>
            <p:cNvSpPr/>
            <p:nvPr/>
          </p:nvSpPr>
          <p:spPr>
            <a:xfrm rot="5400000">
              <a:off x="4929098"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p2"/>
            <p:cNvSpPr txBox="1"/>
            <p:nvPr/>
          </p:nvSpPr>
          <p:spPr>
            <a:xfrm>
              <a:off x="5529221" y="949473"/>
              <a:ext cx="1793973" cy="2902133"/>
            </a:xfrm>
            <a:prstGeom prst="rect">
              <a:avLst/>
            </a:prstGeom>
            <a:noFill/>
            <a:ln>
              <a:noFill/>
            </a:ln>
          </p:spPr>
          <p:txBody>
            <a:bodyPr spcFirstLastPara="1" wrap="square" lIns="97150" tIns="107950" rIns="64750" bIns="107950" anchor="t" anchorCtr="0">
              <a:noAutofit/>
            </a:bodyPr>
            <a:lstStyle/>
            <a:p>
              <a:pPr marL="0" marR="0" lvl="0" indent="0" algn="l" rtl="0">
                <a:lnSpc>
                  <a:spcPct val="90000"/>
                </a:lnSpc>
                <a:spcBef>
                  <a:spcPts val="0"/>
                </a:spcBef>
                <a:spcAft>
                  <a:spcPts val="0"/>
                </a:spcAft>
                <a:buNone/>
              </a:pPr>
              <a:r>
                <a:rPr lang="en-US" sz="1700">
                  <a:solidFill>
                    <a:schemeClr val="dk1"/>
                  </a:solidFill>
                  <a:latin typeface="Arial"/>
                  <a:ea typeface="Arial"/>
                  <a:cs typeface="Arial"/>
                  <a:sym typeface="Arial"/>
                </a:rPr>
                <a:t>Satisfy certain policy and/or market objectives that can vary based on a state’s distinct rules, regulations, and policies, as well as different stakeholder motivations</a:t>
              </a:r>
              <a:endParaRPr sz="1700">
                <a:solidFill>
                  <a:schemeClr val="dk1"/>
                </a:solidFill>
                <a:latin typeface="Arial"/>
                <a:ea typeface="Arial"/>
                <a:cs typeface="Arial"/>
                <a:sym typeface="Arial"/>
              </a:endParaRPr>
            </a:p>
          </p:txBody>
        </p:sp>
      </p:grpSp>
      <p:sp>
        <p:nvSpPr>
          <p:cNvPr id="2" name="Rectangle 1"/>
          <p:cNvSpPr/>
          <p:nvPr/>
        </p:nvSpPr>
        <p:spPr>
          <a:xfrm>
            <a:off x="8064221" y="3304728"/>
            <a:ext cx="3599459" cy="291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0018746">
            <a:off x="7345795" y="5135335"/>
            <a:ext cx="1879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91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609600" y="32724"/>
            <a:ext cx="10972800" cy="1077178"/>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Five (5) Policy-Driven Objectives Used as the Basis for EV-Specific Rate Designs</a:t>
            </a:r>
            <a:endParaRPr sz="3200" dirty="0"/>
          </a:p>
        </p:txBody>
      </p:sp>
      <p:sp>
        <p:nvSpPr>
          <p:cNvPr id="125" name="Google Shape;125;p3"/>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grpSp>
        <p:nvGrpSpPr>
          <p:cNvPr id="126" name="Google Shape;126;p3"/>
          <p:cNvGrpSpPr/>
          <p:nvPr/>
        </p:nvGrpSpPr>
        <p:grpSpPr>
          <a:xfrm>
            <a:off x="1958545" y="416748"/>
            <a:ext cx="9554126" cy="6710304"/>
            <a:chOff x="-5636055" y="-840936"/>
            <a:chExt cx="9554126" cy="6710304"/>
          </a:xfrm>
        </p:grpSpPr>
        <p:sp>
          <p:nvSpPr>
            <p:cNvPr id="127" name="Google Shape;127;p3"/>
            <p:cNvSpPr/>
            <p:nvPr/>
          </p:nvSpPr>
          <p:spPr>
            <a:xfrm>
              <a:off x="-5636055" y="-840936"/>
              <a:ext cx="6710304" cy="6710304"/>
            </a:xfrm>
            <a:prstGeom prst="blockArc">
              <a:avLst>
                <a:gd name="adj1" fmla="val 18900000"/>
                <a:gd name="adj2" fmla="val 2700000"/>
                <a:gd name="adj3" fmla="val 322"/>
              </a:avLst>
            </a:prstGeom>
            <a:noFill/>
            <a:ln w="19050" cap="flat" cmpd="sng">
              <a:solidFill>
                <a:srgbClr val="6E80B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69621" y="333287"/>
              <a:ext cx="3448450" cy="623293"/>
            </a:xfrm>
            <a:prstGeom prst="rect">
              <a:avLst/>
            </a:prstGeom>
            <a:solidFill>
              <a:srgbClr val="364A7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469621" y="333287"/>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a:solidFill>
                    <a:schemeClr val="bg1">
                      <a:lumMod val="50000"/>
                    </a:schemeClr>
                  </a:solidFill>
                  <a:latin typeface="Arial"/>
                  <a:ea typeface="Arial"/>
                  <a:cs typeface="Arial"/>
                  <a:sym typeface="Arial"/>
                </a:rPr>
                <a:t>Promote EV adoption</a:t>
              </a:r>
              <a:endParaRPr sz="1900" dirty="0">
                <a:solidFill>
                  <a:schemeClr val="bg1">
                    <a:lumMod val="50000"/>
                  </a:schemeClr>
                </a:solidFill>
                <a:latin typeface="Arial"/>
                <a:ea typeface="Arial"/>
                <a:cs typeface="Arial"/>
                <a:sym typeface="Arial"/>
              </a:endParaRPr>
            </a:p>
          </p:txBody>
        </p:sp>
        <p:sp>
          <p:nvSpPr>
            <p:cNvPr id="130" name="Google Shape;130;p3"/>
            <p:cNvSpPr/>
            <p:nvPr/>
          </p:nvSpPr>
          <p:spPr>
            <a:xfrm>
              <a:off x="80062" y="255376"/>
              <a:ext cx="779116" cy="779116"/>
            </a:xfrm>
            <a:prstGeom prst="ellipse">
              <a:avLst/>
            </a:prstGeom>
            <a:solidFill>
              <a:schemeClr val="lt1"/>
            </a:solidFill>
            <a:ln w="1905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916254" y="1267928"/>
              <a:ext cx="3001816"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916254" y="1267928"/>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a:solidFill>
                    <a:schemeClr val="bg1">
                      <a:lumMod val="50000"/>
                    </a:schemeClr>
                  </a:solidFill>
                  <a:latin typeface="Arial"/>
                  <a:ea typeface="Arial"/>
                  <a:cs typeface="Arial"/>
                  <a:sym typeface="Arial"/>
                </a:rPr>
                <a:t>Grid management</a:t>
              </a:r>
              <a:endParaRPr sz="1900" dirty="0">
                <a:solidFill>
                  <a:schemeClr val="bg1">
                    <a:lumMod val="50000"/>
                  </a:schemeClr>
                </a:solidFill>
                <a:latin typeface="Arial"/>
                <a:ea typeface="Arial"/>
                <a:cs typeface="Arial"/>
                <a:sym typeface="Arial"/>
              </a:endParaRPr>
            </a:p>
          </p:txBody>
        </p:sp>
        <p:sp>
          <p:nvSpPr>
            <p:cNvPr id="133" name="Google Shape;133;p3"/>
            <p:cNvSpPr/>
            <p:nvPr/>
          </p:nvSpPr>
          <p:spPr>
            <a:xfrm>
              <a:off x="526696" y="1190016"/>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053335" y="2202568"/>
              <a:ext cx="2864735"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1053335" y="2202568"/>
              <a:ext cx="2864735"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System economic efficiency</a:t>
              </a:r>
              <a:endParaRPr sz="1900">
                <a:solidFill>
                  <a:schemeClr val="lt1"/>
                </a:solidFill>
                <a:latin typeface="Arial"/>
                <a:ea typeface="Arial"/>
                <a:cs typeface="Arial"/>
                <a:sym typeface="Arial"/>
              </a:endParaRPr>
            </a:p>
          </p:txBody>
        </p:sp>
        <p:sp>
          <p:nvSpPr>
            <p:cNvPr id="136" name="Google Shape;136;p3"/>
            <p:cNvSpPr/>
            <p:nvPr/>
          </p:nvSpPr>
          <p:spPr>
            <a:xfrm>
              <a:off x="663777" y="212465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916254" y="3137209"/>
              <a:ext cx="3001816"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916254" y="3137209"/>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Decarbonization</a:t>
              </a:r>
              <a:endParaRPr sz="1900">
                <a:solidFill>
                  <a:schemeClr val="lt1"/>
                </a:solidFill>
                <a:latin typeface="Arial"/>
                <a:ea typeface="Arial"/>
                <a:cs typeface="Arial"/>
                <a:sym typeface="Arial"/>
              </a:endParaRPr>
            </a:p>
          </p:txBody>
        </p:sp>
        <p:sp>
          <p:nvSpPr>
            <p:cNvPr id="139" name="Google Shape;139;p3"/>
            <p:cNvSpPr/>
            <p:nvPr/>
          </p:nvSpPr>
          <p:spPr>
            <a:xfrm>
              <a:off x="526696" y="305929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69621" y="4071850"/>
              <a:ext cx="3448450"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469621" y="4071850"/>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Equity</a:t>
              </a:r>
              <a:endParaRPr sz="1900">
                <a:solidFill>
                  <a:schemeClr val="lt1"/>
                </a:solidFill>
                <a:latin typeface="Arial"/>
                <a:ea typeface="Arial"/>
                <a:cs typeface="Arial"/>
                <a:sym typeface="Arial"/>
              </a:endParaRPr>
            </a:p>
          </p:txBody>
        </p:sp>
        <p:sp>
          <p:nvSpPr>
            <p:cNvPr id="142" name="Google Shape;142;p3"/>
            <p:cNvSpPr/>
            <p:nvPr/>
          </p:nvSpPr>
          <p:spPr>
            <a:xfrm>
              <a:off x="80062" y="3993938"/>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5;p2"/>
          <p:cNvGrpSpPr/>
          <p:nvPr/>
        </p:nvGrpSpPr>
        <p:grpSpPr>
          <a:xfrm>
            <a:off x="4167119" y="1229360"/>
            <a:ext cx="3857761" cy="5074919"/>
            <a:chOff x="3557519" y="-142240"/>
            <a:chExt cx="3857761" cy="5074919"/>
          </a:xfrm>
        </p:grpSpPr>
        <p:sp>
          <p:nvSpPr>
            <p:cNvPr id="29" name="Google Shape;110;p2"/>
            <p:cNvSpPr/>
            <p:nvPr/>
          </p:nvSpPr>
          <p:spPr>
            <a:xfrm>
              <a:off x="4500355" y="-142240"/>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2"/>
            <p:cNvSpPr/>
            <p:nvPr/>
          </p:nvSpPr>
          <p:spPr>
            <a:xfrm rot="10800000">
              <a:off x="4500355" y="2961073"/>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p2"/>
            <p:cNvSpPr/>
            <p:nvPr/>
          </p:nvSpPr>
          <p:spPr>
            <a:xfrm rot="-5400000">
              <a:off x="2957396"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p2"/>
            <p:cNvSpPr txBox="1"/>
            <p:nvPr/>
          </p:nvSpPr>
          <p:spPr>
            <a:xfrm>
              <a:off x="3649605" y="949473"/>
              <a:ext cx="1793973" cy="2902133"/>
            </a:xfrm>
            <a:prstGeom prst="rect">
              <a:avLst/>
            </a:prstGeom>
            <a:noFill/>
            <a:ln>
              <a:noFill/>
            </a:ln>
          </p:spPr>
          <p:txBody>
            <a:bodyPr spcFirstLastPara="1" wrap="square" lIns="64750" tIns="107950" rIns="97150" bIns="107950" anchor="t" anchorCtr="0">
              <a:noAutofit/>
            </a:bodyPr>
            <a:lstStyle/>
            <a:p>
              <a:pPr marL="0" marR="0" lvl="0" indent="0" algn="l" rtl="0">
                <a:lnSpc>
                  <a:spcPct val="90000"/>
                </a:lnSpc>
                <a:spcBef>
                  <a:spcPts val="0"/>
                </a:spcBef>
                <a:spcAft>
                  <a:spcPts val="0"/>
                </a:spcAft>
                <a:buNone/>
              </a:pPr>
              <a:r>
                <a:rPr lang="en-US" sz="1700" dirty="0">
                  <a:solidFill>
                    <a:schemeClr val="bg1">
                      <a:lumMod val="50000"/>
                    </a:schemeClr>
                  </a:solidFill>
                  <a:latin typeface="Arial"/>
                  <a:ea typeface="Arial"/>
                  <a:cs typeface="Arial"/>
                  <a:sym typeface="Arial"/>
                </a:rPr>
                <a:t>Recover a utility’s costs (i.e., revenue requirement), apply sound ratemaking principles; and are considered just and reasonable</a:t>
              </a:r>
              <a:endParaRPr sz="1700" dirty="0">
                <a:solidFill>
                  <a:schemeClr val="bg1">
                    <a:lumMod val="50000"/>
                  </a:schemeClr>
                </a:solidFill>
                <a:latin typeface="Arial"/>
                <a:ea typeface="Arial"/>
                <a:cs typeface="Arial"/>
                <a:sym typeface="Arial"/>
              </a:endParaRPr>
            </a:p>
          </p:txBody>
        </p:sp>
        <p:sp>
          <p:nvSpPr>
            <p:cNvPr id="33" name="Google Shape;108;p2"/>
            <p:cNvSpPr/>
            <p:nvPr/>
          </p:nvSpPr>
          <p:spPr>
            <a:xfrm rot="5400000">
              <a:off x="4929098"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p2"/>
            <p:cNvSpPr txBox="1"/>
            <p:nvPr/>
          </p:nvSpPr>
          <p:spPr>
            <a:xfrm>
              <a:off x="5529221" y="949473"/>
              <a:ext cx="1793973" cy="2902133"/>
            </a:xfrm>
            <a:prstGeom prst="rect">
              <a:avLst/>
            </a:prstGeom>
            <a:noFill/>
            <a:ln>
              <a:noFill/>
            </a:ln>
          </p:spPr>
          <p:txBody>
            <a:bodyPr spcFirstLastPara="1" wrap="square" lIns="97150" tIns="107950" rIns="64750" bIns="107950" anchor="t" anchorCtr="0">
              <a:noAutofit/>
            </a:bodyPr>
            <a:lstStyle/>
            <a:p>
              <a:pPr marL="0" marR="0" lvl="0" indent="0" algn="l" rtl="0">
                <a:lnSpc>
                  <a:spcPct val="90000"/>
                </a:lnSpc>
                <a:spcBef>
                  <a:spcPts val="0"/>
                </a:spcBef>
                <a:spcAft>
                  <a:spcPts val="0"/>
                </a:spcAft>
                <a:buNone/>
              </a:pPr>
              <a:r>
                <a:rPr lang="en-US" sz="1700">
                  <a:solidFill>
                    <a:schemeClr val="dk1"/>
                  </a:solidFill>
                  <a:latin typeface="Arial"/>
                  <a:ea typeface="Arial"/>
                  <a:cs typeface="Arial"/>
                  <a:sym typeface="Arial"/>
                </a:rPr>
                <a:t>Satisfy certain policy and/or market objectives that can vary based on a state’s distinct rules, regulations, and policies, as well as different stakeholder motivations</a:t>
              </a:r>
              <a:endParaRPr sz="1700">
                <a:solidFill>
                  <a:schemeClr val="dk1"/>
                </a:solidFill>
                <a:latin typeface="Arial"/>
                <a:ea typeface="Arial"/>
                <a:cs typeface="Arial"/>
                <a:sym typeface="Arial"/>
              </a:endParaRPr>
            </a:p>
          </p:txBody>
        </p:sp>
      </p:grpSp>
      <p:sp>
        <p:nvSpPr>
          <p:cNvPr id="2" name="Rectangle 1"/>
          <p:cNvSpPr/>
          <p:nvPr/>
        </p:nvSpPr>
        <p:spPr>
          <a:xfrm>
            <a:off x="8064221" y="4239368"/>
            <a:ext cx="3599459" cy="197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0018746">
            <a:off x="7345795" y="5135335"/>
            <a:ext cx="1879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80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609600" y="32724"/>
            <a:ext cx="10972800" cy="1077178"/>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Five (5) Policy-Driven Objectives Used as the Basis for EV-Specific Rate Designs</a:t>
            </a:r>
            <a:endParaRPr sz="3200" dirty="0"/>
          </a:p>
        </p:txBody>
      </p:sp>
      <p:sp>
        <p:nvSpPr>
          <p:cNvPr id="125" name="Google Shape;125;p3"/>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grpSp>
        <p:nvGrpSpPr>
          <p:cNvPr id="126" name="Google Shape;126;p3"/>
          <p:cNvGrpSpPr/>
          <p:nvPr/>
        </p:nvGrpSpPr>
        <p:grpSpPr>
          <a:xfrm>
            <a:off x="1958545" y="416748"/>
            <a:ext cx="9554126" cy="6710304"/>
            <a:chOff x="-5636055" y="-840936"/>
            <a:chExt cx="9554126" cy="6710304"/>
          </a:xfrm>
        </p:grpSpPr>
        <p:sp>
          <p:nvSpPr>
            <p:cNvPr id="127" name="Google Shape;127;p3"/>
            <p:cNvSpPr/>
            <p:nvPr/>
          </p:nvSpPr>
          <p:spPr>
            <a:xfrm>
              <a:off x="-5636055" y="-840936"/>
              <a:ext cx="6710304" cy="6710304"/>
            </a:xfrm>
            <a:prstGeom prst="blockArc">
              <a:avLst>
                <a:gd name="adj1" fmla="val 18900000"/>
                <a:gd name="adj2" fmla="val 2700000"/>
                <a:gd name="adj3" fmla="val 322"/>
              </a:avLst>
            </a:prstGeom>
            <a:noFill/>
            <a:ln w="19050" cap="flat" cmpd="sng">
              <a:solidFill>
                <a:srgbClr val="6E80B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69621" y="333287"/>
              <a:ext cx="3448450" cy="623293"/>
            </a:xfrm>
            <a:prstGeom prst="rect">
              <a:avLst/>
            </a:prstGeom>
            <a:solidFill>
              <a:srgbClr val="364A7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469621" y="333287"/>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a:solidFill>
                    <a:schemeClr val="bg1">
                      <a:lumMod val="50000"/>
                    </a:schemeClr>
                  </a:solidFill>
                  <a:latin typeface="Arial"/>
                  <a:ea typeface="Arial"/>
                  <a:cs typeface="Arial"/>
                  <a:sym typeface="Arial"/>
                </a:rPr>
                <a:t>Promote EV adoption</a:t>
              </a:r>
              <a:endParaRPr sz="1900" dirty="0">
                <a:solidFill>
                  <a:schemeClr val="bg1">
                    <a:lumMod val="50000"/>
                  </a:schemeClr>
                </a:solidFill>
                <a:latin typeface="Arial"/>
                <a:ea typeface="Arial"/>
                <a:cs typeface="Arial"/>
                <a:sym typeface="Arial"/>
              </a:endParaRPr>
            </a:p>
          </p:txBody>
        </p:sp>
        <p:sp>
          <p:nvSpPr>
            <p:cNvPr id="130" name="Google Shape;130;p3"/>
            <p:cNvSpPr/>
            <p:nvPr/>
          </p:nvSpPr>
          <p:spPr>
            <a:xfrm>
              <a:off x="80062" y="255376"/>
              <a:ext cx="779116" cy="779116"/>
            </a:xfrm>
            <a:prstGeom prst="ellipse">
              <a:avLst/>
            </a:prstGeom>
            <a:solidFill>
              <a:schemeClr val="lt1"/>
            </a:solidFill>
            <a:ln w="1905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916254" y="1267928"/>
              <a:ext cx="3001816"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916254" y="1267928"/>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a:solidFill>
                    <a:schemeClr val="bg1">
                      <a:lumMod val="50000"/>
                    </a:schemeClr>
                  </a:solidFill>
                  <a:latin typeface="Arial"/>
                  <a:ea typeface="Arial"/>
                  <a:cs typeface="Arial"/>
                  <a:sym typeface="Arial"/>
                </a:rPr>
                <a:t>Grid management</a:t>
              </a:r>
              <a:endParaRPr sz="1900" dirty="0">
                <a:solidFill>
                  <a:schemeClr val="bg1">
                    <a:lumMod val="50000"/>
                  </a:schemeClr>
                </a:solidFill>
                <a:latin typeface="Arial"/>
                <a:ea typeface="Arial"/>
                <a:cs typeface="Arial"/>
                <a:sym typeface="Arial"/>
              </a:endParaRPr>
            </a:p>
          </p:txBody>
        </p:sp>
        <p:sp>
          <p:nvSpPr>
            <p:cNvPr id="133" name="Google Shape;133;p3"/>
            <p:cNvSpPr/>
            <p:nvPr/>
          </p:nvSpPr>
          <p:spPr>
            <a:xfrm>
              <a:off x="526696" y="1190016"/>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053335" y="2202568"/>
              <a:ext cx="2864735"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1053335" y="2202568"/>
              <a:ext cx="2864735"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a:solidFill>
                    <a:schemeClr val="bg1">
                      <a:lumMod val="50000"/>
                    </a:schemeClr>
                  </a:solidFill>
                  <a:latin typeface="Arial"/>
                  <a:ea typeface="Arial"/>
                  <a:cs typeface="Arial"/>
                  <a:sym typeface="Arial"/>
                </a:rPr>
                <a:t>System economic efficiency</a:t>
              </a:r>
              <a:endParaRPr sz="1900" dirty="0">
                <a:solidFill>
                  <a:schemeClr val="bg1">
                    <a:lumMod val="50000"/>
                  </a:schemeClr>
                </a:solidFill>
                <a:latin typeface="Arial"/>
                <a:ea typeface="Arial"/>
                <a:cs typeface="Arial"/>
                <a:sym typeface="Arial"/>
              </a:endParaRPr>
            </a:p>
          </p:txBody>
        </p:sp>
        <p:sp>
          <p:nvSpPr>
            <p:cNvPr id="136" name="Google Shape;136;p3"/>
            <p:cNvSpPr/>
            <p:nvPr/>
          </p:nvSpPr>
          <p:spPr>
            <a:xfrm>
              <a:off x="663777" y="212465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916254" y="3137209"/>
              <a:ext cx="3001816"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916254" y="3137209"/>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Decarbonization</a:t>
              </a:r>
              <a:endParaRPr sz="1900">
                <a:solidFill>
                  <a:schemeClr val="lt1"/>
                </a:solidFill>
                <a:latin typeface="Arial"/>
                <a:ea typeface="Arial"/>
                <a:cs typeface="Arial"/>
                <a:sym typeface="Arial"/>
              </a:endParaRPr>
            </a:p>
          </p:txBody>
        </p:sp>
        <p:sp>
          <p:nvSpPr>
            <p:cNvPr id="139" name="Google Shape;139;p3"/>
            <p:cNvSpPr/>
            <p:nvPr/>
          </p:nvSpPr>
          <p:spPr>
            <a:xfrm>
              <a:off x="526696" y="305929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69621" y="4071850"/>
              <a:ext cx="3448450"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469621" y="4071850"/>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Equity</a:t>
              </a:r>
              <a:endParaRPr sz="1900">
                <a:solidFill>
                  <a:schemeClr val="lt1"/>
                </a:solidFill>
                <a:latin typeface="Arial"/>
                <a:ea typeface="Arial"/>
                <a:cs typeface="Arial"/>
                <a:sym typeface="Arial"/>
              </a:endParaRPr>
            </a:p>
          </p:txBody>
        </p:sp>
        <p:sp>
          <p:nvSpPr>
            <p:cNvPr id="142" name="Google Shape;142;p3"/>
            <p:cNvSpPr/>
            <p:nvPr/>
          </p:nvSpPr>
          <p:spPr>
            <a:xfrm>
              <a:off x="80062" y="3993938"/>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5;p2"/>
          <p:cNvGrpSpPr/>
          <p:nvPr/>
        </p:nvGrpSpPr>
        <p:grpSpPr>
          <a:xfrm>
            <a:off x="4167119" y="1229360"/>
            <a:ext cx="3857761" cy="5074919"/>
            <a:chOff x="3557519" y="-142240"/>
            <a:chExt cx="3857761" cy="5074919"/>
          </a:xfrm>
        </p:grpSpPr>
        <p:sp>
          <p:nvSpPr>
            <p:cNvPr id="29" name="Google Shape;110;p2"/>
            <p:cNvSpPr/>
            <p:nvPr/>
          </p:nvSpPr>
          <p:spPr>
            <a:xfrm>
              <a:off x="4500355" y="-142240"/>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2"/>
            <p:cNvSpPr/>
            <p:nvPr/>
          </p:nvSpPr>
          <p:spPr>
            <a:xfrm rot="10800000">
              <a:off x="4500355" y="2961073"/>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p2"/>
            <p:cNvSpPr/>
            <p:nvPr/>
          </p:nvSpPr>
          <p:spPr>
            <a:xfrm rot="-5400000">
              <a:off x="2957396"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p2"/>
            <p:cNvSpPr txBox="1"/>
            <p:nvPr/>
          </p:nvSpPr>
          <p:spPr>
            <a:xfrm>
              <a:off x="3649605" y="949473"/>
              <a:ext cx="1793973" cy="2902133"/>
            </a:xfrm>
            <a:prstGeom prst="rect">
              <a:avLst/>
            </a:prstGeom>
            <a:noFill/>
            <a:ln>
              <a:noFill/>
            </a:ln>
          </p:spPr>
          <p:txBody>
            <a:bodyPr spcFirstLastPara="1" wrap="square" lIns="64750" tIns="107950" rIns="97150" bIns="107950" anchor="t" anchorCtr="0">
              <a:noAutofit/>
            </a:bodyPr>
            <a:lstStyle/>
            <a:p>
              <a:pPr marL="0" marR="0" lvl="0" indent="0" algn="l" rtl="0">
                <a:lnSpc>
                  <a:spcPct val="90000"/>
                </a:lnSpc>
                <a:spcBef>
                  <a:spcPts val="0"/>
                </a:spcBef>
                <a:spcAft>
                  <a:spcPts val="0"/>
                </a:spcAft>
                <a:buNone/>
              </a:pPr>
              <a:r>
                <a:rPr lang="en-US" sz="1700" dirty="0">
                  <a:solidFill>
                    <a:schemeClr val="bg1">
                      <a:lumMod val="50000"/>
                    </a:schemeClr>
                  </a:solidFill>
                  <a:latin typeface="Arial"/>
                  <a:ea typeface="Arial"/>
                  <a:cs typeface="Arial"/>
                  <a:sym typeface="Arial"/>
                </a:rPr>
                <a:t>Recover a utility’s costs (i.e., revenue requirement), apply sound ratemaking principles; and are considered just and reasonable</a:t>
              </a:r>
              <a:endParaRPr sz="1700" dirty="0">
                <a:solidFill>
                  <a:schemeClr val="bg1">
                    <a:lumMod val="50000"/>
                  </a:schemeClr>
                </a:solidFill>
                <a:latin typeface="Arial"/>
                <a:ea typeface="Arial"/>
                <a:cs typeface="Arial"/>
                <a:sym typeface="Arial"/>
              </a:endParaRPr>
            </a:p>
          </p:txBody>
        </p:sp>
        <p:sp>
          <p:nvSpPr>
            <p:cNvPr id="33" name="Google Shape;108;p2"/>
            <p:cNvSpPr/>
            <p:nvPr/>
          </p:nvSpPr>
          <p:spPr>
            <a:xfrm rot="5400000">
              <a:off x="4929098"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p2"/>
            <p:cNvSpPr txBox="1"/>
            <p:nvPr/>
          </p:nvSpPr>
          <p:spPr>
            <a:xfrm>
              <a:off x="5529221" y="949473"/>
              <a:ext cx="1793973" cy="2902133"/>
            </a:xfrm>
            <a:prstGeom prst="rect">
              <a:avLst/>
            </a:prstGeom>
            <a:noFill/>
            <a:ln>
              <a:noFill/>
            </a:ln>
          </p:spPr>
          <p:txBody>
            <a:bodyPr spcFirstLastPara="1" wrap="square" lIns="97150" tIns="107950" rIns="64750" bIns="107950" anchor="t" anchorCtr="0">
              <a:noAutofit/>
            </a:bodyPr>
            <a:lstStyle/>
            <a:p>
              <a:pPr marL="0" marR="0" lvl="0" indent="0" algn="l" rtl="0">
                <a:lnSpc>
                  <a:spcPct val="90000"/>
                </a:lnSpc>
                <a:spcBef>
                  <a:spcPts val="0"/>
                </a:spcBef>
                <a:spcAft>
                  <a:spcPts val="0"/>
                </a:spcAft>
                <a:buNone/>
              </a:pPr>
              <a:r>
                <a:rPr lang="en-US" sz="1700">
                  <a:solidFill>
                    <a:schemeClr val="dk1"/>
                  </a:solidFill>
                  <a:latin typeface="Arial"/>
                  <a:ea typeface="Arial"/>
                  <a:cs typeface="Arial"/>
                  <a:sym typeface="Arial"/>
                </a:rPr>
                <a:t>Satisfy certain policy and/or market objectives that can vary based on a state’s distinct rules, regulations, and policies, as well as different stakeholder motivations</a:t>
              </a:r>
              <a:endParaRPr sz="1700">
                <a:solidFill>
                  <a:schemeClr val="dk1"/>
                </a:solidFill>
                <a:latin typeface="Arial"/>
                <a:ea typeface="Arial"/>
                <a:cs typeface="Arial"/>
                <a:sym typeface="Arial"/>
              </a:endParaRPr>
            </a:p>
          </p:txBody>
        </p:sp>
      </p:grpSp>
      <p:sp>
        <p:nvSpPr>
          <p:cNvPr id="2" name="Rectangle 1"/>
          <p:cNvSpPr/>
          <p:nvPr/>
        </p:nvSpPr>
        <p:spPr>
          <a:xfrm>
            <a:off x="8064221" y="5173710"/>
            <a:ext cx="3599459" cy="1044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20018746">
            <a:off x="7386854" y="5310708"/>
            <a:ext cx="108948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16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609600" y="32724"/>
            <a:ext cx="10972800" cy="1077178"/>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Five (5) Policy-Driven Objectives Used as the Basis for EV-Specific Rate Designs</a:t>
            </a:r>
            <a:endParaRPr sz="3200" dirty="0"/>
          </a:p>
        </p:txBody>
      </p:sp>
      <p:sp>
        <p:nvSpPr>
          <p:cNvPr id="125" name="Google Shape;125;p3"/>
          <p:cNvSpPr txBox="1">
            <a:spLocks noGrp="1"/>
          </p:cNvSpPr>
          <p:nvPr>
            <p:ph type="sldNum" idx="4294967295"/>
          </p:nvPr>
        </p:nvSpPr>
        <p:spPr>
          <a:xfrm>
            <a:off x="11734800" y="6303963"/>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grpSp>
        <p:nvGrpSpPr>
          <p:cNvPr id="126" name="Google Shape;126;p3"/>
          <p:cNvGrpSpPr/>
          <p:nvPr/>
        </p:nvGrpSpPr>
        <p:grpSpPr>
          <a:xfrm>
            <a:off x="1958545" y="416748"/>
            <a:ext cx="9554126" cy="6710304"/>
            <a:chOff x="-5636055" y="-840936"/>
            <a:chExt cx="9554126" cy="6710304"/>
          </a:xfrm>
        </p:grpSpPr>
        <p:sp>
          <p:nvSpPr>
            <p:cNvPr id="127" name="Google Shape;127;p3"/>
            <p:cNvSpPr/>
            <p:nvPr/>
          </p:nvSpPr>
          <p:spPr>
            <a:xfrm>
              <a:off x="-5636055" y="-840936"/>
              <a:ext cx="6710304" cy="6710304"/>
            </a:xfrm>
            <a:prstGeom prst="blockArc">
              <a:avLst>
                <a:gd name="adj1" fmla="val 18900000"/>
                <a:gd name="adj2" fmla="val 2700000"/>
                <a:gd name="adj3" fmla="val 322"/>
              </a:avLst>
            </a:prstGeom>
            <a:noFill/>
            <a:ln w="19050" cap="flat" cmpd="sng">
              <a:solidFill>
                <a:srgbClr val="6E80B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69621" y="333287"/>
              <a:ext cx="3448450" cy="623293"/>
            </a:xfrm>
            <a:prstGeom prst="rect">
              <a:avLst/>
            </a:prstGeom>
            <a:solidFill>
              <a:srgbClr val="364A7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469621" y="333287"/>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a:solidFill>
                    <a:schemeClr val="bg1">
                      <a:lumMod val="50000"/>
                    </a:schemeClr>
                  </a:solidFill>
                  <a:latin typeface="Arial"/>
                  <a:ea typeface="Arial"/>
                  <a:cs typeface="Arial"/>
                  <a:sym typeface="Arial"/>
                </a:rPr>
                <a:t>Promote EV adoption</a:t>
              </a:r>
              <a:endParaRPr sz="1900" dirty="0">
                <a:solidFill>
                  <a:schemeClr val="bg1">
                    <a:lumMod val="50000"/>
                  </a:schemeClr>
                </a:solidFill>
                <a:latin typeface="Arial"/>
                <a:ea typeface="Arial"/>
                <a:cs typeface="Arial"/>
                <a:sym typeface="Arial"/>
              </a:endParaRPr>
            </a:p>
          </p:txBody>
        </p:sp>
        <p:sp>
          <p:nvSpPr>
            <p:cNvPr id="130" name="Google Shape;130;p3"/>
            <p:cNvSpPr/>
            <p:nvPr/>
          </p:nvSpPr>
          <p:spPr>
            <a:xfrm>
              <a:off x="80062" y="255376"/>
              <a:ext cx="779116" cy="779116"/>
            </a:xfrm>
            <a:prstGeom prst="ellipse">
              <a:avLst/>
            </a:prstGeom>
            <a:solidFill>
              <a:schemeClr val="lt1"/>
            </a:solidFill>
            <a:ln w="1905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916254" y="1267928"/>
              <a:ext cx="3001816"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916254" y="1267928"/>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a:solidFill>
                    <a:schemeClr val="bg1">
                      <a:lumMod val="50000"/>
                    </a:schemeClr>
                  </a:solidFill>
                  <a:latin typeface="Arial"/>
                  <a:ea typeface="Arial"/>
                  <a:cs typeface="Arial"/>
                  <a:sym typeface="Arial"/>
                </a:rPr>
                <a:t>Grid management</a:t>
              </a:r>
              <a:endParaRPr sz="1900" dirty="0">
                <a:solidFill>
                  <a:schemeClr val="bg1">
                    <a:lumMod val="50000"/>
                  </a:schemeClr>
                </a:solidFill>
                <a:latin typeface="Arial"/>
                <a:ea typeface="Arial"/>
                <a:cs typeface="Arial"/>
                <a:sym typeface="Arial"/>
              </a:endParaRPr>
            </a:p>
          </p:txBody>
        </p:sp>
        <p:sp>
          <p:nvSpPr>
            <p:cNvPr id="133" name="Google Shape;133;p3"/>
            <p:cNvSpPr/>
            <p:nvPr/>
          </p:nvSpPr>
          <p:spPr>
            <a:xfrm>
              <a:off x="526696" y="1190016"/>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053335" y="2202568"/>
              <a:ext cx="2864735"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1053335" y="2202568"/>
              <a:ext cx="2864735"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a:solidFill>
                    <a:schemeClr val="bg1">
                      <a:lumMod val="50000"/>
                    </a:schemeClr>
                  </a:solidFill>
                  <a:latin typeface="Arial"/>
                  <a:ea typeface="Arial"/>
                  <a:cs typeface="Arial"/>
                  <a:sym typeface="Arial"/>
                </a:rPr>
                <a:t>System economic efficiency</a:t>
              </a:r>
              <a:endParaRPr sz="1900" dirty="0">
                <a:solidFill>
                  <a:schemeClr val="bg1">
                    <a:lumMod val="50000"/>
                  </a:schemeClr>
                </a:solidFill>
                <a:latin typeface="Arial"/>
                <a:ea typeface="Arial"/>
                <a:cs typeface="Arial"/>
                <a:sym typeface="Arial"/>
              </a:endParaRPr>
            </a:p>
          </p:txBody>
        </p:sp>
        <p:sp>
          <p:nvSpPr>
            <p:cNvPr id="136" name="Google Shape;136;p3"/>
            <p:cNvSpPr/>
            <p:nvPr/>
          </p:nvSpPr>
          <p:spPr>
            <a:xfrm>
              <a:off x="663777" y="212465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916254" y="3137209"/>
              <a:ext cx="3001816" cy="623293"/>
            </a:xfrm>
            <a:prstGeom prst="rect">
              <a:avLst/>
            </a:prstGeom>
            <a:solidFill>
              <a:srgbClr val="9CA6C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916254" y="3137209"/>
              <a:ext cx="3001816"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dirty="0" err="1">
                  <a:solidFill>
                    <a:schemeClr val="bg1">
                      <a:lumMod val="50000"/>
                    </a:schemeClr>
                  </a:solidFill>
                  <a:latin typeface="Arial"/>
                  <a:ea typeface="Arial"/>
                  <a:cs typeface="Arial"/>
                  <a:sym typeface="Arial"/>
                </a:rPr>
                <a:t>Decarbonization</a:t>
              </a:r>
              <a:endParaRPr sz="1900" dirty="0">
                <a:solidFill>
                  <a:schemeClr val="bg1">
                    <a:lumMod val="50000"/>
                  </a:schemeClr>
                </a:solidFill>
                <a:latin typeface="Arial"/>
                <a:ea typeface="Arial"/>
                <a:cs typeface="Arial"/>
                <a:sym typeface="Arial"/>
              </a:endParaRPr>
            </a:p>
          </p:txBody>
        </p:sp>
        <p:sp>
          <p:nvSpPr>
            <p:cNvPr id="139" name="Google Shape;139;p3"/>
            <p:cNvSpPr/>
            <p:nvPr/>
          </p:nvSpPr>
          <p:spPr>
            <a:xfrm>
              <a:off x="526696" y="3059297"/>
              <a:ext cx="779116" cy="779116"/>
            </a:xfrm>
            <a:prstGeom prst="ellipse">
              <a:avLst/>
            </a:prstGeom>
            <a:solidFill>
              <a:schemeClr val="lt1"/>
            </a:solidFill>
            <a:ln w="190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69621" y="4071850"/>
              <a:ext cx="3448450" cy="623293"/>
            </a:xfrm>
            <a:prstGeom prst="rect">
              <a:avLst/>
            </a:prstGeom>
            <a:solidFill>
              <a:srgbClr val="5C6FAE"/>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469621" y="4071850"/>
              <a:ext cx="3448450" cy="623293"/>
            </a:xfrm>
            <a:prstGeom prst="rect">
              <a:avLst/>
            </a:prstGeom>
            <a:noFill/>
            <a:ln>
              <a:noFill/>
            </a:ln>
          </p:spPr>
          <p:txBody>
            <a:bodyPr spcFirstLastPara="1" wrap="square" lIns="494725" tIns="48250" rIns="48250" bIns="48250" anchor="ctr" anchorCtr="0">
              <a:noAutofit/>
            </a:bodyPr>
            <a:lstStyle/>
            <a:p>
              <a:pPr marL="0" marR="0" lvl="0" indent="0" algn="l" rtl="0">
                <a:lnSpc>
                  <a:spcPct val="90000"/>
                </a:lnSpc>
                <a:spcBef>
                  <a:spcPts val="0"/>
                </a:spcBef>
                <a:spcAft>
                  <a:spcPts val="0"/>
                </a:spcAft>
                <a:buNone/>
              </a:pPr>
              <a:r>
                <a:rPr lang="en-US" sz="1900">
                  <a:solidFill>
                    <a:schemeClr val="lt1"/>
                  </a:solidFill>
                  <a:latin typeface="Arial"/>
                  <a:ea typeface="Arial"/>
                  <a:cs typeface="Arial"/>
                  <a:sym typeface="Arial"/>
                </a:rPr>
                <a:t>Equity</a:t>
              </a:r>
              <a:endParaRPr sz="1900">
                <a:solidFill>
                  <a:schemeClr val="lt1"/>
                </a:solidFill>
                <a:latin typeface="Arial"/>
                <a:ea typeface="Arial"/>
                <a:cs typeface="Arial"/>
                <a:sym typeface="Arial"/>
              </a:endParaRPr>
            </a:p>
          </p:txBody>
        </p:sp>
        <p:sp>
          <p:nvSpPr>
            <p:cNvPr id="142" name="Google Shape;142;p3"/>
            <p:cNvSpPr/>
            <p:nvPr/>
          </p:nvSpPr>
          <p:spPr>
            <a:xfrm>
              <a:off x="80062" y="3993938"/>
              <a:ext cx="779116" cy="779116"/>
            </a:xfrm>
            <a:prstGeom prst="ellipse">
              <a:avLst/>
            </a:prstGeom>
            <a:solidFill>
              <a:schemeClr val="lt1"/>
            </a:solidFill>
            <a:ln w="190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05;p2"/>
          <p:cNvGrpSpPr/>
          <p:nvPr/>
        </p:nvGrpSpPr>
        <p:grpSpPr>
          <a:xfrm>
            <a:off x="4167119" y="1229360"/>
            <a:ext cx="3857761" cy="5074919"/>
            <a:chOff x="3557519" y="-142240"/>
            <a:chExt cx="3857761" cy="5074919"/>
          </a:xfrm>
        </p:grpSpPr>
        <p:sp>
          <p:nvSpPr>
            <p:cNvPr id="29" name="Google Shape;110;p2"/>
            <p:cNvSpPr/>
            <p:nvPr/>
          </p:nvSpPr>
          <p:spPr>
            <a:xfrm>
              <a:off x="4500355" y="-142240"/>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2"/>
            <p:cNvSpPr/>
            <p:nvPr/>
          </p:nvSpPr>
          <p:spPr>
            <a:xfrm rot="10800000">
              <a:off x="4500355" y="2961073"/>
              <a:ext cx="1971702" cy="1971606"/>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p2"/>
            <p:cNvSpPr/>
            <p:nvPr/>
          </p:nvSpPr>
          <p:spPr>
            <a:xfrm rot="-5400000">
              <a:off x="2957396"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p2"/>
            <p:cNvSpPr txBox="1"/>
            <p:nvPr/>
          </p:nvSpPr>
          <p:spPr>
            <a:xfrm>
              <a:off x="3649605" y="949473"/>
              <a:ext cx="1793973" cy="2902133"/>
            </a:xfrm>
            <a:prstGeom prst="rect">
              <a:avLst/>
            </a:prstGeom>
            <a:noFill/>
            <a:ln>
              <a:noFill/>
            </a:ln>
          </p:spPr>
          <p:txBody>
            <a:bodyPr spcFirstLastPara="1" wrap="square" lIns="64750" tIns="107950" rIns="97150" bIns="107950" anchor="t" anchorCtr="0">
              <a:noAutofit/>
            </a:bodyPr>
            <a:lstStyle/>
            <a:p>
              <a:pPr marL="0" marR="0" lvl="0" indent="0" algn="l" rtl="0">
                <a:lnSpc>
                  <a:spcPct val="90000"/>
                </a:lnSpc>
                <a:spcBef>
                  <a:spcPts val="0"/>
                </a:spcBef>
                <a:spcAft>
                  <a:spcPts val="0"/>
                </a:spcAft>
                <a:buNone/>
              </a:pPr>
              <a:r>
                <a:rPr lang="en-US" sz="1700" dirty="0">
                  <a:solidFill>
                    <a:schemeClr val="bg1">
                      <a:lumMod val="50000"/>
                    </a:schemeClr>
                  </a:solidFill>
                  <a:latin typeface="Arial"/>
                  <a:ea typeface="Arial"/>
                  <a:cs typeface="Arial"/>
                  <a:sym typeface="Arial"/>
                </a:rPr>
                <a:t>Recover a utility’s costs (i.e., revenue requirement), apply sound ratemaking principles; and are considered just and reasonable</a:t>
              </a:r>
              <a:endParaRPr sz="1700" dirty="0">
                <a:solidFill>
                  <a:schemeClr val="bg1">
                    <a:lumMod val="50000"/>
                  </a:schemeClr>
                </a:solidFill>
                <a:latin typeface="Arial"/>
                <a:ea typeface="Arial"/>
                <a:cs typeface="Arial"/>
                <a:sym typeface="Arial"/>
              </a:endParaRPr>
            </a:p>
          </p:txBody>
        </p:sp>
        <p:sp>
          <p:nvSpPr>
            <p:cNvPr id="33" name="Google Shape;108;p2"/>
            <p:cNvSpPr/>
            <p:nvPr/>
          </p:nvSpPr>
          <p:spPr>
            <a:xfrm rot="5400000">
              <a:off x="4929098" y="1457510"/>
              <a:ext cx="3086305" cy="1886059"/>
            </a:xfrm>
            <a:prstGeom prst="round2SameRect">
              <a:avLst>
                <a:gd name="adj1" fmla="val 16670"/>
                <a:gd name="adj2" fmla="val 0"/>
              </a:avLst>
            </a:prstGeom>
            <a:solidFill>
              <a:srgbClr val="BFC5D9"/>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9;p2"/>
            <p:cNvSpPr txBox="1"/>
            <p:nvPr/>
          </p:nvSpPr>
          <p:spPr>
            <a:xfrm>
              <a:off x="5529221" y="949473"/>
              <a:ext cx="1793973" cy="2902133"/>
            </a:xfrm>
            <a:prstGeom prst="rect">
              <a:avLst/>
            </a:prstGeom>
            <a:noFill/>
            <a:ln>
              <a:noFill/>
            </a:ln>
          </p:spPr>
          <p:txBody>
            <a:bodyPr spcFirstLastPara="1" wrap="square" lIns="97150" tIns="107950" rIns="64750" bIns="107950" anchor="t" anchorCtr="0">
              <a:noAutofit/>
            </a:bodyPr>
            <a:lstStyle/>
            <a:p>
              <a:pPr marL="0" marR="0" lvl="0" indent="0" algn="l" rtl="0">
                <a:lnSpc>
                  <a:spcPct val="90000"/>
                </a:lnSpc>
                <a:spcBef>
                  <a:spcPts val="0"/>
                </a:spcBef>
                <a:spcAft>
                  <a:spcPts val="0"/>
                </a:spcAft>
                <a:buNone/>
              </a:pPr>
              <a:r>
                <a:rPr lang="en-US" sz="1700">
                  <a:solidFill>
                    <a:schemeClr val="dk1"/>
                  </a:solidFill>
                  <a:latin typeface="Arial"/>
                  <a:ea typeface="Arial"/>
                  <a:cs typeface="Arial"/>
                  <a:sym typeface="Arial"/>
                </a:rPr>
                <a:t>Satisfy certain policy and/or market objectives that can vary based on a state’s distinct rules, regulations, and policies, as well as different stakeholder motivations</a:t>
              </a:r>
              <a:endParaRPr sz="17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92916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xfrm>
            <a:off x="609600" y="32724"/>
            <a:ext cx="10972800" cy="1077178"/>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3200"/>
              <a:buFont typeface="Arial"/>
              <a:buNone/>
            </a:pPr>
            <a:r>
              <a:rPr lang="en-US" sz="3200" dirty="0"/>
              <a:t>EV rate design typically comprised of five (5) different components</a:t>
            </a:r>
            <a:endParaRPr sz="3200" dirty="0"/>
          </a:p>
        </p:txBody>
      </p:sp>
      <p:grpSp>
        <p:nvGrpSpPr>
          <p:cNvPr id="148" name="Google Shape;148;p4"/>
          <p:cNvGrpSpPr/>
          <p:nvPr/>
        </p:nvGrpSpPr>
        <p:grpSpPr>
          <a:xfrm>
            <a:off x="2369987" y="1373486"/>
            <a:ext cx="7452027" cy="4796826"/>
            <a:chOff x="3001367" y="1886"/>
            <a:chExt cx="4970064" cy="4796826"/>
          </a:xfrm>
        </p:grpSpPr>
        <p:sp>
          <p:nvSpPr>
            <p:cNvPr id="149" name="Google Shape;149;p4"/>
            <p:cNvSpPr/>
            <p:nvPr/>
          </p:nvSpPr>
          <p:spPr>
            <a:xfrm>
              <a:off x="4771132" y="1862726"/>
              <a:ext cx="1430535" cy="1430535"/>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4980629" y="2072223"/>
              <a:ext cx="1011541" cy="101154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dirty="0">
                  <a:solidFill>
                    <a:schemeClr val="lt1"/>
                  </a:solidFill>
                  <a:latin typeface="Arial"/>
                  <a:ea typeface="Arial"/>
                  <a:cs typeface="Arial"/>
                  <a:sym typeface="Arial"/>
                </a:rPr>
                <a:t>EV Rate Design</a:t>
              </a:r>
              <a:endParaRPr sz="2400" dirty="0">
                <a:solidFill>
                  <a:schemeClr val="lt1"/>
                </a:solidFill>
                <a:latin typeface="Arial"/>
                <a:ea typeface="Arial"/>
                <a:cs typeface="Arial"/>
                <a:sym typeface="Arial"/>
              </a:endParaRPr>
            </a:p>
          </p:txBody>
        </p:sp>
        <p:sp>
          <p:nvSpPr>
            <p:cNvPr id="151" name="Google Shape;151;p4"/>
            <p:cNvSpPr/>
            <p:nvPr/>
          </p:nvSpPr>
          <p:spPr>
            <a:xfrm rot="-5400000">
              <a:off x="5271247" y="1635840"/>
              <a:ext cx="430304" cy="23466"/>
            </a:xfrm>
            <a:custGeom>
              <a:avLst/>
              <a:gdLst/>
              <a:ahLst/>
              <a:cxnLst/>
              <a:rect l="l" t="t" r="r" b="b"/>
              <a:pathLst>
                <a:path w="120000" h="120000" extrusionOk="0">
                  <a:moveTo>
                    <a:pt x="0" y="60000"/>
                  </a:moveTo>
                  <a:lnTo>
                    <a:pt x="120000" y="60000"/>
                  </a:lnTo>
                </a:path>
              </a:pathLst>
            </a:custGeom>
            <a:noFill/>
            <a:ln w="19050" cap="flat"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txBox="1"/>
            <p:nvPr/>
          </p:nvSpPr>
          <p:spPr>
            <a:xfrm rot="-5400000">
              <a:off x="5475642" y="1636816"/>
              <a:ext cx="21515" cy="215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153" name="Google Shape;153;p4"/>
            <p:cNvSpPr/>
            <p:nvPr/>
          </p:nvSpPr>
          <p:spPr>
            <a:xfrm>
              <a:off x="4771132" y="1886"/>
              <a:ext cx="1430535" cy="1430535"/>
            </a:xfrm>
            <a:prstGeom prst="ellipse">
              <a:avLst/>
            </a:prstGeom>
            <a:solidFill>
              <a:srgbClr val="5F9DD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txBox="1"/>
            <p:nvPr/>
          </p:nvSpPr>
          <p:spPr>
            <a:xfrm>
              <a:off x="4980629" y="211383"/>
              <a:ext cx="1011541" cy="1011541"/>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800" dirty="0">
                  <a:solidFill>
                    <a:schemeClr val="lt1"/>
                  </a:solidFill>
                  <a:latin typeface="Arial"/>
                  <a:ea typeface="Arial"/>
                  <a:cs typeface="Arial"/>
                  <a:sym typeface="Arial"/>
                </a:rPr>
                <a:t>Metering Configurations</a:t>
              </a:r>
              <a:endParaRPr sz="1800" dirty="0">
                <a:solidFill>
                  <a:schemeClr val="lt1"/>
                </a:solidFill>
                <a:latin typeface="Arial"/>
                <a:ea typeface="Arial"/>
                <a:cs typeface="Arial"/>
                <a:sym typeface="Arial"/>
              </a:endParaRPr>
            </a:p>
          </p:txBody>
        </p:sp>
        <p:sp>
          <p:nvSpPr>
            <p:cNvPr id="155" name="Google Shape;155;p4"/>
            <p:cNvSpPr/>
            <p:nvPr/>
          </p:nvSpPr>
          <p:spPr>
            <a:xfrm rot="-1080000">
              <a:off x="6156129" y="2278745"/>
              <a:ext cx="430304" cy="23466"/>
            </a:xfrm>
            <a:custGeom>
              <a:avLst/>
              <a:gdLst/>
              <a:ahLst/>
              <a:cxnLst/>
              <a:rect l="l" t="t" r="r" b="b"/>
              <a:pathLst>
                <a:path w="120000" h="120000" extrusionOk="0">
                  <a:moveTo>
                    <a:pt x="0" y="60000"/>
                  </a:moveTo>
                  <a:lnTo>
                    <a:pt x="120000" y="60000"/>
                  </a:lnTo>
                </a:path>
              </a:pathLst>
            </a:custGeom>
            <a:noFill/>
            <a:ln w="19050" cap="flat"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txBox="1"/>
            <p:nvPr/>
          </p:nvSpPr>
          <p:spPr>
            <a:xfrm rot="-1080000">
              <a:off x="6360524" y="2279721"/>
              <a:ext cx="21515" cy="215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157" name="Google Shape;157;p4"/>
            <p:cNvSpPr/>
            <p:nvPr/>
          </p:nvSpPr>
          <p:spPr>
            <a:xfrm>
              <a:off x="6540896" y="1287695"/>
              <a:ext cx="1430535" cy="1430535"/>
            </a:xfrm>
            <a:prstGeom prst="ellipse">
              <a:avLst/>
            </a:prstGeom>
            <a:solidFill>
              <a:srgbClr val="267FD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txBox="1"/>
            <p:nvPr/>
          </p:nvSpPr>
          <p:spPr>
            <a:xfrm>
              <a:off x="6750393" y="1497192"/>
              <a:ext cx="1011541" cy="1011541"/>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800">
                  <a:solidFill>
                    <a:schemeClr val="lt1"/>
                  </a:solidFill>
                  <a:latin typeface="Arial"/>
                  <a:ea typeface="Arial"/>
                  <a:cs typeface="Arial"/>
                  <a:sym typeface="Arial"/>
                </a:rPr>
                <a:t>Temporal Differentiation</a:t>
              </a:r>
              <a:endParaRPr sz="1800">
                <a:solidFill>
                  <a:schemeClr val="lt1"/>
                </a:solidFill>
                <a:latin typeface="Arial"/>
                <a:ea typeface="Arial"/>
                <a:cs typeface="Arial"/>
                <a:sym typeface="Arial"/>
              </a:endParaRPr>
            </a:p>
          </p:txBody>
        </p:sp>
        <p:sp>
          <p:nvSpPr>
            <p:cNvPr id="159" name="Google Shape;159;p4"/>
            <p:cNvSpPr/>
            <p:nvPr/>
          </p:nvSpPr>
          <p:spPr>
            <a:xfrm rot="3240000">
              <a:off x="5818135" y="3318986"/>
              <a:ext cx="430304" cy="23466"/>
            </a:xfrm>
            <a:custGeom>
              <a:avLst/>
              <a:gdLst/>
              <a:ahLst/>
              <a:cxnLst/>
              <a:rect l="l" t="t" r="r" b="b"/>
              <a:pathLst>
                <a:path w="120000" h="120000" extrusionOk="0">
                  <a:moveTo>
                    <a:pt x="0" y="60000"/>
                  </a:moveTo>
                  <a:lnTo>
                    <a:pt x="120000" y="60000"/>
                  </a:lnTo>
                </a:path>
              </a:pathLst>
            </a:custGeom>
            <a:noFill/>
            <a:ln w="19050" cap="flat"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txBox="1"/>
            <p:nvPr/>
          </p:nvSpPr>
          <p:spPr>
            <a:xfrm rot="3240000">
              <a:off x="6022529" y="3319962"/>
              <a:ext cx="21515" cy="215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161" name="Google Shape;161;p4"/>
            <p:cNvSpPr/>
            <p:nvPr/>
          </p:nvSpPr>
          <p:spPr>
            <a:xfrm>
              <a:off x="5864906" y="3368177"/>
              <a:ext cx="1430535" cy="1430535"/>
            </a:xfrm>
            <a:prstGeom prst="ellipse">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txBox="1"/>
            <p:nvPr/>
          </p:nvSpPr>
          <p:spPr>
            <a:xfrm>
              <a:off x="6074403" y="3577674"/>
              <a:ext cx="1011541" cy="1011541"/>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800">
                  <a:solidFill>
                    <a:schemeClr val="lt1"/>
                  </a:solidFill>
                  <a:latin typeface="Arial"/>
                  <a:ea typeface="Arial"/>
                  <a:cs typeface="Arial"/>
                  <a:sym typeface="Arial"/>
                </a:rPr>
                <a:t>Locational Differentiation</a:t>
              </a:r>
              <a:endParaRPr sz="1800">
                <a:solidFill>
                  <a:schemeClr val="lt1"/>
                </a:solidFill>
                <a:latin typeface="Arial"/>
                <a:ea typeface="Arial"/>
                <a:cs typeface="Arial"/>
                <a:sym typeface="Arial"/>
              </a:endParaRPr>
            </a:p>
          </p:txBody>
        </p:sp>
        <p:sp>
          <p:nvSpPr>
            <p:cNvPr id="163" name="Google Shape;163;p4"/>
            <p:cNvSpPr/>
            <p:nvPr/>
          </p:nvSpPr>
          <p:spPr>
            <a:xfrm rot="7560000">
              <a:off x="4724360" y="3318986"/>
              <a:ext cx="430304" cy="23466"/>
            </a:xfrm>
            <a:custGeom>
              <a:avLst/>
              <a:gdLst/>
              <a:ahLst/>
              <a:cxnLst/>
              <a:rect l="l" t="t" r="r" b="b"/>
              <a:pathLst>
                <a:path w="120000" h="120000" extrusionOk="0">
                  <a:moveTo>
                    <a:pt x="0" y="60000"/>
                  </a:moveTo>
                  <a:lnTo>
                    <a:pt x="120000" y="60000"/>
                  </a:lnTo>
                </a:path>
              </a:pathLst>
            </a:custGeom>
            <a:noFill/>
            <a:ln w="19050" cap="flat"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txBox="1"/>
            <p:nvPr/>
          </p:nvSpPr>
          <p:spPr>
            <a:xfrm rot="-3240000">
              <a:off x="4928755" y="3319962"/>
              <a:ext cx="21515" cy="215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165" name="Google Shape;165;p4"/>
            <p:cNvSpPr/>
            <p:nvPr/>
          </p:nvSpPr>
          <p:spPr>
            <a:xfrm>
              <a:off x="3677357" y="3368177"/>
              <a:ext cx="1430535" cy="1430535"/>
            </a:xfrm>
            <a:prstGeom prst="ellipse">
              <a:avLst/>
            </a:prstGeom>
            <a:solidFill>
              <a:schemeClr val="accent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txBox="1"/>
            <p:nvPr/>
          </p:nvSpPr>
          <p:spPr>
            <a:xfrm>
              <a:off x="3886854" y="3577674"/>
              <a:ext cx="1011541" cy="1011541"/>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800">
                  <a:solidFill>
                    <a:schemeClr val="lt1"/>
                  </a:solidFill>
                  <a:latin typeface="Arial"/>
                  <a:ea typeface="Arial"/>
                  <a:cs typeface="Arial"/>
                  <a:sym typeface="Arial"/>
                </a:rPr>
                <a:t>Demand Charges</a:t>
              </a:r>
              <a:endParaRPr sz="1800">
                <a:solidFill>
                  <a:schemeClr val="lt1"/>
                </a:solidFill>
                <a:latin typeface="Arial"/>
                <a:ea typeface="Arial"/>
                <a:cs typeface="Arial"/>
                <a:sym typeface="Arial"/>
              </a:endParaRPr>
            </a:p>
          </p:txBody>
        </p:sp>
        <p:sp>
          <p:nvSpPr>
            <p:cNvPr id="167" name="Google Shape;167;p4"/>
            <p:cNvSpPr/>
            <p:nvPr/>
          </p:nvSpPr>
          <p:spPr>
            <a:xfrm rot="-9720000">
              <a:off x="4386365" y="2278745"/>
              <a:ext cx="430304" cy="23466"/>
            </a:xfrm>
            <a:custGeom>
              <a:avLst/>
              <a:gdLst/>
              <a:ahLst/>
              <a:cxnLst/>
              <a:rect l="l" t="t" r="r" b="b"/>
              <a:pathLst>
                <a:path w="120000" h="120000" extrusionOk="0">
                  <a:moveTo>
                    <a:pt x="0" y="60000"/>
                  </a:moveTo>
                  <a:lnTo>
                    <a:pt x="120000" y="60000"/>
                  </a:lnTo>
                </a:path>
              </a:pathLst>
            </a:custGeom>
            <a:noFill/>
            <a:ln w="19050" cap="flat" cmpd="sng">
              <a:solidFill>
                <a:srgbClr val="5F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txBox="1"/>
            <p:nvPr/>
          </p:nvSpPr>
          <p:spPr>
            <a:xfrm rot="1080000">
              <a:off x="4590760" y="2279721"/>
              <a:ext cx="21515" cy="215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Arial"/>
                <a:ea typeface="Arial"/>
                <a:cs typeface="Arial"/>
                <a:sym typeface="Arial"/>
              </a:endParaRPr>
            </a:p>
          </p:txBody>
        </p:sp>
        <p:sp>
          <p:nvSpPr>
            <p:cNvPr id="169" name="Google Shape;169;p4"/>
            <p:cNvSpPr/>
            <p:nvPr/>
          </p:nvSpPr>
          <p:spPr>
            <a:xfrm>
              <a:off x="3001367" y="1287695"/>
              <a:ext cx="1430535" cy="1430535"/>
            </a:xfrm>
            <a:prstGeom prst="ellipse">
              <a:avLst/>
            </a:prstGeom>
            <a:solidFill>
              <a:schemeClr val="accent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p:nvPr/>
          </p:nvSpPr>
          <p:spPr>
            <a:xfrm>
              <a:off x="3210864" y="1497192"/>
              <a:ext cx="1011541" cy="1011541"/>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None/>
              </a:pPr>
              <a:r>
                <a:rPr lang="en-US" sz="1800">
                  <a:solidFill>
                    <a:schemeClr val="lt1"/>
                  </a:solidFill>
                  <a:latin typeface="Arial"/>
                  <a:ea typeface="Arial"/>
                  <a:cs typeface="Arial"/>
                  <a:sym typeface="Arial"/>
                </a:rPr>
                <a:t>Charging Controls</a:t>
              </a:r>
              <a:endParaRPr sz="1800">
                <a:solidFill>
                  <a:schemeClr val="lt1"/>
                </a:solidFill>
                <a:latin typeface="Arial"/>
                <a:ea typeface="Arial"/>
                <a:cs typeface="Arial"/>
                <a:sym typeface="Arial"/>
              </a:endParaRPr>
            </a:p>
          </p:txBody>
        </p:sp>
      </p:grpSp>
      <p:sp>
        <p:nvSpPr>
          <p:cNvPr id="171" name="Google Shape;171;p4"/>
          <p:cNvSpPr txBox="1">
            <a:spLocks noGrp="1"/>
          </p:cNvSpPr>
          <p:nvPr>
            <p:ph type="sldNum" idx="12"/>
          </p:nvPr>
        </p:nvSpPr>
        <p:spPr>
          <a:xfrm>
            <a:off x="11176000" y="6303284"/>
            <a:ext cx="457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511831364"/>
      </p:ext>
    </p:extLst>
  </p:cSld>
  <p:clrMapOvr>
    <a:masterClrMapping/>
  </p:clrMapOvr>
</p:sld>
</file>

<file path=ppt/theme/theme1.xml><?xml version="1.0" encoding="utf-8"?>
<a:theme xmlns:a="http://schemas.openxmlformats.org/drawingml/2006/main" name="ThemeEMP_Standard">
  <a:themeElements>
    <a:clrScheme name="EMP colors">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070C0"/>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5284</TotalTime>
  <Words>2444</Words>
  <Application>Microsoft Macintosh PowerPoint</Application>
  <PresentationFormat>Widescreen</PresentationFormat>
  <Paragraphs>294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Noto Sans Symbols</vt:lpstr>
      <vt:lpstr>Wingdings</vt:lpstr>
      <vt:lpstr>Wingdings 2</vt:lpstr>
      <vt:lpstr>ThemeEMP_Standard</vt:lpstr>
      <vt:lpstr>PowerPoint Presentation</vt:lpstr>
      <vt:lpstr>How are EV-Specific Electric Utility Rates Designed Presently?</vt:lpstr>
      <vt:lpstr>Retail Rates are Designed Based on Two (2) Broad Concepts</vt:lpstr>
      <vt:lpstr>Five (5) Policy-Driven Objectives Potentially Used as the Basis for EV-Specific Rate Designs</vt:lpstr>
      <vt:lpstr>Five (5) Policy-Driven Objectives Used as the Basis for EV-Specific Rate Designs</vt:lpstr>
      <vt:lpstr>Five (5) Policy-Driven Objectives Used as the Basis for EV-Specific Rate Designs</vt:lpstr>
      <vt:lpstr>Five (5) Policy-Driven Objectives Used as the Basis for EV-Specific Rate Designs</vt:lpstr>
      <vt:lpstr>Five (5) Policy-Driven Objectives Used as the Basis for EV-Specific Rate Designs</vt:lpstr>
      <vt:lpstr>EV rate design typically comprised of five (5) different components</vt:lpstr>
      <vt:lpstr>Metering Configurations</vt:lpstr>
      <vt:lpstr>Temporal Differentiation of Volumetric Energy Charge</vt:lpstr>
      <vt:lpstr>Locational Differentiation of Volumetric Energy Charge</vt:lpstr>
      <vt:lpstr>Demand Charges</vt:lpstr>
      <vt:lpstr>Charging Controls</vt:lpstr>
      <vt:lpstr>Database of U.S. Electric Investor-Owned Utility EV-Specific Rates</vt:lpstr>
      <vt:lpstr>Currently Offered EV-Specific Rates are Almost Evenly Split Between Residential and Commercial Customers</vt:lpstr>
      <vt:lpstr>Currently Offered EV Rates are Evenly Split Between Measuring Premise and EV Load w/ Utility Grade Meters</vt:lpstr>
      <vt:lpstr>Currently Offered EV Rates Overwhelmingly Include Period (TOU) and Seasonally Differentiated Designs</vt:lpstr>
      <vt:lpstr>No IOU Currently Offered a Locationally Differentiated EV-Specific Rate</vt:lpstr>
      <vt:lpstr>A Handful of Currently Offered EV Rates Included Traditionally or Alternatively Designed Demand Charges</vt:lpstr>
      <vt:lpstr>Very Few Currently Offered EV-Specific Rates Explicitly Included Any Form of Charging Controls</vt:lpstr>
      <vt:lpstr>Dominant Offered EV-Specific Rate Designs Among U.S. IOUs</vt:lpstr>
      <vt:lpstr>Proposed and Piloted EV-Specific Rate Designs Were Generally Not All that Different From Offered Rates</vt:lpstr>
      <vt:lpstr>Key Conclusions</vt:lpstr>
      <vt:lpstr>Key Considerations for the Future</vt:lpstr>
      <vt:lpstr>Questions/Comments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Zosia Rostoian</dc:creator>
  <cp:lastModifiedBy>David Springe</cp:lastModifiedBy>
  <cp:revision>361</cp:revision>
  <cp:lastPrinted>2023-02-21T23:31:59Z</cp:lastPrinted>
  <dcterms:created xsi:type="dcterms:W3CDTF">2020-06-25T22:19:21Z</dcterms:created>
  <dcterms:modified xsi:type="dcterms:W3CDTF">2023-09-07T21:21:08Z</dcterms:modified>
</cp:coreProperties>
</file>