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embeddedFontLst>
    <p:embeddedFont>
      <p:font typeface="Arimo" panose="020B0604020202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SemiBold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nVeFSq1kvP99LEaaq80mUVHkb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C6C29-AB23-4B9A-B3EC-347534EC262E}">
  <a:tblStyle styleId="{33DC6C29-AB23-4B9A-B3EC-347534EC262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B"/>
          </a:solidFill>
        </a:fill>
      </a:tcStyle>
    </a:wholeTbl>
    <a:band1H>
      <a:tcTxStyle b="off" i="off"/>
      <a:tcStyle>
        <a:tcBdr/>
        <a:fill>
          <a:solidFill>
            <a:srgbClr val="CACFD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FD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1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3da99a78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243da99a78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3d92a992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243d92a9928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243d92a9928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3d92a992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243d92a9928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243d92a9928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43da99a78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243da99a78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3da99a78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g243da99a7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43d92a992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243d92a9928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g243d92a9928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3da99a780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243da99a78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43d92a992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43d92a9928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243d92a9928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43d92a992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243d92a992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243d92a9928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e8abdca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7e8abdca5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7e8abdca5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e8abdca5b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27e8abdca5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3"/>
          <p:cNvPicPr preferRelativeResize="0"/>
          <p:nvPr/>
        </p:nvPicPr>
        <p:blipFill rotWithShape="1">
          <a:blip r:embed="rId2">
            <a:alphaModFix/>
          </a:blip>
          <a:srcRect l="9039" t="38143" r="38196" b="7050"/>
          <a:stretch/>
        </p:blipFill>
        <p:spPr>
          <a:xfrm>
            <a:off x="1206500" y="318497"/>
            <a:ext cx="7466278" cy="51701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3"/>
          <p:cNvSpPr/>
          <p:nvPr/>
        </p:nvSpPr>
        <p:spPr>
          <a:xfrm>
            <a:off x="471223" y="1117608"/>
            <a:ext cx="6563758" cy="3122697"/>
          </a:xfrm>
          <a:prstGeom prst="rect">
            <a:avLst/>
          </a:prstGeom>
          <a:solidFill>
            <a:schemeClr val="accent1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597312" y="1122363"/>
            <a:ext cx="6437669" cy="181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597312" y="2934930"/>
            <a:ext cx="6437669" cy="69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dt" idx="10"/>
          </p:nvPr>
        </p:nvSpPr>
        <p:spPr>
          <a:xfrm>
            <a:off x="597312" y="379708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7034981" y="6174378"/>
            <a:ext cx="1176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211831" y="6174378"/>
            <a:ext cx="574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223" y="5804334"/>
            <a:ext cx="4399826" cy="75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34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3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 Header">
  <p:cSld name="5_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6"/>
          <p:cNvSpPr/>
          <p:nvPr/>
        </p:nvSpPr>
        <p:spPr>
          <a:xfrm>
            <a:off x="1600314" y="328328"/>
            <a:ext cx="7082769" cy="51656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0314" y="318862"/>
            <a:ext cx="7082770" cy="51750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6"/>
          <p:cNvSpPr/>
          <p:nvPr/>
        </p:nvSpPr>
        <p:spPr>
          <a:xfrm>
            <a:off x="460917" y="1657815"/>
            <a:ext cx="5198738" cy="1955180"/>
          </a:xfrm>
          <a:prstGeom prst="rect">
            <a:avLst/>
          </a:prstGeom>
          <a:solidFill>
            <a:srgbClr val="002060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6"/>
          <p:cNvSpPr txBox="1">
            <a:spLocks noGrp="1"/>
          </p:cNvSpPr>
          <p:nvPr>
            <p:ph type="title"/>
          </p:nvPr>
        </p:nvSpPr>
        <p:spPr>
          <a:xfrm>
            <a:off x="572372" y="1805487"/>
            <a:ext cx="4862513" cy="120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body" idx="1"/>
          </p:nvPr>
        </p:nvSpPr>
        <p:spPr>
          <a:xfrm>
            <a:off x="598130" y="2310733"/>
            <a:ext cx="4836755" cy="120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/>
          <p:nvPr/>
        </p:nvSpPr>
        <p:spPr>
          <a:xfrm>
            <a:off x="1600314" y="328328"/>
            <a:ext cx="7082769" cy="5165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9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600314" y="336430"/>
            <a:ext cx="7082770" cy="516562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9"/>
          <p:cNvSpPr/>
          <p:nvPr/>
        </p:nvSpPr>
        <p:spPr>
          <a:xfrm>
            <a:off x="460917" y="1657815"/>
            <a:ext cx="4973968" cy="1955180"/>
          </a:xfrm>
          <a:prstGeom prst="rect">
            <a:avLst/>
          </a:prstGeom>
          <a:solidFill>
            <a:schemeClr val="accent2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9"/>
          <p:cNvSpPr txBox="1">
            <a:spLocks noGrp="1"/>
          </p:cNvSpPr>
          <p:nvPr>
            <p:ph type="title"/>
          </p:nvPr>
        </p:nvSpPr>
        <p:spPr>
          <a:xfrm>
            <a:off x="572372" y="1805487"/>
            <a:ext cx="4862513" cy="120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1"/>
          </p:nvPr>
        </p:nvSpPr>
        <p:spPr>
          <a:xfrm>
            <a:off x="598130" y="2310733"/>
            <a:ext cx="4836755" cy="120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rgbClr val="679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SzPts val="2160"/>
              <a:buChar char="■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rgbClr val="679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/>
          <p:nvPr/>
        </p:nvSpPr>
        <p:spPr>
          <a:xfrm>
            <a:off x="1600314" y="328328"/>
            <a:ext cx="7082769" cy="5165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5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600314" y="336430"/>
            <a:ext cx="7082770" cy="5165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5"/>
          <p:cNvSpPr/>
          <p:nvPr/>
        </p:nvSpPr>
        <p:spPr>
          <a:xfrm>
            <a:off x="460917" y="1657815"/>
            <a:ext cx="4973968" cy="1955180"/>
          </a:xfrm>
          <a:prstGeom prst="rect">
            <a:avLst/>
          </a:prstGeom>
          <a:solidFill>
            <a:schemeClr val="accent4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572372" y="1805487"/>
            <a:ext cx="4862513" cy="120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1"/>
          </p:nvPr>
        </p:nvSpPr>
        <p:spPr>
          <a:xfrm>
            <a:off x="598130" y="2310733"/>
            <a:ext cx="4836755" cy="120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>
  <p:cSld name="2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4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6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4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4"/>
              </a:buClr>
              <a:buSzPts val="2160"/>
              <a:buChar char="■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Only">
  <p:cSld name="2_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4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7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4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lank">
  <p:cSld name="2_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38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4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and Content">
  <p:cSld name="3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5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0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5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0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5"/>
              </a:buClr>
              <a:buSzPts val="2160"/>
              <a:buChar char="■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1451" y="338304"/>
            <a:ext cx="7072649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1"/>
          <p:cNvSpPr/>
          <p:nvPr/>
        </p:nvSpPr>
        <p:spPr>
          <a:xfrm>
            <a:off x="460917" y="1657815"/>
            <a:ext cx="4973968" cy="1955180"/>
          </a:xfrm>
          <a:prstGeom prst="rect">
            <a:avLst/>
          </a:prstGeom>
          <a:solidFill>
            <a:srgbClr val="002060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572372" y="1805487"/>
            <a:ext cx="4862513" cy="120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598130" y="2310733"/>
            <a:ext cx="4836755" cy="120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SzPts val="1560"/>
              <a:buNone/>
              <a:defRPr sz="13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ftr" idx="11"/>
          </p:nvPr>
        </p:nvSpPr>
        <p:spPr>
          <a:xfrm>
            <a:off x="7129220" y="6174378"/>
            <a:ext cx="10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223" y="6202232"/>
            <a:ext cx="1677951" cy="31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Only">
  <p:cSld name="3_Title 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5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1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5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Blank">
  <p:cSld name="3_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42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5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and Content">
  <p:cSld name="4_Title and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3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1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3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1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1"/>
              </a:buClr>
              <a:buSzPts val="2160"/>
              <a:buChar char="■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Only">
  <p:cSld name="4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4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1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4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1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4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4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7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6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7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6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7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6"/>
              </a:buClr>
              <a:buSzPts val="2160"/>
              <a:buChar char="■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7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7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7" name="Google Shape;17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2" y="6216311"/>
            <a:ext cx="1329003" cy="31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Only">
  <p:cSld name="5_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8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6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8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6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8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8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2" y="6216311"/>
            <a:ext cx="1329003" cy="31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Blank">
  <p:cSld name="5_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9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9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9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6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2" y="6216311"/>
            <a:ext cx="1329003" cy="31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0" descr="eta-header-as-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51" y="6295041"/>
            <a:ext cx="1956379" cy="4105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50"/>
          <p:cNvGrpSpPr/>
          <p:nvPr/>
        </p:nvGrpSpPr>
        <p:grpSpPr>
          <a:xfrm>
            <a:off x="3276600" y="6590394"/>
            <a:ext cx="6207533" cy="191406"/>
            <a:chOff x="3276600" y="6590394"/>
            <a:chExt cx="6207533" cy="191406"/>
          </a:xfrm>
        </p:grpSpPr>
        <p:sp>
          <p:nvSpPr>
            <p:cNvPr id="192" name="Google Shape;192;p50"/>
            <p:cNvSpPr txBox="1"/>
            <p:nvPr/>
          </p:nvSpPr>
          <p:spPr>
            <a:xfrm>
              <a:off x="3276600" y="6590394"/>
              <a:ext cx="2243908" cy="191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765"/>
                <a:buFont typeface="Arial"/>
                <a:buNone/>
              </a:pPr>
              <a:r>
                <a:rPr lang="en-US" sz="900" b="1" i="0" u="none" strike="noStrike" cap="small">
                  <a:solidFill>
                    <a:srgbClr val="08306A"/>
                  </a:solidFill>
                  <a:latin typeface="Arimo"/>
                  <a:ea typeface="Arimo"/>
                  <a:cs typeface="Arimo"/>
                  <a:sym typeface="Arimo"/>
                </a:rPr>
                <a:t>Energy Technologies Area</a:t>
              </a:r>
              <a:endParaRPr sz="900" b="1" i="0" u="none" strike="noStrike" cap="none">
                <a:solidFill>
                  <a:srgbClr val="08306A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93" name="Google Shape;193;p50"/>
            <p:cNvSpPr txBox="1"/>
            <p:nvPr/>
          </p:nvSpPr>
          <p:spPr>
            <a:xfrm>
              <a:off x="5029200" y="6590394"/>
              <a:ext cx="4454933" cy="191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765"/>
                <a:buFont typeface="Arial"/>
                <a:buNone/>
              </a:pPr>
              <a:r>
                <a:rPr lang="en-US" sz="900" b="1" i="0" u="none" strike="noStrike" cap="small">
                  <a:solidFill>
                    <a:srgbClr val="08306A"/>
                  </a:solidFill>
                  <a:latin typeface="Arimo"/>
                  <a:ea typeface="Arimo"/>
                  <a:cs typeface="Arimo"/>
                  <a:sym typeface="Arimo"/>
                </a:rPr>
                <a:t>Energy Analysis and Environmental Impacts Division</a:t>
              </a:r>
              <a:endParaRPr sz="900" b="1" i="0" u="none" strike="noStrike" cap="none">
                <a:solidFill>
                  <a:srgbClr val="08306A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194" name="Google Shape;194;p50"/>
            <p:cNvCxnSpPr/>
            <p:nvPr/>
          </p:nvCxnSpPr>
          <p:spPr>
            <a:xfrm>
              <a:off x="5410200" y="6590394"/>
              <a:ext cx="0" cy="191406"/>
            </a:xfrm>
            <a:prstGeom prst="straightConnector1">
              <a:avLst/>
            </a:prstGeom>
            <a:noFill/>
            <a:ln w="9525" cap="flat" cmpd="sng">
              <a:solidFill>
                <a:srgbClr val="08306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5" name="Google Shape;195;p50"/>
          <p:cNvSpPr txBox="1"/>
          <p:nvPr/>
        </p:nvSpPr>
        <p:spPr>
          <a:xfrm>
            <a:off x="0" y="0"/>
            <a:ext cx="9149537" cy="1053036"/>
          </a:xfrm>
          <a:prstGeom prst="rect">
            <a:avLst/>
          </a:prstGeom>
          <a:solidFill>
            <a:srgbClr val="08306A"/>
          </a:solid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02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6" name="Google Shape;196;p50" descr="LBNL_Banner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" y="75001"/>
            <a:ext cx="9144000" cy="903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0"/>
          <p:cNvSpPr txBox="1">
            <a:spLocks noGrp="1"/>
          </p:cNvSpPr>
          <p:nvPr>
            <p:ph type="ctrTitle"/>
          </p:nvPr>
        </p:nvSpPr>
        <p:spPr>
          <a:xfrm>
            <a:off x="403567" y="1793961"/>
            <a:ext cx="7772400" cy="1470025"/>
          </a:xfrm>
          <a:prstGeom prst="rect">
            <a:avLst/>
          </a:prstGeom>
          <a:solidFill>
            <a:srgbClr val="679947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049"/>
              </a:buClr>
              <a:buSzPts val="4000"/>
              <a:buFont typeface="Arial"/>
              <a:buNone/>
              <a:defRPr sz="4000" b="0">
                <a:solidFill>
                  <a:srgbClr val="093049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0"/>
          <p:cNvSpPr txBox="1">
            <a:spLocks noGrp="1"/>
          </p:cNvSpPr>
          <p:nvPr>
            <p:ph type="subTitle" idx="1"/>
          </p:nvPr>
        </p:nvSpPr>
        <p:spPr>
          <a:xfrm>
            <a:off x="403567" y="3660735"/>
            <a:ext cx="8435633" cy="246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888888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50"/>
          <p:cNvSpPr/>
          <p:nvPr/>
        </p:nvSpPr>
        <p:spPr>
          <a:xfrm>
            <a:off x="403567" y="3324457"/>
            <a:ext cx="7772400" cy="10454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3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3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ftr" idx="11"/>
          </p:nvPr>
        </p:nvSpPr>
        <p:spPr>
          <a:xfrm>
            <a:off x="7136969" y="6174378"/>
            <a:ext cx="107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2232"/>
            <a:ext cx="1677951" cy="31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288">
          <p15:clr>
            <a:srgbClr val="FBAE40"/>
          </p15:clr>
        </p15:guide>
        <p15:guide id="3" pos="2880">
          <p15:clr>
            <a:srgbClr val="FBAE40"/>
          </p15:clr>
        </p15:guide>
        <p15:guide id="4" orient="horz" pos="39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">
  <p:cSld name="1_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4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3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ftr" idx="11"/>
          </p:nvPr>
        </p:nvSpPr>
        <p:spPr>
          <a:xfrm>
            <a:off x="7136969" y="6174378"/>
            <a:ext cx="107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Open Sa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2232"/>
            <a:ext cx="1677951" cy="31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48">
          <p15:clr>
            <a:srgbClr val="FBAE40"/>
          </p15:clr>
        </p15:guide>
        <p15:guide id="2" orient="horz" pos="2256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Only">
  <p:cSld name="2_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5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ftr" idx="11"/>
          </p:nvPr>
        </p:nvSpPr>
        <p:spPr>
          <a:xfrm>
            <a:off x="7136969" y="6174378"/>
            <a:ext cx="107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5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2232"/>
            <a:ext cx="1677951" cy="31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48">
          <p15:clr>
            <a:srgbClr val="FBAE40"/>
          </p15:clr>
        </p15:guide>
        <p15:guide id="2" orient="horz" pos="2256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6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3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6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ftr" idx="11"/>
          </p:nvPr>
        </p:nvSpPr>
        <p:spPr>
          <a:xfrm>
            <a:off x="7136969" y="6174378"/>
            <a:ext cx="107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2" y="6209088"/>
            <a:ext cx="1221053" cy="38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 txBox="1">
            <a:spLocks noGrp="1"/>
          </p:cNvSpPr>
          <p:nvPr>
            <p:ph type="ftr" idx="11"/>
          </p:nvPr>
        </p:nvSpPr>
        <p:spPr>
          <a:xfrm>
            <a:off x="7136969" y="6174378"/>
            <a:ext cx="107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57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3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3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3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23" y="6209088"/>
            <a:ext cx="1816904" cy="31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chemeClr val="accent2">
                <a:alpha val="27058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2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  <a:defRPr sz="22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76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7136969" y="6174378"/>
            <a:ext cx="107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223" y="6202232"/>
            <a:ext cx="1677951" cy="3128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/>
          <p:nvPr/>
        </p:nvSpPr>
        <p:spPr>
          <a:xfrm>
            <a:off x="953037" y="476518"/>
            <a:ext cx="7740202" cy="5576552"/>
          </a:xfrm>
          <a:prstGeom prst="rect">
            <a:avLst/>
          </a:prstGeom>
          <a:noFill/>
          <a:ln w="38100" cap="flat" cmpd="sng">
            <a:solidFill>
              <a:srgbClr val="679947">
                <a:alpha val="27058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rgbClr val="679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  <a:defRPr sz="22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76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6"/>
              </a:buClr>
              <a:buSzPts val="216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7188200" y="6174378"/>
            <a:ext cx="1028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2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71222" y="6216311"/>
            <a:ext cx="1329003" cy="3115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ctrTitle"/>
          </p:nvPr>
        </p:nvSpPr>
        <p:spPr>
          <a:xfrm>
            <a:off x="597312" y="1194079"/>
            <a:ext cx="6437669" cy="181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The Duck and its Bill: Potential Impacts of Dynamic Electricity Pricing on California Utility Customers</a:t>
            </a:r>
            <a:br>
              <a:rPr lang="en-US" sz="1800"/>
            </a:br>
            <a:br>
              <a:rPr lang="en-US" sz="1800"/>
            </a:br>
            <a:r>
              <a:rPr lang="en-US" sz="1400" b="1"/>
              <a:t>Marius Stuebs, Sarah Smith, </a:t>
            </a:r>
            <a:r>
              <a:rPr lang="en-US" sz="1400"/>
              <a:t>Brian F Gerke, Samanvitha Murthy, </a:t>
            </a:r>
            <a:br>
              <a:rPr lang="en-US" sz="1400"/>
            </a:br>
            <a:r>
              <a:rPr lang="en-US" sz="1400"/>
              <a:t>Peter Cappers, Richard E Brown, Mary Ann Piette</a:t>
            </a:r>
            <a:br>
              <a:rPr lang="en-US" sz="1400"/>
            </a:br>
            <a:r>
              <a:rPr lang="en-US" sz="1400" i="1"/>
              <a:t>Lawrence Berkeley National Laboratory</a:t>
            </a:r>
            <a:endParaRPr sz="1600" i="1"/>
          </a:p>
        </p:txBody>
      </p:sp>
      <p:sp>
        <p:nvSpPr>
          <p:cNvPr id="205" name="Google Shape;205;p1"/>
          <p:cNvSpPr txBox="1">
            <a:spLocks noGrp="1"/>
          </p:cNvSpPr>
          <p:nvPr>
            <p:ph type="subTitle" idx="1"/>
          </p:nvPr>
        </p:nvSpPr>
        <p:spPr>
          <a:xfrm>
            <a:off x="597312" y="3114221"/>
            <a:ext cx="6437669" cy="69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1400" i="1"/>
              <a:t>September 2023</a:t>
            </a:r>
            <a:endParaRPr sz="1400" i="1"/>
          </a:p>
        </p:txBody>
      </p:sp>
      <p:sp>
        <p:nvSpPr>
          <p:cNvPr id="206" name="Google Shape;206;p1"/>
          <p:cNvSpPr txBox="1">
            <a:spLocks noGrp="1"/>
          </p:cNvSpPr>
          <p:nvPr>
            <p:ph type="ftr" idx="11"/>
          </p:nvPr>
        </p:nvSpPr>
        <p:spPr>
          <a:xfrm>
            <a:off x="7034981" y="6174378"/>
            <a:ext cx="1176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eta.lbl.gov</a:t>
            </a:r>
            <a:endParaRPr/>
          </a:p>
        </p:txBody>
      </p:sp>
      <p:sp>
        <p:nvSpPr>
          <p:cNvPr id="207" name="Google Shape;207;p1"/>
          <p:cNvSpPr txBox="1">
            <a:spLocks noGrp="1"/>
          </p:cNvSpPr>
          <p:nvPr>
            <p:ph type="sldNum" idx="12"/>
          </p:nvPr>
        </p:nvSpPr>
        <p:spPr>
          <a:xfrm>
            <a:off x="8211831" y="6174378"/>
            <a:ext cx="574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8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Business-as-usual tariffs</a:t>
            </a:r>
            <a:endParaRPr/>
          </a:p>
        </p:txBody>
      </p:sp>
      <p:sp>
        <p:nvSpPr>
          <p:cNvPr id="312" name="Google Shape;312;p68"/>
          <p:cNvSpPr txBox="1">
            <a:spLocks noGrp="1"/>
          </p:cNvSpPr>
          <p:nvPr>
            <p:ph type="body" idx="1"/>
          </p:nvPr>
        </p:nvSpPr>
        <p:spPr>
          <a:xfrm>
            <a:off x="885825" y="1144600"/>
            <a:ext cx="3075300" cy="4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9964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541"/>
              <a:buChar char="■"/>
            </a:pPr>
            <a:r>
              <a:rPr lang="en-US"/>
              <a:t>To compute dynamic tariff bill impacts in a consistent way, we first compute customer monthly and annual  bills on a set of representative business-as-usual (BAU) tariffs</a:t>
            </a:r>
            <a:endParaRPr/>
          </a:p>
        </p:txBody>
      </p:sp>
      <p:sp>
        <p:nvSpPr>
          <p:cNvPr id="313" name="Google Shape;313;p68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314" name="Google Shape;314;p68"/>
          <p:cNvGraphicFramePr/>
          <p:nvPr/>
        </p:nvGraphicFramePr>
        <p:xfrm>
          <a:off x="4075375" y="122704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{33DC6C29-AB23-4B9A-B3EC-347534EC262E}</a:tableStyleId>
              </a:tblPr>
              <a:tblGrid>
                <a:gridCol w="61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Sector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Utility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Customer Type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Tariff Name (short)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75">
                <a:tc row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Res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SCE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Default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TOU-D-4-9PM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NEM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TOU-D-4-9PM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EV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TOU-D-PRIME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PG&amp;E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Default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E-TOU-C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NEM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E-TOU-C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EV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EV2A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SDG&amp;E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Default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TOU-DR-1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NEM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DR-SES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EV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EV-TOU-2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475" marR="564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5" name="Google Shape;315;p68"/>
          <p:cNvSpPr/>
          <p:nvPr/>
        </p:nvSpPr>
        <p:spPr>
          <a:xfrm>
            <a:off x="4075437" y="3101161"/>
            <a:ext cx="456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Note— Residential customers who are both EV owners and NEM customers were assigned to an EV tariff.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8"/>
          <p:cNvSpPr txBox="1">
            <a:spLocks noGrp="1"/>
          </p:cNvSpPr>
          <p:nvPr>
            <p:ph type="body" idx="1"/>
          </p:nvPr>
        </p:nvSpPr>
        <p:spPr>
          <a:xfrm>
            <a:off x="885825" y="4829200"/>
            <a:ext cx="74964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9964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541"/>
              <a:buChar char="■"/>
            </a:pPr>
            <a:r>
              <a:rPr lang="en-US"/>
              <a:t>Each selected BAU tariff is applied to the relevant subset of customers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3da99a780_0_2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22" name="Google Shape;322;g243da99a780_0_21"/>
          <p:cNvSpPr txBox="1"/>
          <p:nvPr/>
        </p:nvSpPr>
        <p:spPr>
          <a:xfrm>
            <a:off x="1568613" y="2782669"/>
            <a:ext cx="600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Residential Sector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3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Residential bill impacts (absolute)</a:t>
            </a:r>
            <a:endParaRPr/>
          </a:p>
        </p:txBody>
      </p:sp>
      <p:sp>
        <p:nvSpPr>
          <p:cNvPr id="328" name="Google Shape;328;p73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29" name="Google Shape;329;p73"/>
          <p:cNvSpPr txBox="1"/>
          <p:nvPr/>
        </p:nvSpPr>
        <p:spPr>
          <a:xfrm>
            <a:off x="1164250" y="4818425"/>
            <a:ext cx="74520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99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41"/>
              <a:buFont typeface="Arial"/>
              <a:buChar char="■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Residential annual customer bills are in the low thousands for most</a:t>
            </a:r>
            <a:r>
              <a:rPr lang="en-US" sz="1600"/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customers—</a:t>
            </a: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higher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EV customers and considerably lower for NEM customers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425" y="1144589"/>
            <a:ext cx="7608824" cy="356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4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Residential bill impacts (fractional)</a:t>
            </a:r>
            <a:endParaRPr/>
          </a:p>
        </p:txBody>
      </p:sp>
      <p:sp>
        <p:nvSpPr>
          <p:cNvPr id="336" name="Google Shape;336;p74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37" name="Google Shape;337;p74"/>
          <p:cNvSpPr txBox="1"/>
          <p:nvPr/>
        </p:nvSpPr>
        <p:spPr>
          <a:xfrm>
            <a:off x="997850" y="3706200"/>
            <a:ext cx="7620000" cy="2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996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41"/>
              <a:buFont typeface="Arial"/>
              <a:buChar char="■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Nearly all non-NEM customers see bill reductions under dynamic-only tariffs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996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41"/>
              <a:buFont typeface="Arial"/>
              <a:buChar char="■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Subscriptions tend to erase bill savings and can increase bills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996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41"/>
              <a:buFont typeface="Arial"/>
              <a:buChar char="■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 customers mostly experience bill increases under dynamic pricing, regardless of subscription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996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41"/>
              <a:buFont typeface="Arial"/>
              <a:buChar char="■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all customer types, the self-load-shape subscription yields the smallest impacts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9625" y="1144600"/>
            <a:ext cx="5419293" cy="26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43d92a9928_0_45"/>
          <p:cNvSpPr txBox="1">
            <a:spLocks noGrp="1"/>
          </p:cNvSpPr>
          <p:nvPr>
            <p:ph type="title"/>
          </p:nvPr>
        </p:nvSpPr>
        <p:spPr>
          <a:xfrm>
            <a:off x="471226" y="365125"/>
            <a:ext cx="4616400" cy="779400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 BAU vs. DYN Scatter Plot</a:t>
            </a:r>
            <a:endParaRPr/>
          </a:p>
        </p:txBody>
      </p:sp>
      <p:sp>
        <p:nvSpPr>
          <p:cNvPr id="345" name="Google Shape;345;g243d92a9928_0_45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46" name="Google Shape;346;g243d92a9928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650" y="2876876"/>
            <a:ext cx="3384425" cy="27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43d92a9928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9075" y="5678400"/>
            <a:ext cx="5033425" cy="2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43d92a9928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225" y="1891100"/>
            <a:ext cx="4448124" cy="366922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43d92a9928_0_45"/>
          <p:cNvSpPr/>
          <p:nvPr/>
        </p:nvSpPr>
        <p:spPr>
          <a:xfrm>
            <a:off x="1126375" y="4694475"/>
            <a:ext cx="1005300" cy="899700"/>
          </a:xfrm>
          <a:prstGeom prst="ellipse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g243d92a9928_0_45"/>
          <p:cNvCxnSpPr/>
          <p:nvPr/>
        </p:nvCxnSpPr>
        <p:spPr>
          <a:xfrm rot="10800000" flipH="1">
            <a:off x="1390950" y="1890000"/>
            <a:ext cx="3432000" cy="2834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" name="Google Shape;351;g243d92a9928_0_45"/>
          <p:cNvCxnSpPr>
            <a:stCxn id="349" idx="4"/>
          </p:cNvCxnSpPr>
          <p:nvPr/>
        </p:nvCxnSpPr>
        <p:spPr>
          <a:xfrm rot="10800000" flipH="1">
            <a:off x="1629025" y="5412675"/>
            <a:ext cx="3194100" cy="18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2" name="Google Shape;352;g243d92a9928_0_45"/>
          <p:cNvSpPr txBox="1"/>
          <p:nvPr/>
        </p:nvSpPr>
        <p:spPr>
          <a:xfrm>
            <a:off x="1006650" y="1211550"/>
            <a:ext cx="77397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996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41"/>
              <a:buFont typeface="Arial"/>
              <a:buChar char="■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Non-PV customers are almost all saving (Plots are SCE customers)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■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are savings distributed?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 customers?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Load shapes?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3d92a9928_0_60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700" cy="779400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CARE Customers?</a:t>
            </a:r>
            <a:endParaRPr/>
          </a:p>
        </p:txBody>
      </p:sp>
      <p:sp>
        <p:nvSpPr>
          <p:cNvPr id="359" name="Google Shape;359;g243d92a9928_0_60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60" name="Google Shape;360;g243d92a9928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" y="2136027"/>
            <a:ext cx="4378600" cy="377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243d92a9928_0_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4025" y="2136025"/>
            <a:ext cx="4765020" cy="37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43d92a9928_0_60"/>
          <p:cNvSpPr txBox="1"/>
          <p:nvPr/>
        </p:nvSpPr>
        <p:spPr>
          <a:xfrm>
            <a:off x="1006650" y="1211550"/>
            <a:ext cx="77397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996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41"/>
              <a:buFont typeface="Arial"/>
              <a:buChar char="■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strong structural difference.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43da99a780_0_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68" name="Google Shape;368;g243da99a780_0_1"/>
          <p:cNvSpPr txBox="1"/>
          <p:nvPr/>
        </p:nvSpPr>
        <p:spPr>
          <a:xfrm>
            <a:off x="1319252" y="2782675"/>
            <a:ext cx="709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Customer Loadshape Clusters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Load shape clustering</a:t>
            </a:r>
            <a:endParaRPr/>
          </a:p>
        </p:txBody>
      </p:sp>
      <p:sp>
        <p:nvSpPr>
          <p:cNvPr id="374" name="Google Shape;374;p61"/>
          <p:cNvSpPr txBox="1">
            <a:spLocks noGrp="1"/>
          </p:cNvSpPr>
          <p:nvPr>
            <p:ph type="body" idx="1"/>
          </p:nvPr>
        </p:nvSpPr>
        <p:spPr>
          <a:xfrm>
            <a:off x="933450" y="1193475"/>
            <a:ext cx="5340900" cy="48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576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</a:pPr>
            <a:r>
              <a:rPr lang="en-US" sz="1600"/>
              <a:t>We used statistical and machine-learning techniques to cluster residential and commercial customers according to similar load shapes</a:t>
            </a:r>
            <a:endParaRPr/>
          </a:p>
          <a:p>
            <a:pPr marL="457200" lvl="0" indent="-36576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</a:pPr>
            <a:r>
              <a:rPr lang="en-US" sz="1600"/>
              <a:t>This yielded </a:t>
            </a:r>
            <a:r>
              <a:rPr lang="en-US" sz="1600" b="1"/>
              <a:t>nine residential</a:t>
            </a:r>
            <a:r>
              <a:rPr lang="en-US" sz="1600"/>
              <a:t> and seven commercial load shape clusters</a:t>
            </a:r>
            <a:endParaRPr/>
          </a:p>
          <a:p>
            <a:pPr marL="457200" lvl="0" indent="-36576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</a:pPr>
            <a:r>
              <a:rPr lang="en-US" sz="1600"/>
              <a:t>The clusters consider similarities in customer consumption patterns both throughout the day and throughout the year</a:t>
            </a:r>
            <a:endParaRPr/>
          </a:p>
        </p:txBody>
      </p:sp>
      <p:sp>
        <p:nvSpPr>
          <p:cNvPr id="375" name="Google Shape;375;p6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76" name="Google Shape;376;p61"/>
          <p:cNvPicPr preferRelativeResize="0"/>
          <p:nvPr/>
        </p:nvPicPr>
        <p:blipFill rotWithShape="1">
          <a:blip r:embed="rId3">
            <a:alphaModFix/>
          </a:blip>
          <a:srcRect r="49606"/>
          <a:stretch/>
        </p:blipFill>
        <p:spPr>
          <a:xfrm>
            <a:off x="6681901" y="534800"/>
            <a:ext cx="1852800" cy="546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0160" y="716758"/>
            <a:ext cx="5272617" cy="3159467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9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909"/>
              <a:buNone/>
            </a:pPr>
            <a:r>
              <a:rPr lang="en-US"/>
              <a:t>Residential load shape bill impacts (fractional)</a:t>
            </a:r>
            <a:endParaRPr/>
          </a:p>
        </p:txBody>
      </p:sp>
      <p:sp>
        <p:nvSpPr>
          <p:cNvPr id="383" name="Google Shape;383;p79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84" name="Google Shape;384;p79"/>
          <p:cNvSpPr txBox="1"/>
          <p:nvPr/>
        </p:nvSpPr>
        <p:spPr>
          <a:xfrm>
            <a:off x="861775" y="1178875"/>
            <a:ext cx="2538600" cy="4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361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41"/>
              <a:buFont typeface="Arial"/>
              <a:buChar char="■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Bill impacts vary for customers in different load shape categories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361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41"/>
              <a:buFont typeface="Arial"/>
              <a:buChar char="■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“Solar-friendly” shapes with significant daytime load (Flat, AllDay) have the most savings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361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41"/>
              <a:buFont typeface="Arial"/>
              <a:buChar char="■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Shapes with significant morning and evening loads (EarlyEve, LateEve) save less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361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41"/>
              <a:buFont typeface="Arial"/>
              <a:buChar char="■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may have implications for opt-in rates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79"/>
          <p:cNvPicPr preferRelativeResize="0"/>
          <p:nvPr/>
        </p:nvPicPr>
        <p:blipFill rotWithShape="1">
          <a:blip r:embed="rId4">
            <a:alphaModFix/>
          </a:blip>
          <a:srcRect t="5024" r="49878" b="64527"/>
          <a:stretch/>
        </p:blipFill>
        <p:spPr>
          <a:xfrm>
            <a:off x="3272233" y="4188574"/>
            <a:ext cx="1842823" cy="166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9"/>
          <p:cNvPicPr preferRelativeResize="0"/>
          <p:nvPr/>
        </p:nvPicPr>
        <p:blipFill rotWithShape="1">
          <a:blip r:embed="rId4">
            <a:alphaModFix/>
          </a:blip>
          <a:srcRect t="66166" r="50889" b="3385"/>
          <a:stretch/>
        </p:blipFill>
        <p:spPr>
          <a:xfrm>
            <a:off x="6867164" y="4191000"/>
            <a:ext cx="1805613" cy="166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79"/>
          <p:cNvPicPr preferRelativeResize="0"/>
          <p:nvPr/>
        </p:nvPicPr>
        <p:blipFill rotWithShape="1">
          <a:blip r:embed="rId4">
            <a:alphaModFix/>
          </a:blip>
          <a:srcRect t="34637" r="49878" b="32833"/>
          <a:stretch/>
        </p:blipFill>
        <p:spPr>
          <a:xfrm>
            <a:off x="5102357" y="4131312"/>
            <a:ext cx="1842823" cy="177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43da99a780_0_6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93" name="Google Shape;393;g243da99a780_0_6"/>
          <p:cNvSpPr txBox="1"/>
          <p:nvPr/>
        </p:nvSpPr>
        <p:spPr>
          <a:xfrm>
            <a:off x="1319252" y="2782675"/>
            <a:ext cx="709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Bill Volatility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8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Study overview</a:t>
            </a:r>
            <a:endParaRPr/>
          </a:p>
        </p:txBody>
      </p:sp>
      <p:sp>
        <p:nvSpPr>
          <p:cNvPr id="213" name="Google Shape;213;p58"/>
          <p:cNvSpPr txBox="1">
            <a:spLocks noGrp="1"/>
          </p:cNvSpPr>
          <p:nvPr>
            <p:ph type="body" idx="1"/>
          </p:nvPr>
        </p:nvSpPr>
        <p:spPr>
          <a:xfrm>
            <a:off x="1339400" y="1144600"/>
            <a:ext cx="7137300" cy="4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53657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ct val="141176"/>
              <a:buChar char="■"/>
            </a:pPr>
            <a:r>
              <a:rPr lang="en-US"/>
              <a:t>CPUC staff have proposed a new tariff structure, UNIDE, that </a:t>
            </a:r>
            <a:r>
              <a:rPr lang="en-US" b="1"/>
              <a:t>recovers a variety of utility costs</a:t>
            </a:r>
            <a:r>
              <a:rPr lang="en-US"/>
              <a:t> through a time-varying rate that attempts to reflect real-time marginal grid costs</a:t>
            </a:r>
            <a:endParaRPr/>
          </a:p>
          <a:p>
            <a:pPr marL="457200" lvl="0" indent="-353657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ct val="141176"/>
              <a:buChar char="■"/>
            </a:pPr>
            <a:r>
              <a:rPr lang="en-US"/>
              <a:t>Here we assess </a:t>
            </a:r>
            <a:r>
              <a:rPr lang="en-US" b="1"/>
              <a:t>potential impacts on customer bills and bill volatility</a:t>
            </a:r>
            <a:r>
              <a:rPr lang="en-US"/>
              <a:t> from a UNIDE-like dynamic tariff that </a:t>
            </a:r>
            <a:r>
              <a:rPr lang="en-US" b="1"/>
              <a:t>recovers all utility costs</a:t>
            </a:r>
            <a:r>
              <a:rPr lang="en-US"/>
              <a:t> through a single rate structure applied to all customers</a:t>
            </a:r>
            <a:endParaRPr/>
          </a:p>
          <a:p>
            <a:pPr marL="914400" lvl="1" indent="-33285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24567"/>
              <a:buChar char="–"/>
            </a:pPr>
            <a:r>
              <a:rPr lang="en-US" sz="1700"/>
              <a:t>Specifically, we consider bill impacts in an inelastic scenario, where </a:t>
            </a:r>
            <a:r>
              <a:rPr lang="en-US" sz="1700" b="1"/>
              <a:t>customers do not modify their consumption</a:t>
            </a:r>
            <a:r>
              <a:rPr lang="en-US" sz="1700"/>
              <a:t> in response to the dynamic rate: these are “worst case” impacts</a:t>
            </a:r>
            <a:endParaRPr/>
          </a:p>
          <a:p>
            <a:pPr marL="457200" lvl="0" indent="-353657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ct val="141176"/>
              <a:buChar char="■"/>
            </a:pPr>
            <a:r>
              <a:rPr lang="en-US"/>
              <a:t>We also consider the effectiveness of hedging against </a:t>
            </a:r>
            <a:r>
              <a:rPr lang="en-US" b="1"/>
              <a:t>bill volatility</a:t>
            </a:r>
            <a:r>
              <a:rPr lang="en-US"/>
              <a:t> by pre-purchasing a </a:t>
            </a:r>
            <a:r>
              <a:rPr lang="en-US" b="1"/>
              <a:t>load-shape subscription</a:t>
            </a:r>
            <a:r>
              <a:rPr lang="en-US"/>
              <a:t> at a defined rate</a:t>
            </a:r>
            <a:endParaRPr/>
          </a:p>
          <a:p>
            <a:pPr marL="457200" lvl="0" indent="-353657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ct val="141176"/>
              <a:buChar char="■"/>
            </a:pPr>
            <a:r>
              <a:rPr lang="en-US"/>
              <a:t>To assess the impacts, we leverage hourly load data from 2018-2019 for ~400k California IOU customers, acquired as part of the California DR Potential Study</a:t>
            </a:r>
            <a:endParaRPr/>
          </a:p>
          <a:p>
            <a:pPr marL="914400" marR="0" lvl="1" indent="-3328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–"/>
            </a:pPr>
            <a:r>
              <a:rPr lang="en-US"/>
              <a:t>Sampled </a:t>
            </a:r>
            <a:r>
              <a:rPr lang="en-US" sz="1700"/>
              <a:t>from</a:t>
            </a:r>
            <a:r>
              <a:rPr lang="en-US"/>
              <a:t> a set of demographic data for all ~13M IOU customers</a:t>
            </a:r>
            <a:endParaRPr/>
          </a:p>
        </p:txBody>
      </p:sp>
      <p:sp>
        <p:nvSpPr>
          <p:cNvPr id="214" name="Google Shape;214;p58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0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Bill Volatility Impact </a:t>
            </a:r>
            <a:endParaRPr/>
          </a:p>
        </p:txBody>
      </p:sp>
      <p:sp>
        <p:nvSpPr>
          <p:cNvPr id="399" name="Google Shape;399;p70"/>
          <p:cNvSpPr txBox="1">
            <a:spLocks noGrp="1"/>
          </p:cNvSpPr>
          <p:nvPr>
            <p:ph type="body" idx="1"/>
          </p:nvPr>
        </p:nvSpPr>
        <p:spPr>
          <a:xfrm>
            <a:off x="1234625" y="1068400"/>
            <a:ext cx="7137300" cy="2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576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</a:pPr>
            <a:r>
              <a:rPr lang="en-US" sz="1600"/>
              <a:t>Annual bill impacts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-US" sz="1400"/>
              <a:t>We compute each customer’s total annual bill for 2018 and 2019 under the BAU tariff, the dynamic-only tariff, and each of the subscription options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-US" sz="1400"/>
              <a:t>We examine the distribution of customer bills under each tariff option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-US" sz="1400"/>
              <a:t>We also consider the distribution of changes in customer bills, under each dynamic tariff option, relative to the BAU bill</a:t>
            </a:r>
            <a:endParaRPr/>
          </a:p>
        </p:txBody>
      </p:sp>
      <p:sp>
        <p:nvSpPr>
          <p:cNvPr id="400" name="Google Shape;400;p70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01" name="Google Shape;401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815" y="3551235"/>
            <a:ext cx="370522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0"/>
          <p:cNvSpPr txBox="1"/>
          <p:nvPr/>
        </p:nvSpPr>
        <p:spPr>
          <a:xfrm>
            <a:off x="5319106" y="4164794"/>
            <a:ext cx="114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Volatility = 0.9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p70"/>
          <p:cNvCxnSpPr/>
          <p:nvPr/>
        </p:nvCxnSpPr>
        <p:spPr>
          <a:xfrm>
            <a:off x="5457983" y="4441793"/>
            <a:ext cx="0" cy="669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04" name="Google Shape;404;p70"/>
          <p:cNvCxnSpPr/>
          <p:nvPr/>
        </p:nvCxnSpPr>
        <p:spPr>
          <a:xfrm>
            <a:off x="7053429" y="3612558"/>
            <a:ext cx="0" cy="191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405" name="Google Shape;405;p70"/>
          <p:cNvSpPr txBox="1"/>
          <p:nvPr/>
        </p:nvSpPr>
        <p:spPr>
          <a:xfrm>
            <a:off x="7027775" y="3757796"/>
            <a:ext cx="114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Volatility = 2.7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0"/>
          <p:cNvSpPr txBox="1"/>
          <p:nvPr/>
        </p:nvSpPr>
        <p:spPr>
          <a:xfrm>
            <a:off x="5556543" y="3263553"/>
            <a:ext cx="248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Measuring volatility: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0"/>
          <p:cNvSpPr txBox="1"/>
          <p:nvPr/>
        </p:nvSpPr>
        <p:spPr>
          <a:xfrm>
            <a:off x="1234625" y="3379100"/>
            <a:ext cx="3619500" cy="4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6576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Char char="■"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Bill volatility impacts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measure bill volatility as the range from </a:t>
            </a:r>
            <a:r>
              <a:rPr lang="en-US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highest to lowest monthly bill</a:t>
            </a: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as a fraction of the mean bill, over the full 24-month analysis period.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43d92a9928_0_94"/>
          <p:cNvSpPr txBox="1">
            <a:spLocks noGrp="1"/>
          </p:cNvSpPr>
          <p:nvPr>
            <p:ph type="title"/>
          </p:nvPr>
        </p:nvSpPr>
        <p:spPr>
          <a:xfrm>
            <a:off x="471225" y="365125"/>
            <a:ext cx="4973100" cy="779400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 Bill Volatility for CARE customers</a:t>
            </a:r>
            <a:endParaRPr/>
          </a:p>
        </p:txBody>
      </p:sp>
      <p:sp>
        <p:nvSpPr>
          <p:cNvPr id="414" name="Google Shape;414;g243d92a9928_0_94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415" name="Google Shape;415;g243d92a9928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80519"/>
            <a:ext cx="9143999" cy="390411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43d92a9928_0_94"/>
          <p:cNvSpPr txBox="1"/>
          <p:nvPr/>
        </p:nvSpPr>
        <p:spPr>
          <a:xfrm>
            <a:off x="972050" y="1469625"/>
            <a:ext cx="77508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361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41"/>
              <a:buFont typeface="Arial"/>
              <a:buChar char="■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Independently of CARE status, volatility for customer under Default rate goes up.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43da99a780_0_1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22" name="Google Shape;422;g243da99a780_0_11"/>
          <p:cNvSpPr txBox="1"/>
          <p:nvPr/>
        </p:nvSpPr>
        <p:spPr>
          <a:xfrm>
            <a:off x="1319252" y="2782675"/>
            <a:ext cx="709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Subscriptions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7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Subscription-based tariffs</a:t>
            </a:r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1"/>
          </p:nvPr>
        </p:nvSpPr>
        <p:spPr>
          <a:xfrm>
            <a:off x="1339400" y="1208688"/>
            <a:ext cx="7137300" cy="4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457200" lvl="0" indent="-343517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ct val="129729"/>
              <a:buChar char="■"/>
            </a:pPr>
            <a:r>
              <a:rPr lang="en-US"/>
              <a:t>We consider two different dynamic tariff structures:</a:t>
            </a:r>
            <a:endParaRPr/>
          </a:p>
          <a:p>
            <a:pPr marL="914400" lvl="1" indent="-3243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621"/>
              <a:buChar char="–"/>
            </a:pPr>
            <a:r>
              <a:rPr lang="en-US" sz="1600"/>
              <a:t>A one-part, or </a:t>
            </a:r>
            <a:r>
              <a:rPr lang="en-US" sz="1600" b="1"/>
              <a:t>dynamic-only tariff</a:t>
            </a:r>
            <a:r>
              <a:rPr lang="en-US" sz="1600"/>
              <a:t>, in which all load is charged at the hourly dynamic rate</a:t>
            </a:r>
            <a:endParaRPr/>
          </a:p>
          <a:p>
            <a:pPr marL="914400" lvl="1" indent="-3243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621"/>
              <a:buChar char="–"/>
            </a:pPr>
            <a:r>
              <a:rPr lang="en-US" sz="1600"/>
              <a:t>A two-part, or </a:t>
            </a:r>
            <a:r>
              <a:rPr lang="en-US" sz="1600" b="1"/>
              <a:t>subscription tariff</a:t>
            </a:r>
            <a:r>
              <a:rPr lang="en-US" sz="1600"/>
              <a:t>, in which customers pre-purchase a particular load shape at their BAU tariff as a hedge against volatility, with any divergence from the subscription billed (or credited) at the hourly dynamic rate</a:t>
            </a:r>
            <a:endParaRPr/>
          </a:p>
          <a:p>
            <a:pPr marL="457200" lvl="0" indent="-343517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ct val="129729"/>
              <a:buChar char="■"/>
            </a:pPr>
            <a:r>
              <a:rPr lang="en-US"/>
              <a:t>We compute subscription-based bills for each customer for three different load shapes, spanning the range from highly informed to highly uninformed:</a:t>
            </a:r>
            <a:endParaRPr/>
          </a:p>
          <a:p>
            <a:pPr marL="914400" lvl="1" indent="-3243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621"/>
              <a:buChar char="–"/>
            </a:pPr>
            <a:r>
              <a:rPr lang="en-US" sz="1600"/>
              <a:t>A </a:t>
            </a:r>
            <a:r>
              <a:rPr lang="en-US" sz="1600" b="1"/>
              <a:t>flat</a:t>
            </a:r>
            <a:r>
              <a:rPr lang="en-US" sz="1600"/>
              <a:t> load-shape subscription</a:t>
            </a:r>
            <a:endParaRPr/>
          </a:p>
          <a:p>
            <a:pPr marL="914400" lvl="1" indent="-3243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621"/>
              <a:buChar char="–"/>
            </a:pPr>
            <a:r>
              <a:rPr lang="en-US" sz="1600"/>
              <a:t>A </a:t>
            </a:r>
            <a:r>
              <a:rPr lang="en-US" sz="1600" b="1"/>
              <a:t>cluster</a:t>
            </a:r>
            <a:r>
              <a:rPr lang="en-US" sz="1600"/>
              <a:t> load-shape subscription, based on the load shape of the customer’s detailed cluster</a:t>
            </a:r>
            <a:endParaRPr/>
          </a:p>
          <a:p>
            <a:pPr marL="914400" lvl="1" indent="-3243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621"/>
              <a:buChar char="–"/>
            </a:pPr>
            <a:r>
              <a:rPr lang="en-US" sz="1600"/>
              <a:t>A </a:t>
            </a:r>
            <a:r>
              <a:rPr lang="en-US" sz="1600" b="1"/>
              <a:t>self</a:t>
            </a:r>
            <a:r>
              <a:rPr lang="en-US" sz="1600"/>
              <a:t> load-shape subscription, based on the customer’s load shape in the “wrong” year (i.e., swapping 2018 for 2019 and vice-versa)</a:t>
            </a:r>
            <a:endParaRPr/>
          </a:p>
          <a:p>
            <a:pPr marL="457200" lvl="0" indent="-343518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ct val="164189"/>
              <a:buChar char="■"/>
            </a:pPr>
            <a:r>
              <a:rPr lang="en-US"/>
              <a:t>Each subscription load shape is scaled to match the customer’s average annual energy consumption in 2018-2019.</a:t>
            </a:r>
            <a:endParaRPr sz="1600"/>
          </a:p>
        </p:txBody>
      </p:sp>
      <p:sp>
        <p:nvSpPr>
          <p:cNvPr id="429" name="Google Shape;429;p67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43d92a9928_0_81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700" cy="779400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Subscription effect</a:t>
            </a:r>
            <a:endParaRPr/>
          </a:p>
        </p:txBody>
      </p:sp>
      <p:sp>
        <p:nvSpPr>
          <p:cNvPr id="436" name="Google Shape;436;g243d92a9928_0_81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00" cy="4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sp>
        <p:nvSpPr>
          <p:cNvPr id="437" name="Google Shape;437;g243d92a9928_0_8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438" name="Google Shape;438;g243d92a9928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08201"/>
            <a:ext cx="9144001" cy="38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43d92a9928_0_73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700" cy="779400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Absolute Bills</a:t>
            </a:r>
            <a:endParaRPr/>
          </a:p>
        </p:txBody>
      </p:sp>
      <p:sp>
        <p:nvSpPr>
          <p:cNvPr id="445" name="Google Shape;445;g243d92a9928_0_73"/>
          <p:cNvSpPr txBox="1">
            <a:spLocks noGrp="1"/>
          </p:cNvSpPr>
          <p:nvPr>
            <p:ph type="body" idx="1"/>
          </p:nvPr>
        </p:nvSpPr>
        <p:spPr>
          <a:xfrm>
            <a:off x="1339402" y="1790162"/>
            <a:ext cx="7137300" cy="4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sp>
        <p:nvSpPr>
          <p:cNvPr id="446" name="Google Shape;446;g243d92a9928_0_73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447" name="Google Shape;447;g243d92a992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7908"/>
            <a:ext cx="9143998" cy="4883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8" name="Google Shape;448;g243d92a9928_0_73"/>
          <p:cNvCxnSpPr/>
          <p:nvPr/>
        </p:nvCxnSpPr>
        <p:spPr>
          <a:xfrm>
            <a:off x="4172856" y="2932482"/>
            <a:ext cx="0" cy="6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g243d92a9928_0_73"/>
          <p:cNvCxnSpPr/>
          <p:nvPr/>
        </p:nvCxnSpPr>
        <p:spPr>
          <a:xfrm>
            <a:off x="4874906" y="3890557"/>
            <a:ext cx="0" cy="6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g243d92a9928_0_73"/>
          <p:cNvCxnSpPr/>
          <p:nvPr/>
        </p:nvCxnSpPr>
        <p:spPr>
          <a:xfrm>
            <a:off x="3009281" y="4841257"/>
            <a:ext cx="0" cy="6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565" y="918774"/>
            <a:ext cx="7035197" cy="280474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7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Residential bill volatility impacts</a:t>
            </a:r>
            <a:endParaRPr/>
          </a:p>
        </p:txBody>
      </p:sp>
      <p:sp>
        <p:nvSpPr>
          <p:cNvPr id="457" name="Google Shape;457;p77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58" name="Google Shape;458;p77"/>
          <p:cNvSpPr txBox="1"/>
          <p:nvPr/>
        </p:nvSpPr>
        <p:spPr>
          <a:xfrm>
            <a:off x="1068775" y="3706200"/>
            <a:ext cx="76062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4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Char char="■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Non-NEM customers have typical BAU volatility a bit above 100% (e.g., a $100 average bill, with low bills around $50, and high bills around $160)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4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Char char="■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dynamic-only tariff roughly doubles the typical bill volatility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4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Char char="■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three subscription options are very effective at mitigating the volatility increase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4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Char char="■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NEM customers have very high BAU volatility, and all dynamic tariffs decrease the volatility, likely by increasing the lowest bills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5"/>
          <p:cNvSpPr txBox="1"/>
          <p:nvPr/>
        </p:nvSpPr>
        <p:spPr>
          <a:xfrm>
            <a:off x="1103422" y="1955646"/>
            <a:ext cx="2202300" cy="3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41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135"/>
              <a:buChar char="■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 and DAC customer subgroups have similar bill impacts to non-CARE/DAC customers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41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135"/>
              <a:buChar char="■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Savings on dynamic-only tariff are marginally smaller for both groups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5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CARE and DAC bill impacts</a:t>
            </a:r>
            <a:endParaRPr/>
          </a:p>
        </p:txBody>
      </p:sp>
      <p:sp>
        <p:nvSpPr>
          <p:cNvPr id="465" name="Google Shape;465;p75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466" name="Google Shape;466;p75"/>
          <p:cNvPicPr preferRelativeResize="0"/>
          <p:nvPr/>
        </p:nvPicPr>
        <p:blipFill rotWithShape="1">
          <a:blip r:embed="rId3">
            <a:alphaModFix/>
          </a:blip>
          <a:srcRect l="-484" r="-1"/>
          <a:stretch/>
        </p:blipFill>
        <p:spPr>
          <a:xfrm>
            <a:off x="3315200" y="2928426"/>
            <a:ext cx="5302001" cy="26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4000" y="1144589"/>
            <a:ext cx="5283201" cy="2636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8"/>
          <p:cNvSpPr txBox="1"/>
          <p:nvPr/>
        </p:nvSpPr>
        <p:spPr>
          <a:xfrm>
            <a:off x="852225" y="1233250"/>
            <a:ext cx="3038100" cy="45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4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■"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 and DAC customers have slightly higher BAU volatility than non-CARE/DAC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41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■"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 customers see similar volatility impacts to non-CARE customers 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41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135"/>
              <a:buFont typeface="Arial"/>
              <a:buChar char="■"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DAC customers experience a larger volatility increase, possibly due to climate effects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4181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2135"/>
              <a:buFont typeface="Arial"/>
              <a:buChar char="■"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Subscriptions are an effective hedge for all categories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6125" y="2986580"/>
            <a:ext cx="5367866" cy="283782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8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909"/>
              <a:buNone/>
            </a:pPr>
            <a:r>
              <a:rPr lang="en-US"/>
              <a:t>CARE and DAC customer bill impacts (volatility)</a:t>
            </a:r>
            <a:endParaRPr/>
          </a:p>
        </p:txBody>
      </p:sp>
      <p:sp>
        <p:nvSpPr>
          <p:cNvPr id="475" name="Google Shape;475;p78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76" name="Google Shape;476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3685" y="1484864"/>
            <a:ext cx="5270306" cy="252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92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Summary of findings</a:t>
            </a:r>
            <a:endParaRPr/>
          </a:p>
        </p:txBody>
      </p:sp>
      <p:sp>
        <p:nvSpPr>
          <p:cNvPr id="482" name="Google Shape;482;p92"/>
          <p:cNvSpPr txBox="1">
            <a:spLocks noGrp="1"/>
          </p:cNvSpPr>
          <p:nvPr>
            <p:ph type="body" idx="1"/>
          </p:nvPr>
        </p:nvSpPr>
        <p:spPr>
          <a:xfrm>
            <a:off x="1148900" y="1265538"/>
            <a:ext cx="71373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54638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ct val="129729"/>
              <a:buChar char="■"/>
            </a:pPr>
            <a:r>
              <a:rPr lang="en-US"/>
              <a:t>Most residential (and small C&amp;I customers) would realize bill savings from the dynamic tariff, but increased volatility</a:t>
            </a:r>
            <a:endParaRPr/>
          </a:p>
          <a:p>
            <a:pPr marL="914400" lvl="1" indent="-33363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621"/>
              <a:buChar char="–"/>
            </a:pPr>
            <a:r>
              <a:rPr lang="en-US" sz="1600"/>
              <a:t>There is a clear trade-off between bill size and bill volatility</a:t>
            </a:r>
            <a:endParaRPr/>
          </a:p>
          <a:p>
            <a:pPr marL="914400" lvl="1" indent="-33363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621"/>
              <a:buChar char="–"/>
            </a:pPr>
            <a:r>
              <a:rPr lang="en-US" sz="1600"/>
              <a:t>CARE and DAC customer impacts are similar to other customers</a:t>
            </a:r>
            <a:endParaRPr sz="1600"/>
          </a:p>
          <a:p>
            <a:pPr marL="914400" lvl="1" indent="-33363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621"/>
              <a:buChar char="–"/>
            </a:pPr>
            <a:r>
              <a:rPr lang="en-US" sz="1600"/>
              <a:t>There is variation in impacts by load shape; solar-friendly shapes have a structural advantage</a:t>
            </a:r>
            <a:endParaRPr sz="1600"/>
          </a:p>
          <a:p>
            <a:pPr marL="457200" lvl="0" indent="-354639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SzPct val="129730"/>
              <a:buChar char="■"/>
            </a:pPr>
            <a:r>
              <a:rPr lang="en-US"/>
              <a:t>Response to dynamic rate was not modeled. Only “worst case” scenario with no response. This is our upcoming study.</a:t>
            </a:r>
            <a:endParaRPr/>
          </a:p>
          <a:p>
            <a:pPr marL="457200" lvl="0" indent="-345186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SzPct val="120000"/>
              <a:buChar char="■"/>
            </a:pPr>
            <a:r>
              <a:rPr lang="en-US"/>
              <a:t>A universal rate might lead to cross-subsidizing across customer classes. We are applying revenue neutrality on a class-base in our upcoming study.</a:t>
            </a:r>
            <a:endParaRPr/>
          </a:p>
          <a:p>
            <a:pPr marL="457200" lvl="0" indent="-345186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SzPct val="120000"/>
              <a:buChar char="■"/>
            </a:pPr>
            <a:r>
              <a:rPr lang="en-US"/>
              <a:t>What is a “fair” rate? Is volatility a good measure?</a:t>
            </a:r>
            <a:endParaRPr/>
          </a:p>
          <a:p>
            <a:pPr marL="914400" lvl="1" indent="-3257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Subscriptions can mute down volatility, but also eat up bill savings</a:t>
            </a:r>
            <a:endParaRPr/>
          </a:p>
        </p:txBody>
      </p:sp>
      <p:sp>
        <p:nvSpPr>
          <p:cNvPr id="483" name="Google Shape;483;p92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1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20" name="Google Shape;220;p71"/>
          <p:cNvSpPr txBox="1"/>
          <p:nvPr/>
        </p:nvSpPr>
        <p:spPr>
          <a:xfrm>
            <a:off x="1568613" y="2782669"/>
            <a:ext cx="600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Rate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3"/>
          <p:cNvSpPr txBox="1">
            <a:spLocks noGrp="1"/>
          </p:cNvSpPr>
          <p:nvPr>
            <p:ph type="title"/>
          </p:nvPr>
        </p:nvSpPr>
        <p:spPr>
          <a:xfrm>
            <a:off x="572372" y="1805487"/>
            <a:ext cx="4862513" cy="120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Questions and discussion</a:t>
            </a:r>
            <a:endParaRPr/>
          </a:p>
        </p:txBody>
      </p:sp>
      <p:sp>
        <p:nvSpPr>
          <p:cNvPr id="489" name="Google Shape;489;p93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548327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Basic principles of the UNIDE-like tariff design</a:t>
            </a:r>
            <a:endParaRPr/>
          </a:p>
        </p:txBody>
      </p:sp>
      <p:sp>
        <p:nvSpPr>
          <p:cNvPr id="226" name="Google Shape;226;p6"/>
          <p:cNvSpPr txBox="1">
            <a:spLocks noGrp="1"/>
          </p:cNvSpPr>
          <p:nvPr>
            <p:ph type="body" idx="1"/>
          </p:nvPr>
        </p:nvSpPr>
        <p:spPr>
          <a:xfrm>
            <a:off x="1364275" y="1144600"/>
            <a:ext cx="7137300" cy="4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99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41"/>
              <a:buChar char="■"/>
            </a:pPr>
            <a:r>
              <a:rPr lang="en-US"/>
              <a:t>A purely </a:t>
            </a:r>
            <a:r>
              <a:rPr lang="en-US" b="1"/>
              <a:t>volumetric</a:t>
            </a:r>
            <a:r>
              <a:rPr lang="en-US"/>
              <a:t> ($/kWh), time-varying retail tariff</a:t>
            </a:r>
            <a:endParaRPr/>
          </a:p>
          <a:p>
            <a:pPr marL="457200" lvl="0" indent="-3899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41"/>
              <a:buChar char="■"/>
            </a:pPr>
            <a:r>
              <a:rPr lang="en-US"/>
              <a:t>A </a:t>
            </a:r>
            <a:r>
              <a:rPr lang="en-US" b="1"/>
              <a:t>universal</a:t>
            </a:r>
            <a:r>
              <a:rPr lang="en-US"/>
              <a:t> tariff, which applies to all customers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457200" lvl="0" indent="-3899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41"/>
              <a:buChar char="■"/>
            </a:pPr>
            <a:r>
              <a:rPr lang="en-US"/>
              <a:t>Constant volumetric adder to achieve </a:t>
            </a:r>
            <a:r>
              <a:rPr lang="en-US" b="1"/>
              <a:t>overall revenue-neutrality computed across </a:t>
            </a:r>
            <a:r>
              <a:rPr lang="en-US" b="1" u="sng"/>
              <a:t>all</a:t>
            </a:r>
            <a:r>
              <a:rPr lang="en-US" b="1"/>
              <a:t> customers</a:t>
            </a:r>
            <a:r>
              <a:rPr lang="en-US"/>
              <a:t>.</a:t>
            </a:r>
            <a:endParaRPr/>
          </a:p>
        </p:txBody>
      </p:sp>
      <p:sp>
        <p:nvSpPr>
          <p:cNvPr id="227" name="Google Shape;227;p6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228" name="Google Shape;228;p6"/>
          <p:cNvGrpSpPr/>
          <p:nvPr/>
        </p:nvGrpSpPr>
        <p:grpSpPr>
          <a:xfrm>
            <a:off x="1405712" y="2065088"/>
            <a:ext cx="7004813" cy="3263052"/>
            <a:chOff x="2190" y="163171"/>
            <a:chExt cx="7004813" cy="3263052"/>
          </a:xfrm>
        </p:grpSpPr>
        <p:sp>
          <p:nvSpPr>
            <p:cNvPr id="229" name="Google Shape;229;p6"/>
            <p:cNvSpPr/>
            <p:nvPr/>
          </p:nvSpPr>
          <p:spPr>
            <a:xfrm>
              <a:off x="2190" y="163171"/>
              <a:ext cx="2135700" cy="592200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rgbClr val="419A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 txBox="1"/>
            <p:nvPr/>
          </p:nvSpPr>
          <p:spPr>
            <a:xfrm>
              <a:off x="2190" y="163171"/>
              <a:ext cx="2135700" cy="5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69075" rIns="120900" bIns="69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Energy costs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190" y="755323"/>
              <a:ext cx="2135700" cy="2670900"/>
            </a:xfrm>
            <a:prstGeom prst="rect">
              <a:avLst/>
            </a:prstGeom>
            <a:solidFill>
              <a:srgbClr val="D5EDD5">
                <a:alpha val="89411"/>
              </a:srgbClr>
            </a:solidFill>
            <a:ln w="25400" cap="flat" cmpd="sng">
              <a:solidFill>
                <a:srgbClr val="DAF0D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2190" y="755323"/>
              <a:ext cx="2135700" cy="26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120900" bIns="13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Wholesale price of delivered electricity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Wholesale price of system losses associated with delivered electricity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2436746" y="163171"/>
              <a:ext cx="2135700" cy="592200"/>
            </a:xfrm>
            <a:prstGeom prst="rect">
              <a:avLst/>
            </a:prstGeom>
            <a:solidFill>
              <a:srgbClr val="BA3826"/>
            </a:solidFill>
            <a:ln w="25400" cap="flat" cmpd="sng">
              <a:solidFill>
                <a:srgbClr val="BA3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 txBox="1"/>
            <p:nvPr/>
          </p:nvSpPr>
          <p:spPr>
            <a:xfrm>
              <a:off x="2436746" y="163171"/>
              <a:ext cx="2135700" cy="5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69075" rIns="120900" bIns="69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Marginal capacity costs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2436746" y="755323"/>
              <a:ext cx="2135700" cy="2670900"/>
            </a:xfrm>
            <a:prstGeom prst="rect">
              <a:avLst/>
            </a:prstGeom>
            <a:solidFill>
              <a:srgbClr val="E9D3D2"/>
            </a:solidFill>
            <a:ln w="25400" cap="flat" cmpd="sng">
              <a:solidFill>
                <a:srgbClr val="E9D3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2436746" y="755323"/>
              <a:ext cx="2135700" cy="26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120900" bIns="13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Delivery infrastructure (distribution system)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Generation capacity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Flexible generation capacity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871303" y="163171"/>
              <a:ext cx="2135700" cy="592200"/>
            </a:xfrm>
            <a:prstGeom prst="rect">
              <a:avLst/>
            </a:prstGeom>
            <a:solidFill>
              <a:schemeClr val="accent5"/>
            </a:solidFill>
            <a:ln w="25400" cap="flat" cmpd="sng">
              <a:solidFill>
                <a:srgbClr val="7BB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4871303" y="163171"/>
              <a:ext cx="2135700" cy="5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69075" rIns="120900" bIns="69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 costs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871303" y="755323"/>
              <a:ext cx="2135700" cy="2670900"/>
            </a:xfrm>
            <a:prstGeom prst="rect">
              <a:avLst/>
            </a:prstGeom>
            <a:solidFill>
              <a:srgbClr val="E3F0F1">
                <a:alpha val="89411"/>
              </a:srgbClr>
            </a:solidFill>
            <a:ln w="25400" cap="flat" cmpd="sng">
              <a:solidFill>
                <a:srgbClr val="E8F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 txBox="1"/>
            <p:nvPr/>
          </p:nvSpPr>
          <p:spPr>
            <a:xfrm>
              <a:off x="4871303" y="755323"/>
              <a:ext cx="2135700" cy="26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120900" bIns="13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Transmission infrastructure (FERC jurisdiction)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Public-purpose programs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Billing and meter reading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Wildfire mitigation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Etc.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5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Final dynamic tariff</a:t>
            </a:r>
            <a:endParaRPr/>
          </a:p>
        </p:txBody>
      </p:sp>
      <p:sp>
        <p:nvSpPr>
          <p:cNvPr id="246" name="Google Shape;246;p65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47" name="Google Shape;247;p65" descr="C:\Users\bgerke\AppData\Local\Microsoft\Windows\INetCache\Content.MSO\AD6082C3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4025" y="1144589"/>
            <a:ext cx="5900468" cy="48563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65"/>
          <p:cNvCxnSpPr>
            <a:stCxn id="249" idx="1"/>
          </p:cNvCxnSpPr>
          <p:nvPr/>
        </p:nvCxnSpPr>
        <p:spPr>
          <a:xfrm flipH="1">
            <a:off x="1489250" y="4583175"/>
            <a:ext cx="648300" cy="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65"/>
          <p:cNvCxnSpPr/>
          <p:nvPr/>
        </p:nvCxnSpPr>
        <p:spPr>
          <a:xfrm rot="10800000">
            <a:off x="1451525" y="3583125"/>
            <a:ext cx="776100" cy="3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65"/>
          <p:cNvCxnSpPr>
            <a:stCxn id="252" idx="1"/>
          </p:cNvCxnSpPr>
          <p:nvPr/>
        </p:nvCxnSpPr>
        <p:spPr>
          <a:xfrm rot="10800000">
            <a:off x="1413650" y="3968825"/>
            <a:ext cx="723900" cy="2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65"/>
          <p:cNvSpPr/>
          <p:nvPr/>
        </p:nvSpPr>
        <p:spPr>
          <a:xfrm>
            <a:off x="2137550" y="4016825"/>
            <a:ext cx="71400" cy="338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5"/>
          <p:cNvSpPr/>
          <p:nvPr/>
        </p:nvSpPr>
        <p:spPr>
          <a:xfrm>
            <a:off x="2137550" y="4447275"/>
            <a:ext cx="71400" cy="271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5"/>
          <p:cNvSpPr txBox="1"/>
          <p:nvPr/>
        </p:nvSpPr>
        <p:spPr>
          <a:xfrm>
            <a:off x="725325" y="3132900"/>
            <a:ext cx="10815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Energy costs</a:t>
            </a:r>
            <a:endParaRPr sz="1400" b="0" i="0" u="none" strike="noStrike" cap="non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5"/>
          <p:cNvSpPr txBox="1"/>
          <p:nvPr/>
        </p:nvSpPr>
        <p:spPr>
          <a:xfrm>
            <a:off x="309950" y="3889913"/>
            <a:ext cx="13485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highlight>
                  <a:srgbClr val="BA3826"/>
                </a:highlight>
                <a:latin typeface="Arial"/>
                <a:ea typeface="Arial"/>
                <a:cs typeface="Arial"/>
                <a:sym typeface="Arial"/>
              </a:rPr>
              <a:t>Marginal capacity costs</a:t>
            </a:r>
            <a:endParaRPr sz="1400" b="0" i="0" u="none" strike="noStrike" cap="none">
              <a:solidFill>
                <a:schemeClr val="dk1"/>
              </a:solidFill>
              <a:highlight>
                <a:srgbClr val="BA3826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highlight>
                <a:srgbClr val="BA382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5"/>
          <p:cNvSpPr txBox="1"/>
          <p:nvPr/>
        </p:nvSpPr>
        <p:spPr>
          <a:xfrm>
            <a:off x="-157525" y="4429738"/>
            <a:ext cx="21357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highlight>
                  <a:schemeClr val="accent5"/>
                </a:highlight>
                <a:latin typeface="Arial"/>
                <a:ea typeface="Arial"/>
                <a:cs typeface="Arial"/>
                <a:sym typeface="Arial"/>
              </a:rPr>
              <a:t>Other costs</a:t>
            </a:r>
            <a:endParaRPr sz="1400" b="0" i="0" u="none" strike="noStrike" cap="none">
              <a:solidFill>
                <a:srgbClr val="000000"/>
              </a:solidFill>
              <a:highlight>
                <a:schemeClr val="accent5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e8abdca5b_0_0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7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Rate on extreme Event days</a:t>
            </a:r>
            <a:endParaRPr/>
          </a:p>
        </p:txBody>
      </p:sp>
      <p:sp>
        <p:nvSpPr>
          <p:cNvPr id="262" name="Google Shape;262;g27e8abdca5b_0_0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63" name="Google Shape;263;g27e8abdca5b_0_0"/>
          <p:cNvPicPr preferRelativeResize="0"/>
          <p:nvPr/>
        </p:nvPicPr>
        <p:blipFill rotWithShape="1">
          <a:blip r:embed="rId3">
            <a:alphaModFix/>
          </a:blip>
          <a:srcRect l="1704" r="59026" b="16929"/>
          <a:stretch/>
        </p:blipFill>
        <p:spPr>
          <a:xfrm>
            <a:off x="1024850" y="2423850"/>
            <a:ext cx="3131200" cy="32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7e8abdca5b_0_0"/>
          <p:cNvPicPr preferRelativeResize="0"/>
          <p:nvPr/>
        </p:nvPicPr>
        <p:blipFill rotWithShape="1">
          <a:blip r:embed="rId4">
            <a:alphaModFix/>
          </a:blip>
          <a:srcRect t="6497" b="22489"/>
          <a:stretch/>
        </p:blipFill>
        <p:spPr>
          <a:xfrm>
            <a:off x="4831550" y="998300"/>
            <a:ext cx="3598925" cy="45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7e8abdca5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1550" y="750650"/>
            <a:ext cx="1971675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7e8abdca5b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1700" y="884000"/>
            <a:ext cx="29337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7e8abdca5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8686" y="1583883"/>
            <a:ext cx="2095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7e8abdca5b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18675" y="2616450"/>
            <a:ext cx="2095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7e8abdca5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31550" y="3440925"/>
            <a:ext cx="2000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7e8abdca5b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10981" y="4310900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7e8abdca5b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5838" y="5228500"/>
            <a:ext cx="17145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27e8abdca5b_0_0"/>
          <p:cNvPicPr preferRelativeResize="0"/>
          <p:nvPr/>
        </p:nvPicPr>
        <p:blipFill rotWithShape="1">
          <a:blip r:embed="rId3">
            <a:alphaModFix/>
          </a:blip>
          <a:srcRect l="1704" t="83310" r="59026"/>
          <a:stretch/>
        </p:blipFill>
        <p:spPr>
          <a:xfrm>
            <a:off x="1154125" y="1613800"/>
            <a:ext cx="3131200" cy="6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7e8abdca5b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40164" y="1287400"/>
            <a:ext cx="24765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7e8abdca5b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49700" y="1995269"/>
            <a:ext cx="2286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7e8abdca5b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34289" y="2655514"/>
            <a:ext cx="2476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7e8abdca5b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39829" y="3352055"/>
            <a:ext cx="22860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7e8abdca5b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44938" y="3854262"/>
            <a:ext cx="2381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7e8abdca5b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549713" y="4679900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7e8abdca5b_0_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535063" y="5397650"/>
            <a:ext cx="23812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7e8abdca5b_0_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955375" y="5578625"/>
            <a:ext cx="35814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6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Annual variation</a:t>
            </a:r>
            <a:endParaRPr/>
          </a:p>
        </p:txBody>
      </p:sp>
      <p:sp>
        <p:nvSpPr>
          <p:cNvPr id="286" name="Google Shape;286;p66"/>
          <p:cNvSpPr txBox="1">
            <a:spLocks noGrp="1"/>
          </p:cNvSpPr>
          <p:nvPr>
            <p:ph type="body" idx="1"/>
          </p:nvPr>
        </p:nvSpPr>
        <p:spPr>
          <a:xfrm>
            <a:off x="1364282" y="1144589"/>
            <a:ext cx="7137310" cy="406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576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</a:pPr>
            <a:r>
              <a:rPr lang="en-US"/>
              <a:t>2018 and 2019 were very different years in CAISO, with heat waves and high prices in 2018, with relative quiescence in 2019</a:t>
            </a:r>
            <a:endParaRPr/>
          </a:p>
          <a:p>
            <a:pPr marL="457200" lvl="0" indent="-36576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</a:pPr>
            <a:r>
              <a:rPr lang="en-US"/>
              <a:t>This study should be reasonably representative of the range of expected outcomes across different years</a:t>
            </a:r>
            <a:endParaRPr/>
          </a:p>
          <a:p>
            <a:pPr marL="457200" lvl="0" indent="-36576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2160"/>
              <a:buChar char="■"/>
            </a:pPr>
            <a:r>
              <a:rPr lang="en-US"/>
              <a:t>Dynamic rate across both years:</a:t>
            </a:r>
            <a:endParaRPr/>
          </a:p>
        </p:txBody>
      </p:sp>
      <p:sp>
        <p:nvSpPr>
          <p:cNvPr id="287" name="Google Shape;287;p66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88" name="Google Shape;288;p66" descr="C:\Users\bgerke\AppData\Local\Microsoft\Windows\INetCache\Content.MSO\9B10C5D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75" y="3823020"/>
            <a:ext cx="7592599" cy="21877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66"/>
          <p:cNvCxnSpPr/>
          <p:nvPr/>
        </p:nvCxnSpPr>
        <p:spPr>
          <a:xfrm rot="10800000">
            <a:off x="1478300" y="4734858"/>
            <a:ext cx="701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e8abdca5b_0_29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95" name="Google Shape;295;g27e8abdca5b_0_29"/>
          <p:cNvSpPr txBox="1"/>
          <p:nvPr/>
        </p:nvSpPr>
        <p:spPr>
          <a:xfrm>
            <a:off x="1568613" y="2782669"/>
            <a:ext cx="600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Customer Sample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 txBox="1">
            <a:spLocks noGrp="1"/>
          </p:cNvSpPr>
          <p:nvPr>
            <p:ph type="title"/>
          </p:nvPr>
        </p:nvSpPr>
        <p:spPr>
          <a:xfrm>
            <a:off x="471223" y="365127"/>
            <a:ext cx="3263650" cy="779462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Customer clusters</a:t>
            </a:r>
            <a:endParaRPr/>
          </a:p>
        </p:txBody>
      </p:sp>
      <p:sp>
        <p:nvSpPr>
          <p:cNvPr id="301" name="Google Shape;301;p62"/>
          <p:cNvSpPr txBox="1">
            <a:spLocks noGrp="1"/>
          </p:cNvSpPr>
          <p:nvPr>
            <p:ph type="body" idx="1"/>
          </p:nvPr>
        </p:nvSpPr>
        <p:spPr>
          <a:xfrm>
            <a:off x="3794025" y="534400"/>
            <a:ext cx="47385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65760" algn="l" rtl="0">
              <a:lnSpc>
                <a:spcPct val="133333"/>
              </a:lnSpc>
              <a:spcBef>
                <a:spcPts val="25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■"/>
            </a:pPr>
            <a:r>
              <a:rPr lang="en-US" sz="1600"/>
              <a:t>More than 2600 residential and more than 1700 commercial and industrial (C&amp;I) customer clusters </a:t>
            </a:r>
            <a:endParaRPr/>
          </a:p>
        </p:txBody>
      </p:sp>
      <p:sp>
        <p:nvSpPr>
          <p:cNvPr id="302" name="Google Shape;302;p62"/>
          <p:cNvSpPr txBox="1">
            <a:spLocks noGrp="1"/>
          </p:cNvSpPr>
          <p:nvPr>
            <p:ph type="sldNum" idx="12"/>
          </p:nvPr>
        </p:nvSpPr>
        <p:spPr>
          <a:xfrm>
            <a:off x="8216901" y="6174378"/>
            <a:ext cx="5693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03" name="Google Shape;30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8" y="1696936"/>
            <a:ext cx="7570501" cy="477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62"/>
          <p:cNvCxnSpPr/>
          <p:nvPr/>
        </p:nvCxnSpPr>
        <p:spPr>
          <a:xfrm rot="10800000">
            <a:off x="4123800" y="4061275"/>
            <a:ext cx="2333400" cy="19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5" name="Google Shape;305;p62"/>
          <p:cNvCxnSpPr/>
          <p:nvPr/>
        </p:nvCxnSpPr>
        <p:spPr>
          <a:xfrm rot="10800000" flipH="1">
            <a:off x="6537375" y="5103300"/>
            <a:ext cx="285000" cy="10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" name="Google Shape;306;p62"/>
          <p:cNvCxnSpPr/>
          <p:nvPr/>
        </p:nvCxnSpPr>
        <p:spPr>
          <a:xfrm rot="10800000">
            <a:off x="6163325" y="4480050"/>
            <a:ext cx="311700" cy="13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Custom 29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F5179"/>
      </a:accent1>
      <a:accent2>
        <a:srgbClr val="ECA528"/>
      </a:accent2>
      <a:accent3>
        <a:srgbClr val="0F99D6"/>
      </a:accent3>
      <a:accent4>
        <a:srgbClr val="BA3826"/>
      </a:accent4>
      <a:accent5>
        <a:srgbClr val="7BB7BD"/>
      </a:accent5>
      <a:accent6>
        <a:srgbClr val="419A4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29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F5179"/>
      </a:accent1>
      <a:accent2>
        <a:srgbClr val="ECA528"/>
      </a:accent2>
      <a:accent3>
        <a:srgbClr val="0F99D6"/>
      </a:accent3>
      <a:accent4>
        <a:srgbClr val="BA3826"/>
      </a:accent4>
      <a:accent5>
        <a:srgbClr val="7BB7BD"/>
      </a:accent5>
      <a:accent6>
        <a:srgbClr val="419A4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Macintosh PowerPoint</Application>
  <PresentationFormat>On-screen Show (4:3)</PresentationFormat>
  <Paragraphs>191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Arimo</vt:lpstr>
      <vt:lpstr>Times New Roman</vt:lpstr>
      <vt:lpstr>Open Sans SemiBold</vt:lpstr>
      <vt:lpstr>Calibri</vt:lpstr>
      <vt:lpstr>Open Sans</vt:lpstr>
      <vt:lpstr>4_Office Theme</vt:lpstr>
      <vt:lpstr>3_Office Theme</vt:lpstr>
      <vt:lpstr>The Duck and its Bill: Potential Impacts of Dynamic Electricity Pricing on California Utility Customers  Marius Stuebs, Sarah Smith, Brian F Gerke, Samanvitha Murthy,  Peter Cappers, Richard E Brown, Mary Ann Piette Lawrence Berkeley National Laboratory</vt:lpstr>
      <vt:lpstr>Study overview</vt:lpstr>
      <vt:lpstr>PowerPoint Presentation</vt:lpstr>
      <vt:lpstr>Basic principles of the UNIDE-like tariff design</vt:lpstr>
      <vt:lpstr>Final dynamic tariff</vt:lpstr>
      <vt:lpstr>Dynamic Rate on extreme Event days</vt:lpstr>
      <vt:lpstr>Annual variation</vt:lpstr>
      <vt:lpstr>PowerPoint Presentation</vt:lpstr>
      <vt:lpstr>Customer clusters</vt:lpstr>
      <vt:lpstr>Business-as-usual tariffs</vt:lpstr>
      <vt:lpstr>PowerPoint Presentation</vt:lpstr>
      <vt:lpstr>Residential bill impacts (absolute)</vt:lpstr>
      <vt:lpstr>Residential bill impacts (fractional)</vt:lpstr>
      <vt:lpstr>  BAU vs. DYN Scatter Plot</vt:lpstr>
      <vt:lpstr> CARE Customers?</vt:lpstr>
      <vt:lpstr>PowerPoint Presentation</vt:lpstr>
      <vt:lpstr>Load shape clustering</vt:lpstr>
      <vt:lpstr>Residential load shape bill impacts (fractional)</vt:lpstr>
      <vt:lpstr>PowerPoint Presentation</vt:lpstr>
      <vt:lpstr>Bill Volatility Impact </vt:lpstr>
      <vt:lpstr>  Bill Volatility for CARE customers</vt:lpstr>
      <vt:lpstr>PowerPoint Presentation</vt:lpstr>
      <vt:lpstr>Subscription-based tariffs</vt:lpstr>
      <vt:lpstr> Subscription effect</vt:lpstr>
      <vt:lpstr> Absolute Bills</vt:lpstr>
      <vt:lpstr>Residential bill volatility impacts</vt:lpstr>
      <vt:lpstr>CARE and DAC bill impacts</vt:lpstr>
      <vt:lpstr>CARE and DAC customer bill impacts (volatility)</vt:lpstr>
      <vt:lpstr>Summary of findings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Duck and its Bill: Potential Impacts of Dynamic Electricity Pricing on California Utility Customers  Marius Stuebs, Sarah Smith, Brian F Gerke, Samanvitha Murthy,  Peter Cappers, Richard E Brown, Mary Ann Piette Lawrence Berkeley National Laboratory</dc:title>
  <dc:creator>Brian Gerke</dc:creator>
  <cp:lastModifiedBy>David Springe</cp:lastModifiedBy>
  <cp:revision>1</cp:revision>
  <dcterms:created xsi:type="dcterms:W3CDTF">2021-05-06T05:00:28Z</dcterms:created>
  <dcterms:modified xsi:type="dcterms:W3CDTF">2023-09-13T21:47:55Z</dcterms:modified>
</cp:coreProperties>
</file>