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50" r:id="rId2"/>
    <p:sldId id="451" r:id="rId3"/>
    <p:sldId id="452" r:id="rId4"/>
    <p:sldId id="453" r:id="rId5"/>
    <p:sldId id="456" r:id="rId6"/>
    <p:sldId id="454" r:id="rId7"/>
    <p:sldId id="455" r:id="rId8"/>
    <p:sldId id="457" r:id="rId9"/>
    <p:sldId id="458" r:id="rId10"/>
    <p:sldId id="461" r:id="rId11"/>
    <p:sldId id="460" r:id="rId12"/>
    <p:sldId id="462" r:id="rId13"/>
    <p:sldId id="449" r:id="rId14"/>
    <p:sldId id="442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11F"/>
    <a:srgbClr val="9BBB59"/>
    <a:srgbClr val="E71833"/>
    <a:srgbClr val="AFABAB"/>
    <a:srgbClr val="427E93"/>
    <a:srgbClr val="1070B4"/>
    <a:srgbClr val="70AABE"/>
    <a:srgbClr val="1F4E79"/>
    <a:srgbClr val="EA854C"/>
    <a:srgbClr val="4BA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78372" autoAdjust="0"/>
  </p:normalViewPr>
  <p:slideViewPr>
    <p:cSldViewPr snapToGrid="0" snapToObjects="1">
      <p:cViewPr varScale="1">
        <p:scale>
          <a:sx n="54" d="100"/>
          <a:sy n="54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85F53-70A8-4FA3-A323-11E44350CC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74A92E-679A-42AE-AEB3-2FE4E2FFC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40ef09da9_0_150:notes"/>
          <p:cNvSpPr txBox="1">
            <a:spLocks noGrp="1"/>
          </p:cNvSpPr>
          <p:nvPr>
            <p:ph type="body" idx="1"/>
          </p:nvPr>
        </p:nvSpPr>
        <p:spPr>
          <a:xfrm>
            <a:off x="685800" y="4482297"/>
            <a:ext cx="5486400" cy="3667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81" name="Google Shape;81;g1140ef09da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30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36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0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6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98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A92E-679A-42AE-AEB3-2FE4E2FFCF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1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8" y="6186813"/>
            <a:ext cx="2832099" cy="585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" y="36267"/>
            <a:ext cx="2163452" cy="5149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538289"/>
            <a:ext cx="9144000" cy="73529"/>
          </a:xfrm>
          <a:prstGeom prst="rect">
            <a:avLst/>
          </a:prstGeom>
          <a:solidFill>
            <a:srgbClr val="427E93">
              <a:alpha val="80000"/>
            </a:srgbClr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0" y="612886"/>
            <a:ext cx="9144000" cy="73529"/>
          </a:xfrm>
          <a:prstGeom prst="rect">
            <a:avLst/>
          </a:prstGeom>
          <a:solidFill>
            <a:srgbClr val="BAC11F">
              <a:alpha val="80000"/>
            </a:srgbClr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clips@ncsu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clips@ncsu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ireus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870039"/>
            <a:ext cx="9144000" cy="37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mtClean="0"/>
              <a:t>DSIRE | DSIRE Insight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b="0" smtClean="0"/>
              <a:t>NASUCA Annual Meeting</a:t>
            </a:r>
            <a:r>
              <a:rPr lang="en-US" altLang="en-US" sz="2000" b="0" smtClean="0"/>
              <a:t/>
            </a:r>
            <a:br>
              <a:rPr lang="en-US" altLang="en-US" sz="2000" b="0" smtClean="0"/>
            </a:br>
            <a:r>
              <a:rPr lang="en-US" altLang="en-US" sz="2400" b="0" smtClean="0"/>
              <a:t>November 6, 2023</a:t>
            </a:r>
            <a:endParaRPr lang="en-US" altLang="en-US" sz="1800" b="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93575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Brian Lips</a:t>
            </a:r>
          </a:p>
          <a:p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Sr. Project Manager for DSIRE</a:t>
            </a:r>
          </a:p>
          <a:p>
            <a:r>
              <a:rPr lang="en-US" altLang="en-US" sz="2000" dirty="0" smtClean="0">
                <a:hlinkClick r:id="rId2"/>
              </a:rPr>
              <a:t>bclips@ncsu.edu</a:t>
            </a:r>
            <a:r>
              <a:rPr lang="en-US" altLang="en-US" sz="20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244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8520" y="1074721"/>
            <a:ext cx="4255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DG Compensation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Value of Solar Studies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Solar Policy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Fixed Charges and Minimum Bills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Demand and Solar Charges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Third-Party Solar Ownership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Utility-Led Rooftop Solar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Tracking 108 Dockets, 60 Rate Cases, 112 Bills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3" y="801118"/>
            <a:ext cx="4607859" cy="60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8520" y="1074721"/>
            <a:ext cx="41499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and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and Market Access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Utility Business Model and Rate Reforms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Grid Modernization Policies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Deployment of Grid Modernization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Tracking 392 Grid Modernization Dockets, 300 Bills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" y="763335"/>
            <a:ext cx="4697506" cy="61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8520" y="967147"/>
            <a:ext cx="41499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and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Vehicle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Vehicle Rate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Vehicle Market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and Utility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NEVI Planning and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Tracking 159 Dockets and 460 bills</a:t>
            </a: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4" y="765899"/>
            <a:ext cx="4751396" cy="60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88520" y="967147"/>
            <a:ext cx="4149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 and Investigations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Clean Energy Targets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Emission Targets and Carbon Policies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and Procurement Rules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Resour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 Plans and Generation Capacity Changes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Coming Soon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5" y="830571"/>
            <a:ext cx="4589929" cy="59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1" y="1128713"/>
            <a:ext cx="8229600" cy="1766176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3144638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smtClean="0">
                <a:solidFill>
                  <a:schemeClr val="tx1"/>
                </a:solidFill>
              </a:rPr>
              <a:t>Brian Lips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Senior Project Manager, DSIRE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NC Clean Energy Technology Center</a:t>
            </a:r>
          </a:p>
          <a:p>
            <a:r>
              <a:rPr lang="en-US" altLang="en-US" sz="3200" dirty="0" smtClean="0">
                <a:hlinkClick r:id="rId3"/>
              </a:rPr>
              <a:t>bclips@ncsu.edu</a:t>
            </a:r>
            <a:r>
              <a:rPr lang="en-US" alt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1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4972" t="-83" r="1478" b="35708"/>
          <a:stretch/>
        </p:blipFill>
        <p:spPr>
          <a:xfrm>
            <a:off x="1" y="1304926"/>
            <a:ext cx="9144003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963151" y="1757299"/>
            <a:ext cx="7217700" cy="3567300"/>
          </a:xfrm>
          <a:prstGeom prst="rect">
            <a:avLst/>
          </a:prstGeom>
          <a:solidFill>
            <a:srgbClr val="FFFFFF">
              <a:alpha val="87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2190751" y="1962150"/>
            <a:ext cx="4762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Our Mission</a:t>
            </a:r>
            <a:endParaRPr/>
          </a:p>
        </p:txBody>
      </p:sp>
      <p:cxnSp>
        <p:nvCxnSpPr>
          <p:cNvPr id="86" name="Google Shape;86;p16"/>
          <p:cNvCxnSpPr/>
          <p:nvPr/>
        </p:nvCxnSpPr>
        <p:spPr>
          <a:xfrm>
            <a:off x="3481351" y="2617000"/>
            <a:ext cx="2181300" cy="11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7" name="Google Shape;87;p16"/>
          <p:cNvSpPr txBox="1">
            <a:spLocks noGrp="1"/>
          </p:cNvSpPr>
          <p:nvPr>
            <p:ph type="body" idx="4294967295"/>
          </p:nvPr>
        </p:nvSpPr>
        <p:spPr>
          <a:xfrm>
            <a:off x="1319251" y="2733675"/>
            <a:ext cx="65055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 dirty="0"/>
              <a:t>The N.C. Clean Energy Technology Center, at N.C. State University, advances a sustainable energy economy by educating, demonstrating and providing support for clean energy technologies, practices, and policies.</a:t>
            </a:r>
            <a:endParaRPr sz="1900" dirty="0"/>
          </a:p>
          <a:p>
            <a:pPr marL="0" indent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 dirty="0"/>
              <a:t>For over 30 years, the Center has worked closely with partners in government, industry, academia and the non-profit community.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32793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304"/>
          <a:stretch/>
        </p:blipFill>
        <p:spPr>
          <a:xfrm>
            <a:off x="0" y="-66677"/>
            <a:ext cx="9180576" cy="622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7056" y="6236208"/>
            <a:ext cx="431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https://www.dsireusa.org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07652"/>
            <a:ext cx="8229600" cy="3330504"/>
          </a:xfrm>
        </p:spPr>
        <p:txBody>
          <a:bodyPr/>
          <a:lstStyle/>
          <a:p>
            <a:r>
              <a:rPr lang="en-US" dirty="0" smtClean="0"/>
              <a:t>&gt;2,600 policy/incentive summaries</a:t>
            </a:r>
          </a:p>
          <a:p>
            <a:r>
              <a:rPr lang="en-US" dirty="0" smtClean="0"/>
              <a:t>All federal and state administered policies and incentives</a:t>
            </a:r>
          </a:p>
          <a:p>
            <a:r>
              <a:rPr lang="en-US" dirty="0" smtClean="0"/>
              <a:t>All incentives provided by utilities with &gt;30,000 customers</a:t>
            </a:r>
          </a:p>
          <a:p>
            <a:r>
              <a:rPr lang="en-US" dirty="0" smtClean="0"/>
              <a:t>All policies and incentives implemented by the top 50 cities and counties by population, plus examples of innovative local policies and incentives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43731"/>
            <a:ext cx="8229600" cy="1068387"/>
          </a:xfrm>
        </p:spPr>
        <p:txBody>
          <a:bodyPr/>
          <a:lstStyle/>
          <a:p>
            <a:r>
              <a:rPr lang="en-US" dirty="0" smtClean="0"/>
              <a:t>DSIRE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7646"/>
            <a:ext cx="8229600" cy="762000"/>
          </a:xfrm>
        </p:spPr>
        <p:txBody>
          <a:bodyPr/>
          <a:lstStyle/>
          <a:p>
            <a:r>
              <a:rPr lang="en-US" dirty="0" smtClean="0"/>
              <a:t>Technology Types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2398212"/>
            <a:ext cx="8376249" cy="2791523"/>
          </a:xfrm>
        </p:spPr>
        <p:txBody>
          <a:bodyPr/>
          <a:lstStyle/>
          <a:p>
            <a:r>
              <a:rPr lang="en-US" dirty="0" smtClean="0"/>
              <a:t>Renewable Energy Technologies – 34 sub-technologies</a:t>
            </a:r>
          </a:p>
          <a:p>
            <a:r>
              <a:rPr lang="en-US" dirty="0" smtClean="0"/>
              <a:t>Energy Efficiency Technologies </a:t>
            </a:r>
            <a:r>
              <a:rPr lang="en-US" dirty="0"/>
              <a:t>– </a:t>
            </a:r>
            <a:r>
              <a:rPr lang="en-US" dirty="0" smtClean="0"/>
              <a:t>54 </a:t>
            </a:r>
            <a:r>
              <a:rPr lang="en-US" dirty="0"/>
              <a:t>sub-technologies</a:t>
            </a:r>
            <a:endParaRPr lang="en-US" dirty="0" smtClean="0"/>
          </a:p>
          <a:p>
            <a:r>
              <a:rPr lang="en-US" dirty="0" smtClean="0"/>
              <a:t>Energy Storage Technologies </a:t>
            </a:r>
            <a:r>
              <a:rPr lang="en-US" dirty="0"/>
              <a:t>– </a:t>
            </a:r>
            <a:r>
              <a:rPr lang="en-US" dirty="0" smtClean="0"/>
              <a:t>1 sub-technology</a:t>
            </a:r>
          </a:p>
          <a:p>
            <a:r>
              <a:rPr lang="en-US" dirty="0" smtClean="0"/>
              <a:t>Electric Vehicle Technologies </a:t>
            </a:r>
            <a:r>
              <a:rPr lang="en-US" dirty="0"/>
              <a:t>– </a:t>
            </a:r>
            <a:r>
              <a:rPr lang="en-US" dirty="0" smtClean="0"/>
              <a:t>12 </a:t>
            </a:r>
            <a:r>
              <a:rPr lang="en-US" dirty="0"/>
              <a:t>sub-technologies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0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962400" cy="4144963"/>
          </a:xfrm>
        </p:spPr>
        <p:txBody>
          <a:bodyPr/>
          <a:lstStyle/>
          <a:p>
            <a:r>
              <a:rPr lang="en-US" sz="2400" dirty="0" smtClean="0"/>
              <a:t>Appliance Standards</a:t>
            </a:r>
          </a:p>
          <a:p>
            <a:r>
              <a:rPr lang="en-US" sz="2400" dirty="0" smtClean="0"/>
              <a:t>Building Energy Codes</a:t>
            </a:r>
          </a:p>
          <a:p>
            <a:r>
              <a:rPr lang="en-US" sz="2400" dirty="0" smtClean="0"/>
              <a:t>Community Solar Rules</a:t>
            </a:r>
          </a:p>
          <a:p>
            <a:r>
              <a:rPr lang="en-US" sz="2400" dirty="0" smtClean="0"/>
              <a:t>Energy Efficiency Resource Standards</a:t>
            </a:r>
          </a:p>
          <a:p>
            <a:r>
              <a:rPr lang="en-US" sz="2400" dirty="0" smtClean="0"/>
              <a:t>Energy Standards for Public Buildings</a:t>
            </a:r>
          </a:p>
          <a:p>
            <a:r>
              <a:rPr lang="en-US" sz="2400" dirty="0" smtClean="0"/>
              <a:t>Energy Storage Targets</a:t>
            </a:r>
          </a:p>
          <a:p>
            <a:r>
              <a:rPr lang="en-US" dirty="0" smtClean="0"/>
              <a:t>Generation Disclosure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74648"/>
            <a:ext cx="8229600" cy="762000"/>
          </a:xfrm>
        </p:spPr>
        <p:txBody>
          <a:bodyPr/>
          <a:lstStyle/>
          <a:p>
            <a:r>
              <a:rPr lang="en-US" dirty="0" smtClean="0"/>
              <a:t>Policy Types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24761" y="1825082"/>
            <a:ext cx="39624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Interconnection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Metering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Portfolio Standards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Solar Access Laws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Solar / Wind Contractor Licensing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Line Extension Analysis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Greenpower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Purchasing Requirement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6" y="1804889"/>
            <a:ext cx="3962400" cy="4144963"/>
          </a:xfrm>
        </p:spPr>
        <p:txBody>
          <a:bodyPr/>
          <a:lstStyle/>
          <a:p>
            <a:r>
              <a:rPr lang="en-US" sz="2400" dirty="0" smtClean="0"/>
              <a:t>Corporate Tax Credits</a:t>
            </a:r>
          </a:p>
          <a:p>
            <a:r>
              <a:rPr lang="en-US" sz="2400" dirty="0"/>
              <a:t>Corporate Tax</a:t>
            </a:r>
            <a:r>
              <a:rPr lang="en-US" sz="2400" dirty="0" smtClean="0"/>
              <a:t> Deductions</a:t>
            </a:r>
          </a:p>
          <a:p>
            <a:r>
              <a:rPr lang="en-US" sz="2400" dirty="0"/>
              <a:t>Corporate Tax</a:t>
            </a:r>
            <a:r>
              <a:rPr lang="en-US" sz="2400" dirty="0" smtClean="0"/>
              <a:t> Exemptions</a:t>
            </a:r>
          </a:p>
          <a:p>
            <a:r>
              <a:rPr lang="en-US" sz="2400" dirty="0" smtClean="0"/>
              <a:t>Feed-In Tariffs</a:t>
            </a:r>
          </a:p>
          <a:p>
            <a:r>
              <a:rPr lang="en-US" sz="2400" dirty="0" smtClean="0"/>
              <a:t>Grant Programs</a:t>
            </a:r>
          </a:p>
          <a:p>
            <a:r>
              <a:rPr lang="en-US" sz="2400" dirty="0" smtClean="0"/>
              <a:t>Green Building Incentives</a:t>
            </a:r>
          </a:p>
          <a:p>
            <a:r>
              <a:rPr lang="en-US" sz="2400" dirty="0" smtClean="0"/>
              <a:t>Loan Programs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82373"/>
            <a:ext cx="8229600" cy="762000"/>
          </a:xfrm>
        </p:spPr>
        <p:txBody>
          <a:bodyPr/>
          <a:lstStyle/>
          <a:p>
            <a:r>
              <a:rPr lang="en-US" dirty="0" smtClean="0"/>
              <a:t>Incentive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84596" y="1804888"/>
            <a:ext cx="39624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Arial"/>
                <a:cs typeface="Arial"/>
              </a:defRPr>
            </a:lvl1pPr>
            <a:lvl2pPr marL="742950" indent="-285750" eaLnBrk="1" hangingPunct="1">
              <a:spcBef>
                <a:spcPct val="20000"/>
              </a:spcBef>
              <a:buFont typeface="Arial" charset="0"/>
              <a:buChar char="–"/>
              <a:defRPr sz="2400">
                <a:latin typeface="Arial"/>
                <a:cs typeface="Arial"/>
              </a:defRPr>
            </a:lvl2pPr>
            <a:lvl3pPr marL="1143000" indent="-228600" eaLnBrk="1" hangingPunct="1">
              <a:spcBef>
                <a:spcPct val="20000"/>
              </a:spcBef>
              <a:buFont typeface="Arial" charset="0"/>
              <a:buChar char="•"/>
              <a:defRPr>
                <a:latin typeface="Arial"/>
                <a:cs typeface="Arial"/>
              </a:defRPr>
            </a:lvl3pPr>
            <a:lvl4pPr marL="1600200" indent="-228600" eaLnBrk="1" hangingPunct="1">
              <a:spcBef>
                <a:spcPct val="20000"/>
              </a:spcBef>
              <a:buFont typeface="Arial" charset="0"/>
              <a:buChar char="–"/>
              <a:defRPr sz="1400">
                <a:latin typeface="Arial"/>
                <a:cs typeface="Arial"/>
              </a:defRPr>
            </a:lvl4pPr>
            <a:lvl5pPr marL="2057400" indent="-228600" eaLnBrk="1" hangingPunct="1">
              <a:spcBef>
                <a:spcPct val="20000"/>
              </a:spcBef>
              <a:buFont typeface="Arial" charset="0"/>
              <a:buChar char="»"/>
              <a:defRPr sz="10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Performance-Based </a:t>
            </a:r>
            <a:r>
              <a:rPr lang="en-US" dirty="0"/>
              <a:t>Incentives</a:t>
            </a:r>
          </a:p>
          <a:p>
            <a:r>
              <a:rPr lang="en-US" dirty="0" smtClean="0"/>
              <a:t>PACE </a:t>
            </a:r>
            <a:r>
              <a:rPr lang="en-US" dirty="0"/>
              <a:t>Financing</a:t>
            </a:r>
          </a:p>
          <a:p>
            <a:r>
              <a:rPr lang="en-US" dirty="0"/>
              <a:t>Personal Tax Credits</a:t>
            </a:r>
          </a:p>
          <a:p>
            <a:r>
              <a:rPr lang="en-US" dirty="0"/>
              <a:t>Personal Tax Deductions</a:t>
            </a:r>
          </a:p>
          <a:p>
            <a:r>
              <a:rPr lang="en-US" dirty="0"/>
              <a:t>Personal Tax Exemptions</a:t>
            </a:r>
          </a:p>
          <a:p>
            <a:r>
              <a:rPr lang="en-US" dirty="0"/>
              <a:t>Property Tax Incentives</a:t>
            </a:r>
          </a:p>
          <a:p>
            <a:r>
              <a:rPr lang="en-US" dirty="0"/>
              <a:t>Rebate Programs</a:t>
            </a:r>
          </a:p>
          <a:p>
            <a:r>
              <a:rPr lang="en-US" dirty="0"/>
              <a:t>Sales Tax Incentives</a:t>
            </a:r>
          </a:p>
          <a:p>
            <a:r>
              <a:rPr lang="en-US" dirty="0"/>
              <a:t>Utility Rate Discounts</a:t>
            </a:r>
          </a:p>
        </p:txBody>
      </p:sp>
    </p:spTree>
    <p:extLst>
      <p:ext uri="{BB962C8B-B14F-4D97-AF65-F5344CB8AC3E}">
        <p14:creationId xmlns:p14="http://schemas.microsoft.com/office/powerpoint/2010/main" val="21699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1736"/>
            <a:ext cx="9144000" cy="6948664"/>
            <a:chOff x="0" y="61736"/>
            <a:chExt cx="9144000" cy="6697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736"/>
              <a:ext cx="3123836" cy="7409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7708"/>
            <a:stretch/>
          </p:blipFill>
          <p:spPr>
            <a:xfrm>
              <a:off x="0" y="748894"/>
              <a:ext cx="9144000" cy="60104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2575" y="122754"/>
              <a:ext cx="6361425" cy="61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01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DSIRE Insight Subscription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212"/>
            <a:ext cx="8229600" cy="3521635"/>
          </a:xfrm>
        </p:spPr>
        <p:txBody>
          <a:bodyPr/>
          <a:lstStyle/>
          <a:p>
            <a:r>
              <a:rPr lang="en-US" dirty="0" smtClean="0"/>
              <a:t>Biweekly Legislative and Regulatory Tracking</a:t>
            </a:r>
          </a:p>
          <a:p>
            <a:r>
              <a:rPr lang="en-US" dirty="0" smtClean="0"/>
              <a:t>Quarterly Policy Reports</a:t>
            </a:r>
          </a:p>
          <a:p>
            <a:r>
              <a:rPr lang="en-US" dirty="0" smtClean="0"/>
              <a:t>Policy Data Sheets</a:t>
            </a:r>
          </a:p>
          <a:p>
            <a:r>
              <a:rPr lang="en-US" dirty="0" smtClean="0"/>
              <a:t>Monthly Curated Policy Update Emails</a:t>
            </a:r>
          </a:p>
          <a:p>
            <a:r>
              <a:rPr lang="en-US" b="1" dirty="0" smtClean="0"/>
              <a:t>Free</a:t>
            </a:r>
            <a:r>
              <a:rPr lang="en-US" dirty="0" smtClean="0"/>
              <a:t> to policymakers (you!)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93812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ncstate-ppt-template-horizontal-left-logo</Template>
  <TotalTime>276018</TotalTime>
  <Words>429</Words>
  <Application>Microsoft Office PowerPoint</Application>
  <PresentationFormat>On-screen Show (4:3)</PresentationFormat>
  <Paragraphs>107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NCStateU-horizontal-left-logo</vt:lpstr>
      <vt:lpstr>PowerPoint Presentation</vt:lpstr>
      <vt:lpstr>Our Mission</vt:lpstr>
      <vt:lpstr>PowerPoint Presentation</vt:lpstr>
      <vt:lpstr>DSIRE Content</vt:lpstr>
      <vt:lpstr>Technology Types</vt:lpstr>
      <vt:lpstr>Policy Types</vt:lpstr>
      <vt:lpstr>Incentive Types</vt:lpstr>
      <vt:lpstr>PowerPoint Presentation</vt:lpstr>
      <vt:lpstr>DSIRE Insight Subscription Content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Terreri</dc:creator>
  <cp:lastModifiedBy>Brian C. Lips</cp:lastModifiedBy>
  <cp:revision>1143</cp:revision>
  <cp:lastPrinted>2019-08-27T17:39:59Z</cp:lastPrinted>
  <dcterms:created xsi:type="dcterms:W3CDTF">2015-04-15T03:56:38Z</dcterms:created>
  <dcterms:modified xsi:type="dcterms:W3CDTF">2023-11-06T19:26:09Z</dcterms:modified>
</cp:coreProperties>
</file>