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715" r:id="rId6"/>
  </p:sldMasterIdLst>
  <p:notesMasterIdLst>
    <p:notesMasterId r:id="rId41"/>
  </p:notesMasterIdLst>
  <p:sldIdLst>
    <p:sldId id="286" r:id="rId7"/>
    <p:sldId id="308" r:id="rId8"/>
    <p:sldId id="331" r:id="rId9"/>
    <p:sldId id="277" r:id="rId10"/>
    <p:sldId id="263" r:id="rId11"/>
    <p:sldId id="332" r:id="rId12"/>
    <p:sldId id="310" r:id="rId13"/>
    <p:sldId id="336" r:id="rId14"/>
    <p:sldId id="337" r:id="rId15"/>
    <p:sldId id="313" r:id="rId16"/>
    <p:sldId id="333" r:id="rId17"/>
    <p:sldId id="301" r:id="rId18"/>
    <p:sldId id="312" r:id="rId19"/>
    <p:sldId id="317" r:id="rId20"/>
    <p:sldId id="318" r:id="rId21"/>
    <p:sldId id="325" r:id="rId22"/>
    <p:sldId id="322" r:id="rId23"/>
    <p:sldId id="298" r:id="rId24"/>
    <p:sldId id="302" r:id="rId25"/>
    <p:sldId id="327" r:id="rId26"/>
    <p:sldId id="320" r:id="rId27"/>
    <p:sldId id="321" r:id="rId28"/>
    <p:sldId id="323" r:id="rId29"/>
    <p:sldId id="324" r:id="rId30"/>
    <p:sldId id="334" r:id="rId31"/>
    <p:sldId id="305" r:id="rId32"/>
    <p:sldId id="306" r:id="rId33"/>
    <p:sldId id="328" r:id="rId34"/>
    <p:sldId id="330" r:id="rId35"/>
    <p:sldId id="329" r:id="rId36"/>
    <p:sldId id="335" r:id="rId37"/>
    <p:sldId id="319" r:id="rId38"/>
    <p:sldId id="300" r:id="rId39"/>
    <p:sldId id="3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6800A-2D1A-6F82-AE32-7BB509B1DD9A}" name="Lisa Schwartz" initials="LCS" userId="Lisa Schwartz" providerId="None"/>
  <p188:author id="{EBA4EB0C-D565-D6CE-A04E-080B48BB83D1}" name="Sean Morash" initials="SM" userId="S::sean.morash@telos.energy::4143ddf3-0095-43b9-830b-84daef2b15d3" providerId="AD"/>
  <p188:author id="{598D1052-92A1-C5D7-C46E-436ABD4ED507}" name="Derek Stenclik" initials="DS" userId="S::derek.stenclik@telos.energy::056d93bb-3a16-4d4b-953a-7fd30f0e0e8a" providerId="AD"/>
  <p188:author id="{2E7B0F61-C5AC-3CC1-8F2F-AC632B7C9546}" name="Debra Lew" initials="DL" userId="Debra Le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934"/>
    <a:srgbClr val="178EA3"/>
    <a:srgbClr val="F89916"/>
    <a:srgbClr val="3A4248"/>
    <a:srgbClr val="6A6A6A"/>
    <a:srgbClr val="C59EE2"/>
    <a:srgbClr val="81DEFF"/>
    <a:srgbClr val="4297CB"/>
    <a:srgbClr val="F8AC9A"/>
    <a:srgbClr val="ABA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7" autoAdjust="0"/>
    <p:restoredTop sz="89820" autoAdjust="0"/>
  </p:normalViewPr>
  <p:slideViewPr>
    <p:cSldViewPr snapToGrid="0">
      <p:cViewPr>
        <p:scale>
          <a:sx n="75" d="100"/>
          <a:sy n="75" d="100"/>
        </p:scale>
        <p:origin x="1206" y="5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Telos%20Energy,%20Main\Clients\ESIG\ESIG%20Electric%20Vehicle%20TF\9_Deliverables\Supporting%20Documents%20(Outline%20Graphics%20and%20Data)\EV%20TF%20Graphi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G:\Shared%20drives\Telos%20Energy,%20Main\Clients\ESIG\ESIG%20Electric%20Vehicle%20TF\9_Deliverables\EV%20TF%20Graph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G:\Shared%20drives\Telos%20Energy,%20Main\Clients\ESIG\ESIG%20Electric%20Vehicle%20TF\9_Deliverables\EV%20TF%20Graphic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G:\Shared%20drives\Telos%20Energy,%20Main\Clients\ESIG\ESIG%20Electric%20Vehicle%20TF\9_Deliverables\Supporting%20Documents%20(Outline%20Graphics%20and%20Data)\EV%20TF%20Graphic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'Tesla Charger Deployment'!$B$1</c:f>
              <c:strCache>
                <c:ptCount val="1"/>
                <c:pt idx="0">
                  <c:v>Cumulative Vehicles Delivered Index</c:v>
                </c:pt>
              </c:strCache>
            </c:strRef>
          </c:tx>
          <c:spPr>
            <a:ln w="28575" cap="rnd">
              <a:solidFill>
                <a:schemeClr val="accent1"/>
              </a:solidFill>
              <a:round/>
            </a:ln>
            <a:effectLst/>
          </c:spPr>
          <c:marker>
            <c:symbol val="none"/>
          </c:marker>
          <c:cat>
            <c:numRef>
              <c:f>'Tesla Charger Deployment'!$A$2:$A$37</c:f>
              <c:numCache>
                <c:formatCode>m/d/yyyy</c:formatCode>
                <c:ptCount val="36"/>
                <c:pt idx="0">
                  <c:v>41640</c:v>
                </c:pt>
                <c:pt idx="1">
                  <c:v>41730</c:v>
                </c:pt>
                <c:pt idx="2">
                  <c:v>41821</c:v>
                </c:pt>
                <c:pt idx="3">
                  <c:v>41913</c:v>
                </c:pt>
                <c:pt idx="4">
                  <c:v>42005</c:v>
                </c:pt>
                <c:pt idx="5">
                  <c:v>42095</c:v>
                </c:pt>
                <c:pt idx="6">
                  <c:v>42186</c:v>
                </c:pt>
                <c:pt idx="7">
                  <c:v>42278</c:v>
                </c:pt>
                <c:pt idx="8">
                  <c:v>42370</c:v>
                </c:pt>
                <c:pt idx="9">
                  <c:v>42460</c:v>
                </c:pt>
                <c:pt idx="10">
                  <c:v>42551</c:v>
                </c:pt>
                <c:pt idx="11">
                  <c:v>42643</c:v>
                </c:pt>
                <c:pt idx="12">
                  <c:v>42735</c:v>
                </c:pt>
                <c:pt idx="13">
                  <c:v>42825</c:v>
                </c:pt>
                <c:pt idx="14">
                  <c:v>42916</c:v>
                </c:pt>
                <c:pt idx="15">
                  <c:v>43008</c:v>
                </c:pt>
                <c:pt idx="16">
                  <c:v>43100</c:v>
                </c:pt>
                <c:pt idx="17">
                  <c:v>43191</c:v>
                </c:pt>
                <c:pt idx="18">
                  <c:v>43282</c:v>
                </c:pt>
                <c:pt idx="19">
                  <c:v>43374</c:v>
                </c:pt>
                <c:pt idx="20">
                  <c:v>43466</c:v>
                </c:pt>
                <c:pt idx="21">
                  <c:v>43556</c:v>
                </c:pt>
                <c:pt idx="22">
                  <c:v>43647</c:v>
                </c:pt>
                <c:pt idx="23">
                  <c:v>43739</c:v>
                </c:pt>
                <c:pt idx="24">
                  <c:v>43831</c:v>
                </c:pt>
                <c:pt idx="25">
                  <c:v>43921</c:v>
                </c:pt>
                <c:pt idx="26">
                  <c:v>44012</c:v>
                </c:pt>
                <c:pt idx="27">
                  <c:v>44104</c:v>
                </c:pt>
                <c:pt idx="28">
                  <c:v>44196</c:v>
                </c:pt>
                <c:pt idx="29">
                  <c:v>44286</c:v>
                </c:pt>
                <c:pt idx="30">
                  <c:v>44377</c:v>
                </c:pt>
                <c:pt idx="31">
                  <c:v>44469</c:v>
                </c:pt>
                <c:pt idx="32">
                  <c:v>44561</c:v>
                </c:pt>
                <c:pt idx="33">
                  <c:v>44652</c:v>
                </c:pt>
                <c:pt idx="34">
                  <c:v>44743</c:v>
                </c:pt>
                <c:pt idx="35">
                  <c:v>44835</c:v>
                </c:pt>
              </c:numCache>
            </c:numRef>
          </c:cat>
          <c:val>
            <c:numRef>
              <c:f>'Tesla Charger Deployment'!$B$2:$B$37</c:f>
              <c:numCache>
                <c:formatCode>0.00</c:formatCode>
                <c:ptCount val="36"/>
                <c:pt idx="0" formatCode="General">
                  <c:v>1</c:v>
                </c:pt>
                <c:pt idx="1">
                  <c:v>1.1936417741003793</c:v>
                </c:pt>
                <c:pt idx="2">
                  <c:v>1.4247806848775009</c:v>
                </c:pt>
                <c:pt idx="3">
                  <c:v>1.7006777444011334</c:v>
                </c:pt>
                <c:pt idx="4">
                  <c:v>2.0300000000000002</c:v>
                </c:pt>
                <c:pt idx="5">
                  <c:v>2.4230928014237705</c:v>
                </c:pt>
                <c:pt idx="6">
                  <c:v>2.8923047903013268</c:v>
                </c:pt>
                <c:pt idx="7">
                  <c:v>3.4523758211343014</c:v>
                </c:pt>
                <c:pt idx="8">
                  <c:v>4.1209000000000007</c:v>
                </c:pt>
                <c:pt idx="9">
                  <c:v>4.9188783868902544</c:v>
                </c:pt>
                <c:pt idx="10">
                  <c:v>5.8713787243116951</c:v>
                </c:pt>
                <c:pt idx="11">
                  <c:v>7.0083229169026335</c:v>
                </c:pt>
                <c:pt idx="12">
                  <c:v>8.3654270000000022</c:v>
                </c:pt>
                <c:pt idx="13">
                  <c:v>9.9853231253872181</c:v>
                </c:pt>
                <c:pt idx="14">
                  <c:v>11.918898810352742</c:v>
                </c:pt>
                <c:pt idx="15">
                  <c:v>14.226895521312347</c:v>
                </c:pt>
                <c:pt idx="16">
                  <c:v>16.981816810000005</c:v>
                </c:pt>
                <c:pt idx="17">
                  <c:v>20.270205944536055</c:v>
                </c:pt>
                <c:pt idx="18">
                  <c:v>24.195364585016073</c:v>
                </c:pt>
                <c:pt idx="19">
                  <c:v>28.880597908264072</c:v>
                </c:pt>
                <c:pt idx="20">
                  <c:v>34.473088124300013</c:v>
                </c:pt>
                <c:pt idx="21">
                  <c:v>41.148518067408205</c:v>
                </c:pt>
                <c:pt idx="22">
                  <c:v>49.116590107582645</c:v>
                </c:pt>
                <c:pt idx="23">
                  <c:v>58.62761375377606</c:v>
                </c:pt>
                <c:pt idx="24">
                  <c:v>69.980368892329039</c:v>
                </c:pt>
                <c:pt idx="25">
                  <c:v>83.531491676838641</c:v>
                </c:pt>
                <c:pt idx="26">
                  <c:v>99.706677918392742</c:v>
                </c:pt>
                <c:pt idx="27">
                  <c:v>119.01405592016543</c:v>
                </c:pt>
                <c:pt idx="28">
                  <c:v>142.06014885142795</c:v>
                </c:pt>
                <c:pt idx="29">
                  <c:v>169.5689281039825</c:v>
                </c:pt>
                <c:pt idx="30">
                  <c:v>202.40455617433733</c:v>
                </c:pt>
                <c:pt idx="31">
                  <c:v>241.59853351793589</c:v>
                </c:pt>
                <c:pt idx="32">
                  <c:v>288.38210216839877</c:v>
                </c:pt>
                <c:pt idx="33">
                  <c:v>344.22492405108454</c:v>
                </c:pt>
                <c:pt idx="34">
                  <c:v>410.88124903390491</c:v>
                </c:pt>
                <c:pt idx="35">
                  <c:v>490.44502304141002</c:v>
                </c:pt>
              </c:numCache>
            </c:numRef>
          </c:val>
          <c:smooth val="0"/>
          <c:extLst>
            <c:ext xmlns:c16="http://schemas.microsoft.com/office/drawing/2014/chart" uri="{C3380CC4-5D6E-409C-BE32-E72D297353CC}">
              <c16:uniqueId val="{00000000-17D8-4205-A6DB-BFE4F56FC279}"/>
            </c:ext>
          </c:extLst>
        </c:ser>
        <c:ser>
          <c:idx val="1"/>
          <c:order val="1"/>
          <c:tx>
            <c:strRef>
              <c:f>'Tesla Charger Deployment'!$C$1</c:f>
              <c:strCache>
                <c:ptCount val="1"/>
                <c:pt idx="0">
                  <c:v>Cumulative Tesla Chargers Index</c:v>
                </c:pt>
              </c:strCache>
            </c:strRef>
          </c:tx>
          <c:spPr>
            <a:ln w="28575" cap="rnd">
              <a:solidFill>
                <a:srgbClr val="F15934"/>
              </a:solidFill>
              <a:round/>
            </a:ln>
            <a:effectLst/>
          </c:spPr>
          <c:marker>
            <c:symbol val="none"/>
          </c:marker>
          <c:cat>
            <c:numRef>
              <c:f>'Tesla Charger Deployment'!$A$2:$A$37</c:f>
              <c:numCache>
                <c:formatCode>m/d/yyyy</c:formatCode>
                <c:ptCount val="36"/>
                <c:pt idx="0">
                  <c:v>41640</c:v>
                </c:pt>
                <c:pt idx="1">
                  <c:v>41730</c:v>
                </c:pt>
                <c:pt idx="2">
                  <c:v>41821</c:v>
                </c:pt>
                <c:pt idx="3">
                  <c:v>41913</c:v>
                </c:pt>
                <c:pt idx="4">
                  <c:v>42005</c:v>
                </c:pt>
                <c:pt idx="5">
                  <c:v>42095</c:v>
                </c:pt>
                <c:pt idx="6">
                  <c:v>42186</c:v>
                </c:pt>
                <c:pt idx="7">
                  <c:v>42278</c:v>
                </c:pt>
                <c:pt idx="8">
                  <c:v>42370</c:v>
                </c:pt>
                <c:pt idx="9">
                  <c:v>42460</c:v>
                </c:pt>
                <c:pt idx="10">
                  <c:v>42551</c:v>
                </c:pt>
                <c:pt idx="11">
                  <c:v>42643</c:v>
                </c:pt>
                <c:pt idx="12">
                  <c:v>42735</c:v>
                </c:pt>
                <c:pt idx="13">
                  <c:v>42825</c:v>
                </c:pt>
                <c:pt idx="14">
                  <c:v>42916</c:v>
                </c:pt>
                <c:pt idx="15">
                  <c:v>43008</c:v>
                </c:pt>
                <c:pt idx="16">
                  <c:v>43100</c:v>
                </c:pt>
                <c:pt idx="17">
                  <c:v>43191</c:v>
                </c:pt>
                <c:pt idx="18">
                  <c:v>43282</c:v>
                </c:pt>
                <c:pt idx="19">
                  <c:v>43374</c:v>
                </c:pt>
                <c:pt idx="20">
                  <c:v>43466</c:v>
                </c:pt>
                <c:pt idx="21">
                  <c:v>43556</c:v>
                </c:pt>
                <c:pt idx="22">
                  <c:v>43647</c:v>
                </c:pt>
                <c:pt idx="23">
                  <c:v>43739</c:v>
                </c:pt>
                <c:pt idx="24">
                  <c:v>43831</c:v>
                </c:pt>
                <c:pt idx="25">
                  <c:v>43921</c:v>
                </c:pt>
                <c:pt idx="26">
                  <c:v>44012</c:v>
                </c:pt>
                <c:pt idx="27">
                  <c:v>44104</c:v>
                </c:pt>
                <c:pt idx="28">
                  <c:v>44196</c:v>
                </c:pt>
                <c:pt idx="29">
                  <c:v>44286</c:v>
                </c:pt>
                <c:pt idx="30">
                  <c:v>44377</c:v>
                </c:pt>
                <c:pt idx="31">
                  <c:v>44469</c:v>
                </c:pt>
                <c:pt idx="32">
                  <c:v>44561</c:v>
                </c:pt>
                <c:pt idx="33">
                  <c:v>44652</c:v>
                </c:pt>
                <c:pt idx="34">
                  <c:v>44743</c:v>
                </c:pt>
                <c:pt idx="35">
                  <c:v>44835</c:v>
                </c:pt>
              </c:numCache>
            </c:numRef>
          </c:cat>
          <c:val>
            <c:numRef>
              <c:f>'Tesla Charger Deployment'!$C$2:$C$37</c:f>
              <c:numCache>
                <c:formatCode>General</c:formatCode>
                <c:ptCount val="36"/>
                <c:pt idx="0">
                  <c:v>1</c:v>
                </c:pt>
                <c:pt idx="1">
                  <c:v>1.1264358632629521</c:v>
                </c:pt>
                <c:pt idx="2">
                  <c:v>1.2688577540449519</c:v>
                </c:pt>
                <c:pt idx="3">
                  <c:v>1.429286879535516</c:v>
                </c:pt>
                <c:pt idx="4">
                  <c:v>1.6099999999999999</c:v>
                </c:pt>
                <c:pt idx="5">
                  <c:v>1.8135617398533526</c:v>
                </c:pt>
                <c:pt idx="6">
                  <c:v>2.0428609840123726</c:v>
                </c:pt>
                <c:pt idx="7">
                  <c:v>2.3011518760521805</c:v>
                </c:pt>
                <c:pt idx="8">
                  <c:v>2.5920999999999994</c:v>
                </c:pt>
                <c:pt idx="9">
                  <c:v>2.9198344011638975</c:v>
                </c:pt>
                <c:pt idx="10">
                  <c:v>3.289006184259919</c:v>
                </c:pt>
                <c:pt idx="11">
                  <c:v>3.7048545204440106</c:v>
                </c:pt>
                <c:pt idx="12">
                  <c:v>4.1732809999999985</c:v>
                </c:pt>
                <c:pt idx="13">
                  <c:v>4.7009333858738742</c:v>
                </c:pt>
                <c:pt idx="14">
                  <c:v>5.2952999566584706</c:v>
                </c:pt>
                <c:pt idx="15">
                  <c:v>5.9648157779148567</c:v>
                </c:pt>
                <c:pt idx="16">
                  <c:v>6.7189824099999971</c:v>
                </c:pt>
                <c:pt idx="17">
                  <c:v>7.5685027512569372</c:v>
                </c:pt>
                <c:pt idx="18">
                  <c:v>8.5254329302201359</c:v>
                </c:pt>
                <c:pt idx="19">
                  <c:v>9.6033534024429166</c:v>
                </c:pt>
                <c:pt idx="20">
                  <c:v>10.817561680099994</c:v>
                </c:pt>
                <c:pt idx="21">
                  <c:v>12.185289429523671</c:v>
                </c:pt>
                <c:pt idx="22">
                  <c:v>13.72594701765442</c:v>
                </c:pt>
                <c:pt idx="23">
                  <c:v>15.461398977933097</c:v>
                </c:pt>
                <c:pt idx="24">
                  <c:v>17.416274304960989</c:v>
                </c:pt>
                <c:pt idx="25">
                  <c:v>19.618315981533105</c:v>
                </c:pt>
                <c:pt idx="26">
                  <c:v>22.098774698423608</c:v>
                </c:pt>
                <c:pt idx="27">
                  <c:v>24.892852354472279</c:v>
                </c:pt>
                <c:pt idx="28">
                  <c:v>28.040201630987188</c:v>
                </c:pt>
                <c:pt idx="29">
                  <c:v>31.585488730268303</c:v>
                </c:pt>
                <c:pt idx="30">
                  <c:v>35.579027264462013</c:v>
                </c:pt>
                <c:pt idx="31">
                  <c:v>40.077492290700377</c:v>
                </c:pt>
                <c:pt idx="32">
                  <c:v>45.144724625889367</c:v>
                </c:pt>
                <c:pt idx="33">
                  <c:v>50.852636855731951</c:v>
                </c:pt>
                <c:pt idx="34">
                  <c:v>57.282233895783826</c:v>
                </c:pt>
                <c:pt idx="35">
                  <c:v>64.524762588027585</c:v>
                </c:pt>
              </c:numCache>
            </c:numRef>
          </c:val>
          <c:smooth val="0"/>
          <c:extLst>
            <c:ext xmlns:c16="http://schemas.microsoft.com/office/drawing/2014/chart" uri="{C3380CC4-5D6E-409C-BE32-E72D297353CC}">
              <c16:uniqueId val="{00000001-17D8-4205-A6DB-BFE4F56FC279}"/>
            </c:ext>
          </c:extLst>
        </c:ser>
        <c:dLbls>
          <c:showLegendKey val="0"/>
          <c:showVal val="0"/>
          <c:showCatName val="0"/>
          <c:showSerName val="0"/>
          <c:showPercent val="0"/>
          <c:showBubbleSize val="0"/>
        </c:dLbls>
        <c:smooth val="0"/>
        <c:axId val="1185186752"/>
        <c:axId val="1329188128"/>
      </c:lineChart>
      <c:dateAx>
        <c:axId val="1185186752"/>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329188128"/>
        <c:crosses val="autoZero"/>
        <c:auto val="1"/>
        <c:lblOffset val="100"/>
        <c:baseTimeUnit val="months"/>
        <c:majorUnit val="1"/>
        <c:majorTimeUnit val="years"/>
      </c:dateAx>
      <c:valAx>
        <c:axId val="1329188128"/>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Normalized to Q4 2013</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8518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EIS</c:v>
                </c:pt>
              </c:strCache>
            </c:strRef>
          </c:tx>
          <c:spPr>
            <a:ln w="34925" cap="rnd">
              <a:solidFill>
                <a:schemeClr val="accent1"/>
              </a:solidFill>
              <a:round/>
            </a:ln>
            <a:effectLst/>
          </c:spPr>
          <c:marker>
            <c:symbol val="none"/>
          </c:marker>
          <c:xVal>
            <c:numRef>
              <c:f>Sheet2!$A$2:$A$101</c:f>
              <c:numCache>
                <c:formatCode>General</c:formatCode>
                <c:ptCount val="100"/>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numCache>
            </c:numRef>
          </c:xVal>
          <c:yVal>
            <c:numRef>
              <c:f>Sheet2!$B$2:$B$101</c:f>
              <c:numCache>
                <c:formatCode>General</c:formatCode>
                <c:ptCount val="100"/>
                <c:pt idx="0">
                  <c:v>13</c:v>
                </c:pt>
                <c:pt idx="1">
                  <c:v>13</c:v>
                </c:pt>
                <c:pt idx="2">
                  <c:v>13</c:v>
                </c:pt>
                <c:pt idx="3">
                  <c:v>13</c:v>
                </c:pt>
                <c:pt idx="4">
                  <c:v>9</c:v>
                </c:pt>
                <c:pt idx="5">
                  <c:v>9</c:v>
                </c:pt>
                <c:pt idx="6">
                  <c:v>9</c:v>
                </c:pt>
                <c:pt idx="7">
                  <c:v>9</c:v>
                </c:pt>
                <c:pt idx="8">
                  <c:v>7</c:v>
                </c:pt>
                <c:pt idx="9">
                  <c:v>7</c:v>
                </c:pt>
                <c:pt idx="10">
                  <c:v>7</c:v>
                </c:pt>
                <c:pt idx="11">
                  <c:v>7</c:v>
                </c:pt>
                <c:pt idx="12">
                  <c:v>5</c:v>
                </c:pt>
                <c:pt idx="13">
                  <c:v>5</c:v>
                </c:pt>
                <c:pt idx="14">
                  <c:v>5</c:v>
                </c:pt>
                <c:pt idx="15">
                  <c:v>5</c:v>
                </c:pt>
                <c:pt idx="16">
                  <c:v>3</c:v>
                </c:pt>
                <c:pt idx="17">
                  <c:v>3</c:v>
                </c:pt>
                <c:pt idx="18">
                  <c:v>3</c:v>
                </c:pt>
                <c:pt idx="19">
                  <c:v>3</c:v>
                </c:pt>
                <c:pt idx="20">
                  <c:v>2.5</c:v>
                </c:pt>
                <c:pt idx="21">
                  <c:v>2.5</c:v>
                </c:pt>
                <c:pt idx="22">
                  <c:v>2.5</c:v>
                </c:pt>
                <c:pt idx="23">
                  <c:v>2.5</c:v>
                </c:pt>
                <c:pt idx="24">
                  <c:v>2.8</c:v>
                </c:pt>
                <c:pt idx="25">
                  <c:v>2.8</c:v>
                </c:pt>
                <c:pt idx="26">
                  <c:v>2.8</c:v>
                </c:pt>
                <c:pt idx="27">
                  <c:v>2.8</c:v>
                </c:pt>
                <c:pt idx="28">
                  <c:v>3.0999999999999996</c:v>
                </c:pt>
                <c:pt idx="29">
                  <c:v>3.0999999999999996</c:v>
                </c:pt>
                <c:pt idx="30">
                  <c:v>3.0999999999999996</c:v>
                </c:pt>
                <c:pt idx="31">
                  <c:v>3.0999999999999996</c:v>
                </c:pt>
                <c:pt idx="32">
                  <c:v>3.3999999999999995</c:v>
                </c:pt>
                <c:pt idx="33">
                  <c:v>3.3999999999999995</c:v>
                </c:pt>
                <c:pt idx="34">
                  <c:v>3.3999999999999995</c:v>
                </c:pt>
                <c:pt idx="35">
                  <c:v>3.3999999999999995</c:v>
                </c:pt>
                <c:pt idx="36">
                  <c:v>3.6999999999999993</c:v>
                </c:pt>
                <c:pt idx="37">
                  <c:v>3.6999999999999993</c:v>
                </c:pt>
                <c:pt idx="38">
                  <c:v>3.6999999999999993</c:v>
                </c:pt>
                <c:pt idx="39">
                  <c:v>3.6999999999999993</c:v>
                </c:pt>
                <c:pt idx="40">
                  <c:v>3.9999999999999991</c:v>
                </c:pt>
                <c:pt idx="41">
                  <c:v>3.9999999999999991</c:v>
                </c:pt>
                <c:pt idx="42">
                  <c:v>3.9999999999999991</c:v>
                </c:pt>
                <c:pt idx="43">
                  <c:v>3.9999999999999991</c:v>
                </c:pt>
                <c:pt idx="44">
                  <c:v>4.2999999999999989</c:v>
                </c:pt>
                <c:pt idx="45">
                  <c:v>4.2999999999999989</c:v>
                </c:pt>
                <c:pt idx="46">
                  <c:v>4.2999999999999989</c:v>
                </c:pt>
                <c:pt idx="47">
                  <c:v>4.2999999999999989</c:v>
                </c:pt>
                <c:pt idx="48">
                  <c:v>4.5999999999999988</c:v>
                </c:pt>
                <c:pt idx="49">
                  <c:v>4.5999999999999988</c:v>
                </c:pt>
                <c:pt idx="50">
                  <c:v>4.5999999999999988</c:v>
                </c:pt>
                <c:pt idx="51">
                  <c:v>4.5999999999999988</c:v>
                </c:pt>
                <c:pt idx="52">
                  <c:v>5</c:v>
                </c:pt>
                <c:pt idx="53">
                  <c:v>5</c:v>
                </c:pt>
                <c:pt idx="54">
                  <c:v>5</c:v>
                </c:pt>
                <c:pt idx="55">
                  <c:v>5</c:v>
                </c:pt>
                <c:pt idx="56">
                  <c:v>6</c:v>
                </c:pt>
                <c:pt idx="57">
                  <c:v>6</c:v>
                </c:pt>
                <c:pt idx="58">
                  <c:v>6</c:v>
                </c:pt>
                <c:pt idx="59">
                  <c:v>6</c:v>
                </c:pt>
                <c:pt idx="60">
                  <c:v>7.6</c:v>
                </c:pt>
                <c:pt idx="61">
                  <c:v>7.6</c:v>
                </c:pt>
                <c:pt idx="62">
                  <c:v>7.6</c:v>
                </c:pt>
                <c:pt idx="63">
                  <c:v>7.6</c:v>
                </c:pt>
                <c:pt idx="64">
                  <c:v>9</c:v>
                </c:pt>
                <c:pt idx="65">
                  <c:v>9</c:v>
                </c:pt>
                <c:pt idx="66">
                  <c:v>9</c:v>
                </c:pt>
                <c:pt idx="67">
                  <c:v>9</c:v>
                </c:pt>
                <c:pt idx="68">
                  <c:v>11</c:v>
                </c:pt>
                <c:pt idx="69">
                  <c:v>11</c:v>
                </c:pt>
                <c:pt idx="70">
                  <c:v>11</c:v>
                </c:pt>
                <c:pt idx="71">
                  <c:v>11</c:v>
                </c:pt>
                <c:pt idx="72">
                  <c:v>12.6</c:v>
                </c:pt>
                <c:pt idx="73">
                  <c:v>12.6</c:v>
                </c:pt>
                <c:pt idx="74">
                  <c:v>12.6</c:v>
                </c:pt>
                <c:pt idx="75">
                  <c:v>12.6</c:v>
                </c:pt>
                <c:pt idx="76">
                  <c:v>16</c:v>
                </c:pt>
                <c:pt idx="77">
                  <c:v>16</c:v>
                </c:pt>
                <c:pt idx="78">
                  <c:v>16</c:v>
                </c:pt>
                <c:pt idx="79">
                  <c:v>16</c:v>
                </c:pt>
                <c:pt idx="80">
                  <c:v>15</c:v>
                </c:pt>
                <c:pt idx="81">
                  <c:v>15</c:v>
                </c:pt>
                <c:pt idx="82">
                  <c:v>15</c:v>
                </c:pt>
                <c:pt idx="83">
                  <c:v>15</c:v>
                </c:pt>
                <c:pt idx="84">
                  <c:v>15.9</c:v>
                </c:pt>
                <c:pt idx="85">
                  <c:v>15.9</c:v>
                </c:pt>
                <c:pt idx="86">
                  <c:v>15.9</c:v>
                </c:pt>
                <c:pt idx="87">
                  <c:v>15.9</c:v>
                </c:pt>
                <c:pt idx="88">
                  <c:v>24</c:v>
                </c:pt>
                <c:pt idx="89">
                  <c:v>24</c:v>
                </c:pt>
                <c:pt idx="90">
                  <c:v>24</c:v>
                </c:pt>
                <c:pt idx="91">
                  <c:v>24</c:v>
                </c:pt>
                <c:pt idx="92">
                  <c:v>24.8</c:v>
                </c:pt>
                <c:pt idx="93">
                  <c:v>24.8</c:v>
                </c:pt>
                <c:pt idx="94">
                  <c:v>24.8</c:v>
                </c:pt>
                <c:pt idx="95">
                  <c:v>24.8</c:v>
                </c:pt>
                <c:pt idx="96">
                  <c:v>21</c:v>
                </c:pt>
                <c:pt idx="97">
                  <c:v>21</c:v>
                </c:pt>
                <c:pt idx="98">
                  <c:v>21</c:v>
                </c:pt>
                <c:pt idx="99">
                  <c:v>21</c:v>
                </c:pt>
              </c:numCache>
            </c:numRef>
          </c:yVal>
          <c:smooth val="0"/>
          <c:extLst>
            <c:ext xmlns:c16="http://schemas.microsoft.com/office/drawing/2014/chart" uri="{C3380CC4-5D6E-409C-BE32-E72D297353CC}">
              <c16:uniqueId val="{00000000-DDB4-46C7-89EA-1C5770134D69}"/>
            </c:ext>
          </c:extLst>
        </c:ser>
        <c:ser>
          <c:idx val="1"/>
          <c:order val="1"/>
          <c:tx>
            <c:strRef>
              <c:f>Sheet2!$C$1</c:f>
              <c:strCache>
                <c:ptCount val="1"/>
                <c:pt idx="0">
                  <c:v>2022 IEPR</c:v>
                </c:pt>
              </c:strCache>
            </c:strRef>
          </c:tx>
          <c:spPr>
            <a:ln w="34925" cap="rnd">
              <a:solidFill>
                <a:srgbClr val="C59EE2"/>
              </a:solidFill>
              <a:round/>
            </a:ln>
            <a:effectLst/>
          </c:spPr>
          <c:marker>
            <c:symbol val="none"/>
          </c:marker>
          <c:xVal>
            <c:numRef>
              <c:f>Sheet2!$A$2:$A$101</c:f>
              <c:numCache>
                <c:formatCode>General</c:formatCode>
                <c:ptCount val="100"/>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numCache>
            </c:numRef>
          </c:xVal>
          <c:yVal>
            <c:numRef>
              <c:f>Sheet2!$C$2:$C$101</c:f>
              <c:numCache>
                <c:formatCode>General</c:formatCode>
                <c:ptCount val="100"/>
                <c:pt idx="0">
                  <c:v>9</c:v>
                </c:pt>
                <c:pt idx="1">
                  <c:v>9</c:v>
                </c:pt>
                <c:pt idx="2">
                  <c:v>9</c:v>
                </c:pt>
                <c:pt idx="3">
                  <c:v>9</c:v>
                </c:pt>
                <c:pt idx="4">
                  <c:v>6.8</c:v>
                </c:pt>
                <c:pt idx="5">
                  <c:v>6.8</c:v>
                </c:pt>
                <c:pt idx="6">
                  <c:v>6.8</c:v>
                </c:pt>
                <c:pt idx="7">
                  <c:v>6.8</c:v>
                </c:pt>
                <c:pt idx="8">
                  <c:v>4.8</c:v>
                </c:pt>
                <c:pt idx="9">
                  <c:v>4.8</c:v>
                </c:pt>
                <c:pt idx="10">
                  <c:v>4.8</c:v>
                </c:pt>
                <c:pt idx="11">
                  <c:v>4.8</c:v>
                </c:pt>
                <c:pt idx="12">
                  <c:v>2.7</c:v>
                </c:pt>
                <c:pt idx="13">
                  <c:v>2.7</c:v>
                </c:pt>
                <c:pt idx="14">
                  <c:v>2.7</c:v>
                </c:pt>
                <c:pt idx="15">
                  <c:v>2.7</c:v>
                </c:pt>
                <c:pt idx="16">
                  <c:v>2.5</c:v>
                </c:pt>
                <c:pt idx="17">
                  <c:v>2.5</c:v>
                </c:pt>
                <c:pt idx="18">
                  <c:v>2.5</c:v>
                </c:pt>
                <c:pt idx="19">
                  <c:v>2.5</c:v>
                </c:pt>
                <c:pt idx="20">
                  <c:v>2.4</c:v>
                </c:pt>
                <c:pt idx="21">
                  <c:v>2.4</c:v>
                </c:pt>
                <c:pt idx="22">
                  <c:v>2.4</c:v>
                </c:pt>
                <c:pt idx="23">
                  <c:v>2.4</c:v>
                </c:pt>
                <c:pt idx="24">
                  <c:v>4</c:v>
                </c:pt>
                <c:pt idx="25">
                  <c:v>4</c:v>
                </c:pt>
                <c:pt idx="26">
                  <c:v>4</c:v>
                </c:pt>
                <c:pt idx="27">
                  <c:v>4</c:v>
                </c:pt>
                <c:pt idx="28">
                  <c:v>6.5</c:v>
                </c:pt>
                <c:pt idx="29">
                  <c:v>6.5</c:v>
                </c:pt>
                <c:pt idx="30">
                  <c:v>6.5</c:v>
                </c:pt>
                <c:pt idx="31">
                  <c:v>6.5</c:v>
                </c:pt>
                <c:pt idx="32">
                  <c:v>8.75</c:v>
                </c:pt>
                <c:pt idx="33">
                  <c:v>8.75</c:v>
                </c:pt>
                <c:pt idx="34">
                  <c:v>8.75</c:v>
                </c:pt>
                <c:pt idx="35">
                  <c:v>8.75</c:v>
                </c:pt>
                <c:pt idx="36">
                  <c:v>9.1999999999999993</c:v>
                </c:pt>
                <c:pt idx="37">
                  <c:v>9.1999999999999993</c:v>
                </c:pt>
                <c:pt idx="38">
                  <c:v>9.1999999999999993</c:v>
                </c:pt>
                <c:pt idx="39">
                  <c:v>9.1999999999999993</c:v>
                </c:pt>
                <c:pt idx="40">
                  <c:v>9.1999999999999993</c:v>
                </c:pt>
                <c:pt idx="41">
                  <c:v>9.1999999999999993</c:v>
                </c:pt>
                <c:pt idx="42">
                  <c:v>9.1999999999999993</c:v>
                </c:pt>
                <c:pt idx="43">
                  <c:v>9.1999999999999993</c:v>
                </c:pt>
                <c:pt idx="44">
                  <c:v>8</c:v>
                </c:pt>
                <c:pt idx="45">
                  <c:v>8</c:v>
                </c:pt>
                <c:pt idx="46">
                  <c:v>8</c:v>
                </c:pt>
                <c:pt idx="47">
                  <c:v>8</c:v>
                </c:pt>
                <c:pt idx="48">
                  <c:v>7.8</c:v>
                </c:pt>
                <c:pt idx="49">
                  <c:v>7.8</c:v>
                </c:pt>
                <c:pt idx="50">
                  <c:v>7.8</c:v>
                </c:pt>
                <c:pt idx="51">
                  <c:v>7.8</c:v>
                </c:pt>
                <c:pt idx="52">
                  <c:v>7.6</c:v>
                </c:pt>
                <c:pt idx="53">
                  <c:v>7.6</c:v>
                </c:pt>
                <c:pt idx="54">
                  <c:v>7.6</c:v>
                </c:pt>
                <c:pt idx="55">
                  <c:v>7.6</c:v>
                </c:pt>
                <c:pt idx="56">
                  <c:v>7.4</c:v>
                </c:pt>
                <c:pt idx="57">
                  <c:v>7.4</c:v>
                </c:pt>
                <c:pt idx="58">
                  <c:v>7.4</c:v>
                </c:pt>
                <c:pt idx="59">
                  <c:v>7.4</c:v>
                </c:pt>
                <c:pt idx="60">
                  <c:v>6.8</c:v>
                </c:pt>
                <c:pt idx="61">
                  <c:v>6.8</c:v>
                </c:pt>
                <c:pt idx="62">
                  <c:v>6.8</c:v>
                </c:pt>
                <c:pt idx="63">
                  <c:v>6.8</c:v>
                </c:pt>
                <c:pt idx="64">
                  <c:v>4.8</c:v>
                </c:pt>
                <c:pt idx="65">
                  <c:v>4.8</c:v>
                </c:pt>
                <c:pt idx="66">
                  <c:v>4.8</c:v>
                </c:pt>
                <c:pt idx="67">
                  <c:v>4.8</c:v>
                </c:pt>
                <c:pt idx="68">
                  <c:v>4.7</c:v>
                </c:pt>
                <c:pt idx="69">
                  <c:v>4.7</c:v>
                </c:pt>
                <c:pt idx="70">
                  <c:v>4.7</c:v>
                </c:pt>
                <c:pt idx="71">
                  <c:v>4.7</c:v>
                </c:pt>
                <c:pt idx="72">
                  <c:v>4.8</c:v>
                </c:pt>
                <c:pt idx="73">
                  <c:v>4.8</c:v>
                </c:pt>
                <c:pt idx="74">
                  <c:v>4.8</c:v>
                </c:pt>
                <c:pt idx="75">
                  <c:v>4.8</c:v>
                </c:pt>
                <c:pt idx="76">
                  <c:v>4.8</c:v>
                </c:pt>
                <c:pt idx="77">
                  <c:v>4.8</c:v>
                </c:pt>
                <c:pt idx="78">
                  <c:v>4.8</c:v>
                </c:pt>
                <c:pt idx="79">
                  <c:v>4.8</c:v>
                </c:pt>
                <c:pt idx="80">
                  <c:v>4.8</c:v>
                </c:pt>
                <c:pt idx="81">
                  <c:v>4.8</c:v>
                </c:pt>
                <c:pt idx="82">
                  <c:v>4.8</c:v>
                </c:pt>
                <c:pt idx="83">
                  <c:v>4.8</c:v>
                </c:pt>
                <c:pt idx="84">
                  <c:v>7</c:v>
                </c:pt>
                <c:pt idx="85">
                  <c:v>7</c:v>
                </c:pt>
                <c:pt idx="86">
                  <c:v>7</c:v>
                </c:pt>
                <c:pt idx="87">
                  <c:v>7</c:v>
                </c:pt>
                <c:pt idx="88">
                  <c:v>7.5</c:v>
                </c:pt>
                <c:pt idx="89">
                  <c:v>7.5</c:v>
                </c:pt>
                <c:pt idx="90">
                  <c:v>7.5</c:v>
                </c:pt>
                <c:pt idx="91">
                  <c:v>7.5</c:v>
                </c:pt>
                <c:pt idx="92">
                  <c:v>10</c:v>
                </c:pt>
                <c:pt idx="93">
                  <c:v>10</c:v>
                </c:pt>
                <c:pt idx="94">
                  <c:v>10</c:v>
                </c:pt>
                <c:pt idx="95">
                  <c:v>10</c:v>
                </c:pt>
                <c:pt idx="96">
                  <c:v>12</c:v>
                </c:pt>
                <c:pt idx="97">
                  <c:v>12</c:v>
                </c:pt>
                <c:pt idx="98">
                  <c:v>12</c:v>
                </c:pt>
                <c:pt idx="99">
                  <c:v>12</c:v>
                </c:pt>
              </c:numCache>
            </c:numRef>
          </c:yVal>
          <c:smooth val="0"/>
          <c:extLst>
            <c:ext xmlns:c16="http://schemas.microsoft.com/office/drawing/2014/chart" uri="{C3380CC4-5D6E-409C-BE32-E72D297353CC}">
              <c16:uniqueId val="{00000001-DDB4-46C7-89EA-1C5770134D69}"/>
            </c:ext>
          </c:extLst>
        </c:ser>
        <c:dLbls>
          <c:showLegendKey val="0"/>
          <c:showVal val="0"/>
          <c:showCatName val="0"/>
          <c:showSerName val="0"/>
          <c:showPercent val="0"/>
          <c:showBubbleSize val="0"/>
        </c:dLbls>
        <c:axId val="105515951"/>
        <c:axId val="947025647"/>
      </c:scatterChart>
      <c:valAx>
        <c:axId val="105515951"/>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a:t>Hour of Day</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947025647"/>
        <c:crosses val="autoZero"/>
        <c:crossBetween val="midCat"/>
        <c:majorUnit val="4"/>
      </c:valAx>
      <c:valAx>
        <c:axId val="9470256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US"/>
                  <a:t>EV Charging Rate (GW)</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05515951"/>
        <c:crosses val="autoZero"/>
        <c:crossBetween val="midCat"/>
      </c:valAx>
      <c:spPr>
        <a:noFill/>
        <a:ln>
          <a:noFill/>
        </a:ln>
        <a:effectLst/>
      </c:spPr>
    </c:plotArea>
    <c:legend>
      <c:legendPos val="r"/>
      <c:layout>
        <c:manualLayout>
          <c:xMode val="edge"/>
          <c:yMode val="edge"/>
          <c:x val="0.19590244969378828"/>
          <c:y val="0.24131889763779532"/>
          <c:w val="0.20152821522309708"/>
          <c:h val="0.17307159521726453"/>
        </c:manualLayout>
      </c:layout>
      <c:overlay val="1"/>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b="1"/>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Sheet2!$B$1</c:f>
              <c:strCache>
                <c:ptCount val="1"/>
                <c:pt idx="0">
                  <c:v>EIS</c:v>
                </c:pt>
              </c:strCache>
            </c:strRef>
          </c:tx>
          <c:spPr>
            <a:ln w="19050" cap="rnd">
              <a:solidFill>
                <a:schemeClr val="accent1"/>
              </a:solidFill>
              <a:round/>
            </a:ln>
            <a:effectLst/>
          </c:spPr>
          <c:marker>
            <c:symbol val="none"/>
          </c:marker>
          <c:xVal>
            <c:numRef>
              <c:f>Sheet2!$A$2:$A$101</c:f>
              <c:numCache>
                <c:formatCode>General</c:formatCode>
                <c:ptCount val="100"/>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numCache>
            </c:numRef>
          </c:xVal>
          <c:yVal>
            <c:numRef>
              <c:f>Sheet2!$B$2:$B$101</c:f>
              <c:numCache>
                <c:formatCode>General</c:formatCode>
                <c:ptCount val="100"/>
                <c:pt idx="0">
                  <c:v>13</c:v>
                </c:pt>
                <c:pt idx="1">
                  <c:v>13</c:v>
                </c:pt>
                <c:pt idx="2">
                  <c:v>13</c:v>
                </c:pt>
                <c:pt idx="3">
                  <c:v>13</c:v>
                </c:pt>
                <c:pt idx="4">
                  <c:v>9</c:v>
                </c:pt>
                <c:pt idx="5">
                  <c:v>9</c:v>
                </c:pt>
                <c:pt idx="6">
                  <c:v>9</c:v>
                </c:pt>
                <c:pt idx="7">
                  <c:v>9</c:v>
                </c:pt>
                <c:pt idx="8">
                  <c:v>7</c:v>
                </c:pt>
                <c:pt idx="9">
                  <c:v>7</c:v>
                </c:pt>
                <c:pt idx="10">
                  <c:v>7</c:v>
                </c:pt>
                <c:pt idx="11">
                  <c:v>7</c:v>
                </c:pt>
                <c:pt idx="12">
                  <c:v>5</c:v>
                </c:pt>
                <c:pt idx="13">
                  <c:v>5</c:v>
                </c:pt>
                <c:pt idx="14">
                  <c:v>5</c:v>
                </c:pt>
                <c:pt idx="15">
                  <c:v>5</c:v>
                </c:pt>
                <c:pt idx="16">
                  <c:v>3</c:v>
                </c:pt>
                <c:pt idx="17">
                  <c:v>3</c:v>
                </c:pt>
                <c:pt idx="18">
                  <c:v>3</c:v>
                </c:pt>
                <c:pt idx="19">
                  <c:v>3</c:v>
                </c:pt>
                <c:pt idx="20">
                  <c:v>2.5</c:v>
                </c:pt>
                <c:pt idx="21">
                  <c:v>2.5</c:v>
                </c:pt>
                <c:pt idx="22">
                  <c:v>2.5</c:v>
                </c:pt>
                <c:pt idx="23">
                  <c:v>2.5</c:v>
                </c:pt>
                <c:pt idx="24">
                  <c:v>2.8</c:v>
                </c:pt>
                <c:pt idx="25">
                  <c:v>2.8</c:v>
                </c:pt>
                <c:pt idx="26">
                  <c:v>2.8</c:v>
                </c:pt>
                <c:pt idx="27">
                  <c:v>2.8</c:v>
                </c:pt>
                <c:pt idx="28">
                  <c:v>3.0999999999999996</c:v>
                </c:pt>
                <c:pt idx="29">
                  <c:v>3.0999999999999996</c:v>
                </c:pt>
                <c:pt idx="30">
                  <c:v>3.0999999999999996</c:v>
                </c:pt>
                <c:pt idx="31">
                  <c:v>3.0999999999999996</c:v>
                </c:pt>
                <c:pt idx="32">
                  <c:v>3.3999999999999995</c:v>
                </c:pt>
                <c:pt idx="33">
                  <c:v>3.3999999999999995</c:v>
                </c:pt>
                <c:pt idx="34">
                  <c:v>3.3999999999999995</c:v>
                </c:pt>
                <c:pt idx="35">
                  <c:v>3.3999999999999995</c:v>
                </c:pt>
                <c:pt idx="36">
                  <c:v>3.6999999999999993</c:v>
                </c:pt>
                <c:pt idx="37">
                  <c:v>3.6999999999999993</c:v>
                </c:pt>
                <c:pt idx="38">
                  <c:v>3.6999999999999993</c:v>
                </c:pt>
                <c:pt idx="39">
                  <c:v>3.6999999999999993</c:v>
                </c:pt>
                <c:pt idx="40">
                  <c:v>3.9999999999999991</c:v>
                </c:pt>
                <c:pt idx="41">
                  <c:v>3.9999999999999991</c:v>
                </c:pt>
                <c:pt idx="42">
                  <c:v>3.9999999999999991</c:v>
                </c:pt>
                <c:pt idx="43">
                  <c:v>3.9999999999999991</c:v>
                </c:pt>
                <c:pt idx="44">
                  <c:v>4.2999999999999989</c:v>
                </c:pt>
                <c:pt idx="45">
                  <c:v>4.2999999999999989</c:v>
                </c:pt>
                <c:pt idx="46">
                  <c:v>4.2999999999999989</c:v>
                </c:pt>
                <c:pt idx="47">
                  <c:v>4.2999999999999989</c:v>
                </c:pt>
                <c:pt idx="48">
                  <c:v>4.5999999999999988</c:v>
                </c:pt>
                <c:pt idx="49">
                  <c:v>4.5999999999999988</c:v>
                </c:pt>
                <c:pt idx="50">
                  <c:v>4.5999999999999988</c:v>
                </c:pt>
                <c:pt idx="51">
                  <c:v>4.5999999999999988</c:v>
                </c:pt>
                <c:pt idx="52">
                  <c:v>5</c:v>
                </c:pt>
                <c:pt idx="53">
                  <c:v>5</c:v>
                </c:pt>
                <c:pt idx="54">
                  <c:v>5</c:v>
                </c:pt>
                <c:pt idx="55">
                  <c:v>5</c:v>
                </c:pt>
                <c:pt idx="56">
                  <c:v>6</c:v>
                </c:pt>
                <c:pt idx="57">
                  <c:v>6</c:v>
                </c:pt>
                <c:pt idx="58">
                  <c:v>6</c:v>
                </c:pt>
                <c:pt idx="59">
                  <c:v>6</c:v>
                </c:pt>
                <c:pt idx="60">
                  <c:v>7.6</c:v>
                </c:pt>
                <c:pt idx="61">
                  <c:v>7.6</c:v>
                </c:pt>
                <c:pt idx="62">
                  <c:v>7.6</c:v>
                </c:pt>
                <c:pt idx="63">
                  <c:v>7.6</c:v>
                </c:pt>
                <c:pt idx="64">
                  <c:v>9</c:v>
                </c:pt>
                <c:pt idx="65">
                  <c:v>9</c:v>
                </c:pt>
                <c:pt idx="66">
                  <c:v>9</c:v>
                </c:pt>
                <c:pt idx="67">
                  <c:v>9</c:v>
                </c:pt>
                <c:pt idx="68">
                  <c:v>11</c:v>
                </c:pt>
                <c:pt idx="69">
                  <c:v>11</c:v>
                </c:pt>
                <c:pt idx="70">
                  <c:v>11</c:v>
                </c:pt>
                <c:pt idx="71">
                  <c:v>11</c:v>
                </c:pt>
                <c:pt idx="72">
                  <c:v>12.6</c:v>
                </c:pt>
                <c:pt idx="73">
                  <c:v>12.6</c:v>
                </c:pt>
                <c:pt idx="74">
                  <c:v>12.6</c:v>
                </c:pt>
                <c:pt idx="75">
                  <c:v>12.6</c:v>
                </c:pt>
                <c:pt idx="76">
                  <c:v>16</c:v>
                </c:pt>
                <c:pt idx="77">
                  <c:v>16</c:v>
                </c:pt>
                <c:pt idx="78">
                  <c:v>16</c:v>
                </c:pt>
                <c:pt idx="79">
                  <c:v>16</c:v>
                </c:pt>
                <c:pt idx="80">
                  <c:v>15</c:v>
                </c:pt>
                <c:pt idx="81">
                  <c:v>15</c:v>
                </c:pt>
                <c:pt idx="82">
                  <c:v>15</c:v>
                </c:pt>
                <c:pt idx="83">
                  <c:v>15</c:v>
                </c:pt>
                <c:pt idx="84">
                  <c:v>15.9</c:v>
                </c:pt>
                <c:pt idx="85">
                  <c:v>15.9</c:v>
                </c:pt>
                <c:pt idx="86">
                  <c:v>15.9</c:v>
                </c:pt>
                <c:pt idx="87">
                  <c:v>15.9</c:v>
                </c:pt>
                <c:pt idx="88">
                  <c:v>24</c:v>
                </c:pt>
                <c:pt idx="89">
                  <c:v>24</c:v>
                </c:pt>
                <c:pt idx="90">
                  <c:v>24</c:v>
                </c:pt>
                <c:pt idx="91">
                  <c:v>24</c:v>
                </c:pt>
                <c:pt idx="92">
                  <c:v>24.8</c:v>
                </c:pt>
                <c:pt idx="93">
                  <c:v>24.8</c:v>
                </c:pt>
                <c:pt idx="94">
                  <c:v>24.8</c:v>
                </c:pt>
                <c:pt idx="95">
                  <c:v>24.8</c:v>
                </c:pt>
                <c:pt idx="96">
                  <c:v>21</c:v>
                </c:pt>
                <c:pt idx="97">
                  <c:v>21</c:v>
                </c:pt>
                <c:pt idx="98">
                  <c:v>21</c:v>
                </c:pt>
                <c:pt idx="99">
                  <c:v>21</c:v>
                </c:pt>
              </c:numCache>
            </c:numRef>
          </c:yVal>
          <c:smooth val="0"/>
          <c:extLst>
            <c:ext xmlns:c16="http://schemas.microsoft.com/office/drawing/2014/chart" uri="{C3380CC4-5D6E-409C-BE32-E72D297353CC}">
              <c16:uniqueId val="{00000000-2D1B-4511-97F5-2DD649CA36D0}"/>
            </c:ext>
          </c:extLst>
        </c:ser>
        <c:ser>
          <c:idx val="1"/>
          <c:order val="1"/>
          <c:tx>
            <c:strRef>
              <c:f>Sheet2!$C$1</c:f>
              <c:strCache>
                <c:ptCount val="1"/>
                <c:pt idx="0">
                  <c:v>2022 IEPR</c:v>
                </c:pt>
              </c:strCache>
            </c:strRef>
          </c:tx>
          <c:spPr>
            <a:ln w="19050" cap="rnd">
              <a:solidFill>
                <a:srgbClr val="C59EE2"/>
              </a:solidFill>
              <a:round/>
            </a:ln>
            <a:effectLst/>
          </c:spPr>
          <c:marker>
            <c:symbol val="none"/>
          </c:marker>
          <c:xVal>
            <c:numRef>
              <c:f>Sheet2!$A$2:$A$101</c:f>
              <c:numCache>
                <c:formatCode>General</c:formatCode>
                <c:ptCount val="100"/>
                <c:pt idx="0">
                  <c:v>0</c:v>
                </c:pt>
                <c:pt idx="1">
                  <c:v>0.25</c:v>
                </c:pt>
                <c:pt idx="2">
                  <c:v>0.5</c:v>
                </c:pt>
                <c:pt idx="3">
                  <c:v>0.75</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numCache>
            </c:numRef>
          </c:xVal>
          <c:yVal>
            <c:numRef>
              <c:f>Sheet2!$C$2:$C$101</c:f>
              <c:numCache>
                <c:formatCode>General</c:formatCode>
                <c:ptCount val="100"/>
                <c:pt idx="0">
                  <c:v>9</c:v>
                </c:pt>
                <c:pt idx="1">
                  <c:v>9</c:v>
                </c:pt>
                <c:pt idx="2">
                  <c:v>9</c:v>
                </c:pt>
                <c:pt idx="3">
                  <c:v>9</c:v>
                </c:pt>
                <c:pt idx="4">
                  <c:v>6.8</c:v>
                </c:pt>
                <c:pt idx="5">
                  <c:v>6.8</c:v>
                </c:pt>
                <c:pt idx="6">
                  <c:v>6.8</c:v>
                </c:pt>
                <c:pt idx="7">
                  <c:v>6.8</c:v>
                </c:pt>
                <c:pt idx="8">
                  <c:v>4.8</c:v>
                </c:pt>
                <c:pt idx="9">
                  <c:v>4.8</c:v>
                </c:pt>
                <c:pt idx="10">
                  <c:v>4.8</c:v>
                </c:pt>
                <c:pt idx="11">
                  <c:v>4.8</c:v>
                </c:pt>
                <c:pt idx="12">
                  <c:v>2.7</c:v>
                </c:pt>
                <c:pt idx="13">
                  <c:v>2.7</c:v>
                </c:pt>
                <c:pt idx="14">
                  <c:v>2.7</c:v>
                </c:pt>
                <c:pt idx="15">
                  <c:v>2.7</c:v>
                </c:pt>
                <c:pt idx="16">
                  <c:v>2.5</c:v>
                </c:pt>
                <c:pt idx="17">
                  <c:v>2.5</c:v>
                </c:pt>
                <c:pt idx="18">
                  <c:v>2.5</c:v>
                </c:pt>
                <c:pt idx="19">
                  <c:v>2.5</c:v>
                </c:pt>
                <c:pt idx="20">
                  <c:v>2.4</c:v>
                </c:pt>
                <c:pt idx="21">
                  <c:v>2.4</c:v>
                </c:pt>
                <c:pt idx="22">
                  <c:v>2.4</c:v>
                </c:pt>
                <c:pt idx="23">
                  <c:v>2.4</c:v>
                </c:pt>
                <c:pt idx="24">
                  <c:v>4</c:v>
                </c:pt>
                <c:pt idx="25">
                  <c:v>4</c:v>
                </c:pt>
                <c:pt idx="26">
                  <c:v>4</c:v>
                </c:pt>
                <c:pt idx="27">
                  <c:v>4</c:v>
                </c:pt>
                <c:pt idx="28">
                  <c:v>6.5</c:v>
                </c:pt>
                <c:pt idx="29">
                  <c:v>6.5</c:v>
                </c:pt>
                <c:pt idx="30">
                  <c:v>6.5</c:v>
                </c:pt>
                <c:pt idx="31">
                  <c:v>6.5</c:v>
                </c:pt>
                <c:pt idx="32">
                  <c:v>8.75</c:v>
                </c:pt>
                <c:pt idx="33">
                  <c:v>8.75</c:v>
                </c:pt>
                <c:pt idx="34">
                  <c:v>8.75</c:v>
                </c:pt>
                <c:pt idx="35">
                  <c:v>8.75</c:v>
                </c:pt>
                <c:pt idx="36">
                  <c:v>9.1999999999999993</c:v>
                </c:pt>
                <c:pt idx="37">
                  <c:v>9.1999999999999993</c:v>
                </c:pt>
                <c:pt idx="38">
                  <c:v>9.1999999999999993</c:v>
                </c:pt>
                <c:pt idx="39">
                  <c:v>9.1999999999999993</c:v>
                </c:pt>
                <c:pt idx="40">
                  <c:v>9.1999999999999993</c:v>
                </c:pt>
                <c:pt idx="41">
                  <c:v>9.1999999999999993</c:v>
                </c:pt>
                <c:pt idx="42">
                  <c:v>9.1999999999999993</c:v>
                </c:pt>
                <c:pt idx="43">
                  <c:v>9.1999999999999993</c:v>
                </c:pt>
                <c:pt idx="44">
                  <c:v>8</c:v>
                </c:pt>
                <c:pt idx="45">
                  <c:v>8</c:v>
                </c:pt>
                <c:pt idx="46">
                  <c:v>8</c:v>
                </c:pt>
                <c:pt idx="47">
                  <c:v>8</c:v>
                </c:pt>
                <c:pt idx="48">
                  <c:v>7.8</c:v>
                </c:pt>
                <c:pt idx="49">
                  <c:v>7.8</c:v>
                </c:pt>
                <c:pt idx="50">
                  <c:v>7.8</c:v>
                </c:pt>
                <c:pt idx="51">
                  <c:v>7.8</c:v>
                </c:pt>
                <c:pt idx="52">
                  <c:v>7.6</c:v>
                </c:pt>
                <c:pt idx="53">
                  <c:v>7.6</c:v>
                </c:pt>
                <c:pt idx="54">
                  <c:v>7.6</c:v>
                </c:pt>
                <c:pt idx="55">
                  <c:v>7.6</c:v>
                </c:pt>
                <c:pt idx="56">
                  <c:v>7.4</c:v>
                </c:pt>
                <c:pt idx="57">
                  <c:v>7.4</c:v>
                </c:pt>
                <c:pt idx="58">
                  <c:v>7.4</c:v>
                </c:pt>
                <c:pt idx="59">
                  <c:v>7.4</c:v>
                </c:pt>
                <c:pt idx="60">
                  <c:v>6.8</c:v>
                </c:pt>
                <c:pt idx="61">
                  <c:v>6.8</c:v>
                </c:pt>
                <c:pt idx="62">
                  <c:v>6.8</c:v>
                </c:pt>
                <c:pt idx="63">
                  <c:v>6.8</c:v>
                </c:pt>
                <c:pt idx="64">
                  <c:v>4.8</c:v>
                </c:pt>
                <c:pt idx="65">
                  <c:v>4.8</c:v>
                </c:pt>
                <c:pt idx="66">
                  <c:v>4.8</c:v>
                </c:pt>
                <c:pt idx="67">
                  <c:v>4.8</c:v>
                </c:pt>
                <c:pt idx="68">
                  <c:v>4.7</c:v>
                </c:pt>
                <c:pt idx="69">
                  <c:v>4.7</c:v>
                </c:pt>
                <c:pt idx="70">
                  <c:v>4.7</c:v>
                </c:pt>
                <c:pt idx="71">
                  <c:v>4.7</c:v>
                </c:pt>
                <c:pt idx="72">
                  <c:v>4.8</c:v>
                </c:pt>
                <c:pt idx="73">
                  <c:v>4.8</c:v>
                </c:pt>
                <c:pt idx="74">
                  <c:v>4.8</c:v>
                </c:pt>
                <c:pt idx="75">
                  <c:v>4.8</c:v>
                </c:pt>
                <c:pt idx="76">
                  <c:v>4.8</c:v>
                </c:pt>
                <c:pt idx="77">
                  <c:v>4.8</c:v>
                </c:pt>
                <c:pt idx="78">
                  <c:v>4.8</c:v>
                </c:pt>
                <c:pt idx="79">
                  <c:v>4.8</c:v>
                </c:pt>
                <c:pt idx="80">
                  <c:v>4.8</c:v>
                </c:pt>
                <c:pt idx="81">
                  <c:v>4.8</c:v>
                </c:pt>
                <c:pt idx="82">
                  <c:v>4.8</c:v>
                </c:pt>
                <c:pt idx="83">
                  <c:v>4.8</c:v>
                </c:pt>
                <c:pt idx="84">
                  <c:v>7</c:v>
                </c:pt>
                <c:pt idx="85">
                  <c:v>7</c:v>
                </c:pt>
                <c:pt idx="86">
                  <c:v>7</c:v>
                </c:pt>
                <c:pt idx="87">
                  <c:v>7</c:v>
                </c:pt>
                <c:pt idx="88">
                  <c:v>7.5</c:v>
                </c:pt>
                <c:pt idx="89">
                  <c:v>7.5</c:v>
                </c:pt>
                <c:pt idx="90">
                  <c:v>7.5</c:v>
                </c:pt>
                <c:pt idx="91">
                  <c:v>7.5</c:v>
                </c:pt>
                <c:pt idx="92">
                  <c:v>10</c:v>
                </c:pt>
                <c:pt idx="93">
                  <c:v>10</c:v>
                </c:pt>
                <c:pt idx="94">
                  <c:v>10</c:v>
                </c:pt>
                <c:pt idx="95">
                  <c:v>10</c:v>
                </c:pt>
                <c:pt idx="96">
                  <c:v>12</c:v>
                </c:pt>
                <c:pt idx="97">
                  <c:v>12</c:v>
                </c:pt>
                <c:pt idx="98">
                  <c:v>12</c:v>
                </c:pt>
                <c:pt idx="99">
                  <c:v>12</c:v>
                </c:pt>
              </c:numCache>
            </c:numRef>
          </c:yVal>
          <c:smooth val="0"/>
          <c:extLst>
            <c:ext xmlns:c16="http://schemas.microsoft.com/office/drawing/2014/chart" uri="{C3380CC4-5D6E-409C-BE32-E72D297353CC}">
              <c16:uniqueId val="{00000001-2D1B-4511-97F5-2DD649CA36D0}"/>
            </c:ext>
          </c:extLst>
        </c:ser>
        <c:dLbls>
          <c:showLegendKey val="0"/>
          <c:showVal val="0"/>
          <c:showCatName val="0"/>
          <c:showSerName val="0"/>
          <c:showPercent val="0"/>
          <c:showBubbleSize val="0"/>
        </c:dLbls>
        <c:axId val="105515951"/>
        <c:axId val="947025647"/>
      </c:scatterChart>
      <c:valAx>
        <c:axId val="105515951"/>
        <c:scaling>
          <c:orientation val="minMax"/>
          <c:max val="24"/>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Hour of Day</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47025647"/>
        <c:crosses val="autoZero"/>
        <c:crossBetween val="midCat"/>
        <c:majorUnit val="4"/>
      </c:valAx>
      <c:valAx>
        <c:axId val="9470256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EV Charging Rate (GW)</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5515951"/>
        <c:crosses val="autoZero"/>
        <c:crossBetween val="midCat"/>
      </c:valAx>
      <c:spPr>
        <a:noFill/>
        <a:ln>
          <a:noFill/>
        </a:ln>
        <a:effectLst/>
      </c:spPr>
    </c:plotArea>
    <c:legend>
      <c:legendPos val="r"/>
      <c:layout>
        <c:manualLayout>
          <c:xMode val="edge"/>
          <c:yMode val="edge"/>
          <c:x val="0.19590244969378828"/>
          <c:y val="0.24131889763779532"/>
          <c:w val="0.20152821522309708"/>
          <c:h val="0.17307159521726453"/>
        </c:manualLayout>
      </c:layout>
      <c:overlay val="1"/>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ADMD!$C$2</c:f>
              <c:strCache>
                <c:ptCount val="1"/>
              </c:strCache>
            </c:strRef>
          </c:tx>
          <c:spPr>
            <a:ln w="28575" cap="rnd">
              <a:solidFill>
                <a:schemeClr val="accent1"/>
              </a:solidFill>
              <a:round/>
            </a:ln>
            <a:effectLst/>
          </c:spPr>
          <c:marker>
            <c:symbol val="none"/>
          </c:marker>
          <c:cat>
            <c:numRef>
              <c:f>ADMD!$A$2:$A$102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ADMD!$C$3:$C$102</c:f>
              <c:numCache>
                <c:formatCode>General</c:formatCode>
                <c:ptCount val="100"/>
                <c:pt idx="0">
                  <c:v>6.5051999999999994</c:v>
                </c:pt>
                <c:pt idx="1">
                  <c:v>4.7144425340624823</c:v>
                </c:pt>
                <c:pt idx="2">
                  <c:v>3.9199935639948831</c:v>
                </c:pt>
                <c:pt idx="3">
                  <c:v>3.4455999999999998</c:v>
                </c:pt>
                <c:pt idx="4">
                  <c:v>3.121222870437343</c:v>
                </c:pt>
                <c:pt idx="5">
                  <c:v>2.8812539595209046</c:v>
                </c:pt>
                <c:pt idx="6">
                  <c:v>2.6943046295619522</c:v>
                </c:pt>
                <c:pt idx="7">
                  <c:v>2.5432212670312411</c:v>
                </c:pt>
                <c:pt idx="8">
                  <c:v>2.4177333333333331</c:v>
                </c:pt>
                <c:pt idx="9">
                  <c:v>2.3112662126180328</c:v>
                </c:pt>
                <c:pt idx="10">
                  <c:v>2.219390083605318</c:v>
                </c:pt>
                <c:pt idx="11">
                  <c:v>2.1389967819974416</c:v>
                </c:pt>
                <c:pt idx="12">
                  <c:v>2.0678325191933595</c:v>
                </c:pt>
                <c:pt idx="13">
                  <c:v>2.0042178566075584</c:v>
                </c:pt>
                <c:pt idx="14">
                  <c:v>1.9468722594638623</c:v>
                </c:pt>
                <c:pt idx="15">
                  <c:v>1.8948</c:v>
                </c:pt>
                <c:pt idx="16">
                  <c:v>1.8472135692218927</c:v>
                </c:pt>
                <c:pt idx="17">
                  <c:v>1.8034808446874946</c:v>
                </c:pt>
                <c:pt idx="18">
                  <c:v>1.7630877698942946</c:v>
                </c:pt>
                <c:pt idx="19">
                  <c:v>1.7256114352186716</c:v>
                </c:pt>
                <c:pt idx="20">
                  <c:v>1.6907002992492528</c:v>
                </c:pt>
                <c:pt idx="21">
                  <c:v>1.6580594149269841</c:v>
                </c:pt>
                <c:pt idx="22">
                  <c:v>1.6274392295293671</c:v>
                </c:pt>
                <c:pt idx="23">
                  <c:v>1.5986269797604524</c:v>
                </c:pt>
                <c:pt idx="24">
                  <c:v>1.5714400000000002</c:v>
                </c:pt>
                <c:pt idx="25">
                  <c:v>1.5457204605159176</c:v>
                </c:pt>
                <c:pt idx="26">
                  <c:v>1.5213311879982943</c:v>
                </c:pt>
                <c:pt idx="27">
                  <c:v>1.4981523147809761</c:v>
                </c:pt>
                <c:pt idx="28">
                  <c:v>1.4760785693148912</c:v>
                </c:pt>
                <c:pt idx="29">
                  <c:v>1.4550170677318501</c:v>
                </c:pt>
                <c:pt idx="30">
                  <c:v>1.4348855005379197</c:v>
                </c:pt>
                <c:pt idx="31">
                  <c:v>1.4156106335156207</c:v>
                </c:pt>
                <c:pt idx="32">
                  <c:v>1.397127060452638</c:v>
                </c:pt>
                <c:pt idx="33">
                  <c:v>1.3793761591823299</c:v>
                </c:pt>
                <c:pt idx="34">
                  <c:v>1.3623052128955992</c:v>
                </c:pt>
                <c:pt idx="35">
                  <c:v>1.3458666666666665</c:v>
                </c:pt>
                <c:pt idx="36">
                  <c:v>1.330017495271278</c:v>
                </c:pt>
                <c:pt idx="37">
                  <c:v>1.3147186631297929</c:v>
                </c:pt>
                <c:pt idx="38">
                  <c:v>1.2999346609184281</c:v>
                </c:pt>
                <c:pt idx="39">
                  <c:v>1.2856331063090163</c:v>
                </c:pt>
                <c:pt idx="40">
                  <c:v>1.271784398606095</c:v>
                </c:pt>
                <c:pt idx="41">
                  <c:v>1.2583614188884877</c:v>
                </c:pt>
                <c:pt idx="42">
                  <c:v>1.2453392687352831</c:v>
                </c:pt>
                <c:pt idx="43">
                  <c:v>1.232695041802659</c:v>
                </c:pt>
                <c:pt idx="44">
                  <c:v>1.2204076234791144</c:v>
                </c:pt>
                <c:pt idx="45">
                  <c:v>1.2084575146291878</c:v>
                </c:pt>
                <c:pt idx="46">
                  <c:v>1.1968266760759416</c:v>
                </c:pt>
                <c:pt idx="47">
                  <c:v>1.1854983909987209</c:v>
                </c:pt>
                <c:pt idx="48">
                  <c:v>1.1744571428571429</c:v>
                </c:pt>
                <c:pt idx="49">
                  <c:v>1.1636885068124965</c:v>
                </c:pt>
                <c:pt idx="50">
                  <c:v>1.153179052917586</c:v>
                </c:pt>
                <c:pt idx="51">
                  <c:v>1.1429162595966798</c:v>
                </c:pt>
                <c:pt idx="52">
                  <c:v>1.1328884361474336</c:v>
                </c:pt>
                <c:pt idx="53">
                  <c:v>1.1230846531736347</c:v>
                </c:pt>
                <c:pt idx="54">
                  <c:v>1.1134946800071024</c:v>
                </c:pt>
                <c:pt idx="55">
                  <c:v>1.1041089283037793</c:v>
                </c:pt>
                <c:pt idx="56">
                  <c:v>1.0949184011067636</c:v>
                </c:pt>
                <c:pt idx="57">
                  <c:v>1.0859146467608976</c:v>
                </c:pt>
                <c:pt idx="58">
                  <c:v>1.0770897171420877</c:v>
                </c:pt>
                <c:pt idx="59">
                  <c:v>1.0684361297319311</c:v>
                </c:pt>
                <c:pt idx="60">
                  <c:v>1.0599468331261823</c:v>
                </c:pt>
                <c:pt idx="61">
                  <c:v>1.0516151756155634</c:v>
                </c:pt>
                <c:pt idx="62">
                  <c:v>1.0434348765206507</c:v>
                </c:pt>
                <c:pt idx="63">
                  <c:v>1.0354000000000001</c:v>
                </c:pt>
                <c:pt idx="64">
                  <c:v>1.0275049310832141</c:v>
                </c:pt>
                <c:pt idx="65">
                  <c:v>1.0197443537089808</c:v>
                </c:pt>
                <c:pt idx="66">
                  <c:v>1.0121132305728273</c:v>
                </c:pt>
                <c:pt idx="67">
                  <c:v>1.0046067846109463</c:v>
                </c:pt>
                <c:pt idx="68">
                  <c:v>0.99722048196540958</c:v>
                </c:pt>
                <c:pt idx="69">
                  <c:v>0.98995001629270085</c:v>
                </c:pt>
                <c:pt idx="70">
                  <c:v>0.98279129429215006</c:v>
                </c:pt>
                <c:pt idx="71">
                  <c:v>0.97574042234374725</c:v>
                </c:pt>
                <c:pt idx="72">
                  <c:v>0.96879369415620853</c:v>
                </c:pt>
                <c:pt idx="73">
                  <c:v>0.96194757933625308</c:v>
                </c:pt>
                <c:pt idx="74">
                  <c:v>0.95519871279897639</c:v>
                </c:pt>
                <c:pt idx="75">
                  <c:v>0.94854388494714736</c:v>
                </c:pt>
                <c:pt idx="76">
                  <c:v>0.94198003255430085</c:v>
                </c:pt>
                <c:pt idx="77">
                  <c:v>0.9355042302927874</c:v>
                </c:pt>
                <c:pt idx="78">
                  <c:v>0.92911368285354134</c:v>
                </c:pt>
                <c:pt idx="79">
                  <c:v>0.92280571760933572</c:v>
                </c:pt>
                <c:pt idx="80">
                  <c:v>0.91657777777777771</c:v>
                </c:pt>
                <c:pt idx="81">
                  <c:v>0.91042741604430266</c:v>
                </c:pt>
                <c:pt idx="82">
                  <c:v>0.90435228860903683</c:v>
                </c:pt>
                <c:pt idx="83">
                  <c:v>0.89835014962462634</c:v>
                </c:pt>
                <c:pt idx="84">
                  <c:v>0.89241884599504839</c:v>
                </c:pt>
                <c:pt idx="85">
                  <c:v>0.88655631250803901</c:v>
                </c:pt>
                <c:pt idx="86">
                  <c:v>0.88076056727613805</c:v>
                </c:pt>
                <c:pt idx="87">
                  <c:v>0.87502970746349196</c:v>
                </c:pt>
                <c:pt idx="88">
                  <c:v>0.86936190527748414</c:v>
                </c:pt>
                <c:pt idx="89">
                  <c:v>0.86375540420601082</c:v>
                </c:pt>
                <c:pt idx="90">
                  <c:v>0.85820851548280985</c:v>
                </c:pt>
                <c:pt idx="91">
                  <c:v>0.8527196147646835</c:v>
                </c:pt>
                <c:pt idx="92">
                  <c:v>0.84728713900576524</c:v>
                </c:pt>
                <c:pt idx="93">
                  <c:v>0.8419095835151702</c:v>
                </c:pt>
                <c:pt idx="94">
                  <c:v>0.83658549918544534</c:v>
                </c:pt>
                <c:pt idx="95">
                  <c:v>0.83131348988022613</c:v>
                </c:pt>
                <c:pt idx="96">
                  <c:v>0.82609220997040378</c:v>
                </c:pt>
                <c:pt idx="97">
                  <c:v>0.82092036200892604</c:v>
                </c:pt>
                <c:pt idx="98">
                  <c:v>0.81579669453510606</c:v>
                </c:pt>
                <c:pt idx="99">
                  <c:v>0.81072000000000011</c:v>
                </c:pt>
              </c:numCache>
            </c:numRef>
          </c:val>
          <c:smooth val="0"/>
          <c:extLst>
            <c:ext xmlns:c16="http://schemas.microsoft.com/office/drawing/2014/chart" uri="{C3380CC4-5D6E-409C-BE32-E72D297353CC}">
              <c16:uniqueId val="{00000000-BEAD-4C37-8D7E-9CEF48F3DC6B}"/>
            </c:ext>
          </c:extLst>
        </c:ser>
        <c:dLbls>
          <c:showLegendKey val="0"/>
          <c:showVal val="0"/>
          <c:showCatName val="0"/>
          <c:showSerName val="0"/>
          <c:showPercent val="0"/>
          <c:showBubbleSize val="0"/>
        </c:dLbls>
        <c:smooth val="0"/>
        <c:axId val="942390575"/>
        <c:axId val="63428463"/>
      </c:lineChart>
      <c:catAx>
        <c:axId val="94239057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Chargers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28463"/>
        <c:crosses val="autoZero"/>
        <c:auto val="1"/>
        <c:lblAlgn val="ctr"/>
        <c:lblOffset val="100"/>
        <c:tickLblSkip val="5"/>
        <c:noMultiLvlLbl val="0"/>
      </c:catAx>
      <c:valAx>
        <c:axId val="63428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After Diversity Maximum</a:t>
                </a:r>
              </a:p>
              <a:p>
                <a:pPr>
                  <a:defRPr/>
                </a:pPr>
                <a:r>
                  <a:rPr lang="en-US" dirty="0"/>
                  <a:t> Demand (kw per EV)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390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D7B411-AD73-4273-B083-CBC85B123DEB}" type="doc">
      <dgm:prSet loTypeId="urn:microsoft.com/office/officeart/2005/8/layout/vProcess5" loCatId="process" qsTypeId="urn:microsoft.com/office/officeart/2005/8/quickstyle/simple1" qsCatId="simple" csTypeId="urn:microsoft.com/office/officeart/2005/8/colors/accent1_5" csCatId="accent1" phldr="1"/>
      <dgm:spPr/>
      <dgm:t>
        <a:bodyPr/>
        <a:lstStyle/>
        <a:p>
          <a:endParaRPr lang="en-US"/>
        </a:p>
      </dgm:t>
    </dgm:pt>
    <dgm:pt modelId="{66589ECD-668A-4C5C-92A1-9C496F344FD2}">
      <dgm:prSet phldrT="[Text]"/>
      <dgm:spPr/>
      <dgm:t>
        <a:bodyPr rIns="0"/>
        <a:lstStyle/>
        <a:p>
          <a:r>
            <a:rPr lang="en-US" dirty="0"/>
            <a:t>Forecast EV Futures</a:t>
          </a:r>
        </a:p>
      </dgm:t>
    </dgm:pt>
    <dgm:pt modelId="{3B1983D6-0CB8-4167-BD33-F734088693B9}" type="parTrans" cxnId="{650C3ABA-F875-43E7-A989-E2BC2C0C5688}">
      <dgm:prSet/>
      <dgm:spPr/>
      <dgm:t>
        <a:bodyPr/>
        <a:lstStyle/>
        <a:p>
          <a:endParaRPr lang="en-US"/>
        </a:p>
      </dgm:t>
    </dgm:pt>
    <dgm:pt modelId="{51CD8EF7-C3FF-449F-AE80-D2B4858281F8}" type="sibTrans" cxnId="{650C3ABA-F875-43E7-A989-E2BC2C0C5688}">
      <dgm:prSet/>
      <dgm:spPr/>
      <dgm:t>
        <a:bodyPr/>
        <a:lstStyle/>
        <a:p>
          <a:endParaRPr lang="en-US"/>
        </a:p>
      </dgm:t>
    </dgm:pt>
    <dgm:pt modelId="{5B537A9E-5210-4200-8A1E-406F0CA7C111}">
      <dgm:prSet phldrT="[Text]"/>
      <dgm:spPr/>
      <dgm:t>
        <a:bodyPr rIns="0"/>
        <a:lstStyle/>
        <a:p>
          <a:r>
            <a:rPr lang="en-US" dirty="0"/>
            <a:t>Characterize Locational and Temporal Impacts</a:t>
          </a:r>
        </a:p>
      </dgm:t>
    </dgm:pt>
    <dgm:pt modelId="{6F7B48AE-5D14-47BE-8206-8733BCB89173}" type="parTrans" cxnId="{4BAD7E5A-86DA-486B-9E5C-15BB32AB8113}">
      <dgm:prSet/>
      <dgm:spPr/>
      <dgm:t>
        <a:bodyPr/>
        <a:lstStyle/>
        <a:p>
          <a:endParaRPr lang="en-US"/>
        </a:p>
      </dgm:t>
    </dgm:pt>
    <dgm:pt modelId="{C494AA81-E790-4F8A-ABCB-77E2F9ADF573}" type="sibTrans" cxnId="{4BAD7E5A-86DA-486B-9E5C-15BB32AB8113}">
      <dgm:prSet/>
      <dgm:spPr/>
      <dgm:t>
        <a:bodyPr/>
        <a:lstStyle/>
        <a:p>
          <a:endParaRPr lang="en-US"/>
        </a:p>
      </dgm:t>
    </dgm:pt>
    <dgm:pt modelId="{E0DC011B-44FF-40DC-A919-123C22FF313C}">
      <dgm:prSet phldrT="[Text]"/>
      <dgm:spPr/>
      <dgm:t>
        <a:bodyPr lIns="91440" rIns="0"/>
        <a:lstStyle/>
        <a:p>
          <a:r>
            <a:rPr lang="en-US" dirty="0"/>
            <a:t>Develop Roadmaps &amp; Grid Plans</a:t>
          </a:r>
        </a:p>
      </dgm:t>
    </dgm:pt>
    <dgm:pt modelId="{EC1B51EE-E696-402B-B7B0-DBF9FA3937A1}" type="parTrans" cxnId="{2F663D9C-891C-46D5-904A-70D2FF2199CE}">
      <dgm:prSet/>
      <dgm:spPr/>
      <dgm:t>
        <a:bodyPr/>
        <a:lstStyle/>
        <a:p>
          <a:endParaRPr lang="en-US"/>
        </a:p>
      </dgm:t>
    </dgm:pt>
    <dgm:pt modelId="{0FFC3868-3F5B-489C-983A-8CB3418FB58D}" type="sibTrans" cxnId="{2F663D9C-891C-46D5-904A-70D2FF2199CE}">
      <dgm:prSet/>
      <dgm:spPr/>
      <dgm:t>
        <a:bodyPr/>
        <a:lstStyle/>
        <a:p>
          <a:endParaRPr lang="en-US"/>
        </a:p>
      </dgm:t>
    </dgm:pt>
    <dgm:pt modelId="{9C0697A6-528F-44C9-A64D-4DA214419220}">
      <dgm:prSet phldrT="[Text]"/>
      <dgm:spPr/>
      <dgm:t>
        <a:bodyPr rIns="0"/>
        <a:lstStyle/>
        <a:p>
          <a:r>
            <a:rPr lang="en-US" dirty="0"/>
            <a:t>Mitigate the Largest Impacts</a:t>
          </a:r>
        </a:p>
      </dgm:t>
    </dgm:pt>
    <dgm:pt modelId="{F8610215-D529-4C42-BD1A-1049D72E3CD5}" type="parTrans" cxnId="{6A7D8ABA-D3AC-4765-AF7E-4670479B2BFC}">
      <dgm:prSet/>
      <dgm:spPr/>
      <dgm:t>
        <a:bodyPr/>
        <a:lstStyle/>
        <a:p>
          <a:endParaRPr lang="en-US"/>
        </a:p>
      </dgm:t>
    </dgm:pt>
    <dgm:pt modelId="{0E79E40A-58C3-4666-8CFB-B2CDB56C6CEA}" type="sibTrans" cxnId="{6A7D8ABA-D3AC-4765-AF7E-4670479B2BFC}">
      <dgm:prSet/>
      <dgm:spPr/>
      <dgm:t>
        <a:bodyPr/>
        <a:lstStyle/>
        <a:p>
          <a:endParaRPr lang="en-US"/>
        </a:p>
      </dgm:t>
    </dgm:pt>
    <dgm:pt modelId="{7F60EA36-D923-41EF-B676-6FDDDF40DB6C}" type="pres">
      <dgm:prSet presAssocID="{65D7B411-AD73-4273-B083-CBC85B123DEB}" presName="outerComposite" presStyleCnt="0">
        <dgm:presLayoutVars>
          <dgm:chMax val="5"/>
          <dgm:dir/>
          <dgm:resizeHandles val="exact"/>
        </dgm:presLayoutVars>
      </dgm:prSet>
      <dgm:spPr/>
    </dgm:pt>
    <dgm:pt modelId="{34B1BB4F-2AEE-4BE7-A42E-C1A4794C32C3}" type="pres">
      <dgm:prSet presAssocID="{65D7B411-AD73-4273-B083-CBC85B123DEB}" presName="dummyMaxCanvas" presStyleCnt="0">
        <dgm:presLayoutVars/>
      </dgm:prSet>
      <dgm:spPr/>
    </dgm:pt>
    <dgm:pt modelId="{1BC438C2-599C-4832-B21B-FFF9995AF1D0}" type="pres">
      <dgm:prSet presAssocID="{65D7B411-AD73-4273-B083-CBC85B123DEB}" presName="FourNodes_1" presStyleLbl="node1" presStyleIdx="0" presStyleCnt="4">
        <dgm:presLayoutVars>
          <dgm:bulletEnabled val="1"/>
        </dgm:presLayoutVars>
      </dgm:prSet>
      <dgm:spPr/>
    </dgm:pt>
    <dgm:pt modelId="{6FC80BD4-5672-4959-B8EC-2E0A134F1ECD}" type="pres">
      <dgm:prSet presAssocID="{65D7B411-AD73-4273-B083-CBC85B123DEB}" presName="FourNodes_2" presStyleLbl="node1" presStyleIdx="1" presStyleCnt="4">
        <dgm:presLayoutVars>
          <dgm:bulletEnabled val="1"/>
        </dgm:presLayoutVars>
      </dgm:prSet>
      <dgm:spPr/>
    </dgm:pt>
    <dgm:pt modelId="{62A2BF04-2935-4F67-866B-7F7B757B9EC9}" type="pres">
      <dgm:prSet presAssocID="{65D7B411-AD73-4273-B083-CBC85B123DEB}" presName="FourNodes_3" presStyleLbl="node1" presStyleIdx="2" presStyleCnt="4">
        <dgm:presLayoutVars>
          <dgm:bulletEnabled val="1"/>
        </dgm:presLayoutVars>
      </dgm:prSet>
      <dgm:spPr/>
    </dgm:pt>
    <dgm:pt modelId="{6DAAAFD8-93D1-44E4-B032-B2656A1FB9E2}" type="pres">
      <dgm:prSet presAssocID="{65D7B411-AD73-4273-B083-CBC85B123DEB}" presName="FourNodes_4" presStyleLbl="node1" presStyleIdx="3" presStyleCnt="4">
        <dgm:presLayoutVars>
          <dgm:bulletEnabled val="1"/>
        </dgm:presLayoutVars>
      </dgm:prSet>
      <dgm:spPr/>
    </dgm:pt>
    <dgm:pt modelId="{6E134CC5-A0F8-45EE-83A2-48093CC6EFB5}" type="pres">
      <dgm:prSet presAssocID="{65D7B411-AD73-4273-B083-CBC85B123DEB}" presName="FourConn_1-2" presStyleLbl="fgAccFollowNode1" presStyleIdx="0" presStyleCnt="3">
        <dgm:presLayoutVars>
          <dgm:bulletEnabled val="1"/>
        </dgm:presLayoutVars>
      </dgm:prSet>
      <dgm:spPr/>
    </dgm:pt>
    <dgm:pt modelId="{55D9304D-EF80-4DCB-8272-551B0964AFB8}" type="pres">
      <dgm:prSet presAssocID="{65D7B411-AD73-4273-B083-CBC85B123DEB}" presName="FourConn_2-3" presStyleLbl="fgAccFollowNode1" presStyleIdx="1" presStyleCnt="3">
        <dgm:presLayoutVars>
          <dgm:bulletEnabled val="1"/>
        </dgm:presLayoutVars>
      </dgm:prSet>
      <dgm:spPr/>
    </dgm:pt>
    <dgm:pt modelId="{437C1572-446E-4004-9BAE-97AD7FBDEF4A}" type="pres">
      <dgm:prSet presAssocID="{65D7B411-AD73-4273-B083-CBC85B123DEB}" presName="FourConn_3-4" presStyleLbl="fgAccFollowNode1" presStyleIdx="2" presStyleCnt="3">
        <dgm:presLayoutVars>
          <dgm:bulletEnabled val="1"/>
        </dgm:presLayoutVars>
      </dgm:prSet>
      <dgm:spPr/>
    </dgm:pt>
    <dgm:pt modelId="{FCD51B63-4F1B-45F7-B387-70CFCF1CBB92}" type="pres">
      <dgm:prSet presAssocID="{65D7B411-AD73-4273-B083-CBC85B123DEB}" presName="FourNodes_1_text" presStyleLbl="node1" presStyleIdx="3" presStyleCnt="4">
        <dgm:presLayoutVars>
          <dgm:bulletEnabled val="1"/>
        </dgm:presLayoutVars>
      </dgm:prSet>
      <dgm:spPr/>
    </dgm:pt>
    <dgm:pt modelId="{A60F063E-EA28-48E2-89C2-AAE2EE19427E}" type="pres">
      <dgm:prSet presAssocID="{65D7B411-AD73-4273-B083-CBC85B123DEB}" presName="FourNodes_2_text" presStyleLbl="node1" presStyleIdx="3" presStyleCnt="4">
        <dgm:presLayoutVars>
          <dgm:bulletEnabled val="1"/>
        </dgm:presLayoutVars>
      </dgm:prSet>
      <dgm:spPr/>
    </dgm:pt>
    <dgm:pt modelId="{A76F42E6-FCAA-4028-8505-117BADD0DA3C}" type="pres">
      <dgm:prSet presAssocID="{65D7B411-AD73-4273-B083-CBC85B123DEB}" presName="FourNodes_3_text" presStyleLbl="node1" presStyleIdx="3" presStyleCnt="4">
        <dgm:presLayoutVars>
          <dgm:bulletEnabled val="1"/>
        </dgm:presLayoutVars>
      </dgm:prSet>
      <dgm:spPr/>
    </dgm:pt>
    <dgm:pt modelId="{07533E15-6DDC-4ED6-8EAC-15C128719026}" type="pres">
      <dgm:prSet presAssocID="{65D7B411-AD73-4273-B083-CBC85B123DEB}" presName="FourNodes_4_text" presStyleLbl="node1" presStyleIdx="3" presStyleCnt="4">
        <dgm:presLayoutVars>
          <dgm:bulletEnabled val="1"/>
        </dgm:presLayoutVars>
      </dgm:prSet>
      <dgm:spPr/>
    </dgm:pt>
  </dgm:ptLst>
  <dgm:cxnLst>
    <dgm:cxn modelId="{FD4A3E05-0942-439D-9A26-7A59FB857C75}" type="presOf" srcId="{51CD8EF7-C3FF-449F-AE80-D2B4858281F8}" destId="{6E134CC5-A0F8-45EE-83A2-48093CC6EFB5}" srcOrd="0" destOrd="0" presId="urn:microsoft.com/office/officeart/2005/8/layout/vProcess5"/>
    <dgm:cxn modelId="{75B7B317-C2D1-4763-BAB0-8FC7B3FA1949}" type="presOf" srcId="{66589ECD-668A-4C5C-92A1-9C496F344FD2}" destId="{FCD51B63-4F1B-45F7-B387-70CFCF1CBB92}" srcOrd="1" destOrd="0" presId="urn:microsoft.com/office/officeart/2005/8/layout/vProcess5"/>
    <dgm:cxn modelId="{2498F41A-EBBB-47DB-9D54-DF84ED6AFA21}" type="presOf" srcId="{E0DC011B-44FF-40DC-A919-123C22FF313C}" destId="{62A2BF04-2935-4F67-866B-7F7B757B9EC9}" srcOrd="0" destOrd="0" presId="urn:microsoft.com/office/officeart/2005/8/layout/vProcess5"/>
    <dgm:cxn modelId="{CDA56D2D-A557-4A97-9AD3-AA7C25C09028}" type="presOf" srcId="{9C0697A6-528F-44C9-A64D-4DA214419220}" destId="{07533E15-6DDC-4ED6-8EAC-15C128719026}" srcOrd="1" destOrd="0" presId="urn:microsoft.com/office/officeart/2005/8/layout/vProcess5"/>
    <dgm:cxn modelId="{86F43865-C9FB-4DA1-97D9-5CB59A2D7ED3}" type="presOf" srcId="{5B537A9E-5210-4200-8A1E-406F0CA7C111}" destId="{A60F063E-EA28-48E2-89C2-AAE2EE19427E}" srcOrd="1" destOrd="0" presId="urn:microsoft.com/office/officeart/2005/8/layout/vProcess5"/>
    <dgm:cxn modelId="{9A5DBE47-A8E9-4577-B8AC-56AE984EAA20}" type="presOf" srcId="{66589ECD-668A-4C5C-92A1-9C496F344FD2}" destId="{1BC438C2-599C-4832-B21B-FFF9995AF1D0}" srcOrd="0" destOrd="0" presId="urn:microsoft.com/office/officeart/2005/8/layout/vProcess5"/>
    <dgm:cxn modelId="{689D0672-CEC4-4F94-A8D6-BD882A06DBF0}" type="presOf" srcId="{C494AA81-E790-4F8A-ABCB-77E2F9ADF573}" destId="{55D9304D-EF80-4DCB-8272-551B0964AFB8}" srcOrd="0" destOrd="0" presId="urn:microsoft.com/office/officeart/2005/8/layout/vProcess5"/>
    <dgm:cxn modelId="{3B606773-8578-4A77-B443-8E5B2D3C9BA5}" type="presOf" srcId="{5B537A9E-5210-4200-8A1E-406F0CA7C111}" destId="{6FC80BD4-5672-4959-B8EC-2E0A134F1ECD}" srcOrd="0" destOrd="0" presId="urn:microsoft.com/office/officeart/2005/8/layout/vProcess5"/>
    <dgm:cxn modelId="{4BAD7E5A-86DA-486B-9E5C-15BB32AB8113}" srcId="{65D7B411-AD73-4273-B083-CBC85B123DEB}" destId="{5B537A9E-5210-4200-8A1E-406F0CA7C111}" srcOrd="1" destOrd="0" parTransId="{6F7B48AE-5D14-47BE-8206-8733BCB89173}" sibTransId="{C494AA81-E790-4F8A-ABCB-77E2F9ADF573}"/>
    <dgm:cxn modelId="{B5CF5380-A054-4FA7-9466-4CEC00A9607F}" type="presOf" srcId="{0FFC3868-3F5B-489C-983A-8CB3418FB58D}" destId="{437C1572-446E-4004-9BAE-97AD7FBDEF4A}" srcOrd="0" destOrd="0" presId="urn:microsoft.com/office/officeart/2005/8/layout/vProcess5"/>
    <dgm:cxn modelId="{2F663D9C-891C-46D5-904A-70D2FF2199CE}" srcId="{65D7B411-AD73-4273-B083-CBC85B123DEB}" destId="{E0DC011B-44FF-40DC-A919-123C22FF313C}" srcOrd="2" destOrd="0" parTransId="{EC1B51EE-E696-402B-B7B0-DBF9FA3937A1}" sibTransId="{0FFC3868-3F5B-489C-983A-8CB3418FB58D}"/>
    <dgm:cxn modelId="{2D63629F-6A14-4661-BA78-0DB75BD5D448}" type="presOf" srcId="{65D7B411-AD73-4273-B083-CBC85B123DEB}" destId="{7F60EA36-D923-41EF-B676-6FDDDF40DB6C}" srcOrd="0" destOrd="0" presId="urn:microsoft.com/office/officeart/2005/8/layout/vProcess5"/>
    <dgm:cxn modelId="{80C496A3-A00A-487B-BC71-18C8A36D35D2}" type="presOf" srcId="{9C0697A6-528F-44C9-A64D-4DA214419220}" destId="{6DAAAFD8-93D1-44E4-B032-B2656A1FB9E2}" srcOrd="0" destOrd="0" presId="urn:microsoft.com/office/officeart/2005/8/layout/vProcess5"/>
    <dgm:cxn modelId="{650C3ABA-F875-43E7-A989-E2BC2C0C5688}" srcId="{65D7B411-AD73-4273-B083-CBC85B123DEB}" destId="{66589ECD-668A-4C5C-92A1-9C496F344FD2}" srcOrd="0" destOrd="0" parTransId="{3B1983D6-0CB8-4167-BD33-F734088693B9}" sibTransId="{51CD8EF7-C3FF-449F-AE80-D2B4858281F8}"/>
    <dgm:cxn modelId="{6A7D8ABA-D3AC-4765-AF7E-4670479B2BFC}" srcId="{65D7B411-AD73-4273-B083-CBC85B123DEB}" destId="{9C0697A6-528F-44C9-A64D-4DA214419220}" srcOrd="3" destOrd="0" parTransId="{F8610215-D529-4C42-BD1A-1049D72E3CD5}" sibTransId="{0E79E40A-58C3-4666-8CFB-B2CDB56C6CEA}"/>
    <dgm:cxn modelId="{E146AAEC-1D7C-47ED-A95D-A7B8C6FA1736}" type="presOf" srcId="{E0DC011B-44FF-40DC-A919-123C22FF313C}" destId="{A76F42E6-FCAA-4028-8505-117BADD0DA3C}" srcOrd="1" destOrd="0" presId="urn:microsoft.com/office/officeart/2005/8/layout/vProcess5"/>
    <dgm:cxn modelId="{F05EA95F-9277-4EA8-B497-6E780A56C36A}" type="presParOf" srcId="{7F60EA36-D923-41EF-B676-6FDDDF40DB6C}" destId="{34B1BB4F-2AEE-4BE7-A42E-C1A4794C32C3}" srcOrd="0" destOrd="0" presId="urn:microsoft.com/office/officeart/2005/8/layout/vProcess5"/>
    <dgm:cxn modelId="{EE3772A2-CFA1-455A-8FD6-1915E894DB69}" type="presParOf" srcId="{7F60EA36-D923-41EF-B676-6FDDDF40DB6C}" destId="{1BC438C2-599C-4832-B21B-FFF9995AF1D0}" srcOrd="1" destOrd="0" presId="urn:microsoft.com/office/officeart/2005/8/layout/vProcess5"/>
    <dgm:cxn modelId="{FE0626F5-DFA4-442A-A6AF-E09C44385E1B}" type="presParOf" srcId="{7F60EA36-D923-41EF-B676-6FDDDF40DB6C}" destId="{6FC80BD4-5672-4959-B8EC-2E0A134F1ECD}" srcOrd="2" destOrd="0" presId="urn:microsoft.com/office/officeart/2005/8/layout/vProcess5"/>
    <dgm:cxn modelId="{5EE0AFE0-7FC0-42FF-9FC7-75BB0510F205}" type="presParOf" srcId="{7F60EA36-D923-41EF-B676-6FDDDF40DB6C}" destId="{62A2BF04-2935-4F67-866B-7F7B757B9EC9}" srcOrd="3" destOrd="0" presId="urn:microsoft.com/office/officeart/2005/8/layout/vProcess5"/>
    <dgm:cxn modelId="{D1EDDD81-E235-40F4-930B-63E12C459824}" type="presParOf" srcId="{7F60EA36-D923-41EF-B676-6FDDDF40DB6C}" destId="{6DAAAFD8-93D1-44E4-B032-B2656A1FB9E2}" srcOrd="4" destOrd="0" presId="urn:microsoft.com/office/officeart/2005/8/layout/vProcess5"/>
    <dgm:cxn modelId="{15AF1411-B068-4974-B74B-A98A22C6C9D5}" type="presParOf" srcId="{7F60EA36-D923-41EF-B676-6FDDDF40DB6C}" destId="{6E134CC5-A0F8-45EE-83A2-48093CC6EFB5}" srcOrd="5" destOrd="0" presId="urn:microsoft.com/office/officeart/2005/8/layout/vProcess5"/>
    <dgm:cxn modelId="{EAE1E539-9F1E-4091-ADC9-18D1981C87BB}" type="presParOf" srcId="{7F60EA36-D923-41EF-B676-6FDDDF40DB6C}" destId="{55D9304D-EF80-4DCB-8272-551B0964AFB8}" srcOrd="6" destOrd="0" presId="urn:microsoft.com/office/officeart/2005/8/layout/vProcess5"/>
    <dgm:cxn modelId="{779B7A2A-9D86-43F8-BA12-63C5AA85A25F}" type="presParOf" srcId="{7F60EA36-D923-41EF-B676-6FDDDF40DB6C}" destId="{437C1572-446E-4004-9BAE-97AD7FBDEF4A}" srcOrd="7" destOrd="0" presId="urn:microsoft.com/office/officeart/2005/8/layout/vProcess5"/>
    <dgm:cxn modelId="{DF4333C8-7828-4F27-95EC-E2E6C2C71134}" type="presParOf" srcId="{7F60EA36-D923-41EF-B676-6FDDDF40DB6C}" destId="{FCD51B63-4F1B-45F7-B387-70CFCF1CBB92}" srcOrd="8" destOrd="0" presId="urn:microsoft.com/office/officeart/2005/8/layout/vProcess5"/>
    <dgm:cxn modelId="{9DB66207-016F-475A-B600-30803337347C}" type="presParOf" srcId="{7F60EA36-D923-41EF-B676-6FDDDF40DB6C}" destId="{A60F063E-EA28-48E2-89C2-AAE2EE19427E}" srcOrd="9" destOrd="0" presId="urn:microsoft.com/office/officeart/2005/8/layout/vProcess5"/>
    <dgm:cxn modelId="{DEDD1A84-4220-4712-9C46-7EDCCE7EC04B}" type="presParOf" srcId="{7F60EA36-D923-41EF-B676-6FDDDF40DB6C}" destId="{A76F42E6-FCAA-4028-8505-117BADD0DA3C}" srcOrd="10" destOrd="0" presId="urn:microsoft.com/office/officeart/2005/8/layout/vProcess5"/>
    <dgm:cxn modelId="{2C08C775-A0E1-4099-ACAE-7E853491E3D9}" type="presParOf" srcId="{7F60EA36-D923-41EF-B676-6FDDDF40DB6C}" destId="{07533E15-6DDC-4ED6-8EAC-15C12871902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CFE570-B34D-4522-9EA3-FD6367733C96}" type="doc">
      <dgm:prSet loTypeId="urn:microsoft.com/office/officeart/2005/8/layout/chevron1" loCatId="process" qsTypeId="urn:microsoft.com/office/officeart/2005/8/quickstyle/simple1" qsCatId="simple" csTypeId="urn:microsoft.com/office/officeart/2005/8/colors/accent1_3" csCatId="accent1" phldr="1"/>
      <dgm:spPr/>
    </dgm:pt>
    <dgm:pt modelId="{25C3E1B3-5CF2-4400-A40D-DCAFA7C53FA0}">
      <dgm:prSet phldrT="[Text]"/>
      <dgm:spPr/>
      <dgm:t>
        <a:bodyPr/>
        <a:lstStyle/>
        <a:p>
          <a:r>
            <a:rPr lang="en-US"/>
            <a:t>Nov</a:t>
          </a:r>
        </a:p>
      </dgm:t>
    </dgm:pt>
    <dgm:pt modelId="{2863796D-387C-40DE-B2A3-7E65125B9D8C}" type="parTrans" cxnId="{582488B5-ABA0-4EC0-9541-A16ABFC17386}">
      <dgm:prSet/>
      <dgm:spPr/>
      <dgm:t>
        <a:bodyPr/>
        <a:lstStyle/>
        <a:p>
          <a:endParaRPr lang="en-US"/>
        </a:p>
      </dgm:t>
    </dgm:pt>
    <dgm:pt modelId="{F5580A74-011D-4129-80B5-C70EA029F6A3}" type="sibTrans" cxnId="{582488B5-ABA0-4EC0-9541-A16ABFC17386}">
      <dgm:prSet/>
      <dgm:spPr/>
      <dgm:t>
        <a:bodyPr/>
        <a:lstStyle/>
        <a:p>
          <a:endParaRPr lang="en-US"/>
        </a:p>
      </dgm:t>
    </dgm:pt>
    <dgm:pt modelId="{018559CB-614E-4EA9-895C-409E52CF5CE8}">
      <dgm:prSet phldrT="[Text]"/>
      <dgm:spPr>
        <a:solidFill>
          <a:schemeClr val="accent1">
            <a:lumMod val="40000"/>
            <a:lumOff val="60000"/>
          </a:schemeClr>
        </a:solidFill>
      </dgm:spPr>
      <dgm:t>
        <a:bodyPr/>
        <a:lstStyle/>
        <a:p>
          <a:r>
            <a:rPr lang="en-US"/>
            <a:t>Mar</a:t>
          </a:r>
        </a:p>
      </dgm:t>
    </dgm:pt>
    <dgm:pt modelId="{90E7FFA5-5735-4F7F-BD89-74B416078108}" type="parTrans" cxnId="{B84C8AEF-531C-4020-88F4-E04E89C395C6}">
      <dgm:prSet/>
      <dgm:spPr/>
      <dgm:t>
        <a:bodyPr/>
        <a:lstStyle/>
        <a:p>
          <a:endParaRPr lang="en-US"/>
        </a:p>
      </dgm:t>
    </dgm:pt>
    <dgm:pt modelId="{F22BBDD9-8654-4935-A717-F305CC5110DC}" type="sibTrans" cxnId="{B84C8AEF-531C-4020-88F4-E04E89C395C6}">
      <dgm:prSet/>
      <dgm:spPr/>
      <dgm:t>
        <a:bodyPr/>
        <a:lstStyle/>
        <a:p>
          <a:endParaRPr lang="en-US"/>
        </a:p>
      </dgm:t>
    </dgm:pt>
    <dgm:pt modelId="{B0EDBAC7-8635-4BAA-9AA4-DF34B4F50DA9}">
      <dgm:prSet phldrT="[Text]"/>
      <dgm:spPr>
        <a:solidFill>
          <a:schemeClr val="tx2">
            <a:lumMod val="60000"/>
            <a:lumOff val="40000"/>
          </a:schemeClr>
        </a:solidFill>
      </dgm:spPr>
      <dgm:t>
        <a:bodyPr/>
        <a:lstStyle/>
        <a:p>
          <a:r>
            <a:rPr lang="en-US"/>
            <a:t>Apr</a:t>
          </a:r>
        </a:p>
      </dgm:t>
    </dgm:pt>
    <dgm:pt modelId="{9EA8E987-C41D-45A1-89D1-B9D420571036}" type="parTrans" cxnId="{5928668A-8B12-46EC-9A5A-86359CF88936}">
      <dgm:prSet/>
      <dgm:spPr/>
      <dgm:t>
        <a:bodyPr/>
        <a:lstStyle/>
        <a:p>
          <a:endParaRPr lang="en-US"/>
        </a:p>
      </dgm:t>
    </dgm:pt>
    <dgm:pt modelId="{72E1C833-9F89-40CA-A2A9-8B2B969903CF}" type="sibTrans" cxnId="{5928668A-8B12-46EC-9A5A-86359CF88936}">
      <dgm:prSet/>
      <dgm:spPr/>
      <dgm:t>
        <a:bodyPr/>
        <a:lstStyle/>
        <a:p>
          <a:endParaRPr lang="en-US"/>
        </a:p>
      </dgm:t>
    </dgm:pt>
    <dgm:pt modelId="{F179A03A-EF8F-4149-8565-1E24BE2C9AF8}">
      <dgm:prSet phldrT="[Text]"/>
      <dgm:spPr>
        <a:solidFill>
          <a:schemeClr val="accent1">
            <a:lumMod val="40000"/>
            <a:lumOff val="60000"/>
          </a:schemeClr>
        </a:solidFill>
      </dgm:spPr>
      <dgm:t>
        <a:bodyPr/>
        <a:lstStyle/>
        <a:p>
          <a:r>
            <a:rPr lang="en-US"/>
            <a:t>Feb</a:t>
          </a:r>
        </a:p>
      </dgm:t>
    </dgm:pt>
    <dgm:pt modelId="{E20A2843-1590-4DC3-9292-13C63E17AC75}" type="parTrans" cxnId="{ADE38092-D2D9-4E4A-BD00-78A4D39AEE74}">
      <dgm:prSet/>
      <dgm:spPr/>
      <dgm:t>
        <a:bodyPr/>
        <a:lstStyle/>
        <a:p>
          <a:endParaRPr lang="en-US"/>
        </a:p>
      </dgm:t>
    </dgm:pt>
    <dgm:pt modelId="{9506C87D-A25C-48B2-AB95-FC498FA744DD}" type="sibTrans" cxnId="{ADE38092-D2D9-4E4A-BD00-78A4D39AEE74}">
      <dgm:prSet/>
      <dgm:spPr/>
      <dgm:t>
        <a:bodyPr/>
        <a:lstStyle/>
        <a:p>
          <a:endParaRPr lang="en-US"/>
        </a:p>
      </dgm:t>
    </dgm:pt>
    <dgm:pt modelId="{CBC82113-31C0-4C63-B8B7-B4B1000165F4}">
      <dgm:prSet phldrT="[Text]"/>
      <dgm:spPr>
        <a:solidFill>
          <a:schemeClr val="accent1">
            <a:lumMod val="20000"/>
            <a:lumOff val="80000"/>
          </a:schemeClr>
        </a:solidFill>
      </dgm:spPr>
      <dgm:t>
        <a:bodyPr/>
        <a:lstStyle/>
        <a:p>
          <a:r>
            <a:rPr lang="en-US"/>
            <a:t>Jun</a:t>
          </a:r>
        </a:p>
      </dgm:t>
    </dgm:pt>
    <dgm:pt modelId="{3863AA32-BEE8-4176-BA52-9B165B99D72A}" type="parTrans" cxnId="{A26BD72D-F251-4B15-85F4-2C11721DB21C}">
      <dgm:prSet/>
      <dgm:spPr/>
      <dgm:t>
        <a:bodyPr/>
        <a:lstStyle/>
        <a:p>
          <a:endParaRPr lang="en-US"/>
        </a:p>
      </dgm:t>
    </dgm:pt>
    <dgm:pt modelId="{95DD727A-D9B3-4772-9CC8-ED829B939047}" type="sibTrans" cxnId="{A26BD72D-F251-4B15-85F4-2C11721DB21C}">
      <dgm:prSet/>
      <dgm:spPr/>
      <dgm:t>
        <a:bodyPr/>
        <a:lstStyle/>
        <a:p>
          <a:endParaRPr lang="en-US"/>
        </a:p>
      </dgm:t>
    </dgm:pt>
    <dgm:pt modelId="{D17E7575-2D86-48DF-AD6D-BF2A20E3C066}">
      <dgm:prSet phldrT="[Text]"/>
      <dgm:spPr>
        <a:solidFill>
          <a:schemeClr val="accent1">
            <a:lumMod val="20000"/>
            <a:lumOff val="80000"/>
          </a:schemeClr>
        </a:solidFill>
      </dgm:spPr>
      <dgm:t>
        <a:bodyPr/>
        <a:lstStyle/>
        <a:p>
          <a:r>
            <a:rPr lang="en-US"/>
            <a:t>Jul</a:t>
          </a:r>
        </a:p>
      </dgm:t>
    </dgm:pt>
    <dgm:pt modelId="{72D01C72-23BB-486E-A146-295B66829A51}" type="parTrans" cxnId="{E3CE9D5B-60D5-4684-A461-9CE134B8DD81}">
      <dgm:prSet/>
      <dgm:spPr/>
      <dgm:t>
        <a:bodyPr/>
        <a:lstStyle/>
        <a:p>
          <a:endParaRPr lang="en-US"/>
        </a:p>
      </dgm:t>
    </dgm:pt>
    <dgm:pt modelId="{B8346810-B80A-485A-AF5D-290135A4513D}" type="sibTrans" cxnId="{E3CE9D5B-60D5-4684-A461-9CE134B8DD81}">
      <dgm:prSet/>
      <dgm:spPr/>
      <dgm:t>
        <a:bodyPr/>
        <a:lstStyle/>
        <a:p>
          <a:endParaRPr lang="en-US"/>
        </a:p>
      </dgm:t>
    </dgm:pt>
    <dgm:pt modelId="{4EA707B9-4975-4F00-BD54-151A4312D95F}">
      <dgm:prSet phldrT="[Text]"/>
      <dgm:spPr/>
      <dgm:t>
        <a:bodyPr/>
        <a:lstStyle/>
        <a:p>
          <a:r>
            <a:rPr lang="en-US"/>
            <a:t>Aug</a:t>
          </a:r>
        </a:p>
      </dgm:t>
    </dgm:pt>
    <dgm:pt modelId="{FE900309-860C-4545-BBD7-55D31B9BB614}" type="parTrans" cxnId="{C0A48AE5-47EE-4CCA-9DBF-FFE66771AADC}">
      <dgm:prSet/>
      <dgm:spPr/>
      <dgm:t>
        <a:bodyPr/>
        <a:lstStyle/>
        <a:p>
          <a:endParaRPr lang="en-US"/>
        </a:p>
      </dgm:t>
    </dgm:pt>
    <dgm:pt modelId="{45DBC36E-C041-44C5-8D8A-E7F2C75A9D0D}" type="sibTrans" cxnId="{C0A48AE5-47EE-4CCA-9DBF-FFE66771AADC}">
      <dgm:prSet/>
      <dgm:spPr/>
      <dgm:t>
        <a:bodyPr/>
        <a:lstStyle/>
        <a:p>
          <a:endParaRPr lang="en-US"/>
        </a:p>
      </dgm:t>
    </dgm:pt>
    <dgm:pt modelId="{60582D89-1440-4EA2-83A0-CCB533A17EC8}">
      <dgm:prSet phldrT="[Text]"/>
      <dgm:spPr/>
      <dgm:t>
        <a:bodyPr/>
        <a:lstStyle/>
        <a:p>
          <a:r>
            <a:rPr lang="en-US"/>
            <a:t>Sep</a:t>
          </a:r>
        </a:p>
      </dgm:t>
    </dgm:pt>
    <dgm:pt modelId="{77495585-1750-48CC-B87A-EC101F9B2A24}" type="parTrans" cxnId="{AC7D86C9-280A-4B5C-B1F8-0DF3774716E4}">
      <dgm:prSet/>
      <dgm:spPr/>
      <dgm:t>
        <a:bodyPr/>
        <a:lstStyle/>
        <a:p>
          <a:endParaRPr lang="en-US"/>
        </a:p>
      </dgm:t>
    </dgm:pt>
    <dgm:pt modelId="{6C2B587D-76C6-41A8-A431-B3D34069C1F7}" type="sibTrans" cxnId="{AC7D86C9-280A-4B5C-B1F8-0DF3774716E4}">
      <dgm:prSet/>
      <dgm:spPr/>
      <dgm:t>
        <a:bodyPr/>
        <a:lstStyle/>
        <a:p>
          <a:endParaRPr lang="en-US"/>
        </a:p>
      </dgm:t>
    </dgm:pt>
    <dgm:pt modelId="{2F87E7B7-9648-4B05-8118-EE1DE8E763B6}">
      <dgm:prSet phldrT="[Text]"/>
      <dgm:spPr/>
      <dgm:t>
        <a:bodyPr/>
        <a:lstStyle/>
        <a:p>
          <a:r>
            <a:rPr lang="en-US"/>
            <a:t>Oct</a:t>
          </a:r>
        </a:p>
      </dgm:t>
    </dgm:pt>
    <dgm:pt modelId="{EAC97F28-523B-4D2C-8EBA-8BA0900324D1}" type="parTrans" cxnId="{B5549D60-7907-4D16-8927-7EE725265DD7}">
      <dgm:prSet/>
      <dgm:spPr/>
      <dgm:t>
        <a:bodyPr/>
        <a:lstStyle/>
        <a:p>
          <a:endParaRPr lang="en-US"/>
        </a:p>
      </dgm:t>
    </dgm:pt>
    <dgm:pt modelId="{66CD39AB-928B-421E-BD8E-FF29882B8375}" type="sibTrans" cxnId="{B5549D60-7907-4D16-8927-7EE725265DD7}">
      <dgm:prSet/>
      <dgm:spPr/>
      <dgm:t>
        <a:bodyPr/>
        <a:lstStyle/>
        <a:p>
          <a:endParaRPr lang="en-US"/>
        </a:p>
      </dgm:t>
    </dgm:pt>
    <dgm:pt modelId="{90F60434-9978-4A7A-B474-8503286D9FBD}">
      <dgm:prSet phldrT="[Text]"/>
      <dgm:spPr>
        <a:solidFill>
          <a:schemeClr val="tx2">
            <a:lumMod val="60000"/>
            <a:lumOff val="40000"/>
          </a:schemeClr>
        </a:solidFill>
      </dgm:spPr>
      <dgm:t>
        <a:bodyPr/>
        <a:lstStyle/>
        <a:p>
          <a:r>
            <a:rPr lang="en-US"/>
            <a:t>May</a:t>
          </a:r>
        </a:p>
      </dgm:t>
    </dgm:pt>
    <dgm:pt modelId="{0EF61643-51F5-4830-B9BF-5798F6A10D0B}" type="parTrans" cxnId="{8FF0E389-172D-4534-BAED-2F9C16330493}">
      <dgm:prSet/>
      <dgm:spPr/>
      <dgm:t>
        <a:bodyPr/>
        <a:lstStyle/>
        <a:p>
          <a:endParaRPr lang="en-US"/>
        </a:p>
      </dgm:t>
    </dgm:pt>
    <dgm:pt modelId="{C11DE199-A6D9-4400-B9B2-E5BF905B2A62}" type="sibTrans" cxnId="{8FF0E389-172D-4534-BAED-2F9C16330493}">
      <dgm:prSet/>
      <dgm:spPr/>
      <dgm:t>
        <a:bodyPr/>
        <a:lstStyle/>
        <a:p>
          <a:endParaRPr lang="en-US"/>
        </a:p>
      </dgm:t>
    </dgm:pt>
    <dgm:pt modelId="{ADF53221-5707-464C-8128-0C1FFBECE405}">
      <dgm:prSet phldrT="[Text]"/>
      <dgm:spPr>
        <a:solidFill>
          <a:schemeClr val="accent1">
            <a:lumMod val="60000"/>
            <a:lumOff val="40000"/>
          </a:schemeClr>
        </a:solidFill>
      </dgm:spPr>
      <dgm:t>
        <a:bodyPr/>
        <a:lstStyle/>
        <a:p>
          <a:r>
            <a:rPr lang="en-US"/>
            <a:t>Dec</a:t>
          </a:r>
        </a:p>
      </dgm:t>
    </dgm:pt>
    <dgm:pt modelId="{FE782B4D-6067-45D3-A807-B62B60554037}" type="parTrans" cxnId="{19CDE523-70C4-4CDC-B223-046E39F55383}">
      <dgm:prSet/>
      <dgm:spPr/>
      <dgm:t>
        <a:bodyPr/>
        <a:lstStyle/>
        <a:p>
          <a:endParaRPr lang="en-US"/>
        </a:p>
      </dgm:t>
    </dgm:pt>
    <dgm:pt modelId="{F70BDECA-35DE-4013-8A8A-6C3EA4652CDF}" type="sibTrans" cxnId="{19CDE523-70C4-4CDC-B223-046E39F55383}">
      <dgm:prSet/>
      <dgm:spPr/>
      <dgm:t>
        <a:bodyPr/>
        <a:lstStyle/>
        <a:p>
          <a:endParaRPr lang="en-US"/>
        </a:p>
      </dgm:t>
    </dgm:pt>
    <dgm:pt modelId="{6D2A795D-68C3-4316-9DB6-1145E3B1F1EC}">
      <dgm:prSet phldrT="[Text]"/>
      <dgm:spPr>
        <a:solidFill>
          <a:schemeClr val="accent1">
            <a:lumMod val="60000"/>
            <a:lumOff val="40000"/>
          </a:schemeClr>
        </a:solidFill>
      </dgm:spPr>
      <dgm:t>
        <a:bodyPr/>
        <a:lstStyle/>
        <a:p>
          <a:r>
            <a:rPr lang="en-US"/>
            <a:t>Jan</a:t>
          </a:r>
        </a:p>
      </dgm:t>
    </dgm:pt>
    <dgm:pt modelId="{320AB574-FEE6-4427-B468-9B2283669066}" type="parTrans" cxnId="{3751BF75-51CF-402D-A611-E615341CB3F1}">
      <dgm:prSet/>
      <dgm:spPr/>
      <dgm:t>
        <a:bodyPr/>
        <a:lstStyle/>
        <a:p>
          <a:endParaRPr lang="en-US"/>
        </a:p>
      </dgm:t>
    </dgm:pt>
    <dgm:pt modelId="{D3A8CB8C-2CBC-465D-9BA2-5CA0F2D0EC89}" type="sibTrans" cxnId="{3751BF75-51CF-402D-A611-E615341CB3F1}">
      <dgm:prSet/>
      <dgm:spPr/>
      <dgm:t>
        <a:bodyPr/>
        <a:lstStyle/>
        <a:p>
          <a:endParaRPr lang="en-US"/>
        </a:p>
      </dgm:t>
    </dgm:pt>
    <dgm:pt modelId="{27ACA4CF-113B-4470-92D0-E60124487796}" type="pres">
      <dgm:prSet presAssocID="{A1CFE570-B34D-4522-9EA3-FD6367733C96}" presName="Name0" presStyleCnt="0">
        <dgm:presLayoutVars>
          <dgm:dir/>
          <dgm:animLvl val="lvl"/>
          <dgm:resizeHandles val="exact"/>
        </dgm:presLayoutVars>
      </dgm:prSet>
      <dgm:spPr/>
    </dgm:pt>
    <dgm:pt modelId="{FAF85859-B660-4B92-A6A5-29290DBD72FA}" type="pres">
      <dgm:prSet presAssocID="{25C3E1B3-5CF2-4400-A40D-DCAFA7C53FA0}" presName="parTxOnly" presStyleLbl="node1" presStyleIdx="0" presStyleCnt="12">
        <dgm:presLayoutVars>
          <dgm:chMax val="0"/>
          <dgm:chPref val="0"/>
          <dgm:bulletEnabled val="1"/>
        </dgm:presLayoutVars>
      </dgm:prSet>
      <dgm:spPr/>
    </dgm:pt>
    <dgm:pt modelId="{3A7033D9-4E28-4EE8-82D3-CC51E17CAFF4}" type="pres">
      <dgm:prSet presAssocID="{F5580A74-011D-4129-80B5-C70EA029F6A3}" presName="parTxOnlySpace" presStyleCnt="0"/>
      <dgm:spPr/>
    </dgm:pt>
    <dgm:pt modelId="{3CB6761D-B73F-4C6E-AB43-5E4454C13E60}" type="pres">
      <dgm:prSet presAssocID="{ADF53221-5707-464C-8128-0C1FFBECE405}" presName="parTxOnly" presStyleLbl="node1" presStyleIdx="1" presStyleCnt="12">
        <dgm:presLayoutVars>
          <dgm:chMax val="0"/>
          <dgm:chPref val="0"/>
          <dgm:bulletEnabled val="1"/>
        </dgm:presLayoutVars>
      </dgm:prSet>
      <dgm:spPr/>
    </dgm:pt>
    <dgm:pt modelId="{111B665C-16F3-42EF-9128-C00BA3C296EE}" type="pres">
      <dgm:prSet presAssocID="{F70BDECA-35DE-4013-8A8A-6C3EA4652CDF}" presName="parTxOnlySpace" presStyleCnt="0"/>
      <dgm:spPr/>
    </dgm:pt>
    <dgm:pt modelId="{19A64591-8B11-40A3-BE39-2BD9ACF33E42}" type="pres">
      <dgm:prSet presAssocID="{6D2A795D-68C3-4316-9DB6-1145E3B1F1EC}" presName="parTxOnly" presStyleLbl="node1" presStyleIdx="2" presStyleCnt="12">
        <dgm:presLayoutVars>
          <dgm:chMax val="0"/>
          <dgm:chPref val="0"/>
          <dgm:bulletEnabled val="1"/>
        </dgm:presLayoutVars>
      </dgm:prSet>
      <dgm:spPr/>
    </dgm:pt>
    <dgm:pt modelId="{3801721D-3F1A-486B-8D0E-26083C79B50F}" type="pres">
      <dgm:prSet presAssocID="{D3A8CB8C-2CBC-465D-9BA2-5CA0F2D0EC89}" presName="parTxOnlySpace" presStyleCnt="0"/>
      <dgm:spPr/>
    </dgm:pt>
    <dgm:pt modelId="{55F09E6B-AC5E-4862-BA1F-43B07B67D664}" type="pres">
      <dgm:prSet presAssocID="{F179A03A-EF8F-4149-8565-1E24BE2C9AF8}" presName="parTxOnly" presStyleLbl="node1" presStyleIdx="3" presStyleCnt="12">
        <dgm:presLayoutVars>
          <dgm:chMax val="0"/>
          <dgm:chPref val="0"/>
          <dgm:bulletEnabled val="1"/>
        </dgm:presLayoutVars>
      </dgm:prSet>
      <dgm:spPr/>
    </dgm:pt>
    <dgm:pt modelId="{E7A00E46-215E-4A6D-B738-6F149F878809}" type="pres">
      <dgm:prSet presAssocID="{9506C87D-A25C-48B2-AB95-FC498FA744DD}" presName="parTxOnlySpace" presStyleCnt="0"/>
      <dgm:spPr/>
    </dgm:pt>
    <dgm:pt modelId="{22C6D6CD-4380-47BA-9558-68DF2C8500EF}" type="pres">
      <dgm:prSet presAssocID="{018559CB-614E-4EA9-895C-409E52CF5CE8}" presName="parTxOnly" presStyleLbl="node1" presStyleIdx="4" presStyleCnt="12">
        <dgm:presLayoutVars>
          <dgm:chMax val="0"/>
          <dgm:chPref val="0"/>
          <dgm:bulletEnabled val="1"/>
        </dgm:presLayoutVars>
      </dgm:prSet>
      <dgm:spPr/>
    </dgm:pt>
    <dgm:pt modelId="{B4DFC6DD-2F46-46DD-8DCE-6F41971B4BA3}" type="pres">
      <dgm:prSet presAssocID="{F22BBDD9-8654-4935-A717-F305CC5110DC}" presName="parTxOnlySpace" presStyleCnt="0"/>
      <dgm:spPr/>
    </dgm:pt>
    <dgm:pt modelId="{86E3134F-1FC7-4684-8718-55E36A96782C}" type="pres">
      <dgm:prSet presAssocID="{B0EDBAC7-8635-4BAA-9AA4-DF34B4F50DA9}" presName="parTxOnly" presStyleLbl="node1" presStyleIdx="5" presStyleCnt="12">
        <dgm:presLayoutVars>
          <dgm:chMax val="0"/>
          <dgm:chPref val="0"/>
          <dgm:bulletEnabled val="1"/>
        </dgm:presLayoutVars>
      </dgm:prSet>
      <dgm:spPr/>
    </dgm:pt>
    <dgm:pt modelId="{BAA233E8-C114-4204-B2CF-BC93CBF89F05}" type="pres">
      <dgm:prSet presAssocID="{72E1C833-9F89-40CA-A2A9-8B2B969903CF}" presName="parTxOnlySpace" presStyleCnt="0"/>
      <dgm:spPr/>
    </dgm:pt>
    <dgm:pt modelId="{7D3ABF64-7999-4809-9381-00F9518FCFA7}" type="pres">
      <dgm:prSet presAssocID="{90F60434-9978-4A7A-B474-8503286D9FBD}" presName="parTxOnly" presStyleLbl="node1" presStyleIdx="6" presStyleCnt="12">
        <dgm:presLayoutVars>
          <dgm:chMax val="0"/>
          <dgm:chPref val="0"/>
          <dgm:bulletEnabled val="1"/>
        </dgm:presLayoutVars>
      </dgm:prSet>
      <dgm:spPr/>
    </dgm:pt>
    <dgm:pt modelId="{EE33B80A-0202-4B54-966C-03DC0468155D}" type="pres">
      <dgm:prSet presAssocID="{C11DE199-A6D9-4400-B9B2-E5BF905B2A62}" presName="parTxOnlySpace" presStyleCnt="0"/>
      <dgm:spPr/>
    </dgm:pt>
    <dgm:pt modelId="{99B2DCC9-C745-40A4-ABB8-323714487868}" type="pres">
      <dgm:prSet presAssocID="{CBC82113-31C0-4C63-B8B7-B4B1000165F4}" presName="parTxOnly" presStyleLbl="node1" presStyleIdx="7" presStyleCnt="12">
        <dgm:presLayoutVars>
          <dgm:chMax val="0"/>
          <dgm:chPref val="0"/>
          <dgm:bulletEnabled val="1"/>
        </dgm:presLayoutVars>
      </dgm:prSet>
      <dgm:spPr/>
    </dgm:pt>
    <dgm:pt modelId="{390A494E-1C11-4DCF-8B92-A55DEC1F8881}" type="pres">
      <dgm:prSet presAssocID="{95DD727A-D9B3-4772-9CC8-ED829B939047}" presName="parTxOnlySpace" presStyleCnt="0"/>
      <dgm:spPr/>
    </dgm:pt>
    <dgm:pt modelId="{6963868A-27E9-4ABC-B241-5EBF911E9957}" type="pres">
      <dgm:prSet presAssocID="{D17E7575-2D86-48DF-AD6D-BF2A20E3C066}" presName="parTxOnly" presStyleLbl="node1" presStyleIdx="8" presStyleCnt="12">
        <dgm:presLayoutVars>
          <dgm:chMax val="0"/>
          <dgm:chPref val="0"/>
          <dgm:bulletEnabled val="1"/>
        </dgm:presLayoutVars>
      </dgm:prSet>
      <dgm:spPr/>
    </dgm:pt>
    <dgm:pt modelId="{906B3129-8FD5-4E2E-B789-BDA63D9A067A}" type="pres">
      <dgm:prSet presAssocID="{B8346810-B80A-485A-AF5D-290135A4513D}" presName="parTxOnlySpace" presStyleCnt="0"/>
      <dgm:spPr/>
    </dgm:pt>
    <dgm:pt modelId="{9FF4BA8C-0326-494C-9874-EEF8FACA12DB}" type="pres">
      <dgm:prSet presAssocID="{4EA707B9-4975-4F00-BD54-151A4312D95F}" presName="parTxOnly" presStyleLbl="node1" presStyleIdx="9" presStyleCnt="12">
        <dgm:presLayoutVars>
          <dgm:chMax val="0"/>
          <dgm:chPref val="0"/>
          <dgm:bulletEnabled val="1"/>
        </dgm:presLayoutVars>
      </dgm:prSet>
      <dgm:spPr/>
    </dgm:pt>
    <dgm:pt modelId="{6067925B-0064-4DF3-BB22-F4A6EB35F2CC}" type="pres">
      <dgm:prSet presAssocID="{45DBC36E-C041-44C5-8D8A-E7F2C75A9D0D}" presName="parTxOnlySpace" presStyleCnt="0"/>
      <dgm:spPr/>
    </dgm:pt>
    <dgm:pt modelId="{9A3B46C5-6FCD-4D37-928E-81184E5980C5}" type="pres">
      <dgm:prSet presAssocID="{60582D89-1440-4EA2-83A0-CCB533A17EC8}" presName="parTxOnly" presStyleLbl="node1" presStyleIdx="10" presStyleCnt="12">
        <dgm:presLayoutVars>
          <dgm:chMax val="0"/>
          <dgm:chPref val="0"/>
          <dgm:bulletEnabled val="1"/>
        </dgm:presLayoutVars>
      </dgm:prSet>
      <dgm:spPr/>
    </dgm:pt>
    <dgm:pt modelId="{D4ED6E6A-7D59-42D2-ADB5-1FD3D4D8885B}" type="pres">
      <dgm:prSet presAssocID="{6C2B587D-76C6-41A8-A431-B3D34069C1F7}" presName="parTxOnlySpace" presStyleCnt="0"/>
      <dgm:spPr/>
    </dgm:pt>
    <dgm:pt modelId="{C4C95BB2-4CA0-4183-9EFF-65F37CE0E68A}" type="pres">
      <dgm:prSet presAssocID="{2F87E7B7-9648-4B05-8118-EE1DE8E763B6}" presName="parTxOnly" presStyleLbl="node1" presStyleIdx="11" presStyleCnt="12">
        <dgm:presLayoutVars>
          <dgm:chMax val="0"/>
          <dgm:chPref val="0"/>
          <dgm:bulletEnabled val="1"/>
        </dgm:presLayoutVars>
      </dgm:prSet>
      <dgm:spPr/>
    </dgm:pt>
  </dgm:ptLst>
  <dgm:cxnLst>
    <dgm:cxn modelId="{230FEA06-A47A-4973-BB02-EEF9CABF8288}" type="presOf" srcId="{6D2A795D-68C3-4316-9DB6-1145E3B1F1EC}" destId="{19A64591-8B11-40A3-BE39-2BD9ACF33E42}" srcOrd="0" destOrd="0" presId="urn:microsoft.com/office/officeart/2005/8/layout/chevron1"/>
    <dgm:cxn modelId="{79D43518-C3D3-46F0-8085-74DC2174506C}" type="presOf" srcId="{D17E7575-2D86-48DF-AD6D-BF2A20E3C066}" destId="{6963868A-27E9-4ABC-B241-5EBF911E9957}" srcOrd="0" destOrd="0" presId="urn:microsoft.com/office/officeart/2005/8/layout/chevron1"/>
    <dgm:cxn modelId="{F49F7F1B-C5F0-4142-B1EC-4FABD007BCFA}" type="presOf" srcId="{90F60434-9978-4A7A-B474-8503286D9FBD}" destId="{7D3ABF64-7999-4809-9381-00F9518FCFA7}" srcOrd="0" destOrd="0" presId="urn:microsoft.com/office/officeart/2005/8/layout/chevron1"/>
    <dgm:cxn modelId="{19CDE523-70C4-4CDC-B223-046E39F55383}" srcId="{A1CFE570-B34D-4522-9EA3-FD6367733C96}" destId="{ADF53221-5707-464C-8128-0C1FFBECE405}" srcOrd="1" destOrd="0" parTransId="{FE782B4D-6067-45D3-A807-B62B60554037}" sibTransId="{F70BDECA-35DE-4013-8A8A-6C3EA4652CDF}"/>
    <dgm:cxn modelId="{570EE227-78BE-460E-B930-148A948101B2}" type="presOf" srcId="{25C3E1B3-5CF2-4400-A40D-DCAFA7C53FA0}" destId="{FAF85859-B660-4B92-A6A5-29290DBD72FA}" srcOrd="0" destOrd="0" presId="urn:microsoft.com/office/officeart/2005/8/layout/chevron1"/>
    <dgm:cxn modelId="{A26BD72D-F251-4B15-85F4-2C11721DB21C}" srcId="{A1CFE570-B34D-4522-9EA3-FD6367733C96}" destId="{CBC82113-31C0-4C63-B8B7-B4B1000165F4}" srcOrd="7" destOrd="0" parTransId="{3863AA32-BEE8-4176-BA52-9B165B99D72A}" sibTransId="{95DD727A-D9B3-4772-9CC8-ED829B939047}"/>
    <dgm:cxn modelId="{61E9FB2D-8BB2-477D-9774-7D81ED2168E9}" type="presOf" srcId="{60582D89-1440-4EA2-83A0-CCB533A17EC8}" destId="{9A3B46C5-6FCD-4D37-928E-81184E5980C5}" srcOrd="0" destOrd="0" presId="urn:microsoft.com/office/officeart/2005/8/layout/chevron1"/>
    <dgm:cxn modelId="{8CB08E35-0933-45D6-8A0B-0A3CB691C545}" type="presOf" srcId="{CBC82113-31C0-4C63-B8B7-B4B1000165F4}" destId="{99B2DCC9-C745-40A4-ABB8-323714487868}" srcOrd="0" destOrd="0" presId="urn:microsoft.com/office/officeart/2005/8/layout/chevron1"/>
    <dgm:cxn modelId="{EE6DF13B-339C-46FB-A290-75CF959AD1F1}" type="presOf" srcId="{A1CFE570-B34D-4522-9EA3-FD6367733C96}" destId="{27ACA4CF-113B-4470-92D0-E60124487796}" srcOrd="0" destOrd="0" presId="urn:microsoft.com/office/officeart/2005/8/layout/chevron1"/>
    <dgm:cxn modelId="{E3CE9D5B-60D5-4684-A461-9CE134B8DD81}" srcId="{A1CFE570-B34D-4522-9EA3-FD6367733C96}" destId="{D17E7575-2D86-48DF-AD6D-BF2A20E3C066}" srcOrd="8" destOrd="0" parTransId="{72D01C72-23BB-486E-A146-295B66829A51}" sibTransId="{B8346810-B80A-485A-AF5D-290135A4513D}"/>
    <dgm:cxn modelId="{B5549D60-7907-4D16-8927-7EE725265DD7}" srcId="{A1CFE570-B34D-4522-9EA3-FD6367733C96}" destId="{2F87E7B7-9648-4B05-8118-EE1DE8E763B6}" srcOrd="11" destOrd="0" parTransId="{EAC97F28-523B-4D2C-8EBA-8BA0900324D1}" sibTransId="{66CD39AB-928B-421E-BD8E-FF29882B8375}"/>
    <dgm:cxn modelId="{5F92EF43-CE5F-42B0-8EC5-54F1A3B53D14}" type="presOf" srcId="{4EA707B9-4975-4F00-BD54-151A4312D95F}" destId="{9FF4BA8C-0326-494C-9874-EEF8FACA12DB}" srcOrd="0" destOrd="0" presId="urn:microsoft.com/office/officeart/2005/8/layout/chevron1"/>
    <dgm:cxn modelId="{3751BF75-51CF-402D-A611-E615341CB3F1}" srcId="{A1CFE570-B34D-4522-9EA3-FD6367733C96}" destId="{6D2A795D-68C3-4316-9DB6-1145E3B1F1EC}" srcOrd="2" destOrd="0" parTransId="{320AB574-FEE6-4427-B468-9B2283669066}" sibTransId="{D3A8CB8C-2CBC-465D-9BA2-5CA0F2D0EC89}"/>
    <dgm:cxn modelId="{799C0B89-4744-437F-B97A-E9569B2E4D53}" type="presOf" srcId="{F179A03A-EF8F-4149-8565-1E24BE2C9AF8}" destId="{55F09E6B-AC5E-4862-BA1F-43B07B67D664}" srcOrd="0" destOrd="0" presId="urn:microsoft.com/office/officeart/2005/8/layout/chevron1"/>
    <dgm:cxn modelId="{8FF0E389-172D-4534-BAED-2F9C16330493}" srcId="{A1CFE570-B34D-4522-9EA3-FD6367733C96}" destId="{90F60434-9978-4A7A-B474-8503286D9FBD}" srcOrd="6" destOrd="0" parTransId="{0EF61643-51F5-4830-B9BF-5798F6A10D0B}" sibTransId="{C11DE199-A6D9-4400-B9B2-E5BF905B2A62}"/>
    <dgm:cxn modelId="{5928668A-8B12-46EC-9A5A-86359CF88936}" srcId="{A1CFE570-B34D-4522-9EA3-FD6367733C96}" destId="{B0EDBAC7-8635-4BAA-9AA4-DF34B4F50DA9}" srcOrd="5" destOrd="0" parTransId="{9EA8E987-C41D-45A1-89D1-B9D420571036}" sibTransId="{72E1C833-9F89-40CA-A2A9-8B2B969903CF}"/>
    <dgm:cxn modelId="{ADE38092-D2D9-4E4A-BD00-78A4D39AEE74}" srcId="{A1CFE570-B34D-4522-9EA3-FD6367733C96}" destId="{F179A03A-EF8F-4149-8565-1E24BE2C9AF8}" srcOrd="3" destOrd="0" parTransId="{E20A2843-1590-4DC3-9292-13C63E17AC75}" sibTransId="{9506C87D-A25C-48B2-AB95-FC498FA744DD}"/>
    <dgm:cxn modelId="{2DFCA9B3-17E0-4A45-9691-398621C2EEAB}" type="presOf" srcId="{2F87E7B7-9648-4B05-8118-EE1DE8E763B6}" destId="{C4C95BB2-4CA0-4183-9EFF-65F37CE0E68A}" srcOrd="0" destOrd="0" presId="urn:microsoft.com/office/officeart/2005/8/layout/chevron1"/>
    <dgm:cxn modelId="{582488B5-ABA0-4EC0-9541-A16ABFC17386}" srcId="{A1CFE570-B34D-4522-9EA3-FD6367733C96}" destId="{25C3E1B3-5CF2-4400-A40D-DCAFA7C53FA0}" srcOrd="0" destOrd="0" parTransId="{2863796D-387C-40DE-B2A3-7E65125B9D8C}" sibTransId="{F5580A74-011D-4129-80B5-C70EA029F6A3}"/>
    <dgm:cxn modelId="{A28DDBB6-741D-4465-A223-CC5AB286D21D}" type="presOf" srcId="{ADF53221-5707-464C-8128-0C1FFBECE405}" destId="{3CB6761D-B73F-4C6E-AB43-5E4454C13E60}" srcOrd="0" destOrd="0" presId="urn:microsoft.com/office/officeart/2005/8/layout/chevron1"/>
    <dgm:cxn modelId="{7CFB44C9-4FB6-479A-BA12-4D83A6B1095E}" type="presOf" srcId="{B0EDBAC7-8635-4BAA-9AA4-DF34B4F50DA9}" destId="{86E3134F-1FC7-4684-8718-55E36A96782C}" srcOrd="0" destOrd="0" presId="urn:microsoft.com/office/officeart/2005/8/layout/chevron1"/>
    <dgm:cxn modelId="{AC7D86C9-280A-4B5C-B1F8-0DF3774716E4}" srcId="{A1CFE570-B34D-4522-9EA3-FD6367733C96}" destId="{60582D89-1440-4EA2-83A0-CCB533A17EC8}" srcOrd="10" destOrd="0" parTransId="{77495585-1750-48CC-B87A-EC101F9B2A24}" sibTransId="{6C2B587D-76C6-41A8-A431-B3D34069C1F7}"/>
    <dgm:cxn modelId="{CDB9B1E1-63A5-4E11-839F-253076474AE7}" type="presOf" srcId="{018559CB-614E-4EA9-895C-409E52CF5CE8}" destId="{22C6D6CD-4380-47BA-9558-68DF2C8500EF}" srcOrd="0" destOrd="0" presId="urn:microsoft.com/office/officeart/2005/8/layout/chevron1"/>
    <dgm:cxn modelId="{C0A48AE5-47EE-4CCA-9DBF-FFE66771AADC}" srcId="{A1CFE570-B34D-4522-9EA3-FD6367733C96}" destId="{4EA707B9-4975-4F00-BD54-151A4312D95F}" srcOrd="9" destOrd="0" parTransId="{FE900309-860C-4545-BBD7-55D31B9BB614}" sibTransId="{45DBC36E-C041-44C5-8D8A-E7F2C75A9D0D}"/>
    <dgm:cxn modelId="{B84C8AEF-531C-4020-88F4-E04E89C395C6}" srcId="{A1CFE570-B34D-4522-9EA3-FD6367733C96}" destId="{018559CB-614E-4EA9-895C-409E52CF5CE8}" srcOrd="4" destOrd="0" parTransId="{90E7FFA5-5735-4F7F-BD89-74B416078108}" sibTransId="{F22BBDD9-8654-4935-A717-F305CC5110DC}"/>
    <dgm:cxn modelId="{38FFF78D-E319-4DB4-8B76-EB7144509958}" type="presParOf" srcId="{27ACA4CF-113B-4470-92D0-E60124487796}" destId="{FAF85859-B660-4B92-A6A5-29290DBD72FA}" srcOrd="0" destOrd="0" presId="urn:microsoft.com/office/officeart/2005/8/layout/chevron1"/>
    <dgm:cxn modelId="{816B5580-89FB-49FB-9820-266F12C6CB7B}" type="presParOf" srcId="{27ACA4CF-113B-4470-92D0-E60124487796}" destId="{3A7033D9-4E28-4EE8-82D3-CC51E17CAFF4}" srcOrd="1" destOrd="0" presId="urn:microsoft.com/office/officeart/2005/8/layout/chevron1"/>
    <dgm:cxn modelId="{A7AB4ED7-E65F-4BBB-8510-A5DA12099107}" type="presParOf" srcId="{27ACA4CF-113B-4470-92D0-E60124487796}" destId="{3CB6761D-B73F-4C6E-AB43-5E4454C13E60}" srcOrd="2" destOrd="0" presId="urn:microsoft.com/office/officeart/2005/8/layout/chevron1"/>
    <dgm:cxn modelId="{511AF6EA-3CEE-4626-B139-99B6BCA12E62}" type="presParOf" srcId="{27ACA4CF-113B-4470-92D0-E60124487796}" destId="{111B665C-16F3-42EF-9128-C00BA3C296EE}" srcOrd="3" destOrd="0" presId="urn:microsoft.com/office/officeart/2005/8/layout/chevron1"/>
    <dgm:cxn modelId="{760EC5AC-FE8D-4E01-96D9-2C5863F62CB5}" type="presParOf" srcId="{27ACA4CF-113B-4470-92D0-E60124487796}" destId="{19A64591-8B11-40A3-BE39-2BD9ACF33E42}" srcOrd="4" destOrd="0" presId="urn:microsoft.com/office/officeart/2005/8/layout/chevron1"/>
    <dgm:cxn modelId="{7704BE27-78BC-4C0D-B520-6477BF143866}" type="presParOf" srcId="{27ACA4CF-113B-4470-92D0-E60124487796}" destId="{3801721D-3F1A-486B-8D0E-26083C79B50F}" srcOrd="5" destOrd="0" presId="urn:microsoft.com/office/officeart/2005/8/layout/chevron1"/>
    <dgm:cxn modelId="{FBE270DC-9835-4CF3-B5DA-8D2059DD477F}" type="presParOf" srcId="{27ACA4CF-113B-4470-92D0-E60124487796}" destId="{55F09E6B-AC5E-4862-BA1F-43B07B67D664}" srcOrd="6" destOrd="0" presId="urn:microsoft.com/office/officeart/2005/8/layout/chevron1"/>
    <dgm:cxn modelId="{6B3C33AA-2447-47B2-8041-2909A35FF91B}" type="presParOf" srcId="{27ACA4CF-113B-4470-92D0-E60124487796}" destId="{E7A00E46-215E-4A6D-B738-6F149F878809}" srcOrd="7" destOrd="0" presId="urn:microsoft.com/office/officeart/2005/8/layout/chevron1"/>
    <dgm:cxn modelId="{B778BBE3-E3F5-42A0-8B64-5DBDD5C7109E}" type="presParOf" srcId="{27ACA4CF-113B-4470-92D0-E60124487796}" destId="{22C6D6CD-4380-47BA-9558-68DF2C8500EF}" srcOrd="8" destOrd="0" presId="urn:microsoft.com/office/officeart/2005/8/layout/chevron1"/>
    <dgm:cxn modelId="{17DEE534-2730-40B5-B900-E456093F1588}" type="presParOf" srcId="{27ACA4CF-113B-4470-92D0-E60124487796}" destId="{B4DFC6DD-2F46-46DD-8DCE-6F41971B4BA3}" srcOrd="9" destOrd="0" presId="urn:microsoft.com/office/officeart/2005/8/layout/chevron1"/>
    <dgm:cxn modelId="{E1F927DE-2A3E-4D57-9E4D-C169E02CAB6B}" type="presParOf" srcId="{27ACA4CF-113B-4470-92D0-E60124487796}" destId="{86E3134F-1FC7-4684-8718-55E36A96782C}" srcOrd="10" destOrd="0" presId="urn:microsoft.com/office/officeart/2005/8/layout/chevron1"/>
    <dgm:cxn modelId="{343B61B6-1CFD-4C73-804F-7DD1A5491D48}" type="presParOf" srcId="{27ACA4CF-113B-4470-92D0-E60124487796}" destId="{BAA233E8-C114-4204-B2CF-BC93CBF89F05}" srcOrd="11" destOrd="0" presId="urn:microsoft.com/office/officeart/2005/8/layout/chevron1"/>
    <dgm:cxn modelId="{33837896-B52D-42A2-B10A-931A27302DC6}" type="presParOf" srcId="{27ACA4CF-113B-4470-92D0-E60124487796}" destId="{7D3ABF64-7999-4809-9381-00F9518FCFA7}" srcOrd="12" destOrd="0" presId="urn:microsoft.com/office/officeart/2005/8/layout/chevron1"/>
    <dgm:cxn modelId="{6C34DB74-CB2A-4D9B-BC86-36ACACD8E833}" type="presParOf" srcId="{27ACA4CF-113B-4470-92D0-E60124487796}" destId="{EE33B80A-0202-4B54-966C-03DC0468155D}" srcOrd="13" destOrd="0" presId="urn:microsoft.com/office/officeart/2005/8/layout/chevron1"/>
    <dgm:cxn modelId="{CC152421-54C3-42D2-95FE-704E25B43874}" type="presParOf" srcId="{27ACA4CF-113B-4470-92D0-E60124487796}" destId="{99B2DCC9-C745-40A4-ABB8-323714487868}" srcOrd="14" destOrd="0" presId="urn:microsoft.com/office/officeart/2005/8/layout/chevron1"/>
    <dgm:cxn modelId="{ED768C3E-920C-40C3-8379-206C714F691B}" type="presParOf" srcId="{27ACA4CF-113B-4470-92D0-E60124487796}" destId="{390A494E-1C11-4DCF-8B92-A55DEC1F8881}" srcOrd="15" destOrd="0" presId="urn:microsoft.com/office/officeart/2005/8/layout/chevron1"/>
    <dgm:cxn modelId="{A9186EBB-951B-4BCC-8AB4-2A695AE493D7}" type="presParOf" srcId="{27ACA4CF-113B-4470-92D0-E60124487796}" destId="{6963868A-27E9-4ABC-B241-5EBF911E9957}" srcOrd="16" destOrd="0" presId="urn:microsoft.com/office/officeart/2005/8/layout/chevron1"/>
    <dgm:cxn modelId="{2C7287A5-7E45-4800-846C-6067DE7728D9}" type="presParOf" srcId="{27ACA4CF-113B-4470-92D0-E60124487796}" destId="{906B3129-8FD5-4E2E-B789-BDA63D9A067A}" srcOrd="17" destOrd="0" presId="urn:microsoft.com/office/officeart/2005/8/layout/chevron1"/>
    <dgm:cxn modelId="{0A7C64D0-7E18-476F-A64B-E529292BF668}" type="presParOf" srcId="{27ACA4CF-113B-4470-92D0-E60124487796}" destId="{9FF4BA8C-0326-494C-9874-EEF8FACA12DB}" srcOrd="18" destOrd="0" presId="urn:microsoft.com/office/officeart/2005/8/layout/chevron1"/>
    <dgm:cxn modelId="{7D1D1D5F-B72E-4B25-B8E1-716EDC1CA823}" type="presParOf" srcId="{27ACA4CF-113B-4470-92D0-E60124487796}" destId="{6067925B-0064-4DF3-BB22-F4A6EB35F2CC}" srcOrd="19" destOrd="0" presId="urn:microsoft.com/office/officeart/2005/8/layout/chevron1"/>
    <dgm:cxn modelId="{A25C7FD1-4019-4816-B844-828529126570}" type="presParOf" srcId="{27ACA4CF-113B-4470-92D0-E60124487796}" destId="{9A3B46C5-6FCD-4D37-928E-81184E5980C5}" srcOrd="20" destOrd="0" presId="urn:microsoft.com/office/officeart/2005/8/layout/chevron1"/>
    <dgm:cxn modelId="{1A99EAA3-5CAE-482B-98E7-56891C8BB91A}" type="presParOf" srcId="{27ACA4CF-113B-4470-92D0-E60124487796}" destId="{D4ED6E6A-7D59-42D2-ADB5-1FD3D4D8885B}" srcOrd="21" destOrd="0" presId="urn:microsoft.com/office/officeart/2005/8/layout/chevron1"/>
    <dgm:cxn modelId="{D7CC627D-CCEB-4052-9CAD-19AEA395822D}" type="presParOf" srcId="{27ACA4CF-113B-4470-92D0-E60124487796}" destId="{C4C95BB2-4CA0-4183-9EFF-65F37CE0E68A}"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D7B411-AD73-4273-B083-CBC85B123DEB}" type="doc">
      <dgm:prSet loTypeId="urn:microsoft.com/office/officeart/2005/8/layout/vProcess5" loCatId="process" qsTypeId="urn:microsoft.com/office/officeart/2005/8/quickstyle/simple1" qsCatId="simple" csTypeId="urn:microsoft.com/office/officeart/2005/8/colors/accent1_5" csCatId="accent1" phldr="1"/>
      <dgm:spPr/>
      <dgm:t>
        <a:bodyPr/>
        <a:lstStyle/>
        <a:p>
          <a:endParaRPr lang="en-US"/>
        </a:p>
      </dgm:t>
    </dgm:pt>
    <dgm:pt modelId="{66589ECD-668A-4C5C-92A1-9C496F344FD2}">
      <dgm:prSet phldrT="[Text]"/>
      <dgm:spPr/>
      <dgm:t>
        <a:bodyPr rIns="0"/>
        <a:lstStyle/>
        <a:p>
          <a:r>
            <a:rPr lang="en-US" dirty="0"/>
            <a:t>Forecast EV Futures</a:t>
          </a:r>
        </a:p>
      </dgm:t>
    </dgm:pt>
    <dgm:pt modelId="{3B1983D6-0CB8-4167-BD33-F734088693B9}" type="parTrans" cxnId="{650C3ABA-F875-43E7-A989-E2BC2C0C5688}">
      <dgm:prSet/>
      <dgm:spPr/>
      <dgm:t>
        <a:bodyPr/>
        <a:lstStyle/>
        <a:p>
          <a:endParaRPr lang="en-US"/>
        </a:p>
      </dgm:t>
    </dgm:pt>
    <dgm:pt modelId="{51CD8EF7-C3FF-449F-AE80-D2B4858281F8}" type="sibTrans" cxnId="{650C3ABA-F875-43E7-A989-E2BC2C0C5688}">
      <dgm:prSet/>
      <dgm:spPr/>
      <dgm:t>
        <a:bodyPr/>
        <a:lstStyle/>
        <a:p>
          <a:endParaRPr lang="en-US"/>
        </a:p>
      </dgm:t>
    </dgm:pt>
    <dgm:pt modelId="{E0DC011B-44FF-40DC-A919-123C22FF313C}">
      <dgm:prSet phldrT="[Text]"/>
      <dgm:spPr/>
      <dgm:t>
        <a:bodyPr rIns="0"/>
        <a:lstStyle/>
        <a:p>
          <a:r>
            <a:rPr lang="en-US" dirty="0"/>
            <a:t>Develop Roadmaps and Grid Plans</a:t>
          </a:r>
        </a:p>
      </dgm:t>
    </dgm:pt>
    <dgm:pt modelId="{EC1B51EE-E696-402B-B7B0-DBF9FA3937A1}" type="parTrans" cxnId="{2F663D9C-891C-46D5-904A-70D2FF2199CE}">
      <dgm:prSet/>
      <dgm:spPr/>
      <dgm:t>
        <a:bodyPr/>
        <a:lstStyle/>
        <a:p>
          <a:endParaRPr lang="en-US"/>
        </a:p>
      </dgm:t>
    </dgm:pt>
    <dgm:pt modelId="{0FFC3868-3F5B-489C-983A-8CB3418FB58D}" type="sibTrans" cxnId="{2F663D9C-891C-46D5-904A-70D2FF2199CE}">
      <dgm:prSet/>
      <dgm:spPr/>
      <dgm:t>
        <a:bodyPr/>
        <a:lstStyle/>
        <a:p>
          <a:endParaRPr lang="en-US"/>
        </a:p>
      </dgm:t>
    </dgm:pt>
    <dgm:pt modelId="{4392A063-9214-40DE-812D-AD841B8AC7AB}">
      <dgm:prSet phldrT="[Text]"/>
      <dgm:spPr/>
      <dgm:t>
        <a:bodyPr rIns="0"/>
        <a:lstStyle/>
        <a:p>
          <a:r>
            <a:rPr lang="en-US" dirty="0"/>
            <a:t>Mitigate the Largest Impacts</a:t>
          </a:r>
        </a:p>
      </dgm:t>
    </dgm:pt>
    <dgm:pt modelId="{9824683C-4E9B-45FB-9740-87F1A47098AE}" type="parTrans" cxnId="{D06F2062-7AFC-434D-8D32-5F4F5556C24C}">
      <dgm:prSet/>
      <dgm:spPr/>
      <dgm:t>
        <a:bodyPr/>
        <a:lstStyle/>
        <a:p>
          <a:endParaRPr lang="en-US"/>
        </a:p>
      </dgm:t>
    </dgm:pt>
    <dgm:pt modelId="{A456001B-374E-4902-ACD6-0F0A3F730CCE}" type="sibTrans" cxnId="{D06F2062-7AFC-434D-8D32-5F4F5556C24C}">
      <dgm:prSet/>
      <dgm:spPr/>
      <dgm:t>
        <a:bodyPr/>
        <a:lstStyle/>
        <a:p>
          <a:endParaRPr lang="en-US"/>
        </a:p>
      </dgm:t>
    </dgm:pt>
    <dgm:pt modelId="{5B537A9E-5210-4200-8A1E-406F0CA7C111}">
      <dgm:prSet phldrT="[Text]"/>
      <dgm:spPr/>
      <dgm:t>
        <a:bodyPr rIns="0"/>
        <a:lstStyle/>
        <a:p>
          <a:r>
            <a:rPr lang="en-US" dirty="0"/>
            <a:t>Characterize Locational and Temporal Impacts</a:t>
          </a:r>
        </a:p>
      </dgm:t>
    </dgm:pt>
    <dgm:pt modelId="{C494AA81-E790-4F8A-ABCB-77E2F9ADF573}" type="sibTrans" cxnId="{4BAD7E5A-86DA-486B-9E5C-15BB32AB8113}">
      <dgm:prSet/>
      <dgm:spPr/>
      <dgm:t>
        <a:bodyPr/>
        <a:lstStyle/>
        <a:p>
          <a:endParaRPr lang="en-US"/>
        </a:p>
      </dgm:t>
    </dgm:pt>
    <dgm:pt modelId="{6F7B48AE-5D14-47BE-8206-8733BCB89173}" type="parTrans" cxnId="{4BAD7E5A-86DA-486B-9E5C-15BB32AB8113}">
      <dgm:prSet/>
      <dgm:spPr/>
      <dgm:t>
        <a:bodyPr/>
        <a:lstStyle/>
        <a:p>
          <a:endParaRPr lang="en-US"/>
        </a:p>
      </dgm:t>
    </dgm:pt>
    <dgm:pt modelId="{7F60EA36-D923-41EF-B676-6FDDDF40DB6C}" type="pres">
      <dgm:prSet presAssocID="{65D7B411-AD73-4273-B083-CBC85B123DEB}" presName="outerComposite" presStyleCnt="0">
        <dgm:presLayoutVars>
          <dgm:chMax val="5"/>
          <dgm:dir/>
          <dgm:resizeHandles val="exact"/>
        </dgm:presLayoutVars>
      </dgm:prSet>
      <dgm:spPr/>
    </dgm:pt>
    <dgm:pt modelId="{34B1BB4F-2AEE-4BE7-A42E-C1A4794C32C3}" type="pres">
      <dgm:prSet presAssocID="{65D7B411-AD73-4273-B083-CBC85B123DEB}" presName="dummyMaxCanvas" presStyleCnt="0">
        <dgm:presLayoutVars/>
      </dgm:prSet>
      <dgm:spPr/>
    </dgm:pt>
    <dgm:pt modelId="{C26C3610-47EE-4C04-B052-120C0A9CD974}" type="pres">
      <dgm:prSet presAssocID="{65D7B411-AD73-4273-B083-CBC85B123DEB}" presName="FourNodes_1" presStyleLbl="node1" presStyleIdx="0" presStyleCnt="4">
        <dgm:presLayoutVars>
          <dgm:bulletEnabled val="1"/>
        </dgm:presLayoutVars>
      </dgm:prSet>
      <dgm:spPr/>
    </dgm:pt>
    <dgm:pt modelId="{798EF953-0E73-432C-AB5D-EAF528916592}" type="pres">
      <dgm:prSet presAssocID="{65D7B411-AD73-4273-B083-CBC85B123DEB}" presName="FourNodes_2" presStyleLbl="node1" presStyleIdx="1" presStyleCnt="4">
        <dgm:presLayoutVars>
          <dgm:bulletEnabled val="1"/>
        </dgm:presLayoutVars>
      </dgm:prSet>
      <dgm:spPr/>
    </dgm:pt>
    <dgm:pt modelId="{A4378AB0-3668-4345-AD2E-344A3FC47FA8}" type="pres">
      <dgm:prSet presAssocID="{65D7B411-AD73-4273-B083-CBC85B123DEB}" presName="FourNodes_3" presStyleLbl="node1" presStyleIdx="2" presStyleCnt="4">
        <dgm:presLayoutVars>
          <dgm:bulletEnabled val="1"/>
        </dgm:presLayoutVars>
      </dgm:prSet>
      <dgm:spPr/>
    </dgm:pt>
    <dgm:pt modelId="{3CB172FA-37DC-4AC4-B4A6-122458B1F09B}" type="pres">
      <dgm:prSet presAssocID="{65D7B411-AD73-4273-B083-CBC85B123DEB}" presName="FourNodes_4" presStyleLbl="node1" presStyleIdx="3" presStyleCnt="4">
        <dgm:presLayoutVars>
          <dgm:bulletEnabled val="1"/>
        </dgm:presLayoutVars>
      </dgm:prSet>
      <dgm:spPr/>
    </dgm:pt>
    <dgm:pt modelId="{032304B4-61E8-463A-AF6D-584A668311AB}" type="pres">
      <dgm:prSet presAssocID="{65D7B411-AD73-4273-B083-CBC85B123DEB}" presName="FourConn_1-2" presStyleLbl="fgAccFollowNode1" presStyleIdx="0" presStyleCnt="3">
        <dgm:presLayoutVars>
          <dgm:bulletEnabled val="1"/>
        </dgm:presLayoutVars>
      </dgm:prSet>
      <dgm:spPr/>
    </dgm:pt>
    <dgm:pt modelId="{FDC0C989-7D91-4D5B-A1CC-3ADEEFAC904F}" type="pres">
      <dgm:prSet presAssocID="{65D7B411-AD73-4273-B083-CBC85B123DEB}" presName="FourConn_2-3" presStyleLbl="fgAccFollowNode1" presStyleIdx="1" presStyleCnt="3">
        <dgm:presLayoutVars>
          <dgm:bulletEnabled val="1"/>
        </dgm:presLayoutVars>
      </dgm:prSet>
      <dgm:spPr/>
    </dgm:pt>
    <dgm:pt modelId="{C167385A-3253-4582-9BF6-FC4CA7632CFB}" type="pres">
      <dgm:prSet presAssocID="{65D7B411-AD73-4273-B083-CBC85B123DEB}" presName="FourConn_3-4" presStyleLbl="fgAccFollowNode1" presStyleIdx="2" presStyleCnt="3">
        <dgm:presLayoutVars>
          <dgm:bulletEnabled val="1"/>
        </dgm:presLayoutVars>
      </dgm:prSet>
      <dgm:spPr/>
    </dgm:pt>
    <dgm:pt modelId="{284083B4-72DF-4B3B-B2FA-5302C672F42B}" type="pres">
      <dgm:prSet presAssocID="{65D7B411-AD73-4273-B083-CBC85B123DEB}" presName="FourNodes_1_text" presStyleLbl="node1" presStyleIdx="3" presStyleCnt="4">
        <dgm:presLayoutVars>
          <dgm:bulletEnabled val="1"/>
        </dgm:presLayoutVars>
      </dgm:prSet>
      <dgm:spPr/>
    </dgm:pt>
    <dgm:pt modelId="{D800A600-E77D-4BB0-865B-3EB0DD9FD304}" type="pres">
      <dgm:prSet presAssocID="{65D7B411-AD73-4273-B083-CBC85B123DEB}" presName="FourNodes_2_text" presStyleLbl="node1" presStyleIdx="3" presStyleCnt="4">
        <dgm:presLayoutVars>
          <dgm:bulletEnabled val="1"/>
        </dgm:presLayoutVars>
      </dgm:prSet>
      <dgm:spPr/>
    </dgm:pt>
    <dgm:pt modelId="{87CAFE2B-BA09-48D7-B7BD-AAC6A3FE1ED3}" type="pres">
      <dgm:prSet presAssocID="{65D7B411-AD73-4273-B083-CBC85B123DEB}" presName="FourNodes_3_text" presStyleLbl="node1" presStyleIdx="3" presStyleCnt="4">
        <dgm:presLayoutVars>
          <dgm:bulletEnabled val="1"/>
        </dgm:presLayoutVars>
      </dgm:prSet>
      <dgm:spPr/>
    </dgm:pt>
    <dgm:pt modelId="{09DCD5E7-D50B-4F45-93AC-0E52164702A5}" type="pres">
      <dgm:prSet presAssocID="{65D7B411-AD73-4273-B083-CBC85B123DEB}" presName="FourNodes_4_text" presStyleLbl="node1" presStyleIdx="3" presStyleCnt="4">
        <dgm:presLayoutVars>
          <dgm:bulletEnabled val="1"/>
        </dgm:presLayoutVars>
      </dgm:prSet>
      <dgm:spPr/>
    </dgm:pt>
  </dgm:ptLst>
  <dgm:cxnLst>
    <dgm:cxn modelId="{A9189908-2F0D-46FF-97A2-2AE6BAFA57CD}" type="presOf" srcId="{5B537A9E-5210-4200-8A1E-406F0CA7C111}" destId="{798EF953-0E73-432C-AB5D-EAF528916592}" srcOrd="0" destOrd="0" presId="urn:microsoft.com/office/officeart/2005/8/layout/vProcess5"/>
    <dgm:cxn modelId="{44787620-CEEE-400C-AD73-7432EE5568D5}" type="presOf" srcId="{4392A063-9214-40DE-812D-AD841B8AC7AB}" destId="{87CAFE2B-BA09-48D7-B7BD-AAC6A3FE1ED3}" srcOrd="1" destOrd="0" presId="urn:microsoft.com/office/officeart/2005/8/layout/vProcess5"/>
    <dgm:cxn modelId="{40BC5429-9516-439B-A566-2BE80AF0B351}" type="presOf" srcId="{C494AA81-E790-4F8A-ABCB-77E2F9ADF573}" destId="{FDC0C989-7D91-4D5B-A1CC-3ADEEFAC904F}" srcOrd="0" destOrd="0" presId="urn:microsoft.com/office/officeart/2005/8/layout/vProcess5"/>
    <dgm:cxn modelId="{CFB94C2F-89B2-417C-BD3E-FACCE92EAD97}" type="presOf" srcId="{51CD8EF7-C3FF-449F-AE80-D2B4858281F8}" destId="{032304B4-61E8-463A-AF6D-584A668311AB}" srcOrd="0" destOrd="0" presId="urn:microsoft.com/office/officeart/2005/8/layout/vProcess5"/>
    <dgm:cxn modelId="{471E0C3B-EC12-4CB6-B16C-FD96E50503F7}" type="presOf" srcId="{4392A063-9214-40DE-812D-AD841B8AC7AB}" destId="{A4378AB0-3668-4345-AD2E-344A3FC47FA8}" srcOrd="0" destOrd="0" presId="urn:microsoft.com/office/officeart/2005/8/layout/vProcess5"/>
    <dgm:cxn modelId="{D06F2062-7AFC-434D-8D32-5F4F5556C24C}" srcId="{65D7B411-AD73-4273-B083-CBC85B123DEB}" destId="{4392A063-9214-40DE-812D-AD841B8AC7AB}" srcOrd="2" destOrd="0" parTransId="{9824683C-4E9B-45FB-9740-87F1A47098AE}" sibTransId="{A456001B-374E-4902-ACD6-0F0A3F730CCE}"/>
    <dgm:cxn modelId="{C070F965-F7B3-4B2D-BA28-A8FC07F315D7}" type="presOf" srcId="{E0DC011B-44FF-40DC-A919-123C22FF313C}" destId="{3CB172FA-37DC-4AC4-B4A6-122458B1F09B}" srcOrd="0" destOrd="0" presId="urn:microsoft.com/office/officeart/2005/8/layout/vProcess5"/>
    <dgm:cxn modelId="{E7BB936C-42A1-4A57-AD3D-602136FCC5AE}" type="presOf" srcId="{66589ECD-668A-4C5C-92A1-9C496F344FD2}" destId="{284083B4-72DF-4B3B-B2FA-5302C672F42B}" srcOrd="1" destOrd="0" presId="urn:microsoft.com/office/officeart/2005/8/layout/vProcess5"/>
    <dgm:cxn modelId="{4BAD7E5A-86DA-486B-9E5C-15BB32AB8113}" srcId="{65D7B411-AD73-4273-B083-CBC85B123DEB}" destId="{5B537A9E-5210-4200-8A1E-406F0CA7C111}" srcOrd="1" destOrd="0" parTransId="{6F7B48AE-5D14-47BE-8206-8733BCB89173}" sibTransId="{C494AA81-E790-4F8A-ABCB-77E2F9ADF573}"/>
    <dgm:cxn modelId="{2F663D9C-891C-46D5-904A-70D2FF2199CE}" srcId="{65D7B411-AD73-4273-B083-CBC85B123DEB}" destId="{E0DC011B-44FF-40DC-A919-123C22FF313C}" srcOrd="3" destOrd="0" parTransId="{EC1B51EE-E696-402B-B7B0-DBF9FA3937A1}" sibTransId="{0FFC3868-3F5B-489C-983A-8CB3418FB58D}"/>
    <dgm:cxn modelId="{2D63629F-6A14-4661-BA78-0DB75BD5D448}" type="presOf" srcId="{65D7B411-AD73-4273-B083-CBC85B123DEB}" destId="{7F60EA36-D923-41EF-B676-6FDDDF40DB6C}" srcOrd="0" destOrd="0" presId="urn:microsoft.com/office/officeart/2005/8/layout/vProcess5"/>
    <dgm:cxn modelId="{650C3ABA-F875-43E7-A989-E2BC2C0C5688}" srcId="{65D7B411-AD73-4273-B083-CBC85B123DEB}" destId="{66589ECD-668A-4C5C-92A1-9C496F344FD2}" srcOrd="0" destOrd="0" parTransId="{3B1983D6-0CB8-4167-BD33-F734088693B9}" sibTransId="{51CD8EF7-C3FF-449F-AE80-D2B4858281F8}"/>
    <dgm:cxn modelId="{5FA567BB-40A6-42A5-95B4-763FCD5DF9D4}" type="presOf" srcId="{A456001B-374E-4902-ACD6-0F0A3F730CCE}" destId="{C167385A-3253-4582-9BF6-FC4CA7632CFB}" srcOrd="0" destOrd="0" presId="urn:microsoft.com/office/officeart/2005/8/layout/vProcess5"/>
    <dgm:cxn modelId="{B2A108C8-159A-4AF8-86E8-4213FFB3DD7F}" type="presOf" srcId="{66589ECD-668A-4C5C-92A1-9C496F344FD2}" destId="{C26C3610-47EE-4C04-B052-120C0A9CD974}" srcOrd="0" destOrd="0" presId="urn:microsoft.com/office/officeart/2005/8/layout/vProcess5"/>
    <dgm:cxn modelId="{828937E6-83FE-4CA2-89D7-0C7208F62681}" type="presOf" srcId="{E0DC011B-44FF-40DC-A919-123C22FF313C}" destId="{09DCD5E7-D50B-4F45-93AC-0E52164702A5}" srcOrd="1" destOrd="0" presId="urn:microsoft.com/office/officeart/2005/8/layout/vProcess5"/>
    <dgm:cxn modelId="{F2E26FFA-B6F6-4E01-AEAB-E2F547596E0B}" type="presOf" srcId="{5B537A9E-5210-4200-8A1E-406F0CA7C111}" destId="{D800A600-E77D-4BB0-865B-3EB0DD9FD304}" srcOrd="1" destOrd="0" presId="urn:microsoft.com/office/officeart/2005/8/layout/vProcess5"/>
    <dgm:cxn modelId="{F05EA95F-9277-4EA8-B497-6E780A56C36A}" type="presParOf" srcId="{7F60EA36-D923-41EF-B676-6FDDDF40DB6C}" destId="{34B1BB4F-2AEE-4BE7-A42E-C1A4794C32C3}" srcOrd="0" destOrd="0" presId="urn:microsoft.com/office/officeart/2005/8/layout/vProcess5"/>
    <dgm:cxn modelId="{F15A46FF-EAA7-4797-89E5-19688306979E}" type="presParOf" srcId="{7F60EA36-D923-41EF-B676-6FDDDF40DB6C}" destId="{C26C3610-47EE-4C04-B052-120C0A9CD974}" srcOrd="1" destOrd="0" presId="urn:microsoft.com/office/officeart/2005/8/layout/vProcess5"/>
    <dgm:cxn modelId="{54B0C50B-B123-4071-8227-EC53568B4280}" type="presParOf" srcId="{7F60EA36-D923-41EF-B676-6FDDDF40DB6C}" destId="{798EF953-0E73-432C-AB5D-EAF528916592}" srcOrd="2" destOrd="0" presId="urn:microsoft.com/office/officeart/2005/8/layout/vProcess5"/>
    <dgm:cxn modelId="{927FCEA0-68A4-406F-8FBA-5DB39859075E}" type="presParOf" srcId="{7F60EA36-D923-41EF-B676-6FDDDF40DB6C}" destId="{A4378AB0-3668-4345-AD2E-344A3FC47FA8}" srcOrd="3" destOrd="0" presId="urn:microsoft.com/office/officeart/2005/8/layout/vProcess5"/>
    <dgm:cxn modelId="{B3F57620-304A-4169-9857-3FC5FFCC820D}" type="presParOf" srcId="{7F60EA36-D923-41EF-B676-6FDDDF40DB6C}" destId="{3CB172FA-37DC-4AC4-B4A6-122458B1F09B}" srcOrd="4" destOrd="0" presId="urn:microsoft.com/office/officeart/2005/8/layout/vProcess5"/>
    <dgm:cxn modelId="{034A8DD3-BDF8-4836-947A-505C32A18544}" type="presParOf" srcId="{7F60EA36-D923-41EF-B676-6FDDDF40DB6C}" destId="{032304B4-61E8-463A-AF6D-584A668311AB}" srcOrd="5" destOrd="0" presId="urn:microsoft.com/office/officeart/2005/8/layout/vProcess5"/>
    <dgm:cxn modelId="{D730E3C5-97F5-40DD-85C1-EE11D968D760}" type="presParOf" srcId="{7F60EA36-D923-41EF-B676-6FDDDF40DB6C}" destId="{FDC0C989-7D91-4D5B-A1CC-3ADEEFAC904F}" srcOrd="6" destOrd="0" presId="urn:microsoft.com/office/officeart/2005/8/layout/vProcess5"/>
    <dgm:cxn modelId="{23319DF7-A3A7-4852-8EF9-DA40BDF14802}" type="presParOf" srcId="{7F60EA36-D923-41EF-B676-6FDDDF40DB6C}" destId="{C167385A-3253-4582-9BF6-FC4CA7632CFB}" srcOrd="7" destOrd="0" presId="urn:microsoft.com/office/officeart/2005/8/layout/vProcess5"/>
    <dgm:cxn modelId="{1BA30922-4E37-460A-80BF-96B90A4E00AD}" type="presParOf" srcId="{7F60EA36-D923-41EF-B676-6FDDDF40DB6C}" destId="{284083B4-72DF-4B3B-B2FA-5302C672F42B}" srcOrd="8" destOrd="0" presId="urn:microsoft.com/office/officeart/2005/8/layout/vProcess5"/>
    <dgm:cxn modelId="{D6EEEFAB-528A-4BD1-8F82-637C968CC24E}" type="presParOf" srcId="{7F60EA36-D923-41EF-B676-6FDDDF40DB6C}" destId="{D800A600-E77D-4BB0-865B-3EB0DD9FD304}" srcOrd="9" destOrd="0" presId="urn:microsoft.com/office/officeart/2005/8/layout/vProcess5"/>
    <dgm:cxn modelId="{C98DC0EB-E4BB-4606-B534-691E898C31F4}" type="presParOf" srcId="{7F60EA36-D923-41EF-B676-6FDDDF40DB6C}" destId="{87CAFE2B-BA09-48D7-B7BD-AAC6A3FE1ED3}" srcOrd="10" destOrd="0" presId="urn:microsoft.com/office/officeart/2005/8/layout/vProcess5"/>
    <dgm:cxn modelId="{642B772C-95C2-4A05-9914-84EF13E05F33}" type="presParOf" srcId="{7F60EA36-D923-41EF-B676-6FDDDF40DB6C}" destId="{09DCD5E7-D50B-4F45-93AC-0E52164702A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438C2-599C-4832-B21B-FFF9995AF1D0}">
      <dsp:nvSpPr>
        <dsp:cNvPr id="0" name=""/>
        <dsp:cNvSpPr/>
      </dsp:nvSpPr>
      <dsp:spPr>
        <a:xfrm>
          <a:off x="0" y="0"/>
          <a:ext cx="5017652" cy="746290"/>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0" bIns="72390" numCol="1" spcCol="1270" anchor="ctr" anchorCtr="0">
          <a:noAutofit/>
        </a:bodyPr>
        <a:lstStyle/>
        <a:p>
          <a:pPr marL="0" lvl="0" indent="0" algn="l" defTabSz="844550">
            <a:lnSpc>
              <a:spcPct val="90000"/>
            </a:lnSpc>
            <a:spcBef>
              <a:spcPct val="0"/>
            </a:spcBef>
            <a:spcAft>
              <a:spcPct val="35000"/>
            </a:spcAft>
            <a:buNone/>
          </a:pPr>
          <a:r>
            <a:rPr lang="en-US" sz="1900" kern="1200" dirty="0"/>
            <a:t>Forecast EV Futures</a:t>
          </a:r>
        </a:p>
      </dsp:txBody>
      <dsp:txXfrm>
        <a:off x="21858" y="21858"/>
        <a:ext cx="4149285" cy="702574"/>
      </dsp:txXfrm>
    </dsp:sp>
    <dsp:sp modelId="{6FC80BD4-5672-4959-B8EC-2E0A134F1ECD}">
      <dsp:nvSpPr>
        <dsp:cNvPr id="0" name=""/>
        <dsp:cNvSpPr/>
      </dsp:nvSpPr>
      <dsp:spPr>
        <a:xfrm>
          <a:off x="420228" y="881979"/>
          <a:ext cx="5017652" cy="746290"/>
        </a:xfrm>
        <a:prstGeom prst="roundRect">
          <a:avLst>
            <a:gd name="adj" fmla="val 10000"/>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0" bIns="72390" numCol="1" spcCol="1270" anchor="ctr" anchorCtr="0">
          <a:noAutofit/>
        </a:bodyPr>
        <a:lstStyle/>
        <a:p>
          <a:pPr marL="0" lvl="0" indent="0" algn="l" defTabSz="844550">
            <a:lnSpc>
              <a:spcPct val="90000"/>
            </a:lnSpc>
            <a:spcBef>
              <a:spcPct val="0"/>
            </a:spcBef>
            <a:spcAft>
              <a:spcPct val="35000"/>
            </a:spcAft>
            <a:buNone/>
          </a:pPr>
          <a:r>
            <a:rPr lang="en-US" sz="1900" kern="1200" dirty="0"/>
            <a:t>Characterize Locational and Temporal Impacts</a:t>
          </a:r>
        </a:p>
      </dsp:txBody>
      <dsp:txXfrm>
        <a:off x="442086" y="903837"/>
        <a:ext cx="4068619" cy="702574"/>
      </dsp:txXfrm>
    </dsp:sp>
    <dsp:sp modelId="{62A2BF04-2935-4F67-866B-7F7B757B9EC9}">
      <dsp:nvSpPr>
        <dsp:cNvPr id="0" name=""/>
        <dsp:cNvSpPr/>
      </dsp:nvSpPr>
      <dsp:spPr>
        <a:xfrm>
          <a:off x="834184" y="1763959"/>
          <a:ext cx="5017652" cy="746290"/>
        </a:xfrm>
        <a:prstGeom prst="roundRect">
          <a:avLst>
            <a:gd name="adj" fmla="val 10000"/>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72390" rIns="0" bIns="72390" numCol="1" spcCol="1270" anchor="ctr" anchorCtr="0">
          <a:noAutofit/>
        </a:bodyPr>
        <a:lstStyle/>
        <a:p>
          <a:pPr marL="0" lvl="0" indent="0" algn="l" defTabSz="844550">
            <a:lnSpc>
              <a:spcPct val="90000"/>
            </a:lnSpc>
            <a:spcBef>
              <a:spcPct val="0"/>
            </a:spcBef>
            <a:spcAft>
              <a:spcPct val="35000"/>
            </a:spcAft>
            <a:buNone/>
          </a:pPr>
          <a:r>
            <a:rPr lang="en-US" sz="1900" kern="1200" dirty="0"/>
            <a:t>Develop Roadmaps &amp; Grid Plans</a:t>
          </a:r>
        </a:p>
      </dsp:txBody>
      <dsp:txXfrm>
        <a:off x="856042" y="1785817"/>
        <a:ext cx="4074891" cy="702574"/>
      </dsp:txXfrm>
    </dsp:sp>
    <dsp:sp modelId="{6DAAAFD8-93D1-44E4-B032-B2656A1FB9E2}">
      <dsp:nvSpPr>
        <dsp:cNvPr id="0" name=""/>
        <dsp:cNvSpPr/>
      </dsp:nvSpPr>
      <dsp:spPr>
        <a:xfrm>
          <a:off x="1254413" y="2645938"/>
          <a:ext cx="5017652" cy="746290"/>
        </a:xfrm>
        <a:prstGeom prst="roundRect">
          <a:avLst>
            <a:gd name="adj" fmla="val 1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0" bIns="72390" numCol="1" spcCol="1270" anchor="ctr" anchorCtr="0">
          <a:noAutofit/>
        </a:bodyPr>
        <a:lstStyle/>
        <a:p>
          <a:pPr marL="0" lvl="0" indent="0" algn="l" defTabSz="844550">
            <a:lnSpc>
              <a:spcPct val="90000"/>
            </a:lnSpc>
            <a:spcBef>
              <a:spcPct val="0"/>
            </a:spcBef>
            <a:spcAft>
              <a:spcPct val="35000"/>
            </a:spcAft>
            <a:buNone/>
          </a:pPr>
          <a:r>
            <a:rPr lang="en-US" sz="1900" kern="1200" dirty="0"/>
            <a:t>Mitigate the Largest Impacts</a:t>
          </a:r>
        </a:p>
      </dsp:txBody>
      <dsp:txXfrm>
        <a:off x="1276271" y="2667796"/>
        <a:ext cx="4068619" cy="702574"/>
      </dsp:txXfrm>
    </dsp:sp>
    <dsp:sp modelId="{6E134CC5-A0F8-45EE-83A2-48093CC6EFB5}">
      <dsp:nvSpPr>
        <dsp:cNvPr id="0" name=""/>
        <dsp:cNvSpPr/>
      </dsp:nvSpPr>
      <dsp:spPr>
        <a:xfrm>
          <a:off x="4532564" y="571590"/>
          <a:ext cx="485088" cy="4850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4641709" y="571590"/>
        <a:ext cx="266798" cy="365029"/>
      </dsp:txXfrm>
    </dsp:sp>
    <dsp:sp modelId="{55D9304D-EF80-4DCB-8272-551B0964AFB8}">
      <dsp:nvSpPr>
        <dsp:cNvPr id="0" name=""/>
        <dsp:cNvSpPr/>
      </dsp:nvSpPr>
      <dsp:spPr>
        <a:xfrm>
          <a:off x="4952792" y="1453570"/>
          <a:ext cx="485088" cy="485088"/>
        </a:xfrm>
        <a:prstGeom prst="downArrow">
          <a:avLst>
            <a:gd name="adj1" fmla="val 55000"/>
            <a:gd name="adj2" fmla="val 45000"/>
          </a:avLst>
        </a:prstGeom>
        <a:solidFill>
          <a:schemeClr val="accent1">
            <a:alpha val="90000"/>
            <a:tint val="40000"/>
            <a:hueOff val="0"/>
            <a:satOff val="0"/>
            <a:lumOff val="0"/>
            <a:alphaOff val="-2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061937" y="1453570"/>
        <a:ext cx="266798" cy="365029"/>
      </dsp:txXfrm>
    </dsp:sp>
    <dsp:sp modelId="{437C1572-446E-4004-9BAE-97AD7FBDEF4A}">
      <dsp:nvSpPr>
        <dsp:cNvPr id="0" name=""/>
        <dsp:cNvSpPr/>
      </dsp:nvSpPr>
      <dsp:spPr>
        <a:xfrm>
          <a:off x="5366748" y="2335549"/>
          <a:ext cx="485088" cy="485088"/>
        </a:xfrm>
        <a:prstGeom prst="downArrow">
          <a:avLst>
            <a:gd name="adj1" fmla="val 55000"/>
            <a:gd name="adj2" fmla="val 45000"/>
          </a:avLst>
        </a:prstGeom>
        <a:solidFill>
          <a:schemeClr val="accent1">
            <a:alpha val="90000"/>
            <a:tint val="40000"/>
            <a:hueOff val="0"/>
            <a:satOff val="0"/>
            <a:lumOff val="0"/>
            <a:alpha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475893" y="2335549"/>
        <a:ext cx="266798" cy="365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85859-B660-4B92-A6A5-29290DBD72FA}">
      <dsp:nvSpPr>
        <dsp:cNvPr id="0" name=""/>
        <dsp:cNvSpPr/>
      </dsp:nvSpPr>
      <dsp:spPr>
        <a:xfrm>
          <a:off x="4295" y="41248"/>
          <a:ext cx="1057739" cy="423095"/>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Nov</a:t>
          </a:r>
        </a:p>
      </dsp:txBody>
      <dsp:txXfrm>
        <a:off x="215843" y="41248"/>
        <a:ext cx="634644" cy="423095"/>
      </dsp:txXfrm>
    </dsp:sp>
    <dsp:sp modelId="{3CB6761D-B73F-4C6E-AB43-5E4454C13E60}">
      <dsp:nvSpPr>
        <dsp:cNvPr id="0" name=""/>
        <dsp:cNvSpPr/>
      </dsp:nvSpPr>
      <dsp:spPr>
        <a:xfrm>
          <a:off x="956261" y="41248"/>
          <a:ext cx="1057739" cy="423095"/>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Dec</a:t>
          </a:r>
        </a:p>
      </dsp:txBody>
      <dsp:txXfrm>
        <a:off x="1167809" y="41248"/>
        <a:ext cx="634644" cy="423095"/>
      </dsp:txXfrm>
    </dsp:sp>
    <dsp:sp modelId="{19A64591-8B11-40A3-BE39-2BD9ACF33E42}">
      <dsp:nvSpPr>
        <dsp:cNvPr id="0" name=""/>
        <dsp:cNvSpPr/>
      </dsp:nvSpPr>
      <dsp:spPr>
        <a:xfrm>
          <a:off x="1908226" y="41248"/>
          <a:ext cx="1057739" cy="423095"/>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Jan</a:t>
          </a:r>
        </a:p>
      </dsp:txBody>
      <dsp:txXfrm>
        <a:off x="2119774" y="41248"/>
        <a:ext cx="634644" cy="423095"/>
      </dsp:txXfrm>
    </dsp:sp>
    <dsp:sp modelId="{55F09E6B-AC5E-4862-BA1F-43B07B67D664}">
      <dsp:nvSpPr>
        <dsp:cNvPr id="0" name=""/>
        <dsp:cNvSpPr/>
      </dsp:nvSpPr>
      <dsp:spPr>
        <a:xfrm>
          <a:off x="2860191" y="41248"/>
          <a:ext cx="1057739" cy="423095"/>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Feb</a:t>
          </a:r>
        </a:p>
      </dsp:txBody>
      <dsp:txXfrm>
        <a:off x="3071739" y="41248"/>
        <a:ext cx="634644" cy="423095"/>
      </dsp:txXfrm>
    </dsp:sp>
    <dsp:sp modelId="{22C6D6CD-4380-47BA-9558-68DF2C8500EF}">
      <dsp:nvSpPr>
        <dsp:cNvPr id="0" name=""/>
        <dsp:cNvSpPr/>
      </dsp:nvSpPr>
      <dsp:spPr>
        <a:xfrm>
          <a:off x="3812157" y="41248"/>
          <a:ext cx="1057739" cy="423095"/>
        </a:xfrm>
        <a:prstGeom prst="chevron">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Mar</a:t>
          </a:r>
        </a:p>
      </dsp:txBody>
      <dsp:txXfrm>
        <a:off x="4023705" y="41248"/>
        <a:ext cx="634644" cy="423095"/>
      </dsp:txXfrm>
    </dsp:sp>
    <dsp:sp modelId="{86E3134F-1FC7-4684-8718-55E36A96782C}">
      <dsp:nvSpPr>
        <dsp:cNvPr id="0" name=""/>
        <dsp:cNvSpPr/>
      </dsp:nvSpPr>
      <dsp:spPr>
        <a:xfrm>
          <a:off x="4764122" y="41248"/>
          <a:ext cx="1057739" cy="423095"/>
        </a:xfrm>
        <a:prstGeom prst="chevron">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Apr</a:t>
          </a:r>
        </a:p>
      </dsp:txBody>
      <dsp:txXfrm>
        <a:off x="4975670" y="41248"/>
        <a:ext cx="634644" cy="423095"/>
      </dsp:txXfrm>
    </dsp:sp>
    <dsp:sp modelId="{7D3ABF64-7999-4809-9381-00F9518FCFA7}">
      <dsp:nvSpPr>
        <dsp:cNvPr id="0" name=""/>
        <dsp:cNvSpPr/>
      </dsp:nvSpPr>
      <dsp:spPr>
        <a:xfrm>
          <a:off x="5716088" y="41248"/>
          <a:ext cx="1057739" cy="423095"/>
        </a:xfrm>
        <a:prstGeom prst="chevron">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May</a:t>
          </a:r>
        </a:p>
      </dsp:txBody>
      <dsp:txXfrm>
        <a:off x="5927636" y="41248"/>
        <a:ext cx="634644" cy="423095"/>
      </dsp:txXfrm>
    </dsp:sp>
    <dsp:sp modelId="{99B2DCC9-C745-40A4-ABB8-323714487868}">
      <dsp:nvSpPr>
        <dsp:cNvPr id="0" name=""/>
        <dsp:cNvSpPr/>
      </dsp:nvSpPr>
      <dsp:spPr>
        <a:xfrm>
          <a:off x="6668053" y="41248"/>
          <a:ext cx="1057739" cy="423095"/>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Jun</a:t>
          </a:r>
        </a:p>
      </dsp:txBody>
      <dsp:txXfrm>
        <a:off x="6879601" y="41248"/>
        <a:ext cx="634644" cy="423095"/>
      </dsp:txXfrm>
    </dsp:sp>
    <dsp:sp modelId="{6963868A-27E9-4ABC-B241-5EBF911E9957}">
      <dsp:nvSpPr>
        <dsp:cNvPr id="0" name=""/>
        <dsp:cNvSpPr/>
      </dsp:nvSpPr>
      <dsp:spPr>
        <a:xfrm>
          <a:off x="7620018" y="41248"/>
          <a:ext cx="1057739" cy="423095"/>
        </a:xfrm>
        <a:prstGeom prst="chevron">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Jul</a:t>
          </a:r>
        </a:p>
      </dsp:txBody>
      <dsp:txXfrm>
        <a:off x="7831566" y="41248"/>
        <a:ext cx="634644" cy="423095"/>
      </dsp:txXfrm>
    </dsp:sp>
    <dsp:sp modelId="{9FF4BA8C-0326-494C-9874-EEF8FACA12DB}">
      <dsp:nvSpPr>
        <dsp:cNvPr id="0" name=""/>
        <dsp:cNvSpPr/>
      </dsp:nvSpPr>
      <dsp:spPr>
        <a:xfrm>
          <a:off x="8571984" y="41248"/>
          <a:ext cx="1057739" cy="423095"/>
        </a:xfrm>
        <a:prstGeom prst="chevron">
          <a:avLst/>
        </a:prstGeom>
        <a:solidFill>
          <a:schemeClr val="accent1">
            <a:shade val="80000"/>
            <a:hueOff val="194130"/>
            <a:satOff val="-38032"/>
            <a:lumOff val="3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Aug</a:t>
          </a:r>
        </a:p>
      </dsp:txBody>
      <dsp:txXfrm>
        <a:off x="8783532" y="41248"/>
        <a:ext cx="634644" cy="423095"/>
      </dsp:txXfrm>
    </dsp:sp>
    <dsp:sp modelId="{9A3B46C5-6FCD-4D37-928E-81184E5980C5}">
      <dsp:nvSpPr>
        <dsp:cNvPr id="0" name=""/>
        <dsp:cNvSpPr/>
      </dsp:nvSpPr>
      <dsp:spPr>
        <a:xfrm>
          <a:off x="9523949" y="41248"/>
          <a:ext cx="1057739" cy="423095"/>
        </a:xfrm>
        <a:prstGeom prst="chevron">
          <a:avLst/>
        </a:prstGeom>
        <a:solidFill>
          <a:schemeClr val="accent1">
            <a:shade val="80000"/>
            <a:hueOff val="215700"/>
            <a:satOff val="-42257"/>
            <a:lumOff val="37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Sep</a:t>
          </a:r>
        </a:p>
      </dsp:txBody>
      <dsp:txXfrm>
        <a:off x="9735497" y="41248"/>
        <a:ext cx="634644" cy="423095"/>
      </dsp:txXfrm>
    </dsp:sp>
    <dsp:sp modelId="{C4C95BB2-4CA0-4183-9EFF-65F37CE0E68A}">
      <dsp:nvSpPr>
        <dsp:cNvPr id="0" name=""/>
        <dsp:cNvSpPr/>
      </dsp:nvSpPr>
      <dsp:spPr>
        <a:xfrm>
          <a:off x="10475914" y="41248"/>
          <a:ext cx="1057739" cy="423095"/>
        </a:xfrm>
        <a:prstGeom prst="chevron">
          <a:avLst/>
        </a:prstGeom>
        <a:solidFill>
          <a:schemeClr val="accent1">
            <a:shade val="80000"/>
            <a:hueOff val="237270"/>
            <a:satOff val="-46483"/>
            <a:lumOff val="413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a:t>Oct</a:t>
          </a:r>
        </a:p>
      </dsp:txBody>
      <dsp:txXfrm>
        <a:off x="10687462" y="41248"/>
        <a:ext cx="634644" cy="423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C3610-47EE-4C04-B052-120C0A9CD974}">
      <dsp:nvSpPr>
        <dsp:cNvPr id="0" name=""/>
        <dsp:cNvSpPr/>
      </dsp:nvSpPr>
      <dsp:spPr>
        <a:xfrm>
          <a:off x="0" y="0"/>
          <a:ext cx="6207760" cy="836453"/>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0" bIns="83820" numCol="1" spcCol="1270" anchor="ctr" anchorCtr="0">
          <a:noAutofit/>
        </a:bodyPr>
        <a:lstStyle/>
        <a:p>
          <a:pPr marL="0" lvl="0" indent="0" algn="l" defTabSz="977900">
            <a:lnSpc>
              <a:spcPct val="90000"/>
            </a:lnSpc>
            <a:spcBef>
              <a:spcPct val="0"/>
            </a:spcBef>
            <a:spcAft>
              <a:spcPct val="35000"/>
            </a:spcAft>
            <a:buNone/>
          </a:pPr>
          <a:r>
            <a:rPr lang="en-US" sz="2200" kern="1200" dirty="0"/>
            <a:t>Forecast EV Futures</a:t>
          </a:r>
        </a:p>
      </dsp:txBody>
      <dsp:txXfrm>
        <a:off x="24499" y="24499"/>
        <a:ext cx="5234480" cy="787455"/>
      </dsp:txXfrm>
    </dsp:sp>
    <dsp:sp modelId="{798EF953-0E73-432C-AB5D-EAF528916592}">
      <dsp:nvSpPr>
        <dsp:cNvPr id="0" name=""/>
        <dsp:cNvSpPr/>
      </dsp:nvSpPr>
      <dsp:spPr>
        <a:xfrm>
          <a:off x="519899" y="988536"/>
          <a:ext cx="6207760" cy="836453"/>
        </a:xfrm>
        <a:prstGeom prst="roundRect">
          <a:avLst>
            <a:gd name="adj" fmla="val 10000"/>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0" bIns="83820" numCol="1" spcCol="1270" anchor="ctr" anchorCtr="0">
          <a:noAutofit/>
        </a:bodyPr>
        <a:lstStyle/>
        <a:p>
          <a:pPr marL="0" lvl="0" indent="0" algn="l" defTabSz="977900">
            <a:lnSpc>
              <a:spcPct val="90000"/>
            </a:lnSpc>
            <a:spcBef>
              <a:spcPct val="0"/>
            </a:spcBef>
            <a:spcAft>
              <a:spcPct val="35000"/>
            </a:spcAft>
            <a:buNone/>
          </a:pPr>
          <a:r>
            <a:rPr lang="en-US" sz="2200" kern="1200" dirty="0"/>
            <a:t>Characterize Locational and Temporal Impacts</a:t>
          </a:r>
        </a:p>
      </dsp:txBody>
      <dsp:txXfrm>
        <a:off x="544398" y="1013035"/>
        <a:ext cx="5095167" cy="787455"/>
      </dsp:txXfrm>
    </dsp:sp>
    <dsp:sp modelId="{A4378AB0-3668-4345-AD2E-344A3FC47FA8}">
      <dsp:nvSpPr>
        <dsp:cNvPr id="0" name=""/>
        <dsp:cNvSpPr/>
      </dsp:nvSpPr>
      <dsp:spPr>
        <a:xfrm>
          <a:off x="1032040" y="1977072"/>
          <a:ext cx="6207760" cy="836453"/>
        </a:xfrm>
        <a:prstGeom prst="roundRect">
          <a:avLst>
            <a:gd name="adj" fmla="val 10000"/>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0" bIns="83820" numCol="1" spcCol="1270" anchor="ctr" anchorCtr="0">
          <a:noAutofit/>
        </a:bodyPr>
        <a:lstStyle/>
        <a:p>
          <a:pPr marL="0" lvl="0" indent="0" algn="l" defTabSz="977900">
            <a:lnSpc>
              <a:spcPct val="90000"/>
            </a:lnSpc>
            <a:spcBef>
              <a:spcPct val="0"/>
            </a:spcBef>
            <a:spcAft>
              <a:spcPct val="35000"/>
            </a:spcAft>
            <a:buNone/>
          </a:pPr>
          <a:r>
            <a:rPr lang="en-US" sz="2200" kern="1200" dirty="0"/>
            <a:t>Mitigate the Largest Impacts</a:t>
          </a:r>
        </a:p>
      </dsp:txBody>
      <dsp:txXfrm>
        <a:off x="1056539" y="2001571"/>
        <a:ext cx="5102926" cy="787455"/>
      </dsp:txXfrm>
    </dsp:sp>
    <dsp:sp modelId="{3CB172FA-37DC-4AC4-B4A6-122458B1F09B}">
      <dsp:nvSpPr>
        <dsp:cNvPr id="0" name=""/>
        <dsp:cNvSpPr/>
      </dsp:nvSpPr>
      <dsp:spPr>
        <a:xfrm>
          <a:off x="1551939" y="2965609"/>
          <a:ext cx="6207760" cy="836453"/>
        </a:xfrm>
        <a:prstGeom prst="roundRect">
          <a:avLst>
            <a:gd name="adj" fmla="val 1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0" bIns="83820" numCol="1" spcCol="1270" anchor="ctr" anchorCtr="0">
          <a:noAutofit/>
        </a:bodyPr>
        <a:lstStyle/>
        <a:p>
          <a:pPr marL="0" lvl="0" indent="0" algn="l" defTabSz="977900">
            <a:lnSpc>
              <a:spcPct val="90000"/>
            </a:lnSpc>
            <a:spcBef>
              <a:spcPct val="0"/>
            </a:spcBef>
            <a:spcAft>
              <a:spcPct val="35000"/>
            </a:spcAft>
            <a:buNone/>
          </a:pPr>
          <a:r>
            <a:rPr lang="en-US" sz="2200" kern="1200" dirty="0"/>
            <a:t>Develop Roadmaps and Grid Plans</a:t>
          </a:r>
        </a:p>
      </dsp:txBody>
      <dsp:txXfrm>
        <a:off x="1576438" y="2990108"/>
        <a:ext cx="5095167" cy="787455"/>
      </dsp:txXfrm>
    </dsp:sp>
    <dsp:sp modelId="{032304B4-61E8-463A-AF6D-584A668311AB}">
      <dsp:nvSpPr>
        <dsp:cNvPr id="0" name=""/>
        <dsp:cNvSpPr/>
      </dsp:nvSpPr>
      <dsp:spPr>
        <a:xfrm>
          <a:off x="5664064" y="640647"/>
          <a:ext cx="543695" cy="54369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786395" y="640647"/>
        <a:ext cx="299033" cy="409130"/>
      </dsp:txXfrm>
    </dsp:sp>
    <dsp:sp modelId="{FDC0C989-7D91-4D5B-A1CC-3ADEEFAC904F}">
      <dsp:nvSpPr>
        <dsp:cNvPr id="0" name=""/>
        <dsp:cNvSpPr/>
      </dsp:nvSpPr>
      <dsp:spPr>
        <a:xfrm>
          <a:off x="6183964" y="1629183"/>
          <a:ext cx="543695" cy="543695"/>
        </a:xfrm>
        <a:prstGeom prst="downArrow">
          <a:avLst>
            <a:gd name="adj1" fmla="val 55000"/>
            <a:gd name="adj2" fmla="val 45000"/>
          </a:avLst>
        </a:prstGeom>
        <a:solidFill>
          <a:schemeClr val="accent1">
            <a:alpha val="90000"/>
            <a:tint val="40000"/>
            <a:hueOff val="0"/>
            <a:satOff val="0"/>
            <a:lumOff val="0"/>
            <a:alphaOff val="-2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306295" y="1629183"/>
        <a:ext cx="299033" cy="409130"/>
      </dsp:txXfrm>
    </dsp:sp>
    <dsp:sp modelId="{C167385A-3253-4582-9BF6-FC4CA7632CFB}">
      <dsp:nvSpPr>
        <dsp:cNvPr id="0" name=""/>
        <dsp:cNvSpPr/>
      </dsp:nvSpPr>
      <dsp:spPr>
        <a:xfrm>
          <a:off x="6696105" y="2617720"/>
          <a:ext cx="543695" cy="543695"/>
        </a:xfrm>
        <a:prstGeom prst="downArrow">
          <a:avLst>
            <a:gd name="adj1" fmla="val 55000"/>
            <a:gd name="adj2" fmla="val 45000"/>
          </a:avLst>
        </a:prstGeom>
        <a:solidFill>
          <a:schemeClr val="accent1">
            <a:alpha val="90000"/>
            <a:tint val="40000"/>
            <a:hueOff val="0"/>
            <a:satOff val="0"/>
            <a:lumOff val="0"/>
            <a:alpha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818436" y="2617720"/>
        <a:ext cx="299033" cy="40913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0.83398</cdr:x>
      <cdr:y>0.22124</cdr:y>
    </cdr:from>
    <cdr:to>
      <cdr:x>0.92728</cdr:x>
      <cdr:y>0.25664</cdr:y>
    </cdr:to>
    <cdr:cxnSp macro="">
      <cdr:nvCxnSpPr>
        <cdr:cNvPr id="3" name="Straight Arrow Connector 2">
          <a:extLst xmlns:a="http://schemas.openxmlformats.org/drawingml/2006/main">
            <a:ext uri="{FF2B5EF4-FFF2-40B4-BE49-F238E27FC236}">
              <a16:creationId xmlns:a16="http://schemas.microsoft.com/office/drawing/2014/main" id="{481B2EA1-9878-A016-1AAE-8F048BD366DC}"/>
            </a:ext>
          </a:extLst>
        </cdr:cNvPr>
        <cdr:cNvCxnSpPr/>
      </cdr:nvCxnSpPr>
      <cdr:spPr>
        <a:xfrm xmlns:a="http://schemas.openxmlformats.org/drawingml/2006/main">
          <a:off x="6107724" y="816430"/>
          <a:ext cx="683288" cy="13062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0.59998</cdr:x>
      <cdr:y>0.14252</cdr:y>
    </cdr:from>
    <cdr:to>
      <cdr:x>0.86109</cdr:x>
      <cdr:y>0.2791</cdr:y>
    </cdr:to>
    <cdr:sp macro="" textlink="">
      <cdr:nvSpPr>
        <cdr:cNvPr id="4" name="TextBox 3">
          <a:extLst xmlns:a="http://schemas.openxmlformats.org/drawingml/2006/main">
            <a:ext uri="{FF2B5EF4-FFF2-40B4-BE49-F238E27FC236}">
              <a16:creationId xmlns:a16="http://schemas.microsoft.com/office/drawing/2014/main" id="{53AEE029-BEA2-0F46-9C89-008731C0A7E8}"/>
            </a:ext>
          </a:extLst>
        </cdr:cNvPr>
        <cdr:cNvSpPr txBox="1"/>
      </cdr:nvSpPr>
      <cdr:spPr>
        <a:xfrm xmlns:a="http://schemas.openxmlformats.org/drawingml/2006/main">
          <a:off x="4394012" y="525942"/>
          <a:ext cx="1912258" cy="504015"/>
        </a:xfrm>
        <a:prstGeom xmlns:a="http://schemas.openxmlformats.org/drawingml/2006/main" prst="rect">
          <a:avLst/>
        </a:prstGeom>
      </cdr:spPr>
      <cdr:txBody>
        <a:bodyPr xmlns:a="http://schemas.openxmlformats.org/drawingml/2006/main" vertOverflow="clip" wrap="none" lIns="0" tIns="0" rIns="0" bIns="0" rtlCol="0" anchor="ctr"/>
        <a:lstStyle xmlns:a="http://schemas.openxmlformats.org/drawingml/2006/main"/>
        <a:p xmlns:a="http://schemas.openxmlformats.org/drawingml/2006/main">
          <a:pPr algn="ctr"/>
          <a:r>
            <a:rPr lang="en-US" sz="1200" b="1" dirty="0">
              <a:solidFill>
                <a:schemeClr val="accent1"/>
              </a:solidFill>
            </a:rPr>
            <a:t>Tesla</a:t>
          </a:r>
          <a:r>
            <a:rPr lang="en-US" sz="1200" b="1" baseline="0" dirty="0">
              <a:solidFill>
                <a:schemeClr val="accent1"/>
              </a:solidFill>
            </a:rPr>
            <a:t> </a:t>
          </a:r>
          <a:r>
            <a:rPr lang="en-US" sz="1200" b="1" dirty="0">
              <a:solidFill>
                <a:schemeClr val="accent1"/>
              </a:solidFill>
            </a:rPr>
            <a:t>Vehicles Delivered</a:t>
          </a:r>
        </a:p>
        <a:p xmlns:a="http://schemas.openxmlformats.org/drawingml/2006/main">
          <a:pPr algn="ctr"/>
          <a:r>
            <a:rPr lang="en-US" sz="1200" b="1" dirty="0">
              <a:solidFill>
                <a:schemeClr val="accent1"/>
              </a:solidFill>
            </a:rPr>
            <a:t>103%</a:t>
          </a:r>
          <a:r>
            <a:rPr lang="en-US" sz="1200" b="1" baseline="0" dirty="0">
              <a:solidFill>
                <a:schemeClr val="accent1"/>
              </a:solidFill>
            </a:rPr>
            <a:t> CAGR</a:t>
          </a:r>
          <a:endParaRPr lang="en-US" sz="1200" b="1" dirty="0">
            <a:solidFill>
              <a:schemeClr val="accent1"/>
            </a:solidFill>
          </a:endParaRPr>
        </a:p>
      </cdr:txBody>
    </cdr:sp>
  </cdr:relSizeAnchor>
  <cdr:relSizeAnchor xmlns:cdr="http://schemas.openxmlformats.org/drawingml/2006/chartDrawing">
    <cdr:from>
      <cdr:x>0.69403</cdr:x>
      <cdr:y>0.57794</cdr:y>
    </cdr:from>
    <cdr:to>
      <cdr:x>0.85182</cdr:x>
      <cdr:y>0.82573</cdr:y>
    </cdr:to>
    <cdr:cxnSp macro="">
      <cdr:nvCxnSpPr>
        <cdr:cNvPr id="5" name="Straight Arrow Connector 4">
          <a:extLst xmlns:a="http://schemas.openxmlformats.org/drawingml/2006/main">
            <a:ext uri="{FF2B5EF4-FFF2-40B4-BE49-F238E27FC236}">
              <a16:creationId xmlns:a16="http://schemas.microsoft.com/office/drawing/2014/main" id="{838252CE-4730-2909-86C4-B73AB6F65191}"/>
            </a:ext>
          </a:extLst>
        </cdr:cNvPr>
        <cdr:cNvCxnSpPr/>
      </cdr:nvCxnSpPr>
      <cdr:spPr>
        <a:xfrm xmlns:a="http://schemas.openxmlformats.org/drawingml/2006/main">
          <a:off x="5082792" y="2132764"/>
          <a:ext cx="1155560" cy="914400"/>
        </a:xfrm>
        <a:prstGeom xmlns:a="http://schemas.openxmlformats.org/drawingml/2006/main" prst="straightConnector1">
          <a:avLst/>
        </a:prstGeom>
        <a:ln xmlns:a="http://schemas.openxmlformats.org/drawingml/2006/main">
          <a:solidFill>
            <a:srgbClr val="F15934"/>
          </a:solidFill>
          <a:tailEnd type="triangle"/>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0.48201</cdr:x>
      <cdr:y>0.5</cdr:y>
    </cdr:from>
    <cdr:to>
      <cdr:x>0.74312</cdr:x>
      <cdr:y>0.63658</cdr:y>
    </cdr:to>
    <cdr:sp macro="" textlink="">
      <cdr:nvSpPr>
        <cdr:cNvPr id="6" name="TextBox 2">
          <a:extLst xmlns:a="http://schemas.openxmlformats.org/drawingml/2006/main">
            <a:ext uri="{FF2B5EF4-FFF2-40B4-BE49-F238E27FC236}">
              <a16:creationId xmlns:a16="http://schemas.microsoft.com/office/drawing/2014/main" id="{6A5AB6A3-6F34-4C65-589D-56458656BB93}"/>
            </a:ext>
          </a:extLst>
        </cdr:cNvPr>
        <cdr:cNvSpPr txBox="1"/>
      </cdr:nvSpPr>
      <cdr:spPr>
        <a:xfrm xmlns:a="http://schemas.openxmlformats.org/drawingml/2006/main">
          <a:off x="3530048" y="1845128"/>
          <a:ext cx="1912258" cy="504015"/>
        </a:xfrm>
        <a:prstGeom xmlns:a="http://schemas.openxmlformats.org/drawingml/2006/main" prst="rect">
          <a:avLst/>
        </a:prstGeom>
      </cdr:spPr>
      <cdr:txBody>
        <a:bodyPr xmlns:a="http://schemas.openxmlformats.org/drawingml/2006/main" wrap="non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b="1" dirty="0">
              <a:solidFill>
                <a:srgbClr val="F15934"/>
              </a:solidFill>
            </a:rPr>
            <a:t>Tesla</a:t>
          </a:r>
          <a:r>
            <a:rPr lang="en-US" sz="1200" b="1" baseline="0" dirty="0">
              <a:solidFill>
                <a:srgbClr val="F15934"/>
              </a:solidFill>
            </a:rPr>
            <a:t> </a:t>
          </a:r>
          <a:r>
            <a:rPr lang="en-US" sz="1200" b="1" dirty="0">
              <a:solidFill>
                <a:srgbClr val="F15934"/>
              </a:solidFill>
            </a:rPr>
            <a:t>Public Chargers </a:t>
          </a:r>
        </a:p>
        <a:p xmlns:a="http://schemas.openxmlformats.org/drawingml/2006/main">
          <a:pPr algn="ctr"/>
          <a:r>
            <a:rPr lang="en-US" sz="1200" b="1" dirty="0">
              <a:solidFill>
                <a:srgbClr val="F15934"/>
              </a:solidFill>
            </a:rPr>
            <a:t>61%</a:t>
          </a:r>
          <a:r>
            <a:rPr lang="en-US" sz="1200" b="1" baseline="0" dirty="0">
              <a:solidFill>
                <a:srgbClr val="F15934"/>
              </a:solidFill>
            </a:rPr>
            <a:t> CAGR</a:t>
          </a:r>
          <a:endParaRPr lang="en-US" sz="1200" b="1" dirty="0">
            <a:solidFill>
              <a:srgbClr val="F15934"/>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0.68757</cdr:x>
      <cdr:y>0.29108</cdr:y>
    </cdr:from>
    <cdr:to>
      <cdr:x>0.88757</cdr:x>
      <cdr:y>0.40219</cdr:y>
    </cdr:to>
    <cdr:sp macro="" textlink="">
      <cdr:nvSpPr>
        <cdr:cNvPr id="2" name="TextBox 1">
          <a:extLst xmlns:a="http://schemas.openxmlformats.org/drawingml/2006/main">
            <a:ext uri="{FF2B5EF4-FFF2-40B4-BE49-F238E27FC236}">
              <a16:creationId xmlns:a16="http://schemas.microsoft.com/office/drawing/2014/main" id="{033F1A2C-F3ED-560D-2607-A1F279245CFE}"/>
            </a:ext>
          </a:extLst>
        </cdr:cNvPr>
        <cdr:cNvSpPr txBox="1"/>
      </cdr:nvSpPr>
      <cdr:spPr>
        <a:xfrm xmlns:a="http://schemas.openxmlformats.org/drawingml/2006/main">
          <a:off x="3143566" y="798498"/>
          <a:ext cx="914400" cy="3047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accent1"/>
              </a:solidFill>
            </a:rPr>
            <a:t>$50B</a:t>
          </a:r>
        </a:p>
      </cdr:txBody>
    </cdr:sp>
  </cdr:relSizeAnchor>
  <cdr:relSizeAnchor xmlns:cdr="http://schemas.openxmlformats.org/drawingml/2006/chartDrawing">
    <cdr:from>
      <cdr:x>0.41944</cdr:x>
      <cdr:y>0.44907</cdr:y>
    </cdr:from>
    <cdr:to>
      <cdr:x>0.61944</cdr:x>
      <cdr:y>0.56019</cdr:y>
    </cdr:to>
    <cdr:sp macro="" textlink="">
      <cdr:nvSpPr>
        <cdr:cNvPr id="3" name="TextBox 1">
          <a:extLst xmlns:a="http://schemas.openxmlformats.org/drawingml/2006/main">
            <a:ext uri="{FF2B5EF4-FFF2-40B4-BE49-F238E27FC236}">
              <a16:creationId xmlns:a16="http://schemas.microsoft.com/office/drawing/2014/main" id="{37E80A6E-3383-49A7-726B-485CBE10360A}"/>
            </a:ext>
          </a:extLst>
        </cdr:cNvPr>
        <cdr:cNvSpPr txBox="1"/>
      </cdr:nvSpPr>
      <cdr:spPr>
        <a:xfrm xmlns:a="http://schemas.openxmlformats.org/drawingml/2006/main">
          <a:off x="1917700" y="1231900"/>
          <a:ext cx="9144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rgbClr val="C59EE2"/>
              </a:solidFill>
            </a:rPr>
            <a:t>$16B</a:t>
          </a:r>
        </a:p>
      </cdr:txBody>
    </cdr:sp>
  </cdr:relSizeAnchor>
</c:userShapes>
</file>

<file path=ppt/drawings/drawing3.xml><?xml version="1.0" encoding="utf-8"?>
<c:userShapes xmlns:c="http://schemas.openxmlformats.org/drawingml/2006/chart">
  <cdr:relSizeAnchor xmlns:cdr="http://schemas.openxmlformats.org/drawingml/2006/chartDrawing">
    <cdr:from>
      <cdr:x>0.68757</cdr:x>
      <cdr:y>0.29108</cdr:y>
    </cdr:from>
    <cdr:to>
      <cdr:x>0.88757</cdr:x>
      <cdr:y>0.40219</cdr:y>
    </cdr:to>
    <cdr:sp macro="" textlink="">
      <cdr:nvSpPr>
        <cdr:cNvPr id="2" name="TextBox 1">
          <a:extLst xmlns:a="http://schemas.openxmlformats.org/drawingml/2006/main">
            <a:ext uri="{FF2B5EF4-FFF2-40B4-BE49-F238E27FC236}">
              <a16:creationId xmlns:a16="http://schemas.microsoft.com/office/drawing/2014/main" id="{033F1A2C-F3ED-560D-2607-A1F279245CFE}"/>
            </a:ext>
          </a:extLst>
        </cdr:cNvPr>
        <cdr:cNvSpPr txBox="1"/>
      </cdr:nvSpPr>
      <cdr:spPr>
        <a:xfrm xmlns:a="http://schemas.openxmlformats.org/drawingml/2006/main">
          <a:off x="3143566" y="798498"/>
          <a:ext cx="914400" cy="3047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accent1"/>
              </a:solidFill>
            </a:rPr>
            <a:t>$50B</a:t>
          </a:r>
        </a:p>
      </cdr:txBody>
    </cdr:sp>
  </cdr:relSizeAnchor>
  <cdr:relSizeAnchor xmlns:cdr="http://schemas.openxmlformats.org/drawingml/2006/chartDrawing">
    <cdr:from>
      <cdr:x>0.41944</cdr:x>
      <cdr:y>0.44907</cdr:y>
    </cdr:from>
    <cdr:to>
      <cdr:x>0.61944</cdr:x>
      <cdr:y>0.56019</cdr:y>
    </cdr:to>
    <cdr:sp macro="" textlink="">
      <cdr:nvSpPr>
        <cdr:cNvPr id="3" name="TextBox 1">
          <a:extLst xmlns:a="http://schemas.openxmlformats.org/drawingml/2006/main">
            <a:ext uri="{FF2B5EF4-FFF2-40B4-BE49-F238E27FC236}">
              <a16:creationId xmlns:a16="http://schemas.microsoft.com/office/drawing/2014/main" id="{37E80A6E-3383-49A7-726B-485CBE10360A}"/>
            </a:ext>
          </a:extLst>
        </cdr:cNvPr>
        <cdr:cNvSpPr txBox="1"/>
      </cdr:nvSpPr>
      <cdr:spPr>
        <a:xfrm xmlns:a="http://schemas.openxmlformats.org/drawingml/2006/main">
          <a:off x="1917700" y="1231900"/>
          <a:ext cx="9144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solidFill>
                <a:srgbClr val="C59EE2"/>
              </a:solidFill>
            </a:rPr>
            <a:t>$16B</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1BD72-1C83-ED40-BB6A-FD8BA7F03885}"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5566E-B3BE-1F4D-A66D-8BD8451EA378}" type="slidenum">
              <a:rPr lang="en-US" smtClean="0"/>
              <a:t>‹#›</a:t>
            </a:fld>
            <a:endParaRPr lang="en-US"/>
          </a:p>
        </p:txBody>
      </p:sp>
    </p:spTree>
    <p:extLst>
      <p:ext uri="{BB962C8B-B14F-4D97-AF65-F5344CB8AC3E}">
        <p14:creationId xmlns:p14="http://schemas.microsoft.com/office/powerpoint/2010/main" val="344076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Image Top: Data on storage by 2025 from EIA, Data on EV Energy uses 33M vehicle baseline from Wood, 2023 (NREL report)</a:t>
            </a:r>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7</a:t>
            </a:fld>
            <a:endParaRPr lang="en-US"/>
          </a:p>
        </p:txBody>
      </p:sp>
    </p:spTree>
    <p:extLst>
      <p:ext uri="{BB962C8B-B14F-4D97-AF65-F5344CB8AC3E}">
        <p14:creationId xmlns:p14="http://schemas.microsoft.com/office/powerpoint/2010/main" val="1425447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D5566E-B3BE-1F4D-A66D-8BD8451EA378}" type="slidenum">
              <a:rPr lang="en-US" smtClean="0"/>
              <a:t>23</a:t>
            </a:fld>
            <a:endParaRPr lang="en-US"/>
          </a:p>
        </p:txBody>
      </p:sp>
    </p:spTree>
    <p:extLst>
      <p:ext uri="{BB962C8B-B14F-4D97-AF65-F5344CB8AC3E}">
        <p14:creationId xmlns:p14="http://schemas.microsoft.com/office/powerpoint/2010/main" val="26123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60726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sz="2000" b="0" i="0">
                <a:solidFill>
                  <a:schemeClr val="tx1"/>
                </a:solidFill>
                <a:latin typeface="Calibri" panose="020F0502020204030204" pitchFamily="34" charset="0"/>
                <a:cs typeface="Calibri" panose="020F0502020204030204" pitchFamily="34" charset="0"/>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761724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601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p>
        </p:txBody>
      </p:sp>
    </p:spTree>
    <p:extLst>
      <p:ext uri="{BB962C8B-B14F-4D97-AF65-F5344CB8AC3E}">
        <p14:creationId xmlns:p14="http://schemas.microsoft.com/office/powerpoint/2010/main" val="1910234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828625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8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63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4082344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265119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4229372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378817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844586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141501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a:solidFill>
                  <a:srgbClr val="F15934"/>
                </a:solidFill>
                <a:latin typeface="Montserrat" pitchFamily="2" charset="77"/>
              </a:rPr>
              <a:t>THANK </a:t>
            </a:r>
          </a:p>
          <a:p>
            <a:r>
              <a:rPr lang="en-US" sz="5400" b="0" i="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0">
                <a:solidFill>
                  <a:srgbClr val="3A4248"/>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Contact info</a:t>
            </a:r>
          </a:p>
        </p:txBody>
      </p:sp>
    </p:spTree>
    <p:extLst>
      <p:ext uri="{BB962C8B-B14F-4D97-AF65-F5344CB8AC3E}">
        <p14:creationId xmlns:p14="http://schemas.microsoft.com/office/powerpoint/2010/main" val="2855441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1794392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1226582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2150193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698351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221673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1374458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 title</a:t>
            </a:r>
          </a:p>
        </p:txBody>
      </p:sp>
    </p:spTree>
    <p:extLst>
      <p:ext uri="{BB962C8B-B14F-4D97-AF65-F5344CB8AC3E}">
        <p14:creationId xmlns:p14="http://schemas.microsoft.com/office/powerpoint/2010/main" val="237964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23838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930721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endParaRPr lang="en-US" dirty="0"/>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rgbClr val="3A4248"/>
                </a:solidFill>
                <a:latin typeface="Calibri" panose="020F0502020204030204" pitchFamily="34" charset="0"/>
                <a:cs typeface="Calibri" panose="020F0502020204030204" pitchFamily="34" charset="0"/>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07736"/>
            <a:ext cx="3264535" cy="283527"/>
          </a:xfrm>
          <a:prstGeom prst="rect">
            <a:avLst/>
          </a:prstGeom>
        </p:spPr>
        <p:txBody>
          <a:bodyPr/>
          <a:lstStyle>
            <a:lvl1pPr marL="0" indent="0" algn="ctr">
              <a:buNone/>
              <a:defRPr sz="1600" b="0" i="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3725684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sz="2000" b="0" i="0">
                <a:solidFill>
                  <a:schemeClr val="tx1"/>
                </a:solidFill>
                <a:latin typeface="Calibri" panose="020F0502020204030204" pitchFamily="34" charset="0"/>
                <a:cs typeface="Calibri" panose="020F0502020204030204" pitchFamily="34" charset="0"/>
              </a:rPr>
              <a:t>Master text</a:t>
            </a:r>
            <a:endParaRPr lang="en-US" sz="2000" b="0" i="0" dirty="0">
              <a:solidFill>
                <a:schemeClr val="tx1"/>
              </a:solidFill>
              <a:latin typeface="Calibri" panose="020F0502020204030204" pitchFamily="34" charset="0"/>
              <a:cs typeface="Calibri" panose="020F0502020204030204" pitchFamily="34" charset="0"/>
            </a:endParaRP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endParaRPr lang="en-US" dirty="0"/>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758914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918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391232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endParaRPr lang="en-US" dirty="0"/>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2981127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9741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9783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endParaRPr lang="en-US" dirty="0"/>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543104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49535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40842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514229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1818524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3" name="Picture 2" descr="A picture containing tree, outdoor, car, sign&#10;&#10;Description automatically generated">
            <a:extLst>
              <a:ext uri="{FF2B5EF4-FFF2-40B4-BE49-F238E27FC236}">
                <a16:creationId xmlns:a16="http://schemas.microsoft.com/office/drawing/2014/main" id="{BDCBC762-6127-7FE9-3152-6CEC24EACEF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5EFF1513-7B79-0058-DFF3-BE930E88443F}"/>
              </a:ext>
            </a:extLst>
          </p:cNvPr>
          <p:cNvSpPr/>
          <p:nvPr userDrawn="1"/>
        </p:nvSpPr>
        <p:spPr>
          <a:xfrm>
            <a:off x="226471" y="246475"/>
            <a:ext cx="11739058" cy="6343876"/>
          </a:xfrm>
          <a:prstGeom prst="rect">
            <a:avLst/>
          </a:prstGeom>
          <a:solidFill>
            <a:srgbClr val="05498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4"/>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1181233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Section Slide: Solar">
    <p:spTree>
      <p:nvGrpSpPr>
        <p:cNvPr id="1" name=""/>
        <p:cNvGrpSpPr/>
        <p:nvPr/>
      </p:nvGrpSpPr>
      <p:grpSpPr>
        <a:xfrm>
          <a:off x="0" y="0"/>
          <a:ext cx="0" cy="0"/>
          <a:chOff x="0" y="0"/>
          <a:chExt cx="0" cy="0"/>
        </a:xfrm>
      </p:grpSpPr>
      <p:pic>
        <p:nvPicPr>
          <p:cNvPr id="5" name="Picture 4" descr="A picture containing outdoor, building, porch&#10;&#10;Description automatically generated">
            <a:extLst>
              <a:ext uri="{FF2B5EF4-FFF2-40B4-BE49-F238E27FC236}">
                <a16:creationId xmlns:a16="http://schemas.microsoft.com/office/drawing/2014/main" id="{A2238E1D-C4BB-9505-A1B7-80F03F155A1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1"/>
            <a:ext cx="12192000" cy="6858001"/>
          </a:xfrm>
          <a:prstGeom prst="rect">
            <a:avLst/>
          </a:prstGeom>
        </p:spPr>
      </p:pic>
      <p:sp>
        <p:nvSpPr>
          <p:cNvPr id="7" name="Rectangle 6">
            <a:extLst>
              <a:ext uri="{FF2B5EF4-FFF2-40B4-BE49-F238E27FC236}">
                <a16:creationId xmlns:a16="http://schemas.microsoft.com/office/drawing/2014/main" id="{5EFF1513-7B79-0058-DFF3-BE930E88443F}"/>
              </a:ext>
            </a:extLst>
          </p:cNvPr>
          <p:cNvSpPr/>
          <p:nvPr userDrawn="1"/>
        </p:nvSpPr>
        <p:spPr>
          <a:xfrm>
            <a:off x="226471" y="246475"/>
            <a:ext cx="11739058" cy="6343876"/>
          </a:xfrm>
          <a:prstGeom prst="rect">
            <a:avLst/>
          </a:prstGeom>
          <a:solidFill>
            <a:srgbClr val="05498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4"/>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3294906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_Section Slide: Solar">
    <p:spTree>
      <p:nvGrpSpPr>
        <p:cNvPr id="1" name=""/>
        <p:cNvGrpSpPr/>
        <p:nvPr/>
      </p:nvGrpSpPr>
      <p:grpSpPr>
        <a:xfrm>
          <a:off x="0" y="0"/>
          <a:ext cx="0" cy="0"/>
          <a:chOff x="0" y="0"/>
          <a:chExt cx="0" cy="0"/>
        </a:xfrm>
      </p:grpSpPr>
      <p:pic>
        <p:nvPicPr>
          <p:cNvPr id="5" name="Picture 4" descr="A picture containing scene, way, road, highway&#10;&#10;Description automatically generated">
            <a:extLst>
              <a:ext uri="{FF2B5EF4-FFF2-40B4-BE49-F238E27FC236}">
                <a16:creationId xmlns:a16="http://schemas.microsoft.com/office/drawing/2014/main" id="{612EFFA7-E19F-CABF-A948-E15580A92EF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EFF1513-7B79-0058-DFF3-BE930E88443F}"/>
              </a:ext>
            </a:extLst>
          </p:cNvPr>
          <p:cNvSpPr/>
          <p:nvPr userDrawn="1"/>
        </p:nvSpPr>
        <p:spPr>
          <a:xfrm>
            <a:off x="226471" y="267649"/>
            <a:ext cx="11739058" cy="6343876"/>
          </a:xfrm>
          <a:prstGeom prst="rect">
            <a:avLst/>
          </a:prstGeom>
          <a:solidFill>
            <a:srgbClr val="05498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4"/>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solidFill>
                <a:effectLst/>
                <a:latin typeface="Montserrat" pitchFamily="2" charset="77"/>
              </a:rPr>
              <a:t>©2023 ESIG. All rights Reserved.</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2299663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6_Section Slide: Solar">
    <p:spTree>
      <p:nvGrpSpPr>
        <p:cNvPr id="1" name=""/>
        <p:cNvGrpSpPr/>
        <p:nvPr/>
      </p:nvGrpSpPr>
      <p:grpSpPr>
        <a:xfrm>
          <a:off x="0" y="0"/>
          <a:ext cx="0" cy="0"/>
          <a:chOff x="0" y="0"/>
          <a:chExt cx="0" cy="0"/>
        </a:xfrm>
      </p:grpSpPr>
      <p:pic>
        <p:nvPicPr>
          <p:cNvPr id="3" name="Picture 2" descr="A picture containing outdoor, car, parking, meter&#10;&#10;Description automatically generated">
            <a:extLst>
              <a:ext uri="{FF2B5EF4-FFF2-40B4-BE49-F238E27FC236}">
                <a16:creationId xmlns:a16="http://schemas.microsoft.com/office/drawing/2014/main" id="{99984FD9-4C6B-4199-E085-6D0A213F56C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12192000" cy="6883527"/>
          </a:xfrm>
          <a:prstGeom prst="rect">
            <a:avLst/>
          </a:prstGeom>
        </p:spPr>
      </p:pic>
      <p:sp>
        <p:nvSpPr>
          <p:cNvPr id="7" name="Rectangle 6">
            <a:extLst>
              <a:ext uri="{FF2B5EF4-FFF2-40B4-BE49-F238E27FC236}">
                <a16:creationId xmlns:a16="http://schemas.microsoft.com/office/drawing/2014/main" id="{5EFF1513-7B79-0058-DFF3-BE930E88443F}"/>
              </a:ext>
            </a:extLst>
          </p:cNvPr>
          <p:cNvSpPr/>
          <p:nvPr userDrawn="1"/>
        </p:nvSpPr>
        <p:spPr>
          <a:xfrm>
            <a:off x="226471" y="257062"/>
            <a:ext cx="11739058" cy="6343876"/>
          </a:xfrm>
          <a:prstGeom prst="rect">
            <a:avLst/>
          </a:prstGeom>
          <a:solidFill>
            <a:srgbClr val="05498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4"/>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Tree>
    <p:extLst>
      <p:ext uri="{BB962C8B-B14F-4D97-AF65-F5344CB8AC3E}">
        <p14:creationId xmlns:p14="http://schemas.microsoft.com/office/powerpoint/2010/main" val="4098041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r>
              <a:rPr lang="en-US" sz="800" b="0" dirty="0">
                <a:solidFill>
                  <a:schemeClr val="bg1"/>
                </a:solidFill>
                <a:effectLst/>
                <a:latin typeface="Montserrat" pitchFamily="2" charset="77"/>
              </a:rPr>
              <a:t>.</a:t>
            </a:r>
            <a:endParaRPr lang="en-US" sz="800" b="0" dirty="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dirty="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r>
              <a:rPr lang="en-US" sz="800" b="0" dirty="0">
                <a:solidFill>
                  <a:schemeClr val="bg1">
                    <a:lumMod val="75000"/>
                  </a:schemeClr>
                </a:solidFill>
                <a:effectLst/>
                <a:latin typeface="Montserrat" pitchFamily="2" charset="77"/>
              </a:rPr>
              <a:t>.</a:t>
            </a:r>
            <a:endParaRPr lang="en-US" sz="800" b="0" dirty="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a:solidFill>
                  <a:srgbClr val="F15934"/>
                </a:solidFill>
                <a:latin typeface="Montserrat" pitchFamily="2" charset="77"/>
              </a:rPr>
              <a:t>THANK </a:t>
            </a:r>
            <a:endParaRPr lang="en-US" sz="5400" b="0" i="0" dirty="0">
              <a:solidFill>
                <a:srgbClr val="F15934"/>
              </a:solidFill>
              <a:latin typeface="Montserrat" pitchFamily="2" charset="77"/>
            </a:endParaRPr>
          </a:p>
          <a:p>
            <a:r>
              <a:rPr lang="en-US" sz="5400" b="0" i="0" dirty="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0">
                <a:solidFill>
                  <a:srgbClr val="3A4248"/>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dirty="0"/>
              <a:t>Contact info</a:t>
            </a:r>
          </a:p>
        </p:txBody>
      </p:sp>
    </p:spTree>
    <p:extLst>
      <p:ext uri="{BB962C8B-B14F-4D97-AF65-F5344CB8AC3E}">
        <p14:creationId xmlns:p14="http://schemas.microsoft.com/office/powerpoint/2010/main" val="823855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olar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5C729-741E-6B44-A7AC-6AA7807CB8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13" name="Picture 12">
            <a:extLst>
              <a:ext uri="{FF2B5EF4-FFF2-40B4-BE49-F238E27FC236}">
                <a16:creationId xmlns:a16="http://schemas.microsoft.com/office/drawing/2014/main" id="{D03B6BA0-FD74-3B48-BAD0-3E4A9E15B1F0}"/>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6" name="Text Placeholder 9">
            <a:extLst>
              <a:ext uri="{FF2B5EF4-FFF2-40B4-BE49-F238E27FC236}">
                <a16:creationId xmlns:a16="http://schemas.microsoft.com/office/drawing/2014/main" id="{0D59EA06-173C-1546-822A-7C670BC5D4D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7" name="Text Placeholder 9">
            <a:extLst>
              <a:ext uri="{FF2B5EF4-FFF2-40B4-BE49-F238E27FC236}">
                <a16:creationId xmlns:a16="http://schemas.microsoft.com/office/drawing/2014/main" id="{6B2C24B5-2351-234E-8B14-24F097754E79}"/>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8" name="Text Placeholder 9">
            <a:extLst>
              <a:ext uri="{FF2B5EF4-FFF2-40B4-BE49-F238E27FC236}">
                <a16:creationId xmlns:a16="http://schemas.microsoft.com/office/drawing/2014/main" id="{F1B64898-8C6B-3D45-BAB4-948CF4362573}"/>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9" name="Rectangle 18">
            <a:extLst>
              <a:ext uri="{FF2B5EF4-FFF2-40B4-BE49-F238E27FC236}">
                <a16:creationId xmlns:a16="http://schemas.microsoft.com/office/drawing/2014/main" id="{B071445B-2387-3E4B-8C1C-E8291EC9C841}"/>
              </a:ext>
            </a:extLst>
          </p:cNvPr>
          <p:cNvSpPr/>
          <p:nvPr userDrawn="1"/>
        </p:nvSpPr>
        <p:spPr>
          <a:xfrm>
            <a:off x="10157021" y="6384051"/>
            <a:ext cx="1808508" cy="215444"/>
          </a:xfrm>
          <a:prstGeom prst="rect">
            <a:avLst/>
          </a:prstGeom>
        </p:spPr>
        <p:txBody>
          <a:bodyPr wrap="none">
            <a:spAutoFit/>
          </a:bodyPr>
          <a:lstStyle/>
          <a:p>
            <a:pPr algn="r"/>
            <a:r>
              <a:rPr lang="en-US" sz="800" b="0" dirty="0">
                <a:solidFill>
                  <a:schemeClr val="bg1"/>
                </a:solidFill>
                <a:effectLst/>
                <a:latin typeface="Montserrat" pitchFamily="2" charset="77"/>
              </a:rPr>
              <a:t>©2023 ESIG. All rights Reserved.</a:t>
            </a:r>
            <a:endParaRPr lang="en-US" sz="800" b="0" dirty="0">
              <a:solidFill>
                <a:schemeClr val="bg1"/>
              </a:solidFill>
              <a:effectLst/>
              <a:latin typeface="Montserrat SemiBold" pitchFamily="2" charset="77"/>
            </a:endParaRPr>
          </a:p>
        </p:txBody>
      </p:sp>
    </p:spTree>
    <p:extLst>
      <p:ext uri="{BB962C8B-B14F-4D97-AF65-F5344CB8AC3E}">
        <p14:creationId xmlns:p14="http://schemas.microsoft.com/office/powerpoint/2010/main" val="2829938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ransmiss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EA1F4-4004-E94D-8C88-5E9B936714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6D72123-287B-4147-894B-02484980DCA5}"/>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3062141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Win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4602AC-CA75-DE45-8E20-1F3E94FF43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
        <p:nvSpPr>
          <p:cNvPr id="12" name="Rectangle 11">
            <a:extLst>
              <a:ext uri="{FF2B5EF4-FFF2-40B4-BE49-F238E27FC236}">
                <a16:creationId xmlns:a16="http://schemas.microsoft.com/office/drawing/2014/main" id="{4F83B73E-491A-2041-818C-DFC411DBB8AF}"/>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Tree>
    <p:extLst>
      <p:ext uri="{BB962C8B-B14F-4D97-AF65-F5344CB8AC3E}">
        <p14:creationId xmlns:p14="http://schemas.microsoft.com/office/powerpoint/2010/main" val="1925432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olar Wind Transmission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EF037E-1515-D44E-A5DB-0BE68F0BA7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1">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63086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1429932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Buildings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A95210-627D-7C43-B61A-AB65F02137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56820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048434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907505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903153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rgbClr val="3A4248"/>
                </a:solidFill>
                <a:latin typeface="Calibri" panose="020F0502020204030204" pitchFamily="34" charset="0"/>
                <a:cs typeface="Calibri" panose="020F0502020204030204" pitchFamily="34" charset="0"/>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07736"/>
            <a:ext cx="3264535" cy="283527"/>
          </a:xfrm>
          <a:prstGeom prst="rect">
            <a:avLst/>
          </a:prstGeom>
        </p:spPr>
        <p:txBody>
          <a:bodyPr/>
          <a:lstStyle>
            <a:lvl1pPr marL="0" indent="0" algn="ctr">
              <a:buNone/>
              <a:defRPr sz="1600" b="0" i="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724527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730752"/>
            <a:ext cx="5730240" cy="2560320"/>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7" name="Rectangle 6">
            <a:extLst>
              <a:ext uri="{FF2B5EF4-FFF2-40B4-BE49-F238E27FC236}">
                <a16:creationId xmlns:a16="http://schemas.microsoft.com/office/drawing/2014/main" id="{ACD4AFB6-B24F-9443-9607-C1CDD2BE6741}"/>
              </a:ext>
            </a:extLst>
          </p:cNvPr>
          <p:cNvSpPr/>
          <p:nvPr userDrawn="1"/>
        </p:nvSpPr>
        <p:spPr>
          <a:xfrm>
            <a:off x="0" y="2423160"/>
            <a:ext cx="6876288" cy="1078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182880" rIns="182880" bIns="182880" rtlCol="0" anchor="t"/>
          <a:lstStyle/>
          <a:p>
            <a:pPr algn="l"/>
            <a:r>
              <a:rPr lang="en-US" sz="2000" b="0" i="0">
                <a:solidFill>
                  <a:schemeClr val="tx1"/>
                </a:solidFill>
                <a:latin typeface="Calibri" panose="020F0502020204030204" pitchFamily="34" charset="0"/>
                <a:cs typeface="Calibri" panose="020F0502020204030204" pitchFamily="34" charset="0"/>
              </a:rPr>
              <a:t>Master text</a:t>
            </a:r>
          </a:p>
        </p:txBody>
      </p:sp>
      <p:sp>
        <p:nvSpPr>
          <p:cNvPr id="10" name="Picture Placeholder 9">
            <a:extLst>
              <a:ext uri="{FF2B5EF4-FFF2-40B4-BE49-F238E27FC236}">
                <a16:creationId xmlns:a16="http://schemas.microsoft.com/office/drawing/2014/main" id="{01045617-583E-0444-9005-59B1F39BF3AA}"/>
              </a:ext>
            </a:extLst>
          </p:cNvPr>
          <p:cNvSpPr>
            <a:spLocks noGrp="1"/>
          </p:cNvSpPr>
          <p:nvPr>
            <p:ph type="pic" sz="quarter" idx="11"/>
          </p:nvPr>
        </p:nvSpPr>
        <p:spPr>
          <a:xfrm>
            <a:off x="6884988" y="2422525"/>
            <a:ext cx="5307012" cy="4435475"/>
          </a:xfrm>
          <a:prstGeom prst="rect">
            <a:avLst/>
          </a:prstGeom>
        </p:spPr>
        <p:txBody>
          <a:bodyPr/>
          <a:lstStyle/>
          <a:p>
            <a:r>
              <a:rPr lang="en-US"/>
              <a:t>Click icon to add picture</a:t>
            </a:r>
          </a:p>
        </p:txBody>
      </p:sp>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2324093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10631424"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638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Content and Ph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089904" y="1417321"/>
            <a:ext cx="6102096" cy="5440679"/>
          </a:xfrm>
          <a:prstGeom prst="rect">
            <a:avLst/>
          </a:prstGeom>
        </p:spPr>
        <p:txBody>
          <a:bodyPr/>
          <a:lstStyle/>
          <a:p>
            <a:r>
              <a:rPr lang="en-US"/>
              <a:t>Click icon to add picture</a:t>
            </a:r>
          </a:p>
        </p:txBody>
      </p:sp>
    </p:spTree>
    <p:extLst>
      <p:ext uri="{BB962C8B-B14F-4D97-AF65-F5344CB8AC3E}">
        <p14:creationId xmlns:p14="http://schemas.microsoft.com/office/powerpoint/2010/main" val="3388331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Content and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86858F-0CBF-E048-80B1-FEEF590CB624}"/>
              </a:ext>
            </a:extLst>
          </p:cNvPr>
          <p:cNvSpPr/>
          <p:nvPr userDrawn="1"/>
        </p:nvSpPr>
        <p:spPr>
          <a:xfrm>
            <a:off x="611124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1855789"/>
            <a:ext cx="4888992" cy="4435283"/>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8EA22DD1-E91F-FA42-8D04-222AB7E59CE7}"/>
              </a:ext>
            </a:extLst>
          </p:cNvPr>
          <p:cNvSpPr>
            <a:spLocks noGrp="1"/>
          </p:cNvSpPr>
          <p:nvPr>
            <p:ph type="pic" sz="quarter" idx="11"/>
          </p:nvPr>
        </p:nvSpPr>
        <p:spPr>
          <a:xfrm>
            <a:off x="6547104" y="1828800"/>
            <a:ext cx="5184648" cy="4160520"/>
          </a:xfrm>
          <a:prstGeom prst="rect">
            <a:avLst/>
          </a:prstGeom>
        </p:spPr>
        <p:txBody>
          <a:bodyPr/>
          <a:lstStyle/>
          <a:p>
            <a:r>
              <a:rPr lang="en-US"/>
              <a:t>Click icon to add picture</a:t>
            </a:r>
          </a:p>
        </p:txBody>
      </p:sp>
      <p:sp>
        <p:nvSpPr>
          <p:cNvPr id="7" name="TextBox 6">
            <a:extLst>
              <a:ext uri="{FF2B5EF4-FFF2-40B4-BE49-F238E27FC236}">
                <a16:creationId xmlns:a16="http://schemas.microsoft.com/office/drawing/2014/main" id="{9844447A-C159-AA4A-8782-432E5F41E967}"/>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8" name="Rectangle 7">
            <a:extLst>
              <a:ext uri="{FF2B5EF4-FFF2-40B4-BE49-F238E27FC236}">
                <a16:creationId xmlns:a16="http://schemas.microsoft.com/office/drawing/2014/main" id="{D1B85FA8-3964-F34E-AD25-B6B3AD70ACDB}"/>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707454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8EEE03-E602-EF4B-86D5-0ACBA75E9B5F}"/>
              </a:ext>
            </a:extLst>
          </p:cNvPr>
          <p:cNvSpPr/>
          <p:nvPr userDrawn="1"/>
        </p:nvSpPr>
        <p:spPr>
          <a:xfrm>
            <a:off x="0" y="1426464"/>
            <a:ext cx="608076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2F1A0E40-6F26-E840-873C-93B28B15FF1F}"/>
              </a:ext>
            </a:extLst>
          </p:cNvPr>
          <p:cNvSpPr>
            <a:spLocks noGrp="1"/>
          </p:cNvSpPr>
          <p:nvPr>
            <p:ph sz="quarter" idx="12"/>
          </p:nvPr>
        </p:nvSpPr>
        <p:spPr>
          <a:xfrm>
            <a:off x="762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BB4E26C-3274-6B44-BC40-045BE94ED8F3}"/>
              </a:ext>
            </a:extLst>
          </p:cNvPr>
          <p:cNvSpPr>
            <a:spLocks noGrp="1"/>
          </p:cNvSpPr>
          <p:nvPr>
            <p:ph sz="quarter" idx="13"/>
          </p:nvPr>
        </p:nvSpPr>
        <p:spPr>
          <a:xfrm>
            <a:off x="6477000" y="1855789"/>
            <a:ext cx="4861560"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60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Scener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44CAA1-FE27-EE4F-A40E-22534542E2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1489661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AC3D4-C28D-E042-887C-2CEBC9BD7C5D}"/>
              </a:ext>
            </a:extLst>
          </p:cNvPr>
          <p:cNvSpPr/>
          <p:nvPr userDrawn="1"/>
        </p:nvSpPr>
        <p:spPr>
          <a:xfrm>
            <a:off x="4151376" y="1426464"/>
            <a:ext cx="3931920" cy="543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1"/>
            <a:ext cx="10018776" cy="1417320"/>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8" name="Content Placeholder 2">
            <a:extLst>
              <a:ext uri="{FF2B5EF4-FFF2-40B4-BE49-F238E27FC236}">
                <a16:creationId xmlns:a16="http://schemas.microsoft.com/office/drawing/2014/main" id="{8E3667D3-938E-2B4A-81B9-3C6F05497602}"/>
              </a:ext>
            </a:extLst>
          </p:cNvPr>
          <p:cNvSpPr>
            <a:spLocks noGrp="1"/>
          </p:cNvSpPr>
          <p:nvPr>
            <p:ph sz="quarter" idx="12"/>
          </p:nvPr>
        </p:nvSpPr>
        <p:spPr>
          <a:xfrm>
            <a:off x="762000"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2D8C58B-BEAE-6E4C-BA5B-5BBE275957B9}"/>
              </a:ext>
            </a:extLst>
          </p:cNvPr>
          <p:cNvSpPr>
            <a:spLocks noGrp="1"/>
          </p:cNvSpPr>
          <p:nvPr>
            <p:ph sz="quarter" idx="13"/>
          </p:nvPr>
        </p:nvSpPr>
        <p:spPr>
          <a:xfrm>
            <a:off x="4544568"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4576EE-45A6-FC4E-BADD-BAAC199F036E}"/>
              </a:ext>
            </a:extLst>
          </p:cNvPr>
          <p:cNvSpPr>
            <a:spLocks noGrp="1"/>
          </p:cNvSpPr>
          <p:nvPr>
            <p:ph sz="quarter" idx="14"/>
          </p:nvPr>
        </p:nvSpPr>
        <p:spPr>
          <a:xfrm>
            <a:off x="8409432" y="1855789"/>
            <a:ext cx="3110591" cy="4435283"/>
          </a:xfrm>
          <a:prstGeom prst="rect">
            <a:avLst/>
          </a:prstGeom>
        </p:spPr>
        <p:txBody>
          <a:bodyPr/>
          <a:lstStyle>
            <a:lvl1pPr marL="0" indent="0">
              <a:buClr>
                <a:srgbClr val="F15934"/>
              </a:buClr>
              <a:buSzPct val="60000"/>
              <a:buNone/>
              <a:tabLst/>
              <a:defRPr sz="2400" b="1" i="0">
                <a:solidFill>
                  <a:srgbClr val="F15934"/>
                </a:solidFill>
                <a:latin typeface="Montserrat SemiBold" pitchFamily="2" charset="77"/>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143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C18CFF-3ACC-124D-A5D8-85C3268CCE61}"/>
              </a:ext>
            </a:extLst>
          </p:cNvPr>
          <p:cNvSpPr>
            <a:spLocks noGrp="1"/>
          </p:cNvSpPr>
          <p:nvPr>
            <p:ph type="pic" sz="quarter" idx="11"/>
          </p:nvPr>
        </p:nvSpPr>
        <p:spPr>
          <a:xfrm>
            <a:off x="6546850" y="0"/>
            <a:ext cx="5645150" cy="6858000"/>
          </a:xfrm>
          <a:prstGeom prst="rect">
            <a:avLst/>
          </a:prstGeom>
        </p:spPr>
        <p:txBody>
          <a:bodyPr/>
          <a:lstStyle/>
          <a:p>
            <a:r>
              <a:rPr lang="en-US"/>
              <a:t>Click icon to add picture</a:t>
            </a:r>
          </a:p>
        </p:txBody>
      </p:sp>
      <p:sp>
        <p:nvSpPr>
          <p:cNvPr id="3" name="TextBox 2">
            <a:extLst>
              <a:ext uri="{FF2B5EF4-FFF2-40B4-BE49-F238E27FC236}">
                <a16:creationId xmlns:a16="http://schemas.microsoft.com/office/drawing/2014/main" id="{D3201DCF-858F-4B4F-AEB0-9FE083ACDFE5}"/>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4" name="Content Placeholder 2">
            <a:extLst>
              <a:ext uri="{FF2B5EF4-FFF2-40B4-BE49-F238E27FC236}">
                <a16:creationId xmlns:a16="http://schemas.microsoft.com/office/drawing/2014/main" id="{AB526064-51DA-114D-B6D1-B01DD7DBDDC1}"/>
              </a:ext>
            </a:extLst>
          </p:cNvPr>
          <p:cNvSpPr>
            <a:spLocks noGrp="1"/>
          </p:cNvSpPr>
          <p:nvPr>
            <p:ph sz="quarter" idx="10"/>
          </p:nvPr>
        </p:nvSpPr>
        <p:spPr>
          <a:xfrm>
            <a:off x="762000" y="804673"/>
            <a:ext cx="5026152" cy="5321807"/>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05BCA0-4929-8544-B288-C74A4899E1CD}"/>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3099140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Slide: Transmiss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C4189-A8B6-764E-9262-6C7626146A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9" name="TextBox 18">
            <a:extLst>
              <a:ext uri="{FF2B5EF4-FFF2-40B4-BE49-F238E27FC236}">
                <a16:creationId xmlns:a16="http://schemas.microsoft.com/office/drawing/2014/main" id="{69207D67-D731-3B4C-8D2F-B105B9A913B7}"/>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285603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 Slide: Solar, Wind, Hyd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F66D-F4B7-6647-81B3-3BED9C610C4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F2B99031-DE0B-0444-B268-EE84F1F2F248}"/>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3406540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 Slide: Wi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C249-3562-9C4F-97A1-32363089E1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9" name="TextBox 8">
            <a:extLst>
              <a:ext uri="{FF2B5EF4-FFF2-40B4-BE49-F238E27FC236}">
                <a16:creationId xmlns:a16="http://schemas.microsoft.com/office/drawing/2014/main" id="{E4971496-21EE-2449-A97A-38916EFF48EB}"/>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741642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4B2ACC-6F4D-BB4E-BDEF-9027A56168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8" name="Title 1">
            <a:extLst>
              <a:ext uri="{FF2B5EF4-FFF2-40B4-BE49-F238E27FC236}">
                <a16:creationId xmlns:a16="http://schemas.microsoft.com/office/drawing/2014/main" id="{4C6CE9E7-0623-7A48-A087-A7EAFE348495}"/>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Tree>
    <p:extLst>
      <p:ext uri="{BB962C8B-B14F-4D97-AF65-F5344CB8AC3E}">
        <p14:creationId xmlns:p14="http://schemas.microsoft.com/office/powerpoint/2010/main" val="450753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E8738-52F8-3B4D-8F30-939ADE9ADA94}"/>
              </a:ext>
            </a:extLst>
          </p:cNvPr>
          <p:cNvPicPr>
            <a:picLocks noChangeAspect="1"/>
          </p:cNvPicPr>
          <p:nvPr userDrawn="1"/>
        </p:nvPicPr>
        <p:blipFill>
          <a:blip r:embed="rId2"/>
          <a:stretch>
            <a:fillRect/>
          </a:stretch>
        </p:blipFill>
        <p:spPr>
          <a:xfrm>
            <a:off x="0" y="0"/>
            <a:ext cx="5842000" cy="6858000"/>
          </a:xfrm>
          <a:prstGeom prst="rect">
            <a:avLst/>
          </a:prstGeom>
        </p:spPr>
      </p:pic>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3"/>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74907"/>
            <a:ext cx="1808508" cy="215444"/>
          </a:xfrm>
          <a:prstGeom prst="rect">
            <a:avLst/>
          </a:prstGeom>
        </p:spPr>
        <p:txBody>
          <a:bodyPr wrap="none">
            <a:spAutoFit/>
          </a:bodyPr>
          <a:lstStyle/>
          <a:p>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2" name="TextBox 11">
            <a:extLst>
              <a:ext uri="{FF2B5EF4-FFF2-40B4-BE49-F238E27FC236}">
                <a16:creationId xmlns:a16="http://schemas.microsoft.com/office/drawing/2014/main" id="{73B7F524-9FDB-8E4C-B3AB-1D000B078C31}"/>
              </a:ext>
            </a:extLst>
          </p:cNvPr>
          <p:cNvSpPr txBox="1"/>
          <p:nvPr userDrawn="1"/>
        </p:nvSpPr>
        <p:spPr>
          <a:xfrm>
            <a:off x="11274552" y="6099048"/>
            <a:ext cx="521208" cy="276999"/>
          </a:xfrm>
          <a:prstGeom prst="rect">
            <a:avLst/>
          </a:prstGeom>
          <a:noFill/>
        </p:spPr>
        <p:txBody>
          <a:bodyPr wrap="square" rtlCol="0">
            <a:spAutoFit/>
          </a:bodyPr>
          <a:lstStyle/>
          <a:p>
            <a:pPr algn="r"/>
            <a:fld id="{90F21B5F-06DF-1840-B2F7-3636C65A51F9}" type="slidenum">
              <a:rPr lang="en-US" sz="1200" b="0" i="0" smtClean="0">
                <a:solidFill>
                  <a:schemeClr val="bg1"/>
                </a:solidFill>
                <a:latin typeface="Montserrat Medium" pitchFamily="2" charset="77"/>
              </a:rPr>
              <a:pPr algn="r"/>
              <a:t>‹#›</a:t>
            </a:fld>
            <a:endParaRPr lang="en-US" sz="1200" b="0" i="0">
              <a:solidFill>
                <a:schemeClr val="bg1"/>
              </a:solidFill>
              <a:latin typeface="Montserrat Medium" pitchFamily="2" charset="77"/>
            </a:endParaRPr>
          </a:p>
        </p:txBody>
      </p:sp>
      <p:sp>
        <p:nvSpPr>
          <p:cNvPr id="9" name="TextBox 8">
            <a:extLst>
              <a:ext uri="{FF2B5EF4-FFF2-40B4-BE49-F238E27FC236}">
                <a16:creationId xmlns:a16="http://schemas.microsoft.com/office/drawing/2014/main" id="{47DA6BAB-A4FE-E945-99F3-FAA70212572B}"/>
              </a:ext>
            </a:extLst>
          </p:cNvPr>
          <p:cNvSpPr txBox="1"/>
          <p:nvPr userDrawn="1"/>
        </p:nvSpPr>
        <p:spPr>
          <a:xfrm>
            <a:off x="11463528" y="62605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0" name="Rectangle 9">
            <a:extLst>
              <a:ext uri="{FF2B5EF4-FFF2-40B4-BE49-F238E27FC236}">
                <a16:creationId xmlns:a16="http://schemas.microsoft.com/office/drawing/2014/main" id="{DF03549B-0803-754F-9635-CE3109E84F6E}"/>
              </a:ext>
            </a:extLst>
          </p:cNvPr>
          <p:cNvSpPr/>
          <p:nvPr userDrawn="1"/>
        </p:nvSpPr>
        <p:spPr>
          <a:xfrm>
            <a:off x="10309421" y="65273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5" name="TextBox 4">
            <a:extLst>
              <a:ext uri="{FF2B5EF4-FFF2-40B4-BE49-F238E27FC236}">
                <a16:creationId xmlns:a16="http://schemas.microsoft.com/office/drawing/2014/main" id="{B24B3583-FCEF-F245-8A7A-6DC03E730E3E}"/>
              </a:ext>
            </a:extLst>
          </p:cNvPr>
          <p:cNvSpPr txBox="1"/>
          <p:nvPr userDrawn="1"/>
        </p:nvSpPr>
        <p:spPr>
          <a:xfrm>
            <a:off x="6474241" y="2777334"/>
            <a:ext cx="2817677" cy="1754326"/>
          </a:xfrm>
          <a:prstGeom prst="rect">
            <a:avLst/>
          </a:prstGeom>
          <a:noFill/>
        </p:spPr>
        <p:txBody>
          <a:bodyPr wrap="square" rtlCol="0">
            <a:spAutoFit/>
          </a:bodyPr>
          <a:lstStyle/>
          <a:p>
            <a:r>
              <a:rPr lang="en-US" sz="5400" b="0" i="0">
                <a:solidFill>
                  <a:srgbClr val="F15934"/>
                </a:solidFill>
                <a:latin typeface="Montserrat" pitchFamily="2" charset="77"/>
              </a:rPr>
              <a:t>THANK </a:t>
            </a:r>
          </a:p>
          <a:p>
            <a:r>
              <a:rPr lang="en-US" sz="5400" b="0" i="0">
                <a:solidFill>
                  <a:srgbClr val="F15934"/>
                </a:solidFill>
                <a:latin typeface="Montserrat" pitchFamily="2" charset="77"/>
              </a:rPr>
              <a:t>YOU</a:t>
            </a:r>
          </a:p>
        </p:txBody>
      </p:sp>
      <p:sp>
        <p:nvSpPr>
          <p:cNvPr id="13" name="Text Placeholder 9">
            <a:extLst>
              <a:ext uri="{FF2B5EF4-FFF2-40B4-BE49-F238E27FC236}">
                <a16:creationId xmlns:a16="http://schemas.microsoft.com/office/drawing/2014/main" id="{B518C828-5381-C946-9457-D9797D1A4D68}"/>
              </a:ext>
            </a:extLst>
          </p:cNvPr>
          <p:cNvSpPr>
            <a:spLocks noGrp="1"/>
          </p:cNvSpPr>
          <p:nvPr>
            <p:ph type="body" sz="quarter" idx="10" hasCustomPrompt="1"/>
          </p:nvPr>
        </p:nvSpPr>
        <p:spPr>
          <a:xfrm>
            <a:off x="6583806" y="4855528"/>
            <a:ext cx="3985582" cy="329120"/>
          </a:xfrm>
          <a:prstGeom prst="rect">
            <a:avLst/>
          </a:prstGeom>
        </p:spPr>
        <p:txBody>
          <a:bodyPr/>
          <a:lstStyle>
            <a:lvl1pPr marL="0" indent="0">
              <a:buNone/>
              <a:defRPr sz="2000" b="0" i="0">
                <a:solidFill>
                  <a:srgbClr val="4297CB"/>
                </a:solidFill>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4" name="Text Placeholder 9">
            <a:extLst>
              <a:ext uri="{FF2B5EF4-FFF2-40B4-BE49-F238E27FC236}">
                <a16:creationId xmlns:a16="http://schemas.microsoft.com/office/drawing/2014/main" id="{4D026F84-2862-5545-9177-281BB9EEFA8C}"/>
              </a:ext>
            </a:extLst>
          </p:cNvPr>
          <p:cNvSpPr>
            <a:spLocks noGrp="1"/>
          </p:cNvSpPr>
          <p:nvPr>
            <p:ph type="body" sz="quarter" idx="12" hasCustomPrompt="1"/>
          </p:nvPr>
        </p:nvSpPr>
        <p:spPr>
          <a:xfrm>
            <a:off x="6583806" y="5365375"/>
            <a:ext cx="3985582" cy="662671"/>
          </a:xfrm>
          <a:prstGeom prst="rect">
            <a:avLst/>
          </a:prstGeom>
        </p:spPr>
        <p:txBody>
          <a:bodyPr anchor="b"/>
          <a:lstStyle>
            <a:lvl1pPr marL="0" indent="0">
              <a:buNone/>
              <a:defRPr sz="1500" b="0" i="0">
                <a:solidFill>
                  <a:srgbClr val="3A4248"/>
                </a:solidFill>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Contact info</a:t>
            </a:r>
          </a:p>
        </p:txBody>
      </p:sp>
    </p:spTree>
    <p:extLst>
      <p:ext uri="{BB962C8B-B14F-4D97-AF65-F5344CB8AC3E}">
        <p14:creationId xmlns:p14="http://schemas.microsoft.com/office/powerpoint/2010/main" val="65112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uildings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4BA2E4-6051-0043-9B35-423A8BCDD8DA}"/>
              </a:ext>
            </a:extLst>
          </p:cNvPr>
          <p:cNvSpPr/>
          <p:nvPr userDrawn="1"/>
        </p:nvSpPr>
        <p:spPr>
          <a:xfrm>
            <a:off x="225082" y="225084"/>
            <a:ext cx="11746523" cy="6372665"/>
          </a:xfrm>
          <a:prstGeom prst="rect">
            <a:avLst/>
          </a:prstGeom>
          <a:solidFill>
            <a:srgbClr val="1878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87FA361-B9CF-AA44-9A7F-8877060D9205}"/>
              </a:ext>
            </a:extLst>
          </p:cNvPr>
          <p:cNvSpPr/>
          <p:nvPr userDrawn="1"/>
        </p:nvSpPr>
        <p:spPr>
          <a:xfrm>
            <a:off x="0" y="1627632"/>
            <a:ext cx="7059168" cy="2286000"/>
          </a:xfrm>
          <a:prstGeom prst="rect">
            <a:avLst/>
          </a:prstGeom>
          <a:solidFill>
            <a:srgbClr val="F15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B0BD53B-63A9-494A-95A4-00F2B3AF84AB}"/>
              </a:ext>
            </a:extLst>
          </p:cNvPr>
          <p:cNvSpPr>
            <a:spLocks noGrp="1"/>
          </p:cNvSpPr>
          <p:nvPr>
            <p:ph type="title"/>
          </p:nvPr>
        </p:nvSpPr>
        <p:spPr>
          <a:xfrm>
            <a:off x="762000" y="1624307"/>
            <a:ext cx="5940552" cy="2289325"/>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3AF1AF86-4775-4B49-9184-091E9128735F}"/>
              </a:ext>
            </a:extLst>
          </p:cNvPr>
          <p:cNvPicPr>
            <a:picLocks noChangeAspect="1"/>
          </p:cNvPicPr>
          <p:nvPr userDrawn="1"/>
        </p:nvPicPr>
        <p:blipFill>
          <a:blip r:embed="rId2"/>
          <a:stretch>
            <a:fillRect/>
          </a:stretch>
        </p:blipFill>
        <p:spPr>
          <a:xfrm>
            <a:off x="490728" y="4123944"/>
            <a:ext cx="1711757" cy="2139696"/>
          </a:xfrm>
          <a:prstGeom prst="rect">
            <a:avLst/>
          </a:prstGeom>
        </p:spPr>
      </p:pic>
      <p:sp>
        <p:nvSpPr>
          <p:cNvPr id="11" name="Rectangle 10">
            <a:extLst>
              <a:ext uri="{FF2B5EF4-FFF2-40B4-BE49-F238E27FC236}">
                <a16:creationId xmlns:a16="http://schemas.microsoft.com/office/drawing/2014/main" id="{A7F1C996-3C78-604E-8E86-C9A00628EBA6}"/>
              </a:ext>
            </a:extLst>
          </p:cNvPr>
          <p:cNvSpPr/>
          <p:nvPr userDrawn="1"/>
        </p:nvSpPr>
        <p:spPr>
          <a:xfrm>
            <a:off x="10157021" y="6384051"/>
            <a:ext cx="1808508" cy="215444"/>
          </a:xfrm>
          <a:prstGeom prst="rect">
            <a:avLst/>
          </a:prstGeom>
        </p:spPr>
        <p:txBody>
          <a:bodyPr wrap="none">
            <a:spAutoFit/>
          </a:bodyPr>
          <a:lstStyle/>
          <a:p>
            <a:pPr algn="r"/>
            <a:r>
              <a:rPr lang="en-US" sz="800" b="0">
                <a:solidFill>
                  <a:schemeClr val="bg1"/>
                </a:solidFill>
                <a:effectLst/>
                <a:latin typeface="Montserrat" pitchFamily="2" charset="77"/>
              </a:rPr>
              <a:t>©2022 ESIG. All rights Reserved.</a:t>
            </a:r>
            <a:endParaRPr lang="en-US" sz="800" b="0">
              <a:solidFill>
                <a:schemeClr val="bg1"/>
              </a:solidFill>
              <a:effectLst/>
              <a:latin typeface="Montserrat SemiBold" pitchFamily="2" charset="77"/>
            </a:endParaRPr>
          </a:p>
        </p:txBody>
      </p:sp>
      <p:sp>
        <p:nvSpPr>
          <p:cNvPr id="10" name="Text Placeholder 9">
            <a:extLst>
              <a:ext uri="{FF2B5EF4-FFF2-40B4-BE49-F238E27FC236}">
                <a16:creationId xmlns:a16="http://schemas.microsoft.com/office/drawing/2014/main" id="{0460FF1C-9402-E445-BD47-14385E4B9F4B}"/>
              </a:ext>
            </a:extLst>
          </p:cNvPr>
          <p:cNvSpPr>
            <a:spLocks noGrp="1"/>
          </p:cNvSpPr>
          <p:nvPr>
            <p:ph type="body" sz="quarter" idx="10" hasCustomPrompt="1"/>
          </p:nvPr>
        </p:nvSpPr>
        <p:spPr>
          <a:xfrm>
            <a:off x="2240406" y="4398328"/>
            <a:ext cx="3319145" cy="329120"/>
          </a:xfrm>
          <a:prstGeom prst="rect">
            <a:avLst/>
          </a:prstGeom>
        </p:spPr>
        <p:txBody>
          <a:bodyPr/>
          <a:lstStyle>
            <a:lvl1pPr marL="0" indent="0">
              <a:buNone/>
              <a:defRPr sz="20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a:t>
            </a:r>
          </a:p>
        </p:txBody>
      </p:sp>
      <p:sp>
        <p:nvSpPr>
          <p:cNvPr id="16" name="Text Placeholder 9">
            <a:extLst>
              <a:ext uri="{FF2B5EF4-FFF2-40B4-BE49-F238E27FC236}">
                <a16:creationId xmlns:a16="http://schemas.microsoft.com/office/drawing/2014/main" id="{9BD7D460-B1F8-C645-9A81-CE89457E5765}"/>
              </a:ext>
            </a:extLst>
          </p:cNvPr>
          <p:cNvSpPr>
            <a:spLocks noGrp="1"/>
          </p:cNvSpPr>
          <p:nvPr>
            <p:ph type="body" sz="quarter" idx="11" hasCustomPrompt="1"/>
          </p:nvPr>
        </p:nvSpPr>
        <p:spPr>
          <a:xfrm>
            <a:off x="2240406" y="5769864"/>
            <a:ext cx="3319145" cy="313880"/>
          </a:xfrm>
          <a:prstGeom prst="rect">
            <a:avLst/>
          </a:prstGeom>
        </p:spPr>
        <p:txBody>
          <a:bodyPr bIns="0" anchor="b"/>
          <a:lstStyle>
            <a:lvl1pPr marL="0" indent="0">
              <a:buNone/>
              <a:defRPr sz="1600" b="0" i="0">
                <a:latin typeface="Montserrat SemiBold"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DATE</a:t>
            </a:r>
          </a:p>
        </p:txBody>
      </p:sp>
      <p:sp>
        <p:nvSpPr>
          <p:cNvPr id="17" name="Text Placeholder 9">
            <a:extLst>
              <a:ext uri="{FF2B5EF4-FFF2-40B4-BE49-F238E27FC236}">
                <a16:creationId xmlns:a16="http://schemas.microsoft.com/office/drawing/2014/main" id="{DD562705-0365-624A-A976-0B0D5BCFC314}"/>
              </a:ext>
            </a:extLst>
          </p:cNvPr>
          <p:cNvSpPr>
            <a:spLocks noGrp="1"/>
          </p:cNvSpPr>
          <p:nvPr>
            <p:ph type="body" sz="quarter" idx="12" hasCustomPrompt="1"/>
          </p:nvPr>
        </p:nvSpPr>
        <p:spPr>
          <a:xfrm>
            <a:off x="2240406" y="4800600"/>
            <a:ext cx="3319145" cy="877824"/>
          </a:xfrm>
          <a:prstGeom prst="rect">
            <a:avLst/>
          </a:prstGeom>
        </p:spPr>
        <p:txBody>
          <a:bodyPr/>
          <a:lstStyle>
            <a:lvl1pPr marL="0" indent="0">
              <a:buNone/>
              <a:defRPr sz="1500" b="0" i="0">
                <a:latin typeface="Montserrat" pitchFamily="2" charset="77"/>
              </a:defRPr>
            </a:lvl1pPr>
            <a:lvl2pPr marL="285750" indent="0">
              <a:buNone/>
              <a:defRPr b="1" i="0">
                <a:latin typeface="Montserrat SemiBold" pitchFamily="2" charset="77"/>
              </a:defRPr>
            </a:lvl2pPr>
            <a:lvl3pPr marL="682625" indent="0">
              <a:buNone/>
              <a:defRPr b="1" i="0">
                <a:latin typeface="Montserrat SemiBold" pitchFamily="2" charset="77"/>
              </a:defRPr>
            </a:lvl3pPr>
            <a:lvl4pPr marL="1092200" indent="0">
              <a:buNone/>
              <a:defRPr b="1" i="0">
                <a:latin typeface="Montserrat SemiBold" pitchFamily="2" charset="77"/>
              </a:defRPr>
            </a:lvl4pPr>
            <a:lvl5pPr marL="1377950" indent="0">
              <a:buNone/>
              <a:defRPr b="1" i="0">
                <a:latin typeface="Montserrat SemiBold" pitchFamily="2" charset="77"/>
              </a:defRPr>
            </a:lvl5pPr>
          </a:lstStyle>
          <a:p>
            <a:pPr lvl="0"/>
            <a:r>
              <a:rPr lang="en-US"/>
              <a:t>Author title</a:t>
            </a:r>
          </a:p>
        </p:txBody>
      </p:sp>
    </p:spTree>
    <p:extLst>
      <p:ext uri="{BB962C8B-B14F-4D97-AF65-F5344CB8AC3E}">
        <p14:creationId xmlns:p14="http://schemas.microsoft.com/office/powerpoint/2010/main" val="302349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Content and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A05724B2-146D-9345-A327-28E9CF8BDE81}"/>
              </a:ext>
            </a:extLst>
          </p:cNvPr>
          <p:cNvSpPr>
            <a:spLocks noGrp="1"/>
          </p:cNvSpPr>
          <p:nvPr>
            <p:ph sz="quarter" idx="10"/>
          </p:nvPr>
        </p:nvSpPr>
        <p:spPr>
          <a:xfrm>
            <a:off x="762000" y="3118104"/>
            <a:ext cx="10576560" cy="3172968"/>
          </a:xfrm>
          <a:prstGeom prst="rect">
            <a:avLst/>
          </a:prstGeom>
        </p:spPr>
        <p:txBody>
          <a:bodyPr/>
          <a:lstStyle>
            <a:lvl1pPr marL="117475" indent="-117475">
              <a:buClr>
                <a:srgbClr val="F15934"/>
              </a:buClr>
              <a:buSzPct val="60000"/>
              <a:tabLst/>
              <a:defRPr sz="2000" b="0" i="0">
                <a:solidFill>
                  <a:srgbClr val="3A4248"/>
                </a:solidFill>
                <a:latin typeface="Calibri" panose="020F0502020204030204" pitchFamily="34" charset="0"/>
                <a:cs typeface="Calibri" panose="020F0502020204030204" pitchFamily="34" charset="0"/>
              </a:defRPr>
            </a:lvl1pPr>
            <a:lvl2pPr>
              <a:buClr>
                <a:srgbClr val="F15934"/>
              </a:buClr>
              <a:buSzPct val="60000"/>
              <a:defRPr sz="2000" b="0" i="0">
                <a:solidFill>
                  <a:srgbClr val="3A4248"/>
                </a:solidFill>
                <a:latin typeface="Calibri" panose="020F0502020204030204" pitchFamily="34" charset="0"/>
                <a:cs typeface="Calibri" panose="020F0502020204030204" pitchFamily="34" charset="0"/>
              </a:defRPr>
            </a:lvl2pPr>
            <a:lvl3pPr>
              <a:buClr>
                <a:srgbClr val="F15934"/>
              </a:buClr>
              <a:buSzPct val="60000"/>
              <a:defRPr sz="2000" b="0" i="0">
                <a:solidFill>
                  <a:srgbClr val="3A4248"/>
                </a:solidFill>
                <a:latin typeface="Calibri" panose="020F0502020204030204" pitchFamily="34" charset="0"/>
                <a:cs typeface="Calibri" panose="020F0502020204030204" pitchFamily="34" charset="0"/>
              </a:defRPr>
            </a:lvl3pPr>
            <a:lvl4pPr>
              <a:buClr>
                <a:srgbClr val="F15934"/>
              </a:buClr>
              <a:buSzPct val="60000"/>
              <a:defRPr sz="2000" b="0" i="0">
                <a:solidFill>
                  <a:srgbClr val="3A4248"/>
                </a:solidFill>
                <a:latin typeface="Calibri" panose="020F0502020204030204" pitchFamily="34" charset="0"/>
                <a:cs typeface="Calibri" panose="020F0502020204030204" pitchFamily="34" charset="0"/>
              </a:defRPr>
            </a:lvl4pPr>
            <a:lvl5pPr>
              <a:buClr>
                <a:srgbClr val="F15934"/>
              </a:buClr>
              <a:buSzPct val="60000"/>
              <a:defRPr sz="2000" b="0" i="0">
                <a:solidFill>
                  <a:srgbClr val="3A4248"/>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29064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uthor Bi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DB68AD-5D1E-DB4B-91F2-5C15BA550E7B}"/>
              </a:ext>
            </a:extLst>
          </p:cNvPr>
          <p:cNvPicPr>
            <a:picLocks noChangeAspect="1"/>
          </p:cNvPicPr>
          <p:nvPr userDrawn="1"/>
        </p:nvPicPr>
        <p:blipFill rotWithShape="1">
          <a:blip r:embed="rId2"/>
          <a:srcRect t="375"/>
          <a:stretch/>
        </p:blipFill>
        <p:spPr>
          <a:xfrm>
            <a:off x="0" y="0"/>
            <a:ext cx="12207240" cy="2432304"/>
          </a:xfrm>
          <a:prstGeom prst="rect">
            <a:avLst/>
          </a:prstGeom>
        </p:spPr>
      </p:pic>
      <p:sp>
        <p:nvSpPr>
          <p:cNvPr id="4" name="Title 1">
            <a:extLst>
              <a:ext uri="{FF2B5EF4-FFF2-40B4-BE49-F238E27FC236}">
                <a16:creationId xmlns:a16="http://schemas.microsoft.com/office/drawing/2014/main" id="{D2776BFF-2D8E-5443-9DD8-7518895CAD4D}"/>
              </a:ext>
            </a:extLst>
          </p:cNvPr>
          <p:cNvSpPr>
            <a:spLocks noGrp="1"/>
          </p:cNvSpPr>
          <p:nvPr>
            <p:ph type="title"/>
          </p:nvPr>
        </p:nvSpPr>
        <p:spPr>
          <a:xfrm>
            <a:off x="762000" y="0"/>
            <a:ext cx="10018776" cy="2423159"/>
          </a:xfrm>
          <a:prstGeom prst="rect">
            <a:avLst/>
          </a:prstGeom>
        </p:spPr>
        <p:txBody>
          <a:bodyPr lIns="0" anchor="ctr"/>
          <a:lstStyle>
            <a:lvl1pPr>
              <a:defRPr b="0" i="0">
                <a:solidFill>
                  <a:schemeClr val="bg1"/>
                </a:solidFill>
                <a:latin typeface="Montserra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9626153A-BB35-364D-AAAE-F8CEF086FE95}"/>
              </a:ext>
            </a:extLst>
          </p:cNvPr>
          <p:cNvPicPr>
            <a:picLocks noChangeAspect="1"/>
          </p:cNvPicPr>
          <p:nvPr userDrawn="1"/>
        </p:nvPicPr>
        <p:blipFill>
          <a:blip r:embed="rId3"/>
          <a:stretch>
            <a:fillRect/>
          </a:stretch>
        </p:blipFill>
        <p:spPr>
          <a:xfrm>
            <a:off x="10942320" y="54864"/>
            <a:ext cx="1024129" cy="1280160"/>
          </a:xfrm>
          <a:prstGeom prst="rect">
            <a:avLst/>
          </a:prstGeom>
        </p:spPr>
      </p:pic>
      <p:sp>
        <p:nvSpPr>
          <p:cNvPr id="11" name="TextBox 10">
            <a:extLst>
              <a:ext uri="{FF2B5EF4-FFF2-40B4-BE49-F238E27FC236}">
                <a16:creationId xmlns:a16="http://schemas.microsoft.com/office/drawing/2014/main" id="{FFEDA725-0686-8D40-A57A-67430103B2F0}"/>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2" name="Rectangle 11">
            <a:extLst>
              <a:ext uri="{FF2B5EF4-FFF2-40B4-BE49-F238E27FC236}">
                <a16:creationId xmlns:a16="http://schemas.microsoft.com/office/drawing/2014/main" id="{19390071-B18E-E241-8082-DE4EF3E5EAE8}"/>
              </a:ext>
            </a:extLst>
          </p:cNvPr>
          <p:cNvSpPr/>
          <p:nvPr userDrawn="1"/>
        </p:nvSpPr>
        <p:spPr>
          <a:xfrm>
            <a:off x="10157021" y="6374907"/>
            <a:ext cx="1808508" cy="215444"/>
          </a:xfrm>
          <a:prstGeom prst="rect">
            <a:avLst/>
          </a:prstGeom>
        </p:spPr>
        <p:txBody>
          <a:bodyPr wrap="none">
            <a:spAutoFit/>
          </a:bodyPr>
          <a:lstStyle/>
          <a:p>
            <a:r>
              <a:rPr lang="en-US" sz="800" b="0">
                <a:solidFill>
                  <a:schemeClr val="bg1">
                    <a:lumMod val="75000"/>
                  </a:schemeClr>
                </a:solidFill>
                <a:effectLst/>
                <a:latin typeface="Montserrat" pitchFamily="2" charset="77"/>
              </a:rPr>
              <a:t>©2022 ESIG. All rights Reserved.</a:t>
            </a:r>
            <a:endParaRPr lang="en-US" sz="800" b="0">
              <a:solidFill>
                <a:schemeClr val="bg1">
                  <a:lumMod val="75000"/>
                </a:schemeClr>
              </a:solidFill>
              <a:effectLst/>
              <a:latin typeface="Montserrat SemiBold" pitchFamily="2" charset="77"/>
            </a:endParaRPr>
          </a:p>
        </p:txBody>
      </p:sp>
      <p:sp>
        <p:nvSpPr>
          <p:cNvPr id="7" name="Text Placeholder 6">
            <a:extLst>
              <a:ext uri="{FF2B5EF4-FFF2-40B4-BE49-F238E27FC236}">
                <a16:creationId xmlns:a16="http://schemas.microsoft.com/office/drawing/2014/main" id="{80608B13-5B2D-DC4D-A252-9B4F170B3C9C}"/>
              </a:ext>
            </a:extLst>
          </p:cNvPr>
          <p:cNvSpPr>
            <a:spLocks noGrp="1"/>
          </p:cNvSpPr>
          <p:nvPr>
            <p:ph type="body" sz="quarter" idx="10"/>
          </p:nvPr>
        </p:nvSpPr>
        <p:spPr>
          <a:xfrm>
            <a:off x="1316736" y="5669217"/>
            <a:ext cx="3264535" cy="283527"/>
          </a:xfrm>
          <a:prstGeom prst="rect">
            <a:avLst/>
          </a:prstGeom>
        </p:spPr>
        <p:txBody>
          <a:bodyPr/>
          <a:lstStyle>
            <a:lvl1pPr marL="0" indent="0" algn="ctr">
              <a:buNone/>
              <a:defRPr sz="1600">
                <a:solidFill>
                  <a:srgbClr val="204C82"/>
                </a:solidFill>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EDC7BB8C-8A58-9349-BA13-0A4B7AE4FE5D}"/>
              </a:ext>
            </a:extLst>
          </p:cNvPr>
          <p:cNvSpPr>
            <a:spLocks noGrp="1"/>
          </p:cNvSpPr>
          <p:nvPr>
            <p:ph type="pic" sz="quarter" idx="11"/>
          </p:nvPr>
        </p:nvSpPr>
        <p:spPr>
          <a:xfrm>
            <a:off x="1033463" y="1691641"/>
            <a:ext cx="3785425" cy="3774702"/>
          </a:xfrm>
          <a:prstGeom prst="ellipse">
            <a:avLst/>
          </a:prstGeom>
          <a:solidFill>
            <a:schemeClr val="bg1">
              <a:lumMod val="95000"/>
            </a:schemeClr>
          </a:solidFill>
        </p:spPr>
        <p:txBody>
          <a:bodyPr/>
          <a:lstStyle>
            <a:lvl1pPr marL="0" indent="0">
              <a:buNone/>
              <a:defRPr/>
            </a:lvl1pPr>
          </a:lstStyle>
          <a:p>
            <a:r>
              <a:rPr lang="en-US"/>
              <a:t>Click icon to add picture</a:t>
            </a:r>
          </a:p>
        </p:txBody>
      </p:sp>
      <p:sp>
        <p:nvSpPr>
          <p:cNvPr id="15" name="Content Placeholder 14">
            <a:extLst>
              <a:ext uri="{FF2B5EF4-FFF2-40B4-BE49-F238E27FC236}">
                <a16:creationId xmlns:a16="http://schemas.microsoft.com/office/drawing/2014/main" id="{CCB9364F-A7F6-7342-97C1-28DE6F323A57}"/>
              </a:ext>
            </a:extLst>
          </p:cNvPr>
          <p:cNvSpPr>
            <a:spLocks noGrp="1"/>
          </p:cNvSpPr>
          <p:nvPr>
            <p:ph sz="quarter" idx="12"/>
          </p:nvPr>
        </p:nvSpPr>
        <p:spPr>
          <a:xfrm>
            <a:off x="5505450" y="3100388"/>
            <a:ext cx="5815013" cy="3190875"/>
          </a:xfrm>
          <a:prstGeom prst="rect">
            <a:avLst/>
          </a:prstGeom>
        </p:spPr>
        <p:txBody>
          <a:bodyPr/>
          <a:lstStyle>
            <a:lvl1pPr marL="0" indent="0">
              <a:buNone/>
              <a:defRPr b="0" i="0">
                <a:solidFill>
                  <a:srgbClr val="3A4248"/>
                </a:solidFill>
                <a:latin typeface="Calibri" panose="020F0502020204030204" pitchFamily="34" charset="0"/>
                <a:cs typeface="Calibri" panose="020F0502020204030204" pitchFamily="34" charset="0"/>
              </a:defRPr>
            </a:lvl1pPr>
            <a:lvl2pPr marL="285750" indent="0">
              <a:buNone/>
              <a:defRPr b="0" i="0">
                <a:solidFill>
                  <a:schemeClr val="bg1">
                    <a:lumMod val="50000"/>
                  </a:schemeClr>
                </a:solidFill>
                <a:latin typeface="Adobe Garamond Pro" panose="02020502060506020403" pitchFamily="18" charset="77"/>
              </a:defRPr>
            </a:lvl2pPr>
            <a:lvl3pPr marL="682625" indent="0">
              <a:buNone/>
              <a:defRPr b="0" i="0">
                <a:solidFill>
                  <a:schemeClr val="bg1">
                    <a:lumMod val="50000"/>
                  </a:schemeClr>
                </a:solidFill>
                <a:latin typeface="Adobe Garamond Pro" panose="02020502060506020403" pitchFamily="18" charset="77"/>
              </a:defRPr>
            </a:lvl3pPr>
            <a:lvl4pPr marL="1092200" indent="0">
              <a:buNone/>
              <a:defRPr b="0" i="0">
                <a:solidFill>
                  <a:schemeClr val="bg1">
                    <a:lumMod val="50000"/>
                  </a:schemeClr>
                </a:solidFill>
                <a:latin typeface="Adobe Garamond Pro" panose="02020502060506020403" pitchFamily="18" charset="77"/>
              </a:defRPr>
            </a:lvl4pPr>
            <a:lvl5pPr marL="1377950" indent="0">
              <a:buNone/>
              <a:defRPr b="0" i="0">
                <a:solidFill>
                  <a:schemeClr val="bg1">
                    <a:lumMod val="50000"/>
                  </a:schemeClr>
                </a:solidFill>
                <a:latin typeface="Adobe Garamond Pro" panose="02020502060506020403" pitchFamily="18" charset="77"/>
              </a:defRPr>
            </a:lvl5pPr>
          </a:lstStyle>
          <a:p>
            <a:pPr lvl="0"/>
            <a:r>
              <a:rPr lang="en-US"/>
              <a:t>Click to edit Master text styles</a:t>
            </a:r>
          </a:p>
        </p:txBody>
      </p:sp>
      <p:sp>
        <p:nvSpPr>
          <p:cNvPr id="16" name="Text Placeholder 6">
            <a:extLst>
              <a:ext uri="{FF2B5EF4-FFF2-40B4-BE49-F238E27FC236}">
                <a16:creationId xmlns:a16="http://schemas.microsoft.com/office/drawing/2014/main" id="{137C2613-436D-7646-847D-F9820E259E91}"/>
              </a:ext>
            </a:extLst>
          </p:cNvPr>
          <p:cNvSpPr>
            <a:spLocks noGrp="1"/>
          </p:cNvSpPr>
          <p:nvPr>
            <p:ph type="body" sz="quarter" idx="13"/>
          </p:nvPr>
        </p:nvSpPr>
        <p:spPr>
          <a:xfrm>
            <a:off x="1316736" y="6007736"/>
            <a:ext cx="3264535" cy="283527"/>
          </a:xfrm>
          <a:prstGeom prst="rect">
            <a:avLst/>
          </a:prstGeom>
        </p:spPr>
        <p:txBody>
          <a:bodyPr/>
          <a:lstStyle>
            <a:lvl1pPr marL="0" indent="0" algn="ctr">
              <a:buNone/>
              <a:defRPr sz="1600" b="0" i="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230425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jpe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2.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1.jpe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3"/>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4"/>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©2023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374780029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0" r:id="rId4"/>
    <p:sldLayoutId id="2147483675" r:id="rId5"/>
    <p:sldLayoutId id="2147483677" r:id="rId6"/>
    <p:sldLayoutId id="2147483676" r:id="rId7"/>
    <p:sldLayoutId id="2147483670" r:id="rId8"/>
    <p:sldLayoutId id="2147483672" r:id="rId9"/>
    <p:sldLayoutId id="2147483671" r:id="rId10"/>
    <p:sldLayoutId id="2147483650" r:id="rId11"/>
    <p:sldLayoutId id="2147483663" r:id="rId12"/>
    <p:sldLayoutId id="2147483673" r:id="rId13"/>
    <p:sldLayoutId id="2147483664" r:id="rId14"/>
    <p:sldLayoutId id="2147483665" r:id="rId15"/>
    <p:sldLayoutId id="2147483655" r:id="rId16"/>
    <p:sldLayoutId id="2147483666" r:id="rId17"/>
    <p:sldLayoutId id="2147483667" r:id="rId18"/>
    <p:sldLayoutId id="2147483668" r:id="rId19"/>
    <p:sldLayoutId id="2147483669" r:id="rId20"/>
    <p:sldLayoutId id="2147483674" r:id="rId21"/>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6"/>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7"/>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dirty="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©2023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16727060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BC63-F6BB-6241-BE7B-A01CF9ADAC20}"/>
              </a:ext>
            </a:extLst>
          </p:cNvPr>
          <p:cNvPicPr>
            <a:picLocks noChangeAspect="1"/>
          </p:cNvPicPr>
          <p:nvPr userDrawn="1"/>
        </p:nvPicPr>
        <p:blipFill rotWithShape="1">
          <a:blip r:embed="rId23"/>
          <a:srcRect t="635" b="-1"/>
          <a:stretch/>
        </p:blipFill>
        <p:spPr>
          <a:xfrm>
            <a:off x="-1" y="0"/>
            <a:ext cx="12192001" cy="1430189"/>
          </a:xfrm>
          <a:prstGeom prst="rect">
            <a:avLst/>
          </a:prstGeom>
        </p:spPr>
      </p:pic>
      <p:pic>
        <p:nvPicPr>
          <p:cNvPr id="12" name="Picture 11">
            <a:extLst>
              <a:ext uri="{FF2B5EF4-FFF2-40B4-BE49-F238E27FC236}">
                <a16:creationId xmlns:a16="http://schemas.microsoft.com/office/drawing/2014/main" id="{8EC245BE-61FB-BB4A-8E25-A3E1F791B435}"/>
              </a:ext>
            </a:extLst>
          </p:cNvPr>
          <p:cNvPicPr>
            <a:picLocks noChangeAspect="1"/>
          </p:cNvPicPr>
          <p:nvPr userDrawn="1"/>
        </p:nvPicPr>
        <p:blipFill>
          <a:blip r:embed="rId24"/>
          <a:stretch>
            <a:fillRect/>
          </a:stretch>
        </p:blipFill>
        <p:spPr>
          <a:xfrm>
            <a:off x="10942320" y="54864"/>
            <a:ext cx="1024129" cy="1280160"/>
          </a:xfrm>
          <a:prstGeom prst="rect">
            <a:avLst/>
          </a:prstGeom>
        </p:spPr>
      </p:pic>
      <p:sp>
        <p:nvSpPr>
          <p:cNvPr id="13" name="TextBox 12">
            <a:extLst>
              <a:ext uri="{FF2B5EF4-FFF2-40B4-BE49-F238E27FC236}">
                <a16:creationId xmlns:a16="http://schemas.microsoft.com/office/drawing/2014/main" id="{DC36D76A-4CE1-1D47-A2A4-434AB4553162}"/>
              </a:ext>
            </a:extLst>
          </p:cNvPr>
          <p:cNvSpPr txBox="1"/>
          <p:nvPr userDrawn="1"/>
        </p:nvSpPr>
        <p:spPr>
          <a:xfrm>
            <a:off x="11311128" y="6108192"/>
            <a:ext cx="521208" cy="276999"/>
          </a:xfrm>
          <a:prstGeom prst="rect">
            <a:avLst/>
          </a:prstGeom>
          <a:noFill/>
        </p:spPr>
        <p:txBody>
          <a:bodyPr wrap="square" rtlCol="0">
            <a:spAutoFit/>
          </a:bodyPr>
          <a:lstStyle/>
          <a:p>
            <a:pPr algn="r"/>
            <a:fld id="{90F21B5F-06DF-1840-B2F7-3636C65A51F9}" type="slidenum">
              <a:rPr lang="en-US" sz="1200" b="0" i="0" smtClean="0">
                <a:solidFill>
                  <a:schemeClr val="bg1">
                    <a:lumMod val="65000"/>
                  </a:schemeClr>
                </a:solidFill>
                <a:latin typeface="Montserrat Medium" pitchFamily="2" charset="77"/>
              </a:rPr>
              <a:pPr algn="r"/>
              <a:t>‹#›</a:t>
            </a:fld>
            <a:endParaRPr lang="en-US" sz="1200" b="0" i="0">
              <a:solidFill>
                <a:schemeClr val="bg1">
                  <a:lumMod val="65000"/>
                </a:schemeClr>
              </a:solidFill>
              <a:latin typeface="Montserrat Medium" pitchFamily="2" charset="77"/>
            </a:endParaRPr>
          </a:p>
        </p:txBody>
      </p:sp>
      <p:sp>
        <p:nvSpPr>
          <p:cNvPr id="14" name="Rectangle 13">
            <a:extLst>
              <a:ext uri="{FF2B5EF4-FFF2-40B4-BE49-F238E27FC236}">
                <a16:creationId xmlns:a16="http://schemas.microsoft.com/office/drawing/2014/main" id="{CE277AB2-5E37-2148-B9EB-63192DA317FC}"/>
              </a:ext>
            </a:extLst>
          </p:cNvPr>
          <p:cNvSpPr/>
          <p:nvPr userDrawn="1"/>
        </p:nvSpPr>
        <p:spPr>
          <a:xfrm>
            <a:off x="10157021" y="6374907"/>
            <a:ext cx="1808508" cy="215444"/>
          </a:xfrm>
          <a:prstGeom prst="rect">
            <a:avLst/>
          </a:prstGeom>
        </p:spPr>
        <p:txBody>
          <a:bodyPr wrap="none">
            <a:spAutoFit/>
          </a:bodyPr>
          <a:lstStyle/>
          <a:p>
            <a:r>
              <a:rPr lang="en-US" sz="800" b="0" dirty="0">
                <a:solidFill>
                  <a:schemeClr val="bg1">
                    <a:lumMod val="75000"/>
                  </a:schemeClr>
                </a:solidFill>
                <a:effectLst/>
                <a:latin typeface="Montserrat" pitchFamily="2" charset="77"/>
              </a:rPr>
              <a:t>©2023 ESIG. All rights Reserved.</a:t>
            </a:r>
            <a:endParaRPr lang="en-US" sz="800" b="0" dirty="0">
              <a:solidFill>
                <a:schemeClr val="bg1">
                  <a:lumMod val="75000"/>
                </a:schemeClr>
              </a:solidFill>
              <a:effectLst/>
              <a:latin typeface="Montserrat SemiBold" pitchFamily="2" charset="77"/>
            </a:endParaRPr>
          </a:p>
        </p:txBody>
      </p:sp>
    </p:spTree>
    <p:extLst>
      <p:ext uri="{BB962C8B-B14F-4D97-AF65-F5344CB8AC3E}">
        <p14:creationId xmlns:p14="http://schemas.microsoft.com/office/powerpoint/2010/main" val="287000593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hf hdr="0" ft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4.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mailto:sean.morash@telos.energy" TargetMode="External"/><Relationship Id="rId2" Type="http://schemas.openxmlformats.org/officeDocument/2006/relationships/hyperlink" Target="https://www.esig.energy/distributed-energy-resources-der-working-group/"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B6D772-68DB-5B4C-611E-9A98B50B0443}"/>
              </a:ext>
            </a:extLst>
          </p:cNvPr>
          <p:cNvSpPr txBox="1">
            <a:spLocks/>
          </p:cNvSpPr>
          <p:nvPr/>
        </p:nvSpPr>
        <p:spPr>
          <a:xfrm>
            <a:off x="733927" y="1608265"/>
            <a:ext cx="5940552" cy="2289325"/>
          </a:xfrm>
          <a:prstGeom prst="rect">
            <a:avLst/>
          </a:prstGeom>
        </p:spPr>
        <p:txBody>
          <a:bodyPr lIns="0" anchor="ctr"/>
          <a:lstStyle>
            <a:lvl1pPr algn="l" defTabSz="914400" rtl="0" eaLnBrk="1" latinLnBrk="0" hangingPunct="1">
              <a:lnSpc>
                <a:spcPct val="90000"/>
              </a:lnSpc>
              <a:spcBef>
                <a:spcPct val="0"/>
              </a:spcBef>
              <a:buNone/>
              <a:defRPr sz="3200" b="0" i="0" kern="1200">
                <a:solidFill>
                  <a:schemeClr val="bg1"/>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Montserrat" pitchFamily="2" charset="77"/>
                <a:ea typeface="+mj-ea"/>
                <a:cs typeface="+mj-cs"/>
              </a:rPr>
              <a:t>Grid Planning for Vehicle Electrification</a:t>
            </a:r>
          </a:p>
          <a:p>
            <a:pPr>
              <a:defRPr/>
            </a:pPr>
            <a:r>
              <a:rPr lang="en-US" sz="1800" b="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Evolving Grid Planning Practices for Electric Vehicles</a:t>
            </a:r>
            <a:br>
              <a:rPr lang="en-US" sz="1800" b="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br>
            <a:br>
              <a:rPr lang="en-US" sz="1800" b="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br>
            <a:r>
              <a:rPr lang="en-US" sz="1800" b="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ESIG DER Working Group</a:t>
            </a:r>
          </a:p>
        </p:txBody>
      </p:sp>
      <p:sp>
        <p:nvSpPr>
          <p:cNvPr id="9" name="Text Placeholder 14">
            <a:extLst>
              <a:ext uri="{FF2B5EF4-FFF2-40B4-BE49-F238E27FC236}">
                <a16:creationId xmlns:a16="http://schemas.microsoft.com/office/drawing/2014/main" id="{FF04F3DC-9876-1053-CBA1-3B2A0BEDEB49}"/>
              </a:ext>
            </a:extLst>
          </p:cNvPr>
          <p:cNvSpPr txBox="1">
            <a:spLocks/>
          </p:cNvSpPr>
          <p:nvPr/>
        </p:nvSpPr>
        <p:spPr>
          <a:xfrm>
            <a:off x="7365858" y="1825394"/>
            <a:ext cx="3530666" cy="604022"/>
          </a:xfrm>
          <a:prstGeom prst="rect">
            <a:avLst/>
          </a:prstGeo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FFFFFF"/>
                </a:solidFill>
                <a:effectLst/>
                <a:uLnTx/>
                <a:uFillTx/>
                <a:latin typeface="Montserrat SemiBold" panose="00000700000000000000" pitchFamily="2" charset="0"/>
                <a:ea typeface="+mn-ea"/>
                <a:cs typeface="+mn-cs"/>
              </a:rPr>
              <a:t>NASUCA Annual Meeting </a:t>
            </a:r>
          </a:p>
        </p:txBody>
      </p:sp>
      <p:sp>
        <p:nvSpPr>
          <p:cNvPr id="10" name="Text Placeholder 15">
            <a:extLst>
              <a:ext uri="{FF2B5EF4-FFF2-40B4-BE49-F238E27FC236}">
                <a16:creationId xmlns:a16="http://schemas.microsoft.com/office/drawing/2014/main" id="{EC2A3DD0-A408-0CCE-8C64-1654D72BA6BB}"/>
              </a:ext>
            </a:extLst>
          </p:cNvPr>
          <p:cNvSpPr txBox="1">
            <a:spLocks/>
          </p:cNvSpPr>
          <p:nvPr/>
        </p:nvSpPr>
        <p:spPr>
          <a:xfrm>
            <a:off x="7365858" y="3296604"/>
            <a:ext cx="3319145" cy="313880"/>
          </a:xfrm>
          <a:prstGeom prst="rect">
            <a:avLst/>
          </a:prstGeo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FFFFFF"/>
                </a:solidFill>
                <a:effectLst/>
                <a:uLnTx/>
                <a:uFillTx/>
                <a:latin typeface="Montserrat SemiBold" panose="00000700000000000000" pitchFamily="2" charset="0"/>
                <a:ea typeface="+mn-ea"/>
                <a:cs typeface="+mn-cs"/>
              </a:rPr>
              <a:t>7 November 2023</a:t>
            </a:r>
          </a:p>
        </p:txBody>
      </p:sp>
      <p:sp>
        <p:nvSpPr>
          <p:cNvPr id="11" name="Text Placeholder 16">
            <a:extLst>
              <a:ext uri="{FF2B5EF4-FFF2-40B4-BE49-F238E27FC236}">
                <a16:creationId xmlns:a16="http://schemas.microsoft.com/office/drawing/2014/main" id="{E71C12DF-31C1-0208-C501-348882886A22}"/>
              </a:ext>
            </a:extLst>
          </p:cNvPr>
          <p:cNvSpPr txBox="1">
            <a:spLocks/>
          </p:cNvSpPr>
          <p:nvPr/>
        </p:nvSpPr>
        <p:spPr>
          <a:xfrm>
            <a:off x="7365858" y="2502568"/>
            <a:ext cx="3319145" cy="877824"/>
          </a:xfrm>
          <a:prstGeom prst="rect">
            <a:avLst/>
          </a:prstGeom>
        </p:spPr>
        <p:txBody>
          <a:bodyPr/>
          <a:lstStyle>
            <a:lvl1pPr marL="176213" indent="-176213" algn="l" defTabSz="914400" rtl="0" eaLnBrk="1" latinLnBrk="0" hangingPunct="1">
              <a:lnSpc>
                <a:spcPct val="90000"/>
              </a:lnSpc>
              <a:spcBef>
                <a:spcPts val="1000"/>
              </a:spcBef>
              <a:buFont typeface="Wingdings" pitchFamily="2" charset="2"/>
              <a:buChar char="§"/>
              <a:tabLst/>
              <a:defRPr sz="2000" b="1" kern="1200">
                <a:ln>
                  <a:noFill/>
                </a:ln>
                <a:solidFill>
                  <a:schemeClr val="bg1"/>
                </a:solidFill>
                <a:latin typeface="+mn-lt"/>
                <a:ea typeface="+mn-ea"/>
                <a:cs typeface="+mn-cs"/>
              </a:defRPr>
            </a:lvl1pPr>
            <a:lvl2pPr marL="517525" indent="-231775" algn="l" defTabSz="914400" rtl="0" eaLnBrk="1" latinLnBrk="0" hangingPunct="1">
              <a:lnSpc>
                <a:spcPct val="90000"/>
              </a:lnSpc>
              <a:spcBef>
                <a:spcPts val="500"/>
              </a:spcBef>
              <a:buFont typeface="Wingdings" pitchFamily="2" charset="2"/>
              <a:buChar char="§"/>
              <a:tabLst/>
              <a:defRPr sz="2000" b="1" i="1" kern="1200">
                <a:ln>
                  <a:noFill/>
                </a:ln>
                <a:solidFill>
                  <a:schemeClr val="bg1"/>
                </a:solidFill>
                <a:latin typeface="+mn-lt"/>
                <a:ea typeface="+mn-ea"/>
                <a:cs typeface="+mn-cs"/>
              </a:defRPr>
            </a:lvl2pPr>
            <a:lvl3pPr marL="858838" indent="-176213" algn="l" defTabSz="914400" rtl="0" eaLnBrk="1" latinLnBrk="0" hangingPunct="1">
              <a:lnSpc>
                <a:spcPct val="90000"/>
              </a:lnSpc>
              <a:spcBef>
                <a:spcPts val="500"/>
              </a:spcBef>
              <a:buFont typeface="Wingdings" pitchFamily="2" charset="2"/>
              <a:buChar char="§"/>
              <a:tabLst/>
              <a:defRPr sz="1800" kern="1200">
                <a:ln>
                  <a:noFill/>
                </a:ln>
                <a:solidFill>
                  <a:schemeClr val="bg1"/>
                </a:solidFill>
                <a:latin typeface="+mn-lt"/>
                <a:ea typeface="+mn-ea"/>
                <a:cs typeface="+mn-cs"/>
              </a:defRPr>
            </a:lvl3pPr>
            <a:lvl4pPr marL="1270000" indent="-177800" algn="l" defTabSz="914400" rtl="0" eaLnBrk="1" latinLnBrk="0" hangingPunct="1">
              <a:lnSpc>
                <a:spcPct val="90000"/>
              </a:lnSpc>
              <a:spcBef>
                <a:spcPts val="500"/>
              </a:spcBef>
              <a:buFont typeface="Wingdings" pitchFamily="2" charset="2"/>
              <a:buChar char="§"/>
              <a:tabLst/>
              <a:defRPr sz="1600" i="1" kern="1200">
                <a:ln>
                  <a:noFill/>
                </a:ln>
                <a:solidFill>
                  <a:schemeClr val="bg1"/>
                </a:solidFill>
                <a:latin typeface="+mn-lt"/>
                <a:ea typeface="+mn-ea"/>
                <a:cs typeface="+mn-cs"/>
              </a:defRPr>
            </a:lvl4pPr>
            <a:lvl5pPr marL="1611313" indent="-233363" algn="l" defTabSz="914400" rtl="0" eaLnBrk="1" latinLnBrk="0" hangingPunct="1">
              <a:lnSpc>
                <a:spcPct val="90000"/>
              </a:lnSpc>
              <a:spcBef>
                <a:spcPts val="500"/>
              </a:spcBef>
              <a:buFont typeface="Wingdings" pitchFamily="2" charset="2"/>
              <a:buChar char="§"/>
              <a:tabLst/>
              <a:defRPr sz="14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16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Presentation by </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160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Sean </a:t>
            </a:r>
            <a:r>
              <a:rPr kumimoji="0" lang="en-US" sz="1600" u="none" strike="noStrike" kern="1200" cap="none" spc="0" normalizeH="0" baseline="0" noProof="0" dirty="0" err="1">
                <a:ln>
                  <a:noFill/>
                </a:ln>
                <a:solidFill>
                  <a:srgbClr val="FFFFFF"/>
                </a:solidFill>
                <a:effectLst/>
                <a:uLnTx/>
                <a:uFillTx/>
                <a:latin typeface="Montserrat" panose="00000500000000000000" pitchFamily="2" charset="0"/>
                <a:ea typeface="+mn-ea"/>
                <a:cs typeface="+mn-cs"/>
              </a:rPr>
              <a:t>Morash</a:t>
            </a:r>
            <a:r>
              <a:rPr kumimoji="0" lang="en-US" sz="160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 Telos Energy</a:t>
            </a:r>
          </a:p>
        </p:txBody>
      </p:sp>
    </p:spTree>
    <p:extLst>
      <p:ext uri="{BB962C8B-B14F-4D97-AF65-F5344CB8AC3E}">
        <p14:creationId xmlns:p14="http://schemas.microsoft.com/office/powerpoint/2010/main" val="62239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6823-F417-78E1-8968-8C652C5D85C1}"/>
              </a:ext>
            </a:extLst>
          </p:cNvPr>
          <p:cNvSpPr>
            <a:spLocks noGrp="1"/>
          </p:cNvSpPr>
          <p:nvPr>
            <p:ph type="title"/>
          </p:nvPr>
        </p:nvSpPr>
        <p:spPr/>
        <p:txBody>
          <a:bodyPr/>
          <a:lstStyle/>
          <a:p>
            <a:r>
              <a:rPr lang="en-US" dirty="0"/>
              <a:t>Impacts of Near-term Decisions on Long-term Load Growth</a:t>
            </a:r>
          </a:p>
        </p:txBody>
      </p:sp>
      <p:sp>
        <p:nvSpPr>
          <p:cNvPr id="3" name="Content Placeholder 2">
            <a:extLst>
              <a:ext uri="{FF2B5EF4-FFF2-40B4-BE49-F238E27FC236}">
                <a16:creationId xmlns:a16="http://schemas.microsoft.com/office/drawing/2014/main" id="{27BB8D0C-02FB-F0F0-B4F5-5192A863CFB8}"/>
              </a:ext>
            </a:extLst>
          </p:cNvPr>
          <p:cNvSpPr>
            <a:spLocks noGrp="1"/>
          </p:cNvSpPr>
          <p:nvPr>
            <p:ph sz="quarter" idx="10"/>
          </p:nvPr>
        </p:nvSpPr>
        <p:spPr>
          <a:xfrm>
            <a:off x="762000" y="1855790"/>
            <a:ext cx="10833100" cy="1183318"/>
          </a:xfrm>
        </p:spPr>
        <p:txBody>
          <a:bodyPr/>
          <a:lstStyle/>
          <a:p>
            <a:r>
              <a:rPr lang="en-US" dirty="0"/>
              <a:t>Given lead times, decisions are needed today to support electrification targets in some areas. </a:t>
            </a:r>
          </a:p>
          <a:p>
            <a:r>
              <a:rPr lang="en-US" dirty="0"/>
              <a:t>Long lifecycles mean that grid equipment is used for 45-50 years.</a:t>
            </a:r>
          </a:p>
        </p:txBody>
      </p:sp>
      <p:sp>
        <p:nvSpPr>
          <p:cNvPr id="6" name="TextBox 5">
            <a:extLst>
              <a:ext uri="{FF2B5EF4-FFF2-40B4-BE49-F238E27FC236}">
                <a16:creationId xmlns:a16="http://schemas.microsoft.com/office/drawing/2014/main" id="{DCB4BF1E-2ED4-E892-5A2A-9BD9B3D2506D}"/>
              </a:ext>
            </a:extLst>
          </p:cNvPr>
          <p:cNvSpPr txBox="1"/>
          <p:nvPr/>
        </p:nvSpPr>
        <p:spPr>
          <a:xfrm>
            <a:off x="7596555" y="6488666"/>
            <a:ext cx="4363124" cy="33855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Sources: </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Image left : National Grid. The Road to Transportation Decarbonization: Readying the Grid for Electric Fleets. 2023. Image Right: ESIG</a:t>
            </a:r>
            <a:endParaRPr lang="en-US" sz="800" dirty="0">
              <a:solidFill>
                <a:schemeClr val="bg1">
                  <a:lumMod val="75000"/>
                </a:schemeClr>
              </a:solidFill>
              <a:latin typeface="Montserrat" panose="00000500000000000000" pitchFamily="2" charset="0"/>
            </a:endParaRPr>
          </a:p>
        </p:txBody>
      </p:sp>
      <p:sp>
        <p:nvSpPr>
          <p:cNvPr id="9" name="Arrow: Left-Right 8">
            <a:extLst>
              <a:ext uri="{FF2B5EF4-FFF2-40B4-BE49-F238E27FC236}">
                <a16:creationId xmlns:a16="http://schemas.microsoft.com/office/drawing/2014/main" id="{C1DE1E51-0F45-014D-BBBB-BD0465D6A559}"/>
              </a:ext>
            </a:extLst>
          </p:cNvPr>
          <p:cNvSpPr/>
          <p:nvPr/>
        </p:nvSpPr>
        <p:spPr>
          <a:xfrm>
            <a:off x="6494182" y="3305971"/>
            <a:ext cx="5311077" cy="1676400"/>
          </a:xfrm>
          <a:prstGeom prst="leftRightArrow">
            <a:avLst/>
          </a:prstGeom>
          <a:gradFill>
            <a:gsLst>
              <a:gs pos="0">
                <a:schemeClr val="accent1"/>
              </a:gs>
              <a:gs pos="100000">
                <a:schemeClr val="accent1">
                  <a:lumMod val="40000"/>
                  <a:lumOff val="60000"/>
                </a:schemeClr>
              </a:gs>
            </a:gsLst>
            <a:lin ang="0" scaled="0"/>
          </a:gradFill>
          <a:ln w="12700" cap="flat" cmpd="sng" algn="ctr">
            <a:solidFill>
              <a:srgbClr val="0070C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D362A07-0140-F9E9-F19A-984D5BD0BEB2}"/>
              </a:ext>
            </a:extLst>
          </p:cNvPr>
          <p:cNvSpPr txBox="1"/>
          <p:nvPr/>
        </p:nvSpPr>
        <p:spPr>
          <a:xfrm>
            <a:off x="10032266" y="3937012"/>
            <a:ext cx="1927412" cy="369332"/>
          </a:xfrm>
          <a:prstGeom prst="rect">
            <a:avLst/>
          </a:prstGeom>
          <a:noFill/>
        </p:spPr>
        <p:txBody>
          <a:bodyPr wrap="square" rtlCol="0">
            <a:spAutoFit/>
          </a:bodyPr>
          <a:lstStyle/>
          <a:p>
            <a:r>
              <a:rPr lang="en-US" dirty="0">
                <a:solidFill>
                  <a:prstClr val="white"/>
                </a:solidFill>
                <a:latin typeface="Calibri" panose="020F0502020204030204"/>
              </a:rPr>
              <a:t>Overbuilt Grid</a:t>
            </a:r>
          </a:p>
        </p:txBody>
      </p:sp>
      <p:sp>
        <p:nvSpPr>
          <p:cNvPr id="11" name="TextBox 10">
            <a:extLst>
              <a:ext uri="{FF2B5EF4-FFF2-40B4-BE49-F238E27FC236}">
                <a16:creationId xmlns:a16="http://schemas.microsoft.com/office/drawing/2014/main" id="{9D892882-81EB-7502-2B4D-2D169BBB0436}"/>
              </a:ext>
            </a:extLst>
          </p:cNvPr>
          <p:cNvSpPr txBox="1"/>
          <p:nvPr/>
        </p:nvSpPr>
        <p:spPr>
          <a:xfrm>
            <a:off x="6615539" y="3959505"/>
            <a:ext cx="1999543" cy="369332"/>
          </a:xfrm>
          <a:prstGeom prst="rect">
            <a:avLst/>
          </a:prstGeom>
          <a:noFill/>
        </p:spPr>
        <p:txBody>
          <a:bodyPr wrap="square" rtlCol="0">
            <a:spAutoFit/>
          </a:bodyPr>
          <a:lstStyle/>
          <a:p>
            <a:r>
              <a:rPr lang="en-US" dirty="0">
                <a:solidFill>
                  <a:prstClr val="white"/>
                </a:solidFill>
                <a:latin typeface="Calibri" panose="020F0502020204030204"/>
              </a:rPr>
              <a:t>Underbuilt Grid</a:t>
            </a:r>
          </a:p>
        </p:txBody>
      </p:sp>
      <p:sp>
        <p:nvSpPr>
          <p:cNvPr id="12" name="TextBox 11">
            <a:extLst>
              <a:ext uri="{FF2B5EF4-FFF2-40B4-BE49-F238E27FC236}">
                <a16:creationId xmlns:a16="http://schemas.microsoft.com/office/drawing/2014/main" id="{A5EA5A6E-6E15-26BC-3E07-339BDF370C11}"/>
              </a:ext>
            </a:extLst>
          </p:cNvPr>
          <p:cNvSpPr txBox="1"/>
          <p:nvPr/>
        </p:nvSpPr>
        <p:spPr>
          <a:xfrm>
            <a:off x="6452925" y="3161854"/>
            <a:ext cx="5520796" cy="584775"/>
          </a:xfrm>
          <a:prstGeom prst="rect">
            <a:avLst/>
          </a:prstGeom>
          <a:noFill/>
        </p:spPr>
        <p:txBody>
          <a:bodyPr wrap="square">
            <a:spAutoFit/>
          </a:bodyPr>
          <a:lstStyle/>
          <a:p>
            <a:pPr algn="ctr"/>
            <a:r>
              <a:rPr lang="en-US" sz="1600" b="1" dirty="0">
                <a:solidFill>
                  <a:srgbClr val="000000"/>
                </a:solidFill>
                <a:latin typeface="Arial Black" panose="020B0A04020102020204" pitchFamily="34" charset="0"/>
              </a:rPr>
              <a:t>Right-Sizing under </a:t>
            </a:r>
          </a:p>
          <a:p>
            <a:pPr algn="ctr"/>
            <a:r>
              <a:rPr lang="en-US" sz="1600" b="1" dirty="0">
                <a:solidFill>
                  <a:srgbClr val="000000"/>
                </a:solidFill>
                <a:latin typeface="Arial Black" panose="020B0A04020102020204" pitchFamily="34" charset="0"/>
              </a:rPr>
              <a:t>High Uncertainty</a:t>
            </a:r>
          </a:p>
        </p:txBody>
      </p:sp>
      <p:sp>
        <p:nvSpPr>
          <p:cNvPr id="14" name="TextBox 13">
            <a:extLst>
              <a:ext uri="{FF2B5EF4-FFF2-40B4-BE49-F238E27FC236}">
                <a16:creationId xmlns:a16="http://schemas.microsoft.com/office/drawing/2014/main" id="{EEB7A6A0-E00C-A9EC-0118-5A2046FAC4DA}"/>
              </a:ext>
            </a:extLst>
          </p:cNvPr>
          <p:cNvSpPr txBox="1"/>
          <p:nvPr/>
        </p:nvSpPr>
        <p:spPr>
          <a:xfrm>
            <a:off x="6014165" y="4982371"/>
            <a:ext cx="2929809" cy="1077218"/>
          </a:xfrm>
          <a:prstGeom prst="rect">
            <a:avLst/>
          </a:prstGeom>
          <a:noFill/>
        </p:spPr>
        <p:txBody>
          <a:bodyPr wrap="square">
            <a:spAutoFit/>
          </a:bodyPr>
          <a:lstStyle/>
          <a:p>
            <a:pPr algn="ct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Risks:</a:t>
            </a:r>
          </a:p>
          <a:p>
            <a:pPr marL="285750" indent="-115888">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Unreliable grid</a:t>
            </a:r>
          </a:p>
          <a:p>
            <a:pPr marL="285750" indent="-115888">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Stunted public interest in EVs</a:t>
            </a:r>
          </a:p>
          <a:p>
            <a:pPr marL="285750" indent="-115888">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Long waits for charger installs</a:t>
            </a:r>
          </a:p>
        </p:txBody>
      </p:sp>
      <p:sp>
        <p:nvSpPr>
          <p:cNvPr id="15" name="TextBox 14">
            <a:extLst>
              <a:ext uri="{FF2B5EF4-FFF2-40B4-BE49-F238E27FC236}">
                <a16:creationId xmlns:a16="http://schemas.microsoft.com/office/drawing/2014/main" id="{BCE5E5D2-02B3-3094-2106-FCDBA05B29A3}"/>
              </a:ext>
            </a:extLst>
          </p:cNvPr>
          <p:cNvSpPr txBox="1"/>
          <p:nvPr/>
        </p:nvSpPr>
        <p:spPr>
          <a:xfrm>
            <a:off x="9521843" y="4981642"/>
            <a:ext cx="2763432" cy="830997"/>
          </a:xfrm>
          <a:prstGeom prst="rect">
            <a:avLst/>
          </a:prstGeom>
          <a:noFill/>
        </p:spPr>
        <p:txBody>
          <a:bodyPr wrap="square">
            <a:spAutoFit/>
          </a:bodyPr>
          <a:lstStyle/>
          <a:p>
            <a:pPr algn="ctr"/>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Risks:</a:t>
            </a:r>
          </a:p>
          <a:p>
            <a:pPr marL="285750" indent="-115888">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Expensive underutilization</a:t>
            </a:r>
          </a:p>
          <a:p>
            <a:pPr marL="285750" indent="-115888">
              <a:buFont typeface="Arial" panose="020B0604020202020204" pitchFamily="34" charset="0"/>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Inequitable burden of costs</a:t>
            </a:r>
          </a:p>
        </p:txBody>
      </p:sp>
      <p:pic>
        <p:nvPicPr>
          <p:cNvPr id="4" name="Picture 3">
            <a:extLst>
              <a:ext uri="{FF2B5EF4-FFF2-40B4-BE49-F238E27FC236}">
                <a16:creationId xmlns:a16="http://schemas.microsoft.com/office/drawing/2014/main" id="{CF757089-1461-40EE-D0F3-1B77491F1F18}"/>
              </a:ext>
            </a:extLst>
          </p:cNvPr>
          <p:cNvPicPr>
            <a:picLocks noChangeAspect="1"/>
          </p:cNvPicPr>
          <p:nvPr/>
        </p:nvPicPr>
        <p:blipFill>
          <a:blip r:embed="rId2"/>
          <a:stretch>
            <a:fillRect/>
          </a:stretch>
        </p:blipFill>
        <p:spPr>
          <a:xfrm>
            <a:off x="138688" y="3161854"/>
            <a:ext cx="6159818" cy="2944368"/>
          </a:xfrm>
          <a:prstGeom prst="rect">
            <a:avLst/>
          </a:prstGeom>
        </p:spPr>
      </p:pic>
    </p:spTree>
    <p:extLst>
      <p:ext uri="{BB962C8B-B14F-4D97-AF65-F5344CB8AC3E}">
        <p14:creationId xmlns:p14="http://schemas.microsoft.com/office/powerpoint/2010/main" val="105971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1E94-058F-D7AD-55CD-BC9813737C04}"/>
              </a:ext>
            </a:extLst>
          </p:cNvPr>
          <p:cNvSpPr>
            <a:spLocks noGrp="1"/>
          </p:cNvSpPr>
          <p:nvPr>
            <p:ph type="title"/>
          </p:nvPr>
        </p:nvSpPr>
        <p:spPr/>
        <p:txBody>
          <a:bodyPr/>
          <a:lstStyle/>
          <a:p>
            <a:r>
              <a:rPr lang="en-US" dirty="0"/>
              <a:t>4 Steps to Grid Planning </a:t>
            </a:r>
          </a:p>
        </p:txBody>
      </p:sp>
    </p:spTree>
    <p:extLst>
      <p:ext uri="{BB962C8B-B14F-4D97-AF65-F5344CB8AC3E}">
        <p14:creationId xmlns:p14="http://schemas.microsoft.com/office/powerpoint/2010/main" val="428375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p:txBody>
          <a:bodyPr/>
          <a:lstStyle/>
          <a:p>
            <a:r>
              <a:rPr lang="en-US" dirty="0"/>
              <a:t>Focus: Best Planning Practices to Support EVs</a:t>
            </a:r>
          </a:p>
        </p:txBody>
      </p:sp>
      <p:graphicFrame>
        <p:nvGraphicFramePr>
          <p:cNvPr id="4" name="Content Placeholder 3">
            <a:extLst>
              <a:ext uri="{FF2B5EF4-FFF2-40B4-BE49-F238E27FC236}">
                <a16:creationId xmlns:a16="http://schemas.microsoft.com/office/drawing/2014/main" id="{9A7B62E4-B280-82A6-F259-AE864430F847}"/>
              </a:ext>
            </a:extLst>
          </p:cNvPr>
          <p:cNvGraphicFramePr>
            <a:graphicFrameLocks noGrp="1"/>
          </p:cNvGraphicFramePr>
          <p:nvPr>
            <p:ph sz="quarter" idx="10"/>
            <p:extLst>
              <p:ext uri="{D42A27DB-BD31-4B8C-83A1-F6EECF244321}">
                <p14:modId xmlns:p14="http://schemas.microsoft.com/office/powerpoint/2010/main" val="628677845"/>
              </p:ext>
            </p:extLst>
          </p:nvPr>
        </p:nvGraphicFramePr>
        <p:xfrm>
          <a:off x="4425952" y="1794668"/>
          <a:ext cx="7759700" cy="3802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C7D871A6-173A-AA78-4FD0-03DB1C61C797}"/>
              </a:ext>
            </a:extLst>
          </p:cNvPr>
          <p:cNvSpPr txBox="1">
            <a:spLocks/>
          </p:cNvSpPr>
          <p:nvPr/>
        </p:nvSpPr>
        <p:spPr>
          <a:xfrm>
            <a:off x="192912" y="2248535"/>
            <a:ext cx="3693288" cy="1183318"/>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1" dirty="0"/>
              <a:t>Priorities for de-risking Grid Planning for EVs</a:t>
            </a:r>
          </a:p>
          <a:p>
            <a:r>
              <a:rPr lang="en-US" sz="2800" dirty="0"/>
              <a:t>Get better at forecasting</a:t>
            </a:r>
          </a:p>
          <a:p>
            <a:r>
              <a:rPr lang="en-US" sz="2800" dirty="0"/>
              <a:t>Use smart charging</a:t>
            </a:r>
          </a:p>
          <a:p>
            <a:r>
              <a:rPr lang="en-US" sz="2800" dirty="0"/>
              <a:t>Build EV impacts into every planning practice</a:t>
            </a:r>
          </a:p>
          <a:p>
            <a:r>
              <a:rPr lang="en-US" sz="2800" dirty="0"/>
              <a:t>Consider process suitability</a:t>
            </a:r>
          </a:p>
        </p:txBody>
      </p:sp>
      <p:cxnSp>
        <p:nvCxnSpPr>
          <p:cNvPr id="6" name="Straight Arrow Connector 5">
            <a:extLst>
              <a:ext uri="{FF2B5EF4-FFF2-40B4-BE49-F238E27FC236}">
                <a16:creationId xmlns:a16="http://schemas.microsoft.com/office/drawing/2014/main" id="{3147746A-B191-0997-AB91-8F3B67887FF8}"/>
              </a:ext>
            </a:extLst>
          </p:cNvPr>
          <p:cNvCxnSpPr>
            <a:cxnSpLocks/>
          </p:cNvCxnSpPr>
          <p:nvPr/>
        </p:nvCxnSpPr>
        <p:spPr>
          <a:xfrm flipV="1">
            <a:off x="2387600" y="2681684"/>
            <a:ext cx="2038352" cy="101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1BD39BE-5249-8C62-7B70-73067A308A70}"/>
              </a:ext>
            </a:extLst>
          </p:cNvPr>
          <p:cNvCxnSpPr>
            <a:cxnSpLocks/>
          </p:cNvCxnSpPr>
          <p:nvPr/>
        </p:nvCxnSpPr>
        <p:spPr>
          <a:xfrm flipV="1">
            <a:off x="2387600" y="3340100"/>
            <a:ext cx="2489200" cy="3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7ECB76A-E85A-6094-461D-9682CD3A58C3}"/>
              </a:ext>
            </a:extLst>
          </p:cNvPr>
          <p:cNvCxnSpPr>
            <a:cxnSpLocks/>
          </p:cNvCxnSpPr>
          <p:nvPr/>
        </p:nvCxnSpPr>
        <p:spPr>
          <a:xfrm>
            <a:off x="3270250" y="4279900"/>
            <a:ext cx="2025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3D3E868-6870-0D98-9C20-7ACEB17D8191}"/>
              </a:ext>
            </a:extLst>
          </p:cNvPr>
          <p:cNvCxnSpPr>
            <a:cxnSpLocks/>
          </p:cNvCxnSpPr>
          <p:nvPr/>
        </p:nvCxnSpPr>
        <p:spPr>
          <a:xfrm>
            <a:off x="3886200" y="5181599"/>
            <a:ext cx="1981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71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Forecast EV Futures: Understand EV Trends</a:t>
            </a:r>
          </a:p>
        </p:txBody>
      </p:sp>
      <p:pic>
        <p:nvPicPr>
          <p:cNvPr id="3" name="Picture 2">
            <a:extLst>
              <a:ext uri="{FF2B5EF4-FFF2-40B4-BE49-F238E27FC236}">
                <a16:creationId xmlns:a16="http://schemas.microsoft.com/office/drawing/2014/main" id="{166C5C68-D2A3-4297-7F93-38043149D73B}"/>
              </a:ext>
            </a:extLst>
          </p:cNvPr>
          <p:cNvPicPr>
            <a:picLocks noChangeAspect="1"/>
          </p:cNvPicPr>
          <p:nvPr/>
        </p:nvPicPr>
        <p:blipFill>
          <a:blip r:embed="rId2"/>
          <a:stretch>
            <a:fillRect/>
          </a:stretch>
        </p:blipFill>
        <p:spPr>
          <a:xfrm>
            <a:off x="0" y="440036"/>
            <a:ext cx="1593040" cy="713846"/>
          </a:xfrm>
          <a:prstGeom prst="rect">
            <a:avLst/>
          </a:prstGeom>
        </p:spPr>
      </p:pic>
      <p:sp>
        <p:nvSpPr>
          <p:cNvPr id="6" name="TextBox 5">
            <a:extLst>
              <a:ext uri="{FF2B5EF4-FFF2-40B4-BE49-F238E27FC236}">
                <a16:creationId xmlns:a16="http://schemas.microsoft.com/office/drawing/2014/main" id="{CAC77C9A-1E7D-D641-A768-4472AE50584B}"/>
              </a:ext>
            </a:extLst>
          </p:cNvPr>
          <p:cNvSpPr txBox="1"/>
          <p:nvPr/>
        </p:nvSpPr>
        <p:spPr>
          <a:xfrm>
            <a:off x="6356283" y="6488666"/>
            <a:ext cx="5603396"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Sources: </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Image top: </a:t>
            </a:r>
            <a:r>
              <a:rPr lang="en-US" sz="800" dirty="0" err="1">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Axios</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 Image Bottom: INL Caldera, 2023</a:t>
            </a:r>
            <a:endParaRPr lang="en-US" sz="800" dirty="0">
              <a:solidFill>
                <a:schemeClr val="bg1">
                  <a:lumMod val="75000"/>
                </a:schemeClr>
              </a:solidFill>
              <a:latin typeface="Montserrat" panose="00000500000000000000" pitchFamily="2" charset="0"/>
            </a:endParaRPr>
          </a:p>
        </p:txBody>
      </p:sp>
      <p:sp>
        <p:nvSpPr>
          <p:cNvPr id="9" name="Content Placeholder 2">
            <a:extLst>
              <a:ext uri="{FF2B5EF4-FFF2-40B4-BE49-F238E27FC236}">
                <a16:creationId xmlns:a16="http://schemas.microsoft.com/office/drawing/2014/main" id="{9A7C8520-CC8F-60DD-6401-CF735B073C4D}"/>
              </a:ext>
            </a:extLst>
          </p:cNvPr>
          <p:cNvSpPr>
            <a:spLocks noGrp="1"/>
          </p:cNvSpPr>
          <p:nvPr>
            <p:ph sz="quarter" idx="10"/>
          </p:nvPr>
        </p:nvSpPr>
        <p:spPr>
          <a:xfrm>
            <a:off x="448223" y="1455997"/>
            <a:ext cx="4987378" cy="4744274"/>
          </a:xfrm>
        </p:spPr>
        <p:txBody>
          <a:bodyPr/>
          <a:lstStyle/>
          <a:p>
            <a:endParaRPr lang="en-US" sz="2800" b="1" dirty="0"/>
          </a:p>
          <a:p>
            <a:r>
              <a:rPr lang="en-US" sz="2800" b="1" dirty="0"/>
              <a:t>Adoption: </a:t>
            </a:r>
            <a:r>
              <a:rPr lang="en-US" dirty="0"/>
              <a:t>how many and when will people switch to EVs?</a:t>
            </a:r>
            <a:endParaRPr lang="en-US" b="1" dirty="0"/>
          </a:p>
          <a:p>
            <a:r>
              <a:rPr lang="en-US" sz="2800" b="1" dirty="0"/>
              <a:t>Use Case</a:t>
            </a:r>
            <a:r>
              <a:rPr lang="en-US" dirty="0"/>
              <a:t>: Differentiate how a particular vehicle will be used across the year</a:t>
            </a:r>
          </a:p>
          <a:p>
            <a:pPr lvl="1"/>
            <a:r>
              <a:rPr lang="en-US" sz="1800" dirty="0"/>
              <a:t>School buses vs. city buses</a:t>
            </a:r>
          </a:p>
          <a:p>
            <a:pPr lvl="1"/>
            <a:r>
              <a:rPr lang="en-US" sz="1800" dirty="0"/>
              <a:t>Commuter vs. secondary vehicles</a:t>
            </a:r>
            <a:endParaRPr lang="en-US" sz="1800" strike="sngStrike" dirty="0">
              <a:solidFill>
                <a:srgbClr val="FF0000"/>
              </a:solidFill>
            </a:endParaRPr>
          </a:p>
          <a:p>
            <a:r>
              <a:rPr lang="en-US" sz="2800" b="1" dirty="0"/>
              <a:t>Technology</a:t>
            </a:r>
            <a:endParaRPr lang="en-US" strike="sngStrike" dirty="0">
              <a:solidFill>
                <a:srgbClr val="FF0000"/>
              </a:solidFill>
            </a:endParaRPr>
          </a:p>
          <a:p>
            <a:pPr lvl="1"/>
            <a:r>
              <a:rPr lang="en-US" sz="1800" dirty="0"/>
              <a:t>Larger batteries with faster charging</a:t>
            </a:r>
          </a:p>
          <a:p>
            <a:pPr lvl="1"/>
            <a:r>
              <a:rPr lang="en-US" sz="1800" dirty="0"/>
              <a:t>P</a:t>
            </a:r>
            <a:r>
              <a:rPr lang="en-US" sz="1800" dirty="0">
                <a:effectLst/>
              </a:rPr>
              <a:t>otential future technology development</a:t>
            </a:r>
            <a:endParaRPr lang="en-US" sz="1800" dirty="0"/>
          </a:p>
          <a:p>
            <a:pPr lvl="1"/>
            <a:r>
              <a:rPr lang="en-US" sz="1800" dirty="0"/>
              <a:t>Different rates across state of charge</a:t>
            </a:r>
          </a:p>
        </p:txBody>
      </p:sp>
      <p:pic>
        <p:nvPicPr>
          <p:cNvPr id="13" name="Picture 12" descr="A yellow school bus on a street&#10;&#10;Description automatically generated">
            <a:extLst>
              <a:ext uri="{FF2B5EF4-FFF2-40B4-BE49-F238E27FC236}">
                <a16:creationId xmlns:a16="http://schemas.microsoft.com/office/drawing/2014/main" id="{2626538D-E293-4123-0FB0-D1D144ACDD9F}"/>
              </a:ext>
            </a:extLst>
          </p:cNvPr>
          <p:cNvPicPr>
            <a:picLocks noChangeAspect="1"/>
          </p:cNvPicPr>
          <p:nvPr/>
        </p:nvPicPr>
        <p:blipFill>
          <a:blip r:embed="rId3"/>
          <a:stretch>
            <a:fillRect/>
          </a:stretch>
        </p:blipFill>
        <p:spPr>
          <a:xfrm>
            <a:off x="6977850" y="3802734"/>
            <a:ext cx="4360262" cy="2452648"/>
          </a:xfrm>
          <a:prstGeom prst="rect">
            <a:avLst/>
          </a:prstGeom>
        </p:spPr>
      </p:pic>
      <p:pic>
        <p:nvPicPr>
          <p:cNvPr id="4" name="Picture 3">
            <a:extLst>
              <a:ext uri="{FF2B5EF4-FFF2-40B4-BE49-F238E27FC236}">
                <a16:creationId xmlns:a16="http://schemas.microsoft.com/office/drawing/2014/main" id="{D319D615-21FC-55F1-14C6-31CF186DF700}"/>
              </a:ext>
            </a:extLst>
          </p:cNvPr>
          <p:cNvPicPr>
            <a:picLocks noChangeAspect="1"/>
          </p:cNvPicPr>
          <p:nvPr/>
        </p:nvPicPr>
        <p:blipFill>
          <a:blip r:embed="rId4"/>
          <a:stretch>
            <a:fillRect/>
          </a:stretch>
        </p:blipFill>
        <p:spPr>
          <a:xfrm>
            <a:off x="6047518" y="1587973"/>
            <a:ext cx="6144482" cy="1981477"/>
          </a:xfrm>
          <a:prstGeom prst="rect">
            <a:avLst/>
          </a:prstGeom>
        </p:spPr>
      </p:pic>
      <p:sp>
        <p:nvSpPr>
          <p:cNvPr id="5" name="TextBox 4">
            <a:extLst>
              <a:ext uri="{FF2B5EF4-FFF2-40B4-BE49-F238E27FC236}">
                <a16:creationId xmlns:a16="http://schemas.microsoft.com/office/drawing/2014/main" id="{94836234-928B-A5B1-4DF3-321F9606FBD4}"/>
              </a:ext>
            </a:extLst>
          </p:cNvPr>
          <p:cNvSpPr txBox="1"/>
          <p:nvPr/>
        </p:nvSpPr>
        <p:spPr>
          <a:xfrm>
            <a:off x="7543752" y="2055491"/>
            <a:ext cx="3238625" cy="523220"/>
          </a:xfrm>
          <a:prstGeom prst="rect">
            <a:avLst/>
          </a:prstGeom>
          <a:noFill/>
        </p:spPr>
        <p:txBody>
          <a:bodyPr wrap="square" rtlCol="0">
            <a:spAutoFit/>
          </a:bodyPr>
          <a:lstStyle/>
          <a:p>
            <a:pPr algn="ctr"/>
            <a:r>
              <a:rPr lang="en-US" sz="1400" dirty="0">
                <a:solidFill>
                  <a:srgbClr val="178EA3"/>
                </a:solidFill>
                <a:latin typeface="Calibri" panose="020F0502020204030204" pitchFamily="34" charset="0"/>
                <a:ea typeface="Calibri" panose="020F0502020204030204" pitchFamily="34" charset="0"/>
                <a:cs typeface="Calibri" panose="020F0502020204030204" pitchFamily="34" charset="0"/>
              </a:rPr>
              <a:t>Start with an endpoint and work backwards</a:t>
            </a:r>
          </a:p>
        </p:txBody>
      </p:sp>
    </p:spTree>
    <p:extLst>
      <p:ext uri="{BB962C8B-B14F-4D97-AF65-F5344CB8AC3E}">
        <p14:creationId xmlns:p14="http://schemas.microsoft.com/office/powerpoint/2010/main" val="2276603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20ED9-4788-9BB1-0C9B-09C4222CB945}"/>
              </a:ext>
            </a:extLst>
          </p:cNvPr>
          <p:cNvPicPr>
            <a:picLocks noChangeAspect="1"/>
          </p:cNvPicPr>
          <p:nvPr/>
        </p:nvPicPr>
        <p:blipFill>
          <a:blip r:embed="rId2"/>
          <a:stretch>
            <a:fillRect/>
          </a:stretch>
        </p:blipFill>
        <p:spPr>
          <a:xfrm>
            <a:off x="-4278" y="440650"/>
            <a:ext cx="1593948" cy="713232"/>
          </a:xfrm>
          <a:prstGeom prst="rect">
            <a:avLst/>
          </a:prstGeom>
        </p:spPr>
      </p:pic>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Characterize Impacts: Timing</a:t>
            </a:r>
          </a:p>
        </p:txBody>
      </p:sp>
      <p:sp>
        <p:nvSpPr>
          <p:cNvPr id="5" name="Content Placeholder 2">
            <a:extLst>
              <a:ext uri="{FF2B5EF4-FFF2-40B4-BE49-F238E27FC236}">
                <a16:creationId xmlns:a16="http://schemas.microsoft.com/office/drawing/2014/main" id="{F21B7578-F216-7DB9-C117-8D2607F8DD5B}"/>
              </a:ext>
            </a:extLst>
          </p:cNvPr>
          <p:cNvSpPr>
            <a:spLocks noGrp="1"/>
          </p:cNvSpPr>
          <p:nvPr>
            <p:ph sz="quarter" idx="10"/>
          </p:nvPr>
        </p:nvSpPr>
        <p:spPr>
          <a:xfrm>
            <a:off x="115676" y="1710671"/>
            <a:ext cx="3191814" cy="4929358"/>
          </a:xfrm>
        </p:spPr>
        <p:txBody>
          <a:bodyPr/>
          <a:lstStyle/>
          <a:p>
            <a:pPr marL="0" indent="0" algn="ctr">
              <a:buNone/>
            </a:pPr>
            <a:r>
              <a:rPr lang="en-US" b="1" dirty="0"/>
              <a:t>Uncertainty Abounds in Charging Timing </a:t>
            </a:r>
          </a:p>
          <a:p>
            <a:pPr marL="0" indent="0">
              <a:buNone/>
            </a:pPr>
            <a:r>
              <a:rPr lang="en-US" sz="1800" dirty="0"/>
              <a:t>Variables have dramatic impact on the naïve charge profile:</a:t>
            </a:r>
          </a:p>
          <a:p>
            <a:pPr>
              <a:spcBef>
                <a:spcPts val="600"/>
              </a:spcBef>
            </a:pPr>
            <a:r>
              <a:rPr lang="en-US" sz="1600" dirty="0"/>
              <a:t>At-home vs. public charging</a:t>
            </a:r>
          </a:p>
          <a:p>
            <a:pPr>
              <a:spcBef>
                <a:spcPts val="600"/>
              </a:spcBef>
            </a:pPr>
            <a:r>
              <a:rPr lang="en-US" sz="1600" dirty="0"/>
              <a:t>Customer settings for charge urgency </a:t>
            </a:r>
          </a:p>
          <a:p>
            <a:pPr>
              <a:spcBef>
                <a:spcPts val="600"/>
              </a:spcBef>
            </a:pPr>
            <a:r>
              <a:rPr lang="en-US" sz="1600" dirty="0"/>
              <a:t>Weekday, holidays and seasonal traffic patterns</a:t>
            </a:r>
          </a:p>
          <a:p>
            <a:pPr marL="0" indent="0">
              <a:buNone/>
            </a:pPr>
            <a:endParaRPr lang="en-US" sz="1800" b="1" dirty="0"/>
          </a:p>
          <a:p>
            <a:pPr marL="0" indent="0">
              <a:buNone/>
            </a:pPr>
            <a:r>
              <a:rPr lang="en-US" sz="1800" b="1" dirty="0"/>
              <a:t>Weather can affect EV charging needs:</a:t>
            </a:r>
          </a:p>
          <a:p>
            <a:pPr>
              <a:spcBef>
                <a:spcPts val="600"/>
              </a:spcBef>
            </a:pPr>
            <a:r>
              <a:rPr lang="en-US" sz="1600" dirty="0"/>
              <a:t>Battery charge efficiency</a:t>
            </a:r>
          </a:p>
          <a:p>
            <a:pPr>
              <a:spcBef>
                <a:spcPts val="600"/>
              </a:spcBef>
            </a:pPr>
            <a:r>
              <a:rPr lang="en-US" sz="1600" dirty="0"/>
              <a:t>Occupant comfort</a:t>
            </a:r>
          </a:p>
          <a:p>
            <a:pPr>
              <a:spcBef>
                <a:spcPts val="600"/>
              </a:spcBef>
            </a:pPr>
            <a:r>
              <a:rPr lang="en-US" sz="1600" dirty="0"/>
              <a:t>Transportation needs</a:t>
            </a:r>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Data Sources: T</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op Left: EVI-lite-Pro, 2023; Top Right: Powell, Cezar, Rajagopal, 2023; Bottom Left: EV-Watts, 2023; Bottom Right: Tesla. </a:t>
            </a:r>
            <a:endParaRPr lang="en-US" sz="800" dirty="0">
              <a:solidFill>
                <a:schemeClr val="bg1">
                  <a:lumMod val="75000"/>
                </a:schemeClr>
              </a:solidFill>
              <a:latin typeface="Montserrat" panose="00000500000000000000" pitchFamily="2" charset="0"/>
            </a:endParaRPr>
          </a:p>
        </p:txBody>
      </p:sp>
      <p:pic>
        <p:nvPicPr>
          <p:cNvPr id="15" name="Picture 14">
            <a:extLst>
              <a:ext uri="{FF2B5EF4-FFF2-40B4-BE49-F238E27FC236}">
                <a16:creationId xmlns:a16="http://schemas.microsoft.com/office/drawing/2014/main" id="{ED5E61F0-C3B3-09B4-94FD-E4F6E67E7F42}"/>
              </a:ext>
            </a:extLst>
          </p:cNvPr>
          <p:cNvPicPr>
            <a:picLocks noChangeAspect="1"/>
          </p:cNvPicPr>
          <p:nvPr/>
        </p:nvPicPr>
        <p:blipFill>
          <a:blip r:embed="rId3"/>
          <a:stretch>
            <a:fillRect/>
          </a:stretch>
        </p:blipFill>
        <p:spPr>
          <a:xfrm>
            <a:off x="3247202" y="1710671"/>
            <a:ext cx="8800559" cy="4636008"/>
          </a:xfrm>
          <a:prstGeom prst="rect">
            <a:avLst/>
          </a:prstGeom>
        </p:spPr>
      </p:pic>
    </p:spTree>
    <p:extLst>
      <p:ext uri="{BB962C8B-B14F-4D97-AF65-F5344CB8AC3E}">
        <p14:creationId xmlns:p14="http://schemas.microsoft.com/office/powerpoint/2010/main" val="2544500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20ED9-4788-9BB1-0C9B-09C4222CB945}"/>
              </a:ext>
            </a:extLst>
          </p:cNvPr>
          <p:cNvPicPr>
            <a:picLocks noChangeAspect="1"/>
          </p:cNvPicPr>
          <p:nvPr/>
        </p:nvPicPr>
        <p:blipFill>
          <a:blip r:embed="rId2"/>
          <a:stretch>
            <a:fillRect/>
          </a:stretch>
        </p:blipFill>
        <p:spPr>
          <a:xfrm>
            <a:off x="-4278" y="440650"/>
            <a:ext cx="1593948" cy="713232"/>
          </a:xfrm>
          <a:prstGeom prst="rect">
            <a:avLst/>
          </a:prstGeom>
        </p:spPr>
      </p:pic>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Characterize Impacts: Location</a:t>
            </a:r>
          </a:p>
        </p:txBody>
      </p:sp>
      <p:sp>
        <p:nvSpPr>
          <p:cNvPr id="5" name="Content Placeholder 2">
            <a:extLst>
              <a:ext uri="{FF2B5EF4-FFF2-40B4-BE49-F238E27FC236}">
                <a16:creationId xmlns:a16="http://schemas.microsoft.com/office/drawing/2014/main" id="{F21B7578-F216-7DB9-C117-8D2607F8DD5B}"/>
              </a:ext>
            </a:extLst>
          </p:cNvPr>
          <p:cNvSpPr>
            <a:spLocks noGrp="1"/>
          </p:cNvSpPr>
          <p:nvPr>
            <p:ph sz="quarter" idx="10"/>
          </p:nvPr>
        </p:nvSpPr>
        <p:spPr>
          <a:xfrm>
            <a:off x="6456438" y="1782891"/>
            <a:ext cx="5698579" cy="1646109"/>
          </a:xfrm>
        </p:spPr>
        <p:txBody>
          <a:bodyPr/>
          <a:lstStyle/>
          <a:p>
            <a:pPr marL="0" indent="0" algn="ctr">
              <a:buNone/>
            </a:pPr>
            <a:r>
              <a:rPr lang="en-US" b="1" dirty="0"/>
              <a:t>Geographic Location</a:t>
            </a:r>
          </a:p>
          <a:p>
            <a:r>
              <a:rPr lang="en-US" sz="1800" dirty="0"/>
              <a:t>Concentration of EVs in a specific city</a:t>
            </a:r>
          </a:p>
          <a:p>
            <a:r>
              <a:rPr lang="en-US" sz="1800" dirty="0"/>
              <a:t>Eversource used GPS data to understand that winter traffic was roughly 10% higher than summer in Cambridge, Massachusetts, due to local universities</a:t>
            </a:r>
            <a:endParaRPr lang="en-US" dirty="0"/>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Image Sources: Left: ESIG. Right: PGE, 2023.</a:t>
            </a:r>
            <a:endParaRPr lang="en-US" sz="800" dirty="0">
              <a:solidFill>
                <a:schemeClr val="bg1">
                  <a:lumMod val="75000"/>
                </a:schemeClr>
              </a:solidFill>
              <a:latin typeface="Montserrat" panose="00000500000000000000" pitchFamily="2" charset="0"/>
            </a:endParaRPr>
          </a:p>
        </p:txBody>
      </p:sp>
      <p:pic>
        <p:nvPicPr>
          <p:cNvPr id="3" name="Picture 2">
            <a:extLst>
              <a:ext uri="{FF2B5EF4-FFF2-40B4-BE49-F238E27FC236}">
                <a16:creationId xmlns:a16="http://schemas.microsoft.com/office/drawing/2014/main" id="{58C394C8-3475-0E8C-098D-3FBF6A1F903C}"/>
              </a:ext>
            </a:extLst>
          </p:cNvPr>
          <p:cNvPicPr>
            <a:picLocks noChangeAspect="1"/>
          </p:cNvPicPr>
          <p:nvPr/>
        </p:nvPicPr>
        <p:blipFill>
          <a:blip r:embed="rId3"/>
          <a:stretch>
            <a:fillRect/>
          </a:stretch>
        </p:blipFill>
        <p:spPr>
          <a:xfrm>
            <a:off x="638283" y="3362502"/>
            <a:ext cx="3907879" cy="3164663"/>
          </a:xfrm>
          <a:prstGeom prst="rect">
            <a:avLst/>
          </a:prstGeom>
        </p:spPr>
      </p:pic>
      <p:sp>
        <p:nvSpPr>
          <p:cNvPr id="9" name="Content Placeholder 2">
            <a:extLst>
              <a:ext uri="{FF2B5EF4-FFF2-40B4-BE49-F238E27FC236}">
                <a16:creationId xmlns:a16="http://schemas.microsoft.com/office/drawing/2014/main" id="{62853965-0A2A-DFDD-0767-120B970418C5}"/>
              </a:ext>
            </a:extLst>
          </p:cNvPr>
          <p:cNvSpPr txBox="1">
            <a:spLocks/>
          </p:cNvSpPr>
          <p:nvPr/>
        </p:nvSpPr>
        <p:spPr>
          <a:xfrm>
            <a:off x="131838" y="1787782"/>
            <a:ext cx="5698579" cy="1646109"/>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en-US" b="1" dirty="0"/>
              <a:t>Topological Location</a:t>
            </a:r>
          </a:p>
          <a:p>
            <a:r>
              <a:rPr lang="en-US" sz="1800" dirty="0"/>
              <a:t>Grid constraints can limit charging availability at each topological location</a:t>
            </a:r>
          </a:p>
          <a:p>
            <a:r>
              <a:rPr lang="en-US" sz="1800" dirty="0"/>
              <a:t>Consider access to public charging in areas with multi-family housing and higher percentages of renters</a:t>
            </a:r>
          </a:p>
        </p:txBody>
      </p:sp>
      <p:pic>
        <p:nvPicPr>
          <p:cNvPr id="7" name="Picture 6" descr="A map of an electrical light duty vehicle&#10;&#10;Description automatically generated">
            <a:extLst>
              <a:ext uri="{FF2B5EF4-FFF2-40B4-BE49-F238E27FC236}">
                <a16:creationId xmlns:a16="http://schemas.microsoft.com/office/drawing/2014/main" id="{CB3B967A-AA74-C7FC-6282-AB9175253D89}"/>
              </a:ext>
            </a:extLst>
          </p:cNvPr>
          <p:cNvPicPr>
            <a:picLocks noChangeAspect="1"/>
          </p:cNvPicPr>
          <p:nvPr/>
        </p:nvPicPr>
        <p:blipFill>
          <a:blip r:embed="rId4"/>
          <a:stretch>
            <a:fillRect/>
          </a:stretch>
        </p:blipFill>
        <p:spPr>
          <a:xfrm>
            <a:off x="7128420" y="3449108"/>
            <a:ext cx="3907880" cy="2991449"/>
          </a:xfrm>
          <a:prstGeom prst="rect">
            <a:avLst/>
          </a:prstGeom>
        </p:spPr>
      </p:pic>
    </p:spTree>
    <p:extLst>
      <p:ext uri="{BB962C8B-B14F-4D97-AF65-F5344CB8AC3E}">
        <p14:creationId xmlns:p14="http://schemas.microsoft.com/office/powerpoint/2010/main" val="2265689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Mitigating the Largest Impacts</a:t>
            </a:r>
            <a:endParaRPr lang="en-US" b="1" i="1" dirty="0"/>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 .Energy Systems Integration Group; data courtesy of </a:t>
            </a:r>
            <a:r>
              <a:rPr lang="en-US" sz="800" i="1" dirty="0" err="1">
                <a:solidFill>
                  <a:schemeClr val="bg1">
                    <a:lumMod val="75000"/>
                  </a:schemeClr>
                </a:solidFill>
                <a:latin typeface="Montserrat" panose="00000500000000000000" pitchFamily="2" charset="0"/>
              </a:rPr>
              <a:t>Kevala</a:t>
            </a:r>
            <a:r>
              <a:rPr lang="en-US" sz="800" i="1" dirty="0">
                <a:solidFill>
                  <a:schemeClr val="bg1">
                    <a:lumMod val="75000"/>
                  </a:schemeClr>
                </a:solidFill>
                <a:latin typeface="Montserrat" panose="00000500000000000000" pitchFamily="2" charset="0"/>
              </a:rPr>
              <a:t>, 2023; Public Advocates Office, 2023. </a:t>
            </a:r>
            <a:endParaRPr lang="en-US" sz="800" dirty="0">
              <a:solidFill>
                <a:schemeClr val="bg1">
                  <a:lumMod val="75000"/>
                </a:schemeClr>
              </a:solidFill>
              <a:latin typeface="Montserrat" panose="00000500000000000000" pitchFamily="2" charset="0"/>
            </a:endParaRPr>
          </a:p>
        </p:txBody>
      </p:sp>
      <p:sp>
        <p:nvSpPr>
          <p:cNvPr id="7" name="Content Placeholder 6">
            <a:extLst>
              <a:ext uri="{FF2B5EF4-FFF2-40B4-BE49-F238E27FC236}">
                <a16:creationId xmlns:a16="http://schemas.microsoft.com/office/drawing/2014/main" id="{AF52C606-E3B8-7A83-E67C-370120F9C833}"/>
              </a:ext>
            </a:extLst>
          </p:cNvPr>
          <p:cNvSpPr>
            <a:spLocks noGrp="1"/>
          </p:cNvSpPr>
          <p:nvPr>
            <p:ph sz="quarter" idx="10"/>
          </p:nvPr>
        </p:nvSpPr>
        <p:spPr>
          <a:xfrm>
            <a:off x="762000" y="1855789"/>
            <a:ext cx="5562600" cy="4435283"/>
          </a:xfrm>
        </p:spPr>
        <p:txBody>
          <a:bodyPr/>
          <a:lstStyle/>
          <a:p>
            <a:r>
              <a:rPr lang="en-US" sz="2400" b="1" dirty="0">
                <a:effectLst/>
                <a:ea typeface="Calibri" panose="020F0502020204030204" pitchFamily="34" charset="0"/>
              </a:rPr>
              <a:t>Historically, load profiles = static inputs</a:t>
            </a:r>
          </a:p>
          <a:p>
            <a:pPr lvl="1"/>
            <a:r>
              <a:rPr lang="en-US" sz="2400" dirty="0">
                <a:ea typeface="Calibri" panose="020F0502020204030204" pitchFamily="34" charset="0"/>
              </a:rPr>
              <a:t>Even impacts of </a:t>
            </a:r>
            <a:r>
              <a:rPr lang="en-US" sz="2400" dirty="0">
                <a:effectLst/>
                <a:ea typeface="Calibri" panose="020F0502020204030204" pitchFamily="34" charset="0"/>
              </a:rPr>
              <a:t>TOU or DSM = static </a:t>
            </a:r>
          </a:p>
          <a:p>
            <a:r>
              <a:rPr lang="en-US" sz="2400" b="1" dirty="0">
                <a:effectLst/>
                <a:ea typeface="Calibri" panose="020F0502020204030204" pitchFamily="34" charset="0"/>
              </a:rPr>
              <a:t>EV loads ≠ static</a:t>
            </a:r>
          </a:p>
          <a:p>
            <a:pPr lvl="1"/>
            <a:r>
              <a:rPr lang="en-US" dirty="0">
                <a:effectLst/>
                <a:ea typeface="Calibri" panose="020F0502020204030204" pitchFamily="34" charset="0"/>
              </a:rPr>
              <a:t>Smart EV charging can address various grid needs</a:t>
            </a:r>
            <a:r>
              <a:rPr lang="en-US" dirty="0">
                <a:ea typeface="Calibri" panose="020F0502020204030204" pitchFamily="34" charset="0"/>
              </a:rPr>
              <a:t> based on value</a:t>
            </a:r>
            <a:endParaRPr lang="en-US" dirty="0">
              <a:effectLst/>
              <a:ea typeface="Calibri" panose="020F0502020204030204" pitchFamily="34" charset="0"/>
            </a:endParaRPr>
          </a:p>
          <a:p>
            <a:r>
              <a:rPr lang="en-US" sz="2400" dirty="0">
                <a:ea typeface="Calibri" panose="020F0502020204030204" pitchFamily="34" charset="0"/>
              </a:rPr>
              <a:t>EVs </a:t>
            </a:r>
            <a:r>
              <a:rPr lang="en-US" sz="2400" dirty="0">
                <a:effectLst/>
                <a:ea typeface="Calibri" panose="020F0502020204030204" pitchFamily="34" charset="0"/>
              </a:rPr>
              <a:t>can </a:t>
            </a:r>
            <a:r>
              <a:rPr lang="en-US" sz="2400" b="1" dirty="0">
                <a:effectLst/>
                <a:ea typeface="Calibri" panose="020F0502020204030204" pitchFamily="34" charset="0"/>
              </a:rPr>
              <a:t>evolve </a:t>
            </a:r>
            <a:r>
              <a:rPr lang="en-US" sz="2400" dirty="0">
                <a:effectLst/>
                <a:ea typeface="Calibri" panose="020F0502020204030204" pitchFamily="34" charset="0"/>
              </a:rPr>
              <a:t>demand-side planning </a:t>
            </a:r>
          </a:p>
          <a:p>
            <a:pPr lvl="1"/>
            <a:r>
              <a:rPr lang="en-US" dirty="0">
                <a:effectLst/>
                <a:ea typeface="Calibri" panose="020F0502020204030204" pitchFamily="34" charset="0"/>
              </a:rPr>
              <a:t>Demand management to address multiple needs depending on situation </a:t>
            </a:r>
          </a:p>
          <a:p>
            <a:pPr lvl="1"/>
            <a:r>
              <a:rPr lang="en-US" dirty="0">
                <a:effectLst/>
                <a:ea typeface="Calibri" panose="020F0502020204030204" pitchFamily="34" charset="0"/>
              </a:rPr>
              <a:t>Not a static input that requires a specific grid solution </a:t>
            </a:r>
          </a:p>
          <a:p>
            <a:r>
              <a:rPr lang="en-US" sz="2400" dirty="0">
                <a:ea typeface="Calibri" panose="020F0502020204030204" pitchFamily="34" charset="0"/>
              </a:rPr>
              <a:t>Not a silver bullet: EV-related infrastructure will still be needed</a:t>
            </a:r>
          </a:p>
        </p:txBody>
      </p:sp>
      <p:graphicFrame>
        <p:nvGraphicFramePr>
          <p:cNvPr id="11" name="Chart 10">
            <a:extLst>
              <a:ext uri="{FF2B5EF4-FFF2-40B4-BE49-F238E27FC236}">
                <a16:creationId xmlns:a16="http://schemas.microsoft.com/office/drawing/2014/main" id="{0A51775B-59B7-B081-0D23-552DEEAE20C9}"/>
              </a:ext>
            </a:extLst>
          </p:cNvPr>
          <p:cNvGraphicFramePr/>
          <p:nvPr>
            <p:extLst>
              <p:ext uri="{D42A27DB-BD31-4B8C-83A1-F6EECF244321}">
                <p14:modId xmlns:p14="http://schemas.microsoft.com/office/powerpoint/2010/main" val="2744276285"/>
              </p:ext>
            </p:extLst>
          </p:nvPr>
        </p:nvGraphicFramePr>
        <p:xfrm>
          <a:off x="6425372" y="2760307"/>
          <a:ext cx="5095875" cy="3619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3">
            <a:extLst>
              <a:ext uri="{FF2B5EF4-FFF2-40B4-BE49-F238E27FC236}">
                <a16:creationId xmlns:a16="http://schemas.microsoft.com/office/drawing/2014/main" id="{B91182BD-BD6B-0D5B-D080-70A502F567EF}"/>
              </a:ext>
            </a:extLst>
          </p:cNvPr>
          <p:cNvSpPr txBox="1">
            <a:spLocks/>
          </p:cNvSpPr>
          <p:nvPr/>
        </p:nvSpPr>
        <p:spPr>
          <a:xfrm>
            <a:off x="6681022" y="2143467"/>
            <a:ext cx="4840225" cy="713233"/>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600" b="1" dirty="0">
                <a:solidFill>
                  <a:schemeClr val="accent1"/>
                </a:solidFill>
              </a:rPr>
              <a:t>Recent Work in California highlights the importance of smart charging for the cost of distribution upgrades</a:t>
            </a:r>
          </a:p>
        </p:txBody>
      </p:sp>
      <p:sp>
        <p:nvSpPr>
          <p:cNvPr id="4" name="TextBox 3">
            <a:extLst>
              <a:ext uri="{FF2B5EF4-FFF2-40B4-BE49-F238E27FC236}">
                <a16:creationId xmlns:a16="http://schemas.microsoft.com/office/drawing/2014/main" id="{118E95F2-B59B-E6D3-284E-5AD123014617}"/>
              </a:ext>
            </a:extLst>
          </p:cNvPr>
          <p:cNvSpPr txBox="1"/>
          <p:nvPr/>
        </p:nvSpPr>
        <p:spPr>
          <a:xfrm>
            <a:off x="1017396" y="6561454"/>
            <a:ext cx="6094324" cy="261610"/>
          </a:xfrm>
          <a:prstGeom prst="rect">
            <a:avLst/>
          </a:prstGeom>
          <a:noFill/>
        </p:spPr>
        <p:txBody>
          <a:bodyPr wrap="square">
            <a:spAutoFit/>
          </a:bodyPr>
          <a:lstStyle/>
          <a:p>
            <a:r>
              <a:rPr lang="en-US" sz="1050" dirty="0">
                <a:solidFill>
                  <a:schemeClr val="tx1">
                    <a:lumMod val="50000"/>
                    <a:lumOff val="50000"/>
                  </a:schemeClr>
                </a:solidFill>
                <a:effectLst/>
                <a:ea typeface="Calibri" panose="020F0502020204030204" pitchFamily="34" charset="0"/>
              </a:rPr>
              <a:t>DSM = Demand-side management </a:t>
            </a:r>
            <a:endParaRPr lang="en-US" sz="1050" dirty="0">
              <a:solidFill>
                <a:schemeClr val="tx1">
                  <a:lumMod val="50000"/>
                  <a:lumOff val="50000"/>
                </a:schemeClr>
              </a:solidFill>
            </a:endParaRPr>
          </a:p>
        </p:txBody>
      </p:sp>
      <p:pic>
        <p:nvPicPr>
          <p:cNvPr id="3" name="Picture 2">
            <a:extLst>
              <a:ext uri="{FF2B5EF4-FFF2-40B4-BE49-F238E27FC236}">
                <a16:creationId xmlns:a16="http://schemas.microsoft.com/office/drawing/2014/main" id="{76A5906E-C1FA-9FE8-D3A4-404AF92CBF1B}"/>
              </a:ext>
            </a:extLst>
          </p:cNvPr>
          <p:cNvPicPr>
            <a:picLocks noChangeAspect="1"/>
          </p:cNvPicPr>
          <p:nvPr/>
        </p:nvPicPr>
        <p:blipFill>
          <a:blip r:embed="rId3"/>
          <a:stretch>
            <a:fillRect/>
          </a:stretch>
        </p:blipFill>
        <p:spPr>
          <a:xfrm>
            <a:off x="0" y="434988"/>
            <a:ext cx="1614456" cy="713232"/>
          </a:xfrm>
          <a:prstGeom prst="rect">
            <a:avLst/>
          </a:prstGeom>
        </p:spPr>
      </p:pic>
    </p:spTree>
    <p:extLst>
      <p:ext uri="{BB962C8B-B14F-4D97-AF65-F5344CB8AC3E}">
        <p14:creationId xmlns:p14="http://schemas.microsoft.com/office/powerpoint/2010/main" val="911061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3EF78269-D026-7F62-FC3A-6EE00DC88D8E}"/>
              </a:ext>
            </a:extLst>
          </p:cNvPr>
          <p:cNvSpPr>
            <a:spLocks noGrp="1"/>
          </p:cNvSpPr>
          <p:nvPr>
            <p:ph type="title"/>
          </p:nvPr>
        </p:nvSpPr>
        <p:spPr>
          <a:xfrm>
            <a:off x="1701800" y="1"/>
            <a:ext cx="9078976" cy="1417320"/>
          </a:xfrm>
        </p:spPr>
        <p:txBody>
          <a:bodyPr/>
          <a:lstStyle/>
          <a:p>
            <a:r>
              <a:rPr lang="en-US" dirty="0"/>
              <a:t>Mitigating the Largest Impacts</a:t>
            </a:r>
            <a:br>
              <a:rPr lang="en-US" dirty="0"/>
            </a:br>
            <a:r>
              <a:rPr lang="en-US" sz="1800" b="1" i="1" dirty="0"/>
              <a:t>Many Flavors of Smart Charging</a:t>
            </a:r>
            <a:endParaRPr lang="en-US" b="1" i="1" dirty="0"/>
          </a:p>
        </p:txBody>
      </p:sp>
      <p:pic>
        <p:nvPicPr>
          <p:cNvPr id="23" name="Picture 22" descr="A diagram of a diagram&#10;&#10;Description automatically generated">
            <a:extLst>
              <a:ext uri="{FF2B5EF4-FFF2-40B4-BE49-F238E27FC236}">
                <a16:creationId xmlns:a16="http://schemas.microsoft.com/office/drawing/2014/main" id="{DE97D93E-D19B-F7FE-0ECA-FF5446B6B1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847" y="3225317"/>
            <a:ext cx="4525328" cy="3480120"/>
          </a:xfrm>
          <a:prstGeom prst="rect">
            <a:avLst/>
          </a:prstGeom>
          <a:noFill/>
        </p:spPr>
      </p:pic>
      <p:sp>
        <p:nvSpPr>
          <p:cNvPr id="24" name="Content Placeholder 3">
            <a:extLst>
              <a:ext uri="{FF2B5EF4-FFF2-40B4-BE49-F238E27FC236}">
                <a16:creationId xmlns:a16="http://schemas.microsoft.com/office/drawing/2014/main" id="{98343832-E964-4218-6598-CBBFFCA59918}"/>
              </a:ext>
            </a:extLst>
          </p:cNvPr>
          <p:cNvSpPr txBox="1">
            <a:spLocks/>
          </p:cNvSpPr>
          <p:nvPr/>
        </p:nvSpPr>
        <p:spPr>
          <a:xfrm>
            <a:off x="670753" y="1817522"/>
            <a:ext cx="10883072" cy="1417320"/>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ea typeface="Calibri" panose="020F0502020204030204" pitchFamily="34" charset="0"/>
              </a:rPr>
              <a:t>Smart charging can be accomplished through pricing or control programs, with preset or dynamic definitions, to address grid challenges at different levels. </a:t>
            </a:r>
          </a:p>
          <a:p>
            <a:r>
              <a:rPr lang="en-US" dirty="0">
                <a:effectLst/>
                <a:ea typeface="Calibri" panose="020F0502020204030204" pitchFamily="34" charset="0"/>
              </a:rPr>
              <a:t>Cost and ease to implement smart charging measures are characterized </a:t>
            </a:r>
            <a:r>
              <a:rPr lang="en-US" b="1" dirty="0">
                <a:effectLst/>
                <a:ea typeface="Calibri" panose="020F0502020204030204" pitchFamily="34" charset="0"/>
              </a:rPr>
              <a:t>relative to each other</a:t>
            </a:r>
            <a:r>
              <a:rPr lang="en-US" b="1" dirty="0">
                <a:ea typeface="Calibri" panose="020F0502020204030204" pitchFamily="34" charset="0"/>
              </a:rPr>
              <a:t> </a:t>
            </a:r>
            <a:r>
              <a:rPr lang="en-US" dirty="0">
                <a:ea typeface="Calibri" panose="020F0502020204030204" pitchFamily="34" charset="0"/>
              </a:rPr>
              <a:t>and s</a:t>
            </a:r>
            <a:r>
              <a:rPr lang="en-US" sz="1800" dirty="0">
                <a:effectLst/>
                <a:ea typeface="Calibri" panose="020F0502020204030204" pitchFamily="34" charset="0"/>
              </a:rPr>
              <a:t>hould be evaluated against alternatives, such as infrastructure improvements. </a:t>
            </a:r>
            <a:endParaRPr lang="en-US" sz="3200" b="1" dirty="0">
              <a:solidFill>
                <a:schemeClr val="accent1"/>
              </a:solidFill>
              <a:ea typeface="Calibri" panose="020F0502020204030204" pitchFamily="34" charset="0"/>
            </a:endParaRPr>
          </a:p>
        </p:txBody>
      </p:sp>
      <p:sp>
        <p:nvSpPr>
          <p:cNvPr id="25" name="TextBox 24">
            <a:extLst>
              <a:ext uri="{FF2B5EF4-FFF2-40B4-BE49-F238E27FC236}">
                <a16:creationId xmlns:a16="http://schemas.microsoft.com/office/drawing/2014/main" id="{AC350FAC-C474-90A5-4B07-C861E6593CE3}"/>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 .Energy Systems Integration Group</a:t>
            </a:r>
            <a:endParaRPr lang="en-US" sz="800" dirty="0">
              <a:solidFill>
                <a:schemeClr val="bg1">
                  <a:lumMod val="75000"/>
                </a:schemeClr>
              </a:solidFill>
              <a:latin typeface="Montserrat" panose="00000500000000000000" pitchFamily="2" charset="0"/>
            </a:endParaRPr>
          </a:p>
        </p:txBody>
      </p:sp>
      <p:pic>
        <p:nvPicPr>
          <p:cNvPr id="9" name="Picture 8">
            <a:extLst>
              <a:ext uri="{FF2B5EF4-FFF2-40B4-BE49-F238E27FC236}">
                <a16:creationId xmlns:a16="http://schemas.microsoft.com/office/drawing/2014/main" id="{5F1A90C5-7072-1758-1458-4156D424B0F9}"/>
              </a:ext>
            </a:extLst>
          </p:cNvPr>
          <p:cNvPicPr>
            <a:picLocks noChangeAspect="1"/>
          </p:cNvPicPr>
          <p:nvPr/>
        </p:nvPicPr>
        <p:blipFill>
          <a:blip r:embed="rId3"/>
          <a:stretch>
            <a:fillRect/>
          </a:stretch>
        </p:blipFill>
        <p:spPr>
          <a:xfrm>
            <a:off x="5685183" y="3429000"/>
            <a:ext cx="6466417" cy="2423160"/>
          </a:xfrm>
          <a:prstGeom prst="rect">
            <a:avLst/>
          </a:prstGeom>
        </p:spPr>
      </p:pic>
      <p:pic>
        <p:nvPicPr>
          <p:cNvPr id="2" name="Picture 1">
            <a:extLst>
              <a:ext uri="{FF2B5EF4-FFF2-40B4-BE49-F238E27FC236}">
                <a16:creationId xmlns:a16="http://schemas.microsoft.com/office/drawing/2014/main" id="{BF9777EF-5166-1324-77BC-A87A103BD94F}"/>
              </a:ext>
            </a:extLst>
          </p:cNvPr>
          <p:cNvPicPr>
            <a:picLocks noChangeAspect="1"/>
          </p:cNvPicPr>
          <p:nvPr/>
        </p:nvPicPr>
        <p:blipFill>
          <a:blip r:embed="rId4"/>
          <a:stretch>
            <a:fillRect/>
          </a:stretch>
        </p:blipFill>
        <p:spPr>
          <a:xfrm>
            <a:off x="0" y="434988"/>
            <a:ext cx="1614456" cy="713232"/>
          </a:xfrm>
          <a:prstGeom prst="rect">
            <a:avLst/>
          </a:prstGeom>
        </p:spPr>
      </p:pic>
    </p:spTree>
    <p:extLst>
      <p:ext uri="{BB962C8B-B14F-4D97-AF65-F5344CB8AC3E}">
        <p14:creationId xmlns:p14="http://schemas.microsoft.com/office/powerpoint/2010/main" val="382595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4">
            <a:extLst>
              <a:ext uri="{FF2B5EF4-FFF2-40B4-BE49-F238E27FC236}">
                <a16:creationId xmlns:a16="http://schemas.microsoft.com/office/drawing/2014/main" id="{5E0AA3F6-68F8-9457-8628-06EA1B8C0BD6}"/>
              </a:ext>
            </a:extLst>
          </p:cNvPr>
          <p:cNvSpPr>
            <a:spLocks noChangeArrowheads="1"/>
          </p:cNvSpPr>
          <p:nvPr/>
        </p:nvSpPr>
        <p:spPr bwMode="auto">
          <a:xfrm>
            <a:off x="152400" y="40428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8" name="Picture 37">
            <a:extLst>
              <a:ext uri="{FF2B5EF4-FFF2-40B4-BE49-F238E27FC236}">
                <a16:creationId xmlns:a16="http://schemas.microsoft.com/office/drawing/2014/main" id="{9C5DE6CB-FDBA-FA9B-DF7E-0FE1DE46D72C}"/>
              </a:ext>
            </a:extLst>
          </p:cNvPr>
          <p:cNvPicPr>
            <a:picLocks noChangeAspect="1"/>
          </p:cNvPicPr>
          <p:nvPr/>
        </p:nvPicPr>
        <p:blipFill>
          <a:blip r:embed="rId2"/>
          <a:stretch>
            <a:fillRect/>
          </a:stretch>
        </p:blipFill>
        <p:spPr>
          <a:xfrm>
            <a:off x="6927094" y="2722165"/>
            <a:ext cx="5264906" cy="2980136"/>
          </a:xfrm>
          <a:prstGeom prst="rect">
            <a:avLst/>
          </a:prstGeom>
        </p:spPr>
      </p:pic>
      <p:sp>
        <p:nvSpPr>
          <p:cNvPr id="40" name="Title 1">
            <a:extLst>
              <a:ext uri="{FF2B5EF4-FFF2-40B4-BE49-F238E27FC236}">
                <a16:creationId xmlns:a16="http://schemas.microsoft.com/office/drawing/2014/main" id="{A8F78CE8-3763-7309-1966-DE438D6C39A2}"/>
              </a:ext>
            </a:extLst>
          </p:cNvPr>
          <p:cNvSpPr>
            <a:spLocks noGrp="1"/>
          </p:cNvSpPr>
          <p:nvPr>
            <p:ph type="title"/>
          </p:nvPr>
        </p:nvSpPr>
        <p:spPr>
          <a:xfrm>
            <a:off x="1701800" y="1"/>
            <a:ext cx="9078976" cy="1417320"/>
          </a:xfrm>
        </p:spPr>
        <p:txBody>
          <a:bodyPr/>
          <a:lstStyle/>
          <a:p>
            <a:r>
              <a:rPr lang="en-US" dirty="0"/>
              <a:t>Mitigating the Largest Impacts</a:t>
            </a:r>
            <a:br>
              <a:rPr lang="en-US" dirty="0"/>
            </a:br>
            <a:r>
              <a:rPr lang="en-US" sz="1800" b="1" i="1" dirty="0"/>
              <a:t>EVs Responding to Changing Grid Conditions</a:t>
            </a:r>
            <a:endParaRPr lang="en-US" b="1" i="1" dirty="0"/>
          </a:p>
        </p:txBody>
      </p:sp>
      <p:sp>
        <p:nvSpPr>
          <p:cNvPr id="41" name="Content Placeholder 3">
            <a:extLst>
              <a:ext uri="{FF2B5EF4-FFF2-40B4-BE49-F238E27FC236}">
                <a16:creationId xmlns:a16="http://schemas.microsoft.com/office/drawing/2014/main" id="{37711A22-E7AF-160D-9ADF-A23D29B2EF14}"/>
              </a:ext>
            </a:extLst>
          </p:cNvPr>
          <p:cNvSpPr txBox="1">
            <a:spLocks/>
          </p:cNvSpPr>
          <p:nvPr/>
        </p:nvSpPr>
        <p:spPr>
          <a:xfrm>
            <a:off x="152400" y="1765301"/>
            <a:ext cx="6499076" cy="1033882"/>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b="1" dirty="0">
                <a:solidFill>
                  <a:schemeClr val="accent1"/>
                </a:solidFill>
              </a:rPr>
              <a:t>Care should be given to avoid unintended consequences in the design of programs, with costs evaluated against traditional upgrades</a:t>
            </a:r>
          </a:p>
        </p:txBody>
      </p:sp>
      <p:sp>
        <p:nvSpPr>
          <p:cNvPr id="42" name="Content Placeholder 3">
            <a:extLst>
              <a:ext uri="{FF2B5EF4-FFF2-40B4-BE49-F238E27FC236}">
                <a16:creationId xmlns:a16="http://schemas.microsoft.com/office/drawing/2014/main" id="{CFBF2A4C-B05D-0264-0016-C4CD309D93E0}"/>
              </a:ext>
            </a:extLst>
          </p:cNvPr>
          <p:cNvSpPr txBox="1">
            <a:spLocks/>
          </p:cNvSpPr>
          <p:nvPr/>
        </p:nvSpPr>
        <p:spPr>
          <a:xfrm>
            <a:off x="7126512" y="1765301"/>
            <a:ext cx="5065488" cy="713233"/>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b="1" dirty="0">
                <a:solidFill>
                  <a:schemeClr val="accent1"/>
                </a:solidFill>
              </a:rPr>
              <a:t>Managed charging allows dynamic limits with restrictions on when the EV can charge.</a:t>
            </a:r>
          </a:p>
        </p:txBody>
      </p:sp>
      <p:sp>
        <p:nvSpPr>
          <p:cNvPr id="2" name="TextBox 1">
            <a:extLst>
              <a:ext uri="{FF2B5EF4-FFF2-40B4-BE49-F238E27FC236}">
                <a16:creationId xmlns:a16="http://schemas.microsoft.com/office/drawing/2014/main" id="{C59ADC52-A3B6-99CA-FA97-9D2AB1795505}"/>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 .Image left: Green Mountain Power. Right: ESIG</a:t>
            </a:r>
            <a:endParaRPr lang="en-US" sz="800" dirty="0">
              <a:solidFill>
                <a:schemeClr val="bg1">
                  <a:lumMod val="75000"/>
                </a:schemeClr>
              </a:solidFill>
              <a:latin typeface="Montserrat" panose="00000500000000000000" pitchFamily="2" charset="0"/>
            </a:endParaRPr>
          </a:p>
        </p:txBody>
      </p:sp>
      <p:pic>
        <p:nvPicPr>
          <p:cNvPr id="3" name="Picture 2">
            <a:extLst>
              <a:ext uri="{FF2B5EF4-FFF2-40B4-BE49-F238E27FC236}">
                <a16:creationId xmlns:a16="http://schemas.microsoft.com/office/drawing/2014/main" id="{9841CAD0-667F-C120-634C-8BCE2F7022EF}"/>
              </a:ext>
            </a:extLst>
          </p:cNvPr>
          <p:cNvPicPr>
            <a:picLocks noChangeAspect="1"/>
          </p:cNvPicPr>
          <p:nvPr/>
        </p:nvPicPr>
        <p:blipFill>
          <a:blip r:embed="rId3"/>
          <a:stretch>
            <a:fillRect/>
          </a:stretch>
        </p:blipFill>
        <p:spPr>
          <a:xfrm>
            <a:off x="0" y="434988"/>
            <a:ext cx="1614456" cy="713232"/>
          </a:xfrm>
          <a:prstGeom prst="rect">
            <a:avLst/>
          </a:prstGeom>
        </p:spPr>
      </p:pic>
      <p:pic>
        <p:nvPicPr>
          <p:cNvPr id="11" name="Picture 10">
            <a:extLst>
              <a:ext uri="{FF2B5EF4-FFF2-40B4-BE49-F238E27FC236}">
                <a16:creationId xmlns:a16="http://schemas.microsoft.com/office/drawing/2014/main" id="{D4A00876-4641-89F7-DFDB-86182E933610}"/>
              </a:ext>
            </a:extLst>
          </p:cNvPr>
          <p:cNvPicPr>
            <a:picLocks noChangeAspect="1"/>
          </p:cNvPicPr>
          <p:nvPr/>
        </p:nvPicPr>
        <p:blipFill>
          <a:blip r:embed="rId4"/>
          <a:stretch>
            <a:fillRect/>
          </a:stretch>
        </p:blipFill>
        <p:spPr>
          <a:xfrm>
            <a:off x="152400" y="2623412"/>
            <a:ext cx="6614802" cy="3078889"/>
          </a:xfrm>
          <a:prstGeom prst="rect">
            <a:avLst/>
          </a:prstGeom>
        </p:spPr>
      </p:pic>
    </p:spTree>
    <p:extLst>
      <p:ext uri="{BB962C8B-B14F-4D97-AF65-F5344CB8AC3E}">
        <p14:creationId xmlns:p14="http://schemas.microsoft.com/office/powerpoint/2010/main" val="369432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D7C0F70-D633-33F9-3BE7-83813D048F73}"/>
              </a:ext>
            </a:extLst>
          </p:cNvPr>
          <p:cNvSpPr/>
          <p:nvPr/>
        </p:nvSpPr>
        <p:spPr>
          <a:xfrm>
            <a:off x="7053943" y="1417322"/>
            <a:ext cx="5177843" cy="544067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b="1" u="sng" dirty="0"/>
              <a:t>ALM in Action</a:t>
            </a:r>
          </a:p>
          <a:p>
            <a:r>
              <a:rPr lang="en-US" sz="1400" dirty="0"/>
              <a:t>The Irish Post uses ALM to manage infrastructure constraints. In this example, the total nameplate rating of the supply equipment is 88 kW, while the site interconnection limit is 28.9 kW. By using ALM to charge the vehicles at different times of night, the aggregate vehicle profile remains under the interconnection limit. </a:t>
            </a:r>
          </a:p>
        </p:txBody>
      </p:sp>
      <p:sp>
        <p:nvSpPr>
          <p:cNvPr id="3" name="Freeform: Shape 2">
            <a:extLst>
              <a:ext uri="{FF2B5EF4-FFF2-40B4-BE49-F238E27FC236}">
                <a16:creationId xmlns:a16="http://schemas.microsoft.com/office/drawing/2014/main" id="{5C639C0D-BB1D-C65F-B572-57ED0C421CE1}"/>
              </a:ext>
            </a:extLst>
          </p:cNvPr>
          <p:cNvSpPr/>
          <p:nvPr/>
        </p:nvSpPr>
        <p:spPr>
          <a:xfrm flipV="1">
            <a:off x="412495"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chemeClr val="accent1"/>
          </a:solidFill>
          <a:ln w="157" cap="flat">
            <a:solidFill>
              <a:schemeClr val="accent1"/>
            </a:solid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500C1BA7-5DE2-9038-173F-B062AEA1E661}"/>
              </a:ext>
            </a:extLst>
          </p:cNvPr>
          <p:cNvSpPr/>
          <p:nvPr/>
        </p:nvSpPr>
        <p:spPr>
          <a:xfrm flipV="1">
            <a:off x="1534199"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chemeClr val="accent1"/>
          </a:solidFill>
          <a:ln w="157" cap="flat">
            <a:solidFill>
              <a:schemeClr val="accent1"/>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DB3A627-30F8-6193-902C-8886BBD5CAB3}"/>
              </a:ext>
            </a:extLst>
          </p:cNvPr>
          <p:cNvSpPr/>
          <p:nvPr/>
        </p:nvSpPr>
        <p:spPr>
          <a:xfrm flipV="1">
            <a:off x="954858"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chemeClr val="accent1"/>
          </a:solidFill>
          <a:ln w="157" cap="flat">
            <a:solidFill>
              <a:schemeClr val="accent1"/>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2B458E-72F4-5FDC-459C-0A1CD3E3E041}"/>
              </a:ext>
            </a:extLst>
          </p:cNvPr>
          <p:cNvSpPr/>
          <p:nvPr/>
        </p:nvSpPr>
        <p:spPr>
          <a:xfrm flipV="1">
            <a:off x="2140493"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chemeClr val="accent1"/>
          </a:solidFill>
          <a:ln w="157" cap="flat">
            <a:solidFill>
              <a:schemeClr val="accent1"/>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7DDF27E-8799-32F4-5FAF-9B88A504F548}"/>
              </a:ext>
            </a:extLst>
          </p:cNvPr>
          <p:cNvSpPr/>
          <p:nvPr/>
        </p:nvSpPr>
        <p:spPr>
          <a:xfrm flipV="1">
            <a:off x="2682856"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chemeClr val="accent1"/>
          </a:solidFill>
          <a:ln w="157" cap="flat">
            <a:solidFill>
              <a:schemeClr val="accent1"/>
            </a:solidFill>
            <a:prstDash val="solid"/>
            <a:miter/>
          </a:ln>
        </p:spPr>
        <p:txBody>
          <a:bodyPr rtlCol="0" anchor="ctr"/>
          <a:lstStyle/>
          <a:p>
            <a:endParaRPr lang="en-US"/>
          </a:p>
        </p:txBody>
      </p:sp>
      <p:cxnSp>
        <p:nvCxnSpPr>
          <p:cNvPr id="25" name="Straight Connector 24">
            <a:extLst>
              <a:ext uri="{FF2B5EF4-FFF2-40B4-BE49-F238E27FC236}">
                <a16:creationId xmlns:a16="http://schemas.microsoft.com/office/drawing/2014/main" id="{D7B7BFFA-3E07-7866-22B9-B52E15D6CE80}"/>
              </a:ext>
            </a:extLst>
          </p:cNvPr>
          <p:cNvCxnSpPr>
            <a:cxnSpLocks/>
            <a:endCxn id="31" idx="4"/>
          </p:cNvCxnSpPr>
          <p:nvPr/>
        </p:nvCxnSpPr>
        <p:spPr>
          <a:xfrm flipV="1">
            <a:off x="655662" y="3361485"/>
            <a:ext cx="1137139" cy="690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8C6517-FFFE-2B7F-9B4B-D0102BAC91DD}"/>
              </a:ext>
            </a:extLst>
          </p:cNvPr>
          <p:cNvCxnSpPr>
            <a:cxnSpLocks/>
            <a:endCxn id="31" idx="4"/>
          </p:cNvCxnSpPr>
          <p:nvPr/>
        </p:nvCxnSpPr>
        <p:spPr>
          <a:xfrm flipV="1">
            <a:off x="1215256" y="3361485"/>
            <a:ext cx="577545" cy="690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36B6F8-36D8-9680-3B9D-78418C2DF176}"/>
              </a:ext>
            </a:extLst>
          </p:cNvPr>
          <p:cNvCxnSpPr>
            <a:cxnSpLocks/>
            <a:endCxn id="31" idx="4"/>
          </p:cNvCxnSpPr>
          <p:nvPr/>
        </p:nvCxnSpPr>
        <p:spPr>
          <a:xfrm flipH="1" flipV="1">
            <a:off x="1792801" y="3361485"/>
            <a:ext cx="13808" cy="671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379BD0-225A-D873-3C7A-B0C92FFD8506}"/>
              </a:ext>
            </a:extLst>
          </p:cNvPr>
          <p:cNvCxnSpPr>
            <a:cxnSpLocks/>
            <a:endCxn id="31" idx="4"/>
          </p:cNvCxnSpPr>
          <p:nvPr/>
        </p:nvCxnSpPr>
        <p:spPr>
          <a:xfrm flipH="1" flipV="1">
            <a:off x="1792801" y="3361485"/>
            <a:ext cx="590859" cy="690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9ECC43-2B17-0422-3ADD-0AF7321CF295}"/>
              </a:ext>
            </a:extLst>
          </p:cNvPr>
          <p:cNvCxnSpPr>
            <a:cxnSpLocks/>
            <a:endCxn id="31" idx="4"/>
          </p:cNvCxnSpPr>
          <p:nvPr/>
        </p:nvCxnSpPr>
        <p:spPr>
          <a:xfrm flipH="1" flipV="1">
            <a:off x="1792801" y="3361485"/>
            <a:ext cx="1167911" cy="671740"/>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AF53FA64-D644-D1BF-EF07-BA7E43E2A64B}"/>
              </a:ext>
            </a:extLst>
          </p:cNvPr>
          <p:cNvSpPr/>
          <p:nvPr/>
        </p:nvSpPr>
        <p:spPr>
          <a:xfrm>
            <a:off x="954858" y="2766172"/>
            <a:ext cx="1675886" cy="5953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POI</a:t>
            </a:r>
          </a:p>
          <a:p>
            <a:pPr algn="ctr"/>
            <a:r>
              <a:rPr lang="en-US" sz="1200" dirty="0"/>
              <a:t>5x15 = 75kW</a:t>
            </a:r>
            <a:endParaRPr lang="en-US" dirty="0"/>
          </a:p>
        </p:txBody>
      </p:sp>
      <p:sp>
        <p:nvSpPr>
          <p:cNvPr id="38" name="Freeform: Shape 37">
            <a:extLst>
              <a:ext uri="{FF2B5EF4-FFF2-40B4-BE49-F238E27FC236}">
                <a16:creationId xmlns:a16="http://schemas.microsoft.com/office/drawing/2014/main" id="{CBDB7B8A-C38A-1935-3C31-68C88C1F84DE}"/>
              </a:ext>
            </a:extLst>
          </p:cNvPr>
          <p:cNvSpPr/>
          <p:nvPr/>
        </p:nvSpPr>
        <p:spPr>
          <a:xfrm flipV="1">
            <a:off x="3327210"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rgbClr val="4297CB"/>
          </a:solidFill>
          <a:ln w="157" cap="flat">
            <a:solidFill>
              <a:schemeClr val="accent1">
                <a:lumMod val="60000"/>
                <a:lumOff val="40000"/>
              </a:schemeClr>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CD627A7-DCC7-63DD-FEC8-9DEB0EF4EE4E}"/>
              </a:ext>
            </a:extLst>
          </p:cNvPr>
          <p:cNvSpPr/>
          <p:nvPr/>
        </p:nvSpPr>
        <p:spPr>
          <a:xfrm flipV="1">
            <a:off x="4448914"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rgbClr val="4297CB"/>
          </a:solidFill>
          <a:ln w="157" cap="flat">
            <a:solidFill>
              <a:schemeClr val="accent1">
                <a:lumMod val="60000"/>
                <a:lumOff val="40000"/>
              </a:schemeClr>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EC54C0A-2D04-C355-AFE7-8658A87122FE}"/>
              </a:ext>
            </a:extLst>
          </p:cNvPr>
          <p:cNvSpPr/>
          <p:nvPr/>
        </p:nvSpPr>
        <p:spPr>
          <a:xfrm flipV="1">
            <a:off x="3869573"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rgbClr val="4297CB"/>
          </a:solidFill>
          <a:ln w="157" cap="flat">
            <a:solidFill>
              <a:schemeClr val="accent1">
                <a:lumMod val="60000"/>
                <a:lumOff val="40000"/>
              </a:schemeClr>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2FB8966-FA1D-50F7-CC44-A5618B7CD8B0}"/>
              </a:ext>
            </a:extLst>
          </p:cNvPr>
          <p:cNvSpPr/>
          <p:nvPr/>
        </p:nvSpPr>
        <p:spPr>
          <a:xfrm flipV="1">
            <a:off x="5055208"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rgbClr val="4297CB"/>
          </a:solidFill>
          <a:ln w="157" cap="flat">
            <a:solidFill>
              <a:schemeClr val="accent1">
                <a:lumMod val="60000"/>
                <a:lumOff val="40000"/>
              </a:schemeClr>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6CD1FAF-ED59-31D7-FE1F-1A0C8B126222}"/>
              </a:ext>
            </a:extLst>
          </p:cNvPr>
          <p:cNvSpPr/>
          <p:nvPr/>
        </p:nvSpPr>
        <p:spPr>
          <a:xfrm flipV="1">
            <a:off x="5597571" y="4190614"/>
            <a:ext cx="486335" cy="388739"/>
          </a:xfrm>
          <a:custGeom>
            <a:avLst/>
            <a:gdLst>
              <a:gd name="connsiteX0" fmla="*/ 203304 w 656347"/>
              <a:gd name="connsiteY0" fmla="*/ 519108 h 522491"/>
              <a:gd name="connsiteX1" fmla="*/ 196694 w 656347"/>
              <a:gd name="connsiteY1" fmla="*/ 496289 h 522491"/>
              <a:gd name="connsiteX2" fmla="*/ 210072 w 656347"/>
              <a:gd name="connsiteY2" fmla="*/ 477561 h 522491"/>
              <a:gd name="connsiteX3" fmla="*/ 216054 w 656347"/>
              <a:gd name="connsiteY3" fmla="*/ 476616 h 522491"/>
              <a:gd name="connsiteX4" fmla="*/ 216054 w 656347"/>
              <a:gd name="connsiteY4" fmla="*/ 432551 h 522491"/>
              <a:gd name="connsiteX5" fmla="*/ 213850 w 656347"/>
              <a:gd name="connsiteY5" fmla="*/ 388957 h 522491"/>
              <a:gd name="connsiteX6" fmla="*/ 136253 w 656347"/>
              <a:gd name="connsiteY6" fmla="*/ 346466 h 522491"/>
              <a:gd name="connsiteX7" fmla="*/ 133420 w 656347"/>
              <a:gd name="connsiteY7" fmla="*/ 250938 h 522491"/>
              <a:gd name="connsiteX8" fmla="*/ 123504 w 656347"/>
              <a:gd name="connsiteY8" fmla="*/ 141875 h 522491"/>
              <a:gd name="connsiteX9" fmla="*/ 59443 w 656347"/>
              <a:gd name="connsiteY9" fmla="*/ 140302 h 522491"/>
              <a:gd name="connsiteX10" fmla="*/ 48425 w 656347"/>
              <a:gd name="connsiteY10" fmla="*/ 216157 h 522491"/>
              <a:gd name="connsiteX11" fmla="*/ 48425 w 656347"/>
              <a:gd name="connsiteY11" fmla="*/ 269193 h 522491"/>
              <a:gd name="connsiteX12" fmla="*/ 52832 w 656347"/>
              <a:gd name="connsiteY12" fmla="*/ 275646 h 522491"/>
              <a:gd name="connsiteX13" fmla="*/ 66841 w 656347"/>
              <a:gd name="connsiteY13" fmla="*/ 289180 h 522491"/>
              <a:gd name="connsiteX14" fmla="*/ 88562 w 656347"/>
              <a:gd name="connsiteY14" fmla="*/ 326793 h 522491"/>
              <a:gd name="connsiteX15" fmla="*/ 91867 w 656347"/>
              <a:gd name="connsiteY15" fmla="*/ 335764 h 522491"/>
              <a:gd name="connsiteX16" fmla="*/ 93756 w 656347"/>
              <a:gd name="connsiteY16" fmla="*/ 347252 h 522491"/>
              <a:gd name="connsiteX17" fmla="*/ 93284 w 656347"/>
              <a:gd name="connsiteY17" fmla="*/ 358584 h 522491"/>
              <a:gd name="connsiteX18" fmla="*/ 85099 w 656347"/>
              <a:gd name="connsiteY18" fmla="*/ 359056 h 522491"/>
              <a:gd name="connsiteX19" fmla="*/ 76757 w 656347"/>
              <a:gd name="connsiteY19" fmla="*/ 359528 h 522491"/>
              <a:gd name="connsiteX20" fmla="*/ 76757 w 656347"/>
              <a:gd name="connsiteY20" fmla="*/ 376839 h 522491"/>
              <a:gd name="connsiteX21" fmla="*/ 73609 w 656347"/>
              <a:gd name="connsiteY21" fmla="*/ 397141 h 522491"/>
              <a:gd name="connsiteX22" fmla="*/ 67313 w 656347"/>
              <a:gd name="connsiteY22" fmla="*/ 400289 h 522491"/>
              <a:gd name="connsiteX23" fmla="*/ 61017 w 656347"/>
              <a:gd name="connsiteY23" fmla="*/ 397141 h 522491"/>
              <a:gd name="connsiteX24" fmla="*/ 57869 w 656347"/>
              <a:gd name="connsiteY24" fmla="*/ 376682 h 522491"/>
              <a:gd name="connsiteX25" fmla="*/ 57869 w 656347"/>
              <a:gd name="connsiteY25" fmla="*/ 359370 h 522491"/>
              <a:gd name="connsiteX26" fmla="*/ 37408 w 656347"/>
              <a:gd name="connsiteY26" fmla="*/ 359370 h 522491"/>
              <a:gd name="connsiteX27" fmla="*/ 16946 w 656347"/>
              <a:gd name="connsiteY27" fmla="*/ 359370 h 522491"/>
              <a:gd name="connsiteX28" fmla="*/ 16946 w 656347"/>
              <a:gd name="connsiteY28" fmla="*/ 377311 h 522491"/>
              <a:gd name="connsiteX29" fmla="*/ 13483 w 656347"/>
              <a:gd name="connsiteY29" fmla="*/ 397771 h 522491"/>
              <a:gd name="connsiteX30" fmla="*/ 1206 w 656347"/>
              <a:gd name="connsiteY30" fmla="*/ 397141 h 522491"/>
              <a:gd name="connsiteX31" fmla="*/ -1942 w 656347"/>
              <a:gd name="connsiteY31" fmla="*/ 376682 h 522491"/>
              <a:gd name="connsiteX32" fmla="*/ -1942 w 656347"/>
              <a:gd name="connsiteY32" fmla="*/ 359370 h 522491"/>
              <a:gd name="connsiteX33" fmla="*/ -8080 w 656347"/>
              <a:gd name="connsiteY33" fmla="*/ 359370 h 522491"/>
              <a:gd name="connsiteX34" fmla="*/ -19256 w 656347"/>
              <a:gd name="connsiteY34" fmla="*/ 347410 h 522491"/>
              <a:gd name="connsiteX35" fmla="*/ -16265 w 656347"/>
              <a:gd name="connsiteY35" fmla="*/ 335921 h 522491"/>
              <a:gd name="connsiteX36" fmla="*/ -12645 w 656347"/>
              <a:gd name="connsiteY36" fmla="*/ 323331 h 522491"/>
              <a:gd name="connsiteX37" fmla="*/ 8132 w 656347"/>
              <a:gd name="connsiteY37" fmla="*/ 289495 h 522491"/>
              <a:gd name="connsiteX38" fmla="*/ 26390 w 656347"/>
              <a:gd name="connsiteY38" fmla="*/ 217416 h 522491"/>
              <a:gd name="connsiteX39" fmla="*/ 27964 w 656347"/>
              <a:gd name="connsiteY39" fmla="*/ 156197 h 522491"/>
              <a:gd name="connsiteX40" fmla="*/ 63693 w 656347"/>
              <a:gd name="connsiteY40" fmla="*/ 109613 h 522491"/>
              <a:gd name="connsiteX41" fmla="*/ 90136 w 656347"/>
              <a:gd name="connsiteY41" fmla="*/ 105207 h 522491"/>
              <a:gd name="connsiteX42" fmla="*/ 117995 w 656347"/>
              <a:gd name="connsiteY42" fmla="*/ 110400 h 522491"/>
              <a:gd name="connsiteX43" fmla="*/ 153724 w 656347"/>
              <a:gd name="connsiteY43" fmla="*/ 160131 h 522491"/>
              <a:gd name="connsiteX44" fmla="*/ 155456 w 656347"/>
              <a:gd name="connsiteY44" fmla="*/ 253613 h 522491"/>
              <a:gd name="connsiteX45" fmla="*/ 158761 w 656347"/>
              <a:gd name="connsiteY45" fmla="*/ 343475 h 522491"/>
              <a:gd name="connsiteX46" fmla="*/ 210545 w 656347"/>
              <a:gd name="connsiteY46" fmla="*/ 366295 h 522491"/>
              <a:gd name="connsiteX47" fmla="*/ 216841 w 656347"/>
              <a:gd name="connsiteY47" fmla="*/ 363777 h 522491"/>
              <a:gd name="connsiteX48" fmla="*/ 216526 w 656347"/>
              <a:gd name="connsiteY48" fmla="*/ 197429 h 522491"/>
              <a:gd name="connsiteX49" fmla="*/ 216054 w 656347"/>
              <a:gd name="connsiteY49" fmla="*/ 31239 h 522491"/>
              <a:gd name="connsiteX50" fmla="*/ 166946 w 656347"/>
              <a:gd name="connsiteY50" fmla="*/ 30767 h 522491"/>
              <a:gd name="connsiteX51" fmla="*/ 117680 w 656347"/>
              <a:gd name="connsiteY51" fmla="*/ 30452 h 522491"/>
              <a:gd name="connsiteX52" fmla="*/ 117680 w 656347"/>
              <a:gd name="connsiteY52" fmla="*/ 14715 h 522491"/>
              <a:gd name="connsiteX53" fmla="*/ 117680 w 656347"/>
              <a:gd name="connsiteY53" fmla="*/ -1023 h 522491"/>
              <a:gd name="connsiteX54" fmla="*/ 377386 w 656347"/>
              <a:gd name="connsiteY54" fmla="*/ -1023 h 522491"/>
              <a:gd name="connsiteX55" fmla="*/ 637092 w 656347"/>
              <a:gd name="connsiteY55" fmla="*/ -1023 h 522491"/>
              <a:gd name="connsiteX56" fmla="*/ 637092 w 656347"/>
              <a:gd name="connsiteY56" fmla="*/ 14715 h 522491"/>
              <a:gd name="connsiteX57" fmla="*/ 637092 w 656347"/>
              <a:gd name="connsiteY57" fmla="*/ 30452 h 522491"/>
              <a:gd name="connsiteX58" fmla="*/ 588298 w 656347"/>
              <a:gd name="connsiteY58" fmla="*/ 30452 h 522491"/>
              <a:gd name="connsiteX59" fmla="*/ 539505 w 656347"/>
              <a:gd name="connsiteY59" fmla="*/ 30452 h 522491"/>
              <a:gd name="connsiteX60" fmla="*/ 539505 w 656347"/>
              <a:gd name="connsiteY60" fmla="*/ 253928 h 522491"/>
              <a:gd name="connsiteX61" fmla="*/ 539505 w 656347"/>
              <a:gd name="connsiteY61" fmla="*/ 477403 h 522491"/>
              <a:gd name="connsiteX62" fmla="*/ 544857 w 656347"/>
              <a:gd name="connsiteY62" fmla="*/ 477403 h 522491"/>
              <a:gd name="connsiteX63" fmla="*/ 554301 w 656347"/>
              <a:gd name="connsiteY63" fmla="*/ 482282 h 522491"/>
              <a:gd name="connsiteX64" fmla="*/ 558393 w 656347"/>
              <a:gd name="connsiteY64" fmla="*/ 499751 h 522491"/>
              <a:gd name="connsiteX65" fmla="*/ 553828 w 656347"/>
              <a:gd name="connsiteY65" fmla="*/ 516905 h 522491"/>
              <a:gd name="connsiteX66" fmla="*/ 549264 w 656347"/>
              <a:gd name="connsiteY66" fmla="*/ 521469 h 522491"/>
              <a:gd name="connsiteX67" fmla="*/ 377858 w 656347"/>
              <a:gd name="connsiteY67" fmla="*/ 521469 h 522491"/>
              <a:gd name="connsiteX68" fmla="*/ 203304 w 656347"/>
              <a:gd name="connsiteY68" fmla="*/ 519108 h 522491"/>
              <a:gd name="connsiteX69" fmla="*/ 491656 w 656347"/>
              <a:gd name="connsiteY69" fmla="*/ 449705 h 522491"/>
              <a:gd name="connsiteX70" fmla="*/ 502517 w 656347"/>
              <a:gd name="connsiteY70" fmla="*/ 386911 h 522491"/>
              <a:gd name="connsiteX71" fmla="*/ 491656 w 656347"/>
              <a:gd name="connsiteY71" fmla="*/ 324118 h 522491"/>
              <a:gd name="connsiteX72" fmla="*/ 375025 w 656347"/>
              <a:gd name="connsiteY72" fmla="*/ 321915 h 522491"/>
              <a:gd name="connsiteX73" fmla="*/ 263745 w 656347"/>
              <a:gd name="connsiteY73" fmla="*/ 322387 h 522491"/>
              <a:gd name="connsiteX74" fmla="*/ 258393 w 656347"/>
              <a:gd name="connsiteY74" fmla="*/ 328210 h 522491"/>
              <a:gd name="connsiteX75" fmla="*/ 253042 w 656347"/>
              <a:gd name="connsiteY75" fmla="*/ 334190 h 522491"/>
              <a:gd name="connsiteX76" fmla="*/ 253042 w 656347"/>
              <a:gd name="connsiteY76" fmla="*/ 386754 h 522491"/>
              <a:gd name="connsiteX77" fmla="*/ 253042 w 656347"/>
              <a:gd name="connsiteY77" fmla="*/ 439318 h 522491"/>
              <a:gd name="connsiteX78" fmla="*/ 257292 w 656347"/>
              <a:gd name="connsiteY78" fmla="*/ 444354 h 522491"/>
              <a:gd name="connsiteX79" fmla="*/ 264689 w 656347"/>
              <a:gd name="connsiteY79" fmla="*/ 450649 h 522491"/>
              <a:gd name="connsiteX80" fmla="*/ 377071 w 656347"/>
              <a:gd name="connsiteY80" fmla="*/ 452066 h 522491"/>
              <a:gd name="connsiteX81" fmla="*/ 491656 w 656347"/>
              <a:gd name="connsiteY81" fmla="*/ 449705 h 522491"/>
              <a:gd name="connsiteX82" fmla="*/ 415633 w 656347"/>
              <a:gd name="connsiteY82" fmla="*/ 248105 h 522491"/>
              <a:gd name="connsiteX83" fmla="*/ 398477 w 656347"/>
              <a:gd name="connsiteY83" fmla="*/ 211908 h 522491"/>
              <a:gd name="connsiteX84" fmla="*/ 391709 w 656347"/>
              <a:gd name="connsiteY84" fmla="*/ 197272 h 522491"/>
              <a:gd name="connsiteX85" fmla="*/ 399894 w 656347"/>
              <a:gd name="connsiteY85" fmla="*/ 197115 h 522491"/>
              <a:gd name="connsiteX86" fmla="*/ 416263 w 656347"/>
              <a:gd name="connsiteY86" fmla="*/ 196013 h 522491"/>
              <a:gd name="connsiteX87" fmla="*/ 424448 w 656347"/>
              <a:gd name="connsiteY87" fmla="*/ 194911 h 522491"/>
              <a:gd name="connsiteX88" fmla="*/ 383997 w 656347"/>
              <a:gd name="connsiteY88" fmla="*/ 140459 h 522491"/>
              <a:gd name="connsiteX89" fmla="*/ 343073 w 656347"/>
              <a:gd name="connsiteY89" fmla="*/ 86321 h 522491"/>
              <a:gd name="connsiteX90" fmla="*/ 356137 w 656347"/>
              <a:gd name="connsiteY90" fmla="*/ 130387 h 522491"/>
              <a:gd name="connsiteX91" fmla="*/ 368886 w 656347"/>
              <a:gd name="connsiteY91" fmla="*/ 174767 h 522491"/>
              <a:gd name="connsiteX92" fmla="*/ 353461 w 656347"/>
              <a:gd name="connsiteY92" fmla="*/ 176341 h 522491"/>
              <a:gd name="connsiteX93" fmla="*/ 338194 w 656347"/>
              <a:gd name="connsiteY93" fmla="*/ 177757 h 522491"/>
              <a:gd name="connsiteX94" fmla="*/ 350628 w 656347"/>
              <a:gd name="connsiteY94" fmla="*/ 224026 h 522491"/>
              <a:gd name="connsiteX95" fmla="*/ 363850 w 656347"/>
              <a:gd name="connsiteY95" fmla="*/ 269666 h 522491"/>
              <a:gd name="connsiteX96" fmla="*/ 395014 w 656347"/>
              <a:gd name="connsiteY96" fmla="*/ 269666 h 522491"/>
              <a:gd name="connsiteX97" fmla="*/ 426022 w 656347"/>
              <a:gd name="connsiteY97" fmla="*/ 269666 h 522491"/>
              <a:gd name="connsiteX98" fmla="*/ 415633 w 656347"/>
              <a:gd name="connsiteY98" fmla="*/ 248105 h 5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56347" h="522491">
                <a:moveTo>
                  <a:pt x="203304" y="519108"/>
                </a:moveTo>
                <a:cubicBezTo>
                  <a:pt x="197953" y="515489"/>
                  <a:pt x="195907" y="508407"/>
                  <a:pt x="196694" y="496289"/>
                </a:cubicBezTo>
                <a:cubicBezTo>
                  <a:pt x="197323" y="483384"/>
                  <a:pt x="200471" y="479134"/>
                  <a:pt x="210072" y="477561"/>
                </a:cubicBezTo>
                <a:lnTo>
                  <a:pt x="216054" y="476616"/>
                </a:lnTo>
                <a:lnTo>
                  <a:pt x="216054" y="432551"/>
                </a:lnTo>
                <a:cubicBezTo>
                  <a:pt x="216054" y="395567"/>
                  <a:pt x="215739" y="388485"/>
                  <a:pt x="213850" y="388957"/>
                </a:cubicBezTo>
                <a:cubicBezTo>
                  <a:pt x="179223" y="396354"/>
                  <a:pt x="146327" y="378256"/>
                  <a:pt x="136253" y="346466"/>
                </a:cubicBezTo>
                <a:cubicBezTo>
                  <a:pt x="133577" y="337810"/>
                  <a:pt x="133420" y="330256"/>
                  <a:pt x="133420" y="250938"/>
                </a:cubicBezTo>
                <a:cubicBezTo>
                  <a:pt x="133420" y="155725"/>
                  <a:pt x="133263" y="154780"/>
                  <a:pt x="123504" y="141875"/>
                </a:cubicBezTo>
                <a:cubicBezTo>
                  <a:pt x="108079" y="121731"/>
                  <a:pt x="76442" y="120944"/>
                  <a:pt x="59443" y="140302"/>
                </a:cubicBezTo>
                <a:cubicBezTo>
                  <a:pt x="49055" y="152105"/>
                  <a:pt x="48425" y="156039"/>
                  <a:pt x="48425" y="216157"/>
                </a:cubicBezTo>
                <a:lnTo>
                  <a:pt x="48425" y="269193"/>
                </a:lnTo>
                <a:lnTo>
                  <a:pt x="52832" y="275646"/>
                </a:lnTo>
                <a:cubicBezTo>
                  <a:pt x="55193" y="279266"/>
                  <a:pt x="61489" y="285403"/>
                  <a:pt x="66841" y="289180"/>
                </a:cubicBezTo>
                <a:cubicBezTo>
                  <a:pt x="82266" y="300354"/>
                  <a:pt x="86358" y="307593"/>
                  <a:pt x="88562" y="326793"/>
                </a:cubicBezTo>
                <a:cubicBezTo>
                  <a:pt x="89349" y="333246"/>
                  <a:pt x="90293" y="335764"/>
                  <a:pt x="91867" y="335764"/>
                </a:cubicBezTo>
                <a:cubicBezTo>
                  <a:pt x="93756" y="335764"/>
                  <a:pt x="94071" y="337967"/>
                  <a:pt x="93756" y="347252"/>
                </a:cubicBezTo>
                <a:lnTo>
                  <a:pt x="93284" y="358584"/>
                </a:lnTo>
                <a:lnTo>
                  <a:pt x="85099" y="359056"/>
                </a:lnTo>
                <a:lnTo>
                  <a:pt x="76757" y="359528"/>
                </a:lnTo>
                <a:lnTo>
                  <a:pt x="76757" y="376839"/>
                </a:lnTo>
                <a:cubicBezTo>
                  <a:pt x="76757" y="391948"/>
                  <a:pt x="76442" y="394308"/>
                  <a:pt x="73609" y="397141"/>
                </a:cubicBezTo>
                <a:cubicBezTo>
                  <a:pt x="71878" y="398872"/>
                  <a:pt x="69044" y="400289"/>
                  <a:pt x="67313" y="400289"/>
                </a:cubicBezTo>
                <a:cubicBezTo>
                  <a:pt x="65582" y="400289"/>
                  <a:pt x="62749" y="398872"/>
                  <a:pt x="61017" y="397141"/>
                </a:cubicBezTo>
                <a:cubicBezTo>
                  <a:pt x="58184" y="394308"/>
                  <a:pt x="57869" y="391948"/>
                  <a:pt x="57869" y="376682"/>
                </a:cubicBezTo>
                <a:lnTo>
                  <a:pt x="57869" y="359370"/>
                </a:lnTo>
                <a:lnTo>
                  <a:pt x="37408" y="359370"/>
                </a:lnTo>
                <a:lnTo>
                  <a:pt x="16946" y="359370"/>
                </a:lnTo>
                <a:lnTo>
                  <a:pt x="16946" y="377311"/>
                </a:lnTo>
                <a:cubicBezTo>
                  <a:pt x="16946" y="394151"/>
                  <a:pt x="16788" y="395567"/>
                  <a:pt x="13483" y="397771"/>
                </a:cubicBezTo>
                <a:cubicBezTo>
                  <a:pt x="8761" y="401075"/>
                  <a:pt x="4984" y="400918"/>
                  <a:pt x="1206" y="397141"/>
                </a:cubicBezTo>
                <a:cubicBezTo>
                  <a:pt x="-1627" y="394308"/>
                  <a:pt x="-1942" y="391948"/>
                  <a:pt x="-1942" y="376682"/>
                </a:cubicBezTo>
                <a:lnTo>
                  <a:pt x="-1942" y="359370"/>
                </a:lnTo>
                <a:lnTo>
                  <a:pt x="-8080" y="359370"/>
                </a:lnTo>
                <a:cubicBezTo>
                  <a:pt x="-18626" y="359370"/>
                  <a:pt x="-19256" y="358584"/>
                  <a:pt x="-19256" y="347410"/>
                </a:cubicBezTo>
                <a:cubicBezTo>
                  <a:pt x="-19256" y="339226"/>
                  <a:pt x="-18783" y="337180"/>
                  <a:pt x="-16265" y="335921"/>
                </a:cubicBezTo>
                <a:cubicBezTo>
                  <a:pt x="-14061" y="334662"/>
                  <a:pt x="-13274" y="331987"/>
                  <a:pt x="-12645" y="323331"/>
                </a:cubicBezTo>
                <a:cubicBezTo>
                  <a:pt x="-11543" y="308380"/>
                  <a:pt x="-6664" y="300511"/>
                  <a:pt x="8132" y="289495"/>
                </a:cubicBezTo>
                <a:cubicBezTo>
                  <a:pt x="27334" y="275331"/>
                  <a:pt x="26390" y="278951"/>
                  <a:pt x="26390" y="217416"/>
                </a:cubicBezTo>
                <a:cubicBezTo>
                  <a:pt x="26390" y="188302"/>
                  <a:pt x="27177" y="160918"/>
                  <a:pt x="27964" y="156197"/>
                </a:cubicBezTo>
                <a:cubicBezTo>
                  <a:pt x="31584" y="136839"/>
                  <a:pt x="45592" y="118584"/>
                  <a:pt x="63693" y="109613"/>
                </a:cubicBezTo>
                <a:cubicBezTo>
                  <a:pt x="72035" y="105521"/>
                  <a:pt x="74239" y="105207"/>
                  <a:pt x="90136" y="105207"/>
                </a:cubicBezTo>
                <a:cubicBezTo>
                  <a:pt x="106662" y="105207"/>
                  <a:pt x="108079" y="105521"/>
                  <a:pt x="117995" y="110400"/>
                </a:cubicBezTo>
                <a:cubicBezTo>
                  <a:pt x="137670" y="120000"/>
                  <a:pt x="150734" y="138256"/>
                  <a:pt x="153724" y="160131"/>
                </a:cubicBezTo>
                <a:cubicBezTo>
                  <a:pt x="154669" y="166111"/>
                  <a:pt x="155298" y="208289"/>
                  <a:pt x="155456" y="253613"/>
                </a:cubicBezTo>
                <a:cubicBezTo>
                  <a:pt x="155456" y="333089"/>
                  <a:pt x="155613" y="336551"/>
                  <a:pt x="158761" y="343475"/>
                </a:cubicBezTo>
                <a:cubicBezTo>
                  <a:pt x="167418" y="363305"/>
                  <a:pt x="191500" y="373849"/>
                  <a:pt x="210545" y="366295"/>
                </a:cubicBezTo>
                <a:lnTo>
                  <a:pt x="216841" y="363777"/>
                </a:lnTo>
                <a:lnTo>
                  <a:pt x="216526" y="197429"/>
                </a:lnTo>
                <a:lnTo>
                  <a:pt x="216054" y="31239"/>
                </a:lnTo>
                <a:lnTo>
                  <a:pt x="166946" y="30767"/>
                </a:lnTo>
                <a:lnTo>
                  <a:pt x="117680" y="30452"/>
                </a:lnTo>
                <a:lnTo>
                  <a:pt x="117680" y="14715"/>
                </a:lnTo>
                <a:lnTo>
                  <a:pt x="117680" y="-1023"/>
                </a:lnTo>
                <a:lnTo>
                  <a:pt x="377386" y="-1023"/>
                </a:lnTo>
                <a:lnTo>
                  <a:pt x="637092" y="-1023"/>
                </a:lnTo>
                <a:lnTo>
                  <a:pt x="637092" y="14715"/>
                </a:lnTo>
                <a:lnTo>
                  <a:pt x="637092" y="30452"/>
                </a:lnTo>
                <a:lnTo>
                  <a:pt x="588298" y="30452"/>
                </a:lnTo>
                <a:lnTo>
                  <a:pt x="539505" y="30452"/>
                </a:lnTo>
                <a:lnTo>
                  <a:pt x="539505" y="253928"/>
                </a:lnTo>
                <a:lnTo>
                  <a:pt x="539505" y="477403"/>
                </a:lnTo>
                <a:lnTo>
                  <a:pt x="544857" y="477403"/>
                </a:lnTo>
                <a:cubicBezTo>
                  <a:pt x="548949" y="477403"/>
                  <a:pt x="551310" y="478505"/>
                  <a:pt x="554301" y="482282"/>
                </a:cubicBezTo>
                <a:cubicBezTo>
                  <a:pt x="557921" y="486531"/>
                  <a:pt x="558393" y="488420"/>
                  <a:pt x="558393" y="499751"/>
                </a:cubicBezTo>
                <a:cubicBezTo>
                  <a:pt x="558393" y="511554"/>
                  <a:pt x="558078" y="512498"/>
                  <a:pt x="553828" y="516905"/>
                </a:cubicBezTo>
                <a:lnTo>
                  <a:pt x="549264" y="521469"/>
                </a:lnTo>
                <a:lnTo>
                  <a:pt x="377858" y="521469"/>
                </a:lnTo>
                <a:cubicBezTo>
                  <a:pt x="230219" y="521469"/>
                  <a:pt x="206138" y="521154"/>
                  <a:pt x="203304" y="519108"/>
                </a:cubicBezTo>
                <a:close/>
                <a:moveTo>
                  <a:pt x="491656" y="449705"/>
                </a:moveTo>
                <a:cubicBezTo>
                  <a:pt x="502202" y="444669"/>
                  <a:pt x="502517" y="443252"/>
                  <a:pt x="502517" y="386911"/>
                </a:cubicBezTo>
                <a:cubicBezTo>
                  <a:pt x="502517" y="330570"/>
                  <a:pt x="502202" y="329154"/>
                  <a:pt x="491656" y="324118"/>
                </a:cubicBezTo>
                <a:cubicBezTo>
                  <a:pt x="486620" y="321757"/>
                  <a:pt x="475759" y="321600"/>
                  <a:pt x="375025" y="321915"/>
                </a:cubicBezTo>
                <a:lnTo>
                  <a:pt x="263745" y="322387"/>
                </a:lnTo>
                <a:lnTo>
                  <a:pt x="258393" y="328210"/>
                </a:lnTo>
                <a:lnTo>
                  <a:pt x="253042" y="334190"/>
                </a:lnTo>
                <a:lnTo>
                  <a:pt x="253042" y="386754"/>
                </a:lnTo>
                <a:lnTo>
                  <a:pt x="253042" y="439318"/>
                </a:lnTo>
                <a:lnTo>
                  <a:pt x="257292" y="444354"/>
                </a:lnTo>
                <a:cubicBezTo>
                  <a:pt x="259495" y="447187"/>
                  <a:pt x="262958" y="450020"/>
                  <a:pt x="264689" y="450649"/>
                </a:cubicBezTo>
                <a:cubicBezTo>
                  <a:pt x="266578" y="451436"/>
                  <a:pt x="317103" y="452066"/>
                  <a:pt x="377071" y="452066"/>
                </a:cubicBezTo>
                <a:cubicBezTo>
                  <a:pt x="474972" y="452223"/>
                  <a:pt x="486934" y="451908"/>
                  <a:pt x="491656" y="449705"/>
                </a:cubicBezTo>
                <a:close/>
                <a:moveTo>
                  <a:pt x="415633" y="248105"/>
                </a:moveTo>
                <a:cubicBezTo>
                  <a:pt x="409967" y="236144"/>
                  <a:pt x="402255" y="219777"/>
                  <a:pt x="398477" y="211908"/>
                </a:cubicBezTo>
                <a:lnTo>
                  <a:pt x="391709" y="197272"/>
                </a:lnTo>
                <a:lnTo>
                  <a:pt x="399894" y="197115"/>
                </a:lnTo>
                <a:cubicBezTo>
                  <a:pt x="404458" y="196957"/>
                  <a:pt x="411856" y="196485"/>
                  <a:pt x="416263" y="196013"/>
                </a:cubicBezTo>
                <a:lnTo>
                  <a:pt x="424448" y="194911"/>
                </a:lnTo>
                <a:lnTo>
                  <a:pt x="383997" y="140459"/>
                </a:lnTo>
                <a:cubicBezTo>
                  <a:pt x="361804" y="110400"/>
                  <a:pt x="343388" y="86007"/>
                  <a:pt x="343073" y="86321"/>
                </a:cubicBezTo>
                <a:cubicBezTo>
                  <a:pt x="342758" y="86636"/>
                  <a:pt x="348740" y="106466"/>
                  <a:pt x="356137" y="130387"/>
                </a:cubicBezTo>
                <a:cubicBezTo>
                  <a:pt x="363535" y="154308"/>
                  <a:pt x="369359" y="174295"/>
                  <a:pt x="368886" y="174767"/>
                </a:cubicBezTo>
                <a:cubicBezTo>
                  <a:pt x="368572" y="175239"/>
                  <a:pt x="361489" y="175869"/>
                  <a:pt x="353461" y="176341"/>
                </a:cubicBezTo>
                <a:cubicBezTo>
                  <a:pt x="345434" y="176813"/>
                  <a:pt x="338509" y="177443"/>
                  <a:pt x="338194" y="177757"/>
                </a:cubicBezTo>
                <a:cubicBezTo>
                  <a:pt x="337879" y="178072"/>
                  <a:pt x="343388" y="198846"/>
                  <a:pt x="350628" y="224026"/>
                </a:cubicBezTo>
                <a:lnTo>
                  <a:pt x="363850" y="269666"/>
                </a:lnTo>
                <a:lnTo>
                  <a:pt x="395014" y="269666"/>
                </a:lnTo>
                <a:lnTo>
                  <a:pt x="426022" y="269666"/>
                </a:lnTo>
                <a:lnTo>
                  <a:pt x="415633" y="248105"/>
                </a:lnTo>
                <a:close/>
              </a:path>
            </a:pathLst>
          </a:custGeom>
          <a:solidFill>
            <a:srgbClr val="4297CB"/>
          </a:solidFill>
          <a:ln w="157" cap="flat">
            <a:solidFill>
              <a:schemeClr val="accent1">
                <a:lumMod val="60000"/>
                <a:lumOff val="40000"/>
              </a:schemeClr>
            </a:solidFill>
            <a:prstDash val="solid"/>
            <a:miter/>
          </a:ln>
        </p:spPr>
        <p:txBody>
          <a:bodyPr rtlCol="0" anchor="ctr"/>
          <a:lstStyle/>
          <a:p>
            <a:endParaRPr lang="en-US"/>
          </a:p>
        </p:txBody>
      </p:sp>
      <p:cxnSp>
        <p:nvCxnSpPr>
          <p:cNvPr id="43" name="Straight Connector 42">
            <a:extLst>
              <a:ext uri="{FF2B5EF4-FFF2-40B4-BE49-F238E27FC236}">
                <a16:creationId xmlns:a16="http://schemas.microsoft.com/office/drawing/2014/main" id="{18A879AF-EF7D-CDC6-D6A7-099CE8516F01}"/>
              </a:ext>
            </a:extLst>
          </p:cNvPr>
          <p:cNvCxnSpPr>
            <a:cxnSpLocks/>
            <a:endCxn id="50" idx="2"/>
          </p:cNvCxnSpPr>
          <p:nvPr/>
        </p:nvCxnSpPr>
        <p:spPr>
          <a:xfrm flipV="1">
            <a:off x="3570377" y="3719262"/>
            <a:ext cx="1144044" cy="33285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E01775-74DB-93AE-C07E-55447E47ACBE}"/>
              </a:ext>
            </a:extLst>
          </p:cNvPr>
          <p:cNvCxnSpPr>
            <a:cxnSpLocks/>
            <a:endCxn id="50" idx="2"/>
          </p:cNvCxnSpPr>
          <p:nvPr/>
        </p:nvCxnSpPr>
        <p:spPr>
          <a:xfrm flipV="1">
            <a:off x="4129971" y="3719262"/>
            <a:ext cx="584450" cy="33285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C85ED0-1CA2-B8C2-2D27-0FE141CA88B1}"/>
              </a:ext>
            </a:extLst>
          </p:cNvPr>
          <p:cNvCxnSpPr>
            <a:cxnSpLocks/>
            <a:endCxn id="48" idx="4"/>
          </p:cNvCxnSpPr>
          <p:nvPr/>
        </p:nvCxnSpPr>
        <p:spPr>
          <a:xfrm flipH="1" flipV="1">
            <a:off x="4707516" y="3361485"/>
            <a:ext cx="13808" cy="67174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B2EC207-B359-F4A9-059C-1F8D515CBE67}"/>
              </a:ext>
            </a:extLst>
          </p:cNvPr>
          <p:cNvCxnSpPr>
            <a:cxnSpLocks/>
            <a:endCxn id="50" idx="2"/>
          </p:cNvCxnSpPr>
          <p:nvPr/>
        </p:nvCxnSpPr>
        <p:spPr>
          <a:xfrm flipH="1" flipV="1">
            <a:off x="4714421" y="3719262"/>
            <a:ext cx="583954" cy="33238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8E6641-B45F-B496-A85F-950C91E88075}"/>
              </a:ext>
            </a:extLst>
          </p:cNvPr>
          <p:cNvCxnSpPr>
            <a:cxnSpLocks/>
            <a:endCxn id="50" idx="2"/>
          </p:cNvCxnSpPr>
          <p:nvPr/>
        </p:nvCxnSpPr>
        <p:spPr>
          <a:xfrm flipH="1" flipV="1">
            <a:off x="4714421" y="3719262"/>
            <a:ext cx="1161006" cy="31396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8E9A638-2ECF-6B03-4D14-3371DE1F8BB2}"/>
              </a:ext>
            </a:extLst>
          </p:cNvPr>
          <p:cNvSpPr/>
          <p:nvPr/>
        </p:nvSpPr>
        <p:spPr>
          <a:xfrm>
            <a:off x="3869573" y="2766172"/>
            <a:ext cx="1675886" cy="595313"/>
          </a:xfrm>
          <a:prstGeom prst="ellipse">
            <a:avLst/>
          </a:prstGeom>
          <a:solidFill>
            <a:srgbClr val="4297CB"/>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POI</a:t>
            </a:r>
          </a:p>
          <a:p>
            <a:pPr algn="ctr"/>
            <a:r>
              <a:rPr lang="en-US" sz="1200" dirty="0"/>
              <a:t>50kW</a:t>
            </a:r>
            <a:endParaRPr lang="en-US" dirty="0"/>
          </a:p>
        </p:txBody>
      </p:sp>
      <p:sp>
        <p:nvSpPr>
          <p:cNvPr id="50" name="Rectangle 49">
            <a:extLst>
              <a:ext uri="{FF2B5EF4-FFF2-40B4-BE49-F238E27FC236}">
                <a16:creationId xmlns:a16="http://schemas.microsoft.com/office/drawing/2014/main" id="{01679887-89D6-6302-0C6A-DB25877B591A}"/>
              </a:ext>
            </a:extLst>
          </p:cNvPr>
          <p:cNvSpPr/>
          <p:nvPr/>
        </p:nvSpPr>
        <p:spPr>
          <a:xfrm>
            <a:off x="4411722" y="3453742"/>
            <a:ext cx="605397" cy="265520"/>
          </a:xfrm>
          <a:prstGeom prst="rect">
            <a:avLst/>
          </a:prstGeom>
          <a:solidFill>
            <a:srgbClr val="4297CB"/>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800" dirty="0"/>
              <a:t>ALM manager</a:t>
            </a:r>
          </a:p>
        </p:txBody>
      </p:sp>
      <p:sp>
        <p:nvSpPr>
          <p:cNvPr id="57" name="TextBox 56">
            <a:extLst>
              <a:ext uri="{FF2B5EF4-FFF2-40B4-BE49-F238E27FC236}">
                <a16:creationId xmlns:a16="http://schemas.microsoft.com/office/drawing/2014/main" id="{76011B92-1C9F-75BE-6661-61AF3ECC2E3F}"/>
              </a:ext>
            </a:extLst>
          </p:cNvPr>
          <p:cNvSpPr txBox="1"/>
          <p:nvPr/>
        </p:nvSpPr>
        <p:spPr>
          <a:xfrm>
            <a:off x="457684" y="4594762"/>
            <a:ext cx="441146" cy="200055"/>
          </a:xfrm>
          <a:prstGeom prst="rect">
            <a:avLst/>
          </a:prstGeom>
          <a:noFill/>
        </p:spPr>
        <p:txBody>
          <a:bodyPr wrap="none" rtlCol="0">
            <a:spAutoFit/>
          </a:bodyPr>
          <a:lstStyle/>
          <a:p>
            <a:r>
              <a:rPr lang="en-US" sz="700" dirty="0"/>
              <a:t>15 kW</a:t>
            </a:r>
          </a:p>
        </p:txBody>
      </p:sp>
      <p:sp>
        <p:nvSpPr>
          <p:cNvPr id="58" name="TextBox 57">
            <a:extLst>
              <a:ext uri="{FF2B5EF4-FFF2-40B4-BE49-F238E27FC236}">
                <a16:creationId xmlns:a16="http://schemas.microsoft.com/office/drawing/2014/main" id="{F5627D35-B271-9D5B-5C92-3A4CAF37D02E}"/>
              </a:ext>
            </a:extLst>
          </p:cNvPr>
          <p:cNvSpPr txBox="1"/>
          <p:nvPr/>
        </p:nvSpPr>
        <p:spPr>
          <a:xfrm>
            <a:off x="1003658" y="4594762"/>
            <a:ext cx="441146" cy="200055"/>
          </a:xfrm>
          <a:prstGeom prst="rect">
            <a:avLst/>
          </a:prstGeom>
          <a:noFill/>
        </p:spPr>
        <p:txBody>
          <a:bodyPr wrap="none" rtlCol="0">
            <a:spAutoFit/>
          </a:bodyPr>
          <a:lstStyle/>
          <a:p>
            <a:r>
              <a:rPr lang="en-US" sz="700" dirty="0"/>
              <a:t>15 kW</a:t>
            </a:r>
          </a:p>
        </p:txBody>
      </p:sp>
      <p:sp>
        <p:nvSpPr>
          <p:cNvPr id="59" name="TextBox 58">
            <a:extLst>
              <a:ext uri="{FF2B5EF4-FFF2-40B4-BE49-F238E27FC236}">
                <a16:creationId xmlns:a16="http://schemas.microsoft.com/office/drawing/2014/main" id="{223B3EE0-12C0-9687-B705-AAD6E7476303}"/>
              </a:ext>
            </a:extLst>
          </p:cNvPr>
          <p:cNvSpPr txBox="1"/>
          <p:nvPr/>
        </p:nvSpPr>
        <p:spPr>
          <a:xfrm>
            <a:off x="1598176" y="4594762"/>
            <a:ext cx="441146" cy="200055"/>
          </a:xfrm>
          <a:prstGeom prst="rect">
            <a:avLst/>
          </a:prstGeom>
          <a:noFill/>
        </p:spPr>
        <p:txBody>
          <a:bodyPr wrap="none" rtlCol="0">
            <a:spAutoFit/>
          </a:bodyPr>
          <a:lstStyle/>
          <a:p>
            <a:r>
              <a:rPr lang="en-US" sz="700" dirty="0"/>
              <a:t>15 kW</a:t>
            </a:r>
          </a:p>
        </p:txBody>
      </p:sp>
      <p:sp>
        <p:nvSpPr>
          <p:cNvPr id="60" name="TextBox 59">
            <a:extLst>
              <a:ext uri="{FF2B5EF4-FFF2-40B4-BE49-F238E27FC236}">
                <a16:creationId xmlns:a16="http://schemas.microsoft.com/office/drawing/2014/main" id="{3C629F61-FBB2-1AB2-DBFC-889ED5B43595}"/>
              </a:ext>
            </a:extLst>
          </p:cNvPr>
          <p:cNvSpPr txBox="1"/>
          <p:nvPr/>
        </p:nvSpPr>
        <p:spPr>
          <a:xfrm>
            <a:off x="2199582" y="4594762"/>
            <a:ext cx="441146" cy="200055"/>
          </a:xfrm>
          <a:prstGeom prst="rect">
            <a:avLst/>
          </a:prstGeom>
          <a:noFill/>
        </p:spPr>
        <p:txBody>
          <a:bodyPr wrap="none" rtlCol="0">
            <a:spAutoFit/>
          </a:bodyPr>
          <a:lstStyle/>
          <a:p>
            <a:r>
              <a:rPr lang="en-US" sz="700" dirty="0"/>
              <a:t>15 kW</a:t>
            </a:r>
          </a:p>
        </p:txBody>
      </p:sp>
      <p:sp>
        <p:nvSpPr>
          <p:cNvPr id="61" name="TextBox 60">
            <a:extLst>
              <a:ext uri="{FF2B5EF4-FFF2-40B4-BE49-F238E27FC236}">
                <a16:creationId xmlns:a16="http://schemas.microsoft.com/office/drawing/2014/main" id="{AA5421BD-7C0E-67FD-0AC7-B1F6875209A8}"/>
              </a:ext>
            </a:extLst>
          </p:cNvPr>
          <p:cNvSpPr txBox="1"/>
          <p:nvPr/>
        </p:nvSpPr>
        <p:spPr>
          <a:xfrm>
            <a:off x="2785651" y="4594762"/>
            <a:ext cx="441146" cy="200055"/>
          </a:xfrm>
          <a:prstGeom prst="rect">
            <a:avLst/>
          </a:prstGeom>
          <a:noFill/>
        </p:spPr>
        <p:txBody>
          <a:bodyPr wrap="none" rtlCol="0">
            <a:spAutoFit/>
          </a:bodyPr>
          <a:lstStyle/>
          <a:p>
            <a:r>
              <a:rPr lang="en-US" sz="700" dirty="0"/>
              <a:t>15 kW</a:t>
            </a:r>
          </a:p>
        </p:txBody>
      </p:sp>
      <p:sp>
        <p:nvSpPr>
          <p:cNvPr id="62" name="TextBox 61">
            <a:extLst>
              <a:ext uri="{FF2B5EF4-FFF2-40B4-BE49-F238E27FC236}">
                <a16:creationId xmlns:a16="http://schemas.microsoft.com/office/drawing/2014/main" id="{32FB5BCD-1CB9-2A3A-0E14-858421EC74E9}"/>
              </a:ext>
            </a:extLst>
          </p:cNvPr>
          <p:cNvSpPr txBox="1"/>
          <p:nvPr/>
        </p:nvSpPr>
        <p:spPr>
          <a:xfrm>
            <a:off x="3326887" y="4599551"/>
            <a:ext cx="441146" cy="200055"/>
          </a:xfrm>
          <a:prstGeom prst="rect">
            <a:avLst/>
          </a:prstGeom>
          <a:noFill/>
        </p:spPr>
        <p:txBody>
          <a:bodyPr wrap="none" rtlCol="0">
            <a:spAutoFit/>
          </a:bodyPr>
          <a:lstStyle/>
          <a:p>
            <a:r>
              <a:rPr lang="en-US" sz="700" dirty="0"/>
              <a:t>15 kW</a:t>
            </a:r>
          </a:p>
        </p:txBody>
      </p:sp>
      <p:sp>
        <p:nvSpPr>
          <p:cNvPr id="63" name="TextBox 62">
            <a:extLst>
              <a:ext uri="{FF2B5EF4-FFF2-40B4-BE49-F238E27FC236}">
                <a16:creationId xmlns:a16="http://schemas.microsoft.com/office/drawing/2014/main" id="{6392BAFB-2407-6E2F-DF81-593494FA22C0}"/>
              </a:ext>
            </a:extLst>
          </p:cNvPr>
          <p:cNvSpPr txBox="1"/>
          <p:nvPr/>
        </p:nvSpPr>
        <p:spPr>
          <a:xfrm>
            <a:off x="3872861" y="4599551"/>
            <a:ext cx="441146" cy="200055"/>
          </a:xfrm>
          <a:prstGeom prst="rect">
            <a:avLst/>
          </a:prstGeom>
          <a:noFill/>
        </p:spPr>
        <p:txBody>
          <a:bodyPr wrap="none" rtlCol="0">
            <a:spAutoFit/>
          </a:bodyPr>
          <a:lstStyle/>
          <a:p>
            <a:r>
              <a:rPr lang="en-US" sz="700" dirty="0"/>
              <a:t>15 kW</a:t>
            </a:r>
          </a:p>
        </p:txBody>
      </p:sp>
      <p:sp>
        <p:nvSpPr>
          <p:cNvPr id="64" name="TextBox 63">
            <a:extLst>
              <a:ext uri="{FF2B5EF4-FFF2-40B4-BE49-F238E27FC236}">
                <a16:creationId xmlns:a16="http://schemas.microsoft.com/office/drawing/2014/main" id="{FBAA595F-CACD-2214-C472-F12AA1AE7CEC}"/>
              </a:ext>
            </a:extLst>
          </p:cNvPr>
          <p:cNvSpPr txBox="1"/>
          <p:nvPr/>
        </p:nvSpPr>
        <p:spPr>
          <a:xfrm>
            <a:off x="4467379" y="4599551"/>
            <a:ext cx="441146" cy="200055"/>
          </a:xfrm>
          <a:prstGeom prst="rect">
            <a:avLst/>
          </a:prstGeom>
          <a:noFill/>
        </p:spPr>
        <p:txBody>
          <a:bodyPr wrap="none" rtlCol="0">
            <a:spAutoFit/>
          </a:bodyPr>
          <a:lstStyle/>
          <a:p>
            <a:r>
              <a:rPr lang="en-US" sz="700" dirty="0"/>
              <a:t>15 kW</a:t>
            </a:r>
          </a:p>
        </p:txBody>
      </p:sp>
      <p:sp>
        <p:nvSpPr>
          <p:cNvPr id="65" name="TextBox 64">
            <a:extLst>
              <a:ext uri="{FF2B5EF4-FFF2-40B4-BE49-F238E27FC236}">
                <a16:creationId xmlns:a16="http://schemas.microsoft.com/office/drawing/2014/main" id="{2B28ED6E-4E79-276E-6C86-AC879FB5D008}"/>
              </a:ext>
            </a:extLst>
          </p:cNvPr>
          <p:cNvSpPr txBox="1"/>
          <p:nvPr/>
        </p:nvSpPr>
        <p:spPr>
          <a:xfrm>
            <a:off x="5068785" y="4599551"/>
            <a:ext cx="441146" cy="200055"/>
          </a:xfrm>
          <a:prstGeom prst="rect">
            <a:avLst/>
          </a:prstGeom>
          <a:noFill/>
        </p:spPr>
        <p:txBody>
          <a:bodyPr wrap="none" rtlCol="0">
            <a:spAutoFit/>
          </a:bodyPr>
          <a:lstStyle/>
          <a:p>
            <a:r>
              <a:rPr lang="en-US" sz="700" dirty="0"/>
              <a:t>15 kW</a:t>
            </a:r>
          </a:p>
        </p:txBody>
      </p:sp>
      <p:sp>
        <p:nvSpPr>
          <p:cNvPr id="66" name="TextBox 65">
            <a:extLst>
              <a:ext uri="{FF2B5EF4-FFF2-40B4-BE49-F238E27FC236}">
                <a16:creationId xmlns:a16="http://schemas.microsoft.com/office/drawing/2014/main" id="{928432F6-27DA-9D7D-CF73-2B59E704A6F0}"/>
              </a:ext>
            </a:extLst>
          </p:cNvPr>
          <p:cNvSpPr txBox="1"/>
          <p:nvPr/>
        </p:nvSpPr>
        <p:spPr>
          <a:xfrm>
            <a:off x="5654854" y="4599551"/>
            <a:ext cx="441146" cy="200055"/>
          </a:xfrm>
          <a:prstGeom prst="rect">
            <a:avLst/>
          </a:prstGeom>
          <a:noFill/>
        </p:spPr>
        <p:txBody>
          <a:bodyPr wrap="none" rtlCol="0">
            <a:spAutoFit/>
          </a:bodyPr>
          <a:lstStyle/>
          <a:p>
            <a:r>
              <a:rPr lang="en-US" sz="700" dirty="0"/>
              <a:t>15 kW</a:t>
            </a:r>
          </a:p>
        </p:txBody>
      </p:sp>
      <p:sp>
        <p:nvSpPr>
          <p:cNvPr id="30" name="Title 1">
            <a:extLst>
              <a:ext uri="{FF2B5EF4-FFF2-40B4-BE49-F238E27FC236}">
                <a16:creationId xmlns:a16="http://schemas.microsoft.com/office/drawing/2014/main" id="{52821D06-E9EA-2929-8AC2-84D28530A771}"/>
              </a:ext>
            </a:extLst>
          </p:cNvPr>
          <p:cNvSpPr>
            <a:spLocks noGrp="1"/>
          </p:cNvSpPr>
          <p:nvPr>
            <p:ph type="title"/>
          </p:nvPr>
        </p:nvSpPr>
        <p:spPr>
          <a:xfrm>
            <a:off x="1701800" y="1"/>
            <a:ext cx="9078976" cy="1417320"/>
          </a:xfrm>
        </p:spPr>
        <p:txBody>
          <a:bodyPr/>
          <a:lstStyle/>
          <a:p>
            <a:r>
              <a:rPr lang="en-US" dirty="0"/>
              <a:t>Mitigating the Largest Impacts</a:t>
            </a:r>
            <a:br>
              <a:rPr lang="en-US" dirty="0"/>
            </a:br>
            <a:r>
              <a:rPr lang="en-US" sz="1800" b="1" i="1" dirty="0"/>
              <a:t>Automated Load Management</a:t>
            </a:r>
            <a:endParaRPr lang="en-US" b="1" i="1" dirty="0"/>
          </a:p>
        </p:txBody>
      </p:sp>
      <p:pic>
        <p:nvPicPr>
          <p:cNvPr id="32" name="Picture 31" descr="A graph of a graph&#10;&#10;Description automatically generated">
            <a:extLst>
              <a:ext uri="{FF2B5EF4-FFF2-40B4-BE49-F238E27FC236}">
                <a16:creationId xmlns:a16="http://schemas.microsoft.com/office/drawing/2014/main" id="{B248815F-30F0-266B-8EBC-5CA241E92959}"/>
              </a:ext>
            </a:extLst>
          </p:cNvPr>
          <p:cNvPicPr>
            <a:picLocks noChangeAspect="1"/>
          </p:cNvPicPr>
          <p:nvPr/>
        </p:nvPicPr>
        <p:blipFill>
          <a:blip r:embed="rId2"/>
          <a:stretch>
            <a:fillRect/>
          </a:stretch>
        </p:blipFill>
        <p:spPr>
          <a:xfrm>
            <a:off x="8038311" y="3405731"/>
            <a:ext cx="3638550" cy="3244850"/>
          </a:xfrm>
          <a:prstGeom prst="rect">
            <a:avLst/>
          </a:prstGeom>
        </p:spPr>
      </p:pic>
      <p:sp>
        <p:nvSpPr>
          <p:cNvPr id="34" name="TextBox 33">
            <a:extLst>
              <a:ext uri="{FF2B5EF4-FFF2-40B4-BE49-F238E27FC236}">
                <a16:creationId xmlns:a16="http://schemas.microsoft.com/office/drawing/2014/main" id="{277D714A-08B1-8DAF-5B10-161A46F6D17B}"/>
              </a:ext>
            </a:extLst>
          </p:cNvPr>
          <p:cNvSpPr txBox="1"/>
          <p:nvPr/>
        </p:nvSpPr>
        <p:spPr>
          <a:xfrm>
            <a:off x="316300" y="6640030"/>
            <a:ext cx="11617980"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 . 1. Decision Authorizing Pacific Gas and Electric Company’s Electric Vehicle Charge 2 Program, 2022; 2. Opening Brief of Pacific Gas and Electric Company, 2022; Image right courtesy The Mobility House AG</a:t>
            </a:r>
            <a:endParaRPr lang="en-US" sz="800" dirty="0">
              <a:solidFill>
                <a:schemeClr val="bg1">
                  <a:lumMod val="75000"/>
                </a:schemeClr>
              </a:solidFill>
              <a:latin typeface="Montserrat" panose="00000500000000000000" pitchFamily="2" charset="0"/>
            </a:endParaRPr>
          </a:p>
        </p:txBody>
      </p:sp>
      <p:sp>
        <p:nvSpPr>
          <p:cNvPr id="36" name="TextBox 35">
            <a:extLst>
              <a:ext uri="{FF2B5EF4-FFF2-40B4-BE49-F238E27FC236}">
                <a16:creationId xmlns:a16="http://schemas.microsoft.com/office/drawing/2014/main" id="{FE8EBB72-10C7-2F63-FCCD-253892668C19}"/>
              </a:ext>
            </a:extLst>
          </p:cNvPr>
          <p:cNvSpPr txBox="1"/>
          <p:nvPr/>
        </p:nvSpPr>
        <p:spPr>
          <a:xfrm>
            <a:off x="412495" y="5065696"/>
            <a:ext cx="6148386" cy="1661993"/>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The CPUC found that “utilization of ALM will help lower program costs and promote efficient use of electric grid infrastructure.”</a:t>
            </a:r>
            <a:r>
              <a:rPr lang="en-US" baseline="30000" dirty="0">
                <a:latin typeface="Calibri" panose="020F0502020204030204" pitchFamily="34" charset="0"/>
                <a:ea typeface="Calibri" panose="020F0502020204030204" pitchFamily="34" charset="0"/>
                <a:cs typeface="Calibri" panose="020F0502020204030204" pitchFamily="34" charset="0"/>
              </a:rPr>
              <a:t>1</a:t>
            </a:r>
          </a:p>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When using ALM, PG&amp;E observed cost savings ranging from $30,000 to $200,000 per project.</a:t>
            </a:r>
            <a:r>
              <a:rPr lang="en-US" sz="1800" baseline="30000" dirty="0">
                <a:latin typeface="Calibri" panose="020F0502020204030204" pitchFamily="34" charset="0"/>
                <a:ea typeface="Calibri" panose="020F0502020204030204" pitchFamily="34" charset="0"/>
                <a:cs typeface="Calibri" panose="020F0502020204030204" pitchFamily="34" charset="0"/>
              </a:rPr>
              <a:t>2</a:t>
            </a:r>
          </a:p>
          <a:p>
            <a:pPr marL="285750" indent="-285750">
              <a:buFont typeface="Arial" panose="020B0604020202020204" pitchFamily="34" charset="0"/>
              <a:buChar char="•"/>
            </a:pPr>
            <a:endParaRPr lang="en-US" baseline="30000" dirty="0">
              <a:latin typeface="Calibri" panose="020F0502020204030204" pitchFamily="34" charset="0"/>
              <a:ea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451CF597-43F1-8151-DE83-F027373085DE}"/>
              </a:ext>
            </a:extLst>
          </p:cNvPr>
          <p:cNvSpPr txBox="1"/>
          <p:nvPr/>
        </p:nvSpPr>
        <p:spPr>
          <a:xfrm>
            <a:off x="358562" y="1551758"/>
            <a:ext cx="6423630" cy="954107"/>
          </a:xfrm>
          <a:prstGeom prst="rect">
            <a:avLst/>
          </a:prstGeom>
          <a:noFill/>
        </p:spPr>
        <p:txBody>
          <a:bodyPr wrap="square">
            <a:sp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Automated Load Management (ALM) </a:t>
            </a:r>
            <a:r>
              <a:rPr lang="en-US" dirty="0">
                <a:effectLst/>
                <a:latin typeface="Calibri" panose="020F0502020204030204" pitchFamily="34" charset="0"/>
                <a:ea typeface="Calibri" panose="020F0502020204030204" pitchFamily="34" charset="0"/>
                <a:cs typeface="Calibri" panose="020F0502020204030204" pitchFamily="34" charset="0"/>
              </a:rPr>
              <a:t>is software that schedules and prioritizes EV demand at a given </a:t>
            </a:r>
            <a:r>
              <a:rPr lang="en-US" dirty="0">
                <a:latin typeface="Calibri" panose="020F0502020204030204" pitchFamily="34" charset="0"/>
                <a:ea typeface="Calibri" panose="020F0502020204030204" pitchFamily="34" charset="0"/>
                <a:cs typeface="Calibri" panose="020F0502020204030204" pitchFamily="34" charset="0"/>
              </a:rPr>
              <a:t>point of interconnection (POI) </a:t>
            </a:r>
            <a:r>
              <a:rPr lang="en-US" dirty="0">
                <a:effectLst/>
                <a:latin typeface="Calibri" panose="020F0502020204030204" pitchFamily="34" charset="0"/>
                <a:ea typeface="Calibri" panose="020F0502020204030204" pitchFamily="34" charset="0"/>
                <a:cs typeface="Calibri" panose="020F0502020204030204" pitchFamily="34" charset="0"/>
              </a:rPr>
              <a:t>to remain within a specified range over time.</a:t>
            </a:r>
            <a:endParaRPr lang="en-US" sz="2000" baseline="30000" dirty="0">
              <a:latin typeface="Calibri" panose="020F0502020204030204" pitchFamily="34" charset="0"/>
              <a:ea typeface="Calibri" panose="020F0502020204030204" pitchFamily="34" charset="0"/>
              <a:cs typeface="Calibri" panose="020F0502020204030204" pitchFamily="34" charset="0"/>
            </a:endParaRPr>
          </a:p>
        </p:txBody>
      </p:sp>
      <p:sp>
        <p:nvSpPr>
          <p:cNvPr id="52" name="Oval 51">
            <a:extLst>
              <a:ext uri="{FF2B5EF4-FFF2-40B4-BE49-F238E27FC236}">
                <a16:creationId xmlns:a16="http://schemas.microsoft.com/office/drawing/2014/main" id="{47F461FD-4005-F8F1-59D0-9F7F9F34B5A3}"/>
              </a:ext>
            </a:extLst>
          </p:cNvPr>
          <p:cNvSpPr/>
          <p:nvPr/>
        </p:nvSpPr>
        <p:spPr>
          <a:xfrm>
            <a:off x="4129971" y="3361485"/>
            <a:ext cx="1240709" cy="486343"/>
          </a:xfrm>
          <a:prstGeom prst="ellipse">
            <a:avLst/>
          </a:prstGeom>
          <a:noFill/>
          <a:ln w="571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538EAC-420C-CEF9-BEA7-5B1C469369F0}"/>
              </a:ext>
            </a:extLst>
          </p:cNvPr>
          <p:cNvPicPr>
            <a:picLocks noChangeAspect="1"/>
          </p:cNvPicPr>
          <p:nvPr/>
        </p:nvPicPr>
        <p:blipFill>
          <a:blip r:embed="rId3"/>
          <a:stretch>
            <a:fillRect/>
          </a:stretch>
        </p:blipFill>
        <p:spPr>
          <a:xfrm>
            <a:off x="0" y="434988"/>
            <a:ext cx="1614456" cy="713232"/>
          </a:xfrm>
          <a:prstGeom prst="rect">
            <a:avLst/>
          </a:prstGeom>
        </p:spPr>
      </p:pic>
    </p:spTree>
    <p:extLst>
      <p:ext uri="{BB962C8B-B14F-4D97-AF65-F5344CB8AC3E}">
        <p14:creationId xmlns:p14="http://schemas.microsoft.com/office/powerpoint/2010/main" val="989654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8F0D-9DC5-5BB9-ED58-F229F1A99B5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C6B8C5D7-C740-A0BE-478B-240C169A2025}"/>
              </a:ext>
            </a:extLst>
          </p:cNvPr>
          <p:cNvSpPr>
            <a:spLocks noGrp="1"/>
          </p:cNvSpPr>
          <p:nvPr>
            <p:ph sz="quarter" idx="10"/>
          </p:nvPr>
        </p:nvSpPr>
        <p:spPr>
          <a:xfrm>
            <a:off x="400492" y="2377315"/>
            <a:ext cx="5370896" cy="2357623"/>
          </a:xfrm>
        </p:spPr>
        <p:txBody>
          <a:bodyPr/>
          <a:lstStyle/>
          <a:p>
            <a:r>
              <a:rPr lang="en-US" sz="2800" dirty="0"/>
              <a:t>About the Task Force</a:t>
            </a:r>
          </a:p>
          <a:p>
            <a:r>
              <a:rPr lang="en-US" sz="2800" dirty="0"/>
              <a:t>Set the Stage</a:t>
            </a:r>
          </a:p>
          <a:p>
            <a:r>
              <a:rPr lang="en-US" sz="2800" dirty="0"/>
              <a:t>4 High-level Steps to Grid Planning</a:t>
            </a:r>
          </a:p>
          <a:p>
            <a:r>
              <a:rPr lang="en-US" sz="2800" dirty="0"/>
              <a:t>Processes and Wrap Up</a:t>
            </a:r>
          </a:p>
          <a:p>
            <a:r>
              <a:rPr lang="en-US" sz="2800" dirty="0"/>
              <a:t>Q&amp;A</a:t>
            </a:r>
          </a:p>
        </p:txBody>
      </p:sp>
      <p:graphicFrame>
        <p:nvGraphicFramePr>
          <p:cNvPr id="7" name="Content Placeholder 3">
            <a:extLst>
              <a:ext uri="{FF2B5EF4-FFF2-40B4-BE49-F238E27FC236}">
                <a16:creationId xmlns:a16="http://schemas.microsoft.com/office/drawing/2014/main" id="{5151C9EC-BFBC-0B3B-D432-BFC3156CBF0F}"/>
              </a:ext>
            </a:extLst>
          </p:cNvPr>
          <p:cNvGraphicFramePr>
            <a:graphicFrameLocks/>
          </p:cNvGraphicFramePr>
          <p:nvPr>
            <p:extLst>
              <p:ext uri="{D42A27DB-BD31-4B8C-83A1-F6EECF244321}">
                <p14:modId xmlns:p14="http://schemas.microsoft.com/office/powerpoint/2010/main" val="464599170"/>
              </p:ext>
            </p:extLst>
          </p:nvPr>
        </p:nvGraphicFramePr>
        <p:xfrm>
          <a:off x="5669678" y="2377315"/>
          <a:ext cx="6272066" cy="3392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2060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CB16D-1160-42F3-4265-1A2BAF1C35DF}"/>
              </a:ext>
            </a:extLst>
          </p:cNvPr>
          <p:cNvPicPr>
            <a:picLocks noChangeAspect="1"/>
          </p:cNvPicPr>
          <p:nvPr/>
        </p:nvPicPr>
        <p:blipFill>
          <a:blip r:embed="rId2"/>
          <a:stretch>
            <a:fillRect/>
          </a:stretch>
        </p:blipFill>
        <p:spPr>
          <a:xfrm>
            <a:off x="0" y="434988"/>
            <a:ext cx="1614456" cy="713232"/>
          </a:xfrm>
          <a:prstGeom prst="rect">
            <a:avLst/>
          </a:prstGeom>
        </p:spPr>
      </p:pic>
      <p:sp>
        <p:nvSpPr>
          <p:cNvPr id="3" name="Content Placeholder 2">
            <a:extLst>
              <a:ext uri="{FF2B5EF4-FFF2-40B4-BE49-F238E27FC236}">
                <a16:creationId xmlns:a16="http://schemas.microsoft.com/office/drawing/2014/main" id="{9338D193-5D23-CBF8-C6B3-340DE6E5BA77}"/>
              </a:ext>
            </a:extLst>
          </p:cNvPr>
          <p:cNvSpPr>
            <a:spLocks noGrp="1"/>
          </p:cNvSpPr>
          <p:nvPr>
            <p:ph sz="quarter" idx="10"/>
          </p:nvPr>
        </p:nvSpPr>
        <p:spPr>
          <a:xfrm>
            <a:off x="761999" y="1754189"/>
            <a:ext cx="10769065" cy="4435283"/>
          </a:xfrm>
        </p:spPr>
        <p:txBody>
          <a:bodyPr/>
          <a:lstStyle/>
          <a:p>
            <a:pPr marL="0" indent="0">
              <a:buNone/>
            </a:pPr>
            <a:r>
              <a:rPr lang="en-US" dirty="0"/>
              <a:t>Challenges: </a:t>
            </a:r>
          </a:p>
          <a:p>
            <a:pPr lvl="1"/>
            <a:r>
              <a:rPr lang="en-US" b="1" dirty="0"/>
              <a:t>Customer Participation </a:t>
            </a:r>
            <a:r>
              <a:rPr lang="en-US" dirty="0"/>
              <a:t>- </a:t>
            </a:r>
            <a:r>
              <a:rPr lang="en-US" sz="1800" dirty="0"/>
              <a:t>Convincing customers to participate, incentivized by the value stream that the utility or aggregator can monetize, can prove unsuccessful. </a:t>
            </a:r>
            <a:endParaRPr lang="en-US" dirty="0"/>
          </a:p>
          <a:p>
            <a:pPr lvl="1"/>
            <a:r>
              <a:rPr lang="en-US" b="1" dirty="0"/>
              <a:t>Preserving Benefits of Load Diversity </a:t>
            </a:r>
            <a:r>
              <a:rPr lang="en-US" dirty="0"/>
              <a:t>- </a:t>
            </a:r>
            <a:r>
              <a:rPr lang="en-US" sz="1800" dirty="0"/>
              <a:t>Smart charging can disrupt diversity by concentrating charging during specific time periods.</a:t>
            </a:r>
            <a:endParaRPr lang="en-US" dirty="0"/>
          </a:p>
          <a:p>
            <a:pPr lvl="1"/>
            <a:r>
              <a:rPr lang="en-US" b="1" dirty="0"/>
              <a:t>Communication and Control - </a:t>
            </a:r>
            <a:r>
              <a:rPr lang="en-US" sz="1800" dirty="0"/>
              <a:t>The architecture to enable smart charging requires data exchanges across multiple software systems designed by different vendors with different risk tolerances.</a:t>
            </a:r>
            <a:endParaRPr lang="en-US" dirty="0"/>
          </a:p>
          <a:p>
            <a:pPr lvl="1"/>
            <a:r>
              <a:rPr lang="en-US" b="1" dirty="0"/>
              <a:t>Pricing Sensitivity and Reliability - </a:t>
            </a:r>
            <a:r>
              <a:rPr lang="en-US" sz="1800" dirty="0"/>
              <a:t>Pilots point toward the potential of smart charging, but work remains to understand the extent to which grid planners should rely on it, and its overall cost-effectiveness.</a:t>
            </a:r>
          </a:p>
          <a:p>
            <a:pPr lvl="1"/>
            <a:r>
              <a:rPr lang="en-US" b="1" dirty="0"/>
              <a:t>Modeling </a:t>
            </a:r>
            <a:r>
              <a:rPr lang="en-US" dirty="0"/>
              <a:t>- </a:t>
            </a:r>
            <a:r>
              <a:rPr lang="en-US" sz="1800" dirty="0"/>
              <a:t>Even after data on smart charging is widely available, grid planning tools and processes will need to be updated to consider smart charging as an option.</a:t>
            </a:r>
          </a:p>
          <a:p>
            <a:pPr marL="0" indent="0">
              <a:buNone/>
            </a:pPr>
            <a:r>
              <a:rPr lang="en-US" dirty="0"/>
              <a:t>Coordination: </a:t>
            </a:r>
          </a:p>
          <a:p>
            <a:pPr lvl="1"/>
            <a:r>
              <a:rPr lang="en-US" dirty="0"/>
              <a:t>The effects of distributed solar+storage and EVs should be </a:t>
            </a:r>
            <a:r>
              <a:rPr lang="en-US" b="1" dirty="0"/>
              <a:t>analyzed together</a:t>
            </a:r>
            <a:r>
              <a:rPr lang="en-US" dirty="0"/>
              <a:t>.</a:t>
            </a:r>
          </a:p>
          <a:p>
            <a:pPr lvl="1"/>
            <a:r>
              <a:rPr lang="en-US" b="1" dirty="0"/>
              <a:t>Bi-directional charging </a:t>
            </a:r>
            <a:r>
              <a:rPr lang="en-US" dirty="0"/>
              <a:t>is important because of the potential scale of storage accessible in EVs.</a:t>
            </a:r>
          </a:p>
        </p:txBody>
      </p:sp>
      <p:sp>
        <p:nvSpPr>
          <p:cNvPr id="7" name="Title 1">
            <a:extLst>
              <a:ext uri="{FF2B5EF4-FFF2-40B4-BE49-F238E27FC236}">
                <a16:creationId xmlns:a16="http://schemas.microsoft.com/office/drawing/2014/main" id="{87E3D510-1FCC-0145-1C4E-E48479656686}"/>
              </a:ext>
            </a:extLst>
          </p:cNvPr>
          <p:cNvSpPr>
            <a:spLocks noGrp="1"/>
          </p:cNvSpPr>
          <p:nvPr>
            <p:ph type="title"/>
          </p:nvPr>
        </p:nvSpPr>
        <p:spPr>
          <a:xfrm>
            <a:off x="1701800" y="1"/>
            <a:ext cx="9078976" cy="1417320"/>
          </a:xfrm>
        </p:spPr>
        <p:txBody>
          <a:bodyPr/>
          <a:lstStyle/>
          <a:p>
            <a:r>
              <a:rPr lang="en-US" dirty="0"/>
              <a:t>Mitigating the Largest Impacts</a:t>
            </a:r>
            <a:br>
              <a:rPr lang="en-US" dirty="0"/>
            </a:br>
            <a:r>
              <a:rPr lang="en-US" sz="1800" b="1" i="1" dirty="0"/>
              <a:t>Challenges and Coordination</a:t>
            </a:r>
            <a:endParaRPr lang="en-US" b="1" i="1" dirty="0"/>
          </a:p>
        </p:txBody>
      </p:sp>
    </p:spTree>
    <p:extLst>
      <p:ext uri="{BB962C8B-B14F-4D97-AF65-F5344CB8AC3E}">
        <p14:creationId xmlns:p14="http://schemas.microsoft.com/office/powerpoint/2010/main" val="360228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52D15F-FE0E-8DFF-69E7-B42CD481D6BB}"/>
              </a:ext>
            </a:extLst>
          </p:cNvPr>
          <p:cNvPicPr>
            <a:picLocks noChangeAspect="1"/>
          </p:cNvPicPr>
          <p:nvPr/>
        </p:nvPicPr>
        <p:blipFill>
          <a:blip r:embed="rId2"/>
          <a:stretch>
            <a:fillRect/>
          </a:stretch>
        </p:blipFill>
        <p:spPr>
          <a:xfrm>
            <a:off x="-14532" y="440650"/>
            <a:ext cx="1614456" cy="713232"/>
          </a:xfrm>
          <a:prstGeom prst="rect">
            <a:avLst/>
          </a:prstGeom>
        </p:spPr>
      </p:pic>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Developing Roadmaps and Grid Plans</a:t>
            </a:r>
            <a:endParaRPr lang="en-US" b="1" i="1" dirty="0"/>
          </a:p>
        </p:txBody>
      </p:sp>
      <p:sp>
        <p:nvSpPr>
          <p:cNvPr id="58" name="Text Box 690140711">
            <a:extLst>
              <a:ext uri="{FF2B5EF4-FFF2-40B4-BE49-F238E27FC236}">
                <a16:creationId xmlns:a16="http://schemas.microsoft.com/office/drawing/2014/main" id="{E0BB9DB6-F1DE-0E7C-581C-3F832F514B18}"/>
              </a:ext>
            </a:extLst>
          </p:cNvPr>
          <p:cNvSpPr txBox="1">
            <a:spLocks noChangeArrowheads="1"/>
          </p:cNvSpPr>
          <p:nvPr/>
        </p:nvSpPr>
        <p:spPr bwMode="auto">
          <a:xfrm>
            <a:off x="299371" y="1722685"/>
            <a:ext cx="11614745" cy="713232"/>
          </a:xfrm>
          <a:prstGeom prst="rect">
            <a:avLst/>
          </a:prstGeom>
          <a:solidFill>
            <a:schemeClr val="accent1"/>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Overarching Goal:</a:t>
            </a:r>
            <a:r>
              <a:rPr lang="en-US" sz="2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ea typeface="Calibri" panose="020F0502020204030204" pitchFamily="34" charset="0"/>
                <a:cs typeface="Calibri" panose="020F0502020204030204" pitchFamily="34" charset="0"/>
              </a:rPr>
              <a:t>L</a:t>
            </a:r>
            <a:r>
              <a:rPr lang="en-US" sz="2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ong-term study findings are integrated in the medium- and short-term plans to avoid widespread interconnection constraints. Too often, long-term study results are left in isolation. </a:t>
            </a:r>
          </a:p>
        </p:txBody>
      </p:sp>
      <p:sp>
        <p:nvSpPr>
          <p:cNvPr id="74" name="Oval 73">
            <a:extLst>
              <a:ext uri="{FF2B5EF4-FFF2-40B4-BE49-F238E27FC236}">
                <a16:creationId xmlns:a16="http://schemas.microsoft.com/office/drawing/2014/main" id="{E445CF82-9F13-F817-F74C-5A38B3F23B7F}"/>
              </a:ext>
            </a:extLst>
          </p:cNvPr>
          <p:cNvSpPr/>
          <p:nvPr/>
        </p:nvSpPr>
        <p:spPr>
          <a:xfrm>
            <a:off x="1017749" y="2790003"/>
            <a:ext cx="2093062" cy="2093062"/>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6" name="Freeform: Shape 75">
            <a:extLst>
              <a:ext uri="{FF2B5EF4-FFF2-40B4-BE49-F238E27FC236}">
                <a16:creationId xmlns:a16="http://schemas.microsoft.com/office/drawing/2014/main" id="{A4E6B96F-D421-D6E0-C2C7-935F2A68E1A3}"/>
              </a:ext>
            </a:extLst>
          </p:cNvPr>
          <p:cNvSpPr/>
          <p:nvPr/>
        </p:nvSpPr>
        <p:spPr>
          <a:xfrm>
            <a:off x="348655" y="4963831"/>
            <a:ext cx="3431250" cy="1035000"/>
          </a:xfrm>
          <a:custGeom>
            <a:avLst/>
            <a:gdLst>
              <a:gd name="connsiteX0" fmla="*/ 0 w 3431250"/>
              <a:gd name="connsiteY0" fmla="*/ 0 h 1035000"/>
              <a:gd name="connsiteX1" fmla="*/ 3431250 w 3431250"/>
              <a:gd name="connsiteY1" fmla="*/ 0 h 1035000"/>
              <a:gd name="connsiteX2" fmla="*/ 3431250 w 3431250"/>
              <a:gd name="connsiteY2" fmla="*/ 1035000 h 1035000"/>
              <a:gd name="connsiteX3" fmla="*/ 0 w 3431250"/>
              <a:gd name="connsiteY3" fmla="*/ 1035000 h 1035000"/>
              <a:gd name="connsiteX4" fmla="*/ 0 w 3431250"/>
              <a:gd name="connsiteY4" fmla="*/ 0 h 10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250" h="1035000">
                <a:moveTo>
                  <a:pt x="0" y="0"/>
                </a:moveTo>
                <a:lnTo>
                  <a:pt x="3431250" y="0"/>
                </a:lnTo>
                <a:lnTo>
                  <a:pt x="3431250" y="1035000"/>
                </a:lnTo>
                <a:lnTo>
                  <a:pt x="0" y="10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400" b="1" kern="1200" dirty="0">
                <a:latin typeface="Calibri" panose="020F0502020204030204" pitchFamily="34" charset="0"/>
                <a:ea typeface="Calibri" panose="020F0502020204030204" pitchFamily="34" charset="0"/>
                <a:cs typeface="Calibri" panose="020F0502020204030204" pitchFamily="34" charset="0"/>
              </a:rPr>
              <a:t>Future-ready plans </a:t>
            </a:r>
          </a:p>
        </p:txBody>
      </p:sp>
      <p:sp>
        <p:nvSpPr>
          <p:cNvPr id="77" name="Oval 76">
            <a:extLst>
              <a:ext uri="{FF2B5EF4-FFF2-40B4-BE49-F238E27FC236}">
                <a16:creationId xmlns:a16="http://schemas.microsoft.com/office/drawing/2014/main" id="{53ADC032-2313-1EE5-D1A7-C6505E9D1166}"/>
              </a:ext>
            </a:extLst>
          </p:cNvPr>
          <p:cNvSpPr/>
          <p:nvPr/>
        </p:nvSpPr>
        <p:spPr>
          <a:xfrm>
            <a:off x="5049468" y="2790003"/>
            <a:ext cx="2093062" cy="2093062"/>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9" name="Freeform: Shape 78">
            <a:extLst>
              <a:ext uri="{FF2B5EF4-FFF2-40B4-BE49-F238E27FC236}">
                <a16:creationId xmlns:a16="http://schemas.microsoft.com/office/drawing/2014/main" id="{2156F7A2-F89F-DD73-59A0-5752EA642183}"/>
              </a:ext>
            </a:extLst>
          </p:cNvPr>
          <p:cNvSpPr/>
          <p:nvPr/>
        </p:nvSpPr>
        <p:spPr>
          <a:xfrm>
            <a:off x="4380374" y="4963831"/>
            <a:ext cx="3431250" cy="1035000"/>
          </a:xfrm>
          <a:custGeom>
            <a:avLst/>
            <a:gdLst>
              <a:gd name="connsiteX0" fmla="*/ 0 w 3431250"/>
              <a:gd name="connsiteY0" fmla="*/ 0 h 1035000"/>
              <a:gd name="connsiteX1" fmla="*/ 3431250 w 3431250"/>
              <a:gd name="connsiteY1" fmla="*/ 0 h 1035000"/>
              <a:gd name="connsiteX2" fmla="*/ 3431250 w 3431250"/>
              <a:gd name="connsiteY2" fmla="*/ 1035000 h 1035000"/>
              <a:gd name="connsiteX3" fmla="*/ 0 w 3431250"/>
              <a:gd name="connsiteY3" fmla="*/ 1035000 h 1035000"/>
              <a:gd name="connsiteX4" fmla="*/ 0 w 3431250"/>
              <a:gd name="connsiteY4" fmla="*/ 0 h 10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250" h="1035000">
                <a:moveTo>
                  <a:pt x="0" y="0"/>
                </a:moveTo>
                <a:lnTo>
                  <a:pt x="3431250" y="0"/>
                </a:lnTo>
                <a:lnTo>
                  <a:pt x="3431250" y="1035000"/>
                </a:lnTo>
                <a:lnTo>
                  <a:pt x="0" y="10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400" b="1" kern="1200" dirty="0">
                <a:latin typeface="Calibri" panose="020F0502020204030204" pitchFamily="34" charset="0"/>
                <a:ea typeface="Calibri" panose="020F0502020204030204" pitchFamily="34" charset="0"/>
                <a:cs typeface="Calibri" panose="020F0502020204030204" pitchFamily="34" charset="0"/>
              </a:rPr>
              <a:t>Targeted system upgrades </a:t>
            </a:r>
          </a:p>
        </p:txBody>
      </p:sp>
      <p:sp>
        <p:nvSpPr>
          <p:cNvPr id="80" name="Oval 79">
            <a:extLst>
              <a:ext uri="{FF2B5EF4-FFF2-40B4-BE49-F238E27FC236}">
                <a16:creationId xmlns:a16="http://schemas.microsoft.com/office/drawing/2014/main" id="{CE0F41ED-DFF4-440E-7FF1-A1F856A3EA65}"/>
              </a:ext>
            </a:extLst>
          </p:cNvPr>
          <p:cNvSpPr/>
          <p:nvPr/>
        </p:nvSpPr>
        <p:spPr>
          <a:xfrm>
            <a:off x="9081187" y="2782746"/>
            <a:ext cx="2093062" cy="2093062"/>
          </a:xfrm>
          <a:prstGeom prst="ellipse">
            <a:avLst/>
          </a:prstGeom>
          <a:solidFill>
            <a:schemeClr val="bg1">
              <a:lumMod val="9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2" name="Freeform: Shape 81">
            <a:extLst>
              <a:ext uri="{FF2B5EF4-FFF2-40B4-BE49-F238E27FC236}">
                <a16:creationId xmlns:a16="http://schemas.microsoft.com/office/drawing/2014/main" id="{65B5873C-9F9F-CD34-0AF9-7E21CA591DE0}"/>
              </a:ext>
            </a:extLst>
          </p:cNvPr>
          <p:cNvSpPr/>
          <p:nvPr/>
        </p:nvSpPr>
        <p:spPr>
          <a:xfrm>
            <a:off x="8412095" y="4963831"/>
            <a:ext cx="3431250" cy="1035000"/>
          </a:xfrm>
          <a:custGeom>
            <a:avLst/>
            <a:gdLst>
              <a:gd name="connsiteX0" fmla="*/ 0 w 3431250"/>
              <a:gd name="connsiteY0" fmla="*/ 0 h 1035000"/>
              <a:gd name="connsiteX1" fmla="*/ 3431250 w 3431250"/>
              <a:gd name="connsiteY1" fmla="*/ 0 h 1035000"/>
              <a:gd name="connsiteX2" fmla="*/ 3431250 w 3431250"/>
              <a:gd name="connsiteY2" fmla="*/ 1035000 h 1035000"/>
              <a:gd name="connsiteX3" fmla="*/ 0 w 3431250"/>
              <a:gd name="connsiteY3" fmla="*/ 1035000 h 1035000"/>
              <a:gd name="connsiteX4" fmla="*/ 0 w 3431250"/>
              <a:gd name="connsiteY4" fmla="*/ 0 h 10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250" h="1035000">
                <a:moveTo>
                  <a:pt x="0" y="0"/>
                </a:moveTo>
                <a:lnTo>
                  <a:pt x="3431250" y="0"/>
                </a:lnTo>
                <a:lnTo>
                  <a:pt x="3431250" y="1035000"/>
                </a:lnTo>
                <a:lnTo>
                  <a:pt x="0" y="10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400" b="1" kern="1200" dirty="0">
                <a:latin typeface="Calibri" panose="020F0502020204030204" pitchFamily="34" charset="0"/>
                <a:ea typeface="Calibri" panose="020F0502020204030204" pitchFamily="34" charset="0"/>
                <a:cs typeface="Calibri" panose="020F0502020204030204" pitchFamily="34" charset="0"/>
              </a:rPr>
              <a:t>Interconnection plans </a:t>
            </a:r>
          </a:p>
        </p:txBody>
      </p:sp>
      <p:pic>
        <p:nvPicPr>
          <p:cNvPr id="86" name="Graphic 85" descr="Bullseye with solid fill">
            <a:extLst>
              <a:ext uri="{FF2B5EF4-FFF2-40B4-BE49-F238E27FC236}">
                <a16:creationId xmlns:a16="http://schemas.microsoft.com/office/drawing/2014/main" id="{B1AF66EC-5055-5DC8-DD6B-1DAFF5EB4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0944" y="3157379"/>
            <a:ext cx="1371600" cy="1371600"/>
          </a:xfrm>
          <a:prstGeom prst="rect">
            <a:avLst/>
          </a:prstGeom>
        </p:spPr>
      </p:pic>
      <p:pic>
        <p:nvPicPr>
          <p:cNvPr id="88" name="Graphic 87" descr="Plugged Unplugged with solid fill">
            <a:extLst>
              <a:ext uri="{FF2B5EF4-FFF2-40B4-BE49-F238E27FC236}">
                <a16:creationId xmlns:a16="http://schemas.microsoft.com/office/drawing/2014/main" id="{E5E2E8E7-9C76-D5C5-6C23-2EC2DD1693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6071" y="3150122"/>
            <a:ext cx="1371600" cy="1371600"/>
          </a:xfrm>
          <a:prstGeom prst="rect">
            <a:avLst/>
          </a:prstGeom>
        </p:spPr>
      </p:pic>
      <p:sp>
        <p:nvSpPr>
          <p:cNvPr id="90" name="TextBox 89">
            <a:extLst>
              <a:ext uri="{FF2B5EF4-FFF2-40B4-BE49-F238E27FC236}">
                <a16:creationId xmlns:a16="http://schemas.microsoft.com/office/drawing/2014/main" id="{2C92AD29-9D72-C546-2DE1-1D8274AEA503}"/>
              </a:ext>
            </a:extLst>
          </p:cNvPr>
          <p:cNvSpPr txBox="1"/>
          <p:nvPr/>
        </p:nvSpPr>
        <p:spPr>
          <a:xfrm>
            <a:off x="731520" y="5144845"/>
            <a:ext cx="2930553" cy="830997"/>
          </a:xfrm>
          <a:prstGeom prst="rect">
            <a:avLst/>
          </a:prstGeom>
          <a:noFill/>
        </p:spPr>
        <p:txBody>
          <a:bodyPr wrap="square">
            <a:spAutoFit/>
          </a:bodyPr>
          <a:lstStyle/>
          <a:p>
            <a:r>
              <a:rPr lang="en-US" sz="1600" dirty="0">
                <a:effectLst/>
                <a:latin typeface="Calibri" panose="020F0502020204030204" pitchFamily="34" charset="0"/>
                <a:ea typeface="Calibri" panose="020F0502020204030204" pitchFamily="34" charset="0"/>
                <a:cs typeface="Calibri" panose="020F0502020204030204" pitchFamily="34" charset="0"/>
              </a:rPr>
              <a:t>Start now; spread costs of labor and infrastructure upgrades over many years.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2DB53B5A-F3E7-F759-EC53-28B54B0E083D}"/>
              </a:ext>
            </a:extLst>
          </p:cNvPr>
          <p:cNvSpPr txBox="1"/>
          <p:nvPr/>
        </p:nvSpPr>
        <p:spPr>
          <a:xfrm>
            <a:off x="4628387" y="5141667"/>
            <a:ext cx="2935224" cy="830997"/>
          </a:xfrm>
          <a:prstGeom prst="rect">
            <a:avLst/>
          </a:prstGeom>
          <a:noFill/>
        </p:spPr>
        <p:txBody>
          <a:bodyPr wrap="square">
            <a:spAutoFit/>
          </a:bodyPr>
          <a:lstStyle>
            <a:defPPr>
              <a:defRPr lang="en-US"/>
            </a:defPPr>
            <a:lvl1pPr>
              <a:defRPr sz="1200">
                <a:effectLst/>
                <a:latin typeface="Garamond" panose="02020404030301010803" pitchFamily="18" charset="0"/>
                <a:ea typeface="Calibri" panose="020F0502020204030204" pitchFamily="34" charset="0"/>
                <a:cs typeface="Arial" panose="020B0604020202020204" pitchFamily="34" charset="0"/>
              </a:defRPr>
            </a:lvl1pPr>
          </a:lstStyle>
          <a:p>
            <a:r>
              <a:rPr lang="en-US" sz="1600" dirty="0">
                <a:latin typeface="Calibri" panose="020F0502020204030204" pitchFamily="34" charset="0"/>
                <a:cs typeface="Calibri" panose="020F0502020204030204" pitchFamily="34" charset="0"/>
              </a:rPr>
              <a:t>Occur where forecasting scenarios or historical data show grid needs at specific locations. </a:t>
            </a:r>
          </a:p>
        </p:txBody>
      </p:sp>
      <p:sp>
        <p:nvSpPr>
          <p:cNvPr id="94" name="TextBox 93">
            <a:extLst>
              <a:ext uri="{FF2B5EF4-FFF2-40B4-BE49-F238E27FC236}">
                <a16:creationId xmlns:a16="http://schemas.microsoft.com/office/drawing/2014/main" id="{48940450-4E5E-0B6C-9A16-951D9B7A2FDD}"/>
              </a:ext>
            </a:extLst>
          </p:cNvPr>
          <p:cNvSpPr txBox="1"/>
          <p:nvPr/>
        </p:nvSpPr>
        <p:spPr>
          <a:xfrm>
            <a:off x="8654259" y="5128628"/>
            <a:ext cx="2935224" cy="830997"/>
          </a:xfrm>
          <a:prstGeom prst="rect">
            <a:avLst/>
          </a:prstGeom>
          <a:noFill/>
        </p:spPr>
        <p:txBody>
          <a:bodyPr wrap="square">
            <a:spAutoFit/>
          </a:bodyPr>
          <a:lstStyle>
            <a:defPPr>
              <a:defRPr lang="en-US"/>
            </a:defPPr>
            <a:lvl1pPr>
              <a:defRPr sz="1200">
                <a:effectLst/>
                <a:latin typeface="Garamond" panose="02020404030301010803" pitchFamily="18" charset="0"/>
                <a:ea typeface="Calibri" panose="020F0502020204030204" pitchFamily="34" charset="0"/>
                <a:cs typeface="Arial" panose="020B0604020202020204" pitchFamily="34" charset="0"/>
              </a:defRPr>
            </a:lvl1pPr>
          </a:lstStyle>
          <a:p>
            <a:r>
              <a:rPr lang="en-US" sz="1600" dirty="0">
                <a:latin typeface="Calibri" panose="020F0502020204030204" pitchFamily="34" charset="0"/>
                <a:cs typeface="Calibri" panose="020F0502020204030204" pitchFamily="34" charset="0"/>
              </a:rPr>
              <a:t>Deal with discrete near-term requests to interconnect new loads.</a:t>
            </a:r>
          </a:p>
        </p:txBody>
      </p:sp>
      <p:pic>
        <p:nvPicPr>
          <p:cNvPr id="6" name="Graphic 5" descr="Future with solid fill">
            <a:extLst>
              <a:ext uri="{FF2B5EF4-FFF2-40B4-BE49-F238E27FC236}">
                <a16:creationId xmlns:a16="http://schemas.microsoft.com/office/drawing/2014/main" id="{2C44A66F-4381-7185-1407-26993C79EF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8480" y="3157379"/>
            <a:ext cx="1371600" cy="1371600"/>
          </a:xfrm>
          <a:prstGeom prst="rect">
            <a:avLst/>
          </a:prstGeom>
        </p:spPr>
      </p:pic>
    </p:spTree>
    <p:extLst>
      <p:ext uri="{BB962C8B-B14F-4D97-AF65-F5344CB8AC3E}">
        <p14:creationId xmlns:p14="http://schemas.microsoft.com/office/powerpoint/2010/main" val="1792986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DFB40F0-D1FE-C6F0-C0EF-2B7991BCCCBB}"/>
              </a:ext>
            </a:extLst>
          </p:cNvPr>
          <p:cNvGraphicFramePr/>
          <p:nvPr/>
        </p:nvGraphicFramePr>
        <p:xfrm>
          <a:off x="1078036" y="4181835"/>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Developing Roadmaps and Grid Plans</a:t>
            </a:r>
            <a:br>
              <a:rPr lang="en-US" dirty="0"/>
            </a:br>
            <a:r>
              <a:rPr lang="en-US" sz="1800" b="1" i="1" dirty="0"/>
              <a:t>Future Ready Plans</a:t>
            </a:r>
            <a:endParaRPr lang="en-US" b="1" i="1" dirty="0"/>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Image Sources: </a:t>
            </a:r>
            <a:r>
              <a:rPr lang="en-US" sz="800" dirty="0">
                <a:solidFill>
                  <a:schemeClr val="bg1">
                    <a:lumMod val="75000"/>
                  </a:schemeClr>
                </a:solidFill>
                <a:latin typeface="Montserrat" panose="00000500000000000000" pitchFamily="2" charset="0"/>
              </a:rPr>
              <a:t>Top: ESIG; Bottom: Data from Vector</a:t>
            </a:r>
          </a:p>
        </p:txBody>
      </p:sp>
      <p:sp>
        <p:nvSpPr>
          <p:cNvPr id="7" name="Content Placeholder 6">
            <a:extLst>
              <a:ext uri="{FF2B5EF4-FFF2-40B4-BE49-F238E27FC236}">
                <a16:creationId xmlns:a16="http://schemas.microsoft.com/office/drawing/2014/main" id="{78C38E73-66C3-E449-5BAA-BED2F0F48CA5}"/>
              </a:ext>
            </a:extLst>
          </p:cNvPr>
          <p:cNvSpPr>
            <a:spLocks noGrp="1"/>
          </p:cNvSpPr>
          <p:nvPr>
            <p:ph sz="quarter" idx="10"/>
          </p:nvPr>
        </p:nvSpPr>
        <p:spPr>
          <a:xfrm>
            <a:off x="6772276" y="1619249"/>
            <a:ext cx="5162004" cy="5020781"/>
          </a:xfrm>
          <a:solidFill>
            <a:schemeClr val="bg1"/>
          </a:solidFill>
        </p:spPr>
        <p:txBody>
          <a:bodyPr/>
          <a:lstStyle/>
          <a:p>
            <a:pPr marL="0" indent="0">
              <a:buNone/>
            </a:pPr>
            <a:r>
              <a:rPr lang="en-US" sz="2400" b="1" dirty="0"/>
              <a:t>Equipment Standards </a:t>
            </a:r>
            <a:r>
              <a:rPr lang="en-US" sz="1800" dirty="0"/>
              <a:t>are used to streamline inventory, installations, engineering, etc. </a:t>
            </a:r>
          </a:p>
          <a:p>
            <a:r>
              <a:rPr lang="en-US" sz="1800" dirty="0"/>
              <a:t>Can direct decisions about:</a:t>
            </a:r>
          </a:p>
          <a:p>
            <a:pPr lvl="1"/>
            <a:r>
              <a:rPr lang="en-US" sz="1600" dirty="0"/>
              <a:t>Voltage class: 4kV-&gt;12kV-&gt;26kV</a:t>
            </a:r>
          </a:p>
          <a:p>
            <a:pPr lvl="1"/>
            <a:r>
              <a:rPr lang="en-US" sz="1600" dirty="0"/>
              <a:t>Equipment sizing: 50 kVA -&gt;75kVA transformer for 10 customers</a:t>
            </a:r>
          </a:p>
          <a:p>
            <a:pPr lvl="1"/>
            <a:r>
              <a:rPr lang="en-US" sz="1600" dirty="0"/>
              <a:t>Land parcel procurements: square footage required for substations </a:t>
            </a:r>
          </a:p>
          <a:p>
            <a:r>
              <a:rPr lang="en-US" sz="1800" dirty="0"/>
              <a:t>Evaluate increased system equipment capacity instead of building more undersized network</a:t>
            </a:r>
          </a:p>
          <a:p>
            <a:pPr marL="0" indent="0">
              <a:buNone/>
            </a:pPr>
            <a:r>
              <a:rPr lang="en-US" sz="2400" b="1" dirty="0"/>
              <a:t>Diversity of Loads </a:t>
            </a:r>
            <a:r>
              <a:rPr lang="en-US" sz="1800" dirty="0"/>
              <a:t>inform equipment sizing</a:t>
            </a:r>
            <a:endParaRPr lang="en-US" dirty="0"/>
          </a:p>
          <a:p>
            <a:r>
              <a:rPr lang="en-US" sz="1800" dirty="0"/>
              <a:t>Example: Pat charges on Tuesday, Sam on Wednesday, so grid equipment is sized for one EV</a:t>
            </a:r>
          </a:p>
          <a:p>
            <a:r>
              <a:rPr lang="en-US" sz="1800" dirty="0"/>
              <a:t>EVs are new, so diversity needs to be calculated</a:t>
            </a:r>
          </a:p>
          <a:p>
            <a:pPr lvl="1"/>
            <a:r>
              <a:rPr lang="en-US" sz="1600" dirty="0"/>
              <a:t>Coordinate with smart charging designs</a:t>
            </a:r>
          </a:p>
          <a:p>
            <a:pPr lvl="1"/>
            <a:r>
              <a:rPr lang="en-US" sz="1600" dirty="0"/>
              <a:t>Coordinate with loss of equipment life strategy</a:t>
            </a:r>
            <a:endParaRPr lang="en-US" dirty="0"/>
          </a:p>
        </p:txBody>
      </p:sp>
      <p:pic>
        <p:nvPicPr>
          <p:cNvPr id="4" name="Picture 3">
            <a:extLst>
              <a:ext uri="{FF2B5EF4-FFF2-40B4-BE49-F238E27FC236}">
                <a16:creationId xmlns:a16="http://schemas.microsoft.com/office/drawing/2014/main" id="{2C4B114F-BD92-4736-8CA6-7E8F06879970}"/>
              </a:ext>
            </a:extLst>
          </p:cNvPr>
          <p:cNvPicPr>
            <a:picLocks noChangeAspect="1"/>
          </p:cNvPicPr>
          <p:nvPr/>
        </p:nvPicPr>
        <p:blipFill>
          <a:blip r:embed="rId3"/>
          <a:stretch>
            <a:fillRect/>
          </a:stretch>
        </p:blipFill>
        <p:spPr>
          <a:xfrm>
            <a:off x="449896" y="1895637"/>
            <a:ext cx="5828281" cy="2286198"/>
          </a:xfrm>
          <a:prstGeom prst="rect">
            <a:avLst/>
          </a:prstGeom>
        </p:spPr>
      </p:pic>
      <p:sp>
        <p:nvSpPr>
          <p:cNvPr id="6" name="TextBox 5">
            <a:extLst>
              <a:ext uri="{FF2B5EF4-FFF2-40B4-BE49-F238E27FC236}">
                <a16:creationId xmlns:a16="http://schemas.microsoft.com/office/drawing/2014/main" id="{36DAEC89-DC66-B72B-756D-E9C9064CFF7A}"/>
              </a:ext>
            </a:extLst>
          </p:cNvPr>
          <p:cNvSpPr txBox="1"/>
          <p:nvPr/>
        </p:nvSpPr>
        <p:spPr>
          <a:xfrm>
            <a:off x="2312306" y="4236327"/>
            <a:ext cx="2103461" cy="369332"/>
          </a:xfrm>
          <a:prstGeom prst="rect">
            <a:avLst/>
          </a:prstGeom>
          <a:solidFill>
            <a:schemeClr val="accent1"/>
          </a:solidFill>
        </p:spPr>
        <p:txBody>
          <a:bodyPr wrap="none" rtlCol="0">
            <a:spAutoFit/>
          </a:bodyPr>
          <a:lstStyle>
            <a:defPPr>
              <a:defRPr lang="en-US"/>
            </a:defPPr>
            <a:lvl1pPr>
              <a:defRPr>
                <a:solidFill>
                  <a:schemeClr val="bg1"/>
                </a:solidFill>
              </a:defRPr>
            </a:lvl1pPr>
          </a:lstStyle>
          <a:p>
            <a:r>
              <a:rPr lang="en-US" dirty="0"/>
              <a:t>Diversity of Loads</a:t>
            </a:r>
          </a:p>
        </p:txBody>
      </p:sp>
      <p:sp>
        <p:nvSpPr>
          <p:cNvPr id="10" name="TextBox 9">
            <a:extLst>
              <a:ext uri="{FF2B5EF4-FFF2-40B4-BE49-F238E27FC236}">
                <a16:creationId xmlns:a16="http://schemas.microsoft.com/office/drawing/2014/main" id="{B10D5210-9A69-0BFA-F337-470A67230581}"/>
              </a:ext>
            </a:extLst>
          </p:cNvPr>
          <p:cNvSpPr txBox="1"/>
          <p:nvPr/>
        </p:nvSpPr>
        <p:spPr>
          <a:xfrm>
            <a:off x="2071054" y="1471813"/>
            <a:ext cx="2585964" cy="369332"/>
          </a:xfrm>
          <a:prstGeom prst="rect">
            <a:avLst/>
          </a:prstGeom>
          <a:solidFill>
            <a:schemeClr val="accent1"/>
          </a:solidFill>
        </p:spPr>
        <p:txBody>
          <a:bodyPr wrap="none" rtlCol="0">
            <a:spAutoFit/>
          </a:bodyPr>
          <a:lstStyle>
            <a:defPPr>
              <a:defRPr lang="en-US"/>
            </a:defPPr>
            <a:lvl1pPr>
              <a:defRPr>
                <a:solidFill>
                  <a:schemeClr val="bg1"/>
                </a:solidFill>
              </a:defRPr>
            </a:lvl1pPr>
          </a:lstStyle>
          <a:p>
            <a:r>
              <a:rPr lang="en-US" dirty="0"/>
              <a:t>Equipment Standards</a:t>
            </a:r>
          </a:p>
        </p:txBody>
      </p:sp>
      <p:pic>
        <p:nvPicPr>
          <p:cNvPr id="3" name="Picture 2">
            <a:extLst>
              <a:ext uri="{FF2B5EF4-FFF2-40B4-BE49-F238E27FC236}">
                <a16:creationId xmlns:a16="http://schemas.microsoft.com/office/drawing/2014/main" id="{7629DBB0-F9F3-0B37-0240-E431FEC9D9E2}"/>
              </a:ext>
            </a:extLst>
          </p:cNvPr>
          <p:cNvPicPr>
            <a:picLocks noChangeAspect="1"/>
          </p:cNvPicPr>
          <p:nvPr/>
        </p:nvPicPr>
        <p:blipFill>
          <a:blip r:embed="rId4"/>
          <a:stretch>
            <a:fillRect/>
          </a:stretch>
        </p:blipFill>
        <p:spPr>
          <a:xfrm>
            <a:off x="-14532" y="440650"/>
            <a:ext cx="1614456" cy="713232"/>
          </a:xfrm>
          <a:prstGeom prst="rect">
            <a:avLst/>
          </a:prstGeom>
        </p:spPr>
      </p:pic>
    </p:spTree>
    <p:extLst>
      <p:ext uri="{BB962C8B-B14F-4D97-AF65-F5344CB8AC3E}">
        <p14:creationId xmlns:p14="http://schemas.microsoft.com/office/powerpoint/2010/main" val="139834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4F1B43-B00F-0852-8277-29D516DBBEE9}"/>
              </a:ext>
            </a:extLst>
          </p:cNvPr>
          <p:cNvPicPr>
            <a:picLocks noChangeAspect="1"/>
          </p:cNvPicPr>
          <p:nvPr/>
        </p:nvPicPr>
        <p:blipFill>
          <a:blip r:embed="rId3"/>
          <a:stretch>
            <a:fillRect/>
          </a:stretch>
        </p:blipFill>
        <p:spPr>
          <a:xfrm>
            <a:off x="397916" y="1613279"/>
            <a:ext cx="5698084" cy="3039387"/>
          </a:xfrm>
          <a:prstGeom prst="rect">
            <a:avLst/>
          </a:prstGeom>
        </p:spPr>
      </p:pic>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Developing Roadmaps and Grid Plans</a:t>
            </a:r>
            <a:br>
              <a:rPr lang="en-US" dirty="0"/>
            </a:br>
            <a:r>
              <a:rPr lang="en-US" sz="1800" b="1" i="1" dirty="0"/>
              <a:t>Targeted System Upgrades Amid Uncertainty</a:t>
            </a:r>
            <a:endParaRPr lang="en-US" b="1" i="1" dirty="0"/>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Data Sources: SCE</a:t>
            </a:r>
            <a:endParaRPr lang="en-US" sz="800" dirty="0">
              <a:solidFill>
                <a:schemeClr val="bg1">
                  <a:lumMod val="75000"/>
                </a:schemeClr>
              </a:solidFill>
              <a:latin typeface="Montserrat" panose="00000500000000000000" pitchFamily="2" charset="0"/>
            </a:endParaRPr>
          </a:p>
        </p:txBody>
      </p:sp>
      <p:sp>
        <p:nvSpPr>
          <p:cNvPr id="7" name="Content Placeholder 6">
            <a:extLst>
              <a:ext uri="{FF2B5EF4-FFF2-40B4-BE49-F238E27FC236}">
                <a16:creationId xmlns:a16="http://schemas.microsoft.com/office/drawing/2014/main" id="{78C38E73-66C3-E449-5BAA-BED2F0F48CA5}"/>
              </a:ext>
            </a:extLst>
          </p:cNvPr>
          <p:cNvSpPr>
            <a:spLocks noGrp="1"/>
          </p:cNvSpPr>
          <p:nvPr>
            <p:ph sz="quarter" idx="10"/>
          </p:nvPr>
        </p:nvSpPr>
        <p:spPr>
          <a:xfrm>
            <a:off x="6905836" y="1841145"/>
            <a:ext cx="5028443" cy="4435283"/>
          </a:xfrm>
        </p:spPr>
        <p:txBody>
          <a:bodyPr/>
          <a:lstStyle/>
          <a:p>
            <a:pPr marL="0" indent="0">
              <a:buNone/>
            </a:pPr>
            <a:r>
              <a:rPr lang="en-US" sz="2400" b="1" dirty="0"/>
              <a:t>Longer planning horizons </a:t>
            </a:r>
          </a:p>
          <a:p>
            <a:r>
              <a:rPr lang="en-US" dirty="0"/>
              <a:t>Distribution planning typically looks out 5-10 years, but largest impacts of EVs are 10+ years out</a:t>
            </a:r>
          </a:p>
          <a:p>
            <a:r>
              <a:rPr lang="en-US" dirty="0"/>
              <a:t>By proactively identifying areas, we can more evenly distribute rate impacts.</a:t>
            </a:r>
          </a:p>
          <a:p>
            <a:r>
              <a:rPr lang="en-US" dirty="0"/>
              <a:t>By waiting, we risk infeasible timelines to address needs.</a:t>
            </a:r>
          </a:p>
          <a:p>
            <a:pPr marL="0" indent="0">
              <a:buNone/>
            </a:pPr>
            <a:r>
              <a:rPr lang="en-US" sz="2400" b="1" dirty="0"/>
              <a:t>Adaptability</a:t>
            </a:r>
          </a:p>
          <a:p>
            <a:r>
              <a:rPr lang="en-US" dirty="0"/>
              <a:t>Short-term solutions may look different than the long-term answers as we learn more about customer behavior and adoption rates.</a:t>
            </a:r>
          </a:p>
        </p:txBody>
      </p:sp>
      <p:sp>
        <p:nvSpPr>
          <p:cNvPr id="11" name="TextBox 10">
            <a:extLst>
              <a:ext uri="{FF2B5EF4-FFF2-40B4-BE49-F238E27FC236}">
                <a16:creationId xmlns:a16="http://schemas.microsoft.com/office/drawing/2014/main" id="{EE9AF29F-EC8F-A8DD-5596-39C429D2CECF}"/>
              </a:ext>
            </a:extLst>
          </p:cNvPr>
          <p:cNvSpPr txBox="1"/>
          <p:nvPr/>
        </p:nvSpPr>
        <p:spPr>
          <a:xfrm>
            <a:off x="4088666" y="2383641"/>
            <a:ext cx="1927412" cy="369332"/>
          </a:xfrm>
          <a:prstGeom prst="rect">
            <a:avLst/>
          </a:prstGeom>
          <a:noFill/>
        </p:spPr>
        <p:txBody>
          <a:bodyPr wrap="square" rtlCol="0">
            <a:spAutoFit/>
          </a:bodyPr>
          <a:lstStyle/>
          <a:p>
            <a:r>
              <a:rPr lang="en-US" dirty="0">
                <a:solidFill>
                  <a:prstClr val="white"/>
                </a:solidFill>
                <a:latin typeface="Calibri" panose="020F0502020204030204"/>
              </a:rPr>
              <a:t>Overbuilt Grid</a:t>
            </a:r>
          </a:p>
        </p:txBody>
      </p:sp>
      <p:sp>
        <p:nvSpPr>
          <p:cNvPr id="16" name="Text Box 1443347258">
            <a:extLst>
              <a:ext uri="{FF2B5EF4-FFF2-40B4-BE49-F238E27FC236}">
                <a16:creationId xmlns:a16="http://schemas.microsoft.com/office/drawing/2014/main" id="{BFD3C9FF-CA98-B3B7-05F7-DC535CC1A251}"/>
              </a:ext>
            </a:extLst>
          </p:cNvPr>
          <p:cNvSpPr txBox="1">
            <a:spLocks noChangeArrowheads="1"/>
          </p:cNvSpPr>
          <p:nvPr/>
        </p:nvSpPr>
        <p:spPr bwMode="auto">
          <a:xfrm>
            <a:off x="397916" y="4450372"/>
            <a:ext cx="5698084" cy="2070468"/>
          </a:xfrm>
          <a:prstGeom prst="rect">
            <a:avLst/>
          </a:prstGeom>
          <a:solidFill>
            <a:schemeClr val="accent4">
              <a:lumMod val="75000"/>
            </a:schemeClr>
          </a:solid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600" b="1" dirty="0">
                <a:solidFill>
                  <a:schemeClr val="bg1"/>
                </a:solidFill>
                <a:effectLst/>
                <a:latin typeface="Garamond" panose="02020404030301010803" pitchFamily="18" charset="0"/>
                <a:ea typeface="Calibri" panose="020F0502020204030204" pitchFamily="34" charset="0"/>
                <a:cs typeface="Arial" panose="020B0604020202020204" pitchFamily="34" charset="0"/>
              </a:rPr>
              <a:t>Storage Deployed for EV Integration:</a:t>
            </a:r>
          </a:p>
          <a:p>
            <a:pPr marL="0" marR="0">
              <a:spcBef>
                <a:spcPts val="0"/>
              </a:spcBef>
              <a:spcAft>
                <a:spcPts val="0"/>
              </a:spcAft>
            </a:pPr>
            <a:r>
              <a:rPr lang="en-US" sz="1600" dirty="0">
                <a:solidFill>
                  <a:schemeClr val="bg1"/>
                </a:solidFill>
                <a:effectLst/>
                <a:latin typeface="Garamond" panose="02020404030301010803" pitchFamily="18" charset="0"/>
                <a:ea typeface="Calibri" panose="020F0502020204030204" pitchFamily="34" charset="0"/>
                <a:cs typeface="Arial" panose="020B0604020202020204" pitchFamily="34" charset="0"/>
              </a:rPr>
              <a:t>SCE is planning to use relocatable storage as a short-term solution to facilitate a timely customer interconnection while a permanent solution (wires or non-wires solution) is being constructed. Attempting to serve customers that are asking for large service upgrade in short lead times, SCE plans to procure thirty-seven 1MW/4MWh energy storage units over the next 5 years and anticipates a large need for these to facilitate MHD electrification. </a:t>
            </a:r>
          </a:p>
        </p:txBody>
      </p:sp>
      <p:pic>
        <p:nvPicPr>
          <p:cNvPr id="17" name="Graphic 16" descr="Bullseye with solid fill">
            <a:extLst>
              <a:ext uri="{FF2B5EF4-FFF2-40B4-BE49-F238E27FC236}">
                <a16:creationId xmlns:a16="http://schemas.microsoft.com/office/drawing/2014/main" id="{C66B9192-5A28-ABBD-D019-5F094D84D0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4600" y="3144473"/>
            <a:ext cx="914400" cy="914400"/>
          </a:xfrm>
          <a:prstGeom prst="rect">
            <a:avLst/>
          </a:prstGeom>
        </p:spPr>
      </p:pic>
      <p:pic>
        <p:nvPicPr>
          <p:cNvPr id="3" name="Picture 2">
            <a:extLst>
              <a:ext uri="{FF2B5EF4-FFF2-40B4-BE49-F238E27FC236}">
                <a16:creationId xmlns:a16="http://schemas.microsoft.com/office/drawing/2014/main" id="{0314F02D-B8FE-A0E0-F8FE-E6F8B4968C88}"/>
              </a:ext>
            </a:extLst>
          </p:cNvPr>
          <p:cNvPicPr>
            <a:picLocks noChangeAspect="1"/>
          </p:cNvPicPr>
          <p:nvPr/>
        </p:nvPicPr>
        <p:blipFill>
          <a:blip r:embed="rId6"/>
          <a:stretch>
            <a:fillRect/>
          </a:stretch>
        </p:blipFill>
        <p:spPr>
          <a:xfrm>
            <a:off x="-14532" y="440650"/>
            <a:ext cx="1614456" cy="713232"/>
          </a:xfrm>
          <a:prstGeom prst="rect">
            <a:avLst/>
          </a:prstGeom>
        </p:spPr>
      </p:pic>
    </p:spTree>
    <p:extLst>
      <p:ext uri="{BB962C8B-B14F-4D97-AF65-F5344CB8AC3E}">
        <p14:creationId xmlns:p14="http://schemas.microsoft.com/office/powerpoint/2010/main" val="404328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Developing Roadmaps and Grid Plans</a:t>
            </a:r>
            <a:br>
              <a:rPr lang="en-US" dirty="0"/>
            </a:br>
            <a:r>
              <a:rPr lang="en-US" sz="1800" b="1" i="1" dirty="0"/>
              <a:t>Interconnection Plans</a:t>
            </a:r>
            <a:endParaRPr lang="en-US" b="1" i="1" dirty="0"/>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Data Sources: Left: SDG&amp;E, Center: Orange Button logo, Right: ESIG</a:t>
            </a:r>
            <a:endParaRPr lang="en-US" sz="800" dirty="0">
              <a:solidFill>
                <a:schemeClr val="bg1">
                  <a:lumMod val="75000"/>
                </a:schemeClr>
              </a:solidFill>
              <a:latin typeface="Montserrat" panose="00000500000000000000" pitchFamily="2" charset="0"/>
            </a:endParaRPr>
          </a:p>
        </p:txBody>
      </p:sp>
      <p:sp>
        <p:nvSpPr>
          <p:cNvPr id="4" name="Content Placeholder 3">
            <a:extLst>
              <a:ext uri="{FF2B5EF4-FFF2-40B4-BE49-F238E27FC236}">
                <a16:creationId xmlns:a16="http://schemas.microsoft.com/office/drawing/2014/main" id="{3FAC4E45-DAD1-842A-62E7-46CE197DF3BB}"/>
              </a:ext>
            </a:extLst>
          </p:cNvPr>
          <p:cNvSpPr>
            <a:spLocks noGrp="1"/>
          </p:cNvSpPr>
          <p:nvPr>
            <p:ph sz="quarter" idx="10"/>
          </p:nvPr>
        </p:nvSpPr>
        <p:spPr>
          <a:xfrm>
            <a:off x="762000" y="1855789"/>
            <a:ext cx="10631424" cy="713233"/>
          </a:xfrm>
        </p:spPr>
        <p:txBody>
          <a:bodyPr/>
          <a:lstStyle/>
          <a:p>
            <a:pPr marL="0" indent="0" algn="ctr">
              <a:buNone/>
            </a:pPr>
            <a:r>
              <a:rPr lang="en-US" sz="2800" b="1" i="1" dirty="0">
                <a:solidFill>
                  <a:schemeClr val="accent1"/>
                </a:solidFill>
                <a:ea typeface="Calibri" panose="020F0502020204030204" pitchFamily="34" charset="0"/>
              </a:rPr>
              <a:t>Learn from recent developments in rooftop PV</a:t>
            </a:r>
          </a:p>
        </p:txBody>
      </p:sp>
      <p:pic>
        <p:nvPicPr>
          <p:cNvPr id="6" name="Picture 5" descr="A diagram of a graph&#10;&#10;Description automatically generated">
            <a:extLst>
              <a:ext uri="{FF2B5EF4-FFF2-40B4-BE49-F238E27FC236}">
                <a16:creationId xmlns:a16="http://schemas.microsoft.com/office/drawing/2014/main" id="{322561FD-898E-D44D-1B5C-13DFB5F6D3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1385" y="2823578"/>
            <a:ext cx="3333115" cy="2590800"/>
          </a:xfrm>
          <a:prstGeom prst="rect">
            <a:avLst/>
          </a:prstGeom>
          <a:noFill/>
        </p:spPr>
      </p:pic>
      <p:sp>
        <p:nvSpPr>
          <p:cNvPr id="10" name="TextBox 9">
            <a:extLst>
              <a:ext uri="{FF2B5EF4-FFF2-40B4-BE49-F238E27FC236}">
                <a16:creationId xmlns:a16="http://schemas.microsoft.com/office/drawing/2014/main" id="{7B16B323-BCFC-4B37-FC4E-6DA315F30251}"/>
              </a:ext>
            </a:extLst>
          </p:cNvPr>
          <p:cNvSpPr txBox="1"/>
          <p:nvPr/>
        </p:nvSpPr>
        <p:spPr>
          <a:xfrm>
            <a:off x="8801103" y="5668936"/>
            <a:ext cx="2115836" cy="646331"/>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Define Grid Friendly </a:t>
            </a:r>
          </a:p>
          <a:p>
            <a:pPr algn="ctr"/>
            <a:r>
              <a:rPr lang="en-US" dirty="0">
                <a:latin typeface="Calibri" panose="020F0502020204030204" pitchFamily="34" charset="0"/>
                <a:ea typeface="Calibri" panose="020F0502020204030204" pitchFamily="34" charset="0"/>
                <a:cs typeface="Calibri" panose="020F0502020204030204" pitchFamily="34" charset="0"/>
              </a:rPr>
              <a:t>Behavior</a:t>
            </a:r>
          </a:p>
        </p:txBody>
      </p:sp>
      <p:sp>
        <p:nvSpPr>
          <p:cNvPr id="17" name="TextBox 16">
            <a:extLst>
              <a:ext uri="{FF2B5EF4-FFF2-40B4-BE49-F238E27FC236}">
                <a16:creationId xmlns:a16="http://schemas.microsoft.com/office/drawing/2014/main" id="{714D2F32-CB68-F437-7AD4-69185C484014}"/>
              </a:ext>
            </a:extLst>
          </p:cNvPr>
          <p:cNvSpPr txBox="1"/>
          <p:nvPr/>
        </p:nvSpPr>
        <p:spPr>
          <a:xfrm>
            <a:off x="4838400" y="5706763"/>
            <a:ext cx="2376933" cy="646331"/>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Articulate Process and </a:t>
            </a:r>
          </a:p>
          <a:p>
            <a:pPr algn="ctr"/>
            <a:r>
              <a:rPr lang="en-US" dirty="0">
                <a:latin typeface="Calibri" panose="020F0502020204030204" pitchFamily="34" charset="0"/>
                <a:ea typeface="Calibri" panose="020F0502020204030204" pitchFamily="34" charset="0"/>
                <a:cs typeface="Calibri" panose="020F0502020204030204" pitchFamily="34" charset="0"/>
              </a:rPr>
              <a:t>Data Requirements</a:t>
            </a:r>
          </a:p>
        </p:txBody>
      </p:sp>
      <p:sp>
        <p:nvSpPr>
          <p:cNvPr id="18" name="TextBox 17">
            <a:extLst>
              <a:ext uri="{FF2B5EF4-FFF2-40B4-BE49-F238E27FC236}">
                <a16:creationId xmlns:a16="http://schemas.microsoft.com/office/drawing/2014/main" id="{3C5E783A-1607-1DCC-6813-6B930C7BB383}"/>
              </a:ext>
            </a:extLst>
          </p:cNvPr>
          <p:cNvSpPr txBox="1"/>
          <p:nvPr/>
        </p:nvSpPr>
        <p:spPr>
          <a:xfrm>
            <a:off x="333510" y="5668937"/>
            <a:ext cx="3057389" cy="646331"/>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Interconnection Capacity Maps / Queues</a:t>
            </a:r>
          </a:p>
        </p:txBody>
      </p:sp>
      <p:pic>
        <p:nvPicPr>
          <p:cNvPr id="20" name="Picture 19">
            <a:extLst>
              <a:ext uri="{FF2B5EF4-FFF2-40B4-BE49-F238E27FC236}">
                <a16:creationId xmlns:a16="http://schemas.microsoft.com/office/drawing/2014/main" id="{DECB03AC-BD52-833E-F5AC-EE2BDAA92F54}"/>
              </a:ext>
            </a:extLst>
          </p:cNvPr>
          <p:cNvPicPr>
            <a:picLocks noChangeAspect="1"/>
          </p:cNvPicPr>
          <p:nvPr/>
        </p:nvPicPr>
        <p:blipFill>
          <a:blip r:embed="rId3"/>
          <a:stretch>
            <a:fillRect/>
          </a:stretch>
        </p:blipFill>
        <p:spPr>
          <a:xfrm>
            <a:off x="189947" y="2823578"/>
            <a:ext cx="3764003" cy="2587752"/>
          </a:xfrm>
          <a:prstGeom prst="rect">
            <a:avLst/>
          </a:prstGeom>
        </p:spPr>
      </p:pic>
      <p:pic>
        <p:nvPicPr>
          <p:cNvPr id="24" name="Picture 23" descr="A white arrow in a yellow circle&#10;&#10;Description automatically generated">
            <a:extLst>
              <a:ext uri="{FF2B5EF4-FFF2-40B4-BE49-F238E27FC236}">
                <a16:creationId xmlns:a16="http://schemas.microsoft.com/office/drawing/2014/main" id="{1E4C9856-5312-831E-B2CC-73525811978A}"/>
              </a:ext>
            </a:extLst>
          </p:cNvPr>
          <p:cNvPicPr>
            <a:picLocks noChangeAspect="1"/>
          </p:cNvPicPr>
          <p:nvPr/>
        </p:nvPicPr>
        <p:blipFill>
          <a:blip r:embed="rId4"/>
          <a:stretch>
            <a:fillRect/>
          </a:stretch>
        </p:blipFill>
        <p:spPr>
          <a:xfrm>
            <a:off x="5079129" y="2823578"/>
            <a:ext cx="1895475" cy="1895475"/>
          </a:xfrm>
          <a:prstGeom prst="rect">
            <a:avLst/>
          </a:prstGeom>
        </p:spPr>
      </p:pic>
      <p:sp>
        <p:nvSpPr>
          <p:cNvPr id="25" name="Content Placeholder 3">
            <a:extLst>
              <a:ext uri="{FF2B5EF4-FFF2-40B4-BE49-F238E27FC236}">
                <a16:creationId xmlns:a16="http://schemas.microsoft.com/office/drawing/2014/main" id="{032788EA-4130-D4DB-146F-05CD902CFE43}"/>
              </a:ext>
            </a:extLst>
          </p:cNvPr>
          <p:cNvSpPr txBox="1">
            <a:spLocks/>
          </p:cNvSpPr>
          <p:nvPr/>
        </p:nvSpPr>
        <p:spPr>
          <a:xfrm>
            <a:off x="4737100" y="4687198"/>
            <a:ext cx="2579533" cy="713233"/>
          </a:xfrm>
          <a:prstGeom prst="rect">
            <a:avLst/>
          </a:prstGeom>
        </p:spPr>
        <p:txBody>
          <a:bodyPr/>
          <a:lstStyle>
            <a:lvl1pPr marL="117475" indent="-117475" algn="l" defTabSz="914400" rtl="0" eaLnBrk="1" latinLnBrk="0" hangingPunct="1">
              <a:lnSpc>
                <a:spcPct val="90000"/>
              </a:lnSpc>
              <a:spcBef>
                <a:spcPts val="10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1pPr>
            <a:lvl2pPr marL="517525" indent="-231775"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2pPr>
            <a:lvl3pPr marL="858838" indent="-17621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3pPr>
            <a:lvl4pPr marL="1270000" indent="-177800"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4pPr>
            <a:lvl5pPr marL="1611313" indent="-233363" algn="l" defTabSz="914400" rtl="0" eaLnBrk="1" latinLnBrk="0" hangingPunct="1">
              <a:lnSpc>
                <a:spcPct val="90000"/>
              </a:lnSpc>
              <a:spcBef>
                <a:spcPts val="500"/>
              </a:spcBef>
              <a:buClr>
                <a:srgbClr val="F15934"/>
              </a:buClr>
              <a:buSzPct val="60000"/>
              <a:buFont typeface="Wingdings" pitchFamily="2" charset="2"/>
              <a:buChar char="§"/>
              <a:tabLst/>
              <a:defRPr sz="2000" b="0" i="0" kern="1200">
                <a:ln>
                  <a:noFill/>
                </a:ln>
                <a:solidFill>
                  <a:srgbClr val="3A4248"/>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Wingdings" pitchFamily="2" charset="2"/>
              <a:buNone/>
            </a:pPr>
            <a:r>
              <a:rPr lang="en-US" sz="2800" b="1" i="1" dirty="0">
                <a:solidFill>
                  <a:srgbClr val="F89916"/>
                </a:solidFill>
              </a:rPr>
              <a:t>Orange Button</a:t>
            </a:r>
          </a:p>
          <a:p>
            <a:pPr marL="0" indent="0" algn="ctr">
              <a:spcBef>
                <a:spcPts val="0"/>
              </a:spcBef>
              <a:buFont typeface="Wingdings" pitchFamily="2" charset="2"/>
              <a:buNone/>
            </a:pPr>
            <a:r>
              <a:rPr lang="en-US" b="1" i="1" dirty="0">
                <a:solidFill>
                  <a:srgbClr val="F89916"/>
                </a:solidFill>
              </a:rPr>
              <a:t>Solar Data Standard*</a:t>
            </a:r>
            <a:endParaRPr lang="en-US" sz="1400" dirty="0">
              <a:solidFill>
                <a:schemeClr val="tx1"/>
              </a:solidFill>
            </a:endParaRPr>
          </a:p>
        </p:txBody>
      </p:sp>
      <p:sp>
        <p:nvSpPr>
          <p:cNvPr id="7" name="TextBox 6">
            <a:extLst>
              <a:ext uri="{FF2B5EF4-FFF2-40B4-BE49-F238E27FC236}">
                <a16:creationId xmlns:a16="http://schemas.microsoft.com/office/drawing/2014/main" id="{6C0B5956-58BC-3AF6-709A-F23B5E640865}"/>
              </a:ext>
            </a:extLst>
          </p:cNvPr>
          <p:cNvSpPr txBox="1"/>
          <p:nvPr/>
        </p:nvSpPr>
        <p:spPr>
          <a:xfrm>
            <a:off x="4122879" y="6624641"/>
            <a:ext cx="4286042" cy="246221"/>
          </a:xfrm>
          <a:prstGeom prst="rect">
            <a:avLst/>
          </a:prstGeom>
          <a:noFill/>
        </p:spPr>
        <p:txBody>
          <a:bodyPr wrap="square">
            <a:spAutoFit/>
          </a:bodyPr>
          <a:lstStyle/>
          <a:p>
            <a:r>
              <a:rPr lang="en-US" sz="1000" dirty="0">
                <a:solidFill>
                  <a:schemeClr val="tx1"/>
                </a:solidFill>
              </a:rPr>
              <a:t>*used to facilitate the exchange of data among PV stakeholders</a:t>
            </a:r>
            <a:endParaRPr lang="en-US" sz="1000" dirty="0"/>
          </a:p>
        </p:txBody>
      </p:sp>
      <p:pic>
        <p:nvPicPr>
          <p:cNvPr id="3" name="Picture 2">
            <a:extLst>
              <a:ext uri="{FF2B5EF4-FFF2-40B4-BE49-F238E27FC236}">
                <a16:creationId xmlns:a16="http://schemas.microsoft.com/office/drawing/2014/main" id="{38C0661C-D391-B436-63A5-BCA40F441D54}"/>
              </a:ext>
            </a:extLst>
          </p:cNvPr>
          <p:cNvPicPr>
            <a:picLocks noChangeAspect="1"/>
          </p:cNvPicPr>
          <p:nvPr/>
        </p:nvPicPr>
        <p:blipFill>
          <a:blip r:embed="rId5"/>
          <a:stretch>
            <a:fillRect/>
          </a:stretch>
        </p:blipFill>
        <p:spPr>
          <a:xfrm>
            <a:off x="-14532" y="440650"/>
            <a:ext cx="1614456" cy="713232"/>
          </a:xfrm>
          <a:prstGeom prst="rect">
            <a:avLst/>
          </a:prstGeom>
        </p:spPr>
      </p:pic>
    </p:spTree>
    <p:extLst>
      <p:ext uri="{BB962C8B-B14F-4D97-AF65-F5344CB8AC3E}">
        <p14:creationId xmlns:p14="http://schemas.microsoft.com/office/powerpoint/2010/main" val="149116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E3C0-69B8-40C3-6E18-A1509443FCA4}"/>
              </a:ext>
            </a:extLst>
          </p:cNvPr>
          <p:cNvSpPr>
            <a:spLocks noGrp="1"/>
          </p:cNvSpPr>
          <p:nvPr>
            <p:ph type="title"/>
          </p:nvPr>
        </p:nvSpPr>
        <p:spPr/>
        <p:txBody>
          <a:bodyPr/>
          <a:lstStyle/>
          <a:p>
            <a:r>
              <a:rPr lang="en-US" dirty="0"/>
              <a:t>Process Improvements and Wrap-Up</a:t>
            </a:r>
          </a:p>
        </p:txBody>
      </p:sp>
    </p:spTree>
    <p:extLst>
      <p:ext uri="{BB962C8B-B14F-4D97-AF65-F5344CB8AC3E}">
        <p14:creationId xmlns:p14="http://schemas.microsoft.com/office/powerpoint/2010/main" val="408436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6E442EE-ECDF-73B5-2F0E-15083BF0C3F9}"/>
              </a:ext>
            </a:extLst>
          </p:cNvPr>
          <p:cNvSpPr/>
          <p:nvPr/>
        </p:nvSpPr>
        <p:spPr>
          <a:xfrm>
            <a:off x="7739247" y="2544579"/>
            <a:ext cx="2688336" cy="3467100"/>
          </a:xfrm>
          <a:prstGeom prst="roundRect">
            <a:avLst/>
          </a:prstGeom>
          <a:solidFill>
            <a:srgbClr val="F15934"/>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entury Gothic" panose="020F0302020204030204"/>
                <a:ea typeface="+mn-ea"/>
                <a:cs typeface="+mn-cs"/>
              </a:rPr>
              <a:t>Proactive Multi-Stakeholder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rPr>
              <a:t>With the volume and multiple use cases of EVs, proactive processes are sometimes best-suited to address challenges with: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Ensuring equity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Facilitating regional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entury Gothic" panose="020F0302020204030204"/>
              </a:rPr>
              <a:t>Providing</a:t>
            </a: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 clear roadmaps for electrification planning progression</a:t>
            </a:r>
          </a:p>
        </p:txBody>
      </p:sp>
      <p:sp>
        <p:nvSpPr>
          <p:cNvPr id="2" name="Title 1">
            <a:extLst>
              <a:ext uri="{FF2B5EF4-FFF2-40B4-BE49-F238E27FC236}">
                <a16:creationId xmlns:a16="http://schemas.microsoft.com/office/drawing/2014/main" id="{229039AB-CEAA-978C-F040-70CAB2569AA7}"/>
              </a:ext>
            </a:extLst>
          </p:cNvPr>
          <p:cNvSpPr>
            <a:spLocks noGrp="1"/>
          </p:cNvSpPr>
          <p:nvPr>
            <p:ph type="title"/>
          </p:nvPr>
        </p:nvSpPr>
        <p:spPr>
          <a:xfrm>
            <a:off x="365760" y="1"/>
            <a:ext cx="10415016" cy="1417320"/>
          </a:xfrm>
        </p:spPr>
        <p:txBody>
          <a:bodyPr/>
          <a:lstStyle/>
          <a:p>
            <a:r>
              <a:rPr lang="en-US" dirty="0"/>
              <a:t>Aligning the Grid Planning Process with the Need</a:t>
            </a:r>
          </a:p>
        </p:txBody>
      </p:sp>
      <p:sp>
        <p:nvSpPr>
          <p:cNvPr id="4" name="Rectangle: Rounded Corners 3">
            <a:extLst>
              <a:ext uri="{FF2B5EF4-FFF2-40B4-BE49-F238E27FC236}">
                <a16:creationId xmlns:a16="http://schemas.microsoft.com/office/drawing/2014/main" id="{97181D04-936B-62F9-B7A1-9C628FB86B24}"/>
              </a:ext>
            </a:extLst>
          </p:cNvPr>
          <p:cNvSpPr/>
          <p:nvPr/>
        </p:nvSpPr>
        <p:spPr>
          <a:xfrm>
            <a:off x="4756806" y="2544579"/>
            <a:ext cx="2687990" cy="3467100"/>
          </a:xfrm>
          <a:prstGeom prst="roundRect">
            <a:avLst/>
          </a:prstGeom>
          <a:solidFill>
            <a:srgbClr val="F1593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entury Gothic" panose="020F0302020204030204"/>
                <a:ea typeface="+mn-ea"/>
                <a:cs typeface="+mn-cs"/>
              </a:rPr>
              <a:t>Customer-Collaborative Processes</a:t>
            </a:r>
            <a:endParaRPr kumimoji="0" lang="en-US" sz="1800" b="1" i="0" u="sng"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rPr>
              <a:t>The grid planning process is a collaborative effort between planners and customers</a:t>
            </a:r>
            <a:r>
              <a:rPr lang="en-US" sz="1400" b="1" dirty="0">
                <a:solidFill>
                  <a:srgbClr val="FFFFFF"/>
                </a:solidFill>
                <a:latin typeface="Century Gothic" panose="020F0302020204030204"/>
              </a:rPr>
              <a:t> which allows:</a:t>
            </a:r>
            <a:endPar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Multiple options for interconnection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Multiple locational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Open 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6D582AC4-ABE2-0705-A3BD-EACD139CDBDA}"/>
              </a:ext>
            </a:extLst>
          </p:cNvPr>
          <p:cNvSpPr/>
          <p:nvPr/>
        </p:nvSpPr>
        <p:spPr>
          <a:xfrm>
            <a:off x="1774366" y="2544579"/>
            <a:ext cx="2687990" cy="3467100"/>
          </a:xfrm>
          <a:prstGeom prst="roundRect">
            <a:avLst/>
          </a:prstGeom>
          <a:solidFill>
            <a:srgbClr val="F15934">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entury Gothic" panose="020F0302020204030204"/>
                <a:ea typeface="+mn-ea"/>
                <a:cs typeface="+mn-cs"/>
              </a:rPr>
              <a:t>Existing 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mn-cs"/>
              </a:rPr>
              <a:t>While today’s grid planning processes vary across the country, they generally include: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Annual system reviews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entury Gothic" panose="020F0302020204030204"/>
              </a:rPr>
              <a:t>R</a:t>
            </a:r>
            <a:r>
              <a:rPr kumimoji="0" lang="en-US" sz="1400" b="0" i="0" u="none" strike="noStrike" kern="1200" cap="none" spc="0" normalizeH="0" baseline="0" noProof="0" dirty="0" err="1">
                <a:ln>
                  <a:noFill/>
                </a:ln>
                <a:solidFill>
                  <a:srgbClr val="FFFFFF"/>
                </a:solidFill>
                <a:effectLst/>
                <a:uLnTx/>
                <a:uFillTx/>
                <a:latin typeface="Century Gothic" panose="020F0302020204030204"/>
                <a:ea typeface="+mn-ea"/>
                <a:cs typeface="+mn-cs"/>
              </a:rPr>
              <a:t>egularly</a:t>
            </a: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 updated grid plans with a medium-to-long-term planning horizon</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FFFFFF"/>
                </a:solidFill>
                <a:latin typeface="Century Gothic" panose="020F0302020204030204"/>
              </a:rPr>
              <a:t>I</a:t>
            </a:r>
            <a:r>
              <a:rPr kumimoji="0" lang="en-US" sz="1400" b="0" i="0" u="none" strike="noStrike" kern="1200" cap="none" spc="0" normalizeH="0" baseline="0" noProof="0" dirty="0" err="1">
                <a:ln>
                  <a:noFill/>
                </a:ln>
                <a:solidFill>
                  <a:srgbClr val="FFFFFF"/>
                </a:solidFill>
                <a:effectLst/>
                <a:uLnTx/>
                <a:uFillTx/>
                <a:latin typeface="Century Gothic" panose="020F0302020204030204"/>
                <a:ea typeface="+mn-ea"/>
                <a:cs typeface="+mn-cs"/>
              </a:rPr>
              <a:t>solated</a:t>
            </a: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 evaluation of interconnection requests</a:t>
            </a:r>
          </a:p>
        </p:txBody>
      </p:sp>
      <p:sp>
        <p:nvSpPr>
          <p:cNvPr id="16" name="Content Placeholder 2">
            <a:extLst>
              <a:ext uri="{FF2B5EF4-FFF2-40B4-BE49-F238E27FC236}">
                <a16:creationId xmlns:a16="http://schemas.microsoft.com/office/drawing/2014/main" id="{528F58D5-45CF-29C2-FDB3-EFD2384AA658}"/>
              </a:ext>
            </a:extLst>
          </p:cNvPr>
          <p:cNvSpPr>
            <a:spLocks noGrp="1"/>
          </p:cNvSpPr>
          <p:nvPr>
            <p:ph sz="quarter" idx="10"/>
          </p:nvPr>
        </p:nvSpPr>
        <p:spPr>
          <a:xfrm>
            <a:off x="1323974" y="1855790"/>
            <a:ext cx="10069449" cy="534986"/>
          </a:xfrm>
        </p:spPr>
        <p:txBody>
          <a:bodyPr/>
          <a:lstStyle/>
          <a:p>
            <a:pPr marL="0" indent="0">
              <a:buNone/>
            </a:pPr>
            <a:r>
              <a:rPr lang="en-US" b="1" i="1" dirty="0"/>
              <a:t>Given the scale of grid planning for vehicle electrification, new processes could be helpful</a:t>
            </a:r>
            <a:endParaRPr lang="en-US" sz="1800" b="1" i="1" dirty="0"/>
          </a:p>
        </p:txBody>
      </p:sp>
    </p:spTree>
    <p:extLst>
      <p:ext uri="{BB962C8B-B14F-4D97-AF65-F5344CB8AC3E}">
        <p14:creationId xmlns:p14="http://schemas.microsoft.com/office/powerpoint/2010/main" val="355527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6E442EE-ECDF-73B5-2F0E-15083BF0C3F9}"/>
              </a:ext>
            </a:extLst>
          </p:cNvPr>
          <p:cNvSpPr/>
          <p:nvPr/>
        </p:nvSpPr>
        <p:spPr>
          <a:xfrm>
            <a:off x="3899762" y="1795181"/>
            <a:ext cx="1371600" cy="2284602"/>
          </a:xfrm>
          <a:prstGeom prst="roundRect">
            <a:avLst/>
          </a:prstGeom>
          <a:gradFill>
            <a:gsLst>
              <a:gs pos="60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Heavy deployment</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Existing grid heavily loaded</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Inflexible demand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229039AB-CEAA-978C-F040-70CAB2569AA7}"/>
              </a:ext>
            </a:extLst>
          </p:cNvPr>
          <p:cNvSpPr>
            <a:spLocks noGrp="1"/>
          </p:cNvSpPr>
          <p:nvPr>
            <p:ph type="title"/>
          </p:nvPr>
        </p:nvSpPr>
        <p:spPr/>
        <p:txBody>
          <a:bodyPr/>
          <a:lstStyle/>
          <a:p>
            <a:r>
              <a:rPr lang="en-US" dirty="0"/>
              <a:t>When to Use Which Process</a:t>
            </a:r>
            <a:br>
              <a:rPr lang="en-US" dirty="0"/>
            </a:br>
            <a:r>
              <a:rPr lang="en-US" sz="1800" b="1" i="1" dirty="0"/>
              <a:t>Shading indicates suitability of process to address EV Need</a:t>
            </a:r>
            <a:endParaRPr lang="en-US" b="1" i="1" dirty="0"/>
          </a:p>
        </p:txBody>
      </p:sp>
      <p:sp>
        <p:nvSpPr>
          <p:cNvPr id="4" name="Rectangle: Rounded Corners 3">
            <a:extLst>
              <a:ext uri="{FF2B5EF4-FFF2-40B4-BE49-F238E27FC236}">
                <a16:creationId xmlns:a16="http://schemas.microsoft.com/office/drawing/2014/main" id="{97181D04-936B-62F9-B7A1-9C628FB86B24}"/>
              </a:ext>
            </a:extLst>
          </p:cNvPr>
          <p:cNvSpPr/>
          <p:nvPr/>
        </p:nvSpPr>
        <p:spPr>
          <a:xfrm>
            <a:off x="2528162" y="1795181"/>
            <a:ext cx="1371600" cy="2284602"/>
          </a:xfrm>
          <a:prstGeom prst="roundRect">
            <a:avLst/>
          </a:prstGeom>
          <a:gradFill>
            <a:gsLst>
              <a:gs pos="82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Customer-Collaborative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Perceived charging deserts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Service provider request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6D582AC4-ABE2-0705-A3BD-EACD139CDBDA}"/>
              </a:ext>
            </a:extLst>
          </p:cNvPr>
          <p:cNvSpPr/>
          <p:nvPr/>
        </p:nvSpPr>
        <p:spPr>
          <a:xfrm>
            <a:off x="1170024" y="1809278"/>
            <a:ext cx="1371600" cy="2284602"/>
          </a:xfrm>
          <a:prstGeom prst="roundRect">
            <a:avLst/>
          </a:prstGeom>
          <a:gradFill>
            <a:gsLst>
              <a:gs pos="0">
                <a:schemeClr val="accent1">
                  <a:lumMod val="5000"/>
                  <a:lumOff val="95000"/>
                </a:schemeClr>
              </a:gs>
              <a:gs pos="34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Daily/routine charging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L2 demand charging</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Elastic demand</a:t>
            </a:r>
          </a:p>
        </p:txBody>
      </p:sp>
      <p:sp>
        <p:nvSpPr>
          <p:cNvPr id="19" name="Rectangle: Rounded Corners 18">
            <a:extLst>
              <a:ext uri="{FF2B5EF4-FFF2-40B4-BE49-F238E27FC236}">
                <a16:creationId xmlns:a16="http://schemas.microsoft.com/office/drawing/2014/main" id="{8D2E0913-A7CA-3AC8-F956-8B2056F199C5}"/>
              </a:ext>
            </a:extLst>
          </p:cNvPr>
          <p:cNvSpPr/>
          <p:nvPr/>
        </p:nvSpPr>
        <p:spPr>
          <a:xfrm>
            <a:off x="1519996" y="1417321"/>
            <a:ext cx="329648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Managed Light-Duty Vehicles</a:t>
            </a:r>
          </a:p>
        </p:txBody>
      </p:sp>
      <p:sp>
        <p:nvSpPr>
          <p:cNvPr id="8" name="Rectangle: Rounded Corners 7">
            <a:extLst>
              <a:ext uri="{FF2B5EF4-FFF2-40B4-BE49-F238E27FC236}">
                <a16:creationId xmlns:a16="http://schemas.microsoft.com/office/drawing/2014/main" id="{807D562F-2449-E247-7227-0B22E87F3B59}"/>
              </a:ext>
            </a:extLst>
          </p:cNvPr>
          <p:cNvSpPr/>
          <p:nvPr/>
        </p:nvSpPr>
        <p:spPr>
          <a:xfrm>
            <a:off x="3899762" y="4582372"/>
            <a:ext cx="1371600" cy="2286000"/>
          </a:xfrm>
          <a:prstGeom prst="roundRect">
            <a:avLst/>
          </a:prstGeom>
          <a:gradFill>
            <a:gsLst>
              <a:gs pos="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Multiple fleets competing for capacity</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Limited land availability</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A1296A7A-30D2-17D7-1DCE-DA49C09EEEF9}"/>
              </a:ext>
            </a:extLst>
          </p:cNvPr>
          <p:cNvSpPr/>
          <p:nvPr/>
        </p:nvSpPr>
        <p:spPr>
          <a:xfrm>
            <a:off x="2528162" y="4582372"/>
            <a:ext cx="1371600" cy="2286000"/>
          </a:xfrm>
          <a:prstGeom prst="roundRect">
            <a:avLst/>
          </a:prstGeom>
          <a:gradFill>
            <a:gsLst>
              <a:gs pos="0">
                <a:schemeClr val="bg1"/>
              </a:gs>
              <a:gs pos="5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Customer-Collaborative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EV timing &amp; location inflexible</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Large fleets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B24F8B81-2A24-3145-E8BF-B766D0C3C039}"/>
              </a:ext>
            </a:extLst>
          </p:cNvPr>
          <p:cNvSpPr/>
          <p:nvPr/>
        </p:nvSpPr>
        <p:spPr>
          <a:xfrm>
            <a:off x="1170024" y="4596469"/>
            <a:ext cx="1371600" cy="2286000"/>
          </a:xfrm>
          <a:prstGeom prst="roundRect">
            <a:avLst/>
          </a:prstGeom>
          <a:gradFill>
            <a:gsLst>
              <a:gs pos="88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Small fleets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Sufficient highway charging</a:t>
            </a:r>
          </a:p>
        </p:txBody>
      </p:sp>
      <p:sp>
        <p:nvSpPr>
          <p:cNvPr id="17" name="Rectangle: Rounded Corners 16">
            <a:extLst>
              <a:ext uri="{FF2B5EF4-FFF2-40B4-BE49-F238E27FC236}">
                <a16:creationId xmlns:a16="http://schemas.microsoft.com/office/drawing/2014/main" id="{4035A801-9F84-EAA8-3632-A7A71A371D12}"/>
              </a:ext>
            </a:extLst>
          </p:cNvPr>
          <p:cNvSpPr/>
          <p:nvPr/>
        </p:nvSpPr>
        <p:spPr>
          <a:xfrm>
            <a:off x="1538439" y="4208456"/>
            <a:ext cx="329648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Fleets</a:t>
            </a:r>
          </a:p>
        </p:txBody>
      </p:sp>
      <p:sp>
        <p:nvSpPr>
          <p:cNvPr id="20" name="Rectangle: Rounded Corners 19">
            <a:extLst>
              <a:ext uri="{FF2B5EF4-FFF2-40B4-BE49-F238E27FC236}">
                <a16:creationId xmlns:a16="http://schemas.microsoft.com/office/drawing/2014/main" id="{F673D913-68D0-43C2-95BA-6D11EFDEAA22}"/>
              </a:ext>
            </a:extLst>
          </p:cNvPr>
          <p:cNvSpPr/>
          <p:nvPr/>
        </p:nvSpPr>
        <p:spPr>
          <a:xfrm>
            <a:off x="9254681" y="1777140"/>
            <a:ext cx="1371600" cy="2286000"/>
          </a:xfrm>
          <a:prstGeom prst="roundRect">
            <a:avLst/>
          </a:prstGeom>
          <a:gradFill>
            <a:gsLst>
              <a:gs pos="0">
                <a:schemeClr val="bg1"/>
              </a:gs>
              <a:gs pos="41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Proactive 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Grid capacity limited along highways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Regional EV growth</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MHD vehicles</a:t>
            </a:r>
          </a:p>
        </p:txBody>
      </p:sp>
      <p:sp>
        <p:nvSpPr>
          <p:cNvPr id="21" name="Rectangle: Rounded Corners 20">
            <a:extLst>
              <a:ext uri="{FF2B5EF4-FFF2-40B4-BE49-F238E27FC236}">
                <a16:creationId xmlns:a16="http://schemas.microsoft.com/office/drawing/2014/main" id="{609502C1-E419-94EE-46EB-6774CF86D487}"/>
              </a:ext>
            </a:extLst>
          </p:cNvPr>
          <p:cNvSpPr/>
          <p:nvPr/>
        </p:nvSpPr>
        <p:spPr>
          <a:xfrm>
            <a:off x="7883081" y="1777140"/>
            <a:ext cx="1371600" cy="2286000"/>
          </a:xfrm>
          <a:prstGeom prst="roundRect">
            <a:avLst/>
          </a:prstGeom>
          <a:gradFill>
            <a:gsLst>
              <a:gs pos="97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Customer-Collaborative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Private highways</a:t>
            </a:r>
            <a:endParaRPr kumimoji="0" lang="en-US" sz="1200" b="0" i="0" u="sng"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EBED05A4-A80E-7D84-AFAC-12202F4CFD53}"/>
              </a:ext>
            </a:extLst>
          </p:cNvPr>
          <p:cNvSpPr/>
          <p:nvPr/>
        </p:nvSpPr>
        <p:spPr>
          <a:xfrm>
            <a:off x="6524943" y="1791237"/>
            <a:ext cx="1371600" cy="2286000"/>
          </a:xfrm>
          <a:prstGeom prst="roundRect">
            <a:avLst/>
          </a:prstGeom>
          <a:gradFill>
            <a:gsLst>
              <a:gs pos="81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Minimal highway throughput</a:t>
            </a:r>
          </a:p>
        </p:txBody>
      </p:sp>
      <p:sp>
        <p:nvSpPr>
          <p:cNvPr id="23" name="Rectangle: Rounded Corners 22">
            <a:extLst>
              <a:ext uri="{FF2B5EF4-FFF2-40B4-BE49-F238E27FC236}">
                <a16:creationId xmlns:a16="http://schemas.microsoft.com/office/drawing/2014/main" id="{DCEB7CF1-8F71-26F1-7063-22FC4950FFCD}"/>
              </a:ext>
            </a:extLst>
          </p:cNvPr>
          <p:cNvSpPr/>
          <p:nvPr/>
        </p:nvSpPr>
        <p:spPr>
          <a:xfrm>
            <a:off x="6920639" y="1417321"/>
            <a:ext cx="329648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Highways &amp; Corridors</a:t>
            </a:r>
          </a:p>
        </p:txBody>
      </p:sp>
      <p:sp>
        <p:nvSpPr>
          <p:cNvPr id="32" name="Rectangle: Rounded Corners 31">
            <a:extLst>
              <a:ext uri="{FF2B5EF4-FFF2-40B4-BE49-F238E27FC236}">
                <a16:creationId xmlns:a16="http://schemas.microsoft.com/office/drawing/2014/main" id="{2CF4F248-A3C6-BC55-8DA2-D0F8787904AA}"/>
              </a:ext>
            </a:extLst>
          </p:cNvPr>
          <p:cNvSpPr/>
          <p:nvPr/>
        </p:nvSpPr>
        <p:spPr>
          <a:xfrm>
            <a:off x="9254681" y="4568275"/>
            <a:ext cx="1371600" cy="2286000"/>
          </a:xfrm>
          <a:prstGeom prst="roundRect">
            <a:avLst/>
          </a:prstGeom>
          <a:gradFill>
            <a:gsLst>
              <a:gs pos="5000">
                <a:schemeClr val="bg1"/>
              </a:gs>
              <a:gs pos="66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Avoid charging paradox</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Heavy industry adjacent</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3C658EE8-F111-F97C-F3A6-3BD870003885}"/>
              </a:ext>
            </a:extLst>
          </p:cNvPr>
          <p:cNvSpPr/>
          <p:nvPr/>
        </p:nvSpPr>
        <p:spPr>
          <a:xfrm>
            <a:off x="7883081" y="4568275"/>
            <a:ext cx="1371600" cy="2286000"/>
          </a:xfrm>
          <a:prstGeom prst="roundRect">
            <a:avLst/>
          </a:prstGeom>
          <a:gradFill>
            <a:gsLst>
              <a:gs pos="88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Customer-Collaborative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Multi-family housing developers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29A18806-E98D-6FB0-FC86-33198ABFF9FC}"/>
              </a:ext>
            </a:extLst>
          </p:cNvPr>
          <p:cNvSpPr/>
          <p:nvPr/>
        </p:nvSpPr>
        <p:spPr>
          <a:xfrm>
            <a:off x="6524943" y="4582372"/>
            <a:ext cx="1371600" cy="2286000"/>
          </a:xfrm>
          <a:prstGeom prst="roundRect">
            <a:avLst/>
          </a:prstGeom>
          <a:gradFill>
            <a:gsLst>
              <a:gs pos="44000">
                <a:schemeClr val="bg1"/>
              </a:gs>
              <a:gs pos="100000">
                <a:srgbClr val="F15934"/>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Existing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srgbClr val="000000"/>
              </a:solidFill>
              <a:effectLst/>
              <a:uLnTx/>
              <a:uFillTx/>
              <a:latin typeface="Century Gothic" panose="020F03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Planning processes include equity layer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Century Gothic" panose="020F0302020204030204"/>
                <a:ea typeface="+mn-ea"/>
                <a:cs typeface="+mn-cs"/>
              </a:rPr>
              <a:t>EV &amp; smart charging incentives</a:t>
            </a:r>
          </a:p>
        </p:txBody>
      </p:sp>
      <p:sp>
        <p:nvSpPr>
          <p:cNvPr id="35" name="Rectangle: Rounded Corners 34">
            <a:extLst>
              <a:ext uri="{FF2B5EF4-FFF2-40B4-BE49-F238E27FC236}">
                <a16:creationId xmlns:a16="http://schemas.microsoft.com/office/drawing/2014/main" id="{EA1DECB2-8755-728B-70B1-8DF97EF4C67D}"/>
              </a:ext>
            </a:extLst>
          </p:cNvPr>
          <p:cNvSpPr/>
          <p:nvPr/>
        </p:nvSpPr>
        <p:spPr>
          <a:xfrm>
            <a:off x="6920639" y="4208456"/>
            <a:ext cx="329648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Underserved Communities</a:t>
            </a:r>
          </a:p>
        </p:txBody>
      </p:sp>
    </p:spTree>
    <p:extLst>
      <p:ext uri="{BB962C8B-B14F-4D97-AF65-F5344CB8AC3E}">
        <p14:creationId xmlns:p14="http://schemas.microsoft.com/office/powerpoint/2010/main" val="3560748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440E-C7D2-6D2B-8B3C-A70C1E1E10D2}"/>
              </a:ext>
            </a:extLst>
          </p:cNvPr>
          <p:cNvSpPr>
            <a:spLocks noGrp="1"/>
          </p:cNvSpPr>
          <p:nvPr>
            <p:ph type="title"/>
          </p:nvPr>
        </p:nvSpPr>
        <p:spPr/>
        <p:txBody>
          <a:bodyPr/>
          <a:lstStyle/>
          <a:p>
            <a:r>
              <a:rPr lang="en-US" dirty="0"/>
              <a:t>Coordinating Equitable Plans</a:t>
            </a:r>
          </a:p>
        </p:txBody>
      </p:sp>
      <p:sp>
        <p:nvSpPr>
          <p:cNvPr id="3" name="Content Placeholder 2">
            <a:extLst>
              <a:ext uri="{FF2B5EF4-FFF2-40B4-BE49-F238E27FC236}">
                <a16:creationId xmlns:a16="http://schemas.microsoft.com/office/drawing/2014/main" id="{5CB648E0-1774-3119-697C-FE2BBADFD552}"/>
              </a:ext>
            </a:extLst>
          </p:cNvPr>
          <p:cNvSpPr>
            <a:spLocks noGrp="1"/>
          </p:cNvSpPr>
          <p:nvPr>
            <p:ph sz="quarter" idx="10"/>
          </p:nvPr>
        </p:nvSpPr>
        <p:spPr/>
        <p:txBody>
          <a:bodyPr/>
          <a:lstStyle/>
          <a:p>
            <a:r>
              <a:rPr lang="en-US" dirty="0"/>
              <a:t>Who pays for grid upgrades? </a:t>
            </a:r>
          </a:p>
          <a:p>
            <a:pPr lvl="1"/>
            <a:r>
              <a:rPr lang="en-US" sz="1800" dirty="0"/>
              <a:t>Electrification may make electricity more affordable on a dollar per kilowatt-hour basis due to the increased consumption of electricity. At the same time, infrastructure investments will exert upward pressure on rates. </a:t>
            </a:r>
          </a:p>
          <a:p>
            <a:pPr lvl="1"/>
            <a:r>
              <a:rPr lang="en-US" sz="1800" dirty="0"/>
              <a:t>Uncertain costs for electricity will need to be balanced with uncertain costs for fossil fuels as policy makers aim for equitable energy burdens.</a:t>
            </a:r>
          </a:p>
          <a:p>
            <a:r>
              <a:rPr lang="en-US" dirty="0"/>
              <a:t>What happens if the load doesn’t show up?</a:t>
            </a:r>
          </a:p>
          <a:p>
            <a:pPr lvl="1"/>
            <a:r>
              <a:rPr lang="en-US" sz="1800" dirty="0"/>
              <a:t>Improper planning and cost allocation could inequitably burden low-income ratepayers with the costs from affluent early adopters.</a:t>
            </a:r>
          </a:p>
          <a:p>
            <a:r>
              <a:rPr lang="en-US" dirty="0"/>
              <a:t>Multiple dimensions to equity:</a:t>
            </a:r>
          </a:p>
          <a:p>
            <a:pPr lvl="1"/>
            <a:r>
              <a:rPr lang="en-US" sz="1800" dirty="0"/>
              <a:t>Distributional equity will help protect vulnerable customers from undue energy burden.</a:t>
            </a:r>
          </a:p>
          <a:p>
            <a:pPr lvl="1"/>
            <a:r>
              <a:rPr lang="en-US" sz="1800" dirty="0"/>
              <a:t>Transitional equity will ensure that the shift to vehicle electrification happens at a pace that communities can handle.</a:t>
            </a:r>
          </a:p>
          <a:p>
            <a:pPr lvl="1"/>
            <a:r>
              <a:rPr lang="en-US" sz="1800" dirty="0"/>
              <a:t>Procedural equity promotes inclusive engagement of affected parties in the decision-making process.  </a:t>
            </a:r>
          </a:p>
        </p:txBody>
      </p:sp>
    </p:spTree>
    <p:extLst>
      <p:ext uri="{BB962C8B-B14F-4D97-AF65-F5344CB8AC3E}">
        <p14:creationId xmlns:p14="http://schemas.microsoft.com/office/powerpoint/2010/main" val="2896321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1CC3-D296-355A-96A6-59C6BC2CFC57}"/>
              </a:ext>
            </a:extLst>
          </p:cNvPr>
          <p:cNvSpPr>
            <a:spLocks noGrp="1"/>
          </p:cNvSpPr>
          <p:nvPr>
            <p:ph type="title"/>
          </p:nvPr>
        </p:nvSpPr>
        <p:spPr/>
        <p:txBody>
          <a:bodyPr/>
          <a:lstStyle/>
          <a:p>
            <a:r>
              <a:rPr lang="en-US" dirty="0"/>
              <a:t>Summary and Key Points</a:t>
            </a:r>
          </a:p>
        </p:txBody>
      </p:sp>
      <p:sp>
        <p:nvSpPr>
          <p:cNvPr id="3" name="Content Placeholder 2">
            <a:extLst>
              <a:ext uri="{FF2B5EF4-FFF2-40B4-BE49-F238E27FC236}">
                <a16:creationId xmlns:a16="http://schemas.microsoft.com/office/drawing/2014/main" id="{BFB9EC37-613D-2308-9E7C-AD1F18A0EECF}"/>
              </a:ext>
            </a:extLst>
          </p:cNvPr>
          <p:cNvSpPr>
            <a:spLocks noGrp="1"/>
          </p:cNvSpPr>
          <p:nvPr>
            <p:ph sz="quarter" idx="10"/>
          </p:nvPr>
        </p:nvSpPr>
        <p:spPr/>
        <p:txBody>
          <a:bodyPr/>
          <a:lstStyle/>
          <a:p>
            <a:r>
              <a:rPr lang="en-US" sz="2400" b="1" dirty="0"/>
              <a:t>Lots of uncertainty, but decisions are needed today</a:t>
            </a:r>
          </a:p>
          <a:p>
            <a:pPr lvl="1"/>
            <a:r>
              <a:rPr lang="en-US" dirty="0"/>
              <a:t>Opportunities to improve forecasting</a:t>
            </a:r>
          </a:p>
          <a:p>
            <a:pPr lvl="1"/>
            <a:r>
              <a:rPr lang="en-US" dirty="0"/>
              <a:t>Opportunities to proactively shape customer perception</a:t>
            </a:r>
            <a:r>
              <a:rPr lang="en-US" sz="2400" dirty="0"/>
              <a:t> </a:t>
            </a:r>
          </a:p>
          <a:p>
            <a:endParaRPr lang="en-US" sz="2400" dirty="0"/>
          </a:p>
          <a:p>
            <a:r>
              <a:rPr lang="en-US" sz="2400" b="1" dirty="0"/>
              <a:t>Demand management will likely be needed, particularly in the short term</a:t>
            </a:r>
          </a:p>
          <a:p>
            <a:pPr lvl="1"/>
            <a:r>
              <a:rPr lang="en-US" dirty="0"/>
              <a:t>Learn if we can rely on it throughout grid planning</a:t>
            </a:r>
          </a:p>
          <a:p>
            <a:pPr lvl="1"/>
            <a:r>
              <a:rPr lang="en-US" dirty="0"/>
              <a:t>Prioritize infrastructure where demand management cannot defer investment</a:t>
            </a:r>
          </a:p>
          <a:p>
            <a:endParaRPr lang="en-US" sz="2400" dirty="0"/>
          </a:p>
          <a:p>
            <a:r>
              <a:rPr lang="en-US" sz="2400" b="1" dirty="0"/>
              <a:t>Many grid planning improvements are outside of normal processes:</a:t>
            </a:r>
          </a:p>
          <a:p>
            <a:pPr lvl="1"/>
            <a:r>
              <a:rPr lang="en-US" dirty="0"/>
              <a:t>Future-ready systems – reconsidering design standards</a:t>
            </a:r>
          </a:p>
          <a:p>
            <a:pPr lvl="1"/>
            <a:r>
              <a:rPr lang="en-US" dirty="0"/>
              <a:t>Using demand side management as a grid solution</a:t>
            </a:r>
          </a:p>
          <a:p>
            <a:pPr lvl="1"/>
            <a:r>
              <a:rPr lang="en-US" dirty="0"/>
              <a:t>Collaborative and multi-stakeholder processes</a:t>
            </a:r>
          </a:p>
        </p:txBody>
      </p:sp>
    </p:spTree>
    <p:extLst>
      <p:ext uri="{BB962C8B-B14F-4D97-AF65-F5344CB8AC3E}">
        <p14:creationId xmlns:p14="http://schemas.microsoft.com/office/powerpoint/2010/main" val="138537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3424-13BB-BAB5-A986-078FD2008286}"/>
              </a:ext>
            </a:extLst>
          </p:cNvPr>
          <p:cNvSpPr>
            <a:spLocks noGrp="1"/>
          </p:cNvSpPr>
          <p:nvPr>
            <p:ph type="title"/>
          </p:nvPr>
        </p:nvSpPr>
        <p:spPr/>
        <p:txBody>
          <a:bodyPr/>
          <a:lstStyle/>
          <a:p>
            <a:r>
              <a:rPr lang="en-US" dirty="0"/>
              <a:t>Grid Planning for Vehicle Electrification Task Force</a:t>
            </a:r>
          </a:p>
        </p:txBody>
      </p:sp>
    </p:spTree>
    <p:extLst>
      <p:ext uri="{BB962C8B-B14F-4D97-AF65-F5344CB8AC3E}">
        <p14:creationId xmlns:p14="http://schemas.microsoft.com/office/powerpoint/2010/main" val="3223448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34A78B-402A-FE3E-C54B-25E28B29EC98}"/>
              </a:ext>
            </a:extLst>
          </p:cNvPr>
          <p:cNvSpPr>
            <a:spLocks noGrp="1"/>
          </p:cNvSpPr>
          <p:nvPr>
            <p:ph type="body" sz="quarter" idx="10"/>
          </p:nvPr>
        </p:nvSpPr>
        <p:spPr/>
        <p:txBody>
          <a:bodyPr/>
          <a:lstStyle/>
          <a:p>
            <a:r>
              <a:rPr lang="en-US" dirty="0"/>
              <a:t>Sean Morash</a:t>
            </a:r>
          </a:p>
        </p:txBody>
      </p:sp>
      <p:sp>
        <p:nvSpPr>
          <p:cNvPr id="3" name="Text Placeholder 2">
            <a:extLst>
              <a:ext uri="{FF2B5EF4-FFF2-40B4-BE49-F238E27FC236}">
                <a16:creationId xmlns:a16="http://schemas.microsoft.com/office/drawing/2014/main" id="{339E63BB-1524-B612-C40C-C192950971CD}"/>
              </a:ext>
            </a:extLst>
          </p:cNvPr>
          <p:cNvSpPr>
            <a:spLocks noGrp="1"/>
          </p:cNvSpPr>
          <p:nvPr>
            <p:ph type="body" sz="quarter" idx="12"/>
          </p:nvPr>
        </p:nvSpPr>
        <p:spPr/>
        <p:txBody>
          <a:bodyPr/>
          <a:lstStyle/>
          <a:p>
            <a:r>
              <a:rPr lang="en-US" dirty="0"/>
              <a:t>Sean.morash@telos.energy</a:t>
            </a:r>
          </a:p>
        </p:txBody>
      </p:sp>
    </p:spTree>
    <p:extLst>
      <p:ext uri="{BB962C8B-B14F-4D97-AF65-F5344CB8AC3E}">
        <p14:creationId xmlns:p14="http://schemas.microsoft.com/office/powerpoint/2010/main" val="115097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E7B0-995E-5EA5-0BD0-D8D45A737710}"/>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46245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20ED9-4788-9BB1-0C9B-09C4222CB945}"/>
              </a:ext>
            </a:extLst>
          </p:cNvPr>
          <p:cNvPicPr>
            <a:picLocks noChangeAspect="1"/>
          </p:cNvPicPr>
          <p:nvPr/>
        </p:nvPicPr>
        <p:blipFill>
          <a:blip r:embed="rId2"/>
          <a:stretch>
            <a:fillRect/>
          </a:stretch>
        </p:blipFill>
        <p:spPr>
          <a:xfrm>
            <a:off x="-4278" y="440650"/>
            <a:ext cx="1593948" cy="713232"/>
          </a:xfrm>
          <a:prstGeom prst="rect">
            <a:avLst/>
          </a:prstGeom>
        </p:spPr>
      </p:pic>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Characterize Impacts: Scenarios</a:t>
            </a:r>
          </a:p>
        </p:txBody>
      </p:sp>
      <p:sp>
        <p:nvSpPr>
          <p:cNvPr id="8" name="TextBox 7">
            <a:extLst>
              <a:ext uri="{FF2B5EF4-FFF2-40B4-BE49-F238E27FC236}">
                <a16:creationId xmlns:a16="http://schemas.microsoft.com/office/drawing/2014/main" id="{6311B537-7554-74F4-D199-4120CA192DD2}"/>
              </a:ext>
            </a:extLst>
          </p:cNvPr>
          <p:cNvSpPr txBox="1"/>
          <p:nvPr/>
        </p:nvSpPr>
        <p:spPr>
          <a:xfrm>
            <a:off x="4737100" y="6640030"/>
            <a:ext cx="7197179"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Data Sources: T</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op Left: EVI-lite-Pro, 2023; Top Right: Powell, Cezar, Rajagopal, 2023; Bottom Left: EV-Watts, 2023; Bottom Right: Tesla. </a:t>
            </a:r>
            <a:endParaRPr lang="en-US" sz="800" dirty="0">
              <a:solidFill>
                <a:schemeClr val="bg1">
                  <a:lumMod val="75000"/>
                </a:schemeClr>
              </a:solidFill>
              <a:latin typeface="Montserrat" panose="00000500000000000000" pitchFamily="2" charset="0"/>
            </a:endParaRPr>
          </a:p>
        </p:txBody>
      </p:sp>
      <p:sp>
        <p:nvSpPr>
          <p:cNvPr id="10" name="Content Placeholder 9">
            <a:extLst>
              <a:ext uri="{FF2B5EF4-FFF2-40B4-BE49-F238E27FC236}">
                <a16:creationId xmlns:a16="http://schemas.microsoft.com/office/drawing/2014/main" id="{E438499E-71B2-592E-A879-A9592329FDC2}"/>
              </a:ext>
            </a:extLst>
          </p:cNvPr>
          <p:cNvSpPr>
            <a:spLocks noGrp="1"/>
          </p:cNvSpPr>
          <p:nvPr>
            <p:ph sz="quarter" idx="10"/>
          </p:nvPr>
        </p:nvSpPr>
        <p:spPr>
          <a:xfrm>
            <a:off x="762001" y="1855789"/>
            <a:ext cx="6736080" cy="4435283"/>
          </a:xfrm>
        </p:spPr>
        <p:txBody>
          <a:bodyPr/>
          <a:lstStyle/>
          <a:p>
            <a:r>
              <a:rPr lang="en-US" dirty="0"/>
              <a:t>Given all these variables and uncertainty, </a:t>
            </a:r>
            <a:r>
              <a:rPr lang="en-US" b="1" dirty="0"/>
              <a:t>using scenarios can bound the problem</a:t>
            </a:r>
            <a:endParaRPr lang="en-US" dirty="0"/>
          </a:p>
          <a:p>
            <a:r>
              <a:rPr lang="en-US" dirty="0"/>
              <a:t>Grid Planners can evaluate </a:t>
            </a:r>
            <a:r>
              <a:rPr lang="en-US" b="1" dirty="0"/>
              <a:t>bookends </a:t>
            </a:r>
            <a:r>
              <a:rPr lang="en-US" dirty="0"/>
              <a:t>to think through the processes and implications of key assumptions on local trends</a:t>
            </a:r>
          </a:p>
          <a:p>
            <a:r>
              <a:rPr lang="en-US" dirty="0"/>
              <a:t>Scenarios that </a:t>
            </a:r>
            <a:r>
              <a:rPr lang="en-US" b="1" dirty="0"/>
              <a:t>target the medium-term</a:t>
            </a:r>
            <a:r>
              <a:rPr lang="en-US" dirty="0"/>
              <a:t> (10ish years) can be informative, rather than overly speculative</a:t>
            </a:r>
          </a:p>
          <a:p>
            <a:r>
              <a:rPr lang="en-US" dirty="0"/>
              <a:t>Scenarios should </a:t>
            </a:r>
            <a:r>
              <a:rPr lang="en-US" b="1" dirty="0"/>
              <a:t>highlight different plausible ways </a:t>
            </a:r>
            <a:r>
              <a:rPr lang="en-US" dirty="0"/>
              <a:t>that the grid might be stressed:</a:t>
            </a:r>
          </a:p>
          <a:p>
            <a:pPr lvl="1"/>
            <a:r>
              <a:rPr lang="en-US" sz="1800" dirty="0"/>
              <a:t>Stressor on the charge-time expectations from consumers, such as customers prioritizing rapid 15-minute charging</a:t>
            </a:r>
          </a:p>
          <a:p>
            <a:pPr lvl="1"/>
            <a:r>
              <a:rPr lang="en-US" sz="1800" dirty="0"/>
              <a:t>Stressor on MHD growth</a:t>
            </a:r>
          </a:p>
          <a:p>
            <a:pPr lvl="1"/>
            <a:r>
              <a:rPr lang="en-US" sz="1800" dirty="0"/>
              <a:t>Stressor on strong customer preference for at-home charging</a:t>
            </a:r>
          </a:p>
        </p:txBody>
      </p:sp>
    </p:spTree>
    <p:extLst>
      <p:ext uri="{BB962C8B-B14F-4D97-AF65-F5344CB8AC3E}">
        <p14:creationId xmlns:p14="http://schemas.microsoft.com/office/powerpoint/2010/main" val="22422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181564-2FD1-BCD1-31D8-D288D3CDA57F}"/>
              </a:ext>
            </a:extLst>
          </p:cNvPr>
          <p:cNvSpPr txBox="1"/>
          <p:nvPr/>
        </p:nvSpPr>
        <p:spPr>
          <a:xfrm>
            <a:off x="10155739" y="6328670"/>
            <a:ext cx="1250074" cy="276999"/>
          </a:xfrm>
          <a:prstGeom prst="rect">
            <a:avLst/>
          </a:prstGeom>
          <a:solidFill>
            <a:schemeClr val="bg1"/>
          </a:solidFill>
        </p:spPr>
        <p:txBody>
          <a:bodyPr wrap="square">
            <a:spAutoFit/>
          </a:bodyPr>
          <a:lstStyle/>
          <a:p>
            <a:r>
              <a:rPr lang="en-US" sz="1200" dirty="0">
                <a:solidFill>
                  <a:srgbClr val="F15934"/>
                </a:solidFill>
              </a:rPr>
              <a:t>   </a:t>
            </a:r>
          </a:p>
        </p:txBody>
      </p:sp>
      <p:sp>
        <p:nvSpPr>
          <p:cNvPr id="36" name="TextBox 35">
            <a:extLst>
              <a:ext uri="{FF2B5EF4-FFF2-40B4-BE49-F238E27FC236}">
                <a16:creationId xmlns:a16="http://schemas.microsoft.com/office/drawing/2014/main" id="{3631283F-5142-F53B-22D6-0E599709BE8A}"/>
              </a:ext>
            </a:extLst>
          </p:cNvPr>
          <p:cNvSpPr txBox="1"/>
          <p:nvPr/>
        </p:nvSpPr>
        <p:spPr>
          <a:xfrm>
            <a:off x="10941925" y="5860483"/>
            <a:ext cx="1250074" cy="830997"/>
          </a:xfrm>
          <a:prstGeom prst="rect">
            <a:avLst/>
          </a:prstGeom>
          <a:solidFill>
            <a:schemeClr val="bg1"/>
          </a:solidFill>
        </p:spPr>
        <p:txBody>
          <a:bodyPr wrap="square">
            <a:spAutoFit/>
          </a:bodyPr>
          <a:lstStyle/>
          <a:p>
            <a:r>
              <a:rPr lang="en-US" sz="1200" dirty="0">
                <a:solidFill>
                  <a:srgbClr val="F15934"/>
                </a:solidFill>
              </a:rPr>
              <a:t>Out of Scope for this effort. State-to-State priorities vary.</a:t>
            </a:r>
          </a:p>
        </p:txBody>
      </p:sp>
      <p:sp>
        <p:nvSpPr>
          <p:cNvPr id="5" name="Title 1">
            <a:extLst>
              <a:ext uri="{FF2B5EF4-FFF2-40B4-BE49-F238E27FC236}">
                <a16:creationId xmlns:a16="http://schemas.microsoft.com/office/drawing/2014/main" id="{24E8AFE1-E82A-3C1B-BF44-7379F12DD50E}"/>
              </a:ext>
            </a:extLst>
          </p:cNvPr>
          <p:cNvSpPr>
            <a:spLocks noGrp="1"/>
          </p:cNvSpPr>
          <p:nvPr>
            <p:ph type="title"/>
          </p:nvPr>
        </p:nvSpPr>
        <p:spPr>
          <a:xfrm>
            <a:off x="762000" y="1"/>
            <a:ext cx="10018776" cy="1417320"/>
          </a:xfrm>
        </p:spPr>
        <p:txBody>
          <a:bodyPr/>
          <a:lstStyle/>
          <a:p>
            <a:r>
              <a:rPr lang="en-US" dirty="0"/>
              <a:t>Grid Planning in the Context of EVs</a:t>
            </a:r>
          </a:p>
        </p:txBody>
      </p:sp>
      <p:pic>
        <p:nvPicPr>
          <p:cNvPr id="2" name="Picture 1">
            <a:extLst>
              <a:ext uri="{FF2B5EF4-FFF2-40B4-BE49-F238E27FC236}">
                <a16:creationId xmlns:a16="http://schemas.microsoft.com/office/drawing/2014/main" id="{CFB184D2-E0DA-13AC-4502-0FF46014744E}"/>
              </a:ext>
            </a:extLst>
          </p:cNvPr>
          <p:cNvPicPr>
            <a:picLocks noChangeAspect="1"/>
          </p:cNvPicPr>
          <p:nvPr/>
        </p:nvPicPr>
        <p:blipFill>
          <a:blip r:embed="rId2"/>
          <a:stretch>
            <a:fillRect/>
          </a:stretch>
        </p:blipFill>
        <p:spPr>
          <a:xfrm>
            <a:off x="5119426" y="2306321"/>
            <a:ext cx="6761020" cy="3969661"/>
          </a:xfrm>
          <a:prstGeom prst="rect">
            <a:avLst/>
          </a:prstGeom>
        </p:spPr>
      </p:pic>
      <p:sp>
        <p:nvSpPr>
          <p:cNvPr id="22" name="TextBox 21">
            <a:extLst>
              <a:ext uri="{FF2B5EF4-FFF2-40B4-BE49-F238E27FC236}">
                <a16:creationId xmlns:a16="http://schemas.microsoft.com/office/drawing/2014/main" id="{D9ED19D3-6409-1202-0858-AF2DD999BF0D}"/>
              </a:ext>
            </a:extLst>
          </p:cNvPr>
          <p:cNvSpPr txBox="1"/>
          <p:nvPr/>
        </p:nvSpPr>
        <p:spPr>
          <a:xfrm>
            <a:off x="387282" y="2241956"/>
            <a:ext cx="4245006" cy="40934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EVs are among </a:t>
            </a:r>
            <a:r>
              <a:rPr lang="en-US" sz="2000" b="1" dirty="0">
                <a:latin typeface="Calibri" panose="020F0502020204030204" pitchFamily="34" charset="0"/>
                <a:ea typeface="Calibri" panose="020F0502020204030204" pitchFamily="34" charset="0"/>
                <a:cs typeface="Calibri" panose="020F0502020204030204" pitchFamily="34" charset="0"/>
              </a:rPr>
              <a:t>multiple considerations </a:t>
            </a:r>
            <a:r>
              <a:rPr lang="en-US" sz="2000" dirty="0">
                <a:latin typeface="Calibri" panose="020F0502020204030204" pitchFamily="34" charset="0"/>
                <a:ea typeface="Calibri" panose="020F0502020204030204" pitchFamily="34" charset="0"/>
                <a:cs typeface="Calibri" panose="020F0502020204030204" pitchFamily="34" charset="0"/>
              </a:rPr>
              <a:t>for customer-centric grid planning.</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Many states are adopting an integrated distribution system plan (IDSP) process.</a:t>
            </a:r>
          </a:p>
          <a:p>
            <a:pPr marL="742950" lvl="1"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Some require dedicated sections within the IDSP for electrification.</a:t>
            </a:r>
          </a:p>
          <a:p>
            <a:pPr marL="742950" lvl="1"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Some require separate plans addressing electrification.</a:t>
            </a:r>
          </a:p>
          <a:p>
            <a:pPr marL="285750" indent="-28575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D801AACA-0A34-91DE-CD4E-9FA95224A051}"/>
              </a:ext>
            </a:extLst>
          </p:cNvPr>
          <p:cNvSpPr txBox="1"/>
          <p:nvPr/>
        </p:nvSpPr>
        <p:spPr>
          <a:xfrm>
            <a:off x="387282" y="1522890"/>
            <a:ext cx="11114501" cy="461665"/>
          </a:xfrm>
          <a:prstGeom prst="rect">
            <a:avLst/>
          </a:prstGeom>
          <a:solidFill>
            <a:schemeClr val="accent1"/>
          </a:solidFill>
        </p:spPr>
        <p:txBody>
          <a:bodyPr wrap="square">
            <a:spAutoFit/>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How should planners address EVs alongside other distribution planning considerations?</a:t>
            </a:r>
          </a:p>
        </p:txBody>
      </p:sp>
      <p:sp>
        <p:nvSpPr>
          <p:cNvPr id="35" name="Oval 34">
            <a:extLst>
              <a:ext uri="{FF2B5EF4-FFF2-40B4-BE49-F238E27FC236}">
                <a16:creationId xmlns:a16="http://schemas.microsoft.com/office/drawing/2014/main" id="{9E15FEC3-A30B-46DF-82BA-4F52549E021D}"/>
              </a:ext>
            </a:extLst>
          </p:cNvPr>
          <p:cNvSpPr/>
          <p:nvPr/>
        </p:nvSpPr>
        <p:spPr>
          <a:xfrm rot="2841102">
            <a:off x="9994508" y="3520676"/>
            <a:ext cx="1302518" cy="3004673"/>
          </a:xfrm>
          <a:prstGeom prst="ellipse">
            <a:avLst/>
          </a:prstGeom>
          <a:noFill/>
          <a:ln w="28575">
            <a:solidFill>
              <a:srgbClr val="F1593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4EED56-D2AD-CCC3-5466-80903FE76E26}"/>
              </a:ext>
            </a:extLst>
          </p:cNvPr>
          <p:cNvSpPr txBox="1"/>
          <p:nvPr/>
        </p:nvSpPr>
        <p:spPr>
          <a:xfrm>
            <a:off x="7596555" y="6488666"/>
            <a:ext cx="2713054"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 </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Image: ESIG</a:t>
            </a:r>
            <a:endParaRPr lang="en-US" sz="800" dirty="0">
              <a:solidFill>
                <a:schemeClr val="bg1">
                  <a:lumMod val="75000"/>
                </a:schemeClr>
              </a:solidFill>
              <a:latin typeface="Montserrat" panose="00000500000000000000" pitchFamily="2" charset="0"/>
            </a:endParaRPr>
          </a:p>
        </p:txBody>
      </p:sp>
    </p:spTree>
    <p:extLst>
      <p:ext uri="{BB962C8B-B14F-4D97-AF65-F5344CB8AC3E}">
        <p14:creationId xmlns:p14="http://schemas.microsoft.com/office/powerpoint/2010/main" val="925566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D187-FA8E-FEF3-7E32-B7B5A994AD5B}"/>
              </a:ext>
            </a:extLst>
          </p:cNvPr>
          <p:cNvSpPr>
            <a:spLocks noGrp="1"/>
          </p:cNvSpPr>
          <p:nvPr>
            <p:ph type="title"/>
          </p:nvPr>
        </p:nvSpPr>
        <p:spPr>
          <a:xfrm>
            <a:off x="1701800" y="1"/>
            <a:ext cx="9078976" cy="1417320"/>
          </a:xfrm>
        </p:spPr>
        <p:txBody>
          <a:bodyPr/>
          <a:lstStyle/>
          <a:p>
            <a:r>
              <a:rPr lang="en-US" dirty="0"/>
              <a:t>Forecast EV Adoption</a:t>
            </a:r>
          </a:p>
        </p:txBody>
      </p:sp>
      <p:pic>
        <p:nvPicPr>
          <p:cNvPr id="3" name="Picture 2">
            <a:extLst>
              <a:ext uri="{FF2B5EF4-FFF2-40B4-BE49-F238E27FC236}">
                <a16:creationId xmlns:a16="http://schemas.microsoft.com/office/drawing/2014/main" id="{166C5C68-D2A3-4297-7F93-38043149D73B}"/>
              </a:ext>
            </a:extLst>
          </p:cNvPr>
          <p:cNvPicPr>
            <a:picLocks noChangeAspect="1"/>
          </p:cNvPicPr>
          <p:nvPr/>
        </p:nvPicPr>
        <p:blipFill>
          <a:blip r:embed="rId2"/>
          <a:stretch>
            <a:fillRect/>
          </a:stretch>
        </p:blipFill>
        <p:spPr>
          <a:xfrm>
            <a:off x="0" y="440036"/>
            <a:ext cx="1593040" cy="713846"/>
          </a:xfrm>
          <a:prstGeom prst="rect">
            <a:avLst/>
          </a:prstGeom>
        </p:spPr>
      </p:pic>
      <p:sp>
        <p:nvSpPr>
          <p:cNvPr id="6" name="TextBox 5">
            <a:extLst>
              <a:ext uri="{FF2B5EF4-FFF2-40B4-BE49-F238E27FC236}">
                <a16:creationId xmlns:a16="http://schemas.microsoft.com/office/drawing/2014/main" id="{CAC77C9A-1E7D-D641-A768-4472AE50584B}"/>
              </a:ext>
            </a:extLst>
          </p:cNvPr>
          <p:cNvSpPr txBox="1"/>
          <p:nvPr/>
        </p:nvSpPr>
        <p:spPr>
          <a:xfrm>
            <a:off x="6356283" y="6488666"/>
            <a:ext cx="5603396"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Sources: </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Image top: Jones, 2023; Image Bottom: Oncor, 2023</a:t>
            </a:r>
            <a:endParaRPr lang="en-US" sz="800" dirty="0">
              <a:solidFill>
                <a:schemeClr val="bg1">
                  <a:lumMod val="75000"/>
                </a:schemeClr>
              </a:solidFill>
              <a:latin typeface="Montserrat" panose="00000500000000000000" pitchFamily="2" charset="0"/>
            </a:endParaRPr>
          </a:p>
        </p:txBody>
      </p:sp>
      <p:sp>
        <p:nvSpPr>
          <p:cNvPr id="9" name="Content Placeholder 2">
            <a:extLst>
              <a:ext uri="{FF2B5EF4-FFF2-40B4-BE49-F238E27FC236}">
                <a16:creationId xmlns:a16="http://schemas.microsoft.com/office/drawing/2014/main" id="{9A7C8520-CC8F-60DD-6401-CF735B073C4D}"/>
              </a:ext>
            </a:extLst>
          </p:cNvPr>
          <p:cNvSpPr>
            <a:spLocks noGrp="1"/>
          </p:cNvSpPr>
          <p:nvPr>
            <p:ph sz="quarter" idx="10"/>
          </p:nvPr>
        </p:nvSpPr>
        <p:spPr>
          <a:xfrm>
            <a:off x="6594064" y="1588343"/>
            <a:ext cx="5490566" cy="4744274"/>
          </a:xfrm>
        </p:spPr>
        <p:txBody>
          <a:bodyPr/>
          <a:lstStyle/>
          <a:p>
            <a:pPr marL="0" indent="0" algn="ctr">
              <a:buNone/>
            </a:pPr>
            <a:r>
              <a:rPr lang="en-US" b="1" dirty="0"/>
              <a:t>Adoption Trends</a:t>
            </a:r>
          </a:p>
          <a:p>
            <a:r>
              <a:rPr lang="en-US" dirty="0"/>
              <a:t>Light-Duty Stock Turnover Models</a:t>
            </a:r>
          </a:p>
          <a:p>
            <a:pPr lvl="1"/>
            <a:r>
              <a:rPr lang="en-US" sz="1800" dirty="0"/>
              <a:t>Incorporate historical trends, policy and economics</a:t>
            </a:r>
          </a:p>
          <a:p>
            <a:pPr lvl="1"/>
            <a:r>
              <a:rPr lang="en-US" sz="1800" dirty="0" err="1"/>
              <a:t>Backcasting</a:t>
            </a:r>
            <a:r>
              <a:rPr lang="en-US" sz="1800" dirty="0"/>
              <a:t> from stated policy objectives </a:t>
            </a:r>
          </a:p>
          <a:p>
            <a:r>
              <a:rPr lang="en-US" dirty="0"/>
              <a:t>Medium- and Heavy-Duty (MHD) vehicles can introduce large loads with highly variable needs</a:t>
            </a:r>
          </a:p>
          <a:p>
            <a:r>
              <a:rPr lang="en-US" dirty="0"/>
              <a:t>Location, Location, Location</a:t>
            </a:r>
          </a:p>
          <a:p>
            <a:pPr lvl="1"/>
            <a:r>
              <a:rPr lang="en-US" sz="1800" dirty="0"/>
              <a:t>Electrification likelihood models capture local trends and key indicators at levels granular enough to help prioritize grid upgrades</a:t>
            </a:r>
          </a:p>
          <a:p>
            <a:r>
              <a:rPr lang="en-US" dirty="0"/>
              <a:t>Better Data Collection</a:t>
            </a:r>
          </a:p>
          <a:p>
            <a:pPr lvl="1"/>
            <a:r>
              <a:rPr lang="en-US" sz="1800" dirty="0"/>
              <a:t>Start with DMV, but it may not be enough</a:t>
            </a:r>
          </a:p>
          <a:p>
            <a:pPr lvl="1"/>
            <a:r>
              <a:rPr lang="en-US" sz="1800" dirty="0"/>
              <a:t>Systemic data collection on behalf of grid planning at the time of vehicle purchase</a:t>
            </a:r>
          </a:p>
          <a:p>
            <a:pPr lvl="1"/>
            <a:r>
              <a:rPr lang="en-US" sz="1800" dirty="0"/>
              <a:t>Surveys and Fleet Partnership Programs</a:t>
            </a:r>
          </a:p>
        </p:txBody>
      </p:sp>
      <p:pic>
        <p:nvPicPr>
          <p:cNvPr id="11" name="Picture 10">
            <a:extLst>
              <a:ext uri="{FF2B5EF4-FFF2-40B4-BE49-F238E27FC236}">
                <a16:creationId xmlns:a16="http://schemas.microsoft.com/office/drawing/2014/main" id="{24D5EF23-6CB5-A8B8-7211-5796866FFF33}"/>
              </a:ext>
            </a:extLst>
          </p:cNvPr>
          <p:cNvPicPr>
            <a:picLocks noChangeAspect="1"/>
          </p:cNvPicPr>
          <p:nvPr/>
        </p:nvPicPr>
        <p:blipFill>
          <a:blip r:embed="rId3"/>
          <a:stretch>
            <a:fillRect/>
          </a:stretch>
        </p:blipFill>
        <p:spPr>
          <a:xfrm>
            <a:off x="906168" y="4076822"/>
            <a:ext cx="4541732" cy="2565734"/>
          </a:xfrm>
          <a:prstGeom prst="rect">
            <a:avLst/>
          </a:prstGeom>
        </p:spPr>
      </p:pic>
    </p:spTree>
    <p:extLst>
      <p:ext uri="{BB962C8B-B14F-4D97-AF65-F5344CB8AC3E}">
        <p14:creationId xmlns:p14="http://schemas.microsoft.com/office/powerpoint/2010/main" val="1294131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8BE73-2409-177A-5507-8581752EECEB}"/>
              </a:ext>
            </a:extLst>
          </p:cNvPr>
          <p:cNvSpPr>
            <a:spLocks noGrp="1"/>
          </p:cNvSpPr>
          <p:nvPr>
            <p:ph type="title"/>
          </p:nvPr>
        </p:nvSpPr>
        <p:spPr/>
        <p:txBody>
          <a:bodyPr/>
          <a:lstStyle/>
          <a:p>
            <a:pPr>
              <a:lnSpc>
                <a:spcPct val="114000"/>
              </a:lnSpc>
            </a:pPr>
            <a:r>
              <a:rPr kumimoji="0" lang="en-US" sz="3200" b="0" i="0" u="none" strike="noStrike" kern="1200" cap="none" spc="0" normalizeH="0" baseline="0" noProof="0" dirty="0">
                <a:ln>
                  <a:noFill/>
                </a:ln>
                <a:solidFill>
                  <a:srgbClr val="FFFFFF"/>
                </a:solidFill>
                <a:effectLst/>
                <a:uLnTx/>
                <a:uFillTx/>
                <a:latin typeface="Montserrat" pitchFamily="2" charset="77"/>
                <a:ea typeface="+mj-ea"/>
                <a:cs typeface="+mj-cs"/>
              </a:rPr>
              <a:t>Grid Planning for Vehicle Electrification</a:t>
            </a:r>
            <a:br>
              <a:rPr kumimoji="0" lang="en-US" sz="3200" b="0" i="0" u="none" strike="noStrike" kern="1200" cap="none" spc="0" normalizeH="0" baseline="0" noProof="0" dirty="0">
                <a:ln>
                  <a:noFill/>
                </a:ln>
                <a:solidFill>
                  <a:srgbClr val="FFFFFF"/>
                </a:solidFill>
                <a:effectLst/>
                <a:uLnTx/>
                <a:uFillTx/>
                <a:latin typeface="Montserrat" pitchFamily="2" charset="77"/>
                <a:ea typeface="+mj-ea"/>
                <a:cs typeface="+mj-cs"/>
              </a:rPr>
            </a:br>
            <a:r>
              <a:rPr lang="en-US" sz="1600" dirty="0"/>
              <a:t>an ESIG DER Working Group Task Force </a:t>
            </a:r>
            <a:br>
              <a:rPr lang="en-US" sz="1600" dirty="0"/>
            </a:br>
            <a:r>
              <a:rPr lang="en-US" sz="1600" dirty="0"/>
              <a:t>Funding by U.S. Department of Energy, project management by Berkeley Lab</a:t>
            </a:r>
            <a:endParaRPr lang="en-US" dirty="0"/>
          </a:p>
        </p:txBody>
      </p:sp>
      <p:sp>
        <p:nvSpPr>
          <p:cNvPr id="4" name="TextBox 3">
            <a:extLst>
              <a:ext uri="{FF2B5EF4-FFF2-40B4-BE49-F238E27FC236}">
                <a16:creationId xmlns:a16="http://schemas.microsoft.com/office/drawing/2014/main" id="{E47B60BF-6092-5FCE-C82A-C806E0BF2D85}"/>
              </a:ext>
            </a:extLst>
          </p:cNvPr>
          <p:cNvSpPr txBox="1"/>
          <p:nvPr/>
        </p:nvSpPr>
        <p:spPr>
          <a:xfrm>
            <a:off x="273202" y="1578374"/>
            <a:ext cx="200978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Calibri" panose="020F0502020204030204"/>
                <a:ea typeface="+mn-ea"/>
                <a:cs typeface="+mn-cs"/>
              </a:rPr>
              <a:t>Project Objective</a:t>
            </a:r>
          </a:p>
        </p:txBody>
      </p:sp>
      <p:sp>
        <p:nvSpPr>
          <p:cNvPr id="5" name="TextBox 4">
            <a:extLst>
              <a:ext uri="{FF2B5EF4-FFF2-40B4-BE49-F238E27FC236}">
                <a16:creationId xmlns:a16="http://schemas.microsoft.com/office/drawing/2014/main" id="{946ADBDF-B213-E638-0DDC-01DFA6A9D5F3}"/>
              </a:ext>
            </a:extLst>
          </p:cNvPr>
          <p:cNvSpPr txBox="1"/>
          <p:nvPr/>
        </p:nvSpPr>
        <p:spPr>
          <a:xfrm>
            <a:off x="270393" y="1962669"/>
            <a:ext cx="2848201" cy="313932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lumMod val="60000"/>
                    <a:lumOff val="40000"/>
                  </a:schemeClr>
                </a:solidFill>
              </a:rPr>
              <a:t>Develop, evolve, and standardize best practices and next steps for power system planning with respect to vehicle electrification. Emphasis on distribution planning, while considering the bulk power system &amp; operational impacts.</a:t>
            </a:r>
          </a:p>
        </p:txBody>
      </p:sp>
      <p:sp>
        <p:nvSpPr>
          <p:cNvPr id="6" name="TextBox 5">
            <a:extLst>
              <a:ext uri="{FF2B5EF4-FFF2-40B4-BE49-F238E27FC236}">
                <a16:creationId xmlns:a16="http://schemas.microsoft.com/office/drawing/2014/main" id="{94366F66-041C-E244-852F-201C20D53F6E}"/>
              </a:ext>
            </a:extLst>
          </p:cNvPr>
          <p:cNvSpPr txBox="1"/>
          <p:nvPr/>
        </p:nvSpPr>
        <p:spPr>
          <a:xfrm>
            <a:off x="273202" y="5112357"/>
            <a:ext cx="235782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Calibri" panose="020F0502020204030204"/>
                <a:ea typeface="+mn-ea"/>
                <a:cs typeface="+mn-cs"/>
              </a:rPr>
              <a:t>Task Force Members</a:t>
            </a:r>
          </a:p>
        </p:txBody>
      </p:sp>
      <p:sp>
        <p:nvSpPr>
          <p:cNvPr id="7" name="TextBox 6">
            <a:extLst>
              <a:ext uri="{FF2B5EF4-FFF2-40B4-BE49-F238E27FC236}">
                <a16:creationId xmlns:a16="http://schemas.microsoft.com/office/drawing/2014/main" id="{E1FFA097-AA2D-E3AE-35E3-DD162CE29CA7}"/>
              </a:ext>
            </a:extLst>
          </p:cNvPr>
          <p:cNvSpPr txBox="1"/>
          <p:nvPr/>
        </p:nvSpPr>
        <p:spPr>
          <a:xfrm>
            <a:off x="270393" y="5517781"/>
            <a:ext cx="2755790" cy="13234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Consortium of </a:t>
            </a:r>
            <a:r>
              <a:rPr lang="en-US" sz="1600" b="1" dirty="0">
                <a:solidFill>
                  <a:srgbClr val="000000"/>
                </a:solidFill>
                <a:latin typeface="Calibri" panose="020F0502020204030204"/>
              </a:rPr>
              <a:t>regional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grid planners, distribution utilities, researchers, </a:t>
            </a:r>
            <a:r>
              <a:rPr lang="en-US" sz="1600" b="1" dirty="0">
                <a:solidFill>
                  <a:srgbClr val="000000"/>
                </a:solidFill>
                <a:latin typeface="Calibri" panose="020F0502020204030204"/>
              </a:rPr>
              <a:t>manufacturers, charging operators, </a:t>
            </a: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fleet owners, etc.</a:t>
            </a:r>
          </a:p>
        </p:txBody>
      </p:sp>
      <p:sp>
        <p:nvSpPr>
          <p:cNvPr id="8" name="TextBox 7">
            <a:extLst>
              <a:ext uri="{FF2B5EF4-FFF2-40B4-BE49-F238E27FC236}">
                <a16:creationId xmlns:a16="http://schemas.microsoft.com/office/drawing/2014/main" id="{594EBDE7-21D9-58BB-49FF-C68B103E2DAF}"/>
              </a:ext>
            </a:extLst>
          </p:cNvPr>
          <p:cNvSpPr txBox="1"/>
          <p:nvPr/>
        </p:nvSpPr>
        <p:spPr>
          <a:xfrm>
            <a:off x="3177230" y="5114983"/>
            <a:ext cx="352378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accent2"/>
                </a:solidFill>
                <a:effectLst/>
                <a:uLnTx/>
                <a:uFillTx/>
                <a:latin typeface="Calibri" panose="020F0502020204030204"/>
                <a:ea typeface="+mn-ea"/>
                <a:cs typeface="+mn-cs"/>
              </a:rPr>
              <a:t>Project Timeline &amp; Deliverables</a:t>
            </a:r>
          </a:p>
        </p:txBody>
      </p:sp>
      <p:sp>
        <p:nvSpPr>
          <p:cNvPr id="9" name="TextBox 8">
            <a:extLst>
              <a:ext uri="{FF2B5EF4-FFF2-40B4-BE49-F238E27FC236}">
                <a16:creationId xmlns:a16="http://schemas.microsoft.com/office/drawing/2014/main" id="{C5658EE3-3C57-D679-6594-2E4C11786056}"/>
              </a:ext>
            </a:extLst>
          </p:cNvPr>
          <p:cNvSpPr txBox="1"/>
          <p:nvPr/>
        </p:nvSpPr>
        <p:spPr>
          <a:xfrm>
            <a:off x="7315892" y="5117671"/>
            <a:ext cx="1699824"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tx2"/>
                </a:solidFill>
                <a:effectLst/>
                <a:uLnTx/>
                <a:uFillTx/>
                <a:latin typeface="Calibri" panose="020F0502020204030204"/>
                <a:ea typeface="+mn-ea"/>
                <a:cs typeface="+mn-cs"/>
              </a:rPr>
              <a:t>Find out More</a:t>
            </a:r>
          </a:p>
        </p:txBody>
      </p:sp>
      <p:sp>
        <p:nvSpPr>
          <p:cNvPr id="10" name="TextBox 65">
            <a:extLst>
              <a:ext uri="{FF2B5EF4-FFF2-40B4-BE49-F238E27FC236}">
                <a16:creationId xmlns:a16="http://schemas.microsoft.com/office/drawing/2014/main" id="{3C756EA1-7A6E-0882-C389-996F9E2219BB}"/>
              </a:ext>
            </a:extLst>
          </p:cNvPr>
          <p:cNvSpPr txBox="1"/>
          <p:nvPr/>
        </p:nvSpPr>
        <p:spPr>
          <a:xfrm>
            <a:off x="7340769" y="5474263"/>
            <a:ext cx="4760634" cy="6924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hlinkClick r:id="rId2"/>
              </a:rPr>
              <a:t>https://www.esig.energy/distributed-energy-resources-der-working-group/</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err="1">
                <a:ln>
                  <a:noFill/>
                </a:ln>
                <a:solidFill>
                  <a:srgbClr val="000000"/>
                </a:solidFill>
                <a:effectLst/>
                <a:uLnTx/>
                <a:uFillTx/>
                <a:latin typeface="Calibri" panose="020F0502020204030204"/>
                <a:ea typeface="+mn-ea"/>
                <a:cs typeface="+mn-cs"/>
              </a:rPr>
              <a:t>Contact</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hlinkClick r:id="rId3"/>
              </a:rPr>
              <a:t>sean</a:t>
            </a:r>
            <a:r>
              <a:rPr kumimoji="0" lang="en-US" sz="1400" b="0" i="0" u="none" strike="noStrike" kern="1200" cap="none" spc="0" normalizeH="0" baseline="0" noProof="0" err="1">
                <a:ln>
                  <a:noFill/>
                </a:ln>
                <a:solidFill>
                  <a:srgbClr val="000000"/>
                </a:solidFill>
                <a:effectLst/>
                <a:uLnTx/>
                <a:uFillTx/>
                <a:latin typeface="Calibri" panose="020F0502020204030204"/>
                <a:ea typeface="+mn-ea"/>
                <a:cs typeface="+mn-cs"/>
                <a:hlinkClick r:id="rId3"/>
              </a:rPr>
              <a:t>.morash@telos.</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hlinkClick r:id="rId3"/>
              </a:rPr>
              <a:t>energy</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 </a:t>
            </a:r>
          </a:p>
        </p:txBody>
      </p:sp>
      <p:sp>
        <p:nvSpPr>
          <p:cNvPr id="11" name="TextBox 67">
            <a:extLst>
              <a:ext uri="{FF2B5EF4-FFF2-40B4-BE49-F238E27FC236}">
                <a16:creationId xmlns:a16="http://schemas.microsoft.com/office/drawing/2014/main" id="{D6EA3356-D089-EAAE-FCAE-F215262E8295}"/>
              </a:ext>
            </a:extLst>
          </p:cNvPr>
          <p:cNvSpPr txBox="1"/>
          <p:nvPr/>
        </p:nvSpPr>
        <p:spPr>
          <a:xfrm>
            <a:off x="3245904" y="5492576"/>
            <a:ext cx="3674809"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Special task force sessions from November 2022 – September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concluding with whitepaper and webinar on key insights</a:t>
            </a:r>
          </a:p>
        </p:txBody>
      </p:sp>
      <p:sp>
        <p:nvSpPr>
          <p:cNvPr id="12" name="TextBox 11">
            <a:extLst>
              <a:ext uri="{FF2B5EF4-FFF2-40B4-BE49-F238E27FC236}">
                <a16:creationId xmlns:a16="http://schemas.microsoft.com/office/drawing/2014/main" id="{9A1047E8-1298-73BA-27D1-427D30A32FA1}"/>
              </a:ext>
            </a:extLst>
          </p:cNvPr>
          <p:cNvSpPr txBox="1"/>
          <p:nvPr/>
        </p:nvSpPr>
        <p:spPr>
          <a:xfrm>
            <a:off x="3187863" y="1578374"/>
            <a:ext cx="3077958"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rPr>
              <a:t>Outcomes &amp; Key Questions</a:t>
            </a:r>
          </a:p>
        </p:txBody>
      </p:sp>
      <p:sp>
        <p:nvSpPr>
          <p:cNvPr id="13" name="TextBox 50">
            <a:extLst>
              <a:ext uri="{FF2B5EF4-FFF2-40B4-BE49-F238E27FC236}">
                <a16:creationId xmlns:a16="http://schemas.microsoft.com/office/drawing/2014/main" id="{1F47FE0D-4E54-B151-BB7E-C4F5BA2A7F55}"/>
              </a:ext>
            </a:extLst>
          </p:cNvPr>
          <p:cNvSpPr txBox="1"/>
          <p:nvPr/>
        </p:nvSpPr>
        <p:spPr>
          <a:xfrm>
            <a:off x="3246088" y="1962669"/>
            <a:ext cx="8079639" cy="30469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Tx/>
              <a:buAutoNum type="arabicPeriod"/>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Forecasting Electrified Future </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Adoption rates, fleets impact, pace of change in electrification and T&amp;D investments</a:t>
            </a:r>
          </a:p>
          <a:p>
            <a:pPr marL="342900" indent="-342900">
              <a:buFontTx/>
              <a:buAutoNum type="arabicPeriod"/>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Locational Aspects</a:t>
            </a:r>
          </a:p>
          <a:p>
            <a:pPr marL="800100" lvl="1" indent="-342900">
              <a:buFont typeface="Arial" panose="020B0604020202020204" pitchFamily="34" charset="0"/>
              <a:buChar char="•"/>
              <a:defRPr/>
            </a:pPr>
            <a:r>
              <a:rPr lang="en-US" sz="1600" dirty="0">
                <a:solidFill>
                  <a:srgbClr val="000000"/>
                </a:solidFill>
                <a:latin typeface="Calibri" panose="020F0502020204030204"/>
              </a:rPr>
              <a:t>Where should EV charging take place? </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“No Regrets” approaches to electrification that also ensure asset utilization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Temporal Aspects</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Integrating charging timing and flexibility of EVs into planning </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Planning on the influence of price signals, software, and hardware controls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Prioritized Industry Needs within a Holistic Electrification Framework</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Reference framework for broad electrification planning considerations</a:t>
            </a:r>
          </a:p>
          <a:p>
            <a:pPr marL="800100" lvl="1" indent="-34290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What gaps do we need to fill today? Are there blind spots </a:t>
            </a:r>
            <a:r>
              <a:rPr lang="en-US" sz="1600" dirty="0">
                <a:solidFill>
                  <a:srgbClr val="000000"/>
                </a:solidFill>
                <a:latin typeface="Calibri" panose="020F0502020204030204"/>
              </a:rPr>
              <a:t>likely to </a:t>
            </a:r>
            <a:r>
              <a:rPr kumimoji="0" lang="en-US" sz="1600" i="0" u="none" strike="noStrike" kern="1200" cap="none" spc="0" normalizeH="0" baseline="0" noProof="0" dirty="0">
                <a:ln>
                  <a:noFill/>
                </a:ln>
                <a:solidFill>
                  <a:srgbClr val="000000"/>
                </a:solidFill>
                <a:effectLst/>
                <a:uLnTx/>
                <a:uFillTx/>
                <a:latin typeface="Calibri" panose="020F0502020204030204"/>
                <a:ea typeface="+mn-ea"/>
                <a:cs typeface="+mn-cs"/>
              </a:rPr>
              <a:t>cause problems? </a:t>
            </a:r>
          </a:p>
        </p:txBody>
      </p:sp>
    </p:spTree>
    <p:extLst>
      <p:ext uri="{BB962C8B-B14F-4D97-AF65-F5344CB8AC3E}">
        <p14:creationId xmlns:p14="http://schemas.microsoft.com/office/powerpoint/2010/main" val="299020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4C07-37A6-3510-CC4C-A28CABC9F460}"/>
              </a:ext>
            </a:extLst>
          </p:cNvPr>
          <p:cNvSpPr>
            <a:spLocks noGrp="1"/>
          </p:cNvSpPr>
          <p:nvPr>
            <p:ph type="title"/>
          </p:nvPr>
        </p:nvSpPr>
        <p:spPr/>
        <p:txBody>
          <a:bodyPr/>
          <a:lstStyle/>
          <a:p>
            <a:r>
              <a:rPr lang="en-US"/>
              <a:t>Timeline &amp; Deliverables</a:t>
            </a:r>
          </a:p>
        </p:txBody>
      </p:sp>
      <p:graphicFrame>
        <p:nvGraphicFramePr>
          <p:cNvPr id="4" name="Content Placeholder 4">
            <a:extLst>
              <a:ext uri="{FF2B5EF4-FFF2-40B4-BE49-F238E27FC236}">
                <a16:creationId xmlns:a16="http://schemas.microsoft.com/office/drawing/2014/main" id="{8426650E-FDEE-76C0-ADE3-BF479AD1CD54}"/>
              </a:ext>
            </a:extLst>
          </p:cNvPr>
          <p:cNvGraphicFramePr>
            <a:graphicFrameLocks/>
          </p:cNvGraphicFramePr>
          <p:nvPr/>
        </p:nvGraphicFramePr>
        <p:xfrm>
          <a:off x="327478" y="3302732"/>
          <a:ext cx="11537950" cy="505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59A666DD-B88B-D70D-3D41-E12375EE974D}"/>
              </a:ext>
            </a:extLst>
          </p:cNvPr>
          <p:cNvCxnSpPr>
            <a:cxnSpLocks/>
          </p:cNvCxnSpPr>
          <p:nvPr/>
        </p:nvCxnSpPr>
        <p:spPr>
          <a:xfrm>
            <a:off x="974688" y="2270927"/>
            <a:ext cx="0" cy="1051901"/>
          </a:xfrm>
          <a:prstGeom prst="line">
            <a:avLst/>
          </a:prstGeom>
          <a:ln w="15875">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7A5BDE-2AE1-3BD3-E290-8483D153089F}"/>
              </a:ext>
            </a:extLst>
          </p:cNvPr>
          <p:cNvCxnSpPr>
            <a:cxnSpLocks/>
          </p:cNvCxnSpPr>
          <p:nvPr/>
        </p:nvCxnSpPr>
        <p:spPr>
          <a:xfrm>
            <a:off x="1751762" y="3808325"/>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5EA0E8-DA8E-C4B3-1BDA-2E9164B6B440}"/>
              </a:ext>
            </a:extLst>
          </p:cNvPr>
          <p:cNvCxnSpPr>
            <a:cxnSpLocks/>
          </p:cNvCxnSpPr>
          <p:nvPr/>
        </p:nvCxnSpPr>
        <p:spPr>
          <a:xfrm>
            <a:off x="5623727" y="3808325"/>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BAF8B3-22C2-2D45-425C-97F98EB32B94}"/>
              </a:ext>
            </a:extLst>
          </p:cNvPr>
          <p:cNvSpPr txBox="1"/>
          <p:nvPr/>
        </p:nvSpPr>
        <p:spPr>
          <a:xfrm>
            <a:off x="377653" y="1699077"/>
            <a:ext cx="2015861" cy="584775"/>
          </a:xfrm>
          <a:prstGeom prst="rect">
            <a:avLst/>
          </a:prstGeom>
          <a:noFill/>
        </p:spPr>
        <p:txBody>
          <a:bodyPr wrap="square" rtlCol="0">
            <a:spAutoFit/>
          </a:bodyPr>
          <a:lstStyle/>
          <a:p>
            <a:r>
              <a:rPr lang="en-US" sz="1600" b="1">
                <a:solidFill>
                  <a:schemeClr val="bg1">
                    <a:lumMod val="75000"/>
                  </a:schemeClr>
                </a:solidFill>
              </a:rPr>
              <a:t>Kickoff &amp; Determine Tracks</a:t>
            </a:r>
          </a:p>
        </p:txBody>
      </p:sp>
      <p:sp>
        <p:nvSpPr>
          <p:cNvPr id="11" name="TextBox 10">
            <a:extLst>
              <a:ext uri="{FF2B5EF4-FFF2-40B4-BE49-F238E27FC236}">
                <a16:creationId xmlns:a16="http://schemas.microsoft.com/office/drawing/2014/main" id="{9342233B-DB98-A33B-1030-CF56E5FF90AD}"/>
              </a:ext>
            </a:extLst>
          </p:cNvPr>
          <p:cNvSpPr txBox="1"/>
          <p:nvPr/>
        </p:nvSpPr>
        <p:spPr>
          <a:xfrm>
            <a:off x="974415" y="4938222"/>
            <a:ext cx="2416483" cy="584775"/>
          </a:xfrm>
          <a:prstGeom prst="rect">
            <a:avLst/>
          </a:prstGeom>
          <a:noFill/>
        </p:spPr>
        <p:txBody>
          <a:bodyPr wrap="square" rtlCol="0">
            <a:spAutoFit/>
          </a:bodyPr>
          <a:lstStyle/>
          <a:p>
            <a:pPr algn="ctr"/>
            <a:r>
              <a:rPr lang="en-US" sz="1600" b="1" dirty="0">
                <a:solidFill>
                  <a:schemeClr val="accent1">
                    <a:lumMod val="60000"/>
                    <a:lumOff val="40000"/>
                  </a:schemeClr>
                </a:solidFill>
              </a:rPr>
              <a:t>Forecasting</a:t>
            </a:r>
          </a:p>
          <a:p>
            <a:r>
              <a:rPr lang="en-US" sz="1600" b="1" i="1" dirty="0">
                <a:solidFill>
                  <a:schemeClr val="accent1">
                    <a:lumMod val="20000"/>
                    <a:lumOff val="80000"/>
                  </a:schemeClr>
                </a:solidFill>
              </a:rPr>
              <a:t>      Utilities       OEMs</a:t>
            </a:r>
          </a:p>
        </p:txBody>
      </p:sp>
      <p:cxnSp>
        <p:nvCxnSpPr>
          <p:cNvPr id="16" name="Straight Connector 15">
            <a:extLst>
              <a:ext uri="{FF2B5EF4-FFF2-40B4-BE49-F238E27FC236}">
                <a16:creationId xmlns:a16="http://schemas.microsoft.com/office/drawing/2014/main" id="{5A2423F8-882C-82A1-832D-9CC9322DD7B7}"/>
              </a:ext>
            </a:extLst>
          </p:cNvPr>
          <p:cNvCxnSpPr>
            <a:cxnSpLocks/>
          </p:cNvCxnSpPr>
          <p:nvPr/>
        </p:nvCxnSpPr>
        <p:spPr>
          <a:xfrm>
            <a:off x="2805703" y="3808325"/>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E0205A-56E1-1152-B8F6-2669C7850157}"/>
              </a:ext>
            </a:extLst>
          </p:cNvPr>
          <p:cNvCxnSpPr>
            <a:cxnSpLocks/>
          </p:cNvCxnSpPr>
          <p:nvPr/>
        </p:nvCxnSpPr>
        <p:spPr>
          <a:xfrm>
            <a:off x="4891829" y="2312958"/>
            <a:ext cx="0" cy="1051901"/>
          </a:xfrm>
          <a:prstGeom prst="line">
            <a:avLst/>
          </a:prstGeom>
          <a:ln w="15875">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0004A6-7C8C-4F21-9F88-241E82E93D4C}"/>
              </a:ext>
            </a:extLst>
          </p:cNvPr>
          <p:cNvSpPr txBox="1"/>
          <p:nvPr/>
        </p:nvSpPr>
        <p:spPr>
          <a:xfrm>
            <a:off x="4090642" y="1967555"/>
            <a:ext cx="1874731" cy="338554"/>
          </a:xfrm>
          <a:prstGeom prst="rect">
            <a:avLst/>
          </a:prstGeom>
          <a:noFill/>
        </p:spPr>
        <p:txBody>
          <a:bodyPr wrap="square" rtlCol="0">
            <a:spAutoFit/>
          </a:bodyPr>
          <a:lstStyle/>
          <a:p>
            <a:r>
              <a:rPr lang="en-US" sz="1600" b="1"/>
              <a:t>ESIG WG, Tucson</a:t>
            </a:r>
          </a:p>
        </p:txBody>
      </p:sp>
      <p:cxnSp>
        <p:nvCxnSpPr>
          <p:cNvPr id="20" name="Straight Connector 19">
            <a:extLst>
              <a:ext uri="{FF2B5EF4-FFF2-40B4-BE49-F238E27FC236}">
                <a16:creationId xmlns:a16="http://schemas.microsoft.com/office/drawing/2014/main" id="{2B50BE71-9ABE-C537-7554-BB8D71685E7C}"/>
              </a:ext>
            </a:extLst>
          </p:cNvPr>
          <p:cNvCxnSpPr>
            <a:cxnSpLocks/>
          </p:cNvCxnSpPr>
          <p:nvPr/>
        </p:nvCxnSpPr>
        <p:spPr>
          <a:xfrm>
            <a:off x="6595908" y="3808648"/>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45F66C-4767-5293-80DE-D47E095B31F3}"/>
              </a:ext>
            </a:extLst>
          </p:cNvPr>
          <p:cNvCxnSpPr>
            <a:cxnSpLocks/>
          </p:cNvCxnSpPr>
          <p:nvPr/>
        </p:nvCxnSpPr>
        <p:spPr>
          <a:xfrm>
            <a:off x="4642898" y="3813627"/>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11AA28-4D72-A6DA-5D45-107B78F9D956}"/>
              </a:ext>
            </a:extLst>
          </p:cNvPr>
          <p:cNvCxnSpPr>
            <a:cxnSpLocks/>
          </p:cNvCxnSpPr>
          <p:nvPr/>
        </p:nvCxnSpPr>
        <p:spPr>
          <a:xfrm>
            <a:off x="3711857" y="3813627"/>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95BEEE-C567-D873-43C7-6BE106E4CBF6}"/>
              </a:ext>
            </a:extLst>
          </p:cNvPr>
          <p:cNvCxnSpPr>
            <a:cxnSpLocks/>
          </p:cNvCxnSpPr>
          <p:nvPr/>
        </p:nvCxnSpPr>
        <p:spPr>
          <a:xfrm>
            <a:off x="7535597" y="3813627"/>
            <a:ext cx="0" cy="1051901"/>
          </a:xfrm>
          <a:prstGeom prst="line">
            <a:avLst/>
          </a:prstGeom>
          <a:ln w="15875">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E90E018-7E78-A6CE-DE65-25865D4AE0E2}"/>
              </a:ext>
            </a:extLst>
          </p:cNvPr>
          <p:cNvSpPr txBox="1"/>
          <p:nvPr/>
        </p:nvSpPr>
        <p:spPr>
          <a:xfrm>
            <a:off x="3032939" y="4932597"/>
            <a:ext cx="2124383" cy="584775"/>
          </a:xfrm>
          <a:prstGeom prst="rect">
            <a:avLst/>
          </a:prstGeom>
          <a:noFill/>
        </p:spPr>
        <p:txBody>
          <a:bodyPr wrap="square" rtlCol="0">
            <a:spAutoFit/>
          </a:bodyPr>
          <a:lstStyle/>
          <a:p>
            <a:pPr algn="ctr"/>
            <a:r>
              <a:rPr lang="en-US" sz="1600" b="1">
                <a:solidFill>
                  <a:srgbClr val="00B0F0"/>
                </a:solidFill>
              </a:rPr>
              <a:t>Locational</a:t>
            </a:r>
          </a:p>
          <a:p>
            <a:pPr algn="ctr"/>
            <a:r>
              <a:rPr lang="en-US" sz="1600" b="1" i="1">
                <a:solidFill>
                  <a:srgbClr val="81DEFF"/>
                </a:solidFill>
              </a:rPr>
              <a:t>Utilities	   CPOs</a:t>
            </a:r>
          </a:p>
        </p:txBody>
      </p:sp>
      <p:sp>
        <p:nvSpPr>
          <p:cNvPr id="8" name="TextBox 7">
            <a:extLst>
              <a:ext uri="{FF2B5EF4-FFF2-40B4-BE49-F238E27FC236}">
                <a16:creationId xmlns:a16="http://schemas.microsoft.com/office/drawing/2014/main" id="{D7865378-DFE3-526E-9F72-EE95D5B66FDF}"/>
              </a:ext>
            </a:extLst>
          </p:cNvPr>
          <p:cNvSpPr txBox="1"/>
          <p:nvPr/>
        </p:nvSpPr>
        <p:spPr>
          <a:xfrm>
            <a:off x="5026165" y="4942694"/>
            <a:ext cx="2124383" cy="584775"/>
          </a:xfrm>
          <a:prstGeom prst="rect">
            <a:avLst/>
          </a:prstGeom>
          <a:noFill/>
        </p:spPr>
        <p:txBody>
          <a:bodyPr wrap="square" rtlCol="0">
            <a:spAutoFit/>
          </a:bodyPr>
          <a:lstStyle/>
          <a:p>
            <a:pPr algn="ctr"/>
            <a:r>
              <a:rPr lang="en-US" sz="1600" b="1">
                <a:solidFill>
                  <a:srgbClr val="7030A0"/>
                </a:solidFill>
              </a:rPr>
              <a:t>Temporal</a:t>
            </a:r>
          </a:p>
          <a:p>
            <a:pPr algn="ctr"/>
            <a:r>
              <a:rPr lang="en-US" sz="1600" b="1" i="1">
                <a:solidFill>
                  <a:srgbClr val="C59EE2"/>
                </a:solidFill>
              </a:rPr>
              <a:t>Utilities      Research</a:t>
            </a:r>
          </a:p>
        </p:txBody>
      </p:sp>
      <p:sp>
        <p:nvSpPr>
          <p:cNvPr id="22" name="TextBox 21">
            <a:extLst>
              <a:ext uri="{FF2B5EF4-FFF2-40B4-BE49-F238E27FC236}">
                <a16:creationId xmlns:a16="http://schemas.microsoft.com/office/drawing/2014/main" id="{8978F424-063D-2E20-A3BC-1C652FAECB9D}"/>
              </a:ext>
            </a:extLst>
          </p:cNvPr>
          <p:cNvSpPr txBox="1"/>
          <p:nvPr/>
        </p:nvSpPr>
        <p:spPr>
          <a:xfrm>
            <a:off x="6965177" y="4928553"/>
            <a:ext cx="2476850" cy="584775"/>
          </a:xfrm>
          <a:prstGeom prst="rect">
            <a:avLst/>
          </a:prstGeom>
          <a:noFill/>
        </p:spPr>
        <p:txBody>
          <a:bodyPr wrap="square" rtlCol="0">
            <a:spAutoFit/>
          </a:bodyPr>
          <a:lstStyle/>
          <a:p>
            <a:r>
              <a:rPr lang="en-US" sz="1600" b="1" dirty="0">
                <a:solidFill>
                  <a:srgbClr val="F25A35"/>
                </a:solidFill>
              </a:rPr>
              <a:t>          Holistic</a:t>
            </a:r>
          </a:p>
          <a:p>
            <a:pPr algn="ctr"/>
            <a:r>
              <a:rPr lang="en-US" sz="1600" b="1" i="1" dirty="0">
                <a:solidFill>
                  <a:srgbClr val="F8AC9A"/>
                </a:solidFill>
              </a:rPr>
              <a:t>Industry		</a:t>
            </a:r>
          </a:p>
        </p:txBody>
      </p:sp>
      <p:sp>
        <p:nvSpPr>
          <p:cNvPr id="21" name="Arrow: Left-Right 20">
            <a:extLst>
              <a:ext uri="{FF2B5EF4-FFF2-40B4-BE49-F238E27FC236}">
                <a16:creationId xmlns:a16="http://schemas.microsoft.com/office/drawing/2014/main" id="{79088F33-29C0-6BC1-78E1-5FC3AB2A84B9}"/>
              </a:ext>
            </a:extLst>
          </p:cNvPr>
          <p:cNvSpPr/>
          <p:nvPr/>
        </p:nvSpPr>
        <p:spPr>
          <a:xfrm>
            <a:off x="8978177" y="2250831"/>
            <a:ext cx="2598820" cy="894256"/>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Report Drafting</a:t>
            </a:r>
          </a:p>
        </p:txBody>
      </p:sp>
    </p:spTree>
    <p:extLst>
      <p:ext uri="{BB962C8B-B14F-4D97-AF65-F5344CB8AC3E}">
        <p14:creationId xmlns:p14="http://schemas.microsoft.com/office/powerpoint/2010/main" val="261210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AA59-931B-EF8E-E2F9-B5241D1116BA}"/>
              </a:ext>
            </a:extLst>
          </p:cNvPr>
          <p:cNvSpPr>
            <a:spLocks noGrp="1"/>
          </p:cNvSpPr>
          <p:nvPr>
            <p:ph type="title"/>
          </p:nvPr>
        </p:nvSpPr>
        <p:spPr/>
        <p:txBody>
          <a:bodyPr/>
          <a:lstStyle/>
          <a:p>
            <a:r>
              <a:rPr lang="en-US" sz="3200" dirty="0"/>
              <a:t>Set the Stage</a:t>
            </a:r>
            <a:endParaRPr lang="en-US" dirty="0"/>
          </a:p>
        </p:txBody>
      </p:sp>
    </p:spTree>
    <p:extLst>
      <p:ext uri="{BB962C8B-B14F-4D97-AF65-F5344CB8AC3E}">
        <p14:creationId xmlns:p14="http://schemas.microsoft.com/office/powerpoint/2010/main" val="371908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7303-25E2-9239-401E-21A5C6347A28}"/>
              </a:ext>
            </a:extLst>
          </p:cNvPr>
          <p:cNvSpPr>
            <a:spLocks noGrp="1"/>
          </p:cNvSpPr>
          <p:nvPr>
            <p:ph type="title"/>
          </p:nvPr>
        </p:nvSpPr>
        <p:spPr/>
        <p:txBody>
          <a:bodyPr/>
          <a:lstStyle/>
          <a:p>
            <a:r>
              <a:rPr lang="en-US" dirty="0"/>
              <a:t>EVs 10x near-term Stationary Battery Market</a:t>
            </a:r>
            <a:endParaRPr lang="en-US" b="1" i="1" dirty="0"/>
          </a:p>
        </p:txBody>
      </p:sp>
      <p:sp>
        <p:nvSpPr>
          <p:cNvPr id="3" name="Content Placeholder 2">
            <a:extLst>
              <a:ext uri="{FF2B5EF4-FFF2-40B4-BE49-F238E27FC236}">
                <a16:creationId xmlns:a16="http://schemas.microsoft.com/office/drawing/2014/main" id="{774792FD-C804-E85A-B8F7-B019386C8392}"/>
              </a:ext>
            </a:extLst>
          </p:cNvPr>
          <p:cNvSpPr>
            <a:spLocks noGrp="1"/>
          </p:cNvSpPr>
          <p:nvPr>
            <p:ph sz="quarter" idx="10"/>
          </p:nvPr>
        </p:nvSpPr>
        <p:spPr>
          <a:xfrm>
            <a:off x="6096001" y="1906785"/>
            <a:ext cx="5987850" cy="4435283"/>
          </a:xfrm>
        </p:spPr>
        <p:txBody>
          <a:bodyPr/>
          <a:lstStyle/>
          <a:p>
            <a:pPr marL="0" indent="0">
              <a:buNone/>
            </a:pPr>
            <a:r>
              <a:rPr lang="en-US" b="1" dirty="0"/>
              <a:t>Nearly unprecedented change:</a:t>
            </a:r>
          </a:p>
          <a:p>
            <a:r>
              <a:rPr lang="en-US" dirty="0"/>
              <a:t>EVs are first major load growth since air conditioning in the 1960s.</a:t>
            </a:r>
          </a:p>
          <a:p>
            <a:r>
              <a:rPr lang="en-US" dirty="0">
                <a:effectLst/>
                <a:ea typeface="Calibri" panose="020F0502020204030204" pitchFamily="34" charset="0"/>
              </a:rPr>
              <a:t>Demand from 1 EV </a:t>
            </a:r>
            <a:r>
              <a:rPr lang="en-US" dirty="0"/>
              <a:t>≈ </a:t>
            </a:r>
            <a:r>
              <a:rPr lang="en-US" dirty="0">
                <a:effectLst/>
                <a:ea typeface="Calibri" panose="020F0502020204030204" pitchFamily="34" charset="0"/>
              </a:rPr>
              <a:t>1 house</a:t>
            </a:r>
          </a:p>
          <a:p>
            <a:pPr lvl="1"/>
            <a:r>
              <a:rPr lang="en-US" sz="1800" dirty="0">
                <a:effectLst/>
                <a:ea typeface="Calibri" panose="020F0502020204030204" pitchFamily="34" charset="0"/>
              </a:rPr>
              <a:t>Concentration of EVs can overwhelm local distribution system capacity. </a:t>
            </a:r>
          </a:p>
          <a:p>
            <a:r>
              <a:rPr lang="en-US" dirty="0">
                <a:effectLst/>
                <a:ea typeface="Calibri" panose="020F0502020204030204" pitchFamily="34" charset="0"/>
              </a:rPr>
              <a:t>Adoption rates to vary significantly across communities</a:t>
            </a:r>
          </a:p>
          <a:p>
            <a:pPr lvl="1"/>
            <a:r>
              <a:rPr lang="en-US" sz="1800" dirty="0">
                <a:ea typeface="Calibri" panose="020F0502020204030204" pitchFamily="34" charset="0"/>
              </a:rPr>
              <a:t>C</a:t>
            </a:r>
            <a:r>
              <a:rPr lang="en-US" sz="1800" dirty="0">
                <a:effectLst/>
                <a:ea typeface="Calibri" panose="020F0502020204030204" pitchFamily="34" charset="0"/>
              </a:rPr>
              <a:t>umulative distribution investment across the country could be $200B by 2050 to facilitate EVs.</a:t>
            </a:r>
            <a:r>
              <a:rPr lang="en-US" sz="1800" baseline="30000" dirty="0">
                <a:ea typeface="Calibri" panose="020F0502020204030204" pitchFamily="34" charset="0"/>
              </a:rPr>
              <a:t>1</a:t>
            </a:r>
          </a:p>
          <a:p>
            <a:r>
              <a:rPr lang="en-US" dirty="0">
                <a:effectLst/>
                <a:ea typeface="Calibri" panose="020F0502020204030204" pitchFamily="34" charset="0"/>
              </a:rPr>
              <a:t>ISO-New England forecasts tha</a:t>
            </a:r>
            <a:r>
              <a:rPr lang="en-US" dirty="0">
                <a:ea typeface="Calibri" panose="020F0502020204030204" pitchFamily="34" charset="0"/>
              </a:rPr>
              <a:t>t by 2032:</a:t>
            </a:r>
          </a:p>
          <a:p>
            <a:pPr lvl="1"/>
            <a:r>
              <a:rPr lang="en-US" sz="1800" dirty="0">
                <a:effectLst/>
                <a:ea typeface="Calibri" panose="020F0502020204030204" pitchFamily="34" charset="0"/>
              </a:rPr>
              <a:t>Transportation electrification will increase annual energy requirements for the region by 10% and contribute between 8% and 12% to system peaks.</a:t>
            </a:r>
            <a:r>
              <a:rPr lang="en-US" sz="1800" baseline="30000" dirty="0">
                <a:ea typeface="Calibri" panose="020F0502020204030204" pitchFamily="34" charset="0"/>
              </a:rPr>
              <a:t>2</a:t>
            </a:r>
            <a:endParaRPr lang="en-US" sz="1800" dirty="0">
              <a:effectLst/>
              <a:ea typeface="Calibri" panose="020F0502020204030204" pitchFamily="34" charset="0"/>
            </a:endParaRPr>
          </a:p>
        </p:txBody>
      </p:sp>
      <p:sp>
        <p:nvSpPr>
          <p:cNvPr id="5" name="TextBox 4">
            <a:extLst>
              <a:ext uri="{FF2B5EF4-FFF2-40B4-BE49-F238E27FC236}">
                <a16:creationId xmlns:a16="http://schemas.microsoft.com/office/drawing/2014/main" id="{51DF69C5-2527-B197-4E98-FA1E1F441C96}"/>
              </a:ext>
            </a:extLst>
          </p:cNvPr>
          <p:cNvSpPr txBox="1"/>
          <p:nvPr/>
        </p:nvSpPr>
        <p:spPr>
          <a:xfrm>
            <a:off x="6356283" y="6488666"/>
            <a:ext cx="5603396"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Sources: </a:t>
            </a:r>
            <a:r>
              <a:rPr lang="en-US" sz="800" dirty="0">
                <a:solidFill>
                  <a:schemeClr val="bg1">
                    <a:lumMod val="75000"/>
                  </a:schemeClr>
                </a:solidFill>
                <a:latin typeface="Montserrat" panose="00000500000000000000" pitchFamily="2" charset="0"/>
              </a:rPr>
              <a:t>1</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 </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Cutter, 2021.</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 2. Black</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 2023</a:t>
            </a:r>
            <a:endParaRPr lang="en-US" sz="800" dirty="0">
              <a:solidFill>
                <a:schemeClr val="bg1">
                  <a:lumMod val="75000"/>
                </a:schemeClr>
              </a:solidFill>
              <a:latin typeface="Montserrat" panose="00000500000000000000" pitchFamily="2" charset="0"/>
            </a:endParaRPr>
          </a:p>
        </p:txBody>
      </p:sp>
      <p:sp>
        <p:nvSpPr>
          <p:cNvPr id="8" name="Oval 7">
            <a:extLst>
              <a:ext uri="{FF2B5EF4-FFF2-40B4-BE49-F238E27FC236}">
                <a16:creationId xmlns:a16="http://schemas.microsoft.com/office/drawing/2014/main" id="{007EA98B-7A30-8E2F-3A3F-7736D8F5FCFF}"/>
              </a:ext>
            </a:extLst>
          </p:cNvPr>
          <p:cNvSpPr/>
          <p:nvPr/>
        </p:nvSpPr>
        <p:spPr>
          <a:xfrm>
            <a:off x="2778429" y="2402427"/>
            <a:ext cx="2743200" cy="2743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t>1,200 GWh </a:t>
            </a:r>
          </a:p>
          <a:p>
            <a:pPr algn="ctr"/>
            <a:r>
              <a:rPr lang="en-US" sz="1400" dirty="0"/>
              <a:t>Storage in 33M EVs on road by 2030</a:t>
            </a:r>
          </a:p>
        </p:txBody>
      </p:sp>
      <p:sp>
        <p:nvSpPr>
          <p:cNvPr id="9" name="Oval 8">
            <a:extLst>
              <a:ext uri="{FF2B5EF4-FFF2-40B4-BE49-F238E27FC236}">
                <a16:creationId xmlns:a16="http://schemas.microsoft.com/office/drawing/2014/main" id="{B7C8D678-6FC6-4C4C-317D-ED6A84E63DEF}"/>
              </a:ext>
            </a:extLst>
          </p:cNvPr>
          <p:cNvSpPr/>
          <p:nvPr/>
        </p:nvSpPr>
        <p:spPr>
          <a:xfrm>
            <a:off x="966865" y="3621820"/>
            <a:ext cx="868680" cy="8686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t>120 GWh</a:t>
            </a:r>
          </a:p>
        </p:txBody>
      </p:sp>
      <p:sp>
        <p:nvSpPr>
          <p:cNvPr id="11" name="TextBox 10">
            <a:extLst>
              <a:ext uri="{FF2B5EF4-FFF2-40B4-BE49-F238E27FC236}">
                <a16:creationId xmlns:a16="http://schemas.microsoft.com/office/drawing/2014/main" id="{2298DCA3-55AE-AEA6-0091-07EAC445CCF2}"/>
              </a:ext>
            </a:extLst>
          </p:cNvPr>
          <p:cNvSpPr txBox="1"/>
          <p:nvPr/>
        </p:nvSpPr>
        <p:spPr>
          <a:xfrm>
            <a:off x="211282" y="4465364"/>
            <a:ext cx="2379846" cy="523220"/>
          </a:xfrm>
          <a:prstGeom prst="rect">
            <a:avLst/>
          </a:prstGeom>
          <a:noFill/>
        </p:spPr>
        <p:txBody>
          <a:bodyPr wrap="square">
            <a:spAutoFit/>
          </a:bodyPr>
          <a:lstStyle/>
          <a:p>
            <a:pPr algn="ctr"/>
            <a:r>
              <a:rPr lang="en-US" sz="1400" dirty="0"/>
              <a:t>Utility-scale batteries planned through 2025</a:t>
            </a:r>
          </a:p>
        </p:txBody>
      </p:sp>
    </p:spTree>
    <p:extLst>
      <p:ext uri="{BB962C8B-B14F-4D97-AF65-F5344CB8AC3E}">
        <p14:creationId xmlns:p14="http://schemas.microsoft.com/office/powerpoint/2010/main" val="322940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8872-5125-6272-B3A6-F2510D58A05A}"/>
              </a:ext>
            </a:extLst>
          </p:cNvPr>
          <p:cNvSpPr>
            <a:spLocks noGrp="1"/>
          </p:cNvSpPr>
          <p:nvPr>
            <p:ph type="title"/>
          </p:nvPr>
        </p:nvSpPr>
        <p:spPr/>
        <p:txBody>
          <a:bodyPr/>
          <a:lstStyle/>
          <a:p>
            <a:r>
              <a:rPr lang="en-US" dirty="0"/>
              <a:t>Widening Gap Between Vehicles and Chargers</a:t>
            </a:r>
          </a:p>
        </p:txBody>
      </p:sp>
      <p:sp>
        <p:nvSpPr>
          <p:cNvPr id="5" name="TextBox 4">
            <a:extLst>
              <a:ext uri="{FF2B5EF4-FFF2-40B4-BE49-F238E27FC236}">
                <a16:creationId xmlns:a16="http://schemas.microsoft.com/office/drawing/2014/main" id="{3ED7D0AF-A141-495F-80BC-C6A4A1E91DEA}"/>
              </a:ext>
            </a:extLst>
          </p:cNvPr>
          <p:cNvSpPr txBox="1"/>
          <p:nvPr/>
        </p:nvSpPr>
        <p:spPr>
          <a:xfrm>
            <a:off x="387282" y="1522890"/>
            <a:ext cx="11114501" cy="461665"/>
          </a:xfrm>
          <a:prstGeom prst="rect">
            <a:avLst/>
          </a:prstGeom>
          <a:solidFill>
            <a:schemeClr val="accent1"/>
          </a:solidFill>
        </p:spPr>
        <p:txBody>
          <a:bodyPr wrap="square">
            <a:spAutoFit/>
          </a:bodyPr>
          <a:lstStyle/>
          <a:p>
            <a:pPr algn="ct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T&amp;D infrastructure could become a limiting factor for future EV adoption</a:t>
            </a:r>
          </a:p>
        </p:txBody>
      </p:sp>
      <p:graphicFrame>
        <p:nvGraphicFramePr>
          <p:cNvPr id="6" name="Chart 5">
            <a:extLst>
              <a:ext uri="{FF2B5EF4-FFF2-40B4-BE49-F238E27FC236}">
                <a16:creationId xmlns:a16="http://schemas.microsoft.com/office/drawing/2014/main" id="{2D275E1C-69A4-2BA0-0B20-3CFC8A8C49FB}"/>
              </a:ext>
            </a:extLst>
          </p:cNvPr>
          <p:cNvGraphicFramePr>
            <a:graphicFrameLocks/>
          </p:cNvGraphicFramePr>
          <p:nvPr>
            <p:extLst>
              <p:ext uri="{D42A27DB-BD31-4B8C-83A1-F6EECF244321}">
                <p14:modId xmlns:p14="http://schemas.microsoft.com/office/powerpoint/2010/main" val="450692551"/>
              </p:ext>
            </p:extLst>
          </p:nvPr>
        </p:nvGraphicFramePr>
        <p:xfrm>
          <a:off x="1971151" y="2399043"/>
          <a:ext cx="7323573" cy="36902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439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A307-A0C6-0866-8896-98D00973E12F}"/>
              </a:ext>
            </a:extLst>
          </p:cNvPr>
          <p:cNvSpPr>
            <a:spLocks noGrp="1"/>
          </p:cNvSpPr>
          <p:nvPr>
            <p:ph type="title"/>
          </p:nvPr>
        </p:nvSpPr>
        <p:spPr/>
        <p:txBody>
          <a:bodyPr/>
          <a:lstStyle/>
          <a:p>
            <a:r>
              <a:rPr lang="en-US" dirty="0"/>
              <a:t>Big Money for Distribution Upgrades</a:t>
            </a:r>
            <a:br>
              <a:rPr lang="en-US" dirty="0"/>
            </a:br>
            <a:r>
              <a:rPr lang="en-US" sz="1800" b="1" i="1" dirty="0"/>
              <a:t>With wide error bars</a:t>
            </a:r>
            <a:endParaRPr lang="en-US" b="1" i="1" dirty="0"/>
          </a:p>
        </p:txBody>
      </p:sp>
      <p:sp>
        <p:nvSpPr>
          <p:cNvPr id="3" name="Content Placeholder 2">
            <a:extLst>
              <a:ext uri="{FF2B5EF4-FFF2-40B4-BE49-F238E27FC236}">
                <a16:creationId xmlns:a16="http://schemas.microsoft.com/office/drawing/2014/main" id="{5AB90617-D3F6-C321-8CCE-5032570D5822}"/>
              </a:ext>
            </a:extLst>
          </p:cNvPr>
          <p:cNvSpPr>
            <a:spLocks noGrp="1"/>
          </p:cNvSpPr>
          <p:nvPr>
            <p:ph sz="quarter" idx="10"/>
          </p:nvPr>
        </p:nvSpPr>
        <p:spPr/>
        <p:txBody>
          <a:bodyPr/>
          <a:lstStyle/>
          <a:p>
            <a:pPr marL="0" indent="0">
              <a:buNone/>
            </a:pPr>
            <a:r>
              <a:rPr lang="en-US" dirty="0"/>
              <a:t>Potential costs for grid upgrades have large uncertainty bands. </a:t>
            </a:r>
          </a:p>
          <a:p>
            <a:r>
              <a:rPr lang="en-US" dirty="0"/>
              <a:t>One study’s high- and low-cost cases differed by a factor of 10. </a:t>
            </a:r>
          </a:p>
          <a:p>
            <a:pPr lvl="1"/>
            <a:r>
              <a:rPr lang="en-US" dirty="0"/>
              <a:t>High case estimated $200 billion in distribution grid upgrades needed for EVs across the country by 2050.</a:t>
            </a:r>
            <a:r>
              <a:rPr lang="en-US" baseline="30000" dirty="0"/>
              <a:t>1</a:t>
            </a:r>
          </a:p>
          <a:p>
            <a:r>
              <a:rPr lang="en-US" dirty="0"/>
              <a:t>Big impacts on a per customer basis: </a:t>
            </a:r>
          </a:p>
          <a:p>
            <a:pPr lvl="1"/>
            <a:r>
              <a:rPr lang="en-US" dirty="0"/>
              <a:t>$50 billion = $2,500 per customer in CA</a:t>
            </a:r>
          </a:p>
          <a:p>
            <a:r>
              <a:rPr lang="en-US" dirty="0"/>
              <a:t>New EV loads can help spread the costs of new infrastructure across more electricity usage, with the potential to put downward pressure on electricity rate</a:t>
            </a:r>
          </a:p>
        </p:txBody>
      </p:sp>
      <p:graphicFrame>
        <p:nvGraphicFramePr>
          <p:cNvPr id="5" name="Chart 4">
            <a:extLst>
              <a:ext uri="{FF2B5EF4-FFF2-40B4-BE49-F238E27FC236}">
                <a16:creationId xmlns:a16="http://schemas.microsoft.com/office/drawing/2014/main" id="{3EB24783-BA80-6352-09F7-630A2D49614A}"/>
              </a:ext>
            </a:extLst>
          </p:cNvPr>
          <p:cNvGraphicFramePr/>
          <p:nvPr>
            <p:extLst>
              <p:ext uri="{D42A27DB-BD31-4B8C-83A1-F6EECF244321}">
                <p14:modId xmlns:p14="http://schemas.microsoft.com/office/powerpoint/2010/main" val="736518136"/>
              </p:ext>
            </p:extLst>
          </p:nvPr>
        </p:nvGraphicFramePr>
        <p:xfrm>
          <a:off x="6425372" y="2734631"/>
          <a:ext cx="5095875" cy="36195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951D7FB-D113-A857-0110-AB09E1DC93AE}"/>
              </a:ext>
            </a:extLst>
          </p:cNvPr>
          <p:cNvSpPr/>
          <p:nvPr/>
        </p:nvSpPr>
        <p:spPr>
          <a:xfrm>
            <a:off x="7776402" y="3660499"/>
            <a:ext cx="1358073" cy="198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en-US" sz="800" dirty="0">
                <a:solidFill>
                  <a:schemeClr val="tx1"/>
                </a:solidFill>
              </a:rPr>
              <a:t>Electrification Impact Study</a:t>
            </a:r>
          </a:p>
        </p:txBody>
      </p:sp>
      <p:sp>
        <p:nvSpPr>
          <p:cNvPr id="7" name="Rectangle 6">
            <a:extLst>
              <a:ext uri="{FF2B5EF4-FFF2-40B4-BE49-F238E27FC236}">
                <a16:creationId xmlns:a16="http://schemas.microsoft.com/office/drawing/2014/main" id="{5DD5E43F-310C-E497-4C11-786A8C60EE1B}"/>
              </a:ext>
            </a:extLst>
          </p:cNvPr>
          <p:cNvSpPr/>
          <p:nvPr/>
        </p:nvSpPr>
        <p:spPr>
          <a:xfrm>
            <a:off x="7776402" y="3981036"/>
            <a:ext cx="1472373" cy="198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en-US" sz="800" dirty="0">
                <a:solidFill>
                  <a:schemeClr val="tx1"/>
                </a:solidFill>
              </a:rPr>
              <a:t>2022 CEC Statewide Forecast</a:t>
            </a:r>
          </a:p>
        </p:txBody>
      </p:sp>
      <p:sp>
        <p:nvSpPr>
          <p:cNvPr id="8" name="TextBox 7">
            <a:extLst>
              <a:ext uri="{FF2B5EF4-FFF2-40B4-BE49-F238E27FC236}">
                <a16:creationId xmlns:a16="http://schemas.microsoft.com/office/drawing/2014/main" id="{4D270102-7C9B-D52F-23C4-2E9FB5D7B134}"/>
              </a:ext>
            </a:extLst>
          </p:cNvPr>
          <p:cNvSpPr txBox="1"/>
          <p:nvPr/>
        </p:nvSpPr>
        <p:spPr>
          <a:xfrm>
            <a:off x="6356283" y="6488666"/>
            <a:ext cx="5603396" cy="215444"/>
          </a:xfrm>
          <a:prstGeom prst="rect">
            <a:avLst/>
          </a:prstGeom>
          <a:noFill/>
        </p:spPr>
        <p:txBody>
          <a:bodyPr wrap="square" rtlCol="0">
            <a:spAutoFit/>
          </a:bodyPr>
          <a:lstStyle/>
          <a:p>
            <a:pPr algn="r"/>
            <a:r>
              <a:rPr lang="en-US" sz="800" i="1" dirty="0">
                <a:solidFill>
                  <a:schemeClr val="bg1">
                    <a:lumMod val="75000"/>
                  </a:schemeClr>
                </a:solidFill>
                <a:latin typeface="Montserrat" panose="00000500000000000000" pitchFamily="2" charset="0"/>
              </a:rPr>
              <a:t>Sources: </a:t>
            </a:r>
            <a:r>
              <a:rPr lang="en-US" sz="800" dirty="0">
                <a:solidFill>
                  <a:schemeClr val="bg1">
                    <a:lumMod val="75000"/>
                  </a:schemeClr>
                </a:solidFill>
                <a:latin typeface="Montserrat" panose="00000500000000000000" pitchFamily="2" charset="0"/>
              </a:rPr>
              <a:t>1</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 Cutter, 2021. 2. </a:t>
            </a:r>
            <a:r>
              <a:rPr lang="en-US" sz="800" dirty="0" err="1">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Kevala</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 2023.</a:t>
            </a:r>
            <a:r>
              <a:rPr lang="en-US" sz="800" dirty="0">
                <a:solidFill>
                  <a:schemeClr val="bg1">
                    <a:lumMod val="75000"/>
                  </a:schemeClr>
                </a:solidFill>
                <a:latin typeface="Montserrat" panose="00000500000000000000" pitchFamily="2" charset="0"/>
                <a:ea typeface="Calibri" panose="020F0502020204030204" pitchFamily="34" charset="0"/>
                <a:cs typeface="Arial" panose="020B0604020202020204" pitchFamily="34" charset="0"/>
              </a:rPr>
              <a:t> 2. Public Advocate’s Office</a:t>
            </a:r>
            <a:r>
              <a:rPr lang="en-US" sz="800" dirty="0">
                <a:solidFill>
                  <a:schemeClr val="bg1">
                    <a:lumMod val="75000"/>
                  </a:schemeClr>
                </a:solidFill>
                <a:effectLst/>
                <a:latin typeface="Montserrat" panose="00000500000000000000" pitchFamily="2" charset="0"/>
                <a:ea typeface="Calibri" panose="020F0502020204030204" pitchFamily="34" charset="0"/>
                <a:cs typeface="Arial" panose="020B0604020202020204" pitchFamily="34" charset="0"/>
              </a:rPr>
              <a:t>, 2023</a:t>
            </a:r>
            <a:endParaRPr lang="en-US" sz="800" dirty="0">
              <a:solidFill>
                <a:schemeClr val="bg1">
                  <a:lumMod val="75000"/>
                </a:schemeClr>
              </a:solidFill>
              <a:latin typeface="Montserrat" panose="00000500000000000000" pitchFamily="2" charset="0"/>
            </a:endParaRPr>
          </a:p>
        </p:txBody>
      </p:sp>
      <p:sp>
        <p:nvSpPr>
          <p:cNvPr id="10" name="TextBox 9">
            <a:extLst>
              <a:ext uri="{FF2B5EF4-FFF2-40B4-BE49-F238E27FC236}">
                <a16:creationId xmlns:a16="http://schemas.microsoft.com/office/drawing/2014/main" id="{7238DCD5-6A06-34DA-BBDE-F85A93C27D6A}"/>
              </a:ext>
            </a:extLst>
          </p:cNvPr>
          <p:cNvSpPr txBox="1"/>
          <p:nvPr/>
        </p:nvSpPr>
        <p:spPr>
          <a:xfrm>
            <a:off x="6541010" y="1769099"/>
            <a:ext cx="4888992" cy="830997"/>
          </a:xfrm>
          <a:prstGeom prst="rect">
            <a:avLst/>
          </a:prstGeom>
          <a:solidFill>
            <a:schemeClr val="accent1"/>
          </a:solidFill>
        </p:spPr>
        <p:txBody>
          <a:bodyPr wrap="square">
            <a:spAutoFit/>
          </a:bodyPr>
          <a:lstStyle/>
          <a:p>
            <a:pPr algn="ct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T&amp;D infrastructure could become a limiting factor for future EV adoption</a:t>
            </a:r>
          </a:p>
        </p:txBody>
      </p:sp>
    </p:spTree>
    <p:extLst>
      <p:ext uri="{BB962C8B-B14F-4D97-AF65-F5344CB8AC3E}">
        <p14:creationId xmlns:p14="http://schemas.microsoft.com/office/powerpoint/2010/main" val="3815485097"/>
      </p:ext>
    </p:extLst>
  </p:cSld>
  <p:clrMapOvr>
    <a:masterClrMapping/>
  </p:clrMapOvr>
</p:sld>
</file>

<file path=ppt/theme/theme1.xml><?xml version="1.0" encoding="utf-8"?>
<a:theme xmlns:a="http://schemas.openxmlformats.org/drawingml/2006/main" name="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Template v3" id="{DE5C796F-E333-4049-B9C3-D38434712F4C}" vid="{68C0A868-779A-40CF-99E8-AE389B4E08E7}"/>
    </a:ext>
  </a:extLst>
</a:theme>
</file>

<file path=ppt/theme/theme2.xml><?xml version="1.0" encoding="utf-8"?>
<a:theme xmlns:a="http://schemas.openxmlformats.org/drawingml/2006/main" name="1_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Template v3" id="{DE5C796F-E333-4049-B9C3-D38434712F4C}" vid="{68C0A868-779A-40CF-99E8-AE389B4E08E7}"/>
    </a:ext>
  </a:extLst>
</a:theme>
</file>

<file path=ppt/theme/theme3.xml><?xml version="1.0" encoding="utf-8"?>
<a:theme xmlns:a="http://schemas.openxmlformats.org/drawingml/2006/main" name="3_Office Theme">
  <a:themeElements>
    <a:clrScheme name="Energy Innovation">
      <a:dk1>
        <a:srgbClr val="000000"/>
      </a:dk1>
      <a:lt1>
        <a:srgbClr val="FFFFFF"/>
      </a:lt1>
      <a:dk2>
        <a:srgbClr val="44546A"/>
      </a:dk2>
      <a:lt2>
        <a:srgbClr val="E7E6E6"/>
      </a:lt2>
      <a:accent1>
        <a:srgbClr val="1C2558"/>
      </a:accent1>
      <a:accent2>
        <a:srgbClr val="FBAF40"/>
      </a:accent2>
      <a:accent3>
        <a:srgbClr val="D5D5D5"/>
      </a:accent3>
      <a:accent4>
        <a:srgbClr val="919191"/>
      </a:accent4>
      <a:accent5>
        <a:srgbClr val="F2A436"/>
      </a:accent5>
      <a:accent6>
        <a:srgbClr val="929292"/>
      </a:accent6>
      <a:hlink>
        <a:srgbClr val="005392"/>
      </a:hlink>
      <a:folHlink>
        <a:srgbClr val="92929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G Template v3" id="{DE5C796F-E333-4049-B9C3-D38434712F4C}" vid="{68C0A868-779A-40CF-99E8-AE389B4E08E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4874B641FEC640A9709D7AB88FE598" ma:contentTypeVersion="4" ma:contentTypeDescription="Create a new document." ma:contentTypeScope="" ma:versionID="dbee80e16dadc4c3f5eb7dd0b08e2d5a">
  <xsd:schema xmlns:xsd="http://www.w3.org/2001/XMLSchema" xmlns:xs="http://www.w3.org/2001/XMLSchema" xmlns:p="http://schemas.microsoft.com/office/2006/metadata/properties" xmlns:ns2="0cd792a0-e308-4d3b-be4a-9bbd09e243b6" targetNamespace="http://schemas.microsoft.com/office/2006/metadata/properties" ma:root="true" ma:fieldsID="7b66e1c86c691ddf26d3c00846efa7b1" ns2:_="">
    <xsd:import namespace="0cd792a0-e308-4d3b-be4a-9bbd09e243b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d792a0-e308-4d3b-be4a-9bbd09e243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4C3088-364F-4AAE-9894-4DA94F58721F}">
  <ds:schemaRefs>
    <ds:schemaRef ds:uri="http://purl.org/dc/dcmitype/"/>
    <ds:schemaRef ds:uri="http://purl.org/dc/term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0cd792a0-e308-4d3b-be4a-9bbd09e243b6"/>
    <ds:schemaRef ds:uri="http://purl.org/dc/elements/1.1/"/>
  </ds:schemaRefs>
</ds:datastoreItem>
</file>

<file path=customXml/itemProps2.xml><?xml version="1.0" encoding="utf-8"?>
<ds:datastoreItem xmlns:ds="http://schemas.openxmlformats.org/officeDocument/2006/customXml" ds:itemID="{462FDFB8-50A4-419B-9EB7-EBB73A51C840}">
  <ds:schemaRefs>
    <ds:schemaRef ds:uri="http://schemas.microsoft.com/sharepoint/v3/contenttype/forms"/>
  </ds:schemaRefs>
</ds:datastoreItem>
</file>

<file path=customXml/itemProps3.xml><?xml version="1.0" encoding="utf-8"?>
<ds:datastoreItem xmlns:ds="http://schemas.openxmlformats.org/officeDocument/2006/customXml" ds:itemID="{55AD68C3-7926-4BAB-AADB-7760525CA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d792a0-e308-4d3b-be4a-9bbd09e243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ESIG Template v3</Template>
  <TotalTime>18948</TotalTime>
  <Words>2962</Words>
  <Application>Microsoft Office PowerPoint</Application>
  <PresentationFormat>Widescreen</PresentationFormat>
  <Paragraphs>415</Paragraphs>
  <Slides>34</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Adobe Garamond Pro</vt:lpstr>
      <vt:lpstr>Arial</vt:lpstr>
      <vt:lpstr>Arial Black</vt:lpstr>
      <vt:lpstr>Calibri</vt:lpstr>
      <vt:lpstr>Century Gothic</vt:lpstr>
      <vt:lpstr>Garamond</vt:lpstr>
      <vt:lpstr>Montserrat</vt:lpstr>
      <vt:lpstr>Montserrat Medium</vt:lpstr>
      <vt:lpstr>Montserrat SemiBold</vt:lpstr>
      <vt:lpstr>Segoe UI</vt:lpstr>
      <vt:lpstr>Wingdings</vt:lpstr>
      <vt:lpstr>Office Theme</vt:lpstr>
      <vt:lpstr>1_Office Theme</vt:lpstr>
      <vt:lpstr>3_Office Theme</vt:lpstr>
      <vt:lpstr>PowerPoint Presentation</vt:lpstr>
      <vt:lpstr>Agenda</vt:lpstr>
      <vt:lpstr>Grid Planning for Vehicle Electrification Task Force</vt:lpstr>
      <vt:lpstr>Grid Planning for Vehicle Electrification an ESIG DER Working Group Task Force  Funding by U.S. Department of Energy, project management by Berkeley Lab</vt:lpstr>
      <vt:lpstr>Timeline &amp; Deliverables</vt:lpstr>
      <vt:lpstr>Set the Stage</vt:lpstr>
      <vt:lpstr>EVs 10x near-term Stationary Battery Market</vt:lpstr>
      <vt:lpstr>Widening Gap Between Vehicles and Chargers</vt:lpstr>
      <vt:lpstr>Big Money for Distribution Upgrades With wide error bars</vt:lpstr>
      <vt:lpstr>Impacts of Near-term Decisions on Long-term Load Growth</vt:lpstr>
      <vt:lpstr>4 Steps to Grid Planning </vt:lpstr>
      <vt:lpstr>Focus: Best Planning Practices to Support EVs</vt:lpstr>
      <vt:lpstr>Forecast EV Futures: Understand EV Trends</vt:lpstr>
      <vt:lpstr>Characterize Impacts: Timing</vt:lpstr>
      <vt:lpstr>Characterize Impacts: Location</vt:lpstr>
      <vt:lpstr>Mitigating the Largest Impacts</vt:lpstr>
      <vt:lpstr>Mitigating the Largest Impacts Many Flavors of Smart Charging</vt:lpstr>
      <vt:lpstr>Mitigating the Largest Impacts EVs Responding to Changing Grid Conditions</vt:lpstr>
      <vt:lpstr>Mitigating the Largest Impacts Automated Load Management</vt:lpstr>
      <vt:lpstr>Mitigating the Largest Impacts Challenges and Coordination</vt:lpstr>
      <vt:lpstr>Developing Roadmaps and Grid Plans</vt:lpstr>
      <vt:lpstr>Developing Roadmaps and Grid Plans Future Ready Plans</vt:lpstr>
      <vt:lpstr>Developing Roadmaps and Grid Plans Targeted System Upgrades Amid Uncertainty</vt:lpstr>
      <vt:lpstr>Developing Roadmaps and Grid Plans Interconnection Plans</vt:lpstr>
      <vt:lpstr>Process Improvements and Wrap-Up</vt:lpstr>
      <vt:lpstr>Aligning the Grid Planning Process with the Need</vt:lpstr>
      <vt:lpstr>When to Use Which Process Shading indicates suitability of process to address EV Need</vt:lpstr>
      <vt:lpstr>Coordinating Equitable Plans</vt:lpstr>
      <vt:lpstr>Summary and Key Points</vt:lpstr>
      <vt:lpstr>PowerPoint Presentation</vt:lpstr>
      <vt:lpstr>Backup Slides</vt:lpstr>
      <vt:lpstr>Characterize Impacts: Scenarios</vt:lpstr>
      <vt:lpstr>Grid Planning in the Context of EVs</vt:lpstr>
      <vt:lpstr>Forecast EV Adoption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Vehicle Electrification Impacts on System Planning</dc:title>
  <dc:creator>Sean Morash</dc:creator>
  <cp:lastModifiedBy>Sean Morash</cp:lastModifiedBy>
  <cp:revision>58</cp:revision>
  <dcterms:created xsi:type="dcterms:W3CDTF">2022-10-17T17:23:32Z</dcterms:created>
  <dcterms:modified xsi:type="dcterms:W3CDTF">2023-11-06T20:09:27Z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0x010100834874B641FEC640A9709D7AB88FE598</vt:lpwstr>
  </property>
</Properties>
</file>