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313" r:id="rId3"/>
    <p:sldId id="298" r:id="rId4"/>
    <p:sldId id="312" r:id="rId5"/>
    <p:sldId id="365" r:id="rId6"/>
    <p:sldId id="309" r:id="rId7"/>
    <p:sldId id="358" r:id="rId8"/>
    <p:sldId id="362" r:id="rId9"/>
    <p:sldId id="364" r:id="rId10"/>
    <p:sldId id="361" r:id="rId11"/>
    <p:sldId id="363" r:id="rId12"/>
    <p:sldId id="357" r:id="rId13"/>
    <p:sldId id="366" r:id="rId14"/>
    <p:sldId id="28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6C63"/>
    <a:srgbClr val="595648"/>
    <a:srgbClr val="0F6C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48" autoAdjust="0"/>
    <p:restoredTop sz="66472" autoAdjust="0"/>
  </p:normalViewPr>
  <p:slideViewPr>
    <p:cSldViewPr snapToGrid="0">
      <p:cViewPr varScale="1">
        <p:scale>
          <a:sx n="54" d="100"/>
          <a:sy n="54" d="100"/>
        </p:scale>
        <p:origin x="1646"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912" y="78"/>
      </p:cViewPr>
      <p:guideLst/>
    </p:cSldViewPr>
  </p:notes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60061C1-226F-4342-872A-B447F05D2D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06C9102-EA25-4BC9-8009-3B1459A375E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EEFA40D-0908-4A00-915E-68BAB524ED9F}" type="datetimeFigureOut">
              <a:rPr lang="en-US" smtClean="0"/>
              <a:t>11/3/2023</a:t>
            </a:fld>
            <a:endParaRPr lang="en-US"/>
          </a:p>
        </p:txBody>
      </p:sp>
      <p:sp>
        <p:nvSpPr>
          <p:cNvPr id="4" name="Footer Placeholder 3">
            <a:extLst>
              <a:ext uri="{FF2B5EF4-FFF2-40B4-BE49-F238E27FC236}">
                <a16:creationId xmlns:a16="http://schemas.microsoft.com/office/drawing/2014/main" id="{4DC7B009-6BEB-4528-8897-DB910E238FE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414584E-CD04-4DFA-B285-6219229FD20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EEDCD84-0AE0-410E-9C49-8F062B3E2486}" type="slidenum">
              <a:rPr lang="en-US" smtClean="0"/>
              <a:t>‹#›</a:t>
            </a:fld>
            <a:endParaRPr lang="en-US"/>
          </a:p>
        </p:txBody>
      </p:sp>
    </p:spTree>
    <p:extLst>
      <p:ext uri="{BB962C8B-B14F-4D97-AF65-F5344CB8AC3E}">
        <p14:creationId xmlns:p14="http://schemas.microsoft.com/office/powerpoint/2010/main" val="367325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13D35-9CDD-4D88-9D46-36669AC14939}" type="datetimeFigureOut">
              <a:rPr lang="en-US" smtClean="0"/>
              <a:t>11/3/2023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7EC1E-6013-40C0-B695-A8DB5133CB4B}" type="slidenum">
              <a:rPr lang="en-US" smtClean="0"/>
              <a:t>‹#›</a:t>
            </a:fld>
            <a:endParaRPr lang="en-US"/>
          </a:p>
        </p:txBody>
      </p:sp>
    </p:spTree>
    <p:extLst>
      <p:ext uri="{BB962C8B-B14F-4D97-AF65-F5344CB8AC3E}">
        <p14:creationId xmlns:p14="http://schemas.microsoft.com/office/powerpoint/2010/main" val="492968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you—glad to be here</a:t>
            </a:r>
          </a:p>
          <a:p>
            <a:endParaRPr lang="en-US" dirty="0"/>
          </a:p>
          <a:p>
            <a:r>
              <a:rPr lang="en-US" dirty="0"/>
              <a:t>Thanks to David/Chris Ayers for the invitation… and it is an honor to here</a:t>
            </a:r>
          </a:p>
          <a:p>
            <a:endParaRPr lang="en-US" dirty="0"/>
          </a:p>
          <a:p>
            <a:r>
              <a:rPr lang="en-US" dirty="0"/>
              <a:t>I will provide a brief overview of FERC itself, then highlight a few priority issues, before providing a brief look at my division within the Office of External Affairs, the State, International and Tribal Affairs Division;. I’ll mention at the very beginning that I am in external affairs—which means I am not a subject matter expert. Thankfully I work with a ton of much smarter people than me who can answer your detailed questions about policies etc. </a:t>
            </a:r>
          </a:p>
        </p:txBody>
      </p:sp>
      <p:sp>
        <p:nvSpPr>
          <p:cNvPr id="4" name="Slide Number Placeholder 3"/>
          <p:cNvSpPr>
            <a:spLocks noGrp="1"/>
          </p:cNvSpPr>
          <p:nvPr>
            <p:ph type="sldNum" sz="quarter" idx="5"/>
          </p:nvPr>
        </p:nvSpPr>
        <p:spPr/>
        <p:txBody>
          <a:bodyPr/>
          <a:lstStyle/>
          <a:p>
            <a:fld id="{D8E7EC1E-6013-40C0-B695-A8DB5133CB4B}" type="slidenum">
              <a:rPr lang="en-US" smtClean="0"/>
              <a:t>1</a:t>
            </a:fld>
            <a:endParaRPr lang="en-US"/>
          </a:p>
        </p:txBody>
      </p:sp>
    </p:spTree>
    <p:extLst>
      <p:ext uri="{BB962C8B-B14F-4D97-AF65-F5344CB8AC3E}">
        <p14:creationId xmlns:p14="http://schemas.microsoft.com/office/powerpoint/2010/main" val="27232910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as our chairman said in approving the rule, this is just the beginning. The commission has two additional high-profile proposals pending that will also impact the grid. Of most interest I think to this group, the Commission in December issued a proposed rule that implements changes to FERC’s jurisdiction from the Infrastructure investment and jobs Act of 2021. Specifically, the rule grants FERC the authority to act on applications for certain electric transmission facilities even if a state commission has outright denied said facilities</a:t>
            </a:r>
          </a:p>
          <a:p>
            <a:endParaRPr lang="en-US" dirty="0"/>
          </a:p>
          <a:p>
            <a:r>
              <a:rPr lang="en-US" dirty="0"/>
              <a:t>This authority gets triggered in limited situations—the projects in question must be designated by the Department of Energy as lines of national interest. DOE is also in the midst of finalizing their own regulations for designating these particular lines, so this rule only addresses the FERC angle. There’s a whole litany of caselaw and prior congressional efforts to grant FERC more authority over transmission siting that would take way too much time here, but the bottom line here is the Commission will work with states/Tribes/localities in the event this authority is used.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348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the Commission in April 2022 issued a rule addressing long-term planning and cost-allocation. It’s been said that one of the biggest impediments to getting new transmission built isn’t siting but rather getting the cost right, because states and jurisdictions who are paying for new power lines that cross their borders want to receive some benefits. This rule would require transmission providers to conduct regional planning on a longer-term, forward looking basis. It also would require providers to use a set of factors for identifying grid needs, including state &amp; local laws that could impact the future generation mix. In terms of cost allocation, it would require providers to e</a:t>
            </a:r>
            <a:r>
              <a:rPr lang="en-US" b="0" i="0" dirty="0">
                <a:solidFill>
                  <a:srgbClr val="323A45"/>
                </a:solidFill>
                <a:effectLst/>
                <a:latin typeface="Source Sans Pro" panose="020B0503030403020204" pitchFamily="34" charset="0"/>
              </a:rPr>
              <a:t>stablish a cost allocation method for transmission facilities selected as part of long-term regional transmission planning that is an </a:t>
            </a:r>
            <a:r>
              <a:rPr lang="en-US" b="0" i="1" dirty="0">
                <a:solidFill>
                  <a:srgbClr val="323A45"/>
                </a:solidFill>
                <a:effectLst/>
                <a:latin typeface="Source Sans Pro" panose="020B0503030403020204" pitchFamily="34" charset="0"/>
              </a:rPr>
              <a:t>ex ante</a:t>
            </a:r>
            <a:r>
              <a:rPr lang="en-US" b="0" i="0" dirty="0">
                <a:solidFill>
                  <a:srgbClr val="323A45"/>
                </a:solidFill>
                <a:effectLst/>
                <a:latin typeface="Source Sans Pro" panose="020B0503030403020204" pitchFamily="34" charset="0"/>
              </a:rPr>
              <a:t> cost allocation method, State Agreement Process by which one or more relevant state entities may voluntarily agree to a cost allocation method, or a combination thereof</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55489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6D85290-7708-464D-8028-9648E1FA36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6F9E09-F598-41F1-A506-7C689A029BFE}" type="slidenum">
              <a:rPr lang="en-US" altLang="en-US"/>
              <a:pPr>
                <a:spcBef>
                  <a:spcPct val="0"/>
                </a:spcBef>
              </a:pPr>
              <a:t>12</a:t>
            </a:fld>
            <a:endParaRPr lang="en-US" altLang="en-US"/>
          </a:p>
        </p:txBody>
      </p:sp>
      <p:sp>
        <p:nvSpPr>
          <p:cNvPr id="15363" name="Rectangle 2">
            <a:extLst>
              <a:ext uri="{FF2B5EF4-FFF2-40B4-BE49-F238E27FC236}">
                <a16:creationId xmlns:a16="http://schemas.microsoft.com/office/drawing/2014/main" id="{08317BDC-B25F-4872-B2C6-F1752512EF2B}"/>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490B0E19-0F75-4FD9-9E88-FAD473ED2415}"/>
              </a:ext>
            </a:extLst>
          </p:cNvPr>
          <p:cNvSpPr>
            <a:spLocks noGrp="1" noChangeArrowheads="1"/>
          </p:cNvSpPr>
          <p:nvPr>
            <p:ph type="body" idx="1"/>
          </p:nvPr>
        </p:nvSpPr>
        <p:spPr>
          <a:xfrm>
            <a:off x="755650" y="4410075"/>
            <a:ext cx="5541963" cy="419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buFont typeface="Wingdings" panose="05000000000000000000" pitchFamily="2" charset="2"/>
              <a:buNone/>
            </a:pPr>
            <a:r>
              <a:rPr lang="en-US" altLang="en-US" dirty="0">
                <a:latin typeface="Arial" panose="020B0604020202020204" pitchFamily="34" charset="0"/>
              </a:rPr>
              <a:t>So as we wrap up, I wanted to review a little bit about my division within FERC, which sits in our Office of External Affairs</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Briefings, emails—if you are interested in what we are doing I can add you to my distribution list, though you will get a number of emails about some nitty gritty things related to electric rates, pipelines, and related topics</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My team sends out notices regularly about important commission activities, orders, initiatives to inform you of our work—please let me know if you are not on my email distribution list and we will add you</a:t>
            </a:r>
          </a:p>
          <a:p>
            <a:pPr lvl="1" eaLnBrk="1" hangingPunct="1">
              <a:buFont typeface="Wingdings" panose="05000000000000000000" pitchFamily="2" charset="2"/>
              <a:buNone/>
            </a:pPr>
            <a:r>
              <a:rPr lang="en-US" altLang="en-US" dirty="0">
                <a:latin typeface="Arial" panose="020B0604020202020204" pitchFamily="34" charset="0"/>
              </a:rPr>
              <a:t>Tribal—new! </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Distinction between OEA/OPP: We deal solely with government officials—this means we are your main point of contact if you have questions about orders, would like a briefing on particular items, or are looking to meet with commissioners/staff</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Also some overlap with OPP on Tribal issues—again the distinction is tribal officials/leaders would come to us, while citizens would go to OPP</a:t>
            </a:r>
          </a:p>
        </p:txBody>
      </p:sp>
    </p:spTree>
    <p:extLst>
      <p:ext uri="{BB962C8B-B14F-4D97-AF65-F5344CB8AC3E}">
        <p14:creationId xmlns:p14="http://schemas.microsoft.com/office/powerpoint/2010/main" val="3109122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6D85290-7708-464D-8028-9648E1FA36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6F9E09-F598-41F1-A506-7C689A029BFE}" type="slidenum">
              <a:rPr lang="en-US" altLang="en-US"/>
              <a:pPr>
                <a:spcBef>
                  <a:spcPct val="0"/>
                </a:spcBef>
              </a:pPr>
              <a:t>13</a:t>
            </a:fld>
            <a:endParaRPr lang="en-US" altLang="en-US"/>
          </a:p>
        </p:txBody>
      </p:sp>
      <p:sp>
        <p:nvSpPr>
          <p:cNvPr id="15363" name="Rectangle 2">
            <a:extLst>
              <a:ext uri="{FF2B5EF4-FFF2-40B4-BE49-F238E27FC236}">
                <a16:creationId xmlns:a16="http://schemas.microsoft.com/office/drawing/2014/main" id="{08317BDC-B25F-4872-B2C6-F1752512EF2B}"/>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490B0E19-0F75-4FD9-9E88-FAD473ED2415}"/>
              </a:ext>
            </a:extLst>
          </p:cNvPr>
          <p:cNvSpPr>
            <a:spLocks noGrp="1" noChangeArrowheads="1"/>
          </p:cNvSpPr>
          <p:nvPr>
            <p:ph type="body" idx="1"/>
          </p:nvPr>
        </p:nvSpPr>
        <p:spPr>
          <a:xfrm>
            <a:off x="755650" y="4410075"/>
            <a:ext cx="5541963" cy="419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buFont typeface="Wingdings" panose="05000000000000000000" pitchFamily="2" charset="2"/>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2311433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F76DA46D-1DEE-46BC-9A71-A888484E101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49A9C39-EC14-4ADF-9A53-E592B5D6EA57}" type="slidenum">
              <a:rPr lang="en-US" altLang="en-US"/>
              <a:pPr>
                <a:spcBef>
                  <a:spcPct val="0"/>
                </a:spcBef>
              </a:pPr>
              <a:t>14</a:t>
            </a:fld>
            <a:endParaRPr lang="en-US" altLang="en-US"/>
          </a:p>
        </p:txBody>
      </p:sp>
      <p:sp>
        <p:nvSpPr>
          <p:cNvPr id="41987" name="Rectangle 2">
            <a:extLst>
              <a:ext uri="{FF2B5EF4-FFF2-40B4-BE49-F238E27FC236}">
                <a16:creationId xmlns:a16="http://schemas.microsoft.com/office/drawing/2014/main" id="{D65B9215-C96C-4284-8931-04C834640D31}"/>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BC38211D-683C-402E-B973-510748A6AC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the disclaimer: </a:t>
            </a:r>
            <a:r>
              <a:rPr lang="en-US" altLang="en-US" sz="1200" b="1" dirty="0"/>
              <a:t>Speaking on my own behalf and my comments do not necessarily reflect the views of the Commission, individual Commissioners, or other Commission staff members</a:t>
            </a:r>
            <a:endParaRPr lang="en-US" dirty="0"/>
          </a:p>
        </p:txBody>
      </p:sp>
      <p:sp>
        <p:nvSpPr>
          <p:cNvPr id="4" name="Slide Number Placeholder 3"/>
          <p:cNvSpPr>
            <a:spLocks noGrp="1"/>
          </p:cNvSpPr>
          <p:nvPr>
            <p:ph type="sldNum" sz="quarter" idx="5"/>
          </p:nvPr>
        </p:nvSpPr>
        <p:spPr/>
        <p:txBody>
          <a:bodyPr/>
          <a:lstStyle/>
          <a:p>
            <a:fld id="{D8E7EC1E-6013-40C0-B695-A8DB5133CB4B}" type="slidenum">
              <a:rPr lang="en-US" smtClean="0"/>
              <a:t>2</a:t>
            </a:fld>
            <a:endParaRPr lang="en-US"/>
          </a:p>
        </p:txBody>
      </p:sp>
    </p:spTree>
    <p:extLst>
      <p:ext uri="{BB962C8B-B14F-4D97-AF65-F5344CB8AC3E}">
        <p14:creationId xmlns:p14="http://schemas.microsoft.com/office/powerpoint/2010/main" val="167052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Very quickly, since I don’t know how familiar this group is with FERC, I wanted to give a short overview of the Commission</a:t>
            </a:r>
          </a:p>
          <a:p>
            <a:endParaRPr lang="en-US" dirty="0"/>
          </a:p>
          <a:p>
            <a:r>
              <a:rPr lang="en-US" dirty="0"/>
              <a:t>The key distinction between what we do at FERC and what happens on the state/local level is the word “wholesale”</a:t>
            </a:r>
          </a:p>
          <a:p>
            <a:endParaRPr lang="en-US" dirty="0"/>
          </a:p>
          <a:p>
            <a:r>
              <a:rPr lang="en-US" dirty="0"/>
              <a:t>FERC regulates wholesale electric markets and considers applications to site natural gas pipelines/LNG facilities used for wholesale sales</a:t>
            </a:r>
          </a:p>
          <a:p>
            <a:r>
              <a:rPr lang="en-US" dirty="0"/>
              <a:t>	</a:t>
            </a:r>
          </a:p>
          <a:p>
            <a:r>
              <a:rPr lang="en-US" dirty="0"/>
              <a:t>Electricity—FERC sets rates/tariffs for wholesale transactions on interstate </a:t>
            </a:r>
            <a:r>
              <a:rPr lang="en-US" dirty="0" err="1"/>
              <a:t>tx</a:t>
            </a:r>
            <a:r>
              <a:rPr lang="en-US" dirty="0"/>
              <a:t> lines (100 kV or higher); also oversees so-called “organized markets”—markets operated by RTOs—where the price for electricity is set by the market; </a:t>
            </a:r>
          </a:p>
          <a:p>
            <a:endParaRPr lang="en-US" dirty="0"/>
          </a:p>
          <a:p>
            <a:r>
              <a:rPr lang="en-US" dirty="0"/>
              <a:t>Reliability—FERC oversees North American Electric Reliability Corporation’s process for setting reliability standards, including cybersecurity</a:t>
            </a:r>
          </a:p>
        </p:txBody>
      </p:sp>
      <p:sp>
        <p:nvSpPr>
          <p:cNvPr id="4" name="Slide Number Placeholder 3"/>
          <p:cNvSpPr>
            <a:spLocks noGrp="1"/>
          </p:cNvSpPr>
          <p:nvPr>
            <p:ph type="sldNum" sz="quarter" idx="5"/>
          </p:nvPr>
        </p:nvSpPr>
        <p:spPr/>
        <p:txBody>
          <a:bodyPr/>
          <a:lstStyle/>
          <a:p>
            <a:fld id="{D8E7EC1E-6013-40C0-B695-A8DB5133CB4B}" type="slidenum">
              <a:rPr lang="en-US" smtClean="0"/>
              <a:t>3</a:t>
            </a:fld>
            <a:endParaRPr lang="en-US"/>
          </a:p>
        </p:txBody>
      </p:sp>
    </p:spTree>
    <p:extLst>
      <p:ext uri="{BB962C8B-B14F-4D97-AF65-F5344CB8AC3E}">
        <p14:creationId xmlns:p14="http://schemas.microsoft.com/office/powerpoint/2010/main" val="3322022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FERC commissioners are appointed by the President and confirmed by the Senate for staggered five-year terms, with the President’s party traditionally enjoying a majority of the seats</a:t>
            </a:r>
          </a:p>
          <a:p>
            <a:endParaRPr lang="en-US" dirty="0"/>
          </a:p>
          <a:p>
            <a:r>
              <a:rPr lang="en-US" dirty="0"/>
              <a:t>FERC is an independent, nonpartisan quasi-judicial agency in that it acts on applications, filings made before it, although it can also implement policy initiatives to implement congressional directives or other priorities, assuming the proposal can get three votes</a:t>
            </a:r>
          </a:p>
          <a:p>
            <a:endParaRPr lang="en-US" dirty="0"/>
          </a:p>
          <a:p>
            <a:r>
              <a:rPr lang="en-US" dirty="0"/>
              <a:t>Each commissioner has one vote, and just because you have three members of the same party doesn’t mean they vote the same way</a:t>
            </a:r>
          </a:p>
          <a:p>
            <a:endParaRPr lang="en-US" dirty="0"/>
          </a:p>
          <a:p>
            <a:r>
              <a:rPr lang="en-US" dirty="0"/>
              <a:t>Right now the commission has four member, and to do its business, it must have at least three so votes can be taken. It is not unusual for the commission to not have its full complement of 5 commissioners; as long as there are three votes in support, orders and policies can proceed</a:t>
            </a:r>
          </a:p>
        </p:txBody>
      </p:sp>
      <p:sp>
        <p:nvSpPr>
          <p:cNvPr id="4" name="Slide Number Placeholder 3"/>
          <p:cNvSpPr>
            <a:spLocks noGrp="1"/>
          </p:cNvSpPr>
          <p:nvPr>
            <p:ph type="sldNum" sz="quarter" idx="5"/>
          </p:nvPr>
        </p:nvSpPr>
        <p:spPr/>
        <p:txBody>
          <a:bodyPr/>
          <a:lstStyle/>
          <a:p>
            <a:fld id="{D8E7EC1E-6013-40C0-B695-A8DB5133CB4B}" type="slidenum">
              <a:rPr lang="en-US" smtClean="0"/>
              <a:t>4</a:t>
            </a:fld>
            <a:endParaRPr lang="en-US"/>
          </a:p>
        </p:txBody>
      </p:sp>
    </p:spTree>
    <p:extLst>
      <p:ext uri="{BB962C8B-B14F-4D97-AF65-F5344CB8AC3E}">
        <p14:creationId xmlns:p14="http://schemas.microsoft.com/office/powerpoint/2010/main" val="2804914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6D85290-7708-464D-8028-9648E1FA36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6F9E09-F598-41F1-A506-7C689A029BFE}" type="slidenum">
              <a:rPr lang="en-US" altLang="en-US"/>
              <a:pPr>
                <a:spcBef>
                  <a:spcPct val="0"/>
                </a:spcBef>
              </a:pPr>
              <a:t>5</a:t>
            </a:fld>
            <a:endParaRPr lang="en-US" altLang="en-US"/>
          </a:p>
        </p:txBody>
      </p:sp>
      <p:sp>
        <p:nvSpPr>
          <p:cNvPr id="15363" name="Rectangle 2">
            <a:extLst>
              <a:ext uri="{FF2B5EF4-FFF2-40B4-BE49-F238E27FC236}">
                <a16:creationId xmlns:a16="http://schemas.microsoft.com/office/drawing/2014/main" id="{08317BDC-B25F-4872-B2C6-F1752512EF2B}"/>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490B0E19-0F75-4FD9-9E88-FAD473ED2415}"/>
              </a:ext>
            </a:extLst>
          </p:cNvPr>
          <p:cNvSpPr>
            <a:spLocks noGrp="1" noChangeArrowheads="1"/>
          </p:cNvSpPr>
          <p:nvPr>
            <p:ph type="body" idx="1"/>
          </p:nvPr>
        </p:nvSpPr>
        <p:spPr>
          <a:xfrm>
            <a:off x="755650" y="4410075"/>
            <a:ext cx="5541963" cy="419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buFont typeface="Wingdings" panose="05000000000000000000" pitchFamily="2" charset="2"/>
              <a:buNone/>
            </a:pPr>
            <a:r>
              <a:rPr lang="en-US" altLang="en-US" dirty="0">
                <a:latin typeface="Arial" panose="020B0604020202020204" pitchFamily="34" charset="0"/>
              </a:rPr>
              <a:t>Normally I’d save this slide to the end but given the importance of some of these upcoming events, I want to bring them to your attention now</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Chairman Phillips has made reliability is first focus as Chairman and as part of that emphasis has designated this week as #ReliabilityWeek, and there will be a slew of news and events over the next few days, including most likely the final report from Winter Storm Elliott and the Commission’s annual Reliability Technical Conference on Thursday</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In addition the November open meeting is next Thursday, Nov. 16—you can watch both the open meeting and tech conference from our website—www.ferc.gov</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As hopefully everyone in this room knows, my team will distribute any significant action </a:t>
            </a:r>
          </a:p>
        </p:txBody>
      </p:sp>
    </p:spTree>
    <p:extLst>
      <p:ext uri="{BB962C8B-B14F-4D97-AF65-F5344CB8AC3E}">
        <p14:creationId xmlns:p14="http://schemas.microsoft.com/office/powerpoint/2010/main" val="545366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6D85290-7708-464D-8028-9648E1FA36A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A6F9E09-F598-41F1-A506-7C689A029BFE}" type="slidenum">
              <a:rPr lang="en-US" altLang="en-US"/>
              <a:pPr>
                <a:spcBef>
                  <a:spcPct val="0"/>
                </a:spcBef>
              </a:pPr>
              <a:t>6</a:t>
            </a:fld>
            <a:endParaRPr lang="en-US" altLang="en-US"/>
          </a:p>
        </p:txBody>
      </p:sp>
      <p:sp>
        <p:nvSpPr>
          <p:cNvPr id="15363" name="Rectangle 2">
            <a:extLst>
              <a:ext uri="{FF2B5EF4-FFF2-40B4-BE49-F238E27FC236}">
                <a16:creationId xmlns:a16="http://schemas.microsoft.com/office/drawing/2014/main" id="{08317BDC-B25F-4872-B2C6-F1752512EF2B}"/>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490B0E19-0F75-4FD9-9E88-FAD473ED2415}"/>
              </a:ext>
            </a:extLst>
          </p:cNvPr>
          <p:cNvSpPr>
            <a:spLocks noGrp="1" noChangeArrowheads="1"/>
          </p:cNvSpPr>
          <p:nvPr>
            <p:ph type="body" idx="1"/>
          </p:nvPr>
        </p:nvSpPr>
        <p:spPr>
          <a:xfrm>
            <a:off x="755650" y="4410075"/>
            <a:ext cx="5541963" cy="4194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buFont typeface="Wingdings" panose="05000000000000000000" pitchFamily="2" charset="2"/>
              <a:buNone/>
            </a:pPr>
            <a:r>
              <a:rPr lang="en-US" altLang="en-US" dirty="0">
                <a:latin typeface="Arial" panose="020B0604020202020204" pitchFamily="34" charset="0"/>
              </a:rPr>
              <a:t>So as you’ve already gathered I am not the chairman, a commissioner, nor a senior staff member. And as I said in the disclaimer, my comments are only reflective of me and are not necessarily shared by the commission or our commissioners</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That said, I wanted to highlight a few key items that are making the news these days related to electric transmission</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There are three main policies the Commission is addressing related to shoring up the transmission system and helping new resources connect to the grid: Interconnection reform (just finalized in July), backstop transmission siting, and long-term transmission planning—the latter two policies are still being deliberated</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r>
              <a:rPr lang="en-US" altLang="en-US" dirty="0">
                <a:latin typeface="Arial" panose="020B0604020202020204" pitchFamily="34" charset="0"/>
              </a:rPr>
              <a:t>However if there is one takeaway from my appearance today, it is this—we are here to work with you. Although generally most of our engagement at the state/local level is with public service commissions, my office—as we’ll discuss briefly later—is designed to engage with all state/Tribal and local officials, to the extent necessary. </a:t>
            </a:r>
          </a:p>
          <a:p>
            <a:pPr lvl="1" eaLnBrk="1" hangingPunct="1">
              <a:buFont typeface="Wingdings" panose="05000000000000000000" pitchFamily="2" charset="2"/>
              <a:buNone/>
            </a:pPr>
            <a:endParaRPr lang="en-US" altLang="en-US" dirty="0">
              <a:latin typeface="Arial" panose="020B0604020202020204" pitchFamily="34" charset="0"/>
            </a:endParaRPr>
          </a:p>
          <a:p>
            <a:pPr lvl="1" eaLnBrk="1" hangingPunct="1">
              <a:buFont typeface="Wingdings" panose="05000000000000000000" pitchFamily="2" charset="2"/>
              <a:buNone/>
            </a:pPr>
            <a:endParaRPr lang="en-US" altLang="en-US" dirty="0">
              <a:latin typeface="Arial" panose="020B0604020202020204" pitchFamily="34" charset="0"/>
            </a:endParaRPr>
          </a:p>
        </p:txBody>
      </p:sp>
    </p:spTree>
    <p:extLst>
      <p:ext uri="{BB962C8B-B14F-4D97-AF65-F5344CB8AC3E}">
        <p14:creationId xmlns:p14="http://schemas.microsoft.com/office/powerpoint/2010/main" val="1884978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Starting with the big news—in late July the Commission approved its most consequential transmission rulemaking in years, Order 2023, which will bring improvements to generator interconnection procedures</a:t>
            </a:r>
          </a:p>
          <a:p>
            <a:endParaRPr lang="en-US" dirty="0"/>
          </a:p>
          <a:p>
            <a:r>
              <a:rPr lang="en-US" dirty="0"/>
              <a:t>I’m not going to go into the details as it is a massive order, figuratively and literally—1480 pages!</a:t>
            </a:r>
          </a:p>
          <a:p>
            <a:endParaRPr lang="en-US" dirty="0"/>
          </a:p>
          <a:p>
            <a:r>
              <a:rPr lang="en-US" dirty="0"/>
              <a:t>Generally speaking interconnection refers to the process of adding new generation to the grid. Doing so is a careful, complicated study in engineering, physics, and economics, as you don’t just build a power plant and plug it into the system. Every addition to the grid effects what’s already there, so bringing new resources online is a costly and time-consuming process. In fact, as our chairman noted when finalizing the order last month, the current queue for new resources stands at 2000 GW of capacity, which is nearly as much capacity as we currently have powering the country. It can take projects 5 years or more to connect to the grid</a:t>
            </a:r>
          </a:p>
          <a:p>
            <a:endParaRPr lang="en-US" dirty="0"/>
          </a:p>
          <a:p>
            <a:r>
              <a:rPr lang="en-US" dirty="0"/>
              <a:t>With resources like wind, solar, and storage waiting to connect, along with other more traditional resources, streamlining the interconnection process is critical to our nation’s energy future</a:t>
            </a:r>
          </a:p>
          <a:p>
            <a:endParaRPr lang="en-US" dirty="0"/>
          </a:p>
          <a:p>
            <a:r>
              <a:rPr lang="en-US" dirty="0"/>
              <a:t>This final rule requires transmission providers, which essentially means utilities and regional transmission organizations, to update their own procedures that will enable more timely and cost efficient interconnection processes. These entities must submit these updates within 90 days after the rule is published in the Federal Register—not sure on timing as I noted this is a massive rulemaking</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404549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Essentially, the rule makes three significant changes: First, it changes the current serial interconnection study process with a process that requires larger “cluster” studies. </a:t>
            </a:r>
            <a:r>
              <a:rPr lang="en-US" b="0" i="0" dirty="0">
                <a:solidFill>
                  <a:srgbClr val="323A45"/>
                </a:solidFill>
                <a:effectLst/>
                <a:latin typeface="Source Sans Pro" panose="020B0503030403020204" pitchFamily="34" charset="0"/>
              </a:rPr>
              <a:t>A cluster study process is a more efficient way of processing a large interconnection queue because it allows transmission providers to study numerous proposed generating facilities at the same time, rather than study each individual interconnection customer’s request separately and serially. The rule also changes the “first-come, first served” process to a “first-ready, first-served” process by requiring interconnection customers (or generators) to pay increased study deposits and meet more stringent site control requirements, which will discourage speculative, commercially non-viable interconnection requests and allow transmission providers to focus on processing interconnection requests that have a greater chance of reaching commercial operation.</a:t>
            </a:r>
          </a:p>
          <a:p>
            <a:endParaRPr lang="en-US" b="0" i="0" dirty="0">
              <a:solidFill>
                <a:srgbClr val="323A45"/>
              </a:solidFill>
              <a:effectLst/>
              <a:latin typeface="Source Sans Pro" panose="020B0503030403020204" pitchFamily="34" charset="0"/>
            </a:endParaRPr>
          </a:p>
          <a:p>
            <a:endParaRPr lang="en-US" b="0" i="0" dirty="0">
              <a:solidFill>
                <a:srgbClr val="323A45"/>
              </a:solidFill>
              <a:effectLst/>
              <a:latin typeface="Source Sans Pro" panose="020B0503030403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323A45"/>
                </a:solidFill>
                <a:effectLst/>
                <a:latin typeface="Source Sans Pro" panose="020B0503030403020204" pitchFamily="34" charset="0"/>
              </a:rPr>
              <a:t>Second, the rule speeds up the process by requiring deadlines with penalties for transmission providers who do not complete interconnection studies on time. </a:t>
            </a:r>
            <a:r>
              <a:rPr lang="en-US" sz="1800" dirty="0">
                <a:effectLst/>
                <a:latin typeface="Calibri" panose="020F0502020204030204" pitchFamily="34" charset="0"/>
                <a:ea typeface="Calibri" panose="020F0502020204030204" pitchFamily="34" charset="0"/>
                <a:cs typeface="Times New Roman" panose="02020603050405020304" pitchFamily="18" charset="0"/>
              </a:rPr>
              <a:t>Previously, transmission providers were only required to make “reasonable efforts” to complete studies on time. The rule also creates a standardized, transparent process for transmission providers to </a:t>
            </a:r>
            <a:r>
              <a:rPr lang="en-US" sz="1800" dirty="0">
                <a:effectLst/>
                <a:latin typeface="Times New Roman" panose="02020603050405020304" pitchFamily="18" charset="0"/>
                <a:ea typeface="Calibri" panose="020F0502020204030204" pitchFamily="34" charset="0"/>
              </a:rPr>
              <a:t>coordinate with neighboring transmission systems</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endParaRPr lang="en-US" b="0" i="0" dirty="0">
              <a:solidFill>
                <a:srgbClr val="323A45"/>
              </a:solidFill>
              <a:effectLst/>
              <a:latin typeface="Source Sans Pro" panose="020B0503030403020204" pitchFamily="34" charset="0"/>
            </a:endParaRPr>
          </a:p>
          <a:p>
            <a:endParaRPr lang="en-US" b="0" i="0" dirty="0">
              <a:solidFill>
                <a:srgbClr val="323A45"/>
              </a:solidFill>
              <a:effectLst/>
              <a:latin typeface="Source Sans Pro" panose="020B0503030403020204" pitchFamily="34" charset="0"/>
            </a:endParaRPr>
          </a:p>
          <a:p>
            <a:r>
              <a:rPr lang="en-US" b="0" i="0" dirty="0">
                <a:solidFill>
                  <a:srgbClr val="323A45"/>
                </a:solidFill>
                <a:effectLst/>
                <a:latin typeface="Source Sans Pro" panose="020B0503030403020204" pitchFamily="34" charset="0"/>
              </a:rPr>
              <a:t>Finally, the rule incorporates technological advancements as well by requiring transmission providers to allow more than one generating facility to co-locate on a shared site behind a single point of interconnection and share a single interconnection request, and would require transmission providers to use operating assumptions in interconnection studies that reflect the charging behavior of electric storage resources. The rule also requires </a:t>
            </a:r>
            <a:r>
              <a:rPr lang="en-US" sz="1800" dirty="0">
                <a:effectLst/>
                <a:latin typeface="Times New Roman" panose="02020603050405020304" pitchFamily="18" charset="0"/>
                <a:ea typeface="Calibri" panose="020F0502020204030204" pitchFamily="34" charset="0"/>
              </a:rPr>
              <a:t>transmission providers to consider whether to use certain alternative transmission technologies instead of traditional transmission upgrades.</a:t>
            </a:r>
            <a:endParaRPr lang="en-US" b="0" i="0" dirty="0">
              <a:solidFill>
                <a:srgbClr val="323A45"/>
              </a:solidFill>
              <a:effectLst/>
              <a:latin typeface="Source Sans Pro" panose="020B0503030403020204" pitchFamily="34" charset="0"/>
            </a:endParaRPr>
          </a:p>
          <a:p>
            <a:endParaRPr lang="en-US" b="0" i="0" dirty="0">
              <a:solidFill>
                <a:srgbClr val="323A45"/>
              </a:solidFill>
              <a:effectLst/>
              <a:latin typeface="Source Sans Pro" panose="020B0503030403020204" pitchFamily="34" charset="0"/>
            </a:endParaRPr>
          </a:p>
          <a:p>
            <a:r>
              <a:rPr lang="en-US" dirty="0"/>
              <a:t>This rule should permit a much more efficient, cost-effective approach to interconnecting new resources that are needed for reliability and societal purposes.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42391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263358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4563374"/>
            <a:ext cx="10515600" cy="651414"/>
          </a:xfrm>
        </p:spPr>
        <p:txBody>
          <a:bodyPr anchor="b">
            <a:noAutofit/>
          </a:bodyPr>
          <a:lstStyle>
            <a:lvl1pPr marL="0" marR="0" indent="0" algn="l" defTabSz="914400" rtl="0" eaLnBrk="1" fontAlgn="auto" latinLnBrk="0" hangingPunct="1">
              <a:lnSpc>
                <a:spcPct val="90000"/>
              </a:lnSpc>
              <a:spcBef>
                <a:spcPct val="0"/>
              </a:spcBef>
              <a:spcAft>
                <a:spcPts val="0"/>
              </a:spcAft>
              <a:buClrTx/>
              <a:buSzTx/>
              <a:buFontTx/>
              <a:buNone/>
              <a:tabLst/>
              <a:defRPr sz="3600">
                <a:solidFill>
                  <a:schemeClr val="tx1">
                    <a:lumMod val="75000"/>
                    <a:lumOff val="25000"/>
                  </a:schemeClr>
                </a:solidFill>
                <a:latin typeface="Source Sans Pro Black" panose="020B0803030403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dirty="0"/>
              <a:t>EEO Training for New Managers and Supervisors</a:t>
            </a:r>
          </a:p>
        </p:txBody>
      </p:sp>
      <p:sp>
        <p:nvSpPr>
          <p:cNvPr id="3" name="Subtitle 2"/>
          <p:cNvSpPr>
            <a:spLocks noGrp="1"/>
          </p:cNvSpPr>
          <p:nvPr>
            <p:ph type="subTitle" idx="1" hasCustomPrompt="1"/>
          </p:nvPr>
        </p:nvSpPr>
        <p:spPr>
          <a:xfrm>
            <a:off x="838200" y="5229303"/>
            <a:ext cx="10515600" cy="527991"/>
          </a:xfrm>
        </p:spPr>
        <p:txBody>
          <a:bodyPr>
            <a:noAutofit/>
          </a:bodyPr>
          <a:lstStyle>
            <a:lvl1pPr marL="0" indent="0" algn="l">
              <a:buNone/>
              <a:defRPr sz="2000">
                <a:solidFill>
                  <a:srgbClr val="0F6C63"/>
                </a:solidFill>
                <a:latin typeface="Source Sans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Office of the Executive Director</a:t>
            </a:r>
          </a:p>
        </p:txBody>
      </p:sp>
      <p:sp>
        <p:nvSpPr>
          <p:cNvPr id="4" name="Date Placeholder 3"/>
          <p:cNvSpPr>
            <a:spLocks noGrp="1"/>
          </p:cNvSpPr>
          <p:nvPr>
            <p:ph type="dt" sz="half" idx="10"/>
          </p:nvPr>
        </p:nvSpPr>
        <p:spPr/>
        <p:txBody>
          <a:bodyPr/>
          <a:lstStyle/>
          <a:p>
            <a:fld id="{24779D9B-4C0A-48BE-8386-16F5D21F951F}"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7BC16-3ECD-422D-9584-02AC2D8439F4}"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6058" y="368355"/>
            <a:ext cx="2855342" cy="2809951"/>
          </a:xfrm>
          <a:prstGeom prst="rect">
            <a:avLst/>
          </a:prstGeom>
        </p:spPr>
      </p:pic>
      <p:cxnSp>
        <p:nvCxnSpPr>
          <p:cNvPr id="9" name="Straight Connector 8"/>
          <p:cNvCxnSpPr/>
          <p:nvPr userDrawn="1"/>
        </p:nvCxnSpPr>
        <p:spPr>
          <a:xfrm>
            <a:off x="944880" y="5189388"/>
            <a:ext cx="10408920"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3927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8199" y="695977"/>
            <a:ext cx="7615602" cy="1325563"/>
          </a:xfrm>
        </p:spPr>
        <p:txBody>
          <a:bodyPr/>
          <a:lstStyle/>
          <a:p>
            <a:r>
              <a:rPr lang="en-US"/>
              <a:t>Click to edit Master title style</a:t>
            </a:r>
          </a:p>
        </p:txBody>
      </p:sp>
      <p:sp>
        <p:nvSpPr>
          <p:cNvPr id="3" name="Content Placeholder 2"/>
          <p:cNvSpPr>
            <a:spLocks noGrp="1"/>
          </p:cNvSpPr>
          <p:nvPr>
            <p:ph idx="1"/>
          </p:nvPr>
        </p:nvSpPr>
        <p:spPr>
          <a:xfrm>
            <a:off x="838200" y="2055813"/>
            <a:ext cx="10515600" cy="4121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779D9B-4C0A-48BE-8386-16F5D21F951F}"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7BC16-3ECD-422D-9584-02AC2D8439F4}" type="slidenum">
              <a:rPr lang="en-US" smtClean="0"/>
              <a:t>‹#›</a:t>
            </a:fld>
            <a:endParaRPr lang="en-US"/>
          </a:p>
        </p:txBody>
      </p:sp>
      <p:sp>
        <p:nvSpPr>
          <p:cNvPr id="8" name="Rectangle 7"/>
          <p:cNvSpPr/>
          <p:nvPr userDrawn="1"/>
        </p:nvSpPr>
        <p:spPr>
          <a:xfrm>
            <a:off x="0" y="0"/>
            <a:ext cx="2022175" cy="2022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70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2377396"/>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5257119"/>
            <a:ext cx="10515600" cy="1500187"/>
          </a:xfrm>
        </p:spPr>
        <p:txBody>
          <a:bodyPr/>
          <a:lstStyle>
            <a:lvl1pPr marL="0" indent="0">
              <a:buNone/>
              <a:defRPr sz="2400">
                <a:solidFill>
                  <a:srgbClr val="0F6C6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4779D9B-4C0A-48BE-8386-16F5D21F951F}"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77BC16-3ECD-422D-9584-02AC2D8439F4}" type="slidenum">
              <a:rPr lang="en-US" smtClean="0"/>
              <a:t>‹#›</a:t>
            </a:fld>
            <a:endParaRPr lang="en-US"/>
          </a:p>
        </p:txBody>
      </p:sp>
      <p:cxnSp>
        <p:nvCxnSpPr>
          <p:cNvPr id="7" name="Straight Connector 6"/>
          <p:cNvCxnSpPr/>
          <p:nvPr userDrawn="1"/>
        </p:nvCxnSpPr>
        <p:spPr>
          <a:xfrm>
            <a:off x="944880" y="5189388"/>
            <a:ext cx="10408920"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682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779D9B-4C0A-48BE-8386-16F5D21F951F}"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77BC16-3ECD-422D-9584-02AC2D8439F4}" type="slidenum">
              <a:rPr lang="en-US" smtClean="0"/>
              <a:t>‹#›</a:t>
            </a:fld>
            <a:endParaRPr lang="en-US"/>
          </a:p>
        </p:txBody>
      </p:sp>
    </p:spTree>
    <p:extLst>
      <p:ext uri="{BB962C8B-B14F-4D97-AF65-F5344CB8AC3E}">
        <p14:creationId xmlns:p14="http://schemas.microsoft.com/office/powerpoint/2010/main" val="1906951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01240" y="675100"/>
            <a:ext cx="7589520" cy="1325563"/>
          </a:xfrm>
        </p:spPr>
        <p:txBody>
          <a:bodyPr/>
          <a:lstStyle/>
          <a:p>
            <a:r>
              <a:rPr lang="en-US"/>
              <a:t>Click to edit Master title style</a:t>
            </a:r>
          </a:p>
        </p:txBody>
      </p:sp>
      <p:sp>
        <p:nvSpPr>
          <p:cNvPr id="3" name="Text Placeholder 2"/>
          <p:cNvSpPr>
            <a:spLocks noGrp="1"/>
          </p:cNvSpPr>
          <p:nvPr>
            <p:ph type="body" idx="1"/>
          </p:nvPr>
        </p:nvSpPr>
        <p:spPr>
          <a:xfrm>
            <a:off x="838200" y="2046923"/>
            <a:ext cx="5157787" cy="6666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8200" y="2870835"/>
            <a:ext cx="5157787" cy="2981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612" y="2046923"/>
            <a:ext cx="5183188" cy="6666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612" y="2870835"/>
            <a:ext cx="5183188" cy="29813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779D9B-4C0A-48BE-8386-16F5D21F951F}" type="datetimeFigureOut">
              <a:rPr lang="en-US" smtClean="0"/>
              <a:t>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77BC16-3ECD-422D-9584-02AC2D8439F4}" type="slidenum">
              <a:rPr lang="en-US" smtClean="0"/>
              <a:t>‹#›</a:t>
            </a:fld>
            <a:endParaRPr lang="en-US"/>
          </a:p>
        </p:txBody>
      </p:sp>
    </p:spTree>
    <p:extLst>
      <p:ext uri="{BB962C8B-B14F-4D97-AF65-F5344CB8AC3E}">
        <p14:creationId xmlns:p14="http://schemas.microsoft.com/office/powerpoint/2010/main" val="2967020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779D9B-4C0A-48BE-8386-16F5D21F951F}" type="datetimeFigureOut">
              <a:rPr lang="en-US" smtClean="0"/>
              <a:t>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77BC16-3ECD-422D-9584-02AC2D8439F4}" type="slidenum">
              <a:rPr lang="en-US" smtClean="0"/>
              <a:t>‹#›</a:t>
            </a:fld>
            <a:endParaRPr lang="en-US"/>
          </a:p>
        </p:txBody>
      </p:sp>
    </p:spTree>
    <p:extLst>
      <p:ext uri="{BB962C8B-B14F-4D97-AF65-F5344CB8AC3E}">
        <p14:creationId xmlns:p14="http://schemas.microsoft.com/office/powerpoint/2010/main" val="737373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779D9B-4C0A-48BE-8386-16F5D21F951F}" type="datetimeFigureOut">
              <a:rPr lang="en-US" smtClean="0"/>
              <a:t>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77BC16-3ECD-422D-9584-02AC2D8439F4}" type="slidenum">
              <a:rPr lang="en-US" smtClean="0"/>
              <a:t>‹#›</a:t>
            </a:fld>
            <a:endParaRPr lang="en-US"/>
          </a:p>
        </p:txBody>
      </p:sp>
    </p:spTree>
    <p:extLst>
      <p:ext uri="{BB962C8B-B14F-4D97-AF65-F5344CB8AC3E}">
        <p14:creationId xmlns:p14="http://schemas.microsoft.com/office/powerpoint/2010/main" val="2660306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20574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512065"/>
            <a:ext cx="6172200" cy="534898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3657600"/>
            <a:ext cx="3932237" cy="22113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779D9B-4C0A-48BE-8386-16F5D21F951F}"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77BC16-3ECD-422D-9584-02AC2D8439F4}" type="slidenum">
              <a:rPr lang="en-US" smtClean="0"/>
              <a:t>‹#›</a:t>
            </a:fld>
            <a:endParaRPr lang="en-US"/>
          </a:p>
        </p:txBody>
      </p:sp>
    </p:spTree>
    <p:extLst>
      <p:ext uri="{BB962C8B-B14F-4D97-AF65-F5344CB8AC3E}">
        <p14:creationId xmlns:p14="http://schemas.microsoft.com/office/powerpoint/2010/main" val="640933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2093976"/>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02352" y="446850"/>
            <a:ext cx="6253036" cy="54221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694176"/>
            <a:ext cx="3932237" cy="21748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779D9B-4C0A-48BE-8386-16F5D21F951F}"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77BC16-3ECD-422D-9584-02AC2D8439F4}" type="slidenum">
              <a:rPr lang="en-US" smtClean="0"/>
              <a:t>‹#›</a:t>
            </a:fld>
            <a:endParaRPr lang="en-US"/>
          </a:p>
        </p:txBody>
      </p:sp>
    </p:spTree>
    <p:extLst>
      <p:ext uri="{BB962C8B-B14F-4D97-AF65-F5344CB8AC3E}">
        <p14:creationId xmlns:p14="http://schemas.microsoft.com/office/powerpoint/2010/main" val="3842961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95144" y="696612"/>
            <a:ext cx="7610856"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2055813"/>
            <a:ext cx="10515600" cy="41211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03120" y="6356350"/>
            <a:ext cx="1478279" cy="365125"/>
          </a:xfrm>
          <a:prstGeom prst="rect">
            <a:avLst/>
          </a:prstGeom>
        </p:spPr>
        <p:txBody>
          <a:bodyPr vert="horz" lIns="91440" tIns="45720" rIns="91440" bIns="45720" rtlCol="0" anchor="ctr"/>
          <a:lstStyle>
            <a:lvl1pPr algn="l">
              <a:defRPr sz="1200" b="1">
                <a:solidFill>
                  <a:srgbClr val="595648"/>
                </a:solidFill>
              </a:defRPr>
            </a:lvl1pPr>
          </a:lstStyle>
          <a:p>
            <a:fld id="{24779D9B-4C0A-48BE-8386-16F5D21F951F}" type="datetimeFigureOut">
              <a:rPr lang="en-US" smtClean="0"/>
              <a:pPr/>
              <a:t>11/3/2023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a:solidFill>
                  <a:srgbClr val="0F6C63"/>
                </a:solidFill>
              </a:defRPr>
            </a:lvl1pPr>
          </a:lstStyle>
          <a:p>
            <a:r>
              <a:rPr lang="en-US" dirty="0"/>
              <a:t>Footer</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a:solidFill>
                  <a:srgbClr val="595648"/>
                </a:solidFill>
              </a:defRPr>
            </a:lvl1pPr>
          </a:lstStyle>
          <a:p>
            <a:fld id="{EB77BC16-3ECD-422D-9584-02AC2D8439F4}" type="slidenum">
              <a:rPr lang="en-US" smtClean="0"/>
              <a:pPr/>
              <a:t>‹#›</a:t>
            </a:fld>
            <a:endParaRPr lang="en-US" dirty="0"/>
          </a:p>
        </p:txBody>
      </p:sp>
    </p:spTree>
    <p:extLst>
      <p:ext uri="{BB962C8B-B14F-4D97-AF65-F5344CB8AC3E}">
        <p14:creationId xmlns:p14="http://schemas.microsoft.com/office/powerpoint/2010/main" val="199005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mailto:OPP@ferc.gov"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www.ferc.gov/OPP"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Robert.Thormeyer@ferc.gov"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D6A4FA-9010-4C28-9C0D-FE778C746269}"/>
              </a:ext>
            </a:extLst>
          </p:cNvPr>
          <p:cNvSpPr txBox="1"/>
          <p:nvPr/>
        </p:nvSpPr>
        <p:spPr>
          <a:xfrm>
            <a:off x="3881120" y="985520"/>
            <a:ext cx="7305040" cy="3662541"/>
          </a:xfrm>
          <a:prstGeom prst="rect">
            <a:avLst/>
          </a:prstGeom>
          <a:noFill/>
        </p:spPr>
        <p:txBody>
          <a:bodyPr wrap="square" rtlCol="0">
            <a:spAutoFit/>
          </a:bodyPr>
          <a:lstStyle/>
          <a:p>
            <a:r>
              <a:rPr lang="en-US" altLang="en-US" sz="3200" b="1" dirty="0"/>
              <a:t>Federal Energy Regulatory Commission Transmission Update</a:t>
            </a:r>
          </a:p>
          <a:p>
            <a:endParaRPr lang="en-US" altLang="en-US" sz="2800" i="1" dirty="0"/>
          </a:p>
          <a:p>
            <a:r>
              <a:rPr lang="en-US" altLang="en-US" sz="2800" i="1" dirty="0"/>
              <a:t>Rob Thormeyer, Director</a:t>
            </a:r>
          </a:p>
          <a:p>
            <a:r>
              <a:rPr lang="en-US" altLang="en-US" sz="2800" i="1" dirty="0"/>
              <a:t>State, International, and Tribal Affairs Division</a:t>
            </a:r>
          </a:p>
          <a:p>
            <a:endParaRPr lang="en-US" altLang="en-US" sz="2800" b="1" dirty="0"/>
          </a:p>
          <a:p>
            <a:r>
              <a:rPr lang="en-US" altLang="en-US" sz="2800" dirty="0"/>
              <a:t>Nov. 3, 2023</a:t>
            </a:r>
          </a:p>
          <a:p>
            <a:endParaRPr lang="en-US" altLang="en-US" sz="2800" b="1" dirty="0"/>
          </a:p>
        </p:txBody>
      </p:sp>
    </p:spTree>
    <p:extLst>
      <p:ext uri="{BB962C8B-B14F-4D97-AF65-F5344CB8AC3E}">
        <p14:creationId xmlns:p14="http://schemas.microsoft.com/office/powerpoint/2010/main" val="2532760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9CE9DE-1448-4EC5-92F8-A6B034E5ED23}"/>
              </a:ext>
            </a:extLst>
          </p:cNvPr>
          <p:cNvSpPr>
            <a:spLocks noGrp="1"/>
          </p:cNvSpPr>
          <p:nvPr>
            <p:ph type="sldNum" idx="12"/>
          </p:nvPr>
        </p:nvSpPr>
        <p:spPr/>
        <p:txBody>
          <a:bodyPr/>
          <a:lstStyle/>
          <a:p>
            <a:r>
              <a:rPr lang="en-US"/>
              <a:t>Slide </a:t>
            </a:r>
            <a:fld id="{00000000-1234-1234-1234-123412341234}" type="slidenum">
              <a:rPr lang="en-US" smtClean="0"/>
              <a:pPr/>
              <a:t>10</a:t>
            </a:fld>
            <a:endParaRPr lang="en-US"/>
          </a:p>
        </p:txBody>
      </p:sp>
      <p:sp>
        <p:nvSpPr>
          <p:cNvPr id="5" name="Rectangle 4">
            <a:extLst>
              <a:ext uri="{FF2B5EF4-FFF2-40B4-BE49-F238E27FC236}">
                <a16:creationId xmlns:a16="http://schemas.microsoft.com/office/drawing/2014/main" id="{F6809A74-AFF1-4025-ABCA-41C6DE26DE08}"/>
              </a:ext>
            </a:extLst>
          </p:cNvPr>
          <p:cNvSpPr/>
          <p:nvPr/>
        </p:nvSpPr>
        <p:spPr>
          <a:xfrm>
            <a:off x="0" y="0"/>
            <a:ext cx="2087217" cy="2176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F68DC5A-FA77-4887-96F5-A5CDB3D6CB9D}"/>
              </a:ext>
            </a:extLst>
          </p:cNvPr>
          <p:cNvSpPr>
            <a:spLocks noGrp="1"/>
          </p:cNvSpPr>
          <p:nvPr>
            <p:ph type="body" idx="1"/>
          </p:nvPr>
        </p:nvSpPr>
        <p:spPr/>
        <p:txBody>
          <a:bodyPr>
            <a:normAutofit/>
          </a:bodyPr>
          <a:lstStyle/>
          <a:p>
            <a:r>
              <a:rPr lang="en-US" dirty="0"/>
              <a:t>Issued Dec. 15, 2022, Docket No. RM22-7-000 (181 FERC ¶ 61,205), in response to Infrastructure Investment and Jobs Act of 2021</a:t>
            </a:r>
          </a:p>
          <a:p>
            <a:r>
              <a:rPr lang="en-US" dirty="0"/>
              <a:t>Proposes to revise the Commission’s regulations governing applications for permits to site electric transmission facilities under section 216 of the Federal Power Act (FPA)</a:t>
            </a:r>
          </a:p>
          <a:p>
            <a:pPr lvl="1"/>
            <a:r>
              <a:rPr lang="en-US" dirty="0"/>
              <a:t>For a transmission project to be subject to this authority, it must be so designated by the Department of Energy</a:t>
            </a:r>
          </a:p>
          <a:p>
            <a:pPr lvl="2"/>
            <a:r>
              <a:rPr lang="en-US" dirty="0"/>
              <a:t>After DOE designation, backstop authority “triggered” if a state has either: not acted on a transmission siting application for a transmission project more than one year after filing or outright denied an application</a:t>
            </a:r>
          </a:p>
          <a:p>
            <a:endParaRPr lang="en-US" dirty="0"/>
          </a:p>
        </p:txBody>
      </p:sp>
      <p:sp>
        <p:nvSpPr>
          <p:cNvPr id="2" name="Title 1">
            <a:extLst>
              <a:ext uri="{FF2B5EF4-FFF2-40B4-BE49-F238E27FC236}">
                <a16:creationId xmlns:a16="http://schemas.microsoft.com/office/drawing/2014/main" id="{D3FC1067-3C38-45A6-BD61-5AE262C4A032}"/>
              </a:ext>
            </a:extLst>
          </p:cNvPr>
          <p:cNvSpPr>
            <a:spLocks noGrp="1"/>
          </p:cNvSpPr>
          <p:nvPr>
            <p:ph type="title"/>
          </p:nvPr>
        </p:nvSpPr>
        <p:spPr>
          <a:xfrm>
            <a:off x="932793" y="550863"/>
            <a:ext cx="9866243" cy="1325563"/>
          </a:xfrm>
        </p:spPr>
        <p:txBody>
          <a:bodyPr/>
          <a:lstStyle/>
          <a:p>
            <a:r>
              <a:rPr lang="en-US" dirty="0"/>
              <a:t>Backstop Transmission Siting Proposal</a:t>
            </a:r>
          </a:p>
        </p:txBody>
      </p:sp>
    </p:spTree>
    <p:extLst>
      <p:ext uri="{BB962C8B-B14F-4D97-AF65-F5344CB8AC3E}">
        <p14:creationId xmlns:p14="http://schemas.microsoft.com/office/powerpoint/2010/main" val="396733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9CE9DE-1448-4EC5-92F8-A6B034E5ED23}"/>
              </a:ext>
            </a:extLst>
          </p:cNvPr>
          <p:cNvSpPr>
            <a:spLocks noGrp="1"/>
          </p:cNvSpPr>
          <p:nvPr>
            <p:ph type="sldNum" idx="12"/>
          </p:nvPr>
        </p:nvSpPr>
        <p:spPr/>
        <p:txBody>
          <a:bodyPr/>
          <a:lstStyle/>
          <a:p>
            <a:r>
              <a:rPr lang="en-US"/>
              <a:t>Slide </a:t>
            </a:r>
            <a:fld id="{00000000-1234-1234-1234-123412341234}" type="slidenum">
              <a:rPr lang="en-US" smtClean="0"/>
              <a:pPr/>
              <a:t>11</a:t>
            </a:fld>
            <a:endParaRPr lang="en-US"/>
          </a:p>
        </p:txBody>
      </p:sp>
      <p:sp>
        <p:nvSpPr>
          <p:cNvPr id="5" name="Rectangle 4">
            <a:extLst>
              <a:ext uri="{FF2B5EF4-FFF2-40B4-BE49-F238E27FC236}">
                <a16:creationId xmlns:a16="http://schemas.microsoft.com/office/drawing/2014/main" id="{F6809A74-AFF1-4025-ABCA-41C6DE26DE08}"/>
              </a:ext>
            </a:extLst>
          </p:cNvPr>
          <p:cNvSpPr/>
          <p:nvPr/>
        </p:nvSpPr>
        <p:spPr>
          <a:xfrm>
            <a:off x="0" y="0"/>
            <a:ext cx="2087217" cy="2176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F68DC5A-FA77-4887-96F5-A5CDB3D6CB9D}"/>
              </a:ext>
            </a:extLst>
          </p:cNvPr>
          <p:cNvSpPr>
            <a:spLocks noGrp="1"/>
          </p:cNvSpPr>
          <p:nvPr>
            <p:ph type="body" idx="1"/>
          </p:nvPr>
        </p:nvSpPr>
        <p:spPr>
          <a:xfrm>
            <a:off x="838200" y="1776248"/>
            <a:ext cx="10515600" cy="4762775"/>
          </a:xfrm>
        </p:spPr>
        <p:txBody>
          <a:bodyPr>
            <a:normAutofit fontScale="85000" lnSpcReduction="10000"/>
          </a:bodyPr>
          <a:lstStyle/>
          <a:p>
            <a:r>
              <a:rPr lang="en-US" dirty="0"/>
              <a:t>Issued April 21, 2022, Docket No. RM21-17-000 </a:t>
            </a:r>
          </a:p>
          <a:p>
            <a:r>
              <a:rPr lang="en-US" dirty="0"/>
              <a:t>Transmission Providers Would Be Required to:</a:t>
            </a:r>
          </a:p>
          <a:p>
            <a:pPr lvl="1"/>
            <a:r>
              <a:rPr lang="en-US" dirty="0"/>
              <a:t>Conduct regional transmission planning on a sufficiently long-term, forward looking basis</a:t>
            </a:r>
          </a:p>
          <a:p>
            <a:pPr lvl="1"/>
            <a:r>
              <a:rPr lang="en-US" dirty="0"/>
              <a:t>Identify grid needs through long-term scenarios incorporating minimum set of factors, including federal, state, local laws &amp; regulations impacting the future resource mix</a:t>
            </a:r>
          </a:p>
          <a:p>
            <a:pPr lvl="1"/>
            <a:r>
              <a:rPr lang="en-US" dirty="0"/>
              <a:t>Seek agreement of relevant state entities in transmission planning region regarding cost-allocation for facilities selected as part of long-term regional planning</a:t>
            </a:r>
          </a:p>
          <a:p>
            <a:pPr lvl="1"/>
            <a:r>
              <a:rPr lang="en-US" dirty="0"/>
              <a:t>Establish a cost allocation method for transmission facilities selected as part of long-term regional grid planning that is ex ante cost-allocation method or state-agreement process </a:t>
            </a:r>
          </a:p>
          <a:p>
            <a:r>
              <a:rPr lang="en-US" dirty="0"/>
              <a:t>Would amend Order 1000 Right of First Refusal requirements to allow transmission providers’ federal rights for transmission facilities selected through a regional plan for cost-allocation purposes, provided that incumbent transmission provider establishes joint ownership </a:t>
            </a:r>
          </a:p>
          <a:p>
            <a:pPr lvl="1"/>
            <a:endParaRPr lang="en-US" dirty="0"/>
          </a:p>
          <a:p>
            <a:endParaRPr lang="en-US" dirty="0"/>
          </a:p>
        </p:txBody>
      </p:sp>
      <p:sp>
        <p:nvSpPr>
          <p:cNvPr id="2" name="Title 1">
            <a:extLst>
              <a:ext uri="{FF2B5EF4-FFF2-40B4-BE49-F238E27FC236}">
                <a16:creationId xmlns:a16="http://schemas.microsoft.com/office/drawing/2014/main" id="{D3FC1067-3C38-45A6-BD61-5AE262C4A032}"/>
              </a:ext>
            </a:extLst>
          </p:cNvPr>
          <p:cNvSpPr>
            <a:spLocks noGrp="1"/>
          </p:cNvSpPr>
          <p:nvPr>
            <p:ph type="title"/>
          </p:nvPr>
        </p:nvSpPr>
        <p:spPr>
          <a:xfrm>
            <a:off x="932793" y="550863"/>
            <a:ext cx="9866243" cy="1325563"/>
          </a:xfrm>
        </p:spPr>
        <p:txBody>
          <a:bodyPr/>
          <a:lstStyle/>
          <a:p>
            <a:r>
              <a:rPr lang="en-US" dirty="0"/>
              <a:t>Long-Term Grid Planning Proposal</a:t>
            </a:r>
          </a:p>
        </p:txBody>
      </p:sp>
    </p:spTree>
    <p:extLst>
      <p:ext uri="{BB962C8B-B14F-4D97-AF65-F5344CB8AC3E}">
        <p14:creationId xmlns:p14="http://schemas.microsoft.com/office/powerpoint/2010/main" val="671432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66AC3117-9B26-4D68-82D0-D0E71E499C9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1E046D30-9484-47F5-B44C-735306B64BB2}" type="slidenum">
              <a:rPr lang="en-US" altLang="en-US" sz="1400">
                <a:solidFill>
                  <a:schemeClr val="tx1"/>
                </a:solidFill>
                <a:latin typeface="Arial" panose="020B0604020202020204" pitchFamily="34" charset="0"/>
              </a:rPr>
              <a:pPr>
                <a:spcBef>
                  <a:spcPct val="0"/>
                </a:spcBef>
                <a:buFontTx/>
                <a:buNone/>
              </a:pPr>
              <a:t>12</a:t>
            </a:fld>
            <a:endParaRPr lang="en-US" altLang="en-US" sz="1400">
              <a:solidFill>
                <a:schemeClr val="tx1"/>
              </a:solidFill>
              <a:latin typeface="Arial" panose="020B0604020202020204" pitchFamily="34" charset="0"/>
            </a:endParaRPr>
          </a:p>
        </p:txBody>
      </p:sp>
      <p:sp>
        <p:nvSpPr>
          <p:cNvPr id="14339" name="Rectangle 4">
            <a:extLst>
              <a:ext uri="{FF2B5EF4-FFF2-40B4-BE49-F238E27FC236}">
                <a16:creationId xmlns:a16="http://schemas.microsoft.com/office/drawing/2014/main" id="{0E37292D-0BEF-4147-BD9D-FE09A8653CB8}"/>
              </a:ext>
            </a:extLst>
          </p:cNvPr>
          <p:cNvSpPr>
            <a:spLocks noGrp="1" noChangeArrowheads="1"/>
          </p:cNvSpPr>
          <p:nvPr>
            <p:ph type="title"/>
          </p:nvPr>
        </p:nvSpPr>
        <p:spPr>
          <a:xfrm>
            <a:off x="1524000" y="113508"/>
            <a:ext cx="9427030" cy="1219200"/>
          </a:xfrm>
        </p:spPr>
        <p:txBody>
          <a:bodyPr>
            <a:normAutofit/>
          </a:bodyPr>
          <a:lstStyle/>
          <a:p>
            <a:pPr algn="ctr" eaLnBrk="1" hangingPunct="1"/>
            <a:r>
              <a:rPr lang="en-US" altLang="en-US" dirty="0"/>
              <a:t>About the Office of External Affairs</a:t>
            </a:r>
          </a:p>
        </p:txBody>
      </p:sp>
      <p:sp>
        <p:nvSpPr>
          <p:cNvPr id="14340" name="Rectangle 5">
            <a:extLst>
              <a:ext uri="{FF2B5EF4-FFF2-40B4-BE49-F238E27FC236}">
                <a16:creationId xmlns:a16="http://schemas.microsoft.com/office/drawing/2014/main" id="{02637131-E0A2-45AD-8660-A1835521540A}"/>
              </a:ext>
            </a:extLst>
          </p:cNvPr>
          <p:cNvSpPr>
            <a:spLocks noGrp="1" noChangeArrowheads="1"/>
          </p:cNvSpPr>
          <p:nvPr>
            <p:ph type="body" sz="half" idx="1"/>
          </p:nvPr>
        </p:nvSpPr>
        <p:spPr>
          <a:xfrm>
            <a:off x="1240970" y="1332708"/>
            <a:ext cx="9863910" cy="4523806"/>
          </a:xfrm>
        </p:spPr>
        <p:txBody>
          <a:bodyPr>
            <a:normAutofit/>
          </a:bodyPr>
          <a:lstStyle/>
          <a:p>
            <a:pPr eaLnBrk="1" hangingPunct="1">
              <a:lnSpc>
                <a:spcPct val="90000"/>
              </a:lnSpc>
              <a:spcBef>
                <a:spcPct val="0"/>
              </a:spcBef>
            </a:pPr>
            <a:r>
              <a:rPr lang="en-US" altLang="en-US" dirty="0"/>
              <a:t>FERC’s primary contact point with Congress, the States, Tribal governments, International governments, the public, and the media</a:t>
            </a:r>
          </a:p>
          <a:p>
            <a:pPr eaLnBrk="1" hangingPunct="1">
              <a:lnSpc>
                <a:spcPct val="90000"/>
              </a:lnSpc>
              <a:spcBef>
                <a:spcPct val="0"/>
              </a:spcBef>
            </a:pPr>
            <a:endParaRPr lang="en-US" altLang="en-US" sz="2000" dirty="0"/>
          </a:p>
          <a:p>
            <a:pPr eaLnBrk="1" hangingPunct="1">
              <a:lnSpc>
                <a:spcPct val="90000"/>
              </a:lnSpc>
              <a:spcBef>
                <a:spcPct val="0"/>
              </a:spcBef>
            </a:pPr>
            <a:r>
              <a:rPr lang="en-US" altLang="en-US" dirty="0"/>
              <a:t>Three divisions</a:t>
            </a:r>
          </a:p>
          <a:p>
            <a:pPr lvl="1">
              <a:spcBef>
                <a:spcPct val="0"/>
              </a:spcBef>
            </a:pPr>
            <a:r>
              <a:rPr lang="en-US" altLang="en-US" sz="2000" dirty="0"/>
              <a:t>Congressional Affairs</a:t>
            </a:r>
          </a:p>
          <a:p>
            <a:pPr lvl="1">
              <a:spcBef>
                <a:spcPct val="0"/>
              </a:spcBef>
            </a:pPr>
            <a:r>
              <a:rPr lang="en-US" altLang="en-US" sz="2000" dirty="0"/>
              <a:t>Media Relations</a:t>
            </a:r>
          </a:p>
          <a:p>
            <a:pPr lvl="1">
              <a:spcBef>
                <a:spcPct val="0"/>
              </a:spcBef>
            </a:pPr>
            <a:r>
              <a:rPr lang="en-US" altLang="en-US" sz="2000" dirty="0"/>
              <a:t>State, International, Tribal Affairs (SITA)</a:t>
            </a:r>
            <a:br>
              <a:rPr lang="en-US" altLang="en-US" sz="2000" dirty="0"/>
            </a:br>
            <a:endParaRPr lang="en-US" altLang="en-US" sz="2000" dirty="0"/>
          </a:p>
          <a:p>
            <a:pPr eaLnBrk="1" hangingPunct="1">
              <a:lnSpc>
                <a:spcPct val="90000"/>
              </a:lnSpc>
              <a:spcBef>
                <a:spcPct val="0"/>
              </a:spcBef>
            </a:pPr>
            <a:r>
              <a:rPr lang="en-US" altLang="en-US" dirty="0"/>
              <a:t>SITA</a:t>
            </a:r>
          </a:p>
          <a:p>
            <a:pPr lvl="1">
              <a:spcBef>
                <a:spcPct val="0"/>
              </a:spcBef>
            </a:pPr>
            <a:r>
              <a:rPr lang="en-US" altLang="en-US" sz="2000" dirty="0"/>
              <a:t>Responsible for communicating Commission activities/decisions/events to state, local, Tribal, and international governments</a:t>
            </a:r>
          </a:p>
          <a:p>
            <a:pPr lvl="1">
              <a:spcBef>
                <a:spcPct val="0"/>
              </a:spcBef>
            </a:pPr>
            <a:r>
              <a:rPr lang="en-US" altLang="en-US" sz="2000" dirty="0"/>
              <a:t>Briefings, emails, conferences, meetings assistance</a:t>
            </a:r>
          </a:p>
        </p:txBody>
      </p:sp>
    </p:spTree>
    <p:extLst>
      <p:ext uri="{BB962C8B-B14F-4D97-AF65-F5344CB8AC3E}">
        <p14:creationId xmlns:p14="http://schemas.microsoft.com/office/powerpoint/2010/main" val="459329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66AC3117-9B26-4D68-82D0-D0E71E499C9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1E046D30-9484-47F5-B44C-735306B64BB2}" type="slidenum">
              <a:rPr lang="en-US" altLang="en-US" sz="1400">
                <a:solidFill>
                  <a:schemeClr val="tx1"/>
                </a:solidFill>
                <a:latin typeface="Arial" panose="020B0604020202020204" pitchFamily="34" charset="0"/>
              </a:rPr>
              <a:pPr>
                <a:spcBef>
                  <a:spcPct val="0"/>
                </a:spcBef>
                <a:buFontTx/>
                <a:buNone/>
              </a:pPr>
              <a:t>13</a:t>
            </a:fld>
            <a:endParaRPr lang="en-US" altLang="en-US" sz="1400">
              <a:solidFill>
                <a:schemeClr val="tx1"/>
              </a:solidFill>
              <a:latin typeface="Arial" panose="020B0604020202020204" pitchFamily="34" charset="0"/>
            </a:endParaRPr>
          </a:p>
        </p:txBody>
      </p:sp>
      <p:sp>
        <p:nvSpPr>
          <p:cNvPr id="14339" name="Rectangle 4">
            <a:extLst>
              <a:ext uri="{FF2B5EF4-FFF2-40B4-BE49-F238E27FC236}">
                <a16:creationId xmlns:a16="http://schemas.microsoft.com/office/drawing/2014/main" id="{0E37292D-0BEF-4147-BD9D-FE09A8653CB8}"/>
              </a:ext>
            </a:extLst>
          </p:cNvPr>
          <p:cNvSpPr>
            <a:spLocks noGrp="1" noChangeArrowheads="1"/>
          </p:cNvSpPr>
          <p:nvPr>
            <p:ph type="title"/>
          </p:nvPr>
        </p:nvSpPr>
        <p:spPr>
          <a:xfrm>
            <a:off x="1524000" y="113508"/>
            <a:ext cx="9427030" cy="1219200"/>
          </a:xfrm>
        </p:spPr>
        <p:txBody>
          <a:bodyPr>
            <a:normAutofit/>
          </a:bodyPr>
          <a:lstStyle/>
          <a:p>
            <a:pPr algn="ctr" eaLnBrk="1" hangingPunct="1"/>
            <a:r>
              <a:rPr lang="en-US" altLang="en-US" dirty="0"/>
              <a:t>Office of Public Participation</a:t>
            </a:r>
          </a:p>
        </p:txBody>
      </p:sp>
      <p:sp>
        <p:nvSpPr>
          <p:cNvPr id="14340" name="Rectangle 5">
            <a:extLst>
              <a:ext uri="{FF2B5EF4-FFF2-40B4-BE49-F238E27FC236}">
                <a16:creationId xmlns:a16="http://schemas.microsoft.com/office/drawing/2014/main" id="{02637131-E0A2-45AD-8660-A1835521540A}"/>
              </a:ext>
            </a:extLst>
          </p:cNvPr>
          <p:cNvSpPr>
            <a:spLocks noGrp="1" noChangeArrowheads="1"/>
          </p:cNvSpPr>
          <p:nvPr>
            <p:ph type="body" sz="half" idx="1"/>
          </p:nvPr>
        </p:nvSpPr>
        <p:spPr>
          <a:xfrm>
            <a:off x="1240970" y="1332708"/>
            <a:ext cx="9863910" cy="4523806"/>
          </a:xfrm>
        </p:spPr>
        <p:txBody>
          <a:bodyPr>
            <a:normAutofit fontScale="92500" lnSpcReduction="10000"/>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Source Sans Pro"/>
                <a:ea typeface="+mn-ea"/>
                <a:cs typeface="+mn-cs"/>
              </a:rPr>
              <a:t>Email: </a:t>
            </a:r>
            <a:r>
              <a:rPr kumimoji="0" lang="en-US" sz="2800" b="1" i="0" u="none" strike="noStrike" kern="1200" cap="none" spc="0" normalizeH="0" baseline="0" noProof="0" dirty="0">
                <a:ln>
                  <a:noFill/>
                </a:ln>
                <a:solidFill>
                  <a:prstClr val="black"/>
                </a:solidFill>
                <a:effectLst/>
                <a:uLnTx/>
                <a:uFillTx/>
                <a:latin typeface="Source Sans Pro"/>
                <a:ea typeface="+mn-ea"/>
                <a:cs typeface="+mn-cs"/>
                <a:hlinkClick r:id="rId3"/>
              </a:rPr>
              <a:t>OPP@ferc.gov</a:t>
            </a:r>
            <a:endParaRPr kumimoji="0" lang="en-US" sz="2800" b="1" i="0" u="none" strike="noStrike" kern="1200" cap="none" spc="0" normalizeH="0" baseline="0" noProof="0" dirty="0">
              <a:ln>
                <a:noFill/>
              </a:ln>
              <a:solidFill>
                <a:prstClr val="black"/>
              </a:solidFill>
              <a:effectLst/>
              <a:uLnTx/>
              <a:uFillTx/>
              <a:latin typeface="Source Sans Pro"/>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Source Sans Pro"/>
                <a:ea typeface="+mn-ea"/>
                <a:cs typeface="+mn-cs"/>
              </a:rPr>
              <a:t>Phone: (202) 502-6595</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Source Sans Pro"/>
                <a:ea typeface="+mn-ea"/>
                <a:cs typeface="+mn-cs"/>
                <a:hlinkClick r:id="rId4"/>
              </a:rPr>
              <a:t>www.ferc.gov/OPP</a:t>
            </a:r>
            <a:r>
              <a:rPr kumimoji="0" lang="en-US" b="1" i="0" u="none" strike="noStrike" kern="1200" cap="none" spc="0" normalizeH="0" baseline="0" noProof="0" dirty="0">
                <a:ln>
                  <a:noFill/>
                </a:ln>
                <a:solidFill>
                  <a:prstClr val="black"/>
                </a:solidFill>
                <a:effectLst/>
                <a:uLnTx/>
                <a:uFillTx/>
                <a:latin typeface="Source Sans Pro"/>
                <a:ea typeface="+mn-ea"/>
                <a:cs typeface="+mn-cs"/>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2800" b="1" dirty="0">
              <a:solidFill>
                <a:prstClr val="black"/>
              </a:solidFill>
              <a:latin typeface="Source Sans Pro"/>
            </a:endParaRPr>
          </a:p>
          <a:p>
            <a:pPr>
              <a:lnSpc>
                <a:spcPct val="100000"/>
              </a:lnSpc>
              <a:spcBef>
                <a:spcPts val="0"/>
              </a:spcBef>
              <a:defRPr/>
            </a:pPr>
            <a:r>
              <a:rPr kumimoji="0" lang="en-US" b="1" i="0" u="none" strike="noStrike" kern="1200" cap="none" spc="0" normalizeH="0" baseline="0" noProof="0" dirty="0">
                <a:ln>
                  <a:noFill/>
                </a:ln>
                <a:solidFill>
                  <a:prstClr val="black"/>
                </a:solidFill>
                <a:effectLst/>
                <a:uLnTx/>
                <a:uFillTx/>
                <a:latin typeface="Source Sans Pro"/>
                <a:ea typeface="+mn-ea"/>
                <a:cs typeface="+mn-cs"/>
              </a:rPr>
              <a:t>Work</a:t>
            </a:r>
            <a:r>
              <a:rPr lang="en-US" b="1" dirty="0" err="1">
                <a:solidFill>
                  <a:prstClr val="black"/>
                </a:solidFill>
                <a:latin typeface="Source Sans Pro"/>
              </a:rPr>
              <a:t>shOPPs</a:t>
            </a:r>
            <a:endParaRPr lang="en-US" b="1" dirty="0">
              <a:solidFill>
                <a:prstClr val="black"/>
              </a:solidFill>
              <a:latin typeface="Source Sans Pro"/>
            </a:endParaRPr>
          </a:p>
          <a:p>
            <a:pPr lvl="1">
              <a:lnSpc>
                <a:spcPct val="100000"/>
              </a:lnSpc>
              <a:spcBef>
                <a:spcPts val="0"/>
              </a:spcBef>
              <a:defRPr/>
            </a:pPr>
            <a:r>
              <a:rPr kumimoji="0" lang="en-US" i="0" u="none" strike="noStrike" kern="1200" cap="none" spc="0" normalizeH="0" baseline="0" noProof="0" dirty="0" err="1">
                <a:ln>
                  <a:noFill/>
                </a:ln>
                <a:solidFill>
                  <a:prstClr val="black"/>
                </a:solidFill>
                <a:effectLst/>
                <a:uLnTx/>
                <a:uFillTx/>
                <a:latin typeface="Source Sans Pro"/>
                <a:ea typeface="+mn-ea"/>
                <a:cs typeface="+mn-cs"/>
              </a:rPr>
              <a:t>Inte</a:t>
            </a:r>
            <a:r>
              <a:rPr lang="en-US" dirty="0" err="1">
                <a:solidFill>
                  <a:prstClr val="black"/>
                </a:solidFill>
                <a:latin typeface="Source Sans Pro"/>
              </a:rPr>
              <a:t>rvention</a:t>
            </a:r>
            <a:r>
              <a:rPr lang="en-US" dirty="0">
                <a:solidFill>
                  <a:prstClr val="black"/>
                </a:solidFill>
                <a:latin typeface="Source Sans Pro"/>
              </a:rPr>
              <a:t> in FERC proceedings</a:t>
            </a:r>
          </a:p>
          <a:p>
            <a:pPr lvl="1">
              <a:lnSpc>
                <a:spcPct val="100000"/>
              </a:lnSpc>
              <a:spcBef>
                <a:spcPts val="0"/>
              </a:spcBef>
              <a:defRPr/>
            </a:pPr>
            <a:r>
              <a:rPr kumimoji="0" lang="en-US" i="0" u="none" strike="noStrike" kern="1200" cap="none" spc="0" normalizeH="0" baseline="0" noProof="0" dirty="0">
                <a:ln>
                  <a:noFill/>
                </a:ln>
                <a:solidFill>
                  <a:prstClr val="black"/>
                </a:solidFill>
                <a:effectLst/>
                <a:uLnTx/>
                <a:uFillTx/>
                <a:latin typeface="Source Sans Pro"/>
                <a:ea typeface="+mn-ea"/>
                <a:cs typeface="+mn-cs"/>
              </a:rPr>
              <a:t>Natural Gas Pre-Filing Review Process</a:t>
            </a:r>
          </a:p>
          <a:p>
            <a:pPr lvl="1">
              <a:lnSpc>
                <a:spcPct val="100000"/>
              </a:lnSpc>
              <a:spcBef>
                <a:spcPts val="0"/>
              </a:spcBef>
              <a:defRPr/>
            </a:pPr>
            <a:r>
              <a:rPr lang="en-US" dirty="0">
                <a:solidFill>
                  <a:prstClr val="black"/>
                </a:solidFill>
                <a:latin typeface="Source Sans Pro"/>
              </a:rPr>
              <a:t>Tips for Powerful Comments</a:t>
            </a:r>
          </a:p>
          <a:p>
            <a:pPr lvl="1">
              <a:lnSpc>
                <a:spcPct val="100000"/>
              </a:lnSpc>
              <a:spcBef>
                <a:spcPts val="0"/>
              </a:spcBef>
              <a:defRPr/>
            </a:pPr>
            <a:r>
              <a:rPr kumimoji="0" lang="en-US" i="0" u="none" strike="noStrike" kern="1200" cap="none" spc="0" normalizeH="0" baseline="0" noProof="0" dirty="0">
                <a:ln>
                  <a:noFill/>
                </a:ln>
                <a:solidFill>
                  <a:prstClr val="black"/>
                </a:solidFill>
                <a:effectLst/>
                <a:uLnTx/>
                <a:uFillTx/>
                <a:latin typeface="Source Sans Pro"/>
                <a:ea typeface="+mn-ea"/>
                <a:cs typeface="+mn-cs"/>
              </a:rPr>
              <a:t>Technical Assistance</a:t>
            </a:r>
          </a:p>
          <a:p>
            <a:pPr>
              <a:lnSpc>
                <a:spcPct val="100000"/>
              </a:lnSpc>
              <a:spcBef>
                <a:spcPts val="0"/>
              </a:spcBef>
              <a:defRPr/>
            </a:pPr>
            <a:r>
              <a:rPr kumimoji="0" lang="en-US" b="1" i="0" u="none" strike="noStrike" kern="1200" cap="none" spc="0" normalizeH="0" baseline="0" noProof="0" dirty="0">
                <a:ln>
                  <a:noFill/>
                </a:ln>
                <a:solidFill>
                  <a:prstClr val="black"/>
                </a:solidFill>
                <a:effectLst/>
                <a:uLnTx/>
                <a:uFillTx/>
                <a:latin typeface="Source Sans Pro"/>
                <a:ea typeface="+mn-ea"/>
                <a:cs typeface="+mn-cs"/>
              </a:rPr>
              <a:t>Explainers/Educational Resources</a:t>
            </a:r>
            <a:endParaRPr lang="en-US" b="1" dirty="0">
              <a:solidFill>
                <a:prstClr val="black"/>
              </a:solidFill>
              <a:latin typeface="Source Sans Pro"/>
            </a:endParaRPr>
          </a:p>
          <a:p>
            <a:pPr lvl="1">
              <a:lnSpc>
                <a:spcPct val="100000"/>
              </a:lnSpc>
              <a:spcBef>
                <a:spcPts val="0"/>
              </a:spcBef>
              <a:defRPr/>
            </a:pPr>
            <a:r>
              <a:rPr lang="en-US" dirty="0">
                <a:solidFill>
                  <a:prstClr val="black"/>
                </a:solidFill>
                <a:latin typeface="Source Sans Pro"/>
              </a:rPr>
              <a:t>Order 2023/Interconnection</a:t>
            </a:r>
          </a:p>
          <a:p>
            <a:pPr lvl="1">
              <a:lnSpc>
                <a:spcPct val="100000"/>
              </a:lnSpc>
              <a:spcBef>
                <a:spcPts val="0"/>
              </a:spcBef>
              <a:defRPr/>
            </a:pPr>
            <a:r>
              <a:rPr lang="en-US" dirty="0">
                <a:solidFill>
                  <a:prstClr val="black"/>
                </a:solidFill>
                <a:latin typeface="Source Sans Pro"/>
              </a:rPr>
              <a:t>Energy  Markets</a:t>
            </a:r>
          </a:p>
          <a:p>
            <a:pPr lvl="1">
              <a:lnSpc>
                <a:spcPct val="100000"/>
              </a:lnSpc>
              <a:spcBef>
                <a:spcPts val="0"/>
              </a:spcBef>
              <a:defRPr/>
            </a:pPr>
            <a:r>
              <a:rPr lang="en-US" dirty="0">
                <a:solidFill>
                  <a:prstClr val="black"/>
                </a:solidFill>
                <a:latin typeface="Source Sans Pro"/>
              </a:rPr>
              <a:t>Energy Projects</a:t>
            </a:r>
          </a:p>
          <a:p>
            <a:pPr lvl="1">
              <a:lnSpc>
                <a:spcPct val="100000"/>
              </a:lnSpc>
              <a:spcBef>
                <a:spcPts val="0"/>
              </a:spcBef>
              <a:defRPr/>
            </a:pPr>
            <a:endParaRPr lang="en-US" b="1" dirty="0">
              <a:solidFill>
                <a:prstClr val="black"/>
              </a:solidFill>
              <a:latin typeface="Source Sans Pro"/>
            </a:endParaRPr>
          </a:p>
        </p:txBody>
      </p:sp>
    </p:spTree>
    <p:extLst>
      <p:ext uri="{BB962C8B-B14F-4D97-AF65-F5344CB8AC3E}">
        <p14:creationId xmlns:p14="http://schemas.microsoft.com/office/powerpoint/2010/main" val="84329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2">
            <a:extLst>
              <a:ext uri="{FF2B5EF4-FFF2-40B4-BE49-F238E27FC236}">
                <a16:creationId xmlns:a16="http://schemas.microsoft.com/office/drawing/2014/main" id="{DACCCF5B-7CE9-4387-A8B0-152E52F5178C}"/>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0372878D-12B7-4DC9-A8F3-D8E70FC44C02}" type="slidenum">
              <a:rPr lang="en-US" altLang="en-US" sz="1400">
                <a:solidFill>
                  <a:schemeClr val="tx1"/>
                </a:solidFill>
                <a:latin typeface="Arial" panose="020B0604020202020204" pitchFamily="34" charset="0"/>
              </a:rPr>
              <a:pPr>
                <a:spcBef>
                  <a:spcPct val="0"/>
                </a:spcBef>
                <a:buFontTx/>
                <a:buNone/>
              </a:pPr>
              <a:t>14</a:t>
            </a:fld>
            <a:endParaRPr lang="en-US" altLang="en-US" sz="1400">
              <a:solidFill>
                <a:schemeClr val="tx1"/>
              </a:solidFill>
              <a:latin typeface="Arial" panose="020B0604020202020204" pitchFamily="34" charset="0"/>
            </a:endParaRPr>
          </a:p>
        </p:txBody>
      </p:sp>
      <p:sp>
        <p:nvSpPr>
          <p:cNvPr id="40963" name="Rectangle 2">
            <a:extLst>
              <a:ext uri="{FF2B5EF4-FFF2-40B4-BE49-F238E27FC236}">
                <a16:creationId xmlns:a16="http://schemas.microsoft.com/office/drawing/2014/main" id="{5B31A23D-24BD-49A0-A52B-E6192B5208EB}"/>
              </a:ext>
            </a:extLst>
          </p:cNvPr>
          <p:cNvSpPr>
            <a:spLocks noGrp="1" noChangeArrowheads="1"/>
          </p:cNvSpPr>
          <p:nvPr>
            <p:ph type="title"/>
          </p:nvPr>
        </p:nvSpPr>
        <p:spPr/>
        <p:txBody>
          <a:bodyPr/>
          <a:lstStyle/>
          <a:p>
            <a:pPr algn="ctr" eaLnBrk="1" hangingPunct="1"/>
            <a:r>
              <a:rPr lang="en-US" altLang="en-US" dirty="0"/>
              <a:t>Questions?</a:t>
            </a:r>
          </a:p>
        </p:txBody>
      </p:sp>
      <p:sp>
        <p:nvSpPr>
          <p:cNvPr id="40964" name="Text Box 3">
            <a:extLst>
              <a:ext uri="{FF2B5EF4-FFF2-40B4-BE49-F238E27FC236}">
                <a16:creationId xmlns:a16="http://schemas.microsoft.com/office/drawing/2014/main" id="{62E7458A-28F2-4EA3-9D00-90C3160DDFAA}"/>
              </a:ext>
            </a:extLst>
          </p:cNvPr>
          <p:cNvSpPr txBox="1">
            <a:spLocks noChangeArrowheads="1"/>
          </p:cNvSpPr>
          <p:nvPr/>
        </p:nvSpPr>
        <p:spPr bwMode="auto">
          <a:xfrm>
            <a:off x="2736937" y="2022175"/>
            <a:ext cx="5715000"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eaLnBrk="1" hangingPunct="1">
              <a:spcBef>
                <a:spcPct val="50000"/>
              </a:spcBef>
              <a:buFontTx/>
              <a:buNone/>
            </a:pPr>
            <a:r>
              <a:rPr lang="en-US" altLang="en-US" sz="2400" dirty="0">
                <a:solidFill>
                  <a:schemeClr val="tx1"/>
                </a:solidFill>
                <a:latin typeface="+mn-lt"/>
              </a:rPr>
              <a:t>Rob Thormeyer</a:t>
            </a:r>
          </a:p>
          <a:p>
            <a:pPr>
              <a:spcBef>
                <a:spcPct val="50000"/>
              </a:spcBef>
              <a:buNone/>
            </a:pPr>
            <a:r>
              <a:rPr lang="en-US" altLang="en-US" sz="2400" dirty="0">
                <a:solidFill>
                  <a:schemeClr val="tx1"/>
                </a:solidFill>
                <a:latin typeface="+mn-lt"/>
              </a:rPr>
              <a:t>Director, State, International, and Tribal Affairs Division</a:t>
            </a:r>
          </a:p>
          <a:p>
            <a:pPr eaLnBrk="1" hangingPunct="1">
              <a:spcBef>
                <a:spcPct val="50000"/>
              </a:spcBef>
              <a:buFontTx/>
              <a:buNone/>
            </a:pPr>
            <a:r>
              <a:rPr lang="en-US" altLang="en-US" sz="2400" dirty="0">
                <a:solidFill>
                  <a:schemeClr val="tx1"/>
                </a:solidFill>
                <a:latin typeface="+mn-lt"/>
              </a:rPr>
              <a:t>Federal Energy Regulatory Commission</a:t>
            </a:r>
          </a:p>
          <a:p>
            <a:pPr marL="342900" indent="-342900">
              <a:spcBef>
                <a:spcPct val="50000"/>
              </a:spcBef>
            </a:pPr>
            <a:r>
              <a:rPr lang="en-US" altLang="en-US" sz="2400" dirty="0">
                <a:solidFill>
                  <a:srgbClr val="0070C0"/>
                </a:solidFill>
                <a:latin typeface="+mn-lt"/>
                <a:hlinkClick r:id="rId3">
                  <a:extLst>
                    <a:ext uri="{A12FA001-AC4F-418D-AE19-62706E023703}">
                      <ahyp:hlinkClr xmlns:ahyp="http://schemas.microsoft.com/office/drawing/2018/hyperlinkcolor" val="tx"/>
                    </a:ext>
                  </a:extLst>
                </a:hlinkClick>
              </a:rPr>
              <a:t>Robert.Thormeyer@ferc.gov</a:t>
            </a:r>
            <a:r>
              <a:rPr lang="en-US" altLang="en-US" sz="2400" dirty="0">
                <a:solidFill>
                  <a:srgbClr val="0070C0"/>
                </a:solidFill>
                <a:latin typeface="+mn-lt"/>
              </a:rPr>
              <a:t> </a:t>
            </a:r>
          </a:p>
          <a:p>
            <a:pPr marL="342900" indent="-342900">
              <a:spcBef>
                <a:spcPct val="50000"/>
              </a:spcBef>
            </a:pPr>
            <a:r>
              <a:rPr lang="en-US" altLang="en-US" sz="2400" dirty="0">
                <a:solidFill>
                  <a:schemeClr val="tx1"/>
                </a:solidFill>
                <a:latin typeface="+mn-lt"/>
              </a:rPr>
              <a:t>202-502-8694 (office)</a:t>
            </a:r>
          </a:p>
          <a:p>
            <a:pPr marL="342900" indent="-342900">
              <a:spcBef>
                <a:spcPct val="50000"/>
              </a:spcBef>
            </a:pPr>
            <a:r>
              <a:rPr lang="en-US" altLang="en-US" sz="2400" dirty="0">
                <a:solidFill>
                  <a:schemeClr val="tx1"/>
                </a:solidFill>
                <a:latin typeface="+mn-lt"/>
              </a:rPr>
              <a:t>202-</a:t>
            </a:r>
            <a:r>
              <a:rPr lang="en-US" sz="2400" dirty="0">
                <a:solidFill>
                  <a:schemeClr val="tx1"/>
                </a:solidFill>
                <a:effectLst/>
                <a:latin typeface="+mn-lt"/>
                <a:ea typeface="Calibri" panose="020F0502020204030204" pitchFamily="34" charset="0"/>
              </a:rPr>
              <a:t>465-5717 (ce</a:t>
            </a:r>
            <a:r>
              <a:rPr lang="en-US" sz="2400" dirty="0">
                <a:solidFill>
                  <a:schemeClr val="tx1"/>
                </a:solidFill>
                <a:latin typeface="+mn-lt"/>
                <a:ea typeface="Calibri" panose="020F0502020204030204" pitchFamily="34" charset="0"/>
              </a:rPr>
              <a:t>ll)</a:t>
            </a:r>
            <a:endParaRPr lang="en-US" altLang="en-US" sz="2400" dirty="0">
              <a:solidFill>
                <a:schemeClr val="tx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D6A4FA-9010-4C28-9C0D-FE778C746269}"/>
              </a:ext>
            </a:extLst>
          </p:cNvPr>
          <p:cNvSpPr txBox="1"/>
          <p:nvPr/>
        </p:nvSpPr>
        <p:spPr>
          <a:xfrm>
            <a:off x="3881120" y="985520"/>
            <a:ext cx="7305040" cy="2246769"/>
          </a:xfrm>
          <a:prstGeom prst="rect">
            <a:avLst/>
          </a:prstGeom>
          <a:noFill/>
        </p:spPr>
        <p:txBody>
          <a:bodyPr wrap="square" rtlCol="0">
            <a:spAutoFit/>
          </a:bodyPr>
          <a:lstStyle/>
          <a:p>
            <a:r>
              <a:rPr lang="en-US" altLang="en-US" sz="2800" b="1" dirty="0"/>
              <a:t>DISCLAIMER</a:t>
            </a:r>
            <a:r>
              <a:rPr lang="en-US" altLang="en-US" sz="2800" dirty="0"/>
              <a:t>: Speaking on my own behalf and my comments do not necessarily reflect the views of the Commission, individual Commissioners, or other Commission staff members</a:t>
            </a:r>
            <a:endParaRPr lang="en-US" sz="2800" dirty="0"/>
          </a:p>
        </p:txBody>
      </p:sp>
    </p:spTree>
    <p:extLst>
      <p:ext uri="{BB962C8B-B14F-4D97-AF65-F5344CB8AC3E}">
        <p14:creationId xmlns:p14="http://schemas.microsoft.com/office/powerpoint/2010/main" val="559318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13FBA17-2175-426A-872F-750EC8FEF685}"/>
              </a:ext>
            </a:extLst>
          </p:cNvPr>
          <p:cNvSpPr>
            <a:spLocks noGrp="1"/>
          </p:cNvSpPr>
          <p:nvPr>
            <p:ph type="title"/>
          </p:nvPr>
        </p:nvSpPr>
        <p:spPr>
          <a:xfrm>
            <a:off x="2288199" y="365124"/>
            <a:ext cx="7615602" cy="1325563"/>
          </a:xfrm>
        </p:spPr>
        <p:txBody>
          <a:bodyPr/>
          <a:lstStyle/>
          <a:p>
            <a:r>
              <a:rPr lang="en-US" altLang="en-US" dirty="0"/>
              <a:t>About FERC	</a:t>
            </a:r>
          </a:p>
        </p:txBody>
      </p:sp>
      <p:sp>
        <p:nvSpPr>
          <p:cNvPr id="6148" name="Slide Number Placeholder 3">
            <a:extLst>
              <a:ext uri="{FF2B5EF4-FFF2-40B4-BE49-F238E27FC236}">
                <a16:creationId xmlns:a16="http://schemas.microsoft.com/office/drawing/2014/main" id="{F765A717-2946-42EC-B719-3D30856EA626}"/>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615ECD47-3525-46A7-A67E-E26D6C5F24D8}" type="slidenum">
              <a:rPr lang="en-US" altLang="en-US" sz="1400">
                <a:solidFill>
                  <a:schemeClr val="tx1"/>
                </a:solidFill>
                <a:latin typeface="Arial" panose="020B0604020202020204" pitchFamily="34" charset="0"/>
              </a:rPr>
              <a:pPr>
                <a:spcBef>
                  <a:spcPct val="0"/>
                </a:spcBef>
                <a:buFontTx/>
                <a:buNone/>
              </a:pPr>
              <a:t>3</a:t>
            </a:fld>
            <a:endParaRPr lang="en-US" altLang="en-US" sz="1400">
              <a:solidFill>
                <a:schemeClr val="tx1"/>
              </a:solidFill>
              <a:latin typeface="Arial" panose="020B0604020202020204" pitchFamily="34" charset="0"/>
            </a:endParaRPr>
          </a:p>
        </p:txBody>
      </p:sp>
      <p:sp>
        <p:nvSpPr>
          <p:cNvPr id="2" name="Rectangle 1">
            <a:extLst>
              <a:ext uri="{FF2B5EF4-FFF2-40B4-BE49-F238E27FC236}">
                <a16:creationId xmlns:a16="http://schemas.microsoft.com/office/drawing/2014/main" id="{3DDB1A6A-D331-4B5D-A9E8-E2F581997E49}"/>
              </a:ext>
            </a:extLst>
          </p:cNvPr>
          <p:cNvSpPr/>
          <p:nvPr/>
        </p:nvSpPr>
        <p:spPr>
          <a:xfrm>
            <a:off x="0" y="1"/>
            <a:ext cx="2103120" cy="20515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7" name="Content Placeholder 2">
            <a:extLst>
              <a:ext uri="{FF2B5EF4-FFF2-40B4-BE49-F238E27FC236}">
                <a16:creationId xmlns:a16="http://schemas.microsoft.com/office/drawing/2014/main" id="{2F02F142-392C-450B-86A5-523DBD4838EE}"/>
              </a:ext>
            </a:extLst>
          </p:cNvPr>
          <p:cNvSpPr>
            <a:spLocks noGrp="1"/>
          </p:cNvSpPr>
          <p:nvPr>
            <p:ph idx="1"/>
          </p:nvPr>
        </p:nvSpPr>
        <p:spPr>
          <a:xfrm>
            <a:off x="838200" y="1435395"/>
            <a:ext cx="10515600" cy="4768503"/>
          </a:xfrm>
        </p:spPr>
        <p:txBody>
          <a:bodyPr>
            <a:normAutofit lnSpcReduction="10000"/>
          </a:bodyPr>
          <a:lstStyle/>
          <a:p>
            <a:r>
              <a:rPr lang="en-US" altLang="en-US" dirty="0"/>
              <a:t>FERC regulates natural gas wholesale facilities</a:t>
            </a:r>
          </a:p>
          <a:p>
            <a:pPr lvl="1"/>
            <a:r>
              <a:rPr lang="en-US" altLang="en-US" dirty="0"/>
              <a:t>Considers applications to build interstate pipelines, onshore LNG facilities and underground storage facilities that are tied to the wholesale market</a:t>
            </a:r>
          </a:p>
          <a:p>
            <a:pPr lvl="1"/>
            <a:r>
              <a:rPr lang="en-US" altLang="en-US" dirty="0"/>
              <a:t>Regulates the rates/tariffs of pipelines on a contract basis</a:t>
            </a:r>
          </a:p>
          <a:p>
            <a:r>
              <a:rPr lang="en-US" altLang="en-US" dirty="0"/>
              <a:t>FERC regulates the wholesale electric market</a:t>
            </a:r>
          </a:p>
          <a:p>
            <a:pPr lvl="1"/>
            <a:r>
              <a:rPr lang="en-US" altLang="en-US" dirty="0"/>
              <a:t>Sets rates/tariffs for wholesale transactions on interstate lines (100 KV and higher)</a:t>
            </a:r>
          </a:p>
          <a:p>
            <a:pPr lvl="1"/>
            <a:r>
              <a:rPr lang="en-US" altLang="en-US" dirty="0"/>
              <a:t>Siting for transmission lines is primarily done at the state level</a:t>
            </a:r>
          </a:p>
          <a:p>
            <a:pPr lvl="2"/>
            <a:r>
              <a:rPr lang="en-US" altLang="en-US" dirty="0"/>
              <a:t>Backstop siting proposed rule and IIJA</a:t>
            </a:r>
          </a:p>
          <a:p>
            <a:r>
              <a:rPr lang="en-US" altLang="en-US" dirty="0"/>
              <a:t>FERC oversees NERC reliability standards, including cybersecurity</a:t>
            </a:r>
          </a:p>
          <a:p>
            <a:r>
              <a:rPr lang="en-US" altLang="en-US" dirty="0"/>
              <a:t>FERC provides licenses for non-federal hydro facilities (about half of all hydro in the U.S.)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13FBA17-2175-426A-872F-750EC8FEF685}"/>
              </a:ext>
            </a:extLst>
          </p:cNvPr>
          <p:cNvSpPr>
            <a:spLocks noGrp="1"/>
          </p:cNvSpPr>
          <p:nvPr>
            <p:ph type="title"/>
          </p:nvPr>
        </p:nvSpPr>
        <p:spPr/>
        <p:txBody>
          <a:bodyPr/>
          <a:lstStyle/>
          <a:p>
            <a:r>
              <a:rPr lang="en-US" altLang="en-US" dirty="0"/>
              <a:t>About FERC, cont.</a:t>
            </a:r>
          </a:p>
        </p:txBody>
      </p:sp>
      <p:sp>
        <p:nvSpPr>
          <p:cNvPr id="6147" name="Content Placeholder 2">
            <a:extLst>
              <a:ext uri="{FF2B5EF4-FFF2-40B4-BE49-F238E27FC236}">
                <a16:creationId xmlns:a16="http://schemas.microsoft.com/office/drawing/2014/main" id="{2F02F142-392C-450B-86A5-523DBD4838EE}"/>
              </a:ext>
            </a:extLst>
          </p:cNvPr>
          <p:cNvSpPr>
            <a:spLocks noGrp="1"/>
          </p:cNvSpPr>
          <p:nvPr>
            <p:ph idx="1"/>
          </p:nvPr>
        </p:nvSpPr>
        <p:spPr/>
        <p:txBody>
          <a:bodyPr>
            <a:normAutofit/>
          </a:bodyPr>
          <a:lstStyle/>
          <a:p>
            <a:r>
              <a:rPr lang="en-US" altLang="en-US" dirty="0"/>
              <a:t>Five Commissioners, appointed by the President, confirmed by the Senate for staggered five-year terms</a:t>
            </a:r>
            <a:br>
              <a:rPr lang="en-US" altLang="en-US" dirty="0"/>
            </a:br>
            <a:endParaRPr lang="en-US" altLang="en-US" dirty="0"/>
          </a:p>
          <a:p>
            <a:pPr lvl="1"/>
            <a:r>
              <a:rPr lang="en-US" altLang="en-US" dirty="0"/>
              <a:t>Chairman Willie Phillips (D)</a:t>
            </a:r>
          </a:p>
          <a:p>
            <a:pPr lvl="1"/>
            <a:r>
              <a:rPr lang="en-US" altLang="en-US" dirty="0"/>
              <a:t>Commissioner James Danly (R)</a:t>
            </a:r>
          </a:p>
          <a:p>
            <a:pPr lvl="1"/>
            <a:r>
              <a:rPr lang="en-US" altLang="en-US" dirty="0"/>
              <a:t>Commissioner Allison Clements (D)</a:t>
            </a:r>
          </a:p>
          <a:p>
            <a:pPr lvl="1"/>
            <a:r>
              <a:rPr lang="en-US" altLang="en-US" dirty="0"/>
              <a:t>Commissioner Mark Christie (R)</a:t>
            </a:r>
          </a:p>
          <a:p>
            <a:pPr lvl="1"/>
            <a:r>
              <a:rPr lang="en-US" altLang="en-US" dirty="0"/>
              <a:t>Vacancy</a:t>
            </a:r>
          </a:p>
        </p:txBody>
      </p:sp>
      <p:sp>
        <p:nvSpPr>
          <p:cNvPr id="6148" name="Slide Number Placeholder 3">
            <a:extLst>
              <a:ext uri="{FF2B5EF4-FFF2-40B4-BE49-F238E27FC236}">
                <a16:creationId xmlns:a16="http://schemas.microsoft.com/office/drawing/2014/main" id="{F765A717-2946-42EC-B719-3D30856EA626}"/>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615ECD47-3525-46A7-A67E-E26D6C5F24D8}" type="slidenum">
              <a:rPr lang="en-US" altLang="en-US" sz="1400">
                <a:solidFill>
                  <a:schemeClr val="tx1"/>
                </a:solidFill>
                <a:latin typeface="Arial" panose="020B0604020202020204" pitchFamily="34" charset="0"/>
              </a:rPr>
              <a:pPr>
                <a:spcBef>
                  <a:spcPct val="0"/>
                </a:spcBef>
                <a:buFontTx/>
                <a:buNone/>
              </a:pPr>
              <a:t>4</a:t>
            </a:fld>
            <a:endParaRPr lang="en-US" altLang="en-US" sz="1400">
              <a:solidFill>
                <a:schemeClr val="tx1"/>
              </a:solidFill>
              <a:latin typeface="Arial" panose="020B0604020202020204" pitchFamily="34" charset="0"/>
            </a:endParaRPr>
          </a:p>
        </p:txBody>
      </p:sp>
      <p:sp>
        <p:nvSpPr>
          <p:cNvPr id="2" name="Rectangle 1">
            <a:extLst>
              <a:ext uri="{FF2B5EF4-FFF2-40B4-BE49-F238E27FC236}">
                <a16:creationId xmlns:a16="http://schemas.microsoft.com/office/drawing/2014/main" id="{3DDB1A6A-D331-4B5D-A9E8-E2F581997E49}"/>
              </a:ext>
            </a:extLst>
          </p:cNvPr>
          <p:cNvSpPr/>
          <p:nvPr/>
        </p:nvSpPr>
        <p:spPr>
          <a:xfrm>
            <a:off x="0" y="0"/>
            <a:ext cx="2103120" cy="2055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810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66AC3117-9B26-4D68-82D0-D0E71E499C9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1E046D30-9484-47F5-B44C-735306B64BB2}" type="slidenum">
              <a:rPr lang="en-US" altLang="en-US" sz="1400">
                <a:solidFill>
                  <a:schemeClr val="tx1"/>
                </a:solidFill>
                <a:latin typeface="Arial" panose="020B0604020202020204" pitchFamily="34" charset="0"/>
              </a:rPr>
              <a:pPr>
                <a:spcBef>
                  <a:spcPct val="0"/>
                </a:spcBef>
                <a:buFontTx/>
                <a:buNone/>
              </a:pPr>
              <a:t>5</a:t>
            </a:fld>
            <a:endParaRPr lang="en-US" altLang="en-US" sz="1400">
              <a:solidFill>
                <a:schemeClr val="tx1"/>
              </a:solidFill>
              <a:latin typeface="Arial" panose="020B0604020202020204" pitchFamily="34" charset="0"/>
            </a:endParaRPr>
          </a:p>
        </p:txBody>
      </p:sp>
      <p:sp>
        <p:nvSpPr>
          <p:cNvPr id="14339" name="Rectangle 4">
            <a:extLst>
              <a:ext uri="{FF2B5EF4-FFF2-40B4-BE49-F238E27FC236}">
                <a16:creationId xmlns:a16="http://schemas.microsoft.com/office/drawing/2014/main" id="{0E37292D-0BEF-4147-BD9D-FE09A8653CB8}"/>
              </a:ext>
            </a:extLst>
          </p:cNvPr>
          <p:cNvSpPr>
            <a:spLocks noGrp="1" noChangeArrowheads="1"/>
          </p:cNvSpPr>
          <p:nvPr>
            <p:ph type="title"/>
          </p:nvPr>
        </p:nvSpPr>
        <p:spPr>
          <a:xfrm>
            <a:off x="1524000" y="113508"/>
            <a:ext cx="9427030" cy="1219200"/>
          </a:xfrm>
        </p:spPr>
        <p:txBody>
          <a:bodyPr>
            <a:normAutofit/>
          </a:bodyPr>
          <a:lstStyle/>
          <a:p>
            <a:pPr algn="ctr" eaLnBrk="1" hangingPunct="1"/>
            <a:r>
              <a:rPr lang="en-US" altLang="en-US" dirty="0"/>
              <a:t>Upcoming Events</a:t>
            </a:r>
          </a:p>
        </p:txBody>
      </p:sp>
      <p:sp>
        <p:nvSpPr>
          <p:cNvPr id="14340" name="Rectangle 5">
            <a:extLst>
              <a:ext uri="{FF2B5EF4-FFF2-40B4-BE49-F238E27FC236}">
                <a16:creationId xmlns:a16="http://schemas.microsoft.com/office/drawing/2014/main" id="{02637131-E0A2-45AD-8660-A1835521540A}"/>
              </a:ext>
            </a:extLst>
          </p:cNvPr>
          <p:cNvSpPr>
            <a:spLocks noGrp="1" noChangeArrowheads="1"/>
          </p:cNvSpPr>
          <p:nvPr>
            <p:ph type="body" sz="half" idx="1"/>
          </p:nvPr>
        </p:nvSpPr>
        <p:spPr>
          <a:xfrm>
            <a:off x="1240970" y="1332708"/>
            <a:ext cx="9863910" cy="4523806"/>
          </a:xfrm>
        </p:spPr>
        <p:txBody>
          <a:bodyPr>
            <a:normAutofit/>
          </a:bodyPr>
          <a:lstStyle/>
          <a:p>
            <a:pPr eaLnBrk="1" hangingPunct="1">
              <a:lnSpc>
                <a:spcPct val="90000"/>
              </a:lnSpc>
              <a:spcBef>
                <a:spcPct val="0"/>
              </a:spcBef>
            </a:pPr>
            <a:r>
              <a:rPr lang="en-US" altLang="en-US" sz="3600" dirty="0"/>
              <a:t>#ReliabilityWeek!</a:t>
            </a:r>
          </a:p>
          <a:p>
            <a:pPr lvl="1">
              <a:spcBef>
                <a:spcPct val="0"/>
              </a:spcBef>
            </a:pPr>
            <a:r>
              <a:rPr lang="en-US" altLang="en-US" sz="3200" dirty="0"/>
              <a:t>Nov. 9 Reliability Technical Conference</a:t>
            </a:r>
          </a:p>
          <a:p>
            <a:pPr lvl="1">
              <a:spcBef>
                <a:spcPct val="0"/>
              </a:spcBef>
            </a:pPr>
            <a:r>
              <a:rPr lang="en-US" altLang="en-US" sz="3200" dirty="0"/>
              <a:t>Winter Storm Elliott Final Report</a:t>
            </a:r>
          </a:p>
          <a:p>
            <a:pPr lvl="2">
              <a:spcBef>
                <a:spcPct val="0"/>
              </a:spcBef>
            </a:pPr>
            <a:r>
              <a:rPr lang="en-US" altLang="en-US" sz="2800" dirty="0"/>
              <a:t>Coming soon!</a:t>
            </a:r>
          </a:p>
          <a:p>
            <a:pPr eaLnBrk="1" hangingPunct="1">
              <a:lnSpc>
                <a:spcPct val="90000"/>
              </a:lnSpc>
              <a:spcBef>
                <a:spcPct val="0"/>
              </a:spcBef>
            </a:pPr>
            <a:endParaRPr lang="en-US" altLang="en-US" dirty="0"/>
          </a:p>
          <a:p>
            <a:pPr eaLnBrk="1" hangingPunct="1">
              <a:lnSpc>
                <a:spcPct val="90000"/>
              </a:lnSpc>
              <a:spcBef>
                <a:spcPct val="0"/>
              </a:spcBef>
            </a:pPr>
            <a:r>
              <a:rPr lang="en-US" altLang="en-US" sz="3600" dirty="0"/>
              <a:t>2024 Open Commission Meetings</a:t>
            </a:r>
          </a:p>
          <a:p>
            <a:pPr lvl="1">
              <a:spcBef>
                <a:spcPct val="0"/>
              </a:spcBef>
            </a:pPr>
            <a:r>
              <a:rPr lang="en-US" altLang="en-US" sz="3200" dirty="0"/>
              <a:t>Nov. 16</a:t>
            </a:r>
          </a:p>
          <a:p>
            <a:pPr lvl="2">
              <a:spcBef>
                <a:spcPct val="0"/>
              </a:spcBef>
            </a:pPr>
            <a:r>
              <a:rPr lang="en-US" altLang="en-US" sz="2800" dirty="0"/>
              <a:t>Agenda published on Nov. 9</a:t>
            </a:r>
          </a:p>
          <a:p>
            <a:pPr lvl="1">
              <a:spcBef>
                <a:spcPct val="0"/>
              </a:spcBef>
            </a:pPr>
            <a:r>
              <a:rPr lang="en-US" altLang="en-US" sz="2800" dirty="0"/>
              <a:t>Dec. 19</a:t>
            </a:r>
          </a:p>
        </p:txBody>
      </p:sp>
    </p:spTree>
    <p:extLst>
      <p:ext uri="{BB962C8B-B14F-4D97-AF65-F5344CB8AC3E}">
        <p14:creationId xmlns:p14="http://schemas.microsoft.com/office/powerpoint/2010/main" val="1341920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a:extLst>
              <a:ext uri="{FF2B5EF4-FFF2-40B4-BE49-F238E27FC236}">
                <a16:creationId xmlns:a16="http://schemas.microsoft.com/office/drawing/2014/main" id="{66AC3117-9B26-4D68-82D0-D0E71E499C9E}"/>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000">
                <a:solidFill>
                  <a:srgbClr val="000066"/>
                </a:solidFill>
                <a:latin typeface="Georgia" panose="02040502050405020303" pitchFamily="18" charset="0"/>
              </a:defRPr>
            </a:lvl1pPr>
            <a:lvl2pPr marL="742950" indent="-285750">
              <a:spcBef>
                <a:spcPct val="20000"/>
              </a:spcBef>
              <a:buChar char="–"/>
              <a:defRPr>
                <a:solidFill>
                  <a:schemeClr val="tx1"/>
                </a:solidFill>
                <a:latin typeface="Georgia" panose="02040502050405020303" pitchFamily="18" charset="0"/>
              </a:defRPr>
            </a:lvl2pPr>
            <a:lvl3pPr marL="1143000" indent="-228600">
              <a:spcBef>
                <a:spcPct val="20000"/>
              </a:spcBef>
              <a:buChar char="•"/>
              <a:defRPr sz="1600">
                <a:solidFill>
                  <a:schemeClr val="tx1"/>
                </a:solidFill>
                <a:latin typeface="Georgia" panose="02040502050405020303" pitchFamily="18" charset="0"/>
              </a:defRPr>
            </a:lvl3pPr>
            <a:lvl4pPr marL="1600200" indent="-228600">
              <a:spcBef>
                <a:spcPct val="20000"/>
              </a:spcBef>
              <a:buChar char="–"/>
              <a:defRPr sz="1400">
                <a:solidFill>
                  <a:schemeClr val="tx1"/>
                </a:solidFill>
                <a:latin typeface="Georgia" panose="02040502050405020303" pitchFamily="18" charset="0"/>
              </a:defRPr>
            </a:lvl4pPr>
            <a:lvl5pPr marL="2057400" indent="-228600">
              <a:spcBef>
                <a:spcPct val="20000"/>
              </a:spcBef>
              <a:buChar char="»"/>
              <a:defRPr sz="1200">
                <a:solidFill>
                  <a:schemeClr val="tx1"/>
                </a:solidFill>
                <a:latin typeface="Georgia" panose="02040502050405020303" pitchFamily="18" charset="0"/>
              </a:defRPr>
            </a:lvl5pPr>
            <a:lvl6pPr marL="2514600" indent="-228600" eaLnBrk="0" fontAlgn="base" hangingPunct="0">
              <a:spcBef>
                <a:spcPct val="20000"/>
              </a:spcBef>
              <a:spcAft>
                <a:spcPct val="0"/>
              </a:spcAft>
              <a:buChar char="»"/>
              <a:defRPr sz="1200">
                <a:solidFill>
                  <a:schemeClr val="tx1"/>
                </a:solidFill>
                <a:latin typeface="Georgia" panose="02040502050405020303" pitchFamily="18" charset="0"/>
              </a:defRPr>
            </a:lvl6pPr>
            <a:lvl7pPr marL="2971800" indent="-228600" eaLnBrk="0" fontAlgn="base" hangingPunct="0">
              <a:spcBef>
                <a:spcPct val="20000"/>
              </a:spcBef>
              <a:spcAft>
                <a:spcPct val="0"/>
              </a:spcAft>
              <a:buChar char="»"/>
              <a:defRPr sz="1200">
                <a:solidFill>
                  <a:schemeClr val="tx1"/>
                </a:solidFill>
                <a:latin typeface="Georgia" panose="02040502050405020303" pitchFamily="18" charset="0"/>
              </a:defRPr>
            </a:lvl7pPr>
            <a:lvl8pPr marL="3429000" indent="-228600" eaLnBrk="0" fontAlgn="base" hangingPunct="0">
              <a:spcBef>
                <a:spcPct val="20000"/>
              </a:spcBef>
              <a:spcAft>
                <a:spcPct val="0"/>
              </a:spcAft>
              <a:buChar char="»"/>
              <a:defRPr sz="1200">
                <a:solidFill>
                  <a:schemeClr val="tx1"/>
                </a:solidFill>
                <a:latin typeface="Georgia" panose="02040502050405020303" pitchFamily="18" charset="0"/>
              </a:defRPr>
            </a:lvl8pPr>
            <a:lvl9pPr marL="3886200" indent="-228600" eaLnBrk="0" fontAlgn="base" hangingPunct="0">
              <a:spcBef>
                <a:spcPct val="20000"/>
              </a:spcBef>
              <a:spcAft>
                <a:spcPct val="0"/>
              </a:spcAft>
              <a:buChar char="»"/>
              <a:defRPr sz="1200">
                <a:solidFill>
                  <a:schemeClr val="tx1"/>
                </a:solidFill>
                <a:latin typeface="Georgia" panose="02040502050405020303" pitchFamily="18" charset="0"/>
              </a:defRPr>
            </a:lvl9pPr>
          </a:lstStyle>
          <a:p>
            <a:pPr>
              <a:spcBef>
                <a:spcPct val="0"/>
              </a:spcBef>
              <a:buFontTx/>
              <a:buNone/>
            </a:pPr>
            <a:fld id="{1E046D30-9484-47F5-B44C-735306B64BB2}" type="slidenum">
              <a:rPr lang="en-US" altLang="en-US" sz="1400">
                <a:solidFill>
                  <a:schemeClr val="tx1"/>
                </a:solidFill>
                <a:latin typeface="Arial" panose="020B0604020202020204" pitchFamily="34" charset="0"/>
              </a:rPr>
              <a:pPr>
                <a:spcBef>
                  <a:spcPct val="0"/>
                </a:spcBef>
                <a:buFontTx/>
                <a:buNone/>
              </a:pPr>
              <a:t>6</a:t>
            </a:fld>
            <a:endParaRPr lang="en-US" altLang="en-US" sz="1400">
              <a:solidFill>
                <a:schemeClr val="tx1"/>
              </a:solidFill>
              <a:latin typeface="Arial" panose="020B0604020202020204" pitchFamily="34" charset="0"/>
            </a:endParaRPr>
          </a:p>
        </p:txBody>
      </p:sp>
      <p:sp>
        <p:nvSpPr>
          <p:cNvPr id="14339" name="Rectangle 4">
            <a:extLst>
              <a:ext uri="{FF2B5EF4-FFF2-40B4-BE49-F238E27FC236}">
                <a16:creationId xmlns:a16="http://schemas.microsoft.com/office/drawing/2014/main" id="{0E37292D-0BEF-4147-BD9D-FE09A8653CB8}"/>
              </a:ext>
            </a:extLst>
          </p:cNvPr>
          <p:cNvSpPr>
            <a:spLocks noGrp="1" noChangeArrowheads="1"/>
          </p:cNvSpPr>
          <p:nvPr>
            <p:ph type="title"/>
          </p:nvPr>
        </p:nvSpPr>
        <p:spPr>
          <a:xfrm>
            <a:off x="1524000" y="113508"/>
            <a:ext cx="7620000" cy="1219200"/>
          </a:xfrm>
        </p:spPr>
        <p:txBody>
          <a:bodyPr>
            <a:normAutofit/>
          </a:bodyPr>
          <a:lstStyle/>
          <a:p>
            <a:pPr algn="ctr" eaLnBrk="1" hangingPunct="1"/>
            <a:r>
              <a:rPr lang="en-US" altLang="en-US" dirty="0"/>
              <a:t>Priority Transmission Items</a:t>
            </a:r>
          </a:p>
        </p:txBody>
      </p:sp>
      <p:sp>
        <p:nvSpPr>
          <p:cNvPr id="6" name="Content Placeholder 2">
            <a:extLst>
              <a:ext uri="{FF2B5EF4-FFF2-40B4-BE49-F238E27FC236}">
                <a16:creationId xmlns:a16="http://schemas.microsoft.com/office/drawing/2014/main" id="{E88FA53A-59A7-4270-8494-1E1FDDF10771}"/>
              </a:ext>
            </a:extLst>
          </p:cNvPr>
          <p:cNvSpPr txBox="1">
            <a:spLocks/>
          </p:cNvSpPr>
          <p:nvPr/>
        </p:nvSpPr>
        <p:spPr>
          <a:xfrm>
            <a:off x="914402" y="1646238"/>
            <a:ext cx="10515600" cy="412115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3600" dirty="0"/>
              <a:t>Interconnection Queue Reform</a:t>
            </a:r>
          </a:p>
          <a:p>
            <a:pPr lvl="1"/>
            <a:r>
              <a:rPr lang="en-US" altLang="en-US" dirty="0"/>
              <a:t>Finalized in July 2023</a:t>
            </a:r>
          </a:p>
          <a:p>
            <a:pPr lvl="1"/>
            <a:r>
              <a:rPr lang="en-US" altLang="en-US" dirty="0"/>
              <a:t>Published in Federal Register, Sept. 6, 2023</a:t>
            </a:r>
          </a:p>
          <a:p>
            <a:pPr lvl="1"/>
            <a:r>
              <a:rPr lang="en-US" altLang="en-US" dirty="0"/>
              <a:t>Compliance Filings Due: April 3, 2024</a:t>
            </a:r>
          </a:p>
          <a:p>
            <a:r>
              <a:rPr lang="en-US" altLang="en-US" sz="3600" dirty="0"/>
              <a:t>Backstop Transmission Siting Proposed Rulemaking</a:t>
            </a:r>
          </a:p>
          <a:p>
            <a:pPr lvl="1"/>
            <a:r>
              <a:rPr lang="en-US" altLang="en-US" dirty="0"/>
              <a:t>Still in rulemaking process</a:t>
            </a:r>
          </a:p>
          <a:p>
            <a:r>
              <a:rPr lang="en-US" altLang="en-US" sz="3600" dirty="0"/>
              <a:t>Long-Term Transmission Planning Proposed Rulemaking</a:t>
            </a:r>
          </a:p>
          <a:p>
            <a:pPr lvl="1"/>
            <a:r>
              <a:rPr lang="en-US" altLang="en-US" dirty="0"/>
              <a:t>Still in rulemaking process</a:t>
            </a:r>
          </a:p>
        </p:txBody>
      </p:sp>
    </p:spTree>
    <p:extLst>
      <p:ext uri="{BB962C8B-B14F-4D97-AF65-F5344CB8AC3E}">
        <p14:creationId xmlns:p14="http://schemas.microsoft.com/office/powerpoint/2010/main" val="4102487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9CE9DE-1448-4EC5-92F8-A6B034E5ED23}"/>
              </a:ext>
            </a:extLst>
          </p:cNvPr>
          <p:cNvSpPr>
            <a:spLocks noGrp="1"/>
          </p:cNvSpPr>
          <p:nvPr>
            <p:ph type="sldNum" idx="12"/>
          </p:nvPr>
        </p:nvSpPr>
        <p:spPr/>
        <p:txBody>
          <a:bodyPr/>
          <a:lstStyle/>
          <a:p>
            <a:r>
              <a:rPr lang="en-US"/>
              <a:t>Slide </a:t>
            </a:r>
            <a:fld id="{00000000-1234-1234-1234-123412341234}" type="slidenum">
              <a:rPr lang="en-US" smtClean="0"/>
              <a:pPr/>
              <a:t>7</a:t>
            </a:fld>
            <a:endParaRPr lang="en-US"/>
          </a:p>
        </p:txBody>
      </p:sp>
      <p:sp>
        <p:nvSpPr>
          <p:cNvPr id="5" name="Rectangle 4">
            <a:extLst>
              <a:ext uri="{FF2B5EF4-FFF2-40B4-BE49-F238E27FC236}">
                <a16:creationId xmlns:a16="http://schemas.microsoft.com/office/drawing/2014/main" id="{F6809A74-AFF1-4025-ABCA-41C6DE26DE08}"/>
              </a:ext>
            </a:extLst>
          </p:cNvPr>
          <p:cNvSpPr/>
          <p:nvPr/>
        </p:nvSpPr>
        <p:spPr>
          <a:xfrm>
            <a:off x="0" y="0"/>
            <a:ext cx="2087217" cy="2176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F68DC5A-FA77-4887-96F5-A5CDB3D6CB9D}"/>
              </a:ext>
            </a:extLst>
          </p:cNvPr>
          <p:cNvSpPr>
            <a:spLocks noGrp="1"/>
          </p:cNvSpPr>
          <p:nvPr>
            <p:ph type="body" idx="1"/>
          </p:nvPr>
        </p:nvSpPr>
        <p:spPr>
          <a:xfrm>
            <a:off x="819807" y="2118873"/>
            <a:ext cx="10515600" cy="4121150"/>
          </a:xfrm>
        </p:spPr>
        <p:txBody>
          <a:bodyPr>
            <a:normAutofit/>
          </a:bodyPr>
          <a:lstStyle/>
          <a:p>
            <a:r>
              <a:rPr lang="en-US" dirty="0"/>
              <a:t>Finalized July 27, 2023; Published in Federal Register Sept. 6, 2023</a:t>
            </a:r>
            <a:br>
              <a:rPr lang="en-US" dirty="0"/>
            </a:br>
            <a:endParaRPr lang="en-US" dirty="0"/>
          </a:p>
          <a:p>
            <a:r>
              <a:rPr lang="en-US" dirty="0"/>
              <a:t>Requires all utilities to adopt generator interconnection procedures &amp; agreements to enable interconnection customers (generators) to connect their project to the grid i</a:t>
            </a:r>
            <a:r>
              <a:rPr lang="en-US" b="0" i="0" dirty="0">
                <a:solidFill>
                  <a:srgbClr val="323A45"/>
                </a:solidFill>
                <a:effectLst/>
                <a:latin typeface="Source Sans Pro" panose="020B0503030403020204" pitchFamily="34" charset="0"/>
              </a:rPr>
              <a:t>n a reliable, efficient, transparent, and timely manner, and to prevent undue discrimination</a:t>
            </a:r>
          </a:p>
          <a:p>
            <a:pPr lvl="1"/>
            <a:endParaRPr lang="en-US" b="0" i="0" dirty="0">
              <a:solidFill>
                <a:srgbClr val="323A45"/>
              </a:solidFill>
              <a:effectLst/>
              <a:latin typeface="Source Sans Pro" panose="020B0503030403020204" pitchFamily="34" charset="0"/>
            </a:endParaRPr>
          </a:p>
          <a:p>
            <a:r>
              <a:rPr lang="en-US" dirty="0">
                <a:solidFill>
                  <a:srgbClr val="323A45"/>
                </a:solidFill>
                <a:latin typeface="Source Sans Pro" panose="020B0503030403020204" pitchFamily="34" charset="0"/>
              </a:rPr>
              <a:t>Huge order—literally and figuratively: approximately 1480 pages!</a:t>
            </a:r>
            <a:br>
              <a:rPr lang="en-US" b="0" i="0" dirty="0">
                <a:solidFill>
                  <a:srgbClr val="323A45"/>
                </a:solidFill>
                <a:effectLst/>
                <a:latin typeface="Source Sans Pro" panose="020B0503030403020204" pitchFamily="34" charset="0"/>
              </a:rPr>
            </a:br>
            <a:endParaRPr lang="en-US" b="0" i="0" dirty="0">
              <a:solidFill>
                <a:srgbClr val="323A45"/>
              </a:solidFill>
              <a:effectLst/>
              <a:latin typeface="Source Sans Pro" panose="020B0503030403020204" pitchFamily="34" charset="0"/>
            </a:endParaRPr>
          </a:p>
          <a:p>
            <a:endParaRPr lang="en-US" dirty="0"/>
          </a:p>
        </p:txBody>
      </p:sp>
      <p:sp>
        <p:nvSpPr>
          <p:cNvPr id="2" name="Title 1">
            <a:extLst>
              <a:ext uri="{FF2B5EF4-FFF2-40B4-BE49-F238E27FC236}">
                <a16:creationId xmlns:a16="http://schemas.microsoft.com/office/drawing/2014/main" id="{D3FC1067-3C38-45A6-BD61-5AE262C4A032}"/>
              </a:ext>
            </a:extLst>
          </p:cNvPr>
          <p:cNvSpPr>
            <a:spLocks noGrp="1"/>
          </p:cNvSpPr>
          <p:nvPr>
            <p:ph type="title"/>
          </p:nvPr>
        </p:nvSpPr>
        <p:spPr>
          <a:xfrm>
            <a:off x="741893" y="396655"/>
            <a:ext cx="11082245" cy="1325563"/>
          </a:xfrm>
        </p:spPr>
        <p:txBody>
          <a:bodyPr>
            <a:normAutofit fontScale="90000"/>
          </a:bodyPr>
          <a:lstStyle/>
          <a:p>
            <a:r>
              <a:rPr lang="en-US" dirty="0"/>
              <a:t>Improvements to Generator Interconnection Procedures and Agreements (Order 2023)</a:t>
            </a:r>
          </a:p>
        </p:txBody>
      </p:sp>
    </p:spTree>
    <p:extLst>
      <p:ext uri="{BB962C8B-B14F-4D97-AF65-F5344CB8AC3E}">
        <p14:creationId xmlns:p14="http://schemas.microsoft.com/office/powerpoint/2010/main" val="2715089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9CE9DE-1448-4EC5-92F8-A6B034E5ED23}"/>
              </a:ext>
            </a:extLst>
          </p:cNvPr>
          <p:cNvSpPr>
            <a:spLocks noGrp="1"/>
          </p:cNvSpPr>
          <p:nvPr>
            <p:ph type="sldNum" idx="12"/>
          </p:nvPr>
        </p:nvSpPr>
        <p:spPr/>
        <p:txBody>
          <a:bodyPr/>
          <a:lstStyle/>
          <a:p>
            <a:r>
              <a:rPr lang="en-US"/>
              <a:t>Slide </a:t>
            </a:r>
            <a:fld id="{00000000-1234-1234-1234-123412341234}" type="slidenum">
              <a:rPr lang="en-US" smtClean="0"/>
              <a:pPr/>
              <a:t>8</a:t>
            </a:fld>
            <a:endParaRPr lang="en-US"/>
          </a:p>
        </p:txBody>
      </p:sp>
      <p:sp>
        <p:nvSpPr>
          <p:cNvPr id="5" name="Rectangle 4">
            <a:extLst>
              <a:ext uri="{FF2B5EF4-FFF2-40B4-BE49-F238E27FC236}">
                <a16:creationId xmlns:a16="http://schemas.microsoft.com/office/drawing/2014/main" id="{F6809A74-AFF1-4025-ABCA-41C6DE26DE08}"/>
              </a:ext>
            </a:extLst>
          </p:cNvPr>
          <p:cNvSpPr/>
          <p:nvPr/>
        </p:nvSpPr>
        <p:spPr>
          <a:xfrm>
            <a:off x="0" y="0"/>
            <a:ext cx="2087217" cy="2176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F68DC5A-FA77-4887-96F5-A5CDB3D6CB9D}"/>
              </a:ext>
            </a:extLst>
          </p:cNvPr>
          <p:cNvSpPr>
            <a:spLocks noGrp="1"/>
          </p:cNvSpPr>
          <p:nvPr>
            <p:ph type="body" idx="1"/>
          </p:nvPr>
        </p:nvSpPr>
        <p:spPr>
          <a:xfrm>
            <a:off x="819807" y="2118873"/>
            <a:ext cx="10515600" cy="4121150"/>
          </a:xfrm>
        </p:spPr>
        <p:txBody>
          <a:bodyPr>
            <a:normAutofit fontScale="70000" lnSpcReduction="20000"/>
          </a:bodyPr>
          <a:lstStyle/>
          <a:p>
            <a:r>
              <a:rPr lang="en-US" sz="3300" b="0" i="0" dirty="0">
                <a:solidFill>
                  <a:srgbClr val="323A45"/>
                </a:solidFill>
                <a:effectLst/>
                <a:latin typeface="Source Sans Pro" panose="020B0503030403020204" pitchFamily="34" charset="0"/>
              </a:rPr>
              <a:t>Cluster Study Process</a:t>
            </a:r>
          </a:p>
          <a:p>
            <a:pPr lvl="1"/>
            <a:r>
              <a:rPr lang="en-US" sz="2800" dirty="0">
                <a:solidFill>
                  <a:srgbClr val="323A45"/>
                </a:solidFill>
                <a:latin typeface="Source Sans Pro" panose="020B0503030403020204" pitchFamily="34" charset="0"/>
              </a:rPr>
              <a:t>Streamlines process by requiring transmission providers (utilities, RTOs) to conduct larger studies consisting of numerous generating facilities, rather than separate studies for each facility—instead of first-come, first served it is now first ready, first served</a:t>
            </a:r>
            <a:endParaRPr lang="en-US" sz="2800" b="0" i="0" dirty="0">
              <a:solidFill>
                <a:srgbClr val="323A45"/>
              </a:solidFill>
              <a:effectLst/>
              <a:latin typeface="Source Sans Pro" panose="020B0503030403020204" pitchFamily="34" charset="0"/>
            </a:endParaRPr>
          </a:p>
          <a:p>
            <a:endParaRPr lang="en-US" dirty="0">
              <a:solidFill>
                <a:srgbClr val="323A45"/>
              </a:solidFill>
              <a:latin typeface="Source Sans Pro" panose="020B0503030403020204" pitchFamily="34" charset="0"/>
            </a:endParaRPr>
          </a:p>
          <a:p>
            <a:r>
              <a:rPr lang="en-US" sz="3300" b="0" i="0" dirty="0">
                <a:solidFill>
                  <a:srgbClr val="323A45"/>
                </a:solidFill>
                <a:effectLst/>
                <a:latin typeface="Source Sans Pro" panose="020B0503030403020204" pitchFamily="34" charset="0"/>
              </a:rPr>
              <a:t>Speed Up Interconnection Queue Processing</a:t>
            </a:r>
          </a:p>
          <a:p>
            <a:pPr lvl="1"/>
            <a:r>
              <a:rPr lang="en-US" sz="2800" b="0" i="0" dirty="0">
                <a:solidFill>
                  <a:srgbClr val="323A45"/>
                </a:solidFill>
                <a:effectLst/>
                <a:latin typeface="Source Sans Pro" panose="020B0503030403020204" pitchFamily="34" charset="0"/>
              </a:rPr>
              <a:t>Requires firm deadlines and establishes penalties if transmission providers do not complete interconnection studies on time</a:t>
            </a:r>
          </a:p>
          <a:p>
            <a:endParaRPr lang="en-US" dirty="0">
              <a:solidFill>
                <a:srgbClr val="323A45"/>
              </a:solidFill>
              <a:latin typeface="Source Sans Pro" panose="020B0503030403020204" pitchFamily="34" charset="0"/>
            </a:endParaRPr>
          </a:p>
          <a:p>
            <a:r>
              <a:rPr lang="en-US" sz="3300" b="0" i="0" dirty="0">
                <a:solidFill>
                  <a:srgbClr val="323A45"/>
                </a:solidFill>
                <a:effectLst/>
                <a:latin typeface="Source Sans Pro" panose="020B0503030403020204" pitchFamily="34" charset="0"/>
              </a:rPr>
              <a:t>Incorporate Technological Advancements into the Interconnection Process</a:t>
            </a:r>
          </a:p>
          <a:p>
            <a:pPr lvl="1"/>
            <a:r>
              <a:rPr lang="en-US" sz="2900" b="0" i="0" dirty="0">
                <a:solidFill>
                  <a:srgbClr val="323A45"/>
                </a:solidFill>
                <a:effectLst/>
                <a:latin typeface="Source Sans Pro" panose="020B0503030403020204" pitchFamily="34" charset="0"/>
              </a:rPr>
              <a:t>Permits flexibility for generators by allowing more than one generating facility  to co-locate on a shared site behind a single interconnection point and requiring realistic operating assumptions for storage resources</a:t>
            </a:r>
          </a:p>
          <a:p>
            <a:pPr lvl="1"/>
            <a:r>
              <a:rPr lang="en-US" sz="2900" dirty="0">
                <a:solidFill>
                  <a:srgbClr val="323A45"/>
                </a:solidFill>
                <a:latin typeface="Source Sans Pro" panose="020B0503030403020204" pitchFamily="34" charset="0"/>
              </a:rPr>
              <a:t>Requires consideration of alternative transmission technologies</a:t>
            </a:r>
            <a:br>
              <a:rPr lang="en-US" b="0" i="0" dirty="0">
                <a:solidFill>
                  <a:srgbClr val="323A45"/>
                </a:solidFill>
                <a:effectLst/>
                <a:latin typeface="Source Sans Pro" panose="020B0503030403020204" pitchFamily="34" charset="0"/>
              </a:rPr>
            </a:br>
            <a:endParaRPr lang="en-US" b="0" i="0" dirty="0">
              <a:solidFill>
                <a:srgbClr val="323A45"/>
              </a:solidFill>
              <a:effectLst/>
              <a:latin typeface="Source Sans Pro" panose="020B0503030403020204" pitchFamily="34" charset="0"/>
            </a:endParaRPr>
          </a:p>
          <a:p>
            <a:endParaRPr lang="en-US" dirty="0"/>
          </a:p>
        </p:txBody>
      </p:sp>
      <p:sp>
        <p:nvSpPr>
          <p:cNvPr id="2" name="Title 1">
            <a:extLst>
              <a:ext uri="{FF2B5EF4-FFF2-40B4-BE49-F238E27FC236}">
                <a16:creationId xmlns:a16="http://schemas.microsoft.com/office/drawing/2014/main" id="{D3FC1067-3C38-45A6-BD61-5AE262C4A032}"/>
              </a:ext>
            </a:extLst>
          </p:cNvPr>
          <p:cNvSpPr>
            <a:spLocks noGrp="1"/>
          </p:cNvSpPr>
          <p:nvPr>
            <p:ph type="title"/>
          </p:nvPr>
        </p:nvSpPr>
        <p:spPr>
          <a:xfrm>
            <a:off x="741893" y="396655"/>
            <a:ext cx="11082245" cy="1325563"/>
          </a:xfrm>
        </p:spPr>
        <p:txBody>
          <a:bodyPr>
            <a:normAutofit fontScale="90000"/>
          </a:bodyPr>
          <a:lstStyle/>
          <a:p>
            <a:r>
              <a:rPr lang="en-US" dirty="0"/>
              <a:t>Improvements to Generator Interconnection Procedures and Agreements (Order 2023)</a:t>
            </a:r>
          </a:p>
        </p:txBody>
      </p:sp>
    </p:spTree>
    <p:extLst>
      <p:ext uri="{BB962C8B-B14F-4D97-AF65-F5344CB8AC3E}">
        <p14:creationId xmlns:p14="http://schemas.microsoft.com/office/powerpoint/2010/main" val="2355543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59CE9DE-1448-4EC5-92F8-A6B034E5ED23}"/>
              </a:ext>
            </a:extLst>
          </p:cNvPr>
          <p:cNvSpPr>
            <a:spLocks noGrp="1"/>
          </p:cNvSpPr>
          <p:nvPr>
            <p:ph type="sldNum" idx="12"/>
          </p:nvPr>
        </p:nvSpPr>
        <p:spPr/>
        <p:txBody>
          <a:bodyPr/>
          <a:lstStyle/>
          <a:p>
            <a:r>
              <a:rPr lang="en-US"/>
              <a:t>Slide </a:t>
            </a:r>
            <a:fld id="{00000000-1234-1234-1234-123412341234}" type="slidenum">
              <a:rPr lang="en-US" smtClean="0"/>
              <a:pPr/>
              <a:t>9</a:t>
            </a:fld>
            <a:endParaRPr lang="en-US"/>
          </a:p>
        </p:txBody>
      </p:sp>
      <p:sp>
        <p:nvSpPr>
          <p:cNvPr id="5" name="Rectangle 4">
            <a:extLst>
              <a:ext uri="{FF2B5EF4-FFF2-40B4-BE49-F238E27FC236}">
                <a16:creationId xmlns:a16="http://schemas.microsoft.com/office/drawing/2014/main" id="{F6809A74-AFF1-4025-ABCA-41C6DE26DE08}"/>
              </a:ext>
            </a:extLst>
          </p:cNvPr>
          <p:cNvSpPr/>
          <p:nvPr/>
        </p:nvSpPr>
        <p:spPr>
          <a:xfrm>
            <a:off x="0" y="0"/>
            <a:ext cx="2087217" cy="2176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F68DC5A-FA77-4887-96F5-A5CDB3D6CB9D}"/>
              </a:ext>
            </a:extLst>
          </p:cNvPr>
          <p:cNvSpPr>
            <a:spLocks noGrp="1"/>
          </p:cNvSpPr>
          <p:nvPr>
            <p:ph type="body" idx="1"/>
          </p:nvPr>
        </p:nvSpPr>
        <p:spPr>
          <a:xfrm>
            <a:off x="819807" y="2118873"/>
            <a:ext cx="10515600" cy="4121150"/>
          </a:xfrm>
        </p:spPr>
        <p:txBody>
          <a:bodyPr>
            <a:normAutofit fontScale="92500" lnSpcReduction="10000"/>
          </a:bodyPr>
          <a:lstStyle/>
          <a:p>
            <a:r>
              <a:rPr lang="en-US" sz="3600" b="0" i="0" dirty="0">
                <a:solidFill>
                  <a:srgbClr val="323A45"/>
                </a:solidFill>
                <a:effectLst/>
                <a:latin typeface="Source Sans Pro" panose="020B0503030403020204" pitchFamily="34" charset="0"/>
              </a:rPr>
              <a:t>Next Steps</a:t>
            </a:r>
          </a:p>
          <a:p>
            <a:pPr lvl="1"/>
            <a:r>
              <a:rPr lang="en-US" sz="3200" dirty="0">
                <a:solidFill>
                  <a:srgbClr val="323A45"/>
                </a:solidFill>
                <a:latin typeface="Source Sans Pro" panose="020B0503030403020204" pitchFamily="34" charset="0"/>
              </a:rPr>
              <a:t>Rehearing Requests filed, currently under consideration</a:t>
            </a:r>
          </a:p>
          <a:p>
            <a:pPr lvl="2"/>
            <a:r>
              <a:rPr lang="en-US" sz="2800" dirty="0">
                <a:solidFill>
                  <a:srgbClr val="323A45"/>
                </a:solidFill>
                <a:latin typeface="Source Sans Pro" panose="020B0503030403020204" pitchFamily="34" charset="0"/>
              </a:rPr>
              <a:t>Commission Action, TBD</a:t>
            </a:r>
            <a:br>
              <a:rPr lang="en-US" sz="2800" dirty="0">
                <a:solidFill>
                  <a:srgbClr val="323A45"/>
                </a:solidFill>
                <a:latin typeface="Source Sans Pro" panose="020B0503030403020204" pitchFamily="34" charset="0"/>
              </a:rPr>
            </a:br>
            <a:endParaRPr lang="en-US" sz="2800" dirty="0">
              <a:solidFill>
                <a:srgbClr val="323A45"/>
              </a:solidFill>
              <a:latin typeface="Source Sans Pro" panose="020B0503030403020204" pitchFamily="34" charset="0"/>
            </a:endParaRPr>
          </a:p>
          <a:p>
            <a:pPr lvl="1"/>
            <a:r>
              <a:rPr lang="en-US" sz="3200" b="0" i="0" dirty="0">
                <a:solidFill>
                  <a:srgbClr val="323A45"/>
                </a:solidFill>
                <a:effectLst/>
                <a:latin typeface="Source Sans Pro" panose="020B0503030403020204" pitchFamily="34" charset="0"/>
              </a:rPr>
              <a:t>Publication of Order 2023 in Federal Register, Sept. 6</a:t>
            </a:r>
            <a:r>
              <a:rPr lang="en-US" sz="3200" dirty="0">
                <a:solidFill>
                  <a:srgbClr val="323A45"/>
                </a:solidFill>
                <a:latin typeface="Source Sans Pro" panose="020B0503030403020204" pitchFamily="34" charset="0"/>
              </a:rPr>
              <a:t>, 2023</a:t>
            </a:r>
          </a:p>
          <a:p>
            <a:pPr marL="914400" lvl="2" indent="0">
              <a:buNone/>
            </a:pPr>
            <a:br>
              <a:rPr lang="en-US" sz="2800" dirty="0">
                <a:solidFill>
                  <a:srgbClr val="323A45"/>
                </a:solidFill>
                <a:latin typeface="Source Sans Pro" panose="020B0503030403020204" pitchFamily="34" charset="0"/>
              </a:rPr>
            </a:br>
            <a:endParaRPr lang="en-US" sz="2800" dirty="0">
              <a:solidFill>
                <a:srgbClr val="323A45"/>
              </a:solidFill>
              <a:latin typeface="Source Sans Pro" panose="020B0503030403020204" pitchFamily="34" charset="0"/>
            </a:endParaRPr>
          </a:p>
          <a:p>
            <a:pPr lvl="1"/>
            <a:r>
              <a:rPr lang="en-US" sz="3200" b="0" i="0" dirty="0">
                <a:solidFill>
                  <a:srgbClr val="323A45"/>
                </a:solidFill>
                <a:effectLst/>
                <a:latin typeface="Source Sans Pro" panose="020B0503030403020204" pitchFamily="34" charset="0"/>
              </a:rPr>
              <a:t>Transmission Provider compliance filings due, April 3, 2024</a:t>
            </a:r>
            <a:endParaRPr lang="en-US" sz="3200" dirty="0">
              <a:solidFill>
                <a:srgbClr val="323A45"/>
              </a:solidFill>
              <a:latin typeface="Source Sans Pro" panose="020B0503030403020204" pitchFamily="34" charset="0"/>
            </a:endParaRPr>
          </a:p>
          <a:p>
            <a:pPr marL="457200" lvl="1" indent="0">
              <a:buNone/>
            </a:pPr>
            <a:br>
              <a:rPr lang="en-US" b="0" i="0" dirty="0">
                <a:solidFill>
                  <a:srgbClr val="323A45"/>
                </a:solidFill>
                <a:effectLst/>
                <a:latin typeface="Source Sans Pro" panose="020B0503030403020204" pitchFamily="34" charset="0"/>
              </a:rPr>
            </a:br>
            <a:endParaRPr lang="en-US" b="0" i="0" dirty="0">
              <a:solidFill>
                <a:srgbClr val="323A45"/>
              </a:solidFill>
              <a:effectLst/>
              <a:latin typeface="Source Sans Pro" panose="020B0503030403020204" pitchFamily="34" charset="0"/>
            </a:endParaRPr>
          </a:p>
          <a:p>
            <a:endParaRPr lang="en-US" dirty="0"/>
          </a:p>
        </p:txBody>
      </p:sp>
      <p:sp>
        <p:nvSpPr>
          <p:cNvPr id="2" name="Title 1">
            <a:extLst>
              <a:ext uri="{FF2B5EF4-FFF2-40B4-BE49-F238E27FC236}">
                <a16:creationId xmlns:a16="http://schemas.microsoft.com/office/drawing/2014/main" id="{D3FC1067-3C38-45A6-BD61-5AE262C4A032}"/>
              </a:ext>
            </a:extLst>
          </p:cNvPr>
          <p:cNvSpPr>
            <a:spLocks noGrp="1"/>
          </p:cNvSpPr>
          <p:nvPr>
            <p:ph type="title"/>
          </p:nvPr>
        </p:nvSpPr>
        <p:spPr>
          <a:xfrm>
            <a:off x="741893" y="396655"/>
            <a:ext cx="11082245" cy="1325563"/>
          </a:xfrm>
        </p:spPr>
        <p:txBody>
          <a:bodyPr>
            <a:normAutofit fontScale="90000"/>
          </a:bodyPr>
          <a:lstStyle/>
          <a:p>
            <a:r>
              <a:rPr lang="en-US" dirty="0"/>
              <a:t>Improvements to Generator Interconnection Procedures and Agreements (Order 2023)</a:t>
            </a:r>
          </a:p>
        </p:txBody>
      </p:sp>
    </p:spTree>
    <p:extLst>
      <p:ext uri="{BB962C8B-B14F-4D97-AF65-F5344CB8AC3E}">
        <p14:creationId xmlns:p14="http://schemas.microsoft.com/office/powerpoint/2010/main" val="3636752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1">
      <a:majorFont>
        <a:latin typeface="Source Sans Pro Black"/>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3221</TotalTime>
  <Words>2857</Words>
  <Application>Microsoft Office PowerPoint</Application>
  <PresentationFormat>Widescreen</PresentationFormat>
  <Paragraphs>203</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Source Sans Pro</vt:lpstr>
      <vt:lpstr>Source Sans Pro Black</vt:lpstr>
      <vt:lpstr>Times New Roman</vt:lpstr>
      <vt:lpstr>Wingdings</vt:lpstr>
      <vt:lpstr>Office Theme</vt:lpstr>
      <vt:lpstr>PowerPoint Presentation</vt:lpstr>
      <vt:lpstr>PowerPoint Presentation</vt:lpstr>
      <vt:lpstr>About FERC </vt:lpstr>
      <vt:lpstr>About FERC, cont.</vt:lpstr>
      <vt:lpstr>Upcoming Events</vt:lpstr>
      <vt:lpstr>Priority Transmission Items</vt:lpstr>
      <vt:lpstr>Improvements to Generator Interconnection Procedures and Agreements (Order 2023)</vt:lpstr>
      <vt:lpstr>Improvements to Generator Interconnection Procedures and Agreements (Order 2023)</vt:lpstr>
      <vt:lpstr>Improvements to Generator Interconnection Procedures and Agreements (Order 2023)</vt:lpstr>
      <vt:lpstr>Backstop Transmission Siting Proposal</vt:lpstr>
      <vt:lpstr>Long-Term Grid Planning Proposal</vt:lpstr>
      <vt:lpstr>About the Office of External Affairs</vt:lpstr>
      <vt:lpstr>Office of Public Participation</vt:lpstr>
      <vt:lpstr>Questions?</vt:lpstr>
    </vt:vector>
  </TitlesOfParts>
  <Company>FERC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Nathan Otlewski</dc:creator>
  <cp:lastModifiedBy>Robert Thormeyer</cp:lastModifiedBy>
  <cp:revision>61</cp:revision>
  <dcterms:created xsi:type="dcterms:W3CDTF">2019-08-08T13:02:40Z</dcterms:created>
  <dcterms:modified xsi:type="dcterms:W3CDTF">2023-11-03T18:26:21Z</dcterms:modified>
</cp:coreProperties>
</file>