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5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6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  <p:sldMasterId id="2147483717" r:id="rId2"/>
    <p:sldMasterId id="2147483738" r:id="rId3"/>
    <p:sldMasterId id="2147483767" r:id="rId4"/>
    <p:sldMasterId id="2147483788" r:id="rId5"/>
    <p:sldMasterId id="2147483836" r:id="rId6"/>
    <p:sldMasterId id="2147483880" r:id="rId7"/>
  </p:sldMasterIdLst>
  <p:notesMasterIdLst>
    <p:notesMasterId r:id="rId38"/>
  </p:notesMasterIdLst>
  <p:sldIdLst>
    <p:sldId id="256" r:id="rId8"/>
    <p:sldId id="258" r:id="rId9"/>
    <p:sldId id="260" r:id="rId10"/>
    <p:sldId id="2147474323" r:id="rId11"/>
    <p:sldId id="2147377408" r:id="rId12"/>
    <p:sldId id="2147377688" r:id="rId13"/>
    <p:sldId id="2147474317" r:id="rId14"/>
    <p:sldId id="2147474257" r:id="rId15"/>
    <p:sldId id="2147474340" r:id="rId16"/>
    <p:sldId id="2147474332" r:id="rId17"/>
    <p:sldId id="2147474295" r:id="rId18"/>
    <p:sldId id="2147377676" r:id="rId19"/>
    <p:sldId id="2147377661" r:id="rId20"/>
    <p:sldId id="2147474328" r:id="rId21"/>
    <p:sldId id="2147474329" r:id="rId22"/>
    <p:sldId id="2147474293" r:id="rId23"/>
    <p:sldId id="2147474261" r:id="rId24"/>
    <p:sldId id="2147474333" r:id="rId25"/>
    <p:sldId id="2147474312" r:id="rId26"/>
    <p:sldId id="2147377564" r:id="rId27"/>
    <p:sldId id="2147377550" r:id="rId28"/>
    <p:sldId id="265" r:id="rId29"/>
    <p:sldId id="2147474338" r:id="rId30"/>
    <p:sldId id="2147377520" r:id="rId31"/>
    <p:sldId id="2147474320" r:id="rId32"/>
    <p:sldId id="2147474324" r:id="rId33"/>
    <p:sldId id="2147474341" r:id="rId34"/>
    <p:sldId id="2147474330" r:id="rId35"/>
    <p:sldId id="2147474265" r:id="rId36"/>
    <p:sldId id="214737750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DB6704-E945-26FB-1FA6-E4879935CBBA}" name="Ben Shapiro" initials="BS" userId="SNUNDFr6ZLeAUctNXh6f37s4jwIjbYlIWQNXSsQ1dB8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5153" autoAdjust="0"/>
  </p:normalViewPr>
  <p:slideViewPr>
    <p:cSldViewPr snapToGrid="0">
      <p:cViewPr varScale="1">
        <p:scale>
          <a:sx n="78" d="100"/>
          <a:sy n="78" d="100"/>
        </p:scale>
        <p:origin x="56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8/10/relationships/authors" Target="author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507A0-2BB3-FD4A-A913-16471FE21EDB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D0543-E6D9-B24F-8E0B-3990EA143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88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D0543-E6D9-B24F-8E0B-3990EA143A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82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E649CB-0B81-4204-A849-0379B10D6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779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D0543-E6D9-B24F-8E0B-3990EA143A9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13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D0543-E6D9-B24F-8E0B-3990EA143A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9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649CB-0B81-4204-A849-0379B10D6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560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E649CB-0B81-4204-A849-0379B10D6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662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649CB-0B81-4204-A849-0379B10D6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07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649CB-0B81-4204-A849-0379B10D6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84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Where one hex8 ~0.28 sq. mi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(roughly one feeder circuit)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D0543-E6D9-B24F-8E0B-3990EA143A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49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D5C6E-31EB-D443-8488-5AABCF5504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68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22c76271367_1_15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44" name="Google Shape;844;g22c76271367_1_1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8323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EPRI/" TargetMode="External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linkedin.com/company/epri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epri.com/" TargetMode="External"/><Relationship Id="rId9" Type="http://schemas.openxmlformats.org/officeDocument/2006/relationships/hyperlink" Target="https://twitter.com/EPRINews" TargetMode="Externa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1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1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1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1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1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EPRI/" TargetMode="External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linkedin.com/company/epri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epri.com/" TargetMode="External"/><Relationship Id="rId9" Type="http://schemas.openxmlformats.org/officeDocument/2006/relationships/hyperlink" Target="https://twitter.com/EPRINews" TargetMode="External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7.xml"/><Relationship Id="rId6" Type="http://schemas.openxmlformats.org/officeDocument/2006/relationships/hyperlink" Target="https://www.facebook.com/EPRI/" TargetMode="External"/><Relationship Id="rId11" Type="http://schemas.openxmlformats.org/officeDocument/2006/relationships/image" Target="../media/image53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1.png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54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7.xml"/><Relationship Id="rId6" Type="http://schemas.openxmlformats.org/officeDocument/2006/relationships/hyperlink" Target="https://www.facebook.com/EPRI/" TargetMode="External"/><Relationship Id="rId11" Type="http://schemas.openxmlformats.org/officeDocument/2006/relationships/image" Target="../media/image53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1.png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54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7.xml"/><Relationship Id="rId6" Type="http://schemas.openxmlformats.org/officeDocument/2006/relationships/hyperlink" Target="https://www.facebook.com/EPRI/" TargetMode="External"/><Relationship Id="rId11" Type="http://schemas.openxmlformats.org/officeDocument/2006/relationships/image" Target="../media/image53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1.png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54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7.xml"/><Relationship Id="rId6" Type="http://schemas.openxmlformats.org/officeDocument/2006/relationships/hyperlink" Target="https://www.facebook.com/EPRI/" TargetMode="External"/><Relationship Id="rId11" Type="http://schemas.openxmlformats.org/officeDocument/2006/relationships/image" Target="../media/image53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1.png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EPRI/" TargetMode="External"/><Relationship Id="rId12" Type="http://schemas.openxmlformats.org/officeDocument/2006/relationships/image" Target="../media/image9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linkedin.com/company/epri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epri.com/" TargetMode="External"/><Relationship Id="rId9" Type="http://schemas.openxmlformats.org/officeDocument/2006/relationships/hyperlink" Target="https://twitter.com/EPRINews" TargetMode="Externa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www.linkedin.com/company/epri" TargetMode="External"/><Relationship Id="rId7" Type="http://schemas.openxmlformats.org/officeDocument/2006/relationships/hyperlink" Target="https://twitter.com/EPRINews" TargetMode="External"/><Relationship Id="rId2" Type="http://schemas.openxmlformats.org/officeDocument/2006/relationships/hyperlink" Target="http://www.epri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EPRI/" TargetMode="Externa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13" Type="http://schemas.openxmlformats.org/officeDocument/2006/relationships/image" Target="../media/image2.svg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EPRI/" TargetMode="External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EPRI/" TargetMode="External"/><Relationship Id="rId12" Type="http://schemas.openxmlformats.org/officeDocument/2006/relationships/image" Target="../media/image9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linkedin.com/company/epri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epri.com/" TargetMode="External"/><Relationship Id="rId9" Type="http://schemas.openxmlformats.org/officeDocument/2006/relationships/hyperlink" Target="https://twitter.com/EPRINews" TargetMode="Externa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EPRI/" TargetMode="External"/><Relationship Id="rId12" Type="http://schemas.openxmlformats.org/officeDocument/2006/relationships/image" Target="../media/image9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linkedin.com/company/epri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epri.com/" TargetMode="External"/><Relationship Id="rId9" Type="http://schemas.openxmlformats.org/officeDocument/2006/relationships/hyperlink" Target="https://twitter.com/EPRINews" TargetMode="Externa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EPRI/" TargetMode="External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linkedin.com/company/epri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epri.com/" TargetMode="External"/><Relationship Id="rId9" Type="http://schemas.openxmlformats.org/officeDocument/2006/relationships/hyperlink" Target="https://twitter.com/EPRINews" TargetMode="Externa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EPRI/" TargetMode="External"/><Relationship Id="rId12" Type="http://schemas.openxmlformats.org/officeDocument/2006/relationships/image" Target="../media/image9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linkedin.com/company/epri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epri.com/" TargetMode="External"/><Relationship Id="rId9" Type="http://schemas.openxmlformats.org/officeDocument/2006/relationships/hyperlink" Target="https://twitter.com/EPRINews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hyperlink" Target="https://www.facebook.com/EPRI/" TargetMode="External"/><Relationship Id="rId12" Type="http://schemas.openxmlformats.org/officeDocument/2006/relationships/image" Target="../media/image9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linkedin.com/company/epri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epri.com/" TargetMode="External"/><Relationship Id="rId9" Type="http://schemas.openxmlformats.org/officeDocument/2006/relationships/hyperlink" Target="https://twitter.com/EPRINews" TargetMode="Externa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EPRI/" TargetMode="External"/><Relationship Id="rId12" Type="http://schemas.openxmlformats.org/officeDocument/2006/relationships/image" Target="../media/image9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linkedin.com/company/epri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epri.com/" TargetMode="External"/><Relationship Id="rId9" Type="http://schemas.openxmlformats.org/officeDocument/2006/relationships/hyperlink" Target="https://twitter.com/EPRINews" TargetMode="Externa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EPRI/" TargetMode="External"/><Relationship Id="rId12" Type="http://schemas.openxmlformats.org/officeDocument/2006/relationships/image" Target="../media/image9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linkedin.com/company/epri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epri.com/" TargetMode="External"/><Relationship Id="rId9" Type="http://schemas.openxmlformats.org/officeDocument/2006/relationships/hyperlink" Target="https://twitter.com/EPRINews" TargetMode="Externa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hyperlink" Target="https://www.facebook.com/EPRI/" TargetMode="External"/><Relationship Id="rId12" Type="http://schemas.openxmlformats.org/officeDocument/2006/relationships/image" Target="../media/image9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linkedin.com/company/epri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epri.com/" TargetMode="External"/><Relationship Id="rId9" Type="http://schemas.openxmlformats.org/officeDocument/2006/relationships/hyperlink" Target="https://twitter.com/EPRINews" TargetMode="Externa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www.linkedin.com/company/epri" TargetMode="External"/><Relationship Id="rId7" Type="http://schemas.openxmlformats.org/officeDocument/2006/relationships/hyperlink" Target="https://twitter.com/EPRINews" TargetMode="External"/><Relationship Id="rId2" Type="http://schemas.openxmlformats.org/officeDocument/2006/relationships/hyperlink" Target="http://www.epri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EPRI/" TargetMode="External"/><Relationship Id="rId4" Type="http://schemas.openxmlformats.org/officeDocument/2006/relationships/image" Target="../media/image5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13" Type="http://schemas.openxmlformats.org/officeDocument/2006/relationships/image" Target="../media/image2.svg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facebook.com/EPRI/" TargetMode="External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1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1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1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1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2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A4849C-21D6-92C5-2313-A8EAA816116A}"/>
              </a:ext>
            </a:extLst>
          </p:cNvPr>
          <p:cNvSpPr/>
          <p:nvPr/>
        </p:nvSpPr>
        <p:spPr>
          <a:xfrm>
            <a:off x="0" y="6014720"/>
            <a:ext cx="12192000" cy="84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301CB2C-977D-96F3-6A5A-C1E2382DAE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345"/>
            <a:ext cx="12192000" cy="56649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2759024"/>
            <a:ext cx="9144000" cy="1211865"/>
          </a:xfr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63CCB72-56D9-DA46-DBA5-0F43D561A4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80" y="758580"/>
            <a:ext cx="3310467" cy="12118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0CC24F-BCB2-936B-A222-EF285A2857F7}"/>
              </a:ext>
            </a:extLst>
          </p:cNvPr>
          <p:cNvGrpSpPr/>
          <p:nvPr/>
        </p:nvGrpSpPr>
        <p:grpSpPr>
          <a:xfrm>
            <a:off x="477943" y="6319495"/>
            <a:ext cx="4219629" cy="397839"/>
            <a:chOff x="265461" y="6260332"/>
            <a:chExt cx="5057346" cy="476822"/>
          </a:xfrm>
        </p:grpSpPr>
        <p:sp>
          <p:nvSpPr>
            <p:cNvPr id="19" name="Text Box 47">
              <a:extLst>
                <a:ext uri="{FF2B5EF4-FFF2-40B4-BE49-F238E27FC236}">
                  <a16:creationId xmlns:a16="http://schemas.microsoft.com/office/drawing/2014/main" id="{9EBA8B0F-6952-9F40-99C2-A3090EFBA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1518" y="6478938"/>
              <a:ext cx="3491289" cy="25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0" name="TextBox 19">
              <a:hlinkClick r:id="rId4"/>
              <a:extLst>
                <a:ext uri="{FF2B5EF4-FFF2-40B4-BE49-F238E27FC236}">
                  <a16:creationId xmlns:a16="http://schemas.microsoft.com/office/drawing/2014/main" id="{DC762137-B8EA-FC2F-745F-7A00E295D772}"/>
                </a:ext>
              </a:extLst>
            </p:cNvPr>
            <p:cNvSpPr txBox="1"/>
            <p:nvPr/>
          </p:nvSpPr>
          <p:spPr>
            <a:xfrm>
              <a:off x="265461" y="6474755"/>
              <a:ext cx="1667548" cy="258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C7B809-5A72-C587-1EF3-145C69A8D6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78058" y="6260332"/>
              <a:ext cx="0" cy="4222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2" name="Picture 21">
              <a:hlinkClick r:id="rId5"/>
              <a:extLst>
                <a:ext uri="{FF2B5EF4-FFF2-40B4-BE49-F238E27FC236}">
                  <a16:creationId xmlns:a16="http://schemas.microsoft.com/office/drawing/2014/main" id="{11AFE7D2-80AC-F99B-F097-BFB271E3C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246" y="6282893"/>
              <a:ext cx="150230" cy="150229"/>
            </a:xfrm>
            <a:prstGeom prst="rect">
              <a:avLst/>
            </a:prstGeom>
          </p:spPr>
        </p:pic>
        <p:pic>
          <p:nvPicPr>
            <p:cNvPr id="23" name="Picture 22">
              <a:hlinkClick r:id="rId7"/>
              <a:extLst>
                <a:ext uri="{FF2B5EF4-FFF2-40B4-BE49-F238E27FC236}">
                  <a16:creationId xmlns:a16="http://schemas.microsoft.com/office/drawing/2014/main" id="{9185766C-59D3-ECA8-DA7C-5C4C00138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4621" y="6285738"/>
              <a:ext cx="75579" cy="163755"/>
            </a:xfrm>
            <a:prstGeom prst="rect">
              <a:avLst/>
            </a:prstGeom>
          </p:spPr>
        </p:pic>
        <p:pic>
          <p:nvPicPr>
            <p:cNvPr id="24" name="Picture 23">
              <a:hlinkClick r:id="rId9"/>
              <a:extLst>
                <a:ext uri="{FF2B5EF4-FFF2-40B4-BE49-F238E27FC236}">
                  <a16:creationId xmlns:a16="http://schemas.microsoft.com/office/drawing/2014/main" id="{D100E0F6-2C35-768E-D552-16CE35D86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675" y="6315475"/>
              <a:ext cx="160710" cy="131012"/>
            </a:xfrm>
            <a:prstGeom prst="rect">
              <a:avLst/>
            </a:prstGeom>
          </p:spPr>
        </p:pic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6A93323E-045F-F609-E2A1-9FC7C28A79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58448" y="6388874"/>
            <a:ext cx="1335283" cy="259083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D9F7F224-BBF4-2CBE-DD55-F0ABC6D5F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280" y="4184445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PRESENTER(S):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C4F3A4-FFC2-4E43-801B-3EA062A7319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89280" y="4589492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Name, Title</a:t>
            </a:r>
            <a:br>
              <a:rPr lang="en-US"/>
            </a:br>
            <a:r>
              <a:rPr lang="en-US"/>
              <a:t>Presenter 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0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326628"/>
            <a:ext cx="2758607" cy="506432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27D2E10-BADA-72EE-2B2C-55DF7825DE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598AE-A9A7-FF62-907C-EEE341ABC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6B4B47-C553-DE42-CA77-6BD933CC45F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8" y="1326627"/>
            <a:ext cx="7409035" cy="5064325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86060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&amp;LC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13DCC-F107-4B27-8EAA-FA2368E322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75601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G&amp;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370DE5-6E93-4496-B10C-FF6027E31F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2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4" name="Rectangle 23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93561F-CAB2-4517-A6C1-CC6CDE085269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id="{C6098697-978C-497A-8844-B897E3851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2B0D3F73-8CAD-40AE-843F-C23EDECF168A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E81FBE-9D64-4C06-BAB1-FFAF2AB5C92F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2" name="Picture 31">
              <a:hlinkClick r:id="rId4"/>
              <a:extLst>
                <a:ext uri="{FF2B5EF4-FFF2-40B4-BE49-F238E27FC236}">
                  <a16:creationId xmlns:a16="http://schemas.microsoft.com/office/drawing/2014/main" id="{D6AAD40B-2BE4-4A23-AF70-2E6A765EE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3" name="Picture 32">
              <a:hlinkClick r:id="rId6"/>
              <a:extLst>
                <a:ext uri="{FF2B5EF4-FFF2-40B4-BE49-F238E27FC236}">
                  <a16:creationId xmlns:a16="http://schemas.microsoft.com/office/drawing/2014/main" id="{D26E2C2D-63AC-4672-9CFD-12890EB1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4" name="Picture 33">
              <a:hlinkClick r:id="rId8"/>
              <a:extLst>
                <a:ext uri="{FF2B5EF4-FFF2-40B4-BE49-F238E27FC236}">
                  <a16:creationId xmlns:a16="http://schemas.microsoft.com/office/drawing/2014/main" id="{718FAA29-2E23-4896-BC6D-970DF44FC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7775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&amp;D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5DD1C6-53CB-422F-B275-DBDFBD9428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CA6871-F43E-43AE-A2AE-E46146D6A565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id="{456EFF95-D289-468B-A39F-1C223CCA0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12A1A365-06F2-4B20-9224-7C3EAC6A428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959B6B3-B9E1-4933-8BDC-3B3FDC236B7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CD2CCB58-DA3B-462C-80B9-C58BBFFC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AE810849-F144-4E7E-93DE-EAF2E0836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2BEBC2F3-83E5-4482-B054-9DFE809B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38060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2566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11012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21117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6950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538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55396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6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93FD6CB1-D547-ACA8-622C-7C4636E152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9577"/>
            <a:ext cx="12192000" cy="4455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326628"/>
            <a:ext cx="2758607" cy="506432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27D2E10-BADA-72EE-2B2C-55DF7825DE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62EB9-EA7E-748D-DD26-F2600CA759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99DB34-0A9B-ECD1-3FD9-8C37925449A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8" y="1326627"/>
            <a:ext cx="7409035" cy="5064325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84833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7001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5406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2560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7991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6146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84826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4110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93361-5DEE-416E-BF8A-9AAC84762D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688" y="2712785"/>
            <a:ext cx="12196689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4319844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F31C54-28E4-451E-87C9-3AAB9056C6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67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37952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69AE35-706A-4560-B5DD-3058B630A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6F209-0056-42E3-B38F-5FAA62C15D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3574"/>
            <a:ext cx="12188952" cy="1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29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2E0B45F-FF7A-2320-15CC-7A82C045A9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062"/>
          <a:stretch/>
        </p:blipFill>
        <p:spPr>
          <a:xfrm>
            <a:off x="0" y="978605"/>
            <a:ext cx="12192000" cy="56649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581C4-30F9-64EF-D860-6EC9BFAD6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964" y="230845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8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 sz="2000"/>
            </a:lvl3pPr>
            <a:lvl4pPr marL="1371600" indent="0" algn="ctr">
              <a:buFontTx/>
              <a:buNone/>
              <a:defRPr sz="2000"/>
            </a:lvl4pPr>
            <a:lvl5pPr marL="1828800" indent="0" algn="ctr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27D2E10-BADA-72EE-2B2C-55DF7825DE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A9DD9-C324-D548-C1C4-583B2EBC75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FE6482-F162-52E2-D119-F63BB5BCD8C3}"/>
              </a:ext>
            </a:extLst>
          </p:cNvPr>
          <p:cNvSpPr/>
          <p:nvPr userDrawn="1"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266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0947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2CD34F2-2EEA-C3BD-024F-A385F10A4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29FD97-2719-6348-97B1-7B880FB386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9281" y="6075695"/>
            <a:ext cx="4114800" cy="365125"/>
          </a:xfrm>
        </p:spPr>
        <p:txBody>
          <a:bodyPr/>
          <a:lstStyle>
            <a:lvl1pPr>
              <a:defRPr>
                <a:solidFill>
                  <a:srgbClr val="202D4F"/>
                </a:solidFill>
              </a:defRPr>
            </a:lvl1pPr>
          </a:lstStyle>
          <a:p>
            <a:r>
              <a:rPr lang="en-US" dirty="0"/>
              <a:t>Powering Strong Communities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A4B37-16C0-BC4A-A7AF-6B9A43F8D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96300" y="6075695"/>
            <a:ext cx="362833" cy="365125"/>
          </a:xfrm>
        </p:spPr>
        <p:txBody>
          <a:bodyPr/>
          <a:lstStyle>
            <a:lvl1pPr>
              <a:defRPr>
                <a:solidFill>
                  <a:srgbClr val="202D4F"/>
                </a:solidFill>
              </a:defRPr>
            </a:lvl1pPr>
          </a:lstStyle>
          <a:p>
            <a:fld id="{43B5B6BF-3717-F740-9AD9-78D08E5AC6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F39101-BDEF-6545-9342-DF5AB7F99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7380" y="2123606"/>
            <a:ext cx="9604455" cy="1345407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6000"/>
              </a:lnSpc>
              <a:defRPr sz="5400">
                <a:solidFill>
                  <a:schemeClr val="bg1"/>
                </a:solidFill>
                <a:latin typeface="Raleway Light" panose="020B0403030101060003" pitchFamily="34" charset="0"/>
              </a:defRPr>
            </a:lvl1pPr>
          </a:lstStyle>
          <a:p>
            <a:r>
              <a:rPr lang="en-US" dirty="0"/>
              <a:t>Sample Presentation 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093217C-81D4-AD4A-B553-CB75E1DE5D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7380" y="3484184"/>
            <a:ext cx="8933930" cy="497468"/>
          </a:xfrm>
        </p:spPr>
        <p:txBody>
          <a:bodyPr lIns="0" tIns="0" rIns="0" bIns="0"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</a:t>
            </a:r>
            <a:r>
              <a:rPr lang="en-US" dirty="0" err="1"/>
              <a:t>subheader</a:t>
            </a:r>
            <a:r>
              <a:rPr lang="en-US" dirty="0"/>
              <a:t> for presentation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BCD98FB4-46C8-A948-AFFE-9A3B23B584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7380" y="4171049"/>
            <a:ext cx="8970593" cy="852725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0F184B"/>
                </a:solidFill>
              </a:defRPr>
            </a:lvl2pPr>
            <a:lvl3pPr>
              <a:defRPr>
                <a:solidFill>
                  <a:srgbClr val="0F184B"/>
                </a:solidFill>
              </a:defRPr>
            </a:lvl3pPr>
            <a:lvl4pPr>
              <a:defRPr>
                <a:solidFill>
                  <a:srgbClr val="0F184B"/>
                </a:solidFill>
              </a:defRPr>
            </a:lvl4pPr>
            <a:lvl5pPr>
              <a:defRPr>
                <a:solidFill>
                  <a:srgbClr val="0F184B"/>
                </a:solidFill>
              </a:defRPr>
            </a:lvl5pPr>
          </a:lstStyle>
          <a:p>
            <a:pPr lvl="0"/>
            <a:r>
              <a:rPr lang="en-US" dirty="0"/>
              <a:t>Speaker name/organization goes here</a:t>
            </a:r>
          </a:p>
        </p:txBody>
      </p:sp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C9269919-4566-4CFA-6C05-53EA48E218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12" y="517385"/>
            <a:ext cx="4286935" cy="137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859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ircle&#10;&#10;Description automatically generated">
            <a:extLst>
              <a:ext uri="{FF2B5EF4-FFF2-40B4-BE49-F238E27FC236}">
                <a16:creationId xmlns:a16="http://schemas.microsoft.com/office/drawing/2014/main" id="{9EC4AAEE-4503-04C1-A57F-1BE935FF11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9758A7-823D-6E41-94CB-A0503146A2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4239" y="2123607"/>
            <a:ext cx="9918427" cy="96799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6000"/>
              </a:lnSpc>
              <a:defRPr sz="5400">
                <a:solidFill>
                  <a:srgbClr val="0F184B"/>
                </a:solidFill>
                <a:latin typeface="Raleway Light" panose="020B0403030101060003" pitchFamily="34" charset="0"/>
              </a:defRPr>
            </a:lvl1pPr>
          </a:lstStyle>
          <a:p>
            <a:r>
              <a:rPr lang="en-US" dirty="0"/>
              <a:t>Sample Presentation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1EEDC2-34EC-2247-BF0F-4C8D3DCA31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4239" y="3338088"/>
            <a:ext cx="9001896" cy="497468"/>
          </a:xfrm>
        </p:spPr>
        <p:txBody>
          <a:bodyPr lIns="0" tIns="0" rIns="0" bIns="0"/>
          <a:lstStyle>
            <a:lvl1pPr marL="0" indent="0" algn="l">
              <a:buNone/>
              <a:defRPr sz="2400" b="1" i="0">
                <a:solidFill>
                  <a:srgbClr val="0F184B"/>
                </a:solidFill>
                <a:latin typeface="Raleway SemiBold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</a:t>
            </a:r>
            <a:r>
              <a:rPr lang="en-US" dirty="0" err="1"/>
              <a:t>subheader</a:t>
            </a:r>
            <a:r>
              <a:rPr lang="en-US" dirty="0"/>
              <a:t> for presentation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7BF06A1-CAE6-42D3-981A-9D965EED1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239" y="3893126"/>
            <a:ext cx="9038559" cy="889294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rgbClr val="0F184B"/>
                </a:solidFill>
              </a:defRPr>
            </a:lvl1pPr>
            <a:lvl2pPr>
              <a:defRPr>
                <a:solidFill>
                  <a:srgbClr val="0F184B"/>
                </a:solidFill>
              </a:defRPr>
            </a:lvl2pPr>
            <a:lvl3pPr>
              <a:defRPr>
                <a:solidFill>
                  <a:srgbClr val="0F184B"/>
                </a:solidFill>
              </a:defRPr>
            </a:lvl3pPr>
            <a:lvl4pPr>
              <a:defRPr>
                <a:solidFill>
                  <a:srgbClr val="0F184B"/>
                </a:solidFill>
              </a:defRPr>
            </a:lvl4pPr>
            <a:lvl5pPr>
              <a:defRPr>
                <a:solidFill>
                  <a:srgbClr val="0F184B"/>
                </a:solidFill>
              </a:defRPr>
            </a:lvl5pPr>
          </a:lstStyle>
          <a:p>
            <a:pPr lvl="0"/>
            <a:r>
              <a:rPr lang="en-US" dirty="0"/>
              <a:t>Speaker name/organization goes here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B6E25B0-6656-B8D1-DC86-0B0630BD5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81" y="6075695"/>
            <a:ext cx="4114800" cy="365125"/>
          </a:xfrm>
        </p:spPr>
        <p:txBody>
          <a:bodyPr/>
          <a:lstStyle>
            <a:lvl1pPr>
              <a:defRPr>
                <a:solidFill>
                  <a:srgbClr val="202D4F"/>
                </a:solidFill>
              </a:defRPr>
            </a:lvl1pPr>
          </a:lstStyle>
          <a:p>
            <a:r>
              <a:rPr lang="en-US" dirty="0"/>
              <a:t>Powering Strong Communities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89002E0-A7B0-DB27-A8C7-34815461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6300" y="6075695"/>
            <a:ext cx="362833" cy="365125"/>
          </a:xfrm>
        </p:spPr>
        <p:txBody>
          <a:bodyPr/>
          <a:lstStyle>
            <a:lvl1pPr>
              <a:defRPr>
                <a:solidFill>
                  <a:srgbClr val="202D4F"/>
                </a:solidFill>
              </a:defRPr>
            </a:lvl1pPr>
          </a:lstStyle>
          <a:p>
            <a:fld id="{43B5B6BF-3717-F740-9AD9-78D08E5AC63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Text&#10;&#10;Description automatically generated with low confidence">
            <a:extLst>
              <a:ext uri="{FF2B5EF4-FFF2-40B4-BE49-F238E27FC236}">
                <a16:creationId xmlns:a16="http://schemas.microsoft.com/office/drawing/2014/main" id="{DB228EF4-AE68-9625-4B8F-7FD30F43A5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59" y="450804"/>
            <a:ext cx="4140522" cy="133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22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FA237D3-EF33-826B-80C6-0728A4422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F39101-BDEF-6545-9342-DF5AB7F99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280" y="2344848"/>
            <a:ext cx="8970593" cy="151192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6000"/>
              </a:lnSpc>
              <a:defRPr sz="5400">
                <a:solidFill>
                  <a:srgbClr val="202D4F"/>
                </a:solidFill>
                <a:latin typeface="Raleway Light" panose="020B0403030101060003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0D6B87C-EEC6-6358-A3CC-2942F9344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8340" y="6057587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BDF317E-C6B1-D860-A9E8-2B3361EE0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1830" y="6057587"/>
            <a:ext cx="3628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B5B6BF-3717-F740-9AD9-78D08E5AC63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149EFB6D-DCF4-C8C2-F4F7-EA3FEC92A2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59" y="450804"/>
            <a:ext cx="4140522" cy="1330882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BCA82F4-796C-5D67-CD47-23952CA84E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59" y="5682063"/>
            <a:ext cx="1969312" cy="5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122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660D73BC-7903-1061-610B-EEA6E19C0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62FBF-56E8-E94B-91E3-641A4700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8340" y="6057587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FBAE8-BB6E-CA42-AAAF-5157CB0E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1830" y="6057587"/>
            <a:ext cx="3628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B5B6BF-3717-F740-9AD9-78D08E5AC6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13288-CABF-3446-8067-AEBC8F4DBA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80" y="2205440"/>
            <a:ext cx="10340235" cy="1325563"/>
          </a:xfrm>
        </p:spPr>
        <p:txBody>
          <a:bodyPr lIns="0" tIns="0" rIns="0" bIns="0">
            <a:normAutofit/>
          </a:bodyPr>
          <a:lstStyle>
            <a:lvl1pPr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3160C078-47B4-8298-1010-B6EAF0E376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59" y="450804"/>
            <a:ext cx="4140522" cy="1330882"/>
          </a:xfrm>
          <a:prstGeom prst="rect">
            <a:avLst/>
          </a:prstGeom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2AEE57EB-A678-4388-65EE-06140C5628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59" y="5682063"/>
            <a:ext cx="1969312" cy="5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020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7929DC-D60C-B94E-86E2-2221176E4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78D1E-A9B6-054C-9B46-295E64130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98E50F-D709-6742-A0A5-7B25399534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9280" y="669925"/>
            <a:ext cx="10795957" cy="518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38272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C4CD-A439-9447-B83A-5D4A87D9D6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81" y="681036"/>
            <a:ext cx="10515600" cy="974235"/>
          </a:xfrm>
        </p:spPr>
        <p:txBody>
          <a:bodyPr lIns="0" tIns="0" rIns="0" bIns="0"/>
          <a:lstStyle>
            <a:lvl1pPr>
              <a:defRPr>
                <a:solidFill>
                  <a:srgbClr val="202D4F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A1C5D-8226-D343-BE7F-56BB3CD905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9281" y="2007208"/>
            <a:ext cx="10515600" cy="4004132"/>
          </a:xfrm>
        </p:spPr>
        <p:txBody>
          <a:bodyPr lIns="0" tIns="0" rIns="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B739B-6713-5F4B-9020-79A44E21A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B0A1-FA9A-A843-9291-747616FB1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723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62FBF-56E8-E94B-91E3-641A4700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FBAE8-BB6E-CA42-AAAF-5157CB0E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2203E7-3D82-4A97-8946-E13A65FBA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81" y="679010"/>
            <a:ext cx="10641968" cy="1132537"/>
          </a:xfrm>
        </p:spPr>
        <p:txBody>
          <a:bodyPr lIns="0" tIns="0" rIns="0" bIns="0"/>
          <a:lstStyle>
            <a:lvl1pPr>
              <a:defRPr>
                <a:solidFill>
                  <a:srgbClr val="0F184B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BBCE9-D267-374D-82D7-CD52F20ECB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280" y="1973263"/>
            <a:ext cx="10641969" cy="4002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578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4202-A4DA-BB41-8B18-1D97E9E767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656" y="648288"/>
            <a:ext cx="10654794" cy="2411784"/>
          </a:xfrm>
        </p:spPr>
        <p:txBody>
          <a:bodyPr lIns="0" tIns="0" rIns="0" bIns="0" anchor="b"/>
          <a:lstStyle>
            <a:lvl1pPr>
              <a:defRPr sz="6000">
                <a:solidFill>
                  <a:srgbClr val="202D4F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D94C0-7987-F54B-BDAF-88AA6F23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656" y="3429001"/>
            <a:ext cx="10654794" cy="2660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57192-A712-7441-A4FD-057C9E25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2656" y="6179220"/>
            <a:ext cx="4114800" cy="365125"/>
          </a:xfrm>
        </p:spPr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67738-B6E9-2F4D-9D8D-7B9B9CA4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6300" y="6179220"/>
            <a:ext cx="362833" cy="365125"/>
          </a:xfrm>
        </p:spPr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899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F1F0B-5619-5C41-BFE0-293F9ED94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81" y="567110"/>
            <a:ext cx="10724519" cy="1155669"/>
          </a:xfrm>
        </p:spPr>
        <p:txBody>
          <a:bodyPr lIns="0" tIns="0" rIns="0" bIns="0"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E0DDC-E2F8-E04A-A909-4DD9B74C23A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9281" y="1919335"/>
            <a:ext cx="5390519" cy="4083113"/>
          </a:xfrm>
        </p:spPr>
        <p:txBody>
          <a:bodyPr lIns="0" tIns="0" rIns="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C23F6-C09B-7648-8898-D4739AF8311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19335"/>
            <a:ext cx="5181600" cy="4083113"/>
          </a:xfrm>
        </p:spPr>
        <p:txBody>
          <a:bodyPr lIns="0" tIns="0" rIns="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59EFC-3C74-344F-9276-46FD39810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DB13F-C2F8-0244-85E2-5BCFA3861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44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5C2A3BC-6BC0-28DF-3429-88BF15BD06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BAB5B-0CE4-1070-454F-77C61FAAF2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116225-12E4-C994-99DA-07F92470093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0233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D85C-E04F-0B48-BB9B-A8BAE27CE2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81" y="668337"/>
            <a:ext cx="10726107" cy="1022351"/>
          </a:xfrm>
        </p:spPr>
        <p:txBody>
          <a:bodyPr lIns="0" tIns="0" rIns="0" bIns="0"/>
          <a:lstStyle>
            <a:lvl1pPr>
              <a:defRPr>
                <a:solidFill>
                  <a:srgbClr val="0F184B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FA2BF-E63C-7E48-ABD3-578F29F48E8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2974" y="1828799"/>
            <a:ext cx="5157787" cy="676275"/>
          </a:xfrm>
        </p:spPr>
        <p:txBody>
          <a:bodyPr lIns="0" tIns="0" rIns="0" bIns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054754-3F35-F84E-AAE6-E7C74B7702B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974" y="2643185"/>
            <a:ext cx="5157787" cy="3313995"/>
          </a:xfrm>
        </p:spPr>
        <p:txBody>
          <a:bodyPr lIns="0" tIns="0" rIns="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02947B-1B6C-D548-8318-F322BE848A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28799"/>
            <a:ext cx="5183188" cy="676276"/>
          </a:xfrm>
        </p:spPr>
        <p:txBody>
          <a:bodyPr lIns="0" tIns="0" rIns="0" bIns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05C4F0-5362-8A4B-9FE5-9720C63964C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43185"/>
            <a:ext cx="5183188" cy="3313995"/>
          </a:xfrm>
        </p:spPr>
        <p:txBody>
          <a:bodyPr lIns="0" tIns="0" rIns="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1F9287-5554-1F41-8215-DF66820D6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645220-6AB5-A947-8785-CF8823285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869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EFDAF-C0CE-C54E-9000-2B177841A1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81" y="669956"/>
            <a:ext cx="4142744" cy="1101385"/>
          </a:xfrm>
        </p:spPr>
        <p:txBody>
          <a:bodyPr lIns="0" tIns="0" rIns="0" bIns="0" anchor="t" anchorCtr="0"/>
          <a:lstStyle>
            <a:lvl1pPr>
              <a:defRPr sz="3200">
                <a:solidFill>
                  <a:srgbClr val="0F1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9D430-0C66-8946-8D4D-3400A8B4D0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669957"/>
            <a:ext cx="6172200" cy="51910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5E3E0C-2DF2-A54B-BA5D-7AD5FE8D24D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281" y="2057400"/>
            <a:ext cx="41427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908D-12CA-0145-9810-A7750AAAF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81" y="6155047"/>
            <a:ext cx="4114800" cy="365125"/>
          </a:xfrm>
        </p:spPr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7C0E3-197D-574D-9EAA-34E18D286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8749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EDFFF-20F4-BE48-91D9-563DFB977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82" y="679010"/>
            <a:ext cx="4142744" cy="1176950"/>
          </a:xfrm>
        </p:spPr>
        <p:txBody>
          <a:bodyPr lIns="0" tIns="0" bIns="0" anchor="t" anchorCtr="0"/>
          <a:lstStyle>
            <a:lvl1pPr>
              <a:defRPr sz="3200">
                <a:solidFill>
                  <a:srgbClr val="0F1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1D595A-3453-6540-A6D0-6D1AFADB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12341"/>
            <a:ext cx="6172200" cy="444870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90554-16E7-6740-ACAA-9463C7DA41C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282" y="2057400"/>
            <a:ext cx="41427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5C650-8BBA-B14D-84EF-B0176CDEF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E7468-18BE-6A4F-9769-CBB2F5A1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213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V2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A4849C-21D6-92C5-2313-A8EAA816116A}"/>
              </a:ext>
            </a:extLst>
          </p:cNvPr>
          <p:cNvSpPr/>
          <p:nvPr/>
        </p:nvSpPr>
        <p:spPr>
          <a:xfrm>
            <a:off x="0" y="6014720"/>
            <a:ext cx="12192000" cy="84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301CB2C-977D-96F3-6A5A-C1E2382DAE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345"/>
            <a:ext cx="12192000" cy="56649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2759024"/>
            <a:ext cx="9144000" cy="1211865"/>
          </a:xfr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63CCB72-56D9-DA46-DBA5-0F43D561A4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80" y="758580"/>
            <a:ext cx="3310467" cy="12118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0CC24F-BCB2-936B-A222-EF285A2857F7}"/>
              </a:ext>
            </a:extLst>
          </p:cNvPr>
          <p:cNvGrpSpPr/>
          <p:nvPr/>
        </p:nvGrpSpPr>
        <p:grpSpPr>
          <a:xfrm>
            <a:off x="477943" y="6319495"/>
            <a:ext cx="4219629" cy="397839"/>
            <a:chOff x="265461" y="6260332"/>
            <a:chExt cx="5057346" cy="476822"/>
          </a:xfrm>
        </p:grpSpPr>
        <p:sp>
          <p:nvSpPr>
            <p:cNvPr id="19" name="Text Box 47">
              <a:extLst>
                <a:ext uri="{FF2B5EF4-FFF2-40B4-BE49-F238E27FC236}">
                  <a16:creationId xmlns:a16="http://schemas.microsoft.com/office/drawing/2014/main" id="{9EBA8B0F-6952-9F40-99C2-A3090EFBA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1518" y="6478938"/>
              <a:ext cx="3491289" cy="25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0" name="TextBox 19">
              <a:hlinkClick r:id="rId4"/>
              <a:extLst>
                <a:ext uri="{FF2B5EF4-FFF2-40B4-BE49-F238E27FC236}">
                  <a16:creationId xmlns:a16="http://schemas.microsoft.com/office/drawing/2014/main" id="{DC762137-B8EA-FC2F-745F-7A00E295D772}"/>
                </a:ext>
              </a:extLst>
            </p:cNvPr>
            <p:cNvSpPr txBox="1"/>
            <p:nvPr/>
          </p:nvSpPr>
          <p:spPr>
            <a:xfrm>
              <a:off x="265461" y="6474755"/>
              <a:ext cx="1667548" cy="258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C7B809-5A72-C587-1EF3-145C69A8D6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78058" y="6260332"/>
              <a:ext cx="0" cy="4222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2" name="Picture 21">
              <a:hlinkClick r:id="rId5"/>
              <a:extLst>
                <a:ext uri="{FF2B5EF4-FFF2-40B4-BE49-F238E27FC236}">
                  <a16:creationId xmlns:a16="http://schemas.microsoft.com/office/drawing/2014/main" id="{11AFE7D2-80AC-F99B-F097-BFB271E3C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246" y="6282893"/>
              <a:ext cx="150230" cy="150229"/>
            </a:xfrm>
            <a:prstGeom prst="rect">
              <a:avLst/>
            </a:prstGeom>
          </p:spPr>
        </p:pic>
        <p:pic>
          <p:nvPicPr>
            <p:cNvPr id="23" name="Picture 22">
              <a:hlinkClick r:id="rId7"/>
              <a:extLst>
                <a:ext uri="{FF2B5EF4-FFF2-40B4-BE49-F238E27FC236}">
                  <a16:creationId xmlns:a16="http://schemas.microsoft.com/office/drawing/2014/main" id="{9185766C-59D3-ECA8-DA7C-5C4C00138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4621" y="6285738"/>
              <a:ext cx="75579" cy="163755"/>
            </a:xfrm>
            <a:prstGeom prst="rect">
              <a:avLst/>
            </a:prstGeom>
          </p:spPr>
        </p:pic>
        <p:pic>
          <p:nvPicPr>
            <p:cNvPr id="24" name="Picture 23">
              <a:hlinkClick r:id="rId9"/>
              <a:extLst>
                <a:ext uri="{FF2B5EF4-FFF2-40B4-BE49-F238E27FC236}">
                  <a16:creationId xmlns:a16="http://schemas.microsoft.com/office/drawing/2014/main" id="{D100E0F6-2C35-768E-D552-16CE35D86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675" y="6315475"/>
              <a:ext cx="160710" cy="131012"/>
            </a:xfrm>
            <a:prstGeom prst="rect">
              <a:avLst/>
            </a:prstGeom>
          </p:spPr>
        </p:pic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6A93323E-045F-F609-E2A1-9FC7C28A79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58448" y="6388874"/>
            <a:ext cx="1335283" cy="259083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D9F7F224-BBF4-2CBE-DD55-F0ABC6D5F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280" y="4184445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PRESENTER(S):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C4F3A4-FFC2-4E43-801B-3EA062A7319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89280" y="4589492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Name, Title</a:t>
            </a:r>
            <a:br>
              <a:rPr lang="en-US"/>
            </a:br>
            <a:r>
              <a:rPr lang="en-US"/>
              <a:t>Presenter 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09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2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A4849C-21D6-92C5-2313-A8EAA816116A}"/>
              </a:ext>
            </a:extLst>
          </p:cNvPr>
          <p:cNvSpPr/>
          <p:nvPr/>
        </p:nvSpPr>
        <p:spPr>
          <a:xfrm>
            <a:off x="0" y="6014720"/>
            <a:ext cx="12192000" cy="84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301CB2C-977D-96F3-6A5A-C1E2382DAE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345"/>
            <a:ext cx="12192000" cy="56649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2759024"/>
            <a:ext cx="9144000" cy="1211865"/>
          </a:xfr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0CC24F-BCB2-936B-A222-EF285A2857F7}"/>
              </a:ext>
            </a:extLst>
          </p:cNvPr>
          <p:cNvGrpSpPr/>
          <p:nvPr/>
        </p:nvGrpSpPr>
        <p:grpSpPr>
          <a:xfrm>
            <a:off x="477943" y="6319495"/>
            <a:ext cx="4219629" cy="397839"/>
            <a:chOff x="265461" y="6260332"/>
            <a:chExt cx="5057346" cy="476822"/>
          </a:xfrm>
        </p:grpSpPr>
        <p:sp>
          <p:nvSpPr>
            <p:cNvPr id="19" name="Text Box 47">
              <a:extLst>
                <a:ext uri="{FF2B5EF4-FFF2-40B4-BE49-F238E27FC236}">
                  <a16:creationId xmlns:a16="http://schemas.microsoft.com/office/drawing/2014/main" id="{9EBA8B0F-6952-9F40-99C2-A3090EFBA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1518" y="6478938"/>
              <a:ext cx="3491289" cy="25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0" name="TextBox 19">
              <a:hlinkClick r:id="rId3"/>
              <a:extLst>
                <a:ext uri="{FF2B5EF4-FFF2-40B4-BE49-F238E27FC236}">
                  <a16:creationId xmlns:a16="http://schemas.microsoft.com/office/drawing/2014/main" id="{DC762137-B8EA-FC2F-745F-7A00E295D772}"/>
                </a:ext>
              </a:extLst>
            </p:cNvPr>
            <p:cNvSpPr txBox="1"/>
            <p:nvPr/>
          </p:nvSpPr>
          <p:spPr>
            <a:xfrm>
              <a:off x="265461" y="6474755"/>
              <a:ext cx="1667548" cy="258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C7B809-5A72-C587-1EF3-145C69A8D6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78058" y="6260332"/>
              <a:ext cx="0" cy="4222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2" name="Picture 21">
              <a:hlinkClick r:id="rId4"/>
              <a:extLst>
                <a:ext uri="{FF2B5EF4-FFF2-40B4-BE49-F238E27FC236}">
                  <a16:creationId xmlns:a16="http://schemas.microsoft.com/office/drawing/2014/main" id="{11AFE7D2-80AC-F99B-F097-BFB271E3C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246" y="6282893"/>
              <a:ext cx="150230" cy="150229"/>
            </a:xfrm>
            <a:prstGeom prst="rect">
              <a:avLst/>
            </a:prstGeom>
          </p:spPr>
        </p:pic>
        <p:pic>
          <p:nvPicPr>
            <p:cNvPr id="23" name="Picture 22">
              <a:hlinkClick r:id="rId6"/>
              <a:extLst>
                <a:ext uri="{FF2B5EF4-FFF2-40B4-BE49-F238E27FC236}">
                  <a16:creationId xmlns:a16="http://schemas.microsoft.com/office/drawing/2014/main" id="{9185766C-59D3-ECA8-DA7C-5C4C00138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4621" y="6285738"/>
              <a:ext cx="75579" cy="163755"/>
            </a:xfrm>
            <a:prstGeom prst="rect">
              <a:avLst/>
            </a:prstGeom>
          </p:spPr>
        </p:pic>
        <p:pic>
          <p:nvPicPr>
            <p:cNvPr id="24" name="Picture 23">
              <a:hlinkClick r:id="rId8"/>
              <a:extLst>
                <a:ext uri="{FF2B5EF4-FFF2-40B4-BE49-F238E27FC236}">
                  <a16:creationId xmlns:a16="http://schemas.microsoft.com/office/drawing/2014/main" id="{D100E0F6-2C35-768E-D552-16CE35D86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675" y="6315475"/>
              <a:ext cx="160710" cy="131012"/>
            </a:xfrm>
            <a:prstGeom prst="rect">
              <a:avLst/>
            </a:prstGeom>
          </p:spPr>
        </p:pic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6A93323E-045F-F609-E2A1-9FC7C28A79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58448" y="6388874"/>
            <a:ext cx="1335283" cy="259083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D9F7F224-BBF4-2CBE-DD55-F0ABC6D5F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280" y="4184445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PRESENTER(S):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C4F3A4-FFC2-4E43-801B-3EA062A7319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89280" y="4589492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Name, Title</a:t>
            </a:r>
            <a:br>
              <a:rPr lang="en-US" dirty="0"/>
            </a:br>
            <a:r>
              <a:rPr lang="en-US" dirty="0"/>
              <a:t>Presenter Name, Title</a:t>
            </a:r>
          </a:p>
          <a:p>
            <a:pPr lvl="0"/>
            <a:endParaRPr lang="en-US" dirty="0"/>
          </a:p>
        </p:txBody>
      </p:sp>
      <p:pic>
        <p:nvPicPr>
          <p:cNvPr id="5" name="Picture 4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5B09B6B5-50C9-850E-9B93-E3E21BC256D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" y="439996"/>
            <a:ext cx="44196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430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V2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30AB2E-06C7-256E-8938-F60F7A09AC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5616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5205" y="4252829"/>
            <a:ext cx="9144000" cy="751446"/>
          </a:xfrm>
        </p:spPr>
        <p:txBody>
          <a:bodyPr anchor="t" anchorCtr="0">
            <a:normAutofit/>
          </a:bodyPr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A33BB6-7745-A0C1-68D5-BC2CFF947004}"/>
              </a:ext>
            </a:extLst>
          </p:cNvPr>
          <p:cNvGrpSpPr/>
          <p:nvPr/>
        </p:nvGrpSpPr>
        <p:grpSpPr>
          <a:xfrm>
            <a:off x="0" y="6014720"/>
            <a:ext cx="12192000" cy="843280"/>
            <a:chOff x="0" y="6014720"/>
            <a:chExt cx="12192000" cy="84328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37E263-CDB9-4564-53BF-665197E4F112}"/>
                </a:ext>
              </a:extLst>
            </p:cNvPr>
            <p:cNvSpPr/>
            <p:nvPr/>
          </p:nvSpPr>
          <p:spPr>
            <a:xfrm>
              <a:off x="0" y="6014720"/>
              <a:ext cx="12192000" cy="843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7EDC134-65B7-C185-BB9B-8DF4FB234B69}"/>
                </a:ext>
              </a:extLst>
            </p:cNvPr>
            <p:cNvGrpSpPr/>
            <p:nvPr/>
          </p:nvGrpSpPr>
          <p:grpSpPr>
            <a:xfrm>
              <a:off x="477943" y="6319495"/>
              <a:ext cx="4219629" cy="397839"/>
              <a:chOff x="265461" y="6260332"/>
              <a:chExt cx="5057346" cy="476822"/>
            </a:xfrm>
          </p:grpSpPr>
          <p:sp>
            <p:nvSpPr>
              <p:cNvPr id="5" name="Text Box 47">
                <a:extLst>
                  <a:ext uri="{FF2B5EF4-FFF2-40B4-BE49-F238E27FC236}">
                    <a16:creationId xmlns:a16="http://schemas.microsoft.com/office/drawing/2014/main" id="{220E2002-F67C-7EC2-02B1-C29CE2FEC5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1518" y="6478938"/>
                <a:ext cx="3491289" cy="25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 dirty="0">
                    <a:solidFill>
                      <a:schemeClr val="bg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© 2023 Electric Power Research Institute, Inc. All rights reserved.</a:t>
                </a:r>
              </a:p>
            </p:txBody>
          </p:sp>
          <p:sp>
            <p:nvSpPr>
              <p:cNvPr id="6" name="TextBox 5">
                <a:hlinkClick r:id="rId3"/>
                <a:extLst>
                  <a:ext uri="{FF2B5EF4-FFF2-40B4-BE49-F238E27FC236}">
                    <a16:creationId xmlns:a16="http://schemas.microsoft.com/office/drawing/2014/main" id="{FBB648AC-5990-31CA-3888-54F720D275D1}"/>
                  </a:ext>
                </a:extLst>
              </p:cNvPr>
              <p:cNvSpPr txBox="1"/>
              <p:nvPr/>
            </p:nvSpPr>
            <p:spPr>
              <a:xfrm>
                <a:off x="265461" y="6474755"/>
                <a:ext cx="1667548" cy="25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spc="2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www.epri.com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47E4FF1-5605-E8F8-34CC-CA5221ACAD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78058" y="6260332"/>
                <a:ext cx="0" cy="4222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9" name="Picture 8">
                <a:hlinkClick r:id="rId4"/>
                <a:extLst>
                  <a:ext uri="{FF2B5EF4-FFF2-40B4-BE49-F238E27FC236}">
                    <a16:creationId xmlns:a16="http://schemas.microsoft.com/office/drawing/2014/main" id="{3558795E-A169-700F-5120-F4D9BC029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6246" y="6282893"/>
                <a:ext cx="150230" cy="150229"/>
              </a:xfrm>
              <a:prstGeom prst="rect">
                <a:avLst/>
              </a:prstGeom>
            </p:spPr>
          </p:pic>
          <p:pic>
            <p:nvPicPr>
              <p:cNvPr id="10" name="Picture 9">
                <a:hlinkClick r:id="rId6"/>
                <a:extLst>
                  <a:ext uri="{FF2B5EF4-FFF2-40B4-BE49-F238E27FC236}">
                    <a16:creationId xmlns:a16="http://schemas.microsoft.com/office/drawing/2014/main" id="{544F2FF2-BC25-5015-205A-ABF6FBE20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4621" y="6285738"/>
                <a:ext cx="75579" cy="163755"/>
              </a:xfrm>
              <a:prstGeom prst="rect">
                <a:avLst/>
              </a:prstGeom>
            </p:spPr>
          </p:pic>
          <p:pic>
            <p:nvPicPr>
              <p:cNvPr id="11" name="Picture 10">
                <a:hlinkClick r:id="rId8"/>
                <a:extLst>
                  <a:ext uri="{FF2B5EF4-FFF2-40B4-BE49-F238E27FC236}">
                    <a16:creationId xmlns:a16="http://schemas.microsoft.com/office/drawing/2014/main" id="{8E07EBD3-9150-775D-5F39-C68EB3782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75" y="6315475"/>
                <a:ext cx="160710" cy="131012"/>
              </a:xfrm>
              <a:prstGeom prst="rect">
                <a:avLst/>
              </a:prstGeom>
            </p:spPr>
          </p:pic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8262638-43F2-9F19-4CF4-4053ED9E7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58448" y="6388874"/>
              <a:ext cx="1335283" cy="259083"/>
            </a:xfrm>
            <a:prstGeom prst="rect">
              <a:avLst/>
            </a:prstGeom>
          </p:spPr>
        </p:pic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C454C3B2-37C4-6BA4-B59C-159F53803A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62871" y="4993074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PRESENTER(S):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CAEFF1E-5FF1-2DB1-FDF0-FD5AE3801FA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395219" y="5398121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Name, Title</a:t>
            </a:r>
            <a:br>
              <a:rPr lang="en-US" dirty="0"/>
            </a:br>
            <a:r>
              <a:rPr lang="en-US" dirty="0"/>
              <a:t>Presenter Name, Title</a:t>
            </a:r>
          </a:p>
          <a:p>
            <a:pPr lvl="0"/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C6C5D72F-8850-50AA-28D0-6C9CA11AE22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" y="439996"/>
            <a:ext cx="44196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7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2S 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9403F15-2BCD-E70F-BFFE-F3CA349649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3649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3518454"/>
            <a:ext cx="9144000" cy="908760"/>
          </a:xfr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AD332C-8F85-AFCC-1CCF-E47CD3B542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6755" y="4495405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PRESENTER(S):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E607332-854C-C971-39F0-724EEC7C5A1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6755" y="4900452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Name, Title</a:t>
            </a:r>
            <a:br>
              <a:rPr lang="en-US" dirty="0"/>
            </a:br>
            <a:r>
              <a:rPr lang="en-US" dirty="0"/>
              <a:t>Presenter Name, Title</a:t>
            </a:r>
          </a:p>
          <a:p>
            <a:pPr lvl="0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09F113-866E-894C-C88C-E6D04016692F}"/>
              </a:ext>
            </a:extLst>
          </p:cNvPr>
          <p:cNvGrpSpPr/>
          <p:nvPr/>
        </p:nvGrpSpPr>
        <p:grpSpPr>
          <a:xfrm>
            <a:off x="0" y="6014720"/>
            <a:ext cx="12192000" cy="843280"/>
            <a:chOff x="0" y="6014720"/>
            <a:chExt cx="12192000" cy="8432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CFFDC1-E49A-18EF-999B-D2391E66DA51}"/>
                </a:ext>
              </a:extLst>
            </p:cNvPr>
            <p:cNvSpPr/>
            <p:nvPr/>
          </p:nvSpPr>
          <p:spPr>
            <a:xfrm>
              <a:off x="0" y="6014720"/>
              <a:ext cx="12192000" cy="843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070EAAB-EFDB-51EE-8AF2-14DCDE6BEF63}"/>
                </a:ext>
              </a:extLst>
            </p:cNvPr>
            <p:cNvGrpSpPr/>
            <p:nvPr/>
          </p:nvGrpSpPr>
          <p:grpSpPr>
            <a:xfrm>
              <a:off x="477943" y="6319495"/>
              <a:ext cx="4219629" cy="397839"/>
              <a:chOff x="265461" y="6260332"/>
              <a:chExt cx="5057346" cy="476822"/>
            </a:xfrm>
          </p:grpSpPr>
          <p:sp>
            <p:nvSpPr>
              <p:cNvPr id="19" name="Text Box 47">
                <a:extLst>
                  <a:ext uri="{FF2B5EF4-FFF2-40B4-BE49-F238E27FC236}">
                    <a16:creationId xmlns:a16="http://schemas.microsoft.com/office/drawing/2014/main" id="{58707587-4433-25CA-9462-01EB52374C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1518" y="6478938"/>
                <a:ext cx="3491289" cy="25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 dirty="0">
                    <a:solidFill>
                      <a:schemeClr val="bg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© 2023 Electric Power Research Institute, Inc. All rights reserved.</a:t>
                </a:r>
              </a:p>
            </p:txBody>
          </p:sp>
          <p:sp>
            <p:nvSpPr>
              <p:cNvPr id="20" name="TextBox 19">
                <a:hlinkClick r:id="rId3"/>
                <a:extLst>
                  <a:ext uri="{FF2B5EF4-FFF2-40B4-BE49-F238E27FC236}">
                    <a16:creationId xmlns:a16="http://schemas.microsoft.com/office/drawing/2014/main" id="{4F44D17B-5309-EE1A-2F2E-9F4A636D6384}"/>
                  </a:ext>
                </a:extLst>
              </p:cNvPr>
              <p:cNvSpPr txBox="1"/>
              <p:nvPr/>
            </p:nvSpPr>
            <p:spPr>
              <a:xfrm>
                <a:off x="265461" y="6474755"/>
                <a:ext cx="1667548" cy="25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spc="2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www.epri.com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958282D-DA17-5C31-C181-7B50E3A6857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78058" y="6260332"/>
                <a:ext cx="0" cy="4222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22" name="Picture 21">
                <a:hlinkClick r:id="rId4"/>
                <a:extLst>
                  <a:ext uri="{FF2B5EF4-FFF2-40B4-BE49-F238E27FC236}">
                    <a16:creationId xmlns:a16="http://schemas.microsoft.com/office/drawing/2014/main" id="{70579684-B4A2-9818-B778-171A3A801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6246" y="6282893"/>
                <a:ext cx="150230" cy="150229"/>
              </a:xfrm>
              <a:prstGeom prst="rect">
                <a:avLst/>
              </a:prstGeom>
            </p:spPr>
          </p:pic>
          <p:pic>
            <p:nvPicPr>
              <p:cNvPr id="23" name="Picture 22">
                <a:hlinkClick r:id="rId6"/>
                <a:extLst>
                  <a:ext uri="{FF2B5EF4-FFF2-40B4-BE49-F238E27FC236}">
                    <a16:creationId xmlns:a16="http://schemas.microsoft.com/office/drawing/2014/main" id="{19EABD76-1142-E072-2278-5DF798A3E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4621" y="6285738"/>
                <a:ext cx="75579" cy="163755"/>
              </a:xfrm>
              <a:prstGeom prst="rect">
                <a:avLst/>
              </a:prstGeom>
            </p:spPr>
          </p:pic>
          <p:pic>
            <p:nvPicPr>
              <p:cNvPr id="24" name="Picture 23">
                <a:hlinkClick r:id="rId8"/>
                <a:extLst>
                  <a:ext uri="{FF2B5EF4-FFF2-40B4-BE49-F238E27FC236}">
                    <a16:creationId xmlns:a16="http://schemas.microsoft.com/office/drawing/2014/main" id="{73B757F9-B905-9FBE-FE05-0F1B095F8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75" y="6315475"/>
                <a:ext cx="160710" cy="131012"/>
              </a:xfrm>
              <a:prstGeom prst="rect">
                <a:avLst/>
              </a:prstGeom>
            </p:spPr>
          </p:pic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C6FF009-6618-4FE8-1513-925E260A4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58448" y="6388874"/>
              <a:ext cx="1335283" cy="259083"/>
            </a:xfrm>
            <a:prstGeom prst="rect">
              <a:avLst/>
            </a:prstGeom>
          </p:spPr>
        </p:pic>
      </p:grpSp>
      <p:pic>
        <p:nvPicPr>
          <p:cNvPr id="5" name="Picture 4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5F525F6F-4418-2039-F8F8-F37A4A69403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" y="439996"/>
            <a:ext cx="44196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390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2S Fleet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EAB04E8-B425-89DB-0ACB-B5D3D3DDB6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430"/>
            <a:ext cx="12192000" cy="56667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2494982"/>
            <a:ext cx="9144000" cy="1211865"/>
          </a:xfr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AB8FD53-05B6-2734-4A01-9DE4C21B47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280" y="4184445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PRESENTER(S):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AFEC838-CA80-DEF4-845F-690349589DD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89280" y="4589492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Name, Title</a:t>
            </a:r>
            <a:br>
              <a:rPr lang="en-US" dirty="0"/>
            </a:br>
            <a:r>
              <a:rPr lang="en-US" dirty="0"/>
              <a:t>Presenter Name, Title</a:t>
            </a:r>
          </a:p>
          <a:p>
            <a:pPr lvl="0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D1F54D-5C6B-747F-DF8B-79AD2C7B9C30}"/>
              </a:ext>
            </a:extLst>
          </p:cNvPr>
          <p:cNvGrpSpPr/>
          <p:nvPr/>
        </p:nvGrpSpPr>
        <p:grpSpPr>
          <a:xfrm>
            <a:off x="0" y="6014720"/>
            <a:ext cx="12192000" cy="843280"/>
            <a:chOff x="0" y="6014720"/>
            <a:chExt cx="12192000" cy="8432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01F9B1-225A-4797-2302-280B5F78E9B8}"/>
                </a:ext>
              </a:extLst>
            </p:cNvPr>
            <p:cNvSpPr/>
            <p:nvPr/>
          </p:nvSpPr>
          <p:spPr>
            <a:xfrm>
              <a:off x="0" y="6014720"/>
              <a:ext cx="12192000" cy="843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54352E3-A91F-37D7-63AA-2857D31D676D}"/>
                </a:ext>
              </a:extLst>
            </p:cNvPr>
            <p:cNvGrpSpPr/>
            <p:nvPr/>
          </p:nvGrpSpPr>
          <p:grpSpPr>
            <a:xfrm>
              <a:off x="477943" y="6319495"/>
              <a:ext cx="4219629" cy="397839"/>
              <a:chOff x="265461" y="6260332"/>
              <a:chExt cx="5057346" cy="476822"/>
            </a:xfrm>
          </p:grpSpPr>
          <p:sp>
            <p:nvSpPr>
              <p:cNvPr id="19" name="Text Box 47">
                <a:extLst>
                  <a:ext uri="{FF2B5EF4-FFF2-40B4-BE49-F238E27FC236}">
                    <a16:creationId xmlns:a16="http://schemas.microsoft.com/office/drawing/2014/main" id="{32FECDE5-19EB-0A79-E89F-57320E245F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1518" y="6478938"/>
                <a:ext cx="3491289" cy="25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 dirty="0">
                    <a:solidFill>
                      <a:schemeClr val="bg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© 2023 Electric Power Research Institute, Inc. All rights reserved.</a:t>
                </a:r>
              </a:p>
            </p:txBody>
          </p:sp>
          <p:sp>
            <p:nvSpPr>
              <p:cNvPr id="20" name="TextBox 19">
                <a:hlinkClick r:id="rId3"/>
                <a:extLst>
                  <a:ext uri="{FF2B5EF4-FFF2-40B4-BE49-F238E27FC236}">
                    <a16:creationId xmlns:a16="http://schemas.microsoft.com/office/drawing/2014/main" id="{69B5346F-DE28-90B2-A033-182D1A376D4C}"/>
                  </a:ext>
                </a:extLst>
              </p:cNvPr>
              <p:cNvSpPr txBox="1"/>
              <p:nvPr/>
            </p:nvSpPr>
            <p:spPr>
              <a:xfrm>
                <a:off x="265461" y="6474755"/>
                <a:ext cx="1667548" cy="25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spc="2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www.epri.com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0029420-BF0C-52F9-A6CC-F01181F954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78058" y="6260332"/>
                <a:ext cx="0" cy="4222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22" name="Picture 21">
                <a:hlinkClick r:id="rId4"/>
                <a:extLst>
                  <a:ext uri="{FF2B5EF4-FFF2-40B4-BE49-F238E27FC236}">
                    <a16:creationId xmlns:a16="http://schemas.microsoft.com/office/drawing/2014/main" id="{80A4FCC3-271B-ABCB-2F06-0900416DA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6246" y="6282893"/>
                <a:ext cx="150230" cy="150229"/>
              </a:xfrm>
              <a:prstGeom prst="rect">
                <a:avLst/>
              </a:prstGeom>
            </p:spPr>
          </p:pic>
          <p:pic>
            <p:nvPicPr>
              <p:cNvPr id="23" name="Picture 22">
                <a:hlinkClick r:id="rId6"/>
                <a:extLst>
                  <a:ext uri="{FF2B5EF4-FFF2-40B4-BE49-F238E27FC236}">
                    <a16:creationId xmlns:a16="http://schemas.microsoft.com/office/drawing/2014/main" id="{ACE649EA-DD5D-F1B7-0B27-ACB0EB475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4621" y="6285738"/>
                <a:ext cx="75579" cy="163755"/>
              </a:xfrm>
              <a:prstGeom prst="rect">
                <a:avLst/>
              </a:prstGeom>
            </p:spPr>
          </p:pic>
          <p:pic>
            <p:nvPicPr>
              <p:cNvPr id="24" name="Picture 23">
                <a:hlinkClick r:id="rId8"/>
                <a:extLst>
                  <a:ext uri="{FF2B5EF4-FFF2-40B4-BE49-F238E27FC236}">
                    <a16:creationId xmlns:a16="http://schemas.microsoft.com/office/drawing/2014/main" id="{EB273690-0848-A075-9F5A-FCCAB6056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75" y="6315475"/>
                <a:ext cx="160710" cy="131012"/>
              </a:xfrm>
              <a:prstGeom prst="rect">
                <a:avLst/>
              </a:prstGeom>
            </p:spPr>
          </p:pic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1994E9C-A981-36FA-497F-1F178F23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58448" y="6388874"/>
              <a:ext cx="1335283" cy="259083"/>
            </a:xfrm>
            <a:prstGeom prst="rect">
              <a:avLst/>
            </a:prstGeom>
          </p:spPr>
        </p:pic>
      </p:grpSp>
      <p:pic>
        <p:nvPicPr>
          <p:cNvPr id="5" name="Picture 4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F8FD7DEE-5BC3-7351-210E-DBB5AFE97DB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" y="439996"/>
            <a:ext cx="44196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979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581C4-30F9-64EF-D860-6EC9BFAD6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00006-4B1A-6178-6FD0-E9F371CB86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9994ECF8-18E2-1526-0512-85FBFD9208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326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/ sc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l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800B3BE-BCE2-CF38-68A1-EDAAB96F1F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2076"/>
            <a:ext cx="12192000" cy="4455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44978-4633-EB70-3C46-FC8D3AB769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91BA8-71CF-A584-303F-A13821A4D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108E5689-B14F-A7DD-FAF4-8FF4319722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71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82BD20E-8361-87B4-553C-9785EDCB99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4B16D-23C4-35DF-AC7C-453708934E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532ACE-B5D0-952B-F4B6-E59E04BFCDE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59452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36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AD1D5-2507-0BF0-04ED-B1A71A8E18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7C4987-727E-A866-AB37-9C0500088467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584200" y="326972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/ SUBHEAD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F3DA63-C3CB-0177-4D23-A642627D2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239BB8ED-BBA0-09ED-76C5-0639058822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2982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 Title and Content w/ sc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l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800B3BE-BCE2-CF38-68A1-EDAAB96F1F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2375"/>
            <a:ext cx="12192000" cy="4455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36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AD1D5-2507-0BF0-04ED-B1A71A8E18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7C4987-727E-A866-AB37-9C0500088467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584200" y="326972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/ SUBHEAD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583D02-E288-D120-45B2-5860AFF71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9461542B-7009-0C88-FCBF-54A6394181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668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326628"/>
            <a:ext cx="2758607" cy="506432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598AE-A9A7-FF62-907C-EEE341ABC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6B4B47-C553-DE42-CA77-6BD933CC45F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8" y="1326627"/>
            <a:ext cx="7409035" cy="5064325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C2B7765E-B414-FBE2-1EF4-3B52FED3A2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885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93FD6CB1-D547-ACA8-622C-7C4636E152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9577"/>
            <a:ext cx="12192000" cy="4455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326628"/>
            <a:ext cx="2758607" cy="506432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62EB9-EA7E-748D-DD26-F2600CA759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99DB34-0A9B-ECD1-3FD9-8C37925449A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8" y="1326627"/>
            <a:ext cx="7409035" cy="5064325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FCD998A9-3DD1-7C33-CB3D-2AD76565A9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129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2E0B45F-FF7A-2320-15CC-7A82C045A9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062"/>
          <a:stretch/>
        </p:blipFill>
        <p:spPr>
          <a:xfrm>
            <a:off x="0" y="978605"/>
            <a:ext cx="12192000" cy="56649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581C4-30F9-64EF-D860-6EC9BFAD6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964" y="230845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8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 sz="2000"/>
            </a:lvl3pPr>
            <a:lvl4pPr marL="1371600" indent="0" algn="ctr">
              <a:buFontTx/>
              <a:buNone/>
              <a:defRPr sz="2000"/>
            </a:lvl4pPr>
            <a:lvl5pPr marL="1828800" indent="0" algn="ctr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A9DD9-C324-D548-C1C4-583B2EBC75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B3C25C56-909E-454F-3D95-3B27A85F22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FC8E8D-04D0-684C-07B5-4F85C9067F11}"/>
              </a:ext>
            </a:extLst>
          </p:cNvPr>
          <p:cNvSpPr/>
          <p:nvPr userDrawn="1"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098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BAB5B-0CE4-1070-454F-77C61FAAF2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116225-12E4-C994-99DA-07F92470093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611DFC99-949E-B395-C803-5DAF71E90E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129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4B16D-23C4-35DF-AC7C-453708934E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532ACE-B5D0-952B-F4B6-E59E04BFCDE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7CE316E1-4E71-7E84-EEBA-063D0E090F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000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6195E-8085-B4E4-A59D-888CDC60B7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96239B-2C9A-777D-B85B-4766DACF4E7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6B93B91F-3195-7F07-5D8F-D034060FF4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4191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39319-BAD1-EE73-0D39-62A320EE2C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3CD647-153B-67A9-849F-4CCDA04F72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8B94F0A1-CD29-07A2-6246-5766455A84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700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B607A-E3A4-1BCC-6DF4-18C811915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A5952A-31D5-28D2-0E70-A425D1F0D6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F87ADD56-FFA0-F2B4-7FB7-6BD0EAF7E0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78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82BD20E-8361-87B4-553C-9785EDCB99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6195E-8085-B4E4-A59D-888CDC60B7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96239B-2C9A-777D-B85B-4766DACF4E7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49467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C9D75-FD35-4889-BCDA-1B914451EC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A662FA-16D2-FAFC-7B23-16FBC6DCD0E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374CFC59-9567-22EE-B800-3F897F72A9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536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1CE1CAA-A97B-6B84-C595-F2CD1D13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76621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CB51AC-9DC7-EC27-00EE-BB3FEBCB8B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BCC0108-331B-C8AF-74D8-DED9DA9BC6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093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236827-947A-E3B2-6DD7-23D69B41CA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411F7EB-90CD-0FCB-69AA-0A5301FC2E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2103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679EC-5FEF-B335-B125-182E263443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C2A7B04-844E-FCC6-F5A1-01C4115B56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3355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BA747-5F42-D4D0-8C48-FA3A08BE60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2D4D0D7-F569-20E1-0EEE-F2B0D5C435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889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2E3257-2E8B-E1AC-5002-77A63E24E3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CBA1A8A-6818-2235-AB70-2AD97CAFBA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2798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0EBB64-EA5C-3778-520A-6715143E79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191BFB9-0C5C-335D-E9D3-851F6B2722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2235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C6DF84-39E1-9E17-278D-634B55D66E2D}"/>
              </a:ext>
            </a:extLst>
          </p:cNvPr>
          <p:cNvSpPr/>
          <p:nvPr/>
        </p:nvSpPr>
        <p:spPr>
          <a:xfrm>
            <a:off x="0" y="0"/>
            <a:ext cx="12192000" cy="6614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9EB4C-DD4D-A677-DDCB-BFA9DE861B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536FF18-A0AF-2393-1AB8-A1F741D3CD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A6DF88-5F1B-A703-5B55-80B79168E333}"/>
              </a:ext>
            </a:extLst>
          </p:cNvPr>
          <p:cNvSpPr/>
          <p:nvPr userDrawn="1"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500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C6DF84-39E1-9E17-278D-634B55D66E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44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82BD20E-8361-87B4-553C-9785EDCB99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39319-BAD1-EE73-0D39-62A320EE2C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3CD647-153B-67A9-849F-4CCDA04F72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5804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82BD20E-8361-87B4-553C-9785EDCB99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B607A-E3A4-1BCC-6DF4-18C811915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A5952A-31D5-28D2-0E70-A425D1F0D6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2445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5C2A3BC-6BC0-28DF-3429-88BF15BD06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C9D75-FD35-4889-BCDA-1B914451EC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A662FA-16D2-FAFC-7B23-16FBC6DCD0E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1479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CAED12-32C0-7F06-EC3A-C8D4900D36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99" y="5603555"/>
            <a:ext cx="2387600" cy="787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1CE1CAA-A97B-6B84-C595-F2CD1D13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76621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CB51AC-9DC7-EC27-00EE-BB3FEBCB8B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74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V2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sunset&#10;&#10;Description automatically generated">
            <a:extLst>
              <a:ext uri="{FF2B5EF4-FFF2-40B4-BE49-F238E27FC236}">
                <a16:creationId xmlns:a16="http://schemas.microsoft.com/office/drawing/2014/main" id="{82AF1AB2-1B33-695F-CC11-851D2FB5E8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5497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5205" y="4252829"/>
            <a:ext cx="9144000" cy="751446"/>
          </a:xfrm>
        </p:spPr>
        <p:txBody>
          <a:bodyPr anchor="t" anchorCtr="0">
            <a:normAutofit/>
          </a:bodyPr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63CCB72-56D9-DA46-DBA5-0F43D561A4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80" y="415680"/>
            <a:ext cx="3310467" cy="12118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7A33BB6-7745-A0C1-68D5-BC2CFF947004}"/>
              </a:ext>
            </a:extLst>
          </p:cNvPr>
          <p:cNvGrpSpPr/>
          <p:nvPr/>
        </p:nvGrpSpPr>
        <p:grpSpPr>
          <a:xfrm>
            <a:off x="0" y="6014720"/>
            <a:ext cx="12192000" cy="843280"/>
            <a:chOff x="0" y="6014720"/>
            <a:chExt cx="12192000" cy="84328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37E263-CDB9-4564-53BF-665197E4F112}"/>
                </a:ext>
              </a:extLst>
            </p:cNvPr>
            <p:cNvSpPr/>
            <p:nvPr/>
          </p:nvSpPr>
          <p:spPr>
            <a:xfrm>
              <a:off x="0" y="6014720"/>
              <a:ext cx="12192000" cy="843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7EDC134-65B7-C185-BB9B-8DF4FB234B69}"/>
                </a:ext>
              </a:extLst>
            </p:cNvPr>
            <p:cNvGrpSpPr/>
            <p:nvPr/>
          </p:nvGrpSpPr>
          <p:grpSpPr>
            <a:xfrm>
              <a:off x="477943" y="6319495"/>
              <a:ext cx="4219629" cy="397839"/>
              <a:chOff x="265461" y="6260332"/>
              <a:chExt cx="5057346" cy="476822"/>
            </a:xfrm>
          </p:grpSpPr>
          <p:sp>
            <p:nvSpPr>
              <p:cNvPr id="5" name="Text Box 47">
                <a:extLst>
                  <a:ext uri="{FF2B5EF4-FFF2-40B4-BE49-F238E27FC236}">
                    <a16:creationId xmlns:a16="http://schemas.microsoft.com/office/drawing/2014/main" id="{220E2002-F67C-7EC2-02B1-C29CE2FEC5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1518" y="6478938"/>
                <a:ext cx="3491289" cy="25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>
                    <a:solidFill>
                      <a:schemeClr val="bg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© 2023 Electric Power Research Institute, Inc. All rights reserved.</a:t>
                </a:r>
              </a:p>
            </p:txBody>
          </p:sp>
          <p:sp>
            <p:nvSpPr>
              <p:cNvPr id="6" name="TextBox 5">
                <a:hlinkClick r:id="rId4"/>
                <a:extLst>
                  <a:ext uri="{FF2B5EF4-FFF2-40B4-BE49-F238E27FC236}">
                    <a16:creationId xmlns:a16="http://schemas.microsoft.com/office/drawing/2014/main" id="{FBB648AC-5990-31CA-3888-54F720D275D1}"/>
                  </a:ext>
                </a:extLst>
              </p:cNvPr>
              <p:cNvSpPr txBox="1"/>
              <p:nvPr/>
            </p:nvSpPr>
            <p:spPr>
              <a:xfrm>
                <a:off x="265461" y="6474755"/>
                <a:ext cx="1667548" cy="25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spc="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www.epri.com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47E4FF1-5605-E8F8-34CC-CA5221ACAD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78058" y="6260332"/>
                <a:ext cx="0" cy="4222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9" name="Picture 8">
                <a:hlinkClick r:id="rId5"/>
                <a:extLst>
                  <a:ext uri="{FF2B5EF4-FFF2-40B4-BE49-F238E27FC236}">
                    <a16:creationId xmlns:a16="http://schemas.microsoft.com/office/drawing/2014/main" id="{3558795E-A169-700F-5120-F4D9BC029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6246" y="6282893"/>
                <a:ext cx="150230" cy="150229"/>
              </a:xfrm>
              <a:prstGeom prst="rect">
                <a:avLst/>
              </a:prstGeom>
            </p:spPr>
          </p:pic>
          <p:pic>
            <p:nvPicPr>
              <p:cNvPr id="10" name="Picture 9">
                <a:hlinkClick r:id="rId7"/>
                <a:extLst>
                  <a:ext uri="{FF2B5EF4-FFF2-40B4-BE49-F238E27FC236}">
                    <a16:creationId xmlns:a16="http://schemas.microsoft.com/office/drawing/2014/main" id="{544F2FF2-BC25-5015-205A-ABF6FBE20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4621" y="6285738"/>
                <a:ext cx="75579" cy="163755"/>
              </a:xfrm>
              <a:prstGeom prst="rect">
                <a:avLst/>
              </a:prstGeom>
            </p:spPr>
          </p:pic>
          <p:pic>
            <p:nvPicPr>
              <p:cNvPr id="11" name="Picture 10">
                <a:hlinkClick r:id="rId9"/>
                <a:extLst>
                  <a:ext uri="{FF2B5EF4-FFF2-40B4-BE49-F238E27FC236}">
                    <a16:creationId xmlns:a16="http://schemas.microsoft.com/office/drawing/2014/main" id="{8E07EBD3-9150-775D-5F39-C68EB3782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75" y="6315475"/>
                <a:ext cx="160710" cy="131012"/>
              </a:xfrm>
              <a:prstGeom prst="rect">
                <a:avLst/>
              </a:prstGeom>
            </p:spPr>
          </p:pic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8262638-43F2-9F19-4CF4-4053ED9E7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258448" y="6388874"/>
              <a:ext cx="1335283" cy="259083"/>
            </a:xfrm>
            <a:prstGeom prst="rect">
              <a:avLst/>
            </a:prstGeom>
          </p:spPr>
        </p:pic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C454C3B2-37C4-6BA4-B59C-159F53803A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62871" y="4993074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PRESENTER(S):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CAEFF1E-5FF1-2DB1-FDF0-FD5AE3801FA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395219" y="5398121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Name, Title</a:t>
            </a:r>
            <a:br>
              <a:rPr lang="en-US"/>
            </a:br>
            <a:r>
              <a:rPr lang="en-US"/>
              <a:t>Presenter 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08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CAED12-32C0-7F06-EC3A-C8D4900D36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99" y="5603555"/>
            <a:ext cx="2387600" cy="78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236827-947A-E3B2-6DD7-23D69B41CA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66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CAED12-32C0-7F06-EC3A-C8D4900D36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99" y="5603555"/>
            <a:ext cx="2387600" cy="78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679EC-5FEF-B335-B125-182E263443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20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CAED12-32C0-7F06-EC3A-C8D4900D36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99" y="5603555"/>
            <a:ext cx="2387600" cy="78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BA747-5F42-D4D0-8C48-FA3A08BE60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48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CAED12-32C0-7F06-EC3A-C8D4900D36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99" y="5603555"/>
            <a:ext cx="2387600" cy="78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2E3257-2E8B-E1AC-5002-77A63E24E3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9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CAED12-32C0-7F06-EC3A-C8D4900D36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99" y="5603555"/>
            <a:ext cx="2387600" cy="78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0EBB64-EA5C-3778-520A-6715143E79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18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C6DF84-39E1-9E17-278D-634B55D66E2D}"/>
              </a:ext>
            </a:extLst>
          </p:cNvPr>
          <p:cNvSpPr/>
          <p:nvPr/>
        </p:nvSpPr>
        <p:spPr>
          <a:xfrm>
            <a:off x="0" y="0"/>
            <a:ext cx="12192000" cy="6614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9EB4C-DD4D-A677-DDCB-BFA9DE861B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D82A505-8C5D-859B-A7C4-ED64218CF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6A1896-35A0-A4F4-2A15-873AC3F05A09}"/>
              </a:ext>
            </a:extLst>
          </p:cNvPr>
          <p:cNvSpPr/>
          <p:nvPr userDrawn="1"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69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C6DF84-39E1-9E17-278D-634B55D66E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8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8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Speaker’s Name</a:t>
            </a:r>
            <a:br>
              <a:rPr lang="en-US"/>
            </a:br>
            <a:r>
              <a:rPr lang="en-US"/>
              <a:t>Speaker’s Job Title</a:t>
            </a:r>
            <a:br>
              <a:rPr lang="en-US"/>
            </a:br>
            <a:br>
              <a:rPr lang="en-US"/>
            </a:br>
            <a:r>
              <a:rPr lang="en-US"/>
              <a:t>Event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15F8B0-B666-42D5-9101-41C9E224E801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id="{8E8588FC-1D76-47C5-B595-0F9502D2BC62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7" name="TextBox 26">
              <a:hlinkClick r:id="rId2"/>
              <a:extLst>
                <a:ext uri="{FF2B5EF4-FFF2-40B4-BE49-F238E27FC236}">
                  <a16:creationId xmlns:a16="http://schemas.microsoft.com/office/drawing/2014/main" id="{B555F5C0-13E9-4F31-AC9E-6AA423B9AA45}"/>
                </a:ext>
              </a:extLst>
            </p:cNvPr>
            <p:cNvSpPr txBox="1"/>
            <p:nvPr userDrawn="1"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518BE5-5103-47F0-BFFA-88320B777BD5}"/>
                </a:ext>
              </a:extLst>
            </p:cNvPr>
            <p:cNvCxnSpPr/>
            <p:nvPr userDrawn="1"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9" name="Picture 28">
              <a:hlinkClick r:id="rId3"/>
              <a:extLst>
                <a:ext uri="{FF2B5EF4-FFF2-40B4-BE49-F238E27FC236}">
                  <a16:creationId xmlns:a16="http://schemas.microsoft.com/office/drawing/2014/main" id="{F99B0C38-6987-4402-AC71-C1BDE714D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0" name="Picture 29">
              <a:hlinkClick r:id="rId5"/>
              <a:extLst>
                <a:ext uri="{FF2B5EF4-FFF2-40B4-BE49-F238E27FC236}">
                  <a16:creationId xmlns:a16="http://schemas.microsoft.com/office/drawing/2014/main" id="{5B7BD5C0-06C6-4AB3-BC4D-383CBA3FC5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1" name="Picture 30">
              <a:hlinkClick r:id="rId7"/>
              <a:extLst>
                <a:ext uri="{FF2B5EF4-FFF2-40B4-BE49-F238E27FC236}">
                  <a16:creationId xmlns:a16="http://schemas.microsoft.com/office/drawing/2014/main" id="{D6A42936-581D-4AE8-8C5D-114B70E95E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7580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552536FD-3FB3-4DBC-BC45-2AD58954EB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192" y="0"/>
            <a:ext cx="553359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588EFD-3867-4B74-B2ED-1BC76C3887D9}"/>
              </a:ext>
            </a:extLst>
          </p:cNvPr>
          <p:cNvSpPr/>
          <p:nvPr userDrawn="1"/>
        </p:nvSpPr>
        <p:spPr bwMode="auto">
          <a:xfrm>
            <a:off x="6663192" y="0"/>
            <a:ext cx="5528807" cy="6858000"/>
          </a:xfrm>
          <a:prstGeom prst="rect">
            <a:avLst/>
          </a:prstGeom>
          <a:solidFill>
            <a:srgbClr val="0B1B59">
              <a:alpha val="7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26C691-FF3E-4C9E-AA4F-511E45D3558D}"/>
              </a:ext>
            </a:extLst>
          </p:cNvPr>
          <p:cNvSpPr/>
          <p:nvPr userDrawn="1"/>
        </p:nvSpPr>
        <p:spPr bwMode="auto">
          <a:xfrm>
            <a:off x="-1" y="0"/>
            <a:ext cx="6854891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92100" dist="38100" algn="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8708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Rectangle 8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15F8B0-B666-42D5-9101-41C9E224E801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id="{8E8588FC-1D76-47C5-B595-0F9502D2BC62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2022 Electric Power Research Institute, Inc. All rights reserved.</a:t>
              </a:r>
            </a:p>
          </p:txBody>
        </p:sp>
        <p:sp>
          <p:nvSpPr>
            <p:cNvPr id="27" name="TextBox 26">
              <a:hlinkClick r:id="rId3"/>
              <a:extLst>
                <a:ext uri="{FF2B5EF4-FFF2-40B4-BE49-F238E27FC236}">
                  <a16:creationId xmlns:a16="http://schemas.microsoft.com/office/drawing/2014/main" id="{B555F5C0-13E9-4F31-AC9E-6AA423B9AA45}"/>
                </a:ext>
              </a:extLst>
            </p:cNvPr>
            <p:cNvSpPr txBox="1"/>
            <p:nvPr userDrawn="1"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518BE5-5103-47F0-BFFA-88320B777BD5}"/>
                </a:ext>
              </a:extLst>
            </p:cNvPr>
            <p:cNvCxnSpPr/>
            <p:nvPr userDrawn="1"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9" name="Picture 28">
              <a:hlinkClick r:id="rId4"/>
              <a:extLst>
                <a:ext uri="{FF2B5EF4-FFF2-40B4-BE49-F238E27FC236}">
                  <a16:creationId xmlns:a16="http://schemas.microsoft.com/office/drawing/2014/main" id="{F99B0C38-6987-4402-AC71-C1BDE714D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0" name="Picture 29">
              <a:hlinkClick r:id="rId6"/>
              <a:extLst>
                <a:ext uri="{FF2B5EF4-FFF2-40B4-BE49-F238E27FC236}">
                  <a16:creationId xmlns:a16="http://schemas.microsoft.com/office/drawing/2014/main" id="{5B7BD5C0-06C6-4AB3-BC4D-383CBA3FC5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1" name="Picture 30">
              <a:hlinkClick r:id="rId8"/>
              <a:extLst>
                <a:ext uri="{FF2B5EF4-FFF2-40B4-BE49-F238E27FC236}">
                  <a16:creationId xmlns:a16="http://schemas.microsoft.com/office/drawing/2014/main" id="{D6A42936-581D-4AE8-8C5D-114B70E95E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F5278AD-9061-4805-AD30-6C1C5B81DE0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78" y="2042968"/>
            <a:ext cx="6093879" cy="283671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3970A5C-A6E9-4017-9266-347FB2B5819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5758" y="240439"/>
            <a:ext cx="1456381" cy="28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7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96012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50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2S 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9403F15-2BCD-E70F-BFFE-F3CA349649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3649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3518454"/>
            <a:ext cx="9144000" cy="908760"/>
          </a:xfr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63CCB72-56D9-DA46-DBA5-0F43D561A4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80" y="758580"/>
            <a:ext cx="3310467" cy="1211865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6EAD332C-8F85-AFCC-1CCF-E47CD3B542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6755" y="4495405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PRESENTER(S):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E607332-854C-C971-39F0-724EEC7C5A1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6755" y="4900452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Name, Title</a:t>
            </a:r>
            <a:br>
              <a:rPr lang="en-US"/>
            </a:br>
            <a:r>
              <a:rPr lang="en-US"/>
              <a:t>Presenter Name, Title</a:t>
            </a:r>
          </a:p>
          <a:p>
            <a:pPr lvl="0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09F113-866E-894C-C88C-E6D04016692F}"/>
              </a:ext>
            </a:extLst>
          </p:cNvPr>
          <p:cNvGrpSpPr/>
          <p:nvPr/>
        </p:nvGrpSpPr>
        <p:grpSpPr>
          <a:xfrm>
            <a:off x="0" y="6014720"/>
            <a:ext cx="12192000" cy="843280"/>
            <a:chOff x="0" y="6014720"/>
            <a:chExt cx="12192000" cy="8432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CFFDC1-E49A-18EF-999B-D2391E66DA51}"/>
                </a:ext>
              </a:extLst>
            </p:cNvPr>
            <p:cNvSpPr/>
            <p:nvPr/>
          </p:nvSpPr>
          <p:spPr>
            <a:xfrm>
              <a:off x="0" y="6014720"/>
              <a:ext cx="12192000" cy="843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070EAAB-EFDB-51EE-8AF2-14DCDE6BEF63}"/>
                </a:ext>
              </a:extLst>
            </p:cNvPr>
            <p:cNvGrpSpPr/>
            <p:nvPr/>
          </p:nvGrpSpPr>
          <p:grpSpPr>
            <a:xfrm>
              <a:off x="477943" y="6319495"/>
              <a:ext cx="4219629" cy="397839"/>
              <a:chOff x="265461" y="6260332"/>
              <a:chExt cx="5057346" cy="476822"/>
            </a:xfrm>
          </p:grpSpPr>
          <p:sp>
            <p:nvSpPr>
              <p:cNvPr id="19" name="Text Box 47">
                <a:extLst>
                  <a:ext uri="{FF2B5EF4-FFF2-40B4-BE49-F238E27FC236}">
                    <a16:creationId xmlns:a16="http://schemas.microsoft.com/office/drawing/2014/main" id="{58707587-4433-25CA-9462-01EB52374C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1518" y="6478938"/>
                <a:ext cx="3491289" cy="25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>
                    <a:solidFill>
                      <a:schemeClr val="bg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© 2023 Electric Power Research Institute, Inc. All rights reserved.</a:t>
                </a:r>
              </a:p>
            </p:txBody>
          </p:sp>
          <p:sp>
            <p:nvSpPr>
              <p:cNvPr id="20" name="TextBox 19">
                <a:hlinkClick r:id="rId4"/>
                <a:extLst>
                  <a:ext uri="{FF2B5EF4-FFF2-40B4-BE49-F238E27FC236}">
                    <a16:creationId xmlns:a16="http://schemas.microsoft.com/office/drawing/2014/main" id="{4F44D17B-5309-EE1A-2F2E-9F4A636D6384}"/>
                  </a:ext>
                </a:extLst>
              </p:cNvPr>
              <p:cNvSpPr txBox="1"/>
              <p:nvPr/>
            </p:nvSpPr>
            <p:spPr>
              <a:xfrm>
                <a:off x="265461" y="6474755"/>
                <a:ext cx="1667548" cy="25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spc="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www.epri.com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958282D-DA17-5C31-C181-7B50E3A6857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78058" y="6260332"/>
                <a:ext cx="0" cy="4222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22" name="Picture 21">
                <a:hlinkClick r:id="rId5"/>
                <a:extLst>
                  <a:ext uri="{FF2B5EF4-FFF2-40B4-BE49-F238E27FC236}">
                    <a16:creationId xmlns:a16="http://schemas.microsoft.com/office/drawing/2014/main" id="{70579684-B4A2-9818-B778-171A3A801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6246" y="6282893"/>
                <a:ext cx="150230" cy="150229"/>
              </a:xfrm>
              <a:prstGeom prst="rect">
                <a:avLst/>
              </a:prstGeom>
            </p:spPr>
          </p:pic>
          <p:pic>
            <p:nvPicPr>
              <p:cNvPr id="23" name="Picture 22">
                <a:hlinkClick r:id="rId7"/>
                <a:extLst>
                  <a:ext uri="{FF2B5EF4-FFF2-40B4-BE49-F238E27FC236}">
                    <a16:creationId xmlns:a16="http://schemas.microsoft.com/office/drawing/2014/main" id="{19EABD76-1142-E072-2278-5DF798A3E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4621" y="6285738"/>
                <a:ext cx="75579" cy="163755"/>
              </a:xfrm>
              <a:prstGeom prst="rect">
                <a:avLst/>
              </a:prstGeom>
            </p:spPr>
          </p:pic>
          <p:pic>
            <p:nvPicPr>
              <p:cNvPr id="24" name="Picture 23">
                <a:hlinkClick r:id="rId9"/>
                <a:extLst>
                  <a:ext uri="{FF2B5EF4-FFF2-40B4-BE49-F238E27FC236}">
                    <a16:creationId xmlns:a16="http://schemas.microsoft.com/office/drawing/2014/main" id="{73B757F9-B905-9FBE-FE05-0F1B095F8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75" y="6315475"/>
                <a:ext cx="160710" cy="131012"/>
              </a:xfrm>
              <a:prstGeom prst="rect">
                <a:avLst/>
              </a:prstGeom>
            </p:spPr>
          </p:pic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C6FF009-6618-4FE8-1513-925E260A4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258448" y="6388874"/>
              <a:ext cx="1335283" cy="259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1910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96012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0510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96012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8267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96012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9D52176-1DFB-B387-764F-2D20F6FA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69F4FC-26E7-D285-8EE8-7DE4EE85F9E1}"/>
              </a:ext>
            </a:extLst>
          </p:cNvPr>
          <p:cNvSpPr/>
          <p:nvPr userDrawn="1"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rgbClr val="9ACC4D">
                  <a:alpha val="76000"/>
                </a:srgbClr>
              </a:gs>
              <a:gs pos="55980">
                <a:srgbClr val="2AC287">
                  <a:alpha val="77000"/>
                </a:srgbClr>
              </a:gs>
              <a:gs pos="28000">
                <a:srgbClr val="05D1CC">
                  <a:alpha val="85000"/>
                </a:srgbClr>
              </a:gs>
              <a:gs pos="0">
                <a:srgbClr val="06C2F7">
                  <a:alpha val="82503"/>
                </a:srgbClr>
              </a:gs>
              <a:gs pos="100000">
                <a:srgbClr val="FAB702">
                  <a:alpha val="7600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530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96012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028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96012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4028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96012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69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005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 userDrawn="1"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 userDrawn="1"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83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 userDrawn="1"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3657600" cy="13716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681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 userDrawn="1"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 userDrawn="1"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1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2S Fleet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EAB04E8-B425-89DB-0ACB-B5D3D3DDB6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430"/>
            <a:ext cx="12192000" cy="56667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2494982"/>
            <a:ext cx="9144000" cy="1211865"/>
          </a:xfr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63CCB72-56D9-DA46-DBA5-0F43D561A4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80" y="758580"/>
            <a:ext cx="3310467" cy="1211865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AB8FD53-05B6-2734-4A01-9DE4C21B47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280" y="4184445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PRESENTER(S):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AFEC838-CA80-DEF4-845F-690349589DD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89280" y="4589492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Name, Title</a:t>
            </a:r>
            <a:br>
              <a:rPr lang="en-US"/>
            </a:br>
            <a:r>
              <a:rPr lang="en-US"/>
              <a:t>Presenter Name, Title</a:t>
            </a:r>
          </a:p>
          <a:p>
            <a:pPr lvl="0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D1F54D-5C6B-747F-DF8B-79AD2C7B9C30}"/>
              </a:ext>
            </a:extLst>
          </p:cNvPr>
          <p:cNvGrpSpPr/>
          <p:nvPr/>
        </p:nvGrpSpPr>
        <p:grpSpPr>
          <a:xfrm>
            <a:off x="0" y="6014720"/>
            <a:ext cx="12192000" cy="843280"/>
            <a:chOff x="0" y="6014720"/>
            <a:chExt cx="12192000" cy="8432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01F9B1-225A-4797-2302-280B5F78E9B8}"/>
                </a:ext>
              </a:extLst>
            </p:cNvPr>
            <p:cNvSpPr/>
            <p:nvPr/>
          </p:nvSpPr>
          <p:spPr>
            <a:xfrm>
              <a:off x="0" y="6014720"/>
              <a:ext cx="12192000" cy="843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54352E3-A91F-37D7-63AA-2857D31D676D}"/>
                </a:ext>
              </a:extLst>
            </p:cNvPr>
            <p:cNvGrpSpPr/>
            <p:nvPr/>
          </p:nvGrpSpPr>
          <p:grpSpPr>
            <a:xfrm>
              <a:off x="477943" y="6319495"/>
              <a:ext cx="4219629" cy="397839"/>
              <a:chOff x="265461" y="6260332"/>
              <a:chExt cx="5057346" cy="476822"/>
            </a:xfrm>
          </p:grpSpPr>
          <p:sp>
            <p:nvSpPr>
              <p:cNvPr id="19" name="Text Box 47">
                <a:extLst>
                  <a:ext uri="{FF2B5EF4-FFF2-40B4-BE49-F238E27FC236}">
                    <a16:creationId xmlns:a16="http://schemas.microsoft.com/office/drawing/2014/main" id="{32FECDE5-19EB-0A79-E89F-57320E245F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1518" y="6478938"/>
                <a:ext cx="3491289" cy="25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>
                    <a:solidFill>
                      <a:schemeClr val="bg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© 2023 Electric Power Research Institute, Inc. All rights reserved.</a:t>
                </a:r>
              </a:p>
            </p:txBody>
          </p:sp>
          <p:sp>
            <p:nvSpPr>
              <p:cNvPr id="20" name="TextBox 19">
                <a:hlinkClick r:id="rId4"/>
                <a:extLst>
                  <a:ext uri="{FF2B5EF4-FFF2-40B4-BE49-F238E27FC236}">
                    <a16:creationId xmlns:a16="http://schemas.microsoft.com/office/drawing/2014/main" id="{69B5346F-DE28-90B2-A033-182D1A376D4C}"/>
                  </a:ext>
                </a:extLst>
              </p:cNvPr>
              <p:cNvSpPr txBox="1"/>
              <p:nvPr/>
            </p:nvSpPr>
            <p:spPr>
              <a:xfrm>
                <a:off x="265461" y="6474755"/>
                <a:ext cx="1667548" cy="25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spc="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www.epri.com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0029420-BF0C-52F9-A6CC-F01181F954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78058" y="6260332"/>
                <a:ext cx="0" cy="4222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22" name="Picture 21">
                <a:hlinkClick r:id="rId5"/>
                <a:extLst>
                  <a:ext uri="{FF2B5EF4-FFF2-40B4-BE49-F238E27FC236}">
                    <a16:creationId xmlns:a16="http://schemas.microsoft.com/office/drawing/2014/main" id="{80A4FCC3-271B-ABCB-2F06-0900416DA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6246" y="6282893"/>
                <a:ext cx="150230" cy="150229"/>
              </a:xfrm>
              <a:prstGeom prst="rect">
                <a:avLst/>
              </a:prstGeom>
            </p:spPr>
          </p:pic>
          <p:pic>
            <p:nvPicPr>
              <p:cNvPr id="23" name="Picture 22">
                <a:hlinkClick r:id="rId7"/>
                <a:extLst>
                  <a:ext uri="{FF2B5EF4-FFF2-40B4-BE49-F238E27FC236}">
                    <a16:creationId xmlns:a16="http://schemas.microsoft.com/office/drawing/2014/main" id="{ACE649EA-DD5D-F1B7-0B27-ACB0EB475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4621" y="6285738"/>
                <a:ext cx="75579" cy="163755"/>
              </a:xfrm>
              <a:prstGeom prst="rect">
                <a:avLst/>
              </a:prstGeom>
            </p:spPr>
          </p:pic>
          <p:pic>
            <p:nvPicPr>
              <p:cNvPr id="24" name="Picture 23">
                <a:hlinkClick r:id="rId9"/>
                <a:extLst>
                  <a:ext uri="{FF2B5EF4-FFF2-40B4-BE49-F238E27FC236}">
                    <a16:creationId xmlns:a16="http://schemas.microsoft.com/office/drawing/2014/main" id="{EB273690-0848-A075-9F5A-FCCAB6056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75" y="6315475"/>
                <a:ext cx="160710" cy="131012"/>
              </a:xfrm>
              <a:prstGeom prst="rect">
                <a:avLst/>
              </a:prstGeom>
            </p:spPr>
          </p:pic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1994E9C-A981-36FA-497F-1F178F23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258448" y="6388874"/>
              <a:ext cx="1335283" cy="259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71240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 userDrawn="1"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 userDrawn="1"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3657600" cy="13716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795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 userDrawn="1"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 userDrawn="1"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 userDrawn="1"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96012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9DDDB9-0B73-1E44-B1A2-17EEF5C029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5B68FD-3160-4147-B521-2413465A70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116FA75-70EB-584C-BDEE-2E88DBB5EE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468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 userDrawn="1"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114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93361-5DEE-416E-BF8A-9AAC84762D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688" y="2712785"/>
            <a:ext cx="12196689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0281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F31C54-28E4-451E-87C9-3AAB9056C6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67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EC5033-46F4-4167-8490-93EEE0665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273" y="1584251"/>
            <a:ext cx="11115923" cy="2658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445149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400" b="1" i="0" spc="30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400" b="1" i="0" kern="1200" spc="30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400" b="1" i="0" spc="30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173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69AE35-706A-4560-B5DD-3058B630A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6F209-0056-42E3-B38F-5FAA62C15D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3574"/>
            <a:ext cx="12188952" cy="1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449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 userDrawn="1"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 userDrawn="1"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1430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05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2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A4849C-21D6-92C5-2313-A8EAA816116A}"/>
              </a:ext>
            </a:extLst>
          </p:cNvPr>
          <p:cNvSpPr/>
          <p:nvPr/>
        </p:nvSpPr>
        <p:spPr>
          <a:xfrm>
            <a:off x="0" y="6014720"/>
            <a:ext cx="12192000" cy="84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301CB2C-977D-96F3-6A5A-C1E2382DAE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345"/>
            <a:ext cx="12192000" cy="56649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2759024"/>
            <a:ext cx="9144000" cy="1211865"/>
          </a:xfr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63CCB72-56D9-DA46-DBA5-0F43D561A4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80" y="758580"/>
            <a:ext cx="3310467" cy="12118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0CC24F-BCB2-936B-A222-EF285A2857F7}"/>
              </a:ext>
            </a:extLst>
          </p:cNvPr>
          <p:cNvGrpSpPr/>
          <p:nvPr/>
        </p:nvGrpSpPr>
        <p:grpSpPr>
          <a:xfrm>
            <a:off x="477943" y="6319495"/>
            <a:ext cx="4219629" cy="397839"/>
            <a:chOff x="265461" y="6260332"/>
            <a:chExt cx="5057346" cy="476822"/>
          </a:xfrm>
        </p:grpSpPr>
        <p:sp>
          <p:nvSpPr>
            <p:cNvPr id="19" name="Text Box 47">
              <a:extLst>
                <a:ext uri="{FF2B5EF4-FFF2-40B4-BE49-F238E27FC236}">
                  <a16:creationId xmlns:a16="http://schemas.microsoft.com/office/drawing/2014/main" id="{9EBA8B0F-6952-9F40-99C2-A3090EFBA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1518" y="6478938"/>
              <a:ext cx="3491289" cy="25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0" name="TextBox 19">
              <a:hlinkClick r:id="rId4"/>
              <a:extLst>
                <a:ext uri="{FF2B5EF4-FFF2-40B4-BE49-F238E27FC236}">
                  <a16:creationId xmlns:a16="http://schemas.microsoft.com/office/drawing/2014/main" id="{DC762137-B8EA-FC2F-745F-7A00E295D772}"/>
                </a:ext>
              </a:extLst>
            </p:cNvPr>
            <p:cNvSpPr txBox="1"/>
            <p:nvPr/>
          </p:nvSpPr>
          <p:spPr>
            <a:xfrm>
              <a:off x="265461" y="6474755"/>
              <a:ext cx="1667548" cy="258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C7B809-5A72-C587-1EF3-145C69A8D6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78058" y="6260332"/>
              <a:ext cx="0" cy="4222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2" name="Picture 21">
              <a:hlinkClick r:id="rId5"/>
              <a:extLst>
                <a:ext uri="{FF2B5EF4-FFF2-40B4-BE49-F238E27FC236}">
                  <a16:creationId xmlns:a16="http://schemas.microsoft.com/office/drawing/2014/main" id="{11AFE7D2-80AC-F99B-F097-BFB271E3C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246" y="6282893"/>
              <a:ext cx="150230" cy="150229"/>
            </a:xfrm>
            <a:prstGeom prst="rect">
              <a:avLst/>
            </a:prstGeom>
          </p:spPr>
        </p:pic>
        <p:pic>
          <p:nvPicPr>
            <p:cNvPr id="23" name="Picture 22">
              <a:hlinkClick r:id="rId7"/>
              <a:extLst>
                <a:ext uri="{FF2B5EF4-FFF2-40B4-BE49-F238E27FC236}">
                  <a16:creationId xmlns:a16="http://schemas.microsoft.com/office/drawing/2014/main" id="{9185766C-59D3-ECA8-DA7C-5C4C00138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4621" y="6285738"/>
              <a:ext cx="75579" cy="163755"/>
            </a:xfrm>
            <a:prstGeom prst="rect">
              <a:avLst/>
            </a:prstGeom>
          </p:spPr>
        </p:pic>
        <p:pic>
          <p:nvPicPr>
            <p:cNvPr id="24" name="Picture 23">
              <a:hlinkClick r:id="rId9"/>
              <a:extLst>
                <a:ext uri="{FF2B5EF4-FFF2-40B4-BE49-F238E27FC236}">
                  <a16:creationId xmlns:a16="http://schemas.microsoft.com/office/drawing/2014/main" id="{D100E0F6-2C35-768E-D552-16CE35D86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675" y="6315475"/>
              <a:ext cx="160710" cy="131012"/>
            </a:xfrm>
            <a:prstGeom prst="rect">
              <a:avLst/>
            </a:prstGeom>
          </p:spPr>
        </p:pic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6A93323E-045F-F609-E2A1-9FC7C28A79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58448" y="6388874"/>
            <a:ext cx="1335283" cy="259083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D9F7F224-BBF4-2CBE-DD55-F0ABC6D5F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280" y="4184445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PRESENTER(S):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C4F3A4-FFC2-4E43-801B-3EA062A7319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89280" y="4589492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Name, Title</a:t>
            </a:r>
            <a:br>
              <a:rPr lang="en-US"/>
            </a:br>
            <a:r>
              <a:rPr lang="en-US"/>
              <a:t>Presenter 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987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V2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sunset&#10;&#10;Description automatically generated">
            <a:extLst>
              <a:ext uri="{FF2B5EF4-FFF2-40B4-BE49-F238E27FC236}">
                <a16:creationId xmlns:a16="http://schemas.microsoft.com/office/drawing/2014/main" id="{82AF1AB2-1B33-695F-CC11-851D2FB5E8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5497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5205" y="4252829"/>
            <a:ext cx="9144000" cy="751446"/>
          </a:xfrm>
        </p:spPr>
        <p:txBody>
          <a:bodyPr anchor="t" anchorCtr="0">
            <a:normAutofit/>
          </a:bodyPr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63CCB72-56D9-DA46-DBA5-0F43D561A4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80" y="415680"/>
            <a:ext cx="3310467" cy="12118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7A33BB6-7745-A0C1-68D5-BC2CFF947004}"/>
              </a:ext>
            </a:extLst>
          </p:cNvPr>
          <p:cNvGrpSpPr/>
          <p:nvPr/>
        </p:nvGrpSpPr>
        <p:grpSpPr>
          <a:xfrm>
            <a:off x="0" y="6014720"/>
            <a:ext cx="12192000" cy="843280"/>
            <a:chOff x="0" y="6014720"/>
            <a:chExt cx="12192000" cy="84328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37E263-CDB9-4564-53BF-665197E4F112}"/>
                </a:ext>
              </a:extLst>
            </p:cNvPr>
            <p:cNvSpPr/>
            <p:nvPr/>
          </p:nvSpPr>
          <p:spPr>
            <a:xfrm>
              <a:off x="0" y="6014720"/>
              <a:ext cx="12192000" cy="843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7EDC134-65B7-C185-BB9B-8DF4FB234B69}"/>
                </a:ext>
              </a:extLst>
            </p:cNvPr>
            <p:cNvGrpSpPr/>
            <p:nvPr/>
          </p:nvGrpSpPr>
          <p:grpSpPr>
            <a:xfrm>
              <a:off x="477943" y="6319495"/>
              <a:ext cx="4219629" cy="397839"/>
              <a:chOff x="265461" y="6260332"/>
              <a:chExt cx="5057346" cy="476822"/>
            </a:xfrm>
          </p:grpSpPr>
          <p:sp>
            <p:nvSpPr>
              <p:cNvPr id="5" name="Text Box 47">
                <a:extLst>
                  <a:ext uri="{FF2B5EF4-FFF2-40B4-BE49-F238E27FC236}">
                    <a16:creationId xmlns:a16="http://schemas.microsoft.com/office/drawing/2014/main" id="{220E2002-F67C-7EC2-02B1-C29CE2FEC5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1518" y="6478938"/>
                <a:ext cx="3491289" cy="25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>
                    <a:solidFill>
                      <a:schemeClr val="bg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© 2023 Electric Power Research Institute, Inc. All rights reserved.</a:t>
                </a:r>
              </a:p>
            </p:txBody>
          </p:sp>
          <p:sp>
            <p:nvSpPr>
              <p:cNvPr id="6" name="TextBox 5">
                <a:hlinkClick r:id="rId4"/>
                <a:extLst>
                  <a:ext uri="{FF2B5EF4-FFF2-40B4-BE49-F238E27FC236}">
                    <a16:creationId xmlns:a16="http://schemas.microsoft.com/office/drawing/2014/main" id="{FBB648AC-5990-31CA-3888-54F720D275D1}"/>
                  </a:ext>
                </a:extLst>
              </p:cNvPr>
              <p:cNvSpPr txBox="1"/>
              <p:nvPr/>
            </p:nvSpPr>
            <p:spPr>
              <a:xfrm>
                <a:off x="265461" y="6474755"/>
                <a:ext cx="1667548" cy="25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spc="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www.epri.com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47E4FF1-5605-E8F8-34CC-CA5221ACAD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78058" y="6260332"/>
                <a:ext cx="0" cy="4222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9" name="Picture 8">
                <a:hlinkClick r:id="rId5"/>
                <a:extLst>
                  <a:ext uri="{FF2B5EF4-FFF2-40B4-BE49-F238E27FC236}">
                    <a16:creationId xmlns:a16="http://schemas.microsoft.com/office/drawing/2014/main" id="{3558795E-A169-700F-5120-F4D9BC029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6246" y="6282893"/>
                <a:ext cx="150230" cy="150229"/>
              </a:xfrm>
              <a:prstGeom prst="rect">
                <a:avLst/>
              </a:prstGeom>
            </p:spPr>
          </p:pic>
          <p:pic>
            <p:nvPicPr>
              <p:cNvPr id="10" name="Picture 9">
                <a:hlinkClick r:id="rId7"/>
                <a:extLst>
                  <a:ext uri="{FF2B5EF4-FFF2-40B4-BE49-F238E27FC236}">
                    <a16:creationId xmlns:a16="http://schemas.microsoft.com/office/drawing/2014/main" id="{544F2FF2-BC25-5015-205A-ABF6FBE20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4621" y="6285738"/>
                <a:ext cx="75579" cy="163755"/>
              </a:xfrm>
              <a:prstGeom prst="rect">
                <a:avLst/>
              </a:prstGeom>
            </p:spPr>
          </p:pic>
          <p:pic>
            <p:nvPicPr>
              <p:cNvPr id="11" name="Picture 10">
                <a:hlinkClick r:id="rId9"/>
                <a:extLst>
                  <a:ext uri="{FF2B5EF4-FFF2-40B4-BE49-F238E27FC236}">
                    <a16:creationId xmlns:a16="http://schemas.microsoft.com/office/drawing/2014/main" id="{8E07EBD3-9150-775D-5F39-C68EB3782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75" y="6315475"/>
                <a:ext cx="160710" cy="131012"/>
              </a:xfrm>
              <a:prstGeom prst="rect">
                <a:avLst/>
              </a:prstGeom>
            </p:spPr>
          </p:pic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8262638-43F2-9F19-4CF4-4053ED9E7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258448" y="6388874"/>
              <a:ext cx="1335283" cy="259083"/>
            </a:xfrm>
            <a:prstGeom prst="rect">
              <a:avLst/>
            </a:prstGeom>
          </p:spPr>
        </p:pic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C454C3B2-37C4-6BA4-B59C-159F53803A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62871" y="4993074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PRESENTER(S):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CAEFF1E-5FF1-2DB1-FDF0-FD5AE3801FA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395219" y="5398121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Name, Title</a:t>
            </a:r>
            <a:br>
              <a:rPr lang="en-US"/>
            </a:br>
            <a:r>
              <a:rPr lang="en-US"/>
              <a:t>Presenter 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52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2S Charger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1AEC74-CCEA-5575-93F5-C1B9DD004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351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B02A52-4F74-5778-6FE2-3CDB150B56BD}"/>
              </a:ext>
            </a:extLst>
          </p:cNvPr>
          <p:cNvSpPr/>
          <p:nvPr/>
        </p:nvSpPr>
        <p:spPr>
          <a:xfrm rot="10800000">
            <a:off x="-25397" y="2540975"/>
            <a:ext cx="9547466" cy="211015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3000">
                <a:schemeClr val="bg1">
                  <a:alpha val="84180"/>
                </a:schemeClr>
              </a:gs>
            </a:gsLst>
            <a:lin ang="208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63CCB72-56D9-DA46-DBA5-0F43D561A4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40" y="675811"/>
            <a:ext cx="2804382" cy="10266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8BDB363-D6D9-A899-0DCB-E51E78602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2653183"/>
            <a:ext cx="9144000" cy="1211865"/>
          </a:xfr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8B40D0B-037B-0920-3085-98A38690F3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280" y="3479230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PRESENTER(S):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BA8146E-066D-1E33-625C-295423B035C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89280" y="3884277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Name, Title</a:t>
            </a:r>
            <a:br>
              <a:rPr lang="en-US"/>
            </a:br>
            <a:r>
              <a:rPr lang="en-US"/>
              <a:t>Presenter Name, Title</a:t>
            </a:r>
          </a:p>
          <a:p>
            <a:pPr lvl="0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B4C9BE-19FB-A836-FEEF-3C2C8B447D4A}"/>
              </a:ext>
            </a:extLst>
          </p:cNvPr>
          <p:cNvGrpSpPr/>
          <p:nvPr/>
        </p:nvGrpSpPr>
        <p:grpSpPr>
          <a:xfrm>
            <a:off x="0" y="6014720"/>
            <a:ext cx="12192000" cy="843280"/>
            <a:chOff x="0" y="6014720"/>
            <a:chExt cx="12192000" cy="8432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14A82E-4F4D-8DA4-3E91-3E42A22E5DFC}"/>
                </a:ext>
              </a:extLst>
            </p:cNvPr>
            <p:cNvSpPr/>
            <p:nvPr/>
          </p:nvSpPr>
          <p:spPr>
            <a:xfrm>
              <a:off x="0" y="6014720"/>
              <a:ext cx="12192000" cy="843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3BCDCD0-9A1C-546D-188D-9B97C155A696}"/>
                </a:ext>
              </a:extLst>
            </p:cNvPr>
            <p:cNvGrpSpPr/>
            <p:nvPr/>
          </p:nvGrpSpPr>
          <p:grpSpPr>
            <a:xfrm>
              <a:off x="477943" y="6319495"/>
              <a:ext cx="4219629" cy="397839"/>
              <a:chOff x="265461" y="6260332"/>
              <a:chExt cx="5057346" cy="476822"/>
            </a:xfrm>
          </p:grpSpPr>
          <p:sp>
            <p:nvSpPr>
              <p:cNvPr id="20" name="Text Box 47">
                <a:extLst>
                  <a:ext uri="{FF2B5EF4-FFF2-40B4-BE49-F238E27FC236}">
                    <a16:creationId xmlns:a16="http://schemas.microsoft.com/office/drawing/2014/main" id="{C2258978-7D03-4590-1816-74DF23C900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1518" y="6478938"/>
                <a:ext cx="3491289" cy="25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>
                    <a:solidFill>
                      <a:schemeClr val="bg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© 2023 Electric Power Research Institute, Inc. All rights reserved.</a:t>
                </a:r>
              </a:p>
            </p:txBody>
          </p:sp>
          <p:sp>
            <p:nvSpPr>
              <p:cNvPr id="21" name="TextBox 20">
                <a:hlinkClick r:id="rId4"/>
                <a:extLst>
                  <a:ext uri="{FF2B5EF4-FFF2-40B4-BE49-F238E27FC236}">
                    <a16:creationId xmlns:a16="http://schemas.microsoft.com/office/drawing/2014/main" id="{67D88AAD-3D43-0B09-5DC4-8DAE74D06674}"/>
                  </a:ext>
                </a:extLst>
              </p:cNvPr>
              <p:cNvSpPr txBox="1"/>
              <p:nvPr/>
            </p:nvSpPr>
            <p:spPr>
              <a:xfrm>
                <a:off x="265461" y="6474755"/>
                <a:ext cx="1667548" cy="25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spc="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www.epri.com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13FB220-1D02-9B84-658C-959907D85B4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78058" y="6260332"/>
                <a:ext cx="0" cy="4222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23" name="Picture 22">
                <a:hlinkClick r:id="rId5"/>
                <a:extLst>
                  <a:ext uri="{FF2B5EF4-FFF2-40B4-BE49-F238E27FC236}">
                    <a16:creationId xmlns:a16="http://schemas.microsoft.com/office/drawing/2014/main" id="{B0125CAC-275F-6218-7928-92D3DB588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6246" y="6282893"/>
                <a:ext cx="150230" cy="150229"/>
              </a:xfrm>
              <a:prstGeom prst="rect">
                <a:avLst/>
              </a:prstGeom>
            </p:spPr>
          </p:pic>
          <p:pic>
            <p:nvPicPr>
              <p:cNvPr id="24" name="Picture 23">
                <a:hlinkClick r:id="rId7"/>
                <a:extLst>
                  <a:ext uri="{FF2B5EF4-FFF2-40B4-BE49-F238E27FC236}">
                    <a16:creationId xmlns:a16="http://schemas.microsoft.com/office/drawing/2014/main" id="{9317B8BC-056C-1DF3-3B2B-2DC45B2DB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4621" y="6285738"/>
                <a:ext cx="75579" cy="163755"/>
              </a:xfrm>
              <a:prstGeom prst="rect">
                <a:avLst/>
              </a:prstGeom>
            </p:spPr>
          </p:pic>
          <p:pic>
            <p:nvPicPr>
              <p:cNvPr id="25" name="Picture 24">
                <a:hlinkClick r:id="rId9"/>
                <a:extLst>
                  <a:ext uri="{FF2B5EF4-FFF2-40B4-BE49-F238E27FC236}">
                    <a16:creationId xmlns:a16="http://schemas.microsoft.com/office/drawing/2014/main" id="{355629F7-D530-3099-9331-FF1FA6FAE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75" y="6315475"/>
                <a:ext cx="160710" cy="131012"/>
              </a:xfrm>
              <a:prstGeom prst="rect">
                <a:avLst/>
              </a:prstGeom>
            </p:spPr>
          </p:pic>
        </p:grp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CAC913F-5648-1DA9-E7A4-5809EF630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258448" y="6388874"/>
              <a:ext cx="1335283" cy="259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98915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2S 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9403F15-2BCD-E70F-BFFE-F3CA349649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3649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3518454"/>
            <a:ext cx="9144000" cy="908760"/>
          </a:xfr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63CCB72-56D9-DA46-DBA5-0F43D561A4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80" y="758580"/>
            <a:ext cx="3310467" cy="1211865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6EAD332C-8F85-AFCC-1CCF-E47CD3B542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6755" y="4495405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PRESENTER(S):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E607332-854C-C971-39F0-724EEC7C5A1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6755" y="4900452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Name, Title</a:t>
            </a:r>
            <a:br>
              <a:rPr lang="en-US"/>
            </a:br>
            <a:r>
              <a:rPr lang="en-US"/>
              <a:t>Presenter Name, Title</a:t>
            </a:r>
          </a:p>
          <a:p>
            <a:pPr lvl="0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09F113-866E-894C-C88C-E6D04016692F}"/>
              </a:ext>
            </a:extLst>
          </p:cNvPr>
          <p:cNvGrpSpPr/>
          <p:nvPr/>
        </p:nvGrpSpPr>
        <p:grpSpPr>
          <a:xfrm>
            <a:off x="0" y="6014720"/>
            <a:ext cx="12192000" cy="843280"/>
            <a:chOff x="0" y="6014720"/>
            <a:chExt cx="12192000" cy="8432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CFFDC1-E49A-18EF-999B-D2391E66DA51}"/>
                </a:ext>
              </a:extLst>
            </p:cNvPr>
            <p:cNvSpPr/>
            <p:nvPr/>
          </p:nvSpPr>
          <p:spPr>
            <a:xfrm>
              <a:off x="0" y="6014720"/>
              <a:ext cx="12192000" cy="843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070EAAB-EFDB-51EE-8AF2-14DCDE6BEF63}"/>
                </a:ext>
              </a:extLst>
            </p:cNvPr>
            <p:cNvGrpSpPr/>
            <p:nvPr/>
          </p:nvGrpSpPr>
          <p:grpSpPr>
            <a:xfrm>
              <a:off x="477943" y="6319495"/>
              <a:ext cx="4219629" cy="397839"/>
              <a:chOff x="265461" y="6260332"/>
              <a:chExt cx="5057346" cy="476822"/>
            </a:xfrm>
          </p:grpSpPr>
          <p:sp>
            <p:nvSpPr>
              <p:cNvPr id="19" name="Text Box 47">
                <a:extLst>
                  <a:ext uri="{FF2B5EF4-FFF2-40B4-BE49-F238E27FC236}">
                    <a16:creationId xmlns:a16="http://schemas.microsoft.com/office/drawing/2014/main" id="{58707587-4433-25CA-9462-01EB52374C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1518" y="6478938"/>
                <a:ext cx="3491289" cy="25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>
                    <a:solidFill>
                      <a:schemeClr val="bg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© 2023 Electric Power Research Institute, Inc. All rights reserved.</a:t>
                </a:r>
              </a:p>
            </p:txBody>
          </p:sp>
          <p:sp>
            <p:nvSpPr>
              <p:cNvPr id="20" name="TextBox 19">
                <a:hlinkClick r:id="rId4"/>
                <a:extLst>
                  <a:ext uri="{FF2B5EF4-FFF2-40B4-BE49-F238E27FC236}">
                    <a16:creationId xmlns:a16="http://schemas.microsoft.com/office/drawing/2014/main" id="{4F44D17B-5309-EE1A-2F2E-9F4A636D6384}"/>
                  </a:ext>
                </a:extLst>
              </p:cNvPr>
              <p:cNvSpPr txBox="1"/>
              <p:nvPr/>
            </p:nvSpPr>
            <p:spPr>
              <a:xfrm>
                <a:off x="265461" y="6474755"/>
                <a:ext cx="1667548" cy="25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spc="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www.epri.com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958282D-DA17-5C31-C181-7B50E3A6857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78058" y="6260332"/>
                <a:ext cx="0" cy="4222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22" name="Picture 21">
                <a:hlinkClick r:id="rId5"/>
                <a:extLst>
                  <a:ext uri="{FF2B5EF4-FFF2-40B4-BE49-F238E27FC236}">
                    <a16:creationId xmlns:a16="http://schemas.microsoft.com/office/drawing/2014/main" id="{70579684-B4A2-9818-B778-171A3A801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6246" y="6282893"/>
                <a:ext cx="150230" cy="150229"/>
              </a:xfrm>
              <a:prstGeom prst="rect">
                <a:avLst/>
              </a:prstGeom>
            </p:spPr>
          </p:pic>
          <p:pic>
            <p:nvPicPr>
              <p:cNvPr id="23" name="Picture 22">
                <a:hlinkClick r:id="rId7"/>
                <a:extLst>
                  <a:ext uri="{FF2B5EF4-FFF2-40B4-BE49-F238E27FC236}">
                    <a16:creationId xmlns:a16="http://schemas.microsoft.com/office/drawing/2014/main" id="{19EABD76-1142-E072-2278-5DF798A3E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4621" y="6285738"/>
                <a:ext cx="75579" cy="163755"/>
              </a:xfrm>
              <a:prstGeom prst="rect">
                <a:avLst/>
              </a:prstGeom>
            </p:spPr>
          </p:pic>
          <p:pic>
            <p:nvPicPr>
              <p:cNvPr id="24" name="Picture 23">
                <a:hlinkClick r:id="rId9"/>
                <a:extLst>
                  <a:ext uri="{FF2B5EF4-FFF2-40B4-BE49-F238E27FC236}">
                    <a16:creationId xmlns:a16="http://schemas.microsoft.com/office/drawing/2014/main" id="{73B757F9-B905-9FBE-FE05-0F1B095F8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75" y="6315475"/>
                <a:ext cx="160710" cy="131012"/>
              </a:xfrm>
              <a:prstGeom prst="rect">
                <a:avLst/>
              </a:prstGeom>
            </p:spPr>
          </p:pic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C6FF009-6618-4FE8-1513-925E260A4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258448" y="6388874"/>
              <a:ext cx="1335283" cy="259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5666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2S Fleet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EAB04E8-B425-89DB-0ACB-B5D3D3DDB6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430"/>
            <a:ext cx="12192000" cy="56667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2494982"/>
            <a:ext cx="9144000" cy="1211865"/>
          </a:xfr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63CCB72-56D9-DA46-DBA5-0F43D561A4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80" y="758580"/>
            <a:ext cx="3310467" cy="1211865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AB8FD53-05B6-2734-4A01-9DE4C21B47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280" y="4184445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PRESENTER(S):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AFEC838-CA80-DEF4-845F-690349589DD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89280" y="4589492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Name, Title</a:t>
            </a:r>
            <a:br>
              <a:rPr lang="en-US"/>
            </a:br>
            <a:r>
              <a:rPr lang="en-US"/>
              <a:t>Presenter Name, Title</a:t>
            </a:r>
          </a:p>
          <a:p>
            <a:pPr lvl="0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D1F54D-5C6B-747F-DF8B-79AD2C7B9C30}"/>
              </a:ext>
            </a:extLst>
          </p:cNvPr>
          <p:cNvGrpSpPr/>
          <p:nvPr/>
        </p:nvGrpSpPr>
        <p:grpSpPr>
          <a:xfrm>
            <a:off x="0" y="6014720"/>
            <a:ext cx="12192000" cy="843280"/>
            <a:chOff x="0" y="6014720"/>
            <a:chExt cx="12192000" cy="8432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01F9B1-225A-4797-2302-280B5F78E9B8}"/>
                </a:ext>
              </a:extLst>
            </p:cNvPr>
            <p:cNvSpPr/>
            <p:nvPr/>
          </p:nvSpPr>
          <p:spPr>
            <a:xfrm>
              <a:off x="0" y="6014720"/>
              <a:ext cx="12192000" cy="843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54352E3-A91F-37D7-63AA-2857D31D676D}"/>
                </a:ext>
              </a:extLst>
            </p:cNvPr>
            <p:cNvGrpSpPr/>
            <p:nvPr/>
          </p:nvGrpSpPr>
          <p:grpSpPr>
            <a:xfrm>
              <a:off x="477943" y="6319495"/>
              <a:ext cx="4219629" cy="397839"/>
              <a:chOff x="265461" y="6260332"/>
              <a:chExt cx="5057346" cy="476822"/>
            </a:xfrm>
          </p:grpSpPr>
          <p:sp>
            <p:nvSpPr>
              <p:cNvPr id="19" name="Text Box 47">
                <a:extLst>
                  <a:ext uri="{FF2B5EF4-FFF2-40B4-BE49-F238E27FC236}">
                    <a16:creationId xmlns:a16="http://schemas.microsoft.com/office/drawing/2014/main" id="{32FECDE5-19EB-0A79-E89F-57320E245F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1518" y="6478938"/>
                <a:ext cx="3491289" cy="25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>
                    <a:solidFill>
                      <a:schemeClr val="bg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© 2023 Electric Power Research Institute, Inc. All rights reserved.</a:t>
                </a:r>
              </a:p>
            </p:txBody>
          </p:sp>
          <p:sp>
            <p:nvSpPr>
              <p:cNvPr id="20" name="TextBox 19">
                <a:hlinkClick r:id="rId4"/>
                <a:extLst>
                  <a:ext uri="{FF2B5EF4-FFF2-40B4-BE49-F238E27FC236}">
                    <a16:creationId xmlns:a16="http://schemas.microsoft.com/office/drawing/2014/main" id="{69B5346F-DE28-90B2-A033-182D1A376D4C}"/>
                  </a:ext>
                </a:extLst>
              </p:cNvPr>
              <p:cNvSpPr txBox="1"/>
              <p:nvPr/>
            </p:nvSpPr>
            <p:spPr>
              <a:xfrm>
                <a:off x="265461" y="6474755"/>
                <a:ext cx="1667548" cy="25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spc="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www.epri.com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0029420-BF0C-52F9-A6CC-F01181F954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78058" y="6260332"/>
                <a:ext cx="0" cy="4222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22" name="Picture 21">
                <a:hlinkClick r:id="rId5"/>
                <a:extLst>
                  <a:ext uri="{FF2B5EF4-FFF2-40B4-BE49-F238E27FC236}">
                    <a16:creationId xmlns:a16="http://schemas.microsoft.com/office/drawing/2014/main" id="{80A4FCC3-271B-ABCB-2F06-0900416DA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6246" y="6282893"/>
                <a:ext cx="150230" cy="150229"/>
              </a:xfrm>
              <a:prstGeom prst="rect">
                <a:avLst/>
              </a:prstGeom>
            </p:spPr>
          </p:pic>
          <p:pic>
            <p:nvPicPr>
              <p:cNvPr id="23" name="Picture 22">
                <a:hlinkClick r:id="rId7"/>
                <a:extLst>
                  <a:ext uri="{FF2B5EF4-FFF2-40B4-BE49-F238E27FC236}">
                    <a16:creationId xmlns:a16="http://schemas.microsoft.com/office/drawing/2014/main" id="{ACE649EA-DD5D-F1B7-0B27-ACB0EB475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4621" y="6285738"/>
                <a:ext cx="75579" cy="163755"/>
              </a:xfrm>
              <a:prstGeom prst="rect">
                <a:avLst/>
              </a:prstGeom>
            </p:spPr>
          </p:pic>
          <p:pic>
            <p:nvPicPr>
              <p:cNvPr id="24" name="Picture 23">
                <a:hlinkClick r:id="rId9"/>
                <a:extLst>
                  <a:ext uri="{FF2B5EF4-FFF2-40B4-BE49-F238E27FC236}">
                    <a16:creationId xmlns:a16="http://schemas.microsoft.com/office/drawing/2014/main" id="{EB273690-0848-A075-9F5A-FCCAB6056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75" y="6315475"/>
                <a:ext cx="160710" cy="131012"/>
              </a:xfrm>
              <a:prstGeom prst="rect">
                <a:avLst/>
              </a:prstGeom>
            </p:spPr>
          </p:pic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1994E9C-A981-36FA-497F-1F178F23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258448" y="6388874"/>
              <a:ext cx="1335283" cy="259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3098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2S Charger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1AEC74-CCEA-5575-93F5-C1B9DD004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351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B02A52-4F74-5778-6FE2-3CDB150B56BD}"/>
              </a:ext>
            </a:extLst>
          </p:cNvPr>
          <p:cNvSpPr/>
          <p:nvPr/>
        </p:nvSpPr>
        <p:spPr>
          <a:xfrm rot="10800000">
            <a:off x="-25397" y="2540975"/>
            <a:ext cx="9547466" cy="211015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3000">
                <a:schemeClr val="bg1">
                  <a:alpha val="84180"/>
                </a:schemeClr>
              </a:gs>
            </a:gsLst>
            <a:lin ang="208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63CCB72-56D9-DA46-DBA5-0F43D561A4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40" y="675811"/>
            <a:ext cx="2804382" cy="10266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8BDB363-D6D9-A899-0DCB-E51E78602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2653183"/>
            <a:ext cx="9144000" cy="1211865"/>
          </a:xfr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8B40D0B-037B-0920-3085-98A38690F3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280" y="3479230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PRESENTER(S):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BA8146E-066D-1E33-625C-295423B035C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89280" y="3884277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Name, Title</a:t>
            </a:r>
            <a:br>
              <a:rPr lang="en-US"/>
            </a:br>
            <a:r>
              <a:rPr lang="en-US"/>
              <a:t>Presenter Name, Title</a:t>
            </a:r>
          </a:p>
          <a:p>
            <a:pPr lvl="0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B4C9BE-19FB-A836-FEEF-3C2C8B447D4A}"/>
              </a:ext>
            </a:extLst>
          </p:cNvPr>
          <p:cNvGrpSpPr/>
          <p:nvPr/>
        </p:nvGrpSpPr>
        <p:grpSpPr>
          <a:xfrm>
            <a:off x="0" y="6014720"/>
            <a:ext cx="12192000" cy="843280"/>
            <a:chOff x="0" y="6014720"/>
            <a:chExt cx="12192000" cy="8432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14A82E-4F4D-8DA4-3E91-3E42A22E5DFC}"/>
                </a:ext>
              </a:extLst>
            </p:cNvPr>
            <p:cNvSpPr/>
            <p:nvPr/>
          </p:nvSpPr>
          <p:spPr>
            <a:xfrm>
              <a:off x="0" y="6014720"/>
              <a:ext cx="12192000" cy="843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3BCDCD0-9A1C-546D-188D-9B97C155A696}"/>
                </a:ext>
              </a:extLst>
            </p:cNvPr>
            <p:cNvGrpSpPr/>
            <p:nvPr/>
          </p:nvGrpSpPr>
          <p:grpSpPr>
            <a:xfrm>
              <a:off x="477943" y="6319495"/>
              <a:ext cx="4219629" cy="397839"/>
              <a:chOff x="265461" y="6260332"/>
              <a:chExt cx="5057346" cy="476822"/>
            </a:xfrm>
          </p:grpSpPr>
          <p:sp>
            <p:nvSpPr>
              <p:cNvPr id="20" name="Text Box 47">
                <a:extLst>
                  <a:ext uri="{FF2B5EF4-FFF2-40B4-BE49-F238E27FC236}">
                    <a16:creationId xmlns:a16="http://schemas.microsoft.com/office/drawing/2014/main" id="{C2258978-7D03-4590-1816-74DF23C900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1518" y="6478938"/>
                <a:ext cx="3491289" cy="25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>
                    <a:solidFill>
                      <a:schemeClr val="bg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© 2023 Electric Power Research Institute, Inc. All rights reserved.</a:t>
                </a:r>
              </a:p>
            </p:txBody>
          </p:sp>
          <p:sp>
            <p:nvSpPr>
              <p:cNvPr id="21" name="TextBox 20">
                <a:hlinkClick r:id="rId4"/>
                <a:extLst>
                  <a:ext uri="{FF2B5EF4-FFF2-40B4-BE49-F238E27FC236}">
                    <a16:creationId xmlns:a16="http://schemas.microsoft.com/office/drawing/2014/main" id="{67D88AAD-3D43-0B09-5DC4-8DAE74D06674}"/>
                  </a:ext>
                </a:extLst>
              </p:cNvPr>
              <p:cNvSpPr txBox="1"/>
              <p:nvPr/>
            </p:nvSpPr>
            <p:spPr>
              <a:xfrm>
                <a:off x="265461" y="6474755"/>
                <a:ext cx="1667548" cy="25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spc="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www.epri.com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13FB220-1D02-9B84-658C-959907D85B4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78058" y="6260332"/>
                <a:ext cx="0" cy="4222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23" name="Picture 22">
                <a:hlinkClick r:id="rId5"/>
                <a:extLst>
                  <a:ext uri="{FF2B5EF4-FFF2-40B4-BE49-F238E27FC236}">
                    <a16:creationId xmlns:a16="http://schemas.microsoft.com/office/drawing/2014/main" id="{B0125CAC-275F-6218-7928-92D3DB588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6246" y="6282893"/>
                <a:ext cx="150230" cy="150229"/>
              </a:xfrm>
              <a:prstGeom prst="rect">
                <a:avLst/>
              </a:prstGeom>
            </p:spPr>
          </p:pic>
          <p:pic>
            <p:nvPicPr>
              <p:cNvPr id="24" name="Picture 23">
                <a:hlinkClick r:id="rId7"/>
                <a:extLst>
                  <a:ext uri="{FF2B5EF4-FFF2-40B4-BE49-F238E27FC236}">
                    <a16:creationId xmlns:a16="http://schemas.microsoft.com/office/drawing/2014/main" id="{9317B8BC-056C-1DF3-3B2B-2DC45B2DB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4621" y="6285738"/>
                <a:ext cx="75579" cy="163755"/>
              </a:xfrm>
              <a:prstGeom prst="rect">
                <a:avLst/>
              </a:prstGeom>
            </p:spPr>
          </p:pic>
          <p:pic>
            <p:nvPicPr>
              <p:cNvPr id="25" name="Picture 24">
                <a:hlinkClick r:id="rId9"/>
                <a:extLst>
                  <a:ext uri="{FF2B5EF4-FFF2-40B4-BE49-F238E27FC236}">
                    <a16:creationId xmlns:a16="http://schemas.microsoft.com/office/drawing/2014/main" id="{355629F7-D530-3099-9331-FF1FA6FAE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75" y="6315475"/>
                <a:ext cx="160710" cy="131012"/>
              </a:xfrm>
              <a:prstGeom prst="rect">
                <a:avLst/>
              </a:prstGeom>
            </p:spPr>
          </p:pic>
        </p:grp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CAC913F-5648-1DA9-E7A4-5809EF630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258448" y="6388874"/>
              <a:ext cx="1335283" cy="259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0883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581C4-30F9-64EF-D860-6EC9BFAD6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27D2E10-BADA-72EE-2B2C-55DF7825DE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00006-4B1A-6178-6FD0-E9F371CB86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222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/ sc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l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800B3BE-BCE2-CF38-68A1-EDAAB96F1F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2076"/>
            <a:ext cx="12192000" cy="4455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27D2E10-BADA-72EE-2B2C-55DF7825DE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44978-4633-EB70-3C46-FC8D3AB769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91BA8-71CF-A584-303F-A13821A4D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1818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36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27D2E10-BADA-72EE-2B2C-55DF7825DE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AD1D5-2507-0BF0-04ED-B1A71A8E18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7C4987-727E-A866-AB37-9C0500088467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584200" y="326972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/ SUBHEAD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F3DA63-C3CB-0177-4D23-A642627D2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96622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 Title and Content w/ sc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l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800B3BE-BCE2-CF38-68A1-EDAAB96F1F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2375"/>
            <a:ext cx="12192000" cy="4455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36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27D2E10-BADA-72EE-2B2C-55DF7825DE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AD1D5-2507-0BF0-04ED-B1A71A8E18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7C4987-727E-A866-AB37-9C0500088467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584200" y="326972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/ SUBHEAD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583D02-E288-D120-45B2-5860AFF71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7208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326628"/>
            <a:ext cx="2758607" cy="506432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27D2E10-BADA-72EE-2B2C-55DF7825DE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598AE-A9A7-FF62-907C-EEE341ABC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6B4B47-C553-DE42-CA77-6BD933CC45F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8" y="1326627"/>
            <a:ext cx="7409035" cy="5064325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924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93FD6CB1-D547-ACA8-622C-7C4636E152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9577"/>
            <a:ext cx="12192000" cy="4455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326628"/>
            <a:ext cx="2758607" cy="506432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27D2E10-BADA-72EE-2B2C-55DF7825DE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62EB9-EA7E-748D-DD26-F2600CA759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99DB34-0A9B-ECD1-3FD9-8C37925449A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8" y="1326627"/>
            <a:ext cx="7409035" cy="5064325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52230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2E0B45F-FF7A-2320-15CC-7A82C045A9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062"/>
          <a:stretch/>
        </p:blipFill>
        <p:spPr>
          <a:xfrm>
            <a:off x="0" y="978605"/>
            <a:ext cx="12192000" cy="56649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581C4-30F9-64EF-D860-6EC9BFAD6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964" y="230845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8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 sz="2000"/>
            </a:lvl3pPr>
            <a:lvl4pPr marL="1371600" indent="0" algn="ctr">
              <a:buFontTx/>
              <a:buNone/>
              <a:defRPr sz="2000"/>
            </a:lvl4pPr>
            <a:lvl5pPr marL="1828800" indent="0" algn="ctr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27D2E10-BADA-72EE-2B2C-55DF7825DE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A9DD9-C324-D548-C1C4-583B2EBC75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08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581C4-30F9-64EF-D860-6EC9BFAD6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27D2E10-BADA-72EE-2B2C-55DF7825DE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00006-4B1A-6178-6FD0-E9F371CB86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810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5C2A3BC-6BC0-28DF-3429-88BF15BD06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BAB5B-0CE4-1070-454F-77C61FAAF2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116225-12E4-C994-99DA-07F92470093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5557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82BD20E-8361-87B4-553C-9785EDCB99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4B16D-23C4-35DF-AC7C-453708934E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532ACE-B5D0-952B-F4B6-E59E04BFCDE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51913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82BD20E-8361-87B4-553C-9785EDCB99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6195E-8085-B4E4-A59D-888CDC60B7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96239B-2C9A-777D-B85B-4766DACF4E7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69951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82BD20E-8361-87B4-553C-9785EDCB99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39319-BAD1-EE73-0D39-62A320EE2C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3CD647-153B-67A9-849F-4CCDA04F72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9517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82BD20E-8361-87B4-553C-9785EDCB99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B607A-E3A4-1BCC-6DF4-18C811915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A5952A-31D5-28D2-0E70-A425D1F0D6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44560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5C2A3BC-6BC0-28DF-3429-88BF15BD06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C9D75-FD35-4889-BCDA-1B914451EC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A662FA-16D2-FAFC-7B23-16FBC6DCD0E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12022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CAED12-32C0-7F06-EC3A-C8D4900D36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99" y="5603555"/>
            <a:ext cx="2387600" cy="787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1CE1CAA-A97B-6B84-C595-F2CD1D13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76621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CB51AC-9DC7-EC27-00EE-BB3FEBCB8B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41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CAED12-32C0-7F06-EC3A-C8D4900D36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99" y="5603555"/>
            <a:ext cx="2387600" cy="78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236827-947A-E3B2-6DD7-23D69B41CA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776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CAED12-32C0-7F06-EC3A-C8D4900D36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99" y="5603555"/>
            <a:ext cx="2387600" cy="78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679EC-5FEF-B335-B125-182E263443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320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CAED12-32C0-7F06-EC3A-C8D4900D36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99" y="5603555"/>
            <a:ext cx="2387600" cy="78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BA747-5F42-D4D0-8C48-FA3A08BE60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1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/ sc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l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800B3BE-BCE2-CF38-68A1-EDAAB96F1F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2076"/>
            <a:ext cx="12192000" cy="4455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27D2E10-BADA-72EE-2B2C-55DF7825DE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44978-4633-EB70-3C46-FC8D3AB769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91BA8-71CF-A584-303F-A13821A4D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70501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CAED12-32C0-7F06-EC3A-C8D4900D36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99" y="5603555"/>
            <a:ext cx="2387600" cy="78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2E3257-2E8B-E1AC-5002-77A63E24E3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500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CAED12-32C0-7F06-EC3A-C8D4900D36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99" y="5603555"/>
            <a:ext cx="2387600" cy="78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0EBB64-EA5C-3778-520A-6715143E79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056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C6DF84-39E1-9E17-278D-634B55D66E2D}"/>
              </a:ext>
            </a:extLst>
          </p:cNvPr>
          <p:cNvSpPr/>
          <p:nvPr/>
        </p:nvSpPr>
        <p:spPr>
          <a:xfrm>
            <a:off x="0" y="0"/>
            <a:ext cx="12192000" cy="6614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9EB4C-DD4D-A677-DDCB-BFA9DE861B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473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C6DF84-39E1-9E17-278D-634B55D66E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638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96012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46754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8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Speaker’s Name</a:t>
            </a:r>
            <a:br>
              <a:rPr lang="en-US"/>
            </a:br>
            <a:r>
              <a:rPr lang="en-US"/>
              <a:t>Speaker’s Job Title</a:t>
            </a:r>
            <a:br>
              <a:rPr lang="en-US"/>
            </a:br>
            <a:br>
              <a:rPr lang="en-US"/>
            </a:br>
            <a:r>
              <a:rPr lang="en-US"/>
              <a:t>Event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15F8B0-B666-42D5-9101-41C9E224E801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id="{8E8588FC-1D76-47C5-B595-0F9502D2BC62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7" name="TextBox 26">
              <a:hlinkClick r:id="rId2"/>
              <a:extLst>
                <a:ext uri="{FF2B5EF4-FFF2-40B4-BE49-F238E27FC236}">
                  <a16:creationId xmlns:a16="http://schemas.microsoft.com/office/drawing/2014/main" id="{B555F5C0-13E9-4F31-AC9E-6AA423B9AA45}"/>
                </a:ext>
              </a:extLst>
            </p:cNvPr>
            <p:cNvSpPr txBox="1"/>
            <p:nvPr userDrawn="1"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518BE5-5103-47F0-BFFA-88320B777BD5}"/>
                </a:ext>
              </a:extLst>
            </p:cNvPr>
            <p:cNvCxnSpPr/>
            <p:nvPr userDrawn="1"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9" name="Picture 28">
              <a:hlinkClick r:id="rId3"/>
              <a:extLst>
                <a:ext uri="{FF2B5EF4-FFF2-40B4-BE49-F238E27FC236}">
                  <a16:creationId xmlns:a16="http://schemas.microsoft.com/office/drawing/2014/main" id="{F99B0C38-6987-4402-AC71-C1BDE714D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0" name="Picture 29">
              <a:hlinkClick r:id="rId5"/>
              <a:extLst>
                <a:ext uri="{FF2B5EF4-FFF2-40B4-BE49-F238E27FC236}">
                  <a16:creationId xmlns:a16="http://schemas.microsoft.com/office/drawing/2014/main" id="{5B7BD5C0-06C6-4AB3-BC4D-383CBA3FC5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1" name="Picture 30">
              <a:hlinkClick r:id="rId7"/>
              <a:extLst>
                <a:ext uri="{FF2B5EF4-FFF2-40B4-BE49-F238E27FC236}">
                  <a16:creationId xmlns:a16="http://schemas.microsoft.com/office/drawing/2014/main" id="{D6A42936-581D-4AE8-8C5D-114B70E95E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8882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552536FD-3FB3-4DBC-BC45-2AD58954EB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192" y="0"/>
            <a:ext cx="553359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588EFD-3867-4B74-B2ED-1BC76C3887D9}"/>
              </a:ext>
            </a:extLst>
          </p:cNvPr>
          <p:cNvSpPr/>
          <p:nvPr userDrawn="1"/>
        </p:nvSpPr>
        <p:spPr bwMode="auto">
          <a:xfrm>
            <a:off x="6663192" y="0"/>
            <a:ext cx="5528807" cy="6858000"/>
          </a:xfrm>
          <a:prstGeom prst="rect">
            <a:avLst/>
          </a:prstGeom>
          <a:solidFill>
            <a:srgbClr val="0B1B59">
              <a:alpha val="7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26C691-FF3E-4C9E-AA4F-511E45D3558D}"/>
              </a:ext>
            </a:extLst>
          </p:cNvPr>
          <p:cNvSpPr/>
          <p:nvPr userDrawn="1"/>
        </p:nvSpPr>
        <p:spPr bwMode="auto">
          <a:xfrm>
            <a:off x="-1" y="0"/>
            <a:ext cx="6854891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92100" dist="38100" algn="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8708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Rectangle 8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15F8B0-B666-42D5-9101-41C9E224E801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id="{8E8588FC-1D76-47C5-B595-0F9502D2BC62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2022 Electric Power Research Institute, Inc. All rights reserved.</a:t>
              </a:r>
            </a:p>
          </p:txBody>
        </p:sp>
        <p:sp>
          <p:nvSpPr>
            <p:cNvPr id="27" name="TextBox 26">
              <a:hlinkClick r:id="rId3"/>
              <a:extLst>
                <a:ext uri="{FF2B5EF4-FFF2-40B4-BE49-F238E27FC236}">
                  <a16:creationId xmlns:a16="http://schemas.microsoft.com/office/drawing/2014/main" id="{B555F5C0-13E9-4F31-AC9E-6AA423B9AA45}"/>
                </a:ext>
              </a:extLst>
            </p:cNvPr>
            <p:cNvSpPr txBox="1"/>
            <p:nvPr userDrawn="1"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518BE5-5103-47F0-BFFA-88320B777BD5}"/>
                </a:ext>
              </a:extLst>
            </p:cNvPr>
            <p:cNvCxnSpPr/>
            <p:nvPr userDrawn="1"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9" name="Picture 28">
              <a:hlinkClick r:id="rId4"/>
              <a:extLst>
                <a:ext uri="{FF2B5EF4-FFF2-40B4-BE49-F238E27FC236}">
                  <a16:creationId xmlns:a16="http://schemas.microsoft.com/office/drawing/2014/main" id="{F99B0C38-6987-4402-AC71-C1BDE714D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0" name="Picture 29">
              <a:hlinkClick r:id="rId6"/>
              <a:extLst>
                <a:ext uri="{FF2B5EF4-FFF2-40B4-BE49-F238E27FC236}">
                  <a16:creationId xmlns:a16="http://schemas.microsoft.com/office/drawing/2014/main" id="{5B7BD5C0-06C6-4AB3-BC4D-383CBA3FC5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1" name="Picture 30">
              <a:hlinkClick r:id="rId8"/>
              <a:extLst>
                <a:ext uri="{FF2B5EF4-FFF2-40B4-BE49-F238E27FC236}">
                  <a16:creationId xmlns:a16="http://schemas.microsoft.com/office/drawing/2014/main" id="{D6A42936-581D-4AE8-8C5D-114B70E95E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F5278AD-9061-4805-AD30-6C1C5B81DE0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78" y="2042968"/>
            <a:ext cx="6093879" cy="283671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3970A5C-A6E9-4017-9266-347FB2B5819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5758" y="240439"/>
            <a:ext cx="1456381" cy="28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257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96012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255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96012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65165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96012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5942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36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27D2E10-BADA-72EE-2B2C-55DF7825DE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AD1D5-2507-0BF0-04ED-B1A71A8E18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7C4987-727E-A866-AB37-9C0500088467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584200" y="326972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/ SUBHEAD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F3DA63-C3CB-0177-4D23-A642627D2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2932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96012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6448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96012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4648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96012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6416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96012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7032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1899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 userDrawn="1"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 userDrawn="1"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877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 userDrawn="1"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3657600" cy="13716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265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 userDrawn="1"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 userDrawn="1"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256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 userDrawn="1"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 userDrawn="1"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3657600" cy="13716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0266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 userDrawn="1"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 userDrawn="1"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 userDrawn="1"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96012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9DDDB9-0B73-1E44-B1A2-17EEF5C029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5B68FD-3160-4147-B521-2413465A70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116FA75-70EB-584C-BDEE-2E88DBB5EE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8580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 Title and Content w/ sc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l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800B3BE-BCE2-CF38-68A1-EDAAB96F1F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2375"/>
            <a:ext cx="12192000" cy="4455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36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27D2E10-BADA-72EE-2B2C-55DF7825DE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303" y="318135"/>
            <a:ext cx="1801324" cy="6625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AD1D5-2507-0BF0-04ED-B1A71A8E18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7C4987-727E-A866-AB37-9C0500088467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584200" y="326972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/ SUBHEAD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583D02-E288-D120-45B2-5860AFF71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21221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 userDrawn="1"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761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93361-5DEE-416E-BF8A-9AAC84762D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688" y="2712785"/>
            <a:ext cx="12196689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45322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F31C54-28E4-451E-87C9-3AAB9056C6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67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EC5033-46F4-4167-8490-93EEE0665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273" y="1584251"/>
            <a:ext cx="11115923" cy="2658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445149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400" b="1" i="0" spc="30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400" b="1" i="0" kern="1200" spc="30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400" b="1" i="0" spc="30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81061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69AE35-706A-4560-B5DD-3058B630A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6F209-0056-42E3-B38F-5FAA62C15D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3574"/>
            <a:ext cx="12188952" cy="1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223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 userDrawn="1"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 userDrawn="1"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820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709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DFE55-CD97-4806-B97B-A9091661CD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708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Rectangle 8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15F8B0-B666-42D5-9101-41C9E224E80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id="{8E8588FC-1D76-47C5-B595-0F9502D2B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7" name="TextBox 26">
              <a:hlinkClick r:id="rId3"/>
              <a:extLst>
                <a:ext uri="{FF2B5EF4-FFF2-40B4-BE49-F238E27FC236}">
                  <a16:creationId xmlns:a16="http://schemas.microsoft.com/office/drawing/2014/main" id="{B555F5C0-13E9-4F31-AC9E-6AA423B9AA4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518BE5-5103-47F0-BFFA-88320B777BD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9" name="Picture 28">
              <a:hlinkClick r:id="rId4"/>
              <a:extLst>
                <a:ext uri="{FF2B5EF4-FFF2-40B4-BE49-F238E27FC236}">
                  <a16:creationId xmlns:a16="http://schemas.microsoft.com/office/drawing/2014/main" id="{F99B0C38-6987-4402-AC71-C1BDE714D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0" name="Picture 29">
              <a:hlinkClick r:id="rId6"/>
              <a:extLst>
                <a:ext uri="{FF2B5EF4-FFF2-40B4-BE49-F238E27FC236}">
                  <a16:creationId xmlns:a16="http://schemas.microsoft.com/office/drawing/2014/main" id="{5B7BD5C0-06C6-4AB3-BC4D-383CBA3FC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1" name="Picture 30">
              <a:hlinkClick r:id="rId8"/>
              <a:extLst>
                <a:ext uri="{FF2B5EF4-FFF2-40B4-BE49-F238E27FC236}">
                  <a16:creationId xmlns:a16="http://schemas.microsoft.com/office/drawing/2014/main" id="{D6A42936-581D-4AE8-8C5D-114B70E95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38873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8956C-18D0-412B-95E3-E5C100C5EE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ED8085-ABA4-48ED-A519-0831B00D8554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id="{F4F39EAF-D093-4E70-B2D6-880ADC60D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70A982AF-08B3-4ACE-B2CD-2630BF146A3C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F511B19-8779-4ED6-BFF5-0D994F5C5A6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AFE65F2A-EA10-45F6-AC3E-CEEF60A7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0DE3DCEC-148B-448A-9E2A-45B1BBF5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EFB9741B-B64E-4FCE-8F82-2A995BEB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0246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&amp;S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31F06-3E89-4DC2-BB45-7EE9A7B32C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01707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156AC-AC73-4A21-8467-792B128628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DC62A5-1095-42CE-AB5A-BD29C0D1314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id="{4EC5A6E3-655F-4AB9-A7A8-7A9AEBB906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7FA55AB5-8BF7-460F-A30D-2A37692BE320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6F0D2FF-7C62-45DB-97AF-E1FB43BCA51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BB2176D2-CCA7-46B6-88D4-4AA41D99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49AE2524-F34D-4267-9E9F-139BFEEA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6E26CD04-ED04-44D5-BFD2-E52A16C4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391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45.png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5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56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E73F88-8377-6383-EFB8-80625BCE4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-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D7943F-45AC-B434-A4FF-D46EE032A174}"/>
              </a:ext>
            </a:extLst>
          </p:cNvPr>
          <p:cNvGrpSpPr/>
          <p:nvPr/>
        </p:nvGrpSpPr>
        <p:grpSpPr>
          <a:xfrm>
            <a:off x="0" y="6659790"/>
            <a:ext cx="12192000" cy="215444"/>
            <a:chOff x="0" y="6659790"/>
            <a:chExt cx="12192000" cy="215444"/>
          </a:xfrm>
        </p:grpSpPr>
        <p:sp>
          <p:nvSpPr>
            <p:cNvPr id="4" name="Rectangle 21">
              <a:extLst>
                <a:ext uri="{FF2B5EF4-FFF2-40B4-BE49-F238E27FC236}">
                  <a16:creationId xmlns:a16="http://schemas.microsoft.com/office/drawing/2014/main" id="{C8A58752-6589-5C26-91B8-547CC4486E92}"/>
                </a:ext>
              </a:extLst>
            </p:cNvPr>
            <p:cNvSpPr/>
            <p:nvPr/>
          </p:nvSpPr>
          <p:spPr>
            <a:xfrm>
              <a:off x="0" y="6675437"/>
              <a:ext cx="12192000" cy="1841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 Box 47">
              <a:extLst>
                <a:ext uri="{FF2B5EF4-FFF2-40B4-BE49-F238E27FC236}">
                  <a16:creationId xmlns:a16="http://schemas.microsoft.com/office/drawing/2014/main" id="{9508B19E-73F2-8D02-1A9A-3F815A864B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903" y="6659790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20D102-DD49-5549-1243-AA9151417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alphaModFix amt="47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1533578" y="6719007"/>
              <a:ext cx="570318" cy="110658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B08C15-A75B-3AD5-018C-DD0DC87B3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04" y="6659790"/>
            <a:ext cx="2743200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3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6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 userDrawn="1"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960120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2023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9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E73F88-8377-6383-EFB8-80625BCE4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-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D7943F-45AC-B434-A4FF-D46EE032A174}"/>
              </a:ext>
            </a:extLst>
          </p:cNvPr>
          <p:cNvGrpSpPr/>
          <p:nvPr/>
        </p:nvGrpSpPr>
        <p:grpSpPr>
          <a:xfrm>
            <a:off x="0" y="6659790"/>
            <a:ext cx="12192000" cy="215444"/>
            <a:chOff x="0" y="6659790"/>
            <a:chExt cx="12192000" cy="215444"/>
          </a:xfrm>
        </p:grpSpPr>
        <p:sp>
          <p:nvSpPr>
            <p:cNvPr id="4" name="Rectangle 21">
              <a:extLst>
                <a:ext uri="{FF2B5EF4-FFF2-40B4-BE49-F238E27FC236}">
                  <a16:creationId xmlns:a16="http://schemas.microsoft.com/office/drawing/2014/main" id="{C8A58752-6589-5C26-91B8-547CC4486E92}"/>
                </a:ext>
              </a:extLst>
            </p:cNvPr>
            <p:cNvSpPr/>
            <p:nvPr/>
          </p:nvSpPr>
          <p:spPr>
            <a:xfrm>
              <a:off x="0" y="6675437"/>
              <a:ext cx="12192000" cy="1841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 Box 47">
              <a:extLst>
                <a:ext uri="{FF2B5EF4-FFF2-40B4-BE49-F238E27FC236}">
                  <a16:creationId xmlns:a16="http://schemas.microsoft.com/office/drawing/2014/main" id="{9508B19E-73F2-8D02-1A9A-3F815A864B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903" y="6659790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20D102-DD49-5549-1243-AA9151417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alphaModFix amt="47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1533578" y="6719007"/>
              <a:ext cx="570318" cy="110658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B08C15-A75B-3AD5-018C-DD0DC87B3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04" y="6659790"/>
            <a:ext cx="2743200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8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 userDrawn="1"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960120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2022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2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2023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9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  <p:sldLayoutId id="2147483812" r:id="rId24"/>
    <p:sldLayoutId id="2147483813" r:id="rId25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5C23C-227E-4C4E-BF66-E6880DE0F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1" y="679011"/>
            <a:ext cx="10859566" cy="9200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22549-BE53-8A45-AD6F-0C6EF4B1B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80" y="1923691"/>
            <a:ext cx="10859567" cy="39067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00555-985F-9142-8223-68E08246F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9281" y="6155047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Raleway Light" panose="020B0403030101060003" pitchFamily="34" charset="77"/>
              </a:defRPr>
            </a:lvl1pPr>
          </a:lstStyle>
          <a:p>
            <a:r>
              <a:rPr lang="en-US" dirty="0"/>
              <a:t>Powering Strong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C4D40-C5CC-7A49-A21B-440F2DC1C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6300" y="6148120"/>
            <a:ext cx="3628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Raleway Light" panose="020B0403030101060003" pitchFamily="34" charset="77"/>
              </a:defRPr>
            </a:lvl1pPr>
          </a:lstStyle>
          <a:p>
            <a:fld id="{43B5B6BF-3717-F740-9AD9-78D08E5AC63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EE8CD-7C69-104C-8550-D488293493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0253214" y="6155047"/>
            <a:ext cx="1722664" cy="38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8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02D4F"/>
          </a:solidFill>
          <a:latin typeface="Raleway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E73F88-8377-6383-EFB8-80625BCE4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-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D7943F-45AC-B434-A4FF-D46EE032A174}"/>
              </a:ext>
            </a:extLst>
          </p:cNvPr>
          <p:cNvGrpSpPr/>
          <p:nvPr/>
        </p:nvGrpSpPr>
        <p:grpSpPr>
          <a:xfrm>
            <a:off x="0" y="6659790"/>
            <a:ext cx="12192000" cy="215444"/>
            <a:chOff x="0" y="6659790"/>
            <a:chExt cx="12192000" cy="215444"/>
          </a:xfrm>
        </p:grpSpPr>
        <p:sp>
          <p:nvSpPr>
            <p:cNvPr id="4" name="Rectangle 21">
              <a:extLst>
                <a:ext uri="{FF2B5EF4-FFF2-40B4-BE49-F238E27FC236}">
                  <a16:creationId xmlns:a16="http://schemas.microsoft.com/office/drawing/2014/main" id="{C8A58752-6589-5C26-91B8-547CC4486E92}"/>
                </a:ext>
              </a:extLst>
            </p:cNvPr>
            <p:cNvSpPr/>
            <p:nvPr/>
          </p:nvSpPr>
          <p:spPr>
            <a:xfrm>
              <a:off x="0" y="6675437"/>
              <a:ext cx="12192000" cy="1841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Text Box 47">
              <a:extLst>
                <a:ext uri="{FF2B5EF4-FFF2-40B4-BE49-F238E27FC236}">
                  <a16:creationId xmlns:a16="http://schemas.microsoft.com/office/drawing/2014/main" id="{9508B19E-73F2-8D02-1A9A-3F815A864B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903" y="6659790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20D102-DD49-5549-1243-AA9151417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alphaModFix amt="47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1533578" y="6719007"/>
              <a:ext cx="570318" cy="110658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B08C15-A75B-3AD5-018C-DD0DC87B3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04" y="6659790"/>
            <a:ext cx="2743200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1326D-E794-A84C-8C4F-9DA4A48A0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9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  <p:sldLayoutId id="2147483898" r:id="rId18"/>
    <p:sldLayoutId id="2147483899" r:id="rId19"/>
    <p:sldLayoutId id="2147483900" r:id="rId20"/>
    <p:sldLayoutId id="2147483901" r:id="rId21"/>
    <p:sldLayoutId id="2147483902" r:id="rId22"/>
    <p:sldLayoutId id="2147483903" r:id="rId23"/>
    <p:sldLayoutId id="2147483904" r:id="rId24"/>
    <p:sldLayoutId id="2147483905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18" Type="http://schemas.openxmlformats.org/officeDocument/2006/relationships/image" Target="../media/image163.png"/><Relationship Id="rId3" Type="http://schemas.openxmlformats.org/officeDocument/2006/relationships/image" Target="../media/image149.png"/><Relationship Id="rId21" Type="http://schemas.openxmlformats.org/officeDocument/2006/relationships/image" Target="../media/image166.jpeg"/><Relationship Id="rId7" Type="http://schemas.openxmlformats.org/officeDocument/2006/relationships/image" Target="../media/image152.jpeg"/><Relationship Id="rId12" Type="http://schemas.openxmlformats.org/officeDocument/2006/relationships/image" Target="../media/image157.jpeg"/><Relationship Id="rId17" Type="http://schemas.openxmlformats.org/officeDocument/2006/relationships/image" Target="../media/image16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1.png"/><Relationship Id="rId20" Type="http://schemas.openxmlformats.org/officeDocument/2006/relationships/image" Target="../media/image16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4.png"/><Relationship Id="rId11" Type="http://schemas.openxmlformats.org/officeDocument/2006/relationships/image" Target="../media/image156.jpeg"/><Relationship Id="rId5" Type="http://schemas.openxmlformats.org/officeDocument/2006/relationships/image" Target="../media/image151.jpeg"/><Relationship Id="rId15" Type="http://schemas.openxmlformats.org/officeDocument/2006/relationships/image" Target="../media/image160.png"/><Relationship Id="rId10" Type="http://schemas.openxmlformats.org/officeDocument/2006/relationships/image" Target="../media/image155.png"/><Relationship Id="rId19" Type="http://schemas.openxmlformats.org/officeDocument/2006/relationships/image" Target="../media/image164.png"/><Relationship Id="rId4" Type="http://schemas.openxmlformats.org/officeDocument/2006/relationships/image" Target="../media/image150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Relationship Id="rId22" Type="http://schemas.openxmlformats.org/officeDocument/2006/relationships/image" Target="../media/image1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10" Type="http://schemas.microsoft.com/office/2007/relationships/hdphoto" Target="../media/hdphoto2.wdp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em.anl.gov/" TargetMode="External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201.png"/><Relationship Id="rId5" Type="http://schemas.openxmlformats.org/officeDocument/2006/relationships/image" Target="../media/image200.svg"/><Relationship Id="rId4" Type="http://schemas.openxmlformats.org/officeDocument/2006/relationships/image" Target="../media/image1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5.png"/><Relationship Id="rId5" Type="http://schemas.openxmlformats.org/officeDocument/2006/relationships/hyperlink" Target="https://msites.epri.com/evs2scale2030" TargetMode="External"/><Relationship Id="rId4" Type="http://schemas.openxmlformats.org/officeDocument/2006/relationships/image" Target="../media/image20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26" Type="http://schemas.openxmlformats.org/officeDocument/2006/relationships/image" Target="../media/image98.png"/><Relationship Id="rId39" Type="http://schemas.openxmlformats.org/officeDocument/2006/relationships/image" Target="../media/image111.png"/><Relationship Id="rId21" Type="http://schemas.openxmlformats.org/officeDocument/2006/relationships/image" Target="../media/image93.png"/><Relationship Id="rId34" Type="http://schemas.openxmlformats.org/officeDocument/2006/relationships/image" Target="../media/image106.jpeg"/><Relationship Id="rId42" Type="http://schemas.openxmlformats.org/officeDocument/2006/relationships/image" Target="../media/image114.png"/><Relationship Id="rId47" Type="http://schemas.openxmlformats.org/officeDocument/2006/relationships/image" Target="../media/image119.png"/><Relationship Id="rId50" Type="http://schemas.openxmlformats.org/officeDocument/2006/relationships/image" Target="../media/image122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8.png"/><Relationship Id="rId29" Type="http://schemas.openxmlformats.org/officeDocument/2006/relationships/image" Target="../media/image101.jpeg"/><Relationship Id="rId11" Type="http://schemas.openxmlformats.org/officeDocument/2006/relationships/image" Target="../media/image83.png"/><Relationship Id="rId24" Type="http://schemas.openxmlformats.org/officeDocument/2006/relationships/image" Target="../media/image96.png"/><Relationship Id="rId32" Type="http://schemas.openxmlformats.org/officeDocument/2006/relationships/image" Target="../media/image104.png"/><Relationship Id="rId37" Type="http://schemas.openxmlformats.org/officeDocument/2006/relationships/image" Target="../media/image109.png"/><Relationship Id="rId40" Type="http://schemas.openxmlformats.org/officeDocument/2006/relationships/image" Target="../media/image112.png"/><Relationship Id="rId45" Type="http://schemas.openxmlformats.org/officeDocument/2006/relationships/image" Target="../media/image117.png"/><Relationship Id="rId53" Type="http://schemas.openxmlformats.org/officeDocument/2006/relationships/image" Target="../media/image125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31" Type="http://schemas.openxmlformats.org/officeDocument/2006/relationships/image" Target="../media/image103.png"/><Relationship Id="rId44" Type="http://schemas.openxmlformats.org/officeDocument/2006/relationships/image" Target="../media/image116.png"/><Relationship Id="rId52" Type="http://schemas.openxmlformats.org/officeDocument/2006/relationships/image" Target="../media/image124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jpeg"/><Relationship Id="rId22" Type="http://schemas.openxmlformats.org/officeDocument/2006/relationships/image" Target="../media/image94.png"/><Relationship Id="rId27" Type="http://schemas.openxmlformats.org/officeDocument/2006/relationships/image" Target="../media/image99.png"/><Relationship Id="rId30" Type="http://schemas.openxmlformats.org/officeDocument/2006/relationships/image" Target="../media/image102.png"/><Relationship Id="rId35" Type="http://schemas.openxmlformats.org/officeDocument/2006/relationships/image" Target="../media/image107.jpeg"/><Relationship Id="rId43" Type="http://schemas.openxmlformats.org/officeDocument/2006/relationships/image" Target="../media/image115.jpeg"/><Relationship Id="rId48" Type="http://schemas.openxmlformats.org/officeDocument/2006/relationships/image" Target="../media/image120.png"/><Relationship Id="rId8" Type="http://schemas.openxmlformats.org/officeDocument/2006/relationships/image" Target="../media/image80.jpeg"/><Relationship Id="rId51" Type="http://schemas.openxmlformats.org/officeDocument/2006/relationships/image" Target="../media/image123.png"/><Relationship Id="rId3" Type="http://schemas.openxmlformats.org/officeDocument/2006/relationships/image" Target="../media/image75.png"/><Relationship Id="rId12" Type="http://schemas.openxmlformats.org/officeDocument/2006/relationships/image" Target="../media/image84.png"/><Relationship Id="rId17" Type="http://schemas.openxmlformats.org/officeDocument/2006/relationships/image" Target="../media/image89.jpeg"/><Relationship Id="rId25" Type="http://schemas.openxmlformats.org/officeDocument/2006/relationships/image" Target="../media/image97.png"/><Relationship Id="rId33" Type="http://schemas.openxmlformats.org/officeDocument/2006/relationships/image" Target="../media/image105.png"/><Relationship Id="rId38" Type="http://schemas.openxmlformats.org/officeDocument/2006/relationships/image" Target="../media/image110.png"/><Relationship Id="rId46" Type="http://schemas.openxmlformats.org/officeDocument/2006/relationships/image" Target="../media/image118.png"/><Relationship Id="rId20" Type="http://schemas.openxmlformats.org/officeDocument/2006/relationships/image" Target="../media/image92.jpeg"/><Relationship Id="rId41" Type="http://schemas.openxmlformats.org/officeDocument/2006/relationships/image" Target="../media/image113.png"/><Relationship Id="rId54" Type="http://schemas.openxmlformats.org/officeDocument/2006/relationships/image" Target="../media/image1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15" Type="http://schemas.openxmlformats.org/officeDocument/2006/relationships/image" Target="../media/image87.png"/><Relationship Id="rId23" Type="http://schemas.openxmlformats.org/officeDocument/2006/relationships/image" Target="../media/image95.jpeg"/><Relationship Id="rId28" Type="http://schemas.openxmlformats.org/officeDocument/2006/relationships/image" Target="../media/image100.png"/><Relationship Id="rId36" Type="http://schemas.openxmlformats.org/officeDocument/2006/relationships/image" Target="../media/image108.png"/><Relationship Id="rId49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27.png"/><Relationship Id="rId21" Type="http://schemas.openxmlformats.org/officeDocument/2006/relationships/image" Target="../media/image145.png"/><Relationship Id="rId7" Type="http://schemas.openxmlformats.org/officeDocument/2006/relationships/image" Target="../media/image131.png"/><Relationship Id="rId12" Type="http://schemas.openxmlformats.org/officeDocument/2006/relationships/image" Target="../media/image136.svg"/><Relationship Id="rId17" Type="http://schemas.openxmlformats.org/officeDocument/2006/relationships/image" Target="../media/image1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0.png"/><Relationship Id="rId20" Type="http://schemas.openxmlformats.org/officeDocument/2006/relationships/image" Target="../media/image14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24" Type="http://schemas.openxmlformats.org/officeDocument/2006/relationships/image" Target="../media/image148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7.sv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image" Target="../media/image14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pylon, outdoor object&#10;&#10;Description automatically generated">
            <a:extLst>
              <a:ext uri="{FF2B5EF4-FFF2-40B4-BE49-F238E27FC236}">
                <a16:creationId xmlns:a16="http://schemas.microsoft.com/office/drawing/2014/main" id="{525F4427-7716-1D86-65B0-E90BB36596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5860093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5180924D-209D-2FB3-61E3-D61745EDF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909" y="2390862"/>
            <a:ext cx="10987402" cy="141756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+mn-lt"/>
              </a:rPr>
              <a:t>NASUCA</a:t>
            </a:r>
            <a:endParaRPr lang="en-US" sz="3200" dirty="0">
              <a:latin typeface="+mn-lt"/>
            </a:endParaRPr>
          </a:p>
          <a:p>
            <a:pPr>
              <a:spcBef>
                <a:spcPts val="0"/>
              </a:spcBef>
            </a:pP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6 November 2023</a:t>
            </a:r>
          </a:p>
          <a:p>
            <a:pPr>
              <a:spcBef>
                <a:spcPts val="0"/>
              </a:spcBef>
            </a:pP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Britta Gross – EPRI, Director of Transportation</a:t>
            </a:r>
          </a:p>
          <a:p>
            <a:pPr>
              <a:spcBef>
                <a:spcPts val="0"/>
              </a:spcBef>
            </a:pPr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Katherine Stainken – EPRI, Transportation Policy/Regulatory Lead</a:t>
            </a: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1B990-DC3D-24D4-3C09-421A5AB48004}"/>
              </a:ext>
            </a:extLst>
          </p:cNvPr>
          <p:cNvSpPr txBox="1"/>
          <p:nvPr/>
        </p:nvSpPr>
        <p:spPr>
          <a:xfrm>
            <a:off x="2937163" y="687061"/>
            <a:ext cx="64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3691344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00C350-79EB-D35E-4290-0836DCEE57A9}"/>
              </a:ext>
            </a:extLst>
          </p:cNvPr>
          <p:cNvSpPr/>
          <p:nvPr/>
        </p:nvSpPr>
        <p:spPr>
          <a:xfrm>
            <a:off x="-7363" y="1"/>
            <a:ext cx="12208155" cy="1236976"/>
          </a:xfrm>
          <a:prstGeom prst="rect">
            <a:avLst/>
          </a:prstGeom>
          <a:gradFill>
            <a:gsLst>
              <a:gs pos="77990">
                <a:schemeClr val="accent4">
                  <a:alpha val="92000"/>
                </a:schemeClr>
              </a:gs>
              <a:gs pos="55000">
                <a:schemeClr val="accent3">
                  <a:alpha val="85789"/>
                </a:schemeClr>
              </a:gs>
              <a:gs pos="27000">
                <a:schemeClr val="accent2">
                  <a:alpha val="93810"/>
                </a:schemeClr>
              </a:gs>
              <a:gs pos="0">
                <a:schemeClr val="accent1"/>
              </a:gs>
              <a:gs pos="100000">
                <a:schemeClr val="accent5">
                  <a:alpha val="88965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8CF091A9-9B1D-E104-350E-887620331D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38" y="49762"/>
            <a:ext cx="3180262" cy="12159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4B1941-A934-7C8A-A3E3-6A075E10E9F4}"/>
              </a:ext>
            </a:extLst>
          </p:cNvPr>
          <p:cNvSpPr/>
          <p:nvPr/>
        </p:nvSpPr>
        <p:spPr>
          <a:xfrm>
            <a:off x="0" y="1281144"/>
            <a:ext cx="12191999" cy="1304708"/>
          </a:xfrm>
          <a:prstGeom prst="rect">
            <a:avLst/>
          </a:prstGeom>
          <a:gradFill>
            <a:gsLst>
              <a:gs pos="9000">
                <a:schemeClr val="bg1">
                  <a:lumMod val="85000"/>
                </a:schemeClr>
              </a:gs>
              <a:gs pos="87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8A815B7-8810-9F05-AD8B-BE211B19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2338" y="2463518"/>
            <a:ext cx="946255" cy="9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Lawrence Berkeley National Laboratory Logo | U.S. Geological ...">
            <a:extLst>
              <a:ext uri="{FF2B5EF4-FFF2-40B4-BE49-F238E27FC236}">
                <a16:creationId xmlns:a16="http://schemas.microsoft.com/office/drawing/2014/main" id="{9BF24D5D-CC66-EF0F-328E-9A9FA4988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999" y="2093709"/>
            <a:ext cx="998363" cy="99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1E2071-AC64-747C-270F-5B5E881661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696" y="2761438"/>
            <a:ext cx="1625718" cy="513456"/>
          </a:xfrm>
          <a:prstGeom prst="rect">
            <a:avLst/>
          </a:prstGeom>
          <a:noFill/>
        </p:spPr>
      </p:pic>
      <p:pic>
        <p:nvPicPr>
          <p:cNvPr id="18" name="Picture 10" descr="icct-logo – RSB">
            <a:extLst>
              <a:ext uri="{FF2B5EF4-FFF2-40B4-BE49-F238E27FC236}">
                <a16:creationId xmlns:a16="http://schemas.microsoft.com/office/drawing/2014/main" id="{EDB00B89-BAB1-2488-E154-ECEB9D08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112" y="1599160"/>
            <a:ext cx="1100337" cy="11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087AEDAC-11B8-0408-AD90-1B3F91F64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228" y="2439001"/>
            <a:ext cx="2231002" cy="117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A blue and black letter p&#10;&#10;Description automatically generated">
            <a:extLst>
              <a:ext uri="{FF2B5EF4-FFF2-40B4-BE49-F238E27FC236}">
                <a16:creationId xmlns:a16="http://schemas.microsoft.com/office/drawing/2014/main" id="{1C8AA1A5-345E-8BDF-7E43-1DC842CE56F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12" y="2436029"/>
            <a:ext cx="1443210" cy="28864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2D97F4A-E46A-F271-B578-FAE07AA75C34}"/>
              </a:ext>
            </a:extLst>
          </p:cNvPr>
          <p:cNvSpPr/>
          <p:nvPr/>
        </p:nvSpPr>
        <p:spPr>
          <a:xfrm>
            <a:off x="-8078" y="1336529"/>
            <a:ext cx="12208155" cy="320710"/>
          </a:xfrm>
          <a:prstGeom prst="rect">
            <a:avLst/>
          </a:prstGeom>
          <a:gradFill>
            <a:gsLst>
              <a:gs pos="76000">
                <a:schemeClr val="accent2"/>
              </a:gs>
              <a:gs pos="52000">
                <a:schemeClr val="accent1"/>
              </a:gs>
              <a:gs pos="3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C77FC79-1880-191D-E364-54F86CC9F838}"/>
              </a:ext>
            </a:extLst>
          </p:cNvPr>
          <p:cNvSpPr/>
          <p:nvPr/>
        </p:nvSpPr>
        <p:spPr>
          <a:xfrm>
            <a:off x="7520" y="3772842"/>
            <a:ext cx="12208155" cy="296852"/>
          </a:xfrm>
          <a:prstGeom prst="rect">
            <a:avLst/>
          </a:prstGeom>
          <a:gradFill>
            <a:gsLst>
              <a:gs pos="53000">
                <a:schemeClr val="accent4">
                  <a:alpha val="92000"/>
                </a:schemeClr>
              </a:gs>
              <a:gs pos="3000">
                <a:schemeClr val="accent3">
                  <a:alpha val="85789"/>
                </a:schemeClr>
              </a:gs>
              <a:gs pos="99000">
                <a:schemeClr val="accent5">
                  <a:alpha val="88965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69D9A39F-1016-1D61-77FD-C5C0F84C7EDB}"/>
              </a:ext>
            </a:extLst>
          </p:cNvPr>
          <p:cNvSpPr txBox="1">
            <a:spLocks/>
          </p:cNvSpPr>
          <p:nvPr/>
        </p:nvSpPr>
        <p:spPr>
          <a:xfrm>
            <a:off x="354101" y="3538517"/>
            <a:ext cx="6062662" cy="804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 Nova Cond Light" panose="020B0306020202020204" pitchFamily="34" charset="0"/>
                <a:ea typeface="+mj-ea"/>
                <a:cs typeface="+mj-cs"/>
              </a:rPr>
              <a:t>DATA </a:t>
            </a:r>
          </a:p>
        </p:txBody>
      </p:sp>
      <p:pic>
        <p:nvPicPr>
          <p:cNvPr id="50" name="Picture 4" descr="Department of Energy's New Energy Literacy Series · The NEED ...">
            <a:extLst>
              <a:ext uri="{FF2B5EF4-FFF2-40B4-BE49-F238E27FC236}">
                <a16:creationId xmlns:a16="http://schemas.microsoft.com/office/drawing/2014/main" id="{5801355D-9FB6-31D0-4BB1-F601CAC53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8192" y="1638432"/>
            <a:ext cx="1919576" cy="127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Volvo Trucks – CharIN">
            <a:extLst>
              <a:ext uri="{FF2B5EF4-FFF2-40B4-BE49-F238E27FC236}">
                <a16:creationId xmlns:a16="http://schemas.microsoft.com/office/drawing/2014/main" id="{510027D3-5104-75E7-0C03-EBDBAFFE1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6425" y="5500785"/>
            <a:ext cx="1889943" cy="7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Daimler Truck AG | LinkedIn">
            <a:extLst>
              <a:ext uri="{FF2B5EF4-FFF2-40B4-BE49-F238E27FC236}">
                <a16:creationId xmlns:a16="http://schemas.microsoft.com/office/drawing/2014/main" id="{F285163A-0FDD-BD3A-F713-6612D2482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9376" y="4447810"/>
            <a:ext cx="1682458" cy="67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World Resources Institute (WRI) - EAT">
            <a:extLst>
              <a:ext uri="{FF2B5EF4-FFF2-40B4-BE49-F238E27FC236}">
                <a16:creationId xmlns:a16="http://schemas.microsoft.com/office/drawing/2014/main" id="{A977B506-377B-E86F-3C80-9105141B9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1897" y="5552821"/>
            <a:ext cx="2027230" cy="65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Experian Logo and symbol, meaning, history, PNG">
            <a:extLst>
              <a:ext uri="{FF2B5EF4-FFF2-40B4-BE49-F238E27FC236}">
                <a16:creationId xmlns:a16="http://schemas.microsoft.com/office/drawing/2014/main" id="{17C05FA9-1C16-C265-92F8-A2060D0CE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29" b="16983"/>
          <a:stretch/>
        </p:blipFill>
        <p:spPr bwMode="auto">
          <a:xfrm>
            <a:off x="10483227" y="4771212"/>
            <a:ext cx="1345878" cy="49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A black rectangle with black text&#10;&#10;Description automatically generated with low confidence">
            <a:extLst>
              <a:ext uri="{FF2B5EF4-FFF2-40B4-BE49-F238E27FC236}">
                <a16:creationId xmlns:a16="http://schemas.microsoft.com/office/drawing/2014/main" id="{AF74C210-2AC9-5ED6-58A5-4C8A0E73907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1279" y="5878004"/>
            <a:ext cx="946258" cy="362510"/>
          </a:xfrm>
          <a:prstGeom prst="rect">
            <a:avLst/>
          </a:prstGeom>
        </p:spPr>
      </p:pic>
      <p:pic>
        <p:nvPicPr>
          <p:cNvPr id="57" name="Picture 4" descr="PCAR Stock Price and Chart — NASDAQ:PCAR — TradingView">
            <a:extLst>
              <a:ext uri="{FF2B5EF4-FFF2-40B4-BE49-F238E27FC236}">
                <a16:creationId xmlns:a16="http://schemas.microsoft.com/office/drawing/2014/main" id="{75FE2CC5-8D8B-CE66-F28B-801FC1014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78" b="19587"/>
          <a:stretch/>
        </p:blipFill>
        <p:spPr bwMode="auto">
          <a:xfrm>
            <a:off x="3347883" y="5600447"/>
            <a:ext cx="1027070" cy="66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NADA Show - Cardknox">
            <a:extLst>
              <a:ext uri="{FF2B5EF4-FFF2-40B4-BE49-F238E27FC236}">
                <a16:creationId xmlns:a16="http://schemas.microsoft.com/office/drawing/2014/main" id="{C2D55E1A-7F49-1AF7-1B62-CEC2FE145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69" b="20225"/>
          <a:stretch/>
        </p:blipFill>
        <p:spPr bwMode="auto">
          <a:xfrm>
            <a:off x="1082067" y="5593244"/>
            <a:ext cx="2131753" cy="68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A logo with black text&#10;&#10;Description automatically generated">
            <a:extLst>
              <a:ext uri="{FF2B5EF4-FFF2-40B4-BE49-F238E27FC236}">
                <a16:creationId xmlns:a16="http://schemas.microsoft.com/office/drawing/2014/main" id="{0E9EABAD-90EB-9F7E-3238-A6E848715F0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4081" y="5338057"/>
            <a:ext cx="1789386" cy="471906"/>
          </a:xfrm>
          <a:prstGeom prst="rect">
            <a:avLst/>
          </a:prstGeom>
        </p:spPr>
      </p:pic>
      <p:pic>
        <p:nvPicPr>
          <p:cNvPr id="61" name="Picture 60" descr="A logo of a company&#10;&#10;Description automatically generated">
            <a:extLst>
              <a:ext uri="{FF2B5EF4-FFF2-40B4-BE49-F238E27FC236}">
                <a16:creationId xmlns:a16="http://schemas.microsoft.com/office/drawing/2014/main" id="{4A6DEC86-2074-5C7E-6395-233E0515D01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66" y="4099387"/>
            <a:ext cx="1638238" cy="1638238"/>
          </a:xfrm>
          <a:prstGeom prst="rect">
            <a:avLst/>
          </a:prstGeom>
        </p:spPr>
      </p:pic>
      <p:pic>
        <p:nvPicPr>
          <p:cNvPr id="64" name="Picture 6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5208A1D-107B-60DF-9097-1D5F9BACFA1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193" y="4497195"/>
            <a:ext cx="2343922" cy="54905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257EB3D-FC35-EC48-C1D0-5F8F7B79463C}"/>
              </a:ext>
            </a:extLst>
          </p:cNvPr>
          <p:cNvSpPr txBox="1"/>
          <p:nvPr/>
        </p:nvSpPr>
        <p:spPr>
          <a:xfrm>
            <a:off x="9674904" y="441203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4D5050"/>
                </a:solidFill>
                <a:latin typeface="Calibri" panose="020F0502020204030204"/>
              </a:rPr>
              <a:t>Other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66" name="Picture 65" descr="A blue and white logo&#10;&#10;Description automatically generated">
            <a:extLst>
              <a:ext uri="{FF2B5EF4-FFF2-40B4-BE49-F238E27FC236}">
                <a16:creationId xmlns:a16="http://schemas.microsoft.com/office/drawing/2014/main" id="{57CDE859-ABA8-8809-421F-47EAAD41435C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808" y="1885961"/>
            <a:ext cx="1842534" cy="525123"/>
          </a:xfrm>
          <a:prstGeom prst="rect">
            <a:avLst/>
          </a:prstGeom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C914A73A-58A0-CE5B-2D60-4293B11BBCCA}"/>
              </a:ext>
            </a:extLst>
          </p:cNvPr>
          <p:cNvSpPr txBox="1">
            <a:spLocks/>
          </p:cNvSpPr>
          <p:nvPr/>
        </p:nvSpPr>
        <p:spPr>
          <a:xfrm>
            <a:off x="354101" y="1096236"/>
            <a:ext cx="6062662" cy="804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 Nova Cond Light" panose="020B0306020202020204" pitchFamily="34" charset="0"/>
                <a:ea typeface="+mj-ea"/>
                <a:cs typeface="+mj-cs"/>
              </a:rPr>
              <a:t>ANALYTICS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BFC7BD-73BD-37E3-CF72-EFF2C0A9E50E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158" y="4854754"/>
            <a:ext cx="2482711" cy="30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34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A3F9-12A5-2D2B-0466-17E076EA1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789" y="87782"/>
            <a:ext cx="3132198" cy="95980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2400" b="1" dirty="0">
                <a:effectLst/>
              </a:rPr>
              <a:t>Improved Data Resolution Techniques </a:t>
            </a:r>
            <a:endParaRPr lang="en-US" sz="2400" b="1" strike="sngStrike" dirty="0">
              <a:solidFill>
                <a:schemeClr val="tx2"/>
              </a:solidFill>
              <a:cs typeface="Calibri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E71638-6D32-5789-62A0-A7220B7F2B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FFA26-5A0E-9946-AACB-F15E627A58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D505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D505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896B2-86AE-003B-4134-6F2C1122A4B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857329" y="749330"/>
            <a:ext cx="5875139" cy="5708120"/>
          </a:xfrm>
        </p:spPr>
        <p:txBody>
          <a:bodyPr lIns="91440" tIns="45720" rIns="91440" bIns="45720" anchor="t" anchorCtr="0"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LD Vehicles 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  <a:cs typeface="Arial"/>
              </a:rPr>
              <a:t>Registrations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  <a:cs typeface="Arial"/>
              </a:rPr>
              <a:t>Travel Models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MDHD Vehicles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  <a:cs typeface="Arial"/>
              </a:rPr>
              <a:t>OEM data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latin typeface="+mj-lt"/>
                <a:cs typeface="Arial"/>
              </a:rPr>
              <a:t>Fleet data</a:t>
            </a:r>
            <a:endParaRPr lang="en-US" sz="2000" dirty="0">
              <a:latin typeface="+mj-lt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latin typeface="+mj-lt"/>
                <a:cs typeface="Arial"/>
              </a:rPr>
              <a:t>Travel Data</a:t>
            </a:r>
            <a:endParaRPr lang="en-US" sz="2000" dirty="0">
              <a:latin typeface="+mj-lt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b="1" dirty="0">
                <a:latin typeface="+mj-lt"/>
                <a:cs typeface="Arial"/>
              </a:rPr>
              <a:t>Other Vehicle Sectors</a:t>
            </a:r>
            <a:endParaRPr lang="en-US" b="1" dirty="0">
              <a:latin typeface="+mj-lt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latin typeface="+mj-lt"/>
                <a:cs typeface="Arial"/>
              </a:rPr>
              <a:t>Transit/School Buses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b="1" dirty="0">
                <a:latin typeface="+mj-lt"/>
                <a:cs typeface="Arial"/>
              </a:rPr>
              <a:t>Government Fleets</a:t>
            </a:r>
            <a:endParaRPr lang="en-US" sz="2000" b="1" dirty="0">
              <a:latin typeface="+mj-lt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latin typeface="+mj-lt"/>
                <a:cs typeface="Arial"/>
              </a:rPr>
              <a:t>Ports/Airports</a:t>
            </a:r>
            <a:endParaRPr lang="en-US" sz="2000" dirty="0">
              <a:latin typeface="+mj-lt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  <a:cs typeface="Arial"/>
              </a:rPr>
              <a:t>Vocational Fleets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chemeClr val="tx2"/>
                </a:solidFill>
                <a:latin typeface="+mj-lt"/>
                <a:cs typeface="Arial"/>
              </a:rPr>
              <a:t>Other Load Data</a:t>
            </a:r>
            <a:endParaRPr lang="en-US" sz="2000" dirty="0">
              <a:solidFill>
                <a:schemeClr val="tx2"/>
              </a:solidFill>
              <a:latin typeface="+mj-lt"/>
              <a:cs typeface="Arial"/>
            </a:endParaRPr>
          </a:p>
          <a:p>
            <a:pPr marL="68580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+mj-lt"/>
                <a:cs typeface="Arial"/>
              </a:rPr>
              <a:t>EVSPs/Fueling Retailers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US" b="1" dirty="0">
              <a:solidFill>
                <a:schemeClr val="tx2"/>
              </a:solidFill>
              <a:latin typeface="Arial Nova Cond Light"/>
              <a:cs typeface="Arial"/>
            </a:endParaRPr>
          </a:p>
        </p:txBody>
      </p:sp>
      <p:pic>
        <p:nvPicPr>
          <p:cNvPr id="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6BAB2CE-1D92-9131-917F-E8DCEBAB9C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>
          <a:xfrm>
            <a:off x="6654495" y="1011180"/>
            <a:ext cx="1123413" cy="9091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553965B-055B-4124-FC98-959C4261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>
          <a:xfrm>
            <a:off x="6674689" y="2482208"/>
            <a:ext cx="1123413" cy="9091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223F23A-ABE7-6716-EC1D-83CFE2FB1E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4886" y="3972751"/>
            <a:ext cx="1083021" cy="10272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273FB81-2DB1-C852-6CE0-7A924C74A2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0392" y="3017853"/>
            <a:ext cx="1106605" cy="909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ED41804-5D0E-E2F1-ECD4-E7761C187A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>
          <a:xfrm>
            <a:off x="7826107" y="4865383"/>
            <a:ext cx="1188230" cy="9091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E08A2C2-CB07-2803-1709-E4467A5BEA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6873" y="4467554"/>
            <a:ext cx="1102122" cy="9091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F28E97F-680F-850B-D8A1-CB5F38154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5582" y="1520909"/>
            <a:ext cx="1123413" cy="9091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A82319-235D-5B86-09A8-88A949BF2F97}"/>
              </a:ext>
            </a:extLst>
          </p:cNvPr>
          <p:cNvSpPr txBox="1"/>
          <p:nvPr/>
        </p:nvSpPr>
        <p:spPr>
          <a:xfrm>
            <a:off x="6654495" y="650652"/>
            <a:ext cx="21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H3 – Level 8 Maps</a:t>
            </a: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B3A07511-B167-BEBB-125D-D825B842C8FC}"/>
              </a:ext>
            </a:extLst>
          </p:cNvPr>
          <p:cNvSpPr/>
          <p:nvPr/>
        </p:nvSpPr>
        <p:spPr>
          <a:xfrm>
            <a:off x="9533907" y="1277096"/>
            <a:ext cx="2501884" cy="8523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7B28A97E-C3D1-4F5D-2DCE-C8CBA5D4E483}"/>
              </a:ext>
            </a:extLst>
          </p:cNvPr>
          <p:cNvSpPr/>
          <p:nvPr/>
        </p:nvSpPr>
        <p:spPr>
          <a:xfrm>
            <a:off x="9533907" y="1898465"/>
            <a:ext cx="2501884" cy="8523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5B9E3193-79B2-21C1-1FFC-9C89909B172A}"/>
              </a:ext>
            </a:extLst>
          </p:cNvPr>
          <p:cNvSpPr/>
          <p:nvPr/>
        </p:nvSpPr>
        <p:spPr>
          <a:xfrm>
            <a:off x="9533907" y="2815883"/>
            <a:ext cx="2501884" cy="8523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017A1D22-ADFD-B9F3-B5FD-EC1EC3CC5E63}"/>
              </a:ext>
            </a:extLst>
          </p:cNvPr>
          <p:cNvSpPr/>
          <p:nvPr/>
        </p:nvSpPr>
        <p:spPr>
          <a:xfrm>
            <a:off x="9533907" y="3391314"/>
            <a:ext cx="2501884" cy="8523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30440A68-7CE1-DEC3-59D0-DE1C7D1FD1F3}"/>
              </a:ext>
            </a:extLst>
          </p:cNvPr>
          <p:cNvSpPr/>
          <p:nvPr/>
        </p:nvSpPr>
        <p:spPr>
          <a:xfrm>
            <a:off x="9533907" y="4169797"/>
            <a:ext cx="2501884" cy="8523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8859CD0B-1833-EAFA-6D1E-70AFAB2AB77D}"/>
              </a:ext>
            </a:extLst>
          </p:cNvPr>
          <p:cNvSpPr/>
          <p:nvPr/>
        </p:nvSpPr>
        <p:spPr>
          <a:xfrm>
            <a:off x="9533907" y="4712229"/>
            <a:ext cx="2501884" cy="8523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34A92E7C-A365-E046-F17F-4D5261776BEE}"/>
              </a:ext>
            </a:extLst>
          </p:cNvPr>
          <p:cNvSpPr/>
          <p:nvPr/>
        </p:nvSpPr>
        <p:spPr>
          <a:xfrm>
            <a:off x="9533907" y="5212045"/>
            <a:ext cx="2501884" cy="8523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0960FE1-D0F3-3514-0969-03A625F3BC5B}"/>
              </a:ext>
            </a:extLst>
          </p:cNvPr>
          <p:cNvCxnSpPr>
            <a:cxnSpLocks/>
          </p:cNvCxnSpPr>
          <p:nvPr/>
        </p:nvCxnSpPr>
        <p:spPr>
          <a:xfrm>
            <a:off x="8488498" y="1319712"/>
            <a:ext cx="969484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267860A-5E32-745B-3E34-E75F17D17A67}"/>
              </a:ext>
            </a:extLst>
          </p:cNvPr>
          <p:cNvCxnSpPr>
            <a:cxnSpLocks/>
          </p:cNvCxnSpPr>
          <p:nvPr/>
        </p:nvCxnSpPr>
        <p:spPr>
          <a:xfrm>
            <a:off x="8488498" y="1941081"/>
            <a:ext cx="969484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A3C15D4-0F62-F2C1-D8AF-81918875C69A}"/>
              </a:ext>
            </a:extLst>
          </p:cNvPr>
          <p:cNvCxnSpPr>
            <a:cxnSpLocks/>
          </p:cNvCxnSpPr>
          <p:nvPr/>
        </p:nvCxnSpPr>
        <p:spPr>
          <a:xfrm>
            <a:off x="8488498" y="2862671"/>
            <a:ext cx="969484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4228739-CC0F-C527-C1A7-89B596D04DB9}"/>
              </a:ext>
            </a:extLst>
          </p:cNvPr>
          <p:cNvCxnSpPr>
            <a:cxnSpLocks/>
          </p:cNvCxnSpPr>
          <p:nvPr/>
        </p:nvCxnSpPr>
        <p:spPr>
          <a:xfrm>
            <a:off x="8488498" y="3429000"/>
            <a:ext cx="969484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DAA7241-2D44-D9FB-3AD0-8B24C526E10E}"/>
              </a:ext>
            </a:extLst>
          </p:cNvPr>
          <p:cNvCxnSpPr>
            <a:cxnSpLocks/>
          </p:cNvCxnSpPr>
          <p:nvPr/>
        </p:nvCxnSpPr>
        <p:spPr>
          <a:xfrm>
            <a:off x="8488498" y="4212413"/>
            <a:ext cx="969484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EAE8F68-4453-46BD-B866-18CD00FDC3A8}"/>
              </a:ext>
            </a:extLst>
          </p:cNvPr>
          <p:cNvCxnSpPr>
            <a:cxnSpLocks/>
          </p:cNvCxnSpPr>
          <p:nvPr/>
        </p:nvCxnSpPr>
        <p:spPr>
          <a:xfrm>
            <a:off x="8488498" y="4742491"/>
            <a:ext cx="969484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E3CED84-CDE0-98C4-8DE7-14EC73F790B5}"/>
              </a:ext>
            </a:extLst>
          </p:cNvPr>
          <p:cNvCxnSpPr>
            <a:cxnSpLocks/>
          </p:cNvCxnSpPr>
          <p:nvPr/>
        </p:nvCxnSpPr>
        <p:spPr>
          <a:xfrm>
            <a:off x="8488498" y="5251488"/>
            <a:ext cx="969484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08BD2AB-A674-159F-71B4-15C8155797BF}"/>
              </a:ext>
            </a:extLst>
          </p:cNvPr>
          <p:cNvSpPr txBox="1"/>
          <p:nvPr/>
        </p:nvSpPr>
        <p:spPr>
          <a:xfrm>
            <a:off x="10610362" y="1347457"/>
            <a:ext cx="45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916706-ED2C-221B-1711-999E58C99F88}"/>
              </a:ext>
            </a:extLst>
          </p:cNvPr>
          <p:cNvSpPr txBox="1"/>
          <p:nvPr/>
        </p:nvSpPr>
        <p:spPr>
          <a:xfrm>
            <a:off x="10610362" y="2247080"/>
            <a:ext cx="45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0882A1-84FF-D84C-6577-E0B1485926DF}"/>
              </a:ext>
            </a:extLst>
          </p:cNvPr>
          <p:cNvSpPr txBox="1"/>
          <p:nvPr/>
        </p:nvSpPr>
        <p:spPr>
          <a:xfrm>
            <a:off x="10610362" y="2971222"/>
            <a:ext cx="45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1C2BAC-A031-23AC-FE2D-D2AEB53F02E2}"/>
              </a:ext>
            </a:extLst>
          </p:cNvPr>
          <p:cNvSpPr txBox="1"/>
          <p:nvPr/>
        </p:nvSpPr>
        <p:spPr>
          <a:xfrm>
            <a:off x="10610362" y="3675058"/>
            <a:ext cx="45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3C1A14-C613-3969-1E9E-EE19FAA77B4F}"/>
              </a:ext>
            </a:extLst>
          </p:cNvPr>
          <p:cNvSpPr txBox="1"/>
          <p:nvPr/>
        </p:nvSpPr>
        <p:spPr>
          <a:xfrm>
            <a:off x="10610362" y="4265851"/>
            <a:ext cx="45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A6652C-73F9-2FAF-6EF6-BF8773CAB772}"/>
              </a:ext>
            </a:extLst>
          </p:cNvPr>
          <p:cNvSpPr txBox="1"/>
          <p:nvPr/>
        </p:nvSpPr>
        <p:spPr>
          <a:xfrm>
            <a:off x="10610362" y="4840768"/>
            <a:ext cx="45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BA6E63E-8FD4-4FED-3B5C-2799CAF92CF4}"/>
              </a:ext>
            </a:extLst>
          </p:cNvPr>
          <p:cNvSpPr txBox="1"/>
          <p:nvPr/>
        </p:nvSpPr>
        <p:spPr>
          <a:xfrm>
            <a:off x="9515998" y="5300148"/>
            <a:ext cx="257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One map with energy + power needs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3C6BF4-A05F-C0DC-02C4-00711837F0E2}"/>
              </a:ext>
            </a:extLst>
          </p:cNvPr>
          <p:cNvSpPr txBox="1"/>
          <p:nvPr/>
        </p:nvSpPr>
        <p:spPr>
          <a:xfrm>
            <a:off x="9893084" y="6456214"/>
            <a:ext cx="1886246" cy="3182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kern="1200" cap="none" spc="0" normalizeH="0" baseline="0" noProof="0" dirty="0">
                <a:ln>
                  <a:noFill/>
                </a:ln>
                <a:solidFill>
                  <a:srgbClr val="26282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*EV Service Providers</a:t>
            </a:r>
            <a:endParaRPr kumimoji="0" lang="en-US" sz="1800" b="0" i="1" u="none" kern="1200" cap="none" spc="0" normalizeH="0" baseline="0" noProof="0" dirty="0">
              <a:ln>
                <a:noFill/>
              </a:ln>
              <a:solidFill>
                <a:srgbClr val="262828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FA2E8F-E49E-FA1C-D989-0A05BF50C455}"/>
              </a:ext>
            </a:extLst>
          </p:cNvPr>
          <p:cNvSpPr txBox="1"/>
          <p:nvPr/>
        </p:nvSpPr>
        <p:spPr>
          <a:xfrm>
            <a:off x="10168123" y="979847"/>
            <a:ext cx="1423341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6C2F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 layer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6C2F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0FB9BE-BB12-EF82-82AE-997760EDC0B3}"/>
              </a:ext>
            </a:extLst>
          </p:cNvPr>
          <p:cNvSpPr txBox="1"/>
          <p:nvPr/>
        </p:nvSpPr>
        <p:spPr>
          <a:xfrm>
            <a:off x="10168123" y="1645391"/>
            <a:ext cx="1423341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6C2F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 layer…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6C2F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EB48DA-7231-82DF-B50B-6669E2C6FC0D}"/>
              </a:ext>
            </a:extLst>
          </p:cNvPr>
          <p:cNvSpPr/>
          <p:nvPr/>
        </p:nvSpPr>
        <p:spPr>
          <a:xfrm>
            <a:off x="10124580" y="307585"/>
            <a:ext cx="1867668" cy="639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FB6188-7E4E-D461-C2F3-CDF488F985D8}"/>
              </a:ext>
            </a:extLst>
          </p:cNvPr>
          <p:cNvSpPr txBox="1"/>
          <p:nvPr/>
        </p:nvSpPr>
        <p:spPr>
          <a:xfrm>
            <a:off x="3838603" y="20044"/>
            <a:ext cx="899213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200" b="1" spc="3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LAYERED DATA APPROACH</a:t>
            </a:r>
            <a:endParaRPr kumimoji="0" lang="en-US" sz="3200" b="1" i="0" u="none" kern="1200" cap="none" spc="30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C91474-3F2C-B874-538F-A2F5032CC4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67" b="92533" l="9420" r="90097">
                        <a14:foregroundMark x1="38889" y1="7200" x2="38889" y2="7200"/>
                        <a14:foregroundMark x1="51208" y1="3733" x2="51208" y2="3733"/>
                        <a14:foregroundMark x1="9420" y1="50933" x2="9420" y2="50933"/>
                        <a14:foregroundMark x1="49758" y1="92533" x2="49758" y2="92533"/>
                        <a14:foregroundMark x1="90097" y1="52267" x2="90097" y2="52267"/>
                        <a14:backgroundMark x1="50000" y1="95200" x2="50000" y2="9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00" y="4635183"/>
            <a:ext cx="2247104" cy="2037090"/>
          </a:xfrm>
          <a:prstGeom prst="rect">
            <a:avLst/>
          </a:prstGeom>
          <a:ln>
            <a:noFill/>
          </a:ln>
        </p:spPr>
      </p:pic>
      <p:sp>
        <p:nvSpPr>
          <p:cNvPr id="35" name="Heptagon 34">
            <a:extLst>
              <a:ext uri="{FF2B5EF4-FFF2-40B4-BE49-F238E27FC236}">
                <a16:creationId xmlns:a16="http://schemas.microsoft.com/office/drawing/2014/main" id="{5C28AA47-B1BD-4CC6-FDB6-349FE7B67102}"/>
              </a:ext>
            </a:extLst>
          </p:cNvPr>
          <p:cNvSpPr/>
          <p:nvPr/>
        </p:nvSpPr>
        <p:spPr>
          <a:xfrm>
            <a:off x="94472" y="127852"/>
            <a:ext cx="457200" cy="457200"/>
          </a:xfrm>
          <a:prstGeom prst="hept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2" name="Heptagon 41">
            <a:extLst>
              <a:ext uri="{FF2B5EF4-FFF2-40B4-BE49-F238E27FC236}">
                <a16:creationId xmlns:a16="http://schemas.microsoft.com/office/drawing/2014/main" id="{E8205622-6BE9-376B-1DF9-A931EE62A659}"/>
              </a:ext>
            </a:extLst>
          </p:cNvPr>
          <p:cNvSpPr/>
          <p:nvPr/>
        </p:nvSpPr>
        <p:spPr>
          <a:xfrm>
            <a:off x="3400129" y="105887"/>
            <a:ext cx="457200" cy="457200"/>
          </a:xfrm>
          <a:prstGeom prst="hept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B09ED4D5-4C23-7C74-BC14-936E5E725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296687"/>
              </p:ext>
            </p:extLst>
          </p:nvPr>
        </p:nvGraphicFramePr>
        <p:xfrm>
          <a:off x="292816" y="1202300"/>
          <a:ext cx="2967909" cy="295737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597192">
                  <a:extLst>
                    <a:ext uri="{9D8B030D-6E8A-4147-A177-3AD203B41FA5}">
                      <a16:colId xmlns:a16="http://schemas.microsoft.com/office/drawing/2014/main" val="3213144552"/>
                    </a:ext>
                  </a:extLst>
                </a:gridCol>
                <a:gridCol w="1117650">
                  <a:extLst>
                    <a:ext uri="{9D8B030D-6E8A-4147-A177-3AD203B41FA5}">
                      <a16:colId xmlns:a16="http://schemas.microsoft.com/office/drawing/2014/main" val="3132915271"/>
                    </a:ext>
                  </a:extLst>
                </a:gridCol>
                <a:gridCol w="1253067">
                  <a:extLst>
                    <a:ext uri="{9D8B030D-6E8A-4147-A177-3AD203B41FA5}">
                      <a16:colId xmlns:a16="http://schemas.microsoft.com/office/drawing/2014/main" val="1024711338"/>
                    </a:ext>
                  </a:extLst>
                </a:gridCol>
              </a:tblGrid>
              <a:tr h="4561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Res</a:t>
                      </a:r>
                      <a:endParaRPr lang="en-US" sz="1200" b="1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Average Hexagon Area (km</a:t>
                      </a:r>
                      <a:r>
                        <a:rPr lang="en-US" sz="1200" b="1" u="none" strike="noStrike" baseline="30000" dirty="0">
                          <a:effectLst/>
                        </a:rPr>
                        <a:t>2</a:t>
                      </a:r>
                      <a:r>
                        <a:rPr lang="en-US" sz="1200" b="1" u="none" strike="noStrike" dirty="0">
                          <a:effectLst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Average Hexagon Area (mi2)</a:t>
                      </a:r>
                      <a:endParaRPr lang="en-US" sz="1200" b="1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95927365"/>
                  </a:ext>
                </a:extLst>
              </a:tr>
              <a:tr h="157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4,357,449.42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1,682,419.93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4947016"/>
                  </a:ext>
                </a:extLst>
              </a:tr>
              <a:tr h="157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609,788.44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235,440.54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1142083"/>
                  </a:ext>
                </a:extLst>
              </a:tr>
              <a:tr h="157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86,801.78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33,514.34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9170919"/>
                  </a:ext>
                </a:extLst>
              </a:tr>
              <a:tr h="157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12,393.43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4,785.13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7005110"/>
                  </a:ext>
                </a:extLst>
              </a:tr>
              <a:tr h="157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1,770.35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683.53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6065662"/>
                  </a:ext>
                </a:extLst>
              </a:tr>
              <a:tr h="157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252.90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97.65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4688139"/>
                  </a:ext>
                </a:extLst>
              </a:tr>
              <a:tr h="157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36.13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13.95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2642367"/>
                  </a:ext>
                </a:extLst>
              </a:tr>
              <a:tr h="157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5.16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1.99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48447833"/>
                  </a:ext>
                </a:extLst>
              </a:tr>
              <a:tr h="157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8</a:t>
                      </a:r>
                      <a:endParaRPr lang="en-US" sz="1200" b="1" i="0" u="none" strike="noStrike">
                        <a:solidFill>
                          <a:srgbClr val="1C1E21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0.74</a:t>
                      </a:r>
                      <a:endParaRPr lang="en-US" sz="1200" b="1" i="0" u="none" strike="noStrike">
                        <a:solidFill>
                          <a:srgbClr val="1C1E21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0.28</a:t>
                      </a:r>
                      <a:endParaRPr lang="en-US" sz="1200" b="1" i="0" u="none" strike="noStrike">
                        <a:solidFill>
                          <a:srgbClr val="1C1E21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597243"/>
                  </a:ext>
                </a:extLst>
              </a:tr>
              <a:tr h="157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0.11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0.04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1745890"/>
                  </a:ext>
                </a:extLst>
              </a:tr>
              <a:tr h="157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0.0150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0.0058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2853264"/>
                  </a:ext>
                </a:extLst>
              </a:tr>
              <a:tr h="157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0.0021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0.0008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8665024"/>
                  </a:ext>
                </a:extLst>
              </a:tr>
              <a:tr h="157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0.0003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0.0001</a:t>
                      </a:r>
                      <a:endParaRPr lang="en-US" sz="1200" b="0" i="0" u="none" strike="noStrike" dirty="0">
                        <a:solidFill>
                          <a:srgbClr val="1C1E2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3449403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9DEAD7F-09A5-46C4-F7ED-83370F886F50}"/>
              </a:ext>
            </a:extLst>
          </p:cNvPr>
          <p:cNvSpPr txBox="1"/>
          <p:nvPr/>
        </p:nvSpPr>
        <p:spPr>
          <a:xfrm>
            <a:off x="304804" y="4247556"/>
            <a:ext cx="296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Hex8 ~ 1 or 2 feeders</a:t>
            </a:r>
          </a:p>
        </p:txBody>
      </p:sp>
    </p:spTree>
    <p:extLst>
      <p:ext uri="{BB962C8B-B14F-4D97-AF65-F5344CB8AC3E}">
        <p14:creationId xmlns:p14="http://schemas.microsoft.com/office/powerpoint/2010/main" val="3107302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EDDE0-F939-2F4D-6DFA-01A3C7DE9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57084"/>
            <a:ext cx="9627782" cy="1375719"/>
          </a:xfrm>
        </p:spPr>
        <p:txBody>
          <a:bodyPr>
            <a:normAutofit/>
          </a:bodyPr>
          <a:lstStyle/>
          <a:p>
            <a:r>
              <a:rPr lang="en-US" sz="3600" b="1" dirty="0"/>
              <a:t>LD + MDHD  |  100% Electrified </a:t>
            </a:r>
            <a:br>
              <a:rPr lang="en-US" sz="3600" b="1" dirty="0"/>
            </a:br>
            <a:r>
              <a:rPr lang="en-US" sz="2400" b="1" i="1" dirty="0"/>
              <a:t>Hex4 (each hexagon is 684 square miles)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01366-C99F-3858-2405-97C42191C1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12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FEE793-6529-9038-6D28-98BB2D142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284" y="1432803"/>
            <a:ext cx="9246577" cy="5112379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A249C1EA-2E2F-0CD2-1FF2-9E3EDEECD3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5886" y="1533979"/>
            <a:ext cx="2065375" cy="19190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519027-4FE7-F6D8-91F2-A453C186841D}"/>
              </a:ext>
            </a:extLst>
          </p:cNvPr>
          <p:cNvSpPr txBox="1"/>
          <p:nvPr/>
        </p:nvSpPr>
        <p:spPr>
          <a:xfrm>
            <a:off x="10048394" y="1152615"/>
            <a:ext cx="166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MWh/Day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28376E-353E-0464-E010-1D5A2FC1BEEB}"/>
              </a:ext>
            </a:extLst>
          </p:cNvPr>
          <p:cNvSpPr txBox="1"/>
          <p:nvPr/>
        </p:nvSpPr>
        <p:spPr>
          <a:xfrm>
            <a:off x="10359189" y="1509915"/>
            <a:ext cx="1832811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&lt;500 MWh</a:t>
            </a:r>
          </a:p>
          <a:p>
            <a:r>
              <a:rPr lang="en-US" sz="1400" dirty="0"/>
              <a:t>500-1,000 MWh</a:t>
            </a:r>
          </a:p>
          <a:p>
            <a:r>
              <a:rPr lang="en-US" sz="1400" dirty="0"/>
              <a:t>1,000-2,000 MWh</a:t>
            </a:r>
          </a:p>
          <a:p>
            <a:r>
              <a:rPr lang="en-US" sz="1400" dirty="0"/>
              <a:t>2,000-3,000 MWh</a:t>
            </a:r>
          </a:p>
          <a:p>
            <a:r>
              <a:rPr lang="en-US" sz="1400" dirty="0"/>
              <a:t>3,000-5,000 MWh</a:t>
            </a:r>
          </a:p>
          <a:p>
            <a:r>
              <a:rPr lang="en-US" sz="1400" dirty="0"/>
              <a:t>5,000-10,000 MWh</a:t>
            </a:r>
          </a:p>
          <a:p>
            <a:r>
              <a:rPr lang="en-US" sz="1400" dirty="0"/>
              <a:t>10,000-15,000 MWh</a:t>
            </a:r>
          </a:p>
          <a:p>
            <a:r>
              <a:rPr lang="en-US" sz="1400" dirty="0"/>
              <a:t>15,000+ MWh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8BF204-EAC7-8590-885B-C4409340010E}"/>
              </a:ext>
            </a:extLst>
          </p:cNvPr>
          <p:cNvSpPr/>
          <p:nvPr/>
        </p:nvSpPr>
        <p:spPr>
          <a:xfrm>
            <a:off x="10048394" y="1152615"/>
            <a:ext cx="2055502" cy="21731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99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3C21B-1250-4B28-E445-C5B548635B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13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F1C1BA-F1D1-02D5-77B2-32BCB90C70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55" y="954320"/>
            <a:ext cx="1908689" cy="42377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0F30EA-2033-65D2-5828-133B13FA944C}"/>
              </a:ext>
            </a:extLst>
          </p:cNvPr>
          <p:cNvSpPr txBox="1"/>
          <p:nvPr/>
        </p:nvSpPr>
        <p:spPr>
          <a:xfrm>
            <a:off x="2573229" y="6325140"/>
            <a:ext cx="245683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Arial Nova Cond Light" panose="020B0306020202020204" pitchFamily="34" charset="0"/>
              </a:rPr>
              <a:t>H5 – 98 sq miles per hex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EA764-63C9-2475-C2B9-2348D760A584}"/>
              </a:ext>
            </a:extLst>
          </p:cNvPr>
          <p:cNvSpPr txBox="1"/>
          <p:nvPr/>
        </p:nvSpPr>
        <p:spPr>
          <a:xfrm>
            <a:off x="137855" y="5202091"/>
            <a:ext cx="190609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Arial Nova Cond Light" panose="020B0306020202020204" pitchFamily="34" charset="0"/>
              </a:rPr>
              <a:t>H8 – 0.28 sq miles per hex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AB41F9-4957-7F55-616D-2D228CFEB8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311" y="1426379"/>
            <a:ext cx="9024011" cy="49645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C7099E-D1CB-6F32-D1FB-157AF1EB908A}"/>
              </a:ext>
            </a:extLst>
          </p:cNvPr>
          <p:cNvSpPr txBox="1"/>
          <p:nvPr/>
        </p:nvSpPr>
        <p:spPr>
          <a:xfrm>
            <a:off x="10808435" y="4749458"/>
            <a:ext cx="126682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&lt; 50 MWh</a:t>
            </a:r>
          </a:p>
          <a:p>
            <a:r>
              <a:rPr lang="en-US" sz="1050" dirty="0"/>
              <a:t>50-100 MWh</a:t>
            </a:r>
          </a:p>
          <a:p>
            <a:r>
              <a:rPr lang="en-US" sz="1050" dirty="0"/>
              <a:t>100-300 MWh</a:t>
            </a:r>
          </a:p>
          <a:p>
            <a:r>
              <a:rPr lang="en-US" sz="1050" dirty="0"/>
              <a:t>300-500 MWh</a:t>
            </a:r>
          </a:p>
          <a:p>
            <a:r>
              <a:rPr lang="en-US" sz="1050" dirty="0"/>
              <a:t>500-1,000 MWh</a:t>
            </a:r>
          </a:p>
          <a:p>
            <a:r>
              <a:rPr lang="en-US" sz="1050" dirty="0"/>
              <a:t>1,000-1,500 MWh</a:t>
            </a:r>
          </a:p>
          <a:p>
            <a:r>
              <a:rPr lang="en-US" sz="1050" dirty="0"/>
              <a:t>1,500-2,500 MWh</a:t>
            </a:r>
          </a:p>
          <a:p>
            <a:r>
              <a:rPr lang="en-US" sz="1050" dirty="0"/>
              <a:t>2,500 + MWh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4868BE-44FA-1A12-B617-04A49C874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0850" y="4749458"/>
            <a:ext cx="197585" cy="1384995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5E4B625-1FB1-62E6-8320-872BF1CB9F20}"/>
              </a:ext>
            </a:extLst>
          </p:cNvPr>
          <p:cNvSpPr/>
          <p:nvPr/>
        </p:nvSpPr>
        <p:spPr>
          <a:xfrm>
            <a:off x="2043953" y="961381"/>
            <a:ext cx="1199891" cy="4232148"/>
          </a:xfrm>
          <a:custGeom>
            <a:avLst/>
            <a:gdLst>
              <a:gd name="connsiteX0" fmla="*/ 0 w 1636699"/>
              <a:gd name="connsiteY0" fmla="*/ 0 h 4249271"/>
              <a:gd name="connsiteX1" fmla="*/ 1636699 w 1636699"/>
              <a:gd name="connsiteY1" fmla="*/ 1383126 h 4249271"/>
              <a:gd name="connsiteX2" fmla="*/ 23052 w 1636699"/>
              <a:gd name="connsiteY2" fmla="*/ 4249271 h 4249271"/>
              <a:gd name="connsiteX3" fmla="*/ 0 w 1636699"/>
              <a:gd name="connsiteY3" fmla="*/ 0 h 4249271"/>
              <a:gd name="connsiteX0" fmla="*/ 0 w 1636699"/>
              <a:gd name="connsiteY0" fmla="*/ 0 h 4249271"/>
              <a:gd name="connsiteX1" fmla="*/ 1636699 w 1636699"/>
              <a:gd name="connsiteY1" fmla="*/ 1383126 h 4249271"/>
              <a:gd name="connsiteX2" fmla="*/ 631 w 1636699"/>
              <a:gd name="connsiteY2" fmla="*/ 4249271 h 4249271"/>
              <a:gd name="connsiteX3" fmla="*/ 0 w 1636699"/>
              <a:gd name="connsiteY3" fmla="*/ 0 h 4249271"/>
              <a:gd name="connsiteX0" fmla="*/ 0 w 1625489"/>
              <a:gd name="connsiteY0" fmla="*/ 0 h 4249271"/>
              <a:gd name="connsiteX1" fmla="*/ 1625489 w 1625489"/>
              <a:gd name="connsiteY1" fmla="*/ 1039709 h 4249271"/>
              <a:gd name="connsiteX2" fmla="*/ 631 w 1625489"/>
              <a:gd name="connsiteY2" fmla="*/ 4249271 h 4249271"/>
              <a:gd name="connsiteX3" fmla="*/ 0 w 1625489"/>
              <a:gd name="connsiteY3" fmla="*/ 0 h 4249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489" h="4249271">
                <a:moveTo>
                  <a:pt x="0" y="0"/>
                </a:moveTo>
                <a:lnTo>
                  <a:pt x="1625489" y="1039709"/>
                </a:lnTo>
                <a:cubicBezTo>
                  <a:pt x="1087607" y="1995091"/>
                  <a:pt x="538513" y="3293889"/>
                  <a:pt x="631" y="4249271"/>
                </a:cubicBezTo>
                <a:cubicBezTo>
                  <a:pt x="-1930" y="2848215"/>
                  <a:pt x="17929" y="1447160"/>
                  <a:pt x="0" y="0"/>
                </a:cubicBezTo>
                <a:close/>
              </a:path>
            </a:pathLst>
          </a:custGeom>
          <a:solidFill>
            <a:srgbClr val="0071C6">
              <a:alpha val="1800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08BA96-0F11-B163-BE4E-DCA7C4B5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64" y="57085"/>
            <a:ext cx="8840272" cy="952494"/>
          </a:xfrm>
        </p:spPr>
        <p:txBody>
          <a:bodyPr>
            <a:normAutofit/>
          </a:bodyPr>
          <a:lstStyle/>
          <a:p>
            <a:r>
              <a:rPr lang="en-US" sz="3600" b="1" dirty="0"/>
              <a:t>LD + MDHD | 100% Electrified 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439180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A0F37-3303-BA0A-C022-546E80F4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MDHD Depot Case Study -</a:t>
            </a:r>
            <a:r>
              <a:rPr lang="en-US" dirty="0">
                <a:cs typeface="Calibri Light"/>
              </a:rPr>
              <a:t> 100% Electrified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84E5D7-6392-7541-1C5A-1D7C16CFB6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14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0098D9D-6521-40E0-2AA1-D0AE95EA239A}"/>
              </a:ext>
            </a:extLst>
          </p:cNvPr>
          <p:cNvSpPr txBox="1">
            <a:spLocks/>
          </p:cNvSpPr>
          <p:nvPr/>
        </p:nvSpPr>
        <p:spPr>
          <a:xfrm>
            <a:off x="10347852" y="1101783"/>
            <a:ext cx="1665264" cy="44755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Arial Nova Cond Light"/>
                <a:cs typeface="Arial"/>
              </a:rPr>
              <a:t>MWh/Day per Hex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30C6AD-6527-19A0-5914-67DDDD36B7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460" y="1133856"/>
            <a:ext cx="9931392" cy="5321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0E3345-233D-49CA-6CBA-BDEDCCBDA8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9140" y="1490173"/>
            <a:ext cx="1418426" cy="181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5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36A046-0F96-C6EF-F496-F20A0A2E0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382" y="1325560"/>
            <a:ext cx="6073816" cy="46848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5A0F37-3303-BA0A-C022-546E80F4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MDHD Depot Case Study -</a:t>
            </a:r>
            <a:r>
              <a:rPr lang="en-US" dirty="0">
                <a:cs typeface="Calibri Light"/>
              </a:rPr>
              <a:t> 100% Electrified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84E5D7-6392-7541-1C5A-1D7C16CFB6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87AA95-A2D6-113D-E131-8F3C01E817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906" y="2056231"/>
            <a:ext cx="3695013" cy="3600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3C0878-B627-F543-6B8F-45A1A469A26D}"/>
              </a:ext>
            </a:extLst>
          </p:cNvPr>
          <p:cNvSpPr txBox="1"/>
          <p:nvPr/>
        </p:nvSpPr>
        <p:spPr>
          <a:xfrm>
            <a:off x="8215248" y="4080610"/>
            <a:ext cx="27097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 Nova Cond Light" panose="020B0306020202020204" pitchFamily="34" charset="0"/>
              </a:rPr>
              <a:t>Companies: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 Nova Cond Light" panose="020B0306020202020204" pitchFamily="34" charset="0"/>
              </a:rPr>
              <a:t>Pacific Urethanes 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 Nova Cond Light" panose="020B0306020202020204" pitchFamily="34" charset="0"/>
              </a:rPr>
              <a:t>Blue Triton Brands – drink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 Nova Cond Light" panose="020B0306020202020204" pitchFamily="34" charset="0"/>
              </a:rPr>
              <a:t>Nabisco Foods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 Nova Cond Light" panose="020B0306020202020204" pitchFamily="34" charset="0"/>
              </a:rPr>
              <a:t>West Rock Corrugated Container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 Nova Cond Light" panose="020B0306020202020204" pitchFamily="34" charset="0"/>
              </a:rPr>
              <a:t>IIT Champagne – Champagne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 Nova Cond Light" panose="020B0306020202020204" pitchFamily="34" charset="0"/>
              </a:rPr>
              <a:t>Ray Products- Plastic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 Nova Cond Light" panose="020B0306020202020204" pitchFamily="34" charset="0"/>
              </a:rPr>
              <a:t>Bishamon</a:t>
            </a:r>
            <a:r>
              <a:rPr lang="en-US" sz="1200" dirty="0">
                <a:latin typeface="Arial Nova Cond Light" panose="020B0306020202020204" pitchFamily="34" charset="0"/>
              </a:rPr>
              <a:t> Industries – metal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 Nova Cond Light" panose="020B0306020202020204" pitchFamily="34" charset="0"/>
              </a:rPr>
              <a:t>RICH solar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 Nova Cond Light" panose="020B0306020202020204" pitchFamily="34" charset="0"/>
              </a:rPr>
              <a:t>Coca Cola 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AA17AEA9-ECD2-6B5C-FC8F-5A074EF45C91}"/>
              </a:ext>
            </a:extLst>
          </p:cNvPr>
          <p:cNvSpPr/>
          <p:nvPr/>
        </p:nvSpPr>
        <p:spPr>
          <a:xfrm rot="16200000">
            <a:off x="1429952" y="3378162"/>
            <a:ext cx="3515645" cy="956262"/>
          </a:xfrm>
          <a:prstGeom prst="trapezoid">
            <a:avLst>
              <a:gd name="adj" fmla="val 172862"/>
            </a:avLst>
          </a:prstGeom>
          <a:solidFill>
            <a:schemeClr val="bg2">
              <a:lumMod val="9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A17AFE1-1DE9-C2AF-907D-6CA71AB37BDA}"/>
              </a:ext>
            </a:extLst>
          </p:cNvPr>
          <p:cNvSpPr txBox="1">
            <a:spLocks/>
          </p:cNvSpPr>
          <p:nvPr/>
        </p:nvSpPr>
        <p:spPr>
          <a:xfrm>
            <a:off x="8159490" y="1101783"/>
            <a:ext cx="1665264" cy="44755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Arial Nova Cond Light"/>
                <a:cs typeface="Arial"/>
              </a:rPr>
              <a:t>MWh/Day per Hex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8DB5D2-CC27-04E5-0FE1-6413150012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8438" y="1535917"/>
            <a:ext cx="1587617" cy="18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49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C39CA2-D22F-2777-2816-B51400578E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5" y="0"/>
            <a:ext cx="11905129" cy="2224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A5547-D890-7C5F-A980-49A07569E2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5" y="1323975"/>
            <a:ext cx="11905129" cy="53115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107FABD-0DA7-68ED-3A34-07B5F73A775B}"/>
              </a:ext>
            </a:extLst>
          </p:cNvPr>
          <p:cNvSpPr txBox="1">
            <a:spLocks/>
          </p:cNvSpPr>
          <p:nvPr/>
        </p:nvSpPr>
        <p:spPr>
          <a:xfrm>
            <a:off x="190500" y="251618"/>
            <a:ext cx="1040186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cs typeface="Calibri Light"/>
              </a:rPr>
              <a:t>Light-Duty</a:t>
            </a:r>
            <a:br>
              <a:rPr lang="en-US" dirty="0">
                <a:cs typeface="Calibri Light"/>
              </a:rPr>
            </a:br>
            <a:r>
              <a:rPr lang="en-US" sz="2800" b="1" i="1" dirty="0">
                <a:cs typeface="Calibri Light"/>
              </a:rPr>
              <a:t>Residential Charging Energy Required Over Time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548632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E974BA-DC84-58B2-AFAC-4D74674352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497" y="1434717"/>
            <a:ext cx="3445003" cy="4597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044753-6DCD-B155-1747-520CC6422E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998" y="1436747"/>
            <a:ext cx="3448052" cy="45933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F5663F-D2DB-3418-1AB2-D120887909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3547" y="1434783"/>
            <a:ext cx="3444954" cy="4597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D7C726-871C-D3D5-04C2-F98F7A468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44" y="0"/>
            <a:ext cx="10515600" cy="1325563"/>
          </a:xfrm>
        </p:spPr>
        <p:txBody>
          <a:bodyPr/>
          <a:lstStyle/>
          <a:p>
            <a:r>
              <a:rPr lang="en-US" sz="3600" b="1" dirty="0">
                <a:cs typeface="Calibri Light"/>
              </a:rPr>
              <a:t>Medium and Heavy-Duty</a:t>
            </a:r>
            <a:br>
              <a:rPr lang="en-US" dirty="0">
                <a:cs typeface="Calibri Light"/>
              </a:rPr>
            </a:br>
            <a:r>
              <a:rPr lang="en-US" sz="2800" b="1" i="1" dirty="0">
                <a:cs typeface="Calibri Light"/>
              </a:rPr>
              <a:t>Return to Depot Charging Energy Required Over Time</a:t>
            </a:r>
            <a:endParaRPr lang="en-US" sz="2800" b="1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10318-0E52-AB32-1DF5-4DF86CAEA8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104" y="6642556"/>
            <a:ext cx="2743200" cy="215444"/>
          </a:xfrm>
        </p:spPr>
        <p:txBody>
          <a:bodyPr/>
          <a:lstStyle/>
          <a:p>
            <a:fld id="{D0BFFA26-5A0E-9946-AACB-F15E627A5865}" type="slidenum">
              <a:rPr lang="en-US" smtClean="0"/>
              <a:t>17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AC5926-EB1A-137D-0181-C3D025138BBE}"/>
              </a:ext>
            </a:extLst>
          </p:cNvPr>
          <p:cNvSpPr txBox="1"/>
          <p:nvPr/>
        </p:nvSpPr>
        <p:spPr>
          <a:xfrm>
            <a:off x="473190" y="1250051"/>
            <a:ext cx="1201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26B438-5B47-13E1-06CB-D2B7DB5DA8EE}"/>
              </a:ext>
            </a:extLst>
          </p:cNvPr>
          <p:cNvSpPr txBox="1"/>
          <p:nvPr/>
        </p:nvSpPr>
        <p:spPr>
          <a:xfrm>
            <a:off x="8282023" y="1244503"/>
            <a:ext cx="192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100% Electrified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5A9C2-CFB6-A126-9674-13B10689CDE3}"/>
              </a:ext>
            </a:extLst>
          </p:cNvPr>
          <p:cNvSpPr txBox="1"/>
          <p:nvPr/>
        </p:nvSpPr>
        <p:spPr>
          <a:xfrm>
            <a:off x="4409620" y="1244503"/>
            <a:ext cx="26427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/>
              <a:t>2030 </a:t>
            </a:r>
            <a:r>
              <a:rPr lang="en-US" b="1" dirty="0">
                <a:ea typeface="+mn-lt"/>
                <a:cs typeface="+mn-lt"/>
              </a:rPr>
              <a:t>(Policy Compliance)</a:t>
            </a:r>
            <a:endParaRPr lang="en-US" dirty="0">
              <a:ea typeface="+mn-lt"/>
              <a:cs typeface="+mn-lt"/>
            </a:endParaRPr>
          </a:p>
        </p:txBody>
      </p:sp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B88F8929-D4CA-4FEC-C8F0-E3F659A487A6}"/>
              </a:ext>
            </a:extLst>
          </p:cNvPr>
          <p:cNvGraphicFramePr>
            <a:graphicFrameLocks noGrp="1"/>
          </p:cNvGraphicFramePr>
          <p:nvPr/>
        </p:nvGraphicFramePr>
        <p:xfrm>
          <a:off x="2301240" y="6282978"/>
          <a:ext cx="7589520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304339092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8801575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89864903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1298729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37214124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8114815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02213690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00415593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52099255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99636993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90571629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3551825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11582234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54207683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52328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</a:rPr>
                        <a:t>Legend (MWh/day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j-lt"/>
                        </a:rPr>
                        <a:t>)  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>
                        <a:latin typeface="+mj-lt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A99C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&lt; 1 MWh</a:t>
                      </a: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FC45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1-3 MWh</a:t>
                      </a: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F82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3-5 MWh</a:t>
                      </a: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5-10 MWh</a:t>
                      </a: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21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10-15 MWh</a:t>
                      </a: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602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15-25 MWh</a:t>
                      </a: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1E1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25 MWh +</a:t>
                      </a: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497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94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EDDE0-F939-2F4D-6DFA-01A3C7DE9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57084"/>
            <a:ext cx="9627782" cy="1069693"/>
          </a:xfrm>
        </p:spPr>
        <p:txBody>
          <a:bodyPr>
            <a:normAutofit/>
          </a:bodyPr>
          <a:lstStyle/>
          <a:p>
            <a:r>
              <a:rPr lang="en-US" sz="3600" b="1" dirty="0"/>
              <a:t>What these Load Forecast Maps Are (and Aren’t)</a:t>
            </a:r>
            <a:endParaRPr lang="en-US" sz="2400" b="1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B9EAB2-1BB0-7BA9-1310-11CE19CAE189}"/>
              </a:ext>
            </a:extLst>
          </p:cNvPr>
          <p:cNvSpPr txBox="1"/>
          <p:nvPr/>
        </p:nvSpPr>
        <p:spPr>
          <a:xfrm>
            <a:off x="396497" y="1213008"/>
            <a:ext cx="10915417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Goal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b="1" dirty="0"/>
              <a:t>Provide as much certainty </a:t>
            </a:r>
            <a:r>
              <a:rPr lang="en-US" sz="2000" dirty="0"/>
              <a:t>as possible to utilities, regulators/oversight bodies, and other key stakeholders about where and when transportation loads are arriving on the grid</a:t>
            </a:r>
          </a:p>
          <a:p>
            <a:pPr lvl="1">
              <a:spcAft>
                <a:spcPts val="1200"/>
              </a:spcAft>
            </a:pPr>
            <a:endParaRPr lang="en-US" sz="900" i="1" dirty="0"/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Messaging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This is </a:t>
            </a:r>
            <a:r>
              <a:rPr lang="en-US" sz="2000" dirty="0" err="1">
                <a:latin typeface="+mn-lt"/>
              </a:rPr>
              <a:t>eRoadMAP</a:t>
            </a:r>
            <a:r>
              <a:rPr lang="en-US" sz="2000" dirty="0">
                <a:latin typeface="+mn-lt"/>
              </a:rPr>
              <a:t> Version 1.0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It reflects a transparent and collaborative process between utilities, fleets, many other data providers</a:t>
            </a:r>
            <a:endParaRPr lang="en-US" sz="2000" dirty="0">
              <a:latin typeface="+mn-lt"/>
            </a:endParaRP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It is meant to represent the best data available to date and the means to start communicating, prioritizing, and planning for grid-side, no-regret investments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It p</a:t>
            </a:r>
            <a:r>
              <a:rPr lang="en-US" sz="2000" dirty="0">
                <a:latin typeface="+mn-lt"/>
              </a:rPr>
              <a:t>rovides near-term, mid-term, and </a:t>
            </a:r>
            <a:r>
              <a:rPr lang="en-US" sz="2000" dirty="0"/>
              <a:t>long-term planning horizons</a:t>
            </a:r>
          </a:p>
          <a:p>
            <a:pPr>
              <a:spcAft>
                <a:spcPts val="12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0006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3C21B-1250-4B28-E445-C5B548635B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19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0F30EA-2033-65D2-5828-133B13FA944C}"/>
              </a:ext>
            </a:extLst>
          </p:cNvPr>
          <p:cNvSpPr txBox="1"/>
          <p:nvPr/>
        </p:nvSpPr>
        <p:spPr>
          <a:xfrm>
            <a:off x="878140" y="6339338"/>
            <a:ext cx="245683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Arial Nova Cond Light" panose="020B0306020202020204" pitchFamily="34" charset="0"/>
              </a:rPr>
              <a:t>H5 – 98 sq miles per hex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AB41F9-4957-7F55-616D-2D228CFEB8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66" y="818821"/>
            <a:ext cx="10128359" cy="5572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C7099E-D1CB-6F32-D1FB-157AF1EB908A}"/>
              </a:ext>
            </a:extLst>
          </p:cNvPr>
          <p:cNvSpPr txBox="1"/>
          <p:nvPr/>
        </p:nvSpPr>
        <p:spPr>
          <a:xfrm>
            <a:off x="9717866" y="4548122"/>
            <a:ext cx="126682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&lt; 50 MWh</a:t>
            </a:r>
          </a:p>
          <a:p>
            <a:r>
              <a:rPr lang="en-US" sz="1050" dirty="0"/>
              <a:t>50-100 MWh</a:t>
            </a:r>
          </a:p>
          <a:p>
            <a:r>
              <a:rPr lang="en-US" sz="1050" dirty="0"/>
              <a:t>100-300 MWh</a:t>
            </a:r>
          </a:p>
          <a:p>
            <a:r>
              <a:rPr lang="en-US" sz="1050" dirty="0"/>
              <a:t>300-500 MWh</a:t>
            </a:r>
          </a:p>
          <a:p>
            <a:r>
              <a:rPr lang="en-US" sz="1050" dirty="0"/>
              <a:t>500-1,000 MWh</a:t>
            </a:r>
          </a:p>
          <a:p>
            <a:r>
              <a:rPr lang="en-US" sz="1050" dirty="0"/>
              <a:t>1,000-1,500 MWh</a:t>
            </a:r>
          </a:p>
          <a:p>
            <a:r>
              <a:rPr lang="en-US" sz="1050" dirty="0"/>
              <a:t>1,500-2,500 MWh</a:t>
            </a:r>
          </a:p>
          <a:p>
            <a:r>
              <a:rPr lang="en-US" sz="1050" dirty="0"/>
              <a:t>2,500 + MWh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4868BE-44FA-1A12-B617-04A49C874C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0281" y="4548122"/>
            <a:ext cx="197585" cy="13849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08BA96-0F11-B163-BE4E-DCA7C4B5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64" y="57085"/>
            <a:ext cx="8840272" cy="952494"/>
          </a:xfrm>
        </p:spPr>
        <p:txBody>
          <a:bodyPr/>
          <a:lstStyle/>
          <a:p>
            <a:r>
              <a:rPr lang="en-US" sz="3600" b="1" dirty="0"/>
              <a:t>Load … but what about Capacity?</a:t>
            </a:r>
          </a:p>
        </p:txBody>
      </p:sp>
    </p:spTree>
    <p:extLst>
      <p:ext uri="{BB962C8B-B14F-4D97-AF65-F5344CB8AC3E}">
        <p14:creationId xmlns:p14="http://schemas.microsoft.com/office/powerpoint/2010/main" val="1900869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3FFCD320-9583-ED5A-C7D4-C0BEED976F9F}"/>
              </a:ext>
            </a:extLst>
          </p:cNvPr>
          <p:cNvGrpSpPr/>
          <p:nvPr/>
        </p:nvGrpSpPr>
        <p:grpSpPr>
          <a:xfrm rot="16200000">
            <a:off x="7104352" y="4832843"/>
            <a:ext cx="297329" cy="1010858"/>
            <a:chOff x="888580" y="2311245"/>
            <a:chExt cx="297329" cy="101085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B6B9C2F-A485-EF86-AB40-07494872186C}"/>
                </a:ext>
              </a:extLst>
            </p:cNvPr>
            <p:cNvGrpSpPr/>
            <p:nvPr/>
          </p:nvGrpSpPr>
          <p:grpSpPr>
            <a:xfrm>
              <a:off x="955862" y="2311245"/>
              <a:ext cx="162768" cy="943538"/>
              <a:chOff x="955862" y="2311245"/>
              <a:chExt cx="162768" cy="943538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92DE528-5506-93BE-E76D-7E4489B57582}"/>
                  </a:ext>
                </a:extLst>
              </p:cNvPr>
              <p:cNvCxnSpPr/>
              <p:nvPr/>
            </p:nvCxnSpPr>
            <p:spPr>
              <a:xfrm>
                <a:off x="1037239" y="2311245"/>
                <a:ext cx="0" cy="867097"/>
              </a:xfrm>
              <a:prstGeom prst="line">
                <a:avLst/>
              </a:prstGeom>
              <a:ln w="12700" cap="rnd">
                <a:solidFill>
                  <a:schemeClr val="bg2">
                    <a:lumMod val="9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E36B73C-0E96-D13C-10FC-801ECE360D9B}"/>
                  </a:ext>
                </a:extLst>
              </p:cNvPr>
              <p:cNvSpPr/>
              <p:nvPr/>
            </p:nvSpPr>
            <p:spPr>
              <a:xfrm>
                <a:off x="955862" y="3092015"/>
                <a:ext cx="162768" cy="16276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516F172-F345-20FD-F74D-C0EC1D824D00}"/>
                </a:ext>
              </a:extLst>
            </p:cNvPr>
            <p:cNvSpPr/>
            <p:nvPr/>
          </p:nvSpPr>
          <p:spPr>
            <a:xfrm>
              <a:off x="888580" y="3024774"/>
              <a:ext cx="297329" cy="297329"/>
            </a:xfrm>
            <a:prstGeom prst="ellipse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1613F2-45A4-D127-CAAF-BD076D5247EF}"/>
              </a:ext>
            </a:extLst>
          </p:cNvPr>
          <p:cNvGrpSpPr/>
          <p:nvPr/>
        </p:nvGrpSpPr>
        <p:grpSpPr>
          <a:xfrm rot="16200000">
            <a:off x="7110569" y="3593710"/>
            <a:ext cx="297329" cy="1010858"/>
            <a:chOff x="888580" y="2311245"/>
            <a:chExt cx="297329" cy="101085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6A1CBF4-BD7E-A681-E233-682761E42910}"/>
                </a:ext>
              </a:extLst>
            </p:cNvPr>
            <p:cNvGrpSpPr/>
            <p:nvPr/>
          </p:nvGrpSpPr>
          <p:grpSpPr>
            <a:xfrm>
              <a:off x="955862" y="2311245"/>
              <a:ext cx="162768" cy="943538"/>
              <a:chOff x="955862" y="2311245"/>
              <a:chExt cx="162768" cy="943538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50F0552-BF29-EA74-74D3-B8B2C63B5403}"/>
                  </a:ext>
                </a:extLst>
              </p:cNvPr>
              <p:cNvCxnSpPr/>
              <p:nvPr/>
            </p:nvCxnSpPr>
            <p:spPr>
              <a:xfrm>
                <a:off x="1037239" y="2311245"/>
                <a:ext cx="0" cy="867097"/>
              </a:xfrm>
              <a:prstGeom prst="line">
                <a:avLst/>
              </a:prstGeom>
              <a:ln w="12700" cap="rnd">
                <a:solidFill>
                  <a:schemeClr val="bg2">
                    <a:lumMod val="9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DED3308-CF07-141A-1F42-EB4051FA87C1}"/>
                  </a:ext>
                </a:extLst>
              </p:cNvPr>
              <p:cNvSpPr/>
              <p:nvPr/>
            </p:nvSpPr>
            <p:spPr>
              <a:xfrm>
                <a:off x="955862" y="3092015"/>
                <a:ext cx="162768" cy="16276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DCBF29A-8DC6-12C7-F2F5-2AEBA11925E8}"/>
                </a:ext>
              </a:extLst>
            </p:cNvPr>
            <p:cNvSpPr/>
            <p:nvPr/>
          </p:nvSpPr>
          <p:spPr>
            <a:xfrm>
              <a:off x="888580" y="3024774"/>
              <a:ext cx="297329" cy="297329"/>
            </a:xfrm>
            <a:prstGeom prst="ellipse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8161AB-CC5D-E395-6244-E8F92E7F0D12}"/>
              </a:ext>
            </a:extLst>
          </p:cNvPr>
          <p:cNvGrpSpPr/>
          <p:nvPr/>
        </p:nvGrpSpPr>
        <p:grpSpPr>
          <a:xfrm rot="16200000">
            <a:off x="7104352" y="2405441"/>
            <a:ext cx="297329" cy="1010858"/>
            <a:chOff x="888580" y="2311245"/>
            <a:chExt cx="297329" cy="101085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ABD98E9-B71A-D551-7468-A39AFAAFE351}"/>
                </a:ext>
              </a:extLst>
            </p:cNvPr>
            <p:cNvGrpSpPr/>
            <p:nvPr/>
          </p:nvGrpSpPr>
          <p:grpSpPr>
            <a:xfrm>
              <a:off x="955862" y="2311245"/>
              <a:ext cx="162768" cy="943538"/>
              <a:chOff x="955862" y="2311245"/>
              <a:chExt cx="162768" cy="94353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9EFC7D0-4843-2A09-AA08-27916FAD13CA}"/>
                  </a:ext>
                </a:extLst>
              </p:cNvPr>
              <p:cNvCxnSpPr/>
              <p:nvPr/>
            </p:nvCxnSpPr>
            <p:spPr>
              <a:xfrm>
                <a:off x="1037239" y="2311245"/>
                <a:ext cx="0" cy="867097"/>
              </a:xfrm>
              <a:prstGeom prst="line">
                <a:avLst/>
              </a:prstGeom>
              <a:ln w="12700" cap="rnd">
                <a:solidFill>
                  <a:schemeClr val="bg2">
                    <a:lumMod val="9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7400C8F-DB66-B6A4-F625-DE94BF3289FB}"/>
                  </a:ext>
                </a:extLst>
              </p:cNvPr>
              <p:cNvSpPr/>
              <p:nvPr/>
            </p:nvSpPr>
            <p:spPr>
              <a:xfrm>
                <a:off x="955862" y="3092015"/>
                <a:ext cx="162768" cy="16276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0F3BFB3-5744-1315-CE99-B566439EC07C}"/>
                </a:ext>
              </a:extLst>
            </p:cNvPr>
            <p:cNvSpPr/>
            <p:nvPr/>
          </p:nvSpPr>
          <p:spPr>
            <a:xfrm>
              <a:off x="888580" y="3024774"/>
              <a:ext cx="297329" cy="297329"/>
            </a:xfrm>
            <a:prstGeom prst="ellipse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Ribbon 01">
            <a:extLst>
              <a:ext uri="{FF2B5EF4-FFF2-40B4-BE49-F238E27FC236}">
                <a16:creationId xmlns:a16="http://schemas.microsoft.com/office/drawing/2014/main" id="{BE88E3C1-43F6-1E5E-83AA-EA86A7D2BA4D}"/>
              </a:ext>
            </a:extLst>
          </p:cNvPr>
          <p:cNvGrpSpPr/>
          <p:nvPr/>
        </p:nvGrpSpPr>
        <p:grpSpPr>
          <a:xfrm>
            <a:off x="6989919" y="1438345"/>
            <a:ext cx="4889253" cy="1083304"/>
            <a:chOff x="1" y="1474102"/>
            <a:chExt cx="8156904" cy="2328871"/>
          </a:xfr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ibbon">
              <a:extLst>
                <a:ext uri="{FF2B5EF4-FFF2-40B4-BE49-F238E27FC236}">
                  <a16:creationId xmlns:a16="http://schemas.microsoft.com/office/drawing/2014/main" id="{0B065610-6AE4-121D-7270-0FF7741EFD46}"/>
                </a:ext>
              </a:extLst>
            </p:cNvPr>
            <p:cNvSpPr/>
            <p:nvPr/>
          </p:nvSpPr>
          <p:spPr>
            <a:xfrm>
              <a:off x="328988" y="1474102"/>
              <a:ext cx="7827917" cy="182674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hickness">
              <a:extLst>
                <a:ext uri="{FF2B5EF4-FFF2-40B4-BE49-F238E27FC236}">
                  <a16:creationId xmlns:a16="http://schemas.microsoft.com/office/drawing/2014/main" id="{DA395FF8-8F6A-AF2C-51EB-CF295DB765DA}"/>
                </a:ext>
              </a:extLst>
            </p:cNvPr>
            <p:cNvSpPr/>
            <p:nvPr/>
          </p:nvSpPr>
          <p:spPr>
            <a:xfrm>
              <a:off x="1" y="3802973"/>
              <a:ext cx="7828488" cy="0"/>
            </a:xfrm>
            <a:prstGeom prst="line">
              <a:avLst/>
            </a:prstGeom>
            <a:grpFill/>
            <a:ln w="38100" cap="flat" cmpd="sng">
              <a:noFill/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7D60EC-17DA-E0BD-A034-8720A708B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782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Background and Objectives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3F0BE1-EA13-88CD-4A38-CE9E2CFC7E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81326D-E794-A84C-8C4F-9DA4A48A00D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D505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D505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E0EE66-D2C5-A51F-FB61-0ECD4EF000EC}"/>
              </a:ext>
            </a:extLst>
          </p:cNvPr>
          <p:cNvSpPr txBox="1"/>
          <p:nvPr/>
        </p:nvSpPr>
        <p:spPr>
          <a:xfrm>
            <a:off x="7373073" y="1566115"/>
            <a:ext cx="4375148" cy="476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marR="0" lvl="0" indent="0" algn="l" defTabSz="914400" rtl="0" eaLnBrk="0" fontAlgn="base" latinLnBrk="0" hangingPunct="0">
              <a:lnSpc>
                <a:spcPts val="216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+mn-cs"/>
              </a:rPr>
              <a:t>THIS TRANSITION IS UNPRECEDENTED AND COMPLEX. IT REQUIRES:</a:t>
            </a:r>
            <a:br>
              <a:rPr kumimoji="0" lang="en-US" sz="1800" b="1" i="0" u="none" strike="noStrike" kern="1200" cap="none" spc="30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+mn-cs"/>
              </a:rPr>
            </a:br>
            <a:endParaRPr kumimoji="0" lang="en-US" sz="1800" b="1" i="0" u="none" strike="noStrike" kern="1200" cap="none" spc="300" normalizeH="0" baseline="0" noProof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+mn-cs"/>
            </a:endParaRPr>
          </a:p>
          <a:p>
            <a:pPr marL="403225" marR="0" lvl="1" indent="0" algn="l" defTabSz="914400" rtl="0" eaLnBrk="0" fontAlgn="base" latinLnBrk="0" hangingPunct="0">
              <a:lnSpc>
                <a:spcPts val="236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Times New Roman" panose="02020603050405020304" pitchFamily="18" charset="0"/>
                <a:cs typeface="+mn-cs"/>
              </a:rPr>
              <a:t>Extraordinary collaboration and partnering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Times New Roman" panose="02020603050405020304" pitchFamily="18" charset="0"/>
                <a:cs typeface="+mn-cs"/>
              </a:rPr>
              <a:t>across all the major EV stakeholder groups</a:t>
            </a:r>
          </a:p>
          <a:p>
            <a:pPr marL="403225" marR="0" lvl="1" indent="0" algn="l" defTabSz="914400" rtl="0" eaLnBrk="0" fontAlgn="base" latinLnBrk="0" hangingPunct="0">
              <a:lnSpc>
                <a:spcPts val="236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Times New Roman" panose="02020603050405020304" pitchFamily="18" charset="0"/>
                <a:cs typeface="+mn-cs"/>
              </a:rPr>
              <a:t>Redesigned processes, useful tools, and increased standardization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Times New Roman" panose="02020603050405020304" pitchFamily="18" charset="0"/>
                <a:cs typeface="+mn-cs"/>
              </a:rPr>
              <a:t> to simplify the planning and complex interactions between major stakeholder groups</a:t>
            </a:r>
          </a:p>
          <a:p>
            <a:pPr marL="403225" marR="0" lvl="1" indent="0" algn="l" defTabSz="914400" rtl="0" eaLnBrk="0" fontAlgn="base" latinLnBrk="0" hangingPunct="0">
              <a:lnSpc>
                <a:spcPts val="236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Times New Roman" panose="02020603050405020304" pitchFamily="18" charset="0"/>
                <a:cs typeface="+mn-cs"/>
              </a:rPr>
              <a:t>An evaluation of regulatory/board oversight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Times New Roman" panose="02020603050405020304" pitchFamily="18" charset="0"/>
                <a:cs typeface="+mn-cs"/>
              </a:rPr>
              <a:t>that may not be conducive to driving actions on the pace and scale required to meet 2030 targets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Arial Nova Cond Light" panose="020B0306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A634D0-5446-28BD-CB69-3F4FFEC7A21D}"/>
              </a:ext>
            </a:extLst>
          </p:cNvPr>
          <p:cNvGrpSpPr/>
          <p:nvPr/>
        </p:nvGrpSpPr>
        <p:grpSpPr>
          <a:xfrm rot="21324813">
            <a:off x="6276110" y="770229"/>
            <a:ext cx="855013" cy="5875114"/>
            <a:chOff x="6590169" y="737808"/>
            <a:chExt cx="645805" cy="5896242"/>
          </a:xfrm>
        </p:grpSpPr>
        <p:sp>
          <p:nvSpPr>
            <p:cNvPr id="8" name="Shadow">
              <a:extLst>
                <a:ext uri="{FF2B5EF4-FFF2-40B4-BE49-F238E27FC236}">
                  <a16:creationId xmlns:a16="http://schemas.microsoft.com/office/drawing/2014/main" id="{B54E41EA-FE0A-AEF5-BA13-D3A8158584D5}"/>
                </a:ext>
              </a:extLst>
            </p:cNvPr>
            <p:cNvSpPr/>
            <p:nvPr/>
          </p:nvSpPr>
          <p:spPr>
            <a:xfrm rot="16942631">
              <a:off x="4068387" y="3393072"/>
              <a:ext cx="5765917" cy="539160"/>
            </a:xfrm>
            <a:prstGeom prst="rect">
              <a:avLst/>
            </a:prstGeom>
            <a:gradFill>
              <a:gsLst>
                <a:gs pos="75000">
                  <a:srgbClr val="FFFFFF"/>
                </a:gs>
                <a:gs pos="250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0880000" scaled="0"/>
            </a:gradFill>
            <a:ln>
              <a:noFill/>
            </a:ln>
            <a:effectLst>
              <a:outerShdw blurRad="182211" dist="38100" dir="2700000" sx="100365" sy="100365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Shadow">
              <a:extLst>
                <a:ext uri="{FF2B5EF4-FFF2-40B4-BE49-F238E27FC236}">
                  <a16:creationId xmlns:a16="http://schemas.microsoft.com/office/drawing/2014/main" id="{663B4E25-5363-D75B-6011-EB4E9CA91D47}"/>
                </a:ext>
              </a:extLst>
            </p:cNvPr>
            <p:cNvSpPr/>
            <p:nvPr/>
          </p:nvSpPr>
          <p:spPr>
            <a:xfrm rot="16942631">
              <a:off x="3964951" y="3363026"/>
              <a:ext cx="5896242" cy="645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39B24-7EEE-5B06-49B1-459BB1213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563439"/>
            <a:ext cx="6074216" cy="4764087"/>
          </a:xfrm>
          <a:solidFill>
            <a:schemeClr val="bg1"/>
          </a:solidFill>
        </p:spPr>
        <p:txBody>
          <a:bodyPr lIns="91440" tIns="45720" rIns="91440" bIns="45720" anchor="t"/>
          <a:lstStyle/>
          <a:p>
            <a:pPr>
              <a:spcAft>
                <a:spcPts val="1600"/>
              </a:spcAft>
            </a:pPr>
            <a:r>
              <a:rPr lang="en-US" sz="2000" dirty="0"/>
              <a:t>Government, Industry, and Fleets are </a:t>
            </a:r>
            <a:r>
              <a:rPr lang="en-US" sz="2000" b="1" dirty="0">
                <a:latin typeface="Arial Nova Cond" panose="020B0506020202020204" pitchFamily="34" charset="0"/>
              </a:rPr>
              <a:t>increasingly aligning on aggressive 2030 vehicle electrification goals</a:t>
            </a:r>
          </a:p>
          <a:p>
            <a:pPr>
              <a:spcAft>
                <a:spcPts val="1600"/>
              </a:spcAft>
            </a:pPr>
            <a:r>
              <a:rPr lang="en-US" sz="2000" b="1" dirty="0"/>
              <a:t>The </a:t>
            </a:r>
            <a:r>
              <a:rPr lang="en-US" sz="2000" b="1" dirty="0">
                <a:latin typeface="Arial Nova Cond" panose="020B0506020202020204" pitchFamily="34" charset="0"/>
              </a:rPr>
              <a:t>pace of needed year-over-year action and investment to prepare charging sites and the grid is not clear</a:t>
            </a:r>
          </a:p>
          <a:p>
            <a:pPr>
              <a:spcAft>
                <a:spcPts val="1600"/>
              </a:spcAft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Consumers and fleet operators 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must have confidence in charging availability, reliability, and affordability</a:t>
            </a:r>
          </a:p>
          <a:p>
            <a:pPr>
              <a:spcAft>
                <a:spcPts val="1600"/>
              </a:spcAft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 Nova Cond Light"/>
                <a:cs typeface="Arial"/>
              </a:rPr>
              <a:t>Consumers and fleets operators are 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Arial Nova Cond Light"/>
                <a:cs typeface="Arial"/>
              </a:rPr>
              <a:t>increasingly looking to the utility industry to scale up efforts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 Nova Cond Light"/>
                <a:cs typeface="Arial"/>
              </a:rPr>
              <a:t>to support charging solutions, ensure the grid is capable of meeting vehicle loads</a:t>
            </a:r>
          </a:p>
          <a:p>
            <a:pPr marL="0" indent="0">
              <a:spcAft>
                <a:spcPts val="1600"/>
              </a:spcAft>
              <a:buNone/>
            </a:pPr>
            <a:endParaRPr lang="en-US" sz="2000" dirty="0"/>
          </a:p>
          <a:p>
            <a:pPr>
              <a:spcAft>
                <a:spcPts val="1600"/>
              </a:spcAft>
            </a:pPr>
            <a:endParaRPr lang="en-US" sz="2000" dirty="0"/>
          </a:p>
          <a:p>
            <a:pPr>
              <a:spcAft>
                <a:spcPts val="1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3477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D349-72D4-F033-52D2-D16719FB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156"/>
            <a:ext cx="3454318" cy="3257550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/>
              </a:rPr>
              <a:t>Utility Grid Survey</a:t>
            </a:r>
            <a:br>
              <a:rPr lang="en-US" sz="3200" b="1" dirty="0">
                <a:effectLst/>
              </a:rPr>
            </a:br>
            <a:r>
              <a:rPr lang="en-US" sz="2400" b="1" dirty="0">
                <a:effectLst/>
              </a:rPr>
              <a:t>Preliminary Responses</a:t>
            </a:r>
            <a:endParaRPr lang="en-US" sz="3200" b="1" dirty="0">
              <a:effectLst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3895CB-A40D-6FFA-4A69-43A71CD6B1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9FEAF7-34D5-6CB9-8B1E-68D0126B1AF6}"/>
              </a:ext>
            </a:extLst>
          </p:cNvPr>
          <p:cNvSpPr txBox="1"/>
          <p:nvPr/>
        </p:nvSpPr>
        <p:spPr>
          <a:xfrm>
            <a:off x="4474464" y="4805429"/>
            <a:ext cx="7717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Preliminary Findings: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5MW load </a:t>
            </a:r>
            <a:r>
              <a:rPr lang="en-US" dirty="0"/>
              <a:t>– 30% likely to need a feeder upgrade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10MW load </a:t>
            </a:r>
            <a:r>
              <a:rPr lang="en-US" dirty="0"/>
              <a:t>– 48% likely to need a dedicated feeder, 42% likely to need substation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20MW load </a:t>
            </a:r>
            <a:r>
              <a:rPr lang="en-US" dirty="0"/>
              <a:t>– 70% likely to need a new substation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131F9B-3D53-5AF9-8784-6399F0501F51}"/>
              </a:ext>
            </a:extLst>
          </p:cNvPr>
          <p:cNvSpPr/>
          <p:nvPr/>
        </p:nvSpPr>
        <p:spPr>
          <a:xfrm>
            <a:off x="10168123" y="340242"/>
            <a:ext cx="1867668" cy="639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5F3A1A18-EC19-6E39-D5C2-5F6110C9E3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869" y="502170"/>
            <a:ext cx="6202371" cy="42155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75112A-4588-D6DC-DB75-2A2996390111}"/>
              </a:ext>
            </a:extLst>
          </p:cNvPr>
          <p:cNvSpPr txBox="1"/>
          <p:nvPr/>
        </p:nvSpPr>
        <p:spPr>
          <a:xfrm>
            <a:off x="296072" y="3603642"/>
            <a:ext cx="32272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 utility grid, as a system, is relatively well positioned to serve EV charging – however challenges exist in                      some locations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2B22132-CABC-B4A9-CA8E-92A0C4077A08}"/>
              </a:ext>
            </a:extLst>
          </p:cNvPr>
          <p:cNvSpPr/>
          <p:nvPr/>
        </p:nvSpPr>
        <p:spPr>
          <a:xfrm>
            <a:off x="114647" y="3704936"/>
            <a:ext cx="279726" cy="215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66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1739C3-9C5A-1787-71E9-2A14B7A83D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39A96-0C5B-92BC-0BBC-AA674754E6C4}"/>
              </a:ext>
            </a:extLst>
          </p:cNvPr>
          <p:cNvSpPr txBox="1"/>
          <p:nvPr/>
        </p:nvSpPr>
        <p:spPr>
          <a:xfrm>
            <a:off x="4528301" y="5169503"/>
            <a:ext cx="7717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Preliminary Findings: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Upgrades to an Existing Feeder: </a:t>
            </a:r>
            <a:r>
              <a:rPr lang="en-US" dirty="0"/>
              <a:t>6-12 months</a:t>
            </a:r>
            <a:endParaRPr lang="en-US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Dedicated Feeder Lead Time: </a:t>
            </a:r>
            <a:r>
              <a:rPr lang="en-US" dirty="0"/>
              <a:t>12-24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Build a new Substation: </a:t>
            </a:r>
            <a:r>
              <a:rPr lang="en-US" dirty="0"/>
              <a:t>24-36 months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633AE5-10B8-A526-26CB-2EC0690BC129}"/>
              </a:ext>
            </a:extLst>
          </p:cNvPr>
          <p:cNvSpPr/>
          <p:nvPr/>
        </p:nvSpPr>
        <p:spPr>
          <a:xfrm>
            <a:off x="10168123" y="340242"/>
            <a:ext cx="1867668" cy="639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6" descr="Chart, bar chart&#10;&#10;Description automatically generated">
            <a:extLst>
              <a:ext uri="{FF2B5EF4-FFF2-40B4-BE49-F238E27FC236}">
                <a16:creationId xmlns:a16="http://schemas.microsoft.com/office/drawing/2014/main" id="{D25B903E-DB1B-A136-1A48-EE53BC7265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301" y="668079"/>
            <a:ext cx="6441461" cy="42046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EC814C-B069-1090-0577-E3CDB865B9A1}"/>
              </a:ext>
            </a:extLst>
          </p:cNvPr>
          <p:cNvSpPr txBox="1">
            <a:spLocks/>
          </p:cNvSpPr>
          <p:nvPr/>
        </p:nvSpPr>
        <p:spPr>
          <a:xfrm>
            <a:off x="0" y="83156"/>
            <a:ext cx="3462272" cy="325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ffectLst/>
              </a:rPr>
              <a:t>Utility Grid Survey</a:t>
            </a:r>
            <a:br>
              <a:rPr lang="en-US" sz="3200" b="1" dirty="0">
                <a:effectLst/>
              </a:rPr>
            </a:br>
            <a:r>
              <a:rPr lang="en-US" sz="2400" b="1" dirty="0">
                <a:effectLst/>
              </a:rPr>
              <a:t>Preliminary Responses</a:t>
            </a:r>
            <a:endParaRPr lang="en-US" sz="32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2305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CD587-9FD9-5600-B0AE-5AC37214D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Database of Substations Already Exists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98B7F-B62B-FAC9-E2A5-D570DA8B6F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86AAB0-0088-FCA8-4A01-D9980D755A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200" y="1561264"/>
            <a:ext cx="8565896" cy="4498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DF6379-1605-8339-6128-A67A58F79EAA}"/>
              </a:ext>
            </a:extLst>
          </p:cNvPr>
          <p:cNvSpPr txBox="1"/>
          <p:nvPr/>
        </p:nvSpPr>
        <p:spPr>
          <a:xfrm>
            <a:off x="3657600" y="6116310"/>
            <a:ext cx="5492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Arial Nova Cond Light" panose="020B0306020202020204" pitchFamily="34" charset="0"/>
              </a:rPr>
              <a:t>Geospatial Energy Mapper (GEM), Argonne National Laboratory, </a:t>
            </a:r>
            <a:r>
              <a:rPr lang="en-US" sz="1400" i="1" dirty="0">
                <a:latin typeface="Arial Nova Cond Light" panose="020B0306020202020204" pitchFamily="34" charset="0"/>
                <a:hlinkClick r:id="rId3"/>
              </a:rPr>
              <a:t>https://gem.anl.gov/</a:t>
            </a:r>
            <a:endParaRPr lang="en-US" sz="1400" i="1" dirty="0">
              <a:latin typeface="Arial Nova Cond Light" panose="020B0306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9B4324-6966-CE40-832A-433EFCACA0DE}"/>
              </a:ext>
            </a:extLst>
          </p:cNvPr>
          <p:cNvSpPr txBox="1"/>
          <p:nvPr/>
        </p:nvSpPr>
        <p:spPr>
          <a:xfrm>
            <a:off x="9465331" y="2613143"/>
            <a:ext cx="2427268" cy="2554545"/>
          </a:xfrm>
          <a:prstGeom prst="rect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Arial Nova Cond Light" panose="020B0306020202020204" pitchFamily="34" charset="0"/>
              </a:rPr>
              <a:t>Includes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 Cond Light" panose="020B0306020202020204" pitchFamily="34" charset="0"/>
              </a:rPr>
              <a:t>Substation 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 Cond Light" panose="020B0306020202020204" pitchFamily="34" charset="0"/>
              </a:rPr>
              <a:t>Lat/Long coordinates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 Cond Light" panose="020B0306020202020204" pitchFamily="34" charset="0"/>
              </a:rPr>
              <a:t>Max/Min voltage</a:t>
            </a:r>
          </a:p>
          <a:p>
            <a:endParaRPr lang="en-US" sz="2000" dirty="0">
              <a:latin typeface="Arial Nova Cond Light" panose="020B0306020202020204" pitchFamily="34" charset="0"/>
            </a:endParaRPr>
          </a:p>
          <a:p>
            <a:r>
              <a:rPr lang="en-US" sz="2000" b="1" u="sng" dirty="0">
                <a:latin typeface="Arial Nova Cond Light" panose="020B0306020202020204" pitchFamily="34" charset="0"/>
              </a:rPr>
              <a:t>Does not include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 Cond Light" panose="020B0306020202020204" pitchFamily="34" charset="0"/>
              </a:rPr>
              <a:t>Rated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 Cond Light" panose="020B0306020202020204" pitchFamily="34" charset="0"/>
              </a:rPr>
              <a:t>Load</a:t>
            </a:r>
          </a:p>
        </p:txBody>
      </p:sp>
    </p:spTree>
    <p:extLst>
      <p:ext uri="{BB962C8B-B14F-4D97-AF65-F5344CB8AC3E}">
        <p14:creationId xmlns:p14="http://schemas.microsoft.com/office/powerpoint/2010/main" val="779932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46;g22c76271367_1_1599">
            <a:extLst>
              <a:ext uri="{FF2B5EF4-FFF2-40B4-BE49-F238E27FC236}">
                <a16:creationId xmlns:a16="http://schemas.microsoft.com/office/drawing/2014/main" id="{7720D34F-59CD-5680-EE5C-C7386D4C0CCC}"/>
              </a:ext>
            </a:extLst>
          </p:cNvPr>
          <p:cNvSpPr/>
          <p:nvPr/>
        </p:nvSpPr>
        <p:spPr>
          <a:xfrm>
            <a:off x="1354132" y="2038225"/>
            <a:ext cx="2765498" cy="4417800"/>
          </a:xfrm>
          <a:prstGeom prst="roundRect">
            <a:avLst>
              <a:gd name="adj" fmla="val 807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g22c76271367_1_1599"/>
          <p:cNvSpPr/>
          <p:nvPr/>
        </p:nvSpPr>
        <p:spPr>
          <a:xfrm>
            <a:off x="5510182" y="1988777"/>
            <a:ext cx="1365858" cy="4417800"/>
          </a:xfrm>
          <a:prstGeom prst="roundRect">
            <a:avLst>
              <a:gd name="adj" fmla="val 807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g22c76271367_1_1599"/>
          <p:cNvSpPr/>
          <p:nvPr/>
        </p:nvSpPr>
        <p:spPr>
          <a:xfrm>
            <a:off x="2962555" y="3533875"/>
            <a:ext cx="936000" cy="93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g22c76271367_1_1599"/>
          <p:cNvSpPr/>
          <p:nvPr/>
        </p:nvSpPr>
        <p:spPr>
          <a:xfrm>
            <a:off x="1580350" y="3533875"/>
            <a:ext cx="936000" cy="93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9" name="Google Shape;849;g22c76271367_1_159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3494" y="3149857"/>
            <a:ext cx="949707" cy="170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g22c76271367_1_159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5686" y="3149857"/>
            <a:ext cx="949707" cy="1703999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g22c76271367_1_1599"/>
          <p:cNvSpPr/>
          <p:nvPr/>
        </p:nvSpPr>
        <p:spPr>
          <a:xfrm>
            <a:off x="5704705" y="3526975"/>
            <a:ext cx="936000" cy="93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g22c76271367_1_1599"/>
          <p:cNvSpPr txBox="1">
            <a:spLocks noGrp="1"/>
          </p:cNvSpPr>
          <p:nvPr>
            <p:ph type="title"/>
          </p:nvPr>
        </p:nvSpPr>
        <p:spPr>
          <a:xfrm>
            <a:off x="789283" y="908454"/>
            <a:ext cx="109288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2800" b="1" dirty="0"/>
              <a:t>How might we help EV customers and utilities get </a:t>
            </a:r>
            <a:r>
              <a:rPr lang="en-US" sz="2800" b="1" i="1" u="sng" dirty="0"/>
              <a:t>actionable</a:t>
            </a:r>
            <a:r>
              <a:rPr lang="en-US" sz="2800" b="1" i="1" dirty="0"/>
              <a:t> </a:t>
            </a:r>
            <a:r>
              <a:rPr lang="en-US" sz="2800" b="1" dirty="0"/>
              <a:t>transportation load information, </a:t>
            </a:r>
            <a:r>
              <a:rPr lang="en-US" sz="2800" b="1" i="1" u="sng" dirty="0"/>
              <a:t>earlier</a:t>
            </a:r>
            <a:r>
              <a:rPr lang="en-US" sz="2800" b="1" dirty="0"/>
              <a:t> into the utility planning process?</a:t>
            </a:r>
          </a:p>
        </p:txBody>
      </p:sp>
      <p:sp>
        <p:nvSpPr>
          <p:cNvPr id="854" name="Google Shape;854;g22c76271367_1_1599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859" name="Google Shape;859;g22c76271367_1_1599"/>
          <p:cNvSpPr txBox="1">
            <a:spLocks noGrp="1"/>
          </p:cNvSpPr>
          <p:nvPr>
            <p:ph idx="1"/>
          </p:nvPr>
        </p:nvSpPr>
        <p:spPr>
          <a:xfrm>
            <a:off x="789283" y="401975"/>
            <a:ext cx="4508581" cy="523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2000" b="1" spc="300" dirty="0">
                <a:latin typeface="Century Gothic" panose="020B0502020202020204" pitchFamily="34" charset="0"/>
              </a:rPr>
              <a:t>Role of GridFAST</a:t>
            </a:r>
          </a:p>
        </p:txBody>
      </p:sp>
      <p:pic>
        <p:nvPicPr>
          <p:cNvPr id="855" name="Google Shape;855;g22c76271367_1_159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4599" y="3137880"/>
            <a:ext cx="949707" cy="1703999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g22c76271367_1_1599"/>
          <p:cNvSpPr txBox="1"/>
          <p:nvPr/>
        </p:nvSpPr>
        <p:spPr>
          <a:xfrm>
            <a:off x="5718500" y="3812989"/>
            <a:ext cx="93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Service </a:t>
            </a:r>
            <a:br>
              <a:rPr lang="en-US" sz="800" b="1" i="0" u="none" strike="noStrike" cap="none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800" b="1" i="0" u="none" strike="noStrike" cap="none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Request &amp; Refinement</a:t>
            </a:r>
            <a:endParaRPr sz="800" b="1" i="0" u="none" strike="noStrike" cap="none">
              <a:solidFill>
                <a:srgbClr val="63C4C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57" name="Google Shape;857;g22c76271367_1_1599"/>
          <p:cNvCxnSpPr>
            <a:endCxn id="858" idx="1"/>
          </p:cNvCxnSpPr>
          <p:nvPr/>
        </p:nvCxnSpPr>
        <p:spPr>
          <a:xfrm>
            <a:off x="6654355" y="3989873"/>
            <a:ext cx="318900" cy="0"/>
          </a:xfrm>
          <a:prstGeom prst="straightConnector1">
            <a:avLst/>
          </a:prstGeom>
          <a:noFill/>
          <a:ln w="19050" cap="flat" cmpd="sng">
            <a:solidFill>
              <a:srgbClr val="63C4C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58" name="Google Shape;858;g22c76271367_1_1599"/>
          <p:cNvSpPr/>
          <p:nvPr/>
        </p:nvSpPr>
        <p:spPr>
          <a:xfrm>
            <a:off x="6973255" y="3516923"/>
            <a:ext cx="2535900" cy="9459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rgbClr val="63C4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 communication </a:t>
            </a:r>
            <a:br>
              <a:rPr lang="en-US" sz="800" b="1" i="0" u="none" strike="noStrike" cap="none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800" b="1" i="0" u="none" strike="noStrike" cap="none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between fleets &amp; utilities</a:t>
            </a:r>
            <a:endParaRPr sz="800" b="1" i="0" u="none" strike="noStrike" cap="none">
              <a:solidFill>
                <a:srgbClr val="63C4C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1" name="Google Shape;861;g22c76271367_1_1599"/>
          <p:cNvSpPr/>
          <p:nvPr/>
        </p:nvSpPr>
        <p:spPr>
          <a:xfrm>
            <a:off x="5704705" y="3526975"/>
            <a:ext cx="936000" cy="93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2" name="Google Shape;862;g22c76271367_1_159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4599" y="3137880"/>
            <a:ext cx="949707" cy="1703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4" name="Google Shape;864;g22c76271367_1_1599"/>
          <p:cNvCxnSpPr>
            <a:endCxn id="865" idx="1"/>
          </p:cNvCxnSpPr>
          <p:nvPr/>
        </p:nvCxnSpPr>
        <p:spPr>
          <a:xfrm>
            <a:off x="4589533" y="5056462"/>
            <a:ext cx="29151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6" name="Google Shape;866;g22c76271367_1_1599"/>
          <p:cNvCxnSpPr>
            <a:cxnSpLocks/>
            <a:stCxn id="869" idx="1"/>
            <a:endCxn id="868" idx="1"/>
          </p:cNvCxnSpPr>
          <p:nvPr/>
        </p:nvCxnSpPr>
        <p:spPr>
          <a:xfrm>
            <a:off x="1467710" y="2947274"/>
            <a:ext cx="8254442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9" name="Google Shape;869;g22c76271367_1_1599"/>
          <p:cNvSpPr/>
          <p:nvPr/>
        </p:nvSpPr>
        <p:spPr>
          <a:xfrm>
            <a:off x="1467710" y="2659724"/>
            <a:ext cx="1161300" cy="575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Vision</a:t>
            </a:r>
            <a:endParaRPr sz="16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0" name="Google Shape;870;g22c76271367_1_1599"/>
          <p:cNvSpPr/>
          <p:nvPr/>
        </p:nvSpPr>
        <p:spPr>
          <a:xfrm>
            <a:off x="2849901" y="2659724"/>
            <a:ext cx="1161300" cy="575100"/>
          </a:xfrm>
          <a:prstGeom prst="roundRect">
            <a:avLst>
              <a:gd name="adj" fmla="val 16667"/>
            </a:avLst>
          </a:prstGeom>
          <a:solidFill>
            <a:srgbClr val="D0F0FE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A0C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</a:t>
            </a:r>
            <a:endParaRPr sz="1600" b="1" i="0" u="none" strike="noStrike" cap="none" dirty="0">
              <a:solidFill>
                <a:srgbClr val="00A0C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1" name="Google Shape;871;g22c76271367_1_1599"/>
          <p:cNvSpPr/>
          <p:nvPr/>
        </p:nvSpPr>
        <p:spPr>
          <a:xfrm>
            <a:off x="4224352" y="2659724"/>
            <a:ext cx="1161300" cy="575100"/>
          </a:xfrm>
          <a:prstGeom prst="roundRect">
            <a:avLst>
              <a:gd name="adj" fmla="val 16667"/>
            </a:avLst>
          </a:prstGeom>
          <a:solidFill>
            <a:srgbClr val="D0F0FE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A0C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</a:t>
            </a:r>
            <a:endParaRPr sz="1600" b="1" i="0" u="none" strike="noStrike" cap="none" dirty="0">
              <a:solidFill>
                <a:srgbClr val="00A0C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2" name="Google Shape;872;g22c76271367_1_1599"/>
          <p:cNvSpPr/>
          <p:nvPr/>
        </p:nvSpPr>
        <p:spPr>
          <a:xfrm>
            <a:off x="5598802" y="2659724"/>
            <a:ext cx="1161300" cy="575100"/>
          </a:xfrm>
          <a:prstGeom prst="roundRect">
            <a:avLst>
              <a:gd name="adj" fmla="val 16667"/>
            </a:avLst>
          </a:prstGeom>
          <a:solidFill>
            <a:srgbClr val="D0F0FE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A0C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</a:t>
            </a:r>
            <a:endParaRPr sz="1600" b="1" i="0" u="none" strike="noStrike" cap="none" dirty="0">
              <a:solidFill>
                <a:srgbClr val="00A0C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3" name="Google Shape;873;g22c76271367_1_1599"/>
          <p:cNvSpPr/>
          <p:nvPr/>
        </p:nvSpPr>
        <p:spPr>
          <a:xfrm>
            <a:off x="6973252" y="2659724"/>
            <a:ext cx="1161300" cy="575100"/>
          </a:xfrm>
          <a:prstGeom prst="roundRect">
            <a:avLst>
              <a:gd name="adj" fmla="val 16667"/>
            </a:avLst>
          </a:prstGeom>
          <a:solidFill>
            <a:srgbClr val="D0F0FE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A0C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Procure</a:t>
            </a:r>
            <a:endParaRPr sz="1600" b="1" i="0" u="none" strike="noStrike" cap="none" dirty="0">
              <a:solidFill>
                <a:srgbClr val="00A0C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4" name="Google Shape;874;g22c76271367_1_1599"/>
          <p:cNvSpPr/>
          <p:nvPr/>
        </p:nvSpPr>
        <p:spPr>
          <a:xfrm>
            <a:off x="8347702" y="2659724"/>
            <a:ext cx="1161300" cy="575100"/>
          </a:xfrm>
          <a:prstGeom prst="roundRect">
            <a:avLst>
              <a:gd name="adj" fmla="val 16667"/>
            </a:avLst>
          </a:prstGeom>
          <a:solidFill>
            <a:srgbClr val="D0F0FE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A0C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Build</a:t>
            </a:r>
            <a:endParaRPr sz="1600" b="1" i="0" u="none" strike="noStrike" cap="none" dirty="0">
              <a:solidFill>
                <a:srgbClr val="00A0C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8" name="Google Shape;868;g22c76271367_1_1599"/>
          <p:cNvSpPr/>
          <p:nvPr/>
        </p:nvSpPr>
        <p:spPr>
          <a:xfrm>
            <a:off x="9722152" y="2659724"/>
            <a:ext cx="1161300" cy="575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Deploy</a:t>
            </a:r>
            <a:endParaRPr sz="16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5" name="Google Shape;875;g22c76271367_1_1599"/>
          <p:cNvSpPr/>
          <p:nvPr/>
        </p:nvSpPr>
        <p:spPr>
          <a:xfrm>
            <a:off x="996355" y="5711848"/>
            <a:ext cx="3433291" cy="506024"/>
          </a:xfrm>
          <a:prstGeom prst="roundRect">
            <a:avLst>
              <a:gd name="adj" fmla="val 29889"/>
            </a:avLst>
          </a:prstGeom>
          <a:gradFill>
            <a:gsLst>
              <a:gs pos="0">
                <a:schemeClr val="accent4"/>
              </a:gs>
              <a:gs pos="100000">
                <a:srgbClr val="E1EFCC"/>
              </a:gs>
            </a:gsLst>
            <a:lin ang="10800025" scaled="0"/>
          </a:gradFill>
          <a:ln>
            <a:noFill/>
          </a:ln>
        </p:spPr>
        <p:txBody>
          <a:bodyPr spcFirstLastPara="1" wrap="square" lIns="1280160" tIns="0" rIns="0" bIns="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7" name="Google Shape;877;g22c76271367_1_1599"/>
          <p:cNvSpPr/>
          <p:nvPr/>
        </p:nvSpPr>
        <p:spPr>
          <a:xfrm>
            <a:off x="996352" y="4868858"/>
            <a:ext cx="3433294" cy="50366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rgbClr val="E1EFCC"/>
              </a:gs>
            </a:gsLst>
            <a:lin ang="10800025" scaled="0"/>
          </a:gradFill>
          <a:ln>
            <a:noFill/>
          </a:ln>
        </p:spPr>
        <p:txBody>
          <a:bodyPr spcFirstLastPara="1" wrap="square" lIns="1280160" tIns="0" rIns="0" bIns="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8" name="Google Shape;878;g22c76271367_1_1599"/>
          <p:cNvSpPr/>
          <p:nvPr/>
        </p:nvSpPr>
        <p:spPr>
          <a:xfrm>
            <a:off x="5092649" y="4768912"/>
            <a:ext cx="2252100" cy="575100"/>
          </a:xfrm>
          <a:prstGeom prst="roundRect">
            <a:avLst>
              <a:gd name="adj" fmla="val 16667"/>
            </a:avLst>
          </a:prstGeom>
          <a:solidFill>
            <a:srgbClr val="E1EFCC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6FB20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</a:t>
            </a:r>
            <a:endParaRPr sz="1600" b="1" i="0" u="none" strike="noStrike" cap="none" dirty="0">
              <a:solidFill>
                <a:srgbClr val="6FB20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5" name="Google Shape;865;g22c76271367_1_1599"/>
          <p:cNvSpPr/>
          <p:nvPr/>
        </p:nvSpPr>
        <p:spPr>
          <a:xfrm>
            <a:off x="7504633" y="4768912"/>
            <a:ext cx="2004600" cy="575100"/>
          </a:xfrm>
          <a:prstGeom prst="roundRect">
            <a:avLst>
              <a:gd name="adj" fmla="val 16667"/>
            </a:avLst>
          </a:prstGeom>
          <a:solidFill>
            <a:srgbClr val="E1EFCC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6FB20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Construction</a:t>
            </a:r>
            <a:endParaRPr sz="1600" b="1" i="0" u="none" strike="noStrike" cap="none" dirty="0">
              <a:solidFill>
                <a:srgbClr val="6FB20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80" name="Google Shape;880;g22c76271367_1_1599"/>
          <p:cNvCxnSpPr/>
          <p:nvPr/>
        </p:nvCxnSpPr>
        <p:spPr>
          <a:xfrm>
            <a:off x="2724196" y="5341648"/>
            <a:ext cx="0" cy="3702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882" name="Google Shape;882;g22c76271367_1_1599"/>
          <p:cNvCxnSpPr>
            <a:endCxn id="883" idx="1"/>
          </p:cNvCxnSpPr>
          <p:nvPr/>
        </p:nvCxnSpPr>
        <p:spPr>
          <a:xfrm>
            <a:off x="6654355" y="3989873"/>
            <a:ext cx="318900" cy="0"/>
          </a:xfrm>
          <a:prstGeom prst="straightConnector1">
            <a:avLst/>
          </a:prstGeom>
          <a:noFill/>
          <a:ln w="19050" cap="flat" cmpd="sng">
            <a:solidFill>
              <a:srgbClr val="63C4C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83" name="Google Shape;883;g22c76271367_1_1599"/>
          <p:cNvSpPr/>
          <p:nvPr/>
        </p:nvSpPr>
        <p:spPr>
          <a:xfrm>
            <a:off x="6973255" y="3516923"/>
            <a:ext cx="2535900" cy="9459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rgbClr val="63C4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 communication </a:t>
            </a:r>
            <a:br>
              <a:rPr lang="en-US" sz="14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4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between </a:t>
            </a:r>
            <a:r>
              <a:rPr lang="en-US" sz="1400" b="1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 customer</a:t>
            </a:r>
            <a:r>
              <a:rPr lang="en-US" sz="14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 &amp; utilities</a:t>
            </a:r>
            <a:endParaRPr sz="1400" b="1" i="0" u="none" strike="noStrike" cap="none" dirty="0">
              <a:solidFill>
                <a:srgbClr val="63C4C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84" name="Google Shape;884;g22c76271367_1_1599"/>
          <p:cNvCxnSpPr/>
          <p:nvPr/>
        </p:nvCxnSpPr>
        <p:spPr>
          <a:xfrm rot="5400000">
            <a:off x="6866302" y="-776176"/>
            <a:ext cx="600" cy="6872400"/>
          </a:xfrm>
          <a:prstGeom prst="bentConnector3">
            <a:avLst>
              <a:gd name="adj1" fmla="val -62416834"/>
            </a:avLst>
          </a:prstGeom>
          <a:noFill/>
          <a:ln w="19050" cap="flat" cmpd="sng">
            <a:solidFill>
              <a:srgbClr val="06C2F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85" name="Google Shape;885;g22c76271367_1_1599"/>
          <p:cNvCxnSpPr>
            <a:cxnSpLocks/>
            <a:endCxn id="869" idx="0"/>
          </p:cNvCxnSpPr>
          <p:nvPr/>
        </p:nvCxnSpPr>
        <p:spPr>
          <a:xfrm rot="10800000">
            <a:off x="2048360" y="2659724"/>
            <a:ext cx="8254442" cy="12700"/>
          </a:xfrm>
          <a:prstGeom prst="bentConnector4">
            <a:avLst>
              <a:gd name="adj1" fmla="val -43"/>
              <a:gd name="adj2" fmla="val 3020000"/>
            </a:avLst>
          </a:prstGeom>
          <a:noFill/>
          <a:ln w="19050" cap="flat" cmpd="sng">
            <a:solidFill>
              <a:srgbClr val="06C2F7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" name="Google Shape;879;g22c76271367_1_1599">
            <a:extLst>
              <a:ext uri="{FF2B5EF4-FFF2-40B4-BE49-F238E27FC236}">
                <a16:creationId xmlns:a16="http://schemas.microsoft.com/office/drawing/2014/main" id="{B1F30402-9CE0-F22C-4EF6-8765A68A48EF}"/>
              </a:ext>
            </a:extLst>
          </p:cNvPr>
          <p:cNvSpPr txBox="1"/>
          <p:nvPr/>
        </p:nvSpPr>
        <p:spPr>
          <a:xfrm rot="5400000">
            <a:off x="10566030" y="2793385"/>
            <a:ext cx="219980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 CUSTOMER</a:t>
            </a:r>
            <a:endParaRPr sz="2000" b="1" i="0" u="none" strike="noStrike" cap="none" dirty="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Google Shape;819;g22c76271367_1_1561">
            <a:extLst>
              <a:ext uri="{FF2B5EF4-FFF2-40B4-BE49-F238E27FC236}">
                <a16:creationId xmlns:a16="http://schemas.microsoft.com/office/drawing/2014/main" id="{97210299-837A-488D-9239-31D7B5DDC1DD}"/>
              </a:ext>
            </a:extLst>
          </p:cNvPr>
          <p:cNvSpPr txBox="1"/>
          <p:nvPr/>
        </p:nvSpPr>
        <p:spPr>
          <a:xfrm>
            <a:off x="5725107" y="3773741"/>
            <a:ext cx="936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Service </a:t>
            </a:r>
            <a:br>
              <a:rPr lang="en-US" sz="14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4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Request</a:t>
            </a:r>
          </a:p>
        </p:txBody>
      </p:sp>
      <p:sp>
        <p:nvSpPr>
          <p:cNvPr id="6" name="Google Shape;850;g22c76271367_1_1599">
            <a:extLst>
              <a:ext uri="{FF2B5EF4-FFF2-40B4-BE49-F238E27FC236}">
                <a16:creationId xmlns:a16="http://schemas.microsoft.com/office/drawing/2014/main" id="{2B29C1E2-48B9-3215-DB68-240132B4459C}"/>
              </a:ext>
            </a:extLst>
          </p:cNvPr>
          <p:cNvSpPr txBox="1"/>
          <p:nvPr/>
        </p:nvSpPr>
        <p:spPr>
          <a:xfrm>
            <a:off x="2908194" y="3773741"/>
            <a:ext cx="1041817" cy="44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Opportunity</a:t>
            </a:r>
            <a:endParaRPr sz="1200" b="1" i="0" u="none" strike="noStrike" cap="none" dirty="0">
              <a:solidFill>
                <a:srgbClr val="63C4C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881;g22c76271367_1_1599">
            <a:extLst>
              <a:ext uri="{FF2B5EF4-FFF2-40B4-BE49-F238E27FC236}">
                <a16:creationId xmlns:a16="http://schemas.microsoft.com/office/drawing/2014/main" id="{6888AE37-1543-594E-408B-01A33B077273}"/>
              </a:ext>
            </a:extLst>
          </p:cNvPr>
          <p:cNvSpPr txBox="1"/>
          <p:nvPr/>
        </p:nvSpPr>
        <p:spPr>
          <a:xfrm rot="5400000">
            <a:off x="11192982" y="4993265"/>
            <a:ext cx="9459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UTILITY</a:t>
            </a:r>
            <a:endParaRPr sz="2000" b="1" i="0" u="none" strike="noStrike" cap="none" dirty="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850;g22c76271367_1_1599">
            <a:extLst>
              <a:ext uri="{FF2B5EF4-FFF2-40B4-BE49-F238E27FC236}">
                <a16:creationId xmlns:a16="http://schemas.microsoft.com/office/drawing/2014/main" id="{DFF8709A-577F-32B5-726F-CF201D661C45}"/>
              </a:ext>
            </a:extLst>
          </p:cNvPr>
          <p:cNvSpPr txBox="1"/>
          <p:nvPr/>
        </p:nvSpPr>
        <p:spPr>
          <a:xfrm>
            <a:off x="1534826" y="3773741"/>
            <a:ext cx="1041817" cy="44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Opportunity</a:t>
            </a:r>
            <a:endParaRPr sz="1200" b="1" i="0" u="none" strike="noStrike" cap="none" dirty="0">
              <a:solidFill>
                <a:srgbClr val="63C4C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Picture 1" descr="A picture containing graphics, graphic design, screenshot, symbol&#10;&#10;Description automatically generated">
            <a:extLst>
              <a:ext uri="{FF2B5EF4-FFF2-40B4-BE49-F238E27FC236}">
                <a16:creationId xmlns:a16="http://schemas.microsoft.com/office/drawing/2014/main" id="{FE707BDE-1F15-9DA8-F9C9-9E4F7283F5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00" y="494371"/>
            <a:ext cx="491019" cy="431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8FEA62-DF05-4830-FBED-AFDE9C3C976C}"/>
              </a:ext>
            </a:extLst>
          </p:cNvPr>
          <p:cNvSpPr txBox="1"/>
          <p:nvPr/>
        </p:nvSpPr>
        <p:spPr>
          <a:xfrm>
            <a:off x="1151976" y="4909056"/>
            <a:ext cx="306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Distribution Planning Cycle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E39552-5488-1B0D-71C1-C5A8A7451062}"/>
              </a:ext>
            </a:extLst>
          </p:cNvPr>
          <p:cNvSpPr txBox="1"/>
          <p:nvPr/>
        </p:nvSpPr>
        <p:spPr>
          <a:xfrm>
            <a:off x="1193405" y="5789867"/>
            <a:ext cx="306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Transmission Planning Cycle</a:t>
            </a:r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E8BA7BF6-C5E6-9B90-D48B-840531B081F1}"/>
              </a:ext>
            </a:extLst>
          </p:cNvPr>
          <p:cNvSpPr/>
          <p:nvPr/>
        </p:nvSpPr>
        <p:spPr>
          <a:xfrm flipH="1">
            <a:off x="2013975" y="1720900"/>
            <a:ext cx="4218480" cy="983639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14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E5402F8-A0C4-CAD0-9D23-3D8248FC0353}"/>
              </a:ext>
            </a:extLst>
          </p:cNvPr>
          <p:cNvSpPr/>
          <p:nvPr/>
        </p:nvSpPr>
        <p:spPr bwMode="auto">
          <a:xfrm>
            <a:off x="0" y="2380128"/>
            <a:ext cx="6437776" cy="4296627"/>
          </a:xfrm>
          <a:prstGeom prst="rect">
            <a:avLst/>
          </a:prstGeom>
          <a:gradFill>
            <a:gsLst>
              <a:gs pos="0">
                <a:srgbClr val="00CFCF"/>
              </a:gs>
              <a:gs pos="97000">
                <a:schemeClr val="bg1">
                  <a:alpha val="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8B9A1E8-A910-D357-D8D4-BDCA01CCFA93}"/>
              </a:ext>
            </a:extLst>
          </p:cNvPr>
          <p:cNvSpPr/>
          <p:nvPr/>
        </p:nvSpPr>
        <p:spPr bwMode="auto">
          <a:xfrm rot="10800000">
            <a:off x="5496559" y="2380128"/>
            <a:ext cx="6695433" cy="4262661"/>
          </a:xfrm>
          <a:prstGeom prst="rect">
            <a:avLst/>
          </a:prstGeom>
          <a:gradFill>
            <a:gsLst>
              <a:gs pos="0">
                <a:srgbClr val="92D050">
                  <a:alpha val="87125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9" name="Picture 6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77F3BE5-7DA3-32C1-E5D5-C19E03212D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360" y="1464957"/>
            <a:ext cx="10403838" cy="52398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E6391B-0CA3-6E94-E7C7-FA20D826ADA0}"/>
              </a:ext>
            </a:extLst>
          </p:cNvPr>
          <p:cNvSpPr txBox="1"/>
          <p:nvPr/>
        </p:nvSpPr>
        <p:spPr>
          <a:xfrm>
            <a:off x="4923037" y="2645921"/>
            <a:ext cx="23459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GridFAST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Secure online data exchange platform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BDCA8D-87F9-C56D-5E27-0C474C3D5DEE}"/>
              </a:ext>
            </a:extLst>
          </p:cNvPr>
          <p:cNvSpPr txBox="1"/>
          <p:nvPr/>
        </p:nvSpPr>
        <p:spPr>
          <a:xfrm>
            <a:off x="277090" y="1094728"/>
            <a:ext cx="11637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 Cond Light" panose="020B0306020202020204" pitchFamily="34" charset="0"/>
              </a:rPr>
              <a:t>Improve transparency in EV charging planning to inform grid investments and accelerate grid interconnects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CF7698-D439-8831-D751-854181C91432}"/>
              </a:ext>
            </a:extLst>
          </p:cNvPr>
          <p:cNvSpPr txBox="1"/>
          <p:nvPr/>
        </p:nvSpPr>
        <p:spPr>
          <a:xfrm>
            <a:off x="620319" y="2615815"/>
            <a:ext cx="336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B9B97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2023-2035 plans defining loads, locations, timing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471B65-9798-7241-2167-24AAD3A3B3EC}"/>
              </a:ext>
            </a:extLst>
          </p:cNvPr>
          <p:cNvSpPr txBox="1"/>
          <p:nvPr/>
        </p:nvSpPr>
        <p:spPr>
          <a:xfrm>
            <a:off x="8136198" y="2645921"/>
            <a:ext cx="3435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7A3D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Utility hosting capacity – or proxies – indicating grid readiness, timing to support EV charging loads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95C83-C0C4-60F3-B651-D58204293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30" y="-2"/>
            <a:ext cx="10555269" cy="1325563"/>
          </a:xfrm>
        </p:spPr>
        <p:txBody>
          <a:bodyPr/>
          <a:lstStyle/>
          <a:p>
            <a:r>
              <a:rPr lang="en-US" b="1" dirty="0">
                <a:ea typeface="Calibri Light"/>
                <a:cs typeface="Calibri Light"/>
              </a:rPr>
              <a:t>GridFAST vision</a:t>
            </a:r>
            <a:endParaRPr lang="en-US" b="1" baseline="30000" dirty="0"/>
          </a:p>
        </p:txBody>
      </p:sp>
      <p:pic>
        <p:nvPicPr>
          <p:cNvPr id="4" name="Picture 3" descr="A picture containing graphics, graphic design, screenshot, symbol&#10;&#10;Description automatically generated">
            <a:extLst>
              <a:ext uri="{FF2B5EF4-FFF2-40B4-BE49-F238E27FC236}">
                <a16:creationId xmlns:a16="http://schemas.microsoft.com/office/drawing/2014/main" id="{C1D7B075-5DAB-7E4E-A1B3-09F74C061B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00" y="494371"/>
            <a:ext cx="491019" cy="4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91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pylon, outdoor object&#10;&#10;Description automatically generated">
            <a:extLst>
              <a:ext uri="{FF2B5EF4-FFF2-40B4-BE49-F238E27FC236}">
                <a16:creationId xmlns:a16="http://schemas.microsoft.com/office/drawing/2014/main" id="{8002DD61-2DC0-4C84-720E-43B333DA31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1666"/>
            <a:ext cx="12192000" cy="58600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74E1A14-E13C-55FB-ECD3-010A0165B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489" y="4318343"/>
            <a:ext cx="10796500" cy="751446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Enabling Regulatory and Oversight Framework</a:t>
            </a:r>
            <a:r>
              <a:rPr lang="en-US" sz="3100" dirty="0"/>
              <a:t> </a:t>
            </a:r>
            <a:br>
              <a:rPr lang="en-US" sz="3100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340A41-AB1C-DE4F-72D1-E45E1A240A8E}"/>
              </a:ext>
            </a:extLst>
          </p:cNvPr>
          <p:cNvSpPr txBox="1"/>
          <p:nvPr/>
        </p:nvSpPr>
        <p:spPr>
          <a:xfrm>
            <a:off x="2937163" y="364333"/>
            <a:ext cx="64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78816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Box 177">
            <a:extLst>
              <a:ext uri="{FF2B5EF4-FFF2-40B4-BE49-F238E27FC236}">
                <a16:creationId xmlns:a16="http://schemas.microsoft.com/office/drawing/2014/main" id="{C2D19813-7445-8119-728A-D95DEF536C1F}"/>
              </a:ext>
            </a:extLst>
          </p:cNvPr>
          <p:cNvSpPr txBox="1"/>
          <p:nvPr/>
        </p:nvSpPr>
        <p:spPr>
          <a:xfrm>
            <a:off x="2065164" y="768334"/>
            <a:ext cx="78510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6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61" name="Body">
            <a:extLst>
              <a:ext uri="{FF2B5EF4-FFF2-40B4-BE49-F238E27FC236}">
                <a16:creationId xmlns:a16="http://schemas.microsoft.com/office/drawing/2014/main" id="{358DDFC6-DBA7-2BA9-53B5-4EFC1FCE6FA2}"/>
              </a:ext>
            </a:extLst>
          </p:cNvPr>
          <p:cNvSpPr/>
          <p:nvPr/>
        </p:nvSpPr>
        <p:spPr>
          <a:xfrm>
            <a:off x="584197" y="1635881"/>
            <a:ext cx="3480339" cy="502391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60000"/>
                  <a:lumOff val="40000"/>
                  <a:alpha val="1562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BA26DBEE-E4C6-E9F7-53C0-AE326B089A27}"/>
              </a:ext>
            </a:extLst>
          </p:cNvPr>
          <p:cNvSpPr txBox="1"/>
          <p:nvPr/>
        </p:nvSpPr>
        <p:spPr>
          <a:xfrm>
            <a:off x="5764095" y="765809"/>
            <a:ext cx="78510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6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DF0B1AF-2DFD-E1A3-4D83-368009830117}"/>
              </a:ext>
            </a:extLst>
          </p:cNvPr>
          <p:cNvSpPr txBox="1"/>
          <p:nvPr/>
        </p:nvSpPr>
        <p:spPr>
          <a:xfrm>
            <a:off x="9465587" y="765809"/>
            <a:ext cx="78510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6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C319C4-393C-606E-B896-6B53AC42E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26</a:t>
            </a:fld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D8FC26C-ACCD-1F11-610B-E38E59C1E313}"/>
              </a:ext>
            </a:extLst>
          </p:cNvPr>
          <p:cNvSpPr txBox="1"/>
          <p:nvPr/>
        </p:nvSpPr>
        <p:spPr>
          <a:xfrm>
            <a:off x="681335" y="2287329"/>
            <a:ext cx="3285505" cy="1049040"/>
          </a:xfrm>
          <a:custGeom>
            <a:avLst/>
            <a:gdLst>
              <a:gd name="connsiteX0" fmla="*/ 0 w 3285505"/>
              <a:gd name="connsiteY0" fmla="*/ 0 h 1049040"/>
              <a:gd name="connsiteX1" fmla="*/ 449019 w 3285505"/>
              <a:gd name="connsiteY1" fmla="*/ 0 h 1049040"/>
              <a:gd name="connsiteX2" fmla="*/ 930893 w 3285505"/>
              <a:gd name="connsiteY2" fmla="*/ 0 h 1049040"/>
              <a:gd name="connsiteX3" fmla="*/ 1544187 w 3285505"/>
              <a:gd name="connsiteY3" fmla="*/ 0 h 1049040"/>
              <a:gd name="connsiteX4" fmla="*/ 2157482 w 3285505"/>
              <a:gd name="connsiteY4" fmla="*/ 0 h 1049040"/>
              <a:gd name="connsiteX5" fmla="*/ 2737921 w 3285505"/>
              <a:gd name="connsiteY5" fmla="*/ 0 h 1049040"/>
              <a:gd name="connsiteX6" fmla="*/ 3285505 w 3285505"/>
              <a:gd name="connsiteY6" fmla="*/ 0 h 1049040"/>
              <a:gd name="connsiteX7" fmla="*/ 3285505 w 3285505"/>
              <a:gd name="connsiteY7" fmla="*/ 545501 h 1049040"/>
              <a:gd name="connsiteX8" fmla="*/ 3285505 w 3285505"/>
              <a:gd name="connsiteY8" fmla="*/ 1049040 h 1049040"/>
              <a:gd name="connsiteX9" fmla="*/ 2770776 w 3285505"/>
              <a:gd name="connsiteY9" fmla="*/ 1049040 h 1049040"/>
              <a:gd name="connsiteX10" fmla="*/ 2288902 w 3285505"/>
              <a:gd name="connsiteY10" fmla="*/ 1049040 h 1049040"/>
              <a:gd name="connsiteX11" fmla="*/ 1675608 w 3285505"/>
              <a:gd name="connsiteY11" fmla="*/ 1049040 h 1049040"/>
              <a:gd name="connsiteX12" fmla="*/ 1160878 w 3285505"/>
              <a:gd name="connsiteY12" fmla="*/ 1049040 h 1049040"/>
              <a:gd name="connsiteX13" fmla="*/ 646149 w 3285505"/>
              <a:gd name="connsiteY13" fmla="*/ 1049040 h 1049040"/>
              <a:gd name="connsiteX14" fmla="*/ 0 w 3285505"/>
              <a:gd name="connsiteY14" fmla="*/ 1049040 h 1049040"/>
              <a:gd name="connsiteX15" fmla="*/ 0 w 3285505"/>
              <a:gd name="connsiteY15" fmla="*/ 514030 h 1049040"/>
              <a:gd name="connsiteX16" fmla="*/ 0 w 3285505"/>
              <a:gd name="connsiteY16" fmla="*/ 0 h 10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5505" h="1049040" fill="none" extrusionOk="0">
                <a:moveTo>
                  <a:pt x="0" y="0"/>
                </a:moveTo>
                <a:cubicBezTo>
                  <a:pt x="119509" y="-1536"/>
                  <a:pt x="317575" y="29249"/>
                  <a:pt x="449019" y="0"/>
                </a:cubicBezTo>
                <a:cubicBezTo>
                  <a:pt x="580463" y="-29249"/>
                  <a:pt x="759813" y="20694"/>
                  <a:pt x="930893" y="0"/>
                </a:cubicBezTo>
                <a:cubicBezTo>
                  <a:pt x="1101973" y="-20694"/>
                  <a:pt x="1371049" y="41713"/>
                  <a:pt x="1544187" y="0"/>
                </a:cubicBezTo>
                <a:cubicBezTo>
                  <a:pt x="1717325" y="-41713"/>
                  <a:pt x="1924047" y="72307"/>
                  <a:pt x="2157482" y="0"/>
                </a:cubicBezTo>
                <a:cubicBezTo>
                  <a:pt x="2390918" y="-72307"/>
                  <a:pt x="2503916" y="64363"/>
                  <a:pt x="2737921" y="0"/>
                </a:cubicBezTo>
                <a:cubicBezTo>
                  <a:pt x="2971926" y="-64363"/>
                  <a:pt x="3028575" y="33069"/>
                  <a:pt x="3285505" y="0"/>
                </a:cubicBezTo>
                <a:cubicBezTo>
                  <a:pt x="3304739" y="121192"/>
                  <a:pt x="3271004" y="355843"/>
                  <a:pt x="3285505" y="545501"/>
                </a:cubicBezTo>
                <a:cubicBezTo>
                  <a:pt x="3300006" y="735159"/>
                  <a:pt x="3270643" y="856931"/>
                  <a:pt x="3285505" y="1049040"/>
                </a:cubicBezTo>
                <a:cubicBezTo>
                  <a:pt x="3037775" y="1109324"/>
                  <a:pt x="2916436" y="1027361"/>
                  <a:pt x="2770776" y="1049040"/>
                </a:cubicBezTo>
                <a:cubicBezTo>
                  <a:pt x="2625116" y="1070719"/>
                  <a:pt x="2398024" y="992141"/>
                  <a:pt x="2288902" y="1049040"/>
                </a:cubicBezTo>
                <a:cubicBezTo>
                  <a:pt x="2179780" y="1105939"/>
                  <a:pt x="1967926" y="982235"/>
                  <a:pt x="1675608" y="1049040"/>
                </a:cubicBezTo>
                <a:cubicBezTo>
                  <a:pt x="1383290" y="1115845"/>
                  <a:pt x="1348685" y="1038070"/>
                  <a:pt x="1160878" y="1049040"/>
                </a:cubicBezTo>
                <a:cubicBezTo>
                  <a:pt x="973071" y="1060010"/>
                  <a:pt x="806892" y="1012990"/>
                  <a:pt x="646149" y="1049040"/>
                </a:cubicBezTo>
                <a:cubicBezTo>
                  <a:pt x="485406" y="1085090"/>
                  <a:pt x="321852" y="992635"/>
                  <a:pt x="0" y="1049040"/>
                </a:cubicBezTo>
                <a:cubicBezTo>
                  <a:pt x="-25442" y="847620"/>
                  <a:pt x="20897" y="702271"/>
                  <a:pt x="0" y="514030"/>
                </a:cubicBezTo>
                <a:cubicBezTo>
                  <a:pt x="-20897" y="325789"/>
                  <a:pt x="45602" y="195292"/>
                  <a:pt x="0" y="0"/>
                </a:cubicBezTo>
                <a:close/>
              </a:path>
              <a:path w="3285505" h="1049040" stroke="0" extrusionOk="0">
                <a:moveTo>
                  <a:pt x="0" y="0"/>
                </a:moveTo>
                <a:cubicBezTo>
                  <a:pt x="271822" y="-38707"/>
                  <a:pt x="311813" y="23620"/>
                  <a:pt x="547584" y="0"/>
                </a:cubicBezTo>
                <a:cubicBezTo>
                  <a:pt x="783355" y="-23620"/>
                  <a:pt x="877654" y="50924"/>
                  <a:pt x="1128023" y="0"/>
                </a:cubicBezTo>
                <a:cubicBezTo>
                  <a:pt x="1378392" y="-50924"/>
                  <a:pt x="1403989" y="42559"/>
                  <a:pt x="1577042" y="0"/>
                </a:cubicBezTo>
                <a:cubicBezTo>
                  <a:pt x="1750095" y="-42559"/>
                  <a:pt x="2020629" y="41796"/>
                  <a:pt x="2157482" y="0"/>
                </a:cubicBezTo>
                <a:cubicBezTo>
                  <a:pt x="2294335" y="-41796"/>
                  <a:pt x="2497113" y="2610"/>
                  <a:pt x="2606501" y="0"/>
                </a:cubicBezTo>
                <a:cubicBezTo>
                  <a:pt x="2715889" y="-2610"/>
                  <a:pt x="2992710" y="64680"/>
                  <a:pt x="3285505" y="0"/>
                </a:cubicBezTo>
                <a:cubicBezTo>
                  <a:pt x="3323325" y="198701"/>
                  <a:pt x="3227070" y="311390"/>
                  <a:pt x="3285505" y="503539"/>
                </a:cubicBezTo>
                <a:cubicBezTo>
                  <a:pt x="3343940" y="695688"/>
                  <a:pt x="3253933" y="799461"/>
                  <a:pt x="3285505" y="1049040"/>
                </a:cubicBezTo>
                <a:cubicBezTo>
                  <a:pt x="3050089" y="1066565"/>
                  <a:pt x="2883914" y="996320"/>
                  <a:pt x="2770776" y="1049040"/>
                </a:cubicBezTo>
                <a:cubicBezTo>
                  <a:pt x="2657638" y="1101760"/>
                  <a:pt x="2395100" y="1030737"/>
                  <a:pt x="2256047" y="1049040"/>
                </a:cubicBezTo>
                <a:cubicBezTo>
                  <a:pt x="2116994" y="1067343"/>
                  <a:pt x="1904134" y="1036151"/>
                  <a:pt x="1774173" y="1049040"/>
                </a:cubicBezTo>
                <a:cubicBezTo>
                  <a:pt x="1644212" y="1061929"/>
                  <a:pt x="1434273" y="980327"/>
                  <a:pt x="1193733" y="1049040"/>
                </a:cubicBezTo>
                <a:cubicBezTo>
                  <a:pt x="953193" y="1117753"/>
                  <a:pt x="916000" y="988135"/>
                  <a:pt x="646149" y="1049040"/>
                </a:cubicBezTo>
                <a:cubicBezTo>
                  <a:pt x="376298" y="1109945"/>
                  <a:pt x="310041" y="1004335"/>
                  <a:pt x="0" y="1049040"/>
                </a:cubicBezTo>
                <a:cubicBezTo>
                  <a:pt x="-48273" y="832813"/>
                  <a:pt x="24007" y="656190"/>
                  <a:pt x="0" y="503539"/>
                </a:cubicBezTo>
                <a:cubicBezTo>
                  <a:pt x="-24007" y="350888"/>
                  <a:pt x="36573" y="10592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517525" indent="-158750" algn="l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solidFill>
                  <a:schemeClr val="tx1"/>
                </a:solidFill>
                <a:latin typeface="Arial Nova Cond" panose="020B0506020202020204" pitchFamily="34" charset="0"/>
                <a:ea typeface="Calibri" panose="020F0502020204030204" pitchFamily="34" charset="0"/>
              </a:rPr>
              <a:t>Bilateral </a:t>
            </a:r>
            <a:r>
              <a:rPr lang="en-US" sz="1600" b="1">
                <a:solidFill>
                  <a:schemeClr val="tx1"/>
                </a:solidFill>
                <a:latin typeface="Arial Nova Cond" panose="020B0506020202020204" pitchFamily="34" charset="0"/>
              </a:rPr>
              <a:t>Convening</a:t>
            </a:r>
            <a:r>
              <a:rPr lang="en-US" sz="1600" b="1">
                <a:solidFill>
                  <a:schemeClr val="tx1"/>
                </a:solidFill>
                <a:latin typeface="Arial Nova Cond" panose="020B0506020202020204" pitchFamily="34" charset="0"/>
                <a:ea typeface="Calibri" panose="020F0502020204030204" pitchFamily="34" charset="0"/>
              </a:rPr>
              <a:t> Series</a:t>
            </a:r>
          </a:p>
          <a:p>
            <a:pPr marL="517525" lvl="1" indent="-158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</a:rPr>
              <a:t>Utility-OEM Forum</a:t>
            </a:r>
          </a:p>
          <a:p>
            <a:pPr marL="517525" lvl="1" indent="-158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</a:rPr>
              <a:t>Utility-Fleet Forum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322AD4D-23C4-08A9-D974-93EB63982090}"/>
              </a:ext>
            </a:extLst>
          </p:cNvPr>
          <p:cNvSpPr txBox="1"/>
          <p:nvPr/>
        </p:nvSpPr>
        <p:spPr>
          <a:xfrm>
            <a:off x="681335" y="4342968"/>
            <a:ext cx="3285505" cy="1049040"/>
          </a:xfrm>
          <a:custGeom>
            <a:avLst/>
            <a:gdLst>
              <a:gd name="connsiteX0" fmla="*/ 0 w 3285505"/>
              <a:gd name="connsiteY0" fmla="*/ 0 h 1049040"/>
              <a:gd name="connsiteX1" fmla="*/ 449019 w 3285505"/>
              <a:gd name="connsiteY1" fmla="*/ 0 h 1049040"/>
              <a:gd name="connsiteX2" fmla="*/ 930893 w 3285505"/>
              <a:gd name="connsiteY2" fmla="*/ 0 h 1049040"/>
              <a:gd name="connsiteX3" fmla="*/ 1544187 w 3285505"/>
              <a:gd name="connsiteY3" fmla="*/ 0 h 1049040"/>
              <a:gd name="connsiteX4" fmla="*/ 2157482 w 3285505"/>
              <a:gd name="connsiteY4" fmla="*/ 0 h 1049040"/>
              <a:gd name="connsiteX5" fmla="*/ 2737921 w 3285505"/>
              <a:gd name="connsiteY5" fmla="*/ 0 h 1049040"/>
              <a:gd name="connsiteX6" fmla="*/ 3285505 w 3285505"/>
              <a:gd name="connsiteY6" fmla="*/ 0 h 1049040"/>
              <a:gd name="connsiteX7" fmla="*/ 3285505 w 3285505"/>
              <a:gd name="connsiteY7" fmla="*/ 545501 h 1049040"/>
              <a:gd name="connsiteX8" fmla="*/ 3285505 w 3285505"/>
              <a:gd name="connsiteY8" fmla="*/ 1049040 h 1049040"/>
              <a:gd name="connsiteX9" fmla="*/ 2770776 w 3285505"/>
              <a:gd name="connsiteY9" fmla="*/ 1049040 h 1049040"/>
              <a:gd name="connsiteX10" fmla="*/ 2288902 w 3285505"/>
              <a:gd name="connsiteY10" fmla="*/ 1049040 h 1049040"/>
              <a:gd name="connsiteX11" fmla="*/ 1675608 w 3285505"/>
              <a:gd name="connsiteY11" fmla="*/ 1049040 h 1049040"/>
              <a:gd name="connsiteX12" fmla="*/ 1160878 w 3285505"/>
              <a:gd name="connsiteY12" fmla="*/ 1049040 h 1049040"/>
              <a:gd name="connsiteX13" fmla="*/ 646149 w 3285505"/>
              <a:gd name="connsiteY13" fmla="*/ 1049040 h 1049040"/>
              <a:gd name="connsiteX14" fmla="*/ 0 w 3285505"/>
              <a:gd name="connsiteY14" fmla="*/ 1049040 h 1049040"/>
              <a:gd name="connsiteX15" fmla="*/ 0 w 3285505"/>
              <a:gd name="connsiteY15" fmla="*/ 514030 h 1049040"/>
              <a:gd name="connsiteX16" fmla="*/ 0 w 3285505"/>
              <a:gd name="connsiteY16" fmla="*/ 0 h 10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5505" h="1049040" fill="none" extrusionOk="0">
                <a:moveTo>
                  <a:pt x="0" y="0"/>
                </a:moveTo>
                <a:cubicBezTo>
                  <a:pt x="119509" y="-1536"/>
                  <a:pt x="317575" y="29249"/>
                  <a:pt x="449019" y="0"/>
                </a:cubicBezTo>
                <a:cubicBezTo>
                  <a:pt x="580463" y="-29249"/>
                  <a:pt x="759813" y="20694"/>
                  <a:pt x="930893" y="0"/>
                </a:cubicBezTo>
                <a:cubicBezTo>
                  <a:pt x="1101973" y="-20694"/>
                  <a:pt x="1371049" y="41713"/>
                  <a:pt x="1544187" y="0"/>
                </a:cubicBezTo>
                <a:cubicBezTo>
                  <a:pt x="1717325" y="-41713"/>
                  <a:pt x="1924047" y="72307"/>
                  <a:pt x="2157482" y="0"/>
                </a:cubicBezTo>
                <a:cubicBezTo>
                  <a:pt x="2390918" y="-72307"/>
                  <a:pt x="2503916" y="64363"/>
                  <a:pt x="2737921" y="0"/>
                </a:cubicBezTo>
                <a:cubicBezTo>
                  <a:pt x="2971926" y="-64363"/>
                  <a:pt x="3028575" y="33069"/>
                  <a:pt x="3285505" y="0"/>
                </a:cubicBezTo>
                <a:cubicBezTo>
                  <a:pt x="3304739" y="121192"/>
                  <a:pt x="3271004" y="355843"/>
                  <a:pt x="3285505" y="545501"/>
                </a:cubicBezTo>
                <a:cubicBezTo>
                  <a:pt x="3300006" y="735159"/>
                  <a:pt x="3270643" y="856931"/>
                  <a:pt x="3285505" y="1049040"/>
                </a:cubicBezTo>
                <a:cubicBezTo>
                  <a:pt x="3037775" y="1109324"/>
                  <a:pt x="2916436" y="1027361"/>
                  <a:pt x="2770776" y="1049040"/>
                </a:cubicBezTo>
                <a:cubicBezTo>
                  <a:pt x="2625116" y="1070719"/>
                  <a:pt x="2398024" y="992141"/>
                  <a:pt x="2288902" y="1049040"/>
                </a:cubicBezTo>
                <a:cubicBezTo>
                  <a:pt x="2179780" y="1105939"/>
                  <a:pt x="1967926" y="982235"/>
                  <a:pt x="1675608" y="1049040"/>
                </a:cubicBezTo>
                <a:cubicBezTo>
                  <a:pt x="1383290" y="1115845"/>
                  <a:pt x="1348685" y="1038070"/>
                  <a:pt x="1160878" y="1049040"/>
                </a:cubicBezTo>
                <a:cubicBezTo>
                  <a:pt x="973071" y="1060010"/>
                  <a:pt x="806892" y="1012990"/>
                  <a:pt x="646149" y="1049040"/>
                </a:cubicBezTo>
                <a:cubicBezTo>
                  <a:pt x="485406" y="1085090"/>
                  <a:pt x="321852" y="992635"/>
                  <a:pt x="0" y="1049040"/>
                </a:cubicBezTo>
                <a:cubicBezTo>
                  <a:pt x="-25442" y="847620"/>
                  <a:pt x="20897" y="702271"/>
                  <a:pt x="0" y="514030"/>
                </a:cubicBezTo>
                <a:cubicBezTo>
                  <a:pt x="-20897" y="325789"/>
                  <a:pt x="45602" y="195292"/>
                  <a:pt x="0" y="0"/>
                </a:cubicBezTo>
                <a:close/>
              </a:path>
              <a:path w="3285505" h="1049040" stroke="0" extrusionOk="0">
                <a:moveTo>
                  <a:pt x="0" y="0"/>
                </a:moveTo>
                <a:cubicBezTo>
                  <a:pt x="271822" y="-38707"/>
                  <a:pt x="311813" y="23620"/>
                  <a:pt x="547584" y="0"/>
                </a:cubicBezTo>
                <a:cubicBezTo>
                  <a:pt x="783355" y="-23620"/>
                  <a:pt x="877654" y="50924"/>
                  <a:pt x="1128023" y="0"/>
                </a:cubicBezTo>
                <a:cubicBezTo>
                  <a:pt x="1378392" y="-50924"/>
                  <a:pt x="1403989" y="42559"/>
                  <a:pt x="1577042" y="0"/>
                </a:cubicBezTo>
                <a:cubicBezTo>
                  <a:pt x="1750095" y="-42559"/>
                  <a:pt x="2020629" y="41796"/>
                  <a:pt x="2157482" y="0"/>
                </a:cubicBezTo>
                <a:cubicBezTo>
                  <a:pt x="2294335" y="-41796"/>
                  <a:pt x="2497113" y="2610"/>
                  <a:pt x="2606501" y="0"/>
                </a:cubicBezTo>
                <a:cubicBezTo>
                  <a:pt x="2715889" y="-2610"/>
                  <a:pt x="2992710" y="64680"/>
                  <a:pt x="3285505" y="0"/>
                </a:cubicBezTo>
                <a:cubicBezTo>
                  <a:pt x="3323325" y="198701"/>
                  <a:pt x="3227070" y="311390"/>
                  <a:pt x="3285505" y="503539"/>
                </a:cubicBezTo>
                <a:cubicBezTo>
                  <a:pt x="3343940" y="695688"/>
                  <a:pt x="3253933" y="799461"/>
                  <a:pt x="3285505" y="1049040"/>
                </a:cubicBezTo>
                <a:cubicBezTo>
                  <a:pt x="3050089" y="1066565"/>
                  <a:pt x="2883914" y="996320"/>
                  <a:pt x="2770776" y="1049040"/>
                </a:cubicBezTo>
                <a:cubicBezTo>
                  <a:pt x="2657638" y="1101760"/>
                  <a:pt x="2395100" y="1030737"/>
                  <a:pt x="2256047" y="1049040"/>
                </a:cubicBezTo>
                <a:cubicBezTo>
                  <a:pt x="2116994" y="1067343"/>
                  <a:pt x="1904134" y="1036151"/>
                  <a:pt x="1774173" y="1049040"/>
                </a:cubicBezTo>
                <a:cubicBezTo>
                  <a:pt x="1644212" y="1061929"/>
                  <a:pt x="1434273" y="980327"/>
                  <a:pt x="1193733" y="1049040"/>
                </a:cubicBezTo>
                <a:cubicBezTo>
                  <a:pt x="953193" y="1117753"/>
                  <a:pt x="916000" y="988135"/>
                  <a:pt x="646149" y="1049040"/>
                </a:cubicBezTo>
                <a:cubicBezTo>
                  <a:pt x="376298" y="1109945"/>
                  <a:pt x="310041" y="1004335"/>
                  <a:pt x="0" y="1049040"/>
                </a:cubicBezTo>
                <a:cubicBezTo>
                  <a:pt x="-48273" y="832813"/>
                  <a:pt x="24007" y="656190"/>
                  <a:pt x="0" y="503539"/>
                </a:cubicBezTo>
                <a:cubicBezTo>
                  <a:pt x="-24007" y="350888"/>
                  <a:pt x="36573" y="10592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9525" algn="ct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Arial Nova Cond" panose="020B0506020202020204" pitchFamily="34" charset="0"/>
              </a:rPr>
              <a:t>50-state </a:t>
            </a:r>
            <a:r>
              <a:rPr lang="en-US" sz="1600" b="1" dirty="0" err="1">
                <a:latin typeface="Arial Nova Cond" panose="020B0506020202020204" pitchFamily="34" charset="0"/>
              </a:rPr>
              <a:t>eRoadMAP</a:t>
            </a:r>
            <a:r>
              <a:rPr lang="en-US" sz="1050" baseline="66000" dirty="0" err="1">
                <a:latin typeface="Arial Nova Cond" panose="020B0506020202020204" pitchFamily="34" charset="0"/>
              </a:rPr>
              <a:t>TM</a:t>
            </a:r>
            <a:r>
              <a:rPr lang="en-US" sz="1600" b="1" dirty="0">
                <a:latin typeface="Arial Nova Cond" panose="020B0506020202020204" pitchFamily="34" charset="0"/>
              </a:rPr>
              <a:t> to 2030 </a:t>
            </a:r>
            <a:br>
              <a:rPr lang="en-US" sz="1600" b="1" dirty="0">
                <a:latin typeface="Arial Nova Cond" panose="020B0506020202020204" pitchFamily="34" charset="0"/>
              </a:rPr>
            </a:br>
            <a:r>
              <a:rPr lang="en-US" sz="1600" dirty="0">
                <a:latin typeface="Arial Nova Cond Light" panose="020B0306020202020204" pitchFamily="34" charset="0"/>
              </a:rPr>
              <a:t>outlining EV loads, grid impacts, </a:t>
            </a:r>
            <a:br>
              <a:rPr lang="en-US" sz="1600" dirty="0">
                <a:latin typeface="Arial Nova Cond Light" panose="020B0306020202020204" pitchFamily="34" charset="0"/>
              </a:rPr>
            </a:br>
            <a:r>
              <a:rPr lang="en-US" sz="1600" dirty="0" err="1">
                <a:latin typeface="Arial Nova Cond Light" panose="020B0306020202020204" pitchFamily="34" charset="0"/>
              </a:rPr>
              <a:t>leadtimes</a:t>
            </a:r>
            <a:r>
              <a:rPr lang="en-US" sz="1600" dirty="0">
                <a:latin typeface="Arial Nova Cond Light" panose="020B0306020202020204" pitchFamily="34" charset="0"/>
              </a:rPr>
              <a:t>, workforce, costs</a:t>
            </a:r>
          </a:p>
          <a:p>
            <a:pPr algn="ctr"/>
            <a:endParaRPr lang="en-US" sz="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579304C-97BA-2906-8C88-7BA457460E4D}"/>
              </a:ext>
            </a:extLst>
          </p:cNvPr>
          <p:cNvSpPr txBox="1"/>
          <p:nvPr/>
        </p:nvSpPr>
        <p:spPr>
          <a:xfrm>
            <a:off x="681336" y="1798489"/>
            <a:ext cx="33532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spc="30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COALITIONS &amp; ROADMAPS</a:t>
            </a:r>
            <a:endParaRPr lang="en-US" sz="1400" b="1" spc="30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CF7F5812-49B9-8FC1-D606-131462E569D5}"/>
              </a:ext>
            </a:extLst>
          </p:cNvPr>
          <p:cNvSpPr txBox="1"/>
          <p:nvPr/>
        </p:nvSpPr>
        <p:spPr>
          <a:xfrm>
            <a:off x="681335" y="3508310"/>
            <a:ext cx="3285505" cy="661732"/>
          </a:xfrm>
          <a:custGeom>
            <a:avLst/>
            <a:gdLst>
              <a:gd name="connsiteX0" fmla="*/ 0 w 3285505"/>
              <a:gd name="connsiteY0" fmla="*/ 0 h 661732"/>
              <a:gd name="connsiteX1" fmla="*/ 449019 w 3285505"/>
              <a:gd name="connsiteY1" fmla="*/ 0 h 661732"/>
              <a:gd name="connsiteX2" fmla="*/ 930893 w 3285505"/>
              <a:gd name="connsiteY2" fmla="*/ 0 h 661732"/>
              <a:gd name="connsiteX3" fmla="*/ 1544187 w 3285505"/>
              <a:gd name="connsiteY3" fmla="*/ 0 h 661732"/>
              <a:gd name="connsiteX4" fmla="*/ 2157482 w 3285505"/>
              <a:gd name="connsiteY4" fmla="*/ 0 h 661732"/>
              <a:gd name="connsiteX5" fmla="*/ 2737921 w 3285505"/>
              <a:gd name="connsiteY5" fmla="*/ 0 h 661732"/>
              <a:gd name="connsiteX6" fmla="*/ 3285505 w 3285505"/>
              <a:gd name="connsiteY6" fmla="*/ 0 h 661732"/>
              <a:gd name="connsiteX7" fmla="*/ 3285505 w 3285505"/>
              <a:gd name="connsiteY7" fmla="*/ 344101 h 661732"/>
              <a:gd name="connsiteX8" fmla="*/ 3285505 w 3285505"/>
              <a:gd name="connsiteY8" fmla="*/ 661732 h 661732"/>
              <a:gd name="connsiteX9" fmla="*/ 2770776 w 3285505"/>
              <a:gd name="connsiteY9" fmla="*/ 661732 h 661732"/>
              <a:gd name="connsiteX10" fmla="*/ 2288902 w 3285505"/>
              <a:gd name="connsiteY10" fmla="*/ 661732 h 661732"/>
              <a:gd name="connsiteX11" fmla="*/ 1675608 w 3285505"/>
              <a:gd name="connsiteY11" fmla="*/ 661732 h 661732"/>
              <a:gd name="connsiteX12" fmla="*/ 1160878 w 3285505"/>
              <a:gd name="connsiteY12" fmla="*/ 661732 h 661732"/>
              <a:gd name="connsiteX13" fmla="*/ 646149 w 3285505"/>
              <a:gd name="connsiteY13" fmla="*/ 661732 h 661732"/>
              <a:gd name="connsiteX14" fmla="*/ 0 w 3285505"/>
              <a:gd name="connsiteY14" fmla="*/ 661732 h 661732"/>
              <a:gd name="connsiteX15" fmla="*/ 0 w 3285505"/>
              <a:gd name="connsiteY15" fmla="*/ 324249 h 661732"/>
              <a:gd name="connsiteX16" fmla="*/ 0 w 3285505"/>
              <a:gd name="connsiteY16" fmla="*/ 0 h 661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5505" h="661732" fill="none" extrusionOk="0">
                <a:moveTo>
                  <a:pt x="0" y="0"/>
                </a:moveTo>
                <a:cubicBezTo>
                  <a:pt x="119509" y="-1536"/>
                  <a:pt x="317575" y="29249"/>
                  <a:pt x="449019" y="0"/>
                </a:cubicBezTo>
                <a:cubicBezTo>
                  <a:pt x="580463" y="-29249"/>
                  <a:pt x="759813" y="20694"/>
                  <a:pt x="930893" y="0"/>
                </a:cubicBezTo>
                <a:cubicBezTo>
                  <a:pt x="1101973" y="-20694"/>
                  <a:pt x="1371049" y="41713"/>
                  <a:pt x="1544187" y="0"/>
                </a:cubicBezTo>
                <a:cubicBezTo>
                  <a:pt x="1717325" y="-41713"/>
                  <a:pt x="1924047" y="72307"/>
                  <a:pt x="2157482" y="0"/>
                </a:cubicBezTo>
                <a:cubicBezTo>
                  <a:pt x="2390918" y="-72307"/>
                  <a:pt x="2503916" y="64363"/>
                  <a:pt x="2737921" y="0"/>
                </a:cubicBezTo>
                <a:cubicBezTo>
                  <a:pt x="2971926" y="-64363"/>
                  <a:pt x="3028575" y="33069"/>
                  <a:pt x="3285505" y="0"/>
                </a:cubicBezTo>
                <a:cubicBezTo>
                  <a:pt x="3311940" y="79199"/>
                  <a:pt x="3282153" y="223994"/>
                  <a:pt x="3285505" y="344101"/>
                </a:cubicBezTo>
                <a:cubicBezTo>
                  <a:pt x="3288857" y="464208"/>
                  <a:pt x="3250475" y="507828"/>
                  <a:pt x="3285505" y="661732"/>
                </a:cubicBezTo>
                <a:cubicBezTo>
                  <a:pt x="3037775" y="722016"/>
                  <a:pt x="2916436" y="640053"/>
                  <a:pt x="2770776" y="661732"/>
                </a:cubicBezTo>
                <a:cubicBezTo>
                  <a:pt x="2625116" y="683411"/>
                  <a:pt x="2398024" y="604833"/>
                  <a:pt x="2288902" y="661732"/>
                </a:cubicBezTo>
                <a:cubicBezTo>
                  <a:pt x="2179780" y="718631"/>
                  <a:pt x="1967926" y="594927"/>
                  <a:pt x="1675608" y="661732"/>
                </a:cubicBezTo>
                <a:cubicBezTo>
                  <a:pt x="1383290" y="728537"/>
                  <a:pt x="1348685" y="650762"/>
                  <a:pt x="1160878" y="661732"/>
                </a:cubicBezTo>
                <a:cubicBezTo>
                  <a:pt x="973071" y="672702"/>
                  <a:pt x="806892" y="625682"/>
                  <a:pt x="646149" y="661732"/>
                </a:cubicBezTo>
                <a:cubicBezTo>
                  <a:pt x="485406" y="697782"/>
                  <a:pt x="321852" y="605327"/>
                  <a:pt x="0" y="661732"/>
                </a:cubicBezTo>
                <a:cubicBezTo>
                  <a:pt x="-21232" y="511471"/>
                  <a:pt x="39026" y="410016"/>
                  <a:pt x="0" y="324249"/>
                </a:cubicBezTo>
                <a:cubicBezTo>
                  <a:pt x="-39026" y="238482"/>
                  <a:pt x="10600" y="76079"/>
                  <a:pt x="0" y="0"/>
                </a:cubicBezTo>
                <a:close/>
              </a:path>
              <a:path w="3285505" h="661732" stroke="0" extrusionOk="0">
                <a:moveTo>
                  <a:pt x="0" y="0"/>
                </a:moveTo>
                <a:cubicBezTo>
                  <a:pt x="271822" y="-38707"/>
                  <a:pt x="311813" y="23620"/>
                  <a:pt x="547584" y="0"/>
                </a:cubicBezTo>
                <a:cubicBezTo>
                  <a:pt x="783355" y="-23620"/>
                  <a:pt x="877654" y="50924"/>
                  <a:pt x="1128023" y="0"/>
                </a:cubicBezTo>
                <a:cubicBezTo>
                  <a:pt x="1378392" y="-50924"/>
                  <a:pt x="1403989" y="42559"/>
                  <a:pt x="1577042" y="0"/>
                </a:cubicBezTo>
                <a:cubicBezTo>
                  <a:pt x="1750095" y="-42559"/>
                  <a:pt x="2020629" y="41796"/>
                  <a:pt x="2157482" y="0"/>
                </a:cubicBezTo>
                <a:cubicBezTo>
                  <a:pt x="2294335" y="-41796"/>
                  <a:pt x="2497113" y="2610"/>
                  <a:pt x="2606501" y="0"/>
                </a:cubicBezTo>
                <a:cubicBezTo>
                  <a:pt x="2715889" y="-2610"/>
                  <a:pt x="2992710" y="64680"/>
                  <a:pt x="3285505" y="0"/>
                </a:cubicBezTo>
                <a:cubicBezTo>
                  <a:pt x="3288314" y="102253"/>
                  <a:pt x="3268868" y="249876"/>
                  <a:pt x="3285505" y="317631"/>
                </a:cubicBezTo>
                <a:cubicBezTo>
                  <a:pt x="3302142" y="385386"/>
                  <a:pt x="3248549" y="555734"/>
                  <a:pt x="3285505" y="661732"/>
                </a:cubicBezTo>
                <a:cubicBezTo>
                  <a:pt x="3050089" y="679257"/>
                  <a:pt x="2883914" y="609012"/>
                  <a:pt x="2770776" y="661732"/>
                </a:cubicBezTo>
                <a:cubicBezTo>
                  <a:pt x="2657638" y="714452"/>
                  <a:pt x="2395100" y="643429"/>
                  <a:pt x="2256047" y="661732"/>
                </a:cubicBezTo>
                <a:cubicBezTo>
                  <a:pt x="2116994" y="680035"/>
                  <a:pt x="1904134" y="648843"/>
                  <a:pt x="1774173" y="661732"/>
                </a:cubicBezTo>
                <a:cubicBezTo>
                  <a:pt x="1644212" y="674621"/>
                  <a:pt x="1434273" y="593019"/>
                  <a:pt x="1193733" y="661732"/>
                </a:cubicBezTo>
                <a:cubicBezTo>
                  <a:pt x="953193" y="730445"/>
                  <a:pt x="916000" y="600827"/>
                  <a:pt x="646149" y="661732"/>
                </a:cubicBezTo>
                <a:cubicBezTo>
                  <a:pt x="376298" y="722637"/>
                  <a:pt x="310041" y="617027"/>
                  <a:pt x="0" y="661732"/>
                </a:cubicBezTo>
                <a:cubicBezTo>
                  <a:pt x="-37835" y="523921"/>
                  <a:pt x="13513" y="451286"/>
                  <a:pt x="0" y="317631"/>
                </a:cubicBezTo>
                <a:cubicBezTo>
                  <a:pt x="-13513" y="183976"/>
                  <a:pt x="1747" y="15721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9525" algn="ctr"/>
            <a:r>
              <a:rPr lang="en-US" sz="1600" b="1">
                <a:latin typeface="Arial Nova Cond" panose="020B0506020202020204" pitchFamily="34" charset="0"/>
              </a:rPr>
              <a:t>National EV Driver Research Board</a:t>
            </a:r>
          </a:p>
        </p:txBody>
      </p:sp>
      <p:sp>
        <p:nvSpPr>
          <p:cNvPr id="162" name="Body">
            <a:extLst>
              <a:ext uri="{FF2B5EF4-FFF2-40B4-BE49-F238E27FC236}">
                <a16:creationId xmlns:a16="http://schemas.microsoft.com/office/drawing/2014/main" id="{F669945F-F28F-04C2-068A-0C82D07065D6}"/>
              </a:ext>
            </a:extLst>
          </p:cNvPr>
          <p:cNvSpPr/>
          <p:nvPr/>
        </p:nvSpPr>
        <p:spPr>
          <a:xfrm>
            <a:off x="4207572" y="1635882"/>
            <a:ext cx="3654600" cy="5023908"/>
          </a:xfrm>
          <a:prstGeom prst="rect">
            <a:avLst/>
          </a:prstGeom>
          <a:gradFill>
            <a:gsLst>
              <a:gs pos="27000">
                <a:schemeClr val="accent2"/>
              </a:gs>
              <a:gs pos="0">
                <a:srgbClr val="18CAAA"/>
              </a:gs>
              <a:gs pos="98000">
                <a:schemeClr val="accent3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Body">
            <a:extLst>
              <a:ext uri="{FF2B5EF4-FFF2-40B4-BE49-F238E27FC236}">
                <a16:creationId xmlns:a16="http://schemas.microsoft.com/office/drawing/2014/main" id="{B288AFE9-528D-5FAD-000D-796EF48A3C26}"/>
              </a:ext>
            </a:extLst>
          </p:cNvPr>
          <p:cNvSpPr/>
          <p:nvPr/>
        </p:nvSpPr>
        <p:spPr>
          <a:xfrm>
            <a:off x="8011199" y="1642529"/>
            <a:ext cx="3551531" cy="5023908"/>
          </a:xfrm>
          <a:prstGeom prst="rect">
            <a:avLst/>
          </a:prstGeom>
          <a:gradFill>
            <a:gsLst>
              <a:gs pos="0">
                <a:srgbClr val="06AAD8"/>
              </a:gs>
              <a:gs pos="30000">
                <a:schemeClr val="accent1"/>
              </a:gs>
              <a:gs pos="99000">
                <a:schemeClr val="accent1">
                  <a:lumMod val="75000"/>
                  <a:alpha val="10232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6EEB9B7-2BEB-25DC-2D75-ED3E680265A2}"/>
              </a:ext>
            </a:extLst>
          </p:cNvPr>
          <p:cNvSpPr txBox="1"/>
          <p:nvPr/>
        </p:nvSpPr>
        <p:spPr>
          <a:xfrm>
            <a:off x="4211218" y="1779725"/>
            <a:ext cx="3665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chemeClr val="bg1"/>
                </a:solidFill>
                <a:latin typeface="Century Gothic" panose="020B0502020202020204" pitchFamily="34" charset="0"/>
              </a:rPr>
              <a:t>STRUCTURAL SYSTEM REFORMS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085472A-41A6-8318-DD52-FC5920FDA39A}"/>
              </a:ext>
            </a:extLst>
          </p:cNvPr>
          <p:cNvSpPr txBox="1"/>
          <p:nvPr/>
        </p:nvSpPr>
        <p:spPr>
          <a:xfrm>
            <a:off x="8026155" y="1776824"/>
            <a:ext cx="35335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chemeClr val="bg1"/>
                </a:solidFill>
                <a:latin typeface="Century Gothic" panose="020B0502020202020204" pitchFamily="34" charset="0"/>
              </a:rPr>
              <a:t>UNIFYING TOOLS &amp; PILOTS</a:t>
            </a:r>
          </a:p>
        </p:txBody>
      </p:sp>
      <p:grpSp>
        <p:nvGrpSpPr>
          <p:cNvPr id="182" name="Text Arrow A">
            <a:extLst>
              <a:ext uri="{FF2B5EF4-FFF2-40B4-BE49-F238E27FC236}">
                <a16:creationId xmlns:a16="http://schemas.microsoft.com/office/drawing/2014/main" id="{C2CE8192-F844-4998-5AD7-DC545D0EDCA1}"/>
              </a:ext>
            </a:extLst>
          </p:cNvPr>
          <p:cNvGrpSpPr/>
          <p:nvPr/>
        </p:nvGrpSpPr>
        <p:grpSpPr>
          <a:xfrm rot="5400000">
            <a:off x="2176329" y="4122877"/>
            <a:ext cx="272967" cy="438211"/>
            <a:chOff x="13111608" y="7229929"/>
            <a:chExt cx="272967" cy="438211"/>
          </a:xfrm>
          <a:solidFill>
            <a:schemeClr val="bg1"/>
          </a:solidFill>
        </p:grpSpPr>
        <p:sp>
          <p:nvSpPr>
            <p:cNvPr id="183" name="Free Form 18">
              <a:extLst>
                <a:ext uri="{FF2B5EF4-FFF2-40B4-BE49-F238E27FC236}">
                  <a16:creationId xmlns:a16="http://schemas.microsoft.com/office/drawing/2014/main" id="{3691609A-9CF3-3FAF-4BEF-86E43FCA7792}"/>
                </a:ext>
              </a:extLst>
            </p:cNvPr>
            <p:cNvSpPr/>
            <p:nvPr/>
          </p:nvSpPr>
          <p:spPr>
            <a:xfrm>
              <a:off x="13111608" y="7395145"/>
              <a:ext cx="272967" cy="272995"/>
            </a:xfrm>
            <a:custGeom>
              <a:avLst/>
              <a:gdLst/>
              <a:ahLst/>
              <a:cxnLst/>
              <a:rect l="0" t="0" r="0" b="0"/>
              <a:pathLst>
                <a:path w="363893" h="363880">
                  <a:moveTo>
                    <a:pt x="71843" y="363880"/>
                  </a:moveTo>
                  <a:lnTo>
                    <a:pt x="363893" y="71831"/>
                  </a:lnTo>
                  <a:lnTo>
                    <a:pt x="292049" y="0"/>
                  </a:lnTo>
                  <a:lnTo>
                    <a:pt x="0" y="292036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184" name="Free Form 19">
              <a:extLst>
                <a:ext uri="{FF2B5EF4-FFF2-40B4-BE49-F238E27FC236}">
                  <a16:creationId xmlns:a16="http://schemas.microsoft.com/office/drawing/2014/main" id="{DDFE529F-B3A8-29CC-B2ED-8C4ED5FEA6EA}"/>
                </a:ext>
              </a:extLst>
            </p:cNvPr>
            <p:cNvSpPr/>
            <p:nvPr/>
          </p:nvSpPr>
          <p:spPr>
            <a:xfrm>
              <a:off x="13111608" y="7229929"/>
              <a:ext cx="272967" cy="272994"/>
            </a:xfrm>
            <a:custGeom>
              <a:avLst/>
              <a:gdLst/>
              <a:ahLst/>
              <a:cxnLst/>
              <a:rect l="0" t="0" r="0" b="0"/>
              <a:pathLst>
                <a:path w="363893" h="363880">
                  <a:moveTo>
                    <a:pt x="71843" y="0"/>
                  </a:moveTo>
                  <a:lnTo>
                    <a:pt x="363893" y="292049"/>
                  </a:lnTo>
                  <a:lnTo>
                    <a:pt x="292049" y="363880"/>
                  </a:lnTo>
                  <a:lnTo>
                    <a:pt x="0" y="71831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23C31B30-B15A-7138-10C5-1F1FB8632DDF}"/>
              </a:ext>
            </a:extLst>
          </p:cNvPr>
          <p:cNvSpPr txBox="1"/>
          <p:nvPr/>
        </p:nvSpPr>
        <p:spPr>
          <a:xfrm>
            <a:off x="681336" y="5551944"/>
            <a:ext cx="10757268" cy="459343"/>
          </a:xfrm>
          <a:custGeom>
            <a:avLst/>
            <a:gdLst>
              <a:gd name="connsiteX0" fmla="*/ 0 w 10757268"/>
              <a:gd name="connsiteY0" fmla="*/ 0 h 459343"/>
              <a:gd name="connsiteX1" fmla="*/ 382481 w 10757268"/>
              <a:gd name="connsiteY1" fmla="*/ 0 h 459343"/>
              <a:gd name="connsiteX2" fmla="*/ 657389 w 10757268"/>
              <a:gd name="connsiteY2" fmla="*/ 0 h 459343"/>
              <a:gd name="connsiteX3" fmla="*/ 932297 w 10757268"/>
              <a:gd name="connsiteY3" fmla="*/ 0 h 459343"/>
              <a:gd name="connsiteX4" fmla="*/ 1745068 w 10757268"/>
              <a:gd name="connsiteY4" fmla="*/ 0 h 459343"/>
              <a:gd name="connsiteX5" fmla="*/ 2450267 w 10757268"/>
              <a:gd name="connsiteY5" fmla="*/ 0 h 459343"/>
              <a:gd name="connsiteX6" fmla="*/ 2940320 w 10757268"/>
              <a:gd name="connsiteY6" fmla="*/ 0 h 459343"/>
              <a:gd name="connsiteX7" fmla="*/ 3645519 w 10757268"/>
              <a:gd name="connsiteY7" fmla="*/ 0 h 459343"/>
              <a:gd name="connsiteX8" fmla="*/ 4135572 w 10757268"/>
              <a:gd name="connsiteY8" fmla="*/ 0 h 459343"/>
              <a:gd name="connsiteX9" fmla="*/ 4948343 w 10757268"/>
              <a:gd name="connsiteY9" fmla="*/ 0 h 459343"/>
              <a:gd name="connsiteX10" fmla="*/ 5653542 w 10757268"/>
              <a:gd name="connsiteY10" fmla="*/ 0 h 459343"/>
              <a:gd name="connsiteX11" fmla="*/ 6358741 w 10757268"/>
              <a:gd name="connsiteY11" fmla="*/ 0 h 459343"/>
              <a:gd name="connsiteX12" fmla="*/ 6956367 w 10757268"/>
              <a:gd name="connsiteY12" fmla="*/ 0 h 459343"/>
              <a:gd name="connsiteX13" fmla="*/ 7231275 w 10757268"/>
              <a:gd name="connsiteY13" fmla="*/ 0 h 459343"/>
              <a:gd name="connsiteX14" fmla="*/ 8044046 w 10757268"/>
              <a:gd name="connsiteY14" fmla="*/ 0 h 459343"/>
              <a:gd name="connsiteX15" fmla="*/ 8749245 w 10757268"/>
              <a:gd name="connsiteY15" fmla="*/ 0 h 459343"/>
              <a:gd name="connsiteX16" fmla="*/ 9454443 w 10757268"/>
              <a:gd name="connsiteY16" fmla="*/ 0 h 459343"/>
              <a:gd name="connsiteX17" fmla="*/ 9836924 w 10757268"/>
              <a:gd name="connsiteY17" fmla="*/ 0 h 459343"/>
              <a:gd name="connsiteX18" fmla="*/ 10757268 w 10757268"/>
              <a:gd name="connsiteY18" fmla="*/ 0 h 459343"/>
              <a:gd name="connsiteX19" fmla="*/ 10757268 w 10757268"/>
              <a:gd name="connsiteY19" fmla="*/ 459343 h 459343"/>
              <a:gd name="connsiteX20" fmla="*/ 9944497 w 10757268"/>
              <a:gd name="connsiteY20" fmla="*/ 459343 h 459343"/>
              <a:gd name="connsiteX21" fmla="*/ 9131725 w 10757268"/>
              <a:gd name="connsiteY21" fmla="*/ 459343 h 459343"/>
              <a:gd name="connsiteX22" fmla="*/ 8856817 w 10757268"/>
              <a:gd name="connsiteY22" fmla="*/ 459343 h 459343"/>
              <a:gd name="connsiteX23" fmla="*/ 8044046 w 10757268"/>
              <a:gd name="connsiteY23" fmla="*/ 459343 h 459343"/>
              <a:gd name="connsiteX24" fmla="*/ 7661565 w 10757268"/>
              <a:gd name="connsiteY24" fmla="*/ 459343 h 459343"/>
              <a:gd name="connsiteX25" fmla="*/ 6848794 w 10757268"/>
              <a:gd name="connsiteY25" fmla="*/ 459343 h 459343"/>
              <a:gd name="connsiteX26" fmla="*/ 6573886 w 10757268"/>
              <a:gd name="connsiteY26" fmla="*/ 459343 h 459343"/>
              <a:gd name="connsiteX27" fmla="*/ 5868687 w 10757268"/>
              <a:gd name="connsiteY27" fmla="*/ 459343 h 459343"/>
              <a:gd name="connsiteX28" fmla="*/ 5055916 w 10757268"/>
              <a:gd name="connsiteY28" fmla="*/ 459343 h 459343"/>
              <a:gd name="connsiteX29" fmla="*/ 4673435 w 10757268"/>
              <a:gd name="connsiteY29" fmla="*/ 459343 h 459343"/>
              <a:gd name="connsiteX30" fmla="*/ 4290955 w 10757268"/>
              <a:gd name="connsiteY30" fmla="*/ 459343 h 459343"/>
              <a:gd name="connsiteX31" fmla="*/ 3800901 w 10757268"/>
              <a:gd name="connsiteY31" fmla="*/ 459343 h 459343"/>
              <a:gd name="connsiteX32" fmla="*/ 2988130 w 10757268"/>
              <a:gd name="connsiteY32" fmla="*/ 459343 h 459343"/>
              <a:gd name="connsiteX33" fmla="*/ 2282931 w 10757268"/>
              <a:gd name="connsiteY33" fmla="*/ 459343 h 459343"/>
              <a:gd name="connsiteX34" fmla="*/ 1900451 w 10757268"/>
              <a:gd name="connsiteY34" fmla="*/ 459343 h 459343"/>
              <a:gd name="connsiteX35" fmla="*/ 1302825 w 10757268"/>
              <a:gd name="connsiteY35" fmla="*/ 459343 h 459343"/>
              <a:gd name="connsiteX36" fmla="*/ 0 w 10757268"/>
              <a:gd name="connsiteY36" fmla="*/ 459343 h 459343"/>
              <a:gd name="connsiteX37" fmla="*/ 0 w 10757268"/>
              <a:gd name="connsiteY37" fmla="*/ 0 h 45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757268" h="459343" fill="none" extrusionOk="0">
                <a:moveTo>
                  <a:pt x="0" y="0"/>
                </a:moveTo>
                <a:cubicBezTo>
                  <a:pt x="155875" y="-24520"/>
                  <a:pt x="302554" y="30905"/>
                  <a:pt x="382481" y="0"/>
                </a:cubicBezTo>
                <a:cubicBezTo>
                  <a:pt x="462408" y="-30905"/>
                  <a:pt x="579182" y="321"/>
                  <a:pt x="657389" y="0"/>
                </a:cubicBezTo>
                <a:cubicBezTo>
                  <a:pt x="735596" y="-321"/>
                  <a:pt x="836762" y="16728"/>
                  <a:pt x="932297" y="0"/>
                </a:cubicBezTo>
                <a:cubicBezTo>
                  <a:pt x="1027832" y="-16728"/>
                  <a:pt x="1559363" y="63582"/>
                  <a:pt x="1745068" y="0"/>
                </a:cubicBezTo>
                <a:cubicBezTo>
                  <a:pt x="1930773" y="-63582"/>
                  <a:pt x="2270821" y="53465"/>
                  <a:pt x="2450267" y="0"/>
                </a:cubicBezTo>
                <a:cubicBezTo>
                  <a:pt x="2629713" y="-53465"/>
                  <a:pt x="2724149" y="52769"/>
                  <a:pt x="2940320" y="0"/>
                </a:cubicBezTo>
                <a:cubicBezTo>
                  <a:pt x="3156491" y="-52769"/>
                  <a:pt x="3495612" y="31956"/>
                  <a:pt x="3645519" y="0"/>
                </a:cubicBezTo>
                <a:cubicBezTo>
                  <a:pt x="3795426" y="-31956"/>
                  <a:pt x="3928481" y="20896"/>
                  <a:pt x="4135572" y="0"/>
                </a:cubicBezTo>
                <a:cubicBezTo>
                  <a:pt x="4342663" y="-20896"/>
                  <a:pt x="4777598" y="20180"/>
                  <a:pt x="4948343" y="0"/>
                </a:cubicBezTo>
                <a:cubicBezTo>
                  <a:pt x="5119088" y="-20180"/>
                  <a:pt x="5393231" y="4945"/>
                  <a:pt x="5653542" y="0"/>
                </a:cubicBezTo>
                <a:cubicBezTo>
                  <a:pt x="5913853" y="-4945"/>
                  <a:pt x="6070886" y="7782"/>
                  <a:pt x="6358741" y="0"/>
                </a:cubicBezTo>
                <a:cubicBezTo>
                  <a:pt x="6646596" y="-7782"/>
                  <a:pt x="6746497" y="36358"/>
                  <a:pt x="6956367" y="0"/>
                </a:cubicBezTo>
                <a:cubicBezTo>
                  <a:pt x="7166237" y="-36358"/>
                  <a:pt x="7096484" y="17019"/>
                  <a:pt x="7231275" y="0"/>
                </a:cubicBezTo>
                <a:cubicBezTo>
                  <a:pt x="7366066" y="-17019"/>
                  <a:pt x="7645206" y="39579"/>
                  <a:pt x="8044046" y="0"/>
                </a:cubicBezTo>
                <a:cubicBezTo>
                  <a:pt x="8442886" y="-39579"/>
                  <a:pt x="8463144" y="42810"/>
                  <a:pt x="8749245" y="0"/>
                </a:cubicBezTo>
                <a:cubicBezTo>
                  <a:pt x="9035346" y="-42810"/>
                  <a:pt x="9134527" y="83787"/>
                  <a:pt x="9454443" y="0"/>
                </a:cubicBezTo>
                <a:cubicBezTo>
                  <a:pt x="9774359" y="-83787"/>
                  <a:pt x="9703732" y="10444"/>
                  <a:pt x="9836924" y="0"/>
                </a:cubicBezTo>
                <a:cubicBezTo>
                  <a:pt x="9970116" y="-10444"/>
                  <a:pt x="10313408" y="98493"/>
                  <a:pt x="10757268" y="0"/>
                </a:cubicBezTo>
                <a:cubicBezTo>
                  <a:pt x="10804328" y="177358"/>
                  <a:pt x="10743507" y="348646"/>
                  <a:pt x="10757268" y="459343"/>
                </a:cubicBezTo>
                <a:cubicBezTo>
                  <a:pt x="10489279" y="550050"/>
                  <a:pt x="10244282" y="440282"/>
                  <a:pt x="9944497" y="459343"/>
                </a:cubicBezTo>
                <a:cubicBezTo>
                  <a:pt x="9644712" y="478404"/>
                  <a:pt x="9475414" y="419824"/>
                  <a:pt x="9131725" y="459343"/>
                </a:cubicBezTo>
                <a:cubicBezTo>
                  <a:pt x="8788036" y="498862"/>
                  <a:pt x="8991472" y="449055"/>
                  <a:pt x="8856817" y="459343"/>
                </a:cubicBezTo>
                <a:cubicBezTo>
                  <a:pt x="8722162" y="469631"/>
                  <a:pt x="8296386" y="365553"/>
                  <a:pt x="8044046" y="459343"/>
                </a:cubicBezTo>
                <a:cubicBezTo>
                  <a:pt x="7791706" y="553133"/>
                  <a:pt x="7833114" y="439223"/>
                  <a:pt x="7661565" y="459343"/>
                </a:cubicBezTo>
                <a:cubicBezTo>
                  <a:pt x="7490016" y="479463"/>
                  <a:pt x="7098145" y="364683"/>
                  <a:pt x="6848794" y="459343"/>
                </a:cubicBezTo>
                <a:cubicBezTo>
                  <a:pt x="6599443" y="554003"/>
                  <a:pt x="6676618" y="451536"/>
                  <a:pt x="6573886" y="459343"/>
                </a:cubicBezTo>
                <a:cubicBezTo>
                  <a:pt x="6471154" y="467150"/>
                  <a:pt x="6200284" y="408005"/>
                  <a:pt x="5868687" y="459343"/>
                </a:cubicBezTo>
                <a:cubicBezTo>
                  <a:pt x="5537090" y="510681"/>
                  <a:pt x="5359982" y="417137"/>
                  <a:pt x="5055916" y="459343"/>
                </a:cubicBezTo>
                <a:cubicBezTo>
                  <a:pt x="4751850" y="501549"/>
                  <a:pt x="4755695" y="415314"/>
                  <a:pt x="4673435" y="459343"/>
                </a:cubicBezTo>
                <a:cubicBezTo>
                  <a:pt x="4591175" y="503372"/>
                  <a:pt x="4402919" y="434154"/>
                  <a:pt x="4290955" y="459343"/>
                </a:cubicBezTo>
                <a:cubicBezTo>
                  <a:pt x="4178991" y="484532"/>
                  <a:pt x="3902062" y="449873"/>
                  <a:pt x="3800901" y="459343"/>
                </a:cubicBezTo>
                <a:cubicBezTo>
                  <a:pt x="3699740" y="468813"/>
                  <a:pt x="3316012" y="391026"/>
                  <a:pt x="2988130" y="459343"/>
                </a:cubicBezTo>
                <a:cubicBezTo>
                  <a:pt x="2660248" y="527660"/>
                  <a:pt x="2481363" y="447359"/>
                  <a:pt x="2282931" y="459343"/>
                </a:cubicBezTo>
                <a:cubicBezTo>
                  <a:pt x="2084499" y="471327"/>
                  <a:pt x="2082488" y="454094"/>
                  <a:pt x="1900451" y="459343"/>
                </a:cubicBezTo>
                <a:cubicBezTo>
                  <a:pt x="1718414" y="464592"/>
                  <a:pt x="1510248" y="439106"/>
                  <a:pt x="1302825" y="459343"/>
                </a:cubicBezTo>
                <a:cubicBezTo>
                  <a:pt x="1095402" y="479580"/>
                  <a:pt x="445095" y="318835"/>
                  <a:pt x="0" y="459343"/>
                </a:cubicBezTo>
                <a:cubicBezTo>
                  <a:pt x="-23546" y="263030"/>
                  <a:pt x="17014" y="162573"/>
                  <a:pt x="0" y="0"/>
                </a:cubicBezTo>
                <a:close/>
              </a:path>
              <a:path w="10757268" h="459343" stroke="0" extrusionOk="0">
                <a:moveTo>
                  <a:pt x="0" y="0"/>
                </a:moveTo>
                <a:cubicBezTo>
                  <a:pt x="207881" y="-52119"/>
                  <a:pt x="305927" y="56902"/>
                  <a:pt x="597626" y="0"/>
                </a:cubicBezTo>
                <a:cubicBezTo>
                  <a:pt x="889325" y="-56902"/>
                  <a:pt x="1067570" y="67359"/>
                  <a:pt x="1302825" y="0"/>
                </a:cubicBezTo>
                <a:cubicBezTo>
                  <a:pt x="1538080" y="-67359"/>
                  <a:pt x="1520566" y="32427"/>
                  <a:pt x="1577733" y="0"/>
                </a:cubicBezTo>
                <a:cubicBezTo>
                  <a:pt x="1634900" y="-32427"/>
                  <a:pt x="1954963" y="35828"/>
                  <a:pt x="2282931" y="0"/>
                </a:cubicBezTo>
                <a:cubicBezTo>
                  <a:pt x="2610899" y="-35828"/>
                  <a:pt x="2492502" y="25468"/>
                  <a:pt x="2557839" y="0"/>
                </a:cubicBezTo>
                <a:cubicBezTo>
                  <a:pt x="2623176" y="-25468"/>
                  <a:pt x="3097134" y="3051"/>
                  <a:pt x="3370611" y="0"/>
                </a:cubicBezTo>
                <a:cubicBezTo>
                  <a:pt x="3644088" y="-3051"/>
                  <a:pt x="3590291" y="991"/>
                  <a:pt x="3753091" y="0"/>
                </a:cubicBezTo>
                <a:cubicBezTo>
                  <a:pt x="3915891" y="-991"/>
                  <a:pt x="4345057" y="80878"/>
                  <a:pt x="4565863" y="0"/>
                </a:cubicBezTo>
                <a:cubicBezTo>
                  <a:pt x="4786669" y="-80878"/>
                  <a:pt x="4874800" y="18112"/>
                  <a:pt x="5055916" y="0"/>
                </a:cubicBezTo>
                <a:cubicBezTo>
                  <a:pt x="5237032" y="-18112"/>
                  <a:pt x="5568693" y="21467"/>
                  <a:pt x="5761115" y="0"/>
                </a:cubicBezTo>
                <a:cubicBezTo>
                  <a:pt x="5953537" y="-21467"/>
                  <a:pt x="5941239" y="6659"/>
                  <a:pt x="6036023" y="0"/>
                </a:cubicBezTo>
                <a:cubicBezTo>
                  <a:pt x="6130807" y="-6659"/>
                  <a:pt x="6238077" y="28202"/>
                  <a:pt x="6310931" y="0"/>
                </a:cubicBezTo>
                <a:cubicBezTo>
                  <a:pt x="6383785" y="-28202"/>
                  <a:pt x="6713328" y="55584"/>
                  <a:pt x="6908557" y="0"/>
                </a:cubicBezTo>
                <a:cubicBezTo>
                  <a:pt x="7103786" y="-55584"/>
                  <a:pt x="7412599" y="68859"/>
                  <a:pt x="7721328" y="0"/>
                </a:cubicBezTo>
                <a:cubicBezTo>
                  <a:pt x="8030057" y="-68859"/>
                  <a:pt x="8036531" y="18556"/>
                  <a:pt x="8211381" y="0"/>
                </a:cubicBezTo>
                <a:cubicBezTo>
                  <a:pt x="8386231" y="-18556"/>
                  <a:pt x="8508616" y="44630"/>
                  <a:pt x="8593862" y="0"/>
                </a:cubicBezTo>
                <a:cubicBezTo>
                  <a:pt x="8679108" y="-44630"/>
                  <a:pt x="8949718" y="21152"/>
                  <a:pt x="9191488" y="0"/>
                </a:cubicBezTo>
                <a:cubicBezTo>
                  <a:pt x="9433258" y="-21152"/>
                  <a:pt x="9599853" y="10160"/>
                  <a:pt x="9896687" y="0"/>
                </a:cubicBezTo>
                <a:cubicBezTo>
                  <a:pt x="10193521" y="-10160"/>
                  <a:pt x="10055925" y="32903"/>
                  <a:pt x="10171595" y="0"/>
                </a:cubicBezTo>
                <a:cubicBezTo>
                  <a:pt x="10287265" y="-32903"/>
                  <a:pt x="10584576" y="527"/>
                  <a:pt x="10757268" y="0"/>
                </a:cubicBezTo>
                <a:cubicBezTo>
                  <a:pt x="10757414" y="189769"/>
                  <a:pt x="10718931" y="236846"/>
                  <a:pt x="10757268" y="459343"/>
                </a:cubicBezTo>
                <a:cubicBezTo>
                  <a:pt x="10379511" y="523758"/>
                  <a:pt x="10234978" y="429133"/>
                  <a:pt x="9944497" y="459343"/>
                </a:cubicBezTo>
                <a:cubicBezTo>
                  <a:pt x="9654016" y="489553"/>
                  <a:pt x="9404212" y="417813"/>
                  <a:pt x="9239298" y="459343"/>
                </a:cubicBezTo>
                <a:cubicBezTo>
                  <a:pt x="9074384" y="500873"/>
                  <a:pt x="8819405" y="380601"/>
                  <a:pt x="8426527" y="459343"/>
                </a:cubicBezTo>
                <a:cubicBezTo>
                  <a:pt x="8033649" y="538085"/>
                  <a:pt x="8151472" y="425033"/>
                  <a:pt x="8044046" y="459343"/>
                </a:cubicBezTo>
                <a:cubicBezTo>
                  <a:pt x="7936620" y="493653"/>
                  <a:pt x="7503050" y="388119"/>
                  <a:pt x="7338847" y="459343"/>
                </a:cubicBezTo>
                <a:cubicBezTo>
                  <a:pt x="7174644" y="530567"/>
                  <a:pt x="6995455" y="425492"/>
                  <a:pt x="6848794" y="459343"/>
                </a:cubicBezTo>
                <a:cubicBezTo>
                  <a:pt x="6702133" y="493194"/>
                  <a:pt x="6417345" y="409122"/>
                  <a:pt x="6143595" y="459343"/>
                </a:cubicBezTo>
                <a:cubicBezTo>
                  <a:pt x="5869845" y="509564"/>
                  <a:pt x="5646147" y="439601"/>
                  <a:pt x="5330824" y="459343"/>
                </a:cubicBezTo>
                <a:cubicBezTo>
                  <a:pt x="5015501" y="479085"/>
                  <a:pt x="4956247" y="431480"/>
                  <a:pt x="4840771" y="459343"/>
                </a:cubicBezTo>
                <a:cubicBezTo>
                  <a:pt x="4725295" y="487206"/>
                  <a:pt x="4642340" y="431836"/>
                  <a:pt x="4565863" y="459343"/>
                </a:cubicBezTo>
                <a:cubicBezTo>
                  <a:pt x="4489386" y="486850"/>
                  <a:pt x="4233362" y="409572"/>
                  <a:pt x="4075809" y="459343"/>
                </a:cubicBezTo>
                <a:cubicBezTo>
                  <a:pt x="3918256" y="509114"/>
                  <a:pt x="3690039" y="418351"/>
                  <a:pt x="3370611" y="459343"/>
                </a:cubicBezTo>
                <a:cubicBezTo>
                  <a:pt x="3051183" y="500335"/>
                  <a:pt x="3057053" y="419124"/>
                  <a:pt x="2880557" y="459343"/>
                </a:cubicBezTo>
                <a:cubicBezTo>
                  <a:pt x="2704061" y="499562"/>
                  <a:pt x="2460853" y="386427"/>
                  <a:pt x="2067786" y="459343"/>
                </a:cubicBezTo>
                <a:cubicBezTo>
                  <a:pt x="1674719" y="532259"/>
                  <a:pt x="1663831" y="435387"/>
                  <a:pt x="1362587" y="459343"/>
                </a:cubicBezTo>
                <a:cubicBezTo>
                  <a:pt x="1061343" y="483299"/>
                  <a:pt x="852282" y="455577"/>
                  <a:pt x="657389" y="459343"/>
                </a:cubicBezTo>
                <a:cubicBezTo>
                  <a:pt x="462496" y="463109"/>
                  <a:pt x="277101" y="438973"/>
                  <a:pt x="0" y="459343"/>
                </a:cubicBezTo>
                <a:cubicBezTo>
                  <a:pt x="-10060" y="259935"/>
                  <a:pt x="43318" y="151183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349250">
              <a:spcBef>
                <a:spcPts val="0"/>
              </a:spcBef>
            </a:pPr>
            <a:r>
              <a:rPr lang="en-US" sz="1600" b="1" dirty="0">
                <a:latin typeface="Arial Nova Cond" panose="020B0506020202020204" pitchFamily="34" charset="0"/>
              </a:rPr>
              <a:t>Enabling Regulatory and Oversight Framework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D9B1EA3-370C-5AB8-C309-0EB3DBFC8FC7}"/>
              </a:ext>
            </a:extLst>
          </p:cNvPr>
          <p:cNvSpPr txBox="1"/>
          <p:nvPr/>
        </p:nvSpPr>
        <p:spPr>
          <a:xfrm>
            <a:off x="681335" y="6111886"/>
            <a:ext cx="10757268" cy="390485"/>
          </a:xfrm>
          <a:custGeom>
            <a:avLst/>
            <a:gdLst>
              <a:gd name="connsiteX0" fmla="*/ 0 w 10757268"/>
              <a:gd name="connsiteY0" fmla="*/ 0 h 390485"/>
              <a:gd name="connsiteX1" fmla="*/ 382481 w 10757268"/>
              <a:gd name="connsiteY1" fmla="*/ 0 h 390485"/>
              <a:gd name="connsiteX2" fmla="*/ 657389 w 10757268"/>
              <a:gd name="connsiteY2" fmla="*/ 0 h 390485"/>
              <a:gd name="connsiteX3" fmla="*/ 932297 w 10757268"/>
              <a:gd name="connsiteY3" fmla="*/ 0 h 390485"/>
              <a:gd name="connsiteX4" fmla="*/ 1745068 w 10757268"/>
              <a:gd name="connsiteY4" fmla="*/ 0 h 390485"/>
              <a:gd name="connsiteX5" fmla="*/ 2450267 w 10757268"/>
              <a:gd name="connsiteY5" fmla="*/ 0 h 390485"/>
              <a:gd name="connsiteX6" fmla="*/ 2940320 w 10757268"/>
              <a:gd name="connsiteY6" fmla="*/ 0 h 390485"/>
              <a:gd name="connsiteX7" fmla="*/ 3645519 w 10757268"/>
              <a:gd name="connsiteY7" fmla="*/ 0 h 390485"/>
              <a:gd name="connsiteX8" fmla="*/ 4135572 w 10757268"/>
              <a:gd name="connsiteY8" fmla="*/ 0 h 390485"/>
              <a:gd name="connsiteX9" fmla="*/ 4948343 w 10757268"/>
              <a:gd name="connsiteY9" fmla="*/ 0 h 390485"/>
              <a:gd name="connsiteX10" fmla="*/ 5653542 w 10757268"/>
              <a:gd name="connsiteY10" fmla="*/ 0 h 390485"/>
              <a:gd name="connsiteX11" fmla="*/ 6358741 w 10757268"/>
              <a:gd name="connsiteY11" fmla="*/ 0 h 390485"/>
              <a:gd name="connsiteX12" fmla="*/ 6956367 w 10757268"/>
              <a:gd name="connsiteY12" fmla="*/ 0 h 390485"/>
              <a:gd name="connsiteX13" fmla="*/ 7231275 w 10757268"/>
              <a:gd name="connsiteY13" fmla="*/ 0 h 390485"/>
              <a:gd name="connsiteX14" fmla="*/ 8044046 w 10757268"/>
              <a:gd name="connsiteY14" fmla="*/ 0 h 390485"/>
              <a:gd name="connsiteX15" fmla="*/ 8749245 w 10757268"/>
              <a:gd name="connsiteY15" fmla="*/ 0 h 390485"/>
              <a:gd name="connsiteX16" fmla="*/ 9454443 w 10757268"/>
              <a:gd name="connsiteY16" fmla="*/ 0 h 390485"/>
              <a:gd name="connsiteX17" fmla="*/ 9836924 w 10757268"/>
              <a:gd name="connsiteY17" fmla="*/ 0 h 390485"/>
              <a:gd name="connsiteX18" fmla="*/ 10757268 w 10757268"/>
              <a:gd name="connsiteY18" fmla="*/ 0 h 390485"/>
              <a:gd name="connsiteX19" fmla="*/ 10757268 w 10757268"/>
              <a:gd name="connsiteY19" fmla="*/ 390485 h 390485"/>
              <a:gd name="connsiteX20" fmla="*/ 9944497 w 10757268"/>
              <a:gd name="connsiteY20" fmla="*/ 390485 h 390485"/>
              <a:gd name="connsiteX21" fmla="*/ 9131725 w 10757268"/>
              <a:gd name="connsiteY21" fmla="*/ 390485 h 390485"/>
              <a:gd name="connsiteX22" fmla="*/ 8856817 w 10757268"/>
              <a:gd name="connsiteY22" fmla="*/ 390485 h 390485"/>
              <a:gd name="connsiteX23" fmla="*/ 8044046 w 10757268"/>
              <a:gd name="connsiteY23" fmla="*/ 390485 h 390485"/>
              <a:gd name="connsiteX24" fmla="*/ 7661565 w 10757268"/>
              <a:gd name="connsiteY24" fmla="*/ 390485 h 390485"/>
              <a:gd name="connsiteX25" fmla="*/ 6848794 w 10757268"/>
              <a:gd name="connsiteY25" fmla="*/ 390485 h 390485"/>
              <a:gd name="connsiteX26" fmla="*/ 6573886 w 10757268"/>
              <a:gd name="connsiteY26" fmla="*/ 390485 h 390485"/>
              <a:gd name="connsiteX27" fmla="*/ 5868687 w 10757268"/>
              <a:gd name="connsiteY27" fmla="*/ 390485 h 390485"/>
              <a:gd name="connsiteX28" fmla="*/ 5055916 w 10757268"/>
              <a:gd name="connsiteY28" fmla="*/ 390485 h 390485"/>
              <a:gd name="connsiteX29" fmla="*/ 4673435 w 10757268"/>
              <a:gd name="connsiteY29" fmla="*/ 390485 h 390485"/>
              <a:gd name="connsiteX30" fmla="*/ 4290955 w 10757268"/>
              <a:gd name="connsiteY30" fmla="*/ 390485 h 390485"/>
              <a:gd name="connsiteX31" fmla="*/ 3800901 w 10757268"/>
              <a:gd name="connsiteY31" fmla="*/ 390485 h 390485"/>
              <a:gd name="connsiteX32" fmla="*/ 2988130 w 10757268"/>
              <a:gd name="connsiteY32" fmla="*/ 390485 h 390485"/>
              <a:gd name="connsiteX33" fmla="*/ 2282931 w 10757268"/>
              <a:gd name="connsiteY33" fmla="*/ 390485 h 390485"/>
              <a:gd name="connsiteX34" fmla="*/ 1900451 w 10757268"/>
              <a:gd name="connsiteY34" fmla="*/ 390485 h 390485"/>
              <a:gd name="connsiteX35" fmla="*/ 1302825 w 10757268"/>
              <a:gd name="connsiteY35" fmla="*/ 390485 h 390485"/>
              <a:gd name="connsiteX36" fmla="*/ 0 w 10757268"/>
              <a:gd name="connsiteY36" fmla="*/ 390485 h 390485"/>
              <a:gd name="connsiteX37" fmla="*/ 0 w 10757268"/>
              <a:gd name="connsiteY37" fmla="*/ 0 h 39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757268" h="390485" fill="none" extrusionOk="0">
                <a:moveTo>
                  <a:pt x="0" y="0"/>
                </a:moveTo>
                <a:cubicBezTo>
                  <a:pt x="155875" y="-24520"/>
                  <a:pt x="302554" y="30905"/>
                  <a:pt x="382481" y="0"/>
                </a:cubicBezTo>
                <a:cubicBezTo>
                  <a:pt x="462408" y="-30905"/>
                  <a:pt x="579182" y="321"/>
                  <a:pt x="657389" y="0"/>
                </a:cubicBezTo>
                <a:cubicBezTo>
                  <a:pt x="735596" y="-321"/>
                  <a:pt x="836762" y="16728"/>
                  <a:pt x="932297" y="0"/>
                </a:cubicBezTo>
                <a:cubicBezTo>
                  <a:pt x="1027832" y="-16728"/>
                  <a:pt x="1559363" y="63582"/>
                  <a:pt x="1745068" y="0"/>
                </a:cubicBezTo>
                <a:cubicBezTo>
                  <a:pt x="1930773" y="-63582"/>
                  <a:pt x="2270821" y="53465"/>
                  <a:pt x="2450267" y="0"/>
                </a:cubicBezTo>
                <a:cubicBezTo>
                  <a:pt x="2629713" y="-53465"/>
                  <a:pt x="2724149" y="52769"/>
                  <a:pt x="2940320" y="0"/>
                </a:cubicBezTo>
                <a:cubicBezTo>
                  <a:pt x="3156491" y="-52769"/>
                  <a:pt x="3495612" y="31956"/>
                  <a:pt x="3645519" y="0"/>
                </a:cubicBezTo>
                <a:cubicBezTo>
                  <a:pt x="3795426" y="-31956"/>
                  <a:pt x="3928481" y="20896"/>
                  <a:pt x="4135572" y="0"/>
                </a:cubicBezTo>
                <a:cubicBezTo>
                  <a:pt x="4342663" y="-20896"/>
                  <a:pt x="4777598" y="20180"/>
                  <a:pt x="4948343" y="0"/>
                </a:cubicBezTo>
                <a:cubicBezTo>
                  <a:pt x="5119088" y="-20180"/>
                  <a:pt x="5393231" y="4945"/>
                  <a:pt x="5653542" y="0"/>
                </a:cubicBezTo>
                <a:cubicBezTo>
                  <a:pt x="5913853" y="-4945"/>
                  <a:pt x="6070886" y="7782"/>
                  <a:pt x="6358741" y="0"/>
                </a:cubicBezTo>
                <a:cubicBezTo>
                  <a:pt x="6646596" y="-7782"/>
                  <a:pt x="6746497" y="36358"/>
                  <a:pt x="6956367" y="0"/>
                </a:cubicBezTo>
                <a:cubicBezTo>
                  <a:pt x="7166237" y="-36358"/>
                  <a:pt x="7096484" y="17019"/>
                  <a:pt x="7231275" y="0"/>
                </a:cubicBezTo>
                <a:cubicBezTo>
                  <a:pt x="7366066" y="-17019"/>
                  <a:pt x="7645206" y="39579"/>
                  <a:pt x="8044046" y="0"/>
                </a:cubicBezTo>
                <a:cubicBezTo>
                  <a:pt x="8442886" y="-39579"/>
                  <a:pt x="8463144" y="42810"/>
                  <a:pt x="8749245" y="0"/>
                </a:cubicBezTo>
                <a:cubicBezTo>
                  <a:pt x="9035346" y="-42810"/>
                  <a:pt x="9134527" y="83787"/>
                  <a:pt x="9454443" y="0"/>
                </a:cubicBezTo>
                <a:cubicBezTo>
                  <a:pt x="9774359" y="-83787"/>
                  <a:pt x="9703732" y="10444"/>
                  <a:pt x="9836924" y="0"/>
                </a:cubicBezTo>
                <a:cubicBezTo>
                  <a:pt x="9970116" y="-10444"/>
                  <a:pt x="10313408" y="98493"/>
                  <a:pt x="10757268" y="0"/>
                </a:cubicBezTo>
                <a:cubicBezTo>
                  <a:pt x="10777693" y="156394"/>
                  <a:pt x="10756558" y="196207"/>
                  <a:pt x="10757268" y="390485"/>
                </a:cubicBezTo>
                <a:cubicBezTo>
                  <a:pt x="10489279" y="481192"/>
                  <a:pt x="10244282" y="371424"/>
                  <a:pt x="9944497" y="390485"/>
                </a:cubicBezTo>
                <a:cubicBezTo>
                  <a:pt x="9644712" y="409546"/>
                  <a:pt x="9475414" y="350966"/>
                  <a:pt x="9131725" y="390485"/>
                </a:cubicBezTo>
                <a:cubicBezTo>
                  <a:pt x="8788036" y="430004"/>
                  <a:pt x="8991472" y="380197"/>
                  <a:pt x="8856817" y="390485"/>
                </a:cubicBezTo>
                <a:cubicBezTo>
                  <a:pt x="8722162" y="400773"/>
                  <a:pt x="8296386" y="296695"/>
                  <a:pt x="8044046" y="390485"/>
                </a:cubicBezTo>
                <a:cubicBezTo>
                  <a:pt x="7791706" y="484275"/>
                  <a:pt x="7833114" y="370365"/>
                  <a:pt x="7661565" y="390485"/>
                </a:cubicBezTo>
                <a:cubicBezTo>
                  <a:pt x="7490016" y="410605"/>
                  <a:pt x="7098145" y="295825"/>
                  <a:pt x="6848794" y="390485"/>
                </a:cubicBezTo>
                <a:cubicBezTo>
                  <a:pt x="6599443" y="485145"/>
                  <a:pt x="6676618" y="382678"/>
                  <a:pt x="6573886" y="390485"/>
                </a:cubicBezTo>
                <a:cubicBezTo>
                  <a:pt x="6471154" y="398292"/>
                  <a:pt x="6200284" y="339147"/>
                  <a:pt x="5868687" y="390485"/>
                </a:cubicBezTo>
                <a:cubicBezTo>
                  <a:pt x="5537090" y="441823"/>
                  <a:pt x="5359982" y="348279"/>
                  <a:pt x="5055916" y="390485"/>
                </a:cubicBezTo>
                <a:cubicBezTo>
                  <a:pt x="4751850" y="432691"/>
                  <a:pt x="4755695" y="346456"/>
                  <a:pt x="4673435" y="390485"/>
                </a:cubicBezTo>
                <a:cubicBezTo>
                  <a:pt x="4591175" y="434514"/>
                  <a:pt x="4402919" y="365296"/>
                  <a:pt x="4290955" y="390485"/>
                </a:cubicBezTo>
                <a:cubicBezTo>
                  <a:pt x="4178991" y="415674"/>
                  <a:pt x="3902062" y="381015"/>
                  <a:pt x="3800901" y="390485"/>
                </a:cubicBezTo>
                <a:cubicBezTo>
                  <a:pt x="3699740" y="399955"/>
                  <a:pt x="3316012" y="322168"/>
                  <a:pt x="2988130" y="390485"/>
                </a:cubicBezTo>
                <a:cubicBezTo>
                  <a:pt x="2660248" y="458802"/>
                  <a:pt x="2481363" y="378501"/>
                  <a:pt x="2282931" y="390485"/>
                </a:cubicBezTo>
                <a:cubicBezTo>
                  <a:pt x="2084499" y="402469"/>
                  <a:pt x="2082488" y="385236"/>
                  <a:pt x="1900451" y="390485"/>
                </a:cubicBezTo>
                <a:cubicBezTo>
                  <a:pt x="1718414" y="395734"/>
                  <a:pt x="1510248" y="370248"/>
                  <a:pt x="1302825" y="390485"/>
                </a:cubicBezTo>
                <a:cubicBezTo>
                  <a:pt x="1095402" y="410722"/>
                  <a:pt x="445095" y="249977"/>
                  <a:pt x="0" y="390485"/>
                </a:cubicBezTo>
                <a:cubicBezTo>
                  <a:pt x="-6009" y="245518"/>
                  <a:pt x="3820" y="114954"/>
                  <a:pt x="0" y="0"/>
                </a:cubicBezTo>
                <a:close/>
              </a:path>
              <a:path w="10757268" h="390485" stroke="0" extrusionOk="0">
                <a:moveTo>
                  <a:pt x="0" y="0"/>
                </a:moveTo>
                <a:cubicBezTo>
                  <a:pt x="207881" y="-52119"/>
                  <a:pt x="305927" y="56902"/>
                  <a:pt x="597626" y="0"/>
                </a:cubicBezTo>
                <a:cubicBezTo>
                  <a:pt x="889325" y="-56902"/>
                  <a:pt x="1067570" y="67359"/>
                  <a:pt x="1302825" y="0"/>
                </a:cubicBezTo>
                <a:cubicBezTo>
                  <a:pt x="1538080" y="-67359"/>
                  <a:pt x="1520566" y="32427"/>
                  <a:pt x="1577733" y="0"/>
                </a:cubicBezTo>
                <a:cubicBezTo>
                  <a:pt x="1634900" y="-32427"/>
                  <a:pt x="1954963" y="35828"/>
                  <a:pt x="2282931" y="0"/>
                </a:cubicBezTo>
                <a:cubicBezTo>
                  <a:pt x="2610899" y="-35828"/>
                  <a:pt x="2492502" y="25468"/>
                  <a:pt x="2557839" y="0"/>
                </a:cubicBezTo>
                <a:cubicBezTo>
                  <a:pt x="2623176" y="-25468"/>
                  <a:pt x="3097134" y="3051"/>
                  <a:pt x="3370611" y="0"/>
                </a:cubicBezTo>
                <a:cubicBezTo>
                  <a:pt x="3644088" y="-3051"/>
                  <a:pt x="3590291" y="991"/>
                  <a:pt x="3753091" y="0"/>
                </a:cubicBezTo>
                <a:cubicBezTo>
                  <a:pt x="3915891" y="-991"/>
                  <a:pt x="4345057" y="80878"/>
                  <a:pt x="4565863" y="0"/>
                </a:cubicBezTo>
                <a:cubicBezTo>
                  <a:pt x="4786669" y="-80878"/>
                  <a:pt x="4874800" y="18112"/>
                  <a:pt x="5055916" y="0"/>
                </a:cubicBezTo>
                <a:cubicBezTo>
                  <a:pt x="5237032" y="-18112"/>
                  <a:pt x="5568693" y="21467"/>
                  <a:pt x="5761115" y="0"/>
                </a:cubicBezTo>
                <a:cubicBezTo>
                  <a:pt x="5953537" y="-21467"/>
                  <a:pt x="5941239" y="6659"/>
                  <a:pt x="6036023" y="0"/>
                </a:cubicBezTo>
                <a:cubicBezTo>
                  <a:pt x="6130807" y="-6659"/>
                  <a:pt x="6238077" y="28202"/>
                  <a:pt x="6310931" y="0"/>
                </a:cubicBezTo>
                <a:cubicBezTo>
                  <a:pt x="6383785" y="-28202"/>
                  <a:pt x="6713328" y="55584"/>
                  <a:pt x="6908557" y="0"/>
                </a:cubicBezTo>
                <a:cubicBezTo>
                  <a:pt x="7103786" y="-55584"/>
                  <a:pt x="7412599" y="68859"/>
                  <a:pt x="7721328" y="0"/>
                </a:cubicBezTo>
                <a:cubicBezTo>
                  <a:pt x="8030057" y="-68859"/>
                  <a:pt x="8036531" y="18556"/>
                  <a:pt x="8211381" y="0"/>
                </a:cubicBezTo>
                <a:cubicBezTo>
                  <a:pt x="8386231" y="-18556"/>
                  <a:pt x="8508616" y="44630"/>
                  <a:pt x="8593862" y="0"/>
                </a:cubicBezTo>
                <a:cubicBezTo>
                  <a:pt x="8679108" y="-44630"/>
                  <a:pt x="8949718" y="21152"/>
                  <a:pt x="9191488" y="0"/>
                </a:cubicBezTo>
                <a:cubicBezTo>
                  <a:pt x="9433258" y="-21152"/>
                  <a:pt x="9599853" y="10160"/>
                  <a:pt x="9896687" y="0"/>
                </a:cubicBezTo>
                <a:cubicBezTo>
                  <a:pt x="10193521" y="-10160"/>
                  <a:pt x="10055925" y="32903"/>
                  <a:pt x="10171595" y="0"/>
                </a:cubicBezTo>
                <a:cubicBezTo>
                  <a:pt x="10287265" y="-32903"/>
                  <a:pt x="10584576" y="527"/>
                  <a:pt x="10757268" y="0"/>
                </a:cubicBezTo>
                <a:cubicBezTo>
                  <a:pt x="10761686" y="134544"/>
                  <a:pt x="10748265" y="197556"/>
                  <a:pt x="10757268" y="390485"/>
                </a:cubicBezTo>
                <a:cubicBezTo>
                  <a:pt x="10379511" y="454900"/>
                  <a:pt x="10234978" y="360275"/>
                  <a:pt x="9944497" y="390485"/>
                </a:cubicBezTo>
                <a:cubicBezTo>
                  <a:pt x="9654016" y="420695"/>
                  <a:pt x="9404212" y="348955"/>
                  <a:pt x="9239298" y="390485"/>
                </a:cubicBezTo>
                <a:cubicBezTo>
                  <a:pt x="9074384" y="432015"/>
                  <a:pt x="8819405" y="311743"/>
                  <a:pt x="8426527" y="390485"/>
                </a:cubicBezTo>
                <a:cubicBezTo>
                  <a:pt x="8033649" y="469227"/>
                  <a:pt x="8151472" y="356175"/>
                  <a:pt x="8044046" y="390485"/>
                </a:cubicBezTo>
                <a:cubicBezTo>
                  <a:pt x="7936620" y="424795"/>
                  <a:pt x="7503050" y="319261"/>
                  <a:pt x="7338847" y="390485"/>
                </a:cubicBezTo>
                <a:cubicBezTo>
                  <a:pt x="7174644" y="461709"/>
                  <a:pt x="6995455" y="356634"/>
                  <a:pt x="6848794" y="390485"/>
                </a:cubicBezTo>
                <a:cubicBezTo>
                  <a:pt x="6702133" y="424336"/>
                  <a:pt x="6417345" y="340264"/>
                  <a:pt x="6143595" y="390485"/>
                </a:cubicBezTo>
                <a:cubicBezTo>
                  <a:pt x="5869845" y="440706"/>
                  <a:pt x="5646147" y="370743"/>
                  <a:pt x="5330824" y="390485"/>
                </a:cubicBezTo>
                <a:cubicBezTo>
                  <a:pt x="5015501" y="410227"/>
                  <a:pt x="4956247" y="362622"/>
                  <a:pt x="4840771" y="390485"/>
                </a:cubicBezTo>
                <a:cubicBezTo>
                  <a:pt x="4725295" y="418348"/>
                  <a:pt x="4642340" y="362978"/>
                  <a:pt x="4565863" y="390485"/>
                </a:cubicBezTo>
                <a:cubicBezTo>
                  <a:pt x="4489386" y="417992"/>
                  <a:pt x="4233362" y="340714"/>
                  <a:pt x="4075809" y="390485"/>
                </a:cubicBezTo>
                <a:cubicBezTo>
                  <a:pt x="3918256" y="440256"/>
                  <a:pt x="3690039" y="349493"/>
                  <a:pt x="3370611" y="390485"/>
                </a:cubicBezTo>
                <a:cubicBezTo>
                  <a:pt x="3051183" y="431477"/>
                  <a:pt x="3057053" y="350266"/>
                  <a:pt x="2880557" y="390485"/>
                </a:cubicBezTo>
                <a:cubicBezTo>
                  <a:pt x="2704061" y="430704"/>
                  <a:pt x="2460853" y="317569"/>
                  <a:pt x="2067786" y="390485"/>
                </a:cubicBezTo>
                <a:cubicBezTo>
                  <a:pt x="1674719" y="463401"/>
                  <a:pt x="1663831" y="366529"/>
                  <a:pt x="1362587" y="390485"/>
                </a:cubicBezTo>
                <a:cubicBezTo>
                  <a:pt x="1061343" y="414441"/>
                  <a:pt x="852282" y="386719"/>
                  <a:pt x="657389" y="390485"/>
                </a:cubicBezTo>
                <a:cubicBezTo>
                  <a:pt x="462496" y="394251"/>
                  <a:pt x="277101" y="370115"/>
                  <a:pt x="0" y="390485"/>
                </a:cubicBezTo>
                <a:cubicBezTo>
                  <a:pt x="-27714" y="235436"/>
                  <a:pt x="27550" y="124674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349250"/>
            <a:r>
              <a:rPr lang="en-US" sz="1600" b="1" dirty="0">
                <a:latin typeface="Arial Nova Cond" panose="020B0506020202020204" pitchFamily="34" charset="0"/>
              </a:rPr>
              <a:t>Equity Blueprint  &amp;  Workforce Development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3E1A02A-6DCE-1C8A-3572-DB41AEACD44E}"/>
              </a:ext>
            </a:extLst>
          </p:cNvPr>
          <p:cNvSpPr/>
          <p:nvPr/>
        </p:nvSpPr>
        <p:spPr bwMode="auto">
          <a:xfrm>
            <a:off x="4313570" y="2281981"/>
            <a:ext cx="7125034" cy="1444557"/>
          </a:xfrm>
          <a:prstGeom prst="rect">
            <a:avLst/>
          </a:prstGeom>
          <a:solidFill>
            <a:schemeClr val="bg1"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               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BD840981-DB75-8D3C-8E45-B682B7D8423B}"/>
              </a:ext>
            </a:extLst>
          </p:cNvPr>
          <p:cNvSpPr txBox="1"/>
          <p:nvPr/>
        </p:nvSpPr>
        <p:spPr>
          <a:xfrm>
            <a:off x="4623673" y="2740286"/>
            <a:ext cx="6693459" cy="1046167"/>
          </a:xfrm>
          <a:prstGeom prst="rect">
            <a:avLst/>
          </a:prstGeom>
          <a:noFill/>
        </p:spPr>
        <p:txBody>
          <a:bodyPr wrap="square" numCol="2" spcCol="365760" rtlCol="0" anchor="b" anchorCtr="0">
            <a:noAutofit/>
          </a:bodyPr>
          <a:lstStyle/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Reliability: Benchmarking, Standards</a:t>
            </a: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Charging innovation &amp; affordability</a:t>
            </a: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7475" indent="-117475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57250" algn="l"/>
                <a:tab pos="914400" algn="l"/>
              </a:tabLst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Approved Product List (APL)</a:t>
            </a:r>
          </a:p>
          <a:p>
            <a:pPr marL="117475" indent="-117475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57250" algn="l"/>
                <a:tab pos="914400" algn="l"/>
              </a:tabLst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NEVI/NEHC Coordination with EEI</a:t>
            </a:r>
            <a:endParaRPr lang="en-US" sz="1600">
              <a:solidFill>
                <a:schemeClr val="tx1"/>
              </a:solidFill>
              <a:effectLst/>
              <a:latin typeface="Arial Nova Cond Light" panose="020B0306020202020204" pitchFamily="34" charset="0"/>
              <a:ea typeface="Calibri" panose="020F0502020204030204" pitchFamily="34" charset="0"/>
            </a:endParaRP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9BCED0C-1A42-6F53-6EA6-925B87E117AA}"/>
              </a:ext>
            </a:extLst>
          </p:cNvPr>
          <p:cNvSpPr>
            <a:spLocks noChangeAspect="1"/>
          </p:cNvSpPr>
          <p:nvPr/>
        </p:nvSpPr>
        <p:spPr bwMode="auto">
          <a:xfrm>
            <a:off x="4415923" y="2330009"/>
            <a:ext cx="2852154" cy="504002"/>
          </a:xfrm>
          <a:custGeom>
            <a:avLst/>
            <a:gdLst>
              <a:gd name="connsiteX0" fmla="*/ 0 w 2852154"/>
              <a:gd name="connsiteY0" fmla="*/ 0 h 504002"/>
              <a:gd name="connsiteX1" fmla="*/ 513388 w 2852154"/>
              <a:gd name="connsiteY1" fmla="*/ 0 h 504002"/>
              <a:gd name="connsiteX2" fmla="*/ 998254 w 2852154"/>
              <a:gd name="connsiteY2" fmla="*/ 0 h 504002"/>
              <a:gd name="connsiteX3" fmla="*/ 1597206 w 2852154"/>
              <a:gd name="connsiteY3" fmla="*/ 0 h 504002"/>
              <a:gd name="connsiteX4" fmla="*/ 2082072 w 2852154"/>
              <a:gd name="connsiteY4" fmla="*/ 0 h 504002"/>
              <a:gd name="connsiteX5" fmla="*/ 2852154 w 2852154"/>
              <a:gd name="connsiteY5" fmla="*/ 0 h 504002"/>
              <a:gd name="connsiteX6" fmla="*/ 2852154 w 2852154"/>
              <a:gd name="connsiteY6" fmla="*/ 504002 h 504002"/>
              <a:gd name="connsiteX7" fmla="*/ 2310245 w 2852154"/>
              <a:gd name="connsiteY7" fmla="*/ 504002 h 504002"/>
              <a:gd name="connsiteX8" fmla="*/ 1682771 w 2852154"/>
              <a:gd name="connsiteY8" fmla="*/ 504002 h 504002"/>
              <a:gd name="connsiteX9" fmla="*/ 1055297 w 2852154"/>
              <a:gd name="connsiteY9" fmla="*/ 504002 h 504002"/>
              <a:gd name="connsiteX10" fmla="*/ 0 w 2852154"/>
              <a:gd name="connsiteY10" fmla="*/ 504002 h 504002"/>
              <a:gd name="connsiteX11" fmla="*/ 0 w 2852154"/>
              <a:gd name="connsiteY11" fmla="*/ 0 h 5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52154" h="504002" extrusionOk="0">
                <a:moveTo>
                  <a:pt x="0" y="0"/>
                </a:moveTo>
                <a:cubicBezTo>
                  <a:pt x="223390" y="-44543"/>
                  <a:pt x="338816" y="40222"/>
                  <a:pt x="513388" y="0"/>
                </a:cubicBezTo>
                <a:cubicBezTo>
                  <a:pt x="687960" y="-40222"/>
                  <a:pt x="853351" y="16590"/>
                  <a:pt x="998254" y="0"/>
                </a:cubicBezTo>
                <a:cubicBezTo>
                  <a:pt x="1143157" y="-16590"/>
                  <a:pt x="1349609" y="39519"/>
                  <a:pt x="1597206" y="0"/>
                </a:cubicBezTo>
                <a:cubicBezTo>
                  <a:pt x="1844803" y="-39519"/>
                  <a:pt x="1973369" y="40979"/>
                  <a:pt x="2082072" y="0"/>
                </a:cubicBezTo>
                <a:cubicBezTo>
                  <a:pt x="2190775" y="-40979"/>
                  <a:pt x="2571246" y="15642"/>
                  <a:pt x="2852154" y="0"/>
                </a:cubicBezTo>
                <a:cubicBezTo>
                  <a:pt x="2909960" y="157269"/>
                  <a:pt x="2834670" y="310850"/>
                  <a:pt x="2852154" y="504002"/>
                </a:cubicBezTo>
                <a:cubicBezTo>
                  <a:pt x="2702374" y="565187"/>
                  <a:pt x="2535684" y="478409"/>
                  <a:pt x="2310245" y="504002"/>
                </a:cubicBezTo>
                <a:cubicBezTo>
                  <a:pt x="2084806" y="529595"/>
                  <a:pt x="1873520" y="472098"/>
                  <a:pt x="1682771" y="504002"/>
                </a:cubicBezTo>
                <a:cubicBezTo>
                  <a:pt x="1492022" y="535906"/>
                  <a:pt x="1320586" y="435660"/>
                  <a:pt x="1055297" y="504002"/>
                </a:cubicBezTo>
                <a:cubicBezTo>
                  <a:pt x="790008" y="572344"/>
                  <a:pt x="270241" y="414912"/>
                  <a:pt x="0" y="504002"/>
                </a:cubicBezTo>
                <a:cubicBezTo>
                  <a:pt x="-22837" y="314678"/>
                  <a:pt x="48118" y="15079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0373086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noAutofit/>
          </a:bodyPr>
          <a:lstStyle/>
          <a:p>
            <a:pPr marL="9525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latin typeface="Arial Nova Cond" panose="020B0506020202020204" pitchFamily="34" charset="0"/>
              </a:rPr>
              <a:t>Charging Infrastructure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71F03788-4AC1-8C1E-45F3-B1FCC67E4257}"/>
              </a:ext>
            </a:extLst>
          </p:cNvPr>
          <p:cNvSpPr/>
          <p:nvPr/>
        </p:nvSpPr>
        <p:spPr bwMode="auto">
          <a:xfrm>
            <a:off x="4313570" y="3846369"/>
            <a:ext cx="7125034" cy="1527722"/>
          </a:xfrm>
          <a:prstGeom prst="rect">
            <a:avLst/>
          </a:prstGeom>
          <a:solidFill>
            <a:schemeClr val="bg1">
              <a:alpha val="6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               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08570988-24FE-E9D6-2B0F-AB561BEE0796}"/>
              </a:ext>
            </a:extLst>
          </p:cNvPr>
          <p:cNvSpPr txBox="1"/>
          <p:nvPr/>
        </p:nvSpPr>
        <p:spPr>
          <a:xfrm>
            <a:off x="4579357" y="4238788"/>
            <a:ext cx="6693459" cy="1195219"/>
          </a:xfrm>
          <a:prstGeom prst="rect">
            <a:avLst/>
          </a:prstGeom>
          <a:noFill/>
        </p:spPr>
        <p:txBody>
          <a:bodyPr wrap="square" numCol="2" spcCol="365760" rtlCol="0" anchor="b" anchorCtr="0">
            <a:noAutofit/>
          </a:bodyPr>
          <a:lstStyle/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Streamlined Grid Interconnect</a:t>
            </a:r>
          </a:p>
          <a:p>
            <a:pPr marL="569913" lvl="1" indent="-1127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Expedited Interim Charging Solutions</a:t>
            </a:r>
            <a:endParaRPr lang="en-US" sz="1400" dirty="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Managed Charging at Scale</a:t>
            </a: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Interconnect Standards for V2H/V2B/V2G</a:t>
            </a: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GridFAST</a:t>
            </a:r>
            <a:r>
              <a:rPr lang="en-US" sz="1100" baseline="72000" dirty="0" err="1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Online Data Exchange</a:t>
            </a: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OEM/Utility V2H/V2B Pilot</a:t>
            </a: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 Resilience/Evacuation Pilot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43202FF3-111A-1736-FC50-030FCC9CBF2C}"/>
              </a:ext>
            </a:extLst>
          </p:cNvPr>
          <p:cNvSpPr>
            <a:spLocks noChangeAspect="1"/>
          </p:cNvSpPr>
          <p:nvPr/>
        </p:nvSpPr>
        <p:spPr bwMode="auto">
          <a:xfrm>
            <a:off x="4417578" y="3850067"/>
            <a:ext cx="2852154" cy="504002"/>
          </a:xfrm>
          <a:custGeom>
            <a:avLst/>
            <a:gdLst>
              <a:gd name="connsiteX0" fmla="*/ 0 w 2852154"/>
              <a:gd name="connsiteY0" fmla="*/ 0 h 504002"/>
              <a:gd name="connsiteX1" fmla="*/ 513388 w 2852154"/>
              <a:gd name="connsiteY1" fmla="*/ 0 h 504002"/>
              <a:gd name="connsiteX2" fmla="*/ 998254 w 2852154"/>
              <a:gd name="connsiteY2" fmla="*/ 0 h 504002"/>
              <a:gd name="connsiteX3" fmla="*/ 1597206 w 2852154"/>
              <a:gd name="connsiteY3" fmla="*/ 0 h 504002"/>
              <a:gd name="connsiteX4" fmla="*/ 2082072 w 2852154"/>
              <a:gd name="connsiteY4" fmla="*/ 0 h 504002"/>
              <a:gd name="connsiteX5" fmla="*/ 2852154 w 2852154"/>
              <a:gd name="connsiteY5" fmla="*/ 0 h 504002"/>
              <a:gd name="connsiteX6" fmla="*/ 2852154 w 2852154"/>
              <a:gd name="connsiteY6" fmla="*/ 504002 h 504002"/>
              <a:gd name="connsiteX7" fmla="*/ 2310245 w 2852154"/>
              <a:gd name="connsiteY7" fmla="*/ 504002 h 504002"/>
              <a:gd name="connsiteX8" fmla="*/ 1682771 w 2852154"/>
              <a:gd name="connsiteY8" fmla="*/ 504002 h 504002"/>
              <a:gd name="connsiteX9" fmla="*/ 1055297 w 2852154"/>
              <a:gd name="connsiteY9" fmla="*/ 504002 h 504002"/>
              <a:gd name="connsiteX10" fmla="*/ 0 w 2852154"/>
              <a:gd name="connsiteY10" fmla="*/ 504002 h 504002"/>
              <a:gd name="connsiteX11" fmla="*/ 0 w 2852154"/>
              <a:gd name="connsiteY11" fmla="*/ 0 h 5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52154" h="504002" extrusionOk="0">
                <a:moveTo>
                  <a:pt x="0" y="0"/>
                </a:moveTo>
                <a:cubicBezTo>
                  <a:pt x="223390" y="-44543"/>
                  <a:pt x="338816" y="40222"/>
                  <a:pt x="513388" y="0"/>
                </a:cubicBezTo>
                <a:cubicBezTo>
                  <a:pt x="687960" y="-40222"/>
                  <a:pt x="853351" y="16590"/>
                  <a:pt x="998254" y="0"/>
                </a:cubicBezTo>
                <a:cubicBezTo>
                  <a:pt x="1143157" y="-16590"/>
                  <a:pt x="1349609" y="39519"/>
                  <a:pt x="1597206" y="0"/>
                </a:cubicBezTo>
                <a:cubicBezTo>
                  <a:pt x="1844803" y="-39519"/>
                  <a:pt x="1973369" y="40979"/>
                  <a:pt x="2082072" y="0"/>
                </a:cubicBezTo>
                <a:cubicBezTo>
                  <a:pt x="2190775" y="-40979"/>
                  <a:pt x="2571246" y="15642"/>
                  <a:pt x="2852154" y="0"/>
                </a:cubicBezTo>
                <a:cubicBezTo>
                  <a:pt x="2909960" y="157269"/>
                  <a:pt x="2834670" y="310850"/>
                  <a:pt x="2852154" y="504002"/>
                </a:cubicBezTo>
                <a:cubicBezTo>
                  <a:pt x="2702374" y="565187"/>
                  <a:pt x="2535684" y="478409"/>
                  <a:pt x="2310245" y="504002"/>
                </a:cubicBezTo>
                <a:cubicBezTo>
                  <a:pt x="2084806" y="529595"/>
                  <a:pt x="1873520" y="472098"/>
                  <a:pt x="1682771" y="504002"/>
                </a:cubicBezTo>
                <a:cubicBezTo>
                  <a:pt x="1492022" y="535906"/>
                  <a:pt x="1320586" y="435660"/>
                  <a:pt x="1055297" y="504002"/>
                </a:cubicBezTo>
                <a:cubicBezTo>
                  <a:pt x="790008" y="572344"/>
                  <a:pt x="270241" y="414912"/>
                  <a:pt x="0" y="504002"/>
                </a:cubicBezTo>
                <a:cubicBezTo>
                  <a:pt x="-22837" y="314678"/>
                  <a:pt x="48118" y="15079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0373086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noAutofit/>
          </a:bodyPr>
          <a:lstStyle/>
          <a:p>
            <a:pPr marL="9525"/>
            <a:r>
              <a:rPr lang="en-US" sz="1600" b="1">
                <a:latin typeface="Arial Nova Cond" panose="020B0506020202020204" pitchFamily="34" charset="0"/>
              </a:rPr>
              <a:t>Grid Readiness</a:t>
            </a:r>
          </a:p>
        </p:txBody>
      </p:sp>
      <p:sp>
        <p:nvSpPr>
          <p:cNvPr id="6" name="Title 85">
            <a:extLst>
              <a:ext uri="{FF2B5EF4-FFF2-40B4-BE49-F238E27FC236}">
                <a16:creationId xmlns:a16="http://schemas.microsoft.com/office/drawing/2014/main" id="{B608F49C-9672-6D73-845B-A3774C6F2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-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Addressing the Barriers to Achieving EVs at Scale</a:t>
            </a:r>
            <a:br>
              <a:rPr lang="en-US" sz="3200" dirty="0"/>
            </a:br>
            <a:r>
              <a:rPr lang="en-US" sz="2400" dirty="0"/>
              <a:t>A Three-Pillar Strategy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20ADD7-94B6-5223-7289-9185866328A5}"/>
              </a:ext>
            </a:extLst>
          </p:cNvPr>
          <p:cNvSpPr/>
          <p:nvPr/>
        </p:nvSpPr>
        <p:spPr>
          <a:xfrm>
            <a:off x="681335" y="4342968"/>
            <a:ext cx="3285505" cy="104904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824A2C-3559-22C9-72DA-AC73E08C95A9}"/>
              </a:ext>
            </a:extLst>
          </p:cNvPr>
          <p:cNvSpPr/>
          <p:nvPr/>
        </p:nvSpPr>
        <p:spPr>
          <a:xfrm>
            <a:off x="4413767" y="4238788"/>
            <a:ext cx="6800858" cy="47310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Elbow Connector 10">
            <a:extLst>
              <a:ext uri="{FF2B5EF4-FFF2-40B4-BE49-F238E27FC236}">
                <a16:creationId xmlns:a16="http://schemas.microsoft.com/office/drawing/2014/main" id="{F4EB6BE2-6ABE-0BF1-5E43-C77F33996854}"/>
              </a:ext>
            </a:extLst>
          </p:cNvPr>
          <p:cNvCxnSpPr>
            <a:cxnSpLocks/>
          </p:cNvCxnSpPr>
          <p:nvPr/>
        </p:nvCxnSpPr>
        <p:spPr>
          <a:xfrm rot="5400000">
            <a:off x="3728482" y="4997992"/>
            <a:ext cx="1162204" cy="141661"/>
          </a:xfrm>
          <a:prstGeom prst="bentConnector3">
            <a:avLst>
              <a:gd name="adj1" fmla="val -1703"/>
            </a:avLst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FAEEE24-9120-CFC4-47DF-E1C8D67F5DC7}"/>
              </a:ext>
            </a:extLst>
          </p:cNvPr>
          <p:cNvSpPr/>
          <p:nvPr/>
        </p:nvSpPr>
        <p:spPr>
          <a:xfrm>
            <a:off x="676469" y="2314702"/>
            <a:ext cx="3285505" cy="104904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riangle 22">
            <a:extLst>
              <a:ext uri="{FF2B5EF4-FFF2-40B4-BE49-F238E27FC236}">
                <a16:creationId xmlns:a16="http://schemas.microsoft.com/office/drawing/2014/main" id="{8F819B65-83A4-D3CB-5636-D144EB443B8D}"/>
              </a:ext>
            </a:extLst>
          </p:cNvPr>
          <p:cNvSpPr/>
          <p:nvPr/>
        </p:nvSpPr>
        <p:spPr>
          <a:xfrm rot="10800000">
            <a:off x="3885441" y="5547735"/>
            <a:ext cx="756559" cy="1623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B5638-CBF8-FA83-4054-42FAA0C9E53D}"/>
              </a:ext>
            </a:extLst>
          </p:cNvPr>
          <p:cNvSpPr txBox="1"/>
          <p:nvPr/>
        </p:nvSpPr>
        <p:spPr>
          <a:xfrm>
            <a:off x="10343415" y="1587713"/>
            <a:ext cx="1640821" cy="1472238"/>
          </a:xfrm>
          <a:prstGeom prst="rect">
            <a:avLst/>
          </a:prstGeom>
          <a:solidFill>
            <a:schemeClr val="bg1"/>
          </a:solidFill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Red: Expected to heavily inform the regulatory workstream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8F4803-5E52-01BD-69EA-DB10A8E5B243}"/>
              </a:ext>
            </a:extLst>
          </p:cNvPr>
          <p:cNvCxnSpPr>
            <a:cxnSpLocks/>
          </p:cNvCxnSpPr>
          <p:nvPr/>
        </p:nvCxnSpPr>
        <p:spPr>
          <a:xfrm>
            <a:off x="2283863" y="3393468"/>
            <a:ext cx="0" cy="986873"/>
          </a:xfrm>
          <a:prstGeom prst="straightConnector1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3279D7-B2F5-26A7-38F2-D55749AE2689}"/>
              </a:ext>
            </a:extLst>
          </p:cNvPr>
          <p:cNvCxnSpPr>
            <a:cxnSpLocks/>
          </p:cNvCxnSpPr>
          <p:nvPr/>
        </p:nvCxnSpPr>
        <p:spPr>
          <a:xfrm>
            <a:off x="2283863" y="5380505"/>
            <a:ext cx="0" cy="225421"/>
          </a:xfrm>
          <a:prstGeom prst="straightConnector1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Triangle 22">
            <a:extLst>
              <a:ext uri="{FF2B5EF4-FFF2-40B4-BE49-F238E27FC236}">
                <a16:creationId xmlns:a16="http://schemas.microsoft.com/office/drawing/2014/main" id="{E76F2BA6-24C5-BE3F-F1C5-0E9BDBD99503}"/>
              </a:ext>
            </a:extLst>
          </p:cNvPr>
          <p:cNvSpPr/>
          <p:nvPr/>
        </p:nvSpPr>
        <p:spPr>
          <a:xfrm rot="10800000">
            <a:off x="1904240" y="5544963"/>
            <a:ext cx="756559" cy="161562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936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A0F37-3303-BA0A-C022-546E80F43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-2"/>
            <a:ext cx="9654082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Key Regulatory Areas of Focus to Advance Timely Grid Investment for Scale Levels of EV Charging Infrastructure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84E5D7-6392-7541-1C5A-1D7C16CFB6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51836" y="6387738"/>
            <a:ext cx="2743200" cy="215444"/>
          </a:xfrm>
        </p:spPr>
        <p:txBody>
          <a:bodyPr/>
          <a:lstStyle/>
          <a:p>
            <a:fld id="{D0BFFA26-5A0E-9946-AACB-F15E627A5865}" type="slidenum">
              <a:rPr lang="en-US" smtClean="0"/>
              <a:t>27</a:t>
            </a:fld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61EDC9B-913A-134D-A1EF-760424566AFE}"/>
              </a:ext>
            </a:extLst>
          </p:cNvPr>
          <p:cNvSpPr/>
          <p:nvPr/>
        </p:nvSpPr>
        <p:spPr>
          <a:xfrm rot="5400000" flipH="1">
            <a:off x="2482814" y="3088082"/>
            <a:ext cx="84565" cy="37643"/>
          </a:xfrm>
          <a:custGeom>
            <a:avLst/>
            <a:gdLst>
              <a:gd name="connsiteX0" fmla="*/ 84565 w 84565"/>
              <a:gd name="connsiteY0" fmla="*/ 2677 h 37643"/>
              <a:gd name="connsiteX1" fmla="*/ 31551 w 84565"/>
              <a:gd name="connsiteY1" fmla="*/ 0 h 37643"/>
              <a:gd name="connsiteX2" fmla="*/ 0 w 84565"/>
              <a:gd name="connsiteY2" fmla="*/ 37643 h 37643"/>
              <a:gd name="connsiteX3" fmla="*/ 55259 w 84565"/>
              <a:gd name="connsiteY3" fmla="*/ 37643 h 37643"/>
              <a:gd name="connsiteX4" fmla="*/ 84565 w 84565"/>
              <a:gd name="connsiteY4" fmla="*/ 2677 h 37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565" h="37643">
                <a:moveTo>
                  <a:pt x="84565" y="2677"/>
                </a:moveTo>
                <a:lnTo>
                  <a:pt x="31551" y="0"/>
                </a:lnTo>
                <a:lnTo>
                  <a:pt x="0" y="37643"/>
                </a:lnTo>
                <a:lnTo>
                  <a:pt x="55259" y="37643"/>
                </a:lnTo>
                <a:lnTo>
                  <a:pt x="84565" y="26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2D754-BCAC-7851-A13B-0AB85C0D76F7}"/>
              </a:ext>
            </a:extLst>
          </p:cNvPr>
          <p:cNvSpPr txBox="1"/>
          <p:nvPr/>
        </p:nvSpPr>
        <p:spPr>
          <a:xfrm>
            <a:off x="91440" y="4719815"/>
            <a:ext cx="2552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Industry provided data &amp; 50-State Roadmap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5A14C-7C87-2C84-3721-CF5A11F9FB16}"/>
              </a:ext>
            </a:extLst>
          </p:cNvPr>
          <p:cNvSpPr txBox="1"/>
          <p:nvPr/>
        </p:nvSpPr>
        <p:spPr>
          <a:xfrm>
            <a:off x="3095036" y="4744048"/>
            <a:ext cx="20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Regulatory Workstream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6DBB94-16C8-283A-C7C3-684798B51F19}"/>
              </a:ext>
            </a:extLst>
          </p:cNvPr>
          <p:cNvSpPr txBox="1"/>
          <p:nvPr/>
        </p:nvSpPr>
        <p:spPr>
          <a:xfrm>
            <a:off x="5243442" y="4719815"/>
            <a:ext cx="2807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92D050"/>
                </a:solidFill>
              </a:rPr>
              <a:t>GridFAST</a:t>
            </a:r>
            <a:r>
              <a:rPr lang="en-US" b="1" dirty="0">
                <a:solidFill>
                  <a:srgbClr val="92D050"/>
                </a:solidFill>
              </a:rPr>
              <a:t> Tool &amp; Interconnection Workstreams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0F9DDA-D608-F8F0-F4E7-EECE398787F4}"/>
              </a:ext>
            </a:extLst>
          </p:cNvPr>
          <p:cNvSpPr txBox="1"/>
          <p:nvPr/>
        </p:nvSpPr>
        <p:spPr>
          <a:xfrm>
            <a:off x="8144022" y="4750592"/>
            <a:ext cx="2807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Collaborative NGO outreach and industry support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1E2CD157-96CC-1DB3-58EF-CB2965204A23}"/>
              </a:ext>
            </a:extLst>
          </p:cNvPr>
          <p:cNvSpPr/>
          <p:nvPr/>
        </p:nvSpPr>
        <p:spPr>
          <a:xfrm>
            <a:off x="-11429" y="1553410"/>
            <a:ext cx="4186168" cy="310821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9A2EE2A7-5865-FA3C-99BD-333B6614B96B}"/>
              </a:ext>
            </a:extLst>
          </p:cNvPr>
          <p:cNvSpPr/>
          <p:nvPr/>
        </p:nvSpPr>
        <p:spPr>
          <a:xfrm>
            <a:off x="2673834" y="1553410"/>
            <a:ext cx="4186168" cy="3108217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89F72443-DA27-0683-1CCD-30BA2D9E9DA2}"/>
              </a:ext>
            </a:extLst>
          </p:cNvPr>
          <p:cNvSpPr/>
          <p:nvPr/>
        </p:nvSpPr>
        <p:spPr>
          <a:xfrm>
            <a:off x="5361375" y="1565911"/>
            <a:ext cx="4186168" cy="310821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Arrow: Chevron 41">
            <a:extLst>
              <a:ext uri="{FF2B5EF4-FFF2-40B4-BE49-F238E27FC236}">
                <a16:creationId xmlns:a16="http://schemas.microsoft.com/office/drawing/2014/main" id="{F80B98D4-2789-C41E-E057-8316FE34E2EA}"/>
              </a:ext>
            </a:extLst>
          </p:cNvPr>
          <p:cNvSpPr/>
          <p:nvPr/>
        </p:nvSpPr>
        <p:spPr>
          <a:xfrm>
            <a:off x="8050483" y="1565910"/>
            <a:ext cx="4186168" cy="3108217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723E16-9AD0-C0D9-7DF2-4254FA9E052B}"/>
              </a:ext>
            </a:extLst>
          </p:cNvPr>
          <p:cNvSpPr txBox="1"/>
          <p:nvPr/>
        </p:nvSpPr>
        <p:spPr>
          <a:xfrm>
            <a:off x="9598921" y="2506739"/>
            <a:ext cx="1979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Provide Policy &amp; Regulatory Awareness</a:t>
            </a:r>
            <a:endParaRPr lang="en-US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52232F-C391-1AAA-B7C0-3F65BD489556}"/>
              </a:ext>
            </a:extLst>
          </p:cNvPr>
          <p:cNvSpPr txBox="1"/>
          <p:nvPr/>
        </p:nvSpPr>
        <p:spPr>
          <a:xfrm>
            <a:off x="1518745" y="2691405"/>
            <a:ext cx="1889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Justify the Need to Act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CBF1F5-ECF7-B854-BAF2-7D5F717CC73E}"/>
              </a:ext>
            </a:extLst>
          </p:cNvPr>
          <p:cNvSpPr txBox="1"/>
          <p:nvPr/>
        </p:nvSpPr>
        <p:spPr>
          <a:xfrm>
            <a:off x="4109570" y="2516383"/>
            <a:ext cx="2336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Justify Which Policies Need to be Addressed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0E8CBB-2F24-DF16-471E-D4420E7A842A}"/>
              </a:ext>
            </a:extLst>
          </p:cNvPr>
          <p:cNvSpPr txBox="1"/>
          <p:nvPr/>
        </p:nvSpPr>
        <p:spPr>
          <a:xfrm>
            <a:off x="6610230" y="2308921"/>
            <a:ext cx="2484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Establish Model Processes Across the Utility Industry</a:t>
            </a:r>
          </a:p>
        </p:txBody>
      </p:sp>
    </p:spTree>
    <p:extLst>
      <p:ext uri="{BB962C8B-B14F-4D97-AF65-F5344CB8AC3E}">
        <p14:creationId xmlns:p14="http://schemas.microsoft.com/office/powerpoint/2010/main" val="1651586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802FC82-7AE9-E9C0-9482-A5D614E05F4E}"/>
              </a:ext>
            </a:extLst>
          </p:cNvPr>
          <p:cNvSpPr/>
          <p:nvPr/>
        </p:nvSpPr>
        <p:spPr>
          <a:xfrm>
            <a:off x="8798215" y="1325561"/>
            <a:ext cx="3379883" cy="5352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13EB23-968A-902D-BCDB-9FD38BF99484}"/>
              </a:ext>
            </a:extLst>
          </p:cNvPr>
          <p:cNvSpPr/>
          <p:nvPr/>
        </p:nvSpPr>
        <p:spPr>
          <a:xfrm>
            <a:off x="5240242" y="1325560"/>
            <a:ext cx="3497358" cy="53523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9D106AA-1DAF-DCD0-238C-281D2691B99D}"/>
              </a:ext>
            </a:extLst>
          </p:cNvPr>
          <p:cNvSpPr txBox="1"/>
          <p:nvPr/>
        </p:nvSpPr>
        <p:spPr>
          <a:xfrm>
            <a:off x="492846" y="4320447"/>
            <a:ext cx="46753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srgbClr val="06C2F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PROPOSED DELIVERABLE: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50-State/National Outreach Package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for regulators, legislators, consumer advocates,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and federal agencies that leverages eRoadMAP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TM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GridFAST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TM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 to build a case for proactive grid investment that enables timely scale</a:t>
            </a:r>
            <a:endParaRPr kumimoji="0" lang="en-US" sz="2000" b="0" i="0" u="none" strike="sng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ova Cond" panose="020B0506020202020204" pitchFamily="34" charset="0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ED6C209-5598-D08E-7567-1DC7D13380D8}"/>
              </a:ext>
            </a:extLst>
          </p:cNvPr>
          <p:cNvSpPr txBox="1"/>
          <p:nvPr/>
        </p:nvSpPr>
        <p:spPr>
          <a:xfrm>
            <a:off x="5427066" y="2692248"/>
            <a:ext cx="3164961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Calibri" panose="020F0502020204030204" pitchFamily="34" charset="0"/>
              <a:buChar char="+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Economic Opportunities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(battery plants, assembly plants, EVSE,…)</a:t>
            </a: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Calibri" panose="020F0502020204030204" pitchFamily="34" charset="0"/>
              <a:buChar char="+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In-State Revenue Opportunities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(electricity sales/taxes, downward pressure on rates)</a:t>
            </a: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Calibri" panose="020F0502020204030204" pitchFamily="34" charset="0"/>
              <a:buChar char="+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Industry Support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(letters of support, PUC hearings,…)</a:t>
            </a: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Load Forecasting Data Analysis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(near-term priorities)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eRoadMAP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TM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 </a:t>
            </a: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Grid Impact Analysis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(substation and feeder level priorities)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eRoadMAP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TM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 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Arial Nova Cond Light" panose="020B0306020202020204" pitchFamily="34" charset="0"/>
              <a:ea typeface="+mn-ea"/>
              <a:cs typeface="+mn-cs"/>
            </a:endParaRP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Leadtime Impacts</a:t>
            </a: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Calibri" panose="020F0502020204030204" pitchFamily="34" charset="0"/>
              <a:buChar char="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Costs (potential solutions and approaches to who pays)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8CBE3EF-754A-B7B0-F6C6-63842D154BF6}"/>
              </a:ext>
            </a:extLst>
          </p:cNvPr>
          <p:cNvSpPr txBox="1"/>
          <p:nvPr/>
        </p:nvSpPr>
        <p:spPr>
          <a:xfrm>
            <a:off x="9035168" y="2770164"/>
            <a:ext cx="2925924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ystem Font Regular"/>
              <a:buChar char="+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Supply Chain Impacts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(transformers, switch gear,…)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ystem Font Regular"/>
              <a:buChar char="+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Grid-Side Costs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(potential solutions and approaches to who pays)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ystem Font Regular"/>
              <a:buChar char="+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IOU vs. Public Power vs. Rural Coop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9D33F6-2941-175F-B406-D62330F89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Regulatory/Policy Outreach</a:t>
            </a:r>
            <a:endParaRPr lang="en-US" dirty="0"/>
          </a:p>
        </p:txBody>
      </p:sp>
      <p:pic>
        <p:nvPicPr>
          <p:cNvPr id="11" name="Content Placeholder 10" descr="A map of the united states&#10;&#10;Description automatically generated">
            <a:extLst>
              <a:ext uri="{FF2B5EF4-FFF2-40B4-BE49-F238E27FC236}">
                <a16:creationId xmlns:a16="http://schemas.microsoft.com/office/drawing/2014/main" id="{4FE9E906-FCF5-73F5-A7E8-B0ECF2A76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8857" y="1130993"/>
            <a:ext cx="2428456" cy="1514703"/>
          </a:xfrm>
        </p:spPr>
      </p:pic>
      <p:pic>
        <p:nvPicPr>
          <p:cNvPr id="12" name="Content Placeholder 10" descr="A map of the united states&#10;&#10;Description automatically generated">
            <a:extLst>
              <a:ext uri="{FF2B5EF4-FFF2-40B4-BE49-F238E27FC236}">
                <a16:creationId xmlns:a16="http://schemas.microsoft.com/office/drawing/2014/main" id="{4DC5599B-359B-301B-6C6E-556EEC15C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66"/>
          <a:stretch/>
        </p:blipFill>
        <p:spPr>
          <a:xfrm>
            <a:off x="9216797" y="1177545"/>
            <a:ext cx="2428456" cy="15147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39E5C0-A0F6-6C26-EC9C-AEF9E50F443A}"/>
              </a:ext>
            </a:extLst>
          </p:cNvPr>
          <p:cNvSpPr/>
          <p:nvPr/>
        </p:nvSpPr>
        <p:spPr>
          <a:xfrm>
            <a:off x="4968" y="1325561"/>
            <a:ext cx="346287" cy="51953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2FE146-F728-C033-80EF-59D4007CC394}"/>
              </a:ext>
            </a:extLst>
          </p:cNvPr>
          <p:cNvSpPr txBox="1"/>
          <p:nvPr/>
        </p:nvSpPr>
        <p:spPr>
          <a:xfrm>
            <a:off x="6214464" y="1724187"/>
            <a:ext cx="1928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BY STATE: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65469D-E8B3-A13A-44B4-968575A0B225}"/>
              </a:ext>
            </a:extLst>
          </p:cNvPr>
          <p:cNvSpPr txBox="1"/>
          <p:nvPr/>
        </p:nvSpPr>
        <p:spPr>
          <a:xfrm>
            <a:off x="9572062" y="1748854"/>
            <a:ext cx="219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NATIONALLY: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E293EBC-AF18-E19E-6DA9-B70E2B744C8B}"/>
              </a:ext>
            </a:extLst>
          </p:cNvPr>
          <p:cNvGrpSpPr/>
          <p:nvPr/>
        </p:nvGrpSpPr>
        <p:grpSpPr>
          <a:xfrm>
            <a:off x="5409545" y="5175624"/>
            <a:ext cx="274921" cy="290036"/>
            <a:chOff x="8172577" y="1615373"/>
            <a:chExt cx="274921" cy="2900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C46942-6571-BCBA-AE2B-4274B4B00EEE}"/>
                </a:ext>
              </a:extLst>
            </p:cNvPr>
            <p:cNvSpPr/>
            <p:nvPr/>
          </p:nvSpPr>
          <p:spPr>
            <a:xfrm>
              <a:off x="8172577" y="1615373"/>
              <a:ext cx="268050" cy="26805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5" name="Graphic 84" descr="Lightning bolt with solid fill">
              <a:extLst>
                <a:ext uri="{FF2B5EF4-FFF2-40B4-BE49-F238E27FC236}">
                  <a16:creationId xmlns:a16="http://schemas.microsoft.com/office/drawing/2014/main" id="{A4A5F7A3-6060-1B3D-B1EA-A4421777B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79448" y="1637359"/>
              <a:ext cx="268050" cy="26805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C8D22D-862B-2F04-BED1-586D2A3AABC3}"/>
              </a:ext>
            </a:extLst>
          </p:cNvPr>
          <p:cNvGrpSpPr/>
          <p:nvPr/>
        </p:nvGrpSpPr>
        <p:grpSpPr>
          <a:xfrm>
            <a:off x="5412981" y="4628537"/>
            <a:ext cx="274921" cy="290036"/>
            <a:chOff x="8172577" y="1615373"/>
            <a:chExt cx="274921" cy="29003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903685-C71F-F9D2-A221-E6309EDC9B9C}"/>
                </a:ext>
              </a:extLst>
            </p:cNvPr>
            <p:cNvSpPr/>
            <p:nvPr/>
          </p:nvSpPr>
          <p:spPr>
            <a:xfrm>
              <a:off x="8172577" y="1615373"/>
              <a:ext cx="268050" cy="26805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Graphic 27" descr="Lightning bolt with solid fill">
              <a:extLst>
                <a:ext uri="{FF2B5EF4-FFF2-40B4-BE49-F238E27FC236}">
                  <a16:creationId xmlns:a16="http://schemas.microsoft.com/office/drawing/2014/main" id="{14192651-CF9B-BCFD-98E0-9FC5FBE40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79448" y="1637359"/>
              <a:ext cx="268050" cy="26805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8B3D9FA-23DF-1530-96A9-5EE895B777C8}"/>
              </a:ext>
            </a:extLst>
          </p:cNvPr>
          <p:cNvGrpSpPr/>
          <p:nvPr/>
        </p:nvGrpSpPr>
        <p:grpSpPr>
          <a:xfrm>
            <a:off x="5402674" y="5735773"/>
            <a:ext cx="274921" cy="290036"/>
            <a:chOff x="8172577" y="1615373"/>
            <a:chExt cx="274921" cy="2900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8288AED-657F-3662-671F-99C3FD900C73}"/>
                </a:ext>
              </a:extLst>
            </p:cNvPr>
            <p:cNvSpPr/>
            <p:nvPr/>
          </p:nvSpPr>
          <p:spPr>
            <a:xfrm>
              <a:off x="8172577" y="1615373"/>
              <a:ext cx="268050" cy="26805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Graphic 30" descr="Lightning bolt with solid fill">
              <a:extLst>
                <a:ext uri="{FF2B5EF4-FFF2-40B4-BE49-F238E27FC236}">
                  <a16:creationId xmlns:a16="http://schemas.microsoft.com/office/drawing/2014/main" id="{3739F8E5-75C7-FAE6-E70C-72817508B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79448" y="1637359"/>
              <a:ext cx="268050" cy="268050"/>
            </a:xfrm>
            <a:prstGeom prst="rect">
              <a:avLst/>
            </a:prstGeom>
          </p:spPr>
        </p:pic>
      </p:grpSp>
      <p:sp>
        <p:nvSpPr>
          <p:cNvPr id="32" name="Right Arrow 31">
            <a:extLst>
              <a:ext uri="{FF2B5EF4-FFF2-40B4-BE49-F238E27FC236}">
                <a16:creationId xmlns:a16="http://schemas.microsoft.com/office/drawing/2014/main" id="{3E8B6F7D-55CB-B4ED-1D03-E559EB281018}"/>
              </a:ext>
            </a:extLst>
          </p:cNvPr>
          <p:cNvSpPr/>
          <p:nvPr/>
        </p:nvSpPr>
        <p:spPr>
          <a:xfrm>
            <a:off x="4027550" y="1530445"/>
            <a:ext cx="1760999" cy="795866"/>
          </a:xfrm>
          <a:prstGeom prst="rightArrow">
            <a:avLst>
              <a:gd name="adj1" fmla="val 69149"/>
              <a:gd name="adj2" fmla="val 50000"/>
            </a:avLst>
          </a:prstGeom>
          <a:gradFill>
            <a:gsLst>
              <a:gs pos="28000">
                <a:srgbClr val="F9F9F9"/>
              </a:gs>
              <a:gs pos="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766719B7-1D2E-BEE5-436E-5ED1283ACAC6}"/>
              </a:ext>
            </a:extLst>
          </p:cNvPr>
          <p:cNvSpPr/>
          <p:nvPr/>
        </p:nvSpPr>
        <p:spPr>
          <a:xfrm>
            <a:off x="8051800" y="1537407"/>
            <a:ext cx="1320800" cy="795866"/>
          </a:xfrm>
          <a:prstGeom prst="rightArrow">
            <a:avLst>
              <a:gd name="adj1" fmla="val 69149"/>
              <a:gd name="adj2" fmla="val 50000"/>
            </a:avLst>
          </a:prstGeom>
          <a:gradFill>
            <a:gsLst>
              <a:gs pos="0">
                <a:srgbClr val="F9F9F9">
                  <a:alpha val="0"/>
                </a:srgbClr>
              </a:gs>
              <a:gs pos="9800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brochures with text&#10;&#10;Description automatically generated">
            <a:extLst>
              <a:ext uri="{FF2B5EF4-FFF2-40B4-BE49-F238E27FC236}">
                <a16:creationId xmlns:a16="http://schemas.microsoft.com/office/drawing/2014/main" id="{6FC36392-7B89-44E6-401F-5786D713BD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3958">
            <a:off x="808052" y="989946"/>
            <a:ext cx="3232444" cy="343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9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DC5D9-A2EC-87CC-3818-CC69A63F9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Released Reports +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92DC2-8BB0-7395-7074-52990A17BA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01DB42-8B1D-D1DB-EAE6-375C1B0E33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7057" y="1793382"/>
            <a:ext cx="3087999" cy="2809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6F0E06-CA15-720E-C1D2-546D056428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736" y="1793383"/>
            <a:ext cx="2411324" cy="31119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8AB290-0320-6F90-1B85-9BF9BF2C7D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746" y="1793381"/>
            <a:ext cx="2743824" cy="31119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56C22B-1FC6-F008-8163-9426559AA833}"/>
              </a:ext>
            </a:extLst>
          </p:cNvPr>
          <p:cNvSpPr txBox="1"/>
          <p:nvPr/>
        </p:nvSpPr>
        <p:spPr>
          <a:xfrm>
            <a:off x="30517" y="4241106"/>
            <a:ext cx="27408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EVs2Scale2030 | EPRI</a:t>
            </a:r>
            <a:r>
              <a:rPr lang="en-US" sz="1400" dirty="0"/>
              <a:t> -- </a:t>
            </a:r>
            <a:r>
              <a:rPr lang="en-US" sz="1100" dirty="0"/>
              <a:t>https://msites.epri.com/evs2scale2030</a:t>
            </a:r>
            <a:endParaRPr lang="en-US" sz="1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BEEE47C-9108-1B93-384D-BEA4DFCD2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04" y="1793382"/>
            <a:ext cx="2740806" cy="24189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4F0BF0F-BA2E-5224-DDA8-410806442C1A}"/>
              </a:ext>
            </a:extLst>
          </p:cNvPr>
          <p:cNvSpPr txBox="1"/>
          <p:nvPr/>
        </p:nvSpPr>
        <p:spPr>
          <a:xfrm>
            <a:off x="530808" y="1311010"/>
            <a:ext cx="2079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EVs2Scale Website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FC5BEB-CC18-C932-6423-BBB4BBF4435B}"/>
              </a:ext>
            </a:extLst>
          </p:cNvPr>
          <p:cNvSpPr txBox="1"/>
          <p:nvPr/>
        </p:nvSpPr>
        <p:spPr>
          <a:xfrm>
            <a:off x="3604151" y="1311010"/>
            <a:ext cx="2727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VPL (Vetted Product List)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7AEB74-91F1-1752-7148-89FB0B118617}"/>
              </a:ext>
            </a:extLst>
          </p:cNvPr>
          <p:cNvSpPr txBox="1"/>
          <p:nvPr/>
        </p:nvSpPr>
        <p:spPr>
          <a:xfrm>
            <a:off x="6995932" y="1311010"/>
            <a:ext cx="1789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Grid Primer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57D5FA-4EC5-5EBD-E143-1DE7E8A38004}"/>
              </a:ext>
            </a:extLst>
          </p:cNvPr>
          <p:cNvSpPr txBox="1"/>
          <p:nvPr/>
        </p:nvSpPr>
        <p:spPr>
          <a:xfrm>
            <a:off x="9802800" y="1172511"/>
            <a:ext cx="2003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EV Charging Reliability Analysis</a:t>
            </a:r>
          </a:p>
        </p:txBody>
      </p:sp>
      <p:sp>
        <p:nvSpPr>
          <p:cNvPr id="30" name="Octagon 29">
            <a:extLst>
              <a:ext uri="{FF2B5EF4-FFF2-40B4-BE49-F238E27FC236}">
                <a16:creationId xmlns:a16="http://schemas.microsoft.com/office/drawing/2014/main" id="{50A6A101-BAC1-F4CC-415A-D47D13893456}"/>
              </a:ext>
            </a:extLst>
          </p:cNvPr>
          <p:cNvSpPr/>
          <p:nvPr/>
        </p:nvSpPr>
        <p:spPr>
          <a:xfrm>
            <a:off x="314325" y="954725"/>
            <a:ext cx="328613" cy="317395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1" name="Octagon 30">
            <a:extLst>
              <a:ext uri="{FF2B5EF4-FFF2-40B4-BE49-F238E27FC236}">
                <a16:creationId xmlns:a16="http://schemas.microsoft.com/office/drawing/2014/main" id="{5FC62571-76E0-0EEA-0F97-768808204739}"/>
              </a:ext>
            </a:extLst>
          </p:cNvPr>
          <p:cNvSpPr/>
          <p:nvPr/>
        </p:nvSpPr>
        <p:spPr>
          <a:xfrm>
            <a:off x="3478538" y="954725"/>
            <a:ext cx="328613" cy="317395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2" name="Octagon 31">
            <a:extLst>
              <a:ext uri="{FF2B5EF4-FFF2-40B4-BE49-F238E27FC236}">
                <a16:creationId xmlns:a16="http://schemas.microsoft.com/office/drawing/2014/main" id="{A7B2AE4A-00B6-8FC2-EAB9-AFE1B15B33C1}"/>
              </a:ext>
            </a:extLst>
          </p:cNvPr>
          <p:cNvSpPr/>
          <p:nvPr/>
        </p:nvSpPr>
        <p:spPr>
          <a:xfrm>
            <a:off x="6642751" y="954725"/>
            <a:ext cx="328613" cy="317395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3" name="Octagon 32">
            <a:extLst>
              <a:ext uri="{FF2B5EF4-FFF2-40B4-BE49-F238E27FC236}">
                <a16:creationId xmlns:a16="http://schemas.microsoft.com/office/drawing/2014/main" id="{92F2723E-DAB2-AD8A-600B-D8B1D4201A46}"/>
              </a:ext>
            </a:extLst>
          </p:cNvPr>
          <p:cNvSpPr/>
          <p:nvPr/>
        </p:nvSpPr>
        <p:spPr>
          <a:xfrm>
            <a:off x="9806964" y="954725"/>
            <a:ext cx="328613" cy="317395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58112E-2EB3-22EE-E8CC-ADB05AEC0728}"/>
              </a:ext>
            </a:extLst>
          </p:cNvPr>
          <p:cNvSpPr txBox="1"/>
          <p:nvPr/>
        </p:nvSpPr>
        <p:spPr>
          <a:xfrm>
            <a:off x="3016249" y="4602867"/>
            <a:ext cx="2411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https://www.epri.com/vpl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2A35F8-952C-7F7A-344C-48D43C387696}"/>
              </a:ext>
            </a:extLst>
          </p:cNvPr>
          <p:cNvSpPr/>
          <p:nvPr/>
        </p:nvSpPr>
        <p:spPr>
          <a:xfrm>
            <a:off x="1409700" y="5279995"/>
            <a:ext cx="9315450" cy="1196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Mark your calendars:</a:t>
            </a:r>
          </a:p>
          <a:p>
            <a:r>
              <a:rPr lang="en-US" sz="800" dirty="0"/>
              <a:t> </a:t>
            </a:r>
          </a:p>
          <a:p>
            <a:pPr algn="ctr"/>
            <a:r>
              <a:rPr lang="en-US" sz="2000" dirty="0"/>
              <a:t>EPRI’s “Electrification 2024” Conference in Savannah, GA 12-14 March, 2024</a:t>
            </a:r>
          </a:p>
        </p:txBody>
      </p:sp>
    </p:spTree>
    <p:extLst>
      <p:ext uri="{BB962C8B-B14F-4D97-AF65-F5344CB8AC3E}">
        <p14:creationId xmlns:p14="http://schemas.microsoft.com/office/powerpoint/2010/main" val="3017852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Box 177">
            <a:extLst>
              <a:ext uri="{FF2B5EF4-FFF2-40B4-BE49-F238E27FC236}">
                <a16:creationId xmlns:a16="http://schemas.microsoft.com/office/drawing/2014/main" id="{C2D19813-7445-8119-728A-D95DEF536C1F}"/>
              </a:ext>
            </a:extLst>
          </p:cNvPr>
          <p:cNvSpPr txBox="1"/>
          <p:nvPr/>
        </p:nvSpPr>
        <p:spPr>
          <a:xfrm>
            <a:off x="2065164" y="768334"/>
            <a:ext cx="78510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6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61" name="Body">
            <a:extLst>
              <a:ext uri="{FF2B5EF4-FFF2-40B4-BE49-F238E27FC236}">
                <a16:creationId xmlns:a16="http://schemas.microsoft.com/office/drawing/2014/main" id="{358DDFC6-DBA7-2BA9-53B5-4EFC1FCE6FA2}"/>
              </a:ext>
            </a:extLst>
          </p:cNvPr>
          <p:cNvSpPr/>
          <p:nvPr/>
        </p:nvSpPr>
        <p:spPr>
          <a:xfrm>
            <a:off x="584197" y="1635881"/>
            <a:ext cx="3480339" cy="502391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60000"/>
                  <a:lumOff val="40000"/>
                  <a:alpha val="1562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BA26DBEE-E4C6-E9F7-53C0-AE326B089A27}"/>
              </a:ext>
            </a:extLst>
          </p:cNvPr>
          <p:cNvSpPr txBox="1"/>
          <p:nvPr/>
        </p:nvSpPr>
        <p:spPr>
          <a:xfrm>
            <a:off x="5764095" y="765809"/>
            <a:ext cx="78510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6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DF0B1AF-2DFD-E1A3-4D83-368009830117}"/>
              </a:ext>
            </a:extLst>
          </p:cNvPr>
          <p:cNvSpPr txBox="1"/>
          <p:nvPr/>
        </p:nvSpPr>
        <p:spPr>
          <a:xfrm>
            <a:off x="9465587" y="765809"/>
            <a:ext cx="78510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6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C319C4-393C-606E-B896-6B53AC42E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3</a:t>
            </a:fld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D8FC26C-ACCD-1F11-610B-E38E59C1E313}"/>
              </a:ext>
            </a:extLst>
          </p:cNvPr>
          <p:cNvSpPr txBox="1"/>
          <p:nvPr/>
        </p:nvSpPr>
        <p:spPr>
          <a:xfrm>
            <a:off x="681335" y="2287329"/>
            <a:ext cx="3285505" cy="1049040"/>
          </a:xfrm>
          <a:custGeom>
            <a:avLst/>
            <a:gdLst>
              <a:gd name="connsiteX0" fmla="*/ 0 w 3285505"/>
              <a:gd name="connsiteY0" fmla="*/ 0 h 1049040"/>
              <a:gd name="connsiteX1" fmla="*/ 449019 w 3285505"/>
              <a:gd name="connsiteY1" fmla="*/ 0 h 1049040"/>
              <a:gd name="connsiteX2" fmla="*/ 930893 w 3285505"/>
              <a:gd name="connsiteY2" fmla="*/ 0 h 1049040"/>
              <a:gd name="connsiteX3" fmla="*/ 1544187 w 3285505"/>
              <a:gd name="connsiteY3" fmla="*/ 0 h 1049040"/>
              <a:gd name="connsiteX4" fmla="*/ 2157482 w 3285505"/>
              <a:gd name="connsiteY4" fmla="*/ 0 h 1049040"/>
              <a:gd name="connsiteX5" fmla="*/ 2737921 w 3285505"/>
              <a:gd name="connsiteY5" fmla="*/ 0 h 1049040"/>
              <a:gd name="connsiteX6" fmla="*/ 3285505 w 3285505"/>
              <a:gd name="connsiteY6" fmla="*/ 0 h 1049040"/>
              <a:gd name="connsiteX7" fmla="*/ 3285505 w 3285505"/>
              <a:gd name="connsiteY7" fmla="*/ 545501 h 1049040"/>
              <a:gd name="connsiteX8" fmla="*/ 3285505 w 3285505"/>
              <a:gd name="connsiteY8" fmla="*/ 1049040 h 1049040"/>
              <a:gd name="connsiteX9" fmla="*/ 2770776 w 3285505"/>
              <a:gd name="connsiteY9" fmla="*/ 1049040 h 1049040"/>
              <a:gd name="connsiteX10" fmla="*/ 2288902 w 3285505"/>
              <a:gd name="connsiteY10" fmla="*/ 1049040 h 1049040"/>
              <a:gd name="connsiteX11" fmla="*/ 1675608 w 3285505"/>
              <a:gd name="connsiteY11" fmla="*/ 1049040 h 1049040"/>
              <a:gd name="connsiteX12" fmla="*/ 1160878 w 3285505"/>
              <a:gd name="connsiteY12" fmla="*/ 1049040 h 1049040"/>
              <a:gd name="connsiteX13" fmla="*/ 646149 w 3285505"/>
              <a:gd name="connsiteY13" fmla="*/ 1049040 h 1049040"/>
              <a:gd name="connsiteX14" fmla="*/ 0 w 3285505"/>
              <a:gd name="connsiteY14" fmla="*/ 1049040 h 1049040"/>
              <a:gd name="connsiteX15" fmla="*/ 0 w 3285505"/>
              <a:gd name="connsiteY15" fmla="*/ 514030 h 1049040"/>
              <a:gd name="connsiteX16" fmla="*/ 0 w 3285505"/>
              <a:gd name="connsiteY16" fmla="*/ 0 h 10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5505" h="1049040" fill="none" extrusionOk="0">
                <a:moveTo>
                  <a:pt x="0" y="0"/>
                </a:moveTo>
                <a:cubicBezTo>
                  <a:pt x="119509" y="-1536"/>
                  <a:pt x="317575" y="29249"/>
                  <a:pt x="449019" y="0"/>
                </a:cubicBezTo>
                <a:cubicBezTo>
                  <a:pt x="580463" y="-29249"/>
                  <a:pt x="759813" y="20694"/>
                  <a:pt x="930893" y="0"/>
                </a:cubicBezTo>
                <a:cubicBezTo>
                  <a:pt x="1101973" y="-20694"/>
                  <a:pt x="1371049" y="41713"/>
                  <a:pt x="1544187" y="0"/>
                </a:cubicBezTo>
                <a:cubicBezTo>
                  <a:pt x="1717325" y="-41713"/>
                  <a:pt x="1924047" y="72307"/>
                  <a:pt x="2157482" y="0"/>
                </a:cubicBezTo>
                <a:cubicBezTo>
                  <a:pt x="2390918" y="-72307"/>
                  <a:pt x="2503916" y="64363"/>
                  <a:pt x="2737921" y="0"/>
                </a:cubicBezTo>
                <a:cubicBezTo>
                  <a:pt x="2971926" y="-64363"/>
                  <a:pt x="3028575" y="33069"/>
                  <a:pt x="3285505" y="0"/>
                </a:cubicBezTo>
                <a:cubicBezTo>
                  <a:pt x="3304739" y="121192"/>
                  <a:pt x="3271004" y="355843"/>
                  <a:pt x="3285505" y="545501"/>
                </a:cubicBezTo>
                <a:cubicBezTo>
                  <a:pt x="3300006" y="735159"/>
                  <a:pt x="3270643" y="856931"/>
                  <a:pt x="3285505" y="1049040"/>
                </a:cubicBezTo>
                <a:cubicBezTo>
                  <a:pt x="3037775" y="1109324"/>
                  <a:pt x="2916436" y="1027361"/>
                  <a:pt x="2770776" y="1049040"/>
                </a:cubicBezTo>
                <a:cubicBezTo>
                  <a:pt x="2625116" y="1070719"/>
                  <a:pt x="2398024" y="992141"/>
                  <a:pt x="2288902" y="1049040"/>
                </a:cubicBezTo>
                <a:cubicBezTo>
                  <a:pt x="2179780" y="1105939"/>
                  <a:pt x="1967926" y="982235"/>
                  <a:pt x="1675608" y="1049040"/>
                </a:cubicBezTo>
                <a:cubicBezTo>
                  <a:pt x="1383290" y="1115845"/>
                  <a:pt x="1348685" y="1038070"/>
                  <a:pt x="1160878" y="1049040"/>
                </a:cubicBezTo>
                <a:cubicBezTo>
                  <a:pt x="973071" y="1060010"/>
                  <a:pt x="806892" y="1012990"/>
                  <a:pt x="646149" y="1049040"/>
                </a:cubicBezTo>
                <a:cubicBezTo>
                  <a:pt x="485406" y="1085090"/>
                  <a:pt x="321852" y="992635"/>
                  <a:pt x="0" y="1049040"/>
                </a:cubicBezTo>
                <a:cubicBezTo>
                  <a:pt x="-25442" y="847620"/>
                  <a:pt x="20897" y="702271"/>
                  <a:pt x="0" y="514030"/>
                </a:cubicBezTo>
                <a:cubicBezTo>
                  <a:pt x="-20897" y="325789"/>
                  <a:pt x="45602" y="195292"/>
                  <a:pt x="0" y="0"/>
                </a:cubicBezTo>
                <a:close/>
              </a:path>
              <a:path w="3285505" h="1049040" stroke="0" extrusionOk="0">
                <a:moveTo>
                  <a:pt x="0" y="0"/>
                </a:moveTo>
                <a:cubicBezTo>
                  <a:pt x="271822" y="-38707"/>
                  <a:pt x="311813" y="23620"/>
                  <a:pt x="547584" y="0"/>
                </a:cubicBezTo>
                <a:cubicBezTo>
                  <a:pt x="783355" y="-23620"/>
                  <a:pt x="877654" y="50924"/>
                  <a:pt x="1128023" y="0"/>
                </a:cubicBezTo>
                <a:cubicBezTo>
                  <a:pt x="1378392" y="-50924"/>
                  <a:pt x="1403989" y="42559"/>
                  <a:pt x="1577042" y="0"/>
                </a:cubicBezTo>
                <a:cubicBezTo>
                  <a:pt x="1750095" y="-42559"/>
                  <a:pt x="2020629" y="41796"/>
                  <a:pt x="2157482" y="0"/>
                </a:cubicBezTo>
                <a:cubicBezTo>
                  <a:pt x="2294335" y="-41796"/>
                  <a:pt x="2497113" y="2610"/>
                  <a:pt x="2606501" y="0"/>
                </a:cubicBezTo>
                <a:cubicBezTo>
                  <a:pt x="2715889" y="-2610"/>
                  <a:pt x="2992710" y="64680"/>
                  <a:pt x="3285505" y="0"/>
                </a:cubicBezTo>
                <a:cubicBezTo>
                  <a:pt x="3323325" y="198701"/>
                  <a:pt x="3227070" y="311390"/>
                  <a:pt x="3285505" y="503539"/>
                </a:cubicBezTo>
                <a:cubicBezTo>
                  <a:pt x="3343940" y="695688"/>
                  <a:pt x="3253933" y="799461"/>
                  <a:pt x="3285505" y="1049040"/>
                </a:cubicBezTo>
                <a:cubicBezTo>
                  <a:pt x="3050089" y="1066565"/>
                  <a:pt x="2883914" y="996320"/>
                  <a:pt x="2770776" y="1049040"/>
                </a:cubicBezTo>
                <a:cubicBezTo>
                  <a:pt x="2657638" y="1101760"/>
                  <a:pt x="2395100" y="1030737"/>
                  <a:pt x="2256047" y="1049040"/>
                </a:cubicBezTo>
                <a:cubicBezTo>
                  <a:pt x="2116994" y="1067343"/>
                  <a:pt x="1904134" y="1036151"/>
                  <a:pt x="1774173" y="1049040"/>
                </a:cubicBezTo>
                <a:cubicBezTo>
                  <a:pt x="1644212" y="1061929"/>
                  <a:pt x="1434273" y="980327"/>
                  <a:pt x="1193733" y="1049040"/>
                </a:cubicBezTo>
                <a:cubicBezTo>
                  <a:pt x="953193" y="1117753"/>
                  <a:pt x="916000" y="988135"/>
                  <a:pt x="646149" y="1049040"/>
                </a:cubicBezTo>
                <a:cubicBezTo>
                  <a:pt x="376298" y="1109945"/>
                  <a:pt x="310041" y="1004335"/>
                  <a:pt x="0" y="1049040"/>
                </a:cubicBezTo>
                <a:cubicBezTo>
                  <a:pt x="-48273" y="832813"/>
                  <a:pt x="24007" y="656190"/>
                  <a:pt x="0" y="503539"/>
                </a:cubicBezTo>
                <a:cubicBezTo>
                  <a:pt x="-24007" y="350888"/>
                  <a:pt x="36573" y="10592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517525" indent="-158750" algn="l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solidFill>
                  <a:schemeClr val="tx1"/>
                </a:solidFill>
                <a:latin typeface="Arial Nova Cond" panose="020B0506020202020204" pitchFamily="34" charset="0"/>
                <a:ea typeface="Calibri" panose="020F0502020204030204" pitchFamily="34" charset="0"/>
              </a:rPr>
              <a:t>Bilateral </a:t>
            </a:r>
            <a:r>
              <a:rPr lang="en-US" sz="1600" b="1">
                <a:solidFill>
                  <a:schemeClr val="tx1"/>
                </a:solidFill>
                <a:latin typeface="Arial Nova Cond" panose="020B0506020202020204" pitchFamily="34" charset="0"/>
              </a:rPr>
              <a:t>Convening</a:t>
            </a:r>
            <a:r>
              <a:rPr lang="en-US" sz="1600" b="1">
                <a:solidFill>
                  <a:schemeClr val="tx1"/>
                </a:solidFill>
                <a:latin typeface="Arial Nova Cond" panose="020B0506020202020204" pitchFamily="34" charset="0"/>
                <a:ea typeface="Calibri" panose="020F0502020204030204" pitchFamily="34" charset="0"/>
              </a:rPr>
              <a:t> Series</a:t>
            </a:r>
          </a:p>
          <a:p>
            <a:pPr marL="517525" lvl="1" indent="-158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</a:rPr>
              <a:t>Utility-OEM Forum</a:t>
            </a:r>
          </a:p>
          <a:p>
            <a:pPr marL="517525" lvl="1" indent="-158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</a:rPr>
              <a:t>Utility-Fleet Forum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322AD4D-23C4-08A9-D974-93EB63982090}"/>
              </a:ext>
            </a:extLst>
          </p:cNvPr>
          <p:cNvSpPr txBox="1"/>
          <p:nvPr/>
        </p:nvSpPr>
        <p:spPr>
          <a:xfrm>
            <a:off x="681335" y="4342968"/>
            <a:ext cx="3285505" cy="1049040"/>
          </a:xfrm>
          <a:custGeom>
            <a:avLst/>
            <a:gdLst>
              <a:gd name="connsiteX0" fmla="*/ 0 w 3285505"/>
              <a:gd name="connsiteY0" fmla="*/ 0 h 1049040"/>
              <a:gd name="connsiteX1" fmla="*/ 449019 w 3285505"/>
              <a:gd name="connsiteY1" fmla="*/ 0 h 1049040"/>
              <a:gd name="connsiteX2" fmla="*/ 930893 w 3285505"/>
              <a:gd name="connsiteY2" fmla="*/ 0 h 1049040"/>
              <a:gd name="connsiteX3" fmla="*/ 1544187 w 3285505"/>
              <a:gd name="connsiteY3" fmla="*/ 0 h 1049040"/>
              <a:gd name="connsiteX4" fmla="*/ 2157482 w 3285505"/>
              <a:gd name="connsiteY4" fmla="*/ 0 h 1049040"/>
              <a:gd name="connsiteX5" fmla="*/ 2737921 w 3285505"/>
              <a:gd name="connsiteY5" fmla="*/ 0 h 1049040"/>
              <a:gd name="connsiteX6" fmla="*/ 3285505 w 3285505"/>
              <a:gd name="connsiteY6" fmla="*/ 0 h 1049040"/>
              <a:gd name="connsiteX7" fmla="*/ 3285505 w 3285505"/>
              <a:gd name="connsiteY7" fmla="*/ 545501 h 1049040"/>
              <a:gd name="connsiteX8" fmla="*/ 3285505 w 3285505"/>
              <a:gd name="connsiteY8" fmla="*/ 1049040 h 1049040"/>
              <a:gd name="connsiteX9" fmla="*/ 2770776 w 3285505"/>
              <a:gd name="connsiteY9" fmla="*/ 1049040 h 1049040"/>
              <a:gd name="connsiteX10" fmla="*/ 2288902 w 3285505"/>
              <a:gd name="connsiteY10" fmla="*/ 1049040 h 1049040"/>
              <a:gd name="connsiteX11" fmla="*/ 1675608 w 3285505"/>
              <a:gd name="connsiteY11" fmla="*/ 1049040 h 1049040"/>
              <a:gd name="connsiteX12" fmla="*/ 1160878 w 3285505"/>
              <a:gd name="connsiteY12" fmla="*/ 1049040 h 1049040"/>
              <a:gd name="connsiteX13" fmla="*/ 646149 w 3285505"/>
              <a:gd name="connsiteY13" fmla="*/ 1049040 h 1049040"/>
              <a:gd name="connsiteX14" fmla="*/ 0 w 3285505"/>
              <a:gd name="connsiteY14" fmla="*/ 1049040 h 1049040"/>
              <a:gd name="connsiteX15" fmla="*/ 0 w 3285505"/>
              <a:gd name="connsiteY15" fmla="*/ 514030 h 1049040"/>
              <a:gd name="connsiteX16" fmla="*/ 0 w 3285505"/>
              <a:gd name="connsiteY16" fmla="*/ 0 h 10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5505" h="1049040" fill="none" extrusionOk="0">
                <a:moveTo>
                  <a:pt x="0" y="0"/>
                </a:moveTo>
                <a:cubicBezTo>
                  <a:pt x="119509" y="-1536"/>
                  <a:pt x="317575" y="29249"/>
                  <a:pt x="449019" y="0"/>
                </a:cubicBezTo>
                <a:cubicBezTo>
                  <a:pt x="580463" y="-29249"/>
                  <a:pt x="759813" y="20694"/>
                  <a:pt x="930893" y="0"/>
                </a:cubicBezTo>
                <a:cubicBezTo>
                  <a:pt x="1101973" y="-20694"/>
                  <a:pt x="1371049" y="41713"/>
                  <a:pt x="1544187" y="0"/>
                </a:cubicBezTo>
                <a:cubicBezTo>
                  <a:pt x="1717325" y="-41713"/>
                  <a:pt x="1924047" y="72307"/>
                  <a:pt x="2157482" y="0"/>
                </a:cubicBezTo>
                <a:cubicBezTo>
                  <a:pt x="2390918" y="-72307"/>
                  <a:pt x="2503916" y="64363"/>
                  <a:pt x="2737921" y="0"/>
                </a:cubicBezTo>
                <a:cubicBezTo>
                  <a:pt x="2971926" y="-64363"/>
                  <a:pt x="3028575" y="33069"/>
                  <a:pt x="3285505" y="0"/>
                </a:cubicBezTo>
                <a:cubicBezTo>
                  <a:pt x="3304739" y="121192"/>
                  <a:pt x="3271004" y="355843"/>
                  <a:pt x="3285505" y="545501"/>
                </a:cubicBezTo>
                <a:cubicBezTo>
                  <a:pt x="3300006" y="735159"/>
                  <a:pt x="3270643" y="856931"/>
                  <a:pt x="3285505" y="1049040"/>
                </a:cubicBezTo>
                <a:cubicBezTo>
                  <a:pt x="3037775" y="1109324"/>
                  <a:pt x="2916436" y="1027361"/>
                  <a:pt x="2770776" y="1049040"/>
                </a:cubicBezTo>
                <a:cubicBezTo>
                  <a:pt x="2625116" y="1070719"/>
                  <a:pt x="2398024" y="992141"/>
                  <a:pt x="2288902" y="1049040"/>
                </a:cubicBezTo>
                <a:cubicBezTo>
                  <a:pt x="2179780" y="1105939"/>
                  <a:pt x="1967926" y="982235"/>
                  <a:pt x="1675608" y="1049040"/>
                </a:cubicBezTo>
                <a:cubicBezTo>
                  <a:pt x="1383290" y="1115845"/>
                  <a:pt x="1348685" y="1038070"/>
                  <a:pt x="1160878" y="1049040"/>
                </a:cubicBezTo>
                <a:cubicBezTo>
                  <a:pt x="973071" y="1060010"/>
                  <a:pt x="806892" y="1012990"/>
                  <a:pt x="646149" y="1049040"/>
                </a:cubicBezTo>
                <a:cubicBezTo>
                  <a:pt x="485406" y="1085090"/>
                  <a:pt x="321852" y="992635"/>
                  <a:pt x="0" y="1049040"/>
                </a:cubicBezTo>
                <a:cubicBezTo>
                  <a:pt x="-25442" y="847620"/>
                  <a:pt x="20897" y="702271"/>
                  <a:pt x="0" y="514030"/>
                </a:cubicBezTo>
                <a:cubicBezTo>
                  <a:pt x="-20897" y="325789"/>
                  <a:pt x="45602" y="195292"/>
                  <a:pt x="0" y="0"/>
                </a:cubicBezTo>
                <a:close/>
              </a:path>
              <a:path w="3285505" h="1049040" stroke="0" extrusionOk="0">
                <a:moveTo>
                  <a:pt x="0" y="0"/>
                </a:moveTo>
                <a:cubicBezTo>
                  <a:pt x="271822" y="-38707"/>
                  <a:pt x="311813" y="23620"/>
                  <a:pt x="547584" y="0"/>
                </a:cubicBezTo>
                <a:cubicBezTo>
                  <a:pt x="783355" y="-23620"/>
                  <a:pt x="877654" y="50924"/>
                  <a:pt x="1128023" y="0"/>
                </a:cubicBezTo>
                <a:cubicBezTo>
                  <a:pt x="1378392" y="-50924"/>
                  <a:pt x="1403989" y="42559"/>
                  <a:pt x="1577042" y="0"/>
                </a:cubicBezTo>
                <a:cubicBezTo>
                  <a:pt x="1750095" y="-42559"/>
                  <a:pt x="2020629" y="41796"/>
                  <a:pt x="2157482" y="0"/>
                </a:cubicBezTo>
                <a:cubicBezTo>
                  <a:pt x="2294335" y="-41796"/>
                  <a:pt x="2497113" y="2610"/>
                  <a:pt x="2606501" y="0"/>
                </a:cubicBezTo>
                <a:cubicBezTo>
                  <a:pt x="2715889" y="-2610"/>
                  <a:pt x="2992710" y="64680"/>
                  <a:pt x="3285505" y="0"/>
                </a:cubicBezTo>
                <a:cubicBezTo>
                  <a:pt x="3323325" y="198701"/>
                  <a:pt x="3227070" y="311390"/>
                  <a:pt x="3285505" y="503539"/>
                </a:cubicBezTo>
                <a:cubicBezTo>
                  <a:pt x="3343940" y="695688"/>
                  <a:pt x="3253933" y="799461"/>
                  <a:pt x="3285505" y="1049040"/>
                </a:cubicBezTo>
                <a:cubicBezTo>
                  <a:pt x="3050089" y="1066565"/>
                  <a:pt x="2883914" y="996320"/>
                  <a:pt x="2770776" y="1049040"/>
                </a:cubicBezTo>
                <a:cubicBezTo>
                  <a:pt x="2657638" y="1101760"/>
                  <a:pt x="2395100" y="1030737"/>
                  <a:pt x="2256047" y="1049040"/>
                </a:cubicBezTo>
                <a:cubicBezTo>
                  <a:pt x="2116994" y="1067343"/>
                  <a:pt x="1904134" y="1036151"/>
                  <a:pt x="1774173" y="1049040"/>
                </a:cubicBezTo>
                <a:cubicBezTo>
                  <a:pt x="1644212" y="1061929"/>
                  <a:pt x="1434273" y="980327"/>
                  <a:pt x="1193733" y="1049040"/>
                </a:cubicBezTo>
                <a:cubicBezTo>
                  <a:pt x="953193" y="1117753"/>
                  <a:pt x="916000" y="988135"/>
                  <a:pt x="646149" y="1049040"/>
                </a:cubicBezTo>
                <a:cubicBezTo>
                  <a:pt x="376298" y="1109945"/>
                  <a:pt x="310041" y="1004335"/>
                  <a:pt x="0" y="1049040"/>
                </a:cubicBezTo>
                <a:cubicBezTo>
                  <a:pt x="-48273" y="832813"/>
                  <a:pt x="24007" y="656190"/>
                  <a:pt x="0" y="503539"/>
                </a:cubicBezTo>
                <a:cubicBezTo>
                  <a:pt x="-24007" y="350888"/>
                  <a:pt x="36573" y="10592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9525" algn="ct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Arial Nova Cond" panose="020B0506020202020204" pitchFamily="34" charset="0"/>
              </a:rPr>
              <a:t>50-state </a:t>
            </a:r>
            <a:r>
              <a:rPr lang="en-US" sz="1600" b="1" dirty="0" err="1">
                <a:latin typeface="Arial Nova Cond" panose="020B0506020202020204" pitchFamily="34" charset="0"/>
              </a:rPr>
              <a:t>eRoadMAP</a:t>
            </a:r>
            <a:r>
              <a:rPr lang="en-US" sz="1050" baseline="66000" dirty="0" err="1">
                <a:latin typeface="Arial Nova Cond" panose="020B0506020202020204" pitchFamily="34" charset="0"/>
              </a:rPr>
              <a:t>TM</a:t>
            </a:r>
            <a:r>
              <a:rPr lang="en-US" sz="1600" b="1" dirty="0">
                <a:latin typeface="Arial Nova Cond" panose="020B0506020202020204" pitchFamily="34" charset="0"/>
              </a:rPr>
              <a:t> to 2030 </a:t>
            </a:r>
            <a:br>
              <a:rPr lang="en-US" sz="1600" b="1" dirty="0">
                <a:latin typeface="Arial Nova Cond" panose="020B0506020202020204" pitchFamily="34" charset="0"/>
              </a:rPr>
            </a:br>
            <a:r>
              <a:rPr lang="en-US" sz="1600" dirty="0">
                <a:latin typeface="Arial Nova Cond Light" panose="020B0306020202020204" pitchFamily="34" charset="0"/>
              </a:rPr>
              <a:t>outlining EV loads, grid impacts, </a:t>
            </a:r>
            <a:br>
              <a:rPr lang="en-US" sz="1600" dirty="0">
                <a:latin typeface="Arial Nova Cond Light" panose="020B0306020202020204" pitchFamily="34" charset="0"/>
              </a:rPr>
            </a:br>
            <a:r>
              <a:rPr lang="en-US" sz="1600" dirty="0" err="1">
                <a:latin typeface="Arial Nova Cond Light" panose="020B0306020202020204" pitchFamily="34" charset="0"/>
              </a:rPr>
              <a:t>leadtimes</a:t>
            </a:r>
            <a:r>
              <a:rPr lang="en-US" sz="1600" dirty="0">
                <a:latin typeface="Arial Nova Cond Light" panose="020B0306020202020204" pitchFamily="34" charset="0"/>
              </a:rPr>
              <a:t>, workforce, costs</a:t>
            </a:r>
          </a:p>
          <a:p>
            <a:pPr algn="ctr"/>
            <a:endParaRPr lang="en-US" sz="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579304C-97BA-2906-8C88-7BA457460E4D}"/>
              </a:ext>
            </a:extLst>
          </p:cNvPr>
          <p:cNvSpPr txBox="1"/>
          <p:nvPr/>
        </p:nvSpPr>
        <p:spPr>
          <a:xfrm>
            <a:off x="681336" y="1798489"/>
            <a:ext cx="33532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spc="30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COALITIONS &amp; ROADMAPS</a:t>
            </a:r>
            <a:endParaRPr lang="en-US" sz="1400" b="1" spc="30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CF7F5812-49B9-8FC1-D606-131462E569D5}"/>
              </a:ext>
            </a:extLst>
          </p:cNvPr>
          <p:cNvSpPr txBox="1"/>
          <p:nvPr/>
        </p:nvSpPr>
        <p:spPr>
          <a:xfrm>
            <a:off x="681335" y="3508310"/>
            <a:ext cx="3285505" cy="661732"/>
          </a:xfrm>
          <a:custGeom>
            <a:avLst/>
            <a:gdLst>
              <a:gd name="connsiteX0" fmla="*/ 0 w 3285505"/>
              <a:gd name="connsiteY0" fmla="*/ 0 h 661732"/>
              <a:gd name="connsiteX1" fmla="*/ 449019 w 3285505"/>
              <a:gd name="connsiteY1" fmla="*/ 0 h 661732"/>
              <a:gd name="connsiteX2" fmla="*/ 930893 w 3285505"/>
              <a:gd name="connsiteY2" fmla="*/ 0 h 661732"/>
              <a:gd name="connsiteX3" fmla="*/ 1544187 w 3285505"/>
              <a:gd name="connsiteY3" fmla="*/ 0 h 661732"/>
              <a:gd name="connsiteX4" fmla="*/ 2157482 w 3285505"/>
              <a:gd name="connsiteY4" fmla="*/ 0 h 661732"/>
              <a:gd name="connsiteX5" fmla="*/ 2737921 w 3285505"/>
              <a:gd name="connsiteY5" fmla="*/ 0 h 661732"/>
              <a:gd name="connsiteX6" fmla="*/ 3285505 w 3285505"/>
              <a:gd name="connsiteY6" fmla="*/ 0 h 661732"/>
              <a:gd name="connsiteX7" fmla="*/ 3285505 w 3285505"/>
              <a:gd name="connsiteY7" fmla="*/ 344101 h 661732"/>
              <a:gd name="connsiteX8" fmla="*/ 3285505 w 3285505"/>
              <a:gd name="connsiteY8" fmla="*/ 661732 h 661732"/>
              <a:gd name="connsiteX9" fmla="*/ 2770776 w 3285505"/>
              <a:gd name="connsiteY9" fmla="*/ 661732 h 661732"/>
              <a:gd name="connsiteX10" fmla="*/ 2288902 w 3285505"/>
              <a:gd name="connsiteY10" fmla="*/ 661732 h 661732"/>
              <a:gd name="connsiteX11" fmla="*/ 1675608 w 3285505"/>
              <a:gd name="connsiteY11" fmla="*/ 661732 h 661732"/>
              <a:gd name="connsiteX12" fmla="*/ 1160878 w 3285505"/>
              <a:gd name="connsiteY12" fmla="*/ 661732 h 661732"/>
              <a:gd name="connsiteX13" fmla="*/ 646149 w 3285505"/>
              <a:gd name="connsiteY13" fmla="*/ 661732 h 661732"/>
              <a:gd name="connsiteX14" fmla="*/ 0 w 3285505"/>
              <a:gd name="connsiteY14" fmla="*/ 661732 h 661732"/>
              <a:gd name="connsiteX15" fmla="*/ 0 w 3285505"/>
              <a:gd name="connsiteY15" fmla="*/ 324249 h 661732"/>
              <a:gd name="connsiteX16" fmla="*/ 0 w 3285505"/>
              <a:gd name="connsiteY16" fmla="*/ 0 h 661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5505" h="661732" fill="none" extrusionOk="0">
                <a:moveTo>
                  <a:pt x="0" y="0"/>
                </a:moveTo>
                <a:cubicBezTo>
                  <a:pt x="119509" y="-1536"/>
                  <a:pt x="317575" y="29249"/>
                  <a:pt x="449019" y="0"/>
                </a:cubicBezTo>
                <a:cubicBezTo>
                  <a:pt x="580463" y="-29249"/>
                  <a:pt x="759813" y="20694"/>
                  <a:pt x="930893" y="0"/>
                </a:cubicBezTo>
                <a:cubicBezTo>
                  <a:pt x="1101973" y="-20694"/>
                  <a:pt x="1371049" y="41713"/>
                  <a:pt x="1544187" y="0"/>
                </a:cubicBezTo>
                <a:cubicBezTo>
                  <a:pt x="1717325" y="-41713"/>
                  <a:pt x="1924047" y="72307"/>
                  <a:pt x="2157482" y="0"/>
                </a:cubicBezTo>
                <a:cubicBezTo>
                  <a:pt x="2390918" y="-72307"/>
                  <a:pt x="2503916" y="64363"/>
                  <a:pt x="2737921" y="0"/>
                </a:cubicBezTo>
                <a:cubicBezTo>
                  <a:pt x="2971926" y="-64363"/>
                  <a:pt x="3028575" y="33069"/>
                  <a:pt x="3285505" y="0"/>
                </a:cubicBezTo>
                <a:cubicBezTo>
                  <a:pt x="3311940" y="79199"/>
                  <a:pt x="3282153" y="223994"/>
                  <a:pt x="3285505" y="344101"/>
                </a:cubicBezTo>
                <a:cubicBezTo>
                  <a:pt x="3288857" y="464208"/>
                  <a:pt x="3250475" y="507828"/>
                  <a:pt x="3285505" y="661732"/>
                </a:cubicBezTo>
                <a:cubicBezTo>
                  <a:pt x="3037775" y="722016"/>
                  <a:pt x="2916436" y="640053"/>
                  <a:pt x="2770776" y="661732"/>
                </a:cubicBezTo>
                <a:cubicBezTo>
                  <a:pt x="2625116" y="683411"/>
                  <a:pt x="2398024" y="604833"/>
                  <a:pt x="2288902" y="661732"/>
                </a:cubicBezTo>
                <a:cubicBezTo>
                  <a:pt x="2179780" y="718631"/>
                  <a:pt x="1967926" y="594927"/>
                  <a:pt x="1675608" y="661732"/>
                </a:cubicBezTo>
                <a:cubicBezTo>
                  <a:pt x="1383290" y="728537"/>
                  <a:pt x="1348685" y="650762"/>
                  <a:pt x="1160878" y="661732"/>
                </a:cubicBezTo>
                <a:cubicBezTo>
                  <a:pt x="973071" y="672702"/>
                  <a:pt x="806892" y="625682"/>
                  <a:pt x="646149" y="661732"/>
                </a:cubicBezTo>
                <a:cubicBezTo>
                  <a:pt x="485406" y="697782"/>
                  <a:pt x="321852" y="605327"/>
                  <a:pt x="0" y="661732"/>
                </a:cubicBezTo>
                <a:cubicBezTo>
                  <a:pt x="-21232" y="511471"/>
                  <a:pt x="39026" y="410016"/>
                  <a:pt x="0" y="324249"/>
                </a:cubicBezTo>
                <a:cubicBezTo>
                  <a:pt x="-39026" y="238482"/>
                  <a:pt x="10600" y="76079"/>
                  <a:pt x="0" y="0"/>
                </a:cubicBezTo>
                <a:close/>
              </a:path>
              <a:path w="3285505" h="661732" stroke="0" extrusionOk="0">
                <a:moveTo>
                  <a:pt x="0" y="0"/>
                </a:moveTo>
                <a:cubicBezTo>
                  <a:pt x="271822" y="-38707"/>
                  <a:pt x="311813" y="23620"/>
                  <a:pt x="547584" y="0"/>
                </a:cubicBezTo>
                <a:cubicBezTo>
                  <a:pt x="783355" y="-23620"/>
                  <a:pt x="877654" y="50924"/>
                  <a:pt x="1128023" y="0"/>
                </a:cubicBezTo>
                <a:cubicBezTo>
                  <a:pt x="1378392" y="-50924"/>
                  <a:pt x="1403989" y="42559"/>
                  <a:pt x="1577042" y="0"/>
                </a:cubicBezTo>
                <a:cubicBezTo>
                  <a:pt x="1750095" y="-42559"/>
                  <a:pt x="2020629" y="41796"/>
                  <a:pt x="2157482" y="0"/>
                </a:cubicBezTo>
                <a:cubicBezTo>
                  <a:pt x="2294335" y="-41796"/>
                  <a:pt x="2497113" y="2610"/>
                  <a:pt x="2606501" y="0"/>
                </a:cubicBezTo>
                <a:cubicBezTo>
                  <a:pt x="2715889" y="-2610"/>
                  <a:pt x="2992710" y="64680"/>
                  <a:pt x="3285505" y="0"/>
                </a:cubicBezTo>
                <a:cubicBezTo>
                  <a:pt x="3288314" y="102253"/>
                  <a:pt x="3268868" y="249876"/>
                  <a:pt x="3285505" y="317631"/>
                </a:cubicBezTo>
                <a:cubicBezTo>
                  <a:pt x="3302142" y="385386"/>
                  <a:pt x="3248549" y="555734"/>
                  <a:pt x="3285505" y="661732"/>
                </a:cubicBezTo>
                <a:cubicBezTo>
                  <a:pt x="3050089" y="679257"/>
                  <a:pt x="2883914" y="609012"/>
                  <a:pt x="2770776" y="661732"/>
                </a:cubicBezTo>
                <a:cubicBezTo>
                  <a:pt x="2657638" y="714452"/>
                  <a:pt x="2395100" y="643429"/>
                  <a:pt x="2256047" y="661732"/>
                </a:cubicBezTo>
                <a:cubicBezTo>
                  <a:pt x="2116994" y="680035"/>
                  <a:pt x="1904134" y="648843"/>
                  <a:pt x="1774173" y="661732"/>
                </a:cubicBezTo>
                <a:cubicBezTo>
                  <a:pt x="1644212" y="674621"/>
                  <a:pt x="1434273" y="593019"/>
                  <a:pt x="1193733" y="661732"/>
                </a:cubicBezTo>
                <a:cubicBezTo>
                  <a:pt x="953193" y="730445"/>
                  <a:pt x="916000" y="600827"/>
                  <a:pt x="646149" y="661732"/>
                </a:cubicBezTo>
                <a:cubicBezTo>
                  <a:pt x="376298" y="722637"/>
                  <a:pt x="310041" y="617027"/>
                  <a:pt x="0" y="661732"/>
                </a:cubicBezTo>
                <a:cubicBezTo>
                  <a:pt x="-37835" y="523921"/>
                  <a:pt x="13513" y="451286"/>
                  <a:pt x="0" y="317631"/>
                </a:cubicBezTo>
                <a:cubicBezTo>
                  <a:pt x="-13513" y="183976"/>
                  <a:pt x="1747" y="15721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9525" algn="ctr"/>
            <a:r>
              <a:rPr lang="en-US" sz="1600" b="1">
                <a:latin typeface="Arial Nova Cond" panose="020B0506020202020204" pitchFamily="34" charset="0"/>
              </a:rPr>
              <a:t>National EV Driver Research Board</a:t>
            </a:r>
          </a:p>
        </p:txBody>
      </p:sp>
      <p:sp>
        <p:nvSpPr>
          <p:cNvPr id="162" name="Body">
            <a:extLst>
              <a:ext uri="{FF2B5EF4-FFF2-40B4-BE49-F238E27FC236}">
                <a16:creationId xmlns:a16="http://schemas.microsoft.com/office/drawing/2014/main" id="{F669945F-F28F-04C2-068A-0C82D07065D6}"/>
              </a:ext>
            </a:extLst>
          </p:cNvPr>
          <p:cNvSpPr/>
          <p:nvPr/>
        </p:nvSpPr>
        <p:spPr>
          <a:xfrm>
            <a:off x="4207572" y="1635882"/>
            <a:ext cx="3654600" cy="5023908"/>
          </a:xfrm>
          <a:prstGeom prst="rect">
            <a:avLst/>
          </a:prstGeom>
          <a:gradFill>
            <a:gsLst>
              <a:gs pos="27000">
                <a:schemeClr val="accent2"/>
              </a:gs>
              <a:gs pos="0">
                <a:srgbClr val="18CAAA"/>
              </a:gs>
              <a:gs pos="98000">
                <a:schemeClr val="accent3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Body">
            <a:extLst>
              <a:ext uri="{FF2B5EF4-FFF2-40B4-BE49-F238E27FC236}">
                <a16:creationId xmlns:a16="http://schemas.microsoft.com/office/drawing/2014/main" id="{B288AFE9-528D-5FAD-000D-796EF48A3C26}"/>
              </a:ext>
            </a:extLst>
          </p:cNvPr>
          <p:cNvSpPr/>
          <p:nvPr/>
        </p:nvSpPr>
        <p:spPr>
          <a:xfrm>
            <a:off x="8011199" y="1642529"/>
            <a:ext cx="3551531" cy="5023908"/>
          </a:xfrm>
          <a:prstGeom prst="rect">
            <a:avLst/>
          </a:prstGeom>
          <a:gradFill>
            <a:gsLst>
              <a:gs pos="0">
                <a:srgbClr val="06AAD8"/>
              </a:gs>
              <a:gs pos="30000">
                <a:schemeClr val="accent1"/>
              </a:gs>
              <a:gs pos="99000">
                <a:schemeClr val="accent1">
                  <a:lumMod val="75000"/>
                  <a:alpha val="10232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6EEB9B7-2BEB-25DC-2D75-ED3E680265A2}"/>
              </a:ext>
            </a:extLst>
          </p:cNvPr>
          <p:cNvSpPr txBox="1"/>
          <p:nvPr/>
        </p:nvSpPr>
        <p:spPr>
          <a:xfrm>
            <a:off x="4211218" y="1779725"/>
            <a:ext cx="3665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chemeClr val="bg1"/>
                </a:solidFill>
                <a:latin typeface="Century Gothic" panose="020B0502020202020204" pitchFamily="34" charset="0"/>
              </a:rPr>
              <a:t>STRUCTURAL SYSTEM REFORMS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085472A-41A6-8318-DD52-FC5920FDA39A}"/>
              </a:ext>
            </a:extLst>
          </p:cNvPr>
          <p:cNvSpPr txBox="1"/>
          <p:nvPr/>
        </p:nvSpPr>
        <p:spPr>
          <a:xfrm>
            <a:off x="8026155" y="1776824"/>
            <a:ext cx="35335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chemeClr val="bg1"/>
                </a:solidFill>
                <a:latin typeface="Century Gothic" panose="020B0502020202020204" pitchFamily="34" charset="0"/>
              </a:rPr>
              <a:t>UNIFYING TOOLS &amp; PILOTS</a:t>
            </a:r>
          </a:p>
        </p:txBody>
      </p:sp>
      <p:grpSp>
        <p:nvGrpSpPr>
          <p:cNvPr id="182" name="Text Arrow A">
            <a:extLst>
              <a:ext uri="{FF2B5EF4-FFF2-40B4-BE49-F238E27FC236}">
                <a16:creationId xmlns:a16="http://schemas.microsoft.com/office/drawing/2014/main" id="{C2CE8192-F844-4998-5AD7-DC545D0EDCA1}"/>
              </a:ext>
            </a:extLst>
          </p:cNvPr>
          <p:cNvGrpSpPr/>
          <p:nvPr/>
        </p:nvGrpSpPr>
        <p:grpSpPr>
          <a:xfrm rot="5400000">
            <a:off x="2176329" y="4122877"/>
            <a:ext cx="272967" cy="438211"/>
            <a:chOff x="13111608" y="7229929"/>
            <a:chExt cx="272967" cy="438211"/>
          </a:xfrm>
          <a:solidFill>
            <a:schemeClr val="bg1"/>
          </a:solidFill>
        </p:grpSpPr>
        <p:sp>
          <p:nvSpPr>
            <p:cNvPr id="183" name="Free Form 18">
              <a:extLst>
                <a:ext uri="{FF2B5EF4-FFF2-40B4-BE49-F238E27FC236}">
                  <a16:creationId xmlns:a16="http://schemas.microsoft.com/office/drawing/2014/main" id="{3691609A-9CF3-3FAF-4BEF-86E43FCA7792}"/>
                </a:ext>
              </a:extLst>
            </p:cNvPr>
            <p:cNvSpPr/>
            <p:nvPr/>
          </p:nvSpPr>
          <p:spPr>
            <a:xfrm>
              <a:off x="13111608" y="7395145"/>
              <a:ext cx="272967" cy="272995"/>
            </a:xfrm>
            <a:custGeom>
              <a:avLst/>
              <a:gdLst/>
              <a:ahLst/>
              <a:cxnLst/>
              <a:rect l="0" t="0" r="0" b="0"/>
              <a:pathLst>
                <a:path w="363893" h="363880">
                  <a:moveTo>
                    <a:pt x="71843" y="363880"/>
                  </a:moveTo>
                  <a:lnTo>
                    <a:pt x="363893" y="71831"/>
                  </a:lnTo>
                  <a:lnTo>
                    <a:pt x="292049" y="0"/>
                  </a:lnTo>
                  <a:lnTo>
                    <a:pt x="0" y="292036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184" name="Free Form 19">
              <a:extLst>
                <a:ext uri="{FF2B5EF4-FFF2-40B4-BE49-F238E27FC236}">
                  <a16:creationId xmlns:a16="http://schemas.microsoft.com/office/drawing/2014/main" id="{DDFE529F-B3A8-29CC-B2ED-8C4ED5FEA6EA}"/>
                </a:ext>
              </a:extLst>
            </p:cNvPr>
            <p:cNvSpPr/>
            <p:nvPr/>
          </p:nvSpPr>
          <p:spPr>
            <a:xfrm>
              <a:off x="13111608" y="7229929"/>
              <a:ext cx="272967" cy="272994"/>
            </a:xfrm>
            <a:custGeom>
              <a:avLst/>
              <a:gdLst/>
              <a:ahLst/>
              <a:cxnLst/>
              <a:rect l="0" t="0" r="0" b="0"/>
              <a:pathLst>
                <a:path w="363893" h="363880">
                  <a:moveTo>
                    <a:pt x="71843" y="0"/>
                  </a:moveTo>
                  <a:lnTo>
                    <a:pt x="363893" y="292049"/>
                  </a:lnTo>
                  <a:lnTo>
                    <a:pt x="292049" y="363880"/>
                  </a:lnTo>
                  <a:lnTo>
                    <a:pt x="0" y="71831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23C31B30-B15A-7138-10C5-1F1FB8632DDF}"/>
              </a:ext>
            </a:extLst>
          </p:cNvPr>
          <p:cNvSpPr txBox="1"/>
          <p:nvPr/>
        </p:nvSpPr>
        <p:spPr>
          <a:xfrm>
            <a:off x="681336" y="5551944"/>
            <a:ext cx="10757268" cy="459343"/>
          </a:xfrm>
          <a:custGeom>
            <a:avLst/>
            <a:gdLst>
              <a:gd name="connsiteX0" fmla="*/ 0 w 10757268"/>
              <a:gd name="connsiteY0" fmla="*/ 0 h 459343"/>
              <a:gd name="connsiteX1" fmla="*/ 382481 w 10757268"/>
              <a:gd name="connsiteY1" fmla="*/ 0 h 459343"/>
              <a:gd name="connsiteX2" fmla="*/ 657389 w 10757268"/>
              <a:gd name="connsiteY2" fmla="*/ 0 h 459343"/>
              <a:gd name="connsiteX3" fmla="*/ 932297 w 10757268"/>
              <a:gd name="connsiteY3" fmla="*/ 0 h 459343"/>
              <a:gd name="connsiteX4" fmla="*/ 1745068 w 10757268"/>
              <a:gd name="connsiteY4" fmla="*/ 0 h 459343"/>
              <a:gd name="connsiteX5" fmla="*/ 2450267 w 10757268"/>
              <a:gd name="connsiteY5" fmla="*/ 0 h 459343"/>
              <a:gd name="connsiteX6" fmla="*/ 2940320 w 10757268"/>
              <a:gd name="connsiteY6" fmla="*/ 0 h 459343"/>
              <a:gd name="connsiteX7" fmla="*/ 3645519 w 10757268"/>
              <a:gd name="connsiteY7" fmla="*/ 0 h 459343"/>
              <a:gd name="connsiteX8" fmla="*/ 4135572 w 10757268"/>
              <a:gd name="connsiteY8" fmla="*/ 0 h 459343"/>
              <a:gd name="connsiteX9" fmla="*/ 4948343 w 10757268"/>
              <a:gd name="connsiteY9" fmla="*/ 0 h 459343"/>
              <a:gd name="connsiteX10" fmla="*/ 5653542 w 10757268"/>
              <a:gd name="connsiteY10" fmla="*/ 0 h 459343"/>
              <a:gd name="connsiteX11" fmla="*/ 6358741 w 10757268"/>
              <a:gd name="connsiteY11" fmla="*/ 0 h 459343"/>
              <a:gd name="connsiteX12" fmla="*/ 6956367 w 10757268"/>
              <a:gd name="connsiteY12" fmla="*/ 0 h 459343"/>
              <a:gd name="connsiteX13" fmla="*/ 7231275 w 10757268"/>
              <a:gd name="connsiteY13" fmla="*/ 0 h 459343"/>
              <a:gd name="connsiteX14" fmla="*/ 8044046 w 10757268"/>
              <a:gd name="connsiteY14" fmla="*/ 0 h 459343"/>
              <a:gd name="connsiteX15" fmla="*/ 8749245 w 10757268"/>
              <a:gd name="connsiteY15" fmla="*/ 0 h 459343"/>
              <a:gd name="connsiteX16" fmla="*/ 9454443 w 10757268"/>
              <a:gd name="connsiteY16" fmla="*/ 0 h 459343"/>
              <a:gd name="connsiteX17" fmla="*/ 9836924 w 10757268"/>
              <a:gd name="connsiteY17" fmla="*/ 0 h 459343"/>
              <a:gd name="connsiteX18" fmla="*/ 10757268 w 10757268"/>
              <a:gd name="connsiteY18" fmla="*/ 0 h 459343"/>
              <a:gd name="connsiteX19" fmla="*/ 10757268 w 10757268"/>
              <a:gd name="connsiteY19" fmla="*/ 459343 h 459343"/>
              <a:gd name="connsiteX20" fmla="*/ 9944497 w 10757268"/>
              <a:gd name="connsiteY20" fmla="*/ 459343 h 459343"/>
              <a:gd name="connsiteX21" fmla="*/ 9131725 w 10757268"/>
              <a:gd name="connsiteY21" fmla="*/ 459343 h 459343"/>
              <a:gd name="connsiteX22" fmla="*/ 8856817 w 10757268"/>
              <a:gd name="connsiteY22" fmla="*/ 459343 h 459343"/>
              <a:gd name="connsiteX23" fmla="*/ 8044046 w 10757268"/>
              <a:gd name="connsiteY23" fmla="*/ 459343 h 459343"/>
              <a:gd name="connsiteX24" fmla="*/ 7661565 w 10757268"/>
              <a:gd name="connsiteY24" fmla="*/ 459343 h 459343"/>
              <a:gd name="connsiteX25" fmla="*/ 6848794 w 10757268"/>
              <a:gd name="connsiteY25" fmla="*/ 459343 h 459343"/>
              <a:gd name="connsiteX26" fmla="*/ 6573886 w 10757268"/>
              <a:gd name="connsiteY26" fmla="*/ 459343 h 459343"/>
              <a:gd name="connsiteX27" fmla="*/ 5868687 w 10757268"/>
              <a:gd name="connsiteY27" fmla="*/ 459343 h 459343"/>
              <a:gd name="connsiteX28" fmla="*/ 5055916 w 10757268"/>
              <a:gd name="connsiteY28" fmla="*/ 459343 h 459343"/>
              <a:gd name="connsiteX29" fmla="*/ 4673435 w 10757268"/>
              <a:gd name="connsiteY29" fmla="*/ 459343 h 459343"/>
              <a:gd name="connsiteX30" fmla="*/ 4290955 w 10757268"/>
              <a:gd name="connsiteY30" fmla="*/ 459343 h 459343"/>
              <a:gd name="connsiteX31" fmla="*/ 3800901 w 10757268"/>
              <a:gd name="connsiteY31" fmla="*/ 459343 h 459343"/>
              <a:gd name="connsiteX32" fmla="*/ 2988130 w 10757268"/>
              <a:gd name="connsiteY32" fmla="*/ 459343 h 459343"/>
              <a:gd name="connsiteX33" fmla="*/ 2282931 w 10757268"/>
              <a:gd name="connsiteY33" fmla="*/ 459343 h 459343"/>
              <a:gd name="connsiteX34" fmla="*/ 1900451 w 10757268"/>
              <a:gd name="connsiteY34" fmla="*/ 459343 h 459343"/>
              <a:gd name="connsiteX35" fmla="*/ 1302825 w 10757268"/>
              <a:gd name="connsiteY35" fmla="*/ 459343 h 459343"/>
              <a:gd name="connsiteX36" fmla="*/ 0 w 10757268"/>
              <a:gd name="connsiteY36" fmla="*/ 459343 h 459343"/>
              <a:gd name="connsiteX37" fmla="*/ 0 w 10757268"/>
              <a:gd name="connsiteY37" fmla="*/ 0 h 45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757268" h="459343" fill="none" extrusionOk="0">
                <a:moveTo>
                  <a:pt x="0" y="0"/>
                </a:moveTo>
                <a:cubicBezTo>
                  <a:pt x="155875" y="-24520"/>
                  <a:pt x="302554" y="30905"/>
                  <a:pt x="382481" y="0"/>
                </a:cubicBezTo>
                <a:cubicBezTo>
                  <a:pt x="462408" y="-30905"/>
                  <a:pt x="579182" y="321"/>
                  <a:pt x="657389" y="0"/>
                </a:cubicBezTo>
                <a:cubicBezTo>
                  <a:pt x="735596" y="-321"/>
                  <a:pt x="836762" y="16728"/>
                  <a:pt x="932297" y="0"/>
                </a:cubicBezTo>
                <a:cubicBezTo>
                  <a:pt x="1027832" y="-16728"/>
                  <a:pt x="1559363" y="63582"/>
                  <a:pt x="1745068" y="0"/>
                </a:cubicBezTo>
                <a:cubicBezTo>
                  <a:pt x="1930773" y="-63582"/>
                  <a:pt x="2270821" y="53465"/>
                  <a:pt x="2450267" y="0"/>
                </a:cubicBezTo>
                <a:cubicBezTo>
                  <a:pt x="2629713" y="-53465"/>
                  <a:pt x="2724149" y="52769"/>
                  <a:pt x="2940320" y="0"/>
                </a:cubicBezTo>
                <a:cubicBezTo>
                  <a:pt x="3156491" y="-52769"/>
                  <a:pt x="3495612" y="31956"/>
                  <a:pt x="3645519" y="0"/>
                </a:cubicBezTo>
                <a:cubicBezTo>
                  <a:pt x="3795426" y="-31956"/>
                  <a:pt x="3928481" y="20896"/>
                  <a:pt x="4135572" y="0"/>
                </a:cubicBezTo>
                <a:cubicBezTo>
                  <a:pt x="4342663" y="-20896"/>
                  <a:pt x="4777598" y="20180"/>
                  <a:pt x="4948343" y="0"/>
                </a:cubicBezTo>
                <a:cubicBezTo>
                  <a:pt x="5119088" y="-20180"/>
                  <a:pt x="5393231" y="4945"/>
                  <a:pt x="5653542" y="0"/>
                </a:cubicBezTo>
                <a:cubicBezTo>
                  <a:pt x="5913853" y="-4945"/>
                  <a:pt x="6070886" y="7782"/>
                  <a:pt x="6358741" y="0"/>
                </a:cubicBezTo>
                <a:cubicBezTo>
                  <a:pt x="6646596" y="-7782"/>
                  <a:pt x="6746497" y="36358"/>
                  <a:pt x="6956367" y="0"/>
                </a:cubicBezTo>
                <a:cubicBezTo>
                  <a:pt x="7166237" y="-36358"/>
                  <a:pt x="7096484" y="17019"/>
                  <a:pt x="7231275" y="0"/>
                </a:cubicBezTo>
                <a:cubicBezTo>
                  <a:pt x="7366066" y="-17019"/>
                  <a:pt x="7645206" y="39579"/>
                  <a:pt x="8044046" y="0"/>
                </a:cubicBezTo>
                <a:cubicBezTo>
                  <a:pt x="8442886" y="-39579"/>
                  <a:pt x="8463144" y="42810"/>
                  <a:pt x="8749245" y="0"/>
                </a:cubicBezTo>
                <a:cubicBezTo>
                  <a:pt x="9035346" y="-42810"/>
                  <a:pt x="9134527" y="83787"/>
                  <a:pt x="9454443" y="0"/>
                </a:cubicBezTo>
                <a:cubicBezTo>
                  <a:pt x="9774359" y="-83787"/>
                  <a:pt x="9703732" y="10444"/>
                  <a:pt x="9836924" y="0"/>
                </a:cubicBezTo>
                <a:cubicBezTo>
                  <a:pt x="9970116" y="-10444"/>
                  <a:pt x="10313408" y="98493"/>
                  <a:pt x="10757268" y="0"/>
                </a:cubicBezTo>
                <a:cubicBezTo>
                  <a:pt x="10804328" y="177358"/>
                  <a:pt x="10743507" y="348646"/>
                  <a:pt x="10757268" y="459343"/>
                </a:cubicBezTo>
                <a:cubicBezTo>
                  <a:pt x="10489279" y="550050"/>
                  <a:pt x="10244282" y="440282"/>
                  <a:pt x="9944497" y="459343"/>
                </a:cubicBezTo>
                <a:cubicBezTo>
                  <a:pt x="9644712" y="478404"/>
                  <a:pt x="9475414" y="419824"/>
                  <a:pt x="9131725" y="459343"/>
                </a:cubicBezTo>
                <a:cubicBezTo>
                  <a:pt x="8788036" y="498862"/>
                  <a:pt x="8991472" y="449055"/>
                  <a:pt x="8856817" y="459343"/>
                </a:cubicBezTo>
                <a:cubicBezTo>
                  <a:pt x="8722162" y="469631"/>
                  <a:pt x="8296386" y="365553"/>
                  <a:pt x="8044046" y="459343"/>
                </a:cubicBezTo>
                <a:cubicBezTo>
                  <a:pt x="7791706" y="553133"/>
                  <a:pt x="7833114" y="439223"/>
                  <a:pt x="7661565" y="459343"/>
                </a:cubicBezTo>
                <a:cubicBezTo>
                  <a:pt x="7490016" y="479463"/>
                  <a:pt x="7098145" y="364683"/>
                  <a:pt x="6848794" y="459343"/>
                </a:cubicBezTo>
                <a:cubicBezTo>
                  <a:pt x="6599443" y="554003"/>
                  <a:pt x="6676618" y="451536"/>
                  <a:pt x="6573886" y="459343"/>
                </a:cubicBezTo>
                <a:cubicBezTo>
                  <a:pt x="6471154" y="467150"/>
                  <a:pt x="6200284" y="408005"/>
                  <a:pt x="5868687" y="459343"/>
                </a:cubicBezTo>
                <a:cubicBezTo>
                  <a:pt x="5537090" y="510681"/>
                  <a:pt x="5359982" y="417137"/>
                  <a:pt x="5055916" y="459343"/>
                </a:cubicBezTo>
                <a:cubicBezTo>
                  <a:pt x="4751850" y="501549"/>
                  <a:pt x="4755695" y="415314"/>
                  <a:pt x="4673435" y="459343"/>
                </a:cubicBezTo>
                <a:cubicBezTo>
                  <a:pt x="4591175" y="503372"/>
                  <a:pt x="4402919" y="434154"/>
                  <a:pt x="4290955" y="459343"/>
                </a:cubicBezTo>
                <a:cubicBezTo>
                  <a:pt x="4178991" y="484532"/>
                  <a:pt x="3902062" y="449873"/>
                  <a:pt x="3800901" y="459343"/>
                </a:cubicBezTo>
                <a:cubicBezTo>
                  <a:pt x="3699740" y="468813"/>
                  <a:pt x="3316012" y="391026"/>
                  <a:pt x="2988130" y="459343"/>
                </a:cubicBezTo>
                <a:cubicBezTo>
                  <a:pt x="2660248" y="527660"/>
                  <a:pt x="2481363" y="447359"/>
                  <a:pt x="2282931" y="459343"/>
                </a:cubicBezTo>
                <a:cubicBezTo>
                  <a:pt x="2084499" y="471327"/>
                  <a:pt x="2082488" y="454094"/>
                  <a:pt x="1900451" y="459343"/>
                </a:cubicBezTo>
                <a:cubicBezTo>
                  <a:pt x="1718414" y="464592"/>
                  <a:pt x="1510248" y="439106"/>
                  <a:pt x="1302825" y="459343"/>
                </a:cubicBezTo>
                <a:cubicBezTo>
                  <a:pt x="1095402" y="479580"/>
                  <a:pt x="445095" y="318835"/>
                  <a:pt x="0" y="459343"/>
                </a:cubicBezTo>
                <a:cubicBezTo>
                  <a:pt x="-23546" y="263030"/>
                  <a:pt x="17014" y="162573"/>
                  <a:pt x="0" y="0"/>
                </a:cubicBezTo>
                <a:close/>
              </a:path>
              <a:path w="10757268" h="459343" stroke="0" extrusionOk="0">
                <a:moveTo>
                  <a:pt x="0" y="0"/>
                </a:moveTo>
                <a:cubicBezTo>
                  <a:pt x="207881" y="-52119"/>
                  <a:pt x="305927" y="56902"/>
                  <a:pt x="597626" y="0"/>
                </a:cubicBezTo>
                <a:cubicBezTo>
                  <a:pt x="889325" y="-56902"/>
                  <a:pt x="1067570" y="67359"/>
                  <a:pt x="1302825" y="0"/>
                </a:cubicBezTo>
                <a:cubicBezTo>
                  <a:pt x="1538080" y="-67359"/>
                  <a:pt x="1520566" y="32427"/>
                  <a:pt x="1577733" y="0"/>
                </a:cubicBezTo>
                <a:cubicBezTo>
                  <a:pt x="1634900" y="-32427"/>
                  <a:pt x="1954963" y="35828"/>
                  <a:pt x="2282931" y="0"/>
                </a:cubicBezTo>
                <a:cubicBezTo>
                  <a:pt x="2610899" y="-35828"/>
                  <a:pt x="2492502" y="25468"/>
                  <a:pt x="2557839" y="0"/>
                </a:cubicBezTo>
                <a:cubicBezTo>
                  <a:pt x="2623176" y="-25468"/>
                  <a:pt x="3097134" y="3051"/>
                  <a:pt x="3370611" y="0"/>
                </a:cubicBezTo>
                <a:cubicBezTo>
                  <a:pt x="3644088" y="-3051"/>
                  <a:pt x="3590291" y="991"/>
                  <a:pt x="3753091" y="0"/>
                </a:cubicBezTo>
                <a:cubicBezTo>
                  <a:pt x="3915891" y="-991"/>
                  <a:pt x="4345057" y="80878"/>
                  <a:pt x="4565863" y="0"/>
                </a:cubicBezTo>
                <a:cubicBezTo>
                  <a:pt x="4786669" y="-80878"/>
                  <a:pt x="4874800" y="18112"/>
                  <a:pt x="5055916" y="0"/>
                </a:cubicBezTo>
                <a:cubicBezTo>
                  <a:pt x="5237032" y="-18112"/>
                  <a:pt x="5568693" y="21467"/>
                  <a:pt x="5761115" y="0"/>
                </a:cubicBezTo>
                <a:cubicBezTo>
                  <a:pt x="5953537" y="-21467"/>
                  <a:pt x="5941239" y="6659"/>
                  <a:pt x="6036023" y="0"/>
                </a:cubicBezTo>
                <a:cubicBezTo>
                  <a:pt x="6130807" y="-6659"/>
                  <a:pt x="6238077" y="28202"/>
                  <a:pt x="6310931" y="0"/>
                </a:cubicBezTo>
                <a:cubicBezTo>
                  <a:pt x="6383785" y="-28202"/>
                  <a:pt x="6713328" y="55584"/>
                  <a:pt x="6908557" y="0"/>
                </a:cubicBezTo>
                <a:cubicBezTo>
                  <a:pt x="7103786" y="-55584"/>
                  <a:pt x="7412599" y="68859"/>
                  <a:pt x="7721328" y="0"/>
                </a:cubicBezTo>
                <a:cubicBezTo>
                  <a:pt x="8030057" y="-68859"/>
                  <a:pt x="8036531" y="18556"/>
                  <a:pt x="8211381" y="0"/>
                </a:cubicBezTo>
                <a:cubicBezTo>
                  <a:pt x="8386231" y="-18556"/>
                  <a:pt x="8508616" y="44630"/>
                  <a:pt x="8593862" y="0"/>
                </a:cubicBezTo>
                <a:cubicBezTo>
                  <a:pt x="8679108" y="-44630"/>
                  <a:pt x="8949718" y="21152"/>
                  <a:pt x="9191488" y="0"/>
                </a:cubicBezTo>
                <a:cubicBezTo>
                  <a:pt x="9433258" y="-21152"/>
                  <a:pt x="9599853" y="10160"/>
                  <a:pt x="9896687" y="0"/>
                </a:cubicBezTo>
                <a:cubicBezTo>
                  <a:pt x="10193521" y="-10160"/>
                  <a:pt x="10055925" y="32903"/>
                  <a:pt x="10171595" y="0"/>
                </a:cubicBezTo>
                <a:cubicBezTo>
                  <a:pt x="10287265" y="-32903"/>
                  <a:pt x="10584576" y="527"/>
                  <a:pt x="10757268" y="0"/>
                </a:cubicBezTo>
                <a:cubicBezTo>
                  <a:pt x="10757414" y="189769"/>
                  <a:pt x="10718931" y="236846"/>
                  <a:pt x="10757268" y="459343"/>
                </a:cubicBezTo>
                <a:cubicBezTo>
                  <a:pt x="10379511" y="523758"/>
                  <a:pt x="10234978" y="429133"/>
                  <a:pt x="9944497" y="459343"/>
                </a:cubicBezTo>
                <a:cubicBezTo>
                  <a:pt x="9654016" y="489553"/>
                  <a:pt x="9404212" y="417813"/>
                  <a:pt x="9239298" y="459343"/>
                </a:cubicBezTo>
                <a:cubicBezTo>
                  <a:pt x="9074384" y="500873"/>
                  <a:pt x="8819405" y="380601"/>
                  <a:pt x="8426527" y="459343"/>
                </a:cubicBezTo>
                <a:cubicBezTo>
                  <a:pt x="8033649" y="538085"/>
                  <a:pt x="8151472" y="425033"/>
                  <a:pt x="8044046" y="459343"/>
                </a:cubicBezTo>
                <a:cubicBezTo>
                  <a:pt x="7936620" y="493653"/>
                  <a:pt x="7503050" y="388119"/>
                  <a:pt x="7338847" y="459343"/>
                </a:cubicBezTo>
                <a:cubicBezTo>
                  <a:pt x="7174644" y="530567"/>
                  <a:pt x="6995455" y="425492"/>
                  <a:pt x="6848794" y="459343"/>
                </a:cubicBezTo>
                <a:cubicBezTo>
                  <a:pt x="6702133" y="493194"/>
                  <a:pt x="6417345" y="409122"/>
                  <a:pt x="6143595" y="459343"/>
                </a:cubicBezTo>
                <a:cubicBezTo>
                  <a:pt x="5869845" y="509564"/>
                  <a:pt x="5646147" y="439601"/>
                  <a:pt x="5330824" y="459343"/>
                </a:cubicBezTo>
                <a:cubicBezTo>
                  <a:pt x="5015501" y="479085"/>
                  <a:pt x="4956247" y="431480"/>
                  <a:pt x="4840771" y="459343"/>
                </a:cubicBezTo>
                <a:cubicBezTo>
                  <a:pt x="4725295" y="487206"/>
                  <a:pt x="4642340" y="431836"/>
                  <a:pt x="4565863" y="459343"/>
                </a:cubicBezTo>
                <a:cubicBezTo>
                  <a:pt x="4489386" y="486850"/>
                  <a:pt x="4233362" y="409572"/>
                  <a:pt x="4075809" y="459343"/>
                </a:cubicBezTo>
                <a:cubicBezTo>
                  <a:pt x="3918256" y="509114"/>
                  <a:pt x="3690039" y="418351"/>
                  <a:pt x="3370611" y="459343"/>
                </a:cubicBezTo>
                <a:cubicBezTo>
                  <a:pt x="3051183" y="500335"/>
                  <a:pt x="3057053" y="419124"/>
                  <a:pt x="2880557" y="459343"/>
                </a:cubicBezTo>
                <a:cubicBezTo>
                  <a:pt x="2704061" y="499562"/>
                  <a:pt x="2460853" y="386427"/>
                  <a:pt x="2067786" y="459343"/>
                </a:cubicBezTo>
                <a:cubicBezTo>
                  <a:pt x="1674719" y="532259"/>
                  <a:pt x="1663831" y="435387"/>
                  <a:pt x="1362587" y="459343"/>
                </a:cubicBezTo>
                <a:cubicBezTo>
                  <a:pt x="1061343" y="483299"/>
                  <a:pt x="852282" y="455577"/>
                  <a:pt x="657389" y="459343"/>
                </a:cubicBezTo>
                <a:cubicBezTo>
                  <a:pt x="462496" y="463109"/>
                  <a:pt x="277101" y="438973"/>
                  <a:pt x="0" y="459343"/>
                </a:cubicBezTo>
                <a:cubicBezTo>
                  <a:pt x="-10060" y="259935"/>
                  <a:pt x="43318" y="151183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349250">
              <a:spcBef>
                <a:spcPts val="0"/>
              </a:spcBef>
            </a:pPr>
            <a:r>
              <a:rPr lang="en-US" sz="1600" b="1" dirty="0">
                <a:latin typeface="Arial Nova Cond" panose="020B0506020202020204" pitchFamily="34" charset="0"/>
              </a:rPr>
              <a:t>Enabling Regulatory and Oversight Framework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D9B1EA3-370C-5AB8-C309-0EB3DBFC8FC7}"/>
              </a:ext>
            </a:extLst>
          </p:cNvPr>
          <p:cNvSpPr txBox="1"/>
          <p:nvPr/>
        </p:nvSpPr>
        <p:spPr>
          <a:xfrm>
            <a:off x="681335" y="6111886"/>
            <a:ext cx="10757268" cy="390485"/>
          </a:xfrm>
          <a:custGeom>
            <a:avLst/>
            <a:gdLst>
              <a:gd name="connsiteX0" fmla="*/ 0 w 10757268"/>
              <a:gd name="connsiteY0" fmla="*/ 0 h 390485"/>
              <a:gd name="connsiteX1" fmla="*/ 382481 w 10757268"/>
              <a:gd name="connsiteY1" fmla="*/ 0 h 390485"/>
              <a:gd name="connsiteX2" fmla="*/ 657389 w 10757268"/>
              <a:gd name="connsiteY2" fmla="*/ 0 h 390485"/>
              <a:gd name="connsiteX3" fmla="*/ 932297 w 10757268"/>
              <a:gd name="connsiteY3" fmla="*/ 0 h 390485"/>
              <a:gd name="connsiteX4" fmla="*/ 1745068 w 10757268"/>
              <a:gd name="connsiteY4" fmla="*/ 0 h 390485"/>
              <a:gd name="connsiteX5" fmla="*/ 2450267 w 10757268"/>
              <a:gd name="connsiteY5" fmla="*/ 0 h 390485"/>
              <a:gd name="connsiteX6" fmla="*/ 2940320 w 10757268"/>
              <a:gd name="connsiteY6" fmla="*/ 0 h 390485"/>
              <a:gd name="connsiteX7" fmla="*/ 3645519 w 10757268"/>
              <a:gd name="connsiteY7" fmla="*/ 0 h 390485"/>
              <a:gd name="connsiteX8" fmla="*/ 4135572 w 10757268"/>
              <a:gd name="connsiteY8" fmla="*/ 0 h 390485"/>
              <a:gd name="connsiteX9" fmla="*/ 4948343 w 10757268"/>
              <a:gd name="connsiteY9" fmla="*/ 0 h 390485"/>
              <a:gd name="connsiteX10" fmla="*/ 5653542 w 10757268"/>
              <a:gd name="connsiteY10" fmla="*/ 0 h 390485"/>
              <a:gd name="connsiteX11" fmla="*/ 6358741 w 10757268"/>
              <a:gd name="connsiteY11" fmla="*/ 0 h 390485"/>
              <a:gd name="connsiteX12" fmla="*/ 6956367 w 10757268"/>
              <a:gd name="connsiteY12" fmla="*/ 0 h 390485"/>
              <a:gd name="connsiteX13" fmla="*/ 7231275 w 10757268"/>
              <a:gd name="connsiteY13" fmla="*/ 0 h 390485"/>
              <a:gd name="connsiteX14" fmla="*/ 8044046 w 10757268"/>
              <a:gd name="connsiteY14" fmla="*/ 0 h 390485"/>
              <a:gd name="connsiteX15" fmla="*/ 8749245 w 10757268"/>
              <a:gd name="connsiteY15" fmla="*/ 0 h 390485"/>
              <a:gd name="connsiteX16" fmla="*/ 9454443 w 10757268"/>
              <a:gd name="connsiteY16" fmla="*/ 0 h 390485"/>
              <a:gd name="connsiteX17" fmla="*/ 9836924 w 10757268"/>
              <a:gd name="connsiteY17" fmla="*/ 0 h 390485"/>
              <a:gd name="connsiteX18" fmla="*/ 10757268 w 10757268"/>
              <a:gd name="connsiteY18" fmla="*/ 0 h 390485"/>
              <a:gd name="connsiteX19" fmla="*/ 10757268 w 10757268"/>
              <a:gd name="connsiteY19" fmla="*/ 390485 h 390485"/>
              <a:gd name="connsiteX20" fmla="*/ 9944497 w 10757268"/>
              <a:gd name="connsiteY20" fmla="*/ 390485 h 390485"/>
              <a:gd name="connsiteX21" fmla="*/ 9131725 w 10757268"/>
              <a:gd name="connsiteY21" fmla="*/ 390485 h 390485"/>
              <a:gd name="connsiteX22" fmla="*/ 8856817 w 10757268"/>
              <a:gd name="connsiteY22" fmla="*/ 390485 h 390485"/>
              <a:gd name="connsiteX23" fmla="*/ 8044046 w 10757268"/>
              <a:gd name="connsiteY23" fmla="*/ 390485 h 390485"/>
              <a:gd name="connsiteX24" fmla="*/ 7661565 w 10757268"/>
              <a:gd name="connsiteY24" fmla="*/ 390485 h 390485"/>
              <a:gd name="connsiteX25" fmla="*/ 6848794 w 10757268"/>
              <a:gd name="connsiteY25" fmla="*/ 390485 h 390485"/>
              <a:gd name="connsiteX26" fmla="*/ 6573886 w 10757268"/>
              <a:gd name="connsiteY26" fmla="*/ 390485 h 390485"/>
              <a:gd name="connsiteX27" fmla="*/ 5868687 w 10757268"/>
              <a:gd name="connsiteY27" fmla="*/ 390485 h 390485"/>
              <a:gd name="connsiteX28" fmla="*/ 5055916 w 10757268"/>
              <a:gd name="connsiteY28" fmla="*/ 390485 h 390485"/>
              <a:gd name="connsiteX29" fmla="*/ 4673435 w 10757268"/>
              <a:gd name="connsiteY29" fmla="*/ 390485 h 390485"/>
              <a:gd name="connsiteX30" fmla="*/ 4290955 w 10757268"/>
              <a:gd name="connsiteY30" fmla="*/ 390485 h 390485"/>
              <a:gd name="connsiteX31" fmla="*/ 3800901 w 10757268"/>
              <a:gd name="connsiteY31" fmla="*/ 390485 h 390485"/>
              <a:gd name="connsiteX32" fmla="*/ 2988130 w 10757268"/>
              <a:gd name="connsiteY32" fmla="*/ 390485 h 390485"/>
              <a:gd name="connsiteX33" fmla="*/ 2282931 w 10757268"/>
              <a:gd name="connsiteY33" fmla="*/ 390485 h 390485"/>
              <a:gd name="connsiteX34" fmla="*/ 1900451 w 10757268"/>
              <a:gd name="connsiteY34" fmla="*/ 390485 h 390485"/>
              <a:gd name="connsiteX35" fmla="*/ 1302825 w 10757268"/>
              <a:gd name="connsiteY35" fmla="*/ 390485 h 390485"/>
              <a:gd name="connsiteX36" fmla="*/ 0 w 10757268"/>
              <a:gd name="connsiteY36" fmla="*/ 390485 h 390485"/>
              <a:gd name="connsiteX37" fmla="*/ 0 w 10757268"/>
              <a:gd name="connsiteY37" fmla="*/ 0 h 39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757268" h="390485" fill="none" extrusionOk="0">
                <a:moveTo>
                  <a:pt x="0" y="0"/>
                </a:moveTo>
                <a:cubicBezTo>
                  <a:pt x="155875" y="-24520"/>
                  <a:pt x="302554" y="30905"/>
                  <a:pt x="382481" y="0"/>
                </a:cubicBezTo>
                <a:cubicBezTo>
                  <a:pt x="462408" y="-30905"/>
                  <a:pt x="579182" y="321"/>
                  <a:pt x="657389" y="0"/>
                </a:cubicBezTo>
                <a:cubicBezTo>
                  <a:pt x="735596" y="-321"/>
                  <a:pt x="836762" y="16728"/>
                  <a:pt x="932297" y="0"/>
                </a:cubicBezTo>
                <a:cubicBezTo>
                  <a:pt x="1027832" y="-16728"/>
                  <a:pt x="1559363" y="63582"/>
                  <a:pt x="1745068" y="0"/>
                </a:cubicBezTo>
                <a:cubicBezTo>
                  <a:pt x="1930773" y="-63582"/>
                  <a:pt x="2270821" y="53465"/>
                  <a:pt x="2450267" y="0"/>
                </a:cubicBezTo>
                <a:cubicBezTo>
                  <a:pt x="2629713" y="-53465"/>
                  <a:pt x="2724149" y="52769"/>
                  <a:pt x="2940320" y="0"/>
                </a:cubicBezTo>
                <a:cubicBezTo>
                  <a:pt x="3156491" y="-52769"/>
                  <a:pt x="3495612" y="31956"/>
                  <a:pt x="3645519" y="0"/>
                </a:cubicBezTo>
                <a:cubicBezTo>
                  <a:pt x="3795426" y="-31956"/>
                  <a:pt x="3928481" y="20896"/>
                  <a:pt x="4135572" y="0"/>
                </a:cubicBezTo>
                <a:cubicBezTo>
                  <a:pt x="4342663" y="-20896"/>
                  <a:pt x="4777598" y="20180"/>
                  <a:pt x="4948343" y="0"/>
                </a:cubicBezTo>
                <a:cubicBezTo>
                  <a:pt x="5119088" y="-20180"/>
                  <a:pt x="5393231" y="4945"/>
                  <a:pt x="5653542" y="0"/>
                </a:cubicBezTo>
                <a:cubicBezTo>
                  <a:pt x="5913853" y="-4945"/>
                  <a:pt x="6070886" y="7782"/>
                  <a:pt x="6358741" y="0"/>
                </a:cubicBezTo>
                <a:cubicBezTo>
                  <a:pt x="6646596" y="-7782"/>
                  <a:pt x="6746497" y="36358"/>
                  <a:pt x="6956367" y="0"/>
                </a:cubicBezTo>
                <a:cubicBezTo>
                  <a:pt x="7166237" y="-36358"/>
                  <a:pt x="7096484" y="17019"/>
                  <a:pt x="7231275" y="0"/>
                </a:cubicBezTo>
                <a:cubicBezTo>
                  <a:pt x="7366066" y="-17019"/>
                  <a:pt x="7645206" y="39579"/>
                  <a:pt x="8044046" y="0"/>
                </a:cubicBezTo>
                <a:cubicBezTo>
                  <a:pt x="8442886" y="-39579"/>
                  <a:pt x="8463144" y="42810"/>
                  <a:pt x="8749245" y="0"/>
                </a:cubicBezTo>
                <a:cubicBezTo>
                  <a:pt x="9035346" y="-42810"/>
                  <a:pt x="9134527" y="83787"/>
                  <a:pt x="9454443" y="0"/>
                </a:cubicBezTo>
                <a:cubicBezTo>
                  <a:pt x="9774359" y="-83787"/>
                  <a:pt x="9703732" y="10444"/>
                  <a:pt x="9836924" y="0"/>
                </a:cubicBezTo>
                <a:cubicBezTo>
                  <a:pt x="9970116" y="-10444"/>
                  <a:pt x="10313408" y="98493"/>
                  <a:pt x="10757268" y="0"/>
                </a:cubicBezTo>
                <a:cubicBezTo>
                  <a:pt x="10777693" y="156394"/>
                  <a:pt x="10756558" y="196207"/>
                  <a:pt x="10757268" y="390485"/>
                </a:cubicBezTo>
                <a:cubicBezTo>
                  <a:pt x="10489279" y="481192"/>
                  <a:pt x="10244282" y="371424"/>
                  <a:pt x="9944497" y="390485"/>
                </a:cubicBezTo>
                <a:cubicBezTo>
                  <a:pt x="9644712" y="409546"/>
                  <a:pt x="9475414" y="350966"/>
                  <a:pt x="9131725" y="390485"/>
                </a:cubicBezTo>
                <a:cubicBezTo>
                  <a:pt x="8788036" y="430004"/>
                  <a:pt x="8991472" y="380197"/>
                  <a:pt x="8856817" y="390485"/>
                </a:cubicBezTo>
                <a:cubicBezTo>
                  <a:pt x="8722162" y="400773"/>
                  <a:pt x="8296386" y="296695"/>
                  <a:pt x="8044046" y="390485"/>
                </a:cubicBezTo>
                <a:cubicBezTo>
                  <a:pt x="7791706" y="484275"/>
                  <a:pt x="7833114" y="370365"/>
                  <a:pt x="7661565" y="390485"/>
                </a:cubicBezTo>
                <a:cubicBezTo>
                  <a:pt x="7490016" y="410605"/>
                  <a:pt x="7098145" y="295825"/>
                  <a:pt x="6848794" y="390485"/>
                </a:cubicBezTo>
                <a:cubicBezTo>
                  <a:pt x="6599443" y="485145"/>
                  <a:pt x="6676618" y="382678"/>
                  <a:pt x="6573886" y="390485"/>
                </a:cubicBezTo>
                <a:cubicBezTo>
                  <a:pt x="6471154" y="398292"/>
                  <a:pt x="6200284" y="339147"/>
                  <a:pt x="5868687" y="390485"/>
                </a:cubicBezTo>
                <a:cubicBezTo>
                  <a:pt x="5537090" y="441823"/>
                  <a:pt x="5359982" y="348279"/>
                  <a:pt x="5055916" y="390485"/>
                </a:cubicBezTo>
                <a:cubicBezTo>
                  <a:pt x="4751850" y="432691"/>
                  <a:pt x="4755695" y="346456"/>
                  <a:pt x="4673435" y="390485"/>
                </a:cubicBezTo>
                <a:cubicBezTo>
                  <a:pt x="4591175" y="434514"/>
                  <a:pt x="4402919" y="365296"/>
                  <a:pt x="4290955" y="390485"/>
                </a:cubicBezTo>
                <a:cubicBezTo>
                  <a:pt x="4178991" y="415674"/>
                  <a:pt x="3902062" y="381015"/>
                  <a:pt x="3800901" y="390485"/>
                </a:cubicBezTo>
                <a:cubicBezTo>
                  <a:pt x="3699740" y="399955"/>
                  <a:pt x="3316012" y="322168"/>
                  <a:pt x="2988130" y="390485"/>
                </a:cubicBezTo>
                <a:cubicBezTo>
                  <a:pt x="2660248" y="458802"/>
                  <a:pt x="2481363" y="378501"/>
                  <a:pt x="2282931" y="390485"/>
                </a:cubicBezTo>
                <a:cubicBezTo>
                  <a:pt x="2084499" y="402469"/>
                  <a:pt x="2082488" y="385236"/>
                  <a:pt x="1900451" y="390485"/>
                </a:cubicBezTo>
                <a:cubicBezTo>
                  <a:pt x="1718414" y="395734"/>
                  <a:pt x="1510248" y="370248"/>
                  <a:pt x="1302825" y="390485"/>
                </a:cubicBezTo>
                <a:cubicBezTo>
                  <a:pt x="1095402" y="410722"/>
                  <a:pt x="445095" y="249977"/>
                  <a:pt x="0" y="390485"/>
                </a:cubicBezTo>
                <a:cubicBezTo>
                  <a:pt x="-6009" y="245518"/>
                  <a:pt x="3820" y="114954"/>
                  <a:pt x="0" y="0"/>
                </a:cubicBezTo>
                <a:close/>
              </a:path>
              <a:path w="10757268" h="390485" stroke="0" extrusionOk="0">
                <a:moveTo>
                  <a:pt x="0" y="0"/>
                </a:moveTo>
                <a:cubicBezTo>
                  <a:pt x="207881" y="-52119"/>
                  <a:pt x="305927" y="56902"/>
                  <a:pt x="597626" y="0"/>
                </a:cubicBezTo>
                <a:cubicBezTo>
                  <a:pt x="889325" y="-56902"/>
                  <a:pt x="1067570" y="67359"/>
                  <a:pt x="1302825" y="0"/>
                </a:cubicBezTo>
                <a:cubicBezTo>
                  <a:pt x="1538080" y="-67359"/>
                  <a:pt x="1520566" y="32427"/>
                  <a:pt x="1577733" y="0"/>
                </a:cubicBezTo>
                <a:cubicBezTo>
                  <a:pt x="1634900" y="-32427"/>
                  <a:pt x="1954963" y="35828"/>
                  <a:pt x="2282931" y="0"/>
                </a:cubicBezTo>
                <a:cubicBezTo>
                  <a:pt x="2610899" y="-35828"/>
                  <a:pt x="2492502" y="25468"/>
                  <a:pt x="2557839" y="0"/>
                </a:cubicBezTo>
                <a:cubicBezTo>
                  <a:pt x="2623176" y="-25468"/>
                  <a:pt x="3097134" y="3051"/>
                  <a:pt x="3370611" y="0"/>
                </a:cubicBezTo>
                <a:cubicBezTo>
                  <a:pt x="3644088" y="-3051"/>
                  <a:pt x="3590291" y="991"/>
                  <a:pt x="3753091" y="0"/>
                </a:cubicBezTo>
                <a:cubicBezTo>
                  <a:pt x="3915891" y="-991"/>
                  <a:pt x="4345057" y="80878"/>
                  <a:pt x="4565863" y="0"/>
                </a:cubicBezTo>
                <a:cubicBezTo>
                  <a:pt x="4786669" y="-80878"/>
                  <a:pt x="4874800" y="18112"/>
                  <a:pt x="5055916" y="0"/>
                </a:cubicBezTo>
                <a:cubicBezTo>
                  <a:pt x="5237032" y="-18112"/>
                  <a:pt x="5568693" y="21467"/>
                  <a:pt x="5761115" y="0"/>
                </a:cubicBezTo>
                <a:cubicBezTo>
                  <a:pt x="5953537" y="-21467"/>
                  <a:pt x="5941239" y="6659"/>
                  <a:pt x="6036023" y="0"/>
                </a:cubicBezTo>
                <a:cubicBezTo>
                  <a:pt x="6130807" y="-6659"/>
                  <a:pt x="6238077" y="28202"/>
                  <a:pt x="6310931" y="0"/>
                </a:cubicBezTo>
                <a:cubicBezTo>
                  <a:pt x="6383785" y="-28202"/>
                  <a:pt x="6713328" y="55584"/>
                  <a:pt x="6908557" y="0"/>
                </a:cubicBezTo>
                <a:cubicBezTo>
                  <a:pt x="7103786" y="-55584"/>
                  <a:pt x="7412599" y="68859"/>
                  <a:pt x="7721328" y="0"/>
                </a:cubicBezTo>
                <a:cubicBezTo>
                  <a:pt x="8030057" y="-68859"/>
                  <a:pt x="8036531" y="18556"/>
                  <a:pt x="8211381" y="0"/>
                </a:cubicBezTo>
                <a:cubicBezTo>
                  <a:pt x="8386231" y="-18556"/>
                  <a:pt x="8508616" y="44630"/>
                  <a:pt x="8593862" y="0"/>
                </a:cubicBezTo>
                <a:cubicBezTo>
                  <a:pt x="8679108" y="-44630"/>
                  <a:pt x="8949718" y="21152"/>
                  <a:pt x="9191488" y="0"/>
                </a:cubicBezTo>
                <a:cubicBezTo>
                  <a:pt x="9433258" y="-21152"/>
                  <a:pt x="9599853" y="10160"/>
                  <a:pt x="9896687" y="0"/>
                </a:cubicBezTo>
                <a:cubicBezTo>
                  <a:pt x="10193521" y="-10160"/>
                  <a:pt x="10055925" y="32903"/>
                  <a:pt x="10171595" y="0"/>
                </a:cubicBezTo>
                <a:cubicBezTo>
                  <a:pt x="10287265" y="-32903"/>
                  <a:pt x="10584576" y="527"/>
                  <a:pt x="10757268" y="0"/>
                </a:cubicBezTo>
                <a:cubicBezTo>
                  <a:pt x="10761686" y="134544"/>
                  <a:pt x="10748265" y="197556"/>
                  <a:pt x="10757268" y="390485"/>
                </a:cubicBezTo>
                <a:cubicBezTo>
                  <a:pt x="10379511" y="454900"/>
                  <a:pt x="10234978" y="360275"/>
                  <a:pt x="9944497" y="390485"/>
                </a:cubicBezTo>
                <a:cubicBezTo>
                  <a:pt x="9654016" y="420695"/>
                  <a:pt x="9404212" y="348955"/>
                  <a:pt x="9239298" y="390485"/>
                </a:cubicBezTo>
                <a:cubicBezTo>
                  <a:pt x="9074384" y="432015"/>
                  <a:pt x="8819405" y="311743"/>
                  <a:pt x="8426527" y="390485"/>
                </a:cubicBezTo>
                <a:cubicBezTo>
                  <a:pt x="8033649" y="469227"/>
                  <a:pt x="8151472" y="356175"/>
                  <a:pt x="8044046" y="390485"/>
                </a:cubicBezTo>
                <a:cubicBezTo>
                  <a:pt x="7936620" y="424795"/>
                  <a:pt x="7503050" y="319261"/>
                  <a:pt x="7338847" y="390485"/>
                </a:cubicBezTo>
                <a:cubicBezTo>
                  <a:pt x="7174644" y="461709"/>
                  <a:pt x="6995455" y="356634"/>
                  <a:pt x="6848794" y="390485"/>
                </a:cubicBezTo>
                <a:cubicBezTo>
                  <a:pt x="6702133" y="424336"/>
                  <a:pt x="6417345" y="340264"/>
                  <a:pt x="6143595" y="390485"/>
                </a:cubicBezTo>
                <a:cubicBezTo>
                  <a:pt x="5869845" y="440706"/>
                  <a:pt x="5646147" y="370743"/>
                  <a:pt x="5330824" y="390485"/>
                </a:cubicBezTo>
                <a:cubicBezTo>
                  <a:pt x="5015501" y="410227"/>
                  <a:pt x="4956247" y="362622"/>
                  <a:pt x="4840771" y="390485"/>
                </a:cubicBezTo>
                <a:cubicBezTo>
                  <a:pt x="4725295" y="418348"/>
                  <a:pt x="4642340" y="362978"/>
                  <a:pt x="4565863" y="390485"/>
                </a:cubicBezTo>
                <a:cubicBezTo>
                  <a:pt x="4489386" y="417992"/>
                  <a:pt x="4233362" y="340714"/>
                  <a:pt x="4075809" y="390485"/>
                </a:cubicBezTo>
                <a:cubicBezTo>
                  <a:pt x="3918256" y="440256"/>
                  <a:pt x="3690039" y="349493"/>
                  <a:pt x="3370611" y="390485"/>
                </a:cubicBezTo>
                <a:cubicBezTo>
                  <a:pt x="3051183" y="431477"/>
                  <a:pt x="3057053" y="350266"/>
                  <a:pt x="2880557" y="390485"/>
                </a:cubicBezTo>
                <a:cubicBezTo>
                  <a:pt x="2704061" y="430704"/>
                  <a:pt x="2460853" y="317569"/>
                  <a:pt x="2067786" y="390485"/>
                </a:cubicBezTo>
                <a:cubicBezTo>
                  <a:pt x="1674719" y="463401"/>
                  <a:pt x="1663831" y="366529"/>
                  <a:pt x="1362587" y="390485"/>
                </a:cubicBezTo>
                <a:cubicBezTo>
                  <a:pt x="1061343" y="414441"/>
                  <a:pt x="852282" y="386719"/>
                  <a:pt x="657389" y="390485"/>
                </a:cubicBezTo>
                <a:cubicBezTo>
                  <a:pt x="462496" y="394251"/>
                  <a:pt x="277101" y="370115"/>
                  <a:pt x="0" y="390485"/>
                </a:cubicBezTo>
                <a:cubicBezTo>
                  <a:pt x="-27714" y="235436"/>
                  <a:pt x="27550" y="124674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349250"/>
            <a:r>
              <a:rPr lang="en-US" sz="1600" b="1" dirty="0">
                <a:latin typeface="Arial Nova Cond" panose="020B0506020202020204" pitchFamily="34" charset="0"/>
              </a:rPr>
              <a:t>Equity Blueprint  &amp;  Workforce Development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3E1A02A-6DCE-1C8A-3572-DB41AEACD44E}"/>
              </a:ext>
            </a:extLst>
          </p:cNvPr>
          <p:cNvSpPr/>
          <p:nvPr/>
        </p:nvSpPr>
        <p:spPr bwMode="auto">
          <a:xfrm>
            <a:off x="4313570" y="2281981"/>
            <a:ext cx="7125034" cy="1444557"/>
          </a:xfrm>
          <a:prstGeom prst="rect">
            <a:avLst/>
          </a:prstGeom>
          <a:solidFill>
            <a:schemeClr val="bg1"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               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BD840981-DB75-8D3C-8E45-B682B7D8423B}"/>
              </a:ext>
            </a:extLst>
          </p:cNvPr>
          <p:cNvSpPr txBox="1"/>
          <p:nvPr/>
        </p:nvSpPr>
        <p:spPr>
          <a:xfrm>
            <a:off x="4623673" y="2740286"/>
            <a:ext cx="6693459" cy="1046167"/>
          </a:xfrm>
          <a:prstGeom prst="rect">
            <a:avLst/>
          </a:prstGeom>
          <a:noFill/>
        </p:spPr>
        <p:txBody>
          <a:bodyPr wrap="square" numCol="2" spcCol="365760" rtlCol="0" anchor="b" anchorCtr="0">
            <a:noAutofit/>
          </a:bodyPr>
          <a:lstStyle/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Reliability: Benchmarking, Standards</a:t>
            </a: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Charging innovation &amp; affordability</a:t>
            </a: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7475" indent="-117475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57250" algn="l"/>
                <a:tab pos="914400" algn="l"/>
              </a:tabLst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Approved Product List (APL)</a:t>
            </a:r>
          </a:p>
          <a:p>
            <a:pPr marL="117475" indent="-117475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57250" algn="l"/>
                <a:tab pos="914400" algn="l"/>
              </a:tabLst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NEVI/NEHC Coordination with EEI</a:t>
            </a:r>
            <a:endParaRPr lang="en-US" sz="1600">
              <a:solidFill>
                <a:schemeClr val="tx1"/>
              </a:solidFill>
              <a:effectLst/>
              <a:latin typeface="Arial Nova Cond Light" panose="020B0306020202020204" pitchFamily="34" charset="0"/>
              <a:ea typeface="Calibri" panose="020F0502020204030204" pitchFamily="34" charset="0"/>
            </a:endParaRP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9BCED0C-1A42-6F53-6EA6-925B87E117AA}"/>
              </a:ext>
            </a:extLst>
          </p:cNvPr>
          <p:cNvSpPr>
            <a:spLocks noChangeAspect="1"/>
          </p:cNvSpPr>
          <p:nvPr/>
        </p:nvSpPr>
        <p:spPr bwMode="auto">
          <a:xfrm>
            <a:off x="4415923" y="2330009"/>
            <a:ext cx="2852154" cy="504002"/>
          </a:xfrm>
          <a:custGeom>
            <a:avLst/>
            <a:gdLst>
              <a:gd name="connsiteX0" fmla="*/ 0 w 2852154"/>
              <a:gd name="connsiteY0" fmla="*/ 0 h 504002"/>
              <a:gd name="connsiteX1" fmla="*/ 513388 w 2852154"/>
              <a:gd name="connsiteY1" fmla="*/ 0 h 504002"/>
              <a:gd name="connsiteX2" fmla="*/ 998254 w 2852154"/>
              <a:gd name="connsiteY2" fmla="*/ 0 h 504002"/>
              <a:gd name="connsiteX3" fmla="*/ 1597206 w 2852154"/>
              <a:gd name="connsiteY3" fmla="*/ 0 h 504002"/>
              <a:gd name="connsiteX4" fmla="*/ 2082072 w 2852154"/>
              <a:gd name="connsiteY4" fmla="*/ 0 h 504002"/>
              <a:gd name="connsiteX5" fmla="*/ 2852154 w 2852154"/>
              <a:gd name="connsiteY5" fmla="*/ 0 h 504002"/>
              <a:gd name="connsiteX6" fmla="*/ 2852154 w 2852154"/>
              <a:gd name="connsiteY6" fmla="*/ 504002 h 504002"/>
              <a:gd name="connsiteX7" fmla="*/ 2310245 w 2852154"/>
              <a:gd name="connsiteY7" fmla="*/ 504002 h 504002"/>
              <a:gd name="connsiteX8" fmla="*/ 1682771 w 2852154"/>
              <a:gd name="connsiteY8" fmla="*/ 504002 h 504002"/>
              <a:gd name="connsiteX9" fmla="*/ 1055297 w 2852154"/>
              <a:gd name="connsiteY9" fmla="*/ 504002 h 504002"/>
              <a:gd name="connsiteX10" fmla="*/ 0 w 2852154"/>
              <a:gd name="connsiteY10" fmla="*/ 504002 h 504002"/>
              <a:gd name="connsiteX11" fmla="*/ 0 w 2852154"/>
              <a:gd name="connsiteY11" fmla="*/ 0 h 5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52154" h="504002" extrusionOk="0">
                <a:moveTo>
                  <a:pt x="0" y="0"/>
                </a:moveTo>
                <a:cubicBezTo>
                  <a:pt x="223390" y="-44543"/>
                  <a:pt x="338816" y="40222"/>
                  <a:pt x="513388" y="0"/>
                </a:cubicBezTo>
                <a:cubicBezTo>
                  <a:pt x="687960" y="-40222"/>
                  <a:pt x="853351" y="16590"/>
                  <a:pt x="998254" y="0"/>
                </a:cubicBezTo>
                <a:cubicBezTo>
                  <a:pt x="1143157" y="-16590"/>
                  <a:pt x="1349609" y="39519"/>
                  <a:pt x="1597206" y="0"/>
                </a:cubicBezTo>
                <a:cubicBezTo>
                  <a:pt x="1844803" y="-39519"/>
                  <a:pt x="1973369" y="40979"/>
                  <a:pt x="2082072" y="0"/>
                </a:cubicBezTo>
                <a:cubicBezTo>
                  <a:pt x="2190775" y="-40979"/>
                  <a:pt x="2571246" y="15642"/>
                  <a:pt x="2852154" y="0"/>
                </a:cubicBezTo>
                <a:cubicBezTo>
                  <a:pt x="2909960" y="157269"/>
                  <a:pt x="2834670" y="310850"/>
                  <a:pt x="2852154" y="504002"/>
                </a:cubicBezTo>
                <a:cubicBezTo>
                  <a:pt x="2702374" y="565187"/>
                  <a:pt x="2535684" y="478409"/>
                  <a:pt x="2310245" y="504002"/>
                </a:cubicBezTo>
                <a:cubicBezTo>
                  <a:pt x="2084806" y="529595"/>
                  <a:pt x="1873520" y="472098"/>
                  <a:pt x="1682771" y="504002"/>
                </a:cubicBezTo>
                <a:cubicBezTo>
                  <a:pt x="1492022" y="535906"/>
                  <a:pt x="1320586" y="435660"/>
                  <a:pt x="1055297" y="504002"/>
                </a:cubicBezTo>
                <a:cubicBezTo>
                  <a:pt x="790008" y="572344"/>
                  <a:pt x="270241" y="414912"/>
                  <a:pt x="0" y="504002"/>
                </a:cubicBezTo>
                <a:cubicBezTo>
                  <a:pt x="-22837" y="314678"/>
                  <a:pt x="48118" y="15079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0373086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noAutofit/>
          </a:bodyPr>
          <a:lstStyle/>
          <a:p>
            <a:pPr marL="9525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latin typeface="Arial Nova Cond" panose="020B0506020202020204" pitchFamily="34" charset="0"/>
              </a:rPr>
              <a:t>Charging Infrastructure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71F03788-4AC1-8C1E-45F3-B1FCC67E4257}"/>
              </a:ext>
            </a:extLst>
          </p:cNvPr>
          <p:cNvSpPr/>
          <p:nvPr/>
        </p:nvSpPr>
        <p:spPr bwMode="auto">
          <a:xfrm>
            <a:off x="4313570" y="3846369"/>
            <a:ext cx="7125034" cy="1527722"/>
          </a:xfrm>
          <a:prstGeom prst="rect">
            <a:avLst/>
          </a:prstGeom>
          <a:solidFill>
            <a:schemeClr val="bg1">
              <a:alpha val="6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               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08570988-24FE-E9D6-2B0F-AB561BEE0796}"/>
              </a:ext>
            </a:extLst>
          </p:cNvPr>
          <p:cNvSpPr txBox="1"/>
          <p:nvPr/>
        </p:nvSpPr>
        <p:spPr>
          <a:xfrm>
            <a:off x="4579357" y="4238788"/>
            <a:ext cx="6693459" cy="1195219"/>
          </a:xfrm>
          <a:prstGeom prst="rect">
            <a:avLst/>
          </a:prstGeom>
          <a:noFill/>
        </p:spPr>
        <p:txBody>
          <a:bodyPr wrap="square" numCol="2" spcCol="365760" rtlCol="0" anchor="b" anchorCtr="0">
            <a:noAutofit/>
          </a:bodyPr>
          <a:lstStyle/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Streamlined Grid Interconnect</a:t>
            </a:r>
          </a:p>
          <a:p>
            <a:pPr marL="569913" lvl="1" indent="-1127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Expedited Interim Charging Solutions</a:t>
            </a:r>
            <a:endParaRPr lang="en-US" sz="1400" dirty="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Managed Charging at Scale</a:t>
            </a: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Interconnect Standards for V2H/V2B/V2G</a:t>
            </a: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GridFAST</a:t>
            </a:r>
            <a:r>
              <a:rPr lang="en-US" sz="1100" baseline="72000" dirty="0" err="1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Online Data Exchange</a:t>
            </a: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OEM/Utility V2H/V2B Pilot</a:t>
            </a: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 Resilience/Evacuation Pilot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43202FF3-111A-1736-FC50-030FCC9CBF2C}"/>
              </a:ext>
            </a:extLst>
          </p:cNvPr>
          <p:cNvSpPr>
            <a:spLocks noChangeAspect="1"/>
          </p:cNvSpPr>
          <p:nvPr/>
        </p:nvSpPr>
        <p:spPr bwMode="auto">
          <a:xfrm>
            <a:off x="4417578" y="3850067"/>
            <a:ext cx="2852154" cy="504002"/>
          </a:xfrm>
          <a:custGeom>
            <a:avLst/>
            <a:gdLst>
              <a:gd name="connsiteX0" fmla="*/ 0 w 2852154"/>
              <a:gd name="connsiteY0" fmla="*/ 0 h 504002"/>
              <a:gd name="connsiteX1" fmla="*/ 513388 w 2852154"/>
              <a:gd name="connsiteY1" fmla="*/ 0 h 504002"/>
              <a:gd name="connsiteX2" fmla="*/ 998254 w 2852154"/>
              <a:gd name="connsiteY2" fmla="*/ 0 h 504002"/>
              <a:gd name="connsiteX3" fmla="*/ 1597206 w 2852154"/>
              <a:gd name="connsiteY3" fmla="*/ 0 h 504002"/>
              <a:gd name="connsiteX4" fmla="*/ 2082072 w 2852154"/>
              <a:gd name="connsiteY4" fmla="*/ 0 h 504002"/>
              <a:gd name="connsiteX5" fmla="*/ 2852154 w 2852154"/>
              <a:gd name="connsiteY5" fmla="*/ 0 h 504002"/>
              <a:gd name="connsiteX6" fmla="*/ 2852154 w 2852154"/>
              <a:gd name="connsiteY6" fmla="*/ 504002 h 504002"/>
              <a:gd name="connsiteX7" fmla="*/ 2310245 w 2852154"/>
              <a:gd name="connsiteY7" fmla="*/ 504002 h 504002"/>
              <a:gd name="connsiteX8" fmla="*/ 1682771 w 2852154"/>
              <a:gd name="connsiteY8" fmla="*/ 504002 h 504002"/>
              <a:gd name="connsiteX9" fmla="*/ 1055297 w 2852154"/>
              <a:gd name="connsiteY9" fmla="*/ 504002 h 504002"/>
              <a:gd name="connsiteX10" fmla="*/ 0 w 2852154"/>
              <a:gd name="connsiteY10" fmla="*/ 504002 h 504002"/>
              <a:gd name="connsiteX11" fmla="*/ 0 w 2852154"/>
              <a:gd name="connsiteY11" fmla="*/ 0 h 5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52154" h="504002" extrusionOk="0">
                <a:moveTo>
                  <a:pt x="0" y="0"/>
                </a:moveTo>
                <a:cubicBezTo>
                  <a:pt x="223390" y="-44543"/>
                  <a:pt x="338816" y="40222"/>
                  <a:pt x="513388" y="0"/>
                </a:cubicBezTo>
                <a:cubicBezTo>
                  <a:pt x="687960" y="-40222"/>
                  <a:pt x="853351" y="16590"/>
                  <a:pt x="998254" y="0"/>
                </a:cubicBezTo>
                <a:cubicBezTo>
                  <a:pt x="1143157" y="-16590"/>
                  <a:pt x="1349609" y="39519"/>
                  <a:pt x="1597206" y="0"/>
                </a:cubicBezTo>
                <a:cubicBezTo>
                  <a:pt x="1844803" y="-39519"/>
                  <a:pt x="1973369" y="40979"/>
                  <a:pt x="2082072" y="0"/>
                </a:cubicBezTo>
                <a:cubicBezTo>
                  <a:pt x="2190775" y="-40979"/>
                  <a:pt x="2571246" y="15642"/>
                  <a:pt x="2852154" y="0"/>
                </a:cubicBezTo>
                <a:cubicBezTo>
                  <a:pt x="2909960" y="157269"/>
                  <a:pt x="2834670" y="310850"/>
                  <a:pt x="2852154" y="504002"/>
                </a:cubicBezTo>
                <a:cubicBezTo>
                  <a:pt x="2702374" y="565187"/>
                  <a:pt x="2535684" y="478409"/>
                  <a:pt x="2310245" y="504002"/>
                </a:cubicBezTo>
                <a:cubicBezTo>
                  <a:pt x="2084806" y="529595"/>
                  <a:pt x="1873520" y="472098"/>
                  <a:pt x="1682771" y="504002"/>
                </a:cubicBezTo>
                <a:cubicBezTo>
                  <a:pt x="1492022" y="535906"/>
                  <a:pt x="1320586" y="435660"/>
                  <a:pt x="1055297" y="504002"/>
                </a:cubicBezTo>
                <a:cubicBezTo>
                  <a:pt x="790008" y="572344"/>
                  <a:pt x="270241" y="414912"/>
                  <a:pt x="0" y="504002"/>
                </a:cubicBezTo>
                <a:cubicBezTo>
                  <a:pt x="-22837" y="314678"/>
                  <a:pt x="48118" y="15079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0373086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noAutofit/>
          </a:bodyPr>
          <a:lstStyle/>
          <a:p>
            <a:pPr marL="9525"/>
            <a:r>
              <a:rPr lang="en-US" sz="1600" b="1">
                <a:latin typeface="Arial Nova Cond" panose="020B0506020202020204" pitchFamily="34" charset="0"/>
              </a:rPr>
              <a:t>Grid Readiness</a:t>
            </a:r>
          </a:p>
        </p:txBody>
      </p:sp>
      <p:sp>
        <p:nvSpPr>
          <p:cNvPr id="6" name="Title 85">
            <a:extLst>
              <a:ext uri="{FF2B5EF4-FFF2-40B4-BE49-F238E27FC236}">
                <a16:creationId xmlns:a16="http://schemas.microsoft.com/office/drawing/2014/main" id="{B608F49C-9672-6D73-845B-A3774C6F2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-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Addressing the Barriers to Achieving EVs at Scale</a:t>
            </a:r>
            <a:br>
              <a:rPr lang="en-US" sz="3200" dirty="0"/>
            </a:br>
            <a:r>
              <a:rPr lang="en-US" sz="2400" dirty="0"/>
              <a:t>A Three-Pillar Strategy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37523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3CE45E-2026-A9DA-C228-363BBA44A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5205" y="4760828"/>
            <a:ext cx="9144000" cy="751446"/>
          </a:xfrm>
        </p:spPr>
        <p:txBody>
          <a:bodyPr>
            <a:noAutofit/>
          </a:bodyPr>
          <a:lstStyle/>
          <a:p>
            <a:r>
              <a:rPr lang="en-US" sz="6000"/>
              <a:t>Thank You</a:t>
            </a:r>
          </a:p>
        </p:txBody>
      </p:sp>
      <p:pic>
        <p:nvPicPr>
          <p:cNvPr id="6" name="Picture 5" descr="A picture containing sky, outdoor, pylon, outdoor object&#10;&#10;Description automatically generated">
            <a:extLst>
              <a:ext uri="{FF2B5EF4-FFF2-40B4-BE49-F238E27FC236}">
                <a16:creationId xmlns:a16="http://schemas.microsoft.com/office/drawing/2014/main" id="{8002DD61-2DC0-4C84-720E-43B333DA31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1666"/>
            <a:ext cx="12192000" cy="586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5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Box 177">
            <a:extLst>
              <a:ext uri="{FF2B5EF4-FFF2-40B4-BE49-F238E27FC236}">
                <a16:creationId xmlns:a16="http://schemas.microsoft.com/office/drawing/2014/main" id="{C2D19813-7445-8119-728A-D95DEF536C1F}"/>
              </a:ext>
            </a:extLst>
          </p:cNvPr>
          <p:cNvSpPr txBox="1"/>
          <p:nvPr/>
        </p:nvSpPr>
        <p:spPr>
          <a:xfrm>
            <a:off x="2065164" y="768334"/>
            <a:ext cx="78510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6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61" name="Body">
            <a:extLst>
              <a:ext uri="{FF2B5EF4-FFF2-40B4-BE49-F238E27FC236}">
                <a16:creationId xmlns:a16="http://schemas.microsoft.com/office/drawing/2014/main" id="{358DDFC6-DBA7-2BA9-53B5-4EFC1FCE6FA2}"/>
              </a:ext>
            </a:extLst>
          </p:cNvPr>
          <p:cNvSpPr/>
          <p:nvPr/>
        </p:nvSpPr>
        <p:spPr>
          <a:xfrm>
            <a:off x="584197" y="1635881"/>
            <a:ext cx="3480339" cy="502391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60000"/>
                  <a:lumOff val="40000"/>
                  <a:alpha val="1562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BA26DBEE-E4C6-E9F7-53C0-AE326B089A27}"/>
              </a:ext>
            </a:extLst>
          </p:cNvPr>
          <p:cNvSpPr txBox="1"/>
          <p:nvPr/>
        </p:nvSpPr>
        <p:spPr>
          <a:xfrm>
            <a:off x="5764095" y="765809"/>
            <a:ext cx="78510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6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DF0B1AF-2DFD-E1A3-4D83-368009830117}"/>
              </a:ext>
            </a:extLst>
          </p:cNvPr>
          <p:cNvSpPr txBox="1"/>
          <p:nvPr/>
        </p:nvSpPr>
        <p:spPr>
          <a:xfrm>
            <a:off x="9465587" y="765809"/>
            <a:ext cx="78510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6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C319C4-393C-606E-B896-6B53AC42E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4</a:t>
            </a:fld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D8FC26C-ACCD-1F11-610B-E38E59C1E313}"/>
              </a:ext>
            </a:extLst>
          </p:cNvPr>
          <p:cNvSpPr txBox="1"/>
          <p:nvPr/>
        </p:nvSpPr>
        <p:spPr>
          <a:xfrm>
            <a:off x="681335" y="2287329"/>
            <a:ext cx="3285505" cy="1049040"/>
          </a:xfrm>
          <a:custGeom>
            <a:avLst/>
            <a:gdLst>
              <a:gd name="connsiteX0" fmla="*/ 0 w 3285505"/>
              <a:gd name="connsiteY0" fmla="*/ 0 h 1049040"/>
              <a:gd name="connsiteX1" fmla="*/ 449019 w 3285505"/>
              <a:gd name="connsiteY1" fmla="*/ 0 h 1049040"/>
              <a:gd name="connsiteX2" fmla="*/ 930893 w 3285505"/>
              <a:gd name="connsiteY2" fmla="*/ 0 h 1049040"/>
              <a:gd name="connsiteX3" fmla="*/ 1544187 w 3285505"/>
              <a:gd name="connsiteY3" fmla="*/ 0 h 1049040"/>
              <a:gd name="connsiteX4" fmla="*/ 2157482 w 3285505"/>
              <a:gd name="connsiteY4" fmla="*/ 0 h 1049040"/>
              <a:gd name="connsiteX5" fmla="*/ 2737921 w 3285505"/>
              <a:gd name="connsiteY5" fmla="*/ 0 h 1049040"/>
              <a:gd name="connsiteX6" fmla="*/ 3285505 w 3285505"/>
              <a:gd name="connsiteY6" fmla="*/ 0 h 1049040"/>
              <a:gd name="connsiteX7" fmla="*/ 3285505 w 3285505"/>
              <a:gd name="connsiteY7" fmla="*/ 545501 h 1049040"/>
              <a:gd name="connsiteX8" fmla="*/ 3285505 w 3285505"/>
              <a:gd name="connsiteY8" fmla="*/ 1049040 h 1049040"/>
              <a:gd name="connsiteX9" fmla="*/ 2770776 w 3285505"/>
              <a:gd name="connsiteY9" fmla="*/ 1049040 h 1049040"/>
              <a:gd name="connsiteX10" fmla="*/ 2288902 w 3285505"/>
              <a:gd name="connsiteY10" fmla="*/ 1049040 h 1049040"/>
              <a:gd name="connsiteX11" fmla="*/ 1675608 w 3285505"/>
              <a:gd name="connsiteY11" fmla="*/ 1049040 h 1049040"/>
              <a:gd name="connsiteX12" fmla="*/ 1160878 w 3285505"/>
              <a:gd name="connsiteY12" fmla="*/ 1049040 h 1049040"/>
              <a:gd name="connsiteX13" fmla="*/ 646149 w 3285505"/>
              <a:gd name="connsiteY13" fmla="*/ 1049040 h 1049040"/>
              <a:gd name="connsiteX14" fmla="*/ 0 w 3285505"/>
              <a:gd name="connsiteY14" fmla="*/ 1049040 h 1049040"/>
              <a:gd name="connsiteX15" fmla="*/ 0 w 3285505"/>
              <a:gd name="connsiteY15" fmla="*/ 514030 h 1049040"/>
              <a:gd name="connsiteX16" fmla="*/ 0 w 3285505"/>
              <a:gd name="connsiteY16" fmla="*/ 0 h 10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5505" h="1049040" fill="none" extrusionOk="0">
                <a:moveTo>
                  <a:pt x="0" y="0"/>
                </a:moveTo>
                <a:cubicBezTo>
                  <a:pt x="119509" y="-1536"/>
                  <a:pt x="317575" y="29249"/>
                  <a:pt x="449019" y="0"/>
                </a:cubicBezTo>
                <a:cubicBezTo>
                  <a:pt x="580463" y="-29249"/>
                  <a:pt x="759813" y="20694"/>
                  <a:pt x="930893" y="0"/>
                </a:cubicBezTo>
                <a:cubicBezTo>
                  <a:pt x="1101973" y="-20694"/>
                  <a:pt x="1371049" y="41713"/>
                  <a:pt x="1544187" y="0"/>
                </a:cubicBezTo>
                <a:cubicBezTo>
                  <a:pt x="1717325" y="-41713"/>
                  <a:pt x="1924047" y="72307"/>
                  <a:pt x="2157482" y="0"/>
                </a:cubicBezTo>
                <a:cubicBezTo>
                  <a:pt x="2390918" y="-72307"/>
                  <a:pt x="2503916" y="64363"/>
                  <a:pt x="2737921" y="0"/>
                </a:cubicBezTo>
                <a:cubicBezTo>
                  <a:pt x="2971926" y="-64363"/>
                  <a:pt x="3028575" y="33069"/>
                  <a:pt x="3285505" y="0"/>
                </a:cubicBezTo>
                <a:cubicBezTo>
                  <a:pt x="3304739" y="121192"/>
                  <a:pt x="3271004" y="355843"/>
                  <a:pt x="3285505" y="545501"/>
                </a:cubicBezTo>
                <a:cubicBezTo>
                  <a:pt x="3300006" y="735159"/>
                  <a:pt x="3270643" y="856931"/>
                  <a:pt x="3285505" y="1049040"/>
                </a:cubicBezTo>
                <a:cubicBezTo>
                  <a:pt x="3037775" y="1109324"/>
                  <a:pt x="2916436" y="1027361"/>
                  <a:pt x="2770776" y="1049040"/>
                </a:cubicBezTo>
                <a:cubicBezTo>
                  <a:pt x="2625116" y="1070719"/>
                  <a:pt x="2398024" y="992141"/>
                  <a:pt x="2288902" y="1049040"/>
                </a:cubicBezTo>
                <a:cubicBezTo>
                  <a:pt x="2179780" y="1105939"/>
                  <a:pt x="1967926" y="982235"/>
                  <a:pt x="1675608" y="1049040"/>
                </a:cubicBezTo>
                <a:cubicBezTo>
                  <a:pt x="1383290" y="1115845"/>
                  <a:pt x="1348685" y="1038070"/>
                  <a:pt x="1160878" y="1049040"/>
                </a:cubicBezTo>
                <a:cubicBezTo>
                  <a:pt x="973071" y="1060010"/>
                  <a:pt x="806892" y="1012990"/>
                  <a:pt x="646149" y="1049040"/>
                </a:cubicBezTo>
                <a:cubicBezTo>
                  <a:pt x="485406" y="1085090"/>
                  <a:pt x="321852" y="992635"/>
                  <a:pt x="0" y="1049040"/>
                </a:cubicBezTo>
                <a:cubicBezTo>
                  <a:pt x="-25442" y="847620"/>
                  <a:pt x="20897" y="702271"/>
                  <a:pt x="0" y="514030"/>
                </a:cubicBezTo>
                <a:cubicBezTo>
                  <a:pt x="-20897" y="325789"/>
                  <a:pt x="45602" y="195292"/>
                  <a:pt x="0" y="0"/>
                </a:cubicBezTo>
                <a:close/>
              </a:path>
              <a:path w="3285505" h="1049040" stroke="0" extrusionOk="0">
                <a:moveTo>
                  <a:pt x="0" y="0"/>
                </a:moveTo>
                <a:cubicBezTo>
                  <a:pt x="271822" y="-38707"/>
                  <a:pt x="311813" y="23620"/>
                  <a:pt x="547584" y="0"/>
                </a:cubicBezTo>
                <a:cubicBezTo>
                  <a:pt x="783355" y="-23620"/>
                  <a:pt x="877654" y="50924"/>
                  <a:pt x="1128023" y="0"/>
                </a:cubicBezTo>
                <a:cubicBezTo>
                  <a:pt x="1378392" y="-50924"/>
                  <a:pt x="1403989" y="42559"/>
                  <a:pt x="1577042" y="0"/>
                </a:cubicBezTo>
                <a:cubicBezTo>
                  <a:pt x="1750095" y="-42559"/>
                  <a:pt x="2020629" y="41796"/>
                  <a:pt x="2157482" y="0"/>
                </a:cubicBezTo>
                <a:cubicBezTo>
                  <a:pt x="2294335" y="-41796"/>
                  <a:pt x="2497113" y="2610"/>
                  <a:pt x="2606501" y="0"/>
                </a:cubicBezTo>
                <a:cubicBezTo>
                  <a:pt x="2715889" y="-2610"/>
                  <a:pt x="2992710" y="64680"/>
                  <a:pt x="3285505" y="0"/>
                </a:cubicBezTo>
                <a:cubicBezTo>
                  <a:pt x="3323325" y="198701"/>
                  <a:pt x="3227070" y="311390"/>
                  <a:pt x="3285505" y="503539"/>
                </a:cubicBezTo>
                <a:cubicBezTo>
                  <a:pt x="3343940" y="695688"/>
                  <a:pt x="3253933" y="799461"/>
                  <a:pt x="3285505" y="1049040"/>
                </a:cubicBezTo>
                <a:cubicBezTo>
                  <a:pt x="3050089" y="1066565"/>
                  <a:pt x="2883914" y="996320"/>
                  <a:pt x="2770776" y="1049040"/>
                </a:cubicBezTo>
                <a:cubicBezTo>
                  <a:pt x="2657638" y="1101760"/>
                  <a:pt x="2395100" y="1030737"/>
                  <a:pt x="2256047" y="1049040"/>
                </a:cubicBezTo>
                <a:cubicBezTo>
                  <a:pt x="2116994" y="1067343"/>
                  <a:pt x="1904134" y="1036151"/>
                  <a:pt x="1774173" y="1049040"/>
                </a:cubicBezTo>
                <a:cubicBezTo>
                  <a:pt x="1644212" y="1061929"/>
                  <a:pt x="1434273" y="980327"/>
                  <a:pt x="1193733" y="1049040"/>
                </a:cubicBezTo>
                <a:cubicBezTo>
                  <a:pt x="953193" y="1117753"/>
                  <a:pt x="916000" y="988135"/>
                  <a:pt x="646149" y="1049040"/>
                </a:cubicBezTo>
                <a:cubicBezTo>
                  <a:pt x="376298" y="1109945"/>
                  <a:pt x="310041" y="1004335"/>
                  <a:pt x="0" y="1049040"/>
                </a:cubicBezTo>
                <a:cubicBezTo>
                  <a:pt x="-48273" y="832813"/>
                  <a:pt x="24007" y="656190"/>
                  <a:pt x="0" y="503539"/>
                </a:cubicBezTo>
                <a:cubicBezTo>
                  <a:pt x="-24007" y="350888"/>
                  <a:pt x="36573" y="10592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517525" indent="-158750" algn="l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solidFill>
                  <a:schemeClr val="tx1"/>
                </a:solidFill>
                <a:latin typeface="Arial Nova Cond" panose="020B0506020202020204" pitchFamily="34" charset="0"/>
                <a:ea typeface="Calibri" panose="020F0502020204030204" pitchFamily="34" charset="0"/>
              </a:rPr>
              <a:t>Bilateral </a:t>
            </a:r>
            <a:r>
              <a:rPr lang="en-US" sz="1600" b="1">
                <a:solidFill>
                  <a:schemeClr val="tx1"/>
                </a:solidFill>
                <a:latin typeface="Arial Nova Cond" panose="020B0506020202020204" pitchFamily="34" charset="0"/>
              </a:rPr>
              <a:t>Convening</a:t>
            </a:r>
            <a:r>
              <a:rPr lang="en-US" sz="1600" b="1">
                <a:solidFill>
                  <a:schemeClr val="tx1"/>
                </a:solidFill>
                <a:latin typeface="Arial Nova Cond" panose="020B0506020202020204" pitchFamily="34" charset="0"/>
                <a:ea typeface="Calibri" panose="020F0502020204030204" pitchFamily="34" charset="0"/>
              </a:rPr>
              <a:t> Series</a:t>
            </a:r>
          </a:p>
          <a:p>
            <a:pPr marL="517525" lvl="1" indent="-158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</a:rPr>
              <a:t>Utility-OEM Forum</a:t>
            </a:r>
          </a:p>
          <a:p>
            <a:pPr marL="517525" lvl="1" indent="-158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</a:rPr>
              <a:t>Utility-Fleet Forum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322AD4D-23C4-08A9-D974-93EB63982090}"/>
              </a:ext>
            </a:extLst>
          </p:cNvPr>
          <p:cNvSpPr txBox="1"/>
          <p:nvPr/>
        </p:nvSpPr>
        <p:spPr>
          <a:xfrm>
            <a:off x="681335" y="4342968"/>
            <a:ext cx="3285505" cy="1049040"/>
          </a:xfrm>
          <a:custGeom>
            <a:avLst/>
            <a:gdLst>
              <a:gd name="connsiteX0" fmla="*/ 0 w 3285505"/>
              <a:gd name="connsiteY0" fmla="*/ 0 h 1049040"/>
              <a:gd name="connsiteX1" fmla="*/ 449019 w 3285505"/>
              <a:gd name="connsiteY1" fmla="*/ 0 h 1049040"/>
              <a:gd name="connsiteX2" fmla="*/ 930893 w 3285505"/>
              <a:gd name="connsiteY2" fmla="*/ 0 h 1049040"/>
              <a:gd name="connsiteX3" fmla="*/ 1544187 w 3285505"/>
              <a:gd name="connsiteY3" fmla="*/ 0 h 1049040"/>
              <a:gd name="connsiteX4" fmla="*/ 2157482 w 3285505"/>
              <a:gd name="connsiteY4" fmla="*/ 0 h 1049040"/>
              <a:gd name="connsiteX5" fmla="*/ 2737921 w 3285505"/>
              <a:gd name="connsiteY5" fmla="*/ 0 h 1049040"/>
              <a:gd name="connsiteX6" fmla="*/ 3285505 w 3285505"/>
              <a:gd name="connsiteY6" fmla="*/ 0 h 1049040"/>
              <a:gd name="connsiteX7" fmla="*/ 3285505 w 3285505"/>
              <a:gd name="connsiteY7" fmla="*/ 545501 h 1049040"/>
              <a:gd name="connsiteX8" fmla="*/ 3285505 w 3285505"/>
              <a:gd name="connsiteY8" fmla="*/ 1049040 h 1049040"/>
              <a:gd name="connsiteX9" fmla="*/ 2770776 w 3285505"/>
              <a:gd name="connsiteY9" fmla="*/ 1049040 h 1049040"/>
              <a:gd name="connsiteX10" fmla="*/ 2288902 w 3285505"/>
              <a:gd name="connsiteY10" fmla="*/ 1049040 h 1049040"/>
              <a:gd name="connsiteX11" fmla="*/ 1675608 w 3285505"/>
              <a:gd name="connsiteY11" fmla="*/ 1049040 h 1049040"/>
              <a:gd name="connsiteX12" fmla="*/ 1160878 w 3285505"/>
              <a:gd name="connsiteY12" fmla="*/ 1049040 h 1049040"/>
              <a:gd name="connsiteX13" fmla="*/ 646149 w 3285505"/>
              <a:gd name="connsiteY13" fmla="*/ 1049040 h 1049040"/>
              <a:gd name="connsiteX14" fmla="*/ 0 w 3285505"/>
              <a:gd name="connsiteY14" fmla="*/ 1049040 h 1049040"/>
              <a:gd name="connsiteX15" fmla="*/ 0 w 3285505"/>
              <a:gd name="connsiteY15" fmla="*/ 514030 h 1049040"/>
              <a:gd name="connsiteX16" fmla="*/ 0 w 3285505"/>
              <a:gd name="connsiteY16" fmla="*/ 0 h 10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5505" h="1049040" fill="none" extrusionOk="0">
                <a:moveTo>
                  <a:pt x="0" y="0"/>
                </a:moveTo>
                <a:cubicBezTo>
                  <a:pt x="119509" y="-1536"/>
                  <a:pt x="317575" y="29249"/>
                  <a:pt x="449019" y="0"/>
                </a:cubicBezTo>
                <a:cubicBezTo>
                  <a:pt x="580463" y="-29249"/>
                  <a:pt x="759813" y="20694"/>
                  <a:pt x="930893" y="0"/>
                </a:cubicBezTo>
                <a:cubicBezTo>
                  <a:pt x="1101973" y="-20694"/>
                  <a:pt x="1371049" y="41713"/>
                  <a:pt x="1544187" y="0"/>
                </a:cubicBezTo>
                <a:cubicBezTo>
                  <a:pt x="1717325" y="-41713"/>
                  <a:pt x="1924047" y="72307"/>
                  <a:pt x="2157482" y="0"/>
                </a:cubicBezTo>
                <a:cubicBezTo>
                  <a:pt x="2390918" y="-72307"/>
                  <a:pt x="2503916" y="64363"/>
                  <a:pt x="2737921" y="0"/>
                </a:cubicBezTo>
                <a:cubicBezTo>
                  <a:pt x="2971926" y="-64363"/>
                  <a:pt x="3028575" y="33069"/>
                  <a:pt x="3285505" y="0"/>
                </a:cubicBezTo>
                <a:cubicBezTo>
                  <a:pt x="3304739" y="121192"/>
                  <a:pt x="3271004" y="355843"/>
                  <a:pt x="3285505" y="545501"/>
                </a:cubicBezTo>
                <a:cubicBezTo>
                  <a:pt x="3300006" y="735159"/>
                  <a:pt x="3270643" y="856931"/>
                  <a:pt x="3285505" y="1049040"/>
                </a:cubicBezTo>
                <a:cubicBezTo>
                  <a:pt x="3037775" y="1109324"/>
                  <a:pt x="2916436" y="1027361"/>
                  <a:pt x="2770776" y="1049040"/>
                </a:cubicBezTo>
                <a:cubicBezTo>
                  <a:pt x="2625116" y="1070719"/>
                  <a:pt x="2398024" y="992141"/>
                  <a:pt x="2288902" y="1049040"/>
                </a:cubicBezTo>
                <a:cubicBezTo>
                  <a:pt x="2179780" y="1105939"/>
                  <a:pt x="1967926" y="982235"/>
                  <a:pt x="1675608" y="1049040"/>
                </a:cubicBezTo>
                <a:cubicBezTo>
                  <a:pt x="1383290" y="1115845"/>
                  <a:pt x="1348685" y="1038070"/>
                  <a:pt x="1160878" y="1049040"/>
                </a:cubicBezTo>
                <a:cubicBezTo>
                  <a:pt x="973071" y="1060010"/>
                  <a:pt x="806892" y="1012990"/>
                  <a:pt x="646149" y="1049040"/>
                </a:cubicBezTo>
                <a:cubicBezTo>
                  <a:pt x="485406" y="1085090"/>
                  <a:pt x="321852" y="992635"/>
                  <a:pt x="0" y="1049040"/>
                </a:cubicBezTo>
                <a:cubicBezTo>
                  <a:pt x="-25442" y="847620"/>
                  <a:pt x="20897" y="702271"/>
                  <a:pt x="0" y="514030"/>
                </a:cubicBezTo>
                <a:cubicBezTo>
                  <a:pt x="-20897" y="325789"/>
                  <a:pt x="45602" y="195292"/>
                  <a:pt x="0" y="0"/>
                </a:cubicBezTo>
                <a:close/>
              </a:path>
              <a:path w="3285505" h="1049040" stroke="0" extrusionOk="0">
                <a:moveTo>
                  <a:pt x="0" y="0"/>
                </a:moveTo>
                <a:cubicBezTo>
                  <a:pt x="271822" y="-38707"/>
                  <a:pt x="311813" y="23620"/>
                  <a:pt x="547584" y="0"/>
                </a:cubicBezTo>
                <a:cubicBezTo>
                  <a:pt x="783355" y="-23620"/>
                  <a:pt x="877654" y="50924"/>
                  <a:pt x="1128023" y="0"/>
                </a:cubicBezTo>
                <a:cubicBezTo>
                  <a:pt x="1378392" y="-50924"/>
                  <a:pt x="1403989" y="42559"/>
                  <a:pt x="1577042" y="0"/>
                </a:cubicBezTo>
                <a:cubicBezTo>
                  <a:pt x="1750095" y="-42559"/>
                  <a:pt x="2020629" y="41796"/>
                  <a:pt x="2157482" y="0"/>
                </a:cubicBezTo>
                <a:cubicBezTo>
                  <a:pt x="2294335" y="-41796"/>
                  <a:pt x="2497113" y="2610"/>
                  <a:pt x="2606501" y="0"/>
                </a:cubicBezTo>
                <a:cubicBezTo>
                  <a:pt x="2715889" y="-2610"/>
                  <a:pt x="2992710" y="64680"/>
                  <a:pt x="3285505" y="0"/>
                </a:cubicBezTo>
                <a:cubicBezTo>
                  <a:pt x="3323325" y="198701"/>
                  <a:pt x="3227070" y="311390"/>
                  <a:pt x="3285505" y="503539"/>
                </a:cubicBezTo>
                <a:cubicBezTo>
                  <a:pt x="3343940" y="695688"/>
                  <a:pt x="3253933" y="799461"/>
                  <a:pt x="3285505" y="1049040"/>
                </a:cubicBezTo>
                <a:cubicBezTo>
                  <a:pt x="3050089" y="1066565"/>
                  <a:pt x="2883914" y="996320"/>
                  <a:pt x="2770776" y="1049040"/>
                </a:cubicBezTo>
                <a:cubicBezTo>
                  <a:pt x="2657638" y="1101760"/>
                  <a:pt x="2395100" y="1030737"/>
                  <a:pt x="2256047" y="1049040"/>
                </a:cubicBezTo>
                <a:cubicBezTo>
                  <a:pt x="2116994" y="1067343"/>
                  <a:pt x="1904134" y="1036151"/>
                  <a:pt x="1774173" y="1049040"/>
                </a:cubicBezTo>
                <a:cubicBezTo>
                  <a:pt x="1644212" y="1061929"/>
                  <a:pt x="1434273" y="980327"/>
                  <a:pt x="1193733" y="1049040"/>
                </a:cubicBezTo>
                <a:cubicBezTo>
                  <a:pt x="953193" y="1117753"/>
                  <a:pt x="916000" y="988135"/>
                  <a:pt x="646149" y="1049040"/>
                </a:cubicBezTo>
                <a:cubicBezTo>
                  <a:pt x="376298" y="1109945"/>
                  <a:pt x="310041" y="1004335"/>
                  <a:pt x="0" y="1049040"/>
                </a:cubicBezTo>
                <a:cubicBezTo>
                  <a:pt x="-48273" y="832813"/>
                  <a:pt x="24007" y="656190"/>
                  <a:pt x="0" y="503539"/>
                </a:cubicBezTo>
                <a:cubicBezTo>
                  <a:pt x="-24007" y="350888"/>
                  <a:pt x="36573" y="10592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9525" algn="ct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Arial Nova Cond" panose="020B0506020202020204" pitchFamily="34" charset="0"/>
              </a:rPr>
              <a:t>50-state </a:t>
            </a:r>
            <a:r>
              <a:rPr lang="en-US" sz="1600" b="1" dirty="0" err="1">
                <a:latin typeface="Arial Nova Cond" panose="020B0506020202020204" pitchFamily="34" charset="0"/>
              </a:rPr>
              <a:t>eRoadMAP</a:t>
            </a:r>
            <a:r>
              <a:rPr lang="en-US" sz="1050" baseline="66000" dirty="0" err="1">
                <a:latin typeface="Arial Nova Cond" panose="020B0506020202020204" pitchFamily="34" charset="0"/>
              </a:rPr>
              <a:t>TM</a:t>
            </a:r>
            <a:r>
              <a:rPr lang="en-US" sz="1600" b="1" dirty="0">
                <a:latin typeface="Arial Nova Cond" panose="020B0506020202020204" pitchFamily="34" charset="0"/>
              </a:rPr>
              <a:t> to 2030 </a:t>
            </a:r>
            <a:br>
              <a:rPr lang="en-US" sz="1600" b="1" dirty="0">
                <a:latin typeface="Arial Nova Cond" panose="020B0506020202020204" pitchFamily="34" charset="0"/>
              </a:rPr>
            </a:br>
            <a:r>
              <a:rPr lang="en-US" sz="1600" dirty="0">
                <a:latin typeface="Arial Nova Cond Light" panose="020B0306020202020204" pitchFamily="34" charset="0"/>
              </a:rPr>
              <a:t>outlining EV loads, grid impacts, </a:t>
            </a:r>
            <a:br>
              <a:rPr lang="en-US" sz="1600" dirty="0">
                <a:latin typeface="Arial Nova Cond Light" panose="020B0306020202020204" pitchFamily="34" charset="0"/>
              </a:rPr>
            </a:br>
            <a:r>
              <a:rPr lang="en-US" sz="1600" dirty="0" err="1">
                <a:latin typeface="Arial Nova Cond Light" panose="020B0306020202020204" pitchFamily="34" charset="0"/>
              </a:rPr>
              <a:t>leadtimes</a:t>
            </a:r>
            <a:r>
              <a:rPr lang="en-US" sz="1600" dirty="0">
                <a:latin typeface="Arial Nova Cond Light" panose="020B0306020202020204" pitchFamily="34" charset="0"/>
              </a:rPr>
              <a:t>, workforce, costs</a:t>
            </a:r>
          </a:p>
          <a:p>
            <a:pPr algn="ctr"/>
            <a:endParaRPr lang="en-US" sz="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579304C-97BA-2906-8C88-7BA457460E4D}"/>
              </a:ext>
            </a:extLst>
          </p:cNvPr>
          <p:cNvSpPr txBox="1"/>
          <p:nvPr/>
        </p:nvSpPr>
        <p:spPr>
          <a:xfrm>
            <a:off x="681336" y="1798489"/>
            <a:ext cx="33532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spc="30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COALITIONS &amp; ROADMAPS</a:t>
            </a:r>
            <a:endParaRPr lang="en-US" sz="1400" b="1" spc="30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CF7F5812-49B9-8FC1-D606-131462E569D5}"/>
              </a:ext>
            </a:extLst>
          </p:cNvPr>
          <p:cNvSpPr txBox="1"/>
          <p:nvPr/>
        </p:nvSpPr>
        <p:spPr>
          <a:xfrm>
            <a:off x="681335" y="3508310"/>
            <a:ext cx="3285505" cy="661732"/>
          </a:xfrm>
          <a:custGeom>
            <a:avLst/>
            <a:gdLst>
              <a:gd name="connsiteX0" fmla="*/ 0 w 3285505"/>
              <a:gd name="connsiteY0" fmla="*/ 0 h 661732"/>
              <a:gd name="connsiteX1" fmla="*/ 449019 w 3285505"/>
              <a:gd name="connsiteY1" fmla="*/ 0 h 661732"/>
              <a:gd name="connsiteX2" fmla="*/ 930893 w 3285505"/>
              <a:gd name="connsiteY2" fmla="*/ 0 h 661732"/>
              <a:gd name="connsiteX3" fmla="*/ 1544187 w 3285505"/>
              <a:gd name="connsiteY3" fmla="*/ 0 h 661732"/>
              <a:gd name="connsiteX4" fmla="*/ 2157482 w 3285505"/>
              <a:gd name="connsiteY4" fmla="*/ 0 h 661732"/>
              <a:gd name="connsiteX5" fmla="*/ 2737921 w 3285505"/>
              <a:gd name="connsiteY5" fmla="*/ 0 h 661732"/>
              <a:gd name="connsiteX6" fmla="*/ 3285505 w 3285505"/>
              <a:gd name="connsiteY6" fmla="*/ 0 h 661732"/>
              <a:gd name="connsiteX7" fmla="*/ 3285505 w 3285505"/>
              <a:gd name="connsiteY7" fmla="*/ 344101 h 661732"/>
              <a:gd name="connsiteX8" fmla="*/ 3285505 w 3285505"/>
              <a:gd name="connsiteY8" fmla="*/ 661732 h 661732"/>
              <a:gd name="connsiteX9" fmla="*/ 2770776 w 3285505"/>
              <a:gd name="connsiteY9" fmla="*/ 661732 h 661732"/>
              <a:gd name="connsiteX10" fmla="*/ 2288902 w 3285505"/>
              <a:gd name="connsiteY10" fmla="*/ 661732 h 661732"/>
              <a:gd name="connsiteX11" fmla="*/ 1675608 w 3285505"/>
              <a:gd name="connsiteY11" fmla="*/ 661732 h 661732"/>
              <a:gd name="connsiteX12" fmla="*/ 1160878 w 3285505"/>
              <a:gd name="connsiteY12" fmla="*/ 661732 h 661732"/>
              <a:gd name="connsiteX13" fmla="*/ 646149 w 3285505"/>
              <a:gd name="connsiteY13" fmla="*/ 661732 h 661732"/>
              <a:gd name="connsiteX14" fmla="*/ 0 w 3285505"/>
              <a:gd name="connsiteY14" fmla="*/ 661732 h 661732"/>
              <a:gd name="connsiteX15" fmla="*/ 0 w 3285505"/>
              <a:gd name="connsiteY15" fmla="*/ 324249 h 661732"/>
              <a:gd name="connsiteX16" fmla="*/ 0 w 3285505"/>
              <a:gd name="connsiteY16" fmla="*/ 0 h 661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5505" h="661732" fill="none" extrusionOk="0">
                <a:moveTo>
                  <a:pt x="0" y="0"/>
                </a:moveTo>
                <a:cubicBezTo>
                  <a:pt x="119509" y="-1536"/>
                  <a:pt x="317575" y="29249"/>
                  <a:pt x="449019" y="0"/>
                </a:cubicBezTo>
                <a:cubicBezTo>
                  <a:pt x="580463" y="-29249"/>
                  <a:pt x="759813" y="20694"/>
                  <a:pt x="930893" y="0"/>
                </a:cubicBezTo>
                <a:cubicBezTo>
                  <a:pt x="1101973" y="-20694"/>
                  <a:pt x="1371049" y="41713"/>
                  <a:pt x="1544187" y="0"/>
                </a:cubicBezTo>
                <a:cubicBezTo>
                  <a:pt x="1717325" y="-41713"/>
                  <a:pt x="1924047" y="72307"/>
                  <a:pt x="2157482" y="0"/>
                </a:cubicBezTo>
                <a:cubicBezTo>
                  <a:pt x="2390918" y="-72307"/>
                  <a:pt x="2503916" y="64363"/>
                  <a:pt x="2737921" y="0"/>
                </a:cubicBezTo>
                <a:cubicBezTo>
                  <a:pt x="2971926" y="-64363"/>
                  <a:pt x="3028575" y="33069"/>
                  <a:pt x="3285505" y="0"/>
                </a:cubicBezTo>
                <a:cubicBezTo>
                  <a:pt x="3311940" y="79199"/>
                  <a:pt x="3282153" y="223994"/>
                  <a:pt x="3285505" y="344101"/>
                </a:cubicBezTo>
                <a:cubicBezTo>
                  <a:pt x="3288857" y="464208"/>
                  <a:pt x="3250475" y="507828"/>
                  <a:pt x="3285505" y="661732"/>
                </a:cubicBezTo>
                <a:cubicBezTo>
                  <a:pt x="3037775" y="722016"/>
                  <a:pt x="2916436" y="640053"/>
                  <a:pt x="2770776" y="661732"/>
                </a:cubicBezTo>
                <a:cubicBezTo>
                  <a:pt x="2625116" y="683411"/>
                  <a:pt x="2398024" y="604833"/>
                  <a:pt x="2288902" y="661732"/>
                </a:cubicBezTo>
                <a:cubicBezTo>
                  <a:pt x="2179780" y="718631"/>
                  <a:pt x="1967926" y="594927"/>
                  <a:pt x="1675608" y="661732"/>
                </a:cubicBezTo>
                <a:cubicBezTo>
                  <a:pt x="1383290" y="728537"/>
                  <a:pt x="1348685" y="650762"/>
                  <a:pt x="1160878" y="661732"/>
                </a:cubicBezTo>
                <a:cubicBezTo>
                  <a:pt x="973071" y="672702"/>
                  <a:pt x="806892" y="625682"/>
                  <a:pt x="646149" y="661732"/>
                </a:cubicBezTo>
                <a:cubicBezTo>
                  <a:pt x="485406" y="697782"/>
                  <a:pt x="321852" y="605327"/>
                  <a:pt x="0" y="661732"/>
                </a:cubicBezTo>
                <a:cubicBezTo>
                  <a:pt x="-21232" y="511471"/>
                  <a:pt x="39026" y="410016"/>
                  <a:pt x="0" y="324249"/>
                </a:cubicBezTo>
                <a:cubicBezTo>
                  <a:pt x="-39026" y="238482"/>
                  <a:pt x="10600" y="76079"/>
                  <a:pt x="0" y="0"/>
                </a:cubicBezTo>
                <a:close/>
              </a:path>
              <a:path w="3285505" h="661732" stroke="0" extrusionOk="0">
                <a:moveTo>
                  <a:pt x="0" y="0"/>
                </a:moveTo>
                <a:cubicBezTo>
                  <a:pt x="271822" y="-38707"/>
                  <a:pt x="311813" y="23620"/>
                  <a:pt x="547584" y="0"/>
                </a:cubicBezTo>
                <a:cubicBezTo>
                  <a:pt x="783355" y="-23620"/>
                  <a:pt x="877654" y="50924"/>
                  <a:pt x="1128023" y="0"/>
                </a:cubicBezTo>
                <a:cubicBezTo>
                  <a:pt x="1378392" y="-50924"/>
                  <a:pt x="1403989" y="42559"/>
                  <a:pt x="1577042" y="0"/>
                </a:cubicBezTo>
                <a:cubicBezTo>
                  <a:pt x="1750095" y="-42559"/>
                  <a:pt x="2020629" y="41796"/>
                  <a:pt x="2157482" y="0"/>
                </a:cubicBezTo>
                <a:cubicBezTo>
                  <a:pt x="2294335" y="-41796"/>
                  <a:pt x="2497113" y="2610"/>
                  <a:pt x="2606501" y="0"/>
                </a:cubicBezTo>
                <a:cubicBezTo>
                  <a:pt x="2715889" y="-2610"/>
                  <a:pt x="2992710" y="64680"/>
                  <a:pt x="3285505" y="0"/>
                </a:cubicBezTo>
                <a:cubicBezTo>
                  <a:pt x="3288314" y="102253"/>
                  <a:pt x="3268868" y="249876"/>
                  <a:pt x="3285505" y="317631"/>
                </a:cubicBezTo>
                <a:cubicBezTo>
                  <a:pt x="3302142" y="385386"/>
                  <a:pt x="3248549" y="555734"/>
                  <a:pt x="3285505" y="661732"/>
                </a:cubicBezTo>
                <a:cubicBezTo>
                  <a:pt x="3050089" y="679257"/>
                  <a:pt x="2883914" y="609012"/>
                  <a:pt x="2770776" y="661732"/>
                </a:cubicBezTo>
                <a:cubicBezTo>
                  <a:pt x="2657638" y="714452"/>
                  <a:pt x="2395100" y="643429"/>
                  <a:pt x="2256047" y="661732"/>
                </a:cubicBezTo>
                <a:cubicBezTo>
                  <a:pt x="2116994" y="680035"/>
                  <a:pt x="1904134" y="648843"/>
                  <a:pt x="1774173" y="661732"/>
                </a:cubicBezTo>
                <a:cubicBezTo>
                  <a:pt x="1644212" y="674621"/>
                  <a:pt x="1434273" y="593019"/>
                  <a:pt x="1193733" y="661732"/>
                </a:cubicBezTo>
                <a:cubicBezTo>
                  <a:pt x="953193" y="730445"/>
                  <a:pt x="916000" y="600827"/>
                  <a:pt x="646149" y="661732"/>
                </a:cubicBezTo>
                <a:cubicBezTo>
                  <a:pt x="376298" y="722637"/>
                  <a:pt x="310041" y="617027"/>
                  <a:pt x="0" y="661732"/>
                </a:cubicBezTo>
                <a:cubicBezTo>
                  <a:pt x="-37835" y="523921"/>
                  <a:pt x="13513" y="451286"/>
                  <a:pt x="0" y="317631"/>
                </a:cubicBezTo>
                <a:cubicBezTo>
                  <a:pt x="-13513" y="183976"/>
                  <a:pt x="1747" y="15721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9525" algn="ctr"/>
            <a:r>
              <a:rPr lang="en-US" sz="1600" b="1">
                <a:latin typeface="Arial Nova Cond" panose="020B0506020202020204" pitchFamily="34" charset="0"/>
              </a:rPr>
              <a:t>National EV Driver Research Board</a:t>
            </a:r>
          </a:p>
        </p:txBody>
      </p:sp>
      <p:sp>
        <p:nvSpPr>
          <p:cNvPr id="162" name="Body">
            <a:extLst>
              <a:ext uri="{FF2B5EF4-FFF2-40B4-BE49-F238E27FC236}">
                <a16:creationId xmlns:a16="http://schemas.microsoft.com/office/drawing/2014/main" id="{F669945F-F28F-04C2-068A-0C82D07065D6}"/>
              </a:ext>
            </a:extLst>
          </p:cNvPr>
          <p:cNvSpPr/>
          <p:nvPr/>
        </p:nvSpPr>
        <p:spPr>
          <a:xfrm>
            <a:off x="4207572" y="1635882"/>
            <a:ext cx="3654600" cy="5023908"/>
          </a:xfrm>
          <a:prstGeom prst="rect">
            <a:avLst/>
          </a:prstGeom>
          <a:gradFill>
            <a:gsLst>
              <a:gs pos="27000">
                <a:schemeClr val="accent2"/>
              </a:gs>
              <a:gs pos="0">
                <a:srgbClr val="18CAAA"/>
              </a:gs>
              <a:gs pos="98000">
                <a:schemeClr val="accent3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Body">
            <a:extLst>
              <a:ext uri="{FF2B5EF4-FFF2-40B4-BE49-F238E27FC236}">
                <a16:creationId xmlns:a16="http://schemas.microsoft.com/office/drawing/2014/main" id="{B288AFE9-528D-5FAD-000D-796EF48A3C26}"/>
              </a:ext>
            </a:extLst>
          </p:cNvPr>
          <p:cNvSpPr/>
          <p:nvPr/>
        </p:nvSpPr>
        <p:spPr>
          <a:xfrm>
            <a:off x="8011199" y="1642529"/>
            <a:ext cx="3551531" cy="5023908"/>
          </a:xfrm>
          <a:prstGeom prst="rect">
            <a:avLst/>
          </a:prstGeom>
          <a:gradFill>
            <a:gsLst>
              <a:gs pos="0">
                <a:srgbClr val="06AAD8"/>
              </a:gs>
              <a:gs pos="30000">
                <a:schemeClr val="accent1"/>
              </a:gs>
              <a:gs pos="99000">
                <a:schemeClr val="accent1">
                  <a:lumMod val="75000"/>
                  <a:alpha val="10232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6EEB9B7-2BEB-25DC-2D75-ED3E680265A2}"/>
              </a:ext>
            </a:extLst>
          </p:cNvPr>
          <p:cNvSpPr txBox="1"/>
          <p:nvPr/>
        </p:nvSpPr>
        <p:spPr>
          <a:xfrm>
            <a:off x="4211218" y="1779725"/>
            <a:ext cx="3665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chemeClr val="bg1"/>
                </a:solidFill>
                <a:latin typeface="Century Gothic" panose="020B0502020202020204" pitchFamily="34" charset="0"/>
              </a:rPr>
              <a:t>STRUCTURAL SYSTEM REFORMS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085472A-41A6-8318-DD52-FC5920FDA39A}"/>
              </a:ext>
            </a:extLst>
          </p:cNvPr>
          <p:cNvSpPr txBox="1"/>
          <p:nvPr/>
        </p:nvSpPr>
        <p:spPr>
          <a:xfrm>
            <a:off x="8026155" y="1776824"/>
            <a:ext cx="35335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chemeClr val="bg1"/>
                </a:solidFill>
                <a:latin typeface="Century Gothic" panose="020B0502020202020204" pitchFamily="34" charset="0"/>
              </a:rPr>
              <a:t>UNIFYING TOOLS &amp; PILOTS</a:t>
            </a:r>
          </a:p>
        </p:txBody>
      </p:sp>
      <p:grpSp>
        <p:nvGrpSpPr>
          <p:cNvPr id="182" name="Text Arrow A">
            <a:extLst>
              <a:ext uri="{FF2B5EF4-FFF2-40B4-BE49-F238E27FC236}">
                <a16:creationId xmlns:a16="http://schemas.microsoft.com/office/drawing/2014/main" id="{C2CE8192-F844-4998-5AD7-DC545D0EDCA1}"/>
              </a:ext>
            </a:extLst>
          </p:cNvPr>
          <p:cNvGrpSpPr/>
          <p:nvPr/>
        </p:nvGrpSpPr>
        <p:grpSpPr>
          <a:xfrm rot="5400000">
            <a:off x="2176329" y="4122877"/>
            <a:ext cx="272967" cy="438211"/>
            <a:chOff x="13111608" y="7229929"/>
            <a:chExt cx="272967" cy="438211"/>
          </a:xfrm>
          <a:solidFill>
            <a:schemeClr val="bg1"/>
          </a:solidFill>
        </p:grpSpPr>
        <p:sp>
          <p:nvSpPr>
            <p:cNvPr id="183" name="Free Form 18">
              <a:extLst>
                <a:ext uri="{FF2B5EF4-FFF2-40B4-BE49-F238E27FC236}">
                  <a16:creationId xmlns:a16="http://schemas.microsoft.com/office/drawing/2014/main" id="{3691609A-9CF3-3FAF-4BEF-86E43FCA7792}"/>
                </a:ext>
              </a:extLst>
            </p:cNvPr>
            <p:cNvSpPr/>
            <p:nvPr/>
          </p:nvSpPr>
          <p:spPr>
            <a:xfrm>
              <a:off x="13111608" y="7395145"/>
              <a:ext cx="272967" cy="272995"/>
            </a:xfrm>
            <a:custGeom>
              <a:avLst/>
              <a:gdLst/>
              <a:ahLst/>
              <a:cxnLst/>
              <a:rect l="0" t="0" r="0" b="0"/>
              <a:pathLst>
                <a:path w="363893" h="363880">
                  <a:moveTo>
                    <a:pt x="71843" y="363880"/>
                  </a:moveTo>
                  <a:lnTo>
                    <a:pt x="363893" y="71831"/>
                  </a:lnTo>
                  <a:lnTo>
                    <a:pt x="292049" y="0"/>
                  </a:lnTo>
                  <a:lnTo>
                    <a:pt x="0" y="292036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184" name="Free Form 19">
              <a:extLst>
                <a:ext uri="{FF2B5EF4-FFF2-40B4-BE49-F238E27FC236}">
                  <a16:creationId xmlns:a16="http://schemas.microsoft.com/office/drawing/2014/main" id="{DDFE529F-B3A8-29CC-B2ED-8C4ED5FEA6EA}"/>
                </a:ext>
              </a:extLst>
            </p:cNvPr>
            <p:cNvSpPr/>
            <p:nvPr/>
          </p:nvSpPr>
          <p:spPr>
            <a:xfrm>
              <a:off x="13111608" y="7229929"/>
              <a:ext cx="272967" cy="272994"/>
            </a:xfrm>
            <a:custGeom>
              <a:avLst/>
              <a:gdLst/>
              <a:ahLst/>
              <a:cxnLst/>
              <a:rect l="0" t="0" r="0" b="0"/>
              <a:pathLst>
                <a:path w="363893" h="363880">
                  <a:moveTo>
                    <a:pt x="71843" y="0"/>
                  </a:moveTo>
                  <a:lnTo>
                    <a:pt x="363893" y="292049"/>
                  </a:lnTo>
                  <a:lnTo>
                    <a:pt x="292049" y="363880"/>
                  </a:lnTo>
                  <a:lnTo>
                    <a:pt x="0" y="71831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23C31B30-B15A-7138-10C5-1F1FB8632DDF}"/>
              </a:ext>
            </a:extLst>
          </p:cNvPr>
          <p:cNvSpPr txBox="1"/>
          <p:nvPr/>
        </p:nvSpPr>
        <p:spPr>
          <a:xfrm>
            <a:off x="681336" y="5551944"/>
            <a:ext cx="10757268" cy="459343"/>
          </a:xfrm>
          <a:custGeom>
            <a:avLst/>
            <a:gdLst>
              <a:gd name="connsiteX0" fmla="*/ 0 w 10757268"/>
              <a:gd name="connsiteY0" fmla="*/ 0 h 459343"/>
              <a:gd name="connsiteX1" fmla="*/ 382481 w 10757268"/>
              <a:gd name="connsiteY1" fmla="*/ 0 h 459343"/>
              <a:gd name="connsiteX2" fmla="*/ 657389 w 10757268"/>
              <a:gd name="connsiteY2" fmla="*/ 0 h 459343"/>
              <a:gd name="connsiteX3" fmla="*/ 932297 w 10757268"/>
              <a:gd name="connsiteY3" fmla="*/ 0 h 459343"/>
              <a:gd name="connsiteX4" fmla="*/ 1745068 w 10757268"/>
              <a:gd name="connsiteY4" fmla="*/ 0 h 459343"/>
              <a:gd name="connsiteX5" fmla="*/ 2450267 w 10757268"/>
              <a:gd name="connsiteY5" fmla="*/ 0 h 459343"/>
              <a:gd name="connsiteX6" fmla="*/ 2940320 w 10757268"/>
              <a:gd name="connsiteY6" fmla="*/ 0 h 459343"/>
              <a:gd name="connsiteX7" fmla="*/ 3645519 w 10757268"/>
              <a:gd name="connsiteY7" fmla="*/ 0 h 459343"/>
              <a:gd name="connsiteX8" fmla="*/ 4135572 w 10757268"/>
              <a:gd name="connsiteY8" fmla="*/ 0 h 459343"/>
              <a:gd name="connsiteX9" fmla="*/ 4948343 w 10757268"/>
              <a:gd name="connsiteY9" fmla="*/ 0 h 459343"/>
              <a:gd name="connsiteX10" fmla="*/ 5653542 w 10757268"/>
              <a:gd name="connsiteY10" fmla="*/ 0 h 459343"/>
              <a:gd name="connsiteX11" fmla="*/ 6358741 w 10757268"/>
              <a:gd name="connsiteY11" fmla="*/ 0 h 459343"/>
              <a:gd name="connsiteX12" fmla="*/ 6956367 w 10757268"/>
              <a:gd name="connsiteY12" fmla="*/ 0 h 459343"/>
              <a:gd name="connsiteX13" fmla="*/ 7231275 w 10757268"/>
              <a:gd name="connsiteY13" fmla="*/ 0 h 459343"/>
              <a:gd name="connsiteX14" fmla="*/ 8044046 w 10757268"/>
              <a:gd name="connsiteY14" fmla="*/ 0 h 459343"/>
              <a:gd name="connsiteX15" fmla="*/ 8749245 w 10757268"/>
              <a:gd name="connsiteY15" fmla="*/ 0 h 459343"/>
              <a:gd name="connsiteX16" fmla="*/ 9454443 w 10757268"/>
              <a:gd name="connsiteY16" fmla="*/ 0 h 459343"/>
              <a:gd name="connsiteX17" fmla="*/ 9836924 w 10757268"/>
              <a:gd name="connsiteY17" fmla="*/ 0 h 459343"/>
              <a:gd name="connsiteX18" fmla="*/ 10757268 w 10757268"/>
              <a:gd name="connsiteY18" fmla="*/ 0 h 459343"/>
              <a:gd name="connsiteX19" fmla="*/ 10757268 w 10757268"/>
              <a:gd name="connsiteY19" fmla="*/ 459343 h 459343"/>
              <a:gd name="connsiteX20" fmla="*/ 9944497 w 10757268"/>
              <a:gd name="connsiteY20" fmla="*/ 459343 h 459343"/>
              <a:gd name="connsiteX21" fmla="*/ 9131725 w 10757268"/>
              <a:gd name="connsiteY21" fmla="*/ 459343 h 459343"/>
              <a:gd name="connsiteX22" fmla="*/ 8856817 w 10757268"/>
              <a:gd name="connsiteY22" fmla="*/ 459343 h 459343"/>
              <a:gd name="connsiteX23" fmla="*/ 8044046 w 10757268"/>
              <a:gd name="connsiteY23" fmla="*/ 459343 h 459343"/>
              <a:gd name="connsiteX24" fmla="*/ 7661565 w 10757268"/>
              <a:gd name="connsiteY24" fmla="*/ 459343 h 459343"/>
              <a:gd name="connsiteX25" fmla="*/ 6848794 w 10757268"/>
              <a:gd name="connsiteY25" fmla="*/ 459343 h 459343"/>
              <a:gd name="connsiteX26" fmla="*/ 6573886 w 10757268"/>
              <a:gd name="connsiteY26" fmla="*/ 459343 h 459343"/>
              <a:gd name="connsiteX27" fmla="*/ 5868687 w 10757268"/>
              <a:gd name="connsiteY27" fmla="*/ 459343 h 459343"/>
              <a:gd name="connsiteX28" fmla="*/ 5055916 w 10757268"/>
              <a:gd name="connsiteY28" fmla="*/ 459343 h 459343"/>
              <a:gd name="connsiteX29" fmla="*/ 4673435 w 10757268"/>
              <a:gd name="connsiteY29" fmla="*/ 459343 h 459343"/>
              <a:gd name="connsiteX30" fmla="*/ 4290955 w 10757268"/>
              <a:gd name="connsiteY30" fmla="*/ 459343 h 459343"/>
              <a:gd name="connsiteX31" fmla="*/ 3800901 w 10757268"/>
              <a:gd name="connsiteY31" fmla="*/ 459343 h 459343"/>
              <a:gd name="connsiteX32" fmla="*/ 2988130 w 10757268"/>
              <a:gd name="connsiteY32" fmla="*/ 459343 h 459343"/>
              <a:gd name="connsiteX33" fmla="*/ 2282931 w 10757268"/>
              <a:gd name="connsiteY33" fmla="*/ 459343 h 459343"/>
              <a:gd name="connsiteX34" fmla="*/ 1900451 w 10757268"/>
              <a:gd name="connsiteY34" fmla="*/ 459343 h 459343"/>
              <a:gd name="connsiteX35" fmla="*/ 1302825 w 10757268"/>
              <a:gd name="connsiteY35" fmla="*/ 459343 h 459343"/>
              <a:gd name="connsiteX36" fmla="*/ 0 w 10757268"/>
              <a:gd name="connsiteY36" fmla="*/ 459343 h 459343"/>
              <a:gd name="connsiteX37" fmla="*/ 0 w 10757268"/>
              <a:gd name="connsiteY37" fmla="*/ 0 h 45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757268" h="459343" fill="none" extrusionOk="0">
                <a:moveTo>
                  <a:pt x="0" y="0"/>
                </a:moveTo>
                <a:cubicBezTo>
                  <a:pt x="155875" y="-24520"/>
                  <a:pt x="302554" y="30905"/>
                  <a:pt x="382481" y="0"/>
                </a:cubicBezTo>
                <a:cubicBezTo>
                  <a:pt x="462408" y="-30905"/>
                  <a:pt x="579182" y="321"/>
                  <a:pt x="657389" y="0"/>
                </a:cubicBezTo>
                <a:cubicBezTo>
                  <a:pt x="735596" y="-321"/>
                  <a:pt x="836762" y="16728"/>
                  <a:pt x="932297" y="0"/>
                </a:cubicBezTo>
                <a:cubicBezTo>
                  <a:pt x="1027832" y="-16728"/>
                  <a:pt x="1559363" y="63582"/>
                  <a:pt x="1745068" y="0"/>
                </a:cubicBezTo>
                <a:cubicBezTo>
                  <a:pt x="1930773" y="-63582"/>
                  <a:pt x="2270821" y="53465"/>
                  <a:pt x="2450267" y="0"/>
                </a:cubicBezTo>
                <a:cubicBezTo>
                  <a:pt x="2629713" y="-53465"/>
                  <a:pt x="2724149" y="52769"/>
                  <a:pt x="2940320" y="0"/>
                </a:cubicBezTo>
                <a:cubicBezTo>
                  <a:pt x="3156491" y="-52769"/>
                  <a:pt x="3495612" y="31956"/>
                  <a:pt x="3645519" y="0"/>
                </a:cubicBezTo>
                <a:cubicBezTo>
                  <a:pt x="3795426" y="-31956"/>
                  <a:pt x="3928481" y="20896"/>
                  <a:pt x="4135572" y="0"/>
                </a:cubicBezTo>
                <a:cubicBezTo>
                  <a:pt x="4342663" y="-20896"/>
                  <a:pt x="4777598" y="20180"/>
                  <a:pt x="4948343" y="0"/>
                </a:cubicBezTo>
                <a:cubicBezTo>
                  <a:pt x="5119088" y="-20180"/>
                  <a:pt x="5393231" y="4945"/>
                  <a:pt x="5653542" y="0"/>
                </a:cubicBezTo>
                <a:cubicBezTo>
                  <a:pt x="5913853" y="-4945"/>
                  <a:pt x="6070886" y="7782"/>
                  <a:pt x="6358741" y="0"/>
                </a:cubicBezTo>
                <a:cubicBezTo>
                  <a:pt x="6646596" y="-7782"/>
                  <a:pt x="6746497" y="36358"/>
                  <a:pt x="6956367" y="0"/>
                </a:cubicBezTo>
                <a:cubicBezTo>
                  <a:pt x="7166237" y="-36358"/>
                  <a:pt x="7096484" y="17019"/>
                  <a:pt x="7231275" y="0"/>
                </a:cubicBezTo>
                <a:cubicBezTo>
                  <a:pt x="7366066" y="-17019"/>
                  <a:pt x="7645206" y="39579"/>
                  <a:pt x="8044046" y="0"/>
                </a:cubicBezTo>
                <a:cubicBezTo>
                  <a:pt x="8442886" y="-39579"/>
                  <a:pt x="8463144" y="42810"/>
                  <a:pt x="8749245" y="0"/>
                </a:cubicBezTo>
                <a:cubicBezTo>
                  <a:pt x="9035346" y="-42810"/>
                  <a:pt x="9134527" y="83787"/>
                  <a:pt x="9454443" y="0"/>
                </a:cubicBezTo>
                <a:cubicBezTo>
                  <a:pt x="9774359" y="-83787"/>
                  <a:pt x="9703732" y="10444"/>
                  <a:pt x="9836924" y="0"/>
                </a:cubicBezTo>
                <a:cubicBezTo>
                  <a:pt x="9970116" y="-10444"/>
                  <a:pt x="10313408" y="98493"/>
                  <a:pt x="10757268" y="0"/>
                </a:cubicBezTo>
                <a:cubicBezTo>
                  <a:pt x="10804328" y="177358"/>
                  <a:pt x="10743507" y="348646"/>
                  <a:pt x="10757268" y="459343"/>
                </a:cubicBezTo>
                <a:cubicBezTo>
                  <a:pt x="10489279" y="550050"/>
                  <a:pt x="10244282" y="440282"/>
                  <a:pt x="9944497" y="459343"/>
                </a:cubicBezTo>
                <a:cubicBezTo>
                  <a:pt x="9644712" y="478404"/>
                  <a:pt x="9475414" y="419824"/>
                  <a:pt x="9131725" y="459343"/>
                </a:cubicBezTo>
                <a:cubicBezTo>
                  <a:pt x="8788036" y="498862"/>
                  <a:pt x="8991472" y="449055"/>
                  <a:pt x="8856817" y="459343"/>
                </a:cubicBezTo>
                <a:cubicBezTo>
                  <a:pt x="8722162" y="469631"/>
                  <a:pt x="8296386" y="365553"/>
                  <a:pt x="8044046" y="459343"/>
                </a:cubicBezTo>
                <a:cubicBezTo>
                  <a:pt x="7791706" y="553133"/>
                  <a:pt x="7833114" y="439223"/>
                  <a:pt x="7661565" y="459343"/>
                </a:cubicBezTo>
                <a:cubicBezTo>
                  <a:pt x="7490016" y="479463"/>
                  <a:pt x="7098145" y="364683"/>
                  <a:pt x="6848794" y="459343"/>
                </a:cubicBezTo>
                <a:cubicBezTo>
                  <a:pt x="6599443" y="554003"/>
                  <a:pt x="6676618" y="451536"/>
                  <a:pt x="6573886" y="459343"/>
                </a:cubicBezTo>
                <a:cubicBezTo>
                  <a:pt x="6471154" y="467150"/>
                  <a:pt x="6200284" y="408005"/>
                  <a:pt x="5868687" y="459343"/>
                </a:cubicBezTo>
                <a:cubicBezTo>
                  <a:pt x="5537090" y="510681"/>
                  <a:pt x="5359982" y="417137"/>
                  <a:pt x="5055916" y="459343"/>
                </a:cubicBezTo>
                <a:cubicBezTo>
                  <a:pt x="4751850" y="501549"/>
                  <a:pt x="4755695" y="415314"/>
                  <a:pt x="4673435" y="459343"/>
                </a:cubicBezTo>
                <a:cubicBezTo>
                  <a:pt x="4591175" y="503372"/>
                  <a:pt x="4402919" y="434154"/>
                  <a:pt x="4290955" y="459343"/>
                </a:cubicBezTo>
                <a:cubicBezTo>
                  <a:pt x="4178991" y="484532"/>
                  <a:pt x="3902062" y="449873"/>
                  <a:pt x="3800901" y="459343"/>
                </a:cubicBezTo>
                <a:cubicBezTo>
                  <a:pt x="3699740" y="468813"/>
                  <a:pt x="3316012" y="391026"/>
                  <a:pt x="2988130" y="459343"/>
                </a:cubicBezTo>
                <a:cubicBezTo>
                  <a:pt x="2660248" y="527660"/>
                  <a:pt x="2481363" y="447359"/>
                  <a:pt x="2282931" y="459343"/>
                </a:cubicBezTo>
                <a:cubicBezTo>
                  <a:pt x="2084499" y="471327"/>
                  <a:pt x="2082488" y="454094"/>
                  <a:pt x="1900451" y="459343"/>
                </a:cubicBezTo>
                <a:cubicBezTo>
                  <a:pt x="1718414" y="464592"/>
                  <a:pt x="1510248" y="439106"/>
                  <a:pt x="1302825" y="459343"/>
                </a:cubicBezTo>
                <a:cubicBezTo>
                  <a:pt x="1095402" y="479580"/>
                  <a:pt x="445095" y="318835"/>
                  <a:pt x="0" y="459343"/>
                </a:cubicBezTo>
                <a:cubicBezTo>
                  <a:pt x="-23546" y="263030"/>
                  <a:pt x="17014" y="162573"/>
                  <a:pt x="0" y="0"/>
                </a:cubicBezTo>
                <a:close/>
              </a:path>
              <a:path w="10757268" h="459343" stroke="0" extrusionOk="0">
                <a:moveTo>
                  <a:pt x="0" y="0"/>
                </a:moveTo>
                <a:cubicBezTo>
                  <a:pt x="207881" y="-52119"/>
                  <a:pt x="305927" y="56902"/>
                  <a:pt x="597626" y="0"/>
                </a:cubicBezTo>
                <a:cubicBezTo>
                  <a:pt x="889325" y="-56902"/>
                  <a:pt x="1067570" y="67359"/>
                  <a:pt x="1302825" y="0"/>
                </a:cubicBezTo>
                <a:cubicBezTo>
                  <a:pt x="1538080" y="-67359"/>
                  <a:pt x="1520566" y="32427"/>
                  <a:pt x="1577733" y="0"/>
                </a:cubicBezTo>
                <a:cubicBezTo>
                  <a:pt x="1634900" y="-32427"/>
                  <a:pt x="1954963" y="35828"/>
                  <a:pt x="2282931" y="0"/>
                </a:cubicBezTo>
                <a:cubicBezTo>
                  <a:pt x="2610899" y="-35828"/>
                  <a:pt x="2492502" y="25468"/>
                  <a:pt x="2557839" y="0"/>
                </a:cubicBezTo>
                <a:cubicBezTo>
                  <a:pt x="2623176" y="-25468"/>
                  <a:pt x="3097134" y="3051"/>
                  <a:pt x="3370611" y="0"/>
                </a:cubicBezTo>
                <a:cubicBezTo>
                  <a:pt x="3644088" y="-3051"/>
                  <a:pt x="3590291" y="991"/>
                  <a:pt x="3753091" y="0"/>
                </a:cubicBezTo>
                <a:cubicBezTo>
                  <a:pt x="3915891" y="-991"/>
                  <a:pt x="4345057" y="80878"/>
                  <a:pt x="4565863" y="0"/>
                </a:cubicBezTo>
                <a:cubicBezTo>
                  <a:pt x="4786669" y="-80878"/>
                  <a:pt x="4874800" y="18112"/>
                  <a:pt x="5055916" y="0"/>
                </a:cubicBezTo>
                <a:cubicBezTo>
                  <a:pt x="5237032" y="-18112"/>
                  <a:pt x="5568693" y="21467"/>
                  <a:pt x="5761115" y="0"/>
                </a:cubicBezTo>
                <a:cubicBezTo>
                  <a:pt x="5953537" y="-21467"/>
                  <a:pt x="5941239" y="6659"/>
                  <a:pt x="6036023" y="0"/>
                </a:cubicBezTo>
                <a:cubicBezTo>
                  <a:pt x="6130807" y="-6659"/>
                  <a:pt x="6238077" y="28202"/>
                  <a:pt x="6310931" y="0"/>
                </a:cubicBezTo>
                <a:cubicBezTo>
                  <a:pt x="6383785" y="-28202"/>
                  <a:pt x="6713328" y="55584"/>
                  <a:pt x="6908557" y="0"/>
                </a:cubicBezTo>
                <a:cubicBezTo>
                  <a:pt x="7103786" y="-55584"/>
                  <a:pt x="7412599" y="68859"/>
                  <a:pt x="7721328" y="0"/>
                </a:cubicBezTo>
                <a:cubicBezTo>
                  <a:pt x="8030057" y="-68859"/>
                  <a:pt x="8036531" y="18556"/>
                  <a:pt x="8211381" y="0"/>
                </a:cubicBezTo>
                <a:cubicBezTo>
                  <a:pt x="8386231" y="-18556"/>
                  <a:pt x="8508616" y="44630"/>
                  <a:pt x="8593862" y="0"/>
                </a:cubicBezTo>
                <a:cubicBezTo>
                  <a:pt x="8679108" y="-44630"/>
                  <a:pt x="8949718" y="21152"/>
                  <a:pt x="9191488" y="0"/>
                </a:cubicBezTo>
                <a:cubicBezTo>
                  <a:pt x="9433258" y="-21152"/>
                  <a:pt x="9599853" y="10160"/>
                  <a:pt x="9896687" y="0"/>
                </a:cubicBezTo>
                <a:cubicBezTo>
                  <a:pt x="10193521" y="-10160"/>
                  <a:pt x="10055925" y="32903"/>
                  <a:pt x="10171595" y="0"/>
                </a:cubicBezTo>
                <a:cubicBezTo>
                  <a:pt x="10287265" y="-32903"/>
                  <a:pt x="10584576" y="527"/>
                  <a:pt x="10757268" y="0"/>
                </a:cubicBezTo>
                <a:cubicBezTo>
                  <a:pt x="10757414" y="189769"/>
                  <a:pt x="10718931" y="236846"/>
                  <a:pt x="10757268" y="459343"/>
                </a:cubicBezTo>
                <a:cubicBezTo>
                  <a:pt x="10379511" y="523758"/>
                  <a:pt x="10234978" y="429133"/>
                  <a:pt x="9944497" y="459343"/>
                </a:cubicBezTo>
                <a:cubicBezTo>
                  <a:pt x="9654016" y="489553"/>
                  <a:pt x="9404212" y="417813"/>
                  <a:pt x="9239298" y="459343"/>
                </a:cubicBezTo>
                <a:cubicBezTo>
                  <a:pt x="9074384" y="500873"/>
                  <a:pt x="8819405" y="380601"/>
                  <a:pt x="8426527" y="459343"/>
                </a:cubicBezTo>
                <a:cubicBezTo>
                  <a:pt x="8033649" y="538085"/>
                  <a:pt x="8151472" y="425033"/>
                  <a:pt x="8044046" y="459343"/>
                </a:cubicBezTo>
                <a:cubicBezTo>
                  <a:pt x="7936620" y="493653"/>
                  <a:pt x="7503050" y="388119"/>
                  <a:pt x="7338847" y="459343"/>
                </a:cubicBezTo>
                <a:cubicBezTo>
                  <a:pt x="7174644" y="530567"/>
                  <a:pt x="6995455" y="425492"/>
                  <a:pt x="6848794" y="459343"/>
                </a:cubicBezTo>
                <a:cubicBezTo>
                  <a:pt x="6702133" y="493194"/>
                  <a:pt x="6417345" y="409122"/>
                  <a:pt x="6143595" y="459343"/>
                </a:cubicBezTo>
                <a:cubicBezTo>
                  <a:pt x="5869845" y="509564"/>
                  <a:pt x="5646147" y="439601"/>
                  <a:pt x="5330824" y="459343"/>
                </a:cubicBezTo>
                <a:cubicBezTo>
                  <a:pt x="5015501" y="479085"/>
                  <a:pt x="4956247" y="431480"/>
                  <a:pt x="4840771" y="459343"/>
                </a:cubicBezTo>
                <a:cubicBezTo>
                  <a:pt x="4725295" y="487206"/>
                  <a:pt x="4642340" y="431836"/>
                  <a:pt x="4565863" y="459343"/>
                </a:cubicBezTo>
                <a:cubicBezTo>
                  <a:pt x="4489386" y="486850"/>
                  <a:pt x="4233362" y="409572"/>
                  <a:pt x="4075809" y="459343"/>
                </a:cubicBezTo>
                <a:cubicBezTo>
                  <a:pt x="3918256" y="509114"/>
                  <a:pt x="3690039" y="418351"/>
                  <a:pt x="3370611" y="459343"/>
                </a:cubicBezTo>
                <a:cubicBezTo>
                  <a:pt x="3051183" y="500335"/>
                  <a:pt x="3057053" y="419124"/>
                  <a:pt x="2880557" y="459343"/>
                </a:cubicBezTo>
                <a:cubicBezTo>
                  <a:pt x="2704061" y="499562"/>
                  <a:pt x="2460853" y="386427"/>
                  <a:pt x="2067786" y="459343"/>
                </a:cubicBezTo>
                <a:cubicBezTo>
                  <a:pt x="1674719" y="532259"/>
                  <a:pt x="1663831" y="435387"/>
                  <a:pt x="1362587" y="459343"/>
                </a:cubicBezTo>
                <a:cubicBezTo>
                  <a:pt x="1061343" y="483299"/>
                  <a:pt x="852282" y="455577"/>
                  <a:pt x="657389" y="459343"/>
                </a:cubicBezTo>
                <a:cubicBezTo>
                  <a:pt x="462496" y="463109"/>
                  <a:pt x="277101" y="438973"/>
                  <a:pt x="0" y="459343"/>
                </a:cubicBezTo>
                <a:cubicBezTo>
                  <a:pt x="-10060" y="259935"/>
                  <a:pt x="43318" y="151183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349250">
              <a:spcBef>
                <a:spcPts val="0"/>
              </a:spcBef>
            </a:pPr>
            <a:r>
              <a:rPr lang="en-US" sz="1600" b="1" dirty="0">
                <a:latin typeface="Arial Nova Cond" panose="020B0506020202020204" pitchFamily="34" charset="0"/>
              </a:rPr>
              <a:t>Enabling Regulatory and Oversight Framework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D9B1EA3-370C-5AB8-C309-0EB3DBFC8FC7}"/>
              </a:ext>
            </a:extLst>
          </p:cNvPr>
          <p:cNvSpPr txBox="1"/>
          <p:nvPr/>
        </p:nvSpPr>
        <p:spPr>
          <a:xfrm>
            <a:off x="681335" y="6111886"/>
            <a:ext cx="10757268" cy="390485"/>
          </a:xfrm>
          <a:custGeom>
            <a:avLst/>
            <a:gdLst>
              <a:gd name="connsiteX0" fmla="*/ 0 w 10757268"/>
              <a:gd name="connsiteY0" fmla="*/ 0 h 390485"/>
              <a:gd name="connsiteX1" fmla="*/ 382481 w 10757268"/>
              <a:gd name="connsiteY1" fmla="*/ 0 h 390485"/>
              <a:gd name="connsiteX2" fmla="*/ 657389 w 10757268"/>
              <a:gd name="connsiteY2" fmla="*/ 0 h 390485"/>
              <a:gd name="connsiteX3" fmla="*/ 932297 w 10757268"/>
              <a:gd name="connsiteY3" fmla="*/ 0 h 390485"/>
              <a:gd name="connsiteX4" fmla="*/ 1745068 w 10757268"/>
              <a:gd name="connsiteY4" fmla="*/ 0 h 390485"/>
              <a:gd name="connsiteX5" fmla="*/ 2450267 w 10757268"/>
              <a:gd name="connsiteY5" fmla="*/ 0 h 390485"/>
              <a:gd name="connsiteX6" fmla="*/ 2940320 w 10757268"/>
              <a:gd name="connsiteY6" fmla="*/ 0 h 390485"/>
              <a:gd name="connsiteX7" fmla="*/ 3645519 w 10757268"/>
              <a:gd name="connsiteY7" fmla="*/ 0 h 390485"/>
              <a:gd name="connsiteX8" fmla="*/ 4135572 w 10757268"/>
              <a:gd name="connsiteY8" fmla="*/ 0 h 390485"/>
              <a:gd name="connsiteX9" fmla="*/ 4948343 w 10757268"/>
              <a:gd name="connsiteY9" fmla="*/ 0 h 390485"/>
              <a:gd name="connsiteX10" fmla="*/ 5653542 w 10757268"/>
              <a:gd name="connsiteY10" fmla="*/ 0 h 390485"/>
              <a:gd name="connsiteX11" fmla="*/ 6358741 w 10757268"/>
              <a:gd name="connsiteY11" fmla="*/ 0 h 390485"/>
              <a:gd name="connsiteX12" fmla="*/ 6956367 w 10757268"/>
              <a:gd name="connsiteY12" fmla="*/ 0 h 390485"/>
              <a:gd name="connsiteX13" fmla="*/ 7231275 w 10757268"/>
              <a:gd name="connsiteY13" fmla="*/ 0 h 390485"/>
              <a:gd name="connsiteX14" fmla="*/ 8044046 w 10757268"/>
              <a:gd name="connsiteY14" fmla="*/ 0 h 390485"/>
              <a:gd name="connsiteX15" fmla="*/ 8749245 w 10757268"/>
              <a:gd name="connsiteY15" fmla="*/ 0 h 390485"/>
              <a:gd name="connsiteX16" fmla="*/ 9454443 w 10757268"/>
              <a:gd name="connsiteY16" fmla="*/ 0 h 390485"/>
              <a:gd name="connsiteX17" fmla="*/ 9836924 w 10757268"/>
              <a:gd name="connsiteY17" fmla="*/ 0 h 390485"/>
              <a:gd name="connsiteX18" fmla="*/ 10757268 w 10757268"/>
              <a:gd name="connsiteY18" fmla="*/ 0 h 390485"/>
              <a:gd name="connsiteX19" fmla="*/ 10757268 w 10757268"/>
              <a:gd name="connsiteY19" fmla="*/ 390485 h 390485"/>
              <a:gd name="connsiteX20" fmla="*/ 9944497 w 10757268"/>
              <a:gd name="connsiteY20" fmla="*/ 390485 h 390485"/>
              <a:gd name="connsiteX21" fmla="*/ 9131725 w 10757268"/>
              <a:gd name="connsiteY21" fmla="*/ 390485 h 390485"/>
              <a:gd name="connsiteX22" fmla="*/ 8856817 w 10757268"/>
              <a:gd name="connsiteY22" fmla="*/ 390485 h 390485"/>
              <a:gd name="connsiteX23" fmla="*/ 8044046 w 10757268"/>
              <a:gd name="connsiteY23" fmla="*/ 390485 h 390485"/>
              <a:gd name="connsiteX24" fmla="*/ 7661565 w 10757268"/>
              <a:gd name="connsiteY24" fmla="*/ 390485 h 390485"/>
              <a:gd name="connsiteX25" fmla="*/ 6848794 w 10757268"/>
              <a:gd name="connsiteY25" fmla="*/ 390485 h 390485"/>
              <a:gd name="connsiteX26" fmla="*/ 6573886 w 10757268"/>
              <a:gd name="connsiteY26" fmla="*/ 390485 h 390485"/>
              <a:gd name="connsiteX27" fmla="*/ 5868687 w 10757268"/>
              <a:gd name="connsiteY27" fmla="*/ 390485 h 390485"/>
              <a:gd name="connsiteX28" fmla="*/ 5055916 w 10757268"/>
              <a:gd name="connsiteY28" fmla="*/ 390485 h 390485"/>
              <a:gd name="connsiteX29" fmla="*/ 4673435 w 10757268"/>
              <a:gd name="connsiteY29" fmla="*/ 390485 h 390485"/>
              <a:gd name="connsiteX30" fmla="*/ 4290955 w 10757268"/>
              <a:gd name="connsiteY30" fmla="*/ 390485 h 390485"/>
              <a:gd name="connsiteX31" fmla="*/ 3800901 w 10757268"/>
              <a:gd name="connsiteY31" fmla="*/ 390485 h 390485"/>
              <a:gd name="connsiteX32" fmla="*/ 2988130 w 10757268"/>
              <a:gd name="connsiteY32" fmla="*/ 390485 h 390485"/>
              <a:gd name="connsiteX33" fmla="*/ 2282931 w 10757268"/>
              <a:gd name="connsiteY33" fmla="*/ 390485 h 390485"/>
              <a:gd name="connsiteX34" fmla="*/ 1900451 w 10757268"/>
              <a:gd name="connsiteY34" fmla="*/ 390485 h 390485"/>
              <a:gd name="connsiteX35" fmla="*/ 1302825 w 10757268"/>
              <a:gd name="connsiteY35" fmla="*/ 390485 h 390485"/>
              <a:gd name="connsiteX36" fmla="*/ 0 w 10757268"/>
              <a:gd name="connsiteY36" fmla="*/ 390485 h 390485"/>
              <a:gd name="connsiteX37" fmla="*/ 0 w 10757268"/>
              <a:gd name="connsiteY37" fmla="*/ 0 h 39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757268" h="390485" fill="none" extrusionOk="0">
                <a:moveTo>
                  <a:pt x="0" y="0"/>
                </a:moveTo>
                <a:cubicBezTo>
                  <a:pt x="155875" y="-24520"/>
                  <a:pt x="302554" y="30905"/>
                  <a:pt x="382481" y="0"/>
                </a:cubicBezTo>
                <a:cubicBezTo>
                  <a:pt x="462408" y="-30905"/>
                  <a:pt x="579182" y="321"/>
                  <a:pt x="657389" y="0"/>
                </a:cubicBezTo>
                <a:cubicBezTo>
                  <a:pt x="735596" y="-321"/>
                  <a:pt x="836762" y="16728"/>
                  <a:pt x="932297" y="0"/>
                </a:cubicBezTo>
                <a:cubicBezTo>
                  <a:pt x="1027832" y="-16728"/>
                  <a:pt x="1559363" y="63582"/>
                  <a:pt x="1745068" y="0"/>
                </a:cubicBezTo>
                <a:cubicBezTo>
                  <a:pt x="1930773" y="-63582"/>
                  <a:pt x="2270821" y="53465"/>
                  <a:pt x="2450267" y="0"/>
                </a:cubicBezTo>
                <a:cubicBezTo>
                  <a:pt x="2629713" y="-53465"/>
                  <a:pt x="2724149" y="52769"/>
                  <a:pt x="2940320" y="0"/>
                </a:cubicBezTo>
                <a:cubicBezTo>
                  <a:pt x="3156491" y="-52769"/>
                  <a:pt x="3495612" y="31956"/>
                  <a:pt x="3645519" y="0"/>
                </a:cubicBezTo>
                <a:cubicBezTo>
                  <a:pt x="3795426" y="-31956"/>
                  <a:pt x="3928481" y="20896"/>
                  <a:pt x="4135572" y="0"/>
                </a:cubicBezTo>
                <a:cubicBezTo>
                  <a:pt x="4342663" y="-20896"/>
                  <a:pt x="4777598" y="20180"/>
                  <a:pt x="4948343" y="0"/>
                </a:cubicBezTo>
                <a:cubicBezTo>
                  <a:pt x="5119088" y="-20180"/>
                  <a:pt x="5393231" y="4945"/>
                  <a:pt x="5653542" y="0"/>
                </a:cubicBezTo>
                <a:cubicBezTo>
                  <a:pt x="5913853" y="-4945"/>
                  <a:pt x="6070886" y="7782"/>
                  <a:pt x="6358741" y="0"/>
                </a:cubicBezTo>
                <a:cubicBezTo>
                  <a:pt x="6646596" y="-7782"/>
                  <a:pt x="6746497" y="36358"/>
                  <a:pt x="6956367" y="0"/>
                </a:cubicBezTo>
                <a:cubicBezTo>
                  <a:pt x="7166237" y="-36358"/>
                  <a:pt x="7096484" y="17019"/>
                  <a:pt x="7231275" y="0"/>
                </a:cubicBezTo>
                <a:cubicBezTo>
                  <a:pt x="7366066" y="-17019"/>
                  <a:pt x="7645206" y="39579"/>
                  <a:pt x="8044046" y="0"/>
                </a:cubicBezTo>
                <a:cubicBezTo>
                  <a:pt x="8442886" y="-39579"/>
                  <a:pt x="8463144" y="42810"/>
                  <a:pt x="8749245" y="0"/>
                </a:cubicBezTo>
                <a:cubicBezTo>
                  <a:pt x="9035346" y="-42810"/>
                  <a:pt x="9134527" y="83787"/>
                  <a:pt x="9454443" y="0"/>
                </a:cubicBezTo>
                <a:cubicBezTo>
                  <a:pt x="9774359" y="-83787"/>
                  <a:pt x="9703732" y="10444"/>
                  <a:pt x="9836924" y="0"/>
                </a:cubicBezTo>
                <a:cubicBezTo>
                  <a:pt x="9970116" y="-10444"/>
                  <a:pt x="10313408" y="98493"/>
                  <a:pt x="10757268" y="0"/>
                </a:cubicBezTo>
                <a:cubicBezTo>
                  <a:pt x="10777693" y="156394"/>
                  <a:pt x="10756558" y="196207"/>
                  <a:pt x="10757268" y="390485"/>
                </a:cubicBezTo>
                <a:cubicBezTo>
                  <a:pt x="10489279" y="481192"/>
                  <a:pt x="10244282" y="371424"/>
                  <a:pt x="9944497" y="390485"/>
                </a:cubicBezTo>
                <a:cubicBezTo>
                  <a:pt x="9644712" y="409546"/>
                  <a:pt x="9475414" y="350966"/>
                  <a:pt x="9131725" y="390485"/>
                </a:cubicBezTo>
                <a:cubicBezTo>
                  <a:pt x="8788036" y="430004"/>
                  <a:pt x="8991472" y="380197"/>
                  <a:pt x="8856817" y="390485"/>
                </a:cubicBezTo>
                <a:cubicBezTo>
                  <a:pt x="8722162" y="400773"/>
                  <a:pt x="8296386" y="296695"/>
                  <a:pt x="8044046" y="390485"/>
                </a:cubicBezTo>
                <a:cubicBezTo>
                  <a:pt x="7791706" y="484275"/>
                  <a:pt x="7833114" y="370365"/>
                  <a:pt x="7661565" y="390485"/>
                </a:cubicBezTo>
                <a:cubicBezTo>
                  <a:pt x="7490016" y="410605"/>
                  <a:pt x="7098145" y="295825"/>
                  <a:pt x="6848794" y="390485"/>
                </a:cubicBezTo>
                <a:cubicBezTo>
                  <a:pt x="6599443" y="485145"/>
                  <a:pt x="6676618" y="382678"/>
                  <a:pt x="6573886" y="390485"/>
                </a:cubicBezTo>
                <a:cubicBezTo>
                  <a:pt x="6471154" y="398292"/>
                  <a:pt x="6200284" y="339147"/>
                  <a:pt x="5868687" y="390485"/>
                </a:cubicBezTo>
                <a:cubicBezTo>
                  <a:pt x="5537090" y="441823"/>
                  <a:pt x="5359982" y="348279"/>
                  <a:pt x="5055916" y="390485"/>
                </a:cubicBezTo>
                <a:cubicBezTo>
                  <a:pt x="4751850" y="432691"/>
                  <a:pt x="4755695" y="346456"/>
                  <a:pt x="4673435" y="390485"/>
                </a:cubicBezTo>
                <a:cubicBezTo>
                  <a:pt x="4591175" y="434514"/>
                  <a:pt x="4402919" y="365296"/>
                  <a:pt x="4290955" y="390485"/>
                </a:cubicBezTo>
                <a:cubicBezTo>
                  <a:pt x="4178991" y="415674"/>
                  <a:pt x="3902062" y="381015"/>
                  <a:pt x="3800901" y="390485"/>
                </a:cubicBezTo>
                <a:cubicBezTo>
                  <a:pt x="3699740" y="399955"/>
                  <a:pt x="3316012" y="322168"/>
                  <a:pt x="2988130" y="390485"/>
                </a:cubicBezTo>
                <a:cubicBezTo>
                  <a:pt x="2660248" y="458802"/>
                  <a:pt x="2481363" y="378501"/>
                  <a:pt x="2282931" y="390485"/>
                </a:cubicBezTo>
                <a:cubicBezTo>
                  <a:pt x="2084499" y="402469"/>
                  <a:pt x="2082488" y="385236"/>
                  <a:pt x="1900451" y="390485"/>
                </a:cubicBezTo>
                <a:cubicBezTo>
                  <a:pt x="1718414" y="395734"/>
                  <a:pt x="1510248" y="370248"/>
                  <a:pt x="1302825" y="390485"/>
                </a:cubicBezTo>
                <a:cubicBezTo>
                  <a:pt x="1095402" y="410722"/>
                  <a:pt x="445095" y="249977"/>
                  <a:pt x="0" y="390485"/>
                </a:cubicBezTo>
                <a:cubicBezTo>
                  <a:pt x="-6009" y="245518"/>
                  <a:pt x="3820" y="114954"/>
                  <a:pt x="0" y="0"/>
                </a:cubicBezTo>
                <a:close/>
              </a:path>
              <a:path w="10757268" h="390485" stroke="0" extrusionOk="0">
                <a:moveTo>
                  <a:pt x="0" y="0"/>
                </a:moveTo>
                <a:cubicBezTo>
                  <a:pt x="207881" y="-52119"/>
                  <a:pt x="305927" y="56902"/>
                  <a:pt x="597626" y="0"/>
                </a:cubicBezTo>
                <a:cubicBezTo>
                  <a:pt x="889325" y="-56902"/>
                  <a:pt x="1067570" y="67359"/>
                  <a:pt x="1302825" y="0"/>
                </a:cubicBezTo>
                <a:cubicBezTo>
                  <a:pt x="1538080" y="-67359"/>
                  <a:pt x="1520566" y="32427"/>
                  <a:pt x="1577733" y="0"/>
                </a:cubicBezTo>
                <a:cubicBezTo>
                  <a:pt x="1634900" y="-32427"/>
                  <a:pt x="1954963" y="35828"/>
                  <a:pt x="2282931" y="0"/>
                </a:cubicBezTo>
                <a:cubicBezTo>
                  <a:pt x="2610899" y="-35828"/>
                  <a:pt x="2492502" y="25468"/>
                  <a:pt x="2557839" y="0"/>
                </a:cubicBezTo>
                <a:cubicBezTo>
                  <a:pt x="2623176" y="-25468"/>
                  <a:pt x="3097134" y="3051"/>
                  <a:pt x="3370611" y="0"/>
                </a:cubicBezTo>
                <a:cubicBezTo>
                  <a:pt x="3644088" y="-3051"/>
                  <a:pt x="3590291" y="991"/>
                  <a:pt x="3753091" y="0"/>
                </a:cubicBezTo>
                <a:cubicBezTo>
                  <a:pt x="3915891" y="-991"/>
                  <a:pt x="4345057" y="80878"/>
                  <a:pt x="4565863" y="0"/>
                </a:cubicBezTo>
                <a:cubicBezTo>
                  <a:pt x="4786669" y="-80878"/>
                  <a:pt x="4874800" y="18112"/>
                  <a:pt x="5055916" y="0"/>
                </a:cubicBezTo>
                <a:cubicBezTo>
                  <a:pt x="5237032" y="-18112"/>
                  <a:pt x="5568693" y="21467"/>
                  <a:pt x="5761115" y="0"/>
                </a:cubicBezTo>
                <a:cubicBezTo>
                  <a:pt x="5953537" y="-21467"/>
                  <a:pt x="5941239" y="6659"/>
                  <a:pt x="6036023" y="0"/>
                </a:cubicBezTo>
                <a:cubicBezTo>
                  <a:pt x="6130807" y="-6659"/>
                  <a:pt x="6238077" y="28202"/>
                  <a:pt x="6310931" y="0"/>
                </a:cubicBezTo>
                <a:cubicBezTo>
                  <a:pt x="6383785" y="-28202"/>
                  <a:pt x="6713328" y="55584"/>
                  <a:pt x="6908557" y="0"/>
                </a:cubicBezTo>
                <a:cubicBezTo>
                  <a:pt x="7103786" y="-55584"/>
                  <a:pt x="7412599" y="68859"/>
                  <a:pt x="7721328" y="0"/>
                </a:cubicBezTo>
                <a:cubicBezTo>
                  <a:pt x="8030057" y="-68859"/>
                  <a:pt x="8036531" y="18556"/>
                  <a:pt x="8211381" y="0"/>
                </a:cubicBezTo>
                <a:cubicBezTo>
                  <a:pt x="8386231" y="-18556"/>
                  <a:pt x="8508616" y="44630"/>
                  <a:pt x="8593862" y="0"/>
                </a:cubicBezTo>
                <a:cubicBezTo>
                  <a:pt x="8679108" y="-44630"/>
                  <a:pt x="8949718" y="21152"/>
                  <a:pt x="9191488" y="0"/>
                </a:cubicBezTo>
                <a:cubicBezTo>
                  <a:pt x="9433258" y="-21152"/>
                  <a:pt x="9599853" y="10160"/>
                  <a:pt x="9896687" y="0"/>
                </a:cubicBezTo>
                <a:cubicBezTo>
                  <a:pt x="10193521" y="-10160"/>
                  <a:pt x="10055925" y="32903"/>
                  <a:pt x="10171595" y="0"/>
                </a:cubicBezTo>
                <a:cubicBezTo>
                  <a:pt x="10287265" y="-32903"/>
                  <a:pt x="10584576" y="527"/>
                  <a:pt x="10757268" y="0"/>
                </a:cubicBezTo>
                <a:cubicBezTo>
                  <a:pt x="10761686" y="134544"/>
                  <a:pt x="10748265" y="197556"/>
                  <a:pt x="10757268" y="390485"/>
                </a:cubicBezTo>
                <a:cubicBezTo>
                  <a:pt x="10379511" y="454900"/>
                  <a:pt x="10234978" y="360275"/>
                  <a:pt x="9944497" y="390485"/>
                </a:cubicBezTo>
                <a:cubicBezTo>
                  <a:pt x="9654016" y="420695"/>
                  <a:pt x="9404212" y="348955"/>
                  <a:pt x="9239298" y="390485"/>
                </a:cubicBezTo>
                <a:cubicBezTo>
                  <a:pt x="9074384" y="432015"/>
                  <a:pt x="8819405" y="311743"/>
                  <a:pt x="8426527" y="390485"/>
                </a:cubicBezTo>
                <a:cubicBezTo>
                  <a:pt x="8033649" y="469227"/>
                  <a:pt x="8151472" y="356175"/>
                  <a:pt x="8044046" y="390485"/>
                </a:cubicBezTo>
                <a:cubicBezTo>
                  <a:pt x="7936620" y="424795"/>
                  <a:pt x="7503050" y="319261"/>
                  <a:pt x="7338847" y="390485"/>
                </a:cubicBezTo>
                <a:cubicBezTo>
                  <a:pt x="7174644" y="461709"/>
                  <a:pt x="6995455" y="356634"/>
                  <a:pt x="6848794" y="390485"/>
                </a:cubicBezTo>
                <a:cubicBezTo>
                  <a:pt x="6702133" y="424336"/>
                  <a:pt x="6417345" y="340264"/>
                  <a:pt x="6143595" y="390485"/>
                </a:cubicBezTo>
                <a:cubicBezTo>
                  <a:pt x="5869845" y="440706"/>
                  <a:pt x="5646147" y="370743"/>
                  <a:pt x="5330824" y="390485"/>
                </a:cubicBezTo>
                <a:cubicBezTo>
                  <a:pt x="5015501" y="410227"/>
                  <a:pt x="4956247" y="362622"/>
                  <a:pt x="4840771" y="390485"/>
                </a:cubicBezTo>
                <a:cubicBezTo>
                  <a:pt x="4725295" y="418348"/>
                  <a:pt x="4642340" y="362978"/>
                  <a:pt x="4565863" y="390485"/>
                </a:cubicBezTo>
                <a:cubicBezTo>
                  <a:pt x="4489386" y="417992"/>
                  <a:pt x="4233362" y="340714"/>
                  <a:pt x="4075809" y="390485"/>
                </a:cubicBezTo>
                <a:cubicBezTo>
                  <a:pt x="3918256" y="440256"/>
                  <a:pt x="3690039" y="349493"/>
                  <a:pt x="3370611" y="390485"/>
                </a:cubicBezTo>
                <a:cubicBezTo>
                  <a:pt x="3051183" y="431477"/>
                  <a:pt x="3057053" y="350266"/>
                  <a:pt x="2880557" y="390485"/>
                </a:cubicBezTo>
                <a:cubicBezTo>
                  <a:pt x="2704061" y="430704"/>
                  <a:pt x="2460853" y="317569"/>
                  <a:pt x="2067786" y="390485"/>
                </a:cubicBezTo>
                <a:cubicBezTo>
                  <a:pt x="1674719" y="463401"/>
                  <a:pt x="1663831" y="366529"/>
                  <a:pt x="1362587" y="390485"/>
                </a:cubicBezTo>
                <a:cubicBezTo>
                  <a:pt x="1061343" y="414441"/>
                  <a:pt x="852282" y="386719"/>
                  <a:pt x="657389" y="390485"/>
                </a:cubicBezTo>
                <a:cubicBezTo>
                  <a:pt x="462496" y="394251"/>
                  <a:pt x="277101" y="370115"/>
                  <a:pt x="0" y="390485"/>
                </a:cubicBezTo>
                <a:cubicBezTo>
                  <a:pt x="-27714" y="235436"/>
                  <a:pt x="27550" y="124674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349250"/>
            <a:r>
              <a:rPr lang="en-US" sz="1600" b="1" dirty="0">
                <a:latin typeface="Arial Nova Cond" panose="020B0506020202020204" pitchFamily="34" charset="0"/>
              </a:rPr>
              <a:t>Equity Blueprint  &amp;  Workforce Development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3E1A02A-6DCE-1C8A-3572-DB41AEACD44E}"/>
              </a:ext>
            </a:extLst>
          </p:cNvPr>
          <p:cNvSpPr/>
          <p:nvPr/>
        </p:nvSpPr>
        <p:spPr bwMode="auto">
          <a:xfrm>
            <a:off x="4313570" y="2281981"/>
            <a:ext cx="7125034" cy="1444557"/>
          </a:xfrm>
          <a:prstGeom prst="rect">
            <a:avLst/>
          </a:prstGeom>
          <a:solidFill>
            <a:schemeClr val="bg1"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               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BD840981-DB75-8D3C-8E45-B682B7D8423B}"/>
              </a:ext>
            </a:extLst>
          </p:cNvPr>
          <p:cNvSpPr txBox="1"/>
          <p:nvPr/>
        </p:nvSpPr>
        <p:spPr>
          <a:xfrm>
            <a:off x="4623673" y="2740286"/>
            <a:ext cx="6693459" cy="1046167"/>
          </a:xfrm>
          <a:prstGeom prst="rect">
            <a:avLst/>
          </a:prstGeom>
          <a:noFill/>
        </p:spPr>
        <p:txBody>
          <a:bodyPr wrap="square" numCol="2" spcCol="365760" rtlCol="0" anchor="b" anchorCtr="0">
            <a:noAutofit/>
          </a:bodyPr>
          <a:lstStyle/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Reliability: Benchmarking, Standards</a:t>
            </a: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Charging innovation &amp; affordability</a:t>
            </a: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7475" indent="-117475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57250" algn="l"/>
                <a:tab pos="914400" algn="l"/>
              </a:tabLst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Approved Product List (APL)</a:t>
            </a:r>
          </a:p>
          <a:p>
            <a:pPr marL="117475" indent="-117475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57250" algn="l"/>
                <a:tab pos="914400" algn="l"/>
              </a:tabLst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NEVI/NEHC Coordination with EEI</a:t>
            </a:r>
            <a:endParaRPr lang="en-US" sz="1600">
              <a:solidFill>
                <a:schemeClr val="tx1"/>
              </a:solidFill>
              <a:effectLst/>
              <a:latin typeface="Arial Nova Cond Light" panose="020B0306020202020204" pitchFamily="34" charset="0"/>
              <a:ea typeface="Calibri" panose="020F0502020204030204" pitchFamily="34" charset="0"/>
            </a:endParaRP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9BCED0C-1A42-6F53-6EA6-925B87E117AA}"/>
              </a:ext>
            </a:extLst>
          </p:cNvPr>
          <p:cNvSpPr>
            <a:spLocks noChangeAspect="1"/>
          </p:cNvSpPr>
          <p:nvPr/>
        </p:nvSpPr>
        <p:spPr bwMode="auto">
          <a:xfrm>
            <a:off x="4415923" y="2330009"/>
            <a:ext cx="2852154" cy="504002"/>
          </a:xfrm>
          <a:custGeom>
            <a:avLst/>
            <a:gdLst>
              <a:gd name="connsiteX0" fmla="*/ 0 w 2852154"/>
              <a:gd name="connsiteY0" fmla="*/ 0 h 504002"/>
              <a:gd name="connsiteX1" fmla="*/ 513388 w 2852154"/>
              <a:gd name="connsiteY1" fmla="*/ 0 h 504002"/>
              <a:gd name="connsiteX2" fmla="*/ 998254 w 2852154"/>
              <a:gd name="connsiteY2" fmla="*/ 0 h 504002"/>
              <a:gd name="connsiteX3" fmla="*/ 1597206 w 2852154"/>
              <a:gd name="connsiteY3" fmla="*/ 0 h 504002"/>
              <a:gd name="connsiteX4" fmla="*/ 2082072 w 2852154"/>
              <a:gd name="connsiteY4" fmla="*/ 0 h 504002"/>
              <a:gd name="connsiteX5" fmla="*/ 2852154 w 2852154"/>
              <a:gd name="connsiteY5" fmla="*/ 0 h 504002"/>
              <a:gd name="connsiteX6" fmla="*/ 2852154 w 2852154"/>
              <a:gd name="connsiteY6" fmla="*/ 504002 h 504002"/>
              <a:gd name="connsiteX7" fmla="*/ 2310245 w 2852154"/>
              <a:gd name="connsiteY7" fmla="*/ 504002 h 504002"/>
              <a:gd name="connsiteX8" fmla="*/ 1682771 w 2852154"/>
              <a:gd name="connsiteY8" fmla="*/ 504002 h 504002"/>
              <a:gd name="connsiteX9" fmla="*/ 1055297 w 2852154"/>
              <a:gd name="connsiteY9" fmla="*/ 504002 h 504002"/>
              <a:gd name="connsiteX10" fmla="*/ 0 w 2852154"/>
              <a:gd name="connsiteY10" fmla="*/ 504002 h 504002"/>
              <a:gd name="connsiteX11" fmla="*/ 0 w 2852154"/>
              <a:gd name="connsiteY11" fmla="*/ 0 h 5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52154" h="504002" extrusionOk="0">
                <a:moveTo>
                  <a:pt x="0" y="0"/>
                </a:moveTo>
                <a:cubicBezTo>
                  <a:pt x="223390" y="-44543"/>
                  <a:pt x="338816" y="40222"/>
                  <a:pt x="513388" y="0"/>
                </a:cubicBezTo>
                <a:cubicBezTo>
                  <a:pt x="687960" y="-40222"/>
                  <a:pt x="853351" y="16590"/>
                  <a:pt x="998254" y="0"/>
                </a:cubicBezTo>
                <a:cubicBezTo>
                  <a:pt x="1143157" y="-16590"/>
                  <a:pt x="1349609" y="39519"/>
                  <a:pt x="1597206" y="0"/>
                </a:cubicBezTo>
                <a:cubicBezTo>
                  <a:pt x="1844803" y="-39519"/>
                  <a:pt x="1973369" y="40979"/>
                  <a:pt x="2082072" y="0"/>
                </a:cubicBezTo>
                <a:cubicBezTo>
                  <a:pt x="2190775" y="-40979"/>
                  <a:pt x="2571246" y="15642"/>
                  <a:pt x="2852154" y="0"/>
                </a:cubicBezTo>
                <a:cubicBezTo>
                  <a:pt x="2909960" y="157269"/>
                  <a:pt x="2834670" y="310850"/>
                  <a:pt x="2852154" y="504002"/>
                </a:cubicBezTo>
                <a:cubicBezTo>
                  <a:pt x="2702374" y="565187"/>
                  <a:pt x="2535684" y="478409"/>
                  <a:pt x="2310245" y="504002"/>
                </a:cubicBezTo>
                <a:cubicBezTo>
                  <a:pt x="2084806" y="529595"/>
                  <a:pt x="1873520" y="472098"/>
                  <a:pt x="1682771" y="504002"/>
                </a:cubicBezTo>
                <a:cubicBezTo>
                  <a:pt x="1492022" y="535906"/>
                  <a:pt x="1320586" y="435660"/>
                  <a:pt x="1055297" y="504002"/>
                </a:cubicBezTo>
                <a:cubicBezTo>
                  <a:pt x="790008" y="572344"/>
                  <a:pt x="270241" y="414912"/>
                  <a:pt x="0" y="504002"/>
                </a:cubicBezTo>
                <a:cubicBezTo>
                  <a:pt x="-22837" y="314678"/>
                  <a:pt x="48118" y="15079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0373086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noAutofit/>
          </a:bodyPr>
          <a:lstStyle/>
          <a:p>
            <a:pPr marL="9525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latin typeface="Arial Nova Cond" panose="020B0506020202020204" pitchFamily="34" charset="0"/>
              </a:rPr>
              <a:t>Charging Infrastructure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71F03788-4AC1-8C1E-45F3-B1FCC67E4257}"/>
              </a:ext>
            </a:extLst>
          </p:cNvPr>
          <p:cNvSpPr/>
          <p:nvPr/>
        </p:nvSpPr>
        <p:spPr bwMode="auto">
          <a:xfrm>
            <a:off x="4313570" y="3846369"/>
            <a:ext cx="7125034" cy="1527722"/>
          </a:xfrm>
          <a:prstGeom prst="rect">
            <a:avLst/>
          </a:prstGeom>
          <a:solidFill>
            <a:schemeClr val="bg1">
              <a:alpha val="6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               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08570988-24FE-E9D6-2B0F-AB561BEE0796}"/>
              </a:ext>
            </a:extLst>
          </p:cNvPr>
          <p:cNvSpPr txBox="1"/>
          <p:nvPr/>
        </p:nvSpPr>
        <p:spPr>
          <a:xfrm>
            <a:off x="4579357" y="4238788"/>
            <a:ext cx="6693459" cy="1195219"/>
          </a:xfrm>
          <a:prstGeom prst="rect">
            <a:avLst/>
          </a:prstGeom>
          <a:noFill/>
        </p:spPr>
        <p:txBody>
          <a:bodyPr wrap="square" numCol="2" spcCol="365760" rtlCol="0" anchor="b" anchorCtr="0">
            <a:noAutofit/>
          </a:bodyPr>
          <a:lstStyle/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Streamlined Grid Interconnect</a:t>
            </a:r>
          </a:p>
          <a:p>
            <a:pPr marL="569913" lvl="1" indent="-1127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Expedited Interim Charging Solutions</a:t>
            </a:r>
            <a:endParaRPr lang="en-US" sz="1400" dirty="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Managed Charging at Scale</a:t>
            </a: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Interconnect Standards for V2H/V2B/V2G</a:t>
            </a: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GridFAST</a:t>
            </a:r>
            <a:r>
              <a:rPr lang="en-US" sz="1100" baseline="72000" dirty="0" err="1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Online Data Exchange</a:t>
            </a: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OEM/Utility V2H/V2B Pilot</a:t>
            </a: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 Resilience/Evacuation Pilot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43202FF3-111A-1736-FC50-030FCC9CBF2C}"/>
              </a:ext>
            </a:extLst>
          </p:cNvPr>
          <p:cNvSpPr>
            <a:spLocks noChangeAspect="1"/>
          </p:cNvSpPr>
          <p:nvPr/>
        </p:nvSpPr>
        <p:spPr bwMode="auto">
          <a:xfrm>
            <a:off x="4417578" y="3850067"/>
            <a:ext cx="2852154" cy="504002"/>
          </a:xfrm>
          <a:custGeom>
            <a:avLst/>
            <a:gdLst>
              <a:gd name="connsiteX0" fmla="*/ 0 w 2852154"/>
              <a:gd name="connsiteY0" fmla="*/ 0 h 504002"/>
              <a:gd name="connsiteX1" fmla="*/ 513388 w 2852154"/>
              <a:gd name="connsiteY1" fmla="*/ 0 h 504002"/>
              <a:gd name="connsiteX2" fmla="*/ 998254 w 2852154"/>
              <a:gd name="connsiteY2" fmla="*/ 0 h 504002"/>
              <a:gd name="connsiteX3" fmla="*/ 1597206 w 2852154"/>
              <a:gd name="connsiteY3" fmla="*/ 0 h 504002"/>
              <a:gd name="connsiteX4" fmla="*/ 2082072 w 2852154"/>
              <a:gd name="connsiteY4" fmla="*/ 0 h 504002"/>
              <a:gd name="connsiteX5" fmla="*/ 2852154 w 2852154"/>
              <a:gd name="connsiteY5" fmla="*/ 0 h 504002"/>
              <a:gd name="connsiteX6" fmla="*/ 2852154 w 2852154"/>
              <a:gd name="connsiteY6" fmla="*/ 504002 h 504002"/>
              <a:gd name="connsiteX7" fmla="*/ 2310245 w 2852154"/>
              <a:gd name="connsiteY7" fmla="*/ 504002 h 504002"/>
              <a:gd name="connsiteX8" fmla="*/ 1682771 w 2852154"/>
              <a:gd name="connsiteY8" fmla="*/ 504002 h 504002"/>
              <a:gd name="connsiteX9" fmla="*/ 1055297 w 2852154"/>
              <a:gd name="connsiteY9" fmla="*/ 504002 h 504002"/>
              <a:gd name="connsiteX10" fmla="*/ 0 w 2852154"/>
              <a:gd name="connsiteY10" fmla="*/ 504002 h 504002"/>
              <a:gd name="connsiteX11" fmla="*/ 0 w 2852154"/>
              <a:gd name="connsiteY11" fmla="*/ 0 h 5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52154" h="504002" extrusionOk="0">
                <a:moveTo>
                  <a:pt x="0" y="0"/>
                </a:moveTo>
                <a:cubicBezTo>
                  <a:pt x="223390" y="-44543"/>
                  <a:pt x="338816" y="40222"/>
                  <a:pt x="513388" y="0"/>
                </a:cubicBezTo>
                <a:cubicBezTo>
                  <a:pt x="687960" y="-40222"/>
                  <a:pt x="853351" y="16590"/>
                  <a:pt x="998254" y="0"/>
                </a:cubicBezTo>
                <a:cubicBezTo>
                  <a:pt x="1143157" y="-16590"/>
                  <a:pt x="1349609" y="39519"/>
                  <a:pt x="1597206" y="0"/>
                </a:cubicBezTo>
                <a:cubicBezTo>
                  <a:pt x="1844803" y="-39519"/>
                  <a:pt x="1973369" y="40979"/>
                  <a:pt x="2082072" y="0"/>
                </a:cubicBezTo>
                <a:cubicBezTo>
                  <a:pt x="2190775" y="-40979"/>
                  <a:pt x="2571246" y="15642"/>
                  <a:pt x="2852154" y="0"/>
                </a:cubicBezTo>
                <a:cubicBezTo>
                  <a:pt x="2909960" y="157269"/>
                  <a:pt x="2834670" y="310850"/>
                  <a:pt x="2852154" y="504002"/>
                </a:cubicBezTo>
                <a:cubicBezTo>
                  <a:pt x="2702374" y="565187"/>
                  <a:pt x="2535684" y="478409"/>
                  <a:pt x="2310245" y="504002"/>
                </a:cubicBezTo>
                <a:cubicBezTo>
                  <a:pt x="2084806" y="529595"/>
                  <a:pt x="1873520" y="472098"/>
                  <a:pt x="1682771" y="504002"/>
                </a:cubicBezTo>
                <a:cubicBezTo>
                  <a:pt x="1492022" y="535906"/>
                  <a:pt x="1320586" y="435660"/>
                  <a:pt x="1055297" y="504002"/>
                </a:cubicBezTo>
                <a:cubicBezTo>
                  <a:pt x="790008" y="572344"/>
                  <a:pt x="270241" y="414912"/>
                  <a:pt x="0" y="504002"/>
                </a:cubicBezTo>
                <a:cubicBezTo>
                  <a:pt x="-22837" y="314678"/>
                  <a:pt x="48118" y="15079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0373086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noAutofit/>
          </a:bodyPr>
          <a:lstStyle/>
          <a:p>
            <a:pPr marL="9525"/>
            <a:r>
              <a:rPr lang="en-US" sz="1600" b="1">
                <a:latin typeface="Arial Nova Cond" panose="020B0506020202020204" pitchFamily="34" charset="0"/>
              </a:rPr>
              <a:t>Grid Readiness</a:t>
            </a:r>
          </a:p>
        </p:txBody>
      </p:sp>
      <p:sp>
        <p:nvSpPr>
          <p:cNvPr id="6" name="Title 85">
            <a:extLst>
              <a:ext uri="{FF2B5EF4-FFF2-40B4-BE49-F238E27FC236}">
                <a16:creationId xmlns:a16="http://schemas.microsoft.com/office/drawing/2014/main" id="{B608F49C-9672-6D73-845B-A3774C6F2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-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Addressing the Barriers to Achieving EVs at Scale</a:t>
            </a:r>
            <a:br>
              <a:rPr lang="en-US" sz="3200" dirty="0"/>
            </a:br>
            <a:r>
              <a:rPr lang="en-US" sz="2400" dirty="0"/>
              <a:t>A Three-Pillar Strategy</a:t>
            </a:r>
            <a:endParaRPr lang="en-US" sz="3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2535541-8E3D-ACD7-0548-AF5496BD549F}"/>
              </a:ext>
            </a:extLst>
          </p:cNvPr>
          <p:cNvSpPr/>
          <p:nvPr/>
        </p:nvSpPr>
        <p:spPr>
          <a:xfrm>
            <a:off x="245165" y="4389489"/>
            <a:ext cx="4068405" cy="95796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9E7DB0A-E655-879D-6569-F265FA0090D8}"/>
              </a:ext>
            </a:extLst>
          </p:cNvPr>
          <p:cNvSpPr/>
          <p:nvPr/>
        </p:nvSpPr>
        <p:spPr>
          <a:xfrm>
            <a:off x="4222120" y="4054782"/>
            <a:ext cx="7050696" cy="72675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79A772-98D2-1A0C-737E-4E96B2CCF345}"/>
              </a:ext>
            </a:extLst>
          </p:cNvPr>
          <p:cNvSpPr/>
          <p:nvPr/>
        </p:nvSpPr>
        <p:spPr>
          <a:xfrm>
            <a:off x="4207572" y="2750453"/>
            <a:ext cx="7050696" cy="5129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21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EC9D57-5AD4-0C18-C034-6D1B32C72196}"/>
              </a:ext>
            </a:extLst>
          </p:cNvPr>
          <p:cNvSpPr/>
          <p:nvPr/>
        </p:nvSpPr>
        <p:spPr>
          <a:xfrm>
            <a:off x="2013686" y="5653809"/>
            <a:ext cx="10174664" cy="68627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177D79-F285-59F4-E9DA-13F031F4A1F2}"/>
              </a:ext>
            </a:extLst>
          </p:cNvPr>
          <p:cNvSpPr/>
          <p:nvPr/>
        </p:nvSpPr>
        <p:spPr bwMode="auto">
          <a:xfrm>
            <a:off x="-6165" y="2335897"/>
            <a:ext cx="2365949" cy="30903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2F18525-7044-ADF9-F91B-707E96E93F7C}"/>
              </a:ext>
            </a:extLst>
          </p:cNvPr>
          <p:cNvSpPr/>
          <p:nvPr/>
        </p:nvSpPr>
        <p:spPr bwMode="auto">
          <a:xfrm>
            <a:off x="2432943" y="2340244"/>
            <a:ext cx="2446094" cy="30903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23927F-C6FD-D4B6-B905-C7706DA91B26}"/>
              </a:ext>
            </a:extLst>
          </p:cNvPr>
          <p:cNvSpPr/>
          <p:nvPr/>
        </p:nvSpPr>
        <p:spPr bwMode="auto">
          <a:xfrm>
            <a:off x="4939816" y="2340244"/>
            <a:ext cx="2409468" cy="30880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02819D-A8C5-8218-55FD-6DDB84FFD2AE}"/>
              </a:ext>
            </a:extLst>
          </p:cNvPr>
          <p:cNvSpPr/>
          <p:nvPr/>
        </p:nvSpPr>
        <p:spPr bwMode="auto">
          <a:xfrm>
            <a:off x="7412614" y="1768349"/>
            <a:ext cx="2365949" cy="36522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1B5B30-7530-AC39-6D8A-F8DDC72E5114}"/>
              </a:ext>
            </a:extLst>
          </p:cNvPr>
          <p:cNvSpPr/>
          <p:nvPr/>
        </p:nvSpPr>
        <p:spPr bwMode="auto">
          <a:xfrm>
            <a:off x="9855886" y="1768349"/>
            <a:ext cx="2336114" cy="36522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7F0989-D947-8431-91A9-CD9CB8C79415}"/>
              </a:ext>
            </a:extLst>
          </p:cNvPr>
          <p:cNvSpPr/>
          <p:nvPr/>
        </p:nvSpPr>
        <p:spPr bwMode="auto">
          <a:xfrm>
            <a:off x="9748729" y="1770374"/>
            <a:ext cx="2443271" cy="681501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NGO &amp;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STANDARD-SETTING ORGANIZATIONS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69AFEF1-F9A6-A554-C546-ED9D1E839D9B}"/>
              </a:ext>
            </a:extLst>
          </p:cNvPr>
          <p:cNvSpPr txBox="1">
            <a:spLocks/>
          </p:cNvSpPr>
          <p:nvPr/>
        </p:nvSpPr>
        <p:spPr bwMode="auto">
          <a:xfrm>
            <a:off x="2658796" y="5646083"/>
            <a:ext cx="4239657" cy="103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19063" marR="0" lvl="0" indent="-119063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j-ea"/>
                <a:cs typeface="+mj-cs"/>
              </a:rPr>
              <a:t>Joint Office of Energy &amp; Transportation (JOET)</a:t>
            </a:r>
          </a:p>
          <a:p>
            <a:pPr marL="119063" marR="0" lvl="0" indent="-119063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j-ea"/>
                <a:cs typeface="+mj-cs"/>
              </a:rPr>
              <a:t>US DOE</a:t>
            </a:r>
          </a:p>
          <a:p>
            <a:pPr marL="119063" marR="0" lvl="0" indent="-119063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j-ea"/>
                <a:cs typeface="+mj-cs"/>
              </a:rPr>
              <a:t>US DOT</a:t>
            </a:r>
          </a:p>
        </p:txBody>
      </p:sp>
      <p:pic>
        <p:nvPicPr>
          <p:cNvPr id="31" name="Picture 6" descr="Natural Resources Defense Council - Wikipedia">
            <a:extLst>
              <a:ext uri="{FF2B5EF4-FFF2-40B4-BE49-F238E27FC236}">
                <a16:creationId xmlns:a16="http://schemas.microsoft.com/office/drawing/2014/main" id="{72096C64-70EA-98CF-3ADE-0B71CAEC7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3906" y="2665145"/>
            <a:ext cx="529113" cy="70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Quick Fact - National Rural Electric Cooperatives Association (NRECA) -  OPALCO">
            <a:extLst>
              <a:ext uri="{FF2B5EF4-FFF2-40B4-BE49-F238E27FC236}">
                <a16:creationId xmlns:a16="http://schemas.microsoft.com/office/drawing/2014/main" id="{DDE3ABBC-BA82-B767-A261-D519D277D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5" t="20314" r="13541" b="18240"/>
          <a:stretch/>
        </p:blipFill>
        <p:spPr bwMode="auto">
          <a:xfrm>
            <a:off x="418964" y="3604474"/>
            <a:ext cx="946802" cy="29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Home | American Public Power Association">
            <a:extLst>
              <a:ext uri="{FF2B5EF4-FFF2-40B4-BE49-F238E27FC236}">
                <a16:creationId xmlns:a16="http://schemas.microsoft.com/office/drawing/2014/main" id="{35B43E26-6053-2EE4-E3D7-908C594AA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0140" y="3494843"/>
            <a:ext cx="622745" cy="40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233BAF3-8DE9-02CF-EAB0-E1DFCAA03F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70" y="2959950"/>
            <a:ext cx="915519" cy="375389"/>
          </a:xfrm>
          <a:prstGeom prst="rect">
            <a:avLst/>
          </a:prstGeom>
        </p:spPr>
      </p:pic>
      <p:pic>
        <p:nvPicPr>
          <p:cNvPr id="36" name="Picture 2" descr="Home - Edison Electric Institute Issue Communities">
            <a:extLst>
              <a:ext uri="{FF2B5EF4-FFF2-40B4-BE49-F238E27FC236}">
                <a16:creationId xmlns:a16="http://schemas.microsoft.com/office/drawing/2014/main" id="{169A9422-9271-8F32-0F28-AB2835625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1568519" y="2970858"/>
            <a:ext cx="545721" cy="25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>
            <a:extLst>
              <a:ext uri="{FF2B5EF4-FFF2-40B4-BE49-F238E27FC236}">
                <a16:creationId xmlns:a16="http://schemas.microsoft.com/office/drawing/2014/main" id="{08DDE623-D59B-A949-433F-210FE7C6F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242" y="3901505"/>
            <a:ext cx="426468" cy="4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0" descr="Ford Logo">
            <a:extLst>
              <a:ext uri="{FF2B5EF4-FFF2-40B4-BE49-F238E27FC236}">
                <a16:creationId xmlns:a16="http://schemas.microsoft.com/office/drawing/2014/main" id="{3F2DDC60-3B32-008D-B8F9-F0EDE3D31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8920" y="2633413"/>
            <a:ext cx="1026344" cy="60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2">
            <a:extLst>
              <a:ext uri="{FF2B5EF4-FFF2-40B4-BE49-F238E27FC236}">
                <a16:creationId xmlns:a16="http://schemas.microsoft.com/office/drawing/2014/main" id="{A66E273D-6546-2E21-194B-83EE1062A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67"/>
          <a:stretch/>
        </p:blipFill>
        <p:spPr bwMode="auto">
          <a:xfrm>
            <a:off x="3498902" y="2766199"/>
            <a:ext cx="461401" cy="4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E3C7A71-96A6-28B0-14A1-8ED7472D24F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9650" y="4946398"/>
            <a:ext cx="1068020" cy="328447"/>
          </a:xfrm>
          <a:prstGeom prst="rect">
            <a:avLst/>
          </a:prstGeom>
        </p:spPr>
      </p:pic>
      <p:pic>
        <p:nvPicPr>
          <p:cNvPr id="43" name="Picture 28" descr="Recall Search Tool Surpasses 1 Billion Vehicles Checked For Open Safety  Recalls">
            <a:extLst>
              <a:ext uri="{FF2B5EF4-FFF2-40B4-BE49-F238E27FC236}">
                <a16:creationId xmlns:a16="http://schemas.microsoft.com/office/drawing/2014/main" id="{6A9FCD04-A857-D4CB-27D1-54285A0BF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352" y="4478225"/>
            <a:ext cx="1496020" cy="34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2" descr="We've changed our name! — Electric Vehicle Association">
            <a:extLst>
              <a:ext uri="{FF2B5EF4-FFF2-40B4-BE49-F238E27FC236}">
                <a16:creationId xmlns:a16="http://schemas.microsoft.com/office/drawing/2014/main" id="{F99117A1-C8E3-D2F2-CC84-407DFCA92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2263" y="4917736"/>
            <a:ext cx="1154969" cy="3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Alliance for Transportation Electrification (ATE) | LinkedIn">
            <a:extLst>
              <a:ext uri="{FF2B5EF4-FFF2-40B4-BE49-F238E27FC236}">
                <a16:creationId xmlns:a16="http://schemas.microsoft.com/office/drawing/2014/main" id="{3EEC1AF9-4C7D-0A33-DF4B-968705E28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262" y="4138222"/>
            <a:ext cx="999800" cy="45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nada logo">
            <a:extLst>
              <a:ext uri="{FF2B5EF4-FFF2-40B4-BE49-F238E27FC236}">
                <a16:creationId xmlns:a16="http://schemas.microsoft.com/office/drawing/2014/main" id="{88CC7B64-2D60-98A2-4EE0-90005DB03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1987" y="4882762"/>
            <a:ext cx="738242" cy="47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Image result for epri logo">
            <a:extLst>
              <a:ext uri="{FF2B5EF4-FFF2-40B4-BE49-F238E27FC236}">
                <a16:creationId xmlns:a16="http://schemas.microsoft.com/office/drawing/2014/main" id="{9969DDB8-31FB-DAE1-EAF8-F55F07B07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474" y="2448958"/>
            <a:ext cx="1221799" cy="3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Image result for daimler logo">
            <a:extLst>
              <a:ext uri="{FF2B5EF4-FFF2-40B4-BE49-F238E27FC236}">
                <a16:creationId xmlns:a16="http://schemas.microsoft.com/office/drawing/2014/main" id="{B1B8B819-B488-1386-2378-736B3B38C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494" y="3354973"/>
            <a:ext cx="449427" cy="39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Image result for toyota logo">
            <a:extLst>
              <a:ext uri="{FF2B5EF4-FFF2-40B4-BE49-F238E27FC236}">
                <a16:creationId xmlns:a16="http://schemas.microsoft.com/office/drawing/2014/main" id="{85DEA132-2D58-398B-E3EE-4EA2C2ABA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66" t="9994" r="32582" b="11398"/>
          <a:stretch/>
        </p:blipFill>
        <p:spPr bwMode="auto">
          <a:xfrm>
            <a:off x="2551671" y="3278475"/>
            <a:ext cx="508896" cy="50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" descr="Image result for honda logo">
            <a:extLst>
              <a:ext uri="{FF2B5EF4-FFF2-40B4-BE49-F238E27FC236}">
                <a16:creationId xmlns:a16="http://schemas.microsoft.com/office/drawing/2014/main" id="{5BB54E1C-A2FA-EF9F-2AD4-3A1D34196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458" y="3867859"/>
            <a:ext cx="696020" cy="47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6" descr="Image result for vw logo">
            <a:extLst>
              <a:ext uri="{FF2B5EF4-FFF2-40B4-BE49-F238E27FC236}">
                <a16:creationId xmlns:a16="http://schemas.microsoft.com/office/drawing/2014/main" id="{63B429AB-233C-95C3-8291-50A4A7A92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75215" y="4392257"/>
            <a:ext cx="477836" cy="4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0" descr="NAFA – The Fleet Management Association, provides its members with a full  range of products and services, educational tools, chapter meetings &amp; more.  Join today!">
            <a:extLst>
              <a:ext uri="{FF2B5EF4-FFF2-40B4-BE49-F238E27FC236}">
                <a16:creationId xmlns:a16="http://schemas.microsoft.com/office/drawing/2014/main" id="{FD7290AB-3B3A-C8A1-6FDB-07CCE104B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8281" y="4977712"/>
            <a:ext cx="954776" cy="38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2" descr="Plug In America - Wikipedia">
            <a:extLst>
              <a:ext uri="{FF2B5EF4-FFF2-40B4-BE49-F238E27FC236}">
                <a16:creationId xmlns:a16="http://schemas.microsoft.com/office/drawing/2014/main" id="{EEC71199-AB83-7B54-7907-2192EEF18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74"/>
          <a:stretch/>
        </p:blipFill>
        <p:spPr bwMode="auto">
          <a:xfrm>
            <a:off x="9884085" y="4855428"/>
            <a:ext cx="937745" cy="40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4" descr="Fleet Management Company | Vehicle Fleet Leasing Solutions | LeasePlan">
            <a:extLst>
              <a:ext uri="{FF2B5EF4-FFF2-40B4-BE49-F238E27FC236}">
                <a16:creationId xmlns:a16="http://schemas.microsoft.com/office/drawing/2014/main" id="{6391DA55-B71C-815C-2922-49C81A8DA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0760" y="4869436"/>
            <a:ext cx="782658" cy="49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7C36121-0AD5-44EA-CD8B-B5B70D2A3F49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9" y="4625257"/>
            <a:ext cx="927513" cy="35245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75EC1D3-D7BE-16FC-DB44-A145B01CB45B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463" y="2931940"/>
            <a:ext cx="1256762" cy="4021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FADD407-838A-DC34-C253-A374EA161D6E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886" y="3471820"/>
            <a:ext cx="1156989" cy="300817"/>
          </a:xfrm>
          <a:prstGeom prst="rect">
            <a:avLst/>
          </a:prstGeom>
        </p:spPr>
      </p:pic>
      <p:pic>
        <p:nvPicPr>
          <p:cNvPr id="65" name="Picture 32" descr="Image result for sae international logo">
            <a:extLst>
              <a:ext uri="{FF2B5EF4-FFF2-40B4-BE49-F238E27FC236}">
                <a16:creationId xmlns:a16="http://schemas.microsoft.com/office/drawing/2014/main" id="{A7B94CA3-2FEC-4710-615C-73B6D2F79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9208" y="4005961"/>
            <a:ext cx="787713" cy="49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4" descr="Image result for charin logo">
            <a:extLst>
              <a:ext uri="{FF2B5EF4-FFF2-40B4-BE49-F238E27FC236}">
                <a16:creationId xmlns:a16="http://schemas.microsoft.com/office/drawing/2014/main" id="{BDD4A703-E797-3F2D-B7C7-F661476F2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5077" y="3354973"/>
            <a:ext cx="812867" cy="62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6" descr="Image result for nasuca logo">
            <a:extLst>
              <a:ext uri="{FF2B5EF4-FFF2-40B4-BE49-F238E27FC236}">
                <a16:creationId xmlns:a16="http://schemas.microsoft.com/office/drawing/2014/main" id="{4BABDD73-1D37-A100-C87E-6A6358DA7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clrChange>
              <a:clrFrom>
                <a:srgbClr val="F6FCF0"/>
              </a:clrFrom>
              <a:clrTo>
                <a:srgbClr val="F6FC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858" y="3977127"/>
            <a:ext cx="721320" cy="91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NARUC">
            <a:extLst>
              <a:ext uri="{FF2B5EF4-FFF2-40B4-BE49-F238E27FC236}">
                <a16:creationId xmlns:a16="http://schemas.microsoft.com/office/drawing/2014/main" id="{C64278D1-7F6B-F29D-686B-14ECC58E1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385" y="4840971"/>
            <a:ext cx="1506735" cy="45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" descr="BMW – Logos Download">
            <a:extLst>
              <a:ext uri="{FF2B5EF4-FFF2-40B4-BE49-F238E27FC236}">
                <a16:creationId xmlns:a16="http://schemas.microsoft.com/office/drawing/2014/main" id="{ED12C91B-0ACC-75A1-F727-DECA6AE6D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3430" y="2599211"/>
            <a:ext cx="465896" cy="46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AutoShape 4">
            <a:extLst>
              <a:ext uri="{FF2B5EF4-FFF2-40B4-BE49-F238E27FC236}">
                <a16:creationId xmlns:a16="http://schemas.microsoft.com/office/drawing/2014/main" id="{362FB849-B44E-7090-DDB8-3BD8AE02AE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143155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F1F9F09D-8355-4C28-081A-658D71CD2A2D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7317" y="4288071"/>
            <a:ext cx="1042577" cy="329280"/>
          </a:xfrm>
          <a:prstGeom prst="rect">
            <a:avLst/>
          </a:prstGeom>
          <a:noFill/>
        </p:spPr>
      </p:pic>
      <p:pic>
        <p:nvPicPr>
          <p:cNvPr id="73" name="Picture 6">
            <a:extLst>
              <a:ext uri="{FF2B5EF4-FFF2-40B4-BE49-F238E27FC236}">
                <a16:creationId xmlns:a16="http://schemas.microsoft.com/office/drawing/2014/main" id="{A78A8FDB-F750-F6B5-D372-A9AC8368C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8757" y="2693815"/>
            <a:ext cx="154337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E159B333-C6B4-069D-56AB-98E8561E2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4243" y="3969822"/>
            <a:ext cx="957730" cy="48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>
            <a:extLst>
              <a:ext uri="{FF2B5EF4-FFF2-40B4-BE49-F238E27FC236}">
                <a16:creationId xmlns:a16="http://schemas.microsoft.com/office/drawing/2014/main" id="{F718FAF9-D157-EE1C-40F0-A14D3FAC6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5006" y="3770757"/>
            <a:ext cx="884544" cy="36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>
            <a:extLst>
              <a:ext uri="{FF2B5EF4-FFF2-40B4-BE49-F238E27FC236}">
                <a16:creationId xmlns:a16="http://schemas.microsoft.com/office/drawing/2014/main" id="{B9E2570E-63DD-7D28-5503-A02FCBA3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4995" y="3512064"/>
            <a:ext cx="942915" cy="21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0">
            <a:extLst>
              <a:ext uri="{FF2B5EF4-FFF2-40B4-BE49-F238E27FC236}">
                <a16:creationId xmlns:a16="http://schemas.microsoft.com/office/drawing/2014/main" id="{340CF6F2-E834-2D80-A587-2F8538550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16" b="51776"/>
          <a:stretch/>
        </p:blipFill>
        <p:spPr bwMode="auto">
          <a:xfrm>
            <a:off x="3807185" y="3227648"/>
            <a:ext cx="852938" cy="19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D06E4EFE-0A6D-5945-0115-A8B348D58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0640" y="2636010"/>
            <a:ext cx="925933" cy="35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arallelogram 18">
            <a:extLst>
              <a:ext uri="{FF2B5EF4-FFF2-40B4-BE49-F238E27FC236}">
                <a16:creationId xmlns:a16="http://schemas.microsoft.com/office/drawing/2014/main" id="{D32FAA14-93A6-C65C-3783-92ECFA6B9B2E}"/>
              </a:ext>
            </a:extLst>
          </p:cNvPr>
          <p:cNvSpPr/>
          <p:nvPr/>
        </p:nvSpPr>
        <p:spPr bwMode="auto">
          <a:xfrm>
            <a:off x="7302148" y="1774009"/>
            <a:ext cx="2665651" cy="677866"/>
          </a:xfrm>
          <a:prstGeom prst="parallelogram">
            <a:avLst>
              <a:gd name="adj" fmla="val 25998"/>
            </a:avLst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1828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CHARGING PROVIDERS AND FUELING RETAILERS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A9F98E-38AD-9685-FD95-A2220C8C0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59" y="-2"/>
            <a:ext cx="10839741" cy="1177775"/>
          </a:xfrm>
        </p:spPr>
        <p:txBody>
          <a:bodyPr>
            <a:normAutofit/>
          </a:bodyPr>
          <a:lstStyle/>
          <a:p>
            <a:r>
              <a:rPr lang="en-US" sz="3600" b="1" dirty="0"/>
              <a:t>Collaboration + Partnerships</a:t>
            </a:r>
            <a:br>
              <a:rPr lang="en-US" sz="3600" dirty="0"/>
            </a:br>
            <a:r>
              <a:rPr lang="en-US" sz="2800" dirty="0"/>
              <a:t>Ongoing Outreach</a:t>
            </a:r>
            <a:endParaRPr lang="en-US" sz="3600" dirty="0"/>
          </a:p>
        </p:txBody>
      </p:sp>
      <p:sp>
        <p:nvSpPr>
          <p:cNvPr id="83" name="Parallelogram 82">
            <a:extLst>
              <a:ext uri="{FF2B5EF4-FFF2-40B4-BE49-F238E27FC236}">
                <a16:creationId xmlns:a16="http://schemas.microsoft.com/office/drawing/2014/main" id="{5D006ECE-23FB-D7F5-FC67-7102EDDF0007}"/>
              </a:ext>
            </a:extLst>
          </p:cNvPr>
          <p:cNvSpPr/>
          <p:nvPr/>
        </p:nvSpPr>
        <p:spPr bwMode="auto">
          <a:xfrm>
            <a:off x="4814867" y="1769625"/>
            <a:ext cx="2709661" cy="682250"/>
          </a:xfrm>
          <a:prstGeom prst="parallelogram">
            <a:avLst>
              <a:gd name="adj" fmla="val 25817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FLEET OPERATORS</a:t>
            </a:r>
          </a:p>
        </p:txBody>
      </p:sp>
      <p:sp>
        <p:nvSpPr>
          <p:cNvPr id="85" name="Parallelogram 84">
            <a:extLst>
              <a:ext uri="{FF2B5EF4-FFF2-40B4-BE49-F238E27FC236}">
                <a16:creationId xmlns:a16="http://schemas.microsoft.com/office/drawing/2014/main" id="{36D21F6B-54BA-EB1F-F296-4781BB4430A3}"/>
              </a:ext>
            </a:extLst>
          </p:cNvPr>
          <p:cNvSpPr/>
          <p:nvPr/>
        </p:nvSpPr>
        <p:spPr bwMode="auto">
          <a:xfrm>
            <a:off x="2369275" y="1769383"/>
            <a:ext cx="2665651" cy="679576"/>
          </a:xfrm>
          <a:prstGeom prst="parallelogram">
            <a:avLst>
              <a:gd name="adj" fmla="val 24718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AUTO &amp; TRUCKING INDUSTRY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5321E4-F7CE-4F7D-65DA-1603691D40CE}"/>
              </a:ext>
            </a:extLst>
          </p:cNvPr>
          <p:cNvSpPr/>
          <p:nvPr/>
        </p:nvSpPr>
        <p:spPr bwMode="auto">
          <a:xfrm>
            <a:off x="-8413" y="1766467"/>
            <a:ext cx="2556058" cy="677866"/>
          </a:xfrm>
          <a:custGeom>
            <a:avLst/>
            <a:gdLst>
              <a:gd name="connsiteX0" fmla="*/ 0 w 2556058"/>
              <a:gd name="connsiteY0" fmla="*/ 677866 h 677866"/>
              <a:gd name="connsiteX1" fmla="*/ 176232 w 2556058"/>
              <a:gd name="connsiteY1" fmla="*/ 0 h 677866"/>
              <a:gd name="connsiteX2" fmla="*/ 2556058 w 2556058"/>
              <a:gd name="connsiteY2" fmla="*/ 0 h 677866"/>
              <a:gd name="connsiteX3" fmla="*/ 2379826 w 2556058"/>
              <a:gd name="connsiteY3" fmla="*/ 677866 h 677866"/>
              <a:gd name="connsiteX4" fmla="*/ 0 w 2556058"/>
              <a:gd name="connsiteY4" fmla="*/ 677866 h 677866"/>
              <a:gd name="connsiteX0" fmla="*/ 0 w 2556058"/>
              <a:gd name="connsiteY0" fmla="*/ 677866 h 677866"/>
              <a:gd name="connsiteX1" fmla="*/ 15365 w 2556058"/>
              <a:gd name="connsiteY1" fmla="*/ 0 h 677866"/>
              <a:gd name="connsiteX2" fmla="*/ 2556058 w 2556058"/>
              <a:gd name="connsiteY2" fmla="*/ 0 h 677866"/>
              <a:gd name="connsiteX3" fmla="*/ 2379826 w 2556058"/>
              <a:gd name="connsiteY3" fmla="*/ 677866 h 677866"/>
              <a:gd name="connsiteX4" fmla="*/ 0 w 2556058"/>
              <a:gd name="connsiteY4" fmla="*/ 677866 h 67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6058" h="677866">
                <a:moveTo>
                  <a:pt x="0" y="677866"/>
                </a:moveTo>
                <a:lnTo>
                  <a:pt x="15365" y="0"/>
                </a:lnTo>
                <a:lnTo>
                  <a:pt x="2556058" y="0"/>
                </a:lnTo>
                <a:lnTo>
                  <a:pt x="2379826" y="677866"/>
                </a:lnTo>
                <a:lnTo>
                  <a:pt x="0" y="677866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1828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UTILITY INDUSTRY</a:t>
            </a:r>
          </a:p>
        </p:txBody>
      </p:sp>
      <p:pic>
        <p:nvPicPr>
          <p:cNvPr id="4" name="Picture 28">
            <a:extLst>
              <a:ext uri="{FF2B5EF4-FFF2-40B4-BE49-F238E27FC236}">
                <a16:creationId xmlns:a16="http://schemas.microsoft.com/office/drawing/2014/main" id="{1D93337D-DA23-BC3B-0D69-62E965A5F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8557" y="3063140"/>
            <a:ext cx="431520" cy="3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0">
            <a:extLst>
              <a:ext uri="{FF2B5EF4-FFF2-40B4-BE49-F238E27FC236}">
                <a16:creationId xmlns:a16="http://schemas.microsoft.com/office/drawing/2014/main" id="{F98F6E56-7DE4-69CE-6A2C-D5158BDD5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495" y="3795366"/>
            <a:ext cx="1110527" cy="4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0" descr="Amazon - Hidden meaning of 11 world's most famous logos ...">
            <a:extLst>
              <a:ext uri="{FF2B5EF4-FFF2-40B4-BE49-F238E27FC236}">
                <a16:creationId xmlns:a16="http://schemas.microsoft.com/office/drawing/2014/main" id="{1707FC6B-C5A8-3216-AF6A-3F6D414EC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8251" y="2569324"/>
            <a:ext cx="1051186" cy="32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D79FEBB-37CB-A328-B32C-D34DE259B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2255" y="3405274"/>
            <a:ext cx="520142" cy="52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makes the FedEx logo so special – Creative Review">
            <a:extLst>
              <a:ext uri="{FF2B5EF4-FFF2-40B4-BE49-F238E27FC236}">
                <a16:creationId xmlns:a16="http://schemas.microsoft.com/office/drawing/2014/main" id="{9723E321-654A-A976-9CD7-079D61A8B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0462" y="4188775"/>
            <a:ext cx="954775" cy="42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ulti-Modal Supply Chain Management and Freight Shipping ...">
            <a:extLst>
              <a:ext uri="{FF2B5EF4-FFF2-40B4-BE49-F238E27FC236}">
                <a16:creationId xmlns:a16="http://schemas.microsoft.com/office/drawing/2014/main" id="{670DCD13-85D2-40B3-CA08-3F5366A5C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1038" y="4390370"/>
            <a:ext cx="1244398" cy="3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2AAD1F91-2647-5D3A-5BCB-C7D234B05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6817" y="3904134"/>
            <a:ext cx="113347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7E5CBB-6818-5B77-9E75-63F344DF78E2}"/>
              </a:ext>
            </a:extLst>
          </p:cNvPr>
          <p:cNvSpPr txBox="1">
            <a:spLocks/>
          </p:cNvSpPr>
          <p:nvPr/>
        </p:nvSpPr>
        <p:spPr bwMode="auto">
          <a:xfrm>
            <a:off x="5940997" y="5647545"/>
            <a:ext cx="2166343" cy="99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19063" marR="0" lvl="0" indent="-119063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j-ea"/>
                <a:cs typeface="+mj-cs"/>
              </a:rPr>
              <a:t>National Labs</a:t>
            </a:r>
          </a:p>
          <a:p>
            <a:pPr marL="119063" marR="0" lvl="0" indent="-119063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j-ea"/>
                <a:cs typeface="+mj-cs"/>
              </a:rPr>
              <a:t>FERC/NERC</a:t>
            </a:r>
          </a:p>
          <a:p>
            <a:pPr marL="119063" marR="0" lvl="0" indent="-119063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j-ea"/>
                <a:cs typeface="+mj-cs"/>
              </a:rPr>
              <a:t>State DOEs, DOTs, DEQs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B3C670-4324-7C94-A65D-C117962A46C8}"/>
              </a:ext>
            </a:extLst>
          </p:cNvPr>
          <p:cNvSpPr txBox="1">
            <a:spLocks/>
          </p:cNvSpPr>
          <p:nvPr/>
        </p:nvSpPr>
        <p:spPr bwMode="auto">
          <a:xfrm>
            <a:off x="7963096" y="5653909"/>
            <a:ext cx="2166343" cy="99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19063" marR="0" lvl="0" indent="-119063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j-ea"/>
                <a:cs typeface="+mj-cs"/>
              </a:rPr>
              <a:t>State PUCs</a:t>
            </a:r>
          </a:p>
          <a:p>
            <a:pPr marL="119063" marR="0" lvl="0" indent="-119063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j-ea"/>
                <a:cs typeface="+mj-cs"/>
              </a:rPr>
              <a:t>League of Cities</a:t>
            </a:r>
          </a:p>
          <a:p>
            <a:pPr marL="119063" marR="0" lvl="0" indent="-119063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j-ea"/>
                <a:cs typeface="+mj-cs"/>
              </a:rPr>
              <a:t>Climate Mayors</a:t>
            </a: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F1E0ED84-FCE9-27A4-C286-E6ABE484A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5372" y="2815490"/>
            <a:ext cx="113347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218A9E65-C2AC-3797-9D31-1EE2F2552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9139" y="3661219"/>
            <a:ext cx="11334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CB4C08A4-FB5D-32DA-F028-C1B8481C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7054" y="2693683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17C1D49F-6D50-773D-F778-8F3ED3007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5158" y="4713034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EVgo - Wikipedia">
            <a:extLst>
              <a:ext uri="{FF2B5EF4-FFF2-40B4-BE49-F238E27FC236}">
                <a16:creationId xmlns:a16="http://schemas.microsoft.com/office/drawing/2014/main" id="{111C442B-C4C0-73F4-CCE4-8A13AD13A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0427" y="3965149"/>
            <a:ext cx="990438" cy="59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The bp brand | Who we are | Home">
            <a:extLst>
              <a:ext uri="{FF2B5EF4-FFF2-40B4-BE49-F238E27FC236}">
                <a16:creationId xmlns:a16="http://schemas.microsoft.com/office/drawing/2014/main" id="{556EDA4D-74A1-7B28-2222-56964D58E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00" r="18239"/>
          <a:stretch/>
        </p:blipFill>
        <p:spPr bwMode="auto">
          <a:xfrm>
            <a:off x="8733360" y="4282950"/>
            <a:ext cx="896912" cy="83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EV Charging Stations For The US And Canada | FLO">
            <a:extLst>
              <a:ext uri="{FF2B5EF4-FFF2-40B4-BE49-F238E27FC236}">
                <a16:creationId xmlns:a16="http://schemas.microsoft.com/office/drawing/2014/main" id="{46CDBEF1-E87D-F8FC-D6C6-5E488ABC6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1590" y="3381694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arallelogram 11">
            <a:extLst>
              <a:ext uri="{FF2B5EF4-FFF2-40B4-BE49-F238E27FC236}">
                <a16:creationId xmlns:a16="http://schemas.microsoft.com/office/drawing/2014/main" id="{C106E303-BEEA-635E-9CE1-9F42D25F4A93}"/>
              </a:ext>
            </a:extLst>
          </p:cNvPr>
          <p:cNvSpPr/>
          <p:nvPr/>
        </p:nvSpPr>
        <p:spPr bwMode="auto">
          <a:xfrm>
            <a:off x="-8413" y="5653909"/>
            <a:ext cx="2556058" cy="677866"/>
          </a:xfrm>
          <a:custGeom>
            <a:avLst/>
            <a:gdLst>
              <a:gd name="connsiteX0" fmla="*/ 0 w 2556058"/>
              <a:gd name="connsiteY0" fmla="*/ 677866 h 677866"/>
              <a:gd name="connsiteX1" fmla="*/ 176232 w 2556058"/>
              <a:gd name="connsiteY1" fmla="*/ 0 h 677866"/>
              <a:gd name="connsiteX2" fmla="*/ 2556058 w 2556058"/>
              <a:gd name="connsiteY2" fmla="*/ 0 h 677866"/>
              <a:gd name="connsiteX3" fmla="*/ 2379826 w 2556058"/>
              <a:gd name="connsiteY3" fmla="*/ 677866 h 677866"/>
              <a:gd name="connsiteX4" fmla="*/ 0 w 2556058"/>
              <a:gd name="connsiteY4" fmla="*/ 677866 h 677866"/>
              <a:gd name="connsiteX0" fmla="*/ 0 w 2556058"/>
              <a:gd name="connsiteY0" fmla="*/ 677866 h 677866"/>
              <a:gd name="connsiteX1" fmla="*/ 15365 w 2556058"/>
              <a:gd name="connsiteY1" fmla="*/ 0 h 677866"/>
              <a:gd name="connsiteX2" fmla="*/ 2556058 w 2556058"/>
              <a:gd name="connsiteY2" fmla="*/ 0 h 677866"/>
              <a:gd name="connsiteX3" fmla="*/ 2379826 w 2556058"/>
              <a:gd name="connsiteY3" fmla="*/ 677866 h 677866"/>
              <a:gd name="connsiteX4" fmla="*/ 0 w 2556058"/>
              <a:gd name="connsiteY4" fmla="*/ 677866 h 67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6058" h="677866">
                <a:moveTo>
                  <a:pt x="0" y="677866"/>
                </a:moveTo>
                <a:lnTo>
                  <a:pt x="15365" y="0"/>
                </a:lnTo>
                <a:lnTo>
                  <a:pt x="2556058" y="0"/>
                </a:lnTo>
                <a:lnTo>
                  <a:pt x="2379826" y="677866"/>
                </a:lnTo>
                <a:lnTo>
                  <a:pt x="0" y="677866"/>
                </a:lnTo>
                <a:close/>
              </a:path>
            </a:pathLst>
          </a:cu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1828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GOVERNMENT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7D1FCEB-0C01-971B-1287-F0E61EF46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194" b="32791"/>
          <a:stretch/>
        </p:blipFill>
        <p:spPr bwMode="auto">
          <a:xfrm>
            <a:off x="2973064" y="2979771"/>
            <a:ext cx="623239" cy="24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FA5FF2E-0245-B534-B47D-BB464BBB0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661" y="3354973"/>
            <a:ext cx="505478" cy="50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586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A993EF-E872-FAE0-677B-C3AE5355C3BA}"/>
              </a:ext>
            </a:extLst>
          </p:cNvPr>
          <p:cNvSpPr/>
          <p:nvPr/>
        </p:nvSpPr>
        <p:spPr bwMode="auto">
          <a:xfrm>
            <a:off x="6347970" y="1219201"/>
            <a:ext cx="4828347" cy="3785133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8B0DBA-840E-C73C-4C9C-9EA3E7EA0940}"/>
              </a:ext>
            </a:extLst>
          </p:cNvPr>
          <p:cNvSpPr/>
          <p:nvPr/>
        </p:nvSpPr>
        <p:spPr bwMode="auto">
          <a:xfrm>
            <a:off x="1123950" y="1219201"/>
            <a:ext cx="4828347" cy="420121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A65F39-1FA9-891A-0F19-349546D5A545}"/>
              </a:ext>
            </a:extLst>
          </p:cNvPr>
          <p:cNvSpPr txBox="1"/>
          <p:nvPr/>
        </p:nvSpPr>
        <p:spPr>
          <a:xfrm>
            <a:off x="1713327" y="1437587"/>
            <a:ext cx="4275728" cy="4503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4D505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Chair: 	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Calibri" panose="020F0502020204030204" pitchFamily="34" charset="0"/>
              </a:rPr>
              <a:t>Xcel,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Calibri" panose="020F0502020204030204" pitchFamily="34" charset="0"/>
              </a:rPr>
              <a:t>Brett Carter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Arial Nova Cond Light" panose="020B0306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Calibri" panose="020F0502020204030204" pitchFamily="34" charset="0"/>
              </a:rPr>
              <a:t>Co-Chair: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Calibri" panose="020F0502020204030204" pitchFamily="34" charset="0"/>
              </a:rPr>
              <a:t>PG&amp;E,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Calibri" panose="020F0502020204030204" pitchFamily="34" charset="0"/>
              </a:rPr>
              <a:t>Patti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Calibri" panose="020F0502020204030204" pitchFamily="34" charset="0"/>
              </a:rPr>
              <a:t>Poppe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Arial Nova Cond Light" panose="020B0306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Arial Nova Cond" panose="020B0506020202020204" pitchFamily="34" charset="0"/>
              <a:ea typeface="+mn-ea"/>
              <a:cs typeface="Calibri" panose="020F0502020204030204" pitchFamily="34" charset="0"/>
            </a:endParaRPr>
          </a:p>
          <a:p>
            <a:pPr eaLnBrk="0" fontAlgn="base" hangingPunct="0">
              <a:spcAft>
                <a:spcPts val="8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Calibri" panose="020F0502020204030204" pitchFamily="34" charset="0"/>
              </a:rPr>
              <a:t>AAI,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Calibri" panose="020F0502020204030204" pitchFamily="34" charset="0"/>
              </a:rPr>
              <a:t>John Bozzella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7030A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Amazon, </a:t>
            </a:r>
            <a:r>
              <a:rPr lang="en-US" sz="2000" dirty="0">
                <a:solidFill>
                  <a:srgbClr val="7030A0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Sujit Mandal</a:t>
            </a:r>
          </a:p>
          <a:p>
            <a:pPr eaLnBrk="0" fontAlgn="base" hangingPunct="0">
              <a:spcAft>
                <a:spcPts val="8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Calibri" panose="020F0502020204030204" pitchFamily="34" charset="0"/>
              </a:rPr>
              <a:t>Ameren,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Calibri" panose="020F0502020204030204" pitchFamily="34" charset="0"/>
              </a:rPr>
              <a:t>Mark Fronmuller</a:t>
            </a:r>
            <a:endParaRPr lang="en-US" sz="2000" dirty="0">
              <a:solidFill>
                <a:srgbClr val="4D5050"/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Aft>
                <a:spcPts val="8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Calibri" panose="020F0502020204030204" pitchFamily="34" charset="0"/>
              </a:rPr>
              <a:t>APPA,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Calibri" panose="020F0502020204030204" pitchFamily="34" charset="0"/>
              </a:rPr>
              <a:t>Paul Zummo</a:t>
            </a:r>
          </a:p>
          <a:p>
            <a:pPr eaLnBrk="0" fontAlgn="base" hangingPunct="0">
              <a:spcAft>
                <a:spcPts val="8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Calibri" panose="020F0502020204030204" pitchFamily="34" charset="0"/>
              </a:rPr>
              <a:t>ATE,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Calibri" panose="020F0502020204030204" pitchFamily="34" charset="0"/>
              </a:rPr>
              <a:t>Phil Jones</a:t>
            </a:r>
          </a:p>
          <a:p>
            <a:pPr eaLnBrk="0" fontAlgn="base" hangingPunct="0">
              <a:spcAft>
                <a:spcPts val="800"/>
              </a:spcAft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Quiniones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Arial Nova Cond Light" panose="020B0306020202020204" pitchFamily="34" charset="0"/>
              <a:ea typeface="+mn-ea"/>
              <a:cs typeface="Calibri" panose="020F0502020204030204" pitchFamily="34" charset="0"/>
            </a:endParaRPr>
          </a:p>
          <a:p>
            <a:pPr eaLnBrk="0" fontAlgn="base" hangingPunct="0">
              <a:spcAft>
                <a:spcPts val="8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Calibri" panose="020F0502020204030204" pitchFamily="34" charset="0"/>
              </a:rPr>
              <a:t>Daimler Truck,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Calibri" panose="020F0502020204030204" pitchFamily="34" charset="0"/>
              </a:rPr>
              <a:t>Diego Quevedo</a:t>
            </a:r>
          </a:p>
          <a:p>
            <a:pPr eaLnBrk="0" fontAlgn="base" hangingPunct="0">
              <a:spcAft>
                <a:spcPts val="8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Calibri" panose="020F0502020204030204" pitchFamily="34" charset="0"/>
              </a:rPr>
              <a:t>EEI,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Calibri" panose="020F0502020204030204" pitchFamily="34" charset="0"/>
              </a:rPr>
              <a:t>Kellen Schefter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2F2E00-56D4-2F0B-ED72-34D07B75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EVs2Scale2030 Advisory Board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D247DC-A868-D9DE-B653-E5B1295F13BB}"/>
              </a:ext>
            </a:extLst>
          </p:cNvPr>
          <p:cNvSpPr txBox="1"/>
          <p:nvPr/>
        </p:nvSpPr>
        <p:spPr>
          <a:xfrm>
            <a:off x="6670128" y="1437587"/>
            <a:ext cx="4425892" cy="4503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800"/>
              </a:spcAft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Arial Nova Cond" panose="020B0506020202020204" pitchFamily="34" charset="0"/>
              <a:ea typeface="+mn-ea"/>
              <a:cs typeface="Calibri" panose="020F0502020204030204" pitchFamily="34" charset="0"/>
            </a:endParaRPr>
          </a:p>
          <a:p>
            <a:pPr eaLnBrk="0" fontAlgn="base" hangingPunct="0">
              <a:spcAft>
                <a:spcPts val="800"/>
              </a:spcAft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Arial Nova Cond" panose="020B0506020202020204" pitchFamily="34" charset="0"/>
              <a:ea typeface="+mn-ea"/>
              <a:cs typeface="Calibri" panose="020F0502020204030204" pitchFamily="34" charset="0"/>
            </a:endParaRPr>
          </a:p>
          <a:p>
            <a:pPr eaLnBrk="0" fontAlgn="base" hangingPunct="0">
              <a:spcAft>
                <a:spcPts val="800"/>
              </a:spcAft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Arial Nova Cond" panose="020B0506020202020204" pitchFamily="34" charset="0"/>
              <a:ea typeface="+mn-ea"/>
              <a:cs typeface="Calibri" panose="020F0502020204030204" pitchFamily="34" charset="0"/>
            </a:endParaRPr>
          </a:p>
          <a:p>
            <a:pPr eaLnBrk="0" fontAlgn="base" hangingPunct="0">
              <a:spcAft>
                <a:spcPts val="8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 Cond" panose="020B0506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 Cond" panose="020B0506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Jeff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ova Cond" panose="020B0506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Haase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ova Cond" panose="020B0506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Aft>
                <a:spcPts val="8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Calibri" panose="020F0502020204030204" pitchFamily="34" charset="0"/>
              </a:rPr>
              <a:t>JOET,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Calibri" panose="020F0502020204030204" pitchFamily="34" charset="0"/>
              </a:rPr>
              <a:t>Rachael Nealer</a:t>
            </a:r>
          </a:p>
          <a:p>
            <a:pPr eaLnBrk="0" fontAlgn="base" hangingPunct="0">
              <a:lnSpc>
                <a:spcPts val="2600"/>
              </a:lnSpc>
              <a:spcAft>
                <a:spcPts val="6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Calibri" panose="020F0502020204030204" pitchFamily="34" charset="0"/>
              </a:rPr>
              <a:t>LCRA,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Calibri" panose="020F0502020204030204" pitchFamily="34" charset="0"/>
              </a:rPr>
              <a:t>Khalil Shalabi</a:t>
            </a:r>
          </a:p>
          <a:p>
            <a:pPr eaLnBrk="0" fontAlgn="base" hangingPunct="0">
              <a:lnSpc>
                <a:spcPts val="2600"/>
              </a:lnSpc>
              <a:spcAft>
                <a:spcPts val="6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Calibri" panose="020F0502020204030204" pitchFamily="34" charset="0"/>
              </a:rPr>
              <a:t>NARUC,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Calibri" panose="020F0502020204030204" pitchFamily="34" charset="0"/>
              </a:rPr>
              <a:t> Katherine Peretick (Michigan PSC)</a:t>
            </a:r>
          </a:p>
          <a:p>
            <a:pPr eaLnBrk="0" fontAlgn="base" hangingPunct="0">
              <a:lnSpc>
                <a:spcPts val="2600"/>
              </a:lnSpc>
              <a:spcAft>
                <a:spcPts val="6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 Nova Cond" panose="020B0506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Grid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 Nova Cond" panose="020B0506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Rudy Wynter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ova Cond" panose="020B0506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lnSpc>
                <a:spcPts val="2600"/>
              </a:lnSpc>
              <a:spcAft>
                <a:spcPts val="6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Calibri" panose="020F0502020204030204" pitchFamily="34" charset="0"/>
              </a:rPr>
              <a:t>NRECA,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Calibri" panose="020F0502020204030204" pitchFamily="34" charset="0"/>
              </a:rPr>
              <a:t>Angela Strickland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Nova Cond Light" panose="020B0306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Aft>
                <a:spcPts val="800"/>
              </a:spcAft>
              <a:defRPr/>
            </a:pPr>
            <a:r>
              <a:rPr lang="en-US" sz="2000" b="1" dirty="0">
                <a:effectLst/>
                <a:latin typeface="Arial Nova Cond" panose="020B0506020202020204" pitchFamily="34" charset="0"/>
                <a:ea typeface="Calibri" panose="020F0502020204030204" pitchFamily="34" charset="0"/>
              </a:rPr>
              <a:t>NYPA</a:t>
            </a:r>
            <a:r>
              <a:rPr lang="en-US" sz="2000" dirty="0">
                <a:effectLst/>
                <a:latin typeface="Arial Nova Cond" panose="020B0506020202020204" pitchFamily="34" charset="0"/>
                <a:ea typeface="Calibri" panose="020F0502020204030204" pitchFamily="34" charset="0"/>
              </a:rPr>
              <a:t>, Fabio </a:t>
            </a:r>
            <a:r>
              <a:rPr lang="en-US" sz="2000" dirty="0" err="1">
                <a:effectLst/>
                <a:latin typeface="Arial Nova Cond" panose="020B0506020202020204" pitchFamily="34" charset="0"/>
                <a:ea typeface="Calibri" panose="020F0502020204030204" pitchFamily="34" charset="0"/>
              </a:rPr>
              <a:t>Mantovani</a:t>
            </a:r>
            <a:endParaRPr lang="en-US" sz="2000" dirty="0">
              <a:effectLst/>
              <a:latin typeface="Arial Nova Cond" panose="020B0506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Calibri" panose="020F0502020204030204" pitchFamily="34" charset="0"/>
              </a:rPr>
              <a:t>Southern Company,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Calibri" panose="020F0502020204030204" pitchFamily="34" charset="0"/>
              </a:rPr>
              <a:t>Chris Cummiskey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Arial Nova Cond Light" panose="020B0306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91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ACAFE99-C4FB-29E3-57AD-4A2D216D22CF}"/>
              </a:ext>
            </a:extLst>
          </p:cNvPr>
          <p:cNvGrpSpPr/>
          <p:nvPr/>
        </p:nvGrpSpPr>
        <p:grpSpPr>
          <a:xfrm>
            <a:off x="-7363" y="0"/>
            <a:ext cx="12208155" cy="2958364"/>
            <a:chOff x="-7363" y="0"/>
            <a:chExt cx="12208155" cy="295836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E261217-F4FB-2BC7-C8CF-A60270F1B2A7}"/>
                </a:ext>
              </a:extLst>
            </p:cNvPr>
            <p:cNvSpPr/>
            <p:nvPr/>
          </p:nvSpPr>
          <p:spPr>
            <a:xfrm>
              <a:off x="-7363" y="1"/>
              <a:ext cx="12208155" cy="2923248"/>
            </a:xfrm>
            <a:prstGeom prst="rect">
              <a:avLst/>
            </a:prstGeom>
            <a:gradFill>
              <a:gsLst>
                <a:gs pos="77990">
                  <a:schemeClr val="accent4">
                    <a:alpha val="92000"/>
                  </a:schemeClr>
                </a:gs>
                <a:gs pos="55000">
                  <a:schemeClr val="accent3">
                    <a:alpha val="85789"/>
                  </a:schemeClr>
                </a:gs>
                <a:gs pos="27000">
                  <a:schemeClr val="accent2">
                    <a:alpha val="93810"/>
                  </a:schemeClr>
                </a:gs>
                <a:gs pos="0">
                  <a:schemeClr val="accent1"/>
                </a:gs>
                <a:gs pos="100000">
                  <a:schemeClr val="accent5">
                    <a:alpha val="88965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944C18-65A3-7071-C174-649C6D7E4A93}"/>
                </a:ext>
              </a:extLst>
            </p:cNvPr>
            <p:cNvSpPr/>
            <p:nvPr/>
          </p:nvSpPr>
          <p:spPr>
            <a:xfrm>
              <a:off x="-7363" y="625703"/>
              <a:ext cx="12199362" cy="2332661"/>
            </a:xfrm>
            <a:prstGeom prst="rect">
              <a:avLst/>
            </a:prstGeom>
            <a:gradFill>
              <a:gsLst>
                <a:gs pos="7000">
                  <a:schemeClr val="bg1"/>
                </a:gs>
                <a:gs pos="80000">
                  <a:schemeClr val="bg1">
                    <a:alpha val="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556A2C1E-3958-DEAA-00FD-9C95AB213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alphaModFix am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630"/>
            <a:stretch/>
          </p:blipFill>
          <p:spPr>
            <a:xfrm>
              <a:off x="381102" y="0"/>
              <a:ext cx="11810897" cy="1369593"/>
            </a:xfrm>
            <a:prstGeom prst="rect">
              <a:avLst/>
            </a:prstGeom>
            <a:effectLst/>
          </p:spPr>
        </p:pic>
      </p:grpSp>
      <p:sp>
        <p:nvSpPr>
          <p:cNvPr id="71" name="AutoShape 4">
            <a:extLst>
              <a:ext uri="{FF2B5EF4-FFF2-40B4-BE49-F238E27FC236}">
                <a16:creationId xmlns:a16="http://schemas.microsoft.com/office/drawing/2014/main" id="{362FB849-B44E-7090-DDB8-3BD8AE02AE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39522" y="12867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A9F98E-38AD-9685-FD95-A2220C8C07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50179" y="625703"/>
            <a:ext cx="6062662" cy="804863"/>
          </a:xfrm>
        </p:spPr>
        <p:txBody>
          <a:bodyPr>
            <a:normAutofit fontScale="90000"/>
          </a:bodyPr>
          <a:lstStyle/>
          <a:p>
            <a:r>
              <a:rPr lang="en-US" spc="3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PROJECT PARTNERS</a:t>
            </a:r>
            <a:br>
              <a:rPr lang="en-US" spc="300" dirty="0">
                <a:solidFill>
                  <a:schemeClr val="bg1"/>
                </a:solidFill>
                <a:latin typeface="Arial Nova Cond Light" panose="020B0306020202020204" pitchFamily="34" charset="0"/>
              </a:rPr>
            </a:br>
            <a:r>
              <a:rPr lang="en-US" sz="2700" b="1" dirty="0">
                <a:latin typeface="Arial Nova Cond" panose="020B0506020202020204" pitchFamily="34" charset="0"/>
                <a:cs typeface="Calibri Light"/>
              </a:rPr>
              <a:t>BROAD INDUSTRY SUPPORT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92144B-818A-D5F7-8D49-434A9C03F9E1}"/>
              </a:ext>
            </a:extLst>
          </p:cNvPr>
          <p:cNvCxnSpPr/>
          <p:nvPr/>
        </p:nvCxnSpPr>
        <p:spPr>
          <a:xfrm>
            <a:off x="5804536" y="0"/>
            <a:ext cx="0" cy="147447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logo with white text&#10;&#10;Description automatically generated">
            <a:extLst>
              <a:ext uri="{FF2B5EF4-FFF2-40B4-BE49-F238E27FC236}">
                <a16:creationId xmlns:a16="http://schemas.microsoft.com/office/drawing/2014/main" id="{95FD9A49-5B48-AC7C-08CC-00A01A755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570" y="2162254"/>
            <a:ext cx="1392172" cy="752093"/>
          </a:xfrm>
          <a:prstGeom prst="rect">
            <a:avLst/>
          </a:prstGeom>
        </p:spPr>
      </p:pic>
      <p:pic>
        <p:nvPicPr>
          <p:cNvPr id="27" name="Picture 26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7F13F700-1B63-6056-398A-A0C330865F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708" y="2235117"/>
            <a:ext cx="1822576" cy="648027"/>
          </a:xfrm>
          <a:prstGeom prst="rect">
            <a:avLst/>
          </a:prstGeom>
        </p:spPr>
      </p:pic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6382B6-B458-FF4C-2997-AFF2F06ECA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812" y="161589"/>
            <a:ext cx="3822836" cy="1592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A223111-7A4D-BB9A-E311-5BF9934E7ADE}"/>
              </a:ext>
            </a:extLst>
          </p:cNvPr>
          <p:cNvGrpSpPr/>
          <p:nvPr/>
        </p:nvGrpSpPr>
        <p:grpSpPr>
          <a:xfrm>
            <a:off x="1306640" y="2320478"/>
            <a:ext cx="9789251" cy="4076619"/>
            <a:chOff x="616034" y="1891493"/>
            <a:chExt cx="10722742" cy="4465361"/>
          </a:xfrm>
        </p:grpSpPr>
        <p:pic>
          <p:nvPicPr>
            <p:cNvPr id="22" name="Picture 21" descr="A cartoon of a city&#10;&#10;Description automatically generated with low confidence">
              <a:extLst>
                <a:ext uri="{FF2B5EF4-FFF2-40B4-BE49-F238E27FC236}">
                  <a16:creationId xmlns:a16="http://schemas.microsoft.com/office/drawing/2014/main" id="{85C8CA5C-F90F-F09B-FD45-FB2238C28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6615" y="3163724"/>
              <a:ext cx="2149682" cy="480319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46597596-A11E-14B9-0C9A-CFBDCE7C7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7601" y="1891493"/>
              <a:ext cx="2083672" cy="424873"/>
            </a:xfrm>
            <a:prstGeom prst="rect">
              <a:avLst/>
            </a:prstGeom>
          </p:spPr>
        </p:pic>
        <p:pic>
          <p:nvPicPr>
            <p:cNvPr id="39" name="Picture 3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5E33A177-6BFD-3A5E-A1EF-59DDFCE75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2259" y="4671146"/>
              <a:ext cx="2698195" cy="445202"/>
            </a:xfrm>
            <a:prstGeom prst="rect">
              <a:avLst/>
            </a:prstGeom>
          </p:spPr>
        </p:pic>
        <p:pic>
          <p:nvPicPr>
            <p:cNvPr id="45" name="Picture 44" descr="Logo&#10;&#10;Description automatically generated">
              <a:extLst>
                <a:ext uri="{FF2B5EF4-FFF2-40B4-BE49-F238E27FC236}">
                  <a16:creationId xmlns:a16="http://schemas.microsoft.com/office/drawing/2014/main" id="{13D63F37-943F-88F2-B585-36BC14D57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58020" y="4026766"/>
              <a:ext cx="1412943" cy="1368546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4B936C7A-8891-A945-AA36-2A3E1240D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926615" y="5827349"/>
              <a:ext cx="2289573" cy="457915"/>
            </a:xfrm>
            <a:prstGeom prst="rect">
              <a:avLst/>
            </a:prstGeom>
          </p:spPr>
        </p:pic>
        <p:pic>
          <p:nvPicPr>
            <p:cNvPr id="54" name="Picture 53" descr="Logo&#10;&#10;Description automatically generated">
              <a:extLst>
                <a:ext uri="{FF2B5EF4-FFF2-40B4-BE49-F238E27FC236}">
                  <a16:creationId xmlns:a16="http://schemas.microsoft.com/office/drawing/2014/main" id="{4632BEFD-7CF2-2C95-C790-6A6C76CCC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65386" y="5755758"/>
              <a:ext cx="1020375" cy="601096"/>
            </a:xfrm>
            <a:prstGeom prst="rect">
              <a:avLst/>
            </a:prstGeom>
          </p:spPr>
        </p:pic>
        <p:pic>
          <p:nvPicPr>
            <p:cNvPr id="68" name="Picture 6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9458000-4B68-D13C-3F99-BAA75B81E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5975" y="2931179"/>
              <a:ext cx="1497035" cy="823812"/>
            </a:xfrm>
            <a:prstGeom prst="rect">
              <a:avLst/>
            </a:prstGeom>
          </p:spPr>
        </p:pic>
        <p:pic>
          <p:nvPicPr>
            <p:cNvPr id="1026" name="Picture 2" descr="Image result for sce logo">
              <a:extLst>
                <a:ext uri="{FF2B5EF4-FFF2-40B4-BE49-F238E27FC236}">
                  <a16:creationId xmlns:a16="http://schemas.microsoft.com/office/drawing/2014/main" id="{C46EC5ED-D196-27CB-930F-2FC36D418F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357"/>
            <a:stretch/>
          </p:blipFill>
          <p:spPr bwMode="auto">
            <a:xfrm>
              <a:off x="6926615" y="4543022"/>
              <a:ext cx="2159985" cy="636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A565FB-05B8-A495-755F-5F14391F6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034" y="3047091"/>
              <a:ext cx="1497034" cy="713586"/>
            </a:xfrm>
            <a:prstGeom prst="rect">
              <a:avLst/>
            </a:prstGeom>
          </p:spPr>
        </p:pic>
        <p:pic>
          <p:nvPicPr>
            <p:cNvPr id="13" name="Picture 4" descr="FirstEnergy">
              <a:extLst>
                <a:ext uri="{FF2B5EF4-FFF2-40B4-BE49-F238E27FC236}">
                  <a16:creationId xmlns:a16="http://schemas.microsoft.com/office/drawing/2014/main" id="{4C2E1FC5-9942-00FF-2BEA-03994C89C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2401" y="1938201"/>
              <a:ext cx="1996375" cy="47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50664CCC-B670-1CC3-D634-4D78C0855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9" y="4338738"/>
              <a:ext cx="1019651" cy="1019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ome">
              <a:extLst>
                <a:ext uri="{FF2B5EF4-FFF2-40B4-BE49-F238E27FC236}">
                  <a16:creationId xmlns:a16="http://schemas.microsoft.com/office/drawing/2014/main" id="{9FCB39DA-CE23-5228-09F8-EDC8587A9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538" y="5878694"/>
              <a:ext cx="1906187" cy="422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644202-E995-48BE-430D-3B67DA1F5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0814" y="3080645"/>
              <a:ext cx="1315013" cy="682679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2311DB6A-85D4-B868-DF7C-08D09C051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2566" y="4338738"/>
              <a:ext cx="1044607" cy="1044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6EDB0425-593D-C5BF-93AC-9D5BC3B5CE75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802728" y="3500788"/>
            <a:ext cx="1885181" cy="38869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D999A65-3B58-468A-8EB7-5A043FC84B7A}"/>
              </a:ext>
            </a:extLst>
          </p:cNvPr>
          <p:cNvCxnSpPr/>
          <p:nvPr/>
        </p:nvCxnSpPr>
        <p:spPr>
          <a:xfrm>
            <a:off x="1066800" y="3022613"/>
            <a:ext cx="100584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A78133-CB1D-4CE6-93CE-5D6B51E8EFE2}"/>
              </a:ext>
            </a:extLst>
          </p:cNvPr>
          <p:cNvCxnSpPr/>
          <p:nvPr/>
        </p:nvCxnSpPr>
        <p:spPr>
          <a:xfrm>
            <a:off x="1044168" y="4269860"/>
            <a:ext cx="100584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082010-04F1-2765-D821-49F798D4036A}"/>
              </a:ext>
            </a:extLst>
          </p:cNvPr>
          <p:cNvCxnSpPr/>
          <p:nvPr/>
        </p:nvCxnSpPr>
        <p:spPr>
          <a:xfrm>
            <a:off x="1066800" y="5682239"/>
            <a:ext cx="100584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9316C827-1FD9-D496-0FC2-F0F02F7CE0C6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5" y="1887181"/>
            <a:ext cx="1488292" cy="148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01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8F21-8E20-6823-DC7A-AEEE8A146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42" y="-2"/>
            <a:ext cx="10759558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Regulatory/Board Oversight Workstream:</a:t>
            </a:r>
            <a:br>
              <a:rPr lang="en-US" dirty="0">
                <a:latin typeface="+mn-lt"/>
              </a:rPr>
            </a:br>
            <a:r>
              <a:rPr lang="en-US" sz="2800" dirty="0">
                <a:latin typeface="+mn-lt"/>
              </a:rPr>
              <a:t>Why is proactive grid infrastructure build so challenging? 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B7EA6-B4DC-3B18-194D-A54AFA04B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5" y="1649558"/>
            <a:ext cx="3243816" cy="2927985"/>
          </a:xfr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Utilities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not confident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the timing/pace of EV adoption across their service territories (demand varies across the U.S.)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87D026-8026-EED2-F007-5A8AC1A54D7D}"/>
              </a:ext>
            </a:extLst>
          </p:cNvPr>
          <p:cNvSpPr txBox="1">
            <a:spLocks/>
          </p:cNvSpPr>
          <p:nvPr/>
        </p:nvSpPr>
        <p:spPr bwMode="auto">
          <a:xfrm>
            <a:off x="4487227" y="1649558"/>
            <a:ext cx="3444661" cy="29279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31775" indent="-23177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79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Regulators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not confident 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in the timing/pace of EV adoption (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hearing only the voice of utilities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); want to avoid stranded assets. Unclear on the cost impacts to ratepayers of proactive grid infrastructure build vs. later build</a:t>
            </a:r>
            <a:endParaRPr lang="en-US" sz="2000" kern="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374728-1B90-84B0-247C-1DF4E8D757FD}"/>
              </a:ext>
            </a:extLst>
          </p:cNvPr>
          <p:cNvSpPr txBox="1">
            <a:spLocks/>
          </p:cNvSpPr>
          <p:nvPr/>
        </p:nvSpPr>
        <p:spPr bwMode="auto">
          <a:xfrm>
            <a:off x="8439152" y="1649556"/>
            <a:ext cx="3187065" cy="29279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31775" indent="-23177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79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2000" b="1" kern="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2000" b="1" kern="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Ratepayer advocates </a:t>
            </a:r>
            <a:r>
              <a:rPr lang="en-US" sz="2000" kern="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kern="0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not confident</a:t>
            </a:r>
            <a:r>
              <a:rPr lang="en-US" sz="2000" kern="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in the timing/pace of EV adoption and the need for proactive grid build; concerns on the cost impacts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928DAB-1B43-22A4-E362-65207BDDC78E}"/>
              </a:ext>
            </a:extLst>
          </p:cNvPr>
          <p:cNvSpPr txBox="1"/>
          <p:nvPr/>
        </p:nvSpPr>
        <p:spPr>
          <a:xfrm>
            <a:off x="680485" y="4830506"/>
            <a:ext cx="10945732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EVs2scale2030 data will send clear demand signals, </a:t>
            </a:r>
            <a:r>
              <a:rPr lang="en-US" sz="2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building confidence</a:t>
            </a:r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, and                       enabling utilities (and regulators) to prioritize</a:t>
            </a:r>
          </a:p>
          <a:p>
            <a:pPr algn="ctr">
              <a:spcBef>
                <a:spcPts val="0"/>
              </a:spcBef>
            </a:pPr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“no regret” investments.</a:t>
            </a:r>
          </a:p>
        </p:txBody>
      </p:sp>
    </p:spTree>
    <p:extLst>
      <p:ext uri="{BB962C8B-B14F-4D97-AF65-F5344CB8AC3E}">
        <p14:creationId xmlns:p14="http://schemas.microsoft.com/office/powerpoint/2010/main" val="163604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pylon, outdoor object&#10;&#10;Description automatically generated">
            <a:extLst>
              <a:ext uri="{FF2B5EF4-FFF2-40B4-BE49-F238E27FC236}">
                <a16:creationId xmlns:a16="http://schemas.microsoft.com/office/drawing/2014/main" id="{525F4427-7716-1D86-65B0-E90BB36596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1"/>
            <a:ext cx="12192000" cy="5860093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5180924D-209D-2FB3-61E3-D61745EDF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561" y="3842343"/>
            <a:ext cx="11007995" cy="5490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err="1"/>
              <a:t>eRoadMAP</a:t>
            </a:r>
            <a:r>
              <a:rPr lang="en-US" sz="2400" baseline="30000" dirty="0" err="1"/>
              <a:t>TM</a:t>
            </a:r>
            <a:endParaRPr lang="en-US" sz="2400" baseline="30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1B990-DC3D-24D4-3C09-421A5AB48004}"/>
              </a:ext>
            </a:extLst>
          </p:cNvPr>
          <p:cNvSpPr txBox="1"/>
          <p:nvPr/>
        </p:nvSpPr>
        <p:spPr>
          <a:xfrm>
            <a:off x="2937163" y="687061"/>
            <a:ext cx="64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1183954598"/>
      </p:ext>
    </p:extLst>
  </p:cSld>
  <p:clrMapOvr>
    <a:masterClrMapping/>
  </p:clrMapOvr>
</p:sld>
</file>

<file path=ppt/theme/theme1.xml><?xml version="1.0" encoding="utf-8"?>
<a:theme xmlns:a="http://schemas.openxmlformats.org/drawingml/2006/main" name="EV2S">
  <a:themeElements>
    <a:clrScheme name="EV2S">
      <a:dk1>
        <a:srgbClr val="4D5050"/>
      </a:dk1>
      <a:lt1>
        <a:srgbClr val="FFFFFF"/>
      </a:lt1>
      <a:dk2>
        <a:srgbClr val="4D5050"/>
      </a:dk2>
      <a:lt2>
        <a:srgbClr val="E7E6E6"/>
      </a:lt2>
      <a:accent1>
        <a:srgbClr val="06C2F7"/>
      </a:accent1>
      <a:accent2>
        <a:srgbClr val="05D1CC"/>
      </a:accent2>
      <a:accent3>
        <a:srgbClr val="2AC287"/>
      </a:accent3>
      <a:accent4>
        <a:srgbClr val="9ACC4D"/>
      </a:accent4>
      <a:accent5>
        <a:srgbClr val="FAB702"/>
      </a:accent5>
      <a:accent6>
        <a:srgbClr val="0071C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2S" id="{0A53F2C1-7B2D-0545-A236-7AD98866D6B0}" vid="{E32CD94F-1349-2D45-B86E-845099861EA4}"/>
    </a:ext>
  </a:extLst>
</a:theme>
</file>

<file path=ppt/theme/theme2.xml><?xml version="1.0" encoding="utf-8"?>
<a:theme xmlns:a="http://schemas.openxmlformats.org/drawingml/2006/main" name="Climate READi Special Template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2 PowerPoint Template" id="{D7B672AD-6867-5340-8A92-CF8987CB46E7}" vid="{45E758D3-C03E-014B-8020-8758DB3C42A0}"/>
    </a:ext>
  </a:extLst>
</a:theme>
</file>

<file path=ppt/theme/theme3.xml><?xml version="1.0" encoding="utf-8"?>
<a:theme xmlns:a="http://schemas.openxmlformats.org/drawingml/2006/main" name="1_EV2S">
  <a:themeElements>
    <a:clrScheme name="EV2S">
      <a:dk1>
        <a:srgbClr val="4D5050"/>
      </a:dk1>
      <a:lt1>
        <a:srgbClr val="FFFFFF"/>
      </a:lt1>
      <a:dk2>
        <a:srgbClr val="4D5050"/>
      </a:dk2>
      <a:lt2>
        <a:srgbClr val="E7E6E6"/>
      </a:lt2>
      <a:accent1>
        <a:srgbClr val="06C2F7"/>
      </a:accent1>
      <a:accent2>
        <a:srgbClr val="05D1CC"/>
      </a:accent2>
      <a:accent3>
        <a:srgbClr val="2AC287"/>
      </a:accent3>
      <a:accent4>
        <a:srgbClr val="9ACC4D"/>
      </a:accent4>
      <a:accent5>
        <a:srgbClr val="FAB702"/>
      </a:accent5>
      <a:accent6>
        <a:srgbClr val="0071C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2S" id="{0A53F2C1-7B2D-0545-A236-7AD98866D6B0}" vid="{E32CD94F-1349-2D45-B86E-845099861EA4}"/>
    </a:ext>
  </a:extLst>
</a:theme>
</file>

<file path=ppt/theme/theme4.xml><?xml version="1.0" encoding="utf-8"?>
<a:theme xmlns:a="http://schemas.openxmlformats.org/drawingml/2006/main" name="1_Climate READi Special Template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2 PowerPoint Template" id="{D7B672AD-6867-5340-8A92-CF8987CB46E7}" vid="{45E758D3-C03E-014B-8020-8758DB3C42A0}"/>
    </a:ext>
  </a:extLst>
</a:theme>
</file>

<file path=ppt/theme/theme5.xml><?xml version="1.0" encoding="utf-8"?>
<a:theme xmlns:a="http://schemas.openxmlformats.org/drawingml/2006/main" name="EPRI 2023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PowerPoint Template" id="{327301F1-4B7C-804D-AA43-EF061BE6DCB6}" vid="{D1CDD109-9F82-C743-8FC6-7965EEBB7E1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V2S">
  <a:themeElements>
    <a:clrScheme name="EV2S">
      <a:dk1>
        <a:srgbClr val="4D5050"/>
      </a:dk1>
      <a:lt1>
        <a:srgbClr val="FFFFFF"/>
      </a:lt1>
      <a:dk2>
        <a:srgbClr val="4D5050"/>
      </a:dk2>
      <a:lt2>
        <a:srgbClr val="E7E6E6"/>
      </a:lt2>
      <a:accent1>
        <a:srgbClr val="06C2F7"/>
      </a:accent1>
      <a:accent2>
        <a:srgbClr val="05D1CC"/>
      </a:accent2>
      <a:accent3>
        <a:srgbClr val="2AC287"/>
      </a:accent3>
      <a:accent4>
        <a:srgbClr val="9ACC4D"/>
      </a:accent4>
      <a:accent5>
        <a:srgbClr val="FAB702"/>
      </a:accent5>
      <a:accent6>
        <a:srgbClr val="0071C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2S" id="{8F480C40-7629-734A-BAE4-9B755FD1A1B8}" vid="{77136755-FC8D-5746-82F6-96355ED635D6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EV2S</Template>
  <TotalTime>22113</TotalTime>
  <Words>1876</Words>
  <Application>Microsoft Office PowerPoint</Application>
  <PresentationFormat>Widescreen</PresentationFormat>
  <Paragraphs>438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Arial</vt:lpstr>
      <vt:lpstr>Arial Narrow</vt:lpstr>
      <vt:lpstr>Arial Nova Cond</vt:lpstr>
      <vt:lpstr>Arial Nova Cond Light</vt:lpstr>
      <vt:lpstr>Calibri</vt:lpstr>
      <vt:lpstr>Calibri Light</vt:lpstr>
      <vt:lpstr>Century Gothic</vt:lpstr>
      <vt:lpstr>Courier New</vt:lpstr>
      <vt:lpstr>Raleway</vt:lpstr>
      <vt:lpstr>Raleway Light</vt:lpstr>
      <vt:lpstr>Raleway SemiBold</vt:lpstr>
      <vt:lpstr>Segoe UI</vt:lpstr>
      <vt:lpstr>System Font Regular</vt:lpstr>
      <vt:lpstr>Wingdings</vt:lpstr>
      <vt:lpstr>EV2S</vt:lpstr>
      <vt:lpstr>Climate READi Special Template</vt:lpstr>
      <vt:lpstr>1_EV2S</vt:lpstr>
      <vt:lpstr>1_Climate READi Special Template</vt:lpstr>
      <vt:lpstr>EPRI 2023 Standard Template - LIGHT</vt:lpstr>
      <vt:lpstr>Office Theme</vt:lpstr>
      <vt:lpstr>3_EV2S</vt:lpstr>
      <vt:lpstr>PowerPoint Presentation</vt:lpstr>
      <vt:lpstr>Background and Objectives</vt:lpstr>
      <vt:lpstr>Addressing the Barriers to Achieving EVs at Scale A Three-Pillar Strategy</vt:lpstr>
      <vt:lpstr>Addressing the Barriers to Achieving EVs at Scale A Three-Pillar Strategy</vt:lpstr>
      <vt:lpstr>Collaboration + Partnerships Ongoing Outreach</vt:lpstr>
      <vt:lpstr>EVs2Scale2030 Advisory Board</vt:lpstr>
      <vt:lpstr>PROJECT PARTNERS BROAD INDUSTRY SUPPORT</vt:lpstr>
      <vt:lpstr>Regulatory/Board Oversight Workstream: Why is proactive grid infrastructure build so challenging? </vt:lpstr>
      <vt:lpstr>PowerPoint Presentation</vt:lpstr>
      <vt:lpstr>PowerPoint Presentation</vt:lpstr>
      <vt:lpstr>Improved Data Resolution Techniques </vt:lpstr>
      <vt:lpstr>LD + MDHD  |  100% Electrified  Hex4 (each hexagon is 684 square miles)</vt:lpstr>
      <vt:lpstr>LD + MDHD | 100% Electrified </vt:lpstr>
      <vt:lpstr>MDHD Depot Case Study - 100% Electrified</vt:lpstr>
      <vt:lpstr>MDHD Depot Case Study - 100% Electrified</vt:lpstr>
      <vt:lpstr>PowerPoint Presentation</vt:lpstr>
      <vt:lpstr>Medium and Heavy-Duty Return to Depot Charging Energy Required Over Time</vt:lpstr>
      <vt:lpstr>What these Load Forecast Maps Are (and Aren’t)</vt:lpstr>
      <vt:lpstr>Load … but what about Capacity?</vt:lpstr>
      <vt:lpstr>Utility Grid Survey Preliminary Responses</vt:lpstr>
      <vt:lpstr>PowerPoint Presentation</vt:lpstr>
      <vt:lpstr>Database of Substations Already Exists</vt:lpstr>
      <vt:lpstr>How might we help EV customers and utilities get actionable transportation load information, earlier into the utility planning process?</vt:lpstr>
      <vt:lpstr>GridFAST vision</vt:lpstr>
      <vt:lpstr>Enabling Regulatory and Oversight Framework  </vt:lpstr>
      <vt:lpstr>Addressing the Barriers to Achieving EVs at Scale A Three-Pillar Strategy</vt:lpstr>
      <vt:lpstr>Key Regulatory Areas of Focus to Advance Timely Grid Investment for Scale Levels of EV Charging Infrastructure</vt:lpstr>
      <vt:lpstr>Regulatory/Policy Outreach</vt:lpstr>
      <vt:lpstr>Released Reports + Tools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Founding Utility Partners Kickoff Meeting</dc:title>
  <dc:creator>Michael A. Ulinski</dc:creator>
  <cp:lastModifiedBy>Gross, Britta</cp:lastModifiedBy>
  <cp:revision>268</cp:revision>
  <dcterms:created xsi:type="dcterms:W3CDTF">2023-03-17T04:30:33Z</dcterms:created>
  <dcterms:modified xsi:type="dcterms:W3CDTF">2023-11-04T22:56:38Z</dcterms:modified>
</cp:coreProperties>
</file>