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2"/>
  </p:notesMasterIdLst>
  <p:sldIdLst>
    <p:sldId id="6640" r:id="rId3"/>
    <p:sldId id="2147472602" r:id="rId4"/>
    <p:sldId id="2147472603" r:id="rId5"/>
    <p:sldId id="2147472604" r:id="rId6"/>
    <p:sldId id="2147472609" r:id="rId7"/>
    <p:sldId id="270" r:id="rId8"/>
    <p:sldId id="2147472608" r:id="rId9"/>
    <p:sldId id="2147472610" r:id="rId10"/>
    <p:sldId id="2147472605" r:id="rId1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956">
          <p15:clr>
            <a:srgbClr val="A4A3A4"/>
          </p15:clr>
        </p15:guide>
        <p15:guide id="2" pos="5600">
          <p15:clr>
            <a:srgbClr val="A4A3A4"/>
          </p15:clr>
        </p15:guide>
        <p15:guide id="3"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BD3"/>
    <a:srgbClr val="007939"/>
    <a:srgbClr val="F8F4EC"/>
    <a:srgbClr val="BB9C55"/>
    <a:srgbClr val="D0D4D2"/>
    <a:srgbClr val="00492F"/>
    <a:srgbClr val="D2E7EF"/>
    <a:srgbClr val="32B1CD"/>
    <a:srgbClr val="4DB041"/>
    <a:srgbClr val="D5E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A39AC-F7CD-4221-9A0A-16A40A951341}" v="52" dt="2023-11-06T17:05:58.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p:restoredTop sz="90395" autoAdjust="0"/>
  </p:normalViewPr>
  <p:slideViewPr>
    <p:cSldViewPr snapToGrid="0">
      <p:cViewPr varScale="1">
        <p:scale>
          <a:sx n="135" d="100"/>
          <a:sy n="135" d="100"/>
        </p:scale>
        <p:origin x="438" y="108"/>
      </p:cViewPr>
      <p:guideLst>
        <p:guide orient="horz" pos="2956"/>
        <p:guide pos="5600"/>
        <p:guide pos="56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4A67883-92E7-4000-AEC0-9CEDF892DDAB}" type="slidenum">
              <a:rPr lang="en-US"/>
              <a:pPr/>
              <a:t>‹#›</a:t>
            </a:fld>
            <a:endParaRPr lang="en-US"/>
          </a:p>
        </p:txBody>
      </p:sp>
    </p:spTree>
    <p:extLst>
      <p:ext uri="{BB962C8B-B14F-4D97-AF65-F5344CB8AC3E}">
        <p14:creationId xmlns:p14="http://schemas.microsoft.com/office/powerpoint/2010/main" val="9226447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547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0" i="0" u="sng" strike="noStrike" baseline="0" dirty="0">
                <a:solidFill>
                  <a:srgbClr val="000000"/>
                </a:solidFill>
                <a:latin typeface="Times New Roman" panose="02020603050405020304" pitchFamily="18" charset="0"/>
              </a:rPr>
              <a:t>Energy Efficiency Programs</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cs typeface="Arial" panose="020B0604020202020204" pitchFamily="34" charset="0"/>
              </a:rPr>
              <a:t>Natural gas utilities administer over 125 natural gas efficiency programs across 42 states, which collectively invest more than $1.4 Billion annually, in part to assist </a:t>
            </a:r>
            <a:r>
              <a:rPr lang="en-US" sz="1100" b="0" i="0" u="none" strike="noStrike" baseline="0" dirty="0">
                <a:solidFill>
                  <a:srgbClr val="000000"/>
                </a:solidFill>
                <a:latin typeface="Times New Roman" panose="02020603050405020304" pitchFamily="18" charset="0"/>
              </a:rPr>
              <a:t>customers with the purchase and installation of these efficient gas appliances.</a:t>
            </a:r>
          </a:p>
          <a:p>
            <a:pPr marL="285750" indent="-2857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Natural gas utility efficiency programs promote the use of ENERGY STAR home heating equipment and often rely on ENERGY STAR certification when determining eligibility for utility-provided incentives including appliance rebates.</a:t>
            </a:r>
          </a:p>
          <a:p>
            <a:pPr marL="285750" indent="-2857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The steady improvement in residential natural gas use per customer directly results from energy efficiency improvements, including tighter building envelopes, more efficient appliances and equipment, behavioral changes in energy consumption, and the effectiveness of natural gas utility efficiency programs, including those that utilize ENERGY STAR. </a:t>
            </a:r>
          </a:p>
          <a:p>
            <a:pPr marL="285750" indent="-285750">
              <a:buFont typeface="Arial" panose="020B0604020202020204" pitchFamily="34" charset="0"/>
              <a:buChar char="•"/>
            </a:pPr>
            <a:endParaRPr lang="en-US" sz="1100" b="0" i="0" u="none" strike="noStrike" baseline="0" dirty="0">
              <a:solidFill>
                <a:srgbClr val="000000"/>
              </a:solidFill>
              <a:latin typeface="Times New Roman" panose="02020603050405020304" pitchFamily="18" charset="0"/>
              <a:cs typeface="Arial" panose="020B0604020202020204" pitchFamily="34" charset="0"/>
            </a:endParaRPr>
          </a:p>
          <a:p>
            <a:pPr marL="0" indent="0">
              <a:buFont typeface="Arial" panose="020B0604020202020204" pitchFamily="34" charset="0"/>
              <a:buNone/>
            </a:pPr>
            <a:r>
              <a:rPr lang="en-US" sz="1100" b="0" i="0" u="sng" strike="noStrike" baseline="0" dirty="0">
                <a:solidFill>
                  <a:srgbClr val="000000"/>
                </a:solidFill>
                <a:latin typeface="Times New Roman" panose="02020603050405020304" pitchFamily="18" charset="0"/>
                <a:cs typeface="Arial" panose="020B0604020202020204" pitchFamily="34" charset="0"/>
              </a:rPr>
              <a:t>Energy Consumption/Emissions</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Today’s natural gas and coal-fired power plants have a typical 30-50% fuel conversion efficiency, which is a significant loss of efficiency</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 A large portion of the electric generation fleet is powered by fossil fuels and the percentage only increases during colder periods</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The natural gas delivery system is 92% efficient from production to the customer. Hence, direct use of natural gas is more efficient and has emissions benefits. </a:t>
            </a:r>
            <a:endParaRPr lang="en-US" sz="1100" b="0" i="0" u="sng" strike="noStrike" baseline="0" dirty="0">
              <a:solidFill>
                <a:srgbClr val="000000"/>
              </a:solidFill>
              <a:latin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endParaRPr lang="en-US"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A67883-92E7-4000-AEC0-9CEDF892DDAB}" type="slidenum">
              <a:rPr lang="en-US" smtClean="0"/>
              <a:pPr/>
              <a:t>2</a:t>
            </a:fld>
            <a:endParaRPr lang="en-US"/>
          </a:p>
        </p:txBody>
      </p:sp>
    </p:spTree>
    <p:extLst>
      <p:ext uri="{BB962C8B-B14F-4D97-AF65-F5344CB8AC3E}">
        <p14:creationId xmlns:p14="http://schemas.microsoft.com/office/powerpoint/2010/main" val="114186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For reasons of safety and code compliance, condensing boilers cannot be vented by standard atmospheric systems.</a:t>
            </a:r>
          </a:p>
          <a:p>
            <a:pPr marL="0" indent="0">
              <a:buFont typeface="Arial" panose="020B0604020202020204" pitchFamily="34" charset="0"/>
              <a:buNone/>
            </a:pPr>
            <a:r>
              <a:rPr lang="en-US" sz="1800" b="0" i="0" u="none" strike="noStrike" baseline="0" dirty="0">
                <a:solidFill>
                  <a:srgbClr val="000000"/>
                </a:solidFill>
                <a:latin typeface="Times New Roman" panose="02020603050405020304" pitchFamily="18" charset="0"/>
              </a:rPr>
              <a:t> </a:t>
            </a: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Because the proposed standards can only be met by condensing gas boilers, homeowners replacing existing non-condensing gas boilers would be forced to modify their homes to accommodate products for which they were not architecturally designed. There are many cases in which such modifications would have adverse impacts on the venting of other gas products in the home, would have undesired impacts on the occupied space or aesthetics of the home, or would substantially increase the time and expense associated with boiler replacement. </a:t>
            </a:r>
            <a:endParaRPr lang="en-US" u="sng" dirty="0"/>
          </a:p>
          <a:p>
            <a:endParaRPr lang="en-US" u="sng" dirty="0"/>
          </a:p>
          <a:p>
            <a:r>
              <a:rPr lang="en-US" u="sng" dirty="0"/>
              <a:t>“Unavailability” Provisions</a:t>
            </a:r>
          </a:p>
          <a:p>
            <a:r>
              <a:rPr lang="en-US" sz="1800" b="0" i="0" u="none" strike="noStrike" baseline="0" dirty="0">
                <a:solidFill>
                  <a:srgbClr val="000000"/>
                </a:solidFill>
                <a:latin typeface="Times New Roman" panose="02020603050405020304" pitchFamily="18" charset="0"/>
              </a:rPr>
              <a:t>Energy Policy and Conservation Act (EPCA) precludes the adoption of standards that would leave purchasers without products suitable to their needs.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 particular, the statute includes provisions that ensure the standards do not deprive purchasers of “product choices and characteristics, features, sizes, </a:t>
            </a:r>
            <a:r>
              <a:rPr lang="en-US" sz="1800" b="0" i="1" u="none" strike="noStrike" baseline="0" dirty="0">
                <a:solidFill>
                  <a:srgbClr val="000000"/>
                </a:solidFill>
                <a:latin typeface="Times New Roman" panose="02020603050405020304" pitchFamily="18" charset="0"/>
              </a:rPr>
              <a:t>etc.</a:t>
            </a:r>
            <a:r>
              <a:rPr lang="en-US" sz="1800" b="0" i="0" u="none" strike="noStrike" baseline="0" dirty="0">
                <a:solidFill>
                  <a:srgbClr val="000000"/>
                </a:solidFill>
                <a:latin typeface="Times New Roman" panose="02020603050405020304" pitchFamily="18" charset="0"/>
              </a:rPr>
              <a:t>,” and that energy savings are achieved “without sacrificing the utility or convenience of appliances to consumers.”</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Information presented by boiler manufacturers at the public meeting and in written comment in this proceeding establishes that non-condensing boilers offer a level of reliability that condensing products cannot achieve, and that difference in “reliability” is a “performance characteristic” expressly protected by the Unavailability provisions.</a:t>
            </a:r>
          </a:p>
          <a:p>
            <a:endParaRPr lang="en-US" sz="1800" b="0" i="0" u="none" strike="noStrike" baseline="0" dirty="0">
              <a:solidFill>
                <a:srgbClr val="000000"/>
              </a:solidFill>
              <a:latin typeface="Times New Roman" panose="02020603050405020304" pitchFamily="18" charset="0"/>
            </a:endParaRPr>
          </a:p>
          <a:p>
            <a:r>
              <a:rPr lang="en-US" sz="1800" b="0" i="0" u="sng" strike="noStrike" baseline="0" dirty="0">
                <a:solidFill>
                  <a:srgbClr val="000000"/>
                </a:solidFill>
                <a:latin typeface="Times New Roman" panose="02020603050405020304" pitchFamily="18" charset="0"/>
              </a:rPr>
              <a:t>Economic Justification for Proposed Standard</a:t>
            </a:r>
          </a:p>
          <a:p>
            <a:r>
              <a:rPr lang="en-US" sz="1800" b="0" i="0" u="none" strike="noStrike" baseline="0" dirty="0">
                <a:solidFill>
                  <a:srgbClr val="000000"/>
                </a:solidFill>
                <a:latin typeface="Times New Roman" panose="02020603050405020304" pitchFamily="18" charset="0"/>
              </a:rPr>
              <a:t> DOE’s numbers suggest that over 31% of potential investments in gas-fired hot water boilers efficient enough to satisfy the proposed standards (</a:t>
            </a:r>
            <a:r>
              <a:rPr lang="en-US" sz="1800" b="0" i="1" u="none" strike="noStrike" baseline="0" dirty="0">
                <a:solidFill>
                  <a:srgbClr val="000000"/>
                </a:solidFill>
                <a:latin typeface="Times New Roman" panose="02020603050405020304" pitchFamily="18" charset="0"/>
              </a:rPr>
              <a:t>i.e.</a:t>
            </a:r>
            <a:r>
              <a:rPr lang="en-US" sz="1800" b="0" i="0" u="none" strike="noStrike" baseline="0" dirty="0">
                <a:solidFill>
                  <a:srgbClr val="000000"/>
                </a:solidFill>
                <a:latin typeface="Times New Roman" panose="02020603050405020304" pitchFamily="18" charset="0"/>
              </a:rPr>
              <a:t>, “Standards-Compliant” boilers) are cases in which such products have a lower installed cost than less-efficient boilers and would thus be the low-cost option to start with. These are “windfall benefit” cases that provide efficiency benefits without the need for any “investment” at all, and they account for nearly 86% of the net life-cycle cost (“LCC”) savings claimed to justify the proposed standard.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DOE’s numbers suggest that about 40% of potential investments in Standards-Compliant boilers would not pay off for more than a decade, and that about a quarter of all potential installations would impose net costs, leaving consumers “in the red” even after DOE’s entire assumed product life of 26.5-years.</a:t>
            </a:r>
          </a:p>
          <a:p>
            <a:endParaRPr lang="en-US" sz="1800" b="0" i="0" u="none" strike="noStrike" baseline="0" dirty="0">
              <a:solidFill>
                <a:srgbClr val="000000"/>
              </a:solidFill>
              <a:latin typeface="Times New Roman" panose="02020603050405020304" pitchFamily="18" charset="0"/>
            </a:endParaRPr>
          </a:p>
          <a:p>
            <a:r>
              <a:rPr lang="en-US" sz="1800" b="0" i="0" u="sng" strike="noStrike" baseline="0" dirty="0">
                <a:solidFill>
                  <a:srgbClr val="000000"/>
                </a:solidFill>
                <a:latin typeface="Times New Roman" panose="02020603050405020304" pitchFamily="18" charset="0"/>
              </a:rPr>
              <a:t>Installation</a:t>
            </a:r>
          </a:p>
          <a:p>
            <a:r>
              <a:rPr lang="en-US" sz="1800" b="0" i="0" u="none" strike="noStrike" baseline="0" dirty="0">
                <a:solidFill>
                  <a:srgbClr val="000000"/>
                </a:solidFill>
                <a:latin typeface="Times New Roman" panose="02020603050405020304" pitchFamily="18" charset="0"/>
              </a:rPr>
              <a:t>DOE assumed installation costs for “new owner” cases that are consistent with its costs for new construction installations instead of replacement installations.</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DOE has substantially underestimated the costs associated with cases in which a Standards-Compliant (</a:t>
            </a:r>
            <a:r>
              <a:rPr lang="en-US" sz="1800" b="0" i="1" u="none" strike="noStrike" baseline="0" dirty="0">
                <a:solidFill>
                  <a:srgbClr val="000000"/>
                </a:solidFill>
                <a:latin typeface="Times New Roman" panose="02020603050405020304" pitchFamily="18" charset="0"/>
              </a:rPr>
              <a:t>i.e.</a:t>
            </a:r>
            <a:r>
              <a:rPr lang="en-US" sz="1800" b="0" i="0" u="none" strike="noStrike" baseline="0" dirty="0">
                <a:solidFill>
                  <a:srgbClr val="000000"/>
                </a:solidFill>
                <a:latin typeface="Times New Roman" panose="02020603050405020304" pitchFamily="18" charset="0"/>
              </a:rPr>
              <a:t>, condensing) boiler is replacing an atmospherically-vented boiler.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As one installer explained: </a:t>
            </a:r>
          </a:p>
          <a:p>
            <a:r>
              <a:rPr lang="en-US" sz="1800" b="0" i="0" u="none" strike="noStrike" baseline="0" dirty="0">
                <a:solidFill>
                  <a:srgbClr val="000000"/>
                </a:solidFill>
                <a:latin typeface="Times New Roman" panose="02020603050405020304" pitchFamily="18" charset="0"/>
              </a:rPr>
              <a:t>“Here in the northeast we have houses with finished basements with the units in the middle of the house. To replace the unit you have to rip apart the basement for the venting and intake. Also many houses do not have the window clearance and/or ground clearance for direct vent. And the chimney can't be lined for it because it is being used for multiple appliances.”</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DOE’s analysis of installation costs is arbitrary and dramatically understates the cost of replacements in which existing non-condensing boilers would need to be replaced with Standards-Compliant (</a:t>
            </a:r>
            <a:r>
              <a:rPr lang="en-US" sz="1800" b="0" i="1" u="none" strike="noStrike" baseline="0" dirty="0">
                <a:solidFill>
                  <a:srgbClr val="000000"/>
                </a:solidFill>
                <a:latin typeface="Times New Roman" panose="02020603050405020304" pitchFamily="18" charset="0"/>
              </a:rPr>
              <a:t>i.e.</a:t>
            </a:r>
            <a:r>
              <a:rPr lang="en-US" sz="1800" b="0" i="0" u="none" strike="noStrike" baseline="0" dirty="0">
                <a:solidFill>
                  <a:srgbClr val="000000"/>
                </a:solidFill>
                <a:latin typeface="Times New Roman" panose="02020603050405020304" pitchFamily="18" charset="0"/>
              </a:rPr>
              <a:t>, condensing) boilers. A survey of heating professionals found very different costs than DOE uses in their analysis. Another problem is that the model does not reasonably account for the fact that differences in building characteristics can have a dramatic impact on the cost or even feasibility of such replacements. </a:t>
            </a: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There are buildings – particularly in the context of multifamily housing – in which it can be difficult or impossible to install condensing products, yet DOE’s analysis assumes that replacements are always feasible because every building can be modified at a reasonable cost.</a:t>
            </a: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There are other common scenarios (e.g., replacements of boilers located in finished basements, as discussed above) in which boiler replacements would be particularly expensive, yet DOE’s modeling approach makes no effort to assign such costs to trial cases representing the kinds of buildings in which those costs are likely to be experienced.</a:t>
            </a:r>
          </a:p>
          <a:p>
            <a:pPr marL="285750" indent="-2857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DOE addressed differences in installation costs by randomly assigning various cost adders, including a purported “difficult installation” adder with a maximum of $500 and an average of only $242.38.	</a:t>
            </a:r>
          </a:p>
          <a:p>
            <a:pPr marL="285750" indent="-285750">
              <a:buFont typeface="Arial" panose="020B0604020202020204" pitchFamily="34" charset="0"/>
              <a:buChar char="•"/>
            </a:pPr>
            <a:endParaRPr lang="en-US" sz="1800" b="0" i="0" u="none" strike="noStrike" baseline="0" dirty="0">
              <a:solidFill>
                <a:srgbClr val="000000"/>
              </a:solidFill>
              <a:latin typeface="Times New Roman" panose="02020603050405020304" pitchFamily="18" charset="0"/>
            </a:endParaRPr>
          </a:p>
          <a:p>
            <a:pPr marL="0" indent="0">
              <a:buFont typeface="Arial" panose="020B0604020202020204" pitchFamily="34" charset="0"/>
              <a:buNone/>
            </a:pPr>
            <a:r>
              <a:rPr lang="en-US" sz="1800" b="0" i="0" u="sng" strike="noStrike" baseline="0" dirty="0">
                <a:solidFill>
                  <a:srgbClr val="000000"/>
                </a:solidFill>
                <a:latin typeface="Times New Roman" panose="02020603050405020304" pitchFamily="18" charset="0"/>
              </a:rPr>
              <a:t>Impact to Manufacturing</a:t>
            </a:r>
          </a:p>
          <a:p>
            <a:pPr marL="0" indent="0">
              <a:buFont typeface="Arial" panose="020B0604020202020204" pitchFamily="34" charset="0"/>
              <a:buNone/>
            </a:pPr>
            <a:r>
              <a:rPr lang="en-US" sz="1800" b="0" i="0" u="none" strike="noStrike" baseline="0" dirty="0">
                <a:solidFill>
                  <a:srgbClr val="000000"/>
                </a:solidFill>
                <a:latin typeface="Times New Roman" panose="02020603050405020304" pitchFamily="18" charset="0"/>
              </a:rPr>
              <a:t>Manufacturers have noted that the proposed rule would have a disproportionate effect on domestic manufacturers and foundries.</a:t>
            </a:r>
          </a:p>
          <a:p>
            <a:pPr marL="0" indent="0">
              <a:buFont typeface="Arial" panose="020B0604020202020204" pitchFamily="34" charset="0"/>
              <a:buNone/>
            </a:pPr>
            <a:endParaRPr lang="en-US" sz="1800" b="0" i="0" u="none" strike="noStrike" baseline="0" dirty="0">
              <a:solidFill>
                <a:srgbClr val="000000"/>
              </a:solidFill>
              <a:latin typeface="Times New Roman" panose="02020603050405020304" pitchFamily="18" charset="0"/>
            </a:endParaRPr>
          </a:p>
          <a:p>
            <a:pPr marL="0" indent="0">
              <a:buFont typeface="Arial" panose="020B0604020202020204" pitchFamily="34" charset="0"/>
              <a:buNone/>
            </a:pPr>
            <a:r>
              <a:rPr lang="en-US" sz="1800" b="0" i="0" u="none" strike="noStrike" baseline="0" dirty="0">
                <a:solidFill>
                  <a:srgbClr val="000000"/>
                </a:solidFill>
                <a:latin typeface="Times New Roman" panose="02020603050405020304" pitchFamily="18" charset="0"/>
              </a:rPr>
              <a:t>Joint Commenters estimate that the production of cast-iron boilers will drop from 200,000 per year to 75,000 per year, which will not support the current number of foundries.</a:t>
            </a:r>
          </a:p>
          <a:p>
            <a:pPr marL="0" indent="0">
              <a:buFont typeface="Arial" panose="020B0604020202020204" pitchFamily="34" charset="0"/>
              <a:buNone/>
            </a:pPr>
            <a:endParaRPr lang="en-US" sz="1800" b="0" i="0" u="none" strike="noStrike" baseline="0" dirty="0">
              <a:solidFill>
                <a:srgbClr val="000000"/>
              </a:solidFill>
              <a:latin typeface="Times New Roman" panose="02020603050405020304" pitchFamily="18" charset="0"/>
            </a:endParaRPr>
          </a:p>
          <a:p>
            <a:pPr marL="0" indent="0">
              <a:buFont typeface="Arial" panose="020B0604020202020204" pitchFamily="34" charset="0"/>
              <a:buNone/>
            </a:pPr>
            <a:r>
              <a:rPr lang="en-US" sz="1800" b="0" i="0" u="none" strike="noStrike" baseline="0" dirty="0">
                <a:solidFill>
                  <a:srgbClr val="000000"/>
                </a:solidFill>
                <a:latin typeface="Times New Roman" panose="02020603050405020304" pitchFamily="18" charset="0"/>
              </a:rPr>
              <a:t>Manufacturers have noted there will be a net loss of American jobs as a consequence of this proposed rule, which DOE acknowledges. Manufacturers note that while 90% of non-condensing boilers are manufactured in the United States, only 60% of condensing boilers are manufactured in the United States. Simply put, the proposed rule seeks to export United States manufacturing jobs and capacity, and will have significant effects throughout the boiler supply chain.</a:t>
            </a:r>
          </a:p>
          <a:p>
            <a:pPr marL="0" indent="0">
              <a:buFont typeface="Arial" panose="020B0604020202020204" pitchFamily="34" charset="0"/>
              <a:buNone/>
            </a:pPr>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A67883-92E7-4000-AEC0-9CEDF892DDAB}" type="slidenum">
              <a:rPr lang="en-US" smtClean="0"/>
              <a:pPr/>
              <a:t>3</a:t>
            </a:fld>
            <a:endParaRPr lang="en-US"/>
          </a:p>
        </p:txBody>
      </p:sp>
    </p:spTree>
    <p:extLst>
      <p:ext uri="{BB962C8B-B14F-4D97-AF65-F5344CB8AC3E}">
        <p14:creationId xmlns:p14="http://schemas.microsoft.com/office/powerpoint/2010/main" val="139543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67883-92E7-4000-AEC0-9CEDF892DDAB}" type="slidenum">
              <a:rPr lang="en-US" smtClean="0"/>
              <a:pPr/>
              <a:t>4</a:t>
            </a:fld>
            <a:endParaRPr lang="en-US"/>
          </a:p>
        </p:txBody>
      </p:sp>
    </p:spTree>
    <p:extLst>
      <p:ext uri="{BB962C8B-B14F-4D97-AF65-F5344CB8AC3E}">
        <p14:creationId xmlns:p14="http://schemas.microsoft.com/office/powerpoint/2010/main" val="141823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67883-92E7-4000-AEC0-9CEDF892DDAB}" type="slidenum">
              <a:rPr lang="en-US" smtClean="0"/>
              <a:pPr/>
              <a:t>7</a:t>
            </a:fld>
            <a:endParaRPr lang="en-US"/>
          </a:p>
        </p:txBody>
      </p:sp>
    </p:spTree>
    <p:extLst>
      <p:ext uri="{BB962C8B-B14F-4D97-AF65-F5344CB8AC3E}">
        <p14:creationId xmlns:p14="http://schemas.microsoft.com/office/powerpoint/2010/main" val="288644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19" name="Round Diagonal Corner Rectangle 18"/>
          <p:cNvSpPr/>
          <p:nvPr userDrawn="1"/>
        </p:nvSpPr>
        <p:spPr>
          <a:xfrm>
            <a:off x="0" y="4359533"/>
            <a:ext cx="9144000" cy="78396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userDrawn="1"/>
        </p:nvCxnSpPr>
        <p:spPr>
          <a:xfrm>
            <a:off x="0" y="3739495"/>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 name="Round Diagonal Corner Rectangle 29"/>
          <p:cNvSpPr/>
          <p:nvPr userDrawn="1"/>
        </p:nvSpPr>
        <p:spPr>
          <a:xfrm>
            <a:off x="-1" y="349429"/>
            <a:ext cx="9144000" cy="998911"/>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userDrawn="1"/>
        </p:nvCxnSpPr>
        <p:spPr>
          <a:xfrm>
            <a:off x="0" y="1525005"/>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0" y="541066"/>
            <a:ext cx="9144000" cy="286414"/>
          </a:xfrm>
        </p:spPr>
        <p:txBody>
          <a:bodyPr/>
          <a:lstStyle>
            <a:lvl1pPr algn="ctr">
              <a:defRPr sz="1800" b="0" baseline="0">
                <a:solidFill>
                  <a:srgbClr val="004E74"/>
                </a:solidFill>
                <a:latin typeface="Arial" pitchFamily="34" charset="0"/>
                <a:cs typeface="Arial" pitchFamily="34" charset="0"/>
              </a:defRPr>
            </a:lvl1pPr>
          </a:lstStyle>
          <a:p>
            <a:r>
              <a:rPr lang="en-US" dirty="0"/>
              <a:t>Click to edit Master title style</a:t>
            </a:r>
          </a:p>
        </p:txBody>
      </p:sp>
      <p:sp>
        <p:nvSpPr>
          <p:cNvPr id="3075" name="Rectangle 3"/>
          <p:cNvSpPr>
            <a:spLocks noGrp="1" noChangeArrowheads="1"/>
          </p:cNvSpPr>
          <p:nvPr>
            <p:ph type="subTitle" idx="1"/>
          </p:nvPr>
        </p:nvSpPr>
        <p:spPr>
          <a:xfrm>
            <a:off x="0" y="876907"/>
            <a:ext cx="9144000" cy="264982"/>
          </a:xfrm>
        </p:spPr>
        <p:txBody>
          <a:bodyPr/>
          <a:lstStyle>
            <a:lvl1pPr marL="0" indent="0" algn="ctr">
              <a:buFont typeface="Wingdings" pitchFamily="2" charset="2"/>
              <a:buNone/>
              <a:defRPr sz="1200" b="0">
                <a:solidFill>
                  <a:srgbClr val="32B1CE"/>
                </a:solidFill>
                <a:latin typeface="Arial" pitchFamily="34" charset="0"/>
                <a:cs typeface="Arial" pitchFamily="34" charset="0"/>
              </a:defRPr>
            </a:lvl1pPr>
          </a:lstStyle>
          <a:p>
            <a:r>
              <a:rPr lang="en-US" dirty="0"/>
              <a:t>Click to edit Master subtitle style</a:t>
            </a:r>
          </a:p>
        </p:txBody>
      </p:sp>
      <p:pic>
        <p:nvPicPr>
          <p:cNvPr id="11" name="Graphic 1">
            <a:extLst>
              <a:ext uri="{FF2B5EF4-FFF2-40B4-BE49-F238E27FC236}">
                <a16:creationId xmlns:a16="http://schemas.microsoft.com/office/drawing/2014/main" id="{225DD8AE-022C-A245-AE13-EDC222641EA4}"/>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2824955" y="4031955"/>
            <a:ext cx="3494088" cy="82393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BD5BD5-9CB9-45BC-B306-607259E0808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44465"/>
            <a:ext cx="7772400" cy="1021556"/>
          </a:xfrm>
        </p:spPr>
        <p:txBody>
          <a:bodyPr anchor="t"/>
          <a:lstStyle>
            <a:lvl1pPr algn="l">
              <a:defRPr sz="3200" b="0" cap="none" baseline="0">
                <a:solidFill>
                  <a:srgbClr val="004E74"/>
                </a:solidFill>
              </a:defRPr>
            </a:lvl1pPr>
          </a:lstStyle>
          <a:p>
            <a:r>
              <a:rPr lang="en-US" dirty="0"/>
              <a:t>Click to edit Master title style</a:t>
            </a:r>
          </a:p>
        </p:txBody>
      </p:sp>
      <p:sp>
        <p:nvSpPr>
          <p:cNvPr id="3" name="Text Placeholder 2"/>
          <p:cNvSpPr>
            <a:spLocks noGrp="1"/>
          </p:cNvSpPr>
          <p:nvPr>
            <p:ph type="body" idx="1"/>
          </p:nvPr>
        </p:nvSpPr>
        <p:spPr>
          <a:xfrm>
            <a:off x="722313" y="2114550"/>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456E9D-BF22-4568-9A17-C55B6E95C8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30873" y="861066"/>
            <a:ext cx="4114800" cy="373737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870548" y="861066"/>
            <a:ext cx="4114800" cy="373737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75A430-CC70-4968-86CB-A4C03B04B0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455516-1791-48F0-B07B-241563269F56}" type="slidenum">
              <a:rPr lang="en-US" smtClean="0"/>
              <a:pPr/>
              <a:t>‹#›</a:t>
            </a:fld>
            <a:endParaRPr lang="en-US"/>
          </a:p>
        </p:txBody>
      </p:sp>
      <p:pic>
        <p:nvPicPr>
          <p:cNvPr id="6" name="Graphic 1">
            <a:extLst>
              <a:ext uri="{FF2B5EF4-FFF2-40B4-BE49-F238E27FC236}">
                <a16:creationId xmlns:a16="http://schemas.microsoft.com/office/drawing/2014/main" id="{5C4ECBAA-7289-4645-8ECE-F9F41B5E7CF4}"/>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569002" y="1635369"/>
            <a:ext cx="6005995" cy="14162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1C6"/>
                </a:solidFill>
              </a:defRPr>
            </a:lvl1pPr>
          </a:lstStyle>
          <a:p>
            <a:r>
              <a:rPr lang="en-US"/>
              <a:t>Click to edit Master title style</a:t>
            </a:r>
          </a:p>
        </p:txBody>
      </p:sp>
      <p:sp>
        <p:nvSpPr>
          <p:cNvPr id="3" name="Content Placeholder 2"/>
          <p:cNvSpPr>
            <a:spLocks noGrp="1"/>
          </p:cNvSpPr>
          <p:nvPr>
            <p:ph sz="half" idx="1"/>
          </p:nvPr>
        </p:nvSpPr>
        <p:spPr>
          <a:xfrm>
            <a:off x="530873" y="861067"/>
            <a:ext cx="4114800" cy="3737372"/>
          </a:xfrm>
        </p:spPr>
        <p:txBody>
          <a:bodyPr/>
          <a:lstStyle>
            <a:lvl1pPr>
              <a:buClr>
                <a:srgbClr val="9AC43C"/>
              </a:buClr>
              <a:defRPr sz="1800">
                <a:solidFill>
                  <a:schemeClr val="tx1">
                    <a:lumMod val="65000"/>
                    <a:lumOff val="35000"/>
                  </a:schemeClr>
                </a:solidFill>
              </a:defRPr>
            </a:lvl1pPr>
            <a:lvl2pPr>
              <a:buClr>
                <a:srgbClr val="9AC43C"/>
              </a:buClr>
              <a:defRPr sz="1600">
                <a:solidFill>
                  <a:schemeClr val="tx1">
                    <a:lumMod val="65000"/>
                    <a:lumOff val="35000"/>
                  </a:schemeClr>
                </a:solidFill>
              </a:defRPr>
            </a:lvl2pPr>
            <a:lvl3pPr>
              <a:buClr>
                <a:srgbClr val="9AC43C"/>
              </a:buClr>
              <a:defRPr sz="1400">
                <a:solidFill>
                  <a:schemeClr val="tx1">
                    <a:lumMod val="65000"/>
                    <a:lumOff val="35000"/>
                  </a:schemeClr>
                </a:solidFill>
              </a:defRPr>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70548" y="861067"/>
            <a:ext cx="4114800" cy="3737372"/>
          </a:xfrm>
        </p:spPr>
        <p:txBody>
          <a:bodyPr/>
          <a:lstStyle>
            <a:lvl1pPr>
              <a:buClr>
                <a:srgbClr val="9AC43C"/>
              </a:buClr>
              <a:defRPr sz="1800">
                <a:solidFill>
                  <a:schemeClr val="tx1">
                    <a:lumMod val="65000"/>
                    <a:lumOff val="35000"/>
                  </a:schemeClr>
                </a:solidFill>
              </a:defRPr>
            </a:lvl1pPr>
            <a:lvl2pPr>
              <a:buClr>
                <a:srgbClr val="9AC43C"/>
              </a:buClr>
              <a:defRPr sz="1600">
                <a:solidFill>
                  <a:schemeClr val="tx1">
                    <a:lumMod val="65000"/>
                    <a:lumOff val="35000"/>
                  </a:schemeClr>
                </a:solidFill>
              </a:defRPr>
            </a:lvl2pPr>
            <a:lvl3pPr>
              <a:buClr>
                <a:srgbClr val="9AC43C"/>
              </a:buClr>
              <a:defRPr sz="1400">
                <a:solidFill>
                  <a:schemeClr val="tx1">
                    <a:lumMod val="65000"/>
                    <a:lumOff val="35000"/>
                  </a:schemeClr>
                </a:solidFill>
              </a:defRPr>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75A430-CC70-4968-86CB-A4C03B04B034}" type="slidenum">
              <a:rPr lang="en-US" smtClean="0"/>
              <a:pPr/>
              <a:t>‹#›</a:t>
            </a:fld>
            <a:endParaRPr lang="en-US"/>
          </a:p>
        </p:txBody>
      </p:sp>
    </p:spTree>
    <p:extLst>
      <p:ext uri="{BB962C8B-B14F-4D97-AF65-F5344CB8AC3E}">
        <p14:creationId xmlns:p14="http://schemas.microsoft.com/office/powerpoint/2010/main" val="77496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sp>
        <p:nvSpPr>
          <p:cNvPr id="19" name="Round Diagonal Corner Rectangle 18"/>
          <p:cNvSpPr/>
          <p:nvPr/>
        </p:nvSpPr>
        <p:spPr>
          <a:xfrm>
            <a:off x="0" y="4359535"/>
            <a:ext cx="9144000" cy="78396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9" name="Straight Connector 28"/>
          <p:cNvCxnSpPr/>
          <p:nvPr/>
        </p:nvCxnSpPr>
        <p:spPr>
          <a:xfrm>
            <a:off x="0" y="3739495"/>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 name="Round Diagonal Corner Rectangle 29"/>
          <p:cNvSpPr/>
          <p:nvPr/>
        </p:nvSpPr>
        <p:spPr>
          <a:xfrm>
            <a:off x="-1" y="349431"/>
            <a:ext cx="9144000" cy="998911"/>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1" name="Straight Connector 30"/>
          <p:cNvCxnSpPr/>
          <p:nvPr/>
        </p:nvCxnSpPr>
        <p:spPr>
          <a:xfrm>
            <a:off x="0" y="1525005"/>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0" y="541066"/>
            <a:ext cx="9144000" cy="286414"/>
          </a:xfrm>
        </p:spPr>
        <p:txBody>
          <a:bodyPr/>
          <a:lstStyle>
            <a:lvl1pPr algn="ctr">
              <a:defRPr sz="1800" b="0" baseline="0">
                <a:solidFill>
                  <a:srgbClr val="0081C6"/>
                </a:solidFill>
                <a:latin typeface="Arial" pitchFamily="34" charset="0"/>
                <a:cs typeface="Arial" pitchFamily="34" charset="0"/>
              </a:defRPr>
            </a:lvl1pPr>
          </a:lstStyle>
          <a:p>
            <a:r>
              <a:rPr lang="en-US"/>
              <a:t>Click to edit Master title style</a:t>
            </a:r>
          </a:p>
        </p:txBody>
      </p:sp>
      <p:sp>
        <p:nvSpPr>
          <p:cNvPr id="3075" name="Rectangle 3"/>
          <p:cNvSpPr>
            <a:spLocks noGrp="1" noChangeArrowheads="1"/>
          </p:cNvSpPr>
          <p:nvPr>
            <p:ph type="subTitle" idx="1"/>
          </p:nvPr>
        </p:nvSpPr>
        <p:spPr>
          <a:xfrm>
            <a:off x="0" y="876909"/>
            <a:ext cx="9144000" cy="264982"/>
          </a:xfrm>
        </p:spPr>
        <p:txBody>
          <a:bodyPr/>
          <a:lstStyle>
            <a:lvl1pPr marL="0" indent="0" algn="ctr">
              <a:buFont typeface="Wingdings" pitchFamily="2" charset="2"/>
              <a:buNone/>
              <a:defRPr sz="1200" b="0">
                <a:solidFill>
                  <a:srgbClr val="9AC43C"/>
                </a:solidFill>
                <a:latin typeface="Arial" pitchFamily="34" charset="0"/>
                <a:cs typeface="Arial" pitchFamily="34" charset="0"/>
              </a:defRPr>
            </a:lvl1pPr>
          </a:lstStyle>
          <a:p>
            <a:r>
              <a:rPr lang="en-US"/>
              <a:t>Click to edit Master subtitle style</a:t>
            </a:r>
          </a:p>
        </p:txBody>
      </p:sp>
      <p:pic>
        <p:nvPicPr>
          <p:cNvPr id="10" name="Picture 9">
            <a:extLst>
              <a:ext uri="{FF2B5EF4-FFF2-40B4-BE49-F238E27FC236}">
                <a16:creationId xmlns:a16="http://schemas.microsoft.com/office/drawing/2014/main" id="{FAD94812-7225-9846-AEAB-68BD89E4F5FB}"/>
              </a:ext>
            </a:extLst>
          </p:cNvPr>
          <p:cNvPicPr>
            <a:picLocks noChangeAspect="1"/>
          </p:cNvPicPr>
          <p:nvPr/>
        </p:nvPicPr>
        <p:blipFill>
          <a:blip r:embed="rId2"/>
          <a:stretch>
            <a:fillRect/>
          </a:stretch>
        </p:blipFill>
        <p:spPr>
          <a:xfrm>
            <a:off x="3806825" y="4266594"/>
            <a:ext cx="1530351" cy="366307"/>
          </a:xfrm>
          <a:prstGeom prst="rect">
            <a:avLst/>
          </a:prstGeom>
        </p:spPr>
      </p:pic>
      <p:grpSp>
        <p:nvGrpSpPr>
          <p:cNvPr id="9" name="Group 8">
            <a:extLst>
              <a:ext uri="{FF2B5EF4-FFF2-40B4-BE49-F238E27FC236}">
                <a16:creationId xmlns:a16="http://schemas.microsoft.com/office/drawing/2014/main" id="{30B1F676-E445-C945-AE6D-F14234AD1D61}"/>
              </a:ext>
            </a:extLst>
          </p:cNvPr>
          <p:cNvGrpSpPr/>
          <p:nvPr/>
        </p:nvGrpSpPr>
        <p:grpSpPr>
          <a:xfrm>
            <a:off x="0" y="1581035"/>
            <a:ext cx="9144000" cy="2105467"/>
            <a:chOff x="0" y="1581033"/>
            <a:chExt cx="10185966" cy="2345387"/>
          </a:xfrm>
        </p:grpSpPr>
        <p:pic>
          <p:nvPicPr>
            <p:cNvPr id="11" name="Picture 10">
              <a:extLst>
                <a:ext uri="{FF2B5EF4-FFF2-40B4-BE49-F238E27FC236}">
                  <a16:creationId xmlns:a16="http://schemas.microsoft.com/office/drawing/2014/main" id="{EEC3066C-AAC8-D14B-A536-EA264DA0D1B4}"/>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597194" y="2914442"/>
              <a:ext cx="3588772" cy="1011978"/>
            </a:xfrm>
            <a:prstGeom prst="rect">
              <a:avLst/>
            </a:prstGeom>
          </p:spPr>
        </p:pic>
        <p:pic>
          <p:nvPicPr>
            <p:cNvPr id="12" name="Picture 11">
              <a:extLst>
                <a:ext uri="{FF2B5EF4-FFF2-40B4-BE49-F238E27FC236}">
                  <a16:creationId xmlns:a16="http://schemas.microsoft.com/office/drawing/2014/main" id="{5643B1BC-D1AE-8D48-9F10-AD92745486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8663" y="1581033"/>
              <a:ext cx="1873510" cy="1249714"/>
            </a:xfrm>
            <a:prstGeom prst="rect">
              <a:avLst/>
            </a:prstGeom>
          </p:spPr>
        </p:pic>
        <p:pic>
          <p:nvPicPr>
            <p:cNvPr id="13" name="Picture 12">
              <a:extLst>
                <a:ext uri="{FF2B5EF4-FFF2-40B4-BE49-F238E27FC236}">
                  <a16:creationId xmlns:a16="http://schemas.microsoft.com/office/drawing/2014/main" id="{18FECB3B-0F2F-264F-9CFF-5A3E0727FDAA}"/>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8571071" y="1585687"/>
              <a:ext cx="1614895" cy="1226376"/>
            </a:xfrm>
            <a:prstGeom prst="rect">
              <a:avLst/>
            </a:prstGeom>
          </p:spPr>
        </p:pic>
        <p:pic>
          <p:nvPicPr>
            <p:cNvPr id="14" name="Picture 13">
              <a:extLst>
                <a:ext uri="{FF2B5EF4-FFF2-40B4-BE49-F238E27FC236}">
                  <a16:creationId xmlns:a16="http://schemas.microsoft.com/office/drawing/2014/main" id="{000EB166-ECC1-5542-83B0-C39BF73133E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599717"/>
              <a:ext cx="1491252" cy="1231030"/>
            </a:xfrm>
            <a:prstGeom prst="rect">
              <a:avLst/>
            </a:prstGeom>
          </p:spPr>
        </p:pic>
        <p:pic>
          <p:nvPicPr>
            <p:cNvPr id="15" name="Picture 14">
              <a:extLst>
                <a:ext uri="{FF2B5EF4-FFF2-40B4-BE49-F238E27FC236}">
                  <a16:creationId xmlns:a16="http://schemas.microsoft.com/office/drawing/2014/main" id="{97A2E495-207C-DA46-AB15-B48BA30457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8681" y="1581033"/>
              <a:ext cx="1719615" cy="2345387"/>
            </a:xfrm>
            <a:prstGeom prst="rect">
              <a:avLst/>
            </a:prstGeom>
          </p:spPr>
        </p:pic>
        <p:pic>
          <p:nvPicPr>
            <p:cNvPr id="16" name="Picture 15">
              <a:extLst>
                <a:ext uri="{FF2B5EF4-FFF2-40B4-BE49-F238E27FC236}">
                  <a16:creationId xmlns:a16="http://schemas.microsoft.com/office/drawing/2014/main" id="{CD7C1B8E-558E-674C-A4BF-EE86F45AEC69}"/>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1591619" y="1585676"/>
              <a:ext cx="3086695" cy="2340744"/>
            </a:xfrm>
            <a:prstGeom prst="rect">
              <a:avLst/>
            </a:prstGeom>
          </p:spPr>
        </p:pic>
        <p:pic>
          <p:nvPicPr>
            <p:cNvPr id="17" name="Picture 16">
              <a:extLst>
                <a:ext uri="{FF2B5EF4-FFF2-40B4-BE49-F238E27FC236}">
                  <a16:creationId xmlns:a16="http://schemas.microsoft.com/office/drawing/2014/main" id="{BCD8C309-2EE7-4847-B712-8B0CE6078C53}"/>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0" y="2914442"/>
              <a:ext cx="1491252" cy="993591"/>
            </a:xfrm>
            <a:prstGeom prst="rect">
              <a:avLst/>
            </a:prstGeom>
          </p:spPr>
        </p:pic>
      </p:grpSp>
      <p:sp>
        <p:nvSpPr>
          <p:cNvPr id="18" name="Round Diagonal Corner Rectangle 17">
            <a:extLst>
              <a:ext uri="{FF2B5EF4-FFF2-40B4-BE49-F238E27FC236}">
                <a16:creationId xmlns:a16="http://schemas.microsoft.com/office/drawing/2014/main" id="{F18AD6C6-CE27-6F4C-899A-4C87F269DD70}"/>
              </a:ext>
            </a:extLst>
          </p:cNvPr>
          <p:cNvSpPr/>
          <p:nvPr userDrawn="1"/>
        </p:nvSpPr>
        <p:spPr>
          <a:xfrm>
            <a:off x="0" y="4359535"/>
            <a:ext cx="9144000" cy="783967"/>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0" name="Straight Connector 19">
            <a:extLst>
              <a:ext uri="{FF2B5EF4-FFF2-40B4-BE49-F238E27FC236}">
                <a16:creationId xmlns:a16="http://schemas.microsoft.com/office/drawing/2014/main" id="{7F70E203-460C-B14C-B3C3-6460BD715EA6}"/>
              </a:ext>
            </a:extLst>
          </p:cNvPr>
          <p:cNvCxnSpPr/>
          <p:nvPr userDrawn="1"/>
        </p:nvCxnSpPr>
        <p:spPr>
          <a:xfrm>
            <a:off x="0" y="3739495"/>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Round Diagonal Corner Rectangle 20">
            <a:extLst>
              <a:ext uri="{FF2B5EF4-FFF2-40B4-BE49-F238E27FC236}">
                <a16:creationId xmlns:a16="http://schemas.microsoft.com/office/drawing/2014/main" id="{435452B2-B1CD-4643-9470-668BF8DC3C50}"/>
              </a:ext>
            </a:extLst>
          </p:cNvPr>
          <p:cNvSpPr/>
          <p:nvPr userDrawn="1"/>
        </p:nvSpPr>
        <p:spPr>
          <a:xfrm>
            <a:off x="-1" y="349431"/>
            <a:ext cx="9144000" cy="998911"/>
          </a:xfrm>
          <a:prstGeom prst="round2DiagRect">
            <a:avLst>
              <a:gd name="adj1" fmla="val 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a:extLst>
              <a:ext uri="{FF2B5EF4-FFF2-40B4-BE49-F238E27FC236}">
                <a16:creationId xmlns:a16="http://schemas.microsoft.com/office/drawing/2014/main" id="{1B0E0472-FB8A-1C46-8378-58EB20A49E89}"/>
              </a:ext>
            </a:extLst>
          </p:cNvPr>
          <p:cNvCxnSpPr/>
          <p:nvPr userDrawn="1"/>
        </p:nvCxnSpPr>
        <p:spPr>
          <a:xfrm>
            <a:off x="0" y="1525005"/>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EE83FD14-0EC1-BD4A-BBE8-B7092791752C}"/>
              </a:ext>
            </a:extLst>
          </p:cNvPr>
          <p:cNvPicPr>
            <a:picLocks noChangeAspect="1"/>
          </p:cNvPicPr>
          <p:nvPr userDrawn="1"/>
        </p:nvPicPr>
        <p:blipFill>
          <a:blip r:embed="rId2"/>
          <a:stretch>
            <a:fillRect/>
          </a:stretch>
        </p:blipFill>
        <p:spPr>
          <a:xfrm>
            <a:off x="3806825" y="4266594"/>
            <a:ext cx="1530351" cy="366307"/>
          </a:xfrm>
          <a:prstGeom prst="rect">
            <a:avLst/>
          </a:prstGeom>
        </p:spPr>
      </p:pic>
      <p:grpSp>
        <p:nvGrpSpPr>
          <p:cNvPr id="24" name="Group 23">
            <a:extLst>
              <a:ext uri="{FF2B5EF4-FFF2-40B4-BE49-F238E27FC236}">
                <a16:creationId xmlns:a16="http://schemas.microsoft.com/office/drawing/2014/main" id="{713C6E34-1A75-9D49-8C53-BDED03010532}"/>
              </a:ext>
            </a:extLst>
          </p:cNvPr>
          <p:cNvGrpSpPr/>
          <p:nvPr userDrawn="1"/>
        </p:nvGrpSpPr>
        <p:grpSpPr>
          <a:xfrm>
            <a:off x="0" y="1581035"/>
            <a:ext cx="9144000" cy="2105467"/>
            <a:chOff x="0" y="1581033"/>
            <a:chExt cx="10185966" cy="2345387"/>
          </a:xfrm>
        </p:grpSpPr>
        <p:pic>
          <p:nvPicPr>
            <p:cNvPr id="25" name="Picture 24">
              <a:extLst>
                <a:ext uri="{FF2B5EF4-FFF2-40B4-BE49-F238E27FC236}">
                  <a16:creationId xmlns:a16="http://schemas.microsoft.com/office/drawing/2014/main" id="{EB2AAC3E-6292-4948-ABD4-00C4572DF0A5}"/>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597194" y="2914442"/>
              <a:ext cx="3588772" cy="1011978"/>
            </a:xfrm>
            <a:prstGeom prst="rect">
              <a:avLst/>
            </a:prstGeom>
          </p:spPr>
        </p:pic>
        <p:pic>
          <p:nvPicPr>
            <p:cNvPr id="26" name="Picture 25">
              <a:extLst>
                <a:ext uri="{FF2B5EF4-FFF2-40B4-BE49-F238E27FC236}">
                  <a16:creationId xmlns:a16="http://schemas.microsoft.com/office/drawing/2014/main" id="{6E72E168-B6CA-7B44-A622-697A8D22FB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8663" y="1581033"/>
              <a:ext cx="1873510" cy="1249714"/>
            </a:xfrm>
            <a:prstGeom prst="rect">
              <a:avLst/>
            </a:prstGeom>
          </p:spPr>
        </p:pic>
        <p:pic>
          <p:nvPicPr>
            <p:cNvPr id="27" name="Picture 26">
              <a:extLst>
                <a:ext uri="{FF2B5EF4-FFF2-40B4-BE49-F238E27FC236}">
                  <a16:creationId xmlns:a16="http://schemas.microsoft.com/office/drawing/2014/main" id="{31FE9950-8936-0445-BFDB-DA80B5964487}"/>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8571071" y="1585687"/>
              <a:ext cx="1614895" cy="1226376"/>
            </a:xfrm>
            <a:prstGeom prst="rect">
              <a:avLst/>
            </a:prstGeom>
          </p:spPr>
        </p:pic>
        <p:pic>
          <p:nvPicPr>
            <p:cNvPr id="28" name="Picture 27">
              <a:extLst>
                <a:ext uri="{FF2B5EF4-FFF2-40B4-BE49-F238E27FC236}">
                  <a16:creationId xmlns:a16="http://schemas.microsoft.com/office/drawing/2014/main" id="{698FACC6-1312-6B43-AB22-4F923E90FF5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599717"/>
              <a:ext cx="1491252" cy="1231030"/>
            </a:xfrm>
            <a:prstGeom prst="rect">
              <a:avLst/>
            </a:prstGeom>
          </p:spPr>
        </p:pic>
        <p:pic>
          <p:nvPicPr>
            <p:cNvPr id="32" name="Picture 31">
              <a:extLst>
                <a:ext uri="{FF2B5EF4-FFF2-40B4-BE49-F238E27FC236}">
                  <a16:creationId xmlns:a16="http://schemas.microsoft.com/office/drawing/2014/main" id="{2DD30511-4899-D14C-9562-7E09465C97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78681" y="1581033"/>
              <a:ext cx="1719615" cy="2345387"/>
            </a:xfrm>
            <a:prstGeom prst="rect">
              <a:avLst/>
            </a:prstGeom>
          </p:spPr>
        </p:pic>
        <p:pic>
          <p:nvPicPr>
            <p:cNvPr id="33" name="Picture 32">
              <a:extLst>
                <a:ext uri="{FF2B5EF4-FFF2-40B4-BE49-F238E27FC236}">
                  <a16:creationId xmlns:a16="http://schemas.microsoft.com/office/drawing/2014/main" id="{30F7D18E-2C4B-B541-ABE8-E57B1AF609B6}"/>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1591619" y="1585676"/>
              <a:ext cx="3086695" cy="2340744"/>
            </a:xfrm>
            <a:prstGeom prst="rect">
              <a:avLst/>
            </a:prstGeom>
          </p:spPr>
        </p:pic>
        <p:pic>
          <p:nvPicPr>
            <p:cNvPr id="34" name="Picture 33">
              <a:extLst>
                <a:ext uri="{FF2B5EF4-FFF2-40B4-BE49-F238E27FC236}">
                  <a16:creationId xmlns:a16="http://schemas.microsoft.com/office/drawing/2014/main" id="{01021F5F-AAEC-CD42-90A4-F96926E3798B}"/>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0" y="2914442"/>
              <a:ext cx="1491252" cy="993591"/>
            </a:xfrm>
            <a:prstGeom prst="rect">
              <a:avLst/>
            </a:prstGeom>
          </p:spPr>
        </p:pic>
      </p:grpSp>
    </p:spTree>
    <p:extLst>
      <p:ext uri="{BB962C8B-B14F-4D97-AF65-F5344CB8AC3E}">
        <p14:creationId xmlns:p14="http://schemas.microsoft.com/office/powerpoint/2010/main" val="154821310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81C6"/>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9AC43C"/>
              </a:buClr>
              <a:defRPr>
                <a:solidFill>
                  <a:schemeClr val="tx1">
                    <a:lumMod val="65000"/>
                    <a:lumOff val="35000"/>
                  </a:schemeClr>
                </a:solidFill>
              </a:defRPr>
            </a:lvl1pPr>
            <a:lvl2pPr>
              <a:buClr>
                <a:srgbClr val="9AC43C"/>
              </a:buClr>
              <a:defRPr>
                <a:solidFill>
                  <a:schemeClr val="tx1">
                    <a:lumMod val="65000"/>
                    <a:lumOff val="35000"/>
                  </a:schemeClr>
                </a:solidFill>
              </a:defRPr>
            </a:lvl2pPr>
            <a:lvl3pPr>
              <a:buClr>
                <a:srgbClr val="9AC43C"/>
              </a:buClr>
              <a:defRPr>
                <a:solidFill>
                  <a:schemeClr val="tx1">
                    <a:lumMod val="65000"/>
                    <a:lumOff val="35000"/>
                  </a:schemeClr>
                </a:solidFill>
              </a:defRPr>
            </a:lvl3p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BD5BD5-9CB9-45BC-B306-607259E08085}" type="slidenum">
              <a:rPr lang="en-US" smtClean="0"/>
              <a:pPr/>
              <a:t>‹#›</a:t>
            </a:fld>
            <a:endParaRPr lang="en-US"/>
          </a:p>
        </p:txBody>
      </p:sp>
    </p:spTree>
    <p:extLst>
      <p:ext uri="{BB962C8B-B14F-4D97-AF65-F5344CB8AC3E}">
        <p14:creationId xmlns:p14="http://schemas.microsoft.com/office/powerpoint/2010/main" val="3880043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4917" y="187602"/>
            <a:ext cx="8562475" cy="472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86682" y="859194"/>
            <a:ext cx="83396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4"/>
          <p:cNvSpPr>
            <a:spLocks noGrp="1" noChangeArrowheads="1"/>
          </p:cNvSpPr>
          <p:nvPr>
            <p:ph type="dt" sz="half" idx="2"/>
          </p:nvPr>
        </p:nvSpPr>
        <p:spPr bwMode="auto">
          <a:xfrm>
            <a:off x="357728" y="4775200"/>
            <a:ext cx="211504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7F7F7F"/>
                </a:solidFill>
                <a:latin typeface="Arial" charset="0"/>
              </a:defRPr>
            </a:lvl1pPr>
          </a:lstStyle>
          <a:p>
            <a:endParaRPr lang="en-US" dirty="0"/>
          </a:p>
        </p:txBody>
      </p:sp>
      <p:sp>
        <p:nvSpPr>
          <p:cNvPr id="1029" name="Rectangle 5"/>
          <p:cNvSpPr>
            <a:spLocks noGrp="1" noChangeArrowheads="1"/>
          </p:cNvSpPr>
          <p:nvPr>
            <p:ph type="ftr" sz="quarter" idx="3"/>
          </p:nvPr>
        </p:nvSpPr>
        <p:spPr bwMode="auto">
          <a:xfrm>
            <a:off x="3124200" y="4775200"/>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7F7F7F"/>
                </a:solidFill>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959600" y="4775200"/>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7F7F7F"/>
                </a:solidFill>
              </a:defRPr>
            </a:lvl1pPr>
          </a:lstStyle>
          <a:p>
            <a:fld id="{40455516-1791-48F0-B07B-241563269F56}" type="slidenum">
              <a:rPr lang="en-US" smtClean="0"/>
              <a:pPr/>
              <a:t>‹#›</a:t>
            </a:fld>
            <a:endParaRPr lang="en-US" dirty="0"/>
          </a:p>
        </p:txBody>
      </p:sp>
      <p:cxnSp>
        <p:nvCxnSpPr>
          <p:cNvPr id="10" name="Straight Connector 9"/>
          <p:cNvCxnSpPr/>
          <p:nvPr userDrawn="1"/>
        </p:nvCxnSpPr>
        <p:spPr>
          <a:xfrm>
            <a:off x="0" y="670698"/>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rtl="0" fontAlgn="base">
        <a:lnSpc>
          <a:spcPct val="85000"/>
        </a:lnSpc>
        <a:spcBef>
          <a:spcPct val="0"/>
        </a:spcBef>
        <a:spcAft>
          <a:spcPct val="0"/>
        </a:spcAft>
        <a:defRPr sz="2000" b="0">
          <a:solidFill>
            <a:srgbClr val="32B1CD"/>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4919" y="187602"/>
            <a:ext cx="8562475" cy="472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86682" y="859194"/>
            <a:ext cx="83396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Rectangle 4"/>
          <p:cNvSpPr>
            <a:spLocks noGrp="1" noChangeArrowheads="1"/>
          </p:cNvSpPr>
          <p:nvPr>
            <p:ph type="dt" sz="half" idx="2"/>
          </p:nvPr>
        </p:nvSpPr>
        <p:spPr bwMode="auto">
          <a:xfrm>
            <a:off x="357730" y="4775200"/>
            <a:ext cx="211504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7F7F7F"/>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4775200"/>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solidFill>
                  <a:srgbClr val="7F7F7F"/>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959600" y="4775200"/>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7F7F7F"/>
                </a:solidFill>
              </a:defRPr>
            </a:lvl1pPr>
          </a:lstStyle>
          <a:p>
            <a:fld id="{40455516-1791-48F0-B07B-241563269F56}" type="slidenum">
              <a:rPr lang="en-US" smtClean="0"/>
              <a:pPr/>
              <a:t>‹#›</a:t>
            </a:fld>
            <a:endParaRPr lang="en-US"/>
          </a:p>
        </p:txBody>
      </p:sp>
      <p:cxnSp>
        <p:nvCxnSpPr>
          <p:cNvPr id="10" name="Straight Connector 9"/>
          <p:cNvCxnSpPr/>
          <p:nvPr/>
        </p:nvCxnSpPr>
        <p:spPr>
          <a:xfrm>
            <a:off x="0" y="670698"/>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91D6379-7AAB-5842-B728-F35CB5B4AD43}"/>
              </a:ext>
            </a:extLst>
          </p:cNvPr>
          <p:cNvCxnSpPr/>
          <p:nvPr/>
        </p:nvCxnSpPr>
        <p:spPr>
          <a:xfrm>
            <a:off x="0" y="670698"/>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5FCAC3E-463B-CD49-B90F-8894CBE862B9}"/>
              </a:ext>
            </a:extLst>
          </p:cNvPr>
          <p:cNvCxnSpPr/>
          <p:nvPr userDrawn="1"/>
        </p:nvCxnSpPr>
        <p:spPr>
          <a:xfrm>
            <a:off x="0" y="670698"/>
            <a:ext cx="9144000"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560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fontAlgn="base" hangingPunct="1">
        <a:lnSpc>
          <a:spcPct val="85000"/>
        </a:lnSpc>
        <a:spcBef>
          <a:spcPct val="0"/>
        </a:spcBef>
        <a:spcAft>
          <a:spcPct val="0"/>
        </a:spcAft>
        <a:defRPr sz="2000" b="0">
          <a:solidFill>
            <a:schemeClr val="accent1"/>
          </a:solidFill>
          <a:latin typeface="Arial" pitchFamily="34" charset="0"/>
          <a:ea typeface="+mj-ea"/>
          <a:cs typeface="Arial" pitchFamily="34" charset="0"/>
        </a:defRPr>
      </a:lvl1pPr>
      <a:lvl2pPr algn="l" rtl="0" eaLnBrk="1" fontAlgn="base" hangingPunct="1">
        <a:lnSpc>
          <a:spcPct val="85000"/>
        </a:lnSpc>
        <a:spcBef>
          <a:spcPct val="0"/>
        </a:spcBef>
        <a:spcAft>
          <a:spcPct val="0"/>
        </a:spcAft>
        <a:defRPr sz="3200">
          <a:solidFill>
            <a:schemeClr val="tx2"/>
          </a:solidFill>
          <a:latin typeface="Arial Narrow" pitchFamily="34" charset="0"/>
        </a:defRPr>
      </a:lvl2pPr>
      <a:lvl3pPr algn="l" rtl="0" eaLnBrk="1" fontAlgn="base" hangingPunct="1">
        <a:lnSpc>
          <a:spcPct val="85000"/>
        </a:lnSpc>
        <a:spcBef>
          <a:spcPct val="0"/>
        </a:spcBef>
        <a:spcAft>
          <a:spcPct val="0"/>
        </a:spcAft>
        <a:defRPr sz="3200">
          <a:solidFill>
            <a:schemeClr val="tx2"/>
          </a:solidFill>
          <a:latin typeface="Arial Narrow" pitchFamily="34" charset="0"/>
        </a:defRPr>
      </a:lvl3pPr>
      <a:lvl4pPr algn="l" rtl="0" eaLnBrk="1" fontAlgn="base" hangingPunct="1">
        <a:lnSpc>
          <a:spcPct val="85000"/>
        </a:lnSpc>
        <a:spcBef>
          <a:spcPct val="0"/>
        </a:spcBef>
        <a:spcAft>
          <a:spcPct val="0"/>
        </a:spcAft>
        <a:defRPr sz="3200">
          <a:solidFill>
            <a:schemeClr val="tx2"/>
          </a:solidFill>
          <a:latin typeface="Arial Narrow" pitchFamily="34" charset="0"/>
        </a:defRPr>
      </a:lvl4pPr>
      <a:lvl5pPr algn="l" rtl="0" eaLnBrk="1" fontAlgn="base" hangingPunct="1">
        <a:lnSpc>
          <a:spcPct val="85000"/>
        </a:lnSpc>
        <a:spcBef>
          <a:spcPct val="0"/>
        </a:spcBef>
        <a:spcAft>
          <a:spcPct val="0"/>
        </a:spcAft>
        <a:defRPr sz="3200">
          <a:solidFill>
            <a:schemeClr val="tx2"/>
          </a:solidFill>
          <a:latin typeface="Arial Narrow" pitchFamily="34" charset="0"/>
        </a:defRPr>
      </a:lvl5pPr>
      <a:lvl6pPr marL="457178" algn="l" rtl="0" eaLnBrk="1" fontAlgn="base" hangingPunct="1">
        <a:lnSpc>
          <a:spcPct val="85000"/>
        </a:lnSpc>
        <a:spcBef>
          <a:spcPct val="0"/>
        </a:spcBef>
        <a:spcAft>
          <a:spcPct val="0"/>
        </a:spcAft>
        <a:defRPr sz="3200">
          <a:solidFill>
            <a:schemeClr val="tx2"/>
          </a:solidFill>
          <a:latin typeface="Arial Narrow" pitchFamily="34" charset="0"/>
        </a:defRPr>
      </a:lvl6pPr>
      <a:lvl7pPr marL="914355" algn="l" rtl="0" eaLnBrk="1" fontAlgn="base" hangingPunct="1">
        <a:lnSpc>
          <a:spcPct val="85000"/>
        </a:lnSpc>
        <a:spcBef>
          <a:spcPct val="0"/>
        </a:spcBef>
        <a:spcAft>
          <a:spcPct val="0"/>
        </a:spcAft>
        <a:defRPr sz="3200">
          <a:solidFill>
            <a:schemeClr val="tx2"/>
          </a:solidFill>
          <a:latin typeface="Arial Narrow" pitchFamily="34" charset="0"/>
        </a:defRPr>
      </a:lvl7pPr>
      <a:lvl8pPr marL="1371532" algn="l" rtl="0" eaLnBrk="1" fontAlgn="base" hangingPunct="1">
        <a:lnSpc>
          <a:spcPct val="85000"/>
        </a:lnSpc>
        <a:spcBef>
          <a:spcPct val="0"/>
        </a:spcBef>
        <a:spcAft>
          <a:spcPct val="0"/>
        </a:spcAft>
        <a:defRPr sz="3200">
          <a:solidFill>
            <a:schemeClr val="tx2"/>
          </a:solidFill>
          <a:latin typeface="Arial Narrow" pitchFamily="34" charset="0"/>
        </a:defRPr>
      </a:lvl8pPr>
      <a:lvl9pPr marL="1828709" algn="l" rtl="0" eaLnBrk="1" fontAlgn="base" hangingPunct="1">
        <a:lnSpc>
          <a:spcPct val="85000"/>
        </a:lnSpc>
        <a:spcBef>
          <a:spcPct val="0"/>
        </a:spcBef>
        <a:spcAft>
          <a:spcPct val="0"/>
        </a:spcAft>
        <a:defRPr sz="3200">
          <a:solidFill>
            <a:schemeClr val="tx2"/>
          </a:solidFill>
          <a:latin typeface="Arial Narrow" pitchFamily="34" charset="0"/>
        </a:defRPr>
      </a:lvl9pPr>
    </p:titleStyle>
    <p:bodyStyle>
      <a:lvl1pPr marL="227001" indent="-227001" algn="l" rtl="0" eaLnBrk="1" fontAlgn="base" hangingPunct="1">
        <a:lnSpc>
          <a:spcPct val="90000"/>
        </a:lnSpc>
        <a:spcBef>
          <a:spcPct val="25000"/>
        </a:spcBef>
        <a:spcAft>
          <a:spcPct val="0"/>
        </a:spcAft>
        <a:buClr>
          <a:schemeClr val="accent2"/>
        </a:buClr>
        <a:buFont typeface="Wingdings" pitchFamily="2" charset="2"/>
        <a:buChar char="§"/>
        <a:defRPr sz="1800">
          <a:solidFill>
            <a:schemeClr val="accent3"/>
          </a:solidFill>
          <a:latin typeface="+mn-lt"/>
          <a:ea typeface="+mn-ea"/>
          <a:cs typeface="+mn-cs"/>
        </a:defRPr>
      </a:lvl1pPr>
      <a:lvl2pPr marL="571472" indent="-230177" algn="l" rtl="0" eaLnBrk="1" fontAlgn="base" hangingPunct="1">
        <a:lnSpc>
          <a:spcPct val="90000"/>
        </a:lnSpc>
        <a:spcBef>
          <a:spcPct val="25000"/>
        </a:spcBef>
        <a:spcAft>
          <a:spcPct val="0"/>
        </a:spcAft>
        <a:buClr>
          <a:schemeClr val="accent2"/>
        </a:buClr>
        <a:buFont typeface="Wingdings" pitchFamily="2" charset="2"/>
        <a:buChar char="§"/>
        <a:defRPr sz="1600">
          <a:solidFill>
            <a:schemeClr val="accent3"/>
          </a:solidFill>
          <a:latin typeface="+mn-lt"/>
        </a:defRPr>
      </a:lvl2pPr>
      <a:lvl3pPr marL="914355" indent="-228588" algn="l" rtl="0" eaLnBrk="1" fontAlgn="base" hangingPunct="1">
        <a:lnSpc>
          <a:spcPct val="90000"/>
        </a:lnSpc>
        <a:spcBef>
          <a:spcPct val="25000"/>
        </a:spcBef>
        <a:spcAft>
          <a:spcPct val="0"/>
        </a:spcAft>
        <a:buClr>
          <a:schemeClr val="accent2"/>
        </a:buClr>
        <a:buFont typeface="Wingdings" pitchFamily="2" charset="2"/>
        <a:buChar char="§"/>
        <a:defRPr sz="1400">
          <a:solidFill>
            <a:schemeClr val="accent3"/>
          </a:solidFill>
          <a:latin typeface="+mn-lt"/>
        </a:defRPr>
      </a:lvl3pPr>
      <a:lvl4pPr marL="1600120" indent="-228588" algn="l" rtl="0" eaLnBrk="1" fontAlgn="base" hangingPunct="1">
        <a:lnSpc>
          <a:spcPct val="85000"/>
        </a:lnSpc>
        <a:spcBef>
          <a:spcPct val="25000"/>
        </a:spcBef>
        <a:spcAft>
          <a:spcPct val="0"/>
        </a:spcAft>
        <a:buChar char="–"/>
        <a:defRPr>
          <a:solidFill>
            <a:schemeClr val="tx1"/>
          </a:solidFill>
          <a:latin typeface="+mn-lt"/>
        </a:defRPr>
      </a:lvl4pPr>
      <a:lvl5pPr marL="2057297" indent="-228588" algn="l" rtl="0" eaLnBrk="1" fontAlgn="base" hangingPunct="1">
        <a:lnSpc>
          <a:spcPct val="85000"/>
        </a:lnSpc>
        <a:spcBef>
          <a:spcPct val="25000"/>
        </a:spcBef>
        <a:spcAft>
          <a:spcPct val="0"/>
        </a:spcAft>
        <a:buChar char="»"/>
        <a:defRPr>
          <a:solidFill>
            <a:schemeClr val="tx1"/>
          </a:solidFill>
          <a:latin typeface="+mn-lt"/>
        </a:defRPr>
      </a:lvl5pPr>
      <a:lvl6pPr marL="2514474" indent="-228588" algn="l" rtl="0" eaLnBrk="1" fontAlgn="base" hangingPunct="1">
        <a:lnSpc>
          <a:spcPct val="85000"/>
        </a:lnSpc>
        <a:spcBef>
          <a:spcPct val="25000"/>
        </a:spcBef>
        <a:spcAft>
          <a:spcPct val="0"/>
        </a:spcAft>
        <a:buChar char="»"/>
        <a:defRPr>
          <a:solidFill>
            <a:schemeClr val="tx1"/>
          </a:solidFill>
          <a:latin typeface="+mn-lt"/>
        </a:defRPr>
      </a:lvl6pPr>
      <a:lvl7pPr marL="2971652" indent="-228588" algn="l" rtl="0" eaLnBrk="1" fontAlgn="base" hangingPunct="1">
        <a:lnSpc>
          <a:spcPct val="85000"/>
        </a:lnSpc>
        <a:spcBef>
          <a:spcPct val="25000"/>
        </a:spcBef>
        <a:spcAft>
          <a:spcPct val="0"/>
        </a:spcAft>
        <a:buChar char="»"/>
        <a:defRPr>
          <a:solidFill>
            <a:schemeClr val="tx1"/>
          </a:solidFill>
          <a:latin typeface="+mn-lt"/>
        </a:defRPr>
      </a:lvl7pPr>
      <a:lvl8pPr marL="3428829" indent="-228588" algn="l" rtl="0" eaLnBrk="1" fontAlgn="base" hangingPunct="1">
        <a:lnSpc>
          <a:spcPct val="85000"/>
        </a:lnSpc>
        <a:spcBef>
          <a:spcPct val="25000"/>
        </a:spcBef>
        <a:spcAft>
          <a:spcPct val="0"/>
        </a:spcAft>
        <a:buChar char="»"/>
        <a:defRPr>
          <a:solidFill>
            <a:schemeClr val="tx1"/>
          </a:solidFill>
          <a:latin typeface="+mn-lt"/>
        </a:defRPr>
      </a:lvl8pPr>
      <a:lvl9pPr marL="3886006" indent="-228588" algn="l" rtl="0" eaLnBrk="1" fontAlgn="base" hangingPunct="1">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16.sv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55420"/>
          </a:xfrm>
          <a:gradFill>
            <a:gsLst>
              <a:gs pos="41000">
                <a:srgbClr val="00B0F0"/>
              </a:gs>
              <a:gs pos="95000">
                <a:srgbClr val="025886"/>
              </a:gs>
            </a:gsLst>
            <a:path path="circle">
              <a:fillToRect l="50000" t="50000" r="50000" b="50000"/>
            </a:path>
          </a:gradFill>
        </p:spPr>
        <p:txBody>
          <a:bodyPr/>
          <a:lstStyle/>
          <a:p>
            <a:pPr>
              <a:spcBef>
                <a:spcPts val="450"/>
              </a:spcBef>
              <a:spcAft>
                <a:spcPts val="0"/>
              </a:spcAft>
            </a:pPr>
            <a:br>
              <a:rPr lang="en-US" sz="2400" b="1" dirty="0">
                <a:solidFill>
                  <a:schemeClr val="bg1">
                    <a:lumMod val="95000"/>
                  </a:schemeClr>
                </a:solidFill>
              </a:rPr>
            </a:br>
            <a:r>
              <a:rPr lang="en-US" sz="1400" b="1" dirty="0">
                <a:solidFill>
                  <a:schemeClr val="bg2"/>
                </a:solidFill>
                <a:effectLst/>
                <a:latin typeface="Cochin"/>
                <a:ea typeface="Calibri" panose="020F0502020204030204" pitchFamily="34" charset="0"/>
                <a:cs typeface="Calibri" panose="020F0502020204030204" pitchFamily="34" charset="0"/>
              </a:rPr>
              <a:t>Possible changes to Department of Energy Rules on </a:t>
            </a:r>
            <a:r>
              <a:rPr lang="en-US" sz="1400" b="1" dirty="0">
                <a:solidFill>
                  <a:schemeClr val="bg2"/>
                </a:solidFill>
                <a:latin typeface="Cochin"/>
                <a:ea typeface="Calibri" panose="020F0502020204030204" pitchFamily="34" charset="0"/>
                <a:cs typeface="Calibri" panose="020F0502020204030204" pitchFamily="34" charset="0"/>
              </a:rPr>
              <a:t>A</a:t>
            </a:r>
            <a:r>
              <a:rPr lang="en-US" sz="1400" b="1" dirty="0">
                <a:solidFill>
                  <a:schemeClr val="bg2"/>
                </a:solidFill>
                <a:effectLst/>
                <a:latin typeface="Cochin"/>
                <a:ea typeface="Calibri" panose="020F0502020204030204" pitchFamily="34" charset="0"/>
                <a:cs typeface="Calibri" panose="020F0502020204030204" pitchFamily="34" charset="0"/>
              </a:rPr>
              <a:t>ppliance Efficiency and Impacts on energy Efficiency </a:t>
            </a:r>
            <a:r>
              <a:rPr lang="en-US" sz="1400" b="1" dirty="0">
                <a:solidFill>
                  <a:schemeClr val="bg2"/>
                </a:solidFill>
                <a:latin typeface="Cochin"/>
                <a:ea typeface="Calibri" panose="020F0502020204030204" pitchFamily="34" charset="0"/>
                <a:cs typeface="Calibri" panose="020F0502020204030204" pitchFamily="34" charset="0"/>
              </a:rPr>
              <a:t>P</a:t>
            </a:r>
            <a:r>
              <a:rPr lang="en-US" sz="1400" b="1" dirty="0">
                <a:solidFill>
                  <a:schemeClr val="bg2"/>
                </a:solidFill>
                <a:effectLst/>
                <a:latin typeface="Cochin"/>
                <a:ea typeface="Calibri" panose="020F0502020204030204" pitchFamily="34" charset="0"/>
                <a:cs typeface="Calibri" panose="020F0502020204030204" pitchFamily="34" charset="0"/>
              </a:rPr>
              <a:t>rograms</a:t>
            </a:r>
            <a:endParaRPr lang="en-US" sz="1400" b="1" dirty="0">
              <a:solidFill>
                <a:schemeClr val="bg2"/>
              </a:solidFill>
            </a:endParaRPr>
          </a:p>
        </p:txBody>
      </p:sp>
      <p:pic>
        <p:nvPicPr>
          <p:cNvPr id="5" name="Picture 4">
            <a:extLst>
              <a:ext uri="{FF2B5EF4-FFF2-40B4-BE49-F238E27FC236}">
                <a16:creationId xmlns:a16="http://schemas.microsoft.com/office/drawing/2014/main" id="{7D232D30-6832-4006-AA65-D83A391C2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441" y="4137004"/>
            <a:ext cx="1597638" cy="686984"/>
          </a:xfrm>
          <a:prstGeom prst="rect">
            <a:avLst/>
          </a:prstGeom>
        </p:spPr>
      </p:pic>
      <p:pic>
        <p:nvPicPr>
          <p:cNvPr id="10" name="Picture 9">
            <a:extLst>
              <a:ext uri="{FF2B5EF4-FFF2-40B4-BE49-F238E27FC236}">
                <a16:creationId xmlns:a16="http://schemas.microsoft.com/office/drawing/2014/main" id="{D3A3C049-F383-4FF1-92A9-91F9FDFEF633}"/>
              </a:ext>
            </a:extLst>
          </p:cNvPr>
          <p:cNvPicPr>
            <a:picLocks noChangeAspect="1"/>
          </p:cNvPicPr>
          <p:nvPr/>
        </p:nvPicPr>
        <p:blipFill>
          <a:blip r:embed="rId4"/>
          <a:stretch>
            <a:fillRect/>
          </a:stretch>
        </p:blipFill>
        <p:spPr>
          <a:xfrm>
            <a:off x="0" y="3771284"/>
            <a:ext cx="9144000" cy="1312164"/>
          </a:xfrm>
          <a:prstGeom prst="rect">
            <a:avLst/>
          </a:prstGeom>
        </p:spPr>
      </p:pic>
      <p:sp>
        <p:nvSpPr>
          <p:cNvPr id="8" name="TextBox 7">
            <a:extLst>
              <a:ext uri="{FF2B5EF4-FFF2-40B4-BE49-F238E27FC236}">
                <a16:creationId xmlns:a16="http://schemas.microsoft.com/office/drawing/2014/main" id="{64108D7E-E9BB-4F94-ACAC-C4D494DC6DD4}"/>
              </a:ext>
            </a:extLst>
          </p:cNvPr>
          <p:cNvSpPr txBox="1"/>
          <p:nvPr/>
        </p:nvSpPr>
        <p:spPr>
          <a:xfrm>
            <a:off x="2196502" y="4115742"/>
            <a:ext cx="4750997" cy="577081"/>
          </a:xfrm>
          <a:prstGeom prst="rect">
            <a:avLst/>
          </a:prstGeom>
          <a:noFill/>
        </p:spPr>
        <p:txBody>
          <a:bodyPr wrap="square">
            <a:spAutoFit/>
          </a:bodyPr>
          <a:lstStyle/>
          <a:p>
            <a:pPr algn="ctr" defTabSz="685800" fontAlgn="auto">
              <a:spcBef>
                <a:spcPts val="0"/>
              </a:spcBef>
              <a:spcAft>
                <a:spcPts val="0"/>
              </a:spcAft>
              <a:defRPr/>
            </a:pPr>
            <a:r>
              <a:rPr lang="en-US" b="1" kern="0" dirty="0">
                <a:solidFill>
                  <a:srgbClr val="025D8C"/>
                </a:solidFill>
                <a:latin typeface="Arial" pitchFamily="34" charset="0"/>
                <a:cs typeface="Arial" pitchFamily="34" charset="0"/>
              </a:rPr>
              <a:t>NASUCA Annual Meeting</a:t>
            </a:r>
          </a:p>
          <a:p>
            <a:pPr algn="ctr" defTabSz="685800" fontAlgn="auto">
              <a:spcBef>
                <a:spcPts val="0"/>
              </a:spcBef>
              <a:spcAft>
                <a:spcPts val="0"/>
              </a:spcAft>
              <a:defRPr/>
            </a:pPr>
            <a:r>
              <a:rPr lang="en-US" sz="1350" dirty="0">
                <a:solidFill>
                  <a:srgbClr val="025D8C"/>
                </a:solidFill>
                <a:latin typeface="Arial Narrow"/>
              </a:rPr>
              <a:t>11/6/2023</a:t>
            </a:r>
          </a:p>
        </p:txBody>
      </p:sp>
    </p:spTree>
    <p:extLst>
      <p:ext uri="{BB962C8B-B14F-4D97-AF65-F5344CB8AC3E}">
        <p14:creationId xmlns:p14="http://schemas.microsoft.com/office/powerpoint/2010/main" val="338278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lvl="0"/>
            <a:br>
              <a:rPr lang="en-US" sz="2400" dirty="0"/>
            </a:br>
            <a:r>
              <a:rPr lang="en-US" sz="2400" dirty="0">
                <a:solidFill>
                  <a:srgbClr val="0070C0"/>
                </a:solidFill>
              </a:rPr>
              <a:t>EPA – Energy Star Removes Gas Furnaces</a:t>
            </a:r>
            <a:br>
              <a:rPr lang="en-US" dirty="0"/>
            </a:br>
            <a:endParaRPr lang="en-US" sz="2400" dirty="0">
              <a:solidFill>
                <a:srgbClr val="0070C0"/>
              </a:solidFill>
            </a:endParaRPr>
          </a:p>
        </p:txBody>
      </p:sp>
      <p:sp>
        <p:nvSpPr>
          <p:cNvPr id="4" name="Slide Number Placeholder 5"/>
          <p:cNvSpPr>
            <a:spLocks noGrp="1"/>
          </p:cNvSpPr>
          <p:nvPr>
            <p:ph type="sldNum" sz="quarter" idx="12"/>
          </p:nvPr>
        </p:nvSpPr>
        <p:spPr/>
        <p:txBody>
          <a:bodyPr/>
          <a:lstStyle/>
          <a:p>
            <a:fld id="{51475480-1983-4E93-B7DC-73699F5157D5}" type="slidenum">
              <a:rPr lang="en-US" smtClean="0"/>
              <a:pPr/>
              <a:t>2</a:t>
            </a:fld>
            <a:endParaRPr lang="en-US"/>
          </a:p>
        </p:txBody>
      </p:sp>
      <p:pic>
        <p:nvPicPr>
          <p:cNvPr id="8" name="Graphic 7">
            <a:extLst>
              <a:ext uri="{FF2B5EF4-FFF2-40B4-BE49-F238E27FC236}">
                <a16:creationId xmlns:a16="http://schemas.microsoft.com/office/drawing/2014/main" id="{CDC068A6-D2E5-433A-82F5-72D6464CFB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6759" y="4692336"/>
            <a:ext cx="1139281" cy="265464"/>
          </a:xfrm>
          <a:prstGeom prst="rect">
            <a:avLst/>
          </a:prstGeom>
        </p:spPr>
      </p:pic>
      <p:pic>
        <p:nvPicPr>
          <p:cNvPr id="9" name="Graphic 5">
            <a:extLst>
              <a:ext uri="{FF2B5EF4-FFF2-40B4-BE49-F238E27FC236}">
                <a16:creationId xmlns:a16="http://schemas.microsoft.com/office/drawing/2014/main" id="{B03130F8-22BF-1ABA-EB49-5DA98132FA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917" y="4669825"/>
            <a:ext cx="899235" cy="283969"/>
          </a:xfrm>
          <a:prstGeom prst="rect">
            <a:avLst/>
          </a:prstGeom>
        </p:spPr>
      </p:pic>
      <p:pic>
        <p:nvPicPr>
          <p:cNvPr id="16" name="Picture 15" descr="A logo of a flower with leaves and a circle with text&#10;&#10;Description automatically generated">
            <a:extLst>
              <a:ext uri="{FF2B5EF4-FFF2-40B4-BE49-F238E27FC236}">
                <a16:creationId xmlns:a16="http://schemas.microsoft.com/office/drawing/2014/main" id="{06A160E8-6F71-B218-3AFF-C94DEBDE9247}"/>
              </a:ext>
            </a:extLst>
          </p:cNvPr>
          <p:cNvPicPr>
            <a:picLocks noChangeAspect="1"/>
          </p:cNvPicPr>
          <p:nvPr/>
        </p:nvPicPr>
        <p:blipFill>
          <a:blip r:embed="rId7"/>
          <a:stretch>
            <a:fillRect/>
          </a:stretch>
        </p:blipFill>
        <p:spPr>
          <a:xfrm>
            <a:off x="3634034" y="1088260"/>
            <a:ext cx="1369313" cy="1369313"/>
          </a:xfrm>
          <a:prstGeom prst="rect">
            <a:avLst/>
          </a:prstGeom>
        </p:spPr>
      </p:pic>
      <p:sp>
        <p:nvSpPr>
          <p:cNvPr id="3" name="TextBox 2">
            <a:extLst>
              <a:ext uri="{FF2B5EF4-FFF2-40B4-BE49-F238E27FC236}">
                <a16:creationId xmlns:a16="http://schemas.microsoft.com/office/drawing/2014/main" id="{05A67D02-D566-8A77-597F-FC7904D2133A}"/>
              </a:ext>
            </a:extLst>
          </p:cNvPr>
          <p:cNvSpPr txBox="1"/>
          <p:nvPr/>
        </p:nvSpPr>
        <p:spPr>
          <a:xfrm>
            <a:off x="1240971" y="2755573"/>
            <a:ext cx="6662057" cy="95410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EPA’s ENERGY STAR program is proposing to sunset the certification pathway to the ENERGY STAR label for residential gas furnaces and central air conditioners (CACs). EPA sees an unprecedented opportunity for the ENERGY STAR program to support a national transition to electrification of residential space conditioning.</a:t>
            </a:r>
          </a:p>
        </p:txBody>
      </p:sp>
    </p:spTree>
    <p:extLst>
      <p:ext uri="{BB962C8B-B14F-4D97-AF65-F5344CB8AC3E}">
        <p14:creationId xmlns:p14="http://schemas.microsoft.com/office/powerpoint/2010/main" val="247687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lvl="0"/>
            <a:br>
              <a:rPr lang="en-US" sz="2400" dirty="0"/>
            </a:br>
            <a:br>
              <a:rPr lang="en-US" sz="2400" dirty="0"/>
            </a:br>
            <a:r>
              <a:rPr lang="en-US" sz="2400" dirty="0">
                <a:solidFill>
                  <a:srgbClr val="0070C0"/>
                </a:solidFill>
              </a:rPr>
              <a:t>DOE  - Residential Gas Water Heating</a:t>
            </a:r>
            <a:br>
              <a:rPr lang="en-US" sz="2400" dirty="0">
                <a:solidFill>
                  <a:srgbClr val="0070C0"/>
                </a:solidFill>
              </a:rPr>
            </a:br>
            <a:br>
              <a:rPr lang="en-US" dirty="0"/>
            </a:br>
            <a:endParaRPr lang="en-US" sz="2400" dirty="0">
              <a:solidFill>
                <a:srgbClr val="0070C0"/>
              </a:solidFill>
            </a:endParaRPr>
          </a:p>
        </p:txBody>
      </p:sp>
      <p:sp>
        <p:nvSpPr>
          <p:cNvPr id="4" name="Slide Number Placeholder 5"/>
          <p:cNvSpPr>
            <a:spLocks noGrp="1"/>
          </p:cNvSpPr>
          <p:nvPr>
            <p:ph type="sldNum" sz="quarter" idx="12"/>
          </p:nvPr>
        </p:nvSpPr>
        <p:spPr/>
        <p:txBody>
          <a:bodyPr/>
          <a:lstStyle/>
          <a:p>
            <a:fld id="{51475480-1983-4E93-B7DC-73699F5157D5}" type="slidenum">
              <a:rPr lang="en-US" smtClean="0"/>
              <a:pPr/>
              <a:t>3</a:t>
            </a:fld>
            <a:endParaRPr lang="en-US"/>
          </a:p>
        </p:txBody>
      </p:sp>
      <p:pic>
        <p:nvPicPr>
          <p:cNvPr id="8" name="Graphic 7">
            <a:extLst>
              <a:ext uri="{FF2B5EF4-FFF2-40B4-BE49-F238E27FC236}">
                <a16:creationId xmlns:a16="http://schemas.microsoft.com/office/drawing/2014/main" id="{CDC068A6-D2E5-433A-82F5-72D6464CFB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6759" y="4692336"/>
            <a:ext cx="1139281" cy="265464"/>
          </a:xfrm>
          <a:prstGeom prst="rect">
            <a:avLst/>
          </a:prstGeom>
        </p:spPr>
      </p:pic>
      <p:pic>
        <p:nvPicPr>
          <p:cNvPr id="9" name="Graphic 5">
            <a:extLst>
              <a:ext uri="{FF2B5EF4-FFF2-40B4-BE49-F238E27FC236}">
                <a16:creationId xmlns:a16="http://schemas.microsoft.com/office/drawing/2014/main" id="{B03130F8-22BF-1ABA-EB49-5DA98132FA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917" y="4669825"/>
            <a:ext cx="899235" cy="283969"/>
          </a:xfrm>
          <a:prstGeom prst="rect">
            <a:avLst/>
          </a:prstGeom>
        </p:spPr>
      </p:pic>
      <p:pic>
        <p:nvPicPr>
          <p:cNvPr id="12" name="Picture 11">
            <a:extLst>
              <a:ext uri="{FF2B5EF4-FFF2-40B4-BE49-F238E27FC236}">
                <a16:creationId xmlns:a16="http://schemas.microsoft.com/office/drawing/2014/main" id="{B4FFCFC6-3BC9-4716-9A3B-DE8C8E5635A7}"/>
              </a:ext>
            </a:extLst>
          </p:cNvPr>
          <p:cNvPicPr>
            <a:picLocks noChangeAspect="1"/>
          </p:cNvPicPr>
          <p:nvPr/>
        </p:nvPicPr>
        <p:blipFill>
          <a:blip r:embed="rId7"/>
          <a:stretch>
            <a:fillRect/>
          </a:stretch>
        </p:blipFill>
        <p:spPr>
          <a:xfrm>
            <a:off x="3827420" y="1078738"/>
            <a:ext cx="1347895" cy="1335005"/>
          </a:xfrm>
          <a:prstGeom prst="rect">
            <a:avLst/>
          </a:prstGeom>
        </p:spPr>
      </p:pic>
      <p:sp>
        <p:nvSpPr>
          <p:cNvPr id="5" name="TextBox 4">
            <a:extLst>
              <a:ext uri="{FF2B5EF4-FFF2-40B4-BE49-F238E27FC236}">
                <a16:creationId xmlns:a16="http://schemas.microsoft.com/office/drawing/2014/main" id="{74B6D876-3E5F-1F99-8387-F127343030C8}"/>
              </a:ext>
            </a:extLst>
          </p:cNvPr>
          <p:cNvSpPr txBox="1"/>
          <p:nvPr/>
        </p:nvSpPr>
        <p:spPr>
          <a:xfrm>
            <a:off x="1190063" y="2729757"/>
            <a:ext cx="6781800" cy="1384995"/>
          </a:xfrm>
          <a:prstGeom prst="rect">
            <a:avLst/>
          </a:prstGeom>
          <a:noFill/>
        </p:spPr>
        <p:txBody>
          <a:bodyPr wrap="square" rtlCol="0">
            <a:spAutoFit/>
          </a:bodyPr>
          <a:lstStyle/>
          <a:p>
            <a:pPr algn="ctr"/>
            <a:r>
              <a:rPr lang="en-US" sz="1400" b="0" i="0" u="none" strike="noStrike" baseline="0" dirty="0">
                <a:latin typeface="Arial" panose="020B0604020202020204" pitchFamily="34" charset="0"/>
                <a:cs typeface="Arial" panose="020B0604020202020204" pitchFamily="34" charset="0"/>
              </a:rPr>
              <a:t>DOE is proposing more stringent annual fuel utilization efficiency (AFUE) standards for gas-fired and oil-fired boilers while maintaining the current standards for electric steam and hot water boilers. DOE has tentatively concluded that the proposed standards represent the maximum improvement in energy efficiency that is technologically feasible and economically justified and would result in the significant conservation of energy.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10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2400" dirty="0">
                <a:solidFill>
                  <a:srgbClr val="0070C0"/>
                </a:solidFill>
                <a:ea typeface="Calibri" panose="020F0502020204030204" pitchFamily="34" charset="0"/>
              </a:rPr>
              <a:t>Recent EPA &amp; DOE Proposals Impacting Consumers</a:t>
            </a:r>
            <a:endParaRPr lang="en-US" sz="2400" dirty="0">
              <a:solidFill>
                <a:srgbClr val="0070C0"/>
              </a:solidFill>
            </a:endParaRPr>
          </a:p>
        </p:txBody>
      </p:sp>
      <p:sp>
        <p:nvSpPr>
          <p:cNvPr id="4" name="Slide Number Placeholder 5"/>
          <p:cNvSpPr>
            <a:spLocks noGrp="1"/>
          </p:cNvSpPr>
          <p:nvPr>
            <p:ph type="sldNum" sz="quarter" idx="12"/>
          </p:nvPr>
        </p:nvSpPr>
        <p:spPr/>
        <p:txBody>
          <a:bodyPr/>
          <a:lstStyle/>
          <a:p>
            <a:fld id="{51475480-1983-4E93-B7DC-73699F5157D5}" type="slidenum">
              <a:rPr lang="en-US" smtClean="0"/>
              <a:pPr/>
              <a:t>4</a:t>
            </a:fld>
            <a:endParaRPr lang="en-US"/>
          </a:p>
        </p:txBody>
      </p:sp>
      <p:sp>
        <p:nvSpPr>
          <p:cNvPr id="2" name="TextBox 1">
            <a:extLst>
              <a:ext uri="{FF2B5EF4-FFF2-40B4-BE49-F238E27FC236}">
                <a16:creationId xmlns:a16="http://schemas.microsoft.com/office/drawing/2014/main" id="{02567369-6587-4178-9851-E9E1EC0AE320}"/>
              </a:ext>
            </a:extLst>
          </p:cNvPr>
          <p:cNvSpPr txBox="1"/>
          <p:nvPr/>
        </p:nvSpPr>
        <p:spPr>
          <a:xfrm>
            <a:off x="2485678" y="4775200"/>
            <a:ext cx="4190571" cy="246221"/>
          </a:xfrm>
          <a:prstGeom prst="rect">
            <a:avLst/>
          </a:prstGeom>
          <a:noFill/>
        </p:spPr>
        <p:txBody>
          <a:bodyPr wrap="none" rtlCol="0">
            <a:spAutoFit/>
          </a:bodyPr>
          <a:lstStyle/>
          <a:p>
            <a:r>
              <a:rPr lang="en-US" sz="1000" i="1" dirty="0">
                <a:solidFill>
                  <a:schemeClr val="bg1">
                    <a:lumMod val="65000"/>
                  </a:schemeClr>
                </a:solidFill>
              </a:rPr>
              <a:t>For General Informational Purposes Only – No Warranty of Completeness or Accuracy</a:t>
            </a:r>
          </a:p>
        </p:txBody>
      </p:sp>
      <p:pic>
        <p:nvPicPr>
          <p:cNvPr id="8" name="Graphic 7">
            <a:extLst>
              <a:ext uri="{FF2B5EF4-FFF2-40B4-BE49-F238E27FC236}">
                <a16:creationId xmlns:a16="http://schemas.microsoft.com/office/drawing/2014/main" id="{CDC068A6-D2E5-433A-82F5-72D6464CFB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6759" y="4692336"/>
            <a:ext cx="1139281" cy="265464"/>
          </a:xfrm>
          <a:prstGeom prst="rect">
            <a:avLst/>
          </a:prstGeom>
        </p:spPr>
      </p:pic>
      <p:pic>
        <p:nvPicPr>
          <p:cNvPr id="9" name="Graphic 5">
            <a:extLst>
              <a:ext uri="{FF2B5EF4-FFF2-40B4-BE49-F238E27FC236}">
                <a16:creationId xmlns:a16="http://schemas.microsoft.com/office/drawing/2014/main" id="{B03130F8-22BF-1ABA-EB49-5DA98132FA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917" y="4669825"/>
            <a:ext cx="899235" cy="283969"/>
          </a:xfrm>
          <a:prstGeom prst="rect">
            <a:avLst/>
          </a:prstGeom>
        </p:spPr>
      </p:pic>
      <p:grpSp>
        <p:nvGrpSpPr>
          <p:cNvPr id="3" name="Group 2">
            <a:extLst>
              <a:ext uri="{FF2B5EF4-FFF2-40B4-BE49-F238E27FC236}">
                <a16:creationId xmlns:a16="http://schemas.microsoft.com/office/drawing/2014/main" id="{08CD667A-9F58-F1EE-DC1B-CC83FF58603A}"/>
              </a:ext>
            </a:extLst>
          </p:cNvPr>
          <p:cNvGrpSpPr/>
          <p:nvPr/>
        </p:nvGrpSpPr>
        <p:grpSpPr>
          <a:xfrm>
            <a:off x="661936" y="777383"/>
            <a:ext cx="7786254" cy="3851009"/>
            <a:chOff x="661936" y="777383"/>
            <a:chExt cx="7786254" cy="3851009"/>
          </a:xfrm>
        </p:grpSpPr>
        <p:sp>
          <p:nvSpPr>
            <p:cNvPr id="5" name="Freeform: Shape 4">
              <a:extLst>
                <a:ext uri="{FF2B5EF4-FFF2-40B4-BE49-F238E27FC236}">
                  <a16:creationId xmlns:a16="http://schemas.microsoft.com/office/drawing/2014/main" id="{556018B4-B1A9-26D5-7286-A90979392112}"/>
                </a:ext>
              </a:extLst>
            </p:cNvPr>
            <p:cNvSpPr/>
            <p:nvPr/>
          </p:nvSpPr>
          <p:spPr>
            <a:xfrm>
              <a:off x="661936" y="777383"/>
              <a:ext cx="2382694" cy="1058194"/>
            </a:xfrm>
            <a:custGeom>
              <a:avLst/>
              <a:gdLst>
                <a:gd name="connsiteX0" fmla="*/ 0 w 2382694"/>
                <a:gd name="connsiteY0" fmla="*/ 0 h 1058194"/>
                <a:gd name="connsiteX1" fmla="*/ 2382694 w 2382694"/>
                <a:gd name="connsiteY1" fmla="*/ 0 h 1058194"/>
                <a:gd name="connsiteX2" fmla="*/ 2382694 w 2382694"/>
                <a:gd name="connsiteY2" fmla="*/ 1058194 h 1058194"/>
                <a:gd name="connsiteX3" fmla="*/ 0 w 2382694"/>
                <a:gd name="connsiteY3" fmla="*/ 1058194 h 1058194"/>
                <a:gd name="connsiteX4" fmla="*/ 0 w 2382694"/>
                <a:gd name="connsiteY4" fmla="*/ 0 h 105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1058194">
                  <a:moveTo>
                    <a:pt x="0" y="0"/>
                  </a:moveTo>
                  <a:lnTo>
                    <a:pt x="2382694" y="0"/>
                  </a:lnTo>
                  <a:lnTo>
                    <a:pt x="2382694" y="1058194"/>
                  </a:lnTo>
                  <a:lnTo>
                    <a:pt x="0" y="105819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EPA – ENERGY STAR</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Removes Gas Furnaces</a:t>
              </a:r>
            </a:p>
          </p:txBody>
        </p:sp>
        <p:sp>
          <p:nvSpPr>
            <p:cNvPr id="6" name="Freeform: Shape 5">
              <a:extLst>
                <a:ext uri="{FF2B5EF4-FFF2-40B4-BE49-F238E27FC236}">
                  <a16:creationId xmlns:a16="http://schemas.microsoft.com/office/drawing/2014/main" id="{0159CD11-99C3-2F4D-75AA-0A13A3D749E4}"/>
                </a:ext>
              </a:extLst>
            </p:cNvPr>
            <p:cNvSpPr/>
            <p:nvPr/>
          </p:nvSpPr>
          <p:spPr>
            <a:xfrm>
              <a:off x="668049" y="1860795"/>
              <a:ext cx="2382694" cy="2767597"/>
            </a:xfrm>
            <a:custGeom>
              <a:avLst/>
              <a:gdLst>
                <a:gd name="connsiteX0" fmla="*/ 0 w 2382694"/>
                <a:gd name="connsiteY0" fmla="*/ 0 h 2767597"/>
                <a:gd name="connsiteX1" fmla="*/ 2382694 w 2382694"/>
                <a:gd name="connsiteY1" fmla="*/ 0 h 2767597"/>
                <a:gd name="connsiteX2" fmla="*/ 2382694 w 2382694"/>
                <a:gd name="connsiteY2" fmla="*/ 2767597 h 2767597"/>
                <a:gd name="connsiteX3" fmla="*/ 0 w 2382694"/>
                <a:gd name="connsiteY3" fmla="*/ 2767597 h 2767597"/>
                <a:gd name="connsiteX4" fmla="*/ 0 w 2382694"/>
                <a:gd name="connsiteY4" fmla="*/ 0 h 27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2767597">
                  <a:moveTo>
                    <a:pt x="0" y="0"/>
                  </a:moveTo>
                  <a:lnTo>
                    <a:pt x="2382694" y="0"/>
                  </a:lnTo>
                  <a:lnTo>
                    <a:pt x="2382694" y="2767597"/>
                  </a:lnTo>
                  <a:lnTo>
                    <a:pt x="0" y="276759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Proposes phase out of ENERGY STAR for residential gas furnaces</a:t>
              </a:r>
            </a:p>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EPA did not issue federal register notice</a:t>
              </a:r>
            </a:p>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EPA did not provide technical analysis or support </a:t>
              </a:r>
            </a:p>
          </p:txBody>
        </p:sp>
        <p:sp>
          <p:nvSpPr>
            <p:cNvPr id="7" name="Freeform: Shape 6">
              <a:extLst>
                <a:ext uri="{FF2B5EF4-FFF2-40B4-BE49-F238E27FC236}">
                  <a16:creationId xmlns:a16="http://schemas.microsoft.com/office/drawing/2014/main" id="{905E7743-CA43-DA65-BB4E-BA16D016129D}"/>
                </a:ext>
              </a:extLst>
            </p:cNvPr>
            <p:cNvSpPr/>
            <p:nvPr/>
          </p:nvSpPr>
          <p:spPr>
            <a:xfrm>
              <a:off x="6053511" y="799957"/>
              <a:ext cx="2382694" cy="1019427"/>
            </a:xfrm>
            <a:custGeom>
              <a:avLst/>
              <a:gdLst>
                <a:gd name="connsiteX0" fmla="*/ 0 w 2382694"/>
                <a:gd name="connsiteY0" fmla="*/ 0 h 1019427"/>
                <a:gd name="connsiteX1" fmla="*/ 2382694 w 2382694"/>
                <a:gd name="connsiteY1" fmla="*/ 0 h 1019427"/>
                <a:gd name="connsiteX2" fmla="*/ 2382694 w 2382694"/>
                <a:gd name="connsiteY2" fmla="*/ 1019427 h 1019427"/>
                <a:gd name="connsiteX3" fmla="*/ 0 w 2382694"/>
                <a:gd name="connsiteY3" fmla="*/ 1019427 h 1019427"/>
                <a:gd name="connsiteX4" fmla="*/ 0 w 2382694"/>
                <a:gd name="connsiteY4" fmla="*/ 0 h 1019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1019427">
                  <a:moveTo>
                    <a:pt x="0" y="0"/>
                  </a:moveTo>
                  <a:lnTo>
                    <a:pt x="2382694" y="0"/>
                  </a:lnTo>
                  <a:lnTo>
                    <a:pt x="2382694" y="1019427"/>
                  </a:lnTo>
                  <a:lnTo>
                    <a:pt x="0" y="101942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DOE - Commercial </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Gas Water Heating</a:t>
              </a:r>
            </a:p>
          </p:txBody>
        </p:sp>
        <p:sp>
          <p:nvSpPr>
            <p:cNvPr id="10" name="Freeform: Shape 9">
              <a:extLst>
                <a:ext uri="{FF2B5EF4-FFF2-40B4-BE49-F238E27FC236}">
                  <a16:creationId xmlns:a16="http://schemas.microsoft.com/office/drawing/2014/main" id="{10504656-0F56-C6B0-2041-7A152E70997A}"/>
                </a:ext>
              </a:extLst>
            </p:cNvPr>
            <p:cNvSpPr/>
            <p:nvPr/>
          </p:nvSpPr>
          <p:spPr>
            <a:xfrm>
              <a:off x="6065496" y="1841874"/>
              <a:ext cx="2382694" cy="2767597"/>
            </a:xfrm>
            <a:custGeom>
              <a:avLst/>
              <a:gdLst>
                <a:gd name="connsiteX0" fmla="*/ 0 w 2382694"/>
                <a:gd name="connsiteY0" fmla="*/ 0 h 2767597"/>
                <a:gd name="connsiteX1" fmla="*/ 2382694 w 2382694"/>
                <a:gd name="connsiteY1" fmla="*/ 0 h 2767597"/>
                <a:gd name="connsiteX2" fmla="*/ 2382694 w 2382694"/>
                <a:gd name="connsiteY2" fmla="*/ 2767597 h 2767597"/>
                <a:gd name="connsiteX3" fmla="*/ 0 w 2382694"/>
                <a:gd name="connsiteY3" fmla="*/ 2767597 h 2767597"/>
                <a:gd name="connsiteX4" fmla="*/ 0 w 2382694"/>
                <a:gd name="connsiteY4" fmla="*/ 0 h 27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2767597">
                  <a:moveTo>
                    <a:pt x="0" y="0"/>
                  </a:moveTo>
                  <a:lnTo>
                    <a:pt x="2382694" y="0"/>
                  </a:lnTo>
                  <a:lnTo>
                    <a:pt x="2382694" y="2767597"/>
                  </a:lnTo>
                  <a:lnTo>
                    <a:pt x="0" y="276759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95% thermal efficiency for gas storage HWH condensing units</a:t>
              </a:r>
            </a:p>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96% thermal efficiency for gas instantaneous HWH</a:t>
              </a:r>
            </a:p>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Final Rule Effective December 5, 2023 (equipment - October 6, 2026)</a:t>
              </a:r>
            </a:p>
          </p:txBody>
        </p:sp>
        <p:sp>
          <p:nvSpPr>
            <p:cNvPr id="12" name="Freeform: Shape 11">
              <a:extLst>
                <a:ext uri="{FF2B5EF4-FFF2-40B4-BE49-F238E27FC236}">
                  <a16:creationId xmlns:a16="http://schemas.microsoft.com/office/drawing/2014/main" id="{C9139CE3-4A10-3703-305C-0329B101EA04}"/>
                </a:ext>
              </a:extLst>
            </p:cNvPr>
            <p:cNvSpPr/>
            <p:nvPr/>
          </p:nvSpPr>
          <p:spPr>
            <a:xfrm>
              <a:off x="3389610" y="777383"/>
              <a:ext cx="2382694" cy="1068555"/>
            </a:xfrm>
            <a:custGeom>
              <a:avLst/>
              <a:gdLst>
                <a:gd name="connsiteX0" fmla="*/ 0 w 2382694"/>
                <a:gd name="connsiteY0" fmla="*/ 0 h 1068555"/>
                <a:gd name="connsiteX1" fmla="*/ 2382694 w 2382694"/>
                <a:gd name="connsiteY1" fmla="*/ 0 h 1068555"/>
                <a:gd name="connsiteX2" fmla="*/ 2382694 w 2382694"/>
                <a:gd name="connsiteY2" fmla="*/ 1068555 h 1068555"/>
                <a:gd name="connsiteX3" fmla="*/ 0 w 2382694"/>
                <a:gd name="connsiteY3" fmla="*/ 1068555 h 1068555"/>
                <a:gd name="connsiteX4" fmla="*/ 0 w 2382694"/>
                <a:gd name="connsiteY4" fmla="*/ 0 h 106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1068555">
                  <a:moveTo>
                    <a:pt x="0" y="0"/>
                  </a:moveTo>
                  <a:lnTo>
                    <a:pt x="2382694" y="0"/>
                  </a:lnTo>
                  <a:lnTo>
                    <a:pt x="2382694" y="1068555"/>
                  </a:lnTo>
                  <a:lnTo>
                    <a:pt x="0" y="10685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DOE - Residential</a:t>
              </a:r>
            </a:p>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Gas Water Heating</a:t>
              </a:r>
            </a:p>
          </p:txBody>
        </p:sp>
        <p:sp>
          <p:nvSpPr>
            <p:cNvPr id="13" name="Freeform: Shape 12">
              <a:extLst>
                <a:ext uri="{FF2B5EF4-FFF2-40B4-BE49-F238E27FC236}">
                  <a16:creationId xmlns:a16="http://schemas.microsoft.com/office/drawing/2014/main" id="{D61C816A-959E-561A-7C54-1730E4F0CE88}"/>
                </a:ext>
              </a:extLst>
            </p:cNvPr>
            <p:cNvSpPr/>
            <p:nvPr/>
          </p:nvSpPr>
          <p:spPr>
            <a:xfrm>
              <a:off x="3380652" y="1860795"/>
              <a:ext cx="2382694" cy="2767597"/>
            </a:xfrm>
            <a:custGeom>
              <a:avLst/>
              <a:gdLst>
                <a:gd name="connsiteX0" fmla="*/ 0 w 2382694"/>
                <a:gd name="connsiteY0" fmla="*/ 0 h 2767597"/>
                <a:gd name="connsiteX1" fmla="*/ 2382694 w 2382694"/>
                <a:gd name="connsiteY1" fmla="*/ 0 h 2767597"/>
                <a:gd name="connsiteX2" fmla="*/ 2382694 w 2382694"/>
                <a:gd name="connsiteY2" fmla="*/ 2767597 h 2767597"/>
                <a:gd name="connsiteX3" fmla="*/ 0 w 2382694"/>
                <a:gd name="connsiteY3" fmla="*/ 2767597 h 2767597"/>
                <a:gd name="connsiteX4" fmla="*/ 0 w 2382694"/>
                <a:gd name="connsiteY4" fmla="*/ 0 h 27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2767597">
                  <a:moveTo>
                    <a:pt x="0" y="0"/>
                  </a:moveTo>
                  <a:lnTo>
                    <a:pt x="2382694" y="0"/>
                  </a:lnTo>
                  <a:lnTo>
                    <a:pt x="2382694" y="2767597"/>
                  </a:lnTo>
                  <a:lnTo>
                    <a:pt x="0" y="276759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95% minimum efficiency – for boilers, requires condensing technology</a:t>
              </a:r>
            </a:p>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Violates unavailability provisions of Energy Policy &amp; Conservation Act </a:t>
              </a:r>
            </a:p>
            <a:p>
              <a:pPr marL="114300" lvl="1" indent="-114300" algn="l" defTabSz="622300">
                <a:lnSpc>
                  <a:spcPct val="90000"/>
                </a:lnSpc>
                <a:spcBef>
                  <a:spcPct val="0"/>
                </a:spcBef>
                <a:spcAft>
                  <a:spcPts val="800"/>
                </a:spcAft>
                <a:buChar char="•"/>
              </a:pPr>
              <a:r>
                <a:rPr lang="en-US" sz="1400" kern="1200" dirty="0">
                  <a:latin typeface="Arial" panose="020B0604020202020204" pitchFamily="34" charset="0"/>
                  <a:cs typeface="Arial" panose="020B0604020202020204" pitchFamily="34" charset="0"/>
                </a:rPr>
                <a:t>Replacing non-condensing boilers will be problematic for consumers</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p>
          </p:txBody>
        </p:sp>
      </p:grpSp>
    </p:spTree>
    <p:extLst>
      <p:ext uri="{BB962C8B-B14F-4D97-AF65-F5344CB8AC3E}">
        <p14:creationId xmlns:p14="http://schemas.microsoft.com/office/powerpoint/2010/main" val="203279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1475480-1983-4E93-B7DC-73699F5157D5}" type="slidenum">
              <a:rPr lang="en-US" smtClean="0"/>
              <a:pPr/>
              <a:t>5</a:t>
            </a:fld>
            <a:endParaRPr lang="en-US"/>
          </a:p>
        </p:txBody>
      </p:sp>
      <p:pic>
        <p:nvPicPr>
          <p:cNvPr id="8" name="Graphic 7">
            <a:extLst>
              <a:ext uri="{FF2B5EF4-FFF2-40B4-BE49-F238E27FC236}">
                <a16:creationId xmlns:a16="http://schemas.microsoft.com/office/drawing/2014/main" id="{CDC068A6-D2E5-433A-82F5-72D6464CFB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6759" y="4692336"/>
            <a:ext cx="1139281" cy="265464"/>
          </a:xfrm>
          <a:prstGeom prst="rect">
            <a:avLst/>
          </a:prstGeom>
        </p:spPr>
      </p:pic>
      <p:pic>
        <p:nvPicPr>
          <p:cNvPr id="9" name="Graphic 5">
            <a:extLst>
              <a:ext uri="{FF2B5EF4-FFF2-40B4-BE49-F238E27FC236}">
                <a16:creationId xmlns:a16="http://schemas.microsoft.com/office/drawing/2014/main" id="{B03130F8-22BF-1ABA-EB49-5DA98132F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917" y="4669825"/>
            <a:ext cx="899235" cy="283969"/>
          </a:xfrm>
          <a:prstGeom prst="rect">
            <a:avLst/>
          </a:prstGeom>
        </p:spPr>
      </p:pic>
      <p:pic>
        <p:nvPicPr>
          <p:cNvPr id="24" name="Picture 23">
            <a:extLst>
              <a:ext uri="{FF2B5EF4-FFF2-40B4-BE49-F238E27FC236}">
                <a16:creationId xmlns:a16="http://schemas.microsoft.com/office/drawing/2014/main" id="{BAE25D13-EFF7-BBE7-6D33-A583D89062EE}"/>
              </a:ext>
            </a:extLst>
          </p:cNvPr>
          <p:cNvPicPr>
            <a:picLocks noChangeAspect="1"/>
          </p:cNvPicPr>
          <p:nvPr/>
        </p:nvPicPr>
        <p:blipFill>
          <a:blip r:embed="rId6"/>
          <a:stretch>
            <a:fillRect/>
          </a:stretch>
        </p:blipFill>
        <p:spPr>
          <a:xfrm>
            <a:off x="2988792" y="4524656"/>
            <a:ext cx="3350299" cy="250544"/>
          </a:xfrm>
          <a:prstGeom prst="rect">
            <a:avLst/>
          </a:prstGeom>
        </p:spPr>
      </p:pic>
      <p:sp>
        <p:nvSpPr>
          <p:cNvPr id="37" name="TextBox 36">
            <a:extLst>
              <a:ext uri="{FF2B5EF4-FFF2-40B4-BE49-F238E27FC236}">
                <a16:creationId xmlns:a16="http://schemas.microsoft.com/office/drawing/2014/main" id="{B2C47644-A6E0-CC2D-2917-C46C739988A4}"/>
              </a:ext>
            </a:extLst>
          </p:cNvPr>
          <p:cNvSpPr txBox="1"/>
          <p:nvPr/>
        </p:nvSpPr>
        <p:spPr>
          <a:xfrm>
            <a:off x="6187316" y="3863431"/>
            <a:ext cx="1011816" cy="369332"/>
          </a:xfrm>
          <a:prstGeom prst="rect">
            <a:avLst/>
          </a:prstGeom>
          <a:noFill/>
        </p:spPr>
        <p:txBody>
          <a:bodyPr wrap="none" rtlCol="0">
            <a:spAutoFit/>
          </a:bodyPr>
          <a:lstStyle/>
          <a:p>
            <a:pPr algn="ctr"/>
            <a:r>
              <a:rPr lang="en-US" sz="900" b="1" dirty="0">
                <a:latin typeface="Times New Roman" panose="02020603050405020304" pitchFamily="18" charset="0"/>
                <a:cs typeface="Times New Roman" panose="02020603050405020304" pitchFamily="18" charset="0"/>
              </a:rPr>
              <a:t>Non-Condensing</a:t>
            </a:r>
          </a:p>
          <a:p>
            <a:pPr algn="ctr"/>
            <a:r>
              <a:rPr lang="en-US" sz="900" b="1" dirty="0">
                <a:latin typeface="Times New Roman" panose="02020603050405020304" pitchFamily="18" charset="0"/>
                <a:cs typeface="Times New Roman" panose="02020603050405020304" pitchFamily="18" charset="0"/>
              </a:rPr>
              <a:t>&gt;.80 EF</a:t>
            </a:r>
            <a:endParaRPr lang="en-US" sz="900" b="1" dirty="0"/>
          </a:p>
        </p:txBody>
      </p:sp>
      <p:grpSp>
        <p:nvGrpSpPr>
          <p:cNvPr id="42" name="Group 41">
            <a:extLst>
              <a:ext uri="{FF2B5EF4-FFF2-40B4-BE49-F238E27FC236}">
                <a16:creationId xmlns:a16="http://schemas.microsoft.com/office/drawing/2014/main" id="{E296D806-FEAF-E55F-C1F3-3506551CDF42}"/>
              </a:ext>
            </a:extLst>
          </p:cNvPr>
          <p:cNvGrpSpPr/>
          <p:nvPr/>
        </p:nvGrpSpPr>
        <p:grpSpPr>
          <a:xfrm>
            <a:off x="326065" y="793657"/>
            <a:ext cx="7934562" cy="2985182"/>
            <a:chOff x="326065" y="793657"/>
            <a:chExt cx="7934562" cy="2985182"/>
          </a:xfrm>
        </p:grpSpPr>
        <p:sp>
          <p:nvSpPr>
            <p:cNvPr id="13" name="TextBox 12">
              <a:extLst>
                <a:ext uri="{FF2B5EF4-FFF2-40B4-BE49-F238E27FC236}">
                  <a16:creationId xmlns:a16="http://schemas.microsoft.com/office/drawing/2014/main" id="{2037FA73-D761-19CB-F6B2-D5326513D453}"/>
                </a:ext>
              </a:extLst>
            </p:cNvPr>
            <p:cNvSpPr txBox="1"/>
            <p:nvPr/>
          </p:nvSpPr>
          <p:spPr>
            <a:xfrm>
              <a:off x="1928037" y="3409507"/>
              <a:ext cx="184731" cy="369332"/>
            </a:xfrm>
            <a:prstGeom prst="rect">
              <a:avLst/>
            </a:prstGeom>
            <a:noFill/>
          </p:spPr>
          <p:txBody>
            <a:bodyPr wrap="none" rtlCol="0">
              <a:spAutoFit/>
            </a:bodyPr>
            <a:lstStyle/>
            <a:p>
              <a:endParaRPr lang="en-US" dirty="0"/>
            </a:p>
          </p:txBody>
        </p:sp>
        <p:pic>
          <p:nvPicPr>
            <p:cNvPr id="17" name="Picture 16">
              <a:extLst>
                <a:ext uri="{FF2B5EF4-FFF2-40B4-BE49-F238E27FC236}">
                  <a16:creationId xmlns:a16="http://schemas.microsoft.com/office/drawing/2014/main" id="{27FFB4AD-8F4F-196C-27FC-1FE81A779DE9}"/>
                </a:ext>
              </a:extLst>
            </p:cNvPr>
            <p:cNvPicPr>
              <a:picLocks noChangeAspect="1"/>
            </p:cNvPicPr>
            <p:nvPr/>
          </p:nvPicPr>
          <p:blipFill>
            <a:blip r:embed="rId7"/>
            <a:stretch>
              <a:fillRect/>
            </a:stretch>
          </p:blipFill>
          <p:spPr>
            <a:xfrm>
              <a:off x="6242431" y="849381"/>
              <a:ext cx="850528" cy="2298238"/>
            </a:xfrm>
            <a:prstGeom prst="rect">
              <a:avLst/>
            </a:prstGeom>
          </p:spPr>
        </p:pic>
        <p:pic>
          <p:nvPicPr>
            <p:cNvPr id="18" name="Picture 17">
              <a:extLst>
                <a:ext uri="{FF2B5EF4-FFF2-40B4-BE49-F238E27FC236}">
                  <a16:creationId xmlns:a16="http://schemas.microsoft.com/office/drawing/2014/main" id="{8C7EFFDE-5CCC-6075-E11A-3BE730EE3E46}"/>
                </a:ext>
              </a:extLst>
            </p:cNvPr>
            <p:cNvPicPr>
              <a:picLocks noChangeAspect="1"/>
            </p:cNvPicPr>
            <p:nvPr/>
          </p:nvPicPr>
          <p:blipFill>
            <a:blip r:embed="rId8"/>
            <a:stretch>
              <a:fillRect/>
            </a:stretch>
          </p:blipFill>
          <p:spPr>
            <a:xfrm>
              <a:off x="326065" y="978716"/>
              <a:ext cx="2350238" cy="1073275"/>
            </a:xfrm>
            <a:prstGeom prst="rect">
              <a:avLst/>
            </a:prstGeom>
            <a:ln>
              <a:solidFill>
                <a:schemeClr val="tx1"/>
              </a:solidFill>
            </a:ln>
          </p:spPr>
        </p:pic>
        <p:pic>
          <p:nvPicPr>
            <p:cNvPr id="20" name="Picture 19">
              <a:extLst>
                <a:ext uri="{FF2B5EF4-FFF2-40B4-BE49-F238E27FC236}">
                  <a16:creationId xmlns:a16="http://schemas.microsoft.com/office/drawing/2014/main" id="{5C54022E-B526-E4D1-7F1C-BAE4FEA5CD31}"/>
                </a:ext>
              </a:extLst>
            </p:cNvPr>
            <p:cNvPicPr>
              <a:picLocks noChangeAspect="1"/>
            </p:cNvPicPr>
            <p:nvPr/>
          </p:nvPicPr>
          <p:blipFill>
            <a:blip r:embed="rId9"/>
            <a:stretch>
              <a:fillRect/>
            </a:stretch>
          </p:blipFill>
          <p:spPr>
            <a:xfrm>
              <a:off x="3468612" y="813941"/>
              <a:ext cx="2390660" cy="2298238"/>
            </a:xfrm>
            <a:prstGeom prst="rect">
              <a:avLst/>
            </a:prstGeom>
          </p:spPr>
        </p:pic>
        <p:pic>
          <p:nvPicPr>
            <p:cNvPr id="22" name="Picture 21">
              <a:extLst>
                <a:ext uri="{FF2B5EF4-FFF2-40B4-BE49-F238E27FC236}">
                  <a16:creationId xmlns:a16="http://schemas.microsoft.com/office/drawing/2014/main" id="{4543B302-1A94-F8E5-FD36-8C2379DA3608}"/>
                </a:ext>
              </a:extLst>
            </p:cNvPr>
            <p:cNvPicPr>
              <a:picLocks noChangeAspect="1"/>
            </p:cNvPicPr>
            <p:nvPr/>
          </p:nvPicPr>
          <p:blipFill>
            <a:blip r:embed="rId10"/>
            <a:stretch>
              <a:fillRect/>
            </a:stretch>
          </p:blipFill>
          <p:spPr>
            <a:xfrm>
              <a:off x="793898" y="2478816"/>
              <a:ext cx="2390660" cy="559765"/>
            </a:xfrm>
            <a:prstGeom prst="rect">
              <a:avLst/>
            </a:prstGeom>
          </p:spPr>
        </p:pic>
        <p:sp>
          <p:nvSpPr>
            <p:cNvPr id="25" name="TextBox 24">
              <a:extLst>
                <a:ext uri="{FF2B5EF4-FFF2-40B4-BE49-F238E27FC236}">
                  <a16:creationId xmlns:a16="http://schemas.microsoft.com/office/drawing/2014/main" id="{D88BD69A-B491-B678-54CB-6D5E1023AD71}"/>
                </a:ext>
              </a:extLst>
            </p:cNvPr>
            <p:cNvSpPr txBox="1"/>
            <p:nvPr/>
          </p:nvSpPr>
          <p:spPr>
            <a:xfrm>
              <a:off x="756688" y="2970497"/>
              <a:ext cx="646331" cy="507831"/>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Life</a:t>
              </a:r>
              <a:r>
                <a:rPr lang="en-US" sz="900" b="1" dirty="0"/>
                <a:t> (Yrs.)</a:t>
              </a:r>
            </a:p>
            <a:p>
              <a:r>
                <a:rPr lang="en-US" sz="900" b="1" dirty="0">
                  <a:latin typeface="Times New Roman" panose="02020603050405020304" pitchFamily="18" charset="0"/>
                  <a:cs typeface="Times New Roman" panose="02020603050405020304" pitchFamily="18" charset="0"/>
                </a:rPr>
                <a:t>GPM</a:t>
              </a:r>
            </a:p>
            <a:p>
              <a:r>
                <a:rPr lang="en-US" sz="900" b="1" dirty="0">
                  <a:latin typeface="Times New Roman" panose="02020603050405020304" pitchFamily="18" charset="0"/>
                  <a:cs typeface="Times New Roman" panose="02020603050405020304" pitchFamily="18" charset="0"/>
                </a:rPr>
                <a:t>Recovery</a:t>
              </a:r>
            </a:p>
          </p:txBody>
        </p:sp>
        <p:sp>
          <p:nvSpPr>
            <p:cNvPr id="29" name="TextBox 28">
              <a:extLst>
                <a:ext uri="{FF2B5EF4-FFF2-40B4-BE49-F238E27FC236}">
                  <a16:creationId xmlns:a16="http://schemas.microsoft.com/office/drawing/2014/main" id="{341AA3F4-0442-4C1B-AD43-CD0CC031746B}"/>
                </a:ext>
              </a:extLst>
            </p:cNvPr>
            <p:cNvSpPr txBox="1"/>
            <p:nvPr/>
          </p:nvSpPr>
          <p:spPr>
            <a:xfrm>
              <a:off x="3455086" y="2970497"/>
              <a:ext cx="758541" cy="646331"/>
            </a:xfrm>
            <a:prstGeom prst="rect">
              <a:avLst/>
            </a:prstGeom>
            <a:noFill/>
          </p:spPr>
          <p:txBody>
            <a:bodyPr wrap="none" rtlCol="0">
              <a:spAutoFit/>
            </a:bodyPr>
            <a:lstStyle/>
            <a:p>
              <a:pPr algn="ctr"/>
              <a:r>
                <a:rPr lang="en-US" sz="900" b="1" dirty="0">
                  <a:latin typeface="Times New Roman" panose="02020603050405020304" pitchFamily="18" charset="0"/>
                  <a:cs typeface="Times New Roman" panose="02020603050405020304" pitchFamily="18" charset="0"/>
                </a:rPr>
                <a:t>10</a:t>
              </a:r>
              <a:endParaRPr lang="en-US" sz="900" b="1" dirty="0"/>
            </a:p>
            <a:p>
              <a:pPr algn="ctr"/>
              <a:r>
                <a:rPr lang="en-US" sz="900" b="1" dirty="0">
                  <a:latin typeface="Times New Roman" panose="02020603050405020304" pitchFamily="18" charset="0"/>
                  <a:cs typeface="Times New Roman" panose="02020603050405020304" pitchFamily="18" charset="0"/>
                </a:rPr>
                <a:t>3.2</a:t>
              </a:r>
            </a:p>
            <a:p>
              <a:pPr algn="ctr"/>
              <a:r>
                <a:rPr lang="en-US" sz="900" b="1" dirty="0">
                  <a:latin typeface="Times New Roman" panose="02020603050405020304" pitchFamily="18" charset="0"/>
                  <a:cs typeface="Times New Roman" panose="02020603050405020304" pitchFamily="18" charset="0"/>
                </a:rPr>
                <a:t>Up to 3 </a:t>
              </a:r>
              <a:r>
                <a:rPr lang="en-US" sz="900" b="1" dirty="0" err="1">
                  <a:latin typeface="Times New Roman" panose="02020603050405020304" pitchFamily="18" charset="0"/>
                  <a:cs typeface="Times New Roman" panose="02020603050405020304" pitchFamily="18" charset="0"/>
                </a:rPr>
                <a:t>Hrs</a:t>
              </a:r>
              <a:endParaRPr lang="en-US" sz="900" b="1" dirty="0">
                <a:latin typeface="Times New Roman" panose="02020603050405020304" pitchFamily="18" charset="0"/>
                <a:cs typeface="Times New Roman" panose="02020603050405020304" pitchFamily="18" charset="0"/>
              </a:endParaRPr>
            </a:p>
            <a:p>
              <a:pPr algn="ctr"/>
              <a:r>
                <a:rPr lang="en-US" sz="900" b="1" dirty="0">
                  <a:latin typeface="Times New Roman" panose="02020603050405020304" pitchFamily="18" charset="0"/>
                  <a:cs typeface="Times New Roman" panose="02020603050405020304" pitchFamily="18" charset="0"/>
                </a:rPr>
                <a:t>$600</a:t>
              </a:r>
            </a:p>
          </p:txBody>
        </p:sp>
        <p:sp>
          <p:nvSpPr>
            <p:cNvPr id="30" name="TextBox 29">
              <a:extLst>
                <a:ext uri="{FF2B5EF4-FFF2-40B4-BE49-F238E27FC236}">
                  <a16:creationId xmlns:a16="http://schemas.microsoft.com/office/drawing/2014/main" id="{5C599FA9-ED62-677E-101E-9CB2E550D4A1}"/>
                </a:ext>
              </a:extLst>
            </p:cNvPr>
            <p:cNvSpPr txBox="1"/>
            <p:nvPr/>
          </p:nvSpPr>
          <p:spPr>
            <a:xfrm>
              <a:off x="6278687" y="2959335"/>
              <a:ext cx="829073" cy="646331"/>
            </a:xfrm>
            <a:prstGeom prst="rect">
              <a:avLst/>
            </a:prstGeom>
            <a:noFill/>
          </p:spPr>
          <p:txBody>
            <a:bodyPr wrap="none" rtlCol="0">
              <a:spAutoFit/>
            </a:bodyPr>
            <a:lstStyle/>
            <a:p>
              <a:pPr algn="ctr"/>
              <a:r>
                <a:rPr lang="en-US" sz="900" b="1" dirty="0">
                  <a:latin typeface="Times New Roman" panose="02020603050405020304" pitchFamily="18" charset="0"/>
                  <a:cs typeface="Times New Roman" panose="02020603050405020304" pitchFamily="18" charset="0"/>
                </a:rPr>
                <a:t>20</a:t>
              </a:r>
              <a:endParaRPr lang="en-US" sz="900" b="1" dirty="0"/>
            </a:p>
            <a:p>
              <a:pPr algn="ctr"/>
              <a:r>
                <a:rPr lang="en-US" sz="900" b="1" dirty="0">
                  <a:latin typeface="Times New Roman" panose="02020603050405020304" pitchFamily="18" charset="0"/>
                  <a:cs typeface="Times New Roman" panose="02020603050405020304" pitchFamily="18" charset="0"/>
                </a:rPr>
                <a:t>Up to12</a:t>
              </a:r>
            </a:p>
            <a:p>
              <a:pPr algn="ctr"/>
              <a:r>
                <a:rPr lang="en-US" sz="900" b="1" dirty="0">
                  <a:latin typeface="Times New Roman" panose="02020603050405020304" pitchFamily="18" charset="0"/>
                  <a:cs typeface="Times New Roman" panose="02020603050405020304" pitchFamily="18" charset="0"/>
                </a:rPr>
                <a:t>Instant</a:t>
              </a:r>
            </a:p>
            <a:p>
              <a:pPr algn="ctr"/>
              <a:r>
                <a:rPr lang="en-US" sz="900" b="1" dirty="0">
                  <a:latin typeface="Times New Roman" panose="02020603050405020304" pitchFamily="18" charset="0"/>
                  <a:cs typeface="Times New Roman" panose="02020603050405020304" pitchFamily="18" charset="0"/>
                </a:rPr>
                <a:t>$600 - $1,500</a:t>
              </a:r>
            </a:p>
          </p:txBody>
        </p:sp>
        <p:sp>
          <p:nvSpPr>
            <p:cNvPr id="32" name="TextBox 31">
              <a:extLst>
                <a:ext uri="{FF2B5EF4-FFF2-40B4-BE49-F238E27FC236}">
                  <a16:creationId xmlns:a16="http://schemas.microsoft.com/office/drawing/2014/main" id="{78042E55-1B7C-18F6-3E93-7406AE4F4959}"/>
                </a:ext>
              </a:extLst>
            </p:cNvPr>
            <p:cNvSpPr txBox="1"/>
            <p:nvPr/>
          </p:nvSpPr>
          <p:spPr>
            <a:xfrm>
              <a:off x="5082085" y="2970497"/>
              <a:ext cx="713657" cy="646331"/>
            </a:xfrm>
            <a:prstGeom prst="rect">
              <a:avLst/>
            </a:prstGeom>
            <a:noFill/>
          </p:spPr>
          <p:txBody>
            <a:bodyPr wrap="none" rtlCol="0">
              <a:spAutoFit/>
            </a:bodyPr>
            <a:lstStyle/>
            <a:p>
              <a:pPr algn="ctr"/>
              <a:r>
                <a:rPr lang="en-US" sz="900" b="1" dirty="0">
                  <a:latin typeface="Times New Roman" panose="02020603050405020304" pitchFamily="18" charset="0"/>
                  <a:cs typeface="Times New Roman" panose="02020603050405020304" pitchFamily="18" charset="0"/>
                </a:rPr>
                <a:t>10</a:t>
              </a:r>
              <a:endParaRPr lang="en-US" sz="900" b="1" dirty="0"/>
            </a:p>
            <a:p>
              <a:pPr algn="ctr"/>
              <a:r>
                <a:rPr lang="en-US" sz="900" b="1" dirty="0">
                  <a:latin typeface="Times New Roman" panose="02020603050405020304" pitchFamily="18" charset="0"/>
                  <a:cs typeface="Times New Roman" panose="02020603050405020304" pitchFamily="18" charset="0"/>
                </a:rPr>
                <a:t>3.2</a:t>
              </a:r>
            </a:p>
            <a:p>
              <a:pPr algn="ctr"/>
              <a:r>
                <a:rPr lang="en-US" sz="900" b="1" dirty="0">
                  <a:latin typeface="Times New Roman" panose="02020603050405020304" pitchFamily="18" charset="0"/>
                  <a:cs typeface="Times New Roman" panose="02020603050405020304" pitchFamily="18" charset="0"/>
                </a:rPr>
                <a:t>Up to 1 </a:t>
              </a:r>
              <a:r>
                <a:rPr lang="en-US" sz="900" b="1" dirty="0" err="1">
                  <a:latin typeface="Times New Roman" panose="02020603050405020304" pitchFamily="18" charset="0"/>
                  <a:cs typeface="Times New Roman" panose="02020603050405020304" pitchFamily="18" charset="0"/>
                </a:rPr>
                <a:t>Hr</a:t>
              </a:r>
              <a:endParaRPr lang="en-US" sz="900" b="1" dirty="0">
                <a:latin typeface="Times New Roman" panose="02020603050405020304" pitchFamily="18" charset="0"/>
                <a:cs typeface="Times New Roman" panose="02020603050405020304" pitchFamily="18" charset="0"/>
              </a:endParaRPr>
            </a:p>
            <a:p>
              <a:pPr algn="ctr"/>
              <a:r>
                <a:rPr lang="en-US" sz="900" b="1" dirty="0">
                  <a:latin typeface="Times New Roman" panose="02020603050405020304" pitchFamily="18" charset="0"/>
                  <a:cs typeface="Times New Roman" panose="02020603050405020304" pitchFamily="18" charset="0"/>
                </a:rPr>
                <a:t>$900</a:t>
              </a:r>
            </a:p>
          </p:txBody>
        </p:sp>
        <p:sp>
          <p:nvSpPr>
            <p:cNvPr id="33" name="TextBox 32">
              <a:extLst>
                <a:ext uri="{FF2B5EF4-FFF2-40B4-BE49-F238E27FC236}">
                  <a16:creationId xmlns:a16="http://schemas.microsoft.com/office/drawing/2014/main" id="{8E9812E7-60BA-64A8-15DA-A84FFA1BC9FD}"/>
                </a:ext>
              </a:extLst>
            </p:cNvPr>
            <p:cNvSpPr txBox="1"/>
            <p:nvPr/>
          </p:nvSpPr>
          <p:spPr>
            <a:xfrm>
              <a:off x="7431554" y="2949233"/>
              <a:ext cx="829073" cy="646331"/>
            </a:xfrm>
            <a:prstGeom prst="rect">
              <a:avLst/>
            </a:prstGeom>
            <a:noFill/>
          </p:spPr>
          <p:txBody>
            <a:bodyPr wrap="square" rtlCol="0">
              <a:spAutoFit/>
            </a:bodyPr>
            <a:lstStyle/>
            <a:p>
              <a:pPr algn="ctr"/>
              <a:r>
                <a:rPr lang="en-US" sz="900" b="1" dirty="0">
                  <a:latin typeface="Times New Roman" panose="02020603050405020304" pitchFamily="18" charset="0"/>
                  <a:cs typeface="Times New Roman" panose="02020603050405020304" pitchFamily="18" charset="0"/>
                </a:rPr>
                <a:t>20</a:t>
              </a:r>
              <a:endParaRPr lang="en-US" sz="900" b="1" dirty="0"/>
            </a:p>
            <a:p>
              <a:pPr algn="ctr"/>
              <a:r>
                <a:rPr lang="en-US" sz="900" b="1" dirty="0">
                  <a:latin typeface="Times New Roman" panose="02020603050405020304" pitchFamily="18" charset="0"/>
                  <a:cs typeface="Times New Roman" panose="02020603050405020304" pitchFamily="18" charset="0"/>
                </a:rPr>
                <a:t>Up to 5</a:t>
              </a:r>
            </a:p>
            <a:p>
              <a:pPr algn="ctr"/>
              <a:r>
                <a:rPr lang="en-US" sz="900" b="1" dirty="0">
                  <a:latin typeface="Times New Roman" panose="02020603050405020304" pitchFamily="18" charset="0"/>
                  <a:cs typeface="Times New Roman" panose="02020603050405020304" pitchFamily="18" charset="0"/>
                </a:rPr>
                <a:t>Instant</a:t>
              </a:r>
            </a:p>
            <a:p>
              <a:pPr algn="ctr"/>
              <a:r>
                <a:rPr lang="en-US" sz="900" b="1" dirty="0">
                  <a:latin typeface="Times New Roman" panose="02020603050405020304" pitchFamily="18" charset="0"/>
                  <a:cs typeface="Times New Roman" panose="02020603050405020304" pitchFamily="18" charset="0"/>
                </a:rPr>
                <a:t>$600 - $1000</a:t>
              </a:r>
            </a:p>
          </p:txBody>
        </p:sp>
        <p:pic>
          <p:nvPicPr>
            <p:cNvPr id="35" name="Picture 34">
              <a:extLst>
                <a:ext uri="{FF2B5EF4-FFF2-40B4-BE49-F238E27FC236}">
                  <a16:creationId xmlns:a16="http://schemas.microsoft.com/office/drawing/2014/main" id="{ADC9D3A1-6868-B098-95E7-93DED2A0B707}"/>
                </a:ext>
              </a:extLst>
            </p:cNvPr>
            <p:cNvPicPr>
              <a:picLocks noChangeAspect="1"/>
            </p:cNvPicPr>
            <p:nvPr/>
          </p:nvPicPr>
          <p:blipFill>
            <a:blip r:embed="rId11"/>
            <a:stretch>
              <a:fillRect/>
            </a:stretch>
          </p:blipFill>
          <p:spPr>
            <a:xfrm>
              <a:off x="7499493" y="1322458"/>
              <a:ext cx="694305" cy="995376"/>
            </a:xfrm>
            <a:prstGeom prst="rect">
              <a:avLst/>
            </a:prstGeom>
          </p:spPr>
        </p:pic>
        <p:sp>
          <p:nvSpPr>
            <p:cNvPr id="36" name="TextBox 35">
              <a:extLst>
                <a:ext uri="{FF2B5EF4-FFF2-40B4-BE49-F238E27FC236}">
                  <a16:creationId xmlns:a16="http://schemas.microsoft.com/office/drawing/2014/main" id="{5DB05B1C-1271-F34B-5F42-06FFBA57AC17}"/>
                </a:ext>
              </a:extLst>
            </p:cNvPr>
            <p:cNvSpPr txBox="1"/>
            <p:nvPr/>
          </p:nvSpPr>
          <p:spPr>
            <a:xfrm>
              <a:off x="7569171" y="2673405"/>
              <a:ext cx="543739" cy="230832"/>
            </a:xfrm>
            <a:prstGeom prst="rect">
              <a:avLst/>
            </a:prstGeom>
            <a:noFill/>
          </p:spPr>
          <p:txBody>
            <a:bodyPr wrap="square" rtlCol="0">
              <a:spAutoFit/>
            </a:bodyPr>
            <a:lstStyle/>
            <a:p>
              <a:pPr algn="ctr"/>
              <a:r>
                <a:rPr lang="en-US" sz="900" b="1" dirty="0">
                  <a:latin typeface="Times New Roman" panose="02020603050405020304" pitchFamily="18" charset="0"/>
                  <a:cs typeface="Times New Roman" panose="02020603050405020304" pitchFamily="18" charset="0"/>
                </a:rPr>
                <a:t>$690</a:t>
              </a:r>
              <a:endParaRPr lang="en-US" sz="900" b="1" dirty="0"/>
            </a:p>
          </p:txBody>
        </p:sp>
        <p:sp>
          <p:nvSpPr>
            <p:cNvPr id="38" name="TextBox 37">
              <a:extLst>
                <a:ext uri="{FF2B5EF4-FFF2-40B4-BE49-F238E27FC236}">
                  <a16:creationId xmlns:a16="http://schemas.microsoft.com/office/drawing/2014/main" id="{13E0F800-7B3C-BA21-4CE6-0E5FEA346AB3}"/>
                </a:ext>
              </a:extLst>
            </p:cNvPr>
            <p:cNvSpPr txBox="1"/>
            <p:nvPr/>
          </p:nvSpPr>
          <p:spPr>
            <a:xfrm>
              <a:off x="7469903" y="793657"/>
              <a:ext cx="776651" cy="46166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Electric Tankless</a:t>
              </a:r>
              <a:endParaRPr lang="en-US" sz="1200" b="1" dirty="0"/>
            </a:p>
          </p:txBody>
        </p:sp>
      </p:grpSp>
      <p:sp>
        <p:nvSpPr>
          <p:cNvPr id="39" name="TextBox 38">
            <a:extLst>
              <a:ext uri="{FF2B5EF4-FFF2-40B4-BE49-F238E27FC236}">
                <a16:creationId xmlns:a16="http://schemas.microsoft.com/office/drawing/2014/main" id="{8E6441D7-900A-5019-DE6F-94E703AA87C9}"/>
              </a:ext>
            </a:extLst>
          </p:cNvPr>
          <p:cNvSpPr txBox="1"/>
          <p:nvPr/>
        </p:nvSpPr>
        <p:spPr>
          <a:xfrm>
            <a:off x="326065" y="169637"/>
            <a:ext cx="1450462" cy="369332"/>
          </a:xfrm>
          <a:prstGeom prst="rect">
            <a:avLst/>
          </a:prstGeom>
          <a:noFill/>
        </p:spPr>
        <p:txBody>
          <a:bodyPr wrap="none" rtlCol="0">
            <a:spAutoFit/>
          </a:bodyPr>
          <a:lstStyle/>
          <a:p>
            <a:r>
              <a:rPr lang="en-US" b="1" i="1" dirty="0">
                <a:solidFill>
                  <a:schemeClr val="accent1">
                    <a:lumMod val="75000"/>
                  </a:schemeClr>
                </a:solidFill>
              </a:rPr>
              <a:t>Water Heaters</a:t>
            </a:r>
          </a:p>
        </p:txBody>
      </p:sp>
      <p:pic>
        <p:nvPicPr>
          <p:cNvPr id="43" name="Picture 42">
            <a:extLst>
              <a:ext uri="{FF2B5EF4-FFF2-40B4-BE49-F238E27FC236}">
                <a16:creationId xmlns:a16="http://schemas.microsoft.com/office/drawing/2014/main" id="{2F49F529-A6E5-40A4-BDB9-AA3EDEFB9BCB}"/>
              </a:ext>
            </a:extLst>
          </p:cNvPr>
          <p:cNvPicPr>
            <a:picLocks noChangeAspect="1"/>
          </p:cNvPicPr>
          <p:nvPr/>
        </p:nvPicPr>
        <p:blipFill>
          <a:blip r:embed="rId12"/>
          <a:stretch>
            <a:fillRect/>
          </a:stretch>
        </p:blipFill>
        <p:spPr>
          <a:xfrm>
            <a:off x="2514914" y="4821132"/>
            <a:ext cx="4298053" cy="274344"/>
          </a:xfrm>
          <a:prstGeom prst="rect">
            <a:avLst/>
          </a:prstGeom>
        </p:spPr>
      </p:pic>
    </p:spTree>
    <p:extLst>
      <p:ext uri="{BB962C8B-B14F-4D97-AF65-F5344CB8AC3E}">
        <p14:creationId xmlns:p14="http://schemas.microsoft.com/office/powerpoint/2010/main" val="142583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1475480-1983-4E93-B7DC-73699F5157D5}" type="slidenum">
              <a:rPr lang="en-US" smtClean="0"/>
              <a:pPr/>
              <a:t>6</a:t>
            </a:fld>
            <a:endParaRPr lang="en-US"/>
          </a:p>
        </p:txBody>
      </p:sp>
      <p:sp>
        <p:nvSpPr>
          <p:cNvPr id="2" name="TextBox 1">
            <a:extLst>
              <a:ext uri="{FF2B5EF4-FFF2-40B4-BE49-F238E27FC236}">
                <a16:creationId xmlns:a16="http://schemas.microsoft.com/office/drawing/2014/main" id="{02567369-6587-4178-9851-E9E1EC0AE320}"/>
              </a:ext>
            </a:extLst>
          </p:cNvPr>
          <p:cNvSpPr txBox="1"/>
          <p:nvPr/>
        </p:nvSpPr>
        <p:spPr>
          <a:xfrm>
            <a:off x="2485678" y="4775200"/>
            <a:ext cx="4190571" cy="246221"/>
          </a:xfrm>
          <a:prstGeom prst="rect">
            <a:avLst/>
          </a:prstGeom>
          <a:noFill/>
        </p:spPr>
        <p:txBody>
          <a:bodyPr wrap="none" rtlCol="0">
            <a:spAutoFit/>
          </a:bodyPr>
          <a:lstStyle/>
          <a:p>
            <a:r>
              <a:rPr lang="en-US" sz="1000" i="1" dirty="0">
                <a:solidFill>
                  <a:schemeClr val="tx1">
                    <a:lumMod val="50000"/>
                    <a:lumOff val="50000"/>
                  </a:schemeClr>
                </a:solidFill>
              </a:rPr>
              <a:t>For General Informational Purposes Only – No Warranty of Completeness or Accuracy</a:t>
            </a:r>
          </a:p>
        </p:txBody>
      </p:sp>
      <p:pic>
        <p:nvPicPr>
          <p:cNvPr id="8" name="Graphic 7">
            <a:extLst>
              <a:ext uri="{FF2B5EF4-FFF2-40B4-BE49-F238E27FC236}">
                <a16:creationId xmlns:a16="http://schemas.microsoft.com/office/drawing/2014/main" id="{CDC068A6-D2E5-433A-82F5-72D6464CFB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6759" y="4692336"/>
            <a:ext cx="1139281" cy="265464"/>
          </a:xfrm>
          <a:prstGeom prst="rect">
            <a:avLst/>
          </a:prstGeom>
        </p:spPr>
      </p:pic>
      <p:pic>
        <p:nvPicPr>
          <p:cNvPr id="9" name="Graphic 5">
            <a:extLst>
              <a:ext uri="{FF2B5EF4-FFF2-40B4-BE49-F238E27FC236}">
                <a16:creationId xmlns:a16="http://schemas.microsoft.com/office/drawing/2014/main" id="{B03130F8-22BF-1ABA-EB49-5DA98132F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917" y="4669825"/>
            <a:ext cx="899235" cy="283969"/>
          </a:xfrm>
          <a:prstGeom prst="rect">
            <a:avLst/>
          </a:prstGeom>
        </p:spPr>
      </p:pic>
      <p:pic>
        <p:nvPicPr>
          <p:cNvPr id="6" name="Picture 5">
            <a:extLst>
              <a:ext uri="{FF2B5EF4-FFF2-40B4-BE49-F238E27FC236}">
                <a16:creationId xmlns:a16="http://schemas.microsoft.com/office/drawing/2014/main" id="{69D8437E-59F2-3FB5-B4B8-7515CD185E24}"/>
              </a:ext>
            </a:extLst>
          </p:cNvPr>
          <p:cNvPicPr>
            <a:picLocks noChangeAspect="1"/>
          </p:cNvPicPr>
          <p:nvPr/>
        </p:nvPicPr>
        <p:blipFill>
          <a:blip r:embed="rId6"/>
          <a:stretch>
            <a:fillRect/>
          </a:stretch>
        </p:blipFill>
        <p:spPr>
          <a:xfrm>
            <a:off x="985287" y="282804"/>
            <a:ext cx="6921702" cy="4273707"/>
          </a:xfrm>
          <a:prstGeom prst="rect">
            <a:avLst/>
          </a:prstGeom>
        </p:spPr>
      </p:pic>
    </p:spTree>
    <p:extLst>
      <p:ext uri="{BB962C8B-B14F-4D97-AF65-F5344CB8AC3E}">
        <p14:creationId xmlns:p14="http://schemas.microsoft.com/office/powerpoint/2010/main" val="254588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2400" dirty="0">
                <a:solidFill>
                  <a:srgbClr val="0070C0"/>
                </a:solidFill>
                <a:ea typeface="Calibri" panose="020F0502020204030204" pitchFamily="34" charset="0"/>
              </a:rPr>
              <a:t>Recent EPA &amp; DOE Proposal Consumer Impacts</a:t>
            </a:r>
            <a:endParaRPr lang="en-US" sz="2400" dirty="0">
              <a:solidFill>
                <a:srgbClr val="0070C0"/>
              </a:solidFill>
            </a:endParaRPr>
          </a:p>
        </p:txBody>
      </p:sp>
      <p:sp>
        <p:nvSpPr>
          <p:cNvPr id="4" name="Slide Number Placeholder 5"/>
          <p:cNvSpPr>
            <a:spLocks noGrp="1"/>
          </p:cNvSpPr>
          <p:nvPr>
            <p:ph type="sldNum" sz="quarter" idx="12"/>
          </p:nvPr>
        </p:nvSpPr>
        <p:spPr/>
        <p:txBody>
          <a:bodyPr/>
          <a:lstStyle/>
          <a:p>
            <a:fld id="{51475480-1983-4E93-B7DC-73699F5157D5}" type="slidenum">
              <a:rPr lang="en-US" smtClean="0"/>
              <a:pPr/>
              <a:t>7</a:t>
            </a:fld>
            <a:endParaRPr lang="en-US"/>
          </a:p>
        </p:txBody>
      </p:sp>
      <p:sp>
        <p:nvSpPr>
          <p:cNvPr id="5" name="Freeform: Shape 4">
            <a:extLst>
              <a:ext uri="{FF2B5EF4-FFF2-40B4-BE49-F238E27FC236}">
                <a16:creationId xmlns:a16="http://schemas.microsoft.com/office/drawing/2014/main" id="{556018B4-B1A9-26D5-7286-A90979392112}"/>
              </a:ext>
            </a:extLst>
          </p:cNvPr>
          <p:cNvSpPr/>
          <p:nvPr/>
        </p:nvSpPr>
        <p:spPr>
          <a:xfrm>
            <a:off x="347331" y="734856"/>
            <a:ext cx="1850064" cy="472680"/>
          </a:xfrm>
          <a:custGeom>
            <a:avLst/>
            <a:gdLst>
              <a:gd name="connsiteX0" fmla="*/ 0 w 2382694"/>
              <a:gd name="connsiteY0" fmla="*/ 0 h 1058194"/>
              <a:gd name="connsiteX1" fmla="*/ 2382694 w 2382694"/>
              <a:gd name="connsiteY1" fmla="*/ 0 h 1058194"/>
              <a:gd name="connsiteX2" fmla="*/ 2382694 w 2382694"/>
              <a:gd name="connsiteY2" fmla="*/ 1058194 h 1058194"/>
              <a:gd name="connsiteX3" fmla="*/ 0 w 2382694"/>
              <a:gd name="connsiteY3" fmla="*/ 1058194 h 1058194"/>
              <a:gd name="connsiteX4" fmla="*/ 0 w 2382694"/>
              <a:gd name="connsiteY4" fmla="*/ 0 h 105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1058194">
                <a:moveTo>
                  <a:pt x="0" y="0"/>
                </a:moveTo>
                <a:lnTo>
                  <a:pt x="2382694" y="0"/>
                </a:lnTo>
                <a:lnTo>
                  <a:pt x="2382694" y="1058194"/>
                </a:lnTo>
                <a:lnTo>
                  <a:pt x="0" y="105819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ENERGY STAR Removes Gas Furnaces</a:t>
            </a:r>
          </a:p>
        </p:txBody>
      </p:sp>
      <p:sp>
        <p:nvSpPr>
          <p:cNvPr id="6" name="Freeform: Shape 5">
            <a:extLst>
              <a:ext uri="{FF2B5EF4-FFF2-40B4-BE49-F238E27FC236}">
                <a16:creationId xmlns:a16="http://schemas.microsoft.com/office/drawing/2014/main" id="{0159CD11-99C3-2F4D-75AA-0A13A3D749E4}"/>
              </a:ext>
            </a:extLst>
          </p:cNvPr>
          <p:cNvSpPr/>
          <p:nvPr/>
        </p:nvSpPr>
        <p:spPr>
          <a:xfrm>
            <a:off x="357319" y="1207536"/>
            <a:ext cx="1840076" cy="3703728"/>
          </a:xfrm>
          <a:custGeom>
            <a:avLst/>
            <a:gdLst>
              <a:gd name="connsiteX0" fmla="*/ 0 w 2382694"/>
              <a:gd name="connsiteY0" fmla="*/ 0 h 2767597"/>
              <a:gd name="connsiteX1" fmla="*/ 2382694 w 2382694"/>
              <a:gd name="connsiteY1" fmla="*/ 0 h 2767597"/>
              <a:gd name="connsiteX2" fmla="*/ 2382694 w 2382694"/>
              <a:gd name="connsiteY2" fmla="*/ 2767597 h 2767597"/>
              <a:gd name="connsiteX3" fmla="*/ 0 w 2382694"/>
              <a:gd name="connsiteY3" fmla="*/ 2767597 h 2767597"/>
              <a:gd name="connsiteX4" fmla="*/ 0 w 2382694"/>
              <a:gd name="connsiteY4" fmla="*/ 0 h 27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2767597">
                <a:moveTo>
                  <a:pt x="0" y="0"/>
                </a:moveTo>
                <a:lnTo>
                  <a:pt x="2382694" y="0"/>
                </a:lnTo>
                <a:lnTo>
                  <a:pt x="2382694" y="2767597"/>
                </a:lnTo>
                <a:lnTo>
                  <a:pt x="0" y="276759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00"/>
              </a:spcAft>
              <a:buChar char="•"/>
            </a:pPr>
            <a:r>
              <a:rPr lang="en-US" sz="1100" kern="1200" dirty="0">
                <a:latin typeface="Arial" panose="020B0604020202020204" pitchFamily="34" charset="0"/>
                <a:cs typeface="Arial" panose="020B0604020202020204" pitchFamily="34" charset="0"/>
              </a:rPr>
              <a:t>Gas furnaces </a:t>
            </a:r>
            <a:r>
              <a:rPr lang="en-US" sz="1100" dirty="0">
                <a:latin typeface="Arial" panose="020B0604020202020204" pitchFamily="34" charset="0"/>
                <a:cs typeface="Arial" panose="020B0604020202020204" pitchFamily="34" charset="0"/>
              </a:rPr>
              <a:t>would no longer be eligible for rebates for lower efficiency and bill savings.  52% of US households us gas heating today. (Approximately $1.4 Billion today)</a:t>
            </a:r>
          </a:p>
          <a:p>
            <a:pPr marL="114300" lvl="1" indent="-114300" algn="l" defTabSz="622300">
              <a:lnSpc>
                <a:spcPct val="90000"/>
              </a:lnSpc>
              <a:spcBef>
                <a:spcPct val="0"/>
              </a:spcBef>
              <a:spcAft>
                <a:spcPts val="800"/>
              </a:spcAft>
              <a:buChar char="•"/>
            </a:pPr>
            <a:r>
              <a:rPr lang="en-US" sz="1100" dirty="0">
                <a:latin typeface="Arial" panose="020B0604020202020204" pitchFamily="34" charset="0"/>
                <a:cs typeface="Arial" panose="020B0604020202020204" pitchFamily="34" charset="0"/>
              </a:rPr>
              <a:t>Homes are certified today with Energy Star ratings using points from a gas furnaces.</a:t>
            </a:r>
          </a:p>
          <a:p>
            <a:pPr marL="114300" lvl="1" indent="-114300" algn="l" defTabSz="622300">
              <a:lnSpc>
                <a:spcPct val="90000"/>
              </a:lnSpc>
              <a:spcBef>
                <a:spcPct val="0"/>
              </a:spcBef>
              <a:spcAft>
                <a:spcPts val="800"/>
              </a:spcAft>
              <a:buChar char="•"/>
            </a:pPr>
            <a:r>
              <a:rPr lang="en-US" sz="1100" dirty="0">
                <a:latin typeface="Arial" panose="020B0604020202020204" pitchFamily="34" charset="0"/>
                <a:cs typeface="Arial" panose="020B0604020202020204" pitchFamily="34" charset="0"/>
              </a:rPr>
              <a:t>Creates an un-educated narrative in the public and may mislead the consumer to make inefficient, higher cost choices.</a:t>
            </a:r>
          </a:p>
          <a:p>
            <a:pPr marL="114300" lvl="1" indent="-114300" algn="l" defTabSz="622300">
              <a:lnSpc>
                <a:spcPct val="90000"/>
              </a:lnSpc>
              <a:spcBef>
                <a:spcPct val="0"/>
              </a:spcBef>
              <a:spcAft>
                <a:spcPts val="800"/>
              </a:spcAft>
              <a:buChar char="•"/>
            </a:pPr>
            <a:endParaRPr lang="en-US" sz="1100" kern="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C9139CE3-4A10-3703-305C-0329B101EA04}"/>
              </a:ext>
            </a:extLst>
          </p:cNvPr>
          <p:cNvSpPr/>
          <p:nvPr/>
        </p:nvSpPr>
        <p:spPr>
          <a:xfrm>
            <a:off x="2372911" y="734855"/>
            <a:ext cx="3758531" cy="472681"/>
          </a:xfrm>
          <a:custGeom>
            <a:avLst/>
            <a:gdLst>
              <a:gd name="connsiteX0" fmla="*/ 0 w 2382694"/>
              <a:gd name="connsiteY0" fmla="*/ 0 h 1068555"/>
              <a:gd name="connsiteX1" fmla="*/ 2382694 w 2382694"/>
              <a:gd name="connsiteY1" fmla="*/ 0 h 1068555"/>
              <a:gd name="connsiteX2" fmla="*/ 2382694 w 2382694"/>
              <a:gd name="connsiteY2" fmla="*/ 1068555 h 1068555"/>
              <a:gd name="connsiteX3" fmla="*/ 0 w 2382694"/>
              <a:gd name="connsiteY3" fmla="*/ 1068555 h 1068555"/>
              <a:gd name="connsiteX4" fmla="*/ 0 w 2382694"/>
              <a:gd name="connsiteY4" fmla="*/ 0 h 106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1068555">
                <a:moveTo>
                  <a:pt x="0" y="0"/>
                </a:moveTo>
                <a:lnTo>
                  <a:pt x="2382694" y="0"/>
                </a:lnTo>
                <a:lnTo>
                  <a:pt x="2382694" y="1068555"/>
                </a:lnTo>
                <a:lnTo>
                  <a:pt x="0" y="10685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DOE – Residential Gas Water Heating</a:t>
            </a:r>
          </a:p>
          <a:p>
            <a:pPr marL="0" lvl="0" indent="0" algn="ctr" defTabSz="71120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Homeowner</a:t>
            </a:r>
          </a:p>
        </p:txBody>
      </p:sp>
      <p:sp>
        <p:nvSpPr>
          <p:cNvPr id="13" name="Freeform: Shape 12">
            <a:extLst>
              <a:ext uri="{FF2B5EF4-FFF2-40B4-BE49-F238E27FC236}">
                <a16:creationId xmlns:a16="http://schemas.microsoft.com/office/drawing/2014/main" id="{D61C816A-959E-561A-7C54-1730E4F0CE88}"/>
              </a:ext>
            </a:extLst>
          </p:cNvPr>
          <p:cNvSpPr/>
          <p:nvPr/>
        </p:nvSpPr>
        <p:spPr>
          <a:xfrm>
            <a:off x="2358274" y="1207536"/>
            <a:ext cx="3773168" cy="3703730"/>
          </a:xfrm>
          <a:custGeom>
            <a:avLst/>
            <a:gdLst>
              <a:gd name="connsiteX0" fmla="*/ 0 w 2382694"/>
              <a:gd name="connsiteY0" fmla="*/ 0 h 2767597"/>
              <a:gd name="connsiteX1" fmla="*/ 2382694 w 2382694"/>
              <a:gd name="connsiteY1" fmla="*/ 0 h 2767597"/>
              <a:gd name="connsiteX2" fmla="*/ 2382694 w 2382694"/>
              <a:gd name="connsiteY2" fmla="*/ 2767597 h 2767597"/>
              <a:gd name="connsiteX3" fmla="*/ 0 w 2382694"/>
              <a:gd name="connsiteY3" fmla="*/ 2767597 h 2767597"/>
              <a:gd name="connsiteX4" fmla="*/ 0 w 2382694"/>
              <a:gd name="connsiteY4" fmla="*/ 0 h 27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2767597">
                <a:moveTo>
                  <a:pt x="0" y="0"/>
                </a:moveTo>
                <a:lnTo>
                  <a:pt x="2382694" y="0"/>
                </a:lnTo>
                <a:lnTo>
                  <a:pt x="2382694" y="2767597"/>
                </a:lnTo>
                <a:lnTo>
                  <a:pt x="0" y="276759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00"/>
              </a:spcAft>
              <a:buChar char="•"/>
            </a:pPr>
            <a:r>
              <a:rPr lang="en-US" sz="1100" kern="1200" dirty="0">
                <a:latin typeface="Arial" panose="020B0604020202020204" pitchFamily="34" charset="0"/>
                <a:cs typeface="Arial" panose="020B0604020202020204" pitchFamily="34" charset="0"/>
              </a:rPr>
              <a:t>95% minimum efficiency – </a:t>
            </a:r>
            <a:r>
              <a:rPr lang="en-US" sz="1100" dirty="0">
                <a:latin typeface="Arial" panose="020B0604020202020204" pitchFamily="34" charset="0"/>
                <a:cs typeface="Arial" panose="020B0604020202020204" pitchFamily="34" charset="0"/>
              </a:rPr>
              <a:t>water heaters</a:t>
            </a:r>
            <a:r>
              <a:rPr lang="en-US" sz="1100" kern="1200" dirty="0">
                <a:latin typeface="Arial" panose="020B0604020202020204" pitchFamily="34" charset="0"/>
                <a:cs typeface="Arial" panose="020B0604020202020204" pitchFamily="34" charset="0"/>
              </a:rPr>
              <a:t> requires condensing technology.</a:t>
            </a:r>
          </a:p>
          <a:p>
            <a:pPr marL="114300" lvl="1" indent="-114300" algn="l" defTabSz="622300">
              <a:lnSpc>
                <a:spcPct val="90000"/>
              </a:lnSpc>
              <a:spcBef>
                <a:spcPct val="0"/>
              </a:spcBef>
              <a:spcAft>
                <a:spcPts val="800"/>
              </a:spcAft>
              <a:buChar char="•"/>
            </a:pPr>
            <a:r>
              <a:rPr lang="en-US" sz="1100" dirty="0">
                <a:latin typeface="Arial" panose="020B0604020202020204" pitchFamily="34" charset="0"/>
                <a:cs typeface="Arial" panose="020B0604020202020204" pitchFamily="34" charset="0"/>
              </a:rPr>
              <a:t>A consumer is confined to an electric TL option, Storage Tank, or condensing TLGW. </a:t>
            </a:r>
          </a:p>
          <a:p>
            <a:pPr marL="114300" lvl="1" indent="-114300" algn="l" defTabSz="622300">
              <a:lnSpc>
                <a:spcPct val="90000"/>
              </a:lnSpc>
              <a:spcBef>
                <a:spcPct val="0"/>
              </a:spcBef>
              <a:spcAft>
                <a:spcPts val="800"/>
              </a:spcAft>
              <a:buChar char="•"/>
            </a:pPr>
            <a:r>
              <a:rPr lang="en-US" sz="1100" kern="1200" dirty="0">
                <a:latin typeface="Arial" panose="020B0604020202020204" pitchFamily="34" charset="0"/>
                <a:cs typeface="Arial" panose="020B0604020202020204" pitchFamily="34" charset="0"/>
              </a:rPr>
              <a:t>Moving from non-condensing to condensing TLGW requires plumbing, electrical, and mechanical construction to the home and may not even be possible.</a:t>
            </a:r>
          </a:p>
          <a:p>
            <a:pPr marL="114300" lvl="1" indent="-114300" algn="l" defTabSz="622300">
              <a:lnSpc>
                <a:spcPct val="90000"/>
              </a:lnSpc>
              <a:spcBef>
                <a:spcPct val="0"/>
              </a:spcBef>
              <a:spcAft>
                <a:spcPts val="800"/>
              </a:spcAft>
              <a:buChar char="•"/>
            </a:pPr>
            <a:r>
              <a:rPr lang="en-US" sz="1100" kern="1200" dirty="0">
                <a:latin typeface="Arial" panose="020B0604020202020204" pitchFamily="34" charset="0"/>
                <a:cs typeface="Arial" panose="020B0604020202020204" pitchFamily="34" charset="0"/>
              </a:rPr>
              <a:t>Not all homeowners can afford upgrading to a condensing TLWH but stil</a:t>
            </a:r>
            <a:r>
              <a:rPr lang="en-US" sz="1100" dirty="0">
                <a:latin typeface="Arial" panose="020B0604020202020204" pitchFamily="34" charset="0"/>
                <a:cs typeface="Arial" panose="020B0604020202020204" pitchFamily="34" charset="0"/>
              </a:rPr>
              <a:t>l want the lifestyle, comfort, and bill savings it brings.</a:t>
            </a:r>
          </a:p>
          <a:p>
            <a:pPr marL="114300" lvl="1" indent="-114300" algn="l" defTabSz="622300">
              <a:lnSpc>
                <a:spcPct val="90000"/>
              </a:lnSpc>
              <a:spcBef>
                <a:spcPct val="0"/>
              </a:spcBef>
              <a:spcAft>
                <a:spcPts val="800"/>
              </a:spcAft>
              <a:buChar char="•"/>
            </a:pPr>
            <a:r>
              <a:rPr lang="en-US" sz="1100" kern="1200" dirty="0">
                <a:latin typeface="Arial" panose="020B0604020202020204" pitchFamily="34" charset="0"/>
                <a:cs typeface="Arial" panose="020B0604020202020204" pitchFamily="34" charset="0"/>
              </a:rPr>
              <a:t>A Storage Tank Water Heater may not fit in areas tankless water heaters are installed subjecting a consumer to an Electric TL option or Condensing.  Both require Electric, Plumbing and Mechanical cost and possibl</a:t>
            </a:r>
            <a:r>
              <a:rPr lang="en-US" sz="1100" dirty="0">
                <a:latin typeface="Arial" panose="020B0604020202020204" pitchFamily="34" charset="0"/>
                <a:cs typeface="Arial" panose="020B0604020202020204" pitchFamily="34" charset="0"/>
              </a:rPr>
              <a:t>y structural work to the home.  All increase cost to the homeowner.</a:t>
            </a:r>
          </a:p>
          <a:p>
            <a:pPr marL="114300" lvl="1" indent="-114300" algn="l" defTabSz="622300">
              <a:lnSpc>
                <a:spcPct val="90000"/>
              </a:lnSpc>
              <a:spcBef>
                <a:spcPct val="0"/>
              </a:spcBef>
              <a:spcAft>
                <a:spcPts val="800"/>
              </a:spcAft>
              <a:buChar char="•"/>
            </a:pPr>
            <a:r>
              <a:rPr lang="en-US" sz="1100" kern="1200" dirty="0">
                <a:latin typeface="Arial" panose="020B0604020202020204" pitchFamily="34" charset="0"/>
                <a:cs typeface="Arial" panose="020B0604020202020204" pitchFamily="34" charset="0"/>
              </a:rPr>
              <a:t>Electric TLWH are not Energy Star certified.</a:t>
            </a:r>
          </a:p>
          <a:p>
            <a:pPr marL="114300" lvl="1" indent="-114300" algn="l" defTabSz="62230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Supply chain constraints on non-US parts (motors)</a:t>
            </a:r>
          </a:p>
          <a:p>
            <a:pPr marL="114300" lvl="1" indent="-114300" algn="l" defTabSz="622300">
              <a:lnSpc>
                <a:spcPct val="90000"/>
              </a:lnSpc>
              <a:spcBef>
                <a:spcPct val="0"/>
              </a:spcBef>
              <a:spcAft>
                <a:spcPct val="15000"/>
              </a:spcAft>
              <a:buChar char="•"/>
            </a:pPr>
            <a:r>
              <a:rPr lang="en-US" sz="1100" kern="1200" dirty="0">
                <a:latin typeface="Arial" panose="020B0604020202020204" pitchFamily="34" charset="0"/>
                <a:cs typeface="Arial" panose="020B0604020202020204" pitchFamily="34" charset="0"/>
              </a:rPr>
              <a:t>Jobs</a:t>
            </a:r>
          </a:p>
          <a:p>
            <a:pPr marL="114300" lvl="1" indent="-114300" algn="l" defTabSz="622300">
              <a:lnSpc>
                <a:spcPct val="90000"/>
              </a:lnSpc>
              <a:spcBef>
                <a:spcPct val="0"/>
              </a:spcBef>
              <a:spcAft>
                <a:spcPct val="15000"/>
              </a:spcAft>
              <a:buChar char="•"/>
            </a:pPr>
            <a:endParaRPr lang="en-US" sz="1400" kern="1200" dirty="0"/>
          </a:p>
        </p:txBody>
      </p:sp>
      <p:sp>
        <p:nvSpPr>
          <p:cNvPr id="14" name="Freeform: Shape 13">
            <a:extLst>
              <a:ext uri="{FF2B5EF4-FFF2-40B4-BE49-F238E27FC236}">
                <a16:creationId xmlns:a16="http://schemas.microsoft.com/office/drawing/2014/main" id="{61F9B91E-CA2E-E36A-42DA-1DBD18003C7B}"/>
              </a:ext>
            </a:extLst>
          </p:cNvPr>
          <p:cNvSpPr/>
          <p:nvPr/>
        </p:nvSpPr>
        <p:spPr>
          <a:xfrm>
            <a:off x="6292322" y="734855"/>
            <a:ext cx="2689235" cy="472681"/>
          </a:xfrm>
          <a:custGeom>
            <a:avLst/>
            <a:gdLst>
              <a:gd name="connsiteX0" fmla="*/ 0 w 2382694"/>
              <a:gd name="connsiteY0" fmla="*/ 0 h 1068555"/>
              <a:gd name="connsiteX1" fmla="*/ 2382694 w 2382694"/>
              <a:gd name="connsiteY1" fmla="*/ 0 h 1068555"/>
              <a:gd name="connsiteX2" fmla="*/ 2382694 w 2382694"/>
              <a:gd name="connsiteY2" fmla="*/ 1068555 h 1068555"/>
              <a:gd name="connsiteX3" fmla="*/ 0 w 2382694"/>
              <a:gd name="connsiteY3" fmla="*/ 1068555 h 1068555"/>
              <a:gd name="connsiteX4" fmla="*/ 0 w 2382694"/>
              <a:gd name="connsiteY4" fmla="*/ 0 h 106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1068555">
                <a:moveTo>
                  <a:pt x="0" y="0"/>
                </a:moveTo>
                <a:lnTo>
                  <a:pt x="2382694" y="0"/>
                </a:lnTo>
                <a:lnTo>
                  <a:pt x="2382694" y="1068555"/>
                </a:lnTo>
                <a:lnTo>
                  <a:pt x="0" y="10685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DOE – Residential Gas Water Heating Renter</a:t>
            </a:r>
          </a:p>
        </p:txBody>
      </p:sp>
      <p:sp>
        <p:nvSpPr>
          <p:cNvPr id="15" name="Freeform: Shape 14">
            <a:extLst>
              <a:ext uri="{FF2B5EF4-FFF2-40B4-BE49-F238E27FC236}">
                <a16:creationId xmlns:a16="http://schemas.microsoft.com/office/drawing/2014/main" id="{36E30A25-5B3C-7111-56AB-B86FF377633C}"/>
              </a:ext>
            </a:extLst>
          </p:cNvPr>
          <p:cNvSpPr/>
          <p:nvPr/>
        </p:nvSpPr>
        <p:spPr>
          <a:xfrm>
            <a:off x="6277684" y="1207535"/>
            <a:ext cx="2699708" cy="3703729"/>
          </a:xfrm>
          <a:custGeom>
            <a:avLst/>
            <a:gdLst>
              <a:gd name="connsiteX0" fmla="*/ 0 w 2382694"/>
              <a:gd name="connsiteY0" fmla="*/ 0 h 2767597"/>
              <a:gd name="connsiteX1" fmla="*/ 2382694 w 2382694"/>
              <a:gd name="connsiteY1" fmla="*/ 0 h 2767597"/>
              <a:gd name="connsiteX2" fmla="*/ 2382694 w 2382694"/>
              <a:gd name="connsiteY2" fmla="*/ 2767597 h 2767597"/>
              <a:gd name="connsiteX3" fmla="*/ 0 w 2382694"/>
              <a:gd name="connsiteY3" fmla="*/ 2767597 h 2767597"/>
              <a:gd name="connsiteX4" fmla="*/ 0 w 2382694"/>
              <a:gd name="connsiteY4" fmla="*/ 0 h 276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2694" h="2767597">
                <a:moveTo>
                  <a:pt x="0" y="0"/>
                </a:moveTo>
                <a:lnTo>
                  <a:pt x="2382694" y="0"/>
                </a:lnTo>
                <a:lnTo>
                  <a:pt x="2382694" y="2767597"/>
                </a:lnTo>
                <a:lnTo>
                  <a:pt x="0" y="276759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71450" lvl="1" indent="-171450" algn="l" defTabSz="622300">
              <a:lnSpc>
                <a:spcPct val="90000"/>
              </a:lnSpc>
              <a:spcBef>
                <a:spcPct val="0"/>
              </a:spcBef>
              <a:spcAft>
                <a:spcPts val="800"/>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owner can choose lowest cost option for replacement or new build.</a:t>
            </a:r>
          </a:p>
          <a:p>
            <a:pPr marL="171450" lvl="1" indent="-171450" algn="l" defTabSz="622300">
              <a:lnSpc>
                <a:spcPct val="90000"/>
              </a:lnSpc>
              <a:spcBef>
                <a:spcPct val="0"/>
              </a:spcBef>
              <a:spcAft>
                <a:spcPts val="800"/>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renter is impacted by long lead time supply constraints.</a:t>
            </a:r>
          </a:p>
          <a:p>
            <a:pPr marL="171450" lvl="1" indent="-171450" algn="l" defTabSz="622300">
              <a:lnSpc>
                <a:spcPct val="90000"/>
              </a:lnSpc>
              <a:spcBef>
                <a:spcPct val="0"/>
              </a:spcBef>
              <a:spcAft>
                <a:spcPts val="800"/>
              </a:spcAft>
              <a:buFont typeface="Arial" panose="020B0604020202020204" pitchFamily="34" charset="0"/>
              <a:buChar char="•"/>
            </a:pPr>
            <a:r>
              <a:rPr lang="en-US" sz="1100" dirty="0">
                <a:latin typeface="Arial" panose="020B0604020202020204" pitchFamily="34" charset="0"/>
                <a:cs typeface="Arial" panose="020B0604020202020204" pitchFamily="34" charset="0"/>
              </a:rPr>
              <a:t>Lower cost decisions like electric tankless and tank water heaters have higher bill impacts to the renter.</a:t>
            </a:r>
          </a:p>
          <a:p>
            <a:pPr marL="171450" lvl="1" indent="-171450" algn="l" defTabSz="622300">
              <a:lnSpc>
                <a:spcPct val="90000"/>
              </a:lnSpc>
              <a:spcBef>
                <a:spcPct val="0"/>
              </a:spcBef>
              <a:spcAft>
                <a:spcPts val="800"/>
              </a:spcAft>
              <a:buFont typeface="Arial" panose="020B0604020202020204" pitchFamily="34" charset="0"/>
              <a:buChar char="•"/>
            </a:pPr>
            <a:r>
              <a:rPr lang="en-US" sz="1100" dirty="0">
                <a:latin typeface="Arial" panose="020B0604020202020204" pitchFamily="34" charset="0"/>
                <a:cs typeface="Arial" panose="020B0604020202020204" pitchFamily="34" charset="0"/>
              </a:rPr>
              <a:t>Lower cost decisions have realized lifestyle impacts on the renter in the form of hot water recovery, temperature, and gallons per minute.</a:t>
            </a:r>
          </a:p>
          <a:p>
            <a:pPr marL="171450" lvl="1" indent="-171450" algn="l" defTabSz="622300">
              <a:lnSpc>
                <a:spcPct val="90000"/>
              </a:lnSpc>
              <a:spcBef>
                <a:spcPct val="0"/>
              </a:spcBef>
              <a:spcAft>
                <a:spcPts val="800"/>
              </a:spcAft>
              <a:buFont typeface="Arial" panose="020B0604020202020204" pitchFamily="34" charset="0"/>
              <a:buChar char="•"/>
            </a:pPr>
            <a:r>
              <a:rPr lang="en-US" sz="1100" dirty="0">
                <a:latin typeface="Arial" panose="020B0604020202020204" pitchFamily="34" charset="0"/>
                <a:cs typeface="Arial" panose="020B0604020202020204" pitchFamily="34" charset="0"/>
              </a:rPr>
              <a:t>Jobs</a:t>
            </a:r>
          </a:p>
          <a:p>
            <a:pPr marL="114300" lvl="1" indent="-114300" algn="l" defTabSz="622300">
              <a:lnSpc>
                <a:spcPct val="90000"/>
              </a:lnSpc>
              <a:spcBef>
                <a:spcPct val="0"/>
              </a:spcBef>
              <a:spcAft>
                <a:spcPct val="15000"/>
              </a:spcAft>
              <a:buChar char="•"/>
            </a:pPr>
            <a:endParaRPr lang="en-US" sz="1400" kern="1200" dirty="0"/>
          </a:p>
        </p:txBody>
      </p:sp>
      <p:sp>
        <p:nvSpPr>
          <p:cNvPr id="17" name="TextBox 16">
            <a:extLst>
              <a:ext uri="{FF2B5EF4-FFF2-40B4-BE49-F238E27FC236}">
                <a16:creationId xmlns:a16="http://schemas.microsoft.com/office/drawing/2014/main" id="{7E08D4B1-8A0F-7FB1-91A6-9A4B669D7184}"/>
              </a:ext>
            </a:extLst>
          </p:cNvPr>
          <p:cNvSpPr txBox="1"/>
          <p:nvPr/>
        </p:nvSpPr>
        <p:spPr>
          <a:xfrm>
            <a:off x="2358274" y="4934156"/>
            <a:ext cx="3512500" cy="215444"/>
          </a:xfrm>
          <a:prstGeom prst="rect">
            <a:avLst/>
          </a:prstGeom>
          <a:noFill/>
        </p:spPr>
        <p:txBody>
          <a:bodyPr wrap="none" rtlCol="0">
            <a:spAutoFit/>
          </a:bodyPr>
          <a:lstStyle/>
          <a:p>
            <a:r>
              <a:rPr lang="en-US" sz="800" i="1" dirty="0">
                <a:solidFill>
                  <a:schemeClr val="tx1">
                    <a:lumMod val="50000"/>
                    <a:lumOff val="50000"/>
                  </a:schemeClr>
                </a:solidFill>
              </a:rPr>
              <a:t>For General Informational Purposes Only (Averages and Current Market Conditions Vary)</a:t>
            </a:r>
          </a:p>
        </p:txBody>
      </p:sp>
    </p:spTree>
    <p:extLst>
      <p:ext uri="{BB962C8B-B14F-4D97-AF65-F5344CB8AC3E}">
        <p14:creationId xmlns:p14="http://schemas.microsoft.com/office/powerpoint/2010/main" val="372251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1475480-1983-4E93-B7DC-73699F5157D5}" type="slidenum">
              <a:rPr lang="en-US" smtClean="0"/>
              <a:pPr/>
              <a:t>8</a:t>
            </a:fld>
            <a:endParaRPr lang="en-US"/>
          </a:p>
        </p:txBody>
      </p:sp>
      <p:sp>
        <p:nvSpPr>
          <p:cNvPr id="2" name="TextBox 1">
            <a:extLst>
              <a:ext uri="{FF2B5EF4-FFF2-40B4-BE49-F238E27FC236}">
                <a16:creationId xmlns:a16="http://schemas.microsoft.com/office/drawing/2014/main" id="{02567369-6587-4178-9851-E9E1EC0AE320}"/>
              </a:ext>
            </a:extLst>
          </p:cNvPr>
          <p:cNvSpPr txBox="1"/>
          <p:nvPr/>
        </p:nvSpPr>
        <p:spPr>
          <a:xfrm>
            <a:off x="2485678" y="4775200"/>
            <a:ext cx="4299575" cy="246221"/>
          </a:xfrm>
          <a:prstGeom prst="rect">
            <a:avLst/>
          </a:prstGeom>
          <a:noFill/>
        </p:spPr>
        <p:txBody>
          <a:bodyPr wrap="none" rtlCol="0">
            <a:spAutoFit/>
          </a:bodyPr>
          <a:lstStyle/>
          <a:p>
            <a:r>
              <a:rPr lang="en-US" sz="1000" i="1" dirty="0">
                <a:solidFill>
                  <a:schemeClr val="tx1">
                    <a:lumMod val="50000"/>
                    <a:lumOff val="50000"/>
                  </a:schemeClr>
                </a:solidFill>
              </a:rPr>
              <a:t>For General Informational Purposes Only (Averages and Current Market Conditions Vary)</a:t>
            </a:r>
          </a:p>
        </p:txBody>
      </p:sp>
      <p:pic>
        <p:nvPicPr>
          <p:cNvPr id="8" name="Graphic 7">
            <a:extLst>
              <a:ext uri="{FF2B5EF4-FFF2-40B4-BE49-F238E27FC236}">
                <a16:creationId xmlns:a16="http://schemas.microsoft.com/office/drawing/2014/main" id="{CDC068A6-D2E5-433A-82F5-72D6464CFB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6759" y="4692336"/>
            <a:ext cx="1139281" cy="265464"/>
          </a:xfrm>
          <a:prstGeom prst="rect">
            <a:avLst/>
          </a:prstGeom>
        </p:spPr>
      </p:pic>
      <p:pic>
        <p:nvPicPr>
          <p:cNvPr id="9" name="Graphic 5">
            <a:extLst>
              <a:ext uri="{FF2B5EF4-FFF2-40B4-BE49-F238E27FC236}">
                <a16:creationId xmlns:a16="http://schemas.microsoft.com/office/drawing/2014/main" id="{B03130F8-22BF-1ABA-EB49-5DA98132F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917" y="4669825"/>
            <a:ext cx="899235" cy="283969"/>
          </a:xfrm>
          <a:prstGeom prst="rect">
            <a:avLst/>
          </a:prstGeom>
        </p:spPr>
      </p:pic>
      <p:pic>
        <p:nvPicPr>
          <p:cNvPr id="6" name="Picture 5">
            <a:extLst>
              <a:ext uri="{FF2B5EF4-FFF2-40B4-BE49-F238E27FC236}">
                <a16:creationId xmlns:a16="http://schemas.microsoft.com/office/drawing/2014/main" id="{EC20873C-BC50-773F-6E2A-69B532AAA9C7}"/>
              </a:ext>
            </a:extLst>
          </p:cNvPr>
          <p:cNvPicPr>
            <a:picLocks noChangeAspect="1"/>
          </p:cNvPicPr>
          <p:nvPr/>
        </p:nvPicPr>
        <p:blipFill>
          <a:blip r:embed="rId6"/>
          <a:stretch>
            <a:fillRect/>
          </a:stretch>
        </p:blipFill>
        <p:spPr>
          <a:xfrm>
            <a:off x="568731" y="899226"/>
            <a:ext cx="2619375" cy="1743075"/>
          </a:xfrm>
          <a:prstGeom prst="rect">
            <a:avLst/>
          </a:prstGeom>
        </p:spPr>
      </p:pic>
      <p:pic>
        <p:nvPicPr>
          <p:cNvPr id="7" name="Picture 6">
            <a:extLst>
              <a:ext uri="{FF2B5EF4-FFF2-40B4-BE49-F238E27FC236}">
                <a16:creationId xmlns:a16="http://schemas.microsoft.com/office/drawing/2014/main" id="{D87A574D-501E-6869-F5EF-37F86142E832}"/>
              </a:ext>
            </a:extLst>
          </p:cNvPr>
          <p:cNvPicPr>
            <a:picLocks noChangeAspect="1"/>
          </p:cNvPicPr>
          <p:nvPr/>
        </p:nvPicPr>
        <p:blipFill>
          <a:blip r:embed="rId7"/>
          <a:stretch>
            <a:fillRect/>
          </a:stretch>
        </p:blipFill>
        <p:spPr>
          <a:xfrm>
            <a:off x="6748190" y="899226"/>
            <a:ext cx="1847850" cy="2466975"/>
          </a:xfrm>
          <a:prstGeom prst="rect">
            <a:avLst/>
          </a:prstGeom>
        </p:spPr>
      </p:pic>
      <p:pic>
        <p:nvPicPr>
          <p:cNvPr id="10" name="Picture 9">
            <a:extLst>
              <a:ext uri="{FF2B5EF4-FFF2-40B4-BE49-F238E27FC236}">
                <a16:creationId xmlns:a16="http://schemas.microsoft.com/office/drawing/2014/main" id="{017D8FB4-B057-8B9E-4B6D-E71679D058DF}"/>
              </a:ext>
            </a:extLst>
          </p:cNvPr>
          <p:cNvPicPr>
            <a:picLocks noChangeAspect="1"/>
          </p:cNvPicPr>
          <p:nvPr/>
        </p:nvPicPr>
        <p:blipFill>
          <a:blip r:embed="rId8"/>
          <a:stretch>
            <a:fillRect/>
          </a:stretch>
        </p:blipFill>
        <p:spPr>
          <a:xfrm>
            <a:off x="146515" y="2442276"/>
            <a:ext cx="2466975" cy="1847850"/>
          </a:xfrm>
          <a:prstGeom prst="rect">
            <a:avLst/>
          </a:prstGeom>
        </p:spPr>
      </p:pic>
      <p:pic>
        <p:nvPicPr>
          <p:cNvPr id="12" name="Picture 11">
            <a:extLst>
              <a:ext uri="{FF2B5EF4-FFF2-40B4-BE49-F238E27FC236}">
                <a16:creationId xmlns:a16="http://schemas.microsoft.com/office/drawing/2014/main" id="{E33BB502-EFBF-0CCC-1BAF-143C4110C8A0}"/>
              </a:ext>
            </a:extLst>
          </p:cNvPr>
          <p:cNvPicPr>
            <a:picLocks noChangeAspect="1"/>
          </p:cNvPicPr>
          <p:nvPr/>
        </p:nvPicPr>
        <p:blipFill>
          <a:blip r:embed="rId9"/>
          <a:stretch>
            <a:fillRect/>
          </a:stretch>
        </p:blipFill>
        <p:spPr>
          <a:xfrm>
            <a:off x="3544674" y="699201"/>
            <a:ext cx="2628900" cy="1743075"/>
          </a:xfrm>
          <a:prstGeom prst="rect">
            <a:avLst/>
          </a:prstGeom>
        </p:spPr>
      </p:pic>
      <p:pic>
        <p:nvPicPr>
          <p:cNvPr id="13" name="Picture 12">
            <a:extLst>
              <a:ext uri="{FF2B5EF4-FFF2-40B4-BE49-F238E27FC236}">
                <a16:creationId xmlns:a16="http://schemas.microsoft.com/office/drawing/2014/main" id="{895E6A36-1CEC-EA0E-2734-0C1F2F4FF76C}"/>
              </a:ext>
            </a:extLst>
          </p:cNvPr>
          <p:cNvPicPr>
            <a:picLocks noChangeAspect="1"/>
          </p:cNvPicPr>
          <p:nvPr/>
        </p:nvPicPr>
        <p:blipFill>
          <a:blip r:embed="rId10"/>
          <a:stretch>
            <a:fillRect/>
          </a:stretch>
        </p:blipFill>
        <p:spPr>
          <a:xfrm>
            <a:off x="5031971" y="2202850"/>
            <a:ext cx="1847850" cy="2466975"/>
          </a:xfrm>
          <a:prstGeom prst="rect">
            <a:avLst/>
          </a:prstGeom>
        </p:spPr>
      </p:pic>
      <p:pic>
        <p:nvPicPr>
          <p:cNvPr id="14" name="Picture 13">
            <a:extLst>
              <a:ext uri="{FF2B5EF4-FFF2-40B4-BE49-F238E27FC236}">
                <a16:creationId xmlns:a16="http://schemas.microsoft.com/office/drawing/2014/main" id="{28F03BBC-9A8E-B0BC-0366-C329AC5ABED0}"/>
              </a:ext>
            </a:extLst>
          </p:cNvPr>
          <p:cNvPicPr>
            <a:picLocks noChangeAspect="1"/>
          </p:cNvPicPr>
          <p:nvPr/>
        </p:nvPicPr>
        <p:blipFill>
          <a:blip r:embed="rId11"/>
          <a:stretch>
            <a:fillRect/>
          </a:stretch>
        </p:blipFill>
        <p:spPr>
          <a:xfrm>
            <a:off x="3143250" y="2674679"/>
            <a:ext cx="1428750" cy="1914525"/>
          </a:xfrm>
          <a:prstGeom prst="rect">
            <a:avLst/>
          </a:prstGeom>
        </p:spPr>
      </p:pic>
      <p:sp>
        <p:nvSpPr>
          <p:cNvPr id="15" name="TextBox 14">
            <a:extLst>
              <a:ext uri="{FF2B5EF4-FFF2-40B4-BE49-F238E27FC236}">
                <a16:creationId xmlns:a16="http://schemas.microsoft.com/office/drawing/2014/main" id="{91B5EB97-ACB9-D5C4-02BA-468FE0979DB1}"/>
              </a:ext>
            </a:extLst>
          </p:cNvPr>
          <p:cNvSpPr txBox="1"/>
          <p:nvPr/>
        </p:nvSpPr>
        <p:spPr>
          <a:xfrm>
            <a:off x="297711" y="85060"/>
            <a:ext cx="1723549" cy="523220"/>
          </a:xfrm>
          <a:prstGeom prst="rect">
            <a:avLst/>
          </a:prstGeom>
          <a:noFill/>
        </p:spPr>
        <p:txBody>
          <a:bodyPr wrap="none" rtlCol="0">
            <a:spAutoFit/>
          </a:bodyPr>
          <a:lstStyle/>
          <a:p>
            <a:r>
              <a:rPr lang="en-US" sz="2800" i="1" dirty="0">
                <a:solidFill>
                  <a:schemeClr val="accent1">
                    <a:lumMod val="75000"/>
                  </a:schemeClr>
                </a:solidFill>
              </a:rPr>
              <a:t>Perspective</a:t>
            </a:r>
          </a:p>
        </p:txBody>
      </p:sp>
    </p:spTree>
    <p:extLst>
      <p:ext uri="{BB962C8B-B14F-4D97-AF65-F5344CB8AC3E}">
        <p14:creationId xmlns:p14="http://schemas.microsoft.com/office/powerpoint/2010/main" val="394824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35688" y="1574238"/>
            <a:ext cx="8339600" cy="1502581"/>
          </a:xfrm>
        </p:spPr>
        <p:txBody>
          <a:bodyPr/>
          <a:lstStyle/>
          <a:p>
            <a:pPr marL="0" lvl="0" indent="0" algn="ctr">
              <a:buNone/>
            </a:pPr>
            <a:endParaRPr lang="en-US" dirty="0"/>
          </a:p>
          <a:p>
            <a:pPr marL="0" lvl="0" indent="0" algn="ctr">
              <a:buNone/>
            </a:pPr>
            <a:r>
              <a:rPr lang="en-US" sz="4800" dirty="0">
                <a:solidFill>
                  <a:schemeClr val="tx2"/>
                </a:solidFill>
              </a:rPr>
              <a:t>Questions?</a:t>
            </a:r>
          </a:p>
          <a:p>
            <a:pPr marL="0" lvl="0" indent="0" algn="ctr">
              <a:buNone/>
            </a:pPr>
            <a:endParaRPr lang="en-US" sz="1400" dirty="0"/>
          </a:p>
          <a:p>
            <a:pPr marL="0" lvl="0" indent="0" algn="ctr">
              <a:buNone/>
            </a:pPr>
            <a:endParaRPr lang="en-US" dirty="0"/>
          </a:p>
          <a:p>
            <a:pPr marL="0" lvl="0" indent="0" algn="ctr">
              <a:buNone/>
            </a:pPr>
            <a:endParaRPr lang="en-US" dirty="0"/>
          </a:p>
        </p:txBody>
      </p:sp>
      <p:sp>
        <p:nvSpPr>
          <p:cNvPr id="4" name="Slide Number Placeholder 5"/>
          <p:cNvSpPr>
            <a:spLocks noGrp="1"/>
          </p:cNvSpPr>
          <p:nvPr>
            <p:ph type="sldNum" sz="quarter" idx="12"/>
          </p:nvPr>
        </p:nvSpPr>
        <p:spPr/>
        <p:txBody>
          <a:bodyPr/>
          <a:lstStyle/>
          <a:p>
            <a:fld id="{51475480-1983-4E93-B7DC-73699F5157D5}" type="slidenum">
              <a:rPr lang="en-US" smtClean="0"/>
              <a:pPr/>
              <a:t>9</a:t>
            </a:fld>
            <a:endParaRPr lang="en-US"/>
          </a:p>
        </p:txBody>
      </p:sp>
      <p:sp>
        <p:nvSpPr>
          <p:cNvPr id="2" name="TextBox 1">
            <a:extLst>
              <a:ext uri="{FF2B5EF4-FFF2-40B4-BE49-F238E27FC236}">
                <a16:creationId xmlns:a16="http://schemas.microsoft.com/office/drawing/2014/main" id="{02567369-6587-4178-9851-E9E1EC0AE320}"/>
              </a:ext>
            </a:extLst>
          </p:cNvPr>
          <p:cNvSpPr txBox="1"/>
          <p:nvPr/>
        </p:nvSpPr>
        <p:spPr>
          <a:xfrm>
            <a:off x="2485678" y="4775200"/>
            <a:ext cx="4299575" cy="246221"/>
          </a:xfrm>
          <a:prstGeom prst="rect">
            <a:avLst/>
          </a:prstGeom>
          <a:noFill/>
        </p:spPr>
        <p:txBody>
          <a:bodyPr wrap="none" rtlCol="0">
            <a:spAutoFit/>
          </a:bodyPr>
          <a:lstStyle/>
          <a:p>
            <a:r>
              <a:rPr lang="en-US" sz="1000" i="1" dirty="0">
                <a:solidFill>
                  <a:schemeClr val="tx1">
                    <a:lumMod val="50000"/>
                    <a:lumOff val="50000"/>
                  </a:schemeClr>
                </a:solidFill>
              </a:rPr>
              <a:t>For General Informational Purposes Only (Averages and Current Market Conditions Vary)</a:t>
            </a:r>
          </a:p>
        </p:txBody>
      </p:sp>
      <p:pic>
        <p:nvPicPr>
          <p:cNvPr id="8" name="Graphic 7">
            <a:extLst>
              <a:ext uri="{FF2B5EF4-FFF2-40B4-BE49-F238E27FC236}">
                <a16:creationId xmlns:a16="http://schemas.microsoft.com/office/drawing/2014/main" id="{CDC068A6-D2E5-433A-82F5-72D6464CFB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56759" y="4692336"/>
            <a:ext cx="1139281" cy="265464"/>
          </a:xfrm>
          <a:prstGeom prst="rect">
            <a:avLst/>
          </a:prstGeom>
        </p:spPr>
      </p:pic>
      <p:pic>
        <p:nvPicPr>
          <p:cNvPr id="9" name="Graphic 5">
            <a:extLst>
              <a:ext uri="{FF2B5EF4-FFF2-40B4-BE49-F238E27FC236}">
                <a16:creationId xmlns:a16="http://schemas.microsoft.com/office/drawing/2014/main" id="{B03130F8-22BF-1ABA-EB49-5DA98132FA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4917" y="4669825"/>
            <a:ext cx="899235" cy="283969"/>
          </a:xfrm>
          <a:prstGeom prst="rect">
            <a:avLst/>
          </a:prstGeom>
        </p:spPr>
      </p:pic>
    </p:spTree>
    <p:extLst>
      <p:ext uri="{BB962C8B-B14F-4D97-AF65-F5344CB8AC3E}">
        <p14:creationId xmlns:p14="http://schemas.microsoft.com/office/powerpoint/2010/main" val="4253710036"/>
      </p:ext>
    </p:extLst>
  </p:cSld>
  <p:clrMapOvr>
    <a:masterClrMapping/>
  </p:clrMapOvr>
</p:sld>
</file>

<file path=ppt/theme/theme1.xml><?xml version="1.0" encoding="utf-8"?>
<a:theme xmlns:a="http://schemas.openxmlformats.org/drawingml/2006/main" name="Default Design">
  <a:themeElements>
    <a:clrScheme name="Standard-Duke-Energy">
      <a:dk1>
        <a:srgbClr val="000000"/>
      </a:dk1>
      <a:lt1>
        <a:srgbClr val="FFFFFF"/>
      </a:lt1>
      <a:dk2>
        <a:srgbClr val="1F497D"/>
      </a:dk2>
      <a:lt2>
        <a:srgbClr val="EEECE1"/>
      </a:lt2>
      <a:accent1>
        <a:srgbClr val="024B70"/>
      </a:accent1>
      <a:accent2>
        <a:srgbClr val="4DB041"/>
      </a:accent2>
      <a:accent3>
        <a:srgbClr val="32B1CD"/>
      </a:accent3>
      <a:accent4>
        <a:srgbClr val="00492F"/>
      </a:accent4>
      <a:accent5>
        <a:srgbClr val="007939"/>
      </a:accent5>
      <a:accent6>
        <a:srgbClr val="007CA2"/>
      </a:accent6>
      <a:hlink>
        <a:srgbClr val="828282"/>
      </a:hlink>
      <a:folHlink>
        <a:srgbClr val="9B9B9B"/>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edmont2">
  <a:themeElements>
    <a:clrScheme name="piedmont">
      <a:dk1>
        <a:srgbClr val="000000"/>
      </a:dk1>
      <a:lt1>
        <a:srgbClr val="FFFFFF"/>
      </a:lt1>
      <a:dk2>
        <a:srgbClr val="004964"/>
      </a:dk2>
      <a:lt2>
        <a:srgbClr val="EEECE1"/>
      </a:lt2>
      <a:accent1>
        <a:srgbClr val="0080C6"/>
      </a:accent1>
      <a:accent2>
        <a:srgbClr val="9AC33C"/>
      </a:accent2>
      <a:accent3>
        <a:srgbClr val="5F6061"/>
      </a:accent3>
      <a:accent4>
        <a:srgbClr val="ADE0EE"/>
      </a:accent4>
      <a:accent5>
        <a:srgbClr val="004964"/>
      </a:accent5>
      <a:accent6>
        <a:srgbClr val="F89728"/>
      </a:accent6>
      <a:hlink>
        <a:srgbClr val="0081C6"/>
      </a:hlink>
      <a:folHlink>
        <a:srgbClr val="0081C6"/>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iedmont2" id="{C90CF799-997A-AE4D-B971-438D596D35DD}" vid="{4D0F79C5-8247-1948-B1F8-275BC4D8488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29993</TotalTime>
  <Words>1783</Words>
  <Application>Microsoft Office PowerPoint</Application>
  <PresentationFormat>On-screen Show (16:9)</PresentationFormat>
  <Paragraphs>134</Paragraphs>
  <Slides>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 Narrow</vt:lpstr>
      <vt:lpstr>Cochin</vt:lpstr>
      <vt:lpstr>Times New Roman</vt:lpstr>
      <vt:lpstr>Wingdings</vt:lpstr>
      <vt:lpstr>Default Design</vt:lpstr>
      <vt:lpstr>1_piedmont2</vt:lpstr>
      <vt:lpstr> Possible changes to Department of Energy Rules on Appliance Efficiency and Impacts on energy Efficiency Programs</vt:lpstr>
      <vt:lpstr> EPA – Energy Star Removes Gas Furnaces </vt:lpstr>
      <vt:lpstr>  DOE  - Residential Gas Water Heating  </vt:lpstr>
      <vt:lpstr>Recent EPA &amp; DOE Proposals Impacting Consumers</vt:lpstr>
      <vt:lpstr>PowerPoint Presentation</vt:lpstr>
      <vt:lpstr>PowerPoint Presentation</vt:lpstr>
      <vt:lpstr>Recent EPA &amp; DOE Proposal Consumer Impacts</vt:lpstr>
      <vt:lpstr>PowerPoint Presentation</vt:lpstr>
      <vt:lpstr>PowerPoint Presentation</vt:lpstr>
    </vt:vector>
  </TitlesOfParts>
  <Manager/>
  <Company>Duke Energy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t69270</dc:creator>
  <cp:keywords>piedmont natural gas template; carolinas west; natural gas business unit; ngbu; power point; powerpoint; natural gas; duke energy template</cp:keywords>
  <dc:description/>
  <cp:lastModifiedBy>Koster, Jeremy J</cp:lastModifiedBy>
  <cp:revision>204</cp:revision>
  <dcterms:created xsi:type="dcterms:W3CDTF">2008-01-24T20:04:53Z</dcterms:created>
  <dcterms:modified xsi:type="dcterms:W3CDTF">2023-11-06T17:11:45Z</dcterms:modified>
  <cp:category/>
</cp:coreProperties>
</file>