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</p:sldMasterIdLst>
  <p:notesMasterIdLst>
    <p:notesMasterId r:id="rId44"/>
  </p:notesMasterIdLst>
  <p:sldIdLst>
    <p:sldId id="256" r:id="rId3"/>
    <p:sldId id="770" r:id="rId4"/>
    <p:sldId id="307" r:id="rId5"/>
    <p:sldId id="872" r:id="rId6"/>
    <p:sldId id="1625" r:id="rId7"/>
    <p:sldId id="1626" r:id="rId8"/>
    <p:sldId id="830" r:id="rId9"/>
    <p:sldId id="1627" r:id="rId10"/>
    <p:sldId id="314" r:id="rId11"/>
    <p:sldId id="1630" r:id="rId12"/>
    <p:sldId id="348" r:id="rId13"/>
    <p:sldId id="775" r:id="rId14"/>
    <p:sldId id="776" r:id="rId15"/>
    <p:sldId id="874" r:id="rId16"/>
    <p:sldId id="777" r:id="rId17"/>
    <p:sldId id="865" r:id="rId18"/>
    <p:sldId id="278" r:id="rId19"/>
    <p:sldId id="769" r:id="rId20"/>
    <p:sldId id="866" r:id="rId21"/>
    <p:sldId id="868" r:id="rId22"/>
    <p:sldId id="869" r:id="rId23"/>
    <p:sldId id="870" r:id="rId24"/>
    <p:sldId id="871" r:id="rId25"/>
    <p:sldId id="274" r:id="rId26"/>
    <p:sldId id="273" r:id="rId27"/>
    <p:sldId id="875" r:id="rId28"/>
    <p:sldId id="262" r:id="rId29"/>
    <p:sldId id="270" r:id="rId30"/>
    <p:sldId id="876" r:id="rId31"/>
    <p:sldId id="263" r:id="rId32"/>
    <p:sldId id="350" r:id="rId33"/>
    <p:sldId id="877" r:id="rId34"/>
    <p:sldId id="1628" r:id="rId35"/>
    <p:sldId id="1629" r:id="rId36"/>
    <p:sldId id="1624" r:id="rId37"/>
    <p:sldId id="277" r:id="rId38"/>
    <p:sldId id="773" r:id="rId39"/>
    <p:sldId id="271" r:id="rId40"/>
    <p:sldId id="308" r:id="rId41"/>
    <p:sldId id="359" r:id="rId42"/>
    <p:sldId id="265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zimierczuk, Kamila" initials="KK" lastIdx="3" clrIdx="0">
    <p:extLst>
      <p:ext uri="{19B8F6BF-5375-455C-9EA6-DF929625EA0E}">
        <p15:presenceInfo xmlns:p15="http://schemas.microsoft.com/office/powerpoint/2012/main" userId="S::kamila.kazimierczuk@pnnl.gov::8169c1e3-06e7-4ec5-b6dd-eaa4feb8b61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53" autoAdjust="0"/>
    <p:restoredTop sz="95473" autoAdjust="0"/>
  </p:normalViewPr>
  <p:slideViewPr>
    <p:cSldViewPr snapToGrid="0" snapToObjects="1">
      <p:cViewPr varScale="1">
        <p:scale>
          <a:sx n="120" d="100"/>
          <a:sy n="120" d="100"/>
        </p:scale>
        <p:origin x="880" y="19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E873E6-85A1-8146-86DA-6390D4C144C8}" type="datetimeFigureOut">
              <a:rPr lang="en-US" smtClean="0"/>
              <a:t>6/22/22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231B6D-0B64-DB44-A162-C071BCCA0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269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wcouncil.org/2021-northwest-power-plan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mytpu.org/wp-content/uploads/2020-Integrated-Resource-Plan.pdf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31B6D-0B64-DB44-A162-C071BCCA08E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5257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31B6D-0B64-DB44-A162-C071BCCA08E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2220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31B6D-0B64-DB44-A162-C071BCCA08E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9190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31B6D-0B64-DB44-A162-C071BCCA08E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8002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31B6D-0B64-DB44-A162-C071BCCA08E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2460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31B6D-0B64-DB44-A162-C071BCCA08E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0228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31B6D-0B64-DB44-A162-C071BCCA08E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1910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84578D-EA8B-8641-A556-96DDA87203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11DBB52C-184D-244D-BE82-EFD94D265C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5782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84578D-EA8B-8641-A556-96DDA87203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23E38F0E-DDE4-FF43-9C60-C08E8271A0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3714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AC6EB-3554-4E1B-9607-BA1B99D7CEB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478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31B6D-0B64-DB44-A162-C071BCCA08E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103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605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en-US" dirty="0">
                <a:hlinkClick r:id="rId3"/>
              </a:rPr>
              <a:t>2021 Northwest Power and Conservation Council’s 8</a:t>
            </a:r>
            <a:r>
              <a:rPr lang="en-US" baseline="30000" dirty="0">
                <a:hlinkClick r:id="rId3"/>
              </a:rPr>
              <a:t>th</a:t>
            </a:r>
            <a:r>
              <a:rPr lang="en-US" dirty="0">
                <a:hlinkClick r:id="rId3"/>
              </a:rPr>
              <a:t> Power Plan</a:t>
            </a:r>
            <a:r>
              <a:rPr lang="en-US" dirty="0"/>
              <a:t> studied impacts of changes in Columbia River power output on the region’s summer loss of load probability</a:t>
            </a:r>
          </a:p>
          <a:p>
            <a:pPr lvl="2"/>
            <a:r>
              <a:rPr lang="en-US" dirty="0">
                <a:hlinkClick r:id="rId4"/>
              </a:rPr>
              <a:t>Tacoma Power’s 2020 IRP</a:t>
            </a:r>
            <a:r>
              <a:rPr lang="en-US" dirty="0"/>
              <a:t> studied impacts on wholesale purchases due to potentially changed Columbia River power output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Most IRPs discuss water only in terms of Clean Water Act compliance issues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NPCC projections show resource deficiencies shifting from winter to summer periods</a:t>
            </a:r>
          </a:p>
          <a:p>
            <a:pPr lvl="1"/>
            <a:r>
              <a:rPr lang="en-US" dirty="0"/>
              <a:t>Reliance on historical data could lead to plans that fail to address future issues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31B6D-0B64-DB44-A162-C071BCCA08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76071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31B6D-0B64-DB44-A162-C071BCCA08E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08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31B6D-0B64-DB44-A162-C071BCCA08E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4141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31B6D-0B64-DB44-A162-C071BCCA08E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5504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31B6D-0B64-DB44-A162-C071BCCA08E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8088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231B6D-0B64-DB44-A162-C071BCCA08E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705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2" y="0"/>
            <a:ext cx="12191999" cy="68562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" y="824"/>
            <a:ext cx="12185901" cy="68545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" y="2048247"/>
            <a:ext cx="11815505" cy="2202515"/>
          </a:xfrm>
          <a:prstGeom prst="rect">
            <a:avLst/>
          </a:prstGeom>
        </p:spPr>
        <p:txBody>
          <a:bodyPr lIns="274320" tIns="274320" rIns="274320" bIns="274320"/>
          <a:lstStyle>
            <a:lvl1pPr>
              <a:defRPr sz="36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70446" y="5117898"/>
            <a:ext cx="11545063" cy="27432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add presenter organization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270447" y="5400575"/>
            <a:ext cx="11545061" cy="27432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add presentation event or location</a:t>
            </a: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268073" y="4661324"/>
            <a:ext cx="11547436" cy="2743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2000" b="1" baseline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ADD PRESENTER NAME(S)</a:t>
            </a:r>
          </a:p>
        </p:txBody>
      </p:sp>
      <p:sp>
        <p:nvSpPr>
          <p:cNvPr id="21" name="Date Placeholder 3"/>
          <p:cNvSpPr txBox="1">
            <a:spLocks/>
          </p:cNvSpPr>
          <p:nvPr userDrawn="1"/>
        </p:nvSpPr>
        <p:spPr>
          <a:xfrm>
            <a:off x="9786841" y="6356352"/>
            <a:ext cx="160061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rgbClr val="70727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847B0AD-4045-D246-BDAD-F671F36BE5C4}" type="datetime4">
              <a:rPr lang="en-US" sz="9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June 22, 2022</a:t>
            </a:fld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1531549" y="6454975"/>
            <a:ext cx="0" cy="18288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5"/>
          <p:cNvSpPr txBox="1">
            <a:spLocks/>
          </p:cNvSpPr>
          <p:nvPr userDrawn="1"/>
        </p:nvSpPr>
        <p:spPr>
          <a:xfrm>
            <a:off x="11657942" y="6360084"/>
            <a:ext cx="301831" cy="365125"/>
          </a:xfrm>
          <a:prstGeom prst="rect">
            <a:avLst/>
          </a:prstGeom>
        </p:spPr>
        <p:txBody>
          <a:bodyPr lIns="0" t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900" b="1" kern="1200">
                <a:solidFill>
                  <a:srgbClr val="70727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722D57-58D6-9447-A6D5-A97F6C35A8FB}" type="slidenum">
              <a:rPr lang="en-US" sz="9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0" name="Picture 19" descr="GMLC_Logo-04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245" y="1717"/>
            <a:ext cx="1673705" cy="159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272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69005" y="274640"/>
            <a:ext cx="8899516" cy="808597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274391" y="1615440"/>
            <a:ext cx="11635611" cy="430784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800" i="1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943371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69005" y="274640"/>
            <a:ext cx="8899516" cy="808597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793545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4191000" y="0"/>
            <a:ext cx="8001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61914" y="6477000"/>
            <a:ext cx="377686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C1406DC-BAEC-4717-8F68-46C92F1663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0" y="225778"/>
            <a:ext cx="9144000" cy="1092483"/>
          </a:xfrm>
          <a:prstGeom prst="rect">
            <a:avLst/>
          </a:prstGeom>
        </p:spPr>
        <p:txBody>
          <a:bodyPr lIns="0" anchor="b"/>
          <a:lstStyle>
            <a:lvl1pPr>
              <a:defRPr lang="en-US" sz="300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028E3363-7137-4431-9927-3AE087A5B2B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143000" y="1714500"/>
            <a:ext cx="10668000" cy="4572001"/>
          </a:xfrm>
          <a:prstGeom prst="rect">
            <a:avLst/>
          </a:prstGeom>
        </p:spPr>
        <p:txBody>
          <a:bodyPr/>
          <a:lstStyle>
            <a:lvl1pPr>
              <a:defRPr sz="233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773" indent="-228591"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54" indent="-228591">
              <a:buFont typeface="Wingdings" panose="05000000000000000000" pitchFamily="2" charset="2"/>
              <a:buChar char="ü"/>
              <a:defRPr sz="16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18" indent="-228591">
              <a:buFont typeface="Wingdings" panose="05000000000000000000" pitchFamily="2" charset="2"/>
              <a:buChar char="§"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E76F451D-D169-4CA9-91EE-97F19A35C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19507" y="6495963"/>
            <a:ext cx="2590006" cy="362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6/22/22</a:t>
            </a:fld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8A19F790-0343-4862-A140-1B409986B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4372" y="6477000"/>
            <a:ext cx="100065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96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4191000" y="0"/>
            <a:ext cx="8001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338E046-DF9E-FC49-A812-491AB805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1914" y="6477000"/>
            <a:ext cx="377686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F0C408BC-A7DE-4A08-AD26-56414D2DD80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358868" y="380999"/>
            <a:ext cx="6477000" cy="6096000"/>
          </a:xfrm>
          <a:prstGeom prst="rect">
            <a:avLst/>
          </a:prstGeom>
        </p:spPr>
        <p:txBody>
          <a:bodyPr/>
          <a:lstStyle>
            <a:lvl1pPr>
              <a:defRPr sz="233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773" indent="-228591"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54" indent="-228591">
              <a:buFont typeface="Wingdings" panose="05000000000000000000" pitchFamily="2" charset="2"/>
              <a:buChar char="ü"/>
              <a:defRPr sz="16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18" indent="-228591">
              <a:buFont typeface="Wingdings" panose="05000000000000000000" pitchFamily="2" charset="2"/>
              <a:buChar char="§"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3C58F0F-5237-4527-BB8E-6EEF623543B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162049" y="3644194"/>
            <a:ext cx="3810000" cy="2857500"/>
          </a:xfrm>
          <a:prstGeom prst="rect">
            <a:avLst/>
          </a:prstGeom>
        </p:spPr>
        <p:txBody>
          <a:bodyPr/>
          <a:lstStyle>
            <a:lvl1pPr>
              <a:defRPr sz="2333"/>
            </a:lvl1pPr>
            <a:lvl2pPr marL="685773" indent="-228591">
              <a:buFont typeface="Wingdings" panose="05000000000000000000" pitchFamily="2" charset="2"/>
              <a:buChar char="§"/>
              <a:defRPr sz="2000"/>
            </a:lvl2pPr>
            <a:lvl3pPr marL="1142954" indent="-228591">
              <a:buFont typeface="Wingdings" panose="05000000000000000000" pitchFamily="2" charset="2"/>
              <a:buChar char="ü"/>
              <a:defRPr sz="1667"/>
            </a:lvl3pPr>
            <a:lvl4pPr>
              <a:defRPr sz="1500"/>
            </a:lvl4pPr>
            <a:lvl5pPr marL="2057318" indent="-228591">
              <a:buFont typeface="Wingdings" panose="05000000000000000000" pitchFamily="2" charset="2"/>
              <a:buChar char="§"/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Date Placeholder 1">
            <a:extLst>
              <a:ext uri="{FF2B5EF4-FFF2-40B4-BE49-F238E27FC236}">
                <a16:creationId xmlns:a16="http://schemas.microsoft.com/office/drawing/2014/main" id="{33D0FD2D-15F4-4320-9C04-2023CAB47E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19507" y="6495963"/>
            <a:ext cx="2590006" cy="362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6/22/22</a:t>
            </a:fld>
            <a:endParaRPr lang="en-US" dirty="0"/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08FBEF60-4239-4E67-A385-B22B813AD4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4372" y="6477000"/>
            <a:ext cx="100065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7614967-FAA9-4DA9-B7DE-539AA89235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3000" y="1912938"/>
            <a:ext cx="3810001" cy="1325563"/>
          </a:xfrm>
          <a:prstGeom prst="rect">
            <a:avLst/>
          </a:prstGeom>
        </p:spPr>
        <p:txBody>
          <a:bodyPr lIns="0" anchor="b"/>
          <a:lstStyle>
            <a:lvl1pPr>
              <a:defRPr lang="en-US" sz="300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44150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_Plain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36B83B-A5E4-524E-96A9-DFC12D58F12A}"/>
              </a:ext>
            </a:extLst>
          </p:cNvPr>
          <p:cNvSpPr/>
          <p:nvPr/>
        </p:nvSpPr>
        <p:spPr>
          <a:xfrm>
            <a:off x="762000" y="0"/>
            <a:ext cx="457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solidFill>
                <a:schemeClr val="accent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1DF1AC-1D08-B945-A034-B740A35902F9}"/>
              </a:ext>
            </a:extLst>
          </p:cNvPr>
          <p:cNvSpPr txBox="1"/>
          <p:nvPr/>
        </p:nvSpPr>
        <p:spPr>
          <a:xfrm>
            <a:off x="1143000" y="6286500"/>
            <a:ext cx="3048000" cy="1905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500"/>
              </a:spcAft>
            </a:pPr>
            <a:r>
              <a:rPr lang="en-US" sz="667">
                <a:solidFill>
                  <a:srgbClr val="616265">
                    <a:alpha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PNNL is operated by Battelle for the U.S. Department of Energy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2286000"/>
            <a:ext cx="3810000" cy="1524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r">
              <a:defRPr sz="4000" b="1">
                <a:solidFill>
                  <a:schemeClr val="accent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3061D5F4-8719-384B-945C-9A27060F99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42108" y="4724400"/>
            <a:ext cx="3810000" cy="2286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>
              <a:buNone/>
              <a:defRPr sz="1500" b="1">
                <a:solidFill>
                  <a:schemeClr val="accent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/>
            </a:lvl2pPr>
            <a:lvl3pPr marL="914363" indent="0">
              <a:buNone/>
              <a:defRPr/>
            </a:lvl3pPr>
            <a:lvl4pPr marL="1371545" indent="0">
              <a:buNone/>
              <a:defRPr/>
            </a:lvl4pPr>
            <a:lvl5pPr marL="1828727" indent="0">
              <a:buNone/>
              <a:defRPr/>
            </a:lvl5pPr>
          </a:lstStyle>
          <a:p>
            <a:pPr lvl="0"/>
            <a:r>
              <a:rPr lang="en-US"/>
              <a:t>Click to add presenter’s name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3E2D432E-6648-6643-9C6E-38B1EFF5EE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43000" y="4986130"/>
            <a:ext cx="3810000" cy="2286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>
              <a:buNone/>
              <a:defRPr sz="1333">
                <a:solidFill>
                  <a:srgbClr val="6162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/>
            </a:lvl2pPr>
            <a:lvl3pPr marL="914363" indent="0">
              <a:buNone/>
              <a:defRPr/>
            </a:lvl3pPr>
            <a:lvl4pPr marL="1371545" indent="0">
              <a:buNone/>
              <a:defRPr/>
            </a:lvl4pPr>
            <a:lvl5pPr marL="1828727" indent="0">
              <a:buNone/>
              <a:defRPr/>
            </a:lvl5pPr>
          </a:lstStyle>
          <a:p>
            <a:pPr lvl="0"/>
            <a:r>
              <a:rPr lang="en-US"/>
              <a:t>Click to add presenter’s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15389B-4BB4-1644-9B7E-35A85D0C1E3B}"/>
              </a:ext>
            </a:extLst>
          </p:cNvPr>
          <p:cNvSpPr txBox="1"/>
          <p:nvPr/>
        </p:nvSpPr>
        <p:spPr>
          <a:xfrm>
            <a:off x="3092174" y="-1038086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5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A7D3E1-BCC3-C843-81A0-EA4EDFB44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98120"/>
            <a:ext cx="1066800" cy="10410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617363-F73D-B74F-9647-C9D747AC7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108" y="5981700"/>
            <a:ext cx="687070" cy="190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90C8FB-601C-A04C-84F7-213A857D3E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613" y="6041364"/>
            <a:ext cx="774841" cy="129540"/>
          </a:xfrm>
          <a:prstGeom prst="rect">
            <a:avLst/>
          </a:prstGeom>
        </p:spPr>
      </p:pic>
      <p:sp>
        <p:nvSpPr>
          <p:cNvPr id="15" name="Date Placeholder 1">
            <a:extLst>
              <a:ext uri="{FF2B5EF4-FFF2-40B4-BE49-F238E27FC236}">
                <a16:creationId xmlns:a16="http://schemas.microsoft.com/office/drawing/2014/main" id="{9D9DB338-5D5C-4ACA-9ECF-C3E34C4412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09701" y="4096371"/>
            <a:ext cx="2742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B56E01-A7A2-4144-BE27-5CE6B7B874F5}" type="datetimeFigureOut">
              <a:rPr lang="en-US" smtClean="0"/>
              <a:t>6/22/22</a:t>
            </a:fld>
            <a:endParaRPr lang="en-US"/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F55B65E8-4040-44D0-A4FE-A050FD948A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0865" y="6441765"/>
            <a:ext cx="4114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33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/>
        </p:nvSpPr>
        <p:spPr>
          <a:xfrm>
            <a:off x="4191000" y="0"/>
            <a:ext cx="8001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6026595-8D7E-D24C-9263-B65316A326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4000" y="381000"/>
            <a:ext cx="6477000" cy="6096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338E046-DF9E-FC49-A812-491AB805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1914" y="6477000"/>
            <a:ext cx="377686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8DF2563-A01E-416D-97C0-5AAFA61D144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D0CE8D1-2F12-5A44-A6B5-2CD466F52A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34000" y="5715000"/>
            <a:ext cx="6477000" cy="762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99B87A2-8960-403D-AE0D-D549462722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3000" y="1912938"/>
            <a:ext cx="3810001" cy="1325563"/>
          </a:xfrm>
          <a:prstGeom prst="rect">
            <a:avLst/>
          </a:prstGeom>
        </p:spPr>
        <p:txBody>
          <a:bodyPr lIns="0" anchor="b"/>
          <a:lstStyle>
            <a:lvl1pPr>
              <a:defRPr lang="en-US" sz="3000" b="1" kern="1200" dirty="0">
                <a:solidFill>
                  <a:schemeClr val="accent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29354FF4-9871-4E1B-A45A-ABAA2BE2B69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162049" y="3644194"/>
            <a:ext cx="3810000" cy="2857500"/>
          </a:xfrm>
          <a:prstGeom prst="rect">
            <a:avLst/>
          </a:prstGeom>
        </p:spPr>
        <p:txBody>
          <a:bodyPr/>
          <a:lstStyle>
            <a:lvl1pPr>
              <a:defRPr sz="2333"/>
            </a:lvl1pPr>
            <a:lvl2pPr marL="685773" indent="-228591">
              <a:buFont typeface="Wingdings" panose="05000000000000000000" pitchFamily="2" charset="2"/>
              <a:buChar char="§"/>
              <a:defRPr sz="2000"/>
            </a:lvl2pPr>
            <a:lvl3pPr marL="1142954" indent="-228591">
              <a:buFont typeface="Wingdings" panose="05000000000000000000" pitchFamily="2" charset="2"/>
              <a:buChar char="ü"/>
              <a:defRPr sz="1667"/>
            </a:lvl3pPr>
            <a:lvl4pPr>
              <a:defRPr sz="1500"/>
            </a:lvl4pPr>
            <a:lvl5pPr marL="2057318" indent="-228591">
              <a:buFont typeface="Wingdings" panose="05000000000000000000" pitchFamily="2" charset="2"/>
              <a:buChar char="§"/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47EFCEB6-2E27-4C42-A1E5-AC8A8BA837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19507" y="6495963"/>
            <a:ext cx="2590006" cy="362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B56E01-A7A2-4144-BE27-5CE6B7B874F5}" type="datetimeFigureOut">
              <a:rPr lang="en-US" smtClean="0"/>
              <a:t>6/22/22</a:t>
            </a:fld>
            <a:endParaRPr lang="en-US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A86FAFB9-0DC0-4AB0-9E8B-6EC7C8ABAA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4372" y="6477000"/>
            <a:ext cx="100065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5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/>
        </p:nvSpPr>
        <p:spPr>
          <a:xfrm>
            <a:off x="4191000" y="0"/>
            <a:ext cx="8001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338E046-DF9E-FC49-A812-491AB805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1914" y="6477000"/>
            <a:ext cx="377686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8DF2563-A01E-416D-97C0-5AAFA61D144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F0C408BC-A7DE-4A08-AD26-56414D2DD80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358868" y="380999"/>
            <a:ext cx="6477000" cy="6096000"/>
          </a:xfrm>
          <a:prstGeom prst="rect">
            <a:avLst/>
          </a:prstGeom>
        </p:spPr>
        <p:txBody>
          <a:bodyPr/>
          <a:lstStyle>
            <a:lvl1pPr>
              <a:defRPr sz="233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773" indent="-228591"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54" indent="-228591">
              <a:buFont typeface="Wingdings" panose="05000000000000000000" pitchFamily="2" charset="2"/>
              <a:buChar char="ü"/>
              <a:defRPr sz="16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18" indent="-228591">
              <a:buFont typeface="Wingdings" panose="05000000000000000000" pitchFamily="2" charset="2"/>
              <a:buChar char="§"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3C58F0F-5237-4527-BB8E-6EEF623543B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162049" y="3644194"/>
            <a:ext cx="3810000" cy="2857500"/>
          </a:xfrm>
          <a:prstGeom prst="rect">
            <a:avLst/>
          </a:prstGeom>
        </p:spPr>
        <p:txBody>
          <a:bodyPr/>
          <a:lstStyle>
            <a:lvl1pPr>
              <a:defRPr sz="2333"/>
            </a:lvl1pPr>
            <a:lvl2pPr marL="685773" indent="-228591">
              <a:buFont typeface="Wingdings" panose="05000000000000000000" pitchFamily="2" charset="2"/>
              <a:buChar char="§"/>
              <a:defRPr sz="2000"/>
            </a:lvl2pPr>
            <a:lvl3pPr marL="1142954" indent="-228591">
              <a:buFont typeface="Wingdings" panose="05000000000000000000" pitchFamily="2" charset="2"/>
              <a:buChar char="ü"/>
              <a:defRPr sz="1667"/>
            </a:lvl3pPr>
            <a:lvl4pPr>
              <a:defRPr sz="1500"/>
            </a:lvl4pPr>
            <a:lvl5pPr marL="2057318" indent="-228591">
              <a:buFont typeface="Wingdings" panose="05000000000000000000" pitchFamily="2" charset="2"/>
              <a:buChar char="§"/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Date Placeholder 1">
            <a:extLst>
              <a:ext uri="{FF2B5EF4-FFF2-40B4-BE49-F238E27FC236}">
                <a16:creationId xmlns:a16="http://schemas.microsoft.com/office/drawing/2014/main" id="{33D0FD2D-15F4-4320-9C04-2023CAB47E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19507" y="6495963"/>
            <a:ext cx="2590006" cy="362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B56E01-A7A2-4144-BE27-5CE6B7B874F5}" type="datetimeFigureOut">
              <a:rPr lang="en-US" smtClean="0"/>
              <a:t>6/22/22</a:t>
            </a:fld>
            <a:endParaRPr lang="en-US"/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08FBEF60-4239-4E67-A385-B22B813AD4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4372" y="6477000"/>
            <a:ext cx="100065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7614967-FAA9-4DA9-B7DE-539AA89235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3000" y="1912938"/>
            <a:ext cx="3810001" cy="1325563"/>
          </a:xfrm>
          <a:prstGeom prst="rect">
            <a:avLst/>
          </a:prstGeom>
        </p:spPr>
        <p:txBody>
          <a:bodyPr lIns="0" anchor="b"/>
          <a:lstStyle>
            <a:lvl1pPr>
              <a:defRPr lang="en-US" sz="3000" b="1" kern="1200" dirty="0">
                <a:solidFill>
                  <a:schemeClr val="accent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189015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/>
        </p:nvSpPr>
        <p:spPr>
          <a:xfrm>
            <a:off x="4191000" y="0"/>
            <a:ext cx="8001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61914" y="6477000"/>
            <a:ext cx="377686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8DF2563-A01E-416D-97C0-5AAFA61D144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C1406DC-BAEC-4717-8F68-46C92F1663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0" y="225778"/>
            <a:ext cx="9144000" cy="1092483"/>
          </a:xfrm>
          <a:prstGeom prst="rect">
            <a:avLst/>
          </a:prstGeom>
        </p:spPr>
        <p:txBody>
          <a:bodyPr lIns="0" anchor="b"/>
          <a:lstStyle>
            <a:lvl1pPr>
              <a:defRPr lang="en-US" sz="3000" b="1" kern="1200" dirty="0">
                <a:solidFill>
                  <a:schemeClr val="accent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028E3363-7137-4431-9927-3AE087A5B2B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143000" y="1714500"/>
            <a:ext cx="10668000" cy="4572001"/>
          </a:xfrm>
          <a:prstGeom prst="rect">
            <a:avLst/>
          </a:prstGeom>
        </p:spPr>
        <p:txBody>
          <a:bodyPr/>
          <a:lstStyle>
            <a:lvl1pPr>
              <a:defRPr sz="233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773" indent="-228591"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54" indent="-228591">
              <a:buFont typeface="Wingdings" panose="05000000000000000000" pitchFamily="2" charset="2"/>
              <a:buChar char="ü"/>
              <a:defRPr sz="16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18" indent="-228591">
              <a:buFont typeface="Wingdings" panose="05000000000000000000" pitchFamily="2" charset="2"/>
              <a:buChar char="§"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E76F451D-D169-4CA9-91EE-97F19A35C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19507" y="6495963"/>
            <a:ext cx="2590006" cy="362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B56E01-A7A2-4144-BE27-5CE6B7B874F5}" type="datetimeFigureOut">
              <a:rPr lang="en-US" smtClean="0"/>
              <a:t>6/22/22</a:t>
            </a:fld>
            <a:endParaRPr lang="en-US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8A19F790-0343-4862-A140-1B409986B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4372" y="6477000"/>
            <a:ext cx="100065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02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Pictur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/>
        </p:nvSpPr>
        <p:spPr>
          <a:xfrm>
            <a:off x="4191000" y="0"/>
            <a:ext cx="8001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4000" y="381000"/>
            <a:ext cx="3048000" cy="28575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FD00854A-4EC7-2D48-A025-5B0B48548B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763000" y="381000"/>
            <a:ext cx="3048000" cy="28575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67A8C708-D197-CF47-8089-89928BE1E30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34000" y="3619500"/>
            <a:ext cx="3048000" cy="28575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3C4D2EBC-B863-FD49-A9DF-1381563078D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63000" y="3619500"/>
            <a:ext cx="3048000" cy="28575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E93B472-4A32-7C41-A565-485FDC3EB8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34000" y="2476500"/>
            <a:ext cx="3048000" cy="762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9F7807A-D120-BD49-9CBD-9174F26D79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34000" y="5715000"/>
            <a:ext cx="3048000" cy="762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8ED17FC-CAF8-9A40-9A88-897DEF9CFE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63000" y="2476500"/>
            <a:ext cx="3048000" cy="762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A16FA60-8BA9-8B4A-86AA-F8336C26C7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63000" y="5715000"/>
            <a:ext cx="3048000" cy="762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7DC2EC3E-C641-FD49-9F15-878B1AFFFD9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661914" y="6477000"/>
            <a:ext cx="377686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8DF2563-A01E-416D-97C0-5AAFA61D144D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648737A-DE0E-48DB-87F0-65418715CF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3000" y="1912938"/>
            <a:ext cx="3810001" cy="1325563"/>
          </a:xfrm>
          <a:prstGeom prst="rect">
            <a:avLst/>
          </a:prstGeom>
        </p:spPr>
        <p:txBody>
          <a:bodyPr lIns="0" anchor="b"/>
          <a:lstStyle>
            <a:lvl1pPr>
              <a:defRPr lang="en-US" sz="3000" b="1" kern="1200" dirty="0">
                <a:solidFill>
                  <a:schemeClr val="accent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21" name="Content Placeholder 13">
            <a:extLst>
              <a:ext uri="{FF2B5EF4-FFF2-40B4-BE49-F238E27FC236}">
                <a16:creationId xmlns:a16="http://schemas.microsoft.com/office/drawing/2014/main" id="{97DA340F-6103-4F2C-B3B8-8D8A524DC19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162049" y="3644194"/>
            <a:ext cx="3810000" cy="2857500"/>
          </a:xfrm>
          <a:prstGeom prst="rect">
            <a:avLst/>
          </a:prstGeom>
        </p:spPr>
        <p:txBody>
          <a:bodyPr/>
          <a:lstStyle>
            <a:lvl1pPr>
              <a:defRPr sz="2333"/>
            </a:lvl1pPr>
            <a:lvl2pPr marL="685773" indent="-228591">
              <a:buFont typeface="Wingdings" panose="05000000000000000000" pitchFamily="2" charset="2"/>
              <a:buChar char="§"/>
              <a:defRPr sz="2000"/>
            </a:lvl2pPr>
            <a:lvl3pPr marL="1142954" indent="-228591">
              <a:buFont typeface="Wingdings" panose="05000000000000000000" pitchFamily="2" charset="2"/>
              <a:buChar char="ü"/>
              <a:defRPr sz="1667"/>
            </a:lvl3pPr>
            <a:lvl4pPr>
              <a:defRPr sz="1500"/>
            </a:lvl4pPr>
            <a:lvl5pPr marL="2057318" indent="-228591">
              <a:buFont typeface="Wingdings" panose="05000000000000000000" pitchFamily="2" charset="2"/>
              <a:buChar char="§"/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Date Placeholder 1">
            <a:extLst>
              <a:ext uri="{FF2B5EF4-FFF2-40B4-BE49-F238E27FC236}">
                <a16:creationId xmlns:a16="http://schemas.microsoft.com/office/drawing/2014/main" id="{EE384947-F0AD-4E73-95AD-CAD4DEE446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19507" y="6495963"/>
            <a:ext cx="2590006" cy="362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B56E01-A7A2-4144-BE27-5CE6B7B874F5}" type="datetimeFigureOut">
              <a:rPr lang="en-US" smtClean="0"/>
              <a:t>6/22/22</a:t>
            </a:fld>
            <a:endParaRPr lang="en-US"/>
          </a:p>
        </p:txBody>
      </p:sp>
      <p:sp>
        <p:nvSpPr>
          <p:cNvPr id="26" name="Footer Placeholder 2">
            <a:extLst>
              <a:ext uri="{FF2B5EF4-FFF2-40B4-BE49-F238E27FC236}">
                <a16:creationId xmlns:a16="http://schemas.microsoft.com/office/drawing/2014/main" id="{8259C4D6-850D-4393-9434-3F69451FBF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4372" y="6477000"/>
            <a:ext cx="100065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59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-Picture Grid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/>
        </p:nvSpPr>
        <p:spPr>
          <a:xfrm>
            <a:off x="4191000" y="0"/>
            <a:ext cx="8001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43000" y="4495800"/>
            <a:ext cx="3390900" cy="19812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E341CF1-EFF3-A64D-A9D4-B96C8CD8F3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43000" y="2286000"/>
            <a:ext cx="3390900" cy="19812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0629C78-28FC-874B-96C1-DFAAFF975D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81550" y="4495800"/>
            <a:ext cx="3390900" cy="19812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089EEED-3863-BD48-BCCB-4D264015DA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81550" y="2286000"/>
            <a:ext cx="3390900" cy="19812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EEF5B44F-191D-F44D-8AB3-0B9E4AF4B4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20100" y="4495800"/>
            <a:ext cx="3390900" cy="19812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26442AE-D905-374C-9CB4-1A1F44C08C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420100" y="2286000"/>
            <a:ext cx="3390900" cy="19812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EBE105C-2ECB-0B46-923F-378B0A5AEB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3581400"/>
            <a:ext cx="3390900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2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B0900D4-1543-834B-AE27-9A72FD91B3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43000" y="5791200"/>
            <a:ext cx="3390900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2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F64FB6B4-B0C6-5949-9F2B-7BCB7B2073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81550" y="3581400"/>
            <a:ext cx="3390900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2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FDD81E0-346D-A544-A838-A6991588A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81550" y="5791200"/>
            <a:ext cx="3390900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2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CDB91CB5-0E93-FA44-9508-60493542C7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20100" y="3581400"/>
            <a:ext cx="3390900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2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92F736B8-F799-F047-BE4E-297E64A75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20100" y="5791200"/>
            <a:ext cx="3390900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2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183198DF-9C78-DD40-9CE1-2BC11B88882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661914" y="6477000"/>
            <a:ext cx="377686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8DF2563-A01E-416D-97C0-5AAFA61D144D}" type="slidenum">
              <a:rPr lang="en-US" smtClean="0"/>
              <a:t>‹#›</a:t>
            </a:fld>
            <a:endParaRPr lang="en-US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BE0A6ECC-C9D0-4240-B978-69D09F2C99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0" y="225778"/>
            <a:ext cx="9144000" cy="1092483"/>
          </a:xfrm>
          <a:prstGeom prst="rect">
            <a:avLst/>
          </a:prstGeom>
        </p:spPr>
        <p:txBody>
          <a:bodyPr lIns="0" anchor="b"/>
          <a:lstStyle>
            <a:lvl1pPr>
              <a:defRPr lang="en-US" sz="3000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0" name="Date Placeholder 1">
            <a:extLst>
              <a:ext uri="{FF2B5EF4-FFF2-40B4-BE49-F238E27FC236}">
                <a16:creationId xmlns:a16="http://schemas.microsoft.com/office/drawing/2014/main" id="{E4CF0CE7-333F-4604-B518-6F7EE2AA82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19507" y="6495963"/>
            <a:ext cx="2590006" cy="362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B56E01-A7A2-4144-BE27-5CE6B7B874F5}" type="datetimeFigureOut">
              <a:rPr lang="en-US" smtClean="0"/>
              <a:t>6/22/22</a:t>
            </a:fld>
            <a:endParaRPr lang="en-US"/>
          </a:p>
        </p:txBody>
      </p:sp>
      <p:sp>
        <p:nvSpPr>
          <p:cNvPr id="31" name="Footer Placeholder 2">
            <a:extLst>
              <a:ext uri="{FF2B5EF4-FFF2-40B4-BE49-F238E27FC236}">
                <a16:creationId xmlns:a16="http://schemas.microsoft.com/office/drawing/2014/main" id="{21303C4E-FB0C-4A46-BF34-C99D885AA3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4372" y="6477000"/>
            <a:ext cx="100065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32" name="Content Placeholder 4">
            <a:extLst>
              <a:ext uri="{FF2B5EF4-FFF2-40B4-BE49-F238E27FC236}">
                <a16:creationId xmlns:a16="http://schemas.microsoft.com/office/drawing/2014/main" id="{C14080C3-5390-4F4E-9C88-2C080B5CE5D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143000" y="1828800"/>
            <a:ext cx="10668000" cy="438238"/>
          </a:xfrm>
          <a:prstGeom prst="rect">
            <a:avLst/>
          </a:prstGeom>
        </p:spPr>
        <p:txBody>
          <a:bodyPr/>
          <a:lstStyle>
            <a:lvl1pPr>
              <a:defRPr sz="233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773" indent="-228591"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54" indent="-228591">
              <a:buFont typeface="Wingdings" panose="05000000000000000000" pitchFamily="2" charset="2"/>
              <a:buChar char="ü"/>
              <a:defRPr sz="16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18" indent="-228591">
              <a:buFont typeface="Wingdings" panose="05000000000000000000" pitchFamily="2" charset="2"/>
              <a:buChar char="§"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720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" y="1715"/>
            <a:ext cx="12185900" cy="68545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005" y="274640"/>
            <a:ext cx="8899516" cy="808597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93" y="1600203"/>
            <a:ext cx="11541116" cy="4525963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ClrTx/>
              <a:buSzPct val="90000"/>
              <a:buFont typeface="Lucida Grande"/>
              <a:buChar char="►"/>
              <a:defRPr sz="2000">
                <a:latin typeface="Arial"/>
                <a:cs typeface="Arial"/>
              </a:defRPr>
            </a:lvl1pPr>
            <a:lvl2pPr marL="742950" indent="-285750">
              <a:buClrTx/>
              <a:buFont typeface="Arial"/>
              <a:buChar char="◼"/>
              <a:defRPr sz="1800">
                <a:latin typeface="Arial"/>
                <a:cs typeface="Arial"/>
              </a:defRPr>
            </a:lvl2pPr>
            <a:lvl3pPr marL="1143000" indent="-228600">
              <a:buClrTx/>
              <a:buSzPct val="120000"/>
              <a:buFont typeface="Lucida Grande"/>
              <a:buChar char="•"/>
              <a:defRPr sz="1600">
                <a:latin typeface="Arial"/>
                <a:cs typeface="Arial"/>
              </a:defRPr>
            </a:lvl3pPr>
            <a:lvl4pPr marL="1600200" indent="-228600">
              <a:buClr>
                <a:schemeClr val="tx1"/>
              </a:buClr>
              <a:buSzPct val="85000"/>
              <a:buFont typeface="Wingdings" charset="2"/>
              <a:buChar char="u"/>
              <a:defRPr sz="1400">
                <a:latin typeface="Arial"/>
                <a:cs typeface="Arial"/>
              </a:defRPr>
            </a:lvl4pPr>
            <a:lvl5pPr marL="2057400" indent="-228600">
              <a:buClr>
                <a:schemeClr val="tx1"/>
              </a:buClr>
              <a:buSzPct val="95000"/>
              <a:buFont typeface="Arial"/>
              <a:buChar char="►"/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9786841" y="6356352"/>
            <a:ext cx="160061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rgbClr val="70727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847B0AD-4045-D246-BDAD-F671F36BE5C4}" type="datetime4">
              <a:rPr lang="en-US" sz="9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June 22, 2022</a:t>
            </a:fld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11531549" y="6454975"/>
            <a:ext cx="0" cy="18288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11657942" y="6360084"/>
            <a:ext cx="301831" cy="365125"/>
          </a:xfrm>
          <a:prstGeom prst="rect">
            <a:avLst/>
          </a:prstGeom>
        </p:spPr>
        <p:txBody>
          <a:bodyPr lIns="0" t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900" b="1" kern="1200">
                <a:solidFill>
                  <a:srgbClr val="70727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722D57-58D6-9447-A6D5-A97F6C35A8FB}" type="slidenum">
              <a:rPr lang="en-US" sz="9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8" name="Picture 17" descr="GMLC_Logo-04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245" y="1717"/>
            <a:ext cx="1673705" cy="159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0871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-Pictur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/>
        </p:nvSpPr>
        <p:spPr>
          <a:xfrm>
            <a:off x="4191000" y="0"/>
            <a:ext cx="8001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43000" y="4217096"/>
            <a:ext cx="3390900" cy="2259904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E341CF1-EFF3-A64D-A9D4-B96C8CD8F3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43000" y="1722120"/>
            <a:ext cx="3390900" cy="22631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0629C78-28FC-874B-96C1-DFAAFF975D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81550" y="4217096"/>
            <a:ext cx="3390900" cy="2259904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089EEED-3863-BD48-BCCB-4D264015DA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81550" y="1722120"/>
            <a:ext cx="3390900" cy="22631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EEF5B44F-191D-F44D-8AB3-0B9E4AF4B4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20100" y="4217096"/>
            <a:ext cx="3390900" cy="2259904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26442AE-D905-374C-9CB4-1A1F44C08C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420100" y="1722120"/>
            <a:ext cx="3390900" cy="22631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EBE105C-2ECB-0B46-923F-378B0A5AEB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3299460"/>
            <a:ext cx="3390900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2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B0900D4-1543-834B-AE27-9A72FD91B3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43000" y="5791200"/>
            <a:ext cx="3390900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2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F64FB6B4-B0C6-5949-9F2B-7BCB7B2073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81550" y="3299460"/>
            <a:ext cx="3390900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2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FDD81E0-346D-A544-A838-A6991588A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81550" y="5791200"/>
            <a:ext cx="3390900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2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CDB91CB5-0E93-FA44-9508-60493542C7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20100" y="3299460"/>
            <a:ext cx="3390900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2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92F736B8-F799-F047-BE4E-297E64A75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20100" y="5791200"/>
            <a:ext cx="3390900" cy="685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2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63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45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27" indent="0">
              <a:buNone/>
              <a:defRPr sz="11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insert image caption</a:t>
            </a: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183198DF-9C78-DD40-9CE1-2BC11B88882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661914" y="6477000"/>
            <a:ext cx="377686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8DF2563-A01E-416D-97C0-5AAFA61D144D}" type="slidenum">
              <a:rPr lang="en-US" smtClean="0"/>
              <a:t>‹#›</a:t>
            </a:fld>
            <a:endParaRPr lang="en-US"/>
          </a:p>
        </p:txBody>
      </p:sp>
      <p:sp>
        <p:nvSpPr>
          <p:cNvPr id="28" name="Date Placeholder 1">
            <a:extLst>
              <a:ext uri="{FF2B5EF4-FFF2-40B4-BE49-F238E27FC236}">
                <a16:creationId xmlns:a16="http://schemas.microsoft.com/office/drawing/2014/main" id="{68F188F7-153E-49D5-8DFC-1902520470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19507" y="6495963"/>
            <a:ext cx="2590006" cy="362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B56E01-A7A2-4144-BE27-5CE6B7B874F5}" type="datetimeFigureOut">
              <a:rPr lang="en-US" smtClean="0"/>
              <a:t>6/22/22</a:t>
            </a:fld>
            <a:endParaRPr lang="en-US"/>
          </a:p>
        </p:txBody>
      </p:sp>
      <p:sp>
        <p:nvSpPr>
          <p:cNvPr id="29" name="Footer Placeholder 2">
            <a:extLst>
              <a:ext uri="{FF2B5EF4-FFF2-40B4-BE49-F238E27FC236}">
                <a16:creationId xmlns:a16="http://schemas.microsoft.com/office/drawing/2014/main" id="{578EF931-9BED-4D2C-8850-F588C3E360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4372" y="6477000"/>
            <a:ext cx="100065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7B7AD090-7EA2-424E-A15B-B80A20326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0" y="225778"/>
            <a:ext cx="9144000" cy="1092483"/>
          </a:xfrm>
          <a:prstGeom prst="rect">
            <a:avLst/>
          </a:prstGeom>
        </p:spPr>
        <p:txBody>
          <a:bodyPr lIns="0" anchor="b"/>
          <a:lstStyle>
            <a:lvl1pPr>
              <a:defRPr lang="en-US" sz="3000" b="1" kern="1200" dirty="0">
                <a:solidFill>
                  <a:schemeClr val="accent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164427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/>
        </p:nvSpPr>
        <p:spPr>
          <a:xfrm>
            <a:off x="4191000" y="0"/>
            <a:ext cx="8001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61914" y="6477000"/>
            <a:ext cx="377686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8DF2563-A01E-416D-97C0-5AAFA61D144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8F28E1ED-1888-403E-AAF0-8053EF9DF5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19507" y="6495963"/>
            <a:ext cx="2590006" cy="362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B56E01-A7A2-4144-BE27-5CE6B7B874F5}" type="datetimeFigureOut">
              <a:rPr lang="en-US" smtClean="0"/>
              <a:t>6/22/22</a:t>
            </a:fld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27E8059-8EC0-42A2-8A9E-251427CDC0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4372" y="6477000"/>
            <a:ext cx="100065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79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 /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61914" y="6477000"/>
            <a:ext cx="377686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8DF2563-A01E-416D-97C0-5AAFA61D144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66D1A4-6DD7-B54C-AB7B-63074374BB93}"/>
              </a:ext>
            </a:extLst>
          </p:cNvPr>
          <p:cNvSpPr txBox="1"/>
          <p:nvPr/>
        </p:nvSpPr>
        <p:spPr>
          <a:xfrm>
            <a:off x="1143000" y="1714500"/>
            <a:ext cx="3810000" cy="4572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4000" b="1">
                <a:solidFill>
                  <a:schemeClr val="accent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B62A8373-42F9-431F-865E-129CCA0046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4373" y="6477000"/>
            <a:ext cx="45596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15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" y="1715"/>
            <a:ext cx="12185900" cy="6854568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274394" y="1600203"/>
            <a:ext cx="5629797" cy="4525963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ClrTx/>
              <a:buSzPct val="90000"/>
              <a:buFont typeface="Lucida Grande"/>
              <a:buChar char="►"/>
              <a:defRPr sz="2000">
                <a:latin typeface="Arial"/>
                <a:cs typeface="Arial"/>
              </a:defRPr>
            </a:lvl1pPr>
            <a:lvl2pPr marL="742950" indent="-285750">
              <a:buClrTx/>
              <a:buFont typeface="Arial"/>
              <a:buChar char="◼"/>
              <a:defRPr sz="1800">
                <a:latin typeface="Arial"/>
                <a:cs typeface="Arial"/>
              </a:defRPr>
            </a:lvl2pPr>
            <a:lvl3pPr marL="1143000" indent="-228600">
              <a:buClrTx/>
              <a:buSzPct val="120000"/>
              <a:buFont typeface="Lucida Grande"/>
              <a:buChar char="•"/>
              <a:defRPr sz="1600">
                <a:latin typeface="Arial"/>
                <a:cs typeface="Arial"/>
              </a:defRPr>
            </a:lvl3pPr>
            <a:lvl4pPr marL="1600200" indent="-228600">
              <a:buClr>
                <a:schemeClr val="tx1"/>
              </a:buClr>
              <a:buSzPct val="85000"/>
              <a:buFont typeface="Wingdings" charset="2"/>
              <a:buChar char="u"/>
              <a:defRPr sz="1400">
                <a:latin typeface="Arial"/>
                <a:cs typeface="Arial"/>
              </a:defRPr>
            </a:lvl4pPr>
            <a:lvl5pPr marL="2057400" indent="-228600">
              <a:buClr>
                <a:schemeClr val="tx1"/>
              </a:buClr>
              <a:buSzPct val="95000"/>
              <a:buFont typeface="Arial"/>
              <a:buChar char="►"/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6185711" y="1600203"/>
            <a:ext cx="5629797" cy="4525963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ClrTx/>
              <a:buSzPct val="90000"/>
              <a:buFont typeface="Lucida Grande"/>
              <a:buChar char="►"/>
              <a:defRPr sz="2000">
                <a:latin typeface="Arial"/>
                <a:cs typeface="Arial"/>
              </a:defRPr>
            </a:lvl1pPr>
            <a:lvl2pPr marL="742950" indent="-285750">
              <a:buClrTx/>
              <a:buFont typeface="Arial"/>
              <a:buChar char="◼"/>
              <a:defRPr sz="1800">
                <a:latin typeface="Arial"/>
                <a:cs typeface="Arial"/>
              </a:defRPr>
            </a:lvl2pPr>
            <a:lvl3pPr marL="1143000" indent="-228600">
              <a:buClrTx/>
              <a:buSzPct val="120000"/>
              <a:buFont typeface="Lucida Grande"/>
              <a:buChar char="•"/>
              <a:defRPr sz="1600">
                <a:latin typeface="Arial"/>
                <a:cs typeface="Arial"/>
              </a:defRPr>
            </a:lvl3pPr>
            <a:lvl4pPr marL="1600200" indent="-228600">
              <a:buClr>
                <a:schemeClr val="tx1"/>
              </a:buClr>
              <a:buSzPct val="85000"/>
              <a:buFont typeface="Wingdings" charset="2"/>
              <a:buChar char="u"/>
              <a:defRPr sz="1400">
                <a:latin typeface="Arial"/>
                <a:cs typeface="Arial"/>
              </a:defRPr>
            </a:lvl4pPr>
            <a:lvl5pPr marL="2057400" indent="-228600">
              <a:buClr>
                <a:schemeClr val="tx1"/>
              </a:buClr>
              <a:buSzPct val="95000"/>
              <a:buFont typeface="Arial"/>
              <a:buChar char="►"/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69005" y="274640"/>
            <a:ext cx="8899516" cy="808597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9" name="Date Placeholder 3"/>
          <p:cNvSpPr txBox="1">
            <a:spLocks/>
          </p:cNvSpPr>
          <p:nvPr userDrawn="1"/>
        </p:nvSpPr>
        <p:spPr>
          <a:xfrm>
            <a:off x="9786841" y="6356352"/>
            <a:ext cx="160061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rgbClr val="70727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847B0AD-4045-D246-BDAD-F671F36BE5C4}" type="datetime4">
              <a:rPr lang="en-US" sz="9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June 22, 2022</a:t>
            </a:fld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11531549" y="6454975"/>
            <a:ext cx="0" cy="18288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5"/>
          <p:cNvSpPr txBox="1">
            <a:spLocks/>
          </p:cNvSpPr>
          <p:nvPr userDrawn="1"/>
        </p:nvSpPr>
        <p:spPr>
          <a:xfrm>
            <a:off x="11657942" y="6360084"/>
            <a:ext cx="301831" cy="365125"/>
          </a:xfrm>
          <a:prstGeom prst="rect">
            <a:avLst/>
          </a:prstGeom>
        </p:spPr>
        <p:txBody>
          <a:bodyPr lIns="0" t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900" b="1" kern="1200">
                <a:solidFill>
                  <a:srgbClr val="70727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722D57-58D6-9447-A6D5-A97F6C35A8FB}" type="slidenum">
              <a:rPr lang="en-US" sz="9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8" name="Picture 17" descr="GMLC_Logo-04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245" y="1717"/>
            <a:ext cx="1673705" cy="159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398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" y="1715"/>
            <a:ext cx="12185900" cy="685456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94" y="1535113"/>
            <a:ext cx="5629797" cy="41222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69005" y="274640"/>
            <a:ext cx="8899516" cy="808597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3"/>
          </p:nvPr>
        </p:nvSpPr>
        <p:spPr>
          <a:xfrm>
            <a:off x="274394" y="2062172"/>
            <a:ext cx="5629797" cy="3779204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ClrTx/>
              <a:buSzPct val="90000"/>
              <a:buFont typeface="Lucida Grande"/>
              <a:buChar char="►"/>
              <a:defRPr sz="2000">
                <a:latin typeface="Arial"/>
                <a:cs typeface="Arial"/>
              </a:defRPr>
            </a:lvl1pPr>
            <a:lvl2pPr marL="742950" indent="-285750">
              <a:buClrTx/>
              <a:buFont typeface="Arial"/>
              <a:buChar char="◼"/>
              <a:defRPr sz="1800">
                <a:latin typeface="Arial"/>
                <a:cs typeface="Arial"/>
              </a:defRPr>
            </a:lvl2pPr>
            <a:lvl3pPr marL="1143000" indent="-228600">
              <a:buClrTx/>
              <a:buSzPct val="120000"/>
              <a:buFont typeface="Lucida Grande"/>
              <a:buChar char="•"/>
              <a:defRPr sz="1600">
                <a:latin typeface="Arial"/>
                <a:cs typeface="Arial"/>
              </a:defRPr>
            </a:lvl3pPr>
            <a:lvl4pPr marL="1600200" indent="-228600">
              <a:buClr>
                <a:schemeClr val="tx1"/>
              </a:buClr>
              <a:buSzPct val="85000"/>
              <a:buFont typeface="Wingdings" charset="2"/>
              <a:buChar char="u"/>
              <a:defRPr sz="1400">
                <a:latin typeface="Arial"/>
                <a:cs typeface="Arial"/>
              </a:defRPr>
            </a:lvl4pPr>
            <a:lvl5pPr marL="2057400" indent="-228600">
              <a:buClr>
                <a:schemeClr val="tx1"/>
              </a:buClr>
              <a:buSzPct val="95000"/>
              <a:buFont typeface="Arial"/>
              <a:buChar char="►"/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4"/>
          </p:nvPr>
        </p:nvSpPr>
        <p:spPr>
          <a:xfrm>
            <a:off x="6185711" y="2062172"/>
            <a:ext cx="5629797" cy="3779204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ClrTx/>
              <a:buSzPct val="90000"/>
              <a:buFont typeface="Lucida Grande"/>
              <a:buChar char="►"/>
              <a:defRPr sz="2000">
                <a:latin typeface="Arial"/>
                <a:cs typeface="Arial"/>
              </a:defRPr>
            </a:lvl1pPr>
            <a:lvl2pPr marL="742950" indent="-285750">
              <a:buClrTx/>
              <a:buFont typeface="Arial"/>
              <a:buChar char="◼"/>
              <a:defRPr sz="1800">
                <a:latin typeface="Arial"/>
                <a:cs typeface="Arial"/>
              </a:defRPr>
            </a:lvl2pPr>
            <a:lvl3pPr marL="1143000" indent="-228600">
              <a:buClrTx/>
              <a:buSzPct val="120000"/>
              <a:buFont typeface="Lucida Grande"/>
              <a:buChar char="•"/>
              <a:defRPr sz="1600">
                <a:latin typeface="Arial"/>
                <a:cs typeface="Arial"/>
              </a:defRPr>
            </a:lvl3pPr>
            <a:lvl4pPr marL="1600200" indent="-228600">
              <a:buClr>
                <a:schemeClr val="tx1"/>
              </a:buClr>
              <a:buSzPct val="85000"/>
              <a:buFont typeface="Wingdings" charset="2"/>
              <a:buChar char="u"/>
              <a:defRPr sz="1400">
                <a:latin typeface="Arial"/>
                <a:cs typeface="Arial"/>
              </a:defRPr>
            </a:lvl4pPr>
            <a:lvl5pPr marL="2057400" indent="-228600">
              <a:buClr>
                <a:schemeClr val="tx1"/>
              </a:buClr>
              <a:buSzPct val="95000"/>
              <a:buFont typeface="Arial"/>
              <a:buChar char="►"/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5"/>
          </p:nvPr>
        </p:nvSpPr>
        <p:spPr>
          <a:xfrm>
            <a:off x="6185713" y="1535113"/>
            <a:ext cx="5629796" cy="41222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Date Placeholder 3"/>
          <p:cNvSpPr txBox="1">
            <a:spLocks/>
          </p:cNvSpPr>
          <p:nvPr userDrawn="1"/>
        </p:nvSpPr>
        <p:spPr>
          <a:xfrm>
            <a:off x="9786841" y="6356352"/>
            <a:ext cx="160061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rgbClr val="70727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847B0AD-4045-D246-BDAD-F671F36BE5C4}" type="datetime4">
              <a:rPr lang="en-US" sz="9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June 22, 2022</a:t>
            </a:fld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11531549" y="6454975"/>
            <a:ext cx="0" cy="18288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Slide Number Placeholder 5"/>
          <p:cNvSpPr txBox="1">
            <a:spLocks/>
          </p:cNvSpPr>
          <p:nvPr userDrawn="1"/>
        </p:nvSpPr>
        <p:spPr>
          <a:xfrm>
            <a:off x="11657942" y="6360084"/>
            <a:ext cx="301831" cy="365125"/>
          </a:xfrm>
          <a:prstGeom prst="rect">
            <a:avLst/>
          </a:prstGeom>
        </p:spPr>
        <p:txBody>
          <a:bodyPr lIns="0" t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900" b="1" kern="1200">
                <a:solidFill>
                  <a:srgbClr val="70727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722D57-58D6-9447-A6D5-A97F6C35A8FB}" type="slidenum">
              <a:rPr lang="en-US" sz="9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0" name="Picture 19" descr="GMLC_Logo-04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245" y="1717"/>
            <a:ext cx="1673705" cy="159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029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" y="1715"/>
            <a:ext cx="12185900" cy="6854568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idx="1"/>
          </p:nvPr>
        </p:nvSpPr>
        <p:spPr>
          <a:xfrm>
            <a:off x="274391" y="1615440"/>
            <a:ext cx="11635611" cy="430784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800" i="1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69005" y="274640"/>
            <a:ext cx="8899516" cy="808597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7" name="Date Placeholder 3"/>
          <p:cNvSpPr txBox="1">
            <a:spLocks/>
          </p:cNvSpPr>
          <p:nvPr userDrawn="1"/>
        </p:nvSpPr>
        <p:spPr>
          <a:xfrm>
            <a:off x="9786841" y="6356352"/>
            <a:ext cx="160061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rgbClr val="70727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847B0AD-4045-D246-BDAD-F671F36BE5C4}" type="datetime4">
              <a:rPr lang="en-US" sz="9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June 22, 2022</a:t>
            </a:fld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11531549" y="6454975"/>
            <a:ext cx="0" cy="18288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5"/>
          <p:cNvSpPr txBox="1">
            <a:spLocks/>
          </p:cNvSpPr>
          <p:nvPr userDrawn="1"/>
        </p:nvSpPr>
        <p:spPr>
          <a:xfrm>
            <a:off x="11657942" y="6360084"/>
            <a:ext cx="301831" cy="365125"/>
          </a:xfrm>
          <a:prstGeom prst="rect">
            <a:avLst/>
          </a:prstGeom>
        </p:spPr>
        <p:txBody>
          <a:bodyPr lIns="0" t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900" b="1" kern="1200">
                <a:solidFill>
                  <a:srgbClr val="70727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722D57-58D6-9447-A6D5-A97F6C35A8FB}" type="slidenum">
              <a:rPr lang="en-US" sz="9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4" name="Picture 13" descr="GMLC_Logo-04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245" y="1717"/>
            <a:ext cx="1673705" cy="159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79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" y="1715"/>
            <a:ext cx="12185900" cy="6854568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69005" y="274640"/>
            <a:ext cx="8899516" cy="808597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Date Placeholder 3"/>
          <p:cNvSpPr txBox="1">
            <a:spLocks/>
          </p:cNvSpPr>
          <p:nvPr userDrawn="1"/>
        </p:nvSpPr>
        <p:spPr>
          <a:xfrm>
            <a:off x="9786841" y="6356352"/>
            <a:ext cx="160061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rgbClr val="70727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847B0AD-4045-D246-BDAD-F671F36BE5C4}" type="datetime4">
              <a:rPr lang="en-US" sz="9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June 22, 2022</a:t>
            </a:fld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11531549" y="6454975"/>
            <a:ext cx="0" cy="18288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11657942" y="6360084"/>
            <a:ext cx="301831" cy="365125"/>
          </a:xfrm>
          <a:prstGeom prst="rect">
            <a:avLst/>
          </a:prstGeom>
        </p:spPr>
        <p:txBody>
          <a:bodyPr lIns="0" t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900" b="1" kern="1200">
                <a:solidFill>
                  <a:srgbClr val="70727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722D57-58D6-9447-A6D5-A97F6C35A8FB}" type="slidenum">
              <a:rPr lang="en-US" sz="9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3" name="Picture 12" descr="GMLC_Logo-04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245" y="1717"/>
            <a:ext cx="1673705" cy="159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186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69005" y="274640"/>
            <a:ext cx="8899516" cy="808597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74393" y="1600203"/>
            <a:ext cx="11541116" cy="4525963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ClrTx/>
              <a:buSzPct val="90000"/>
              <a:buFont typeface="Lucida Grande"/>
              <a:buChar char="►"/>
              <a:defRPr sz="2000">
                <a:latin typeface="Arial"/>
                <a:cs typeface="Arial"/>
              </a:defRPr>
            </a:lvl1pPr>
            <a:lvl2pPr marL="742950" indent="-285750">
              <a:buClrTx/>
              <a:buFont typeface="Arial"/>
              <a:buChar char="◼"/>
              <a:defRPr sz="1800">
                <a:latin typeface="Arial"/>
                <a:cs typeface="Arial"/>
              </a:defRPr>
            </a:lvl2pPr>
            <a:lvl3pPr marL="1143000" indent="-228600">
              <a:buClrTx/>
              <a:buSzPct val="120000"/>
              <a:buFont typeface="Lucida Grande"/>
              <a:buChar char="•"/>
              <a:defRPr sz="1600">
                <a:latin typeface="Arial"/>
                <a:cs typeface="Arial"/>
              </a:defRPr>
            </a:lvl3pPr>
            <a:lvl4pPr marL="1600200" indent="-228600">
              <a:buClr>
                <a:schemeClr val="tx1"/>
              </a:buClr>
              <a:buSzPct val="85000"/>
              <a:buFont typeface="Wingdings" charset="2"/>
              <a:buChar char="u"/>
              <a:defRPr sz="1400">
                <a:latin typeface="Arial"/>
                <a:cs typeface="Arial"/>
              </a:defRPr>
            </a:lvl4pPr>
            <a:lvl5pPr marL="2057400" indent="-228600">
              <a:buClr>
                <a:schemeClr val="tx1"/>
              </a:buClr>
              <a:buSzPct val="95000"/>
              <a:buFont typeface="Arial"/>
              <a:buChar char="►"/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9926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69005" y="274640"/>
            <a:ext cx="8899516" cy="808597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74394" y="1600203"/>
            <a:ext cx="5629797" cy="4525963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ClrTx/>
              <a:buSzPct val="90000"/>
              <a:buFont typeface="Lucida Grande"/>
              <a:buChar char="►"/>
              <a:defRPr sz="2000">
                <a:latin typeface="Arial"/>
                <a:cs typeface="Arial"/>
              </a:defRPr>
            </a:lvl1pPr>
            <a:lvl2pPr marL="742950" indent="-285750">
              <a:buClrTx/>
              <a:buFont typeface="Arial"/>
              <a:buChar char="◼"/>
              <a:defRPr sz="1800">
                <a:latin typeface="Arial"/>
                <a:cs typeface="Arial"/>
              </a:defRPr>
            </a:lvl2pPr>
            <a:lvl3pPr marL="1143000" indent="-228600">
              <a:buClrTx/>
              <a:buSzPct val="120000"/>
              <a:buFont typeface="Lucida Grande"/>
              <a:buChar char="•"/>
              <a:defRPr sz="1600">
                <a:latin typeface="Arial"/>
                <a:cs typeface="Arial"/>
              </a:defRPr>
            </a:lvl3pPr>
            <a:lvl4pPr marL="1600200" indent="-228600">
              <a:buClr>
                <a:schemeClr val="tx1"/>
              </a:buClr>
              <a:buSzPct val="85000"/>
              <a:buFont typeface="Wingdings" charset="2"/>
              <a:buChar char="u"/>
              <a:defRPr sz="1400">
                <a:latin typeface="Arial"/>
                <a:cs typeface="Arial"/>
              </a:defRPr>
            </a:lvl4pPr>
            <a:lvl5pPr marL="2057400" indent="-228600">
              <a:buClr>
                <a:schemeClr val="tx1"/>
              </a:buClr>
              <a:buSzPct val="95000"/>
              <a:buFont typeface="Arial"/>
              <a:buChar char="►"/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185711" y="1600203"/>
            <a:ext cx="5629797" cy="4525963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ClrTx/>
              <a:buSzPct val="90000"/>
              <a:buFont typeface="Lucida Grande"/>
              <a:buChar char="►"/>
              <a:defRPr sz="2000">
                <a:latin typeface="Arial"/>
                <a:cs typeface="Arial"/>
              </a:defRPr>
            </a:lvl1pPr>
            <a:lvl2pPr marL="742950" indent="-285750">
              <a:buClrTx/>
              <a:buFont typeface="Arial"/>
              <a:buChar char="◼"/>
              <a:defRPr sz="1800">
                <a:latin typeface="Arial"/>
                <a:cs typeface="Arial"/>
              </a:defRPr>
            </a:lvl2pPr>
            <a:lvl3pPr marL="1143000" indent="-228600">
              <a:buClrTx/>
              <a:buSzPct val="120000"/>
              <a:buFont typeface="Lucida Grande"/>
              <a:buChar char="•"/>
              <a:defRPr sz="1600">
                <a:latin typeface="Arial"/>
                <a:cs typeface="Arial"/>
              </a:defRPr>
            </a:lvl3pPr>
            <a:lvl4pPr marL="1600200" indent="-228600">
              <a:buClr>
                <a:schemeClr val="tx1"/>
              </a:buClr>
              <a:buSzPct val="85000"/>
              <a:buFont typeface="Wingdings" charset="2"/>
              <a:buChar char="u"/>
              <a:defRPr sz="1400">
                <a:latin typeface="Arial"/>
                <a:cs typeface="Arial"/>
              </a:defRPr>
            </a:lvl4pPr>
            <a:lvl5pPr marL="2057400" indent="-228600">
              <a:buClr>
                <a:schemeClr val="tx1"/>
              </a:buClr>
              <a:buSzPct val="95000"/>
              <a:buFont typeface="Arial"/>
              <a:buChar char="►"/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2145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69005" y="274640"/>
            <a:ext cx="8899516" cy="808597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274394" y="1535113"/>
            <a:ext cx="5629797" cy="41222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3"/>
          </p:nvPr>
        </p:nvSpPr>
        <p:spPr>
          <a:xfrm>
            <a:off x="274394" y="2062172"/>
            <a:ext cx="5629797" cy="3779204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ClrTx/>
              <a:buSzPct val="90000"/>
              <a:buFont typeface="Lucida Grande"/>
              <a:buChar char="►"/>
              <a:defRPr sz="2000">
                <a:latin typeface="Arial"/>
                <a:cs typeface="Arial"/>
              </a:defRPr>
            </a:lvl1pPr>
            <a:lvl2pPr marL="742950" indent="-285750">
              <a:buClrTx/>
              <a:buFont typeface="Arial"/>
              <a:buChar char="◼"/>
              <a:defRPr sz="1800">
                <a:latin typeface="Arial"/>
                <a:cs typeface="Arial"/>
              </a:defRPr>
            </a:lvl2pPr>
            <a:lvl3pPr marL="1143000" indent="-228600">
              <a:buClrTx/>
              <a:buSzPct val="120000"/>
              <a:buFont typeface="Lucida Grande"/>
              <a:buChar char="•"/>
              <a:defRPr sz="1600">
                <a:latin typeface="Arial"/>
                <a:cs typeface="Arial"/>
              </a:defRPr>
            </a:lvl3pPr>
            <a:lvl4pPr marL="1600200" indent="-228600">
              <a:buClr>
                <a:schemeClr val="tx1"/>
              </a:buClr>
              <a:buSzPct val="85000"/>
              <a:buFont typeface="Wingdings" charset="2"/>
              <a:buChar char="u"/>
              <a:defRPr sz="1400">
                <a:latin typeface="Arial"/>
                <a:cs typeface="Arial"/>
              </a:defRPr>
            </a:lvl4pPr>
            <a:lvl5pPr marL="2057400" indent="-228600">
              <a:buClr>
                <a:schemeClr val="tx1"/>
              </a:buClr>
              <a:buSzPct val="95000"/>
              <a:buFont typeface="Arial"/>
              <a:buChar char="►"/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4"/>
          </p:nvPr>
        </p:nvSpPr>
        <p:spPr>
          <a:xfrm>
            <a:off x="6185711" y="2062172"/>
            <a:ext cx="5629797" cy="3779204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ClrTx/>
              <a:buSzPct val="90000"/>
              <a:buFont typeface="Lucida Grande"/>
              <a:buChar char="►"/>
              <a:defRPr sz="2000">
                <a:latin typeface="Arial"/>
                <a:cs typeface="Arial"/>
              </a:defRPr>
            </a:lvl1pPr>
            <a:lvl2pPr marL="742950" indent="-285750">
              <a:buClrTx/>
              <a:buFont typeface="Arial"/>
              <a:buChar char="◼"/>
              <a:defRPr sz="1800">
                <a:latin typeface="Arial"/>
                <a:cs typeface="Arial"/>
              </a:defRPr>
            </a:lvl2pPr>
            <a:lvl3pPr marL="1143000" indent="-228600">
              <a:buClrTx/>
              <a:buSzPct val="120000"/>
              <a:buFont typeface="Lucida Grande"/>
              <a:buChar char="•"/>
              <a:defRPr sz="1600">
                <a:latin typeface="Arial"/>
                <a:cs typeface="Arial"/>
              </a:defRPr>
            </a:lvl3pPr>
            <a:lvl4pPr marL="1600200" indent="-228600">
              <a:buClr>
                <a:schemeClr val="tx1"/>
              </a:buClr>
              <a:buSzPct val="85000"/>
              <a:buFont typeface="Wingdings" charset="2"/>
              <a:buChar char="u"/>
              <a:defRPr sz="1400">
                <a:latin typeface="Arial"/>
                <a:cs typeface="Arial"/>
              </a:defRPr>
            </a:lvl4pPr>
            <a:lvl5pPr marL="2057400" indent="-228600">
              <a:buClr>
                <a:schemeClr val="tx1"/>
              </a:buClr>
              <a:buSzPct val="95000"/>
              <a:buFont typeface="Arial"/>
              <a:buChar char="►"/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5"/>
          </p:nvPr>
        </p:nvSpPr>
        <p:spPr>
          <a:xfrm>
            <a:off x="6185713" y="1535113"/>
            <a:ext cx="5629796" cy="41222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4541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5.jpeg"/><Relationship Id="rId5" Type="http://schemas.openxmlformats.org/officeDocument/2006/relationships/slideLayout" Target="../slideLayouts/slideLayout1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1717"/>
            <a:ext cx="12185901" cy="6854569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74393" y="201168"/>
            <a:ext cx="9034591" cy="8686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9786841" y="6356352"/>
            <a:ext cx="160061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rgbClr val="70727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847B0AD-4045-D246-BDAD-F671F36BE5C4}" type="datetime4">
              <a:rPr lang="en-US" sz="9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June 22, 2022</a:t>
            </a:fld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1531549" y="6454975"/>
            <a:ext cx="0" cy="18288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657942" y="6360084"/>
            <a:ext cx="301831" cy="365125"/>
          </a:xfrm>
          <a:prstGeom prst="rect">
            <a:avLst/>
          </a:prstGeom>
        </p:spPr>
        <p:txBody>
          <a:bodyPr lIns="0" t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900" b="1" kern="1200">
                <a:solidFill>
                  <a:srgbClr val="70727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722D57-58D6-9447-A6D5-A97F6C35A8FB}" type="slidenum">
              <a:rPr lang="en-US" sz="9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3" name="Picture 12" descr="GMLC_Logo-04.pn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245" y="1717"/>
            <a:ext cx="1673705" cy="159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798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1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457200" rtl="0" eaLnBrk="1" latinLnBrk="0" hangingPunct="1">
        <a:spcBef>
          <a:spcPct val="0"/>
        </a:spcBef>
        <a:buNone/>
        <a:defRPr sz="2500" b="1" kern="1200">
          <a:solidFill>
            <a:srgbClr val="707276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729221F-20F2-144C-A638-0A6C756C26C9}"/>
              </a:ext>
            </a:extLst>
          </p:cNvPr>
          <p:cNvSpPr/>
          <p:nvPr/>
        </p:nvSpPr>
        <p:spPr>
          <a:xfrm>
            <a:off x="762000" y="0"/>
            <a:ext cx="457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88D28A-E737-5049-8A98-3AC3A6EA2CD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43000" y="198120"/>
            <a:ext cx="1066800" cy="104102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EAA279-64AD-4C24-987C-D056E5350C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0865" y="6356615"/>
            <a:ext cx="4114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694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1" indent="-228591" algn="l" defTabSz="91436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8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hyperlink" Target="https://toolkit.climate.gov/sites/default/files/Climate%20Change%20and%20the%20Electricity%20Sector%20Guide%20for%20Climate%20Change%20Resilience%20Planning%20September%202016_0.pd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hyperlink" Target="https://www.adaptationclearinghouse.org/sectors/energy/" TargetMode="Externa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hyperlink" Target="https://toolkit.climate.gov/sites/default/files/Climate%20Change%20and%20the%20Electricity%20Sector%20Guide%20for%20Climate%20Change%20Resilience%20Planning%20September%202016_0.pdf" TargetMode="External"/><Relationship Id="rId5" Type="http://schemas.openxmlformats.org/officeDocument/2006/relationships/hyperlink" Target="https://resilient-energy.org/guidebook" TargetMode="External"/><Relationship Id="rId10" Type="http://schemas.openxmlformats.org/officeDocument/2006/relationships/hyperlink" Target="https://toolkit.climate.gov/#steps" TargetMode="External"/><Relationship Id="rId4" Type="http://schemas.openxmlformats.org/officeDocument/2006/relationships/hyperlink" Target="https://perma.cc/R6NW-F6GV" TargetMode="External"/><Relationship Id="rId9" Type="http://schemas.openxmlformats.org/officeDocument/2006/relationships/hyperlink" Target="https://cig.uw.edu/publications/preparing-for-climate-change-a-guidebook-for-local-regional-and-state-governments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energy.ca.gov/sites/default/files/2019-11/Energy_CCCA4-CEC-2018-013_ADA.pdf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coned.com/-/media/files/coned/documents/our-energy-future/our-energy-projects/climate-change-resiliency-plan/climate-change-vulnerability-study.pdf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coned.com/-/media/files/coned/documents/our-energy-future/our-energy-projects/climate-change-resiliency-plan/climate-change-vulnerability-study.pdf" TargetMode="Externa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coned.com/-/media/files/coned/documents/our-energy-future/our-energy-projects/climate-change-resiliency-plan/climate-change-vulnerability-study.pdf" TargetMode="Externa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coned.com/-/media/files/coned/documents/our-energy-future/our-energy-projects/climate-change-resiliency-plan/climate-change-vulnerability-study.pdf" TargetMode="Externa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coned.com/-/media/files/coned/documents/our-energy-future/our-energy-projects/climate-change-resiliency-plan/climate-change-vulnerability-study.pdf" TargetMode="Externa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coned.com/-/media/files/coned/documents/our-energy-future/our-energy-projects/climate-change-resiliency-plan/climate-change-vulnerability-study.pdf" TargetMode="Externa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toolkit.climate.gov/sites/default/files/Climate%20Change%20and%20the%20Electricity%20Sector%20Guide%20for%20Climate%20Change%20Resilience%20Planning%20September%202016_0.pdf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toolkit.climate.gov/sites/default/files/Climate%20Change%20and%20the%20Electricity%20Sector%20Guide%20for%20Climate%20Change%20Resilience%20Planning%20September%202016_0.pdf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cdc.noaa.gov/customer-support/partnerships/regional-climate-centers" TargetMode="External"/><Relationship Id="rId3" Type="http://schemas.openxmlformats.org/officeDocument/2006/relationships/hyperlink" Target="https://toolkit.climate.gov/#climate-explorer" TargetMode="External"/><Relationship Id="rId7" Type="http://schemas.openxmlformats.org/officeDocument/2006/relationships/hyperlink" Target="https://cpo.noaa.gov/Meet-the-Divisions/Climate-and-Societal-Interactions/RISA/About-RISA#739083-risa-teams" TargetMode="External"/><Relationship Id="rId2" Type="http://schemas.openxmlformats.org/officeDocument/2006/relationships/hyperlink" Target="https://statesummaries.ncics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al-adapt.org/" TargetMode="External"/><Relationship Id="rId11" Type="http://schemas.openxmlformats.org/officeDocument/2006/relationships/hyperlink" Target="https://www.climate.gov/maps-data/all?listingMain=datasetgallery" TargetMode="External"/><Relationship Id="rId5" Type="http://schemas.openxmlformats.org/officeDocument/2006/relationships/hyperlink" Target="https://ncics.org/programs/nccsr/" TargetMode="External"/><Relationship Id="rId10" Type="http://schemas.openxmlformats.org/officeDocument/2006/relationships/hyperlink" Target="https://www.ipcc-data.org/sim/gcm_global/index.html" TargetMode="External"/><Relationship Id="rId4" Type="http://schemas.openxmlformats.org/officeDocument/2006/relationships/hyperlink" Target="https://toolkit.climate.gov/" TargetMode="External"/><Relationship Id="rId9" Type="http://schemas.openxmlformats.org/officeDocument/2006/relationships/hyperlink" Target="https://www.climate.gov/maps-data/primer/finding-climate-data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ned.com/-/media/files/coned/documents/our-energy-future/our-energy-projects/climate-change-resiliency-plan/climate-change-vulnerability-study.pdf" TargetMode="External"/><Relationship Id="rId2" Type="http://schemas.openxmlformats.org/officeDocument/2006/relationships/hyperlink" Target="https://www.bpa.gov/p/Generation/Hydro/hydro/cc/RMJOC-II-Report-Part-I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al-adapt.org/" TargetMode="External"/><Relationship Id="rId4" Type="http://schemas.openxmlformats.org/officeDocument/2006/relationships/hyperlink" Target="https://www1.nyc.gov/site/orr/challenges/nyc-panel-on-climate-change.page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pubs.naruc.org/pub/9BA1E771-1866-DAAC-99FB-675F7EAE2F26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sti.gov/biblio/1558514" TargetMode="External"/><Relationship Id="rId7" Type="http://schemas.openxmlformats.org/officeDocument/2006/relationships/hyperlink" Target="https://www.coned.com/-/media/files/coned/documents/our-energy-future/our-energy-projects/climate-change-resiliency-plan/climate-change-vulnerability-study.pdf" TargetMode="External"/><Relationship Id="rId2" Type="http://schemas.openxmlformats.org/officeDocument/2006/relationships/hyperlink" Target="https://www.energy.gov/sites/prod/files/2016/07/f33/Climate%20Change%20and%20the%20Electricity%20Sector%20Guide%20for%20Assessing%20Vulnerabilities%20and%20Developing%20Resilience%20Solutions%20to%20Sea%20Level%20Rise%20July%202016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nergy.ca.gov/sites/default/files/2019-11/Energy_CCCA4-CEC-2018-013_ADA.pdf" TargetMode="External"/><Relationship Id="rId5" Type="http://schemas.openxmlformats.org/officeDocument/2006/relationships/hyperlink" Target="https://www.nap.edu/catalog/24836/enhancing-the-resilience-of-the-nations-electricity-system" TargetMode="External"/><Relationship Id="rId4" Type="http://schemas.openxmlformats.org/officeDocument/2006/relationships/hyperlink" Target="https://toolkit.climate.gov/sites/default/files/Regional_Climate_Vulnerabilities_and_Resilience_Solutions_0.pdf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toolkit.climate.gov/tool/maca-cmip5-statistically-downscaled-climate-projections" TargetMode="External"/><Relationship Id="rId2" Type="http://schemas.openxmlformats.org/officeDocument/2006/relationships/hyperlink" Target="https://gdo-dcp.ucllnl.org/downscaled_cmip_projections/dcpInterface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pcc.ch/assessment-report/ar6/" TargetMode="External"/><Relationship Id="rId5" Type="http://schemas.openxmlformats.org/officeDocument/2006/relationships/hyperlink" Target="https://www.nesdis.noaa.gov/about/documents-reports/technical-reports" TargetMode="External"/><Relationship Id="rId4" Type="http://schemas.openxmlformats.org/officeDocument/2006/relationships/hyperlink" Target="https://nca2018.globalchange.gov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coast.noaa.gov/digitalcoast/tools/slr.html" TargetMode="External"/><Relationship Id="rId3" Type="http://schemas.openxmlformats.org/officeDocument/2006/relationships/hyperlink" Target="https://toolkit.climate.gov/tools?f%5B0%5D=field_workflow_step%3A57" TargetMode="External"/><Relationship Id="rId7" Type="http://schemas.openxmlformats.org/officeDocument/2006/relationships/hyperlink" Target="https://www.usgs.gov/ecosystems/climate-research-and-development-program/science/national-climate-change-viewer-nccv?qt-science_center_objects=0#qt-science_center_objects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rcgis.com/home/item.html?id=e463abadcd9c4ef7982ae431e3fca7e7" TargetMode="External"/><Relationship Id="rId5" Type="http://schemas.openxmlformats.org/officeDocument/2006/relationships/hyperlink" Target="https://toolkit.climate.gov/tool/cities-impacts-adaptation-tool-ciat" TargetMode="External"/><Relationship Id="rId4" Type="http://schemas.openxmlformats.org/officeDocument/2006/relationships/hyperlink" Target="https://cal-adapt.org/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mailto:Juliet.homer@pnnl.gov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6" Type="http://schemas.openxmlformats.org/officeDocument/2006/relationships/hyperlink" Target="mailto:Alan.Cooke@pnnl.gov" TargetMode="Externa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epe.pnnl.gov/pdfs/Water_in_IRP_whitepaper_PNNL-30910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aiso.com/Documents/Final-Root-Cause-Analysis-Mid-August-2020-Extreme-Heat-Wave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Utility resource, asset, and contingency planning with climate variability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4"/>
          </p:nvPr>
        </p:nvSpPr>
        <p:spPr>
          <a:xfrm>
            <a:off x="540068" y="4886677"/>
            <a:ext cx="8658797" cy="274320"/>
          </a:xfrm>
        </p:spPr>
        <p:txBody>
          <a:bodyPr/>
          <a:lstStyle/>
          <a:p>
            <a:r>
              <a:rPr lang="en-US" dirty="0"/>
              <a:t>Pacific Northwest National Laboratory (PNNL)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5"/>
          </p:nvPr>
        </p:nvSpPr>
        <p:spPr>
          <a:xfrm>
            <a:off x="540068" y="5377457"/>
            <a:ext cx="8658795" cy="700188"/>
          </a:xfrm>
        </p:spPr>
        <p:txBody>
          <a:bodyPr>
            <a:normAutofit/>
          </a:bodyPr>
          <a:lstStyle/>
          <a:p>
            <a:r>
              <a:rPr lang="en-US" b="1" dirty="0"/>
              <a:t>Training Webinar for National Association of State Utility Consumer Advocates</a:t>
            </a:r>
          </a:p>
          <a:p>
            <a:r>
              <a:rPr lang="en-US" b="1" dirty="0"/>
              <a:t>June 27, 2022</a:t>
            </a:r>
          </a:p>
          <a:p>
            <a:pPr lvl="0"/>
            <a:endParaRPr lang="en-US" b="1" dirty="0"/>
          </a:p>
          <a:p>
            <a:pPr lvl="0"/>
            <a:endParaRPr lang="en-US" b="1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6"/>
          </p:nvPr>
        </p:nvSpPr>
        <p:spPr>
          <a:xfrm>
            <a:off x="540068" y="4571926"/>
            <a:ext cx="10759303" cy="274320"/>
          </a:xfrm>
        </p:spPr>
        <p:txBody>
          <a:bodyPr/>
          <a:lstStyle/>
          <a:p>
            <a:r>
              <a:rPr lang="en-US" dirty="0"/>
              <a:t>Juliet Homer </a:t>
            </a:r>
            <a:r>
              <a:rPr lang="en-US" sz="1600" dirty="0"/>
              <a:t>(with research support from Alan Cooke and Kamila Kazimierczuk) </a:t>
            </a:r>
          </a:p>
        </p:txBody>
      </p:sp>
    </p:spTree>
    <p:extLst>
      <p:ext uri="{BB962C8B-B14F-4D97-AF65-F5344CB8AC3E}">
        <p14:creationId xmlns:p14="http://schemas.microsoft.com/office/powerpoint/2010/main" val="26266494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B1829-9DE6-47DF-9E2C-13E00BF5D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8188" y="2739187"/>
            <a:ext cx="8899516" cy="808597"/>
          </a:xfrm>
        </p:spPr>
        <p:txBody>
          <a:bodyPr/>
          <a:lstStyle/>
          <a:p>
            <a:r>
              <a:rPr lang="en-US" dirty="0"/>
              <a:t>Asset planning</a:t>
            </a:r>
          </a:p>
        </p:txBody>
      </p:sp>
    </p:spTree>
    <p:extLst>
      <p:ext uri="{BB962C8B-B14F-4D97-AF65-F5344CB8AC3E}">
        <p14:creationId xmlns:p14="http://schemas.microsoft.com/office/powerpoint/2010/main" val="674632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FB7DED2-BD91-5047-9FC6-11FC98A5E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Climate vulnerability assessment</a:t>
            </a:r>
            <a:endParaRPr lang="en-US" sz="2800" dirty="0">
              <a:highlight>
                <a:srgbClr val="FFFF00"/>
              </a:highlight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AE4528-62D7-4A1A-A012-C7B04F10A8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93" y="1600203"/>
            <a:ext cx="6443648" cy="452596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climate vulnerability assessment looks at where and how utility </a:t>
            </a:r>
            <a:r>
              <a:rPr lang="en-US" b="1" dirty="0"/>
              <a:t>assets</a:t>
            </a:r>
            <a:r>
              <a:rPr lang="en-US" dirty="0"/>
              <a:t> are at risk from the impacts of climate change, how those risks will manifest, and what the consequences will be to the system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 The assessment ultimately considers: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the </a:t>
            </a:r>
            <a:r>
              <a:rPr lang="en-US" b="1" dirty="0"/>
              <a:t>exposure</a:t>
            </a:r>
            <a:r>
              <a:rPr lang="en-US" dirty="0"/>
              <a:t> of critical assets or operations to an adverse climate event </a:t>
            </a:r>
          </a:p>
          <a:p>
            <a:pPr lvl="2"/>
            <a:r>
              <a:rPr lang="en-US" dirty="0"/>
              <a:t>Critical assets are inventoried by category (to the right) and attributes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the </a:t>
            </a:r>
            <a:r>
              <a:rPr lang="en-US" b="1" dirty="0"/>
              <a:t>probability of damage </a:t>
            </a:r>
            <a:r>
              <a:rPr lang="en-US" dirty="0"/>
              <a:t>to assets or disruption to operations as a result of exposure to those climate threats (risks posed by threat)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the </a:t>
            </a:r>
            <a:r>
              <a:rPr lang="en-US" b="1" dirty="0"/>
              <a:t>likely consequences </a:t>
            </a:r>
            <a:r>
              <a:rPr lang="en-US" dirty="0"/>
              <a:t>if the event were to occur (severity of impacts). 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0E6F72-A4D8-124F-97C8-5254A1E26C41}"/>
              </a:ext>
            </a:extLst>
          </p:cNvPr>
          <p:cNvSpPr txBox="1"/>
          <p:nvPr/>
        </p:nvSpPr>
        <p:spPr>
          <a:xfrm>
            <a:off x="1143000" y="1516380"/>
            <a:ext cx="5875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242" name="Picture 2" descr="Table&#10;&#10;Description automatically generated">
            <a:extLst>
              <a:ext uri="{FF2B5EF4-FFF2-40B4-BE49-F238E27FC236}">
                <a16:creationId xmlns:a16="http://schemas.microsoft.com/office/drawing/2014/main" id="{B3CC2CA9-8BFC-E640-93FF-B1284D68F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192" y="85240"/>
            <a:ext cx="4475415" cy="626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CA1AC0-9205-4813-A8D1-ED6605DADA4A}"/>
              </a:ext>
            </a:extLst>
          </p:cNvPr>
          <p:cNvSpPr txBox="1"/>
          <p:nvPr/>
        </p:nvSpPr>
        <p:spPr>
          <a:xfrm>
            <a:off x="6718041" y="6374428"/>
            <a:ext cx="547395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List of potentially vulnerable utility operations, from </a:t>
            </a:r>
            <a:r>
              <a:rPr lang="en-US" sz="1600" dirty="0">
                <a:hlinkClick r:id="rId4"/>
              </a:rPr>
              <a:t>DOE 2016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22529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DE683-8A23-4BE4-B260-3BF37C9AC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Asset planning and operations (1)</a:t>
            </a:r>
            <a:endParaRPr lang="en-US" sz="2800" dirty="0">
              <a:highlight>
                <a:srgbClr val="FFFF00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35FB4C-23C7-46D5-9CFF-398EB2234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005" y="1271355"/>
            <a:ext cx="7424568" cy="4525963"/>
          </a:xfrm>
        </p:spPr>
        <p:txBody>
          <a:bodyPr/>
          <a:lstStyle/>
          <a:p>
            <a:r>
              <a:rPr lang="en-US" dirty="0"/>
              <a:t>Many utility assets are predicated on specific temperature maximums (or minimums) and load ranges</a:t>
            </a:r>
          </a:p>
          <a:p>
            <a:r>
              <a:rPr lang="en-US" dirty="0"/>
              <a:t>Temperatures above or below the specified max or min can lead to derating, damage and failure</a:t>
            </a:r>
          </a:p>
          <a:p>
            <a:r>
              <a:rPr lang="en-US" dirty="0"/>
              <a:t>Existing equipment (transformers, conductors, etc.) may not be designed for temperatures being experienced </a:t>
            </a:r>
          </a:p>
          <a:p>
            <a:r>
              <a:rPr lang="en-US" dirty="0"/>
              <a:t>Higher temperatures can reduce equipment capacity and increase maintenance requirements </a:t>
            </a:r>
          </a:p>
          <a:p>
            <a:r>
              <a:rPr lang="en-US" dirty="0"/>
              <a:t>Higher temperatures also correspond to higher loads</a:t>
            </a:r>
          </a:p>
          <a:p>
            <a:r>
              <a:rPr lang="en-US" dirty="0"/>
              <a:t>In some cases, utility assets now find themselves located in FEMA floodplains</a:t>
            </a:r>
          </a:p>
          <a:p>
            <a:endParaRPr lang="en-US" dirty="0"/>
          </a:p>
        </p:txBody>
      </p:sp>
      <p:pic>
        <p:nvPicPr>
          <p:cNvPr id="1026" name="Picture 2" descr="Electricaldm">
            <a:extLst>
              <a:ext uri="{FF2B5EF4-FFF2-40B4-BE49-F238E27FC236}">
                <a16:creationId xmlns:a16="http://schemas.microsoft.com/office/drawing/2014/main" id="{919FEDDA-7E41-48F8-9466-3C5C7CE7E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671" y="1271355"/>
            <a:ext cx="3868268" cy="386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B153608-1865-4913-9F2B-C35E4455C6CC}"/>
              </a:ext>
            </a:extLst>
          </p:cNvPr>
          <p:cNvSpPr txBox="1">
            <a:spLocks/>
          </p:cNvSpPr>
          <p:nvPr/>
        </p:nvSpPr>
        <p:spPr>
          <a:xfrm>
            <a:off x="269003" y="4943959"/>
            <a:ext cx="10905275" cy="4423136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latinLnBrk="0" hangingPunct="1">
              <a:spcBef>
                <a:spcPct val="20000"/>
              </a:spcBef>
              <a:buClrTx/>
              <a:buSzPct val="90000"/>
              <a:buFont typeface="Lucida Grande"/>
              <a:buChar char="►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Tx/>
              <a:buFont typeface="Arial"/>
              <a:buChar char="◼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Tx/>
              <a:buSzPct val="120000"/>
              <a:buFont typeface="Lucida Grande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Wingdings" charset="2"/>
              <a:buChar char="u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Arial"/>
              <a:buChar char="►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Layers of utility assumptions need to be reevaluated</a:t>
            </a:r>
            <a:r>
              <a:rPr lang="en-US" dirty="0"/>
              <a:t>. Utilities have traditionally used guidelines and rules of thumb for asset planning and operations, developed and adjusted over time based on the history of how things have operated </a:t>
            </a:r>
          </a:p>
          <a:p>
            <a:r>
              <a:rPr lang="en-US" dirty="0"/>
              <a:t>Utilities need to assess and potentially adjust their assumptions. Regulators can encourage them to do so and ask for updates on how they are doing this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9969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A3692-F9C4-4FEF-9B6C-3FF611642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Asset planning and operations (2)</a:t>
            </a:r>
            <a:endParaRPr lang="en-US" sz="2800" dirty="0">
              <a:highlight>
                <a:srgbClr val="FFFF00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A4846D-BADD-46FF-AA8A-58C1BFCD5C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005" y="1522712"/>
            <a:ext cx="11639216" cy="4525963"/>
          </a:xfrm>
        </p:spPr>
        <p:txBody>
          <a:bodyPr/>
          <a:lstStyle/>
          <a:p>
            <a:r>
              <a:rPr lang="en-US" b="1" dirty="0"/>
              <a:t>Maintenance cycles </a:t>
            </a:r>
            <a:r>
              <a:rPr lang="en-US" dirty="0"/>
              <a:t>may also need to be adjusted. Increased maintenance cycles may be needed to keep transformers going.</a:t>
            </a:r>
          </a:p>
          <a:p>
            <a:pPr lvl="1"/>
            <a:r>
              <a:rPr lang="en-US" dirty="0"/>
              <a:t>More emphasis on </a:t>
            </a:r>
            <a:r>
              <a:rPr lang="en-US" b="1" dirty="0"/>
              <a:t>vegetation management </a:t>
            </a:r>
            <a:r>
              <a:rPr lang="en-US" dirty="0"/>
              <a:t>is required in some areas.</a:t>
            </a:r>
          </a:p>
          <a:p>
            <a:pPr lvl="1"/>
            <a:r>
              <a:rPr lang="en-US" dirty="0"/>
              <a:t>Utilities may also change the amount and types of </a:t>
            </a:r>
            <a:r>
              <a:rPr lang="en-US" b="1" dirty="0"/>
              <a:t>spares kept on hand</a:t>
            </a:r>
            <a:r>
              <a:rPr lang="en-US" dirty="0"/>
              <a:t>. </a:t>
            </a:r>
          </a:p>
          <a:p>
            <a:r>
              <a:rPr lang="en-US" dirty="0"/>
              <a:t>Some utilities now want more </a:t>
            </a:r>
            <a:r>
              <a:rPr lang="en-US" b="1" dirty="0"/>
              <a:t>observability</a:t>
            </a:r>
            <a:r>
              <a:rPr lang="en-US" dirty="0"/>
              <a:t> in the system to more actively monitor systems, including more sensors and more advanced distribution management systems.</a:t>
            </a:r>
          </a:p>
          <a:p>
            <a:r>
              <a:rPr lang="en-US" b="1" dirty="0"/>
              <a:t>Standards</a:t>
            </a:r>
            <a:r>
              <a:rPr lang="en-US" dirty="0"/>
              <a:t> may need to be reconsidered. Many design requirements come from standards. Standards vary based on region.</a:t>
            </a:r>
          </a:p>
          <a:p>
            <a:r>
              <a:rPr lang="en-US" dirty="0"/>
              <a:t>Equipment </a:t>
            </a:r>
            <a:r>
              <a:rPr lang="en-US" b="1" dirty="0"/>
              <a:t>vendors</a:t>
            </a:r>
            <a:r>
              <a:rPr lang="en-US" dirty="0"/>
              <a:t> need to adapt equipment ratings and specifications.</a:t>
            </a:r>
          </a:p>
          <a:p>
            <a:r>
              <a:rPr lang="en-US" b="1" dirty="0"/>
              <a:t>Regulators</a:t>
            </a:r>
            <a:r>
              <a:rPr lang="en-US" dirty="0"/>
              <a:t> can be flexible with utilities as they move into operational regions they haven’t seen before. There will inevitably be false starts. Some investments will not demonstrate value right away. </a:t>
            </a:r>
          </a:p>
          <a:p>
            <a:r>
              <a:rPr lang="en-US" dirty="0"/>
              <a:t>Utilities can </a:t>
            </a:r>
            <a:r>
              <a:rPr lang="en-US" b="1" dirty="0"/>
              <a:t>learn from others </a:t>
            </a:r>
            <a:r>
              <a:rPr lang="en-US" dirty="0"/>
              <a:t>and don’t have to start from scratch. </a:t>
            </a:r>
          </a:p>
          <a:p>
            <a:pPr lvl="1"/>
            <a:r>
              <a:rPr lang="en-US" dirty="0"/>
              <a:t>Can identify planning analogs and learn from other regions that have adapted their design requirements</a:t>
            </a:r>
          </a:p>
          <a:p>
            <a:pPr lvl="1"/>
            <a:r>
              <a:rPr lang="en-US" dirty="0"/>
              <a:t>Utility networking events can help (DistribuTECH, NRECA, APPA, Edison Institute). Regulators can support opportunities for networking.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7824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B1829-9DE6-47DF-9E2C-13E00BF5D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3550" y="2749986"/>
            <a:ext cx="8899516" cy="808597"/>
          </a:xfrm>
        </p:spPr>
        <p:txBody>
          <a:bodyPr/>
          <a:lstStyle/>
          <a:p>
            <a:r>
              <a:rPr lang="en-US" dirty="0"/>
              <a:t>Contingency planning</a:t>
            </a:r>
          </a:p>
        </p:txBody>
      </p:sp>
    </p:spTree>
    <p:extLst>
      <p:ext uri="{BB962C8B-B14F-4D97-AF65-F5344CB8AC3E}">
        <p14:creationId xmlns:p14="http://schemas.microsoft.com/office/powerpoint/2010/main" val="26477918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8697C-F3DA-4A07-9A1A-875348551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Contingency planning</a:t>
            </a:r>
            <a:endParaRPr lang="en-US" sz="2800" dirty="0">
              <a:highlight>
                <a:srgbClr val="FFFF00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37D53E-32C9-46E5-A18E-043190F99C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b="1" dirty="0"/>
              <a:t>Contingency planning </a:t>
            </a:r>
            <a:r>
              <a:rPr lang="en-US" sz="2000" dirty="0"/>
              <a:t>refers to </a:t>
            </a:r>
            <a:r>
              <a:rPr lang="en-US" sz="2000" u="sng" dirty="0"/>
              <a:t>disaster or emergency response</a:t>
            </a:r>
            <a:r>
              <a:rPr lang="en-US" sz="2000" dirty="0"/>
              <a:t> planning</a:t>
            </a:r>
            <a:r>
              <a:rPr lang="en-US" dirty="0"/>
              <a:t>. I</a:t>
            </a:r>
            <a:r>
              <a:rPr lang="en-US" sz="2000" dirty="0"/>
              <a:t>t focuses on utilities’ preparedness for one-off weather-related or other events (e.g., cyber-attacks), which could lead to service interruptions or safety issues. </a:t>
            </a:r>
          </a:p>
          <a:p>
            <a:r>
              <a:rPr lang="en-US" sz="2000" dirty="0"/>
              <a:t>Asset and contingency planning often happens under the same umbrella – </a:t>
            </a:r>
            <a:r>
              <a:rPr lang="en-US" sz="2000" b="1" dirty="0"/>
              <a:t>climate resiliency planning</a:t>
            </a:r>
            <a:r>
              <a:rPr lang="en-US" sz="2000" dirty="0"/>
              <a:t>.</a:t>
            </a:r>
            <a:endParaRPr lang="en-US" sz="2000" b="1" dirty="0"/>
          </a:p>
          <a:p>
            <a:r>
              <a:rPr lang="en-US" sz="2000" dirty="0"/>
              <a:t>Asset and contingency planning are typically part of a two-pronged process that involves the development of (1) climate vulnerability assessments and (2) climate resilience plans.</a:t>
            </a:r>
          </a:p>
          <a:p>
            <a:r>
              <a:rPr lang="en-US" dirty="0"/>
              <a:t>Following are some tools for bringing climate change into utility planning:</a:t>
            </a:r>
          </a:p>
          <a:p>
            <a:pPr lvl="1"/>
            <a:r>
              <a:rPr lang="en-US" dirty="0"/>
              <a:t>Asset risk screening tools</a:t>
            </a:r>
          </a:p>
          <a:p>
            <a:pPr lvl="1"/>
            <a:r>
              <a:rPr lang="en-US" dirty="0"/>
              <a:t>Weather data sources</a:t>
            </a:r>
          </a:p>
          <a:p>
            <a:pPr lvl="1"/>
            <a:r>
              <a:rPr lang="en-US" dirty="0"/>
              <a:t>Guides/tools to aid in assessing climate related impacts and addressing the impacts</a:t>
            </a:r>
          </a:p>
          <a:p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6211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4191B07-B02A-47CA-BB95-2F96DEBDD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Risk screening tools</a:t>
            </a:r>
            <a:endParaRPr lang="en-US" sz="2800" dirty="0">
              <a:highlight>
                <a:srgbClr val="FFFF00"/>
              </a:highlight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EAD260C-A997-4E15-B99F-7B967E97D5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0280" y="5061661"/>
            <a:ext cx="11541116" cy="4525963"/>
          </a:xfrm>
        </p:spPr>
        <p:txBody>
          <a:bodyPr/>
          <a:lstStyle/>
          <a:p>
            <a:pPr lvl="1"/>
            <a:r>
              <a:rPr lang="en-US" dirty="0"/>
              <a:t>Additional resources</a:t>
            </a:r>
            <a:endParaRPr lang="en-US" dirty="0"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2"/>
            <a:r>
              <a:rPr lang="en-US" dirty="0">
                <a:hlinkClick r:id="rId3"/>
              </a:rPr>
              <a:t>Georgetown Adaptation Clearinghouse</a:t>
            </a:r>
            <a:endParaRPr lang="en-US" dirty="0"/>
          </a:p>
          <a:p>
            <a:pPr lvl="2"/>
            <a:r>
              <a:rPr lang="en-US" dirty="0"/>
              <a:t>CPUC </a:t>
            </a:r>
            <a:r>
              <a:rPr lang="en-US" dirty="0">
                <a:hlinkClick r:id="rId4"/>
              </a:rPr>
              <a:t>Climate Adaptation in the Electric Sector</a:t>
            </a:r>
            <a:endParaRPr lang="en-US" dirty="0"/>
          </a:p>
          <a:p>
            <a:pPr lvl="2"/>
            <a:r>
              <a:rPr lang="en-US" dirty="0"/>
              <a:t>NREL </a:t>
            </a:r>
            <a:r>
              <a:rPr lang="en-US" dirty="0">
                <a:hlinkClick r:id="rId5"/>
              </a:rPr>
              <a:t>Power Sector Resilience Planning Guidebook</a:t>
            </a:r>
            <a:endParaRPr lang="en-US" dirty="0"/>
          </a:p>
          <a:p>
            <a:pPr marL="457182" lvl="1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14" name="Picture Placeholder 13" descr="Graphical user interface&#10;&#10;Description automatically generated">
            <a:extLst>
              <a:ext uri="{FF2B5EF4-FFF2-40B4-BE49-F238E27FC236}">
                <a16:creationId xmlns:a16="http://schemas.microsoft.com/office/drawing/2014/main" id="{0BA01C08-D5F2-4427-8F2D-FA2A9FBA9076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6"/>
          <a:srcRect t="864" b="864"/>
          <a:stretch>
            <a:fillRect/>
          </a:stretch>
        </p:blipFill>
        <p:spPr>
          <a:xfrm>
            <a:off x="7349945" y="1374508"/>
            <a:ext cx="3246140" cy="2590149"/>
          </a:xfrm>
          <a:prstGeom prst="rect">
            <a:avLst/>
          </a:prstGeom>
        </p:spPr>
      </p:pic>
      <p:pic>
        <p:nvPicPr>
          <p:cNvPr id="22" name="Picture Placeholder 2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F2CF6C9-4DE7-453D-A5D5-334B3D5F0503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7"/>
          <a:srcRect t="13620" b="13620"/>
          <a:stretch>
            <a:fillRect/>
          </a:stretch>
        </p:blipFill>
        <p:spPr>
          <a:xfrm>
            <a:off x="2644362" y="4389773"/>
            <a:ext cx="3195918" cy="2348667"/>
          </a:xfrm>
          <a:prstGeom prst="rect">
            <a:avLst/>
          </a:prstGeom>
        </p:spPr>
      </p:pic>
      <p:pic>
        <p:nvPicPr>
          <p:cNvPr id="31" name="Picture Placeholder 30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4DCE433-5EF5-4341-84AE-838BC7AF43DF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8"/>
          <a:srcRect l="1149" t="658" r="1149" b="658"/>
          <a:stretch/>
        </p:blipFill>
        <p:spPr>
          <a:xfrm>
            <a:off x="269005" y="1379815"/>
            <a:ext cx="6477000" cy="20955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B0AA4DD-644C-457B-B7BF-3849348DD38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397966" y="4024008"/>
            <a:ext cx="3150098" cy="762000"/>
          </a:xfrm>
          <a:prstGeom prst="rect">
            <a:avLst/>
          </a:prstGeom>
          <a:solidFill>
            <a:srgbClr val="B3B3B3"/>
          </a:solidFill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hlinkClick r:id="rId9"/>
              </a:rPr>
              <a:t>University of Washington Climate Impacts Group</a:t>
            </a:r>
            <a:endParaRPr lang="en-US" sz="20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7A42366-D4D3-4052-BD81-F0D50208F80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69005" y="3525156"/>
            <a:ext cx="6477000" cy="762000"/>
          </a:xfrm>
          <a:prstGeom prst="rect">
            <a:avLst/>
          </a:prstGeom>
          <a:solidFill>
            <a:srgbClr val="B3B3B3"/>
          </a:solidFill>
        </p:spPr>
        <p:txBody>
          <a:bodyPr/>
          <a:lstStyle/>
          <a:p>
            <a:pPr marL="0" indent="0" algn="ctr">
              <a:buNone/>
            </a:pPr>
            <a:r>
              <a:rPr lang="en-US" sz="2000" dirty="0">
                <a:hlinkClick r:id="rId10"/>
              </a:rPr>
              <a:t>NOAA US Climate Resilience Toolkit: Steps to Resilience</a:t>
            </a:r>
            <a:endParaRPr lang="en-US" sz="20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28AC1F-B255-4A70-99B6-ACCFF522D73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89855" y="5061661"/>
            <a:ext cx="2165684" cy="774040"/>
          </a:xfrm>
          <a:prstGeom prst="rect">
            <a:avLst/>
          </a:prstGeom>
          <a:solidFill>
            <a:srgbClr val="B3B3B3"/>
          </a:solidFill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hlinkClick r:id="rId11"/>
              </a:rPr>
              <a:t>US DOE Resilience Planning Guide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01236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E1CB698-E979-4863-B951-97219FC99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Screening example: Southern California Edison/LA County</a:t>
            </a:r>
            <a:endParaRPr lang="en-US" sz="2800" dirty="0">
              <a:highlight>
                <a:srgbClr val="FFFF00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6EF08-B541-43D5-8DF0-32CE2DF16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005" y="1367728"/>
            <a:ext cx="7874525" cy="4525963"/>
          </a:xfrm>
        </p:spPr>
        <p:txBody>
          <a:bodyPr/>
          <a:lstStyle/>
          <a:p>
            <a:r>
              <a:rPr lang="en-US" dirty="0"/>
              <a:t>California Energy Commission – </a:t>
            </a:r>
            <a:r>
              <a:rPr lang="en-US" dirty="0">
                <a:hlinkClick r:id="rId2"/>
              </a:rPr>
              <a:t>Climate Change in Los Angeles County: Grid Vulnerability to Extreme Heat</a:t>
            </a:r>
            <a:endParaRPr lang="en-US" dirty="0"/>
          </a:p>
          <a:p>
            <a:r>
              <a:rPr lang="en-US" dirty="0"/>
              <a:t>One of many such reports</a:t>
            </a:r>
          </a:p>
          <a:p>
            <a:r>
              <a:rPr lang="en-US" dirty="0"/>
              <a:t>Identifies future climate trends via downscaled climate data, especially future heat events</a:t>
            </a:r>
          </a:p>
          <a:p>
            <a:r>
              <a:rPr lang="en-US" dirty="0"/>
              <a:t>Estimates future loads</a:t>
            </a:r>
          </a:p>
          <a:p>
            <a:r>
              <a:rPr lang="en-US" dirty="0"/>
              <a:t>Identifies the capacity ratings of electrical assets in LA County, including the temperatures equipment is rated for</a:t>
            </a:r>
          </a:p>
          <a:p>
            <a:r>
              <a:rPr lang="en-US" dirty="0"/>
              <a:t>Identifies the impact on capacity if temperature ratings are exceeded</a:t>
            </a:r>
          </a:p>
          <a:p>
            <a:pPr lvl="1"/>
            <a:r>
              <a:rPr lang="en-US" dirty="0"/>
              <a:t>All grid components expected to lose 2–20% of capacity by 2060</a:t>
            </a:r>
          </a:p>
          <a:p>
            <a:pPr lvl="1"/>
            <a:r>
              <a:rPr lang="en-US" dirty="0"/>
              <a:t>Peak demand projected to increase between 0.2 and 6.5 GWh depending on population growth scenario, building efficiency, other factors, and warming case</a:t>
            </a:r>
          </a:p>
          <a:p>
            <a:pPr lvl="1"/>
            <a:r>
              <a:rPr lang="en-US" dirty="0"/>
              <a:t>Gives area-specific implications, including estimates of the portion of the problem that could be solved by aggressive energy efficiency</a:t>
            </a:r>
          </a:p>
          <a:p>
            <a:endParaRPr lang="en-US" dirty="0"/>
          </a:p>
        </p:txBody>
      </p:sp>
      <p:pic>
        <p:nvPicPr>
          <p:cNvPr id="7" name="Content Placeholder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07ADE93D-97EC-4895-8C38-9FBAA3D74E53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8240490" y="1749238"/>
            <a:ext cx="3677117" cy="3916456"/>
          </a:xfrm>
          <a:prstGeom prst="rect">
            <a:avLst/>
          </a:prstGeom>
          <a:ln w="15875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53691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FBF28CE-0091-4AAD-9A1B-A762BB789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Screening example: ConEdison</a:t>
            </a:r>
            <a:endParaRPr lang="en-US" sz="2800" dirty="0">
              <a:highlight>
                <a:srgbClr val="FFFF00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41445-50E2-43AC-8F88-D9AD2BB13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93" y="1600203"/>
            <a:ext cx="7838666" cy="4525963"/>
          </a:xfrm>
        </p:spPr>
        <p:txBody>
          <a:bodyPr/>
          <a:lstStyle/>
          <a:p>
            <a:r>
              <a:rPr lang="en-US" dirty="0"/>
              <a:t>ConEdison </a:t>
            </a:r>
            <a:r>
              <a:rPr lang="en-US" dirty="0">
                <a:hlinkClick r:id="rId2"/>
              </a:rPr>
              <a:t>Climate Change Vulnerability Study</a:t>
            </a:r>
            <a:endParaRPr lang="en-US" dirty="0"/>
          </a:p>
          <a:p>
            <a:r>
              <a:rPr lang="en-US" dirty="0"/>
              <a:t>Response to several major weather events including Superstorm Sandy</a:t>
            </a:r>
          </a:p>
          <a:p>
            <a:r>
              <a:rPr lang="en-US" dirty="0"/>
              <a:t>Downscaled climate change data, identified portions of their system at risk due to:</a:t>
            </a:r>
          </a:p>
          <a:p>
            <a:pPr lvl="1"/>
            <a:r>
              <a:rPr lang="en-US" dirty="0"/>
              <a:t>Heat</a:t>
            </a:r>
          </a:p>
          <a:p>
            <a:pPr lvl="1"/>
            <a:r>
              <a:rPr lang="en-US" dirty="0"/>
              <a:t>Severe precipitation events</a:t>
            </a:r>
          </a:p>
          <a:p>
            <a:pPr lvl="1"/>
            <a:r>
              <a:rPr lang="en-US" dirty="0"/>
              <a:t>Sea level rise</a:t>
            </a:r>
          </a:p>
          <a:p>
            <a:r>
              <a:rPr lang="en-US" dirty="0"/>
              <a:t>Identified </a:t>
            </a:r>
            <a:r>
              <a:rPr lang="en-US" u="sng" dirty="0"/>
              <a:t>new planning criteria</a:t>
            </a:r>
            <a:r>
              <a:rPr lang="en-US" dirty="0"/>
              <a:t> for construction and hardening existing facilities</a:t>
            </a:r>
          </a:p>
          <a:p>
            <a:r>
              <a:rPr lang="en-US" dirty="0"/>
              <a:t>Led directly to a climate change implementation plan to implement hardening measures over the next 5, 10 and 20 years</a:t>
            </a:r>
          </a:p>
        </p:txBody>
      </p:sp>
      <p:pic>
        <p:nvPicPr>
          <p:cNvPr id="7" name="Content Placeholder 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229DE76A-D011-4C96-846A-0D98915956F3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8421676" y="1826327"/>
            <a:ext cx="3392499" cy="4073714"/>
          </a:xfrm>
          <a:prstGeom prst="rect">
            <a:avLst/>
          </a:prstGeom>
          <a:ln w="15875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87558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D0B79F2-560E-7140-B39F-1D274F7020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302" y="0"/>
            <a:ext cx="8096698" cy="69086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FD5DA35-89FC-614D-8E06-0BC465B785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928" y="1944739"/>
            <a:ext cx="1711221" cy="52892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6898FF0-18FE-2B47-8607-76BCA54448FB}"/>
              </a:ext>
            </a:extLst>
          </p:cNvPr>
          <p:cNvSpPr txBox="1"/>
          <p:nvPr/>
        </p:nvSpPr>
        <p:spPr>
          <a:xfrm>
            <a:off x="863480" y="2529965"/>
            <a:ext cx="27917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Summary of Climate Change Resilience and Adaptation Activities of 2020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D8C1BD-98EF-4433-BDA3-36B71C113219}"/>
              </a:ext>
            </a:extLst>
          </p:cNvPr>
          <p:cNvSpPr txBox="1"/>
          <p:nvPr/>
        </p:nvSpPr>
        <p:spPr>
          <a:xfrm>
            <a:off x="523589" y="3971262"/>
            <a:ext cx="347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Climate Change Vulnerability Study</a:t>
            </a:r>
            <a:endParaRPr lang="en-US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F35AF62-4517-4E0B-B10A-1E5CA6AE3CA7}"/>
              </a:ext>
            </a:extLst>
          </p:cNvPr>
          <p:cNvSpPr/>
          <p:nvPr/>
        </p:nvSpPr>
        <p:spPr>
          <a:xfrm>
            <a:off x="4095302" y="-53788"/>
            <a:ext cx="1223458" cy="6858000"/>
          </a:xfrm>
          <a:prstGeom prst="roundRect">
            <a:avLst/>
          </a:prstGeom>
          <a:noFill/>
          <a:ln w="79375" cap="sq">
            <a:solidFill>
              <a:srgbClr val="FFFF00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671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2B81D-3904-4400-83CA-925CC0B18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C79B1-E158-4A77-8611-9A148F76F9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 </a:t>
            </a:r>
          </a:p>
          <a:p>
            <a:r>
              <a:rPr lang="en-US" dirty="0"/>
              <a:t>Resource planning </a:t>
            </a:r>
          </a:p>
          <a:p>
            <a:r>
              <a:rPr lang="en-US" dirty="0"/>
              <a:t>Asset planning </a:t>
            </a:r>
          </a:p>
          <a:p>
            <a:r>
              <a:rPr lang="en-US" dirty="0"/>
              <a:t>Contingency planning</a:t>
            </a:r>
          </a:p>
          <a:p>
            <a:r>
              <a:rPr lang="en-US" dirty="0"/>
              <a:t>Weather data sources</a:t>
            </a:r>
          </a:p>
          <a:p>
            <a:r>
              <a:rPr lang="en-US" dirty="0"/>
              <a:t>Downscaling climate models </a:t>
            </a:r>
          </a:p>
          <a:p>
            <a:r>
              <a:rPr lang="en-US" dirty="0"/>
              <a:t>Decision-making under uncertainty</a:t>
            </a:r>
          </a:p>
          <a:p>
            <a:r>
              <a:rPr lang="en-US" dirty="0"/>
              <a:t>Other considerations</a:t>
            </a:r>
          </a:p>
          <a:p>
            <a:r>
              <a:rPr lang="en-US" dirty="0"/>
              <a:t>Questions consumer advocates can ask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2683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D0B79F2-560E-7140-B39F-1D274F7020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302" y="0"/>
            <a:ext cx="8096698" cy="69086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FD5DA35-89FC-614D-8E06-0BC465B785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928" y="1944739"/>
            <a:ext cx="1711221" cy="52892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6898FF0-18FE-2B47-8607-76BCA54448FB}"/>
              </a:ext>
            </a:extLst>
          </p:cNvPr>
          <p:cNvSpPr txBox="1"/>
          <p:nvPr/>
        </p:nvSpPr>
        <p:spPr>
          <a:xfrm>
            <a:off x="863480" y="2529965"/>
            <a:ext cx="27917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Summary of Climate Change Resilience and Adaptation Activities of 2020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D8C1BD-98EF-4433-BDA3-36B71C113219}"/>
              </a:ext>
            </a:extLst>
          </p:cNvPr>
          <p:cNvSpPr txBox="1"/>
          <p:nvPr/>
        </p:nvSpPr>
        <p:spPr>
          <a:xfrm>
            <a:off x="523589" y="3971262"/>
            <a:ext cx="347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Climate Change Vulnerability Study</a:t>
            </a:r>
            <a:endParaRPr lang="en-US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F35AF62-4517-4E0B-B10A-1E5CA6AE3CA7}"/>
              </a:ext>
            </a:extLst>
          </p:cNvPr>
          <p:cNvSpPr/>
          <p:nvPr/>
        </p:nvSpPr>
        <p:spPr>
          <a:xfrm>
            <a:off x="5342965" y="672353"/>
            <a:ext cx="4114800" cy="555812"/>
          </a:xfrm>
          <a:prstGeom prst="roundRect">
            <a:avLst/>
          </a:prstGeom>
          <a:noFill/>
          <a:ln w="79375" cap="sq">
            <a:solidFill>
              <a:srgbClr val="FFFF00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D5E4551-0702-4563-9517-4C786D339A18}"/>
              </a:ext>
            </a:extLst>
          </p:cNvPr>
          <p:cNvSpPr/>
          <p:nvPr/>
        </p:nvSpPr>
        <p:spPr>
          <a:xfrm>
            <a:off x="9731187" y="268940"/>
            <a:ext cx="2245660" cy="851647"/>
          </a:xfrm>
          <a:prstGeom prst="roundRect">
            <a:avLst/>
          </a:prstGeom>
          <a:noFill/>
          <a:ln w="79375" cap="sq">
            <a:solidFill>
              <a:srgbClr val="FFFF00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0092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D0B79F2-560E-7140-B39F-1D274F7020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302" y="0"/>
            <a:ext cx="8096698" cy="69086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FD5DA35-89FC-614D-8E06-0BC465B785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928" y="1944739"/>
            <a:ext cx="1711221" cy="52892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6898FF0-18FE-2B47-8607-76BCA54448FB}"/>
              </a:ext>
            </a:extLst>
          </p:cNvPr>
          <p:cNvSpPr txBox="1"/>
          <p:nvPr/>
        </p:nvSpPr>
        <p:spPr>
          <a:xfrm>
            <a:off x="863480" y="2529965"/>
            <a:ext cx="27917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Summary of Climate Change Resilience and Adaptation Activities of 2020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D8C1BD-98EF-4433-BDA3-36B71C113219}"/>
              </a:ext>
            </a:extLst>
          </p:cNvPr>
          <p:cNvSpPr txBox="1"/>
          <p:nvPr/>
        </p:nvSpPr>
        <p:spPr>
          <a:xfrm>
            <a:off x="523589" y="3971262"/>
            <a:ext cx="347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Climate Change Vulnerability Study</a:t>
            </a:r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D5E4551-0702-4563-9517-4C786D339A18}"/>
              </a:ext>
            </a:extLst>
          </p:cNvPr>
          <p:cNvSpPr/>
          <p:nvPr/>
        </p:nvSpPr>
        <p:spPr>
          <a:xfrm>
            <a:off x="9731187" y="2227128"/>
            <a:ext cx="2398060" cy="851647"/>
          </a:xfrm>
          <a:prstGeom prst="roundRect">
            <a:avLst/>
          </a:prstGeom>
          <a:noFill/>
          <a:ln w="79375" cap="sq">
            <a:solidFill>
              <a:srgbClr val="FFFF00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7265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D0B79F2-560E-7140-B39F-1D274F7020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302" y="0"/>
            <a:ext cx="8096698" cy="69086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FD5DA35-89FC-614D-8E06-0BC465B785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928" y="1944739"/>
            <a:ext cx="1711221" cy="52892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6898FF0-18FE-2B47-8607-76BCA54448FB}"/>
              </a:ext>
            </a:extLst>
          </p:cNvPr>
          <p:cNvSpPr txBox="1"/>
          <p:nvPr/>
        </p:nvSpPr>
        <p:spPr>
          <a:xfrm>
            <a:off x="863480" y="2529965"/>
            <a:ext cx="27917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Summary of Climate Change Resilience and Adaptation Activities of 2020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D8C1BD-98EF-4433-BDA3-36B71C113219}"/>
              </a:ext>
            </a:extLst>
          </p:cNvPr>
          <p:cNvSpPr txBox="1"/>
          <p:nvPr/>
        </p:nvSpPr>
        <p:spPr>
          <a:xfrm>
            <a:off x="523589" y="3971262"/>
            <a:ext cx="347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Climate Change Vulnerability Study</a:t>
            </a:r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D5E4551-0702-4563-9517-4C786D339A18}"/>
              </a:ext>
            </a:extLst>
          </p:cNvPr>
          <p:cNvSpPr/>
          <p:nvPr/>
        </p:nvSpPr>
        <p:spPr>
          <a:xfrm>
            <a:off x="9623610" y="4191788"/>
            <a:ext cx="2398060" cy="851647"/>
          </a:xfrm>
          <a:prstGeom prst="roundRect">
            <a:avLst/>
          </a:prstGeom>
          <a:noFill/>
          <a:ln w="79375" cap="sq">
            <a:solidFill>
              <a:srgbClr val="FFFF00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639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D0B79F2-560E-7140-B39F-1D274F7020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302" y="0"/>
            <a:ext cx="8096698" cy="69086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FD5DA35-89FC-614D-8E06-0BC465B785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928" y="1944739"/>
            <a:ext cx="1711221" cy="52892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6898FF0-18FE-2B47-8607-76BCA54448FB}"/>
              </a:ext>
            </a:extLst>
          </p:cNvPr>
          <p:cNvSpPr txBox="1"/>
          <p:nvPr/>
        </p:nvSpPr>
        <p:spPr>
          <a:xfrm>
            <a:off x="863480" y="2529965"/>
            <a:ext cx="27917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Summary of Climate Change Resilience and Adaptation Activities of 2020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D8C1BD-98EF-4433-BDA3-36B71C113219}"/>
              </a:ext>
            </a:extLst>
          </p:cNvPr>
          <p:cNvSpPr txBox="1"/>
          <p:nvPr/>
        </p:nvSpPr>
        <p:spPr>
          <a:xfrm>
            <a:off x="523589" y="3971262"/>
            <a:ext cx="347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Climate Change Vulnerability Study</a:t>
            </a:r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D5E4551-0702-4563-9517-4C786D339A18}"/>
              </a:ext>
            </a:extLst>
          </p:cNvPr>
          <p:cNvSpPr/>
          <p:nvPr/>
        </p:nvSpPr>
        <p:spPr>
          <a:xfrm>
            <a:off x="9695328" y="6182554"/>
            <a:ext cx="2398060" cy="666481"/>
          </a:xfrm>
          <a:prstGeom prst="roundRect">
            <a:avLst/>
          </a:prstGeom>
          <a:noFill/>
          <a:ln w="79375" cap="sq">
            <a:solidFill>
              <a:srgbClr val="FFFF00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995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752A4D1-DE03-489B-86AC-D4C9327B3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Steps in developing a climate change resilience plan - </a:t>
            </a:r>
            <a:r>
              <a:rPr lang="en-US" sz="2800" dirty="0">
                <a:hlinkClick r:id="rId2"/>
              </a:rPr>
              <a:t>DOE, 2016</a:t>
            </a:r>
            <a:r>
              <a:rPr lang="en-US" sz="2800" dirty="0"/>
              <a:t>* (1)</a:t>
            </a:r>
          </a:p>
        </p:txBody>
      </p:sp>
      <p:pic>
        <p:nvPicPr>
          <p:cNvPr id="8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59B392CC-1C9E-4CC3-A674-793370147E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87386" y="1083237"/>
            <a:ext cx="7278774" cy="560294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27F251-77A2-4D50-BAAA-A9F867834A5F}"/>
              </a:ext>
            </a:extLst>
          </p:cNvPr>
          <p:cNvSpPr txBox="1"/>
          <p:nvPr/>
        </p:nvSpPr>
        <p:spPr>
          <a:xfrm>
            <a:off x="922421" y="3519238"/>
            <a:ext cx="1965158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* This is illustrative.</a:t>
            </a:r>
          </a:p>
          <a:p>
            <a:r>
              <a:rPr lang="en-US" sz="1500" dirty="0"/>
              <a:t>Steps in the DOE process are similar to, but different than, steps used by CEC, </a:t>
            </a:r>
            <a:r>
              <a:rPr lang="en-US" sz="1500" dirty="0" err="1"/>
              <a:t>ConEd</a:t>
            </a:r>
            <a:r>
              <a:rPr lang="en-US" sz="1500" dirty="0"/>
              <a:t> and in other examples</a:t>
            </a:r>
          </a:p>
        </p:txBody>
      </p:sp>
    </p:spTree>
    <p:extLst>
      <p:ext uri="{BB962C8B-B14F-4D97-AF65-F5344CB8AC3E}">
        <p14:creationId xmlns:p14="http://schemas.microsoft.com/office/powerpoint/2010/main" val="14076995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752A4D1-DE03-489B-86AC-D4C9327B3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Steps in developing a climate change resilience plan - </a:t>
            </a:r>
            <a:r>
              <a:rPr lang="en-US" sz="2800" dirty="0">
                <a:hlinkClick r:id="rId3"/>
              </a:rPr>
              <a:t>DOE, 2016</a:t>
            </a:r>
            <a:r>
              <a:rPr lang="en-US" sz="2800" b="0" dirty="0"/>
              <a:t> (</a:t>
            </a:r>
            <a:r>
              <a:rPr lang="en-US" sz="2800" dirty="0"/>
              <a:t>2)</a:t>
            </a:r>
            <a:endParaRPr lang="en-US" dirty="0"/>
          </a:p>
        </p:txBody>
      </p:sp>
      <p:pic>
        <p:nvPicPr>
          <p:cNvPr id="12" name="Content Placeholder 11" descr="Diagram, text&#10;&#10;Description automatically generated">
            <a:extLst>
              <a:ext uri="{FF2B5EF4-FFF2-40B4-BE49-F238E27FC236}">
                <a16:creationId xmlns:a16="http://schemas.microsoft.com/office/drawing/2014/main" id="{A3E541CB-AD9D-4F1A-9957-DCB1CE6904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233111" y="2065263"/>
            <a:ext cx="7725778" cy="3663183"/>
          </a:xfrm>
        </p:spPr>
      </p:pic>
    </p:spTree>
    <p:extLst>
      <p:ext uri="{BB962C8B-B14F-4D97-AF65-F5344CB8AC3E}">
        <p14:creationId xmlns:p14="http://schemas.microsoft.com/office/powerpoint/2010/main" val="30585563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9E765-359A-4C58-9DB0-674713B91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0278" y="2604513"/>
            <a:ext cx="8899516" cy="808597"/>
          </a:xfrm>
        </p:spPr>
        <p:txBody>
          <a:bodyPr/>
          <a:lstStyle/>
          <a:p>
            <a:r>
              <a:rPr lang="en-US" dirty="0"/>
              <a:t>Weather data sources</a:t>
            </a:r>
          </a:p>
        </p:txBody>
      </p:sp>
    </p:spTree>
    <p:extLst>
      <p:ext uri="{BB962C8B-B14F-4D97-AF65-F5344CB8AC3E}">
        <p14:creationId xmlns:p14="http://schemas.microsoft.com/office/powerpoint/2010/main" val="3091874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D76ADE9-B85B-471B-9A97-17044AC9D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Weather data (1)</a:t>
            </a:r>
            <a:endParaRPr lang="en-US" sz="2800" dirty="0">
              <a:highlight>
                <a:srgbClr val="FFFF00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1D3E3-131C-4389-8FE3-D7ADC493B9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IRPs typically use historical data in load forecasting and other processes requiring weather data.</a:t>
            </a:r>
          </a:p>
          <a:p>
            <a:r>
              <a:rPr lang="en-US" dirty="0"/>
              <a:t>Future climate is not observable; only have models</a:t>
            </a:r>
          </a:p>
          <a:p>
            <a:r>
              <a:rPr lang="en-US" dirty="0"/>
              <a:t>From what models tell us and from recent extreme weather events, not clear we can afford to plan to the weather of the past</a:t>
            </a:r>
          </a:p>
          <a:p>
            <a:r>
              <a:rPr lang="en-US" dirty="0"/>
              <a:t>How do you make it documentable?</a:t>
            </a:r>
          </a:p>
          <a:p>
            <a:pPr lvl="1"/>
            <a:r>
              <a:rPr lang="en-US" dirty="0"/>
              <a:t>Use a credible, third party to downscale data</a:t>
            </a:r>
          </a:p>
          <a:p>
            <a:pPr lvl="1"/>
            <a:r>
              <a:rPr lang="en-US" dirty="0"/>
              <a:t>Cross-check data against other sources</a:t>
            </a:r>
          </a:p>
          <a:p>
            <a:pPr lvl="1"/>
            <a:r>
              <a:rPr lang="en-US" dirty="0"/>
              <a:t>Compare to analogs – Con Ed’s 2019 climate resilience plan notes that with expected climate changes, New York City’s temperature and precipitation in 2080 would resemble that of Little Rock, AR.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409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1182055-6050-4C26-91A1-E0BC208DE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Weather data (2)</a:t>
            </a:r>
            <a:endParaRPr lang="en-US" sz="2800" dirty="0">
              <a:highlight>
                <a:srgbClr val="FFFF00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05FDB-80F4-46D8-9192-2E6FE4D6C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Aggregated data summarizing potential future impacts available from on-line sources for screening, regulator oversight, and other analyses not needing hourly data</a:t>
            </a:r>
          </a:p>
          <a:p>
            <a:pPr lvl="1"/>
            <a:r>
              <a:rPr lang="en-US" dirty="0">
                <a:hlinkClick r:id="rId2"/>
              </a:rPr>
              <a:t>NOAA State Climate Summaries</a:t>
            </a:r>
            <a:endParaRPr lang="en-US" dirty="0"/>
          </a:p>
          <a:p>
            <a:pPr lvl="1"/>
            <a:r>
              <a:rPr lang="en-US" dirty="0"/>
              <a:t>The </a:t>
            </a:r>
            <a:r>
              <a:rPr lang="en-US" dirty="0">
                <a:hlinkClick r:id="rId3"/>
              </a:rPr>
              <a:t>Climate Explorer</a:t>
            </a:r>
            <a:r>
              <a:rPr lang="en-US" dirty="0"/>
              <a:t>, part of </a:t>
            </a:r>
            <a:r>
              <a:rPr lang="en-US" dirty="0">
                <a:hlinkClick r:id="rId4"/>
              </a:rPr>
              <a:t>U.S. Climate Resilience Toolkit</a:t>
            </a:r>
            <a:endParaRPr lang="en-US" dirty="0"/>
          </a:p>
          <a:p>
            <a:r>
              <a:rPr lang="en-US" dirty="0"/>
              <a:t>State-level / regional projects (examples)</a:t>
            </a:r>
          </a:p>
          <a:p>
            <a:pPr lvl="1"/>
            <a:r>
              <a:rPr lang="en-US" dirty="0">
                <a:hlinkClick r:id="rId5"/>
              </a:rPr>
              <a:t>North Carolina Climate Science Report</a:t>
            </a:r>
            <a:r>
              <a:rPr lang="en-US" dirty="0"/>
              <a:t> </a:t>
            </a:r>
          </a:p>
          <a:p>
            <a:pPr lvl="1"/>
            <a:r>
              <a:rPr lang="en-US" dirty="0">
                <a:hlinkClick r:id="rId6"/>
              </a:rPr>
              <a:t>Cal-Adapt</a:t>
            </a:r>
            <a:endParaRPr lang="en-US" dirty="0"/>
          </a:p>
          <a:p>
            <a:r>
              <a:rPr lang="en-US" dirty="0"/>
              <a:t>NOAA with regional universities and others </a:t>
            </a:r>
          </a:p>
          <a:p>
            <a:pPr lvl="1"/>
            <a:r>
              <a:rPr lang="en-US" dirty="0"/>
              <a:t>NOAA Regional Integrated Sciences and Assessments Program (</a:t>
            </a:r>
            <a:r>
              <a:rPr lang="en-US" dirty="0">
                <a:hlinkClick r:id="rId7"/>
              </a:rPr>
              <a:t>NOAA RISA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NOAA National Centers for Environmental Information, </a:t>
            </a:r>
            <a:r>
              <a:rPr lang="en-US" dirty="0">
                <a:hlinkClick r:id="rId8"/>
              </a:rPr>
              <a:t>Regional Climate Centers</a:t>
            </a:r>
            <a:endParaRPr lang="en-US" dirty="0"/>
          </a:p>
          <a:p>
            <a:r>
              <a:rPr lang="en-US" dirty="0"/>
              <a:t>Global climate models (</a:t>
            </a:r>
            <a:r>
              <a:rPr lang="en-US" dirty="0">
                <a:hlinkClick r:id="rId9"/>
              </a:rPr>
              <a:t>NOAA</a:t>
            </a:r>
            <a:r>
              <a:rPr lang="en-US" dirty="0"/>
              <a:t>) (</a:t>
            </a:r>
            <a:r>
              <a:rPr lang="en-US" dirty="0">
                <a:hlinkClick r:id="rId10"/>
              </a:rPr>
              <a:t>IPCC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NOAA </a:t>
            </a:r>
            <a:r>
              <a:rPr lang="en-US" dirty="0">
                <a:hlinkClick r:id="rId11"/>
              </a:rPr>
              <a:t>dataset gallery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6097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F3287-3171-40A1-9422-2F04D8DE6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484" y="2805404"/>
            <a:ext cx="8899516" cy="808597"/>
          </a:xfrm>
        </p:spPr>
        <p:txBody>
          <a:bodyPr/>
          <a:lstStyle/>
          <a:p>
            <a:r>
              <a:rPr lang="en-US" dirty="0"/>
              <a:t>Downscaling climate models</a:t>
            </a:r>
          </a:p>
        </p:txBody>
      </p:sp>
    </p:spTree>
    <p:extLst>
      <p:ext uri="{BB962C8B-B14F-4D97-AF65-F5344CB8AC3E}">
        <p14:creationId xmlns:p14="http://schemas.microsoft.com/office/powerpoint/2010/main" val="3881153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E0FF154-281F-6A47-9907-79A14BA49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F4AFBE-358D-1B43-AED9-159A683E5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675" y="1461298"/>
            <a:ext cx="11541116" cy="4525963"/>
          </a:xfrm>
        </p:spPr>
        <p:txBody>
          <a:bodyPr/>
          <a:lstStyle/>
          <a:p>
            <a:r>
              <a:rPr lang="en-US" dirty="0"/>
              <a:t>Climate variability has implications for:</a:t>
            </a:r>
          </a:p>
          <a:p>
            <a:pPr lvl="1"/>
            <a:r>
              <a:rPr lang="en-US" dirty="0"/>
              <a:t>Resource planning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Resource adequacy and integrated resource planning</a:t>
            </a:r>
          </a:p>
          <a:p>
            <a:pPr lvl="1"/>
            <a:r>
              <a:rPr lang="en-US" dirty="0"/>
              <a:t>Asset planning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Supply infrastructure and physical delivery</a:t>
            </a:r>
          </a:p>
          <a:p>
            <a:pPr lvl="1"/>
            <a:r>
              <a:rPr lang="en-US" dirty="0"/>
              <a:t>Contingency planning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Climate-related vulnerabilities for assets, markets, and operations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324CA76-8DB2-6C44-A3D3-CB19D0CCDF0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05" y="3782297"/>
            <a:ext cx="3703320" cy="249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Why America&amp;#39;s power grids will keep failing us | Salon.com">
            <a:extLst>
              <a:ext uri="{FF2B5EF4-FFF2-40B4-BE49-F238E27FC236}">
                <a16:creationId xmlns:a16="http://schemas.microsoft.com/office/drawing/2014/main" id="{8D449E8F-D21E-474C-B889-8360D0D82CD2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5049" y="3724279"/>
            <a:ext cx="3703320" cy="253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substation">
            <a:extLst>
              <a:ext uri="{FF2B5EF4-FFF2-40B4-BE49-F238E27FC236}">
                <a16:creationId xmlns:a16="http://schemas.microsoft.com/office/drawing/2014/main" id="{3271B579-43D4-A947-9FCE-BD394004E84D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480" y="3740178"/>
            <a:ext cx="3749040" cy="249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7349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50AF6E-CF6A-429E-A4B2-32D2D767B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Downscaling climate models</a:t>
            </a:r>
            <a:endParaRPr lang="en-US" sz="2800" dirty="0">
              <a:highlight>
                <a:srgbClr val="FFFF00"/>
              </a:highlight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EBCC4A-09A3-46FA-94B8-812D5A6C18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Downscaling climate models is labor intensive and expensive; potentially not feasible or cost effective to do in isolation</a:t>
            </a:r>
          </a:p>
          <a:p>
            <a:r>
              <a:rPr lang="en-US" dirty="0"/>
              <a:t>Work with others to pool resources</a:t>
            </a:r>
          </a:p>
          <a:p>
            <a:r>
              <a:rPr lang="en-US" dirty="0"/>
              <a:t>Regional pooling – Shared data / pooled resources offer cost-effective option</a:t>
            </a:r>
          </a:p>
          <a:p>
            <a:pPr lvl="1"/>
            <a:r>
              <a:rPr lang="en-US" dirty="0"/>
              <a:t>Bonneville Power Administration, Corps of Engineers, and Bureau of Reclamation </a:t>
            </a:r>
            <a:r>
              <a:rPr lang="en-US" dirty="0">
                <a:hlinkClick r:id="rId2"/>
              </a:rPr>
              <a:t>downscaling study</a:t>
            </a:r>
            <a:r>
              <a:rPr lang="en-US" dirty="0"/>
              <a:t> for joint operations of the PNW federal system – used by Northwest Power and Conservation Council, Tacoma Power, and Puget Sound Energy (maybe others)</a:t>
            </a:r>
          </a:p>
          <a:p>
            <a:pPr lvl="1"/>
            <a:r>
              <a:rPr lang="en-US" dirty="0"/>
              <a:t>New York City – Con Edison worked with Columbia University and ICF to perform their own </a:t>
            </a:r>
            <a:r>
              <a:rPr lang="en-US" dirty="0">
                <a:hlinkClick r:id="rId3"/>
              </a:rPr>
              <a:t>downscaling and screening</a:t>
            </a:r>
            <a:r>
              <a:rPr lang="en-US" dirty="0"/>
              <a:t>, expanding on methods used by </a:t>
            </a:r>
            <a:r>
              <a:rPr lang="en-US" dirty="0">
                <a:hlinkClick r:id="rId4"/>
              </a:rPr>
              <a:t>New York City Panel on Climate Change</a:t>
            </a:r>
            <a:endParaRPr lang="en-US" dirty="0"/>
          </a:p>
          <a:p>
            <a:r>
              <a:rPr lang="en-US" dirty="0"/>
              <a:t>Statewide forum for utilities / stakeholders to plan for climate adaptation — for example:</a:t>
            </a:r>
          </a:p>
          <a:p>
            <a:pPr lvl="1"/>
            <a:r>
              <a:rPr lang="en-US" dirty="0">
                <a:hlinkClick r:id="rId5"/>
              </a:rPr>
              <a:t>Cal-Adapt</a:t>
            </a:r>
            <a:r>
              <a:rPr lang="en-US" dirty="0"/>
              <a:t> by California Energy Commission and partners contains statewide downscaled climate data and other research</a:t>
            </a:r>
          </a:p>
          <a:p>
            <a:pPr lvl="1"/>
            <a:r>
              <a:rPr lang="en-US" dirty="0"/>
              <a:t>California Energy Commission Climate Change Assessments (4</a:t>
            </a:r>
            <a:r>
              <a:rPr lang="en-US" baseline="30000" dirty="0"/>
              <a:t>th</a:t>
            </a:r>
            <a:r>
              <a:rPr lang="en-US" dirty="0"/>
              <a:t> assessment)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4106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4AAF76-CEB7-A84B-BFBC-48AFF1C6F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Stakeholder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dirty="0"/>
              <a:t>engagement – Climate change projections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8BEE2E-5238-ED43-8866-BD2347B71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93" y="1600203"/>
            <a:ext cx="8319417" cy="4525963"/>
          </a:xfrm>
        </p:spPr>
        <p:txBody>
          <a:bodyPr/>
          <a:lstStyle/>
          <a:p>
            <a:r>
              <a:rPr lang="en-US" dirty="0"/>
              <a:t>Climate change impacts can also be addressed through stakeholder processes </a:t>
            </a:r>
          </a:p>
          <a:p>
            <a:pPr lvl="1"/>
            <a:r>
              <a:rPr lang="en-US" dirty="0"/>
              <a:t>Puget Sound Energy offers a good example of this in their 2021 IRP</a:t>
            </a:r>
          </a:p>
          <a:p>
            <a:pPr lvl="1"/>
            <a:r>
              <a:rPr lang="en-US" dirty="0"/>
              <a:t>Stakeholder discussions were used to reconcile uncertainties surrounding global modeling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Puget Sound Energy’s 2021 IRP presented stakeholders with three climate projection modeling options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Redefine the “normal weather” period to include only the most recent 15 years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Use historical trended temperatures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Use the Northwest Power and Conservation Council downscaled climate model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Stakeholders ultimately selected option 3</a:t>
            </a:r>
          </a:p>
          <a:p>
            <a:endParaRPr lang="en-US" dirty="0"/>
          </a:p>
          <a:p>
            <a:pPr marL="457182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>
              <a:highlight>
                <a:srgbClr val="FFFF00"/>
              </a:highligh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E5068C-0CE2-3041-9692-75BFAC1D31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4355" y="2160195"/>
            <a:ext cx="3337645" cy="414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3804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A9C03-1A9E-4B7A-BF6B-342DFD6D2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0387" y="2546786"/>
            <a:ext cx="8899516" cy="808597"/>
          </a:xfrm>
        </p:spPr>
        <p:txBody>
          <a:bodyPr/>
          <a:lstStyle/>
          <a:p>
            <a:r>
              <a:rPr lang="en-US" dirty="0"/>
              <a:t>Decision-making under uncertainty</a:t>
            </a:r>
          </a:p>
        </p:txBody>
      </p:sp>
    </p:spTree>
    <p:extLst>
      <p:ext uri="{BB962C8B-B14F-4D97-AF65-F5344CB8AC3E}">
        <p14:creationId xmlns:p14="http://schemas.microsoft.com/office/powerpoint/2010/main" val="39950427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6198" y="237100"/>
            <a:ext cx="8703128" cy="1028700"/>
          </a:xfrm>
        </p:spPr>
        <p:txBody>
          <a:bodyPr vert="horz" wrap="square" lIns="137160" tIns="68580" rIns="137160" bIns="13716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/>
              <a:t>Traditional risk assessment vs. decision making under deep uncertainty (DMDU)</a:t>
            </a:r>
            <a:endParaRPr lang="en-US" sz="2800" dirty="0">
              <a:highlight>
                <a:srgbClr val="FFFF00"/>
              </a:highlight>
            </a:endParaRPr>
          </a:p>
        </p:txBody>
      </p: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240042" y="1752327"/>
            <a:ext cx="6858000" cy="1749029"/>
            <a:chOff x="36960" y="1616477"/>
            <a:chExt cx="9144000" cy="2332099"/>
          </a:xfrm>
        </p:grpSpPr>
        <p:sp>
          <p:nvSpPr>
            <p:cNvPr id="6" name="Rounded Rectangle 5"/>
            <p:cNvSpPr/>
            <p:nvPr/>
          </p:nvSpPr>
          <p:spPr>
            <a:xfrm>
              <a:off x="36960" y="1616477"/>
              <a:ext cx="9144000" cy="2332099"/>
            </a:xfrm>
            <a:prstGeom prst="roundRect">
              <a:avLst/>
            </a:prstGeom>
            <a:solidFill>
              <a:srgbClr val="D9D9D9">
                <a:alpha val="22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7" name="Straight Arrow Connector 6"/>
            <p:cNvCxnSpPr>
              <a:endCxn id="11" idx="1"/>
            </p:cNvCxnSpPr>
            <p:nvPr/>
          </p:nvCxnSpPr>
          <p:spPr>
            <a:xfrm>
              <a:off x="5539235" y="2792846"/>
              <a:ext cx="687388" cy="19845"/>
            </a:xfrm>
            <a:prstGeom prst="straightConnector1">
              <a:avLst/>
            </a:prstGeom>
            <a:ln w="28575" cmpd="sng">
              <a:solidFill>
                <a:srgbClr val="7F7F7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>
              <a:endCxn id="10" idx="1"/>
            </p:cNvCxnSpPr>
            <p:nvPr/>
          </p:nvCxnSpPr>
          <p:spPr>
            <a:xfrm flipV="1">
              <a:off x="2732535" y="2795227"/>
              <a:ext cx="687388" cy="18256"/>
            </a:xfrm>
            <a:prstGeom prst="straightConnector1">
              <a:avLst/>
            </a:prstGeom>
            <a:ln w="28575" cmpd="sng">
              <a:solidFill>
                <a:srgbClr val="7F7F7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ounded Rectangle 8"/>
            <p:cNvSpPr/>
            <p:nvPr/>
          </p:nvSpPr>
          <p:spPr>
            <a:xfrm>
              <a:off x="619573" y="2224506"/>
              <a:ext cx="2324100" cy="117636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28575" cmpd="sng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What will future conditions be?</a:t>
              </a: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3419923" y="2207042"/>
              <a:ext cx="2322512" cy="117636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28575" cmpd="sng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What is the best near-term decision?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6226623" y="2224506"/>
              <a:ext cx="2324100" cy="117636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28575" cmpd="sng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How sensitive is the decision to the conditions? </a:t>
              </a:r>
            </a:p>
          </p:txBody>
        </p:sp>
        <p:grpSp>
          <p:nvGrpSpPr>
            <p:cNvPr id="12" name="Group 27"/>
            <p:cNvGrpSpPr>
              <a:grpSpLocks/>
            </p:cNvGrpSpPr>
            <p:nvPr/>
          </p:nvGrpSpPr>
          <p:grpSpPr bwMode="auto">
            <a:xfrm>
              <a:off x="1807023" y="3434213"/>
              <a:ext cx="5540373" cy="319094"/>
              <a:chOff x="1774050" y="3411671"/>
              <a:chExt cx="5784036" cy="595753"/>
            </a:xfrm>
          </p:grpSpPr>
          <p:cxnSp>
            <p:nvCxnSpPr>
              <p:cNvPr id="14" name="Straight Arrow Connector 13"/>
              <p:cNvCxnSpPr/>
              <p:nvPr/>
            </p:nvCxnSpPr>
            <p:spPr>
              <a:xfrm flipH="1" flipV="1">
                <a:off x="1774050" y="3411671"/>
                <a:ext cx="16573" cy="533513"/>
              </a:xfrm>
              <a:prstGeom prst="straightConnector1">
                <a:avLst/>
              </a:prstGeom>
              <a:ln w="25400" cmpd="sng">
                <a:solidFill>
                  <a:schemeClr val="accent3">
                    <a:lumMod val="75000"/>
                  </a:schemeClr>
                </a:solidFill>
                <a:prstDash val="dash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H="1">
                <a:off x="7534886" y="3473913"/>
                <a:ext cx="23202" cy="533513"/>
              </a:xfrm>
              <a:prstGeom prst="line">
                <a:avLst/>
              </a:prstGeom>
              <a:ln w="25400">
                <a:solidFill>
                  <a:schemeClr val="accent3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1797252" y="3983714"/>
                <a:ext cx="5755863" cy="23712"/>
              </a:xfrm>
              <a:prstGeom prst="line">
                <a:avLst/>
              </a:prstGeom>
              <a:ln w="25400">
                <a:solidFill>
                  <a:schemeClr val="accent3">
                    <a:lumMod val="75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28"/>
            <p:cNvSpPr txBox="1">
              <a:spLocks noChangeArrowheads="1"/>
            </p:cNvSpPr>
            <p:nvPr/>
          </p:nvSpPr>
          <p:spPr bwMode="auto">
            <a:xfrm>
              <a:off x="3316243" y="1651539"/>
              <a:ext cx="2612255" cy="4924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“Predict then Act”</a:t>
              </a:r>
            </a:p>
          </p:txBody>
        </p:sp>
      </p:grpSp>
      <p:grpSp>
        <p:nvGrpSpPr>
          <p:cNvPr id="19" name="Group 9"/>
          <p:cNvGrpSpPr>
            <a:grpSpLocks/>
          </p:cNvGrpSpPr>
          <p:nvPr/>
        </p:nvGrpSpPr>
        <p:grpSpPr bwMode="auto">
          <a:xfrm>
            <a:off x="306532" y="4341547"/>
            <a:ext cx="6858001" cy="1827610"/>
            <a:chOff x="92631" y="4086621"/>
            <a:chExt cx="9144000" cy="2436467"/>
          </a:xfrm>
        </p:grpSpPr>
        <p:cxnSp>
          <p:nvCxnSpPr>
            <p:cNvPr id="21" name="Straight Arrow Connector 20"/>
            <p:cNvCxnSpPr/>
            <p:nvPr/>
          </p:nvCxnSpPr>
          <p:spPr>
            <a:xfrm>
              <a:off x="5596430" y="5226286"/>
              <a:ext cx="476250" cy="20635"/>
            </a:xfrm>
            <a:prstGeom prst="straightConnector1">
              <a:avLst/>
            </a:prstGeom>
            <a:ln w="28575" cmpd="sng">
              <a:solidFill>
                <a:srgbClr val="7F7F7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2815131" y="5243747"/>
              <a:ext cx="476250" cy="0"/>
            </a:xfrm>
            <a:prstGeom prst="straightConnector1">
              <a:avLst/>
            </a:prstGeom>
            <a:ln w="28575" cmpd="sng">
              <a:solidFill>
                <a:srgbClr val="7F7F7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8"/>
            <p:cNvGrpSpPr>
              <a:grpSpLocks/>
            </p:cNvGrpSpPr>
            <p:nvPr/>
          </p:nvGrpSpPr>
          <p:grpSpPr bwMode="auto">
            <a:xfrm>
              <a:off x="92631" y="4086621"/>
              <a:ext cx="9144000" cy="2436467"/>
              <a:chOff x="92631" y="4086621"/>
              <a:chExt cx="9144000" cy="2436467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92631" y="4086621"/>
                <a:ext cx="9144000" cy="2436467"/>
              </a:xfrm>
              <a:prstGeom prst="roundRect">
                <a:avLst/>
              </a:prstGeom>
              <a:solidFill>
                <a:srgbClr val="BFBFBF">
                  <a:alpha val="22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6252068" y="4588201"/>
                <a:ext cx="2495550" cy="1174584"/>
              </a:xfrm>
              <a:prstGeom prst="roundRect">
                <a:avLst/>
              </a:prstGeom>
              <a:solidFill>
                <a:srgbClr val="569FD2"/>
              </a:solidFill>
              <a:ln w="28575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rtl="0" eaLnBrk="0" fontAlgn="base" latinLnBrk="0" hangingPunct="0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Identify new &amp; revised strategies that are more robust</a:t>
                </a:r>
              </a:p>
            </p:txBody>
          </p:sp>
          <p:sp>
            <p:nvSpPr>
              <p:cNvPr id="30" name="Rounded Rectangle 29"/>
              <p:cNvSpPr/>
              <p:nvPr/>
            </p:nvSpPr>
            <p:spPr>
              <a:xfrm>
                <a:off x="3443781" y="4570742"/>
                <a:ext cx="2324100" cy="1174584"/>
              </a:xfrm>
              <a:prstGeom prst="roundRect">
                <a:avLst/>
              </a:prstGeom>
              <a:solidFill>
                <a:srgbClr val="569FD2"/>
              </a:solidFill>
              <a:ln w="28575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Use analytics to stress test strategy</a:t>
                </a:r>
              </a:p>
            </p:txBody>
          </p:sp>
          <p:sp>
            <p:nvSpPr>
              <p:cNvPr id="31" name="Rounded Rectangle 30"/>
              <p:cNvSpPr/>
              <p:nvPr/>
            </p:nvSpPr>
            <p:spPr>
              <a:xfrm>
                <a:off x="645019" y="4588201"/>
                <a:ext cx="2324100" cy="1174584"/>
              </a:xfrm>
              <a:prstGeom prst="roundRect">
                <a:avLst/>
              </a:prstGeom>
              <a:solidFill>
                <a:srgbClr val="569FD2"/>
              </a:solidFill>
              <a:ln w="28575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Propose strategy &amp; decision context</a:t>
                </a:r>
              </a:p>
            </p:txBody>
          </p:sp>
        </p:grpSp>
        <p:grpSp>
          <p:nvGrpSpPr>
            <p:cNvPr id="24" name="Group 20"/>
            <p:cNvGrpSpPr>
              <a:grpSpLocks/>
            </p:cNvGrpSpPr>
            <p:nvPr/>
          </p:nvGrpSpPr>
          <p:grpSpPr bwMode="auto">
            <a:xfrm>
              <a:off x="1837441" y="5873731"/>
              <a:ext cx="5540097" cy="441224"/>
              <a:chOff x="1779288" y="3517199"/>
              <a:chExt cx="5783748" cy="823771"/>
            </a:xfrm>
          </p:grpSpPr>
          <p:cxnSp>
            <p:nvCxnSpPr>
              <p:cNvPr id="25" name="Straight Arrow Connector 24"/>
              <p:cNvCxnSpPr/>
              <p:nvPr/>
            </p:nvCxnSpPr>
            <p:spPr>
              <a:xfrm flipV="1">
                <a:off x="1780727" y="3517503"/>
                <a:ext cx="0" cy="823844"/>
              </a:xfrm>
              <a:prstGeom prst="straightConnector1">
                <a:avLst/>
              </a:prstGeom>
              <a:ln w="31750" cmpd="sng">
                <a:solidFill>
                  <a:schemeClr val="accent3">
                    <a:lumMod val="75000"/>
                  </a:schemeClr>
                </a:solidFill>
                <a:prstDash val="sysDash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7563106" y="3692349"/>
                <a:ext cx="0" cy="613437"/>
              </a:xfrm>
              <a:prstGeom prst="line">
                <a:avLst/>
              </a:prstGeom>
              <a:ln w="31750">
                <a:solidFill>
                  <a:schemeClr val="accent3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1779069" y="4323566"/>
                <a:ext cx="5782380" cy="0"/>
              </a:xfrm>
              <a:prstGeom prst="line">
                <a:avLst/>
              </a:prstGeom>
              <a:ln w="31750">
                <a:solidFill>
                  <a:schemeClr val="accent3">
                    <a:lumMod val="75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0" name="TextBox 25"/>
          <p:cNvSpPr txBox="1">
            <a:spLocks noChangeArrowheads="1"/>
          </p:cNvSpPr>
          <p:nvPr/>
        </p:nvSpPr>
        <p:spPr bwMode="auto">
          <a:xfrm>
            <a:off x="2505539" y="4366546"/>
            <a:ext cx="23471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“Agree on Decisions”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195E06-5FF0-264B-8A36-ABDE10D26C5A}"/>
              </a:ext>
            </a:extLst>
          </p:cNvPr>
          <p:cNvSpPr/>
          <p:nvPr/>
        </p:nvSpPr>
        <p:spPr>
          <a:xfrm>
            <a:off x="1224538" y="6166337"/>
            <a:ext cx="47532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Decision Making Under Deep Uncertainty (DMDU)</a:t>
            </a: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5B31FF-4D8C-774A-B925-36206F30FD1A}"/>
              </a:ext>
            </a:extLst>
          </p:cNvPr>
          <p:cNvSpPr/>
          <p:nvPr/>
        </p:nvSpPr>
        <p:spPr>
          <a:xfrm>
            <a:off x="1215347" y="3516296"/>
            <a:ext cx="49275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Traditional Risk Assessment (Optimization Methods)</a:t>
            </a: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CA71C1E-2ADD-9E48-A1CE-51B5BF859A7D}"/>
              </a:ext>
            </a:extLst>
          </p:cNvPr>
          <p:cNvSpPr/>
          <p:nvPr/>
        </p:nvSpPr>
        <p:spPr>
          <a:xfrm>
            <a:off x="7164533" y="1704358"/>
            <a:ext cx="47823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Deep uncertainty occurs when the parties to a decision do not know or do not agree on the likelihood of alternative futures or how actions are related to consequences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23FEBB3-9E0D-A243-B9E6-E085D15D4630}"/>
              </a:ext>
            </a:extLst>
          </p:cNvPr>
          <p:cNvGrpSpPr/>
          <p:nvPr/>
        </p:nvGrpSpPr>
        <p:grpSpPr>
          <a:xfrm>
            <a:off x="7487065" y="3064259"/>
            <a:ext cx="4380495" cy="1196307"/>
            <a:chOff x="6311531" y="4971982"/>
            <a:chExt cx="4380495" cy="1196307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AB37510-6320-D24C-AA6F-922653E15232}"/>
                </a:ext>
              </a:extLst>
            </p:cNvPr>
            <p:cNvSpPr txBox="1"/>
            <p:nvPr/>
          </p:nvSpPr>
          <p:spPr>
            <a:xfrm>
              <a:off x="7014791" y="4971982"/>
              <a:ext cx="21210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Deep uncertainty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65CF495-376F-084E-965D-C8557E742AEA}"/>
                </a:ext>
              </a:extLst>
            </p:cNvPr>
            <p:cNvSpPr txBox="1"/>
            <p:nvPr/>
          </p:nvSpPr>
          <p:spPr>
            <a:xfrm>
              <a:off x="6311531" y="5291126"/>
              <a:ext cx="4380495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Future regulatory requirements</a:t>
              </a: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Future technology capabilities</a:t>
              </a: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Today’s return period for extreme events</a:t>
              </a: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9C667F7C-DA06-5640-972F-728B1B9CF2DD}"/>
              </a:ext>
            </a:extLst>
          </p:cNvPr>
          <p:cNvSpPr/>
          <p:nvPr/>
        </p:nvSpPr>
        <p:spPr>
          <a:xfrm>
            <a:off x="7473619" y="4902452"/>
            <a:ext cx="4643700" cy="1423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marR="0" lvl="0" indent="-257175" algn="l" defTabSz="457200" rtl="0" eaLnBrk="0" fontAlgn="base" latinLnBrk="0" hangingPunct="0">
              <a:lnSpc>
                <a:spcPct val="90000"/>
              </a:lnSpc>
              <a:spcBef>
                <a:spcPts val="629"/>
              </a:spcBef>
              <a:spcAft>
                <a:spcPct val="0"/>
              </a:spcAft>
              <a:buClr>
                <a:prstClr val="black"/>
              </a:buClr>
              <a:buSzTx/>
              <a:buFont typeface="Arial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Uncertainties are often </a:t>
            </a:r>
            <a:r>
              <a:rPr kumimoji="0" lang="en-US" sz="1700" b="1" i="0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underestimated</a:t>
            </a:r>
          </a:p>
          <a:p>
            <a:pPr marL="257175" marR="0" lvl="0" indent="-257175" algn="l" defTabSz="457200" rtl="0" eaLnBrk="0" fontAlgn="base" latinLnBrk="0" hangingPunct="0">
              <a:lnSpc>
                <a:spcPct val="90000"/>
              </a:lnSpc>
              <a:spcBef>
                <a:spcPts val="629"/>
              </a:spcBef>
              <a:spcAft>
                <a:spcPct val="0"/>
              </a:spcAft>
              <a:buClr>
                <a:prstClr val="black"/>
              </a:buClr>
              <a:buSzTx/>
              <a:buFont typeface="Arial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Competing analyses can contribute to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700" b="1" i="0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gridlock</a:t>
            </a:r>
          </a:p>
          <a:p>
            <a:pPr marL="257175" marR="0" lvl="0" indent="-257175" algn="l" defTabSz="457200" rtl="0" eaLnBrk="0" fontAlgn="base" latinLnBrk="0" hangingPunct="0">
              <a:lnSpc>
                <a:spcPct val="90000"/>
              </a:lnSpc>
              <a:spcBef>
                <a:spcPts val="629"/>
              </a:spcBef>
              <a:spcAft>
                <a:spcPct val="0"/>
              </a:spcAft>
              <a:buClr>
                <a:prstClr val="black"/>
              </a:buClr>
              <a:buSzTx/>
              <a:buFont typeface="Arial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Misplaced concreteness can blind decision makers to </a:t>
            </a:r>
            <a:r>
              <a:rPr kumimoji="0" lang="en-US" sz="1700" b="1" i="0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surprise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070FB6A-6930-0940-A430-25B1D3007B81}"/>
              </a:ext>
            </a:extLst>
          </p:cNvPr>
          <p:cNvSpPr txBox="1"/>
          <p:nvPr/>
        </p:nvSpPr>
        <p:spPr>
          <a:xfrm>
            <a:off x="7625644" y="4551212"/>
            <a:ext cx="4339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Under conditions of deep uncertainty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5FFC30E-617F-1A43-964D-A10C7CE6907C}"/>
              </a:ext>
            </a:extLst>
          </p:cNvPr>
          <p:cNvSpPr/>
          <p:nvPr/>
        </p:nvSpPr>
        <p:spPr>
          <a:xfrm>
            <a:off x="306532" y="6614781"/>
            <a:ext cx="69234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Slide adapted from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Rob Lempert​, Rand Corp.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presentation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to National Council on Electricity Policy November 2021​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28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4" y="-297362"/>
            <a:ext cx="9525000" cy="1371600"/>
          </a:xfrm>
        </p:spPr>
        <p:txBody>
          <a:bodyPr vert="horz" lIns="182880" tIns="91440" rIns="182880" bIns="182880" rtlCol="0" anchor="b" anchorCtr="0">
            <a:noAutofit/>
          </a:bodyPr>
          <a:lstStyle/>
          <a:p>
            <a:pPr algn="ctr"/>
            <a:r>
              <a:rPr lang="en-US" sz="3600" dirty="0"/>
              <a:t>DMDU principles</a:t>
            </a:r>
            <a:endParaRPr lang="en-US" sz="3600" dirty="0">
              <a:highlight>
                <a:srgbClr val="FFFF00"/>
              </a:highlight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277C174-5E22-0C4D-B8CC-FD624351387E}"/>
              </a:ext>
            </a:extLst>
          </p:cNvPr>
          <p:cNvSpPr txBox="1">
            <a:spLocks/>
          </p:cNvSpPr>
          <p:nvPr/>
        </p:nvSpPr>
        <p:spPr bwMode="auto">
          <a:xfrm>
            <a:off x="338409" y="1671187"/>
            <a:ext cx="8194773" cy="364415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  <a:noAutofit/>
          </a:bodyPr>
          <a:lstStyle>
            <a:lvl1pPr marL="173038" indent="-173038" algn="l" defTabSz="944563" rtl="0" eaLnBrk="1" fontAlgn="base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09588" indent="-222250" algn="l" defTabSz="94456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1600">
                <a:solidFill>
                  <a:schemeClr val="accent1"/>
                </a:solidFill>
                <a:latin typeface="+mn-lt"/>
              </a:defRPr>
            </a:lvl2pPr>
            <a:lvl3pPr marL="857250" indent="-233363" algn="l" defTabSz="94456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Char char="•"/>
              <a:defRPr sz="1600">
                <a:solidFill>
                  <a:schemeClr val="accent1"/>
                </a:solidFill>
                <a:latin typeface="+mn-lt"/>
              </a:defRPr>
            </a:lvl3pPr>
            <a:lvl4pPr marL="1203325" indent="-231775" algn="l" defTabSz="94456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»"/>
              <a:defRPr sz="1600">
                <a:solidFill>
                  <a:schemeClr val="accent1"/>
                </a:solidFill>
                <a:latin typeface="+mn-lt"/>
              </a:defRPr>
            </a:lvl4pPr>
            <a:lvl5pPr marL="1539875" indent="-222250" algn="l" defTabSz="94456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1600">
                <a:solidFill>
                  <a:schemeClr val="accent1"/>
                </a:solidFill>
                <a:latin typeface="+mn-lt"/>
              </a:defRPr>
            </a:lvl5pPr>
            <a:lvl6pPr marL="1997075" indent="-222250" algn="l" defTabSz="944563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–"/>
              <a:defRPr>
                <a:solidFill>
                  <a:schemeClr val="tx1"/>
                </a:solidFill>
                <a:latin typeface="+mn-lt"/>
              </a:defRPr>
            </a:lvl6pPr>
            <a:lvl7pPr marL="2454275" indent="-222250" algn="l" defTabSz="944563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–"/>
              <a:defRPr>
                <a:solidFill>
                  <a:schemeClr val="tx1"/>
                </a:solidFill>
                <a:latin typeface="+mn-lt"/>
              </a:defRPr>
            </a:lvl7pPr>
            <a:lvl8pPr marL="2911475" indent="-222250" algn="l" defTabSz="944563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–"/>
              <a:defRPr>
                <a:solidFill>
                  <a:schemeClr val="tx1"/>
                </a:solidFill>
                <a:latin typeface="+mn-lt"/>
              </a:defRPr>
            </a:lvl8pPr>
            <a:lvl9pPr marL="3368675" indent="-222250" algn="l" defTabSz="944563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–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44563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prstClr val="black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Consider multiple futures, not one single future, in your planning. Choose these futures to stress test your organization’s plans.</a:t>
            </a:r>
          </a:p>
          <a:p>
            <a:pPr marL="342900" marR="0" lvl="0" indent="-342900" algn="l" defTabSz="944563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ts val="600"/>
              </a:spcAft>
              <a:buClr>
                <a:prstClr val="black"/>
              </a:buClr>
              <a:buSzTx/>
              <a:buFont typeface="+mj-lt"/>
              <a:buAutoNum type="arabicPeriod" startAt="2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Seek robust plans that perform well over many futures, not optimal plans designed for a single, best-estimate future.</a:t>
            </a:r>
          </a:p>
          <a:p>
            <a:pPr marL="342900" marR="0" lvl="0" indent="-342900" algn="l" defTabSz="944563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ts val="600"/>
              </a:spcAft>
              <a:buClr>
                <a:prstClr val="black"/>
              </a:buClr>
              <a:buSzTx/>
              <a:buFont typeface="+mj-lt"/>
              <a:buAutoNum type="arabicPeriod" startAt="2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Make your plans flexible and adaptive, which often makes them more robust.</a:t>
            </a:r>
          </a:p>
          <a:p>
            <a:pPr marL="342900" marR="0" lvl="0" indent="-342900" algn="l" defTabSz="944563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>
                <a:prstClr val="black"/>
              </a:buClr>
              <a:buSzTx/>
              <a:buFont typeface="+mj-lt"/>
              <a:buAutoNum type="arabicPeriod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8A0B59-C3E4-BA40-9652-5CE0DA2459BF}"/>
              </a:ext>
            </a:extLst>
          </p:cNvPr>
          <p:cNvSpPr txBox="1"/>
          <p:nvPr/>
        </p:nvSpPr>
        <p:spPr>
          <a:xfrm>
            <a:off x="461072" y="4032651"/>
            <a:ext cx="1117994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DMDU can generate robust and adaptive plans that: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Perform well over a wide range of plausible climate futures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Meet other goals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Provide accountability to the public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Rather than seeking confidence in a specific model, DMDU supports building confidence in a decision.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FEA37CD-9003-604D-B1AE-15E7C7B536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074" y="1671187"/>
            <a:ext cx="2758517" cy="3898167"/>
          </a:xfrm>
          <a:prstGeom prst="rect">
            <a:avLst/>
          </a:prstGeom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id="{FC53EF63-CEFC-0D42-9E00-04CBF5C4A7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292" y="6449415"/>
            <a:ext cx="96181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Kalra, N., S.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Hallegatte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R. Lempert, C. Brown, A.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Fozzard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S. Gill and A. Shah (2014). </a:t>
            </a:r>
            <a:r>
              <a:rPr kumimoji="0" lang="en-US" sz="1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Agreeing on Robust Decisions: A New Process for Decision Making Under Deep Uncertainty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WPS-6906, World Bank.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AF2979-55B6-DD42-9E08-7A592909FC9B}"/>
              </a:ext>
            </a:extLst>
          </p:cNvPr>
          <p:cNvSpPr/>
          <p:nvPr/>
        </p:nvSpPr>
        <p:spPr>
          <a:xfrm>
            <a:off x="182292" y="6180110"/>
            <a:ext cx="3135283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0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adapted from </a:t>
            </a:r>
            <a:r>
              <a:rPr lang="en-US" sz="1000" i="1">
                <a:latin typeface="Arial" panose="020B0604020202020204" pitchFamily="34" charset="0"/>
                <a:cs typeface="Arial" panose="020B0604020202020204" pitchFamily="34" charset="0"/>
              </a:rPr>
              <a:t>Rob </a:t>
            </a:r>
            <a:r>
              <a:rPr lang="en-US" sz="1000" i="1" err="1">
                <a:latin typeface="Arial" panose="020B0604020202020204" pitchFamily="34" charset="0"/>
                <a:cs typeface="Arial" panose="020B0604020202020204" pitchFamily="34" charset="0"/>
              </a:rPr>
              <a:t>Lempert</a:t>
            </a:r>
            <a:r>
              <a:rPr lang="en-US" sz="1000" i="1">
                <a:latin typeface="Arial" panose="020B0604020202020204" pitchFamily="34" charset="0"/>
                <a:cs typeface="Arial" panose="020B0604020202020204" pitchFamily="34" charset="0"/>
              </a:rPr>
              <a:t>​, Rand Corp.​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52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26395-356F-4BA8-800C-281DF5BB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8277" y="2796167"/>
            <a:ext cx="8899516" cy="808597"/>
          </a:xfrm>
        </p:spPr>
        <p:txBody>
          <a:bodyPr/>
          <a:lstStyle/>
          <a:p>
            <a:r>
              <a:rPr lang="en-US" dirty="0"/>
              <a:t>Other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14780066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1182055-6050-4C26-91A1-E0BC208DE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Other considerations</a:t>
            </a:r>
            <a:endParaRPr lang="en-US" sz="2800" dirty="0">
              <a:highlight>
                <a:srgbClr val="FFFF00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05FDB-80F4-46D8-9192-2E6FE4D6C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434" y="1551691"/>
            <a:ext cx="6904282" cy="4525963"/>
          </a:xfrm>
        </p:spPr>
        <p:txBody>
          <a:bodyPr/>
          <a:lstStyle/>
          <a:p>
            <a:r>
              <a:rPr lang="en-US" dirty="0"/>
              <a:t>What is the responsibility of </a:t>
            </a:r>
            <a:r>
              <a:rPr lang="en-US" b="1" dirty="0"/>
              <a:t>ratepayers</a:t>
            </a:r>
            <a:r>
              <a:rPr lang="en-US" dirty="0"/>
              <a:t> and what is the responsibility of </a:t>
            </a:r>
            <a:r>
              <a:rPr lang="en-US" b="1" dirty="0"/>
              <a:t>society/taxpayers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A blend of ratepayer and taxpayer investments in preparedness and investments in spare parts may be appropriate because a resilient grid has a lot to do with </a:t>
            </a:r>
            <a:r>
              <a:rPr lang="en-US" b="1" dirty="0"/>
              <a:t>societal value and community benefit</a:t>
            </a:r>
            <a:r>
              <a:rPr lang="en-US" dirty="0"/>
              <a:t>, not just ratepayer and utility benefit. </a:t>
            </a:r>
          </a:p>
          <a:p>
            <a:pPr lvl="1"/>
            <a:endParaRPr lang="en-US" dirty="0"/>
          </a:p>
        </p:txBody>
      </p:sp>
      <p:pic>
        <p:nvPicPr>
          <p:cNvPr id="1026" name="Picture 2" descr="10 Things to Consider When Choosing HR Technology | HR Technologist">
            <a:extLst>
              <a:ext uri="{FF2B5EF4-FFF2-40B4-BE49-F238E27FC236}">
                <a16:creationId xmlns:a16="http://schemas.microsoft.com/office/drawing/2014/main" id="{8E7876F1-8291-4CA2-A4BD-E9CD8231F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050" y="134851"/>
            <a:ext cx="4560037" cy="303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817D89-80FA-465E-981B-6313B3BC1F88}"/>
              </a:ext>
            </a:extLst>
          </p:cNvPr>
          <p:cNvSpPr txBox="1">
            <a:spLocks/>
          </p:cNvSpPr>
          <p:nvPr/>
        </p:nvSpPr>
        <p:spPr>
          <a:xfrm>
            <a:off x="134434" y="3637802"/>
            <a:ext cx="11541116" cy="452596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latinLnBrk="0" hangingPunct="1">
              <a:spcBef>
                <a:spcPct val="20000"/>
              </a:spcBef>
              <a:buClrTx/>
              <a:buSzPct val="90000"/>
              <a:buFont typeface="Lucida Grande"/>
              <a:buChar char="►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Tx/>
              <a:buFont typeface="Arial"/>
              <a:buChar char="◼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Tx/>
              <a:buSzPct val="120000"/>
              <a:buFont typeface="Lucida Grande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Wingdings" charset="2"/>
              <a:buChar char="u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Arial"/>
              <a:buChar char="►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en-US" sz="1700" dirty="0"/>
              <a:t>Benefit-cost analyses of resilience investments can include many hard to quantify benefits, such as the value of preventing lost gross regional product within a utility service territory.</a:t>
            </a:r>
          </a:p>
          <a:p>
            <a:pPr lvl="2"/>
            <a:r>
              <a:rPr lang="en-US" sz="1700" dirty="0"/>
              <a:t>It may make sense to share costs and benefits of investments that improve resilience.</a:t>
            </a:r>
          </a:p>
          <a:p>
            <a:pPr lvl="1"/>
            <a:r>
              <a:rPr lang="en-US" dirty="0"/>
              <a:t>Examples of </a:t>
            </a:r>
            <a:r>
              <a:rPr lang="en-US" b="1" dirty="0"/>
              <a:t>cost sharing</a:t>
            </a:r>
          </a:p>
          <a:p>
            <a:pPr lvl="2"/>
            <a:r>
              <a:rPr lang="en-US" sz="1700" dirty="0"/>
              <a:t>State of New Jersey paid to relocate electric equipment out of flood zone. </a:t>
            </a:r>
          </a:p>
          <a:p>
            <a:pPr lvl="2"/>
            <a:r>
              <a:rPr lang="en-US" sz="1700" dirty="0"/>
              <a:t>District of Columbia is paying half the cost to underground lines.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9426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FFAF0-8AD8-4954-AEF5-F5AA04060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Questions consumer advocates can ask</a:t>
            </a:r>
            <a:endParaRPr lang="en-US" sz="2800" dirty="0">
              <a:highlight>
                <a:srgbClr val="FFFF00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F5A6D-AFE7-4820-A201-67817F7254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Are utilities accounting for potential changes to water availability and temperature/loads in resource planning?</a:t>
            </a:r>
          </a:p>
          <a:p>
            <a:r>
              <a:rPr lang="en-US" dirty="0"/>
              <a:t>Have utilities developed climate resilience plans?</a:t>
            </a:r>
          </a:p>
          <a:p>
            <a:r>
              <a:rPr lang="en-US" dirty="0"/>
              <a:t>How are utilities assuring they are planning for the weather of the future and not just the weather of the past?</a:t>
            </a:r>
          </a:p>
          <a:p>
            <a:pPr lvl="1"/>
            <a:r>
              <a:rPr lang="en-US" dirty="0"/>
              <a:t>Are utilities using downscaled climate models to inform temperature, generation, and load projections? </a:t>
            </a:r>
          </a:p>
          <a:p>
            <a:pPr lvl="1"/>
            <a:r>
              <a:rPr lang="en-US" dirty="0"/>
              <a:t>Are utilities working with third parties on downscaling and cross-checking against other sources?</a:t>
            </a:r>
          </a:p>
          <a:p>
            <a:pPr lvl="1"/>
            <a:r>
              <a:rPr lang="en-US" dirty="0"/>
              <a:t>Are utilities weighting more recent weather patterns in forecasts?</a:t>
            </a:r>
          </a:p>
          <a:p>
            <a:r>
              <a:rPr lang="en-US" dirty="0"/>
              <a:t>Have utility asset operating assumptions been adjusted to account for changing weather conditions (temperature ranges and expected loads)?</a:t>
            </a:r>
          </a:p>
          <a:p>
            <a:r>
              <a:rPr lang="en-US" dirty="0"/>
              <a:t>Are stakeholders being included in planning activities related to potential climate futures?</a:t>
            </a:r>
          </a:p>
          <a:p>
            <a:r>
              <a:rPr lang="en-US" dirty="0"/>
              <a:t>How can knowledge sharing of “lessons learned” be facilitated to help utilities learn from one another in planning for climate change impacts?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1884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1182055-6050-4C26-91A1-E0BC208DE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Tools for identifying responses to climate risks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05FDB-80F4-46D8-9192-2E6FE4D6C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2C61B1-3CE5-4229-ADCC-411D142E6B42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134502" y="1468719"/>
            <a:ext cx="11922995" cy="6096000"/>
          </a:xfrm>
          <a:prstGeom prst="rect">
            <a:avLst/>
          </a:prstGeo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DOE,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Climate Change and the Electricity Sector: Guide for Assessing Vulnerabilities and Developing Resilience Solutions to Sea Level Rise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2016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ORNL,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Extreme Weather and Climate Vulnerabilities of the Electric Grid: A Summary of Environmental Sensitivity Quantification Methods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2019 – models to estimate climate impact on equipment life and capacity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Grid hardening suggestions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DOE,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Climate Change and the U.S. Energy Sector: Regional Vulnerabilities and Resilience Solutions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2015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National Academies, </a:t>
            </a:r>
            <a:r>
              <a:rPr lang="en-US" sz="2200" b="0" i="0" u="none" strike="noStrike" baseline="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Enhancing the Resilience of the Nation's Electricity System</a:t>
            </a:r>
            <a:endParaRPr lang="en-US" sz="2200" b="0" i="0" u="none" strike="noStrike" baseline="0" dirty="0">
              <a:solidFill>
                <a:srgbClr val="66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Example assessments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California Energy Commission -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Climate Change in Los Angeles County: Grid Vulnerability to Extreme Heat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2018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ConEdison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Climate Change Vulnerability Study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629481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B6C87D2-15CC-BF4F-A145-28BD92C83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Resources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D473BE-1574-4F42-ABED-21353E562D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DIRECT CLIMATE MODEL OUTPUTS</a:t>
            </a:r>
          </a:p>
          <a:p>
            <a:r>
              <a:rPr lang="en-US" sz="1800" dirty="0"/>
              <a:t>Downscaled CMIP3 and CMIP5 Climate and Hydrology Projections (DCHP): </a:t>
            </a:r>
            <a:r>
              <a:rPr lang="en-US" sz="1800" dirty="0">
                <a:hlinkClick r:id="rId2"/>
              </a:rPr>
              <a:t>https://gdo-dcp.ucllnl.org/downscaled_cmip_projections/dcpInterface.html</a:t>
            </a:r>
            <a:r>
              <a:rPr lang="en-US" sz="1800" dirty="0"/>
              <a:t> </a:t>
            </a:r>
          </a:p>
          <a:p>
            <a:r>
              <a:rPr lang="en-US" sz="1800" dirty="0"/>
              <a:t>MACA Downscaled CMIP5 Projections: </a:t>
            </a:r>
            <a:r>
              <a:rPr lang="en-US" sz="1800" dirty="0">
                <a:hlinkClick r:id="rId3"/>
              </a:rPr>
              <a:t>https://toolkit.climate.gov/tool/maca-cmip5-statistically-downscaled-climate-projections</a:t>
            </a:r>
            <a:r>
              <a:rPr lang="en-US" sz="1800" dirty="0"/>
              <a:t>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NATIONAL AND GLOBAL ASSESSMENT RESOURCES</a:t>
            </a:r>
          </a:p>
          <a:p>
            <a:r>
              <a:rPr lang="en-US" sz="1800" dirty="0"/>
              <a:t>USGCRP Fourth National Climate Assessment (NCA): Summarizes climate change hazards for 10 regions across the United States as well as for 13 sectors or ecosystems. NCA5 is currently under development. </a:t>
            </a:r>
            <a:r>
              <a:rPr lang="en-US" sz="1800" dirty="0">
                <a:hlinkClick r:id="rId4"/>
              </a:rPr>
              <a:t>https://nca2018.globalchange.gov/</a:t>
            </a:r>
            <a:r>
              <a:rPr lang="en-US" sz="1800" dirty="0"/>
              <a:t> </a:t>
            </a:r>
          </a:p>
          <a:p>
            <a:r>
              <a:rPr lang="en-US" sz="1800" dirty="0"/>
              <a:t>NOAA Regional Climate Trends and Scenarios for the U.S. National Climate Assessment: When used in conjunction the NCA report, this resource can provide locally detailed climate projections as well as useful deployment information. </a:t>
            </a:r>
            <a:r>
              <a:rPr lang="en-US" sz="1800" dirty="0">
                <a:hlinkClick r:id="rId5"/>
              </a:rPr>
              <a:t>https://www.nesdis.noaa.gov/about/documents-reports/technical-reports</a:t>
            </a:r>
            <a:r>
              <a:rPr lang="en-US" sz="1800" dirty="0"/>
              <a:t> </a:t>
            </a:r>
          </a:p>
          <a:p>
            <a:r>
              <a:rPr lang="en-US" sz="1800" dirty="0"/>
              <a:t>IPCC Sixth Assessment Report (AR6): The premier assessment resource for global climate change projections. </a:t>
            </a:r>
            <a:r>
              <a:rPr lang="en-US" sz="1800" dirty="0">
                <a:hlinkClick r:id="rId6"/>
              </a:rPr>
              <a:t>https://www.ipcc.ch/assessment-report/ar6/</a:t>
            </a:r>
            <a:r>
              <a:rPr lang="en-US" sz="1800" dirty="0"/>
              <a:t> </a:t>
            </a: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endParaRPr lang="en-US" sz="1800" dirty="0">
              <a:highlight>
                <a:srgbClr val="FFFF00"/>
              </a:highlight>
            </a:endParaRPr>
          </a:p>
          <a:p>
            <a:pPr lvl="1"/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508485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60D3C-9F3F-4DE0-A9A1-D0A1134E9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7732" y="2622985"/>
            <a:ext cx="8899516" cy="808597"/>
          </a:xfrm>
        </p:spPr>
        <p:txBody>
          <a:bodyPr/>
          <a:lstStyle/>
          <a:p>
            <a:r>
              <a:rPr lang="en-US" dirty="0"/>
              <a:t>Resource planning</a:t>
            </a:r>
          </a:p>
        </p:txBody>
      </p:sp>
    </p:spTree>
    <p:extLst>
      <p:ext uri="{BB962C8B-B14F-4D97-AF65-F5344CB8AC3E}">
        <p14:creationId xmlns:p14="http://schemas.microsoft.com/office/powerpoint/2010/main" val="36322856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B6C87D2-15CC-BF4F-A145-28BD92C83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D473BE-1574-4F42-ABED-21353E562D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INTERACTIVE TOOLS AND SOFTWARES</a:t>
            </a:r>
          </a:p>
          <a:p>
            <a:r>
              <a:rPr lang="en-US" sz="1800" dirty="0"/>
              <a:t>U.S. Climate Resilience Toolkit: </a:t>
            </a:r>
            <a:r>
              <a:rPr lang="en-US" sz="1800" dirty="0">
                <a:hlinkClick r:id="rId3"/>
              </a:rPr>
              <a:t>https://toolkit.climate.gov/tools?f%5B0%5D=field_workflow_step%3A57</a:t>
            </a:r>
            <a:r>
              <a:rPr lang="en-US" sz="1800" dirty="0"/>
              <a:t>; across U.S.</a:t>
            </a:r>
          </a:p>
          <a:p>
            <a:r>
              <a:rPr lang="en-US" sz="1800" dirty="0"/>
              <a:t>Cal-Adapt: </a:t>
            </a:r>
            <a:r>
              <a:rPr lang="en-US" sz="1800" dirty="0">
                <a:hlinkClick r:id="rId4"/>
              </a:rPr>
              <a:t>https://cal-adapt.org/</a:t>
            </a:r>
            <a:r>
              <a:rPr lang="en-US" sz="1800" dirty="0"/>
              <a:t>; provides a view of how climate change might affect California</a:t>
            </a:r>
          </a:p>
          <a:p>
            <a:r>
              <a:rPr lang="en-US" sz="1800" dirty="0"/>
              <a:t>Cities Impacts &amp; Adaptation Tool (CIAT): </a:t>
            </a:r>
            <a:r>
              <a:rPr lang="en-US" sz="1800" dirty="0">
                <a:hlinkClick r:id="rId5"/>
              </a:rPr>
              <a:t>https://toolkit.climate.gov/tool/cities-impacts-adaptation-tool-ciat</a:t>
            </a:r>
            <a:r>
              <a:rPr lang="en-US" sz="1800" dirty="0"/>
              <a:t>; supplies localized climate projections for cities across the Midwest</a:t>
            </a:r>
          </a:p>
          <a:p>
            <a:r>
              <a:rPr lang="en-US" sz="1800" dirty="0"/>
              <a:t>DOE Sea-Level Rise (SLR) and Storm Surge Effects on Energy Assets: </a:t>
            </a:r>
            <a:r>
              <a:rPr lang="en-US" sz="1800" dirty="0">
                <a:hlinkClick r:id="rId6"/>
              </a:rPr>
              <a:t>https://www.arcgis.com/home/item.html?id=e463abadcd9c4ef7982ae431e3fca7e7</a:t>
            </a:r>
            <a:r>
              <a:rPr lang="en-US" sz="1800" dirty="0"/>
              <a:t>; mapping tool that allows users to view the major energy assets and coastal flooding risks along U.S. coastlines in 10 major metropolitan areas</a:t>
            </a:r>
          </a:p>
          <a:p>
            <a:r>
              <a:rPr lang="en-US" sz="1800" dirty="0"/>
              <a:t>National Climate Change Viewer (NCCV): </a:t>
            </a:r>
            <a:r>
              <a:rPr lang="en-US" sz="1800" dirty="0">
                <a:hlinkClick r:id="rId7"/>
              </a:rPr>
              <a:t>https://www.usgs.gov/ecosystems/climate-research-and-development-program/science/national-climate-change-viewer-nccv?qt-science_center_objects=0#qt-science_center_objects</a:t>
            </a:r>
            <a:r>
              <a:rPr lang="en-US" sz="1800" dirty="0"/>
              <a:t>; allows users to view both graphical and tabular presentations of high-resolution, downscaled CMIP5 projections for four different scenarios</a:t>
            </a:r>
          </a:p>
          <a:p>
            <a:r>
              <a:rPr lang="en-US" sz="1800" dirty="0"/>
              <a:t>NOAA Sea-Level Rise (SLR) Viewer: </a:t>
            </a:r>
            <a:r>
              <a:rPr lang="en-US" sz="1800" dirty="0">
                <a:hlinkClick r:id="rId8"/>
              </a:rPr>
              <a:t>https://coast.noaa.gov/digitalcoast/tools/slr.html</a:t>
            </a:r>
            <a:r>
              <a:rPr lang="en-US" sz="1800" dirty="0"/>
              <a:t>; allows users to identify potential inundation risks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 </a:t>
            </a: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endParaRPr lang="en-US" sz="1800" dirty="0">
              <a:highlight>
                <a:srgbClr val="FFFF00"/>
              </a:highlight>
            </a:endParaRPr>
          </a:p>
          <a:p>
            <a:pPr lvl="1"/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6090106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905" y="678938"/>
            <a:ext cx="8899516" cy="808597"/>
          </a:xfrm>
        </p:spPr>
        <p:txBody>
          <a:bodyPr/>
          <a:lstStyle/>
          <a:p>
            <a:r>
              <a:rPr lang="en-US" dirty="0"/>
              <a:t>Contact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8CE213-C237-4B88-A431-000FCD1E8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681" y="1718468"/>
            <a:ext cx="2884446" cy="27009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A1225D-2D3F-45BA-BE59-E4118E9A25D4}"/>
              </a:ext>
            </a:extLst>
          </p:cNvPr>
          <p:cNvSpPr txBox="1"/>
          <p:nvPr/>
        </p:nvSpPr>
        <p:spPr>
          <a:xfrm>
            <a:off x="1342323" y="4509837"/>
            <a:ext cx="2376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Juliet Homer</a:t>
            </a:r>
          </a:p>
          <a:p>
            <a:pPr algn="ctr"/>
            <a:r>
              <a:rPr lang="en-US" dirty="0">
                <a:hlinkClick r:id="rId3"/>
              </a:rPr>
              <a:t>Juliet.homer@pnnl.gov</a:t>
            </a:r>
            <a:endParaRPr lang="en-US" dirty="0"/>
          </a:p>
        </p:txBody>
      </p:sp>
      <p:pic>
        <p:nvPicPr>
          <p:cNvPr id="1026" name="Picture 2" descr="Profile photo of Kamila Kazimierczuk">
            <a:extLst>
              <a:ext uri="{FF2B5EF4-FFF2-40B4-BE49-F238E27FC236}">
                <a16:creationId xmlns:a16="http://schemas.microsoft.com/office/drawing/2014/main" id="{37BDFE55-0BBC-4494-AC45-C6CB0AF12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073" y="1718468"/>
            <a:ext cx="2700983" cy="270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lan Cooke">
            <a:extLst>
              <a:ext uri="{FF2B5EF4-FFF2-40B4-BE49-F238E27FC236}">
                <a16:creationId xmlns:a16="http://schemas.microsoft.com/office/drawing/2014/main" id="{83473F7C-C333-4DEE-AEF7-FAD7FB0CC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784" y="1632856"/>
            <a:ext cx="2054986" cy="2876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1F96E8-18D3-4E9B-8C4F-437C46BD25E8}"/>
              </a:ext>
            </a:extLst>
          </p:cNvPr>
          <p:cNvSpPr txBox="1"/>
          <p:nvPr/>
        </p:nvSpPr>
        <p:spPr>
          <a:xfrm>
            <a:off x="5136149" y="4672734"/>
            <a:ext cx="2253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Alan Cooke</a:t>
            </a:r>
          </a:p>
          <a:p>
            <a:pPr algn="ctr"/>
            <a:r>
              <a:rPr lang="en-US" dirty="0">
                <a:hlinkClick r:id="rId6"/>
              </a:rPr>
              <a:t>Alan.Cooke@pnnl.gov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731694-D8F4-469E-9589-F28E38FD7FBD}"/>
              </a:ext>
            </a:extLst>
          </p:cNvPr>
          <p:cNvSpPr txBox="1"/>
          <p:nvPr/>
        </p:nvSpPr>
        <p:spPr>
          <a:xfrm>
            <a:off x="8697665" y="4648908"/>
            <a:ext cx="2376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Kamila Kazimierczuk</a:t>
            </a:r>
          </a:p>
          <a:p>
            <a:pPr algn="ctr"/>
            <a:r>
              <a:rPr lang="en-US" dirty="0">
                <a:hlinkClick r:id="rId3"/>
              </a:rPr>
              <a:t>Juliet.homer@pnnl.gov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836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CE2CDDB-992F-448E-A90D-BDF56E2A5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Water and climate change analysis in electric utility integrated resource planning (1)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AD46BA-F886-4E62-A0A0-D463D0B29A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Reviewed 30 electric integrated resource plans (IRPs) to summarize best practices for analyzing and reporting on potential water-based and climate change risks within the integrated resource planning process - </a:t>
            </a:r>
            <a:r>
              <a:rPr lang="en-US" sz="2000" dirty="0">
                <a:hlinkClick r:id="rId2"/>
              </a:rPr>
              <a:t>White Paper </a:t>
            </a:r>
            <a:r>
              <a:rPr lang="en-US" sz="1400" dirty="0"/>
              <a:t>(funded by DOE Water Power Technologies Office)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164AA19F-5227-42F5-82DE-4ED92C48F94E}"/>
              </a:ext>
            </a:extLst>
          </p:cNvPr>
          <p:cNvSpPr txBox="1">
            <a:spLocks/>
          </p:cNvSpPr>
          <p:nvPr/>
        </p:nvSpPr>
        <p:spPr>
          <a:xfrm>
            <a:off x="2667001" y="390617"/>
            <a:ext cx="9372599" cy="1092483"/>
          </a:xfrm>
          <a:prstGeom prst="rect">
            <a:avLst/>
          </a:prstGeom>
        </p:spPr>
        <p:txBody>
          <a:bodyPr lIns="0" anchor="b"/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109728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srgbClr val="C872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6D58C6-1F37-4BAC-9B17-9EE5BFAC4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5957" y="2735317"/>
            <a:ext cx="2433283" cy="3148483"/>
          </a:xfrm>
          <a:prstGeom prst="rect">
            <a:avLst/>
          </a:prstGeom>
          <a:ln w="2222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919118E-9297-4D19-9189-CB210F4F2E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552" y="2524883"/>
            <a:ext cx="8435558" cy="394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724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AD46BA-F886-4E62-A0A0-D463D0B29A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226" y="1792304"/>
            <a:ext cx="5629797" cy="4525963"/>
          </a:xfrm>
        </p:spPr>
        <p:txBody>
          <a:bodyPr/>
          <a:lstStyle/>
          <a:p>
            <a:r>
              <a:rPr lang="en-US" dirty="0"/>
              <a:t>Thermal generating facilities are having challenges with water availability: </a:t>
            </a:r>
          </a:p>
          <a:p>
            <a:pPr lvl="1"/>
            <a:r>
              <a:rPr lang="en-US" dirty="0"/>
              <a:t>Shortage of cooling water </a:t>
            </a:r>
          </a:p>
          <a:p>
            <a:pPr lvl="1"/>
            <a:r>
              <a:rPr lang="en-US" dirty="0"/>
              <a:t>Incoming cooling water too warm for optimal operation</a:t>
            </a:r>
          </a:p>
          <a:p>
            <a:pPr lvl="1"/>
            <a:r>
              <a:rPr lang="en-US" dirty="0"/>
              <a:t>Water discharge temperatures exceeding permit limits</a:t>
            </a:r>
          </a:p>
          <a:p>
            <a:pPr lvl="1"/>
            <a:r>
              <a:rPr lang="en-US" dirty="0"/>
              <a:t>Example: S&amp;P Global Market Intelligence report identified 98.2 gigawatts (GW) of coal capacity at risk due to water stress in 2030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CE2CDDB-992F-448E-A90D-BDF56E2A5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Water and climate change analysis in electric utility integrated resource planning (2)</a:t>
            </a:r>
            <a:endParaRPr lang="en-US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164AA19F-5227-42F5-82DE-4ED92C48F94E}"/>
              </a:ext>
            </a:extLst>
          </p:cNvPr>
          <p:cNvSpPr txBox="1">
            <a:spLocks/>
          </p:cNvSpPr>
          <p:nvPr/>
        </p:nvSpPr>
        <p:spPr>
          <a:xfrm>
            <a:off x="2642115" y="262184"/>
            <a:ext cx="9372599" cy="1092483"/>
          </a:xfrm>
          <a:prstGeom prst="rect">
            <a:avLst/>
          </a:prstGeom>
        </p:spPr>
        <p:txBody>
          <a:bodyPr lIns="0" anchor="b"/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109728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srgbClr val="C872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F3F5DEAD-B4C9-48EB-B2EF-FA21C43DBBC6}"/>
              </a:ext>
            </a:extLst>
          </p:cNvPr>
          <p:cNvSpPr txBox="1">
            <a:spLocks/>
          </p:cNvSpPr>
          <p:nvPr/>
        </p:nvSpPr>
        <p:spPr>
          <a:xfrm>
            <a:off x="390953" y="4917346"/>
            <a:ext cx="10888161" cy="2143015"/>
          </a:xfrm>
          <a:prstGeom prst="rect">
            <a:avLst/>
          </a:prstGeom>
        </p:spPr>
        <p:txBody>
          <a:bodyPr/>
          <a:lstStyle>
            <a:lvl1pPr marL="228591" indent="-228591" algn="l" defTabSz="91436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333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73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54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sz="166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36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18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333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499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defTabSz="4572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SzPct val="90000"/>
              <a:buFont typeface="Lucida Grande"/>
              <a:buChar char="►"/>
              <a:tabLst/>
              <a:defRPr/>
            </a:pPr>
            <a:r>
              <a:rPr lang="en-US" sz="2000" dirty="0">
                <a:latin typeface="Arial"/>
                <a:cs typeface="Arial"/>
              </a:rPr>
              <a:t>Climate change effects on hydrological cycles may adjust the timing, temperature, and volume of water availability for thermal electric cooling and hydropower generation</a:t>
            </a:r>
          </a:p>
          <a:p>
            <a:pPr marL="342900" marR="0" lvl="0" indent="-342900" defTabSz="4572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SzPct val="90000"/>
              <a:buFont typeface="Lucida Grande"/>
              <a:buChar char="►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Climate change can also impact the timing and intensity of electric loads that utilities must serve, most notably for heating and cooling</a:t>
            </a:r>
          </a:p>
        </p:txBody>
      </p:sp>
      <p:pic>
        <p:nvPicPr>
          <p:cNvPr id="17" name="Picture 16" descr="Map&#10;&#10;Description automatically generated">
            <a:extLst>
              <a:ext uri="{FF2B5EF4-FFF2-40B4-BE49-F238E27FC236}">
                <a16:creationId xmlns:a16="http://schemas.microsoft.com/office/drawing/2014/main" id="{2BC7DDD7-0115-4AAE-9414-AA1595A9C87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799385" y="1365200"/>
            <a:ext cx="4697608" cy="351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1875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FAA1F49-A764-4A14-AD3B-05EFE51E9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08" y="1296403"/>
            <a:ext cx="603513" cy="4134634"/>
          </a:xfrm>
          <a:prstGeom prst="rect">
            <a:avLst/>
          </a:prstGeom>
        </p:spPr>
      </p:pic>
      <p:sp>
        <p:nvSpPr>
          <p:cNvPr id="8" name="Arrow: Curved Right 7">
            <a:extLst>
              <a:ext uri="{FF2B5EF4-FFF2-40B4-BE49-F238E27FC236}">
                <a16:creationId xmlns:a16="http://schemas.microsoft.com/office/drawing/2014/main" id="{6A275DD2-A959-43CA-8F5B-EAF16EDC70D2}"/>
              </a:ext>
            </a:extLst>
          </p:cNvPr>
          <p:cNvSpPr/>
          <p:nvPr/>
        </p:nvSpPr>
        <p:spPr>
          <a:xfrm rot="20778041">
            <a:off x="148260" y="3762087"/>
            <a:ext cx="749707" cy="2337501"/>
          </a:xfrm>
          <a:prstGeom prst="curvedRightArrow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>
              <a:solidFill>
                <a:schemeClr val="tx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6F728F-4E22-47EB-81FA-BB63EB80B4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2431" y="1629152"/>
            <a:ext cx="7684619" cy="4525963"/>
          </a:xfrm>
        </p:spPr>
        <p:txBody>
          <a:bodyPr/>
          <a:lstStyle/>
          <a:p>
            <a:pPr marL="428608" indent="-428608">
              <a:buFont typeface="+mj-lt"/>
              <a:buAutoNum type="arabicPeriod"/>
            </a:pPr>
            <a:r>
              <a:rPr lang="en-US" sz="2200" dirty="0"/>
              <a:t>Water availability can impact amount and timing of power generation (thermal &amp; hydro)</a:t>
            </a:r>
          </a:p>
          <a:p>
            <a:pPr marL="428608" indent="-428608">
              <a:buFont typeface="+mj-lt"/>
              <a:buAutoNum type="arabicPeriod"/>
            </a:pPr>
            <a:r>
              <a:rPr lang="en-US" sz="2200" dirty="0"/>
              <a:t>Changing temperatures can lead to changes in loads and demand side resources</a:t>
            </a:r>
          </a:p>
          <a:p>
            <a:pPr marL="428608" indent="-428608">
              <a:buFont typeface="+mj-lt"/>
              <a:buAutoNum type="arabicPeriod"/>
            </a:pPr>
            <a:r>
              <a:rPr lang="en-US" sz="2200" dirty="0"/>
              <a:t>Wholesale power markets and prices are impacted by changing generation and loads</a:t>
            </a:r>
          </a:p>
          <a:p>
            <a:pPr marL="428608" indent="-428608">
              <a:buFont typeface="+mj-lt"/>
              <a:buAutoNum type="arabicPeriod"/>
            </a:pPr>
            <a:r>
              <a:rPr lang="en-US" sz="2200" dirty="0"/>
              <a:t>Reliability is also impacted by extreme events, changing loads, and generation</a:t>
            </a:r>
          </a:p>
          <a:p>
            <a:pPr marL="428608" indent="-428608">
              <a:buFont typeface="+mj-lt"/>
              <a:buAutoNum type="arabicPeriod"/>
            </a:pPr>
            <a:r>
              <a:rPr lang="en-US" sz="2200" dirty="0"/>
              <a:t>Interregional climate change effects exist and can impact generating resource availability and market conditions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226904-F74D-491F-AFFE-37D5BE3CCD85}"/>
              </a:ext>
            </a:extLst>
          </p:cNvPr>
          <p:cNvSpPr txBox="1"/>
          <p:nvPr/>
        </p:nvSpPr>
        <p:spPr>
          <a:xfrm>
            <a:off x="1164096" y="5676398"/>
            <a:ext cx="7875252" cy="707886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Taken together, these represent cumulative areas of significant potential uncertainty and impact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126083-A1AA-FB44-A9A9-8FF3265CA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Water and climate change analysis in electric utility integrated resource planning (3)</a:t>
            </a:r>
            <a:endParaRPr lang="en-US" sz="2800" dirty="0">
              <a:highlight>
                <a:srgbClr val="FFFF00"/>
              </a:highligh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0571E0-20A5-4927-AB24-AEC4569AA4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2834" y="1676460"/>
            <a:ext cx="2901698" cy="3754577"/>
          </a:xfrm>
          <a:prstGeom prst="rect">
            <a:avLst/>
          </a:prstGeom>
          <a:ln w="22225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4239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DA5895A-1A7A-4431-A4E7-A9EA6ECB1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IRP Review Findings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4F300-E655-4E7B-B822-81296347E2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93" y="1304367"/>
            <a:ext cx="11541116" cy="4525963"/>
          </a:xfrm>
        </p:spPr>
        <p:txBody>
          <a:bodyPr/>
          <a:lstStyle/>
          <a:p>
            <a:r>
              <a:rPr lang="en-US" sz="2133" dirty="0"/>
              <a:t>Only three of 30 IRPs studied </a:t>
            </a:r>
            <a:r>
              <a:rPr lang="en-US" sz="2133" b="1" dirty="0"/>
              <a:t>water availability issues</a:t>
            </a:r>
          </a:p>
          <a:p>
            <a:pPr lvl="2"/>
            <a:r>
              <a:rPr lang="en-US" sz="1600" dirty="0"/>
              <a:t>Southwestern Public Service’s 2018 IRP studied groundwater availability for cooling a coal plant, leading to a change in running the plant for peaking operation only.</a:t>
            </a:r>
          </a:p>
          <a:p>
            <a:pPr lvl="2"/>
            <a:r>
              <a:rPr lang="en-US" sz="1600" dirty="0"/>
              <a:t>TVA’s 2019 IRP noted the potential for additional cooling capacity costs or deration of thermal plants.</a:t>
            </a:r>
          </a:p>
          <a:p>
            <a:pPr lvl="2"/>
            <a:r>
              <a:rPr lang="en-US" sz="1600" dirty="0"/>
              <a:t>Arizona Public Service presented considerable data on plans to ensure sufficient water for plants</a:t>
            </a:r>
          </a:p>
          <a:p>
            <a:r>
              <a:rPr lang="en-US" sz="2000" dirty="0"/>
              <a:t>Northwest Power and Conservation Council, Tacoma Power, and Seattle City Light used </a:t>
            </a:r>
            <a:r>
              <a:rPr lang="en-US" sz="2000" b="1" dirty="0"/>
              <a:t>downscaled climate data</a:t>
            </a:r>
            <a:r>
              <a:rPr lang="en-US" sz="2000" dirty="0"/>
              <a:t> to identify impacts on loads and hydroelectric resources  </a:t>
            </a:r>
          </a:p>
          <a:p>
            <a:r>
              <a:rPr lang="en-US" sz="2000" dirty="0"/>
              <a:t>Puget Sound Energy, Vectren, and Entergy Mississippi IRPs analyzed historical data and </a:t>
            </a:r>
            <a:r>
              <a:rPr lang="en-US" sz="2000" b="1" dirty="0"/>
              <a:t>identified trends </a:t>
            </a:r>
            <a:r>
              <a:rPr lang="en-US" sz="2000" dirty="0"/>
              <a:t>for use in models</a:t>
            </a:r>
          </a:p>
          <a:p>
            <a:pPr lvl="1"/>
            <a:r>
              <a:rPr lang="en-US" sz="1800" dirty="0"/>
              <a:t>Vectren and Entergy Mississippi used cooling and heating degree day trends for load forecasting </a:t>
            </a:r>
          </a:p>
          <a:p>
            <a:pPr lvl="1"/>
            <a:r>
              <a:rPr lang="en-US" sz="1800" dirty="0"/>
              <a:t>Puget asked stakeholders whether they should use downscaled or trended historical data </a:t>
            </a:r>
          </a:p>
          <a:p>
            <a:pPr lvl="1"/>
            <a:r>
              <a:rPr lang="en-US" sz="1800" dirty="0"/>
              <a:t>Vermont Gas 2021 IRP included declining heating loads, increasing design temperatures</a:t>
            </a:r>
          </a:p>
          <a:p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Best practices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822960" lvl="1" indent="-274320" defTabSz="1097280">
              <a:spcBef>
                <a:spcPts val="600"/>
              </a:spcBef>
              <a:defRPr/>
            </a:pPr>
            <a:r>
              <a:rPr lang="en-US" sz="1800" dirty="0">
                <a:latin typeface="Arial"/>
                <a:cs typeface="+mn-cs"/>
              </a:rPr>
              <a:t>Use historical data for screening</a:t>
            </a:r>
          </a:p>
          <a:p>
            <a:pPr marL="1371600" lvl="2" indent="-274320" defTabSz="1097280">
              <a:spcBef>
                <a:spcPts val="600"/>
              </a:spcBef>
              <a:defRPr/>
            </a:pPr>
            <a:r>
              <a:rPr lang="en-US" sz="1600" dirty="0">
                <a:latin typeface="Arial"/>
              </a:rPr>
              <a:t>W</a:t>
            </a:r>
            <a:r>
              <a:rPr lang="en-US" sz="1600" dirty="0">
                <a:latin typeface="Arial"/>
                <a:cs typeface="+mn-cs"/>
              </a:rPr>
              <a:t>ith trends rather than a fixed average</a:t>
            </a:r>
          </a:p>
          <a:p>
            <a:pPr marL="1371600" lvl="2" indent="-274320" defTabSz="1097280">
              <a:spcBef>
                <a:spcPts val="600"/>
              </a:spcBef>
              <a:defRPr/>
            </a:pPr>
            <a:r>
              <a:rPr lang="en-US" sz="1600" dirty="0">
                <a:latin typeface="Arial"/>
                <a:cs typeface="+mn-cs"/>
              </a:rPr>
              <a:t>Focused on recent history, not last 40 years or longer term</a:t>
            </a:r>
          </a:p>
          <a:p>
            <a:pPr marL="822960" marR="0" lvl="1" indent="-274320" algn="l" defTabSz="109728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Use downscaled global climate model weather data (NW utilities, Con Edison, LADWP, others)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792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AA1F058-9DB4-604A-96D3-3C00EA37A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Resource planning for system-wide climate resilience: Lessons learned</a:t>
            </a:r>
            <a:endParaRPr lang="en-US" sz="2800" dirty="0">
              <a:highlight>
                <a:srgbClr val="FFFF00"/>
              </a:highlight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1CD202-5AC6-5B4E-89AD-C71C34E3B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0425" y="1453830"/>
            <a:ext cx="5719509" cy="4525963"/>
          </a:xfrm>
        </p:spPr>
        <p:txBody>
          <a:bodyPr/>
          <a:lstStyle/>
          <a:p>
            <a:r>
              <a:rPr lang="en-US" sz="2200" dirty="0"/>
              <a:t>Extreme heat storm across the western US resulted in electricity demand exceeding electricity resource planning targets </a:t>
            </a:r>
          </a:p>
          <a:p>
            <a:r>
              <a:rPr lang="en-US" sz="2200" dirty="0"/>
              <a:t>CA utilities forced to initiate temporary rolling service cuts due to shortage of electricity supplies </a:t>
            </a:r>
          </a:p>
          <a:p>
            <a:r>
              <a:rPr lang="en-US" sz="2200" dirty="0"/>
              <a:t>Analysis of the incident by CAISO determined that </a:t>
            </a:r>
            <a:r>
              <a:rPr lang="en-US" sz="2200" b="1" dirty="0"/>
              <a:t>existing resource planning processes do not adequately account for climate change impacts</a:t>
            </a:r>
          </a:p>
          <a:p>
            <a:pPr lvl="1"/>
            <a:r>
              <a:rPr lang="en-US" dirty="0"/>
              <a:t>Electricity demand forecasts used for resource adequacy requirements are based on average historic peak demand </a:t>
            </a:r>
          </a:p>
          <a:p>
            <a:pPr lvl="1"/>
            <a:r>
              <a:rPr lang="en-US" dirty="0"/>
              <a:t>Even with an added 15% “planning reserve margin” not sufficient for 2020 heatwaves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BCDCAD-C196-234D-80A5-D7F739E08C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5" r="13343"/>
          <a:stretch/>
        </p:blipFill>
        <p:spPr>
          <a:xfrm>
            <a:off x="216344" y="2320162"/>
            <a:ext cx="5354032" cy="41568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C573FC-2F65-CE46-8B16-9FA8DA06FF88}"/>
              </a:ext>
            </a:extLst>
          </p:cNvPr>
          <p:cNvSpPr txBox="1"/>
          <p:nvPr/>
        </p:nvSpPr>
        <p:spPr>
          <a:xfrm>
            <a:off x="592066" y="1439831"/>
            <a:ext cx="4522694" cy="1015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363">
              <a:lnSpc>
                <a:spcPct val="90000"/>
              </a:lnSpc>
              <a:spcBef>
                <a:spcPts val="1000"/>
              </a:spcBef>
            </a:pPr>
            <a:r>
              <a:rPr lang="en-US" sz="2333" b="1" dirty="0">
                <a:solidFill>
                  <a:srgbClr val="6162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study: CAISO outages, August 14 and 15, 2020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7FD58C-1FB3-9341-B90E-C6BB6A915C38}"/>
              </a:ext>
            </a:extLst>
          </p:cNvPr>
          <p:cNvSpPr txBox="1"/>
          <p:nvPr/>
        </p:nvSpPr>
        <p:spPr>
          <a:xfrm>
            <a:off x="714210" y="6169223"/>
            <a:ext cx="427840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Demand was the result of a historic West-wide heat wave. </a:t>
            </a:r>
            <a:r>
              <a:rPr lang="en-US" sz="1100" dirty="0">
                <a:hlinkClick r:id="rId4"/>
              </a:rPr>
              <a:t>http://www.caiso.com/Documents/Final-Root-Cause-Analysis-Mid-August-2020-Extreme-Heat-Wave.pdf</a:t>
            </a:r>
            <a:r>
              <a:rPr lang="en-US" sz="1100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3224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NNL_Option_4">
  <a:themeElements>
    <a:clrScheme name="PNNL">
      <a:dk1>
        <a:srgbClr val="616265"/>
      </a:dk1>
      <a:lt1>
        <a:srgbClr val="FFFFFF"/>
      </a:lt1>
      <a:dk2>
        <a:srgbClr val="D77600"/>
      </a:dk2>
      <a:lt2>
        <a:srgbClr val="B3B3B3"/>
      </a:lt2>
      <a:accent1>
        <a:srgbClr val="A63F1E"/>
      </a:accent1>
      <a:accent2>
        <a:srgbClr val="191C1F"/>
      </a:accent2>
      <a:accent3>
        <a:srgbClr val="F4AA00"/>
      </a:accent3>
      <a:accent4>
        <a:srgbClr val="007836"/>
      </a:accent4>
      <a:accent5>
        <a:srgbClr val="C10435"/>
      </a:accent5>
      <a:accent6>
        <a:srgbClr val="00338E"/>
      </a:accent6>
      <a:hlink>
        <a:srgbClr val="003698"/>
      </a:hlink>
      <a:folHlink>
        <a:srgbClr val="8A0752"/>
      </a:folHlink>
    </a:clrScheme>
    <a:fontScheme name="PNN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NNL.GlobalClouds" id="{DA3957D2-5D45-DF46-909C-70ED13DD7586}" vid="{56EDFE5C-5730-0947-BD57-692108856A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2940</TotalTime>
  <Words>3386</Words>
  <Application>Microsoft Macintosh PowerPoint</Application>
  <PresentationFormat>Widescreen</PresentationFormat>
  <Paragraphs>296</Paragraphs>
  <Slides>41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Arial</vt:lpstr>
      <vt:lpstr>Calibri</vt:lpstr>
      <vt:lpstr>Lucida Grande</vt:lpstr>
      <vt:lpstr>Wingdings</vt:lpstr>
      <vt:lpstr>Office Theme</vt:lpstr>
      <vt:lpstr>PNNL_Option_4</vt:lpstr>
      <vt:lpstr>Utility resource, asset, and contingency planning with climate variability</vt:lpstr>
      <vt:lpstr>Agenda</vt:lpstr>
      <vt:lpstr>Introduction</vt:lpstr>
      <vt:lpstr>Resource planning</vt:lpstr>
      <vt:lpstr>Water and climate change analysis in electric utility integrated resource planning (1)</vt:lpstr>
      <vt:lpstr>Water and climate change analysis in electric utility integrated resource planning (2)</vt:lpstr>
      <vt:lpstr>Water and climate change analysis in electric utility integrated resource planning (3)</vt:lpstr>
      <vt:lpstr>IRP Review Findings</vt:lpstr>
      <vt:lpstr>Resource planning for system-wide climate resilience: Lessons learned</vt:lpstr>
      <vt:lpstr>Asset planning</vt:lpstr>
      <vt:lpstr>Climate vulnerability assessment</vt:lpstr>
      <vt:lpstr>Asset planning and operations (1)</vt:lpstr>
      <vt:lpstr>Asset planning and operations (2)</vt:lpstr>
      <vt:lpstr>Contingency planning</vt:lpstr>
      <vt:lpstr>Contingency planning</vt:lpstr>
      <vt:lpstr>Risk screening tools</vt:lpstr>
      <vt:lpstr>Screening example: Southern California Edison/LA County</vt:lpstr>
      <vt:lpstr>Screening example: ConEdison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Steps in developing a climate change resilience plan - DOE, 2016* (1)</vt:lpstr>
      <vt:lpstr>Steps in developing a climate change resilience plan - DOE, 2016 (2)</vt:lpstr>
      <vt:lpstr>Weather data sources</vt:lpstr>
      <vt:lpstr>Weather data (1)</vt:lpstr>
      <vt:lpstr>Weather data (2)</vt:lpstr>
      <vt:lpstr>Downscaling climate models</vt:lpstr>
      <vt:lpstr>Downscaling climate models</vt:lpstr>
      <vt:lpstr>Stakeholder engagement – Climate change projections</vt:lpstr>
      <vt:lpstr>Decision-making under uncertainty</vt:lpstr>
      <vt:lpstr>Traditional risk assessment vs. decision making under deep uncertainty (DMDU)</vt:lpstr>
      <vt:lpstr>DMDU principles</vt:lpstr>
      <vt:lpstr>Other considerations</vt:lpstr>
      <vt:lpstr>Other considerations</vt:lpstr>
      <vt:lpstr>Questions consumer advocates can ask</vt:lpstr>
      <vt:lpstr>Tools for identifying responses to climate risks</vt:lpstr>
      <vt:lpstr>Resources</vt:lpstr>
      <vt:lpstr>Resources</vt:lpstr>
      <vt:lpstr>Contact</vt:lpstr>
    </vt:vector>
  </TitlesOfParts>
  <Company>PNNL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Jeffrey London</dc:creator>
  <cp:lastModifiedBy>Lisa Schwartz</cp:lastModifiedBy>
  <cp:revision>207</cp:revision>
  <dcterms:created xsi:type="dcterms:W3CDTF">2016-09-19T20:28:28Z</dcterms:created>
  <dcterms:modified xsi:type="dcterms:W3CDTF">2022-06-22T17:57:10Z</dcterms:modified>
</cp:coreProperties>
</file>