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36" r:id="rId3"/>
    <p:sldId id="637" r:id="rId4"/>
    <p:sldId id="2543" r:id="rId5"/>
    <p:sldId id="2535" r:id="rId6"/>
    <p:sldId id="2537" r:id="rId7"/>
    <p:sldId id="2538" r:id="rId8"/>
    <p:sldId id="2544" r:id="rId9"/>
    <p:sldId id="2539" r:id="rId10"/>
    <p:sldId id="617" r:id="rId11"/>
    <p:sldId id="2541" r:id="rId12"/>
    <p:sldId id="2542" r:id="rId13"/>
    <p:sldId id="2545" r:id="rId14"/>
    <p:sldId id="786" r:id="rId15"/>
    <p:sldId id="792" r:id="rId16"/>
    <p:sldId id="2480" r:id="rId17"/>
    <p:sldId id="615" r:id="rId18"/>
    <p:sldId id="787" r:id="rId19"/>
    <p:sldId id="795" r:id="rId20"/>
    <p:sldId id="788" r:id="rId21"/>
    <p:sldId id="618" r:id="rId22"/>
    <p:sldId id="793" r:id="rId23"/>
    <p:sldId id="2534" r:id="rId24"/>
    <p:sldId id="2533" r:id="rId25"/>
    <p:sldId id="619" r:id="rId26"/>
    <p:sldId id="7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Schwartz" initials="LCS" lastIdx="277" clrIdx="0">
    <p:extLst>
      <p:ext uri="{19B8F6BF-5375-455C-9EA6-DF929625EA0E}">
        <p15:presenceInfo xmlns:p15="http://schemas.microsoft.com/office/powerpoint/2012/main" userId="Lisa Schwartz" providerId="None"/>
      </p:ext>
    </p:extLst>
  </p:cmAuthor>
  <p:cmAuthor id="2" name="Powell, Devyn W" initials="PDW" lastIdx="1" clrIdx="1">
    <p:extLst>
      <p:ext uri="{19B8F6BF-5375-455C-9EA6-DF929625EA0E}">
        <p15:presenceInfo xmlns:p15="http://schemas.microsoft.com/office/powerpoint/2012/main" userId="S::devyn.powell@pnnl.gov::9634a9b4-0767-49c3-9708-f86397d704e0" providerId="AD"/>
      </p:ext>
    </p:extLst>
  </p:cmAuthor>
  <p:cmAuthor id="3" name="Homer, Juliet S" initials="HJS" lastIdx="40" clrIdx="2">
    <p:extLst>
      <p:ext uri="{19B8F6BF-5375-455C-9EA6-DF929625EA0E}">
        <p15:presenceInfo xmlns:p15="http://schemas.microsoft.com/office/powerpoint/2012/main" userId="S::juliet.homer@pnnl.gov::07e02e68-466c-46cb-84f2-db5371dd2738" providerId="AD"/>
      </p:ext>
    </p:extLst>
  </p:cmAuthor>
  <p:cmAuthor id="4" name="Hurlbut, David" initials="HD" lastIdx="7" clrIdx="3">
    <p:extLst>
      <p:ext uri="{19B8F6BF-5375-455C-9EA6-DF929625EA0E}">
        <p15:presenceInfo xmlns:p15="http://schemas.microsoft.com/office/powerpoint/2012/main" userId="S::dhurlbut@nrel.gov::74c3715e-b700-4c5a-8792-2a8ff118eda7" providerId="AD"/>
      </p:ext>
    </p:extLst>
  </p:cmAuthor>
  <p:cmAuthor id="5" name="User252" initials="AC-PNNL" lastIdx="4" clrIdx="4">
    <p:extLst>
      <p:ext uri="{19B8F6BF-5375-455C-9EA6-DF929625EA0E}">
        <p15:presenceInfo xmlns:p15="http://schemas.microsoft.com/office/powerpoint/2012/main" userId="User25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09" autoAdjust="0"/>
    <p:restoredTop sz="95256" autoAdjust="0"/>
  </p:normalViewPr>
  <p:slideViewPr>
    <p:cSldViewPr snapToGrid="0" snapToObjects="1">
      <p:cViewPr varScale="1">
        <p:scale>
          <a:sx n="127" d="100"/>
          <a:sy n="127" d="100"/>
        </p:scale>
        <p:origin x="73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Illustration of Climate Change Shift in Monthly</a:t>
            </a:r>
            <a:r>
              <a:rPr lang="en-US" baseline="0"/>
              <a:t> Peak-Hour </a:t>
            </a:r>
            <a:r>
              <a:rPr lang="en-US"/>
              <a:t>Demand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1949-2018 Tempertures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Sheet1!$B$3:$B$14</c:f>
              <c:numCache>
                <c:formatCode>0</c:formatCode>
                <c:ptCount val="12"/>
                <c:pt idx="0">
                  <c:v>26237.255487054968</c:v>
                </c:pt>
                <c:pt idx="1">
                  <c:v>29551.161744830741</c:v>
                </c:pt>
                <c:pt idx="2">
                  <c:v>31989.686282980256</c:v>
                </c:pt>
                <c:pt idx="3">
                  <c:v>32912.259976424481</c:v>
                </c:pt>
                <c:pt idx="4">
                  <c:v>30976.47374600426</c:v>
                </c:pt>
                <c:pt idx="5">
                  <c:v>28922.195827295378</c:v>
                </c:pt>
                <c:pt idx="6">
                  <c:v>26451.463297760813</c:v>
                </c:pt>
                <c:pt idx="7">
                  <c:v>24280.264862391632</c:v>
                </c:pt>
                <c:pt idx="8">
                  <c:v>26553.361637087215</c:v>
                </c:pt>
                <c:pt idx="9">
                  <c:v>28468.465888090865</c:v>
                </c:pt>
                <c:pt idx="10">
                  <c:v>27399.506403609805</c:v>
                </c:pt>
                <c:pt idx="11">
                  <c:v>24027.9475196606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69-4438-BC73-3F27DFD2FB30}"/>
            </c:ext>
          </c:extLst>
        </c:ser>
        <c:ser>
          <c:idx val="3"/>
          <c:order val="1"/>
          <c:tx>
            <c:strRef>
              <c:f>Sheet1!$E$2</c:f>
              <c:strCache>
                <c:ptCount val="1"/>
                <c:pt idx="0">
                  <c:v>2020-29 Temperatures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Sheet1!$E$3:$E$14</c:f>
              <c:numCache>
                <c:formatCode>0</c:formatCode>
                <c:ptCount val="12"/>
                <c:pt idx="0">
                  <c:v>22721.706489291682</c:v>
                </c:pt>
                <c:pt idx="1">
                  <c:v>23885.119558454382</c:v>
                </c:pt>
                <c:pt idx="2">
                  <c:v>26459.465221432318</c:v>
                </c:pt>
                <c:pt idx="3">
                  <c:v>30543.459928086271</c:v>
                </c:pt>
                <c:pt idx="4">
                  <c:v>29198.562892918395</c:v>
                </c:pt>
                <c:pt idx="5">
                  <c:v>26779.371001468659</c:v>
                </c:pt>
                <c:pt idx="6">
                  <c:v>25390.809066569385</c:v>
                </c:pt>
                <c:pt idx="7">
                  <c:v>23967.679242880251</c:v>
                </c:pt>
                <c:pt idx="8">
                  <c:v>29129.978921220943</c:v>
                </c:pt>
                <c:pt idx="9">
                  <c:v>31572.609836788852</c:v>
                </c:pt>
                <c:pt idx="10">
                  <c:v>31177.87772092559</c:v>
                </c:pt>
                <c:pt idx="11">
                  <c:v>26168.671844869332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69-4438-BC73-3F27DFD2F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4707464"/>
        <c:axId val="474705824"/>
      </c:lineChart>
      <c:catAx>
        <c:axId val="47470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05824"/>
        <c:crosses val="autoZero"/>
        <c:auto val="1"/>
        <c:lblAlgn val="ctr"/>
        <c:lblOffset val="100"/>
        <c:noMultiLvlLbl val="0"/>
      </c:catAx>
      <c:valAx>
        <c:axId val="474705824"/>
        <c:scaling>
          <c:orientation val="minMax"/>
          <c:min val="2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Megawatts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0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0.38455</cdr:x>
      <cdr:y>0.39652</cdr:y>
    </cdr:from>
    <cdr:to>
      <cdr:x>0.40514</cdr:x>
      <cdr:y>0.5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id="{7E28EF59-B830-41E8-BFFA-FCD0AAD9C45E}"/>
            </a:ext>
          </a:extLst>
        </cdr:cNvPr>
        <cdr:cNvSpPr/>
      </cdr:nvSpPr>
      <cdr:spPr>
        <a:xfrm xmlns:a="http://schemas.openxmlformats.org/drawingml/2006/main">
          <a:off x="2979367" y="1883156"/>
          <a:ext cx="159523" cy="49144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0.80267</cdr:x>
      <cdr:y>0.31468</cdr:y>
    </cdr:from>
    <cdr:to>
      <cdr:x>0.82434</cdr:x>
      <cdr:y>0.4194</cdr:y>
    </cdr:to>
    <cdr:sp macro="" textlink="">
      <cdr:nvSpPr>
        <cdr:cNvPr id="3" name="Arrow: Up 2">
          <a:extLst xmlns:a="http://schemas.openxmlformats.org/drawingml/2006/main">
            <a:ext uri="{FF2B5EF4-FFF2-40B4-BE49-F238E27FC236}">
              <a16:creationId xmlns:a16="http://schemas.microsoft.com/office/drawing/2014/main" id="{A45F7C27-100C-464B-B181-5165FCFBF702}"/>
            </a:ext>
          </a:extLst>
        </cdr:cNvPr>
        <cdr:cNvSpPr/>
      </cdr:nvSpPr>
      <cdr:spPr>
        <a:xfrm xmlns:a="http://schemas.openxmlformats.org/drawingml/2006/main">
          <a:off x="6218754" y="1494494"/>
          <a:ext cx="167871" cy="497340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0.31295</cdr:x>
      <cdr:y>0.61025</cdr:y>
    </cdr:from>
    <cdr:to>
      <cdr:x>0.51534</cdr:x>
      <cdr:y>0.76548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E1A161C-3A1F-4D08-B234-7C4B41A8558E}"/>
            </a:ext>
          </a:extLst>
        </cdr:cNvPr>
        <cdr:cNvSpPr txBox="1"/>
      </cdr:nvSpPr>
      <cdr:spPr>
        <a:xfrm xmlns:a="http://schemas.openxmlformats.org/drawingml/2006/main">
          <a:off x="2625835" y="3125063"/>
          <a:ext cx="1698152" cy="7949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>
              <a:solidFill>
                <a:schemeClr val="tx1"/>
              </a:solidFill>
            </a:rPr>
            <a:t>On average, demand is expected to decrease in winter</a:t>
          </a:r>
        </a:p>
      </cdr:txBody>
    </cdr:sp>
  </cdr:relSizeAnchor>
  <cdr:relSizeAnchor xmlns:cdr="http://schemas.openxmlformats.org/drawingml/2006/chartDrawing">
    <cdr:from>
      <cdr:x>0.654</cdr:x>
      <cdr:y>0.1279</cdr:y>
    </cdr:from>
    <cdr:to>
      <cdr:x>0.95933</cdr:x>
      <cdr:y>0.23433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802CE37-0657-41EA-A327-DC0DC215A07B}"/>
            </a:ext>
          </a:extLst>
        </cdr:cNvPr>
        <cdr:cNvSpPr txBox="1"/>
      </cdr:nvSpPr>
      <cdr:spPr>
        <a:xfrm xmlns:a="http://schemas.openxmlformats.org/drawingml/2006/main">
          <a:off x="5487443" y="654970"/>
          <a:ext cx="2561877" cy="54502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solidFill>
                <a:schemeClr val="tx1"/>
              </a:solidFill>
            </a:rPr>
            <a:t>On average, demand is expected to increase in summer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873E6-85A1-8146-86DA-6390D4C144C8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31B6D-0B64-DB44-A162-C071BCCA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6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2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From: From </a:t>
            </a:r>
            <a:r>
              <a:rPr lang="en-US" sz="1200" dirty="0"/>
              <a:t>Homer and Yang, 2021, </a:t>
            </a:r>
            <a:r>
              <a:rPr lang="en-US" sz="1200" b="1" i="1" dirty="0"/>
              <a:t>Load forecasting with climate variability for transmission and distribution system planning</a:t>
            </a:r>
            <a:r>
              <a:rPr lang="en-US" sz="1200" dirty="0"/>
              <a:t>, Innovations in Electricity Modeling Training for National Council on Electricity Policy, National Renewable Energy Laboratory (Boulder, CO) and Pacific Northwest National Laboratory (Richland, WA).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3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err="1"/>
              <a:t>WattPlan</a:t>
            </a:r>
            <a:r>
              <a:rPr lang="en-US" baseline="0"/>
              <a:t> Grid is used for solar PV</a:t>
            </a:r>
          </a:p>
          <a:p>
            <a:endParaRPr lang="en-US" baseline="0"/>
          </a:p>
          <a:p>
            <a:r>
              <a:rPr lang="en-US" baseline="0"/>
              <a:t>Central Hudson - An innovation diffusion curve was used to predict community solar new applications, while for the residential and non-residential solar segments – which have experienced multiple years of steady growth in installations – time-series models were used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47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12191999" cy="6856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" y="824"/>
            <a:ext cx="12185901" cy="685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" y="2048247"/>
            <a:ext cx="11815505" cy="2202515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446" y="5117898"/>
            <a:ext cx="11545063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0447" y="5400575"/>
            <a:ext cx="11545061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68073" y="4661324"/>
            <a:ext cx="11547436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PRESENTER NAME(S)</a:t>
            </a:r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9786841" y="6356352"/>
            <a:ext cx="160061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June 9, 2022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31549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11657942" y="6360084"/>
            <a:ext cx="301831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245" y="1717"/>
            <a:ext cx="1673705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7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9005" y="274640"/>
            <a:ext cx="8899516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74391" y="1615440"/>
            <a:ext cx="11635611" cy="43078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4337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9005" y="274640"/>
            <a:ext cx="8899516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935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1715"/>
            <a:ext cx="12185900" cy="6854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05" y="274640"/>
            <a:ext cx="8899516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93" y="1600203"/>
            <a:ext cx="11541116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9786841" y="6356352"/>
            <a:ext cx="160061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June 9, 2022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531549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657942" y="6360084"/>
            <a:ext cx="301831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7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245" y="1717"/>
            <a:ext cx="1673705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1715"/>
            <a:ext cx="12185900" cy="685456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4394" y="1600203"/>
            <a:ext cx="5629797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185711" y="1600203"/>
            <a:ext cx="5629797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9005" y="274640"/>
            <a:ext cx="8899516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9786841" y="6356352"/>
            <a:ext cx="160061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June 9, 2022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1531549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1657942" y="6360084"/>
            <a:ext cx="301831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7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245" y="1717"/>
            <a:ext cx="1673705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9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1715"/>
            <a:ext cx="12185900" cy="68545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94" y="1535113"/>
            <a:ext cx="5629797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9005" y="274640"/>
            <a:ext cx="8899516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74394" y="2062172"/>
            <a:ext cx="5629797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185711" y="2062172"/>
            <a:ext cx="5629797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6185713" y="1535113"/>
            <a:ext cx="5629796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Date Placeholder 3"/>
          <p:cNvSpPr txBox="1">
            <a:spLocks/>
          </p:cNvSpPr>
          <p:nvPr userDrawn="1"/>
        </p:nvSpPr>
        <p:spPr>
          <a:xfrm>
            <a:off x="9786841" y="6356352"/>
            <a:ext cx="160061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June 9, 2022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1531549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657942" y="6360084"/>
            <a:ext cx="301831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245" y="1717"/>
            <a:ext cx="1673705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2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1715"/>
            <a:ext cx="12185900" cy="68545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74391" y="1615440"/>
            <a:ext cx="11635611" cy="43078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9005" y="274640"/>
            <a:ext cx="8899516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9786841" y="6356352"/>
            <a:ext cx="160061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June 9, 2022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531549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57942" y="6360084"/>
            <a:ext cx="301831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13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245" y="1717"/>
            <a:ext cx="1673705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1715"/>
            <a:ext cx="12185900" cy="6854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9005" y="274640"/>
            <a:ext cx="8899516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9786841" y="6356352"/>
            <a:ext cx="160061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June 9, 2022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531549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57942" y="6360084"/>
            <a:ext cx="301831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245" y="1717"/>
            <a:ext cx="1673705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9005" y="274640"/>
            <a:ext cx="8899516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393" y="1600203"/>
            <a:ext cx="11541116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92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9005" y="274640"/>
            <a:ext cx="8899516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4394" y="1600203"/>
            <a:ext cx="5629797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185711" y="1600203"/>
            <a:ext cx="5629797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14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9005" y="274640"/>
            <a:ext cx="8899516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74394" y="1535113"/>
            <a:ext cx="5629797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74394" y="2062172"/>
            <a:ext cx="5629797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185711" y="2062172"/>
            <a:ext cx="5629797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6185713" y="1535113"/>
            <a:ext cx="5629796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4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1717"/>
            <a:ext cx="12185901" cy="68545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4393" y="201168"/>
            <a:ext cx="9034591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9786841" y="6356352"/>
            <a:ext cx="160061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June 9, 2022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531549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57942" y="6360084"/>
            <a:ext cx="301831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 descr="GMLC_Logo-04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245" y="1717"/>
            <a:ext cx="1673705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70727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naruc.org/pub/02BD237C-1866-DAAC-99FB-ACC756CC4BF8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article/pii/S221462961830587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rpwg.org/wp-content/uploads/2018/07/R1408013-et-al-SCE-DFWG-Progress-Repor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r.nyserda.ny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tutilitiesofny.org/sites/default/files/NG_2020_DSIP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docs.cpuc.ca.gov/PublishedDocs/Published/G000/M346/K285/346285534.PDF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cdne-dcxprod-sitecore.azureedge.net/-/media/files/coned/documents/our-energy-future/our-energy-projects/climate-change-resiliency-plan/climate-change-vulnerability-study.pdf?rev=5b8c1152e5424477a480b1a6d91fa7d2&amp;hash=24C8291EDE99AD0A61592A36249E45B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imatecouncil.maine.gov/future/sites/maine.gov.future/files/inline-files/ERG_MCC_Vol1_VulnMapping_11-13-2020.pdf" TargetMode="External"/><Relationship Id="rId5" Type="http://schemas.openxmlformats.org/officeDocument/2006/relationships/hyperlink" Target="https://poweringprogress.pseg.com/energy-strong-ii/" TargetMode="External"/><Relationship Id="rId4" Type="http://schemas.openxmlformats.org/officeDocument/2006/relationships/hyperlink" Target="http://www.psc.state.fl.us/ElectricNaturalGas/EnergyInfrastructure" TargetMode="External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celenergy.com/staticfiles/xe-responsive/Company/Rates%20&amp;%20Regulations/Resource%20Plans/2018-SPS-NM-Integrated-Resource-Plan.pdf" TargetMode="External"/><Relationship Id="rId7" Type="http://schemas.openxmlformats.org/officeDocument/2006/relationships/hyperlink" Target="https://nca2014.globalchange.gov/highlights/report-findings/future-climate" TargetMode="External"/><Relationship Id="rId2" Type="http://schemas.openxmlformats.org/officeDocument/2006/relationships/hyperlink" Target="https://www.tva.com/environment/environmental-stewardship/integrated-resource-pla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hyperlink" Target="https://www.mytpu.org/wp-content/uploads/2020-Integrated-Resource-Plan.pdf" TargetMode="External"/><Relationship Id="rId4" Type="http://schemas.openxmlformats.org/officeDocument/2006/relationships/hyperlink" Target="https://www.nwcouncil.org/2021-northwest-power-plan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ubs.naruc.org/pub/150AB451-155D-0A36-31AD-816A88F64B6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Integrated Electricity System Planning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272228" y="5569527"/>
            <a:ext cx="8658795" cy="39486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Training Webinar for National Association of State Utility Consumer Advocates</a:t>
            </a:r>
          </a:p>
          <a:p>
            <a:pPr lvl="0"/>
            <a:r>
              <a:rPr lang="en-US" b="1" dirty="0"/>
              <a:t>June 29, 2022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70445" y="4410009"/>
            <a:ext cx="9520099" cy="642281"/>
          </a:xfrm>
        </p:spPr>
        <p:txBody>
          <a:bodyPr/>
          <a:lstStyle/>
          <a:p>
            <a:r>
              <a:rPr lang="en-US" dirty="0"/>
              <a:t>Paul De Martini – Newport Consulting Group</a:t>
            </a:r>
            <a:endParaRPr lang="en-US" sz="1400" dirty="0"/>
          </a:p>
          <a:p>
            <a:r>
              <a:rPr lang="en-US" dirty="0"/>
              <a:t>Alan Cooke</a:t>
            </a:r>
            <a:r>
              <a:rPr lang="en-US" baseline="30000" dirty="0"/>
              <a:t>1</a:t>
            </a:r>
            <a:r>
              <a:rPr lang="en-US" dirty="0"/>
              <a:t> (with thanks to Juliet Homer,</a:t>
            </a:r>
            <a:r>
              <a:rPr lang="en-US" baseline="30000" dirty="0"/>
              <a:t>1</a:t>
            </a:r>
            <a:r>
              <a:rPr lang="en-US" dirty="0"/>
              <a:t> Brittany Tarufelli,</a:t>
            </a:r>
            <a:r>
              <a:rPr lang="en-US" baseline="30000" dirty="0"/>
              <a:t>1</a:t>
            </a:r>
            <a:r>
              <a:rPr lang="en-US" dirty="0"/>
              <a:t> and Rui Yang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21B66-7DBE-124F-A2D2-85455EBDB5F9}"/>
              </a:ext>
            </a:extLst>
          </p:cNvPr>
          <p:cNvSpPr txBox="1"/>
          <p:nvPr/>
        </p:nvSpPr>
        <p:spPr>
          <a:xfrm>
            <a:off x="1524000" y="6392396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This presentation was funded by the U.S. Department of Energy’s</a:t>
            </a:r>
            <a:b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Grid Modernization Laboratory Consortium.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5A906DFF-4ED0-4942-9856-E7B9F22B117F}"/>
              </a:ext>
            </a:extLst>
          </p:cNvPr>
          <p:cNvSpPr txBox="1">
            <a:spLocks/>
          </p:cNvSpPr>
          <p:nvPr/>
        </p:nvSpPr>
        <p:spPr>
          <a:xfrm>
            <a:off x="272228" y="5014103"/>
            <a:ext cx="8658795" cy="394868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baseline="30000" dirty="0"/>
              <a:t>1</a:t>
            </a:r>
            <a:r>
              <a:rPr lang="en-US" b="1" dirty="0"/>
              <a:t>Pacific Northwest National Laboratory</a:t>
            </a:r>
          </a:p>
          <a:p>
            <a:r>
              <a:rPr lang="en-US" b="1" baseline="30000" dirty="0"/>
              <a:t>2</a:t>
            </a:r>
            <a:r>
              <a:rPr lang="en-US" b="1" dirty="0"/>
              <a:t>National Renewable Energy Laboratory</a:t>
            </a:r>
            <a:endParaRPr lang="en-US" b="1" baseline="30000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664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339F-F6C6-4C52-9CF6-A3D73D8F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2. Scenario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21D4D-73B0-4DD2-9A12-F6189D87C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26" y="1524000"/>
            <a:ext cx="10444407" cy="444976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Scenarios generally address specific policy questions, or a range of plausible physical or operational constraints or changes in the existing system.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Scenarios may include several policy choices or constraints:</a:t>
            </a:r>
          </a:p>
          <a:p>
            <a:pPr lvl="1"/>
            <a:r>
              <a:rPr lang="en-US" dirty="0"/>
              <a:t>Transmission constraints or elimination of transmission constraints</a:t>
            </a:r>
          </a:p>
          <a:p>
            <a:pPr lvl="1"/>
            <a:r>
              <a:rPr lang="en-US" dirty="0"/>
              <a:t>Availability or lack of availability of specific types of resources (onshore wind, offshore wind, imports)</a:t>
            </a:r>
          </a:p>
          <a:p>
            <a:pPr lvl="1"/>
            <a:r>
              <a:rPr lang="en-US" dirty="0"/>
              <a:t>Higher or lower levels of behind-the-meter (BTM) generation, numbers of electric vehicles (EVs), or levels of electrification of currently fossil-fueled end uses</a:t>
            </a:r>
          </a:p>
          <a:p>
            <a:pPr lvl="1"/>
            <a:r>
              <a:rPr lang="en-US" dirty="0"/>
              <a:t>Seeking life extension for nuclear or other major generating facilities (alternatively, making a policy choice to prevent the premature retirement of facilities)</a:t>
            </a:r>
          </a:p>
          <a:p>
            <a:pPr lvl="1"/>
            <a:r>
              <a:rPr lang="en-US" dirty="0"/>
              <a:t>Early retirement of natural gas and other fossil fuel plants</a:t>
            </a:r>
          </a:p>
          <a:p>
            <a:r>
              <a:rPr lang="en-US" dirty="0"/>
              <a:t>Climate change impacts should also be included.</a:t>
            </a:r>
          </a:p>
        </p:txBody>
      </p:sp>
    </p:spTree>
    <p:extLst>
      <p:ext uri="{BB962C8B-B14F-4D97-AF65-F5344CB8AC3E}">
        <p14:creationId xmlns:p14="http://schemas.microsoft.com/office/powerpoint/2010/main" val="394111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5DAE1-75FE-AB20-5151-8D9E2ED1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3. Detailed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A3A5B-9F19-8ACF-CE4A-5171E631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66" y="1586582"/>
            <a:ext cx="9950262" cy="4057076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Grid engineering analyses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based on the laws of physics that ultimately dictate the physical operation of the electric system.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analyses inform grid needs identification and changes, upgrades and solutions that may be needed.</a:t>
            </a:r>
          </a:p>
          <a:p>
            <a:pPr lvl="1"/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Grid needs 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identification involves identifying specific substations and circuits where planning criteria are already violated, or forecasted to become violated over the planning period.</a:t>
            </a:r>
          </a:p>
          <a:p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 Identification: 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Identify utility, customer, and third-party solutions that address multiple planning objectives to provide the greatest relative value.</a:t>
            </a:r>
          </a:p>
          <a:p>
            <a:pPr lvl="1"/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step is a key opportunity to identify solutions that address more than one need, including needs across resource, transmission and distribution planning.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 &amp; Short Term Planning: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equires taking a holistic view to address both normal conditions and resilience needs to optimize solution expenditures equitably. 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4E3F2E-7D56-EC90-9527-7A5D182A2306}"/>
              </a:ext>
            </a:extLst>
          </p:cNvPr>
          <p:cNvSpPr/>
          <p:nvPr/>
        </p:nvSpPr>
        <p:spPr>
          <a:xfrm>
            <a:off x="377342" y="4133114"/>
            <a:ext cx="10187709" cy="1376218"/>
          </a:xfrm>
          <a:prstGeom prst="roundRect">
            <a:avLst>
              <a:gd name="adj" fmla="val 8613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6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5DAE1-75FE-AB20-5151-8D9E2ED1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4. Utility Filing &amp; Regulatory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A3A5B-9F19-8ACF-CE4A-5171E631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1571082"/>
            <a:ext cx="5717309" cy="353752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Planning integration considerations include the interdependency of typically separate commission dockets in relation to planning steps and timing.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Opportunities for state commissions to consider the interdependencies of various dockets that inform or are informed by integrated system planning.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5E27D-DC8E-8AD4-4C54-495C32BC0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01"/>
          <a:stretch/>
        </p:blipFill>
        <p:spPr>
          <a:xfrm>
            <a:off x="6737564" y="1452127"/>
            <a:ext cx="4784436" cy="5131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0BB517-0612-FFDD-639A-988ABBFCC775}"/>
              </a:ext>
            </a:extLst>
          </p:cNvPr>
          <p:cNvSpPr txBox="1"/>
          <p:nvPr/>
        </p:nvSpPr>
        <p:spPr>
          <a:xfrm>
            <a:off x="8414335" y="1571082"/>
            <a:ext cx="13067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Resource Dockets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19226-9883-0F6B-6018-5FABFB19E2F6}"/>
              </a:ext>
            </a:extLst>
          </p:cNvPr>
          <p:cNvSpPr txBox="1"/>
          <p:nvPr/>
        </p:nvSpPr>
        <p:spPr>
          <a:xfrm>
            <a:off x="7038118" y="6059251"/>
            <a:ext cx="1488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Resilience Docket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78E61EE-B016-39B1-19D7-641D02FC56F8}"/>
              </a:ext>
            </a:extLst>
          </p:cNvPr>
          <p:cNvSpPr/>
          <p:nvPr/>
        </p:nvSpPr>
        <p:spPr>
          <a:xfrm rot="5184819">
            <a:off x="7617262" y="3687941"/>
            <a:ext cx="1667434" cy="3431310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9A47FB-58D2-A94D-8CB2-AE594ACBA06D}"/>
              </a:ext>
            </a:extLst>
          </p:cNvPr>
          <p:cNvSpPr/>
          <p:nvPr/>
        </p:nvSpPr>
        <p:spPr>
          <a:xfrm>
            <a:off x="207455" y="3330608"/>
            <a:ext cx="6131747" cy="1713345"/>
          </a:xfrm>
          <a:prstGeom prst="roundRect">
            <a:avLst>
              <a:gd name="adj" fmla="val 8613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4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36C8-B6A5-0093-6F01-1B0084E6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on Key Elements of Integrated System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1C1D-BAFA-2DEE-E3CB-357179098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727200"/>
            <a:ext cx="10714182" cy="4398966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Integrating system planning processes is aspirational, but may not be practical writ large.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However, key interdependent aspects of resource, transmission and distribution planning are ripe for alignment: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Planning Objectives and Criteria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Load, Resource, and Climate Forecasts and Assumptions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Grid Needs and Solution Evaluation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Identifying regulatory docket interdependencies can enhance system planning and outcomes.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92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AB8B-4D24-4D36-B1B7-0C9967B0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93" y="676712"/>
            <a:ext cx="9375233" cy="421145"/>
          </a:xfrm>
        </p:spPr>
        <p:txBody>
          <a:bodyPr/>
          <a:lstStyle/>
          <a:p>
            <a:r>
              <a:rPr lang="en-US" dirty="0"/>
              <a:t>Load Forecasting – Current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F7EE-EB97-472D-AC74-407D26F07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93" y="1320128"/>
            <a:ext cx="11541116" cy="5108381"/>
          </a:xfrm>
        </p:spPr>
        <p:txBody>
          <a:bodyPr/>
          <a:lstStyle/>
          <a:p>
            <a:r>
              <a:rPr lang="en-US" b="1" dirty="0"/>
              <a:t>Load Forecast </a:t>
            </a:r>
            <a:r>
              <a:rPr lang="en-US" dirty="0"/>
              <a:t>advanced practices are granular load forecasts</a:t>
            </a:r>
          </a:p>
          <a:p>
            <a:pPr lvl="1"/>
            <a:r>
              <a:rPr lang="en-US" dirty="0"/>
              <a:t>Granular in time – Forecasts for all 365 days x 24 hours = 8,760 hours per year</a:t>
            </a:r>
          </a:p>
          <a:p>
            <a:pPr lvl="2"/>
            <a:r>
              <a:rPr lang="en-US" dirty="0"/>
              <a:t>Feeds into advanced modeling of resources</a:t>
            </a:r>
          </a:p>
          <a:p>
            <a:pPr lvl="1"/>
            <a:r>
              <a:rPr lang="en-US" dirty="0"/>
              <a:t>Granular in space – Forecasts at the circuit and transformer level</a:t>
            </a:r>
          </a:p>
          <a:p>
            <a:r>
              <a:rPr lang="en-US" dirty="0"/>
              <a:t>A diverse set of tools are used to create these forecasts </a:t>
            </a:r>
          </a:p>
          <a:p>
            <a:pPr lvl="1"/>
            <a:r>
              <a:rPr lang="en-US" dirty="0" err="1"/>
              <a:t>LoadSEER</a:t>
            </a:r>
            <a:endParaRPr lang="en-US" dirty="0"/>
          </a:p>
          <a:p>
            <a:pPr lvl="1"/>
            <a:r>
              <a:rPr lang="en-US" dirty="0"/>
              <a:t>CYMEDIST</a:t>
            </a:r>
          </a:p>
          <a:p>
            <a:pPr lvl="1"/>
            <a:r>
              <a:rPr lang="en-US" dirty="0"/>
              <a:t>SYNERGI</a:t>
            </a:r>
          </a:p>
          <a:p>
            <a:pPr lvl="1"/>
            <a:r>
              <a:rPr lang="en-US" dirty="0" err="1"/>
              <a:t>GridLab</a:t>
            </a:r>
            <a:r>
              <a:rPr lang="en-US" dirty="0"/>
              <a:t>-D </a:t>
            </a:r>
          </a:p>
          <a:p>
            <a:pPr lvl="1"/>
            <a:r>
              <a:rPr lang="en-US" dirty="0"/>
              <a:t>Econometric models </a:t>
            </a:r>
          </a:p>
          <a:p>
            <a:pPr lvl="1"/>
            <a:r>
              <a:rPr lang="en-US" dirty="0"/>
              <a:t>Probabilistic forecasting techniques</a:t>
            </a:r>
          </a:p>
          <a:p>
            <a:pPr lvl="1"/>
            <a:r>
              <a:rPr lang="en-US" dirty="0"/>
              <a:t>End-use models</a:t>
            </a:r>
          </a:p>
          <a:p>
            <a:r>
              <a:rPr lang="en-US" dirty="0"/>
              <a:t>Judgement and company projections can form basis of forecasts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51132-9193-481E-AD5F-C5DDA6C5A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352" y="731834"/>
            <a:ext cx="2285711" cy="9618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6650FF5-0B2B-4F31-8123-46C99807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109" y="1928014"/>
            <a:ext cx="2915167" cy="9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tribution system software CYME CYMDIST 4.5 R12 English version with  mounting video|software ups|software dashboardsoftware define - AliExpress">
            <a:extLst>
              <a:ext uri="{FF2B5EF4-FFF2-40B4-BE49-F238E27FC236}">
                <a16:creationId xmlns:a16="http://schemas.microsoft.com/office/drawing/2014/main" id="{BDF9D68D-0803-4B42-9C39-DEAED6B8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33" y="4257168"/>
            <a:ext cx="3434061" cy="20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YME 7.1 / CYMDIST 4.7 / CYMGrd 6.3 / CYMCAP 4.2 / CYMTCC 4.5 / PSAF 3.0">
            <a:extLst>
              <a:ext uri="{FF2B5EF4-FFF2-40B4-BE49-F238E27FC236}">
                <a16:creationId xmlns:a16="http://schemas.microsoft.com/office/drawing/2014/main" id="{E8DEF425-6E74-4A83-9CC5-AD9EE127E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516" y="3026139"/>
            <a:ext cx="2251093" cy="11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2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A718-A73B-4B2E-9D1F-76C3857F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Forecasting in Resource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51AAA-ECB5-4663-B09D-D70FF4B4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93" y="1600203"/>
            <a:ext cx="8894128" cy="4525964"/>
          </a:xfrm>
        </p:spPr>
        <p:txBody>
          <a:bodyPr/>
          <a:lstStyle/>
          <a:p>
            <a:r>
              <a:rPr lang="en-US" dirty="0"/>
              <a:t>Documentation of load and DER forecasts in electricity system plans (New England examples):</a:t>
            </a:r>
          </a:p>
          <a:p>
            <a:pPr lvl="1"/>
            <a:r>
              <a:rPr lang="en-US" dirty="0"/>
              <a:t>Mix of econometric and end-use models</a:t>
            </a:r>
          </a:p>
          <a:p>
            <a:pPr lvl="1"/>
            <a:r>
              <a:rPr lang="en-US" dirty="0"/>
              <a:t>Several plans included granular load forecasts</a:t>
            </a:r>
          </a:p>
          <a:p>
            <a:pPr lvl="1"/>
            <a:r>
              <a:rPr lang="en-US" dirty="0"/>
              <a:t>Several plans included granular DER forecasts</a:t>
            </a:r>
          </a:p>
          <a:p>
            <a:pPr lvl="1"/>
            <a:r>
              <a:rPr lang="en-US" dirty="0"/>
              <a:t>ISO-NE’s forecast underlies some plans’ projections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AE4FAAC-E65B-4455-ACF6-AA5D16256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354" y="2441648"/>
            <a:ext cx="2870435" cy="1545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Funnel chart&#10;&#10;Description automatically generated with medium confidence">
            <a:extLst>
              <a:ext uri="{FF2B5EF4-FFF2-40B4-BE49-F238E27FC236}">
                <a16:creationId xmlns:a16="http://schemas.microsoft.com/office/drawing/2014/main" id="{F93E88FB-4198-48E7-8E76-308C3C9F0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616" y="3890201"/>
            <a:ext cx="2001918" cy="2845621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2509F7A-D5F3-4A9B-92CE-9B56083E9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982" y="3890410"/>
            <a:ext cx="2019521" cy="2845621"/>
          </a:xfrm>
          <a:prstGeom prst="rect">
            <a:avLst/>
          </a:prstGeom>
        </p:spPr>
      </p:pic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EBD618-C34F-4360-9174-C7ED04CB2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4490" y="3881306"/>
            <a:ext cx="2430780" cy="2878372"/>
          </a:xfrm>
          <a:prstGeom prst="rect">
            <a:avLst/>
          </a:prstGeom>
        </p:spPr>
      </p:pic>
      <p:pic>
        <p:nvPicPr>
          <p:cNvPr id="27" name="Picture 2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91685F5-51D0-45C2-B88F-71F5502F4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1390" y="3905517"/>
            <a:ext cx="2197785" cy="2846681"/>
          </a:xfrm>
          <a:prstGeom prst="rect">
            <a:avLst/>
          </a:prstGeom>
        </p:spPr>
      </p:pic>
      <p:pic>
        <p:nvPicPr>
          <p:cNvPr id="29" name="Picture 2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0E4B74D-45D3-4E17-A04A-E8465DE071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037"/>
          <a:stretch/>
        </p:blipFill>
        <p:spPr>
          <a:xfrm>
            <a:off x="9483789" y="1600202"/>
            <a:ext cx="2331720" cy="2425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FFB6D4-1760-4CA6-820F-BCE0208FC4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739" y="3890410"/>
            <a:ext cx="2288081" cy="29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99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4841-753F-48DA-A728-F1AEB6AF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Challenges for Load Forecasting –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F4E94-366A-4D19-9532-A5C805D5A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93" y="1600203"/>
            <a:ext cx="3817160" cy="4525963"/>
          </a:xfrm>
        </p:spPr>
        <p:txBody>
          <a:bodyPr/>
          <a:lstStyle/>
          <a:p>
            <a:r>
              <a:rPr lang="en-US" dirty="0"/>
              <a:t>Impact of climate change</a:t>
            </a:r>
          </a:p>
          <a:p>
            <a:pPr lvl="1"/>
            <a:r>
              <a:rPr lang="en-US" dirty="0"/>
              <a:t>Temperature increase</a:t>
            </a:r>
          </a:p>
          <a:p>
            <a:pPr lvl="1"/>
            <a:r>
              <a:rPr lang="en-US" dirty="0"/>
              <a:t>Precipitation patterns</a:t>
            </a:r>
          </a:p>
          <a:p>
            <a:pPr lvl="1"/>
            <a:r>
              <a:rPr lang="en-US" dirty="0"/>
              <a:t>River flows and hydro electric generation</a:t>
            </a:r>
          </a:p>
          <a:p>
            <a:pPr lvl="1"/>
            <a:endParaRPr lang="en-US" dirty="0"/>
          </a:p>
          <a:p>
            <a:r>
              <a:rPr lang="en-US" dirty="0"/>
              <a:t>Load forecasting</a:t>
            </a:r>
          </a:p>
          <a:p>
            <a:pPr lvl="1"/>
            <a:r>
              <a:rPr lang="en-US" dirty="0"/>
              <a:t>Demand</a:t>
            </a:r>
          </a:p>
          <a:p>
            <a:pPr lvl="1"/>
            <a:r>
              <a:rPr lang="en-US" dirty="0"/>
              <a:t>Peak load</a:t>
            </a:r>
          </a:p>
          <a:p>
            <a:pPr lvl="1"/>
            <a:endParaRPr lang="en-US" dirty="0"/>
          </a:p>
          <a:p>
            <a:r>
              <a:rPr lang="en-US" dirty="0"/>
              <a:t>Example studies</a:t>
            </a:r>
          </a:p>
          <a:p>
            <a:pPr lvl="1"/>
            <a:r>
              <a:rPr lang="en-US" dirty="0"/>
              <a:t>Demand projection </a:t>
            </a:r>
            <a:r>
              <a:rPr lang="en-US" baseline="30000" dirty="0"/>
              <a:t>[1]</a:t>
            </a:r>
          </a:p>
          <a:p>
            <a:pPr lvl="1"/>
            <a:r>
              <a:rPr lang="en-US" dirty="0"/>
              <a:t>Peak load forecasting </a:t>
            </a:r>
            <a:r>
              <a:rPr lang="en-US" baseline="30000" dirty="0"/>
              <a:t>[2]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40768-766E-48B7-936F-F2BA06E0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632" y="1674963"/>
            <a:ext cx="363424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9CEFE5-2DFD-4735-B37C-20D954F5722D}"/>
              </a:ext>
            </a:extLst>
          </p:cNvPr>
          <p:cNvSpPr txBox="1"/>
          <p:nvPr/>
        </p:nvSpPr>
        <p:spPr>
          <a:xfrm>
            <a:off x="269005" y="6126166"/>
            <a:ext cx="103032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P. Sullivan, J. Colman, and E.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Kalendra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“Predicting the Response of Electricity Load to Climate Change,”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NREL Technical Report, NREL/TP-6A20-64297, 2015.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D.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Burilloa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V. Chester, S.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Pincetl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 D. Fournier, and J. Reyna, “Forecasting Peak Electricity Demand for Los Angeles Considering Higher Air Temperatures Due to Climate Change,”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Energy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236 (15): Feb. 2019.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B176A0-CEB7-4B40-8311-E516706CAB08}"/>
              </a:ext>
            </a:extLst>
          </p:cNvPr>
          <p:cNvSpPr txBox="1"/>
          <p:nvPr/>
        </p:nvSpPr>
        <p:spPr>
          <a:xfrm>
            <a:off x="5207118" y="1332077"/>
            <a:ext cx="4847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Projection in 2050 </a:t>
            </a:r>
            <a:r>
              <a:rPr lang="en-US" sz="1600" baseline="30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09C70-F6EA-42D2-92C7-FD45046EB236}"/>
              </a:ext>
            </a:extLst>
          </p:cNvPr>
          <p:cNvGrpSpPr/>
          <p:nvPr/>
        </p:nvGrpSpPr>
        <p:grpSpPr>
          <a:xfrm>
            <a:off x="7785152" y="1720683"/>
            <a:ext cx="4406848" cy="4069080"/>
            <a:chOff x="7785152" y="1720683"/>
            <a:chExt cx="4406848" cy="40690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FA4C84-0EDF-466E-AC54-36BEFAE0D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854"/>
            <a:stretch/>
          </p:blipFill>
          <p:spPr>
            <a:xfrm>
              <a:off x="7785152" y="1720683"/>
              <a:ext cx="4406848" cy="20175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96E253-5422-45DB-A497-20216B125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854"/>
            <a:stretch/>
          </p:blipFill>
          <p:spPr>
            <a:xfrm>
              <a:off x="7785152" y="3772213"/>
              <a:ext cx="4406848" cy="2017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107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1747-082A-4F8A-ABAB-4A3F1310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1" y="365761"/>
            <a:ext cx="10496402" cy="748695"/>
          </a:xfrm>
        </p:spPr>
        <p:txBody>
          <a:bodyPr>
            <a:noAutofit/>
          </a:bodyPr>
          <a:lstStyle/>
          <a:p>
            <a:r>
              <a:rPr lang="en-US"/>
              <a:t>NW Power Plan Example – Downscaled Climate Data </a:t>
            </a:r>
            <a:br>
              <a:rPr lang="en-US"/>
            </a:br>
            <a:r>
              <a:rPr lang="en-US"/>
              <a:t>(Rather than Historic Data) Shifts System Peak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FDAB0F2-F3C4-4D26-AB90-ADB93FE724C5}"/>
              </a:ext>
            </a:extLst>
          </p:cNvPr>
          <p:cNvGraphicFramePr>
            <a:graphicFrameLocks/>
          </p:cNvGraphicFramePr>
          <p:nvPr/>
        </p:nvGraphicFramePr>
        <p:xfrm>
          <a:off x="595822" y="1360333"/>
          <a:ext cx="8390585" cy="512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02D0A21-3C24-448A-96E0-E0CA32786790}"/>
              </a:ext>
            </a:extLst>
          </p:cNvPr>
          <p:cNvSpPr txBox="1"/>
          <p:nvPr/>
        </p:nvSpPr>
        <p:spPr>
          <a:xfrm>
            <a:off x="9264501" y="5358100"/>
            <a:ext cx="2785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/>
              <a:t>1 </a:t>
            </a:r>
            <a:r>
              <a:rPr lang="en-US" sz="1200"/>
              <a:t>Because this chart was created in 2019, historic temperatures (and therefore demand forecasts) for that year were not available.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A433F-0818-4784-A15F-4A35EB36B552}"/>
              </a:ext>
            </a:extLst>
          </p:cNvPr>
          <p:cNvSpPr txBox="1"/>
          <p:nvPr/>
        </p:nvSpPr>
        <p:spPr>
          <a:xfrm>
            <a:off x="9264501" y="1720840"/>
            <a:ext cx="2430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Dashed line represents monthly average peak-hour demand based on historic temperatures from 1949-2018.</a:t>
            </a:r>
          </a:p>
          <a:p>
            <a:endParaRPr lang="en-US"/>
          </a:p>
          <a:p>
            <a:r>
              <a:rPr lang="en-US"/>
              <a:t>Solid line represents monthly average peak-hour demand based on forecasted climate change temperatures for 2020-29.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70A5D-6F06-4416-9847-22B58DB9B1E1}"/>
              </a:ext>
            </a:extLst>
          </p:cNvPr>
          <p:cNvSpPr txBox="1"/>
          <p:nvPr/>
        </p:nvSpPr>
        <p:spPr>
          <a:xfrm>
            <a:off x="595822" y="6492239"/>
            <a:ext cx="8755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From John Fazio, Northwest Power and Conservation Council, November 2021, </a:t>
            </a:r>
            <a:r>
              <a:rPr lang="en-US" sz="1200">
                <a:hlinkClick r:id="rId3"/>
              </a:rPr>
              <a:t>Presentation to the National Council on Electricity Policy</a:t>
            </a:r>
            <a:r>
              <a:rPr lang="en-US" sz="1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200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8FB7E-0526-48F3-B08B-23FE42C6E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88" y="1348276"/>
            <a:ext cx="11597647" cy="4525963"/>
          </a:xfrm>
        </p:spPr>
        <p:txBody>
          <a:bodyPr/>
          <a:lstStyle/>
          <a:p>
            <a:r>
              <a:rPr lang="en-US" b="1"/>
              <a:t>DER forecasts</a:t>
            </a:r>
          </a:p>
          <a:p>
            <a:pPr lvl="1"/>
            <a:r>
              <a:rPr lang="en-US"/>
              <a:t>Some utilities use </a:t>
            </a:r>
            <a:r>
              <a:rPr lang="en-US" b="1"/>
              <a:t>econometric methods </a:t>
            </a:r>
            <a:r>
              <a:rPr lang="en-US"/>
              <a:t>to analyze the historical relationship between DER adoption and other economics variables to forecast future adoption.</a:t>
            </a:r>
          </a:p>
          <a:p>
            <a:pPr lvl="1"/>
            <a:r>
              <a:rPr lang="en-US"/>
              <a:t>Some utilities forecast DER adoption by fitting innovation diffusion curves to historical data, typically using the </a:t>
            </a:r>
            <a:r>
              <a:rPr lang="en-US" b="1"/>
              <a:t>Bass diffusion model.</a:t>
            </a:r>
          </a:p>
          <a:p>
            <a:pPr lvl="2"/>
            <a:r>
              <a:rPr lang="en-US"/>
              <a:t>Requires a sufficient history of adoption</a:t>
            </a:r>
          </a:p>
          <a:p>
            <a:pPr lvl="2"/>
            <a:r>
              <a:rPr lang="en-US"/>
              <a:t>Not always feasible for DERs in nascent stage or those experiencing truly disruptive innovation</a:t>
            </a:r>
          </a:p>
          <a:p>
            <a:pPr lvl="2"/>
            <a:r>
              <a:rPr lang="en-US"/>
              <a:t>Bass diffusion optimizes three parameters (P - innovators, Q - imitators, and M – potential adopters) to explain monthly adoption patterns</a:t>
            </a:r>
          </a:p>
          <a:p>
            <a:pPr lvl="1"/>
            <a:r>
              <a:rPr lang="en-US"/>
              <a:t>Utilities can use tools such as </a:t>
            </a:r>
            <a:r>
              <a:rPr lang="en-US" b="1" err="1"/>
              <a:t>Gridlab</a:t>
            </a:r>
            <a:r>
              <a:rPr lang="en-US" b="1"/>
              <a:t>-D, </a:t>
            </a:r>
            <a:r>
              <a:rPr lang="en-US" b="1" err="1"/>
              <a:t>WattPlan</a:t>
            </a:r>
            <a:r>
              <a:rPr lang="en-US" b="1"/>
              <a:t> Grid</a:t>
            </a:r>
            <a:r>
              <a:rPr lang="en-US"/>
              <a:t>, and </a:t>
            </a:r>
            <a:r>
              <a:rPr lang="en-US" b="1" err="1"/>
              <a:t>LoadSEER</a:t>
            </a:r>
            <a:r>
              <a:rPr lang="en-US" b="1"/>
              <a:t>.</a:t>
            </a:r>
            <a:r>
              <a:rPr lang="en-US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33DBBF-ACC8-4BDD-BAE8-7F882DF0D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88" y="274638"/>
            <a:ext cx="8899525" cy="808037"/>
          </a:xfrm>
        </p:spPr>
        <p:txBody>
          <a:bodyPr/>
          <a:lstStyle/>
          <a:p>
            <a:r>
              <a:rPr lang="en-US"/>
              <a:t>Current Forecasting Best Practices (1)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5A8B52-0094-4910-B269-4E7F81790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713" y="4376791"/>
            <a:ext cx="7190325" cy="24547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F0EDA1-B943-4BE2-8BBB-FA2E080399B1}"/>
              </a:ext>
            </a:extLst>
          </p:cNvPr>
          <p:cNvSpPr txBox="1"/>
          <p:nvPr/>
        </p:nvSpPr>
        <p:spPr>
          <a:xfrm>
            <a:off x="9167813" y="5735739"/>
            <a:ext cx="2543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4"/>
              </a:rPr>
              <a:t>van der Kam et al. 2018</a:t>
            </a:r>
            <a:endParaRPr lang="en-US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F1F3CA-002A-4234-905A-60584BE92B01}"/>
              </a:ext>
            </a:extLst>
          </p:cNvPr>
          <p:cNvSpPr txBox="1"/>
          <p:nvPr/>
        </p:nvSpPr>
        <p:spPr>
          <a:xfrm>
            <a:off x="9048307" y="3753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49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DEA8-70BB-4323-B2A1-6248CBF4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Forecasting Best Practices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9C236-4A1F-4304-A2D0-1DA326A97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05" y="1332844"/>
            <a:ext cx="11653990" cy="4525963"/>
          </a:xfrm>
        </p:spPr>
        <p:txBody>
          <a:bodyPr/>
          <a:lstStyle/>
          <a:p>
            <a:r>
              <a:rPr lang="en-US" b="1"/>
              <a:t>DER forecasts, cont.</a:t>
            </a:r>
          </a:p>
          <a:p>
            <a:pPr lvl="1"/>
            <a:r>
              <a:rPr lang="en-US"/>
              <a:t>Some utilities start with top-down, system-wide DER forecasts that they disaggregate between substations. </a:t>
            </a:r>
          </a:p>
          <a:p>
            <a:pPr lvl="1"/>
            <a:r>
              <a:rPr lang="en-US"/>
              <a:t>California’s </a:t>
            </a:r>
            <a:r>
              <a:rPr lang="en-US">
                <a:hlinkClick r:id="rId2"/>
              </a:rPr>
              <a:t>Distribution Forecasting Working Group Final Report</a:t>
            </a:r>
            <a:r>
              <a:rPr lang="en-US"/>
              <a:t> describes three classes of disaggregation techniques:</a:t>
            </a:r>
          </a:p>
          <a:p>
            <a:pPr lvl="2"/>
            <a:r>
              <a:rPr lang="en-US" b="1"/>
              <a:t>Proportional allocation </a:t>
            </a:r>
            <a:r>
              <a:rPr lang="en-US"/>
              <a:t>- Disaggregates the DER forecast to circuits based on utility data for the circuit (load, energy, or number of customers)</a:t>
            </a:r>
          </a:p>
          <a:p>
            <a:pPr lvl="2"/>
            <a:r>
              <a:rPr lang="en-US" b="1"/>
              <a:t>Propensity models </a:t>
            </a:r>
            <a:r>
              <a:rPr lang="en-US"/>
              <a:t>- Base disaggregation on customer characteristics that are used to compute a propensity score. Propensity models could be estimated using ZIP code data, where models relate historical adoption to customer characteristics in each ZIP code</a:t>
            </a:r>
          </a:p>
          <a:p>
            <a:pPr lvl="2"/>
            <a:r>
              <a:rPr lang="en-US" b="1"/>
              <a:t>Adoption models </a:t>
            </a:r>
            <a:r>
              <a:rPr lang="en-US"/>
              <a:t>-</a:t>
            </a:r>
            <a:r>
              <a:rPr lang="en-US" b="1"/>
              <a:t> </a:t>
            </a:r>
            <a:r>
              <a:rPr lang="en-US"/>
              <a:t>Use a bottom-up adoption forecast based on observed adoption patterns and estimated adoption model parameters; includes S-Curve/Bass Diffusion Models</a:t>
            </a:r>
          </a:p>
          <a:p>
            <a:pPr lvl="1"/>
            <a:r>
              <a:rPr lang="en-US"/>
              <a:t>Utilities with granular data can predict where customers have a higher propensity for DER adoption based on characteristics such as energy use, weather, number of customers, and geographic location.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39D5E-3409-4D1D-91F7-0A53DCF80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987" y="5063619"/>
            <a:ext cx="5760982" cy="177745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71894B-862B-470E-B820-0FAAC0EF8AA4}"/>
              </a:ext>
            </a:extLst>
          </p:cNvPr>
          <p:cNvSpPr txBox="1">
            <a:spLocks/>
          </p:cNvSpPr>
          <p:nvPr/>
        </p:nvSpPr>
        <p:spPr>
          <a:xfrm>
            <a:off x="269005" y="5159128"/>
            <a:ext cx="6583829" cy="157800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SzPct val="90000"/>
              <a:buFont typeface="Lucida Grande"/>
              <a:buChar char="►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◼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SzPct val="12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charset="2"/>
              <a:buChar char="u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Arial"/>
              <a:buChar char="►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For example, NYISO is relying on the </a:t>
            </a:r>
            <a:r>
              <a:rPr lang="en-US">
                <a:hlinkClick r:id="rId4"/>
              </a:rPr>
              <a:t>NYSERDA DER database</a:t>
            </a:r>
            <a:r>
              <a:rPr lang="en-US"/>
              <a:t> as an interim source for its forecasts. The database includes DER locations across the state, aggregate DER data, and current and past performance data from New York DER projects.</a:t>
            </a:r>
          </a:p>
        </p:txBody>
      </p:sp>
    </p:spTree>
    <p:extLst>
      <p:ext uri="{BB962C8B-B14F-4D97-AF65-F5344CB8AC3E}">
        <p14:creationId xmlns:p14="http://schemas.microsoft.com/office/powerpoint/2010/main" val="327899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4BB89-646A-C3CC-7DAF-F563640D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34FC0-715C-3289-2E79-C9BB4E84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3" y="1476665"/>
            <a:ext cx="10834254" cy="390466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Overview of Integrated System Planning - Key Elements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Focus on Areas for Alignment Across Resource, Transmission &amp; Distribution Planning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Deeper Look at Forecasting Load, Resources and Climate Impacts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0B057-4F40-8457-9D51-52FECD1BFB0A}"/>
              </a:ext>
            </a:extLst>
          </p:cNvPr>
          <p:cNvSpPr txBox="1"/>
          <p:nvPr/>
        </p:nvSpPr>
        <p:spPr>
          <a:xfrm>
            <a:off x="609599" y="4451323"/>
            <a:ext cx="10903527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The process framework for integrated system planning provided here should not be considered a prescriptive approach. Rather, it is most useful as a guide that provides a set of considerations regarding specific processes and methods that may serve the unique circumstances and objectives of individual jurisdictions and utilities. </a:t>
            </a:r>
          </a:p>
        </p:txBody>
      </p:sp>
    </p:spTree>
    <p:extLst>
      <p:ext uri="{BB962C8B-B14F-4D97-AF65-F5344CB8AC3E}">
        <p14:creationId xmlns:p14="http://schemas.microsoft.com/office/powerpoint/2010/main" val="1196277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F9B8-AB73-45B2-9C82-07E0B62FF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Forecasting Best Practices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66038-1A1C-41B5-81FB-93C760112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05" y="1447803"/>
            <a:ext cx="11541116" cy="4525963"/>
          </a:xfrm>
        </p:spPr>
        <p:txBody>
          <a:bodyPr/>
          <a:lstStyle/>
          <a:p>
            <a:r>
              <a:rPr lang="en-US" b="1"/>
              <a:t>EV forecasts</a:t>
            </a:r>
            <a:endParaRPr lang="en-US"/>
          </a:p>
          <a:p>
            <a:pPr lvl="1"/>
            <a:r>
              <a:rPr lang="en-US"/>
              <a:t>Utilities using best practices forecast customers’ propensity to adopt EVs with </a:t>
            </a:r>
            <a:r>
              <a:rPr lang="en-US" b="1"/>
              <a:t>propensity models </a:t>
            </a:r>
            <a:r>
              <a:rPr lang="en-US"/>
              <a:t>(using regression techniques or machine learning to identify key variables correlated with customer adoption) or </a:t>
            </a:r>
            <a:r>
              <a:rPr lang="en-US" b="1"/>
              <a:t>Bass diffusion models </a:t>
            </a:r>
            <a:r>
              <a:rPr lang="en-US"/>
              <a:t>(to fit diffusion curves) at a granular (ZIP code) level based on characteristics such as energy use, weather, number of customers, and geographic location. </a:t>
            </a:r>
          </a:p>
          <a:p>
            <a:pPr lvl="1"/>
            <a:r>
              <a:rPr lang="en-US"/>
              <a:t>EVs are then allocated to the circuit level based on factors such as load, energy, or number of customers. </a:t>
            </a:r>
          </a:p>
          <a:p>
            <a:pPr lvl="1"/>
            <a:r>
              <a:rPr lang="en-US"/>
              <a:t>Other tools are also being explored, including transportation modeling to simulate EV charging behaviors using </a:t>
            </a:r>
            <a:r>
              <a:rPr lang="en-US" b="1"/>
              <a:t>POLARIS</a:t>
            </a:r>
            <a:r>
              <a:rPr lang="en-US"/>
              <a:t> (Planning and Operations Language for Agent-based Regional Integrated Simulation), an agent-based model developed by Argonne National Laboratory.</a:t>
            </a:r>
          </a:p>
          <a:p>
            <a:pPr lvl="1"/>
            <a:r>
              <a:rPr lang="en-US"/>
              <a:t>Hawaiian Electric Integrated Grid Planning example: </a:t>
            </a:r>
          </a:p>
          <a:p>
            <a:pPr lvl="2"/>
            <a:r>
              <a:rPr lang="en-US"/>
              <a:t>Integral Analytics developed the EV forecast adoption model by combining macro-level Bass Diffusion models with geospatial customer-level, agent-based models through its proprietary load forecasting tool, </a:t>
            </a:r>
            <a:r>
              <a:rPr lang="en-US" err="1"/>
              <a:t>LoadSEER</a:t>
            </a:r>
            <a:r>
              <a:rPr lang="en-US"/>
              <a:t>.</a:t>
            </a:r>
          </a:p>
          <a:p>
            <a:pPr lvl="2"/>
            <a:r>
              <a:rPr lang="en-US"/>
              <a:t>Total number of vehicles was segmented into charging profile segments. Hourly changing profiles were developed using charging station telemetry, load research, and AMI data. </a:t>
            </a:r>
          </a:p>
          <a:p>
            <a:pPr lvl="2"/>
            <a:r>
              <a:rPr lang="en-US"/>
              <a:t>Hourly load modeling and statistical sampling were used to develop a core set of EV charging profiles</a:t>
            </a:r>
          </a:p>
          <a:p>
            <a:pPr lvl="1"/>
            <a:r>
              <a:rPr lang="en-US"/>
              <a:t>Some utilities are working with Electric Vehicle Supply Equipment companies to develop EV load profiles for various EV charging use cases.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77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8E09FD-02E8-4C10-9E62-DF1084536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Resource planning is usually at system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E1DF48-8782-4EC0-8452-BE1E54D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Level vs. Distribution Level Forecasts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BA693-8F4B-42B2-8AA7-63998973C6E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Loads forecasted at a system level</a:t>
            </a:r>
          </a:p>
          <a:p>
            <a:r>
              <a:rPr lang="en-US" dirty="0"/>
              <a:t>Generation meeting load at the system or other high aggregation level — e.g., state level</a:t>
            </a:r>
          </a:p>
          <a:p>
            <a:r>
              <a:rPr lang="en-US" dirty="0"/>
              <a:t>BTM generation included in IRPs often at an aggregated system level</a:t>
            </a:r>
          </a:p>
          <a:p>
            <a:pPr lvl="1"/>
            <a:r>
              <a:rPr lang="en-US" dirty="0"/>
              <a:t>Distribution system and BTM generation tend to be areas of low visibility</a:t>
            </a:r>
          </a:p>
          <a:p>
            <a:pPr lvl="1"/>
            <a:r>
              <a:rPr lang="en-US" dirty="0"/>
              <a:t>Load forecasting models (listed earlier) can help with visibility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DFF7DC-62B8-4ED0-9023-2D07F563004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 significant portion of new generation is connecting to the distribution system.</a:t>
            </a:r>
          </a:p>
          <a:p>
            <a:r>
              <a:rPr lang="en-US" dirty="0"/>
              <a:t>To encourage more new generation to connect requires knowledge – where there is available capacity and where there are bottlenecks.</a:t>
            </a:r>
          </a:p>
          <a:p>
            <a:r>
              <a:rPr lang="en-US" dirty="0"/>
              <a:t>Distribution-level data needed to assess:</a:t>
            </a:r>
          </a:p>
          <a:p>
            <a:pPr lvl="1"/>
            <a:r>
              <a:rPr lang="en-US" dirty="0"/>
              <a:t>What is happening BTM – PV, EV, and electrification </a:t>
            </a:r>
          </a:p>
          <a:p>
            <a:pPr lvl="1"/>
            <a:r>
              <a:rPr lang="en-US" dirty="0"/>
              <a:t>What is happening BTM is uneven for many reasons, but equity concerns are better addressed if spatial disaggregation is improved.</a:t>
            </a:r>
          </a:p>
          <a:p>
            <a:r>
              <a:rPr lang="en-US" dirty="0"/>
              <a:t>Some of the load forecasting tools help provide spatial visibility.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FCC9B5-91E7-422E-A978-8ECC12431E9B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rmAutofit/>
          </a:bodyPr>
          <a:lstStyle/>
          <a:p>
            <a:r>
              <a:rPr lang="en-US"/>
              <a:t>Integrated planning is at multiple levels</a:t>
            </a:r>
          </a:p>
        </p:txBody>
      </p:sp>
    </p:spTree>
    <p:extLst>
      <p:ext uri="{BB962C8B-B14F-4D97-AF65-F5344CB8AC3E}">
        <p14:creationId xmlns:p14="http://schemas.microsoft.com/office/powerpoint/2010/main" val="3259541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AC61-F6E9-4D9D-A951-C8ED1567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Forecasting Example – National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71019-BAE0-4705-BEF6-0EA92EFAF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93" y="1385599"/>
            <a:ext cx="8076505" cy="4525963"/>
          </a:xfrm>
        </p:spPr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Since 2018, National Grid has generated and published 8,760-hour feeder level forecasts.</a:t>
            </a:r>
          </a:p>
          <a:p>
            <a:r>
              <a:rPr lang="en-US" sz="1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Forecasts are used for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local area planning assessments and non-wires alternative evaluations.</a:t>
            </a:r>
          </a:p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Marginal Avoided Distribution Capacity study is used to quantify the value of DER in targeted locations.</a:t>
            </a:r>
          </a:p>
          <a:p>
            <a:r>
              <a:rPr lang="en-US" sz="1800"/>
              <a:t>In-house modeling combined with </a:t>
            </a:r>
            <a:r>
              <a:rPr lang="en-US" sz="1800" b="1"/>
              <a:t>GridLAB-D</a:t>
            </a:r>
            <a:r>
              <a:rPr lang="en-US" sz="1800" baseline="30000"/>
              <a:t>TM</a:t>
            </a:r>
            <a:r>
              <a:rPr lang="en-US" sz="1800"/>
              <a:t>, an open-source, simulation-based modeling environment that enables detailed power flow solutions, generates 8,760 load profiles for every feeder.</a:t>
            </a:r>
          </a:p>
          <a:p>
            <a:r>
              <a:rPr lang="en-US" sz="1800"/>
              <a:t>High-performance cloud computing, such as Amazon Web Services, improves the overall computational process.</a:t>
            </a:r>
          </a:p>
          <a:p>
            <a:r>
              <a:rPr lang="en-US" sz="1800"/>
              <a:t>EV charging behaviors of both residential and non-residential customers are simulated using the </a:t>
            </a:r>
            <a:r>
              <a:rPr lang="en-US" sz="1800" b="1"/>
              <a:t>POLARIS</a:t>
            </a:r>
            <a:r>
              <a:rPr lang="en-US" sz="1800"/>
              <a:t> model.</a:t>
            </a:r>
          </a:p>
          <a:p>
            <a:r>
              <a:rPr lang="en-US" sz="1800"/>
              <a:t>Annual peak load forecasts incorporate projected economic and demographic impacts and anticipated technological advances and policy objectives.</a:t>
            </a:r>
          </a:p>
          <a:p>
            <a:r>
              <a:rPr lang="en-US" sz="1800"/>
              <a:t>Future enhancements will incorporate probabilistic forecasting techniques.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087A2-0752-4B3E-A45D-804D5EA96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468" y="1469265"/>
            <a:ext cx="3479760" cy="45259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FDE679-C4D9-47CE-9B9F-FB5880953278}"/>
              </a:ext>
            </a:extLst>
          </p:cNvPr>
          <p:cNvSpPr txBox="1"/>
          <p:nvPr/>
        </p:nvSpPr>
        <p:spPr>
          <a:xfrm>
            <a:off x="8406973" y="5985634"/>
            <a:ext cx="38587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hlinkClick r:id="rId3"/>
              </a:rPr>
              <a:t>https://jointutilitiesofny.org/sites/default/files/NG_2020_DSIP.pdf</a:t>
            </a:r>
            <a:r>
              <a:rPr lang="en-US" sz="10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888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B124-81F6-44D4-86F7-B791F5C0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Intersection of Integrated Planning and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E6A6D-F57E-418B-B852-599FDDDB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92" y="1600203"/>
            <a:ext cx="7262229" cy="4525963"/>
          </a:xfrm>
        </p:spPr>
        <p:txBody>
          <a:bodyPr/>
          <a:lstStyle/>
          <a:p>
            <a:r>
              <a:rPr lang="en-US" dirty="0"/>
              <a:t>Distribution utilities are also beginning to plan for resilience to climate impacts, which affect planning resources and infrastructure funding.</a:t>
            </a:r>
          </a:p>
          <a:p>
            <a:r>
              <a:rPr lang="en-US" dirty="0">
                <a:hlinkClick r:id="rId2"/>
              </a:rPr>
              <a:t>Con Edison’s</a:t>
            </a:r>
            <a:r>
              <a:rPr lang="en-US" dirty="0"/>
              <a:t> study is often cited as the gold standard for assessing and addressing climate vulnerabilities.</a:t>
            </a:r>
          </a:p>
          <a:p>
            <a:r>
              <a:rPr lang="en-US" dirty="0"/>
              <a:t>The California PUC has </a:t>
            </a:r>
            <a:r>
              <a:rPr lang="en-US" dirty="0">
                <a:hlinkClick r:id="rId3"/>
              </a:rPr>
              <a:t>ordered</a:t>
            </a:r>
            <a:r>
              <a:rPr lang="en-US" dirty="0"/>
              <a:t> utilities to develop similar plans.</a:t>
            </a:r>
          </a:p>
          <a:p>
            <a:r>
              <a:rPr lang="en-US" dirty="0"/>
              <a:t>Florida’s </a:t>
            </a:r>
            <a:r>
              <a:rPr lang="en-US" dirty="0">
                <a:hlinkClick r:id="rId4"/>
              </a:rPr>
              <a:t>Storm Hardening Plans</a:t>
            </a:r>
            <a:r>
              <a:rPr lang="en-US" dirty="0"/>
              <a:t> and PSE&amp;G’s </a:t>
            </a:r>
            <a:r>
              <a:rPr lang="en-US" dirty="0">
                <a:hlinkClick r:id="rId5"/>
              </a:rPr>
              <a:t>Energy Strong</a:t>
            </a:r>
            <a:r>
              <a:rPr lang="en-US" dirty="0"/>
              <a:t> offer examples of utilities planning to address tropical storm and other intense storm impacts.</a:t>
            </a:r>
          </a:p>
          <a:p>
            <a:r>
              <a:rPr lang="en-US" dirty="0"/>
              <a:t>The State of Maine issued a </a:t>
            </a:r>
            <a:r>
              <a:rPr lang="en-US" dirty="0">
                <a:hlinkClick r:id="rId6"/>
              </a:rPr>
              <a:t>climate vulnerability assessment </a:t>
            </a:r>
            <a:r>
              <a:rPr lang="en-US" dirty="0"/>
              <a:t>that is related and potentially instructive.</a:t>
            </a:r>
          </a:p>
        </p:txBody>
      </p:sp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D6FCAD84-03D0-41D1-BF2F-A4EE00874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7589" y="1309866"/>
            <a:ext cx="2602166" cy="3257110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BABAB53-FB57-4A19-A9F7-656DF01AC3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9076" y="4099727"/>
            <a:ext cx="2842924" cy="3260689"/>
          </a:xfrm>
          <a:prstGeom prst="rect">
            <a:avLst/>
          </a:prstGeom>
        </p:spPr>
      </p:pic>
      <p:pic>
        <p:nvPicPr>
          <p:cNvPr id="9" name="Picture 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6E9A95E0-C33B-4996-99DF-EA8C2A3C04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3610" y="5240377"/>
            <a:ext cx="2634498" cy="14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60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680085-542F-43DA-91F7-5F66C1D6C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Best-practice resource plans investigate the impact of climate change on resource availability (and loads)</a:t>
            </a:r>
          </a:p>
          <a:p>
            <a:pPr lvl="1"/>
            <a:r>
              <a:rPr lang="en-US"/>
              <a:t>Large thermal generation uses water for cooling</a:t>
            </a:r>
          </a:p>
          <a:p>
            <a:pPr lvl="1"/>
            <a:r>
              <a:rPr lang="en-US"/>
              <a:t>Higher incoming water temperatures can lead to reduced efficiency and curtailments, or make it harder to meet effluent requirements</a:t>
            </a:r>
          </a:p>
          <a:p>
            <a:pPr lvl="1"/>
            <a:r>
              <a:rPr lang="en-US"/>
              <a:t>Climate change </a:t>
            </a:r>
            <a:br>
              <a:rPr lang="en-US"/>
            </a:br>
            <a:r>
              <a:rPr lang="en-US"/>
              <a:t>can affect </a:t>
            </a:r>
            <a:br>
              <a:rPr lang="en-US"/>
            </a:br>
            <a:r>
              <a:rPr lang="en-US"/>
              <a:t>seasonal </a:t>
            </a:r>
            <a:br>
              <a:rPr lang="en-US"/>
            </a:br>
            <a:r>
              <a:rPr lang="en-US"/>
              <a:t>hydroelectric </a:t>
            </a:r>
            <a:br>
              <a:rPr lang="en-US"/>
            </a:br>
            <a:r>
              <a:rPr lang="en-US"/>
              <a:t>generation.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55885-6F70-4F2C-9DC2-B62340595F6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Some examples:</a:t>
            </a:r>
          </a:p>
          <a:p>
            <a:pPr lvl="1"/>
            <a:r>
              <a:rPr lang="en-US">
                <a:hlinkClick r:id="rId2"/>
              </a:rPr>
              <a:t>TVA’s 2019 IRP</a:t>
            </a:r>
            <a:r>
              <a:rPr lang="en-US"/>
              <a:t> noted the potential for additional cooling capacity costs or deration of thermal plants.</a:t>
            </a:r>
          </a:p>
          <a:p>
            <a:pPr lvl="1"/>
            <a:r>
              <a:rPr lang="en-US">
                <a:hlinkClick r:id="rId3"/>
              </a:rPr>
              <a:t>Southwestern Public Service’s 2018 IRP</a:t>
            </a:r>
            <a:r>
              <a:rPr lang="en-US"/>
              <a:t> studied groundwater availability for cooling a coal plant, leading to a change in running the plant for peaking operation only.</a:t>
            </a:r>
          </a:p>
          <a:p>
            <a:pPr lvl="1"/>
            <a:r>
              <a:rPr lang="en-US"/>
              <a:t>Pacific Northwest projecting changes in operation of hydro system</a:t>
            </a:r>
          </a:p>
          <a:p>
            <a:pPr lvl="2"/>
            <a:r>
              <a:rPr lang="en-US">
                <a:hlinkClick r:id="rId4"/>
              </a:rPr>
              <a:t>2021 Northwest Power and Conservation Council’s 8</a:t>
            </a:r>
            <a:r>
              <a:rPr lang="en-US" baseline="30000">
                <a:hlinkClick r:id="rId4"/>
              </a:rPr>
              <a:t>th</a:t>
            </a:r>
            <a:r>
              <a:rPr lang="en-US">
                <a:hlinkClick r:id="rId4"/>
              </a:rPr>
              <a:t> Power Plan</a:t>
            </a:r>
            <a:r>
              <a:rPr lang="en-US"/>
              <a:t> studied impacts of changes in Columbia River power output on the region’s summer loss of load probability</a:t>
            </a:r>
          </a:p>
          <a:p>
            <a:pPr lvl="2"/>
            <a:r>
              <a:rPr lang="en-US">
                <a:hlinkClick r:id="rId5"/>
              </a:rPr>
              <a:t>Tacoma Power’s 2020 IRP</a:t>
            </a:r>
            <a:r>
              <a:rPr lang="en-US"/>
              <a:t> studied impacts on wholesale purchases due to potentially changed Columbia River power output</a:t>
            </a:r>
          </a:p>
          <a:p>
            <a:pPr lvl="1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54CF56-9BE8-46F1-BC76-558CE754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Intersection: Climate Projections and Integrated Planning, Plus Resilience 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87803A1B-F5DC-46DD-917A-58CA0CE22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4483" y="3778177"/>
            <a:ext cx="3558075" cy="2959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B8495A-BE5F-49F0-8D0D-A1C49C137E34}"/>
              </a:ext>
            </a:extLst>
          </p:cNvPr>
          <p:cNvSpPr txBox="1"/>
          <p:nvPr/>
        </p:nvSpPr>
        <p:spPr>
          <a:xfrm>
            <a:off x="236553" y="5352422"/>
            <a:ext cx="2516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Maps show percent change in precipitation in each season for the higher emissions case in the 2071–2099 time period compared to 1970–1999. Source: </a:t>
            </a:r>
            <a:r>
              <a:rPr lang="en-US" sz="1200">
                <a:hlinkClick r:id="rId7"/>
              </a:rPr>
              <a:t>The Third National Climate Assessment</a:t>
            </a:r>
            <a:r>
              <a:rPr lang="en-US" sz="1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7538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C99107-6361-4BB8-A661-9A9A8417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 on Distribution and Integrated Planning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748B1-CCF8-4458-B6E0-9ABDCC28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Distribution planning historically focused on:</a:t>
            </a:r>
          </a:p>
          <a:p>
            <a:pPr lvl="1"/>
            <a:r>
              <a:rPr lang="en-US"/>
              <a:t>Operating safely – utility workers &amp; general public</a:t>
            </a:r>
          </a:p>
          <a:p>
            <a:pPr lvl="1"/>
            <a:r>
              <a:rPr lang="en-US"/>
              <a:t>Meeting customer power needs</a:t>
            </a:r>
          </a:p>
          <a:p>
            <a:pPr lvl="1"/>
            <a:r>
              <a:rPr lang="en-US"/>
              <a:t>Meeting customer power quality needs</a:t>
            </a:r>
          </a:p>
          <a:p>
            <a:pPr lvl="1"/>
            <a:r>
              <a:rPr lang="en-US"/>
              <a:t>Meeting customer reliability needs</a:t>
            </a:r>
          </a:p>
          <a:p>
            <a:r>
              <a:rPr lang="en-US"/>
              <a:t>Cost – service for a fair and reasonable cost</a:t>
            </a:r>
          </a:p>
          <a:p>
            <a:r>
              <a:rPr lang="en-US"/>
              <a:t>All of these focuses remain valid! But now:</a:t>
            </a:r>
          </a:p>
          <a:p>
            <a:pPr lvl="1"/>
            <a:r>
              <a:rPr lang="en-US"/>
              <a:t>Generation also at distribution voltages</a:t>
            </a:r>
          </a:p>
          <a:p>
            <a:pPr lvl="1"/>
            <a:r>
              <a:rPr lang="en-US"/>
              <a:t>Planning processes include new feedback loops</a:t>
            </a:r>
          </a:p>
          <a:p>
            <a:pPr lvl="1"/>
            <a:r>
              <a:rPr lang="en-US"/>
              <a:t>Planning goal – extract value from customers’ DERs</a:t>
            </a:r>
          </a:p>
          <a:p>
            <a:r>
              <a:rPr lang="en-US"/>
              <a:t>Climate variability is increasingly straining the system</a:t>
            </a:r>
          </a:p>
          <a:p>
            <a:pPr lvl="1"/>
            <a:r>
              <a:rPr lang="en-US"/>
              <a:t>Assessing climate vulnerabilities</a:t>
            </a:r>
          </a:p>
          <a:p>
            <a:pPr lvl="1"/>
            <a:r>
              <a:rPr lang="en-US"/>
              <a:t>Planning to harden the system</a:t>
            </a:r>
          </a:p>
          <a:p>
            <a:pPr lvl="1"/>
            <a:endParaRPr lang="en-US"/>
          </a:p>
        </p:txBody>
      </p:sp>
      <p:pic>
        <p:nvPicPr>
          <p:cNvPr id="5" name="Content Placeholder 9" descr="Diagram&#10;&#10;Description automatically generated with low confidence">
            <a:extLst>
              <a:ext uri="{FF2B5EF4-FFF2-40B4-BE49-F238E27FC236}">
                <a16:creationId xmlns:a16="http://schemas.microsoft.com/office/drawing/2014/main" id="{4076DB7A-4FBC-463E-80E3-4D4B9BD47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422" y="1282747"/>
            <a:ext cx="3934691" cy="429250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4794CF-18F9-4757-B62A-41A86FAA3483}"/>
              </a:ext>
            </a:extLst>
          </p:cNvPr>
          <p:cNvSpPr txBox="1">
            <a:spLocks/>
          </p:cNvSpPr>
          <p:nvPr/>
        </p:nvSpPr>
        <p:spPr>
          <a:xfrm>
            <a:off x="6754422" y="5578681"/>
            <a:ext cx="4024338" cy="6280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/>
              <a:t>Source: Horton, R., G. </a:t>
            </a:r>
            <a:r>
              <a:rPr lang="en-US" sz="900" b="1" err="1"/>
              <a:t>Yohe</a:t>
            </a:r>
            <a:r>
              <a:rPr lang="en-US" sz="900" b="1"/>
              <a:t>, W. Easterling, R. Kates, M. Ruth, E. Sussman, A. </a:t>
            </a:r>
            <a:r>
              <a:rPr lang="en-US" sz="900" b="1" err="1"/>
              <a:t>Whelchel</a:t>
            </a:r>
            <a:r>
              <a:rPr lang="en-US" sz="900" b="1"/>
              <a:t>, D. Wolfe, and F. </a:t>
            </a:r>
            <a:r>
              <a:rPr lang="en-US" sz="900" b="1" err="1"/>
              <a:t>Lipschultz</a:t>
            </a:r>
            <a:r>
              <a:rPr lang="en-US" sz="900" b="1"/>
              <a:t>, 2014: Ch. 16: Northeast. Climate Change Impacts in the United States: The Third National Climate Assessment, J. M. Melillo, </a:t>
            </a:r>
            <a:r>
              <a:rPr lang="en-US" sz="900" b="1" err="1"/>
              <a:t>Terese</a:t>
            </a:r>
            <a:r>
              <a:rPr lang="en-US" sz="900" b="1"/>
              <a:t> (T.C.) Richmond, and G. W. </a:t>
            </a:r>
            <a:r>
              <a:rPr lang="en-US" sz="900" b="1" err="1"/>
              <a:t>Yohe</a:t>
            </a:r>
            <a:r>
              <a:rPr lang="en-US" sz="900" b="1"/>
              <a:t>, Eds., U.S. Global Change Research Program, 16-1-nn.</a:t>
            </a:r>
          </a:p>
        </p:txBody>
      </p:sp>
    </p:spTree>
    <p:extLst>
      <p:ext uri="{BB962C8B-B14F-4D97-AF65-F5344CB8AC3E}">
        <p14:creationId xmlns:p14="http://schemas.microsoft.com/office/powerpoint/2010/main" val="502596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D1F2-A479-42D8-A9BC-BE7033270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State Utility Consumer Advocates Can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D236-A5C8-4267-9365-2F6F8269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93" y="1483567"/>
            <a:ext cx="11541116" cy="4935894"/>
          </a:xfrm>
        </p:spPr>
        <p:txBody>
          <a:bodyPr/>
          <a:lstStyle/>
          <a:p>
            <a:r>
              <a:rPr lang="en-US"/>
              <a:t>What models are being used? </a:t>
            </a:r>
          </a:p>
          <a:p>
            <a:pPr lvl="1"/>
            <a:r>
              <a:rPr lang="en-US"/>
              <a:t>How does the utility forecast DER adoption?</a:t>
            </a:r>
          </a:p>
          <a:p>
            <a:pPr lvl="1"/>
            <a:r>
              <a:rPr lang="en-US"/>
              <a:t>How does the utility quantify the impact of DER adoption?</a:t>
            </a:r>
          </a:p>
          <a:p>
            <a:pPr lvl="1"/>
            <a:r>
              <a:rPr lang="en-US"/>
              <a:t>Are models derived from proven theoretical methods?</a:t>
            </a:r>
          </a:p>
          <a:p>
            <a:r>
              <a:rPr lang="en-US"/>
              <a:t>What are the modeling inputs?</a:t>
            </a:r>
          </a:p>
          <a:p>
            <a:pPr lvl="1"/>
            <a:r>
              <a:rPr lang="en-US"/>
              <a:t>What forecasts are utilities using as inputs to other forecasting models and how were those developed?</a:t>
            </a:r>
          </a:p>
          <a:p>
            <a:pPr lvl="1"/>
            <a:r>
              <a:rPr lang="en-US"/>
              <a:t>Are potential climate change impacts to forecasts being considered and, if so, how?</a:t>
            </a:r>
          </a:p>
          <a:p>
            <a:pPr lvl="1"/>
            <a:r>
              <a:rPr lang="en-US"/>
              <a:t>Are the assumptions reasonable?</a:t>
            </a:r>
          </a:p>
          <a:p>
            <a:pPr lvl="2"/>
            <a:r>
              <a:rPr lang="en-US"/>
              <a:t>Are the assumptions objective (based on objective data, for example) or subjective (based on expert opinion, for example)?</a:t>
            </a:r>
          </a:p>
          <a:p>
            <a:pPr lvl="2"/>
            <a:r>
              <a:rPr lang="en-US"/>
              <a:t>Are assumptions valid (do parameter estimates align with those found in existing research, for example)?</a:t>
            </a:r>
          </a:p>
          <a:p>
            <a:pPr lvl="1"/>
            <a:r>
              <a:rPr lang="en-US"/>
              <a:t>Are proper methods and data used?</a:t>
            </a:r>
          </a:p>
          <a:p>
            <a:pPr lvl="2"/>
            <a:r>
              <a:rPr lang="en-US"/>
              <a:t>Are methods disclosed? </a:t>
            </a:r>
          </a:p>
          <a:p>
            <a:pPr lvl="2"/>
            <a:r>
              <a:rPr lang="en-US"/>
              <a:t>Are they understandable?</a:t>
            </a:r>
          </a:p>
          <a:p>
            <a:pPr lvl="2"/>
            <a:r>
              <a:rPr lang="en-US"/>
              <a:t>Is the data reliable and valid? </a:t>
            </a:r>
          </a:p>
          <a:p>
            <a:pPr lvl="2"/>
            <a:r>
              <a:rPr lang="en-US"/>
              <a:t>What kind of data limitations exist?</a:t>
            </a:r>
          </a:p>
          <a:p>
            <a:pPr lvl="2"/>
            <a:r>
              <a:rPr lang="en-US"/>
              <a:t>Is the data readily accessible?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3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4D93C-83C2-462A-9D02-537A00D0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10" y="278347"/>
            <a:ext cx="7470063" cy="667193"/>
          </a:xfrm>
        </p:spPr>
        <p:txBody>
          <a:bodyPr/>
          <a:lstStyle/>
          <a:p>
            <a:r>
              <a:rPr lang="en-US" dirty="0"/>
              <a:t>Integrated System Planning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4522F-1DC6-4B9F-B97B-48CE97F7F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4110"/>
            <a:ext cx="10724803" cy="4619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B47A9-79BA-4400-AC5B-DFA2572A6425}"/>
              </a:ext>
            </a:extLst>
          </p:cNvPr>
          <p:cNvSpPr txBox="1"/>
          <p:nvPr/>
        </p:nvSpPr>
        <p:spPr>
          <a:xfrm>
            <a:off x="470029" y="1310386"/>
            <a:ext cx="1076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 planning is increasingly dependent upon Integrated Resource Planning (IRP)/bulk power use of distributed energy resources (DER) and local sustainability and resilience plans.</a:t>
            </a:r>
          </a:p>
        </p:txBody>
      </p:sp>
    </p:spTree>
    <p:extLst>
      <p:ext uri="{BB962C8B-B14F-4D97-AF65-F5344CB8AC3E}">
        <p14:creationId xmlns:p14="http://schemas.microsoft.com/office/powerpoint/2010/main" val="71984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B038-C15B-B020-D76A-9B1FD647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System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045E3-7064-493E-FD27-559ED8DB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93" y="1370299"/>
            <a:ext cx="10060232" cy="4286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Conceptually the elements can fit into a logical, aligned sequence.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DC62D-C37E-F8EA-DD51-B3A3734DF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19"/>
          <a:stretch/>
        </p:blipFill>
        <p:spPr>
          <a:xfrm>
            <a:off x="1034414" y="2028825"/>
            <a:ext cx="10359073" cy="4242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0ACE84-1C62-4E94-7C88-BADE61967CCD}"/>
              </a:ext>
            </a:extLst>
          </p:cNvPr>
          <p:cNvSpPr txBox="1"/>
          <p:nvPr/>
        </p:nvSpPr>
        <p:spPr>
          <a:xfrm>
            <a:off x="8315546" y="6117374"/>
            <a:ext cx="2019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Hawaiian Electric</a:t>
            </a:r>
          </a:p>
        </p:txBody>
      </p:sp>
    </p:spTree>
    <p:extLst>
      <p:ext uri="{BB962C8B-B14F-4D97-AF65-F5344CB8AC3E}">
        <p14:creationId xmlns:p14="http://schemas.microsoft.com/office/powerpoint/2010/main" val="240746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65F506-598A-1045-C9E6-726BEFF9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15" y="0"/>
            <a:ext cx="8899516" cy="482776"/>
          </a:xfrm>
        </p:spPr>
        <p:txBody>
          <a:bodyPr/>
          <a:lstStyle/>
          <a:p>
            <a:r>
              <a:rPr lang="en-US" dirty="0"/>
              <a:t>Integrated System Planning Multi-Entity Example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EAECA-2015-F620-1FD3-1FE102995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85" b="20905"/>
          <a:stretch/>
        </p:blipFill>
        <p:spPr>
          <a:xfrm>
            <a:off x="761569" y="1331628"/>
            <a:ext cx="10668861" cy="5437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BAE58A-4CBA-47A8-61E5-FA56329E3FBF}"/>
              </a:ext>
            </a:extLst>
          </p:cNvPr>
          <p:cNvSpPr txBox="1"/>
          <p:nvPr/>
        </p:nvSpPr>
        <p:spPr>
          <a:xfrm>
            <a:off x="174411" y="553259"/>
            <a:ext cx="11250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However, in practice there is significant complexity when integrating multiple processes and entities operating on different planning cycles.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35521-661E-1B9E-8AFA-4D8E9A7E61A3}"/>
              </a:ext>
            </a:extLst>
          </p:cNvPr>
          <p:cNvSpPr txBox="1"/>
          <p:nvPr/>
        </p:nvSpPr>
        <p:spPr>
          <a:xfrm>
            <a:off x="0" y="6593694"/>
            <a:ext cx="39917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4"/>
              </a:rPr>
              <a:t>https://pubs.naruc.org/pub/150AB451-155D-0A36-31AD-816A88F64B67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3837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0424C-90D4-A067-96A2-8488618C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System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EEE1F-9FB6-DDA4-9FC4-7C6455CF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672" y="1704627"/>
            <a:ext cx="8423563" cy="4705409"/>
          </a:xfrm>
        </p:spPr>
        <p:txBody>
          <a:bodyPr/>
          <a:lstStyle/>
          <a:p>
            <a:r>
              <a:rPr lang="en-US" dirty="0"/>
              <a:t>A fully integrated system planning process for any state would be a highly complex undertaking, if at all possible.</a:t>
            </a:r>
          </a:p>
          <a:p>
            <a:endParaRPr lang="en-US" dirty="0"/>
          </a:p>
          <a:p>
            <a:r>
              <a:rPr lang="en-US" dirty="0"/>
              <a:t>However, it is possible to identify key points in the respective resource, transmission and distribution planning processes to ensure:</a:t>
            </a:r>
          </a:p>
          <a:p>
            <a:pPr lvl="1"/>
            <a:r>
              <a:rPr lang="en-US" dirty="0"/>
              <a:t>Consistent inputs and assumptions</a:t>
            </a:r>
          </a:p>
          <a:p>
            <a:pPr lvl="1"/>
            <a:r>
              <a:rPr lang="en-US" dirty="0"/>
              <a:t>Transparency regarding respective processes and key points of interdependency/alignment</a:t>
            </a:r>
          </a:p>
          <a:p>
            <a:pPr lvl="1"/>
            <a:r>
              <a:rPr lang="en-US" dirty="0"/>
              <a:t>Consistent consideration of operating criteria and conditions (e.g., weather)</a:t>
            </a:r>
          </a:p>
          <a:p>
            <a:pPr lvl="1"/>
            <a:r>
              <a:rPr lang="en-US" dirty="0"/>
              <a:t>Optimization of solutions to potentially address a greater set of needs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are opportunities for state commissions to consider the interdependencies of various dockets that inform and/or are informed by integrated system planning.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36EF5-2C02-4852-1983-129C42428A5A}"/>
              </a:ext>
            </a:extLst>
          </p:cNvPr>
          <p:cNvSpPr txBox="1"/>
          <p:nvPr/>
        </p:nvSpPr>
        <p:spPr>
          <a:xfrm>
            <a:off x="738908" y="1704627"/>
            <a:ext cx="17526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Phase 1. </a:t>
            </a:r>
          </a:p>
          <a:p>
            <a:pPr algn="ctr"/>
            <a:r>
              <a:rPr lang="en-US" sz="1600" dirty="0"/>
              <a:t>Planning Objectives &amp; System Status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13927-43CE-37CE-E5E5-E085D592F314}"/>
              </a:ext>
            </a:extLst>
          </p:cNvPr>
          <p:cNvSpPr txBox="1"/>
          <p:nvPr/>
        </p:nvSpPr>
        <p:spPr>
          <a:xfrm>
            <a:off x="738908" y="2883075"/>
            <a:ext cx="17526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Phase 2. Forecasting &amp; Scenarios Definition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2B22E-B2E9-AE29-5156-CEDEA016EA02}"/>
              </a:ext>
            </a:extLst>
          </p:cNvPr>
          <p:cNvSpPr txBox="1"/>
          <p:nvPr/>
        </p:nvSpPr>
        <p:spPr>
          <a:xfrm>
            <a:off x="738908" y="4055502"/>
            <a:ext cx="1752600" cy="10464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Phase 3. </a:t>
            </a:r>
          </a:p>
          <a:p>
            <a:pPr algn="ctr"/>
            <a:r>
              <a:rPr lang="en-US" sz="1600" dirty="0"/>
              <a:t>Detailed Planning</a:t>
            </a:r>
          </a:p>
          <a:p>
            <a:pPr algn="ctr"/>
            <a:endParaRPr lang="en-US" sz="1400" dirty="0"/>
          </a:p>
          <a:p>
            <a:pPr algn="ctr"/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DE37A-15AD-E1C3-A41D-0E7BF88833BC}"/>
              </a:ext>
            </a:extLst>
          </p:cNvPr>
          <p:cNvSpPr txBox="1"/>
          <p:nvPr/>
        </p:nvSpPr>
        <p:spPr>
          <a:xfrm>
            <a:off x="738908" y="5197151"/>
            <a:ext cx="17526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Phase 4. </a:t>
            </a:r>
          </a:p>
          <a:p>
            <a:pPr algn="ctr"/>
            <a:r>
              <a:rPr lang="en-US" sz="1600" dirty="0"/>
              <a:t>Utility Filing &amp; Regulatory Review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512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76F3-6D4E-9FA5-ACB1-72C24C2C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1. Policy Objectives &amp; System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EF8EB-B0DC-D05B-3C4E-B4F910895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91" y="1600203"/>
            <a:ext cx="1015654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Policy Objectives</a:t>
            </a:r>
          </a:p>
          <a:p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objective is a desired outcome with an associated timing and/or performance criteria. 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example, objectives may include (a) specific customer, policy, and/or business outcomes and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(b) associated timing and/or performance requirements. Objectives inform what is needed, by when, and guide the subsequent steps in the process.</a:t>
            </a:r>
          </a:p>
          <a:p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 Status</a:t>
            </a:r>
          </a:p>
          <a:p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ssessment of the current asset condition and operational performance of a system is essential to determine compliance with planning criteria and service standards. 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Assessment includes determining the current condition of grid assets, asset loading, asset utilization, and  feeder and substation reliability. These assessments are done in relation to standards and operational performance criteria. 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Determining asset condition requires effective data on distribution infrastructure, including relative age, current condition, and stress conditions experienced (e.g., faults and overloads), among other aspects. 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0AD3AD-336F-4F2E-684B-AE540482C442}"/>
              </a:ext>
            </a:extLst>
          </p:cNvPr>
          <p:cNvSpPr/>
          <p:nvPr/>
        </p:nvSpPr>
        <p:spPr>
          <a:xfrm>
            <a:off x="415635" y="3786904"/>
            <a:ext cx="10269297" cy="646551"/>
          </a:xfrm>
          <a:prstGeom prst="roundRect">
            <a:avLst>
              <a:gd name="adj" fmla="val 8613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156B0C-7DDB-C2EE-CE04-ED088AF0C0D3}"/>
              </a:ext>
            </a:extLst>
          </p:cNvPr>
          <p:cNvSpPr/>
          <p:nvPr/>
        </p:nvSpPr>
        <p:spPr>
          <a:xfrm>
            <a:off x="415636" y="1888831"/>
            <a:ext cx="10269296" cy="337133"/>
          </a:xfrm>
          <a:prstGeom prst="roundRect">
            <a:avLst>
              <a:gd name="adj" fmla="val 8613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9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CB3833-A062-709B-FBB4-83D591FE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 Example (c. 2019)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8B5AD-CEB3-FF70-F7D6-15D70E7EE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91" y="1995541"/>
            <a:ext cx="8893992" cy="4738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13A4D6-282A-62D4-CB1D-4FF77551E413}"/>
              </a:ext>
            </a:extLst>
          </p:cNvPr>
          <p:cNvSpPr txBox="1"/>
          <p:nvPr/>
        </p:nvSpPr>
        <p:spPr>
          <a:xfrm>
            <a:off x="269005" y="1339334"/>
            <a:ext cx="6183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policy goals inform system planning objectives.</a:t>
            </a:r>
          </a:p>
        </p:txBody>
      </p:sp>
    </p:spTree>
    <p:extLst>
      <p:ext uri="{BB962C8B-B14F-4D97-AF65-F5344CB8AC3E}">
        <p14:creationId xmlns:p14="http://schemas.microsoft.com/office/powerpoint/2010/main" val="99370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5DAE1-75FE-AB20-5151-8D9E2ED1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2.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A3A5B-9F19-8ACF-CE4A-5171E631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93" y="1600203"/>
            <a:ext cx="10910074" cy="4525963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Load &amp; DER forecasts: 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Distribution planning requires a closer examination of the potential changes to load and DERs at the level of a substation, feeder, and in some cases sections of a feeder.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 forecasts of DER adoption and use inform the development of more “bottom-up” granular locational forecasts that are applicable to the specific distribution planning areas under assessment. The aggregate results are typically compared with system-level projections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Ideally, the granular distribution forecasts in aggregate comport with the system-level forecasts. </a:t>
            </a:r>
          </a:p>
          <a:p>
            <a:pPr lvl="1"/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Climate Forecasts: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olicymakers and planners need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understand changes in local weather to </a:t>
            </a:r>
            <a:r>
              <a:rPr lang="en-US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 grid risks.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Climate is a description of a long-run average over a large area, and weather is the realization of climate in a small geographic and time scale. 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ownscaling” is required to transform low-resolution environmental information into high-resolution spatial and temporal scales to assess grid infrastructure impacts.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7E834E6-5C21-318D-5E77-A8945032F62C}"/>
              </a:ext>
            </a:extLst>
          </p:cNvPr>
          <p:cNvSpPr/>
          <p:nvPr/>
        </p:nvSpPr>
        <p:spPr>
          <a:xfrm>
            <a:off x="554180" y="3429000"/>
            <a:ext cx="10187709" cy="334823"/>
          </a:xfrm>
          <a:prstGeom prst="roundRect">
            <a:avLst>
              <a:gd name="adj" fmla="val 8613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D7138-D9A4-E4FB-52FF-0D1C0044A5CB}"/>
              </a:ext>
            </a:extLst>
          </p:cNvPr>
          <p:cNvSpPr/>
          <p:nvPr/>
        </p:nvSpPr>
        <p:spPr>
          <a:xfrm>
            <a:off x="640963" y="5362901"/>
            <a:ext cx="10910074" cy="673106"/>
          </a:xfrm>
          <a:prstGeom prst="roundRect">
            <a:avLst>
              <a:gd name="adj" fmla="val 8613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92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43332</TotalTime>
  <Words>3137</Words>
  <Application>Microsoft Macintosh PowerPoint</Application>
  <PresentationFormat>Widescreen</PresentationFormat>
  <Paragraphs>251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Lucida Grande</vt:lpstr>
      <vt:lpstr>Wingdings</vt:lpstr>
      <vt:lpstr>Office Theme</vt:lpstr>
      <vt:lpstr>Integrated Electricity System Planning</vt:lpstr>
      <vt:lpstr>Topics for Discussion</vt:lpstr>
      <vt:lpstr>Integrated System Planning</vt:lpstr>
      <vt:lpstr>Integrated System Planning</vt:lpstr>
      <vt:lpstr>Integrated System Planning Multi-Entity Example </vt:lpstr>
      <vt:lpstr>Integrated System Planning</vt:lpstr>
      <vt:lpstr>Phase 1. Policy Objectives &amp; System Status </vt:lpstr>
      <vt:lpstr>Vermont Example (c. 2019)</vt:lpstr>
      <vt:lpstr>Phase 2. Forecasting</vt:lpstr>
      <vt:lpstr>Phase 2. Scenario Development</vt:lpstr>
      <vt:lpstr>Phase 3. Detailed Planning</vt:lpstr>
      <vt:lpstr>Phase 4. Utility Filing &amp; Regulatory Review</vt:lpstr>
      <vt:lpstr>Takeaways on Key Elements of Integrated System Planning</vt:lpstr>
      <vt:lpstr>Load Forecasting – Current Best Practices</vt:lpstr>
      <vt:lpstr>Load Forecasting in Resource Plans</vt:lpstr>
      <vt:lpstr>New Challenges for Load Forecasting – Climate Change</vt:lpstr>
      <vt:lpstr>NW Power Plan Example – Downscaled Climate Data  (Rather than Historic Data) Shifts System Peak </vt:lpstr>
      <vt:lpstr>Current Forecasting Best Practices (1)</vt:lpstr>
      <vt:lpstr>Current Forecasting Best Practices (2)</vt:lpstr>
      <vt:lpstr>Current Forecasting Best Practices (3)</vt:lpstr>
      <vt:lpstr>System Level vs. Distribution Level Forecasts</vt:lpstr>
      <vt:lpstr>Advanced Forecasting Example – National Grid</vt:lpstr>
      <vt:lpstr>Intersection of Integrated Planning and Resilience</vt:lpstr>
      <vt:lpstr>Intersection: Climate Projections and Integrated Planning, Plus Resilience </vt:lpstr>
      <vt:lpstr>Takeaways on Distribution and Integrated Planning </vt:lpstr>
      <vt:lpstr>Questions State Utility Consumer Advocates Can Ask</vt:lpstr>
    </vt:vector>
  </TitlesOfParts>
  <Company>PNNL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London</dc:creator>
  <cp:lastModifiedBy>Lisa Schwartz</cp:lastModifiedBy>
  <cp:revision>535</cp:revision>
  <dcterms:created xsi:type="dcterms:W3CDTF">2016-09-19T20:28:28Z</dcterms:created>
  <dcterms:modified xsi:type="dcterms:W3CDTF">2022-06-09T22:19:32Z</dcterms:modified>
</cp:coreProperties>
</file>