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344" r:id="rId4"/>
    <p:sldId id="347" r:id="rId5"/>
    <p:sldId id="358" r:id="rId6"/>
    <p:sldId id="348" r:id="rId7"/>
    <p:sldId id="345" r:id="rId8"/>
    <p:sldId id="359" r:id="rId9"/>
    <p:sldId id="349" r:id="rId10"/>
    <p:sldId id="356" r:id="rId11"/>
    <p:sldId id="351" r:id="rId12"/>
    <p:sldId id="350" r:id="rId13"/>
    <p:sldId id="346" r:id="rId14"/>
    <p:sldId id="338" r:id="rId15"/>
    <p:sldId id="354"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chwartz" initials="LCS" lastIdx="38" clrIdx="0">
    <p:extLst>
      <p:ext uri="{19B8F6BF-5375-455C-9EA6-DF929625EA0E}">
        <p15:presenceInfo xmlns:p15="http://schemas.microsoft.com/office/powerpoint/2012/main" userId="Lisa Schwar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autoAdjust="0"/>
    <p:restoredTop sz="94692"/>
  </p:normalViewPr>
  <p:slideViewPr>
    <p:cSldViewPr snapToGrid="0" snapToObjects="1">
      <p:cViewPr varScale="1">
        <p:scale>
          <a:sx n="153" d="100"/>
          <a:sy n="153" d="100"/>
        </p:scale>
        <p:origin x="99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873E6-85A1-8146-86DA-6390D4C144C8}" type="datetimeFigureOut">
              <a:rPr lang="en-US" smtClean="0"/>
              <a:t>6/9/22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31B6D-0B64-DB44-A162-C071BCCA08E0}" type="slidenum">
              <a:rPr lang="en-US" smtClean="0"/>
              <a:t>‹#›</a:t>
            </a:fld>
            <a:endParaRPr lang="en-US"/>
          </a:p>
        </p:txBody>
      </p:sp>
    </p:spTree>
    <p:extLst>
      <p:ext uri="{BB962C8B-B14F-4D97-AF65-F5344CB8AC3E}">
        <p14:creationId xmlns:p14="http://schemas.microsoft.com/office/powerpoint/2010/main" val="88726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31B6D-0B64-DB44-A162-C071BCCA08E0}" type="slidenum">
              <a:rPr lang="en-US" smtClean="0"/>
              <a:t>1</a:t>
            </a:fld>
            <a:endParaRPr lang="en-US"/>
          </a:p>
        </p:txBody>
      </p:sp>
    </p:spTree>
    <p:extLst>
      <p:ext uri="{BB962C8B-B14F-4D97-AF65-F5344CB8AC3E}">
        <p14:creationId xmlns:p14="http://schemas.microsoft.com/office/powerpoint/2010/main" val="211952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 y="0"/>
            <a:ext cx="9143999" cy="6856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823"/>
            <a:ext cx="9139426" cy="6854569"/>
          </a:xfrm>
          <a:prstGeom prst="rect">
            <a:avLst/>
          </a:prstGeom>
        </p:spPr>
      </p:pic>
      <p:sp>
        <p:nvSpPr>
          <p:cNvPr id="2" name="Title 1"/>
          <p:cNvSpPr>
            <a:spLocks noGrp="1"/>
          </p:cNvSpPr>
          <p:nvPr>
            <p:ph type="ctrTitle" hasCustomPrompt="1"/>
          </p:nvPr>
        </p:nvSpPr>
        <p:spPr>
          <a:xfrm>
            <a:off x="1" y="2048246"/>
            <a:ext cx="8861629" cy="2202515"/>
          </a:xfrm>
          <a:prstGeom prst="rect">
            <a:avLst/>
          </a:prstGeom>
        </p:spPr>
        <p:txBody>
          <a:bodyPr lIns="274320" tIns="274320" rIns="274320" bIns="274320"/>
          <a:lstStyle>
            <a:lvl1pPr>
              <a:defRPr sz="3600"/>
            </a:lvl1pPr>
          </a:lstStyle>
          <a:p>
            <a:r>
              <a:rPr lang="en-US" dirty="0"/>
              <a:t>Click to edit title</a:t>
            </a:r>
          </a:p>
        </p:txBody>
      </p:sp>
      <p:sp>
        <p:nvSpPr>
          <p:cNvPr id="10"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15" name="Text Placeholder 6"/>
          <p:cNvSpPr>
            <a:spLocks noGrp="1"/>
          </p:cNvSpPr>
          <p:nvPr>
            <p:ph type="body" sz="quarter" idx="14" hasCustomPrompt="1"/>
          </p:nvPr>
        </p:nvSpPr>
        <p:spPr>
          <a:xfrm>
            <a:off x="202834" y="5117898"/>
            <a:ext cx="8658797"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a:t>Click to add presenter organization</a:t>
            </a:r>
          </a:p>
        </p:txBody>
      </p:sp>
      <p:sp>
        <p:nvSpPr>
          <p:cNvPr id="16" name="Text Placeholder 6"/>
          <p:cNvSpPr>
            <a:spLocks noGrp="1"/>
          </p:cNvSpPr>
          <p:nvPr>
            <p:ph type="body" sz="quarter" idx="15" hasCustomPrompt="1"/>
          </p:nvPr>
        </p:nvSpPr>
        <p:spPr>
          <a:xfrm>
            <a:off x="202835" y="5400575"/>
            <a:ext cx="8658796"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a:t>Click to add presentation event or location</a:t>
            </a:r>
          </a:p>
        </p:txBody>
      </p:sp>
      <p:sp>
        <p:nvSpPr>
          <p:cNvPr id="18" name="Text Placeholder 6"/>
          <p:cNvSpPr>
            <a:spLocks noGrp="1"/>
          </p:cNvSpPr>
          <p:nvPr>
            <p:ph type="body" sz="quarter" idx="16" hasCustomPrompt="1"/>
          </p:nvPr>
        </p:nvSpPr>
        <p:spPr>
          <a:xfrm>
            <a:off x="201054" y="4661324"/>
            <a:ext cx="8660577" cy="274320"/>
          </a:xfrm>
          <a:prstGeom prst="rect">
            <a:avLst/>
          </a:prstGeom>
        </p:spPr>
        <p:txBody>
          <a:bodyPr lIns="0" tIns="0" rIns="0" bIns="0">
            <a:noAutofit/>
          </a:bodyPr>
          <a:lstStyle>
            <a:lvl1pPr marL="0" indent="0">
              <a:spcBef>
                <a:spcPts val="0"/>
              </a:spcBef>
              <a:buNone/>
              <a:defRPr sz="2000" b="1" baseline="0">
                <a:solidFill>
                  <a:schemeClr val="bg1">
                    <a:lumMod val="50000"/>
                  </a:schemeClr>
                </a:solidFill>
                <a:latin typeface="Arial"/>
                <a:cs typeface="Arial"/>
              </a:defRPr>
            </a:lvl1pPr>
          </a:lstStyle>
          <a:p>
            <a:pPr lvl="0"/>
            <a:r>
              <a:rPr lang="en-US" dirty="0"/>
              <a:t>CLICK TO ADD PRESENTER NAME(S)</a:t>
            </a:r>
          </a:p>
        </p:txBody>
      </p:sp>
      <p:sp>
        <p:nvSpPr>
          <p:cNvPr id="21"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9, 2022</a:t>
            </a:fld>
            <a:endParaRPr lang="en-US" dirty="0">
              <a:solidFill>
                <a:schemeClr val="tx1">
                  <a:lumMod val="50000"/>
                  <a:lumOff val="50000"/>
                </a:schemeClr>
              </a:solidFill>
            </a:endParaRPr>
          </a:p>
        </p:txBody>
      </p:sp>
      <p:cxnSp>
        <p:nvCxnSpPr>
          <p:cNvPr id="22" name="Straight Connector 21"/>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94227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8" name="Picture Placeholder 2"/>
          <p:cNvSpPr>
            <a:spLocks noGrp="1"/>
          </p:cNvSpPr>
          <p:nvPr>
            <p:ph type="pic" idx="1"/>
          </p:nvPr>
        </p:nvSpPr>
        <p:spPr>
          <a:xfrm>
            <a:off x="205793"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94337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Tree>
    <p:extLst>
      <p:ext uri="{BB962C8B-B14F-4D97-AF65-F5344CB8AC3E}">
        <p14:creationId xmlns:p14="http://schemas.microsoft.com/office/powerpoint/2010/main" val="47935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2" y="0"/>
            <a:ext cx="9143999" cy="6856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8" y="825"/>
            <a:ext cx="9139426" cy="6854569"/>
          </a:xfrm>
          <a:prstGeom prst="rect">
            <a:avLst/>
          </a:prstGeom>
        </p:spPr>
      </p:pic>
      <p:sp>
        <p:nvSpPr>
          <p:cNvPr id="2" name="Title 1"/>
          <p:cNvSpPr>
            <a:spLocks noGrp="1"/>
          </p:cNvSpPr>
          <p:nvPr>
            <p:ph type="ctrTitle" hasCustomPrompt="1"/>
          </p:nvPr>
        </p:nvSpPr>
        <p:spPr>
          <a:xfrm>
            <a:off x="2" y="2048248"/>
            <a:ext cx="8861629" cy="2202515"/>
          </a:xfrm>
          <a:prstGeom prst="rect">
            <a:avLst/>
          </a:prstGeom>
        </p:spPr>
        <p:txBody>
          <a:bodyPr lIns="274320" tIns="274320" rIns="274320" bIns="274320"/>
          <a:lstStyle>
            <a:lvl1pPr>
              <a:defRPr sz="3600"/>
            </a:lvl1pPr>
          </a:lstStyle>
          <a:p>
            <a:r>
              <a:rPr lang="en-US" dirty="0"/>
              <a:t>Click to edit title</a:t>
            </a:r>
          </a:p>
        </p:txBody>
      </p:sp>
      <p:sp>
        <p:nvSpPr>
          <p:cNvPr id="10"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15" name="Text Placeholder 6"/>
          <p:cNvSpPr>
            <a:spLocks noGrp="1"/>
          </p:cNvSpPr>
          <p:nvPr>
            <p:ph type="body" sz="quarter" idx="14" hasCustomPrompt="1"/>
          </p:nvPr>
        </p:nvSpPr>
        <p:spPr>
          <a:xfrm>
            <a:off x="202835" y="5117898"/>
            <a:ext cx="8658797"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a:t>Click to add presenter organization</a:t>
            </a:r>
          </a:p>
        </p:txBody>
      </p:sp>
      <p:sp>
        <p:nvSpPr>
          <p:cNvPr id="16" name="Text Placeholder 6"/>
          <p:cNvSpPr>
            <a:spLocks noGrp="1"/>
          </p:cNvSpPr>
          <p:nvPr>
            <p:ph type="body" sz="quarter" idx="15" hasCustomPrompt="1"/>
          </p:nvPr>
        </p:nvSpPr>
        <p:spPr>
          <a:xfrm>
            <a:off x="202836" y="5400575"/>
            <a:ext cx="8658796"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a:t>Click to add presentation event or location</a:t>
            </a:r>
          </a:p>
        </p:txBody>
      </p:sp>
      <p:sp>
        <p:nvSpPr>
          <p:cNvPr id="18" name="Text Placeholder 6"/>
          <p:cNvSpPr>
            <a:spLocks noGrp="1"/>
          </p:cNvSpPr>
          <p:nvPr>
            <p:ph type="body" sz="quarter" idx="16" hasCustomPrompt="1"/>
          </p:nvPr>
        </p:nvSpPr>
        <p:spPr>
          <a:xfrm>
            <a:off x="201055" y="4661324"/>
            <a:ext cx="8660577" cy="274320"/>
          </a:xfrm>
          <a:prstGeom prst="rect">
            <a:avLst/>
          </a:prstGeom>
        </p:spPr>
        <p:txBody>
          <a:bodyPr lIns="0" tIns="0" rIns="0" bIns="0">
            <a:noAutofit/>
          </a:bodyPr>
          <a:lstStyle>
            <a:lvl1pPr marL="0" indent="0">
              <a:spcBef>
                <a:spcPts val="0"/>
              </a:spcBef>
              <a:buNone/>
              <a:defRPr sz="2000" b="1" baseline="0">
                <a:solidFill>
                  <a:schemeClr val="bg1">
                    <a:lumMod val="50000"/>
                  </a:schemeClr>
                </a:solidFill>
                <a:latin typeface="Arial"/>
                <a:cs typeface="Arial"/>
              </a:defRPr>
            </a:lvl1pPr>
          </a:lstStyle>
          <a:p>
            <a:pPr lvl="0"/>
            <a:r>
              <a:rPr lang="en-US" dirty="0"/>
              <a:t>CLICK TO ADD PRESENTER NAME(S)</a:t>
            </a:r>
          </a:p>
        </p:txBody>
      </p:sp>
      <p:sp>
        <p:nvSpPr>
          <p:cNvPr id="21" name="Date Placeholder 3"/>
          <p:cNvSpPr txBox="1">
            <a:spLocks/>
          </p:cNvSpPr>
          <p:nvPr userDrawn="1"/>
        </p:nvSpPr>
        <p:spPr>
          <a:xfrm>
            <a:off x="7340131" y="6356353"/>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z="900" smtClean="0">
                <a:solidFill>
                  <a:schemeClr val="tx1">
                    <a:lumMod val="50000"/>
                    <a:lumOff val="50000"/>
                  </a:schemeClr>
                </a:solidFill>
              </a:rPr>
              <a:pPr/>
              <a:t>June 9, 2022</a:t>
            </a:fld>
            <a:endParaRPr lang="en-US" sz="900" dirty="0">
              <a:solidFill>
                <a:schemeClr val="tx1">
                  <a:lumMod val="50000"/>
                  <a:lumOff val="50000"/>
                </a:schemeClr>
              </a:solidFill>
            </a:endParaRPr>
          </a:p>
        </p:txBody>
      </p:sp>
      <p:cxnSp>
        <p:nvCxnSpPr>
          <p:cNvPr id="22" name="Straight Connector 21"/>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Slide Number Placeholder 5"/>
          <p:cNvSpPr txBox="1">
            <a:spLocks/>
          </p:cNvSpPr>
          <p:nvPr userDrawn="1"/>
        </p:nvSpPr>
        <p:spPr>
          <a:xfrm>
            <a:off x="8743457" y="6360085"/>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z="900" smtClean="0">
                <a:solidFill>
                  <a:schemeClr val="tx1">
                    <a:lumMod val="50000"/>
                    <a:lumOff val="50000"/>
                  </a:schemeClr>
                </a:solidFill>
              </a:rPr>
              <a:pPr/>
              <a:t>‹#›</a:t>
            </a:fld>
            <a:endParaRPr lang="en-US" sz="900"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4" y="1718"/>
            <a:ext cx="1255279" cy="1591557"/>
          </a:xfrm>
          <a:prstGeom prst="rect">
            <a:avLst/>
          </a:prstGeom>
        </p:spPr>
      </p:pic>
    </p:spTree>
    <p:extLst>
      <p:ext uri="{BB962C8B-B14F-4D97-AF65-F5344CB8AC3E}">
        <p14:creationId xmlns:p14="http://schemas.microsoft.com/office/powerpoint/2010/main" val="133179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1715"/>
            <a:ext cx="9139425" cy="6854568"/>
          </a:xfrm>
          <a:prstGeom prst="rect">
            <a:avLst/>
          </a:prstGeom>
        </p:spPr>
      </p:pic>
      <p:sp>
        <p:nvSpPr>
          <p:cNvPr id="2"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3" name="Content Placeholder 2"/>
          <p:cNvSpPr>
            <a:spLocks noGrp="1"/>
          </p:cNvSpPr>
          <p:nvPr>
            <p:ph idx="1"/>
          </p:nvPr>
        </p:nvSpPr>
        <p:spPr>
          <a:xfrm>
            <a:off x="205795" y="1600204"/>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14" name="Date Placeholder 3"/>
          <p:cNvSpPr txBox="1">
            <a:spLocks/>
          </p:cNvSpPr>
          <p:nvPr userDrawn="1"/>
        </p:nvSpPr>
        <p:spPr>
          <a:xfrm>
            <a:off x="7340131" y="6356353"/>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z="900" smtClean="0">
                <a:solidFill>
                  <a:schemeClr val="tx1">
                    <a:lumMod val="50000"/>
                    <a:lumOff val="50000"/>
                  </a:schemeClr>
                </a:solidFill>
              </a:rPr>
              <a:pPr/>
              <a:t>June 9, 2022</a:t>
            </a:fld>
            <a:endParaRPr lang="en-US" sz="900" dirty="0">
              <a:solidFill>
                <a:schemeClr val="tx1">
                  <a:lumMod val="50000"/>
                  <a:lumOff val="50000"/>
                </a:schemeClr>
              </a:solidFill>
            </a:endParaRPr>
          </a:p>
        </p:txBody>
      </p:sp>
      <p:cxnSp>
        <p:nvCxnSpPr>
          <p:cNvPr id="15" name="Straight Connector 14"/>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txBox="1">
            <a:spLocks/>
          </p:cNvSpPr>
          <p:nvPr userDrawn="1"/>
        </p:nvSpPr>
        <p:spPr>
          <a:xfrm>
            <a:off x="8743457" y="6360085"/>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z="900" smtClean="0">
                <a:solidFill>
                  <a:schemeClr val="tx1">
                    <a:lumMod val="50000"/>
                    <a:lumOff val="50000"/>
                  </a:schemeClr>
                </a:solidFill>
              </a:rPr>
              <a:pPr/>
              <a:t>‹#›</a:t>
            </a:fld>
            <a:endParaRPr lang="en-US" sz="900"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4" y="1718"/>
            <a:ext cx="1255279" cy="1591557"/>
          </a:xfrm>
          <a:prstGeom prst="rect">
            <a:avLst/>
          </a:prstGeom>
        </p:spPr>
      </p:pic>
    </p:spTree>
    <p:extLst>
      <p:ext uri="{BB962C8B-B14F-4D97-AF65-F5344CB8AC3E}">
        <p14:creationId xmlns:p14="http://schemas.microsoft.com/office/powerpoint/2010/main" val="245279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1715"/>
            <a:ext cx="9139425" cy="6854568"/>
          </a:xfrm>
          <a:prstGeom prst="rect">
            <a:avLst/>
          </a:prstGeom>
        </p:spPr>
      </p:pic>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p:nvPr>
        </p:nvSpPr>
        <p:spPr>
          <a:xfrm>
            <a:off x="205796" y="1600204"/>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4639284" y="1600204"/>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19" name="Date Placeholder 3"/>
          <p:cNvSpPr txBox="1">
            <a:spLocks/>
          </p:cNvSpPr>
          <p:nvPr userDrawn="1"/>
        </p:nvSpPr>
        <p:spPr>
          <a:xfrm>
            <a:off x="7340131" y="6356353"/>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z="900" smtClean="0">
                <a:solidFill>
                  <a:schemeClr val="tx1">
                    <a:lumMod val="50000"/>
                    <a:lumOff val="50000"/>
                  </a:schemeClr>
                </a:solidFill>
              </a:rPr>
              <a:pPr/>
              <a:t>June 9, 2022</a:t>
            </a:fld>
            <a:endParaRPr lang="en-US" sz="900" dirty="0">
              <a:solidFill>
                <a:schemeClr val="tx1">
                  <a:lumMod val="50000"/>
                  <a:lumOff val="50000"/>
                </a:schemeClr>
              </a:solidFill>
            </a:endParaRPr>
          </a:p>
        </p:txBody>
      </p:sp>
      <p:cxnSp>
        <p:nvCxnSpPr>
          <p:cNvPr id="20" name="Straight Connector 19"/>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p:cNvSpPr txBox="1">
            <a:spLocks/>
          </p:cNvSpPr>
          <p:nvPr userDrawn="1"/>
        </p:nvSpPr>
        <p:spPr>
          <a:xfrm>
            <a:off x="8743457" y="6360085"/>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z="900" smtClean="0">
                <a:solidFill>
                  <a:schemeClr val="tx1">
                    <a:lumMod val="50000"/>
                    <a:lumOff val="50000"/>
                  </a:schemeClr>
                </a:solidFill>
              </a:rPr>
              <a:pPr/>
              <a:t>‹#›</a:t>
            </a:fld>
            <a:endParaRPr lang="en-US" sz="900"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4" y="1718"/>
            <a:ext cx="1255279" cy="1591557"/>
          </a:xfrm>
          <a:prstGeom prst="rect">
            <a:avLst/>
          </a:prstGeom>
        </p:spPr>
      </p:pic>
    </p:spTree>
    <p:extLst>
      <p:ext uri="{BB962C8B-B14F-4D97-AF65-F5344CB8AC3E}">
        <p14:creationId xmlns:p14="http://schemas.microsoft.com/office/powerpoint/2010/main" val="296541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1715"/>
            <a:ext cx="9139425" cy="6854568"/>
          </a:xfrm>
          <a:prstGeom prst="rect">
            <a:avLst/>
          </a:prstGeom>
        </p:spPr>
      </p:pic>
      <p:sp>
        <p:nvSpPr>
          <p:cNvPr id="3" name="Text Placeholder 2"/>
          <p:cNvSpPr>
            <a:spLocks noGrp="1"/>
          </p:cNvSpPr>
          <p:nvPr>
            <p:ph type="body" idx="1"/>
          </p:nvPr>
        </p:nvSpPr>
        <p:spPr>
          <a:xfrm>
            <a:off x="205796"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3"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14" name="Content Placeholder 2"/>
          <p:cNvSpPr>
            <a:spLocks noGrp="1"/>
          </p:cNvSpPr>
          <p:nvPr>
            <p:ph idx="13"/>
          </p:nvPr>
        </p:nvSpPr>
        <p:spPr>
          <a:xfrm>
            <a:off x="205796"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4639284"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639285"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Date Placeholder 3"/>
          <p:cNvSpPr txBox="1">
            <a:spLocks/>
          </p:cNvSpPr>
          <p:nvPr userDrawn="1"/>
        </p:nvSpPr>
        <p:spPr>
          <a:xfrm>
            <a:off x="7340131" y="6356353"/>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z="900" smtClean="0">
                <a:solidFill>
                  <a:schemeClr val="tx1">
                    <a:lumMod val="50000"/>
                    <a:lumOff val="50000"/>
                  </a:schemeClr>
                </a:solidFill>
              </a:rPr>
              <a:pPr/>
              <a:t>June 9, 2022</a:t>
            </a:fld>
            <a:endParaRPr lang="en-US" sz="900" dirty="0">
              <a:solidFill>
                <a:schemeClr val="tx1">
                  <a:lumMod val="50000"/>
                  <a:lumOff val="50000"/>
                </a:schemeClr>
              </a:solidFill>
            </a:endParaRPr>
          </a:p>
        </p:txBody>
      </p:sp>
      <p:cxnSp>
        <p:nvCxnSpPr>
          <p:cNvPr id="23" name="Straight Connector 22"/>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userDrawn="1"/>
        </p:nvSpPr>
        <p:spPr>
          <a:xfrm>
            <a:off x="8743457" y="6360085"/>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z="900" smtClean="0">
                <a:solidFill>
                  <a:schemeClr val="tx1">
                    <a:lumMod val="50000"/>
                    <a:lumOff val="50000"/>
                  </a:schemeClr>
                </a:solidFill>
              </a:rPr>
              <a:pPr/>
              <a:t>‹#›</a:t>
            </a:fld>
            <a:endParaRPr lang="en-US" sz="900"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4" y="1718"/>
            <a:ext cx="1255279" cy="1591557"/>
          </a:xfrm>
          <a:prstGeom prst="rect">
            <a:avLst/>
          </a:prstGeom>
        </p:spPr>
      </p:pic>
    </p:spTree>
    <p:extLst>
      <p:ext uri="{BB962C8B-B14F-4D97-AF65-F5344CB8AC3E}">
        <p14:creationId xmlns:p14="http://schemas.microsoft.com/office/powerpoint/2010/main" val="2863642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1715"/>
            <a:ext cx="9139425" cy="6854568"/>
          </a:xfrm>
          <a:prstGeom prst="rect">
            <a:avLst/>
          </a:prstGeom>
        </p:spPr>
      </p:pic>
      <p:sp>
        <p:nvSpPr>
          <p:cNvPr id="5" name="Footer Placeholder 4"/>
          <p:cNvSpPr>
            <a:spLocks noGrp="1"/>
          </p:cNvSpPr>
          <p:nvPr>
            <p:ph type="ftr" sz="quarter" idx="11"/>
          </p:nvPr>
        </p:nvSpPr>
        <p:spPr/>
        <p:txBody>
          <a:bodyPr/>
          <a:lstStyle/>
          <a:p>
            <a:endParaRPr lang="en-US"/>
          </a:p>
        </p:txBody>
      </p:sp>
      <p:sp>
        <p:nvSpPr>
          <p:cNvPr id="13" name="Picture Placeholder 2"/>
          <p:cNvSpPr>
            <a:spLocks noGrp="1"/>
          </p:cNvSpPr>
          <p:nvPr>
            <p:ph type="pic" idx="1"/>
          </p:nvPr>
        </p:nvSpPr>
        <p:spPr>
          <a:xfrm>
            <a:off x="205794"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17" name="Date Placeholder 3"/>
          <p:cNvSpPr txBox="1">
            <a:spLocks/>
          </p:cNvSpPr>
          <p:nvPr userDrawn="1"/>
        </p:nvSpPr>
        <p:spPr>
          <a:xfrm>
            <a:off x="7340131" y="6356353"/>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z="900" smtClean="0">
                <a:solidFill>
                  <a:schemeClr val="tx1">
                    <a:lumMod val="50000"/>
                    <a:lumOff val="50000"/>
                  </a:schemeClr>
                </a:solidFill>
              </a:rPr>
              <a:pPr/>
              <a:t>June 9, 2022</a:t>
            </a:fld>
            <a:endParaRPr lang="en-US" sz="900" dirty="0">
              <a:solidFill>
                <a:schemeClr val="tx1">
                  <a:lumMod val="50000"/>
                  <a:lumOff val="50000"/>
                </a:schemeClr>
              </a:solidFill>
            </a:endParaRPr>
          </a:p>
        </p:txBody>
      </p:sp>
      <p:cxnSp>
        <p:nvCxnSpPr>
          <p:cNvPr id="18" name="Straight Connector 17"/>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userDrawn="1"/>
        </p:nvSpPr>
        <p:spPr>
          <a:xfrm>
            <a:off x="8743457" y="6360085"/>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z="900" smtClean="0">
                <a:solidFill>
                  <a:schemeClr val="tx1">
                    <a:lumMod val="50000"/>
                    <a:lumOff val="50000"/>
                  </a:schemeClr>
                </a:solidFill>
              </a:rPr>
              <a:pPr/>
              <a:t>‹#›</a:t>
            </a:fld>
            <a:endParaRPr lang="en-US" sz="900" dirty="0">
              <a:solidFill>
                <a:schemeClr val="tx1">
                  <a:lumMod val="50000"/>
                  <a:lumOff val="50000"/>
                </a:schemeClr>
              </a:solidFill>
            </a:endParaRPr>
          </a:p>
        </p:txBody>
      </p:sp>
      <p:pic>
        <p:nvPicPr>
          <p:cNvPr id="14" name="Picture 13"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4" y="1718"/>
            <a:ext cx="1255279" cy="1591557"/>
          </a:xfrm>
          <a:prstGeom prst="rect">
            <a:avLst/>
          </a:prstGeom>
        </p:spPr>
      </p:pic>
    </p:spTree>
    <p:extLst>
      <p:ext uri="{BB962C8B-B14F-4D97-AF65-F5344CB8AC3E}">
        <p14:creationId xmlns:p14="http://schemas.microsoft.com/office/powerpoint/2010/main" val="3339854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1715"/>
            <a:ext cx="9139425" cy="6854568"/>
          </a:xfrm>
          <a:prstGeom prst="rect">
            <a:avLst/>
          </a:prstGeom>
        </p:spPr>
      </p:pic>
      <p:sp>
        <p:nvSpPr>
          <p:cNvPr id="4" name="Footer Placeholder 3"/>
          <p:cNvSpPr>
            <a:spLocks noGrp="1"/>
          </p:cNvSpPr>
          <p:nvPr>
            <p:ph type="ftr" sz="quarter" idx="11"/>
          </p:nvPr>
        </p:nvSpPr>
        <p:spPr/>
        <p:txBody>
          <a:bodyPr/>
          <a:lstStyle/>
          <a:p>
            <a:endParaRPr lang="en-US"/>
          </a:p>
        </p:txBody>
      </p:sp>
      <p:sp>
        <p:nvSpPr>
          <p:cNvPr id="9"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15" name="Date Placeholder 3"/>
          <p:cNvSpPr txBox="1">
            <a:spLocks/>
          </p:cNvSpPr>
          <p:nvPr userDrawn="1"/>
        </p:nvSpPr>
        <p:spPr>
          <a:xfrm>
            <a:off x="7340131" y="6356353"/>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z="900" smtClean="0">
                <a:solidFill>
                  <a:schemeClr val="tx1">
                    <a:lumMod val="50000"/>
                    <a:lumOff val="50000"/>
                  </a:schemeClr>
                </a:solidFill>
              </a:rPr>
              <a:pPr/>
              <a:t>June 9, 2022</a:t>
            </a:fld>
            <a:endParaRPr lang="en-US" sz="900" dirty="0">
              <a:solidFill>
                <a:schemeClr val="tx1">
                  <a:lumMod val="50000"/>
                  <a:lumOff val="50000"/>
                </a:schemeClr>
              </a:solidFill>
            </a:endParaRPr>
          </a:p>
        </p:txBody>
      </p:sp>
      <p:cxnSp>
        <p:nvCxnSpPr>
          <p:cNvPr id="16" name="Straight Connector 15"/>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txBox="1">
            <a:spLocks/>
          </p:cNvSpPr>
          <p:nvPr userDrawn="1"/>
        </p:nvSpPr>
        <p:spPr>
          <a:xfrm>
            <a:off x="8743457" y="6360085"/>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z="900" smtClean="0">
                <a:solidFill>
                  <a:schemeClr val="tx1">
                    <a:lumMod val="50000"/>
                    <a:lumOff val="50000"/>
                  </a:schemeClr>
                </a:solidFill>
              </a:rPr>
              <a:pPr/>
              <a:t>‹#›</a:t>
            </a:fld>
            <a:endParaRPr lang="en-US" sz="900" dirty="0">
              <a:solidFill>
                <a:schemeClr val="tx1">
                  <a:lumMod val="50000"/>
                  <a:lumOff val="50000"/>
                </a:schemeClr>
              </a:solidFill>
            </a:endParaRPr>
          </a:p>
        </p:txBody>
      </p:sp>
      <p:pic>
        <p:nvPicPr>
          <p:cNvPr id="13" name="Picture 12"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4" y="1718"/>
            <a:ext cx="1255279" cy="1591557"/>
          </a:xfrm>
          <a:prstGeom prst="rect">
            <a:avLst/>
          </a:prstGeom>
        </p:spPr>
      </p:pic>
    </p:spTree>
    <p:extLst>
      <p:ext uri="{BB962C8B-B14F-4D97-AF65-F5344CB8AC3E}">
        <p14:creationId xmlns:p14="http://schemas.microsoft.com/office/powerpoint/2010/main" val="3251846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6" name="Content Placeholder 2"/>
          <p:cNvSpPr>
            <a:spLocks noGrp="1"/>
          </p:cNvSpPr>
          <p:nvPr>
            <p:ph idx="1"/>
          </p:nvPr>
        </p:nvSpPr>
        <p:spPr>
          <a:xfrm>
            <a:off x="205795" y="1600204"/>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74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9" name="Content Placeholder 2"/>
          <p:cNvSpPr>
            <a:spLocks noGrp="1"/>
          </p:cNvSpPr>
          <p:nvPr>
            <p:ph idx="1"/>
          </p:nvPr>
        </p:nvSpPr>
        <p:spPr>
          <a:xfrm>
            <a:off x="205796" y="1600204"/>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639284" y="1600204"/>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02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2"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3" name="Content Placeholder 2"/>
          <p:cNvSpPr>
            <a:spLocks noGrp="1"/>
          </p:cNvSpPr>
          <p:nvPr>
            <p:ph idx="1"/>
          </p:nvPr>
        </p:nvSpPr>
        <p:spPr>
          <a:xfrm>
            <a:off x="205794" y="1600202"/>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14"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9, 2022</a:t>
            </a:fld>
            <a:endParaRPr lang="en-US" dirty="0">
              <a:solidFill>
                <a:schemeClr val="tx1">
                  <a:lumMod val="50000"/>
                  <a:lumOff val="50000"/>
                </a:schemeClr>
              </a:solidFill>
            </a:endParaRPr>
          </a:p>
        </p:txBody>
      </p:sp>
      <p:cxnSp>
        <p:nvCxnSpPr>
          <p:cNvPr id="15" name="Straight Connector 14"/>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3132087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13" name="Text Placeholder 2"/>
          <p:cNvSpPr>
            <a:spLocks noGrp="1"/>
          </p:cNvSpPr>
          <p:nvPr>
            <p:ph type="body" idx="1"/>
          </p:nvPr>
        </p:nvSpPr>
        <p:spPr>
          <a:xfrm>
            <a:off x="205796"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p:cNvSpPr>
            <a:spLocks noGrp="1"/>
          </p:cNvSpPr>
          <p:nvPr>
            <p:ph idx="13"/>
          </p:nvPr>
        </p:nvSpPr>
        <p:spPr>
          <a:xfrm>
            <a:off x="205796"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4639284"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639285"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9402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
        <p:nvSpPr>
          <p:cNvPr id="8" name="Picture Placeholder 2"/>
          <p:cNvSpPr>
            <a:spLocks noGrp="1"/>
          </p:cNvSpPr>
          <p:nvPr>
            <p:ph type="pic" idx="1"/>
          </p:nvPr>
        </p:nvSpPr>
        <p:spPr>
          <a:xfrm>
            <a:off x="205794"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141472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4" y="274641"/>
            <a:ext cx="6674637" cy="808597"/>
          </a:xfrm>
          <a:prstGeom prst="rect">
            <a:avLst/>
          </a:prstGeom>
        </p:spPr>
        <p:txBody>
          <a:bodyPr anchor="b"/>
          <a:lstStyle/>
          <a:p>
            <a:r>
              <a:rPr lang="en-US" dirty="0"/>
              <a:t>Click to edit Master title style</a:t>
            </a:r>
          </a:p>
        </p:txBody>
      </p:sp>
    </p:spTree>
    <p:extLst>
      <p:ext uri="{BB962C8B-B14F-4D97-AF65-F5344CB8AC3E}">
        <p14:creationId xmlns:p14="http://schemas.microsoft.com/office/powerpoint/2010/main" val="379053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p:nvPr>
        </p:nvSpPr>
        <p:spPr>
          <a:xfrm>
            <a:off x="205795"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4639283"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9"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9, 2022</a:t>
            </a:fld>
            <a:endParaRPr lang="en-US" dirty="0">
              <a:solidFill>
                <a:schemeClr val="tx1">
                  <a:lumMod val="50000"/>
                  <a:lumOff val="50000"/>
                </a:schemeClr>
              </a:solidFill>
            </a:endParaRPr>
          </a:p>
        </p:txBody>
      </p:sp>
      <p:cxnSp>
        <p:nvCxnSpPr>
          <p:cNvPr id="20" name="Straight Connector 19"/>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53539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3" name="Text Placeholder 2"/>
          <p:cNvSpPr>
            <a:spLocks noGrp="1"/>
          </p:cNvSpPr>
          <p:nvPr>
            <p:ph type="body" idx="1"/>
          </p:nvPr>
        </p:nvSpPr>
        <p:spPr>
          <a:xfrm>
            <a:off x="205795"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3"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4" name="Content Placeholder 2"/>
          <p:cNvSpPr>
            <a:spLocks noGrp="1"/>
          </p:cNvSpPr>
          <p:nvPr>
            <p:ph idx="13"/>
          </p:nvPr>
        </p:nvSpPr>
        <p:spPr>
          <a:xfrm>
            <a:off x="205795"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4639283"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639284"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9, 2022</a:t>
            </a:fld>
            <a:endParaRPr lang="en-US" dirty="0">
              <a:solidFill>
                <a:schemeClr val="tx1">
                  <a:lumMod val="50000"/>
                  <a:lumOff val="50000"/>
                </a:schemeClr>
              </a:solidFill>
            </a:endParaRPr>
          </a:p>
        </p:txBody>
      </p:sp>
      <p:cxnSp>
        <p:nvCxnSpPr>
          <p:cNvPr id="23" name="Straight Connector 22"/>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45402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5" name="Footer Placeholder 4"/>
          <p:cNvSpPr>
            <a:spLocks noGrp="1"/>
          </p:cNvSpPr>
          <p:nvPr>
            <p:ph type="ftr" sz="quarter" idx="11"/>
          </p:nvPr>
        </p:nvSpPr>
        <p:spPr/>
        <p:txBody>
          <a:bodyPr/>
          <a:lstStyle/>
          <a:p>
            <a:endParaRPr lang="en-US"/>
          </a:p>
        </p:txBody>
      </p:sp>
      <p:sp>
        <p:nvSpPr>
          <p:cNvPr id="13" name="Picture Placeholder 2"/>
          <p:cNvSpPr>
            <a:spLocks noGrp="1"/>
          </p:cNvSpPr>
          <p:nvPr>
            <p:ph type="pic" idx="1"/>
          </p:nvPr>
        </p:nvSpPr>
        <p:spPr>
          <a:xfrm>
            <a:off x="205793"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7"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9, 2022</a:t>
            </a:fld>
            <a:endParaRPr lang="en-US" dirty="0">
              <a:solidFill>
                <a:schemeClr val="tx1">
                  <a:lumMod val="50000"/>
                  <a:lumOff val="50000"/>
                </a:schemeClr>
              </a:solidFill>
            </a:endParaRPr>
          </a:p>
        </p:txBody>
      </p:sp>
      <p:cxnSp>
        <p:nvCxnSpPr>
          <p:cNvPr id="18" name="Straight Connector 17"/>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4" name="Picture 13"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1707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4" name="Footer Placeholder 3"/>
          <p:cNvSpPr>
            <a:spLocks noGrp="1"/>
          </p:cNvSpPr>
          <p:nvPr>
            <p:ph type="ftr" sz="quarter" idx="11"/>
          </p:nvPr>
        </p:nvSpPr>
        <p:spPr/>
        <p:txBody>
          <a:bodyPr/>
          <a:lstStyle/>
          <a:p>
            <a:endParaRPr lang="en-US"/>
          </a:p>
        </p:txBody>
      </p:sp>
      <p:sp>
        <p:nvSpPr>
          <p:cNvPr id="9"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5"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9, 2022</a:t>
            </a:fld>
            <a:endParaRPr lang="en-US" dirty="0">
              <a:solidFill>
                <a:schemeClr val="tx1">
                  <a:lumMod val="50000"/>
                  <a:lumOff val="50000"/>
                </a:schemeClr>
              </a:solidFill>
            </a:endParaRPr>
          </a:p>
        </p:txBody>
      </p:sp>
      <p:cxnSp>
        <p:nvCxnSpPr>
          <p:cNvPr id="16" name="Straight Connector 15"/>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3" name="Picture 12"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400118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6" name="Content Placeholder 2"/>
          <p:cNvSpPr>
            <a:spLocks noGrp="1"/>
          </p:cNvSpPr>
          <p:nvPr>
            <p:ph idx="1"/>
          </p:nvPr>
        </p:nvSpPr>
        <p:spPr>
          <a:xfrm>
            <a:off x="205794" y="1600202"/>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92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9" name="Content Placeholder 2"/>
          <p:cNvSpPr>
            <a:spLocks noGrp="1"/>
          </p:cNvSpPr>
          <p:nvPr>
            <p:ph idx="1"/>
          </p:nvPr>
        </p:nvSpPr>
        <p:spPr>
          <a:xfrm>
            <a:off x="205795"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639283"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214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3" name="Text Placeholder 2"/>
          <p:cNvSpPr>
            <a:spLocks noGrp="1"/>
          </p:cNvSpPr>
          <p:nvPr>
            <p:ph type="body" idx="1"/>
          </p:nvPr>
        </p:nvSpPr>
        <p:spPr>
          <a:xfrm>
            <a:off x="205795"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p:cNvSpPr>
            <a:spLocks noGrp="1"/>
          </p:cNvSpPr>
          <p:nvPr>
            <p:ph idx="13"/>
          </p:nvPr>
        </p:nvSpPr>
        <p:spPr>
          <a:xfrm>
            <a:off x="205795"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4639283"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639284"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2454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 y="1716"/>
            <a:ext cx="9139426" cy="6854569"/>
          </a:xfrm>
          <a:prstGeom prst="rect">
            <a:avLst/>
          </a:prstGeom>
        </p:spPr>
      </p:pic>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8" name="Title Placeholder 1"/>
          <p:cNvSpPr>
            <a:spLocks noGrp="1"/>
          </p:cNvSpPr>
          <p:nvPr>
            <p:ph type="title"/>
          </p:nvPr>
        </p:nvSpPr>
        <p:spPr>
          <a:xfrm>
            <a:off x="205794" y="201168"/>
            <a:ext cx="6775943" cy="868680"/>
          </a:xfrm>
          <a:prstGeom prst="rect">
            <a:avLst/>
          </a:prstGeom>
        </p:spPr>
        <p:txBody>
          <a:bodyPr vert="horz" lIns="0" tIns="0" rIns="0" bIns="0" rtlCol="0" anchor="b" anchorCtr="0">
            <a:noAutofit/>
          </a:bodyPr>
          <a:lstStyle/>
          <a:p>
            <a:r>
              <a:rPr lang="en-US" dirty="0"/>
              <a:t>Click to edit Master title style</a:t>
            </a:r>
          </a:p>
        </p:txBody>
      </p:sp>
      <p:sp>
        <p:nvSpPr>
          <p:cNvPr id="10"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June 9, 2022</a:t>
            </a:fld>
            <a:endParaRPr lang="en-US" dirty="0">
              <a:solidFill>
                <a:schemeClr val="tx1">
                  <a:lumMod val="50000"/>
                  <a:lumOff val="50000"/>
                </a:schemeClr>
              </a:solidFill>
            </a:endParaRPr>
          </a:p>
        </p:txBody>
      </p:sp>
      <p:cxnSp>
        <p:nvCxnSpPr>
          <p:cNvPr id="11" name="Straight Connector 10"/>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3" name="Picture 12" descr="GMLC_Logo-04.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19479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500" b="1" kern="1200">
          <a:solidFill>
            <a:srgbClr val="70727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 y="1718"/>
            <a:ext cx="9139426" cy="6854569"/>
          </a:xfrm>
          <a:prstGeom prst="rect">
            <a:avLst/>
          </a:prstGeom>
        </p:spPr>
      </p:pic>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8" name="Title Placeholder 1"/>
          <p:cNvSpPr>
            <a:spLocks noGrp="1"/>
          </p:cNvSpPr>
          <p:nvPr>
            <p:ph type="title"/>
          </p:nvPr>
        </p:nvSpPr>
        <p:spPr>
          <a:xfrm>
            <a:off x="205795" y="201168"/>
            <a:ext cx="6775943" cy="868680"/>
          </a:xfrm>
          <a:prstGeom prst="rect">
            <a:avLst/>
          </a:prstGeom>
        </p:spPr>
        <p:txBody>
          <a:bodyPr vert="horz" lIns="0" tIns="0" rIns="0" bIns="0" rtlCol="0" anchor="b" anchorCtr="0">
            <a:noAutofit/>
          </a:bodyPr>
          <a:lstStyle/>
          <a:p>
            <a:r>
              <a:rPr lang="en-US" dirty="0"/>
              <a:t>Click to edit Master title style</a:t>
            </a:r>
          </a:p>
        </p:txBody>
      </p:sp>
      <p:sp>
        <p:nvSpPr>
          <p:cNvPr id="10" name="Date Placeholder 3"/>
          <p:cNvSpPr txBox="1">
            <a:spLocks/>
          </p:cNvSpPr>
          <p:nvPr userDrawn="1"/>
        </p:nvSpPr>
        <p:spPr>
          <a:xfrm>
            <a:off x="7340131" y="6356353"/>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z="900" smtClean="0">
                <a:solidFill>
                  <a:schemeClr val="tx1">
                    <a:lumMod val="50000"/>
                    <a:lumOff val="50000"/>
                  </a:schemeClr>
                </a:solidFill>
              </a:rPr>
              <a:pPr/>
              <a:t>June 9, 2022</a:t>
            </a:fld>
            <a:endParaRPr lang="en-US" sz="900" dirty="0">
              <a:solidFill>
                <a:schemeClr val="tx1">
                  <a:lumMod val="50000"/>
                  <a:lumOff val="50000"/>
                </a:schemeClr>
              </a:solidFill>
            </a:endParaRPr>
          </a:p>
        </p:txBody>
      </p:sp>
      <p:cxnSp>
        <p:nvCxnSpPr>
          <p:cNvPr id="11" name="Straight Connector 10"/>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743457" y="6360085"/>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z="900" smtClean="0">
                <a:solidFill>
                  <a:schemeClr val="tx1">
                    <a:lumMod val="50000"/>
                    <a:lumOff val="50000"/>
                  </a:schemeClr>
                </a:solidFill>
              </a:rPr>
              <a:pPr/>
              <a:t>‹#›</a:t>
            </a:fld>
            <a:endParaRPr lang="en-US" sz="900" dirty="0">
              <a:solidFill>
                <a:schemeClr val="tx1">
                  <a:lumMod val="50000"/>
                  <a:lumOff val="50000"/>
                </a:schemeClr>
              </a:solidFill>
            </a:endParaRPr>
          </a:p>
        </p:txBody>
      </p:sp>
      <p:pic>
        <p:nvPicPr>
          <p:cNvPr id="13" name="Picture 12" descr="GMLC_Logo-04.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86434" y="1718"/>
            <a:ext cx="1255279" cy="1591557"/>
          </a:xfrm>
          <a:prstGeom prst="rect">
            <a:avLst/>
          </a:prstGeom>
        </p:spPr>
      </p:pic>
    </p:spTree>
    <p:extLst>
      <p:ext uri="{BB962C8B-B14F-4D97-AF65-F5344CB8AC3E}">
        <p14:creationId xmlns:p14="http://schemas.microsoft.com/office/powerpoint/2010/main" val="1288484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500" b="1" kern="1200">
          <a:solidFill>
            <a:srgbClr val="70727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ta-publications.lbl.gov/sites/default/files/80556.pdf"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idlab.org/wp-content/uploads/2022/01/eLab-Accelerator-DER-Wholesale-Markets.pdf" TargetMode="External"/><Relationship Id="rId2" Type="http://schemas.openxmlformats.org/officeDocument/2006/relationships/hyperlink" Target="https://www.esig.energy/wp-content/uploads/2022/01/ESIG-DER-Integration-Wholesale-Markets-2022.pdf" TargetMode="External"/><Relationship Id="rId1" Type="http://schemas.openxmlformats.org/officeDocument/2006/relationships/slideLayout" Target="../slideLayouts/slideLayout13.xml"/><Relationship Id="rId4" Type="http://schemas.openxmlformats.org/officeDocument/2006/relationships/hyperlink" Target="https://gridlab.org/wp-content/uploads/2022/01/AEE-GridLab-FERC-O.2222-Campaign-Final-Report.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lcschwartz@lbl.gov" TargetMode="External"/><Relationship Id="rId2" Type="http://schemas.openxmlformats.org/officeDocument/2006/relationships/hyperlink" Target="mailto:fkahrl@outlook.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lstStyle/>
          <a:p>
            <a:r>
              <a:rPr lang="en-US" dirty="0"/>
              <a:t>DER Integration into Wholesale Markets</a:t>
            </a:r>
          </a:p>
        </p:txBody>
      </p:sp>
      <p:sp>
        <p:nvSpPr>
          <p:cNvPr id="21" name="Text Placeholder 20"/>
          <p:cNvSpPr>
            <a:spLocks noGrp="1"/>
          </p:cNvSpPr>
          <p:nvPr>
            <p:ph type="body" sz="quarter" idx="14"/>
          </p:nvPr>
        </p:nvSpPr>
        <p:spPr>
          <a:xfrm>
            <a:off x="202833" y="4927108"/>
            <a:ext cx="8658797" cy="274320"/>
          </a:xfrm>
        </p:spPr>
        <p:txBody>
          <a:bodyPr/>
          <a:lstStyle/>
          <a:p>
            <a:r>
              <a:rPr lang="en-US" dirty="0"/>
              <a:t>3rdRail Inc. and Berkeley Lab Affiliate</a:t>
            </a:r>
          </a:p>
        </p:txBody>
      </p:sp>
      <p:sp>
        <p:nvSpPr>
          <p:cNvPr id="22" name="Text Placeholder 21"/>
          <p:cNvSpPr>
            <a:spLocks noGrp="1"/>
          </p:cNvSpPr>
          <p:nvPr>
            <p:ph type="body" sz="quarter" idx="15"/>
          </p:nvPr>
        </p:nvSpPr>
        <p:spPr>
          <a:xfrm>
            <a:off x="201054" y="5508151"/>
            <a:ext cx="8658795" cy="700188"/>
          </a:xfrm>
        </p:spPr>
        <p:txBody>
          <a:bodyPr>
            <a:normAutofit/>
          </a:bodyPr>
          <a:lstStyle/>
          <a:p>
            <a:r>
              <a:rPr lang="en-US" b="1" dirty="0"/>
              <a:t>Training Webinar for National Association of State Utility Consumer Advocates</a:t>
            </a:r>
          </a:p>
          <a:p>
            <a:pPr lvl="0"/>
            <a:r>
              <a:rPr lang="en-US" b="1" dirty="0"/>
              <a:t>June 29, 2022</a:t>
            </a:r>
          </a:p>
          <a:p>
            <a:pPr lvl="0"/>
            <a:endParaRPr lang="en-US" b="1" dirty="0"/>
          </a:p>
          <a:p>
            <a:pPr lvl="0"/>
            <a:endParaRPr lang="en-US" b="1" dirty="0"/>
          </a:p>
        </p:txBody>
      </p:sp>
      <p:sp>
        <p:nvSpPr>
          <p:cNvPr id="6" name="TextBox 5">
            <a:extLst>
              <a:ext uri="{FF2B5EF4-FFF2-40B4-BE49-F238E27FC236}">
                <a16:creationId xmlns:a16="http://schemas.microsoft.com/office/drawing/2014/main" id="{C8A21B66-7DBE-124F-A2D2-85455EBDB5F9}"/>
              </a:ext>
            </a:extLst>
          </p:cNvPr>
          <p:cNvSpPr txBox="1"/>
          <p:nvPr/>
        </p:nvSpPr>
        <p:spPr>
          <a:xfrm>
            <a:off x="0" y="6392395"/>
            <a:ext cx="9144000" cy="615553"/>
          </a:xfrm>
          <a:prstGeom prst="rect">
            <a:avLst/>
          </a:prstGeom>
          <a:noFill/>
        </p:spPr>
        <p:txBody>
          <a:bodyPr wrap="square" rtlCol="0">
            <a:spAutoFit/>
          </a:bodyPr>
          <a:lstStyle/>
          <a:p>
            <a:pPr algn="ctr"/>
            <a:r>
              <a:rPr lang="en-US" sz="1000" i="1" dirty="0">
                <a:latin typeface="Arial" panose="020B0604020202020204" pitchFamily="34" charset="0"/>
                <a:cs typeface="Arial" panose="020B0604020202020204" pitchFamily="34" charset="0"/>
              </a:rPr>
              <a:t>This presentation was funded by the U.S. Department of Energy’s</a:t>
            </a:r>
            <a:br>
              <a:rPr lang="en-US" sz="1000" i="1" dirty="0">
                <a:latin typeface="Arial" panose="020B0604020202020204" pitchFamily="34" charset="0"/>
                <a:cs typeface="Arial" panose="020B0604020202020204" pitchFamily="34" charset="0"/>
              </a:rPr>
            </a:br>
            <a:r>
              <a:rPr lang="en-US" sz="1000" i="1" dirty="0">
                <a:latin typeface="Arial" panose="020B0604020202020204" pitchFamily="34" charset="0"/>
                <a:cs typeface="Arial" panose="020B0604020202020204" pitchFamily="34" charset="0"/>
              </a:rPr>
              <a:t>Grid Modernization Laboratory Consortium. </a:t>
            </a:r>
            <a:endParaRPr lang="en-US" sz="1000" dirty="0">
              <a:latin typeface="Arial" panose="020B0604020202020204" pitchFamily="34" charset="0"/>
              <a:cs typeface="Arial" panose="020B0604020202020204" pitchFamily="34" charset="0"/>
            </a:endParaRPr>
          </a:p>
          <a:p>
            <a:pPr algn="ctr"/>
            <a:endParaRPr lang="en-US" sz="1400" dirty="0"/>
          </a:p>
        </p:txBody>
      </p:sp>
      <p:sp>
        <p:nvSpPr>
          <p:cNvPr id="3" name="Text Placeholder 2">
            <a:extLst>
              <a:ext uri="{FF2B5EF4-FFF2-40B4-BE49-F238E27FC236}">
                <a16:creationId xmlns:a16="http://schemas.microsoft.com/office/drawing/2014/main" id="{B60B37F8-3C6B-4634-A202-1B0DD8C02DBC}"/>
              </a:ext>
            </a:extLst>
          </p:cNvPr>
          <p:cNvSpPr>
            <a:spLocks noGrp="1"/>
          </p:cNvSpPr>
          <p:nvPr>
            <p:ph type="body" sz="quarter" idx="16"/>
          </p:nvPr>
        </p:nvSpPr>
        <p:spPr>
          <a:xfrm>
            <a:off x="201054" y="4672082"/>
            <a:ext cx="8660577" cy="274320"/>
          </a:xfrm>
        </p:spPr>
        <p:txBody>
          <a:bodyPr/>
          <a:lstStyle/>
          <a:p>
            <a:r>
              <a:rPr lang="en-US" dirty="0"/>
              <a:t>Fredrich Kahrl</a:t>
            </a:r>
          </a:p>
        </p:txBody>
      </p:sp>
    </p:spTree>
    <p:extLst>
      <p:ext uri="{BB962C8B-B14F-4D97-AF65-F5344CB8AC3E}">
        <p14:creationId xmlns:p14="http://schemas.microsoft.com/office/powerpoint/2010/main" val="262664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F028-79AA-4808-991F-36C6C4E840A7}"/>
              </a:ext>
            </a:extLst>
          </p:cNvPr>
          <p:cNvSpPr>
            <a:spLocks noGrp="1"/>
          </p:cNvSpPr>
          <p:nvPr>
            <p:ph type="title"/>
          </p:nvPr>
        </p:nvSpPr>
        <p:spPr/>
        <p:txBody>
          <a:bodyPr/>
          <a:lstStyle/>
          <a:p>
            <a:r>
              <a:rPr lang="en-US" dirty="0"/>
              <a:t>Nearer-term priorities</a:t>
            </a:r>
          </a:p>
        </p:txBody>
      </p:sp>
      <p:sp>
        <p:nvSpPr>
          <p:cNvPr id="3" name="Content Placeholder 2">
            <a:extLst>
              <a:ext uri="{FF2B5EF4-FFF2-40B4-BE49-F238E27FC236}">
                <a16:creationId xmlns:a16="http://schemas.microsoft.com/office/drawing/2014/main" id="{BA910E88-EA7C-4F86-A9BA-79FE09894AF1}"/>
              </a:ext>
            </a:extLst>
          </p:cNvPr>
          <p:cNvSpPr>
            <a:spLocks noGrp="1"/>
          </p:cNvSpPr>
          <p:nvPr>
            <p:ph idx="1"/>
          </p:nvPr>
        </p:nvSpPr>
        <p:spPr/>
        <p:txBody>
          <a:bodyPr>
            <a:normAutofit fontScale="92500" lnSpcReduction="20000"/>
          </a:bodyPr>
          <a:lstStyle/>
          <a:p>
            <a:r>
              <a:rPr lang="en-US" b="1" dirty="0"/>
              <a:t>DER interconnection</a:t>
            </a:r>
          </a:p>
          <a:p>
            <a:pPr lvl="1"/>
            <a:r>
              <a:rPr lang="en-US" dirty="0"/>
              <a:t>Adopting and implementing IEEE 1547-2018</a:t>
            </a:r>
          </a:p>
          <a:p>
            <a:pPr lvl="1"/>
            <a:r>
              <a:rPr lang="en-US" dirty="0"/>
              <a:t>Investing in interconnection process improvements, with some amount of regional or national standardization</a:t>
            </a:r>
          </a:p>
          <a:p>
            <a:pPr lvl="1"/>
            <a:r>
              <a:rPr lang="en-US" dirty="0"/>
              <a:t>Allowing static export limits for distributed generation paired with storage*</a:t>
            </a:r>
          </a:p>
          <a:p>
            <a:r>
              <a:rPr lang="en-US" b="1" dirty="0"/>
              <a:t>Distribution planning</a:t>
            </a:r>
          </a:p>
          <a:p>
            <a:pPr lvl="1"/>
            <a:r>
              <a:rPr lang="en-US" dirty="0"/>
              <a:t>Coordinating DER/load forecasting for T-D systems; undertaking “what if” regional resource scenario analysis through regional fora</a:t>
            </a:r>
          </a:p>
          <a:p>
            <a:r>
              <a:rPr lang="en-US" b="1" dirty="0"/>
              <a:t>DER operations</a:t>
            </a:r>
          </a:p>
          <a:p>
            <a:pPr lvl="1"/>
            <a:r>
              <a:rPr lang="en-US" dirty="0"/>
              <a:t>Developing transparent, non-discriminatory approaches to DER overrides that can evolve into more active distribution operations over time</a:t>
            </a:r>
          </a:p>
          <a:p>
            <a:pPr lvl="1"/>
            <a:r>
              <a:rPr lang="en-US" dirty="0"/>
              <a:t>Beginning to consider future models for distribution system operations and mapping out needed investments over time</a:t>
            </a:r>
          </a:p>
          <a:p>
            <a:r>
              <a:rPr lang="en-US" b="1" dirty="0"/>
              <a:t>Utility regulation and tariffs</a:t>
            </a:r>
          </a:p>
          <a:p>
            <a:pPr lvl="1"/>
            <a:r>
              <a:rPr lang="en-US" dirty="0"/>
              <a:t>Exploring incremental improvements to utility performance incentives and time-of-use-based tariffs for DER customers</a:t>
            </a:r>
          </a:p>
          <a:p>
            <a:r>
              <a:rPr lang="en-US" b="1" dirty="0"/>
              <a:t>State-federal jurisdiction</a:t>
            </a:r>
          </a:p>
          <a:p>
            <a:pPr lvl="1"/>
            <a:r>
              <a:rPr lang="en-US" dirty="0"/>
              <a:t>Establishing a FERC-state working group on distribution jurisdiction</a:t>
            </a:r>
          </a:p>
          <a:p>
            <a:endParaRPr lang="en-US" dirty="0"/>
          </a:p>
        </p:txBody>
      </p:sp>
      <p:sp>
        <p:nvSpPr>
          <p:cNvPr id="4" name="TextBox 3">
            <a:extLst>
              <a:ext uri="{FF2B5EF4-FFF2-40B4-BE49-F238E27FC236}">
                <a16:creationId xmlns:a16="http://schemas.microsoft.com/office/drawing/2014/main" id="{EB008563-63A4-58C1-FBE4-EADB5F77EE70}"/>
              </a:ext>
            </a:extLst>
          </p:cNvPr>
          <p:cNvSpPr txBox="1"/>
          <p:nvPr/>
        </p:nvSpPr>
        <p:spPr>
          <a:xfrm>
            <a:off x="287681" y="6277513"/>
            <a:ext cx="7080806" cy="461665"/>
          </a:xfrm>
          <a:prstGeom prst="rect">
            <a:avLst/>
          </a:prstGeom>
          <a:noFill/>
        </p:spPr>
        <p:txBody>
          <a:bodyPr wrap="square" rtlCol="0">
            <a:spAutoFit/>
          </a:bodyPr>
          <a:lstStyle/>
          <a:p>
            <a:r>
              <a:rPr lang="en-US" sz="1200" dirty="0"/>
              <a:t>* See, for instance, </a:t>
            </a:r>
            <a:r>
              <a:rPr lang="en-US" sz="1200" i="1" dirty="0"/>
              <a:t>Use of Operating Agreements and Energy Storage to Reduce Photovoltaic Interconnection Costs</a:t>
            </a:r>
            <a:r>
              <a:rPr lang="en-US" sz="1200" dirty="0"/>
              <a:t>, </a:t>
            </a:r>
            <a:r>
              <a:rPr lang="en-US" sz="1200" dirty="0">
                <a:hlinkClick r:id="rId2"/>
              </a:rPr>
              <a:t>https://eta-publications.lbl.gov/sites/default/files/80556.pdf</a:t>
            </a:r>
            <a:r>
              <a:rPr lang="en-US" sz="1200" dirty="0"/>
              <a:t> </a:t>
            </a:r>
          </a:p>
        </p:txBody>
      </p:sp>
    </p:spTree>
    <p:extLst>
      <p:ext uri="{BB962C8B-B14F-4D97-AF65-F5344CB8AC3E}">
        <p14:creationId xmlns:p14="http://schemas.microsoft.com/office/powerpoint/2010/main" val="213507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C118-8B60-4BAB-8099-3982DF47CE48}"/>
              </a:ext>
            </a:extLst>
          </p:cNvPr>
          <p:cNvSpPr>
            <a:spLocks noGrp="1"/>
          </p:cNvSpPr>
          <p:nvPr>
            <p:ph type="title"/>
          </p:nvPr>
        </p:nvSpPr>
        <p:spPr/>
        <p:txBody>
          <a:bodyPr/>
          <a:lstStyle/>
          <a:p>
            <a:r>
              <a:rPr lang="en-US" dirty="0"/>
              <a:t>Longer-term priorities</a:t>
            </a:r>
          </a:p>
        </p:txBody>
      </p:sp>
      <p:sp>
        <p:nvSpPr>
          <p:cNvPr id="3" name="Content Placeholder 2">
            <a:extLst>
              <a:ext uri="{FF2B5EF4-FFF2-40B4-BE49-F238E27FC236}">
                <a16:creationId xmlns:a16="http://schemas.microsoft.com/office/drawing/2014/main" id="{D66C76D9-ED59-421F-B096-A57BCF79AEB0}"/>
              </a:ext>
            </a:extLst>
          </p:cNvPr>
          <p:cNvSpPr>
            <a:spLocks noGrp="1"/>
          </p:cNvSpPr>
          <p:nvPr>
            <p:ph idx="1"/>
          </p:nvPr>
        </p:nvSpPr>
        <p:spPr/>
        <p:txBody>
          <a:bodyPr>
            <a:normAutofit fontScale="92500" lnSpcReduction="20000"/>
          </a:bodyPr>
          <a:lstStyle/>
          <a:p>
            <a:r>
              <a:rPr lang="en-US" b="1" dirty="0"/>
              <a:t>DER interconnection</a:t>
            </a:r>
          </a:p>
          <a:p>
            <a:pPr lvl="1"/>
            <a:r>
              <a:rPr lang="en-US" dirty="0"/>
              <a:t>Implementing more flexible approaches to interconnection of DER and EV loads, eventually allowing dynamic curtailment (dispatch) of DER</a:t>
            </a:r>
          </a:p>
          <a:p>
            <a:r>
              <a:rPr lang="en-US" b="1" dirty="0"/>
              <a:t>Distribution planning</a:t>
            </a:r>
          </a:p>
          <a:p>
            <a:pPr lvl="1"/>
            <a:r>
              <a:rPr lang="en-US" dirty="0"/>
              <a:t>Developing new planning criteria for D investments (e.g., moving toward a reliability, economic, policy framework like the T system)</a:t>
            </a:r>
          </a:p>
          <a:p>
            <a:r>
              <a:rPr lang="en-US" b="1" dirty="0"/>
              <a:t>DER operations</a:t>
            </a:r>
          </a:p>
          <a:p>
            <a:pPr lvl="1"/>
            <a:r>
              <a:rPr lang="en-US" dirty="0"/>
              <a:t>Right-sizing the sophistication of utility distribution operations (e.g., how actively do DSOs need to manage D systems?)</a:t>
            </a:r>
          </a:p>
          <a:p>
            <a:r>
              <a:rPr lang="en-US" b="1" dirty="0"/>
              <a:t>Utility regulation and tariffs</a:t>
            </a:r>
          </a:p>
          <a:p>
            <a:pPr lvl="1"/>
            <a:r>
              <a:rPr lang="en-US" dirty="0"/>
              <a:t>Creating open access rules for the distribution system</a:t>
            </a:r>
          </a:p>
          <a:p>
            <a:pPr lvl="1"/>
            <a:r>
              <a:rPr lang="en-US" dirty="0"/>
              <a:t>Developing multi-part tariffs for DER customers, with more sophisticated time-varying distribution rates</a:t>
            </a:r>
          </a:p>
          <a:p>
            <a:pPr lvl="1"/>
            <a:r>
              <a:rPr lang="en-US" dirty="0"/>
              <a:t>Developing future utility business models (e.g., balancing cost recovery and economic bypass of grid charges)</a:t>
            </a:r>
          </a:p>
          <a:p>
            <a:r>
              <a:rPr lang="en-US" b="1" dirty="0"/>
              <a:t>Wholesale markets</a:t>
            </a:r>
          </a:p>
          <a:p>
            <a:pPr lvl="1"/>
            <a:r>
              <a:rPr lang="en-US" dirty="0"/>
              <a:t>Allowing intraday demand bids and locational marginal pricing settlement for loads</a:t>
            </a:r>
          </a:p>
        </p:txBody>
      </p:sp>
    </p:spTree>
    <p:extLst>
      <p:ext uri="{BB962C8B-B14F-4D97-AF65-F5344CB8AC3E}">
        <p14:creationId xmlns:p14="http://schemas.microsoft.com/office/powerpoint/2010/main" val="375530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6410-FE9B-42A7-A147-73E167095923}"/>
              </a:ext>
            </a:extLst>
          </p:cNvPr>
          <p:cNvSpPr>
            <a:spLocks noGrp="1"/>
          </p:cNvSpPr>
          <p:nvPr>
            <p:ph type="title"/>
          </p:nvPr>
        </p:nvSpPr>
        <p:spPr/>
        <p:txBody>
          <a:bodyPr/>
          <a:lstStyle/>
          <a:p>
            <a:r>
              <a:rPr lang="en-US" dirty="0"/>
              <a:t>Key considerations for public utility commissions</a:t>
            </a:r>
          </a:p>
        </p:txBody>
      </p:sp>
      <p:sp>
        <p:nvSpPr>
          <p:cNvPr id="3" name="Content Placeholder 2">
            <a:extLst>
              <a:ext uri="{FF2B5EF4-FFF2-40B4-BE49-F238E27FC236}">
                <a16:creationId xmlns:a16="http://schemas.microsoft.com/office/drawing/2014/main" id="{123C5CD6-FBBB-4DA1-954D-8DCEF035A5F3}"/>
              </a:ext>
            </a:extLst>
          </p:cNvPr>
          <p:cNvSpPr>
            <a:spLocks noGrp="1"/>
          </p:cNvSpPr>
          <p:nvPr>
            <p:ph idx="1"/>
          </p:nvPr>
        </p:nvSpPr>
        <p:spPr/>
        <p:txBody>
          <a:bodyPr/>
          <a:lstStyle/>
          <a:p>
            <a:r>
              <a:rPr lang="en-US" i="1" dirty="0"/>
              <a:t>Starting from fundamentals</a:t>
            </a:r>
            <a:r>
              <a:rPr lang="en-US" dirty="0"/>
              <a:t> – Taking a bottom-up approach to problem solving, being clear about terms and concepts (e.g., be careful with the term “DER”), and developing a working framework of options for future distribution operations and markets</a:t>
            </a:r>
          </a:p>
          <a:p>
            <a:r>
              <a:rPr lang="en-US" i="1" dirty="0"/>
              <a:t>Focusing on least-regrets</a:t>
            </a:r>
            <a:r>
              <a:rPr lang="en-US" dirty="0"/>
              <a:t> – In the near term, focusing resources on incremental, least-regrets changes that build on existing institutions</a:t>
            </a:r>
          </a:p>
          <a:p>
            <a:r>
              <a:rPr lang="en-US" i="1" dirty="0"/>
              <a:t>Keeping a long-term perspective</a:t>
            </a:r>
            <a:r>
              <a:rPr lang="en-US" dirty="0"/>
              <a:t> – Starting to think about solutions to longer-term challenges, creating a vision for future distribution system operations and markets, and developing a long-term plan that prioritizes areas to tackle over time</a:t>
            </a:r>
            <a:endParaRPr lang="en-US" i="1" dirty="0"/>
          </a:p>
          <a:p>
            <a:r>
              <a:rPr lang="en-US" i="1" dirty="0"/>
              <a:t>Working together</a:t>
            </a:r>
            <a:r>
              <a:rPr lang="en-US" dirty="0"/>
              <a:t> – Participating in regional/national fora and learning from other jurisdictions</a:t>
            </a:r>
          </a:p>
          <a:p>
            <a:endParaRPr lang="en-US" dirty="0"/>
          </a:p>
        </p:txBody>
      </p:sp>
    </p:spTree>
    <p:extLst>
      <p:ext uri="{BB962C8B-B14F-4D97-AF65-F5344CB8AC3E}">
        <p14:creationId xmlns:p14="http://schemas.microsoft.com/office/powerpoint/2010/main" val="155767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87E0-1C40-E94E-9480-5F196E8C8DD5}"/>
              </a:ext>
            </a:extLst>
          </p:cNvPr>
          <p:cNvSpPr>
            <a:spLocks noGrp="1"/>
          </p:cNvSpPr>
          <p:nvPr>
            <p:ph type="title"/>
          </p:nvPr>
        </p:nvSpPr>
        <p:spPr>
          <a:xfrm>
            <a:off x="201753" y="274639"/>
            <a:ext cx="7651329" cy="808597"/>
          </a:xfrm>
        </p:spPr>
        <p:txBody>
          <a:bodyPr/>
          <a:lstStyle/>
          <a:p>
            <a:r>
              <a:rPr lang="en-US" sz="2400" dirty="0"/>
              <a:t>Questions state utility consumer advocates can ask</a:t>
            </a:r>
          </a:p>
        </p:txBody>
      </p:sp>
      <p:sp>
        <p:nvSpPr>
          <p:cNvPr id="3" name="Content Placeholder 2">
            <a:extLst>
              <a:ext uri="{FF2B5EF4-FFF2-40B4-BE49-F238E27FC236}">
                <a16:creationId xmlns:a16="http://schemas.microsoft.com/office/drawing/2014/main" id="{62D161CE-1A13-2242-B38D-03E9F3E77975}"/>
              </a:ext>
            </a:extLst>
          </p:cNvPr>
          <p:cNvSpPr>
            <a:spLocks noGrp="1"/>
          </p:cNvSpPr>
          <p:nvPr>
            <p:ph idx="1"/>
          </p:nvPr>
        </p:nvSpPr>
        <p:spPr/>
        <p:txBody>
          <a:bodyPr/>
          <a:lstStyle/>
          <a:p>
            <a:r>
              <a:rPr lang="en-US" dirty="0"/>
              <a:t>Where are nearer-term gaps in current distribution interconnection, distribution planning and T-D planning coordination, distribution operations, and utility DER tariffs?</a:t>
            </a:r>
          </a:p>
          <a:p>
            <a:r>
              <a:rPr lang="en-US" dirty="0"/>
              <a:t>How can nearer-term gaps be most effectively and efficiently addressed, while laying the foundations for a transition to future distribution system operations and markets?</a:t>
            </a:r>
          </a:p>
          <a:p>
            <a:r>
              <a:rPr lang="en-US" dirty="0"/>
              <a:t>What is the longer-term vision for future distribution system operations and the role (and business model) of the distribution utility?</a:t>
            </a:r>
          </a:p>
          <a:p>
            <a:r>
              <a:rPr lang="en-US" dirty="0"/>
              <a:t>Where would clearer state-federal jurisdiction be most helpful in the nearer and longer term?</a:t>
            </a:r>
          </a:p>
          <a:p>
            <a:r>
              <a:rPr lang="en-US" dirty="0"/>
              <a:t>Where are opportunities for public utility commissions to work together on DER integration, and what balance between regional (e.g., NECPUC) or national (e.g., via NARUC) fora would provide the most helpful venue for collaboration?</a:t>
            </a:r>
          </a:p>
          <a:p>
            <a:endParaRPr lang="en-US" dirty="0"/>
          </a:p>
        </p:txBody>
      </p:sp>
    </p:spTree>
    <p:extLst>
      <p:ext uri="{BB962C8B-B14F-4D97-AF65-F5344CB8AC3E}">
        <p14:creationId xmlns:p14="http://schemas.microsoft.com/office/powerpoint/2010/main" val="255850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98B8-F1AD-4901-93B2-F013B859E6B7}"/>
              </a:ext>
            </a:extLst>
          </p:cNvPr>
          <p:cNvSpPr>
            <a:spLocks noGrp="1"/>
          </p:cNvSpPr>
          <p:nvPr>
            <p:ph type="title"/>
          </p:nvPr>
        </p:nvSpPr>
        <p:spPr/>
        <p:txBody>
          <a:bodyPr/>
          <a:lstStyle/>
          <a:p>
            <a:r>
              <a:rPr lang="en-US" dirty="0"/>
              <a:t>Resources for more information</a:t>
            </a:r>
          </a:p>
        </p:txBody>
      </p:sp>
      <p:sp>
        <p:nvSpPr>
          <p:cNvPr id="3" name="Content Placeholder 2">
            <a:extLst>
              <a:ext uri="{FF2B5EF4-FFF2-40B4-BE49-F238E27FC236}">
                <a16:creationId xmlns:a16="http://schemas.microsoft.com/office/drawing/2014/main" id="{5A5487DB-3089-448B-AA95-1EC333D09AAB}"/>
              </a:ext>
            </a:extLst>
          </p:cNvPr>
          <p:cNvSpPr>
            <a:spLocks noGrp="1"/>
          </p:cNvSpPr>
          <p:nvPr>
            <p:ph idx="1"/>
          </p:nvPr>
        </p:nvSpPr>
        <p:spPr/>
        <p:txBody>
          <a:bodyPr/>
          <a:lstStyle/>
          <a:p>
            <a:r>
              <a:rPr lang="en-US" dirty="0"/>
              <a:t>Energy Systems Integration Group (ESIG), 2022, </a:t>
            </a:r>
            <a:r>
              <a:rPr lang="en-US" i="1" dirty="0"/>
              <a:t>DER Integration into Wholesale Markets and Operations</a:t>
            </a:r>
            <a:r>
              <a:rPr lang="en-US" dirty="0"/>
              <a:t>, </a:t>
            </a:r>
            <a:r>
              <a:rPr lang="en-US" dirty="0">
                <a:hlinkClick r:id="rId2"/>
              </a:rPr>
              <a:t>https://www.esig.energy/wp-content/uploads/2022/01/ESIG-DER-Integration-Wholesale-Markets-2022.pdf</a:t>
            </a:r>
            <a:r>
              <a:rPr lang="en-US" dirty="0"/>
              <a:t> </a:t>
            </a:r>
          </a:p>
          <a:p>
            <a:r>
              <a:rPr lang="en-US" dirty="0"/>
              <a:t>Advanced Energy Economy (AEE) and </a:t>
            </a:r>
            <a:r>
              <a:rPr lang="en-US" dirty="0" err="1"/>
              <a:t>GridLab</a:t>
            </a:r>
            <a:r>
              <a:rPr lang="en-US" dirty="0"/>
              <a:t>, 2022, </a:t>
            </a:r>
            <a:r>
              <a:rPr lang="en-US" i="1" dirty="0"/>
              <a:t>Removing Barriers to DER Participation in Wholesale Markets</a:t>
            </a:r>
            <a:r>
              <a:rPr lang="en-US" dirty="0"/>
              <a:t>, </a:t>
            </a:r>
            <a:r>
              <a:rPr lang="en-US" dirty="0">
                <a:hlinkClick r:id="rId3"/>
              </a:rPr>
              <a:t>https://gridlab.org/wp-content/uploads/2022/01/eLab-Accelerator-DER-Wholesale-Markets.pdf</a:t>
            </a:r>
            <a:endParaRPr lang="en-US" dirty="0"/>
          </a:p>
          <a:p>
            <a:r>
              <a:rPr lang="en-US" dirty="0"/>
              <a:t>Advanced Energy Economy (AEE) and </a:t>
            </a:r>
            <a:r>
              <a:rPr lang="en-US" dirty="0" err="1"/>
              <a:t>GridLab</a:t>
            </a:r>
            <a:r>
              <a:rPr lang="en-US" dirty="0"/>
              <a:t>, 2022, </a:t>
            </a:r>
            <a:r>
              <a:rPr lang="en-US" i="1" dirty="0"/>
              <a:t>FERC Order 2222 Implementation: Preparing the Distribution System for DER Participation in Wholesale Markets</a:t>
            </a:r>
            <a:r>
              <a:rPr lang="en-US" dirty="0"/>
              <a:t>, </a:t>
            </a:r>
            <a:r>
              <a:rPr lang="en-US" dirty="0">
                <a:hlinkClick r:id="rId4"/>
              </a:rPr>
              <a:t>https://gridlab.org/wp-content/uploads/2022/01/AEE-GridLab-FERC-O.2222-Campaign-Final-Report.pdf</a:t>
            </a:r>
            <a:r>
              <a:rPr lang="en-US" dirty="0"/>
              <a:t> </a:t>
            </a:r>
          </a:p>
        </p:txBody>
      </p:sp>
    </p:spTree>
    <p:extLst>
      <p:ext uri="{BB962C8B-B14F-4D97-AF65-F5344CB8AC3E}">
        <p14:creationId xmlns:p14="http://schemas.microsoft.com/office/powerpoint/2010/main" val="336724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TextBox 2">
            <a:extLst>
              <a:ext uri="{FF2B5EF4-FFF2-40B4-BE49-F238E27FC236}">
                <a16:creationId xmlns:a16="http://schemas.microsoft.com/office/drawing/2014/main" id="{2967C5EC-AE17-4031-A1D0-0FB6691008CF}"/>
              </a:ext>
            </a:extLst>
          </p:cNvPr>
          <p:cNvSpPr txBox="1"/>
          <p:nvPr/>
        </p:nvSpPr>
        <p:spPr>
          <a:xfrm>
            <a:off x="355865" y="1561046"/>
            <a:ext cx="5793574" cy="2785378"/>
          </a:xfrm>
          <a:prstGeom prst="rect">
            <a:avLst/>
          </a:prstGeom>
          <a:noFill/>
        </p:spPr>
        <p:txBody>
          <a:bodyPr wrap="none" rtlCol="0">
            <a:spAutoFit/>
          </a:bodyPr>
          <a:lstStyle/>
          <a:p>
            <a:r>
              <a:rPr lang="en-US" sz="2500" dirty="0">
                <a:latin typeface="Arial" panose="020B0604020202020204" pitchFamily="34" charset="0"/>
                <a:cs typeface="Arial" panose="020B0604020202020204" pitchFamily="34" charset="0"/>
              </a:rPr>
              <a:t>Fritz Kahrl</a:t>
            </a:r>
          </a:p>
          <a:p>
            <a:r>
              <a:rPr lang="en-US" sz="2500" dirty="0">
                <a:latin typeface="Arial" panose="020B0604020202020204" pitchFamily="34" charset="0"/>
                <a:cs typeface="Arial" panose="020B0604020202020204" pitchFamily="34" charset="0"/>
              </a:rPr>
              <a:t>3rdRail Inc.</a:t>
            </a:r>
          </a:p>
          <a:p>
            <a:r>
              <a:rPr lang="en-US" sz="2500" dirty="0">
                <a:latin typeface="Arial" panose="020B0604020202020204" pitchFamily="34" charset="0"/>
                <a:cs typeface="Arial" panose="020B0604020202020204" pitchFamily="34" charset="0"/>
                <a:hlinkClick r:id="rId2"/>
              </a:rPr>
              <a:t>fkahrl@outlook.com</a:t>
            </a:r>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Lisa Schwartz</a:t>
            </a:r>
          </a:p>
          <a:p>
            <a:r>
              <a:rPr lang="en-US" sz="2500">
                <a:latin typeface="Arial" panose="020B0604020202020204" pitchFamily="34" charset="0"/>
                <a:cs typeface="Arial" panose="020B0604020202020204" pitchFamily="34" charset="0"/>
              </a:rPr>
              <a:t>Lawrence </a:t>
            </a:r>
            <a:r>
              <a:rPr lang="en-US" sz="2500" dirty="0">
                <a:latin typeface="Arial" panose="020B0604020202020204" pitchFamily="34" charset="0"/>
                <a:cs typeface="Arial" panose="020B0604020202020204" pitchFamily="34" charset="0"/>
              </a:rPr>
              <a:t>Berkeley National Laboratory</a:t>
            </a:r>
          </a:p>
          <a:p>
            <a:r>
              <a:rPr lang="de-DE" sz="2500" dirty="0">
                <a:latin typeface="Arial" panose="020B0604020202020204" pitchFamily="34" charset="0"/>
                <a:cs typeface="Arial" panose="020B0604020202020204" pitchFamily="34" charset="0"/>
                <a:hlinkClick r:id="rId3"/>
              </a:rPr>
              <a:t>lcschwartz@lbl.gov</a:t>
            </a:r>
            <a:endParaRPr lang="de-DE"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8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27D2-3D20-4AC3-A008-24FFE6149D6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C109AA1-4BBD-4CA0-9390-D1D5937ADBD2}"/>
              </a:ext>
            </a:extLst>
          </p:cNvPr>
          <p:cNvSpPr>
            <a:spLocks noGrp="1"/>
          </p:cNvSpPr>
          <p:nvPr>
            <p:ph idx="1"/>
          </p:nvPr>
        </p:nvSpPr>
        <p:spPr/>
        <p:txBody>
          <a:bodyPr/>
          <a:lstStyle/>
          <a:p>
            <a:r>
              <a:rPr lang="en-US" dirty="0"/>
              <a:t>Background: Distributed energy resource (DER) integration into wholesale markets</a:t>
            </a:r>
          </a:p>
          <a:p>
            <a:r>
              <a:rPr lang="en-US" dirty="0"/>
              <a:t>Barriers to DER integration</a:t>
            </a:r>
          </a:p>
          <a:p>
            <a:r>
              <a:rPr lang="en-US" dirty="0"/>
              <a:t>Nearer-term priorities for DER integration</a:t>
            </a:r>
          </a:p>
          <a:p>
            <a:r>
              <a:rPr lang="en-US" dirty="0"/>
              <a:t>Longer-term priorities for DER integration</a:t>
            </a:r>
          </a:p>
          <a:p>
            <a:r>
              <a:rPr lang="en-US" dirty="0"/>
              <a:t>Key considerations for public utility commissions</a:t>
            </a:r>
          </a:p>
          <a:p>
            <a:r>
              <a:rPr lang="en-US" dirty="0"/>
              <a:t>Questions public utility commissions can ask</a:t>
            </a:r>
          </a:p>
        </p:txBody>
      </p:sp>
    </p:spTree>
    <p:extLst>
      <p:ext uri="{BB962C8B-B14F-4D97-AF65-F5344CB8AC3E}">
        <p14:creationId xmlns:p14="http://schemas.microsoft.com/office/powerpoint/2010/main" val="269793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6DDDEE6D-8ADB-420A-9EEC-83764250F115}"/>
              </a:ext>
            </a:extLst>
          </p:cNvPr>
          <p:cNvCxnSpPr>
            <a:cxnSpLocks/>
          </p:cNvCxnSpPr>
          <p:nvPr/>
        </p:nvCxnSpPr>
        <p:spPr>
          <a:xfrm>
            <a:off x="6127812" y="3775823"/>
            <a:ext cx="523864" cy="3757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17CE605-CC86-4294-B1F6-4BD19F42AC1A}"/>
              </a:ext>
            </a:extLst>
          </p:cNvPr>
          <p:cNvCxnSpPr>
            <a:cxnSpLocks/>
          </p:cNvCxnSpPr>
          <p:nvPr/>
        </p:nvCxnSpPr>
        <p:spPr>
          <a:xfrm>
            <a:off x="5596749" y="4304216"/>
            <a:ext cx="171878" cy="3788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6E0B22C-05DD-44B6-8143-3D86F5AE1261}"/>
              </a:ext>
            </a:extLst>
          </p:cNvPr>
          <p:cNvCxnSpPr>
            <a:cxnSpLocks/>
          </p:cNvCxnSpPr>
          <p:nvPr/>
        </p:nvCxnSpPr>
        <p:spPr>
          <a:xfrm flipH="1">
            <a:off x="4698649" y="4250101"/>
            <a:ext cx="290352" cy="432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C3555C0-7099-442C-87E1-53712BA1F07B}"/>
              </a:ext>
            </a:extLst>
          </p:cNvPr>
          <p:cNvCxnSpPr>
            <a:cxnSpLocks/>
            <a:endCxn id="5" idx="0"/>
          </p:cNvCxnSpPr>
          <p:nvPr/>
        </p:nvCxnSpPr>
        <p:spPr>
          <a:xfrm>
            <a:off x="5274222" y="2670248"/>
            <a:ext cx="95571" cy="324735"/>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F63E35D-E3EB-46F3-B2ED-60B1EE914672}"/>
              </a:ext>
            </a:extLst>
          </p:cNvPr>
          <p:cNvSpPr>
            <a:spLocks noGrp="1"/>
          </p:cNvSpPr>
          <p:nvPr>
            <p:ph type="title"/>
          </p:nvPr>
        </p:nvSpPr>
        <p:spPr/>
        <p:txBody>
          <a:bodyPr/>
          <a:lstStyle/>
          <a:p>
            <a:r>
              <a:rPr lang="en-US" dirty="0"/>
              <a:t>Background: What is DER integration and why is it important? (1)</a:t>
            </a:r>
          </a:p>
        </p:txBody>
      </p:sp>
      <p:sp>
        <p:nvSpPr>
          <p:cNvPr id="3" name="Content Placeholder 2">
            <a:extLst>
              <a:ext uri="{FF2B5EF4-FFF2-40B4-BE49-F238E27FC236}">
                <a16:creationId xmlns:a16="http://schemas.microsoft.com/office/drawing/2014/main" id="{1E5F0832-8915-48BB-A0F4-AD6241BEFC95}"/>
              </a:ext>
            </a:extLst>
          </p:cNvPr>
          <p:cNvSpPr>
            <a:spLocks noGrp="1"/>
          </p:cNvSpPr>
          <p:nvPr>
            <p:ph idx="1"/>
          </p:nvPr>
        </p:nvSpPr>
        <p:spPr>
          <a:xfrm>
            <a:off x="205796" y="1600204"/>
            <a:ext cx="3590019" cy="4983155"/>
          </a:xfrm>
        </p:spPr>
        <p:txBody>
          <a:bodyPr>
            <a:normAutofit fontScale="92500" lnSpcReduction="20000"/>
          </a:bodyPr>
          <a:lstStyle/>
          <a:p>
            <a:r>
              <a:rPr lang="en-US" dirty="0"/>
              <a:t>“DER integration” refers to the integration of DER into distribution system operations and wholesale markets and operations, enabling closer coordination between distribution (D) and transmission (T) system planning and operations.</a:t>
            </a:r>
          </a:p>
          <a:p>
            <a:r>
              <a:rPr lang="en-US" dirty="0"/>
              <a:t>Better T-D coordination will reduce required electricity system investment and operating costs.</a:t>
            </a:r>
          </a:p>
          <a:p>
            <a:r>
              <a:rPr lang="en-US" dirty="0"/>
              <a:t>DER integration covers a wide range of areas: DER interconnection, T&amp;D planning, data access and communication, distribution system operations, utility regulation and tariffs, and wholesale markets.</a:t>
            </a:r>
          </a:p>
          <a:p>
            <a:endParaRPr lang="en-US" dirty="0"/>
          </a:p>
        </p:txBody>
      </p:sp>
      <p:sp>
        <p:nvSpPr>
          <p:cNvPr id="5" name="Oval 4">
            <a:extLst>
              <a:ext uri="{FF2B5EF4-FFF2-40B4-BE49-F238E27FC236}">
                <a16:creationId xmlns:a16="http://schemas.microsoft.com/office/drawing/2014/main" id="{84C28193-2E2D-4D68-915A-27A9C6629316}"/>
              </a:ext>
            </a:extLst>
          </p:cNvPr>
          <p:cNvSpPr/>
          <p:nvPr/>
        </p:nvSpPr>
        <p:spPr>
          <a:xfrm>
            <a:off x="4432855" y="2994983"/>
            <a:ext cx="1873876" cy="1455313"/>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a:ea typeface="+mn-ea"/>
                <a:cs typeface="+mn-cs"/>
              </a:rPr>
              <a:t>Transmission (ISO-NE)</a:t>
            </a:r>
          </a:p>
        </p:txBody>
      </p:sp>
      <p:sp>
        <p:nvSpPr>
          <p:cNvPr id="7" name="Oval 6">
            <a:extLst>
              <a:ext uri="{FF2B5EF4-FFF2-40B4-BE49-F238E27FC236}">
                <a16:creationId xmlns:a16="http://schemas.microsoft.com/office/drawing/2014/main" id="{960B2C15-F057-4A9E-A640-162111DC29C5}"/>
              </a:ext>
            </a:extLst>
          </p:cNvPr>
          <p:cNvSpPr/>
          <p:nvPr/>
        </p:nvSpPr>
        <p:spPr>
          <a:xfrm>
            <a:off x="6547506" y="3862943"/>
            <a:ext cx="1295637" cy="11618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Distribution Utility C</a:t>
            </a:r>
          </a:p>
        </p:txBody>
      </p:sp>
      <p:sp>
        <p:nvSpPr>
          <p:cNvPr id="8" name="Oval 7">
            <a:extLst>
              <a:ext uri="{FF2B5EF4-FFF2-40B4-BE49-F238E27FC236}">
                <a16:creationId xmlns:a16="http://schemas.microsoft.com/office/drawing/2014/main" id="{945EAF02-982D-4CBE-9145-F6EC8330291E}"/>
              </a:ext>
            </a:extLst>
          </p:cNvPr>
          <p:cNvSpPr/>
          <p:nvPr/>
        </p:nvSpPr>
        <p:spPr>
          <a:xfrm>
            <a:off x="4337284" y="1374850"/>
            <a:ext cx="1873876" cy="1455313"/>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a:ea typeface="+mn-ea"/>
                <a:cs typeface="+mn-cs"/>
              </a:rPr>
              <a:t>Transmission (NYISO)</a:t>
            </a:r>
          </a:p>
        </p:txBody>
      </p:sp>
      <p:sp>
        <p:nvSpPr>
          <p:cNvPr id="9" name="TextBox 8">
            <a:extLst>
              <a:ext uri="{FF2B5EF4-FFF2-40B4-BE49-F238E27FC236}">
                <a16:creationId xmlns:a16="http://schemas.microsoft.com/office/drawing/2014/main" id="{9C1D5723-5589-46BC-A75A-17DA0093E542}"/>
              </a:ext>
            </a:extLst>
          </p:cNvPr>
          <p:cNvSpPr txBox="1"/>
          <p:nvPr/>
        </p:nvSpPr>
        <p:spPr>
          <a:xfrm>
            <a:off x="6453064" y="1623612"/>
            <a:ext cx="259710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NYISO has a generator outage and low wind, leading to high energy prices</a:t>
            </a:r>
          </a:p>
        </p:txBody>
      </p:sp>
      <p:sp>
        <p:nvSpPr>
          <p:cNvPr id="10" name="TextBox 9">
            <a:extLst>
              <a:ext uri="{FF2B5EF4-FFF2-40B4-BE49-F238E27FC236}">
                <a16:creationId xmlns:a16="http://schemas.microsoft.com/office/drawing/2014/main" id="{27313414-00DB-4ABF-B2A8-73E01C76CB5D}"/>
              </a:ext>
            </a:extLst>
          </p:cNvPr>
          <p:cNvSpPr txBox="1"/>
          <p:nvPr/>
        </p:nvSpPr>
        <p:spPr>
          <a:xfrm>
            <a:off x="6453064" y="2947760"/>
            <a:ext cx="26909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ISO-NE has a cloudy day with limited solar generation, leading to high energy prices</a:t>
            </a:r>
          </a:p>
        </p:txBody>
      </p:sp>
      <p:sp>
        <p:nvSpPr>
          <p:cNvPr id="11" name="TextBox 10">
            <a:extLst>
              <a:ext uri="{FF2B5EF4-FFF2-40B4-BE49-F238E27FC236}">
                <a16:creationId xmlns:a16="http://schemas.microsoft.com/office/drawing/2014/main" id="{EB5353A0-A58E-47B4-BE6D-CCA63CF8F980}"/>
              </a:ext>
            </a:extLst>
          </p:cNvPr>
          <p:cNvSpPr txBox="1"/>
          <p:nvPr/>
        </p:nvSpPr>
        <p:spPr>
          <a:xfrm>
            <a:off x="3734712" y="6091271"/>
            <a:ext cx="418829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Distribution customers with storage shift discharging to system peak hours</a:t>
            </a:r>
            <a:r>
              <a:rPr lang="en-US" sz="1400" i="1" dirty="0">
                <a:solidFill>
                  <a:prstClr val="black"/>
                </a:solidFill>
                <a:latin typeface="Calibri"/>
              </a:rPr>
              <a:t>, and</a:t>
            </a:r>
            <a:r>
              <a:rPr kumimoji="0" lang="en-US" sz="1400" b="0" i="1" u="none" strike="noStrike" kern="1200" cap="none" spc="0" normalizeH="0" baseline="0" noProof="0" dirty="0">
                <a:ln>
                  <a:noFill/>
                </a:ln>
                <a:solidFill>
                  <a:prstClr val="black"/>
                </a:solidFill>
                <a:effectLst/>
                <a:uLnTx/>
                <a:uFillTx/>
                <a:latin typeface="Calibri"/>
                <a:ea typeface="+mn-ea"/>
                <a:cs typeface="+mn-cs"/>
              </a:rPr>
              <a:t> customers with responsive load reduce output (e.g., EVs charge as little as possible).</a:t>
            </a:r>
          </a:p>
        </p:txBody>
      </p:sp>
      <p:sp>
        <p:nvSpPr>
          <p:cNvPr id="12" name="TextBox 11">
            <a:extLst>
              <a:ext uri="{FF2B5EF4-FFF2-40B4-BE49-F238E27FC236}">
                <a16:creationId xmlns:a16="http://schemas.microsoft.com/office/drawing/2014/main" id="{2F1CF110-E018-4D75-ACA4-EEE89CDB23D2}"/>
              </a:ext>
            </a:extLst>
          </p:cNvPr>
          <p:cNvSpPr txBox="1"/>
          <p:nvPr/>
        </p:nvSpPr>
        <p:spPr>
          <a:xfrm>
            <a:off x="3795815" y="5780761"/>
            <a:ext cx="41271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Coordinated T-D operations example</a:t>
            </a:r>
          </a:p>
        </p:txBody>
      </p:sp>
      <p:sp>
        <p:nvSpPr>
          <p:cNvPr id="17" name="Oval 16">
            <a:extLst>
              <a:ext uri="{FF2B5EF4-FFF2-40B4-BE49-F238E27FC236}">
                <a16:creationId xmlns:a16="http://schemas.microsoft.com/office/drawing/2014/main" id="{9D849CE3-6189-2E46-B417-9C7F52568C23}"/>
              </a:ext>
            </a:extLst>
          </p:cNvPr>
          <p:cNvSpPr/>
          <p:nvPr/>
        </p:nvSpPr>
        <p:spPr>
          <a:xfrm>
            <a:off x="5322007" y="4513669"/>
            <a:ext cx="1295637" cy="11618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Distribution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a:rPr>
              <a:t>Utility B</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67D38E64-57C0-6802-B44D-E2C45A90E87A}"/>
              </a:ext>
            </a:extLst>
          </p:cNvPr>
          <p:cNvSpPr/>
          <p:nvPr/>
        </p:nvSpPr>
        <p:spPr>
          <a:xfrm>
            <a:off x="3854670" y="4615116"/>
            <a:ext cx="1295637" cy="11618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Distribution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a:rPr>
              <a:t>Utility A</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92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E35D-E3EB-46F3-B2ED-60B1EE914672}"/>
              </a:ext>
            </a:extLst>
          </p:cNvPr>
          <p:cNvSpPr>
            <a:spLocks noGrp="1"/>
          </p:cNvSpPr>
          <p:nvPr>
            <p:ph type="title"/>
          </p:nvPr>
        </p:nvSpPr>
        <p:spPr/>
        <p:txBody>
          <a:bodyPr/>
          <a:lstStyle/>
          <a:p>
            <a:r>
              <a:rPr lang="en-US" dirty="0"/>
              <a:t>Background: What is DER integration and why is it important? (2)</a:t>
            </a:r>
          </a:p>
        </p:txBody>
      </p:sp>
      <p:sp>
        <p:nvSpPr>
          <p:cNvPr id="9" name="TextBox 8">
            <a:extLst>
              <a:ext uri="{FF2B5EF4-FFF2-40B4-BE49-F238E27FC236}">
                <a16:creationId xmlns:a16="http://schemas.microsoft.com/office/drawing/2014/main" id="{9C1D5723-5589-46BC-A75A-17DA0093E542}"/>
              </a:ext>
            </a:extLst>
          </p:cNvPr>
          <p:cNvSpPr txBox="1"/>
          <p:nvPr/>
        </p:nvSpPr>
        <p:spPr>
          <a:xfrm>
            <a:off x="5577839" y="1558094"/>
            <a:ext cx="259710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NYISO relies more on imports from ISO-NE to meet resource adequacy (RA) needs</a:t>
            </a:r>
          </a:p>
        </p:txBody>
      </p:sp>
      <p:sp>
        <p:nvSpPr>
          <p:cNvPr id="10" name="TextBox 9">
            <a:extLst>
              <a:ext uri="{FF2B5EF4-FFF2-40B4-BE49-F238E27FC236}">
                <a16:creationId xmlns:a16="http://schemas.microsoft.com/office/drawing/2014/main" id="{27313414-00DB-4ABF-B2A8-73E01C76CB5D}"/>
              </a:ext>
            </a:extLst>
          </p:cNvPr>
          <p:cNvSpPr txBox="1"/>
          <p:nvPr/>
        </p:nvSpPr>
        <p:spPr>
          <a:xfrm>
            <a:off x="5577839" y="3106961"/>
            <a:ext cx="26909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ISO-NE reduces total RA need and T investments</a:t>
            </a:r>
          </a:p>
        </p:txBody>
      </p:sp>
      <p:sp>
        <p:nvSpPr>
          <p:cNvPr id="11" name="TextBox 10">
            <a:extLst>
              <a:ext uri="{FF2B5EF4-FFF2-40B4-BE49-F238E27FC236}">
                <a16:creationId xmlns:a16="http://schemas.microsoft.com/office/drawing/2014/main" id="{EB5353A0-A58E-47B4-BE6D-CCA63CF8F980}"/>
              </a:ext>
            </a:extLst>
          </p:cNvPr>
          <p:cNvSpPr txBox="1"/>
          <p:nvPr/>
        </p:nvSpPr>
        <p:spPr>
          <a:xfrm>
            <a:off x="2061556" y="6098686"/>
            <a:ext cx="502088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Distribution customers invest in a significant amount of distributed generation, distributed storage, and load management that is coincident with ISO-NE and NYISO peak demands.</a:t>
            </a:r>
          </a:p>
        </p:txBody>
      </p:sp>
      <p:cxnSp>
        <p:nvCxnSpPr>
          <p:cNvPr id="34" name="Straight Connector 33">
            <a:extLst>
              <a:ext uri="{FF2B5EF4-FFF2-40B4-BE49-F238E27FC236}">
                <a16:creationId xmlns:a16="http://schemas.microsoft.com/office/drawing/2014/main" id="{FCD1C795-5043-BF55-E693-10A621C1C82A}"/>
              </a:ext>
            </a:extLst>
          </p:cNvPr>
          <p:cNvCxnSpPr>
            <a:cxnSpLocks/>
          </p:cNvCxnSpPr>
          <p:nvPr/>
        </p:nvCxnSpPr>
        <p:spPr>
          <a:xfrm>
            <a:off x="4880903" y="3775823"/>
            <a:ext cx="523864" cy="3757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B4B5AAB-D72B-77FA-9ED3-AE0C171196BA}"/>
              </a:ext>
            </a:extLst>
          </p:cNvPr>
          <p:cNvCxnSpPr>
            <a:cxnSpLocks/>
          </p:cNvCxnSpPr>
          <p:nvPr/>
        </p:nvCxnSpPr>
        <p:spPr>
          <a:xfrm>
            <a:off x="4349840" y="4304216"/>
            <a:ext cx="171878" cy="37884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CFE75CE-B1AD-C3D5-47E1-8CD8BD3199F4}"/>
              </a:ext>
            </a:extLst>
          </p:cNvPr>
          <p:cNvCxnSpPr>
            <a:cxnSpLocks/>
          </p:cNvCxnSpPr>
          <p:nvPr/>
        </p:nvCxnSpPr>
        <p:spPr>
          <a:xfrm flipH="1">
            <a:off x="3451740" y="4250101"/>
            <a:ext cx="290352" cy="432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625B8FD-69DD-A31B-4302-FCD5D8BEF6DB}"/>
              </a:ext>
            </a:extLst>
          </p:cNvPr>
          <p:cNvCxnSpPr>
            <a:cxnSpLocks/>
            <a:endCxn id="38" idx="0"/>
          </p:cNvCxnSpPr>
          <p:nvPr/>
        </p:nvCxnSpPr>
        <p:spPr>
          <a:xfrm>
            <a:off x="4027313" y="2670248"/>
            <a:ext cx="95571" cy="324735"/>
          </a:xfrm>
          <a:prstGeom prst="line">
            <a:avLst/>
          </a:prstGeom>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E07DA07B-1C78-39B4-2511-3797BAA8BBF5}"/>
              </a:ext>
            </a:extLst>
          </p:cNvPr>
          <p:cNvSpPr/>
          <p:nvPr/>
        </p:nvSpPr>
        <p:spPr>
          <a:xfrm>
            <a:off x="3185946" y="2994983"/>
            <a:ext cx="1873876" cy="1455313"/>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a:ea typeface="+mn-ea"/>
                <a:cs typeface="+mn-cs"/>
              </a:rPr>
              <a:t>Transmission (ISO-NE)</a:t>
            </a:r>
          </a:p>
        </p:txBody>
      </p:sp>
      <p:sp>
        <p:nvSpPr>
          <p:cNvPr id="39" name="Oval 38">
            <a:extLst>
              <a:ext uri="{FF2B5EF4-FFF2-40B4-BE49-F238E27FC236}">
                <a16:creationId xmlns:a16="http://schemas.microsoft.com/office/drawing/2014/main" id="{74589736-0775-B9AC-EB48-B37EC032CF65}"/>
              </a:ext>
            </a:extLst>
          </p:cNvPr>
          <p:cNvSpPr/>
          <p:nvPr/>
        </p:nvSpPr>
        <p:spPr>
          <a:xfrm>
            <a:off x="5300597" y="3862943"/>
            <a:ext cx="1295637" cy="11618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Distribution Utility C</a:t>
            </a:r>
          </a:p>
        </p:txBody>
      </p:sp>
      <p:sp>
        <p:nvSpPr>
          <p:cNvPr id="40" name="Oval 39">
            <a:extLst>
              <a:ext uri="{FF2B5EF4-FFF2-40B4-BE49-F238E27FC236}">
                <a16:creationId xmlns:a16="http://schemas.microsoft.com/office/drawing/2014/main" id="{469FC7D5-49B0-8093-02BA-5F5ABCC67635}"/>
              </a:ext>
            </a:extLst>
          </p:cNvPr>
          <p:cNvSpPr/>
          <p:nvPr/>
        </p:nvSpPr>
        <p:spPr>
          <a:xfrm>
            <a:off x="3090375" y="1374850"/>
            <a:ext cx="1873876" cy="1455313"/>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a:ea typeface="+mn-ea"/>
                <a:cs typeface="+mn-cs"/>
              </a:rPr>
              <a:t>Transmission (NYISO)</a:t>
            </a:r>
          </a:p>
        </p:txBody>
      </p:sp>
      <p:sp>
        <p:nvSpPr>
          <p:cNvPr id="41" name="TextBox 40">
            <a:extLst>
              <a:ext uri="{FF2B5EF4-FFF2-40B4-BE49-F238E27FC236}">
                <a16:creationId xmlns:a16="http://schemas.microsoft.com/office/drawing/2014/main" id="{78365586-9508-A74D-06C2-01FFA86ABBD6}"/>
              </a:ext>
            </a:extLst>
          </p:cNvPr>
          <p:cNvSpPr txBox="1"/>
          <p:nvPr/>
        </p:nvSpPr>
        <p:spPr>
          <a:xfrm>
            <a:off x="2548906" y="5780761"/>
            <a:ext cx="41271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Coordinated T-D operations example</a:t>
            </a:r>
          </a:p>
        </p:txBody>
      </p:sp>
      <p:sp>
        <p:nvSpPr>
          <p:cNvPr id="42" name="Oval 41">
            <a:extLst>
              <a:ext uri="{FF2B5EF4-FFF2-40B4-BE49-F238E27FC236}">
                <a16:creationId xmlns:a16="http://schemas.microsoft.com/office/drawing/2014/main" id="{500279CF-FBDE-B79B-E3DF-075FB0BD23B4}"/>
              </a:ext>
            </a:extLst>
          </p:cNvPr>
          <p:cNvSpPr/>
          <p:nvPr/>
        </p:nvSpPr>
        <p:spPr>
          <a:xfrm>
            <a:off x="4075098" y="4513669"/>
            <a:ext cx="1295637" cy="11618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Distribution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a:rPr>
              <a:t>Utility B</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Oval 42">
            <a:extLst>
              <a:ext uri="{FF2B5EF4-FFF2-40B4-BE49-F238E27FC236}">
                <a16:creationId xmlns:a16="http://schemas.microsoft.com/office/drawing/2014/main" id="{7DA8981F-66AA-4BB7-D831-D9736D17F83B}"/>
              </a:ext>
            </a:extLst>
          </p:cNvPr>
          <p:cNvSpPr/>
          <p:nvPr/>
        </p:nvSpPr>
        <p:spPr>
          <a:xfrm>
            <a:off x="2607761" y="4615116"/>
            <a:ext cx="1295637" cy="11618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Distribution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a:rPr>
              <a:t>Utility A</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614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A81F-36C6-488B-8973-2E66671215E7}"/>
              </a:ext>
            </a:extLst>
          </p:cNvPr>
          <p:cNvSpPr>
            <a:spLocks noGrp="1"/>
          </p:cNvSpPr>
          <p:nvPr>
            <p:ph type="title"/>
          </p:nvPr>
        </p:nvSpPr>
        <p:spPr/>
        <p:txBody>
          <a:bodyPr/>
          <a:lstStyle/>
          <a:p>
            <a:r>
              <a:rPr lang="en-US" dirty="0"/>
              <a:t>Background: Storage placement illustrates why DER integration is important</a:t>
            </a:r>
          </a:p>
        </p:txBody>
      </p:sp>
      <p:sp>
        <p:nvSpPr>
          <p:cNvPr id="3" name="Content Placeholder 2">
            <a:extLst>
              <a:ext uri="{FF2B5EF4-FFF2-40B4-BE49-F238E27FC236}">
                <a16:creationId xmlns:a16="http://schemas.microsoft.com/office/drawing/2014/main" id="{DF86242A-A4DC-4B46-8FCA-027D130A7999}"/>
              </a:ext>
            </a:extLst>
          </p:cNvPr>
          <p:cNvSpPr>
            <a:spLocks noGrp="1"/>
          </p:cNvSpPr>
          <p:nvPr>
            <p:ph idx="1"/>
          </p:nvPr>
        </p:nvSpPr>
        <p:spPr/>
        <p:txBody>
          <a:bodyPr/>
          <a:lstStyle/>
          <a:p>
            <a:r>
              <a:rPr lang="en-US" dirty="0"/>
              <a:t>Better coordination between D and T systems can resolve the question of how much storage should be optimally located in different parts of the electric grid, based on where it has the most value for the lowest cost.</a:t>
            </a:r>
          </a:p>
          <a:p>
            <a:endParaRPr lang="en-US" dirty="0"/>
          </a:p>
          <a:p>
            <a:endParaRPr lang="en-US" dirty="0"/>
          </a:p>
          <a:p>
            <a:endParaRPr lang="en-US" dirty="0"/>
          </a:p>
          <a:p>
            <a:endParaRPr lang="en-US" dirty="0"/>
          </a:p>
          <a:p>
            <a:endParaRPr lang="en-US" dirty="0"/>
          </a:p>
          <a:p>
            <a:endParaRPr lang="en-US" dirty="0"/>
          </a:p>
          <a:p>
            <a:endParaRPr lang="en-US" dirty="0"/>
          </a:p>
          <a:p>
            <a:r>
              <a:rPr lang="en-US" dirty="0"/>
              <a:t>From a regulator’s perspective, it’s important to think about “value and cost to whom”?</a:t>
            </a:r>
          </a:p>
        </p:txBody>
      </p:sp>
      <p:pic>
        <p:nvPicPr>
          <p:cNvPr id="27" name="Picture 26">
            <a:extLst>
              <a:ext uri="{FF2B5EF4-FFF2-40B4-BE49-F238E27FC236}">
                <a16:creationId xmlns:a16="http://schemas.microsoft.com/office/drawing/2014/main" id="{99B9ED43-EB4D-4DB3-AD66-97F9D5D081EF}"/>
              </a:ext>
            </a:extLst>
          </p:cNvPr>
          <p:cNvPicPr>
            <a:picLocks noChangeAspect="1"/>
          </p:cNvPicPr>
          <p:nvPr/>
        </p:nvPicPr>
        <p:blipFill>
          <a:blip r:embed="rId2"/>
          <a:stretch>
            <a:fillRect/>
          </a:stretch>
        </p:blipFill>
        <p:spPr>
          <a:xfrm>
            <a:off x="585787" y="2685067"/>
            <a:ext cx="7972425" cy="2299085"/>
          </a:xfrm>
          <a:prstGeom prst="rect">
            <a:avLst/>
          </a:prstGeom>
        </p:spPr>
      </p:pic>
    </p:spTree>
    <p:extLst>
      <p:ext uri="{BB962C8B-B14F-4D97-AF65-F5344CB8AC3E}">
        <p14:creationId xmlns:p14="http://schemas.microsoft.com/office/powerpoint/2010/main" val="256639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39F0-2474-4B78-BDDF-FB2B2E4DF6C0}"/>
              </a:ext>
            </a:extLst>
          </p:cNvPr>
          <p:cNvSpPr>
            <a:spLocks noGrp="1"/>
          </p:cNvSpPr>
          <p:nvPr>
            <p:ph type="title"/>
          </p:nvPr>
        </p:nvSpPr>
        <p:spPr/>
        <p:txBody>
          <a:bodyPr/>
          <a:lstStyle/>
          <a:p>
            <a:r>
              <a:rPr lang="en-US" dirty="0"/>
              <a:t>Background: Approaches to DER participation in wholesale markets</a:t>
            </a:r>
          </a:p>
        </p:txBody>
      </p:sp>
      <p:sp>
        <p:nvSpPr>
          <p:cNvPr id="3" name="Content Placeholder 2">
            <a:extLst>
              <a:ext uri="{FF2B5EF4-FFF2-40B4-BE49-F238E27FC236}">
                <a16:creationId xmlns:a16="http://schemas.microsoft.com/office/drawing/2014/main" id="{76C0E7B0-AE9A-4C98-BB3D-D7ED9C63404B}"/>
              </a:ext>
            </a:extLst>
          </p:cNvPr>
          <p:cNvSpPr>
            <a:spLocks noGrp="1"/>
          </p:cNvSpPr>
          <p:nvPr>
            <p:ph idx="1"/>
          </p:nvPr>
        </p:nvSpPr>
        <p:spPr>
          <a:xfrm>
            <a:off x="205796" y="1600204"/>
            <a:ext cx="3423230" cy="4983155"/>
          </a:xfrm>
        </p:spPr>
        <p:txBody>
          <a:bodyPr>
            <a:normAutofit lnSpcReduction="10000"/>
          </a:bodyPr>
          <a:lstStyle/>
          <a:p>
            <a:r>
              <a:rPr lang="pt-BR" dirty="0" err="1"/>
              <a:t>Under</a:t>
            </a:r>
            <a:r>
              <a:rPr lang="pt-BR" dirty="0"/>
              <a:t> FERC </a:t>
            </a:r>
            <a:r>
              <a:rPr lang="pt-BR" dirty="0" err="1"/>
              <a:t>Order</a:t>
            </a:r>
            <a:r>
              <a:rPr lang="pt-BR" dirty="0"/>
              <a:t> 2222, DER can participate on the supply side individually or through </a:t>
            </a:r>
            <a:r>
              <a:rPr lang="pt-BR" dirty="0" err="1"/>
              <a:t>aggregation</a:t>
            </a:r>
            <a:r>
              <a:rPr lang="pt-BR" dirty="0"/>
              <a:t> </a:t>
            </a:r>
            <a:r>
              <a:rPr lang="pt-BR" dirty="0" err="1"/>
              <a:t>by</a:t>
            </a:r>
            <a:r>
              <a:rPr lang="pt-BR" dirty="0"/>
              <a:t> making </a:t>
            </a:r>
            <a:r>
              <a:rPr lang="pt-BR" dirty="0" err="1"/>
              <a:t>offers</a:t>
            </a:r>
            <a:r>
              <a:rPr lang="pt-BR" dirty="0"/>
              <a:t> directly into ISO </a:t>
            </a:r>
            <a:r>
              <a:rPr lang="pt-BR" dirty="0" err="1"/>
              <a:t>markets</a:t>
            </a:r>
            <a:r>
              <a:rPr lang="pt-BR" dirty="0"/>
              <a:t>.</a:t>
            </a:r>
          </a:p>
          <a:p>
            <a:pPr lvl="1"/>
            <a:r>
              <a:rPr lang="pt-BR" dirty="0"/>
              <a:t>ISO directly </a:t>
            </a:r>
            <a:r>
              <a:rPr lang="pt-BR" dirty="0" err="1"/>
              <a:t>settles</a:t>
            </a:r>
            <a:r>
              <a:rPr lang="pt-BR" dirty="0"/>
              <a:t> </a:t>
            </a:r>
            <a:r>
              <a:rPr lang="pt-BR" dirty="0" err="1"/>
              <a:t>with</a:t>
            </a:r>
            <a:r>
              <a:rPr lang="pt-BR" dirty="0"/>
              <a:t> DER owner or aggregator</a:t>
            </a:r>
          </a:p>
          <a:p>
            <a:r>
              <a:rPr lang="pt-BR" dirty="0"/>
              <a:t>DER can also </a:t>
            </a:r>
            <a:r>
              <a:rPr lang="pt-BR" dirty="0" err="1"/>
              <a:t>participate</a:t>
            </a:r>
            <a:r>
              <a:rPr lang="pt-BR" dirty="0"/>
              <a:t> in ISO </a:t>
            </a:r>
            <a:r>
              <a:rPr lang="pt-BR" dirty="0" err="1"/>
              <a:t>markets</a:t>
            </a:r>
            <a:r>
              <a:rPr lang="pt-BR" dirty="0"/>
              <a:t> </a:t>
            </a:r>
            <a:r>
              <a:rPr lang="pt-BR" dirty="0" err="1"/>
              <a:t>on</a:t>
            </a:r>
            <a:r>
              <a:rPr lang="pt-BR" dirty="0"/>
              <a:t> the demand side through LSE demand bids or </a:t>
            </a:r>
            <a:r>
              <a:rPr lang="pt-BR" dirty="0" err="1"/>
              <a:t>metered</a:t>
            </a:r>
            <a:r>
              <a:rPr lang="pt-BR" dirty="0"/>
              <a:t> </a:t>
            </a:r>
            <a:r>
              <a:rPr lang="pt-BR" dirty="0" err="1"/>
              <a:t>demand</a:t>
            </a:r>
            <a:r>
              <a:rPr lang="pt-BR" dirty="0"/>
              <a:t>.</a:t>
            </a:r>
          </a:p>
          <a:p>
            <a:pPr lvl="1"/>
            <a:r>
              <a:rPr lang="pt-BR" dirty="0"/>
              <a:t>ISO </a:t>
            </a:r>
            <a:r>
              <a:rPr lang="pt-BR" dirty="0" err="1"/>
              <a:t>settles</a:t>
            </a:r>
            <a:r>
              <a:rPr lang="pt-BR" dirty="0"/>
              <a:t> </a:t>
            </a:r>
            <a:r>
              <a:rPr lang="pt-BR" dirty="0" err="1"/>
              <a:t>with</a:t>
            </a:r>
            <a:r>
              <a:rPr lang="pt-BR" dirty="0"/>
              <a:t> LSE, DER offsets LSE ISO charges, </a:t>
            </a:r>
            <a:r>
              <a:rPr lang="pt-BR" dirty="0" err="1"/>
              <a:t>and</a:t>
            </a:r>
            <a:r>
              <a:rPr lang="pt-BR" dirty="0"/>
              <a:t> LSE </a:t>
            </a:r>
            <a:r>
              <a:rPr lang="pt-BR" dirty="0" err="1"/>
              <a:t>settles</a:t>
            </a:r>
            <a:r>
              <a:rPr lang="pt-BR" dirty="0"/>
              <a:t> </a:t>
            </a:r>
            <a:r>
              <a:rPr lang="pt-BR" dirty="0" err="1"/>
              <a:t>with</a:t>
            </a:r>
            <a:r>
              <a:rPr lang="pt-BR" dirty="0"/>
              <a:t> DER owner </a:t>
            </a:r>
            <a:r>
              <a:rPr lang="pt-BR" dirty="0" err="1"/>
              <a:t>or</a:t>
            </a:r>
            <a:r>
              <a:rPr lang="pt-BR" dirty="0"/>
              <a:t> </a:t>
            </a:r>
            <a:r>
              <a:rPr lang="pt-BR" dirty="0" err="1"/>
              <a:t>aggregator</a:t>
            </a:r>
            <a:r>
              <a:rPr lang="pt-BR" dirty="0"/>
              <a:t>.</a:t>
            </a:r>
          </a:p>
          <a:p>
            <a:endParaRPr lang="pt-BR" dirty="0"/>
          </a:p>
        </p:txBody>
      </p:sp>
      <p:sp>
        <p:nvSpPr>
          <p:cNvPr id="12" name="Oval 11">
            <a:extLst>
              <a:ext uri="{FF2B5EF4-FFF2-40B4-BE49-F238E27FC236}">
                <a16:creationId xmlns:a16="http://schemas.microsoft.com/office/drawing/2014/main" id="{9D7F8AB2-911B-46A0-85B0-4B741BB0D92B}"/>
              </a:ext>
            </a:extLst>
          </p:cNvPr>
          <p:cNvSpPr/>
          <p:nvPr/>
        </p:nvSpPr>
        <p:spPr>
          <a:xfrm>
            <a:off x="4619625" y="1576327"/>
            <a:ext cx="805508" cy="626043"/>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DER</a:t>
            </a:r>
          </a:p>
        </p:txBody>
      </p:sp>
      <p:sp>
        <p:nvSpPr>
          <p:cNvPr id="13" name="TextBox 12">
            <a:extLst>
              <a:ext uri="{FF2B5EF4-FFF2-40B4-BE49-F238E27FC236}">
                <a16:creationId xmlns:a16="http://schemas.microsoft.com/office/drawing/2014/main" id="{1A9E61D1-4F9A-4E4E-A996-B71541B23ED0}"/>
              </a:ext>
            </a:extLst>
          </p:cNvPr>
          <p:cNvSpPr txBox="1"/>
          <p:nvPr/>
        </p:nvSpPr>
        <p:spPr>
          <a:xfrm>
            <a:off x="7525596" y="2121927"/>
            <a:ext cx="12915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Supply-side offers</a:t>
            </a:r>
          </a:p>
        </p:txBody>
      </p:sp>
      <p:sp>
        <p:nvSpPr>
          <p:cNvPr id="14" name="TextBox 13">
            <a:extLst>
              <a:ext uri="{FF2B5EF4-FFF2-40B4-BE49-F238E27FC236}">
                <a16:creationId xmlns:a16="http://schemas.microsoft.com/office/drawing/2014/main" id="{4BE6B72E-B47F-43CB-8A9B-97127873C11A}"/>
              </a:ext>
            </a:extLst>
          </p:cNvPr>
          <p:cNvSpPr txBox="1"/>
          <p:nvPr/>
        </p:nvSpPr>
        <p:spPr>
          <a:xfrm>
            <a:off x="7411833" y="4435677"/>
            <a:ext cx="161430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Demand-side bids (day-ahead market) and metered demand (real-time market)</a:t>
            </a:r>
          </a:p>
        </p:txBody>
      </p:sp>
      <p:sp>
        <p:nvSpPr>
          <p:cNvPr id="4" name="Rectangle: Rounded Corners 3">
            <a:extLst>
              <a:ext uri="{FF2B5EF4-FFF2-40B4-BE49-F238E27FC236}">
                <a16:creationId xmlns:a16="http://schemas.microsoft.com/office/drawing/2014/main" id="{D2434349-AE68-489E-B155-4FA3532670E0}"/>
              </a:ext>
            </a:extLst>
          </p:cNvPr>
          <p:cNvSpPr/>
          <p:nvPr/>
        </p:nvSpPr>
        <p:spPr>
          <a:xfrm>
            <a:off x="4417485" y="2397661"/>
            <a:ext cx="1213384" cy="7838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DER aggregator</a:t>
            </a:r>
          </a:p>
        </p:txBody>
      </p:sp>
      <p:sp>
        <p:nvSpPr>
          <p:cNvPr id="5" name="Rectangle: Rounded Corners 4">
            <a:extLst>
              <a:ext uri="{FF2B5EF4-FFF2-40B4-BE49-F238E27FC236}">
                <a16:creationId xmlns:a16="http://schemas.microsoft.com/office/drawing/2014/main" id="{7272A818-68FE-4FC5-AD1E-137FF6FF1A7E}"/>
              </a:ext>
            </a:extLst>
          </p:cNvPr>
          <p:cNvSpPr/>
          <p:nvPr/>
        </p:nvSpPr>
        <p:spPr>
          <a:xfrm>
            <a:off x="4791664" y="3388178"/>
            <a:ext cx="1852623" cy="847993"/>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Calibri"/>
                <a:ea typeface="+mn-ea"/>
                <a:cs typeface="+mn-cs"/>
              </a:rPr>
              <a:t>ISO</a:t>
            </a:r>
          </a:p>
        </p:txBody>
      </p:sp>
      <p:sp>
        <p:nvSpPr>
          <p:cNvPr id="18" name="Rectangle: Rounded Corners 17">
            <a:extLst>
              <a:ext uri="{FF2B5EF4-FFF2-40B4-BE49-F238E27FC236}">
                <a16:creationId xmlns:a16="http://schemas.microsoft.com/office/drawing/2014/main" id="{5339CD80-3ADB-40CE-968C-A70FA01E5451}"/>
              </a:ext>
            </a:extLst>
          </p:cNvPr>
          <p:cNvSpPr/>
          <p:nvPr/>
        </p:nvSpPr>
        <p:spPr>
          <a:xfrm>
            <a:off x="5799480" y="2397661"/>
            <a:ext cx="1213384" cy="7838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Generator</a:t>
            </a:r>
          </a:p>
        </p:txBody>
      </p:sp>
      <p:sp>
        <p:nvSpPr>
          <p:cNvPr id="19" name="Rectangle: Rounded Corners 18">
            <a:extLst>
              <a:ext uri="{FF2B5EF4-FFF2-40B4-BE49-F238E27FC236}">
                <a16:creationId xmlns:a16="http://schemas.microsoft.com/office/drawing/2014/main" id="{A57B895E-2D6D-4898-B640-844E8C10B509}"/>
              </a:ext>
            </a:extLst>
          </p:cNvPr>
          <p:cNvSpPr/>
          <p:nvPr/>
        </p:nvSpPr>
        <p:spPr>
          <a:xfrm>
            <a:off x="4417485" y="4435677"/>
            <a:ext cx="1213384" cy="7838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Competitive LSE</a:t>
            </a:r>
          </a:p>
        </p:txBody>
      </p:sp>
      <p:sp>
        <p:nvSpPr>
          <p:cNvPr id="20" name="Rectangle: Rounded Corners 19">
            <a:extLst>
              <a:ext uri="{FF2B5EF4-FFF2-40B4-BE49-F238E27FC236}">
                <a16:creationId xmlns:a16="http://schemas.microsoft.com/office/drawing/2014/main" id="{010C2C4E-5BCC-414A-B6EA-8389605922B0}"/>
              </a:ext>
            </a:extLst>
          </p:cNvPr>
          <p:cNvSpPr/>
          <p:nvPr/>
        </p:nvSpPr>
        <p:spPr>
          <a:xfrm>
            <a:off x="5841261" y="4442882"/>
            <a:ext cx="1213384" cy="7838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Utility LSE</a:t>
            </a:r>
          </a:p>
        </p:txBody>
      </p:sp>
      <p:sp>
        <p:nvSpPr>
          <p:cNvPr id="21" name="Oval 20">
            <a:extLst>
              <a:ext uri="{FF2B5EF4-FFF2-40B4-BE49-F238E27FC236}">
                <a16:creationId xmlns:a16="http://schemas.microsoft.com/office/drawing/2014/main" id="{FE5CB249-6D27-4018-A5E9-2596CC756D50}"/>
              </a:ext>
            </a:extLst>
          </p:cNvPr>
          <p:cNvSpPr/>
          <p:nvPr/>
        </p:nvSpPr>
        <p:spPr>
          <a:xfrm>
            <a:off x="4621423" y="5475042"/>
            <a:ext cx="805508" cy="626043"/>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DER</a:t>
            </a:r>
          </a:p>
        </p:txBody>
      </p:sp>
      <p:sp>
        <p:nvSpPr>
          <p:cNvPr id="22" name="Oval 21">
            <a:extLst>
              <a:ext uri="{FF2B5EF4-FFF2-40B4-BE49-F238E27FC236}">
                <a16:creationId xmlns:a16="http://schemas.microsoft.com/office/drawing/2014/main" id="{B73BC141-188D-48F7-B95D-BE3856148F72}"/>
              </a:ext>
            </a:extLst>
          </p:cNvPr>
          <p:cNvSpPr/>
          <p:nvPr/>
        </p:nvSpPr>
        <p:spPr>
          <a:xfrm>
            <a:off x="6051043" y="5471499"/>
            <a:ext cx="805508" cy="626043"/>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DER</a:t>
            </a:r>
          </a:p>
        </p:txBody>
      </p:sp>
      <p:cxnSp>
        <p:nvCxnSpPr>
          <p:cNvPr id="24" name="Connector: Elbow 23">
            <a:extLst>
              <a:ext uri="{FF2B5EF4-FFF2-40B4-BE49-F238E27FC236}">
                <a16:creationId xmlns:a16="http://schemas.microsoft.com/office/drawing/2014/main" id="{6C203783-652B-4BED-B870-22F32E78FFD4}"/>
              </a:ext>
            </a:extLst>
          </p:cNvPr>
          <p:cNvCxnSpPr>
            <a:stCxn id="4" idx="2"/>
            <a:endCxn id="5" idx="0"/>
          </p:cNvCxnSpPr>
          <p:nvPr/>
        </p:nvCxnSpPr>
        <p:spPr>
          <a:xfrm rot="16200000" flipH="1">
            <a:off x="5267721" y="2937922"/>
            <a:ext cx="206711" cy="693799"/>
          </a:xfrm>
          <a:prstGeom prst="bentConnector3">
            <a:avLst/>
          </a:prstGeom>
          <a:ln w="12700"/>
          <a:effectLst/>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C959FB15-AF20-49C3-9AD1-8FFE019DF59D}"/>
              </a:ext>
            </a:extLst>
          </p:cNvPr>
          <p:cNvCxnSpPr>
            <a:cxnSpLocks/>
            <a:stCxn id="18" idx="2"/>
            <a:endCxn id="5" idx="0"/>
          </p:cNvCxnSpPr>
          <p:nvPr/>
        </p:nvCxnSpPr>
        <p:spPr>
          <a:xfrm rot="5400000">
            <a:off x="5958719" y="2940724"/>
            <a:ext cx="206711" cy="688196"/>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01FE4C13-2125-4089-9BB0-89B769ABA89C}"/>
              </a:ext>
            </a:extLst>
          </p:cNvPr>
          <p:cNvCxnSpPr>
            <a:cxnSpLocks/>
            <a:stCxn id="19" idx="0"/>
            <a:endCxn id="5" idx="2"/>
          </p:cNvCxnSpPr>
          <p:nvPr/>
        </p:nvCxnSpPr>
        <p:spPr>
          <a:xfrm rot="5400000" flipH="1" flipV="1">
            <a:off x="5271323" y="3989025"/>
            <a:ext cx="199506" cy="693799"/>
          </a:xfrm>
          <a:prstGeom prst="bentConnector3">
            <a:avLst/>
          </a:prstGeom>
          <a:ln w="12700"/>
          <a:effectLst/>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6365F6FE-89EE-4085-91EB-7E627CB916D9}"/>
              </a:ext>
            </a:extLst>
          </p:cNvPr>
          <p:cNvCxnSpPr>
            <a:cxnSpLocks/>
            <a:stCxn id="20" idx="0"/>
            <a:endCxn id="5" idx="2"/>
          </p:cNvCxnSpPr>
          <p:nvPr/>
        </p:nvCxnSpPr>
        <p:spPr>
          <a:xfrm rot="16200000" flipV="1">
            <a:off x="5979610" y="3974538"/>
            <a:ext cx="206711" cy="729977"/>
          </a:xfrm>
          <a:prstGeom prst="bentConnector3">
            <a:avLst>
              <a:gd name="adj1" fmla="val 50000"/>
            </a:avLst>
          </a:prstGeom>
          <a:ln w="12700"/>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E31A127-56B7-410B-9F4C-37DA52CDD693}"/>
              </a:ext>
            </a:extLst>
          </p:cNvPr>
          <p:cNvCxnSpPr>
            <a:cxnSpLocks/>
            <a:stCxn id="4" idx="0"/>
            <a:endCxn id="12" idx="4"/>
          </p:cNvCxnSpPr>
          <p:nvPr/>
        </p:nvCxnSpPr>
        <p:spPr>
          <a:xfrm flipH="1" flipV="1">
            <a:off x="5022379" y="2202370"/>
            <a:ext cx="1798" cy="195291"/>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73ADA3A-4563-40BC-8EDB-FAE997BD7313}"/>
              </a:ext>
            </a:extLst>
          </p:cNvPr>
          <p:cNvCxnSpPr>
            <a:cxnSpLocks/>
            <a:stCxn id="19" idx="2"/>
            <a:endCxn id="21" idx="0"/>
          </p:cNvCxnSpPr>
          <p:nvPr/>
        </p:nvCxnSpPr>
        <p:spPr>
          <a:xfrm>
            <a:off x="5024177" y="5219483"/>
            <a:ext cx="0" cy="255559"/>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2F59C42-1244-4A0A-BE75-8CE88C02B806}"/>
              </a:ext>
            </a:extLst>
          </p:cNvPr>
          <p:cNvCxnSpPr>
            <a:cxnSpLocks/>
            <a:stCxn id="20" idx="2"/>
            <a:endCxn id="22" idx="0"/>
          </p:cNvCxnSpPr>
          <p:nvPr/>
        </p:nvCxnSpPr>
        <p:spPr>
          <a:xfrm>
            <a:off x="6447953" y="5226688"/>
            <a:ext cx="5844" cy="244811"/>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2816E13F-0CC1-4172-B813-28CC376628D1}"/>
              </a:ext>
            </a:extLst>
          </p:cNvPr>
          <p:cNvSpPr/>
          <p:nvPr/>
        </p:nvSpPr>
        <p:spPr>
          <a:xfrm>
            <a:off x="4229100" y="4307349"/>
            <a:ext cx="3048000" cy="1845801"/>
          </a:xfrm>
          <a:prstGeom prst="rect">
            <a:avLst/>
          </a:prstGeom>
          <a:noFill/>
          <a:ln w="317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B0B49975-E144-4A4B-8840-8175B631D02E}"/>
              </a:ext>
            </a:extLst>
          </p:cNvPr>
          <p:cNvSpPr/>
          <p:nvPr/>
        </p:nvSpPr>
        <p:spPr>
          <a:xfrm>
            <a:off x="4193975" y="1487825"/>
            <a:ext cx="3048000" cy="1845801"/>
          </a:xfrm>
          <a:prstGeom prst="rect">
            <a:avLst/>
          </a:prstGeom>
          <a:noFill/>
          <a:ln w="3175">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Connector 44">
            <a:extLst>
              <a:ext uri="{FF2B5EF4-FFF2-40B4-BE49-F238E27FC236}">
                <a16:creationId xmlns:a16="http://schemas.microsoft.com/office/drawing/2014/main" id="{3044E5B3-786B-40AE-8C7D-02549893D788}"/>
              </a:ext>
            </a:extLst>
          </p:cNvPr>
          <p:cNvCxnSpPr>
            <a:cxnSpLocks/>
            <a:stCxn id="13" idx="1"/>
            <a:endCxn id="44" idx="3"/>
          </p:cNvCxnSpPr>
          <p:nvPr/>
        </p:nvCxnSpPr>
        <p:spPr>
          <a:xfrm flipH="1" flipV="1">
            <a:off x="7241975" y="2410726"/>
            <a:ext cx="283621" cy="3589"/>
          </a:xfrm>
          <a:prstGeom prst="line">
            <a:avLst/>
          </a:prstGeom>
          <a:ln w="3175"/>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DC6B7798-F274-4768-AB61-CC7E0FFFED6D}"/>
              </a:ext>
            </a:extLst>
          </p:cNvPr>
          <p:cNvCxnSpPr>
            <a:cxnSpLocks/>
          </p:cNvCxnSpPr>
          <p:nvPr/>
        </p:nvCxnSpPr>
        <p:spPr>
          <a:xfrm flipH="1" flipV="1">
            <a:off x="7279260" y="5232702"/>
            <a:ext cx="283621" cy="3589"/>
          </a:xfrm>
          <a:prstGeom prst="line">
            <a:avLst/>
          </a:prstGeom>
          <a:ln w="3175"/>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410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674F-5C07-45BE-9DA3-BAF689DFCC6B}"/>
              </a:ext>
            </a:extLst>
          </p:cNvPr>
          <p:cNvSpPr>
            <a:spLocks noGrp="1"/>
          </p:cNvSpPr>
          <p:nvPr>
            <p:ph type="title"/>
          </p:nvPr>
        </p:nvSpPr>
        <p:spPr/>
        <p:txBody>
          <a:bodyPr/>
          <a:lstStyle/>
          <a:p>
            <a:r>
              <a:rPr lang="en-US" dirty="0"/>
              <a:t>Key elements in DER integration</a:t>
            </a:r>
          </a:p>
        </p:txBody>
      </p:sp>
      <p:sp>
        <p:nvSpPr>
          <p:cNvPr id="4" name="Rectangle: Rounded Corners 3">
            <a:extLst>
              <a:ext uri="{FF2B5EF4-FFF2-40B4-BE49-F238E27FC236}">
                <a16:creationId xmlns:a16="http://schemas.microsoft.com/office/drawing/2014/main" id="{B8A29972-086C-4029-9A20-B20E4005835D}"/>
              </a:ext>
            </a:extLst>
          </p:cNvPr>
          <p:cNvSpPr/>
          <p:nvPr/>
        </p:nvSpPr>
        <p:spPr>
          <a:xfrm>
            <a:off x="457199" y="1666875"/>
            <a:ext cx="2552701" cy="1704975"/>
          </a:xfrm>
          <a:prstGeom prst="round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Distribution Interconnection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Utility assesses DER impacts on D system, determines whether D upgrades will be needed</a:t>
            </a:r>
          </a:p>
        </p:txBody>
      </p:sp>
      <p:sp>
        <p:nvSpPr>
          <p:cNvPr id="5" name="Rectangle: Rounded Corners 4">
            <a:extLst>
              <a:ext uri="{FF2B5EF4-FFF2-40B4-BE49-F238E27FC236}">
                <a16:creationId xmlns:a16="http://schemas.microsoft.com/office/drawing/2014/main" id="{C478BF8F-5D5C-44DE-B643-7D68459D2AD2}"/>
              </a:ext>
            </a:extLst>
          </p:cNvPr>
          <p:cNvSpPr/>
          <p:nvPr/>
        </p:nvSpPr>
        <p:spPr>
          <a:xfrm>
            <a:off x="457199" y="3667125"/>
            <a:ext cx="2552701" cy="1943100"/>
          </a:xfrm>
          <a:prstGeom prst="round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Distribution Planning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Utility pre-emptively builds D infrastructure, determines upgrades that will be triggered through interconnection and how DER will be operated</a:t>
            </a:r>
          </a:p>
        </p:txBody>
      </p:sp>
      <p:sp>
        <p:nvSpPr>
          <p:cNvPr id="6" name="Rectangle: Rounded Corners 5">
            <a:extLst>
              <a:ext uri="{FF2B5EF4-FFF2-40B4-BE49-F238E27FC236}">
                <a16:creationId xmlns:a16="http://schemas.microsoft.com/office/drawing/2014/main" id="{29E6AB36-2BA5-4C9F-8F08-59C5FE75ADFD}"/>
              </a:ext>
            </a:extLst>
          </p:cNvPr>
          <p:cNvSpPr/>
          <p:nvPr/>
        </p:nvSpPr>
        <p:spPr>
          <a:xfrm>
            <a:off x="3442279" y="2024062"/>
            <a:ext cx="2679600" cy="2309813"/>
          </a:xfrm>
          <a:prstGeom prst="round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Distribution Operations and Markets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Utility ensures D reliability, may operate DER to avoid reliability violations (and in the future potentially to minimize D costs subject to D security constraints)</a:t>
            </a:r>
          </a:p>
        </p:txBody>
      </p:sp>
      <p:sp>
        <p:nvSpPr>
          <p:cNvPr id="7" name="Rectangle: Rounded Corners 6">
            <a:extLst>
              <a:ext uri="{FF2B5EF4-FFF2-40B4-BE49-F238E27FC236}">
                <a16:creationId xmlns:a16="http://schemas.microsoft.com/office/drawing/2014/main" id="{D1C35976-C8E9-4495-AE57-54485EE1E8F4}"/>
              </a:ext>
            </a:extLst>
          </p:cNvPr>
          <p:cNvSpPr/>
          <p:nvPr/>
        </p:nvSpPr>
        <p:spPr>
          <a:xfrm>
            <a:off x="6287182" y="2024062"/>
            <a:ext cx="2552701" cy="2290763"/>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Wholesale Markets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ISO ensures T reliability, operates markets for RA, day-ahead/real-time energy and ancillary services</a:t>
            </a:r>
          </a:p>
        </p:txBody>
      </p:sp>
      <p:cxnSp>
        <p:nvCxnSpPr>
          <p:cNvPr id="11" name="Connector: Elbow 10">
            <a:extLst>
              <a:ext uri="{FF2B5EF4-FFF2-40B4-BE49-F238E27FC236}">
                <a16:creationId xmlns:a16="http://schemas.microsoft.com/office/drawing/2014/main" id="{1C695373-4222-4C1F-BCAE-0C0051C999A0}"/>
              </a:ext>
            </a:extLst>
          </p:cNvPr>
          <p:cNvCxnSpPr>
            <a:cxnSpLocks/>
            <a:stCxn id="7" idx="0"/>
            <a:endCxn id="6" idx="0"/>
          </p:cNvCxnSpPr>
          <p:nvPr/>
        </p:nvCxnSpPr>
        <p:spPr>
          <a:xfrm rot="16200000" flipV="1">
            <a:off x="6172806" y="633335"/>
            <a:ext cx="12700" cy="2781454"/>
          </a:xfrm>
          <a:prstGeom prst="bentConnector3">
            <a:avLst>
              <a:gd name="adj1" fmla="val 18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or: Elbow 11">
            <a:extLst>
              <a:ext uri="{FF2B5EF4-FFF2-40B4-BE49-F238E27FC236}">
                <a16:creationId xmlns:a16="http://schemas.microsoft.com/office/drawing/2014/main" id="{6DE5E4B2-A19D-4C1E-AADC-810814ACFEA8}"/>
              </a:ext>
            </a:extLst>
          </p:cNvPr>
          <p:cNvCxnSpPr>
            <a:cxnSpLocks/>
            <a:stCxn id="6" idx="2"/>
            <a:endCxn id="7" idx="2"/>
          </p:cNvCxnSpPr>
          <p:nvPr/>
        </p:nvCxnSpPr>
        <p:spPr>
          <a:xfrm rot="5400000" flipH="1" flipV="1">
            <a:off x="6163281" y="2933623"/>
            <a:ext cx="19050" cy="2781454"/>
          </a:xfrm>
          <a:prstGeom prst="bentConnector3">
            <a:avLst>
              <a:gd name="adj1" fmla="val -120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EEAC046-93A9-49AC-98E4-981C6C92845A}"/>
              </a:ext>
            </a:extLst>
          </p:cNvPr>
          <p:cNvCxnSpPr>
            <a:stCxn id="4" idx="2"/>
            <a:endCxn id="5" idx="0"/>
          </p:cNvCxnSpPr>
          <p:nvPr/>
        </p:nvCxnSpPr>
        <p:spPr>
          <a:xfrm>
            <a:off x="1733550" y="3371850"/>
            <a:ext cx="0" cy="29527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E756D2DE-36F8-4FF0-BC73-CC0DD93D15BC}"/>
              </a:ext>
            </a:extLst>
          </p:cNvPr>
          <p:cNvCxnSpPr>
            <a:cxnSpLocks/>
            <a:stCxn id="4" idx="3"/>
            <a:endCxn id="6" idx="1"/>
          </p:cNvCxnSpPr>
          <p:nvPr/>
        </p:nvCxnSpPr>
        <p:spPr>
          <a:xfrm>
            <a:off x="3009900" y="2519363"/>
            <a:ext cx="432379" cy="659606"/>
          </a:xfrm>
          <a:prstGeom prst="bent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BD344799-F99D-43F8-8253-8C589888378F}"/>
              </a:ext>
            </a:extLst>
          </p:cNvPr>
          <p:cNvCxnSpPr>
            <a:cxnSpLocks/>
            <a:stCxn id="5" idx="3"/>
            <a:endCxn id="6" idx="1"/>
          </p:cNvCxnSpPr>
          <p:nvPr/>
        </p:nvCxnSpPr>
        <p:spPr>
          <a:xfrm flipV="1">
            <a:off x="3009900" y="3178969"/>
            <a:ext cx="432379" cy="1459706"/>
          </a:xfrm>
          <a:prstGeom prst="bent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EA8C59EE-C859-4383-932C-0AF0A5F0DC37}"/>
              </a:ext>
            </a:extLst>
          </p:cNvPr>
          <p:cNvSpPr/>
          <p:nvPr/>
        </p:nvSpPr>
        <p:spPr>
          <a:xfrm>
            <a:off x="3615728" y="5014913"/>
            <a:ext cx="2965388" cy="1466850"/>
          </a:xfrm>
          <a:prstGeom prst="round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Utility </a:t>
            </a:r>
            <a:r>
              <a:rPr lang="en-US" b="1" dirty="0">
                <a:solidFill>
                  <a:prstClr val="white"/>
                </a:solidFill>
                <a:latin typeface="Calibri"/>
              </a:rPr>
              <a:t>R</a:t>
            </a:r>
            <a:r>
              <a:rPr kumimoji="0" lang="en-US" sz="1800" b="1" i="0" u="none" strike="noStrike" kern="1200" cap="none" spc="0" normalizeH="0" baseline="0" noProof="0" dirty="0" err="1">
                <a:ln>
                  <a:noFill/>
                </a:ln>
                <a:solidFill>
                  <a:prstClr val="white"/>
                </a:solidFill>
                <a:effectLst/>
                <a:uLnTx/>
                <a:uFillTx/>
                <a:latin typeface="Calibri"/>
                <a:ea typeface="+mn-ea"/>
                <a:cs typeface="+mn-cs"/>
              </a:rPr>
              <a:t>egulation</a:t>
            </a:r>
            <a:r>
              <a:rPr kumimoji="0" lang="en-US" sz="1800" b="1" i="0" u="none" strike="noStrike" kern="1200" cap="none" spc="0" normalizeH="0" baseline="0" noProof="0" dirty="0">
                <a:ln>
                  <a:noFill/>
                </a:ln>
                <a:solidFill>
                  <a:prstClr val="white"/>
                </a:solidFill>
                <a:effectLst/>
                <a:uLnTx/>
                <a:uFillTx/>
                <a:latin typeface="Calibri"/>
                <a:ea typeface="+mn-ea"/>
                <a:cs typeface="+mn-cs"/>
              </a:rPr>
              <a:t> and Tariffs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S</a:t>
            </a:r>
            <a:r>
              <a:rPr kumimoji="0" lang="en-US" sz="1600" b="0" i="0" u="none" strike="noStrike" kern="1200" cap="none" spc="0" normalizeH="0" baseline="0" noProof="0" dirty="0">
                <a:ln>
                  <a:noFill/>
                </a:ln>
                <a:solidFill>
                  <a:prstClr val="white"/>
                </a:solidFill>
                <a:effectLst/>
                <a:uLnTx/>
                <a:uFillTx/>
                <a:latin typeface="Calibri"/>
                <a:ea typeface="+mn-ea"/>
                <a:cs typeface="+mn-cs"/>
              </a:rPr>
              <a:t>tate regulators determine utility incentive framework and approve tariffs and rates</a:t>
            </a:r>
          </a:p>
        </p:txBody>
      </p:sp>
      <p:cxnSp>
        <p:nvCxnSpPr>
          <p:cNvPr id="23" name="Connector: Elbow 22">
            <a:extLst>
              <a:ext uri="{FF2B5EF4-FFF2-40B4-BE49-F238E27FC236}">
                <a16:creationId xmlns:a16="http://schemas.microsoft.com/office/drawing/2014/main" id="{9E402556-0D89-4D07-AA09-67E5436C0FA5}"/>
              </a:ext>
            </a:extLst>
          </p:cNvPr>
          <p:cNvCxnSpPr>
            <a:cxnSpLocks/>
            <a:stCxn id="21" idx="1"/>
            <a:endCxn id="5" idx="1"/>
          </p:cNvCxnSpPr>
          <p:nvPr/>
        </p:nvCxnSpPr>
        <p:spPr>
          <a:xfrm rot="10800000">
            <a:off x="457200" y="4638676"/>
            <a:ext cx="3158529" cy="1109663"/>
          </a:xfrm>
          <a:prstGeom prst="bentConnector3">
            <a:avLst>
              <a:gd name="adj1" fmla="val 107238"/>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EA73FC4D-7573-4C4F-928B-CCBE472134F5}"/>
              </a:ext>
            </a:extLst>
          </p:cNvPr>
          <p:cNvCxnSpPr>
            <a:cxnSpLocks/>
            <a:stCxn id="21" idx="1"/>
            <a:endCxn id="4" idx="1"/>
          </p:cNvCxnSpPr>
          <p:nvPr/>
        </p:nvCxnSpPr>
        <p:spPr>
          <a:xfrm rot="10800000">
            <a:off x="457200" y="2519364"/>
            <a:ext cx="3158529" cy="3228975"/>
          </a:xfrm>
          <a:prstGeom prst="bentConnector3">
            <a:avLst>
              <a:gd name="adj1" fmla="val 107238"/>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D51D850C-3A25-45AB-8D8F-E3ED3ABF1EB5}"/>
              </a:ext>
            </a:extLst>
          </p:cNvPr>
          <p:cNvCxnSpPr>
            <a:cxnSpLocks/>
          </p:cNvCxnSpPr>
          <p:nvPr/>
        </p:nvCxnSpPr>
        <p:spPr>
          <a:xfrm flipV="1">
            <a:off x="4036108" y="4324350"/>
            <a:ext cx="0" cy="6905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06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C5F6-9FEC-4D78-BD54-262B77343A47}"/>
              </a:ext>
            </a:extLst>
          </p:cNvPr>
          <p:cNvSpPr>
            <a:spLocks noGrp="1"/>
          </p:cNvSpPr>
          <p:nvPr>
            <p:ph type="title"/>
          </p:nvPr>
        </p:nvSpPr>
        <p:spPr/>
        <p:txBody>
          <a:bodyPr/>
          <a:lstStyle/>
          <a:p>
            <a:r>
              <a:rPr lang="en-US" dirty="0"/>
              <a:t>Barriers to DER integration (1)</a:t>
            </a:r>
          </a:p>
        </p:txBody>
      </p:sp>
      <p:sp>
        <p:nvSpPr>
          <p:cNvPr id="3" name="Content Placeholder 2">
            <a:extLst>
              <a:ext uri="{FF2B5EF4-FFF2-40B4-BE49-F238E27FC236}">
                <a16:creationId xmlns:a16="http://schemas.microsoft.com/office/drawing/2014/main" id="{7013DDC0-30DE-428D-B3A1-BC7889257DAC}"/>
              </a:ext>
            </a:extLst>
          </p:cNvPr>
          <p:cNvSpPr>
            <a:spLocks noGrp="1"/>
          </p:cNvSpPr>
          <p:nvPr>
            <p:ph idx="1"/>
          </p:nvPr>
        </p:nvSpPr>
        <p:spPr/>
        <p:txBody>
          <a:bodyPr/>
          <a:lstStyle/>
          <a:p>
            <a:r>
              <a:rPr lang="en-US" b="1" dirty="0"/>
              <a:t>DER interconnection</a:t>
            </a:r>
          </a:p>
          <a:p>
            <a:pPr lvl="1"/>
            <a:r>
              <a:rPr lang="en-US" i="1" dirty="0"/>
              <a:t>Interconnection standards</a:t>
            </a:r>
            <a:r>
              <a:rPr lang="en-US" dirty="0"/>
              <a:t> – Many states have yet to adopt and implement IEEE 1547-2018 (focused on smart inverters and voltage support).</a:t>
            </a:r>
          </a:p>
          <a:p>
            <a:pPr lvl="1"/>
            <a:r>
              <a:rPr lang="en-US" i="1" dirty="0"/>
              <a:t>Process enhancement and standardization</a:t>
            </a:r>
            <a:r>
              <a:rPr lang="en-US" dirty="0"/>
              <a:t> – Coordination among states is limited in terms of distribution interconnection enhancements (timelines, technical requirements, upgrade cost allocation).</a:t>
            </a:r>
          </a:p>
          <a:p>
            <a:pPr lvl="1"/>
            <a:r>
              <a:rPr lang="en-US" i="1" dirty="0"/>
              <a:t>Interconnection costs</a:t>
            </a:r>
            <a:r>
              <a:rPr lang="en-US" dirty="0"/>
              <a:t> – Cost allocation methods are in flux. States are still at an early stage in allowing DER to avoid D upgrades in exchange for limiting generation or being curtailed in some hours (“flexible interconnection”).</a:t>
            </a:r>
          </a:p>
          <a:p>
            <a:r>
              <a:rPr lang="en-US" b="1" dirty="0"/>
              <a:t>Distribution planning</a:t>
            </a:r>
          </a:p>
          <a:p>
            <a:pPr lvl="1"/>
            <a:r>
              <a:rPr lang="en-US" i="1" dirty="0"/>
              <a:t>T-D planning coordination</a:t>
            </a:r>
            <a:r>
              <a:rPr lang="en-US" dirty="0"/>
              <a:t> – D utilities and ISOs have limited coordination on load/DER forecasts and engineering studies.</a:t>
            </a:r>
          </a:p>
          <a:p>
            <a:pPr lvl="1"/>
            <a:r>
              <a:rPr lang="en-US" i="1" dirty="0"/>
              <a:t>Regional resource planning coordination</a:t>
            </a:r>
            <a:r>
              <a:rPr lang="en-US" dirty="0"/>
              <a:t> – Coordination is limited among ISOs, state PUCs and energy offices, utilities, generators, and DER developers on scenarios for regional resource development.</a:t>
            </a:r>
            <a:endParaRPr lang="en-US" i="1" dirty="0"/>
          </a:p>
          <a:p>
            <a:pPr lvl="1"/>
            <a:endParaRPr lang="en-US" dirty="0"/>
          </a:p>
        </p:txBody>
      </p:sp>
    </p:spTree>
    <p:extLst>
      <p:ext uri="{BB962C8B-B14F-4D97-AF65-F5344CB8AC3E}">
        <p14:creationId xmlns:p14="http://schemas.microsoft.com/office/powerpoint/2010/main" val="249194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9AF5-3A39-4823-89E4-5C0A3C1DB38F}"/>
              </a:ext>
            </a:extLst>
          </p:cNvPr>
          <p:cNvSpPr>
            <a:spLocks noGrp="1"/>
          </p:cNvSpPr>
          <p:nvPr>
            <p:ph type="title"/>
          </p:nvPr>
        </p:nvSpPr>
        <p:spPr/>
        <p:txBody>
          <a:bodyPr/>
          <a:lstStyle/>
          <a:p>
            <a:r>
              <a:rPr lang="en-US" dirty="0"/>
              <a:t>Barriers to DER integration (2)</a:t>
            </a:r>
          </a:p>
        </p:txBody>
      </p:sp>
      <p:sp>
        <p:nvSpPr>
          <p:cNvPr id="3" name="Content Placeholder 2">
            <a:extLst>
              <a:ext uri="{FF2B5EF4-FFF2-40B4-BE49-F238E27FC236}">
                <a16:creationId xmlns:a16="http://schemas.microsoft.com/office/drawing/2014/main" id="{3ACBA104-6623-4B53-B315-8ABA52786784}"/>
              </a:ext>
            </a:extLst>
          </p:cNvPr>
          <p:cNvSpPr>
            <a:spLocks noGrp="1"/>
          </p:cNvSpPr>
          <p:nvPr>
            <p:ph idx="1"/>
          </p:nvPr>
        </p:nvSpPr>
        <p:spPr>
          <a:xfrm>
            <a:off x="205795" y="1600204"/>
            <a:ext cx="8655837" cy="4676771"/>
          </a:xfrm>
        </p:spPr>
        <p:txBody>
          <a:bodyPr>
            <a:normAutofit fontScale="92500" lnSpcReduction="10000"/>
          </a:bodyPr>
          <a:lstStyle/>
          <a:p>
            <a:r>
              <a:rPr lang="en-US" b="1" dirty="0"/>
              <a:t>Distribution operations</a:t>
            </a:r>
          </a:p>
          <a:p>
            <a:pPr lvl="1"/>
            <a:r>
              <a:rPr lang="en-US" i="1" dirty="0"/>
              <a:t>DER overrides</a:t>
            </a:r>
            <a:r>
              <a:rPr lang="en-US" dirty="0"/>
              <a:t> – Most utilities do not yet have processes for overriding ISO dispatch of DER aggregators, including outage communication capabilities.</a:t>
            </a:r>
          </a:p>
          <a:p>
            <a:pPr lvl="1"/>
            <a:r>
              <a:rPr lang="en-US" i="1" dirty="0"/>
              <a:t>DSO functionality and grid investments</a:t>
            </a:r>
            <a:r>
              <a:rPr lang="en-US" dirty="0"/>
              <a:t> – There is a lack of clarity over future monitoring, communications, and dispatch/control needs and investment requirements.</a:t>
            </a:r>
          </a:p>
          <a:p>
            <a:r>
              <a:rPr lang="en-US" b="1" dirty="0"/>
              <a:t>Utility regulation and tariffs</a:t>
            </a:r>
          </a:p>
          <a:p>
            <a:pPr lvl="1"/>
            <a:r>
              <a:rPr lang="en-US" i="1" dirty="0"/>
              <a:t>Utility incentives</a:t>
            </a:r>
            <a:r>
              <a:rPr lang="en-US" dirty="0"/>
              <a:t> – Utilities may not have incentives to maximize the value of DER.</a:t>
            </a:r>
          </a:p>
          <a:p>
            <a:pPr lvl="1"/>
            <a:r>
              <a:rPr lang="en-US" i="1" dirty="0"/>
              <a:t>DER tariffs</a:t>
            </a:r>
            <a:r>
              <a:rPr lang="en-US" dirty="0"/>
              <a:t> – Many utilities do not have time-varying, market-based tariffs for customers that can shift load and have behind-the-meter generation.</a:t>
            </a:r>
          </a:p>
          <a:p>
            <a:r>
              <a:rPr lang="en-US" b="1" dirty="0"/>
              <a:t>Wholesale markets</a:t>
            </a:r>
          </a:p>
          <a:p>
            <a:pPr lvl="1"/>
            <a:r>
              <a:rPr lang="en-US" i="1" dirty="0"/>
              <a:t>Demand participation</a:t>
            </a:r>
            <a:r>
              <a:rPr lang="en-US" dirty="0"/>
              <a:t> – Opportunities for intraday participation in ISO markets through demand bids are limited.</a:t>
            </a:r>
          </a:p>
          <a:p>
            <a:r>
              <a:rPr lang="en-US" b="1" dirty="0"/>
              <a:t>State-federal jurisdiction</a:t>
            </a:r>
          </a:p>
          <a:p>
            <a:pPr lvl="1"/>
            <a:r>
              <a:rPr lang="en-US" i="1" dirty="0"/>
              <a:t>Overlapping jurisdiction</a:t>
            </a:r>
            <a:r>
              <a:rPr lang="en-US" dirty="0"/>
              <a:t> – Federal-state jurisdiction over distribution interconnection, planning, operations, and markets remains unclear in some cases.</a:t>
            </a:r>
          </a:p>
        </p:txBody>
      </p:sp>
    </p:spTree>
    <p:extLst>
      <p:ext uri="{BB962C8B-B14F-4D97-AF65-F5344CB8AC3E}">
        <p14:creationId xmlns:p14="http://schemas.microsoft.com/office/powerpoint/2010/main" val="2514953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7241</TotalTime>
  <Words>1621</Words>
  <Application>Microsoft Macintosh PowerPoint</Application>
  <PresentationFormat>On-screen Show (4:3)</PresentationFormat>
  <Paragraphs>147</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Lucida Grande</vt:lpstr>
      <vt:lpstr>Wingdings</vt:lpstr>
      <vt:lpstr>Office Theme</vt:lpstr>
      <vt:lpstr>1_Office Theme</vt:lpstr>
      <vt:lpstr>DER Integration into Wholesale Markets</vt:lpstr>
      <vt:lpstr>Overview</vt:lpstr>
      <vt:lpstr>Background: What is DER integration and why is it important? (1)</vt:lpstr>
      <vt:lpstr>Background: What is DER integration and why is it important? (2)</vt:lpstr>
      <vt:lpstr>Background: Storage placement illustrates why DER integration is important</vt:lpstr>
      <vt:lpstr>Background: Approaches to DER participation in wholesale markets</vt:lpstr>
      <vt:lpstr>Key elements in DER integration</vt:lpstr>
      <vt:lpstr>Barriers to DER integration (1)</vt:lpstr>
      <vt:lpstr>Barriers to DER integration (2)</vt:lpstr>
      <vt:lpstr>Nearer-term priorities</vt:lpstr>
      <vt:lpstr>Longer-term priorities</vt:lpstr>
      <vt:lpstr>Key considerations for public utility commissions</vt:lpstr>
      <vt:lpstr>Questions state utility consumer advocates can ask</vt:lpstr>
      <vt:lpstr>Resources for more information</vt:lpstr>
      <vt:lpstr>Contact</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London</dc:creator>
  <cp:lastModifiedBy>Lisa Schwartz</cp:lastModifiedBy>
  <cp:revision>93</cp:revision>
  <dcterms:created xsi:type="dcterms:W3CDTF">2016-09-19T20:28:28Z</dcterms:created>
  <dcterms:modified xsi:type="dcterms:W3CDTF">2022-06-09T22:10:04Z</dcterms:modified>
</cp:coreProperties>
</file>