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Lst>
  <p:notesMasterIdLst>
    <p:notesMasterId r:id="rId26"/>
  </p:notesMasterIdLst>
  <p:sldIdLst>
    <p:sldId id="256" r:id="rId2"/>
    <p:sldId id="284" r:id="rId3"/>
    <p:sldId id="257" r:id="rId4"/>
    <p:sldId id="258" r:id="rId5"/>
    <p:sldId id="275" r:id="rId6"/>
    <p:sldId id="283" r:id="rId7"/>
    <p:sldId id="267" r:id="rId8"/>
    <p:sldId id="270" r:id="rId9"/>
    <p:sldId id="261" r:id="rId10"/>
    <p:sldId id="262" r:id="rId11"/>
    <p:sldId id="266" r:id="rId12"/>
    <p:sldId id="268" r:id="rId13"/>
    <p:sldId id="264" r:id="rId14"/>
    <p:sldId id="273" r:id="rId15"/>
    <p:sldId id="277" r:id="rId16"/>
    <p:sldId id="279" r:id="rId17"/>
    <p:sldId id="272" r:id="rId18"/>
    <p:sldId id="281" r:id="rId19"/>
    <p:sldId id="271" r:id="rId20"/>
    <p:sldId id="278" r:id="rId21"/>
    <p:sldId id="274" r:id="rId22"/>
    <p:sldId id="280" r:id="rId23"/>
    <p:sldId id="282" r:id="rId24"/>
    <p:sldId id="276" r:id="rId2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2" autoAdjust="0"/>
    <p:restoredTop sz="94712" autoAdjust="0"/>
  </p:normalViewPr>
  <p:slideViewPr>
    <p:cSldViewPr snapToGrid="0">
      <p:cViewPr varScale="1">
        <p:scale>
          <a:sx n="108" d="100"/>
          <a:sy n="108" d="100"/>
        </p:scale>
        <p:origin x="654" y="102"/>
      </p:cViewPr>
      <p:guideLst/>
    </p:cSldViewPr>
  </p:slideViewPr>
  <p:outlineViewPr>
    <p:cViewPr>
      <p:scale>
        <a:sx n="33" d="100"/>
        <a:sy n="33" d="100"/>
      </p:scale>
      <p:origin x="0" y="-33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D0CEB-4325-46DB-B4F2-311D41EDFE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EC8DBB2-62A3-41D1-A115-D33CE647EE7F}">
      <dgm:prSet/>
      <dgm:spPr/>
      <dgm:t>
        <a:bodyPr/>
        <a:lstStyle/>
        <a:p>
          <a:pPr>
            <a:lnSpc>
              <a:spcPct val="100000"/>
            </a:lnSpc>
          </a:pPr>
          <a:r>
            <a:rPr lang="en-US"/>
            <a:t>Normalization is the accounting recognition of GAAP Accounting expenses in the computation of utility income tax expense.  Flow-Through is the recognition of tax deductions in the computation of Income Tax Expense. </a:t>
          </a:r>
        </a:p>
      </dgm:t>
    </dgm:pt>
    <dgm:pt modelId="{CB5B2A3E-E7C7-4151-A744-D0174CB7C270}" type="parTrans" cxnId="{2B44FE12-9593-453C-ADB4-BC2E2E733A94}">
      <dgm:prSet/>
      <dgm:spPr/>
      <dgm:t>
        <a:bodyPr/>
        <a:lstStyle/>
        <a:p>
          <a:endParaRPr lang="en-US"/>
        </a:p>
      </dgm:t>
    </dgm:pt>
    <dgm:pt modelId="{6216FCB5-0F84-47A6-B98B-A15196ECF731}" type="sibTrans" cxnId="{2B44FE12-9593-453C-ADB4-BC2E2E733A94}">
      <dgm:prSet/>
      <dgm:spPr/>
      <dgm:t>
        <a:bodyPr/>
        <a:lstStyle/>
        <a:p>
          <a:endParaRPr lang="en-US"/>
        </a:p>
      </dgm:t>
    </dgm:pt>
    <dgm:pt modelId="{B204C441-AC1A-4906-8C86-DABB6C6B292A}">
      <dgm:prSet/>
      <dgm:spPr/>
      <dgm:t>
        <a:bodyPr/>
        <a:lstStyle/>
        <a:p>
          <a:pPr>
            <a:lnSpc>
              <a:spcPct val="100000"/>
            </a:lnSpc>
          </a:pPr>
          <a:r>
            <a:rPr lang="en-US" dirty="0"/>
            <a:t>Normalized and Flow-Through are elements of two sets of books; GAAP and Tax.</a:t>
          </a:r>
        </a:p>
      </dgm:t>
    </dgm:pt>
    <dgm:pt modelId="{49F2BC63-5A98-4CB8-99CD-BEC874AC229C}" type="parTrans" cxnId="{1CD18E62-A2F3-459F-88BE-44AA5FA0315D}">
      <dgm:prSet/>
      <dgm:spPr/>
      <dgm:t>
        <a:bodyPr/>
        <a:lstStyle/>
        <a:p>
          <a:endParaRPr lang="en-US"/>
        </a:p>
      </dgm:t>
    </dgm:pt>
    <dgm:pt modelId="{131F5809-364C-4D74-830C-7F3E18B5FA10}" type="sibTrans" cxnId="{1CD18E62-A2F3-459F-88BE-44AA5FA0315D}">
      <dgm:prSet/>
      <dgm:spPr/>
      <dgm:t>
        <a:bodyPr/>
        <a:lstStyle/>
        <a:p>
          <a:endParaRPr lang="en-US"/>
        </a:p>
      </dgm:t>
    </dgm:pt>
    <dgm:pt modelId="{89667DBA-7519-4A4D-8D0B-53822EAF585D}">
      <dgm:prSet/>
      <dgm:spPr/>
      <dgm:t>
        <a:bodyPr/>
        <a:lstStyle/>
        <a:p>
          <a:pPr>
            <a:lnSpc>
              <a:spcPct val="100000"/>
            </a:lnSpc>
          </a:pPr>
          <a:r>
            <a:rPr lang="en-US"/>
            <a:t>Normalization accounting is required for book depreciation and the investment tax credit. </a:t>
          </a:r>
        </a:p>
      </dgm:t>
    </dgm:pt>
    <dgm:pt modelId="{33DF9BEA-E7F2-42C7-B54E-6CE9B4E447CD}" type="parTrans" cxnId="{AB9DA27B-1714-4685-979E-FFF110B568C3}">
      <dgm:prSet/>
      <dgm:spPr/>
      <dgm:t>
        <a:bodyPr/>
        <a:lstStyle/>
        <a:p>
          <a:endParaRPr lang="en-US"/>
        </a:p>
      </dgm:t>
    </dgm:pt>
    <dgm:pt modelId="{63DBE866-09FF-474F-B948-A2E70798A2A8}" type="sibTrans" cxnId="{AB9DA27B-1714-4685-979E-FFF110B568C3}">
      <dgm:prSet/>
      <dgm:spPr/>
      <dgm:t>
        <a:bodyPr/>
        <a:lstStyle/>
        <a:p>
          <a:endParaRPr lang="en-US"/>
        </a:p>
      </dgm:t>
    </dgm:pt>
    <dgm:pt modelId="{55478090-4F04-4406-B7B0-EE5DAC702271}" type="pres">
      <dgm:prSet presAssocID="{549D0CEB-4325-46DB-B4F2-311D41EDFED2}" presName="root" presStyleCnt="0">
        <dgm:presLayoutVars>
          <dgm:dir/>
          <dgm:resizeHandles val="exact"/>
        </dgm:presLayoutVars>
      </dgm:prSet>
      <dgm:spPr/>
    </dgm:pt>
    <dgm:pt modelId="{3C1ECE95-4649-4778-9CDC-3DEAAE943634}" type="pres">
      <dgm:prSet presAssocID="{0EC8DBB2-62A3-41D1-A115-D33CE647EE7F}" presName="compNode" presStyleCnt="0"/>
      <dgm:spPr/>
    </dgm:pt>
    <dgm:pt modelId="{CB63D470-E0A3-4662-A267-F44D005FECC4}" type="pres">
      <dgm:prSet presAssocID="{0EC8DBB2-62A3-41D1-A115-D33CE647EE7F}" presName="bgRect" presStyleLbl="bgShp" presStyleIdx="0" presStyleCnt="3"/>
      <dgm:spPr/>
    </dgm:pt>
    <dgm:pt modelId="{C55D5414-B50E-46F7-976C-D4F99C964E5A}" type="pres">
      <dgm:prSet presAssocID="{0EC8DBB2-62A3-41D1-A115-D33CE647EE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6C718215-8531-425A-8681-E1026EDCB2C4}" type="pres">
      <dgm:prSet presAssocID="{0EC8DBB2-62A3-41D1-A115-D33CE647EE7F}" presName="spaceRect" presStyleCnt="0"/>
      <dgm:spPr/>
    </dgm:pt>
    <dgm:pt modelId="{86F92CEE-8E98-4466-91D3-392E17FA79AF}" type="pres">
      <dgm:prSet presAssocID="{0EC8DBB2-62A3-41D1-A115-D33CE647EE7F}" presName="parTx" presStyleLbl="revTx" presStyleIdx="0" presStyleCnt="3">
        <dgm:presLayoutVars>
          <dgm:chMax val="0"/>
          <dgm:chPref val="0"/>
        </dgm:presLayoutVars>
      </dgm:prSet>
      <dgm:spPr/>
    </dgm:pt>
    <dgm:pt modelId="{8F18B8F2-148D-459E-B450-F35DA4BACD7E}" type="pres">
      <dgm:prSet presAssocID="{6216FCB5-0F84-47A6-B98B-A15196ECF731}" presName="sibTrans" presStyleCnt="0"/>
      <dgm:spPr/>
    </dgm:pt>
    <dgm:pt modelId="{E27E753B-7856-422C-91F8-F8803D0ABC9B}" type="pres">
      <dgm:prSet presAssocID="{89667DBA-7519-4A4D-8D0B-53822EAF585D}" presName="compNode" presStyleCnt="0"/>
      <dgm:spPr/>
    </dgm:pt>
    <dgm:pt modelId="{7256DA17-348A-44A0-855B-945F05A0173A}" type="pres">
      <dgm:prSet presAssocID="{89667DBA-7519-4A4D-8D0B-53822EAF585D}" presName="bgRect" presStyleLbl="bgShp" presStyleIdx="1" presStyleCnt="3"/>
      <dgm:spPr/>
    </dgm:pt>
    <dgm:pt modelId="{A23B59A9-7D01-4CA9-BC14-58B4BFA14DAE}" type="pres">
      <dgm:prSet presAssocID="{89667DBA-7519-4A4D-8D0B-53822EAF58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6F7339C-00C8-4E76-8029-F857909B94F1}" type="pres">
      <dgm:prSet presAssocID="{89667DBA-7519-4A4D-8D0B-53822EAF585D}" presName="spaceRect" presStyleCnt="0"/>
      <dgm:spPr/>
    </dgm:pt>
    <dgm:pt modelId="{6B620FAA-B716-401C-B975-FE3B0A36201D}" type="pres">
      <dgm:prSet presAssocID="{89667DBA-7519-4A4D-8D0B-53822EAF585D}" presName="parTx" presStyleLbl="revTx" presStyleIdx="1" presStyleCnt="3">
        <dgm:presLayoutVars>
          <dgm:chMax val="0"/>
          <dgm:chPref val="0"/>
        </dgm:presLayoutVars>
      </dgm:prSet>
      <dgm:spPr/>
    </dgm:pt>
    <dgm:pt modelId="{1C695BA7-A3F6-4119-9A49-FA8D901D2801}" type="pres">
      <dgm:prSet presAssocID="{63DBE866-09FF-474F-B948-A2E70798A2A8}" presName="sibTrans" presStyleCnt="0"/>
      <dgm:spPr/>
    </dgm:pt>
    <dgm:pt modelId="{7AF2A78A-B9C8-4AE7-B6C8-AC507ED1BD21}" type="pres">
      <dgm:prSet presAssocID="{B204C441-AC1A-4906-8C86-DABB6C6B292A}" presName="compNode" presStyleCnt="0"/>
      <dgm:spPr/>
    </dgm:pt>
    <dgm:pt modelId="{E0CC8510-764C-469C-914A-6E2ED4C72321}" type="pres">
      <dgm:prSet presAssocID="{B204C441-AC1A-4906-8C86-DABB6C6B292A}" presName="bgRect" presStyleLbl="bgShp" presStyleIdx="2" presStyleCnt="3"/>
      <dgm:spPr/>
    </dgm:pt>
    <dgm:pt modelId="{E20A70EE-E51C-425C-BA5A-2C58FD4F0BCA}" type="pres">
      <dgm:prSet presAssocID="{B204C441-AC1A-4906-8C86-DABB6C6B29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culator"/>
        </a:ext>
      </dgm:extLst>
    </dgm:pt>
    <dgm:pt modelId="{95B8DA9E-B804-4218-9D4C-E48B476E287B}" type="pres">
      <dgm:prSet presAssocID="{B204C441-AC1A-4906-8C86-DABB6C6B292A}" presName="spaceRect" presStyleCnt="0"/>
      <dgm:spPr/>
    </dgm:pt>
    <dgm:pt modelId="{9414C494-8297-44E2-962D-BA626C6CF566}" type="pres">
      <dgm:prSet presAssocID="{B204C441-AC1A-4906-8C86-DABB6C6B292A}" presName="parTx" presStyleLbl="revTx" presStyleIdx="2" presStyleCnt="3">
        <dgm:presLayoutVars>
          <dgm:chMax val="0"/>
          <dgm:chPref val="0"/>
        </dgm:presLayoutVars>
      </dgm:prSet>
      <dgm:spPr/>
    </dgm:pt>
  </dgm:ptLst>
  <dgm:cxnLst>
    <dgm:cxn modelId="{2B44FE12-9593-453C-ADB4-BC2E2E733A94}" srcId="{549D0CEB-4325-46DB-B4F2-311D41EDFED2}" destId="{0EC8DBB2-62A3-41D1-A115-D33CE647EE7F}" srcOrd="0" destOrd="0" parTransId="{CB5B2A3E-E7C7-4151-A744-D0174CB7C270}" sibTransId="{6216FCB5-0F84-47A6-B98B-A15196ECF731}"/>
    <dgm:cxn modelId="{47558A1F-C90F-4C60-A4C4-EEE5EB5141E0}" type="presOf" srcId="{B204C441-AC1A-4906-8C86-DABB6C6B292A}" destId="{9414C494-8297-44E2-962D-BA626C6CF566}" srcOrd="0" destOrd="0" presId="urn:microsoft.com/office/officeart/2018/2/layout/IconVerticalSolidList"/>
    <dgm:cxn modelId="{1CD18E62-A2F3-459F-88BE-44AA5FA0315D}" srcId="{549D0CEB-4325-46DB-B4F2-311D41EDFED2}" destId="{B204C441-AC1A-4906-8C86-DABB6C6B292A}" srcOrd="2" destOrd="0" parTransId="{49F2BC63-5A98-4CB8-99CD-BEC874AC229C}" sibTransId="{131F5809-364C-4D74-830C-7F3E18B5FA10}"/>
    <dgm:cxn modelId="{13652367-0E95-4520-AAD0-8446A8142B3C}" type="presOf" srcId="{549D0CEB-4325-46DB-B4F2-311D41EDFED2}" destId="{55478090-4F04-4406-B7B0-EE5DAC702271}" srcOrd="0" destOrd="0" presId="urn:microsoft.com/office/officeart/2018/2/layout/IconVerticalSolidList"/>
    <dgm:cxn modelId="{AB9DA27B-1714-4685-979E-FFF110B568C3}" srcId="{549D0CEB-4325-46DB-B4F2-311D41EDFED2}" destId="{89667DBA-7519-4A4D-8D0B-53822EAF585D}" srcOrd="1" destOrd="0" parTransId="{33DF9BEA-E7F2-42C7-B54E-6CE9B4E447CD}" sibTransId="{63DBE866-09FF-474F-B948-A2E70798A2A8}"/>
    <dgm:cxn modelId="{D79D21B6-C8FD-469B-B483-EADC28813B58}" type="presOf" srcId="{89667DBA-7519-4A4D-8D0B-53822EAF585D}" destId="{6B620FAA-B716-401C-B975-FE3B0A36201D}" srcOrd="0" destOrd="0" presId="urn:microsoft.com/office/officeart/2018/2/layout/IconVerticalSolidList"/>
    <dgm:cxn modelId="{ECB93EF2-CAFF-4B8E-8CA9-FCBA73BE872D}" type="presOf" srcId="{0EC8DBB2-62A3-41D1-A115-D33CE647EE7F}" destId="{86F92CEE-8E98-4466-91D3-392E17FA79AF}" srcOrd="0" destOrd="0" presId="urn:microsoft.com/office/officeart/2018/2/layout/IconVerticalSolidList"/>
    <dgm:cxn modelId="{4B21E26B-3AC2-4866-A685-E76E142B1894}" type="presParOf" srcId="{55478090-4F04-4406-B7B0-EE5DAC702271}" destId="{3C1ECE95-4649-4778-9CDC-3DEAAE943634}" srcOrd="0" destOrd="0" presId="urn:microsoft.com/office/officeart/2018/2/layout/IconVerticalSolidList"/>
    <dgm:cxn modelId="{D8EE57A1-0100-45C8-A7EB-63B28E16AE4A}" type="presParOf" srcId="{3C1ECE95-4649-4778-9CDC-3DEAAE943634}" destId="{CB63D470-E0A3-4662-A267-F44D005FECC4}" srcOrd="0" destOrd="0" presId="urn:microsoft.com/office/officeart/2018/2/layout/IconVerticalSolidList"/>
    <dgm:cxn modelId="{35890164-D740-49DF-B34C-F0295E68137B}" type="presParOf" srcId="{3C1ECE95-4649-4778-9CDC-3DEAAE943634}" destId="{C55D5414-B50E-46F7-976C-D4F99C964E5A}" srcOrd="1" destOrd="0" presId="urn:microsoft.com/office/officeart/2018/2/layout/IconVerticalSolidList"/>
    <dgm:cxn modelId="{BEFC030D-3DEA-4FED-A0A6-CB062451160C}" type="presParOf" srcId="{3C1ECE95-4649-4778-9CDC-3DEAAE943634}" destId="{6C718215-8531-425A-8681-E1026EDCB2C4}" srcOrd="2" destOrd="0" presId="urn:microsoft.com/office/officeart/2018/2/layout/IconVerticalSolidList"/>
    <dgm:cxn modelId="{0DB93AC0-9286-4450-A047-023850608864}" type="presParOf" srcId="{3C1ECE95-4649-4778-9CDC-3DEAAE943634}" destId="{86F92CEE-8E98-4466-91D3-392E17FA79AF}" srcOrd="3" destOrd="0" presId="urn:microsoft.com/office/officeart/2018/2/layout/IconVerticalSolidList"/>
    <dgm:cxn modelId="{A9F390F8-A087-4A83-8966-25C8E873723B}" type="presParOf" srcId="{55478090-4F04-4406-B7B0-EE5DAC702271}" destId="{8F18B8F2-148D-459E-B450-F35DA4BACD7E}" srcOrd="1" destOrd="0" presId="urn:microsoft.com/office/officeart/2018/2/layout/IconVerticalSolidList"/>
    <dgm:cxn modelId="{12B1E59D-438E-4F7F-90D6-4203B99DEE8A}" type="presParOf" srcId="{55478090-4F04-4406-B7B0-EE5DAC702271}" destId="{E27E753B-7856-422C-91F8-F8803D0ABC9B}" srcOrd="2" destOrd="0" presId="urn:microsoft.com/office/officeart/2018/2/layout/IconVerticalSolidList"/>
    <dgm:cxn modelId="{77E83B6A-4365-4123-AC0A-FED98F45E332}" type="presParOf" srcId="{E27E753B-7856-422C-91F8-F8803D0ABC9B}" destId="{7256DA17-348A-44A0-855B-945F05A0173A}" srcOrd="0" destOrd="0" presId="urn:microsoft.com/office/officeart/2018/2/layout/IconVerticalSolidList"/>
    <dgm:cxn modelId="{2F044730-46B0-42FF-8E2C-3D3588782982}" type="presParOf" srcId="{E27E753B-7856-422C-91F8-F8803D0ABC9B}" destId="{A23B59A9-7D01-4CA9-BC14-58B4BFA14DAE}" srcOrd="1" destOrd="0" presId="urn:microsoft.com/office/officeart/2018/2/layout/IconVerticalSolidList"/>
    <dgm:cxn modelId="{A21D5A60-5D3A-438B-81DF-F4CE36822090}" type="presParOf" srcId="{E27E753B-7856-422C-91F8-F8803D0ABC9B}" destId="{46F7339C-00C8-4E76-8029-F857909B94F1}" srcOrd="2" destOrd="0" presId="urn:microsoft.com/office/officeart/2018/2/layout/IconVerticalSolidList"/>
    <dgm:cxn modelId="{6753098A-BFD7-424B-87C0-C66F3191E813}" type="presParOf" srcId="{E27E753B-7856-422C-91F8-F8803D0ABC9B}" destId="{6B620FAA-B716-401C-B975-FE3B0A36201D}" srcOrd="3" destOrd="0" presId="urn:microsoft.com/office/officeart/2018/2/layout/IconVerticalSolidList"/>
    <dgm:cxn modelId="{C836244C-6AEC-4F14-8BD8-2074FF677A03}" type="presParOf" srcId="{55478090-4F04-4406-B7B0-EE5DAC702271}" destId="{1C695BA7-A3F6-4119-9A49-FA8D901D2801}" srcOrd="3" destOrd="0" presId="urn:microsoft.com/office/officeart/2018/2/layout/IconVerticalSolidList"/>
    <dgm:cxn modelId="{8A1F334C-B07C-49CD-8599-AB215E83B541}" type="presParOf" srcId="{55478090-4F04-4406-B7B0-EE5DAC702271}" destId="{7AF2A78A-B9C8-4AE7-B6C8-AC507ED1BD21}" srcOrd="4" destOrd="0" presId="urn:microsoft.com/office/officeart/2018/2/layout/IconVerticalSolidList"/>
    <dgm:cxn modelId="{2AA09595-D329-4063-9EBA-C0DBECDC7BA9}" type="presParOf" srcId="{7AF2A78A-B9C8-4AE7-B6C8-AC507ED1BD21}" destId="{E0CC8510-764C-469C-914A-6E2ED4C72321}" srcOrd="0" destOrd="0" presId="urn:microsoft.com/office/officeart/2018/2/layout/IconVerticalSolidList"/>
    <dgm:cxn modelId="{64BAFCFD-310D-43E6-B52C-DD44420B8B6D}" type="presParOf" srcId="{7AF2A78A-B9C8-4AE7-B6C8-AC507ED1BD21}" destId="{E20A70EE-E51C-425C-BA5A-2C58FD4F0BCA}" srcOrd="1" destOrd="0" presId="urn:microsoft.com/office/officeart/2018/2/layout/IconVerticalSolidList"/>
    <dgm:cxn modelId="{1578698A-CD1A-456B-92ED-A9FE257D54FC}" type="presParOf" srcId="{7AF2A78A-B9C8-4AE7-B6C8-AC507ED1BD21}" destId="{95B8DA9E-B804-4218-9D4C-E48B476E287B}" srcOrd="2" destOrd="0" presId="urn:microsoft.com/office/officeart/2018/2/layout/IconVerticalSolidList"/>
    <dgm:cxn modelId="{7D0E584B-F60D-4AF3-996C-E30738BAE50F}" type="presParOf" srcId="{7AF2A78A-B9C8-4AE7-B6C8-AC507ED1BD21}" destId="{9414C494-8297-44E2-962D-BA626C6CF56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246FFA-DB2C-44FC-878F-E7AD8A11184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108EE66-C423-41C9-B9FA-E9AD611A09D1}">
      <dgm:prSet/>
      <dgm:spPr/>
      <dgm:t>
        <a:bodyPr/>
        <a:lstStyle/>
        <a:p>
          <a:r>
            <a:rPr lang="en-US"/>
            <a:t>Repair Deduction, and other book/tax differences are not required to be normalized.</a:t>
          </a:r>
        </a:p>
      </dgm:t>
    </dgm:pt>
    <dgm:pt modelId="{5572DDF8-7012-4041-8705-5DD82DF2616A}" type="parTrans" cxnId="{E8777531-DA2E-435E-9671-AE13A95F5AF3}">
      <dgm:prSet/>
      <dgm:spPr/>
      <dgm:t>
        <a:bodyPr/>
        <a:lstStyle/>
        <a:p>
          <a:endParaRPr lang="en-US"/>
        </a:p>
      </dgm:t>
    </dgm:pt>
    <dgm:pt modelId="{31C2401C-696F-4DCC-920C-AED117B1D375}" type="sibTrans" cxnId="{E8777531-DA2E-435E-9671-AE13A95F5AF3}">
      <dgm:prSet/>
      <dgm:spPr/>
      <dgm:t>
        <a:bodyPr/>
        <a:lstStyle/>
        <a:p>
          <a:endParaRPr lang="en-US"/>
        </a:p>
      </dgm:t>
    </dgm:pt>
    <dgm:pt modelId="{EAB0552A-56F2-4745-957D-6F830CA26A06}">
      <dgm:prSet/>
      <dgm:spPr/>
      <dgm:t>
        <a:bodyPr/>
        <a:lstStyle/>
        <a:p>
          <a:r>
            <a:rPr lang="en-US"/>
            <a:t>Most states use the full normalization methodology for determining Income Tax Expense. </a:t>
          </a:r>
        </a:p>
      </dgm:t>
    </dgm:pt>
    <dgm:pt modelId="{FA50AD62-ABA2-4789-904E-CC10D8A22EFE}" type="parTrans" cxnId="{48EBE063-5FD7-45D6-804B-F186AD863501}">
      <dgm:prSet/>
      <dgm:spPr/>
      <dgm:t>
        <a:bodyPr/>
        <a:lstStyle/>
        <a:p>
          <a:endParaRPr lang="en-US"/>
        </a:p>
      </dgm:t>
    </dgm:pt>
    <dgm:pt modelId="{05BBC42F-4292-45B2-BE1C-5F6F5429D206}" type="sibTrans" cxnId="{48EBE063-5FD7-45D6-804B-F186AD863501}">
      <dgm:prSet/>
      <dgm:spPr/>
      <dgm:t>
        <a:bodyPr/>
        <a:lstStyle/>
        <a:p>
          <a:endParaRPr lang="en-US"/>
        </a:p>
      </dgm:t>
    </dgm:pt>
    <dgm:pt modelId="{2BFB44A0-A866-415C-B75D-30519FE07AFE}">
      <dgm:prSet/>
      <dgm:spPr/>
      <dgm:t>
        <a:bodyPr/>
        <a:lstStyle/>
        <a:p>
          <a:r>
            <a:rPr lang="en-US"/>
            <a:t>Book Depreciation is generally less than Tax Depreciation.  Therefore, normalization (book/GAAP depreciation) generally produces higher taxable income and thus higher tax expense.</a:t>
          </a:r>
        </a:p>
      </dgm:t>
    </dgm:pt>
    <dgm:pt modelId="{28BADA30-1531-4E66-B7E1-30FD757B757F}" type="parTrans" cxnId="{5CA02FEF-E905-4738-85FD-ED95BFCDB323}">
      <dgm:prSet/>
      <dgm:spPr/>
      <dgm:t>
        <a:bodyPr/>
        <a:lstStyle/>
        <a:p>
          <a:endParaRPr lang="en-US"/>
        </a:p>
      </dgm:t>
    </dgm:pt>
    <dgm:pt modelId="{5361BE20-47B6-439E-B773-315E417BE5E4}" type="sibTrans" cxnId="{5CA02FEF-E905-4738-85FD-ED95BFCDB323}">
      <dgm:prSet/>
      <dgm:spPr/>
      <dgm:t>
        <a:bodyPr/>
        <a:lstStyle/>
        <a:p>
          <a:endParaRPr lang="en-US"/>
        </a:p>
      </dgm:t>
    </dgm:pt>
    <dgm:pt modelId="{EB7719E3-336C-42B2-9D8E-4F97DACF137D}" type="pres">
      <dgm:prSet presAssocID="{10246FFA-DB2C-44FC-878F-E7AD8A111843}" presName="root" presStyleCnt="0">
        <dgm:presLayoutVars>
          <dgm:dir/>
          <dgm:resizeHandles val="exact"/>
        </dgm:presLayoutVars>
      </dgm:prSet>
      <dgm:spPr/>
    </dgm:pt>
    <dgm:pt modelId="{6C2C2402-4BB2-496F-8147-40580327A063}" type="pres">
      <dgm:prSet presAssocID="{2BFB44A0-A866-415C-B75D-30519FE07AFE}" presName="compNode" presStyleCnt="0"/>
      <dgm:spPr/>
    </dgm:pt>
    <dgm:pt modelId="{091CFD5C-41F7-4E11-9A1C-CEA46A632706}" type="pres">
      <dgm:prSet presAssocID="{2BFB44A0-A866-415C-B75D-30519FE07AFE}" presName="bgRect" presStyleLbl="bgShp" presStyleIdx="0" presStyleCnt="3"/>
      <dgm:spPr/>
    </dgm:pt>
    <dgm:pt modelId="{604E1618-B0C8-4526-9A49-5DDF0B31360F}" type="pres">
      <dgm:prSet presAssocID="{2BFB44A0-A866-415C-B75D-30519FE07AF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E2A9375-CB2F-4B08-ADA9-93F159A9E6BB}" type="pres">
      <dgm:prSet presAssocID="{2BFB44A0-A866-415C-B75D-30519FE07AFE}" presName="spaceRect" presStyleCnt="0"/>
      <dgm:spPr/>
    </dgm:pt>
    <dgm:pt modelId="{8C97A526-CE56-4E18-B616-5B95896B3C93}" type="pres">
      <dgm:prSet presAssocID="{2BFB44A0-A866-415C-B75D-30519FE07AFE}" presName="parTx" presStyleLbl="revTx" presStyleIdx="0" presStyleCnt="3">
        <dgm:presLayoutVars>
          <dgm:chMax val="0"/>
          <dgm:chPref val="0"/>
        </dgm:presLayoutVars>
      </dgm:prSet>
      <dgm:spPr/>
    </dgm:pt>
    <dgm:pt modelId="{D93116F8-9BB5-44FA-8C41-18D22C8A79A2}" type="pres">
      <dgm:prSet presAssocID="{5361BE20-47B6-439E-B773-315E417BE5E4}" presName="sibTrans" presStyleCnt="0"/>
      <dgm:spPr/>
    </dgm:pt>
    <dgm:pt modelId="{CD0E4E20-D93B-421E-8AFC-28E1BF154E83}" type="pres">
      <dgm:prSet presAssocID="{3108EE66-C423-41C9-B9FA-E9AD611A09D1}" presName="compNode" presStyleCnt="0"/>
      <dgm:spPr/>
    </dgm:pt>
    <dgm:pt modelId="{A32FF71C-D692-4B6B-A801-C5A3AF8A94CF}" type="pres">
      <dgm:prSet presAssocID="{3108EE66-C423-41C9-B9FA-E9AD611A09D1}" presName="bgRect" presStyleLbl="bgShp" presStyleIdx="1" presStyleCnt="3"/>
      <dgm:spPr/>
    </dgm:pt>
    <dgm:pt modelId="{911E40C5-6361-48CD-818B-558ECDAA3BD3}" type="pres">
      <dgm:prSet presAssocID="{3108EE66-C423-41C9-B9FA-E9AD611A09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819E5A0-D5F1-44A9-AEB0-8467810FC93C}" type="pres">
      <dgm:prSet presAssocID="{3108EE66-C423-41C9-B9FA-E9AD611A09D1}" presName="spaceRect" presStyleCnt="0"/>
      <dgm:spPr/>
    </dgm:pt>
    <dgm:pt modelId="{F1BD0FED-D9C6-49E2-B8D7-43CC56D50C1B}" type="pres">
      <dgm:prSet presAssocID="{3108EE66-C423-41C9-B9FA-E9AD611A09D1}" presName="parTx" presStyleLbl="revTx" presStyleIdx="1" presStyleCnt="3">
        <dgm:presLayoutVars>
          <dgm:chMax val="0"/>
          <dgm:chPref val="0"/>
        </dgm:presLayoutVars>
      </dgm:prSet>
      <dgm:spPr/>
    </dgm:pt>
    <dgm:pt modelId="{E3AEEBA5-FFCB-49B2-B72E-DAECFE0F9B91}" type="pres">
      <dgm:prSet presAssocID="{31C2401C-696F-4DCC-920C-AED117B1D375}" presName="sibTrans" presStyleCnt="0"/>
      <dgm:spPr/>
    </dgm:pt>
    <dgm:pt modelId="{AC515387-8032-4D41-82E2-D54DBBABA7AD}" type="pres">
      <dgm:prSet presAssocID="{EAB0552A-56F2-4745-957D-6F830CA26A06}" presName="compNode" presStyleCnt="0"/>
      <dgm:spPr/>
    </dgm:pt>
    <dgm:pt modelId="{8F0FB04D-3C7F-4E75-AAB9-84CF5671CBFD}" type="pres">
      <dgm:prSet presAssocID="{EAB0552A-56F2-4745-957D-6F830CA26A06}" presName="bgRect" presStyleLbl="bgShp" presStyleIdx="2" presStyleCnt="3"/>
      <dgm:spPr/>
    </dgm:pt>
    <dgm:pt modelId="{186B2CBE-D8E7-49FE-82F7-48392583A2A8}" type="pres">
      <dgm:prSet presAssocID="{EAB0552A-56F2-4745-957D-6F830CA26A0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uan"/>
        </a:ext>
      </dgm:extLst>
    </dgm:pt>
    <dgm:pt modelId="{C419695A-0583-4C5B-A8C2-C5EBB11706CA}" type="pres">
      <dgm:prSet presAssocID="{EAB0552A-56F2-4745-957D-6F830CA26A06}" presName="spaceRect" presStyleCnt="0"/>
      <dgm:spPr/>
    </dgm:pt>
    <dgm:pt modelId="{8C05E8CD-9FD2-4682-ACFB-50CAF75E22E4}" type="pres">
      <dgm:prSet presAssocID="{EAB0552A-56F2-4745-957D-6F830CA26A06}" presName="parTx" presStyleLbl="revTx" presStyleIdx="2" presStyleCnt="3">
        <dgm:presLayoutVars>
          <dgm:chMax val="0"/>
          <dgm:chPref val="0"/>
        </dgm:presLayoutVars>
      </dgm:prSet>
      <dgm:spPr/>
    </dgm:pt>
  </dgm:ptLst>
  <dgm:cxnLst>
    <dgm:cxn modelId="{1503702E-CD41-4BEC-9FCF-F6DD6CCAE571}" type="presOf" srcId="{10246FFA-DB2C-44FC-878F-E7AD8A111843}" destId="{EB7719E3-336C-42B2-9D8E-4F97DACF137D}" srcOrd="0" destOrd="0" presId="urn:microsoft.com/office/officeart/2018/2/layout/IconVerticalSolidList"/>
    <dgm:cxn modelId="{E8777531-DA2E-435E-9671-AE13A95F5AF3}" srcId="{10246FFA-DB2C-44FC-878F-E7AD8A111843}" destId="{3108EE66-C423-41C9-B9FA-E9AD611A09D1}" srcOrd="1" destOrd="0" parTransId="{5572DDF8-7012-4041-8705-5DD82DF2616A}" sibTransId="{31C2401C-696F-4DCC-920C-AED117B1D375}"/>
    <dgm:cxn modelId="{48EBE063-5FD7-45D6-804B-F186AD863501}" srcId="{10246FFA-DB2C-44FC-878F-E7AD8A111843}" destId="{EAB0552A-56F2-4745-957D-6F830CA26A06}" srcOrd="2" destOrd="0" parTransId="{FA50AD62-ABA2-4789-904E-CC10D8A22EFE}" sibTransId="{05BBC42F-4292-45B2-BE1C-5F6F5429D206}"/>
    <dgm:cxn modelId="{55945C82-0608-41C5-B270-0B1CD95EAC79}" type="presOf" srcId="{2BFB44A0-A866-415C-B75D-30519FE07AFE}" destId="{8C97A526-CE56-4E18-B616-5B95896B3C93}" srcOrd="0" destOrd="0" presId="urn:microsoft.com/office/officeart/2018/2/layout/IconVerticalSolidList"/>
    <dgm:cxn modelId="{D07D1FC1-5C40-405E-B046-E218A6FCC6FE}" type="presOf" srcId="{EAB0552A-56F2-4745-957D-6F830CA26A06}" destId="{8C05E8CD-9FD2-4682-ACFB-50CAF75E22E4}" srcOrd="0" destOrd="0" presId="urn:microsoft.com/office/officeart/2018/2/layout/IconVerticalSolidList"/>
    <dgm:cxn modelId="{5CA02FEF-E905-4738-85FD-ED95BFCDB323}" srcId="{10246FFA-DB2C-44FC-878F-E7AD8A111843}" destId="{2BFB44A0-A866-415C-B75D-30519FE07AFE}" srcOrd="0" destOrd="0" parTransId="{28BADA30-1531-4E66-B7E1-30FD757B757F}" sibTransId="{5361BE20-47B6-439E-B773-315E417BE5E4}"/>
    <dgm:cxn modelId="{B3D8A2FB-066A-41AA-A5CB-615FF7CFBAA2}" type="presOf" srcId="{3108EE66-C423-41C9-B9FA-E9AD611A09D1}" destId="{F1BD0FED-D9C6-49E2-B8D7-43CC56D50C1B}" srcOrd="0" destOrd="0" presId="urn:microsoft.com/office/officeart/2018/2/layout/IconVerticalSolidList"/>
    <dgm:cxn modelId="{39593DA8-392A-47F0-8C95-BFBAD51D4F4A}" type="presParOf" srcId="{EB7719E3-336C-42B2-9D8E-4F97DACF137D}" destId="{6C2C2402-4BB2-496F-8147-40580327A063}" srcOrd="0" destOrd="0" presId="urn:microsoft.com/office/officeart/2018/2/layout/IconVerticalSolidList"/>
    <dgm:cxn modelId="{9A7254C9-6B9B-4F2B-89B4-00970ABF4743}" type="presParOf" srcId="{6C2C2402-4BB2-496F-8147-40580327A063}" destId="{091CFD5C-41F7-4E11-9A1C-CEA46A632706}" srcOrd="0" destOrd="0" presId="urn:microsoft.com/office/officeart/2018/2/layout/IconVerticalSolidList"/>
    <dgm:cxn modelId="{FED3D350-7DD9-41F0-8730-4D92E6A6B5F8}" type="presParOf" srcId="{6C2C2402-4BB2-496F-8147-40580327A063}" destId="{604E1618-B0C8-4526-9A49-5DDF0B31360F}" srcOrd="1" destOrd="0" presId="urn:microsoft.com/office/officeart/2018/2/layout/IconVerticalSolidList"/>
    <dgm:cxn modelId="{F012247D-923D-4757-A700-484BD04C46E7}" type="presParOf" srcId="{6C2C2402-4BB2-496F-8147-40580327A063}" destId="{2E2A9375-CB2F-4B08-ADA9-93F159A9E6BB}" srcOrd="2" destOrd="0" presId="urn:microsoft.com/office/officeart/2018/2/layout/IconVerticalSolidList"/>
    <dgm:cxn modelId="{E9C34C3F-B2F8-4F88-8758-3F2A21B53D72}" type="presParOf" srcId="{6C2C2402-4BB2-496F-8147-40580327A063}" destId="{8C97A526-CE56-4E18-B616-5B95896B3C93}" srcOrd="3" destOrd="0" presId="urn:microsoft.com/office/officeart/2018/2/layout/IconVerticalSolidList"/>
    <dgm:cxn modelId="{2A1A869A-FFEE-4C28-A20B-07F272C8301F}" type="presParOf" srcId="{EB7719E3-336C-42B2-9D8E-4F97DACF137D}" destId="{D93116F8-9BB5-44FA-8C41-18D22C8A79A2}" srcOrd="1" destOrd="0" presId="urn:microsoft.com/office/officeart/2018/2/layout/IconVerticalSolidList"/>
    <dgm:cxn modelId="{5435619D-AF9E-404D-A89D-FAF360EC8CCE}" type="presParOf" srcId="{EB7719E3-336C-42B2-9D8E-4F97DACF137D}" destId="{CD0E4E20-D93B-421E-8AFC-28E1BF154E83}" srcOrd="2" destOrd="0" presId="urn:microsoft.com/office/officeart/2018/2/layout/IconVerticalSolidList"/>
    <dgm:cxn modelId="{C01F2B1B-5C08-4E8E-8B51-F912950432A9}" type="presParOf" srcId="{CD0E4E20-D93B-421E-8AFC-28E1BF154E83}" destId="{A32FF71C-D692-4B6B-A801-C5A3AF8A94CF}" srcOrd="0" destOrd="0" presId="urn:microsoft.com/office/officeart/2018/2/layout/IconVerticalSolidList"/>
    <dgm:cxn modelId="{751D9FFB-BECA-4612-AAD7-D11BD6C1CE49}" type="presParOf" srcId="{CD0E4E20-D93B-421E-8AFC-28E1BF154E83}" destId="{911E40C5-6361-48CD-818B-558ECDAA3BD3}" srcOrd="1" destOrd="0" presId="urn:microsoft.com/office/officeart/2018/2/layout/IconVerticalSolidList"/>
    <dgm:cxn modelId="{1478B794-5E83-44EE-A0B6-F17B32296ECD}" type="presParOf" srcId="{CD0E4E20-D93B-421E-8AFC-28E1BF154E83}" destId="{0819E5A0-D5F1-44A9-AEB0-8467810FC93C}" srcOrd="2" destOrd="0" presId="urn:microsoft.com/office/officeart/2018/2/layout/IconVerticalSolidList"/>
    <dgm:cxn modelId="{8A3E6E8C-E756-4C8D-AD3A-94062CC50D5A}" type="presParOf" srcId="{CD0E4E20-D93B-421E-8AFC-28E1BF154E83}" destId="{F1BD0FED-D9C6-49E2-B8D7-43CC56D50C1B}" srcOrd="3" destOrd="0" presId="urn:microsoft.com/office/officeart/2018/2/layout/IconVerticalSolidList"/>
    <dgm:cxn modelId="{29701D5D-31B2-431F-9BFE-FE265223DEF0}" type="presParOf" srcId="{EB7719E3-336C-42B2-9D8E-4F97DACF137D}" destId="{E3AEEBA5-FFCB-49B2-B72E-DAECFE0F9B91}" srcOrd="3" destOrd="0" presId="urn:microsoft.com/office/officeart/2018/2/layout/IconVerticalSolidList"/>
    <dgm:cxn modelId="{7BBC5A6C-3AA2-4E74-B31F-8D9663BAA2F2}" type="presParOf" srcId="{EB7719E3-336C-42B2-9D8E-4F97DACF137D}" destId="{AC515387-8032-4D41-82E2-D54DBBABA7AD}" srcOrd="4" destOrd="0" presId="urn:microsoft.com/office/officeart/2018/2/layout/IconVerticalSolidList"/>
    <dgm:cxn modelId="{6E7FA691-41A0-4206-8CA7-24D8437DFAA6}" type="presParOf" srcId="{AC515387-8032-4D41-82E2-D54DBBABA7AD}" destId="{8F0FB04D-3C7F-4E75-AAB9-84CF5671CBFD}" srcOrd="0" destOrd="0" presId="urn:microsoft.com/office/officeart/2018/2/layout/IconVerticalSolidList"/>
    <dgm:cxn modelId="{DE2561F8-A2D7-4F63-AFF1-125AA6540E8E}" type="presParOf" srcId="{AC515387-8032-4D41-82E2-D54DBBABA7AD}" destId="{186B2CBE-D8E7-49FE-82F7-48392583A2A8}" srcOrd="1" destOrd="0" presId="urn:microsoft.com/office/officeart/2018/2/layout/IconVerticalSolidList"/>
    <dgm:cxn modelId="{02858D1D-BE20-4C0D-9867-C98BF7B72CE1}" type="presParOf" srcId="{AC515387-8032-4D41-82E2-D54DBBABA7AD}" destId="{C419695A-0583-4C5B-A8C2-C5EBB11706CA}" srcOrd="2" destOrd="0" presId="urn:microsoft.com/office/officeart/2018/2/layout/IconVerticalSolidList"/>
    <dgm:cxn modelId="{EA5905D2-31E2-46FC-9029-9292EFD335B4}" type="presParOf" srcId="{AC515387-8032-4D41-82E2-D54DBBABA7AD}" destId="{8C05E8CD-9FD2-4682-ACFB-50CAF75E22E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EDC514-61EB-4925-8717-55E17E45049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87A6197-F98D-4F13-A141-CCD046425957}">
      <dgm:prSet/>
      <dgm:spPr/>
      <dgm:t>
        <a:bodyPr/>
        <a:lstStyle/>
        <a:p>
          <a:r>
            <a:rPr lang="en-US"/>
            <a:t>ADIT represents those taxes reflected as an expense on financial books, but not yet paid to fed/state taxing authorities.</a:t>
          </a:r>
        </a:p>
      </dgm:t>
    </dgm:pt>
    <dgm:pt modelId="{95660FA7-D5F8-4F57-971D-4B6A6970CF7F}" type="parTrans" cxnId="{B4D241BC-9AFB-411E-BA07-51CF7F26F5B5}">
      <dgm:prSet/>
      <dgm:spPr/>
      <dgm:t>
        <a:bodyPr/>
        <a:lstStyle/>
        <a:p>
          <a:endParaRPr lang="en-US"/>
        </a:p>
      </dgm:t>
    </dgm:pt>
    <dgm:pt modelId="{641ECEE1-66AD-4C20-83FB-4CD016C165EA}" type="sibTrans" cxnId="{B4D241BC-9AFB-411E-BA07-51CF7F26F5B5}">
      <dgm:prSet/>
      <dgm:spPr/>
      <dgm:t>
        <a:bodyPr/>
        <a:lstStyle/>
        <a:p>
          <a:endParaRPr lang="en-US"/>
        </a:p>
      </dgm:t>
    </dgm:pt>
    <dgm:pt modelId="{5DD905AA-6591-4E21-AD72-BB4CE7925A2A}">
      <dgm:prSet/>
      <dgm:spPr/>
      <dgm:t>
        <a:bodyPr/>
        <a:lstStyle/>
        <a:p>
          <a:r>
            <a:rPr lang="en-US"/>
            <a:t>ADIT = Customer Provided (Cost Free) Capital.</a:t>
          </a:r>
        </a:p>
      </dgm:t>
    </dgm:pt>
    <dgm:pt modelId="{EA7064E8-77C3-41E0-9E51-9A30C78BCC75}" type="parTrans" cxnId="{AA8B95C4-0BDA-4209-A7FC-1545FF06131C}">
      <dgm:prSet/>
      <dgm:spPr/>
      <dgm:t>
        <a:bodyPr/>
        <a:lstStyle/>
        <a:p>
          <a:endParaRPr lang="en-US"/>
        </a:p>
      </dgm:t>
    </dgm:pt>
    <dgm:pt modelId="{0A931173-3D1E-428E-A367-DE6F3E82AFD5}" type="sibTrans" cxnId="{AA8B95C4-0BDA-4209-A7FC-1545FF06131C}">
      <dgm:prSet/>
      <dgm:spPr/>
      <dgm:t>
        <a:bodyPr/>
        <a:lstStyle/>
        <a:p>
          <a:endParaRPr lang="en-US"/>
        </a:p>
      </dgm:t>
    </dgm:pt>
    <dgm:pt modelId="{FFAFDF6E-2AB7-4027-81AE-358BE4EF662A}" type="pres">
      <dgm:prSet presAssocID="{31EDC514-61EB-4925-8717-55E17E45049B}" presName="linear" presStyleCnt="0">
        <dgm:presLayoutVars>
          <dgm:animLvl val="lvl"/>
          <dgm:resizeHandles val="exact"/>
        </dgm:presLayoutVars>
      </dgm:prSet>
      <dgm:spPr/>
    </dgm:pt>
    <dgm:pt modelId="{844DF76D-E38C-4EB3-B838-99D37D75107E}" type="pres">
      <dgm:prSet presAssocID="{C87A6197-F98D-4F13-A141-CCD046425957}" presName="parentText" presStyleLbl="node1" presStyleIdx="0" presStyleCnt="2">
        <dgm:presLayoutVars>
          <dgm:chMax val="0"/>
          <dgm:bulletEnabled val="1"/>
        </dgm:presLayoutVars>
      </dgm:prSet>
      <dgm:spPr/>
    </dgm:pt>
    <dgm:pt modelId="{138920BC-505F-4C47-9B96-C83282C5C8AD}" type="pres">
      <dgm:prSet presAssocID="{641ECEE1-66AD-4C20-83FB-4CD016C165EA}" presName="spacer" presStyleCnt="0"/>
      <dgm:spPr/>
    </dgm:pt>
    <dgm:pt modelId="{3C3C9222-38FB-4198-AF15-5855D19DD508}" type="pres">
      <dgm:prSet presAssocID="{5DD905AA-6591-4E21-AD72-BB4CE7925A2A}" presName="parentText" presStyleLbl="node1" presStyleIdx="1" presStyleCnt="2">
        <dgm:presLayoutVars>
          <dgm:chMax val="0"/>
          <dgm:bulletEnabled val="1"/>
        </dgm:presLayoutVars>
      </dgm:prSet>
      <dgm:spPr/>
    </dgm:pt>
  </dgm:ptLst>
  <dgm:cxnLst>
    <dgm:cxn modelId="{3029C63A-C466-4C7B-90B1-A98BEE4D5030}" type="presOf" srcId="{31EDC514-61EB-4925-8717-55E17E45049B}" destId="{FFAFDF6E-2AB7-4027-81AE-358BE4EF662A}" srcOrd="0" destOrd="0" presId="urn:microsoft.com/office/officeart/2005/8/layout/vList2"/>
    <dgm:cxn modelId="{9CD893B7-8815-4AF3-A922-D9E33A456091}" type="presOf" srcId="{5DD905AA-6591-4E21-AD72-BB4CE7925A2A}" destId="{3C3C9222-38FB-4198-AF15-5855D19DD508}" srcOrd="0" destOrd="0" presId="urn:microsoft.com/office/officeart/2005/8/layout/vList2"/>
    <dgm:cxn modelId="{CBAEACBB-7AA8-47A2-85C5-7700143C9D98}" type="presOf" srcId="{C87A6197-F98D-4F13-A141-CCD046425957}" destId="{844DF76D-E38C-4EB3-B838-99D37D75107E}" srcOrd="0" destOrd="0" presId="urn:microsoft.com/office/officeart/2005/8/layout/vList2"/>
    <dgm:cxn modelId="{B4D241BC-9AFB-411E-BA07-51CF7F26F5B5}" srcId="{31EDC514-61EB-4925-8717-55E17E45049B}" destId="{C87A6197-F98D-4F13-A141-CCD046425957}" srcOrd="0" destOrd="0" parTransId="{95660FA7-D5F8-4F57-971D-4B6A6970CF7F}" sibTransId="{641ECEE1-66AD-4C20-83FB-4CD016C165EA}"/>
    <dgm:cxn modelId="{AA8B95C4-0BDA-4209-A7FC-1545FF06131C}" srcId="{31EDC514-61EB-4925-8717-55E17E45049B}" destId="{5DD905AA-6591-4E21-AD72-BB4CE7925A2A}" srcOrd="1" destOrd="0" parTransId="{EA7064E8-77C3-41E0-9E51-9A30C78BCC75}" sibTransId="{0A931173-3D1E-428E-A367-DE6F3E82AFD5}"/>
    <dgm:cxn modelId="{62001FCE-4872-4383-832D-97C672EE5D68}" type="presParOf" srcId="{FFAFDF6E-2AB7-4027-81AE-358BE4EF662A}" destId="{844DF76D-E38C-4EB3-B838-99D37D75107E}" srcOrd="0" destOrd="0" presId="urn:microsoft.com/office/officeart/2005/8/layout/vList2"/>
    <dgm:cxn modelId="{F0274309-A659-4C9A-A8F1-DFAC9D702146}" type="presParOf" srcId="{FFAFDF6E-2AB7-4027-81AE-358BE4EF662A}" destId="{138920BC-505F-4C47-9B96-C83282C5C8AD}" srcOrd="1" destOrd="0" presId="urn:microsoft.com/office/officeart/2005/8/layout/vList2"/>
    <dgm:cxn modelId="{3CD3F2DF-6F17-4C20-AD5E-2D1DD9F84B15}" type="presParOf" srcId="{FFAFDF6E-2AB7-4027-81AE-358BE4EF662A}" destId="{3C3C9222-38FB-4198-AF15-5855D19DD508}"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6D03E1-FE31-44C7-8E7A-548DCE4C2B6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AE1CDAA-D84E-496D-AF71-16BFFEA20816}">
      <dgm:prSet/>
      <dgm:spPr/>
      <dgm:t>
        <a:bodyPr/>
        <a:lstStyle/>
        <a:p>
          <a:r>
            <a:rPr lang="en-US" dirty="0"/>
            <a:t>Book vs. Tax Depreciation and the Repair Deductions (gas and water utilities) produce the majority of ADIT </a:t>
          </a:r>
        </a:p>
      </dgm:t>
    </dgm:pt>
    <dgm:pt modelId="{CA0081E7-24EA-4BE6-BD70-FB016C3D9911}" type="parTrans" cxnId="{0695A54C-AD28-4780-9503-C70A49C842B1}">
      <dgm:prSet/>
      <dgm:spPr/>
      <dgm:t>
        <a:bodyPr/>
        <a:lstStyle/>
        <a:p>
          <a:endParaRPr lang="en-US"/>
        </a:p>
      </dgm:t>
    </dgm:pt>
    <dgm:pt modelId="{F6F39BFD-ACF4-4022-888C-84F5AB9E4094}" type="sibTrans" cxnId="{0695A54C-AD28-4780-9503-C70A49C842B1}">
      <dgm:prSet/>
      <dgm:spPr/>
      <dgm:t>
        <a:bodyPr/>
        <a:lstStyle/>
        <a:p>
          <a:endParaRPr lang="en-US"/>
        </a:p>
      </dgm:t>
    </dgm:pt>
    <dgm:pt modelId="{DA8E9798-36AB-4F8A-B814-C1FBD4CEE27E}">
      <dgm:prSet/>
      <dgm:spPr/>
      <dgm:t>
        <a:bodyPr/>
        <a:lstStyle/>
        <a:p>
          <a:r>
            <a:rPr lang="en-US" dirty="0"/>
            <a:t>The TCJA eliminated Bonus Depreciation.  However, the generous Repairs Deduction (especially for gas utilities) remain. </a:t>
          </a:r>
        </a:p>
      </dgm:t>
    </dgm:pt>
    <dgm:pt modelId="{4AED8300-8998-408B-AD63-467E67759282}" type="parTrans" cxnId="{17AD6BF9-6C2A-49FF-A0A2-CDA81DAE6022}">
      <dgm:prSet/>
      <dgm:spPr/>
      <dgm:t>
        <a:bodyPr/>
        <a:lstStyle/>
        <a:p>
          <a:endParaRPr lang="en-US"/>
        </a:p>
      </dgm:t>
    </dgm:pt>
    <dgm:pt modelId="{E3DEE923-EF18-4F51-BD47-CFAB7FD68AEE}" type="sibTrans" cxnId="{17AD6BF9-6C2A-49FF-A0A2-CDA81DAE6022}">
      <dgm:prSet/>
      <dgm:spPr/>
      <dgm:t>
        <a:bodyPr/>
        <a:lstStyle/>
        <a:p>
          <a:endParaRPr lang="en-US"/>
        </a:p>
      </dgm:t>
    </dgm:pt>
    <dgm:pt modelId="{472CCD58-97C9-4859-AC3D-BD10974B04B0}">
      <dgm:prSet/>
      <dgm:spPr/>
      <dgm:t>
        <a:bodyPr/>
        <a:lstStyle/>
        <a:p>
          <a:r>
            <a:rPr lang="en-US" dirty="0"/>
            <a:t>The Sum of the Book/Tax timing differences * Tax Rate = ADIT.  Tax Rate = composite state and federal.</a:t>
          </a:r>
        </a:p>
      </dgm:t>
    </dgm:pt>
    <dgm:pt modelId="{8FC260E8-A35C-4251-88E3-A27DD87D4F53}" type="parTrans" cxnId="{53594F50-4C02-40ED-AF7D-5403523A7AC9}">
      <dgm:prSet/>
      <dgm:spPr/>
      <dgm:t>
        <a:bodyPr/>
        <a:lstStyle/>
        <a:p>
          <a:endParaRPr lang="en-US"/>
        </a:p>
      </dgm:t>
    </dgm:pt>
    <dgm:pt modelId="{4BE38D35-0F5A-403A-AE06-17DA58CEAB85}" type="sibTrans" cxnId="{53594F50-4C02-40ED-AF7D-5403523A7AC9}">
      <dgm:prSet/>
      <dgm:spPr/>
      <dgm:t>
        <a:bodyPr/>
        <a:lstStyle/>
        <a:p>
          <a:endParaRPr lang="en-US"/>
        </a:p>
      </dgm:t>
    </dgm:pt>
    <dgm:pt modelId="{281B74C0-BBAA-4933-AD7F-3F1B88F9C79E}" type="pres">
      <dgm:prSet presAssocID="{996D03E1-FE31-44C7-8E7A-548DCE4C2B67}" presName="linear" presStyleCnt="0">
        <dgm:presLayoutVars>
          <dgm:animLvl val="lvl"/>
          <dgm:resizeHandles val="exact"/>
        </dgm:presLayoutVars>
      </dgm:prSet>
      <dgm:spPr/>
    </dgm:pt>
    <dgm:pt modelId="{828E6687-7C91-4DA1-B524-D4BF15063FB0}" type="pres">
      <dgm:prSet presAssocID="{9AE1CDAA-D84E-496D-AF71-16BFFEA20816}" presName="parentText" presStyleLbl="node1" presStyleIdx="0" presStyleCnt="3">
        <dgm:presLayoutVars>
          <dgm:chMax val="0"/>
          <dgm:bulletEnabled val="1"/>
        </dgm:presLayoutVars>
      </dgm:prSet>
      <dgm:spPr/>
    </dgm:pt>
    <dgm:pt modelId="{DCE33755-98E6-4424-9C46-934247EC5B72}" type="pres">
      <dgm:prSet presAssocID="{F6F39BFD-ACF4-4022-888C-84F5AB9E4094}" presName="spacer" presStyleCnt="0"/>
      <dgm:spPr/>
    </dgm:pt>
    <dgm:pt modelId="{B92D5795-D989-411D-AB21-534DEC4E6F66}" type="pres">
      <dgm:prSet presAssocID="{DA8E9798-36AB-4F8A-B814-C1FBD4CEE27E}" presName="parentText" presStyleLbl="node1" presStyleIdx="1" presStyleCnt="3">
        <dgm:presLayoutVars>
          <dgm:chMax val="0"/>
          <dgm:bulletEnabled val="1"/>
        </dgm:presLayoutVars>
      </dgm:prSet>
      <dgm:spPr/>
    </dgm:pt>
    <dgm:pt modelId="{5684B886-766F-445A-B2CF-16A6E938B05F}" type="pres">
      <dgm:prSet presAssocID="{E3DEE923-EF18-4F51-BD47-CFAB7FD68AEE}" presName="spacer" presStyleCnt="0"/>
      <dgm:spPr/>
    </dgm:pt>
    <dgm:pt modelId="{B185FE99-FC21-4B9B-8581-3063AD5AB806}" type="pres">
      <dgm:prSet presAssocID="{472CCD58-97C9-4859-AC3D-BD10974B04B0}" presName="parentText" presStyleLbl="node1" presStyleIdx="2" presStyleCnt="3">
        <dgm:presLayoutVars>
          <dgm:chMax val="0"/>
          <dgm:bulletEnabled val="1"/>
        </dgm:presLayoutVars>
      </dgm:prSet>
      <dgm:spPr/>
    </dgm:pt>
  </dgm:ptLst>
  <dgm:cxnLst>
    <dgm:cxn modelId="{1EC5FE38-5A6F-4BCC-BBC9-7F4BB12530BB}" type="presOf" srcId="{DA8E9798-36AB-4F8A-B814-C1FBD4CEE27E}" destId="{B92D5795-D989-411D-AB21-534DEC4E6F66}" srcOrd="0" destOrd="0" presId="urn:microsoft.com/office/officeart/2005/8/layout/vList2"/>
    <dgm:cxn modelId="{0695A54C-AD28-4780-9503-C70A49C842B1}" srcId="{996D03E1-FE31-44C7-8E7A-548DCE4C2B67}" destId="{9AE1CDAA-D84E-496D-AF71-16BFFEA20816}" srcOrd="0" destOrd="0" parTransId="{CA0081E7-24EA-4BE6-BD70-FB016C3D9911}" sibTransId="{F6F39BFD-ACF4-4022-888C-84F5AB9E4094}"/>
    <dgm:cxn modelId="{53594F50-4C02-40ED-AF7D-5403523A7AC9}" srcId="{996D03E1-FE31-44C7-8E7A-548DCE4C2B67}" destId="{472CCD58-97C9-4859-AC3D-BD10974B04B0}" srcOrd="2" destOrd="0" parTransId="{8FC260E8-A35C-4251-88E3-A27DD87D4F53}" sibTransId="{4BE38D35-0F5A-403A-AE06-17DA58CEAB85}"/>
    <dgm:cxn modelId="{3714C195-A2E5-47BF-8941-6117EAE4E758}" type="presOf" srcId="{996D03E1-FE31-44C7-8E7A-548DCE4C2B67}" destId="{281B74C0-BBAA-4933-AD7F-3F1B88F9C79E}" srcOrd="0" destOrd="0" presId="urn:microsoft.com/office/officeart/2005/8/layout/vList2"/>
    <dgm:cxn modelId="{99C4A6AE-CBF9-4535-96A5-2ADBE1F50A14}" type="presOf" srcId="{9AE1CDAA-D84E-496D-AF71-16BFFEA20816}" destId="{828E6687-7C91-4DA1-B524-D4BF15063FB0}" srcOrd="0" destOrd="0" presId="urn:microsoft.com/office/officeart/2005/8/layout/vList2"/>
    <dgm:cxn modelId="{6CF5A9DE-6B8D-44E3-AF2A-0E53BB285BC6}" type="presOf" srcId="{472CCD58-97C9-4859-AC3D-BD10974B04B0}" destId="{B185FE99-FC21-4B9B-8581-3063AD5AB806}" srcOrd="0" destOrd="0" presId="urn:microsoft.com/office/officeart/2005/8/layout/vList2"/>
    <dgm:cxn modelId="{17AD6BF9-6C2A-49FF-A0A2-CDA81DAE6022}" srcId="{996D03E1-FE31-44C7-8E7A-548DCE4C2B67}" destId="{DA8E9798-36AB-4F8A-B814-C1FBD4CEE27E}" srcOrd="1" destOrd="0" parTransId="{4AED8300-8998-408B-AD63-467E67759282}" sibTransId="{E3DEE923-EF18-4F51-BD47-CFAB7FD68AEE}"/>
    <dgm:cxn modelId="{2DE08AA5-5506-4521-B8CA-4B9095D389DD}" type="presParOf" srcId="{281B74C0-BBAA-4933-AD7F-3F1B88F9C79E}" destId="{828E6687-7C91-4DA1-B524-D4BF15063FB0}" srcOrd="0" destOrd="0" presId="urn:microsoft.com/office/officeart/2005/8/layout/vList2"/>
    <dgm:cxn modelId="{732188AE-C292-4E34-A0E9-A6543C3535AA}" type="presParOf" srcId="{281B74C0-BBAA-4933-AD7F-3F1B88F9C79E}" destId="{DCE33755-98E6-4424-9C46-934247EC5B72}" srcOrd="1" destOrd="0" presId="urn:microsoft.com/office/officeart/2005/8/layout/vList2"/>
    <dgm:cxn modelId="{395B46BE-1711-4F36-9BDC-E216C3DBED6C}" type="presParOf" srcId="{281B74C0-BBAA-4933-AD7F-3F1B88F9C79E}" destId="{B92D5795-D989-411D-AB21-534DEC4E6F66}" srcOrd="2" destOrd="0" presId="urn:microsoft.com/office/officeart/2005/8/layout/vList2"/>
    <dgm:cxn modelId="{56BE8385-8B9A-47BE-9217-74C81CF07102}" type="presParOf" srcId="{281B74C0-BBAA-4933-AD7F-3F1B88F9C79E}" destId="{5684B886-766F-445A-B2CF-16A6E938B05F}" srcOrd="3" destOrd="0" presId="urn:microsoft.com/office/officeart/2005/8/layout/vList2"/>
    <dgm:cxn modelId="{B8CAB9CE-B5D3-4E9D-87D4-89E7E5518295}" type="presParOf" srcId="{281B74C0-BBAA-4933-AD7F-3F1B88F9C79E}" destId="{B185FE99-FC21-4B9B-8581-3063AD5AB80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DFE561-2112-4547-BA18-1D77D21F9A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F1F4E3-D041-4072-9FA3-DDC45E00AD5A}">
      <dgm:prSet/>
      <dgm:spPr/>
      <dgm:t>
        <a:bodyPr/>
        <a:lstStyle/>
        <a:p>
          <a:r>
            <a:rPr lang="en-US"/>
            <a:t>Has the company included ADIT related to corporate operations? </a:t>
          </a:r>
        </a:p>
      </dgm:t>
    </dgm:pt>
    <dgm:pt modelId="{00997DC4-1A64-43B8-9A74-E826139E9C06}" type="parTrans" cxnId="{11DE20B3-6019-4A8D-A8DD-59E9E5AD1CB6}">
      <dgm:prSet/>
      <dgm:spPr/>
      <dgm:t>
        <a:bodyPr/>
        <a:lstStyle/>
        <a:p>
          <a:endParaRPr lang="en-US"/>
        </a:p>
      </dgm:t>
    </dgm:pt>
    <dgm:pt modelId="{6AE125B7-7353-460F-B498-B8F7941C2551}" type="sibTrans" cxnId="{11DE20B3-6019-4A8D-A8DD-59E9E5AD1CB6}">
      <dgm:prSet/>
      <dgm:spPr/>
      <dgm:t>
        <a:bodyPr/>
        <a:lstStyle/>
        <a:p>
          <a:endParaRPr lang="en-US"/>
        </a:p>
      </dgm:t>
    </dgm:pt>
    <dgm:pt modelId="{ECD58BD8-C101-4EB4-811F-4C3E0002C30D}">
      <dgm:prSet/>
      <dgm:spPr/>
      <dgm:t>
        <a:bodyPr/>
        <a:lstStyle/>
        <a:p>
          <a:r>
            <a:rPr lang="en-US"/>
            <a:t>Non-recurring ADIT impacts such as ACA/PGA Over/Under recoveries should be removed. </a:t>
          </a:r>
        </a:p>
      </dgm:t>
    </dgm:pt>
    <dgm:pt modelId="{52D17B51-4977-4E5C-93E8-DC759B3F49B6}" type="parTrans" cxnId="{A3075521-5C51-47D1-94D3-66A1A5DA8A01}">
      <dgm:prSet/>
      <dgm:spPr/>
      <dgm:t>
        <a:bodyPr/>
        <a:lstStyle/>
        <a:p>
          <a:endParaRPr lang="en-US"/>
        </a:p>
      </dgm:t>
    </dgm:pt>
    <dgm:pt modelId="{54607850-C6FF-400D-A905-862A6C10CED9}" type="sibTrans" cxnId="{A3075521-5C51-47D1-94D3-66A1A5DA8A01}">
      <dgm:prSet/>
      <dgm:spPr/>
      <dgm:t>
        <a:bodyPr/>
        <a:lstStyle/>
        <a:p>
          <a:endParaRPr lang="en-US"/>
        </a:p>
      </dgm:t>
    </dgm:pt>
    <dgm:pt modelId="{E78CB1FB-7FDE-445C-B996-570F9AAA3077}">
      <dgm:prSet/>
      <dgm:spPr/>
      <dgm:t>
        <a:bodyPr/>
        <a:lstStyle/>
        <a:p>
          <a:r>
            <a:rPr lang="en-US"/>
            <a:t>If a forecasted test period is used, has the company reasonably forecasted its ADIT balance?</a:t>
          </a:r>
        </a:p>
      </dgm:t>
    </dgm:pt>
    <dgm:pt modelId="{05329498-BFB0-4A1A-A1B4-90B0BD4FFDD9}" type="parTrans" cxnId="{5850E362-A721-4711-84CC-3255C3098938}">
      <dgm:prSet/>
      <dgm:spPr/>
      <dgm:t>
        <a:bodyPr/>
        <a:lstStyle/>
        <a:p>
          <a:endParaRPr lang="en-US"/>
        </a:p>
      </dgm:t>
    </dgm:pt>
    <dgm:pt modelId="{A3A4F58A-EAC0-4524-B9A7-918E6E6B38B4}" type="sibTrans" cxnId="{5850E362-A721-4711-84CC-3255C3098938}">
      <dgm:prSet/>
      <dgm:spPr/>
      <dgm:t>
        <a:bodyPr/>
        <a:lstStyle/>
        <a:p>
          <a:endParaRPr lang="en-US"/>
        </a:p>
      </dgm:t>
    </dgm:pt>
    <dgm:pt modelId="{3BBCC066-CF97-434D-BB6F-910F59980952}">
      <dgm:prSet/>
      <dgm:spPr/>
      <dgm:t>
        <a:bodyPr/>
        <a:lstStyle/>
        <a:p>
          <a:r>
            <a:rPr lang="en-US"/>
            <a:t>Review “Return to Provision (RTP) Entries.</a:t>
          </a:r>
        </a:p>
      </dgm:t>
    </dgm:pt>
    <dgm:pt modelId="{A09B6071-6ACE-475D-A78A-473A3893CC38}" type="parTrans" cxnId="{ED4CDB2D-9551-4202-80FB-CC79C0194D2A}">
      <dgm:prSet/>
      <dgm:spPr/>
      <dgm:t>
        <a:bodyPr/>
        <a:lstStyle/>
        <a:p>
          <a:endParaRPr lang="en-US"/>
        </a:p>
      </dgm:t>
    </dgm:pt>
    <dgm:pt modelId="{FDE2FD7E-BC87-4B83-8205-B19F4EEE95D7}" type="sibTrans" cxnId="{ED4CDB2D-9551-4202-80FB-CC79C0194D2A}">
      <dgm:prSet/>
      <dgm:spPr/>
      <dgm:t>
        <a:bodyPr/>
        <a:lstStyle/>
        <a:p>
          <a:endParaRPr lang="en-US"/>
        </a:p>
      </dgm:t>
    </dgm:pt>
    <dgm:pt modelId="{B0A16710-8ED3-46B4-81B1-E20127A1BD16}" type="pres">
      <dgm:prSet presAssocID="{D1DFE561-2112-4547-BA18-1D77D21F9A89}" presName="linear" presStyleCnt="0">
        <dgm:presLayoutVars>
          <dgm:animLvl val="lvl"/>
          <dgm:resizeHandles val="exact"/>
        </dgm:presLayoutVars>
      </dgm:prSet>
      <dgm:spPr/>
    </dgm:pt>
    <dgm:pt modelId="{6749C4CF-923E-45B8-9E99-3734159F04F9}" type="pres">
      <dgm:prSet presAssocID="{55F1F4E3-D041-4072-9FA3-DDC45E00AD5A}" presName="parentText" presStyleLbl="node1" presStyleIdx="0" presStyleCnt="4">
        <dgm:presLayoutVars>
          <dgm:chMax val="0"/>
          <dgm:bulletEnabled val="1"/>
        </dgm:presLayoutVars>
      </dgm:prSet>
      <dgm:spPr/>
    </dgm:pt>
    <dgm:pt modelId="{200A3D57-471A-43F6-A089-AF1B7DA8666F}" type="pres">
      <dgm:prSet presAssocID="{6AE125B7-7353-460F-B498-B8F7941C2551}" presName="spacer" presStyleCnt="0"/>
      <dgm:spPr/>
    </dgm:pt>
    <dgm:pt modelId="{91D8192F-B5ED-4983-9B34-80E770E5B6EC}" type="pres">
      <dgm:prSet presAssocID="{ECD58BD8-C101-4EB4-811F-4C3E0002C30D}" presName="parentText" presStyleLbl="node1" presStyleIdx="1" presStyleCnt="4">
        <dgm:presLayoutVars>
          <dgm:chMax val="0"/>
          <dgm:bulletEnabled val="1"/>
        </dgm:presLayoutVars>
      </dgm:prSet>
      <dgm:spPr/>
    </dgm:pt>
    <dgm:pt modelId="{1F65E9B1-D13D-4D7F-B00E-51DEA0BE064B}" type="pres">
      <dgm:prSet presAssocID="{54607850-C6FF-400D-A905-862A6C10CED9}" presName="spacer" presStyleCnt="0"/>
      <dgm:spPr/>
    </dgm:pt>
    <dgm:pt modelId="{EA6D3EC5-D35C-438C-96D8-6B184EB7C684}" type="pres">
      <dgm:prSet presAssocID="{E78CB1FB-7FDE-445C-B996-570F9AAA3077}" presName="parentText" presStyleLbl="node1" presStyleIdx="2" presStyleCnt="4">
        <dgm:presLayoutVars>
          <dgm:chMax val="0"/>
          <dgm:bulletEnabled val="1"/>
        </dgm:presLayoutVars>
      </dgm:prSet>
      <dgm:spPr/>
    </dgm:pt>
    <dgm:pt modelId="{DC663537-83F8-408E-9827-BE2BD42A45BC}" type="pres">
      <dgm:prSet presAssocID="{A3A4F58A-EAC0-4524-B9A7-918E6E6B38B4}" presName="spacer" presStyleCnt="0"/>
      <dgm:spPr/>
    </dgm:pt>
    <dgm:pt modelId="{5052C718-F3B1-4138-8302-F588FF45D591}" type="pres">
      <dgm:prSet presAssocID="{3BBCC066-CF97-434D-BB6F-910F59980952}" presName="parentText" presStyleLbl="node1" presStyleIdx="3" presStyleCnt="4">
        <dgm:presLayoutVars>
          <dgm:chMax val="0"/>
          <dgm:bulletEnabled val="1"/>
        </dgm:presLayoutVars>
      </dgm:prSet>
      <dgm:spPr/>
    </dgm:pt>
  </dgm:ptLst>
  <dgm:cxnLst>
    <dgm:cxn modelId="{A6A1B607-46AD-4A27-B132-DC2A8A8DB177}" type="presOf" srcId="{3BBCC066-CF97-434D-BB6F-910F59980952}" destId="{5052C718-F3B1-4138-8302-F588FF45D591}" srcOrd="0" destOrd="0" presId="urn:microsoft.com/office/officeart/2005/8/layout/vList2"/>
    <dgm:cxn modelId="{A3075521-5C51-47D1-94D3-66A1A5DA8A01}" srcId="{D1DFE561-2112-4547-BA18-1D77D21F9A89}" destId="{ECD58BD8-C101-4EB4-811F-4C3E0002C30D}" srcOrd="1" destOrd="0" parTransId="{52D17B51-4977-4E5C-93E8-DC759B3F49B6}" sibTransId="{54607850-C6FF-400D-A905-862A6C10CED9}"/>
    <dgm:cxn modelId="{ED4CDB2D-9551-4202-80FB-CC79C0194D2A}" srcId="{D1DFE561-2112-4547-BA18-1D77D21F9A89}" destId="{3BBCC066-CF97-434D-BB6F-910F59980952}" srcOrd="3" destOrd="0" parTransId="{A09B6071-6ACE-475D-A78A-473A3893CC38}" sibTransId="{FDE2FD7E-BC87-4B83-8205-B19F4EEE95D7}"/>
    <dgm:cxn modelId="{D99C9935-AF85-495D-A142-E5AAEEE479C2}" type="presOf" srcId="{55F1F4E3-D041-4072-9FA3-DDC45E00AD5A}" destId="{6749C4CF-923E-45B8-9E99-3734159F04F9}" srcOrd="0" destOrd="0" presId="urn:microsoft.com/office/officeart/2005/8/layout/vList2"/>
    <dgm:cxn modelId="{5850E362-A721-4711-84CC-3255C3098938}" srcId="{D1DFE561-2112-4547-BA18-1D77D21F9A89}" destId="{E78CB1FB-7FDE-445C-B996-570F9AAA3077}" srcOrd="2" destOrd="0" parTransId="{05329498-BFB0-4A1A-A1B4-90B0BD4FFDD9}" sibTransId="{A3A4F58A-EAC0-4524-B9A7-918E6E6B38B4}"/>
    <dgm:cxn modelId="{4142F846-B9B0-4E37-97A7-D97455AAECB6}" type="presOf" srcId="{E78CB1FB-7FDE-445C-B996-570F9AAA3077}" destId="{EA6D3EC5-D35C-438C-96D8-6B184EB7C684}" srcOrd="0" destOrd="0" presId="urn:microsoft.com/office/officeart/2005/8/layout/vList2"/>
    <dgm:cxn modelId="{68BCB2A0-4194-4766-A13A-5ADFA15A531B}" type="presOf" srcId="{ECD58BD8-C101-4EB4-811F-4C3E0002C30D}" destId="{91D8192F-B5ED-4983-9B34-80E770E5B6EC}" srcOrd="0" destOrd="0" presId="urn:microsoft.com/office/officeart/2005/8/layout/vList2"/>
    <dgm:cxn modelId="{87F59DA9-EB86-40ED-B51B-C7387C65D717}" type="presOf" srcId="{D1DFE561-2112-4547-BA18-1D77D21F9A89}" destId="{B0A16710-8ED3-46B4-81B1-E20127A1BD16}" srcOrd="0" destOrd="0" presId="urn:microsoft.com/office/officeart/2005/8/layout/vList2"/>
    <dgm:cxn modelId="{11DE20B3-6019-4A8D-A8DD-59E9E5AD1CB6}" srcId="{D1DFE561-2112-4547-BA18-1D77D21F9A89}" destId="{55F1F4E3-D041-4072-9FA3-DDC45E00AD5A}" srcOrd="0" destOrd="0" parTransId="{00997DC4-1A64-43B8-9A74-E826139E9C06}" sibTransId="{6AE125B7-7353-460F-B498-B8F7941C2551}"/>
    <dgm:cxn modelId="{07B26C79-42F4-4DB1-8D4F-C3DAF3DCC7C4}" type="presParOf" srcId="{B0A16710-8ED3-46B4-81B1-E20127A1BD16}" destId="{6749C4CF-923E-45B8-9E99-3734159F04F9}" srcOrd="0" destOrd="0" presId="urn:microsoft.com/office/officeart/2005/8/layout/vList2"/>
    <dgm:cxn modelId="{584D96CD-DA6C-4FDB-A904-2E3BDE63D5D4}" type="presParOf" srcId="{B0A16710-8ED3-46B4-81B1-E20127A1BD16}" destId="{200A3D57-471A-43F6-A089-AF1B7DA8666F}" srcOrd="1" destOrd="0" presId="urn:microsoft.com/office/officeart/2005/8/layout/vList2"/>
    <dgm:cxn modelId="{BE5C4D9E-A52A-4CDD-8525-BD8EA3895BC9}" type="presParOf" srcId="{B0A16710-8ED3-46B4-81B1-E20127A1BD16}" destId="{91D8192F-B5ED-4983-9B34-80E770E5B6EC}" srcOrd="2" destOrd="0" presId="urn:microsoft.com/office/officeart/2005/8/layout/vList2"/>
    <dgm:cxn modelId="{25E34963-3084-44C7-A8CF-C3BF340FDE12}" type="presParOf" srcId="{B0A16710-8ED3-46B4-81B1-E20127A1BD16}" destId="{1F65E9B1-D13D-4D7F-B00E-51DEA0BE064B}" srcOrd="3" destOrd="0" presId="urn:microsoft.com/office/officeart/2005/8/layout/vList2"/>
    <dgm:cxn modelId="{0AA8083E-0CC6-41A4-87C7-387355D2049D}" type="presParOf" srcId="{B0A16710-8ED3-46B4-81B1-E20127A1BD16}" destId="{EA6D3EC5-D35C-438C-96D8-6B184EB7C684}" srcOrd="4" destOrd="0" presId="urn:microsoft.com/office/officeart/2005/8/layout/vList2"/>
    <dgm:cxn modelId="{47F9B2FB-D4C9-4A03-8776-86098D27AD69}" type="presParOf" srcId="{B0A16710-8ED3-46B4-81B1-E20127A1BD16}" destId="{DC663537-83F8-408E-9827-BE2BD42A45BC}" srcOrd="5" destOrd="0" presId="urn:microsoft.com/office/officeart/2005/8/layout/vList2"/>
    <dgm:cxn modelId="{166C0722-C691-475F-A02D-5D3B6C07404D}" type="presParOf" srcId="{B0A16710-8ED3-46B4-81B1-E20127A1BD16}" destId="{5052C718-F3B1-4138-8302-F588FF45D5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D470-E0A3-4662-A267-F44D005FECC4}">
      <dsp:nvSpPr>
        <dsp:cNvPr id="0" name=""/>
        <dsp:cNvSpPr/>
      </dsp:nvSpPr>
      <dsp:spPr>
        <a:xfrm>
          <a:off x="0" y="640"/>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5D5414-B50E-46F7-976C-D4F99C964E5A}">
      <dsp:nvSpPr>
        <dsp:cNvPr id="0" name=""/>
        <dsp:cNvSpPr/>
      </dsp:nvSpPr>
      <dsp:spPr>
        <a:xfrm>
          <a:off x="453523" y="337971"/>
          <a:ext cx="824587" cy="824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F92CEE-8E98-4466-91D3-392E17FA79AF}">
      <dsp:nvSpPr>
        <dsp:cNvPr id="0" name=""/>
        <dsp:cNvSpPr/>
      </dsp:nvSpPr>
      <dsp:spPr>
        <a:xfrm>
          <a:off x="1731633" y="640"/>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666750">
            <a:lnSpc>
              <a:spcPct val="100000"/>
            </a:lnSpc>
            <a:spcBef>
              <a:spcPct val="0"/>
            </a:spcBef>
            <a:spcAft>
              <a:spcPct val="35000"/>
            </a:spcAft>
            <a:buNone/>
          </a:pPr>
          <a:r>
            <a:rPr lang="en-US" sz="1500" kern="1200"/>
            <a:t>Normalization is the accounting recognition of GAAP Accounting expenses in the computation of utility income tax expense.  Flow-Through is the recognition of tax deductions in the computation of Income Tax Expense. </a:t>
          </a:r>
        </a:p>
      </dsp:txBody>
      <dsp:txXfrm>
        <a:off x="1731633" y="640"/>
        <a:ext cx="4182575" cy="1499250"/>
      </dsp:txXfrm>
    </dsp:sp>
    <dsp:sp modelId="{7256DA17-348A-44A0-855B-945F05A0173A}">
      <dsp:nvSpPr>
        <dsp:cNvPr id="0" name=""/>
        <dsp:cNvSpPr/>
      </dsp:nvSpPr>
      <dsp:spPr>
        <a:xfrm>
          <a:off x="0" y="1874703"/>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3B59A9-7D01-4CA9-BC14-58B4BFA14DAE}">
      <dsp:nvSpPr>
        <dsp:cNvPr id="0" name=""/>
        <dsp:cNvSpPr/>
      </dsp:nvSpPr>
      <dsp:spPr>
        <a:xfrm>
          <a:off x="453523" y="2212034"/>
          <a:ext cx="824587" cy="824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620FAA-B716-401C-B975-FE3B0A36201D}">
      <dsp:nvSpPr>
        <dsp:cNvPr id="0" name=""/>
        <dsp:cNvSpPr/>
      </dsp:nvSpPr>
      <dsp:spPr>
        <a:xfrm>
          <a:off x="1731633" y="1874703"/>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666750">
            <a:lnSpc>
              <a:spcPct val="100000"/>
            </a:lnSpc>
            <a:spcBef>
              <a:spcPct val="0"/>
            </a:spcBef>
            <a:spcAft>
              <a:spcPct val="35000"/>
            </a:spcAft>
            <a:buNone/>
          </a:pPr>
          <a:r>
            <a:rPr lang="en-US" sz="1500" kern="1200"/>
            <a:t>Normalization accounting is required for book depreciation and the investment tax credit. </a:t>
          </a:r>
        </a:p>
      </dsp:txBody>
      <dsp:txXfrm>
        <a:off x="1731633" y="1874703"/>
        <a:ext cx="4182575" cy="1499250"/>
      </dsp:txXfrm>
    </dsp:sp>
    <dsp:sp modelId="{E0CC8510-764C-469C-914A-6E2ED4C72321}">
      <dsp:nvSpPr>
        <dsp:cNvPr id="0" name=""/>
        <dsp:cNvSpPr/>
      </dsp:nvSpPr>
      <dsp:spPr>
        <a:xfrm>
          <a:off x="0" y="3748766"/>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A70EE-E51C-425C-BA5A-2C58FD4F0BCA}">
      <dsp:nvSpPr>
        <dsp:cNvPr id="0" name=""/>
        <dsp:cNvSpPr/>
      </dsp:nvSpPr>
      <dsp:spPr>
        <a:xfrm>
          <a:off x="453523" y="4086097"/>
          <a:ext cx="824587" cy="824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14C494-8297-44E2-962D-BA626C6CF566}">
      <dsp:nvSpPr>
        <dsp:cNvPr id="0" name=""/>
        <dsp:cNvSpPr/>
      </dsp:nvSpPr>
      <dsp:spPr>
        <a:xfrm>
          <a:off x="1731633" y="3748766"/>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666750">
            <a:lnSpc>
              <a:spcPct val="100000"/>
            </a:lnSpc>
            <a:spcBef>
              <a:spcPct val="0"/>
            </a:spcBef>
            <a:spcAft>
              <a:spcPct val="35000"/>
            </a:spcAft>
            <a:buNone/>
          </a:pPr>
          <a:r>
            <a:rPr lang="en-US" sz="1500" kern="1200" dirty="0"/>
            <a:t>Normalized and Flow-Through are elements of two sets of books; GAAP and Tax.</a:t>
          </a:r>
        </a:p>
      </dsp:txBody>
      <dsp:txXfrm>
        <a:off x="1731633" y="3748766"/>
        <a:ext cx="4182575" cy="1499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CFD5C-41F7-4E11-9A1C-CEA46A632706}">
      <dsp:nvSpPr>
        <dsp:cNvPr id="0" name=""/>
        <dsp:cNvSpPr/>
      </dsp:nvSpPr>
      <dsp:spPr>
        <a:xfrm>
          <a:off x="0" y="350"/>
          <a:ext cx="9601196" cy="8211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E1618-B0C8-4526-9A49-5DDF0B31360F}">
      <dsp:nvSpPr>
        <dsp:cNvPr id="0" name=""/>
        <dsp:cNvSpPr/>
      </dsp:nvSpPr>
      <dsp:spPr>
        <a:xfrm>
          <a:off x="248411" y="185119"/>
          <a:ext cx="451657" cy="451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97A526-CE56-4E18-B616-5B95896B3C93}">
      <dsp:nvSpPr>
        <dsp:cNvPr id="0" name=""/>
        <dsp:cNvSpPr/>
      </dsp:nvSpPr>
      <dsp:spPr>
        <a:xfrm>
          <a:off x="948479" y="350"/>
          <a:ext cx="8652717" cy="82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10" tIns="86910" rIns="86910" bIns="86910" numCol="1" spcCol="1270" anchor="ctr" anchorCtr="0">
          <a:noAutofit/>
        </a:bodyPr>
        <a:lstStyle/>
        <a:p>
          <a:pPr marL="0" lvl="0" indent="0" algn="l" defTabSz="755650">
            <a:lnSpc>
              <a:spcPct val="90000"/>
            </a:lnSpc>
            <a:spcBef>
              <a:spcPct val="0"/>
            </a:spcBef>
            <a:spcAft>
              <a:spcPct val="35000"/>
            </a:spcAft>
            <a:buNone/>
          </a:pPr>
          <a:r>
            <a:rPr lang="en-US" sz="1700" kern="1200"/>
            <a:t>Book Depreciation is generally less than Tax Depreciation.  Therefore, normalization (book/GAAP depreciation) generally produces higher taxable income and thus higher tax expense.</a:t>
          </a:r>
        </a:p>
      </dsp:txBody>
      <dsp:txXfrm>
        <a:off x="948479" y="350"/>
        <a:ext cx="8652717" cy="821194"/>
      </dsp:txXfrm>
    </dsp:sp>
    <dsp:sp modelId="{A32FF71C-D692-4B6B-A801-C5A3AF8A94CF}">
      <dsp:nvSpPr>
        <dsp:cNvPr id="0" name=""/>
        <dsp:cNvSpPr/>
      </dsp:nvSpPr>
      <dsp:spPr>
        <a:xfrm>
          <a:off x="0" y="1026844"/>
          <a:ext cx="9601196" cy="8211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E40C5-6361-48CD-818B-558ECDAA3BD3}">
      <dsp:nvSpPr>
        <dsp:cNvPr id="0" name=""/>
        <dsp:cNvSpPr/>
      </dsp:nvSpPr>
      <dsp:spPr>
        <a:xfrm>
          <a:off x="248411" y="1211612"/>
          <a:ext cx="451657" cy="451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BD0FED-D9C6-49E2-B8D7-43CC56D50C1B}">
      <dsp:nvSpPr>
        <dsp:cNvPr id="0" name=""/>
        <dsp:cNvSpPr/>
      </dsp:nvSpPr>
      <dsp:spPr>
        <a:xfrm>
          <a:off x="948479" y="1026844"/>
          <a:ext cx="8652717" cy="82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10" tIns="86910" rIns="86910" bIns="86910" numCol="1" spcCol="1270" anchor="ctr" anchorCtr="0">
          <a:noAutofit/>
        </a:bodyPr>
        <a:lstStyle/>
        <a:p>
          <a:pPr marL="0" lvl="0" indent="0" algn="l" defTabSz="755650">
            <a:lnSpc>
              <a:spcPct val="90000"/>
            </a:lnSpc>
            <a:spcBef>
              <a:spcPct val="0"/>
            </a:spcBef>
            <a:spcAft>
              <a:spcPct val="35000"/>
            </a:spcAft>
            <a:buNone/>
          </a:pPr>
          <a:r>
            <a:rPr lang="en-US" sz="1700" kern="1200"/>
            <a:t>Repair Deduction, and other book/tax differences are not required to be normalized.</a:t>
          </a:r>
        </a:p>
      </dsp:txBody>
      <dsp:txXfrm>
        <a:off x="948479" y="1026844"/>
        <a:ext cx="8652717" cy="821194"/>
      </dsp:txXfrm>
    </dsp:sp>
    <dsp:sp modelId="{8F0FB04D-3C7F-4E75-AAB9-84CF5671CBFD}">
      <dsp:nvSpPr>
        <dsp:cNvPr id="0" name=""/>
        <dsp:cNvSpPr/>
      </dsp:nvSpPr>
      <dsp:spPr>
        <a:xfrm>
          <a:off x="0" y="2053337"/>
          <a:ext cx="9601196" cy="8211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6B2CBE-D8E7-49FE-82F7-48392583A2A8}">
      <dsp:nvSpPr>
        <dsp:cNvPr id="0" name=""/>
        <dsp:cNvSpPr/>
      </dsp:nvSpPr>
      <dsp:spPr>
        <a:xfrm>
          <a:off x="248411" y="2238106"/>
          <a:ext cx="451657" cy="451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05E8CD-9FD2-4682-ACFB-50CAF75E22E4}">
      <dsp:nvSpPr>
        <dsp:cNvPr id="0" name=""/>
        <dsp:cNvSpPr/>
      </dsp:nvSpPr>
      <dsp:spPr>
        <a:xfrm>
          <a:off x="948479" y="2053337"/>
          <a:ext cx="8652717" cy="82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10" tIns="86910" rIns="86910" bIns="86910" numCol="1" spcCol="1270" anchor="ctr" anchorCtr="0">
          <a:noAutofit/>
        </a:bodyPr>
        <a:lstStyle/>
        <a:p>
          <a:pPr marL="0" lvl="0" indent="0" algn="l" defTabSz="755650">
            <a:lnSpc>
              <a:spcPct val="90000"/>
            </a:lnSpc>
            <a:spcBef>
              <a:spcPct val="0"/>
            </a:spcBef>
            <a:spcAft>
              <a:spcPct val="35000"/>
            </a:spcAft>
            <a:buNone/>
          </a:pPr>
          <a:r>
            <a:rPr lang="en-US" sz="1700" kern="1200"/>
            <a:t>Most states use the full normalization methodology for determining Income Tax Expense. </a:t>
          </a:r>
        </a:p>
      </dsp:txBody>
      <dsp:txXfrm>
        <a:off x="948479" y="2053337"/>
        <a:ext cx="8652717" cy="821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DF76D-E38C-4EB3-B838-99D37D75107E}">
      <dsp:nvSpPr>
        <dsp:cNvPr id="0" name=""/>
        <dsp:cNvSpPr/>
      </dsp:nvSpPr>
      <dsp:spPr>
        <a:xfrm>
          <a:off x="0" y="365317"/>
          <a:ext cx="9601196" cy="10857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ADIT represents those taxes reflected as an expense on financial books, but not yet paid to fed/state taxing authorities.</a:t>
          </a:r>
        </a:p>
      </dsp:txBody>
      <dsp:txXfrm>
        <a:off x="53002" y="418319"/>
        <a:ext cx="9495192" cy="979756"/>
      </dsp:txXfrm>
    </dsp:sp>
    <dsp:sp modelId="{3C3C9222-38FB-4198-AF15-5855D19DD508}">
      <dsp:nvSpPr>
        <dsp:cNvPr id="0" name=""/>
        <dsp:cNvSpPr/>
      </dsp:nvSpPr>
      <dsp:spPr>
        <a:xfrm>
          <a:off x="0" y="1534597"/>
          <a:ext cx="9601196" cy="1085760"/>
        </a:xfrm>
        <a:prstGeom prst="roundRect">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ADIT = Customer Provided (Cost Free) Capital.</a:t>
          </a:r>
        </a:p>
      </dsp:txBody>
      <dsp:txXfrm>
        <a:off x="53002" y="1587599"/>
        <a:ext cx="9495192" cy="979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E6687-7C91-4DA1-B524-D4BF15063FB0}">
      <dsp:nvSpPr>
        <dsp:cNvPr id="0" name=""/>
        <dsp:cNvSpPr/>
      </dsp:nvSpPr>
      <dsp:spPr>
        <a:xfrm>
          <a:off x="0" y="541728"/>
          <a:ext cx="5914209" cy="133848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Book vs. Tax Depreciation and the Repair Deductions (gas and water utilities) produce the majority of ADIT </a:t>
          </a:r>
        </a:p>
      </dsp:txBody>
      <dsp:txXfrm>
        <a:off x="65339" y="607067"/>
        <a:ext cx="5783531" cy="1207802"/>
      </dsp:txXfrm>
    </dsp:sp>
    <dsp:sp modelId="{B92D5795-D989-411D-AB21-534DEC4E6F66}">
      <dsp:nvSpPr>
        <dsp:cNvPr id="0" name=""/>
        <dsp:cNvSpPr/>
      </dsp:nvSpPr>
      <dsp:spPr>
        <a:xfrm>
          <a:off x="0" y="1955088"/>
          <a:ext cx="5914209" cy="1338480"/>
        </a:xfrm>
        <a:prstGeom prst="roundRect">
          <a:avLst/>
        </a:prstGeom>
        <a:blipFill>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TCJA eliminated Bonus Depreciation.  However, the generous Repairs Deduction (especially for gas utilities) remain. </a:t>
          </a:r>
        </a:p>
      </dsp:txBody>
      <dsp:txXfrm>
        <a:off x="65339" y="2020427"/>
        <a:ext cx="5783531" cy="1207802"/>
      </dsp:txXfrm>
    </dsp:sp>
    <dsp:sp modelId="{B185FE99-FC21-4B9B-8581-3063AD5AB806}">
      <dsp:nvSpPr>
        <dsp:cNvPr id="0" name=""/>
        <dsp:cNvSpPr/>
      </dsp:nvSpPr>
      <dsp:spPr>
        <a:xfrm>
          <a:off x="0" y="3368448"/>
          <a:ext cx="5914209" cy="1338480"/>
        </a:xfrm>
        <a:prstGeom prst="roundRect">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Sum of the Book/Tax timing differences * Tax Rate = ADIT.  Tax Rate = composite state and federal.</a:t>
          </a:r>
        </a:p>
      </dsp:txBody>
      <dsp:txXfrm>
        <a:off x="65339" y="3433787"/>
        <a:ext cx="5783531" cy="1207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9C4CF-923E-45B8-9E99-3734159F04F9}">
      <dsp:nvSpPr>
        <dsp:cNvPr id="0" name=""/>
        <dsp:cNvSpPr/>
      </dsp:nvSpPr>
      <dsp:spPr>
        <a:xfrm>
          <a:off x="0" y="86707"/>
          <a:ext cx="5469466" cy="1132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Has the company included ADIT related to corporate operations? </a:t>
          </a:r>
        </a:p>
      </dsp:txBody>
      <dsp:txXfrm>
        <a:off x="55287" y="141994"/>
        <a:ext cx="5358892" cy="1021986"/>
      </dsp:txXfrm>
    </dsp:sp>
    <dsp:sp modelId="{91D8192F-B5ED-4983-9B34-80E770E5B6EC}">
      <dsp:nvSpPr>
        <dsp:cNvPr id="0" name=""/>
        <dsp:cNvSpPr/>
      </dsp:nvSpPr>
      <dsp:spPr>
        <a:xfrm>
          <a:off x="0" y="1282627"/>
          <a:ext cx="5469466" cy="1132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Non-recurring ADIT impacts such as ACA/PGA Over/Under recoveries should be removed. </a:t>
          </a:r>
        </a:p>
      </dsp:txBody>
      <dsp:txXfrm>
        <a:off x="55287" y="1337914"/>
        <a:ext cx="5358892" cy="1021986"/>
      </dsp:txXfrm>
    </dsp:sp>
    <dsp:sp modelId="{EA6D3EC5-D35C-438C-96D8-6B184EB7C684}">
      <dsp:nvSpPr>
        <dsp:cNvPr id="0" name=""/>
        <dsp:cNvSpPr/>
      </dsp:nvSpPr>
      <dsp:spPr>
        <a:xfrm>
          <a:off x="0" y="2478547"/>
          <a:ext cx="5469466" cy="1132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If a forecasted test period is used, has the company reasonably forecasted its ADIT balance?</a:t>
          </a:r>
        </a:p>
      </dsp:txBody>
      <dsp:txXfrm>
        <a:off x="55287" y="2533834"/>
        <a:ext cx="5358892" cy="1021986"/>
      </dsp:txXfrm>
    </dsp:sp>
    <dsp:sp modelId="{5052C718-F3B1-4138-8302-F588FF45D591}">
      <dsp:nvSpPr>
        <dsp:cNvPr id="0" name=""/>
        <dsp:cNvSpPr/>
      </dsp:nvSpPr>
      <dsp:spPr>
        <a:xfrm>
          <a:off x="0" y="3674467"/>
          <a:ext cx="5469466" cy="1132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Review “Return to Provision (RTP) Entries.</a:t>
          </a:r>
        </a:p>
      </dsp:txBody>
      <dsp:txXfrm>
        <a:off x="55287" y="3729754"/>
        <a:ext cx="5358892" cy="10219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88B9610-20B7-4727-897B-028547742283}" type="datetimeFigureOut">
              <a:rPr lang="en-US" smtClean="0"/>
              <a:t>6/21/2022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C6CCE715-59FC-412D-A50D-AC87FEF193A2}" type="slidenum">
              <a:rPr lang="en-US" smtClean="0"/>
              <a:t>‹#›</a:t>
            </a:fld>
            <a:endParaRPr lang="en-US"/>
          </a:p>
        </p:txBody>
      </p:sp>
    </p:spTree>
    <p:extLst>
      <p:ext uri="{BB962C8B-B14F-4D97-AF65-F5344CB8AC3E}">
        <p14:creationId xmlns:p14="http://schemas.microsoft.com/office/powerpoint/2010/main" val="116709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CE715-59FC-412D-A50D-AC87FEF193A2}" type="slidenum">
              <a:rPr lang="en-US" smtClean="0"/>
              <a:t>1</a:t>
            </a:fld>
            <a:endParaRPr lang="en-US"/>
          </a:p>
        </p:txBody>
      </p:sp>
    </p:spTree>
    <p:extLst>
      <p:ext uri="{BB962C8B-B14F-4D97-AF65-F5344CB8AC3E}">
        <p14:creationId xmlns:p14="http://schemas.microsoft.com/office/powerpoint/2010/main" val="299949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CE715-59FC-412D-A50D-AC87FEF193A2}" type="slidenum">
              <a:rPr lang="en-US" smtClean="0"/>
              <a:t>2</a:t>
            </a:fld>
            <a:endParaRPr lang="en-US"/>
          </a:p>
        </p:txBody>
      </p:sp>
    </p:spTree>
    <p:extLst>
      <p:ext uri="{BB962C8B-B14F-4D97-AF65-F5344CB8AC3E}">
        <p14:creationId xmlns:p14="http://schemas.microsoft.com/office/powerpoint/2010/main" val="1966062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B6D7CED-F37E-4BCB-9C27-B28A0736CC70}" type="datetime1">
              <a:rPr lang="en-US" smtClean="0"/>
              <a:t>6/21/2022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946259B-8396-46CD-AD42-FDEDA89DA27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635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947279-F697-490D-93D4-76C65DB6BA06}" type="datetime1">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532634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73A97A-21F2-4F4E-8F58-6A8F5D12D2EF}"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46259B-8396-46CD-AD42-FDEDA89DA27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6291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33D603-9ECF-48B2-AC2F-3406BAA31B6C}"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46259B-8396-46CD-AD42-FDEDA89DA27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3407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ED3C28-5CCA-4ADE-9D7B-CDC2BAF4DA98}"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192616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0DABAC-7A69-44E3-AE5E-6D325CB66358}"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46259B-8396-46CD-AD42-FDEDA89DA27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06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A3CA8-7307-4163-ADCE-58B268C18835}"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46259B-8396-46CD-AD42-FDEDA89DA27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830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592B4C-5E4E-4744-8E56-966AFB16F836}"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46259B-8396-46CD-AD42-FDEDA89DA27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7114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EEC53-A0D4-47FA-B5A7-793500CC6DF5}"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46259B-8396-46CD-AD42-FDEDA89DA278}"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75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161913-427C-4850-8C39-0EF45C0D32AE}"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209529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B8C83-988E-41B4-9FC4-C1E538B492A6}" type="datetime1">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259B-8396-46CD-AD42-FDEDA89DA27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437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9B4418-83AA-49B0-8235-3037425C6615}" type="datetime1">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359532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67CC3C-BB6F-4DF2-8D68-E627A0BCE3CB}" type="datetime1">
              <a:rPr lang="en-US" smtClean="0"/>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46259B-8396-46CD-AD42-FDEDA89DA278}"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73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55B7FD-7BCF-4533-BB21-0783E51CE8C6}" type="datetime1">
              <a:rPr lang="en-US" smtClean="0"/>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6259B-8396-46CD-AD42-FDEDA89DA27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388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124C6-C8A8-4BA5-9A64-4C7CB6420530}" type="datetime1">
              <a:rPr lang="en-US" smtClean="0"/>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39706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24388C-0989-42A4-86C1-D182CD3DAFE4}" type="datetime1">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46259B-8396-46CD-AD42-FDEDA89DA27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684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5DFCB6-11F6-43FF-BFC2-25D1B80783DD}" type="datetime1">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54573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6EDF99-BBF8-49F7-8270-DE27708EFBD0}" type="datetime1">
              <a:rPr lang="en-US" smtClean="0"/>
              <a:t>6/21/2022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3369874594"/>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 id="2147484064" r:id="rId16"/>
    <p:sldLayoutId id="2147484065"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mailto:d.dittemore28@gmail.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66" name="Picture 65">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7" name="Rectangle 66">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8" name="Picture 67">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69" name="Picture 68">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1" name="Straight Connector 70">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73" name="Rectangle 72">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665D50-A27D-B661-6347-5201BA2E1592}"/>
              </a:ext>
            </a:extLst>
          </p:cNvPr>
          <p:cNvSpPr>
            <a:spLocks noGrp="1"/>
          </p:cNvSpPr>
          <p:nvPr>
            <p:ph type="title"/>
          </p:nvPr>
        </p:nvSpPr>
        <p:spPr>
          <a:xfrm>
            <a:off x="804421" y="796374"/>
            <a:ext cx="10583158" cy="880027"/>
          </a:xfrm>
        </p:spPr>
        <p:txBody>
          <a:bodyPr vert="horz" lIns="91440" tIns="45720" rIns="91440" bIns="45720" rtlCol="0" anchor="ctr">
            <a:normAutofit/>
          </a:bodyPr>
          <a:lstStyle/>
          <a:p>
            <a:r>
              <a:rPr lang="en-US" sz="4400">
                <a:solidFill>
                  <a:srgbClr val="FFFFFF"/>
                </a:solidFill>
              </a:rPr>
              <a:t>Income Tax Issues</a:t>
            </a:r>
          </a:p>
        </p:txBody>
      </p:sp>
      <p:sp>
        <p:nvSpPr>
          <p:cNvPr id="77" name="Rectangle 76">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9669468-7427-0476-D77A-F8C726264342}"/>
              </a:ext>
            </a:extLst>
          </p:cNvPr>
          <p:cNvSpPr>
            <a:spLocks noGrp="1"/>
          </p:cNvSpPr>
          <p:nvPr>
            <p:ph type="body" sz="half" idx="2"/>
          </p:nvPr>
        </p:nvSpPr>
        <p:spPr>
          <a:xfrm>
            <a:off x="1295401" y="2612256"/>
            <a:ext cx="9601196" cy="3263612"/>
          </a:xfrm>
        </p:spPr>
        <p:txBody>
          <a:bodyPr vert="horz" lIns="91440" tIns="45720" rIns="91440" bIns="45720" rtlCol="0" anchor="t">
            <a:normAutofit/>
          </a:bodyPr>
          <a:lstStyle/>
          <a:p>
            <a:pPr indent="-228600">
              <a:buFont typeface="Arial"/>
              <a:buChar char="•"/>
            </a:pPr>
            <a:r>
              <a:rPr lang="en-US" sz="3600" b="1" dirty="0"/>
              <a:t>In the Ratemaking Process</a:t>
            </a:r>
          </a:p>
          <a:p>
            <a:pPr indent="-228600" algn="l">
              <a:buFont typeface="Arial"/>
              <a:buChar char="•"/>
            </a:pPr>
            <a:endParaRPr lang="en-US" dirty="0"/>
          </a:p>
          <a:p>
            <a:pPr indent="-228600" algn="l">
              <a:buFont typeface="Arial"/>
              <a:buChar char="•"/>
            </a:pPr>
            <a:r>
              <a:rPr lang="en-US" dirty="0"/>
              <a:t>David Dittemore </a:t>
            </a:r>
          </a:p>
          <a:p>
            <a:pPr indent="-228600" algn="l">
              <a:buFont typeface="Arial"/>
              <a:buChar char="•"/>
            </a:pPr>
            <a:r>
              <a:rPr lang="en-US" dirty="0">
                <a:hlinkClick r:id="rId6"/>
              </a:rPr>
              <a:t>d.dittemore28@gmail.com</a:t>
            </a:r>
            <a:endParaRPr lang="en-US" dirty="0"/>
          </a:p>
          <a:p>
            <a:pPr indent="-228600" algn="l">
              <a:buFont typeface="Arial"/>
              <a:buChar char="•"/>
            </a:pPr>
            <a:r>
              <a:rPr lang="en-US" dirty="0"/>
              <a:t>918-697-4475</a:t>
            </a:r>
          </a:p>
          <a:p>
            <a:pPr indent="-228600" algn="l">
              <a:buFont typeface="Arial"/>
              <a:buChar char="•"/>
            </a:pPr>
            <a:endParaRPr lang="en-US" dirty="0"/>
          </a:p>
          <a:p>
            <a:pPr indent="-228600" algn="l">
              <a:buFont typeface="Arial"/>
              <a:buChar char="•"/>
            </a:pPr>
            <a:endParaRPr lang="en-US" dirty="0"/>
          </a:p>
          <a:p>
            <a:pPr indent="-228600" algn="l">
              <a:buFont typeface="Arial"/>
              <a:buChar char="•"/>
            </a:pPr>
            <a:endParaRPr lang="en-US" dirty="0"/>
          </a:p>
        </p:txBody>
      </p:sp>
      <p:sp>
        <p:nvSpPr>
          <p:cNvPr id="8" name="Slide Number Placeholder 7">
            <a:extLst>
              <a:ext uri="{FF2B5EF4-FFF2-40B4-BE49-F238E27FC236}">
                <a16:creationId xmlns:a16="http://schemas.microsoft.com/office/drawing/2014/main" id="{224751AC-DC81-62C5-D435-3E98C65F4EE1}"/>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a:spcAft>
                <a:spcPts val="600"/>
              </a:spcAft>
            </a:pPr>
            <a:fld id="{0946259B-8396-46CD-AD42-FDEDA89DA278}" type="slidenum">
              <a:rPr lang="en-US" b="0" i="0" kern="1200" dirty="0">
                <a:solidFill>
                  <a:schemeClr val="tx1"/>
                </a:solidFill>
                <a:effectLst/>
                <a:latin typeface="+mn-lt"/>
                <a:ea typeface="+mn-ea"/>
                <a:cs typeface="+mn-cs"/>
              </a:rPr>
              <a:pPr>
                <a:spcAft>
                  <a:spcPts val="600"/>
                </a:spcAft>
              </a:pPr>
              <a:t>1</a:t>
            </a:fld>
            <a:endParaRPr lang="en-US"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161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1B1D-691A-0845-CB2A-57107304AEB8}"/>
              </a:ext>
            </a:extLst>
          </p:cNvPr>
          <p:cNvSpPr>
            <a:spLocks noGrp="1"/>
          </p:cNvSpPr>
          <p:nvPr>
            <p:ph type="title"/>
          </p:nvPr>
        </p:nvSpPr>
        <p:spPr/>
        <p:txBody>
          <a:bodyPr/>
          <a:lstStyle/>
          <a:p>
            <a:r>
              <a:rPr lang="en-US"/>
              <a:t>ADIT – What to Look For?</a:t>
            </a:r>
            <a:endParaRPr lang="en-US" dirty="0"/>
          </a:p>
        </p:txBody>
      </p:sp>
      <p:graphicFrame>
        <p:nvGraphicFramePr>
          <p:cNvPr id="5" name="Content Placeholder 2">
            <a:extLst>
              <a:ext uri="{FF2B5EF4-FFF2-40B4-BE49-F238E27FC236}">
                <a16:creationId xmlns:a16="http://schemas.microsoft.com/office/drawing/2014/main" id="{CE8390A8-530F-2486-4294-61AF58565042}"/>
              </a:ext>
            </a:extLst>
          </p:cNvPr>
          <p:cNvGraphicFramePr>
            <a:graphicFrameLocks noGrp="1"/>
          </p:cNvGraphicFramePr>
          <p:nvPr>
            <p:ph idx="1"/>
          </p:nvPr>
        </p:nvGraphicFramePr>
        <p:xfrm>
          <a:off x="5418668" y="982131"/>
          <a:ext cx="5469466" cy="4893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21DB3AB-23A2-FF71-BDFF-BAEEB1A450CE}"/>
              </a:ext>
            </a:extLst>
          </p:cNvPr>
          <p:cNvSpPr>
            <a:spLocks noGrp="1"/>
          </p:cNvSpPr>
          <p:nvPr>
            <p:ph type="sldNum" sz="quarter" idx="12"/>
          </p:nvPr>
        </p:nvSpPr>
        <p:spPr/>
        <p:txBody>
          <a:bodyPr/>
          <a:lstStyle/>
          <a:p>
            <a:fld id="{0946259B-8396-46CD-AD42-FDEDA89DA278}" type="slidenum">
              <a:rPr lang="en-US" smtClean="0"/>
              <a:pPr/>
              <a:t>10</a:t>
            </a:fld>
            <a:endParaRPr lang="en-US" dirty="0"/>
          </a:p>
        </p:txBody>
      </p:sp>
    </p:spTree>
    <p:extLst>
      <p:ext uri="{BB962C8B-B14F-4D97-AF65-F5344CB8AC3E}">
        <p14:creationId xmlns:p14="http://schemas.microsoft.com/office/powerpoint/2010/main" val="35197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AF8D5-83A1-2E82-066C-6CA27310A80B}"/>
              </a:ext>
            </a:extLst>
          </p:cNvPr>
          <p:cNvSpPr>
            <a:spLocks noGrp="1"/>
          </p:cNvSpPr>
          <p:nvPr>
            <p:ph type="title"/>
          </p:nvPr>
        </p:nvSpPr>
        <p:spPr>
          <a:xfrm>
            <a:off x="804421" y="796374"/>
            <a:ext cx="10583158" cy="880027"/>
          </a:xfrm>
        </p:spPr>
        <p:txBody>
          <a:bodyPr>
            <a:normAutofit/>
          </a:bodyPr>
          <a:lstStyle/>
          <a:p>
            <a:pPr>
              <a:lnSpc>
                <a:spcPct val="90000"/>
              </a:lnSpc>
            </a:pPr>
            <a:r>
              <a:rPr lang="en-US" sz="2800">
                <a:solidFill>
                  <a:srgbClr val="FFFFFF"/>
                </a:solidFill>
              </a:rPr>
              <a:t>Implications of The Selected </a:t>
            </a:r>
            <a:br>
              <a:rPr lang="en-US" sz="2800">
                <a:solidFill>
                  <a:srgbClr val="FFFFFF"/>
                </a:solidFill>
              </a:rPr>
            </a:br>
            <a:r>
              <a:rPr lang="en-US" sz="2800">
                <a:solidFill>
                  <a:srgbClr val="FFFFFF"/>
                </a:solidFill>
              </a:rPr>
              <a:t>State Tax Rate</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BEA5E2-E4A3-291E-173C-50B612690921}"/>
              </a:ext>
            </a:extLst>
          </p:cNvPr>
          <p:cNvSpPr>
            <a:spLocks noGrp="1"/>
          </p:cNvSpPr>
          <p:nvPr>
            <p:ph idx="1"/>
          </p:nvPr>
        </p:nvSpPr>
        <p:spPr>
          <a:xfrm>
            <a:off x="1295401" y="2612256"/>
            <a:ext cx="9601196" cy="3263612"/>
          </a:xfrm>
        </p:spPr>
        <p:txBody>
          <a:bodyPr>
            <a:normAutofit/>
          </a:bodyPr>
          <a:lstStyle/>
          <a:p>
            <a:r>
              <a:rPr lang="en-US" dirty="0"/>
              <a:t>Composite State Rate vs. State specific rate</a:t>
            </a:r>
          </a:p>
          <a:p>
            <a:pPr lvl="1"/>
            <a:r>
              <a:rPr lang="en-US" dirty="0"/>
              <a:t>Either approach is acceptable, but be wary of inconsistencies.</a:t>
            </a:r>
          </a:p>
          <a:p>
            <a:pPr lvl="2"/>
            <a:r>
              <a:rPr lang="en-US" dirty="0"/>
              <a:t>Failing to capture reductions in state tax rates when using the composite state tax rate approach. (monitor other state tax rates). (Limitations posed by retroactive ratemaking)</a:t>
            </a:r>
          </a:p>
          <a:p>
            <a:pPr lvl="2"/>
            <a:r>
              <a:rPr lang="en-US" dirty="0"/>
              <a:t>Ensure symmetry between use of State tax rate within the Income Tax Expense and ADIT calculations.</a:t>
            </a:r>
          </a:p>
        </p:txBody>
      </p:sp>
      <p:sp>
        <p:nvSpPr>
          <p:cNvPr id="4" name="Slide Number Placeholder 3">
            <a:extLst>
              <a:ext uri="{FF2B5EF4-FFF2-40B4-BE49-F238E27FC236}">
                <a16:creationId xmlns:a16="http://schemas.microsoft.com/office/drawing/2014/main" id="{34E9BB87-D8D2-1F3D-B5C8-BED2B55C408C}"/>
              </a:ext>
            </a:extLst>
          </p:cNvPr>
          <p:cNvSpPr>
            <a:spLocks noGrp="1"/>
          </p:cNvSpPr>
          <p:nvPr>
            <p:ph type="sldNum" sz="quarter" idx="12"/>
          </p:nvPr>
        </p:nvSpPr>
        <p:spPr/>
        <p:txBody>
          <a:bodyPr/>
          <a:lstStyle/>
          <a:p>
            <a:fld id="{0946259B-8396-46CD-AD42-FDEDA89DA278}" type="slidenum">
              <a:rPr lang="en-US" smtClean="0"/>
              <a:pPr/>
              <a:t>11</a:t>
            </a:fld>
            <a:endParaRPr lang="en-US" dirty="0"/>
          </a:p>
        </p:txBody>
      </p:sp>
    </p:spTree>
    <p:extLst>
      <p:ext uri="{BB962C8B-B14F-4D97-AF65-F5344CB8AC3E}">
        <p14:creationId xmlns:p14="http://schemas.microsoft.com/office/powerpoint/2010/main" val="41644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1B1C-9043-C9DC-1D42-C9C3AF0B566C}"/>
              </a:ext>
            </a:extLst>
          </p:cNvPr>
          <p:cNvSpPr>
            <a:spLocks noGrp="1"/>
          </p:cNvSpPr>
          <p:nvPr>
            <p:ph type="title"/>
          </p:nvPr>
        </p:nvSpPr>
        <p:spPr/>
        <p:txBody>
          <a:bodyPr/>
          <a:lstStyle/>
          <a:p>
            <a:r>
              <a:rPr lang="en-US"/>
              <a:t>Net Operating Loss</a:t>
            </a:r>
            <a:endParaRPr lang="en-US" dirty="0"/>
          </a:p>
        </p:txBody>
      </p:sp>
      <p:sp>
        <p:nvSpPr>
          <p:cNvPr id="3" name="Content Placeholder 2">
            <a:extLst>
              <a:ext uri="{FF2B5EF4-FFF2-40B4-BE49-F238E27FC236}">
                <a16:creationId xmlns:a16="http://schemas.microsoft.com/office/drawing/2014/main" id="{B4252E8C-B61E-8B71-5BA7-F105FEC89DBB}"/>
              </a:ext>
            </a:extLst>
          </p:cNvPr>
          <p:cNvSpPr>
            <a:spLocks noGrp="1"/>
          </p:cNvSpPr>
          <p:nvPr>
            <p:ph idx="1"/>
          </p:nvPr>
        </p:nvSpPr>
        <p:spPr/>
        <p:txBody>
          <a:bodyPr>
            <a:normAutofit fontScale="85000" lnSpcReduction="20000"/>
          </a:bodyPr>
          <a:lstStyle/>
          <a:p>
            <a:r>
              <a:rPr lang="en-US"/>
              <a:t>A Net Operating Loss (NOL) occurs when a utility’s Taxable Income is negative; that is when Tax Deductions exceed Taxable Revenue.</a:t>
            </a:r>
          </a:p>
          <a:p>
            <a:endParaRPr lang="en-US"/>
          </a:p>
          <a:p>
            <a:r>
              <a:rPr lang="en-US"/>
              <a:t>TCJA modified the use of NOL’s</a:t>
            </a:r>
          </a:p>
          <a:p>
            <a:pPr lvl="1"/>
            <a:r>
              <a:rPr lang="en-US"/>
              <a:t>Federal Tax Rate Change</a:t>
            </a:r>
          </a:p>
          <a:p>
            <a:pPr lvl="1"/>
            <a:r>
              <a:rPr lang="en-US"/>
              <a:t>Legacy NOL’s prior to TCJA may continue to offset 100% of subsequent year’s taxable income.</a:t>
            </a:r>
          </a:p>
          <a:p>
            <a:pPr lvl="1"/>
            <a:r>
              <a:rPr lang="en-US"/>
              <a:t>Prospective NOL’s (post TCJA) may only offset 80% of taxable income.</a:t>
            </a:r>
          </a:p>
          <a:p>
            <a:pPr lvl="1"/>
            <a:r>
              <a:rPr lang="en-US"/>
              <a:t>NOL’s can only be carried forward, cannot be carried back as in the past.</a:t>
            </a:r>
          </a:p>
          <a:p>
            <a:pPr lvl="1"/>
            <a:r>
              <a:rPr lang="en-US"/>
              <a:t>No prospective expiration of NOL’s under TCJA.</a:t>
            </a:r>
          </a:p>
          <a:p>
            <a:endParaRPr lang="en-US"/>
          </a:p>
          <a:p>
            <a:endParaRPr lang="en-US" dirty="0"/>
          </a:p>
        </p:txBody>
      </p:sp>
      <p:sp>
        <p:nvSpPr>
          <p:cNvPr id="4" name="Slide Number Placeholder 3">
            <a:extLst>
              <a:ext uri="{FF2B5EF4-FFF2-40B4-BE49-F238E27FC236}">
                <a16:creationId xmlns:a16="http://schemas.microsoft.com/office/drawing/2014/main" id="{0E914E73-257C-15A7-EB19-4C63BFBAE982}"/>
              </a:ext>
            </a:extLst>
          </p:cNvPr>
          <p:cNvSpPr>
            <a:spLocks noGrp="1"/>
          </p:cNvSpPr>
          <p:nvPr>
            <p:ph type="sldNum" sz="quarter" idx="12"/>
          </p:nvPr>
        </p:nvSpPr>
        <p:spPr/>
        <p:txBody>
          <a:bodyPr/>
          <a:lstStyle/>
          <a:p>
            <a:fld id="{0946259B-8396-46CD-AD42-FDEDA89DA278}" type="slidenum">
              <a:rPr lang="en-US" smtClean="0"/>
              <a:pPr/>
              <a:t>12</a:t>
            </a:fld>
            <a:endParaRPr lang="en-US" dirty="0"/>
          </a:p>
        </p:txBody>
      </p:sp>
    </p:spTree>
    <p:extLst>
      <p:ext uri="{BB962C8B-B14F-4D97-AF65-F5344CB8AC3E}">
        <p14:creationId xmlns:p14="http://schemas.microsoft.com/office/powerpoint/2010/main" val="302884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EE60C-1F9B-D094-28EC-5007859CD0D3}"/>
              </a:ext>
            </a:extLst>
          </p:cNvPr>
          <p:cNvSpPr>
            <a:spLocks noGrp="1"/>
          </p:cNvSpPr>
          <p:nvPr>
            <p:ph type="title"/>
          </p:nvPr>
        </p:nvSpPr>
        <p:spPr/>
        <p:txBody>
          <a:bodyPr/>
          <a:lstStyle/>
          <a:p>
            <a:r>
              <a:rPr lang="en-US" dirty="0"/>
              <a:t>What is a Normalization Violation?</a:t>
            </a:r>
          </a:p>
        </p:txBody>
      </p:sp>
      <p:sp>
        <p:nvSpPr>
          <p:cNvPr id="3" name="Content Placeholder 2">
            <a:extLst>
              <a:ext uri="{FF2B5EF4-FFF2-40B4-BE49-F238E27FC236}">
                <a16:creationId xmlns:a16="http://schemas.microsoft.com/office/drawing/2014/main" id="{F8D41404-1168-94F8-971B-8DA05A2A4560}"/>
              </a:ext>
            </a:extLst>
          </p:cNvPr>
          <p:cNvSpPr>
            <a:spLocks noGrp="1"/>
          </p:cNvSpPr>
          <p:nvPr>
            <p:ph idx="1"/>
          </p:nvPr>
        </p:nvSpPr>
        <p:spPr/>
        <p:txBody>
          <a:bodyPr>
            <a:normAutofit lnSpcReduction="10000"/>
          </a:bodyPr>
          <a:lstStyle/>
          <a:p>
            <a:r>
              <a:rPr lang="en-US" dirty="0"/>
              <a:t>Failure to spread the tax benefits of accelerated tax depreciation over the life of the asset.  </a:t>
            </a:r>
          </a:p>
          <a:p>
            <a:r>
              <a:rPr lang="en-US" dirty="0"/>
              <a:t>Failure to spread the tax benefits of Investment Tax Credits over the life of the asset.</a:t>
            </a:r>
          </a:p>
          <a:p>
            <a:r>
              <a:rPr lang="en-US" dirty="0"/>
              <a:t>Failure to recognize an NOL Asset in Rate Base </a:t>
            </a:r>
            <a:r>
              <a:rPr lang="en-US" b="1" dirty="0"/>
              <a:t>reasonably</a:t>
            </a:r>
            <a:r>
              <a:rPr lang="en-US" dirty="0"/>
              <a:t> attributed to tax losses generated by accelerated tax depreciation. </a:t>
            </a:r>
          </a:p>
          <a:p>
            <a:r>
              <a:rPr lang="en-US" dirty="0"/>
              <a:t>Failure to synchronize Plant/Depreciation/ADIT/NOL.</a:t>
            </a:r>
          </a:p>
        </p:txBody>
      </p:sp>
      <p:sp>
        <p:nvSpPr>
          <p:cNvPr id="4" name="Text Placeholder 3">
            <a:extLst>
              <a:ext uri="{FF2B5EF4-FFF2-40B4-BE49-F238E27FC236}">
                <a16:creationId xmlns:a16="http://schemas.microsoft.com/office/drawing/2014/main" id="{DFFBE697-BC1E-91D9-11AD-A7DE5C8AD570}"/>
              </a:ext>
            </a:extLst>
          </p:cNvPr>
          <p:cNvSpPr>
            <a:spLocks noGrp="1"/>
          </p:cNvSpPr>
          <p:nvPr>
            <p:ph type="body" sz="half" idx="2"/>
          </p:nvPr>
        </p:nvSpPr>
        <p:spPr/>
        <p:txBody>
          <a:bodyPr/>
          <a:lstStyle/>
          <a:p>
            <a:r>
              <a:rPr lang="en-US" dirty="0"/>
              <a:t>What is a normalization Violation?</a:t>
            </a:r>
          </a:p>
        </p:txBody>
      </p:sp>
      <p:sp>
        <p:nvSpPr>
          <p:cNvPr id="5" name="Slide Number Placeholder 4">
            <a:extLst>
              <a:ext uri="{FF2B5EF4-FFF2-40B4-BE49-F238E27FC236}">
                <a16:creationId xmlns:a16="http://schemas.microsoft.com/office/drawing/2014/main" id="{486133EA-5D96-64E8-5EF9-E5EE9645733C}"/>
              </a:ext>
            </a:extLst>
          </p:cNvPr>
          <p:cNvSpPr>
            <a:spLocks noGrp="1"/>
          </p:cNvSpPr>
          <p:nvPr>
            <p:ph type="sldNum" sz="quarter" idx="12"/>
          </p:nvPr>
        </p:nvSpPr>
        <p:spPr/>
        <p:txBody>
          <a:bodyPr/>
          <a:lstStyle/>
          <a:p>
            <a:fld id="{0946259B-8396-46CD-AD42-FDEDA89DA278}" type="slidenum">
              <a:rPr lang="en-US" smtClean="0"/>
              <a:pPr/>
              <a:t>13</a:t>
            </a:fld>
            <a:endParaRPr lang="en-US" dirty="0"/>
          </a:p>
        </p:txBody>
      </p:sp>
    </p:spTree>
    <p:extLst>
      <p:ext uri="{BB962C8B-B14F-4D97-AF65-F5344CB8AC3E}">
        <p14:creationId xmlns:p14="http://schemas.microsoft.com/office/powerpoint/2010/main" val="1703750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F676E-026A-83AE-B7D7-C3BE9AC6E00F}"/>
              </a:ext>
            </a:extLst>
          </p:cNvPr>
          <p:cNvSpPr>
            <a:spLocks noGrp="1"/>
          </p:cNvSpPr>
          <p:nvPr>
            <p:ph type="title"/>
          </p:nvPr>
        </p:nvSpPr>
        <p:spPr>
          <a:xfrm>
            <a:off x="804421" y="796374"/>
            <a:ext cx="10583158" cy="880027"/>
          </a:xfrm>
        </p:spPr>
        <p:txBody>
          <a:bodyPr>
            <a:normAutofit/>
          </a:bodyPr>
          <a:lstStyle/>
          <a:p>
            <a:r>
              <a:rPr lang="en-US">
                <a:solidFill>
                  <a:srgbClr val="FFFFFF"/>
                </a:solidFill>
              </a:rPr>
              <a:t>NOL Rate Base Recognition		</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991438-AA5B-0E15-FDB1-92FFA558BCDC}"/>
              </a:ext>
            </a:extLst>
          </p:cNvPr>
          <p:cNvSpPr>
            <a:spLocks noGrp="1"/>
          </p:cNvSpPr>
          <p:nvPr>
            <p:ph idx="1"/>
          </p:nvPr>
        </p:nvSpPr>
        <p:spPr>
          <a:xfrm>
            <a:off x="1295401" y="2612256"/>
            <a:ext cx="9601196" cy="3263612"/>
          </a:xfrm>
        </p:spPr>
        <p:txBody>
          <a:bodyPr>
            <a:normAutofit lnSpcReduction="10000"/>
          </a:bodyPr>
          <a:lstStyle/>
          <a:p>
            <a:pPr>
              <a:lnSpc>
                <a:spcPct val="90000"/>
              </a:lnSpc>
            </a:pPr>
            <a:r>
              <a:rPr lang="en-US" sz="2000" dirty="0"/>
              <a:t>NOL’s (asset) reduce the ADIT Liability and thus increase Rate Base.</a:t>
            </a:r>
          </a:p>
          <a:p>
            <a:pPr marL="0" indent="0">
              <a:lnSpc>
                <a:spcPct val="90000"/>
              </a:lnSpc>
              <a:buNone/>
            </a:pPr>
            <a:endParaRPr lang="en-US" sz="2000" dirty="0"/>
          </a:p>
          <a:p>
            <a:pPr>
              <a:lnSpc>
                <a:spcPct val="90000"/>
              </a:lnSpc>
            </a:pPr>
            <a:r>
              <a:rPr lang="en-US" sz="2000" dirty="0"/>
              <a:t>NOL’s must be included in Rate Base to the extent the losses were generated by the requirement to normalize depreciation expense; i.e. depreciation lives and method differences. </a:t>
            </a:r>
          </a:p>
          <a:p>
            <a:pPr>
              <a:lnSpc>
                <a:spcPct val="90000"/>
              </a:lnSpc>
            </a:pPr>
            <a:r>
              <a:rPr lang="en-US" sz="2000" dirty="0"/>
              <a:t>The major question is how to attribute the net operating losses to the ‘protected’ accelerated tax depreciation?  </a:t>
            </a:r>
          </a:p>
          <a:p>
            <a:pPr>
              <a:lnSpc>
                <a:spcPct val="90000"/>
              </a:lnSpc>
            </a:pPr>
            <a:endParaRPr lang="en-US" sz="2000" dirty="0"/>
          </a:p>
          <a:p>
            <a:pPr>
              <a:lnSpc>
                <a:spcPct val="90000"/>
              </a:lnSpc>
            </a:pPr>
            <a:r>
              <a:rPr lang="en-US" sz="2000" dirty="0"/>
              <a:t>This question of attribution of an NOL to the requirement to normalize depreciation for tax purposes was one of the issues set out in IRS Notice 2019-33.  </a:t>
            </a:r>
          </a:p>
        </p:txBody>
      </p:sp>
      <p:sp>
        <p:nvSpPr>
          <p:cNvPr id="4" name="Slide Number Placeholder 3">
            <a:extLst>
              <a:ext uri="{FF2B5EF4-FFF2-40B4-BE49-F238E27FC236}">
                <a16:creationId xmlns:a16="http://schemas.microsoft.com/office/drawing/2014/main" id="{6B0306E1-A7A5-360F-73E3-72BAAD2AE047}"/>
              </a:ext>
            </a:extLst>
          </p:cNvPr>
          <p:cNvSpPr>
            <a:spLocks noGrp="1"/>
          </p:cNvSpPr>
          <p:nvPr>
            <p:ph type="sldNum" sz="quarter" idx="12"/>
          </p:nvPr>
        </p:nvSpPr>
        <p:spPr/>
        <p:txBody>
          <a:bodyPr/>
          <a:lstStyle/>
          <a:p>
            <a:fld id="{0946259B-8396-46CD-AD42-FDEDA89DA278}" type="slidenum">
              <a:rPr lang="en-US" smtClean="0"/>
              <a:pPr/>
              <a:t>14</a:t>
            </a:fld>
            <a:endParaRPr lang="en-US" dirty="0"/>
          </a:p>
        </p:txBody>
      </p:sp>
    </p:spTree>
    <p:extLst>
      <p:ext uri="{BB962C8B-B14F-4D97-AF65-F5344CB8AC3E}">
        <p14:creationId xmlns:p14="http://schemas.microsoft.com/office/powerpoint/2010/main" val="411573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A94FC-C1FC-3486-752A-8F003FE6026A}"/>
              </a:ext>
            </a:extLst>
          </p:cNvPr>
          <p:cNvSpPr>
            <a:spLocks noGrp="1"/>
          </p:cNvSpPr>
          <p:nvPr>
            <p:ph type="title"/>
          </p:nvPr>
        </p:nvSpPr>
        <p:spPr/>
        <p:txBody>
          <a:bodyPr>
            <a:normAutofit fontScale="90000"/>
          </a:bodyPr>
          <a:lstStyle/>
          <a:p>
            <a:r>
              <a:rPr lang="en-US" b="0" i="0" dirty="0">
                <a:solidFill>
                  <a:srgbClr val="333333"/>
                </a:solidFill>
                <a:effectLst/>
                <a:latin typeface="balboa-condensed"/>
              </a:rPr>
              <a:t>What is a private letter ruling? </a:t>
            </a:r>
            <a:br>
              <a:rPr lang="en-US" b="0" i="0" dirty="0">
                <a:solidFill>
                  <a:srgbClr val="333333"/>
                </a:solidFill>
                <a:effectLst/>
                <a:latin typeface="balboa-condensed"/>
              </a:rPr>
            </a:br>
            <a:endParaRPr lang="en-US" dirty="0"/>
          </a:p>
        </p:txBody>
      </p:sp>
      <p:sp>
        <p:nvSpPr>
          <p:cNvPr id="3" name="Content Placeholder 2">
            <a:extLst>
              <a:ext uri="{FF2B5EF4-FFF2-40B4-BE49-F238E27FC236}">
                <a16:creationId xmlns:a16="http://schemas.microsoft.com/office/drawing/2014/main" id="{C683FDBB-D097-CED8-5924-4F67F513688E}"/>
              </a:ext>
            </a:extLst>
          </p:cNvPr>
          <p:cNvSpPr>
            <a:spLocks noGrp="1"/>
          </p:cNvSpPr>
          <p:nvPr>
            <p:ph idx="1"/>
          </p:nvPr>
        </p:nvSpPr>
        <p:spPr/>
        <p:txBody>
          <a:bodyPr/>
          <a:lstStyle/>
          <a:p>
            <a:pPr algn="l"/>
            <a:r>
              <a:rPr lang="en-US" b="0" i="0" dirty="0">
                <a:solidFill>
                  <a:srgbClr val="333333"/>
                </a:solidFill>
                <a:effectLst/>
                <a:latin typeface="gangster-grotesk"/>
              </a:rPr>
              <a:t>A private letter ruling (PLR), or letter ruling (LTR), is a notice the IRS sends taxpayers, typically businesses, that submitted a written request for clarification about unusual tax situations. Taxpayers who have a question about a tax situation unaddressed or not addressed clearly in the tax laws can send a written request to the IRS asking for clarification. </a:t>
            </a:r>
          </a:p>
          <a:p>
            <a:pPr algn="l"/>
            <a:endParaRPr lang="en-US" b="0" i="0" dirty="0">
              <a:solidFill>
                <a:srgbClr val="333333"/>
              </a:solidFill>
              <a:effectLst/>
              <a:latin typeface="gangster-grotesk"/>
            </a:endParaRPr>
          </a:p>
          <a:p>
            <a:endParaRPr lang="en-US" dirty="0"/>
          </a:p>
        </p:txBody>
      </p:sp>
      <p:sp>
        <p:nvSpPr>
          <p:cNvPr id="4" name="Slide Number Placeholder 3">
            <a:extLst>
              <a:ext uri="{FF2B5EF4-FFF2-40B4-BE49-F238E27FC236}">
                <a16:creationId xmlns:a16="http://schemas.microsoft.com/office/drawing/2014/main" id="{945521F6-7A1D-BB6E-881E-370AD4923137}"/>
              </a:ext>
            </a:extLst>
          </p:cNvPr>
          <p:cNvSpPr>
            <a:spLocks noGrp="1"/>
          </p:cNvSpPr>
          <p:nvPr>
            <p:ph type="sldNum" sz="quarter" idx="12"/>
          </p:nvPr>
        </p:nvSpPr>
        <p:spPr/>
        <p:txBody>
          <a:bodyPr/>
          <a:lstStyle/>
          <a:p>
            <a:fld id="{0946259B-8396-46CD-AD42-FDEDA89DA278}" type="slidenum">
              <a:rPr lang="en-US" smtClean="0"/>
              <a:pPr/>
              <a:t>15</a:t>
            </a:fld>
            <a:endParaRPr lang="en-US" dirty="0"/>
          </a:p>
        </p:txBody>
      </p:sp>
    </p:spTree>
    <p:extLst>
      <p:ext uri="{BB962C8B-B14F-4D97-AF65-F5344CB8AC3E}">
        <p14:creationId xmlns:p14="http://schemas.microsoft.com/office/powerpoint/2010/main" val="96603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0799B-382D-03E5-3EA0-57A4653746E0}"/>
              </a:ext>
            </a:extLst>
          </p:cNvPr>
          <p:cNvSpPr>
            <a:spLocks noGrp="1"/>
          </p:cNvSpPr>
          <p:nvPr>
            <p:ph type="title"/>
          </p:nvPr>
        </p:nvSpPr>
        <p:spPr>
          <a:xfrm>
            <a:off x="804421" y="796374"/>
            <a:ext cx="10583158" cy="880027"/>
          </a:xfrm>
        </p:spPr>
        <p:txBody>
          <a:bodyPr>
            <a:normAutofit/>
          </a:bodyPr>
          <a:lstStyle/>
          <a:p>
            <a:r>
              <a:rPr lang="en-US" sz="3200" dirty="0">
                <a:solidFill>
                  <a:srgbClr val="FFFFFF"/>
                </a:solidFill>
              </a:rPr>
              <a:t>Utility Position -With and Without Methodology</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865667-F058-DE66-0D99-EFE738B7850D}"/>
              </a:ext>
            </a:extLst>
          </p:cNvPr>
          <p:cNvSpPr>
            <a:spLocks noGrp="1"/>
          </p:cNvSpPr>
          <p:nvPr>
            <p:ph idx="1"/>
          </p:nvPr>
        </p:nvSpPr>
        <p:spPr>
          <a:xfrm>
            <a:off x="1295401" y="2612256"/>
            <a:ext cx="9601196" cy="3263612"/>
          </a:xfrm>
        </p:spPr>
        <p:txBody>
          <a:bodyPr>
            <a:normAutofit/>
          </a:bodyPr>
          <a:lstStyle/>
          <a:p>
            <a:pPr>
              <a:lnSpc>
                <a:spcPct val="90000"/>
              </a:lnSpc>
            </a:pPr>
            <a:r>
              <a:rPr lang="en-US" dirty="0"/>
              <a:t>Method of attributing the portion of (protected) accelerated tax depreciation to the NOL balance. Essentially maximizes the NOL balance required to be recognized in Rate Base. </a:t>
            </a:r>
          </a:p>
          <a:p>
            <a:pPr>
              <a:lnSpc>
                <a:spcPct val="90000"/>
              </a:lnSpc>
            </a:pPr>
            <a:r>
              <a:rPr lang="en-US" dirty="0"/>
              <a:t>The NOL is attributable to accelerated depreciation to the extent of the lesser of accelerated depreciation or the NOL. I.E. if accelerated depreciation &gt; NOL, 100% of NOL is presumed to be caused by accelerated depreciation; ignoring all other tax deductions. </a:t>
            </a:r>
          </a:p>
          <a:p>
            <a:pPr>
              <a:lnSpc>
                <a:spcPct val="90000"/>
              </a:lnSpc>
            </a:pPr>
            <a:r>
              <a:rPr lang="en-US" dirty="0"/>
              <a:t>See PLR 148311-13; May 22, 2014</a:t>
            </a:r>
          </a:p>
        </p:txBody>
      </p:sp>
      <p:sp>
        <p:nvSpPr>
          <p:cNvPr id="4" name="Slide Number Placeholder 3">
            <a:extLst>
              <a:ext uri="{FF2B5EF4-FFF2-40B4-BE49-F238E27FC236}">
                <a16:creationId xmlns:a16="http://schemas.microsoft.com/office/drawing/2014/main" id="{9212821D-A9EF-54F3-69DC-5F0A6B509A78}"/>
              </a:ext>
            </a:extLst>
          </p:cNvPr>
          <p:cNvSpPr>
            <a:spLocks noGrp="1"/>
          </p:cNvSpPr>
          <p:nvPr>
            <p:ph type="sldNum" sz="quarter" idx="12"/>
          </p:nvPr>
        </p:nvSpPr>
        <p:spPr/>
        <p:txBody>
          <a:bodyPr/>
          <a:lstStyle/>
          <a:p>
            <a:fld id="{0946259B-8396-46CD-AD42-FDEDA89DA278}" type="slidenum">
              <a:rPr lang="en-US" smtClean="0"/>
              <a:pPr/>
              <a:t>16</a:t>
            </a:fld>
            <a:endParaRPr lang="en-US" dirty="0"/>
          </a:p>
        </p:txBody>
      </p:sp>
    </p:spTree>
    <p:extLst>
      <p:ext uri="{BB962C8B-B14F-4D97-AF65-F5344CB8AC3E}">
        <p14:creationId xmlns:p14="http://schemas.microsoft.com/office/powerpoint/2010/main" val="2299241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2329-8777-EE73-4979-DE3C778577B2}"/>
              </a:ext>
            </a:extLst>
          </p:cNvPr>
          <p:cNvSpPr>
            <a:spLocks noGrp="1"/>
          </p:cNvSpPr>
          <p:nvPr>
            <p:ph type="title"/>
          </p:nvPr>
        </p:nvSpPr>
        <p:spPr/>
        <p:txBody>
          <a:bodyPr/>
          <a:lstStyle/>
          <a:p>
            <a:r>
              <a:rPr lang="en-US" dirty="0"/>
              <a:t>IRS NOPR Comments</a:t>
            </a:r>
            <a:br>
              <a:rPr lang="en-US" dirty="0"/>
            </a:br>
            <a:r>
              <a:rPr lang="en-US" dirty="0"/>
              <a:t>Notice 2019-33</a:t>
            </a:r>
          </a:p>
        </p:txBody>
      </p:sp>
      <p:sp>
        <p:nvSpPr>
          <p:cNvPr id="3" name="Content Placeholder 2">
            <a:extLst>
              <a:ext uri="{FF2B5EF4-FFF2-40B4-BE49-F238E27FC236}">
                <a16:creationId xmlns:a16="http://schemas.microsoft.com/office/drawing/2014/main" id="{E189D3A4-0B0A-8D17-A399-23E8A1402DB7}"/>
              </a:ext>
            </a:extLst>
          </p:cNvPr>
          <p:cNvSpPr>
            <a:spLocks noGrp="1"/>
          </p:cNvSpPr>
          <p:nvPr>
            <p:ph idx="1"/>
          </p:nvPr>
        </p:nvSpPr>
        <p:spPr/>
        <p:txBody>
          <a:bodyPr>
            <a:normAutofit fontScale="92500" lnSpcReduction="20000"/>
          </a:bodyPr>
          <a:lstStyle/>
          <a:p>
            <a:endParaRPr lang="en-US" dirty="0"/>
          </a:p>
          <a:p>
            <a:r>
              <a:rPr lang="en-US" b="1" dirty="0"/>
              <a:t>EEI/AGA Comments: </a:t>
            </a:r>
            <a:r>
              <a:rPr lang="en-US" dirty="0"/>
              <a:t>To the extent a regulated public utility has a depreciation-related net operating loss, the normalization rules require it to include a deferred tax asset in its rate base in an amount equal to the depreciation-related deferred tax liability. (i.e. With and Without methodology)</a:t>
            </a:r>
          </a:p>
          <a:p>
            <a:r>
              <a:rPr lang="en-US" b="1" dirty="0"/>
              <a:t>Tennessee Attorney General Comments: </a:t>
            </a:r>
            <a:r>
              <a:rPr lang="en-US" dirty="0"/>
              <a:t>The IRS need not identify the precise methodology for assignment of an NOL associated with depreciation. The IRS should avoid making pronouncements concerning the details of rate-making issues which are otherwise within the scope of state utility commissions’ expertise.  </a:t>
            </a:r>
          </a:p>
        </p:txBody>
      </p:sp>
      <p:sp>
        <p:nvSpPr>
          <p:cNvPr id="4" name="Text Placeholder 3">
            <a:extLst>
              <a:ext uri="{FF2B5EF4-FFF2-40B4-BE49-F238E27FC236}">
                <a16:creationId xmlns:a16="http://schemas.microsoft.com/office/drawing/2014/main" id="{8884BE84-CCA2-590E-C563-502EAEC77639}"/>
              </a:ext>
            </a:extLst>
          </p:cNvPr>
          <p:cNvSpPr>
            <a:spLocks noGrp="1"/>
          </p:cNvSpPr>
          <p:nvPr>
            <p:ph type="body" sz="half" idx="2"/>
          </p:nvPr>
        </p:nvSpPr>
        <p:spPr/>
        <p:txBody>
          <a:bodyPr>
            <a:normAutofit fontScale="92500"/>
          </a:bodyPr>
          <a:lstStyle/>
          <a:p>
            <a:r>
              <a:rPr lang="en-US" dirty="0"/>
              <a:t>Comments submitted by the following: </a:t>
            </a:r>
          </a:p>
          <a:p>
            <a:r>
              <a:rPr lang="en-US" dirty="0"/>
              <a:t>TN AG</a:t>
            </a:r>
          </a:p>
          <a:p>
            <a:r>
              <a:rPr lang="en-US" dirty="0"/>
              <a:t>VA Corporation Commission</a:t>
            </a:r>
          </a:p>
          <a:p>
            <a:r>
              <a:rPr lang="en-US" dirty="0"/>
              <a:t>KS Corporation Commission</a:t>
            </a:r>
          </a:p>
          <a:p>
            <a:r>
              <a:rPr lang="en-US" dirty="0"/>
              <a:t>WA Utilities and Transportation Commission</a:t>
            </a:r>
          </a:p>
          <a:p>
            <a:r>
              <a:rPr lang="en-US" dirty="0"/>
              <a:t>EEI/AGA; NW Energy, AM Water, Dominion, INGAA, MLPA.</a:t>
            </a:r>
          </a:p>
        </p:txBody>
      </p:sp>
      <p:sp>
        <p:nvSpPr>
          <p:cNvPr id="5" name="Slide Number Placeholder 4">
            <a:extLst>
              <a:ext uri="{FF2B5EF4-FFF2-40B4-BE49-F238E27FC236}">
                <a16:creationId xmlns:a16="http://schemas.microsoft.com/office/drawing/2014/main" id="{1E8735C4-7AF1-38C3-30B1-286D756AB529}"/>
              </a:ext>
            </a:extLst>
          </p:cNvPr>
          <p:cNvSpPr>
            <a:spLocks noGrp="1"/>
          </p:cNvSpPr>
          <p:nvPr>
            <p:ph type="sldNum" sz="quarter" idx="12"/>
          </p:nvPr>
        </p:nvSpPr>
        <p:spPr/>
        <p:txBody>
          <a:bodyPr/>
          <a:lstStyle/>
          <a:p>
            <a:fld id="{0946259B-8396-46CD-AD42-FDEDA89DA278}" type="slidenum">
              <a:rPr lang="en-US" smtClean="0"/>
              <a:pPr/>
              <a:t>17</a:t>
            </a:fld>
            <a:endParaRPr lang="en-US" dirty="0"/>
          </a:p>
        </p:txBody>
      </p:sp>
    </p:spTree>
    <p:extLst>
      <p:ext uri="{BB962C8B-B14F-4D97-AF65-F5344CB8AC3E}">
        <p14:creationId xmlns:p14="http://schemas.microsoft.com/office/powerpoint/2010/main" val="1654271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8" name="Picture 12">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 name="Title 4">
            <a:extLst>
              <a:ext uri="{FF2B5EF4-FFF2-40B4-BE49-F238E27FC236}">
                <a16:creationId xmlns:a16="http://schemas.microsoft.com/office/drawing/2014/main" id="{B02AC45F-6C09-ED17-8C04-08B469C78DF3}"/>
              </a:ext>
            </a:extLst>
          </p:cNvPr>
          <p:cNvSpPr>
            <a:spLocks noGrp="1"/>
          </p:cNvSpPr>
          <p:nvPr>
            <p:ph type="title"/>
          </p:nvPr>
        </p:nvSpPr>
        <p:spPr>
          <a:xfrm>
            <a:off x="1295402" y="982132"/>
            <a:ext cx="9601196" cy="1303867"/>
          </a:xfrm>
        </p:spPr>
        <p:txBody>
          <a:bodyPr>
            <a:normAutofit/>
          </a:bodyPr>
          <a:lstStyle/>
          <a:p>
            <a:r>
              <a:rPr lang="en-US" dirty="0"/>
              <a:t>IRS Ruling Notice 2019-33</a:t>
            </a:r>
          </a:p>
        </p:txBody>
      </p:sp>
      <p:cxnSp>
        <p:nvCxnSpPr>
          <p:cNvPr id="19" name="Straight Connector 14">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Content Placeholder 5">
            <a:extLst>
              <a:ext uri="{FF2B5EF4-FFF2-40B4-BE49-F238E27FC236}">
                <a16:creationId xmlns:a16="http://schemas.microsoft.com/office/drawing/2014/main" id="{C9E10D83-B55C-E937-8255-AC3156D913E7}"/>
              </a:ext>
            </a:extLst>
          </p:cNvPr>
          <p:cNvSpPr>
            <a:spLocks noGrp="1"/>
          </p:cNvSpPr>
          <p:nvPr>
            <p:ph idx="1"/>
          </p:nvPr>
        </p:nvSpPr>
        <p:spPr>
          <a:xfrm>
            <a:off x="1295401" y="2556932"/>
            <a:ext cx="9601196" cy="3318936"/>
          </a:xfrm>
        </p:spPr>
        <p:txBody>
          <a:bodyPr>
            <a:normAutofit/>
          </a:bodyPr>
          <a:lstStyle/>
          <a:p>
            <a:r>
              <a:rPr lang="en-US" dirty="0"/>
              <a:t>.02 Net operating loss carryforward (NOLC). Compliance with normalization requires a determination of the source of an NOLC so that rate base is not overstated in jurisdictions in which net deferred tax liabilities reduce rate base. While § 1.167(l)-1(h)(1)(iii) is the relevant general authority, </a:t>
            </a:r>
            <a:r>
              <a:rPr lang="en-US" b="1" dirty="0"/>
              <a:t>there is not one single methodology provided for determination of the portion of an NOLC that is attributable to depreciation.</a:t>
            </a:r>
          </a:p>
        </p:txBody>
      </p:sp>
      <p:sp>
        <p:nvSpPr>
          <p:cNvPr id="7" name="Slide Number Placeholder 6">
            <a:extLst>
              <a:ext uri="{FF2B5EF4-FFF2-40B4-BE49-F238E27FC236}">
                <a16:creationId xmlns:a16="http://schemas.microsoft.com/office/drawing/2014/main" id="{3ABA69A5-441A-DD53-2B1D-31AAD4143487}"/>
              </a:ext>
            </a:extLst>
          </p:cNvPr>
          <p:cNvSpPr>
            <a:spLocks noGrp="1"/>
          </p:cNvSpPr>
          <p:nvPr>
            <p:ph type="sldNum" sz="quarter" idx="12"/>
          </p:nvPr>
        </p:nvSpPr>
        <p:spPr/>
        <p:txBody>
          <a:bodyPr/>
          <a:lstStyle/>
          <a:p>
            <a:fld id="{0946259B-8396-46CD-AD42-FDEDA89DA278}" type="slidenum">
              <a:rPr lang="en-US" smtClean="0"/>
              <a:pPr/>
              <a:t>18</a:t>
            </a:fld>
            <a:endParaRPr lang="en-US" dirty="0"/>
          </a:p>
        </p:txBody>
      </p:sp>
    </p:spTree>
    <p:extLst>
      <p:ext uri="{BB962C8B-B14F-4D97-AF65-F5344CB8AC3E}">
        <p14:creationId xmlns:p14="http://schemas.microsoft.com/office/powerpoint/2010/main" val="3025571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086E-4B21-B23D-16EF-73BDA44304BF}"/>
              </a:ext>
            </a:extLst>
          </p:cNvPr>
          <p:cNvSpPr>
            <a:spLocks noGrp="1"/>
          </p:cNvSpPr>
          <p:nvPr>
            <p:ph type="title"/>
          </p:nvPr>
        </p:nvSpPr>
        <p:spPr/>
        <p:txBody>
          <a:bodyPr/>
          <a:lstStyle/>
          <a:p>
            <a:r>
              <a:rPr lang="en-US" dirty="0"/>
              <a:t>IRS Ruling Notice 2019-33 (Cont.)</a:t>
            </a:r>
          </a:p>
        </p:txBody>
      </p:sp>
      <p:sp>
        <p:nvSpPr>
          <p:cNvPr id="3" name="Content Placeholder 2">
            <a:extLst>
              <a:ext uri="{FF2B5EF4-FFF2-40B4-BE49-F238E27FC236}">
                <a16:creationId xmlns:a16="http://schemas.microsoft.com/office/drawing/2014/main" id="{F972A6C4-368E-05C2-5A01-32805EB5BD27}"/>
              </a:ext>
            </a:extLst>
          </p:cNvPr>
          <p:cNvSpPr>
            <a:spLocks noGrp="1"/>
          </p:cNvSpPr>
          <p:nvPr>
            <p:ph idx="1"/>
          </p:nvPr>
        </p:nvSpPr>
        <p:spPr/>
        <p:txBody>
          <a:bodyPr>
            <a:normAutofit/>
          </a:bodyPr>
          <a:lstStyle/>
          <a:p>
            <a:r>
              <a:rPr lang="en-US" dirty="0"/>
              <a:t>“Section 1.167(l)-1(h)(iii) instead informs taxpayers that the amount and time of the deferral of tax attributable to depreciation when there is an NOLC should be taken into account in such “appropriate time and manner as is satisfactory to the district director.” </a:t>
            </a:r>
          </a:p>
          <a:p>
            <a:r>
              <a:rPr lang="en-US" u="sng" dirty="0"/>
              <a:t>Regulating commissions have expertise in this area, and any reasonable method for determining the portion of the NOLC attributable to depreciation should generally be respected provided such method does not clearly violate normalization requirements.  </a:t>
            </a:r>
          </a:p>
        </p:txBody>
      </p:sp>
      <p:sp>
        <p:nvSpPr>
          <p:cNvPr id="4" name="Slide Number Placeholder 3">
            <a:extLst>
              <a:ext uri="{FF2B5EF4-FFF2-40B4-BE49-F238E27FC236}">
                <a16:creationId xmlns:a16="http://schemas.microsoft.com/office/drawing/2014/main" id="{4F6F5D8C-035A-C7BE-8E41-19483915FB04}"/>
              </a:ext>
            </a:extLst>
          </p:cNvPr>
          <p:cNvSpPr>
            <a:spLocks noGrp="1"/>
          </p:cNvSpPr>
          <p:nvPr>
            <p:ph type="sldNum" sz="quarter" idx="12"/>
          </p:nvPr>
        </p:nvSpPr>
        <p:spPr/>
        <p:txBody>
          <a:bodyPr/>
          <a:lstStyle/>
          <a:p>
            <a:fld id="{0946259B-8396-46CD-AD42-FDEDA89DA278}" type="slidenum">
              <a:rPr lang="en-US" smtClean="0"/>
              <a:pPr/>
              <a:t>19</a:t>
            </a:fld>
            <a:endParaRPr lang="en-US" dirty="0"/>
          </a:p>
        </p:txBody>
      </p:sp>
    </p:spTree>
    <p:extLst>
      <p:ext uri="{BB962C8B-B14F-4D97-AF65-F5344CB8AC3E}">
        <p14:creationId xmlns:p14="http://schemas.microsoft.com/office/powerpoint/2010/main" val="204764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40956BC-1CB0-020C-C50A-1E98219E2F84}"/>
              </a:ext>
            </a:extLst>
          </p:cNvPr>
          <p:cNvSpPr>
            <a:spLocks noGrp="1"/>
          </p:cNvSpPr>
          <p:nvPr>
            <p:ph type="title"/>
          </p:nvPr>
        </p:nvSpPr>
        <p:spPr>
          <a:xfrm>
            <a:off x="804421" y="796374"/>
            <a:ext cx="10583158" cy="880027"/>
          </a:xfrm>
        </p:spPr>
        <p:txBody>
          <a:bodyPr>
            <a:normAutofit/>
          </a:bodyPr>
          <a:lstStyle/>
          <a:p>
            <a:r>
              <a:rPr lang="en-US">
                <a:solidFill>
                  <a:srgbClr val="FFFFFF"/>
                </a:solidFill>
              </a:rPr>
              <a:t>Topics	</a:t>
            </a:r>
          </a:p>
        </p:txBody>
      </p:sp>
      <p:sp>
        <p:nvSpPr>
          <p:cNvPr id="34" name="Rectangle 33">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286BC541-67B5-D68D-2F1F-D12828977BAB}"/>
              </a:ext>
            </a:extLst>
          </p:cNvPr>
          <p:cNvSpPr>
            <a:spLocks noGrp="1"/>
          </p:cNvSpPr>
          <p:nvPr>
            <p:ph idx="1"/>
          </p:nvPr>
        </p:nvSpPr>
        <p:spPr>
          <a:xfrm>
            <a:off x="1295401" y="2612256"/>
            <a:ext cx="9601196" cy="3263612"/>
          </a:xfrm>
        </p:spPr>
        <p:txBody>
          <a:bodyPr>
            <a:normAutofit/>
          </a:bodyPr>
          <a:lstStyle/>
          <a:p>
            <a:pPr>
              <a:lnSpc>
                <a:spcPct val="90000"/>
              </a:lnSpc>
            </a:pPr>
            <a:r>
              <a:rPr lang="en-US" dirty="0"/>
              <a:t>Basic Background Information on ADIT. </a:t>
            </a:r>
            <a:endParaRPr lang="en-US"/>
          </a:p>
          <a:p>
            <a:pPr>
              <a:lnSpc>
                <a:spcPct val="90000"/>
              </a:lnSpc>
            </a:pPr>
            <a:r>
              <a:rPr lang="en-US" dirty="0"/>
              <a:t>How ADIT is calculated.</a:t>
            </a:r>
            <a:endParaRPr lang="en-US"/>
          </a:p>
          <a:p>
            <a:pPr>
              <a:lnSpc>
                <a:spcPct val="90000"/>
              </a:lnSpc>
            </a:pPr>
            <a:r>
              <a:rPr lang="en-US" dirty="0"/>
              <a:t>What to look for in your review of ADIT.</a:t>
            </a:r>
            <a:endParaRPr lang="en-US"/>
          </a:p>
          <a:p>
            <a:pPr>
              <a:lnSpc>
                <a:spcPct val="90000"/>
              </a:lnSpc>
            </a:pPr>
            <a:r>
              <a:rPr lang="en-US" dirty="0"/>
              <a:t>Net Operating Losses (NOL’s)</a:t>
            </a:r>
            <a:endParaRPr lang="en-US"/>
          </a:p>
          <a:p>
            <a:pPr lvl="1">
              <a:lnSpc>
                <a:spcPct val="90000"/>
              </a:lnSpc>
            </a:pPr>
            <a:r>
              <a:rPr lang="en-US" dirty="0"/>
              <a:t>Definition</a:t>
            </a:r>
            <a:endParaRPr lang="en-US"/>
          </a:p>
          <a:p>
            <a:pPr lvl="1">
              <a:lnSpc>
                <a:spcPct val="90000"/>
              </a:lnSpc>
            </a:pPr>
            <a:r>
              <a:rPr lang="en-US" dirty="0"/>
              <a:t>Recent IRS Developments</a:t>
            </a:r>
            <a:endParaRPr lang="en-US"/>
          </a:p>
          <a:p>
            <a:pPr lvl="1">
              <a:lnSpc>
                <a:spcPct val="90000"/>
              </a:lnSpc>
            </a:pPr>
            <a:r>
              <a:rPr lang="en-US" dirty="0"/>
              <a:t>What to look for in your review of NOL’s – especially in capital rider filings</a:t>
            </a:r>
            <a:endParaRPr lang="en-US"/>
          </a:p>
          <a:p>
            <a:pPr>
              <a:lnSpc>
                <a:spcPct val="90000"/>
              </a:lnSpc>
            </a:pPr>
            <a:endParaRPr lang="en-US"/>
          </a:p>
          <a:p>
            <a:pPr>
              <a:lnSpc>
                <a:spcPct val="90000"/>
              </a:lnSpc>
            </a:pPr>
            <a:endParaRPr lang="en-US"/>
          </a:p>
        </p:txBody>
      </p:sp>
      <p:sp>
        <p:nvSpPr>
          <p:cNvPr id="5" name="Slide Number Placeholder 4">
            <a:extLst>
              <a:ext uri="{FF2B5EF4-FFF2-40B4-BE49-F238E27FC236}">
                <a16:creationId xmlns:a16="http://schemas.microsoft.com/office/drawing/2014/main" id="{329A7BB3-66E7-6942-A67A-63F1C937AD0C}"/>
              </a:ext>
            </a:extLst>
          </p:cNvPr>
          <p:cNvSpPr>
            <a:spLocks noGrp="1"/>
          </p:cNvSpPr>
          <p:nvPr>
            <p:ph type="sldNum" sz="quarter" idx="12"/>
          </p:nvPr>
        </p:nvSpPr>
        <p:spPr>
          <a:xfrm>
            <a:off x="10353901" y="5969000"/>
            <a:ext cx="542697" cy="279400"/>
          </a:xfrm>
        </p:spPr>
        <p:txBody>
          <a:bodyPr>
            <a:normAutofit/>
          </a:bodyPr>
          <a:lstStyle/>
          <a:p>
            <a:pPr>
              <a:spcAft>
                <a:spcPts val="600"/>
              </a:spcAft>
            </a:pPr>
            <a:fld id="{0946259B-8396-46CD-AD42-FDEDA89DA278}" type="slidenum">
              <a:rPr lang="en-US" smtClean="0"/>
              <a:pPr>
                <a:spcAft>
                  <a:spcPts val="600"/>
                </a:spcAft>
              </a:pPr>
              <a:t>2</a:t>
            </a:fld>
            <a:endParaRPr lang="en-US"/>
          </a:p>
        </p:txBody>
      </p:sp>
    </p:spTree>
    <p:extLst>
      <p:ext uri="{BB962C8B-B14F-4D97-AF65-F5344CB8AC3E}">
        <p14:creationId xmlns:p14="http://schemas.microsoft.com/office/powerpoint/2010/main" val="161119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4DCF3-5D99-07EC-88A4-E90F4AB8ECD8}"/>
              </a:ext>
            </a:extLst>
          </p:cNvPr>
          <p:cNvSpPr>
            <a:spLocks noGrp="1"/>
          </p:cNvSpPr>
          <p:nvPr>
            <p:ph type="title"/>
          </p:nvPr>
        </p:nvSpPr>
        <p:spPr/>
        <p:txBody>
          <a:bodyPr/>
          <a:lstStyle/>
          <a:p>
            <a:r>
              <a:rPr lang="en-US" dirty="0"/>
              <a:t>With/Without vs. Composite Methods</a:t>
            </a:r>
          </a:p>
        </p:txBody>
      </p:sp>
      <p:pic>
        <p:nvPicPr>
          <p:cNvPr id="10" name="Content Placeholder 9">
            <a:extLst>
              <a:ext uri="{FF2B5EF4-FFF2-40B4-BE49-F238E27FC236}">
                <a16:creationId xmlns:a16="http://schemas.microsoft.com/office/drawing/2014/main" id="{8D69D05B-FF03-90B0-3A1B-124CB3696BA1}"/>
              </a:ext>
            </a:extLst>
          </p:cNvPr>
          <p:cNvPicPr>
            <a:picLocks noGrp="1" noChangeAspect="1"/>
          </p:cNvPicPr>
          <p:nvPr>
            <p:ph idx="1"/>
          </p:nvPr>
        </p:nvPicPr>
        <p:blipFill>
          <a:blip r:embed="rId2"/>
          <a:stretch>
            <a:fillRect/>
          </a:stretch>
        </p:blipFill>
        <p:spPr>
          <a:xfrm>
            <a:off x="3839531" y="2557463"/>
            <a:ext cx="4512938" cy="3317875"/>
          </a:xfrm>
          <a:prstGeom prst="rect">
            <a:avLst/>
          </a:prstGeom>
        </p:spPr>
      </p:pic>
      <p:sp>
        <p:nvSpPr>
          <p:cNvPr id="11" name="Slide Number Placeholder 10">
            <a:extLst>
              <a:ext uri="{FF2B5EF4-FFF2-40B4-BE49-F238E27FC236}">
                <a16:creationId xmlns:a16="http://schemas.microsoft.com/office/drawing/2014/main" id="{5E6590AC-89C7-CC27-7799-ED33DEFA02E7}"/>
              </a:ext>
            </a:extLst>
          </p:cNvPr>
          <p:cNvSpPr>
            <a:spLocks noGrp="1"/>
          </p:cNvSpPr>
          <p:nvPr>
            <p:ph type="sldNum" sz="quarter" idx="12"/>
          </p:nvPr>
        </p:nvSpPr>
        <p:spPr/>
        <p:txBody>
          <a:bodyPr/>
          <a:lstStyle/>
          <a:p>
            <a:fld id="{0946259B-8396-46CD-AD42-FDEDA89DA278}" type="slidenum">
              <a:rPr lang="en-US" smtClean="0"/>
              <a:pPr/>
              <a:t>20</a:t>
            </a:fld>
            <a:endParaRPr lang="en-US" dirty="0"/>
          </a:p>
        </p:txBody>
      </p:sp>
    </p:spTree>
    <p:extLst>
      <p:ext uri="{BB962C8B-B14F-4D97-AF65-F5344CB8AC3E}">
        <p14:creationId xmlns:p14="http://schemas.microsoft.com/office/powerpoint/2010/main" val="1581308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20" name="Picture 12">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 name="Title 4">
            <a:extLst>
              <a:ext uri="{FF2B5EF4-FFF2-40B4-BE49-F238E27FC236}">
                <a16:creationId xmlns:a16="http://schemas.microsoft.com/office/drawing/2014/main" id="{EBDC83FE-21F1-D7CE-B906-7E0C7192332D}"/>
              </a:ext>
            </a:extLst>
          </p:cNvPr>
          <p:cNvSpPr>
            <a:spLocks noGrp="1"/>
          </p:cNvSpPr>
          <p:nvPr>
            <p:ph type="title"/>
          </p:nvPr>
        </p:nvSpPr>
        <p:spPr>
          <a:xfrm>
            <a:off x="1295402" y="982132"/>
            <a:ext cx="9601196" cy="1303867"/>
          </a:xfrm>
        </p:spPr>
        <p:txBody>
          <a:bodyPr>
            <a:normAutofit/>
          </a:bodyPr>
          <a:lstStyle/>
          <a:p>
            <a:r>
              <a:rPr lang="en-US"/>
              <a:t>Notice 2019-33 Implications</a:t>
            </a:r>
            <a:endParaRPr lang="en-US" dirty="0"/>
          </a:p>
        </p:txBody>
      </p:sp>
      <p:cxnSp>
        <p:nvCxnSpPr>
          <p:cNvPr id="21" name="Straight Connector 14">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Content Placeholder 5">
            <a:extLst>
              <a:ext uri="{FF2B5EF4-FFF2-40B4-BE49-F238E27FC236}">
                <a16:creationId xmlns:a16="http://schemas.microsoft.com/office/drawing/2014/main" id="{BF21237B-788E-BB8D-739D-D8C9AA224C57}"/>
              </a:ext>
            </a:extLst>
          </p:cNvPr>
          <p:cNvSpPr>
            <a:spLocks noGrp="1"/>
          </p:cNvSpPr>
          <p:nvPr>
            <p:ph idx="1"/>
          </p:nvPr>
        </p:nvSpPr>
        <p:spPr>
          <a:xfrm>
            <a:off x="1295401" y="2556932"/>
            <a:ext cx="9601196" cy="3318936"/>
          </a:xfrm>
        </p:spPr>
        <p:txBody>
          <a:bodyPr>
            <a:normAutofit/>
          </a:bodyPr>
          <a:lstStyle/>
          <a:p>
            <a:pPr>
              <a:lnSpc>
                <a:spcPct val="90000"/>
              </a:lnSpc>
            </a:pPr>
            <a:r>
              <a:rPr lang="en-US" dirty="0"/>
              <a:t>Determination of NOL’s included in Capital Riders	</a:t>
            </a:r>
          </a:p>
          <a:p>
            <a:pPr lvl="1">
              <a:lnSpc>
                <a:spcPct val="90000"/>
              </a:lnSpc>
            </a:pPr>
            <a:r>
              <a:rPr lang="en-US" dirty="0"/>
              <a:t>Determine the Vintage of the NOL balance – when were NOL’s generated?</a:t>
            </a:r>
          </a:p>
          <a:p>
            <a:pPr lvl="1">
              <a:lnSpc>
                <a:spcPct val="90000"/>
              </a:lnSpc>
            </a:pPr>
            <a:r>
              <a:rPr lang="en-US" dirty="0"/>
              <a:t>Request taxable income calculation for NOL years.</a:t>
            </a:r>
          </a:p>
          <a:p>
            <a:pPr lvl="1">
              <a:lnSpc>
                <a:spcPct val="90000"/>
              </a:lnSpc>
            </a:pPr>
            <a:r>
              <a:rPr lang="en-US" dirty="0"/>
              <a:t>Evaluate accelerated tax depreciation vs. all other tax deductions.</a:t>
            </a:r>
          </a:p>
          <a:p>
            <a:pPr lvl="1">
              <a:lnSpc>
                <a:spcPct val="90000"/>
              </a:lnSpc>
            </a:pPr>
            <a:r>
              <a:rPr lang="en-US" dirty="0"/>
              <a:t>One approach would be to calculate the ratio of qualifying Capital Rider tax depreciation as a percent of all tax deductions * Tax Losses by year to arrive at ‘protected’ NOL associated with Capital Riders.</a:t>
            </a:r>
          </a:p>
          <a:p>
            <a:pPr lvl="1">
              <a:lnSpc>
                <a:spcPct val="90000"/>
              </a:lnSpc>
            </a:pPr>
            <a:r>
              <a:rPr lang="en-US" dirty="0"/>
              <a:t>The “With and Without” Methodology, touted by industry, is no longer mandated by the IRS (my opinion re: 2019-33). </a:t>
            </a:r>
          </a:p>
        </p:txBody>
      </p:sp>
      <p:sp>
        <p:nvSpPr>
          <p:cNvPr id="2" name="Slide Number Placeholder 1">
            <a:extLst>
              <a:ext uri="{FF2B5EF4-FFF2-40B4-BE49-F238E27FC236}">
                <a16:creationId xmlns:a16="http://schemas.microsoft.com/office/drawing/2014/main" id="{039F3355-51C7-1CC2-8266-EF7794267593}"/>
              </a:ext>
            </a:extLst>
          </p:cNvPr>
          <p:cNvSpPr>
            <a:spLocks noGrp="1"/>
          </p:cNvSpPr>
          <p:nvPr>
            <p:ph type="sldNum" sz="quarter" idx="12"/>
          </p:nvPr>
        </p:nvSpPr>
        <p:spPr/>
        <p:txBody>
          <a:bodyPr/>
          <a:lstStyle/>
          <a:p>
            <a:fld id="{0946259B-8396-46CD-AD42-FDEDA89DA278}" type="slidenum">
              <a:rPr lang="en-US" smtClean="0"/>
              <a:pPr/>
              <a:t>21</a:t>
            </a:fld>
            <a:endParaRPr lang="en-US" dirty="0"/>
          </a:p>
        </p:txBody>
      </p:sp>
    </p:spTree>
    <p:extLst>
      <p:ext uri="{BB962C8B-B14F-4D97-AF65-F5344CB8AC3E}">
        <p14:creationId xmlns:p14="http://schemas.microsoft.com/office/powerpoint/2010/main" val="357529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4B0D590-62CB-6EBE-2491-1DC811859576}"/>
              </a:ext>
            </a:extLst>
          </p:cNvPr>
          <p:cNvSpPr>
            <a:spLocks noGrp="1"/>
          </p:cNvSpPr>
          <p:nvPr>
            <p:ph type="title"/>
          </p:nvPr>
        </p:nvSpPr>
        <p:spPr>
          <a:xfrm>
            <a:off x="952108" y="954756"/>
            <a:ext cx="2730414" cy="4946003"/>
          </a:xfrm>
        </p:spPr>
        <p:txBody>
          <a:bodyPr>
            <a:normAutofit/>
          </a:bodyPr>
          <a:lstStyle/>
          <a:p>
            <a:r>
              <a:rPr lang="en-US">
                <a:solidFill>
                  <a:srgbClr val="FFFFFF"/>
                </a:solidFill>
              </a:rPr>
              <a:t>Why does Rev Procedure 2020-39 Matter?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EB5805-CC93-E185-2C2F-130BD5A04B08}"/>
              </a:ext>
            </a:extLst>
          </p:cNvPr>
          <p:cNvSpPr>
            <a:spLocks noGrp="1"/>
          </p:cNvSpPr>
          <p:nvPr>
            <p:ph idx="1"/>
          </p:nvPr>
        </p:nvSpPr>
        <p:spPr>
          <a:xfrm>
            <a:off x="5140934" y="469900"/>
            <a:ext cx="5953630" cy="5405968"/>
          </a:xfrm>
        </p:spPr>
        <p:txBody>
          <a:bodyPr anchor="ctr">
            <a:normAutofit/>
          </a:bodyPr>
          <a:lstStyle/>
          <a:p>
            <a:r>
              <a:rPr lang="en-US" dirty="0"/>
              <a:t>Potential significant implications on determination of NOL associated with Capital Expenditure Riders. </a:t>
            </a:r>
          </a:p>
          <a:p>
            <a:pPr lvl="1"/>
            <a:r>
              <a:rPr lang="en-US" dirty="0"/>
              <a:t>No Longer requires the methodology to maximize NOL associated with accelerated depreciation</a:t>
            </a:r>
          </a:p>
          <a:p>
            <a:pPr lvl="1"/>
            <a:r>
              <a:rPr lang="en-US" dirty="0"/>
              <a:t>The With and Without Method is likely currently supported in capital rider calculations by utilities. </a:t>
            </a:r>
          </a:p>
          <a:p>
            <a:pPr lvl="1"/>
            <a:r>
              <a:rPr lang="en-US" dirty="0"/>
              <a:t>Item to Consider – Compare the sum of the NOL in Base Rates + NOL in Capital Riders to actual NOL per books.  </a:t>
            </a:r>
          </a:p>
        </p:txBody>
      </p:sp>
      <p:sp>
        <p:nvSpPr>
          <p:cNvPr id="4" name="Slide Number Placeholder 3">
            <a:extLst>
              <a:ext uri="{FF2B5EF4-FFF2-40B4-BE49-F238E27FC236}">
                <a16:creationId xmlns:a16="http://schemas.microsoft.com/office/drawing/2014/main" id="{9CB92363-479A-1DB5-4CDB-4A8AF1DD493B}"/>
              </a:ext>
            </a:extLst>
          </p:cNvPr>
          <p:cNvSpPr>
            <a:spLocks noGrp="1"/>
          </p:cNvSpPr>
          <p:nvPr>
            <p:ph type="sldNum" sz="quarter" idx="12"/>
          </p:nvPr>
        </p:nvSpPr>
        <p:spPr/>
        <p:txBody>
          <a:bodyPr/>
          <a:lstStyle/>
          <a:p>
            <a:fld id="{0946259B-8396-46CD-AD42-FDEDA89DA278}" type="slidenum">
              <a:rPr lang="en-US" smtClean="0"/>
              <a:pPr/>
              <a:t>22</a:t>
            </a:fld>
            <a:endParaRPr lang="en-US" dirty="0"/>
          </a:p>
        </p:txBody>
      </p:sp>
    </p:spTree>
    <p:extLst>
      <p:ext uri="{BB962C8B-B14F-4D97-AF65-F5344CB8AC3E}">
        <p14:creationId xmlns:p14="http://schemas.microsoft.com/office/powerpoint/2010/main" val="3423052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25F9-72F6-773B-4C54-E68CC2E824F5}"/>
              </a:ext>
            </a:extLst>
          </p:cNvPr>
          <p:cNvSpPr>
            <a:spLocks noGrp="1"/>
          </p:cNvSpPr>
          <p:nvPr>
            <p:ph type="title"/>
          </p:nvPr>
        </p:nvSpPr>
        <p:spPr/>
        <p:txBody>
          <a:bodyPr>
            <a:normAutofit fontScale="90000"/>
          </a:bodyPr>
          <a:lstStyle/>
          <a:p>
            <a:r>
              <a:rPr lang="en-US" dirty="0"/>
              <a:t>With and Without vs. Composite re: Capital Rider</a:t>
            </a:r>
          </a:p>
        </p:txBody>
      </p:sp>
      <p:pic>
        <p:nvPicPr>
          <p:cNvPr id="7" name="Content Placeholder 6">
            <a:extLst>
              <a:ext uri="{FF2B5EF4-FFF2-40B4-BE49-F238E27FC236}">
                <a16:creationId xmlns:a16="http://schemas.microsoft.com/office/drawing/2014/main" id="{CB089F0E-AA49-F31F-D260-67C5277CC687}"/>
              </a:ext>
            </a:extLst>
          </p:cNvPr>
          <p:cNvPicPr>
            <a:picLocks noGrp="1" noChangeAspect="1"/>
          </p:cNvPicPr>
          <p:nvPr>
            <p:ph idx="1"/>
          </p:nvPr>
        </p:nvPicPr>
        <p:blipFill>
          <a:blip r:embed="rId2"/>
          <a:stretch>
            <a:fillRect/>
          </a:stretch>
        </p:blipFill>
        <p:spPr>
          <a:xfrm>
            <a:off x="3629608" y="2557463"/>
            <a:ext cx="4814596" cy="3317875"/>
          </a:xfrm>
          <a:prstGeom prst="rect">
            <a:avLst/>
          </a:prstGeom>
        </p:spPr>
      </p:pic>
      <p:sp>
        <p:nvSpPr>
          <p:cNvPr id="8" name="Slide Number Placeholder 7">
            <a:extLst>
              <a:ext uri="{FF2B5EF4-FFF2-40B4-BE49-F238E27FC236}">
                <a16:creationId xmlns:a16="http://schemas.microsoft.com/office/drawing/2014/main" id="{223F5E4E-3094-6A49-D66B-435662D9F540}"/>
              </a:ext>
            </a:extLst>
          </p:cNvPr>
          <p:cNvSpPr>
            <a:spLocks noGrp="1"/>
          </p:cNvSpPr>
          <p:nvPr>
            <p:ph type="sldNum" sz="quarter" idx="12"/>
          </p:nvPr>
        </p:nvSpPr>
        <p:spPr/>
        <p:txBody>
          <a:bodyPr/>
          <a:lstStyle/>
          <a:p>
            <a:fld id="{0946259B-8396-46CD-AD42-FDEDA89DA278}" type="slidenum">
              <a:rPr lang="en-US" smtClean="0"/>
              <a:pPr/>
              <a:t>23</a:t>
            </a:fld>
            <a:endParaRPr lang="en-US" dirty="0"/>
          </a:p>
        </p:txBody>
      </p:sp>
    </p:spTree>
    <p:extLst>
      <p:ext uri="{BB962C8B-B14F-4D97-AF65-F5344CB8AC3E}">
        <p14:creationId xmlns:p14="http://schemas.microsoft.com/office/powerpoint/2010/main" val="1851081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A73C3-3CB1-3599-5DE8-909D74FD5535}"/>
              </a:ext>
            </a:extLst>
          </p:cNvPr>
          <p:cNvSpPr>
            <a:spLocks noGrp="1"/>
          </p:cNvSpPr>
          <p:nvPr>
            <p:ph type="title"/>
          </p:nvPr>
        </p:nvSpPr>
        <p:spPr>
          <a:xfrm>
            <a:off x="804421" y="796374"/>
            <a:ext cx="10583158" cy="880027"/>
          </a:xfrm>
        </p:spPr>
        <p:txBody>
          <a:bodyPr>
            <a:normAutofit/>
          </a:bodyPr>
          <a:lstStyle/>
          <a:p>
            <a:r>
              <a:rPr lang="en-US">
                <a:solidFill>
                  <a:srgbClr val="FFFFFF"/>
                </a:solidFill>
              </a:rPr>
              <a:t>Normalization and Tax Equity Financing</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F1BDFA-9CD9-8D6A-ADA3-AC976EA39E92}"/>
              </a:ext>
            </a:extLst>
          </p:cNvPr>
          <p:cNvSpPr>
            <a:spLocks noGrp="1"/>
          </p:cNvSpPr>
          <p:nvPr>
            <p:ph idx="1"/>
          </p:nvPr>
        </p:nvSpPr>
        <p:spPr>
          <a:xfrm>
            <a:off x="1295401" y="2612256"/>
            <a:ext cx="9601196" cy="3263612"/>
          </a:xfrm>
        </p:spPr>
        <p:txBody>
          <a:bodyPr>
            <a:normAutofit/>
          </a:bodyPr>
          <a:lstStyle/>
          <a:p>
            <a:pPr>
              <a:lnSpc>
                <a:spcPct val="90000"/>
              </a:lnSpc>
            </a:pPr>
            <a:r>
              <a:rPr lang="en-US" b="0" i="0">
                <a:effectLst/>
                <a:latin typeface="Open Sans" panose="020B0606030504020204" pitchFamily="34" charset="0"/>
              </a:rPr>
              <a:t>In the 2020 ruling, the IRS reaffirmed that a new wind generation facility in a tax equity partnership structure would not be considered public utility property under section 168(i)(10) for purposes of determining whether the depreciation deductions from the facility would be subject to normalization rules. This determination was based on the fact that rates for the sale of electricity generated by the facility were expected to be determined on a market basis and not on a rate-of-return basis. </a:t>
            </a:r>
            <a:endParaRPr lang="en-US"/>
          </a:p>
        </p:txBody>
      </p:sp>
      <p:sp>
        <p:nvSpPr>
          <p:cNvPr id="4" name="Slide Number Placeholder 3">
            <a:extLst>
              <a:ext uri="{FF2B5EF4-FFF2-40B4-BE49-F238E27FC236}">
                <a16:creationId xmlns:a16="http://schemas.microsoft.com/office/drawing/2014/main" id="{7128C3C6-F6EE-9A1D-9941-45FA4914D679}"/>
              </a:ext>
            </a:extLst>
          </p:cNvPr>
          <p:cNvSpPr>
            <a:spLocks noGrp="1"/>
          </p:cNvSpPr>
          <p:nvPr>
            <p:ph type="sldNum" sz="quarter" idx="12"/>
          </p:nvPr>
        </p:nvSpPr>
        <p:spPr/>
        <p:txBody>
          <a:bodyPr/>
          <a:lstStyle/>
          <a:p>
            <a:fld id="{0946259B-8396-46CD-AD42-FDEDA89DA278}" type="slidenum">
              <a:rPr lang="en-US" smtClean="0"/>
              <a:pPr/>
              <a:t>24</a:t>
            </a:fld>
            <a:endParaRPr lang="en-US" dirty="0"/>
          </a:p>
        </p:txBody>
      </p:sp>
    </p:spTree>
    <p:extLst>
      <p:ext uri="{BB962C8B-B14F-4D97-AF65-F5344CB8AC3E}">
        <p14:creationId xmlns:p14="http://schemas.microsoft.com/office/powerpoint/2010/main" val="51438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4AC0B5E-2F7E-6D8E-7C50-5A006BCC6D30}"/>
              </a:ext>
            </a:extLst>
          </p:cNvPr>
          <p:cNvSpPr>
            <a:spLocks noGrp="1"/>
          </p:cNvSpPr>
          <p:nvPr>
            <p:ph type="title"/>
          </p:nvPr>
        </p:nvSpPr>
        <p:spPr>
          <a:xfrm>
            <a:off x="1055599" y="1055077"/>
            <a:ext cx="2532909" cy="4794578"/>
          </a:xfrm>
        </p:spPr>
        <p:txBody>
          <a:bodyPr>
            <a:normAutofit/>
          </a:bodyPr>
          <a:lstStyle/>
          <a:p>
            <a:r>
              <a:rPr lang="en-US" sz="3700">
                <a:solidFill>
                  <a:srgbClr val="262626"/>
                </a:solidFill>
              </a:rPr>
              <a:t>Normalized vs Flow-Through</a:t>
            </a:r>
            <a:br>
              <a:rPr lang="en-US" sz="3700">
                <a:solidFill>
                  <a:srgbClr val="262626"/>
                </a:solidFill>
              </a:rPr>
            </a:br>
            <a:r>
              <a:rPr lang="en-US" sz="3700">
                <a:solidFill>
                  <a:srgbClr val="262626"/>
                </a:solidFill>
              </a:rPr>
              <a:t>Tax Accounting</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E14C0A8-3EEF-96A7-51E1-D49241AF02A7}"/>
              </a:ext>
            </a:extLst>
          </p:cNvPr>
          <p:cNvSpPr>
            <a:spLocks noGrp="1"/>
          </p:cNvSpPr>
          <p:nvPr>
            <p:ph type="sldNum" sz="quarter" idx="12"/>
          </p:nvPr>
        </p:nvSpPr>
        <p:spPr>
          <a:xfrm>
            <a:off x="11049630" y="6379383"/>
            <a:ext cx="542697" cy="279400"/>
          </a:xfrm>
        </p:spPr>
        <p:txBody>
          <a:bodyPr>
            <a:normAutofit/>
          </a:bodyPr>
          <a:lstStyle/>
          <a:p>
            <a:pPr>
              <a:spcAft>
                <a:spcPts val="600"/>
              </a:spcAft>
            </a:pPr>
            <a:fld id="{0946259B-8396-46CD-AD42-FDEDA89DA278}" type="slidenum">
              <a:rPr lang="en-US"/>
              <a:pPr>
                <a:spcAft>
                  <a:spcPts val="600"/>
                </a:spcAft>
              </a:pPr>
              <a:t>3</a:t>
            </a:fld>
            <a:endParaRPr lang="en-US"/>
          </a:p>
        </p:txBody>
      </p:sp>
      <p:graphicFrame>
        <p:nvGraphicFramePr>
          <p:cNvPr id="3" name="Content Placeholder 2">
            <a:extLst>
              <a:ext uri="{FF2B5EF4-FFF2-40B4-BE49-F238E27FC236}">
                <a16:creationId xmlns:a16="http://schemas.microsoft.com/office/drawing/2014/main" id="{DBEC6017-6A8C-190A-E969-A0D3D7A8822F}"/>
              </a:ext>
            </a:extLst>
          </p:cNvPr>
          <p:cNvGraphicFramePr>
            <a:graphicFrameLocks noGrp="1"/>
          </p:cNvGraphicFramePr>
          <p:nvPr>
            <p:ph idx="1"/>
            <p:extLst>
              <p:ext uri="{D42A27DB-BD31-4B8C-83A1-F6EECF244321}">
                <p14:modId xmlns:p14="http://schemas.microsoft.com/office/powerpoint/2010/main" val="260607556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586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60" name="Group 43">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5" name="Picture 44">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6" name="Rectangle 45">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7" name="Picture 46">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8" name="Picture 47">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61" name="Straight Connector 49">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2ECD4B39-4B96-A4F4-1880-0CD9880FCCDC}"/>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b="1">
                <a:solidFill>
                  <a:srgbClr val="262626"/>
                </a:solidFill>
              </a:rPr>
              <a:t>Tax Normalization (Cont.)</a:t>
            </a:r>
          </a:p>
        </p:txBody>
      </p:sp>
      <p:sp>
        <p:nvSpPr>
          <p:cNvPr id="3" name="Slide Number Placeholder 2">
            <a:extLst>
              <a:ext uri="{FF2B5EF4-FFF2-40B4-BE49-F238E27FC236}">
                <a16:creationId xmlns:a16="http://schemas.microsoft.com/office/drawing/2014/main" id="{E1858106-B7A2-9EC9-000B-02651C4F6E09}"/>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a:spcAft>
                <a:spcPts val="600"/>
              </a:spcAft>
            </a:pPr>
            <a:fld id="{0946259B-8396-46CD-AD42-FDEDA89DA278}" type="slidenum">
              <a:rPr lang="en-US" b="0" i="0" kern="1200" smtClean="0">
                <a:solidFill>
                  <a:srgbClr val="000000"/>
                </a:solidFill>
                <a:effectLst/>
                <a:latin typeface="+mn-lt"/>
                <a:ea typeface="+mn-ea"/>
                <a:cs typeface="+mn-cs"/>
              </a:rPr>
              <a:pPr>
                <a:spcAft>
                  <a:spcPts val="600"/>
                </a:spcAft>
              </a:pPr>
              <a:t>4</a:t>
            </a:fld>
            <a:endParaRPr lang="en-US" b="0" i="0" kern="1200">
              <a:solidFill>
                <a:srgbClr val="000000"/>
              </a:solidFill>
              <a:effectLst/>
              <a:latin typeface="+mn-lt"/>
              <a:ea typeface="+mn-ea"/>
              <a:cs typeface="+mn-cs"/>
            </a:endParaRPr>
          </a:p>
        </p:txBody>
      </p:sp>
      <p:graphicFrame>
        <p:nvGraphicFramePr>
          <p:cNvPr id="22" name="Text Placeholder 3">
            <a:extLst>
              <a:ext uri="{FF2B5EF4-FFF2-40B4-BE49-F238E27FC236}">
                <a16:creationId xmlns:a16="http://schemas.microsoft.com/office/drawing/2014/main" id="{22459068-5C01-ACDB-9EC7-FAF218D06681}"/>
              </a:ext>
            </a:extLst>
          </p:cNvPr>
          <p:cNvGraphicFramePr/>
          <p:nvPr>
            <p:extLst>
              <p:ext uri="{D42A27DB-BD31-4B8C-83A1-F6EECF244321}">
                <p14:modId xmlns:p14="http://schemas.microsoft.com/office/powerpoint/2010/main" val="2737025453"/>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85550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3A2AFB5-3813-1FB0-11F7-3595D070FD66}"/>
              </a:ext>
            </a:extLst>
          </p:cNvPr>
          <p:cNvSpPr>
            <a:spLocks noGrp="1"/>
          </p:cNvSpPr>
          <p:nvPr>
            <p:ph type="title"/>
          </p:nvPr>
        </p:nvSpPr>
        <p:spPr>
          <a:xfrm>
            <a:off x="804421" y="796374"/>
            <a:ext cx="10583158" cy="880027"/>
          </a:xfrm>
        </p:spPr>
        <p:txBody>
          <a:bodyPr>
            <a:normAutofit/>
          </a:bodyPr>
          <a:lstStyle/>
          <a:p>
            <a:r>
              <a:rPr lang="en-US">
                <a:solidFill>
                  <a:srgbClr val="FFFFFF"/>
                </a:solidFill>
              </a:rPr>
              <a:t>Repair Deduction	</a:t>
            </a:r>
          </a:p>
        </p:txBody>
      </p:sp>
      <p:sp>
        <p:nvSpPr>
          <p:cNvPr id="15" name="Rectangle 14">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9C8B2C3C-8176-0DB5-059A-2C9CC77D332D}"/>
              </a:ext>
            </a:extLst>
          </p:cNvPr>
          <p:cNvSpPr>
            <a:spLocks noGrp="1"/>
          </p:cNvSpPr>
          <p:nvPr>
            <p:ph idx="1"/>
          </p:nvPr>
        </p:nvSpPr>
        <p:spPr>
          <a:xfrm>
            <a:off x="1295401" y="2612256"/>
            <a:ext cx="9601196" cy="3263612"/>
          </a:xfrm>
        </p:spPr>
        <p:txBody>
          <a:bodyPr>
            <a:normAutofit/>
          </a:bodyPr>
          <a:lstStyle/>
          <a:p>
            <a:r>
              <a:rPr lang="en-US" dirty="0"/>
              <a:t>“The Repair regulations require a detailed analysis of the facts and circumstances of each project.  The facts and circumstances are then analyzed in the context of what the regulations refer to as a unity of property.  If the expenditure results in the betterment of the unit of property, the restoration of the unit of property, or adapts the unit of property to a new or different use, the amount is capitalized.  If it does not, the amount is deducted as a repair.” John Wilde – VP Tax, American Water Works Service Company.</a:t>
            </a:r>
          </a:p>
        </p:txBody>
      </p:sp>
      <p:sp>
        <p:nvSpPr>
          <p:cNvPr id="2" name="Slide Number Placeholder 1">
            <a:extLst>
              <a:ext uri="{FF2B5EF4-FFF2-40B4-BE49-F238E27FC236}">
                <a16:creationId xmlns:a16="http://schemas.microsoft.com/office/drawing/2014/main" id="{78D6D008-AC96-3090-6153-C74B54924BF5}"/>
              </a:ext>
            </a:extLst>
          </p:cNvPr>
          <p:cNvSpPr>
            <a:spLocks noGrp="1"/>
          </p:cNvSpPr>
          <p:nvPr>
            <p:ph type="sldNum" sz="quarter" idx="12"/>
          </p:nvPr>
        </p:nvSpPr>
        <p:spPr/>
        <p:txBody>
          <a:bodyPr/>
          <a:lstStyle/>
          <a:p>
            <a:fld id="{0946259B-8396-46CD-AD42-FDEDA89DA278}" type="slidenum">
              <a:rPr lang="en-US" smtClean="0"/>
              <a:pPr/>
              <a:t>5</a:t>
            </a:fld>
            <a:endParaRPr lang="en-US" dirty="0"/>
          </a:p>
        </p:txBody>
      </p:sp>
    </p:spTree>
    <p:extLst>
      <p:ext uri="{BB962C8B-B14F-4D97-AF65-F5344CB8AC3E}">
        <p14:creationId xmlns:p14="http://schemas.microsoft.com/office/powerpoint/2010/main" val="186911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2" name="Picture 41">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3" name="Rectangle 42">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4" name="Picture 43">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5" name="Picture 44">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5" name="Title 4">
            <a:extLst>
              <a:ext uri="{FF2B5EF4-FFF2-40B4-BE49-F238E27FC236}">
                <a16:creationId xmlns:a16="http://schemas.microsoft.com/office/drawing/2014/main" id="{825649F8-EDFF-A75D-B66F-6B673CEEA6C6}"/>
              </a:ext>
            </a:extLst>
          </p:cNvPr>
          <p:cNvSpPr>
            <a:spLocks noGrp="1"/>
          </p:cNvSpPr>
          <p:nvPr>
            <p:ph type="title"/>
          </p:nvPr>
        </p:nvSpPr>
        <p:spPr>
          <a:xfrm>
            <a:off x="1295402" y="982132"/>
            <a:ext cx="9601196" cy="1303867"/>
          </a:xfrm>
        </p:spPr>
        <p:txBody>
          <a:bodyPr>
            <a:normAutofit/>
          </a:bodyPr>
          <a:lstStyle/>
          <a:p>
            <a:r>
              <a:rPr lang="en-US" sz="4100">
                <a:solidFill>
                  <a:srgbClr val="262626"/>
                </a:solidFill>
              </a:rPr>
              <a:t>Accumulated Deferred Income Taxes (ADIT)</a:t>
            </a:r>
          </a:p>
        </p:txBody>
      </p:sp>
      <p:sp>
        <p:nvSpPr>
          <p:cNvPr id="7" name="Slide Number Placeholder 6">
            <a:extLst>
              <a:ext uri="{FF2B5EF4-FFF2-40B4-BE49-F238E27FC236}">
                <a16:creationId xmlns:a16="http://schemas.microsoft.com/office/drawing/2014/main" id="{50635ED6-F531-51C8-10B4-A9A0C85DE6A1}"/>
              </a:ext>
            </a:extLst>
          </p:cNvPr>
          <p:cNvSpPr>
            <a:spLocks noGrp="1"/>
          </p:cNvSpPr>
          <p:nvPr>
            <p:ph type="sldNum" sz="quarter" idx="12"/>
          </p:nvPr>
        </p:nvSpPr>
        <p:spPr>
          <a:xfrm>
            <a:off x="10353901" y="5969000"/>
            <a:ext cx="542697" cy="279400"/>
          </a:xfrm>
        </p:spPr>
        <p:txBody>
          <a:bodyPr>
            <a:normAutofit/>
          </a:bodyPr>
          <a:lstStyle/>
          <a:p>
            <a:pPr>
              <a:spcAft>
                <a:spcPts val="600"/>
              </a:spcAft>
            </a:pPr>
            <a:fld id="{0946259B-8396-46CD-AD42-FDEDA89DA278}" type="slidenum">
              <a:rPr lang="en-US">
                <a:solidFill>
                  <a:srgbClr val="000000"/>
                </a:solidFill>
              </a:rPr>
              <a:pPr>
                <a:spcAft>
                  <a:spcPts val="600"/>
                </a:spcAft>
              </a:pPr>
              <a:t>6</a:t>
            </a:fld>
            <a:endParaRPr lang="en-US">
              <a:solidFill>
                <a:srgbClr val="000000"/>
              </a:solidFill>
            </a:endParaRPr>
          </a:p>
        </p:txBody>
      </p:sp>
      <p:graphicFrame>
        <p:nvGraphicFramePr>
          <p:cNvPr id="8" name="Content Placeholder 5">
            <a:extLst>
              <a:ext uri="{FF2B5EF4-FFF2-40B4-BE49-F238E27FC236}">
                <a16:creationId xmlns:a16="http://schemas.microsoft.com/office/drawing/2014/main" id="{E83DD39C-72A0-9324-B71C-5D87B9AC12E7}"/>
              </a:ext>
            </a:extLst>
          </p:cNvPr>
          <p:cNvGraphicFramePr>
            <a:graphicFrameLocks noGrp="1"/>
          </p:cNvGraphicFramePr>
          <p:nvPr>
            <p:ph idx="1"/>
            <p:extLst>
              <p:ext uri="{D42A27DB-BD31-4B8C-83A1-F6EECF244321}">
                <p14:modId xmlns:p14="http://schemas.microsoft.com/office/powerpoint/2010/main" val="1825115781"/>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4624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EF2E999-1691-ECB1-CB02-3261C399ED35}"/>
              </a:ext>
            </a:extLst>
          </p:cNvPr>
          <p:cNvSpPr>
            <a:spLocks noGrp="1"/>
          </p:cNvSpPr>
          <p:nvPr>
            <p:ph type="title"/>
          </p:nvPr>
        </p:nvSpPr>
        <p:spPr>
          <a:xfrm>
            <a:off x="1055599" y="1055077"/>
            <a:ext cx="2532909" cy="4794578"/>
          </a:xfrm>
        </p:spPr>
        <p:txBody>
          <a:bodyPr vert="horz" lIns="91440" tIns="45720" rIns="91440" bIns="45720" rtlCol="0">
            <a:normAutofit/>
          </a:bodyPr>
          <a:lstStyle/>
          <a:p>
            <a:r>
              <a:rPr lang="en-US" kern="1200">
                <a:solidFill>
                  <a:srgbClr val="262626"/>
                </a:solidFill>
                <a:latin typeface="+mj-lt"/>
                <a:ea typeface="+mj-ea"/>
                <a:cs typeface="+mj-cs"/>
              </a:rPr>
              <a:t>ADIT (Cont.)</a:t>
            </a:r>
            <a:br>
              <a:rPr lang="en-US" kern="1200">
                <a:solidFill>
                  <a:srgbClr val="262626"/>
                </a:solidFill>
                <a:latin typeface="+mj-lt"/>
                <a:ea typeface="+mj-ea"/>
                <a:cs typeface="+mj-cs"/>
              </a:rPr>
            </a:br>
            <a:endParaRPr lang="en-US" kern="1200">
              <a:solidFill>
                <a:srgbClr val="262626"/>
              </a:solidFill>
              <a:latin typeface="+mj-lt"/>
              <a:ea typeface="+mj-ea"/>
              <a:cs typeface="+mj-cs"/>
            </a:endParaRP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2ACAEEF-2C67-F054-C51A-D42E895BE65C}"/>
              </a:ext>
            </a:extLst>
          </p:cNvPr>
          <p:cNvGraphicFramePr>
            <a:graphicFrameLocks noGrp="1"/>
          </p:cNvGraphicFramePr>
          <p:nvPr>
            <p:ph idx="1"/>
            <p:extLst>
              <p:ext uri="{D42A27DB-BD31-4B8C-83A1-F6EECF244321}">
                <p14:modId xmlns:p14="http://schemas.microsoft.com/office/powerpoint/2010/main" val="52098537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C6D9291-5364-7E45-E980-548A28A8766C}"/>
              </a:ext>
            </a:extLst>
          </p:cNvPr>
          <p:cNvSpPr>
            <a:spLocks noGrp="1"/>
          </p:cNvSpPr>
          <p:nvPr>
            <p:ph type="sldNum" sz="quarter" idx="12"/>
          </p:nvPr>
        </p:nvSpPr>
        <p:spPr/>
        <p:txBody>
          <a:bodyPr/>
          <a:lstStyle/>
          <a:p>
            <a:fld id="{0946259B-8396-46CD-AD42-FDEDA89DA278}" type="slidenum">
              <a:rPr lang="en-US" smtClean="0"/>
              <a:pPr/>
              <a:t>7</a:t>
            </a:fld>
            <a:endParaRPr lang="en-US" dirty="0"/>
          </a:p>
        </p:txBody>
      </p:sp>
    </p:spTree>
    <p:extLst>
      <p:ext uri="{BB962C8B-B14F-4D97-AF65-F5344CB8AC3E}">
        <p14:creationId xmlns:p14="http://schemas.microsoft.com/office/powerpoint/2010/main" val="176793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ACADE16-CC4F-99F1-1337-7847AA95AA26}"/>
              </a:ext>
            </a:extLst>
          </p:cNvPr>
          <p:cNvSpPr>
            <a:spLocks noGrp="1"/>
          </p:cNvSpPr>
          <p:nvPr>
            <p:ph type="title"/>
          </p:nvPr>
        </p:nvSpPr>
        <p:spPr>
          <a:xfrm>
            <a:off x="929140" y="972766"/>
            <a:ext cx="2835464" cy="1254868"/>
          </a:xfrm>
        </p:spPr>
        <p:txBody>
          <a:bodyPr anchor="b">
            <a:normAutofit/>
          </a:bodyPr>
          <a:lstStyle/>
          <a:p>
            <a:r>
              <a:rPr lang="en-US" sz="2800">
                <a:solidFill>
                  <a:srgbClr val="262626"/>
                </a:solidFill>
              </a:rPr>
              <a:t>ADIT Sample Calculation</a:t>
            </a:r>
          </a:p>
        </p:txBody>
      </p:sp>
      <p:sp useBgFill="1">
        <p:nvSpPr>
          <p:cNvPr id="18" name="Rectangle 17">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CB5D2F9-C648-336B-0BB8-AB5FAAEF10A0}"/>
              </a:ext>
            </a:extLst>
          </p:cNvPr>
          <p:cNvPicPr>
            <a:picLocks noChangeAspect="1"/>
          </p:cNvPicPr>
          <p:nvPr/>
        </p:nvPicPr>
        <p:blipFill>
          <a:blip r:embed="rId3"/>
          <a:stretch>
            <a:fillRect/>
          </a:stretch>
        </p:blipFill>
        <p:spPr>
          <a:xfrm>
            <a:off x="5724449" y="609602"/>
            <a:ext cx="5520963" cy="5587749"/>
          </a:xfrm>
          <a:prstGeom prst="rect">
            <a:avLst/>
          </a:prstGeom>
        </p:spPr>
      </p:pic>
      <p:sp>
        <p:nvSpPr>
          <p:cNvPr id="3" name="Slide Number Placeholder 2">
            <a:extLst>
              <a:ext uri="{FF2B5EF4-FFF2-40B4-BE49-F238E27FC236}">
                <a16:creationId xmlns:a16="http://schemas.microsoft.com/office/drawing/2014/main" id="{1C38056A-3AE2-96B0-B9AF-3CFC34173870}"/>
              </a:ext>
            </a:extLst>
          </p:cNvPr>
          <p:cNvSpPr>
            <a:spLocks noGrp="1"/>
          </p:cNvSpPr>
          <p:nvPr>
            <p:ph type="sldNum" sz="quarter" idx="12"/>
          </p:nvPr>
        </p:nvSpPr>
        <p:spPr>
          <a:xfrm>
            <a:off x="11049630" y="6379383"/>
            <a:ext cx="542697" cy="279400"/>
          </a:xfrm>
        </p:spPr>
        <p:txBody>
          <a:bodyPr>
            <a:normAutofit/>
          </a:bodyPr>
          <a:lstStyle/>
          <a:p>
            <a:pPr>
              <a:spcAft>
                <a:spcPts val="600"/>
              </a:spcAft>
            </a:pPr>
            <a:fld id="{0946259B-8396-46CD-AD42-FDEDA89DA278}" type="slidenum">
              <a:rPr lang="en-US" smtClean="0"/>
              <a:pPr>
                <a:spcAft>
                  <a:spcPts val="600"/>
                </a:spcAft>
              </a:pPr>
              <a:t>8</a:t>
            </a:fld>
            <a:endParaRPr lang="en-US"/>
          </a:p>
        </p:txBody>
      </p:sp>
    </p:spTree>
    <p:extLst>
      <p:ext uri="{BB962C8B-B14F-4D97-AF65-F5344CB8AC3E}">
        <p14:creationId xmlns:p14="http://schemas.microsoft.com/office/powerpoint/2010/main" val="126504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33D76-7B0B-2F31-5CE0-59F37BFA93F9}"/>
              </a:ext>
            </a:extLst>
          </p:cNvPr>
          <p:cNvSpPr>
            <a:spLocks noGrp="1"/>
          </p:cNvSpPr>
          <p:nvPr>
            <p:ph type="title"/>
          </p:nvPr>
        </p:nvSpPr>
        <p:spPr>
          <a:xfrm>
            <a:off x="952108" y="954756"/>
            <a:ext cx="2730414" cy="4946003"/>
          </a:xfrm>
        </p:spPr>
        <p:txBody>
          <a:bodyPr vert="horz" lIns="91440" tIns="45720" rIns="91440" bIns="45720" rtlCol="0">
            <a:normAutofit/>
          </a:bodyPr>
          <a:lstStyle/>
          <a:p>
            <a:r>
              <a:rPr lang="en-US">
                <a:solidFill>
                  <a:srgbClr val="FFFFFF"/>
                </a:solidFill>
              </a:rPr>
              <a:t>ADIT – Discovery?</a:t>
            </a:r>
          </a:p>
        </p:txBody>
      </p:sp>
      <p:sp>
        <p:nvSpPr>
          <p:cNvPr id="26" name="Rectangle 2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3D7254C-3CAD-F2B7-0B80-B870FFF43D1E}"/>
              </a:ext>
            </a:extLst>
          </p:cNvPr>
          <p:cNvSpPr>
            <a:spLocks noGrp="1"/>
          </p:cNvSpPr>
          <p:nvPr>
            <p:ph idx="1"/>
          </p:nvPr>
        </p:nvSpPr>
        <p:spPr>
          <a:xfrm>
            <a:off x="5140934" y="469900"/>
            <a:ext cx="5953630" cy="5405968"/>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dirty="0"/>
              <a:t>Request listing of all book/tax timing differences.</a:t>
            </a:r>
          </a:p>
          <a:p>
            <a:pPr marL="0" indent="0">
              <a:lnSpc>
                <a:spcPct val="90000"/>
              </a:lnSpc>
              <a:buNone/>
            </a:pPr>
            <a:endParaRPr lang="en-US" dirty="0"/>
          </a:p>
          <a:p>
            <a:pPr indent="-228600">
              <a:lnSpc>
                <a:spcPct val="90000"/>
              </a:lnSpc>
              <a:buFont typeface="Arial" panose="020B0604020202020204" pitchFamily="34" charset="0"/>
              <a:buChar char="•"/>
            </a:pPr>
            <a:r>
              <a:rPr lang="en-US" dirty="0"/>
              <a:t>Request a definition of all book/tax timing differences</a:t>
            </a:r>
          </a:p>
          <a:p>
            <a:pPr>
              <a:lnSpc>
                <a:spcPct val="90000"/>
              </a:lnSpc>
            </a:pPr>
            <a:endParaRPr lang="en-US" dirty="0"/>
          </a:p>
          <a:p>
            <a:pPr indent="-228600">
              <a:lnSpc>
                <a:spcPct val="90000"/>
              </a:lnSpc>
              <a:buFont typeface="Arial" panose="020B0604020202020204" pitchFamily="34" charset="0"/>
              <a:buChar char="•"/>
            </a:pPr>
            <a:r>
              <a:rPr lang="en-US" dirty="0"/>
              <a:t>Are all ADIT items synchronized with the rest of the revenue requirement? </a:t>
            </a:r>
          </a:p>
          <a:p>
            <a:pPr lvl="1" indent="-228600">
              <a:lnSpc>
                <a:spcPct val="90000"/>
              </a:lnSpc>
              <a:buFont typeface="Arial" panose="020B0604020202020204" pitchFamily="34" charset="0"/>
              <a:buChar char="•"/>
            </a:pPr>
            <a:r>
              <a:rPr lang="en-US" dirty="0"/>
              <a:t>Incentive Compensation (book expense &gt; tax)</a:t>
            </a:r>
          </a:p>
          <a:p>
            <a:pPr lvl="1" indent="-228600">
              <a:lnSpc>
                <a:spcPct val="90000"/>
              </a:lnSpc>
              <a:buFont typeface="Arial" panose="020B0604020202020204" pitchFamily="34" charset="0"/>
              <a:buChar char="•"/>
            </a:pPr>
            <a:r>
              <a:rPr lang="en-US" dirty="0"/>
              <a:t>ACA/PGA over/Under recovery</a:t>
            </a:r>
          </a:p>
          <a:p>
            <a:pPr lvl="1" indent="-228600">
              <a:lnSpc>
                <a:spcPct val="90000"/>
              </a:lnSpc>
              <a:buFont typeface="Arial" panose="020B0604020202020204" pitchFamily="34" charset="0"/>
              <a:buChar char="•"/>
            </a:pPr>
            <a:r>
              <a:rPr lang="en-US" dirty="0"/>
              <a:t>Corporate book/tax timing differences</a:t>
            </a:r>
          </a:p>
          <a:p>
            <a:pPr lvl="1" indent="-228600">
              <a:lnSpc>
                <a:spcPct val="90000"/>
              </a:lnSpc>
              <a:buFont typeface="Arial" panose="020B0604020202020204" pitchFamily="34" charset="0"/>
              <a:buChar char="•"/>
            </a:pPr>
            <a:r>
              <a:rPr lang="en-US" dirty="0"/>
              <a:t>Below the line Items (Charitable Contributions for Example)</a:t>
            </a:r>
          </a:p>
        </p:txBody>
      </p:sp>
      <p:sp>
        <p:nvSpPr>
          <p:cNvPr id="3" name="Slide Number Placeholder 2">
            <a:extLst>
              <a:ext uri="{FF2B5EF4-FFF2-40B4-BE49-F238E27FC236}">
                <a16:creationId xmlns:a16="http://schemas.microsoft.com/office/drawing/2014/main" id="{7C465AEB-F056-4D0E-A546-3101F523CB4A}"/>
              </a:ext>
            </a:extLst>
          </p:cNvPr>
          <p:cNvSpPr>
            <a:spLocks noGrp="1"/>
          </p:cNvSpPr>
          <p:nvPr>
            <p:ph type="sldNum" sz="quarter" idx="12"/>
          </p:nvPr>
        </p:nvSpPr>
        <p:spPr/>
        <p:txBody>
          <a:bodyPr/>
          <a:lstStyle/>
          <a:p>
            <a:fld id="{0946259B-8396-46CD-AD42-FDEDA89DA278}" type="slidenum">
              <a:rPr lang="en-US" smtClean="0"/>
              <a:pPr/>
              <a:t>9</a:t>
            </a:fld>
            <a:endParaRPr lang="en-US" dirty="0"/>
          </a:p>
        </p:txBody>
      </p:sp>
    </p:spTree>
    <p:extLst>
      <p:ext uri="{BB962C8B-B14F-4D97-AF65-F5344CB8AC3E}">
        <p14:creationId xmlns:p14="http://schemas.microsoft.com/office/powerpoint/2010/main" val="22098955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9344</TotalTime>
  <Words>1693</Words>
  <Application>Microsoft Office PowerPoint</Application>
  <PresentationFormat>Widescreen</PresentationFormat>
  <Paragraphs>138</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balboa-condensed</vt:lpstr>
      <vt:lpstr>Calibri</vt:lpstr>
      <vt:lpstr>gangster-grotesk</vt:lpstr>
      <vt:lpstr>Garamond</vt:lpstr>
      <vt:lpstr>Open Sans</vt:lpstr>
      <vt:lpstr>Organic</vt:lpstr>
      <vt:lpstr>Income Tax Issues</vt:lpstr>
      <vt:lpstr>Topics </vt:lpstr>
      <vt:lpstr>Normalized vs Flow-Through Tax Accounting</vt:lpstr>
      <vt:lpstr>Tax Normalization (Cont.)</vt:lpstr>
      <vt:lpstr>Repair Deduction </vt:lpstr>
      <vt:lpstr>Accumulated Deferred Income Taxes (ADIT)</vt:lpstr>
      <vt:lpstr>ADIT (Cont.) </vt:lpstr>
      <vt:lpstr>ADIT Sample Calculation</vt:lpstr>
      <vt:lpstr>ADIT – Discovery?</vt:lpstr>
      <vt:lpstr>ADIT – What to Look For?</vt:lpstr>
      <vt:lpstr>Implications of The Selected  State Tax Rate</vt:lpstr>
      <vt:lpstr>Net Operating Loss</vt:lpstr>
      <vt:lpstr>What is a Normalization Violation?</vt:lpstr>
      <vt:lpstr>NOL Rate Base Recognition  </vt:lpstr>
      <vt:lpstr>What is a private letter ruling?  </vt:lpstr>
      <vt:lpstr>Utility Position -With and Without Methodology</vt:lpstr>
      <vt:lpstr>IRS NOPR Comments Notice 2019-33</vt:lpstr>
      <vt:lpstr>IRS Ruling Notice 2019-33</vt:lpstr>
      <vt:lpstr>IRS Ruling Notice 2019-33 (Cont.)</vt:lpstr>
      <vt:lpstr>With/Without vs. Composite Methods</vt:lpstr>
      <vt:lpstr>Notice 2019-33 Implications</vt:lpstr>
      <vt:lpstr>Why does Rev Procedure 2020-39 Matter? </vt:lpstr>
      <vt:lpstr>With and Without vs. Composite re: Capital Rider</vt:lpstr>
      <vt:lpstr>Normalization and Tax Equity Financing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Related Issues</dc:title>
  <dc:creator>David Dittemore</dc:creator>
  <cp:lastModifiedBy>David Dittemore</cp:lastModifiedBy>
  <cp:revision>44</cp:revision>
  <cp:lastPrinted>2022-06-04T03:03:22Z</cp:lastPrinted>
  <dcterms:created xsi:type="dcterms:W3CDTF">2022-05-17T02:21:42Z</dcterms:created>
  <dcterms:modified xsi:type="dcterms:W3CDTF">2022-06-21T20:29:36Z</dcterms:modified>
</cp:coreProperties>
</file>