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3"/>
  </p:notesMasterIdLst>
  <p:sldIdLst>
    <p:sldId id="257" r:id="rId5"/>
    <p:sldId id="258" r:id="rId6"/>
    <p:sldId id="2482" r:id="rId7"/>
    <p:sldId id="2538" r:id="rId8"/>
    <p:sldId id="340" r:id="rId9"/>
    <p:sldId id="341" r:id="rId10"/>
    <p:sldId id="2545" r:id="rId11"/>
    <p:sldId id="342" r:id="rId12"/>
    <p:sldId id="344" r:id="rId13"/>
    <p:sldId id="343" r:id="rId14"/>
    <p:sldId id="2540" r:id="rId15"/>
    <p:sldId id="2541" r:id="rId16"/>
    <p:sldId id="2542" r:id="rId17"/>
    <p:sldId id="2539" r:id="rId18"/>
    <p:sldId id="345" r:id="rId19"/>
    <p:sldId id="349" r:id="rId20"/>
    <p:sldId id="346" r:id="rId21"/>
    <p:sldId id="347" r:id="rId22"/>
    <p:sldId id="2537" r:id="rId23"/>
    <p:sldId id="1025" r:id="rId24"/>
    <p:sldId id="2543" r:id="rId25"/>
    <p:sldId id="1027" r:id="rId26"/>
    <p:sldId id="1028" r:id="rId27"/>
    <p:sldId id="2544" r:id="rId28"/>
    <p:sldId id="1029" r:id="rId29"/>
    <p:sldId id="2546" r:id="rId30"/>
    <p:sldId id="339" r:id="rId31"/>
    <p:sldId id="26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Schwartz" initials="LCS" lastIdx="16" clrIdx="0">
    <p:extLst>
      <p:ext uri="{19B8F6BF-5375-455C-9EA6-DF929625EA0E}">
        <p15:presenceInfo xmlns:p15="http://schemas.microsoft.com/office/powerpoint/2012/main" userId="Lisa Schwartz" providerId="None"/>
      </p:ext>
    </p:extLst>
  </p:cmAuthor>
  <p:cmAuthor id="2" name="Yang, Rui" initials="YR" lastIdx="1" clrIdx="1">
    <p:extLst>
      <p:ext uri="{19B8F6BF-5375-455C-9EA6-DF929625EA0E}">
        <p15:presenceInfo xmlns:p15="http://schemas.microsoft.com/office/powerpoint/2012/main" userId="S::ryang@nrel.gov::804b38d4-35c8-420f-bf3c-4182b1e152c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D9D9D9"/>
    <a:srgbClr val="1F497D"/>
    <a:srgbClr val="5772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132" y="16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1A50DF-F84E-41CD-90FF-3A31DA4D4375}" type="datetimeFigureOut">
              <a:rPr lang="en-US" smtClean="0"/>
              <a:t>11/19/2021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C97204-0DB8-4B6C-9C9C-E82D47D912D2}" type="slidenum">
              <a:rPr lang="en-US" smtClean="0"/>
              <a:t>‹#›</a:t>
            </a:fld>
            <a:endParaRPr lang="en-US" dirty="0"/>
          </a:p>
        </p:txBody>
      </p:sp>
    </p:spTree>
    <p:extLst>
      <p:ext uri="{BB962C8B-B14F-4D97-AF65-F5344CB8AC3E}">
        <p14:creationId xmlns:p14="http://schemas.microsoft.com/office/powerpoint/2010/main" val="543414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231B6D-0B64-DB44-A162-C071BCCA08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525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introduce IEEE Standard 1547 and the “automated” response capabilities baked-into it, let’s agree on an operational definition of “Automated.”</a:t>
            </a:r>
          </a:p>
          <a:p>
            <a:endParaRPr lang="en-US" dirty="0"/>
          </a:p>
          <a:p>
            <a:r>
              <a:rPr lang="en-US" dirty="0"/>
              <a:t>First, we can agree that automated excludes manual intervention from a human operator or remote-control system.</a:t>
            </a:r>
          </a:p>
          <a:p>
            <a:r>
              <a:rPr lang="en-US" dirty="0"/>
              <a:t>Automated might not be “automatic” —that is, some response delay may occur.</a:t>
            </a:r>
          </a:p>
          <a:p>
            <a:r>
              <a:rPr lang="en-US" dirty="0"/>
              <a:t>Finally, default or “out of the box” performance is not exclusive to automation as some pre-planned scheduling, configuration or settings will likely be involved before “automation” occurs.</a:t>
            </a:r>
          </a:p>
        </p:txBody>
      </p:sp>
      <p:sp>
        <p:nvSpPr>
          <p:cNvPr id="4" name="Slide Number Placeholder 3"/>
          <p:cNvSpPr>
            <a:spLocks noGrp="1"/>
          </p:cNvSpPr>
          <p:nvPr>
            <p:ph type="sldNum" sz="quarter" idx="5"/>
          </p:nvPr>
        </p:nvSpPr>
        <p:spPr/>
        <p:txBody>
          <a:bodyPr/>
          <a:lstStyle/>
          <a:p>
            <a:fld id="{AFC97204-0DB8-4B6C-9C9C-E82D47D912D2}" type="slidenum">
              <a:rPr lang="en-US" smtClean="0"/>
              <a:t>4</a:t>
            </a:fld>
            <a:endParaRPr lang="en-US" dirty="0"/>
          </a:p>
        </p:txBody>
      </p:sp>
    </p:spTree>
    <p:extLst>
      <p:ext uri="{BB962C8B-B14F-4D97-AF65-F5344CB8AC3E}">
        <p14:creationId xmlns:p14="http://schemas.microsoft.com/office/powerpoint/2010/main" val="3387784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allowed by agreement, </a:t>
            </a:r>
            <a:r>
              <a:rPr lang="en-US" b="1" dirty="0"/>
              <a:t>unscheduled intentional islands are formed autonomously</a:t>
            </a:r>
            <a:r>
              <a:rPr lang="en-US" dirty="0"/>
              <a:t> from local detection of abnormal conditions at</a:t>
            </a:r>
          </a:p>
          <a:p>
            <a:r>
              <a:rPr lang="en-US" dirty="0"/>
              <a:t>the interconnection(s) with the Area EPS.</a:t>
            </a:r>
          </a:p>
        </p:txBody>
      </p:sp>
      <p:sp>
        <p:nvSpPr>
          <p:cNvPr id="4" name="Slide Number Placeholder 3"/>
          <p:cNvSpPr>
            <a:spLocks noGrp="1"/>
          </p:cNvSpPr>
          <p:nvPr>
            <p:ph type="sldNum" sz="quarter" idx="5"/>
          </p:nvPr>
        </p:nvSpPr>
        <p:spPr/>
        <p:txBody>
          <a:bodyPr/>
          <a:lstStyle/>
          <a:p>
            <a:fld id="{AFC97204-0DB8-4B6C-9C9C-E82D47D912D2}" type="slidenum">
              <a:rPr lang="en-US" smtClean="0"/>
              <a:t>5</a:t>
            </a:fld>
            <a:endParaRPr lang="en-US" dirty="0"/>
          </a:p>
        </p:txBody>
      </p:sp>
    </p:spTree>
    <p:extLst>
      <p:ext uri="{BB962C8B-B14F-4D97-AF65-F5344CB8AC3E}">
        <p14:creationId xmlns:p14="http://schemas.microsoft.com/office/powerpoint/2010/main" val="515304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C97204-0DB8-4B6C-9C9C-E82D47D912D2}" type="slidenum">
              <a:rPr lang="en-US" smtClean="0"/>
              <a:t>7</a:t>
            </a:fld>
            <a:endParaRPr lang="en-US" dirty="0"/>
          </a:p>
        </p:txBody>
      </p:sp>
    </p:spTree>
    <p:extLst>
      <p:ext uri="{BB962C8B-B14F-4D97-AF65-F5344CB8AC3E}">
        <p14:creationId xmlns:p14="http://schemas.microsoft.com/office/powerpoint/2010/main" val="389760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TimesNewRomanPSMT"/>
              </a:rPr>
              <a:t>“Synthetic” inertial response is where the DER active power is varied in proportion to the rate of change of frequency.</a:t>
            </a:r>
          </a:p>
          <a:p>
            <a:r>
              <a:rPr lang="en-US" sz="1800" b="0" i="0" u="none" strike="noStrike" baseline="0" dirty="0">
                <a:latin typeface="TimesNewRomanPSMT"/>
              </a:rPr>
              <a:t>Natural inertia is a physical characteristic of large, rotating machines like generators and motors.</a:t>
            </a:r>
            <a:endParaRPr lang="en-US" dirty="0"/>
          </a:p>
        </p:txBody>
      </p:sp>
      <p:sp>
        <p:nvSpPr>
          <p:cNvPr id="4" name="Slide Number Placeholder 3"/>
          <p:cNvSpPr>
            <a:spLocks noGrp="1"/>
          </p:cNvSpPr>
          <p:nvPr>
            <p:ph type="sldNum" sz="quarter" idx="5"/>
          </p:nvPr>
        </p:nvSpPr>
        <p:spPr/>
        <p:txBody>
          <a:bodyPr/>
          <a:lstStyle/>
          <a:p>
            <a:fld id="{AFC97204-0DB8-4B6C-9C9C-E82D47D912D2}" type="slidenum">
              <a:rPr lang="en-US" smtClean="0"/>
              <a:t>11</a:t>
            </a:fld>
            <a:endParaRPr lang="en-US" dirty="0"/>
          </a:p>
        </p:txBody>
      </p:sp>
    </p:spTree>
    <p:extLst>
      <p:ext uri="{BB962C8B-B14F-4D97-AF65-F5344CB8AC3E}">
        <p14:creationId xmlns:p14="http://schemas.microsoft.com/office/powerpoint/2010/main" val="23874763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2" y="0"/>
            <a:ext cx="12191999" cy="68562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0" y="824"/>
            <a:ext cx="12185901" cy="6854569"/>
          </a:xfrm>
          <a:prstGeom prst="rect">
            <a:avLst/>
          </a:prstGeom>
        </p:spPr>
      </p:pic>
      <p:sp>
        <p:nvSpPr>
          <p:cNvPr id="2" name="Title 1"/>
          <p:cNvSpPr>
            <a:spLocks noGrp="1"/>
          </p:cNvSpPr>
          <p:nvPr>
            <p:ph type="ctrTitle" hasCustomPrompt="1"/>
          </p:nvPr>
        </p:nvSpPr>
        <p:spPr>
          <a:xfrm>
            <a:off x="2" y="2048247"/>
            <a:ext cx="11815505" cy="2202515"/>
          </a:xfrm>
          <a:prstGeom prst="rect">
            <a:avLst/>
          </a:prstGeom>
        </p:spPr>
        <p:txBody>
          <a:bodyPr lIns="274320" tIns="274320" rIns="274320" bIns="274320"/>
          <a:lstStyle>
            <a:lvl1pPr>
              <a:defRPr sz="3600"/>
            </a:lvl1pPr>
          </a:lstStyle>
          <a:p>
            <a:r>
              <a:rPr lang="en-US"/>
              <a:t>Click to edit title</a:t>
            </a:r>
          </a:p>
        </p:txBody>
      </p:sp>
      <p:sp>
        <p:nvSpPr>
          <p:cNvPr id="10"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rgbClr val="7F7F7F"/>
                </a:solidFill>
                <a:latin typeface="Arial"/>
                <a:cs typeface="Arial"/>
              </a:defRPr>
            </a:lvl1pPr>
          </a:lstStyle>
          <a:p>
            <a:endParaRPr lang="en-US" dirty="0"/>
          </a:p>
        </p:txBody>
      </p:sp>
      <p:sp>
        <p:nvSpPr>
          <p:cNvPr id="15" name="Text Placeholder 6"/>
          <p:cNvSpPr>
            <a:spLocks noGrp="1"/>
          </p:cNvSpPr>
          <p:nvPr>
            <p:ph type="body" sz="quarter" idx="14" hasCustomPrompt="1"/>
          </p:nvPr>
        </p:nvSpPr>
        <p:spPr>
          <a:xfrm>
            <a:off x="270446" y="5117898"/>
            <a:ext cx="11545063" cy="274320"/>
          </a:xfrm>
          <a:prstGeom prst="rect">
            <a:avLst/>
          </a:prstGeom>
        </p:spPr>
        <p:txBody>
          <a:bodyPr lIns="0" tIns="0" rIns="0" bIns="0">
            <a:normAutofit/>
          </a:bodyPr>
          <a:lstStyle>
            <a:lvl1pPr marL="0" indent="0">
              <a:spcBef>
                <a:spcPts val="0"/>
              </a:spcBef>
              <a:buNone/>
              <a:defRPr sz="1400" baseline="0">
                <a:solidFill>
                  <a:schemeClr val="bg1">
                    <a:lumMod val="50000"/>
                  </a:schemeClr>
                </a:solidFill>
                <a:latin typeface="Arial"/>
                <a:cs typeface="Arial"/>
              </a:defRPr>
            </a:lvl1pPr>
          </a:lstStyle>
          <a:p>
            <a:pPr lvl="0"/>
            <a:r>
              <a:rPr lang="en-US"/>
              <a:t>Click to add presenter organization</a:t>
            </a:r>
          </a:p>
        </p:txBody>
      </p:sp>
      <p:sp>
        <p:nvSpPr>
          <p:cNvPr id="16" name="Text Placeholder 6"/>
          <p:cNvSpPr>
            <a:spLocks noGrp="1"/>
          </p:cNvSpPr>
          <p:nvPr>
            <p:ph type="body" sz="quarter" idx="15" hasCustomPrompt="1"/>
          </p:nvPr>
        </p:nvSpPr>
        <p:spPr>
          <a:xfrm>
            <a:off x="270447" y="5400575"/>
            <a:ext cx="11545061" cy="274320"/>
          </a:xfrm>
          <a:prstGeom prst="rect">
            <a:avLst/>
          </a:prstGeom>
        </p:spPr>
        <p:txBody>
          <a:bodyPr lIns="0" tIns="0" rIns="0" bIns="0">
            <a:normAutofit/>
          </a:bodyPr>
          <a:lstStyle>
            <a:lvl1pPr marL="0" indent="0">
              <a:spcBef>
                <a:spcPts val="0"/>
              </a:spcBef>
              <a:buNone/>
              <a:defRPr sz="1400" baseline="0">
                <a:solidFill>
                  <a:schemeClr val="bg1">
                    <a:lumMod val="50000"/>
                  </a:schemeClr>
                </a:solidFill>
                <a:latin typeface="Arial"/>
                <a:cs typeface="Arial"/>
              </a:defRPr>
            </a:lvl1pPr>
          </a:lstStyle>
          <a:p>
            <a:pPr lvl="0"/>
            <a:r>
              <a:rPr lang="en-US"/>
              <a:t>Click to add presentation event or location</a:t>
            </a:r>
          </a:p>
        </p:txBody>
      </p:sp>
      <p:sp>
        <p:nvSpPr>
          <p:cNvPr id="18" name="Text Placeholder 6"/>
          <p:cNvSpPr>
            <a:spLocks noGrp="1"/>
          </p:cNvSpPr>
          <p:nvPr>
            <p:ph type="body" sz="quarter" idx="16" hasCustomPrompt="1"/>
          </p:nvPr>
        </p:nvSpPr>
        <p:spPr>
          <a:xfrm>
            <a:off x="268073" y="4661324"/>
            <a:ext cx="11547436" cy="274320"/>
          </a:xfrm>
          <a:prstGeom prst="rect">
            <a:avLst/>
          </a:prstGeom>
        </p:spPr>
        <p:txBody>
          <a:bodyPr lIns="0" tIns="0" rIns="0" bIns="0">
            <a:noAutofit/>
          </a:bodyPr>
          <a:lstStyle>
            <a:lvl1pPr marL="0" indent="0">
              <a:spcBef>
                <a:spcPts val="0"/>
              </a:spcBef>
              <a:buNone/>
              <a:defRPr sz="2000" b="1" baseline="0">
                <a:solidFill>
                  <a:schemeClr val="bg1">
                    <a:lumMod val="50000"/>
                  </a:schemeClr>
                </a:solidFill>
                <a:latin typeface="Arial"/>
                <a:cs typeface="Arial"/>
              </a:defRPr>
            </a:lvl1pPr>
          </a:lstStyle>
          <a:p>
            <a:pPr lvl="0"/>
            <a:r>
              <a:rPr lang="en-US"/>
              <a:t>CLICK TO ADD PRESENTER NAME(S)</a:t>
            </a:r>
          </a:p>
        </p:txBody>
      </p:sp>
      <p:sp>
        <p:nvSpPr>
          <p:cNvPr id="21" name="Date Placeholder 3"/>
          <p:cNvSpPr txBox="1">
            <a:spLocks/>
          </p:cNvSpPr>
          <p:nvPr userDrawn="1"/>
        </p:nvSpPr>
        <p:spPr>
          <a:xfrm>
            <a:off x="9786841" y="6356352"/>
            <a:ext cx="1600617" cy="365125"/>
          </a:xfrm>
          <a:prstGeom prst="rect">
            <a:avLst/>
          </a:prstGeom>
        </p:spPr>
        <p:txBody>
          <a:bodyPr vert="horz" lIns="0" tIns="0" rIns="0" bIns="0" rtlCol="0" anchor="ctr"/>
          <a:lstStyle>
            <a:defPPr>
              <a:defRPr lang="en-US"/>
            </a:defPPr>
            <a:lvl1pPr marL="0" algn="r" defTabSz="457200" rtl="0" eaLnBrk="1" latinLnBrk="0" hangingPunct="1">
              <a:defRPr sz="900"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47B0AD-4045-D246-BDAD-F671F36BE5C4}" type="datetime4">
              <a:rPr lang="en-US" sz="900" smtClean="0">
                <a:solidFill>
                  <a:schemeClr val="tx1">
                    <a:lumMod val="50000"/>
                    <a:lumOff val="50000"/>
                  </a:schemeClr>
                </a:solidFill>
              </a:rPr>
              <a:pPr/>
              <a:t>November 19, 2021</a:t>
            </a:fld>
            <a:endParaRPr lang="en-US" sz="900" dirty="0">
              <a:solidFill>
                <a:schemeClr val="tx1">
                  <a:lumMod val="50000"/>
                  <a:lumOff val="50000"/>
                </a:schemeClr>
              </a:solidFill>
            </a:endParaRPr>
          </a:p>
        </p:txBody>
      </p:sp>
      <p:cxnSp>
        <p:nvCxnSpPr>
          <p:cNvPr id="22" name="Straight Connector 21"/>
          <p:cNvCxnSpPr/>
          <p:nvPr userDrawn="1"/>
        </p:nvCxnSpPr>
        <p:spPr>
          <a:xfrm>
            <a:off x="11531549" y="6454975"/>
            <a:ext cx="0" cy="18288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3" name="Slide Number Placeholder 5"/>
          <p:cNvSpPr txBox="1">
            <a:spLocks/>
          </p:cNvSpPr>
          <p:nvPr userDrawn="1"/>
        </p:nvSpPr>
        <p:spPr>
          <a:xfrm>
            <a:off x="11657942" y="6360084"/>
            <a:ext cx="301831" cy="365125"/>
          </a:xfrm>
          <a:prstGeom prst="rect">
            <a:avLst/>
          </a:prstGeom>
        </p:spPr>
        <p:txBody>
          <a:bodyPr lIns="0" tIns="0" bIns="0" anchor="ctr" anchorCtr="0"/>
          <a:lstStyle>
            <a:defPPr>
              <a:defRPr lang="en-US"/>
            </a:defPPr>
            <a:lvl1pPr marL="0" algn="l" defTabSz="457200" rtl="0" eaLnBrk="1" latinLnBrk="0" hangingPunct="1">
              <a:defRPr sz="900" b="1"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3722D57-58D6-9447-A6D5-A97F6C35A8FB}" type="slidenum">
              <a:rPr lang="en-US" sz="900" smtClean="0">
                <a:solidFill>
                  <a:schemeClr val="tx1">
                    <a:lumMod val="50000"/>
                    <a:lumOff val="50000"/>
                  </a:schemeClr>
                </a:solidFill>
              </a:rPr>
              <a:pPr/>
              <a:t>‹#›</a:t>
            </a:fld>
            <a:endParaRPr lang="en-US" sz="900" dirty="0">
              <a:solidFill>
                <a:schemeClr val="tx1">
                  <a:lumMod val="50000"/>
                  <a:lumOff val="50000"/>
                </a:schemeClr>
              </a:solidFill>
            </a:endParaRPr>
          </a:p>
        </p:txBody>
      </p:sp>
      <p:pic>
        <p:nvPicPr>
          <p:cNvPr id="20" name="Picture 19" descr="GMLC_Logo-0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15245" y="1717"/>
            <a:ext cx="1673705" cy="1591557"/>
          </a:xfrm>
          <a:prstGeom prst="rect">
            <a:avLst/>
          </a:prstGeom>
        </p:spPr>
      </p:pic>
    </p:spTree>
    <p:extLst>
      <p:ext uri="{BB962C8B-B14F-4D97-AF65-F5344CB8AC3E}">
        <p14:creationId xmlns:p14="http://schemas.microsoft.com/office/powerpoint/2010/main" val="4237028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sp>
        <p:nvSpPr>
          <p:cNvPr id="7" name="Title 1"/>
          <p:cNvSpPr>
            <a:spLocks noGrp="1"/>
          </p:cNvSpPr>
          <p:nvPr>
            <p:ph type="title"/>
          </p:nvPr>
        </p:nvSpPr>
        <p:spPr>
          <a:xfrm>
            <a:off x="269005" y="274640"/>
            <a:ext cx="8899516" cy="808597"/>
          </a:xfrm>
          <a:prstGeom prst="rect">
            <a:avLst/>
          </a:prstGeom>
        </p:spPr>
        <p:txBody>
          <a:bodyPr anchor="b"/>
          <a:lstStyle/>
          <a:p>
            <a:r>
              <a:rPr lang="en-US"/>
              <a:t>Click to edit Master title style</a:t>
            </a:r>
          </a:p>
        </p:txBody>
      </p:sp>
      <p:sp>
        <p:nvSpPr>
          <p:cNvPr id="8" name="Picture Placeholder 2"/>
          <p:cNvSpPr>
            <a:spLocks noGrp="1"/>
          </p:cNvSpPr>
          <p:nvPr>
            <p:ph type="pic" idx="1"/>
          </p:nvPr>
        </p:nvSpPr>
        <p:spPr>
          <a:xfrm>
            <a:off x="274391" y="1615440"/>
            <a:ext cx="11635611" cy="4307840"/>
          </a:xfrm>
          <a:prstGeom prst="rect">
            <a:avLst/>
          </a:prstGeom>
        </p:spPr>
        <p:txBody>
          <a:bodyPr wrap="square" lIns="0" tIns="0" rIns="0" bIns="0" anchor="ctr">
            <a:noAutofit/>
          </a:bodyPr>
          <a:lstStyle>
            <a:lvl1pPr marL="0" indent="0" algn="ctr">
              <a:buNone/>
              <a:defRPr sz="1800" i="1">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3267830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sp>
        <p:nvSpPr>
          <p:cNvPr id="7" name="Title 1"/>
          <p:cNvSpPr>
            <a:spLocks noGrp="1"/>
          </p:cNvSpPr>
          <p:nvPr>
            <p:ph type="title"/>
          </p:nvPr>
        </p:nvSpPr>
        <p:spPr>
          <a:xfrm>
            <a:off x="269005" y="274640"/>
            <a:ext cx="8899516" cy="808597"/>
          </a:xfrm>
          <a:prstGeom prst="rect">
            <a:avLst/>
          </a:prstGeom>
        </p:spPr>
        <p:txBody>
          <a:bodyPr anchor="b"/>
          <a:lstStyle/>
          <a:p>
            <a:r>
              <a:rPr lang="en-US"/>
              <a:t>Click to edit Master title style</a:t>
            </a:r>
          </a:p>
        </p:txBody>
      </p:sp>
    </p:spTree>
    <p:extLst>
      <p:ext uri="{BB962C8B-B14F-4D97-AF65-F5344CB8AC3E}">
        <p14:creationId xmlns:p14="http://schemas.microsoft.com/office/powerpoint/2010/main" val="1604067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9" y="1715"/>
            <a:ext cx="12185900" cy="6854568"/>
          </a:xfrm>
          <a:prstGeom prst="rect">
            <a:avLst/>
          </a:prstGeom>
        </p:spPr>
      </p:pic>
      <p:sp>
        <p:nvSpPr>
          <p:cNvPr id="2" name="Title 1"/>
          <p:cNvSpPr>
            <a:spLocks noGrp="1"/>
          </p:cNvSpPr>
          <p:nvPr>
            <p:ph type="title"/>
          </p:nvPr>
        </p:nvSpPr>
        <p:spPr>
          <a:xfrm>
            <a:off x="269005" y="274640"/>
            <a:ext cx="8899516" cy="808597"/>
          </a:xfrm>
          <a:prstGeom prst="rect">
            <a:avLst/>
          </a:prstGeom>
        </p:spPr>
        <p:txBody>
          <a:bodyPr anchor="b"/>
          <a:lstStyle/>
          <a:p>
            <a:r>
              <a:rPr lang="en-US"/>
              <a:t>Click to edit Master title style</a:t>
            </a:r>
          </a:p>
        </p:txBody>
      </p:sp>
      <p:sp>
        <p:nvSpPr>
          <p:cNvPr id="3" name="Content Placeholder 2"/>
          <p:cNvSpPr>
            <a:spLocks noGrp="1"/>
          </p:cNvSpPr>
          <p:nvPr>
            <p:ph idx="1"/>
          </p:nvPr>
        </p:nvSpPr>
        <p:spPr>
          <a:xfrm>
            <a:off x="274393" y="1600203"/>
            <a:ext cx="11541116" cy="4525963"/>
          </a:xfrm>
          <a:prstGeom prst="rect">
            <a:avLst/>
          </a:prstGeom>
        </p:spPr>
        <p:txBody>
          <a:bodyPr lIns="0" tIns="0" rIns="0" bIns="0"/>
          <a:lstStyle>
            <a:lvl1pPr marL="342900" indent="-342900">
              <a:buClrTx/>
              <a:buSzPct val="90000"/>
              <a:buFont typeface="Lucida Grande"/>
              <a:buChar char="►"/>
              <a:defRPr sz="2000">
                <a:latin typeface="Arial"/>
                <a:cs typeface="Arial"/>
              </a:defRPr>
            </a:lvl1pPr>
            <a:lvl2pPr marL="742950" indent="-285750">
              <a:buClrTx/>
              <a:buFont typeface="Arial"/>
              <a:buChar char="◼"/>
              <a:defRPr sz="1800">
                <a:latin typeface="Arial"/>
                <a:cs typeface="Arial"/>
              </a:defRPr>
            </a:lvl2pPr>
            <a:lvl3pPr marL="1143000" indent="-228600">
              <a:buClrTx/>
              <a:buSzPct val="120000"/>
              <a:buFont typeface="Lucida Grande"/>
              <a:buChar char="•"/>
              <a:defRPr sz="1600">
                <a:latin typeface="Arial"/>
                <a:cs typeface="Arial"/>
              </a:defRPr>
            </a:lvl3pPr>
            <a:lvl4pPr marL="1600200" indent="-228600">
              <a:buClr>
                <a:schemeClr val="tx1"/>
              </a:buClr>
              <a:buSzPct val="85000"/>
              <a:buFont typeface="Wingdings" charset="2"/>
              <a:buChar char="u"/>
              <a:defRPr sz="1400">
                <a:latin typeface="Arial"/>
                <a:cs typeface="Arial"/>
              </a:defRPr>
            </a:lvl4pPr>
            <a:lvl5pPr marL="2057400" indent="-228600">
              <a:buClr>
                <a:schemeClr val="tx1"/>
              </a:buClr>
              <a:buSzPct val="95000"/>
              <a:buFont typeface="Arial"/>
              <a:buChar char="►"/>
              <a:defRPr sz="12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p>
        </p:txBody>
      </p:sp>
      <p:sp>
        <p:nvSpPr>
          <p:cNvPr id="14" name="Date Placeholder 3"/>
          <p:cNvSpPr txBox="1">
            <a:spLocks/>
          </p:cNvSpPr>
          <p:nvPr userDrawn="1"/>
        </p:nvSpPr>
        <p:spPr>
          <a:xfrm>
            <a:off x="9786841" y="6356352"/>
            <a:ext cx="1600617" cy="365125"/>
          </a:xfrm>
          <a:prstGeom prst="rect">
            <a:avLst/>
          </a:prstGeom>
        </p:spPr>
        <p:txBody>
          <a:bodyPr vert="horz" lIns="0" tIns="0" rIns="0" bIns="0" rtlCol="0" anchor="ctr"/>
          <a:lstStyle>
            <a:defPPr>
              <a:defRPr lang="en-US"/>
            </a:defPPr>
            <a:lvl1pPr marL="0" algn="r" defTabSz="457200" rtl="0" eaLnBrk="1" latinLnBrk="0" hangingPunct="1">
              <a:defRPr sz="900"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47B0AD-4045-D246-BDAD-F671F36BE5C4}" type="datetime4">
              <a:rPr lang="en-US" sz="900" smtClean="0">
                <a:solidFill>
                  <a:schemeClr val="tx1">
                    <a:lumMod val="50000"/>
                    <a:lumOff val="50000"/>
                  </a:schemeClr>
                </a:solidFill>
              </a:rPr>
              <a:pPr/>
              <a:t>November 19, 2021</a:t>
            </a:fld>
            <a:endParaRPr lang="en-US" sz="900" dirty="0">
              <a:solidFill>
                <a:schemeClr val="tx1">
                  <a:lumMod val="50000"/>
                  <a:lumOff val="50000"/>
                </a:schemeClr>
              </a:solidFill>
            </a:endParaRPr>
          </a:p>
        </p:txBody>
      </p:sp>
      <p:cxnSp>
        <p:nvCxnSpPr>
          <p:cNvPr id="15" name="Straight Connector 14"/>
          <p:cNvCxnSpPr/>
          <p:nvPr userDrawn="1"/>
        </p:nvCxnSpPr>
        <p:spPr>
          <a:xfrm>
            <a:off x="11531549" y="6454975"/>
            <a:ext cx="0" cy="18288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5"/>
          <p:cNvSpPr txBox="1">
            <a:spLocks/>
          </p:cNvSpPr>
          <p:nvPr userDrawn="1"/>
        </p:nvSpPr>
        <p:spPr>
          <a:xfrm>
            <a:off x="11657942" y="6360084"/>
            <a:ext cx="301831" cy="365125"/>
          </a:xfrm>
          <a:prstGeom prst="rect">
            <a:avLst/>
          </a:prstGeom>
        </p:spPr>
        <p:txBody>
          <a:bodyPr lIns="0" tIns="0" bIns="0" anchor="ctr" anchorCtr="0"/>
          <a:lstStyle>
            <a:defPPr>
              <a:defRPr lang="en-US"/>
            </a:defPPr>
            <a:lvl1pPr marL="0" algn="l" defTabSz="457200" rtl="0" eaLnBrk="1" latinLnBrk="0" hangingPunct="1">
              <a:defRPr sz="900" b="1"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3722D57-58D6-9447-A6D5-A97F6C35A8FB}" type="slidenum">
              <a:rPr lang="en-US" sz="900" smtClean="0">
                <a:solidFill>
                  <a:schemeClr val="tx1">
                    <a:lumMod val="50000"/>
                    <a:lumOff val="50000"/>
                  </a:schemeClr>
                </a:solidFill>
              </a:rPr>
              <a:pPr/>
              <a:t>‹#›</a:t>
            </a:fld>
            <a:endParaRPr lang="en-US" sz="900" dirty="0">
              <a:solidFill>
                <a:schemeClr val="tx1">
                  <a:lumMod val="50000"/>
                  <a:lumOff val="50000"/>
                </a:schemeClr>
              </a:solidFill>
            </a:endParaRPr>
          </a:p>
        </p:txBody>
      </p:sp>
      <p:pic>
        <p:nvPicPr>
          <p:cNvPr id="18" name="Picture 17" descr="GMLC_Logo-0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15245" y="1717"/>
            <a:ext cx="1673705" cy="1591557"/>
          </a:xfrm>
          <a:prstGeom prst="rect">
            <a:avLst/>
          </a:prstGeom>
        </p:spPr>
      </p:pic>
    </p:spTree>
    <p:extLst>
      <p:ext uri="{BB962C8B-B14F-4D97-AF65-F5344CB8AC3E}">
        <p14:creationId xmlns:p14="http://schemas.microsoft.com/office/powerpoint/2010/main" val="3046016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9" y="1715"/>
            <a:ext cx="12185900" cy="6854568"/>
          </a:xfrm>
          <a:prstGeom prst="rect">
            <a:avLst/>
          </a:prstGeom>
        </p:spPr>
      </p:pic>
      <p:sp>
        <p:nvSpPr>
          <p:cNvPr id="6" name="Footer Placeholder 5"/>
          <p:cNvSpPr>
            <a:spLocks noGrp="1"/>
          </p:cNvSpPr>
          <p:nvPr>
            <p:ph type="ftr" sz="quarter" idx="11"/>
          </p:nvPr>
        </p:nvSpPr>
        <p:spPr/>
        <p:txBody>
          <a:bodyPr/>
          <a:lstStyle/>
          <a:p>
            <a:endParaRPr lang="en-US" dirty="0"/>
          </a:p>
        </p:txBody>
      </p:sp>
      <p:sp>
        <p:nvSpPr>
          <p:cNvPr id="11" name="Content Placeholder 2"/>
          <p:cNvSpPr>
            <a:spLocks noGrp="1"/>
          </p:cNvSpPr>
          <p:nvPr>
            <p:ph idx="1"/>
          </p:nvPr>
        </p:nvSpPr>
        <p:spPr>
          <a:xfrm>
            <a:off x="274394" y="1600203"/>
            <a:ext cx="5629797" cy="4525963"/>
          </a:xfrm>
          <a:prstGeom prst="rect">
            <a:avLst/>
          </a:prstGeom>
        </p:spPr>
        <p:txBody>
          <a:bodyPr lIns="0" tIns="0" rIns="0" bIns="0"/>
          <a:lstStyle>
            <a:lvl1pPr marL="342900" indent="-342900">
              <a:buClrTx/>
              <a:buSzPct val="90000"/>
              <a:buFont typeface="Lucida Grande"/>
              <a:buChar char="►"/>
              <a:defRPr sz="2000">
                <a:latin typeface="Arial"/>
                <a:cs typeface="Arial"/>
              </a:defRPr>
            </a:lvl1pPr>
            <a:lvl2pPr marL="742950" indent="-285750">
              <a:buClrTx/>
              <a:buFont typeface="Arial"/>
              <a:buChar char="◼"/>
              <a:defRPr sz="1800">
                <a:latin typeface="Arial"/>
                <a:cs typeface="Arial"/>
              </a:defRPr>
            </a:lvl2pPr>
            <a:lvl3pPr marL="1143000" indent="-228600">
              <a:buClrTx/>
              <a:buSzPct val="120000"/>
              <a:buFont typeface="Lucida Grande"/>
              <a:buChar char="•"/>
              <a:defRPr sz="1600">
                <a:latin typeface="Arial"/>
                <a:cs typeface="Arial"/>
              </a:defRPr>
            </a:lvl3pPr>
            <a:lvl4pPr marL="1600200" indent="-228600">
              <a:buClr>
                <a:schemeClr val="tx1"/>
              </a:buClr>
              <a:buSzPct val="85000"/>
              <a:buFont typeface="Wingdings" charset="2"/>
              <a:buChar char="u"/>
              <a:defRPr sz="1400">
                <a:latin typeface="Arial"/>
                <a:cs typeface="Arial"/>
              </a:defRPr>
            </a:lvl4pPr>
            <a:lvl5pPr marL="2057400" indent="-228600">
              <a:buClr>
                <a:schemeClr val="tx1"/>
              </a:buClr>
              <a:buSzPct val="95000"/>
              <a:buFont typeface="Arial"/>
              <a:buChar char="►"/>
              <a:defRPr sz="12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idx="13"/>
          </p:nvPr>
        </p:nvSpPr>
        <p:spPr>
          <a:xfrm>
            <a:off x="6185711" y="1600203"/>
            <a:ext cx="5629797" cy="4525963"/>
          </a:xfrm>
          <a:prstGeom prst="rect">
            <a:avLst/>
          </a:prstGeom>
        </p:spPr>
        <p:txBody>
          <a:bodyPr lIns="0" tIns="0" rIns="0" bIns="0"/>
          <a:lstStyle>
            <a:lvl1pPr marL="342900" indent="-342900">
              <a:buClrTx/>
              <a:buSzPct val="90000"/>
              <a:buFont typeface="Lucida Grande"/>
              <a:buChar char="►"/>
              <a:defRPr sz="2000">
                <a:latin typeface="Arial"/>
                <a:cs typeface="Arial"/>
              </a:defRPr>
            </a:lvl1pPr>
            <a:lvl2pPr marL="742950" indent="-285750">
              <a:buClrTx/>
              <a:buFont typeface="Arial"/>
              <a:buChar char="◼"/>
              <a:defRPr sz="1800">
                <a:latin typeface="Arial"/>
                <a:cs typeface="Arial"/>
              </a:defRPr>
            </a:lvl2pPr>
            <a:lvl3pPr marL="1143000" indent="-228600">
              <a:buClrTx/>
              <a:buSzPct val="120000"/>
              <a:buFont typeface="Lucida Grande"/>
              <a:buChar char="•"/>
              <a:defRPr sz="1600">
                <a:latin typeface="Arial"/>
                <a:cs typeface="Arial"/>
              </a:defRPr>
            </a:lvl3pPr>
            <a:lvl4pPr marL="1600200" indent="-228600">
              <a:buClr>
                <a:schemeClr val="tx1"/>
              </a:buClr>
              <a:buSzPct val="85000"/>
              <a:buFont typeface="Wingdings" charset="2"/>
              <a:buChar char="u"/>
              <a:defRPr sz="1400">
                <a:latin typeface="Arial"/>
                <a:cs typeface="Arial"/>
              </a:defRPr>
            </a:lvl4pPr>
            <a:lvl5pPr marL="2057400" indent="-228600">
              <a:buClr>
                <a:schemeClr val="tx1"/>
              </a:buClr>
              <a:buSzPct val="95000"/>
              <a:buFont typeface="Arial"/>
              <a:buChar char="►"/>
              <a:defRPr sz="12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269005" y="274640"/>
            <a:ext cx="8899516" cy="808597"/>
          </a:xfrm>
          <a:prstGeom prst="rect">
            <a:avLst/>
          </a:prstGeom>
        </p:spPr>
        <p:txBody>
          <a:bodyPr anchor="b"/>
          <a:lstStyle/>
          <a:p>
            <a:r>
              <a:rPr lang="en-US"/>
              <a:t>Click to edit Master title style</a:t>
            </a:r>
          </a:p>
        </p:txBody>
      </p:sp>
      <p:sp>
        <p:nvSpPr>
          <p:cNvPr id="19" name="Date Placeholder 3"/>
          <p:cNvSpPr txBox="1">
            <a:spLocks/>
          </p:cNvSpPr>
          <p:nvPr userDrawn="1"/>
        </p:nvSpPr>
        <p:spPr>
          <a:xfrm>
            <a:off x="9786841" y="6356352"/>
            <a:ext cx="1600617" cy="365125"/>
          </a:xfrm>
          <a:prstGeom prst="rect">
            <a:avLst/>
          </a:prstGeom>
        </p:spPr>
        <p:txBody>
          <a:bodyPr vert="horz" lIns="0" tIns="0" rIns="0" bIns="0" rtlCol="0" anchor="ctr"/>
          <a:lstStyle>
            <a:defPPr>
              <a:defRPr lang="en-US"/>
            </a:defPPr>
            <a:lvl1pPr marL="0" algn="r" defTabSz="457200" rtl="0" eaLnBrk="1" latinLnBrk="0" hangingPunct="1">
              <a:defRPr sz="900"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47B0AD-4045-D246-BDAD-F671F36BE5C4}" type="datetime4">
              <a:rPr lang="en-US" sz="900" smtClean="0">
                <a:solidFill>
                  <a:schemeClr val="tx1">
                    <a:lumMod val="50000"/>
                    <a:lumOff val="50000"/>
                  </a:schemeClr>
                </a:solidFill>
              </a:rPr>
              <a:pPr/>
              <a:t>November 19, 2021</a:t>
            </a:fld>
            <a:endParaRPr lang="en-US" sz="900" dirty="0">
              <a:solidFill>
                <a:schemeClr val="tx1">
                  <a:lumMod val="50000"/>
                  <a:lumOff val="50000"/>
                </a:schemeClr>
              </a:solidFill>
            </a:endParaRPr>
          </a:p>
        </p:txBody>
      </p:sp>
      <p:cxnSp>
        <p:nvCxnSpPr>
          <p:cNvPr id="20" name="Straight Connector 19"/>
          <p:cNvCxnSpPr/>
          <p:nvPr userDrawn="1"/>
        </p:nvCxnSpPr>
        <p:spPr>
          <a:xfrm>
            <a:off x="11531549" y="6454975"/>
            <a:ext cx="0" cy="18288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Slide Number Placeholder 5"/>
          <p:cNvSpPr txBox="1">
            <a:spLocks/>
          </p:cNvSpPr>
          <p:nvPr userDrawn="1"/>
        </p:nvSpPr>
        <p:spPr>
          <a:xfrm>
            <a:off x="11657942" y="6360084"/>
            <a:ext cx="301831" cy="365125"/>
          </a:xfrm>
          <a:prstGeom prst="rect">
            <a:avLst/>
          </a:prstGeom>
        </p:spPr>
        <p:txBody>
          <a:bodyPr lIns="0" tIns="0" bIns="0" anchor="ctr" anchorCtr="0"/>
          <a:lstStyle>
            <a:defPPr>
              <a:defRPr lang="en-US"/>
            </a:defPPr>
            <a:lvl1pPr marL="0" algn="l" defTabSz="457200" rtl="0" eaLnBrk="1" latinLnBrk="0" hangingPunct="1">
              <a:defRPr sz="900" b="1"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3722D57-58D6-9447-A6D5-A97F6C35A8FB}" type="slidenum">
              <a:rPr lang="en-US" sz="900" smtClean="0">
                <a:solidFill>
                  <a:schemeClr val="tx1">
                    <a:lumMod val="50000"/>
                    <a:lumOff val="50000"/>
                  </a:schemeClr>
                </a:solidFill>
              </a:rPr>
              <a:pPr/>
              <a:t>‹#›</a:t>
            </a:fld>
            <a:endParaRPr lang="en-US" sz="900" dirty="0">
              <a:solidFill>
                <a:schemeClr val="tx1">
                  <a:lumMod val="50000"/>
                  <a:lumOff val="50000"/>
                </a:schemeClr>
              </a:solidFill>
            </a:endParaRPr>
          </a:p>
        </p:txBody>
      </p:sp>
      <p:pic>
        <p:nvPicPr>
          <p:cNvPr id="18" name="Picture 17" descr="GMLC_Logo-0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15245" y="1717"/>
            <a:ext cx="1673705" cy="1591557"/>
          </a:xfrm>
          <a:prstGeom prst="rect">
            <a:avLst/>
          </a:prstGeom>
        </p:spPr>
      </p:pic>
    </p:spTree>
    <p:extLst>
      <p:ext uri="{BB962C8B-B14F-4D97-AF65-F5344CB8AC3E}">
        <p14:creationId xmlns:p14="http://schemas.microsoft.com/office/powerpoint/2010/main" val="2073641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9" y="1715"/>
            <a:ext cx="12185900" cy="6854568"/>
          </a:xfrm>
          <a:prstGeom prst="rect">
            <a:avLst/>
          </a:prstGeom>
        </p:spPr>
      </p:pic>
      <p:sp>
        <p:nvSpPr>
          <p:cNvPr id="3" name="Text Placeholder 2"/>
          <p:cNvSpPr>
            <a:spLocks noGrp="1"/>
          </p:cNvSpPr>
          <p:nvPr>
            <p:ph type="body" idx="1"/>
          </p:nvPr>
        </p:nvSpPr>
        <p:spPr>
          <a:xfrm>
            <a:off x="274394" y="1535113"/>
            <a:ext cx="5629797" cy="412220"/>
          </a:xfrm>
          <a:prstGeom prst="rect">
            <a:avLst/>
          </a:prstGeom>
        </p:spPr>
        <p:txBody>
          <a:bodyPr lIns="0" tIns="0" rIns="0" bIns="0" anchor="b">
            <a:norm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Footer Placeholder 7"/>
          <p:cNvSpPr>
            <a:spLocks noGrp="1"/>
          </p:cNvSpPr>
          <p:nvPr>
            <p:ph type="ftr" sz="quarter" idx="11"/>
          </p:nvPr>
        </p:nvSpPr>
        <p:spPr/>
        <p:txBody>
          <a:bodyPr/>
          <a:lstStyle/>
          <a:p>
            <a:endParaRPr lang="en-US" dirty="0"/>
          </a:p>
        </p:txBody>
      </p:sp>
      <p:sp>
        <p:nvSpPr>
          <p:cNvPr id="13" name="Title 1"/>
          <p:cNvSpPr>
            <a:spLocks noGrp="1"/>
          </p:cNvSpPr>
          <p:nvPr>
            <p:ph type="title"/>
          </p:nvPr>
        </p:nvSpPr>
        <p:spPr>
          <a:xfrm>
            <a:off x="269005" y="274640"/>
            <a:ext cx="8899516" cy="808597"/>
          </a:xfrm>
          <a:prstGeom prst="rect">
            <a:avLst/>
          </a:prstGeom>
        </p:spPr>
        <p:txBody>
          <a:bodyPr anchor="b"/>
          <a:lstStyle/>
          <a:p>
            <a:r>
              <a:rPr lang="en-US"/>
              <a:t>Click to edit Master title style</a:t>
            </a:r>
          </a:p>
        </p:txBody>
      </p:sp>
      <p:sp>
        <p:nvSpPr>
          <p:cNvPr id="14" name="Content Placeholder 2"/>
          <p:cNvSpPr>
            <a:spLocks noGrp="1"/>
          </p:cNvSpPr>
          <p:nvPr>
            <p:ph idx="13"/>
          </p:nvPr>
        </p:nvSpPr>
        <p:spPr>
          <a:xfrm>
            <a:off x="274394" y="2062172"/>
            <a:ext cx="5629797" cy="3779204"/>
          </a:xfrm>
          <a:prstGeom prst="rect">
            <a:avLst/>
          </a:prstGeom>
        </p:spPr>
        <p:txBody>
          <a:bodyPr lIns="0" tIns="0" rIns="0" bIns="0"/>
          <a:lstStyle>
            <a:lvl1pPr marL="342900" indent="-342900">
              <a:buClrTx/>
              <a:buSzPct val="90000"/>
              <a:buFont typeface="Lucida Grande"/>
              <a:buChar char="►"/>
              <a:defRPr sz="2000">
                <a:latin typeface="Arial"/>
                <a:cs typeface="Arial"/>
              </a:defRPr>
            </a:lvl1pPr>
            <a:lvl2pPr marL="742950" indent="-285750">
              <a:buClrTx/>
              <a:buFont typeface="Arial"/>
              <a:buChar char="◼"/>
              <a:defRPr sz="1800">
                <a:latin typeface="Arial"/>
                <a:cs typeface="Arial"/>
              </a:defRPr>
            </a:lvl2pPr>
            <a:lvl3pPr marL="1143000" indent="-228600">
              <a:buClrTx/>
              <a:buSzPct val="120000"/>
              <a:buFont typeface="Lucida Grande"/>
              <a:buChar char="•"/>
              <a:defRPr sz="1600">
                <a:latin typeface="Arial"/>
                <a:cs typeface="Arial"/>
              </a:defRPr>
            </a:lvl3pPr>
            <a:lvl4pPr marL="1600200" indent="-228600">
              <a:buClr>
                <a:schemeClr val="tx1"/>
              </a:buClr>
              <a:buSzPct val="85000"/>
              <a:buFont typeface="Wingdings" charset="2"/>
              <a:buChar char="u"/>
              <a:defRPr sz="1400">
                <a:latin typeface="Arial"/>
                <a:cs typeface="Arial"/>
              </a:defRPr>
            </a:lvl4pPr>
            <a:lvl5pPr marL="2057400" indent="-228600">
              <a:buClr>
                <a:schemeClr val="tx1"/>
              </a:buClr>
              <a:buSzPct val="95000"/>
              <a:buFont typeface="Arial"/>
              <a:buChar char="►"/>
              <a:defRPr sz="12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4"/>
          </p:nvPr>
        </p:nvSpPr>
        <p:spPr>
          <a:xfrm>
            <a:off x="6185711" y="2062172"/>
            <a:ext cx="5629797" cy="3779204"/>
          </a:xfrm>
          <a:prstGeom prst="rect">
            <a:avLst/>
          </a:prstGeom>
        </p:spPr>
        <p:txBody>
          <a:bodyPr lIns="0" tIns="0" rIns="0" bIns="0"/>
          <a:lstStyle>
            <a:lvl1pPr marL="342900" indent="-342900">
              <a:buClrTx/>
              <a:buSzPct val="90000"/>
              <a:buFont typeface="Lucida Grande"/>
              <a:buChar char="►"/>
              <a:defRPr sz="2000">
                <a:latin typeface="Arial"/>
                <a:cs typeface="Arial"/>
              </a:defRPr>
            </a:lvl1pPr>
            <a:lvl2pPr marL="742950" indent="-285750">
              <a:buClrTx/>
              <a:buFont typeface="Arial"/>
              <a:buChar char="◼"/>
              <a:defRPr sz="1800">
                <a:latin typeface="Arial"/>
                <a:cs typeface="Arial"/>
              </a:defRPr>
            </a:lvl2pPr>
            <a:lvl3pPr marL="1143000" indent="-228600">
              <a:buClrTx/>
              <a:buSzPct val="120000"/>
              <a:buFont typeface="Lucida Grande"/>
              <a:buChar char="•"/>
              <a:defRPr sz="1600">
                <a:latin typeface="Arial"/>
                <a:cs typeface="Arial"/>
              </a:defRPr>
            </a:lvl3pPr>
            <a:lvl4pPr marL="1600200" indent="-228600">
              <a:buClr>
                <a:schemeClr val="tx1"/>
              </a:buClr>
              <a:buSzPct val="85000"/>
              <a:buFont typeface="Wingdings" charset="2"/>
              <a:buChar char="u"/>
              <a:defRPr sz="1400">
                <a:latin typeface="Arial"/>
                <a:cs typeface="Arial"/>
              </a:defRPr>
            </a:lvl4pPr>
            <a:lvl5pPr marL="2057400" indent="-228600">
              <a:buClr>
                <a:schemeClr val="tx1"/>
              </a:buClr>
              <a:buSzPct val="95000"/>
              <a:buFont typeface="Arial"/>
              <a:buChar char="►"/>
              <a:defRPr sz="12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p:cNvSpPr>
            <a:spLocks noGrp="1"/>
          </p:cNvSpPr>
          <p:nvPr>
            <p:ph type="body" idx="15"/>
          </p:nvPr>
        </p:nvSpPr>
        <p:spPr>
          <a:xfrm>
            <a:off x="6185713" y="1535113"/>
            <a:ext cx="5629796" cy="412220"/>
          </a:xfrm>
          <a:prstGeom prst="rect">
            <a:avLst/>
          </a:prstGeom>
        </p:spPr>
        <p:txBody>
          <a:bodyPr lIns="0" tIns="0" rIns="0" bIns="0" anchor="b">
            <a:norm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Date Placeholder 3"/>
          <p:cNvSpPr txBox="1">
            <a:spLocks/>
          </p:cNvSpPr>
          <p:nvPr userDrawn="1"/>
        </p:nvSpPr>
        <p:spPr>
          <a:xfrm>
            <a:off x="9786841" y="6356352"/>
            <a:ext cx="1600617" cy="365125"/>
          </a:xfrm>
          <a:prstGeom prst="rect">
            <a:avLst/>
          </a:prstGeom>
        </p:spPr>
        <p:txBody>
          <a:bodyPr vert="horz" lIns="0" tIns="0" rIns="0" bIns="0" rtlCol="0" anchor="ctr"/>
          <a:lstStyle>
            <a:defPPr>
              <a:defRPr lang="en-US"/>
            </a:defPPr>
            <a:lvl1pPr marL="0" algn="r" defTabSz="457200" rtl="0" eaLnBrk="1" latinLnBrk="0" hangingPunct="1">
              <a:defRPr sz="900"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47B0AD-4045-D246-BDAD-F671F36BE5C4}" type="datetime4">
              <a:rPr lang="en-US" sz="900" smtClean="0">
                <a:solidFill>
                  <a:schemeClr val="tx1">
                    <a:lumMod val="50000"/>
                    <a:lumOff val="50000"/>
                  </a:schemeClr>
                </a:solidFill>
              </a:rPr>
              <a:pPr/>
              <a:t>November 19, 2021</a:t>
            </a:fld>
            <a:endParaRPr lang="en-US" sz="900" dirty="0">
              <a:solidFill>
                <a:schemeClr val="tx1">
                  <a:lumMod val="50000"/>
                  <a:lumOff val="50000"/>
                </a:schemeClr>
              </a:solidFill>
            </a:endParaRPr>
          </a:p>
        </p:txBody>
      </p:sp>
      <p:cxnSp>
        <p:nvCxnSpPr>
          <p:cNvPr id="23" name="Straight Connector 22"/>
          <p:cNvCxnSpPr/>
          <p:nvPr userDrawn="1"/>
        </p:nvCxnSpPr>
        <p:spPr>
          <a:xfrm>
            <a:off x="11531549" y="6454975"/>
            <a:ext cx="0" cy="18288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4" name="Slide Number Placeholder 5"/>
          <p:cNvSpPr txBox="1">
            <a:spLocks/>
          </p:cNvSpPr>
          <p:nvPr userDrawn="1"/>
        </p:nvSpPr>
        <p:spPr>
          <a:xfrm>
            <a:off x="11657942" y="6360084"/>
            <a:ext cx="301831" cy="365125"/>
          </a:xfrm>
          <a:prstGeom prst="rect">
            <a:avLst/>
          </a:prstGeom>
        </p:spPr>
        <p:txBody>
          <a:bodyPr lIns="0" tIns="0" bIns="0" anchor="ctr" anchorCtr="0"/>
          <a:lstStyle>
            <a:defPPr>
              <a:defRPr lang="en-US"/>
            </a:defPPr>
            <a:lvl1pPr marL="0" algn="l" defTabSz="457200" rtl="0" eaLnBrk="1" latinLnBrk="0" hangingPunct="1">
              <a:defRPr sz="900" b="1"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3722D57-58D6-9447-A6D5-A97F6C35A8FB}" type="slidenum">
              <a:rPr lang="en-US" sz="900" smtClean="0">
                <a:solidFill>
                  <a:schemeClr val="tx1">
                    <a:lumMod val="50000"/>
                    <a:lumOff val="50000"/>
                  </a:schemeClr>
                </a:solidFill>
              </a:rPr>
              <a:pPr/>
              <a:t>‹#›</a:t>
            </a:fld>
            <a:endParaRPr lang="en-US" sz="900" dirty="0">
              <a:solidFill>
                <a:schemeClr val="tx1">
                  <a:lumMod val="50000"/>
                  <a:lumOff val="50000"/>
                </a:schemeClr>
              </a:solidFill>
            </a:endParaRPr>
          </a:p>
        </p:txBody>
      </p:sp>
      <p:pic>
        <p:nvPicPr>
          <p:cNvPr id="20" name="Picture 19" descr="GMLC_Logo-0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15245" y="1717"/>
            <a:ext cx="1673705" cy="1591557"/>
          </a:xfrm>
          <a:prstGeom prst="rect">
            <a:avLst/>
          </a:prstGeom>
        </p:spPr>
      </p:pic>
    </p:spTree>
    <p:extLst>
      <p:ext uri="{BB962C8B-B14F-4D97-AF65-F5344CB8AC3E}">
        <p14:creationId xmlns:p14="http://schemas.microsoft.com/office/powerpoint/2010/main" val="1579395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9" y="1715"/>
            <a:ext cx="12185900" cy="6854568"/>
          </a:xfrm>
          <a:prstGeom prst="rect">
            <a:avLst/>
          </a:prstGeom>
        </p:spPr>
      </p:pic>
      <p:sp>
        <p:nvSpPr>
          <p:cNvPr id="5" name="Footer Placeholder 4"/>
          <p:cNvSpPr>
            <a:spLocks noGrp="1"/>
          </p:cNvSpPr>
          <p:nvPr>
            <p:ph type="ftr" sz="quarter" idx="11"/>
          </p:nvPr>
        </p:nvSpPr>
        <p:spPr/>
        <p:txBody>
          <a:bodyPr/>
          <a:lstStyle/>
          <a:p>
            <a:endParaRPr lang="en-US" dirty="0"/>
          </a:p>
        </p:txBody>
      </p:sp>
      <p:sp>
        <p:nvSpPr>
          <p:cNvPr id="13" name="Picture Placeholder 2"/>
          <p:cNvSpPr>
            <a:spLocks noGrp="1"/>
          </p:cNvSpPr>
          <p:nvPr>
            <p:ph type="pic" idx="1"/>
          </p:nvPr>
        </p:nvSpPr>
        <p:spPr>
          <a:xfrm>
            <a:off x="274391" y="1615440"/>
            <a:ext cx="11635611" cy="4307840"/>
          </a:xfrm>
          <a:prstGeom prst="rect">
            <a:avLst/>
          </a:prstGeom>
        </p:spPr>
        <p:txBody>
          <a:bodyPr wrap="square" lIns="0" tIns="0" rIns="0" bIns="0" anchor="ctr">
            <a:noAutofit/>
          </a:bodyPr>
          <a:lstStyle>
            <a:lvl1pPr marL="0" indent="0" algn="ctr">
              <a:buNone/>
              <a:defRPr sz="1800" i="1">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5" name="Title 1"/>
          <p:cNvSpPr>
            <a:spLocks noGrp="1"/>
          </p:cNvSpPr>
          <p:nvPr>
            <p:ph type="title"/>
          </p:nvPr>
        </p:nvSpPr>
        <p:spPr>
          <a:xfrm>
            <a:off x="269005" y="274640"/>
            <a:ext cx="8899516" cy="808597"/>
          </a:xfrm>
          <a:prstGeom prst="rect">
            <a:avLst/>
          </a:prstGeom>
        </p:spPr>
        <p:txBody>
          <a:bodyPr anchor="b"/>
          <a:lstStyle/>
          <a:p>
            <a:r>
              <a:rPr lang="en-US"/>
              <a:t>Click to edit Master title style</a:t>
            </a:r>
          </a:p>
        </p:txBody>
      </p:sp>
      <p:sp>
        <p:nvSpPr>
          <p:cNvPr id="17" name="Date Placeholder 3"/>
          <p:cNvSpPr txBox="1">
            <a:spLocks/>
          </p:cNvSpPr>
          <p:nvPr userDrawn="1"/>
        </p:nvSpPr>
        <p:spPr>
          <a:xfrm>
            <a:off x="9786841" y="6356352"/>
            <a:ext cx="1600617" cy="365125"/>
          </a:xfrm>
          <a:prstGeom prst="rect">
            <a:avLst/>
          </a:prstGeom>
        </p:spPr>
        <p:txBody>
          <a:bodyPr vert="horz" lIns="0" tIns="0" rIns="0" bIns="0" rtlCol="0" anchor="ctr"/>
          <a:lstStyle>
            <a:defPPr>
              <a:defRPr lang="en-US"/>
            </a:defPPr>
            <a:lvl1pPr marL="0" algn="r" defTabSz="457200" rtl="0" eaLnBrk="1" latinLnBrk="0" hangingPunct="1">
              <a:defRPr sz="900"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47B0AD-4045-D246-BDAD-F671F36BE5C4}" type="datetime4">
              <a:rPr lang="en-US" sz="900" smtClean="0">
                <a:solidFill>
                  <a:schemeClr val="tx1">
                    <a:lumMod val="50000"/>
                    <a:lumOff val="50000"/>
                  </a:schemeClr>
                </a:solidFill>
              </a:rPr>
              <a:pPr/>
              <a:t>November 19, 2021</a:t>
            </a:fld>
            <a:endParaRPr lang="en-US" sz="900" dirty="0">
              <a:solidFill>
                <a:schemeClr val="tx1">
                  <a:lumMod val="50000"/>
                  <a:lumOff val="50000"/>
                </a:schemeClr>
              </a:solidFill>
            </a:endParaRPr>
          </a:p>
        </p:txBody>
      </p:sp>
      <p:cxnSp>
        <p:nvCxnSpPr>
          <p:cNvPr id="18" name="Straight Connector 17"/>
          <p:cNvCxnSpPr/>
          <p:nvPr userDrawn="1"/>
        </p:nvCxnSpPr>
        <p:spPr>
          <a:xfrm>
            <a:off x="11531549" y="6454975"/>
            <a:ext cx="0" cy="18288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9" name="Slide Number Placeholder 5"/>
          <p:cNvSpPr txBox="1">
            <a:spLocks/>
          </p:cNvSpPr>
          <p:nvPr userDrawn="1"/>
        </p:nvSpPr>
        <p:spPr>
          <a:xfrm>
            <a:off x="11657942" y="6360084"/>
            <a:ext cx="301831" cy="365125"/>
          </a:xfrm>
          <a:prstGeom prst="rect">
            <a:avLst/>
          </a:prstGeom>
        </p:spPr>
        <p:txBody>
          <a:bodyPr lIns="0" tIns="0" bIns="0" anchor="ctr" anchorCtr="0"/>
          <a:lstStyle>
            <a:defPPr>
              <a:defRPr lang="en-US"/>
            </a:defPPr>
            <a:lvl1pPr marL="0" algn="l" defTabSz="457200" rtl="0" eaLnBrk="1" latinLnBrk="0" hangingPunct="1">
              <a:defRPr sz="900" b="1"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3722D57-58D6-9447-A6D5-A97F6C35A8FB}" type="slidenum">
              <a:rPr lang="en-US" sz="900" smtClean="0">
                <a:solidFill>
                  <a:schemeClr val="tx1">
                    <a:lumMod val="50000"/>
                    <a:lumOff val="50000"/>
                  </a:schemeClr>
                </a:solidFill>
              </a:rPr>
              <a:pPr/>
              <a:t>‹#›</a:t>
            </a:fld>
            <a:endParaRPr lang="en-US" sz="900" dirty="0">
              <a:solidFill>
                <a:schemeClr val="tx1">
                  <a:lumMod val="50000"/>
                  <a:lumOff val="50000"/>
                </a:schemeClr>
              </a:solidFill>
            </a:endParaRPr>
          </a:p>
        </p:txBody>
      </p:sp>
      <p:pic>
        <p:nvPicPr>
          <p:cNvPr id="14" name="Picture 13" descr="GMLC_Logo-0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15245" y="1717"/>
            <a:ext cx="1673705" cy="1591557"/>
          </a:xfrm>
          <a:prstGeom prst="rect">
            <a:avLst/>
          </a:prstGeom>
        </p:spPr>
      </p:pic>
    </p:spTree>
    <p:extLst>
      <p:ext uri="{BB962C8B-B14F-4D97-AF65-F5344CB8AC3E}">
        <p14:creationId xmlns:p14="http://schemas.microsoft.com/office/powerpoint/2010/main" val="2447692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9" y="1715"/>
            <a:ext cx="12185900" cy="6854568"/>
          </a:xfrm>
          <a:prstGeom prst="rect">
            <a:avLst/>
          </a:prstGeom>
        </p:spPr>
      </p:pic>
      <p:sp>
        <p:nvSpPr>
          <p:cNvPr id="4" name="Footer Placeholder 3"/>
          <p:cNvSpPr>
            <a:spLocks noGrp="1"/>
          </p:cNvSpPr>
          <p:nvPr>
            <p:ph type="ftr" sz="quarter" idx="11"/>
          </p:nvPr>
        </p:nvSpPr>
        <p:spPr/>
        <p:txBody>
          <a:bodyPr/>
          <a:lstStyle/>
          <a:p>
            <a:endParaRPr lang="en-US" dirty="0"/>
          </a:p>
        </p:txBody>
      </p:sp>
      <p:sp>
        <p:nvSpPr>
          <p:cNvPr id="9" name="Title 1"/>
          <p:cNvSpPr>
            <a:spLocks noGrp="1"/>
          </p:cNvSpPr>
          <p:nvPr>
            <p:ph type="title"/>
          </p:nvPr>
        </p:nvSpPr>
        <p:spPr>
          <a:xfrm>
            <a:off x="269005" y="274640"/>
            <a:ext cx="8899516" cy="808597"/>
          </a:xfrm>
          <a:prstGeom prst="rect">
            <a:avLst/>
          </a:prstGeom>
        </p:spPr>
        <p:txBody>
          <a:bodyPr anchor="b"/>
          <a:lstStyle/>
          <a:p>
            <a:r>
              <a:rPr lang="en-US"/>
              <a:t>Click to edit Master title style</a:t>
            </a:r>
          </a:p>
        </p:txBody>
      </p:sp>
      <p:sp>
        <p:nvSpPr>
          <p:cNvPr id="15" name="Date Placeholder 3"/>
          <p:cNvSpPr txBox="1">
            <a:spLocks/>
          </p:cNvSpPr>
          <p:nvPr userDrawn="1"/>
        </p:nvSpPr>
        <p:spPr>
          <a:xfrm>
            <a:off x="9786841" y="6356352"/>
            <a:ext cx="1600617" cy="365125"/>
          </a:xfrm>
          <a:prstGeom prst="rect">
            <a:avLst/>
          </a:prstGeom>
        </p:spPr>
        <p:txBody>
          <a:bodyPr vert="horz" lIns="0" tIns="0" rIns="0" bIns="0" rtlCol="0" anchor="ctr"/>
          <a:lstStyle>
            <a:defPPr>
              <a:defRPr lang="en-US"/>
            </a:defPPr>
            <a:lvl1pPr marL="0" algn="r" defTabSz="457200" rtl="0" eaLnBrk="1" latinLnBrk="0" hangingPunct="1">
              <a:defRPr sz="900"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47B0AD-4045-D246-BDAD-F671F36BE5C4}" type="datetime4">
              <a:rPr lang="en-US" sz="900" smtClean="0">
                <a:solidFill>
                  <a:schemeClr val="tx1">
                    <a:lumMod val="50000"/>
                    <a:lumOff val="50000"/>
                  </a:schemeClr>
                </a:solidFill>
              </a:rPr>
              <a:pPr/>
              <a:t>November 19, 2021</a:t>
            </a:fld>
            <a:endParaRPr lang="en-US" sz="900" dirty="0">
              <a:solidFill>
                <a:schemeClr val="tx1">
                  <a:lumMod val="50000"/>
                  <a:lumOff val="50000"/>
                </a:schemeClr>
              </a:solidFill>
            </a:endParaRPr>
          </a:p>
        </p:txBody>
      </p:sp>
      <p:cxnSp>
        <p:nvCxnSpPr>
          <p:cNvPr id="16" name="Straight Connector 15"/>
          <p:cNvCxnSpPr/>
          <p:nvPr userDrawn="1"/>
        </p:nvCxnSpPr>
        <p:spPr>
          <a:xfrm>
            <a:off x="11531549" y="6454975"/>
            <a:ext cx="0" cy="18288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7" name="Slide Number Placeholder 5"/>
          <p:cNvSpPr txBox="1">
            <a:spLocks/>
          </p:cNvSpPr>
          <p:nvPr userDrawn="1"/>
        </p:nvSpPr>
        <p:spPr>
          <a:xfrm>
            <a:off x="11657942" y="6360084"/>
            <a:ext cx="301831" cy="365125"/>
          </a:xfrm>
          <a:prstGeom prst="rect">
            <a:avLst/>
          </a:prstGeom>
        </p:spPr>
        <p:txBody>
          <a:bodyPr lIns="0" tIns="0" bIns="0" anchor="ctr" anchorCtr="0"/>
          <a:lstStyle>
            <a:defPPr>
              <a:defRPr lang="en-US"/>
            </a:defPPr>
            <a:lvl1pPr marL="0" algn="l" defTabSz="457200" rtl="0" eaLnBrk="1" latinLnBrk="0" hangingPunct="1">
              <a:defRPr sz="900" b="1"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3722D57-58D6-9447-A6D5-A97F6C35A8FB}" type="slidenum">
              <a:rPr lang="en-US" sz="900" smtClean="0">
                <a:solidFill>
                  <a:schemeClr val="tx1">
                    <a:lumMod val="50000"/>
                    <a:lumOff val="50000"/>
                  </a:schemeClr>
                </a:solidFill>
              </a:rPr>
              <a:pPr/>
              <a:t>‹#›</a:t>
            </a:fld>
            <a:endParaRPr lang="en-US" sz="900" dirty="0">
              <a:solidFill>
                <a:schemeClr val="tx1">
                  <a:lumMod val="50000"/>
                  <a:lumOff val="50000"/>
                </a:schemeClr>
              </a:solidFill>
            </a:endParaRPr>
          </a:p>
        </p:txBody>
      </p:sp>
      <p:pic>
        <p:nvPicPr>
          <p:cNvPr id="13" name="Picture 12" descr="GMLC_Logo-0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15245" y="1717"/>
            <a:ext cx="1673705" cy="1591557"/>
          </a:xfrm>
          <a:prstGeom prst="rect">
            <a:avLst/>
          </a:prstGeom>
        </p:spPr>
      </p:pic>
    </p:spTree>
    <p:extLst>
      <p:ext uri="{BB962C8B-B14F-4D97-AF65-F5344CB8AC3E}">
        <p14:creationId xmlns:p14="http://schemas.microsoft.com/office/powerpoint/2010/main" val="3899467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5" name="Title 1"/>
          <p:cNvSpPr>
            <a:spLocks noGrp="1"/>
          </p:cNvSpPr>
          <p:nvPr>
            <p:ph type="title"/>
          </p:nvPr>
        </p:nvSpPr>
        <p:spPr>
          <a:xfrm>
            <a:off x="269005" y="274640"/>
            <a:ext cx="8899516" cy="808597"/>
          </a:xfrm>
          <a:prstGeom prst="rect">
            <a:avLst/>
          </a:prstGeom>
        </p:spPr>
        <p:txBody>
          <a:bodyPr anchor="b"/>
          <a:lstStyle/>
          <a:p>
            <a:r>
              <a:rPr lang="en-US"/>
              <a:t>Click to edit Master title style</a:t>
            </a:r>
          </a:p>
        </p:txBody>
      </p:sp>
      <p:sp>
        <p:nvSpPr>
          <p:cNvPr id="6" name="Content Placeholder 2"/>
          <p:cNvSpPr>
            <a:spLocks noGrp="1"/>
          </p:cNvSpPr>
          <p:nvPr>
            <p:ph idx="1"/>
          </p:nvPr>
        </p:nvSpPr>
        <p:spPr>
          <a:xfrm>
            <a:off x="274393" y="1600203"/>
            <a:ext cx="11541116" cy="4525963"/>
          </a:xfrm>
          <a:prstGeom prst="rect">
            <a:avLst/>
          </a:prstGeom>
        </p:spPr>
        <p:txBody>
          <a:bodyPr lIns="0" tIns="0" rIns="0" bIns="0"/>
          <a:lstStyle>
            <a:lvl1pPr marL="342900" indent="-342900">
              <a:buClrTx/>
              <a:buSzPct val="90000"/>
              <a:buFont typeface="Lucida Grande"/>
              <a:buChar char="►"/>
              <a:defRPr sz="2000">
                <a:latin typeface="Arial"/>
                <a:cs typeface="Arial"/>
              </a:defRPr>
            </a:lvl1pPr>
            <a:lvl2pPr marL="742950" indent="-285750">
              <a:buClrTx/>
              <a:buFont typeface="Arial"/>
              <a:buChar char="◼"/>
              <a:defRPr sz="1800">
                <a:latin typeface="Arial"/>
                <a:cs typeface="Arial"/>
              </a:defRPr>
            </a:lvl2pPr>
            <a:lvl3pPr marL="1143000" indent="-228600">
              <a:buClrTx/>
              <a:buSzPct val="120000"/>
              <a:buFont typeface="Lucida Grande"/>
              <a:buChar char="•"/>
              <a:defRPr sz="1600">
                <a:latin typeface="Arial"/>
                <a:cs typeface="Arial"/>
              </a:defRPr>
            </a:lvl3pPr>
            <a:lvl4pPr marL="1600200" indent="-228600">
              <a:buClr>
                <a:schemeClr val="tx1"/>
              </a:buClr>
              <a:buSzPct val="85000"/>
              <a:buFont typeface="Wingdings" charset="2"/>
              <a:buChar char="u"/>
              <a:defRPr sz="1400">
                <a:latin typeface="Arial"/>
                <a:cs typeface="Arial"/>
              </a:defRPr>
            </a:lvl4pPr>
            <a:lvl5pPr marL="2057400" indent="-228600">
              <a:buClr>
                <a:schemeClr val="tx1"/>
              </a:buClr>
              <a:buSzPct val="95000"/>
              <a:buFont typeface="Arial"/>
              <a:buChar char="►"/>
              <a:defRPr sz="12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4058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sp>
        <p:nvSpPr>
          <p:cNvPr id="8" name="Title 1"/>
          <p:cNvSpPr>
            <a:spLocks noGrp="1"/>
          </p:cNvSpPr>
          <p:nvPr>
            <p:ph type="title"/>
          </p:nvPr>
        </p:nvSpPr>
        <p:spPr>
          <a:xfrm>
            <a:off x="269005" y="274640"/>
            <a:ext cx="8899516" cy="808597"/>
          </a:xfrm>
          <a:prstGeom prst="rect">
            <a:avLst/>
          </a:prstGeom>
        </p:spPr>
        <p:txBody>
          <a:bodyPr anchor="b"/>
          <a:lstStyle/>
          <a:p>
            <a:r>
              <a:rPr lang="en-US"/>
              <a:t>Click to edit Master title style</a:t>
            </a:r>
          </a:p>
        </p:txBody>
      </p:sp>
      <p:sp>
        <p:nvSpPr>
          <p:cNvPr id="9" name="Content Placeholder 2"/>
          <p:cNvSpPr>
            <a:spLocks noGrp="1"/>
          </p:cNvSpPr>
          <p:nvPr>
            <p:ph idx="1"/>
          </p:nvPr>
        </p:nvSpPr>
        <p:spPr>
          <a:xfrm>
            <a:off x="274394" y="1600203"/>
            <a:ext cx="5629797" cy="4525963"/>
          </a:xfrm>
          <a:prstGeom prst="rect">
            <a:avLst/>
          </a:prstGeom>
        </p:spPr>
        <p:txBody>
          <a:bodyPr lIns="0" tIns="0" rIns="0" bIns="0"/>
          <a:lstStyle>
            <a:lvl1pPr marL="342900" indent="-342900">
              <a:buClrTx/>
              <a:buSzPct val="90000"/>
              <a:buFont typeface="Lucida Grande"/>
              <a:buChar char="►"/>
              <a:defRPr sz="2000">
                <a:latin typeface="Arial"/>
                <a:cs typeface="Arial"/>
              </a:defRPr>
            </a:lvl1pPr>
            <a:lvl2pPr marL="742950" indent="-285750">
              <a:buClrTx/>
              <a:buFont typeface="Arial"/>
              <a:buChar char="◼"/>
              <a:defRPr sz="1800">
                <a:latin typeface="Arial"/>
                <a:cs typeface="Arial"/>
              </a:defRPr>
            </a:lvl2pPr>
            <a:lvl3pPr marL="1143000" indent="-228600">
              <a:buClrTx/>
              <a:buSzPct val="120000"/>
              <a:buFont typeface="Lucida Grande"/>
              <a:buChar char="•"/>
              <a:defRPr sz="1600">
                <a:latin typeface="Arial"/>
                <a:cs typeface="Arial"/>
              </a:defRPr>
            </a:lvl3pPr>
            <a:lvl4pPr marL="1600200" indent="-228600">
              <a:buClr>
                <a:schemeClr val="tx1"/>
              </a:buClr>
              <a:buSzPct val="85000"/>
              <a:buFont typeface="Wingdings" charset="2"/>
              <a:buChar char="u"/>
              <a:defRPr sz="1400">
                <a:latin typeface="Arial"/>
                <a:cs typeface="Arial"/>
              </a:defRPr>
            </a:lvl4pPr>
            <a:lvl5pPr marL="2057400" indent="-228600">
              <a:buClr>
                <a:schemeClr val="tx1"/>
              </a:buClr>
              <a:buSzPct val="95000"/>
              <a:buFont typeface="Arial"/>
              <a:buChar char="►"/>
              <a:defRPr sz="12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3"/>
          </p:nvPr>
        </p:nvSpPr>
        <p:spPr>
          <a:xfrm>
            <a:off x="6185711" y="1600203"/>
            <a:ext cx="5629797" cy="4525963"/>
          </a:xfrm>
          <a:prstGeom prst="rect">
            <a:avLst/>
          </a:prstGeom>
        </p:spPr>
        <p:txBody>
          <a:bodyPr lIns="0" tIns="0" rIns="0" bIns="0"/>
          <a:lstStyle>
            <a:lvl1pPr marL="342900" indent="-342900">
              <a:buClrTx/>
              <a:buSzPct val="90000"/>
              <a:buFont typeface="Lucida Grande"/>
              <a:buChar char="►"/>
              <a:defRPr sz="2000">
                <a:latin typeface="Arial"/>
                <a:cs typeface="Arial"/>
              </a:defRPr>
            </a:lvl1pPr>
            <a:lvl2pPr marL="742950" indent="-285750">
              <a:buClrTx/>
              <a:buFont typeface="Arial"/>
              <a:buChar char="◼"/>
              <a:defRPr sz="1800">
                <a:latin typeface="Arial"/>
                <a:cs typeface="Arial"/>
              </a:defRPr>
            </a:lvl2pPr>
            <a:lvl3pPr marL="1143000" indent="-228600">
              <a:buClrTx/>
              <a:buSzPct val="120000"/>
              <a:buFont typeface="Lucida Grande"/>
              <a:buChar char="•"/>
              <a:defRPr sz="1600">
                <a:latin typeface="Arial"/>
                <a:cs typeface="Arial"/>
              </a:defRPr>
            </a:lvl3pPr>
            <a:lvl4pPr marL="1600200" indent="-228600">
              <a:buClr>
                <a:schemeClr val="tx1"/>
              </a:buClr>
              <a:buSzPct val="85000"/>
              <a:buFont typeface="Wingdings" charset="2"/>
              <a:buChar char="u"/>
              <a:defRPr sz="1400">
                <a:latin typeface="Arial"/>
                <a:cs typeface="Arial"/>
              </a:defRPr>
            </a:lvl4pPr>
            <a:lvl5pPr marL="2057400" indent="-228600">
              <a:buClr>
                <a:schemeClr val="tx1"/>
              </a:buClr>
              <a:buSzPct val="95000"/>
              <a:buFont typeface="Arial"/>
              <a:buChar char="►"/>
              <a:defRPr sz="12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2851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sp>
        <p:nvSpPr>
          <p:cNvPr id="8" name="Title 1"/>
          <p:cNvSpPr>
            <a:spLocks noGrp="1"/>
          </p:cNvSpPr>
          <p:nvPr>
            <p:ph type="title"/>
          </p:nvPr>
        </p:nvSpPr>
        <p:spPr>
          <a:xfrm>
            <a:off x="269005" y="274640"/>
            <a:ext cx="8899516" cy="808597"/>
          </a:xfrm>
          <a:prstGeom prst="rect">
            <a:avLst/>
          </a:prstGeom>
        </p:spPr>
        <p:txBody>
          <a:bodyPr anchor="b"/>
          <a:lstStyle/>
          <a:p>
            <a:r>
              <a:rPr lang="en-US"/>
              <a:t>Click to edit Master title style</a:t>
            </a:r>
          </a:p>
        </p:txBody>
      </p:sp>
      <p:sp>
        <p:nvSpPr>
          <p:cNvPr id="13" name="Text Placeholder 2"/>
          <p:cNvSpPr>
            <a:spLocks noGrp="1"/>
          </p:cNvSpPr>
          <p:nvPr>
            <p:ph type="body" idx="1"/>
          </p:nvPr>
        </p:nvSpPr>
        <p:spPr>
          <a:xfrm>
            <a:off x="274394" y="1535113"/>
            <a:ext cx="5629797" cy="412220"/>
          </a:xfrm>
          <a:prstGeom prst="rect">
            <a:avLst/>
          </a:prstGeom>
        </p:spPr>
        <p:txBody>
          <a:bodyPr lIns="0" tIns="0" rIns="0" bIns="0" anchor="b">
            <a:norm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2"/>
          <p:cNvSpPr>
            <a:spLocks noGrp="1"/>
          </p:cNvSpPr>
          <p:nvPr>
            <p:ph idx="13"/>
          </p:nvPr>
        </p:nvSpPr>
        <p:spPr>
          <a:xfrm>
            <a:off x="274394" y="2062172"/>
            <a:ext cx="5629797" cy="3779204"/>
          </a:xfrm>
          <a:prstGeom prst="rect">
            <a:avLst/>
          </a:prstGeom>
        </p:spPr>
        <p:txBody>
          <a:bodyPr lIns="0" tIns="0" rIns="0" bIns="0"/>
          <a:lstStyle>
            <a:lvl1pPr marL="342900" indent="-342900">
              <a:buClrTx/>
              <a:buSzPct val="90000"/>
              <a:buFont typeface="Lucida Grande"/>
              <a:buChar char="►"/>
              <a:defRPr sz="2000">
                <a:latin typeface="Arial"/>
                <a:cs typeface="Arial"/>
              </a:defRPr>
            </a:lvl1pPr>
            <a:lvl2pPr marL="742950" indent="-285750">
              <a:buClrTx/>
              <a:buFont typeface="Arial"/>
              <a:buChar char="◼"/>
              <a:defRPr sz="1800">
                <a:latin typeface="Arial"/>
                <a:cs typeface="Arial"/>
              </a:defRPr>
            </a:lvl2pPr>
            <a:lvl3pPr marL="1143000" indent="-228600">
              <a:buClrTx/>
              <a:buSzPct val="120000"/>
              <a:buFont typeface="Lucida Grande"/>
              <a:buChar char="•"/>
              <a:defRPr sz="1600">
                <a:latin typeface="Arial"/>
                <a:cs typeface="Arial"/>
              </a:defRPr>
            </a:lvl3pPr>
            <a:lvl4pPr marL="1600200" indent="-228600">
              <a:buClr>
                <a:schemeClr val="tx1"/>
              </a:buClr>
              <a:buSzPct val="85000"/>
              <a:buFont typeface="Wingdings" charset="2"/>
              <a:buChar char="u"/>
              <a:defRPr sz="1400">
                <a:latin typeface="Arial"/>
                <a:cs typeface="Arial"/>
              </a:defRPr>
            </a:lvl4pPr>
            <a:lvl5pPr marL="2057400" indent="-228600">
              <a:buClr>
                <a:schemeClr val="tx1"/>
              </a:buClr>
              <a:buSzPct val="95000"/>
              <a:buFont typeface="Arial"/>
              <a:buChar char="►"/>
              <a:defRPr sz="12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4"/>
          </p:nvPr>
        </p:nvSpPr>
        <p:spPr>
          <a:xfrm>
            <a:off x="6185711" y="2062172"/>
            <a:ext cx="5629797" cy="3779204"/>
          </a:xfrm>
          <a:prstGeom prst="rect">
            <a:avLst/>
          </a:prstGeom>
        </p:spPr>
        <p:txBody>
          <a:bodyPr lIns="0" tIns="0" rIns="0" bIns="0"/>
          <a:lstStyle>
            <a:lvl1pPr marL="342900" indent="-342900">
              <a:buClrTx/>
              <a:buSzPct val="90000"/>
              <a:buFont typeface="Lucida Grande"/>
              <a:buChar char="►"/>
              <a:defRPr sz="2000">
                <a:latin typeface="Arial"/>
                <a:cs typeface="Arial"/>
              </a:defRPr>
            </a:lvl1pPr>
            <a:lvl2pPr marL="742950" indent="-285750">
              <a:buClrTx/>
              <a:buFont typeface="Arial"/>
              <a:buChar char="◼"/>
              <a:defRPr sz="1800">
                <a:latin typeface="Arial"/>
                <a:cs typeface="Arial"/>
              </a:defRPr>
            </a:lvl2pPr>
            <a:lvl3pPr marL="1143000" indent="-228600">
              <a:buClrTx/>
              <a:buSzPct val="120000"/>
              <a:buFont typeface="Lucida Grande"/>
              <a:buChar char="•"/>
              <a:defRPr sz="1600">
                <a:latin typeface="Arial"/>
                <a:cs typeface="Arial"/>
              </a:defRPr>
            </a:lvl3pPr>
            <a:lvl4pPr marL="1600200" indent="-228600">
              <a:buClr>
                <a:schemeClr val="tx1"/>
              </a:buClr>
              <a:buSzPct val="85000"/>
              <a:buFont typeface="Wingdings" charset="2"/>
              <a:buChar char="u"/>
              <a:defRPr sz="1400">
                <a:latin typeface="Arial"/>
                <a:cs typeface="Arial"/>
              </a:defRPr>
            </a:lvl4pPr>
            <a:lvl5pPr marL="2057400" indent="-228600">
              <a:buClr>
                <a:schemeClr val="tx1"/>
              </a:buClr>
              <a:buSzPct val="95000"/>
              <a:buFont typeface="Arial"/>
              <a:buChar char="►"/>
              <a:defRPr sz="12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p:cNvSpPr>
            <a:spLocks noGrp="1"/>
          </p:cNvSpPr>
          <p:nvPr>
            <p:ph type="body" idx="15"/>
          </p:nvPr>
        </p:nvSpPr>
        <p:spPr>
          <a:xfrm>
            <a:off x="6185713" y="1535113"/>
            <a:ext cx="5629796" cy="412220"/>
          </a:xfrm>
          <a:prstGeom prst="rect">
            <a:avLst/>
          </a:prstGeom>
        </p:spPr>
        <p:txBody>
          <a:bodyPr lIns="0" tIns="0" rIns="0" bIns="0" anchor="b">
            <a:norm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24775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048" y="1717"/>
            <a:ext cx="12185901" cy="6854569"/>
          </a:xfrm>
          <a:prstGeom prst="rect">
            <a:avLst/>
          </a:prstGeom>
        </p:spPr>
      </p:pic>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rgbClr val="7F7F7F"/>
                </a:solidFill>
                <a:latin typeface="Arial"/>
                <a:cs typeface="Arial"/>
              </a:defRPr>
            </a:lvl1pPr>
          </a:lstStyle>
          <a:p>
            <a:endParaRPr lang="en-US" dirty="0"/>
          </a:p>
        </p:txBody>
      </p:sp>
      <p:sp>
        <p:nvSpPr>
          <p:cNvPr id="8" name="Title Placeholder 1"/>
          <p:cNvSpPr>
            <a:spLocks noGrp="1"/>
          </p:cNvSpPr>
          <p:nvPr>
            <p:ph type="title"/>
          </p:nvPr>
        </p:nvSpPr>
        <p:spPr>
          <a:xfrm>
            <a:off x="274393" y="201168"/>
            <a:ext cx="9034591" cy="868680"/>
          </a:xfrm>
          <a:prstGeom prst="rect">
            <a:avLst/>
          </a:prstGeom>
        </p:spPr>
        <p:txBody>
          <a:bodyPr vert="horz" lIns="0" tIns="0" rIns="0" bIns="0" rtlCol="0" anchor="b" anchorCtr="0">
            <a:noAutofit/>
          </a:bodyPr>
          <a:lstStyle/>
          <a:p>
            <a:r>
              <a:rPr lang="en-US"/>
              <a:t>Click to edit Master title style</a:t>
            </a:r>
          </a:p>
        </p:txBody>
      </p:sp>
      <p:sp>
        <p:nvSpPr>
          <p:cNvPr id="10" name="Date Placeholder 3"/>
          <p:cNvSpPr txBox="1">
            <a:spLocks/>
          </p:cNvSpPr>
          <p:nvPr userDrawn="1"/>
        </p:nvSpPr>
        <p:spPr>
          <a:xfrm>
            <a:off x="9786841" y="6356352"/>
            <a:ext cx="1600617" cy="365125"/>
          </a:xfrm>
          <a:prstGeom prst="rect">
            <a:avLst/>
          </a:prstGeom>
        </p:spPr>
        <p:txBody>
          <a:bodyPr vert="horz" lIns="0" tIns="0" rIns="0" bIns="0" rtlCol="0" anchor="ctr"/>
          <a:lstStyle>
            <a:defPPr>
              <a:defRPr lang="en-US"/>
            </a:defPPr>
            <a:lvl1pPr marL="0" algn="r" defTabSz="457200" rtl="0" eaLnBrk="1" latinLnBrk="0" hangingPunct="1">
              <a:defRPr sz="900"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47B0AD-4045-D246-BDAD-F671F36BE5C4}" type="datetime4">
              <a:rPr lang="en-US" sz="900" smtClean="0">
                <a:solidFill>
                  <a:schemeClr val="tx1">
                    <a:lumMod val="50000"/>
                    <a:lumOff val="50000"/>
                  </a:schemeClr>
                </a:solidFill>
              </a:rPr>
              <a:pPr/>
              <a:t>November 19, 2021</a:t>
            </a:fld>
            <a:endParaRPr lang="en-US" sz="900" dirty="0">
              <a:solidFill>
                <a:schemeClr val="tx1">
                  <a:lumMod val="50000"/>
                  <a:lumOff val="50000"/>
                </a:schemeClr>
              </a:solidFill>
            </a:endParaRPr>
          </a:p>
        </p:txBody>
      </p:sp>
      <p:cxnSp>
        <p:nvCxnSpPr>
          <p:cNvPr id="11" name="Straight Connector 10"/>
          <p:cNvCxnSpPr/>
          <p:nvPr userDrawn="1"/>
        </p:nvCxnSpPr>
        <p:spPr>
          <a:xfrm>
            <a:off x="11531549" y="6454975"/>
            <a:ext cx="0" cy="18288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Slide Number Placeholder 5"/>
          <p:cNvSpPr txBox="1">
            <a:spLocks/>
          </p:cNvSpPr>
          <p:nvPr userDrawn="1"/>
        </p:nvSpPr>
        <p:spPr>
          <a:xfrm>
            <a:off x="11657942" y="6360084"/>
            <a:ext cx="301831" cy="365125"/>
          </a:xfrm>
          <a:prstGeom prst="rect">
            <a:avLst/>
          </a:prstGeom>
        </p:spPr>
        <p:txBody>
          <a:bodyPr lIns="0" tIns="0" bIns="0" anchor="ctr" anchorCtr="0"/>
          <a:lstStyle>
            <a:defPPr>
              <a:defRPr lang="en-US"/>
            </a:defPPr>
            <a:lvl1pPr marL="0" algn="l" defTabSz="457200" rtl="0" eaLnBrk="1" latinLnBrk="0" hangingPunct="1">
              <a:defRPr sz="900" b="1"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3722D57-58D6-9447-A6D5-A97F6C35A8FB}" type="slidenum">
              <a:rPr lang="en-US" sz="900" smtClean="0">
                <a:solidFill>
                  <a:schemeClr val="tx1">
                    <a:lumMod val="50000"/>
                    <a:lumOff val="50000"/>
                  </a:schemeClr>
                </a:solidFill>
              </a:rPr>
              <a:pPr/>
              <a:t>‹#›</a:t>
            </a:fld>
            <a:endParaRPr lang="en-US" sz="900" dirty="0">
              <a:solidFill>
                <a:schemeClr val="tx1">
                  <a:lumMod val="50000"/>
                  <a:lumOff val="50000"/>
                </a:schemeClr>
              </a:solidFill>
            </a:endParaRPr>
          </a:p>
        </p:txBody>
      </p:sp>
      <p:pic>
        <p:nvPicPr>
          <p:cNvPr id="13" name="Picture 12" descr="GMLC_Logo-04.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515245" y="1717"/>
            <a:ext cx="1673705" cy="1591557"/>
          </a:xfrm>
          <a:prstGeom prst="rect">
            <a:avLst/>
          </a:prstGeom>
        </p:spPr>
      </p:pic>
    </p:spTree>
    <p:extLst>
      <p:ext uri="{BB962C8B-B14F-4D97-AF65-F5344CB8AC3E}">
        <p14:creationId xmlns:p14="http://schemas.microsoft.com/office/powerpoint/2010/main" val="18442920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500" b="1" kern="1200">
          <a:solidFill>
            <a:srgbClr val="707276"/>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emf"/><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emf"/></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s://www.mdpi.com/1424-8220/12/12/16838" TargetMode="External"/><Relationship Id="rId3" Type="http://schemas.openxmlformats.org/officeDocument/2006/relationships/hyperlink" Target="https://www.nrel.gov/docs/fy21osti/77156.pdf" TargetMode="External"/><Relationship Id="rId7" Type="http://schemas.openxmlformats.org/officeDocument/2006/relationships/hyperlink" Target="https://www.nrel.gov/news/program/2021/colorado-mountain-homes-prepare-to-pilot-autonomous-energy-management.html" TargetMode="External"/><Relationship Id="rId2" Type="http://schemas.openxmlformats.org/officeDocument/2006/relationships/hyperlink" Target="https://www.nrel.gov/grid/ieee-standard-1547/" TargetMode="External"/><Relationship Id="rId1" Type="http://schemas.openxmlformats.org/officeDocument/2006/relationships/slideLayout" Target="../slideLayouts/slideLayout2.xml"/><Relationship Id="rId6" Type="http://schemas.openxmlformats.org/officeDocument/2006/relationships/hyperlink" Target="https://doi.org/10.1109/TSG.2021.3124198" TargetMode="External"/><Relationship Id="rId5" Type="http://schemas.openxmlformats.org/officeDocument/2006/relationships/hyperlink" Target="https://ieeexplore.ieee.org/document/9596590" TargetMode="External"/><Relationship Id="rId10" Type="http://schemas.openxmlformats.org/officeDocument/2006/relationships/hyperlink" Target="https://www.pnnl.gov/main/publications/external/technical_reports/PNNL-25425.pdf" TargetMode="External"/><Relationship Id="rId4" Type="http://schemas.openxmlformats.org/officeDocument/2006/relationships/hyperlink" Target="https://www.nerc.com/comm/PC_Reliability_Guidelines_DL/Guideline_IEEE_1547-2018_BPS_Perspectives.pdf" TargetMode="External"/><Relationship Id="rId9" Type="http://schemas.openxmlformats.org/officeDocument/2006/relationships/hyperlink" Target="https://doi.org/10.3390/s121216838"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mailto:Xin.Jin@nrel.gov" TargetMode="External"/><Relationship Id="rId2" Type="http://schemas.openxmlformats.org/officeDocument/2006/relationships/hyperlink" Target="mailto:Michael.Ingram@nrel.gov" TargetMode="External"/><Relationship Id="rId1" Type="http://schemas.openxmlformats.org/officeDocument/2006/relationships/slideLayout" Target="../slideLayouts/slideLayout10.xml"/><Relationship Id="rId4" Type="http://schemas.openxmlformats.org/officeDocument/2006/relationships/hyperlink" Target="mailto:Rui.Yang@nrel.gov"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sv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ctrTitle"/>
          </p:nvPr>
        </p:nvSpPr>
        <p:spPr/>
        <p:txBody>
          <a:bodyPr/>
          <a:lstStyle/>
          <a:p>
            <a:r>
              <a:rPr lang="en-US" dirty="0"/>
              <a:t>Automated DER Response</a:t>
            </a:r>
          </a:p>
        </p:txBody>
      </p:sp>
      <p:sp>
        <p:nvSpPr>
          <p:cNvPr id="21" name="Text Placeholder 20"/>
          <p:cNvSpPr>
            <a:spLocks noGrp="1"/>
          </p:cNvSpPr>
          <p:nvPr>
            <p:ph type="body" sz="quarter" idx="14"/>
          </p:nvPr>
        </p:nvSpPr>
        <p:spPr>
          <a:xfrm>
            <a:off x="377005" y="4927108"/>
            <a:ext cx="8658797" cy="274320"/>
          </a:xfrm>
        </p:spPr>
        <p:txBody>
          <a:bodyPr/>
          <a:lstStyle/>
          <a:p>
            <a:r>
              <a:rPr lang="en-US" dirty="0"/>
              <a:t>National Renewable Energy Laboratory</a:t>
            </a:r>
          </a:p>
        </p:txBody>
      </p:sp>
      <p:sp>
        <p:nvSpPr>
          <p:cNvPr id="22" name="Text Placeholder 21"/>
          <p:cNvSpPr>
            <a:spLocks noGrp="1"/>
          </p:cNvSpPr>
          <p:nvPr>
            <p:ph type="body" sz="quarter" idx="15"/>
          </p:nvPr>
        </p:nvSpPr>
        <p:spPr>
          <a:xfrm>
            <a:off x="375226" y="5508151"/>
            <a:ext cx="8658795" cy="700188"/>
          </a:xfrm>
        </p:spPr>
        <p:txBody>
          <a:bodyPr>
            <a:normAutofit/>
          </a:bodyPr>
          <a:lstStyle/>
          <a:p>
            <a:r>
              <a:rPr lang="en-US" b="1" dirty="0"/>
              <a:t>Technical Training on Contemporary Electricity System Issues</a:t>
            </a:r>
            <a:br>
              <a:rPr lang="en-US" b="1" dirty="0"/>
            </a:br>
            <a:r>
              <a:rPr lang="en-US" b="1" dirty="0"/>
              <a:t>for National Association of State Utility Consumer Advocates</a:t>
            </a:r>
          </a:p>
          <a:p>
            <a:pPr lvl="0"/>
            <a:r>
              <a:rPr lang="en-US" b="1" dirty="0"/>
              <a:t>November 19, 2021</a:t>
            </a:r>
          </a:p>
          <a:p>
            <a:pPr lvl="0"/>
            <a:endParaRPr lang="en-US" b="1" dirty="0"/>
          </a:p>
          <a:p>
            <a:pPr lvl="0"/>
            <a:endParaRPr lang="en-US" b="1" dirty="0"/>
          </a:p>
        </p:txBody>
      </p:sp>
      <p:sp>
        <p:nvSpPr>
          <p:cNvPr id="23" name="Text Placeholder 22"/>
          <p:cNvSpPr>
            <a:spLocks noGrp="1"/>
          </p:cNvSpPr>
          <p:nvPr>
            <p:ph type="body" sz="quarter" idx="16"/>
          </p:nvPr>
        </p:nvSpPr>
        <p:spPr>
          <a:xfrm>
            <a:off x="375226" y="4557483"/>
            <a:ext cx="8660577" cy="274320"/>
          </a:xfrm>
        </p:spPr>
        <p:txBody>
          <a:bodyPr/>
          <a:lstStyle/>
          <a:p>
            <a:r>
              <a:rPr lang="en-US" dirty="0"/>
              <a:t>Michael Ingram, Xin Jin, and Rui Yang</a:t>
            </a:r>
          </a:p>
        </p:txBody>
      </p:sp>
      <p:sp>
        <p:nvSpPr>
          <p:cNvPr id="6" name="TextBox 5">
            <a:extLst>
              <a:ext uri="{FF2B5EF4-FFF2-40B4-BE49-F238E27FC236}">
                <a16:creationId xmlns:a16="http://schemas.microsoft.com/office/drawing/2014/main" id="{C8A21B66-7DBE-124F-A2D2-85455EBDB5F9}"/>
              </a:ext>
            </a:extLst>
          </p:cNvPr>
          <p:cNvSpPr txBox="1"/>
          <p:nvPr/>
        </p:nvSpPr>
        <p:spPr>
          <a:xfrm>
            <a:off x="1524000" y="6392396"/>
            <a:ext cx="9144000" cy="6155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presentation was funded by the U.S. Department of Energy’s</a:t>
            </a:r>
            <a:b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Office of Electricity and Building Technologies Office. </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6649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11623-1190-4D54-A06A-940168D4E44E}"/>
              </a:ext>
            </a:extLst>
          </p:cNvPr>
          <p:cNvSpPr>
            <a:spLocks noGrp="1"/>
          </p:cNvSpPr>
          <p:nvPr>
            <p:ph type="title"/>
          </p:nvPr>
        </p:nvSpPr>
        <p:spPr/>
        <p:txBody>
          <a:bodyPr/>
          <a:lstStyle/>
          <a:p>
            <a:r>
              <a:rPr lang="en-US" dirty="0"/>
              <a:t>Voltage–Active Power (Volt-Watt) </a:t>
            </a:r>
          </a:p>
        </p:txBody>
      </p:sp>
      <p:sp>
        <p:nvSpPr>
          <p:cNvPr id="5" name="Rectangle 4">
            <a:extLst>
              <a:ext uri="{FF2B5EF4-FFF2-40B4-BE49-F238E27FC236}">
                <a16:creationId xmlns:a16="http://schemas.microsoft.com/office/drawing/2014/main" id="{C8E2702C-F698-4375-BB7F-06B70445ED10}"/>
              </a:ext>
            </a:extLst>
          </p:cNvPr>
          <p:cNvSpPr/>
          <p:nvPr/>
        </p:nvSpPr>
        <p:spPr>
          <a:xfrm>
            <a:off x="233340" y="2236951"/>
            <a:ext cx="3001987" cy="2893100"/>
          </a:xfrm>
          <a:prstGeom prst="rect">
            <a:avLst/>
          </a:prstGeom>
        </p:spPr>
        <p:txBody>
          <a:bodyPr wrap="square">
            <a:spAutoFit/>
          </a:bodyPr>
          <a:lstStyle/>
          <a:p>
            <a:pPr marL="257175" indent="-257175">
              <a:buFont typeface="Arial" panose="020B0604020202020204" pitchFamily="34" charset="0"/>
              <a:buChar char="•"/>
            </a:pPr>
            <a:r>
              <a:rPr lang="en-US" dirty="0">
                <a:solidFill>
                  <a:srgbClr val="000C14"/>
                </a:solidFill>
              </a:rPr>
              <a:t>When in this mode, the DER shall actively limit the DER maximum active power as a function of the voltage following a voltage-active power piecewise linear characteristic.</a:t>
            </a:r>
          </a:p>
          <a:p>
            <a:pPr marL="257175" indent="-257175">
              <a:buFont typeface="Arial" panose="020B0604020202020204" pitchFamily="34" charset="0"/>
              <a:buChar char="•"/>
            </a:pPr>
            <a:r>
              <a:rPr lang="en-US" dirty="0">
                <a:solidFill>
                  <a:srgbClr val="000C14"/>
                </a:solidFill>
              </a:rPr>
              <a:t>Can reduce the prevalence of very high voltages.</a:t>
            </a:r>
          </a:p>
          <a:p>
            <a:endParaRPr lang="en-US" sz="2000" dirty="0">
              <a:solidFill>
                <a:srgbClr val="000C14"/>
              </a:solidFill>
            </a:endParaRPr>
          </a:p>
        </p:txBody>
      </p:sp>
      <p:cxnSp>
        <p:nvCxnSpPr>
          <p:cNvPr id="6" name="Straight Arrow Connector 5">
            <a:extLst>
              <a:ext uri="{FF2B5EF4-FFF2-40B4-BE49-F238E27FC236}">
                <a16:creationId xmlns:a16="http://schemas.microsoft.com/office/drawing/2014/main" id="{1CBB1C97-4B15-457F-9D02-7FFA242C430A}"/>
              </a:ext>
            </a:extLst>
          </p:cNvPr>
          <p:cNvCxnSpPr>
            <a:cxnSpLocks/>
          </p:cNvCxnSpPr>
          <p:nvPr/>
        </p:nvCxnSpPr>
        <p:spPr>
          <a:xfrm>
            <a:off x="5306720" y="1679110"/>
            <a:ext cx="0" cy="4008783"/>
          </a:xfrm>
          <a:prstGeom prst="straightConnector1">
            <a:avLst/>
          </a:prstGeom>
          <a:ln w="25400">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6D25A3FB-5AF6-4281-9A3E-122DC7A9D5C1}"/>
              </a:ext>
            </a:extLst>
          </p:cNvPr>
          <p:cNvCxnSpPr>
            <a:cxnSpLocks/>
          </p:cNvCxnSpPr>
          <p:nvPr/>
        </p:nvCxnSpPr>
        <p:spPr>
          <a:xfrm flipH="1">
            <a:off x="5306500" y="3512093"/>
            <a:ext cx="3761300" cy="10550"/>
          </a:xfrm>
          <a:prstGeom prst="straightConnector1">
            <a:avLst/>
          </a:prstGeom>
          <a:ln w="25400">
            <a:solidFill>
              <a:schemeClr val="tx1"/>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2D986117-0296-4E24-B52B-FB4E8B8E65DF}"/>
              </a:ext>
            </a:extLst>
          </p:cNvPr>
          <p:cNvSpPr txBox="1"/>
          <p:nvPr/>
        </p:nvSpPr>
        <p:spPr>
          <a:xfrm>
            <a:off x="7055710" y="1683728"/>
            <a:ext cx="793615" cy="369332"/>
          </a:xfrm>
          <a:prstGeom prst="rect">
            <a:avLst/>
          </a:prstGeom>
          <a:noFill/>
        </p:spPr>
        <p:txBody>
          <a:bodyPr wrap="none" rtlCol="0">
            <a:spAutoFit/>
          </a:bodyPr>
          <a:lstStyle/>
          <a:p>
            <a:r>
              <a:rPr lang="en-US" b="1" dirty="0"/>
              <a:t>(P</a:t>
            </a:r>
            <a:r>
              <a:rPr lang="en-US" b="1" baseline="-25000" dirty="0"/>
              <a:t>1</a:t>
            </a:r>
            <a:r>
              <a:rPr lang="en-US" b="1" dirty="0"/>
              <a:t>,V</a:t>
            </a:r>
            <a:r>
              <a:rPr lang="en-US" b="1" baseline="-25000" dirty="0"/>
              <a:t>1</a:t>
            </a:r>
            <a:r>
              <a:rPr lang="en-US" b="1" dirty="0"/>
              <a:t>)</a:t>
            </a:r>
          </a:p>
        </p:txBody>
      </p:sp>
      <p:sp>
        <p:nvSpPr>
          <p:cNvPr id="12" name="TextBox 11">
            <a:extLst>
              <a:ext uri="{FF2B5EF4-FFF2-40B4-BE49-F238E27FC236}">
                <a16:creationId xmlns:a16="http://schemas.microsoft.com/office/drawing/2014/main" id="{A8F0C0B2-D434-4044-B0C3-1A03298C8EA0}"/>
              </a:ext>
            </a:extLst>
          </p:cNvPr>
          <p:cNvSpPr txBox="1"/>
          <p:nvPr/>
        </p:nvSpPr>
        <p:spPr>
          <a:xfrm>
            <a:off x="7794280" y="2729461"/>
            <a:ext cx="793615" cy="369332"/>
          </a:xfrm>
          <a:prstGeom prst="rect">
            <a:avLst/>
          </a:prstGeom>
          <a:noFill/>
        </p:spPr>
        <p:txBody>
          <a:bodyPr wrap="none" rtlCol="0">
            <a:spAutoFit/>
          </a:bodyPr>
          <a:lstStyle/>
          <a:p>
            <a:r>
              <a:rPr lang="en-US" b="1" dirty="0"/>
              <a:t>(P</a:t>
            </a:r>
            <a:r>
              <a:rPr lang="en-US" b="1" baseline="-25000" dirty="0"/>
              <a:t>2</a:t>
            </a:r>
            <a:r>
              <a:rPr lang="en-US" b="1" dirty="0"/>
              <a:t>,V</a:t>
            </a:r>
            <a:r>
              <a:rPr lang="en-US" b="1" baseline="-25000" dirty="0"/>
              <a:t>2</a:t>
            </a:r>
            <a:r>
              <a:rPr lang="en-US" b="1" dirty="0"/>
              <a:t>)</a:t>
            </a:r>
          </a:p>
        </p:txBody>
      </p:sp>
      <p:sp>
        <p:nvSpPr>
          <p:cNvPr id="13" name="TextBox 12">
            <a:extLst>
              <a:ext uri="{FF2B5EF4-FFF2-40B4-BE49-F238E27FC236}">
                <a16:creationId xmlns:a16="http://schemas.microsoft.com/office/drawing/2014/main" id="{81DC123B-22D4-4F85-95FC-0B842CA53094}"/>
              </a:ext>
            </a:extLst>
          </p:cNvPr>
          <p:cNvSpPr txBox="1"/>
          <p:nvPr/>
        </p:nvSpPr>
        <p:spPr>
          <a:xfrm>
            <a:off x="7458341" y="4908275"/>
            <a:ext cx="843308" cy="369332"/>
          </a:xfrm>
          <a:prstGeom prst="rect">
            <a:avLst/>
          </a:prstGeom>
          <a:noFill/>
        </p:spPr>
        <p:txBody>
          <a:bodyPr wrap="none" rtlCol="0">
            <a:spAutoFit/>
          </a:bodyPr>
          <a:lstStyle/>
          <a:p>
            <a:r>
              <a:rPr lang="en-US" b="1" dirty="0"/>
              <a:t>(P′</a:t>
            </a:r>
            <a:r>
              <a:rPr lang="en-US" b="1" baseline="-25000" dirty="0"/>
              <a:t>2</a:t>
            </a:r>
            <a:r>
              <a:rPr lang="en-US" b="1" dirty="0"/>
              <a:t>,V</a:t>
            </a:r>
            <a:r>
              <a:rPr lang="en-US" b="1" baseline="-25000" dirty="0"/>
              <a:t>2</a:t>
            </a:r>
            <a:r>
              <a:rPr lang="en-US" b="1" dirty="0"/>
              <a:t>)</a:t>
            </a:r>
          </a:p>
        </p:txBody>
      </p:sp>
      <p:sp>
        <p:nvSpPr>
          <p:cNvPr id="14" name="TextBox 13">
            <a:extLst>
              <a:ext uri="{FF2B5EF4-FFF2-40B4-BE49-F238E27FC236}">
                <a16:creationId xmlns:a16="http://schemas.microsoft.com/office/drawing/2014/main" id="{A5E58EF5-9F17-4E87-82DF-0A07CA96185D}"/>
              </a:ext>
            </a:extLst>
          </p:cNvPr>
          <p:cNvSpPr txBox="1"/>
          <p:nvPr/>
        </p:nvSpPr>
        <p:spPr>
          <a:xfrm>
            <a:off x="9217361" y="3356102"/>
            <a:ext cx="1469248" cy="369332"/>
          </a:xfrm>
          <a:prstGeom prst="rect">
            <a:avLst/>
          </a:prstGeom>
          <a:noFill/>
        </p:spPr>
        <p:txBody>
          <a:bodyPr wrap="square" rtlCol="0">
            <a:spAutoFit/>
          </a:bodyPr>
          <a:lstStyle/>
          <a:p>
            <a:r>
              <a:rPr lang="en-US" b="1" dirty="0"/>
              <a:t>Voltage (p.u.)</a:t>
            </a:r>
          </a:p>
        </p:txBody>
      </p:sp>
      <p:sp>
        <p:nvSpPr>
          <p:cNvPr id="22" name="TextBox 21">
            <a:extLst>
              <a:ext uri="{FF2B5EF4-FFF2-40B4-BE49-F238E27FC236}">
                <a16:creationId xmlns:a16="http://schemas.microsoft.com/office/drawing/2014/main" id="{5BE0FC93-26FA-4D53-9DA5-00FCF4DE8792}"/>
              </a:ext>
            </a:extLst>
          </p:cNvPr>
          <p:cNvSpPr txBox="1"/>
          <p:nvPr/>
        </p:nvSpPr>
        <p:spPr>
          <a:xfrm>
            <a:off x="6781800" y="3543300"/>
            <a:ext cx="399468" cy="369332"/>
          </a:xfrm>
          <a:prstGeom prst="rect">
            <a:avLst/>
          </a:prstGeom>
          <a:noFill/>
        </p:spPr>
        <p:txBody>
          <a:bodyPr wrap="none" rtlCol="0">
            <a:spAutoFit/>
          </a:bodyPr>
          <a:lstStyle/>
          <a:p>
            <a:r>
              <a:rPr lang="en-US" b="1" dirty="0"/>
              <a:t>V</a:t>
            </a:r>
            <a:r>
              <a:rPr lang="en-US" b="1" baseline="-25000" dirty="0"/>
              <a:t>1</a:t>
            </a:r>
          </a:p>
        </p:txBody>
      </p:sp>
      <p:cxnSp>
        <p:nvCxnSpPr>
          <p:cNvPr id="27" name="Straight Connector 26">
            <a:extLst>
              <a:ext uri="{FF2B5EF4-FFF2-40B4-BE49-F238E27FC236}">
                <a16:creationId xmlns:a16="http://schemas.microsoft.com/office/drawing/2014/main" id="{31B53801-6711-4A2E-A0A9-2D93E70121AB}"/>
              </a:ext>
            </a:extLst>
          </p:cNvPr>
          <p:cNvCxnSpPr>
            <a:cxnSpLocks/>
          </p:cNvCxnSpPr>
          <p:nvPr/>
        </p:nvCxnSpPr>
        <p:spPr>
          <a:xfrm flipV="1">
            <a:off x="5300071" y="1940840"/>
            <a:ext cx="1727304" cy="18576"/>
          </a:xfrm>
          <a:prstGeom prst="line">
            <a:avLst/>
          </a:prstGeom>
          <a:ln w="508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65AB9219-C698-4632-94CA-6F2F4EB9CDBC}"/>
              </a:ext>
            </a:extLst>
          </p:cNvPr>
          <p:cNvCxnSpPr>
            <a:cxnSpLocks/>
            <a:stCxn id="42" idx="5"/>
          </p:cNvCxnSpPr>
          <p:nvPr/>
        </p:nvCxnSpPr>
        <p:spPr>
          <a:xfrm>
            <a:off x="7066240" y="2000441"/>
            <a:ext cx="828397" cy="1268065"/>
          </a:xfrm>
          <a:prstGeom prst="line">
            <a:avLst/>
          </a:prstGeom>
          <a:ln w="508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8DA35B99-56EB-44B5-B1DA-110DFA348586}"/>
              </a:ext>
            </a:extLst>
          </p:cNvPr>
          <p:cNvCxnSpPr>
            <a:cxnSpLocks/>
          </p:cNvCxnSpPr>
          <p:nvPr/>
        </p:nvCxnSpPr>
        <p:spPr>
          <a:xfrm>
            <a:off x="7883870" y="3266425"/>
            <a:ext cx="555280" cy="0"/>
          </a:xfrm>
          <a:prstGeom prst="line">
            <a:avLst/>
          </a:prstGeom>
          <a:ln w="50800">
            <a:solidFill>
              <a:schemeClr val="tx2"/>
            </a:solidFill>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8DAFBDCC-C88A-41F4-9D6B-1DB5610D728E}"/>
              </a:ext>
            </a:extLst>
          </p:cNvPr>
          <p:cNvSpPr txBox="1"/>
          <p:nvPr/>
        </p:nvSpPr>
        <p:spPr>
          <a:xfrm>
            <a:off x="7696200" y="3514608"/>
            <a:ext cx="399468" cy="369332"/>
          </a:xfrm>
          <a:prstGeom prst="rect">
            <a:avLst/>
          </a:prstGeom>
          <a:noFill/>
        </p:spPr>
        <p:txBody>
          <a:bodyPr wrap="none" rtlCol="0">
            <a:spAutoFit/>
          </a:bodyPr>
          <a:lstStyle/>
          <a:p>
            <a:r>
              <a:rPr lang="en-US" b="1" dirty="0"/>
              <a:t>V</a:t>
            </a:r>
            <a:r>
              <a:rPr lang="en-US" b="1" baseline="-25000" dirty="0"/>
              <a:t>2</a:t>
            </a:r>
          </a:p>
        </p:txBody>
      </p:sp>
      <p:sp>
        <p:nvSpPr>
          <p:cNvPr id="36" name="TextBox 35">
            <a:extLst>
              <a:ext uri="{FF2B5EF4-FFF2-40B4-BE49-F238E27FC236}">
                <a16:creationId xmlns:a16="http://schemas.microsoft.com/office/drawing/2014/main" id="{2CD070C3-F09C-4E1C-903C-58AA72FAAD1B}"/>
              </a:ext>
            </a:extLst>
          </p:cNvPr>
          <p:cNvSpPr txBox="1"/>
          <p:nvPr/>
        </p:nvSpPr>
        <p:spPr>
          <a:xfrm>
            <a:off x="8210550" y="3514608"/>
            <a:ext cx="418704" cy="369332"/>
          </a:xfrm>
          <a:prstGeom prst="rect">
            <a:avLst/>
          </a:prstGeom>
          <a:noFill/>
        </p:spPr>
        <p:txBody>
          <a:bodyPr wrap="none" rtlCol="0">
            <a:spAutoFit/>
          </a:bodyPr>
          <a:lstStyle/>
          <a:p>
            <a:r>
              <a:rPr lang="en-US" b="1" dirty="0"/>
              <a:t>V</a:t>
            </a:r>
            <a:r>
              <a:rPr lang="en-US" b="1" baseline="-25000" dirty="0"/>
              <a:t>H</a:t>
            </a:r>
          </a:p>
        </p:txBody>
      </p:sp>
      <p:sp>
        <p:nvSpPr>
          <p:cNvPr id="41" name="Oval 40">
            <a:extLst>
              <a:ext uri="{FF2B5EF4-FFF2-40B4-BE49-F238E27FC236}">
                <a16:creationId xmlns:a16="http://schemas.microsoft.com/office/drawing/2014/main" id="{A48B1718-1BAA-45CC-AC2A-5EF6F6463503}"/>
              </a:ext>
            </a:extLst>
          </p:cNvPr>
          <p:cNvSpPr>
            <a:spLocks noChangeAspect="1"/>
          </p:cNvSpPr>
          <p:nvPr/>
        </p:nvSpPr>
        <p:spPr>
          <a:xfrm>
            <a:off x="7799070" y="3175812"/>
            <a:ext cx="182880" cy="182880"/>
          </a:xfrm>
          <a:prstGeom prst="ellipse">
            <a:avLst/>
          </a:prstGeom>
          <a:solidFill>
            <a:srgbClr val="1F497D"/>
          </a:solidFill>
          <a:ln>
            <a:solidFill>
              <a:srgbClr val="57729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64F885D9-9434-41D0-95BA-C549D39F0E79}"/>
              </a:ext>
            </a:extLst>
          </p:cNvPr>
          <p:cNvSpPr>
            <a:spLocks noChangeAspect="1"/>
          </p:cNvSpPr>
          <p:nvPr/>
        </p:nvSpPr>
        <p:spPr>
          <a:xfrm>
            <a:off x="6910142" y="1844343"/>
            <a:ext cx="182880" cy="182880"/>
          </a:xfrm>
          <a:prstGeom prst="ellipse">
            <a:avLst/>
          </a:prstGeom>
          <a:solidFill>
            <a:srgbClr val="1F497D"/>
          </a:solidFill>
          <a:ln>
            <a:solidFill>
              <a:srgbClr val="57729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4" name="Straight Connector 43">
            <a:extLst>
              <a:ext uri="{FF2B5EF4-FFF2-40B4-BE49-F238E27FC236}">
                <a16:creationId xmlns:a16="http://schemas.microsoft.com/office/drawing/2014/main" id="{C280706E-2C82-4034-A9A0-8593E26628CF}"/>
              </a:ext>
            </a:extLst>
          </p:cNvPr>
          <p:cNvCxnSpPr>
            <a:cxnSpLocks/>
            <a:stCxn id="42" idx="5"/>
          </p:cNvCxnSpPr>
          <p:nvPr/>
        </p:nvCxnSpPr>
        <p:spPr>
          <a:xfrm>
            <a:off x="7066240" y="2000441"/>
            <a:ext cx="819579" cy="2623297"/>
          </a:xfrm>
          <a:prstGeom prst="line">
            <a:avLst/>
          </a:prstGeom>
          <a:ln w="50800">
            <a:solidFill>
              <a:schemeClr val="tx2"/>
            </a:solidFill>
            <a:prstDash val="dashDot"/>
          </a:ln>
        </p:spPr>
        <p:style>
          <a:lnRef idx="2">
            <a:schemeClr val="accent1"/>
          </a:lnRef>
          <a:fillRef idx="0">
            <a:schemeClr val="accent1"/>
          </a:fillRef>
          <a:effectRef idx="1">
            <a:schemeClr val="accent1"/>
          </a:effectRef>
          <a:fontRef idx="minor">
            <a:schemeClr val="tx1"/>
          </a:fontRef>
        </p:style>
      </p:cxnSp>
      <p:sp>
        <p:nvSpPr>
          <p:cNvPr id="49" name="Oval 48">
            <a:extLst>
              <a:ext uri="{FF2B5EF4-FFF2-40B4-BE49-F238E27FC236}">
                <a16:creationId xmlns:a16="http://schemas.microsoft.com/office/drawing/2014/main" id="{0C0AA808-302A-4A85-9ACF-802CDB06230B}"/>
              </a:ext>
            </a:extLst>
          </p:cNvPr>
          <p:cNvSpPr>
            <a:spLocks noChangeAspect="1"/>
          </p:cNvSpPr>
          <p:nvPr/>
        </p:nvSpPr>
        <p:spPr>
          <a:xfrm>
            <a:off x="7799070" y="4658436"/>
            <a:ext cx="182880" cy="182880"/>
          </a:xfrm>
          <a:prstGeom prst="ellipse">
            <a:avLst/>
          </a:prstGeom>
          <a:solidFill>
            <a:srgbClr val="1F497D"/>
          </a:solidFill>
          <a:ln>
            <a:solidFill>
              <a:srgbClr val="57729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0" name="Straight Connector 49">
            <a:extLst>
              <a:ext uri="{FF2B5EF4-FFF2-40B4-BE49-F238E27FC236}">
                <a16:creationId xmlns:a16="http://schemas.microsoft.com/office/drawing/2014/main" id="{3A881685-0268-4D18-89BE-AA580DC5CE83}"/>
              </a:ext>
            </a:extLst>
          </p:cNvPr>
          <p:cNvCxnSpPr>
            <a:cxnSpLocks/>
          </p:cNvCxnSpPr>
          <p:nvPr/>
        </p:nvCxnSpPr>
        <p:spPr>
          <a:xfrm flipH="1">
            <a:off x="7890510" y="4756495"/>
            <a:ext cx="548639" cy="20038"/>
          </a:xfrm>
          <a:prstGeom prst="line">
            <a:avLst/>
          </a:prstGeom>
          <a:ln w="50800">
            <a:solidFill>
              <a:schemeClr val="tx2"/>
            </a:solidFill>
            <a:prstDash val="dash"/>
          </a:ln>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0313F447-B1D0-45E6-ACD6-FF0623BC7BAE}"/>
              </a:ext>
            </a:extLst>
          </p:cNvPr>
          <p:cNvSpPr txBox="1"/>
          <p:nvPr/>
        </p:nvSpPr>
        <p:spPr>
          <a:xfrm rot="16200000">
            <a:off x="4915595" y="2455180"/>
            <a:ext cx="1123244" cy="323165"/>
          </a:xfrm>
          <a:prstGeom prst="rect">
            <a:avLst/>
          </a:prstGeom>
          <a:solidFill>
            <a:srgbClr val="D9D9D9"/>
          </a:solidFill>
        </p:spPr>
        <p:txBody>
          <a:bodyPr wrap="square" rtlCol="0">
            <a:spAutoFit/>
          </a:bodyPr>
          <a:lstStyle/>
          <a:p>
            <a:pPr algn="ctr"/>
            <a:r>
              <a:rPr lang="en-US" sz="1500" dirty="0"/>
              <a:t>Generation</a:t>
            </a:r>
          </a:p>
        </p:txBody>
      </p:sp>
      <p:sp>
        <p:nvSpPr>
          <p:cNvPr id="59" name="TextBox 58">
            <a:extLst>
              <a:ext uri="{FF2B5EF4-FFF2-40B4-BE49-F238E27FC236}">
                <a16:creationId xmlns:a16="http://schemas.microsoft.com/office/drawing/2014/main" id="{4CD4F4CA-85BB-421E-A081-5B554805E7AA}"/>
              </a:ext>
            </a:extLst>
          </p:cNvPr>
          <p:cNvSpPr txBox="1"/>
          <p:nvPr/>
        </p:nvSpPr>
        <p:spPr>
          <a:xfrm rot="16200000">
            <a:off x="3512657" y="3380916"/>
            <a:ext cx="2752774" cy="369332"/>
          </a:xfrm>
          <a:prstGeom prst="rect">
            <a:avLst/>
          </a:prstGeom>
          <a:noFill/>
        </p:spPr>
        <p:txBody>
          <a:bodyPr wrap="square" rtlCol="0">
            <a:spAutoFit/>
          </a:bodyPr>
          <a:lstStyle/>
          <a:p>
            <a:r>
              <a:rPr lang="en-US" b="1" dirty="0"/>
              <a:t>Active Power (% of rating)</a:t>
            </a:r>
          </a:p>
        </p:txBody>
      </p:sp>
      <p:sp>
        <p:nvSpPr>
          <p:cNvPr id="63" name="TextBox 62">
            <a:extLst>
              <a:ext uri="{FF2B5EF4-FFF2-40B4-BE49-F238E27FC236}">
                <a16:creationId xmlns:a16="http://schemas.microsoft.com/office/drawing/2014/main" id="{B2FF7D91-09AA-41B7-A89A-78183B336335}"/>
              </a:ext>
            </a:extLst>
          </p:cNvPr>
          <p:cNvSpPr txBox="1"/>
          <p:nvPr/>
        </p:nvSpPr>
        <p:spPr>
          <a:xfrm rot="16200000">
            <a:off x="4926462" y="3977986"/>
            <a:ext cx="1123244" cy="323165"/>
          </a:xfrm>
          <a:prstGeom prst="rect">
            <a:avLst/>
          </a:prstGeom>
          <a:solidFill>
            <a:srgbClr val="D9D9D9"/>
          </a:solidFill>
        </p:spPr>
        <p:txBody>
          <a:bodyPr wrap="square" rtlCol="0">
            <a:spAutoFit/>
          </a:bodyPr>
          <a:lstStyle/>
          <a:p>
            <a:pPr algn="ctr"/>
            <a:r>
              <a:rPr lang="en-US" sz="1500" dirty="0"/>
              <a:t>Absorption</a:t>
            </a:r>
          </a:p>
        </p:txBody>
      </p:sp>
      <p:sp>
        <p:nvSpPr>
          <p:cNvPr id="65" name="TextBox 64">
            <a:extLst>
              <a:ext uri="{FF2B5EF4-FFF2-40B4-BE49-F238E27FC236}">
                <a16:creationId xmlns:a16="http://schemas.microsoft.com/office/drawing/2014/main" id="{648F7589-DFB4-44A9-82CD-47E90045DDCE}"/>
              </a:ext>
            </a:extLst>
          </p:cNvPr>
          <p:cNvSpPr txBox="1"/>
          <p:nvPr/>
        </p:nvSpPr>
        <p:spPr>
          <a:xfrm>
            <a:off x="5527915" y="5580955"/>
            <a:ext cx="2562206" cy="584775"/>
          </a:xfrm>
          <a:prstGeom prst="rect">
            <a:avLst/>
          </a:prstGeom>
          <a:solidFill>
            <a:schemeClr val="bg1"/>
          </a:solidFill>
        </p:spPr>
        <p:txBody>
          <a:bodyPr wrap="square" rtlCol="0">
            <a:spAutoFit/>
          </a:bodyPr>
          <a:lstStyle/>
          <a:p>
            <a:r>
              <a:rPr lang="en-US" sz="1600" dirty="0"/>
              <a:t>V</a:t>
            </a:r>
            <a:r>
              <a:rPr lang="en-US" sz="1600" baseline="-25000" dirty="0"/>
              <a:t>H   </a:t>
            </a:r>
            <a:r>
              <a:rPr lang="en-US" sz="1600" dirty="0"/>
              <a:t>Voltage upper limit for DER continuous operation</a:t>
            </a:r>
            <a:endParaRPr lang="en-US" sz="1500" dirty="0"/>
          </a:p>
        </p:txBody>
      </p:sp>
    </p:spTree>
    <p:extLst>
      <p:ext uri="{BB962C8B-B14F-4D97-AF65-F5344CB8AC3E}">
        <p14:creationId xmlns:p14="http://schemas.microsoft.com/office/powerpoint/2010/main" val="229846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8C829-0912-4F4E-90C0-114478F9A7A2}"/>
              </a:ext>
            </a:extLst>
          </p:cNvPr>
          <p:cNvSpPr>
            <a:spLocks noGrp="1"/>
          </p:cNvSpPr>
          <p:nvPr>
            <p:ph type="title"/>
          </p:nvPr>
        </p:nvSpPr>
        <p:spPr/>
        <p:txBody>
          <a:bodyPr/>
          <a:lstStyle/>
          <a:p>
            <a:r>
              <a:rPr lang="en-US" dirty="0"/>
              <a:t>Response to Area EPS Abnormal Conditions</a:t>
            </a:r>
          </a:p>
        </p:txBody>
      </p:sp>
      <p:sp>
        <p:nvSpPr>
          <p:cNvPr id="8" name="TextBox 7">
            <a:extLst>
              <a:ext uri="{FF2B5EF4-FFF2-40B4-BE49-F238E27FC236}">
                <a16:creationId xmlns:a16="http://schemas.microsoft.com/office/drawing/2014/main" id="{809541B5-1DC6-440E-8964-151C602ADDF7}"/>
              </a:ext>
            </a:extLst>
          </p:cNvPr>
          <p:cNvSpPr txBox="1"/>
          <p:nvPr/>
        </p:nvSpPr>
        <p:spPr>
          <a:xfrm>
            <a:off x="269005" y="1492469"/>
            <a:ext cx="4250443" cy="3752193"/>
          </a:xfrm>
          <a:prstGeom prst="rect">
            <a:avLst/>
          </a:prstGeom>
          <a:solidFill>
            <a:srgbClr val="00437A"/>
          </a:solidFill>
        </p:spPr>
        <p:txBody>
          <a:bodyPr wrap="square" lIns="137160" tIns="68580" rIns="137160" bIns="68580" anchor="ctr" anchorCtr="0">
            <a:noAutofit/>
          </a:bodyPr>
          <a:lstStyle/>
          <a:p>
            <a:r>
              <a:rPr lang="en-US" b="1" dirty="0">
                <a:solidFill>
                  <a:schemeClr val="bg1"/>
                </a:solidFill>
              </a:rPr>
              <a:t>“DER shall be designed to provide the voltage disturbance ride-through capability specified…” </a:t>
            </a:r>
          </a:p>
          <a:p>
            <a:endParaRPr lang="en-US" b="1" dirty="0">
              <a:solidFill>
                <a:schemeClr val="bg1"/>
              </a:solidFill>
            </a:endParaRPr>
          </a:p>
          <a:p>
            <a:r>
              <a:rPr lang="en-US" b="1" dirty="0">
                <a:solidFill>
                  <a:schemeClr val="bg1"/>
                </a:solidFill>
              </a:rPr>
              <a:t>“DER shall be designed to provide the frequency disturbance ride-through capability specified…”</a:t>
            </a:r>
          </a:p>
        </p:txBody>
      </p:sp>
      <p:sp>
        <p:nvSpPr>
          <p:cNvPr id="10" name="TextBox 9">
            <a:extLst>
              <a:ext uri="{FF2B5EF4-FFF2-40B4-BE49-F238E27FC236}">
                <a16:creationId xmlns:a16="http://schemas.microsoft.com/office/drawing/2014/main" id="{CDB9071F-38C7-4681-A2C6-06217BD8DF62}"/>
              </a:ext>
            </a:extLst>
          </p:cNvPr>
          <p:cNvSpPr txBox="1"/>
          <p:nvPr/>
        </p:nvSpPr>
        <p:spPr>
          <a:xfrm>
            <a:off x="269005" y="5349766"/>
            <a:ext cx="11775850" cy="1112724"/>
          </a:xfrm>
          <a:prstGeom prst="rect">
            <a:avLst/>
          </a:prstGeom>
          <a:solidFill>
            <a:schemeClr val="bg1">
              <a:lumMod val="85000"/>
            </a:schemeClr>
          </a:solidFill>
        </p:spPr>
        <p:txBody>
          <a:bodyPr wrap="square" lIns="205740" rIns="205740" anchor="ctr" anchorCtr="0">
            <a:noAutofit/>
          </a:bodyPr>
          <a:lstStyle/>
          <a:p>
            <a:pPr marL="214313" indent="-214313">
              <a:buFont typeface="Arial" panose="020B0604020202020204" pitchFamily="34" charset="0"/>
              <a:buChar char="•"/>
            </a:pPr>
            <a:r>
              <a:rPr lang="en-US" sz="1550" dirty="0"/>
              <a:t>Voltage and frequency ride-through capability is mandatory, but the execution of each is dependent upon the selection of the performance categories (i.e., A,B and I, II, III) as well as the trip settings established in cooperation with the regional reliability coordinator (RRC) and the authority governing interconnection requirements.</a:t>
            </a:r>
          </a:p>
          <a:p>
            <a:pPr marL="214313" indent="-214313">
              <a:buFont typeface="Arial" panose="020B0604020202020204" pitchFamily="34" charset="0"/>
              <a:buChar char="•"/>
            </a:pPr>
            <a:r>
              <a:rPr lang="en-US" sz="1550" dirty="0"/>
              <a:t>The area EPS operator (utility) and the DER operator should mutually agree to use DER inertial response, and the performance requirements should be coordinated with the regional reliability coordinator. </a:t>
            </a:r>
          </a:p>
        </p:txBody>
      </p:sp>
      <p:sp>
        <p:nvSpPr>
          <p:cNvPr id="11" name="Rectangle: Rounded Corners 10">
            <a:extLst>
              <a:ext uri="{FF2B5EF4-FFF2-40B4-BE49-F238E27FC236}">
                <a16:creationId xmlns:a16="http://schemas.microsoft.com/office/drawing/2014/main" id="{2B7D8ECA-8E4F-434F-8F47-43C66A5DB86E}"/>
              </a:ext>
            </a:extLst>
          </p:cNvPr>
          <p:cNvSpPr/>
          <p:nvPr/>
        </p:nvSpPr>
        <p:spPr>
          <a:xfrm>
            <a:off x="6812838" y="2181395"/>
            <a:ext cx="5232017" cy="689621"/>
          </a:xfrm>
          <a:prstGeom prst="roundRect">
            <a:avLst>
              <a:gd name="adj" fmla="val 10000"/>
            </a:avLst>
          </a:prstGeom>
          <a:solidFill>
            <a:schemeClr val="bg1"/>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marL="214313" indent="-214313">
              <a:buFont typeface="Arial" panose="020B0604020202020204" pitchFamily="34" charset="0"/>
              <a:buChar char="•"/>
            </a:pPr>
            <a:r>
              <a:rPr lang="en-US" sz="1600" b="1" dirty="0">
                <a:solidFill>
                  <a:srgbClr val="000C14"/>
                </a:solidFill>
              </a:rPr>
              <a:t>Shall TRIP </a:t>
            </a:r>
            <a:r>
              <a:rPr lang="en-US" sz="1600" dirty="0">
                <a:solidFill>
                  <a:srgbClr val="000C14"/>
                </a:solidFill>
              </a:rPr>
              <a:t>on abnormal voltage/frequency</a:t>
            </a:r>
          </a:p>
        </p:txBody>
      </p:sp>
      <p:sp>
        <p:nvSpPr>
          <p:cNvPr id="12" name="Rectangle: Rounded Corners 11">
            <a:extLst>
              <a:ext uri="{FF2B5EF4-FFF2-40B4-BE49-F238E27FC236}">
                <a16:creationId xmlns:a16="http://schemas.microsoft.com/office/drawing/2014/main" id="{D8395451-F06E-48A6-8A3F-4C55A722288F}"/>
              </a:ext>
            </a:extLst>
          </p:cNvPr>
          <p:cNvSpPr/>
          <p:nvPr/>
        </p:nvSpPr>
        <p:spPr>
          <a:xfrm>
            <a:off x="4583477" y="2181395"/>
            <a:ext cx="1970631" cy="691821"/>
          </a:xfrm>
          <a:prstGeom prst="roundRect">
            <a:avLst>
              <a:gd name="adj" fmla="val 10000"/>
            </a:avLst>
          </a:prstGeom>
          <a:solidFill>
            <a:schemeClr val="accent1">
              <a:lumMod val="20000"/>
              <a:lumOff val="8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en-US" sz="1600" b="1" dirty="0">
                <a:solidFill>
                  <a:srgbClr val="000C14"/>
                </a:solidFill>
              </a:rPr>
              <a:t>IEEE Std 1547-2003</a:t>
            </a:r>
          </a:p>
        </p:txBody>
      </p:sp>
      <p:sp>
        <p:nvSpPr>
          <p:cNvPr id="13" name="Rectangle: Rounded Corners 12">
            <a:extLst>
              <a:ext uri="{FF2B5EF4-FFF2-40B4-BE49-F238E27FC236}">
                <a16:creationId xmlns:a16="http://schemas.microsoft.com/office/drawing/2014/main" id="{575356A0-89B3-4354-818D-270A723BB6D3}"/>
              </a:ext>
            </a:extLst>
          </p:cNvPr>
          <p:cNvSpPr/>
          <p:nvPr/>
        </p:nvSpPr>
        <p:spPr>
          <a:xfrm>
            <a:off x="4583477" y="3401148"/>
            <a:ext cx="1970631" cy="976584"/>
          </a:xfrm>
          <a:prstGeom prst="roundRect">
            <a:avLst>
              <a:gd name="adj" fmla="val 10000"/>
            </a:avLst>
          </a:prstGeom>
          <a:solidFill>
            <a:schemeClr val="accent1">
              <a:lumMod val="60000"/>
              <a:lumOff val="4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en-US" sz="1600" b="1" dirty="0">
                <a:solidFill>
                  <a:srgbClr val="000C14"/>
                </a:solidFill>
              </a:rPr>
              <a:t>IEEE Std 1547-2018</a:t>
            </a:r>
          </a:p>
        </p:txBody>
      </p:sp>
      <p:sp>
        <p:nvSpPr>
          <p:cNvPr id="14" name="Rectangle: Rounded Corners 13">
            <a:extLst>
              <a:ext uri="{FF2B5EF4-FFF2-40B4-BE49-F238E27FC236}">
                <a16:creationId xmlns:a16="http://schemas.microsoft.com/office/drawing/2014/main" id="{72966CD2-C538-4822-AC0A-780DA0FF565A}"/>
              </a:ext>
            </a:extLst>
          </p:cNvPr>
          <p:cNvSpPr/>
          <p:nvPr/>
        </p:nvSpPr>
        <p:spPr>
          <a:xfrm>
            <a:off x="6812839" y="3398948"/>
            <a:ext cx="5232017" cy="978784"/>
          </a:xfrm>
          <a:prstGeom prst="roundRect">
            <a:avLst>
              <a:gd name="adj" fmla="val 10000"/>
            </a:avLst>
          </a:prstGeom>
          <a:solidFill>
            <a:schemeClr val="bg1"/>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marL="214313" indent="-214313">
              <a:buFont typeface="Arial" panose="020B0604020202020204" pitchFamily="34" charset="0"/>
              <a:buChar char="•"/>
            </a:pPr>
            <a:r>
              <a:rPr lang="en-US" sz="1600" b="1" dirty="0">
                <a:solidFill>
                  <a:srgbClr val="000C14"/>
                </a:solidFill>
              </a:rPr>
              <a:t>Shall be capable of </a:t>
            </a:r>
            <a:r>
              <a:rPr lang="en-US" sz="1600" dirty="0">
                <a:solidFill>
                  <a:srgbClr val="000C14"/>
                </a:solidFill>
              </a:rPr>
              <a:t>frequency response</a:t>
            </a:r>
          </a:p>
          <a:p>
            <a:pPr marL="214313" indent="-214313">
              <a:buFont typeface="Arial" panose="020B0604020202020204" pitchFamily="34" charset="0"/>
              <a:buChar char="•"/>
            </a:pPr>
            <a:r>
              <a:rPr lang="en-US" sz="1600" b="1" dirty="0">
                <a:solidFill>
                  <a:srgbClr val="000C14"/>
                </a:solidFill>
              </a:rPr>
              <a:t>Shall ride through </a:t>
            </a:r>
            <a:r>
              <a:rPr lang="en-US" sz="1600" dirty="0">
                <a:solidFill>
                  <a:srgbClr val="000C14"/>
                </a:solidFill>
              </a:rPr>
              <a:t>abnormal voltage/frequency</a:t>
            </a:r>
          </a:p>
          <a:p>
            <a:pPr marL="214313" indent="-214313">
              <a:buFont typeface="Arial" panose="020B0604020202020204" pitchFamily="34" charset="0"/>
              <a:buChar char="•"/>
            </a:pPr>
            <a:r>
              <a:rPr lang="en-US" sz="1600" b="1" dirty="0">
                <a:solidFill>
                  <a:srgbClr val="000C14"/>
                </a:solidFill>
              </a:rPr>
              <a:t>May</a:t>
            </a:r>
            <a:r>
              <a:rPr lang="en-US" sz="1600" dirty="0">
                <a:solidFill>
                  <a:srgbClr val="000C14"/>
                </a:solidFill>
              </a:rPr>
              <a:t> provide inertial response.</a:t>
            </a:r>
          </a:p>
        </p:txBody>
      </p:sp>
      <p:sp>
        <p:nvSpPr>
          <p:cNvPr id="15" name="Arrow: Down 14">
            <a:extLst>
              <a:ext uri="{FF2B5EF4-FFF2-40B4-BE49-F238E27FC236}">
                <a16:creationId xmlns:a16="http://schemas.microsoft.com/office/drawing/2014/main" id="{E00797DB-D77E-4E47-9B93-B2E976013985}"/>
              </a:ext>
            </a:extLst>
          </p:cNvPr>
          <p:cNvSpPr/>
          <p:nvPr/>
        </p:nvSpPr>
        <p:spPr bwMode="auto">
          <a:xfrm>
            <a:off x="9288871" y="2923732"/>
            <a:ext cx="362998" cy="397536"/>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2000" dirty="0">
              <a:solidFill>
                <a:srgbClr val="000C14"/>
              </a:solidFill>
              <a:latin typeface="Arial" pitchFamily="28" charset="0"/>
              <a:ea typeface="ＭＳ Ｐゴシック" pitchFamily="28" charset="-128"/>
              <a:cs typeface="ＭＳ Ｐゴシック" pitchFamily="28" charset="-128"/>
            </a:endParaRPr>
          </a:p>
        </p:txBody>
      </p:sp>
    </p:spTree>
    <p:extLst>
      <p:ext uri="{BB962C8B-B14F-4D97-AF65-F5344CB8AC3E}">
        <p14:creationId xmlns:p14="http://schemas.microsoft.com/office/powerpoint/2010/main" val="217283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7813C-30CE-4802-BF77-E3CB5EDE0DF4}"/>
              </a:ext>
            </a:extLst>
          </p:cNvPr>
          <p:cNvSpPr>
            <a:spLocks noGrp="1"/>
          </p:cNvSpPr>
          <p:nvPr>
            <p:ph type="title"/>
          </p:nvPr>
        </p:nvSpPr>
        <p:spPr/>
        <p:txBody>
          <a:bodyPr/>
          <a:lstStyle/>
          <a:p>
            <a:r>
              <a:rPr lang="en-US" dirty="0"/>
              <a:t>Voltage Ride-Through</a:t>
            </a:r>
          </a:p>
        </p:txBody>
      </p:sp>
      <p:pic>
        <p:nvPicPr>
          <p:cNvPr id="4" name="Picture 3">
            <a:extLst>
              <a:ext uri="{FF2B5EF4-FFF2-40B4-BE49-F238E27FC236}">
                <a16:creationId xmlns:a16="http://schemas.microsoft.com/office/drawing/2014/main" id="{8FD4EF7B-DB3C-44E4-8FAA-5EA2EC3E56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46" y="1371596"/>
            <a:ext cx="7199836" cy="5211763"/>
          </a:xfrm>
          <a:prstGeom prst="rect">
            <a:avLst/>
          </a:prstGeom>
        </p:spPr>
      </p:pic>
      <p:sp>
        <p:nvSpPr>
          <p:cNvPr id="5" name="TextBox 4">
            <a:extLst>
              <a:ext uri="{FF2B5EF4-FFF2-40B4-BE49-F238E27FC236}">
                <a16:creationId xmlns:a16="http://schemas.microsoft.com/office/drawing/2014/main" id="{1F1D907A-573D-4FC7-8CCC-6DB749464F44}"/>
              </a:ext>
            </a:extLst>
          </p:cNvPr>
          <p:cNvSpPr txBox="1"/>
          <p:nvPr/>
        </p:nvSpPr>
        <p:spPr>
          <a:xfrm>
            <a:off x="7489767" y="4433637"/>
            <a:ext cx="3829054" cy="1200329"/>
          </a:xfrm>
          <a:prstGeom prst="rect">
            <a:avLst/>
          </a:prstGeom>
          <a:noFill/>
        </p:spPr>
        <p:txBody>
          <a:bodyPr wrap="square" rtlCol="0">
            <a:spAutoFit/>
          </a:bodyPr>
          <a:lstStyle/>
          <a:p>
            <a:r>
              <a:rPr lang="en-US" dirty="0">
                <a:solidFill>
                  <a:srgbClr val="000C14"/>
                </a:solidFill>
              </a:rPr>
              <a:t>Key takeaways:</a:t>
            </a:r>
          </a:p>
          <a:p>
            <a:pPr marL="214313" indent="-214313">
              <a:buFont typeface="Arial" panose="020B0604020202020204" pitchFamily="34" charset="0"/>
              <a:buChar char="•"/>
            </a:pPr>
            <a:r>
              <a:rPr lang="en-US" dirty="0">
                <a:solidFill>
                  <a:srgbClr val="000C14"/>
                </a:solidFill>
              </a:rPr>
              <a:t>Performance categories</a:t>
            </a:r>
          </a:p>
          <a:p>
            <a:pPr marL="214313" indent="-214313">
              <a:buFont typeface="Arial" panose="020B0604020202020204" pitchFamily="34" charset="0"/>
              <a:buChar char="•"/>
            </a:pPr>
            <a:r>
              <a:rPr lang="en-US" dirty="0">
                <a:solidFill>
                  <a:srgbClr val="000C14"/>
                </a:solidFill>
              </a:rPr>
              <a:t>Modes of operation</a:t>
            </a:r>
          </a:p>
          <a:p>
            <a:pPr marL="214313" indent="-214313">
              <a:buFont typeface="Arial" panose="020B0604020202020204" pitchFamily="34" charset="0"/>
              <a:buChar char="•"/>
            </a:pPr>
            <a:r>
              <a:rPr lang="en-US" dirty="0">
                <a:solidFill>
                  <a:srgbClr val="000C14"/>
                </a:solidFill>
              </a:rPr>
              <a:t>Trip settings</a:t>
            </a:r>
          </a:p>
        </p:txBody>
      </p:sp>
      <p:sp>
        <p:nvSpPr>
          <p:cNvPr id="6" name="TextBox 5">
            <a:extLst>
              <a:ext uri="{FF2B5EF4-FFF2-40B4-BE49-F238E27FC236}">
                <a16:creationId xmlns:a16="http://schemas.microsoft.com/office/drawing/2014/main" id="{17C7BE48-515F-4538-8F12-F5183D3D1C68}"/>
              </a:ext>
            </a:extLst>
          </p:cNvPr>
          <p:cNvSpPr txBox="1"/>
          <p:nvPr/>
        </p:nvSpPr>
        <p:spPr>
          <a:xfrm>
            <a:off x="7489767" y="1600200"/>
            <a:ext cx="4035483" cy="2031325"/>
          </a:xfrm>
          <a:prstGeom prst="rect">
            <a:avLst/>
          </a:prstGeom>
          <a:noFill/>
        </p:spPr>
        <p:txBody>
          <a:bodyPr wrap="square" rtlCol="0">
            <a:spAutoFit/>
          </a:bodyPr>
          <a:lstStyle/>
          <a:p>
            <a:r>
              <a:rPr lang="en-US" dirty="0">
                <a:solidFill>
                  <a:schemeClr val="accent1">
                    <a:lumMod val="75000"/>
                  </a:schemeClr>
                </a:solidFill>
              </a:rPr>
              <a:t>The area EPS operator, as guided by the authority governing interconnection requirements, in coordination with the regional reliability coordinator, shall specify which abnormal operating performance category (I, II, or III) is required.</a:t>
            </a:r>
          </a:p>
        </p:txBody>
      </p:sp>
    </p:spTree>
    <p:extLst>
      <p:ext uri="{BB962C8B-B14F-4D97-AF65-F5344CB8AC3E}">
        <p14:creationId xmlns:p14="http://schemas.microsoft.com/office/powerpoint/2010/main" val="3143548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20099-9D94-4556-A436-459322120E88}"/>
              </a:ext>
            </a:extLst>
          </p:cNvPr>
          <p:cNvSpPr>
            <a:spLocks noGrp="1"/>
          </p:cNvSpPr>
          <p:nvPr>
            <p:ph type="title"/>
          </p:nvPr>
        </p:nvSpPr>
        <p:spPr/>
        <p:txBody>
          <a:bodyPr/>
          <a:lstStyle/>
          <a:p>
            <a:r>
              <a:rPr lang="en-US" dirty="0"/>
              <a:t>Frequency Ride-Through</a:t>
            </a:r>
          </a:p>
        </p:txBody>
      </p:sp>
      <p:sp>
        <p:nvSpPr>
          <p:cNvPr id="4" name="TextBox 3">
            <a:extLst>
              <a:ext uri="{FF2B5EF4-FFF2-40B4-BE49-F238E27FC236}">
                <a16:creationId xmlns:a16="http://schemas.microsoft.com/office/drawing/2014/main" id="{543EB5EF-0232-4898-AB55-BF202604B94B}"/>
              </a:ext>
            </a:extLst>
          </p:cNvPr>
          <p:cNvSpPr txBox="1"/>
          <p:nvPr/>
        </p:nvSpPr>
        <p:spPr>
          <a:xfrm>
            <a:off x="8324850" y="2602887"/>
            <a:ext cx="2579915" cy="2585323"/>
          </a:xfrm>
          <a:prstGeom prst="rect">
            <a:avLst/>
          </a:prstGeom>
          <a:noFill/>
        </p:spPr>
        <p:txBody>
          <a:bodyPr wrap="square" rtlCol="0">
            <a:spAutoFit/>
          </a:bodyPr>
          <a:lstStyle/>
          <a:p>
            <a:r>
              <a:rPr lang="en-US" dirty="0">
                <a:solidFill>
                  <a:srgbClr val="000C14"/>
                </a:solidFill>
              </a:rPr>
              <a:t>Key takeaways:</a:t>
            </a:r>
          </a:p>
          <a:p>
            <a:pPr marL="214313" indent="-214313">
              <a:buFont typeface="Arial" panose="020B0604020202020204" pitchFamily="34" charset="0"/>
              <a:buChar char="•"/>
            </a:pPr>
            <a:r>
              <a:rPr lang="en-US" dirty="0">
                <a:solidFill>
                  <a:srgbClr val="000C14"/>
                </a:solidFill>
              </a:rPr>
              <a:t>Performance categories</a:t>
            </a:r>
          </a:p>
          <a:p>
            <a:pPr marL="214313" indent="-214313">
              <a:buFont typeface="Arial" panose="020B0604020202020204" pitchFamily="34" charset="0"/>
              <a:buChar char="•"/>
            </a:pPr>
            <a:r>
              <a:rPr lang="en-US" dirty="0">
                <a:solidFill>
                  <a:srgbClr val="000C14"/>
                </a:solidFill>
              </a:rPr>
              <a:t>Modes of operation</a:t>
            </a:r>
          </a:p>
          <a:p>
            <a:pPr marL="214313" indent="-214313">
              <a:buFont typeface="Arial" panose="020B0604020202020204" pitchFamily="34" charset="0"/>
              <a:buChar char="•"/>
            </a:pPr>
            <a:r>
              <a:rPr lang="en-US" dirty="0">
                <a:solidFill>
                  <a:srgbClr val="000C14"/>
                </a:solidFill>
              </a:rPr>
              <a:t>Trip settings</a:t>
            </a:r>
          </a:p>
          <a:p>
            <a:pPr marL="214313" indent="-214313">
              <a:buFont typeface="Arial" panose="020B0604020202020204" pitchFamily="34" charset="0"/>
              <a:buChar char="•"/>
            </a:pPr>
            <a:r>
              <a:rPr lang="en-US" dirty="0">
                <a:solidFill>
                  <a:srgbClr val="000C14"/>
                </a:solidFill>
              </a:rPr>
              <a:t>Requires coordination with the bulk power system </a:t>
            </a:r>
            <a:r>
              <a:rPr lang="en-US" sz="1800" dirty="0">
                <a:solidFill>
                  <a:srgbClr val="000C14"/>
                </a:solidFill>
              </a:rPr>
              <a:t>(</a:t>
            </a:r>
            <a:r>
              <a:rPr lang="en-US" dirty="0">
                <a:solidFill>
                  <a:srgbClr val="000C14"/>
                </a:solidFill>
              </a:rPr>
              <a:t>r</a:t>
            </a:r>
            <a:r>
              <a:rPr lang="en-US" sz="1800" dirty="0"/>
              <a:t>egional </a:t>
            </a:r>
            <a:r>
              <a:rPr lang="en-US" dirty="0"/>
              <a:t>r</a:t>
            </a:r>
            <a:r>
              <a:rPr lang="en-US" sz="1800" dirty="0"/>
              <a:t>eliability </a:t>
            </a:r>
            <a:r>
              <a:rPr lang="en-US" dirty="0"/>
              <a:t>c</a:t>
            </a:r>
            <a:r>
              <a:rPr lang="en-US" sz="1800" dirty="0"/>
              <a:t>oordinator</a:t>
            </a:r>
            <a:r>
              <a:rPr lang="en-US" sz="1800" dirty="0">
                <a:solidFill>
                  <a:srgbClr val="000C14"/>
                </a:solidFill>
              </a:rPr>
              <a:t>)</a:t>
            </a:r>
          </a:p>
        </p:txBody>
      </p:sp>
      <p:pic>
        <p:nvPicPr>
          <p:cNvPr id="6" name="Picture 5">
            <a:extLst>
              <a:ext uri="{FF2B5EF4-FFF2-40B4-BE49-F238E27FC236}">
                <a16:creationId xmlns:a16="http://schemas.microsoft.com/office/drawing/2014/main" id="{FF5B52EB-0F04-4453-996C-0C1D8962F3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096" y="1514180"/>
            <a:ext cx="7010294" cy="5069180"/>
          </a:xfrm>
          <a:prstGeom prst="rect">
            <a:avLst/>
          </a:prstGeom>
        </p:spPr>
      </p:pic>
    </p:spTree>
    <p:extLst>
      <p:ext uri="{BB962C8B-B14F-4D97-AF65-F5344CB8AC3E}">
        <p14:creationId xmlns:p14="http://schemas.microsoft.com/office/powerpoint/2010/main" val="3440465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9A6BD57-1B47-4A21-B8A2-427EBF0F07A8}"/>
              </a:ext>
            </a:extLst>
          </p:cNvPr>
          <p:cNvSpPr txBox="1">
            <a:spLocks/>
          </p:cNvSpPr>
          <p:nvPr/>
        </p:nvSpPr>
        <p:spPr>
          <a:xfrm>
            <a:off x="782891" y="3023980"/>
            <a:ext cx="8899516" cy="808597"/>
          </a:xfrm>
          <a:prstGeom prst="rect">
            <a:avLst/>
          </a:prstGeom>
        </p:spPr>
        <p:txBody>
          <a:bodyPr vert="horz" lIns="0" tIns="0" rIns="0" bIns="0" rtlCol="0" anchor="b" anchorCtr="0">
            <a:noAutofit/>
          </a:bodyPr>
          <a:lstStyle>
            <a:lvl1pPr algn="l" defTabSz="457200" rtl="0" eaLnBrk="1" latinLnBrk="0" hangingPunct="1">
              <a:spcBef>
                <a:spcPct val="0"/>
              </a:spcBef>
              <a:buNone/>
              <a:defRPr sz="2500" b="1" kern="1200">
                <a:solidFill>
                  <a:srgbClr val="707276"/>
                </a:solidFill>
                <a:latin typeface="Arial"/>
                <a:ea typeface="+mj-ea"/>
                <a:cs typeface="Arial"/>
              </a:defRPr>
            </a:lvl1pPr>
          </a:lstStyle>
          <a:p>
            <a:r>
              <a:rPr lang="en-US" sz="2800" dirty="0"/>
              <a:t>Coordinated DER Response</a:t>
            </a:r>
          </a:p>
        </p:txBody>
      </p:sp>
    </p:spTree>
    <p:extLst>
      <p:ext uri="{BB962C8B-B14F-4D97-AF65-F5344CB8AC3E}">
        <p14:creationId xmlns:p14="http://schemas.microsoft.com/office/powerpoint/2010/main" val="3807180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8F6F8-C6EC-42CA-BC2F-FF1951E5E29A}"/>
              </a:ext>
            </a:extLst>
          </p:cNvPr>
          <p:cNvSpPr>
            <a:spLocks noGrp="1"/>
          </p:cNvSpPr>
          <p:nvPr>
            <p:ph type="title"/>
          </p:nvPr>
        </p:nvSpPr>
        <p:spPr/>
        <p:txBody>
          <a:bodyPr/>
          <a:lstStyle/>
          <a:p>
            <a:r>
              <a:rPr lang="en-US" dirty="0"/>
              <a:t>A Scalable, Hierarchical Approach for DER Management</a:t>
            </a:r>
          </a:p>
        </p:txBody>
      </p:sp>
      <p:pic>
        <p:nvPicPr>
          <p:cNvPr id="12" name="Picture 11">
            <a:extLst>
              <a:ext uri="{FF2B5EF4-FFF2-40B4-BE49-F238E27FC236}">
                <a16:creationId xmlns:a16="http://schemas.microsoft.com/office/drawing/2014/main" id="{13918372-BD31-442C-AAAD-7DFC367D0743}"/>
              </a:ext>
            </a:extLst>
          </p:cNvPr>
          <p:cNvPicPr>
            <a:picLocks noChangeAspect="1"/>
          </p:cNvPicPr>
          <p:nvPr/>
        </p:nvPicPr>
        <p:blipFill>
          <a:blip r:embed="rId2"/>
          <a:stretch>
            <a:fillRect/>
          </a:stretch>
        </p:blipFill>
        <p:spPr>
          <a:xfrm>
            <a:off x="5020443" y="2997430"/>
            <a:ext cx="6969387" cy="3237365"/>
          </a:xfrm>
          <a:prstGeom prst="rect">
            <a:avLst/>
          </a:prstGeom>
        </p:spPr>
      </p:pic>
      <p:sp>
        <p:nvSpPr>
          <p:cNvPr id="15" name="Rectangle: Rounded Corners 14">
            <a:extLst>
              <a:ext uri="{FF2B5EF4-FFF2-40B4-BE49-F238E27FC236}">
                <a16:creationId xmlns:a16="http://schemas.microsoft.com/office/drawing/2014/main" id="{42870752-34B1-4DEE-9CF9-48AA7C80E4A4}"/>
              </a:ext>
            </a:extLst>
          </p:cNvPr>
          <p:cNvSpPr/>
          <p:nvPr/>
        </p:nvSpPr>
        <p:spPr>
          <a:xfrm>
            <a:off x="5049704" y="1667919"/>
            <a:ext cx="2691993" cy="858316"/>
          </a:xfrm>
          <a:prstGeom prst="roundRect">
            <a:avLst/>
          </a:prstGeom>
          <a:solidFill>
            <a:sysClr val="window" lastClr="FFFFFF"/>
          </a:solidFill>
          <a:ln w="12700" cap="flat" cmpd="sng" algn="ctr">
            <a:solidFill>
              <a:srgbClr val="BD955B"/>
            </a:solidFill>
            <a:prstDash val="solid"/>
            <a:miter lim="800000"/>
          </a:ln>
          <a:effectLst/>
        </p:spPr>
        <p:txBody>
          <a:bodyPr lIns="121920" rIns="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HEMS</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Manages behind-the-meter devices on behalf of homeowners</a:t>
            </a:r>
          </a:p>
        </p:txBody>
      </p:sp>
      <p:sp>
        <p:nvSpPr>
          <p:cNvPr id="16" name="Rectangle: Rounded Corners 15">
            <a:extLst>
              <a:ext uri="{FF2B5EF4-FFF2-40B4-BE49-F238E27FC236}">
                <a16:creationId xmlns:a16="http://schemas.microsoft.com/office/drawing/2014/main" id="{FBD36586-80CF-4159-8CAE-7A2C974BE6C1}"/>
              </a:ext>
            </a:extLst>
          </p:cNvPr>
          <p:cNvSpPr/>
          <p:nvPr/>
        </p:nvSpPr>
        <p:spPr>
          <a:xfrm>
            <a:off x="8757108" y="1672635"/>
            <a:ext cx="2691993" cy="858316"/>
          </a:xfrm>
          <a:prstGeom prst="roundRect">
            <a:avLst/>
          </a:prstGeom>
          <a:solidFill>
            <a:sysClr val="window" lastClr="FFFFFF"/>
          </a:solidFill>
          <a:ln w="12700" cap="flat" cmpd="sng" algn="ctr">
            <a:solidFill>
              <a:srgbClr val="BD955B"/>
            </a:solidFill>
            <a:prstDash val="solid"/>
            <a:miter lim="800000"/>
          </a:ln>
          <a:effectLst/>
        </p:spPr>
        <p:txBody>
          <a:bodyPr lIns="121920" rIns="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Aggregator</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 Coordinates homes in a community and responds to utility control</a:t>
            </a:r>
          </a:p>
        </p:txBody>
      </p:sp>
      <p:cxnSp>
        <p:nvCxnSpPr>
          <p:cNvPr id="17" name="Straight Arrow Connector 16">
            <a:extLst>
              <a:ext uri="{FF2B5EF4-FFF2-40B4-BE49-F238E27FC236}">
                <a16:creationId xmlns:a16="http://schemas.microsoft.com/office/drawing/2014/main" id="{ABA7B4C5-3E6D-4CD5-BDAC-7DE72416C69A}"/>
              </a:ext>
            </a:extLst>
          </p:cNvPr>
          <p:cNvCxnSpPr/>
          <p:nvPr/>
        </p:nvCxnSpPr>
        <p:spPr>
          <a:xfrm>
            <a:off x="5149901" y="2526235"/>
            <a:ext cx="409651" cy="1059429"/>
          </a:xfrm>
          <a:prstGeom prst="straightConnector1">
            <a:avLst/>
          </a:prstGeom>
          <a:noFill/>
          <a:ln w="12700" cap="flat" cmpd="sng" algn="ctr">
            <a:solidFill>
              <a:srgbClr val="BD955B"/>
            </a:solidFill>
            <a:prstDash val="solid"/>
            <a:miter lim="800000"/>
            <a:tailEnd type="triangle"/>
          </a:ln>
          <a:effectLst/>
        </p:spPr>
      </p:cxnSp>
      <p:cxnSp>
        <p:nvCxnSpPr>
          <p:cNvPr id="18" name="Straight Arrow Connector 17">
            <a:extLst>
              <a:ext uri="{FF2B5EF4-FFF2-40B4-BE49-F238E27FC236}">
                <a16:creationId xmlns:a16="http://schemas.microsoft.com/office/drawing/2014/main" id="{32A7B275-2B8E-402B-AA52-48EFDAEC353F}"/>
              </a:ext>
            </a:extLst>
          </p:cNvPr>
          <p:cNvCxnSpPr>
            <a:cxnSpLocks/>
          </p:cNvCxnSpPr>
          <p:nvPr/>
        </p:nvCxnSpPr>
        <p:spPr>
          <a:xfrm flipH="1">
            <a:off x="7637069" y="2526237"/>
            <a:ext cx="1178559" cy="529715"/>
          </a:xfrm>
          <a:prstGeom prst="straightConnector1">
            <a:avLst/>
          </a:prstGeom>
          <a:noFill/>
          <a:ln w="12700" cap="flat" cmpd="sng" algn="ctr">
            <a:solidFill>
              <a:srgbClr val="BD955B"/>
            </a:solidFill>
            <a:prstDash val="solid"/>
            <a:miter lim="800000"/>
            <a:tailEnd type="triangle"/>
          </a:ln>
          <a:effectLst/>
        </p:spPr>
      </p:cxnSp>
      <p:sp>
        <p:nvSpPr>
          <p:cNvPr id="21" name="TextBox 20">
            <a:extLst>
              <a:ext uri="{FF2B5EF4-FFF2-40B4-BE49-F238E27FC236}">
                <a16:creationId xmlns:a16="http://schemas.microsoft.com/office/drawing/2014/main" id="{93B709EC-E5E2-4A95-AB41-B6A84B19A1A8}"/>
              </a:ext>
            </a:extLst>
          </p:cNvPr>
          <p:cNvSpPr txBox="1"/>
          <p:nvPr/>
        </p:nvSpPr>
        <p:spPr>
          <a:xfrm>
            <a:off x="167616" y="1528262"/>
            <a:ext cx="4982286" cy="4892750"/>
          </a:xfrm>
          <a:prstGeom prst="rect">
            <a:avLst/>
          </a:prstGeom>
          <a:noFill/>
        </p:spPr>
        <p:txBody>
          <a:bodyPr wrap="square" rtlCol="0">
            <a:spAutoFit/>
          </a:bodyPr>
          <a:lstStyle/>
          <a:p>
            <a:pPr marL="285750" marR="0" lvl="0" indent="-285750" defTabSz="914400" eaLnBrk="1" fontAlgn="auto" latinLnBrk="0" hangingPunct="1">
              <a:lnSpc>
                <a:spcPct val="100000"/>
              </a:lnSpc>
              <a:spcBef>
                <a:spcPts val="2133"/>
              </a:spcBef>
              <a:spcAft>
                <a:spcPts val="0"/>
              </a:spcAft>
              <a:buClrTx/>
              <a:buSzTx/>
              <a:buFont typeface="Arial" panose="020B0604020202020204" pitchFamily="34" charset="0"/>
              <a:buChar char="•"/>
              <a:tabLst/>
              <a:defRPr/>
            </a:pPr>
            <a:r>
              <a:rPr lang="en-US" sz="2133" kern="0" dirty="0">
                <a:solidFill>
                  <a:srgbClr val="000000"/>
                </a:solidFill>
              </a:rPr>
              <a:t>Utility direct</a:t>
            </a:r>
            <a:r>
              <a:rPr kumimoji="0" lang="en-US" sz="2133" b="0" i="0" u="none" strike="noStrike" kern="0" cap="none" spc="0" normalizeH="0" baseline="0" noProof="0" dirty="0">
                <a:ln>
                  <a:noFill/>
                </a:ln>
                <a:solidFill>
                  <a:srgbClr val="000000"/>
                </a:solidFill>
                <a:effectLst/>
                <a:uLnTx/>
                <a:uFillTx/>
              </a:rPr>
              <a:t> load control may not work for every household and may face </a:t>
            </a:r>
            <a:br>
              <a:rPr kumimoji="0" lang="en-US" sz="2133" b="0" i="0" u="none" strike="noStrike" kern="0" cap="none" spc="0" normalizeH="0" baseline="0" noProof="0" dirty="0">
                <a:ln>
                  <a:noFill/>
                </a:ln>
                <a:solidFill>
                  <a:srgbClr val="000000"/>
                </a:solidFill>
                <a:effectLst/>
                <a:uLnTx/>
                <a:uFillTx/>
              </a:rPr>
            </a:br>
            <a:r>
              <a:rPr kumimoji="0" lang="en-US" sz="2133" b="0" i="0" u="none" strike="noStrike" kern="0" cap="none" spc="0" normalizeH="0" baseline="0" noProof="0" dirty="0">
                <a:ln>
                  <a:noFill/>
                </a:ln>
                <a:solidFill>
                  <a:srgbClr val="000000"/>
                </a:solidFill>
                <a:effectLst/>
                <a:uLnTx/>
                <a:uFillTx/>
              </a:rPr>
              <a:t>scalability challenges.</a:t>
            </a:r>
          </a:p>
          <a:p>
            <a:pPr marL="285750" marR="0" lvl="0" indent="-285750" defTabSz="91440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2133" b="0" i="0" u="none" strike="noStrike" kern="0" cap="none" spc="0" normalizeH="0" baseline="0" noProof="0" dirty="0">
                <a:ln>
                  <a:noFill/>
                </a:ln>
                <a:solidFill>
                  <a:srgbClr val="000000"/>
                </a:solidFill>
                <a:effectLst/>
                <a:uLnTx/>
                <a:uFillTx/>
              </a:rPr>
              <a:t>A home energy management system (HEMS) coordinates the behind-the-meter loads and DERs on behalf of the occupants to reduce utility bills and thermal discomfort while interacting with utilities.</a:t>
            </a:r>
          </a:p>
          <a:p>
            <a:pPr marL="285750" marR="0" lvl="0" indent="-285750" defTabSz="91440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2133" b="0" i="0" u="none" strike="noStrike" kern="0" cap="none" spc="0" normalizeH="0" baseline="0" noProof="0" dirty="0">
                <a:ln>
                  <a:noFill/>
                </a:ln>
                <a:solidFill>
                  <a:srgbClr val="000000"/>
                </a:solidFill>
                <a:effectLst/>
                <a:uLnTx/>
                <a:uFillTx/>
              </a:rPr>
              <a:t>Coordinated control of homes can help utilities:</a:t>
            </a:r>
          </a:p>
          <a:p>
            <a:pPr marL="573088" lvl="1" indent="-287338" defTabSz="628650">
              <a:buSzPct val="75000"/>
              <a:buFont typeface="Courier New" panose="02070309020205020404" pitchFamily="49" charset="0"/>
              <a:buChar char="o"/>
            </a:pPr>
            <a:r>
              <a:rPr lang="en-US" sz="2133" kern="0" dirty="0">
                <a:solidFill>
                  <a:srgbClr val="000000"/>
                </a:solidFill>
              </a:rPr>
              <a:t>Improve demand flexibility</a:t>
            </a:r>
          </a:p>
          <a:p>
            <a:pPr marL="573088" lvl="1" indent="-287338" defTabSz="628650">
              <a:buSzPct val="75000"/>
              <a:buFont typeface="Courier New" panose="02070309020205020404" pitchFamily="49" charset="0"/>
              <a:buChar char="o"/>
            </a:pPr>
            <a:r>
              <a:rPr lang="en-US" sz="2133" kern="0" dirty="0">
                <a:solidFill>
                  <a:srgbClr val="000000"/>
                </a:solidFill>
              </a:rPr>
              <a:t>Host more renewables </a:t>
            </a:r>
          </a:p>
          <a:p>
            <a:pPr marL="573088" lvl="1" indent="-287338" defTabSz="628650">
              <a:buSzPct val="75000"/>
              <a:buFont typeface="Courier New" panose="02070309020205020404" pitchFamily="49" charset="0"/>
              <a:buChar char="o"/>
            </a:pPr>
            <a:r>
              <a:rPr lang="en-US" sz="2133" kern="0" dirty="0">
                <a:solidFill>
                  <a:srgbClr val="000000"/>
                </a:solidFill>
              </a:rPr>
              <a:t>Improve grid </a:t>
            </a:r>
            <a:r>
              <a:rPr kumimoji="0" lang="en-US" sz="2133" b="0" i="0" u="none" strike="noStrike" kern="0" cap="none" spc="0" normalizeH="0" baseline="0" noProof="0" dirty="0">
                <a:ln>
                  <a:noFill/>
                </a:ln>
                <a:solidFill>
                  <a:srgbClr val="000000"/>
                </a:solidFill>
                <a:effectLst/>
                <a:uLnTx/>
                <a:uFillTx/>
              </a:rPr>
              <a:t>reliability and resilience</a:t>
            </a:r>
            <a:endParaRPr kumimoji="0" lang="en-US" sz="2667"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1690655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8F6F8-C6EC-42CA-BC2F-FF1951E5E29A}"/>
              </a:ext>
            </a:extLst>
          </p:cNvPr>
          <p:cNvSpPr>
            <a:spLocks noGrp="1"/>
          </p:cNvSpPr>
          <p:nvPr>
            <p:ph type="title"/>
          </p:nvPr>
        </p:nvSpPr>
        <p:spPr>
          <a:xfrm>
            <a:off x="269004" y="274640"/>
            <a:ext cx="10500595" cy="808597"/>
          </a:xfrm>
        </p:spPr>
        <p:txBody>
          <a:bodyPr/>
          <a:lstStyle/>
          <a:p>
            <a:pPr>
              <a:spcBef>
                <a:spcPts val="450"/>
              </a:spcBef>
              <a:spcAft>
                <a:spcPts val="450"/>
              </a:spcAft>
            </a:pPr>
            <a:r>
              <a:rPr lang="en-US" sz="2400" dirty="0"/>
              <a:t>Demonstrate Enhanced Load Flexibility, Grid Reliability, and Resilience in an All-Electric, Low-Income Residential Community in a Cold Climate</a:t>
            </a:r>
          </a:p>
        </p:txBody>
      </p:sp>
      <p:sp>
        <p:nvSpPr>
          <p:cNvPr id="20" name="Content Placeholder 3">
            <a:extLst>
              <a:ext uri="{FF2B5EF4-FFF2-40B4-BE49-F238E27FC236}">
                <a16:creationId xmlns:a16="http://schemas.microsoft.com/office/drawing/2014/main" id="{59B06A6F-A7CE-42D2-9B96-9CB4CE2C8516}"/>
              </a:ext>
            </a:extLst>
          </p:cNvPr>
          <p:cNvSpPr>
            <a:spLocks noGrp="1"/>
          </p:cNvSpPr>
          <p:nvPr>
            <p:ph idx="1"/>
          </p:nvPr>
        </p:nvSpPr>
        <p:spPr>
          <a:xfrm>
            <a:off x="392547" y="1398464"/>
            <a:ext cx="7827625" cy="5212604"/>
          </a:xfrm>
        </p:spPr>
        <p:txBody>
          <a:bodyPr/>
          <a:lstStyle/>
          <a:p>
            <a:pPr>
              <a:buFont typeface="Arial" panose="020B0604020202020204" pitchFamily="34" charset="0"/>
              <a:buChar char="•"/>
            </a:pPr>
            <a:r>
              <a:rPr lang="en-US" dirty="0">
                <a:latin typeface="+mj-lt"/>
              </a:rPr>
              <a:t>The local electric utility (Holy Cross Energy) needs a scalable control solution to help residential customers reduce their utility bills, address potential overvoltage issues caused by high-penetration PV, and enhance resilience in the event of emergencies such as wildfire.</a:t>
            </a:r>
          </a:p>
          <a:p>
            <a:pPr>
              <a:buFont typeface="Arial" panose="020B0604020202020204" pitchFamily="34" charset="0"/>
              <a:buChar char="•"/>
            </a:pPr>
            <a:r>
              <a:rPr lang="en-US" dirty="0">
                <a:latin typeface="+mj-lt"/>
              </a:rPr>
              <a:t>Basalt Vista is an affordable housing development project led by Habitat for Humanity and Holy Cross Energy with 27 all-electric, energy-efficient homes built for local schoolteachers and professionals.</a:t>
            </a:r>
          </a:p>
          <a:p>
            <a:pPr>
              <a:buFont typeface="Arial" panose="020B0604020202020204" pitchFamily="34" charset="0"/>
              <a:buChar char="•"/>
            </a:pPr>
            <a:r>
              <a:rPr lang="en-US" dirty="0">
                <a:latin typeface="+mj-lt"/>
              </a:rPr>
              <a:t>NREL is performing a field pilot study using cloud-based advanced control systems to enhance load flexibility, grid reliability, and resilience.</a:t>
            </a:r>
          </a:p>
          <a:p>
            <a:pPr>
              <a:buFont typeface="Arial" panose="020B0604020202020204" pitchFamily="34" charset="0"/>
              <a:buChar char="•"/>
            </a:pPr>
            <a:endParaRPr lang="en-US" dirty="0">
              <a:latin typeface="+mj-lt"/>
            </a:endParaRPr>
          </a:p>
          <a:p>
            <a:pPr marL="0" indent="0">
              <a:buNone/>
            </a:pPr>
            <a:endParaRPr lang="en-US" dirty="0">
              <a:latin typeface="+mj-lt"/>
            </a:endParaRPr>
          </a:p>
        </p:txBody>
      </p:sp>
      <p:pic>
        <p:nvPicPr>
          <p:cNvPr id="23" name="Picture 22">
            <a:extLst>
              <a:ext uri="{FF2B5EF4-FFF2-40B4-BE49-F238E27FC236}">
                <a16:creationId xmlns:a16="http://schemas.microsoft.com/office/drawing/2014/main" id="{F4C854A5-FF22-429F-982E-FB3F82D1B5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680" y="4461374"/>
            <a:ext cx="3784867" cy="22042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4" name="Picture 23">
            <a:extLst>
              <a:ext uri="{FF2B5EF4-FFF2-40B4-BE49-F238E27FC236}">
                <a16:creationId xmlns:a16="http://schemas.microsoft.com/office/drawing/2014/main" id="{32E2735A-1049-45C7-9085-AADD738F8045}"/>
              </a:ext>
            </a:extLst>
          </p:cNvPr>
          <p:cNvPicPr>
            <a:picLocks noChangeAspect="1"/>
          </p:cNvPicPr>
          <p:nvPr/>
        </p:nvPicPr>
        <p:blipFill>
          <a:blip r:embed="rId3"/>
          <a:stretch>
            <a:fillRect/>
          </a:stretch>
        </p:blipFill>
        <p:spPr>
          <a:xfrm>
            <a:off x="8484561" y="1786620"/>
            <a:ext cx="3412164" cy="43546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12505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9C576-F440-4929-B2D3-6E812DCA1AA8}"/>
              </a:ext>
            </a:extLst>
          </p:cNvPr>
          <p:cNvSpPr>
            <a:spLocks noGrp="1"/>
          </p:cNvSpPr>
          <p:nvPr>
            <p:ph type="title"/>
          </p:nvPr>
        </p:nvSpPr>
        <p:spPr>
          <a:xfrm>
            <a:off x="269004" y="274640"/>
            <a:ext cx="9836529" cy="808597"/>
          </a:xfrm>
        </p:spPr>
        <p:txBody>
          <a:bodyPr/>
          <a:lstStyle/>
          <a:p>
            <a:r>
              <a:rPr lang="en-US" dirty="0"/>
              <a:t>Cloud-Based DER Management for Grid Reliability</a:t>
            </a:r>
            <a:br>
              <a:rPr lang="en-US" dirty="0"/>
            </a:br>
            <a:r>
              <a:rPr lang="en-US" dirty="0"/>
              <a:t> and Resilience  </a:t>
            </a:r>
          </a:p>
        </p:txBody>
      </p:sp>
      <p:sp>
        <p:nvSpPr>
          <p:cNvPr id="12" name="TextBox 11">
            <a:extLst>
              <a:ext uri="{FF2B5EF4-FFF2-40B4-BE49-F238E27FC236}">
                <a16:creationId xmlns:a16="http://schemas.microsoft.com/office/drawing/2014/main" id="{1ED857FD-CEF4-42F3-BCBE-3055B325D99D}"/>
              </a:ext>
            </a:extLst>
          </p:cNvPr>
          <p:cNvSpPr txBox="1"/>
          <p:nvPr/>
        </p:nvSpPr>
        <p:spPr>
          <a:xfrm>
            <a:off x="8847570" y="2629768"/>
            <a:ext cx="3215379" cy="2308324"/>
          </a:xfrm>
          <a:prstGeom prst="rect">
            <a:avLst/>
          </a:prstGeom>
          <a:noFill/>
        </p:spPr>
        <p:txBody>
          <a:bodyPr wrap="square" rtlCol="0">
            <a:spAutoFit/>
          </a:bodyPr>
          <a:lstStyle/>
          <a:p>
            <a:r>
              <a:rPr lang="en-US" b="1" dirty="0"/>
              <a:t>Goals</a:t>
            </a:r>
            <a:r>
              <a:rPr lang="en-US" dirty="0"/>
              <a:t>:</a:t>
            </a:r>
          </a:p>
          <a:p>
            <a:pPr marL="285750" indent="-285750">
              <a:buFont typeface="Arial" panose="020B0604020202020204" pitchFamily="34" charset="0"/>
              <a:buChar char="•"/>
            </a:pPr>
            <a:r>
              <a:rPr lang="en-US" dirty="0"/>
              <a:t>Utility bill savings</a:t>
            </a:r>
          </a:p>
          <a:p>
            <a:pPr marL="285750" indent="-285750">
              <a:buFont typeface="Arial" panose="020B0604020202020204" pitchFamily="34" charset="0"/>
              <a:buChar char="•"/>
            </a:pPr>
            <a:r>
              <a:rPr lang="en-US" dirty="0"/>
              <a:t>Demand flexibility</a:t>
            </a:r>
          </a:p>
          <a:p>
            <a:pPr marL="285750" indent="-285750">
              <a:buFont typeface="Arial" panose="020B0604020202020204" pitchFamily="34" charset="0"/>
              <a:buChar char="•"/>
            </a:pPr>
            <a:r>
              <a:rPr lang="en-US" dirty="0"/>
              <a:t>Renewable integration</a:t>
            </a:r>
          </a:p>
          <a:p>
            <a:pPr marL="285750" indent="-285750">
              <a:buFont typeface="Arial" panose="020B0604020202020204" pitchFamily="34" charset="0"/>
              <a:buChar char="•"/>
            </a:pPr>
            <a:r>
              <a:rPr lang="en-US" dirty="0"/>
              <a:t>Grid reliability (overvoltage mitigation)</a:t>
            </a:r>
          </a:p>
          <a:p>
            <a:pPr marL="285750" indent="-285750">
              <a:buFont typeface="Arial" panose="020B0604020202020204" pitchFamily="34" charset="0"/>
              <a:buChar char="•"/>
            </a:pPr>
            <a:r>
              <a:rPr lang="en-US" dirty="0"/>
              <a:t>Grid resilience (critical load support during emergencies).</a:t>
            </a:r>
          </a:p>
        </p:txBody>
      </p:sp>
      <p:pic>
        <p:nvPicPr>
          <p:cNvPr id="33" name="Picture 32">
            <a:extLst>
              <a:ext uri="{FF2B5EF4-FFF2-40B4-BE49-F238E27FC236}">
                <a16:creationId xmlns:a16="http://schemas.microsoft.com/office/drawing/2014/main" id="{0D5FB9C4-45A9-4645-BDAD-EFEA5B1875F1}"/>
              </a:ext>
            </a:extLst>
          </p:cNvPr>
          <p:cNvPicPr>
            <a:picLocks noChangeAspect="1"/>
          </p:cNvPicPr>
          <p:nvPr/>
        </p:nvPicPr>
        <p:blipFill>
          <a:blip r:embed="rId2"/>
          <a:stretch>
            <a:fillRect/>
          </a:stretch>
        </p:blipFill>
        <p:spPr>
          <a:xfrm>
            <a:off x="269004" y="1383470"/>
            <a:ext cx="8224217" cy="5291787"/>
          </a:xfrm>
          <a:prstGeom prst="rect">
            <a:avLst/>
          </a:prstGeom>
          <a:solidFill>
            <a:schemeClr val="bg1"/>
          </a:solidFill>
        </p:spPr>
      </p:pic>
      <p:sp>
        <p:nvSpPr>
          <p:cNvPr id="3" name="TextBox 2">
            <a:extLst>
              <a:ext uri="{FF2B5EF4-FFF2-40B4-BE49-F238E27FC236}">
                <a16:creationId xmlns:a16="http://schemas.microsoft.com/office/drawing/2014/main" id="{08530287-22E5-439C-AEA5-942F3B9DA048}"/>
              </a:ext>
            </a:extLst>
          </p:cNvPr>
          <p:cNvSpPr txBox="1"/>
          <p:nvPr/>
        </p:nvSpPr>
        <p:spPr>
          <a:xfrm>
            <a:off x="2545574" y="6398694"/>
            <a:ext cx="1835538" cy="369332"/>
          </a:xfrm>
          <a:prstGeom prst="rect">
            <a:avLst/>
          </a:prstGeom>
          <a:noFill/>
        </p:spPr>
        <p:txBody>
          <a:bodyPr wrap="square" rtlCol="0">
            <a:spAutoFit/>
          </a:bodyPr>
          <a:lstStyle/>
          <a:p>
            <a:r>
              <a:rPr lang="en-US" sz="900" b="0" i="0" dirty="0">
                <a:solidFill>
                  <a:schemeClr val="tx1">
                    <a:lumMod val="50000"/>
                    <a:lumOff val="50000"/>
                  </a:schemeClr>
                </a:solidFill>
                <a:effectLst/>
                <a:latin typeface="Arial" panose="020B0604020202020204" pitchFamily="34" charset="0"/>
                <a:cs typeface="Arial" panose="020B0604020202020204" pitchFamily="34" charset="0"/>
              </a:rPr>
              <a:t>Photo credit: Habitat for Humanity Roaring Fork Valley</a:t>
            </a:r>
          </a:p>
        </p:txBody>
      </p:sp>
    </p:spTree>
    <p:extLst>
      <p:ext uri="{BB962C8B-B14F-4D97-AF65-F5344CB8AC3E}">
        <p14:creationId xmlns:p14="http://schemas.microsoft.com/office/powerpoint/2010/main" val="3898930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EA7E-C637-458C-B2FA-456086714CF4}"/>
              </a:ext>
            </a:extLst>
          </p:cNvPr>
          <p:cNvSpPr>
            <a:spLocks noGrp="1"/>
          </p:cNvSpPr>
          <p:nvPr>
            <p:ph type="title"/>
          </p:nvPr>
        </p:nvSpPr>
        <p:spPr/>
        <p:txBody>
          <a:bodyPr/>
          <a:lstStyle/>
          <a:p>
            <a:r>
              <a:rPr lang="en-US" dirty="0"/>
              <a:t>Best Practices and Lessons Learned</a:t>
            </a:r>
          </a:p>
        </p:txBody>
      </p:sp>
      <p:sp>
        <p:nvSpPr>
          <p:cNvPr id="3" name="Content Placeholder 2">
            <a:extLst>
              <a:ext uri="{FF2B5EF4-FFF2-40B4-BE49-F238E27FC236}">
                <a16:creationId xmlns:a16="http://schemas.microsoft.com/office/drawing/2014/main" id="{BE009F42-362F-4A7C-8AAB-BED856DFEFE4}"/>
              </a:ext>
            </a:extLst>
          </p:cNvPr>
          <p:cNvSpPr>
            <a:spLocks noGrp="1"/>
          </p:cNvSpPr>
          <p:nvPr>
            <p:ph idx="1"/>
          </p:nvPr>
        </p:nvSpPr>
        <p:spPr>
          <a:xfrm>
            <a:off x="274393" y="1600203"/>
            <a:ext cx="7022334" cy="4525963"/>
          </a:xfrm>
        </p:spPr>
        <p:txBody>
          <a:bodyPr/>
          <a:lstStyle/>
          <a:p>
            <a:pPr>
              <a:buFont typeface="Arial" panose="020B0604020202020204" pitchFamily="34" charset="0"/>
              <a:buChar char="•"/>
            </a:pPr>
            <a:r>
              <a:rPr lang="en-US" sz="2400" dirty="0">
                <a:latin typeface="+mj-lt"/>
              </a:rPr>
              <a:t>Enthusiastic utility customers, highly collaborative electric utility and builder partners, and supportive vendors are the key to a successful field pilot.</a:t>
            </a:r>
          </a:p>
          <a:p>
            <a:pPr>
              <a:buFont typeface="Arial" panose="020B0604020202020204" pitchFamily="34" charset="0"/>
              <a:buChar char="•"/>
            </a:pPr>
            <a:r>
              <a:rPr lang="en-US" sz="2400" dirty="0">
                <a:latin typeface="+mj-lt"/>
              </a:rPr>
              <a:t>Interoperability of connected devices is a challenge for the large-scale deployment of energy management systems. </a:t>
            </a:r>
          </a:p>
          <a:p>
            <a:pPr>
              <a:buFont typeface="Arial" panose="020B0604020202020204" pitchFamily="34" charset="0"/>
              <a:buChar char="•"/>
            </a:pPr>
            <a:r>
              <a:rPr lang="en-US" sz="2400" dirty="0">
                <a:latin typeface="+mj-lt"/>
              </a:rPr>
              <a:t>Every home is different in terms of installed equipment, household preference, and how much load flexibility can be provided. HEMS can provide a more tailored solution than direct load control.</a:t>
            </a:r>
          </a:p>
        </p:txBody>
      </p:sp>
      <p:sp>
        <p:nvSpPr>
          <p:cNvPr id="6" name="Rectangle 5">
            <a:extLst>
              <a:ext uri="{FF2B5EF4-FFF2-40B4-BE49-F238E27FC236}">
                <a16:creationId xmlns:a16="http://schemas.microsoft.com/office/drawing/2014/main" id="{8B4ADDFB-8548-41DF-AB0E-0A5987789908}"/>
              </a:ext>
            </a:extLst>
          </p:cNvPr>
          <p:cNvSpPr/>
          <p:nvPr/>
        </p:nvSpPr>
        <p:spPr>
          <a:xfrm>
            <a:off x="7906327" y="1774946"/>
            <a:ext cx="3860799" cy="4274872"/>
          </a:xfrm>
          <a:prstGeom prst="rect">
            <a:avLst/>
          </a:prstGeom>
          <a:solidFill>
            <a:srgbClr val="00609C"/>
          </a:solidFill>
          <a:ln w="9525" cap="flat" cmpd="sng" algn="ctr">
            <a:solidFill>
              <a:srgbClr val="0082C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mj-lt"/>
                <a:ea typeface="+mn-ea"/>
                <a:cs typeface="+mn-cs"/>
              </a:rPr>
              <a:t>Key takeaways:</a:t>
            </a:r>
            <a:br>
              <a:rPr kumimoji="0" lang="en-US" sz="2000" b="1" i="0" u="none" strike="noStrike" kern="0" cap="none" spc="0" normalizeH="0" baseline="0" noProof="0" dirty="0">
                <a:ln>
                  <a:noFill/>
                </a:ln>
                <a:solidFill>
                  <a:srgbClr val="FFFFFF"/>
                </a:solidFill>
                <a:effectLst/>
                <a:uLnTx/>
                <a:uFillTx/>
                <a:latin typeface="+mj-lt"/>
                <a:ea typeface="+mn-ea"/>
                <a:cs typeface="+mn-cs"/>
              </a:rPr>
            </a:br>
            <a:endParaRPr kumimoji="0" lang="en-US" sz="2000" b="1" i="0" u="none" strike="noStrike" kern="0" cap="none" spc="0" normalizeH="0" baseline="0" noProof="0" dirty="0">
              <a:ln>
                <a:noFill/>
              </a:ln>
              <a:solidFill>
                <a:srgbClr val="FFFFFF"/>
              </a:solidFill>
              <a:effectLst/>
              <a:uLnTx/>
              <a:uFillTx/>
              <a:latin typeface="+mj-lt"/>
              <a:ea typeface="+mn-ea"/>
              <a:cs typeface="+mn-cs"/>
            </a:endParaRPr>
          </a:p>
          <a:p>
            <a:pPr marL="285750" marR="0" lvl="0" indent="-2857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mj-lt"/>
                <a:ea typeface="+mn-ea"/>
                <a:cs typeface="+mn-cs"/>
              </a:rPr>
              <a:t>Scalable energy management solution benefits both utility customers and electric utilities.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mj-lt"/>
                <a:ea typeface="+mn-ea"/>
                <a:cs typeface="+mn-cs"/>
              </a:rPr>
              <a:t>Template for electrifying and decarbonizing low-income communities in cold climates. </a:t>
            </a:r>
            <a:endParaRPr kumimoji="0" lang="en-US" sz="2400" b="0" i="0" u="none" strike="noStrike" kern="0" cap="none" spc="0" normalizeH="0" baseline="0" noProof="0" dirty="0">
              <a:ln>
                <a:noFill/>
              </a:ln>
              <a:solidFill>
                <a:srgbClr val="FFFFFF"/>
              </a:solidFill>
              <a:effectLst/>
              <a:uLnTx/>
              <a:uFillTx/>
              <a:latin typeface="+mj-lt"/>
              <a:ea typeface="+mn-ea"/>
              <a:cs typeface="+mn-cs"/>
            </a:endParaRPr>
          </a:p>
        </p:txBody>
      </p:sp>
    </p:spTree>
    <p:extLst>
      <p:ext uri="{BB962C8B-B14F-4D97-AF65-F5344CB8AC3E}">
        <p14:creationId xmlns:p14="http://schemas.microsoft.com/office/powerpoint/2010/main" val="379725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9A6BD57-1B47-4A21-B8A2-427EBF0F07A8}"/>
              </a:ext>
            </a:extLst>
          </p:cNvPr>
          <p:cNvSpPr txBox="1">
            <a:spLocks/>
          </p:cNvSpPr>
          <p:nvPr/>
        </p:nvSpPr>
        <p:spPr>
          <a:xfrm>
            <a:off x="782891" y="3023980"/>
            <a:ext cx="8899516" cy="808597"/>
          </a:xfrm>
          <a:prstGeom prst="rect">
            <a:avLst/>
          </a:prstGeom>
        </p:spPr>
        <p:txBody>
          <a:bodyPr vert="horz" lIns="0" tIns="0" rIns="0" bIns="0" rtlCol="0" anchor="b" anchorCtr="0">
            <a:noAutofit/>
          </a:bodyPr>
          <a:lstStyle>
            <a:lvl1pPr algn="l" defTabSz="457200" rtl="0" eaLnBrk="1" latinLnBrk="0" hangingPunct="1">
              <a:spcBef>
                <a:spcPct val="0"/>
              </a:spcBef>
              <a:buNone/>
              <a:defRPr sz="2500" b="1" kern="1200">
                <a:solidFill>
                  <a:srgbClr val="707276"/>
                </a:solidFill>
                <a:latin typeface="Arial"/>
                <a:ea typeface="+mj-ea"/>
                <a:cs typeface="Arial"/>
              </a:defRPr>
            </a:lvl1pPr>
          </a:lstStyle>
          <a:p>
            <a:r>
              <a:rPr lang="en-US" sz="2800" dirty="0"/>
              <a:t>Load Disaggregation</a:t>
            </a:r>
          </a:p>
        </p:txBody>
      </p:sp>
    </p:spTree>
    <p:extLst>
      <p:ext uri="{BB962C8B-B14F-4D97-AF65-F5344CB8AC3E}">
        <p14:creationId xmlns:p14="http://schemas.microsoft.com/office/powerpoint/2010/main" val="3304504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lstStyle/>
          <a:p>
            <a:r>
              <a:rPr lang="en-US" dirty="0"/>
              <a:t>Context</a:t>
            </a:r>
          </a:p>
          <a:p>
            <a:r>
              <a:rPr lang="en-US" dirty="0"/>
              <a:t>Distributed energy resource (DER) response under IEEE Standard 1547</a:t>
            </a:r>
          </a:p>
          <a:p>
            <a:r>
              <a:rPr lang="en-US" dirty="0"/>
              <a:t>Coordinated DER response</a:t>
            </a:r>
          </a:p>
          <a:p>
            <a:r>
              <a:rPr lang="en-US" dirty="0"/>
              <a:t>Load disaggregation</a:t>
            </a:r>
          </a:p>
          <a:p>
            <a:r>
              <a:rPr lang="en-US" dirty="0"/>
              <a:t>Questions utility consumer advocates can ask</a:t>
            </a:r>
          </a:p>
          <a:p>
            <a:r>
              <a:rPr lang="en-US" dirty="0"/>
              <a:t>Resources for more information</a:t>
            </a:r>
          </a:p>
          <a:p>
            <a:endParaRPr lang="en-US" dirty="0"/>
          </a:p>
        </p:txBody>
      </p:sp>
    </p:spTree>
    <p:extLst>
      <p:ext uri="{BB962C8B-B14F-4D97-AF65-F5344CB8AC3E}">
        <p14:creationId xmlns:p14="http://schemas.microsoft.com/office/powerpoint/2010/main" val="3629494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DA1C54A-D50C-4EEA-81B9-62DABED2FD9B}"/>
              </a:ext>
            </a:extLst>
          </p:cNvPr>
          <p:cNvPicPr>
            <a:picLocks noChangeAspect="1"/>
          </p:cNvPicPr>
          <p:nvPr/>
        </p:nvPicPr>
        <p:blipFill>
          <a:blip r:embed="rId2"/>
          <a:stretch>
            <a:fillRect/>
          </a:stretch>
        </p:blipFill>
        <p:spPr>
          <a:xfrm>
            <a:off x="1408857" y="1606343"/>
            <a:ext cx="5035188" cy="4172373"/>
          </a:xfrm>
          <a:prstGeom prst="rect">
            <a:avLst/>
          </a:prstGeom>
        </p:spPr>
      </p:pic>
      <p:sp>
        <p:nvSpPr>
          <p:cNvPr id="2" name="Title 1">
            <a:extLst>
              <a:ext uri="{FF2B5EF4-FFF2-40B4-BE49-F238E27FC236}">
                <a16:creationId xmlns:a16="http://schemas.microsoft.com/office/drawing/2014/main" id="{85A59DF9-C792-4901-A0DA-E8AEFEFC74EB}"/>
              </a:ext>
            </a:extLst>
          </p:cNvPr>
          <p:cNvSpPr>
            <a:spLocks noGrp="1"/>
          </p:cNvSpPr>
          <p:nvPr>
            <p:ph type="title"/>
          </p:nvPr>
        </p:nvSpPr>
        <p:spPr/>
        <p:txBody>
          <a:bodyPr/>
          <a:lstStyle/>
          <a:p>
            <a:r>
              <a:rPr lang="en-US" dirty="0">
                <a:latin typeface="+mn-lt"/>
              </a:rPr>
              <a:t>Load Disaggregation</a:t>
            </a:r>
          </a:p>
        </p:txBody>
      </p:sp>
      <p:sp>
        <p:nvSpPr>
          <p:cNvPr id="5" name="TextBox 4">
            <a:extLst>
              <a:ext uri="{FF2B5EF4-FFF2-40B4-BE49-F238E27FC236}">
                <a16:creationId xmlns:a16="http://schemas.microsoft.com/office/drawing/2014/main" id="{0FF8B2BE-BF27-4DF1-911E-F6222D9071BE}"/>
              </a:ext>
            </a:extLst>
          </p:cNvPr>
          <p:cNvSpPr txBox="1"/>
          <p:nvPr/>
        </p:nvSpPr>
        <p:spPr>
          <a:xfrm>
            <a:off x="5191685" y="1530518"/>
            <a:ext cx="1950720" cy="400110"/>
          </a:xfrm>
          <a:prstGeom prst="rect">
            <a:avLst/>
          </a:prstGeom>
          <a:noFill/>
        </p:spPr>
        <p:txBody>
          <a:bodyPr wrap="square" rtlCol="0">
            <a:spAutoFit/>
          </a:bodyPr>
          <a:lstStyle/>
          <a:p>
            <a:pPr algn="ctr" defTabSz="609585">
              <a:defRPr/>
            </a:pPr>
            <a:r>
              <a:rPr lang="en-US" sz="2000" b="1" dirty="0">
                <a:latin typeface="Arial" panose="020B0604020202020204" pitchFamily="34" charset="0"/>
                <a:cs typeface="Arial" panose="020B0604020202020204" pitchFamily="34" charset="0"/>
              </a:rPr>
              <a:t>Smart Meter</a:t>
            </a:r>
          </a:p>
        </p:txBody>
      </p:sp>
      <p:pic>
        <p:nvPicPr>
          <p:cNvPr id="6" name="Picture 5">
            <a:extLst>
              <a:ext uri="{FF2B5EF4-FFF2-40B4-BE49-F238E27FC236}">
                <a16:creationId xmlns:a16="http://schemas.microsoft.com/office/drawing/2014/main" id="{4592267C-DA3F-4789-8138-F5FDCB58A45C}"/>
              </a:ext>
            </a:extLst>
          </p:cNvPr>
          <p:cNvPicPr>
            <a:picLocks noChangeAspect="1"/>
          </p:cNvPicPr>
          <p:nvPr/>
        </p:nvPicPr>
        <p:blipFill>
          <a:blip r:embed="rId3"/>
          <a:stretch>
            <a:fillRect/>
          </a:stretch>
        </p:blipFill>
        <p:spPr>
          <a:xfrm>
            <a:off x="5595545" y="2022960"/>
            <a:ext cx="1143000" cy="1137920"/>
          </a:xfrm>
          <a:prstGeom prst="rect">
            <a:avLst/>
          </a:prstGeom>
        </p:spPr>
      </p:pic>
      <p:pic>
        <p:nvPicPr>
          <p:cNvPr id="9" name="Picture 8">
            <a:extLst>
              <a:ext uri="{FF2B5EF4-FFF2-40B4-BE49-F238E27FC236}">
                <a16:creationId xmlns:a16="http://schemas.microsoft.com/office/drawing/2014/main" id="{9EB9B066-1478-4318-92DF-39EA1F079491}"/>
              </a:ext>
            </a:extLst>
          </p:cNvPr>
          <p:cNvPicPr>
            <a:picLocks noChangeAspect="1"/>
          </p:cNvPicPr>
          <p:nvPr/>
        </p:nvPicPr>
        <p:blipFill>
          <a:blip r:embed="rId4"/>
          <a:stretch>
            <a:fillRect/>
          </a:stretch>
        </p:blipFill>
        <p:spPr>
          <a:xfrm>
            <a:off x="7964130" y="1597029"/>
            <a:ext cx="3200400" cy="2400300"/>
          </a:xfrm>
          <a:prstGeom prst="rect">
            <a:avLst/>
          </a:prstGeom>
        </p:spPr>
      </p:pic>
      <p:sp>
        <p:nvSpPr>
          <p:cNvPr id="17" name="TextBox 16">
            <a:extLst>
              <a:ext uri="{FF2B5EF4-FFF2-40B4-BE49-F238E27FC236}">
                <a16:creationId xmlns:a16="http://schemas.microsoft.com/office/drawing/2014/main" id="{BCB326E2-C621-45ED-9FC2-7F4527C53DDF}"/>
              </a:ext>
            </a:extLst>
          </p:cNvPr>
          <p:cNvSpPr txBox="1"/>
          <p:nvPr/>
        </p:nvSpPr>
        <p:spPr>
          <a:xfrm>
            <a:off x="7797698" y="1418582"/>
            <a:ext cx="3533267" cy="338554"/>
          </a:xfrm>
          <a:prstGeom prst="rect">
            <a:avLst/>
          </a:prstGeom>
          <a:noFill/>
        </p:spPr>
        <p:txBody>
          <a:bodyPr wrap="square" rtlCol="0">
            <a:spAutoFit/>
          </a:bodyPr>
          <a:lstStyle/>
          <a:p>
            <a:pPr algn="ctr" defTabSz="609585">
              <a:defRPr/>
            </a:pPr>
            <a:r>
              <a:rPr lang="en-US" sz="1600" b="1" dirty="0">
                <a:latin typeface="Arial" panose="020B0604020202020204" pitchFamily="34" charset="0"/>
                <a:cs typeface="Arial" panose="020B0604020202020204" pitchFamily="34" charset="0"/>
              </a:rPr>
              <a:t>Whole-House Power Consumption</a:t>
            </a:r>
          </a:p>
        </p:txBody>
      </p:sp>
      <p:sp>
        <p:nvSpPr>
          <p:cNvPr id="20" name="TextBox 19">
            <a:extLst>
              <a:ext uri="{FF2B5EF4-FFF2-40B4-BE49-F238E27FC236}">
                <a16:creationId xmlns:a16="http://schemas.microsoft.com/office/drawing/2014/main" id="{0863E2B6-85B4-4661-AD7C-8C365684D346}"/>
              </a:ext>
            </a:extLst>
          </p:cNvPr>
          <p:cNvSpPr txBox="1"/>
          <p:nvPr/>
        </p:nvSpPr>
        <p:spPr>
          <a:xfrm>
            <a:off x="7797698" y="4036869"/>
            <a:ext cx="3533267" cy="338554"/>
          </a:xfrm>
          <a:prstGeom prst="rect">
            <a:avLst/>
          </a:prstGeom>
          <a:noFill/>
        </p:spPr>
        <p:txBody>
          <a:bodyPr wrap="square" rtlCol="0">
            <a:spAutoFit/>
          </a:bodyPr>
          <a:lstStyle/>
          <a:p>
            <a:pPr algn="ctr" defTabSz="609585">
              <a:defRPr/>
            </a:pPr>
            <a:r>
              <a:rPr lang="en-US" sz="1600" b="1" dirty="0">
                <a:latin typeface="Arial" panose="020B0604020202020204" pitchFamily="34" charset="0"/>
                <a:cs typeface="Arial" panose="020B0604020202020204" pitchFamily="34" charset="0"/>
              </a:rPr>
              <a:t>Individual Appliances</a:t>
            </a:r>
          </a:p>
        </p:txBody>
      </p:sp>
      <p:pic>
        <p:nvPicPr>
          <p:cNvPr id="27" name="Picture 26">
            <a:extLst>
              <a:ext uri="{FF2B5EF4-FFF2-40B4-BE49-F238E27FC236}">
                <a16:creationId xmlns:a16="http://schemas.microsoft.com/office/drawing/2014/main" id="{382E1F6E-A7EA-409A-8EC3-6963EA88C5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8220" y="4375520"/>
            <a:ext cx="1752219" cy="1949577"/>
          </a:xfrm>
          <a:prstGeom prst="rect">
            <a:avLst/>
          </a:prstGeom>
        </p:spPr>
      </p:pic>
      <p:sp>
        <p:nvSpPr>
          <p:cNvPr id="28" name="TextBox 27">
            <a:extLst>
              <a:ext uri="{FF2B5EF4-FFF2-40B4-BE49-F238E27FC236}">
                <a16:creationId xmlns:a16="http://schemas.microsoft.com/office/drawing/2014/main" id="{C4B2E037-7B3A-4ED4-98C7-C3A71AC28FF7}"/>
              </a:ext>
            </a:extLst>
          </p:cNvPr>
          <p:cNvSpPr txBox="1"/>
          <p:nvPr/>
        </p:nvSpPr>
        <p:spPr>
          <a:xfrm>
            <a:off x="609600" y="5965651"/>
            <a:ext cx="7296083" cy="400110"/>
          </a:xfrm>
          <a:prstGeom prst="rect">
            <a:avLst/>
          </a:prstGeom>
          <a:noFill/>
        </p:spPr>
        <p:txBody>
          <a:bodyPr wrap="square" rtlCol="0">
            <a:spAutoFit/>
          </a:bodyPr>
          <a:lstStyle/>
          <a:p>
            <a:pPr algn="ctr" defTabSz="609585" fontAlgn="base">
              <a:spcBef>
                <a:spcPct val="0"/>
              </a:spcBef>
              <a:spcAft>
                <a:spcPct val="0"/>
              </a:spcAft>
              <a:defRPr/>
            </a:pPr>
            <a:r>
              <a:rPr lang="en-US" sz="2000" b="1" kern="0" dirty="0">
                <a:solidFill>
                  <a:srgbClr val="C00000"/>
                </a:solidFill>
                <a:latin typeface="Arial" panose="020B0604020202020204" pitchFamily="34" charset="0"/>
                <a:cs typeface="Arial" panose="020B0604020202020204" pitchFamily="34" charset="0"/>
              </a:rPr>
              <a:t>No real-time monitoring of behind-the-meter resources</a:t>
            </a:r>
          </a:p>
        </p:txBody>
      </p:sp>
      <p:sp>
        <p:nvSpPr>
          <p:cNvPr id="29" name="TextBox 28">
            <a:extLst>
              <a:ext uri="{FF2B5EF4-FFF2-40B4-BE49-F238E27FC236}">
                <a16:creationId xmlns:a16="http://schemas.microsoft.com/office/drawing/2014/main" id="{F555BA4B-9B9E-44D2-AB25-CFFACEBA2C25}"/>
              </a:ext>
            </a:extLst>
          </p:cNvPr>
          <p:cNvSpPr txBox="1"/>
          <p:nvPr/>
        </p:nvSpPr>
        <p:spPr>
          <a:xfrm>
            <a:off x="609600" y="2099470"/>
            <a:ext cx="2133553" cy="400110"/>
          </a:xfrm>
          <a:prstGeom prst="rect">
            <a:avLst/>
          </a:prstGeom>
          <a:noFill/>
        </p:spPr>
        <p:txBody>
          <a:bodyPr wrap="square" rtlCol="0">
            <a:spAutoFit/>
          </a:bodyPr>
          <a:lstStyle/>
          <a:p>
            <a:pPr algn="ctr" defTabSz="609585">
              <a:defRPr/>
            </a:pPr>
            <a:r>
              <a:rPr lang="en-US" sz="2000" b="1" dirty="0">
                <a:latin typeface="Arial" panose="020B0604020202020204" pitchFamily="34" charset="0"/>
                <a:cs typeface="Arial" panose="020B0604020202020204" pitchFamily="34" charset="0"/>
              </a:rPr>
              <a:t>Rooftop PV</a:t>
            </a:r>
          </a:p>
        </p:txBody>
      </p:sp>
      <p:sp>
        <p:nvSpPr>
          <p:cNvPr id="22" name="Oval 21">
            <a:extLst>
              <a:ext uri="{FF2B5EF4-FFF2-40B4-BE49-F238E27FC236}">
                <a16:creationId xmlns:a16="http://schemas.microsoft.com/office/drawing/2014/main" id="{2C0D7493-AC27-42E0-8E8D-DE5F728F2824}"/>
              </a:ext>
            </a:extLst>
          </p:cNvPr>
          <p:cNvSpPr/>
          <p:nvPr/>
        </p:nvSpPr>
        <p:spPr>
          <a:xfrm>
            <a:off x="4573640" y="3387729"/>
            <a:ext cx="609600" cy="609600"/>
          </a:xfrm>
          <a:prstGeom prst="ellipse">
            <a:avLst/>
          </a:prstGeom>
          <a:noFill/>
          <a:ln w="25400" cap="flat" cmpd="sng" algn="ctr">
            <a:solidFill>
              <a:srgbClr val="F6A01A"/>
            </a:solidFill>
            <a:prstDash val="solid"/>
          </a:ln>
          <a:effectLst/>
        </p:spPr>
        <p:txBody>
          <a:bodyPr rtlCol="0" anchor="ct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Calibri"/>
              <a:ea typeface="+mn-ea"/>
              <a:cs typeface="+mn-cs"/>
            </a:endParaRPr>
          </a:p>
        </p:txBody>
      </p:sp>
      <p:cxnSp>
        <p:nvCxnSpPr>
          <p:cNvPr id="23" name="Straight Arrow Connector 22">
            <a:extLst>
              <a:ext uri="{FF2B5EF4-FFF2-40B4-BE49-F238E27FC236}">
                <a16:creationId xmlns:a16="http://schemas.microsoft.com/office/drawing/2014/main" id="{C0B8260D-3A44-4760-BA07-F2701FECC7FE}"/>
              </a:ext>
            </a:extLst>
          </p:cNvPr>
          <p:cNvCxnSpPr>
            <a:cxnSpLocks/>
            <a:stCxn id="22" idx="6"/>
          </p:cNvCxnSpPr>
          <p:nvPr/>
        </p:nvCxnSpPr>
        <p:spPr>
          <a:xfrm flipV="1">
            <a:off x="5183241" y="2952676"/>
            <a:ext cx="583769" cy="739853"/>
          </a:xfrm>
          <a:prstGeom prst="straightConnector1">
            <a:avLst/>
          </a:prstGeom>
          <a:noFill/>
          <a:ln w="25400" cap="flat" cmpd="sng" algn="ctr">
            <a:solidFill>
              <a:srgbClr val="F6A01A"/>
            </a:solidFill>
            <a:prstDash val="solid"/>
            <a:tailEnd type="arrow"/>
          </a:ln>
          <a:effectLst/>
        </p:spPr>
      </p:cxnSp>
      <p:sp>
        <p:nvSpPr>
          <p:cNvPr id="24" name="Down Arrow 116">
            <a:extLst>
              <a:ext uri="{FF2B5EF4-FFF2-40B4-BE49-F238E27FC236}">
                <a16:creationId xmlns:a16="http://schemas.microsoft.com/office/drawing/2014/main" id="{F162C942-16A4-4B79-8229-CEDCB0A2DA00}"/>
              </a:ext>
            </a:extLst>
          </p:cNvPr>
          <p:cNvSpPr/>
          <p:nvPr/>
        </p:nvSpPr>
        <p:spPr>
          <a:xfrm rot="16200000">
            <a:off x="7193823" y="2232782"/>
            <a:ext cx="423496" cy="718263"/>
          </a:xfrm>
          <a:prstGeom prst="downArrow">
            <a:avLst/>
          </a:prstGeom>
          <a:solidFill>
            <a:srgbClr val="F6A01A"/>
          </a:solidFill>
          <a:ln w="25400" cap="flat" cmpd="sng" algn="ctr">
            <a:solidFill>
              <a:srgbClr val="F6A01A"/>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79C1"/>
              </a:solidFill>
              <a:effectLst/>
              <a:uLnTx/>
              <a:uFillTx/>
            </a:endParaRPr>
          </a:p>
        </p:txBody>
      </p:sp>
    </p:spTree>
    <p:extLst>
      <p:ext uri="{BB962C8B-B14F-4D97-AF65-F5344CB8AC3E}">
        <p14:creationId xmlns:p14="http://schemas.microsoft.com/office/powerpoint/2010/main" val="2579342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8DC61-B373-4B24-B90F-634212E4F729}"/>
              </a:ext>
            </a:extLst>
          </p:cNvPr>
          <p:cNvSpPr>
            <a:spLocks noGrp="1"/>
          </p:cNvSpPr>
          <p:nvPr>
            <p:ph type="title"/>
          </p:nvPr>
        </p:nvSpPr>
        <p:spPr/>
        <p:txBody>
          <a:bodyPr/>
          <a:lstStyle/>
          <a:p>
            <a:r>
              <a:rPr lang="en-US" dirty="0"/>
              <a:t>Non-Intrusive Load Monitoring</a:t>
            </a:r>
          </a:p>
        </p:txBody>
      </p:sp>
      <p:sp>
        <p:nvSpPr>
          <p:cNvPr id="3" name="Text Placeholder 2">
            <a:extLst>
              <a:ext uri="{FF2B5EF4-FFF2-40B4-BE49-F238E27FC236}">
                <a16:creationId xmlns:a16="http://schemas.microsoft.com/office/drawing/2014/main" id="{803F2384-4861-4CA4-9985-6E157CB93C49}"/>
              </a:ext>
            </a:extLst>
          </p:cNvPr>
          <p:cNvSpPr>
            <a:spLocks noGrp="1"/>
          </p:cNvSpPr>
          <p:nvPr>
            <p:ph idx="1"/>
          </p:nvPr>
        </p:nvSpPr>
        <p:spPr>
          <a:xfrm>
            <a:off x="274393" y="1600203"/>
            <a:ext cx="8136742" cy="4525963"/>
          </a:xfrm>
        </p:spPr>
        <p:txBody>
          <a:bodyPr>
            <a:noAutofit/>
          </a:bodyPr>
          <a:lstStyle/>
          <a:p>
            <a:r>
              <a:rPr lang="en-US" dirty="0"/>
              <a:t>Overview of non-intrusive load monitoring (NLM)</a:t>
            </a:r>
          </a:p>
          <a:p>
            <a:pPr lvl="1"/>
            <a:r>
              <a:rPr lang="en-US" dirty="0"/>
              <a:t>First proposed in the 1980s</a:t>
            </a:r>
          </a:p>
          <a:p>
            <a:pPr lvl="1"/>
            <a:r>
              <a:rPr lang="en-US" dirty="0"/>
              <a:t>Uses a single point of monitoring, such as a utility smart meter</a:t>
            </a:r>
          </a:p>
          <a:p>
            <a:pPr lvl="1"/>
            <a:r>
              <a:rPr lang="en-US" dirty="0"/>
              <a:t>Estimates the electrical consumption of individual appliances from aggregate power measurements</a:t>
            </a:r>
          </a:p>
          <a:p>
            <a:pPr lvl="1"/>
            <a:r>
              <a:rPr lang="en-US" dirty="0"/>
              <a:t>Low-cost alternative to installing individual sensors on each appliance</a:t>
            </a:r>
          </a:p>
          <a:p>
            <a:pPr lvl="1"/>
            <a:endParaRPr lang="en-US" dirty="0"/>
          </a:p>
          <a:p>
            <a:r>
              <a:rPr lang="en-US" dirty="0"/>
              <a:t>Key ideas</a:t>
            </a:r>
          </a:p>
          <a:p>
            <a:pPr lvl="1"/>
            <a:r>
              <a:rPr lang="en-US" dirty="0"/>
              <a:t>Extract features for characteristic appliance signatures</a:t>
            </a:r>
          </a:p>
          <a:p>
            <a:pPr lvl="1"/>
            <a:r>
              <a:rPr lang="en-US" dirty="0"/>
              <a:t>Identify what appliances are used in the house</a:t>
            </a:r>
          </a:p>
          <a:p>
            <a:pPr lvl="1"/>
            <a:r>
              <a:rPr lang="en-US" dirty="0"/>
              <a:t>Estimate appliance consumption</a:t>
            </a:r>
          </a:p>
          <a:p>
            <a:pPr lvl="1"/>
            <a:endParaRPr lang="en-US" dirty="0"/>
          </a:p>
        </p:txBody>
      </p:sp>
      <p:sp>
        <p:nvSpPr>
          <p:cNvPr id="6" name="Rectangle 5">
            <a:extLst>
              <a:ext uri="{FF2B5EF4-FFF2-40B4-BE49-F238E27FC236}">
                <a16:creationId xmlns:a16="http://schemas.microsoft.com/office/drawing/2014/main" id="{C897C1F5-E645-4166-9C75-42BED89C1E9F}"/>
              </a:ext>
            </a:extLst>
          </p:cNvPr>
          <p:cNvSpPr/>
          <p:nvPr/>
        </p:nvSpPr>
        <p:spPr>
          <a:xfrm>
            <a:off x="269003" y="6300748"/>
            <a:ext cx="9789397" cy="230832"/>
          </a:xfrm>
          <a:prstGeom prst="rect">
            <a:avLst/>
          </a:prstGeom>
        </p:spPr>
        <p:txBody>
          <a:bodyPr wrap="square">
            <a:spAutoFit/>
          </a:bodyPr>
          <a:lstStyle/>
          <a:p>
            <a:pPr>
              <a:buClr>
                <a:prstClr val="black"/>
              </a:buClr>
              <a:buSzPct val="70000"/>
              <a:defRPr/>
            </a:pPr>
            <a:r>
              <a:rPr lang="en-US" sz="900" dirty="0">
                <a:solidFill>
                  <a:schemeClr val="tx1">
                    <a:lumMod val="50000"/>
                    <a:lumOff val="50000"/>
                  </a:schemeClr>
                </a:solidFill>
                <a:latin typeface="Arial" panose="020B0604020202020204" pitchFamily="34" charset="0"/>
                <a:ea typeface="굴림" pitchFamily="1" charset="-127"/>
                <a:cs typeface="Arial" panose="020B0604020202020204" pitchFamily="34" charset="0"/>
              </a:rPr>
              <a:t>[2] A. Zoha, A. Gluhak, M. A. Imran, and S. Rajasegarar, “Nonintrusive Load Monitoring Approaches for Disaggregated Energy Sensing: A Survey,” </a:t>
            </a:r>
            <a:r>
              <a:rPr lang="en-US" sz="900" i="1" dirty="0">
                <a:solidFill>
                  <a:schemeClr val="tx1">
                    <a:lumMod val="50000"/>
                    <a:lumOff val="50000"/>
                  </a:schemeClr>
                </a:solidFill>
                <a:latin typeface="Arial" panose="020B0604020202020204" pitchFamily="34" charset="0"/>
                <a:ea typeface="굴림" pitchFamily="1" charset="-127"/>
                <a:cs typeface="Arial" panose="020B0604020202020204" pitchFamily="34" charset="0"/>
              </a:rPr>
              <a:t>Sensors</a:t>
            </a:r>
            <a:r>
              <a:rPr lang="en-US" sz="900" dirty="0">
                <a:solidFill>
                  <a:schemeClr val="tx1">
                    <a:lumMod val="50000"/>
                    <a:lumOff val="50000"/>
                  </a:schemeClr>
                </a:solidFill>
                <a:latin typeface="Arial" panose="020B0604020202020204" pitchFamily="34" charset="0"/>
                <a:ea typeface="굴림" pitchFamily="1" charset="-127"/>
                <a:cs typeface="Arial" panose="020B0604020202020204" pitchFamily="34" charset="0"/>
              </a:rPr>
              <a:t> 12, no. 12 (2012): 16838–16866.</a:t>
            </a:r>
          </a:p>
        </p:txBody>
      </p:sp>
      <p:grpSp>
        <p:nvGrpSpPr>
          <p:cNvPr id="8" name="Group 7">
            <a:extLst>
              <a:ext uri="{FF2B5EF4-FFF2-40B4-BE49-F238E27FC236}">
                <a16:creationId xmlns:a16="http://schemas.microsoft.com/office/drawing/2014/main" id="{3A529E36-53E2-4BD2-80D9-3ED655917CC0}"/>
              </a:ext>
            </a:extLst>
          </p:cNvPr>
          <p:cNvGrpSpPr/>
          <p:nvPr/>
        </p:nvGrpSpPr>
        <p:grpSpPr>
          <a:xfrm>
            <a:off x="8425547" y="1600203"/>
            <a:ext cx="2913531" cy="4409524"/>
            <a:chOff x="8425547" y="1600203"/>
            <a:chExt cx="2913531" cy="4409524"/>
          </a:xfrm>
        </p:grpSpPr>
        <p:pic>
          <p:nvPicPr>
            <p:cNvPr id="5" name="Picture 4">
              <a:extLst>
                <a:ext uri="{FF2B5EF4-FFF2-40B4-BE49-F238E27FC236}">
                  <a16:creationId xmlns:a16="http://schemas.microsoft.com/office/drawing/2014/main" id="{8F677F1C-EC31-4CCF-89E5-3087483DE9E9}"/>
                </a:ext>
              </a:extLst>
            </p:cNvPr>
            <p:cNvPicPr>
              <a:picLocks noChangeAspect="1"/>
            </p:cNvPicPr>
            <p:nvPr/>
          </p:nvPicPr>
          <p:blipFill>
            <a:blip r:embed="rId2"/>
            <a:stretch>
              <a:fillRect/>
            </a:stretch>
          </p:blipFill>
          <p:spPr>
            <a:xfrm>
              <a:off x="8468028" y="1600203"/>
              <a:ext cx="2828571" cy="4409524"/>
            </a:xfrm>
            <a:prstGeom prst="rect">
              <a:avLst/>
            </a:prstGeom>
          </p:spPr>
        </p:pic>
        <p:sp>
          <p:nvSpPr>
            <p:cNvPr id="7" name="TextBox 6">
              <a:extLst>
                <a:ext uri="{FF2B5EF4-FFF2-40B4-BE49-F238E27FC236}">
                  <a16:creationId xmlns:a16="http://schemas.microsoft.com/office/drawing/2014/main" id="{44A6DCFC-A99D-4A95-8492-7129972B03D0}"/>
                </a:ext>
              </a:extLst>
            </p:cNvPr>
            <p:cNvSpPr txBox="1"/>
            <p:nvPr/>
          </p:nvSpPr>
          <p:spPr>
            <a:xfrm>
              <a:off x="8425547" y="1724070"/>
              <a:ext cx="2913531" cy="369332"/>
            </a:xfrm>
            <a:prstGeom prst="rect">
              <a:avLst/>
            </a:prstGeom>
            <a:solidFill>
              <a:schemeClr val="bg1"/>
            </a:solidFill>
          </p:spPr>
          <p:txBody>
            <a:bodyPr wrap="square" rtlCol="0">
              <a:spAutoFit/>
            </a:bodyPr>
            <a:lstStyle/>
            <a:p>
              <a:pPr algn="ctr" defTabSz="609585" fontAlgn="base">
                <a:spcBef>
                  <a:spcPct val="0"/>
                </a:spcBef>
                <a:spcAft>
                  <a:spcPct val="0"/>
                </a:spcAft>
                <a:defRPr/>
              </a:pPr>
              <a:r>
                <a:rPr lang="en-US" kern="0" dirty="0">
                  <a:solidFill>
                    <a:srgbClr val="333333"/>
                  </a:solidFill>
                  <a:latin typeface="Arial" panose="020B0604020202020204" pitchFamily="34" charset="0"/>
                  <a:cs typeface="Arial" panose="020B0604020202020204" pitchFamily="34" charset="0"/>
                </a:rPr>
                <a:t>NILM Approach </a:t>
              </a:r>
              <a:r>
                <a:rPr lang="en-US" kern="0" baseline="30000" dirty="0">
                  <a:solidFill>
                    <a:srgbClr val="333333"/>
                  </a:solidFill>
                  <a:latin typeface="Arial" panose="020B0604020202020204" pitchFamily="34" charset="0"/>
                  <a:cs typeface="Arial" panose="020B0604020202020204" pitchFamily="34" charset="0"/>
                </a:rPr>
                <a:t>[2]</a:t>
              </a:r>
            </a:p>
          </p:txBody>
        </p:sp>
      </p:grpSp>
    </p:spTree>
    <p:extLst>
      <p:ext uri="{BB962C8B-B14F-4D97-AF65-F5344CB8AC3E}">
        <p14:creationId xmlns:p14="http://schemas.microsoft.com/office/powerpoint/2010/main" val="239365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BEC78-AEF8-4CB3-945A-0A3EB4A20B39}"/>
              </a:ext>
            </a:extLst>
          </p:cNvPr>
          <p:cNvSpPr>
            <a:spLocks noGrp="1"/>
          </p:cNvSpPr>
          <p:nvPr>
            <p:ph type="title"/>
          </p:nvPr>
        </p:nvSpPr>
        <p:spPr/>
        <p:txBody>
          <a:bodyPr/>
          <a:lstStyle/>
          <a:p>
            <a:r>
              <a:rPr lang="en-US" dirty="0"/>
              <a:t>Benefits and Applications</a:t>
            </a:r>
          </a:p>
        </p:txBody>
      </p:sp>
      <p:sp>
        <p:nvSpPr>
          <p:cNvPr id="3" name="Content Placeholder 2">
            <a:extLst>
              <a:ext uri="{FF2B5EF4-FFF2-40B4-BE49-F238E27FC236}">
                <a16:creationId xmlns:a16="http://schemas.microsoft.com/office/drawing/2014/main" id="{20313BA9-3869-415C-8C45-3839D9D86809}"/>
              </a:ext>
            </a:extLst>
          </p:cNvPr>
          <p:cNvSpPr>
            <a:spLocks noGrp="1"/>
          </p:cNvSpPr>
          <p:nvPr>
            <p:ph idx="1"/>
          </p:nvPr>
        </p:nvSpPr>
        <p:spPr/>
        <p:txBody>
          <a:bodyPr/>
          <a:lstStyle/>
          <a:p>
            <a:r>
              <a:rPr lang="en-US" dirty="0"/>
              <a:t>Better understand end-use patterns</a:t>
            </a:r>
          </a:p>
          <a:p>
            <a:pPr lvl="1"/>
            <a:r>
              <a:rPr lang="en-US" dirty="0"/>
              <a:t>Quantify energy use and load shapes of individual appliances</a:t>
            </a:r>
          </a:p>
          <a:p>
            <a:pPr lvl="1"/>
            <a:r>
              <a:rPr lang="en-US" dirty="0"/>
              <a:t>Replace expensive submetering</a:t>
            </a:r>
          </a:p>
          <a:p>
            <a:pPr lvl="1"/>
            <a:endParaRPr lang="en-US" dirty="0"/>
          </a:p>
          <a:p>
            <a:r>
              <a:rPr lang="en-US" dirty="0"/>
              <a:t>Provide actionable information for homeowners, building operators, service companies, and utilities</a:t>
            </a:r>
          </a:p>
          <a:p>
            <a:pPr lvl="1"/>
            <a:r>
              <a:rPr lang="en-US" dirty="0"/>
              <a:t>Inform controls in building management systems</a:t>
            </a:r>
          </a:p>
          <a:p>
            <a:pPr lvl="1"/>
            <a:r>
              <a:rPr lang="en-US" dirty="0"/>
              <a:t>Predict and plan for appliance maintenance and replacement</a:t>
            </a:r>
          </a:p>
          <a:p>
            <a:pPr lvl="1"/>
            <a:r>
              <a:rPr lang="en-US" dirty="0"/>
              <a:t>Enable demand response and energy-efficiency programs</a:t>
            </a:r>
          </a:p>
          <a:p>
            <a:pPr lvl="1"/>
            <a:endParaRPr lang="en-US" dirty="0"/>
          </a:p>
          <a:p>
            <a:r>
              <a:rPr lang="en-US" dirty="0"/>
              <a:t>Applications</a:t>
            </a:r>
          </a:p>
          <a:p>
            <a:pPr lvl="1"/>
            <a:r>
              <a:rPr lang="en-US" dirty="0"/>
              <a:t>Energy monitoring</a:t>
            </a:r>
          </a:p>
          <a:p>
            <a:pPr lvl="1"/>
            <a:r>
              <a:rPr lang="en-US" dirty="0"/>
              <a:t>Fault detection</a:t>
            </a:r>
          </a:p>
          <a:p>
            <a:pPr lvl="1"/>
            <a:r>
              <a:rPr lang="en-US" dirty="0"/>
              <a:t>Load-shedding verification</a:t>
            </a:r>
          </a:p>
        </p:txBody>
      </p:sp>
    </p:spTree>
    <p:extLst>
      <p:ext uri="{BB962C8B-B14F-4D97-AF65-F5344CB8AC3E}">
        <p14:creationId xmlns:p14="http://schemas.microsoft.com/office/powerpoint/2010/main" val="3736060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163C7-A942-4A16-95C1-1F0B76BFF617}"/>
              </a:ext>
            </a:extLst>
          </p:cNvPr>
          <p:cNvSpPr>
            <a:spLocks noGrp="1"/>
          </p:cNvSpPr>
          <p:nvPr>
            <p:ph type="title"/>
          </p:nvPr>
        </p:nvSpPr>
        <p:spPr/>
        <p:txBody>
          <a:bodyPr/>
          <a:lstStyle/>
          <a:p>
            <a:r>
              <a:rPr lang="en-US" dirty="0"/>
              <a:t>Impact</a:t>
            </a:r>
          </a:p>
        </p:txBody>
      </p:sp>
      <p:sp>
        <p:nvSpPr>
          <p:cNvPr id="3" name="Content Placeholder 2">
            <a:extLst>
              <a:ext uri="{FF2B5EF4-FFF2-40B4-BE49-F238E27FC236}">
                <a16:creationId xmlns:a16="http://schemas.microsoft.com/office/drawing/2014/main" id="{BD2B3F99-2021-4D29-BD79-111FE17AB174}"/>
              </a:ext>
            </a:extLst>
          </p:cNvPr>
          <p:cNvSpPr>
            <a:spLocks noGrp="1"/>
          </p:cNvSpPr>
          <p:nvPr>
            <p:ph idx="1"/>
          </p:nvPr>
        </p:nvSpPr>
        <p:spPr>
          <a:xfrm>
            <a:off x="274393" y="1600203"/>
            <a:ext cx="5534025" cy="4525963"/>
          </a:xfrm>
        </p:spPr>
        <p:txBody>
          <a:bodyPr/>
          <a:lstStyle/>
          <a:p>
            <a:r>
              <a:rPr lang="en-US" dirty="0"/>
              <a:t>Estimated savings </a:t>
            </a:r>
            <a:r>
              <a:rPr lang="en-US" baseline="30000" dirty="0"/>
              <a:t>[3]</a:t>
            </a:r>
          </a:p>
          <a:p>
            <a:pPr lvl="1"/>
            <a:r>
              <a:rPr lang="en-US" dirty="0"/>
              <a:t>12% savings in annual U.S. electricity consumption</a:t>
            </a:r>
          </a:p>
          <a:p>
            <a:pPr lvl="1"/>
            <a:r>
              <a:rPr lang="en-US" dirty="0"/>
              <a:t>Average ~1,300kWh savings per home per year.</a:t>
            </a:r>
          </a:p>
          <a:p>
            <a:pPr lvl="1"/>
            <a:endParaRPr lang="en-US" dirty="0"/>
          </a:p>
          <a:p>
            <a:r>
              <a:rPr lang="en-US" dirty="0"/>
              <a:t>With wide deployment of NILM </a:t>
            </a:r>
            <a:r>
              <a:rPr lang="en-US" baseline="30000" dirty="0"/>
              <a:t>[4] </a:t>
            </a:r>
            <a:r>
              <a:rPr lang="en-US" dirty="0"/>
              <a:t>(assuming NILM reaches half U.S. homes)</a:t>
            </a:r>
          </a:p>
          <a:p>
            <a:pPr lvl="1"/>
            <a:r>
              <a:rPr lang="en-US" dirty="0"/>
              <a:t>Total annual energy savings: 80 billion kWh</a:t>
            </a:r>
          </a:p>
          <a:p>
            <a:pPr lvl="1"/>
            <a:r>
              <a:rPr lang="en-US" dirty="0"/>
              <a:t>Total annual dollar savings: $9.9 billion.</a:t>
            </a:r>
          </a:p>
          <a:p>
            <a:pPr lvl="1"/>
            <a:endParaRPr lang="en-US" dirty="0"/>
          </a:p>
        </p:txBody>
      </p:sp>
      <p:pic>
        <p:nvPicPr>
          <p:cNvPr id="5" name="Picture 4">
            <a:extLst>
              <a:ext uri="{FF2B5EF4-FFF2-40B4-BE49-F238E27FC236}">
                <a16:creationId xmlns:a16="http://schemas.microsoft.com/office/drawing/2014/main" id="{B93CAD2F-7E44-4800-B330-42F897A2543F}"/>
              </a:ext>
            </a:extLst>
          </p:cNvPr>
          <p:cNvPicPr>
            <a:picLocks noChangeAspect="1"/>
          </p:cNvPicPr>
          <p:nvPr/>
        </p:nvPicPr>
        <p:blipFill>
          <a:blip r:embed="rId2"/>
          <a:stretch>
            <a:fillRect/>
          </a:stretch>
        </p:blipFill>
        <p:spPr>
          <a:xfrm>
            <a:off x="6044951" y="2125666"/>
            <a:ext cx="5534025" cy="4000500"/>
          </a:xfrm>
          <a:prstGeom prst="rect">
            <a:avLst/>
          </a:prstGeom>
        </p:spPr>
      </p:pic>
      <p:sp>
        <p:nvSpPr>
          <p:cNvPr id="6" name="TextBox 5">
            <a:extLst>
              <a:ext uri="{FF2B5EF4-FFF2-40B4-BE49-F238E27FC236}">
                <a16:creationId xmlns:a16="http://schemas.microsoft.com/office/drawing/2014/main" id="{45CD7A84-00B1-48A1-9354-6D05937FDA6A}"/>
              </a:ext>
            </a:extLst>
          </p:cNvPr>
          <p:cNvSpPr txBox="1"/>
          <p:nvPr/>
        </p:nvSpPr>
        <p:spPr>
          <a:xfrm>
            <a:off x="7355197" y="1662880"/>
            <a:ext cx="2913531" cy="400110"/>
          </a:xfrm>
          <a:prstGeom prst="rect">
            <a:avLst/>
          </a:prstGeom>
          <a:noFill/>
        </p:spPr>
        <p:txBody>
          <a:bodyPr wrap="square" rtlCol="0">
            <a:spAutoFit/>
          </a:bodyPr>
          <a:lstStyle/>
          <a:p>
            <a:pPr algn="ctr" defTabSz="609585" fontAlgn="base">
              <a:spcBef>
                <a:spcPct val="0"/>
              </a:spcBef>
              <a:spcAft>
                <a:spcPct val="0"/>
              </a:spcAft>
              <a:defRPr/>
            </a:pPr>
            <a:r>
              <a:rPr lang="en-US" sz="2000" b="1" kern="0" dirty="0">
                <a:solidFill>
                  <a:srgbClr val="333333"/>
                </a:solidFill>
                <a:latin typeface="Arial" panose="020B0604020202020204" pitchFamily="34" charset="0"/>
                <a:cs typeface="Arial" panose="020B0604020202020204" pitchFamily="34" charset="0"/>
              </a:rPr>
              <a:t>Estimated Savings </a:t>
            </a:r>
            <a:r>
              <a:rPr lang="en-US" sz="2000" kern="0" baseline="30000" dirty="0">
                <a:solidFill>
                  <a:srgbClr val="333333"/>
                </a:solidFill>
                <a:latin typeface="Arial" panose="020B0604020202020204" pitchFamily="34" charset="0"/>
                <a:cs typeface="Arial" panose="020B0604020202020204" pitchFamily="34" charset="0"/>
              </a:rPr>
              <a:t>[3]</a:t>
            </a:r>
          </a:p>
        </p:txBody>
      </p:sp>
      <p:sp>
        <p:nvSpPr>
          <p:cNvPr id="7" name="Rectangle 6">
            <a:extLst>
              <a:ext uri="{FF2B5EF4-FFF2-40B4-BE49-F238E27FC236}">
                <a16:creationId xmlns:a16="http://schemas.microsoft.com/office/drawing/2014/main" id="{CE3F4806-91C9-4211-8506-F4B68F595339}"/>
              </a:ext>
            </a:extLst>
          </p:cNvPr>
          <p:cNvSpPr/>
          <p:nvPr/>
        </p:nvSpPr>
        <p:spPr>
          <a:xfrm>
            <a:off x="269005" y="5733751"/>
            <a:ext cx="5534025" cy="784830"/>
          </a:xfrm>
          <a:prstGeom prst="rect">
            <a:avLst/>
          </a:prstGeom>
        </p:spPr>
        <p:txBody>
          <a:bodyPr wrap="square">
            <a:spAutoFit/>
          </a:bodyPr>
          <a:lstStyle/>
          <a:p>
            <a:pPr>
              <a:buClr>
                <a:prstClr val="black"/>
              </a:buClr>
              <a:buSzPct val="70000"/>
              <a:defRPr/>
            </a:pPr>
            <a:r>
              <a:rPr lang="en-US" sz="900" dirty="0">
                <a:solidFill>
                  <a:schemeClr val="tx1">
                    <a:lumMod val="50000"/>
                    <a:lumOff val="50000"/>
                  </a:schemeClr>
                </a:solidFill>
                <a:latin typeface="Arial" panose="020B0604020202020204" pitchFamily="34" charset="0"/>
                <a:ea typeface="굴림" pitchFamily="1" charset="-127"/>
                <a:cs typeface="Arial" panose="020B0604020202020204" pitchFamily="34" charset="0"/>
              </a:rPr>
              <a:t>[3] K. Ehrhardt-Martinez, K. Connelly, and J. Laitner, </a:t>
            </a:r>
            <a:r>
              <a:rPr lang="en-US" sz="900" i="1" dirty="0">
                <a:solidFill>
                  <a:schemeClr val="tx1">
                    <a:lumMod val="50000"/>
                    <a:lumOff val="50000"/>
                  </a:schemeClr>
                </a:solidFill>
                <a:latin typeface="Arial" panose="020B0604020202020204" pitchFamily="34" charset="0"/>
                <a:ea typeface="굴림" pitchFamily="1" charset="-127"/>
                <a:cs typeface="Arial" panose="020B0604020202020204" pitchFamily="34" charset="0"/>
              </a:rPr>
              <a:t>Advanced Metering Initiatives and Residential Feedback Programs: A Meta-Review for Household Electricity-Saving Opportunities</a:t>
            </a:r>
            <a:r>
              <a:rPr lang="en-US" sz="900" dirty="0">
                <a:solidFill>
                  <a:schemeClr val="tx1">
                    <a:lumMod val="50000"/>
                    <a:lumOff val="50000"/>
                  </a:schemeClr>
                </a:solidFill>
                <a:latin typeface="Arial" panose="020B0604020202020204" pitchFamily="34" charset="0"/>
                <a:ea typeface="굴림" pitchFamily="1" charset="-127"/>
                <a:cs typeface="Arial" panose="020B0604020202020204" pitchFamily="34" charset="0"/>
              </a:rPr>
              <a:t>, Report number E105 (Washington, D.C.: American Council for an Energy Efficient Economy, 2010).</a:t>
            </a:r>
          </a:p>
          <a:p>
            <a:pPr>
              <a:buClr>
                <a:prstClr val="black"/>
              </a:buClr>
              <a:buSzPct val="70000"/>
              <a:defRPr/>
            </a:pPr>
            <a:r>
              <a:rPr lang="en-US" sz="900" dirty="0">
                <a:solidFill>
                  <a:schemeClr val="tx1">
                    <a:lumMod val="50000"/>
                    <a:lumOff val="50000"/>
                  </a:schemeClr>
                </a:solidFill>
                <a:latin typeface="Arial" panose="020B0604020202020204" pitchFamily="34" charset="0"/>
                <a:ea typeface="굴림" pitchFamily="1" charset="-127"/>
                <a:cs typeface="Arial" panose="020B0604020202020204" pitchFamily="34" charset="0"/>
              </a:rPr>
              <a:t>[4] M. C. Baechler and H. Hao, </a:t>
            </a:r>
            <a:r>
              <a:rPr lang="en-US" sz="900" i="1" dirty="0">
                <a:solidFill>
                  <a:schemeClr val="tx1">
                    <a:lumMod val="50000"/>
                    <a:lumOff val="50000"/>
                  </a:schemeClr>
                </a:solidFill>
                <a:latin typeface="Arial" panose="020B0604020202020204" pitchFamily="34" charset="0"/>
                <a:ea typeface="굴림" pitchFamily="1" charset="-127"/>
                <a:cs typeface="Arial" panose="020B0604020202020204" pitchFamily="34" charset="0"/>
              </a:rPr>
              <a:t>Business Case for Nonintrusive Load Monitoring</a:t>
            </a:r>
            <a:r>
              <a:rPr lang="en-US" sz="900" dirty="0">
                <a:solidFill>
                  <a:schemeClr val="tx1">
                    <a:lumMod val="50000"/>
                    <a:lumOff val="50000"/>
                  </a:schemeClr>
                </a:solidFill>
                <a:latin typeface="Arial" panose="020B0604020202020204" pitchFamily="34" charset="0"/>
                <a:ea typeface="굴림" pitchFamily="1" charset="-127"/>
                <a:cs typeface="Arial" panose="020B0604020202020204" pitchFamily="34" charset="0"/>
              </a:rPr>
              <a:t>, No. PNNL-25425 (Richland, WA: Pacific Northwest National Laboratory, 2016). </a:t>
            </a:r>
          </a:p>
        </p:txBody>
      </p:sp>
    </p:spTree>
    <p:extLst>
      <p:ext uri="{BB962C8B-B14F-4D97-AF65-F5344CB8AC3E}">
        <p14:creationId xmlns:p14="http://schemas.microsoft.com/office/powerpoint/2010/main" val="4238925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75EC978-FB96-48F0-B951-8EF089734748}"/>
              </a:ext>
            </a:extLst>
          </p:cNvPr>
          <p:cNvSpPr txBox="1">
            <a:spLocks/>
          </p:cNvSpPr>
          <p:nvPr/>
        </p:nvSpPr>
        <p:spPr>
          <a:xfrm>
            <a:off x="269003" y="1600202"/>
            <a:ext cx="5486400" cy="4525963"/>
          </a:xfrm>
          <a:prstGeom prst="rect">
            <a:avLst/>
          </a:prstGeom>
        </p:spPr>
        <p:txBody>
          <a:bodyPr lIns="0" tIns="0" rIns="0" bIns="0"/>
          <a:lstStyle>
            <a:lvl1pPr marL="342900" indent="-342900" algn="l" defTabSz="457200" rtl="0" eaLnBrk="1" latinLnBrk="0" hangingPunct="1">
              <a:spcBef>
                <a:spcPct val="20000"/>
              </a:spcBef>
              <a:buClrTx/>
              <a:buSzPct val="90000"/>
              <a:buFont typeface="Lucida Grande"/>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ClrTx/>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ClrTx/>
              <a:buSzPct val="120000"/>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Clr>
                <a:schemeClr val="tx1"/>
              </a:buClr>
              <a:buSzPct val="85000"/>
              <a:buFont typeface="Wingdings" charset="2"/>
              <a:buChar char="u"/>
              <a:defRPr sz="1400" kern="1200">
                <a:solidFill>
                  <a:schemeClr val="tx1"/>
                </a:solidFill>
                <a:latin typeface="Arial"/>
                <a:ea typeface="+mn-ea"/>
                <a:cs typeface="Arial"/>
              </a:defRPr>
            </a:lvl4pPr>
            <a:lvl5pPr marL="2057400" indent="-228600" algn="l" defTabSz="457200" rtl="0" eaLnBrk="1" latinLnBrk="0" hangingPunct="1">
              <a:spcBef>
                <a:spcPct val="20000"/>
              </a:spcBef>
              <a:buClr>
                <a:schemeClr val="tx1"/>
              </a:buClr>
              <a:buSzPct val="95000"/>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en-US" b="1" dirty="0"/>
              <a:t>Steady-state features</a:t>
            </a:r>
          </a:p>
          <a:p>
            <a:r>
              <a:rPr lang="en-US" sz="1800" dirty="0"/>
              <a:t>Active and reactive power</a:t>
            </a:r>
          </a:p>
          <a:p>
            <a:r>
              <a:rPr lang="en-US" sz="1800" dirty="0"/>
              <a:t>Voltage and current</a:t>
            </a:r>
          </a:p>
        </p:txBody>
      </p:sp>
      <p:sp>
        <p:nvSpPr>
          <p:cNvPr id="2" name="Title 1">
            <a:extLst>
              <a:ext uri="{FF2B5EF4-FFF2-40B4-BE49-F238E27FC236}">
                <a16:creationId xmlns:a16="http://schemas.microsoft.com/office/drawing/2014/main" id="{4A18644E-532C-45DD-B1E7-697A36403043}"/>
              </a:ext>
            </a:extLst>
          </p:cNvPr>
          <p:cNvSpPr>
            <a:spLocks noGrp="1"/>
          </p:cNvSpPr>
          <p:nvPr>
            <p:ph type="title"/>
          </p:nvPr>
        </p:nvSpPr>
        <p:spPr/>
        <p:txBody>
          <a:bodyPr/>
          <a:lstStyle/>
          <a:p>
            <a:r>
              <a:rPr lang="en-US" dirty="0"/>
              <a:t>Characteristics</a:t>
            </a:r>
          </a:p>
        </p:txBody>
      </p:sp>
      <p:sp>
        <p:nvSpPr>
          <p:cNvPr id="3" name="Content Placeholder 2">
            <a:extLst>
              <a:ext uri="{FF2B5EF4-FFF2-40B4-BE49-F238E27FC236}">
                <a16:creationId xmlns:a16="http://schemas.microsoft.com/office/drawing/2014/main" id="{D8E932E5-5878-4699-BBD5-D75DA9289AB9}"/>
              </a:ext>
            </a:extLst>
          </p:cNvPr>
          <p:cNvSpPr>
            <a:spLocks noGrp="1"/>
          </p:cNvSpPr>
          <p:nvPr>
            <p:ph idx="1"/>
          </p:nvPr>
        </p:nvSpPr>
        <p:spPr>
          <a:xfrm>
            <a:off x="6091348" y="1600201"/>
            <a:ext cx="5486400" cy="4525963"/>
          </a:xfrm>
        </p:spPr>
        <p:txBody>
          <a:bodyPr/>
          <a:lstStyle/>
          <a:p>
            <a:pPr marL="0" indent="0">
              <a:buNone/>
            </a:pPr>
            <a:r>
              <a:rPr lang="en-US" b="1" dirty="0"/>
              <a:t>Transient features</a:t>
            </a:r>
          </a:p>
          <a:p>
            <a:r>
              <a:rPr lang="en-US" sz="1800" dirty="0"/>
              <a:t>Frequency domain transformations</a:t>
            </a:r>
          </a:p>
          <a:p>
            <a:r>
              <a:rPr lang="en-US" sz="1800" dirty="0"/>
              <a:t>Switching transients</a:t>
            </a:r>
          </a:p>
        </p:txBody>
      </p:sp>
      <p:pic>
        <p:nvPicPr>
          <p:cNvPr id="9" name="Picture 8">
            <a:extLst>
              <a:ext uri="{FF2B5EF4-FFF2-40B4-BE49-F238E27FC236}">
                <a16:creationId xmlns:a16="http://schemas.microsoft.com/office/drawing/2014/main" id="{CC39775E-C9A9-48A6-BC49-22162CC916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0960" y="2644567"/>
            <a:ext cx="4367175" cy="3372307"/>
          </a:xfrm>
          <a:prstGeom prst="rect">
            <a:avLst/>
          </a:prstGeom>
        </p:spPr>
      </p:pic>
      <p:sp>
        <p:nvSpPr>
          <p:cNvPr id="15" name="Rectangle 14">
            <a:extLst>
              <a:ext uri="{FF2B5EF4-FFF2-40B4-BE49-F238E27FC236}">
                <a16:creationId xmlns:a16="http://schemas.microsoft.com/office/drawing/2014/main" id="{0004A68B-8CA5-4A1E-B278-A6EAEE009C7D}"/>
              </a:ext>
            </a:extLst>
          </p:cNvPr>
          <p:cNvSpPr/>
          <p:nvPr/>
        </p:nvSpPr>
        <p:spPr>
          <a:xfrm>
            <a:off x="269003" y="6300748"/>
            <a:ext cx="9789397" cy="507831"/>
          </a:xfrm>
          <a:prstGeom prst="rect">
            <a:avLst/>
          </a:prstGeom>
        </p:spPr>
        <p:txBody>
          <a:bodyPr wrap="square">
            <a:spAutoFit/>
          </a:bodyPr>
          <a:lstStyle/>
          <a:p>
            <a:pPr>
              <a:buClr>
                <a:prstClr val="black"/>
              </a:buClr>
              <a:buSzPct val="70000"/>
              <a:defRPr/>
            </a:pPr>
            <a:r>
              <a:rPr lang="en-US" sz="900" dirty="0">
                <a:solidFill>
                  <a:schemeClr val="tx1">
                    <a:lumMod val="50000"/>
                    <a:lumOff val="50000"/>
                  </a:schemeClr>
                </a:solidFill>
                <a:latin typeface="Arial" panose="020B0604020202020204" pitchFamily="34" charset="0"/>
                <a:ea typeface="굴림" pitchFamily="1" charset="-127"/>
                <a:cs typeface="Arial" panose="020B0604020202020204" pitchFamily="34" charset="0"/>
              </a:rPr>
              <a:t>[2] A. Zoha, A. Gluhak, M. A. Imran, and S. Rajasegarar, “Nonintrusive Load Monitoring Approaches for Disaggregated Energy Sensing: A Survey,” </a:t>
            </a:r>
            <a:r>
              <a:rPr lang="en-US" sz="900" i="1" dirty="0">
                <a:solidFill>
                  <a:schemeClr val="tx1">
                    <a:lumMod val="50000"/>
                    <a:lumOff val="50000"/>
                  </a:schemeClr>
                </a:solidFill>
                <a:latin typeface="Arial" panose="020B0604020202020204" pitchFamily="34" charset="0"/>
                <a:ea typeface="굴림" pitchFamily="1" charset="-127"/>
                <a:cs typeface="Arial" panose="020B0604020202020204" pitchFamily="34" charset="0"/>
              </a:rPr>
              <a:t>Sensors</a:t>
            </a:r>
            <a:r>
              <a:rPr lang="en-US" sz="900" dirty="0">
                <a:solidFill>
                  <a:schemeClr val="tx1">
                    <a:lumMod val="50000"/>
                    <a:lumOff val="50000"/>
                  </a:schemeClr>
                </a:solidFill>
                <a:latin typeface="Arial" panose="020B0604020202020204" pitchFamily="34" charset="0"/>
                <a:ea typeface="굴림" pitchFamily="1" charset="-127"/>
                <a:cs typeface="Arial" panose="020B0604020202020204" pitchFamily="34" charset="0"/>
              </a:rPr>
              <a:t> 12, no. 12 (2012): 16838–16866.</a:t>
            </a:r>
          </a:p>
          <a:p>
            <a:pPr>
              <a:buClr>
                <a:prstClr val="black"/>
              </a:buClr>
              <a:buSzPct val="70000"/>
              <a:defRPr/>
            </a:pPr>
            <a:r>
              <a:rPr lang="en-US" sz="900" dirty="0">
                <a:solidFill>
                  <a:schemeClr val="tx1">
                    <a:lumMod val="50000"/>
                    <a:lumOff val="50000"/>
                  </a:schemeClr>
                </a:solidFill>
                <a:latin typeface="Arial" panose="020B0604020202020204" pitchFamily="34" charset="0"/>
                <a:ea typeface="굴림" pitchFamily="1" charset="-127"/>
                <a:cs typeface="Arial" panose="020B0604020202020204" pitchFamily="34" charset="0"/>
              </a:rPr>
              <a:t>[5] B. Lundstrom, G. Saraswat, and M. V. Salapaka, “High-Frequency, Multiclass Nonintrusive Load Monitoring for Grid-Interactive Residential Buildings,” Presented at the Eleventh Conference on Innovative Smart Grid Technologies, Washington D.C., February 2020.</a:t>
            </a:r>
          </a:p>
        </p:txBody>
      </p:sp>
      <p:pic>
        <p:nvPicPr>
          <p:cNvPr id="5" name="Picture 4">
            <a:extLst>
              <a:ext uri="{FF2B5EF4-FFF2-40B4-BE49-F238E27FC236}">
                <a16:creationId xmlns:a16="http://schemas.microsoft.com/office/drawing/2014/main" id="{CC683080-9C85-4FF0-8CD2-39CE85C78B8A}"/>
              </a:ext>
            </a:extLst>
          </p:cNvPr>
          <p:cNvPicPr>
            <a:picLocks noChangeAspect="1"/>
          </p:cNvPicPr>
          <p:nvPr/>
        </p:nvPicPr>
        <p:blipFill>
          <a:blip r:embed="rId3"/>
          <a:stretch>
            <a:fillRect/>
          </a:stretch>
        </p:blipFill>
        <p:spPr>
          <a:xfrm>
            <a:off x="269003" y="2753857"/>
            <a:ext cx="5013960" cy="3153728"/>
          </a:xfrm>
          <a:prstGeom prst="rect">
            <a:avLst/>
          </a:prstGeom>
        </p:spPr>
      </p:pic>
      <p:sp>
        <p:nvSpPr>
          <p:cNvPr id="11" name="TextBox 10">
            <a:extLst>
              <a:ext uri="{FF2B5EF4-FFF2-40B4-BE49-F238E27FC236}">
                <a16:creationId xmlns:a16="http://schemas.microsoft.com/office/drawing/2014/main" id="{6DA2C552-2034-4CFB-870E-046AE6AD581E}"/>
              </a:ext>
            </a:extLst>
          </p:cNvPr>
          <p:cNvSpPr txBox="1"/>
          <p:nvPr/>
        </p:nvSpPr>
        <p:spPr>
          <a:xfrm>
            <a:off x="1319217" y="5927678"/>
            <a:ext cx="2913531" cy="307777"/>
          </a:xfrm>
          <a:prstGeom prst="rect">
            <a:avLst/>
          </a:prstGeom>
          <a:noFill/>
        </p:spPr>
        <p:txBody>
          <a:bodyPr wrap="square" rtlCol="0">
            <a:spAutoFit/>
          </a:bodyPr>
          <a:lstStyle/>
          <a:p>
            <a:pPr algn="ctr" defTabSz="609585" fontAlgn="base">
              <a:spcBef>
                <a:spcPct val="0"/>
              </a:spcBef>
              <a:spcAft>
                <a:spcPct val="0"/>
              </a:spcAft>
              <a:defRPr/>
            </a:pPr>
            <a:r>
              <a:rPr lang="en-US" sz="1400" kern="0" dirty="0">
                <a:solidFill>
                  <a:srgbClr val="333333"/>
                </a:solidFill>
                <a:latin typeface="Arial" panose="020B0604020202020204" pitchFamily="34" charset="0"/>
                <a:cs typeface="Arial" panose="020B0604020202020204" pitchFamily="34" charset="0"/>
              </a:rPr>
              <a:t>Steady-state power data </a:t>
            </a:r>
            <a:r>
              <a:rPr lang="en-US" sz="1400" kern="0" baseline="30000" dirty="0">
                <a:solidFill>
                  <a:srgbClr val="333333"/>
                </a:solidFill>
                <a:latin typeface="Arial" panose="020B0604020202020204" pitchFamily="34" charset="0"/>
                <a:cs typeface="Arial" panose="020B0604020202020204" pitchFamily="34" charset="0"/>
              </a:rPr>
              <a:t>[2]</a:t>
            </a:r>
          </a:p>
        </p:txBody>
      </p:sp>
      <p:sp>
        <p:nvSpPr>
          <p:cNvPr id="12" name="TextBox 11">
            <a:extLst>
              <a:ext uri="{FF2B5EF4-FFF2-40B4-BE49-F238E27FC236}">
                <a16:creationId xmlns:a16="http://schemas.microsoft.com/office/drawing/2014/main" id="{962CEE7D-7A08-43D6-9111-142EFB446208}"/>
              </a:ext>
            </a:extLst>
          </p:cNvPr>
          <p:cNvSpPr txBox="1"/>
          <p:nvPr/>
        </p:nvSpPr>
        <p:spPr>
          <a:xfrm>
            <a:off x="7377781" y="5992971"/>
            <a:ext cx="2913531" cy="307777"/>
          </a:xfrm>
          <a:prstGeom prst="rect">
            <a:avLst/>
          </a:prstGeom>
          <a:noFill/>
        </p:spPr>
        <p:txBody>
          <a:bodyPr wrap="square" rtlCol="0">
            <a:spAutoFit/>
          </a:bodyPr>
          <a:lstStyle/>
          <a:p>
            <a:pPr algn="ctr" defTabSz="609585" fontAlgn="base">
              <a:spcBef>
                <a:spcPct val="0"/>
              </a:spcBef>
              <a:spcAft>
                <a:spcPct val="0"/>
              </a:spcAft>
              <a:defRPr/>
            </a:pPr>
            <a:r>
              <a:rPr lang="en-US" sz="1400" kern="0" dirty="0">
                <a:solidFill>
                  <a:srgbClr val="333333"/>
                </a:solidFill>
                <a:latin typeface="Arial" panose="020B0604020202020204" pitchFamily="34" charset="0"/>
                <a:cs typeface="Arial" panose="020B0604020202020204" pitchFamily="34" charset="0"/>
              </a:rPr>
              <a:t>Waveform vs. steady state [5]</a:t>
            </a:r>
          </a:p>
        </p:txBody>
      </p:sp>
    </p:spTree>
    <p:extLst>
      <p:ext uri="{BB962C8B-B14F-4D97-AF65-F5344CB8AC3E}">
        <p14:creationId xmlns:p14="http://schemas.microsoft.com/office/powerpoint/2010/main" val="38051179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7B9F9-BA85-49D6-B8F6-9BF145F32583}"/>
              </a:ext>
            </a:extLst>
          </p:cNvPr>
          <p:cNvSpPr>
            <a:spLocks noGrp="1"/>
          </p:cNvSpPr>
          <p:nvPr>
            <p:ph type="title"/>
          </p:nvPr>
        </p:nvSpPr>
        <p:spPr/>
        <p:txBody>
          <a:bodyPr/>
          <a:lstStyle/>
          <a:p>
            <a:r>
              <a:rPr lang="en-US" dirty="0"/>
              <a:t>Challenges</a:t>
            </a:r>
          </a:p>
        </p:txBody>
      </p:sp>
      <p:sp>
        <p:nvSpPr>
          <p:cNvPr id="3" name="Content Placeholder 2">
            <a:extLst>
              <a:ext uri="{FF2B5EF4-FFF2-40B4-BE49-F238E27FC236}">
                <a16:creationId xmlns:a16="http://schemas.microsoft.com/office/drawing/2014/main" id="{6C8CD01F-59A6-4E59-90BF-231BD958C905}"/>
              </a:ext>
            </a:extLst>
          </p:cNvPr>
          <p:cNvSpPr>
            <a:spLocks noGrp="1"/>
          </p:cNvSpPr>
          <p:nvPr>
            <p:ph idx="1"/>
          </p:nvPr>
        </p:nvSpPr>
        <p:spPr/>
        <p:txBody>
          <a:bodyPr/>
          <a:lstStyle/>
          <a:p>
            <a:r>
              <a:rPr lang="en-US" dirty="0"/>
              <a:t>Rooftop PV systems</a:t>
            </a:r>
          </a:p>
          <a:p>
            <a:pPr lvl="1"/>
            <a:r>
              <a:rPr lang="en-US" dirty="0"/>
              <a:t>Different characteristics than appliances</a:t>
            </a:r>
          </a:p>
          <a:p>
            <a:pPr lvl="1"/>
            <a:r>
              <a:rPr lang="en-US" dirty="0"/>
              <a:t>High correlation with solar irradiance</a:t>
            </a:r>
          </a:p>
          <a:p>
            <a:pPr lvl="1"/>
            <a:endParaRPr lang="en-US" dirty="0"/>
          </a:p>
          <a:p>
            <a:r>
              <a:rPr lang="en-US" dirty="0"/>
              <a:t>Heterogeneity of appliances</a:t>
            </a:r>
          </a:p>
          <a:p>
            <a:pPr lvl="1"/>
            <a:r>
              <a:rPr lang="en-US" dirty="0"/>
              <a:t>Category, make, size, and manufacturer</a:t>
            </a:r>
          </a:p>
          <a:p>
            <a:pPr lvl="1"/>
            <a:r>
              <a:rPr lang="en-US" dirty="0"/>
              <a:t>Difficult to form generic appliance models</a:t>
            </a:r>
          </a:p>
          <a:p>
            <a:pPr lvl="1"/>
            <a:endParaRPr lang="en-US" dirty="0"/>
          </a:p>
          <a:p>
            <a:r>
              <a:rPr lang="en-US" dirty="0"/>
              <a:t>Performance enhancement</a:t>
            </a:r>
          </a:p>
          <a:p>
            <a:pPr lvl="1"/>
            <a:r>
              <a:rPr lang="en-US" dirty="0"/>
              <a:t>Label data in the training data sets</a:t>
            </a:r>
          </a:p>
          <a:p>
            <a:pPr lvl="1"/>
            <a:r>
              <a:rPr lang="en-US" dirty="0"/>
              <a:t>Update the signature database</a:t>
            </a:r>
          </a:p>
          <a:p>
            <a:pPr lvl="1"/>
            <a:r>
              <a:rPr lang="en-US" dirty="0"/>
              <a:t>Improve the robustness of NILM algorithms</a:t>
            </a:r>
          </a:p>
          <a:p>
            <a:pPr lvl="1"/>
            <a:endParaRPr lang="en-US" dirty="0"/>
          </a:p>
        </p:txBody>
      </p:sp>
    </p:spTree>
    <p:extLst>
      <p:ext uri="{BB962C8B-B14F-4D97-AF65-F5344CB8AC3E}">
        <p14:creationId xmlns:p14="http://schemas.microsoft.com/office/powerpoint/2010/main" val="2937734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787E0-1C40-E94E-9480-5F196E8C8DD5}"/>
              </a:ext>
            </a:extLst>
          </p:cNvPr>
          <p:cNvSpPr>
            <a:spLocks noGrp="1"/>
          </p:cNvSpPr>
          <p:nvPr>
            <p:ph type="title"/>
          </p:nvPr>
        </p:nvSpPr>
        <p:spPr/>
        <p:txBody>
          <a:bodyPr/>
          <a:lstStyle/>
          <a:p>
            <a:r>
              <a:rPr lang="en-US" dirty="0"/>
              <a:t>Questions Utility Consumer Advocates Can Ask</a:t>
            </a:r>
          </a:p>
        </p:txBody>
      </p:sp>
      <p:sp>
        <p:nvSpPr>
          <p:cNvPr id="4" name="Content Placeholder 3">
            <a:extLst>
              <a:ext uri="{FF2B5EF4-FFF2-40B4-BE49-F238E27FC236}">
                <a16:creationId xmlns:a16="http://schemas.microsoft.com/office/drawing/2014/main" id="{04AB28E7-53B3-44F1-AB51-D9E76E5A8F9F}"/>
              </a:ext>
            </a:extLst>
          </p:cNvPr>
          <p:cNvSpPr>
            <a:spLocks noGrp="1"/>
          </p:cNvSpPr>
          <p:nvPr>
            <p:ph idx="1"/>
          </p:nvPr>
        </p:nvSpPr>
        <p:spPr/>
        <p:txBody>
          <a:bodyPr/>
          <a:lstStyle/>
          <a:p>
            <a:r>
              <a:rPr lang="en-US" dirty="0"/>
              <a:t>What impacts do DERs have on utility costs?</a:t>
            </a:r>
          </a:p>
          <a:p>
            <a:pPr lvl="1"/>
            <a:r>
              <a:rPr lang="en-US" dirty="0"/>
              <a:t>What costs do DERs impose on all utility customers (i.e., costs DER hosts do not pay directly)?</a:t>
            </a:r>
          </a:p>
          <a:p>
            <a:pPr lvl="1"/>
            <a:r>
              <a:rPr lang="en-US" dirty="0"/>
              <a:t>Are DERs reducing grid losses?</a:t>
            </a:r>
          </a:p>
          <a:p>
            <a:pPr lvl="1"/>
            <a:r>
              <a:rPr lang="en-US" dirty="0"/>
              <a:t>Are DERs reducing the utility’s cost of installing new voltage regulation devices?</a:t>
            </a:r>
          </a:p>
          <a:p>
            <a:pPr lvl="1"/>
            <a:r>
              <a:rPr lang="en-US" dirty="0"/>
              <a:t>Have utilities quantified the potential benefits of DERs?</a:t>
            </a:r>
          </a:p>
          <a:p>
            <a:r>
              <a:rPr lang="en-US" dirty="0"/>
              <a:t>How are utility customers compensated for grid services that DERs can provide?</a:t>
            </a:r>
          </a:p>
          <a:p>
            <a:pPr lvl="1"/>
            <a:r>
              <a:rPr lang="en-US" dirty="0"/>
              <a:t>What DER programs can consumers participate in?</a:t>
            </a:r>
          </a:p>
          <a:p>
            <a:pPr lvl="1"/>
            <a:r>
              <a:rPr lang="en-US" dirty="0"/>
              <a:t>Are consumers compensated for providing voltage support and reactive power?</a:t>
            </a:r>
          </a:p>
          <a:p>
            <a:pPr lvl="1"/>
            <a:r>
              <a:rPr lang="en-US" dirty="0"/>
              <a:t>Are incentives provided for consumers to deploy new sensing and control technologies?</a:t>
            </a:r>
          </a:p>
          <a:p>
            <a:r>
              <a:rPr lang="en-US" dirty="0"/>
              <a:t>How are utilities managing the privacy concerns of consumers regarding DER controls?</a:t>
            </a:r>
          </a:p>
          <a:p>
            <a:pPr lvl="1"/>
            <a:r>
              <a:rPr lang="en-US" dirty="0"/>
              <a:t>What consumer data do utilities obtain and store?</a:t>
            </a:r>
          </a:p>
          <a:p>
            <a:pPr lvl="1"/>
            <a:r>
              <a:rPr lang="en-US" dirty="0"/>
              <a:t>What is the minimally sufficient information that utilities must collect to enable automated DER controls?</a:t>
            </a:r>
          </a:p>
          <a:p>
            <a:pPr lvl="1"/>
            <a:r>
              <a:rPr lang="en-US" dirty="0"/>
              <a:t>How is consumer information protected?</a:t>
            </a:r>
          </a:p>
        </p:txBody>
      </p:sp>
    </p:spTree>
    <p:extLst>
      <p:ext uri="{BB962C8B-B14F-4D97-AF65-F5344CB8AC3E}">
        <p14:creationId xmlns:p14="http://schemas.microsoft.com/office/powerpoint/2010/main" val="37492023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7E4CC-14B1-6343-9519-575991E9AD9B}"/>
              </a:ext>
            </a:extLst>
          </p:cNvPr>
          <p:cNvSpPr>
            <a:spLocks noGrp="1"/>
          </p:cNvSpPr>
          <p:nvPr>
            <p:ph type="title"/>
          </p:nvPr>
        </p:nvSpPr>
        <p:spPr/>
        <p:txBody>
          <a:bodyPr/>
          <a:lstStyle/>
          <a:p>
            <a:r>
              <a:rPr lang="en-US" dirty="0"/>
              <a:t>Resources for More Information</a:t>
            </a:r>
          </a:p>
        </p:txBody>
      </p:sp>
      <p:sp>
        <p:nvSpPr>
          <p:cNvPr id="3" name="Content Placeholder 2">
            <a:extLst>
              <a:ext uri="{FF2B5EF4-FFF2-40B4-BE49-F238E27FC236}">
                <a16:creationId xmlns:a16="http://schemas.microsoft.com/office/drawing/2014/main" id="{E42369F9-4139-4F4E-AED6-BD82C22EAD27}"/>
              </a:ext>
            </a:extLst>
          </p:cNvPr>
          <p:cNvSpPr>
            <a:spLocks noGrp="1"/>
          </p:cNvSpPr>
          <p:nvPr>
            <p:ph idx="1"/>
          </p:nvPr>
        </p:nvSpPr>
        <p:spPr>
          <a:xfrm>
            <a:off x="269005" y="1600203"/>
            <a:ext cx="11541116" cy="4525963"/>
          </a:xfrm>
        </p:spPr>
        <p:txBody>
          <a:bodyPr/>
          <a:lstStyle/>
          <a:p>
            <a:r>
              <a:rPr lang="en-US" sz="1800" dirty="0">
                <a:latin typeface="Arial" panose="020B0604020202020204" pitchFamily="34" charset="0"/>
                <a:cs typeface="Arial" panose="020B0604020202020204" pitchFamily="34" charset="0"/>
              </a:rPr>
              <a:t>NREL. 2021. “</a:t>
            </a:r>
            <a:r>
              <a:rPr lang="en-US" sz="1800" dirty="0">
                <a:latin typeface="Arial" panose="020B0604020202020204" pitchFamily="34" charset="0"/>
                <a:cs typeface="Arial" panose="020B0604020202020204" pitchFamily="34" charset="0"/>
                <a:hlinkClick r:id="rId2"/>
              </a:rPr>
              <a:t>IEEE 1547-2018 Resources</a:t>
            </a:r>
            <a:r>
              <a:rPr lang="en-US" sz="1800" dirty="0">
                <a:latin typeface="Arial" panose="020B0604020202020204" pitchFamily="34" charset="0"/>
                <a:cs typeface="Arial" panose="020B0604020202020204" pitchFamily="34" charset="0"/>
              </a:rPr>
              <a:t>” (website)</a:t>
            </a:r>
          </a:p>
          <a:p>
            <a:r>
              <a:rPr lang="en-US" sz="1800" dirty="0">
                <a:latin typeface="Arial" panose="020B0604020202020204" pitchFamily="34" charset="0"/>
                <a:cs typeface="Arial" panose="020B0604020202020204" pitchFamily="34" charset="0"/>
              </a:rPr>
              <a:t>D. Narang, R. Mahmud, M. Ingram, and A. Hoke. 2021. </a:t>
            </a:r>
            <a:r>
              <a:rPr lang="en-US" sz="1800" i="1" dirty="0">
                <a:latin typeface="Arial" panose="020B0604020202020204" pitchFamily="34" charset="0"/>
                <a:cs typeface="Arial" panose="020B0604020202020204" pitchFamily="34" charset="0"/>
                <a:hlinkClick r:id="rId3"/>
              </a:rPr>
              <a:t>An Overview of Issues Related to IEEE Std 1547-2018 Requirements Regarding Voltage and Reactive Power Control</a:t>
            </a:r>
            <a:r>
              <a:rPr lang="en-US" sz="1800" i="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(Golden, Colorado: National Renewable Energy Laboratory).</a:t>
            </a:r>
            <a:endParaRPr lang="en-US" sz="1800" i="1"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North American Electric Reliability Corporation. 2020. </a:t>
            </a:r>
            <a:r>
              <a:rPr lang="en-US" sz="1800" i="1" dirty="0">
                <a:latin typeface="Arial" panose="020B0604020202020204" pitchFamily="34" charset="0"/>
                <a:cs typeface="Arial" panose="020B0604020202020204" pitchFamily="34" charset="0"/>
                <a:hlinkClick r:id="rId4"/>
              </a:rPr>
              <a:t>Reliability Guideline: Bulk Power System Reliability Perspectives on the Adoption of IEEE 1547-2018</a:t>
            </a:r>
            <a:r>
              <a:rPr lang="en-US" sz="1800" dirty="0">
                <a:latin typeface="Arial" panose="020B0604020202020204" pitchFamily="34" charset="0"/>
                <a:cs typeface="Arial" panose="020B0604020202020204" pitchFamily="34" charset="0"/>
              </a:rPr>
              <a:t>. Atlanta, Georgia. </a:t>
            </a:r>
            <a:endParaRPr lang="en-US" sz="1800" i="1" dirty="0">
              <a:latin typeface="Arial" panose="020B0604020202020204" pitchFamily="34" charset="0"/>
              <a:cs typeface="Arial" panose="020B0604020202020204" pitchFamily="34" charset="0"/>
            </a:endParaRPr>
          </a:p>
          <a:p>
            <a:pPr algn="l"/>
            <a:r>
              <a:rPr lang="en-US" sz="1800" b="0" i="0" dirty="0">
                <a:solidFill>
                  <a:srgbClr val="333333"/>
                </a:solidFill>
                <a:effectLst/>
                <a:latin typeface="Arial" panose="020B0604020202020204" pitchFamily="34" charset="0"/>
                <a:cs typeface="Arial" panose="020B0604020202020204" pitchFamily="34" charset="0"/>
              </a:rPr>
              <a:t>K. Utkarsh, F. Ding, X. Jin, M. Blonsky, H. Padullaparti, and S. P. Balamurugan. “</a:t>
            </a:r>
            <a:r>
              <a:rPr lang="en-US" sz="1800" b="0" i="0" dirty="0">
                <a:solidFill>
                  <a:srgbClr val="333333"/>
                </a:solidFill>
                <a:effectLst/>
                <a:latin typeface="Arial" panose="020B0604020202020204" pitchFamily="34" charset="0"/>
                <a:cs typeface="Arial" panose="020B0604020202020204" pitchFamily="34" charset="0"/>
                <a:hlinkClick r:id="rId5"/>
              </a:rPr>
              <a:t>A Network-Aware Distributed Energy Resource Aggregation Framework for Flexible, Cost-Optimal, and Resilient Operation</a:t>
            </a:r>
            <a:r>
              <a:rPr lang="en-US" sz="1800" b="0" i="0" dirty="0">
                <a:solidFill>
                  <a:srgbClr val="333333"/>
                </a:solidFill>
                <a:effectLst/>
                <a:latin typeface="Arial" panose="020B0604020202020204" pitchFamily="34" charset="0"/>
                <a:cs typeface="Arial" panose="020B0604020202020204" pitchFamily="34" charset="0"/>
              </a:rPr>
              <a:t>. </a:t>
            </a:r>
            <a:r>
              <a:rPr lang="en-US" sz="1800" b="0" i="1" dirty="0">
                <a:solidFill>
                  <a:srgbClr val="333333"/>
                </a:solidFill>
                <a:effectLst/>
                <a:latin typeface="Arial" panose="020B0604020202020204" pitchFamily="34" charset="0"/>
                <a:cs typeface="Arial" panose="020B0604020202020204" pitchFamily="34" charset="0"/>
              </a:rPr>
              <a:t>IEEE Transactions on Smart Grid.</a:t>
            </a:r>
            <a:r>
              <a:rPr lang="en-US" sz="1800" b="0" i="0" dirty="0">
                <a:solidFill>
                  <a:srgbClr val="333333"/>
                </a:solidFill>
                <a:effectLst/>
                <a:latin typeface="Arial" panose="020B0604020202020204" pitchFamily="34" charset="0"/>
                <a:cs typeface="Arial" panose="020B0604020202020204" pitchFamily="34" charset="0"/>
              </a:rPr>
              <a:t> </a:t>
            </a:r>
            <a:r>
              <a:rPr lang="en-US" sz="1800" b="0" i="0" dirty="0">
                <a:solidFill>
                  <a:srgbClr val="000000"/>
                </a:solidFill>
                <a:effectLst/>
                <a:latin typeface="Arial" panose="020B0604020202020204" pitchFamily="34" charset="0"/>
                <a:cs typeface="Arial" panose="020B0604020202020204" pitchFamily="34" charset="0"/>
                <a:hlinkClick r:id="rId6"/>
              </a:rPr>
              <a:t>https://doi.org/10.1109/TSG.2021.3124198</a:t>
            </a:r>
            <a:r>
              <a:rPr lang="en-US" sz="1800" b="0" i="0" dirty="0">
                <a:solidFill>
                  <a:srgbClr val="333333"/>
                </a:solidFill>
                <a:effectLst/>
                <a:latin typeface="Arial" panose="020B0604020202020204" pitchFamily="34" charset="0"/>
                <a:cs typeface="Arial" panose="020B0604020202020204" pitchFamily="34" charset="0"/>
              </a:rPr>
              <a:t>.</a:t>
            </a:r>
          </a:p>
          <a:p>
            <a:r>
              <a:rPr lang="en-US" sz="1800" b="0" i="0" dirty="0">
                <a:solidFill>
                  <a:srgbClr val="333333"/>
                </a:solidFill>
                <a:effectLst/>
                <a:latin typeface="Arial" panose="020B0604020202020204" pitchFamily="34" charset="0"/>
                <a:cs typeface="Arial" panose="020B0604020202020204" pitchFamily="34" charset="0"/>
              </a:rPr>
              <a:t>NREL. 2021. “</a:t>
            </a:r>
            <a:r>
              <a:rPr lang="en-US" sz="1800" b="0" i="0" dirty="0">
                <a:solidFill>
                  <a:srgbClr val="333333"/>
                </a:solidFill>
                <a:effectLst/>
                <a:latin typeface="Arial" panose="020B0604020202020204" pitchFamily="34" charset="0"/>
                <a:cs typeface="Arial" panose="020B0604020202020204" pitchFamily="34" charset="0"/>
                <a:hlinkClick r:id="rId7"/>
              </a:rPr>
              <a:t>Colorado Mountain Homes Prepare To Pilot Autonomous Energy Management</a:t>
            </a:r>
            <a:r>
              <a:rPr lang="en-US" sz="1800" b="0" i="0" dirty="0">
                <a:solidFill>
                  <a:srgbClr val="333333"/>
                </a:solidFill>
                <a:effectLst/>
                <a:latin typeface="Arial" panose="020B0604020202020204" pitchFamily="34" charset="0"/>
                <a:cs typeface="Arial" panose="020B0604020202020204" pitchFamily="34" charset="0"/>
              </a:rPr>
              <a:t>.” November 1, 2021. </a:t>
            </a:r>
          </a:p>
          <a:p>
            <a:r>
              <a:rPr lang="en-US" sz="1800" dirty="0">
                <a:latin typeface="Arial" panose="020B0604020202020204" pitchFamily="34" charset="0"/>
                <a:cs typeface="Arial" panose="020B0604020202020204" pitchFamily="34" charset="0"/>
              </a:rPr>
              <a:t>A. Zoha, A. Gluhak, M. A. Imran, and S. Rajasegarar. 2012. </a:t>
            </a:r>
            <a:r>
              <a:rPr lang="en-US" sz="1800" dirty="0">
                <a:latin typeface="Arial" panose="020B0604020202020204" pitchFamily="34" charset="0"/>
                <a:cs typeface="Arial" panose="020B0604020202020204" pitchFamily="34" charset="0"/>
                <a:hlinkClick r:id="rId8"/>
              </a:rPr>
              <a:t>“Non-Intrusive Load Monitoring Approaches for Disaggregated Energy Sensing: A Survey</a:t>
            </a:r>
            <a:r>
              <a:rPr lang="en-US" sz="1800" dirty="0">
                <a:latin typeface="Arial" panose="020B0604020202020204" pitchFamily="34" charset="0"/>
                <a:cs typeface="Arial" panose="020B0604020202020204" pitchFamily="34" charset="0"/>
              </a:rPr>
              <a:t>.” </a:t>
            </a:r>
            <a:r>
              <a:rPr lang="en-US" sz="1800" i="1" dirty="0">
                <a:latin typeface="Arial" panose="020B0604020202020204" pitchFamily="34" charset="0"/>
                <a:cs typeface="Arial" panose="020B0604020202020204" pitchFamily="34" charset="0"/>
              </a:rPr>
              <a:t>Sensors</a:t>
            </a:r>
            <a:r>
              <a:rPr lang="en-US" sz="1800" dirty="0">
                <a:latin typeface="Arial" panose="020B0604020202020204" pitchFamily="34" charset="0"/>
                <a:cs typeface="Arial" panose="020B0604020202020204" pitchFamily="34" charset="0"/>
              </a:rPr>
              <a:t> 12. </a:t>
            </a:r>
            <a:r>
              <a:rPr lang="en-US" sz="1800" dirty="0">
                <a:latin typeface="Arial" panose="020B0604020202020204" pitchFamily="34" charset="0"/>
                <a:cs typeface="Arial" panose="020B0604020202020204" pitchFamily="34" charset="0"/>
                <a:hlinkClick r:id="rId9"/>
              </a:rPr>
              <a:t>https://doi.org/10.3390/s121216838</a:t>
            </a:r>
            <a:r>
              <a:rPr lang="en-US" sz="1800" dirty="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hlinkClick r:id="rId10"/>
            </a:endParaRPr>
          </a:p>
          <a:p>
            <a:r>
              <a:rPr lang="en-US" sz="1800" dirty="0">
                <a:latin typeface="Arial" panose="020B0604020202020204" pitchFamily="34" charset="0"/>
                <a:cs typeface="Arial" panose="020B0604020202020204" pitchFamily="34" charset="0"/>
              </a:rPr>
              <a:t>M. C. Baechler, and H. Hao. 2016. </a:t>
            </a:r>
            <a:r>
              <a:rPr lang="en-US" sz="1800" dirty="0">
                <a:latin typeface="Arial" panose="020B0604020202020204" pitchFamily="34" charset="0"/>
                <a:cs typeface="Arial" panose="020B0604020202020204" pitchFamily="34" charset="0"/>
                <a:hlinkClick r:id="rId10"/>
              </a:rPr>
              <a:t>Business Case for Nonintrusive Load Monitoring</a:t>
            </a:r>
            <a:r>
              <a:rPr lang="en-US" sz="1800" dirty="0">
                <a:latin typeface="Arial" panose="020B0604020202020204" pitchFamily="34" charset="0"/>
                <a:cs typeface="Arial" panose="020B0604020202020204" pitchFamily="34" charset="0"/>
              </a:rPr>
              <a:t> . Washington, D.C.: U.S. Department of Energy. </a:t>
            </a:r>
            <a:br>
              <a:rPr lang="en-US" dirty="0"/>
            </a:br>
            <a:endParaRPr lang="en-US" dirty="0"/>
          </a:p>
          <a:p>
            <a:endParaRPr lang="en-US" dirty="0"/>
          </a:p>
        </p:txBody>
      </p:sp>
    </p:spTree>
    <p:extLst>
      <p:ext uri="{BB962C8B-B14F-4D97-AF65-F5344CB8AC3E}">
        <p14:creationId xmlns:p14="http://schemas.microsoft.com/office/powerpoint/2010/main" val="2452825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Contacts</a:t>
            </a:r>
          </a:p>
        </p:txBody>
      </p:sp>
      <p:sp>
        <p:nvSpPr>
          <p:cNvPr id="4" name="TextBox 3">
            <a:extLst>
              <a:ext uri="{FF2B5EF4-FFF2-40B4-BE49-F238E27FC236}">
                <a16:creationId xmlns:a16="http://schemas.microsoft.com/office/drawing/2014/main" id="{58357169-A243-4371-97CA-434C7CE0A3BB}"/>
              </a:ext>
            </a:extLst>
          </p:cNvPr>
          <p:cNvSpPr txBox="1"/>
          <p:nvPr/>
        </p:nvSpPr>
        <p:spPr>
          <a:xfrm>
            <a:off x="269005" y="2044005"/>
            <a:ext cx="9593179" cy="1384995"/>
          </a:xfrm>
          <a:prstGeom prst="rect">
            <a:avLst/>
          </a:prstGeom>
          <a:noFill/>
        </p:spPr>
        <p:txBody>
          <a:bodyPr wrap="square" rtlCol="0">
            <a:spAutoFit/>
          </a:bodyPr>
          <a:lstStyle/>
          <a:p>
            <a:r>
              <a:rPr lang="en-US" sz="2800" dirty="0"/>
              <a:t>Michael Ingram, </a:t>
            </a:r>
            <a:r>
              <a:rPr lang="en-US" sz="2800" dirty="0">
                <a:hlinkClick r:id="rId2"/>
              </a:rPr>
              <a:t>Michael.Ingram@nrel.gov</a:t>
            </a:r>
            <a:endParaRPr lang="en-US" sz="2800" dirty="0"/>
          </a:p>
          <a:p>
            <a:r>
              <a:rPr lang="en-US" sz="2800" dirty="0"/>
              <a:t>Xin Jin, </a:t>
            </a:r>
            <a:r>
              <a:rPr lang="en-US" sz="2800" dirty="0">
                <a:hlinkClick r:id="rId3"/>
              </a:rPr>
              <a:t>Xin.Jin@nrel.gov</a:t>
            </a:r>
            <a:endParaRPr lang="en-US" sz="2800" dirty="0"/>
          </a:p>
          <a:p>
            <a:r>
              <a:rPr lang="en-US" sz="2800" dirty="0"/>
              <a:t>Rui Yang, </a:t>
            </a:r>
            <a:r>
              <a:rPr lang="en-US" sz="2800" dirty="0">
                <a:hlinkClick r:id="rId4"/>
              </a:rPr>
              <a:t>Rui.Yang@nrel.gov</a:t>
            </a:r>
            <a:endParaRPr lang="en-US" sz="2800" dirty="0"/>
          </a:p>
        </p:txBody>
      </p:sp>
    </p:spTree>
    <p:extLst>
      <p:ext uri="{BB962C8B-B14F-4D97-AF65-F5344CB8AC3E}">
        <p14:creationId xmlns:p14="http://schemas.microsoft.com/office/powerpoint/2010/main" val="1469836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DE2C0-9B07-4328-9EFA-3CBF6F2F49B9}"/>
              </a:ext>
            </a:extLst>
          </p:cNvPr>
          <p:cNvSpPr>
            <a:spLocks noGrp="1"/>
          </p:cNvSpPr>
          <p:nvPr>
            <p:ph type="title"/>
          </p:nvPr>
        </p:nvSpPr>
        <p:spPr/>
        <p:txBody>
          <a:bodyPr/>
          <a:lstStyle/>
          <a:p>
            <a:r>
              <a:rPr lang="en-US" dirty="0"/>
              <a:t>Context</a:t>
            </a:r>
          </a:p>
        </p:txBody>
      </p:sp>
      <p:pic>
        <p:nvPicPr>
          <p:cNvPr id="4" name="Picture 3">
            <a:extLst>
              <a:ext uri="{FF2B5EF4-FFF2-40B4-BE49-F238E27FC236}">
                <a16:creationId xmlns:a16="http://schemas.microsoft.com/office/drawing/2014/main" id="{39E44FF8-1C51-4247-AA53-E9A09954A670}"/>
              </a:ext>
            </a:extLst>
          </p:cNvPr>
          <p:cNvPicPr>
            <a:picLocks noChangeAspect="1"/>
          </p:cNvPicPr>
          <p:nvPr/>
        </p:nvPicPr>
        <p:blipFill>
          <a:blip r:embed="rId2"/>
          <a:stretch>
            <a:fillRect/>
          </a:stretch>
        </p:blipFill>
        <p:spPr>
          <a:xfrm>
            <a:off x="910800" y="2047028"/>
            <a:ext cx="10370195" cy="3632312"/>
          </a:xfrm>
          <a:prstGeom prst="rect">
            <a:avLst/>
          </a:prstGeom>
        </p:spPr>
      </p:pic>
      <p:sp>
        <p:nvSpPr>
          <p:cNvPr id="5" name="TextBox 4">
            <a:extLst>
              <a:ext uri="{FF2B5EF4-FFF2-40B4-BE49-F238E27FC236}">
                <a16:creationId xmlns:a16="http://schemas.microsoft.com/office/drawing/2014/main" id="{F69062B0-9862-43C9-AE6B-44404AACE781}"/>
              </a:ext>
            </a:extLst>
          </p:cNvPr>
          <p:cNvSpPr txBox="1"/>
          <p:nvPr/>
        </p:nvSpPr>
        <p:spPr>
          <a:xfrm>
            <a:off x="800807" y="1408878"/>
            <a:ext cx="10590179" cy="461665"/>
          </a:xfrm>
          <a:prstGeom prst="rect">
            <a:avLst/>
          </a:prstGeom>
          <a:noFill/>
        </p:spPr>
        <p:txBody>
          <a:bodyPr wrap="square" rtlCol="0">
            <a:spAutoFit/>
          </a:bodyPr>
          <a:lstStyle/>
          <a:p>
            <a:pPr algn="ctr" defTabSz="609585" fontAlgn="base">
              <a:spcBef>
                <a:spcPct val="0"/>
              </a:spcBef>
              <a:spcAft>
                <a:spcPct val="0"/>
              </a:spcAft>
              <a:defRPr/>
            </a:pPr>
            <a:r>
              <a:rPr lang="en-US" sz="2400" b="1" kern="0" dirty="0">
                <a:solidFill>
                  <a:srgbClr val="333333"/>
                </a:solidFill>
                <a:latin typeface="Arial" panose="020B0604020202020204" pitchFamily="34" charset="0"/>
                <a:cs typeface="Arial" panose="020B0604020202020204" pitchFamily="34" charset="0"/>
              </a:rPr>
              <a:t>Rapid growth of DERs </a:t>
            </a:r>
          </a:p>
        </p:txBody>
      </p:sp>
      <p:sp>
        <p:nvSpPr>
          <p:cNvPr id="6" name="TextBox 5">
            <a:extLst>
              <a:ext uri="{FF2B5EF4-FFF2-40B4-BE49-F238E27FC236}">
                <a16:creationId xmlns:a16="http://schemas.microsoft.com/office/drawing/2014/main" id="{F5ACA772-19DD-4EA3-8B7A-18FE5FA94BC9}"/>
              </a:ext>
            </a:extLst>
          </p:cNvPr>
          <p:cNvSpPr txBox="1"/>
          <p:nvPr/>
        </p:nvSpPr>
        <p:spPr>
          <a:xfrm>
            <a:off x="800807" y="5770867"/>
            <a:ext cx="10590179" cy="400110"/>
          </a:xfrm>
          <a:prstGeom prst="rect">
            <a:avLst/>
          </a:prstGeom>
          <a:noFill/>
        </p:spPr>
        <p:txBody>
          <a:bodyPr wrap="square" rtlCol="0">
            <a:spAutoFit/>
          </a:bodyPr>
          <a:lstStyle/>
          <a:p>
            <a:pPr algn="ctr" defTabSz="609585" fontAlgn="base">
              <a:spcBef>
                <a:spcPct val="0"/>
              </a:spcBef>
              <a:spcAft>
                <a:spcPct val="0"/>
              </a:spcAft>
              <a:defRPr/>
            </a:pPr>
            <a:r>
              <a:rPr lang="en-US" sz="2000" b="1" kern="0" dirty="0">
                <a:solidFill>
                  <a:srgbClr val="C00000"/>
                </a:solidFill>
                <a:latin typeface="Arial" panose="020B0604020202020204" pitchFamily="34" charset="0"/>
                <a:cs typeface="Arial" panose="020B0604020202020204" pitchFamily="34" charset="0"/>
              </a:rPr>
              <a:t>200 GW (20% peak load)</a:t>
            </a:r>
            <a:r>
              <a:rPr lang="en-US" sz="2000" b="1" kern="0" dirty="0">
                <a:solidFill>
                  <a:srgbClr val="333333"/>
                </a:solidFill>
                <a:latin typeface="Arial" panose="020B0604020202020204" pitchFamily="34" charset="0"/>
                <a:cs typeface="Arial" panose="020B0604020202020204" pitchFamily="34" charset="0"/>
              </a:rPr>
              <a:t> flexibility potential in U.S. by 2030 </a:t>
            </a:r>
            <a:r>
              <a:rPr lang="en-US" sz="2000" kern="0" dirty="0">
                <a:solidFill>
                  <a:srgbClr val="333333"/>
                </a:solidFill>
                <a:latin typeface="Arial" panose="020B0604020202020204" pitchFamily="34" charset="0"/>
                <a:cs typeface="Arial" panose="020B0604020202020204" pitchFamily="34" charset="0"/>
              </a:rPr>
              <a:t>[1]</a:t>
            </a:r>
            <a:r>
              <a:rPr lang="en-US" sz="2000" kern="0" baseline="30000" dirty="0">
                <a:solidFill>
                  <a:srgbClr val="333333"/>
                </a:solidFill>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E59C0FAB-0989-4B4B-88B7-41E89E25270E}"/>
              </a:ext>
            </a:extLst>
          </p:cNvPr>
          <p:cNvSpPr txBox="1"/>
          <p:nvPr/>
        </p:nvSpPr>
        <p:spPr>
          <a:xfrm>
            <a:off x="269004" y="6347462"/>
            <a:ext cx="10120321" cy="246221"/>
          </a:xfrm>
          <a:prstGeom prst="rect">
            <a:avLst/>
          </a:prstGeom>
          <a:noFill/>
        </p:spPr>
        <p:txBody>
          <a:bodyPr wrap="square" rtlCol="0">
            <a:spAutoFit/>
          </a:bodyPr>
          <a:lstStyle/>
          <a:p>
            <a:pPr defTabSz="609585"/>
            <a:r>
              <a:rPr lang="en-US" sz="1000" dirty="0">
                <a:solidFill>
                  <a:srgbClr val="6A737B"/>
                </a:solidFill>
                <a:latin typeface="Arial" panose="020B0604020202020204" pitchFamily="34" charset="0"/>
                <a:cs typeface="Arial" panose="020B0604020202020204" pitchFamily="34" charset="0"/>
              </a:rPr>
              <a:t>[1] R. Hledik, A. Faruqui, T. Lee, and J. Higham, “The National Potential for Load Flexibility: Value and Market Potential through 2030” (The Brattle Group, 2019).</a:t>
            </a:r>
          </a:p>
        </p:txBody>
      </p:sp>
    </p:spTree>
    <p:extLst>
      <p:ext uri="{BB962C8B-B14F-4D97-AF65-F5344CB8AC3E}">
        <p14:creationId xmlns:p14="http://schemas.microsoft.com/office/powerpoint/2010/main" val="1109631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9A6BD57-1B47-4A21-B8A2-427EBF0F07A8}"/>
              </a:ext>
            </a:extLst>
          </p:cNvPr>
          <p:cNvSpPr txBox="1">
            <a:spLocks/>
          </p:cNvSpPr>
          <p:nvPr/>
        </p:nvSpPr>
        <p:spPr>
          <a:xfrm>
            <a:off x="782891" y="3023980"/>
            <a:ext cx="8899516" cy="808597"/>
          </a:xfrm>
          <a:prstGeom prst="rect">
            <a:avLst/>
          </a:prstGeom>
        </p:spPr>
        <p:txBody>
          <a:bodyPr vert="horz" lIns="0" tIns="0" rIns="0" bIns="0" rtlCol="0" anchor="b" anchorCtr="0">
            <a:noAutofit/>
          </a:bodyPr>
          <a:lstStyle>
            <a:lvl1pPr algn="l" defTabSz="457200" rtl="0" eaLnBrk="1" latinLnBrk="0" hangingPunct="1">
              <a:spcBef>
                <a:spcPct val="0"/>
              </a:spcBef>
              <a:buNone/>
              <a:defRPr sz="2500" b="1" kern="1200">
                <a:solidFill>
                  <a:srgbClr val="707276"/>
                </a:solidFill>
                <a:latin typeface="Arial"/>
                <a:ea typeface="+mj-ea"/>
                <a:cs typeface="Arial"/>
              </a:defRPr>
            </a:lvl1pPr>
          </a:lstStyle>
          <a:p>
            <a:r>
              <a:rPr lang="en-US" sz="2800" dirty="0"/>
              <a:t>DER Response under IEEE Standard 1547</a:t>
            </a:r>
          </a:p>
        </p:txBody>
      </p:sp>
    </p:spTree>
    <p:extLst>
      <p:ext uri="{BB962C8B-B14F-4D97-AF65-F5344CB8AC3E}">
        <p14:creationId xmlns:p14="http://schemas.microsoft.com/office/powerpoint/2010/main" val="66437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1CB7-13C7-45D0-81C5-D44C36430789}"/>
              </a:ext>
            </a:extLst>
          </p:cNvPr>
          <p:cNvSpPr>
            <a:spLocks noGrp="1"/>
          </p:cNvSpPr>
          <p:nvPr>
            <p:ph type="title"/>
          </p:nvPr>
        </p:nvSpPr>
        <p:spPr/>
        <p:txBody>
          <a:bodyPr/>
          <a:lstStyle/>
          <a:p>
            <a:r>
              <a:rPr lang="en-US" dirty="0"/>
              <a:t>IEEE Standard 1547 Scope and Purpose</a:t>
            </a:r>
          </a:p>
        </p:txBody>
      </p:sp>
      <p:sp>
        <p:nvSpPr>
          <p:cNvPr id="4" name="Rectangle 3">
            <a:extLst>
              <a:ext uri="{FF2B5EF4-FFF2-40B4-BE49-F238E27FC236}">
                <a16:creationId xmlns:a16="http://schemas.microsoft.com/office/drawing/2014/main" id="{82157349-E963-454A-8D0C-E78718F060B2}"/>
              </a:ext>
            </a:extLst>
          </p:cNvPr>
          <p:cNvSpPr/>
          <p:nvPr/>
        </p:nvSpPr>
        <p:spPr>
          <a:xfrm>
            <a:off x="6096000" y="1481698"/>
            <a:ext cx="5657794" cy="194730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nvGrpSpPr>
          <p:cNvPr id="5" name="Group 4">
            <a:extLst>
              <a:ext uri="{FF2B5EF4-FFF2-40B4-BE49-F238E27FC236}">
                <a16:creationId xmlns:a16="http://schemas.microsoft.com/office/drawing/2014/main" id="{E33C2758-EA02-4A9A-87AE-D1284DF24D7F}"/>
              </a:ext>
            </a:extLst>
          </p:cNvPr>
          <p:cNvGrpSpPr>
            <a:grpSpLocks noChangeAspect="1"/>
          </p:cNvGrpSpPr>
          <p:nvPr/>
        </p:nvGrpSpPr>
        <p:grpSpPr>
          <a:xfrm>
            <a:off x="4016140" y="1407508"/>
            <a:ext cx="7303657" cy="2021492"/>
            <a:chOff x="1405601" y="2249059"/>
            <a:chExt cx="5618261" cy="1904516"/>
          </a:xfrm>
        </p:grpSpPr>
        <p:sp>
          <p:nvSpPr>
            <p:cNvPr id="6" name="Rectangle 5">
              <a:extLst>
                <a:ext uri="{FF2B5EF4-FFF2-40B4-BE49-F238E27FC236}">
                  <a16:creationId xmlns:a16="http://schemas.microsoft.com/office/drawing/2014/main" id="{9E555696-3AB7-4121-9F23-3D82A1462414}"/>
                </a:ext>
              </a:extLst>
            </p:cNvPr>
            <p:cNvSpPr/>
            <p:nvPr/>
          </p:nvSpPr>
          <p:spPr>
            <a:xfrm>
              <a:off x="1405601" y="2497257"/>
              <a:ext cx="1409302" cy="1656317"/>
            </a:xfrm>
            <a:prstGeom prst="rect">
              <a:avLst/>
            </a:prstGeom>
            <a:solidFill>
              <a:schemeClr val="tx1">
                <a:lumMod val="75000"/>
                <a:lumOff val="25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137160" rtlCol="0" anchor="ctr"/>
            <a:lstStyle/>
            <a:p>
              <a:pPr algn="ctr"/>
              <a:r>
                <a:rPr lang="en-US" sz="2400" b="1" dirty="0">
                  <a:solidFill>
                    <a:schemeClr val="bg1"/>
                  </a:solidFill>
                </a:rPr>
                <a:t>DER </a:t>
              </a:r>
              <a:br>
                <a:rPr lang="en-US" sz="2400" b="1" dirty="0">
                  <a:solidFill>
                    <a:schemeClr val="bg1"/>
                  </a:solidFill>
                </a:rPr>
              </a:br>
              <a:endParaRPr lang="en-US" sz="2400" b="1" dirty="0">
                <a:solidFill>
                  <a:schemeClr val="bg1"/>
                </a:solidFill>
              </a:endParaRPr>
            </a:p>
          </p:txBody>
        </p:sp>
        <p:sp>
          <p:nvSpPr>
            <p:cNvPr id="7" name="Rectangle 6">
              <a:extLst>
                <a:ext uri="{FF2B5EF4-FFF2-40B4-BE49-F238E27FC236}">
                  <a16:creationId xmlns:a16="http://schemas.microsoft.com/office/drawing/2014/main" id="{FA0E4199-BE27-48D4-8D34-14856280ED47}"/>
                </a:ext>
              </a:extLst>
            </p:cNvPr>
            <p:cNvSpPr/>
            <p:nvPr/>
          </p:nvSpPr>
          <p:spPr>
            <a:xfrm>
              <a:off x="5625306" y="2497257"/>
              <a:ext cx="1398556" cy="1656318"/>
            </a:xfrm>
            <a:prstGeom prst="rect">
              <a:avLst/>
            </a:prstGeom>
            <a:solidFill>
              <a:schemeClr val="tx1">
                <a:lumMod val="75000"/>
                <a:lumOff val="25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en-US" sz="1200" b="1" dirty="0">
                  <a:solidFill>
                    <a:schemeClr val="bg1"/>
                  </a:solidFill>
                </a:rPr>
                <a:t> </a:t>
              </a:r>
            </a:p>
            <a:p>
              <a:pPr algn="ctr"/>
              <a:r>
                <a:rPr lang="en-US" b="1" dirty="0">
                  <a:solidFill>
                    <a:schemeClr val="bg1"/>
                  </a:solidFill>
                </a:rPr>
                <a:t>Electric </a:t>
              </a:r>
            </a:p>
            <a:p>
              <a:pPr algn="ctr"/>
              <a:r>
                <a:rPr lang="en-US" b="1" dirty="0">
                  <a:solidFill>
                    <a:schemeClr val="bg1"/>
                  </a:solidFill>
                </a:rPr>
                <a:t>Power</a:t>
              </a:r>
            </a:p>
            <a:p>
              <a:pPr algn="ctr"/>
              <a:r>
                <a:rPr lang="en-US" b="1" dirty="0">
                  <a:solidFill>
                    <a:schemeClr val="bg1"/>
                  </a:solidFill>
                </a:rPr>
                <a:t>System</a:t>
              </a:r>
              <a:br>
                <a:rPr lang="en-US" b="1" dirty="0">
                  <a:solidFill>
                    <a:schemeClr val="bg1"/>
                  </a:solidFill>
                </a:rPr>
              </a:br>
              <a:r>
                <a:rPr lang="en-US" b="1" dirty="0">
                  <a:solidFill>
                    <a:schemeClr val="bg1"/>
                  </a:solidFill>
                </a:rPr>
                <a:t> </a:t>
              </a:r>
            </a:p>
            <a:p>
              <a:pPr algn="ctr"/>
              <a:r>
                <a:rPr lang="en-US" b="1" dirty="0">
                  <a:solidFill>
                    <a:schemeClr val="bg1"/>
                  </a:solidFill>
                </a:rPr>
                <a:t>(Area EPS)</a:t>
              </a:r>
              <a:br>
                <a:rPr lang="en-US" sz="1200" b="1" dirty="0">
                  <a:solidFill>
                    <a:schemeClr val="bg1"/>
                  </a:solidFill>
                </a:rPr>
              </a:br>
              <a:endParaRPr lang="en-US" sz="1200" b="1" dirty="0">
                <a:solidFill>
                  <a:schemeClr val="bg1"/>
                </a:solidFill>
              </a:endParaRPr>
            </a:p>
          </p:txBody>
        </p:sp>
        <p:sp>
          <p:nvSpPr>
            <p:cNvPr id="8" name="Rectangle 7">
              <a:extLst>
                <a:ext uri="{FF2B5EF4-FFF2-40B4-BE49-F238E27FC236}">
                  <a16:creationId xmlns:a16="http://schemas.microsoft.com/office/drawing/2014/main" id="{2908D9EC-9A6B-4A2E-B146-4D0B5BA5FCF2}"/>
                </a:ext>
              </a:extLst>
            </p:cNvPr>
            <p:cNvSpPr/>
            <p:nvPr/>
          </p:nvSpPr>
          <p:spPr>
            <a:xfrm>
              <a:off x="2653929" y="2692836"/>
              <a:ext cx="3172847" cy="1180118"/>
            </a:xfrm>
            <a:prstGeom prst="rect">
              <a:avLst/>
            </a:prstGeom>
            <a:solidFill>
              <a:schemeClr val="bg1">
                <a:lumMod val="85000"/>
              </a:schemeClr>
            </a:solidFill>
            <a:ln w="38100">
              <a:solidFill>
                <a:schemeClr val="tx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solidFill>
                  <a:srgbClr val="000C14"/>
                </a:solidFill>
              </a:endParaRPr>
            </a:p>
          </p:txBody>
        </p:sp>
        <p:cxnSp>
          <p:nvCxnSpPr>
            <p:cNvPr id="9" name="Straight Connector 8">
              <a:extLst>
                <a:ext uri="{FF2B5EF4-FFF2-40B4-BE49-F238E27FC236}">
                  <a16:creationId xmlns:a16="http://schemas.microsoft.com/office/drawing/2014/main" id="{0521B2C3-1322-40B8-AE63-9495D3F1BD33}"/>
                </a:ext>
              </a:extLst>
            </p:cNvPr>
            <p:cNvCxnSpPr>
              <a:cxnSpLocks/>
            </p:cNvCxnSpPr>
            <p:nvPr/>
          </p:nvCxnSpPr>
          <p:spPr>
            <a:xfrm>
              <a:off x="2717074" y="3187404"/>
              <a:ext cx="3048000" cy="0"/>
            </a:xfrm>
            <a:prstGeom prst="line">
              <a:avLst/>
            </a:prstGeom>
            <a:ln w="25400">
              <a:solidFill>
                <a:srgbClr val="7030A0"/>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F0E0644-DD93-4557-A933-FCC92B8DF61A}"/>
                </a:ext>
              </a:extLst>
            </p:cNvPr>
            <p:cNvCxnSpPr>
              <a:cxnSpLocks/>
            </p:cNvCxnSpPr>
            <p:nvPr/>
          </p:nvCxnSpPr>
          <p:spPr>
            <a:xfrm>
              <a:off x="2653930" y="3659117"/>
              <a:ext cx="3172846" cy="0"/>
            </a:xfrm>
            <a:prstGeom prst="line">
              <a:avLst/>
            </a:prstGeom>
            <a:ln w="50800">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20627D7-2886-43E0-83CA-66B3110445D6}"/>
                </a:ext>
              </a:extLst>
            </p:cNvPr>
            <p:cNvSpPr txBox="1"/>
            <p:nvPr/>
          </p:nvSpPr>
          <p:spPr>
            <a:xfrm>
              <a:off x="2610385" y="2845439"/>
              <a:ext cx="3208693" cy="333462"/>
            </a:xfrm>
            <a:prstGeom prst="rect">
              <a:avLst/>
            </a:prstGeom>
            <a:noFill/>
          </p:spPr>
          <p:txBody>
            <a:bodyPr wrap="square" bIns="0" rtlCol="0" anchor="b">
              <a:spAutoFit/>
            </a:bodyPr>
            <a:lstStyle/>
            <a:p>
              <a:pPr algn="ctr"/>
              <a:r>
                <a:rPr lang="en-US" sz="2000" b="1" dirty="0">
                  <a:solidFill>
                    <a:srgbClr val="000C14"/>
                  </a:solidFill>
                </a:rPr>
                <a:t>Communications Interface</a:t>
              </a:r>
            </a:p>
          </p:txBody>
        </p:sp>
        <p:sp>
          <p:nvSpPr>
            <p:cNvPr id="12" name="TextBox 11">
              <a:extLst>
                <a:ext uri="{FF2B5EF4-FFF2-40B4-BE49-F238E27FC236}">
                  <a16:creationId xmlns:a16="http://schemas.microsoft.com/office/drawing/2014/main" id="{F0CD608C-9674-4338-AF72-14E0B632EBFD}"/>
                </a:ext>
              </a:extLst>
            </p:cNvPr>
            <p:cNvSpPr txBox="1"/>
            <p:nvPr/>
          </p:nvSpPr>
          <p:spPr>
            <a:xfrm>
              <a:off x="2653929" y="3308648"/>
              <a:ext cx="3172846" cy="333462"/>
            </a:xfrm>
            <a:prstGeom prst="rect">
              <a:avLst/>
            </a:prstGeom>
            <a:noFill/>
          </p:spPr>
          <p:txBody>
            <a:bodyPr wrap="square" bIns="0" rtlCol="0" anchor="b">
              <a:spAutoFit/>
            </a:bodyPr>
            <a:lstStyle/>
            <a:p>
              <a:pPr algn="ctr"/>
              <a:r>
                <a:rPr lang="en-US" sz="2000" b="1" dirty="0">
                  <a:solidFill>
                    <a:srgbClr val="000C14"/>
                  </a:solidFill>
                </a:rPr>
                <a:t>Power Interface</a:t>
              </a:r>
            </a:p>
          </p:txBody>
        </p:sp>
        <p:sp>
          <p:nvSpPr>
            <p:cNvPr id="13" name="Rectangle 12">
              <a:extLst>
                <a:ext uri="{FF2B5EF4-FFF2-40B4-BE49-F238E27FC236}">
                  <a16:creationId xmlns:a16="http://schemas.microsoft.com/office/drawing/2014/main" id="{6F15250F-8BF7-4B88-8998-407A9B00C76F}"/>
                </a:ext>
              </a:extLst>
            </p:cNvPr>
            <p:cNvSpPr/>
            <p:nvPr/>
          </p:nvSpPr>
          <p:spPr>
            <a:xfrm>
              <a:off x="2699659" y="2249059"/>
              <a:ext cx="3040892" cy="444178"/>
            </a:xfrm>
            <a:prstGeom prst="rect">
              <a:avLst/>
            </a:prstGeom>
          </p:spPr>
          <p:txBody>
            <a:bodyPr wrap="square">
              <a:spAutoFit/>
            </a:bodyPr>
            <a:lstStyle/>
            <a:p>
              <a:pPr algn="ctr"/>
              <a:r>
                <a:rPr lang="en-US" sz="1500" b="1" dirty="0">
                  <a:solidFill>
                    <a:srgbClr val="000C14"/>
                  </a:solidFill>
                  <a:latin typeface="Arial" charset="0"/>
                </a:rPr>
                <a:t>Interconnection System </a:t>
              </a:r>
            </a:p>
          </p:txBody>
        </p:sp>
      </p:grpSp>
      <p:sp>
        <p:nvSpPr>
          <p:cNvPr id="14" name="Rectangle 13">
            <a:extLst>
              <a:ext uri="{FF2B5EF4-FFF2-40B4-BE49-F238E27FC236}">
                <a16:creationId xmlns:a16="http://schemas.microsoft.com/office/drawing/2014/main" id="{DA179E00-19C8-4211-8817-EC85E8E11E5D}"/>
              </a:ext>
            </a:extLst>
          </p:cNvPr>
          <p:cNvSpPr/>
          <p:nvPr/>
        </p:nvSpPr>
        <p:spPr>
          <a:xfrm>
            <a:off x="4016141" y="3500711"/>
            <a:ext cx="6926842" cy="3008309"/>
          </a:xfrm>
          <a:prstGeom prst="rect">
            <a:avLst/>
          </a:prstGeom>
          <a:solidFill>
            <a:schemeClr val="bg1">
              <a:lumMod val="95000"/>
            </a:schemeClr>
          </a:solidFill>
          <a:ln w="19050">
            <a:noFill/>
          </a:ln>
          <a:effectLst/>
        </p:spPr>
        <p:txBody>
          <a:bodyPr wrap="square" lIns="960120" rIns="274320" anchor="ctr" anchorCtr="0">
            <a:noAutofit/>
          </a:bodyPr>
          <a:lstStyle/>
          <a:p>
            <a:pPr marL="171394" indent="-171394">
              <a:spcBef>
                <a:spcPts val="200"/>
              </a:spcBef>
              <a:spcAft>
                <a:spcPts val="200"/>
              </a:spcAft>
              <a:buFont typeface="Arial" panose="020B0604020202020204" pitchFamily="34" charset="0"/>
              <a:buChar char="•"/>
            </a:pPr>
            <a:r>
              <a:rPr lang="en-US" sz="1400" dirty="0">
                <a:latin typeface="Arial"/>
                <a:cs typeface="Arial"/>
              </a:rPr>
              <a:t>A technical standard—functional requirements</a:t>
            </a:r>
          </a:p>
          <a:p>
            <a:pPr marL="171394" indent="-171394">
              <a:spcBef>
                <a:spcPts val="200"/>
              </a:spcBef>
              <a:spcAft>
                <a:spcPts val="200"/>
              </a:spcAft>
              <a:buFont typeface="Arial" panose="020B0604020202020204" pitchFamily="34" charset="0"/>
              <a:buChar char="•"/>
            </a:pPr>
            <a:r>
              <a:rPr lang="en-US" sz="1400" dirty="0">
                <a:latin typeface="Arial"/>
                <a:cs typeface="Arial"/>
              </a:rPr>
              <a:t>A single (whole) document of mandatory, uniform, universal, requirements that apply at the point of common coupling (PCC) or the point of DER connection (PoC)    </a:t>
            </a:r>
          </a:p>
          <a:p>
            <a:pPr marL="171394" indent="-171394">
              <a:spcBef>
                <a:spcPts val="200"/>
              </a:spcBef>
              <a:spcAft>
                <a:spcPts val="200"/>
              </a:spcAft>
              <a:buFont typeface="Arial" panose="020B0604020202020204" pitchFamily="34" charset="0"/>
              <a:buChar char="•"/>
            </a:pPr>
            <a:r>
              <a:rPr lang="en-US" sz="1400" dirty="0">
                <a:latin typeface="Arial"/>
                <a:cs typeface="Arial"/>
              </a:rPr>
              <a:t>Technology neutral (i.e., it does not specify any particular equipment or type). </a:t>
            </a:r>
          </a:p>
          <a:p>
            <a:endParaRPr lang="en-US" sz="1400" dirty="0">
              <a:solidFill>
                <a:schemeClr val="bg1"/>
              </a:solidFill>
              <a:latin typeface="Arial"/>
              <a:cs typeface="Arial"/>
            </a:endParaRPr>
          </a:p>
          <a:p>
            <a:pPr marL="171394" indent="-171394" fontAlgn="base">
              <a:spcBef>
                <a:spcPts val="200"/>
              </a:spcBef>
              <a:spcAft>
                <a:spcPts val="200"/>
              </a:spcAft>
              <a:buFont typeface="Arial" panose="020B0604020202020204" pitchFamily="34" charset="0"/>
              <a:buChar char="•"/>
            </a:pPr>
            <a:r>
              <a:rPr lang="en-US" sz="1400" dirty="0">
                <a:latin typeface="Arial"/>
                <a:cs typeface="Arial"/>
              </a:rPr>
              <a:t>A design handbook  </a:t>
            </a:r>
          </a:p>
          <a:p>
            <a:pPr marL="171394" indent="-171394" fontAlgn="base">
              <a:spcBef>
                <a:spcPts val="200"/>
              </a:spcBef>
              <a:spcAft>
                <a:spcPts val="200"/>
              </a:spcAft>
              <a:buFont typeface="Arial" panose="020B0604020202020204" pitchFamily="34" charset="0"/>
              <a:buChar char="•"/>
            </a:pPr>
            <a:r>
              <a:rPr lang="en-US" sz="1400" dirty="0">
                <a:latin typeface="Arial"/>
                <a:cs typeface="Arial"/>
              </a:rPr>
              <a:t>An application guide (see IEEE Std 1547.2)</a:t>
            </a:r>
          </a:p>
          <a:p>
            <a:pPr marL="171394" indent="-171394" fontAlgn="base">
              <a:spcBef>
                <a:spcPts val="200"/>
              </a:spcBef>
              <a:spcAft>
                <a:spcPts val="200"/>
              </a:spcAft>
              <a:buFont typeface="Arial" panose="020B0604020202020204" pitchFamily="34" charset="0"/>
              <a:buChar char="•"/>
            </a:pPr>
            <a:r>
              <a:rPr lang="en-US" sz="1400" dirty="0">
                <a:latin typeface="Arial"/>
                <a:cs typeface="Arial"/>
              </a:rPr>
              <a:t>An interconnection agreement </a:t>
            </a:r>
          </a:p>
          <a:p>
            <a:pPr marL="171394" indent="-171394" fontAlgn="base">
              <a:spcBef>
                <a:spcPts val="200"/>
              </a:spcBef>
              <a:spcAft>
                <a:spcPts val="200"/>
              </a:spcAft>
              <a:buFont typeface="Arial" panose="020B0604020202020204" pitchFamily="34" charset="0"/>
              <a:buChar char="•"/>
            </a:pPr>
            <a:r>
              <a:rPr lang="en-US" sz="1400" dirty="0">
                <a:latin typeface="Arial"/>
                <a:cs typeface="Arial"/>
              </a:rPr>
              <a:t>Prescriptive (i.e., it does not prescribe other important functions and requirements, such as cyber-physical security, planning, designing, operating, or maintaining the area EPS with DERs).</a:t>
            </a:r>
          </a:p>
        </p:txBody>
      </p:sp>
      <p:sp>
        <p:nvSpPr>
          <p:cNvPr id="15" name="TextBox 14">
            <a:extLst>
              <a:ext uri="{FF2B5EF4-FFF2-40B4-BE49-F238E27FC236}">
                <a16:creationId xmlns:a16="http://schemas.microsoft.com/office/drawing/2014/main" id="{67DEEE80-679F-4D13-8FE6-8B8AB7174070}"/>
              </a:ext>
            </a:extLst>
          </p:cNvPr>
          <p:cNvSpPr txBox="1">
            <a:spLocks noChangeAspect="1"/>
          </p:cNvSpPr>
          <p:nvPr/>
        </p:nvSpPr>
        <p:spPr>
          <a:xfrm>
            <a:off x="3970553" y="3826056"/>
            <a:ext cx="914400" cy="914400"/>
          </a:xfrm>
          <a:prstGeom prst="flowChartConnector">
            <a:avLst/>
          </a:prstGeom>
          <a:solidFill>
            <a:srgbClr val="C00000"/>
          </a:solidFill>
        </p:spPr>
        <p:txBody>
          <a:bodyPr wrap="square" anchor="ctr" anchorCtr="0">
            <a:noAutofit/>
          </a:bodyPr>
          <a:lstStyle/>
          <a:p>
            <a:pPr algn="ctr"/>
            <a:r>
              <a:rPr lang="en-US" sz="1600" b="1" dirty="0">
                <a:solidFill>
                  <a:schemeClr val="bg1"/>
                </a:solidFill>
                <a:latin typeface="Arial"/>
                <a:cs typeface="Arial"/>
              </a:rPr>
              <a:t>1547 </a:t>
            </a:r>
            <a:br>
              <a:rPr lang="en-US" sz="1600" b="1" dirty="0">
                <a:solidFill>
                  <a:schemeClr val="bg1"/>
                </a:solidFill>
                <a:latin typeface="Arial"/>
                <a:cs typeface="Arial"/>
              </a:rPr>
            </a:br>
            <a:r>
              <a:rPr lang="en-US" sz="1600" b="1" dirty="0">
                <a:solidFill>
                  <a:schemeClr val="bg1"/>
                </a:solidFill>
                <a:latin typeface="Arial"/>
                <a:cs typeface="Arial"/>
              </a:rPr>
              <a:t>IS</a:t>
            </a:r>
          </a:p>
        </p:txBody>
      </p:sp>
      <p:sp>
        <p:nvSpPr>
          <p:cNvPr id="16" name="TextBox 15">
            <a:extLst>
              <a:ext uri="{FF2B5EF4-FFF2-40B4-BE49-F238E27FC236}">
                <a16:creationId xmlns:a16="http://schemas.microsoft.com/office/drawing/2014/main" id="{B00636A3-A4CE-4D75-85FC-B36F1F12843E}"/>
              </a:ext>
            </a:extLst>
          </p:cNvPr>
          <p:cNvSpPr txBox="1">
            <a:spLocks noChangeAspect="1"/>
          </p:cNvSpPr>
          <p:nvPr/>
        </p:nvSpPr>
        <p:spPr>
          <a:xfrm>
            <a:off x="3970553" y="5243652"/>
            <a:ext cx="914400" cy="914400"/>
          </a:xfrm>
          <a:prstGeom prst="flowChartConnector">
            <a:avLst/>
          </a:prstGeom>
          <a:solidFill>
            <a:srgbClr val="C00000"/>
          </a:solidFill>
        </p:spPr>
        <p:txBody>
          <a:bodyPr wrap="square" anchor="ctr" anchorCtr="0">
            <a:noAutofit/>
          </a:bodyPr>
          <a:lstStyle/>
          <a:p>
            <a:pPr algn="ctr"/>
            <a:r>
              <a:rPr lang="en-US" sz="1600" b="1" dirty="0">
                <a:solidFill>
                  <a:schemeClr val="bg1"/>
                </a:solidFill>
                <a:latin typeface="Arial"/>
                <a:cs typeface="Arial"/>
              </a:rPr>
              <a:t>1547</a:t>
            </a:r>
            <a:br>
              <a:rPr lang="en-US" sz="1600" b="1" dirty="0">
                <a:solidFill>
                  <a:schemeClr val="bg1"/>
                </a:solidFill>
                <a:latin typeface="Arial"/>
                <a:cs typeface="Arial"/>
              </a:rPr>
            </a:br>
            <a:r>
              <a:rPr lang="en-US" sz="1600" b="1" dirty="0">
                <a:solidFill>
                  <a:schemeClr val="bg1"/>
                </a:solidFill>
                <a:latin typeface="Arial"/>
                <a:cs typeface="Arial"/>
              </a:rPr>
              <a:t> IS NOT</a:t>
            </a:r>
          </a:p>
        </p:txBody>
      </p:sp>
      <p:sp>
        <p:nvSpPr>
          <p:cNvPr id="30" name="Content Placeholder 2">
            <a:extLst>
              <a:ext uri="{FF2B5EF4-FFF2-40B4-BE49-F238E27FC236}">
                <a16:creationId xmlns:a16="http://schemas.microsoft.com/office/drawing/2014/main" id="{68691E06-42CF-4C39-A9A0-8BC1B113E327}"/>
              </a:ext>
            </a:extLst>
          </p:cNvPr>
          <p:cNvSpPr txBox="1">
            <a:spLocks/>
          </p:cNvSpPr>
          <p:nvPr/>
        </p:nvSpPr>
        <p:spPr>
          <a:xfrm>
            <a:off x="269005" y="1361253"/>
            <a:ext cx="3322691" cy="5295186"/>
          </a:xfrm>
          <a:prstGeom prst="rect">
            <a:avLst/>
          </a:prstGeom>
          <a:solidFill>
            <a:schemeClr val="bg1">
              <a:lumMod val="95000"/>
            </a:schemeClr>
          </a:solidFill>
        </p:spPr>
        <p:txBody>
          <a:bodyPr vert="horz" lIns="91416" tIns="45708" rIns="91416" bIns="45708" rtlCol="0" anchor="ctr" anchorCtr="0">
            <a:noAutofit/>
          </a:bodyPr>
          <a:lstStyle>
            <a:lvl1pPr marL="342900" indent="-342900" algn="l" defTabSz="914400" rtl="0" eaLnBrk="1" latinLnBrk="0" hangingPunct="1">
              <a:spcBef>
                <a:spcPct val="20000"/>
              </a:spcBef>
              <a:buFont typeface="Arial" pitchFamily="34" charset="0"/>
              <a:buChar char="•"/>
              <a:defRPr sz="2800" b="0" kern="1200">
                <a:solidFill>
                  <a:srgbClr val="353A3E"/>
                </a:solidFill>
                <a:latin typeface="Calibri"/>
                <a:ea typeface="+mn-ea"/>
                <a:cs typeface="Calibri"/>
              </a:defRPr>
            </a:lvl1pPr>
            <a:lvl2pPr marL="742950" indent="-285750" algn="l" defTabSz="914400" rtl="0" eaLnBrk="1" latinLnBrk="0" hangingPunct="1">
              <a:spcBef>
                <a:spcPct val="20000"/>
              </a:spcBef>
              <a:buSzPct val="80000"/>
              <a:buFont typeface="Courier New" pitchFamily="49" charset="0"/>
              <a:buChar char="o"/>
              <a:defRPr sz="2600" kern="1200">
                <a:solidFill>
                  <a:srgbClr val="353A3E"/>
                </a:solidFill>
                <a:latin typeface="Calibri"/>
                <a:ea typeface="+mn-ea"/>
                <a:cs typeface="Calibri"/>
              </a:defRPr>
            </a:lvl2pPr>
            <a:lvl3pPr marL="1143000" indent="-228600" algn="l" defTabSz="914400" rtl="0" eaLnBrk="1" latinLnBrk="0" hangingPunct="1">
              <a:spcBef>
                <a:spcPct val="20000"/>
              </a:spcBef>
              <a:buFont typeface="Calibri" pitchFamily="34" charset="0"/>
              <a:buChar char="–"/>
              <a:defRPr sz="2400" kern="1200">
                <a:solidFill>
                  <a:srgbClr val="353A3E"/>
                </a:solidFill>
                <a:latin typeface="Calibri"/>
                <a:ea typeface="+mn-ea"/>
                <a:cs typeface="Calibri"/>
              </a:defRPr>
            </a:lvl3pPr>
            <a:lvl4pPr marL="1600200" indent="-228600" algn="l" defTabSz="914400" rtl="0" eaLnBrk="1" latinLnBrk="0" hangingPunct="1">
              <a:spcBef>
                <a:spcPct val="20000"/>
              </a:spcBef>
              <a:buFont typeface="Wingdings" pitchFamily="2" charset="2"/>
              <a:buChar char="§"/>
              <a:defRPr sz="2000" kern="1200">
                <a:solidFill>
                  <a:srgbClr val="353A3E"/>
                </a:solidFill>
                <a:latin typeface="Calibri"/>
                <a:ea typeface="+mn-ea"/>
                <a:cs typeface="Calibri"/>
              </a:defRPr>
            </a:lvl4pPr>
            <a:lvl5pPr marL="2057400" indent="-228600" algn="l" defTabSz="914400" rtl="0" eaLnBrk="1" latinLnBrk="0" hangingPunct="1">
              <a:spcBef>
                <a:spcPct val="20000"/>
              </a:spcBef>
              <a:buFont typeface="Arial" pitchFamily="34" charset="0"/>
              <a:buChar char="»"/>
              <a:defRPr sz="2000" kern="1200">
                <a:solidFill>
                  <a:srgbClr val="353A3E"/>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1500" b="1" dirty="0">
                <a:solidFill>
                  <a:schemeClr val="tx1"/>
                </a:solidFill>
                <a:latin typeface="Arial" pitchFamily="34" charset="0"/>
                <a:ea typeface="ＭＳ Ｐゴシック" pitchFamily="34" charset="-128"/>
              </a:rPr>
              <a:t>Title: </a:t>
            </a:r>
            <a:r>
              <a:rPr lang="en-US" sz="1500" dirty="0">
                <a:solidFill>
                  <a:schemeClr val="tx1"/>
                </a:solidFill>
                <a:latin typeface="Arial" pitchFamily="34" charset="0"/>
                <a:ea typeface="ＭＳ Ｐゴシック" pitchFamily="34" charset="-128"/>
              </a:rPr>
              <a:t>Standard for </a:t>
            </a:r>
            <a:r>
              <a:rPr lang="en-US" sz="1500" b="1" dirty="0">
                <a:solidFill>
                  <a:schemeClr val="tx1"/>
                </a:solidFill>
                <a:latin typeface="Arial" pitchFamily="34" charset="0"/>
                <a:ea typeface="ＭＳ Ｐゴシック" pitchFamily="34" charset="-128"/>
              </a:rPr>
              <a:t>Interconnection</a:t>
            </a:r>
            <a:r>
              <a:rPr lang="en-US" sz="1500" dirty="0">
                <a:solidFill>
                  <a:schemeClr val="tx1"/>
                </a:solidFill>
                <a:latin typeface="Arial" pitchFamily="34" charset="0"/>
                <a:ea typeface="ＭＳ Ｐゴシック" pitchFamily="34" charset="-128"/>
              </a:rPr>
              <a:t> and </a:t>
            </a:r>
            <a:r>
              <a:rPr lang="en-US" sz="1500" b="1" dirty="0">
                <a:solidFill>
                  <a:schemeClr val="tx1"/>
                </a:solidFill>
                <a:latin typeface="Arial" pitchFamily="34" charset="0"/>
                <a:ea typeface="ＭＳ Ｐゴシック" pitchFamily="34" charset="-128"/>
              </a:rPr>
              <a:t>Interoperability</a:t>
            </a:r>
            <a:r>
              <a:rPr lang="en-US" sz="1500" dirty="0">
                <a:solidFill>
                  <a:schemeClr val="tx1"/>
                </a:solidFill>
                <a:latin typeface="Arial" pitchFamily="34" charset="0"/>
                <a:ea typeface="ＭＳ Ｐゴシック" pitchFamily="34" charset="-128"/>
              </a:rPr>
              <a:t> of Distributed Energy Resources with Associated </a:t>
            </a:r>
            <a:r>
              <a:rPr lang="en-US" sz="1500" b="1" dirty="0">
                <a:solidFill>
                  <a:schemeClr val="tx1"/>
                </a:solidFill>
                <a:latin typeface="Arial" pitchFamily="34" charset="0"/>
                <a:ea typeface="ＭＳ Ｐゴシック" pitchFamily="34" charset="-128"/>
              </a:rPr>
              <a:t>Electric Power Systems Interfaces</a:t>
            </a:r>
          </a:p>
          <a:p>
            <a:pPr marL="0" indent="0">
              <a:spcBef>
                <a:spcPts val="600"/>
              </a:spcBef>
              <a:spcAft>
                <a:spcPts val="600"/>
              </a:spcAft>
              <a:buNone/>
            </a:pPr>
            <a:r>
              <a:rPr lang="en-US" sz="1500" b="1" dirty="0">
                <a:solidFill>
                  <a:schemeClr val="tx1"/>
                </a:solidFill>
                <a:latin typeface="Arial" pitchFamily="34" charset="0"/>
                <a:ea typeface="ＭＳ Ｐゴシック" pitchFamily="34" charset="-128"/>
              </a:rPr>
              <a:t>Scope: </a:t>
            </a:r>
            <a:r>
              <a:rPr lang="en-US" sz="1500" dirty="0">
                <a:solidFill>
                  <a:schemeClr val="tx1"/>
                </a:solidFill>
                <a:latin typeface="Arial" pitchFamily="34" charset="0"/>
                <a:ea typeface="ＭＳ Ｐゴシック" pitchFamily="34" charset="-128"/>
              </a:rPr>
              <a:t>This standard establishes criteria and requirements for the interconnection of DERs with electric power systems (EPS) and associated interfaces. </a:t>
            </a:r>
          </a:p>
          <a:p>
            <a:pPr marL="0" indent="0">
              <a:spcBef>
                <a:spcPts val="600"/>
              </a:spcBef>
              <a:spcAft>
                <a:spcPts val="600"/>
              </a:spcAft>
              <a:buNone/>
            </a:pPr>
            <a:r>
              <a:rPr lang="en-US" sz="1500" b="1" dirty="0">
                <a:solidFill>
                  <a:schemeClr val="tx1"/>
                </a:solidFill>
                <a:latin typeface="Arial" pitchFamily="34" charset="0"/>
                <a:ea typeface="ＭＳ Ｐゴシック" pitchFamily="34" charset="-128"/>
              </a:rPr>
              <a:t>Purpose</a:t>
            </a:r>
            <a:r>
              <a:rPr lang="en-US" sz="1500" dirty="0">
                <a:solidFill>
                  <a:schemeClr val="tx1"/>
                </a:solidFill>
                <a:latin typeface="Arial" pitchFamily="34" charset="0"/>
                <a:ea typeface="ＭＳ Ｐゴシック" pitchFamily="34" charset="-128"/>
              </a:rPr>
              <a:t>: This document provides a uniform standard for the interconnection and interoperability of DERs with EPS. It provides requirements relevant to the interconnection, interoperability performance, operation, and testing, as well as safety, maintenance, and security considerations.   </a:t>
            </a:r>
          </a:p>
        </p:txBody>
      </p:sp>
    </p:spTree>
    <p:extLst>
      <p:ext uri="{BB962C8B-B14F-4D97-AF65-F5344CB8AC3E}">
        <p14:creationId xmlns:p14="http://schemas.microsoft.com/office/powerpoint/2010/main" val="986841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8C829-0912-4F4E-90C0-114478F9A7A2}"/>
              </a:ext>
            </a:extLst>
          </p:cNvPr>
          <p:cNvSpPr>
            <a:spLocks noGrp="1"/>
          </p:cNvSpPr>
          <p:nvPr>
            <p:ph type="title"/>
          </p:nvPr>
        </p:nvSpPr>
        <p:spPr/>
        <p:txBody>
          <a:bodyPr/>
          <a:lstStyle/>
          <a:p>
            <a:r>
              <a:rPr lang="en-US" dirty="0"/>
              <a:t>Active Voltage Regulation Capabilities</a:t>
            </a:r>
          </a:p>
        </p:txBody>
      </p:sp>
      <p:sp>
        <p:nvSpPr>
          <p:cNvPr id="8" name="TextBox 7">
            <a:extLst>
              <a:ext uri="{FF2B5EF4-FFF2-40B4-BE49-F238E27FC236}">
                <a16:creationId xmlns:a16="http://schemas.microsoft.com/office/drawing/2014/main" id="{809541B5-1DC6-440E-8964-151C602ADDF7}"/>
              </a:ext>
            </a:extLst>
          </p:cNvPr>
          <p:cNvSpPr txBox="1"/>
          <p:nvPr/>
        </p:nvSpPr>
        <p:spPr>
          <a:xfrm>
            <a:off x="269005" y="1492469"/>
            <a:ext cx="4250443" cy="3523479"/>
          </a:xfrm>
          <a:prstGeom prst="rect">
            <a:avLst/>
          </a:prstGeom>
          <a:solidFill>
            <a:srgbClr val="00437A"/>
          </a:solidFill>
        </p:spPr>
        <p:txBody>
          <a:bodyPr wrap="square" lIns="137160" tIns="68580" rIns="137160" bIns="68580" anchor="ctr" anchorCtr="0">
            <a:noAutofit/>
          </a:bodyPr>
          <a:lstStyle/>
          <a:p>
            <a:r>
              <a:rPr lang="en-US" b="1" dirty="0">
                <a:solidFill>
                  <a:schemeClr val="bg1"/>
                </a:solidFill>
              </a:rPr>
              <a:t>“The DER shall provide voltage regulation capability by changes of reactive power. The approval of the Area EPS Operator shall be required for the DER to actively participate in voltage regulation.” </a:t>
            </a:r>
          </a:p>
          <a:p>
            <a:endParaRPr lang="en-US" b="1" dirty="0">
              <a:solidFill>
                <a:schemeClr val="bg1"/>
              </a:solidFill>
            </a:endParaRPr>
          </a:p>
          <a:p>
            <a:r>
              <a:rPr lang="en-US" b="1" dirty="0">
                <a:solidFill>
                  <a:schemeClr val="bg1"/>
                </a:solidFill>
              </a:rPr>
              <a:t>Capability required for all DERs (Cat A, B):</a:t>
            </a:r>
          </a:p>
          <a:p>
            <a:r>
              <a:rPr lang="en-US" sz="1400" dirty="0">
                <a:solidFill>
                  <a:schemeClr val="bg1"/>
                </a:solidFill>
              </a:rPr>
              <a:t>Constant power factor mode</a:t>
            </a:r>
          </a:p>
          <a:p>
            <a:r>
              <a:rPr lang="en-US" sz="1400" dirty="0">
                <a:solidFill>
                  <a:schemeClr val="bg1"/>
                </a:solidFill>
              </a:rPr>
              <a:t>Constant reactive power mode</a:t>
            </a:r>
          </a:p>
          <a:p>
            <a:r>
              <a:rPr lang="en-US" sz="1400" dirty="0">
                <a:solidFill>
                  <a:schemeClr val="bg1"/>
                </a:solidFill>
              </a:rPr>
              <a:t>Voltage–reactive power mode (volt-VAR).</a:t>
            </a:r>
          </a:p>
          <a:p>
            <a:r>
              <a:rPr lang="en-US" b="1" dirty="0">
                <a:solidFill>
                  <a:schemeClr val="bg1"/>
                </a:solidFill>
              </a:rPr>
              <a:t>“State-of-the-art” DERs: Cat B</a:t>
            </a:r>
          </a:p>
          <a:p>
            <a:r>
              <a:rPr lang="en-US" sz="1400" dirty="0">
                <a:solidFill>
                  <a:schemeClr val="bg1"/>
                </a:solidFill>
              </a:rPr>
              <a:t>Active power–reactive power mode (watt-VAR)</a:t>
            </a:r>
          </a:p>
          <a:p>
            <a:r>
              <a:rPr lang="en-US" sz="1400" dirty="0">
                <a:solidFill>
                  <a:schemeClr val="bg1"/>
                </a:solidFill>
              </a:rPr>
              <a:t>Voltage–active power mode (volt-watt).</a:t>
            </a:r>
          </a:p>
          <a:p>
            <a:endParaRPr lang="en-US" b="1" dirty="0">
              <a:solidFill>
                <a:schemeClr val="bg1"/>
              </a:solidFill>
            </a:endParaRPr>
          </a:p>
        </p:txBody>
      </p:sp>
      <p:sp>
        <p:nvSpPr>
          <p:cNvPr id="10" name="TextBox 9">
            <a:extLst>
              <a:ext uri="{FF2B5EF4-FFF2-40B4-BE49-F238E27FC236}">
                <a16:creationId xmlns:a16="http://schemas.microsoft.com/office/drawing/2014/main" id="{CDB9071F-38C7-4681-A2C6-06217BD8DF62}"/>
              </a:ext>
            </a:extLst>
          </p:cNvPr>
          <p:cNvSpPr txBox="1"/>
          <p:nvPr/>
        </p:nvSpPr>
        <p:spPr>
          <a:xfrm>
            <a:off x="269005" y="5093628"/>
            <a:ext cx="11775850" cy="1368862"/>
          </a:xfrm>
          <a:prstGeom prst="rect">
            <a:avLst/>
          </a:prstGeom>
          <a:solidFill>
            <a:schemeClr val="bg1">
              <a:lumMod val="85000"/>
            </a:schemeClr>
          </a:solidFill>
        </p:spPr>
        <p:txBody>
          <a:bodyPr wrap="square" lIns="205740" rIns="205740" anchor="ctr" anchorCtr="0">
            <a:noAutofit/>
          </a:bodyPr>
          <a:lstStyle/>
          <a:p>
            <a:pPr marL="214313" indent="-214313">
              <a:buFont typeface="Arial" panose="020B0604020202020204" pitchFamily="34" charset="0"/>
              <a:buChar char="•"/>
            </a:pPr>
            <a:r>
              <a:rPr lang="en-US" sz="1400" dirty="0"/>
              <a:t>Capability to provide voltage regulation—maintenance of a voltage level between established set points—is mandatory, but the performance is at the utility’s discretion and the authority governing interconnection requirements (AGIR).</a:t>
            </a:r>
          </a:p>
          <a:p>
            <a:pPr marL="214313" indent="-214313">
              <a:buFont typeface="Arial" panose="020B0604020202020204" pitchFamily="34" charset="0"/>
              <a:buChar char="•"/>
            </a:pPr>
            <a:r>
              <a:rPr lang="en-US" sz="1400" dirty="0"/>
              <a:t>The </a:t>
            </a:r>
            <a:r>
              <a:rPr lang="en-US" sz="1400" i="1" dirty="0"/>
              <a:t>area EPS operator (utility) shall specify </a:t>
            </a:r>
            <a:r>
              <a:rPr lang="en-US" sz="1400" dirty="0"/>
              <a:t>the required voltage regulation control modes and the corresponding parameter settings. Modifications of the settings and mode selected by the EPS operator shall be implemented by the DER operator. </a:t>
            </a:r>
          </a:p>
          <a:p>
            <a:pPr marL="214313" indent="-214313">
              <a:spcBef>
                <a:spcPts val="450"/>
              </a:spcBef>
              <a:buFont typeface="Arial" panose="020B0604020202020204" pitchFamily="34" charset="0"/>
              <a:buChar char="•"/>
            </a:pPr>
            <a:r>
              <a:rPr lang="en-US" sz="1400" dirty="0"/>
              <a:t>Settings can be adjusted locally or remotely.</a:t>
            </a:r>
          </a:p>
        </p:txBody>
      </p:sp>
      <p:sp>
        <p:nvSpPr>
          <p:cNvPr id="11" name="Rectangle: Rounded Corners 10">
            <a:extLst>
              <a:ext uri="{FF2B5EF4-FFF2-40B4-BE49-F238E27FC236}">
                <a16:creationId xmlns:a16="http://schemas.microsoft.com/office/drawing/2014/main" id="{2B7D8ECA-8E4F-434F-8F47-43C66A5DB86E}"/>
              </a:ext>
            </a:extLst>
          </p:cNvPr>
          <p:cNvSpPr/>
          <p:nvPr/>
        </p:nvSpPr>
        <p:spPr>
          <a:xfrm>
            <a:off x="6812838" y="2181395"/>
            <a:ext cx="5232017" cy="689621"/>
          </a:xfrm>
          <a:prstGeom prst="roundRect">
            <a:avLst>
              <a:gd name="adj" fmla="val 10000"/>
            </a:avLst>
          </a:prstGeom>
          <a:solidFill>
            <a:schemeClr val="bg1"/>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marL="214313" indent="-214313">
              <a:buFont typeface="Arial" panose="020B0604020202020204" pitchFamily="34" charset="0"/>
              <a:buChar char="•"/>
            </a:pPr>
            <a:r>
              <a:rPr lang="en-US" sz="1600" b="1" dirty="0">
                <a:solidFill>
                  <a:srgbClr val="000C14"/>
                </a:solidFill>
              </a:rPr>
              <a:t>Shall NOT </a:t>
            </a:r>
            <a:r>
              <a:rPr lang="en-US" sz="1600" dirty="0">
                <a:solidFill>
                  <a:srgbClr val="000C14"/>
                </a:solidFill>
              </a:rPr>
              <a:t>actively regulate voltage</a:t>
            </a:r>
          </a:p>
        </p:txBody>
      </p:sp>
      <p:sp>
        <p:nvSpPr>
          <p:cNvPr id="12" name="Rectangle: Rounded Corners 11">
            <a:extLst>
              <a:ext uri="{FF2B5EF4-FFF2-40B4-BE49-F238E27FC236}">
                <a16:creationId xmlns:a16="http://schemas.microsoft.com/office/drawing/2014/main" id="{D8395451-F06E-48A6-8A3F-4C55A722288F}"/>
              </a:ext>
            </a:extLst>
          </p:cNvPr>
          <p:cNvSpPr/>
          <p:nvPr/>
        </p:nvSpPr>
        <p:spPr>
          <a:xfrm>
            <a:off x="4583477" y="2181395"/>
            <a:ext cx="1970631" cy="691821"/>
          </a:xfrm>
          <a:prstGeom prst="roundRect">
            <a:avLst>
              <a:gd name="adj" fmla="val 10000"/>
            </a:avLst>
          </a:prstGeom>
          <a:solidFill>
            <a:schemeClr val="accent1">
              <a:lumMod val="20000"/>
              <a:lumOff val="8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en-US" sz="1600" b="1" dirty="0">
                <a:solidFill>
                  <a:srgbClr val="000C14"/>
                </a:solidFill>
              </a:rPr>
              <a:t>IEEE Std 1547-2003</a:t>
            </a:r>
          </a:p>
        </p:txBody>
      </p:sp>
      <p:sp>
        <p:nvSpPr>
          <p:cNvPr id="13" name="Rectangle: Rounded Corners 12">
            <a:extLst>
              <a:ext uri="{FF2B5EF4-FFF2-40B4-BE49-F238E27FC236}">
                <a16:creationId xmlns:a16="http://schemas.microsoft.com/office/drawing/2014/main" id="{575356A0-89B3-4354-818D-270A723BB6D3}"/>
              </a:ext>
            </a:extLst>
          </p:cNvPr>
          <p:cNvSpPr/>
          <p:nvPr/>
        </p:nvSpPr>
        <p:spPr>
          <a:xfrm>
            <a:off x="4583477" y="3401148"/>
            <a:ext cx="1970631" cy="976584"/>
          </a:xfrm>
          <a:prstGeom prst="roundRect">
            <a:avLst>
              <a:gd name="adj" fmla="val 10000"/>
            </a:avLst>
          </a:prstGeom>
          <a:solidFill>
            <a:schemeClr val="accent1">
              <a:lumMod val="60000"/>
              <a:lumOff val="4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en-US" sz="1600" b="1" dirty="0">
                <a:solidFill>
                  <a:srgbClr val="000C14"/>
                </a:solidFill>
              </a:rPr>
              <a:t>IEEE Std 1547-2018</a:t>
            </a:r>
          </a:p>
        </p:txBody>
      </p:sp>
      <p:sp>
        <p:nvSpPr>
          <p:cNvPr id="14" name="Rectangle: Rounded Corners 13">
            <a:extLst>
              <a:ext uri="{FF2B5EF4-FFF2-40B4-BE49-F238E27FC236}">
                <a16:creationId xmlns:a16="http://schemas.microsoft.com/office/drawing/2014/main" id="{72966CD2-C538-4822-AC0A-780DA0FF565A}"/>
              </a:ext>
            </a:extLst>
          </p:cNvPr>
          <p:cNvSpPr/>
          <p:nvPr/>
        </p:nvSpPr>
        <p:spPr>
          <a:xfrm>
            <a:off x="6812839" y="3398948"/>
            <a:ext cx="5232017" cy="978784"/>
          </a:xfrm>
          <a:prstGeom prst="roundRect">
            <a:avLst>
              <a:gd name="adj" fmla="val 10000"/>
            </a:avLst>
          </a:prstGeom>
          <a:solidFill>
            <a:schemeClr val="bg1"/>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marL="214313" indent="-214313">
              <a:buFont typeface="Arial" panose="020B0604020202020204" pitchFamily="34" charset="0"/>
              <a:buChar char="•"/>
            </a:pPr>
            <a:r>
              <a:rPr lang="en-US" sz="1600" b="1" dirty="0">
                <a:solidFill>
                  <a:srgbClr val="000C14"/>
                </a:solidFill>
              </a:rPr>
              <a:t>Shall be capable of </a:t>
            </a:r>
            <a:r>
              <a:rPr lang="en-US" sz="1600" dirty="0">
                <a:solidFill>
                  <a:srgbClr val="000C14"/>
                </a:solidFill>
              </a:rPr>
              <a:t>actively regulating voltage</a:t>
            </a:r>
          </a:p>
        </p:txBody>
      </p:sp>
      <p:sp>
        <p:nvSpPr>
          <p:cNvPr id="15" name="Arrow: Down 14">
            <a:extLst>
              <a:ext uri="{FF2B5EF4-FFF2-40B4-BE49-F238E27FC236}">
                <a16:creationId xmlns:a16="http://schemas.microsoft.com/office/drawing/2014/main" id="{E00797DB-D77E-4E47-9B93-B2E976013985}"/>
              </a:ext>
            </a:extLst>
          </p:cNvPr>
          <p:cNvSpPr/>
          <p:nvPr/>
        </p:nvSpPr>
        <p:spPr bwMode="auto">
          <a:xfrm>
            <a:off x="9288871" y="2923732"/>
            <a:ext cx="362998" cy="397536"/>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2000" dirty="0">
              <a:solidFill>
                <a:srgbClr val="000C14"/>
              </a:solidFill>
              <a:latin typeface="Arial" pitchFamily="28" charset="0"/>
              <a:ea typeface="ＭＳ Ｐゴシック" pitchFamily="28" charset="-128"/>
              <a:cs typeface="ＭＳ Ｐゴシック" pitchFamily="28" charset="-128"/>
            </a:endParaRPr>
          </a:p>
        </p:txBody>
      </p:sp>
    </p:spTree>
    <p:extLst>
      <p:ext uri="{BB962C8B-B14F-4D97-AF65-F5344CB8AC3E}">
        <p14:creationId xmlns:p14="http://schemas.microsoft.com/office/powerpoint/2010/main" val="1895235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AF78075F-ADBE-408A-BAAC-804873A3E7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8036" y="1610845"/>
            <a:ext cx="5564713" cy="3284287"/>
          </a:xfrm>
          <a:prstGeom prst="rect">
            <a:avLst/>
          </a:prstGeom>
        </p:spPr>
      </p:pic>
      <p:sp>
        <p:nvSpPr>
          <p:cNvPr id="2" name="Title 1">
            <a:extLst>
              <a:ext uri="{FF2B5EF4-FFF2-40B4-BE49-F238E27FC236}">
                <a16:creationId xmlns:a16="http://schemas.microsoft.com/office/drawing/2014/main" id="{ACD28D4D-B102-447C-9406-26B3DF9FBD8D}"/>
              </a:ext>
            </a:extLst>
          </p:cNvPr>
          <p:cNvSpPr>
            <a:spLocks noGrp="1"/>
          </p:cNvSpPr>
          <p:nvPr>
            <p:ph type="title"/>
          </p:nvPr>
        </p:nvSpPr>
        <p:spPr/>
        <p:txBody>
          <a:bodyPr/>
          <a:lstStyle/>
          <a:p>
            <a:r>
              <a:rPr lang="en-US" dirty="0"/>
              <a:t>Real Power and…Imaginary Power?</a:t>
            </a:r>
          </a:p>
        </p:txBody>
      </p:sp>
      <p:pic>
        <p:nvPicPr>
          <p:cNvPr id="5" name="Picture 4">
            <a:extLst>
              <a:ext uri="{FF2B5EF4-FFF2-40B4-BE49-F238E27FC236}">
                <a16:creationId xmlns:a16="http://schemas.microsoft.com/office/drawing/2014/main" id="{C4622E90-62B8-4884-B1D1-3DBB889E7400}"/>
              </a:ext>
            </a:extLst>
          </p:cNvPr>
          <p:cNvPicPr>
            <a:picLocks noChangeAspect="1"/>
          </p:cNvPicPr>
          <p:nvPr/>
        </p:nvPicPr>
        <p:blipFill>
          <a:blip r:embed="rId4"/>
          <a:stretch>
            <a:fillRect/>
          </a:stretch>
        </p:blipFill>
        <p:spPr>
          <a:xfrm>
            <a:off x="6064927" y="1614888"/>
            <a:ext cx="5559301" cy="3474563"/>
          </a:xfrm>
          <a:prstGeom prst="rect">
            <a:avLst/>
          </a:prstGeom>
        </p:spPr>
      </p:pic>
      <p:pic>
        <p:nvPicPr>
          <p:cNvPr id="6" name="Picture 5">
            <a:extLst>
              <a:ext uri="{FF2B5EF4-FFF2-40B4-BE49-F238E27FC236}">
                <a16:creationId xmlns:a16="http://schemas.microsoft.com/office/drawing/2014/main" id="{B09AE347-34B9-419E-8199-9AE7ED4A58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0700" y="1619413"/>
            <a:ext cx="5639384" cy="3465512"/>
          </a:xfrm>
          <a:prstGeom prst="rect">
            <a:avLst/>
          </a:prstGeom>
          <a:ln>
            <a:noFill/>
          </a:ln>
        </p:spPr>
      </p:pic>
      <p:sp>
        <p:nvSpPr>
          <p:cNvPr id="7" name="Text Placeholder 3">
            <a:extLst>
              <a:ext uri="{FF2B5EF4-FFF2-40B4-BE49-F238E27FC236}">
                <a16:creationId xmlns:a16="http://schemas.microsoft.com/office/drawing/2014/main" id="{363FA57B-FDC1-4902-9052-840BB06DDC24}"/>
              </a:ext>
            </a:extLst>
          </p:cNvPr>
          <p:cNvSpPr txBox="1">
            <a:spLocks/>
          </p:cNvSpPr>
          <p:nvPr/>
        </p:nvSpPr>
        <p:spPr>
          <a:xfrm>
            <a:off x="269005" y="1728988"/>
            <a:ext cx="2948609" cy="3048000"/>
          </a:xfrm>
          <a:prstGeom prst="rect">
            <a:avLst/>
          </a:prstGeom>
          <a:solidFill>
            <a:schemeClr val="bg1">
              <a:lumMod val="85000"/>
            </a:schemeClr>
          </a:solidFill>
        </p:spPr>
        <p:txBody>
          <a:bodyPr wrap="square" lIns="205740" rIns="205740" anchor="ctr" anchorCtr="0">
            <a:noAutofit/>
          </a:bodyPr>
          <a:lstStyle>
            <a:defPPr>
              <a:defRPr lang="en-US"/>
            </a:defPPr>
            <a:lvl1pPr marL="214313" indent="-214313">
              <a:buFont typeface="Arial" panose="020B0604020202020204" pitchFamily="34" charset="0"/>
              <a:buChar char="•"/>
              <a:defRPr sz="1400"/>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dirty="0"/>
              <a:t>Maintaining delivery voltage is one of the fundamental drivers of distribution system reliability.</a:t>
            </a:r>
          </a:p>
        </p:txBody>
      </p:sp>
      <p:grpSp>
        <p:nvGrpSpPr>
          <p:cNvPr id="13" name="Group 12">
            <a:extLst>
              <a:ext uri="{FF2B5EF4-FFF2-40B4-BE49-F238E27FC236}">
                <a16:creationId xmlns:a16="http://schemas.microsoft.com/office/drawing/2014/main" id="{B33D92F4-E713-4784-BB84-45EBD5F937C0}"/>
              </a:ext>
            </a:extLst>
          </p:cNvPr>
          <p:cNvGrpSpPr/>
          <p:nvPr/>
        </p:nvGrpSpPr>
        <p:grpSpPr>
          <a:xfrm>
            <a:off x="3313216" y="4236227"/>
            <a:ext cx="5882399" cy="3381374"/>
            <a:chOff x="3398255" y="3560993"/>
            <a:chExt cx="3517333" cy="2280161"/>
          </a:xfrm>
        </p:grpSpPr>
        <p:pic>
          <p:nvPicPr>
            <p:cNvPr id="9" name="Graphic 8" descr="Wheelbarrow with solid fill">
              <a:extLst>
                <a:ext uri="{FF2B5EF4-FFF2-40B4-BE49-F238E27FC236}">
                  <a16:creationId xmlns:a16="http://schemas.microsoft.com/office/drawing/2014/main" id="{1B2874F3-0A18-4F2E-A394-81740E1E51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98255" y="3560993"/>
              <a:ext cx="2280161" cy="2280161"/>
            </a:xfrm>
            <a:prstGeom prst="rect">
              <a:avLst/>
            </a:prstGeom>
          </p:spPr>
        </p:pic>
        <p:pic>
          <p:nvPicPr>
            <p:cNvPr id="12" name="Graphic 11" descr="Wheelbarrow with solid fill">
              <a:extLst>
                <a:ext uri="{FF2B5EF4-FFF2-40B4-BE49-F238E27FC236}">
                  <a16:creationId xmlns:a16="http://schemas.microsoft.com/office/drawing/2014/main" id="{BA1B4CA6-4269-4C54-8DBE-851D6C3349C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4635427" y="3560993"/>
              <a:ext cx="2280161" cy="2280161"/>
            </a:xfrm>
            <a:prstGeom prst="rect">
              <a:avLst/>
            </a:prstGeom>
          </p:spPr>
        </p:pic>
      </p:grpSp>
      <p:grpSp>
        <p:nvGrpSpPr>
          <p:cNvPr id="1031" name="Group 1030">
            <a:extLst>
              <a:ext uri="{FF2B5EF4-FFF2-40B4-BE49-F238E27FC236}">
                <a16:creationId xmlns:a16="http://schemas.microsoft.com/office/drawing/2014/main" id="{AFBCEC45-BB43-43D4-8C98-E127411DEE6D}"/>
              </a:ext>
            </a:extLst>
          </p:cNvPr>
          <p:cNvGrpSpPr/>
          <p:nvPr/>
        </p:nvGrpSpPr>
        <p:grpSpPr>
          <a:xfrm>
            <a:off x="4287916" y="4552200"/>
            <a:ext cx="2364923" cy="2286810"/>
            <a:chOff x="3869100" y="3429000"/>
            <a:chExt cx="2364923" cy="2286810"/>
          </a:xfrm>
        </p:grpSpPr>
        <p:grpSp>
          <p:nvGrpSpPr>
            <p:cNvPr id="1028" name="Group 1027">
              <a:extLst>
                <a:ext uri="{FF2B5EF4-FFF2-40B4-BE49-F238E27FC236}">
                  <a16:creationId xmlns:a16="http://schemas.microsoft.com/office/drawing/2014/main" id="{BD0FC548-ABC6-424D-8F56-E4527441B723}"/>
                </a:ext>
              </a:extLst>
            </p:cNvPr>
            <p:cNvGrpSpPr/>
            <p:nvPr/>
          </p:nvGrpSpPr>
          <p:grpSpPr>
            <a:xfrm>
              <a:off x="3869100" y="3429000"/>
              <a:ext cx="2364923" cy="2286810"/>
              <a:chOff x="3869100" y="3429000"/>
              <a:chExt cx="2364923" cy="2286810"/>
            </a:xfrm>
          </p:grpSpPr>
          <p:sp>
            <p:nvSpPr>
              <p:cNvPr id="35" name="Isosceles Triangle 34">
                <a:extLst>
                  <a:ext uri="{FF2B5EF4-FFF2-40B4-BE49-F238E27FC236}">
                    <a16:creationId xmlns:a16="http://schemas.microsoft.com/office/drawing/2014/main" id="{33872A67-47C0-44C9-A321-10B61CFA8171}"/>
                  </a:ext>
                </a:extLst>
              </p:cNvPr>
              <p:cNvSpPr/>
              <p:nvPr/>
            </p:nvSpPr>
            <p:spPr>
              <a:xfrm>
                <a:off x="3911628" y="3487479"/>
                <a:ext cx="1846998" cy="1866171"/>
              </a:xfrm>
              <a:prstGeom prst="triangle">
                <a:avLst>
                  <a:gd name="adj" fmla="val 0"/>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6" name="Straight Arrow Connector 35">
                <a:extLst>
                  <a:ext uri="{FF2B5EF4-FFF2-40B4-BE49-F238E27FC236}">
                    <a16:creationId xmlns:a16="http://schemas.microsoft.com/office/drawing/2014/main" id="{68FED3D2-12C1-4CE4-9DCD-20DBB4480555}"/>
                  </a:ext>
                </a:extLst>
              </p:cNvPr>
              <p:cNvCxnSpPr>
                <a:cxnSpLocks/>
              </p:cNvCxnSpPr>
              <p:nvPr/>
            </p:nvCxnSpPr>
            <p:spPr>
              <a:xfrm flipH="1" flipV="1">
                <a:off x="3869100" y="3429000"/>
                <a:ext cx="1948201" cy="1955111"/>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AF56A58A-FE1B-43AE-9ECF-8AF670F2F22F}"/>
                  </a:ext>
                </a:extLst>
              </p:cNvPr>
              <p:cNvCxnSpPr>
                <a:cxnSpLocks/>
              </p:cNvCxnSpPr>
              <p:nvPr/>
            </p:nvCxnSpPr>
            <p:spPr>
              <a:xfrm flipH="1" flipV="1">
                <a:off x="3869100" y="5384109"/>
                <a:ext cx="1973909" cy="2"/>
              </a:xfrm>
              <a:prstGeom prst="straightConnector1">
                <a:avLst/>
              </a:prstGeom>
              <a:ln w="635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DB9C3A1B-1A0E-47EB-B0E7-3B2B5CCA5AC0}"/>
                  </a:ext>
                </a:extLst>
              </p:cNvPr>
              <p:cNvCxnSpPr>
                <a:cxnSpLocks/>
              </p:cNvCxnSpPr>
              <p:nvPr/>
            </p:nvCxnSpPr>
            <p:spPr>
              <a:xfrm flipV="1">
                <a:off x="3917616" y="3429000"/>
                <a:ext cx="0" cy="1955110"/>
              </a:xfrm>
              <a:prstGeom prst="straightConnector1">
                <a:avLst/>
              </a:prstGeom>
              <a:ln w="635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56502071-DDBE-4FDC-B20F-7BBC69887A17}"/>
                  </a:ext>
                </a:extLst>
              </p:cNvPr>
              <p:cNvSpPr txBox="1"/>
              <p:nvPr/>
            </p:nvSpPr>
            <p:spPr>
              <a:xfrm>
                <a:off x="5174089" y="5045238"/>
                <a:ext cx="322448" cy="369332"/>
              </a:xfrm>
              <a:prstGeom prst="rect">
                <a:avLst/>
              </a:prstGeom>
              <a:noFill/>
            </p:spPr>
            <p:txBody>
              <a:bodyPr wrap="square" rtlCol="0">
                <a:spAutoFit/>
              </a:bodyPr>
              <a:lstStyle/>
              <a:p>
                <a:r>
                  <a:rPr lang="el-GR" b="1" dirty="0"/>
                  <a:t>θ</a:t>
                </a:r>
                <a:endParaRPr lang="en-US" b="1" dirty="0"/>
              </a:p>
            </p:txBody>
          </p:sp>
          <p:sp>
            <p:nvSpPr>
              <p:cNvPr id="30" name="Arc 29">
                <a:extLst>
                  <a:ext uri="{FF2B5EF4-FFF2-40B4-BE49-F238E27FC236}">
                    <a16:creationId xmlns:a16="http://schemas.microsoft.com/office/drawing/2014/main" id="{4DE91EEA-6C1D-441A-967C-9F12D75366DC}"/>
                  </a:ext>
                </a:extLst>
              </p:cNvPr>
              <p:cNvSpPr/>
              <p:nvPr/>
            </p:nvSpPr>
            <p:spPr>
              <a:xfrm rot="13760721">
                <a:off x="5431243" y="4913029"/>
                <a:ext cx="671030" cy="934531"/>
              </a:xfrm>
              <a:prstGeom prst="arc">
                <a:avLst>
                  <a:gd name="adj1" fmla="val 18289654"/>
                  <a:gd name="adj2" fmla="val 445620"/>
                </a:avLst>
              </a:pr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sp>
          <p:nvSpPr>
            <p:cNvPr id="1030" name="TextBox 1029">
              <a:extLst>
                <a:ext uri="{FF2B5EF4-FFF2-40B4-BE49-F238E27FC236}">
                  <a16:creationId xmlns:a16="http://schemas.microsoft.com/office/drawing/2014/main" id="{2513FCC1-8229-4141-8FC5-83CB915DF503}"/>
                </a:ext>
              </a:extLst>
            </p:cNvPr>
            <p:cNvSpPr txBox="1"/>
            <p:nvPr/>
          </p:nvSpPr>
          <p:spPr>
            <a:xfrm rot="2633477">
              <a:off x="4458771" y="4337801"/>
              <a:ext cx="514693" cy="369332"/>
            </a:xfrm>
            <a:prstGeom prst="rect">
              <a:avLst/>
            </a:prstGeom>
            <a:noFill/>
          </p:spPr>
          <p:txBody>
            <a:bodyPr wrap="none" rtlCol="0">
              <a:spAutoFit/>
            </a:bodyPr>
            <a:lstStyle/>
            <a:p>
              <a:r>
                <a:rPr lang="en-US" b="1" dirty="0"/>
                <a:t>kva</a:t>
              </a:r>
            </a:p>
          </p:txBody>
        </p:sp>
        <p:sp>
          <p:nvSpPr>
            <p:cNvPr id="44" name="TextBox 43">
              <a:extLst>
                <a:ext uri="{FF2B5EF4-FFF2-40B4-BE49-F238E27FC236}">
                  <a16:creationId xmlns:a16="http://schemas.microsoft.com/office/drawing/2014/main" id="{215D2355-8A51-489C-9A49-EF20A6F0AB86}"/>
                </a:ext>
              </a:extLst>
            </p:cNvPr>
            <p:cNvSpPr txBox="1"/>
            <p:nvPr/>
          </p:nvSpPr>
          <p:spPr>
            <a:xfrm>
              <a:off x="4602141" y="5041071"/>
              <a:ext cx="466794" cy="369332"/>
            </a:xfrm>
            <a:prstGeom prst="rect">
              <a:avLst/>
            </a:prstGeom>
            <a:noFill/>
          </p:spPr>
          <p:txBody>
            <a:bodyPr wrap="none" rtlCol="0">
              <a:spAutoFit/>
            </a:bodyPr>
            <a:lstStyle/>
            <a:p>
              <a:r>
                <a:rPr lang="en-US" b="1" dirty="0"/>
                <a:t>kw</a:t>
              </a:r>
            </a:p>
          </p:txBody>
        </p:sp>
        <p:sp>
          <p:nvSpPr>
            <p:cNvPr id="45" name="TextBox 44">
              <a:extLst>
                <a:ext uri="{FF2B5EF4-FFF2-40B4-BE49-F238E27FC236}">
                  <a16:creationId xmlns:a16="http://schemas.microsoft.com/office/drawing/2014/main" id="{44EE4730-1F21-45AA-83A9-6FA2EA59F798}"/>
                </a:ext>
              </a:extLst>
            </p:cNvPr>
            <p:cNvSpPr txBox="1"/>
            <p:nvPr/>
          </p:nvSpPr>
          <p:spPr>
            <a:xfrm rot="16200000">
              <a:off x="3781096" y="4528776"/>
              <a:ext cx="596445" cy="369332"/>
            </a:xfrm>
            <a:prstGeom prst="rect">
              <a:avLst/>
            </a:prstGeom>
            <a:noFill/>
          </p:spPr>
          <p:txBody>
            <a:bodyPr wrap="none" rtlCol="0">
              <a:spAutoFit/>
            </a:bodyPr>
            <a:lstStyle/>
            <a:p>
              <a:r>
                <a:rPr lang="en-US" b="1" dirty="0"/>
                <a:t>kvar</a:t>
              </a:r>
            </a:p>
          </p:txBody>
        </p:sp>
      </p:grpSp>
      <p:sp>
        <p:nvSpPr>
          <p:cNvPr id="50" name="TextBox 49">
            <a:extLst>
              <a:ext uri="{FF2B5EF4-FFF2-40B4-BE49-F238E27FC236}">
                <a16:creationId xmlns:a16="http://schemas.microsoft.com/office/drawing/2014/main" id="{CF0898AB-6453-4784-A59D-122AD759F3C4}"/>
              </a:ext>
            </a:extLst>
          </p:cNvPr>
          <p:cNvSpPr txBox="1"/>
          <p:nvPr/>
        </p:nvSpPr>
        <p:spPr>
          <a:xfrm>
            <a:off x="269005" y="1211054"/>
            <a:ext cx="6097384" cy="369332"/>
          </a:xfrm>
          <a:prstGeom prst="rect">
            <a:avLst/>
          </a:prstGeom>
          <a:noFill/>
        </p:spPr>
        <p:txBody>
          <a:bodyPr wrap="square">
            <a:spAutoFit/>
          </a:bodyPr>
          <a:lstStyle/>
          <a:p>
            <a:r>
              <a:rPr lang="en-US" sz="1800" dirty="0"/>
              <a:t>Terminology time-out</a:t>
            </a:r>
            <a:endParaRPr lang="en-US" dirty="0"/>
          </a:p>
        </p:txBody>
      </p:sp>
      <p:sp>
        <p:nvSpPr>
          <p:cNvPr id="52" name="TextBox 51">
            <a:extLst>
              <a:ext uri="{FF2B5EF4-FFF2-40B4-BE49-F238E27FC236}">
                <a16:creationId xmlns:a16="http://schemas.microsoft.com/office/drawing/2014/main" id="{C44BAC65-796B-4E09-8297-5118286A870C}"/>
              </a:ext>
            </a:extLst>
          </p:cNvPr>
          <p:cNvSpPr txBox="1"/>
          <p:nvPr/>
        </p:nvSpPr>
        <p:spPr>
          <a:xfrm>
            <a:off x="7152117" y="5432685"/>
            <a:ext cx="4918576" cy="807913"/>
          </a:xfrm>
          <a:prstGeom prst="rect">
            <a:avLst/>
          </a:prstGeom>
          <a:noFill/>
        </p:spPr>
        <p:txBody>
          <a:bodyPr wrap="square">
            <a:spAutoFit/>
          </a:bodyPr>
          <a:lstStyle/>
          <a:p>
            <a:r>
              <a:rPr lang="en-US" sz="1550" dirty="0"/>
              <a:t>kva = “kilo” (1000) volt-ampere [apparent power]</a:t>
            </a:r>
          </a:p>
          <a:p>
            <a:r>
              <a:rPr lang="en-US" sz="1550" dirty="0"/>
              <a:t>kw = kilowatt [real power]</a:t>
            </a:r>
          </a:p>
          <a:p>
            <a:r>
              <a:rPr lang="en-US" sz="1550" dirty="0"/>
              <a:t>kvar = kiloVAR, volt-ampere reactive [“imaginary” power]</a:t>
            </a:r>
          </a:p>
        </p:txBody>
      </p:sp>
    </p:spTree>
    <p:extLst>
      <p:ext uri="{BB962C8B-B14F-4D97-AF65-F5344CB8AC3E}">
        <p14:creationId xmlns:p14="http://schemas.microsoft.com/office/powerpoint/2010/main" val="396830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900000">
                                      <p:cBhvr>
                                        <p:cTn id="6" dur="2000" fill="hold"/>
                                        <p:tgtEl>
                                          <p:spTgt spid="1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31"/>
                                        </p:tgtEl>
                                        <p:attrNameLst>
                                          <p:attrName>style.visibility</p:attrName>
                                        </p:attrNameLst>
                                      </p:cBhvr>
                                      <p:to>
                                        <p:strVal val="visible"/>
                                      </p:to>
                                    </p:set>
                                    <p:animEffect transition="in" filter="fade">
                                      <p:cBhvr>
                                        <p:cTn id="11" dur="2000"/>
                                        <p:tgtEl>
                                          <p:spTgt spid="103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fade">
                                      <p:cBhvr>
                                        <p:cTn id="14" dur="5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11623-1190-4D54-A06A-940168D4E44E}"/>
              </a:ext>
            </a:extLst>
          </p:cNvPr>
          <p:cNvSpPr>
            <a:spLocks noGrp="1"/>
          </p:cNvSpPr>
          <p:nvPr>
            <p:ph type="title"/>
          </p:nvPr>
        </p:nvSpPr>
        <p:spPr/>
        <p:txBody>
          <a:bodyPr/>
          <a:lstStyle/>
          <a:p>
            <a:r>
              <a:rPr lang="en-US" dirty="0"/>
              <a:t>Voltage–Reactive Power (Volt-VAR)</a:t>
            </a:r>
          </a:p>
        </p:txBody>
      </p:sp>
      <p:pic>
        <p:nvPicPr>
          <p:cNvPr id="4" name="Picture 3">
            <a:extLst>
              <a:ext uri="{FF2B5EF4-FFF2-40B4-BE49-F238E27FC236}">
                <a16:creationId xmlns:a16="http://schemas.microsoft.com/office/drawing/2014/main" id="{27CF68FA-1471-424C-B52C-368E0969AE1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33135" y="1485900"/>
            <a:ext cx="8509009" cy="4428126"/>
          </a:xfrm>
          <a:prstGeom prst="rect">
            <a:avLst/>
          </a:prstGeom>
        </p:spPr>
      </p:pic>
      <p:sp>
        <p:nvSpPr>
          <p:cNvPr id="5" name="Rectangle 4">
            <a:extLst>
              <a:ext uri="{FF2B5EF4-FFF2-40B4-BE49-F238E27FC236}">
                <a16:creationId xmlns:a16="http://schemas.microsoft.com/office/drawing/2014/main" id="{C8E2702C-F698-4375-BB7F-06B70445ED10}"/>
              </a:ext>
            </a:extLst>
          </p:cNvPr>
          <p:cNvSpPr/>
          <p:nvPr/>
        </p:nvSpPr>
        <p:spPr>
          <a:xfrm>
            <a:off x="229130" y="1601860"/>
            <a:ext cx="3001987" cy="4555093"/>
          </a:xfrm>
          <a:prstGeom prst="rect">
            <a:avLst/>
          </a:prstGeom>
        </p:spPr>
        <p:txBody>
          <a:bodyPr wrap="square">
            <a:spAutoFit/>
          </a:bodyPr>
          <a:lstStyle/>
          <a:p>
            <a:pPr marL="257175" indent="-257175">
              <a:buFont typeface="Arial" panose="020B0604020202020204" pitchFamily="34" charset="0"/>
              <a:buChar char="•"/>
            </a:pPr>
            <a:r>
              <a:rPr lang="en-US" dirty="0">
                <a:solidFill>
                  <a:srgbClr val="000C14"/>
                </a:solidFill>
              </a:rPr>
              <a:t>When in this mode, the DER shall actively control its reactive power output as a function of voltage following a voltage-reactive power piecewise linear characteristic.</a:t>
            </a:r>
          </a:p>
          <a:p>
            <a:pPr marL="257175" indent="-257175">
              <a:buFont typeface="Arial" panose="020B0604020202020204" pitchFamily="34" charset="0"/>
              <a:buChar char="•"/>
            </a:pPr>
            <a:r>
              <a:rPr lang="en-US" dirty="0">
                <a:solidFill>
                  <a:srgbClr val="000C14"/>
                </a:solidFill>
              </a:rPr>
              <a:t>The DER measures grid voltage at the terminals and absorbs or produces reactive power.</a:t>
            </a:r>
          </a:p>
          <a:p>
            <a:pPr marL="257175" indent="-257175">
              <a:buFont typeface="Arial" panose="020B0604020202020204" pitchFamily="34" charset="0"/>
              <a:buChar char="•"/>
            </a:pPr>
            <a:r>
              <a:rPr lang="en-US" dirty="0">
                <a:solidFill>
                  <a:srgbClr val="000C14"/>
                </a:solidFill>
              </a:rPr>
              <a:t>It is intended to supply VAR only when needed, push local voltage back toward nominal.</a:t>
            </a:r>
          </a:p>
          <a:p>
            <a:endParaRPr lang="en-US" sz="2000" dirty="0">
              <a:solidFill>
                <a:srgbClr val="000C14"/>
              </a:solidFill>
            </a:endParaRPr>
          </a:p>
        </p:txBody>
      </p:sp>
      <p:sp>
        <p:nvSpPr>
          <p:cNvPr id="8" name="TextBox 7">
            <a:extLst>
              <a:ext uri="{FF2B5EF4-FFF2-40B4-BE49-F238E27FC236}">
                <a16:creationId xmlns:a16="http://schemas.microsoft.com/office/drawing/2014/main" id="{128B8242-E19C-41D4-85C1-76D0D252E453}"/>
              </a:ext>
            </a:extLst>
          </p:cNvPr>
          <p:cNvSpPr txBox="1"/>
          <p:nvPr/>
        </p:nvSpPr>
        <p:spPr>
          <a:xfrm>
            <a:off x="229130" y="5886450"/>
            <a:ext cx="11775850" cy="541007"/>
          </a:xfrm>
          <a:prstGeom prst="rect">
            <a:avLst/>
          </a:prstGeom>
          <a:solidFill>
            <a:schemeClr val="bg1">
              <a:lumMod val="85000"/>
            </a:schemeClr>
          </a:solidFill>
        </p:spPr>
        <p:txBody>
          <a:bodyPr wrap="square" lIns="205740" rIns="205740" anchor="ctr" anchorCtr="0">
            <a:noAutofit/>
          </a:bodyPr>
          <a:lstStyle/>
          <a:p>
            <a:pPr marL="214313" indent="-214313">
              <a:buFont typeface="Arial" panose="020B0604020202020204" pitchFamily="34" charset="0"/>
              <a:buChar char="•"/>
            </a:pPr>
            <a:r>
              <a:rPr lang="en-US" sz="1400" dirty="0"/>
              <a:t>The DER shall be capable of autonomously adjusting the reference voltage (V</a:t>
            </a:r>
            <a:r>
              <a:rPr lang="en-US" sz="1400" baseline="-25000" dirty="0"/>
              <a:t>Ref</a:t>
            </a:r>
            <a:r>
              <a:rPr lang="en-US" sz="1400" dirty="0"/>
              <a:t>). The volt-VAR curve shall be adjusted autonomously as V</a:t>
            </a:r>
            <a:r>
              <a:rPr lang="en-US" sz="1400" baseline="-25000" dirty="0"/>
              <a:t>ref  </a:t>
            </a:r>
            <a:r>
              <a:rPr lang="en-US" sz="1400" dirty="0"/>
              <a:t>changes. </a:t>
            </a:r>
          </a:p>
          <a:p>
            <a:pPr marL="214313" indent="-214313">
              <a:buFont typeface="Arial" panose="020B0604020202020204" pitchFamily="34" charset="0"/>
              <a:buChar char="•"/>
            </a:pPr>
            <a:r>
              <a:rPr lang="en-US" sz="1400" dirty="0"/>
              <a:t>Implementation of the autonomous V</a:t>
            </a:r>
            <a:r>
              <a:rPr lang="en-US" sz="1400" baseline="-25000" dirty="0"/>
              <a:t>Ref</a:t>
            </a:r>
            <a:r>
              <a:rPr lang="en-US" sz="1400" dirty="0"/>
              <a:t> adjustability and the associated time constant shall be specified by the area EPS operator.</a:t>
            </a:r>
          </a:p>
        </p:txBody>
      </p:sp>
    </p:spTree>
    <p:extLst>
      <p:ext uri="{BB962C8B-B14F-4D97-AF65-F5344CB8AC3E}">
        <p14:creationId xmlns:p14="http://schemas.microsoft.com/office/powerpoint/2010/main" val="21877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11623-1190-4D54-A06A-940168D4E44E}"/>
              </a:ext>
            </a:extLst>
          </p:cNvPr>
          <p:cNvSpPr>
            <a:spLocks noGrp="1"/>
          </p:cNvSpPr>
          <p:nvPr>
            <p:ph type="title"/>
          </p:nvPr>
        </p:nvSpPr>
        <p:spPr/>
        <p:txBody>
          <a:bodyPr/>
          <a:lstStyle/>
          <a:p>
            <a:r>
              <a:rPr lang="en-US" dirty="0"/>
              <a:t>Active Power–Reactive Power (Watt-VAR, P-Q) </a:t>
            </a:r>
          </a:p>
        </p:txBody>
      </p:sp>
      <p:sp>
        <p:nvSpPr>
          <p:cNvPr id="5" name="Rectangle 4">
            <a:extLst>
              <a:ext uri="{FF2B5EF4-FFF2-40B4-BE49-F238E27FC236}">
                <a16:creationId xmlns:a16="http://schemas.microsoft.com/office/drawing/2014/main" id="{C8E2702C-F698-4375-BB7F-06B70445ED10}"/>
              </a:ext>
            </a:extLst>
          </p:cNvPr>
          <p:cNvSpPr/>
          <p:nvPr/>
        </p:nvSpPr>
        <p:spPr>
          <a:xfrm>
            <a:off x="233340" y="2236951"/>
            <a:ext cx="3001987" cy="3170099"/>
          </a:xfrm>
          <a:prstGeom prst="rect">
            <a:avLst/>
          </a:prstGeom>
        </p:spPr>
        <p:txBody>
          <a:bodyPr wrap="square">
            <a:spAutoFit/>
          </a:bodyPr>
          <a:lstStyle/>
          <a:p>
            <a:pPr marL="257175" indent="-257175">
              <a:buFont typeface="Arial" panose="020B0604020202020204" pitchFamily="34" charset="0"/>
              <a:buChar char="•"/>
            </a:pPr>
            <a:r>
              <a:rPr lang="en-US" dirty="0">
                <a:solidFill>
                  <a:srgbClr val="000C14"/>
                </a:solidFill>
              </a:rPr>
              <a:t>When in this mode, the DER shall actively control the reactive power output as a function of the active power output following a target piecewise linear active power–reactive power characteristic, without intentional time delay.</a:t>
            </a:r>
          </a:p>
          <a:p>
            <a:endParaRPr lang="en-US" sz="2000" dirty="0">
              <a:solidFill>
                <a:srgbClr val="000C14"/>
              </a:solidFill>
            </a:endParaRPr>
          </a:p>
        </p:txBody>
      </p:sp>
      <p:cxnSp>
        <p:nvCxnSpPr>
          <p:cNvPr id="6" name="Straight Arrow Connector 5">
            <a:extLst>
              <a:ext uri="{FF2B5EF4-FFF2-40B4-BE49-F238E27FC236}">
                <a16:creationId xmlns:a16="http://schemas.microsoft.com/office/drawing/2014/main" id="{1CBB1C97-4B15-457F-9D02-7FFA242C430A}"/>
              </a:ext>
            </a:extLst>
          </p:cNvPr>
          <p:cNvCxnSpPr>
            <a:cxnSpLocks/>
          </p:cNvCxnSpPr>
          <p:nvPr/>
        </p:nvCxnSpPr>
        <p:spPr>
          <a:xfrm>
            <a:off x="6914088" y="1721042"/>
            <a:ext cx="0" cy="4008783"/>
          </a:xfrm>
          <a:prstGeom prst="straightConnector1">
            <a:avLst/>
          </a:prstGeom>
          <a:ln w="25400">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6D25A3FB-5AF6-4281-9A3E-122DC7A9D5C1}"/>
              </a:ext>
            </a:extLst>
          </p:cNvPr>
          <p:cNvCxnSpPr>
            <a:cxnSpLocks/>
          </p:cNvCxnSpPr>
          <p:nvPr/>
        </p:nvCxnSpPr>
        <p:spPr>
          <a:xfrm flipH="1">
            <a:off x="3929670" y="3487880"/>
            <a:ext cx="6061072" cy="11429"/>
          </a:xfrm>
          <a:prstGeom prst="straightConnector1">
            <a:avLst/>
          </a:prstGeom>
          <a:ln w="25400">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A8F0C0B2-D434-4044-B0C3-1A03298C8EA0}"/>
              </a:ext>
            </a:extLst>
          </p:cNvPr>
          <p:cNvSpPr txBox="1"/>
          <p:nvPr/>
        </p:nvSpPr>
        <p:spPr>
          <a:xfrm>
            <a:off x="8741061" y="4467006"/>
            <a:ext cx="827471" cy="369332"/>
          </a:xfrm>
          <a:prstGeom prst="rect">
            <a:avLst/>
          </a:prstGeom>
          <a:noFill/>
        </p:spPr>
        <p:txBody>
          <a:bodyPr wrap="none" rtlCol="0">
            <a:spAutoFit/>
          </a:bodyPr>
          <a:lstStyle/>
          <a:p>
            <a:r>
              <a:rPr lang="en-US" b="1" dirty="0"/>
              <a:t>(P</a:t>
            </a:r>
            <a:r>
              <a:rPr lang="en-US" b="1" baseline="-25000" dirty="0"/>
              <a:t>3</a:t>
            </a:r>
            <a:r>
              <a:rPr lang="en-US" b="1" dirty="0"/>
              <a:t>,Q</a:t>
            </a:r>
            <a:r>
              <a:rPr lang="en-US" b="1" baseline="-25000" dirty="0"/>
              <a:t>3</a:t>
            </a:r>
            <a:r>
              <a:rPr lang="en-US" b="1" dirty="0"/>
              <a:t>)</a:t>
            </a:r>
          </a:p>
        </p:txBody>
      </p:sp>
      <p:sp>
        <p:nvSpPr>
          <p:cNvPr id="13" name="TextBox 12">
            <a:extLst>
              <a:ext uri="{FF2B5EF4-FFF2-40B4-BE49-F238E27FC236}">
                <a16:creationId xmlns:a16="http://schemas.microsoft.com/office/drawing/2014/main" id="{81DC123B-22D4-4F85-95FC-0B842CA53094}"/>
              </a:ext>
            </a:extLst>
          </p:cNvPr>
          <p:cNvSpPr txBox="1"/>
          <p:nvPr/>
        </p:nvSpPr>
        <p:spPr>
          <a:xfrm>
            <a:off x="5529087" y="3600450"/>
            <a:ext cx="1032655" cy="369332"/>
          </a:xfrm>
          <a:prstGeom prst="rect">
            <a:avLst/>
          </a:prstGeom>
          <a:noFill/>
        </p:spPr>
        <p:txBody>
          <a:bodyPr wrap="none" rtlCol="0">
            <a:spAutoFit/>
          </a:bodyPr>
          <a:lstStyle/>
          <a:p>
            <a:r>
              <a:rPr lang="en-US" b="1" dirty="0"/>
              <a:t>(P′</a:t>
            </a:r>
            <a:r>
              <a:rPr lang="en-US" b="1" baseline="-25000" dirty="0"/>
              <a:t>2</a:t>
            </a:r>
            <a:r>
              <a:rPr lang="en-US" b="1" dirty="0"/>
              <a:t>, Q′ </a:t>
            </a:r>
            <a:r>
              <a:rPr lang="en-US" b="1" baseline="-25000" dirty="0"/>
              <a:t>2</a:t>
            </a:r>
            <a:r>
              <a:rPr lang="en-US" b="1" dirty="0"/>
              <a:t>)</a:t>
            </a:r>
          </a:p>
        </p:txBody>
      </p:sp>
      <p:sp>
        <p:nvSpPr>
          <p:cNvPr id="14" name="TextBox 13">
            <a:extLst>
              <a:ext uri="{FF2B5EF4-FFF2-40B4-BE49-F238E27FC236}">
                <a16:creationId xmlns:a16="http://schemas.microsoft.com/office/drawing/2014/main" id="{A5E58EF5-9F17-4E87-82DF-0A07CA96185D}"/>
              </a:ext>
            </a:extLst>
          </p:cNvPr>
          <p:cNvSpPr txBox="1"/>
          <p:nvPr/>
        </p:nvSpPr>
        <p:spPr>
          <a:xfrm>
            <a:off x="8456646" y="3056772"/>
            <a:ext cx="1469248" cy="369332"/>
          </a:xfrm>
          <a:prstGeom prst="rect">
            <a:avLst/>
          </a:prstGeom>
          <a:noFill/>
        </p:spPr>
        <p:txBody>
          <a:bodyPr wrap="square" rtlCol="0">
            <a:spAutoFit/>
          </a:bodyPr>
          <a:lstStyle/>
          <a:p>
            <a:r>
              <a:rPr lang="en-US" b="1" dirty="0"/>
              <a:t>Active Power</a:t>
            </a:r>
          </a:p>
        </p:txBody>
      </p:sp>
      <p:cxnSp>
        <p:nvCxnSpPr>
          <p:cNvPr id="27" name="Straight Connector 26">
            <a:extLst>
              <a:ext uri="{FF2B5EF4-FFF2-40B4-BE49-F238E27FC236}">
                <a16:creationId xmlns:a16="http://schemas.microsoft.com/office/drawing/2014/main" id="{31B53801-6711-4A2E-A0A9-2D93E70121AB}"/>
              </a:ext>
            </a:extLst>
          </p:cNvPr>
          <p:cNvCxnSpPr>
            <a:cxnSpLocks/>
          </p:cNvCxnSpPr>
          <p:nvPr/>
        </p:nvCxnSpPr>
        <p:spPr>
          <a:xfrm flipV="1">
            <a:off x="6050436" y="3498964"/>
            <a:ext cx="1727304" cy="18576"/>
          </a:xfrm>
          <a:prstGeom prst="line">
            <a:avLst/>
          </a:prstGeom>
          <a:ln w="508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65AB9219-C698-4632-94CA-6F2F4EB9CDBC}"/>
              </a:ext>
            </a:extLst>
          </p:cNvPr>
          <p:cNvCxnSpPr>
            <a:cxnSpLocks/>
          </p:cNvCxnSpPr>
          <p:nvPr/>
        </p:nvCxnSpPr>
        <p:spPr>
          <a:xfrm>
            <a:off x="4768332" y="2653349"/>
            <a:ext cx="1309540" cy="835569"/>
          </a:xfrm>
          <a:prstGeom prst="line">
            <a:avLst/>
          </a:prstGeom>
          <a:ln w="508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8DA35B99-56EB-44B5-B1DA-110DFA348586}"/>
              </a:ext>
            </a:extLst>
          </p:cNvPr>
          <p:cNvCxnSpPr>
            <a:cxnSpLocks/>
          </p:cNvCxnSpPr>
          <p:nvPr/>
        </p:nvCxnSpPr>
        <p:spPr>
          <a:xfrm>
            <a:off x="4213052" y="2653349"/>
            <a:ext cx="555280" cy="0"/>
          </a:xfrm>
          <a:prstGeom prst="line">
            <a:avLst/>
          </a:prstGeom>
          <a:ln w="50800">
            <a:solidFill>
              <a:schemeClr val="tx2"/>
            </a:solidFill>
          </a:ln>
        </p:spPr>
        <p:style>
          <a:lnRef idx="2">
            <a:schemeClr val="accent1"/>
          </a:lnRef>
          <a:fillRef idx="0">
            <a:schemeClr val="accent1"/>
          </a:fillRef>
          <a:effectRef idx="1">
            <a:schemeClr val="accent1"/>
          </a:effectRef>
          <a:fontRef idx="minor">
            <a:schemeClr val="tx1"/>
          </a:fontRef>
        </p:style>
      </p:cxnSp>
      <p:sp>
        <p:nvSpPr>
          <p:cNvPr id="41" name="Oval 40">
            <a:extLst>
              <a:ext uri="{FF2B5EF4-FFF2-40B4-BE49-F238E27FC236}">
                <a16:creationId xmlns:a16="http://schemas.microsoft.com/office/drawing/2014/main" id="{A48B1718-1BAA-45CC-AC2A-5EF6F6463503}"/>
              </a:ext>
            </a:extLst>
          </p:cNvPr>
          <p:cNvSpPr>
            <a:spLocks noChangeAspect="1"/>
          </p:cNvSpPr>
          <p:nvPr/>
        </p:nvSpPr>
        <p:spPr>
          <a:xfrm>
            <a:off x="7695508" y="3384866"/>
            <a:ext cx="182880" cy="182880"/>
          </a:xfrm>
          <a:prstGeom prst="ellipse">
            <a:avLst/>
          </a:prstGeom>
          <a:solidFill>
            <a:srgbClr val="1F497D"/>
          </a:solidFill>
          <a:ln>
            <a:solidFill>
              <a:srgbClr val="57729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64F885D9-9434-41D0-95BA-C549D39F0E79}"/>
              </a:ext>
            </a:extLst>
          </p:cNvPr>
          <p:cNvSpPr>
            <a:spLocks noChangeAspect="1"/>
          </p:cNvSpPr>
          <p:nvPr/>
        </p:nvSpPr>
        <p:spPr>
          <a:xfrm>
            <a:off x="4676610" y="2539336"/>
            <a:ext cx="182880" cy="182880"/>
          </a:xfrm>
          <a:prstGeom prst="ellipse">
            <a:avLst/>
          </a:prstGeom>
          <a:solidFill>
            <a:srgbClr val="1F497D"/>
          </a:solidFill>
          <a:ln>
            <a:solidFill>
              <a:srgbClr val="57729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0313F447-B1D0-45E6-ACD6-FF0623BC7BAE}"/>
              </a:ext>
            </a:extLst>
          </p:cNvPr>
          <p:cNvSpPr txBox="1"/>
          <p:nvPr/>
        </p:nvSpPr>
        <p:spPr>
          <a:xfrm rot="16200000">
            <a:off x="6522963" y="2343140"/>
            <a:ext cx="1123244" cy="323165"/>
          </a:xfrm>
          <a:prstGeom prst="rect">
            <a:avLst/>
          </a:prstGeom>
          <a:solidFill>
            <a:srgbClr val="D9D9D9"/>
          </a:solidFill>
        </p:spPr>
        <p:txBody>
          <a:bodyPr wrap="square" rtlCol="0">
            <a:spAutoFit/>
          </a:bodyPr>
          <a:lstStyle/>
          <a:p>
            <a:pPr algn="ctr"/>
            <a:r>
              <a:rPr lang="en-US" sz="1500" dirty="0"/>
              <a:t>Injection</a:t>
            </a:r>
          </a:p>
        </p:txBody>
      </p:sp>
      <p:sp>
        <p:nvSpPr>
          <p:cNvPr id="63" name="TextBox 62">
            <a:extLst>
              <a:ext uri="{FF2B5EF4-FFF2-40B4-BE49-F238E27FC236}">
                <a16:creationId xmlns:a16="http://schemas.microsoft.com/office/drawing/2014/main" id="{B2FF7D91-09AA-41B7-A89A-78183B336335}"/>
              </a:ext>
            </a:extLst>
          </p:cNvPr>
          <p:cNvSpPr txBox="1"/>
          <p:nvPr/>
        </p:nvSpPr>
        <p:spPr>
          <a:xfrm rot="16200000">
            <a:off x="6533830" y="4763195"/>
            <a:ext cx="1123244" cy="323165"/>
          </a:xfrm>
          <a:prstGeom prst="rect">
            <a:avLst/>
          </a:prstGeom>
          <a:solidFill>
            <a:srgbClr val="D9D9D9"/>
          </a:solidFill>
        </p:spPr>
        <p:txBody>
          <a:bodyPr wrap="square" rtlCol="0">
            <a:spAutoFit/>
          </a:bodyPr>
          <a:lstStyle/>
          <a:p>
            <a:pPr algn="ctr"/>
            <a:r>
              <a:rPr lang="en-US" sz="1500" dirty="0"/>
              <a:t>Absorption</a:t>
            </a:r>
          </a:p>
        </p:txBody>
      </p:sp>
      <p:sp>
        <p:nvSpPr>
          <p:cNvPr id="31" name="Oval 30">
            <a:extLst>
              <a:ext uri="{FF2B5EF4-FFF2-40B4-BE49-F238E27FC236}">
                <a16:creationId xmlns:a16="http://schemas.microsoft.com/office/drawing/2014/main" id="{CCC9D6D9-7A5B-4717-A219-A40B9C390E96}"/>
              </a:ext>
            </a:extLst>
          </p:cNvPr>
          <p:cNvSpPr>
            <a:spLocks noChangeAspect="1"/>
          </p:cNvSpPr>
          <p:nvPr/>
        </p:nvSpPr>
        <p:spPr>
          <a:xfrm>
            <a:off x="5972192" y="3407524"/>
            <a:ext cx="182880" cy="182880"/>
          </a:xfrm>
          <a:prstGeom prst="ellipse">
            <a:avLst/>
          </a:prstGeom>
          <a:solidFill>
            <a:srgbClr val="1F497D"/>
          </a:solidFill>
          <a:ln>
            <a:solidFill>
              <a:srgbClr val="57729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BD4537E8-7ACF-46AB-9883-00D6916FD9DD}"/>
              </a:ext>
            </a:extLst>
          </p:cNvPr>
          <p:cNvSpPr txBox="1"/>
          <p:nvPr/>
        </p:nvSpPr>
        <p:spPr>
          <a:xfrm>
            <a:off x="4343162" y="2144560"/>
            <a:ext cx="1032655" cy="369332"/>
          </a:xfrm>
          <a:prstGeom prst="rect">
            <a:avLst/>
          </a:prstGeom>
          <a:noFill/>
        </p:spPr>
        <p:txBody>
          <a:bodyPr wrap="none" rtlCol="0">
            <a:spAutoFit/>
          </a:bodyPr>
          <a:lstStyle/>
          <a:p>
            <a:r>
              <a:rPr lang="en-US" b="1" dirty="0"/>
              <a:t>(P′</a:t>
            </a:r>
            <a:r>
              <a:rPr lang="en-US" b="1" baseline="-25000" dirty="0"/>
              <a:t>3</a:t>
            </a:r>
            <a:r>
              <a:rPr lang="en-US" b="1" dirty="0"/>
              <a:t>, Q′ </a:t>
            </a:r>
            <a:r>
              <a:rPr lang="en-US" b="1" baseline="-25000" dirty="0"/>
              <a:t>3</a:t>
            </a:r>
            <a:r>
              <a:rPr lang="en-US" b="1" dirty="0"/>
              <a:t>)</a:t>
            </a:r>
          </a:p>
        </p:txBody>
      </p:sp>
      <p:sp>
        <p:nvSpPr>
          <p:cNvPr id="38" name="TextBox 37">
            <a:extLst>
              <a:ext uri="{FF2B5EF4-FFF2-40B4-BE49-F238E27FC236}">
                <a16:creationId xmlns:a16="http://schemas.microsoft.com/office/drawing/2014/main" id="{D027B357-D903-4BEB-810F-6B36C00691E5}"/>
              </a:ext>
            </a:extLst>
          </p:cNvPr>
          <p:cNvSpPr txBox="1"/>
          <p:nvPr/>
        </p:nvSpPr>
        <p:spPr>
          <a:xfrm>
            <a:off x="7358932" y="3019742"/>
            <a:ext cx="933269" cy="369332"/>
          </a:xfrm>
          <a:prstGeom prst="rect">
            <a:avLst/>
          </a:prstGeom>
          <a:noFill/>
        </p:spPr>
        <p:txBody>
          <a:bodyPr wrap="none" rtlCol="0">
            <a:spAutoFit/>
          </a:bodyPr>
          <a:lstStyle/>
          <a:p>
            <a:r>
              <a:rPr lang="en-US" b="1" dirty="0"/>
              <a:t>(P</a:t>
            </a:r>
            <a:r>
              <a:rPr lang="en-US" b="1" baseline="-25000" dirty="0"/>
              <a:t>1</a:t>
            </a:r>
            <a:r>
              <a:rPr lang="en-US" b="1" dirty="0"/>
              <a:t>, Q </a:t>
            </a:r>
            <a:r>
              <a:rPr lang="en-US" b="1" baseline="-25000" dirty="0"/>
              <a:t>1</a:t>
            </a:r>
            <a:r>
              <a:rPr lang="en-US" b="1" dirty="0"/>
              <a:t>)</a:t>
            </a:r>
          </a:p>
        </p:txBody>
      </p:sp>
      <p:cxnSp>
        <p:nvCxnSpPr>
          <p:cNvPr id="39" name="Straight Connector 38">
            <a:extLst>
              <a:ext uri="{FF2B5EF4-FFF2-40B4-BE49-F238E27FC236}">
                <a16:creationId xmlns:a16="http://schemas.microsoft.com/office/drawing/2014/main" id="{61D931DF-4C19-470B-8EED-3F13ED1B057A}"/>
              </a:ext>
            </a:extLst>
          </p:cNvPr>
          <p:cNvCxnSpPr>
            <a:cxnSpLocks/>
          </p:cNvCxnSpPr>
          <p:nvPr/>
        </p:nvCxnSpPr>
        <p:spPr>
          <a:xfrm>
            <a:off x="7828329" y="3512093"/>
            <a:ext cx="1309540" cy="835569"/>
          </a:xfrm>
          <a:prstGeom prst="line">
            <a:avLst/>
          </a:prstGeom>
          <a:ln w="50800">
            <a:solidFill>
              <a:schemeClr val="tx2"/>
            </a:solidFill>
          </a:ln>
        </p:spPr>
        <p:style>
          <a:lnRef idx="2">
            <a:schemeClr val="accent1"/>
          </a:lnRef>
          <a:fillRef idx="0">
            <a:schemeClr val="accent1"/>
          </a:fillRef>
          <a:effectRef idx="1">
            <a:schemeClr val="accent1"/>
          </a:effectRef>
          <a:fontRef idx="minor">
            <a:schemeClr val="tx1"/>
          </a:fontRef>
        </p:style>
      </p:cxnSp>
      <p:sp>
        <p:nvSpPr>
          <p:cNvPr id="45" name="Oval 44">
            <a:extLst>
              <a:ext uri="{FF2B5EF4-FFF2-40B4-BE49-F238E27FC236}">
                <a16:creationId xmlns:a16="http://schemas.microsoft.com/office/drawing/2014/main" id="{58228316-73D5-420F-ADB1-8E6383A8B881}"/>
              </a:ext>
            </a:extLst>
          </p:cNvPr>
          <p:cNvSpPr>
            <a:spLocks noChangeAspect="1"/>
          </p:cNvSpPr>
          <p:nvPr/>
        </p:nvSpPr>
        <p:spPr>
          <a:xfrm>
            <a:off x="9046429" y="4235091"/>
            <a:ext cx="182880" cy="182880"/>
          </a:xfrm>
          <a:prstGeom prst="ellipse">
            <a:avLst/>
          </a:prstGeom>
          <a:solidFill>
            <a:srgbClr val="1F497D"/>
          </a:solidFill>
          <a:ln>
            <a:solidFill>
              <a:srgbClr val="57729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6" name="Straight Connector 45">
            <a:extLst>
              <a:ext uri="{FF2B5EF4-FFF2-40B4-BE49-F238E27FC236}">
                <a16:creationId xmlns:a16="http://schemas.microsoft.com/office/drawing/2014/main" id="{3B141451-7E54-4114-BECF-B4F31B624550}"/>
              </a:ext>
            </a:extLst>
          </p:cNvPr>
          <p:cNvCxnSpPr>
            <a:cxnSpLocks/>
          </p:cNvCxnSpPr>
          <p:nvPr/>
        </p:nvCxnSpPr>
        <p:spPr>
          <a:xfrm>
            <a:off x="9206862" y="4347662"/>
            <a:ext cx="555280" cy="0"/>
          </a:xfrm>
          <a:prstGeom prst="line">
            <a:avLst/>
          </a:prstGeom>
          <a:ln w="50800">
            <a:solidFill>
              <a:schemeClr val="tx2"/>
            </a:solidFill>
          </a:ln>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4CEE07E9-FC25-4CAC-A933-963D3ADB3430}"/>
              </a:ext>
            </a:extLst>
          </p:cNvPr>
          <p:cNvSpPr txBox="1"/>
          <p:nvPr/>
        </p:nvSpPr>
        <p:spPr>
          <a:xfrm>
            <a:off x="8644791" y="3531613"/>
            <a:ext cx="1123244" cy="323165"/>
          </a:xfrm>
          <a:prstGeom prst="rect">
            <a:avLst/>
          </a:prstGeom>
          <a:solidFill>
            <a:srgbClr val="D9D9D9"/>
          </a:solidFill>
        </p:spPr>
        <p:txBody>
          <a:bodyPr wrap="square" rtlCol="0">
            <a:spAutoFit/>
          </a:bodyPr>
          <a:lstStyle/>
          <a:p>
            <a:pPr algn="ctr"/>
            <a:r>
              <a:rPr lang="en-US" sz="1500" dirty="0"/>
              <a:t>Generation</a:t>
            </a:r>
          </a:p>
        </p:txBody>
      </p:sp>
      <p:sp>
        <p:nvSpPr>
          <p:cNvPr id="48" name="TextBox 47">
            <a:extLst>
              <a:ext uri="{FF2B5EF4-FFF2-40B4-BE49-F238E27FC236}">
                <a16:creationId xmlns:a16="http://schemas.microsoft.com/office/drawing/2014/main" id="{24E771B2-C5E7-4D2C-8030-2C609E483930}"/>
              </a:ext>
            </a:extLst>
          </p:cNvPr>
          <p:cNvSpPr txBox="1"/>
          <p:nvPr/>
        </p:nvSpPr>
        <p:spPr>
          <a:xfrm>
            <a:off x="4167756" y="3528640"/>
            <a:ext cx="1123244" cy="323165"/>
          </a:xfrm>
          <a:prstGeom prst="rect">
            <a:avLst/>
          </a:prstGeom>
          <a:solidFill>
            <a:srgbClr val="D9D9D9"/>
          </a:solidFill>
        </p:spPr>
        <p:txBody>
          <a:bodyPr wrap="square" rtlCol="0">
            <a:spAutoFit/>
          </a:bodyPr>
          <a:lstStyle/>
          <a:p>
            <a:pPr algn="ctr"/>
            <a:r>
              <a:rPr lang="en-US" sz="1500" dirty="0"/>
              <a:t>Absorption</a:t>
            </a:r>
          </a:p>
        </p:txBody>
      </p:sp>
      <p:sp>
        <p:nvSpPr>
          <p:cNvPr id="51" name="TextBox 50">
            <a:extLst>
              <a:ext uri="{FF2B5EF4-FFF2-40B4-BE49-F238E27FC236}">
                <a16:creationId xmlns:a16="http://schemas.microsoft.com/office/drawing/2014/main" id="{C790644A-1DB3-4AA2-8B94-5D82316F98D1}"/>
              </a:ext>
            </a:extLst>
          </p:cNvPr>
          <p:cNvSpPr txBox="1"/>
          <p:nvPr/>
        </p:nvSpPr>
        <p:spPr>
          <a:xfrm>
            <a:off x="4020959" y="3118548"/>
            <a:ext cx="1469248" cy="369332"/>
          </a:xfrm>
          <a:prstGeom prst="rect">
            <a:avLst/>
          </a:prstGeom>
          <a:noFill/>
        </p:spPr>
        <p:txBody>
          <a:bodyPr wrap="square" rtlCol="0">
            <a:spAutoFit/>
          </a:bodyPr>
          <a:lstStyle/>
          <a:p>
            <a:r>
              <a:rPr lang="en-US" b="1" dirty="0"/>
              <a:t>Active Power</a:t>
            </a:r>
          </a:p>
        </p:txBody>
      </p:sp>
      <p:cxnSp>
        <p:nvCxnSpPr>
          <p:cNvPr id="25" name="Straight Arrow Connector 24">
            <a:extLst>
              <a:ext uri="{FF2B5EF4-FFF2-40B4-BE49-F238E27FC236}">
                <a16:creationId xmlns:a16="http://schemas.microsoft.com/office/drawing/2014/main" id="{BE1E74ED-9224-4FA7-AF84-0BF1A661F5D0}"/>
              </a:ext>
            </a:extLst>
          </p:cNvPr>
          <p:cNvCxnSpPr>
            <a:cxnSpLocks/>
          </p:cNvCxnSpPr>
          <p:nvPr/>
        </p:nvCxnSpPr>
        <p:spPr>
          <a:xfrm>
            <a:off x="6267450" y="3389852"/>
            <a:ext cx="1314450" cy="0"/>
          </a:xfrm>
          <a:prstGeom prst="straightConnector1">
            <a:avLst/>
          </a:prstGeom>
          <a:ln>
            <a:solidFill>
              <a:schemeClr val="tx1"/>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99BEC15C-5473-4A74-9784-5E72695E9429}"/>
              </a:ext>
            </a:extLst>
          </p:cNvPr>
          <p:cNvSpPr txBox="1"/>
          <p:nvPr/>
        </p:nvSpPr>
        <p:spPr>
          <a:xfrm>
            <a:off x="6425910" y="3143250"/>
            <a:ext cx="994183" cy="307777"/>
          </a:xfrm>
          <a:prstGeom prst="rect">
            <a:avLst/>
          </a:prstGeom>
          <a:noFill/>
        </p:spPr>
        <p:txBody>
          <a:bodyPr wrap="none" rtlCol="0">
            <a:spAutoFit/>
          </a:bodyPr>
          <a:lstStyle/>
          <a:p>
            <a:r>
              <a:rPr lang="en-US" sz="1400" b="1" dirty="0"/>
              <a:t>Dead Band</a:t>
            </a:r>
          </a:p>
        </p:txBody>
      </p:sp>
      <p:sp>
        <p:nvSpPr>
          <p:cNvPr id="29" name="TextBox 28">
            <a:extLst>
              <a:ext uri="{FF2B5EF4-FFF2-40B4-BE49-F238E27FC236}">
                <a16:creationId xmlns:a16="http://schemas.microsoft.com/office/drawing/2014/main" id="{AC43FFA7-EC94-4EEC-A629-9EBA8FF1193D}"/>
              </a:ext>
            </a:extLst>
          </p:cNvPr>
          <p:cNvSpPr txBox="1"/>
          <p:nvPr/>
        </p:nvSpPr>
        <p:spPr>
          <a:xfrm rot="16200000">
            <a:off x="5883340" y="2014059"/>
            <a:ext cx="1686767" cy="369332"/>
          </a:xfrm>
          <a:prstGeom prst="rect">
            <a:avLst/>
          </a:prstGeom>
          <a:noFill/>
        </p:spPr>
        <p:txBody>
          <a:bodyPr wrap="square" rtlCol="0">
            <a:spAutoFit/>
          </a:bodyPr>
          <a:lstStyle/>
          <a:p>
            <a:r>
              <a:rPr lang="en-US" b="1" dirty="0"/>
              <a:t>Reactive Power</a:t>
            </a:r>
          </a:p>
        </p:txBody>
      </p:sp>
    </p:spTree>
    <p:extLst>
      <p:ext uri="{BB962C8B-B14F-4D97-AF65-F5344CB8AC3E}">
        <p14:creationId xmlns:p14="http://schemas.microsoft.com/office/powerpoint/2010/main" val="403848627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30C962709CEDC428F143FA658B93064" ma:contentTypeVersion="2" ma:contentTypeDescription="Create a new document." ma:contentTypeScope="" ma:versionID="869cae7bf1d5ec5379377f47607f6ffe">
  <xsd:schema xmlns:xsd="http://www.w3.org/2001/XMLSchema" xmlns:xs="http://www.w3.org/2001/XMLSchema" xmlns:p="http://schemas.microsoft.com/office/2006/metadata/properties" xmlns:ns2="948f5a13-eed3-4086-9a29-a99898d6e70b" targetNamespace="http://schemas.microsoft.com/office/2006/metadata/properties" ma:root="true" ma:fieldsID="6a12fd757206e062de29b525def20113" ns2:_="">
    <xsd:import namespace="948f5a13-eed3-4086-9a29-a99898d6e70b"/>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8f5a13-eed3-4086-9a29-a99898d6e7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8B13C3D-A5E2-4F61-BBE3-13EA1F022A24}">
  <ds:schemaRefs>
    <ds:schemaRef ds:uri="http://schemas.microsoft.com/sharepoint/v3/contenttype/forms"/>
  </ds:schemaRefs>
</ds:datastoreItem>
</file>

<file path=customXml/itemProps2.xml><?xml version="1.0" encoding="utf-8"?>
<ds:datastoreItem xmlns:ds="http://schemas.openxmlformats.org/officeDocument/2006/customXml" ds:itemID="{84B460FC-0F6C-4540-B99E-7FF169EA0F4F}">
  <ds:schemaRefs>
    <ds:schemaRef ds:uri="948f5a13-eed3-4086-9a29-a99898d6e70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B9923D2-A815-4650-A46D-B8B355572EE8}">
  <ds:schemaRefs>
    <ds:schemaRef ds:uri="948f5a13-eed3-4086-9a29-a99898d6e70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192</TotalTime>
  <Words>2653</Words>
  <Application>Microsoft Office PowerPoint</Application>
  <PresentationFormat>Widescreen</PresentationFormat>
  <Paragraphs>264</Paragraphs>
  <Slides>28</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Courier New</vt:lpstr>
      <vt:lpstr>Lucida Grande</vt:lpstr>
      <vt:lpstr>TimesNewRomanPSMT</vt:lpstr>
      <vt:lpstr>Wingdings</vt:lpstr>
      <vt:lpstr>1_Office Theme</vt:lpstr>
      <vt:lpstr>Automated DER Response</vt:lpstr>
      <vt:lpstr>Agenda</vt:lpstr>
      <vt:lpstr>Context</vt:lpstr>
      <vt:lpstr>PowerPoint Presentation</vt:lpstr>
      <vt:lpstr>IEEE Standard 1547 Scope and Purpose</vt:lpstr>
      <vt:lpstr>Active Voltage Regulation Capabilities</vt:lpstr>
      <vt:lpstr>Real Power and…Imaginary Power?</vt:lpstr>
      <vt:lpstr>Voltage–Reactive Power (Volt-VAR)</vt:lpstr>
      <vt:lpstr>Active Power–Reactive Power (Watt-VAR, P-Q) </vt:lpstr>
      <vt:lpstr>Voltage–Active Power (Volt-Watt) </vt:lpstr>
      <vt:lpstr>Response to Area EPS Abnormal Conditions</vt:lpstr>
      <vt:lpstr>Voltage Ride-Through</vt:lpstr>
      <vt:lpstr>Frequency Ride-Through</vt:lpstr>
      <vt:lpstr>PowerPoint Presentation</vt:lpstr>
      <vt:lpstr>A Scalable, Hierarchical Approach for DER Management</vt:lpstr>
      <vt:lpstr>Demonstrate Enhanced Load Flexibility, Grid Reliability, and Resilience in an All-Electric, Low-Income Residential Community in a Cold Climate</vt:lpstr>
      <vt:lpstr>Cloud-Based DER Management for Grid Reliability  and Resilience  </vt:lpstr>
      <vt:lpstr>Best Practices and Lessons Learned</vt:lpstr>
      <vt:lpstr>PowerPoint Presentation</vt:lpstr>
      <vt:lpstr>Load Disaggregation</vt:lpstr>
      <vt:lpstr>Non-Intrusive Load Monitoring</vt:lpstr>
      <vt:lpstr>Benefits and Applications</vt:lpstr>
      <vt:lpstr>Impact</vt:lpstr>
      <vt:lpstr>Characteristics</vt:lpstr>
      <vt:lpstr>Challenges</vt:lpstr>
      <vt:lpstr>Questions Utility Consumer Advocates Can Ask</vt:lpstr>
      <vt:lpstr>Resources for More Information</vt:lpstr>
      <vt:lpstr>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Yang, Rui</dc:creator>
  <cp:lastModifiedBy>Yang, Rui</cp:lastModifiedBy>
  <cp:revision>29</cp:revision>
  <dcterms:created xsi:type="dcterms:W3CDTF">2021-10-21T16:39:17Z</dcterms:created>
  <dcterms:modified xsi:type="dcterms:W3CDTF">2021-11-19T16:22:27Z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0x010100730C962709CEDC428F143FA658B93064</vt:lpwstr>
  </property>
</Properties>
</file>