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3"/>
  </p:notesMasterIdLst>
  <p:sldIdLst>
    <p:sldId id="256" r:id="rId5"/>
    <p:sldId id="273" r:id="rId6"/>
    <p:sldId id="274" r:id="rId7"/>
    <p:sldId id="391" r:id="rId8"/>
    <p:sldId id="430" r:id="rId9"/>
    <p:sldId id="393" r:id="rId10"/>
    <p:sldId id="431" r:id="rId11"/>
    <p:sldId id="395" r:id="rId12"/>
    <p:sldId id="398" r:id="rId13"/>
    <p:sldId id="344" r:id="rId14"/>
    <p:sldId id="376" r:id="rId15"/>
    <p:sldId id="275" r:id="rId16"/>
    <p:sldId id="277" r:id="rId17"/>
    <p:sldId id="432" r:id="rId18"/>
    <p:sldId id="279" r:id="rId19"/>
    <p:sldId id="280" r:id="rId20"/>
    <p:sldId id="282" r:id="rId21"/>
    <p:sldId id="283" r:id="rId22"/>
    <p:sldId id="399" r:id="rId23"/>
    <p:sldId id="386" r:id="rId24"/>
    <p:sldId id="400" r:id="rId25"/>
    <p:sldId id="401" r:id="rId26"/>
    <p:sldId id="402" r:id="rId27"/>
    <p:sldId id="403" r:id="rId28"/>
    <p:sldId id="404" r:id="rId29"/>
    <p:sldId id="405" r:id="rId30"/>
    <p:sldId id="406" r:id="rId31"/>
    <p:sldId id="419" r:id="rId32"/>
    <p:sldId id="421" r:id="rId33"/>
    <p:sldId id="340" r:id="rId34"/>
    <p:sldId id="422" r:id="rId35"/>
    <p:sldId id="411" r:id="rId36"/>
    <p:sldId id="426" r:id="rId37"/>
    <p:sldId id="427" r:id="rId38"/>
    <p:sldId id="428" r:id="rId39"/>
    <p:sldId id="417" r:id="rId40"/>
    <p:sldId id="429" r:id="rId41"/>
    <p:sldId id="407" r:id="rId42"/>
    <p:sldId id="408" r:id="rId43"/>
    <p:sldId id="409" r:id="rId44"/>
    <p:sldId id="433" r:id="rId45"/>
    <p:sldId id="420" r:id="rId46"/>
    <p:sldId id="424" r:id="rId47"/>
    <p:sldId id="423" r:id="rId48"/>
    <p:sldId id="383" r:id="rId49"/>
    <p:sldId id="384" r:id="rId50"/>
    <p:sldId id="385" r:id="rId51"/>
    <p:sldId id="425" r:id="rId52"/>
    <p:sldId id="343" r:id="rId53"/>
    <p:sldId id="341" r:id="rId54"/>
    <p:sldId id="269" r:id="rId55"/>
    <p:sldId id="271" r:id="rId56"/>
    <p:sldId id="263" r:id="rId57"/>
    <p:sldId id="264" r:id="rId58"/>
    <p:sldId id="416" r:id="rId59"/>
    <p:sldId id="387" r:id="rId60"/>
    <p:sldId id="382" r:id="rId61"/>
    <p:sldId id="397"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Schwartz" initials="LCS" lastIdx="192" clrIdx="0">
    <p:extLst>
      <p:ext uri="{19B8F6BF-5375-455C-9EA6-DF929625EA0E}">
        <p15:presenceInfo xmlns:p15="http://schemas.microsoft.com/office/powerpoint/2012/main" userId="Lisa Schwartz" providerId="None"/>
      </p:ext>
    </p:extLst>
  </p:cmAuthor>
  <p:cmAuthor id="2" name="Powell, Devyn W" initials="PDW" lastIdx="3" clrIdx="1">
    <p:extLst>
      <p:ext uri="{19B8F6BF-5375-455C-9EA6-DF929625EA0E}">
        <p15:presenceInfo xmlns:p15="http://schemas.microsoft.com/office/powerpoint/2012/main" userId="S::devyn.powell@pnnl.gov::9634a9b4-0767-49c3-9708-f86397d704e0" providerId="AD"/>
      </p:ext>
    </p:extLst>
  </p:cmAuthor>
  <p:cmAuthor id="3" name="Homer, Juliet S" initials="HJS" lastIdx="33" clrIdx="2">
    <p:extLst>
      <p:ext uri="{19B8F6BF-5375-455C-9EA6-DF929625EA0E}">
        <p15:presenceInfo xmlns:p15="http://schemas.microsoft.com/office/powerpoint/2012/main" userId="S::juliet.homer@pnnl.gov::07e02e68-466c-46cb-84f2-db5371dd2738" providerId="AD"/>
      </p:ext>
    </p:extLst>
  </p:cmAuthor>
  <p:cmAuthor id="4" name="Hurlbut, David" initials="HD" lastIdx="7" clrIdx="3">
    <p:extLst>
      <p:ext uri="{19B8F6BF-5375-455C-9EA6-DF929625EA0E}">
        <p15:presenceInfo xmlns:p15="http://schemas.microsoft.com/office/powerpoint/2012/main" userId="S::dhurlbut@nrel.gov::74c3715e-b700-4c5a-8792-2a8ff118eda7" providerId="AD"/>
      </p:ext>
    </p:extLst>
  </p:cmAuthor>
  <p:cmAuthor id="5" name="Alan Cooke" initials="AC-PNNL" lastIdx="24" clrIdx="4">
    <p:extLst>
      <p:ext uri="{19B8F6BF-5375-455C-9EA6-DF929625EA0E}">
        <p15:presenceInfo xmlns:p15="http://schemas.microsoft.com/office/powerpoint/2012/main" userId="Alan Coo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43" autoAdjust="0"/>
    <p:restoredTop sz="84943" autoAdjust="0"/>
  </p:normalViewPr>
  <p:slideViewPr>
    <p:cSldViewPr snapToGrid="0" snapToObjects="1">
      <p:cViewPr varScale="1">
        <p:scale>
          <a:sx n="112" d="100"/>
          <a:sy n="112" d="100"/>
        </p:scale>
        <p:origin x="208" y="1088"/>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powe819\Downloads\SeriesReport-20211020163918_e598bf.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tx>
            <c:strRef>
              <c:f>Sheet1!$B$1</c:f>
              <c:strCache>
                <c:ptCount val="1"/>
                <c:pt idx="0">
                  <c:v>MW retired</c:v>
                </c:pt>
              </c:strCache>
            </c:strRef>
          </c:tx>
          <c:spPr>
            <a:solidFill>
              <a:schemeClr val="accent6"/>
            </a:solidFill>
            <a:ln>
              <a:noFill/>
            </a:ln>
            <a:effectLst/>
          </c:spPr>
          <c:invertIfNegative val="0"/>
          <c:dPt>
            <c:idx val="7"/>
            <c:invertIfNegative val="0"/>
            <c:bubble3D val="0"/>
            <c:spPr>
              <a:solidFill>
                <a:schemeClr val="accent6">
                  <a:lumMod val="50000"/>
                </a:schemeClr>
              </a:solidFill>
              <a:ln>
                <a:noFill/>
              </a:ln>
              <a:effectLst/>
            </c:spPr>
            <c:extLst>
              <c:ext xmlns:c16="http://schemas.microsoft.com/office/drawing/2014/chart" uri="{C3380CC4-5D6E-409C-BE32-E72D297353CC}">
                <c16:uniqueId val="{00000004-67F6-F14E-B94C-0442D303A5E4}"/>
              </c:ext>
            </c:extLst>
          </c:dPt>
          <c:dPt>
            <c:idx val="8"/>
            <c:invertIfNegative val="0"/>
            <c:bubble3D val="0"/>
            <c:spPr>
              <a:solidFill>
                <a:schemeClr val="accent6">
                  <a:lumMod val="50000"/>
                </a:schemeClr>
              </a:solidFill>
              <a:ln>
                <a:noFill/>
              </a:ln>
              <a:effectLst/>
            </c:spPr>
            <c:extLst>
              <c:ext xmlns:c16="http://schemas.microsoft.com/office/drawing/2014/chart" uri="{C3380CC4-5D6E-409C-BE32-E72D297353CC}">
                <c16:uniqueId val="{00000003-67F6-F14E-B94C-0442D303A5E4}"/>
              </c:ext>
            </c:extLst>
          </c:dPt>
          <c:dPt>
            <c:idx val="9"/>
            <c:invertIfNegative val="0"/>
            <c:bubble3D val="0"/>
            <c:spPr>
              <a:solidFill>
                <a:schemeClr val="accent6">
                  <a:lumMod val="50000"/>
                </a:schemeClr>
              </a:solidFill>
              <a:ln>
                <a:noFill/>
              </a:ln>
              <a:effectLst/>
            </c:spPr>
            <c:extLst>
              <c:ext xmlns:c16="http://schemas.microsoft.com/office/drawing/2014/chart" uri="{C3380CC4-5D6E-409C-BE32-E72D297353CC}">
                <c16:uniqueId val="{00000005-67F6-F14E-B94C-0442D303A5E4}"/>
              </c:ext>
            </c:extLst>
          </c:dPt>
          <c:dPt>
            <c:idx val="10"/>
            <c:invertIfNegative val="0"/>
            <c:bubble3D val="0"/>
            <c:spPr>
              <a:solidFill>
                <a:schemeClr val="accent6">
                  <a:lumMod val="50000"/>
                </a:schemeClr>
              </a:solidFill>
              <a:ln>
                <a:noFill/>
              </a:ln>
              <a:effectLst/>
            </c:spPr>
            <c:extLst>
              <c:ext xmlns:c16="http://schemas.microsoft.com/office/drawing/2014/chart" uri="{C3380CC4-5D6E-409C-BE32-E72D297353CC}">
                <c16:uniqueId val="{00000007-8DF6-694B-8B12-84C73DCB7A08}"/>
              </c:ext>
            </c:extLst>
          </c:dPt>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Sheet1!$B$2:$B$12</c:f>
              <c:numCache>
                <c:formatCode>_(* #,##0_);_(* \(#,##0\);_(* "-"??_);_(@_)</c:formatCode>
                <c:ptCount val="11"/>
                <c:pt idx="0">
                  <c:v>1628.1999999999996</c:v>
                </c:pt>
                <c:pt idx="1">
                  <c:v>2990.7999999999997</c:v>
                </c:pt>
                <c:pt idx="2">
                  <c:v>11444.699999999999</c:v>
                </c:pt>
                <c:pt idx="3">
                  <c:v>6713.5000000000009</c:v>
                </c:pt>
                <c:pt idx="4">
                  <c:v>4849.3999999999996</c:v>
                </c:pt>
                <c:pt idx="5">
                  <c:v>16676.400000000005</c:v>
                </c:pt>
                <c:pt idx="6">
                  <c:v>8695.7000000000007</c:v>
                </c:pt>
                <c:pt idx="7">
                  <c:v>6947.8</c:v>
                </c:pt>
                <c:pt idx="8">
                  <c:v>14611.800000000001</c:v>
                </c:pt>
                <c:pt idx="9">
                  <c:v>14359.599999999999</c:v>
                </c:pt>
                <c:pt idx="10">
                  <c:v>11590.500000000002</c:v>
                </c:pt>
              </c:numCache>
            </c:numRef>
          </c:val>
          <c:extLst>
            <c:ext xmlns:c16="http://schemas.microsoft.com/office/drawing/2014/chart" uri="{C3380CC4-5D6E-409C-BE32-E72D297353CC}">
              <c16:uniqueId val="{00000000-67F6-F14E-B94C-0442D303A5E4}"/>
            </c:ext>
          </c:extLst>
        </c:ser>
        <c:dLbls>
          <c:showLegendKey val="0"/>
          <c:showVal val="0"/>
          <c:showCatName val="0"/>
          <c:showSerName val="0"/>
          <c:showPercent val="0"/>
          <c:showBubbleSize val="0"/>
        </c:dLbls>
        <c:gapWidth val="85"/>
        <c:overlap val="100"/>
        <c:axId val="184268528"/>
        <c:axId val="184307488"/>
      </c:barChart>
      <c:catAx>
        <c:axId val="18426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4307488"/>
        <c:crosses val="autoZero"/>
        <c:auto val="1"/>
        <c:lblAlgn val="ctr"/>
        <c:lblOffset val="100"/>
        <c:noMultiLvlLbl val="0"/>
      </c:catAx>
      <c:valAx>
        <c:axId val="184307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MW</a:t>
                </a:r>
              </a:p>
            </c:rich>
          </c:tx>
          <c:overlay val="0"/>
          <c:spPr>
            <a:noFill/>
            <a:ln>
              <a:noFill/>
            </a:ln>
            <a:effectLst/>
          </c:spPr>
          <c:txPr>
            <a:bodyPr rot="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4268528"/>
        <c:crosses val="autoZero"/>
        <c:crossBetween val="between"/>
        <c:majorUnit val="5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Arial" panose="020B0604020202020204" pitchFamily="34" charset="0"/>
              </a:defRPr>
            </a:pPr>
            <a:r>
              <a:rPr lang="en-US" sz="1600" b="1"/>
              <a:t>Annual Coal Mining Industry Employment, 1985 - 2021</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venir Next LT Pro" panose="020B05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'BLS Data Series'!$B$13</c:f>
              <c:strCache>
                <c:ptCount val="1"/>
                <c:pt idx="0">
                  <c:v>Total employees (thousands)</c:v>
                </c:pt>
              </c:strCache>
            </c:strRef>
          </c:tx>
          <c:spPr>
            <a:ln w="28575" cap="rnd">
              <a:solidFill>
                <a:srgbClr val="7506A2"/>
              </a:solidFill>
              <a:round/>
            </a:ln>
            <a:effectLst/>
          </c:spPr>
          <c:marker>
            <c:symbol val="none"/>
          </c:marker>
          <c:cat>
            <c:numRef>
              <c:f>'BLS Data Series'!$A$14:$A$50</c:f>
              <c:numCache>
                <c:formatCode>General</c:formatCode>
                <c:ptCount val="37"/>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numCache>
            </c:numRef>
          </c:cat>
          <c:val>
            <c:numRef>
              <c:f>'BLS Data Series'!$B$14:$B$50</c:f>
              <c:numCache>
                <c:formatCode>#0.0</c:formatCode>
                <c:ptCount val="37"/>
                <c:pt idx="0">
                  <c:v>173.68333333333331</c:v>
                </c:pt>
                <c:pt idx="1">
                  <c:v>163</c:v>
                </c:pt>
                <c:pt idx="2">
                  <c:v>150.12499999999997</c:v>
                </c:pt>
                <c:pt idx="3">
                  <c:v>139.06666666666666</c:v>
                </c:pt>
                <c:pt idx="4">
                  <c:v>133.11666666666667</c:v>
                </c:pt>
                <c:pt idx="5">
                  <c:v>136.14166666666668</c:v>
                </c:pt>
                <c:pt idx="6">
                  <c:v>125.69999999999999</c:v>
                </c:pt>
                <c:pt idx="7">
                  <c:v>117.59166666666665</c:v>
                </c:pt>
                <c:pt idx="8">
                  <c:v>100.13333333333334</c:v>
                </c:pt>
                <c:pt idx="9">
                  <c:v>103.50000000000001</c:v>
                </c:pt>
                <c:pt idx="10">
                  <c:v>96.658333333333317</c:v>
                </c:pt>
                <c:pt idx="11">
                  <c:v>90.5</c:v>
                </c:pt>
                <c:pt idx="12">
                  <c:v>89.425000000000011</c:v>
                </c:pt>
                <c:pt idx="13">
                  <c:v>85.325000000000003</c:v>
                </c:pt>
                <c:pt idx="14">
                  <c:v>78.591666666666669</c:v>
                </c:pt>
                <c:pt idx="15">
                  <c:v>72.083333333333329</c:v>
                </c:pt>
                <c:pt idx="16">
                  <c:v>74.308333333333351</c:v>
                </c:pt>
                <c:pt idx="17">
                  <c:v>74.424999999999997</c:v>
                </c:pt>
                <c:pt idx="18">
                  <c:v>69.983333333333334</c:v>
                </c:pt>
                <c:pt idx="19">
                  <c:v>70.558333333333337</c:v>
                </c:pt>
                <c:pt idx="20">
                  <c:v>73.86666666666666</c:v>
                </c:pt>
                <c:pt idx="21">
                  <c:v>78</c:v>
                </c:pt>
                <c:pt idx="22">
                  <c:v>77.13333333333334</c:v>
                </c:pt>
                <c:pt idx="23">
                  <c:v>81.125</c:v>
                </c:pt>
                <c:pt idx="24">
                  <c:v>81.483333333333334</c:v>
                </c:pt>
                <c:pt idx="25">
                  <c:v>80.783333333333346</c:v>
                </c:pt>
                <c:pt idx="26">
                  <c:v>87.291666666666671</c:v>
                </c:pt>
                <c:pt idx="27">
                  <c:v>84.649999999999991</c:v>
                </c:pt>
                <c:pt idx="28">
                  <c:v>78.108333333333348</c:v>
                </c:pt>
                <c:pt idx="29">
                  <c:v>73.266666666666666</c:v>
                </c:pt>
                <c:pt idx="30">
                  <c:v>64.05</c:v>
                </c:pt>
                <c:pt idx="31">
                  <c:v>50.741666666666667</c:v>
                </c:pt>
                <c:pt idx="32">
                  <c:v>51.499999999999993</c:v>
                </c:pt>
                <c:pt idx="33">
                  <c:v>51.600000000000016</c:v>
                </c:pt>
                <c:pt idx="34">
                  <c:v>50.483333333333341</c:v>
                </c:pt>
                <c:pt idx="35">
                  <c:v>41.666666666666671</c:v>
                </c:pt>
                <c:pt idx="36">
                  <c:v>42.344444444444441</c:v>
                </c:pt>
              </c:numCache>
            </c:numRef>
          </c:val>
          <c:smooth val="0"/>
          <c:extLst>
            <c:ext xmlns:c16="http://schemas.microsoft.com/office/drawing/2014/chart" uri="{C3380CC4-5D6E-409C-BE32-E72D297353CC}">
              <c16:uniqueId val="{00000000-82D6-43FA-9B75-53AC089C922E}"/>
            </c:ext>
          </c:extLst>
        </c:ser>
        <c:dLbls>
          <c:showLegendKey val="0"/>
          <c:showVal val="0"/>
          <c:showCatName val="0"/>
          <c:showSerName val="0"/>
          <c:showPercent val="0"/>
          <c:showBubbleSize val="0"/>
        </c:dLbls>
        <c:smooth val="0"/>
        <c:axId val="152108416"/>
        <c:axId val="152109248"/>
      </c:lineChart>
      <c:catAx>
        <c:axId val="152108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venir Next LT Pro" panose="020B0504020202020204" pitchFamily="34" charset="0"/>
                <a:ea typeface="+mn-ea"/>
                <a:cs typeface="Arial" panose="020B0604020202020204" pitchFamily="34" charset="0"/>
              </a:defRPr>
            </a:pPr>
            <a:endParaRPr lang="en-US"/>
          </a:p>
        </c:txPr>
        <c:crossAx val="152109248"/>
        <c:crosses val="autoZero"/>
        <c:auto val="1"/>
        <c:lblAlgn val="ctr"/>
        <c:lblOffset val="100"/>
        <c:tickLblSkip val="3"/>
        <c:noMultiLvlLbl val="0"/>
      </c:catAx>
      <c:valAx>
        <c:axId val="152109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venir Next LT Pro" panose="020B0504020202020204" pitchFamily="34" charset="0"/>
                <a:ea typeface="+mn-ea"/>
                <a:cs typeface="Arial" panose="020B0604020202020204" pitchFamily="34" charset="0"/>
              </a:defRPr>
            </a:pPr>
            <a:endParaRPr lang="en-US"/>
          </a:p>
        </c:txPr>
        <c:crossAx val="152108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venir Next LT Pro" panose="020B05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50000"/>
        </a:schemeClr>
      </a:solidFill>
      <a:round/>
    </a:ln>
    <a:effectLst/>
  </c:spPr>
  <c:txPr>
    <a:bodyPr/>
    <a:lstStyle/>
    <a:p>
      <a:pPr>
        <a:defRPr>
          <a:latin typeface="Avenir Next LT Pro" panose="020B05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err="1"/>
              <a:t>Vistra</a:t>
            </a:r>
            <a:r>
              <a:rPr lang="en-US" sz="1600" baseline="0" dirty="0"/>
              <a:t> n</a:t>
            </a:r>
            <a:r>
              <a:rPr lang="en-US" sz="1600" dirty="0"/>
              <a:t>et revenue (loss) reported in 10-K </a:t>
            </a:r>
            <a:r>
              <a:rPr lang="en-US" sz="1600" baseline="0" dirty="0"/>
              <a:t> filings</a:t>
            </a:r>
            <a:endParaRPr lang="en-US" sz="1600" dirty="0"/>
          </a:p>
        </c:rich>
      </c:tx>
      <c:layout>
        <c:manualLayout>
          <c:xMode val="edge"/>
          <c:yMode val="edge"/>
          <c:x val="0.15109816059533507"/>
          <c:y val="2.351318292230258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367677780263665"/>
          <c:y val="0.21940954244723659"/>
          <c:w val="0.8063232221973633"/>
          <c:h val="0.64126491441309241"/>
        </c:manualLayout>
      </c:layout>
      <c:barChart>
        <c:barDir val="col"/>
        <c:grouping val="stacked"/>
        <c:varyColors val="0"/>
        <c:ser>
          <c:idx val="0"/>
          <c:order val="0"/>
          <c:tx>
            <c:strRef>
              <c:f>Sheet1!$B$1</c:f>
              <c:strCache>
                <c:ptCount val="1"/>
                <c:pt idx="0">
                  <c:v>Net revenue (loss)</c:v>
                </c:pt>
              </c:strCache>
            </c:strRef>
          </c:tx>
          <c:spPr>
            <a:solidFill>
              <a:schemeClr val="accent1"/>
            </a:solidFill>
            <a:ln>
              <a:noFill/>
            </a:ln>
            <a:effectLst/>
          </c:spPr>
          <c:invertIfNegative val="0"/>
          <c:cat>
            <c:numRef>
              <c:f>Sheet1!$A$2:$A$5</c:f>
              <c:numCache>
                <c:formatCode>General</c:formatCode>
                <c:ptCount val="4"/>
                <c:pt idx="0">
                  <c:v>2017</c:v>
                </c:pt>
                <c:pt idx="1">
                  <c:v>2018</c:v>
                </c:pt>
                <c:pt idx="2">
                  <c:v>2019</c:v>
                </c:pt>
                <c:pt idx="3">
                  <c:v>2020</c:v>
                </c:pt>
              </c:numCache>
            </c:numRef>
          </c:cat>
          <c:val>
            <c:numRef>
              <c:f>Sheet1!$B$2:$B$5</c:f>
              <c:numCache>
                <c:formatCode>_("$"* #,##0_);_("$"* \(#,##0\);_("$"* "-"??_);_(@_)</c:formatCode>
                <c:ptCount val="4"/>
                <c:pt idx="0">
                  <c:v>-254</c:v>
                </c:pt>
                <c:pt idx="1">
                  <c:v>-54</c:v>
                </c:pt>
                <c:pt idx="2">
                  <c:v>928</c:v>
                </c:pt>
                <c:pt idx="3">
                  <c:v>636</c:v>
                </c:pt>
              </c:numCache>
            </c:numRef>
          </c:val>
          <c:extLst>
            <c:ext xmlns:c16="http://schemas.microsoft.com/office/drawing/2014/chart" uri="{C3380CC4-5D6E-409C-BE32-E72D297353CC}">
              <c16:uniqueId val="{00000000-8EA0-3B42-8C5B-6594A8128D28}"/>
            </c:ext>
          </c:extLst>
        </c:ser>
        <c:dLbls>
          <c:showLegendKey val="0"/>
          <c:showVal val="0"/>
          <c:showCatName val="0"/>
          <c:showSerName val="0"/>
          <c:showPercent val="0"/>
          <c:showBubbleSize val="0"/>
        </c:dLbls>
        <c:gapWidth val="150"/>
        <c:overlap val="100"/>
        <c:axId val="1925127616"/>
        <c:axId val="1924988448"/>
      </c:barChart>
      <c:catAx>
        <c:axId val="19251276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4988448"/>
        <c:crosses val="autoZero"/>
        <c:auto val="1"/>
        <c:lblAlgn val="ctr"/>
        <c:lblOffset val="100"/>
        <c:noMultiLvlLbl val="0"/>
      </c:catAx>
      <c:valAx>
        <c:axId val="1924988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5127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6">
        <a:lumMod val="20000"/>
        <a:lumOff val="80000"/>
      </a:schemeClr>
    </a:solidFill>
    <a:ln>
      <a:noFill/>
    </a:ln>
    <a:effectLst>
      <a:outerShdw blurRad="50800" dist="38100" dir="13500000" algn="br" rotWithShape="0">
        <a:prstClr val="black">
          <a:alpha val="40000"/>
        </a:prstClr>
      </a:outerShd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Typical operating day, old bulk power system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86359408668928"/>
          <c:y val="0.11990177560002148"/>
          <c:w val="0.85184499222996979"/>
          <c:h val="0.79954608555129592"/>
        </c:manualLayout>
      </c:layout>
      <c:areaChart>
        <c:grouping val="stacked"/>
        <c:varyColors val="0"/>
        <c:ser>
          <c:idx val="0"/>
          <c:order val="0"/>
          <c:tx>
            <c:strRef>
              <c:f>Sheet1!$B$1</c:f>
              <c:strCache>
                <c:ptCount val="1"/>
                <c:pt idx="0">
                  <c:v>Baseload (Nuclear)</c:v>
                </c:pt>
              </c:strCache>
            </c:strRef>
          </c:tx>
          <c:spPr>
            <a:solidFill>
              <a:schemeClr val="accent6"/>
            </a:solidFill>
            <a:ln>
              <a:noFill/>
            </a:ln>
            <a:effectLst/>
          </c:spPr>
          <c:dLbls>
            <c:dLbl>
              <c:idx val="0"/>
              <c:layout>
                <c:manualLayout>
                  <c:x val="0.14966984592809979"/>
                  <c:y val="5.612065321788976E-3"/>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FF00"/>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2518-7E4A-B019-3E7697DA92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Sheet1!$B$2:$B$97</c:f>
              <c:numCache>
                <c:formatCode>General</c:formatCode>
                <c:ptCount val="96"/>
                <c:pt idx="0">
                  <c:v>5000</c:v>
                </c:pt>
                <c:pt idx="1">
                  <c:v>5000</c:v>
                </c:pt>
                <c:pt idx="2">
                  <c:v>5000</c:v>
                </c:pt>
                <c:pt idx="3">
                  <c:v>5000</c:v>
                </c:pt>
                <c:pt idx="4">
                  <c:v>5000</c:v>
                </c:pt>
                <c:pt idx="5">
                  <c:v>5000</c:v>
                </c:pt>
                <c:pt idx="6">
                  <c:v>5000</c:v>
                </c:pt>
                <c:pt idx="7">
                  <c:v>5000</c:v>
                </c:pt>
                <c:pt idx="8">
                  <c:v>5000</c:v>
                </c:pt>
                <c:pt idx="9">
                  <c:v>5000</c:v>
                </c:pt>
                <c:pt idx="10">
                  <c:v>5000</c:v>
                </c:pt>
                <c:pt idx="11">
                  <c:v>5000</c:v>
                </c:pt>
                <c:pt idx="12">
                  <c:v>5000</c:v>
                </c:pt>
                <c:pt idx="13">
                  <c:v>5000</c:v>
                </c:pt>
                <c:pt idx="14">
                  <c:v>5000</c:v>
                </c:pt>
                <c:pt idx="15">
                  <c:v>5000</c:v>
                </c:pt>
                <c:pt idx="16">
                  <c:v>5000</c:v>
                </c:pt>
                <c:pt idx="17">
                  <c:v>5000</c:v>
                </c:pt>
                <c:pt idx="18">
                  <c:v>5000</c:v>
                </c:pt>
                <c:pt idx="19">
                  <c:v>5000</c:v>
                </c:pt>
                <c:pt idx="20">
                  <c:v>5000</c:v>
                </c:pt>
                <c:pt idx="21">
                  <c:v>5000</c:v>
                </c:pt>
                <c:pt idx="22">
                  <c:v>5000</c:v>
                </c:pt>
                <c:pt idx="23">
                  <c:v>5000</c:v>
                </c:pt>
                <c:pt idx="24">
                  <c:v>5000</c:v>
                </c:pt>
                <c:pt idx="25">
                  <c:v>5000</c:v>
                </c:pt>
                <c:pt idx="26">
                  <c:v>5000</c:v>
                </c:pt>
                <c:pt idx="27">
                  <c:v>5000</c:v>
                </c:pt>
                <c:pt idx="28">
                  <c:v>5000</c:v>
                </c:pt>
                <c:pt idx="29">
                  <c:v>5000</c:v>
                </c:pt>
                <c:pt idx="30">
                  <c:v>5000</c:v>
                </c:pt>
                <c:pt idx="31">
                  <c:v>5000</c:v>
                </c:pt>
                <c:pt idx="32">
                  <c:v>5000</c:v>
                </c:pt>
                <c:pt idx="33">
                  <c:v>5000</c:v>
                </c:pt>
                <c:pt idx="34">
                  <c:v>5000</c:v>
                </c:pt>
                <c:pt idx="35">
                  <c:v>5000</c:v>
                </c:pt>
                <c:pt idx="36">
                  <c:v>5000</c:v>
                </c:pt>
                <c:pt idx="37">
                  <c:v>5000</c:v>
                </c:pt>
                <c:pt idx="38">
                  <c:v>5000</c:v>
                </c:pt>
                <c:pt idx="39">
                  <c:v>5000</c:v>
                </c:pt>
                <c:pt idx="40">
                  <c:v>5000</c:v>
                </c:pt>
                <c:pt idx="41">
                  <c:v>5000</c:v>
                </c:pt>
                <c:pt idx="42">
                  <c:v>5000</c:v>
                </c:pt>
                <c:pt idx="43">
                  <c:v>5000</c:v>
                </c:pt>
                <c:pt idx="44">
                  <c:v>5000</c:v>
                </c:pt>
                <c:pt idx="45">
                  <c:v>5000</c:v>
                </c:pt>
                <c:pt idx="46">
                  <c:v>5000</c:v>
                </c:pt>
                <c:pt idx="47">
                  <c:v>5000</c:v>
                </c:pt>
                <c:pt idx="48">
                  <c:v>5000</c:v>
                </c:pt>
                <c:pt idx="49">
                  <c:v>5000</c:v>
                </c:pt>
                <c:pt idx="50">
                  <c:v>5000</c:v>
                </c:pt>
                <c:pt idx="51">
                  <c:v>5000</c:v>
                </c:pt>
                <c:pt idx="52">
                  <c:v>5000</c:v>
                </c:pt>
                <c:pt idx="53">
                  <c:v>5000</c:v>
                </c:pt>
                <c:pt idx="54">
                  <c:v>5000</c:v>
                </c:pt>
                <c:pt idx="55">
                  <c:v>5000</c:v>
                </c:pt>
                <c:pt idx="56">
                  <c:v>5000</c:v>
                </c:pt>
                <c:pt idx="57">
                  <c:v>5000</c:v>
                </c:pt>
                <c:pt idx="58">
                  <c:v>5000</c:v>
                </c:pt>
                <c:pt idx="59">
                  <c:v>5000</c:v>
                </c:pt>
                <c:pt idx="60">
                  <c:v>5000</c:v>
                </c:pt>
                <c:pt idx="61">
                  <c:v>5000</c:v>
                </c:pt>
                <c:pt idx="62">
                  <c:v>5000</c:v>
                </c:pt>
                <c:pt idx="63">
                  <c:v>5000</c:v>
                </c:pt>
                <c:pt idx="64">
                  <c:v>5000</c:v>
                </c:pt>
                <c:pt idx="65">
                  <c:v>5000</c:v>
                </c:pt>
                <c:pt idx="66">
                  <c:v>5000</c:v>
                </c:pt>
                <c:pt idx="67">
                  <c:v>5000</c:v>
                </c:pt>
                <c:pt idx="68">
                  <c:v>5000</c:v>
                </c:pt>
                <c:pt idx="69">
                  <c:v>5000</c:v>
                </c:pt>
                <c:pt idx="70">
                  <c:v>5000</c:v>
                </c:pt>
                <c:pt idx="71">
                  <c:v>5000</c:v>
                </c:pt>
                <c:pt idx="72">
                  <c:v>5000</c:v>
                </c:pt>
                <c:pt idx="73">
                  <c:v>5000</c:v>
                </c:pt>
                <c:pt idx="74">
                  <c:v>5000</c:v>
                </c:pt>
                <c:pt idx="75">
                  <c:v>5000</c:v>
                </c:pt>
                <c:pt idx="76">
                  <c:v>5000</c:v>
                </c:pt>
                <c:pt idx="77">
                  <c:v>5000</c:v>
                </c:pt>
                <c:pt idx="78">
                  <c:v>5000</c:v>
                </c:pt>
                <c:pt idx="79">
                  <c:v>5000</c:v>
                </c:pt>
                <c:pt idx="80">
                  <c:v>5000</c:v>
                </c:pt>
                <c:pt idx="81">
                  <c:v>5000</c:v>
                </c:pt>
                <c:pt idx="82">
                  <c:v>5000</c:v>
                </c:pt>
                <c:pt idx="83">
                  <c:v>5000</c:v>
                </c:pt>
                <c:pt idx="84">
                  <c:v>5000</c:v>
                </c:pt>
                <c:pt idx="85">
                  <c:v>5000</c:v>
                </c:pt>
                <c:pt idx="86">
                  <c:v>5000</c:v>
                </c:pt>
                <c:pt idx="87">
                  <c:v>5000</c:v>
                </c:pt>
                <c:pt idx="88">
                  <c:v>5000</c:v>
                </c:pt>
                <c:pt idx="89">
                  <c:v>5000</c:v>
                </c:pt>
                <c:pt idx="90">
                  <c:v>5000</c:v>
                </c:pt>
                <c:pt idx="91">
                  <c:v>5000</c:v>
                </c:pt>
                <c:pt idx="92">
                  <c:v>5000</c:v>
                </c:pt>
                <c:pt idx="93">
                  <c:v>5000</c:v>
                </c:pt>
                <c:pt idx="94">
                  <c:v>5000</c:v>
                </c:pt>
                <c:pt idx="95">
                  <c:v>5000</c:v>
                </c:pt>
              </c:numCache>
            </c:numRef>
          </c:val>
          <c:extLst>
            <c:ext xmlns:c16="http://schemas.microsoft.com/office/drawing/2014/chart" uri="{C3380CC4-5D6E-409C-BE32-E72D297353CC}">
              <c16:uniqueId val="{00000000-2518-7E4A-B019-3E7697DA9244}"/>
            </c:ext>
          </c:extLst>
        </c:ser>
        <c:ser>
          <c:idx val="1"/>
          <c:order val="1"/>
          <c:tx>
            <c:strRef>
              <c:f>Sheet1!$C$1</c:f>
              <c:strCache>
                <c:ptCount val="1"/>
                <c:pt idx="0">
                  <c:v>Baseload (Coal)</c:v>
                </c:pt>
              </c:strCache>
            </c:strRef>
          </c:tx>
          <c:spPr>
            <a:solidFill>
              <a:schemeClr val="tx1"/>
            </a:solidFill>
            <a:ln>
              <a:noFill/>
            </a:ln>
            <a:effectLst/>
          </c:spPr>
          <c:dLbls>
            <c:dLbl>
              <c:idx val="0"/>
              <c:layout>
                <c:manualLayout>
                  <c:x val="0.15553925165077037"/>
                  <c:y val="-5.6120653217890792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2518-7E4A-B019-3E7697DA924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FF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Sheet1!$C$2:$C$97</c:f>
              <c:numCache>
                <c:formatCode>General</c:formatCode>
                <c:ptCount val="96"/>
                <c:pt idx="0">
                  <c:v>38000</c:v>
                </c:pt>
                <c:pt idx="1">
                  <c:v>38000</c:v>
                </c:pt>
                <c:pt idx="2">
                  <c:v>38000</c:v>
                </c:pt>
                <c:pt idx="3">
                  <c:v>38000</c:v>
                </c:pt>
                <c:pt idx="4">
                  <c:v>38000</c:v>
                </c:pt>
                <c:pt idx="5">
                  <c:v>38000</c:v>
                </c:pt>
                <c:pt idx="6">
                  <c:v>38000</c:v>
                </c:pt>
                <c:pt idx="7">
                  <c:v>38000</c:v>
                </c:pt>
                <c:pt idx="8">
                  <c:v>38000</c:v>
                </c:pt>
                <c:pt idx="9">
                  <c:v>38000</c:v>
                </c:pt>
                <c:pt idx="10">
                  <c:v>38000</c:v>
                </c:pt>
                <c:pt idx="11">
                  <c:v>38000</c:v>
                </c:pt>
                <c:pt idx="12">
                  <c:v>38000</c:v>
                </c:pt>
                <c:pt idx="13">
                  <c:v>38000</c:v>
                </c:pt>
                <c:pt idx="14">
                  <c:v>38000</c:v>
                </c:pt>
                <c:pt idx="15">
                  <c:v>38000</c:v>
                </c:pt>
                <c:pt idx="16">
                  <c:v>38000</c:v>
                </c:pt>
                <c:pt idx="17">
                  <c:v>38000</c:v>
                </c:pt>
                <c:pt idx="18">
                  <c:v>38000</c:v>
                </c:pt>
                <c:pt idx="19">
                  <c:v>38000</c:v>
                </c:pt>
                <c:pt idx="20">
                  <c:v>38000</c:v>
                </c:pt>
                <c:pt idx="21">
                  <c:v>38000</c:v>
                </c:pt>
                <c:pt idx="22">
                  <c:v>38000</c:v>
                </c:pt>
                <c:pt idx="23">
                  <c:v>38000</c:v>
                </c:pt>
                <c:pt idx="24">
                  <c:v>38000</c:v>
                </c:pt>
                <c:pt idx="25">
                  <c:v>38000</c:v>
                </c:pt>
                <c:pt idx="26">
                  <c:v>38000</c:v>
                </c:pt>
                <c:pt idx="27">
                  <c:v>38000</c:v>
                </c:pt>
                <c:pt idx="28">
                  <c:v>38000</c:v>
                </c:pt>
                <c:pt idx="29">
                  <c:v>38000</c:v>
                </c:pt>
                <c:pt idx="30">
                  <c:v>38000</c:v>
                </c:pt>
                <c:pt idx="31">
                  <c:v>38000</c:v>
                </c:pt>
                <c:pt idx="32">
                  <c:v>38000</c:v>
                </c:pt>
                <c:pt idx="33">
                  <c:v>38000</c:v>
                </c:pt>
                <c:pt idx="34">
                  <c:v>38000</c:v>
                </c:pt>
                <c:pt idx="35">
                  <c:v>38000</c:v>
                </c:pt>
                <c:pt idx="36">
                  <c:v>38000</c:v>
                </c:pt>
                <c:pt idx="37">
                  <c:v>38000</c:v>
                </c:pt>
                <c:pt idx="38">
                  <c:v>38000</c:v>
                </c:pt>
                <c:pt idx="39">
                  <c:v>38000</c:v>
                </c:pt>
                <c:pt idx="40">
                  <c:v>38000</c:v>
                </c:pt>
                <c:pt idx="41">
                  <c:v>38000</c:v>
                </c:pt>
                <c:pt idx="42">
                  <c:v>38000</c:v>
                </c:pt>
                <c:pt idx="43">
                  <c:v>38000</c:v>
                </c:pt>
                <c:pt idx="44">
                  <c:v>38000</c:v>
                </c:pt>
                <c:pt idx="45">
                  <c:v>38000</c:v>
                </c:pt>
                <c:pt idx="46">
                  <c:v>38000</c:v>
                </c:pt>
                <c:pt idx="47">
                  <c:v>38000</c:v>
                </c:pt>
                <c:pt idx="48">
                  <c:v>38000</c:v>
                </c:pt>
                <c:pt idx="49">
                  <c:v>38000</c:v>
                </c:pt>
                <c:pt idx="50">
                  <c:v>38000</c:v>
                </c:pt>
                <c:pt idx="51">
                  <c:v>38000</c:v>
                </c:pt>
                <c:pt idx="52">
                  <c:v>38000</c:v>
                </c:pt>
                <c:pt idx="53">
                  <c:v>38000</c:v>
                </c:pt>
                <c:pt idx="54">
                  <c:v>38000</c:v>
                </c:pt>
                <c:pt idx="55">
                  <c:v>38000</c:v>
                </c:pt>
                <c:pt idx="56">
                  <c:v>38000</c:v>
                </c:pt>
                <c:pt idx="57">
                  <c:v>38000</c:v>
                </c:pt>
                <c:pt idx="58">
                  <c:v>38000</c:v>
                </c:pt>
                <c:pt idx="59">
                  <c:v>38000</c:v>
                </c:pt>
                <c:pt idx="60">
                  <c:v>38000</c:v>
                </c:pt>
                <c:pt idx="61">
                  <c:v>38000</c:v>
                </c:pt>
                <c:pt idx="62">
                  <c:v>38000</c:v>
                </c:pt>
                <c:pt idx="63">
                  <c:v>38000</c:v>
                </c:pt>
                <c:pt idx="64">
                  <c:v>38000</c:v>
                </c:pt>
                <c:pt idx="65">
                  <c:v>38000</c:v>
                </c:pt>
                <c:pt idx="66">
                  <c:v>38000</c:v>
                </c:pt>
                <c:pt idx="67">
                  <c:v>38000</c:v>
                </c:pt>
                <c:pt idx="68">
                  <c:v>38000</c:v>
                </c:pt>
                <c:pt idx="69">
                  <c:v>38000</c:v>
                </c:pt>
                <c:pt idx="70">
                  <c:v>38000</c:v>
                </c:pt>
                <c:pt idx="71">
                  <c:v>38000</c:v>
                </c:pt>
                <c:pt idx="72">
                  <c:v>38000</c:v>
                </c:pt>
                <c:pt idx="73">
                  <c:v>38000</c:v>
                </c:pt>
                <c:pt idx="74">
                  <c:v>38000</c:v>
                </c:pt>
                <c:pt idx="75">
                  <c:v>38000</c:v>
                </c:pt>
                <c:pt idx="76">
                  <c:v>38000</c:v>
                </c:pt>
                <c:pt idx="77">
                  <c:v>38000</c:v>
                </c:pt>
                <c:pt idx="78">
                  <c:v>38000</c:v>
                </c:pt>
                <c:pt idx="79">
                  <c:v>38000</c:v>
                </c:pt>
                <c:pt idx="80">
                  <c:v>38000</c:v>
                </c:pt>
                <c:pt idx="81">
                  <c:v>38000</c:v>
                </c:pt>
                <c:pt idx="82">
                  <c:v>38000</c:v>
                </c:pt>
                <c:pt idx="83">
                  <c:v>38000</c:v>
                </c:pt>
                <c:pt idx="84">
                  <c:v>38000</c:v>
                </c:pt>
                <c:pt idx="85">
                  <c:v>38000</c:v>
                </c:pt>
                <c:pt idx="86">
                  <c:v>38000</c:v>
                </c:pt>
                <c:pt idx="87">
                  <c:v>38000</c:v>
                </c:pt>
                <c:pt idx="88">
                  <c:v>38000</c:v>
                </c:pt>
                <c:pt idx="89">
                  <c:v>38000</c:v>
                </c:pt>
                <c:pt idx="90">
                  <c:v>38000</c:v>
                </c:pt>
                <c:pt idx="91">
                  <c:v>38000</c:v>
                </c:pt>
                <c:pt idx="92">
                  <c:v>38000</c:v>
                </c:pt>
                <c:pt idx="93">
                  <c:v>38000</c:v>
                </c:pt>
                <c:pt idx="94">
                  <c:v>38000</c:v>
                </c:pt>
                <c:pt idx="95">
                  <c:v>38000</c:v>
                </c:pt>
              </c:numCache>
            </c:numRef>
          </c:val>
          <c:extLst>
            <c:ext xmlns:c16="http://schemas.microsoft.com/office/drawing/2014/chart" uri="{C3380CC4-5D6E-409C-BE32-E72D297353CC}">
              <c16:uniqueId val="{00000001-2518-7E4A-B019-3E7697DA9244}"/>
            </c:ext>
          </c:extLst>
        </c:ser>
        <c:ser>
          <c:idx val="2"/>
          <c:order val="2"/>
          <c:tx>
            <c:strRef>
              <c:f>Sheet1!$D$1</c:f>
              <c:strCache>
                <c:ptCount val="1"/>
                <c:pt idx="0">
                  <c:v>Intermediate (Gas combined cycle)</c:v>
                </c:pt>
              </c:strCache>
            </c:strRef>
          </c:tx>
          <c:spPr>
            <a:solidFill>
              <a:schemeClr val="accent4"/>
            </a:solidFill>
            <a:ln w="25400">
              <a:noFill/>
            </a:ln>
            <a:effectLst/>
          </c:spPr>
          <c:dLbls>
            <c:dLbl>
              <c:idx val="0"/>
              <c:layout>
                <c:manualLayout>
                  <c:x val="0.15407190022010273"/>
                  <c:y val="-5.1443337838570405E-17"/>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2518-7E4A-B019-3E7697DA924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FF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Sheet1!$D$2:$D$97</c:f>
              <c:numCache>
                <c:formatCode>General</c:formatCode>
                <c:ptCount val="96"/>
                <c:pt idx="0">
                  <c:v>3882.7371799999964</c:v>
                </c:pt>
                <c:pt idx="1">
                  <c:v>3882.7371799999964</c:v>
                </c:pt>
                <c:pt idx="2">
                  <c:v>3450.3368199999968</c:v>
                </c:pt>
                <c:pt idx="3">
                  <c:v>2975.0147599999982</c:v>
                </c:pt>
                <c:pt idx="4">
                  <c:v>2622.5936000000002</c:v>
                </c:pt>
                <c:pt idx="5">
                  <c:v>2139.4168680000002</c:v>
                </c:pt>
                <c:pt idx="6">
                  <c:v>1874.8036399999983</c:v>
                </c:pt>
                <c:pt idx="7">
                  <c:v>1531.3815040000045</c:v>
                </c:pt>
                <c:pt idx="8">
                  <c:v>1311.3553279999978</c:v>
                </c:pt>
                <c:pt idx="9">
                  <c:v>1000.5985879999935</c:v>
                </c:pt>
                <c:pt idx="10">
                  <c:v>812.02201600000262</c:v>
                </c:pt>
                <c:pt idx="11">
                  <c:v>651.27457200000208</c:v>
                </c:pt>
                <c:pt idx="12">
                  <c:v>497.56778000000486</c:v>
                </c:pt>
                <c:pt idx="13">
                  <c:v>487.54484799999773</c:v>
                </c:pt>
                <c:pt idx="14">
                  <c:v>345.82380800000101</c:v>
                </c:pt>
                <c:pt idx="15">
                  <c:v>400.97225600000093</c:v>
                </c:pt>
                <c:pt idx="16">
                  <c:v>520.40614400000777</c:v>
                </c:pt>
                <c:pt idx="17">
                  <c:v>681.68966000000364</c:v>
                </c:pt>
                <c:pt idx="18">
                  <c:v>808.1558440000008</c:v>
                </c:pt>
                <c:pt idx="19">
                  <c:v>1031.9486679999973</c:v>
                </c:pt>
                <c:pt idx="20">
                  <c:v>1488.6175400000066</c:v>
                </c:pt>
                <c:pt idx="21">
                  <c:v>2024.7580759999983</c:v>
                </c:pt>
                <c:pt idx="22">
                  <c:v>2502.3278439999995</c:v>
                </c:pt>
                <c:pt idx="23">
                  <c:v>2984.0135440000013</c:v>
                </c:pt>
                <c:pt idx="24">
                  <c:v>3740.0162479999999</c:v>
                </c:pt>
                <c:pt idx="25">
                  <c:v>4338.4937839999984</c:v>
                </c:pt>
                <c:pt idx="26">
                  <c:v>4745.3105280000018</c:v>
                </c:pt>
                <c:pt idx="27">
                  <c:v>5016.4591199999995</c:v>
                </c:pt>
                <c:pt idx="28">
                  <c:v>5081.7006559999936</c:v>
                </c:pt>
                <c:pt idx="29">
                  <c:v>5132.8082040000008</c:v>
                </c:pt>
                <c:pt idx="30">
                  <c:v>5294.3348560000013</c:v>
                </c:pt>
                <c:pt idx="31">
                  <c:v>5590.6533519999939</c:v>
                </c:pt>
                <c:pt idx="32">
                  <c:v>6149.926244000002</c:v>
                </c:pt>
                <c:pt idx="33">
                  <c:v>6880.270580000004</c:v>
                </c:pt>
                <c:pt idx="34">
                  <c:v>7453.3655599999984</c:v>
                </c:pt>
                <c:pt idx="35">
                  <c:v>8137.9476760000034</c:v>
                </c:pt>
                <c:pt idx="36">
                  <c:v>8871.0657799999972</c:v>
                </c:pt>
                <c:pt idx="37">
                  <c:v>9745.2804639999958</c:v>
                </c:pt>
                <c:pt idx="38">
                  <c:v>10650.821248000007</c:v>
                </c:pt>
                <c:pt idx="39">
                  <c:v>11565.330536000009</c:v>
                </c:pt>
                <c:pt idx="40">
                  <c:v>12323.658272000008</c:v>
                </c:pt>
                <c:pt idx="41">
                  <c:v>13217.602631999995</c:v>
                </c:pt>
                <c:pt idx="42">
                  <c:v>14197.778995999994</c:v>
                </c:pt>
                <c:pt idx="43">
                  <c:v>15047.691143999997</c:v>
                </c:pt>
                <c:pt idx="44">
                  <c:v>15925.762768000001</c:v>
                </c:pt>
                <c:pt idx="45">
                  <c:v>16771.189760000008</c:v>
                </c:pt>
                <c:pt idx="46">
                  <c:v>17426.286924</c:v>
                </c:pt>
                <c:pt idx="47">
                  <c:v>18226.439812000004</c:v>
                </c:pt>
                <c:pt idx="48">
                  <c:v>19000</c:v>
                </c:pt>
                <c:pt idx="49">
                  <c:v>19000</c:v>
                </c:pt>
                <c:pt idx="50">
                  <c:v>19000</c:v>
                </c:pt>
                <c:pt idx="51">
                  <c:v>19000</c:v>
                </c:pt>
                <c:pt idx="52">
                  <c:v>19000</c:v>
                </c:pt>
                <c:pt idx="53">
                  <c:v>19000</c:v>
                </c:pt>
                <c:pt idx="54">
                  <c:v>19000</c:v>
                </c:pt>
                <c:pt idx="55">
                  <c:v>19000</c:v>
                </c:pt>
                <c:pt idx="56">
                  <c:v>19000</c:v>
                </c:pt>
                <c:pt idx="57">
                  <c:v>19000</c:v>
                </c:pt>
                <c:pt idx="58">
                  <c:v>19000</c:v>
                </c:pt>
                <c:pt idx="59">
                  <c:v>19000</c:v>
                </c:pt>
                <c:pt idx="60">
                  <c:v>19000</c:v>
                </c:pt>
                <c:pt idx="61">
                  <c:v>19000</c:v>
                </c:pt>
                <c:pt idx="62">
                  <c:v>19000</c:v>
                </c:pt>
                <c:pt idx="63">
                  <c:v>19000</c:v>
                </c:pt>
                <c:pt idx="64">
                  <c:v>19000</c:v>
                </c:pt>
                <c:pt idx="65">
                  <c:v>19000</c:v>
                </c:pt>
                <c:pt idx="66">
                  <c:v>19000</c:v>
                </c:pt>
                <c:pt idx="67">
                  <c:v>19000</c:v>
                </c:pt>
                <c:pt idx="68">
                  <c:v>19000</c:v>
                </c:pt>
                <c:pt idx="69">
                  <c:v>19000</c:v>
                </c:pt>
                <c:pt idx="70">
                  <c:v>19000</c:v>
                </c:pt>
                <c:pt idx="71">
                  <c:v>19000</c:v>
                </c:pt>
                <c:pt idx="72">
                  <c:v>19000</c:v>
                </c:pt>
                <c:pt idx="73">
                  <c:v>19000</c:v>
                </c:pt>
                <c:pt idx="74">
                  <c:v>19000</c:v>
                </c:pt>
                <c:pt idx="75">
                  <c:v>17000</c:v>
                </c:pt>
                <c:pt idx="76">
                  <c:v>17000</c:v>
                </c:pt>
                <c:pt idx="77">
                  <c:v>17000</c:v>
                </c:pt>
                <c:pt idx="78">
                  <c:v>17000</c:v>
                </c:pt>
                <c:pt idx="79">
                  <c:v>17000</c:v>
                </c:pt>
                <c:pt idx="80">
                  <c:v>17000</c:v>
                </c:pt>
                <c:pt idx="81">
                  <c:v>15000</c:v>
                </c:pt>
                <c:pt idx="82">
                  <c:v>15000</c:v>
                </c:pt>
                <c:pt idx="83">
                  <c:v>15000</c:v>
                </c:pt>
                <c:pt idx="84">
                  <c:v>15000</c:v>
                </c:pt>
                <c:pt idx="85">
                  <c:v>15000</c:v>
                </c:pt>
                <c:pt idx="86">
                  <c:v>15000</c:v>
                </c:pt>
                <c:pt idx="87">
                  <c:v>15000</c:v>
                </c:pt>
                <c:pt idx="88">
                  <c:v>15000</c:v>
                </c:pt>
                <c:pt idx="89">
                  <c:v>15000</c:v>
                </c:pt>
                <c:pt idx="90">
                  <c:v>14000</c:v>
                </c:pt>
                <c:pt idx="91">
                  <c:v>13169.969664000004</c:v>
                </c:pt>
                <c:pt idx="92">
                  <c:v>12075.474391999996</c:v>
                </c:pt>
                <c:pt idx="93">
                  <c:v>11046.875507999997</c:v>
                </c:pt>
                <c:pt idx="94">
                  <c:v>10015.274011999994</c:v>
                </c:pt>
                <c:pt idx="95">
                  <c:v>9058.3301840000058</c:v>
                </c:pt>
              </c:numCache>
            </c:numRef>
          </c:val>
          <c:extLst>
            <c:ext xmlns:c16="http://schemas.microsoft.com/office/drawing/2014/chart" uri="{C3380CC4-5D6E-409C-BE32-E72D297353CC}">
              <c16:uniqueId val="{00000003-2518-7E4A-B019-3E7697DA9244}"/>
            </c:ext>
          </c:extLst>
        </c:ser>
        <c:ser>
          <c:idx val="3"/>
          <c:order val="3"/>
          <c:tx>
            <c:strRef>
              <c:f>Sheet1!$E$1</c:f>
              <c:strCache>
                <c:ptCount val="1"/>
                <c:pt idx="0">
                  <c:v>Peakers (Gas)</c:v>
                </c:pt>
              </c:strCache>
            </c:strRef>
          </c:tx>
          <c:spPr>
            <a:solidFill>
              <a:schemeClr val="accent4">
                <a:lumMod val="60000"/>
                <a:lumOff val="40000"/>
              </a:schemeClr>
            </a:solidFill>
            <a:ln w="25400">
              <a:noFill/>
            </a:ln>
            <a:effectLst/>
          </c:spPr>
          <c:dLbls>
            <c:dLbl>
              <c:idx val="0"/>
              <c:layout>
                <c:manualLayout>
                  <c:x val="0.15407190022010261"/>
                  <c:y val="-3.367239193073388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2518-7E4A-B019-3E7697DA924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FF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Sheet1!$E$2:$E$97</c:f>
              <c:numCache>
                <c:formatCode>General</c:formatCode>
                <c:ptCount val="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877.60391599999275</c:v>
                </c:pt>
                <c:pt idx="50">
                  <c:v>1762.7583520000044</c:v>
                </c:pt>
                <c:pt idx="51">
                  <c:v>2483.667816000001</c:v>
                </c:pt>
                <c:pt idx="52">
                  <c:v>3205.7049999999945</c:v>
                </c:pt>
                <c:pt idx="53">
                  <c:v>3904.8870880000177</c:v>
                </c:pt>
                <c:pt idx="54">
                  <c:v>4570.179376</c:v>
                </c:pt>
                <c:pt idx="55">
                  <c:v>5339.9352320000035</c:v>
                </c:pt>
                <c:pt idx="56">
                  <c:v>6011.6310920000105</c:v>
                </c:pt>
                <c:pt idx="57">
                  <c:v>6506.3513000000094</c:v>
                </c:pt>
                <c:pt idx="58">
                  <c:v>6930.4869920000056</c:v>
                </c:pt>
                <c:pt idx="59">
                  <c:v>7317.8211359999987</c:v>
                </c:pt>
                <c:pt idx="60">
                  <c:v>7268.6602159999893</c:v>
                </c:pt>
                <c:pt idx="61">
                  <c:v>7183.5325400000002</c:v>
                </c:pt>
                <c:pt idx="62">
                  <c:v>7276.5646560000023</c:v>
                </c:pt>
                <c:pt idx="63">
                  <c:v>7647.403839999999</c:v>
                </c:pt>
                <c:pt idx="64">
                  <c:v>7711.5637240000069</c:v>
                </c:pt>
                <c:pt idx="65">
                  <c:v>8045.2346680000046</c:v>
                </c:pt>
                <c:pt idx="66">
                  <c:v>8282.6095959999948</c:v>
                </c:pt>
                <c:pt idx="67">
                  <c:v>8403.1263040000049</c:v>
                </c:pt>
                <c:pt idx="68">
                  <c:v>8058.6332479999983</c:v>
                </c:pt>
                <c:pt idx="69">
                  <c:v>8134.7626799999998</c:v>
                </c:pt>
                <c:pt idx="70">
                  <c:v>8039.4839199999988</c:v>
                </c:pt>
                <c:pt idx="71">
                  <c:v>7917.4128320000018</c:v>
                </c:pt>
                <c:pt idx="72">
                  <c:v>7320.2519080000056</c:v>
                </c:pt>
                <c:pt idx="73">
                  <c:v>6884.6106159999908</c:v>
                </c:pt>
                <c:pt idx="74">
                  <c:v>6202.3490879999881</c:v>
                </c:pt>
                <c:pt idx="75">
                  <c:v>7612.7661360000056</c:v>
                </c:pt>
                <c:pt idx="76">
                  <c:v>6754.9974159999983</c:v>
                </c:pt>
                <c:pt idx="77">
                  <c:v>6085.3600520000036</c:v>
                </c:pt>
                <c:pt idx="78">
                  <c:v>5225.5872000000018</c:v>
                </c:pt>
                <c:pt idx="79">
                  <c:v>4570.486668000005</c:v>
                </c:pt>
                <c:pt idx="80">
                  <c:v>4417.7901239999992</c:v>
                </c:pt>
                <c:pt idx="81">
                  <c:v>6241.719219999999</c:v>
                </c:pt>
                <c:pt idx="82">
                  <c:v>5873.9963279999938</c:v>
                </c:pt>
                <c:pt idx="83">
                  <c:v>5361.2066160000031</c:v>
                </c:pt>
                <c:pt idx="84">
                  <c:v>4697.6271520000009</c:v>
                </c:pt>
                <c:pt idx="85">
                  <c:v>3952.034707999992</c:v>
                </c:pt>
                <c:pt idx="86">
                  <c:v>3061.5159839999978</c:v>
                </c:pt>
                <c:pt idx="87">
                  <c:v>2147.0153680000076</c:v>
                </c:pt>
                <c:pt idx="88">
                  <c:v>1070.016472000003</c:v>
                </c:pt>
                <c:pt idx="89">
                  <c:v>189.85868000000482</c:v>
                </c:pt>
                <c:pt idx="90">
                  <c:v>120.49661999999807</c:v>
                </c:pt>
                <c:pt idx="91">
                  <c:v>0</c:v>
                </c:pt>
                <c:pt idx="92">
                  <c:v>0</c:v>
                </c:pt>
                <c:pt idx="93">
                  <c:v>0</c:v>
                </c:pt>
                <c:pt idx="94">
                  <c:v>0</c:v>
                </c:pt>
                <c:pt idx="95">
                  <c:v>0</c:v>
                </c:pt>
              </c:numCache>
            </c:numRef>
          </c:val>
          <c:extLst>
            <c:ext xmlns:c16="http://schemas.microsoft.com/office/drawing/2014/chart" uri="{C3380CC4-5D6E-409C-BE32-E72D297353CC}">
              <c16:uniqueId val="{00000004-2518-7E4A-B019-3E7697DA9244}"/>
            </c:ext>
          </c:extLst>
        </c:ser>
        <c:dLbls>
          <c:showLegendKey val="0"/>
          <c:showVal val="1"/>
          <c:showCatName val="0"/>
          <c:showSerName val="0"/>
          <c:showPercent val="0"/>
          <c:showBubbleSize val="0"/>
        </c:dLbls>
        <c:axId val="12367119"/>
        <c:axId val="11761087"/>
      </c:areaChart>
      <c:catAx>
        <c:axId val="12367119"/>
        <c:scaling>
          <c:orientation val="minMax"/>
        </c:scaling>
        <c:delete val="0"/>
        <c:axPos val="b"/>
        <c:numFmt formatCode="h: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61087"/>
        <c:crosses val="autoZero"/>
        <c:auto val="1"/>
        <c:lblAlgn val="ctr"/>
        <c:lblOffset val="100"/>
        <c:tickLblSkip val="12"/>
        <c:noMultiLvlLbl val="0"/>
      </c:catAx>
      <c:valAx>
        <c:axId val="11761087"/>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Instantaneous MW </a:t>
                </a:r>
                <a:r>
                  <a:rPr lang="en-US" sz="1400" dirty="0"/>
                  <a:t>delivered</a:t>
                </a:r>
              </a:p>
            </c:rich>
          </c:tx>
          <c:layout>
            <c:manualLayout>
              <c:xMode val="edge"/>
              <c:yMode val="edge"/>
              <c:x val="3.3749082905355832E-2"/>
              <c:y val="0.2700992031971980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crossAx val="12367119"/>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Typical operating day</a:t>
            </a:r>
            <a:r>
              <a:rPr lang="en-US" baseline="0" dirty="0"/>
              <a:t> in</a:t>
            </a:r>
            <a:r>
              <a:rPr lang="en-US" dirty="0"/>
              <a:t> ERCOT (August 19, 2021)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Sheet1!$B$1</c:f>
              <c:strCache>
                <c:ptCount val="1"/>
                <c:pt idx="0">
                  <c:v>Nuclear</c:v>
                </c:pt>
              </c:strCache>
            </c:strRef>
          </c:tx>
          <c:spPr>
            <a:solidFill>
              <a:schemeClr val="accent6"/>
            </a:solidFill>
            <a:ln>
              <a:noFill/>
            </a:ln>
            <a:effectLst/>
          </c:spPr>
          <c:dLbls>
            <c:dLbl>
              <c:idx val="0"/>
              <c:layout>
                <c:manualLayout>
                  <c:x val="0.11885546588407923"/>
                  <c:y val="2.806032660894488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6A95-0841-B2FF-6B97460CAA0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FF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Sheet1!$B$2:$B$97</c:f>
              <c:numCache>
                <c:formatCode>General</c:formatCode>
                <c:ptCount val="96"/>
                <c:pt idx="0">
                  <c:v>4972.9647720000003</c:v>
                </c:pt>
                <c:pt idx="1">
                  <c:v>4972.6678879999999</c:v>
                </c:pt>
                <c:pt idx="2">
                  <c:v>4972.8312560000004</c:v>
                </c:pt>
                <c:pt idx="3">
                  <c:v>4973.1699879999996</c:v>
                </c:pt>
                <c:pt idx="4">
                  <c:v>4972.7718359999999</c:v>
                </c:pt>
                <c:pt idx="5">
                  <c:v>4972.4407080000001</c:v>
                </c:pt>
                <c:pt idx="6">
                  <c:v>4972.0086000000001</c:v>
                </c:pt>
                <c:pt idx="7">
                  <c:v>4972.3364119999997</c:v>
                </c:pt>
                <c:pt idx="8">
                  <c:v>4972.2281759999996</c:v>
                </c:pt>
                <c:pt idx="9">
                  <c:v>4972.4858519999998</c:v>
                </c:pt>
                <c:pt idx="10">
                  <c:v>4973.7144520000002</c:v>
                </c:pt>
                <c:pt idx="11">
                  <c:v>4973.3643959999999</c:v>
                </c:pt>
                <c:pt idx="12">
                  <c:v>4973.9465399999999</c:v>
                </c:pt>
                <c:pt idx="13">
                  <c:v>4973.5766320000002</c:v>
                </c:pt>
                <c:pt idx="14">
                  <c:v>4974.5601360000001</c:v>
                </c:pt>
                <c:pt idx="15">
                  <c:v>4974.1495359999999</c:v>
                </c:pt>
                <c:pt idx="16">
                  <c:v>4975.3018320000001</c:v>
                </c:pt>
                <c:pt idx="17">
                  <c:v>4975.5509679999996</c:v>
                </c:pt>
                <c:pt idx="18">
                  <c:v>4976.1360679999998</c:v>
                </c:pt>
                <c:pt idx="19">
                  <c:v>4975.8931199999997</c:v>
                </c:pt>
                <c:pt idx="20">
                  <c:v>4975.8134760000003</c:v>
                </c:pt>
                <c:pt idx="21">
                  <c:v>4976.0792359999996</c:v>
                </c:pt>
                <c:pt idx="22">
                  <c:v>4975.4410959999996</c:v>
                </c:pt>
                <c:pt idx="23">
                  <c:v>4976.9526040000001</c:v>
                </c:pt>
                <c:pt idx="24">
                  <c:v>4975.7957200000001</c:v>
                </c:pt>
                <c:pt idx="25">
                  <c:v>4976.4803599999996</c:v>
                </c:pt>
                <c:pt idx="26">
                  <c:v>4976.8642280000004</c:v>
                </c:pt>
                <c:pt idx="27">
                  <c:v>4977.3788800000002</c:v>
                </c:pt>
                <c:pt idx="28">
                  <c:v>4977.4971679999999</c:v>
                </c:pt>
                <c:pt idx="29">
                  <c:v>4977.9774079999997</c:v>
                </c:pt>
                <c:pt idx="30">
                  <c:v>4978.0386879999996</c:v>
                </c:pt>
                <c:pt idx="31">
                  <c:v>4978.079428</c:v>
                </c:pt>
                <c:pt idx="32">
                  <c:v>4978.7793199999996</c:v>
                </c:pt>
                <c:pt idx="33">
                  <c:v>4977.4357440000003</c:v>
                </c:pt>
                <c:pt idx="34">
                  <c:v>4977.2955160000001</c:v>
                </c:pt>
                <c:pt idx="35">
                  <c:v>4977.7783399999998</c:v>
                </c:pt>
                <c:pt idx="36">
                  <c:v>4977.0708919999997</c:v>
                </c:pt>
                <c:pt idx="37">
                  <c:v>4976.2114199999996</c:v>
                </c:pt>
                <c:pt idx="38">
                  <c:v>4978.0653759999996</c:v>
                </c:pt>
                <c:pt idx="39">
                  <c:v>4976.6578040000004</c:v>
                </c:pt>
                <c:pt idx="40">
                  <c:v>4977.1839719999998</c:v>
                </c:pt>
                <c:pt idx="41">
                  <c:v>4978.5915480000003</c:v>
                </c:pt>
                <c:pt idx="42">
                  <c:v>4977.8512600000004</c:v>
                </c:pt>
                <c:pt idx="43">
                  <c:v>4977.1748520000001</c:v>
                </c:pt>
                <c:pt idx="44">
                  <c:v>4977.42292</c:v>
                </c:pt>
                <c:pt idx="45">
                  <c:v>4974.8971959999999</c:v>
                </c:pt>
                <c:pt idx="46">
                  <c:v>4975.9522479999996</c:v>
                </c:pt>
                <c:pt idx="47">
                  <c:v>4972.6617999999999</c:v>
                </c:pt>
                <c:pt idx="48">
                  <c:v>4974.2604160000001</c:v>
                </c:pt>
                <c:pt idx="49">
                  <c:v>4973.4645920000003</c:v>
                </c:pt>
                <c:pt idx="50">
                  <c:v>4971.6243039999999</c:v>
                </c:pt>
                <c:pt idx="51">
                  <c:v>4969.6518120000001</c:v>
                </c:pt>
                <c:pt idx="52">
                  <c:v>4972.3660760000002</c:v>
                </c:pt>
                <c:pt idx="53">
                  <c:v>4972.167684</c:v>
                </c:pt>
                <c:pt idx="54">
                  <c:v>4971.4510479999999</c:v>
                </c:pt>
                <c:pt idx="55">
                  <c:v>4972.0024160000003</c:v>
                </c:pt>
                <c:pt idx="56">
                  <c:v>4974.3721240000004</c:v>
                </c:pt>
                <c:pt idx="57">
                  <c:v>4971.6061760000002</c:v>
                </c:pt>
                <c:pt idx="58">
                  <c:v>4971.3499400000001</c:v>
                </c:pt>
                <c:pt idx="59">
                  <c:v>4969.5535600000003</c:v>
                </c:pt>
                <c:pt idx="60">
                  <c:v>4969.3976119999998</c:v>
                </c:pt>
                <c:pt idx="61">
                  <c:v>4967.8980959999999</c:v>
                </c:pt>
                <c:pt idx="62">
                  <c:v>4965.3583760000001</c:v>
                </c:pt>
                <c:pt idx="63">
                  <c:v>4966.1186520000001</c:v>
                </c:pt>
                <c:pt idx="64">
                  <c:v>4972.5798519999998</c:v>
                </c:pt>
                <c:pt idx="65">
                  <c:v>4972.0272080000004</c:v>
                </c:pt>
                <c:pt idx="66">
                  <c:v>4973.146452</c:v>
                </c:pt>
                <c:pt idx="67">
                  <c:v>4971.6826440000004</c:v>
                </c:pt>
                <c:pt idx="68">
                  <c:v>4971.2050200000003</c:v>
                </c:pt>
                <c:pt idx="69">
                  <c:v>4971.7907560000003</c:v>
                </c:pt>
                <c:pt idx="70">
                  <c:v>4972.9012679999996</c:v>
                </c:pt>
                <c:pt idx="71">
                  <c:v>4973.0345960000004</c:v>
                </c:pt>
                <c:pt idx="72">
                  <c:v>4971.7867759999999</c:v>
                </c:pt>
                <c:pt idx="73">
                  <c:v>4970.7650960000001</c:v>
                </c:pt>
                <c:pt idx="74">
                  <c:v>4971.8774679999997</c:v>
                </c:pt>
                <c:pt idx="75">
                  <c:v>4969.9415680000002</c:v>
                </c:pt>
                <c:pt idx="76">
                  <c:v>4971.9111160000002</c:v>
                </c:pt>
                <c:pt idx="77">
                  <c:v>4972.8351560000001</c:v>
                </c:pt>
                <c:pt idx="78">
                  <c:v>4969.9520199999997</c:v>
                </c:pt>
                <c:pt idx="79">
                  <c:v>4971.1696000000002</c:v>
                </c:pt>
                <c:pt idx="80">
                  <c:v>4970.5766560000002</c:v>
                </c:pt>
                <c:pt idx="81">
                  <c:v>4967.7970439999999</c:v>
                </c:pt>
                <c:pt idx="82">
                  <c:v>4964.2514879999999</c:v>
                </c:pt>
                <c:pt idx="83">
                  <c:v>4966.0927760000004</c:v>
                </c:pt>
                <c:pt idx="84">
                  <c:v>4968.9937479999999</c:v>
                </c:pt>
                <c:pt idx="85">
                  <c:v>4971.1887040000001</c:v>
                </c:pt>
                <c:pt idx="86">
                  <c:v>4971.8089559999999</c:v>
                </c:pt>
                <c:pt idx="87">
                  <c:v>4970.7987000000003</c:v>
                </c:pt>
                <c:pt idx="88">
                  <c:v>4970.5351039999996</c:v>
                </c:pt>
                <c:pt idx="89">
                  <c:v>4970.5690720000002</c:v>
                </c:pt>
                <c:pt idx="90">
                  <c:v>4971.6777000000002</c:v>
                </c:pt>
                <c:pt idx="91">
                  <c:v>4971.6164239999998</c:v>
                </c:pt>
                <c:pt idx="92">
                  <c:v>4971.669312</c:v>
                </c:pt>
                <c:pt idx="93">
                  <c:v>4972.1875600000003</c:v>
                </c:pt>
                <c:pt idx="94">
                  <c:v>4971.9187480000001</c:v>
                </c:pt>
                <c:pt idx="95">
                  <c:v>4972.8812879999996</c:v>
                </c:pt>
              </c:numCache>
            </c:numRef>
          </c:val>
          <c:extLst>
            <c:ext xmlns:c16="http://schemas.microsoft.com/office/drawing/2014/chart" uri="{C3380CC4-5D6E-409C-BE32-E72D297353CC}">
              <c16:uniqueId val="{00000000-2518-7E4A-B019-3E7697DA9244}"/>
            </c:ext>
          </c:extLst>
        </c:ser>
        <c:ser>
          <c:idx val="1"/>
          <c:order val="1"/>
          <c:tx>
            <c:strRef>
              <c:f>Sheet1!$C$1</c:f>
              <c:strCache>
                <c:ptCount val="1"/>
                <c:pt idx="0">
                  <c:v>Coal</c:v>
                </c:pt>
              </c:strCache>
            </c:strRef>
          </c:tx>
          <c:spPr>
            <a:solidFill>
              <a:schemeClr val="tx1"/>
            </a:solidFill>
            <a:ln>
              <a:noFill/>
            </a:ln>
            <a:effectLst/>
          </c:spPr>
          <c:dLbls>
            <c:dLbl>
              <c:idx val="0"/>
              <c:layout>
                <c:manualLayout>
                  <c:x val="0.12325752017608217"/>
                  <c:y val="5.612065321788976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6A95-0841-B2FF-6B97460CAA0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FF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Sheet1!$C$2:$C$97</c:f>
              <c:numCache>
                <c:formatCode>General</c:formatCode>
                <c:ptCount val="96"/>
                <c:pt idx="0">
                  <c:v>9406.8185360000007</c:v>
                </c:pt>
                <c:pt idx="1">
                  <c:v>8953.5391639999998</c:v>
                </c:pt>
                <c:pt idx="2">
                  <c:v>8588.4822480000003</c:v>
                </c:pt>
                <c:pt idx="3">
                  <c:v>8295.5255519999992</c:v>
                </c:pt>
                <c:pt idx="4">
                  <c:v>8238.0453679999991</c:v>
                </c:pt>
                <c:pt idx="5">
                  <c:v>8252.6583119999996</c:v>
                </c:pt>
                <c:pt idx="6">
                  <c:v>8297.6839039999995</c:v>
                </c:pt>
                <c:pt idx="7">
                  <c:v>8282.3474480000004</c:v>
                </c:pt>
                <c:pt idx="8">
                  <c:v>8137.3124079999998</c:v>
                </c:pt>
                <c:pt idx="9">
                  <c:v>8020.1484</c:v>
                </c:pt>
                <c:pt idx="10">
                  <c:v>7926.3231999999998</c:v>
                </c:pt>
                <c:pt idx="11">
                  <c:v>7921.4331000000002</c:v>
                </c:pt>
                <c:pt idx="12">
                  <c:v>7911.3435559999998</c:v>
                </c:pt>
                <c:pt idx="13">
                  <c:v>7914.4127799999997</c:v>
                </c:pt>
                <c:pt idx="14">
                  <c:v>7915.9135679999999</c:v>
                </c:pt>
                <c:pt idx="15">
                  <c:v>7922.2951359999997</c:v>
                </c:pt>
                <c:pt idx="16">
                  <c:v>7929.4754240000002</c:v>
                </c:pt>
                <c:pt idx="17">
                  <c:v>8139.6214360000004</c:v>
                </c:pt>
                <c:pt idx="18">
                  <c:v>8317.1426520000005</c:v>
                </c:pt>
                <c:pt idx="19">
                  <c:v>8452.0190719999991</c:v>
                </c:pt>
                <c:pt idx="20">
                  <c:v>8594.7218159999993</c:v>
                </c:pt>
                <c:pt idx="21">
                  <c:v>8665.6517920000006</c:v>
                </c:pt>
                <c:pt idx="22">
                  <c:v>8736.4808080000003</c:v>
                </c:pt>
                <c:pt idx="23">
                  <c:v>8859.4360319999996</c:v>
                </c:pt>
                <c:pt idx="24">
                  <c:v>9046.1839839999993</c:v>
                </c:pt>
                <c:pt idx="25">
                  <c:v>9382.4320160000007</c:v>
                </c:pt>
                <c:pt idx="26">
                  <c:v>9582.7866919999997</c:v>
                </c:pt>
                <c:pt idx="27">
                  <c:v>9678.1292040000008</c:v>
                </c:pt>
                <c:pt idx="28">
                  <c:v>9646.2105119999997</c:v>
                </c:pt>
                <c:pt idx="29">
                  <c:v>9648.2074759999996</c:v>
                </c:pt>
                <c:pt idx="30">
                  <c:v>9661.5409400000008</c:v>
                </c:pt>
                <c:pt idx="31">
                  <c:v>9669.6534479999991</c:v>
                </c:pt>
                <c:pt idx="32">
                  <c:v>9713.5542960000002</c:v>
                </c:pt>
                <c:pt idx="33">
                  <c:v>9837.4359320000003</c:v>
                </c:pt>
                <c:pt idx="34">
                  <c:v>9951.4271599999993</c:v>
                </c:pt>
                <c:pt idx="35">
                  <c:v>10061.048572</c:v>
                </c:pt>
                <c:pt idx="36">
                  <c:v>10102.092903999999</c:v>
                </c:pt>
                <c:pt idx="37">
                  <c:v>10051.006684</c:v>
                </c:pt>
                <c:pt idx="38">
                  <c:v>9908.9782439999999</c:v>
                </c:pt>
                <c:pt idx="39">
                  <c:v>10008.946284</c:v>
                </c:pt>
                <c:pt idx="40">
                  <c:v>10023.364756000001</c:v>
                </c:pt>
                <c:pt idx="41">
                  <c:v>10102.968871999999</c:v>
                </c:pt>
                <c:pt idx="42">
                  <c:v>10162.641916</c:v>
                </c:pt>
                <c:pt idx="43">
                  <c:v>10083.260791999999</c:v>
                </c:pt>
                <c:pt idx="44">
                  <c:v>10062.899656</c:v>
                </c:pt>
                <c:pt idx="45">
                  <c:v>10140.823344</c:v>
                </c:pt>
                <c:pt idx="46">
                  <c:v>10080.573388000001</c:v>
                </c:pt>
                <c:pt idx="47">
                  <c:v>10058.432048000001</c:v>
                </c:pt>
                <c:pt idx="48">
                  <c:v>10074.433668</c:v>
                </c:pt>
                <c:pt idx="49">
                  <c:v>9993.5627320000003</c:v>
                </c:pt>
                <c:pt idx="50">
                  <c:v>9828.2548200000001</c:v>
                </c:pt>
                <c:pt idx="51">
                  <c:v>9757.6511439999995</c:v>
                </c:pt>
                <c:pt idx="52">
                  <c:v>9808.931192</c:v>
                </c:pt>
                <c:pt idx="53">
                  <c:v>9790.3480720000007</c:v>
                </c:pt>
                <c:pt idx="54">
                  <c:v>9771.0714079999998</c:v>
                </c:pt>
                <c:pt idx="55">
                  <c:v>9802.8098840000002</c:v>
                </c:pt>
                <c:pt idx="56">
                  <c:v>9796.9791480000004</c:v>
                </c:pt>
                <c:pt idx="57">
                  <c:v>9819.1675520000008</c:v>
                </c:pt>
                <c:pt idx="58">
                  <c:v>9803.8160759999992</c:v>
                </c:pt>
                <c:pt idx="59">
                  <c:v>9779.4979760000006</c:v>
                </c:pt>
                <c:pt idx="60">
                  <c:v>9800.5452760000007</c:v>
                </c:pt>
                <c:pt idx="61">
                  <c:v>9803.4930199999999</c:v>
                </c:pt>
                <c:pt idx="62">
                  <c:v>9823.2784360000005</c:v>
                </c:pt>
                <c:pt idx="63">
                  <c:v>9851.1737720000001</c:v>
                </c:pt>
                <c:pt idx="64">
                  <c:v>9844.6807559999997</c:v>
                </c:pt>
                <c:pt idx="65">
                  <c:v>9829.5338200000006</c:v>
                </c:pt>
                <c:pt idx="66">
                  <c:v>9844.9986840000001</c:v>
                </c:pt>
                <c:pt idx="67">
                  <c:v>9837.9143640000002</c:v>
                </c:pt>
                <c:pt idx="68">
                  <c:v>9824.7153319999998</c:v>
                </c:pt>
                <c:pt idx="69">
                  <c:v>9820.6672839999992</c:v>
                </c:pt>
                <c:pt idx="70">
                  <c:v>9842.0499720000007</c:v>
                </c:pt>
                <c:pt idx="71">
                  <c:v>9870.2947760000006</c:v>
                </c:pt>
                <c:pt idx="72">
                  <c:v>9855.6639319999995</c:v>
                </c:pt>
                <c:pt idx="73">
                  <c:v>9853.4477279999992</c:v>
                </c:pt>
                <c:pt idx="74">
                  <c:v>9857.1528039999994</c:v>
                </c:pt>
                <c:pt idx="75">
                  <c:v>9853.3192880000006</c:v>
                </c:pt>
                <c:pt idx="76">
                  <c:v>9819.8137920000008</c:v>
                </c:pt>
                <c:pt idx="77">
                  <c:v>9853.4199559999997</c:v>
                </c:pt>
                <c:pt idx="78">
                  <c:v>9820.3651000000009</c:v>
                </c:pt>
                <c:pt idx="79">
                  <c:v>9824.2284839999993</c:v>
                </c:pt>
                <c:pt idx="80">
                  <c:v>9792.23488</c:v>
                </c:pt>
                <c:pt idx="81">
                  <c:v>9807.5022840000001</c:v>
                </c:pt>
                <c:pt idx="82">
                  <c:v>9797.4216359999991</c:v>
                </c:pt>
                <c:pt idx="83">
                  <c:v>9797.5219440000001</c:v>
                </c:pt>
                <c:pt idx="84">
                  <c:v>9803.4283919999998</c:v>
                </c:pt>
                <c:pt idx="85">
                  <c:v>9812.3345680000002</c:v>
                </c:pt>
                <c:pt idx="86">
                  <c:v>9820.3756639999992</c:v>
                </c:pt>
                <c:pt idx="87">
                  <c:v>9783.2929600000007</c:v>
                </c:pt>
                <c:pt idx="88">
                  <c:v>9810.7429479999992</c:v>
                </c:pt>
                <c:pt idx="89">
                  <c:v>9809.9842800000006</c:v>
                </c:pt>
                <c:pt idx="90">
                  <c:v>9786.4611559999994</c:v>
                </c:pt>
                <c:pt idx="91">
                  <c:v>9794.0327319999997</c:v>
                </c:pt>
                <c:pt idx="92">
                  <c:v>9793.3635880000002</c:v>
                </c:pt>
                <c:pt idx="93">
                  <c:v>9790.2289359999995</c:v>
                </c:pt>
                <c:pt idx="94">
                  <c:v>9794.6010559999995</c:v>
                </c:pt>
                <c:pt idx="95">
                  <c:v>9801.0068599999995</c:v>
                </c:pt>
              </c:numCache>
            </c:numRef>
          </c:val>
          <c:extLst>
            <c:ext xmlns:c16="http://schemas.microsoft.com/office/drawing/2014/chart" uri="{C3380CC4-5D6E-409C-BE32-E72D297353CC}">
              <c16:uniqueId val="{00000001-2518-7E4A-B019-3E7697DA9244}"/>
            </c:ext>
          </c:extLst>
        </c:ser>
        <c:ser>
          <c:idx val="4"/>
          <c:order val="2"/>
          <c:tx>
            <c:strRef>
              <c:f>Sheet1!$F$1</c:f>
              <c:strCache>
                <c:ptCount val="1"/>
                <c:pt idx="0">
                  <c:v>Solar</c:v>
                </c:pt>
              </c:strCache>
            </c:strRef>
          </c:tx>
          <c:spPr>
            <a:solidFill>
              <a:srgbClr val="FFFF00"/>
            </a:solidFill>
            <a:ln w="25400">
              <a:noFill/>
            </a:ln>
            <a:effectLst/>
          </c:spPr>
          <c:dLbls>
            <c:dLbl>
              <c:idx val="0"/>
              <c:layout>
                <c:manualLayout>
                  <c:x val="0.12179016874541453"/>
                  <c:y val="1.122413064357795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6A95-0841-B2FF-6B97460CAA0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Sheet1!$F$2:$F$97</c:f>
              <c:numCache>
                <c:formatCode>General</c:formatCode>
                <c:ptCount val="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2.1883919999999999</c:v>
                </c:pt>
                <c:pt idx="29">
                  <c:v>24.403528000000001</c:v>
                </c:pt>
                <c:pt idx="30">
                  <c:v>249.33698799999999</c:v>
                </c:pt>
                <c:pt idx="31">
                  <c:v>640.74822800000004</c:v>
                </c:pt>
                <c:pt idx="32">
                  <c:v>1334.6282920000001</c:v>
                </c:pt>
                <c:pt idx="33">
                  <c:v>2284.519652</c:v>
                </c:pt>
                <c:pt idx="34">
                  <c:v>2904.272712</c:v>
                </c:pt>
                <c:pt idx="35">
                  <c:v>3356.4110879999998</c:v>
                </c:pt>
                <c:pt idx="36">
                  <c:v>3619.6560239999999</c:v>
                </c:pt>
                <c:pt idx="37">
                  <c:v>4081.9681439999999</c:v>
                </c:pt>
                <c:pt idx="38">
                  <c:v>4292.2165560000003</c:v>
                </c:pt>
                <c:pt idx="39">
                  <c:v>4847.8921799999998</c:v>
                </c:pt>
                <c:pt idx="40">
                  <c:v>4737.8554480000003</c:v>
                </c:pt>
                <c:pt idx="41">
                  <c:v>4909.9132479999998</c:v>
                </c:pt>
                <c:pt idx="42">
                  <c:v>5044.8057959999996</c:v>
                </c:pt>
                <c:pt idx="43">
                  <c:v>5207.931004</c:v>
                </c:pt>
                <c:pt idx="44">
                  <c:v>5317.8189279999997</c:v>
                </c:pt>
                <c:pt idx="45">
                  <c:v>5709.2258879999999</c:v>
                </c:pt>
                <c:pt idx="46">
                  <c:v>6204.1420879999996</c:v>
                </c:pt>
                <c:pt idx="47">
                  <c:v>6323.822776</c:v>
                </c:pt>
                <c:pt idx="48">
                  <c:v>6253.6635319999996</c:v>
                </c:pt>
                <c:pt idx="49">
                  <c:v>6337.0056199999999</c:v>
                </c:pt>
                <c:pt idx="50">
                  <c:v>6388.1256720000001</c:v>
                </c:pt>
                <c:pt idx="51">
                  <c:v>6428.273784</c:v>
                </c:pt>
                <c:pt idx="52">
                  <c:v>6309.49262</c:v>
                </c:pt>
                <c:pt idx="53">
                  <c:v>6270.9417880000001</c:v>
                </c:pt>
                <c:pt idx="54">
                  <c:v>6217.4457119999997</c:v>
                </c:pt>
                <c:pt idx="55">
                  <c:v>6138.4038039999996</c:v>
                </c:pt>
                <c:pt idx="56">
                  <c:v>6072.5341159999998</c:v>
                </c:pt>
                <c:pt idx="57">
                  <c:v>5999.2767560000002</c:v>
                </c:pt>
                <c:pt idx="58">
                  <c:v>6020.4543720000001</c:v>
                </c:pt>
                <c:pt idx="59">
                  <c:v>5729.0987960000002</c:v>
                </c:pt>
                <c:pt idx="60">
                  <c:v>5420.525764</c:v>
                </c:pt>
                <c:pt idx="61">
                  <c:v>5005.3223959999996</c:v>
                </c:pt>
                <c:pt idx="62">
                  <c:v>4493.8261839999996</c:v>
                </c:pt>
                <c:pt idx="63">
                  <c:v>4085.0277679999999</c:v>
                </c:pt>
                <c:pt idx="64">
                  <c:v>3841.8909039999999</c:v>
                </c:pt>
                <c:pt idx="65">
                  <c:v>3964.82474</c:v>
                </c:pt>
                <c:pt idx="66">
                  <c:v>3766.2373400000001</c:v>
                </c:pt>
                <c:pt idx="67">
                  <c:v>3391.6988120000001</c:v>
                </c:pt>
                <c:pt idx="68">
                  <c:v>3123.6583839999998</c:v>
                </c:pt>
                <c:pt idx="69">
                  <c:v>2948.95624</c:v>
                </c:pt>
                <c:pt idx="70">
                  <c:v>2902.2754839999998</c:v>
                </c:pt>
                <c:pt idx="71">
                  <c:v>2393.5239240000001</c:v>
                </c:pt>
                <c:pt idx="72">
                  <c:v>2053.5490639999998</c:v>
                </c:pt>
                <c:pt idx="73">
                  <c:v>1847.878324</c:v>
                </c:pt>
                <c:pt idx="74">
                  <c:v>1586.77784</c:v>
                </c:pt>
                <c:pt idx="75">
                  <c:v>1267.8566679999999</c:v>
                </c:pt>
                <c:pt idx="76">
                  <c:v>927.221136</c:v>
                </c:pt>
                <c:pt idx="77">
                  <c:v>611.98765200000003</c:v>
                </c:pt>
                <c:pt idx="78">
                  <c:v>335.97886799999998</c:v>
                </c:pt>
                <c:pt idx="79">
                  <c:v>138.605932</c:v>
                </c:pt>
                <c:pt idx="80">
                  <c:v>66.112387999999996</c:v>
                </c:pt>
                <c:pt idx="81">
                  <c:v>16.745244</c:v>
                </c:pt>
                <c:pt idx="82">
                  <c:v>0.114888</c:v>
                </c:pt>
                <c:pt idx="83">
                  <c:v>3.3199999999999999E-4</c:v>
                </c:pt>
                <c:pt idx="84">
                  <c:v>2.92E-4</c:v>
                </c:pt>
                <c:pt idx="85">
                  <c:v>2.4800000000000001E-4</c:v>
                </c:pt>
                <c:pt idx="86">
                  <c:v>2.2000000000000001E-4</c:v>
                </c:pt>
                <c:pt idx="87">
                  <c:v>1.76E-4</c:v>
                </c:pt>
                <c:pt idx="88">
                  <c:v>2.3599999999999999E-4</c:v>
                </c:pt>
                <c:pt idx="89">
                  <c:v>2.7599999999999999E-4</c:v>
                </c:pt>
                <c:pt idx="90">
                  <c:v>3.1199999999999999E-4</c:v>
                </c:pt>
                <c:pt idx="91">
                  <c:v>3.28E-4</c:v>
                </c:pt>
                <c:pt idx="92">
                  <c:v>2.72E-4</c:v>
                </c:pt>
                <c:pt idx="93">
                  <c:v>2.32E-4</c:v>
                </c:pt>
                <c:pt idx="94">
                  <c:v>2.3599999999999999E-4</c:v>
                </c:pt>
                <c:pt idx="95">
                  <c:v>1.7200000000000001E-4</c:v>
                </c:pt>
              </c:numCache>
            </c:numRef>
          </c:val>
          <c:extLst>
            <c:ext xmlns:c16="http://schemas.microsoft.com/office/drawing/2014/chart" uri="{C3380CC4-5D6E-409C-BE32-E72D297353CC}">
              <c16:uniqueId val="{00000005-2518-7E4A-B019-3E7697DA9244}"/>
            </c:ext>
          </c:extLst>
        </c:ser>
        <c:ser>
          <c:idx val="5"/>
          <c:order val="3"/>
          <c:tx>
            <c:strRef>
              <c:f>Sheet1!$G$1</c:f>
              <c:strCache>
                <c:ptCount val="1"/>
                <c:pt idx="0">
                  <c:v>Wind</c:v>
                </c:pt>
              </c:strCache>
            </c:strRef>
          </c:tx>
          <c:spPr>
            <a:solidFill>
              <a:schemeClr val="accent1"/>
            </a:solidFill>
            <a:ln w="25400">
              <a:noFill/>
            </a:ln>
            <a:effectLst/>
          </c:spPr>
          <c:dLbls>
            <c:dLbl>
              <c:idx val="0"/>
              <c:layout>
                <c:manualLayout>
                  <c:x val="0.12472487160674971"/>
                  <c:y val="2.525429394805039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6A95-0841-B2FF-6B97460CAA0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FF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Sheet1!$G$2:$G$97</c:f>
              <c:numCache>
                <c:formatCode>General</c:formatCode>
                <c:ptCount val="96"/>
                <c:pt idx="0">
                  <c:v>16248.964728000001</c:v>
                </c:pt>
                <c:pt idx="1">
                  <c:v>16298.465188</c:v>
                </c:pt>
                <c:pt idx="2">
                  <c:v>16399.7294</c:v>
                </c:pt>
                <c:pt idx="3">
                  <c:v>16167.714003999999</c:v>
                </c:pt>
                <c:pt idx="4">
                  <c:v>15989.822172</c:v>
                </c:pt>
                <c:pt idx="5">
                  <c:v>15738.682903999999</c:v>
                </c:pt>
                <c:pt idx="6">
                  <c:v>15524.264843999999</c:v>
                </c:pt>
                <c:pt idx="7">
                  <c:v>15473.770188</c:v>
                </c:pt>
                <c:pt idx="8">
                  <c:v>15402.186664000001</c:v>
                </c:pt>
                <c:pt idx="9">
                  <c:v>15241.314507999999</c:v>
                </c:pt>
                <c:pt idx="10">
                  <c:v>15050.548792</c:v>
                </c:pt>
                <c:pt idx="11">
                  <c:v>14928.3686</c:v>
                </c:pt>
                <c:pt idx="12">
                  <c:v>14833.875824000001</c:v>
                </c:pt>
                <c:pt idx="13">
                  <c:v>14835.410284</c:v>
                </c:pt>
                <c:pt idx="14">
                  <c:v>14909.794996000001</c:v>
                </c:pt>
                <c:pt idx="15">
                  <c:v>14907.351364</c:v>
                </c:pt>
                <c:pt idx="16">
                  <c:v>15217.545576</c:v>
                </c:pt>
                <c:pt idx="17">
                  <c:v>15324.689668000001</c:v>
                </c:pt>
                <c:pt idx="18">
                  <c:v>15221.968355999999</c:v>
                </c:pt>
                <c:pt idx="19">
                  <c:v>15066.006948</c:v>
                </c:pt>
                <c:pt idx="20">
                  <c:v>15086.953536000001</c:v>
                </c:pt>
                <c:pt idx="21">
                  <c:v>15136.513944</c:v>
                </c:pt>
                <c:pt idx="22">
                  <c:v>15109.782091999999</c:v>
                </c:pt>
                <c:pt idx="23">
                  <c:v>15155.729576</c:v>
                </c:pt>
                <c:pt idx="24">
                  <c:v>15112.34784</c:v>
                </c:pt>
                <c:pt idx="25">
                  <c:v>15277.331195999999</c:v>
                </c:pt>
                <c:pt idx="26">
                  <c:v>15156.96876</c:v>
                </c:pt>
                <c:pt idx="27">
                  <c:v>14834.519444</c:v>
                </c:pt>
                <c:pt idx="28">
                  <c:v>14519.499608</c:v>
                </c:pt>
                <c:pt idx="29">
                  <c:v>14449.795756</c:v>
                </c:pt>
                <c:pt idx="30">
                  <c:v>14279.000624</c:v>
                </c:pt>
                <c:pt idx="31">
                  <c:v>14021.734332</c:v>
                </c:pt>
                <c:pt idx="32">
                  <c:v>13751.15336</c:v>
                </c:pt>
                <c:pt idx="33">
                  <c:v>13503.070596</c:v>
                </c:pt>
                <c:pt idx="34">
                  <c:v>13776.652204</c:v>
                </c:pt>
                <c:pt idx="35">
                  <c:v>14426.835776</c:v>
                </c:pt>
                <c:pt idx="36">
                  <c:v>15547.497672</c:v>
                </c:pt>
                <c:pt idx="37">
                  <c:v>16654.908496</c:v>
                </c:pt>
                <c:pt idx="38">
                  <c:v>17438.065664000002</c:v>
                </c:pt>
                <c:pt idx="39">
                  <c:v>17588.998336000001</c:v>
                </c:pt>
                <c:pt idx="40">
                  <c:v>17568.525472000001</c:v>
                </c:pt>
                <c:pt idx="41">
                  <c:v>17639.188988000002</c:v>
                </c:pt>
                <c:pt idx="42">
                  <c:v>17391.688328</c:v>
                </c:pt>
                <c:pt idx="43">
                  <c:v>17027.515007999998</c:v>
                </c:pt>
                <c:pt idx="44">
                  <c:v>16492.137591999999</c:v>
                </c:pt>
                <c:pt idx="45">
                  <c:v>15705.762328000001</c:v>
                </c:pt>
                <c:pt idx="46">
                  <c:v>15040.21934</c:v>
                </c:pt>
                <c:pt idx="47">
                  <c:v>14227.504660000001</c:v>
                </c:pt>
                <c:pt idx="48">
                  <c:v>13741.079104</c:v>
                </c:pt>
                <c:pt idx="49">
                  <c:v>13271.738868</c:v>
                </c:pt>
                <c:pt idx="50">
                  <c:v>12835.38048</c:v>
                </c:pt>
                <c:pt idx="51">
                  <c:v>12587.457016</c:v>
                </c:pt>
                <c:pt idx="52">
                  <c:v>12427.639435999999</c:v>
                </c:pt>
                <c:pt idx="53">
                  <c:v>12132.474700000001</c:v>
                </c:pt>
                <c:pt idx="54">
                  <c:v>12000.265047999999</c:v>
                </c:pt>
                <c:pt idx="55">
                  <c:v>11887.430632</c:v>
                </c:pt>
                <c:pt idx="56">
                  <c:v>11885.43354</c:v>
                </c:pt>
                <c:pt idx="57">
                  <c:v>11699.979880000001</c:v>
                </c:pt>
                <c:pt idx="58">
                  <c:v>11629.801100000001</c:v>
                </c:pt>
                <c:pt idx="59">
                  <c:v>11602.681884</c:v>
                </c:pt>
                <c:pt idx="60">
                  <c:v>11406.698312</c:v>
                </c:pt>
                <c:pt idx="61">
                  <c:v>11477.635259999999</c:v>
                </c:pt>
                <c:pt idx="62">
                  <c:v>11640.6752</c:v>
                </c:pt>
                <c:pt idx="63">
                  <c:v>11445.684600000001</c:v>
                </c:pt>
                <c:pt idx="64">
                  <c:v>11590.922920000001</c:v>
                </c:pt>
                <c:pt idx="65">
                  <c:v>11796.1775</c:v>
                </c:pt>
                <c:pt idx="66">
                  <c:v>12047.714936</c:v>
                </c:pt>
                <c:pt idx="67">
                  <c:v>12301.167692000001</c:v>
                </c:pt>
                <c:pt idx="68">
                  <c:v>12544.883024000001</c:v>
                </c:pt>
                <c:pt idx="69">
                  <c:v>13173.973532</c:v>
                </c:pt>
                <c:pt idx="70">
                  <c:v>13213.823424</c:v>
                </c:pt>
                <c:pt idx="71">
                  <c:v>13303.4355</c:v>
                </c:pt>
                <c:pt idx="72">
                  <c:v>13614.12722</c:v>
                </c:pt>
                <c:pt idx="73">
                  <c:v>13893.353572</c:v>
                </c:pt>
                <c:pt idx="74">
                  <c:v>14152.452764</c:v>
                </c:pt>
                <c:pt idx="75">
                  <c:v>14311.117415999999</c:v>
                </c:pt>
                <c:pt idx="76">
                  <c:v>14785.245364</c:v>
                </c:pt>
                <c:pt idx="77">
                  <c:v>14607.260120000001</c:v>
                </c:pt>
                <c:pt idx="78">
                  <c:v>14150.013804</c:v>
                </c:pt>
                <c:pt idx="79">
                  <c:v>14122.024932</c:v>
                </c:pt>
                <c:pt idx="80">
                  <c:v>14755.370872</c:v>
                </c:pt>
                <c:pt idx="81">
                  <c:v>15175.982424</c:v>
                </c:pt>
                <c:pt idx="82">
                  <c:v>15158.545372</c:v>
                </c:pt>
                <c:pt idx="83">
                  <c:v>15226.041712</c:v>
                </c:pt>
                <c:pt idx="84">
                  <c:v>15384.84086</c:v>
                </c:pt>
                <c:pt idx="85">
                  <c:v>15949.513208</c:v>
                </c:pt>
                <c:pt idx="86">
                  <c:v>16015.970735999999</c:v>
                </c:pt>
                <c:pt idx="87">
                  <c:v>16514.163004000002</c:v>
                </c:pt>
                <c:pt idx="88">
                  <c:v>16837.067412</c:v>
                </c:pt>
                <c:pt idx="89">
                  <c:v>17129.302108</c:v>
                </c:pt>
                <c:pt idx="90">
                  <c:v>17473.742495999999</c:v>
                </c:pt>
                <c:pt idx="91">
                  <c:v>17696.297463999999</c:v>
                </c:pt>
                <c:pt idx="92">
                  <c:v>17361.004851999998</c:v>
                </c:pt>
                <c:pt idx="93">
                  <c:v>17300.881084000001</c:v>
                </c:pt>
                <c:pt idx="94">
                  <c:v>16992.916123999999</c:v>
                </c:pt>
                <c:pt idx="95">
                  <c:v>16584.079596</c:v>
                </c:pt>
              </c:numCache>
            </c:numRef>
          </c:val>
          <c:extLst>
            <c:ext xmlns:c16="http://schemas.microsoft.com/office/drawing/2014/chart" uri="{C3380CC4-5D6E-409C-BE32-E72D297353CC}">
              <c16:uniqueId val="{00000006-2518-7E4A-B019-3E7697DA9244}"/>
            </c:ext>
          </c:extLst>
        </c:ser>
        <c:ser>
          <c:idx val="2"/>
          <c:order val="4"/>
          <c:tx>
            <c:strRef>
              <c:f>Sheet1!$D$1</c:f>
              <c:strCache>
                <c:ptCount val="1"/>
                <c:pt idx="0">
                  <c:v>Gas combined cycle</c:v>
                </c:pt>
              </c:strCache>
            </c:strRef>
          </c:tx>
          <c:spPr>
            <a:solidFill>
              <a:schemeClr val="accent4"/>
            </a:solidFill>
            <a:ln w="25400">
              <a:noFill/>
            </a:ln>
            <a:effectLst/>
          </c:spPr>
          <c:dLbls>
            <c:dLbl>
              <c:idx val="0"/>
              <c:layout>
                <c:manualLayout>
                  <c:x val="0.12472487160674971"/>
                  <c:y val="-2.8060326608945396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6A95-0841-B2FF-6B97460CAA0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FF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Sheet1!$D$2:$D$97</c:f>
              <c:numCache>
                <c:formatCode>General</c:formatCode>
                <c:ptCount val="96"/>
                <c:pt idx="0">
                  <c:v>15331.807644</c:v>
                </c:pt>
                <c:pt idx="1">
                  <c:v>15153.249596</c:v>
                </c:pt>
                <c:pt idx="2">
                  <c:v>14979.135603999999</c:v>
                </c:pt>
                <c:pt idx="3">
                  <c:v>15023.059512</c:v>
                </c:pt>
                <c:pt idx="4">
                  <c:v>14929.92704</c:v>
                </c:pt>
                <c:pt idx="5">
                  <c:v>14674.894364</c:v>
                </c:pt>
                <c:pt idx="6">
                  <c:v>14586.087047999999</c:v>
                </c:pt>
                <c:pt idx="7">
                  <c:v>14306.676659999999</c:v>
                </c:pt>
                <c:pt idx="8">
                  <c:v>14312.712264</c:v>
                </c:pt>
                <c:pt idx="9">
                  <c:v>14277.573571999999</c:v>
                </c:pt>
                <c:pt idx="10">
                  <c:v>14365.360476</c:v>
                </c:pt>
                <c:pt idx="11">
                  <c:v>14340.514300000001</c:v>
                </c:pt>
                <c:pt idx="12">
                  <c:v>14285.669159999999</c:v>
                </c:pt>
                <c:pt idx="13">
                  <c:v>14282.457915999999</c:v>
                </c:pt>
                <c:pt idx="14">
                  <c:v>14055.841408</c:v>
                </c:pt>
                <c:pt idx="15">
                  <c:v>14104.967672000001</c:v>
                </c:pt>
                <c:pt idx="16">
                  <c:v>13913.630827999999</c:v>
                </c:pt>
                <c:pt idx="17">
                  <c:v>13742.918412000001</c:v>
                </c:pt>
                <c:pt idx="18">
                  <c:v>13788.374308</c:v>
                </c:pt>
                <c:pt idx="19">
                  <c:v>14037.361435999999</c:v>
                </c:pt>
                <c:pt idx="20">
                  <c:v>14326.692256</c:v>
                </c:pt>
                <c:pt idx="21">
                  <c:v>14732.936927999999</c:v>
                </c:pt>
                <c:pt idx="22">
                  <c:v>15177.346188</c:v>
                </c:pt>
                <c:pt idx="23">
                  <c:v>15477.910524000001</c:v>
                </c:pt>
                <c:pt idx="24">
                  <c:v>16095.388935999999</c:v>
                </c:pt>
                <c:pt idx="25">
                  <c:v>16193.921007999999</c:v>
                </c:pt>
                <c:pt idx="26">
                  <c:v>16510.385404000001</c:v>
                </c:pt>
                <c:pt idx="27">
                  <c:v>16967.687284</c:v>
                </c:pt>
                <c:pt idx="28">
                  <c:v>17338.242456</c:v>
                </c:pt>
                <c:pt idx="29">
                  <c:v>17439.159899999999</c:v>
                </c:pt>
                <c:pt idx="30">
                  <c:v>17539.970148</c:v>
                </c:pt>
                <c:pt idx="31">
                  <c:v>17704.249156000002</c:v>
                </c:pt>
                <c:pt idx="32">
                  <c:v>17770.357884000001</c:v>
                </c:pt>
                <c:pt idx="33">
                  <c:v>17677.511328000001</c:v>
                </c:pt>
                <c:pt idx="34">
                  <c:v>17318.704452000002</c:v>
                </c:pt>
                <c:pt idx="35">
                  <c:v>16790.991124</c:v>
                </c:pt>
                <c:pt idx="36">
                  <c:v>16032.811095999999</c:v>
                </c:pt>
                <c:pt idx="37">
                  <c:v>15303.982856000001</c:v>
                </c:pt>
                <c:pt idx="38">
                  <c:v>15285.5761</c:v>
                </c:pt>
                <c:pt idx="39">
                  <c:v>15274.41648</c:v>
                </c:pt>
                <c:pt idx="40">
                  <c:v>15955.206340000001</c:v>
                </c:pt>
                <c:pt idx="41">
                  <c:v>16279.624820000001</c:v>
                </c:pt>
                <c:pt idx="42">
                  <c:v>17211.921208</c:v>
                </c:pt>
                <c:pt idx="43">
                  <c:v>18257.223483999998</c:v>
                </c:pt>
                <c:pt idx="44">
                  <c:v>19133.002860000001</c:v>
                </c:pt>
                <c:pt idx="45">
                  <c:v>19888.415904000001</c:v>
                </c:pt>
                <c:pt idx="46">
                  <c:v>20848.618568000002</c:v>
                </c:pt>
                <c:pt idx="47">
                  <c:v>22115.242775999999</c:v>
                </c:pt>
                <c:pt idx="48">
                  <c:v>23451.333396000002</c:v>
                </c:pt>
                <c:pt idx="49">
                  <c:v>24305.320007999999</c:v>
                </c:pt>
                <c:pt idx="50">
                  <c:v>25170.416420000001</c:v>
                </c:pt>
                <c:pt idx="51">
                  <c:v>25935.474320000001</c:v>
                </c:pt>
                <c:pt idx="52">
                  <c:v>26500.585547999999</c:v>
                </c:pt>
                <c:pt idx="53">
                  <c:v>27081.773808000002</c:v>
                </c:pt>
                <c:pt idx="54">
                  <c:v>27446.44976</c:v>
                </c:pt>
                <c:pt idx="55">
                  <c:v>27742.795483999998</c:v>
                </c:pt>
                <c:pt idx="56">
                  <c:v>27934.716408</c:v>
                </c:pt>
                <c:pt idx="57">
                  <c:v>28266.115564</c:v>
                </c:pt>
                <c:pt idx="58">
                  <c:v>28403.376692000002</c:v>
                </c:pt>
                <c:pt idx="59">
                  <c:v>28628.275003999999</c:v>
                </c:pt>
                <c:pt idx="60">
                  <c:v>28789.358732000001</c:v>
                </c:pt>
                <c:pt idx="61">
                  <c:v>28827.012724</c:v>
                </c:pt>
                <c:pt idx="62">
                  <c:v>28880.001595999998</c:v>
                </c:pt>
                <c:pt idx="63">
                  <c:v>28962.789691999998</c:v>
                </c:pt>
                <c:pt idx="64">
                  <c:v>28807.347804000001</c:v>
                </c:pt>
                <c:pt idx="65">
                  <c:v>28792.392523999999</c:v>
                </c:pt>
                <c:pt idx="66">
                  <c:v>28769.279476</c:v>
                </c:pt>
                <c:pt idx="67">
                  <c:v>28714.550996000002</c:v>
                </c:pt>
                <c:pt idx="68">
                  <c:v>28562.235207999998</c:v>
                </c:pt>
                <c:pt idx="69">
                  <c:v>28351.854968</c:v>
                </c:pt>
                <c:pt idx="70">
                  <c:v>28208.432307999999</c:v>
                </c:pt>
                <c:pt idx="71">
                  <c:v>28369.876204</c:v>
                </c:pt>
                <c:pt idx="72">
                  <c:v>28078.317567999999</c:v>
                </c:pt>
                <c:pt idx="73">
                  <c:v>27845.656203999999</c:v>
                </c:pt>
                <c:pt idx="74">
                  <c:v>27648.179435999999</c:v>
                </c:pt>
                <c:pt idx="75">
                  <c:v>27594.025512</c:v>
                </c:pt>
                <c:pt idx="76">
                  <c:v>27298.761920000001</c:v>
                </c:pt>
                <c:pt idx="77">
                  <c:v>27498.397824</c:v>
                </c:pt>
                <c:pt idx="78">
                  <c:v>27368.014139999999</c:v>
                </c:pt>
                <c:pt idx="79">
                  <c:v>27233.839852000001</c:v>
                </c:pt>
                <c:pt idx="80">
                  <c:v>27087.986379999998</c:v>
                </c:pt>
                <c:pt idx="81">
                  <c:v>27176.803488000001</c:v>
                </c:pt>
                <c:pt idx="82">
                  <c:v>27152.261139999999</c:v>
                </c:pt>
                <c:pt idx="83">
                  <c:v>27089.753540000002</c:v>
                </c:pt>
                <c:pt idx="84">
                  <c:v>26681.792720000001</c:v>
                </c:pt>
                <c:pt idx="85">
                  <c:v>26204.975719999999</c:v>
                </c:pt>
                <c:pt idx="86">
                  <c:v>26040.600628</c:v>
                </c:pt>
                <c:pt idx="87">
                  <c:v>25540.936207999999</c:v>
                </c:pt>
                <c:pt idx="88">
                  <c:v>24903.832112</c:v>
                </c:pt>
                <c:pt idx="89">
                  <c:v>24016.716644</c:v>
                </c:pt>
                <c:pt idx="90">
                  <c:v>22819.998080000001</c:v>
                </c:pt>
                <c:pt idx="91">
                  <c:v>21787.422463999999</c:v>
                </c:pt>
                <c:pt idx="92">
                  <c:v>21063.38754</c:v>
                </c:pt>
                <c:pt idx="93">
                  <c:v>20280.416224000001</c:v>
                </c:pt>
                <c:pt idx="94">
                  <c:v>19750.228343999999</c:v>
                </c:pt>
                <c:pt idx="95">
                  <c:v>19206.684376000001</c:v>
                </c:pt>
              </c:numCache>
            </c:numRef>
          </c:val>
          <c:extLst>
            <c:ext xmlns:c16="http://schemas.microsoft.com/office/drawing/2014/chart" uri="{C3380CC4-5D6E-409C-BE32-E72D297353CC}">
              <c16:uniqueId val="{00000003-2518-7E4A-B019-3E7697DA9244}"/>
            </c:ext>
          </c:extLst>
        </c:ser>
        <c:ser>
          <c:idx val="3"/>
          <c:order val="5"/>
          <c:tx>
            <c:strRef>
              <c:f>Sheet1!$E$1</c:f>
              <c:strCache>
                <c:ptCount val="1"/>
                <c:pt idx="0">
                  <c:v>Gas (CT, steam)</c:v>
                </c:pt>
              </c:strCache>
            </c:strRef>
          </c:tx>
          <c:spPr>
            <a:solidFill>
              <a:schemeClr val="accent4">
                <a:lumMod val="60000"/>
                <a:lumOff val="40000"/>
              </a:schemeClr>
            </a:solidFill>
            <a:ln w="25400">
              <a:noFill/>
            </a:ln>
            <a:effectLst/>
          </c:spPr>
          <c:dLbls>
            <c:dLbl>
              <c:idx val="0"/>
              <c:layout>
                <c:manualLayout>
                  <c:x val="0.12619222303741745"/>
                  <c:y val="-3.0866359269839369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6A95-0841-B2FF-6B97460CAA0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FF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Sheet1!$E$2:$E$97</c:f>
              <c:numCache>
                <c:formatCode>General</c:formatCode>
                <c:ptCount val="96"/>
                <c:pt idx="0">
                  <c:v>1521.8493599999999</c:v>
                </c:pt>
                <c:pt idx="1">
                  <c:v>1504.8153440000001</c:v>
                </c:pt>
                <c:pt idx="2">
                  <c:v>1510.158312</c:v>
                </c:pt>
                <c:pt idx="3">
                  <c:v>1515.5457039999999</c:v>
                </c:pt>
                <c:pt idx="4">
                  <c:v>1492.027184</c:v>
                </c:pt>
                <c:pt idx="5">
                  <c:v>1500.7405799999999</c:v>
                </c:pt>
                <c:pt idx="6">
                  <c:v>1494.7592440000001</c:v>
                </c:pt>
                <c:pt idx="7">
                  <c:v>1496.250796</c:v>
                </c:pt>
                <c:pt idx="8">
                  <c:v>1486.9158159999999</c:v>
                </c:pt>
                <c:pt idx="9">
                  <c:v>1489.0762560000001</c:v>
                </c:pt>
                <c:pt idx="10">
                  <c:v>1496.075096</c:v>
                </c:pt>
                <c:pt idx="11">
                  <c:v>1487.5941760000001</c:v>
                </c:pt>
                <c:pt idx="12">
                  <c:v>1492.7327</c:v>
                </c:pt>
                <c:pt idx="13">
                  <c:v>1481.687236</c:v>
                </c:pt>
                <c:pt idx="14">
                  <c:v>1489.7137</c:v>
                </c:pt>
                <c:pt idx="15">
                  <c:v>1492.2085480000001</c:v>
                </c:pt>
                <c:pt idx="16">
                  <c:v>1484.4524839999999</c:v>
                </c:pt>
                <c:pt idx="17">
                  <c:v>1498.9091759999999</c:v>
                </c:pt>
                <c:pt idx="18">
                  <c:v>1504.5344600000001</c:v>
                </c:pt>
                <c:pt idx="19">
                  <c:v>1500.6680919999999</c:v>
                </c:pt>
                <c:pt idx="20">
                  <c:v>1504.4364559999999</c:v>
                </c:pt>
                <c:pt idx="21">
                  <c:v>1513.576176</c:v>
                </c:pt>
                <c:pt idx="22">
                  <c:v>1503.27766</c:v>
                </c:pt>
                <c:pt idx="23">
                  <c:v>1513.9848079999999</c:v>
                </c:pt>
                <c:pt idx="24">
                  <c:v>1510.2997680000001</c:v>
                </c:pt>
                <c:pt idx="25">
                  <c:v>1508.3292039999999</c:v>
                </c:pt>
                <c:pt idx="26">
                  <c:v>1518.3054440000001</c:v>
                </c:pt>
                <c:pt idx="27">
                  <c:v>1558.744308</c:v>
                </c:pt>
                <c:pt idx="28">
                  <c:v>1598.0625199999999</c:v>
                </c:pt>
                <c:pt idx="29">
                  <c:v>1593.264136</c:v>
                </c:pt>
                <c:pt idx="30">
                  <c:v>1586.4474680000001</c:v>
                </c:pt>
                <c:pt idx="31">
                  <c:v>1576.18876</c:v>
                </c:pt>
                <c:pt idx="32">
                  <c:v>1601.453092</c:v>
                </c:pt>
                <c:pt idx="33">
                  <c:v>1600.2973280000001</c:v>
                </c:pt>
                <c:pt idx="34">
                  <c:v>1525.013516</c:v>
                </c:pt>
                <c:pt idx="35">
                  <c:v>1524.8827759999999</c:v>
                </c:pt>
                <c:pt idx="36">
                  <c:v>1591.9371920000001</c:v>
                </c:pt>
                <c:pt idx="37">
                  <c:v>1677.2028640000001</c:v>
                </c:pt>
                <c:pt idx="38">
                  <c:v>1747.919308</c:v>
                </c:pt>
                <c:pt idx="39">
                  <c:v>1868.4194520000001</c:v>
                </c:pt>
                <c:pt idx="40">
                  <c:v>2061.5222840000001</c:v>
                </c:pt>
                <c:pt idx="41">
                  <c:v>2307.3151560000001</c:v>
                </c:pt>
                <c:pt idx="42">
                  <c:v>2408.870488</c:v>
                </c:pt>
                <c:pt idx="43">
                  <c:v>2494.5860039999998</c:v>
                </c:pt>
                <c:pt idx="44">
                  <c:v>2942.4808119999998</c:v>
                </c:pt>
                <c:pt idx="45">
                  <c:v>3352.0650999999998</c:v>
                </c:pt>
                <c:pt idx="46">
                  <c:v>3276.7812920000001</c:v>
                </c:pt>
                <c:pt idx="47">
                  <c:v>3528.775752</c:v>
                </c:pt>
                <c:pt idx="48">
                  <c:v>3603.6537360000002</c:v>
                </c:pt>
                <c:pt idx="49">
                  <c:v>3996.5120959999999</c:v>
                </c:pt>
                <c:pt idx="50">
                  <c:v>4568.9566560000003</c:v>
                </c:pt>
                <c:pt idx="51">
                  <c:v>4805.1597400000001</c:v>
                </c:pt>
                <c:pt idx="52">
                  <c:v>5186.6901280000002</c:v>
                </c:pt>
                <c:pt idx="53">
                  <c:v>5657.1810359999999</c:v>
                </c:pt>
                <c:pt idx="54">
                  <c:v>6163.4964</c:v>
                </c:pt>
                <c:pt idx="55">
                  <c:v>6796.4930119999999</c:v>
                </c:pt>
                <c:pt idx="56">
                  <c:v>7347.5957559999997</c:v>
                </c:pt>
                <c:pt idx="57">
                  <c:v>7750.2053720000004</c:v>
                </c:pt>
                <c:pt idx="58">
                  <c:v>8101.6888120000003</c:v>
                </c:pt>
                <c:pt idx="59">
                  <c:v>8608.7139160000006</c:v>
                </c:pt>
                <c:pt idx="60">
                  <c:v>8882.1345199999996</c:v>
                </c:pt>
                <c:pt idx="61">
                  <c:v>9102.1710440000006</c:v>
                </c:pt>
                <c:pt idx="62">
                  <c:v>9473.4248640000005</c:v>
                </c:pt>
                <c:pt idx="63">
                  <c:v>10336.609356000001</c:v>
                </c:pt>
                <c:pt idx="64">
                  <c:v>10654.141487999999</c:v>
                </c:pt>
                <c:pt idx="65">
                  <c:v>10690.278876</c:v>
                </c:pt>
                <c:pt idx="66">
                  <c:v>10881.232708</c:v>
                </c:pt>
                <c:pt idx="67">
                  <c:v>11186.111795999999</c:v>
                </c:pt>
                <c:pt idx="68">
                  <c:v>11031.93628</c:v>
                </c:pt>
                <c:pt idx="69">
                  <c:v>10867.519899999999</c:v>
                </c:pt>
                <c:pt idx="70">
                  <c:v>10900.001464000001</c:v>
                </c:pt>
                <c:pt idx="71">
                  <c:v>11007.247831999999</c:v>
                </c:pt>
                <c:pt idx="72">
                  <c:v>10746.807348</c:v>
                </c:pt>
                <c:pt idx="73">
                  <c:v>10473.509692</c:v>
                </c:pt>
                <c:pt idx="74">
                  <c:v>9985.9087760000002</c:v>
                </c:pt>
                <c:pt idx="75">
                  <c:v>9616.5056839999997</c:v>
                </c:pt>
                <c:pt idx="76">
                  <c:v>8952.0440880000006</c:v>
                </c:pt>
                <c:pt idx="77">
                  <c:v>8541.4593440000008</c:v>
                </c:pt>
                <c:pt idx="78">
                  <c:v>8581.2632680000006</c:v>
                </c:pt>
                <c:pt idx="79">
                  <c:v>8280.6178679999994</c:v>
                </c:pt>
                <c:pt idx="80">
                  <c:v>7745.5089479999997</c:v>
                </c:pt>
                <c:pt idx="81">
                  <c:v>7096.8887359999999</c:v>
                </c:pt>
                <c:pt idx="82">
                  <c:v>6801.4018040000001</c:v>
                </c:pt>
                <c:pt idx="83">
                  <c:v>6281.7963120000004</c:v>
                </c:pt>
                <c:pt idx="84">
                  <c:v>5858.57114</c:v>
                </c:pt>
                <c:pt idx="85">
                  <c:v>5014.0222599999997</c:v>
                </c:pt>
                <c:pt idx="86">
                  <c:v>4212.7597800000003</c:v>
                </c:pt>
                <c:pt idx="87">
                  <c:v>3337.8243200000002</c:v>
                </c:pt>
                <c:pt idx="88">
                  <c:v>2547.8386599999999</c:v>
                </c:pt>
                <c:pt idx="89">
                  <c:v>2263.2863000000002</c:v>
                </c:pt>
                <c:pt idx="90">
                  <c:v>2068.616876</c:v>
                </c:pt>
                <c:pt idx="91">
                  <c:v>1920.600252</c:v>
                </c:pt>
                <c:pt idx="92">
                  <c:v>1886.048828</c:v>
                </c:pt>
                <c:pt idx="93">
                  <c:v>1703.161472</c:v>
                </c:pt>
                <c:pt idx="94">
                  <c:v>1505.609504</c:v>
                </c:pt>
                <c:pt idx="95">
                  <c:v>1493.6778919999999</c:v>
                </c:pt>
              </c:numCache>
            </c:numRef>
          </c:val>
          <c:extLst>
            <c:ext xmlns:c16="http://schemas.microsoft.com/office/drawing/2014/chart" uri="{C3380CC4-5D6E-409C-BE32-E72D297353CC}">
              <c16:uniqueId val="{00000004-2518-7E4A-B019-3E7697DA9244}"/>
            </c:ext>
          </c:extLst>
        </c:ser>
        <c:dLbls>
          <c:showLegendKey val="0"/>
          <c:showVal val="1"/>
          <c:showCatName val="0"/>
          <c:showSerName val="0"/>
          <c:showPercent val="0"/>
          <c:showBubbleSize val="0"/>
        </c:dLbls>
        <c:axId val="12367119"/>
        <c:axId val="11761087"/>
      </c:areaChart>
      <c:catAx>
        <c:axId val="12367119"/>
        <c:scaling>
          <c:orientation val="minMax"/>
        </c:scaling>
        <c:delete val="0"/>
        <c:axPos val="b"/>
        <c:numFmt formatCode="h: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61087"/>
        <c:crosses val="autoZero"/>
        <c:auto val="1"/>
        <c:lblAlgn val="ctr"/>
        <c:lblOffset val="100"/>
        <c:tickLblSkip val="12"/>
        <c:noMultiLvlLbl val="0"/>
      </c:catAx>
      <c:valAx>
        <c:axId val="117610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dirty="0">
                    <a:effectLst/>
                  </a:rPr>
                  <a:t>Instantaneous MW delivered</a:t>
                </a:r>
                <a:endParaRPr lang="en-US" sz="1400" dirty="0">
                  <a:effectLst/>
                </a:endParaRPr>
              </a:p>
            </c:rich>
          </c:tx>
          <c:layout>
            <c:manualLayout>
              <c:xMode val="edge"/>
              <c:yMode val="edge"/>
              <c:x val="5.8694057226705799E-3"/>
              <c:y val="0.2171179923477058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67119"/>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Day of the year with highest demand</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86359408668928"/>
          <c:y val="0.21811291873132851"/>
          <c:w val="0.85184499222996979"/>
          <c:h val="0.70133494241998895"/>
        </c:manualLayout>
      </c:layout>
      <c:areaChart>
        <c:grouping val="standard"/>
        <c:varyColors val="0"/>
        <c:ser>
          <c:idx val="0"/>
          <c:order val="0"/>
          <c:tx>
            <c:strRef>
              <c:f>Sheet1!$B$1</c:f>
              <c:strCache>
                <c:ptCount val="1"/>
                <c:pt idx="0">
                  <c:v>Available capacity</c:v>
                </c:pt>
              </c:strCache>
            </c:strRef>
          </c:tx>
          <c:spPr>
            <a:solidFill>
              <a:schemeClr val="accent6">
                <a:lumMod val="40000"/>
                <a:lumOff val="60000"/>
              </a:schemeClr>
            </a:solidFill>
            <a:ln>
              <a:noFill/>
            </a:ln>
            <a:effectLst/>
          </c:spPr>
          <c:dLbls>
            <c:dLbl>
              <c:idx val="0"/>
              <c:layout>
                <c:manualLayout>
                  <c:x val="-0.29026242278090875"/>
                  <c:y val="-0.24693087415871495"/>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EFBA-9544-A8DC-CDAF8EECB7E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Sheet1!$B$2:$B$97</c:f>
              <c:numCache>
                <c:formatCode>General</c:formatCode>
                <c:ptCount val="96"/>
                <c:pt idx="0">
                  <c:v>78000</c:v>
                </c:pt>
                <c:pt idx="1">
                  <c:v>78000</c:v>
                </c:pt>
                <c:pt idx="2">
                  <c:v>78000</c:v>
                </c:pt>
                <c:pt idx="3">
                  <c:v>78000</c:v>
                </c:pt>
                <c:pt idx="4">
                  <c:v>78000</c:v>
                </c:pt>
                <c:pt idx="5">
                  <c:v>78000</c:v>
                </c:pt>
                <c:pt idx="6">
                  <c:v>78000</c:v>
                </c:pt>
                <c:pt idx="7">
                  <c:v>78000</c:v>
                </c:pt>
                <c:pt idx="8">
                  <c:v>78000</c:v>
                </c:pt>
                <c:pt idx="9">
                  <c:v>78000</c:v>
                </c:pt>
                <c:pt idx="10">
                  <c:v>78000</c:v>
                </c:pt>
                <c:pt idx="11">
                  <c:v>78000</c:v>
                </c:pt>
                <c:pt idx="12">
                  <c:v>78000</c:v>
                </c:pt>
                <c:pt idx="13">
                  <c:v>78000</c:v>
                </c:pt>
                <c:pt idx="14">
                  <c:v>78000</c:v>
                </c:pt>
                <c:pt idx="15">
                  <c:v>78000</c:v>
                </c:pt>
                <c:pt idx="16">
                  <c:v>78000</c:v>
                </c:pt>
                <c:pt idx="17">
                  <c:v>78000</c:v>
                </c:pt>
                <c:pt idx="18">
                  <c:v>78000</c:v>
                </c:pt>
                <c:pt idx="19">
                  <c:v>78000</c:v>
                </c:pt>
                <c:pt idx="20">
                  <c:v>78000</c:v>
                </c:pt>
                <c:pt idx="21">
                  <c:v>78000</c:v>
                </c:pt>
                <c:pt idx="22">
                  <c:v>78000</c:v>
                </c:pt>
                <c:pt idx="23">
                  <c:v>78000</c:v>
                </c:pt>
                <c:pt idx="24">
                  <c:v>78000</c:v>
                </c:pt>
                <c:pt idx="25">
                  <c:v>78000</c:v>
                </c:pt>
                <c:pt idx="26">
                  <c:v>78000</c:v>
                </c:pt>
                <c:pt idx="27">
                  <c:v>78000</c:v>
                </c:pt>
                <c:pt idx="28">
                  <c:v>78000</c:v>
                </c:pt>
                <c:pt idx="29">
                  <c:v>78000</c:v>
                </c:pt>
                <c:pt idx="30">
                  <c:v>78000</c:v>
                </c:pt>
                <c:pt idx="31">
                  <c:v>78000</c:v>
                </c:pt>
                <c:pt idx="32">
                  <c:v>78000</c:v>
                </c:pt>
                <c:pt idx="33">
                  <c:v>78000</c:v>
                </c:pt>
                <c:pt idx="34">
                  <c:v>78000</c:v>
                </c:pt>
                <c:pt idx="35">
                  <c:v>78000</c:v>
                </c:pt>
                <c:pt idx="36">
                  <c:v>78000</c:v>
                </c:pt>
                <c:pt idx="37">
                  <c:v>78000</c:v>
                </c:pt>
                <c:pt idx="38">
                  <c:v>78000</c:v>
                </c:pt>
                <c:pt idx="39">
                  <c:v>78000</c:v>
                </c:pt>
                <c:pt idx="40">
                  <c:v>78000</c:v>
                </c:pt>
                <c:pt idx="41">
                  <c:v>78000</c:v>
                </c:pt>
                <c:pt idx="42">
                  <c:v>78000</c:v>
                </c:pt>
                <c:pt idx="43">
                  <c:v>78000</c:v>
                </c:pt>
                <c:pt idx="44">
                  <c:v>78000</c:v>
                </c:pt>
                <c:pt idx="45">
                  <c:v>78000</c:v>
                </c:pt>
                <c:pt idx="46">
                  <c:v>78000</c:v>
                </c:pt>
                <c:pt idx="47">
                  <c:v>78000</c:v>
                </c:pt>
                <c:pt idx="48">
                  <c:v>78000</c:v>
                </c:pt>
                <c:pt idx="49">
                  <c:v>78000</c:v>
                </c:pt>
                <c:pt idx="50">
                  <c:v>78000</c:v>
                </c:pt>
                <c:pt idx="51">
                  <c:v>78000</c:v>
                </c:pt>
                <c:pt idx="52">
                  <c:v>78000</c:v>
                </c:pt>
                <c:pt idx="53">
                  <c:v>78000</c:v>
                </c:pt>
                <c:pt idx="54">
                  <c:v>78000</c:v>
                </c:pt>
                <c:pt idx="55">
                  <c:v>78000</c:v>
                </c:pt>
                <c:pt idx="56">
                  <c:v>78000</c:v>
                </c:pt>
                <c:pt idx="57">
                  <c:v>78000</c:v>
                </c:pt>
                <c:pt idx="58">
                  <c:v>78000</c:v>
                </c:pt>
                <c:pt idx="59">
                  <c:v>78000</c:v>
                </c:pt>
                <c:pt idx="60">
                  <c:v>78000</c:v>
                </c:pt>
                <c:pt idx="61">
                  <c:v>78000</c:v>
                </c:pt>
                <c:pt idx="62">
                  <c:v>78000</c:v>
                </c:pt>
                <c:pt idx="63">
                  <c:v>78000</c:v>
                </c:pt>
                <c:pt idx="64">
                  <c:v>78000</c:v>
                </c:pt>
                <c:pt idx="65">
                  <c:v>78000</c:v>
                </c:pt>
                <c:pt idx="66">
                  <c:v>78000</c:v>
                </c:pt>
                <c:pt idx="67">
                  <c:v>78000</c:v>
                </c:pt>
                <c:pt idx="68">
                  <c:v>78000</c:v>
                </c:pt>
                <c:pt idx="69">
                  <c:v>78000</c:v>
                </c:pt>
                <c:pt idx="70">
                  <c:v>78000</c:v>
                </c:pt>
                <c:pt idx="71">
                  <c:v>78000</c:v>
                </c:pt>
                <c:pt idx="72">
                  <c:v>78000</c:v>
                </c:pt>
                <c:pt idx="73">
                  <c:v>78000</c:v>
                </c:pt>
                <c:pt idx="74">
                  <c:v>78000</c:v>
                </c:pt>
                <c:pt idx="75">
                  <c:v>78000</c:v>
                </c:pt>
                <c:pt idx="76">
                  <c:v>78000</c:v>
                </c:pt>
                <c:pt idx="77">
                  <c:v>78000</c:v>
                </c:pt>
                <c:pt idx="78">
                  <c:v>78000</c:v>
                </c:pt>
                <c:pt idx="79">
                  <c:v>78000</c:v>
                </c:pt>
                <c:pt idx="80">
                  <c:v>78000</c:v>
                </c:pt>
                <c:pt idx="81">
                  <c:v>78000</c:v>
                </c:pt>
                <c:pt idx="82">
                  <c:v>78000</c:v>
                </c:pt>
                <c:pt idx="83">
                  <c:v>78000</c:v>
                </c:pt>
                <c:pt idx="84">
                  <c:v>78000</c:v>
                </c:pt>
                <c:pt idx="85">
                  <c:v>78000</c:v>
                </c:pt>
                <c:pt idx="86">
                  <c:v>78000</c:v>
                </c:pt>
                <c:pt idx="87">
                  <c:v>78000</c:v>
                </c:pt>
                <c:pt idx="88">
                  <c:v>78000</c:v>
                </c:pt>
                <c:pt idx="89">
                  <c:v>78000</c:v>
                </c:pt>
                <c:pt idx="90">
                  <c:v>78000</c:v>
                </c:pt>
                <c:pt idx="91">
                  <c:v>78000</c:v>
                </c:pt>
                <c:pt idx="92">
                  <c:v>78000</c:v>
                </c:pt>
                <c:pt idx="93">
                  <c:v>78000</c:v>
                </c:pt>
                <c:pt idx="94">
                  <c:v>78000</c:v>
                </c:pt>
                <c:pt idx="95">
                  <c:v>78000</c:v>
                </c:pt>
              </c:numCache>
            </c:numRef>
          </c:val>
          <c:extLst>
            <c:ext xmlns:c16="http://schemas.microsoft.com/office/drawing/2014/chart" uri="{C3380CC4-5D6E-409C-BE32-E72D297353CC}">
              <c16:uniqueId val="{00000001-EFBA-9544-A8DC-CDAF8EECB7E7}"/>
            </c:ext>
          </c:extLst>
        </c:ser>
        <c:ser>
          <c:idx val="1"/>
          <c:order val="1"/>
          <c:tx>
            <c:strRef>
              <c:f>Sheet1!$C$1</c:f>
              <c:strCache>
                <c:ptCount val="1"/>
                <c:pt idx="0">
                  <c:v>Demand</c:v>
                </c:pt>
              </c:strCache>
            </c:strRef>
          </c:tx>
          <c:spPr>
            <a:solidFill>
              <a:schemeClr val="tx1"/>
            </a:solidFill>
            <a:ln>
              <a:noFill/>
            </a:ln>
            <a:effectLst/>
          </c:spPr>
          <c:dLbls>
            <c:dLbl>
              <c:idx val="0"/>
              <c:layout>
                <c:manualLayout>
                  <c:x val="0.15553925165077037"/>
                  <c:y val="-5.6120653217890792E-3"/>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r>
                      <a:rPr lang="en-US" dirty="0">
                        <a:solidFill>
                          <a:schemeClr val="bg1"/>
                        </a:solidFill>
                      </a:rPr>
                      <a:t>System</a:t>
                    </a:r>
                    <a:r>
                      <a:rPr lang="en-US" baseline="0" dirty="0">
                        <a:solidFill>
                          <a:schemeClr val="bg1"/>
                        </a:solidFill>
                      </a:rPr>
                      <a:t> load</a:t>
                    </a:r>
                    <a:endParaRPr lang="en-US"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FBA-9544-A8DC-CDAF8EECB7E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FF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Sheet1!$C$2:$C$97</c:f>
              <c:numCache>
                <c:formatCode>General</c:formatCode>
                <c:ptCount val="96"/>
                <c:pt idx="0">
                  <c:v>46882.737179999996</c:v>
                </c:pt>
                <c:pt idx="1">
                  <c:v>46882.737179999996</c:v>
                </c:pt>
                <c:pt idx="2">
                  <c:v>46450.336819999997</c:v>
                </c:pt>
                <c:pt idx="3">
                  <c:v>45975.014759999998</c:v>
                </c:pt>
                <c:pt idx="4">
                  <c:v>45622.5936</c:v>
                </c:pt>
                <c:pt idx="5">
                  <c:v>45139.416868</c:v>
                </c:pt>
                <c:pt idx="6">
                  <c:v>44874.803639999998</c:v>
                </c:pt>
                <c:pt idx="7">
                  <c:v>44531.381504000004</c:v>
                </c:pt>
                <c:pt idx="8">
                  <c:v>44311.355327999998</c:v>
                </c:pt>
                <c:pt idx="9">
                  <c:v>44000.598587999993</c:v>
                </c:pt>
                <c:pt idx="10">
                  <c:v>43812.022016000003</c:v>
                </c:pt>
                <c:pt idx="11">
                  <c:v>43651.274572000002</c:v>
                </c:pt>
                <c:pt idx="12">
                  <c:v>43497.567780000005</c:v>
                </c:pt>
                <c:pt idx="13">
                  <c:v>43487.544847999998</c:v>
                </c:pt>
                <c:pt idx="14">
                  <c:v>43345.823808000001</c:v>
                </c:pt>
                <c:pt idx="15">
                  <c:v>43400.972256000001</c:v>
                </c:pt>
                <c:pt idx="16">
                  <c:v>43520.406144000008</c:v>
                </c:pt>
                <c:pt idx="17">
                  <c:v>43681.689660000004</c:v>
                </c:pt>
                <c:pt idx="18">
                  <c:v>43808.155844000001</c:v>
                </c:pt>
                <c:pt idx="19">
                  <c:v>44031.948667999997</c:v>
                </c:pt>
                <c:pt idx="20">
                  <c:v>44488.617540000007</c:v>
                </c:pt>
                <c:pt idx="21">
                  <c:v>45024.758075999998</c:v>
                </c:pt>
                <c:pt idx="22">
                  <c:v>45502.327843999999</c:v>
                </c:pt>
                <c:pt idx="23">
                  <c:v>45984.013544000001</c:v>
                </c:pt>
                <c:pt idx="24">
                  <c:v>46740.016248</c:v>
                </c:pt>
                <c:pt idx="25">
                  <c:v>47338.493783999998</c:v>
                </c:pt>
                <c:pt idx="26">
                  <c:v>47745.310528000002</c:v>
                </c:pt>
                <c:pt idx="27">
                  <c:v>48016.45912</c:v>
                </c:pt>
                <c:pt idx="28">
                  <c:v>48081.700655999994</c:v>
                </c:pt>
                <c:pt idx="29">
                  <c:v>48132.808204000001</c:v>
                </c:pt>
                <c:pt idx="30">
                  <c:v>48294.334856000001</c:v>
                </c:pt>
                <c:pt idx="31">
                  <c:v>48590.653351999994</c:v>
                </c:pt>
                <c:pt idx="32">
                  <c:v>49149.926244000002</c:v>
                </c:pt>
                <c:pt idx="33">
                  <c:v>49880.270580000004</c:v>
                </c:pt>
                <c:pt idx="34">
                  <c:v>50453.365559999998</c:v>
                </c:pt>
                <c:pt idx="35">
                  <c:v>51137.947676000003</c:v>
                </c:pt>
                <c:pt idx="36">
                  <c:v>51871.065779999997</c:v>
                </c:pt>
                <c:pt idx="37">
                  <c:v>52745.280463999996</c:v>
                </c:pt>
                <c:pt idx="38">
                  <c:v>53650.821248000007</c:v>
                </c:pt>
                <c:pt idx="39">
                  <c:v>54565.330536000009</c:v>
                </c:pt>
                <c:pt idx="40">
                  <c:v>55323.658272000008</c:v>
                </c:pt>
                <c:pt idx="41">
                  <c:v>56217.602631999995</c:v>
                </c:pt>
                <c:pt idx="42">
                  <c:v>57197.778995999994</c:v>
                </c:pt>
                <c:pt idx="43">
                  <c:v>58047.691143999997</c:v>
                </c:pt>
                <c:pt idx="44">
                  <c:v>58925.762768000001</c:v>
                </c:pt>
                <c:pt idx="45">
                  <c:v>59771.189760000008</c:v>
                </c:pt>
                <c:pt idx="46">
                  <c:v>60426.286924</c:v>
                </c:pt>
                <c:pt idx="47">
                  <c:v>61226.439812000004</c:v>
                </c:pt>
                <c:pt idx="48">
                  <c:v>62098.423852000007</c:v>
                </c:pt>
                <c:pt idx="49">
                  <c:v>62877.603915999993</c:v>
                </c:pt>
                <c:pt idx="50">
                  <c:v>63762.758352000004</c:v>
                </c:pt>
                <c:pt idx="51">
                  <c:v>64483.667816000001</c:v>
                </c:pt>
                <c:pt idx="52">
                  <c:v>65205.704999999994</c:v>
                </c:pt>
                <c:pt idx="53">
                  <c:v>65904.887088000018</c:v>
                </c:pt>
                <c:pt idx="54">
                  <c:v>66570.179376</c:v>
                </c:pt>
                <c:pt idx="55">
                  <c:v>67339.935232000003</c:v>
                </c:pt>
                <c:pt idx="56">
                  <c:v>68011.631092000011</c:v>
                </c:pt>
                <c:pt idx="57">
                  <c:v>68506.351300000009</c:v>
                </c:pt>
                <c:pt idx="58">
                  <c:v>68930.486992000006</c:v>
                </c:pt>
                <c:pt idx="59">
                  <c:v>69317.821135999999</c:v>
                </c:pt>
                <c:pt idx="60">
                  <c:v>69268.660215999989</c:v>
                </c:pt>
                <c:pt idx="61">
                  <c:v>69183.53254</c:v>
                </c:pt>
                <c:pt idx="62">
                  <c:v>69276.564656000002</c:v>
                </c:pt>
                <c:pt idx="63">
                  <c:v>69647.403839999999</c:v>
                </c:pt>
                <c:pt idx="64">
                  <c:v>69711.563724000007</c:v>
                </c:pt>
                <c:pt idx="65">
                  <c:v>70045.234668000005</c:v>
                </c:pt>
                <c:pt idx="66">
                  <c:v>70282.609595999995</c:v>
                </c:pt>
                <c:pt idx="67">
                  <c:v>70403.126304000005</c:v>
                </c:pt>
                <c:pt idx="68">
                  <c:v>70058.633247999998</c:v>
                </c:pt>
                <c:pt idx="69">
                  <c:v>70134.76268</c:v>
                </c:pt>
                <c:pt idx="70">
                  <c:v>70039.483919999999</c:v>
                </c:pt>
                <c:pt idx="71">
                  <c:v>69917.412832000002</c:v>
                </c:pt>
                <c:pt idx="72">
                  <c:v>69320.251908000006</c:v>
                </c:pt>
                <c:pt idx="73">
                  <c:v>68884.610615999991</c:v>
                </c:pt>
                <c:pt idx="74">
                  <c:v>68202.349087999988</c:v>
                </c:pt>
                <c:pt idx="75">
                  <c:v>67612.766136000006</c:v>
                </c:pt>
                <c:pt idx="76">
                  <c:v>66754.997415999998</c:v>
                </c:pt>
                <c:pt idx="77">
                  <c:v>66085.360052000004</c:v>
                </c:pt>
                <c:pt idx="78">
                  <c:v>65225.587200000002</c:v>
                </c:pt>
                <c:pt idx="79">
                  <c:v>64570.486668000005</c:v>
                </c:pt>
                <c:pt idx="80">
                  <c:v>64417.790123999999</c:v>
                </c:pt>
                <c:pt idx="81">
                  <c:v>64241.719219999999</c:v>
                </c:pt>
                <c:pt idx="82">
                  <c:v>63873.996327999994</c:v>
                </c:pt>
                <c:pt idx="83">
                  <c:v>63361.206616000003</c:v>
                </c:pt>
                <c:pt idx="84">
                  <c:v>62697.627152000001</c:v>
                </c:pt>
                <c:pt idx="85">
                  <c:v>61952.034707999992</c:v>
                </c:pt>
                <c:pt idx="86">
                  <c:v>61061.515983999998</c:v>
                </c:pt>
                <c:pt idx="87">
                  <c:v>60147.015368000008</c:v>
                </c:pt>
                <c:pt idx="88">
                  <c:v>59070.016472000003</c:v>
                </c:pt>
                <c:pt idx="89">
                  <c:v>58189.858680000005</c:v>
                </c:pt>
                <c:pt idx="90">
                  <c:v>57120.496619999998</c:v>
                </c:pt>
                <c:pt idx="91">
                  <c:v>56169.969664000004</c:v>
                </c:pt>
                <c:pt idx="92">
                  <c:v>55075.474391999996</c:v>
                </c:pt>
                <c:pt idx="93">
                  <c:v>54046.875507999997</c:v>
                </c:pt>
                <c:pt idx="94">
                  <c:v>53015.274011999994</c:v>
                </c:pt>
                <c:pt idx="95">
                  <c:v>52058.330184000006</c:v>
                </c:pt>
              </c:numCache>
            </c:numRef>
          </c:val>
          <c:extLst>
            <c:ext xmlns:c16="http://schemas.microsoft.com/office/drawing/2014/chart" uri="{C3380CC4-5D6E-409C-BE32-E72D297353CC}">
              <c16:uniqueId val="{00000003-EFBA-9544-A8DC-CDAF8EECB7E7}"/>
            </c:ext>
          </c:extLst>
        </c:ser>
        <c:dLbls>
          <c:showLegendKey val="0"/>
          <c:showVal val="1"/>
          <c:showCatName val="0"/>
          <c:showSerName val="0"/>
          <c:showPercent val="0"/>
          <c:showBubbleSize val="0"/>
        </c:dLbls>
        <c:axId val="12367119"/>
        <c:axId val="11761087"/>
      </c:areaChart>
      <c:catAx>
        <c:axId val="12367119"/>
        <c:scaling>
          <c:orientation val="minMax"/>
        </c:scaling>
        <c:delete val="0"/>
        <c:axPos val="b"/>
        <c:numFmt formatCode="h: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61087"/>
        <c:crosses val="autoZero"/>
        <c:auto val="1"/>
        <c:lblAlgn val="ctr"/>
        <c:lblOffset val="100"/>
        <c:tickLblSkip val="24"/>
        <c:noMultiLvlLbl val="0"/>
      </c:catAx>
      <c:valAx>
        <c:axId val="11761087"/>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Instantaneous MW </a:t>
                </a:r>
                <a:r>
                  <a:rPr lang="en-US" sz="1400" dirty="0"/>
                  <a:t>delivered</a:t>
                </a:r>
              </a:p>
            </c:rich>
          </c:tx>
          <c:layout>
            <c:manualLayout>
              <c:xMode val="edge"/>
              <c:yMode val="edge"/>
              <c:x val="3.3749082905355832E-2"/>
              <c:y val="0.2700992031971980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crossAx val="12367119"/>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Wind </a:t>
            </a:r>
            <a:r>
              <a:rPr lang="en-US" baseline="0" dirty="0"/>
              <a:t>in</a:t>
            </a:r>
            <a:r>
              <a:rPr lang="en-US" dirty="0"/>
              <a:t> ERCOT,</a:t>
            </a:r>
            <a:r>
              <a:rPr lang="en-US" baseline="0" dirty="0"/>
              <a:t> </a:t>
            </a:r>
            <a:r>
              <a:rPr lang="en-US" dirty="0"/>
              <a:t>August 19, 2021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370815957649963"/>
          <c:y val="0.21333581383674591"/>
          <c:w val="0.7755842448627932"/>
          <c:h val="0.70612618795160276"/>
        </c:manualLayout>
      </c:layout>
      <c:lineChart>
        <c:grouping val="standard"/>
        <c:varyColors val="0"/>
        <c:ser>
          <c:idx val="0"/>
          <c:order val="0"/>
          <c:tx>
            <c:strRef>
              <c:f>Sheet1!$C$1</c:f>
              <c:strCache>
                <c:ptCount val="1"/>
                <c:pt idx="0">
                  <c:v>Load</c:v>
                </c:pt>
              </c:strCache>
            </c:strRef>
          </c:tx>
          <c:spPr>
            <a:ln w="28575" cap="rnd">
              <a:solidFill>
                <a:schemeClr val="tx1"/>
              </a:solidFill>
              <a:round/>
            </a:ln>
            <a:effectLst/>
          </c:spPr>
          <c:marker>
            <c:symbol val="none"/>
          </c:marker>
          <c:dLbls>
            <c:delete val="1"/>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Sheet1!$C$2:$C$97</c:f>
              <c:numCache>
                <c:formatCode>General</c:formatCode>
                <c:ptCount val="96"/>
                <c:pt idx="0">
                  <c:v>47482.405040000005</c:v>
                </c:pt>
                <c:pt idx="1">
                  <c:v>46882.737179999996</c:v>
                </c:pt>
                <c:pt idx="2">
                  <c:v>46450.336819999997</c:v>
                </c:pt>
                <c:pt idx="3">
                  <c:v>45975.014759999998</c:v>
                </c:pt>
                <c:pt idx="4">
                  <c:v>45622.5936</c:v>
                </c:pt>
                <c:pt idx="5">
                  <c:v>45139.416868</c:v>
                </c:pt>
                <c:pt idx="6">
                  <c:v>44874.803639999998</c:v>
                </c:pt>
                <c:pt idx="7">
                  <c:v>44531.381504000004</c:v>
                </c:pt>
                <c:pt idx="8">
                  <c:v>44311.355327999998</c:v>
                </c:pt>
                <c:pt idx="9">
                  <c:v>44000.598587999993</c:v>
                </c:pt>
                <c:pt idx="10">
                  <c:v>43812.022016000003</c:v>
                </c:pt>
                <c:pt idx="11">
                  <c:v>43651.274572000002</c:v>
                </c:pt>
                <c:pt idx="12">
                  <c:v>43497.567780000005</c:v>
                </c:pt>
                <c:pt idx="13">
                  <c:v>43487.544847999998</c:v>
                </c:pt>
                <c:pt idx="14">
                  <c:v>43345.823808000001</c:v>
                </c:pt>
                <c:pt idx="15">
                  <c:v>43400.972256000001</c:v>
                </c:pt>
                <c:pt idx="16">
                  <c:v>43520.406144000008</c:v>
                </c:pt>
                <c:pt idx="17">
                  <c:v>43681.689660000004</c:v>
                </c:pt>
                <c:pt idx="18">
                  <c:v>43808.155844000001</c:v>
                </c:pt>
                <c:pt idx="19">
                  <c:v>44031.948667999997</c:v>
                </c:pt>
                <c:pt idx="20">
                  <c:v>44488.617540000007</c:v>
                </c:pt>
                <c:pt idx="21">
                  <c:v>45024.758075999998</c:v>
                </c:pt>
                <c:pt idx="22">
                  <c:v>45502.327843999999</c:v>
                </c:pt>
                <c:pt idx="23">
                  <c:v>45984.013544000001</c:v>
                </c:pt>
                <c:pt idx="24">
                  <c:v>46740.016248</c:v>
                </c:pt>
                <c:pt idx="25">
                  <c:v>47338.493783999998</c:v>
                </c:pt>
                <c:pt idx="26">
                  <c:v>47745.310528000002</c:v>
                </c:pt>
                <c:pt idx="27">
                  <c:v>48016.45912</c:v>
                </c:pt>
                <c:pt idx="28">
                  <c:v>48081.700655999994</c:v>
                </c:pt>
                <c:pt idx="29">
                  <c:v>48132.808204000001</c:v>
                </c:pt>
                <c:pt idx="30">
                  <c:v>48294.334856000001</c:v>
                </c:pt>
                <c:pt idx="31">
                  <c:v>48590.653351999994</c:v>
                </c:pt>
                <c:pt idx="32">
                  <c:v>49149.926244000002</c:v>
                </c:pt>
                <c:pt idx="33">
                  <c:v>49880.270580000004</c:v>
                </c:pt>
                <c:pt idx="34">
                  <c:v>50453.365559999998</c:v>
                </c:pt>
                <c:pt idx="35">
                  <c:v>51137.947676000003</c:v>
                </c:pt>
                <c:pt idx="36">
                  <c:v>51871.065779999997</c:v>
                </c:pt>
                <c:pt idx="37">
                  <c:v>52745.280463999996</c:v>
                </c:pt>
                <c:pt idx="38">
                  <c:v>53650.821248000007</c:v>
                </c:pt>
                <c:pt idx="39">
                  <c:v>54565.330536000009</c:v>
                </c:pt>
                <c:pt idx="40">
                  <c:v>55323.658272000008</c:v>
                </c:pt>
                <c:pt idx="41">
                  <c:v>56217.602631999995</c:v>
                </c:pt>
                <c:pt idx="42">
                  <c:v>57197.778995999994</c:v>
                </c:pt>
                <c:pt idx="43">
                  <c:v>58047.691143999997</c:v>
                </c:pt>
                <c:pt idx="44">
                  <c:v>58925.762768000001</c:v>
                </c:pt>
                <c:pt idx="45">
                  <c:v>59771.189760000008</c:v>
                </c:pt>
                <c:pt idx="46">
                  <c:v>60426.286924</c:v>
                </c:pt>
                <c:pt idx="47">
                  <c:v>61226.439812000004</c:v>
                </c:pt>
                <c:pt idx="48">
                  <c:v>62098.423852000007</c:v>
                </c:pt>
                <c:pt idx="49">
                  <c:v>62877.603915999993</c:v>
                </c:pt>
                <c:pt idx="50">
                  <c:v>63762.758352000004</c:v>
                </c:pt>
                <c:pt idx="51">
                  <c:v>64483.667816000001</c:v>
                </c:pt>
                <c:pt idx="52">
                  <c:v>65205.704999999994</c:v>
                </c:pt>
                <c:pt idx="53">
                  <c:v>65904.887088000018</c:v>
                </c:pt>
                <c:pt idx="54">
                  <c:v>66570.179376</c:v>
                </c:pt>
                <c:pt idx="55">
                  <c:v>67339.935232000003</c:v>
                </c:pt>
                <c:pt idx="56">
                  <c:v>68011.631092000011</c:v>
                </c:pt>
                <c:pt idx="57">
                  <c:v>68506.351300000009</c:v>
                </c:pt>
                <c:pt idx="58">
                  <c:v>68930.486992000006</c:v>
                </c:pt>
                <c:pt idx="59">
                  <c:v>69317.821135999999</c:v>
                </c:pt>
                <c:pt idx="60">
                  <c:v>69268.660215999989</c:v>
                </c:pt>
                <c:pt idx="61">
                  <c:v>69183.53254</c:v>
                </c:pt>
                <c:pt idx="62">
                  <c:v>69276.564656000002</c:v>
                </c:pt>
                <c:pt idx="63">
                  <c:v>69647.403839999999</c:v>
                </c:pt>
                <c:pt idx="64">
                  <c:v>69711.563724000007</c:v>
                </c:pt>
                <c:pt idx="65">
                  <c:v>70045.234668000005</c:v>
                </c:pt>
                <c:pt idx="66">
                  <c:v>70282.609595999995</c:v>
                </c:pt>
                <c:pt idx="67">
                  <c:v>70403.126304000005</c:v>
                </c:pt>
                <c:pt idx="68">
                  <c:v>70058.633247999998</c:v>
                </c:pt>
                <c:pt idx="69">
                  <c:v>70134.76268</c:v>
                </c:pt>
                <c:pt idx="70">
                  <c:v>70039.483919999999</c:v>
                </c:pt>
                <c:pt idx="71">
                  <c:v>69917.412832000002</c:v>
                </c:pt>
                <c:pt idx="72">
                  <c:v>69320.251908000006</c:v>
                </c:pt>
                <c:pt idx="73">
                  <c:v>68884.610615999991</c:v>
                </c:pt>
                <c:pt idx="74">
                  <c:v>68202.349087999988</c:v>
                </c:pt>
                <c:pt idx="75">
                  <c:v>67612.766136000006</c:v>
                </c:pt>
                <c:pt idx="76">
                  <c:v>66754.997415999998</c:v>
                </c:pt>
                <c:pt idx="77">
                  <c:v>66085.360052000004</c:v>
                </c:pt>
                <c:pt idx="78">
                  <c:v>65225.587200000002</c:v>
                </c:pt>
                <c:pt idx="79">
                  <c:v>64570.486668000005</c:v>
                </c:pt>
                <c:pt idx="80">
                  <c:v>64417.790123999999</c:v>
                </c:pt>
                <c:pt idx="81">
                  <c:v>64241.719219999999</c:v>
                </c:pt>
                <c:pt idx="82">
                  <c:v>63873.996327999994</c:v>
                </c:pt>
                <c:pt idx="83">
                  <c:v>63361.206616000003</c:v>
                </c:pt>
                <c:pt idx="84">
                  <c:v>62697.627152000001</c:v>
                </c:pt>
                <c:pt idx="85">
                  <c:v>61952.034707999992</c:v>
                </c:pt>
                <c:pt idx="86">
                  <c:v>61061.515983999998</c:v>
                </c:pt>
                <c:pt idx="87">
                  <c:v>60147.015368000008</c:v>
                </c:pt>
                <c:pt idx="88">
                  <c:v>59070.016472000003</c:v>
                </c:pt>
                <c:pt idx="89">
                  <c:v>58189.858680000005</c:v>
                </c:pt>
                <c:pt idx="90">
                  <c:v>57120.496619999998</c:v>
                </c:pt>
                <c:pt idx="91">
                  <c:v>56169.969664000004</c:v>
                </c:pt>
                <c:pt idx="92">
                  <c:v>55075.474391999996</c:v>
                </c:pt>
                <c:pt idx="93">
                  <c:v>54046.875507999997</c:v>
                </c:pt>
                <c:pt idx="94">
                  <c:v>53015.274011999994</c:v>
                </c:pt>
                <c:pt idx="95">
                  <c:v>52058.330184000006</c:v>
                </c:pt>
              </c:numCache>
            </c:numRef>
          </c:val>
          <c:smooth val="0"/>
          <c:extLst>
            <c:ext xmlns:c16="http://schemas.microsoft.com/office/drawing/2014/chart" uri="{C3380CC4-5D6E-409C-BE32-E72D297353CC}">
              <c16:uniqueId val="{0000000D-3C24-F84B-9A22-1B71051E450E}"/>
            </c:ext>
          </c:extLst>
        </c:ser>
        <c:ser>
          <c:idx val="5"/>
          <c:order val="1"/>
          <c:tx>
            <c:strRef>
              <c:f>Sheet1!$B$1</c:f>
              <c:strCache>
                <c:ptCount val="1"/>
                <c:pt idx="0">
                  <c:v>Wind</c:v>
                </c:pt>
              </c:strCache>
            </c:strRef>
          </c:tx>
          <c:spPr>
            <a:ln w="28575" cap="rnd">
              <a:solidFill>
                <a:schemeClr val="accent1"/>
              </a:solidFill>
              <a:round/>
            </a:ln>
            <a:effectLst/>
          </c:spPr>
          <c:marker>
            <c:symbol val="none"/>
          </c:marker>
          <c:dLbls>
            <c:delete val="1"/>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Sheet1!$B$2:$B$97</c:f>
              <c:numCache>
                <c:formatCode>General</c:formatCode>
                <c:ptCount val="96"/>
                <c:pt idx="0">
                  <c:v>16248.964728000001</c:v>
                </c:pt>
                <c:pt idx="1">
                  <c:v>16298.465188</c:v>
                </c:pt>
                <c:pt idx="2">
                  <c:v>16399.7294</c:v>
                </c:pt>
                <c:pt idx="3">
                  <c:v>16167.714003999999</c:v>
                </c:pt>
                <c:pt idx="4">
                  <c:v>15989.822172</c:v>
                </c:pt>
                <c:pt idx="5">
                  <c:v>15738.682903999999</c:v>
                </c:pt>
                <c:pt idx="6">
                  <c:v>15524.264843999999</c:v>
                </c:pt>
                <c:pt idx="7">
                  <c:v>15473.770188</c:v>
                </c:pt>
                <c:pt idx="8">
                  <c:v>15402.186664000001</c:v>
                </c:pt>
                <c:pt idx="9">
                  <c:v>15241.314507999999</c:v>
                </c:pt>
                <c:pt idx="10">
                  <c:v>15050.548792</c:v>
                </c:pt>
                <c:pt idx="11">
                  <c:v>14928.3686</c:v>
                </c:pt>
                <c:pt idx="12">
                  <c:v>14833.875824000001</c:v>
                </c:pt>
                <c:pt idx="13">
                  <c:v>14835.410284</c:v>
                </c:pt>
                <c:pt idx="14">
                  <c:v>14909.794996000001</c:v>
                </c:pt>
                <c:pt idx="15">
                  <c:v>14907.351364</c:v>
                </c:pt>
                <c:pt idx="16">
                  <c:v>15217.545576</c:v>
                </c:pt>
                <c:pt idx="17">
                  <c:v>15324.689668000001</c:v>
                </c:pt>
                <c:pt idx="18">
                  <c:v>15221.968355999999</c:v>
                </c:pt>
                <c:pt idx="19">
                  <c:v>15066.006948</c:v>
                </c:pt>
                <c:pt idx="20">
                  <c:v>15086.953536000001</c:v>
                </c:pt>
                <c:pt idx="21">
                  <c:v>15136.513944</c:v>
                </c:pt>
                <c:pt idx="22">
                  <c:v>15109.782091999999</c:v>
                </c:pt>
                <c:pt idx="23">
                  <c:v>15155.729576</c:v>
                </c:pt>
                <c:pt idx="24">
                  <c:v>15112.34784</c:v>
                </c:pt>
                <c:pt idx="25">
                  <c:v>15277.331195999999</c:v>
                </c:pt>
                <c:pt idx="26">
                  <c:v>15156.96876</c:v>
                </c:pt>
                <c:pt idx="27">
                  <c:v>14834.519444</c:v>
                </c:pt>
                <c:pt idx="28">
                  <c:v>14519.499608</c:v>
                </c:pt>
                <c:pt idx="29">
                  <c:v>14449.795756</c:v>
                </c:pt>
                <c:pt idx="30">
                  <c:v>14279.000624</c:v>
                </c:pt>
                <c:pt idx="31">
                  <c:v>14021.734332</c:v>
                </c:pt>
                <c:pt idx="32">
                  <c:v>13751.15336</c:v>
                </c:pt>
                <c:pt idx="33">
                  <c:v>13503.070596</c:v>
                </c:pt>
                <c:pt idx="34">
                  <c:v>13776.652204</c:v>
                </c:pt>
                <c:pt idx="35">
                  <c:v>14426.835776</c:v>
                </c:pt>
                <c:pt idx="36">
                  <c:v>15547.497672</c:v>
                </c:pt>
                <c:pt idx="37">
                  <c:v>16654.908496</c:v>
                </c:pt>
                <c:pt idx="38">
                  <c:v>17438.065664000002</c:v>
                </c:pt>
                <c:pt idx="39">
                  <c:v>17588.998336000001</c:v>
                </c:pt>
                <c:pt idx="40">
                  <c:v>17568.525472000001</c:v>
                </c:pt>
                <c:pt idx="41">
                  <c:v>17639.188988000002</c:v>
                </c:pt>
                <c:pt idx="42">
                  <c:v>17391.688328</c:v>
                </c:pt>
                <c:pt idx="43">
                  <c:v>17027.515007999998</c:v>
                </c:pt>
                <c:pt idx="44">
                  <c:v>16492.137591999999</c:v>
                </c:pt>
                <c:pt idx="45">
                  <c:v>15705.762328000001</c:v>
                </c:pt>
                <c:pt idx="46">
                  <c:v>15040.21934</c:v>
                </c:pt>
                <c:pt idx="47">
                  <c:v>14227.504660000001</c:v>
                </c:pt>
                <c:pt idx="48">
                  <c:v>13741.079104</c:v>
                </c:pt>
                <c:pt idx="49">
                  <c:v>13271.738868</c:v>
                </c:pt>
                <c:pt idx="50">
                  <c:v>12835.38048</c:v>
                </c:pt>
                <c:pt idx="51">
                  <c:v>12587.457016</c:v>
                </c:pt>
                <c:pt idx="52">
                  <c:v>12427.639435999999</c:v>
                </c:pt>
                <c:pt idx="53">
                  <c:v>12132.474700000001</c:v>
                </c:pt>
                <c:pt idx="54">
                  <c:v>12000.265047999999</c:v>
                </c:pt>
                <c:pt idx="55">
                  <c:v>11887.430632</c:v>
                </c:pt>
                <c:pt idx="56">
                  <c:v>11885.43354</c:v>
                </c:pt>
                <c:pt idx="57">
                  <c:v>11699.979880000001</c:v>
                </c:pt>
                <c:pt idx="58">
                  <c:v>11629.801100000001</c:v>
                </c:pt>
                <c:pt idx="59">
                  <c:v>11602.681884</c:v>
                </c:pt>
                <c:pt idx="60">
                  <c:v>11406.698312</c:v>
                </c:pt>
                <c:pt idx="61">
                  <c:v>11477.635259999999</c:v>
                </c:pt>
                <c:pt idx="62">
                  <c:v>11640.6752</c:v>
                </c:pt>
                <c:pt idx="63">
                  <c:v>11445.684600000001</c:v>
                </c:pt>
                <c:pt idx="64">
                  <c:v>11590.922920000001</c:v>
                </c:pt>
                <c:pt idx="65">
                  <c:v>11796.1775</c:v>
                </c:pt>
                <c:pt idx="66">
                  <c:v>12047.714936</c:v>
                </c:pt>
                <c:pt idx="67">
                  <c:v>12301.167692000001</c:v>
                </c:pt>
                <c:pt idx="68">
                  <c:v>12544.883024000001</c:v>
                </c:pt>
                <c:pt idx="69">
                  <c:v>13173.973532</c:v>
                </c:pt>
                <c:pt idx="70">
                  <c:v>13213.823424</c:v>
                </c:pt>
                <c:pt idx="71">
                  <c:v>13303.4355</c:v>
                </c:pt>
                <c:pt idx="72">
                  <c:v>13614.12722</c:v>
                </c:pt>
                <c:pt idx="73">
                  <c:v>13893.353572</c:v>
                </c:pt>
                <c:pt idx="74">
                  <c:v>14152.452764</c:v>
                </c:pt>
                <c:pt idx="75">
                  <c:v>14311.117415999999</c:v>
                </c:pt>
                <c:pt idx="76">
                  <c:v>14785.245364</c:v>
                </c:pt>
                <c:pt idx="77">
                  <c:v>14607.260120000001</c:v>
                </c:pt>
                <c:pt idx="78">
                  <c:v>14150.013804</c:v>
                </c:pt>
                <c:pt idx="79">
                  <c:v>14122.024932</c:v>
                </c:pt>
                <c:pt idx="80">
                  <c:v>14755.370872</c:v>
                </c:pt>
                <c:pt idx="81">
                  <c:v>15175.982424</c:v>
                </c:pt>
                <c:pt idx="82">
                  <c:v>15158.545372</c:v>
                </c:pt>
                <c:pt idx="83">
                  <c:v>15226.041712</c:v>
                </c:pt>
                <c:pt idx="84">
                  <c:v>15384.84086</c:v>
                </c:pt>
                <c:pt idx="85">
                  <c:v>15949.513208</c:v>
                </c:pt>
                <c:pt idx="86">
                  <c:v>16015.970735999999</c:v>
                </c:pt>
                <c:pt idx="87">
                  <c:v>16514.163004000002</c:v>
                </c:pt>
                <c:pt idx="88">
                  <c:v>16837.067412</c:v>
                </c:pt>
                <c:pt idx="89">
                  <c:v>17129.302108</c:v>
                </c:pt>
                <c:pt idx="90">
                  <c:v>17473.742495999999</c:v>
                </c:pt>
                <c:pt idx="91">
                  <c:v>17696.297463999999</c:v>
                </c:pt>
                <c:pt idx="92">
                  <c:v>17361.004851999998</c:v>
                </c:pt>
                <c:pt idx="93">
                  <c:v>17300.881084000001</c:v>
                </c:pt>
                <c:pt idx="94">
                  <c:v>16992.916123999999</c:v>
                </c:pt>
                <c:pt idx="95">
                  <c:v>16584.079596</c:v>
                </c:pt>
              </c:numCache>
            </c:numRef>
          </c:val>
          <c:smooth val="0"/>
          <c:extLst>
            <c:ext xmlns:c16="http://schemas.microsoft.com/office/drawing/2014/chart" uri="{C3380CC4-5D6E-409C-BE32-E72D297353CC}">
              <c16:uniqueId val="{00000007-3C24-F84B-9A22-1B71051E450E}"/>
            </c:ext>
          </c:extLst>
        </c:ser>
        <c:dLbls>
          <c:showLegendKey val="0"/>
          <c:showVal val="1"/>
          <c:showCatName val="0"/>
          <c:showSerName val="0"/>
          <c:showPercent val="0"/>
          <c:showBubbleSize val="0"/>
        </c:dLbls>
        <c:smooth val="0"/>
        <c:axId val="12367119"/>
        <c:axId val="11761087"/>
      </c:lineChart>
      <c:catAx>
        <c:axId val="12367119"/>
        <c:scaling>
          <c:orientation val="minMax"/>
        </c:scaling>
        <c:delete val="0"/>
        <c:axPos val="b"/>
        <c:numFmt formatCode="h: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61087"/>
        <c:crosses val="autoZero"/>
        <c:auto val="1"/>
        <c:lblAlgn val="ctr"/>
        <c:lblOffset val="100"/>
        <c:tickLblSkip val="24"/>
        <c:noMultiLvlLbl val="0"/>
      </c:catAx>
      <c:valAx>
        <c:axId val="117610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dirty="0">
                    <a:effectLst/>
                  </a:rPr>
                  <a:t>Instantaneous MW delivered</a:t>
                </a:r>
                <a:endParaRPr lang="en-US" sz="1400" dirty="0">
                  <a:effectLst/>
                </a:endParaRPr>
              </a:p>
            </c:rich>
          </c:tx>
          <c:layout>
            <c:manualLayout>
              <c:xMode val="edge"/>
              <c:yMode val="edge"/>
              <c:x val="5.8694057226705799E-3"/>
              <c:y val="0.2171179923477058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67119"/>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Solar </a:t>
            </a:r>
            <a:r>
              <a:rPr lang="en-US" baseline="0" dirty="0"/>
              <a:t>in</a:t>
            </a:r>
            <a:r>
              <a:rPr lang="en-US" dirty="0"/>
              <a:t> ERCOT, August 19, 2021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370815957649963"/>
          <c:y val="0.21052978117585142"/>
          <c:w val="0.7755842448627932"/>
          <c:h val="0.70893222061249728"/>
        </c:manualLayout>
      </c:layout>
      <c:lineChart>
        <c:grouping val="standard"/>
        <c:varyColors val="0"/>
        <c:ser>
          <c:idx val="4"/>
          <c:order val="0"/>
          <c:tx>
            <c:strRef>
              <c:f>Sheet1!$B$1</c:f>
              <c:strCache>
                <c:ptCount val="1"/>
                <c:pt idx="0">
                  <c:v>Solar</c:v>
                </c:pt>
              </c:strCache>
            </c:strRef>
          </c:tx>
          <c:spPr>
            <a:ln w="28575" cap="rnd">
              <a:solidFill>
                <a:schemeClr val="accent6"/>
              </a:solidFill>
              <a:round/>
            </a:ln>
            <a:effectLst/>
          </c:spPr>
          <c:marker>
            <c:symbol val="none"/>
          </c:marker>
          <c:dLbls>
            <c:delete val="1"/>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Sheet1!$B$2:$B$97</c:f>
              <c:numCache>
                <c:formatCode>General</c:formatCode>
                <c:ptCount val="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2.1883919999999999</c:v>
                </c:pt>
                <c:pt idx="29">
                  <c:v>24.403528000000001</c:v>
                </c:pt>
                <c:pt idx="30">
                  <c:v>249.33698799999999</c:v>
                </c:pt>
                <c:pt idx="31">
                  <c:v>640.74822800000004</c:v>
                </c:pt>
                <c:pt idx="32">
                  <c:v>1334.6282920000001</c:v>
                </c:pt>
                <c:pt idx="33">
                  <c:v>2284.519652</c:v>
                </c:pt>
                <c:pt idx="34">
                  <c:v>2904.272712</c:v>
                </c:pt>
                <c:pt idx="35">
                  <c:v>3356.4110879999998</c:v>
                </c:pt>
                <c:pt idx="36">
                  <c:v>3619.6560239999999</c:v>
                </c:pt>
                <c:pt idx="37">
                  <c:v>4081.9681439999999</c:v>
                </c:pt>
                <c:pt idx="38">
                  <c:v>4292.2165560000003</c:v>
                </c:pt>
                <c:pt idx="39">
                  <c:v>4847.8921799999998</c:v>
                </c:pt>
                <c:pt idx="40">
                  <c:v>4737.8554480000003</c:v>
                </c:pt>
                <c:pt idx="41">
                  <c:v>4909.9132479999998</c:v>
                </c:pt>
                <c:pt idx="42">
                  <c:v>5044.8057959999996</c:v>
                </c:pt>
                <c:pt idx="43">
                  <c:v>5207.931004</c:v>
                </c:pt>
                <c:pt idx="44">
                  <c:v>5317.8189279999997</c:v>
                </c:pt>
                <c:pt idx="45">
                  <c:v>5709.2258879999999</c:v>
                </c:pt>
                <c:pt idx="46">
                  <c:v>6204.1420879999996</c:v>
                </c:pt>
                <c:pt idx="47">
                  <c:v>6323.822776</c:v>
                </c:pt>
                <c:pt idx="48">
                  <c:v>6253.6635319999996</c:v>
                </c:pt>
                <c:pt idx="49">
                  <c:v>6337.0056199999999</c:v>
                </c:pt>
                <c:pt idx="50">
                  <c:v>6388.1256720000001</c:v>
                </c:pt>
                <c:pt idx="51">
                  <c:v>6428.273784</c:v>
                </c:pt>
                <c:pt idx="52">
                  <c:v>6309.49262</c:v>
                </c:pt>
                <c:pt idx="53">
                  <c:v>6270.9417880000001</c:v>
                </c:pt>
                <c:pt idx="54">
                  <c:v>6217.4457119999997</c:v>
                </c:pt>
                <c:pt idx="55">
                  <c:v>6138.4038039999996</c:v>
                </c:pt>
                <c:pt idx="56">
                  <c:v>6072.5341159999998</c:v>
                </c:pt>
                <c:pt idx="57">
                  <c:v>5999.2767560000002</c:v>
                </c:pt>
                <c:pt idx="58">
                  <c:v>6020.4543720000001</c:v>
                </c:pt>
                <c:pt idx="59">
                  <c:v>5729.0987960000002</c:v>
                </c:pt>
                <c:pt idx="60">
                  <c:v>5420.525764</c:v>
                </c:pt>
                <c:pt idx="61">
                  <c:v>5005.3223959999996</c:v>
                </c:pt>
                <c:pt idx="62">
                  <c:v>4493.8261839999996</c:v>
                </c:pt>
                <c:pt idx="63">
                  <c:v>4085.0277679999999</c:v>
                </c:pt>
                <c:pt idx="64">
                  <c:v>3841.8909039999999</c:v>
                </c:pt>
                <c:pt idx="65">
                  <c:v>3964.82474</c:v>
                </c:pt>
                <c:pt idx="66">
                  <c:v>3766.2373400000001</c:v>
                </c:pt>
                <c:pt idx="67">
                  <c:v>3391.6988120000001</c:v>
                </c:pt>
                <c:pt idx="68">
                  <c:v>3123.6583839999998</c:v>
                </c:pt>
                <c:pt idx="69">
                  <c:v>2948.95624</c:v>
                </c:pt>
                <c:pt idx="70">
                  <c:v>2902.2754839999998</c:v>
                </c:pt>
                <c:pt idx="71">
                  <c:v>2393.5239240000001</c:v>
                </c:pt>
                <c:pt idx="72">
                  <c:v>2053.5490639999998</c:v>
                </c:pt>
                <c:pt idx="73">
                  <c:v>1847.878324</c:v>
                </c:pt>
                <c:pt idx="74">
                  <c:v>1586.77784</c:v>
                </c:pt>
                <c:pt idx="75">
                  <c:v>1267.8566679999999</c:v>
                </c:pt>
                <c:pt idx="76">
                  <c:v>927.221136</c:v>
                </c:pt>
                <c:pt idx="77">
                  <c:v>611.98765200000003</c:v>
                </c:pt>
                <c:pt idx="78">
                  <c:v>335.97886799999998</c:v>
                </c:pt>
                <c:pt idx="79">
                  <c:v>138.605932</c:v>
                </c:pt>
                <c:pt idx="80">
                  <c:v>66.112387999999996</c:v>
                </c:pt>
                <c:pt idx="81">
                  <c:v>16.745244</c:v>
                </c:pt>
                <c:pt idx="82">
                  <c:v>0.114888</c:v>
                </c:pt>
                <c:pt idx="83">
                  <c:v>3.3199999999999999E-4</c:v>
                </c:pt>
                <c:pt idx="84">
                  <c:v>2.92E-4</c:v>
                </c:pt>
                <c:pt idx="85">
                  <c:v>2.4800000000000001E-4</c:v>
                </c:pt>
                <c:pt idx="86">
                  <c:v>2.2000000000000001E-4</c:v>
                </c:pt>
                <c:pt idx="87">
                  <c:v>1.76E-4</c:v>
                </c:pt>
                <c:pt idx="88">
                  <c:v>2.3599999999999999E-4</c:v>
                </c:pt>
                <c:pt idx="89">
                  <c:v>2.7599999999999999E-4</c:v>
                </c:pt>
                <c:pt idx="90">
                  <c:v>3.1199999999999999E-4</c:v>
                </c:pt>
                <c:pt idx="91">
                  <c:v>3.28E-4</c:v>
                </c:pt>
                <c:pt idx="92">
                  <c:v>2.72E-4</c:v>
                </c:pt>
                <c:pt idx="93">
                  <c:v>2.32E-4</c:v>
                </c:pt>
                <c:pt idx="94">
                  <c:v>2.3599999999999999E-4</c:v>
                </c:pt>
                <c:pt idx="95">
                  <c:v>1.7200000000000001E-4</c:v>
                </c:pt>
              </c:numCache>
            </c:numRef>
          </c:val>
          <c:smooth val="0"/>
          <c:extLst>
            <c:ext xmlns:c16="http://schemas.microsoft.com/office/drawing/2014/chart" uri="{C3380CC4-5D6E-409C-BE32-E72D297353CC}">
              <c16:uniqueId val="{00000005-4D46-A548-AC93-E5654299F561}"/>
            </c:ext>
          </c:extLst>
        </c:ser>
        <c:ser>
          <c:idx val="0"/>
          <c:order val="1"/>
          <c:tx>
            <c:strRef>
              <c:f>Sheet1!$C$1</c:f>
              <c:strCache>
                <c:ptCount val="1"/>
                <c:pt idx="0">
                  <c:v>Load</c:v>
                </c:pt>
              </c:strCache>
            </c:strRef>
          </c:tx>
          <c:spPr>
            <a:ln w="28575" cap="rnd">
              <a:solidFill>
                <a:schemeClr val="tx1"/>
              </a:solidFill>
              <a:round/>
            </a:ln>
            <a:effectLst/>
          </c:spPr>
          <c:marker>
            <c:symbol val="none"/>
          </c:marker>
          <c:dLbls>
            <c:delete val="1"/>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Sheet1!$C$2:$C$97</c:f>
              <c:numCache>
                <c:formatCode>General</c:formatCode>
                <c:ptCount val="96"/>
                <c:pt idx="0">
                  <c:v>47482.405040000005</c:v>
                </c:pt>
                <c:pt idx="1">
                  <c:v>46882.737179999996</c:v>
                </c:pt>
                <c:pt idx="2">
                  <c:v>46450.336819999997</c:v>
                </c:pt>
                <c:pt idx="3">
                  <c:v>45975.014759999998</c:v>
                </c:pt>
                <c:pt idx="4">
                  <c:v>45622.5936</c:v>
                </c:pt>
                <c:pt idx="5">
                  <c:v>45139.416868</c:v>
                </c:pt>
                <c:pt idx="6">
                  <c:v>44874.803639999998</c:v>
                </c:pt>
                <c:pt idx="7">
                  <c:v>44531.381504000004</c:v>
                </c:pt>
                <c:pt idx="8">
                  <c:v>44311.355327999998</c:v>
                </c:pt>
                <c:pt idx="9">
                  <c:v>44000.598587999993</c:v>
                </c:pt>
                <c:pt idx="10">
                  <c:v>43812.022016000003</c:v>
                </c:pt>
                <c:pt idx="11">
                  <c:v>43651.274572000002</c:v>
                </c:pt>
                <c:pt idx="12">
                  <c:v>43497.567780000005</c:v>
                </c:pt>
                <c:pt idx="13">
                  <c:v>43487.544847999998</c:v>
                </c:pt>
                <c:pt idx="14">
                  <c:v>43345.823808000001</c:v>
                </c:pt>
                <c:pt idx="15">
                  <c:v>43400.972256000001</c:v>
                </c:pt>
                <c:pt idx="16">
                  <c:v>43520.406144000008</c:v>
                </c:pt>
                <c:pt idx="17">
                  <c:v>43681.689660000004</c:v>
                </c:pt>
                <c:pt idx="18">
                  <c:v>43808.155844000001</c:v>
                </c:pt>
                <c:pt idx="19">
                  <c:v>44031.948667999997</c:v>
                </c:pt>
                <c:pt idx="20">
                  <c:v>44488.617540000007</c:v>
                </c:pt>
                <c:pt idx="21">
                  <c:v>45024.758075999998</c:v>
                </c:pt>
                <c:pt idx="22">
                  <c:v>45502.327843999999</c:v>
                </c:pt>
                <c:pt idx="23">
                  <c:v>45984.013544000001</c:v>
                </c:pt>
                <c:pt idx="24">
                  <c:v>46740.016248</c:v>
                </c:pt>
                <c:pt idx="25">
                  <c:v>47338.493783999998</c:v>
                </c:pt>
                <c:pt idx="26">
                  <c:v>47745.310528000002</c:v>
                </c:pt>
                <c:pt idx="27">
                  <c:v>48016.45912</c:v>
                </c:pt>
                <c:pt idx="28">
                  <c:v>48081.700655999994</c:v>
                </c:pt>
                <c:pt idx="29">
                  <c:v>48132.808204000001</c:v>
                </c:pt>
                <c:pt idx="30">
                  <c:v>48294.334856000001</c:v>
                </c:pt>
                <c:pt idx="31">
                  <c:v>48590.653351999994</c:v>
                </c:pt>
                <c:pt idx="32">
                  <c:v>49149.926244000002</c:v>
                </c:pt>
                <c:pt idx="33">
                  <c:v>49880.270580000004</c:v>
                </c:pt>
                <c:pt idx="34">
                  <c:v>50453.365559999998</c:v>
                </c:pt>
                <c:pt idx="35">
                  <c:v>51137.947676000003</c:v>
                </c:pt>
                <c:pt idx="36">
                  <c:v>51871.065779999997</c:v>
                </c:pt>
                <c:pt idx="37">
                  <c:v>52745.280463999996</c:v>
                </c:pt>
                <c:pt idx="38">
                  <c:v>53650.821248000007</c:v>
                </c:pt>
                <c:pt idx="39">
                  <c:v>54565.330536000009</c:v>
                </c:pt>
                <c:pt idx="40">
                  <c:v>55323.658272000008</c:v>
                </c:pt>
                <c:pt idx="41">
                  <c:v>56217.602631999995</c:v>
                </c:pt>
                <c:pt idx="42">
                  <c:v>57197.778995999994</c:v>
                </c:pt>
                <c:pt idx="43">
                  <c:v>58047.691143999997</c:v>
                </c:pt>
                <c:pt idx="44">
                  <c:v>58925.762768000001</c:v>
                </c:pt>
                <c:pt idx="45">
                  <c:v>59771.189760000008</c:v>
                </c:pt>
                <c:pt idx="46">
                  <c:v>60426.286924</c:v>
                </c:pt>
                <c:pt idx="47">
                  <c:v>61226.439812000004</c:v>
                </c:pt>
                <c:pt idx="48">
                  <c:v>62098.423852000007</c:v>
                </c:pt>
                <c:pt idx="49">
                  <c:v>62877.603915999993</c:v>
                </c:pt>
                <c:pt idx="50">
                  <c:v>63762.758352000004</c:v>
                </c:pt>
                <c:pt idx="51">
                  <c:v>64483.667816000001</c:v>
                </c:pt>
                <c:pt idx="52">
                  <c:v>65205.704999999994</c:v>
                </c:pt>
                <c:pt idx="53">
                  <c:v>65904.887088000018</c:v>
                </c:pt>
                <c:pt idx="54">
                  <c:v>66570.179376</c:v>
                </c:pt>
                <c:pt idx="55">
                  <c:v>67339.935232000003</c:v>
                </c:pt>
                <c:pt idx="56">
                  <c:v>68011.631092000011</c:v>
                </c:pt>
                <c:pt idx="57">
                  <c:v>68506.351300000009</c:v>
                </c:pt>
                <c:pt idx="58">
                  <c:v>68930.486992000006</c:v>
                </c:pt>
                <c:pt idx="59">
                  <c:v>69317.821135999999</c:v>
                </c:pt>
                <c:pt idx="60">
                  <c:v>69268.660215999989</c:v>
                </c:pt>
                <c:pt idx="61">
                  <c:v>69183.53254</c:v>
                </c:pt>
                <c:pt idx="62">
                  <c:v>69276.564656000002</c:v>
                </c:pt>
                <c:pt idx="63">
                  <c:v>69647.403839999999</c:v>
                </c:pt>
                <c:pt idx="64">
                  <c:v>69711.563724000007</c:v>
                </c:pt>
                <c:pt idx="65">
                  <c:v>70045.234668000005</c:v>
                </c:pt>
                <c:pt idx="66">
                  <c:v>70282.609595999995</c:v>
                </c:pt>
                <c:pt idx="67">
                  <c:v>70403.126304000005</c:v>
                </c:pt>
                <c:pt idx="68">
                  <c:v>70058.633247999998</c:v>
                </c:pt>
                <c:pt idx="69">
                  <c:v>70134.76268</c:v>
                </c:pt>
                <c:pt idx="70">
                  <c:v>70039.483919999999</c:v>
                </c:pt>
                <c:pt idx="71">
                  <c:v>69917.412832000002</c:v>
                </c:pt>
                <c:pt idx="72">
                  <c:v>69320.251908000006</c:v>
                </c:pt>
                <c:pt idx="73">
                  <c:v>68884.610615999991</c:v>
                </c:pt>
                <c:pt idx="74">
                  <c:v>68202.349087999988</c:v>
                </c:pt>
                <c:pt idx="75">
                  <c:v>67612.766136000006</c:v>
                </c:pt>
                <c:pt idx="76">
                  <c:v>66754.997415999998</c:v>
                </c:pt>
                <c:pt idx="77">
                  <c:v>66085.360052000004</c:v>
                </c:pt>
                <c:pt idx="78">
                  <c:v>65225.587200000002</c:v>
                </c:pt>
                <c:pt idx="79">
                  <c:v>64570.486668000005</c:v>
                </c:pt>
                <c:pt idx="80">
                  <c:v>64417.790123999999</c:v>
                </c:pt>
                <c:pt idx="81">
                  <c:v>64241.719219999999</c:v>
                </c:pt>
                <c:pt idx="82">
                  <c:v>63873.996327999994</c:v>
                </c:pt>
                <c:pt idx="83">
                  <c:v>63361.206616000003</c:v>
                </c:pt>
                <c:pt idx="84">
                  <c:v>62697.627152000001</c:v>
                </c:pt>
                <c:pt idx="85">
                  <c:v>61952.034707999992</c:v>
                </c:pt>
                <c:pt idx="86">
                  <c:v>61061.515983999998</c:v>
                </c:pt>
                <c:pt idx="87">
                  <c:v>60147.015368000008</c:v>
                </c:pt>
                <c:pt idx="88">
                  <c:v>59070.016472000003</c:v>
                </c:pt>
                <c:pt idx="89">
                  <c:v>58189.858680000005</c:v>
                </c:pt>
                <c:pt idx="90">
                  <c:v>57120.496619999998</c:v>
                </c:pt>
                <c:pt idx="91">
                  <c:v>56169.969664000004</c:v>
                </c:pt>
                <c:pt idx="92">
                  <c:v>55075.474391999996</c:v>
                </c:pt>
                <c:pt idx="93">
                  <c:v>54046.875507999997</c:v>
                </c:pt>
                <c:pt idx="94">
                  <c:v>53015.274011999994</c:v>
                </c:pt>
                <c:pt idx="95">
                  <c:v>52058.330184000006</c:v>
                </c:pt>
              </c:numCache>
            </c:numRef>
          </c:val>
          <c:smooth val="0"/>
          <c:extLst>
            <c:ext xmlns:c16="http://schemas.microsoft.com/office/drawing/2014/chart" uri="{C3380CC4-5D6E-409C-BE32-E72D297353CC}">
              <c16:uniqueId val="{0000000D-4D46-A548-AC93-E5654299F561}"/>
            </c:ext>
          </c:extLst>
        </c:ser>
        <c:dLbls>
          <c:showLegendKey val="0"/>
          <c:showVal val="1"/>
          <c:showCatName val="0"/>
          <c:showSerName val="0"/>
          <c:showPercent val="0"/>
          <c:showBubbleSize val="0"/>
        </c:dLbls>
        <c:smooth val="0"/>
        <c:axId val="12367119"/>
        <c:axId val="11761087"/>
      </c:lineChart>
      <c:catAx>
        <c:axId val="12367119"/>
        <c:scaling>
          <c:orientation val="minMax"/>
        </c:scaling>
        <c:delete val="0"/>
        <c:axPos val="b"/>
        <c:numFmt formatCode="h: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61087"/>
        <c:crosses val="autoZero"/>
        <c:auto val="1"/>
        <c:lblAlgn val="ctr"/>
        <c:lblOffset val="100"/>
        <c:tickLblSkip val="24"/>
        <c:noMultiLvlLbl val="0"/>
      </c:catAx>
      <c:valAx>
        <c:axId val="117610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dirty="0">
                    <a:effectLst/>
                  </a:rPr>
                  <a:t>Instantaneous MW delivered</a:t>
                </a:r>
                <a:endParaRPr lang="en-US" sz="1400" dirty="0">
                  <a:effectLst/>
                </a:endParaRPr>
              </a:p>
            </c:rich>
          </c:tx>
          <c:layout>
            <c:manualLayout>
              <c:xMode val="edge"/>
              <c:yMode val="edge"/>
              <c:x val="5.8694057226705799E-3"/>
              <c:y val="0.2171179923477058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67119"/>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Solar </a:t>
            </a:r>
            <a:r>
              <a:rPr lang="en-US" baseline="0" dirty="0"/>
              <a:t>in</a:t>
            </a:r>
            <a:r>
              <a:rPr lang="en-US" dirty="0"/>
              <a:t> ERCOT, August 19, 2021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370815957649963"/>
          <c:y val="0.21052978117585142"/>
          <c:w val="0.7755842448627932"/>
          <c:h val="0.70893222061249728"/>
        </c:manualLayout>
      </c:layout>
      <c:lineChart>
        <c:grouping val="standard"/>
        <c:varyColors val="0"/>
        <c:ser>
          <c:idx val="4"/>
          <c:order val="0"/>
          <c:tx>
            <c:strRef>
              <c:f>Sheet1!$B$1</c:f>
              <c:strCache>
                <c:ptCount val="1"/>
                <c:pt idx="0">
                  <c:v>Load net of solar</c:v>
                </c:pt>
              </c:strCache>
            </c:strRef>
          </c:tx>
          <c:spPr>
            <a:ln w="28575" cap="rnd">
              <a:solidFill>
                <a:schemeClr val="accent6"/>
              </a:solidFill>
              <a:round/>
            </a:ln>
            <a:effectLst/>
          </c:spPr>
          <c:marker>
            <c:symbol val="none"/>
          </c:marker>
          <c:dLbls>
            <c:delete val="1"/>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Sheet1!$B$2:$B$97</c:f>
              <c:numCache>
                <c:formatCode>General</c:formatCode>
                <c:ptCount val="96"/>
                <c:pt idx="0">
                  <c:v>47482.405040000005</c:v>
                </c:pt>
                <c:pt idx="1">
                  <c:v>46882.737179999996</c:v>
                </c:pt>
                <c:pt idx="2">
                  <c:v>46450.336819999997</c:v>
                </c:pt>
                <c:pt idx="3">
                  <c:v>45975.014759999998</c:v>
                </c:pt>
                <c:pt idx="4">
                  <c:v>45622.5936</c:v>
                </c:pt>
                <c:pt idx="5">
                  <c:v>45139.416868</c:v>
                </c:pt>
                <c:pt idx="6">
                  <c:v>44874.803639999998</c:v>
                </c:pt>
                <c:pt idx="7">
                  <c:v>44531.381504000004</c:v>
                </c:pt>
                <c:pt idx="8">
                  <c:v>44311.355327999998</c:v>
                </c:pt>
                <c:pt idx="9">
                  <c:v>44000.598587999993</c:v>
                </c:pt>
                <c:pt idx="10">
                  <c:v>43812.022016000003</c:v>
                </c:pt>
                <c:pt idx="11">
                  <c:v>43651.274572000002</c:v>
                </c:pt>
                <c:pt idx="12">
                  <c:v>43497.567780000005</c:v>
                </c:pt>
                <c:pt idx="13">
                  <c:v>43487.544847999998</c:v>
                </c:pt>
                <c:pt idx="14">
                  <c:v>43345.823808000001</c:v>
                </c:pt>
                <c:pt idx="15">
                  <c:v>43400.972256000001</c:v>
                </c:pt>
                <c:pt idx="16">
                  <c:v>43520.406144000008</c:v>
                </c:pt>
                <c:pt idx="17">
                  <c:v>43681.689660000004</c:v>
                </c:pt>
                <c:pt idx="18">
                  <c:v>43808.155844000001</c:v>
                </c:pt>
                <c:pt idx="19">
                  <c:v>44031.948667999997</c:v>
                </c:pt>
                <c:pt idx="20">
                  <c:v>44488.617540000007</c:v>
                </c:pt>
                <c:pt idx="21">
                  <c:v>45024.758075999998</c:v>
                </c:pt>
                <c:pt idx="22">
                  <c:v>45502.327843999999</c:v>
                </c:pt>
                <c:pt idx="23">
                  <c:v>45984.013544000001</c:v>
                </c:pt>
                <c:pt idx="24">
                  <c:v>46740.016248</c:v>
                </c:pt>
                <c:pt idx="25">
                  <c:v>47338.493783999998</c:v>
                </c:pt>
                <c:pt idx="26">
                  <c:v>47745.310528000002</c:v>
                </c:pt>
                <c:pt idx="27">
                  <c:v>48016.45912</c:v>
                </c:pt>
                <c:pt idx="28">
                  <c:v>48079.512263999997</c:v>
                </c:pt>
                <c:pt idx="29">
                  <c:v>48108.404675999998</c:v>
                </c:pt>
                <c:pt idx="30">
                  <c:v>48044.997867999999</c:v>
                </c:pt>
                <c:pt idx="31">
                  <c:v>47949.905123999997</c:v>
                </c:pt>
                <c:pt idx="32">
                  <c:v>47815.297952000001</c:v>
                </c:pt>
                <c:pt idx="33">
                  <c:v>47595.750928000001</c:v>
                </c:pt>
                <c:pt idx="34">
                  <c:v>47549.092848</c:v>
                </c:pt>
                <c:pt idx="35">
                  <c:v>47781.536588000003</c:v>
                </c:pt>
                <c:pt idx="36">
                  <c:v>48251.409755999994</c:v>
                </c:pt>
                <c:pt idx="37">
                  <c:v>48663.312319999997</c:v>
                </c:pt>
                <c:pt idx="38">
                  <c:v>49358.604692000008</c:v>
                </c:pt>
                <c:pt idx="39">
                  <c:v>49717.438356000006</c:v>
                </c:pt>
                <c:pt idx="40">
                  <c:v>50585.802824000006</c:v>
                </c:pt>
                <c:pt idx="41">
                  <c:v>51307.689383999998</c:v>
                </c:pt>
                <c:pt idx="42">
                  <c:v>52152.973199999993</c:v>
                </c:pt>
                <c:pt idx="43">
                  <c:v>52839.760139999999</c:v>
                </c:pt>
                <c:pt idx="44">
                  <c:v>53607.94384</c:v>
                </c:pt>
                <c:pt idx="45">
                  <c:v>54061.963872000008</c:v>
                </c:pt>
                <c:pt idx="46">
                  <c:v>54222.144835999999</c:v>
                </c:pt>
                <c:pt idx="47">
                  <c:v>54902.617036000003</c:v>
                </c:pt>
                <c:pt idx="48">
                  <c:v>55844.760320000009</c:v>
                </c:pt>
                <c:pt idx="49">
                  <c:v>56540.598295999996</c:v>
                </c:pt>
                <c:pt idx="50">
                  <c:v>57374.632680000002</c:v>
                </c:pt>
                <c:pt idx="51">
                  <c:v>58055.394032000004</c:v>
                </c:pt>
                <c:pt idx="52">
                  <c:v>58896.212379999997</c:v>
                </c:pt>
                <c:pt idx="53">
                  <c:v>59633.945300000021</c:v>
                </c:pt>
                <c:pt idx="54">
                  <c:v>60352.733663999999</c:v>
                </c:pt>
                <c:pt idx="55">
                  <c:v>61201.531428000002</c:v>
                </c:pt>
                <c:pt idx="56">
                  <c:v>61939.096976000008</c:v>
                </c:pt>
                <c:pt idx="57">
                  <c:v>62507.07454400001</c:v>
                </c:pt>
                <c:pt idx="58">
                  <c:v>62910.032620000005</c:v>
                </c:pt>
                <c:pt idx="59">
                  <c:v>63588.72234</c:v>
                </c:pt>
                <c:pt idx="60">
                  <c:v>63848.134451999991</c:v>
                </c:pt>
                <c:pt idx="61">
                  <c:v>64178.210143999997</c:v>
                </c:pt>
                <c:pt idx="62">
                  <c:v>64782.738472000005</c:v>
                </c:pt>
                <c:pt idx="63">
                  <c:v>65562.376071999999</c:v>
                </c:pt>
                <c:pt idx="64">
                  <c:v>65869.672820000007</c:v>
                </c:pt>
                <c:pt idx="65">
                  <c:v>66080.409928000008</c:v>
                </c:pt>
                <c:pt idx="66">
                  <c:v>66516.372255999988</c:v>
                </c:pt>
                <c:pt idx="67">
                  <c:v>67011.427492000003</c:v>
                </c:pt>
                <c:pt idx="68">
                  <c:v>66934.974864000003</c:v>
                </c:pt>
                <c:pt idx="69">
                  <c:v>67185.80644</c:v>
                </c:pt>
                <c:pt idx="70">
                  <c:v>67137.208436000001</c:v>
                </c:pt>
                <c:pt idx="71">
                  <c:v>67523.888908000008</c:v>
                </c:pt>
                <c:pt idx="72">
                  <c:v>67266.702843999999</c:v>
                </c:pt>
                <c:pt idx="73">
                  <c:v>67036.732291999986</c:v>
                </c:pt>
                <c:pt idx="74">
                  <c:v>66615.571247999993</c:v>
                </c:pt>
                <c:pt idx="75">
                  <c:v>66344.909468000013</c:v>
                </c:pt>
                <c:pt idx="76">
                  <c:v>65827.776280000005</c:v>
                </c:pt>
                <c:pt idx="77">
                  <c:v>65473.3724</c:v>
                </c:pt>
                <c:pt idx="78">
                  <c:v>64889.608332000003</c:v>
                </c:pt>
                <c:pt idx="79">
                  <c:v>64431.880736000006</c:v>
                </c:pt>
                <c:pt idx="80">
                  <c:v>64351.677735999998</c:v>
                </c:pt>
                <c:pt idx="81">
                  <c:v>64224.973976000001</c:v>
                </c:pt>
                <c:pt idx="82">
                  <c:v>63873.881439999997</c:v>
                </c:pt>
                <c:pt idx="83">
                  <c:v>63361.206284</c:v>
                </c:pt>
                <c:pt idx="84">
                  <c:v>62697.626860000004</c:v>
                </c:pt>
                <c:pt idx="85">
                  <c:v>61952.034459999995</c:v>
                </c:pt>
                <c:pt idx="86">
                  <c:v>61061.515763999996</c:v>
                </c:pt>
                <c:pt idx="87">
                  <c:v>60147.015192000006</c:v>
                </c:pt>
                <c:pt idx="88">
                  <c:v>59070.016236000003</c:v>
                </c:pt>
                <c:pt idx="89">
                  <c:v>58189.858404000006</c:v>
                </c:pt>
                <c:pt idx="90">
                  <c:v>57120.496308000002</c:v>
                </c:pt>
                <c:pt idx="91">
                  <c:v>56169.969336000002</c:v>
                </c:pt>
                <c:pt idx="92">
                  <c:v>55075.474119999999</c:v>
                </c:pt>
                <c:pt idx="93">
                  <c:v>54046.875275999999</c:v>
                </c:pt>
                <c:pt idx="94">
                  <c:v>53015.273775999995</c:v>
                </c:pt>
                <c:pt idx="95">
                  <c:v>52058.330012000006</c:v>
                </c:pt>
              </c:numCache>
            </c:numRef>
          </c:val>
          <c:smooth val="0"/>
          <c:extLst>
            <c:ext xmlns:c16="http://schemas.microsoft.com/office/drawing/2014/chart" uri="{C3380CC4-5D6E-409C-BE32-E72D297353CC}">
              <c16:uniqueId val="{00000000-7048-5149-BB9F-E246CF6CBAF9}"/>
            </c:ext>
          </c:extLst>
        </c:ser>
        <c:ser>
          <c:idx val="0"/>
          <c:order val="1"/>
          <c:tx>
            <c:strRef>
              <c:f>Sheet1!$C$1</c:f>
              <c:strCache>
                <c:ptCount val="1"/>
                <c:pt idx="0">
                  <c:v>Load</c:v>
                </c:pt>
              </c:strCache>
            </c:strRef>
          </c:tx>
          <c:spPr>
            <a:ln w="28575" cap="rnd">
              <a:solidFill>
                <a:schemeClr val="tx1"/>
              </a:solidFill>
              <a:round/>
            </a:ln>
            <a:effectLst/>
          </c:spPr>
          <c:marker>
            <c:symbol val="none"/>
          </c:marker>
          <c:dLbls>
            <c:delete val="1"/>
          </c:dLbls>
          <c:cat>
            <c:numRef>
              <c:f>Sheet1!$A$2:$A$97</c:f>
              <c:numCache>
                <c:formatCode>h:mm</c:formatCode>
                <c:ptCount val="96"/>
                <c:pt idx="0">
                  <c:v>0</c:v>
                </c:pt>
                <c:pt idx="1">
                  <c:v>1.0416666666666666E-2</c:v>
                </c:pt>
                <c:pt idx="2">
                  <c:v>2.0833333333333332E-2</c:v>
                </c:pt>
                <c:pt idx="3">
                  <c:v>3.125E-2</c:v>
                </c:pt>
                <c:pt idx="4">
                  <c:v>4.1666666666666664E-2</c:v>
                </c:pt>
                <c:pt idx="5">
                  <c:v>5.2083333333333329E-2</c:v>
                </c:pt>
                <c:pt idx="6">
                  <c:v>6.2499999999999993E-2</c:v>
                </c:pt>
                <c:pt idx="7">
                  <c:v>7.2916666666666657E-2</c:v>
                </c:pt>
                <c:pt idx="8">
                  <c:v>8.3333333333333329E-2</c:v>
                </c:pt>
                <c:pt idx="9">
                  <c:v>9.375E-2</c:v>
                </c:pt>
                <c:pt idx="10">
                  <c:v>0.10416666666666667</c:v>
                </c:pt>
                <c:pt idx="11">
                  <c:v>0.11458333333333334</c:v>
                </c:pt>
                <c:pt idx="12">
                  <c:v>0.125</c:v>
                </c:pt>
                <c:pt idx="13">
                  <c:v>0.13541666666666666</c:v>
                </c:pt>
                <c:pt idx="14">
                  <c:v>0.14583333333333331</c:v>
                </c:pt>
                <c:pt idx="15">
                  <c:v>0.15624999999999997</c:v>
                </c:pt>
                <c:pt idx="16">
                  <c:v>0.16666666666666663</c:v>
                </c:pt>
                <c:pt idx="17">
                  <c:v>0.17708333333333329</c:v>
                </c:pt>
                <c:pt idx="18">
                  <c:v>0.18749999999999994</c:v>
                </c:pt>
                <c:pt idx="19">
                  <c:v>0.1979166666666666</c:v>
                </c:pt>
                <c:pt idx="20">
                  <c:v>0.20833333333333326</c:v>
                </c:pt>
                <c:pt idx="21">
                  <c:v>0.21874999999999992</c:v>
                </c:pt>
                <c:pt idx="22">
                  <c:v>0.22916666666666657</c:v>
                </c:pt>
                <c:pt idx="23">
                  <c:v>0.23958333333333323</c:v>
                </c:pt>
                <c:pt idx="24">
                  <c:v>0.24999999999999989</c:v>
                </c:pt>
                <c:pt idx="25">
                  <c:v>0.26041666666666657</c:v>
                </c:pt>
                <c:pt idx="26">
                  <c:v>0.27083333333333326</c:v>
                </c:pt>
                <c:pt idx="27">
                  <c:v>0.28124999999999994</c:v>
                </c:pt>
                <c:pt idx="28">
                  <c:v>0.29166666666666663</c:v>
                </c:pt>
                <c:pt idx="29">
                  <c:v>0.30208333333333331</c:v>
                </c:pt>
                <c:pt idx="30">
                  <c:v>0.3125</c:v>
                </c:pt>
                <c:pt idx="31">
                  <c:v>0.32291666666666669</c:v>
                </c:pt>
                <c:pt idx="32">
                  <c:v>0.33333333333333337</c:v>
                </c:pt>
                <c:pt idx="33">
                  <c:v>0.34375000000000006</c:v>
                </c:pt>
                <c:pt idx="34">
                  <c:v>0.35416666666666674</c:v>
                </c:pt>
                <c:pt idx="35">
                  <c:v>0.36458333333333343</c:v>
                </c:pt>
                <c:pt idx="36">
                  <c:v>0.37500000000000011</c:v>
                </c:pt>
                <c:pt idx="37">
                  <c:v>0.3854166666666668</c:v>
                </c:pt>
                <c:pt idx="38">
                  <c:v>0.39583333333333348</c:v>
                </c:pt>
                <c:pt idx="39">
                  <c:v>0.40625000000000017</c:v>
                </c:pt>
                <c:pt idx="40">
                  <c:v>0.41666666666666685</c:v>
                </c:pt>
                <c:pt idx="41">
                  <c:v>0.42708333333333354</c:v>
                </c:pt>
                <c:pt idx="42">
                  <c:v>0.43750000000000022</c:v>
                </c:pt>
                <c:pt idx="43">
                  <c:v>0.44791666666666691</c:v>
                </c:pt>
                <c:pt idx="44">
                  <c:v>0.45833333333333359</c:v>
                </c:pt>
                <c:pt idx="45">
                  <c:v>0.46875000000000028</c:v>
                </c:pt>
                <c:pt idx="46">
                  <c:v>0.47916666666666696</c:v>
                </c:pt>
                <c:pt idx="47">
                  <c:v>0.48958333333333365</c:v>
                </c:pt>
                <c:pt idx="48">
                  <c:v>0.50000000000000033</c:v>
                </c:pt>
                <c:pt idx="49">
                  <c:v>0.51041666666666696</c:v>
                </c:pt>
                <c:pt idx="50">
                  <c:v>0.52083333333333359</c:v>
                </c:pt>
                <c:pt idx="51">
                  <c:v>0.53125000000000022</c:v>
                </c:pt>
                <c:pt idx="52">
                  <c:v>0.54166666666666685</c:v>
                </c:pt>
                <c:pt idx="53">
                  <c:v>0.55208333333333348</c:v>
                </c:pt>
                <c:pt idx="54">
                  <c:v>0.56250000000000011</c:v>
                </c:pt>
                <c:pt idx="55">
                  <c:v>0.57291666666666674</c:v>
                </c:pt>
                <c:pt idx="56">
                  <c:v>0.58333333333333337</c:v>
                </c:pt>
                <c:pt idx="57">
                  <c:v>0.59375</c:v>
                </c:pt>
                <c:pt idx="58">
                  <c:v>0.60416666666666663</c:v>
                </c:pt>
                <c:pt idx="59">
                  <c:v>0.61458333333333326</c:v>
                </c:pt>
                <c:pt idx="60">
                  <c:v>0.62499999999999989</c:v>
                </c:pt>
                <c:pt idx="61">
                  <c:v>0.63541666666666652</c:v>
                </c:pt>
                <c:pt idx="62">
                  <c:v>0.64583333333333315</c:v>
                </c:pt>
                <c:pt idx="63">
                  <c:v>0.65624999999999978</c:v>
                </c:pt>
                <c:pt idx="64">
                  <c:v>0.66666666666666641</c:v>
                </c:pt>
                <c:pt idx="65">
                  <c:v>0.67708333333333304</c:v>
                </c:pt>
                <c:pt idx="66">
                  <c:v>0.68749999999999967</c:v>
                </c:pt>
                <c:pt idx="67">
                  <c:v>0.6979166666666663</c:v>
                </c:pt>
                <c:pt idx="68">
                  <c:v>0.70833333333333293</c:v>
                </c:pt>
                <c:pt idx="69">
                  <c:v>0.71874999999999956</c:v>
                </c:pt>
                <c:pt idx="70">
                  <c:v>0.72916666666666619</c:v>
                </c:pt>
                <c:pt idx="71">
                  <c:v>0.73958333333333282</c:v>
                </c:pt>
                <c:pt idx="72">
                  <c:v>0.74999999999999944</c:v>
                </c:pt>
                <c:pt idx="73">
                  <c:v>0.76041666666666607</c:v>
                </c:pt>
                <c:pt idx="74">
                  <c:v>0.7708333333333327</c:v>
                </c:pt>
                <c:pt idx="75">
                  <c:v>0.78124999999999933</c:v>
                </c:pt>
                <c:pt idx="76">
                  <c:v>0.79166666666666596</c:v>
                </c:pt>
                <c:pt idx="77">
                  <c:v>0.80208333333333259</c:v>
                </c:pt>
                <c:pt idx="78">
                  <c:v>0.81249999999999922</c:v>
                </c:pt>
                <c:pt idx="79">
                  <c:v>0.82291666666666585</c:v>
                </c:pt>
                <c:pt idx="80">
                  <c:v>0.83333333333333248</c:v>
                </c:pt>
                <c:pt idx="81">
                  <c:v>0.84374999999999911</c:v>
                </c:pt>
                <c:pt idx="82">
                  <c:v>0.85416666666666574</c:v>
                </c:pt>
                <c:pt idx="83">
                  <c:v>0.86458333333333237</c:v>
                </c:pt>
                <c:pt idx="84">
                  <c:v>0.874999999999999</c:v>
                </c:pt>
                <c:pt idx="85">
                  <c:v>0.88541666666666563</c:v>
                </c:pt>
                <c:pt idx="86">
                  <c:v>0.89583333333333226</c:v>
                </c:pt>
                <c:pt idx="87">
                  <c:v>0.90624999999999889</c:v>
                </c:pt>
                <c:pt idx="88">
                  <c:v>0.91666666666666552</c:v>
                </c:pt>
                <c:pt idx="89">
                  <c:v>0.92708333333333215</c:v>
                </c:pt>
                <c:pt idx="90">
                  <c:v>0.93749999999999878</c:v>
                </c:pt>
                <c:pt idx="91">
                  <c:v>0.94791666666666541</c:v>
                </c:pt>
                <c:pt idx="92">
                  <c:v>0.95833333333333204</c:v>
                </c:pt>
                <c:pt idx="93">
                  <c:v>0.96874999999999867</c:v>
                </c:pt>
                <c:pt idx="94">
                  <c:v>0.9791666666666653</c:v>
                </c:pt>
                <c:pt idx="95">
                  <c:v>0.98958333333333193</c:v>
                </c:pt>
              </c:numCache>
            </c:numRef>
          </c:cat>
          <c:val>
            <c:numRef>
              <c:f>Sheet1!$C$2:$C$97</c:f>
              <c:numCache>
                <c:formatCode>General</c:formatCode>
                <c:ptCount val="96"/>
                <c:pt idx="0">
                  <c:v>47482.405040000005</c:v>
                </c:pt>
                <c:pt idx="1">
                  <c:v>46882.737179999996</c:v>
                </c:pt>
                <c:pt idx="2">
                  <c:v>46450.336819999997</c:v>
                </c:pt>
                <c:pt idx="3">
                  <c:v>45975.014759999998</c:v>
                </c:pt>
                <c:pt idx="4">
                  <c:v>45622.5936</c:v>
                </c:pt>
                <c:pt idx="5">
                  <c:v>45139.416868</c:v>
                </c:pt>
                <c:pt idx="6">
                  <c:v>44874.803639999998</c:v>
                </c:pt>
                <c:pt idx="7">
                  <c:v>44531.381504000004</c:v>
                </c:pt>
                <c:pt idx="8">
                  <c:v>44311.355327999998</c:v>
                </c:pt>
                <c:pt idx="9">
                  <c:v>44000.598587999993</c:v>
                </c:pt>
                <c:pt idx="10">
                  <c:v>43812.022016000003</c:v>
                </c:pt>
                <c:pt idx="11">
                  <c:v>43651.274572000002</c:v>
                </c:pt>
                <c:pt idx="12">
                  <c:v>43497.567780000005</c:v>
                </c:pt>
                <c:pt idx="13">
                  <c:v>43487.544847999998</c:v>
                </c:pt>
                <c:pt idx="14">
                  <c:v>43345.823808000001</c:v>
                </c:pt>
                <c:pt idx="15">
                  <c:v>43400.972256000001</c:v>
                </c:pt>
                <c:pt idx="16">
                  <c:v>43520.406144000008</c:v>
                </c:pt>
                <c:pt idx="17">
                  <c:v>43681.689660000004</c:v>
                </c:pt>
                <c:pt idx="18">
                  <c:v>43808.155844000001</c:v>
                </c:pt>
                <c:pt idx="19">
                  <c:v>44031.948667999997</c:v>
                </c:pt>
                <c:pt idx="20">
                  <c:v>44488.617540000007</c:v>
                </c:pt>
                <c:pt idx="21">
                  <c:v>45024.758075999998</c:v>
                </c:pt>
                <c:pt idx="22">
                  <c:v>45502.327843999999</c:v>
                </c:pt>
                <c:pt idx="23">
                  <c:v>45984.013544000001</c:v>
                </c:pt>
                <c:pt idx="24">
                  <c:v>46740.016248</c:v>
                </c:pt>
                <c:pt idx="25">
                  <c:v>47338.493783999998</c:v>
                </c:pt>
                <c:pt idx="26">
                  <c:v>47745.310528000002</c:v>
                </c:pt>
                <c:pt idx="27">
                  <c:v>48016.45912</c:v>
                </c:pt>
                <c:pt idx="28">
                  <c:v>48081.700655999994</c:v>
                </c:pt>
                <c:pt idx="29">
                  <c:v>48132.808204000001</c:v>
                </c:pt>
                <c:pt idx="30">
                  <c:v>48294.334856000001</c:v>
                </c:pt>
                <c:pt idx="31">
                  <c:v>48590.653351999994</c:v>
                </c:pt>
                <c:pt idx="32">
                  <c:v>49149.926244000002</c:v>
                </c:pt>
                <c:pt idx="33">
                  <c:v>49880.270580000004</c:v>
                </c:pt>
                <c:pt idx="34">
                  <c:v>50453.365559999998</c:v>
                </c:pt>
                <c:pt idx="35">
                  <c:v>51137.947676000003</c:v>
                </c:pt>
                <c:pt idx="36">
                  <c:v>51871.065779999997</c:v>
                </c:pt>
                <c:pt idx="37">
                  <c:v>52745.280463999996</c:v>
                </c:pt>
                <c:pt idx="38">
                  <c:v>53650.821248000007</c:v>
                </c:pt>
                <c:pt idx="39">
                  <c:v>54565.330536000009</c:v>
                </c:pt>
                <c:pt idx="40">
                  <c:v>55323.658272000008</c:v>
                </c:pt>
                <c:pt idx="41">
                  <c:v>56217.602631999995</c:v>
                </c:pt>
                <c:pt idx="42">
                  <c:v>57197.778995999994</c:v>
                </c:pt>
                <c:pt idx="43">
                  <c:v>58047.691143999997</c:v>
                </c:pt>
                <c:pt idx="44">
                  <c:v>58925.762768000001</c:v>
                </c:pt>
                <c:pt idx="45">
                  <c:v>59771.189760000008</c:v>
                </c:pt>
                <c:pt idx="46">
                  <c:v>60426.286924</c:v>
                </c:pt>
                <c:pt idx="47">
                  <c:v>61226.439812000004</c:v>
                </c:pt>
                <c:pt idx="48">
                  <c:v>62098.423852000007</c:v>
                </c:pt>
                <c:pt idx="49">
                  <c:v>62877.603915999993</c:v>
                </c:pt>
                <c:pt idx="50">
                  <c:v>63762.758352000004</c:v>
                </c:pt>
                <c:pt idx="51">
                  <c:v>64483.667816000001</c:v>
                </c:pt>
                <c:pt idx="52">
                  <c:v>65205.704999999994</c:v>
                </c:pt>
                <c:pt idx="53">
                  <c:v>65904.887088000018</c:v>
                </c:pt>
                <c:pt idx="54">
                  <c:v>66570.179376</c:v>
                </c:pt>
                <c:pt idx="55">
                  <c:v>67339.935232000003</c:v>
                </c:pt>
                <c:pt idx="56">
                  <c:v>68011.631092000011</c:v>
                </c:pt>
                <c:pt idx="57">
                  <c:v>68506.351300000009</c:v>
                </c:pt>
                <c:pt idx="58">
                  <c:v>68930.486992000006</c:v>
                </c:pt>
                <c:pt idx="59">
                  <c:v>69317.821135999999</c:v>
                </c:pt>
                <c:pt idx="60">
                  <c:v>69268.660215999989</c:v>
                </c:pt>
                <c:pt idx="61">
                  <c:v>69183.53254</c:v>
                </c:pt>
                <c:pt idx="62">
                  <c:v>69276.564656000002</c:v>
                </c:pt>
                <c:pt idx="63">
                  <c:v>69647.403839999999</c:v>
                </c:pt>
                <c:pt idx="64">
                  <c:v>69711.563724000007</c:v>
                </c:pt>
                <c:pt idx="65">
                  <c:v>70045.234668000005</c:v>
                </c:pt>
                <c:pt idx="66">
                  <c:v>70282.609595999995</c:v>
                </c:pt>
                <c:pt idx="67">
                  <c:v>70403.126304000005</c:v>
                </c:pt>
                <c:pt idx="68">
                  <c:v>70058.633247999998</c:v>
                </c:pt>
                <c:pt idx="69">
                  <c:v>70134.76268</c:v>
                </c:pt>
                <c:pt idx="70">
                  <c:v>70039.483919999999</c:v>
                </c:pt>
                <c:pt idx="71">
                  <c:v>69917.412832000002</c:v>
                </c:pt>
                <c:pt idx="72">
                  <c:v>69320.251908000006</c:v>
                </c:pt>
                <c:pt idx="73">
                  <c:v>68884.610615999991</c:v>
                </c:pt>
                <c:pt idx="74">
                  <c:v>68202.349087999988</c:v>
                </c:pt>
                <c:pt idx="75">
                  <c:v>67612.766136000006</c:v>
                </c:pt>
                <c:pt idx="76">
                  <c:v>66754.997415999998</c:v>
                </c:pt>
                <c:pt idx="77">
                  <c:v>66085.360052000004</c:v>
                </c:pt>
                <c:pt idx="78">
                  <c:v>65225.587200000002</c:v>
                </c:pt>
                <c:pt idx="79">
                  <c:v>64570.486668000005</c:v>
                </c:pt>
                <c:pt idx="80">
                  <c:v>64417.790123999999</c:v>
                </c:pt>
                <c:pt idx="81">
                  <c:v>64241.719219999999</c:v>
                </c:pt>
                <c:pt idx="82">
                  <c:v>63873.996327999994</c:v>
                </c:pt>
                <c:pt idx="83">
                  <c:v>63361.206616000003</c:v>
                </c:pt>
                <c:pt idx="84">
                  <c:v>62697.627152000001</c:v>
                </c:pt>
                <c:pt idx="85">
                  <c:v>61952.034707999992</c:v>
                </c:pt>
                <c:pt idx="86">
                  <c:v>61061.515983999998</c:v>
                </c:pt>
                <c:pt idx="87">
                  <c:v>60147.015368000008</c:v>
                </c:pt>
                <c:pt idx="88">
                  <c:v>59070.016472000003</c:v>
                </c:pt>
                <c:pt idx="89">
                  <c:v>58189.858680000005</c:v>
                </c:pt>
                <c:pt idx="90">
                  <c:v>57120.496619999998</c:v>
                </c:pt>
                <c:pt idx="91">
                  <c:v>56169.969664000004</c:v>
                </c:pt>
                <c:pt idx="92">
                  <c:v>55075.474391999996</c:v>
                </c:pt>
                <c:pt idx="93">
                  <c:v>54046.875507999997</c:v>
                </c:pt>
                <c:pt idx="94">
                  <c:v>53015.274011999994</c:v>
                </c:pt>
                <c:pt idx="95">
                  <c:v>52058.330184000006</c:v>
                </c:pt>
              </c:numCache>
            </c:numRef>
          </c:val>
          <c:smooth val="0"/>
          <c:extLst>
            <c:ext xmlns:c16="http://schemas.microsoft.com/office/drawing/2014/chart" uri="{C3380CC4-5D6E-409C-BE32-E72D297353CC}">
              <c16:uniqueId val="{00000001-7048-5149-BB9F-E246CF6CBAF9}"/>
            </c:ext>
          </c:extLst>
        </c:ser>
        <c:dLbls>
          <c:showLegendKey val="0"/>
          <c:showVal val="1"/>
          <c:showCatName val="0"/>
          <c:showSerName val="0"/>
          <c:showPercent val="0"/>
          <c:showBubbleSize val="0"/>
        </c:dLbls>
        <c:smooth val="0"/>
        <c:axId val="12367119"/>
        <c:axId val="11761087"/>
      </c:lineChart>
      <c:catAx>
        <c:axId val="12367119"/>
        <c:scaling>
          <c:orientation val="minMax"/>
        </c:scaling>
        <c:delete val="0"/>
        <c:axPos val="b"/>
        <c:numFmt formatCode="h: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61087"/>
        <c:crosses val="autoZero"/>
        <c:auto val="1"/>
        <c:lblAlgn val="ctr"/>
        <c:lblOffset val="100"/>
        <c:tickLblSkip val="24"/>
        <c:noMultiLvlLbl val="0"/>
      </c:catAx>
      <c:valAx>
        <c:axId val="117610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dirty="0">
                    <a:effectLst/>
                  </a:rPr>
                  <a:t>Instantaneous MW delivered</a:t>
                </a:r>
                <a:endParaRPr lang="en-US" sz="1400" dirty="0">
                  <a:effectLst/>
                </a:endParaRPr>
              </a:p>
            </c:rich>
          </c:tx>
          <c:layout>
            <c:manualLayout>
              <c:xMode val="edge"/>
              <c:yMode val="edge"/>
              <c:x val="5.8694057226705799E-3"/>
              <c:y val="0.2171179923477058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67119"/>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CAISO, November</a:t>
            </a:r>
            <a:r>
              <a:rPr lang="en-US" baseline="0" dirty="0"/>
              <a:t> 2, 2021</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Demand</c:v>
                </c:pt>
              </c:strCache>
            </c:strRef>
          </c:tx>
          <c:spPr>
            <a:ln w="38100" cap="rnd">
              <a:solidFill>
                <a:schemeClr val="tx1"/>
              </a:solidFill>
              <a:round/>
            </a:ln>
            <a:effectLst/>
          </c:spPr>
          <c:marker>
            <c:symbol val="none"/>
          </c:marker>
          <c:cat>
            <c:numRef>
              <c:f>Sheet1!$A$2:$A$290</c:f>
              <c:numCache>
                <c:formatCode>h:mm</c:formatCode>
                <c:ptCount val="289"/>
                <c:pt idx="0">
                  <c:v>0</c:v>
                </c:pt>
                <c:pt idx="1">
                  <c:v>3.472222222222222E-3</c:v>
                </c:pt>
                <c:pt idx="2">
                  <c:v>6.9444444444444441E-3</c:v>
                </c:pt>
                <c:pt idx="3">
                  <c:v>1.0416666666666666E-2</c:v>
                </c:pt>
                <c:pt idx="4">
                  <c:v>1.3888888888888888E-2</c:v>
                </c:pt>
                <c:pt idx="5">
                  <c:v>1.7361111111111112E-2</c:v>
                </c:pt>
                <c:pt idx="6">
                  <c:v>2.0833333333333332E-2</c:v>
                </c:pt>
                <c:pt idx="7">
                  <c:v>2.4305555555555556E-2</c:v>
                </c:pt>
                <c:pt idx="8">
                  <c:v>2.7777777777777776E-2</c:v>
                </c:pt>
                <c:pt idx="9">
                  <c:v>3.125E-2</c:v>
                </c:pt>
                <c:pt idx="10">
                  <c:v>3.4722222222222224E-2</c:v>
                </c:pt>
                <c:pt idx="11">
                  <c:v>3.8194444444444441E-2</c:v>
                </c:pt>
                <c:pt idx="12">
                  <c:v>4.1666666666666664E-2</c:v>
                </c:pt>
                <c:pt idx="13">
                  <c:v>4.5138888888888888E-2</c:v>
                </c:pt>
                <c:pt idx="14">
                  <c:v>4.8611111111111112E-2</c:v>
                </c:pt>
                <c:pt idx="15">
                  <c:v>5.2083333333333336E-2</c:v>
                </c:pt>
                <c:pt idx="16">
                  <c:v>5.5555555555555552E-2</c:v>
                </c:pt>
                <c:pt idx="17">
                  <c:v>5.9027777777777783E-2</c:v>
                </c:pt>
                <c:pt idx="18">
                  <c:v>6.25E-2</c:v>
                </c:pt>
                <c:pt idx="19">
                  <c:v>6.5972222222222224E-2</c:v>
                </c:pt>
                <c:pt idx="20">
                  <c:v>6.9444444444444434E-2</c:v>
                </c:pt>
                <c:pt idx="21">
                  <c:v>7.2916666666666671E-2</c:v>
                </c:pt>
                <c:pt idx="22">
                  <c:v>7.6388888888888895E-2</c:v>
                </c:pt>
                <c:pt idx="23">
                  <c:v>7.9861111111111105E-2</c:v>
                </c:pt>
                <c:pt idx="24">
                  <c:v>8.3333333333333329E-2</c:v>
                </c:pt>
                <c:pt idx="25">
                  <c:v>8.6805555555555566E-2</c:v>
                </c:pt>
                <c:pt idx="26">
                  <c:v>9.0277777777777776E-2</c:v>
                </c:pt>
                <c:pt idx="27">
                  <c:v>9.375E-2</c:v>
                </c:pt>
                <c:pt idx="28">
                  <c:v>9.7222222222222224E-2</c:v>
                </c:pt>
                <c:pt idx="29">
                  <c:v>0.10069444444444443</c:v>
                </c:pt>
                <c:pt idx="30">
                  <c:v>0.10416666666666667</c:v>
                </c:pt>
                <c:pt idx="31">
                  <c:v>0.1076388888888889</c:v>
                </c:pt>
                <c:pt idx="32">
                  <c:v>0.1111111111111111</c:v>
                </c:pt>
                <c:pt idx="33">
                  <c:v>0.11458333333333333</c:v>
                </c:pt>
                <c:pt idx="34">
                  <c:v>0.11805555555555557</c:v>
                </c:pt>
                <c:pt idx="35">
                  <c:v>0.12152777777777778</c:v>
                </c:pt>
                <c:pt idx="36">
                  <c:v>0.125</c:v>
                </c:pt>
                <c:pt idx="37">
                  <c:v>0.12847222222222224</c:v>
                </c:pt>
                <c:pt idx="38">
                  <c:v>0.13194444444444445</c:v>
                </c:pt>
                <c:pt idx="39">
                  <c:v>0.13541666666666666</c:v>
                </c:pt>
                <c:pt idx="40">
                  <c:v>0.1388888888888889</c:v>
                </c:pt>
                <c:pt idx="41">
                  <c:v>0.1423611111111111</c:v>
                </c:pt>
                <c:pt idx="42">
                  <c:v>0.14583333333333334</c:v>
                </c:pt>
                <c:pt idx="43">
                  <c:v>0.14930555555555555</c:v>
                </c:pt>
                <c:pt idx="44">
                  <c:v>0.15277777777777776</c:v>
                </c:pt>
                <c:pt idx="45">
                  <c:v>0.15625</c:v>
                </c:pt>
                <c:pt idx="46">
                  <c:v>0.15972222222222224</c:v>
                </c:pt>
                <c:pt idx="47">
                  <c:v>0.16319444444444445</c:v>
                </c:pt>
                <c:pt idx="48">
                  <c:v>0.16666666666666666</c:v>
                </c:pt>
                <c:pt idx="49">
                  <c:v>0.17013888888888887</c:v>
                </c:pt>
                <c:pt idx="50">
                  <c:v>0.17361111111111113</c:v>
                </c:pt>
                <c:pt idx="51">
                  <c:v>0.17708333333333334</c:v>
                </c:pt>
                <c:pt idx="52">
                  <c:v>0.18055555555555555</c:v>
                </c:pt>
                <c:pt idx="53">
                  <c:v>0.18402777777777779</c:v>
                </c:pt>
                <c:pt idx="54">
                  <c:v>0.1875</c:v>
                </c:pt>
                <c:pt idx="55">
                  <c:v>0.19097222222222221</c:v>
                </c:pt>
                <c:pt idx="56">
                  <c:v>0.19444444444444445</c:v>
                </c:pt>
                <c:pt idx="57">
                  <c:v>0.19791666666666666</c:v>
                </c:pt>
                <c:pt idx="58">
                  <c:v>0.20138888888888887</c:v>
                </c:pt>
                <c:pt idx="59">
                  <c:v>0.20486111111111113</c:v>
                </c:pt>
                <c:pt idx="60">
                  <c:v>0.20833333333333334</c:v>
                </c:pt>
                <c:pt idx="61">
                  <c:v>0.21180555555555555</c:v>
                </c:pt>
                <c:pt idx="62">
                  <c:v>0.21527777777777779</c:v>
                </c:pt>
                <c:pt idx="63">
                  <c:v>0.21875</c:v>
                </c:pt>
                <c:pt idx="64">
                  <c:v>0.22222222222222221</c:v>
                </c:pt>
                <c:pt idx="65">
                  <c:v>0.22569444444444445</c:v>
                </c:pt>
                <c:pt idx="66">
                  <c:v>0.22916666666666666</c:v>
                </c:pt>
                <c:pt idx="67">
                  <c:v>0.23263888888888887</c:v>
                </c:pt>
                <c:pt idx="68">
                  <c:v>0.23611111111111113</c:v>
                </c:pt>
                <c:pt idx="69">
                  <c:v>0.23958333333333334</c:v>
                </c:pt>
                <c:pt idx="70">
                  <c:v>0.24305555555555555</c:v>
                </c:pt>
                <c:pt idx="71">
                  <c:v>0.24652777777777779</c:v>
                </c:pt>
                <c:pt idx="72">
                  <c:v>0.25</c:v>
                </c:pt>
                <c:pt idx="73">
                  <c:v>0.25347222222222221</c:v>
                </c:pt>
                <c:pt idx="74">
                  <c:v>0.25694444444444448</c:v>
                </c:pt>
                <c:pt idx="75">
                  <c:v>0.26041666666666669</c:v>
                </c:pt>
                <c:pt idx="76">
                  <c:v>0.2638888888888889</c:v>
                </c:pt>
                <c:pt idx="77">
                  <c:v>0.2673611111111111</c:v>
                </c:pt>
                <c:pt idx="78">
                  <c:v>0.27083333333333331</c:v>
                </c:pt>
                <c:pt idx="79">
                  <c:v>0.27430555555555552</c:v>
                </c:pt>
                <c:pt idx="80">
                  <c:v>0.27777777777777779</c:v>
                </c:pt>
                <c:pt idx="81">
                  <c:v>0.28125</c:v>
                </c:pt>
                <c:pt idx="82">
                  <c:v>0.28472222222222221</c:v>
                </c:pt>
                <c:pt idx="83">
                  <c:v>0.28819444444444448</c:v>
                </c:pt>
                <c:pt idx="84">
                  <c:v>0.29166666666666669</c:v>
                </c:pt>
                <c:pt idx="85">
                  <c:v>0.2951388888888889</c:v>
                </c:pt>
                <c:pt idx="86">
                  <c:v>0.2986111111111111</c:v>
                </c:pt>
                <c:pt idx="87">
                  <c:v>0.30208333333333331</c:v>
                </c:pt>
                <c:pt idx="88">
                  <c:v>0.30555555555555552</c:v>
                </c:pt>
                <c:pt idx="89">
                  <c:v>0.30902777777777779</c:v>
                </c:pt>
                <c:pt idx="90">
                  <c:v>0.3125</c:v>
                </c:pt>
                <c:pt idx="91">
                  <c:v>0.31597222222222221</c:v>
                </c:pt>
                <c:pt idx="92">
                  <c:v>0.31944444444444448</c:v>
                </c:pt>
                <c:pt idx="93">
                  <c:v>0.32291666666666669</c:v>
                </c:pt>
                <c:pt idx="94">
                  <c:v>0.3263888888888889</c:v>
                </c:pt>
                <c:pt idx="95">
                  <c:v>0.3298611111111111</c:v>
                </c:pt>
                <c:pt idx="96">
                  <c:v>0.33333333333333331</c:v>
                </c:pt>
                <c:pt idx="97">
                  <c:v>0.33680555555555558</c:v>
                </c:pt>
                <c:pt idx="98">
                  <c:v>0.34027777777777773</c:v>
                </c:pt>
                <c:pt idx="99">
                  <c:v>0.34375</c:v>
                </c:pt>
                <c:pt idx="100">
                  <c:v>0.34722222222222227</c:v>
                </c:pt>
                <c:pt idx="101">
                  <c:v>0.35069444444444442</c:v>
                </c:pt>
                <c:pt idx="102">
                  <c:v>0.35416666666666669</c:v>
                </c:pt>
                <c:pt idx="103">
                  <c:v>0.3576388888888889</c:v>
                </c:pt>
                <c:pt idx="104">
                  <c:v>0.3611111111111111</c:v>
                </c:pt>
                <c:pt idx="105">
                  <c:v>0.36458333333333331</c:v>
                </c:pt>
                <c:pt idx="106">
                  <c:v>0.36805555555555558</c:v>
                </c:pt>
                <c:pt idx="107">
                  <c:v>0.37152777777777773</c:v>
                </c:pt>
                <c:pt idx="108">
                  <c:v>0.375</c:v>
                </c:pt>
                <c:pt idx="109">
                  <c:v>0.37847222222222227</c:v>
                </c:pt>
                <c:pt idx="110">
                  <c:v>0.38194444444444442</c:v>
                </c:pt>
                <c:pt idx="111">
                  <c:v>0.38541666666666669</c:v>
                </c:pt>
                <c:pt idx="112">
                  <c:v>0.3888888888888889</c:v>
                </c:pt>
                <c:pt idx="113">
                  <c:v>0.3923611111111111</c:v>
                </c:pt>
                <c:pt idx="114">
                  <c:v>0.39583333333333331</c:v>
                </c:pt>
                <c:pt idx="115">
                  <c:v>0.39930555555555558</c:v>
                </c:pt>
                <c:pt idx="116">
                  <c:v>0.40277777777777773</c:v>
                </c:pt>
                <c:pt idx="117">
                  <c:v>0.40625</c:v>
                </c:pt>
                <c:pt idx="118">
                  <c:v>0.40972222222222227</c:v>
                </c:pt>
                <c:pt idx="119">
                  <c:v>0.41319444444444442</c:v>
                </c:pt>
                <c:pt idx="120">
                  <c:v>0.41666666666666669</c:v>
                </c:pt>
                <c:pt idx="121">
                  <c:v>0.4201388888888889</c:v>
                </c:pt>
                <c:pt idx="122">
                  <c:v>0.4236111111111111</c:v>
                </c:pt>
                <c:pt idx="123">
                  <c:v>0.42708333333333331</c:v>
                </c:pt>
                <c:pt idx="124">
                  <c:v>0.43055555555555558</c:v>
                </c:pt>
                <c:pt idx="125">
                  <c:v>0.43402777777777773</c:v>
                </c:pt>
                <c:pt idx="126">
                  <c:v>0.4375</c:v>
                </c:pt>
                <c:pt idx="127">
                  <c:v>0.44097222222222227</c:v>
                </c:pt>
                <c:pt idx="128">
                  <c:v>0.44444444444444442</c:v>
                </c:pt>
                <c:pt idx="129">
                  <c:v>0.44791666666666669</c:v>
                </c:pt>
                <c:pt idx="130">
                  <c:v>0.4513888888888889</c:v>
                </c:pt>
                <c:pt idx="131">
                  <c:v>0.4548611111111111</c:v>
                </c:pt>
                <c:pt idx="132">
                  <c:v>0.45833333333333331</c:v>
                </c:pt>
                <c:pt idx="133">
                  <c:v>0.46180555555555558</c:v>
                </c:pt>
                <c:pt idx="134">
                  <c:v>0.46527777777777773</c:v>
                </c:pt>
                <c:pt idx="135">
                  <c:v>0.46875</c:v>
                </c:pt>
                <c:pt idx="136">
                  <c:v>0.47222222222222227</c:v>
                </c:pt>
                <c:pt idx="137">
                  <c:v>0.47569444444444442</c:v>
                </c:pt>
                <c:pt idx="138">
                  <c:v>0.47916666666666669</c:v>
                </c:pt>
                <c:pt idx="139">
                  <c:v>0.4826388888888889</c:v>
                </c:pt>
                <c:pt idx="140">
                  <c:v>0.4861111111111111</c:v>
                </c:pt>
                <c:pt idx="141">
                  <c:v>0.48958333333333331</c:v>
                </c:pt>
                <c:pt idx="142">
                  <c:v>0.49305555555555558</c:v>
                </c:pt>
                <c:pt idx="143">
                  <c:v>0.49652777777777773</c:v>
                </c:pt>
                <c:pt idx="144">
                  <c:v>0.5</c:v>
                </c:pt>
                <c:pt idx="145">
                  <c:v>0.50347222222222221</c:v>
                </c:pt>
                <c:pt idx="146">
                  <c:v>0.50694444444444442</c:v>
                </c:pt>
                <c:pt idx="147">
                  <c:v>0.51041666666666663</c:v>
                </c:pt>
                <c:pt idx="148">
                  <c:v>0.51388888888888895</c:v>
                </c:pt>
                <c:pt idx="149">
                  <c:v>0.51736111111111105</c:v>
                </c:pt>
                <c:pt idx="150">
                  <c:v>0.52083333333333337</c:v>
                </c:pt>
                <c:pt idx="151">
                  <c:v>0.52430555555555558</c:v>
                </c:pt>
                <c:pt idx="152">
                  <c:v>0.52777777777777779</c:v>
                </c:pt>
                <c:pt idx="153">
                  <c:v>0.53125</c:v>
                </c:pt>
                <c:pt idx="154">
                  <c:v>0.53472222222222221</c:v>
                </c:pt>
                <c:pt idx="155">
                  <c:v>0.53819444444444442</c:v>
                </c:pt>
                <c:pt idx="156">
                  <c:v>0.54166666666666663</c:v>
                </c:pt>
                <c:pt idx="157">
                  <c:v>0.54513888888888895</c:v>
                </c:pt>
                <c:pt idx="158">
                  <c:v>0.54861111111111105</c:v>
                </c:pt>
                <c:pt idx="159">
                  <c:v>0.55208333333333337</c:v>
                </c:pt>
                <c:pt idx="160">
                  <c:v>0.55555555555555558</c:v>
                </c:pt>
                <c:pt idx="161">
                  <c:v>0.55902777777777779</c:v>
                </c:pt>
                <c:pt idx="162">
                  <c:v>0.5625</c:v>
                </c:pt>
                <c:pt idx="163">
                  <c:v>0.56597222222222221</c:v>
                </c:pt>
                <c:pt idx="164">
                  <c:v>0.56944444444444442</c:v>
                </c:pt>
                <c:pt idx="165">
                  <c:v>0.57291666666666663</c:v>
                </c:pt>
                <c:pt idx="166">
                  <c:v>0.57638888888888895</c:v>
                </c:pt>
                <c:pt idx="167">
                  <c:v>0.57986111111111105</c:v>
                </c:pt>
                <c:pt idx="168">
                  <c:v>0.58333333333333337</c:v>
                </c:pt>
                <c:pt idx="169">
                  <c:v>0.58680555555555558</c:v>
                </c:pt>
                <c:pt idx="170">
                  <c:v>0.59027777777777779</c:v>
                </c:pt>
                <c:pt idx="171">
                  <c:v>0.59375</c:v>
                </c:pt>
                <c:pt idx="172">
                  <c:v>0.59722222222222221</c:v>
                </c:pt>
                <c:pt idx="173">
                  <c:v>0.60069444444444442</c:v>
                </c:pt>
                <c:pt idx="174">
                  <c:v>0.60416666666666663</c:v>
                </c:pt>
                <c:pt idx="175">
                  <c:v>0.60763888888888895</c:v>
                </c:pt>
                <c:pt idx="176">
                  <c:v>0.61111111111111105</c:v>
                </c:pt>
                <c:pt idx="177">
                  <c:v>0.61458333333333337</c:v>
                </c:pt>
                <c:pt idx="178">
                  <c:v>0.61805555555555558</c:v>
                </c:pt>
                <c:pt idx="179">
                  <c:v>0.62152777777777779</c:v>
                </c:pt>
                <c:pt idx="180">
                  <c:v>0.625</c:v>
                </c:pt>
                <c:pt idx="181">
                  <c:v>0.62847222222222221</c:v>
                </c:pt>
                <c:pt idx="182">
                  <c:v>0.63194444444444442</c:v>
                </c:pt>
                <c:pt idx="183">
                  <c:v>0.63541666666666663</c:v>
                </c:pt>
                <c:pt idx="184">
                  <c:v>0.63888888888888895</c:v>
                </c:pt>
                <c:pt idx="185">
                  <c:v>0.64236111111111105</c:v>
                </c:pt>
                <c:pt idx="186">
                  <c:v>0.64583333333333337</c:v>
                </c:pt>
                <c:pt idx="187">
                  <c:v>0.64930555555555558</c:v>
                </c:pt>
                <c:pt idx="188">
                  <c:v>0.65277777777777779</c:v>
                </c:pt>
                <c:pt idx="189">
                  <c:v>0.65625</c:v>
                </c:pt>
                <c:pt idx="190">
                  <c:v>0.65972222222222221</c:v>
                </c:pt>
                <c:pt idx="191">
                  <c:v>0.66319444444444442</c:v>
                </c:pt>
                <c:pt idx="192">
                  <c:v>0.66666666666666663</c:v>
                </c:pt>
                <c:pt idx="193">
                  <c:v>0.67013888888888884</c:v>
                </c:pt>
                <c:pt idx="194">
                  <c:v>0.67361111111111116</c:v>
                </c:pt>
                <c:pt idx="195">
                  <c:v>0.67708333333333337</c:v>
                </c:pt>
                <c:pt idx="196">
                  <c:v>0.68055555555555547</c:v>
                </c:pt>
                <c:pt idx="197">
                  <c:v>0.68402777777777779</c:v>
                </c:pt>
                <c:pt idx="198">
                  <c:v>0.6875</c:v>
                </c:pt>
                <c:pt idx="199">
                  <c:v>0.69097222222222221</c:v>
                </c:pt>
                <c:pt idx="200">
                  <c:v>0.69444444444444453</c:v>
                </c:pt>
                <c:pt idx="201">
                  <c:v>0.69791666666666663</c:v>
                </c:pt>
                <c:pt idx="202">
                  <c:v>0.70138888888888884</c:v>
                </c:pt>
                <c:pt idx="203">
                  <c:v>0.70486111111111116</c:v>
                </c:pt>
                <c:pt idx="204">
                  <c:v>0.70833333333333337</c:v>
                </c:pt>
                <c:pt idx="205">
                  <c:v>0.71180555555555547</c:v>
                </c:pt>
                <c:pt idx="206">
                  <c:v>0.71527777777777779</c:v>
                </c:pt>
                <c:pt idx="207">
                  <c:v>0.71875</c:v>
                </c:pt>
                <c:pt idx="208">
                  <c:v>0.72222222222222221</c:v>
                </c:pt>
                <c:pt idx="209">
                  <c:v>0.72569444444444453</c:v>
                </c:pt>
                <c:pt idx="210">
                  <c:v>0.72916666666666663</c:v>
                </c:pt>
                <c:pt idx="211">
                  <c:v>0.73263888888888884</c:v>
                </c:pt>
                <c:pt idx="212">
                  <c:v>0.73611111111111116</c:v>
                </c:pt>
                <c:pt idx="213">
                  <c:v>0.73958333333333337</c:v>
                </c:pt>
                <c:pt idx="214">
                  <c:v>0.74305555555555547</c:v>
                </c:pt>
                <c:pt idx="215">
                  <c:v>0.74652777777777779</c:v>
                </c:pt>
                <c:pt idx="216">
                  <c:v>0.75</c:v>
                </c:pt>
                <c:pt idx="217">
                  <c:v>0.75347222222222221</c:v>
                </c:pt>
                <c:pt idx="218">
                  <c:v>0.75694444444444453</c:v>
                </c:pt>
                <c:pt idx="219">
                  <c:v>0.76041666666666663</c:v>
                </c:pt>
                <c:pt idx="220">
                  <c:v>0.76388888888888884</c:v>
                </c:pt>
                <c:pt idx="221">
                  <c:v>0.76736111111111116</c:v>
                </c:pt>
                <c:pt idx="222">
                  <c:v>0.77083333333333337</c:v>
                </c:pt>
                <c:pt idx="223">
                  <c:v>0.77430555555555547</c:v>
                </c:pt>
                <c:pt idx="224">
                  <c:v>0.77777777777777779</c:v>
                </c:pt>
                <c:pt idx="225">
                  <c:v>0.78125</c:v>
                </c:pt>
                <c:pt idx="226">
                  <c:v>0.78472222222222221</c:v>
                </c:pt>
                <c:pt idx="227">
                  <c:v>0.78819444444444453</c:v>
                </c:pt>
                <c:pt idx="228">
                  <c:v>0.79166666666666663</c:v>
                </c:pt>
                <c:pt idx="229">
                  <c:v>0.79513888888888884</c:v>
                </c:pt>
                <c:pt idx="230">
                  <c:v>0.79861111111111116</c:v>
                </c:pt>
                <c:pt idx="231">
                  <c:v>0.80208333333333337</c:v>
                </c:pt>
                <c:pt idx="232">
                  <c:v>0.80555555555555547</c:v>
                </c:pt>
                <c:pt idx="233">
                  <c:v>0.80902777777777779</c:v>
                </c:pt>
                <c:pt idx="234">
                  <c:v>0.8125</c:v>
                </c:pt>
                <c:pt idx="235">
                  <c:v>0.81597222222222221</c:v>
                </c:pt>
                <c:pt idx="236">
                  <c:v>0.81944444444444453</c:v>
                </c:pt>
                <c:pt idx="237">
                  <c:v>0.82291666666666663</c:v>
                </c:pt>
                <c:pt idx="238">
                  <c:v>0.82638888888888884</c:v>
                </c:pt>
                <c:pt idx="239">
                  <c:v>0.82986111111111116</c:v>
                </c:pt>
                <c:pt idx="240">
                  <c:v>0.83333333333333337</c:v>
                </c:pt>
                <c:pt idx="241">
                  <c:v>0.83680555555555547</c:v>
                </c:pt>
                <c:pt idx="242">
                  <c:v>0.84027777777777779</c:v>
                </c:pt>
                <c:pt idx="243">
                  <c:v>0.84375</c:v>
                </c:pt>
                <c:pt idx="244">
                  <c:v>0.84722222222222221</c:v>
                </c:pt>
                <c:pt idx="245">
                  <c:v>0.85069444444444453</c:v>
                </c:pt>
                <c:pt idx="246">
                  <c:v>0.85416666666666663</c:v>
                </c:pt>
                <c:pt idx="247">
                  <c:v>0.85763888888888884</c:v>
                </c:pt>
                <c:pt idx="248">
                  <c:v>0.86111111111111116</c:v>
                </c:pt>
                <c:pt idx="249">
                  <c:v>0.86458333333333337</c:v>
                </c:pt>
                <c:pt idx="250">
                  <c:v>0.86805555555555547</c:v>
                </c:pt>
                <c:pt idx="251">
                  <c:v>0.87152777777777779</c:v>
                </c:pt>
                <c:pt idx="252">
                  <c:v>0.875</c:v>
                </c:pt>
                <c:pt idx="253">
                  <c:v>0.87847222222222221</c:v>
                </c:pt>
                <c:pt idx="254">
                  <c:v>0.88194444444444453</c:v>
                </c:pt>
                <c:pt idx="255">
                  <c:v>0.88541666666666663</c:v>
                </c:pt>
                <c:pt idx="256">
                  <c:v>0.88888888888888884</c:v>
                </c:pt>
                <c:pt idx="257">
                  <c:v>0.89236111111111116</c:v>
                </c:pt>
                <c:pt idx="258">
                  <c:v>0.89583333333333337</c:v>
                </c:pt>
                <c:pt idx="259">
                  <c:v>0.89930555555555547</c:v>
                </c:pt>
                <c:pt idx="260">
                  <c:v>0.90277777777777779</c:v>
                </c:pt>
                <c:pt idx="261">
                  <c:v>0.90625</c:v>
                </c:pt>
                <c:pt idx="262">
                  <c:v>0.90972222222222221</c:v>
                </c:pt>
                <c:pt idx="263">
                  <c:v>0.91319444444444453</c:v>
                </c:pt>
                <c:pt idx="264">
                  <c:v>0.91666666666666663</c:v>
                </c:pt>
                <c:pt idx="265">
                  <c:v>0.92013888888888884</c:v>
                </c:pt>
                <c:pt idx="266">
                  <c:v>0.92361111111111116</c:v>
                </c:pt>
                <c:pt idx="267">
                  <c:v>0.92708333333333337</c:v>
                </c:pt>
                <c:pt idx="268">
                  <c:v>0.93055555555555547</c:v>
                </c:pt>
                <c:pt idx="269">
                  <c:v>0.93402777777777779</c:v>
                </c:pt>
                <c:pt idx="270">
                  <c:v>0.9375</c:v>
                </c:pt>
                <c:pt idx="271">
                  <c:v>0.94097222222222221</c:v>
                </c:pt>
                <c:pt idx="272">
                  <c:v>0.94444444444444453</c:v>
                </c:pt>
                <c:pt idx="273">
                  <c:v>0.94791666666666663</c:v>
                </c:pt>
                <c:pt idx="274">
                  <c:v>0.95138888888888884</c:v>
                </c:pt>
                <c:pt idx="275">
                  <c:v>0.95486111111111116</c:v>
                </c:pt>
                <c:pt idx="276">
                  <c:v>0.95833333333333337</c:v>
                </c:pt>
                <c:pt idx="277">
                  <c:v>0.96180555555555547</c:v>
                </c:pt>
                <c:pt idx="278">
                  <c:v>0.96527777777777779</c:v>
                </c:pt>
                <c:pt idx="279">
                  <c:v>0.96875</c:v>
                </c:pt>
                <c:pt idx="280">
                  <c:v>0.97222222222222221</c:v>
                </c:pt>
                <c:pt idx="281">
                  <c:v>0.97569444444444453</c:v>
                </c:pt>
                <c:pt idx="282">
                  <c:v>0.97916666666666663</c:v>
                </c:pt>
                <c:pt idx="283">
                  <c:v>0.98263888888888884</c:v>
                </c:pt>
                <c:pt idx="284">
                  <c:v>0.98611111111111116</c:v>
                </c:pt>
                <c:pt idx="285">
                  <c:v>0.98958333333333337</c:v>
                </c:pt>
                <c:pt idx="286">
                  <c:v>0.99305555555555547</c:v>
                </c:pt>
                <c:pt idx="287">
                  <c:v>0.99652777777777779</c:v>
                </c:pt>
                <c:pt idx="288">
                  <c:v>0</c:v>
                </c:pt>
              </c:numCache>
            </c:numRef>
          </c:cat>
          <c:val>
            <c:numRef>
              <c:f>Sheet1!$B$2:$B$290</c:f>
              <c:numCache>
                <c:formatCode>General</c:formatCode>
                <c:ptCount val="289"/>
                <c:pt idx="0">
                  <c:v>21381</c:v>
                </c:pt>
                <c:pt idx="1">
                  <c:v>21381</c:v>
                </c:pt>
                <c:pt idx="2">
                  <c:v>21345</c:v>
                </c:pt>
                <c:pt idx="3">
                  <c:v>21284</c:v>
                </c:pt>
                <c:pt idx="4">
                  <c:v>21190</c:v>
                </c:pt>
                <c:pt idx="5">
                  <c:v>21111</c:v>
                </c:pt>
                <c:pt idx="6">
                  <c:v>21012</c:v>
                </c:pt>
                <c:pt idx="7">
                  <c:v>20956</c:v>
                </c:pt>
                <c:pt idx="8">
                  <c:v>20862</c:v>
                </c:pt>
                <c:pt idx="9">
                  <c:v>20759</c:v>
                </c:pt>
                <c:pt idx="10">
                  <c:v>20704</c:v>
                </c:pt>
                <c:pt idx="11">
                  <c:v>20647</c:v>
                </c:pt>
                <c:pt idx="12">
                  <c:v>20566</c:v>
                </c:pt>
                <c:pt idx="13">
                  <c:v>20513</c:v>
                </c:pt>
                <c:pt idx="14">
                  <c:v>20439</c:v>
                </c:pt>
                <c:pt idx="15">
                  <c:v>20417</c:v>
                </c:pt>
                <c:pt idx="16">
                  <c:v>20354</c:v>
                </c:pt>
                <c:pt idx="17">
                  <c:v>20287</c:v>
                </c:pt>
                <c:pt idx="18">
                  <c:v>20239</c:v>
                </c:pt>
                <c:pt idx="19">
                  <c:v>20247</c:v>
                </c:pt>
                <c:pt idx="20">
                  <c:v>20172</c:v>
                </c:pt>
                <c:pt idx="21">
                  <c:v>20056</c:v>
                </c:pt>
                <c:pt idx="22">
                  <c:v>20023</c:v>
                </c:pt>
                <c:pt idx="23">
                  <c:v>19976</c:v>
                </c:pt>
                <c:pt idx="24">
                  <c:v>19953</c:v>
                </c:pt>
                <c:pt idx="25">
                  <c:v>19903</c:v>
                </c:pt>
                <c:pt idx="26">
                  <c:v>19906</c:v>
                </c:pt>
                <c:pt idx="27">
                  <c:v>19858</c:v>
                </c:pt>
                <c:pt idx="28">
                  <c:v>19822</c:v>
                </c:pt>
                <c:pt idx="29">
                  <c:v>19798</c:v>
                </c:pt>
                <c:pt idx="30">
                  <c:v>19756</c:v>
                </c:pt>
                <c:pt idx="31">
                  <c:v>19729</c:v>
                </c:pt>
                <c:pt idx="32">
                  <c:v>19699</c:v>
                </c:pt>
                <c:pt idx="33">
                  <c:v>19661</c:v>
                </c:pt>
                <c:pt idx="34">
                  <c:v>19639</c:v>
                </c:pt>
                <c:pt idx="35">
                  <c:v>19617</c:v>
                </c:pt>
                <c:pt idx="36">
                  <c:v>19591</c:v>
                </c:pt>
                <c:pt idx="37">
                  <c:v>19663</c:v>
                </c:pt>
                <c:pt idx="38">
                  <c:v>19668</c:v>
                </c:pt>
                <c:pt idx="39">
                  <c:v>19684</c:v>
                </c:pt>
                <c:pt idx="40">
                  <c:v>19640</c:v>
                </c:pt>
                <c:pt idx="41">
                  <c:v>19565</c:v>
                </c:pt>
                <c:pt idx="42">
                  <c:v>19567</c:v>
                </c:pt>
                <c:pt idx="43">
                  <c:v>19563</c:v>
                </c:pt>
                <c:pt idx="44">
                  <c:v>19563</c:v>
                </c:pt>
                <c:pt idx="45">
                  <c:v>19562</c:v>
                </c:pt>
                <c:pt idx="46">
                  <c:v>19551</c:v>
                </c:pt>
                <c:pt idx="47">
                  <c:v>19546</c:v>
                </c:pt>
                <c:pt idx="48">
                  <c:v>19564</c:v>
                </c:pt>
                <c:pt idx="49">
                  <c:v>19656</c:v>
                </c:pt>
                <c:pt idx="50">
                  <c:v>19746</c:v>
                </c:pt>
                <c:pt idx="51">
                  <c:v>19799</c:v>
                </c:pt>
                <c:pt idx="52">
                  <c:v>19838</c:v>
                </c:pt>
                <c:pt idx="53">
                  <c:v>19883</c:v>
                </c:pt>
                <c:pt idx="54">
                  <c:v>19929</c:v>
                </c:pt>
                <c:pt idx="55">
                  <c:v>19974</c:v>
                </c:pt>
                <c:pt idx="56">
                  <c:v>20019</c:v>
                </c:pt>
                <c:pt idx="57">
                  <c:v>20066</c:v>
                </c:pt>
                <c:pt idx="58">
                  <c:v>20109</c:v>
                </c:pt>
                <c:pt idx="59">
                  <c:v>20172</c:v>
                </c:pt>
                <c:pt idx="60">
                  <c:v>20262</c:v>
                </c:pt>
                <c:pt idx="61">
                  <c:v>20444</c:v>
                </c:pt>
                <c:pt idx="62">
                  <c:v>20624</c:v>
                </c:pt>
                <c:pt idx="63">
                  <c:v>20760</c:v>
                </c:pt>
                <c:pt idx="64">
                  <c:v>20874</c:v>
                </c:pt>
                <c:pt idx="65">
                  <c:v>20988</c:v>
                </c:pt>
                <c:pt idx="66">
                  <c:v>21055</c:v>
                </c:pt>
                <c:pt idx="67">
                  <c:v>21222</c:v>
                </c:pt>
                <c:pt idx="68">
                  <c:v>21323</c:v>
                </c:pt>
                <c:pt idx="69">
                  <c:v>21415</c:v>
                </c:pt>
                <c:pt idx="70">
                  <c:v>21518</c:v>
                </c:pt>
                <c:pt idx="71">
                  <c:v>21648</c:v>
                </c:pt>
                <c:pt idx="72">
                  <c:v>21733</c:v>
                </c:pt>
                <c:pt idx="73">
                  <c:v>21986</c:v>
                </c:pt>
                <c:pt idx="74">
                  <c:v>22223</c:v>
                </c:pt>
                <c:pt idx="75">
                  <c:v>22721</c:v>
                </c:pt>
                <c:pt idx="76">
                  <c:v>22877</c:v>
                </c:pt>
                <c:pt idx="77">
                  <c:v>23045</c:v>
                </c:pt>
                <c:pt idx="78">
                  <c:v>23174</c:v>
                </c:pt>
                <c:pt idx="79">
                  <c:v>23368</c:v>
                </c:pt>
                <c:pt idx="80">
                  <c:v>23532</c:v>
                </c:pt>
                <c:pt idx="81">
                  <c:v>23692</c:v>
                </c:pt>
                <c:pt idx="82">
                  <c:v>23830</c:v>
                </c:pt>
                <c:pt idx="83">
                  <c:v>24011</c:v>
                </c:pt>
                <c:pt idx="84">
                  <c:v>24181</c:v>
                </c:pt>
                <c:pt idx="85">
                  <c:v>24422</c:v>
                </c:pt>
                <c:pt idx="86">
                  <c:v>24645</c:v>
                </c:pt>
                <c:pt idx="87">
                  <c:v>24760</c:v>
                </c:pt>
                <c:pt idx="88">
                  <c:v>24819</c:v>
                </c:pt>
                <c:pt idx="89">
                  <c:v>24921</c:v>
                </c:pt>
                <c:pt idx="90">
                  <c:v>24934</c:v>
                </c:pt>
                <c:pt idx="91">
                  <c:v>24959</c:v>
                </c:pt>
                <c:pt idx="92">
                  <c:v>24919</c:v>
                </c:pt>
                <c:pt idx="93">
                  <c:v>24882</c:v>
                </c:pt>
                <c:pt idx="94">
                  <c:v>24853</c:v>
                </c:pt>
                <c:pt idx="95">
                  <c:v>24828</c:v>
                </c:pt>
                <c:pt idx="96">
                  <c:v>24819</c:v>
                </c:pt>
                <c:pt idx="97">
                  <c:v>24871</c:v>
                </c:pt>
                <c:pt idx="98">
                  <c:v>24903</c:v>
                </c:pt>
                <c:pt idx="99">
                  <c:v>24876</c:v>
                </c:pt>
                <c:pt idx="100">
                  <c:v>24826</c:v>
                </c:pt>
                <c:pt idx="101">
                  <c:v>24827</c:v>
                </c:pt>
                <c:pt idx="102">
                  <c:v>24767</c:v>
                </c:pt>
                <c:pt idx="103">
                  <c:v>24742</c:v>
                </c:pt>
                <c:pt idx="104">
                  <c:v>24677</c:v>
                </c:pt>
                <c:pt idx="105">
                  <c:v>24565</c:v>
                </c:pt>
                <c:pt idx="106">
                  <c:v>24535</c:v>
                </c:pt>
                <c:pt idx="107">
                  <c:v>24480</c:v>
                </c:pt>
                <c:pt idx="108">
                  <c:v>24445</c:v>
                </c:pt>
                <c:pt idx="109">
                  <c:v>24345</c:v>
                </c:pt>
                <c:pt idx="110">
                  <c:v>24365</c:v>
                </c:pt>
                <c:pt idx="111">
                  <c:v>24304</c:v>
                </c:pt>
                <c:pt idx="112">
                  <c:v>24247</c:v>
                </c:pt>
                <c:pt idx="113">
                  <c:v>24161</c:v>
                </c:pt>
                <c:pt idx="114">
                  <c:v>24053</c:v>
                </c:pt>
                <c:pt idx="115">
                  <c:v>23952</c:v>
                </c:pt>
                <c:pt idx="116">
                  <c:v>23878</c:v>
                </c:pt>
                <c:pt idx="117">
                  <c:v>23799</c:v>
                </c:pt>
                <c:pt idx="118">
                  <c:v>23694</c:v>
                </c:pt>
                <c:pt idx="119">
                  <c:v>23627</c:v>
                </c:pt>
                <c:pt idx="120">
                  <c:v>23545</c:v>
                </c:pt>
                <c:pt idx="121">
                  <c:v>23497</c:v>
                </c:pt>
                <c:pt idx="122">
                  <c:v>23434</c:v>
                </c:pt>
                <c:pt idx="123">
                  <c:v>23386</c:v>
                </c:pt>
                <c:pt idx="124">
                  <c:v>23310</c:v>
                </c:pt>
                <c:pt idx="125">
                  <c:v>23264</c:v>
                </c:pt>
                <c:pt idx="126">
                  <c:v>23167</c:v>
                </c:pt>
                <c:pt idx="127">
                  <c:v>23140</c:v>
                </c:pt>
                <c:pt idx="128">
                  <c:v>23078</c:v>
                </c:pt>
                <c:pt idx="129">
                  <c:v>23004</c:v>
                </c:pt>
                <c:pt idx="130">
                  <c:v>22966</c:v>
                </c:pt>
                <c:pt idx="131">
                  <c:v>22895</c:v>
                </c:pt>
                <c:pt idx="132">
                  <c:v>22817</c:v>
                </c:pt>
                <c:pt idx="133">
                  <c:v>22786</c:v>
                </c:pt>
                <c:pt idx="134">
                  <c:v>22811</c:v>
                </c:pt>
                <c:pt idx="135">
                  <c:v>22735</c:v>
                </c:pt>
                <c:pt idx="136">
                  <c:v>22749</c:v>
                </c:pt>
                <c:pt idx="137">
                  <c:v>22760</c:v>
                </c:pt>
                <c:pt idx="138">
                  <c:v>22716</c:v>
                </c:pt>
                <c:pt idx="139">
                  <c:v>22641</c:v>
                </c:pt>
                <c:pt idx="140">
                  <c:v>22543</c:v>
                </c:pt>
                <c:pt idx="141">
                  <c:v>22529</c:v>
                </c:pt>
                <c:pt idx="142">
                  <c:v>22464</c:v>
                </c:pt>
                <c:pt idx="143">
                  <c:v>22385</c:v>
                </c:pt>
                <c:pt idx="144">
                  <c:v>22350</c:v>
                </c:pt>
                <c:pt idx="145">
                  <c:v>22274</c:v>
                </c:pt>
                <c:pt idx="146">
                  <c:v>22255</c:v>
                </c:pt>
                <c:pt idx="147">
                  <c:v>22222</c:v>
                </c:pt>
                <c:pt idx="148">
                  <c:v>22167</c:v>
                </c:pt>
                <c:pt idx="149">
                  <c:v>22127</c:v>
                </c:pt>
                <c:pt idx="150">
                  <c:v>22057</c:v>
                </c:pt>
                <c:pt idx="151">
                  <c:v>21997</c:v>
                </c:pt>
                <c:pt idx="152">
                  <c:v>21971</c:v>
                </c:pt>
                <c:pt idx="153">
                  <c:v>21942</c:v>
                </c:pt>
                <c:pt idx="154">
                  <c:v>21889</c:v>
                </c:pt>
                <c:pt idx="155">
                  <c:v>21858</c:v>
                </c:pt>
                <c:pt idx="156">
                  <c:v>21878</c:v>
                </c:pt>
                <c:pt idx="157">
                  <c:v>21881</c:v>
                </c:pt>
                <c:pt idx="158">
                  <c:v>21896</c:v>
                </c:pt>
                <c:pt idx="159">
                  <c:v>21946</c:v>
                </c:pt>
                <c:pt idx="160">
                  <c:v>22060</c:v>
                </c:pt>
                <c:pt idx="161">
                  <c:v>22059</c:v>
                </c:pt>
                <c:pt idx="162">
                  <c:v>22025</c:v>
                </c:pt>
                <c:pt idx="163">
                  <c:v>22060</c:v>
                </c:pt>
                <c:pt idx="164">
                  <c:v>22062</c:v>
                </c:pt>
                <c:pt idx="165">
                  <c:v>22123</c:v>
                </c:pt>
                <c:pt idx="166">
                  <c:v>22239</c:v>
                </c:pt>
                <c:pt idx="167">
                  <c:v>22287</c:v>
                </c:pt>
                <c:pt idx="168">
                  <c:v>22161</c:v>
                </c:pt>
                <c:pt idx="169">
                  <c:v>22229</c:v>
                </c:pt>
                <c:pt idx="170">
                  <c:v>22263</c:v>
                </c:pt>
                <c:pt idx="171">
                  <c:v>22365</c:v>
                </c:pt>
                <c:pt idx="172">
                  <c:v>22411</c:v>
                </c:pt>
                <c:pt idx="173">
                  <c:v>22473</c:v>
                </c:pt>
                <c:pt idx="174">
                  <c:v>22494</c:v>
                </c:pt>
                <c:pt idx="175">
                  <c:v>22518</c:v>
                </c:pt>
                <c:pt idx="176">
                  <c:v>22551</c:v>
                </c:pt>
                <c:pt idx="177">
                  <c:v>22615</c:v>
                </c:pt>
                <c:pt idx="178">
                  <c:v>22635</c:v>
                </c:pt>
                <c:pt idx="179">
                  <c:v>22686</c:v>
                </c:pt>
                <c:pt idx="180">
                  <c:v>22739</c:v>
                </c:pt>
                <c:pt idx="181">
                  <c:v>22817</c:v>
                </c:pt>
                <c:pt idx="182">
                  <c:v>22896</c:v>
                </c:pt>
                <c:pt idx="183">
                  <c:v>23004</c:v>
                </c:pt>
                <c:pt idx="184">
                  <c:v>23091</c:v>
                </c:pt>
                <c:pt idx="185">
                  <c:v>23176</c:v>
                </c:pt>
                <c:pt idx="186">
                  <c:v>23214</c:v>
                </c:pt>
                <c:pt idx="187">
                  <c:v>23278</c:v>
                </c:pt>
                <c:pt idx="188">
                  <c:v>23255</c:v>
                </c:pt>
                <c:pt idx="189">
                  <c:v>23403</c:v>
                </c:pt>
                <c:pt idx="190">
                  <c:v>23512</c:v>
                </c:pt>
                <c:pt idx="191">
                  <c:v>23646</c:v>
                </c:pt>
                <c:pt idx="192">
                  <c:v>23727</c:v>
                </c:pt>
                <c:pt idx="193">
                  <c:v>23728</c:v>
                </c:pt>
                <c:pt idx="194">
                  <c:v>23730</c:v>
                </c:pt>
                <c:pt idx="195">
                  <c:v>23758</c:v>
                </c:pt>
                <c:pt idx="196">
                  <c:v>23958</c:v>
                </c:pt>
                <c:pt idx="197">
                  <c:v>24085</c:v>
                </c:pt>
                <c:pt idx="198">
                  <c:v>24260</c:v>
                </c:pt>
                <c:pt idx="199">
                  <c:v>24367</c:v>
                </c:pt>
                <c:pt idx="200">
                  <c:v>24498</c:v>
                </c:pt>
                <c:pt idx="201">
                  <c:v>24492</c:v>
                </c:pt>
                <c:pt idx="202">
                  <c:v>24529</c:v>
                </c:pt>
                <c:pt idx="203">
                  <c:v>24736</c:v>
                </c:pt>
                <c:pt idx="204">
                  <c:v>25159</c:v>
                </c:pt>
                <c:pt idx="205">
                  <c:v>25228</c:v>
                </c:pt>
                <c:pt idx="206">
                  <c:v>25408</c:v>
                </c:pt>
                <c:pt idx="207">
                  <c:v>25555</c:v>
                </c:pt>
                <c:pt idx="208">
                  <c:v>25599</c:v>
                </c:pt>
                <c:pt idx="209">
                  <c:v>25763</c:v>
                </c:pt>
                <c:pt idx="210">
                  <c:v>25870</c:v>
                </c:pt>
                <c:pt idx="211">
                  <c:v>26046</c:v>
                </c:pt>
                <c:pt idx="212">
                  <c:v>26184</c:v>
                </c:pt>
                <c:pt idx="213">
                  <c:v>26289</c:v>
                </c:pt>
                <c:pt idx="214">
                  <c:v>26483</c:v>
                </c:pt>
                <c:pt idx="215">
                  <c:v>26602</c:v>
                </c:pt>
                <c:pt idx="216">
                  <c:v>26756</c:v>
                </c:pt>
                <c:pt idx="217">
                  <c:v>26860</c:v>
                </c:pt>
                <c:pt idx="218">
                  <c:v>26975</c:v>
                </c:pt>
              </c:numCache>
            </c:numRef>
          </c:val>
          <c:smooth val="0"/>
          <c:extLst>
            <c:ext xmlns:c16="http://schemas.microsoft.com/office/drawing/2014/chart" uri="{C3380CC4-5D6E-409C-BE32-E72D297353CC}">
              <c16:uniqueId val="{00000000-0767-614D-8D55-9D13F5E4CFEB}"/>
            </c:ext>
          </c:extLst>
        </c:ser>
        <c:ser>
          <c:idx val="1"/>
          <c:order val="1"/>
          <c:tx>
            <c:strRef>
              <c:f>Sheet1!$C$1</c:f>
              <c:strCache>
                <c:ptCount val="1"/>
                <c:pt idx="0">
                  <c:v>Net demand</c:v>
                </c:pt>
              </c:strCache>
            </c:strRef>
          </c:tx>
          <c:spPr>
            <a:ln w="38100" cap="rnd">
              <a:solidFill>
                <a:schemeClr val="accent3">
                  <a:lumMod val="50000"/>
                </a:schemeClr>
              </a:solidFill>
              <a:prstDash val="sysDot"/>
              <a:round/>
            </a:ln>
            <a:effectLst/>
          </c:spPr>
          <c:marker>
            <c:symbol val="none"/>
          </c:marker>
          <c:cat>
            <c:numRef>
              <c:f>Sheet1!$A$2:$A$290</c:f>
              <c:numCache>
                <c:formatCode>h:mm</c:formatCode>
                <c:ptCount val="289"/>
                <c:pt idx="0">
                  <c:v>0</c:v>
                </c:pt>
                <c:pt idx="1">
                  <c:v>3.472222222222222E-3</c:v>
                </c:pt>
                <c:pt idx="2">
                  <c:v>6.9444444444444441E-3</c:v>
                </c:pt>
                <c:pt idx="3">
                  <c:v>1.0416666666666666E-2</c:v>
                </c:pt>
                <c:pt idx="4">
                  <c:v>1.3888888888888888E-2</c:v>
                </c:pt>
                <c:pt idx="5">
                  <c:v>1.7361111111111112E-2</c:v>
                </c:pt>
                <c:pt idx="6">
                  <c:v>2.0833333333333332E-2</c:v>
                </c:pt>
                <c:pt idx="7">
                  <c:v>2.4305555555555556E-2</c:v>
                </c:pt>
                <c:pt idx="8">
                  <c:v>2.7777777777777776E-2</c:v>
                </c:pt>
                <c:pt idx="9">
                  <c:v>3.125E-2</c:v>
                </c:pt>
                <c:pt idx="10">
                  <c:v>3.4722222222222224E-2</c:v>
                </c:pt>
                <c:pt idx="11">
                  <c:v>3.8194444444444441E-2</c:v>
                </c:pt>
                <c:pt idx="12">
                  <c:v>4.1666666666666664E-2</c:v>
                </c:pt>
                <c:pt idx="13">
                  <c:v>4.5138888888888888E-2</c:v>
                </c:pt>
                <c:pt idx="14">
                  <c:v>4.8611111111111112E-2</c:v>
                </c:pt>
                <c:pt idx="15">
                  <c:v>5.2083333333333336E-2</c:v>
                </c:pt>
                <c:pt idx="16">
                  <c:v>5.5555555555555552E-2</c:v>
                </c:pt>
                <c:pt idx="17">
                  <c:v>5.9027777777777783E-2</c:v>
                </c:pt>
                <c:pt idx="18">
                  <c:v>6.25E-2</c:v>
                </c:pt>
                <c:pt idx="19">
                  <c:v>6.5972222222222224E-2</c:v>
                </c:pt>
                <c:pt idx="20">
                  <c:v>6.9444444444444434E-2</c:v>
                </c:pt>
                <c:pt idx="21">
                  <c:v>7.2916666666666671E-2</c:v>
                </c:pt>
                <c:pt idx="22">
                  <c:v>7.6388888888888895E-2</c:v>
                </c:pt>
                <c:pt idx="23">
                  <c:v>7.9861111111111105E-2</c:v>
                </c:pt>
                <c:pt idx="24">
                  <c:v>8.3333333333333329E-2</c:v>
                </c:pt>
                <c:pt idx="25">
                  <c:v>8.6805555555555566E-2</c:v>
                </c:pt>
                <c:pt idx="26">
                  <c:v>9.0277777777777776E-2</c:v>
                </c:pt>
                <c:pt idx="27">
                  <c:v>9.375E-2</c:v>
                </c:pt>
                <c:pt idx="28">
                  <c:v>9.7222222222222224E-2</c:v>
                </c:pt>
                <c:pt idx="29">
                  <c:v>0.10069444444444443</c:v>
                </c:pt>
                <c:pt idx="30">
                  <c:v>0.10416666666666667</c:v>
                </c:pt>
                <c:pt idx="31">
                  <c:v>0.1076388888888889</c:v>
                </c:pt>
                <c:pt idx="32">
                  <c:v>0.1111111111111111</c:v>
                </c:pt>
                <c:pt idx="33">
                  <c:v>0.11458333333333333</c:v>
                </c:pt>
                <c:pt idx="34">
                  <c:v>0.11805555555555557</c:v>
                </c:pt>
                <c:pt idx="35">
                  <c:v>0.12152777777777778</c:v>
                </c:pt>
                <c:pt idx="36">
                  <c:v>0.125</c:v>
                </c:pt>
                <c:pt idx="37">
                  <c:v>0.12847222222222224</c:v>
                </c:pt>
                <c:pt idx="38">
                  <c:v>0.13194444444444445</c:v>
                </c:pt>
                <c:pt idx="39">
                  <c:v>0.13541666666666666</c:v>
                </c:pt>
                <c:pt idx="40">
                  <c:v>0.1388888888888889</c:v>
                </c:pt>
                <c:pt idx="41">
                  <c:v>0.1423611111111111</c:v>
                </c:pt>
                <c:pt idx="42">
                  <c:v>0.14583333333333334</c:v>
                </c:pt>
                <c:pt idx="43">
                  <c:v>0.14930555555555555</c:v>
                </c:pt>
                <c:pt idx="44">
                  <c:v>0.15277777777777776</c:v>
                </c:pt>
                <c:pt idx="45">
                  <c:v>0.15625</c:v>
                </c:pt>
                <c:pt idx="46">
                  <c:v>0.15972222222222224</c:v>
                </c:pt>
                <c:pt idx="47">
                  <c:v>0.16319444444444445</c:v>
                </c:pt>
                <c:pt idx="48">
                  <c:v>0.16666666666666666</c:v>
                </c:pt>
                <c:pt idx="49">
                  <c:v>0.17013888888888887</c:v>
                </c:pt>
                <c:pt idx="50">
                  <c:v>0.17361111111111113</c:v>
                </c:pt>
                <c:pt idx="51">
                  <c:v>0.17708333333333334</c:v>
                </c:pt>
                <c:pt idx="52">
                  <c:v>0.18055555555555555</c:v>
                </c:pt>
                <c:pt idx="53">
                  <c:v>0.18402777777777779</c:v>
                </c:pt>
                <c:pt idx="54">
                  <c:v>0.1875</c:v>
                </c:pt>
                <c:pt idx="55">
                  <c:v>0.19097222222222221</c:v>
                </c:pt>
                <c:pt idx="56">
                  <c:v>0.19444444444444445</c:v>
                </c:pt>
                <c:pt idx="57">
                  <c:v>0.19791666666666666</c:v>
                </c:pt>
                <c:pt idx="58">
                  <c:v>0.20138888888888887</c:v>
                </c:pt>
                <c:pt idx="59">
                  <c:v>0.20486111111111113</c:v>
                </c:pt>
                <c:pt idx="60">
                  <c:v>0.20833333333333334</c:v>
                </c:pt>
                <c:pt idx="61">
                  <c:v>0.21180555555555555</c:v>
                </c:pt>
                <c:pt idx="62">
                  <c:v>0.21527777777777779</c:v>
                </c:pt>
                <c:pt idx="63">
                  <c:v>0.21875</c:v>
                </c:pt>
                <c:pt idx="64">
                  <c:v>0.22222222222222221</c:v>
                </c:pt>
                <c:pt idx="65">
                  <c:v>0.22569444444444445</c:v>
                </c:pt>
                <c:pt idx="66">
                  <c:v>0.22916666666666666</c:v>
                </c:pt>
                <c:pt idx="67">
                  <c:v>0.23263888888888887</c:v>
                </c:pt>
                <c:pt idx="68">
                  <c:v>0.23611111111111113</c:v>
                </c:pt>
                <c:pt idx="69">
                  <c:v>0.23958333333333334</c:v>
                </c:pt>
                <c:pt idx="70">
                  <c:v>0.24305555555555555</c:v>
                </c:pt>
                <c:pt idx="71">
                  <c:v>0.24652777777777779</c:v>
                </c:pt>
                <c:pt idx="72">
                  <c:v>0.25</c:v>
                </c:pt>
                <c:pt idx="73">
                  <c:v>0.25347222222222221</c:v>
                </c:pt>
                <c:pt idx="74">
                  <c:v>0.25694444444444448</c:v>
                </c:pt>
                <c:pt idx="75">
                  <c:v>0.26041666666666669</c:v>
                </c:pt>
                <c:pt idx="76">
                  <c:v>0.2638888888888889</c:v>
                </c:pt>
                <c:pt idx="77">
                  <c:v>0.2673611111111111</c:v>
                </c:pt>
                <c:pt idx="78">
                  <c:v>0.27083333333333331</c:v>
                </c:pt>
                <c:pt idx="79">
                  <c:v>0.27430555555555552</c:v>
                </c:pt>
                <c:pt idx="80">
                  <c:v>0.27777777777777779</c:v>
                </c:pt>
                <c:pt idx="81">
                  <c:v>0.28125</c:v>
                </c:pt>
                <c:pt idx="82">
                  <c:v>0.28472222222222221</c:v>
                </c:pt>
                <c:pt idx="83">
                  <c:v>0.28819444444444448</c:v>
                </c:pt>
                <c:pt idx="84">
                  <c:v>0.29166666666666669</c:v>
                </c:pt>
                <c:pt idx="85">
                  <c:v>0.2951388888888889</c:v>
                </c:pt>
                <c:pt idx="86">
                  <c:v>0.2986111111111111</c:v>
                </c:pt>
                <c:pt idx="87">
                  <c:v>0.30208333333333331</c:v>
                </c:pt>
                <c:pt idx="88">
                  <c:v>0.30555555555555552</c:v>
                </c:pt>
                <c:pt idx="89">
                  <c:v>0.30902777777777779</c:v>
                </c:pt>
                <c:pt idx="90">
                  <c:v>0.3125</c:v>
                </c:pt>
                <c:pt idx="91">
                  <c:v>0.31597222222222221</c:v>
                </c:pt>
                <c:pt idx="92">
                  <c:v>0.31944444444444448</c:v>
                </c:pt>
                <c:pt idx="93">
                  <c:v>0.32291666666666669</c:v>
                </c:pt>
                <c:pt idx="94">
                  <c:v>0.3263888888888889</c:v>
                </c:pt>
                <c:pt idx="95">
                  <c:v>0.3298611111111111</c:v>
                </c:pt>
                <c:pt idx="96">
                  <c:v>0.33333333333333331</c:v>
                </c:pt>
                <c:pt idx="97">
                  <c:v>0.33680555555555558</c:v>
                </c:pt>
                <c:pt idx="98">
                  <c:v>0.34027777777777773</c:v>
                </c:pt>
                <c:pt idx="99">
                  <c:v>0.34375</c:v>
                </c:pt>
                <c:pt idx="100">
                  <c:v>0.34722222222222227</c:v>
                </c:pt>
                <c:pt idx="101">
                  <c:v>0.35069444444444442</c:v>
                </c:pt>
                <c:pt idx="102">
                  <c:v>0.35416666666666669</c:v>
                </c:pt>
                <c:pt idx="103">
                  <c:v>0.3576388888888889</c:v>
                </c:pt>
                <c:pt idx="104">
                  <c:v>0.3611111111111111</c:v>
                </c:pt>
                <c:pt idx="105">
                  <c:v>0.36458333333333331</c:v>
                </c:pt>
                <c:pt idx="106">
                  <c:v>0.36805555555555558</c:v>
                </c:pt>
                <c:pt idx="107">
                  <c:v>0.37152777777777773</c:v>
                </c:pt>
                <c:pt idx="108">
                  <c:v>0.375</c:v>
                </c:pt>
                <c:pt idx="109">
                  <c:v>0.37847222222222227</c:v>
                </c:pt>
                <c:pt idx="110">
                  <c:v>0.38194444444444442</c:v>
                </c:pt>
                <c:pt idx="111">
                  <c:v>0.38541666666666669</c:v>
                </c:pt>
                <c:pt idx="112">
                  <c:v>0.3888888888888889</c:v>
                </c:pt>
                <c:pt idx="113">
                  <c:v>0.3923611111111111</c:v>
                </c:pt>
                <c:pt idx="114">
                  <c:v>0.39583333333333331</c:v>
                </c:pt>
                <c:pt idx="115">
                  <c:v>0.39930555555555558</c:v>
                </c:pt>
                <c:pt idx="116">
                  <c:v>0.40277777777777773</c:v>
                </c:pt>
                <c:pt idx="117">
                  <c:v>0.40625</c:v>
                </c:pt>
                <c:pt idx="118">
                  <c:v>0.40972222222222227</c:v>
                </c:pt>
                <c:pt idx="119">
                  <c:v>0.41319444444444442</c:v>
                </c:pt>
                <c:pt idx="120">
                  <c:v>0.41666666666666669</c:v>
                </c:pt>
                <c:pt idx="121">
                  <c:v>0.4201388888888889</c:v>
                </c:pt>
                <c:pt idx="122">
                  <c:v>0.4236111111111111</c:v>
                </c:pt>
                <c:pt idx="123">
                  <c:v>0.42708333333333331</c:v>
                </c:pt>
                <c:pt idx="124">
                  <c:v>0.43055555555555558</c:v>
                </c:pt>
                <c:pt idx="125">
                  <c:v>0.43402777777777773</c:v>
                </c:pt>
                <c:pt idx="126">
                  <c:v>0.4375</c:v>
                </c:pt>
                <c:pt idx="127">
                  <c:v>0.44097222222222227</c:v>
                </c:pt>
                <c:pt idx="128">
                  <c:v>0.44444444444444442</c:v>
                </c:pt>
                <c:pt idx="129">
                  <c:v>0.44791666666666669</c:v>
                </c:pt>
                <c:pt idx="130">
                  <c:v>0.4513888888888889</c:v>
                </c:pt>
                <c:pt idx="131">
                  <c:v>0.4548611111111111</c:v>
                </c:pt>
                <c:pt idx="132">
                  <c:v>0.45833333333333331</c:v>
                </c:pt>
                <c:pt idx="133">
                  <c:v>0.46180555555555558</c:v>
                </c:pt>
                <c:pt idx="134">
                  <c:v>0.46527777777777773</c:v>
                </c:pt>
                <c:pt idx="135">
                  <c:v>0.46875</c:v>
                </c:pt>
                <c:pt idx="136">
                  <c:v>0.47222222222222227</c:v>
                </c:pt>
                <c:pt idx="137">
                  <c:v>0.47569444444444442</c:v>
                </c:pt>
                <c:pt idx="138">
                  <c:v>0.47916666666666669</c:v>
                </c:pt>
                <c:pt idx="139">
                  <c:v>0.4826388888888889</c:v>
                </c:pt>
                <c:pt idx="140">
                  <c:v>0.4861111111111111</c:v>
                </c:pt>
                <c:pt idx="141">
                  <c:v>0.48958333333333331</c:v>
                </c:pt>
                <c:pt idx="142">
                  <c:v>0.49305555555555558</c:v>
                </c:pt>
                <c:pt idx="143">
                  <c:v>0.49652777777777773</c:v>
                </c:pt>
                <c:pt idx="144">
                  <c:v>0.5</c:v>
                </c:pt>
                <c:pt idx="145">
                  <c:v>0.50347222222222221</c:v>
                </c:pt>
                <c:pt idx="146">
                  <c:v>0.50694444444444442</c:v>
                </c:pt>
                <c:pt idx="147">
                  <c:v>0.51041666666666663</c:v>
                </c:pt>
                <c:pt idx="148">
                  <c:v>0.51388888888888895</c:v>
                </c:pt>
                <c:pt idx="149">
                  <c:v>0.51736111111111105</c:v>
                </c:pt>
                <c:pt idx="150">
                  <c:v>0.52083333333333337</c:v>
                </c:pt>
                <c:pt idx="151">
                  <c:v>0.52430555555555558</c:v>
                </c:pt>
                <c:pt idx="152">
                  <c:v>0.52777777777777779</c:v>
                </c:pt>
                <c:pt idx="153">
                  <c:v>0.53125</c:v>
                </c:pt>
                <c:pt idx="154">
                  <c:v>0.53472222222222221</c:v>
                </c:pt>
                <c:pt idx="155">
                  <c:v>0.53819444444444442</c:v>
                </c:pt>
                <c:pt idx="156">
                  <c:v>0.54166666666666663</c:v>
                </c:pt>
                <c:pt idx="157">
                  <c:v>0.54513888888888895</c:v>
                </c:pt>
                <c:pt idx="158">
                  <c:v>0.54861111111111105</c:v>
                </c:pt>
                <c:pt idx="159">
                  <c:v>0.55208333333333337</c:v>
                </c:pt>
                <c:pt idx="160">
                  <c:v>0.55555555555555558</c:v>
                </c:pt>
                <c:pt idx="161">
                  <c:v>0.55902777777777779</c:v>
                </c:pt>
                <c:pt idx="162">
                  <c:v>0.5625</c:v>
                </c:pt>
                <c:pt idx="163">
                  <c:v>0.56597222222222221</c:v>
                </c:pt>
                <c:pt idx="164">
                  <c:v>0.56944444444444442</c:v>
                </c:pt>
                <c:pt idx="165">
                  <c:v>0.57291666666666663</c:v>
                </c:pt>
                <c:pt idx="166">
                  <c:v>0.57638888888888895</c:v>
                </c:pt>
                <c:pt idx="167">
                  <c:v>0.57986111111111105</c:v>
                </c:pt>
                <c:pt idx="168">
                  <c:v>0.58333333333333337</c:v>
                </c:pt>
                <c:pt idx="169">
                  <c:v>0.58680555555555558</c:v>
                </c:pt>
                <c:pt idx="170">
                  <c:v>0.59027777777777779</c:v>
                </c:pt>
                <c:pt idx="171">
                  <c:v>0.59375</c:v>
                </c:pt>
                <c:pt idx="172">
                  <c:v>0.59722222222222221</c:v>
                </c:pt>
                <c:pt idx="173">
                  <c:v>0.60069444444444442</c:v>
                </c:pt>
                <c:pt idx="174">
                  <c:v>0.60416666666666663</c:v>
                </c:pt>
                <c:pt idx="175">
                  <c:v>0.60763888888888895</c:v>
                </c:pt>
                <c:pt idx="176">
                  <c:v>0.61111111111111105</c:v>
                </c:pt>
                <c:pt idx="177">
                  <c:v>0.61458333333333337</c:v>
                </c:pt>
                <c:pt idx="178">
                  <c:v>0.61805555555555558</c:v>
                </c:pt>
                <c:pt idx="179">
                  <c:v>0.62152777777777779</c:v>
                </c:pt>
                <c:pt idx="180">
                  <c:v>0.625</c:v>
                </c:pt>
                <c:pt idx="181">
                  <c:v>0.62847222222222221</c:v>
                </c:pt>
                <c:pt idx="182">
                  <c:v>0.63194444444444442</c:v>
                </c:pt>
                <c:pt idx="183">
                  <c:v>0.63541666666666663</c:v>
                </c:pt>
                <c:pt idx="184">
                  <c:v>0.63888888888888895</c:v>
                </c:pt>
                <c:pt idx="185">
                  <c:v>0.64236111111111105</c:v>
                </c:pt>
                <c:pt idx="186">
                  <c:v>0.64583333333333337</c:v>
                </c:pt>
                <c:pt idx="187">
                  <c:v>0.64930555555555558</c:v>
                </c:pt>
                <c:pt idx="188">
                  <c:v>0.65277777777777779</c:v>
                </c:pt>
                <c:pt idx="189">
                  <c:v>0.65625</c:v>
                </c:pt>
                <c:pt idx="190">
                  <c:v>0.65972222222222221</c:v>
                </c:pt>
                <c:pt idx="191">
                  <c:v>0.66319444444444442</c:v>
                </c:pt>
                <c:pt idx="192">
                  <c:v>0.66666666666666663</c:v>
                </c:pt>
                <c:pt idx="193">
                  <c:v>0.67013888888888884</c:v>
                </c:pt>
                <c:pt idx="194">
                  <c:v>0.67361111111111116</c:v>
                </c:pt>
                <c:pt idx="195">
                  <c:v>0.67708333333333337</c:v>
                </c:pt>
                <c:pt idx="196">
                  <c:v>0.68055555555555547</c:v>
                </c:pt>
                <c:pt idx="197">
                  <c:v>0.68402777777777779</c:v>
                </c:pt>
                <c:pt idx="198">
                  <c:v>0.6875</c:v>
                </c:pt>
                <c:pt idx="199">
                  <c:v>0.69097222222222221</c:v>
                </c:pt>
                <c:pt idx="200">
                  <c:v>0.69444444444444453</c:v>
                </c:pt>
                <c:pt idx="201">
                  <c:v>0.69791666666666663</c:v>
                </c:pt>
                <c:pt idx="202">
                  <c:v>0.70138888888888884</c:v>
                </c:pt>
                <c:pt idx="203">
                  <c:v>0.70486111111111116</c:v>
                </c:pt>
                <c:pt idx="204">
                  <c:v>0.70833333333333337</c:v>
                </c:pt>
                <c:pt idx="205">
                  <c:v>0.71180555555555547</c:v>
                </c:pt>
                <c:pt idx="206">
                  <c:v>0.71527777777777779</c:v>
                </c:pt>
                <c:pt idx="207">
                  <c:v>0.71875</c:v>
                </c:pt>
                <c:pt idx="208">
                  <c:v>0.72222222222222221</c:v>
                </c:pt>
                <c:pt idx="209">
                  <c:v>0.72569444444444453</c:v>
                </c:pt>
                <c:pt idx="210">
                  <c:v>0.72916666666666663</c:v>
                </c:pt>
                <c:pt idx="211">
                  <c:v>0.73263888888888884</c:v>
                </c:pt>
                <c:pt idx="212">
                  <c:v>0.73611111111111116</c:v>
                </c:pt>
                <c:pt idx="213">
                  <c:v>0.73958333333333337</c:v>
                </c:pt>
                <c:pt idx="214">
                  <c:v>0.74305555555555547</c:v>
                </c:pt>
                <c:pt idx="215">
                  <c:v>0.74652777777777779</c:v>
                </c:pt>
                <c:pt idx="216">
                  <c:v>0.75</c:v>
                </c:pt>
                <c:pt idx="217">
                  <c:v>0.75347222222222221</c:v>
                </c:pt>
                <c:pt idx="218">
                  <c:v>0.75694444444444453</c:v>
                </c:pt>
                <c:pt idx="219">
                  <c:v>0.76041666666666663</c:v>
                </c:pt>
                <c:pt idx="220">
                  <c:v>0.76388888888888884</c:v>
                </c:pt>
                <c:pt idx="221">
                  <c:v>0.76736111111111116</c:v>
                </c:pt>
                <c:pt idx="222">
                  <c:v>0.77083333333333337</c:v>
                </c:pt>
                <c:pt idx="223">
                  <c:v>0.77430555555555547</c:v>
                </c:pt>
                <c:pt idx="224">
                  <c:v>0.77777777777777779</c:v>
                </c:pt>
                <c:pt idx="225">
                  <c:v>0.78125</c:v>
                </c:pt>
                <c:pt idx="226">
                  <c:v>0.78472222222222221</c:v>
                </c:pt>
                <c:pt idx="227">
                  <c:v>0.78819444444444453</c:v>
                </c:pt>
                <c:pt idx="228">
                  <c:v>0.79166666666666663</c:v>
                </c:pt>
                <c:pt idx="229">
                  <c:v>0.79513888888888884</c:v>
                </c:pt>
                <c:pt idx="230">
                  <c:v>0.79861111111111116</c:v>
                </c:pt>
                <c:pt idx="231">
                  <c:v>0.80208333333333337</c:v>
                </c:pt>
                <c:pt idx="232">
                  <c:v>0.80555555555555547</c:v>
                </c:pt>
                <c:pt idx="233">
                  <c:v>0.80902777777777779</c:v>
                </c:pt>
                <c:pt idx="234">
                  <c:v>0.8125</c:v>
                </c:pt>
                <c:pt idx="235">
                  <c:v>0.81597222222222221</c:v>
                </c:pt>
                <c:pt idx="236">
                  <c:v>0.81944444444444453</c:v>
                </c:pt>
                <c:pt idx="237">
                  <c:v>0.82291666666666663</c:v>
                </c:pt>
                <c:pt idx="238">
                  <c:v>0.82638888888888884</c:v>
                </c:pt>
                <c:pt idx="239">
                  <c:v>0.82986111111111116</c:v>
                </c:pt>
                <c:pt idx="240">
                  <c:v>0.83333333333333337</c:v>
                </c:pt>
                <c:pt idx="241">
                  <c:v>0.83680555555555547</c:v>
                </c:pt>
                <c:pt idx="242">
                  <c:v>0.84027777777777779</c:v>
                </c:pt>
                <c:pt idx="243">
                  <c:v>0.84375</c:v>
                </c:pt>
                <c:pt idx="244">
                  <c:v>0.84722222222222221</c:v>
                </c:pt>
                <c:pt idx="245">
                  <c:v>0.85069444444444453</c:v>
                </c:pt>
                <c:pt idx="246">
                  <c:v>0.85416666666666663</c:v>
                </c:pt>
                <c:pt idx="247">
                  <c:v>0.85763888888888884</c:v>
                </c:pt>
                <c:pt idx="248">
                  <c:v>0.86111111111111116</c:v>
                </c:pt>
                <c:pt idx="249">
                  <c:v>0.86458333333333337</c:v>
                </c:pt>
                <c:pt idx="250">
                  <c:v>0.86805555555555547</c:v>
                </c:pt>
                <c:pt idx="251">
                  <c:v>0.87152777777777779</c:v>
                </c:pt>
                <c:pt idx="252">
                  <c:v>0.875</c:v>
                </c:pt>
                <c:pt idx="253">
                  <c:v>0.87847222222222221</c:v>
                </c:pt>
                <c:pt idx="254">
                  <c:v>0.88194444444444453</c:v>
                </c:pt>
                <c:pt idx="255">
                  <c:v>0.88541666666666663</c:v>
                </c:pt>
                <c:pt idx="256">
                  <c:v>0.88888888888888884</c:v>
                </c:pt>
                <c:pt idx="257">
                  <c:v>0.89236111111111116</c:v>
                </c:pt>
                <c:pt idx="258">
                  <c:v>0.89583333333333337</c:v>
                </c:pt>
                <c:pt idx="259">
                  <c:v>0.89930555555555547</c:v>
                </c:pt>
                <c:pt idx="260">
                  <c:v>0.90277777777777779</c:v>
                </c:pt>
                <c:pt idx="261">
                  <c:v>0.90625</c:v>
                </c:pt>
                <c:pt idx="262">
                  <c:v>0.90972222222222221</c:v>
                </c:pt>
                <c:pt idx="263">
                  <c:v>0.91319444444444453</c:v>
                </c:pt>
                <c:pt idx="264">
                  <c:v>0.91666666666666663</c:v>
                </c:pt>
                <c:pt idx="265">
                  <c:v>0.92013888888888884</c:v>
                </c:pt>
                <c:pt idx="266">
                  <c:v>0.92361111111111116</c:v>
                </c:pt>
                <c:pt idx="267">
                  <c:v>0.92708333333333337</c:v>
                </c:pt>
                <c:pt idx="268">
                  <c:v>0.93055555555555547</c:v>
                </c:pt>
                <c:pt idx="269">
                  <c:v>0.93402777777777779</c:v>
                </c:pt>
                <c:pt idx="270">
                  <c:v>0.9375</c:v>
                </c:pt>
                <c:pt idx="271">
                  <c:v>0.94097222222222221</c:v>
                </c:pt>
                <c:pt idx="272">
                  <c:v>0.94444444444444453</c:v>
                </c:pt>
                <c:pt idx="273">
                  <c:v>0.94791666666666663</c:v>
                </c:pt>
                <c:pt idx="274">
                  <c:v>0.95138888888888884</c:v>
                </c:pt>
                <c:pt idx="275">
                  <c:v>0.95486111111111116</c:v>
                </c:pt>
                <c:pt idx="276">
                  <c:v>0.95833333333333337</c:v>
                </c:pt>
                <c:pt idx="277">
                  <c:v>0.96180555555555547</c:v>
                </c:pt>
                <c:pt idx="278">
                  <c:v>0.96527777777777779</c:v>
                </c:pt>
                <c:pt idx="279">
                  <c:v>0.96875</c:v>
                </c:pt>
                <c:pt idx="280">
                  <c:v>0.97222222222222221</c:v>
                </c:pt>
                <c:pt idx="281">
                  <c:v>0.97569444444444453</c:v>
                </c:pt>
                <c:pt idx="282">
                  <c:v>0.97916666666666663</c:v>
                </c:pt>
                <c:pt idx="283">
                  <c:v>0.98263888888888884</c:v>
                </c:pt>
                <c:pt idx="284">
                  <c:v>0.98611111111111116</c:v>
                </c:pt>
                <c:pt idx="285">
                  <c:v>0.98958333333333337</c:v>
                </c:pt>
                <c:pt idx="286">
                  <c:v>0.99305555555555547</c:v>
                </c:pt>
                <c:pt idx="287">
                  <c:v>0.99652777777777779</c:v>
                </c:pt>
                <c:pt idx="288">
                  <c:v>0</c:v>
                </c:pt>
              </c:numCache>
            </c:numRef>
          </c:cat>
          <c:val>
            <c:numRef>
              <c:f>Sheet1!$C$2:$C$290</c:f>
              <c:numCache>
                <c:formatCode>General</c:formatCode>
                <c:ptCount val="289"/>
                <c:pt idx="0">
                  <c:v>19209</c:v>
                </c:pt>
                <c:pt idx="1">
                  <c:v>19124</c:v>
                </c:pt>
                <c:pt idx="2">
                  <c:v>19136</c:v>
                </c:pt>
                <c:pt idx="3">
                  <c:v>19013</c:v>
                </c:pt>
                <c:pt idx="4">
                  <c:v>18866</c:v>
                </c:pt>
                <c:pt idx="5">
                  <c:v>18730</c:v>
                </c:pt>
                <c:pt idx="6">
                  <c:v>18614</c:v>
                </c:pt>
                <c:pt idx="7">
                  <c:v>18533</c:v>
                </c:pt>
                <c:pt idx="8">
                  <c:v>18492</c:v>
                </c:pt>
                <c:pt idx="9">
                  <c:v>18430</c:v>
                </c:pt>
                <c:pt idx="10">
                  <c:v>18410</c:v>
                </c:pt>
                <c:pt idx="11">
                  <c:v>18435</c:v>
                </c:pt>
                <c:pt idx="12">
                  <c:v>18477</c:v>
                </c:pt>
                <c:pt idx="13">
                  <c:v>18479</c:v>
                </c:pt>
                <c:pt idx="14">
                  <c:v>18474</c:v>
                </c:pt>
                <c:pt idx="15">
                  <c:v>18472</c:v>
                </c:pt>
                <c:pt idx="16">
                  <c:v>18505</c:v>
                </c:pt>
                <c:pt idx="17">
                  <c:v>18518</c:v>
                </c:pt>
                <c:pt idx="18">
                  <c:v>18564</c:v>
                </c:pt>
                <c:pt idx="19">
                  <c:v>18684</c:v>
                </c:pt>
                <c:pt idx="20">
                  <c:v>18718</c:v>
                </c:pt>
                <c:pt idx="21">
                  <c:v>18594</c:v>
                </c:pt>
                <c:pt idx="22">
                  <c:v>18498</c:v>
                </c:pt>
                <c:pt idx="23">
                  <c:v>18404</c:v>
                </c:pt>
                <c:pt idx="24">
                  <c:v>18324</c:v>
                </c:pt>
                <c:pt idx="25">
                  <c:v>18174</c:v>
                </c:pt>
                <c:pt idx="26">
                  <c:v>18084</c:v>
                </c:pt>
                <c:pt idx="27">
                  <c:v>17965</c:v>
                </c:pt>
                <c:pt idx="28">
                  <c:v>17886</c:v>
                </c:pt>
                <c:pt idx="29">
                  <c:v>17811</c:v>
                </c:pt>
                <c:pt idx="30">
                  <c:v>17727</c:v>
                </c:pt>
                <c:pt idx="31">
                  <c:v>17657</c:v>
                </c:pt>
                <c:pt idx="32">
                  <c:v>17625</c:v>
                </c:pt>
                <c:pt idx="33">
                  <c:v>17541</c:v>
                </c:pt>
                <c:pt idx="34">
                  <c:v>17467</c:v>
                </c:pt>
                <c:pt idx="35">
                  <c:v>17417</c:v>
                </c:pt>
                <c:pt idx="36">
                  <c:v>17344</c:v>
                </c:pt>
                <c:pt idx="37">
                  <c:v>17295</c:v>
                </c:pt>
                <c:pt idx="38">
                  <c:v>17222</c:v>
                </c:pt>
                <c:pt idx="39">
                  <c:v>17165</c:v>
                </c:pt>
                <c:pt idx="40">
                  <c:v>17156</c:v>
                </c:pt>
                <c:pt idx="41">
                  <c:v>17041</c:v>
                </c:pt>
                <c:pt idx="42">
                  <c:v>17004</c:v>
                </c:pt>
                <c:pt idx="43">
                  <c:v>16972</c:v>
                </c:pt>
                <c:pt idx="44">
                  <c:v>16959</c:v>
                </c:pt>
                <c:pt idx="45">
                  <c:v>16929</c:v>
                </c:pt>
                <c:pt idx="46">
                  <c:v>16893</c:v>
                </c:pt>
                <c:pt idx="47">
                  <c:v>16866</c:v>
                </c:pt>
                <c:pt idx="48">
                  <c:v>16888</c:v>
                </c:pt>
                <c:pt idx="49">
                  <c:v>16883</c:v>
                </c:pt>
                <c:pt idx="50">
                  <c:v>16932</c:v>
                </c:pt>
                <c:pt idx="51">
                  <c:v>16941</c:v>
                </c:pt>
                <c:pt idx="52">
                  <c:v>16946</c:v>
                </c:pt>
                <c:pt idx="53">
                  <c:v>16927</c:v>
                </c:pt>
                <c:pt idx="54">
                  <c:v>16923</c:v>
                </c:pt>
                <c:pt idx="55">
                  <c:v>16955</c:v>
                </c:pt>
                <c:pt idx="56">
                  <c:v>17055</c:v>
                </c:pt>
                <c:pt idx="57">
                  <c:v>17161</c:v>
                </c:pt>
                <c:pt idx="58">
                  <c:v>17244</c:v>
                </c:pt>
                <c:pt idx="59">
                  <c:v>17341</c:v>
                </c:pt>
                <c:pt idx="60">
                  <c:v>17421</c:v>
                </c:pt>
                <c:pt idx="61">
                  <c:v>17623</c:v>
                </c:pt>
                <c:pt idx="62">
                  <c:v>17832</c:v>
                </c:pt>
                <c:pt idx="63">
                  <c:v>18006</c:v>
                </c:pt>
                <c:pt idx="64">
                  <c:v>18137</c:v>
                </c:pt>
                <c:pt idx="65">
                  <c:v>18296</c:v>
                </c:pt>
                <c:pt idx="66">
                  <c:v>18430</c:v>
                </c:pt>
                <c:pt idx="67">
                  <c:v>18584</c:v>
                </c:pt>
                <c:pt idx="68">
                  <c:v>18769</c:v>
                </c:pt>
                <c:pt idx="69">
                  <c:v>18876</c:v>
                </c:pt>
                <c:pt idx="70">
                  <c:v>19028</c:v>
                </c:pt>
                <c:pt idx="71">
                  <c:v>19163</c:v>
                </c:pt>
                <c:pt idx="72">
                  <c:v>19261</c:v>
                </c:pt>
                <c:pt idx="73">
                  <c:v>19426</c:v>
                </c:pt>
                <c:pt idx="74">
                  <c:v>19696</c:v>
                </c:pt>
                <c:pt idx="75">
                  <c:v>20096</c:v>
                </c:pt>
                <c:pt idx="76">
                  <c:v>20412</c:v>
                </c:pt>
                <c:pt idx="77">
                  <c:v>20530</c:v>
                </c:pt>
                <c:pt idx="78">
                  <c:v>20658</c:v>
                </c:pt>
                <c:pt idx="79">
                  <c:v>20844</c:v>
                </c:pt>
                <c:pt idx="80">
                  <c:v>21067</c:v>
                </c:pt>
                <c:pt idx="81">
                  <c:v>21265</c:v>
                </c:pt>
                <c:pt idx="82">
                  <c:v>21391</c:v>
                </c:pt>
                <c:pt idx="83">
                  <c:v>21598</c:v>
                </c:pt>
                <c:pt idx="84">
                  <c:v>21843</c:v>
                </c:pt>
                <c:pt idx="85">
                  <c:v>22098</c:v>
                </c:pt>
                <c:pt idx="86">
                  <c:v>22453</c:v>
                </c:pt>
                <c:pt idx="87">
                  <c:v>22611</c:v>
                </c:pt>
                <c:pt idx="88">
                  <c:v>22595</c:v>
                </c:pt>
                <c:pt idx="89">
                  <c:v>22644</c:v>
                </c:pt>
                <c:pt idx="90">
                  <c:v>22616</c:v>
                </c:pt>
                <c:pt idx="91">
                  <c:v>22478</c:v>
                </c:pt>
                <c:pt idx="92">
                  <c:v>22167</c:v>
                </c:pt>
                <c:pt idx="93">
                  <c:v>21922</c:v>
                </c:pt>
                <c:pt idx="94">
                  <c:v>21473</c:v>
                </c:pt>
                <c:pt idx="95">
                  <c:v>21053</c:v>
                </c:pt>
                <c:pt idx="96">
                  <c:v>20702</c:v>
                </c:pt>
                <c:pt idx="97">
                  <c:v>20449</c:v>
                </c:pt>
                <c:pt idx="98">
                  <c:v>20043</c:v>
                </c:pt>
                <c:pt idx="99">
                  <c:v>19486</c:v>
                </c:pt>
                <c:pt idx="100">
                  <c:v>19044</c:v>
                </c:pt>
                <c:pt idx="101">
                  <c:v>18620</c:v>
                </c:pt>
                <c:pt idx="102">
                  <c:v>18016</c:v>
                </c:pt>
                <c:pt idx="103">
                  <c:v>17581</c:v>
                </c:pt>
                <c:pt idx="104">
                  <c:v>17090</c:v>
                </c:pt>
                <c:pt idx="105">
                  <c:v>16530</c:v>
                </c:pt>
                <c:pt idx="106">
                  <c:v>15818</c:v>
                </c:pt>
                <c:pt idx="107">
                  <c:v>14950</c:v>
                </c:pt>
                <c:pt idx="108">
                  <c:v>14567</c:v>
                </c:pt>
                <c:pt idx="109">
                  <c:v>14399</c:v>
                </c:pt>
                <c:pt idx="110">
                  <c:v>13900</c:v>
                </c:pt>
                <c:pt idx="111">
                  <c:v>13629</c:v>
                </c:pt>
                <c:pt idx="112">
                  <c:v>13436</c:v>
                </c:pt>
                <c:pt idx="113">
                  <c:v>13016</c:v>
                </c:pt>
                <c:pt idx="114">
                  <c:v>12788</c:v>
                </c:pt>
                <c:pt idx="115">
                  <c:v>12750</c:v>
                </c:pt>
                <c:pt idx="116">
                  <c:v>12605</c:v>
                </c:pt>
                <c:pt idx="117">
                  <c:v>12383</c:v>
                </c:pt>
                <c:pt idx="118">
                  <c:v>12271</c:v>
                </c:pt>
                <c:pt idx="119">
                  <c:v>12166</c:v>
                </c:pt>
                <c:pt idx="120">
                  <c:v>11993</c:v>
                </c:pt>
                <c:pt idx="121">
                  <c:v>11978</c:v>
                </c:pt>
                <c:pt idx="122">
                  <c:v>12187</c:v>
                </c:pt>
                <c:pt idx="123">
                  <c:v>12164</c:v>
                </c:pt>
                <c:pt idx="124">
                  <c:v>12061</c:v>
                </c:pt>
                <c:pt idx="125">
                  <c:v>11981</c:v>
                </c:pt>
                <c:pt idx="126">
                  <c:v>11940</c:v>
                </c:pt>
                <c:pt idx="127">
                  <c:v>11939</c:v>
                </c:pt>
                <c:pt idx="128">
                  <c:v>11718</c:v>
                </c:pt>
                <c:pt idx="129">
                  <c:v>11517</c:v>
                </c:pt>
                <c:pt idx="130">
                  <c:v>11440</c:v>
                </c:pt>
                <c:pt idx="131">
                  <c:v>11363</c:v>
                </c:pt>
                <c:pt idx="132">
                  <c:v>11283</c:v>
                </c:pt>
                <c:pt idx="133">
                  <c:v>11302</c:v>
                </c:pt>
                <c:pt idx="134">
                  <c:v>11397</c:v>
                </c:pt>
                <c:pt idx="135">
                  <c:v>11337</c:v>
                </c:pt>
                <c:pt idx="136">
                  <c:v>11159</c:v>
                </c:pt>
                <c:pt idx="137">
                  <c:v>11160</c:v>
                </c:pt>
                <c:pt idx="138">
                  <c:v>11243</c:v>
                </c:pt>
                <c:pt idx="139">
                  <c:v>11095</c:v>
                </c:pt>
                <c:pt idx="140">
                  <c:v>11296</c:v>
                </c:pt>
                <c:pt idx="141">
                  <c:v>11071</c:v>
                </c:pt>
                <c:pt idx="142">
                  <c:v>11047</c:v>
                </c:pt>
                <c:pt idx="143">
                  <c:v>10897</c:v>
                </c:pt>
                <c:pt idx="144">
                  <c:v>10632</c:v>
                </c:pt>
                <c:pt idx="145">
                  <c:v>10524</c:v>
                </c:pt>
                <c:pt idx="146">
                  <c:v>10418</c:v>
                </c:pt>
                <c:pt idx="147">
                  <c:v>10370</c:v>
                </c:pt>
                <c:pt idx="148">
                  <c:v>10347</c:v>
                </c:pt>
                <c:pt idx="149">
                  <c:v>10197</c:v>
                </c:pt>
                <c:pt idx="150">
                  <c:v>10092</c:v>
                </c:pt>
                <c:pt idx="151">
                  <c:v>10054</c:v>
                </c:pt>
                <c:pt idx="152">
                  <c:v>10085</c:v>
                </c:pt>
                <c:pt idx="153">
                  <c:v>10140</c:v>
                </c:pt>
                <c:pt idx="154">
                  <c:v>10115</c:v>
                </c:pt>
                <c:pt idx="155">
                  <c:v>10087</c:v>
                </c:pt>
                <c:pt idx="156">
                  <c:v>9941</c:v>
                </c:pt>
                <c:pt idx="157">
                  <c:v>9861</c:v>
                </c:pt>
                <c:pt idx="158">
                  <c:v>9813</c:v>
                </c:pt>
                <c:pt idx="159">
                  <c:v>9847</c:v>
                </c:pt>
                <c:pt idx="160">
                  <c:v>9781</c:v>
                </c:pt>
                <c:pt idx="161">
                  <c:v>9733</c:v>
                </c:pt>
                <c:pt idx="162">
                  <c:v>9718</c:v>
                </c:pt>
                <c:pt idx="163">
                  <c:v>9851</c:v>
                </c:pt>
                <c:pt idx="164">
                  <c:v>9954</c:v>
                </c:pt>
                <c:pt idx="165">
                  <c:v>9962</c:v>
                </c:pt>
                <c:pt idx="166">
                  <c:v>9987</c:v>
                </c:pt>
                <c:pt idx="167">
                  <c:v>9924</c:v>
                </c:pt>
                <c:pt idx="168">
                  <c:v>9756</c:v>
                </c:pt>
                <c:pt idx="169">
                  <c:v>9576</c:v>
                </c:pt>
                <c:pt idx="170">
                  <c:v>9534</c:v>
                </c:pt>
                <c:pt idx="171">
                  <c:v>9532</c:v>
                </c:pt>
                <c:pt idx="172">
                  <c:v>9572</c:v>
                </c:pt>
                <c:pt idx="173">
                  <c:v>9684</c:v>
                </c:pt>
                <c:pt idx="174">
                  <c:v>9771</c:v>
                </c:pt>
                <c:pt idx="175">
                  <c:v>9824</c:v>
                </c:pt>
                <c:pt idx="176">
                  <c:v>9933</c:v>
                </c:pt>
                <c:pt idx="177">
                  <c:v>9999</c:v>
                </c:pt>
                <c:pt idx="178">
                  <c:v>9970</c:v>
                </c:pt>
                <c:pt idx="179">
                  <c:v>10012</c:v>
                </c:pt>
                <c:pt idx="180">
                  <c:v>10108</c:v>
                </c:pt>
                <c:pt idx="181">
                  <c:v>10367</c:v>
                </c:pt>
                <c:pt idx="182">
                  <c:v>10415</c:v>
                </c:pt>
                <c:pt idx="183">
                  <c:v>10541</c:v>
                </c:pt>
                <c:pt idx="184">
                  <c:v>10638</c:v>
                </c:pt>
                <c:pt idx="185">
                  <c:v>10738</c:v>
                </c:pt>
                <c:pt idx="186">
                  <c:v>10918</c:v>
                </c:pt>
                <c:pt idx="187">
                  <c:v>11083</c:v>
                </c:pt>
                <c:pt idx="188">
                  <c:v>11270</c:v>
                </c:pt>
                <c:pt idx="189">
                  <c:v>11461</c:v>
                </c:pt>
                <c:pt idx="190">
                  <c:v>11682</c:v>
                </c:pt>
                <c:pt idx="191">
                  <c:v>11941</c:v>
                </c:pt>
                <c:pt idx="192">
                  <c:v>12255</c:v>
                </c:pt>
                <c:pt idx="193">
                  <c:v>12675</c:v>
                </c:pt>
                <c:pt idx="194">
                  <c:v>13040</c:v>
                </c:pt>
                <c:pt idx="195">
                  <c:v>13412</c:v>
                </c:pt>
                <c:pt idx="196">
                  <c:v>14097</c:v>
                </c:pt>
                <c:pt idx="197">
                  <c:v>14674</c:v>
                </c:pt>
                <c:pt idx="198">
                  <c:v>15336</c:v>
                </c:pt>
                <c:pt idx="199">
                  <c:v>15950</c:v>
                </c:pt>
                <c:pt idx="200">
                  <c:v>16612</c:v>
                </c:pt>
                <c:pt idx="201">
                  <c:v>17306</c:v>
                </c:pt>
                <c:pt idx="202">
                  <c:v>17972</c:v>
                </c:pt>
                <c:pt idx="203">
                  <c:v>18623</c:v>
                </c:pt>
                <c:pt idx="204">
                  <c:v>19703</c:v>
                </c:pt>
                <c:pt idx="205">
                  <c:v>20317</c:v>
                </c:pt>
                <c:pt idx="206">
                  <c:v>21022</c:v>
                </c:pt>
                <c:pt idx="207">
                  <c:v>21744</c:v>
                </c:pt>
                <c:pt idx="208">
                  <c:v>22429</c:v>
                </c:pt>
                <c:pt idx="209">
                  <c:v>22962</c:v>
                </c:pt>
                <c:pt idx="210">
                  <c:v>23387</c:v>
                </c:pt>
                <c:pt idx="211">
                  <c:v>23780</c:v>
                </c:pt>
                <c:pt idx="212">
                  <c:v>24091</c:v>
                </c:pt>
                <c:pt idx="213">
                  <c:v>24248</c:v>
                </c:pt>
                <c:pt idx="214">
                  <c:v>24446</c:v>
                </c:pt>
                <c:pt idx="215">
                  <c:v>24599</c:v>
                </c:pt>
                <c:pt idx="216">
                  <c:v>24779</c:v>
                </c:pt>
                <c:pt idx="217">
                  <c:v>24948</c:v>
                </c:pt>
                <c:pt idx="218">
                  <c:v>25067</c:v>
                </c:pt>
              </c:numCache>
            </c:numRef>
          </c:val>
          <c:smooth val="0"/>
          <c:extLst>
            <c:ext xmlns:c16="http://schemas.microsoft.com/office/drawing/2014/chart" uri="{C3380CC4-5D6E-409C-BE32-E72D297353CC}">
              <c16:uniqueId val="{00000001-0767-614D-8D55-9D13F5E4CFEB}"/>
            </c:ext>
          </c:extLst>
        </c:ser>
        <c:ser>
          <c:idx val="2"/>
          <c:order val="2"/>
          <c:tx>
            <c:strRef>
              <c:f>Sheet1!$D$1</c:f>
              <c:strCache>
                <c:ptCount val="1"/>
                <c:pt idx="0">
                  <c:v>Solar</c:v>
                </c:pt>
              </c:strCache>
            </c:strRef>
          </c:tx>
          <c:spPr>
            <a:ln w="28575" cap="rnd">
              <a:solidFill>
                <a:schemeClr val="accent6"/>
              </a:solidFill>
              <a:round/>
            </a:ln>
            <a:effectLst/>
          </c:spPr>
          <c:marker>
            <c:symbol val="none"/>
          </c:marker>
          <c:cat>
            <c:numRef>
              <c:f>Sheet1!$A$2:$A$290</c:f>
              <c:numCache>
                <c:formatCode>h:mm</c:formatCode>
                <c:ptCount val="289"/>
                <c:pt idx="0">
                  <c:v>0</c:v>
                </c:pt>
                <c:pt idx="1">
                  <c:v>3.472222222222222E-3</c:v>
                </c:pt>
                <c:pt idx="2">
                  <c:v>6.9444444444444441E-3</c:v>
                </c:pt>
                <c:pt idx="3">
                  <c:v>1.0416666666666666E-2</c:v>
                </c:pt>
                <c:pt idx="4">
                  <c:v>1.3888888888888888E-2</c:v>
                </c:pt>
                <c:pt idx="5">
                  <c:v>1.7361111111111112E-2</c:v>
                </c:pt>
                <c:pt idx="6">
                  <c:v>2.0833333333333332E-2</c:v>
                </c:pt>
                <c:pt idx="7">
                  <c:v>2.4305555555555556E-2</c:v>
                </c:pt>
                <c:pt idx="8">
                  <c:v>2.7777777777777776E-2</c:v>
                </c:pt>
                <c:pt idx="9">
                  <c:v>3.125E-2</c:v>
                </c:pt>
                <c:pt idx="10">
                  <c:v>3.4722222222222224E-2</c:v>
                </c:pt>
                <c:pt idx="11">
                  <c:v>3.8194444444444441E-2</c:v>
                </c:pt>
                <c:pt idx="12">
                  <c:v>4.1666666666666664E-2</c:v>
                </c:pt>
                <c:pt idx="13">
                  <c:v>4.5138888888888888E-2</c:v>
                </c:pt>
                <c:pt idx="14">
                  <c:v>4.8611111111111112E-2</c:v>
                </c:pt>
                <c:pt idx="15">
                  <c:v>5.2083333333333336E-2</c:v>
                </c:pt>
                <c:pt idx="16">
                  <c:v>5.5555555555555552E-2</c:v>
                </c:pt>
                <c:pt idx="17">
                  <c:v>5.9027777777777783E-2</c:v>
                </c:pt>
                <c:pt idx="18">
                  <c:v>6.25E-2</c:v>
                </c:pt>
                <c:pt idx="19">
                  <c:v>6.5972222222222224E-2</c:v>
                </c:pt>
                <c:pt idx="20">
                  <c:v>6.9444444444444434E-2</c:v>
                </c:pt>
                <c:pt idx="21">
                  <c:v>7.2916666666666671E-2</c:v>
                </c:pt>
                <c:pt idx="22">
                  <c:v>7.6388888888888895E-2</c:v>
                </c:pt>
                <c:pt idx="23">
                  <c:v>7.9861111111111105E-2</c:v>
                </c:pt>
                <c:pt idx="24">
                  <c:v>8.3333333333333329E-2</c:v>
                </c:pt>
                <c:pt idx="25">
                  <c:v>8.6805555555555566E-2</c:v>
                </c:pt>
                <c:pt idx="26">
                  <c:v>9.0277777777777776E-2</c:v>
                </c:pt>
                <c:pt idx="27">
                  <c:v>9.375E-2</c:v>
                </c:pt>
                <c:pt idx="28">
                  <c:v>9.7222222222222224E-2</c:v>
                </c:pt>
                <c:pt idx="29">
                  <c:v>0.10069444444444443</c:v>
                </c:pt>
                <c:pt idx="30">
                  <c:v>0.10416666666666667</c:v>
                </c:pt>
                <c:pt idx="31">
                  <c:v>0.1076388888888889</c:v>
                </c:pt>
                <c:pt idx="32">
                  <c:v>0.1111111111111111</c:v>
                </c:pt>
                <c:pt idx="33">
                  <c:v>0.11458333333333333</c:v>
                </c:pt>
                <c:pt idx="34">
                  <c:v>0.11805555555555557</c:v>
                </c:pt>
                <c:pt idx="35">
                  <c:v>0.12152777777777778</c:v>
                </c:pt>
                <c:pt idx="36">
                  <c:v>0.125</c:v>
                </c:pt>
                <c:pt idx="37">
                  <c:v>0.12847222222222224</c:v>
                </c:pt>
                <c:pt idx="38">
                  <c:v>0.13194444444444445</c:v>
                </c:pt>
                <c:pt idx="39">
                  <c:v>0.13541666666666666</c:v>
                </c:pt>
                <c:pt idx="40">
                  <c:v>0.1388888888888889</c:v>
                </c:pt>
                <c:pt idx="41">
                  <c:v>0.1423611111111111</c:v>
                </c:pt>
                <c:pt idx="42">
                  <c:v>0.14583333333333334</c:v>
                </c:pt>
                <c:pt idx="43">
                  <c:v>0.14930555555555555</c:v>
                </c:pt>
                <c:pt idx="44">
                  <c:v>0.15277777777777776</c:v>
                </c:pt>
                <c:pt idx="45">
                  <c:v>0.15625</c:v>
                </c:pt>
                <c:pt idx="46">
                  <c:v>0.15972222222222224</c:v>
                </c:pt>
                <c:pt idx="47">
                  <c:v>0.16319444444444445</c:v>
                </c:pt>
                <c:pt idx="48">
                  <c:v>0.16666666666666666</c:v>
                </c:pt>
                <c:pt idx="49">
                  <c:v>0.17013888888888887</c:v>
                </c:pt>
                <c:pt idx="50">
                  <c:v>0.17361111111111113</c:v>
                </c:pt>
                <c:pt idx="51">
                  <c:v>0.17708333333333334</c:v>
                </c:pt>
                <c:pt idx="52">
                  <c:v>0.18055555555555555</c:v>
                </c:pt>
                <c:pt idx="53">
                  <c:v>0.18402777777777779</c:v>
                </c:pt>
                <c:pt idx="54">
                  <c:v>0.1875</c:v>
                </c:pt>
                <c:pt idx="55">
                  <c:v>0.19097222222222221</c:v>
                </c:pt>
                <c:pt idx="56">
                  <c:v>0.19444444444444445</c:v>
                </c:pt>
                <c:pt idx="57">
                  <c:v>0.19791666666666666</c:v>
                </c:pt>
                <c:pt idx="58">
                  <c:v>0.20138888888888887</c:v>
                </c:pt>
                <c:pt idx="59">
                  <c:v>0.20486111111111113</c:v>
                </c:pt>
                <c:pt idx="60">
                  <c:v>0.20833333333333334</c:v>
                </c:pt>
                <c:pt idx="61">
                  <c:v>0.21180555555555555</c:v>
                </c:pt>
                <c:pt idx="62">
                  <c:v>0.21527777777777779</c:v>
                </c:pt>
                <c:pt idx="63">
                  <c:v>0.21875</c:v>
                </c:pt>
                <c:pt idx="64">
                  <c:v>0.22222222222222221</c:v>
                </c:pt>
                <c:pt idx="65">
                  <c:v>0.22569444444444445</c:v>
                </c:pt>
                <c:pt idx="66">
                  <c:v>0.22916666666666666</c:v>
                </c:pt>
                <c:pt idx="67">
                  <c:v>0.23263888888888887</c:v>
                </c:pt>
                <c:pt idx="68">
                  <c:v>0.23611111111111113</c:v>
                </c:pt>
                <c:pt idx="69">
                  <c:v>0.23958333333333334</c:v>
                </c:pt>
                <c:pt idx="70">
                  <c:v>0.24305555555555555</c:v>
                </c:pt>
                <c:pt idx="71">
                  <c:v>0.24652777777777779</c:v>
                </c:pt>
                <c:pt idx="72">
                  <c:v>0.25</c:v>
                </c:pt>
                <c:pt idx="73">
                  <c:v>0.25347222222222221</c:v>
                </c:pt>
                <c:pt idx="74">
                  <c:v>0.25694444444444448</c:v>
                </c:pt>
                <c:pt idx="75">
                  <c:v>0.26041666666666669</c:v>
                </c:pt>
                <c:pt idx="76">
                  <c:v>0.2638888888888889</c:v>
                </c:pt>
                <c:pt idx="77">
                  <c:v>0.2673611111111111</c:v>
                </c:pt>
                <c:pt idx="78">
                  <c:v>0.27083333333333331</c:v>
                </c:pt>
                <c:pt idx="79">
                  <c:v>0.27430555555555552</c:v>
                </c:pt>
                <c:pt idx="80">
                  <c:v>0.27777777777777779</c:v>
                </c:pt>
                <c:pt idx="81">
                  <c:v>0.28125</c:v>
                </c:pt>
                <c:pt idx="82">
                  <c:v>0.28472222222222221</c:v>
                </c:pt>
                <c:pt idx="83">
                  <c:v>0.28819444444444448</c:v>
                </c:pt>
                <c:pt idx="84">
                  <c:v>0.29166666666666669</c:v>
                </c:pt>
                <c:pt idx="85">
                  <c:v>0.2951388888888889</c:v>
                </c:pt>
                <c:pt idx="86">
                  <c:v>0.2986111111111111</c:v>
                </c:pt>
                <c:pt idx="87">
                  <c:v>0.30208333333333331</c:v>
                </c:pt>
                <c:pt idx="88">
                  <c:v>0.30555555555555552</c:v>
                </c:pt>
                <c:pt idx="89">
                  <c:v>0.30902777777777779</c:v>
                </c:pt>
                <c:pt idx="90">
                  <c:v>0.3125</c:v>
                </c:pt>
                <c:pt idx="91">
                  <c:v>0.31597222222222221</c:v>
                </c:pt>
                <c:pt idx="92">
                  <c:v>0.31944444444444448</c:v>
                </c:pt>
                <c:pt idx="93">
                  <c:v>0.32291666666666669</c:v>
                </c:pt>
                <c:pt idx="94">
                  <c:v>0.3263888888888889</c:v>
                </c:pt>
                <c:pt idx="95">
                  <c:v>0.3298611111111111</c:v>
                </c:pt>
                <c:pt idx="96">
                  <c:v>0.33333333333333331</c:v>
                </c:pt>
                <c:pt idx="97">
                  <c:v>0.33680555555555558</c:v>
                </c:pt>
                <c:pt idx="98">
                  <c:v>0.34027777777777773</c:v>
                </c:pt>
                <c:pt idx="99">
                  <c:v>0.34375</c:v>
                </c:pt>
                <c:pt idx="100">
                  <c:v>0.34722222222222227</c:v>
                </c:pt>
                <c:pt idx="101">
                  <c:v>0.35069444444444442</c:v>
                </c:pt>
                <c:pt idx="102">
                  <c:v>0.35416666666666669</c:v>
                </c:pt>
                <c:pt idx="103">
                  <c:v>0.3576388888888889</c:v>
                </c:pt>
                <c:pt idx="104">
                  <c:v>0.3611111111111111</c:v>
                </c:pt>
                <c:pt idx="105">
                  <c:v>0.36458333333333331</c:v>
                </c:pt>
                <c:pt idx="106">
                  <c:v>0.36805555555555558</c:v>
                </c:pt>
                <c:pt idx="107">
                  <c:v>0.37152777777777773</c:v>
                </c:pt>
                <c:pt idx="108">
                  <c:v>0.375</c:v>
                </c:pt>
                <c:pt idx="109">
                  <c:v>0.37847222222222227</c:v>
                </c:pt>
                <c:pt idx="110">
                  <c:v>0.38194444444444442</c:v>
                </c:pt>
                <c:pt idx="111">
                  <c:v>0.38541666666666669</c:v>
                </c:pt>
                <c:pt idx="112">
                  <c:v>0.3888888888888889</c:v>
                </c:pt>
                <c:pt idx="113">
                  <c:v>0.3923611111111111</c:v>
                </c:pt>
                <c:pt idx="114">
                  <c:v>0.39583333333333331</c:v>
                </c:pt>
                <c:pt idx="115">
                  <c:v>0.39930555555555558</c:v>
                </c:pt>
                <c:pt idx="116">
                  <c:v>0.40277777777777773</c:v>
                </c:pt>
                <c:pt idx="117">
                  <c:v>0.40625</c:v>
                </c:pt>
                <c:pt idx="118">
                  <c:v>0.40972222222222227</c:v>
                </c:pt>
                <c:pt idx="119">
                  <c:v>0.41319444444444442</c:v>
                </c:pt>
                <c:pt idx="120">
                  <c:v>0.41666666666666669</c:v>
                </c:pt>
                <c:pt idx="121">
                  <c:v>0.4201388888888889</c:v>
                </c:pt>
                <c:pt idx="122">
                  <c:v>0.4236111111111111</c:v>
                </c:pt>
                <c:pt idx="123">
                  <c:v>0.42708333333333331</c:v>
                </c:pt>
                <c:pt idx="124">
                  <c:v>0.43055555555555558</c:v>
                </c:pt>
                <c:pt idx="125">
                  <c:v>0.43402777777777773</c:v>
                </c:pt>
                <c:pt idx="126">
                  <c:v>0.4375</c:v>
                </c:pt>
                <c:pt idx="127">
                  <c:v>0.44097222222222227</c:v>
                </c:pt>
                <c:pt idx="128">
                  <c:v>0.44444444444444442</c:v>
                </c:pt>
                <c:pt idx="129">
                  <c:v>0.44791666666666669</c:v>
                </c:pt>
                <c:pt idx="130">
                  <c:v>0.4513888888888889</c:v>
                </c:pt>
                <c:pt idx="131">
                  <c:v>0.4548611111111111</c:v>
                </c:pt>
                <c:pt idx="132">
                  <c:v>0.45833333333333331</c:v>
                </c:pt>
                <c:pt idx="133">
                  <c:v>0.46180555555555558</c:v>
                </c:pt>
                <c:pt idx="134">
                  <c:v>0.46527777777777773</c:v>
                </c:pt>
                <c:pt idx="135">
                  <c:v>0.46875</c:v>
                </c:pt>
                <c:pt idx="136">
                  <c:v>0.47222222222222227</c:v>
                </c:pt>
                <c:pt idx="137">
                  <c:v>0.47569444444444442</c:v>
                </c:pt>
                <c:pt idx="138">
                  <c:v>0.47916666666666669</c:v>
                </c:pt>
                <c:pt idx="139">
                  <c:v>0.4826388888888889</c:v>
                </c:pt>
                <c:pt idx="140">
                  <c:v>0.4861111111111111</c:v>
                </c:pt>
                <c:pt idx="141">
                  <c:v>0.48958333333333331</c:v>
                </c:pt>
                <c:pt idx="142">
                  <c:v>0.49305555555555558</c:v>
                </c:pt>
                <c:pt idx="143">
                  <c:v>0.49652777777777773</c:v>
                </c:pt>
                <c:pt idx="144">
                  <c:v>0.5</c:v>
                </c:pt>
                <c:pt idx="145">
                  <c:v>0.50347222222222221</c:v>
                </c:pt>
                <c:pt idx="146">
                  <c:v>0.50694444444444442</c:v>
                </c:pt>
                <c:pt idx="147">
                  <c:v>0.51041666666666663</c:v>
                </c:pt>
                <c:pt idx="148">
                  <c:v>0.51388888888888895</c:v>
                </c:pt>
                <c:pt idx="149">
                  <c:v>0.51736111111111105</c:v>
                </c:pt>
                <c:pt idx="150">
                  <c:v>0.52083333333333337</c:v>
                </c:pt>
                <c:pt idx="151">
                  <c:v>0.52430555555555558</c:v>
                </c:pt>
                <c:pt idx="152">
                  <c:v>0.52777777777777779</c:v>
                </c:pt>
                <c:pt idx="153">
                  <c:v>0.53125</c:v>
                </c:pt>
                <c:pt idx="154">
                  <c:v>0.53472222222222221</c:v>
                </c:pt>
                <c:pt idx="155">
                  <c:v>0.53819444444444442</c:v>
                </c:pt>
                <c:pt idx="156">
                  <c:v>0.54166666666666663</c:v>
                </c:pt>
                <c:pt idx="157">
                  <c:v>0.54513888888888895</c:v>
                </c:pt>
                <c:pt idx="158">
                  <c:v>0.54861111111111105</c:v>
                </c:pt>
                <c:pt idx="159">
                  <c:v>0.55208333333333337</c:v>
                </c:pt>
                <c:pt idx="160">
                  <c:v>0.55555555555555558</c:v>
                </c:pt>
                <c:pt idx="161">
                  <c:v>0.55902777777777779</c:v>
                </c:pt>
                <c:pt idx="162">
                  <c:v>0.5625</c:v>
                </c:pt>
                <c:pt idx="163">
                  <c:v>0.56597222222222221</c:v>
                </c:pt>
                <c:pt idx="164">
                  <c:v>0.56944444444444442</c:v>
                </c:pt>
                <c:pt idx="165">
                  <c:v>0.57291666666666663</c:v>
                </c:pt>
                <c:pt idx="166">
                  <c:v>0.57638888888888895</c:v>
                </c:pt>
                <c:pt idx="167">
                  <c:v>0.57986111111111105</c:v>
                </c:pt>
                <c:pt idx="168">
                  <c:v>0.58333333333333337</c:v>
                </c:pt>
                <c:pt idx="169">
                  <c:v>0.58680555555555558</c:v>
                </c:pt>
                <c:pt idx="170">
                  <c:v>0.59027777777777779</c:v>
                </c:pt>
                <c:pt idx="171">
                  <c:v>0.59375</c:v>
                </c:pt>
                <c:pt idx="172">
                  <c:v>0.59722222222222221</c:v>
                </c:pt>
                <c:pt idx="173">
                  <c:v>0.60069444444444442</c:v>
                </c:pt>
                <c:pt idx="174">
                  <c:v>0.60416666666666663</c:v>
                </c:pt>
                <c:pt idx="175">
                  <c:v>0.60763888888888895</c:v>
                </c:pt>
                <c:pt idx="176">
                  <c:v>0.61111111111111105</c:v>
                </c:pt>
                <c:pt idx="177">
                  <c:v>0.61458333333333337</c:v>
                </c:pt>
                <c:pt idx="178">
                  <c:v>0.61805555555555558</c:v>
                </c:pt>
                <c:pt idx="179">
                  <c:v>0.62152777777777779</c:v>
                </c:pt>
                <c:pt idx="180">
                  <c:v>0.625</c:v>
                </c:pt>
                <c:pt idx="181">
                  <c:v>0.62847222222222221</c:v>
                </c:pt>
                <c:pt idx="182">
                  <c:v>0.63194444444444442</c:v>
                </c:pt>
                <c:pt idx="183">
                  <c:v>0.63541666666666663</c:v>
                </c:pt>
                <c:pt idx="184">
                  <c:v>0.63888888888888895</c:v>
                </c:pt>
                <c:pt idx="185">
                  <c:v>0.64236111111111105</c:v>
                </c:pt>
                <c:pt idx="186">
                  <c:v>0.64583333333333337</c:v>
                </c:pt>
                <c:pt idx="187">
                  <c:v>0.64930555555555558</c:v>
                </c:pt>
                <c:pt idx="188">
                  <c:v>0.65277777777777779</c:v>
                </c:pt>
                <c:pt idx="189">
                  <c:v>0.65625</c:v>
                </c:pt>
                <c:pt idx="190">
                  <c:v>0.65972222222222221</c:v>
                </c:pt>
                <c:pt idx="191">
                  <c:v>0.66319444444444442</c:v>
                </c:pt>
                <c:pt idx="192">
                  <c:v>0.66666666666666663</c:v>
                </c:pt>
                <c:pt idx="193">
                  <c:v>0.67013888888888884</c:v>
                </c:pt>
                <c:pt idx="194">
                  <c:v>0.67361111111111116</c:v>
                </c:pt>
                <c:pt idx="195">
                  <c:v>0.67708333333333337</c:v>
                </c:pt>
                <c:pt idx="196">
                  <c:v>0.68055555555555547</c:v>
                </c:pt>
                <c:pt idx="197">
                  <c:v>0.68402777777777779</c:v>
                </c:pt>
                <c:pt idx="198">
                  <c:v>0.6875</c:v>
                </c:pt>
                <c:pt idx="199">
                  <c:v>0.69097222222222221</c:v>
                </c:pt>
                <c:pt idx="200">
                  <c:v>0.69444444444444453</c:v>
                </c:pt>
                <c:pt idx="201">
                  <c:v>0.69791666666666663</c:v>
                </c:pt>
                <c:pt idx="202">
                  <c:v>0.70138888888888884</c:v>
                </c:pt>
                <c:pt idx="203">
                  <c:v>0.70486111111111116</c:v>
                </c:pt>
                <c:pt idx="204">
                  <c:v>0.70833333333333337</c:v>
                </c:pt>
                <c:pt idx="205">
                  <c:v>0.71180555555555547</c:v>
                </c:pt>
                <c:pt idx="206">
                  <c:v>0.71527777777777779</c:v>
                </c:pt>
                <c:pt idx="207">
                  <c:v>0.71875</c:v>
                </c:pt>
                <c:pt idx="208">
                  <c:v>0.72222222222222221</c:v>
                </c:pt>
                <c:pt idx="209">
                  <c:v>0.72569444444444453</c:v>
                </c:pt>
                <c:pt idx="210">
                  <c:v>0.72916666666666663</c:v>
                </c:pt>
                <c:pt idx="211">
                  <c:v>0.73263888888888884</c:v>
                </c:pt>
                <c:pt idx="212">
                  <c:v>0.73611111111111116</c:v>
                </c:pt>
                <c:pt idx="213">
                  <c:v>0.73958333333333337</c:v>
                </c:pt>
                <c:pt idx="214">
                  <c:v>0.74305555555555547</c:v>
                </c:pt>
                <c:pt idx="215">
                  <c:v>0.74652777777777779</c:v>
                </c:pt>
                <c:pt idx="216">
                  <c:v>0.75</c:v>
                </c:pt>
                <c:pt idx="217">
                  <c:v>0.75347222222222221</c:v>
                </c:pt>
                <c:pt idx="218">
                  <c:v>0.75694444444444453</c:v>
                </c:pt>
                <c:pt idx="219">
                  <c:v>0.76041666666666663</c:v>
                </c:pt>
                <c:pt idx="220">
                  <c:v>0.76388888888888884</c:v>
                </c:pt>
                <c:pt idx="221">
                  <c:v>0.76736111111111116</c:v>
                </c:pt>
                <c:pt idx="222">
                  <c:v>0.77083333333333337</c:v>
                </c:pt>
                <c:pt idx="223">
                  <c:v>0.77430555555555547</c:v>
                </c:pt>
                <c:pt idx="224">
                  <c:v>0.77777777777777779</c:v>
                </c:pt>
                <c:pt idx="225">
                  <c:v>0.78125</c:v>
                </c:pt>
                <c:pt idx="226">
                  <c:v>0.78472222222222221</c:v>
                </c:pt>
                <c:pt idx="227">
                  <c:v>0.78819444444444453</c:v>
                </c:pt>
                <c:pt idx="228">
                  <c:v>0.79166666666666663</c:v>
                </c:pt>
                <c:pt idx="229">
                  <c:v>0.79513888888888884</c:v>
                </c:pt>
                <c:pt idx="230">
                  <c:v>0.79861111111111116</c:v>
                </c:pt>
                <c:pt idx="231">
                  <c:v>0.80208333333333337</c:v>
                </c:pt>
                <c:pt idx="232">
                  <c:v>0.80555555555555547</c:v>
                </c:pt>
                <c:pt idx="233">
                  <c:v>0.80902777777777779</c:v>
                </c:pt>
                <c:pt idx="234">
                  <c:v>0.8125</c:v>
                </c:pt>
                <c:pt idx="235">
                  <c:v>0.81597222222222221</c:v>
                </c:pt>
                <c:pt idx="236">
                  <c:v>0.81944444444444453</c:v>
                </c:pt>
                <c:pt idx="237">
                  <c:v>0.82291666666666663</c:v>
                </c:pt>
                <c:pt idx="238">
                  <c:v>0.82638888888888884</c:v>
                </c:pt>
                <c:pt idx="239">
                  <c:v>0.82986111111111116</c:v>
                </c:pt>
                <c:pt idx="240">
                  <c:v>0.83333333333333337</c:v>
                </c:pt>
                <c:pt idx="241">
                  <c:v>0.83680555555555547</c:v>
                </c:pt>
                <c:pt idx="242">
                  <c:v>0.84027777777777779</c:v>
                </c:pt>
                <c:pt idx="243">
                  <c:v>0.84375</c:v>
                </c:pt>
                <c:pt idx="244">
                  <c:v>0.84722222222222221</c:v>
                </c:pt>
                <c:pt idx="245">
                  <c:v>0.85069444444444453</c:v>
                </c:pt>
                <c:pt idx="246">
                  <c:v>0.85416666666666663</c:v>
                </c:pt>
                <c:pt idx="247">
                  <c:v>0.85763888888888884</c:v>
                </c:pt>
                <c:pt idx="248">
                  <c:v>0.86111111111111116</c:v>
                </c:pt>
                <c:pt idx="249">
                  <c:v>0.86458333333333337</c:v>
                </c:pt>
                <c:pt idx="250">
                  <c:v>0.86805555555555547</c:v>
                </c:pt>
                <c:pt idx="251">
                  <c:v>0.87152777777777779</c:v>
                </c:pt>
                <c:pt idx="252">
                  <c:v>0.875</c:v>
                </c:pt>
                <c:pt idx="253">
                  <c:v>0.87847222222222221</c:v>
                </c:pt>
                <c:pt idx="254">
                  <c:v>0.88194444444444453</c:v>
                </c:pt>
                <c:pt idx="255">
                  <c:v>0.88541666666666663</c:v>
                </c:pt>
                <c:pt idx="256">
                  <c:v>0.88888888888888884</c:v>
                </c:pt>
                <c:pt idx="257">
                  <c:v>0.89236111111111116</c:v>
                </c:pt>
                <c:pt idx="258">
                  <c:v>0.89583333333333337</c:v>
                </c:pt>
                <c:pt idx="259">
                  <c:v>0.89930555555555547</c:v>
                </c:pt>
                <c:pt idx="260">
                  <c:v>0.90277777777777779</c:v>
                </c:pt>
                <c:pt idx="261">
                  <c:v>0.90625</c:v>
                </c:pt>
                <c:pt idx="262">
                  <c:v>0.90972222222222221</c:v>
                </c:pt>
                <c:pt idx="263">
                  <c:v>0.91319444444444453</c:v>
                </c:pt>
                <c:pt idx="264">
                  <c:v>0.91666666666666663</c:v>
                </c:pt>
                <c:pt idx="265">
                  <c:v>0.92013888888888884</c:v>
                </c:pt>
                <c:pt idx="266">
                  <c:v>0.92361111111111116</c:v>
                </c:pt>
                <c:pt idx="267">
                  <c:v>0.92708333333333337</c:v>
                </c:pt>
                <c:pt idx="268">
                  <c:v>0.93055555555555547</c:v>
                </c:pt>
                <c:pt idx="269">
                  <c:v>0.93402777777777779</c:v>
                </c:pt>
                <c:pt idx="270">
                  <c:v>0.9375</c:v>
                </c:pt>
                <c:pt idx="271">
                  <c:v>0.94097222222222221</c:v>
                </c:pt>
                <c:pt idx="272">
                  <c:v>0.94444444444444453</c:v>
                </c:pt>
                <c:pt idx="273">
                  <c:v>0.94791666666666663</c:v>
                </c:pt>
                <c:pt idx="274">
                  <c:v>0.95138888888888884</c:v>
                </c:pt>
                <c:pt idx="275">
                  <c:v>0.95486111111111116</c:v>
                </c:pt>
                <c:pt idx="276">
                  <c:v>0.95833333333333337</c:v>
                </c:pt>
                <c:pt idx="277">
                  <c:v>0.96180555555555547</c:v>
                </c:pt>
                <c:pt idx="278">
                  <c:v>0.96527777777777779</c:v>
                </c:pt>
                <c:pt idx="279">
                  <c:v>0.96875</c:v>
                </c:pt>
                <c:pt idx="280">
                  <c:v>0.97222222222222221</c:v>
                </c:pt>
                <c:pt idx="281">
                  <c:v>0.97569444444444453</c:v>
                </c:pt>
                <c:pt idx="282">
                  <c:v>0.97916666666666663</c:v>
                </c:pt>
                <c:pt idx="283">
                  <c:v>0.98263888888888884</c:v>
                </c:pt>
                <c:pt idx="284">
                  <c:v>0.98611111111111116</c:v>
                </c:pt>
                <c:pt idx="285">
                  <c:v>0.98958333333333337</c:v>
                </c:pt>
                <c:pt idx="286">
                  <c:v>0.99305555555555547</c:v>
                </c:pt>
                <c:pt idx="287">
                  <c:v>0.99652777777777779</c:v>
                </c:pt>
                <c:pt idx="288">
                  <c:v>0</c:v>
                </c:pt>
              </c:numCache>
            </c:numRef>
          </c:cat>
          <c:val>
            <c:numRef>
              <c:f>Sheet1!$D$2:$D$290</c:f>
              <c:numCache>
                <c:formatCode>General</c:formatCode>
                <c:ptCount val="289"/>
                <c:pt idx="0">
                  <c:v>-36</c:v>
                </c:pt>
                <c:pt idx="1">
                  <c:v>-36</c:v>
                </c:pt>
                <c:pt idx="2">
                  <c:v>-36</c:v>
                </c:pt>
                <c:pt idx="3">
                  <c:v>-36</c:v>
                </c:pt>
                <c:pt idx="4">
                  <c:v>-36</c:v>
                </c:pt>
                <c:pt idx="5">
                  <c:v>-36</c:v>
                </c:pt>
                <c:pt idx="6">
                  <c:v>-36</c:v>
                </c:pt>
                <c:pt idx="7">
                  <c:v>-36</c:v>
                </c:pt>
                <c:pt idx="8">
                  <c:v>-36</c:v>
                </c:pt>
                <c:pt idx="9">
                  <c:v>-36</c:v>
                </c:pt>
                <c:pt idx="10">
                  <c:v>-36</c:v>
                </c:pt>
                <c:pt idx="11">
                  <c:v>-36</c:v>
                </c:pt>
                <c:pt idx="12">
                  <c:v>-36</c:v>
                </c:pt>
                <c:pt idx="13">
                  <c:v>-36</c:v>
                </c:pt>
                <c:pt idx="14">
                  <c:v>-36</c:v>
                </c:pt>
                <c:pt idx="15">
                  <c:v>-36</c:v>
                </c:pt>
                <c:pt idx="16">
                  <c:v>-36</c:v>
                </c:pt>
                <c:pt idx="17">
                  <c:v>-36</c:v>
                </c:pt>
                <c:pt idx="18">
                  <c:v>-36</c:v>
                </c:pt>
                <c:pt idx="19">
                  <c:v>-36</c:v>
                </c:pt>
                <c:pt idx="20">
                  <c:v>-36</c:v>
                </c:pt>
                <c:pt idx="21">
                  <c:v>-36</c:v>
                </c:pt>
                <c:pt idx="22">
                  <c:v>-36</c:v>
                </c:pt>
                <c:pt idx="23">
                  <c:v>-36</c:v>
                </c:pt>
                <c:pt idx="24">
                  <c:v>-36</c:v>
                </c:pt>
                <c:pt idx="25">
                  <c:v>-36</c:v>
                </c:pt>
                <c:pt idx="26">
                  <c:v>-36</c:v>
                </c:pt>
                <c:pt idx="27">
                  <c:v>-36</c:v>
                </c:pt>
                <c:pt idx="28">
                  <c:v>-36</c:v>
                </c:pt>
                <c:pt idx="29">
                  <c:v>-36</c:v>
                </c:pt>
                <c:pt idx="30">
                  <c:v>-36</c:v>
                </c:pt>
                <c:pt idx="31">
                  <c:v>-36</c:v>
                </c:pt>
                <c:pt idx="32">
                  <c:v>-36</c:v>
                </c:pt>
                <c:pt idx="33">
                  <c:v>-37</c:v>
                </c:pt>
                <c:pt idx="34">
                  <c:v>-37</c:v>
                </c:pt>
                <c:pt idx="35">
                  <c:v>-37</c:v>
                </c:pt>
                <c:pt idx="36">
                  <c:v>-37</c:v>
                </c:pt>
                <c:pt idx="37">
                  <c:v>-37</c:v>
                </c:pt>
                <c:pt idx="38">
                  <c:v>-37</c:v>
                </c:pt>
                <c:pt idx="39">
                  <c:v>-37</c:v>
                </c:pt>
                <c:pt idx="40">
                  <c:v>-37</c:v>
                </c:pt>
                <c:pt idx="41">
                  <c:v>-37</c:v>
                </c:pt>
                <c:pt idx="42">
                  <c:v>-37</c:v>
                </c:pt>
                <c:pt idx="43">
                  <c:v>-37</c:v>
                </c:pt>
                <c:pt idx="44">
                  <c:v>-37</c:v>
                </c:pt>
                <c:pt idx="45">
                  <c:v>-37</c:v>
                </c:pt>
                <c:pt idx="46">
                  <c:v>-37</c:v>
                </c:pt>
                <c:pt idx="47">
                  <c:v>-37</c:v>
                </c:pt>
                <c:pt idx="48">
                  <c:v>-38</c:v>
                </c:pt>
                <c:pt idx="49">
                  <c:v>-38</c:v>
                </c:pt>
                <c:pt idx="50">
                  <c:v>-38</c:v>
                </c:pt>
                <c:pt idx="51">
                  <c:v>-38</c:v>
                </c:pt>
                <c:pt idx="52">
                  <c:v>-38</c:v>
                </c:pt>
                <c:pt idx="53">
                  <c:v>-38</c:v>
                </c:pt>
                <c:pt idx="54">
                  <c:v>-38</c:v>
                </c:pt>
                <c:pt idx="55">
                  <c:v>-37</c:v>
                </c:pt>
                <c:pt idx="56">
                  <c:v>-37</c:v>
                </c:pt>
                <c:pt idx="57">
                  <c:v>-37</c:v>
                </c:pt>
                <c:pt idx="58">
                  <c:v>-37</c:v>
                </c:pt>
                <c:pt idx="59">
                  <c:v>-37</c:v>
                </c:pt>
                <c:pt idx="60">
                  <c:v>-37</c:v>
                </c:pt>
                <c:pt idx="61">
                  <c:v>-37</c:v>
                </c:pt>
                <c:pt idx="62">
                  <c:v>-37</c:v>
                </c:pt>
                <c:pt idx="63">
                  <c:v>-37</c:v>
                </c:pt>
                <c:pt idx="64">
                  <c:v>-37</c:v>
                </c:pt>
                <c:pt idx="65">
                  <c:v>-37</c:v>
                </c:pt>
                <c:pt idx="66">
                  <c:v>-37</c:v>
                </c:pt>
                <c:pt idx="67">
                  <c:v>-37</c:v>
                </c:pt>
                <c:pt idx="68">
                  <c:v>-37</c:v>
                </c:pt>
                <c:pt idx="69">
                  <c:v>-37</c:v>
                </c:pt>
                <c:pt idx="70">
                  <c:v>-37</c:v>
                </c:pt>
                <c:pt idx="71">
                  <c:v>-37</c:v>
                </c:pt>
                <c:pt idx="72">
                  <c:v>-37</c:v>
                </c:pt>
                <c:pt idx="73">
                  <c:v>-37</c:v>
                </c:pt>
                <c:pt idx="74">
                  <c:v>-37</c:v>
                </c:pt>
                <c:pt idx="75">
                  <c:v>-37</c:v>
                </c:pt>
                <c:pt idx="76">
                  <c:v>-41</c:v>
                </c:pt>
                <c:pt idx="77">
                  <c:v>-38</c:v>
                </c:pt>
                <c:pt idx="78">
                  <c:v>-37</c:v>
                </c:pt>
                <c:pt idx="79">
                  <c:v>-37</c:v>
                </c:pt>
                <c:pt idx="80">
                  <c:v>-38</c:v>
                </c:pt>
                <c:pt idx="81">
                  <c:v>-39</c:v>
                </c:pt>
                <c:pt idx="82">
                  <c:v>-38</c:v>
                </c:pt>
                <c:pt idx="83">
                  <c:v>-38</c:v>
                </c:pt>
                <c:pt idx="84">
                  <c:v>-37</c:v>
                </c:pt>
                <c:pt idx="85">
                  <c:v>-29</c:v>
                </c:pt>
                <c:pt idx="86">
                  <c:v>-9</c:v>
                </c:pt>
                <c:pt idx="87">
                  <c:v>61</c:v>
                </c:pt>
                <c:pt idx="88">
                  <c:v>169</c:v>
                </c:pt>
                <c:pt idx="89">
                  <c:v>276</c:v>
                </c:pt>
                <c:pt idx="90">
                  <c:v>416</c:v>
                </c:pt>
                <c:pt idx="91">
                  <c:v>625</c:v>
                </c:pt>
                <c:pt idx="92">
                  <c:v>911</c:v>
                </c:pt>
                <c:pt idx="93">
                  <c:v>1158</c:v>
                </c:pt>
                <c:pt idx="94">
                  <c:v>1569</c:v>
                </c:pt>
                <c:pt idx="95">
                  <c:v>1971</c:v>
                </c:pt>
                <c:pt idx="96">
                  <c:v>2254</c:v>
                </c:pt>
                <c:pt idx="97">
                  <c:v>2547</c:v>
                </c:pt>
                <c:pt idx="98">
                  <c:v>3066</c:v>
                </c:pt>
                <c:pt idx="99">
                  <c:v>3572</c:v>
                </c:pt>
                <c:pt idx="100">
                  <c:v>3985</c:v>
                </c:pt>
                <c:pt idx="101">
                  <c:v>4444</c:v>
                </c:pt>
                <c:pt idx="102">
                  <c:v>5045</c:v>
                </c:pt>
                <c:pt idx="103">
                  <c:v>5462</c:v>
                </c:pt>
                <c:pt idx="104">
                  <c:v>5923</c:v>
                </c:pt>
                <c:pt idx="105">
                  <c:v>6426</c:v>
                </c:pt>
                <c:pt idx="106">
                  <c:v>7176</c:v>
                </c:pt>
                <c:pt idx="107">
                  <c:v>7966</c:v>
                </c:pt>
                <c:pt idx="108">
                  <c:v>8315</c:v>
                </c:pt>
                <c:pt idx="109">
                  <c:v>8438</c:v>
                </c:pt>
                <c:pt idx="110">
                  <c:v>8933</c:v>
                </c:pt>
                <c:pt idx="111">
                  <c:v>9196</c:v>
                </c:pt>
                <c:pt idx="112">
                  <c:v>9361</c:v>
                </c:pt>
                <c:pt idx="113">
                  <c:v>9696</c:v>
                </c:pt>
                <c:pt idx="114">
                  <c:v>9864</c:v>
                </c:pt>
                <c:pt idx="115">
                  <c:v>9900</c:v>
                </c:pt>
                <c:pt idx="116">
                  <c:v>10088</c:v>
                </c:pt>
                <c:pt idx="117">
                  <c:v>10271</c:v>
                </c:pt>
                <c:pt idx="118">
                  <c:v>10324</c:v>
                </c:pt>
                <c:pt idx="119">
                  <c:v>10421</c:v>
                </c:pt>
                <c:pt idx="120">
                  <c:v>10604</c:v>
                </c:pt>
                <c:pt idx="121">
                  <c:v>10601</c:v>
                </c:pt>
                <c:pt idx="122">
                  <c:v>10451</c:v>
                </c:pt>
                <c:pt idx="123">
                  <c:v>10488</c:v>
                </c:pt>
                <c:pt idx="124">
                  <c:v>10546</c:v>
                </c:pt>
                <c:pt idx="125">
                  <c:v>10606</c:v>
                </c:pt>
                <c:pt idx="126">
                  <c:v>10563</c:v>
                </c:pt>
                <c:pt idx="127">
                  <c:v>10531</c:v>
                </c:pt>
                <c:pt idx="128">
                  <c:v>10762</c:v>
                </c:pt>
                <c:pt idx="129">
                  <c:v>10902</c:v>
                </c:pt>
                <c:pt idx="130">
                  <c:v>10929</c:v>
                </c:pt>
                <c:pt idx="131">
                  <c:v>10897</c:v>
                </c:pt>
                <c:pt idx="132">
                  <c:v>10916</c:v>
                </c:pt>
                <c:pt idx="133">
                  <c:v>10886</c:v>
                </c:pt>
                <c:pt idx="134">
                  <c:v>10771</c:v>
                </c:pt>
                <c:pt idx="135">
                  <c:v>10813</c:v>
                </c:pt>
                <c:pt idx="136">
                  <c:v>10968</c:v>
                </c:pt>
                <c:pt idx="137">
                  <c:v>11066</c:v>
                </c:pt>
                <c:pt idx="138">
                  <c:v>10952</c:v>
                </c:pt>
                <c:pt idx="139">
                  <c:v>11040</c:v>
                </c:pt>
                <c:pt idx="140">
                  <c:v>10723</c:v>
                </c:pt>
                <c:pt idx="141">
                  <c:v>10877</c:v>
                </c:pt>
                <c:pt idx="142">
                  <c:v>10842</c:v>
                </c:pt>
                <c:pt idx="143">
                  <c:v>10877</c:v>
                </c:pt>
                <c:pt idx="144">
                  <c:v>11021</c:v>
                </c:pt>
                <c:pt idx="145">
                  <c:v>11043</c:v>
                </c:pt>
                <c:pt idx="146">
                  <c:v>11047</c:v>
                </c:pt>
                <c:pt idx="147">
                  <c:v>11018</c:v>
                </c:pt>
                <c:pt idx="148">
                  <c:v>10949</c:v>
                </c:pt>
                <c:pt idx="149">
                  <c:v>11032</c:v>
                </c:pt>
                <c:pt idx="150">
                  <c:v>10982</c:v>
                </c:pt>
                <c:pt idx="151">
                  <c:v>10858</c:v>
                </c:pt>
                <c:pt idx="152">
                  <c:v>10772</c:v>
                </c:pt>
                <c:pt idx="153">
                  <c:v>10701</c:v>
                </c:pt>
                <c:pt idx="154">
                  <c:v>10672</c:v>
                </c:pt>
                <c:pt idx="155">
                  <c:v>10684</c:v>
                </c:pt>
                <c:pt idx="156">
                  <c:v>10774</c:v>
                </c:pt>
                <c:pt idx="157">
                  <c:v>10889</c:v>
                </c:pt>
                <c:pt idx="158">
                  <c:v>10878</c:v>
                </c:pt>
                <c:pt idx="159">
                  <c:v>10856</c:v>
                </c:pt>
                <c:pt idx="160">
                  <c:v>10972</c:v>
                </c:pt>
                <c:pt idx="161">
                  <c:v>11011</c:v>
                </c:pt>
                <c:pt idx="162">
                  <c:v>10972</c:v>
                </c:pt>
                <c:pt idx="163">
                  <c:v>10832</c:v>
                </c:pt>
                <c:pt idx="164">
                  <c:v>10778</c:v>
                </c:pt>
                <c:pt idx="165">
                  <c:v>10793</c:v>
                </c:pt>
                <c:pt idx="166">
                  <c:v>10856</c:v>
                </c:pt>
                <c:pt idx="167">
                  <c:v>10979</c:v>
                </c:pt>
                <c:pt idx="168">
                  <c:v>11092</c:v>
                </c:pt>
                <c:pt idx="169">
                  <c:v>11134</c:v>
                </c:pt>
                <c:pt idx="170">
                  <c:v>11147</c:v>
                </c:pt>
                <c:pt idx="171">
                  <c:v>11157</c:v>
                </c:pt>
                <c:pt idx="172">
                  <c:v>11118</c:v>
                </c:pt>
                <c:pt idx="173">
                  <c:v>11077</c:v>
                </c:pt>
                <c:pt idx="174">
                  <c:v>11027</c:v>
                </c:pt>
                <c:pt idx="175">
                  <c:v>10988</c:v>
                </c:pt>
                <c:pt idx="176">
                  <c:v>10888</c:v>
                </c:pt>
                <c:pt idx="177">
                  <c:v>10859</c:v>
                </c:pt>
                <c:pt idx="178">
                  <c:v>10875</c:v>
                </c:pt>
                <c:pt idx="179">
                  <c:v>10862</c:v>
                </c:pt>
                <c:pt idx="180">
                  <c:v>10776</c:v>
                </c:pt>
                <c:pt idx="181">
                  <c:v>10676</c:v>
                </c:pt>
                <c:pt idx="182">
                  <c:v>10698</c:v>
                </c:pt>
                <c:pt idx="183">
                  <c:v>10644</c:v>
                </c:pt>
                <c:pt idx="184">
                  <c:v>10638</c:v>
                </c:pt>
                <c:pt idx="185">
                  <c:v>10577</c:v>
                </c:pt>
                <c:pt idx="186">
                  <c:v>10426</c:v>
                </c:pt>
                <c:pt idx="187">
                  <c:v>10318</c:v>
                </c:pt>
                <c:pt idx="188">
                  <c:v>10116</c:v>
                </c:pt>
                <c:pt idx="189">
                  <c:v>10014</c:v>
                </c:pt>
                <c:pt idx="190">
                  <c:v>9907</c:v>
                </c:pt>
                <c:pt idx="191">
                  <c:v>9807</c:v>
                </c:pt>
                <c:pt idx="192">
                  <c:v>9616</c:v>
                </c:pt>
                <c:pt idx="193">
                  <c:v>9355</c:v>
                </c:pt>
                <c:pt idx="194">
                  <c:v>8995</c:v>
                </c:pt>
                <c:pt idx="195">
                  <c:v>8631</c:v>
                </c:pt>
                <c:pt idx="196">
                  <c:v>8195</c:v>
                </c:pt>
                <c:pt idx="197">
                  <c:v>7741</c:v>
                </c:pt>
                <c:pt idx="198">
                  <c:v>7267</c:v>
                </c:pt>
                <c:pt idx="199">
                  <c:v>6760</c:v>
                </c:pt>
                <c:pt idx="200">
                  <c:v>6216</c:v>
                </c:pt>
                <c:pt idx="201">
                  <c:v>5605</c:v>
                </c:pt>
                <c:pt idx="202">
                  <c:v>5006</c:v>
                </c:pt>
                <c:pt idx="203">
                  <c:v>4462</c:v>
                </c:pt>
                <c:pt idx="204">
                  <c:v>3931</c:v>
                </c:pt>
                <c:pt idx="205">
                  <c:v>3408</c:v>
                </c:pt>
                <c:pt idx="206">
                  <c:v>2894</c:v>
                </c:pt>
                <c:pt idx="207">
                  <c:v>2388</c:v>
                </c:pt>
                <c:pt idx="208">
                  <c:v>1814</c:v>
                </c:pt>
                <c:pt idx="209">
                  <c:v>1387</c:v>
                </c:pt>
                <c:pt idx="210">
                  <c:v>1019</c:v>
                </c:pt>
                <c:pt idx="211">
                  <c:v>754</c:v>
                </c:pt>
                <c:pt idx="212">
                  <c:v>572</c:v>
                </c:pt>
                <c:pt idx="213">
                  <c:v>430</c:v>
                </c:pt>
                <c:pt idx="214">
                  <c:v>326</c:v>
                </c:pt>
                <c:pt idx="215">
                  <c:v>221</c:v>
                </c:pt>
                <c:pt idx="216">
                  <c:v>166</c:v>
                </c:pt>
                <c:pt idx="217">
                  <c:v>149</c:v>
                </c:pt>
                <c:pt idx="218">
                  <c:v>140</c:v>
                </c:pt>
              </c:numCache>
            </c:numRef>
          </c:val>
          <c:smooth val="0"/>
          <c:extLst>
            <c:ext xmlns:c16="http://schemas.microsoft.com/office/drawing/2014/chart" uri="{C3380CC4-5D6E-409C-BE32-E72D297353CC}">
              <c16:uniqueId val="{00000002-0767-614D-8D55-9D13F5E4CFEB}"/>
            </c:ext>
          </c:extLst>
        </c:ser>
        <c:ser>
          <c:idx val="3"/>
          <c:order val="3"/>
          <c:tx>
            <c:strRef>
              <c:f>Sheet1!$E$1</c:f>
              <c:strCache>
                <c:ptCount val="1"/>
                <c:pt idx="0">
                  <c:v>Wind</c:v>
                </c:pt>
              </c:strCache>
            </c:strRef>
          </c:tx>
          <c:spPr>
            <a:ln w="28575" cap="rnd">
              <a:solidFill>
                <a:schemeClr val="accent1"/>
              </a:solidFill>
              <a:round/>
            </a:ln>
            <a:effectLst/>
          </c:spPr>
          <c:marker>
            <c:symbol val="none"/>
          </c:marker>
          <c:cat>
            <c:numRef>
              <c:f>Sheet1!$A$2:$A$290</c:f>
              <c:numCache>
                <c:formatCode>h:mm</c:formatCode>
                <c:ptCount val="289"/>
                <c:pt idx="0">
                  <c:v>0</c:v>
                </c:pt>
                <c:pt idx="1">
                  <c:v>3.472222222222222E-3</c:v>
                </c:pt>
                <c:pt idx="2">
                  <c:v>6.9444444444444441E-3</c:v>
                </c:pt>
                <c:pt idx="3">
                  <c:v>1.0416666666666666E-2</c:v>
                </c:pt>
                <c:pt idx="4">
                  <c:v>1.3888888888888888E-2</c:v>
                </c:pt>
                <c:pt idx="5">
                  <c:v>1.7361111111111112E-2</c:v>
                </c:pt>
                <c:pt idx="6">
                  <c:v>2.0833333333333332E-2</c:v>
                </c:pt>
                <c:pt idx="7">
                  <c:v>2.4305555555555556E-2</c:v>
                </c:pt>
                <c:pt idx="8">
                  <c:v>2.7777777777777776E-2</c:v>
                </c:pt>
                <c:pt idx="9">
                  <c:v>3.125E-2</c:v>
                </c:pt>
                <c:pt idx="10">
                  <c:v>3.4722222222222224E-2</c:v>
                </c:pt>
                <c:pt idx="11">
                  <c:v>3.8194444444444441E-2</c:v>
                </c:pt>
                <c:pt idx="12">
                  <c:v>4.1666666666666664E-2</c:v>
                </c:pt>
                <c:pt idx="13">
                  <c:v>4.5138888888888888E-2</c:v>
                </c:pt>
                <c:pt idx="14">
                  <c:v>4.8611111111111112E-2</c:v>
                </c:pt>
                <c:pt idx="15">
                  <c:v>5.2083333333333336E-2</c:v>
                </c:pt>
                <c:pt idx="16">
                  <c:v>5.5555555555555552E-2</c:v>
                </c:pt>
                <c:pt idx="17">
                  <c:v>5.9027777777777783E-2</c:v>
                </c:pt>
                <c:pt idx="18">
                  <c:v>6.25E-2</c:v>
                </c:pt>
                <c:pt idx="19">
                  <c:v>6.5972222222222224E-2</c:v>
                </c:pt>
                <c:pt idx="20">
                  <c:v>6.9444444444444434E-2</c:v>
                </c:pt>
                <c:pt idx="21">
                  <c:v>7.2916666666666671E-2</c:v>
                </c:pt>
                <c:pt idx="22">
                  <c:v>7.6388888888888895E-2</c:v>
                </c:pt>
                <c:pt idx="23">
                  <c:v>7.9861111111111105E-2</c:v>
                </c:pt>
                <c:pt idx="24">
                  <c:v>8.3333333333333329E-2</c:v>
                </c:pt>
                <c:pt idx="25">
                  <c:v>8.6805555555555566E-2</c:v>
                </c:pt>
                <c:pt idx="26">
                  <c:v>9.0277777777777776E-2</c:v>
                </c:pt>
                <c:pt idx="27">
                  <c:v>9.375E-2</c:v>
                </c:pt>
                <c:pt idx="28">
                  <c:v>9.7222222222222224E-2</c:v>
                </c:pt>
                <c:pt idx="29">
                  <c:v>0.10069444444444443</c:v>
                </c:pt>
                <c:pt idx="30">
                  <c:v>0.10416666666666667</c:v>
                </c:pt>
                <c:pt idx="31">
                  <c:v>0.1076388888888889</c:v>
                </c:pt>
                <c:pt idx="32">
                  <c:v>0.1111111111111111</c:v>
                </c:pt>
                <c:pt idx="33">
                  <c:v>0.11458333333333333</c:v>
                </c:pt>
                <c:pt idx="34">
                  <c:v>0.11805555555555557</c:v>
                </c:pt>
                <c:pt idx="35">
                  <c:v>0.12152777777777778</c:v>
                </c:pt>
                <c:pt idx="36">
                  <c:v>0.125</c:v>
                </c:pt>
                <c:pt idx="37">
                  <c:v>0.12847222222222224</c:v>
                </c:pt>
                <c:pt idx="38">
                  <c:v>0.13194444444444445</c:v>
                </c:pt>
                <c:pt idx="39">
                  <c:v>0.13541666666666666</c:v>
                </c:pt>
                <c:pt idx="40">
                  <c:v>0.1388888888888889</c:v>
                </c:pt>
                <c:pt idx="41">
                  <c:v>0.1423611111111111</c:v>
                </c:pt>
                <c:pt idx="42">
                  <c:v>0.14583333333333334</c:v>
                </c:pt>
                <c:pt idx="43">
                  <c:v>0.14930555555555555</c:v>
                </c:pt>
                <c:pt idx="44">
                  <c:v>0.15277777777777776</c:v>
                </c:pt>
                <c:pt idx="45">
                  <c:v>0.15625</c:v>
                </c:pt>
                <c:pt idx="46">
                  <c:v>0.15972222222222224</c:v>
                </c:pt>
                <c:pt idx="47">
                  <c:v>0.16319444444444445</c:v>
                </c:pt>
                <c:pt idx="48">
                  <c:v>0.16666666666666666</c:v>
                </c:pt>
                <c:pt idx="49">
                  <c:v>0.17013888888888887</c:v>
                </c:pt>
                <c:pt idx="50">
                  <c:v>0.17361111111111113</c:v>
                </c:pt>
                <c:pt idx="51">
                  <c:v>0.17708333333333334</c:v>
                </c:pt>
                <c:pt idx="52">
                  <c:v>0.18055555555555555</c:v>
                </c:pt>
                <c:pt idx="53">
                  <c:v>0.18402777777777779</c:v>
                </c:pt>
                <c:pt idx="54">
                  <c:v>0.1875</c:v>
                </c:pt>
                <c:pt idx="55">
                  <c:v>0.19097222222222221</c:v>
                </c:pt>
                <c:pt idx="56">
                  <c:v>0.19444444444444445</c:v>
                </c:pt>
                <c:pt idx="57">
                  <c:v>0.19791666666666666</c:v>
                </c:pt>
                <c:pt idx="58">
                  <c:v>0.20138888888888887</c:v>
                </c:pt>
                <c:pt idx="59">
                  <c:v>0.20486111111111113</c:v>
                </c:pt>
                <c:pt idx="60">
                  <c:v>0.20833333333333334</c:v>
                </c:pt>
                <c:pt idx="61">
                  <c:v>0.21180555555555555</c:v>
                </c:pt>
                <c:pt idx="62">
                  <c:v>0.21527777777777779</c:v>
                </c:pt>
                <c:pt idx="63">
                  <c:v>0.21875</c:v>
                </c:pt>
                <c:pt idx="64">
                  <c:v>0.22222222222222221</c:v>
                </c:pt>
                <c:pt idx="65">
                  <c:v>0.22569444444444445</c:v>
                </c:pt>
                <c:pt idx="66">
                  <c:v>0.22916666666666666</c:v>
                </c:pt>
                <c:pt idx="67">
                  <c:v>0.23263888888888887</c:v>
                </c:pt>
                <c:pt idx="68">
                  <c:v>0.23611111111111113</c:v>
                </c:pt>
                <c:pt idx="69">
                  <c:v>0.23958333333333334</c:v>
                </c:pt>
                <c:pt idx="70">
                  <c:v>0.24305555555555555</c:v>
                </c:pt>
                <c:pt idx="71">
                  <c:v>0.24652777777777779</c:v>
                </c:pt>
                <c:pt idx="72">
                  <c:v>0.25</c:v>
                </c:pt>
                <c:pt idx="73">
                  <c:v>0.25347222222222221</c:v>
                </c:pt>
                <c:pt idx="74">
                  <c:v>0.25694444444444448</c:v>
                </c:pt>
                <c:pt idx="75">
                  <c:v>0.26041666666666669</c:v>
                </c:pt>
                <c:pt idx="76">
                  <c:v>0.2638888888888889</c:v>
                </c:pt>
                <c:pt idx="77">
                  <c:v>0.2673611111111111</c:v>
                </c:pt>
                <c:pt idx="78">
                  <c:v>0.27083333333333331</c:v>
                </c:pt>
                <c:pt idx="79">
                  <c:v>0.27430555555555552</c:v>
                </c:pt>
                <c:pt idx="80">
                  <c:v>0.27777777777777779</c:v>
                </c:pt>
                <c:pt idx="81">
                  <c:v>0.28125</c:v>
                </c:pt>
                <c:pt idx="82">
                  <c:v>0.28472222222222221</c:v>
                </c:pt>
                <c:pt idx="83">
                  <c:v>0.28819444444444448</c:v>
                </c:pt>
                <c:pt idx="84">
                  <c:v>0.29166666666666669</c:v>
                </c:pt>
                <c:pt idx="85">
                  <c:v>0.2951388888888889</c:v>
                </c:pt>
                <c:pt idx="86">
                  <c:v>0.2986111111111111</c:v>
                </c:pt>
                <c:pt idx="87">
                  <c:v>0.30208333333333331</c:v>
                </c:pt>
                <c:pt idx="88">
                  <c:v>0.30555555555555552</c:v>
                </c:pt>
                <c:pt idx="89">
                  <c:v>0.30902777777777779</c:v>
                </c:pt>
                <c:pt idx="90">
                  <c:v>0.3125</c:v>
                </c:pt>
                <c:pt idx="91">
                  <c:v>0.31597222222222221</c:v>
                </c:pt>
                <c:pt idx="92">
                  <c:v>0.31944444444444448</c:v>
                </c:pt>
                <c:pt idx="93">
                  <c:v>0.32291666666666669</c:v>
                </c:pt>
                <c:pt idx="94">
                  <c:v>0.3263888888888889</c:v>
                </c:pt>
                <c:pt idx="95">
                  <c:v>0.3298611111111111</c:v>
                </c:pt>
                <c:pt idx="96">
                  <c:v>0.33333333333333331</c:v>
                </c:pt>
                <c:pt idx="97">
                  <c:v>0.33680555555555558</c:v>
                </c:pt>
                <c:pt idx="98">
                  <c:v>0.34027777777777773</c:v>
                </c:pt>
                <c:pt idx="99">
                  <c:v>0.34375</c:v>
                </c:pt>
                <c:pt idx="100">
                  <c:v>0.34722222222222227</c:v>
                </c:pt>
                <c:pt idx="101">
                  <c:v>0.35069444444444442</c:v>
                </c:pt>
                <c:pt idx="102">
                  <c:v>0.35416666666666669</c:v>
                </c:pt>
                <c:pt idx="103">
                  <c:v>0.3576388888888889</c:v>
                </c:pt>
                <c:pt idx="104">
                  <c:v>0.3611111111111111</c:v>
                </c:pt>
                <c:pt idx="105">
                  <c:v>0.36458333333333331</c:v>
                </c:pt>
                <c:pt idx="106">
                  <c:v>0.36805555555555558</c:v>
                </c:pt>
                <c:pt idx="107">
                  <c:v>0.37152777777777773</c:v>
                </c:pt>
                <c:pt idx="108">
                  <c:v>0.375</c:v>
                </c:pt>
                <c:pt idx="109">
                  <c:v>0.37847222222222227</c:v>
                </c:pt>
                <c:pt idx="110">
                  <c:v>0.38194444444444442</c:v>
                </c:pt>
                <c:pt idx="111">
                  <c:v>0.38541666666666669</c:v>
                </c:pt>
                <c:pt idx="112">
                  <c:v>0.3888888888888889</c:v>
                </c:pt>
                <c:pt idx="113">
                  <c:v>0.3923611111111111</c:v>
                </c:pt>
                <c:pt idx="114">
                  <c:v>0.39583333333333331</c:v>
                </c:pt>
                <c:pt idx="115">
                  <c:v>0.39930555555555558</c:v>
                </c:pt>
                <c:pt idx="116">
                  <c:v>0.40277777777777773</c:v>
                </c:pt>
                <c:pt idx="117">
                  <c:v>0.40625</c:v>
                </c:pt>
                <c:pt idx="118">
                  <c:v>0.40972222222222227</c:v>
                </c:pt>
                <c:pt idx="119">
                  <c:v>0.41319444444444442</c:v>
                </c:pt>
                <c:pt idx="120">
                  <c:v>0.41666666666666669</c:v>
                </c:pt>
                <c:pt idx="121">
                  <c:v>0.4201388888888889</c:v>
                </c:pt>
                <c:pt idx="122">
                  <c:v>0.4236111111111111</c:v>
                </c:pt>
                <c:pt idx="123">
                  <c:v>0.42708333333333331</c:v>
                </c:pt>
                <c:pt idx="124">
                  <c:v>0.43055555555555558</c:v>
                </c:pt>
                <c:pt idx="125">
                  <c:v>0.43402777777777773</c:v>
                </c:pt>
                <c:pt idx="126">
                  <c:v>0.4375</c:v>
                </c:pt>
                <c:pt idx="127">
                  <c:v>0.44097222222222227</c:v>
                </c:pt>
                <c:pt idx="128">
                  <c:v>0.44444444444444442</c:v>
                </c:pt>
                <c:pt idx="129">
                  <c:v>0.44791666666666669</c:v>
                </c:pt>
                <c:pt idx="130">
                  <c:v>0.4513888888888889</c:v>
                </c:pt>
                <c:pt idx="131">
                  <c:v>0.4548611111111111</c:v>
                </c:pt>
                <c:pt idx="132">
                  <c:v>0.45833333333333331</c:v>
                </c:pt>
                <c:pt idx="133">
                  <c:v>0.46180555555555558</c:v>
                </c:pt>
                <c:pt idx="134">
                  <c:v>0.46527777777777773</c:v>
                </c:pt>
                <c:pt idx="135">
                  <c:v>0.46875</c:v>
                </c:pt>
                <c:pt idx="136">
                  <c:v>0.47222222222222227</c:v>
                </c:pt>
                <c:pt idx="137">
                  <c:v>0.47569444444444442</c:v>
                </c:pt>
                <c:pt idx="138">
                  <c:v>0.47916666666666669</c:v>
                </c:pt>
                <c:pt idx="139">
                  <c:v>0.4826388888888889</c:v>
                </c:pt>
                <c:pt idx="140">
                  <c:v>0.4861111111111111</c:v>
                </c:pt>
                <c:pt idx="141">
                  <c:v>0.48958333333333331</c:v>
                </c:pt>
                <c:pt idx="142">
                  <c:v>0.49305555555555558</c:v>
                </c:pt>
                <c:pt idx="143">
                  <c:v>0.49652777777777773</c:v>
                </c:pt>
                <c:pt idx="144">
                  <c:v>0.5</c:v>
                </c:pt>
                <c:pt idx="145">
                  <c:v>0.50347222222222221</c:v>
                </c:pt>
                <c:pt idx="146">
                  <c:v>0.50694444444444442</c:v>
                </c:pt>
                <c:pt idx="147">
                  <c:v>0.51041666666666663</c:v>
                </c:pt>
                <c:pt idx="148">
                  <c:v>0.51388888888888895</c:v>
                </c:pt>
                <c:pt idx="149">
                  <c:v>0.51736111111111105</c:v>
                </c:pt>
                <c:pt idx="150">
                  <c:v>0.52083333333333337</c:v>
                </c:pt>
                <c:pt idx="151">
                  <c:v>0.52430555555555558</c:v>
                </c:pt>
                <c:pt idx="152">
                  <c:v>0.52777777777777779</c:v>
                </c:pt>
                <c:pt idx="153">
                  <c:v>0.53125</c:v>
                </c:pt>
                <c:pt idx="154">
                  <c:v>0.53472222222222221</c:v>
                </c:pt>
                <c:pt idx="155">
                  <c:v>0.53819444444444442</c:v>
                </c:pt>
                <c:pt idx="156">
                  <c:v>0.54166666666666663</c:v>
                </c:pt>
                <c:pt idx="157">
                  <c:v>0.54513888888888895</c:v>
                </c:pt>
                <c:pt idx="158">
                  <c:v>0.54861111111111105</c:v>
                </c:pt>
                <c:pt idx="159">
                  <c:v>0.55208333333333337</c:v>
                </c:pt>
                <c:pt idx="160">
                  <c:v>0.55555555555555558</c:v>
                </c:pt>
                <c:pt idx="161">
                  <c:v>0.55902777777777779</c:v>
                </c:pt>
                <c:pt idx="162">
                  <c:v>0.5625</c:v>
                </c:pt>
                <c:pt idx="163">
                  <c:v>0.56597222222222221</c:v>
                </c:pt>
                <c:pt idx="164">
                  <c:v>0.56944444444444442</c:v>
                </c:pt>
                <c:pt idx="165">
                  <c:v>0.57291666666666663</c:v>
                </c:pt>
                <c:pt idx="166">
                  <c:v>0.57638888888888895</c:v>
                </c:pt>
                <c:pt idx="167">
                  <c:v>0.57986111111111105</c:v>
                </c:pt>
                <c:pt idx="168">
                  <c:v>0.58333333333333337</c:v>
                </c:pt>
                <c:pt idx="169">
                  <c:v>0.58680555555555558</c:v>
                </c:pt>
                <c:pt idx="170">
                  <c:v>0.59027777777777779</c:v>
                </c:pt>
                <c:pt idx="171">
                  <c:v>0.59375</c:v>
                </c:pt>
                <c:pt idx="172">
                  <c:v>0.59722222222222221</c:v>
                </c:pt>
                <c:pt idx="173">
                  <c:v>0.60069444444444442</c:v>
                </c:pt>
                <c:pt idx="174">
                  <c:v>0.60416666666666663</c:v>
                </c:pt>
                <c:pt idx="175">
                  <c:v>0.60763888888888895</c:v>
                </c:pt>
                <c:pt idx="176">
                  <c:v>0.61111111111111105</c:v>
                </c:pt>
                <c:pt idx="177">
                  <c:v>0.61458333333333337</c:v>
                </c:pt>
                <c:pt idx="178">
                  <c:v>0.61805555555555558</c:v>
                </c:pt>
                <c:pt idx="179">
                  <c:v>0.62152777777777779</c:v>
                </c:pt>
                <c:pt idx="180">
                  <c:v>0.625</c:v>
                </c:pt>
                <c:pt idx="181">
                  <c:v>0.62847222222222221</c:v>
                </c:pt>
                <c:pt idx="182">
                  <c:v>0.63194444444444442</c:v>
                </c:pt>
                <c:pt idx="183">
                  <c:v>0.63541666666666663</c:v>
                </c:pt>
                <c:pt idx="184">
                  <c:v>0.63888888888888895</c:v>
                </c:pt>
                <c:pt idx="185">
                  <c:v>0.64236111111111105</c:v>
                </c:pt>
                <c:pt idx="186">
                  <c:v>0.64583333333333337</c:v>
                </c:pt>
                <c:pt idx="187">
                  <c:v>0.64930555555555558</c:v>
                </c:pt>
                <c:pt idx="188">
                  <c:v>0.65277777777777779</c:v>
                </c:pt>
                <c:pt idx="189">
                  <c:v>0.65625</c:v>
                </c:pt>
                <c:pt idx="190">
                  <c:v>0.65972222222222221</c:v>
                </c:pt>
                <c:pt idx="191">
                  <c:v>0.66319444444444442</c:v>
                </c:pt>
                <c:pt idx="192">
                  <c:v>0.66666666666666663</c:v>
                </c:pt>
                <c:pt idx="193">
                  <c:v>0.67013888888888884</c:v>
                </c:pt>
                <c:pt idx="194">
                  <c:v>0.67361111111111116</c:v>
                </c:pt>
                <c:pt idx="195">
                  <c:v>0.67708333333333337</c:v>
                </c:pt>
                <c:pt idx="196">
                  <c:v>0.68055555555555547</c:v>
                </c:pt>
                <c:pt idx="197">
                  <c:v>0.68402777777777779</c:v>
                </c:pt>
                <c:pt idx="198">
                  <c:v>0.6875</c:v>
                </c:pt>
                <c:pt idx="199">
                  <c:v>0.69097222222222221</c:v>
                </c:pt>
                <c:pt idx="200">
                  <c:v>0.69444444444444453</c:v>
                </c:pt>
                <c:pt idx="201">
                  <c:v>0.69791666666666663</c:v>
                </c:pt>
                <c:pt idx="202">
                  <c:v>0.70138888888888884</c:v>
                </c:pt>
                <c:pt idx="203">
                  <c:v>0.70486111111111116</c:v>
                </c:pt>
                <c:pt idx="204">
                  <c:v>0.70833333333333337</c:v>
                </c:pt>
                <c:pt idx="205">
                  <c:v>0.71180555555555547</c:v>
                </c:pt>
                <c:pt idx="206">
                  <c:v>0.71527777777777779</c:v>
                </c:pt>
                <c:pt idx="207">
                  <c:v>0.71875</c:v>
                </c:pt>
                <c:pt idx="208">
                  <c:v>0.72222222222222221</c:v>
                </c:pt>
                <c:pt idx="209">
                  <c:v>0.72569444444444453</c:v>
                </c:pt>
                <c:pt idx="210">
                  <c:v>0.72916666666666663</c:v>
                </c:pt>
                <c:pt idx="211">
                  <c:v>0.73263888888888884</c:v>
                </c:pt>
                <c:pt idx="212">
                  <c:v>0.73611111111111116</c:v>
                </c:pt>
                <c:pt idx="213">
                  <c:v>0.73958333333333337</c:v>
                </c:pt>
                <c:pt idx="214">
                  <c:v>0.74305555555555547</c:v>
                </c:pt>
                <c:pt idx="215">
                  <c:v>0.74652777777777779</c:v>
                </c:pt>
                <c:pt idx="216">
                  <c:v>0.75</c:v>
                </c:pt>
                <c:pt idx="217">
                  <c:v>0.75347222222222221</c:v>
                </c:pt>
                <c:pt idx="218">
                  <c:v>0.75694444444444453</c:v>
                </c:pt>
                <c:pt idx="219">
                  <c:v>0.76041666666666663</c:v>
                </c:pt>
                <c:pt idx="220">
                  <c:v>0.76388888888888884</c:v>
                </c:pt>
                <c:pt idx="221">
                  <c:v>0.76736111111111116</c:v>
                </c:pt>
                <c:pt idx="222">
                  <c:v>0.77083333333333337</c:v>
                </c:pt>
                <c:pt idx="223">
                  <c:v>0.77430555555555547</c:v>
                </c:pt>
                <c:pt idx="224">
                  <c:v>0.77777777777777779</c:v>
                </c:pt>
                <c:pt idx="225">
                  <c:v>0.78125</c:v>
                </c:pt>
                <c:pt idx="226">
                  <c:v>0.78472222222222221</c:v>
                </c:pt>
                <c:pt idx="227">
                  <c:v>0.78819444444444453</c:v>
                </c:pt>
                <c:pt idx="228">
                  <c:v>0.79166666666666663</c:v>
                </c:pt>
                <c:pt idx="229">
                  <c:v>0.79513888888888884</c:v>
                </c:pt>
                <c:pt idx="230">
                  <c:v>0.79861111111111116</c:v>
                </c:pt>
                <c:pt idx="231">
                  <c:v>0.80208333333333337</c:v>
                </c:pt>
                <c:pt idx="232">
                  <c:v>0.80555555555555547</c:v>
                </c:pt>
                <c:pt idx="233">
                  <c:v>0.80902777777777779</c:v>
                </c:pt>
                <c:pt idx="234">
                  <c:v>0.8125</c:v>
                </c:pt>
                <c:pt idx="235">
                  <c:v>0.81597222222222221</c:v>
                </c:pt>
                <c:pt idx="236">
                  <c:v>0.81944444444444453</c:v>
                </c:pt>
                <c:pt idx="237">
                  <c:v>0.82291666666666663</c:v>
                </c:pt>
                <c:pt idx="238">
                  <c:v>0.82638888888888884</c:v>
                </c:pt>
                <c:pt idx="239">
                  <c:v>0.82986111111111116</c:v>
                </c:pt>
                <c:pt idx="240">
                  <c:v>0.83333333333333337</c:v>
                </c:pt>
                <c:pt idx="241">
                  <c:v>0.83680555555555547</c:v>
                </c:pt>
                <c:pt idx="242">
                  <c:v>0.84027777777777779</c:v>
                </c:pt>
                <c:pt idx="243">
                  <c:v>0.84375</c:v>
                </c:pt>
                <c:pt idx="244">
                  <c:v>0.84722222222222221</c:v>
                </c:pt>
                <c:pt idx="245">
                  <c:v>0.85069444444444453</c:v>
                </c:pt>
                <c:pt idx="246">
                  <c:v>0.85416666666666663</c:v>
                </c:pt>
                <c:pt idx="247">
                  <c:v>0.85763888888888884</c:v>
                </c:pt>
                <c:pt idx="248">
                  <c:v>0.86111111111111116</c:v>
                </c:pt>
                <c:pt idx="249">
                  <c:v>0.86458333333333337</c:v>
                </c:pt>
                <c:pt idx="250">
                  <c:v>0.86805555555555547</c:v>
                </c:pt>
                <c:pt idx="251">
                  <c:v>0.87152777777777779</c:v>
                </c:pt>
                <c:pt idx="252">
                  <c:v>0.875</c:v>
                </c:pt>
                <c:pt idx="253">
                  <c:v>0.87847222222222221</c:v>
                </c:pt>
                <c:pt idx="254">
                  <c:v>0.88194444444444453</c:v>
                </c:pt>
                <c:pt idx="255">
                  <c:v>0.88541666666666663</c:v>
                </c:pt>
                <c:pt idx="256">
                  <c:v>0.88888888888888884</c:v>
                </c:pt>
                <c:pt idx="257">
                  <c:v>0.89236111111111116</c:v>
                </c:pt>
                <c:pt idx="258">
                  <c:v>0.89583333333333337</c:v>
                </c:pt>
                <c:pt idx="259">
                  <c:v>0.89930555555555547</c:v>
                </c:pt>
                <c:pt idx="260">
                  <c:v>0.90277777777777779</c:v>
                </c:pt>
                <c:pt idx="261">
                  <c:v>0.90625</c:v>
                </c:pt>
                <c:pt idx="262">
                  <c:v>0.90972222222222221</c:v>
                </c:pt>
                <c:pt idx="263">
                  <c:v>0.91319444444444453</c:v>
                </c:pt>
                <c:pt idx="264">
                  <c:v>0.91666666666666663</c:v>
                </c:pt>
                <c:pt idx="265">
                  <c:v>0.92013888888888884</c:v>
                </c:pt>
                <c:pt idx="266">
                  <c:v>0.92361111111111116</c:v>
                </c:pt>
                <c:pt idx="267">
                  <c:v>0.92708333333333337</c:v>
                </c:pt>
                <c:pt idx="268">
                  <c:v>0.93055555555555547</c:v>
                </c:pt>
                <c:pt idx="269">
                  <c:v>0.93402777777777779</c:v>
                </c:pt>
                <c:pt idx="270">
                  <c:v>0.9375</c:v>
                </c:pt>
                <c:pt idx="271">
                  <c:v>0.94097222222222221</c:v>
                </c:pt>
                <c:pt idx="272">
                  <c:v>0.94444444444444453</c:v>
                </c:pt>
                <c:pt idx="273">
                  <c:v>0.94791666666666663</c:v>
                </c:pt>
                <c:pt idx="274">
                  <c:v>0.95138888888888884</c:v>
                </c:pt>
                <c:pt idx="275">
                  <c:v>0.95486111111111116</c:v>
                </c:pt>
                <c:pt idx="276">
                  <c:v>0.95833333333333337</c:v>
                </c:pt>
                <c:pt idx="277">
                  <c:v>0.96180555555555547</c:v>
                </c:pt>
                <c:pt idx="278">
                  <c:v>0.96527777777777779</c:v>
                </c:pt>
                <c:pt idx="279">
                  <c:v>0.96875</c:v>
                </c:pt>
                <c:pt idx="280">
                  <c:v>0.97222222222222221</c:v>
                </c:pt>
                <c:pt idx="281">
                  <c:v>0.97569444444444453</c:v>
                </c:pt>
                <c:pt idx="282">
                  <c:v>0.97916666666666663</c:v>
                </c:pt>
                <c:pt idx="283">
                  <c:v>0.98263888888888884</c:v>
                </c:pt>
                <c:pt idx="284">
                  <c:v>0.98611111111111116</c:v>
                </c:pt>
                <c:pt idx="285">
                  <c:v>0.98958333333333337</c:v>
                </c:pt>
                <c:pt idx="286">
                  <c:v>0.99305555555555547</c:v>
                </c:pt>
                <c:pt idx="287">
                  <c:v>0.99652777777777779</c:v>
                </c:pt>
                <c:pt idx="288">
                  <c:v>0</c:v>
                </c:pt>
              </c:numCache>
            </c:numRef>
          </c:cat>
          <c:val>
            <c:numRef>
              <c:f>Sheet1!$E$2:$E$290</c:f>
              <c:numCache>
                <c:formatCode>General</c:formatCode>
                <c:ptCount val="289"/>
                <c:pt idx="0">
                  <c:v>2257</c:v>
                </c:pt>
                <c:pt idx="1">
                  <c:v>2280</c:v>
                </c:pt>
                <c:pt idx="2">
                  <c:v>2285</c:v>
                </c:pt>
                <c:pt idx="3">
                  <c:v>2334</c:v>
                </c:pt>
                <c:pt idx="4">
                  <c:v>2399</c:v>
                </c:pt>
                <c:pt idx="5">
                  <c:v>2445</c:v>
                </c:pt>
                <c:pt idx="6">
                  <c:v>2476</c:v>
                </c:pt>
                <c:pt idx="7">
                  <c:v>2489</c:v>
                </c:pt>
                <c:pt idx="8">
                  <c:v>2445</c:v>
                </c:pt>
                <c:pt idx="9">
                  <c:v>2399</c:v>
                </c:pt>
                <c:pt idx="10">
                  <c:v>2351</c:v>
                </c:pt>
                <c:pt idx="11">
                  <c:v>2263</c:v>
                </c:pt>
                <c:pt idx="12">
                  <c:v>2157</c:v>
                </c:pt>
                <c:pt idx="13">
                  <c:v>2084</c:v>
                </c:pt>
                <c:pt idx="14">
                  <c:v>2028</c:v>
                </c:pt>
                <c:pt idx="15">
                  <c:v>1987</c:v>
                </c:pt>
                <c:pt idx="16">
                  <c:v>1909</c:v>
                </c:pt>
                <c:pt idx="17">
                  <c:v>1829</c:v>
                </c:pt>
                <c:pt idx="18">
                  <c:v>1712</c:v>
                </c:pt>
                <c:pt idx="19">
                  <c:v>1594</c:v>
                </c:pt>
                <c:pt idx="20">
                  <c:v>1543</c:v>
                </c:pt>
                <c:pt idx="21">
                  <c:v>1532</c:v>
                </c:pt>
                <c:pt idx="22">
                  <c:v>1574</c:v>
                </c:pt>
                <c:pt idx="23">
                  <c:v>1637</c:v>
                </c:pt>
                <c:pt idx="24">
                  <c:v>1685</c:v>
                </c:pt>
                <c:pt idx="25">
                  <c:v>1789</c:v>
                </c:pt>
                <c:pt idx="26">
                  <c:v>1877</c:v>
                </c:pt>
                <c:pt idx="27">
                  <c:v>1936</c:v>
                </c:pt>
                <c:pt idx="28">
                  <c:v>2001</c:v>
                </c:pt>
                <c:pt idx="29">
                  <c:v>2039</c:v>
                </c:pt>
                <c:pt idx="30">
                  <c:v>2083</c:v>
                </c:pt>
                <c:pt idx="31">
                  <c:v>2116</c:v>
                </c:pt>
                <c:pt idx="32">
                  <c:v>2135</c:v>
                </c:pt>
                <c:pt idx="33">
                  <c:v>2171</c:v>
                </c:pt>
                <c:pt idx="34">
                  <c:v>2215</c:v>
                </c:pt>
                <c:pt idx="35">
                  <c:v>2243</c:v>
                </c:pt>
                <c:pt idx="36">
                  <c:v>2296</c:v>
                </c:pt>
                <c:pt idx="37">
                  <c:v>2387</c:v>
                </c:pt>
                <c:pt idx="38">
                  <c:v>2498</c:v>
                </c:pt>
                <c:pt idx="39">
                  <c:v>2559</c:v>
                </c:pt>
                <c:pt idx="40">
                  <c:v>2556</c:v>
                </c:pt>
                <c:pt idx="41">
                  <c:v>2577</c:v>
                </c:pt>
                <c:pt idx="42">
                  <c:v>2603</c:v>
                </c:pt>
                <c:pt idx="43">
                  <c:v>2629</c:v>
                </c:pt>
                <c:pt idx="44">
                  <c:v>2640</c:v>
                </c:pt>
                <c:pt idx="45">
                  <c:v>2671</c:v>
                </c:pt>
                <c:pt idx="46">
                  <c:v>2704</c:v>
                </c:pt>
                <c:pt idx="47">
                  <c:v>2713</c:v>
                </c:pt>
                <c:pt idx="48">
                  <c:v>2705</c:v>
                </c:pt>
                <c:pt idx="49">
                  <c:v>2768</c:v>
                </c:pt>
                <c:pt idx="50">
                  <c:v>2818</c:v>
                </c:pt>
                <c:pt idx="51">
                  <c:v>2875</c:v>
                </c:pt>
                <c:pt idx="52">
                  <c:v>2929</c:v>
                </c:pt>
                <c:pt idx="53">
                  <c:v>2982</c:v>
                </c:pt>
                <c:pt idx="54">
                  <c:v>3030</c:v>
                </c:pt>
                <c:pt idx="55">
                  <c:v>3035</c:v>
                </c:pt>
                <c:pt idx="56">
                  <c:v>2978</c:v>
                </c:pt>
                <c:pt idx="57">
                  <c:v>2918</c:v>
                </c:pt>
                <c:pt idx="58">
                  <c:v>2882</c:v>
                </c:pt>
                <c:pt idx="59">
                  <c:v>2838</c:v>
                </c:pt>
                <c:pt idx="60">
                  <c:v>2804</c:v>
                </c:pt>
                <c:pt idx="61">
                  <c:v>2784</c:v>
                </c:pt>
                <c:pt idx="62">
                  <c:v>2773</c:v>
                </c:pt>
                <c:pt idx="63">
                  <c:v>2749</c:v>
                </c:pt>
                <c:pt idx="64">
                  <c:v>2713</c:v>
                </c:pt>
                <c:pt idx="65">
                  <c:v>2680</c:v>
                </c:pt>
                <c:pt idx="66">
                  <c:v>2644</c:v>
                </c:pt>
                <c:pt idx="67">
                  <c:v>2601</c:v>
                </c:pt>
                <c:pt idx="68">
                  <c:v>2565</c:v>
                </c:pt>
                <c:pt idx="69">
                  <c:v>2526</c:v>
                </c:pt>
                <c:pt idx="70">
                  <c:v>2493</c:v>
                </c:pt>
                <c:pt idx="71">
                  <c:v>2468</c:v>
                </c:pt>
                <c:pt idx="72">
                  <c:v>2471</c:v>
                </c:pt>
                <c:pt idx="73">
                  <c:v>2486</c:v>
                </c:pt>
                <c:pt idx="74">
                  <c:v>2487</c:v>
                </c:pt>
                <c:pt idx="75">
                  <c:v>2471</c:v>
                </c:pt>
                <c:pt idx="76">
                  <c:v>2471</c:v>
                </c:pt>
                <c:pt idx="77">
                  <c:v>2475</c:v>
                </c:pt>
                <c:pt idx="78">
                  <c:v>2502</c:v>
                </c:pt>
                <c:pt idx="79">
                  <c:v>2468</c:v>
                </c:pt>
                <c:pt idx="80">
                  <c:v>2435</c:v>
                </c:pt>
                <c:pt idx="81">
                  <c:v>2405</c:v>
                </c:pt>
                <c:pt idx="82">
                  <c:v>2415</c:v>
                </c:pt>
                <c:pt idx="83">
                  <c:v>2375</c:v>
                </c:pt>
                <c:pt idx="84">
                  <c:v>2315</c:v>
                </c:pt>
                <c:pt idx="85">
                  <c:v>2244</c:v>
                </c:pt>
                <c:pt idx="86">
                  <c:v>2118</c:v>
                </c:pt>
                <c:pt idx="87">
                  <c:v>2053</c:v>
                </c:pt>
                <c:pt idx="88">
                  <c:v>2042</c:v>
                </c:pt>
                <c:pt idx="89">
                  <c:v>1979</c:v>
                </c:pt>
                <c:pt idx="90">
                  <c:v>1921</c:v>
                </c:pt>
                <c:pt idx="91">
                  <c:v>1865</c:v>
                </c:pt>
                <c:pt idx="92">
                  <c:v>1856</c:v>
                </c:pt>
                <c:pt idx="93">
                  <c:v>1853</c:v>
                </c:pt>
                <c:pt idx="94">
                  <c:v>1842</c:v>
                </c:pt>
                <c:pt idx="95">
                  <c:v>1828</c:v>
                </c:pt>
                <c:pt idx="96">
                  <c:v>1852</c:v>
                </c:pt>
                <c:pt idx="97">
                  <c:v>1875</c:v>
                </c:pt>
                <c:pt idx="98">
                  <c:v>1867</c:v>
                </c:pt>
                <c:pt idx="99">
                  <c:v>1848</c:v>
                </c:pt>
                <c:pt idx="100">
                  <c:v>1825</c:v>
                </c:pt>
                <c:pt idx="101">
                  <c:v>1778</c:v>
                </c:pt>
                <c:pt idx="102">
                  <c:v>1754</c:v>
                </c:pt>
                <c:pt idx="103">
                  <c:v>1732</c:v>
                </c:pt>
                <c:pt idx="104">
                  <c:v>1708</c:v>
                </c:pt>
                <c:pt idx="105">
                  <c:v>1663</c:v>
                </c:pt>
                <c:pt idx="106">
                  <c:v>1633</c:v>
                </c:pt>
                <c:pt idx="107">
                  <c:v>1611</c:v>
                </c:pt>
                <c:pt idx="108">
                  <c:v>1570</c:v>
                </c:pt>
                <c:pt idx="109">
                  <c:v>1551</c:v>
                </c:pt>
                <c:pt idx="110">
                  <c:v>1523</c:v>
                </c:pt>
                <c:pt idx="111">
                  <c:v>1513</c:v>
                </c:pt>
                <c:pt idx="112">
                  <c:v>1508</c:v>
                </c:pt>
                <c:pt idx="113">
                  <c:v>1493</c:v>
                </c:pt>
                <c:pt idx="114">
                  <c:v>1440</c:v>
                </c:pt>
                <c:pt idx="115">
                  <c:v>1334</c:v>
                </c:pt>
                <c:pt idx="116">
                  <c:v>1233</c:v>
                </c:pt>
                <c:pt idx="117">
                  <c:v>1180</c:v>
                </c:pt>
                <c:pt idx="118">
                  <c:v>1138</c:v>
                </c:pt>
                <c:pt idx="119">
                  <c:v>1076</c:v>
                </c:pt>
                <c:pt idx="120">
                  <c:v>991</c:v>
                </c:pt>
                <c:pt idx="121">
                  <c:v>914</c:v>
                </c:pt>
                <c:pt idx="122">
                  <c:v>821</c:v>
                </c:pt>
                <c:pt idx="123">
                  <c:v>747</c:v>
                </c:pt>
                <c:pt idx="124">
                  <c:v>721</c:v>
                </c:pt>
                <c:pt idx="125">
                  <c:v>709</c:v>
                </c:pt>
                <c:pt idx="126">
                  <c:v>713</c:v>
                </c:pt>
                <c:pt idx="127">
                  <c:v>678</c:v>
                </c:pt>
                <c:pt idx="128">
                  <c:v>638</c:v>
                </c:pt>
                <c:pt idx="129">
                  <c:v>616</c:v>
                </c:pt>
                <c:pt idx="130">
                  <c:v>628</c:v>
                </c:pt>
                <c:pt idx="131">
                  <c:v>646</c:v>
                </c:pt>
                <c:pt idx="132">
                  <c:v>640</c:v>
                </c:pt>
                <c:pt idx="133">
                  <c:v>621</c:v>
                </c:pt>
                <c:pt idx="134">
                  <c:v>624</c:v>
                </c:pt>
                <c:pt idx="135">
                  <c:v>622</c:v>
                </c:pt>
                <c:pt idx="136">
                  <c:v>588</c:v>
                </c:pt>
                <c:pt idx="137">
                  <c:v>562</c:v>
                </c:pt>
                <c:pt idx="138">
                  <c:v>550</c:v>
                </c:pt>
                <c:pt idx="139">
                  <c:v>552</c:v>
                </c:pt>
                <c:pt idx="140">
                  <c:v>569</c:v>
                </c:pt>
                <c:pt idx="141">
                  <c:v>604</c:v>
                </c:pt>
                <c:pt idx="142">
                  <c:v>633</c:v>
                </c:pt>
                <c:pt idx="143">
                  <c:v>653</c:v>
                </c:pt>
                <c:pt idx="144">
                  <c:v>696</c:v>
                </c:pt>
                <c:pt idx="145">
                  <c:v>734</c:v>
                </c:pt>
                <c:pt idx="146">
                  <c:v>797</c:v>
                </c:pt>
                <c:pt idx="147">
                  <c:v>858</c:v>
                </c:pt>
                <c:pt idx="148">
                  <c:v>888</c:v>
                </c:pt>
                <c:pt idx="149">
                  <c:v>934</c:v>
                </c:pt>
                <c:pt idx="150">
                  <c:v>1008</c:v>
                </c:pt>
                <c:pt idx="151">
                  <c:v>1076</c:v>
                </c:pt>
                <c:pt idx="152">
                  <c:v>1118</c:v>
                </c:pt>
                <c:pt idx="153">
                  <c:v>1130</c:v>
                </c:pt>
                <c:pt idx="154">
                  <c:v>1118</c:v>
                </c:pt>
                <c:pt idx="155">
                  <c:v>1102</c:v>
                </c:pt>
                <c:pt idx="156">
                  <c:v>1138</c:v>
                </c:pt>
                <c:pt idx="157">
                  <c:v>1151</c:v>
                </c:pt>
                <c:pt idx="158">
                  <c:v>1182</c:v>
                </c:pt>
                <c:pt idx="159">
                  <c:v>1218</c:v>
                </c:pt>
                <c:pt idx="160">
                  <c:v>1274</c:v>
                </c:pt>
                <c:pt idx="161">
                  <c:v>1328</c:v>
                </c:pt>
                <c:pt idx="162">
                  <c:v>1343</c:v>
                </c:pt>
                <c:pt idx="163">
                  <c:v>1337</c:v>
                </c:pt>
                <c:pt idx="164">
                  <c:v>1324</c:v>
                </c:pt>
                <c:pt idx="165">
                  <c:v>1340</c:v>
                </c:pt>
                <c:pt idx="166">
                  <c:v>1344</c:v>
                </c:pt>
                <c:pt idx="167">
                  <c:v>1366</c:v>
                </c:pt>
                <c:pt idx="168">
                  <c:v>1402</c:v>
                </c:pt>
                <c:pt idx="169">
                  <c:v>1491</c:v>
                </c:pt>
                <c:pt idx="170">
                  <c:v>1576</c:v>
                </c:pt>
                <c:pt idx="171">
                  <c:v>1644</c:v>
                </c:pt>
                <c:pt idx="172">
                  <c:v>1691</c:v>
                </c:pt>
                <c:pt idx="173">
                  <c:v>1692</c:v>
                </c:pt>
                <c:pt idx="174">
                  <c:v>1704</c:v>
                </c:pt>
                <c:pt idx="175">
                  <c:v>1699</c:v>
                </c:pt>
                <c:pt idx="176">
                  <c:v>1689</c:v>
                </c:pt>
                <c:pt idx="177">
                  <c:v>1742</c:v>
                </c:pt>
                <c:pt idx="178">
                  <c:v>1802</c:v>
                </c:pt>
                <c:pt idx="179">
                  <c:v>1788</c:v>
                </c:pt>
                <c:pt idx="180">
                  <c:v>1789</c:v>
                </c:pt>
                <c:pt idx="181">
                  <c:v>1747</c:v>
                </c:pt>
                <c:pt idx="182">
                  <c:v>1731</c:v>
                </c:pt>
                <c:pt idx="183">
                  <c:v>1773</c:v>
                </c:pt>
                <c:pt idx="184">
                  <c:v>1794</c:v>
                </c:pt>
                <c:pt idx="185">
                  <c:v>1840</c:v>
                </c:pt>
                <c:pt idx="186">
                  <c:v>1859</c:v>
                </c:pt>
                <c:pt idx="187">
                  <c:v>1842</c:v>
                </c:pt>
                <c:pt idx="188">
                  <c:v>1862</c:v>
                </c:pt>
                <c:pt idx="189">
                  <c:v>1881</c:v>
                </c:pt>
                <c:pt idx="190">
                  <c:v>1880</c:v>
                </c:pt>
                <c:pt idx="191">
                  <c:v>1840</c:v>
                </c:pt>
                <c:pt idx="192">
                  <c:v>1784</c:v>
                </c:pt>
                <c:pt idx="193">
                  <c:v>1698</c:v>
                </c:pt>
                <c:pt idx="194">
                  <c:v>1647</c:v>
                </c:pt>
                <c:pt idx="195">
                  <c:v>1621</c:v>
                </c:pt>
                <c:pt idx="196">
                  <c:v>1601</c:v>
                </c:pt>
                <c:pt idx="197">
                  <c:v>1586</c:v>
                </c:pt>
                <c:pt idx="198">
                  <c:v>1565</c:v>
                </c:pt>
                <c:pt idx="199">
                  <c:v>1587</c:v>
                </c:pt>
                <c:pt idx="200">
                  <c:v>1590</c:v>
                </c:pt>
                <c:pt idx="201">
                  <c:v>1536</c:v>
                </c:pt>
                <c:pt idx="202">
                  <c:v>1477</c:v>
                </c:pt>
                <c:pt idx="203">
                  <c:v>1442</c:v>
                </c:pt>
                <c:pt idx="204">
                  <c:v>1444</c:v>
                </c:pt>
                <c:pt idx="205">
                  <c:v>1427</c:v>
                </c:pt>
                <c:pt idx="206">
                  <c:v>1374</c:v>
                </c:pt>
                <c:pt idx="207">
                  <c:v>1336</c:v>
                </c:pt>
                <c:pt idx="208">
                  <c:v>1326</c:v>
                </c:pt>
                <c:pt idx="209">
                  <c:v>1344</c:v>
                </c:pt>
                <c:pt idx="210">
                  <c:v>1387</c:v>
                </c:pt>
                <c:pt idx="211">
                  <c:v>1433</c:v>
                </c:pt>
                <c:pt idx="212">
                  <c:v>1484</c:v>
                </c:pt>
                <c:pt idx="213">
                  <c:v>1563</c:v>
                </c:pt>
                <c:pt idx="214">
                  <c:v>1654</c:v>
                </c:pt>
                <c:pt idx="215">
                  <c:v>1731</c:v>
                </c:pt>
                <c:pt idx="216">
                  <c:v>1748</c:v>
                </c:pt>
                <c:pt idx="217">
                  <c:v>1738</c:v>
                </c:pt>
                <c:pt idx="218">
                  <c:v>1693</c:v>
                </c:pt>
              </c:numCache>
            </c:numRef>
          </c:val>
          <c:smooth val="0"/>
          <c:extLst>
            <c:ext xmlns:c16="http://schemas.microsoft.com/office/drawing/2014/chart" uri="{C3380CC4-5D6E-409C-BE32-E72D297353CC}">
              <c16:uniqueId val="{00000004-0767-614D-8D55-9D13F5E4CFEB}"/>
            </c:ext>
          </c:extLst>
        </c:ser>
        <c:dLbls>
          <c:showLegendKey val="0"/>
          <c:showVal val="0"/>
          <c:showCatName val="0"/>
          <c:showSerName val="0"/>
          <c:showPercent val="0"/>
          <c:showBubbleSize val="0"/>
        </c:dLbls>
        <c:smooth val="0"/>
        <c:axId val="2087346608"/>
        <c:axId val="1975792128"/>
      </c:lineChart>
      <c:catAx>
        <c:axId val="2087346608"/>
        <c:scaling>
          <c:orientation val="minMax"/>
        </c:scaling>
        <c:delete val="0"/>
        <c:axPos val="b"/>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5792128"/>
        <c:crosses val="autoZero"/>
        <c:auto val="1"/>
        <c:lblAlgn val="ctr"/>
        <c:lblOffset val="100"/>
        <c:tickLblSkip val="36"/>
        <c:noMultiLvlLbl val="0"/>
      </c:catAx>
      <c:valAx>
        <c:axId val="1975792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7346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Switch in Arizona generation mix from 2017</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coal</c:v>
                </c:pt>
              </c:strCache>
            </c:strRef>
          </c:tx>
          <c:spPr>
            <a:solidFill>
              <a:schemeClr val="accent1"/>
            </a:solidFill>
            <a:ln>
              <a:noFill/>
            </a:ln>
            <a:effectLst/>
          </c:spPr>
          <c:invertIfNegative val="0"/>
          <c:cat>
            <c:numRef>
              <c:f>Sheet1!$A$2:$A$5</c:f>
              <c:numCache>
                <c:formatCode>General</c:formatCode>
                <c:ptCount val="4"/>
                <c:pt idx="0">
                  <c:v>2017</c:v>
                </c:pt>
                <c:pt idx="1">
                  <c:v>2018</c:v>
                </c:pt>
                <c:pt idx="2">
                  <c:v>2019</c:v>
                </c:pt>
                <c:pt idx="3">
                  <c:v>2020</c:v>
                </c:pt>
              </c:numCache>
            </c:numRef>
          </c:cat>
          <c:val>
            <c:numRef>
              <c:f>Sheet1!$B$2:$B$5</c:f>
              <c:numCache>
                <c:formatCode>General</c:formatCode>
                <c:ptCount val="4"/>
                <c:pt idx="0">
                  <c:v>31396</c:v>
                </c:pt>
                <c:pt idx="1">
                  <c:v>30745</c:v>
                </c:pt>
                <c:pt idx="2">
                  <c:v>23218</c:v>
                </c:pt>
                <c:pt idx="3">
                  <c:v>13747</c:v>
                </c:pt>
              </c:numCache>
            </c:numRef>
          </c:val>
          <c:extLst>
            <c:ext xmlns:c16="http://schemas.microsoft.com/office/drawing/2014/chart" uri="{C3380CC4-5D6E-409C-BE32-E72D297353CC}">
              <c16:uniqueId val="{00000000-3CB6-D94B-B6F3-DC5C048409C3}"/>
            </c:ext>
          </c:extLst>
        </c:ser>
        <c:ser>
          <c:idx val="1"/>
          <c:order val="1"/>
          <c:tx>
            <c:strRef>
              <c:f>Sheet1!$C$1</c:f>
              <c:strCache>
                <c:ptCount val="1"/>
                <c:pt idx="0">
                  <c:v>natural gas</c:v>
                </c:pt>
              </c:strCache>
            </c:strRef>
          </c:tx>
          <c:spPr>
            <a:solidFill>
              <a:schemeClr val="accent2"/>
            </a:solidFill>
            <a:ln>
              <a:noFill/>
            </a:ln>
            <a:effectLst/>
          </c:spPr>
          <c:invertIfNegative val="0"/>
          <c:cat>
            <c:numRef>
              <c:f>Sheet1!$A$2:$A$5</c:f>
              <c:numCache>
                <c:formatCode>General</c:formatCode>
                <c:ptCount val="4"/>
                <c:pt idx="0">
                  <c:v>2017</c:v>
                </c:pt>
                <c:pt idx="1">
                  <c:v>2018</c:v>
                </c:pt>
                <c:pt idx="2">
                  <c:v>2019</c:v>
                </c:pt>
                <c:pt idx="3">
                  <c:v>2020</c:v>
                </c:pt>
              </c:numCache>
            </c:numRef>
          </c:cat>
          <c:val>
            <c:numRef>
              <c:f>Sheet1!$C$2:$C$5</c:f>
              <c:numCache>
                <c:formatCode>General</c:formatCode>
                <c:ptCount val="4"/>
                <c:pt idx="0">
                  <c:v>29591</c:v>
                </c:pt>
                <c:pt idx="1">
                  <c:v>37168</c:v>
                </c:pt>
                <c:pt idx="2">
                  <c:v>46084</c:v>
                </c:pt>
                <c:pt idx="3">
                  <c:v>50778</c:v>
                </c:pt>
              </c:numCache>
            </c:numRef>
          </c:val>
          <c:extLst>
            <c:ext xmlns:c16="http://schemas.microsoft.com/office/drawing/2014/chart" uri="{C3380CC4-5D6E-409C-BE32-E72D297353CC}">
              <c16:uniqueId val="{00000001-3CB6-D94B-B6F3-DC5C048409C3}"/>
            </c:ext>
          </c:extLst>
        </c:ser>
        <c:dLbls>
          <c:showLegendKey val="0"/>
          <c:showVal val="0"/>
          <c:showCatName val="0"/>
          <c:showSerName val="0"/>
          <c:showPercent val="0"/>
          <c:showBubbleSize val="0"/>
        </c:dLbls>
        <c:gapWidth val="219"/>
        <c:overlap val="-27"/>
        <c:axId val="1905155936"/>
        <c:axId val="1905194128"/>
      </c:barChart>
      <c:catAx>
        <c:axId val="190515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5194128"/>
        <c:crosses val="autoZero"/>
        <c:auto val="1"/>
        <c:lblAlgn val="ctr"/>
        <c:lblOffset val="100"/>
        <c:noMultiLvlLbl val="0"/>
      </c:catAx>
      <c:valAx>
        <c:axId val="1905194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515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A2546-E572-45C9-B9B4-7409759F7D77}"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4B7116EC-4B78-47D4-933A-3F5C343E9964}">
      <dgm:prSet custT="1"/>
      <dgm:spPr/>
      <dgm:t>
        <a:bodyPr/>
        <a:lstStyle/>
        <a:p>
          <a:pPr rtl="0"/>
          <a:r>
            <a:rPr lang="en-US" sz="2000" dirty="0"/>
            <a:t>Power flow/reliability models</a:t>
          </a:r>
        </a:p>
      </dgm:t>
    </dgm:pt>
    <dgm:pt modelId="{90783ECC-CA62-4F06-8F46-35D453D5ED2E}" type="parTrans" cxnId="{5E45B261-62A9-4A80-B7ED-789949D168C3}">
      <dgm:prSet/>
      <dgm:spPr/>
      <dgm:t>
        <a:bodyPr/>
        <a:lstStyle/>
        <a:p>
          <a:endParaRPr lang="en-US"/>
        </a:p>
      </dgm:t>
    </dgm:pt>
    <dgm:pt modelId="{EE13DE22-8FBA-4796-BFD0-80BD5C2ACE1B}" type="sibTrans" cxnId="{5E45B261-62A9-4A80-B7ED-789949D168C3}">
      <dgm:prSet/>
      <dgm:spPr/>
      <dgm:t>
        <a:bodyPr/>
        <a:lstStyle/>
        <a:p>
          <a:endParaRPr lang="en-US"/>
        </a:p>
      </dgm:t>
    </dgm:pt>
    <dgm:pt modelId="{D2310CC9-317F-41F9-A791-89A0D6141B7F}">
      <dgm:prSet custT="1"/>
      <dgm:spPr/>
      <dgm:t>
        <a:bodyPr/>
        <a:lstStyle/>
        <a:p>
          <a:pPr rtl="0"/>
          <a:r>
            <a:rPr lang="en-US" sz="1600" dirty="0"/>
            <a:t>Simulate the power system physics to </a:t>
          </a:r>
          <a:r>
            <a:rPr lang="en-US" sz="1600" b="1" dirty="0"/>
            <a:t>ensure voltage and frequency requirements are met</a:t>
          </a:r>
        </a:p>
      </dgm:t>
    </dgm:pt>
    <dgm:pt modelId="{5B594D03-8E21-4B50-9D2B-9C30F2BF7DA4}" type="parTrans" cxnId="{1F404A0D-E2A3-4F7F-A5EC-AFF51165E116}">
      <dgm:prSet/>
      <dgm:spPr/>
      <dgm:t>
        <a:bodyPr/>
        <a:lstStyle/>
        <a:p>
          <a:endParaRPr lang="en-US"/>
        </a:p>
      </dgm:t>
    </dgm:pt>
    <dgm:pt modelId="{0330CD79-4ECC-467F-B51C-588F1592B27E}" type="sibTrans" cxnId="{1F404A0D-E2A3-4F7F-A5EC-AFF51165E116}">
      <dgm:prSet/>
      <dgm:spPr/>
      <dgm:t>
        <a:bodyPr/>
        <a:lstStyle/>
        <a:p>
          <a:endParaRPr lang="en-US"/>
        </a:p>
      </dgm:t>
    </dgm:pt>
    <dgm:pt modelId="{CC92E22C-CB23-4F13-B027-90AC1E2690F1}">
      <dgm:prSet custT="1"/>
      <dgm:spPr/>
      <dgm:t>
        <a:bodyPr/>
        <a:lstStyle/>
        <a:p>
          <a:pPr rtl="0"/>
          <a:r>
            <a:rPr lang="en-US" sz="2000" dirty="0"/>
            <a:t>Production cost models</a:t>
          </a:r>
        </a:p>
      </dgm:t>
    </dgm:pt>
    <dgm:pt modelId="{B5480740-340C-473A-AC62-8AA5F80B3CEE}" type="parTrans" cxnId="{20006497-D834-4E45-9867-9AB10305BAAE}">
      <dgm:prSet/>
      <dgm:spPr/>
      <dgm:t>
        <a:bodyPr/>
        <a:lstStyle/>
        <a:p>
          <a:endParaRPr lang="en-US"/>
        </a:p>
      </dgm:t>
    </dgm:pt>
    <dgm:pt modelId="{43DAC413-9B19-4DD7-AC8A-39F02A1FA50B}" type="sibTrans" cxnId="{20006497-D834-4E45-9867-9AB10305BAAE}">
      <dgm:prSet/>
      <dgm:spPr/>
      <dgm:t>
        <a:bodyPr/>
        <a:lstStyle/>
        <a:p>
          <a:endParaRPr lang="en-US"/>
        </a:p>
      </dgm:t>
    </dgm:pt>
    <dgm:pt modelId="{59B2D40C-9472-472A-A324-494B379CC458}">
      <dgm:prSet custT="1"/>
      <dgm:spPr/>
      <dgm:t>
        <a:bodyPr/>
        <a:lstStyle/>
        <a:p>
          <a:pPr rtl="0"/>
          <a:r>
            <a:rPr lang="en-US" sz="2000" dirty="0"/>
            <a:t>Capacity expansion models</a:t>
          </a:r>
        </a:p>
      </dgm:t>
    </dgm:pt>
    <dgm:pt modelId="{5B7716E8-0CA1-418C-88EB-2D4D84A95533}" type="parTrans" cxnId="{A4C2BD98-8E13-4598-AB5A-FA53FF714D94}">
      <dgm:prSet/>
      <dgm:spPr/>
      <dgm:t>
        <a:bodyPr/>
        <a:lstStyle/>
        <a:p>
          <a:endParaRPr lang="en-US"/>
        </a:p>
      </dgm:t>
    </dgm:pt>
    <dgm:pt modelId="{C584B9AF-A083-4235-84FD-56981EC1A898}" type="sibTrans" cxnId="{A4C2BD98-8E13-4598-AB5A-FA53FF714D94}">
      <dgm:prSet/>
      <dgm:spPr/>
      <dgm:t>
        <a:bodyPr/>
        <a:lstStyle/>
        <a:p>
          <a:endParaRPr lang="en-US"/>
        </a:p>
      </dgm:t>
    </dgm:pt>
    <dgm:pt modelId="{8FF475F1-560E-42A9-BED0-AF0E938673C7}">
      <dgm:prSet custT="1"/>
      <dgm:spPr/>
      <dgm:t>
        <a:bodyPr/>
        <a:lstStyle/>
        <a:p>
          <a:pPr rtl="0"/>
          <a:r>
            <a:rPr lang="en-US" sz="1600" dirty="0"/>
            <a:t>Simulate generation and transmission capacity investments, given assumptions about future conditions</a:t>
          </a:r>
        </a:p>
      </dgm:t>
    </dgm:pt>
    <dgm:pt modelId="{1B5E79F9-26D2-4E93-8D3A-A2E997C3F3B3}" type="parTrans" cxnId="{2B2BCA98-BFF3-499F-ACBB-A6F246725368}">
      <dgm:prSet/>
      <dgm:spPr/>
      <dgm:t>
        <a:bodyPr/>
        <a:lstStyle/>
        <a:p>
          <a:endParaRPr lang="en-US"/>
        </a:p>
      </dgm:t>
    </dgm:pt>
    <dgm:pt modelId="{F5B0D012-F5C7-4DCE-A4FD-66AB17B27B2F}" type="sibTrans" cxnId="{2B2BCA98-BFF3-499F-ACBB-A6F246725368}">
      <dgm:prSet/>
      <dgm:spPr/>
      <dgm:t>
        <a:bodyPr/>
        <a:lstStyle/>
        <a:p>
          <a:endParaRPr lang="en-US"/>
        </a:p>
      </dgm:t>
    </dgm:pt>
    <dgm:pt modelId="{5693F732-7B28-497A-B419-0F698734E82A}">
      <dgm:prSet custT="1"/>
      <dgm:spPr/>
      <dgm:t>
        <a:bodyPr/>
        <a:lstStyle/>
        <a:p>
          <a:pPr rtl="0"/>
          <a:r>
            <a:rPr lang="en-US" sz="1600" dirty="0"/>
            <a:t>Answers the question: </a:t>
          </a:r>
          <a:r>
            <a:rPr lang="en-US" sz="1600" b="1" dirty="0"/>
            <a:t>What mix of resources should we build to meet load?</a:t>
          </a:r>
        </a:p>
      </dgm:t>
    </dgm:pt>
    <dgm:pt modelId="{E841F5B6-C349-4E2F-9FDC-BAB69ACC5609}" type="parTrans" cxnId="{39E02E9A-6627-437D-8B55-C9376B10993E}">
      <dgm:prSet/>
      <dgm:spPr/>
      <dgm:t>
        <a:bodyPr/>
        <a:lstStyle/>
        <a:p>
          <a:endParaRPr lang="en-US"/>
        </a:p>
      </dgm:t>
    </dgm:pt>
    <dgm:pt modelId="{4226533C-F238-43E3-A179-291DFA8448F2}" type="sibTrans" cxnId="{39E02E9A-6627-437D-8B55-C9376B10993E}">
      <dgm:prSet/>
      <dgm:spPr/>
      <dgm:t>
        <a:bodyPr/>
        <a:lstStyle/>
        <a:p>
          <a:endParaRPr lang="en-US"/>
        </a:p>
      </dgm:t>
    </dgm:pt>
    <dgm:pt modelId="{EF54BC1D-BAF7-4220-9306-4CD2F8BFAA57}">
      <dgm:prSet custT="1"/>
      <dgm:spPr/>
      <dgm:t>
        <a:bodyPr/>
        <a:lstStyle/>
        <a:p>
          <a:pPr rtl="0"/>
          <a:r>
            <a:rPr lang="en-US" sz="1600" dirty="0"/>
            <a:t>Analysis in the range of years to decades</a:t>
          </a:r>
        </a:p>
      </dgm:t>
    </dgm:pt>
    <dgm:pt modelId="{22C0E266-A97C-4F89-901C-8A1BB59EEF05}" type="parTrans" cxnId="{7451CFF6-E778-4002-9692-71DD89E1C3BE}">
      <dgm:prSet/>
      <dgm:spPr/>
      <dgm:t>
        <a:bodyPr/>
        <a:lstStyle/>
        <a:p>
          <a:endParaRPr lang="en-US"/>
        </a:p>
      </dgm:t>
    </dgm:pt>
    <dgm:pt modelId="{A2D0C8B3-659A-4709-9833-D40DBF4579F3}" type="sibTrans" cxnId="{7451CFF6-E778-4002-9692-71DD89E1C3BE}">
      <dgm:prSet/>
      <dgm:spPr/>
      <dgm:t>
        <a:bodyPr/>
        <a:lstStyle/>
        <a:p>
          <a:endParaRPr lang="en-US"/>
        </a:p>
      </dgm:t>
    </dgm:pt>
    <dgm:pt modelId="{C920B733-B37C-44F3-A6BB-5D66C6BBF4C4}">
      <dgm:prSet custT="1"/>
      <dgm:spPr/>
      <dgm:t>
        <a:bodyPr/>
        <a:lstStyle/>
        <a:p>
          <a:pPr rtl="0"/>
          <a:r>
            <a:rPr lang="en-US" sz="1600" dirty="0"/>
            <a:t>Typical time step is 30 seconds to 1 minute or even shorter for dynamic/transient simulations</a:t>
          </a:r>
        </a:p>
      </dgm:t>
    </dgm:pt>
    <dgm:pt modelId="{7A866765-1C62-428D-93C9-E30D089308FE}" type="parTrans" cxnId="{79A2EB57-2DE0-4134-8E32-34F6ACB6FB41}">
      <dgm:prSet/>
      <dgm:spPr/>
      <dgm:t>
        <a:bodyPr/>
        <a:lstStyle/>
        <a:p>
          <a:endParaRPr lang="en-US"/>
        </a:p>
      </dgm:t>
    </dgm:pt>
    <dgm:pt modelId="{69C0D39C-5CC7-4860-B4FB-0F7C40845F25}" type="sibTrans" cxnId="{79A2EB57-2DE0-4134-8E32-34F6ACB6FB41}">
      <dgm:prSet/>
      <dgm:spPr/>
      <dgm:t>
        <a:bodyPr/>
        <a:lstStyle/>
        <a:p>
          <a:endParaRPr lang="en-US"/>
        </a:p>
      </dgm:t>
    </dgm:pt>
    <dgm:pt modelId="{62044264-55A5-48EF-8EE8-CBD569492CA0}">
      <dgm:prSet custT="1"/>
      <dgm:spPr/>
      <dgm:t>
        <a:bodyPr/>
        <a:lstStyle/>
        <a:p>
          <a:pPr rtl="0"/>
          <a:r>
            <a:rPr lang="en-US" sz="1600" dirty="0"/>
            <a:t>Can simulate the transmission network to check operational feasibility and simulate dynamic events to examine reliability under fault conditions</a:t>
          </a:r>
        </a:p>
      </dgm:t>
    </dgm:pt>
    <dgm:pt modelId="{E916A9CB-4E3F-4864-84BC-82471EF6E5DB}" type="parTrans" cxnId="{CC59F2B2-05AF-4DDA-A10F-F720466480D8}">
      <dgm:prSet/>
      <dgm:spPr/>
      <dgm:t>
        <a:bodyPr/>
        <a:lstStyle/>
        <a:p>
          <a:endParaRPr lang="en-US"/>
        </a:p>
      </dgm:t>
    </dgm:pt>
    <dgm:pt modelId="{D077312E-8A81-4147-91B8-8F0F4B610E69}" type="sibTrans" cxnId="{CC59F2B2-05AF-4DDA-A10F-F720466480D8}">
      <dgm:prSet/>
      <dgm:spPr/>
      <dgm:t>
        <a:bodyPr/>
        <a:lstStyle/>
        <a:p>
          <a:endParaRPr lang="en-US"/>
        </a:p>
      </dgm:t>
    </dgm:pt>
    <dgm:pt modelId="{81AA0213-9D23-46D2-95DC-49D121850047}">
      <dgm:prSet custT="1"/>
      <dgm:spPr/>
      <dgm:t>
        <a:bodyPr/>
        <a:lstStyle/>
        <a:p>
          <a:pPr rtl="0"/>
          <a:r>
            <a:rPr lang="en-US" sz="1600" dirty="0"/>
            <a:t>Simulate operation of power system to answer the question: </a:t>
          </a:r>
          <a:r>
            <a:rPr lang="en-US" sz="1600" b="1" dirty="0"/>
            <a:t>What is the least cost dispatch of resources </a:t>
          </a:r>
          <a:r>
            <a:rPr lang="en-US" sz="1600" dirty="0"/>
            <a:t>to reliably meet load in every hour at every location?</a:t>
          </a:r>
        </a:p>
      </dgm:t>
    </dgm:pt>
    <dgm:pt modelId="{F0CCA4BB-FCED-4897-94CA-46B05D127744}" type="sibTrans" cxnId="{A993F456-415A-486C-B16D-61A653A904C0}">
      <dgm:prSet/>
      <dgm:spPr/>
      <dgm:t>
        <a:bodyPr/>
        <a:lstStyle/>
        <a:p>
          <a:endParaRPr lang="en-US"/>
        </a:p>
      </dgm:t>
    </dgm:pt>
    <dgm:pt modelId="{4021B217-7680-4698-A1DF-55C2EC1A352A}" type="parTrans" cxnId="{A993F456-415A-486C-B16D-61A653A904C0}">
      <dgm:prSet/>
      <dgm:spPr/>
      <dgm:t>
        <a:bodyPr/>
        <a:lstStyle/>
        <a:p>
          <a:endParaRPr lang="en-US"/>
        </a:p>
      </dgm:t>
    </dgm:pt>
    <dgm:pt modelId="{F0D58702-EC1A-4159-8465-77C12D599CCE}">
      <dgm:prSet custT="1"/>
      <dgm:spPr/>
      <dgm:t>
        <a:bodyPr/>
        <a:lstStyle/>
        <a:p>
          <a:pPr rtl="0"/>
          <a:r>
            <a:rPr lang="en-US" sz="1600" dirty="0"/>
            <a:t>Typical analysis: 1-week to 1-year at higher temporal resolution (hours to minutes)</a:t>
          </a:r>
        </a:p>
      </dgm:t>
    </dgm:pt>
    <dgm:pt modelId="{1D325622-EAF8-4498-B2F1-3FD9086F80A0}" type="sibTrans" cxnId="{9549517C-17B2-4CDC-8B3F-7C8F713E3EB1}">
      <dgm:prSet/>
      <dgm:spPr/>
      <dgm:t>
        <a:bodyPr/>
        <a:lstStyle/>
        <a:p>
          <a:endParaRPr lang="en-US"/>
        </a:p>
      </dgm:t>
    </dgm:pt>
    <dgm:pt modelId="{442565F5-A2B3-4B9C-B4A7-3417C59E82A3}" type="parTrans" cxnId="{9549517C-17B2-4CDC-8B3F-7C8F713E3EB1}">
      <dgm:prSet/>
      <dgm:spPr/>
      <dgm:t>
        <a:bodyPr/>
        <a:lstStyle/>
        <a:p>
          <a:endParaRPr lang="en-US"/>
        </a:p>
      </dgm:t>
    </dgm:pt>
    <dgm:pt modelId="{3A905043-37B9-440E-868D-3F0CBB63E8C5}" type="pres">
      <dgm:prSet presAssocID="{8AAA2546-E572-45C9-B9B4-7409759F7D77}" presName="Name0" presStyleCnt="0">
        <dgm:presLayoutVars>
          <dgm:dir/>
          <dgm:animLvl val="lvl"/>
          <dgm:resizeHandles val="exact"/>
        </dgm:presLayoutVars>
      </dgm:prSet>
      <dgm:spPr/>
    </dgm:pt>
    <dgm:pt modelId="{2E43DFD7-58A5-4F10-8094-6C1BB9907905}" type="pres">
      <dgm:prSet presAssocID="{4B7116EC-4B78-47D4-933A-3F5C343E9964}" presName="composite" presStyleCnt="0"/>
      <dgm:spPr/>
    </dgm:pt>
    <dgm:pt modelId="{A2C739C5-ECF6-4DDF-93EF-78F30A27CFC5}" type="pres">
      <dgm:prSet presAssocID="{4B7116EC-4B78-47D4-933A-3F5C343E9964}" presName="parTx" presStyleLbl="alignNode1" presStyleIdx="0" presStyleCnt="3" custLinFactX="100000" custLinFactNeighborX="120508" custLinFactNeighborY="-9664">
        <dgm:presLayoutVars>
          <dgm:chMax val="0"/>
          <dgm:chPref val="0"/>
          <dgm:bulletEnabled val="1"/>
        </dgm:presLayoutVars>
      </dgm:prSet>
      <dgm:spPr/>
    </dgm:pt>
    <dgm:pt modelId="{04662B3B-5A5E-43F6-940D-587051DF018E}" type="pres">
      <dgm:prSet presAssocID="{4B7116EC-4B78-47D4-933A-3F5C343E9964}" presName="desTx" presStyleLbl="alignAccFollowNode1" presStyleIdx="0" presStyleCnt="3" custLinFactX="100000" custLinFactNeighborX="120490" custLinFactNeighborY="-9369">
        <dgm:presLayoutVars>
          <dgm:bulletEnabled val="1"/>
        </dgm:presLayoutVars>
      </dgm:prSet>
      <dgm:spPr/>
    </dgm:pt>
    <dgm:pt modelId="{73D98C84-30FD-4312-9E38-B4162BBE37F7}" type="pres">
      <dgm:prSet presAssocID="{EE13DE22-8FBA-4796-BFD0-80BD5C2ACE1B}" presName="space" presStyleCnt="0"/>
      <dgm:spPr/>
    </dgm:pt>
    <dgm:pt modelId="{4A3DB5CD-61CC-42C5-9E1E-43EBE347A2F5}" type="pres">
      <dgm:prSet presAssocID="{CC92E22C-CB23-4F13-B027-90AC1E2690F1}" presName="composite" presStyleCnt="0"/>
      <dgm:spPr/>
    </dgm:pt>
    <dgm:pt modelId="{387A4D5E-8F52-4565-85BA-87BDB662587F}" type="pres">
      <dgm:prSet presAssocID="{CC92E22C-CB23-4F13-B027-90AC1E2690F1}" presName="parTx" presStyleLbl="alignNode1" presStyleIdx="1" presStyleCnt="3" custLinFactNeighborX="-839" custLinFactNeighborY="-20700">
        <dgm:presLayoutVars>
          <dgm:chMax val="0"/>
          <dgm:chPref val="0"/>
          <dgm:bulletEnabled val="1"/>
        </dgm:presLayoutVars>
      </dgm:prSet>
      <dgm:spPr/>
    </dgm:pt>
    <dgm:pt modelId="{1BB2C4C8-5A72-4AE1-903A-84CAE5FE208D}" type="pres">
      <dgm:prSet presAssocID="{CC92E22C-CB23-4F13-B027-90AC1E2690F1}" presName="desTx" presStyleLbl="alignAccFollowNode1" presStyleIdx="1" presStyleCnt="3" custLinFactNeighborX="-1000" custLinFactNeighborY="-5551">
        <dgm:presLayoutVars>
          <dgm:bulletEnabled val="1"/>
        </dgm:presLayoutVars>
      </dgm:prSet>
      <dgm:spPr/>
    </dgm:pt>
    <dgm:pt modelId="{1E0AEAB7-FDBE-460F-9217-74DF840FD412}" type="pres">
      <dgm:prSet presAssocID="{43DAC413-9B19-4DD7-AC8A-39F02A1FA50B}" presName="space" presStyleCnt="0"/>
      <dgm:spPr/>
    </dgm:pt>
    <dgm:pt modelId="{1B16F252-B87D-4805-9406-4CD7AA99158D}" type="pres">
      <dgm:prSet presAssocID="{59B2D40C-9472-472A-A324-494B379CC458}" presName="composite" presStyleCnt="0"/>
      <dgm:spPr/>
    </dgm:pt>
    <dgm:pt modelId="{B8EBB609-B4B3-4B63-8BDF-EAD2A32CBF1C}" type="pres">
      <dgm:prSet presAssocID="{59B2D40C-9472-472A-A324-494B379CC458}" presName="parTx" presStyleLbl="alignNode1" presStyleIdx="2" presStyleCnt="3" custScaleY="100000" custLinFactX="-100000" custLinFactNeighborX="-128103" custLinFactNeighborY="-27373">
        <dgm:presLayoutVars>
          <dgm:chMax val="0"/>
          <dgm:chPref val="0"/>
          <dgm:bulletEnabled val="1"/>
        </dgm:presLayoutVars>
      </dgm:prSet>
      <dgm:spPr/>
    </dgm:pt>
    <dgm:pt modelId="{4DF463CE-DD82-40C3-9569-309CA98D5956}" type="pres">
      <dgm:prSet presAssocID="{59B2D40C-9472-472A-A324-494B379CC458}" presName="desTx" presStyleLbl="alignAccFollowNode1" presStyleIdx="2" presStyleCnt="3" custLinFactX="-100000" custLinFactNeighborX="-128103" custLinFactNeighborY="-3943">
        <dgm:presLayoutVars>
          <dgm:bulletEnabled val="1"/>
        </dgm:presLayoutVars>
      </dgm:prSet>
      <dgm:spPr/>
    </dgm:pt>
  </dgm:ptLst>
  <dgm:cxnLst>
    <dgm:cxn modelId="{95079403-6B41-4B03-9B05-4C339575551F}" type="presOf" srcId="{62044264-55A5-48EF-8EE8-CBD569492CA0}" destId="{04662B3B-5A5E-43F6-940D-587051DF018E}" srcOrd="0" destOrd="1" presId="urn:microsoft.com/office/officeart/2005/8/layout/hList1"/>
    <dgm:cxn modelId="{1F404A0D-E2A3-4F7F-A5EC-AFF51165E116}" srcId="{4B7116EC-4B78-47D4-933A-3F5C343E9964}" destId="{D2310CC9-317F-41F9-A791-89A0D6141B7F}" srcOrd="0" destOrd="0" parTransId="{5B594D03-8E21-4B50-9D2B-9C30F2BF7DA4}" sibTransId="{0330CD79-4ECC-467F-B51C-588F1592B27E}"/>
    <dgm:cxn modelId="{94BD271F-D6E9-48A6-ADAE-DB6662362FEC}" type="presOf" srcId="{5693F732-7B28-497A-B419-0F698734E82A}" destId="{4DF463CE-DD82-40C3-9569-309CA98D5956}" srcOrd="0" destOrd="1" presId="urn:microsoft.com/office/officeart/2005/8/layout/hList1"/>
    <dgm:cxn modelId="{9D6B022E-8C87-4EBA-AE7C-51B77593530A}" type="presOf" srcId="{D2310CC9-317F-41F9-A791-89A0D6141B7F}" destId="{04662B3B-5A5E-43F6-940D-587051DF018E}" srcOrd="0" destOrd="0" presId="urn:microsoft.com/office/officeart/2005/8/layout/hList1"/>
    <dgm:cxn modelId="{B7FFD73D-F598-4817-A655-94F291454672}" type="presOf" srcId="{C920B733-B37C-44F3-A6BB-5D66C6BBF4C4}" destId="{04662B3B-5A5E-43F6-940D-587051DF018E}" srcOrd="0" destOrd="2" presId="urn:microsoft.com/office/officeart/2005/8/layout/hList1"/>
    <dgm:cxn modelId="{B2FF904F-F2F8-45F2-BDE4-F4FD28242EF2}" type="presOf" srcId="{8AAA2546-E572-45C9-B9B4-7409759F7D77}" destId="{3A905043-37B9-440E-868D-3F0CBB63E8C5}" srcOrd="0" destOrd="0" presId="urn:microsoft.com/office/officeart/2005/8/layout/hList1"/>
    <dgm:cxn modelId="{6D85C451-A6A1-47B9-95BE-13B95076C5A1}" type="presOf" srcId="{F0D58702-EC1A-4159-8465-77C12D599CCE}" destId="{1BB2C4C8-5A72-4AE1-903A-84CAE5FE208D}" srcOrd="0" destOrd="1" presId="urn:microsoft.com/office/officeart/2005/8/layout/hList1"/>
    <dgm:cxn modelId="{A993F456-415A-486C-B16D-61A653A904C0}" srcId="{CC92E22C-CB23-4F13-B027-90AC1E2690F1}" destId="{81AA0213-9D23-46D2-95DC-49D121850047}" srcOrd="0" destOrd="0" parTransId="{4021B217-7680-4698-A1DF-55C2EC1A352A}" sibTransId="{F0CCA4BB-FCED-4897-94CA-46B05D127744}"/>
    <dgm:cxn modelId="{79A2EB57-2DE0-4134-8E32-34F6ACB6FB41}" srcId="{4B7116EC-4B78-47D4-933A-3F5C343E9964}" destId="{C920B733-B37C-44F3-A6BB-5D66C6BBF4C4}" srcOrd="2" destOrd="0" parTransId="{7A866765-1C62-428D-93C9-E30D089308FE}" sibTransId="{69C0D39C-5CC7-4860-B4FB-0F7C40845F25}"/>
    <dgm:cxn modelId="{5E45B261-62A9-4A80-B7ED-789949D168C3}" srcId="{8AAA2546-E572-45C9-B9B4-7409759F7D77}" destId="{4B7116EC-4B78-47D4-933A-3F5C343E9964}" srcOrd="0" destOrd="0" parTransId="{90783ECC-CA62-4F06-8F46-35D453D5ED2E}" sibTransId="{EE13DE22-8FBA-4796-BFD0-80BD5C2ACE1B}"/>
    <dgm:cxn modelId="{9549517C-17B2-4CDC-8B3F-7C8F713E3EB1}" srcId="{CC92E22C-CB23-4F13-B027-90AC1E2690F1}" destId="{F0D58702-EC1A-4159-8465-77C12D599CCE}" srcOrd="1" destOrd="0" parTransId="{442565F5-A2B3-4B9C-B4A7-3417C59E82A3}" sibTransId="{1D325622-EAF8-4498-B2F1-3FD9086F80A0}"/>
    <dgm:cxn modelId="{5E50277D-6D08-4CE0-8107-9EAE2EE6AD33}" type="presOf" srcId="{EF54BC1D-BAF7-4220-9306-4CD2F8BFAA57}" destId="{4DF463CE-DD82-40C3-9569-309CA98D5956}" srcOrd="0" destOrd="2" presId="urn:microsoft.com/office/officeart/2005/8/layout/hList1"/>
    <dgm:cxn modelId="{20006497-D834-4E45-9867-9AB10305BAAE}" srcId="{8AAA2546-E572-45C9-B9B4-7409759F7D77}" destId="{CC92E22C-CB23-4F13-B027-90AC1E2690F1}" srcOrd="1" destOrd="0" parTransId="{B5480740-340C-473A-AC62-8AA5F80B3CEE}" sibTransId="{43DAC413-9B19-4DD7-AC8A-39F02A1FA50B}"/>
    <dgm:cxn modelId="{A4C2BD98-8E13-4598-AB5A-FA53FF714D94}" srcId="{8AAA2546-E572-45C9-B9B4-7409759F7D77}" destId="{59B2D40C-9472-472A-A324-494B379CC458}" srcOrd="2" destOrd="0" parTransId="{5B7716E8-0CA1-418C-88EB-2D4D84A95533}" sibTransId="{C584B9AF-A083-4235-84FD-56981EC1A898}"/>
    <dgm:cxn modelId="{2B2BCA98-BFF3-499F-ACBB-A6F246725368}" srcId="{59B2D40C-9472-472A-A324-494B379CC458}" destId="{8FF475F1-560E-42A9-BED0-AF0E938673C7}" srcOrd="0" destOrd="0" parTransId="{1B5E79F9-26D2-4E93-8D3A-A2E997C3F3B3}" sibTransId="{F5B0D012-F5C7-4DCE-A4FD-66AB17B27B2F}"/>
    <dgm:cxn modelId="{39E02E9A-6627-437D-8B55-C9376B10993E}" srcId="{59B2D40C-9472-472A-A324-494B379CC458}" destId="{5693F732-7B28-497A-B419-0F698734E82A}" srcOrd="1" destOrd="0" parTransId="{E841F5B6-C349-4E2F-9FDC-BAB69ACC5609}" sibTransId="{4226533C-F238-43E3-A179-291DFA8448F2}"/>
    <dgm:cxn modelId="{310B98A1-945F-4AF1-A399-FD9612129112}" type="presOf" srcId="{8FF475F1-560E-42A9-BED0-AF0E938673C7}" destId="{4DF463CE-DD82-40C3-9569-309CA98D5956}" srcOrd="0" destOrd="0" presId="urn:microsoft.com/office/officeart/2005/8/layout/hList1"/>
    <dgm:cxn modelId="{CC59F2B2-05AF-4DDA-A10F-F720466480D8}" srcId="{4B7116EC-4B78-47D4-933A-3F5C343E9964}" destId="{62044264-55A5-48EF-8EE8-CBD569492CA0}" srcOrd="1" destOrd="0" parTransId="{E916A9CB-4E3F-4864-84BC-82471EF6E5DB}" sibTransId="{D077312E-8A81-4147-91B8-8F0F4B610E69}"/>
    <dgm:cxn modelId="{052BE1D1-FC72-4D67-A137-EC3C79A94A98}" type="presOf" srcId="{81AA0213-9D23-46D2-95DC-49D121850047}" destId="{1BB2C4C8-5A72-4AE1-903A-84CAE5FE208D}" srcOrd="0" destOrd="0" presId="urn:microsoft.com/office/officeart/2005/8/layout/hList1"/>
    <dgm:cxn modelId="{72FB16D5-452F-45EC-9FF5-B0EA33E1827D}" type="presOf" srcId="{59B2D40C-9472-472A-A324-494B379CC458}" destId="{B8EBB609-B4B3-4B63-8BDF-EAD2A32CBF1C}" srcOrd="0" destOrd="0" presId="urn:microsoft.com/office/officeart/2005/8/layout/hList1"/>
    <dgm:cxn modelId="{828B74EE-B992-45F2-8564-87EC78C0ABEA}" type="presOf" srcId="{CC92E22C-CB23-4F13-B027-90AC1E2690F1}" destId="{387A4D5E-8F52-4565-85BA-87BDB662587F}" srcOrd="0" destOrd="0" presId="urn:microsoft.com/office/officeart/2005/8/layout/hList1"/>
    <dgm:cxn modelId="{7451CFF6-E778-4002-9692-71DD89E1C3BE}" srcId="{59B2D40C-9472-472A-A324-494B379CC458}" destId="{EF54BC1D-BAF7-4220-9306-4CD2F8BFAA57}" srcOrd="2" destOrd="0" parTransId="{22C0E266-A97C-4F89-901C-8A1BB59EEF05}" sibTransId="{A2D0C8B3-659A-4709-9833-D40DBF4579F3}"/>
    <dgm:cxn modelId="{A143DBFF-528B-4EB8-A6AD-6AD5DC4496E5}" type="presOf" srcId="{4B7116EC-4B78-47D4-933A-3F5C343E9964}" destId="{A2C739C5-ECF6-4DDF-93EF-78F30A27CFC5}" srcOrd="0" destOrd="0" presId="urn:microsoft.com/office/officeart/2005/8/layout/hList1"/>
    <dgm:cxn modelId="{5314C3B7-EE5B-47F7-B966-77D9F49A7A73}" type="presParOf" srcId="{3A905043-37B9-440E-868D-3F0CBB63E8C5}" destId="{2E43DFD7-58A5-4F10-8094-6C1BB9907905}" srcOrd="0" destOrd="0" presId="urn:microsoft.com/office/officeart/2005/8/layout/hList1"/>
    <dgm:cxn modelId="{55573748-0655-47EF-882C-3F4BE4C011DE}" type="presParOf" srcId="{2E43DFD7-58A5-4F10-8094-6C1BB9907905}" destId="{A2C739C5-ECF6-4DDF-93EF-78F30A27CFC5}" srcOrd="0" destOrd="0" presId="urn:microsoft.com/office/officeart/2005/8/layout/hList1"/>
    <dgm:cxn modelId="{7F082331-EEF9-49EB-8536-759F5A14883D}" type="presParOf" srcId="{2E43DFD7-58A5-4F10-8094-6C1BB9907905}" destId="{04662B3B-5A5E-43F6-940D-587051DF018E}" srcOrd="1" destOrd="0" presId="urn:microsoft.com/office/officeart/2005/8/layout/hList1"/>
    <dgm:cxn modelId="{53E776B8-2846-4871-B2B4-62857DFFB21A}" type="presParOf" srcId="{3A905043-37B9-440E-868D-3F0CBB63E8C5}" destId="{73D98C84-30FD-4312-9E38-B4162BBE37F7}" srcOrd="1" destOrd="0" presId="urn:microsoft.com/office/officeart/2005/8/layout/hList1"/>
    <dgm:cxn modelId="{BD96DE8E-23F3-4C39-8FB6-ACF7BE1C2849}" type="presParOf" srcId="{3A905043-37B9-440E-868D-3F0CBB63E8C5}" destId="{4A3DB5CD-61CC-42C5-9E1E-43EBE347A2F5}" srcOrd="2" destOrd="0" presId="urn:microsoft.com/office/officeart/2005/8/layout/hList1"/>
    <dgm:cxn modelId="{13902B46-D9FF-45FA-95E3-1CB1B7F5D59F}" type="presParOf" srcId="{4A3DB5CD-61CC-42C5-9E1E-43EBE347A2F5}" destId="{387A4D5E-8F52-4565-85BA-87BDB662587F}" srcOrd="0" destOrd="0" presId="urn:microsoft.com/office/officeart/2005/8/layout/hList1"/>
    <dgm:cxn modelId="{4C6628A3-1E5C-4196-8DC4-929DCC7D07CE}" type="presParOf" srcId="{4A3DB5CD-61CC-42C5-9E1E-43EBE347A2F5}" destId="{1BB2C4C8-5A72-4AE1-903A-84CAE5FE208D}" srcOrd="1" destOrd="0" presId="urn:microsoft.com/office/officeart/2005/8/layout/hList1"/>
    <dgm:cxn modelId="{FB76A611-9A6D-4B6B-9A7E-57B578341FF4}" type="presParOf" srcId="{3A905043-37B9-440E-868D-3F0CBB63E8C5}" destId="{1E0AEAB7-FDBE-460F-9217-74DF840FD412}" srcOrd="3" destOrd="0" presId="urn:microsoft.com/office/officeart/2005/8/layout/hList1"/>
    <dgm:cxn modelId="{BC1CBCFD-F278-456A-940A-46F04A09D5FC}" type="presParOf" srcId="{3A905043-37B9-440E-868D-3F0CBB63E8C5}" destId="{1B16F252-B87D-4805-9406-4CD7AA99158D}" srcOrd="4" destOrd="0" presId="urn:microsoft.com/office/officeart/2005/8/layout/hList1"/>
    <dgm:cxn modelId="{C97026F0-012B-4363-B2EC-50B903130B18}" type="presParOf" srcId="{1B16F252-B87D-4805-9406-4CD7AA99158D}" destId="{B8EBB609-B4B3-4B63-8BDF-EAD2A32CBF1C}" srcOrd="0" destOrd="0" presId="urn:microsoft.com/office/officeart/2005/8/layout/hList1"/>
    <dgm:cxn modelId="{9697EBBB-C9CC-4C56-8711-43BC248953F9}" type="presParOf" srcId="{1B16F252-B87D-4805-9406-4CD7AA99158D}" destId="{4DF463CE-DD82-40C3-9569-309CA98D595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739C5-ECF6-4DDF-93EF-78F30A27CFC5}">
      <dsp:nvSpPr>
        <dsp:cNvPr id="0" name=""/>
        <dsp:cNvSpPr/>
      </dsp:nvSpPr>
      <dsp:spPr>
        <a:xfrm>
          <a:off x="7757630" y="0"/>
          <a:ext cx="3516436" cy="1406574"/>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dirty="0"/>
            <a:t>Power flow/reliability models</a:t>
          </a:r>
        </a:p>
      </dsp:txBody>
      <dsp:txXfrm>
        <a:off x="7757630" y="0"/>
        <a:ext cx="3516436" cy="1406574"/>
      </dsp:txXfrm>
    </dsp:sp>
    <dsp:sp modelId="{04662B3B-5A5E-43F6-940D-587051DF018E}">
      <dsp:nvSpPr>
        <dsp:cNvPr id="0" name=""/>
        <dsp:cNvSpPr/>
      </dsp:nvSpPr>
      <dsp:spPr>
        <a:xfrm>
          <a:off x="7756997" y="1271402"/>
          <a:ext cx="3516436" cy="285480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t>Simulate the power system physics to </a:t>
          </a:r>
          <a:r>
            <a:rPr lang="en-US" sz="1600" b="1" kern="1200" dirty="0"/>
            <a:t>ensure voltage and frequency requirements are met</a:t>
          </a:r>
        </a:p>
        <a:p>
          <a:pPr marL="171450" lvl="1" indent="-171450" algn="l" defTabSz="711200" rtl="0">
            <a:lnSpc>
              <a:spcPct val="90000"/>
            </a:lnSpc>
            <a:spcBef>
              <a:spcPct val="0"/>
            </a:spcBef>
            <a:spcAft>
              <a:spcPct val="15000"/>
            </a:spcAft>
            <a:buChar char="•"/>
          </a:pPr>
          <a:r>
            <a:rPr lang="en-US" sz="1600" kern="1200" dirty="0"/>
            <a:t>Can simulate the transmission network to check operational feasibility and simulate dynamic events to examine reliability under fault conditions</a:t>
          </a:r>
        </a:p>
        <a:p>
          <a:pPr marL="171450" lvl="1" indent="-171450" algn="l" defTabSz="711200" rtl="0">
            <a:lnSpc>
              <a:spcPct val="90000"/>
            </a:lnSpc>
            <a:spcBef>
              <a:spcPct val="0"/>
            </a:spcBef>
            <a:spcAft>
              <a:spcPct val="15000"/>
            </a:spcAft>
            <a:buChar char="•"/>
          </a:pPr>
          <a:r>
            <a:rPr lang="en-US" sz="1600" kern="1200" dirty="0"/>
            <a:t>Typical time step is 30 seconds to 1 minute or even shorter for dynamic/transient simulations</a:t>
          </a:r>
        </a:p>
      </dsp:txBody>
      <dsp:txXfrm>
        <a:off x="7756997" y="1271402"/>
        <a:ext cx="3516436" cy="2854800"/>
      </dsp:txXfrm>
    </dsp:sp>
    <dsp:sp modelId="{387A4D5E-8F52-4565-85BA-87BDB662587F}">
      <dsp:nvSpPr>
        <dsp:cNvPr id="0" name=""/>
        <dsp:cNvSpPr/>
      </dsp:nvSpPr>
      <dsp:spPr>
        <a:xfrm>
          <a:off x="3982841" y="0"/>
          <a:ext cx="3516436" cy="1406574"/>
        </a:xfrm>
        <a:prstGeom prst="rect">
          <a:avLst/>
        </a:prstGeom>
        <a:solidFill>
          <a:schemeClr val="accent3">
            <a:hueOff val="5625132"/>
            <a:satOff val="-8440"/>
            <a:lumOff val="-1373"/>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dirty="0"/>
            <a:t>Production cost models</a:t>
          </a:r>
        </a:p>
      </dsp:txBody>
      <dsp:txXfrm>
        <a:off x="3982841" y="0"/>
        <a:ext cx="3516436" cy="1406574"/>
      </dsp:txXfrm>
    </dsp:sp>
    <dsp:sp modelId="{1BB2C4C8-5A72-4AE1-903A-84CAE5FE208D}">
      <dsp:nvSpPr>
        <dsp:cNvPr id="0" name=""/>
        <dsp:cNvSpPr/>
      </dsp:nvSpPr>
      <dsp:spPr>
        <a:xfrm>
          <a:off x="3977179" y="1380398"/>
          <a:ext cx="3516436" cy="2854800"/>
        </a:xfrm>
        <a:prstGeom prst="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t>Simulate operation of power system to answer the question: </a:t>
          </a:r>
          <a:r>
            <a:rPr lang="en-US" sz="1600" b="1" kern="1200" dirty="0"/>
            <a:t>What is the least cost dispatch of resources </a:t>
          </a:r>
          <a:r>
            <a:rPr lang="en-US" sz="1600" kern="1200" dirty="0"/>
            <a:t>to reliably meet load in every hour at every location?</a:t>
          </a:r>
        </a:p>
        <a:p>
          <a:pPr marL="171450" lvl="1" indent="-171450" algn="l" defTabSz="711200" rtl="0">
            <a:lnSpc>
              <a:spcPct val="90000"/>
            </a:lnSpc>
            <a:spcBef>
              <a:spcPct val="0"/>
            </a:spcBef>
            <a:spcAft>
              <a:spcPct val="15000"/>
            </a:spcAft>
            <a:buChar char="•"/>
          </a:pPr>
          <a:r>
            <a:rPr lang="en-US" sz="1600" kern="1200" dirty="0"/>
            <a:t>Typical analysis: 1-week to 1-year at higher temporal resolution (hours to minutes)</a:t>
          </a:r>
        </a:p>
      </dsp:txBody>
      <dsp:txXfrm>
        <a:off x="3977179" y="1380398"/>
        <a:ext cx="3516436" cy="2854800"/>
      </dsp:txXfrm>
    </dsp:sp>
    <dsp:sp modelId="{B8EBB609-B4B3-4B63-8BDF-EAD2A32CBF1C}">
      <dsp:nvSpPr>
        <dsp:cNvPr id="0" name=""/>
        <dsp:cNvSpPr/>
      </dsp:nvSpPr>
      <dsp:spPr>
        <a:xfrm>
          <a:off x="0" y="0"/>
          <a:ext cx="3516436" cy="1406574"/>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dirty="0"/>
            <a:t>Capacity expansion models</a:t>
          </a:r>
        </a:p>
      </dsp:txBody>
      <dsp:txXfrm>
        <a:off x="0" y="0"/>
        <a:ext cx="3516436" cy="1406574"/>
      </dsp:txXfrm>
    </dsp:sp>
    <dsp:sp modelId="{4DF463CE-DD82-40C3-9569-309CA98D5956}">
      <dsp:nvSpPr>
        <dsp:cNvPr id="0" name=""/>
        <dsp:cNvSpPr/>
      </dsp:nvSpPr>
      <dsp:spPr>
        <a:xfrm>
          <a:off x="0" y="1426304"/>
          <a:ext cx="3516436" cy="2854800"/>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t>Simulate generation and transmission capacity investments, given assumptions about future conditions</a:t>
          </a:r>
        </a:p>
        <a:p>
          <a:pPr marL="171450" lvl="1" indent="-171450" algn="l" defTabSz="711200" rtl="0">
            <a:lnSpc>
              <a:spcPct val="90000"/>
            </a:lnSpc>
            <a:spcBef>
              <a:spcPct val="0"/>
            </a:spcBef>
            <a:spcAft>
              <a:spcPct val="15000"/>
            </a:spcAft>
            <a:buChar char="•"/>
          </a:pPr>
          <a:r>
            <a:rPr lang="en-US" sz="1600" kern="1200" dirty="0"/>
            <a:t>Answers the question: </a:t>
          </a:r>
          <a:r>
            <a:rPr lang="en-US" sz="1600" b="1" kern="1200" dirty="0"/>
            <a:t>What mix of resources should we build to meet load?</a:t>
          </a:r>
        </a:p>
        <a:p>
          <a:pPr marL="171450" lvl="1" indent="-171450" algn="l" defTabSz="711200" rtl="0">
            <a:lnSpc>
              <a:spcPct val="90000"/>
            </a:lnSpc>
            <a:spcBef>
              <a:spcPct val="0"/>
            </a:spcBef>
            <a:spcAft>
              <a:spcPct val="15000"/>
            </a:spcAft>
            <a:buChar char="•"/>
          </a:pPr>
          <a:r>
            <a:rPr lang="en-US" sz="1600" kern="1200" dirty="0"/>
            <a:t>Analysis in the range of years to decades</a:t>
          </a:r>
        </a:p>
      </dsp:txBody>
      <dsp:txXfrm>
        <a:off x="0" y="1426304"/>
        <a:ext cx="3516436"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0.64496</cdr:x>
      <cdr:y>0.12379</cdr:y>
    </cdr:from>
    <cdr:to>
      <cdr:x>0.79347</cdr:x>
      <cdr:y>0.26659</cdr:y>
    </cdr:to>
    <cdr:sp macro="" textlink="">
      <cdr:nvSpPr>
        <cdr:cNvPr id="2" name="TextBox 6">
          <a:extLst xmlns:a="http://schemas.openxmlformats.org/drawingml/2006/main">
            <a:ext uri="{FF2B5EF4-FFF2-40B4-BE49-F238E27FC236}">
              <a16:creationId xmlns:a16="http://schemas.microsoft.com/office/drawing/2014/main" id="{B0439275-8805-8B43-B766-CA6611048619}"/>
            </a:ext>
          </a:extLst>
        </cdr:cNvPr>
        <cdr:cNvSpPr txBox="1"/>
      </cdr:nvSpPr>
      <cdr:spPr>
        <a:xfrm xmlns:a="http://schemas.openxmlformats.org/drawingml/2006/main">
          <a:off x="3630657" y="560250"/>
          <a:ext cx="836022"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dirty="0"/>
            <a:t>Peak load</a:t>
          </a:r>
        </a:p>
      </cdr:txBody>
    </cdr:sp>
  </cdr:relSizeAnchor>
  <cdr:relSizeAnchor xmlns:cdr="http://schemas.openxmlformats.org/drawingml/2006/chartDrawing">
    <cdr:from>
      <cdr:x>0.71922</cdr:x>
      <cdr:y>0.26659</cdr:y>
    </cdr:from>
    <cdr:to>
      <cdr:x>0.72163</cdr:x>
      <cdr:y>0.91926</cdr:y>
    </cdr:to>
    <cdr:cxnSp macro="">
      <cdr:nvCxnSpPr>
        <cdr:cNvPr id="4" name="Straight Connector 3">
          <a:extLst xmlns:a="http://schemas.openxmlformats.org/drawingml/2006/main">
            <a:ext uri="{FF2B5EF4-FFF2-40B4-BE49-F238E27FC236}">
              <a16:creationId xmlns:a16="http://schemas.microsoft.com/office/drawing/2014/main" id="{FC1FF1CF-ED00-0A4B-B4F8-08CC45497C4D}"/>
            </a:ext>
          </a:extLst>
        </cdr:cNvPr>
        <cdr:cNvCxnSpPr>
          <a:stCxn xmlns:a="http://schemas.openxmlformats.org/drawingml/2006/main" id="2" idx="2"/>
        </cdr:cNvCxnSpPr>
      </cdr:nvCxnSpPr>
      <cdr:spPr>
        <a:xfrm xmlns:a="http://schemas.openxmlformats.org/drawingml/2006/main">
          <a:off x="4048668" y="1206581"/>
          <a:ext cx="13563" cy="2953939"/>
        </a:xfrm>
        <a:prstGeom xmlns:a="http://schemas.openxmlformats.org/drawingml/2006/main" prst="line">
          <a:avLst/>
        </a:prstGeom>
        <a:ln xmlns:a="http://schemas.openxmlformats.org/drawingml/2006/main">
          <a:solidFill>
            <a:schemeClr val="tx1"/>
          </a:solidFill>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0.7203</cdr:x>
      <cdr:y>0.25543</cdr:y>
    </cdr:from>
    <cdr:to>
      <cdr:x>0.7203</cdr:x>
      <cdr:y>0.91637</cdr:y>
    </cdr:to>
    <cdr:cxnSp macro="">
      <cdr:nvCxnSpPr>
        <cdr:cNvPr id="3" name="Straight Connector 2">
          <a:extLst xmlns:a="http://schemas.openxmlformats.org/drawingml/2006/main">
            <a:ext uri="{FF2B5EF4-FFF2-40B4-BE49-F238E27FC236}">
              <a16:creationId xmlns:a16="http://schemas.microsoft.com/office/drawing/2014/main" id="{6D7DDF38-14AB-5B4C-85DD-C2A37A61640A}"/>
            </a:ext>
          </a:extLst>
        </cdr:cNvPr>
        <cdr:cNvCxnSpPr/>
      </cdr:nvCxnSpPr>
      <cdr:spPr>
        <a:xfrm xmlns:a="http://schemas.openxmlformats.org/drawingml/2006/main">
          <a:off x="4054791" y="1156063"/>
          <a:ext cx="0" cy="2991394"/>
        </a:xfrm>
        <a:prstGeom xmlns:a="http://schemas.openxmlformats.org/drawingml/2006/main" prst="line">
          <a:avLst/>
        </a:prstGeom>
        <a:ln xmlns:a="http://schemas.openxmlformats.org/drawingml/2006/main">
          <a:prstDash val="sysDash"/>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0.27356</cdr:x>
      <cdr:y>0.42565</cdr:y>
    </cdr:from>
    <cdr:to>
      <cdr:x>0.64949</cdr:x>
      <cdr:y>0.65077</cdr:y>
    </cdr:to>
    <cdr:sp macro="" textlink="">
      <cdr:nvSpPr>
        <cdr:cNvPr id="5" name="Line Callout 1 (No Border) 4">
          <a:extLst xmlns:a="http://schemas.openxmlformats.org/drawingml/2006/main">
            <a:ext uri="{FF2B5EF4-FFF2-40B4-BE49-F238E27FC236}">
              <a16:creationId xmlns:a16="http://schemas.microsoft.com/office/drawing/2014/main" id="{429AB882-30F9-714F-B486-3A926D957C39}"/>
            </a:ext>
          </a:extLst>
        </cdr:cNvPr>
        <cdr:cNvSpPr/>
      </cdr:nvSpPr>
      <cdr:spPr>
        <a:xfrm xmlns:a="http://schemas.openxmlformats.org/drawingml/2006/main">
          <a:off x="1539967" y="1926454"/>
          <a:ext cx="2116182" cy="1018904"/>
        </a:xfrm>
        <a:prstGeom xmlns:a="http://schemas.openxmlformats.org/drawingml/2006/main" prst="callout1">
          <a:avLst>
            <a:gd name="adj1" fmla="val 96956"/>
            <a:gd name="adj2" fmla="val 99692"/>
            <a:gd name="adj3" fmla="val 195833"/>
            <a:gd name="adj4" fmla="val 116605"/>
          </a:avLst>
        </a:prstGeom>
      </cdr:spPr>
      <cdr:style>
        <a:lnRef xmlns:a="http://schemas.openxmlformats.org/drawingml/2006/main" idx="1">
          <a:schemeClr val="accent6"/>
        </a:lnRef>
        <a:fillRef xmlns:a="http://schemas.openxmlformats.org/drawingml/2006/main" idx="3">
          <a:schemeClr val="accent6"/>
        </a:fillRef>
        <a:effectRef xmlns:a="http://schemas.openxmlformats.org/drawingml/2006/main" idx="2">
          <a:schemeClr val="accent6"/>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lang="en-US" dirty="0"/>
            <a:t>Solar output at peak less than maximum solar output</a:t>
          </a:r>
        </a:p>
      </cdr:txBody>
    </cdr:sp>
  </cdr:relSizeAnchor>
</c:userShapes>
</file>

<file path=ppt/drawings/drawing3.xml><?xml version="1.0" encoding="utf-8"?>
<c:userShapes xmlns:c="http://schemas.openxmlformats.org/drawingml/2006/chart">
  <cdr:relSizeAnchor xmlns:cdr="http://schemas.openxmlformats.org/drawingml/2006/chartDrawing">
    <cdr:from>
      <cdr:x>0.7203</cdr:x>
      <cdr:y>0.25254</cdr:y>
    </cdr:from>
    <cdr:to>
      <cdr:x>0.7203</cdr:x>
      <cdr:y>0.91348</cdr:y>
    </cdr:to>
    <cdr:cxnSp macro="">
      <cdr:nvCxnSpPr>
        <cdr:cNvPr id="3" name="Straight Connector 2">
          <a:extLst xmlns:a="http://schemas.openxmlformats.org/drawingml/2006/main">
            <a:ext uri="{FF2B5EF4-FFF2-40B4-BE49-F238E27FC236}">
              <a16:creationId xmlns:a16="http://schemas.microsoft.com/office/drawing/2014/main" id="{6D7DDF38-14AB-5B4C-85DD-C2A37A61640A}"/>
            </a:ext>
          </a:extLst>
        </cdr:cNvPr>
        <cdr:cNvCxnSpPr/>
      </cdr:nvCxnSpPr>
      <cdr:spPr>
        <a:xfrm xmlns:a="http://schemas.openxmlformats.org/drawingml/2006/main">
          <a:off x="4054767" y="1143004"/>
          <a:ext cx="0" cy="2991390"/>
        </a:xfrm>
        <a:prstGeom xmlns:a="http://schemas.openxmlformats.org/drawingml/2006/main" prst="line">
          <a:avLst/>
        </a:prstGeom>
        <a:ln xmlns:a="http://schemas.openxmlformats.org/drawingml/2006/main">
          <a:prstDash val="sysDash"/>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0.75021</cdr:x>
      <cdr:y>0.25222</cdr:y>
    </cdr:from>
    <cdr:to>
      <cdr:x>0.75021</cdr:x>
      <cdr:y>0.91316</cdr:y>
    </cdr:to>
    <cdr:cxnSp macro="">
      <cdr:nvCxnSpPr>
        <cdr:cNvPr id="4" name="Straight Connector 3">
          <a:extLst xmlns:a="http://schemas.openxmlformats.org/drawingml/2006/main">
            <a:ext uri="{FF2B5EF4-FFF2-40B4-BE49-F238E27FC236}">
              <a16:creationId xmlns:a16="http://schemas.microsoft.com/office/drawing/2014/main" id="{C0B51D43-503F-AC4E-8386-DCD6B7A751E1}"/>
            </a:ext>
          </a:extLst>
        </cdr:cNvPr>
        <cdr:cNvCxnSpPr/>
      </cdr:nvCxnSpPr>
      <cdr:spPr>
        <a:xfrm xmlns:a="http://schemas.openxmlformats.org/drawingml/2006/main">
          <a:off x="4223134" y="1141553"/>
          <a:ext cx="0" cy="2991390"/>
        </a:xfrm>
        <a:prstGeom xmlns:a="http://schemas.openxmlformats.org/drawingml/2006/main" prst="line">
          <a:avLst/>
        </a:prstGeom>
        <a:ln xmlns:a="http://schemas.openxmlformats.org/drawingml/2006/main">
          <a:solidFill>
            <a:schemeClr val="accent6"/>
          </a:solidFill>
          <a:prstDash val="sysDash"/>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0.3467</cdr:x>
      <cdr:y>0.32758</cdr:y>
    </cdr:from>
    <cdr:to>
      <cdr:x>0.56483</cdr:x>
      <cdr:y>0.39974</cdr:y>
    </cdr:to>
    <cdr:sp macro="" textlink="">
      <cdr:nvSpPr>
        <cdr:cNvPr id="6" name="TextBox 5">
          <a:extLst xmlns:a="http://schemas.openxmlformats.org/drawingml/2006/main">
            <a:ext uri="{FF2B5EF4-FFF2-40B4-BE49-F238E27FC236}">
              <a16:creationId xmlns:a16="http://schemas.microsoft.com/office/drawing/2014/main" id="{6691EE25-AA5E-9F42-8539-F28C9E99D4EE}"/>
            </a:ext>
          </a:extLst>
        </cdr:cNvPr>
        <cdr:cNvSpPr txBox="1"/>
      </cdr:nvSpPr>
      <cdr:spPr>
        <a:xfrm xmlns:a="http://schemas.openxmlformats.org/drawingml/2006/main">
          <a:off x="1951673" y="1482634"/>
          <a:ext cx="1227908" cy="3265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Native load</a:t>
          </a:r>
        </a:p>
      </cdr:txBody>
    </cdr:sp>
  </cdr:relSizeAnchor>
  <cdr:relSizeAnchor xmlns:cdr="http://schemas.openxmlformats.org/drawingml/2006/chartDrawing">
    <cdr:from>
      <cdr:x>0.37661</cdr:x>
      <cdr:y>0.49466</cdr:y>
    </cdr:from>
    <cdr:to>
      <cdr:x>0.64141</cdr:x>
      <cdr:y>0.56682</cdr:y>
    </cdr:to>
    <cdr:sp macro="" textlink="">
      <cdr:nvSpPr>
        <cdr:cNvPr id="7" name="TextBox 1">
          <a:extLst xmlns:a="http://schemas.openxmlformats.org/drawingml/2006/main">
            <a:ext uri="{FF2B5EF4-FFF2-40B4-BE49-F238E27FC236}">
              <a16:creationId xmlns:a16="http://schemas.microsoft.com/office/drawing/2014/main" id="{C5AB0315-D3B4-DF42-9EC4-40221EAFFC31}"/>
            </a:ext>
          </a:extLst>
        </cdr:cNvPr>
        <cdr:cNvSpPr txBox="1"/>
      </cdr:nvSpPr>
      <cdr:spPr>
        <a:xfrm xmlns:a="http://schemas.openxmlformats.org/drawingml/2006/main">
          <a:off x="2120037" y="2238828"/>
          <a:ext cx="1490617" cy="3265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chemeClr val="accent6">
                  <a:lumMod val="75000"/>
                </a:schemeClr>
              </a:solidFill>
            </a:rPr>
            <a:t>Load net of solar</a:t>
          </a:r>
        </a:p>
      </cdr:txBody>
    </cdr:sp>
  </cdr:relSizeAnchor>
  <cdr:relSizeAnchor xmlns:cdr="http://schemas.openxmlformats.org/drawingml/2006/chartDrawing">
    <cdr:from>
      <cdr:x>0.75975</cdr:x>
      <cdr:y>0.58959</cdr:y>
    </cdr:from>
    <cdr:to>
      <cdr:x>0.97788</cdr:x>
      <cdr:y>0.83267</cdr:y>
    </cdr:to>
    <cdr:sp macro="" textlink="">
      <cdr:nvSpPr>
        <cdr:cNvPr id="8" name="TextBox 1">
          <a:extLst xmlns:a="http://schemas.openxmlformats.org/drawingml/2006/main">
            <a:ext uri="{FF2B5EF4-FFF2-40B4-BE49-F238E27FC236}">
              <a16:creationId xmlns:a16="http://schemas.microsoft.com/office/drawing/2014/main" id="{B839BF7A-4046-DF4A-917F-39279BF6C676}"/>
            </a:ext>
          </a:extLst>
        </cdr:cNvPr>
        <cdr:cNvSpPr txBox="1"/>
      </cdr:nvSpPr>
      <cdr:spPr>
        <a:xfrm xmlns:a="http://schemas.openxmlformats.org/drawingml/2006/main">
          <a:off x="4276861" y="2668448"/>
          <a:ext cx="1227908" cy="11001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chemeClr val="accent6">
                  <a:lumMod val="75000"/>
                </a:schemeClr>
              </a:solidFill>
            </a:rPr>
            <a:t>Net load peak moves later with more solar</a:t>
          </a:r>
        </a:p>
        <a:p xmlns:a="http://schemas.openxmlformats.org/drawingml/2006/main">
          <a:endParaRPr lang="en-US" sz="1600" dirty="0">
            <a:solidFill>
              <a:schemeClr val="accent6">
                <a:lumMod val="75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873E6-85A1-8146-86DA-6390D4C144C8}" type="datetimeFigureOut">
              <a:rPr lang="en-US" smtClean="0"/>
              <a:t>11/19/21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231B6D-0B64-DB44-A162-C071BCCA08E0}" type="slidenum">
              <a:rPr lang="en-US" smtClean="0"/>
              <a:t>‹#›</a:t>
            </a:fld>
            <a:endParaRPr lang="en-US"/>
          </a:p>
        </p:txBody>
      </p:sp>
    </p:spTree>
    <p:extLst>
      <p:ext uri="{BB962C8B-B14F-4D97-AF65-F5344CB8AC3E}">
        <p14:creationId xmlns:p14="http://schemas.microsoft.com/office/powerpoint/2010/main" val="887269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1</a:t>
            </a:fld>
            <a:endParaRPr lang="en-US"/>
          </a:p>
        </p:txBody>
      </p:sp>
    </p:spTree>
    <p:extLst>
      <p:ext uri="{BB962C8B-B14F-4D97-AF65-F5344CB8AC3E}">
        <p14:creationId xmlns:p14="http://schemas.microsoft.com/office/powerpoint/2010/main" val="2119525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RFPs can provide current and accurate cost information. </a:t>
            </a:r>
          </a:p>
        </p:txBody>
      </p:sp>
      <p:sp>
        <p:nvSpPr>
          <p:cNvPr id="4" name="Slide Number Placeholder 3"/>
          <p:cNvSpPr>
            <a:spLocks noGrp="1"/>
          </p:cNvSpPr>
          <p:nvPr>
            <p:ph type="sldNum" sz="quarter" idx="5"/>
          </p:nvPr>
        </p:nvSpPr>
        <p:spPr/>
        <p:txBody>
          <a:bodyPr/>
          <a:lstStyle/>
          <a:p>
            <a:fld id="{00231B6D-0B64-DB44-A162-C071BCCA08E0}" type="slidenum">
              <a:rPr lang="en-US" smtClean="0"/>
              <a:t>16</a:t>
            </a:fld>
            <a:endParaRPr lang="en-US"/>
          </a:p>
        </p:txBody>
      </p:sp>
    </p:spTree>
    <p:extLst>
      <p:ext uri="{BB962C8B-B14F-4D97-AF65-F5344CB8AC3E}">
        <p14:creationId xmlns:p14="http://schemas.microsoft.com/office/powerpoint/2010/main" val="1716717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18</a:t>
            </a:fld>
            <a:endParaRPr lang="en-US"/>
          </a:p>
        </p:txBody>
      </p:sp>
    </p:spTree>
    <p:extLst>
      <p:ext uri="{BB962C8B-B14F-4D97-AF65-F5344CB8AC3E}">
        <p14:creationId xmlns:p14="http://schemas.microsoft.com/office/powerpoint/2010/main" val="3750332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20</a:t>
            </a:fld>
            <a:endParaRPr lang="en-US"/>
          </a:p>
        </p:txBody>
      </p:sp>
    </p:spTree>
    <p:extLst>
      <p:ext uri="{BB962C8B-B14F-4D97-AF65-F5344CB8AC3E}">
        <p14:creationId xmlns:p14="http://schemas.microsoft.com/office/powerpoint/2010/main" val="1018298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21</a:t>
            </a:fld>
            <a:endParaRPr lang="en-US"/>
          </a:p>
        </p:txBody>
      </p:sp>
    </p:spTree>
    <p:extLst>
      <p:ext uri="{BB962C8B-B14F-4D97-AF65-F5344CB8AC3E}">
        <p14:creationId xmlns:p14="http://schemas.microsoft.com/office/powerpoint/2010/main" val="3787027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22</a:t>
            </a:fld>
            <a:endParaRPr lang="en-US"/>
          </a:p>
        </p:txBody>
      </p:sp>
    </p:spTree>
    <p:extLst>
      <p:ext uri="{BB962C8B-B14F-4D97-AF65-F5344CB8AC3E}">
        <p14:creationId xmlns:p14="http://schemas.microsoft.com/office/powerpoint/2010/main" val="4278049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23</a:t>
            </a:fld>
            <a:endParaRPr lang="en-US"/>
          </a:p>
        </p:txBody>
      </p:sp>
    </p:spTree>
    <p:extLst>
      <p:ext uri="{BB962C8B-B14F-4D97-AF65-F5344CB8AC3E}">
        <p14:creationId xmlns:p14="http://schemas.microsoft.com/office/powerpoint/2010/main" val="1948691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25</a:t>
            </a:fld>
            <a:endParaRPr lang="en-US"/>
          </a:p>
        </p:txBody>
      </p:sp>
    </p:spTree>
    <p:extLst>
      <p:ext uri="{BB962C8B-B14F-4D97-AF65-F5344CB8AC3E}">
        <p14:creationId xmlns:p14="http://schemas.microsoft.com/office/powerpoint/2010/main" val="3938975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26</a:t>
            </a:fld>
            <a:endParaRPr lang="en-US"/>
          </a:p>
        </p:txBody>
      </p:sp>
    </p:spTree>
    <p:extLst>
      <p:ext uri="{BB962C8B-B14F-4D97-AF65-F5344CB8AC3E}">
        <p14:creationId xmlns:p14="http://schemas.microsoft.com/office/powerpoint/2010/main" val="1720442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27</a:t>
            </a:fld>
            <a:endParaRPr lang="en-US"/>
          </a:p>
        </p:txBody>
      </p:sp>
    </p:spTree>
    <p:extLst>
      <p:ext uri="{BB962C8B-B14F-4D97-AF65-F5344CB8AC3E}">
        <p14:creationId xmlns:p14="http://schemas.microsoft.com/office/powerpoint/2010/main" val="1091867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28</a:t>
            </a:fld>
            <a:endParaRPr lang="en-US"/>
          </a:p>
        </p:txBody>
      </p:sp>
    </p:spTree>
    <p:extLst>
      <p:ext uri="{BB962C8B-B14F-4D97-AF65-F5344CB8AC3E}">
        <p14:creationId xmlns:p14="http://schemas.microsoft.com/office/powerpoint/2010/main" val="287328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5</a:t>
            </a:fld>
            <a:endParaRPr lang="en-US"/>
          </a:p>
        </p:txBody>
      </p:sp>
    </p:spTree>
    <p:extLst>
      <p:ext uri="{BB962C8B-B14F-4D97-AF65-F5344CB8AC3E}">
        <p14:creationId xmlns:p14="http://schemas.microsoft.com/office/powerpoint/2010/main" val="3266739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32</a:t>
            </a:fld>
            <a:endParaRPr lang="en-US"/>
          </a:p>
        </p:txBody>
      </p:sp>
    </p:spTree>
    <p:extLst>
      <p:ext uri="{BB962C8B-B14F-4D97-AF65-F5344CB8AC3E}">
        <p14:creationId xmlns:p14="http://schemas.microsoft.com/office/powerpoint/2010/main" val="1374665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EJ: this is the definition the EPA and DOE currently use</a:t>
            </a:r>
          </a:p>
          <a:p>
            <a:r>
              <a:rPr lang="en-US" dirty="0"/>
              <a:t>Defining environmental </a:t>
            </a:r>
            <a:r>
              <a:rPr lang="en-US" i="1" dirty="0"/>
              <a:t>injustice </a:t>
            </a:r>
            <a:r>
              <a:rPr lang="en-US" i="0" dirty="0"/>
              <a:t>as well </a:t>
            </a:r>
            <a:r>
              <a:rPr lang="en-US" i="0" dirty="0" err="1"/>
              <a:t>bc</a:t>
            </a:r>
            <a:r>
              <a:rPr lang="en-US" i="0" dirty="0"/>
              <a:t> “EJ” often used to refer to addressing the disproportionate impacts on marginalized communities.</a:t>
            </a:r>
          </a:p>
          <a:p>
            <a:r>
              <a:rPr lang="en-US" i="0" dirty="0"/>
              <a:t>- To translate into plainer language – communities of color and low-income communities are disproportionately harmed by pollution, including from fossil-fueled power plants, and that unequal burden is heightened, sometimes inadvertently and sometimes on purpose, by the way policies and regulations are designed and enforced.</a:t>
            </a:r>
            <a:endParaRPr lang="en-US" dirty="0"/>
          </a:p>
          <a:p>
            <a:r>
              <a:rPr lang="en-US" dirty="0"/>
              <a:t>JT: commonly cited definition from CJA</a:t>
            </a:r>
          </a:p>
          <a:p>
            <a:r>
              <a:rPr lang="en-US" dirty="0"/>
              <a:t>Equity: useful framing in energy/EJ context from Bethel’s coal transition report</a:t>
            </a:r>
          </a:p>
        </p:txBody>
      </p:sp>
      <p:sp>
        <p:nvSpPr>
          <p:cNvPr id="4" name="Slide Number Placeholder 3"/>
          <p:cNvSpPr>
            <a:spLocks noGrp="1"/>
          </p:cNvSpPr>
          <p:nvPr>
            <p:ph type="sldNum" sz="quarter" idx="5"/>
          </p:nvPr>
        </p:nvSpPr>
        <p:spPr/>
        <p:txBody>
          <a:bodyPr/>
          <a:lstStyle/>
          <a:p>
            <a:fld id="{00231B6D-0B64-DB44-A162-C071BCCA08E0}" type="slidenum">
              <a:rPr lang="en-US" smtClean="0"/>
              <a:t>33</a:t>
            </a:fld>
            <a:endParaRPr lang="en-US"/>
          </a:p>
        </p:txBody>
      </p:sp>
    </p:spTree>
    <p:extLst>
      <p:ext uri="{BB962C8B-B14F-4D97-AF65-F5344CB8AC3E}">
        <p14:creationId xmlns:p14="http://schemas.microsoft.com/office/powerpoint/2010/main" val="424556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pPr marL="171450" indent="-171450">
              <a:buFontTx/>
              <a:buChar char="-"/>
            </a:pPr>
            <a:r>
              <a:rPr lang="en-US" b="0" dirty="0"/>
              <a:t>Power plants can be huge economic drivers in often economically marginalized communities/areas (often provide big or primary source of employment, creates indirect/supporting jobs, and large tax revenue base)</a:t>
            </a:r>
          </a:p>
          <a:p>
            <a:pPr marL="171450" indent="-171450">
              <a:buFontTx/>
              <a:buChar char="-"/>
            </a:pPr>
            <a:r>
              <a:rPr lang="en-US" b="0" dirty="0"/>
              <a:t>Plants often largest source of employment, and drivers of local economic activity</a:t>
            </a:r>
          </a:p>
          <a:p>
            <a:pPr marL="171450" indent="-171450">
              <a:buFontTx/>
              <a:buChar char="-"/>
            </a:pPr>
            <a:r>
              <a:rPr lang="en-US" b="0" dirty="0"/>
              <a:t>Major source of tax revenue – see case studies from Bethel </a:t>
            </a:r>
            <a:r>
              <a:rPr lang="en-US" b="0" dirty="0" err="1"/>
              <a:t>Tarekegne’s</a:t>
            </a:r>
            <a:r>
              <a:rPr lang="en-US" b="0" dirty="0"/>
              <a:t> recent paper</a:t>
            </a:r>
          </a:p>
          <a:p>
            <a:pPr marL="628650" lvl="1" indent="-171450">
              <a:buFontTx/>
              <a:buChar char="-"/>
            </a:pPr>
            <a:r>
              <a:rPr lang="en-US" b="0" dirty="0"/>
              <a:t>Chart shows some statistics on the </a:t>
            </a:r>
            <a:r>
              <a:rPr lang="en-US" b="0" dirty="0" err="1"/>
              <a:t>Sherco</a:t>
            </a:r>
            <a:r>
              <a:rPr lang="en-US" b="0" dirty="0"/>
              <a:t> (short for Shelburne County…) plant re: employment, local residency, and tax revenue</a:t>
            </a:r>
          </a:p>
          <a:p>
            <a:pPr marL="171450" lvl="0" indent="-171450">
              <a:buFontTx/>
              <a:buChar char="-"/>
            </a:pPr>
            <a:r>
              <a:rPr lang="en-US" b="0" dirty="0"/>
              <a:t>Pointing out the last part because the pollution and health concerns noted in previous slide and the employment/revenue concerns noted here do not always impact the same people, and interests can be in tension</a:t>
            </a:r>
          </a:p>
          <a:p>
            <a:pPr marL="171450" lvl="0" indent="-171450">
              <a:buFontTx/>
              <a:buChar char="-"/>
            </a:pPr>
            <a:r>
              <a:rPr lang="en-US" b="0" dirty="0"/>
              <a:t>School funding can also be impacted. State school funding is based on the number of students. </a:t>
            </a:r>
          </a:p>
          <a:p>
            <a:pPr marL="171450" lvl="0" indent="-171450">
              <a:buFontTx/>
              <a:buChar char="-"/>
            </a:pPr>
            <a:endParaRPr lang="en-US" b="0" dirty="0"/>
          </a:p>
          <a:p>
            <a:pPr marL="171450" lvl="0" indent="-171450">
              <a:buFontTx/>
              <a:buChar char="-"/>
            </a:pPr>
            <a:endParaRPr lang="en-US" b="0" dirty="0"/>
          </a:p>
          <a:p>
            <a:pPr marL="0" lvl="0" indent="0">
              <a:buFontTx/>
              <a:buNone/>
            </a:pPr>
            <a:r>
              <a:rPr lang="en-US" b="1" i="1" dirty="0"/>
              <a:t>Note: </a:t>
            </a:r>
            <a:r>
              <a:rPr lang="en-US" b="0" i="0" dirty="0"/>
              <a:t>Chart from ILSR, but they cite MN CEE as data source; same data is shared in Bethel’s PNNL report</a:t>
            </a:r>
            <a:endParaRPr lang="en-US" b="1" i="1" dirty="0"/>
          </a:p>
          <a:p>
            <a:pPr marL="171450" indent="-171450">
              <a:buFontTx/>
              <a:buChar char="-"/>
            </a:pPr>
            <a:endParaRPr lang="en-US" b="0" dirty="0"/>
          </a:p>
        </p:txBody>
      </p:sp>
      <p:sp>
        <p:nvSpPr>
          <p:cNvPr id="4" name="Slide Number Placeholder 3"/>
          <p:cNvSpPr>
            <a:spLocks noGrp="1"/>
          </p:cNvSpPr>
          <p:nvPr>
            <p:ph type="sldNum" sz="quarter" idx="5"/>
          </p:nvPr>
        </p:nvSpPr>
        <p:spPr/>
        <p:txBody>
          <a:bodyPr/>
          <a:lstStyle/>
          <a:p>
            <a:fld id="{00231B6D-0B64-DB44-A162-C071BCCA08E0}" type="slidenum">
              <a:rPr lang="en-US" smtClean="0"/>
              <a:t>34</a:t>
            </a:fld>
            <a:endParaRPr lang="en-US"/>
          </a:p>
        </p:txBody>
      </p:sp>
    </p:spTree>
    <p:extLst>
      <p:ext uri="{BB962C8B-B14F-4D97-AF65-F5344CB8AC3E}">
        <p14:creationId xmlns:p14="http://schemas.microsoft.com/office/powerpoint/2010/main" val="2526520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Hopi reservation is an enclave within the Navajo Nation reservation land</a:t>
            </a:r>
          </a:p>
          <a:p>
            <a:pPr marL="171450" indent="-171450">
              <a:buFontTx/>
              <a:buChar char="-"/>
            </a:pPr>
            <a:r>
              <a:rPr lang="en-US" dirty="0"/>
              <a:t>Lines of responsibility/incentives are complicated here between utility voluntary actions, community organizing, and regulator action &gt;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a:t>APS’s just transition proposal voluntary, but shaped by advocates and regulators: Navajo groups first intervened in Arizona Corporation Commission (ACC) rate case, leading ACC to direct APS to fund a tribal energy efficiency program. In response, APS established dialogue with community advocates. APS’s just transition proposal exceeds this requirement in scope.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Peabody as contrast: has not engaged despite similar advocacy &gt; </a:t>
            </a:r>
            <a:r>
              <a:rPr lang="en-US" sz="1200" dirty="0"/>
              <a:t>Meanwhile, Kayenta mine operator Peabody has not offered any community funding, and has proposed delaying start of site reclamation efforts until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Notes on rate case from ACC final decision re: tribal EE program: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Coal Community Transition (CCT) funding discussed on page 135</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i="1" dirty="0"/>
              <a:t>APS describes plan for fund: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APS proposed for the first time a CCT that would provide the Nation cash and noncash benefits and would provide cash benefits to Navajo County Communities and the Tribe in anticipation of APS's transition away from coal-fired generation by 2031 and the affected communities' need to transition away from coal-based economies… (p. 143)</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APS will, over a period of 10 years, pay to the Nation $100 million, provided that the Commission approves and authorizes APS to recover this amount from its retail customers through a dedicated cost-recovery mechanism. To the extent that the Commission does not approve such a mechanism or cost-recovery from retail customers, the $100 million will be reduced or eliminated, but APS will continue to work with the Nation in good faith to secure full funding through a </a:t>
            </a:r>
            <a:r>
              <a:rPr lang="en-US" dirty="0" err="1"/>
              <a:t>costrecovery</a:t>
            </a:r>
            <a:r>
              <a:rPr lang="en-US" dirty="0"/>
              <a:t> mechanism in future proceedings, a different Commission-approved cost recovery method, or securitization. (p. 144)</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APS is requesting Commission approval to recover through the AEM that portion of the CCT funding to be paid by ratepayers ($19.25 million) and to modify its Service Schedule 3 to allow for the free distribution line extensions for Navajo applicants located within APS's service territory within the Nation. (Ex. APS-2 at 20.) APS acknowledges that it does not need approval to expend the funds proposed to be paid by shareholders (approximately $27.7 million) (p. 147)</a:t>
            </a: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dirty="0"/>
              <a:t>Decision No. 77763 also ordered APS, "as part of its corporate obligations to support a just and equitable transition of communities impacted by early power plant closure," to develop and file for Commission review and approval a Tribal Energy Efficiency Program proposal and budget to implement energy efficiency projects with Navajo and Hopi tribal communities impacted by the closure of Navajo Generating Station, 4CPP, and Cholla Power Plant. (Decision No. 77763 at 38-39.) In addition, APS was ordered to seed-fund the Tribal Energy Efficiency Program with at least $457,000 annually and cost effectiveness requirements for the program were waived.” (decision p. 114)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35</a:t>
            </a:fld>
            <a:endParaRPr lang="en-US"/>
          </a:p>
        </p:txBody>
      </p:sp>
    </p:spTree>
    <p:extLst>
      <p:ext uri="{BB962C8B-B14F-4D97-AF65-F5344CB8AC3E}">
        <p14:creationId xmlns:p14="http://schemas.microsoft.com/office/powerpoint/2010/main" val="1793409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context if helpful: original owner, Ameren, spun off all their merchant coal plants to Dynegy to focus on regulated markets, citing low power prices.</a:t>
            </a:r>
          </a:p>
        </p:txBody>
      </p:sp>
      <p:sp>
        <p:nvSpPr>
          <p:cNvPr id="4" name="Slide Number Placeholder 3"/>
          <p:cNvSpPr>
            <a:spLocks noGrp="1"/>
          </p:cNvSpPr>
          <p:nvPr>
            <p:ph type="sldNum" sz="quarter" idx="5"/>
          </p:nvPr>
        </p:nvSpPr>
        <p:spPr/>
        <p:txBody>
          <a:bodyPr/>
          <a:lstStyle/>
          <a:p>
            <a:fld id="{00231B6D-0B64-DB44-A162-C071BCCA08E0}" type="slidenum">
              <a:rPr lang="en-US" smtClean="0"/>
              <a:t>36</a:t>
            </a:fld>
            <a:endParaRPr lang="en-US"/>
          </a:p>
        </p:txBody>
      </p:sp>
    </p:spTree>
    <p:extLst>
      <p:ext uri="{BB962C8B-B14F-4D97-AF65-F5344CB8AC3E}">
        <p14:creationId xmlns:p14="http://schemas.microsoft.com/office/powerpoint/2010/main" val="1235676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37</a:t>
            </a:fld>
            <a:endParaRPr lang="en-US"/>
          </a:p>
        </p:txBody>
      </p:sp>
    </p:spTree>
    <p:extLst>
      <p:ext uri="{BB962C8B-B14F-4D97-AF65-F5344CB8AC3E}">
        <p14:creationId xmlns:p14="http://schemas.microsoft.com/office/powerpoint/2010/main" val="1056496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39</a:t>
            </a:fld>
            <a:endParaRPr lang="en-US"/>
          </a:p>
        </p:txBody>
      </p:sp>
    </p:spTree>
    <p:extLst>
      <p:ext uri="{BB962C8B-B14F-4D97-AF65-F5344CB8AC3E}">
        <p14:creationId xmlns:p14="http://schemas.microsoft.com/office/powerpoint/2010/main" val="3129155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40</a:t>
            </a:fld>
            <a:endParaRPr lang="en-US"/>
          </a:p>
        </p:txBody>
      </p:sp>
    </p:spTree>
    <p:extLst>
      <p:ext uri="{BB962C8B-B14F-4D97-AF65-F5344CB8AC3E}">
        <p14:creationId xmlns:p14="http://schemas.microsoft.com/office/powerpoint/2010/main" val="2434168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41</a:t>
            </a:fld>
            <a:endParaRPr lang="en-US"/>
          </a:p>
        </p:txBody>
      </p:sp>
    </p:spTree>
    <p:extLst>
      <p:ext uri="{BB962C8B-B14F-4D97-AF65-F5344CB8AC3E}">
        <p14:creationId xmlns:p14="http://schemas.microsoft.com/office/powerpoint/2010/main" val="309544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43</a:t>
            </a:fld>
            <a:endParaRPr lang="en-US"/>
          </a:p>
        </p:txBody>
      </p:sp>
    </p:spTree>
    <p:extLst>
      <p:ext uri="{BB962C8B-B14F-4D97-AF65-F5344CB8AC3E}">
        <p14:creationId xmlns:p14="http://schemas.microsoft.com/office/powerpoint/2010/main" val="3058484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6</a:t>
            </a:fld>
            <a:endParaRPr lang="en-US"/>
          </a:p>
        </p:txBody>
      </p:sp>
    </p:spTree>
    <p:extLst>
      <p:ext uri="{BB962C8B-B14F-4D97-AF65-F5344CB8AC3E}">
        <p14:creationId xmlns:p14="http://schemas.microsoft.com/office/powerpoint/2010/main" val="713605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45</a:t>
            </a:fld>
            <a:endParaRPr lang="en-US"/>
          </a:p>
        </p:txBody>
      </p:sp>
    </p:spTree>
    <p:extLst>
      <p:ext uri="{BB962C8B-B14F-4D97-AF65-F5344CB8AC3E}">
        <p14:creationId xmlns:p14="http://schemas.microsoft.com/office/powerpoint/2010/main" val="2021183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46</a:t>
            </a:fld>
            <a:endParaRPr lang="en-US"/>
          </a:p>
        </p:txBody>
      </p:sp>
    </p:spTree>
    <p:extLst>
      <p:ext uri="{BB962C8B-B14F-4D97-AF65-F5344CB8AC3E}">
        <p14:creationId xmlns:p14="http://schemas.microsoft.com/office/powerpoint/2010/main" val="1081741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47</a:t>
            </a:fld>
            <a:endParaRPr lang="en-US"/>
          </a:p>
        </p:txBody>
      </p:sp>
    </p:spTree>
    <p:extLst>
      <p:ext uri="{BB962C8B-B14F-4D97-AF65-F5344CB8AC3E}">
        <p14:creationId xmlns:p14="http://schemas.microsoft.com/office/powerpoint/2010/main" val="3549477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52</a:t>
            </a:fld>
            <a:endParaRPr lang="en-US"/>
          </a:p>
        </p:txBody>
      </p:sp>
    </p:spTree>
    <p:extLst>
      <p:ext uri="{BB962C8B-B14F-4D97-AF65-F5344CB8AC3E}">
        <p14:creationId xmlns:p14="http://schemas.microsoft.com/office/powerpoint/2010/main" val="2798070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53</a:t>
            </a:fld>
            <a:endParaRPr lang="en-US"/>
          </a:p>
        </p:txBody>
      </p:sp>
    </p:spTree>
    <p:extLst>
      <p:ext uri="{BB962C8B-B14F-4D97-AF65-F5344CB8AC3E}">
        <p14:creationId xmlns:p14="http://schemas.microsoft.com/office/powerpoint/2010/main" val="181432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Map legend note: color saturation corresponds with date of retirement (dark circles are retiring earlier, lighter circles retiring later in the decade)</a:t>
            </a:r>
          </a:p>
          <a:p>
            <a:pPr marL="171450" indent="-171450">
              <a:buFontTx/>
              <a:buChar char="-"/>
            </a:pPr>
            <a:r>
              <a:rPr lang="en-US" dirty="0"/>
              <a:t>Source for bullet point data: EIA (https://www.eia.gov/todayinenergy/detail.php?id=42155)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54</a:t>
            </a:fld>
            <a:endParaRPr lang="en-US"/>
          </a:p>
        </p:txBody>
      </p:sp>
    </p:spTree>
    <p:extLst>
      <p:ext uri="{BB962C8B-B14F-4D97-AF65-F5344CB8AC3E}">
        <p14:creationId xmlns:p14="http://schemas.microsoft.com/office/powerpoint/2010/main" val="1783999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this slide?</a:t>
            </a:r>
          </a:p>
        </p:txBody>
      </p:sp>
      <p:sp>
        <p:nvSpPr>
          <p:cNvPr id="4" name="Slide Number Placeholder 3"/>
          <p:cNvSpPr>
            <a:spLocks noGrp="1"/>
          </p:cNvSpPr>
          <p:nvPr>
            <p:ph type="sldNum" sz="quarter" idx="5"/>
          </p:nvPr>
        </p:nvSpPr>
        <p:spPr/>
        <p:txBody>
          <a:bodyPr/>
          <a:lstStyle/>
          <a:p>
            <a:fld id="{00231B6D-0B64-DB44-A162-C071BCCA08E0}" type="slidenum">
              <a:rPr lang="en-US" smtClean="0"/>
              <a:t>55</a:t>
            </a:fld>
            <a:endParaRPr lang="en-US"/>
          </a:p>
        </p:txBody>
      </p:sp>
    </p:spTree>
    <p:extLst>
      <p:ext uri="{BB962C8B-B14F-4D97-AF65-F5344CB8AC3E}">
        <p14:creationId xmlns:p14="http://schemas.microsoft.com/office/powerpoint/2010/main" val="1636493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56</a:t>
            </a:fld>
            <a:endParaRPr lang="en-US"/>
          </a:p>
        </p:txBody>
      </p:sp>
    </p:spTree>
    <p:extLst>
      <p:ext uri="{BB962C8B-B14F-4D97-AF65-F5344CB8AC3E}">
        <p14:creationId xmlns:p14="http://schemas.microsoft.com/office/powerpoint/2010/main" val="3740644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57</a:t>
            </a:fld>
            <a:endParaRPr lang="en-US"/>
          </a:p>
        </p:txBody>
      </p:sp>
    </p:spTree>
    <p:extLst>
      <p:ext uri="{BB962C8B-B14F-4D97-AF65-F5344CB8AC3E}">
        <p14:creationId xmlns:p14="http://schemas.microsoft.com/office/powerpoint/2010/main" val="2758174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6"/>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58</a:t>
            </a:fld>
            <a:endParaRPr lang="en-US"/>
          </a:p>
        </p:txBody>
      </p:sp>
    </p:spTree>
    <p:extLst>
      <p:ext uri="{BB962C8B-B14F-4D97-AF65-F5344CB8AC3E}">
        <p14:creationId xmlns:p14="http://schemas.microsoft.com/office/powerpoint/2010/main" val="3091824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7</a:t>
            </a:fld>
            <a:endParaRPr lang="en-US"/>
          </a:p>
        </p:txBody>
      </p:sp>
    </p:spTree>
    <p:extLst>
      <p:ext uri="{BB962C8B-B14F-4D97-AF65-F5344CB8AC3E}">
        <p14:creationId xmlns:p14="http://schemas.microsoft.com/office/powerpoint/2010/main" val="2585151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8</a:t>
            </a:fld>
            <a:endParaRPr lang="en-US"/>
          </a:p>
        </p:txBody>
      </p:sp>
    </p:spTree>
    <p:extLst>
      <p:ext uri="{BB962C8B-B14F-4D97-AF65-F5344CB8AC3E}">
        <p14:creationId xmlns:p14="http://schemas.microsoft.com/office/powerpoint/2010/main" val="51584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9</a:t>
            </a:fld>
            <a:endParaRPr lang="en-US"/>
          </a:p>
        </p:txBody>
      </p:sp>
    </p:spTree>
    <p:extLst>
      <p:ext uri="{BB962C8B-B14F-4D97-AF65-F5344CB8AC3E}">
        <p14:creationId xmlns:p14="http://schemas.microsoft.com/office/powerpoint/2010/main" val="1161081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Capacity expansion models </a:t>
            </a:r>
            <a:r>
              <a:rPr lang="en-US" dirty="0"/>
              <a:t>– </a:t>
            </a:r>
          </a:p>
          <a:p>
            <a:r>
              <a:rPr lang="en-US" dirty="0"/>
              <a:t>• What do these models do particularly well? Examine the impacts of power sector policies (or alternative technology/fuel trajectories) on the generation and capacity mix in the mid- to long-term </a:t>
            </a:r>
          </a:p>
          <a:p>
            <a:r>
              <a:rPr lang="en-US" dirty="0"/>
              <a:t>• What don't they do? Many do not have chronological unit commitment (i.e., every hour of the year chronologically); some use aggregate (model) plants for dispatch; transmission and power flow are a stylized representation (pipe flow or DC) </a:t>
            </a:r>
          </a:p>
          <a:p>
            <a:r>
              <a:rPr lang="en-US" dirty="0"/>
              <a:t>• What kinds of questions/analyses can the model answer/address? Quantifying the impacts of environmental policies on generation and capacity? What are the cost implications of alternative pathways to a low greenhouse gas emissions future? How will alternative future prices of natural gas impact capacity investment? What is the change in consumption and expenditures? What are the efficiency and distributional effects of various policy designs?</a:t>
            </a:r>
          </a:p>
          <a:p>
            <a:endParaRPr lang="en-US" dirty="0"/>
          </a:p>
          <a:p>
            <a:r>
              <a:rPr lang="en-US" dirty="0"/>
              <a:t>Production cost models (PCM)</a:t>
            </a:r>
            <a:br>
              <a:rPr lang="en-US" dirty="0"/>
            </a:br>
            <a:r>
              <a:rPr lang="en-US" dirty="0"/>
              <a:t>What do these models do particularly well? Simulate detailed (hourly to sub-hourly) operation of a given system; Assess resource adequacy and other aspects of reliability of a system; Analyze the impact of changes in the system (e.g., retirement/addition of capacity) on system operation; Assess transmission congestion and locational marginal prices; Describe the daily pattern of emissions </a:t>
            </a:r>
          </a:p>
          <a:p>
            <a:r>
              <a:rPr lang="en-US" dirty="0"/>
              <a:t>• What don't these models do? Build/invest in new generation or transmission capacity; Typically cannot model the entire US simultaneously - regional focus is required; Do not address all aspects of reliability </a:t>
            </a:r>
          </a:p>
          <a:p>
            <a:r>
              <a:rPr lang="en-US" dirty="0"/>
              <a:t>• What kinds of questions/analyses can the model answer/address? What are the operations, emissions, and resource adequacy impacts of retirement of coal or nuclear units in a given region? What is the maximum potential for redispatch from coal steam units to NGCCs? What is the value of storage, demand response, and solar power to the power system?</a:t>
            </a:r>
          </a:p>
        </p:txBody>
      </p:sp>
      <p:sp>
        <p:nvSpPr>
          <p:cNvPr id="4" name="Slide Number Placeholder 3"/>
          <p:cNvSpPr>
            <a:spLocks noGrp="1"/>
          </p:cNvSpPr>
          <p:nvPr>
            <p:ph type="sldNum" sz="quarter" idx="5"/>
          </p:nvPr>
        </p:nvSpPr>
        <p:spPr/>
        <p:txBody>
          <a:bodyPr/>
          <a:lstStyle/>
          <a:p>
            <a:fld id="{00231B6D-0B64-DB44-A162-C071BCCA08E0}" type="slidenum">
              <a:rPr lang="en-US" smtClean="0"/>
              <a:t>11</a:t>
            </a:fld>
            <a:endParaRPr lang="en-US"/>
          </a:p>
        </p:txBody>
      </p:sp>
    </p:spTree>
    <p:extLst>
      <p:ext uri="{BB962C8B-B14F-4D97-AF65-F5344CB8AC3E}">
        <p14:creationId xmlns:p14="http://schemas.microsoft.com/office/powerpoint/2010/main" val="318543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31B6D-0B64-DB44-A162-C071BCCA08E0}" type="slidenum">
              <a:rPr lang="en-US" smtClean="0"/>
              <a:t>12</a:t>
            </a:fld>
            <a:endParaRPr lang="en-US"/>
          </a:p>
        </p:txBody>
      </p:sp>
    </p:spTree>
    <p:extLst>
      <p:ext uri="{BB962C8B-B14F-4D97-AF65-F5344CB8AC3E}">
        <p14:creationId xmlns:p14="http://schemas.microsoft.com/office/powerpoint/2010/main" val="3966260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also have a “Managed” growth scenario; managed to meet resource availability. Manage EVs.</a:t>
            </a:r>
          </a:p>
        </p:txBody>
      </p:sp>
      <p:sp>
        <p:nvSpPr>
          <p:cNvPr id="4" name="Slide Number Placeholder 3"/>
          <p:cNvSpPr>
            <a:spLocks noGrp="1"/>
          </p:cNvSpPr>
          <p:nvPr>
            <p:ph type="sldNum" sz="quarter" idx="5"/>
          </p:nvPr>
        </p:nvSpPr>
        <p:spPr/>
        <p:txBody>
          <a:bodyPr/>
          <a:lstStyle/>
          <a:p>
            <a:fld id="{00231B6D-0B64-DB44-A162-C071BCCA08E0}" type="slidenum">
              <a:rPr lang="en-US" smtClean="0"/>
              <a:t>14</a:t>
            </a:fld>
            <a:endParaRPr lang="en-US"/>
          </a:p>
        </p:txBody>
      </p:sp>
    </p:spTree>
    <p:extLst>
      <p:ext uri="{BB962C8B-B14F-4D97-AF65-F5344CB8AC3E}">
        <p14:creationId xmlns:p14="http://schemas.microsoft.com/office/powerpoint/2010/main" val="3426649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2" y="0"/>
            <a:ext cx="12191999" cy="6856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0" y="824"/>
            <a:ext cx="12185901" cy="6854569"/>
          </a:xfrm>
          <a:prstGeom prst="rect">
            <a:avLst/>
          </a:prstGeom>
        </p:spPr>
      </p:pic>
      <p:sp>
        <p:nvSpPr>
          <p:cNvPr id="2" name="Title 1"/>
          <p:cNvSpPr>
            <a:spLocks noGrp="1"/>
          </p:cNvSpPr>
          <p:nvPr>
            <p:ph type="ctrTitle" hasCustomPrompt="1"/>
          </p:nvPr>
        </p:nvSpPr>
        <p:spPr>
          <a:xfrm>
            <a:off x="2" y="2048247"/>
            <a:ext cx="11815505" cy="2202515"/>
          </a:xfrm>
          <a:prstGeom prst="rect">
            <a:avLst/>
          </a:prstGeom>
        </p:spPr>
        <p:txBody>
          <a:bodyPr lIns="274320" tIns="274320" rIns="274320" bIns="274320"/>
          <a:lstStyle>
            <a:lvl1pPr>
              <a:defRPr sz="3600"/>
            </a:lvl1pPr>
          </a:lstStyle>
          <a:p>
            <a:r>
              <a:rPr lang="en-US" dirty="0"/>
              <a:t>Click to edit title</a:t>
            </a:r>
          </a:p>
        </p:txBody>
      </p:sp>
      <p:sp>
        <p:nvSpPr>
          <p:cNvPr id="10"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rgbClr val="7F7F7F"/>
                </a:solidFill>
                <a:latin typeface="Arial"/>
                <a:cs typeface="Arial"/>
              </a:defRPr>
            </a:lvl1pPr>
          </a:lstStyle>
          <a:p>
            <a:endParaRPr lang="en-US" dirty="0"/>
          </a:p>
        </p:txBody>
      </p:sp>
      <p:sp>
        <p:nvSpPr>
          <p:cNvPr id="15" name="Text Placeholder 6"/>
          <p:cNvSpPr>
            <a:spLocks noGrp="1"/>
          </p:cNvSpPr>
          <p:nvPr>
            <p:ph type="body" sz="quarter" idx="14" hasCustomPrompt="1"/>
          </p:nvPr>
        </p:nvSpPr>
        <p:spPr>
          <a:xfrm>
            <a:off x="270446" y="5117898"/>
            <a:ext cx="11545063" cy="274320"/>
          </a:xfrm>
          <a:prstGeom prst="rect">
            <a:avLst/>
          </a:prstGeom>
        </p:spPr>
        <p:txBody>
          <a:bodyPr lIns="0" tIns="0" rIns="0" bIns="0">
            <a:normAutofit/>
          </a:bodyPr>
          <a:lstStyle>
            <a:lvl1pPr marL="0" indent="0">
              <a:spcBef>
                <a:spcPts val="0"/>
              </a:spcBef>
              <a:buNone/>
              <a:defRPr sz="1400" baseline="0">
                <a:solidFill>
                  <a:schemeClr val="bg1">
                    <a:lumMod val="50000"/>
                  </a:schemeClr>
                </a:solidFill>
                <a:latin typeface="Arial"/>
                <a:cs typeface="Arial"/>
              </a:defRPr>
            </a:lvl1pPr>
          </a:lstStyle>
          <a:p>
            <a:pPr lvl="0"/>
            <a:r>
              <a:rPr lang="en-US" dirty="0"/>
              <a:t>Click to add presenter organization</a:t>
            </a:r>
          </a:p>
        </p:txBody>
      </p:sp>
      <p:sp>
        <p:nvSpPr>
          <p:cNvPr id="16" name="Text Placeholder 6"/>
          <p:cNvSpPr>
            <a:spLocks noGrp="1"/>
          </p:cNvSpPr>
          <p:nvPr>
            <p:ph type="body" sz="quarter" idx="15" hasCustomPrompt="1"/>
          </p:nvPr>
        </p:nvSpPr>
        <p:spPr>
          <a:xfrm>
            <a:off x="270447" y="5400575"/>
            <a:ext cx="11545061" cy="274320"/>
          </a:xfrm>
          <a:prstGeom prst="rect">
            <a:avLst/>
          </a:prstGeom>
        </p:spPr>
        <p:txBody>
          <a:bodyPr lIns="0" tIns="0" rIns="0" bIns="0">
            <a:normAutofit/>
          </a:bodyPr>
          <a:lstStyle>
            <a:lvl1pPr marL="0" indent="0">
              <a:spcBef>
                <a:spcPts val="0"/>
              </a:spcBef>
              <a:buNone/>
              <a:defRPr sz="1400" baseline="0">
                <a:solidFill>
                  <a:schemeClr val="bg1">
                    <a:lumMod val="50000"/>
                  </a:schemeClr>
                </a:solidFill>
                <a:latin typeface="Arial"/>
                <a:cs typeface="Arial"/>
              </a:defRPr>
            </a:lvl1pPr>
          </a:lstStyle>
          <a:p>
            <a:pPr lvl="0"/>
            <a:r>
              <a:rPr lang="en-US" dirty="0"/>
              <a:t>Click to add presentation event or location</a:t>
            </a:r>
          </a:p>
        </p:txBody>
      </p:sp>
      <p:sp>
        <p:nvSpPr>
          <p:cNvPr id="18" name="Text Placeholder 6"/>
          <p:cNvSpPr>
            <a:spLocks noGrp="1"/>
          </p:cNvSpPr>
          <p:nvPr>
            <p:ph type="body" sz="quarter" idx="16" hasCustomPrompt="1"/>
          </p:nvPr>
        </p:nvSpPr>
        <p:spPr>
          <a:xfrm>
            <a:off x="268073" y="4661324"/>
            <a:ext cx="11547436" cy="274320"/>
          </a:xfrm>
          <a:prstGeom prst="rect">
            <a:avLst/>
          </a:prstGeom>
        </p:spPr>
        <p:txBody>
          <a:bodyPr lIns="0" tIns="0" rIns="0" bIns="0">
            <a:noAutofit/>
          </a:bodyPr>
          <a:lstStyle>
            <a:lvl1pPr marL="0" indent="0">
              <a:spcBef>
                <a:spcPts val="0"/>
              </a:spcBef>
              <a:buNone/>
              <a:defRPr sz="2000" b="1" baseline="0">
                <a:solidFill>
                  <a:schemeClr val="bg1">
                    <a:lumMod val="50000"/>
                  </a:schemeClr>
                </a:solidFill>
                <a:latin typeface="Arial"/>
                <a:cs typeface="Arial"/>
              </a:defRPr>
            </a:lvl1pPr>
          </a:lstStyle>
          <a:p>
            <a:pPr lvl="0"/>
            <a:r>
              <a:rPr lang="en-US" dirty="0"/>
              <a:t>CLICK TO ADD PRESENTER NAME(S)</a:t>
            </a:r>
          </a:p>
        </p:txBody>
      </p:sp>
      <p:sp>
        <p:nvSpPr>
          <p:cNvPr id="21"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22" name="Straight Connector 21"/>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3"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20" name="Picture 19" descr="GMLC_Logo-0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1942272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p:nvPr>
        </p:nvSpPr>
        <p:spPr>
          <a:xfrm>
            <a:off x="269005" y="274640"/>
            <a:ext cx="8899516" cy="808597"/>
          </a:xfrm>
          <a:prstGeom prst="rect">
            <a:avLst/>
          </a:prstGeom>
        </p:spPr>
        <p:txBody>
          <a:bodyPr anchor="b"/>
          <a:lstStyle/>
          <a:p>
            <a:r>
              <a:rPr lang="en-US" dirty="0"/>
              <a:t>Click to edit Master title style</a:t>
            </a:r>
          </a:p>
        </p:txBody>
      </p:sp>
      <p:sp>
        <p:nvSpPr>
          <p:cNvPr id="8" name="Picture Placeholder 2"/>
          <p:cNvSpPr>
            <a:spLocks noGrp="1"/>
          </p:cNvSpPr>
          <p:nvPr>
            <p:ph type="pic" idx="1"/>
          </p:nvPr>
        </p:nvSpPr>
        <p:spPr>
          <a:xfrm>
            <a:off x="274391" y="1615440"/>
            <a:ext cx="11635611" cy="4307840"/>
          </a:xfrm>
          <a:prstGeom prst="rect">
            <a:avLst/>
          </a:prstGeom>
        </p:spPr>
        <p:txBody>
          <a:bodyPr wrap="square" lIns="0" tIns="0" rIns="0" bIns="0" anchor="ctr">
            <a:no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943371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p:nvPr>
        </p:nvSpPr>
        <p:spPr>
          <a:xfrm>
            <a:off x="269005" y="274640"/>
            <a:ext cx="8899516" cy="808597"/>
          </a:xfrm>
          <a:prstGeom prst="rect">
            <a:avLst/>
          </a:prstGeom>
        </p:spPr>
        <p:txBody>
          <a:bodyPr anchor="b"/>
          <a:lstStyle/>
          <a:p>
            <a:r>
              <a:rPr lang="en-US" dirty="0"/>
              <a:t>Click to edit Master title style</a:t>
            </a:r>
          </a:p>
        </p:txBody>
      </p:sp>
    </p:spTree>
    <p:extLst>
      <p:ext uri="{BB962C8B-B14F-4D97-AF65-F5344CB8AC3E}">
        <p14:creationId xmlns:p14="http://schemas.microsoft.com/office/powerpoint/2010/main" val="479354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09601" y="1"/>
            <a:ext cx="10982476" cy="1035352"/>
          </a:xfrm>
        </p:spPr>
        <p:txBody>
          <a:bodyPr/>
          <a:lstStyle/>
          <a:p>
            <a:r>
              <a:rPr lang="en-US"/>
              <a:t>Simple Slide</a:t>
            </a:r>
          </a:p>
        </p:txBody>
      </p:sp>
      <p:sp>
        <p:nvSpPr>
          <p:cNvPr id="5" name="TextBox 4"/>
          <p:cNvSpPr txBox="1"/>
          <p:nvPr userDrawn="1"/>
        </p:nvSpPr>
        <p:spPr>
          <a:xfrm>
            <a:off x="8948936" y="6454019"/>
            <a:ext cx="3039363"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dirty="0"/>
              <a:t>NREL</a:t>
            </a:r>
            <a:r>
              <a:rPr lang="en-US" sz="800" baseline="0" dirty="0"/>
              <a:t>    </a:t>
            </a:r>
            <a:r>
              <a:rPr lang="en-US" sz="800" dirty="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Tree>
    <p:extLst>
      <p:ext uri="{BB962C8B-B14F-4D97-AF65-F5344CB8AC3E}">
        <p14:creationId xmlns:p14="http://schemas.microsoft.com/office/powerpoint/2010/main" val="627957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9" y="1715"/>
            <a:ext cx="12185900" cy="6854568"/>
          </a:xfrm>
          <a:prstGeom prst="rect">
            <a:avLst/>
          </a:prstGeom>
        </p:spPr>
      </p:pic>
      <p:sp>
        <p:nvSpPr>
          <p:cNvPr id="2" name="Title 1"/>
          <p:cNvSpPr>
            <a:spLocks noGrp="1"/>
          </p:cNvSpPr>
          <p:nvPr>
            <p:ph type="title"/>
          </p:nvPr>
        </p:nvSpPr>
        <p:spPr>
          <a:xfrm>
            <a:off x="269005" y="274640"/>
            <a:ext cx="8899516" cy="808597"/>
          </a:xfrm>
          <a:prstGeom prst="rect">
            <a:avLst/>
          </a:prstGeom>
        </p:spPr>
        <p:txBody>
          <a:bodyPr anchor="b"/>
          <a:lstStyle/>
          <a:p>
            <a:r>
              <a:rPr lang="en-US" dirty="0"/>
              <a:t>Click to edit Master title style</a:t>
            </a:r>
          </a:p>
        </p:txBody>
      </p:sp>
      <p:sp>
        <p:nvSpPr>
          <p:cNvPr id="3" name="Content Placeholder 2"/>
          <p:cNvSpPr>
            <a:spLocks noGrp="1"/>
          </p:cNvSpPr>
          <p:nvPr>
            <p:ph idx="1"/>
          </p:nvPr>
        </p:nvSpPr>
        <p:spPr>
          <a:xfrm>
            <a:off x="274393" y="1600203"/>
            <a:ext cx="11541116"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14"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15" name="Straight Connector 14"/>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18" name="Picture 17" descr="GMLC_Logo-0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3132087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9" y="1715"/>
            <a:ext cx="12185900" cy="6854568"/>
          </a:xfrm>
          <a:prstGeom prst="rect">
            <a:avLst/>
          </a:prstGeom>
        </p:spPr>
      </p:pic>
      <p:sp>
        <p:nvSpPr>
          <p:cNvPr id="6" name="Footer Placeholder 5"/>
          <p:cNvSpPr>
            <a:spLocks noGrp="1"/>
          </p:cNvSpPr>
          <p:nvPr>
            <p:ph type="ftr" sz="quarter" idx="11"/>
          </p:nvPr>
        </p:nvSpPr>
        <p:spPr/>
        <p:txBody>
          <a:bodyPr/>
          <a:lstStyle/>
          <a:p>
            <a:endParaRPr lang="en-US"/>
          </a:p>
        </p:txBody>
      </p:sp>
      <p:sp>
        <p:nvSpPr>
          <p:cNvPr id="11" name="Content Placeholder 2"/>
          <p:cNvSpPr>
            <a:spLocks noGrp="1"/>
          </p:cNvSpPr>
          <p:nvPr>
            <p:ph idx="1"/>
          </p:nvPr>
        </p:nvSpPr>
        <p:spPr>
          <a:xfrm>
            <a:off x="274394" y="1600203"/>
            <a:ext cx="5629797"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3"/>
          </p:nvPr>
        </p:nvSpPr>
        <p:spPr>
          <a:xfrm>
            <a:off x="6185711" y="1600203"/>
            <a:ext cx="5629797"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269005" y="274640"/>
            <a:ext cx="8899516" cy="808597"/>
          </a:xfrm>
          <a:prstGeom prst="rect">
            <a:avLst/>
          </a:prstGeom>
        </p:spPr>
        <p:txBody>
          <a:bodyPr anchor="b"/>
          <a:lstStyle/>
          <a:p>
            <a:r>
              <a:rPr lang="en-US" dirty="0"/>
              <a:t>Click to edit Master title style</a:t>
            </a:r>
          </a:p>
        </p:txBody>
      </p:sp>
      <p:sp>
        <p:nvSpPr>
          <p:cNvPr id="19"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20" name="Straight Connector 19"/>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18" name="Picture 17" descr="GMLC_Logo-0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153539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9" y="1715"/>
            <a:ext cx="12185900" cy="6854568"/>
          </a:xfrm>
          <a:prstGeom prst="rect">
            <a:avLst/>
          </a:prstGeom>
        </p:spPr>
      </p:pic>
      <p:sp>
        <p:nvSpPr>
          <p:cNvPr id="3" name="Text Placeholder 2"/>
          <p:cNvSpPr>
            <a:spLocks noGrp="1"/>
          </p:cNvSpPr>
          <p:nvPr>
            <p:ph type="body" idx="1"/>
          </p:nvPr>
        </p:nvSpPr>
        <p:spPr>
          <a:xfrm>
            <a:off x="274394" y="1535113"/>
            <a:ext cx="5629797"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p:cNvSpPr>
            <a:spLocks noGrp="1"/>
          </p:cNvSpPr>
          <p:nvPr>
            <p:ph type="ftr" sz="quarter" idx="11"/>
          </p:nvPr>
        </p:nvSpPr>
        <p:spPr/>
        <p:txBody>
          <a:bodyPr/>
          <a:lstStyle/>
          <a:p>
            <a:endParaRPr lang="en-US"/>
          </a:p>
        </p:txBody>
      </p:sp>
      <p:sp>
        <p:nvSpPr>
          <p:cNvPr id="13" name="Title 1"/>
          <p:cNvSpPr>
            <a:spLocks noGrp="1"/>
          </p:cNvSpPr>
          <p:nvPr>
            <p:ph type="title"/>
          </p:nvPr>
        </p:nvSpPr>
        <p:spPr>
          <a:xfrm>
            <a:off x="269005" y="274640"/>
            <a:ext cx="8899516" cy="808597"/>
          </a:xfrm>
          <a:prstGeom prst="rect">
            <a:avLst/>
          </a:prstGeom>
        </p:spPr>
        <p:txBody>
          <a:bodyPr anchor="b"/>
          <a:lstStyle/>
          <a:p>
            <a:r>
              <a:rPr lang="en-US" dirty="0"/>
              <a:t>Click to edit Master title style</a:t>
            </a:r>
          </a:p>
        </p:txBody>
      </p:sp>
      <p:sp>
        <p:nvSpPr>
          <p:cNvPr id="14" name="Content Placeholder 2"/>
          <p:cNvSpPr>
            <a:spLocks noGrp="1"/>
          </p:cNvSpPr>
          <p:nvPr>
            <p:ph idx="13"/>
          </p:nvPr>
        </p:nvSpPr>
        <p:spPr>
          <a:xfrm>
            <a:off x="274394" y="2062172"/>
            <a:ext cx="5629797"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4"/>
          </p:nvPr>
        </p:nvSpPr>
        <p:spPr>
          <a:xfrm>
            <a:off x="6185711" y="2062172"/>
            <a:ext cx="5629797"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idx="15"/>
          </p:nvPr>
        </p:nvSpPr>
        <p:spPr>
          <a:xfrm>
            <a:off x="6185713" y="1535113"/>
            <a:ext cx="5629796"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23" name="Straight Connector 22"/>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20" name="Picture 19" descr="GMLC_Logo-0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454029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9" y="1715"/>
            <a:ext cx="12185900" cy="6854568"/>
          </a:xfrm>
          <a:prstGeom prst="rect">
            <a:avLst/>
          </a:prstGeom>
        </p:spPr>
      </p:pic>
      <p:sp>
        <p:nvSpPr>
          <p:cNvPr id="5" name="Footer Placeholder 4"/>
          <p:cNvSpPr>
            <a:spLocks noGrp="1"/>
          </p:cNvSpPr>
          <p:nvPr>
            <p:ph type="ftr" sz="quarter" idx="11"/>
          </p:nvPr>
        </p:nvSpPr>
        <p:spPr/>
        <p:txBody>
          <a:bodyPr/>
          <a:lstStyle/>
          <a:p>
            <a:endParaRPr lang="en-US"/>
          </a:p>
        </p:txBody>
      </p:sp>
      <p:sp>
        <p:nvSpPr>
          <p:cNvPr id="13" name="Picture Placeholder 2"/>
          <p:cNvSpPr>
            <a:spLocks noGrp="1"/>
          </p:cNvSpPr>
          <p:nvPr>
            <p:ph type="pic" idx="1"/>
          </p:nvPr>
        </p:nvSpPr>
        <p:spPr>
          <a:xfrm>
            <a:off x="274391" y="1615440"/>
            <a:ext cx="11635611" cy="4307840"/>
          </a:xfrm>
          <a:prstGeom prst="rect">
            <a:avLst/>
          </a:prstGeom>
        </p:spPr>
        <p:txBody>
          <a:bodyPr wrap="square" lIns="0" tIns="0" rIns="0" bIns="0" anchor="ctr">
            <a:no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5" name="Title 1"/>
          <p:cNvSpPr>
            <a:spLocks noGrp="1"/>
          </p:cNvSpPr>
          <p:nvPr>
            <p:ph type="title"/>
          </p:nvPr>
        </p:nvSpPr>
        <p:spPr>
          <a:xfrm>
            <a:off x="269005" y="274640"/>
            <a:ext cx="8899516" cy="808597"/>
          </a:xfrm>
          <a:prstGeom prst="rect">
            <a:avLst/>
          </a:prstGeom>
        </p:spPr>
        <p:txBody>
          <a:bodyPr anchor="b"/>
          <a:lstStyle/>
          <a:p>
            <a:r>
              <a:rPr lang="en-US" dirty="0"/>
              <a:t>Click to edit Master title style</a:t>
            </a:r>
          </a:p>
        </p:txBody>
      </p:sp>
      <p:sp>
        <p:nvSpPr>
          <p:cNvPr id="17"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18" name="Straight Connector 17"/>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14" name="Picture 13" descr="GMLC_Logo-0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117079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9" y="1715"/>
            <a:ext cx="12185900" cy="6854568"/>
          </a:xfrm>
          <a:prstGeom prst="rect">
            <a:avLst/>
          </a:prstGeom>
        </p:spPr>
      </p:pic>
      <p:sp>
        <p:nvSpPr>
          <p:cNvPr id="4" name="Footer Placeholder 3"/>
          <p:cNvSpPr>
            <a:spLocks noGrp="1"/>
          </p:cNvSpPr>
          <p:nvPr>
            <p:ph type="ftr" sz="quarter" idx="11"/>
          </p:nvPr>
        </p:nvSpPr>
        <p:spPr/>
        <p:txBody>
          <a:bodyPr/>
          <a:lstStyle/>
          <a:p>
            <a:endParaRPr lang="en-US"/>
          </a:p>
        </p:txBody>
      </p:sp>
      <p:sp>
        <p:nvSpPr>
          <p:cNvPr id="9" name="Title 1"/>
          <p:cNvSpPr>
            <a:spLocks noGrp="1"/>
          </p:cNvSpPr>
          <p:nvPr>
            <p:ph type="title"/>
          </p:nvPr>
        </p:nvSpPr>
        <p:spPr>
          <a:xfrm>
            <a:off x="269005" y="274640"/>
            <a:ext cx="8899516" cy="808597"/>
          </a:xfrm>
          <a:prstGeom prst="rect">
            <a:avLst/>
          </a:prstGeom>
        </p:spPr>
        <p:txBody>
          <a:bodyPr anchor="b"/>
          <a:lstStyle/>
          <a:p>
            <a:r>
              <a:rPr lang="en-US" dirty="0"/>
              <a:t>Click to edit Master title style</a:t>
            </a:r>
          </a:p>
        </p:txBody>
      </p:sp>
      <p:sp>
        <p:nvSpPr>
          <p:cNvPr id="15"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16" name="Straight Connector 15"/>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13" name="Picture 12" descr="GMLC_Logo-0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4001186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5" name="Title 1"/>
          <p:cNvSpPr>
            <a:spLocks noGrp="1"/>
          </p:cNvSpPr>
          <p:nvPr>
            <p:ph type="title"/>
          </p:nvPr>
        </p:nvSpPr>
        <p:spPr>
          <a:xfrm>
            <a:off x="269005" y="274640"/>
            <a:ext cx="8899516" cy="808597"/>
          </a:xfrm>
          <a:prstGeom prst="rect">
            <a:avLst/>
          </a:prstGeom>
        </p:spPr>
        <p:txBody>
          <a:bodyPr anchor="b"/>
          <a:lstStyle/>
          <a:p>
            <a:r>
              <a:rPr lang="en-US" dirty="0"/>
              <a:t>Click to edit Master title style</a:t>
            </a:r>
          </a:p>
        </p:txBody>
      </p:sp>
      <p:sp>
        <p:nvSpPr>
          <p:cNvPr id="6" name="Content Placeholder 2"/>
          <p:cNvSpPr>
            <a:spLocks noGrp="1"/>
          </p:cNvSpPr>
          <p:nvPr>
            <p:ph idx="1"/>
          </p:nvPr>
        </p:nvSpPr>
        <p:spPr>
          <a:xfrm>
            <a:off x="274393" y="1600203"/>
            <a:ext cx="11541116"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9926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8" name="Title 1"/>
          <p:cNvSpPr>
            <a:spLocks noGrp="1"/>
          </p:cNvSpPr>
          <p:nvPr>
            <p:ph type="title"/>
          </p:nvPr>
        </p:nvSpPr>
        <p:spPr>
          <a:xfrm>
            <a:off x="269005" y="274640"/>
            <a:ext cx="8899516" cy="808597"/>
          </a:xfrm>
          <a:prstGeom prst="rect">
            <a:avLst/>
          </a:prstGeom>
        </p:spPr>
        <p:txBody>
          <a:bodyPr anchor="b"/>
          <a:lstStyle/>
          <a:p>
            <a:r>
              <a:rPr lang="en-US" dirty="0"/>
              <a:t>Click to edit Master title style</a:t>
            </a:r>
          </a:p>
        </p:txBody>
      </p:sp>
      <p:sp>
        <p:nvSpPr>
          <p:cNvPr id="9" name="Content Placeholder 2"/>
          <p:cNvSpPr>
            <a:spLocks noGrp="1"/>
          </p:cNvSpPr>
          <p:nvPr>
            <p:ph idx="1"/>
          </p:nvPr>
        </p:nvSpPr>
        <p:spPr>
          <a:xfrm>
            <a:off x="274394" y="1600203"/>
            <a:ext cx="5629797"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185711" y="1600203"/>
            <a:ext cx="5629797"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214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8" name="Title 1"/>
          <p:cNvSpPr>
            <a:spLocks noGrp="1"/>
          </p:cNvSpPr>
          <p:nvPr>
            <p:ph type="title"/>
          </p:nvPr>
        </p:nvSpPr>
        <p:spPr>
          <a:xfrm>
            <a:off x="269005" y="274640"/>
            <a:ext cx="8899516" cy="808597"/>
          </a:xfrm>
          <a:prstGeom prst="rect">
            <a:avLst/>
          </a:prstGeom>
        </p:spPr>
        <p:txBody>
          <a:bodyPr anchor="b"/>
          <a:lstStyle/>
          <a:p>
            <a:r>
              <a:rPr lang="en-US" dirty="0"/>
              <a:t>Click to edit Master title style</a:t>
            </a:r>
          </a:p>
        </p:txBody>
      </p:sp>
      <p:sp>
        <p:nvSpPr>
          <p:cNvPr id="13" name="Text Placeholder 2"/>
          <p:cNvSpPr>
            <a:spLocks noGrp="1"/>
          </p:cNvSpPr>
          <p:nvPr>
            <p:ph type="body" idx="1"/>
          </p:nvPr>
        </p:nvSpPr>
        <p:spPr>
          <a:xfrm>
            <a:off x="274394" y="1535113"/>
            <a:ext cx="5629797"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2"/>
          <p:cNvSpPr>
            <a:spLocks noGrp="1"/>
          </p:cNvSpPr>
          <p:nvPr>
            <p:ph idx="13"/>
          </p:nvPr>
        </p:nvSpPr>
        <p:spPr>
          <a:xfrm>
            <a:off x="274394" y="2062172"/>
            <a:ext cx="5629797"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4"/>
          </p:nvPr>
        </p:nvSpPr>
        <p:spPr>
          <a:xfrm>
            <a:off x="6185711" y="2062172"/>
            <a:ext cx="5629797"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idx="15"/>
          </p:nvPr>
        </p:nvSpPr>
        <p:spPr>
          <a:xfrm>
            <a:off x="6185713" y="1535113"/>
            <a:ext cx="5629796"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924541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48" y="1717"/>
            <a:ext cx="12185901" cy="6854569"/>
          </a:xfrm>
          <a:prstGeom prst="rect">
            <a:avLst/>
          </a:prstGeom>
        </p:spPr>
      </p:pic>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rgbClr val="7F7F7F"/>
                </a:solidFill>
                <a:latin typeface="Arial"/>
                <a:cs typeface="Arial"/>
              </a:defRPr>
            </a:lvl1pPr>
          </a:lstStyle>
          <a:p>
            <a:endParaRPr lang="en-US" dirty="0"/>
          </a:p>
        </p:txBody>
      </p:sp>
      <p:sp>
        <p:nvSpPr>
          <p:cNvPr id="8" name="Title Placeholder 1"/>
          <p:cNvSpPr>
            <a:spLocks noGrp="1"/>
          </p:cNvSpPr>
          <p:nvPr>
            <p:ph type="title"/>
          </p:nvPr>
        </p:nvSpPr>
        <p:spPr>
          <a:xfrm>
            <a:off x="274393" y="201168"/>
            <a:ext cx="9034591" cy="868680"/>
          </a:xfrm>
          <a:prstGeom prst="rect">
            <a:avLst/>
          </a:prstGeom>
        </p:spPr>
        <p:txBody>
          <a:bodyPr vert="horz" lIns="0" tIns="0" rIns="0" bIns="0" rtlCol="0" anchor="b" anchorCtr="0">
            <a:noAutofit/>
          </a:bodyPr>
          <a:lstStyle/>
          <a:p>
            <a:r>
              <a:rPr lang="en-US" dirty="0"/>
              <a:t>Click to edit Master title style</a:t>
            </a:r>
          </a:p>
        </p:txBody>
      </p:sp>
      <p:sp>
        <p:nvSpPr>
          <p:cNvPr id="10"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11" name="Straight Connector 10"/>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13" name="Picture 12" descr="GMLC_Logo-04.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1194798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2500" b="1" kern="1200">
          <a:solidFill>
            <a:srgbClr val="70727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s://www.energy.gov/sites/prod/files/2016/02/f30/EPSA_Power_Sector_Modeling_FINAL_021816_0.pdf" TargetMode="External"/><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pnmforwardtogether.com/assets/uploads/PNM-2020-IRP-FULL-PLAN-NEW-COVER.pdf"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file:///C:/Users/home676/Downloads/2021%20Electric%20IRP%20w%20Cover%20Updated.pdf"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pacificorp.com/content/dam/pcorp/documents/en/pacificorp/energy/integrated-resource-plan/2021-irp/Volume%20I%20-%209.15.2021%20Final.pdf"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www.tep.com/tep-2020-integrated-resource-plan/"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emp.lbl.gov/publications/methods-incorporate-energy-efficienc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nergystorage.pnnl.gov/pdf/PNNL-28627.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ehp.niehs.nih.gov/doi/pdf/10.1289/ehp.02110s2161" TargetMode="External"/><Relationship Id="rId7" Type="http://schemas.openxmlformats.org/officeDocument/2006/relationships/hyperlink" Target="https://www.pnnl.gov/main/publications/external/technical_reports/PNNL-31909.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limatejusticealliance.org/just-transition/" TargetMode="External"/><Relationship Id="rId5" Type="http://schemas.openxmlformats.org/officeDocument/2006/relationships/hyperlink" Target="https://iejusa.org/section-1-defining-energy-justice/" TargetMode="External"/><Relationship Id="rId4" Type="http://schemas.openxmlformats.org/officeDocument/2006/relationships/hyperlink" Target="https://www.epa.gov/environmentaljustic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ilsr.org/coal-closure-communities-just-transitio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ieefa.org/navajo-generating-station-no-longer-commercially-viabl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s://commons.wikimedia.org/wiki/File:Navajo_Generating_Station_Implosion_-_4.jpg" TargetMode="Externa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www.epa.gov/airmarkets/power-plants-and-neighboring-communities" TargetMode="External"/><Relationship Id="rId13" Type="http://schemas.openxmlformats.org/officeDocument/2006/relationships/hyperlink" Target="https://pubs.naruc.org/pub/952CF0F2-1866-DAAC-99FB-0C6352BF7CB0" TargetMode="External"/><Relationship Id="rId3" Type="http://schemas.openxmlformats.org/officeDocument/2006/relationships/hyperlink" Target="https://www.pnnl.gov/main/publications/external/technical_reports/PNNL-31909.pdf" TargetMode="External"/><Relationship Id="rId7" Type="http://schemas.openxmlformats.org/officeDocument/2006/relationships/hyperlink" Target="https://iejusa.org/section-1-defining-energy-justice/" TargetMode="External"/><Relationship Id="rId12" Type="http://schemas.openxmlformats.org/officeDocument/2006/relationships/hyperlink" Target="https://ehp.niehs.nih.gov/doi/pdf/10.1289/ehp.02110s2161"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briarpatchmagazine.com/articles/view/whats-in-a-just-transition" TargetMode="External"/><Relationship Id="rId11" Type="http://schemas.openxmlformats.org/officeDocument/2006/relationships/hyperlink" Target="https://doi.org/10.1021/acs.est.9b02527" TargetMode="External"/><Relationship Id="rId5" Type="http://schemas.openxmlformats.org/officeDocument/2006/relationships/hyperlink" Target="https://climatejusticealliance.org/just-transition/" TargetMode="External"/><Relationship Id="rId15" Type="http://schemas.openxmlformats.org/officeDocument/2006/relationships/hyperlink" Target="https://emp.lbl.gov/publications/advancing-equity-utility-regulation" TargetMode="External"/><Relationship Id="rId10" Type="http://schemas.openxmlformats.org/officeDocument/2006/relationships/hyperlink" Target="https://climateaccess.org/system/files/Coal%20Blooded.pdf" TargetMode="External"/><Relationship Id="rId4" Type="http://schemas.openxmlformats.org/officeDocument/2006/relationships/hyperlink" Target="https://www.pnnl.gov/main/publications/external/technical_reports/PNNL-31348.pdf" TargetMode="External"/><Relationship Id="rId9" Type="http://schemas.openxmlformats.org/officeDocument/2006/relationships/hyperlink" Target="https://www.epa.gov/coalash/coal-ash-basics" TargetMode="External"/><Relationship Id="rId14" Type="http://schemas.openxmlformats.org/officeDocument/2006/relationships/hyperlink" Target="https://pubs.naruc.org/pub/9520FDE1-1866-DAAC-99FB-DE11821657FA"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nrdc.org/stories/what-just-transition-looks" TargetMode="External"/><Relationship Id="rId13" Type="http://schemas.openxmlformats.org/officeDocument/2006/relationships/hyperlink" Target="https://docket.images.azcc.gov/0000203980.pdf?i=1635369216463" TargetMode="External"/><Relationship Id="rId3" Type="http://schemas.openxmlformats.org/officeDocument/2006/relationships/hyperlink" Target="https://cdle.colorado.gov/sites/cdle/files/documents/Colorado%20Just%20Transition%20Action%20Plan.pdf" TargetMode="External"/><Relationship Id="rId7" Type="http://schemas.openxmlformats.org/officeDocument/2006/relationships/hyperlink" Target="https://www.edockets.state.mn.us/EFiling/edockets/searchDocuments.do?method=showPoup&amp;documentId=%7b70F0437A-0000-CF1C-96D6-E7E22CE60B9C%7d&amp;documentTitle=20216-175386-01" TargetMode="External"/><Relationship Id="rId12" Type="http://schemas.openxmlformats.org/officeDocument/2006/relationships/hyperlink" Target="https://docket.images.azcc.gov/E000013922.pdf?i=1635369216462" TargetMode="External"/><Relationship Id="rId2" Type="http://schemas.openxmlformats.org/officeDocument/2006/relationships/notesSlide" Target="../notesSlides/notesSlide32.xml"/><Relationship Id="rId16" Type="http://schemas.openxmlformats.org/officeDocument/2006/relationships/hyperlink" Target="https://apnews.com/article/business-arizona-87e0693c5df48296689caa986efcc6fb" TargetMode="External"/><Relationship Id="rId1" Type="http://schemas.openxmlformats.org/officeDocument/2006/relationships/slideLayout" Target="../slideLayouts/slideLayout2.xml"/><Relationship Id="rId6" Type="http://schemas.openxmlformats.org/officeDocument/2006/relationships/hyperlink" Target="https://www.ci.becker.mn.us/276/Economic-Advisory-Committee" TargetMode="External"/><Relationship Id="rId11" Type="http://schemas.openxmlformats.org/officeDocument/2006/relationships/hyperlink" Target="https://www.hcn.org/issues/53.2/south-coal-the-fight-for-an-equitable-energy-economy-for-the-navajo-nation" TargetMode="External"/><Relationship Id="rId5" Type="http://schemas.openxmlformats.org/officeDocument/2006/relationships/hyperlink" Target="https://ilsr.org/coal-closure-communities-just-transition/" TargetMode="External"/><Relationship Id="rId15" Type="http://schemas.openxmlformats.org/officeDocument/2006/relationships/hyperlink" Target="https://docket.images.azcc.gov/E000010444.pdf" TargetMode="External"/><Relationship Id="rId10" Type="http://schemas.openxmlformats.org/officeDocument/2006/relationships/hyperlink" Target="https://www.nrdc.org/stories/after-local-coal-mine-shuts-down-these-navajo-and-hopi-communities-seek-just-transition" TargetMode="External"/><Relationship Id="rId4" Type="http://schemas.openxmlformats.org/officeDocument/2006/relationships/hyperlink" Target="https://www.dws.state.nm.us/ETA" TargetMode="External"/><Relationship Id="rId9" Type="http://schemas.openxmlformats.org/officeDocument/2006/relationships/hyperlink" Target="https://www.ucsusa.org/sites/default/files/attach/2018/10/Edwards-Case-Study.pdf" TargetMode="External"/><Relationship Id="rId14" Type="http://schemas.openxmlformats.org/officeDocument/2006/relationships/hyperlink" Target="http://s22.q4cdn.com/464697698/files/doc_downloads/regulatory_info/2020/Coal-Communities-Transition_Fact-Sheet_CS_Print.pd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mailto:Juliet.homer@pnnl.gov" TargetMode="External"/><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mailto:David.Hurlbut@nrel.gov"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pnnl.gov/main/publications/external/technical_reports/PNNL-31348.pdf"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eia.gov/todayinenergy/detail.php?id=48896" TargetMode="External"/></Relationships>
</file>

<file path=ppt/slides/_rels/slide5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data.bls.gov/timeseries/CES1021210001"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epa.gov/airmarkets/announced-power-plant-retirement-map"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lstStyle/>
          <a:p>
            <a:r>
              <a:rPr lang="en-US" dirty="0"/>
              <a:t>Planning for Retirement of Baseload Resources </a:t>
            </a:r>
          </a:p>
        </p:txBody>
      </p:sp>
      <p:sp>
        <p:nvSpPr>
          <p:cNvPr id="22" name="Text Placeholder 21"/>
          <p:cNvSpPr>
            <a:spLocks noGrp="1"/>
          </p:cNvSpPr>
          <p:nvPr>
            <p:ph type="body" sz="quarter" idx="15"/>
          </p:nvPr>
        </p:nvSpPr>
        <p:spPr>
          <a:xfrm>
            <a:off x="272228" y="5264207"/>
            <a:ext cx="8658795" cy="700188"/>
          </a:xfrm>
        </p:spPr>
        <p:txBody>
          <a:bodyPr>
            <a:normAutofit/>
          </a:bodyPr>
          <a:lstStyle/>
          <a:p>
            <a:r>
              <a:rPr lang="en-US" b="1" dirty="0"/>
              <a:t>Training for National Association of State Utility Consumer Advocates</a:t>
            </a:r>
          </a:p>
          <a:p>
            <a:pPr lvl="0"/>
            <a:r>
              <a:rPr lang="en-US" b="1" dirty="0"/>
              <a:t>November 23, 2021</a:t>
            </a:r>
          </a:p>
          <a:p>
            <a:pPr lvl="0"/>
            <a:endParaRPr lang="en-US" b="1" dirty="0"/>
          </a:p>
          <a:p>
            <a:pPr lvl="0"/>
            <a:endParaRPr lang="en-US" b="1" dirty="0"/>
          </a:p>
        </p:txBody>
      </p:sp>
      <p:sp>
        <p:nvSpPr>
          <p:cNvPr id="23" name="Text Placeholder 22"/>
          <p:cNvSpPr>
            <a:spLocks noGrp="1"/>
          </p:cNvSpPr>
          <p:nvPr>
            <p:ph type="body" sz="quarter" idx="16"/>
          </p:nvPr>
        </p:nvSpPr>
        <p:spPr>
          <a:xfrm>
            <a:off x="270446" y="4410010"/>
            <a:ext cx="9707272" cy="426196"/>
          </a:xfrm>
        </p:spPr>
        <p:txBody>
          <a:bodyPr/>
          <a:lstStyle/>
          <a:p>
            <a:r>
              <a:rPr lang="en-US" dirty="0"/>
              <a:t>David Hurlbut, National Renewable Energy Laboratory, </a:t>
            </a:r>
            <a:r>
              <a:rPr lang="en-US" sz="1400" dirty="0"/>
              <a:t>with research support by Rui Yang</a:t>
            </a:r>
          </a:p>
          <a:p>
            <a:r>
              <a:rPr lang="en-US" dirty="0"/>
              <a:t>Juliet Homer, Pacific Northwest National Laboratory, </a:t>
            </a:r>
            <a:r>
              <a:rPr lang="en-US" sz="1400" dirty="0"/>
              <a:t>with research support by Devyn Powell</a:t>
            </a:r>
          </a:p>
          <a:p>
            <a:endParaRPr lang="en-US" dirty="0"/>
          </a:p>
        </p:txBody>
      </p:sp>
      <p:sp>
        <p:nvSpPr>
          <p:cNvPr id="6" name="TextBox 5">
            <a:extLst>
              <a:ext uri="{FF2B5EF4-FFF2-40B4-BE49-F238E27FC236}">
                <a16:creationId xmlns:a16="http://schemas.microsoft.com/office/drawing/2014/main" id="{C8A21B66-7DBE-124F-A2D2-85455EBDB5F9}"/>
              </a:ext>
            </a:extLst>
          </p:cNvPr>
          <p:cNvSpPr txBox="1"/>
          <p:nvPr/>
        </p:nvSpPr>
        <p:spPr>
          <a:xfrm>
            <a:off x="1524000" y="6392396"/>
            <a:ext cx="9144000" cy="615553"/>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This presentation was funded by the U.S. Department of Energy’s</a:t>
            </a:r>
            <a:br>
              <a:rPr lang="en-US" sz="1000" i="1" dirty="0">
                <a:latin typeface="Arial" panose="020B0604020202020204" pitchFamily="34" charset="0"/>
                <a:cs typeface="Arial" panose="020B0604020202020204" pitchFamily="34" charset="0"/>
              </a:rPr>
            </a:br>
            <a:r>
              <a:rPr lang="en-US" sz="1000" i="1" dirty="0">
                <a:latin typeface="Arial" panose="020B0604020202020204" pitchFamily="34" charset="0"/>
                <a:cs typeface="Arial" panose="020B0604020202020204" pitchFamily="34" charset="0"/>
              </a:rPr>
              <a:t>Office of Electricity and Building Technologies Office. </a:t>
            </a:r>
            <a:endParaRPr lang="en-US" sz="1000" dirty="0">
              <a:latin typeface="Arial" panose="020B0604020202020204" pitchFamily="34" charset="0"/>
              <a:cs typeface="Arial" panose="020B0604020202020204" pitchFamily="34" charset="0"/>
            </a:endParaRPr>
          </a:p>
          <a:p>
            <a:pPr algn="ctr"/>
            <a:endParaRPr lang="en-US" sz="1400" dirty="0"/>
          </a:p>
        </p:txBody>
      </p:sp>
    </p:spTree>
    <p:extLst>
      <p:ext uri="{BB962C8B-B14F-4D97-AF65-F5344CB8AC3E}">
        <p14:creationId xmlns:p14="http://schemas.microsoft.com/office/powerpoint/2010/main" val="2626649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B1013-9B9F-4BF6-84BA-09ECFB015017}"/>
              </a:ext>
            </a:extLst>
          </p:cNvPr>
          <p:cNvSpPr>
            <a:spLocks noGrp="1"/>
          </p:cNvSpPr>
          <p:nvPr>
            <p:ph type="title"/>
          </p:nvPr>
        </p:nvSpPr>
        <p:spPr>
          <a:xfrm>
            <a:off x="3395663" y="2754057"/>
            <a:ext cx="8899516" cy="808597"/>
          </a:xfrm>
        </p:spPr>
        <p:txBody>
          <a:bodyPr/>
          <a:lstStyle/>
          <a:p>
            <a:r>
              <a:rPr lang="en-US" dirty="0"/>
              <a:t>Important Modeling Types</a:t>
            </a:r>
          </a:p>
        </p:txBody>
      </p:sp>
    </p:spTree>
    <p:extLst>
      <p:ext uri="{BB962C8B-B14F-4D97-AF65-F5344CB8AC3E}">
        <p14:creationId xmlns:p14="http://schemas.microsoft.com/office/powerpoint/2010/main" val="439551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37" y="307666"/>
            <a:ext cx="9753301" cy="808597"/>
          </a:xfrm>
        </p:spPr>
        <p:txBody>
          <a:bodyPr/>
          <a:lstStyle/>
          <a:p>
            <a:r>
              <a:rPr lang="en-US" dirty="0"/>
              <a:t>3 model types: Capacity expansion, production cost, power flow</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53225581"/>
              </p:ext>
            </p:extLst>
          </p:nvPr>
        </p:nvGraphicFramePr>
        <p:xfrm>
          <a:off x="325437" y="1186169"/>
          <a:ext cx="1154112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773B65D-574E-47EB-8BA5-DEE29BA487AB}"/>
              </a:ext>
            </a:extLst>
          </p:cNvPr>
          <p:cNvPicPr>
            <a:picLocks noChangeAspect="1"/>
          </p:cNvPicPr>
          <p:nvPr/>
        </p:nvPicPr>
        <p:blipFill>
          <a:blip r:embed="rId8"/>
          <a:stretch>
            <a:fillRect/>
          </a:stretch>
        </p:blipFill>
        <p:spPr>
          <a:xfrm>
            <a:off x="496592" y="4680041"/>
            <a:ext cx="3190971" cy="2084553"/>
          </a:xfrm>
          <a:prstGeom prst="rect">
            <a:avLst/>
          </a:prstGeom>
        </p:spPr>
      </p:pic>
      <p:pic>
        <p:nvPicPr>
          <p:cNvPr id="11" name="Picture 10">
            <a:extLst>
              <a:ext uri="{FF2B5EF4-FFF2-40B4-BE49-F238E27FC236}">
                <a16:creationId xmlns:a16="http://schemas.microsoft.com/office/drawing/2014/main" id="{CFFF0022-94AC-4953-BC3A-12E61361FE30}"/>
              </a:ext>
            </a:extLst>
          </p:cNvPr>
          <p:cNvPicPr>
            <a:picLocks noChangeAspect="1"/>
          </p:cNvPicPr>
          <p:nvPr/>
        </p:nvPicPr>
        <p:blipFill>
          <a:blip r:embed="rId9"/>
          <a:stretch>
            <a:fillRect/>
          </a:stretch>
        </p:blipFill>
        <p:spPr>
          <a:xfrm>
            <a:off x="8793795" y="5104841"/>
            <a:ext cx="2370921" cy="1722520"/>
          </a:xfrm>
          <a:prstGeom prst="rect">
            <a:avLst/>
          </a:prstGeom>
        </p:spPr>
      </p:pic>
      <p:pic>
        <p:nvPicPr>
          <p:cNvPr id="13" name="Picture 12">
            <a:extLst>
              <a:ext uri="{FF2B5EF4-FFF2-40B4-BE49-F238E27FC236}">
                <a16:creationId xmlns:a16="http://schemas.microsoft.com/office/drawing/2014/main" id="{69A30E79-ACFC-41CE-9DC6-7EA63A33B857}"/>
              </a:ext>
            </a:extLst>
          </p:cNvPr>
          <p:cNvPicPr>
            <a:picLocks noChangeAspect="1"/>
          </p:cNvPicPr>
          <p:nvPr/>
        </p:nvPicPr>
        <p:blipFill>
          <a:blip r:embed="rId10"/>
          <a:stretch>
            <a:fillRect/>
          </a:stretch>
        </p:blipFill>
        <p:spPr>
          <a:xfrm>
            <a:off x="3858718" y="4611409"/>
            <a:ext cx="4233232" cy="1832139"/>
          </a:xfrm>
          <a:prstGeom prst="rect">
            <a:avLst/>
          </a:prstGeom>
        </p:spPr>
      </p:pic>
      <p:sp>
        <p:nvSpPr>
          <p:cNvPr id="14" name="TextBox 13">
            <a:extLst>
              <a:ext uri="{FF2B5EF4-FFF2-40B4-BE49-F238E27FC236}">
                <a16:creationId xmlns:a16="http://schemas.microsoft.com/office/drawing/2014/main" id="{2B7995CE-48AE-4BAE-8815-8F751BF8EB56}"/>
              </a:ext>
            </a:extLst>
          </p:cNvPr>
          <p:cNvSpPr txBox="1"/>
          <p:nvPr/>
        </p:nvSpPr>
        <p:spPr>
          <a:xfrm>
            <a:off x="5109844" y="6583360"/>
            <a:ext cx="2222019" cy="276999"/>
          </a:xfrm>
          <a:prstGeom prst="rect">
            <a:avLst/>
          </a:prstGeom>
          <a:noFill/>
        </p:spPr>
        <p:txBody>
          <a:bodyPr wrap="none" rtlCol="0">
            <a:spAutoFit/>
          </a:bodyPr>
          <a:lstStyle/>
          <a:p>
            <a:r>
              <a:rPr lang="en-US" sz="1200" dirty="0">
                <a:hlinkClick r:id="rId11"/>
              </a:rPr>
              <a:t>DOE Power Sector Modeling 101</a:t>
            </a:r>
            <a:endParaRPr lang="en-US" sz="1200" dirty="0"/>
          </a:p>
        </p:txBody>
      </p:sp>
    </p:spTree>
    <p:extLst>
      <p:ext uri="{BB962C8B-B14F-4D97-AF65-F5344CB8AC3E}">
        <p14:creationId xmlns:p14="http://schemas.microsoft.com/office/powerpoint/2010/main" val="2431693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B352-549F-4537-812B-CD67EB76058E}"/>
              </a:ext>
            </a:extLst>
          </p:cNvPr>
          <p:cNvSpPr>
            <a:spLocks noGrp="1"/>
          </p:cNvSpPr>
          <p:nvPr>
            <p:ph type="title"/>
          </p:nvPr>
        </p:nvSpPr>
        <p:spPr>
          <a:xfrm>
            <a:off x="0" y="2338218"/>
            <a:ext cx="12192000" cy="808597"/>
          </a:xfrm>
        </p:spPr>
        <p:txBody>
          <a:bodyPr/>
          <a:lstStyle/>
          <a:p>
            <a:pPr algn="ctr"/>
            <a:r>
              <a:rPr lang="en-US" dirty="0"/>
              <a:t>Key Issues and Assumptions that Impact Capacity Expansion Planning</a:t>
            </a:r>
          </a:p>
        </p:txBody>
      </p:sp>
    </p:spTree>
    <p:extLst>
      <p:ext uri="{BB962C8B-B14F-4D97-AF65-F5344CB8AC3E}">
        <p14:creationId xmlns:p14="http://schemas.microsoft.com/office/powerpoint/2010/main" val="2070732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028FC-D957-4FCE-A04F-C3829C9D4806}"/>
              </a:ext>
            </a:extLst>
          </p:cNvPr>
          <p:cNvSpPr>
            <a:spLocks noGrp="1"/>
          </p:cNvSpPr>
          <p:nvPr>
            <p:ph type="title"/>
          </p:nvPr>
        </p:nvSpPr>
        <p:spPr/>
        <p:txBody>
          <a:bodyPr/>
          <a:lstStyle/>
          <a:p>
            <a:r>
              <a:rPr lang="en-US" dirty="0"/>
              <a:t>Key modeling issues and assumptions that impact resource decision-making</a:t>
            </a:r>
          </a:p>
        </p:txBody>
      </p:sp>
      <p:sp>
        <p:nvSpPr>
          <p:cNvPr id="3" name="Content Placeholder 2">
            <a:extLst>
              <a:ext uri="{FF2B5EF4-FFF2-40B4-BE49-F238E27FC236}">
                <a16:creationId xmlns:a16="http://schemas.microsoft.com/office/drawing/2014/main" id="{FA7FF5B4-5A01-483A-8A6A-0BABCD6731DE}"/>
              </a:ext>
            </a:extLst>
          </p:cNvPr>
          <p:cNvSpPr>
            <a:spLocks noGrp="1"/>
          </p:cNvSpPr>
          <p:nvPr>
            <p:ph idx="1"/>
          </p:nvPr>
        </p:nvSpPr>
        <p:spPr/>
        <p:txBody>
          <a:bodyPr/>
          <a:lstStyle/>
          <a:p>
            <a:r>
              <a:rPr lang="en-US" dirty="0"/>
              <a:t>Load projections</a:t>
            </a:r>
          </a:p>
          <a:p>
            <a:r>
              <a:rPr lang="en-US" dirty="0"/>
              <a:t>Fuel price forecasts</a:t>
            </a:r>
          </a:p>
          <a:p>
            <a:r>
              <a:rPr lang="en-US" dirty="0"/>
              <a:t>Capital expenditure forecasts</a:t>
            </a:r>
          </a:p>
          <a:p>
            <a:r>
              <a:rPr lang="en-US" dirty="0"/>
              <a:t>Non-traditional replacement resources</a:t>
            </a:r>
          </a:p>
        </p:txBody>
      </p:sp>
    </p:spTree>
    <p:extLst>
      <p:ext uri="{BB962C8B-B14F-4D97-AF65-F5344CB8AC3E}">
        <p14:creationId xmlns:p14="http://schemas.microsoft.com/office/powerpoint/2010/main" val="4271026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66AA2-8173-4A86-BB10-F2292B5BDD8A}"/>
              </a:ext>
            </a:extLst>
          </p:cNvPr>
          <p:cNvSpPr>
            <a:spLocks noGrp="1"/>
          </p:cNvSpPr>
          <p:nvPr>
            <p:ph type="title"/>
          </p:nvPr>
        </p:nvSpPr>
        <p:spPr/>
        <p:txBody>
          <a:bodyPr/>
          <a:lstStyle/>
          <a:p>
            <a:r>
              <a:rPr lang="en-US" dirty="0"/>
              <a:t>Load projections</a:t>
            </a:r>
          </a:p>
        </p:txBody>
      </p:sp>
      <p:sp>
        <p:nvSpPr>
          <p:cNvPr id="3" name="Content Placeholder 2">
            <a:extLst>
              <a:ext uri="{FF2B5EF4-FFF2-40B4-BE49-F238E27FC236}">
                <a16:creationId xmlns:a16="http://schemas.microsoft.com/office/drawing/2014/main" id="{0B963CCE-2E32-4278-AA13-319850CBD880}"/>
              </a:ext>
            </a:extLst>
          </p:cNvPr>
          <p:cNvSpPr>
            <a:spLocks noGrp="1"/>
          </p:cNvSpPr>
          <p:nvPr>
            <p:ph idx="1"/>
          </p:nvPr>
        </p:nvSpPr>
        <p:spPr>
          <a:xfrm>
            <a:off x="269005" y="1479173"/>
            <a:ext cx="6047511" cy="4525963"/>
          </a:xfrm>
        </p:spPr>
        <p:txBody>
          <a:bodyPr/>
          <a:lstStyle/>
          <a:p>
            <a:r>
              <a:rPr lang="en-US" dirty="0"/>
              <a:t>Load growth projections are a </a:t>
            </a:r>
            <a:r>
              <a:rPr lang="en-US" u="sng" dirty="0"/>
              <a:t>key driver </a:t>
            </a:r>
            <a:r>
              <a:rPr lang="en-US" dirty="0"/>
              <a:t>of resource needs and a </a:t>
            </a:r>
            <a:r>
              <a:rPr lang="en-US" u="sng" dirty="0"/>
              <a:t>source of uncertainty</a:t>
            </a:r>
          </a:p>
          <a:p>
            <a:pPr lvl="1"/>
            <a:r>
              <a:rPr lang="en-US" dirty="0"/>
              <a:t>Annual system energy (GWh)</a:t>
            </a:r>
          </a:p>
          <a:p>
            <a:pPr lvl="1"/>
            <a:r>
              <a:rPr lang="en-US" dirty="0"/>
              <a:t>Peak demand (MW)</a:t>
            </a:r>
          </a:p>
          <a:p>
            <a:r>
              <a:rPr lang="en-US" dirty="0"/>
              <a:t>In reviewing capacity expansion modeling results:</a:t>
            </a:r>
          </a:p>
          <a:p>
            <a:pPr lvl="1"/>
            <a:r>
              <a:rPr lang="en-US" dirty="0"/>
              <a:t>Understand range of load growth projections used</a:t>
            </a:r>
          </a:p>
          <a:p>
            <a:pPr lvl="1"/>
            <a:r>
              <a:rPr lang="en-US" dirty="0"/>
              <a:t>Understand assumptions behind projections</a:t>
            </a:r>
          </a:p>
          <a:p>
            <a:pPr lvl="1"/>
            <a:r>
              <a:rPr lang="en-US" dirty="0"/>
              <a:t>Understand specialized software used in modeling</a:t>
            </a:r>
          </a:p>
          <a:p>
            <a:pPr lvl="1"/>
            <a:r>
              <a:rPr lang="en-US" dirty="0"/>
              <a:t>Consider economic growth assumed in projections</a:t>
            </a:r>
          </a:p>
          <a:p>
            <a:pPr lvl="1"/>
            <a:r>
              <a:rPr lang="en-US" dirty="0"/>
              <a:t>Consider how electrification is being approached</a:t>
            </a:r>
          </a:p>
          <a:p>
            <a:pPr lvl="1"/>
            <a:r>
              <a:rPr lang="en-US" dirty="0"/>
              <a:t>Look at projected growth trends by sector and basis for those assumptions; look at past trends by sector</a:t>
            </a:r>
          </a:p>
          <a:p>
            <a:pPr lvl="1"/>
            <a:r>
              <a:rPr lang="en-US" sz="1800" dirty="0"/>
              <a:t>Potentially request additional model runs of low load growth sensitivities</a:t>
            </a:r>
          </a:p>
          <a:p>
            <a:endParaRPr lang="en-US" dirty="0"/>
          </a:p>
        </p:txBody>
      </p:sp>
      <p:pic>
        <p:nvPicPr>
          <p:cNvPr id="5" name="Picture 4">
            <a:extLst>
              <a:ext uri="{FF2B5EF4-FFF2-40B4-BE49-F238E27FC236}">
                <a16:creationId xmlns:a16="http://schemas.microsoft.com/office/drawing/2014/main" id="{09F911DD-B06E-452F-9CAE-18FEEB948A52}"/>
              </a:ext>
            </a:extLst>
          </p:cNvPr>
          <p:cNvPicPr>
            <a:picLocks noChangeAspect="1"/>
          </p:cNvPicPr>
          <p:nvPr/>
        </p:nvPicPr>
        <p:blipFill>
          <a:blip r:embed="rId3"/>
          <a:stretch>
            <a:fillRect/>
          </a:stretch>
        </p:blipFill>
        <p:spPr>
          <a:xfrm>
            <a:off x="6316516" y="153158"/>
            <a:ext cx="5837600" cy="2725966"/>
          </a:xfrm>
          <a:prstGeom prst="rect">
            <a:avLst/>
          </a:prstGeom>
        </p:spPr>
      </p:pic>
      <p:pic>
        <p:nvPicPr>
          <p:cNvPr id="7" name="Picture 6">
            <a:extLst>
              <a:ext uri="{FF2B5EF4-FFF2-40B4-BE49-F238E27FC236}">
                <a16:creationId xmlns:a16="http://schemas.microsoft.com/office/drawing/2014/main" id="{7B816616-6CEA-495F-8552-555DCCF8E810}"/>
              </a:ext>
            </a:extLst>
          </p:cNvPr>
          <p:cNvPicPr>
            <a:picLocks noChangeAspect="1"/>
          </p:cNvPicPr>
          <p:nvPr/>
        </p:nvPicPr>
        <p:blipFill>
          <a:blip r:embed="rId4"/>
          <a:stretch>
            <a:fillRect/>
          </a:stretch>
        </p:blipFill>
        <p:spPr>
          <a:xfrm>
            <a:off x="6316516" y="2935560"/>
            <a:ext cx="5837600" cy="2740983"/>
          </a:xfrm>
          <a:prstGeom prst="rect">
            <a:avLst/>
          </a:prstGeom>
        </p:spPr>
      </p:pic>
      <p:sp>
        <p:nvSpPr>
          <p:cNvPr id="8" name="Content Placeholder 2">
            <a:extLst>
              <a:ext uri="{FF2B5EF4-FFF2-40B4-BE49-F238E27FC236}">
                <a16:creationId xmlns:a16="http://schemas.microsoft.com/office/drawing/2014/main" id="{831DA132-26AB-4F4C-9A9C-A06A271572C3}"/>
              </a:ext>
            </a:extLst>
          </p:cNvPr>
          <p:cNvSpPr txBox="1">
            <a:spLocks/>
          </p:cNvSpPr>
          <p:nvPr/>
        </p:nvSpPr>
        <p:spPr>
          <a:xfrm>
            <a:off x="269005" y="6061572"/>
            <a:ext cx="11097086" cy="4525963"/>
          </a:xfrm>
          <a:prstGeom prst="rect">
            <a:avLst/>
          </a:prstGeom>
        </p:spPr>
        <p:txBody>
          <a:bodyPr lIns="0" tIns="0" rIns="0" bIns="0"/>
          <a:lstStyle>
            <a:lvl1pPr marL="342900" indent="-342900" algn="l" defTabSz="457200" rtl="0" eaLnBrk="1" latinLnBrk="0" hangingPunct="1">
              <a:spcBef>
                <a:spcPct val="20000"/>
              </a:spcBef>
              <a:buClrTx/>
              <a:buSzPct val="90000"/>
              <a:buFont typeface="Lucida Grande"/>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Tx/>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Tx/>
              <a:buSzPct val="12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chemeClr val="tx1"/>
              </a:buClr>
              <a:buSzPct val="85000"/>
              <a:buFont typeface="Wingdings" charset="2"/>
              <a:buChar char="u"/>
              <a:defRPr sz="1400" kern="1200">
                <a:solidFill>
                  <a:schemeClr val="tx1"/>
                </a:solidFill>
                <a:latin typeface="Arial"/>
                <a:ea typeface="+mn-ea"/>
                <a:cs typeface="Arial"/>
              </a:defRPr>
            </a:lvl4pPr>
            <a:lvl5pPr marL="2057400" indent="-228600" algn="l" defTabSz="457200" rtl="0" eaLnBrk="1" latinLnBrk="0" hangingPunct="1">
              <a:spcBef>
                <a:spcPct val="20000"/>
              </a:spcBef>
              <a:buClr>
                <a:schemeClr val="tx1"/>
              </a:buClr>
              <a:buSzPct val="95000"/>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High load projections can lead to overspending, increased rates, and stranded assets; low projections can lead to capacity shortfalls and reliability issues</a:t>
            </a:r>
          </a:p>
          <a:p>
            <a:endParaRPr lang="en-US" dirty="0"/>
          </a:p>
        </p:txBody>
      </p:sp>
      <p:sp>
        <p:nvSpPr>
          <p:cNvPr id="9" name="TextBox 8">
            <a:extLst>
              <a:ext uri="{FF2B5EF4-FFF2-40B4-BE49-F238E27FC236}">
                <a16:creationId xmlns:a16="http://schemas.microsoft.com/office/drawing/2014/main" id="{A64F78ED-D302-4F66-8D05-4554DB5F16D6}"/>
              </a:ext>
            </a:extLst>
          </p:cNvPr>
          <p:cNvSpPr txBox="1"/>
          <p:nvPr/>
        </p:nvSpPr>
        <p:spPr>
          <a:xfrm>
            <a:off x="6910035" y="5498295"/>
            <a:ext cx="4832220" cy="646331"/>
          </a:xfrm>
          <a:prstGeom prst="rect">
            <a:avLst/>
          </a:prstGeom>
          <a:noFill/>
        </p:spPr>
        <p:txBody>
          <a:bodyPr wrap="none" rtlCol="0">
            <a:spAutoFit/>
          </a:bodyPr>
          <a:lstStyle/>
          <a:p>
            <a:pPr algn="ctr"/>
            <a:r>
              <a:rPr lang="en-US" sz="1200" dirty="0"/>
              <a:t>Source: </a:t>
            </a:r>
            <a:r>
              <a:rPr lang="en-US" sz="1200" dirty="0">
                <a:hlinkClick r:id="rId5"/>
              </a:rPr>
              <a:t>PNM 2020 Integrated Resource Plan</a:t>
            </a:r>
            <a:endParaRPr lang="en-US" sz="1200" dirty="0"/>
          </a:p>
          <a:p>
            <a:pPr algn="ctr"/>
            <a:r>
              <a:rPr lang="en-US" sz="1200" dirty="0"/>
              <a:t>HEG = High Economic Growth; AER = Aggressive Environmental Regulation;</a:t>
            </a:r>
          </a:p>
          <a:p>
            <a:r>
              <a:rPr lang="en-US" sz="1200" dirty="0"/>
              <a:t>CTP = Current Trends and Policy; LEG = Low Economic Growth</a:t>
            </a:r>
          </a:p>
        </p:txBody>
      </p:sp>
    </p:spTree>
    <p:extLst>
      <p:ext uri="{BB962C8B-B14F-4D97-AF65-F5344CB8AC3E}">
        <p14:creationId xmlns:p14="http://schemas.microsoft.com/office/powerpoint/2010/main" val="4217183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2D1A-3147-4B2A-9D81-A09124935E10}"/>
              </a:ext>
            </a:extLst>
          </p:cNvPr>
          <p:cNvSpPr>
            <a:spLocks noGrp="1"/>
          </p:cNvSpPr>
          <p:nvPr>
            <p:ph type="title"/>
          </p:nvPr>
        </p:nvSpPr>
        <p:spPr/>
        <p:txBody>
          <a:bodyPr/>
          <a:lstStyle/>
          <a:p>
            <a:r>
              <a:rPr lang="en-US" dirty="0"/>
              <a:t>Fuel price forecasts</a:t>
            </a:r>
          </a:p>
        </p:txBody>
      </p:sp>
      <p:sp>
        <p:nvSpPr>
          <p:cNvPr id="3" name="Content Placeholder 2">
            <a:extLst>
              <a:ext uri="{FF2B5EF4-FFF2-40B4-BE49-F238E27FC236}">
                <a16:creationId xmlns:a16="http://schemas.microsoft.com/office/drawing/2014/main" id="{BCC630F5-92AC-4A81-AD5A-DFA5962AAB26}"/>
              </a:ext>
            </a:extLst>
          </p:cNvPr>
          <p:cNvSpPr>
            <a:spLocks noGrp="1"/>
          </p:cNvSpPr>
          <p:nvPr>
            <p:ph idx="1"/>
          </p:nvPr>
        </p:nvSpPr>
        <p:spPr>
          <a:xfrm>
            <a:off x="274393" y="1600203"/>
            <a:ext cx="6421375" cy="4525963"/>
          </a:xfrm>
        </p:spPr>
        <p:txBody>
          <a:bodyPr/>
          <a:lstStyle/>
          <a:p>
            <a:r>
              <a:rPr lang="en-US" dirty="0"/>
              <a:t>Fuel price forecasts impact what resources are selected in capacity expansion planning and dispatch assumptions in production cost modeling</a:t>
            </a:r>
          </a:p>
          <a:p>
            <a:r>
              <a:rPr lang="en-US" dirty="0"/>
              <a:t>When reviewing capacity expansion modeling results:</a:t>
            </a:r>
          </a:p>
          <a:p>
            <a:pPr lvl="1"/>
            <a:r>
              <a:rPr lang="en-US" dirty="0"/>
              <a:t>Understand fuel prices used in modeling</a:t>
            </a:r>
          </a:p>
          <a:p>
            <a:pPr lvl="1"/>
            <a:r>
              <a:rPr lang="en-US" dirty="0"/>
              <a:t>Consider existing gas and coal supply contracts, including: a) contract duration, b) nearest source hubs, c) suppliers, and d) forward positions </a:t>
            </a:r>
          </a:p>
          <a:p>
            <a:pPr lvl="1"/>
            <a:r>
              <a:rPr lang="en-US" dirty="0"/>
              <a:t>Consider what resource prices were used in each year to calculate the preferred resource mix going forward</a:t>
            </a:r>
          </a:p>
          <a:p>
            <a:r>
              <a:rPr lang="en-US" dirty="0"/>
              <a:t>Overly optimistic fuel price forecasts can bias the model toward fossil resources.</a:t>
            </a:r>
          </a:p>
          <a:p>
            <a:r>
              <a:rPr lang="en-US" dirty="0"/>
              <a:t>Overly pessimistic fuel price forecasts can favor non-fossil resources.</a:t>
            </a:r>
          </a:p>
        </p:txBody>
      </p:sp>
      <p:pic>
        <p:nvPicPr>
          <p:cNvPr id="5" name="Picture 4">
            <a:extLst>
              <a:ext uri="{FF2B5EF4-FFF2-40B4-BE49-F238E27FC236}">
                <a16:creationId xmlns:a16="http://schemas.microsoft.com/office/drawing/2014/main" id="{8271A487-34B8-4CA4-9ADC-CFE9B5BCEE67}"/>
              </a:ext>
            </a:extLst>
          </p:cNvPr>
          <p:cNvPicPr>
            <a:picLocks noChangeAspect="1"/>
          </p:cNvPicPr>
          <p:nvPr/>
        </p:nvPicPr>
        <p:blipFill>
          <a:blip r:embed="rId2"/>
          <a:stretch>
            <a:fillRect/>
          </a:stretch>
        </p:blipFill>
        <p:spPr>
          <a:xfrm>
            <a:off x="6695768" y="1600203"/>
            <a:ext cx="5496692" cy="3372321"/>
          </a:xfrm>
          <a:prstGeom prst="rect">
            <a:avLst/>
          </a:prstGeom>
        </p:spPr>
      </p:pic>
      <p:sp>
        <p:nvSpPr>
          <p:cNvPr id="6" name="TextBox 5">
            <a:extLst>
              <a:ext uri="{FF2B5EF4-FFF2-40B4-BE49-F238E27FC236}">
                <a16:creationId xmlns:a16="http://schemas.microsoft.com/office/drawing/2014/main" id="{4DEB79AF-E461-4D79-8AFD-0A699955F844}"/>
              </a:ext>
            </a:extLst>
          </p:cNvPr>
          <p:cNvSpPr txBox="1"/>
          <p:nvPr/>
        </p:nvSpPr>
        <p:spPr>
          <a:xfrm>
            <a:off x="8538524" y="4972524"/>
            <a:ext cx="1647502" cy="276999"/>
          </a:xfrm>
          <a:prstGeom prst="rect">
            <a:avLst/>
          </a:prstGeom>
          <a:noFill/>
        </p:spPr>
        <p:txBody>
          <a:bodyPr wrap="none" rtlCol="0">
            <a:spAutoFit/>
          </a:bodyPr>
          <a:lstStyle/>
          <a:p>
            <a:r>
              <a:rPr lang="en-US" sz="1200" dirty="0"/>
              <a:t>Source: </a:t>
            </a:r>
            <a:r>
              <a:rPr lang="en-US" sz="1200" dirty="0" err="1">
                <a:hlinkClick r:id="rId3"/>
              </a:rPr>
              <a:t>Avista</a:t>
            </a:r>
            <a:r>
              <a:rPr lang="en-US" sz="1200" dirty="0">
                <a:hlinkClick r:id="rId3"/>
              </a:rPr>
              <a:t> 2021 IRP</a:t>
            </a:r>
            <a:endParaRPr lang="en-US" sz="1200" dirty="0"/>
          </a:p>
        </p:txBody>
      </p:sp>
    </p:spTree>
    <p:extLst>
      <p:ext uri="{BB962C8B-B14F-4D97-AF65-F5344CB8AC3E}">
        <p14:creationId xmlns:p14="http://schemas.microsoft.com/office/powerpoint/2010/main" val="1709348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2C2E-4005-446D-8903-51A143C4CD26}"/>
              </a:ext>
            </a:extLst>
          </p:cNvPr>
          <p:cNvSpPr>
            <a:spLocks noGrp="1"/>
          </p:cNvSpPr>
          <p:nvPr>
            <p:ph type="title"/>
          </p:nvPr>
        </p:nvSpPr>
        <p:spPr/>
        <p:txBody>
          <a:bodyPr/>
          <a:lstStyle/>
          <a:p>
            <a:r>
              <a:rPr lang="en-US" dirty="0"/>
              <a:t>Capital expenditure forecasts</a:t>
            </a:r>
          </a:p>
        </p:txBody>
      </p:sp>
      <p:sp>
        <p:nvSpPr>
          <p:cNvPr id="3" name="Content Placeholder 2">
            <a:extLst>
              <a:ext uri="{FF2B5EF4-FFF2-40B4-BE49-F238E27FC236}">
                <a16:creationId xmlns:a16="http://schemas.microsoft.com/office/drawing/2014/main" id="{1F68799F-3CF9-4928-8195-157A1B88327B}"/>
              </a:ext>
            </a:extLst>
          </p:cNvPr>
          <p:cNvSpPr>
            <a:spLocks noGrp="1"/>
          </p:cNvSpPr>
          <p:nvPr>
            <p:ph idx="1"/>
          </p:nvPr>
        </p:nvSpPr>
        <p:spPr>
          <a:xfrm>
            <a:off x="269005" y="1348535"/>
            <a:ext cx="6855456" cy="4525963"/>
          </a:xfrm>
        </p:spPr>
        <p:txBody>
          <a:bodyPr/>
          <a:lstStyle/>
          <a:p>
            <a:r>
              <a:rPr lang="en-US" dirty="0"/>
              <a:t>Capital cost assumptions for new resources can impact the resources selected in capacity expansion modeling</a:t>
            </a:r>
          </a:p>
          <a:p>
            <a:r>
              <a:rPr lang="en-US" dirty="0"/>
              <a:t>When reviewing modeling results:</a:t>
            </a:r>
          </a:p>
          <a:p>
            <a:pPr lvl="1"/>
            <a:r>
              <a:rPr lang="en-US" dirty="0"/>
              <a:t>Review capital cost assumptions for various generation and transmission resources, understand the basis of assumptions and compare to other information sources</a:t>
            </a:r>
          </a:p>
          <a:p>
            <a:pPr lvl="2"/>
            <a:r>
              <a:rPr lang="en-US" dirty="0"/>
              <a:t>Some utilities redact capital cost assumptions and others don’t</a:t>
            </a:r>
          </a:p>
          <a:p>
            <a:pPr lvl="1"/>
            <a:r>
              <a:rPr lang="en-US" dirty="0"/>
              <a:t>Review capital cost assumptions for pollution control equipment to meet clear air goals </a:t>
            </a:r>
          </a:p>
          <a:p>
            <a:pPr lvl="1"/>
            <a:r>
              <a:rPr lang="en-US" dirty="0"/>
              <a:t>Consider what energy efficiency, distributed generation, storage, and demand response costs are being included and compare to other resources</a:t>
            </a:r>
          </a:p>
          <a:p>
            <a:pPr lvl="1"/>
            <a:r>
              <a:rPr lang="en-US" dirty="0"/>
              <a:t>Requests for Proposals (RFPs) can be a good source of cost information</a:t>
            </a:r>
          </a:p>
          <a:p>
            <a:r>
              <a:rPr lang="en-US" dirty="0"/>
              <a:t>If modeling capital costs for a given resource are too high, models will not select those resources. If capital costs for some resources are too low, models will select those resources over others that are more optimal. </a:t>
            </a:r>
          </a:p>
        </p:txBody>
      </p:sp>
      <p:pic>
        <p:nvPicPr>
          <p:cNvPr id="5" name="Picture 4">
            <a:extLst>
              <a:ext uri="{FF2B5EF4-FFF2-40B4-BE49-F238E27FC236}">
                <a16:creationId xmlns:a16="http://schemas.microsoft.com/office/drawing/2014/main" id="{9435187F-207F-4AD5-B65E-39CE206319CB}"/>
              </a:ext>
            </a:extLst>
          </p:cNvPr>
          <p:cNvPicPr>
            <a:picLocks noChangeAspect="1"/>
          </p:cNvPicPr>
          <p:nvPr/>
        </p:nvPicPr>
        <p:blipFill>
          <a:blip r:embed="rId3"/>
          <a:stretch>
            <a:fillRect/>
          </a:stretch>
        </p:blipFill>
        <p:spPr>
          <a:xfrm>
            <a:off x="7365378" y="1355086"/>
            <a:ext cx="4552229" cy="3271236"/>
          </a:xfrm>
          <a:prstGeom prst="rect">
            <a:avLst/>
          </a:prstGeom>
        </p:spPr>
      </p:pic>
      <p:pic>
        <p:nvPicPr>
          <p:cNvPr id="7" name="Picture 6">
            <a:extLst>
              <a:ext uri="{FF2B5EF4-FFF2-40B4-BE49-F238E27FC236}">
                <a16:creationId xmlns:a16="http://schemas.microsoft.com/office/drawing/2014/main" id="{4CFEC410-FECD-4844-AFE9-8544B03E5FE7}"/>
              </a:ext>
            </a:extLst>
          </p:cNvPr>
          <p:cNvPicPr>
            <a:picLocks noChangeAspect="1"/>
          </p:cNvPicPr>
          <p:nvPr/>
        </p:nvPicPr>
        <p:blipFill>
          <a:blip r:embed="rId4"/>
          <a:stretch>
            <a:fillRect/>
          </a:stretch>
        </p:blipFill>
        <p:spPr>
          <a:xfrm>
            <a:off x="7583480" y="3153922"/>
            <a:ext cx="4116024" cy="3206377"/>
          </a:xfrm>
          <a:prstGeom prst="rect">
            <a:avLst/>
          </a:prstGeom>
        </p:spPr>
      </p:pic>
      <p:sp>
        <p:nvSpPr>
          <p:cNvPr id="8" name="TextBox 7">
            <a:extLst>
              <a:ext uri="{FF2B5EF4-FFF2-40B4-BE49-F238E27FC236}">
                <a16:creationId xmlns:a16="http://schemas.microsoft.com/office/drawing/2014/main" id="{C9B02113-A937-463A-BBD7-BBDD21506632}"/>
              </a:ext>
            </a:extLst>
          </p:cNvPr>
          <p:cNvSpPr txBox="1"/>
          <p:nvPr/>
        </p:nvSpPr>
        <p:spPr>
          <a:xfrm>
            <a:off x="8313055" y="6400878"/>
            <a:ext cx="1903919" cy="276999"/>
          </a:xfrm>
          <a:prstGeom prst="rect">
            <a:avLst/>
          </a:prstGeom>
          <a:noFill/>
        </p:spPr>
        <p:txBody>
          <a:bodyPr wrap="none" rtlCol="0">
            <a:spAutoFit/>
          </a:bodyPr>
          <a:lstStyle/>
          <a:p>
            <a:r>
              <a:rPr lang="en-US" sz="1200" dirty="0"/>
              <a:t>Source: </a:t>
            </a:r>
            <a:r>
              <a:rPr lang="en-US" sz="1200" dirty="0">
                <a:hlinkClick r:id="rId5"/>
              </a:rPr>
              <a:t>PacifiCorp 2021 IRP</a:t>
            </a:r>
            <a:endParaRPr lang="en-US" sz="1200" dirty="0"/>
          </a:p>
        </p:txBody>
      </p:sp>
    </p:spTree>
    <p:extLst>
      <p:ext uri="{BB962C8B-B14F-4D97-AF65-F5344CB8AC3E}">
        <p14:creationId xmlns:p14="http://schemas.microsoft.com/office/powerpoint/2010/main" val="607317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C2D51-8F1E-44CB-BE4E-D110B29112E3}"/>
              </a:ext>
            </a:extLst>
          </p:cNvPr>
          <p:cNvSpPr>
            <a:spLocks noGrp="1"/>
          </p:cNvSpPr>
          <p:nvPr>
            <p:ph type="title"/>
          </p:nvPr>
        </p:nvSpPr>
        <p:spPr/>
        <p:txBody>
          <a:bodyPr/>
          <a:lstStyle/>
          <a:p>
            <a:r>
              <a:rPr lang="en-US" dirty="0"/>
              <a:t>Non-traditional replacement resources (1)</a:t>
            </a:r>
            <a:endParaRPr lang="en-US" dirty="0">
              <a:highlight>
                <a:srgbClr val="FFFF00"/>
              </a:highlight>
            </a:endParaRPr>
          </a:p>
        </p:txBody>
      </p:sp>
      <p:sp>
        <p:nvSpPr>
          <p:cNvPr id="3" name="Content Placeholder 2">
            <a:extLst>
              <a:ext uri="{FF2B5EF4-FFF2-40B4-BE49-F238E27FC236}">
                <a16:creationId xmlns:a16="http://schemas.microsoft.com/office/drawing/2014/main" id="{E8B77C1F-CD04-4C8D-ACB8-5A33E081271B}"/>
              </a:ext>
            </a:extLst>
          </p:cNvPr>
          <p:cNvSpPr>
            <a:spLocks noGrp="1"/>
          </p:cNvSpPr>
          <p:nvPr>
            <p:ph idx="1"/>
          </p:nvPr>
        </p:nvSpPr>
        <p:spPr>
          <a:xfrm>
            <a:off x="269005" y="1370057"/>
            <a:ext cx="11100035" cy="4525963"/>
          </a:xfrm>
        </p:spPr>
        <p:txBody>
          <a:bodyPr/>
          <a:lstStyle/>
          <a:p>
            <a:r>
              <a:rPr lang="en-US" dirty="0"/>
              <a:t>Consider treatment of energy efficiency (EE), demand response (DR)—including direct load control and time-of-use rates, renewables, energy storage, combined heat and power, and distributed generation in capacity expansion planning</a:t>
            </a:r>
          </a:p>
          <a:p>
            <a:endParaRPr lang="en-US" dirty="0"/>
          </a:p>
        </p:txBody>
      </p:sp>
      <p:pic>
        <p:nvPicPr>
          <p:cNvPr id="5" name="Picture 4">
            <a:extLst>
              <a:ext uri="{FF2B5EF4-FFF2-40B4-BE49-F238E27FC236}">
                <a16:creationId xmlns:a16="http://schemas.microsoft.com/office/drawing/2014/main" id="{A6FE9CA8-F794-4A2E-A065-73C012E8CA72}"/>
              </a:ext>
            </a:extLst>
          </p:cNvPr>
          <p:cNvPicPr>
            <a:picLocks noChangeAspect="1"/>
          </p:cNvPicPr>
          <p:nvPr/>
        </p:nvPicPr>
        <p:blipFill>
          <a:blip r:embed="rId2"/>
          <a:stretch>
            <a:fillRect/>
          </a:stretch>
        </p:blipFill>
        <p:spPr>
          <a:xfrm>
            <a:off x="7046844" y="2242376"/>
            <a:ext cx="5060342" cy="3803982"/>
          </a:xfrm>
          <a:prstGeom prst="rect">
            <a:avLst/>
          </a:prstGeom>
        </p:spPr>
      </p:pic>
      <p:sp>
        <p:nvSpPr>
          <p:cNvPr id="6" name="Content Placeholder 2">
            <a:extLst>
              <a:ext uri="{FF2B5EF4-FFF2-40B4-BE49-F238E27FC236}">
                <a16:creationId xmlns:a16="http://schemas.microsoft.com/office/drawing/2014/main" id="{3EFDB420-A8E9-4136-9A68-3B998E69ED36}"/>
              </a:ext>
            </a:extLst>
          </p:cNvPr>
          <p:cNvSpPr txBox="1">
            <a:spLocks/>
          </p:cNvSpPr>
          <p:nvPr/>
        </p:nvSpPr>
        <p:spPr>
          <a:xfrm>
            <a:off x="267058" y="2332037"/>
            <a:ext cx="6779786" cy="4525963"/>
          </a:xfrm>
          <a:prstGeom prst="rect">
            <a:avLst/>
          </a:prstGeom>
        </p:spPr>
        <p:txBody>
          <a:bodyPr lIns="0" tIns="0" rIns="0" bIns="0"/>
          <a:lstStyle>
            <a:lvl1pPr marL="342900" indent="-342900" algn="l" defTabSz="457200" rtl="0" eaLnBrk="1" latinLnBrk="0" hangingPunct="1">
              <a:spcBef>
                <a:spcPct val="20000"/>
              </a:spcBef>
              <a:buClrTx/>
              <a:buSzPct val="90000"/>
              <a:buFont typeface="Lucida Grande"/>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Tx/>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Tx/>
              <a:buSzPct val="12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chemeClr val="tx1"/>
              </a:buClr>
              <a:buSzPct val="85000"/>
              <a:buFont typeface="Wingdings" charset="2"/>
              <a:buChar char="u"/>
              <a:defRPr sz="1400" kern="1200">
                <a:solidFill>
                  <a:schemeClr val="tx1"/>
                </a:solidFill>
                <a:latin typeface="Arial"/>
                <a:ea typeface="+mn-ea"/>
                <a:cs typeface="Arial"/>
              </a:defRPr>
            </a:lvl4pPr>
            <a:lvl5pPr marL="2057400" indent="-228600" algn="l" defTabSz="457200" rtl="0" eaLnBrk="1" latinLnBrk="0" hangingPunct="1">
              <a:spcBef>
                <a:spcPct val="20000"/>
              </a:spcBef>
              <a:buClr>
                <a:schemeClr val="tx1"/>
              </a:buClr>
              <a:buSzPct val="95000"/>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a:t>Did the utility treat EE as a resource that models can select, like supply-side resources, or were load projections simply reduced by the amount of planned EE?* </a:t>
            </a:r>
          </a:p>
          <a:p>
            <a:endParaRPr lang="en-US" dirty="0"/>
          </a:p>
        </p:txBody>
      </p:sp>
      <p:sp>
        <p:nvSpPr>
          <p:cNvPr id="7" name="Content Placeholder 2">
            <a:extLst>
              <a:ext uri="{FF2B5EF4-FFF2-40B4-BE49-F238E27FC236}">
                <a16:creationId xmlns:a16="http://schemas.microsoft.com/office/drawing/2014/main" id="{F6662E10-C2D5-43AF-BC6A-4BA8279F13ED}"/>
              </a:ext>
            </a:extLst>
          </p:cNvPr>
          <p:cNvSpPr txBox="1">
            <a:spLocks/>
          </p:cNvSpPr>
          <p:nvPr/>
        </p:nvSpPr>
        <p:spPr>
          <a:xfrm>
            <a:off x="203350" y="3224962"/>
            <a:ext cx="6990455" cy="3033986"/>
          </a:xfrm>
          <a:prstGeom prst="rect">
            <a:avLst/>
          </a:prstGeom>
        </p:spPr>
        <p:txBody>
          <a:bodyPr lIns="0" tIns="0" rIns="0" bIns="0"/>
          <a:lstStyle>
            <a:lvl1pPr marL="342900" indent="-342900" algn="l" defTabSz="457200" rtl="0" eaLnBrk="1" latinLnBrk="0" hangingPunct="1">
              <a:spcBef>
                <a:spcPct val="20000"/>
              </a:spcBef>
              <a:buClrTx/>
              <a:buSzPct val="90000"/>
              <a:buFont typeface="Lucida Grande"/>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Tx/>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Tx/>
              <a:buSzPct val="12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chemeClr val="tx1"/>
              </a:buClr>
              <a:buSzPct val="85000"/>
              <a:buFont typeface="Wingdings" charset="2"/>
              <a:buChar char="u"/>
              <a:defRPr sz="1400" kern="1200">
                <a:solidFill>
                  <a:schemeClr val="tx1"/>
                </a:solidFill>
                <a:latin typeface="Arial"/>
                <a:ea typeface="+mn-ea"/>
                <a:cs typeface="Arial"/>
              </a:defRPr>
            </a:lvl4pPr>
            <a:lvl5pPr marL="2057400" indent="-228600" algn="l" defTabSz="457200" rtl="0" eaLnBrk="1" latinLnBrk="0" hangingPunct="1">
              <a:spcBef>
                <a:spcPct val="20000"/>
              </a:spcBef>
              <a:buClr>
                <a:schemeClr val="tx1"/>
              </a:buClr>
              <a:buSzPct val="95000"/>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a:t>Did the utility include flexible capacity planning in its analysis? What is the projected need for flexible capacity and how did the utility consider non-traditional sources of flexibility, such as DR and energy storage, in its modeling? </a:t>
            </a:r>
          </a:p>
          <a:p>
            <a:pPr lvl="1"/>
            <a:r>
              <a:rPr lang="en-US" dirty="0"/>
              <a:t>What assumptions did the utility make for curtailment of wind and solar?</a:t>
            </a:r>
          </a:p>
          <a:p>
            <a:pPr lvl="1"/>
            <a:r>
              <a:rPr lang="en-US" dirty="0"/>
              <a:t>Did the utility consider options, such as renewable energy zones, to strategically direct future utility-scale wind and solar development to areas that increase flexibility, increase utilization of transmission, and improve the combined capacity value of co-located wind and solar?</a:t>
            </a:r>
          </a:p>
          <a:p>
            <a:pPr marL="0" indent="0">
              <a:buNone/>
            </a:pPr>
            <a:endParaRPr lang="en-US" dirty="0"/>
          </a:p>
        </p:txBody>
      </p:sp>
      <p:sp>
        <p:nvSpPr>
          <p:cNvPr id="8" name="TextBox 7">
            <a:extLst>
              <a:ext uri="{FF2B5EF4-FFF2-40B4-BE49-F238E27FC236}">
                <a16:creationId xmlns:a16="http://schemas.microsoft.com/office/drawing/2014/main" id="{177B50D0-DD21-4B46-87E7-487DF2C4FCB8}"/>
              </a:ext>
            </a:extLst>
          </p:cNvPr>
          <p:cNvSpPr txBox="1"/>
          <p:nvPr/>
        </p:nvSpPr>
        <p:spPr>
          <a:xfrm>
            <a:off x="8125916" y="6015134"/>
            <a:ext cx="2634888" cy="276999"/>
          </a:xfrm>
          <a:prstGeom prst="rect">
            <a:avLst/>
          </a:prstGeom>
          <a:noFill/>
        </p:spPr>
        <p:txBody>
          <a:bodyPr wrap="none" rtlCol="0">
            <a:spAutoFit/>
          </a:bodyPr>
          <a:lstStyle/>
          <a:p>
            <a:r>
              <a:rPr lang="en-US" sz="1200" dirty="0"/>
              <a:t>Source: </a:t>
            </a:r>
            <a:r>
              <a:rPr lang="en-US" sz="1200" dirty="0">
                <a:hlinkClick r:id="rId3"/>
              </a:rPr>
              <a:t>Tucson Electric Power 2020 IRP</a:t>
            </a:r>
            <a:endParaRPr lang="en-US" sz="1200" dirty="0"/>
          </a:p>
        </p:txBody>
      </p:sp>
      <p:sp>
        <p:nvSpPr>
          <p:cNvPr id="4" name="TextBox 3">
            <a:extLst>
              <a:ext uri="{FF2B5EF4-FFF2-40B4-BE49-F238E27FC236}">
                <a16:creationId xmlns:a16="http://schemas.microsoft.com/office/drawing/2014/main" id="{B05DDE45-CB5D-E144-AF80-01092C786ECF}"/>
              </a:ext>
            </a:extLst>
          </p:cNvPr>
          <p:cNvSpPr txBox="1"/>
          <p:nvPr/>
        </p:nvSpPr>
        <p:spPr>
          <a:xfrm>
            <a:off x="203350" y="6511946"/>
            <a:ext cx="790312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*See Mims Frick et al. 2021, </a:t>
            </a:r>
            <a:r>
              <a:rPr lang="en-US" sz="1200" i="1" dirty="0">
                <a:latin typeface="Arial" panose="020B0604020202020204" pitchFamily="34" charset="0"/>
                <a:cs typeface="Arial" panose="020B0604020202020204" pitchFamily="34" charset="0"/>
                <a:hlinkClick r:id="rId4"/>
              </a:rPr>
              <a:t>Methods to Incorporate Energy Efficiency in Electricity System Planning and Markets</a:t>
            </a:r>
            <a:endParaRPr lang="en-US"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2546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FF08-45E9-4AFC-A607-8F984820D595}"/>
              </a:ext>
            </a:extLst>
          </p:cNvPr>
          <p:cNvSpPr>
            <a:spLocks noGrp="1"/>
          </p:cNvSpPr>
          <p:nvPr>
            <p:ph type="title"/>
          </p:nvPr>
        </p:nvSpPr>
        <p:spPr/>
        <p:txBody>
          <a:bodyPr/>
          <a:lstStyle/>
          <a:p>
            <a:r>
              <a:rPr lang="en-US" dirty="0"/>
              <a:t>Non-traditional replacement resources (2)</a:t>
            </a:r>
            <a:endParaRPr lang="en-US" dirty="0">
              <a:highlight>
                <a:srgbClr val="FFFF00"/>
              </a:highlight>
            </a:endParaRPr>
          </a:p>
        </p:txBody>
      </p:sp>
      <p:sp>
        <p:nvSpPr>
          <p:cNvPr id="3" name="Content Placeholder 2">
            <a:extLst>
              <a:ext uri="{FF2B5EF4-FFF2-40B4-BE49-F238E27FC236}">
                <a16:creationId xmlns:a16="http://schemas.microsoft.com/office/drawing/2014/main" id="{C9F384D7-D638-40A2-9054-79BA6A823916}"/>
              </a:ext>
            </a:extLst>
          </p:cNvPr>
          <p:cNvSpPr>
            <a:spLocks noGrp="1"/>
          </p:cNvSpPr>
          <p:nvPr>
            <p:ph idx="1"/>
          </p:nvPr>
        </p:nvSpPr>
        <p:spPr>
          <a:xfrm>
            <a:off x="274393" y="1600203"/>
            <a:ext cx="7676911" cy="4525963"/>
          </a:xfrm>
        </p:spPr>
        <p:txBody>
          <a:bodyPr/>
          <a:lstStyle/>
          <a:p>
            <a:pPr lvl="1"/>
            <a:r>
              <a:rPr lang="en-US" dirty="0"/>
              <a:t>To what extent did the utility consider peak demand reduction options such as demand response and time-of-use rates?</a:t>
            </a:r>
          </a:p>
          <a:p>
            <a:pPr lvl="1"/>
            <a:r>
              <a:rPr lang="en-US" dirty="0"/>
              <a:t>Did the utility use third-party resource potential studies (EE, DR, DG) in developing inputs to capacity expansion models?</a:t>
            </a:r>
          </a:p>
          <a:p>
            <a:pPr lvl="1"/>
            <a:r>
              <a:rPr lang="en-US" dirty="0"/>
              <a:t>What energy storage assumptions did the utility use in modeling? Were limits to total energy storage additions included? If so, what are the sources of those limits?</a:t>
            </a:r>
          </a:p>
          <a:p>
            <a:pPr lvl="1"/>
            <a:r>
              <a:rPr lang="en-US" dirty="0"/>
              <a:t>Did the utility consider in resource planning decisions the various benefit streams that energy storage can provide — e.g., using the net cost approach described in PNNL’s report, </a:t>
            </a:r>
            <a:r>
              <a:rPr lang="en-US" i="1" dirty="0">
                <a:hlinkClick r:id="rId3"/>
              </a:rPr>
              <a:t>Energy Storage in Integrated Resource Plans</a:t>
            </a:r>
            <a:r>
              <a:rPr lang="en-US" dirty="0"/>
              <a:t>?</a:t>
            </a:r>
          </a:p>
          <a:p>
            <a:endParaRPr lang="en-US" dirty="0"/>
          </a:p>
        </p:txBody>
      </p:sp>
      <p:pic>
        <p:nvPicPr>
          <p:cNvPr id="5" name="Picture 4">
            <a:extLst>
              <a:ext uri="{FF2B5EF4-FFF2-40B4-BE49-F238E27FC236}">
                <a16:creationId xmlns:a16="http://schemas.microsoft.com/office/drawing/2014/main" id="{03EAA3BF-6311-4411-99F5-2AD51C3D10CD}"/>
              </a:ext>
            </a:extLst>
          </p:cNvPr>
          <p:cNvPicPr>
            <a:picLocks noChangeAspect="1"/>
          </p:cNvPicPr>
          <p:nvPr/>
        </p:nvPicPr>
        <p:blipFill>
          <a:blip r:embed="rId4"/>
          <a:stretch>
            <a:fillRect/>
          </a:stretch>
        </p:blipFill>
        <p:spPr>
          <a:xfrm>
            <a:off x="8280298" y="1461052"/>
            <a:ext cx="3447875" cy="4565592"/>
          </a:xfrm>
          <a:prstGeom prst="rect">
            <a:avLst/>
          </a:prstGeom>
        </p:spPr>
      </p:pic>
    </p:spTree>
    <p:extLst>
      <p:ext uri="{BB962C8B-B14F-4D97-AF65-F5344CB8AC3E}">
        <p14:creationId xmlns:p14="http://schemas.microsoft.com/office/powerpoint/2010/main" val="3950149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236A96-02DE-D540-8274-F51327AB561E}"/>
              </a:ext>
            </a:extLst>
          </p:cNvPr>
          <p:cNvSpPr>
            <a:spLocks noGrp="1"/>
          </p:cNvSpPr>
          <p:nvPr>
            <p:ph type="title"/>
          </p:nvPr>
        </p:nvSpPr>
        <p:spPr>
          <a:xfrm>
            <a:off x="0" y="2626241"/>
            <a:ext cx="12191999" cy="808597"/>
          </a:xfrm>
        </p:spPr>
        <p:txBody>
          <a:bodyPr/>
          <a:lstStyle/>
          <a:p>
            <a:pPr algn="ctr"/>
            <a:r>
              <a:rPr lang="en-US" dirty="0"/>
              <a:t>Resource Adequacy Considerations</a:t>
            </a:r>
          </a:p>
        </p:txBody>
      </p:sp>
    </p:spTree>
    <p:extLst>
      <p:ext uri="{BB962C8B-B14F-4D97-AF65-F5344CB8AC3E}">
        <p14:creationId xmlns:p14="http://schemas.microsoft.com/office/powerpoint/2010/main" val="3537637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EEF0-901A-48A8-AA2E-26ECF39886E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FF511E8-13C8-48B5-BCA9-0490EC5E950C}"/>
              </a:ext>
            </a:extLst>
          </p:cNvPr>
          <p:cNvSpPr>
            <a:spLocks noGrp="1"/>
          </p:cNvSpPr>
          <p:nvPr>
            <p:ph idx="1"/>
          </p:nvPr>
        </p:nvSpPr>
        <p:spPr/>
        <p:txBody>
          <a:bodyPr/>
          <a:lstStyle/>
          <a:p>
            <a:r>
              <a:rPr lang="en-US" dirty="0"/>
              <a:t>Framing the issue </a:t>
            </a:r>
          </a:p>
          <a:p>
            <a:r>
              <a:rPr lang="en-US" dirty="0"/>
              <a:t>Important modeling types</a:t>
            </a:r>
          </a:p>
          <a:p>
            <a:r>
              <a:rPr lang="en-US" dirty="0"/>
              <a:t>Key modeling issues and assumptions that impact resource decision-making</a:t>
            </a:r>
          </a:p>
          <a:p>
            <a:r>
              <a:rPr lang="en-US" dirty="0"/>
              <a:t>Resource adequacy considerations</a:t>
            </a:r>
          </a:p>
          <a:p>
            <a:r>
              <a:rPr lang="en-US" dirty="0"/>
              <a:t>Inertia and system reliability</a:t>
            </a:r>
          </a:p>
          <a:p>
            <a:r>
              <a:rPr lang="en-US" dirty="0"/>
              <a:t>Just transition and environmental justice</a:t>
            </a:r>
          </a:p>
          <a:p>
            <a:r>
              <a:rPr lang="en-US" dirty="0"/>
              <a:t>Timing and stranded costs</a:t>
            </a:r>
          </a:p>
          <a:p>
            <a:r>
              <a:rPr lang="en-US" dirty="0"/>
              <a:t>Questions utility consumer advocates can ask </a:t>
            </a:r>
          </a:p>
          <a:p>
            <a:r>
              <a:rPr lang="en-US" dirty="0"/>
              <a:t>Resources</a:t>
            </a:r>
          </a:p>
          <a:p>
            <a:endParaRPr lang="en-US" dirty="0"/>
          </a:p>
        </p:txBody>
      </p:sp>
    </p:spTree>
    <p:extLst>
      <p:ext uri="{BB962C8B-B14F-4D97-AF65-F5344CB8AC3E}">
        <p14:creationId xmlns:p14="http://schemas.microsoft.com/office/powerpoint/2010/main" val="1445506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7876A9D-A28A-DE40-AFC0-E3C4713094B6}"/>
              </a:ext>
            </a:extLst>
          </p:cNvPr>
          <p:cNvSpPr>
            <a:spLocks noGrp="1"/>
          </p:cNvSpPr>
          <p:nvPr>
            <p:ph type="body" idx="1"/>
          </p:nvPr>
        </p:nvSpPr>
        <p:spPr>
          <a:xfrm>
            <a:off x="274394" y="1535113"/>
            <a:ext cx="3694889" cy="412220"/>
          </a:xfrm>
        </p:spPr>
        <p:txBody>
          <a:bodyPr/>
          <a:lstStyle/>
          <a:p>
            <a:r>
              <a:rPr lang="en-US" dirty="0"/>
              <a:t>Resource adequacy</a:t>
            </a:r>
          </a:p>
        </p:txBody>
      </p:sp>
      <p:sp>
        <p:nvSpPr>
          <p:cNvPr id="12" name="Title 11">
            <a:extLst>
              <a:ext uri="{FF2B5EF4-FFF2-40B4-BE49-F238E27FC236}">
                <a16:creationId xmlns:a16="http://schemas.microsoft.com/office/drawing/2014/main" id="{22DA9020-ADA0-CB41-B9BA-1A3B960A2954}"/>
              </a:ext>
            </a:extLst>
          </p:cNvPr>
          <p:cNvSpPr>
            <a:spLocks noGrp="1"/>
          </p:cNvSpPr>
          <p:nvPr>
            <p:ph type="title"/>
          </p:nvPr>
        </p:nvSpPr>
        <p:spPr/>
        <p:txBody>
          <a:bodyPr/>
          <a:lstStyle/>
          <a:p>
            <a:r>
              <a:rPr lang="en-US" dirty="0"/>
              <a:t>Resource adequacy, reliability, and resilience:</a:t>
            </a:r>
            <a:br>
              <a:rPr lang="en-US" dirty="0"/>
            </a:br>
            <a:r>
              <a:rPr lang="en-US" dirty="0"/>
              <a:t>Defining and distinguishing the concepts </a:t>
            </a:r>
          </a:p>
        </p:txBody>
      </p:sp>
      <p:sp>
        <p:nvSpPr>
          <p:cNvPr id="14" name="Content Placeholder 13">
            <a:extLst>
              <a:ext uri="{FF2B5EF4-FFF2-40B4-BE49-F238E27FC236}">
                <a16:creationId xmlns:a16="http://schemas.microsoft.com/office/drawing/2014/main" id="{CF0D3EF7-86FA-3341-BA82-3A6D2FA7C2F0}"/>
              </a:ext>
            </a:extLst>
          </p:cNvPr>
          <p:cNvSpPr>
            <a:spLocks noGrp="1"/>
          </p:cNvSpPr>
          <p:nvPr>
            <p:ph idx="13"/>
          </p:nvPr>
        </p:nvSpPr>
        <p:spPr>
          <a:xfrm>
            <a:off x="274394" y="2062172"/>
            <a:ext cx="3694889" cy="3779204"/>
          </a:xfrm>
        </p:spPr>
        <p:txBody>
          <a:bodyPr/>
          <a:lstStyle/>
          <a:p>
            <a:pPr marL="0" indent="0">
              <a:buNone/>
            </a:pPr>
            <a:endParaRPr lang="en-US" dirty="0"/>
          </a:p>
          <a:p>
            <a:r>
              <a:rPr lang="en-US" dirty="0"/>
              <a:t>The ability of the electric system to always supply the </a:t>
            </a:r>
            <a:r>
              <a:rPr lang="en-US" dirty="0">
                <a:solidFill>
                  <a:schemeClr val="accent2"/>
                </a:solidFill>
              </a:rPr>
              <a:t>aggregate electrical demand </a:t>
            </a:r>
            <a:r>
              <a:rPr lang="en-US" dirty="0"/>
              <a:t>and energy requirements of the end-use customers, considering scheduled and reasonably expected unscheduled outages of system elements</a:t>
            </a:r>
          </a:p>
        </p:txBody>
      </p:sp>
      <p:sp>
        <p:nvSpPr>
          <p:cNvPr id="15" name="Content Placeholder 14">
            <a:extLst>
              <a:ext uri="{FF2B5EF4-FFF2-40B4-BE49-F238E27FC236}">
                <a16:creationId xmlns:a16="http://schemas.microsoft.com/office/drawing/2014/main" id="{27F6BCB9-E378-844B-9ED5-334BD6853742}"/>
              </a:ext>
            </a:extLst>
          </p:cNvPr>
          <p:cNvSpPr>
            <a:spLocks noGrp="1"/>
          </p:cNvSpPr>
          <p:nvPr>
            <p:ph idx="14"/>
          </p:nvPr>
        </p:nvSpPr>
        <p:spPr>
          <a:xfrm>
            <a:off x="4293412" y="2062172"/>
            <a:ext cx="3694889" cy="3779204"/>
          </a:xfrm>
        </p:spPr>
        <p:txBody>
          <a:bodyPr/>
          <a:lstStyle/>
          <a:p>
            <a:pPr marL="0" indent="0">
              <a:buNone/>
            </a:pPr>
            <a:endParaRPr lang="en-US" dirty="0"/>
          </a:p>
          <a:p>
            <a:r>
              <a:rPr lang="en-US" dirty="0"/>
              <a:t>Operating the bulk power system so that instability, uncontrolled separation, or cascading failures will not occur as a result of a </a:t>
            </a:r>
            <a:r>
              <a:rPr lang="en-US" dirty="0">
                <a:solidFill>
                  <a:schemeClr val="accent2"/>
                </a:solidFill>
              </a:rPr>
              <a:t>sudden disturbance</a:t>
            </a:r>
            <a:r>
              <a:rPr lang="en-US" dirty="0"/>
              <a:t>, including a cybersecurity incident, or unanticipated failure of system elements.</a:t>
            </a:r>
          </a:p>
        </p:txBody>
      </p:sp>
      <p:sp>
        <p:nvSpPr>
          <p:cNvPr id="16" name="Text Placeholder 15">
            <a:extLst>
              <a:ext uri="{FF2B5EF4-FFF2-40B4-BE49-F238E27FC236}">
                <a16:creationId xmlns:a16="http://schemas.microsoft.com/office/drawing/2014/main" id="{D161C81B-B3EE-364E-AC68-0E22358F045D}"/>
              </a:ext>
            </a:extLst>
          </p:cNvPr>
          <p:cNvSpPr>
            <a:spLocks noGrp="1"/>
          </p:cNvSpPr>
          <p:nvPr>
            <p:ph type="body" idx="15"/>
          </p:nvPr>
        </p:nvSpPr>
        <p:spPr>
          <a:xfrm>
            <a:off x="4293412" y="1535113"/>
            <a:ext cx="3694888" cy="412220"/>
          </a:xfrm>
        </p:spPr>
        <p:txBody>
          <a:bodyPr/>
          <a:lstStyle/>
          <a:p>
            <a:r>
              <a:rPr lang="en-US" dirty="0"/>
              <a:t>Reliability</a:t>
            </a:r>
          </a:p>
        </p:txBody>
      </p:sp>
      <p:sp>
        <p:nvSpPr>
          <p:cNvPr id="17" name="Content Placeholder 14">
            <a:extLst>
              <a:ext uri="{FF2B5EF4-FFF2-40B4-BE49-F238E27FC236}">
                <a16:creationId xmlns:a16="http://schemas.microsoft.com/office/drawing/2014/main" id="{4FFA900E-3286-A04D-9D5C-625D9D856D45}"/>
              </a:ext>
            </a:extLst>
          </p:cNvPr>
          <p:cNvSpPr txBox="1">
            <a:spLocks/>
          </p:cNvSpPr>
          <p:nvPr/>
        </p:nvSpPr>
        <p:spPr>
          <a:xfrm>
            <a:off x="8306611" y="2062172"/>
            <a:ext cx="3694889" cy="3779204"/>
          </a:xfrm>
          <a:prstGeom prst="rect">
            <a:avLst/>
          </a:prstGeom>
        </p:spPr>
        <p:txBody>
          <a:bodyPr lIns="0" tIns="0" rIns="0" bIns="0"/>
          <a:lstStyle>
            <a:lvl1pPr marL="342900" indent="-342900" algn="l" defTabSz="457200" rtl="0" eaLnBrk="1" latinLnBrk="0" hangingPunct="1">
              <a:spcBef>
                <a:spcPct val="20000"/>
              </a:spcBef>
              <a:buClrTx/>
              <a:buSzPct val="90000"/>
              <a:buFont typeface="Lucida Grande"/>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Tx/>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Tx/>
              <a:buSzPct val="12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chemeClr val="tx1"/>
              </a:buClr>
              <a:buSzPct val="85000"/>
              <a:buFont typeface="Wingdings" charset="2"/>
              <a:buChar char="u"/>
              <a:defRPr sz="1400" kern="1200">
                <a:solidFill>
                  <a:schemeClr val="tx1"/>
                </a:solidFill>
                <a:latin typeface="Arial"/>
                <a:ea typeface="+mn-ea"/>
                <a:cs typeface="Arial"/>
              </a:defRPr>
            </a:lvl4pPr>
            <a:lvl5pPr marL="2057400" indent="-228600" algn="l" defTabSz="457200" rtl="0" eaLnBrk="1" latinLnBrk="0" hangingPunct="1">
              <a:spcBef>
                <a:spcPct val="20000"/>
              </a:spcBef>
              <a:buClr>
                <a:schemeClr val="tx1"/>
              </a:buClr>
              <a:buSzPct val="95000"/>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a:p>
            <a:r>
              <a:rPr lang="en-US" dirty="0"/>
              <a:t>The ability of the bulk power system to </a:t>
            </a:r>
            <a:r>
              <a:rPr lang="en-US" dirty="0">
                <a:solidFill>
                  <a:schemeClr val="accent2"/>
                </a:solidFill>
              </a:rPr>
              <a:t>recover</a:t>
            </a:r>
            <a:r>
              <a:rPr lang="en-US" dirty="0"/>
              <a:t> promptly from a disruption of service caused by natural disaster, cyberattacks, or terrorism.</a:t>
            </a:r>
          </a:p>
        </p:txBody>
      </p:sp>
      <p:sp>
        <p:nvSpPr>
          <p:cNvPr id="18" name="Text Placeholder 15">
            <a:extLst>
              <a:ext uri="{FF2B5EF4-FFF2-40B4-BE49-F238E27FC236}">
                <a16:creationId xmlns:a16="http://schemas.microsoft.com/office/drawing/2014/main" id="{5E5139E7-1195-9B4A-8F24-23E9D809C160}"/>
              </a:ext>
            </a:extLst>
          </p:cNvPr>
          <p:cNvSpPr txBox="1">
            <a:spLocks/>
          </p:cNvSpPr>
          <p:nvPr/>
        </p:nvSpPr>
        <p:spPr>
          <a:xfrm>
            <a:off x="8306613" y="1535113"/>
            <a:ext cx="3694888" cy="412220"/>
          </a:xfrm>
          <a:prstGeom prst="rect">
            <a:avLst/>
          </a:prstGeom>
        </p:spPr>
        <p:txBody>
          <a:bodyPr lIns="0" tIns="0" rIns="0" bIns="0" anchor="b">
            <a:normAutofit/>
          </a:bodyPr>
          <a:lstStyle>
            <a:lvl1pPr marL="0" indent="0" algn="l" defTabSz="457200" rtl="0" eaLnBrk="1" latinLnBrk="0" hangingPunct="1">
              <a:spcBef>
                <a:spcPct val="20000"/>
              </a:spcBef>
              <a:buFont typeface="Arial"/>
              <a:buNone/>
              <a:defRPr sz="2000" b="1"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dirty="0"/>
              <a:t>Resilience</a:t>
            </a:r>
          </a:p>
        </p:txBody>
      </p:sp>
    </p:spTree>
    <p:extLst>
      <p:ext uri="{BB962C8B-B14F-4D97-AF65-F5344CB8AC3E}">
        <p14:creationId xmlns:p14="http://schemas.microsoft.com/office/powerpoint/2010/main" val="2368682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9649FB4-8303-A543-B5D4-0B4D8986019E}"/>
              </a:ext>
            </a:extLst>
          </p:cNvPr>
          <p:cNvSpPr>
            <a:spLocks noGrp="1"/>
          </p:cNvSpPr>
          <p:nvPr>
            <p:ph idx="1"/>
          </p:nvPr>
        </p:nvSpPr>
        <p:spPr/>
        <p:txBody>
          <a:bodyPr/>
          <a:lstStyle/>
          <a:p>
            <a:r>
              <a:rPr lang="en-US" dirty="0"/>
              <a:t>When dispatchable generators were the prevalent resource, resource adequacy meant having enough installed capacity on hand to meet load during the hour of the year with the highest demand, plus a sufficient margin for contingencies</a:t>
            </a:r>
          </a:p>
          <a:p>
            <a:r>
              <a:rPr lang="en-US" dirty="0"/>
              <a:t>If resources were adequate during peak demand, they were assumed adequate for all other times</a:t>
            </a:r>
          </a:p>
        </p:txBody>
      </p:sp>
      <p:sp>
        <p:nvSpPr>
          <p:cNvPr id="7" name="Title 6">
            <a:extLst>
              <a:ext uri="{FF2B5EF4-FFF2-40B4-BE49-F238E27FC236}">
                <a16:creationId xmlns:a16="http://schemas.microsoft.com/office/drawing/2014/main" id="{389B2A4A-D90C-AB4E-88D2-BA90767840AB}"/>
              </a:ext>
            </a:extLst>
          </p:cNvPr>
          <p:cNvSpPr>
            <a:spLocks noGrp="1"/>
          </p:cNvSpPr>
          <p:nvPr>
            <p:ph type="title"/>
          </p:nvPr>
        </p:nvSpPr>
        <p:spPr/>
        <p:txBody>
          <a:bodyPr/>
          <a:lstStyle/>
          <a:p>
            <a:r>
              <a:rPr lang="en-US" dirty="0"/>
              <a:t>Classic approach to resource adequacy:</a:t>
            </a:r>
            <a:br>
              <a:rPr lang="en-US" dirty="0"/>
            </a:br>
            <a:r>
              <a:rPr lang="en-US" dirty="0"/>
              <a:t>system reserve margin at peak load</a:t>
            </a:r>
          </a:p>
        </p:txBody>
      </p:sp>
      <p:graphicFrame>
        <p:nvGraphicFramePr>
          <p:cNvPr id="10" name="Content Placeholder 19">
            <a:extLst>
              <a:ext uri="{FF2B5EF4-FFF2-40B4-BE49-F238E27FC236}">
                <a16:creationId xmlns:a16="http://schemas.microsoft.com/office/drawing/2014/main" id="{EB571BAD-C997-B245-85E4-8166D274D2E9}"/>
              </a:ext>
            </a:extLst>
          </p:cNvPr>
          <p:cNvGraphicFramePr>
            <a:graphicFrameLocks noGrp="1"/>
          </p:cNvGraphicFramePr>
          <p:nvPr>
            <p:ph idx="13"/>
          </p:nvPr>
        </p:nvGraphicFramePr>
        <p:xfrm>
          <a:off x="6186488" y="1600200"/>
          <a:ext cx="5629275"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20" name="Group 19">
            <a:extLst>
              <a:ext uri="{FF2B5EF4-FFF2-40B4-BE49-F238E27FC236}">
                <a16:creationId xmlns:a16="http://schemas.microsoft.com/office/drawing/2014/main" id="{7F0C9954-892E-584D-B0C2-7422042BF96D}"/>
              </a:ext>
            </a:extLst>
          </p:cNvPr>
          <p:cNvGrpSpPr/>
          <p:nvPr/>
        </p:nvGrpSpPr>
        <p:grpSpPr>
          <a:xfrm>
            <a:off x="7262949" y="2586449"/>
            <a:ext cx="2847702" cy="679269"/>
            <a:chOff x="7262949" y="2233748"/>
            <a:chExt cx="2847702" cy="679269"/>
          </a:xfrm>
        </p:grpSpPr>
        <p:cxnSp>
          <p:nvCxnSpPr>
            <p:cNvPr id="14" name="Elbow Connector 13">
              <a:extLst>
                <a:ext uri="{FF2B5EF4-FFF2-40B4-BE49-F238E27FC236}">
                  <a16:creationId xmlns:a16="http://schemas.microsoft.com/office/drawing/2014/main" id="{40B15EF0-9C2C-0145-AC35-5ECFFB41B92F}"/>
                </a:ext>
              </a:extLst>
            </p:cNvPr>
            <p:cNvCxnSpPr>
              <a:cxnSpLocks/>
            </p:cNvCxnSpPr>
            <p:nvPr/>
          </p:nvCxnSpPr>
          <p:spPr>
            <a:xfrm>
              <a:off x="8974183" y="2416625"/>
              <a:ext cx="901338" cy="352700"/>
            </a:xfrm>
            <a:prstGeom prst="bentConnector3">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5" name="Left Brace 14">
              <a:extLst>
                <a:ext uri="{FF2B5EF4-FFF2-40B4-BE49-F238E27FC236}">
                  <a16:creationId xmlns:a16="http://schemas.microsoft.com/office/drawing/2014/main" id="{609AE178-C160-AC46-B8E7-5A38E4140B02}"/>
                </a:ext>
              </a:extLst>
            </p:cNvPr>
            <p:cNvSpPr/>
            <p:nvPr/>
          </p:nvSpPr>
          <p:spPr>
            <a:xfrm>
              <a:off x="9940834" y="2638697"/>
              <a:ext cx="169817" cy="274320"/>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43433DA3-1CED-3C43-8EE3-8EB0A29BD004}"/>
                </a:ext>
              </a:extLst>
            </p:cNvPr>
            <p:cNvSpPr txBox="1"/>
            <p:nvPr/>
          </p:nvSpPr>
          <p:spPr>
            <a:xfrm>
              <a:off x="7262949" y="2233748"/>
              <a:ext cx="1698171" cy="369332"/>
            </a:xfrm>
            <a:prstGeom prst="rect">
              <a:avLst/>
            </a:prstGeom>
            <a:noFill/>
          </p:spPr>
          <p:txBody>
            <a:bodyPr wrap="square" rtlCol="0">
              <a:spAutoFit/>
            </a:bodyPr>
            <a:lstStyle/>
            <a:p>
              <a:pPr algn="r"/>
              <a:r>
                <a:rPr lang="en-US" dirty="0">
                  <a:solidFill>
                    <a:srgbClr val="FF0000"/>
                  </a:solidFill>
                </a:rPr>
                <a:t>Reserve margin</a:t>
              </a:r>
            </a:p>
          </p:txBody>
        </p:sp>
      </p:grpSp>
    </p:spTree>
    <p:extLst>
      <p:ext uri="{BB962C8B-B14F-4D97-AF65-F5344CB8AC3E}">
        <p14:creationId xmlns:p14="http://schemas.microsoft.com/office/powerpoint/2010/main" val="308102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5F7F2F-641B-2045-8693-BC9DFBE37C47}"/>
              </a:ext>
            </a:extLst>
          </p:cNvPr>
          <p:cNvSpPr>
            <a:spLocks noGrp="1"/>
          </p:cNvSpPr>
          <p:nvPr>
            <p:ph type="title"/>
          </p:nvPr>
        </p:nvSpPr>
        <p:spPr/>
        <p:txBody>
          <a:bodyPr/>
          <a:lstStyle/>
          <a:p>
            <a:r>
              <a:rPr lang="en-US" dirty="0"/>
              <a:t>Wind and solar generation cannot be controlled to deliver their full operating capacity at peak</a:t>
            </a:r>
          </a:p>
        </p:txBody>
      </p:sp>
      <p:graphicFrame>
        <p:nvGraphicFramePr>
          <p:cNvPr id="5" name="Content Placeholder 19">
            <a:extLst>
              <a:ext uri="{FF2B5EF4-FFF2-40B4-BE49-F238E27FC236}">
                <a16:creationId xmlns:a16="http://schemas.microsoft.com/office/drawing/2014/main" id="{EA3A8CAD-4B1A-384D-8897-9704B352A126}"/>
              </a:ext>
            </a:extLst>
          </p:cNvPr>
          <p:cNvGraphicFramePr>
            <a:graphicFrameLocks noGrp="1"/>
          </p:cNvGraphicFramePr>
          <p:nvPr>
            <p:ph idx="1"/>
          </p:nvPr>
        </p:nvGraphicFramePr>
        <p:xfrm>
          <a:off x="274638" y="1600200"/>
          <a:ext cx="5629275"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19">
            <a:extLst>
              <a:ext uri="{FF2B5EF4-FFF2-40B4-BE49-F238E27FC236}">
                <a16:creationId xmlns:a16="http://schemas.microsoft.com/office/drawing/2014/main" id="{27CB7367-BB59-E640-990B-6252D7B8734F}"/>
              </a:ext>
            </a:extLst>
          </p:cNvPr>
          <p:cNvGraphicFramePr>
            <a:graphicFrameLocks noGrp="1"/>
          </p:cNvGraphicFramePr>
          <p:nvPr>
            <p:ph idx="13"/>
          </p:nvPr>
        </p:nvGraphicFramePr>
        <p:xfrm>
          <a:off x="6186488" y="1600200"/>
          <a:ext cx="5629275"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B0439275-8805-8B43-B766-CA6611048619}"/>
              </a:ext>
            </a:extLst>
          </p:cNvPr>
          <p:cNvSpPr txBox="1"/>
          <p:nvPr/>
        </p:nvSpPr>
        <p:spPr>
          <a:xfrm>
            <a:off x="9810206" y="2129245"/>
            <a:ext cx="836022" cy="646331"/>
          </a:xfrm>
          <a:prstGeom prst="rect">
            <a:avLst/>
          </a:prstGeom>
          <a:noFill/>
        </p:spPr>
        <p:txBody>
          <a:bodyPr wrap="square" rtlCol="0">
            <a:spAutoFit/>
          </a:bodyPr>
          <a:lstStyle/>
          <a:p>
            <a:pPr algn="ctr"/>
            <a:r>
              <a:rPr lang="en-US" dirty="0"/>
              <a:t>Peak load</a:t>
            </a:r>
          </a:p>
        </p:txBody>
      </p:sp>
      <p:sp>
        <p:nvSpPr>
          <p:cNvPr id="12" name="Line Callout 1 (No Border) 11">
            <a:extLst>
              <a:ext uri="{FF2B5EF4-FFF2-40B4-BE49-F238E27FC236}">
                <a16:creationId xmlns:a16="http://schemas.microsoft.com/office/drawing/2014/main" id="{429AB882-30F9-714F-B486-3A926D957C39}"/>
              </a:ext>
            </a:extLst>
          </p:cNvPr>
          <p:cNvSpPr/>
          <p:nvPr/>
        </p:nvSpPr>
        <p:spPr>
          <a:xfrm>
            <a:off x="1763487" y="3540034"/>
            <a:ext cx="2116182" cy="1018904"/>
          </a:xfrm>
          <a:prstGeom prst="callout1">
            <a:avLst>
              <a:gd name="adj1" fmla="val 98237"/>
              <a:gd name="adj2" fmla="val 97840"/>
              <a:gd name="adj3" fmla="val 162500"/>
              <a:gd name="adj4" fmla="val 1184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Wind output at peak less than maximum wind output</a:t>
            </a:r>
          </a:p>
        </p:txBody>
      </p:sp>
    </p:spTree>
    <p:extLst>
      <p:ext uri="{BB962C8B-B14F-4D97-AF65-F5344CB8AC3E}">
        <p14:creationId xmlns:p14="http://schemas.microsoft.com/office/powerpoint/2010/main" val="2225011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91E583A-715C-5942-B60E-B9929FA16A6D}"/>
              </a:ext>
            </a:extLst>
          </p:cNvPr>
          <p:cNvSpPr>
            <a:spLocks noGrp="1"/>
          </p:cNvSpPr>
          <p:nvPr>
            <p:ph idx="1"/>
          </p:nvPr>
        </p:nvSpPr>
        <p:spPr/>
        <p:txBody>
          <a:bodyPr/>
          <a:lstStyle/>
          <a:p>
            <a:r>
              <a:rPr lang="en-US" dirty="0"/>
              <a:t>Effective peak (net of solar) moves to later in the day as the amount of solar increases</a:t>
            </a:r>
          </a:p>
          <a:p>
            <a:r>
              <a:rPr lang="en-US" dirty="0"/>
              <a:t>A peak later in the afternoon decreases </a:t>
            </a:r>
            <a:r>
              <a:rPr lang="en-US" dirty="0" err="1"/>
              <a:t>solar’s</a:t>
            </a:r>
            <a:r>
              <a:rPr lang="en-US" dirty="0"/>
              <a:t> capacity contribution during peak demand hours</a:t>
            </a:r>
          </a:p>
          <a:p>
            <a:pPr lvl="1"/>
            <a:r>
              <a:rPr lang="en-US" dirty="0"/>
              <a:t>Requires more availability and scheduling of flexible resources</a:t>
            </a:r>
          </a:p>
          <a:p>
            <a:endParaRPr lang="en-US" dirty="0"/>
          </a:p>
        </p:txBody>
      </p:sp>
      <p:sp>
        <p:nvSpPr>
          <p:cNvPr id="4" name="Title 3">
            <a:extLst>
              <a:ext uri="{FF2B5EF4-FFF2-40B4-BE49-F238E27FC236}">
                <a16:creationId xmlns:a16="http://schemas.microsoft.com/office/drawing/2014/main" id="{A94C24BD-5DFB-4146-87F0-81362551ADDB}"/>
              </a:ext>
            </a:extLst>
          </p:cNvPr>
          <p:cNvSpPr>
            <a:spLocks noGrp="1"/>
          </p:cNvSpPr>
          <p:nvPr>
            <p:ph type="title"/>
          </p:nvPr>
        </p:nvSpPr>
        <p:spPr/>
        <p:txBody>
          <a:bodyPr/>
          <a:lstStyle/>
          <a:p>
            <a:r>
              <a:rPr lang="en-US" dirty="0"/>
              <a:t>Classic approach can also overestimate </a:t>
            </a:r>
            <a:r>
              <a:rPr lang="en-US" dirty="0" err="1"/>
              <a:t>solar’s</a:t>
            </a:r>
            <a:r>
              <a:rPr lang="en-US" dirty="0"/>
              <a:t> capacity contribution as solar penetration grows</a:t>
            </a:r>
          </a:p>
        </p:txBody>
      </p:sp>
      <p:graphicFrame>
        <p:nvGraphicFramePr>
          <p:cNvPr id="11" name="Content Placeholder 19">
            <a:extLst>
              <a:ext uri="{FF2B5EF4-FFF2-40B4-BE49-F238E27FC236}">
                <a16:creationId xmlns:a16="http://schemas.microsoft.com/office/drawing/2014/main" id="{C2ED9393-20EF-6A4A-BFCD-C7C423A190E0}"/>
              </a:ext>
            </a:extLst>
          </p:cNvPr>
          <p:cNvGraphicFramePr>
            <a:graphicFrameLocks noGrp="1"/>
          </p:cNvGraphicFramePr>
          <p:nvPr>
            <p:ph idx="13"/>
          </p:nvPr>
        </p:nvGraphicFramePr>
        <p:xfrm>
          <a:off x="6186488" y="1600200"/>
          <a:ext cx="5629275"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5601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4E75810-7473-1449-9639-16B574C42275}"/>
              </a:ext>
            </a:extLst>
          </p:cNvPr>
          <p:cNvGraphicFramePr>
            <a:graphicFrameLocks noGrp="1"/>
          </p:cNvGraphicFramePr>
          <p:nvPr>
            <p:ph idx="1"/>
          </p:nvPr>
        </p:nvGraphicFramePr>
        <p:xfrm>
          <a:off x="274638" y="1600200"/>
          <a:ext cx="5629275"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a:extLst>
              <a:ext uri="{FF2B5EF4-FFF2-40B4-BE49-F238E27FC236}">
                <a16:creationId xmlns:a16="http://schemas.microsoft.com/office/drawing/2014/main" id="{BB366BE0-782F-7F4E-A26A-2EF334C9AA86}"/>
              </a:ext>
            </a:extLst>
          </p:cNvPr>
          <p:cNvSpPr>
            <a:spLocks noGrp="1"/>
          </p:cNvSpPr>
          <p:nvPr>
            <p:ph idx="13"/>
          </p:nvPr>
        </p:nvSpPr>
        <p:spPr/>
        <p:txBody>
          <a:bodyPr/>
          <a:lstStyle/>
          <a:p>
            <a:r>
              <a:rPr lang="en-US" dirty="0"/>
              <a:t>With very high penetrations of solar, afternoon net load can require high, extended ramping</a:t>
            </a:r>
          </a:p>
          <a:p>
            <a:r>
              <a:rPr lang="en-US" dirty="0"/>
              <a:t>If the system does not have a sufficient number of flexible resources, shortages could occur during the ramping period rather than at peak load</a:t>
            </a:r>
          </a:p>
          <a:p>
            <a:r>
              <a:rPr lang="en-US" dirty="0"/>
              <a:t>Traditional resource adequacy metric—reserve margin at peak load—will fail to detect the risk, especially if the system contains large amounts of inflexible resources like coal and nuclear</a:t>
            </a:r>
          </a:p>
        </p:txBody>
      </p:sp>
      <p:sp>
        <p:nvSpPr>
          <p:cNvPr id="4" name="Title 3">
            <a:extLst>
              <a:ext uri="{FF2B5EF4-FFF2-40B4-BE49-F238E27FC236}">
                <a16:creationId xmlns:a16="http://schemas.microsoft.com/office/drawing/2014/main" id="{4B877F4C-13B0-6043-A105-B76B92887104}"/>
              </a:ext>
            </a:extLst>
          </p:cNvPr>
          <p:cNvSpPr>
            <a:spLocks noGrp="1"/>
          </p:cNvSpPr>
          <p:nvPr>
            <p:ph type="title"/>
          </p:nvPr>
        </p:nvSpPr>
        <p:spPr/>
        <p:txBody>
          <a:bodyPr/>
          <a:lstStyle/>
          <a:p>
            <a:r>
              <a:rPr lang="en-US" dirty="0"/>
              <a:t>New problem: adequacy of flexible resources</a:t>
            </a:r>
            <a:br>
              <a:rPr lang="en-US" dirty="0"/>
            </a:br>
            <a:r>
              <a:rPr lang="en-US" dirty="0"/>
              <a:t>to address high, sustained ramping requirements</a:t>
            </a:r>
          </a:p>
        </p:txBody>
      </p:sp>
      <p:sp>
        <p:nvSpPr>
          <p:cNvPr id="7" name="Left Arrow Callout 6">
            <a:extLst>
              <a:ext uri="{FF2B5EF4-FFF2-40B4-BE49-F238E27FC236}">
                <a16:creationId xmlns:a16="http://schemas.microsoft.com/office/drawing/2014/main" id="{80D7676D-3263-2C4A-871F-2E643BDCB5DE}"/>
              </a:ext>
            </a:extLst>
          </p:cNvPr>
          <p:cNvSpPr/>
          <p:nvPr/>
        </p:nvSpPr>
        <p:spPr>
          <a:xfrm>
            <a:off x="4279900" y="3026591"/>
            <a:ext cx="1406797" cy="923109"/>
          </a:xfrm>
          <a:prstGeom prst="leftArrowCallout">
            <a:avLst>
              <a:gd name="adj1" fmla="val 19167"/>
              <a:gd name="adj2" fmla="val 15278"/>
              <a:gd name="adj3" fmla="val 19167"/>
              <a:gd name="adj4" fmla="val 69838"/>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a:t>3-hour ramping:</a:t>
            </a:r>
          </a:p>
          <a:p>
            <a:pPr algn="ctr"/>
            <a:r>
              <a:rPr lang="en-US" sz="1600" dirty="0"/>
              <a:t>15 GW</a:t>
            </a:r>
          </a:p>
        </p:txBody>
      </p:sp>
    </p:spTree>
    <p:extLst>
      <p:ext uri="{BB962C8B-B14F-4D97-AF65-F5344CB8AC3E}">
        <p14:creationId xmlns:p14="http://schemas.microsoft.com/office/powerpoint/2010/main" val="3322584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95D340-2D7C-BF43-8783-A46C70C29A5D}"/>
              </a:ext>
            </a:extLst>
          </p:cNvPr>
          <p:cNvSpPr>
            <a:spLocks noGrp="1"/>
          </p:cNvSpPr>
          <p:nvPr>
            <p:ph type="title"/>
          </p:nvPr>
        </p:nvSpPr>
        <p:spPr/>
        <p:txBody>
          <a:bodyPr/>
          <a:lstStyle/>
          <a:p>
            <a:r>
              <a:rPr lang="en-US" dirty="0"/>
              <a:t>Operational challenge, but also a measurement challenge: traditional resource adequacy metrics miss the picture</a:t>
            </a:r>
          </a:p>
        </p:txBody>
      </p:sp>
      <p:sp>
        <p:nvSpPr>
          <p:cNvPr id="6" name="Content Placeholder 5">
            <a:extLst>
              <a:ext uri="{FF2B5EF4-FFF2-40B4-BE49-F238E27FC236}">
                <a16:creationId xmlns:a16="http://schemas.microsoft.com/office/drawing/2014/main" id="{20F41D3A-EBFA-FA43-A6E6-9F0C88E5F0D2}"/>
              </a:ext>
            </a:extLst>
          </p:cNvPr>
          <p:cNvSpPr>
            <a:spLocks noGrp="1"/>
          </p:cNvSpPr>
          <p:nvPr>
            <p:ph idx="1"/>
          </p:nvPr>
        </p:nvSpPr>
        <p:spPr/>
        <p:txBody>
          <a:bodyPr/>
          <a:lstStyle/>
          <a:p>
            <a:r>
              <a:rPr lang="en-US" dirty="0"/>
              <a:t>Historical statistics generally underestimate peak capacity contributions of wind and solar</a:t>
            </a:r>
          </a:p>
          <a:p>
            <a:pPr lvl="1"/>
            <a:r>
              <a:rPr lang="en-US" dirty="0"/>
              <a:t>Technology improvements are increasing the amount of energy obtainable from one MW of capacity</a:t>
            </a:r>
          </a:p>
          <a:p>
            <a:pPr lvl="1"/>
            <a:r>
              <a:rPr lang="en-US" dirty="0"/>
              <a:t>Inverter controls are making wind and solar more controllable</a:t>
            </a:r>
          </a:p>
          <a:p>
            <a:pPr lvl="1"/>
            <a:r>
              <a:rPr lang="en-US" dirty="0"/>
              <a:t>Better forecasting enables better scheduling of flexible resources</a:t>
            </a:r>
          </a:p>
          <a:p>
            <a:pPr lvl="1"/>
            <a:r>
              <a:rPr lang="en-US" dirty="0"/>
              <a:t>Storage technologies are adding more controllability</a:t>
            </a:r>
          </a:p>
          <a:p>
            <a:r>
              <a:rPr lang="en-US" dirty="0"/>
              <a:t>Consequences: </a:t>
            </a:r>
          </a:p>
          <a:p>
            <a:pPr lvl="1"/>
            <a:r>
              <a:rPr lang="en-US" dirty="0"/>
              <a:t>Over-procurement of capacity from conventional thermal resources</a:t>
            </a:r>
          </a:p>
          <a:p>
            <a:pPr lvl="2"/>
            <a:r>
              <a:rPr lang="en-US" dirty="0"/>
              <a:t>Is it just and reasonable for customers to pay for capacity that is not really necessary?</a:t>
            </a:r>
          </a:p>
          <a:p>
            <a:pPr lvl="1"/>
            <a:r>
              <a:rPr lang="en-US" dirty="0"/>
              <a:t>Over-estimation of how much the reserve margin will shrink if renewables replace a coal unit</a:t>
            </a:r>
          </a:p>
          <a:p>
            <a:r>
              <a:rPr lang="en-US" dirty="0"/>
              <a:t>Today, adequacy means enough of the </a:t>
            </a:r>
            <a:r>
              <a:rPr lang="en-US" u="sng" dirty="0"/>
              <a:t>right kind </a:t>
            </a:r>
            <a:r>
              <a:rPr lang="en-US" dirty="0"/>
              <a:t>of resources at </a:t>
            </a:r>
            <a:r>
              <a:rPr lang="en-US" u="sng" dirty="0"/>
              <a:t>all</a:t>
            </a:r>
            <a:r>
              <a:rPr lang="en-US" dirty="0"/>
              <a:t> operating hours of the year</a:t>
            </a:r>
          </a:p>
          <a:p>
            <a:pPr lvl="1"/>
            <a:r>
              <a:rPr lang="en-US" dirty="0"/>
              <a:t>Enough flexible resources during times of high, extended ramping in net load</a:t>
            </a:r>
          </a:p>
        </p:txBody>
      </p:sp>
    </p:spTree>
    <p:extLst>
      <p:ext uri="{BB962C8B-B14F-4D97-AF65-F5344CB8AC3E}">
        <p14:creationId xmlns:p14="http://schemas.microsoft.com/office/powerpoint/2010/main" val="237504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AC3231-A545-B84A-AA61-8724F7991140}"/>
              </a:ext>
            </a:extLst>
          </p:cNvPr>
          <p:cNvSpPr>
            <a:spLocks noGrp="1"/>
          </p:cNvSpPr>
          <p:nvPr>
            <p:ph type="title"/>
          </p:nvPr>
        </p:nvSpPr>
        <p:spPr/>
        <p:txBody>
          <a:bodyPr/>
          <a:lstStyle/>
          <a:p>
            <a:r>
              <a:rPr lang="en-US" dirty="0"/>
              <a:t>Research frontier: probabilistic approaches to estimating resource adequacy</a:t>
            </a:r>
          </a:p>
        </p:txBody>
      </p:sp>
      <p:sp>
        <p:nvSpPr>
          <p:cNvPr id="2" name="Content Placeholder 1">
            <a:extLst>
              <a:ext uri="{FF2B5EF4-FFF2-40B4-BE49-F238E27FC236}">
                <a16:creationId xmlns:a16="http://schemas.microsoft.com/office/drawing/2014/main" id="{2959D014-3AB9-9548-956E-B14E7BCCF782}"/>
              </a:ext>
            </a:extLst>
          </p:cNvPr>
          <p:cNvSpPr>
            <a:spLocks noGrp="1"/>
          </p:cNvSpPr>
          <p:nvPr>
            <p:ph idx="1"/>
          </p:nvPr>
        </p:nvSpPr>
        <p:spPr>
          <a:xfrm>
            <a:off x="274393" y="1600204"/>
            <a:ext cx="11541116" cy="1842244"/>
          </a:xfrm>
        </p:spPr>
        <p:txBody>
          <a:bodyPr/>
          <a:lstStyle/>
          <a:p>
            <a:r>
              <a:rPr lang="en-US" dirty="0"/>
              <a:t>Run Monte Carlo simulations for 8,760 hours to estimate the probability that load will be lost due to insufficient resources</a:t>
            </a:r>
          </a:p>
          <a:p>
            <a:pPr lvl="1"/>
            <a:r>
              <a:rPr lang="en-US" dirty="0"/>
              <a:t>Takes into account the unique operating characteristics of each technology</a:t>
            </a:r>
          </a:p>
          <a:p>
            <a:pPr lvl="1"/>
            <a:r>
              <a:rPr lang="en-US" dirty="0"/>
              <a:t>Can include different scenarios</a:t>
            </a:r>
          </a:p>
          <a:p>
            <a:r>
              <a:rPr lang="en-US" dirty="0"/>
              <a:t>Can be computationally unwieldy for large bulk power systems</a:t>
            </a:r>
          </a:p>
          <a:p>
            <a:endParaRPr lang="en-US" dirty="0"/>
          </a:p>
        </p:txBody>
      </p:sp>
      <p:sp>
        <p:nvSpPr>
          <p:cNvPr id="6" name="Right Arrow 5">
            <a:extLst>
              <a:ext uri="{FF2B5EF4-FFF2-40B4-BE49-F238E27FC236}">
                <a16:creationId xmlns:a16="http://schemas.microsoft.com/office/drawing/2014/main" id="{EBBA220E-CC55-404F-BCB3-55A9CAA635C1}"/>
              </a:ext>
            </a:extLst>
          </p:cNvPr>
          <p:cNvSpPr/>
          <p:nvPr/>
        </p:nvSpPr>
        <p:spPr>
          <a:xfrm>
            <a:off x="6624914" y="4074458"/>
            <a:ext cx="4482353" cy="1828800"/>
          </a:xfrm>
          <a:prstGeom prst="rightArrow">
            <a:avLst/>
          </a:prstGeom>
          <a:gradFill>
            <a:gsLst>
              <a:gs pos="0">
                <a:schemeClr val="tx2">
                  <a:lumMod val="75000"/>
                </a:schemeClr>
              </a:gs>
              <a:gs pos="100000">
                <a:schemeClr val="tx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114300" lvl="0"/>
            <a:r>
              <a:rPr lang="en-US" sz="2400" dirty="0"/>
              <a:t>Probabilistic methods: best, but computationally unwieldy</a:t>
            </a:r>
          </a:p>
        </p:txBody>
      </p:sp>
      <p:sp>
        <p:nvSpPr>
          <p:cNvPr id="7" name="Left Arrow 6">
            <a:extLst>
              <a:ext uri="{FF2B5EF4-FFF2-40B4-BE49-F238E27FC236}">
                <a16:creationId xmlns:a16="http://schemas.microsoft.com/office/drawing/2014/main" id="{65E5745F-ADB4-2840-BAC1-4AFC146C52A9}"/>
              </a:ext>
            </a:extLst>
          </p:cNvPr>
          <p:cNvSpPr/>
          <p:nvPr/>
        </p:nvSpPr>
        <p:spPr>
          <a:xfrm>
            <a:off x="493058" y="4074459"/>
            <a:ext cx="4482353" cy="1828799"/>
          </a:xfrm>
          <a:prstGeom prst="leftArrow">
            <a:avLst/>
          </a:prstGeom>
          <a:gradFill>
            <a:gsLst>
              <a:gs pos="0">
                <a:schemeClr val="tx2">
                  <a:lumMod val="75000"/>
                </a:schemeClr>
              </a:gs>
              <a:gs pos="100000">
                <a:schemeClr val="tx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lvl="0"/>
            <a:r>
              <a:rPr lang="en-US" sz="2400" dirty="0"/>
              <a:t>Peak reserve margin: tractable, but increasingly wrong</a:t>
            </a:r>
          </a:p>
        </p:txBody>
      </p:sp>
      <p:sp>
        <p:nvSpPr>
          <p:cNvPr id="10" name="Oval 9">
            <a:extLst>
              <a:ext uri="{FF2B5EF4-FFF2-40B4-BE49-F238E27FC236}">
                <a16:creationId xmlns:a16="http://schemas.microsoft.com/office/drawing/2014/main" id="{236CF427-C282-C449-A4A9-6A8FE8A1E2BB}"/>
              </a:ext>
            </a:extLst>
          </p:cNvPr>
          <p:cNvSpPr/>
          <p:nvPr/>
        </p:nvSpPr>
        <p:spPr>
          <a:xfrm>
            <a:off x="4912659" y="3801035"/>
            <a:ext cx="1775012" cy="237564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a:solidFill>
                  <a:schemeClr val="tx1"/>
                </a:solidFill>
              </a:rPr>
              <a:t>Useful middle ground?</a:t>
            </a:r>
          </a:p>
        </p:txBody>
      </p:sp>
    </p:spTree>
    <p:extLst>
      <p:ext uri="{BB962C8B-B14F-4D97-AF65-F5344CB8AC3E}">
        <p14:creationId xmlns:p14="http://schemas.microsoft.com/office/powerpoint/2010/main" val="1611163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47CA3-113A-3848-BB05-E7E40DBAEA61}"/>
              </a:ext>
            </a:extLst>
          </p:cNvPr>
          <p:cNvSpPr>
            <a:spLocks noGrp="1"/>
          </p:cNvSpPr>
          <p:nvPr>
            <p:ph type="title"/>
          </p:nvPr>
        </p:nvSpPr>
        <p:spPr/>
        <p:txBody>
          <a:bodyPr/>
          <a:lstStyle/>
          <a:p>
            <a:r>
              <a:rPr lang="en-US" dirty="0"/>
              <a:t>Middle ground approaches to measuring </a:t>
            </a:r>
            <a:br>
              <a:rPr lang="en-US" dirty="0"/>
            </a:br>
            <a:r>
              <a:rPr lang="en-US" dirty="0"/>
              <a:t>resource adequacy</a:t>
            </a:r>
          </a:p>
        </p:txBody>
      </p:sp>
      <p:sp>
        <p:nvSpPr>
          <p:cNvPr id="3" name="Content Placeholder 2">
            <a:extLst>
              <a:ext uri="{FF2B5EF4-FFF2-40B4-BE49-F238E27FC236}">
                <a16:creationId xmlns:a16="http://schemas.microsoft.com/office/drawing/2014/main" id="{48BEFE93-C961-C948-8871-6BCBFCBF49B3}"/>
              </a:ext>
            </a:extLst>
          </p:cNvPr>
          <p:cNvSpPr>
            <a:spLocks noGrp="1"/>
          </p:cNvSpPr>
          <p:nvPr>
            <p:ph idx="1"/>
          </p:nvPr>
        </p:nvSpPr>
        <p:spPr/>
        <p:txBody>
          <a:bodyPr/>
          <a:lstStyle/>
          <a:p>
            <a:r>
              <a:rPr lang="en-US" dirty="0"/>
              <a:t>Include thermal generators, but use unforced capacity (UCAP) rather than installed capacity (ICAP)</a:t>
            </a:r>
          </a:p>
          <a:p>
            <a:pPr lvl="1"/>
            <a:r>
              <a:rPr lang="en-US" dirty="0"/>
              <a:t>UCAP is the ICAP adjusted by the technology’s expected forced outage rate</a:t>
            </a:r>
          </a:p>
          <a:p>
            <a:pPr lvl="1"/>
            <a:r>
              <a:rPr lang="en-US" dirty="0"/>
              <a:t>Accounts for the possibility that a thermal unit might be unavailable at peak due to an unplanned outage</a:t>
            </a:r>
          </a:p>
          <a:p>
            <a:r>
              <a:rPr lang="en-US" dirty="0"/>
              <a:t>Loss of load expectation (LOLE): Number of days when capacity is insufficient to meet load (any time, any reason)</a:t>
            </a:r>
          </a:p>
          <a:p>
            <a:pPr lvl="1"/>
            <a:r>
              <a:rPr lang="en-US" dirty="0"/>
              <a:t>Can also be expressed as a probability (LOLP) </a:t>
            </a:r>
          </a:p>
          <a:p>
            <a:pPr lvl="1"/>
            <a:r>
              <a:rPr lang="en-US" dirty="0"/>
              <a:t>Can also be estimated by event or by hours</a:t>
            </a:r>
          </a:p>
          <a:p>
            <a:pPr lvl="1"/>
            <a:r>
              <a:rPr lang="en-US" dirty="0"/>
              <a:t>Common LOLE standard: one day out of 10 years</a:t>
            </a:r>
          </a:p>
          <a:p>
            <a:r>
              <a:rPr lang="en-US" dirty="0"/>
              <a:t>Expected unserved energy (EUE): MWh not delivered due to insufficient resources, including transmission limits</a:t>
            </a:r>
          </a:p>
          <a:p>
            <a:pPr lvl="1"/>
            <a:r>
              <a:rPr lang="en-US" dirty="0"/>
              <a:t>Unlike LOLE, EUE measures the quantity of a shortfall</a:t>
            </a:r>
          </a:p>
          <a:p>
            <a:pPr lvl="1"/>
            <a:r>
              <a:rPr lang="en-US" dirty="0"/>
              <a:t>In modeling, EUE is a function of a mathematical penalty</a:t>
            </a:r>
          </a:p>
          <a:p>
            <a:pPr lvl="2"/>
            <a:r>
              <a:rPr lang="en-US" dirty="0"/>
              <a:t>Question: Will EUE change if the penalty value is set higher or lower?</a:t>
            </a:r>
          </a:p>
          <a:p>
            <a:endParaRPr lang="en-US" dirty="0"/>
          </a:p>
        </p:txBody>
      </p:sp>
    </p:spTree>
    <p:extLst>
      <p:ext uri="{BB962C8B-B14F-4D97-AF65-F5344CB8AC3E}">
        <p14:creationId xmlns:p14="http://schemas.microsoft.com/office/powerpoint/2010/main" val="4097588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B352-549F-4537-812B-CD67EB76058E}"/>
              </a:ext>
            </a:extLst>
          </p:cNvPr>
          <p:cNvSpPr>
            <a:spLocks noGrp="1"/>
          </p:cNvSpPr>
          <p:nvPr>
            <p:ph type="title"/>
          </p:nvPr>
        </p:nvSpPr>
        <p:spPr>
          <a:xfrm>
            <a:off x="0" y="2732381"/>
            <a:ext cx="12192000" cy="808597"/>
          </a:xfrm>
        </p:spPr>
        <p:txBody>
          <a:bodyPr/>
          <a:lstStyle/>
          <a:p>
            <a:pPr algn="ctr"/>
            <a:r>
              <a:rPr lang="en-US" dirty="0"/>
              <a:t>Inertia and System Reliability</a:t>
            </a:r>
          </a:p>
        </p:txBody>
      </p:sp>
    </p:spTree>
    <p:extLst>
      <p:ext uri="{BB962C8B-B14F-4D97-AF65-F5344CB8AC3E}">
        <p14:creationId xmlns:p14="http://schemas.microsoft.com/office/powerpoint/2010/main" val="769208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484E26-3431-4BCE-ABA7-70E477103057}"/>
              </a:ext>
            </a:extLst>
          </p:cNvPr>
          <p:cNvSpPr>
            <a:spLocks noGrp="1"/>
          </p:cNvSpPr>
          <p:nvPr>
            <p:ph type="title"/>
          </p:nvPr>
        </p:nvSpPr>
        <p:spPr/>
        <p:txBody>
          <a:bodyPr/>
          <a:lstStyle/>
          <a:p>
            <a:r>
              <a:rPr lang="en-US" dirty="0"/>
              <a:t>System inertia and reliability </a:t>
            </a:r>
          </a:p>
        </p:txBody>
      </p:sp>
      <p:sp>
        <p:nvSpPr>
          <p:cNvPr id="4" name="Content Placeholder 3">
            <a:extLst>
              <a:ext uri="{FF2B5EF4-FFF2-40B4-BE49-F238E27FC236}">
                <a16:creationId xmlns:a16="http://schemas.microsoft.com/office/drawing/2014/main" id="{7002FE07-78CA-4E5E-9700-77F8970B5787}"/>
              </a:ext>
            </a:extLst>
          </p:cNvPr>
          <p:cNvSpPr>
            <a:spLocks noGrp="1"/>
          </p:cNvSpPr>
          <p:nvPr>
            <p:ph idx="1"/>
          </p:nvPr>
        </p:nvSpPr>
        <p:spPr>
          <a:xfrm>
            <a:off x="269005" y="1402467"/>
            <a:ext cx="11541116" cy="4525963"/>
          </a:xfrm>
        </p:spPr>
        <p:txBody>
          <a:bodyPr/>
          <a:lstStyle/>
          <a:p>
            <a:r>
              <a:rPr lang="en-US" sz="1900" dirty="0"/>
              <a:t>Large synchronous generators (e.g., coal and nuclear plants) naturally support both </a:t>
            </a:r>
            <a:r>
              <a:rPr lang="en-US" sz="1900" b="1" dirty="0"/>
              <a:t>voltage </a:t>
            </a:r>
            <a:br>
              <a:rPr lang="en-US" sz="1900" b="1" dirty="0"/>
            </a:br>
            <a:r>
              <a:rPr lang="en-US" sz="1900" b="1" dirty="0"/>
              <a:t>stability </a:t>
            </a:r>
            <a:r>
              <a:rPr lang="en-US" sz="1900" dirty="0"/>
              <a:t>and </a:t>
            </a:r>
            <a:r>
              <a:rPr lang="en-US" sz="1900" b="1" dirty="0"/>
              <a:t>frequency response/dynamic stability</a:t>
            </a:r>
            <a:r>
              <a:rPr lang="en-US" sz="1900" dirty="0"/>
              <a:t>. </a:t>
            </a:r>
          </a:p>
          <a:p>
            <a:r>
              <a:rPr lang="en-US" sz="1900" dirty="0"/>
              <a:t>Unlike synchronous generators, inverter-based resources (IBRs) like solar and wind do not contribute to system inertia.* This can impact voltage stability and frequency response.</a:t>
            </a:r>
          </a:p>
          <a:p>
            <a:r>
              <a:rPr lang="en-US" sz="1900" dirty="0"/>
              <a:t>Voltage stability</a:t>
            </a:r>
          </a:p>
          <a:p>
            <a:pPr lvl="1"/>
            <a:r>
              <a:rPr lang="en-US" sz="1700" dirty="0"/>
              <a:t>Rotating machines naturally provide reactive power that helps with voltage stability. Static VAR** compensators and synchronous condensers can be used with inverter-based resources when voltage support is needed.</a:t>
            </a:r>
          </a:p>
          <a:p>
            <a:r>
              <a:rPr lang="en-US" sz="1900" dirty="0"/>
              <a:t>Frequency response/dynamic stability</a:t>
            </a:r>
          </a:p>
          <a:p>
            <a:pPr lvl="1"/>
            <a:r>
              <a:rPr lang="en-US" sz="1700" dirty="0"/>
              <a:t>Storage and IBR can provide primary frequency response. IBR can respond quickly, but not as fast as synchronous generator inertia.</a:t>
            </a:r>
          </a:p>
          <a:p>
            <a:pPr lvl="1"/>
            <a:r>
              <a:rPr lang="en-US" sz="1700" dirty="0"/>
              <a:t>Inertia is an interconnection-wide characteristic of all the machines operating together. Removing one synchronous generator in a large interconnection won’t impact reliability and inertia much. However, as a higher percentage of synchronous machines are removed, inertia can become more of an issue.</a:t>
            </a:r>
          </a:p>
          <a:p>
            <a:pPr lvl="1"/>
            <a:r>
              <a:rPr lang="en-US" sz="1700" dirty="0"/>
              <a:t>Electricity system size impacts inertia. For example, ERCOT is smaller and may be more susceptible to inertia challenges due to loss of baseload plants than the Western or Eastern interconnections.  </a:t>
            </a:r>
          </a:p>
          <a:p>
            <a:pPr lvl="1"/>
            <a:r>
              <a:rPr lang="en-US" sz="1700" dirty="0"/>
              <a:t>Grid-forming inverters connected to storage or renewables can help with primary frequency response.</a:t>
            </a:r>
          </a:p>
        </p:txBody>
      </p:sp>
      <p:sp>
        <p:nvSpPr>
          <p:cNvPr id="2" name="TextBox 1">
            <a:extLst>
              <a:ext uri="{FF2B5EF4-FFF2-40B4-BE49-F238E27FC236}">
                <a16:creationId xmlns:a16="http://schemas.microsoft.com/office/drawing/2014/main" id="{4B83C732-776D-604D-9254-E5089F1414D7}"/>
              </a:ext>
            </a:extLst>
          </p:cNvPr>
          <p:cNvSpPr txBox="1"/>
          <p:nvPr/>
        </p:nvSpPr>
        <p:spPr>
          <a:xfrm>
            <a:off x="367748" y="6490252"/>
            <a:ext cx="508504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*Inertia is the rate of change of frequency on the grid. </a:t>
            </a:r>
            <a:endParaRPr lang="en-US" sz="1600" dirty="0"/>
          </a:p>
        </p:txBody>
      </p:sp>
      <p:sp>
        <p:nvSpPr>
          <p:cNvPr id="5" name="TextBox 4">
            <a:extLst>
              <a:ext uri="{FF2B5EF4-FFF2-40B4-BE49-F238E27FC236}">
                <a16:creationId xmlns:a16="http://schemas.microsoft.com/office/drawing/2014/main" id="{56840E6C-8B6F-4DB8-BC91-B7B68E01CE89}"/>
              </a:ext>
            </a:extLst>
          </p:cNvPr>
          <p:cNvSpPr txBox="1"/>
          <p:nvPr/>
        </p:nvSpPr>
        <p:spPr>
          <a:xfrm>
            <a:off x="6961082" y="6490252"/>
            <a:ext cx="277415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**VAR = Volt-Amps Reactive</a:t>
            </a:r>
            <a:endParaRPr lang="en-US" sz="1600" dirty="0"/>
          </a:p>
        </p:txBody>
      </p:sp>
    </p:spTree>
    <p:extLst>
      <p:ext uri="{BB962C8B-B14F-4D97-AF65-F5344CB8AC3E}">
        <p14:creationId xmlns:p14="http://schemas.microsoft.com/office/powerpoint/2010/main" val="1879523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11D32-07E5-4E42-9953-04882E979392}"/>
              </a:ext>
            </a:extLst>
          </p:cNvPr>
          <p:cNvSpPr>
            <a:spLocks noGrp="1"/>
          </p:cNvSpPr>
          <p:nvPr>
            <p:ph type="title"/>
          </p:nvPr>
        </p:nvSpPr>
        <p:spPr>
          <a:xfrm>
            <a:off x="0" y="2732090"/>
            <a:ext cx="12192000" cy="808597"/>
          </a:xfrm>
        </p:spPr>
        <p:txBody>
          <a:bodyPr/>
          <a:lstStyle/>
          <a:p>
            <a:pPr algn="ctr"/>
            <a:r>
              <a:rPr lang="en-US" dirty="0"/>
              <a:t>Framing the Issue</a:t>
            </a:r>
          </a:p>
        </p:txBody>
      </p:sp>
    </p:spTree>
    <p:extLst>
      <p:ext uri="{BB962C8B-B14F-4D97-AF65-F5344CB8AC3E}">
        <p14:creationId xmlns:p14="http://schemas.microsoft.com/office/powerpoint/2010/main" val="619534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1CB7-13C7-45D0-81C5-D44C36430789}"/>
              </a:ext>
            </a:extLst>
          </p:cNvPr>
          <p:cNvSpPr>
            <a:spLocks noGrp="1"/>
          </p:cNvSpPr>
          <p:nvPr>
            <p:ph type="title"/>
          </p:nvPr>
        </p:nvSpPr>
        <p:spPr/>
        <p:txBody>
          <a:bodyPr/>
          <a:lstStyle/>
          <a:p>
            <a:r>
              <a:rPr lang="en-US" dirty="0"/>
              <a:t>System inertia</a:t>
            </a:r>
          </a:p>
        </p:txBody>
      </p:sp>
      <p:sp>
        <p:nvSpPr>
          <p:cNvPr id="3" name="Content Placeholder 2">
            <a:extLst>
              <a:ext uri="{FF2B5EF4-FFF2-40B4-BE49-F238E27FC236}">
                <a16:creationId xmlns:a16="http://schemas.microsoft.com/office/drawing/2014/main" id="{D8A2D1DE-2E8F-4048-8E23-BCBDD3389D66}"/>
              </a:ext>
            </a:extLst>
          </p:cNvPr>
          <p:cNvSpPr>
            <a:spLocks noGrp="1"/>
          </p:cNvSpPr>
          <p:nvPr>
            <p:ph idx="1"/>
          </p:nvPr>
        </p:nvSpPr>
        <p:spPr>
          <a:xfrm>
            <a:off x="274393" y="1472154"/>
            <a:ext cx="11541116" cy="4525963"/>
          </a:xfrm>
        </p:spPr>
        <p:txBody>
          <a:bodyPr/>
          <a:lstStyle/>
          <a:p>
            <a:r>
              <a:rPr lang="en-US" dirty="0"/>
              <a:t>Retiring baseload resources can reduce system inertia and increase frequency instability</a:t>
            </a:r>
          </a:p>
        </p:txBody>
      </p:sp>
      <p:pic>
        <p:nvPicPr>
          <p:cNvPr id="5" name="Picture 4">
            <a:extLst>
              <a:ext uri="{FF2B5EF4-FFF2-40B4-BE49-F238E27FC236}">
                <a16:creationId xmlns:a16="http://schemas.microsoft.com/office/drawing/2014/main" id="{3817C882-2975-42FC-8284-38D30093B335}"/>
              </a:ext>
            </a:extLst>
          </p:cNvPr>
          <p:cNvPicPr>
            <a:picLocks noChangeAspect="1"/>
          </p:cNvPicPr>
          <p:nvPr/>
        </p:nvPicPr>
        <p:blipFill>
          <a:blip r:embed="rId2"/>
          <a:stretch>
            <a:fillRect/>
          </a:stretch>
        </p:blipFill>
        <p:spPr>
          <a:xfrm>
            <a:off x="376491" y="2528939"/>
            <a:ext cx="4801076" cy="3198019"/>
          </a:xfrm>
          <a:prstGeom prst="rect">
            <a:avLst/>
          </a:prstGeom>
        </p:spPr>
      </p:pic>
      <p:pic>
        <p:nvPicPr>
          <p:cNvPr id="7" name="Picture 6">
            <a:extLst>
              <a:ext uri="{FF2B5EF4-FFF2-40B4-BE49-F238E27FC236}">
                <a16:creationId xmlns:a16="http://schemas.microsoft.com/office/drawing/2014/main" id="{6477563B-4F83-4529-9E8F-DCEF95FFA755}"/>
              </a:ext>
            </a:extLst>
          </p:cNvPr>
          <p:cNvPicPr>
            <a:picLocks noChangeAspect="1"/>
          </p:cNvPicPr>
          <p:nvPr/>
        </p:nvPicPr>
        <p:blipFill>
          <a:blip r:embed="rId3"/>
          <a:stretch>
            <a:fillRect/>
          </a:stretch>
        </p:blipFill>
        <p:spPr>
          <a:xfrm>
            <a:off x="7014435" y="2526558"/>
            <a:ext cx="4733098" cy="3200400"/>
          </a:xfrm>
          <a:prstGeom prst="rect">
            <a:avLst/>
          </a:prstGeom>
        </p:spPr>
      </p:pic>
      <p:sp>
        <p:nvSpPr>
          <p:cNvPr id="8" name="TextBox 7">
            <a:extLst>
              <a:ext uri="{FF2B5EF4-FFF2-40B4-BE49-F238E27FC236}">
                <a16:creationId xmlns:a16="http://schemas.microsoft.com/office/drawing/2014/main" id="{8688FEF6-1712-410D-B31B-CC48D1A570DD}"/>
              </a:ext>
            </a:extLst>
          </p:cNvPr>
          <p:cNvSpPr txBox="1"/>
          <p:nvPr/>
        </p:nvSpPr>
        <p:spPr>
          <a:xfrm>
            <a:off x="1392272" y="2085790"/>
            <a:ext cx="276951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Impact of IBRs on Inertia</a:t>
            </a:r>
          </a:p>
        </p:txBody>
      </p:sp>
      <p:sp>
        <p:nvSpPr>
          <p:cNvPr id="9" name="TextBox 8">
            <a:extLst>
              <a:ext uri="{FF2B5EF4-FFF2-40B4-BE49-F238E27FC236}">
                <a16:creationId xmlns:a16="http://schemas.microsoft.com/office/drawing/2014/main" id="{CE17AA06-2D61-43C0-ADB9-1E3C9DC6C2F4}"/>
              </a:ext>
            </a:extLst>
          </p:cNvPr>
          <p:cNvSpPr txBox="1"/>
          <p:nvPr/>
        </p:nvSpPr>
        <p:spPr>
          <a:xfrm>
            <a:off x="8030216" y="2085790"/>
            <a:ext cx="276951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Frequency Decline</a:t>
            </a:r>
          </a:p>
        </p:txBody>
      </p:sp>
      <p:sp>
        <p:nvSpPr>
          <p:cNvPr id="10" name="Rectangle 9">
            <a:extLst>
              <a:ext uri="{FF2B5EF4-FFF2-40B4-BE49-F238E27FC236}">
                <a16:creationId xmlns:a16="http://schemas.microsoft.com/office/drawing/2014/main" id="{D5F793C3-530E-4233-B469-8CBAEB9FC8E3}"/>
              </a:ext>
            </a:extLst>
          </p:cNvPr>
          <p:cNvSpPr/>
          <p:nvPr/>
        </p:nvSpPr>
        <p:spPr>
          <a:xfrm>
            <a:off x="269005" y="6271618"/>
            <a:ext cx="10065691" cy="230832"/>
          </a:xfrm>
          <a:prstGeom prst="rect">
            <a:avLst/>
          </a:prstGeom>
        </p:spPr>
        <p:txBody>
          <a:bodyPr wrap="square">
            <a:spAutoFit/>
          </a:bodyPr>
          <a:lstStyle/>
          <a:p>
            <a:pPr>
              <a:buClr>
                <a:prstClr val="black"/>
              </a:buClr>
              <a:buSzPct val="70000"/>
              <a:defRPr/>
            </a:pPr>
            <a:r>
              <a:rPr lang="en-US" sz="900"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Source: P. Denholm, T. Mai, R. W. Kenyon, B. Kroposki, and M. O’Malley, “Inertia and the Power Grid: A Guide Without the Spin,” National Renewable Energy Laboratory. NREL/TP-6120-73856.</a:t>
            </a:r>
          </a:p>
        </p:txBody>
      </p:sp>
      <p:sp>
        <p:nvSpPr>
          <p:cNvPr id="4" name="TextBox 3">
            <a:extLst>
              <a:ext uri="{FF2B5EF4-FFF2-40B4-BE49-F238E27FC236}">
                <a16:creationId xmlns:a16="http://schemas.microsoft.com/office/drawing/2014/main" id="{3290EA18-502C-394A-A6A9-5EAAD0A98CE4}"/>
              </a:ext>
            </a:extLst>
          </p:cNvPr>
          <p:cNvSpPr txBox="1"/>
          <p:nvPr/>
        </p:nvSpPr>
        <p:spPr>
          <a:xfrm>
            <a:off x="7593496" y="5798394"/>
            <a:ext cx="2540632" cy="276999"/>
          </a:xfrm>
          <a:prstGeom prst="rect">
            <a:avLst/>
          </a:prstGeom>
          <a:noFill/>
        </p:spPr>
        <p:txBody>
          <a:bodyPr wrap="none" rtlCol="0">
            <a:spAutoFit/>
          </a:bodyPr>
          <a:lstStyle/>
          <a:p>
            <a:r>
              <a:rPr lang="en-US" sz="1200" dirty="0">
                <a:latin typeface="+mj-lt"/>
              </a:rPr>
              <a:t>UFLS – underfrequency load shedding</a:t>
            </a:r>
          </a:p>
        </p:txBody>
      </p:sp>
    </p:spTree>
    <p:extLst>
      <p:ext uri="{BB962C8B-B14F-4D97-AF65-F5344CB8AC3E}">
        <p14:creationId xmlns:p14="http://schemas.microsoft.com/office/powerpoint/2010/main" val="986841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BBC3-087A-4247-8747-F4A50EF5B1E2}"/>
              </a:ext>
            </a:extLst>
          </p:cNvPr>
          <p:cNvSpPr>
            <a:spLocks noGrp="1"/>
          </p:cNvSpPr>
          <p:nvPr>
            <p:ph type="title"/>
          </p:nvPr>
        </p:nvSpPr>
        <p:spPr/>
        <p:txBody>
          <a:bodyPr/>
          <a:lstStyle/>
          <a:p>
            <a:r>
              <a:rPr lang="en-US" dirty="0"/>
              <a:t>How to know if you will have enough inertia?</a:t>
            </a:r>
          </a:p>
        </p:txBody>
      </p:sp>
      <p:sp>
        <p:nvSpPr>
          <p:cNvPr id="3" name="Content Placeholder 2">
            <a:extLst>
              <a:ext uri="{FF2B5EF4-FFF2-40B4-BE49-F238E27FC236}">
                <a16:creationId xmlns:a16="http://schemas.microsoft.com/office/drawing/2014/main" id="{F21D184A-F1BC-46C5-AB6A-315413AC8D37}"/>
              </a:ext>
            </a:extLst>
          </p:cNvPr>
          <p:cNvSpPr>
            <a:spLocks noGrp="1"/>
          </p:cNvSpPr>
          <p:nvPr>
            <p:ph idx="1"/>
          </p:nvPr>
        </p:nvSpPr>
        <p:spPr>
          <a:xfrm>
            <a:off x="274393" y="1431761"/>
            <a:ext cx="9471186" cy="4525963"/>
          </a:xfrm>
        </p:spPr>
        <p:txBody>
          <a:bodyPr/>
          <a:lstStyle/>
          <a:p>
            <a:r>
              <a:rPr lang="en-US" dirty="0"/>
              <a:t>Standard transmission network </a:t>
            </a:r>
            <a:r>
              <a:rPr lang="en-US" b="1" dirty="0"/>
              <a:t>reliability models </a:t>
            </a:r>
            <a:r>
              <a:rPr lang="en-US" dirty="0"/>
              <a:t>run by Independent System Operators and Regional Transmission Organizations (ISOs/RTOs), reliability organizations, large utilities and consultants can assess grid stability relative to voltage and frequency. </a:t>
            </a:r>
          </a:p>
          <a:p>
            <a:pPr lvl="1"/>
            <a:r>
              <a:rPr lang="en-US" dirty="0"/>
              <a:t>PSLF (Positive Sequence Load Flow)</a:t>
            </a:r>
          </a:p>
          <a:p>
            <a:pPr lvl="1"/>
            <a:r>
              <a:rPr lang="en-US" dirty="0"/>
              <a:t>PSSE (Power System Simulator for Engineer)</a:t>
            </a:r>
          </a:p>
          <a:p>
            <a:pPr lvl="1"/>
            <a:r>
              <a:rPr lang="en-US" dirty="0" err="1"/>
              <a:t>PowerWorld</a:t>
            </a:r>
            <a:endParaRPr lang="en-US" dirty="0"/>
          </a:p>
          <a:p>
            <a:r>
              <a:rPr lang="en-US" dirty="0"/>
              <a:t>In standard mode, these models consider power flow/voltage.                                              </a:t>
            </a:r>
          </a:p>
          <a:p>
            <a:r>
              <a:rPr lang="en-US" dirty="0"/>
              <a:t>These models can be operated in a different way to consider                                                 inertia through a dynamic (or transient) stability analysis.</a:t>
            </a:r>
          </a:p>
          <a:p>
            <a:pPr lvl="1"/>
            <a:r>
              <a:rPr lang="en-US" dirty="0"/>
              <a:t>Dynamic stability analysis is typically used where stability                                               constrained transmission paths are present. Otherwise, more </a:t>
            </a:r>
            <a:br>
              <a:rPr lang="en-US" dirty="0"/>
            </a:br>
            <a:r>
              <a:rPr lang="en-US" dirty="0"/>
              <a:t>traditional power flow analysis is all that’s needed.</a:t>
            </a:r>
          </a:p>
          <a:p>
            <a:pPr lvl="1"/>
            <a:r>
              <a:rPr lang="en-US" dirty="0"/>
              <a:t>Example: The Western Electricity Coordinating Council (WECC) has developed </a:t>
            </a:r>
            <a:br>
              <a:rPr lang="en-US" dirty="0"/>
            </a:br>
            <a:r>
              <a:rPr lang="en-US" dirty="0"/>
              <a:t>reliability models for systemwide dynamic stability analysis for the Western Interconnection. WECC provides the models to utilities for their planners’ use.</a:t>
            </a:r>
          </a:p>
          <a:p>
            <a:pPr marL="457200" lvl="1" indent="0">
              <a:buNone/>
            </a:pPr>
            <a:endParaRPr lang="en-US" dirty="0"/>
          </a:p>
        </p:txBody>
      </p:sp>
      <p:pic>
        <p:nvPicPr>
          <p:cNvPr id="1026" name="Picture 2" descr="PSLF | Transmission Planning Software | GE Energy Consulting">
            <a:extLst>
              <a:ext uri="{FF2B5EF4-FFF2-40B4-BE49-F238E27FC236}">
                <a16:creationId xmlns:a16="http://schemas.microsoft.com/office/drawing/2014/main" id="{3991E0C5-F8DD-4970-8451-E98A8045F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2979" y="2393642"/>
            <a:ext cx="3924628" cy="260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47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B352-549F-4537-812B-CD67EB76058E}"/>
              </a:ext>
            </a:extLst>
          </p:cNvPr>
          <p:cNvSpPr>
            <a:spLocks noGrp="1"/>
          </p:cNvSpPr>
          <p:nvPr>
            <p:ph type="title"/>
          </p:nvPr>
        </p:nvSpPr>
        <p:spPr>
          <a:xfrm>
            <a:off x="0" y="2618377"/>
            <a:ext cx="12191999" cy="808597"/>
          </a:xfrm>
        </p:spPr>
        <p:txBody>
          <a:bodyPr/>
          <a:lstStyle/>
          <a:p>
            <a:pPr algn="ctr"/>
            <a:r>
              <a:rPr lang="en-US" dirty="0"/>
              <a:t>Just Transition and Environmental Justice</a:t>
            </a:r>
          </a:p>
        </p:txBody>
      </p:sp>
    </p:spTree>
    <p:extLst>
      <p:ext uri="{BB962C8B-B14F-4D97-AF65-F5344CB8AC3E}">
        <p14:creationId xmlns:p14="http://schemas.microsoft.com/office/powerpoint/2010/main" val="668741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a:xfrm>
            <a:off x="269005" y="274640"/>
            <a:ext cx="9598896" cy="808597"/>
          </a:xfrm>
        </p:spPr>
        <p:txBody>
          <a:bodyPr/>
          <a:lstStyle/>
          <a:p>
            <a:r>
              <a:rPr lang="en-US" dirty="0"/>
              <a:t>Just transition for impacted communities: defining key terms</a:t>
            </a:r>
          </a:p>
        </p:txBody>
      </p:sp>
      <p:sp>
        <p:nvSpPr>
          <p:cNvPr id="3" name="Content Placeholder 2">
            <a:extLst>
              <a:ext uri="{FF2B5EF4-FFF2-40B4-BE49-F238E27FC236}">
                <a16:creationId xmlns:a16="http://schemas.microsoft.com/office/drawing/2014/main" id="{418CE7A4-F6E9-4E7F-86D1-2848AB9F8D08}"/>
              </a:ext>
            </a:extLst>
          </p:cNvPr>
          <p:cNvSpPr>
            <a:spLocks noGrp="1"/>
          </p:cNvSpPr>
          <p:nvPr>
            <p:ph idx="1"/>
          </p:nvPr>
        </p:nvSpPr>
        <p:spPr>
          <a:xfrm>
            <a:off x="269005" y="1520041"/>
            <a:ext cx="8650143" cy="5063319"/>
          </a:xfrm>
        </p:spPr>
        <p:txBody>
          <a:bodyPr/>
          <a:lstStyle/>
          <a:p>
            <a:pPr marL="0" indent="0">
              <a:spcAft>
                <a:spcPts val="600"/>
              </a:spcAft>
              <a:buNone/>
            </a:pPr>
            <a:r>
              <a:rPr lang="en-US" sz="1500" i="1" dirty="0"/>
              <a:t>These frameworks can inform the process of ensuring that a power plant retirement minimizes adverse impacts to local communities, especially for those who have been historically marginalized.</a:t>
            </a:r>
          </a:p>
          <a:p>
            <a:pPr>
              <a:spcAft>
                <a:spcPts val="600"/>
              </a:spcAft>
            </a:pPr>
            <a:r>
              <a:rPr lang="en-US" sz="1500" b="1" dirty="0"/>
              <a:t>Environmental </a:t>
            </a:r>
            <a:r>
              <a:rPr lang="en-US" sz="1500" b="1" i="1" dirty="0"/>
              <a:t>injustice</a:t>
            </a:r>
            <a:r>
              <a:rPr lang="en-US" sz="1500" b="1" dirty="0"/>
              <a:t>: </a:t>
            </a:r>
            <a:r>
              <a:rPr lang="en-US" sz="1500" dirty="0"/>
              <a:t>The disproportionate exposure of communities of color and the poor to pollution, and its concomitant effects on health and environment, as well as the unequal environmental protection and environmental quality provided through laws, regulations, governmental programs, enforcement, and policies. (</a:t>
            </a:r>
            <a:r>
              <a:rPr lang="en-US" sz="1500" dirty="0" err="1">
                <a:hlinkClick r:id="rId3"/>
              </a:rPr>
              <a:t>Maantay</a:t>
            </a:r>
            <a:r>
              <a:rPr lang="en-US" sz="1500" dirty="0">
                <a:hlinkClick r:id="rId3"/>
              </a:rPr>
              <a:t> 2002</a:t>
            </a:r>
            <a:r>
              <a:rPr lang="en-US" sz="1500" dirty="0"/>
              <a:t>)</a:t>
            </a:r>
          </a:p>
          <a:p>
            <a:pPr>
              <a:spcAft>
                <a:spcPts val="600"/>
              </a:spcAft>
            </a:pPr>
            <a:r>
              <a:rPr lang="en-US" sz="1500" b="1" dirty="0"/>
              <a:t>Environmental </a:t>
            </a:r>
            <a:r>
              <a:rPr lang="en-US" sz="1500" b="1" i="1" dirty="0"/>
              <a:t>justice</a:t>
            </a:r>
            <a:r>
              <a:rPr lang="en-US" sz="1500" b="1" dirty="0"/>
              <a:t>: </a:t>
            </a:r>
            <a:r>
              <a:rPr lang="en-US" sz="1500" dirty="0">
                <a:solidFill>
                  <a:srgbClr val="1B1B1B"/>
                </a:solidFill>
                <a:latin typeface="Source Sans Pro Web"/>
              </a:rPr>
              <a:t>T</a:t>
            </a:r>
            <a:r>
              <a:rPr lang="en-US" sz="1500" b="0" i="0" dirty="0">
                <a:solidFill>
                  <a:srgbClr val="1B1B1B"/>
                </a:solidFill>
                <a:effectLst/>
                <a:latin typeface="Source Sans Pro Web"/>
              </a:rPr>
              <a:t>he fair treatment and meaningful involvement of all people regardless of race, color, national origin, or income with respect to the development, implementation and enforcement of environmental laws, regulations and policies.</a:t>
            </a:r>
            <a:r>
              <a:rPr lang="en-US" sz="1500" i="0" dirty="0">
                <a:solidFill>
                  <a:srgbClr val="1B1B1B"/>
                </a:solidFill>
                <a:effectLst/>
                <a:latin typeface="Source Sans Pro Web"/>
              </a:rPr>
              <a:t> (</a:t>
            </a:r>
            <a:r>
              <a:rPr lang="en-US" sz="1500" i="0" dirty="0">
                <a:solidFill>
                  <a:srgbClr val="1B1B1B"/>
                </a:solidFill>
                <a:effectLst/>
                <a:latin typeface="Source Sans Pro Web"/>
                <a:hlinkClick r:id="rId4"/>
              </a:rPr>
              <a:t>EPA</a:t>
            </a:r>
            <a:r>
              <a:rPr lang="en-US" sz="1500" i="0" dirty="0">
                <a:solidFill>
                  <a:srgbClr val="1B1B1B"/>
                </a:solidFill>
                <a:effectLst/>
                <a:latin typeface="Source Sans Pro Web"/>
              </a:rPr>
              <a:t>)</a:t>
            </a:r>
          </a:p>
          <a:p>
            <a:pPr>
              <a:spcAft>
                <a:spcPts val="600"/>
              </a:spcAft>
            </a:pPr>
            <a:r>
              <a:rPr lang="en-US" sz="1500" b="1" dirty="0">
                <a:solidFill>
                  <a:srgbClr val="1B1B1B"/>
                </a:solidFill>
                <a:latin typeface="Source Sans Pro Web"/>
              </a:rPr>
              <a:t>Energy justice: </a:t>
            </a:r>
            <a:r>
              <a:rPr lang="en-US" sz="1500" dirty="0">
                <a:solidFill>
                  <a:srgbClr val="1B1B1B"/>
                </a:solidFill>
                <a:latin typeface="Source Sans Pro Web"/>
              </a:rPr>
              <a:t>Equity in both the social and economic participation in the energy system, while also remediating social, economic, and health burdens on those historically harmed by the energy system … Energy justice explicitly centers the concerns of marginalized communities and aims to make energy more accessible, affordable, and clean and democratically managed for all communities. (</a:t>
            </a:r>
            <a:r>
              <a:rPr lang="en-US" sz="1500" dirty="0">
                <a:solidFill>
                  <a:srgbClr val="1B1B1B"/>
                </a:solidFill>
                <a:latin typeface="Source Sans Pro Web"/>
                <a:hlinkClick r:id="rId5"/>
              </a:rPr>
              <a:t>Initiative for Energy Justice</a:t>
            </a:r>
            <a:r>
              <a:rPr lang="en-US" sz="1500" dirty="0">
                <a:solidFill>
                  <a:srgbClr val="1B1B1B"/>
                </a:solidFill>
                <a:latin typeface="Source Sans Pro Web"/>
              </a:rPr>
              <a:t>)</a:t>
            </a:r>
            <a:endParaRPr lang="en-US" sz="1500" dirty="0"/>
          </a:p>
          <a:p>
            <a:pPr>
              <a:spcAft>
                <a:spcPts val="600"/>
              </a:spcAft>
            </a:pPr>
            <a:r>
              <a:rPr lang="en-US" sz="1500" b="1" dirty="0"/>
              <a:t>Just transition: </a:t>
            </a:r>
            <a:r>
              <a:rPr lang="en-US" sz="1500" dirty="0"/>
              <a:t>A shift in the energy industry from consuming fossil fuels to using alternative energy sources, in a way that ensures workers’ rights and offers economic opportunities and environmental health benefits for affected communities. (</a:t>
            </a:r>
            <a:r>
              <a:rPr lang="en-US" sz="1500" dirty="0">
                <a:hlinkClick r:id="rId6"/>
              </a:rPr>
              <a:t>Climate Justice Alliance</a:t>
            </a:r>
            <a:r>
              <a:rPr lang="en-US" sz="1500" dirty="0"/>
              <a:t>)</a:t>
            </a:r>
            <a:endParaRPr lang="en-US" sz="1500" b="1" dirty="0"/>
          </a:p>
          <a:p>
            <a:pPr>
              <a:spcAft>
                <a:spcPts val="600"/>
              </a:spcAft>
            </a:pPr>
            <a:r>
              <a:rPr lang="en-US" sz="1500" b="1" dirty="0"/>
              <a:t>Equity: </a:t>
            </a:r>
            <a:r>
              <a:rPr lang="en-US" sz="1500" dirty="0"/>
              <a:t>When the distribution of social, economic, and environmental benefits and burdens are not disproportionately shouldered by any one community group (</a:t>
            </a:r>
            <a:r>
              <a:rPr lang="en-US" sz="1500" dirty="0">
                <a:hlinkClick r:id="rId7"/>
              </a:rPr>
              <a:t>Tarekegne 2021</a:t>
            </a:r>
            <a:r>
              <a:rPr lang="en-US" sz="1500" dirty="0"/>
              <a:t>)</a:t>
            </a:r>
          </a:p>
        </p:txBody>
      </p:sp>
      <p:pic>
        <p:nvPicPr>
          <p:cNvPr id="4" name="Picture 2">
            <a:extLst>
              <a:ext uri="{FF2B5EF4-FFF2-40B4-BE49-F238E27FC236}">
                <a16:creationId xmlns:a16="http://schemas.microsoft.com/office/drawing/2014/main" id="{97EC9D56-3F1E-45DB-8E2A-5957812A1B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8990" y="2218864"/>
            <a:ext cx="2608287" cy="30241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733F2D0-046E-4EE5-959A-678E4191CCDB}"/>
              </a:ext>
            </a:extLst>
          </p:cNvPr>
          <p:cNvSpPr txBox="1">
            <a:spLocks/>
          </p:cNvSpPr>
          <p:nvPr/>
        </p:nvSpPr>
        <p:spPr>
          <a:xfrm>
            <a:off x="9965187" y="5438716"/>
            <a:ext cx="995891" cy="297000"/>
          </a:xfrm>
          <a:prstGeom prst="rect">
            <a:avLst/>
          </a:prstGeom>
        </p:spPr>
        <p:txBody>
          <a:bodyPr lIns="0" tIns="0" rIns="0" bIns="0"/>
          <a:lstStyle>
            <a:lvl1pPr marL="342900" indent="-342900" algn="l" defTabSz="457200" rtl="0" eaLnBrk="1" latinLnBrk="0" hangingPunct="1">
              <a:spcBef>
                <a:spcPct val="20000"/>
              </a:spcBef>
              <a:buClrTx/>
              <a:buSzPct val="90000"/>
              <a:buFont typeface="Lucida Grande"/>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Tx/>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Tx/>
              <a:buSzPct val="12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chemeClr val="tx1"/>
              </a:buClr>
              <a:buSzPct val="85000"/>
              <a:buFont typeface="Wingdings" charset="2"/>
              <a:buChar char="u"/>
              <a:defRPr sz="1400" kern="1200">
                <a:solidFill>
                  <a:schemeClr val="tx1"/>
                </a:solidFill>
                <a:latin typeface="Arial"/>
                <a:ea typeface="+mn-ea"/>
                <a:cs typeface="Arial"/>
              </a:defRPr>
            </a:lvl4pPr>
            <a:lvl5pPr marL="2057400" indent="-228600" algn="l" defTabSz="457200" rtl="0" eaLnBrk="1" latinLnBrk="0" hangingPunct="1">
              <a:spcBef>
                <a:spcPct val="20000"/>
              </a:spcBef>
              <a:buClr>
                <a:schemeClr val="tx1"/>
              </a:buClr>
              <a:buSzPct val="95000"/>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900" dirty="0"/>
              <a:t>Source: </a:t>
            </a:r>
            <a:r>
              <a:rPr lang="en-US" sz="900" dirty="0">
                <a:hlinkClick r:id="rId5"/>
              </a:rPr>
              <a:t>Initiative for Energy Justice</a:t>
            </a:r>
            <a:endParaRPr lang="en-US" sz="900" dirty="0"/>
          </a:p>
        </p:txBody>
      </p:sp>
      <p:sp>
        <p:nvSpPr>
          <p:cNvPr id="7" name="Rectangle: Rounded Corners 6">
            <a:extLst>
              <a:ext uri="{FF2B5EF4-FFF2-40B4-BE49-F238E27FC236}">
                <a16:creationId xmlns:a16="http://schemas.microsoft.com/office/drawing/2014/main" id="{91DB17CD-9417-483C-AEC7-0999D7671183}"/>
              </a:ext>
            </a:extLst>
          </p:cNvPr>
          <p:cNvSpPr/>
          <p:nvPr/>
        </p:nvSpPr>
        <p:spPr>
          <a:xfrm>
            <a:off x="74951" y="5114260"/>
            <a:ext cx="8919148" cy="1584252"/>
          </a:xfrm>
          <a:prstGeom prst="roundRect">
            <a:avLst/>
          </a:prstGeom>
          <a:noFill/>
          <a:ln w="412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9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a:xfrm>
            <a:off x="269004" y="274640"/>
            <a:ext cx="9723453" cy="808597"/>
          </a:xfrm>
        </p:spPr>
        <p:txBody>
          <a:bodyPr/>
          <a:lstStyle/>
          <a:p>
            <a:r>
              <a:rPr lang="en-US" dirty="0"/>
              <a:t>Economic losses from plant retirements</a:t>
            </a:r>
            <a:endParaRPr lang="en-US" u="sng" dirty="0"/>
          </a:p>
        </p:txBody>
      </p:sp>
      <p:sp>
        <p:nvSpPr>
          <p:cNvPr id="3" name="Content Placeholder 2">
            <a:extLst>
              <a:ext uri="{FF2B5EF4-FFF2-40B4-BE49-F238E27FC236}">
                <a16:creationId xmlns:a16="http://schemas.microsoft.com/office/drawing/2014/main" id="{418CE7A4-F6E9-4E7F-86D1-2848AB9F8D08}"/>
              </a:ext>
            </a:extLst>
          </p:cNvPr>
          <p:cNvSpPr>
            <a:spLocks noGrp="1"/>
          </p:cNvSpPr>
          <p:nvPr>
            <p:ph idx="1"/>
          </p:nvPr>
        </p:nvSpPr>
        <p:spPr>
          <a:xfrm>
            <a:off x="215018" y="1401288"/>
            <a:ext cx="7629572" cy="5296395"/>
          </a:xfrm>
        </p:spPr>
        <p:txBody>
          <a:bodyPr/>
          <a:lstStyle/>
          <a:p>
            <a:r>
              <a:rPr lang="en-US" b="1" dirty="0"/>
              <a:t>Plant retirements can directly cause significant job losses.</a:t>
            </a:r>
          </a:p>
          <a:p>
            <a:pPr lvl="1"/>
            <a:r>
              <a:rPr lang="en-US" sz="2000" dirty="0"/>
              <a:t>In many communities, especially rural areas, power plants are a major local employer.</a:t>
            </a:r>
          </a:p>
          <a:p>
            <a:pPr lvl="1"/>
            <a:r>
              <a:rPr lang="en-US" sz="2000" dirty="0"/>
              <a:t>Job losses impact not only plant workers, but indirect support jobs (mining, transportation, etc.).</a:t>
            </a:r>
          </a:p>
          <a:p>
            <a:r>
              <a:rPr lang="en-US" b="1" dirty="0"/>
              <a:t>Beyond direct loss of employment, plant retirements can also have major impacts on local tax revenue.</a:t>
            </a:r>
          </a:p>
          <a:p>
            <a:pPr lvl="1"/>
            <a:r>
              <a:rPr lang="en-US" sz="2000" dirty="0"/>
              <a:t>Tax revenue from Dominion Energy’s coal plant in Wise County, Virginia, provided 15% of county’s budget</a:t>
            </a:r>
          </a:p>
          <a:p>
            <a:pPr lvl="1"/>
            <a:r>
              <a:rPr lang="en-US" sz="2000" dirty="0"/>
              <a:t>Cobb coal plant in Muskegon, Michigan, provided 17% of city’s tax revenue</a:t>
            </a:r>
          </a:p>
          <a:p>
            <a:pPr lvl="1"/>
            <a:r>
              <a:rPr lang="en-US" sz="2000" dirty="0" err="1"/>
              <a:t>Sherco</a:t>
            </a:r>
            <a:r>
              <a:rPr lang="en-US" sz="2000" dirty="0"/>
              <a:t> plant in Becker, Minnesota, provided 75% of city’s tax base and 54% of area school districts’ funding* </a:t>
            </a:r>
          </a:p>
          <a:p>
            <a:pPr lvl="1"/>
            <a:r>
              <a:rPr lang="en-US" sz="2000" dirty="0"/>
              <a:t>Revenue from coal plant operation and mining provided 85% of the total public services budget for the Hopi tribe in Arizona.</a:t>
            </a:r>
          </a:p>
        </p:txBody>
      </p:sp>
      <p:pic>
        <p:nvPicPr>
          <p:cNvPr id="1026" name="Picture 2">
            <a:extLst>
              <a:ext uri="{FF2B5EF4-FFF2-40B4-BE49-F238E27FC236}">
                <a16:creationId xmlns:a16="http://schemas.microsoft.com/office/drawing/2014/main" id="{FE1A549B-586C-418F-B2D3-51E6D2E8B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334" y="1611971"/>
            <a:ext cx="4135433" cy="346088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1E240AC1-FD8D-49E0-A824-85513793B826}"/>
              </a:ext>
            </a:extLst>
          </p:cNvPr>
          <p:cNvSpPr txBox="1">
            <a:spLocks/>
          </p:cNvSpPr>
          <p:nvPr/>
        </p:nvSpPr>
        <p:spPr>
          <a:xfrm>
            <a:off x="8236283" y="5123770"/>
            <a:ext cx="3738308" cy="913729"/>
          </a:xfrm>
          <a:prstGeom prst="rect">
            <a:avLst/>
          </a:prstGeom>
        </p:spPr>
        <p:txBody>
          <a:bodyPr lIns="0" tIns="0" rIns="0" bIns="0"/>
          <a:lstStyle>
            <a:lvl1pPr marL="342900" indent="-342900" algn="l" defTabSz="457200" rtl="0" eaLnBrk="1" latinLnBrk="0" hangingPunct="1">
              <a:spcBef>
                <a:spcPct val="20000"/>
              </a:spcBef>
              <a:buClrTx/>
              <a:buSzPct val="90000"/>
              <a:buFont typeface="Lucida Grande"/>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Tx/>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Tx/>
              <a:buSzPct val="12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chemeClr val="tx1"/>
              </a:buClr>
              <a:buSzPct val="85000"/>
              <a:buFont typeface="Wingdings" charset="2"/>
              <a:buChar char="u"/>
              <a:defRPr sz="1400" kern="1200">
                <a:solidFill>
                  <a:schemeClr val="tx1"/>
                </a:solidFill>
                <a:latin typeface="Arial"/>
                <a:ea typeface="+mn-ea"/>
                <a:cs typeface="Arial"/>
              </a:defRPr>
            </a:lvl4pPr>
            <a:lvl5pPr marL="2057400" indent="-228600" algn="l" defTabSz="457200" rtl="0" eaLnBrk="1" latinLnBrk="0" hangingPunct="1">
              <a:spcBef>
                <a:spcPct val="20000"/>
              </a:spcBef>
              <a:buClr>
                <a:schemeClr val="tx1"/>
              </a:buClr>
              <a:buSzPct val="95000"/>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1200" i="1" dirty="0"/>
              <a:t>Employment and revenue statistics from the Sherburne County Generating Station in Becker, Minnesota</a:t>
            </a:r>
          </a:p>
          <a:p>
            <a:pPr marL="0" indent="0">
              <a:spcAft>
                <a:spcPts val="600"/>
              </a:spcAft>
              <a:buNone/>
            </a:pPr>
            <a:r>
              <a:rPr lang="en-US" sz="900" dirty="0"/>
              <a:t>Chart source: </a:t>
            </a:r>
            <a:r>
              <a:rPr lang="en-US" sz="900" dirty="0">
                <a:hlinkClick r:id="rId4"/>
              </a:rPr>
              <a:t>https://ilsr.org/coal-closure-communities-just-transition/</a:t>
            </a:r>
            <a:endParaRPr lang="en-US" sz="900" dirty="0"/>
          </a:p>
        </p:txBody>
      </p:sp>
      <p:sp>
        <p:nvSpPr>
          <p:cNvPr id="4" name="TextBox 3">
            <a:extLst>
              <a:ext uri="{FF2B5EF4-FFF2-40B4-BE49-F238E27FC236}">
                <a16:creationId xmlns:a16="http://schemas.microsoft.com/office/drawing/2014/main" id="{0A46D731-C424-9642-B48A-48F6E321A61B}"/>
              </a:ext>
            </a:extLst>
          </p:cNvPr>
          <p:cNvSpPr txBox="1"/>
          <p:nvPr/>
        </p:nvSpPr>
        <p:spPr>
          <a:xfrm>
            <a:off x="8236283" y="6132443"/>
            <a:ext cx="1378904"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*See </a:t>
            </a:r>
            <a:r>
              <a:rPr lang="en-US" sz="1200" i="1" dirty="0">
                <a:latin typeface="Arial" panose="020B0604020202020204" pitchFamily="34" charset="0"/>
                <a:cs typeface="Arial" panose="020B0604020202020204" pitchFamily="34" charset="0"/>
              </a:rPr>
              <a:t>Extra Slides</a:t>
            </a:r>
          </a:p>
        </p:txBody>
      </p:sp>
    </p:spTree>
    <p:extLst>
      <p:ext uri="{BB962C8B-B14F-4D97-AF65-F5344CB8AC3E}">
        <p14:creationId xmlns:p14="http://schemas.microsoft.com/office/powerpoint/2010/main" val="3154265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a:xfrm>
            <a:off x="269004" y="274640"/>
            <a:ext cx="10053165" cy="808597"/>
          </a:xfrm>
        </p:spPr>
        <p:txBody>
          <a:bodyPr/>
          <a:lstStyle/>
          <a:p>
            <a:r>
              <a:rPr lang="en-US" dirty="0"/>
              <a:t>Case study: Navajo Generating Station and Kayenta Mine—Page and Kayenta, Arizona</a:t>
            </a:r>
          </a:p>
        </p:txBody>
      </p:sp>
      <p:sp>
        <p:nvSpPr>
          <p:cNvPr id="3" name="Content Placeholder 2">
            <a:extLst>
              <a:ext uri="{FF2B5EF4-FFF2-40B4-BE49-F238E27FC236}">
                <a16:creationId xmlns:a16="http://schemas.microsoft.com/office/drawing/2014/main" id="{418CE7A4-F6E9-4E7F-86D1-2848AB9F8D08}"/>
              </a:ext>
            </a:extLst>
          </p:cNvPr>
          <p:cNvSpPr>
            <a:spLocks noGrp="1"/>
          </p:cNvSpPr>
          <p:nvPr>
            <p:ph idx="1"/>
          </p:nvPr>
        </p:nvSpPr>
        <p:spPr>
          <a:xfrm>
            <a:off x="143764" y="1438868"/>
            <a:ext cx="8537097" cy="5339988"/>
          </a:xfrm>
        </p:spPr>
        <p:txBody>
          <a:bodyPr/>
          <a:lstStyle/>
          <a:p>
            <a:pPr marL="0" indent="0">
              <a:buNone/>
            </a:pPr>
            <a:r>
              <a:rPr lang="en-US" sz="1400" i="1" dirty="0"/>
              <a:t>Navajo and Hopi community engagement with utilities and regulators after coal plant retirement spurred the largest “just transition” proposal from an American utility. However, the final scale of the investment remains uncertain due to ratepayer cost concerns.</a:t>
            </a:r>
            <a:endParaRPr lang="en-US" sz="1400" dirty="0"/>
          </a:p>
          <a:p>
            <a:r>
              <a:rPr lang="en-US" sz="1400" b="1" i="1" dirty="0"/>
              <a:t>Plant closure and impacts:</a:t>
            </a:r>
          </a:p>
          <a:p>
            <a:pPr lvl="1"/>
            <a:r>
              <a:rPr lang="en-US" sz="1400" dirty="0"/>
              <a:t>Navajo Generating Station, operated by the utility Salt River Project, opened on Navajo Nation land in 1974. It was largest the coal plant in the Western US until its closure in 2019, driven by competition from gas and renewables. </a:t>
            </a:r>
          </a:p>
          <a:p>
            <a:pPr lvl="1"/>
            <a:r>
              <a:rPr lang="en-US" sz="1400" dirty="0"/>
              <a:t>The plant’s retirement spurred the closure of the Kayenta mine on Hopi and Navajo land, which supplied coal to the plant. Peabody operated the mine.</a:t>
            </a:r>
          </a:p>
          <a:p>
            <a:pPr lvl="1"/>
            <a:r>
              <a:rPr lang="en-US" sz="1400" dirty="0"/>
              <a:t>Coal revenue had provided ~85% of the Hopi tribe’s public services budget. About 38% of Navajo Nation households have incomes below the federal poverty line.</a:t>
            </a:r>
          </a:p>
          <a:p>
            <a:r>
              <a:rPr lang="en-US" sz="1400" b="1" i="1" dirty="0"/>
              <a:t>Utility engagement in transition efforts</a:t>
            </a:r>
            <a:r>
              <a:rPr lang="en-US" sz="1400" b="1" dirty="0"/>
              <a:t>: </a:t>
            </a:r>
          </a:p>
          <a:p>
            <a:pPr lvl="1"/>
            <a:r>
              <a:rPr lang="en-US" sz="1400" dirty="0"/>
              <a:t>The utility Arizona Public Service, co-owner of the Navajo Generating Station and operator of other area coal plants facing retirement, included in its rate case a $144 million proposed investment in economic development, job transition support, and large-scale renewable energy development after dialogue with Navajo and Hopi community organizers. The utility proposed that ratepayers would provide cost recovery for approximately 75% of this investment. </a:t>
            </a:r>
          </a:p>
          <a:p>
            <a:pPr lvl="1"/>
            <a:r>
              <a:rPr lang="en-US" sz="1400" dirty="0"/>
              <a:t>In November 2021, the Arizona Corporation Commission rejected the utility’s rate increase proposal, cutting community assistance to about 10% of the proposed amount. Many stakeholders, including Arizona’s Residential Utility Consumer Office, had expressed concern about the proposed rate increases in the case, which also included proposals for ratepayer recovery of high-cost pollution controls at the utility’s Four Corners coal plant. </a:t>
            </a:r>
          </a:p>
          <a:p>
            <a:pPr lvl="1"/>
            <a:r>
              <a:rPr lang="en-US" sz="1400" dirty="0"/>
              <a:t>The Commission may authorize additional community assistance through a separate docket.   </a:t>
            </a:r>
          </a:p>
          <a:p>
            <a:pPr marL="0" indent="0">
              <a:buNone/>
            </a:pPr>
            <a:endParaRPr lang="en-US" sz="1400" dirty="0"/>
          </a:p>
        </p:txBody>
      </p:sp>
      <p:sp>
        <p:nvSpPr>
          <p:cNvPr id="5" name="Content Placeholder 2">
            <a:extLst>
              <a:ext uri="{FF2B5EF4-FFF2-40B4-BE49-F238E27FC236}">
                <a16:creationId xmlns:a16="http://schemas.microsoft.com/office/drawing/2014/main" id="{A5D45E99-60CD-46E9-9DE6-B80315CE72A5}"/>
              </a:ext>
            </a:extLst>
          </p:cNvPr>
          <p:cNvSpPr txBox="1">
            <a:spLocks/>
          </p:cNvSpPr>
          <p:nvPr/>
        </p:nvSpPr>
        <p:spPr>
          <a:xfrm>
            <a:off x="8847115" y="3696804"/>
            <a:ext cx="3168980" cy="352683"/>
          </a:xfrm>
          <a:prstGeom prst="rect">
            <a:avLst/>
          </a:prstGeom>
        </p:spPr>
        <p:txBody>
          <a:bodyPr lIns="0" tIns="0" rIns="0" bIns="0"/>
          <a:lstStyle>
            <a:lvl1pPr marL="342900" indent="-342900" algn="l" defTabSz="457200" rtl="0" eaLnBrk="1" latinLnBrk="0" hangingPunct="1">
              <a:spcBef>
                <a:spcPct val="20000"/>
              </a:spcBef>
              <a:buClrTx/>
              <a:buSzPct val="90000"/>
              <a:buFont typeface="Lucida Grande"/>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Tx/>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Tx/>
              <a:buSzPct val="12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chemeClr val="tx1"/>
              </a:buClr>
              <a:buSzPct val="85000"/>
              <a:buFont typeface="Wingdings" charset="2"/>
              <a:buChar char="u"/>
              <a:defRPr sz="1400" kern="1200">
                <a:solidFill>
                  <a:schemeClr val="tx1"/>
                </a:solidFill>
                <a:latin typeface="Arial"/>
                <a:ea typeface="+mn-ea"/>
                <a:cs typeface="Arial"/>
              </a:defRPr>
            </a:lvl4pPr>
            <a:lvl5pPr marL="2057400" indent="-228600" algn="l" defTabSz="457200" rtl="0" eaLnBrk="1" latinLnBrk="0" hangingPunct="1">
              <a:spcBef>
                <a:spcPct val="20000"/>
              </a:spcBef>
              <a:buClr>
                <a:schemeClr val="tx1"/>
              </a:buClr>
              <a:buSzPct val="95000"/>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900" i="1" dirty="0"/>
              <a:t>Map of Navajo Generating Station, Kayenta Mine, Navajo Nation and Hopi land. Source: </a:t>
            </a:r>
            <a:r>
              <a:rPr lang="en-US" sz="900" i="1" dirty="0">
                <a:hlinkClick r:id="rId3"/>
              </a:rPr>
              <a:t>IEEFA</a:t>
            </a:r>
            <a:endParaRPr lang="en-US" sz="900" i="1" dirty="0"/>
          </a:p>
        </p:txBody>
      </p:sp>
      <p:pic>
        <p:nvPicPr>
          <p:cNvPr id="1028" name="Picture 4">
            <a:extLst>
              <a:ext uri="{FF2B5EF4-FFF2-40B4-BE49-F238E27FC236}">
                <a16:creationId xmlns:a16="http://schemas.microsoft.com/office/drawing/2014/main" id="{01AD9655-5D3A-4478-99C0-EE84C6B803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714"/>
          <a:stretch/>
        </p:blipFill>
        <p:spPr bwMode="auto">
          <a:xfrm>
            <a:off x="8847115" y="4163577"/>
            <a:ext cx="3168980" cy="188511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E9F95195-399F-45AB-A6CD-266D45598600}"/>
              </a:ext>
            </a:extLst>
          </p:cNvPr>
          <p:cNvSpPr txBox="1">
            <a:spLocks/>
          </p:cNvSpPr>
          <p:nvPr/>
        </p:nvSpPr>
        <p:spPr>
          <a:xfrm>
            <a:off x="8847115" y="6102494"/>
            <a:ext cx="3168980" cy="352683"/>
          </a:xfrm>
          <a:prstGeom prst="rect">
            <a:avLst/>
          </a:prstGeom>
        </p:spPr>
        <p:txBody>
          <a:bodyPr lIns="0" tIns="0" rIns="0" bIns="0"/>
          <a:lstStyle>
            <a:lvl1pPr marL="342900" indent="-342900" algn="l" defTabSz="457200" rtl="0" eaLnBrk="1" latinLnBrk="0" hangingPunct="1">
              <a:spcBef>
                <a:spcPct val="20000"/>
              </a:spcBef>
              <a:buClrTx/>
              <a:buSzPct val="90000"/>
              <a:buFont typeface="Lucida Grande"/>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Tx/>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Tx/>
              <a:buSzPct val="12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chemeClr val="tx1"/>
              </a:buClr>
              <a:buSzPct val="85000"/>
              <a:buFont typeface="Wingdings" charset="2"/>
              <a:buChar char="u"/>
              <a:defRPr sz="1400" kern="1200">
                <a:solidFill>
                  <a:schemeClr val="tx1"/>
                </a:solidFill>
                <a:latin typeface="Arial"/>
                <a:ea typeface="+mn-ea"/>
                <a:cs typeface="Arial"/>
              </a:defRPr>
            </a:lvl4pPr>
            <a:lvl5pPr marL="2057400" indent="-228600" algn="l" defTabSz="457200" rtl="0" eaLnBrk="1" latinLnBrk="0" hangingPunct="1">
              <a:spcBef>
                <a:spcPct val="20000"/>
              </a:spcBef>
              <a:buClr>
                <a:schemeClr val="tx1"/>
              </a:buClr>
              <a:buSzPct val="95000"/>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900" i="1" dirty="0"/>
              <a:t>The implosion of the Navajo Generating Station. </a:t>
            </a:r>
            <a:br>
              <a:rPr lang="en-US" sz="900" i="1" dirty="0"/>
            </a:br>
            <a:r>
              <a:rPr lang="en-US" sz="900" i="1" dirty="0"/>
              <a:t>Source: </a:t>
            </a:r>
            <a:r>
              <a:rPr lang="en-US" sz="900" i="1" dirty="0">
                <a:hlinkClick r:id="rId5"/>
              </a:rPr>
              <a:t>Alan Stark</a:t>
            </a:r>
            <a:endParaRPr lang="en-US" sz="900" i="1" dirty="0"/>
          </a:p>
        </p:txBody>
      </p:sp>
      <p:pic>
        <p:nvPicPr>
          <p:cNvPr id="1030" name="Picture 6">
            <a:extLst>
              <a:ext uri="{FF2B5EF4-FFF2-40B4-BE49-F238E27FC236}">
                <a16:creationId xmlns:a16="http://schemas.microsoft.com/office/drawing/2014/main" id="{E09BC41B-92DA-4642-BCD0-1F743A4D758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239" r="961" b="7230"/>
          <a:stretch/>
        </p:blipFill>
        <p:spPr bwMode="auto">
          <a:xfrm>
            <a:off x="8847115" y="1603307"/>
            <a:ext cx="3168980" cy="203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703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a:xfrm>
            <a:off x="269004" y="274640"/>
            <a:ext cx="10053165" cy="808597"/>
          </a:xfrm>
        </p:spPr>
        <p:txBody>
          <a:bodyPr/>
          <a:lstStyle/>
          <a:p>
            <a:r>
              <a:rPr lang="en-US" dirty="0"/>
              <a:t>Case study: Edwards Power Station—Bartonville, Illinois</a:t>
            </a:r>
          </a:p>
        </p:txBody>
      </p:sp>
      <p:sp>
        <p:nvSpPr>
          <p:cNvPr id="3" name="Content Placeholder 2">
            <a:extLst>
              <a:ext uri="{FF2B5EF4-FFF2-40B4-BE49-F238E27FC236}">
                <a16:creationId xmlns:a16="http://schemas.microsoft.com/office/drawing/2014/main" id="{418CE7A4-F6E9-4E7F-86D1-2848AB9F8D08}"/>
              </a:ext>
            </a:extLst>
          </p:cNvPr>
          <p:cNvSpPr>
            <a:spLocks noGrp="1"/>
          </p:cNvSpPr>
          <p:nvPr>
            <p:ph idx="1"/>
          </p:nvPr>
        </p:nvSpPr>
        <p:spPr>
          <a:xfrm>
            <a:off x="274393" y="1495272"/>
            <a:ext cx="11541116" cy="5196473"/>
          </a:xfrm>
        </p:spPr>
        <p:txBody>
          <a:bodyPr/>
          <a:lstStyle/>
          <a:p>
            <a:pPr marL="0" indent="0">
              <a:buNone/>
            </a:pPr>
            <a:r>
              <a:rPr lang="en-US" i="1" dirty="0"/>
              <a:t>Community investment outcomes after plant retirement were praised as a strong example of a “just transition” by community members and environmental groups, but results came from litigation, not a collaborative planning process. </a:t>
            </a:r>
            <a:endParaRPr lang="en-US" dirty="0"/>
          </a:p>
          <a:p>
            <a:r>
              <a:rPr lang="en-US" dirty="0"/>
              <a:t>Merchant generator Dynegy purchased the coal-fired Edwards Power Station in 2013. (</a:t>
            </a:r>
            <a:r>
              <a:rPr lang="en-US" dirty="0" err="1"/>
              <a:t>Vistra</a:t>
            </a:r>
            <a:r>
              <a:rPr lang="en-US" dirty="0"/>
              <a:t> Energy later bought Dynegy.)</a:t>
            </a:r>
          </a:p>
          <a:p>
            <a:r>
              <a:rPr lang="en-US" dirty="0"/>
              <a:t>Bartonville residents were concerned that the plant would be mothballed or retired without any community transition support, as with closures of other Dynegy-owned coal plants in Illinois.</a:t>
            </a:r>
          </a:p>
          <a:p>
            <a:r>
              <a:rPr lang="en-US" dirty="0"/>
              <a:t>Separately, the Edwards plant had been found to be in violation of Clean Air Act provisions. Bartonville residents and environmental groups sued the plant owners in 2013, before the Dynegy purchase. Dynegy (and then </a:t>
            </a:r>
            <a:r>
              <a:rPr lang="en-US" dirty="0" err="1"/>
              <a:t>Vistra</a:t>
            </a:r>
            <a:r>
              <a:rPr lang="en-US" dirty="0"/>
              <a:t>) inherited the lawsuit after the purchase of the plant. </a:t>
            </a:r>
          </a:p>
          <a:p>
            <a:r>
              <a:rPr lang="en-US" dirty="0"/>
              <a:t>The lawsuit was ultimately settled in 2019. A U.S. District Court judge approved a requirement for </a:t>
            </a:r>
            <a:r>
              <a:rPr lang="en-US" dirty="0" err="1"/>
              <a:t>Vistra</a:t>
            </a:r>
            <a:r>
              <a:rPr lang="en-US" dirty="0"/>
              <a:t> to provide $8.6 million in community compensation and commit to closing the plant in 2022. </a:t>
            </a:r>
          </a:p>
          <a:p>
            <a:r>
              <a:rPr lang="en-US" dirty="0"/>
              <a:t>Community groups have allocated settlement funding for transit and public-school bus electrification and charging equipment, energy efficiency upgrades for low-income homes, solar panels on selected public buildings, lung health program investments, and job training for displaced workers.</a:t>
            </a:r>
          </a:p>
        </p:txBody>
      </p:sp>
      <p:sp>
        <p:nvSpPr>
          <p:cNvPr id="4" name="Rectangle: Rounded Corners 3">
            <a:extLst>
              <a:ext uri="{FF2B5EF4-FFF2-40B4-BE49-F238E27FC236}">
                <a16:creationId xmlns:a16="http://schemas.microsoft.com/office/drawing/2014/main" id="{474A9C0E-43D9-4F81-ADA6-623489786116}"/>
              </a:ext>
            </a:extLst>
          </p:cNvPr>
          <p:cNvSpPr/>
          <p:nvPr/>
        </p:nvSpPr>
        <p:spPr>
          <a:xfrm>
            <a:off x="178904" y="5414348"/>
            <a:ext cx="11636605" cy="1045719"/>
          </a:xfrm>
          <a:prstGeom prst="roundRect">
            <a:avLst/>
          </a:prstGeom>
          <a:noFill/>
          <a:ln w="412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489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a:xfrm>
            <a:off x="269004" y="274640"/>
            <a:ext cx="10053165" cy="808597"/>
          </a:xfrm>
        </p:spPr>
        <p:txBody>
          <a:bodyPr/>
          <a:lstStyle/>
          <a:p>
            <a:r>
              <a:rPr lang="en-US" dirty="0"/>
              <a:t>Threshold questions public utility commissions may consider</a:t>
            </a:r>
          </a:p>
        </p:txBody>
      </p:sp>
      <p:sp>
        <p:nvSpPr>
          <p:cNvPr id="3" name="Content Placeholder 2">
            <a:extLst>
              <a:ext uri="{FF2B5EF4-FFF2-40B4-BE49-F238E27FC236}">
                <a16:creationId xmlns:a16="http://schemas.microsoft.com/office/drawing/2014/main" id="{418CE7A4-F6E9-4E7F-86D1-2848AB9F8D08}"/>
              </a:ext>
            </a:extLst>
          </p:cNvPr>
          <p:cNvSpPr>
            <a:spLocks noGrp="1"/>
          </p:cNvSpPr>
          <p:nvPr>
            <p:ph idx="1"/>
          </p:nvPr>
        </p:nvSpPr>
        <p:spPr>
          <a:xfrm>
            <a:off x="269004" y="1459749"/>
            <a:ext cx="11541116" cy="4994403"/>
          </a:xfrm>
        </p:spPr>
        <p:txBody>
          <a:bodyPr/>
          <a:lstStyle/>
          <a:p>
            <a:pPr>
              <a:spcBef>
                <a:spcPts val="1000"/>
              </a:spcBef>
            </a:pPr>
            <a:r>
              <a:rPr lang="en-US" sz="1850" b="1" dirty="0"/>
              <a:t>Community just transitions</a:t>
            </a:r>
          </a:p>
          <a:p>
            <a:pPr lvl="1">
              <a:spcBef>
                <a:spcPts val="1000"/>
              </a:spcBef>
            </a:pPr>
            <a:r>
              <a:rPr lang="en-US" sz="1650" dirty="0"/>
              <a:t>What are the </a:t>
            </a:r>
            <a:r>
              <a:rPr lang="en-US" sz="1650" b="1" dirty="0"/>
              <a:t>projected economic impacts </a:t>
            </a:r>
            <a:r>
              <a:rPr lang="en-US" sz="1650" dirty="0"/>
              <a:t>that plant retirement will have on the local community, in terms of job losses and reduced tax revenue? Do those losses make up a significant portion of the community’s overall employment or budget?</a:t>
            </a:r>
          </a:p>
          <a:p>
            <a:pPr lvl="1">
              <a:spcBef>
                <a:spcPts val="1000"/>
              </a:spcBef>
            </a:pPr>
            <a:r>
              <a:rPr lang="en-US" sz="1650" dirty="0"/>
              <a:t>Are replacement generation resources (e.g., solar and storage) needed to replace the capacity of the retiring plant? If so, </a:t>
            </a:r>
            <a:r>
              <a:rPr lang="en-US" sz="1650" b="1" dirty="0"/>
              <a:t>could replacement resources be sited in the community that hosts the retiring power plant</a:t>
            </a:r>
            <a:r>
              <a:rPr lang="en-US" sz="1650" dirty="0"/>
              <a:t>? Further, should this community be given </a:t>
            </a:r>
            <a:r>
              <a:rPr lang="en-US" sz="1650" b="1" dirty="0"/>
              <a:t>preference</a:t>
            </a:r>
            <a:r>
              <a:rPr lang="en-US" sz="1650" dirty="0"/>
              <a:t> for siting those resources? </a:t>
            </a:r>
          </a:p>
          <a:p>
            <a:pPr lvl="2">
              <a:spcBef>
                <a:spcPts val="1000"/>
              </a:spcBef>
            </a:pPr>
            <a:r>
              <a:rPr lang="en-US" sz="1650" dirty="0"/>
              <a:t>What are the potential employment and tax revenue benefits from potential replacement resources? </a:t>
            </a:r>
          </a:p>
          <a:p>
            <a:pPr lvl="1">
              <a:spcBef>
                <a:spcPts val="1000"/>
              </a:spcBef>
            </a:pPr>
            <a:r>
              <a:rPr lang="en-US" sz="1650" dirty="0"/>
              <a:t>What non-energy </a:t>
            </a:r>
            <a:r>
              <a:rPr lang="en-US" sz="1650" b="1" dirty="0"/>
              <a:t>site redevelopment or alternative economic opportunities</a:t>
            </a:r>
            <a:r>
              <a:rPr lang="en-US" sz="1650" dirty="0"/>
              <a:t> could be available?</a:t>
            </a:r>
          </a:p>
          <a:p>
            <a:pPr lvl="1">
              <a:spcBef>
                <a:spcPts val="1000"/>
              </a:spcBef>
            </a:pPr>
            <a:r>
              <a:rPr lang="en-US" sz="1650" dirty="0"/>
              <a:t>What types of </a:t>
            </a:r>
            <a:r>
              <a:rPr lang="en-US" sz="1650" b="1" dirty="0"/>
              <a:t>EE investment opportunities </a:t>
            </a:r>
            <a:r>
              <a:rPr lang="en-US" sz="1650" dirty="0"/>
              <a:t>are available in the community that hosts the retiring power plant and what is their cost-effectiveness? Could EE investments help mitigate economic harm?</a:t>
            </a:r>
          </a:p>
          <a:p>
            <a:pPr lvl="1">
              <a:spcBef>
                <a:spcPts val="1000"/>
              </a:spcBef>
            </a:pPr>
            <a:r>
              <a:rPr lang="en-US" sz="1650" dirty="0"/>
              <a:t>How does the utility or plant operator plan to </a:t>
            </a:r>
            <a:r>
              <a:rPr lang="en-US" sz="1650" b="1" dirty="0"/>
              <a:t>manage the employment transition</a:t>
            </a:r>
            <a:r>
              <a:rPr lang="en-US" sz="1650" dirty="0"/>
              <a:t>? Is the utility offering transfers to other facilities, retirement benefits, retraining, or other worker support? </a:t>
            </a:r>
          </a:p>
          <a:p>
            <a:pPr lvl="1">
              <a:spcBef>
                <a:spcPts val="1000"/>
              </a:spcBef>
            </a:pPr>
            <a:r>
              <a:rPr lang="en-US" sz="1650" dirty="0"/>
              <a:t>Are there </a:t>
            </a:r>
            <a:r>
              <a:rPr lang="en-US" sz="1650" b="1" dirty="0"/>
              <a:t>differing preferences among community stakeholder groups or other tensions </a:t>
            </a:r>
            <a:r>
              <a:rPr lang="en-US" sz="1650" dirty="0"/>
              <a:t>present in the impacted community? How will those tensions be resolved in order to move forward with transition planning? What role does the public utility commission have, if any, in resolving those tensions? </a:t>
            </a:r>
          </a:p>
          <a:p>
            <a:pPr>
              <a:spcBef>
                <a:spcPts val="1000"/>
              </a:spcBef>
            </a:pPr>
            <a:endParaRPr lang="en-US" sz="1850" dirty="0"/>
          </a:p>
          <a:p>
            <a:pPr>
              <a:spcBef>
                <a:spcPts val="1000"/>
              </a:spcBef>
            </a:pPr>
            <a:endParaRPr lang="en-US" sz="1850" dirty="0"/>
          </a:p>
        </p:txBody>
      </p:sp>
    </p:spTree>
    <p:extLst>
      <p:ext uri="{BB962C8B-B14F-4D97-AF65-F5344CB8AC3E}">
        <p14:creationId xmlns:p14="http://schemas.microsoft.com/office/powerpoint/2010/main" val="3725839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F05B-1EE2-2846-8DE4-844A6FF8AABD}"/>
              </a:ext>
            </a:extLst>
          </p:cNvPr>
          <p:cNvSpPr>
            <a:spLocks noGrp="1"/>
          </p:cNvSpPr>
          <p:nvPr>
            <p:ph type="title"/>
          </p:nvPr>
        </p:nvSpPr>
        <p:spPr>
          <a:xfrm>
            <a:off x="0" y="2674940"/>
            <a:ext cx="12192000" cy="808597"/>
          </a:xfrm>
        </p:spPr>
        <p:txBody>
          <a:bodyPr/>
          <a:lstStyle/>
          <a:p>
            <a:pPr algn="ctr"/>
            <a:r>
              <a:rPr lang="en-US" dirty="0"/>
              <a:t>Timing and Stranded Costs</a:t>
            </a:r>
          </a:p>
        </p:txBody>
      </p:sp>
    </p:spTree>
    <p:extLst>
      <p:ext uri="{BB962C8B-B14F-4D97-AF65-F5344CB8AC3E}">
        <p14:creationId xmlns:p14="http://schemas.microsoft.com/office/powerpoint/2010/main" val="138533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98CE93C-033B-CA48-9325-6C5DED311E58}"/>
              </a:ext>
            </a:extLst>
          </p:cNvPr>
          <p:cNvPicPr>
            <a:picLocks noGrp="1" noChangeAspect="1"/>
          </p:cNvPicPr>
          <p:nvPr>
            <p:ph idx="1"/>
          </p:nvPr>
        </p:nvPicPr>
        <p:blipFill rotWithShape="1">
          <a:blip r:embed="rId3"/>
          <a:srcRect l="10139" t="6059" r="17574" b="18659"/>
          <a:stretch/>
        </p:blipFill>
        <p:spPr>
          <a:xfrm>
            <a:off x="274639" y="1698413"/>
            <a:ext cx="5561386" cy="4343797"/>
          </a:xfrm>
        </p:spPr>
      </p:pic>
      <p:sp>
        <p:nvSpPr>
          <p:cNvPr id="5" name="Content Placeholder 4">
            <a:extLst>
              <a:ext uri="{FF2B5EF4-FFF2-40B4-BE49-F238E27FC236}">
                <a16:creationId xmlns:a16="http://schemas.microsoft.com/office/drawing/2014/main" id="{4B287F53-6581-8E49-810A-97E176D72A7A}"/>
              </a:ext>
            </a:extLst>
          </p:cNvPr>
          <p:cNvSpPr>
            <a:spLocks noGrp="1"/>
          </p:cNvSpPr>
          <p:nvPr>
            <p:ph idx="13"/>
          </p:nvPr>
        </p:nvSpPr>
        <p:spPr/>
        <p:txBody>
          <a:bodyPr/>
          <a:lstStyle/>
          <a:p>
            <a:r>
              <a:rPr lang="en-US" dirty="0"/>
              <a:t>Plant owners announced a retirement schedule in February 2017</a:t>
            </a:r>
          </a:p>
          <a:p>
            <a:r>
              <a:rPr lang="en-US" dirty="0"/>
              <a:t>From February 2017 to November 2019:</a:t>
            </a:r>
          </a:p>
          <a:p>
            <a:pPr lvl="1"/>
            <a:r>
              <a:rPr lang="en-US" dirty="0"/>
              <a:t>New hiring was held to a minimum</a:t>
            </a:r>
          </a:p>
          <a:p>
            <a:pPr lvl="1"/>
            <a:r>
              <a:rPr lang="en-US" dirty="0"/>
              <a:t>Older employees were offered retirement packages</a:t>
            </a:r>
          </a:p>
          <a:p>
            <a:pPr lvl="1"/>
            <a:r>
              <a:rPr lang="en-US" dirty="0"/>
              <a:t>Younger employees were offered transfers to other plants</a:t>
            </a:r>
          </a:p>
          <a:p>
            <a:r>
              <a:rPr lang="en-US" dirty="0"/>
              <a:t>By November 2019, when the plant closed, the workforce consisted entirely of short-term contractors and a few senior managers</a:t>
            </a:r>
          </a:p>
        </p:txBody>
      </p:sp>
      <p:sp>
        <p:nvSpPr>
          <p:cNvPr id="3" name="Title 2">
            <a:extLst>
              <a:ext uri="{FF2B5EF4-FFF2-40B4-BE49-F238E27FC236}">
                <a16:creationId xmlns:a16="http://schemas.microsoft.com/office/drawing/2014/main" id="{797DBFD0-B52C-2B4F-A434-2B52DCD0E635}"/>
              </a:ext>
            </a:extLst>
          </p:cNvPr>
          <p:cNvSpPr>
            <a:spLocks noGrp="1"/>
          </p:cNvSpPr>
          <p:nvPr>
            <p:ph type="title"/>
          </p:nvPr>
        </p:nvSpPr>
        <p:spPr>
          <a:xfrm>
            <a:off x="269005" y="274640"/>
            <a:ext cx="8566882" cy="808597"/>
          </a:xfrm>
        </p:spPr>
        <p:txBody>
          <a:bodyPr/>
          <a:lstStyle/>
          <a:p>
            <a:r>
              <a:rPr lang="en-US" dirty="0"/>
              <a:t>Salt River Project’s retirement strategy for Navajo Generating Station</a:t>
            </a:r>
          </a:p>
        </p:txBody>
      </p:sp>
    </p:spTree>
    <p:extLst>
      <p:ext uri="{BB962C8B-B14F-4D97-AF65-F5344CB8AC3E}">
        <p14:creationId xmlns:p14="http://schemas.microsoft.com/office/powerpoint/2010/main" val="2872261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593AE-8E7E-1B44-B22D-0622CA9B325A}"/>
              </a:ext>
            </a:extLst>
          </p:cNvPr>
          <p:cNvSpPr>
            <a:spLocks noGrp="1"/>
          </p:cNvSpPr>
          <p:nvPr>
            <p:ph idx="1"/>
          </p:nvPr>
        </p:nvSpPr>
        <p:spPr/>
        <p:txBody>
          <a:bodyPr/>
          <a:lstStyle/>
          <a:p>
            <a:r>
              <a:rPr lang="en-US" dirty="0"/>
              <a:t>Not just about replacing one plant, nor is it just about replacing one type of fuel source</a:t>
            </a:r>
          </a:p>
          <a:p>
            <a:r>
              <a:rPr lang="en-US" dirty="0"/>
              <a:t>Schumpeter’s process of “creative destruction”</a:t>
            </a:r>
          </a:p>
          <a:p>
            <a:pPr lvl="1"/>
            <a:r>
              <a:rPr lang="en-US" dirty="0"/>
              <a:t>Capitalism is a continuous roil of new consumer goods and preferences, new methods of production, new markets, new forms of industrial organization</a:t>
            </a:r>
          </a:p>
          <a:p>
            <a:pPr lvl="1"/>
            <a:r>
              <a:rPr lang="en-US" dirty="0"/>
              <a:t>Embrace of new, efficient tools requires giving up old, inefficient tools</a:t>
            </a:r>
          </a:p>
          <a:p>
            <a:r>
              <a:rPr lang="en-US" dirty="0"/>
              <a:t>Politics can’t stop the evolution, but policy can ease the transition</a:t>
            </a:r>
          </a:p>
        </p:txBody>
      </p:sp>
      <p:sp>
        <p:nvSpPr>
          <p:cNvPr id="5" name="Content Placeholder 4">
            <a:extLst>
              <a:ext uri="{FF2B5EF4-FFF2-40B4-BE49-F238E27FC236}">
                <a16:creationId xmlns:a16="http://schemas.microsoft.com/office/drawing/2014/main" id="{7C47E8AF-14FF-594C-9E6D-3C71FDF31CB9}"/>
              </a:ext>
            </a:extLst>
          </p:cNvPr>
          <p:cNvSpPr>
            <a:spLocks noGrp="1"/>
          </p:cNvSpPr>
          <p:nvPr>
            <p:ph idx="13"/>
          </p:nvPr>
        </p:nvSpPr>
        <p:spPr>
          <a:blipFill>
            <a:blip r:embed="rId2"/>
            <a:stretch>
              <a:fillRect l="-17000" r="-17000"/>
            </a:stretch>
          </a:blipFill>
        </p:spPr>
        <p:txBody>
          <a:bodyPr lIns="182880" tIns="0" rIns="182880" bIns="182880" anchor="b"/>
          <a:lstStyle/>
          <a:p>
            <a:pPr marL="0" indent="0">
              <a:buNone/>
            </a:pPr>
            <a:r>
              <a:rPr lang="en-US" sz="1800" i="1" dirty="0">
                <a:solidFill>
                  <a:srgbClr val="FFFF00"/>
                </a:solidFill>
              </a:rPr>
              <a:t>The opening up of new markets, foreign or domestic, and the organizational development from the craft shop and factory … illustrate the same process of industrial mutation—if I may use that biological term—that incessantly revolutionizes the economic structure from within, incessantly destroying the old one, incessantly creating a new one. </a:t>
            </a:r>
          </a:p>
          <a:p>
            <a:pPr marL="0" indent="0" algn="r">
              <a:buNone/>
            </a:pPr>
            <a:r>
              <a:rPr lang="en-US" sz="1800" i="1" dirty="0">
                <a:solidFill>
                  <a:srgbClr val="FFFF00"/>
                </a:solidFill>
              </a:rPr>
              <a:t>Joseph Schumpeter</a:t>
            </a:r>
          </a:p>
        </p:txBody>
      </p:sp>
      <p:sp>
        <p:nvSpPr>
          <p:cNvPr id="4" name="Title 3">
            <a:extLst>
              <a:ext uri="{FF2B5EF4-FFF2-40B4-BE49-F238E27FC236}">
                <a16:creationId xmlns:a16="http://schemas.microsoft.com/office/drawing/2014/main" id="{F874DDD3-7F4F-4A4F-A43B-DC39358AF650}"/>
              </a:ext>
            </a:extLst>
          </p:cNvPr>
          <p:cNvSpPr>
            <a:spLocks noGrp="1"/>
          </p:cNvSpPr>
          <p:nvPr>
            <p:ph type="title"/>
          </p:nvPr>
        </p:nvSpPr>
        <p:spPr/>
        <p:txBody>
          <a:bodyPr/>
          <a:lstStyle/>
          <a:p>
            <a:r>
              <a:rPr lang="en-US" dirty="0"/>
              <a:t>Resource replacement is linked to a bigger picture of power sector evolution</a:t>
            </a:r>
          </a:p>
        </p:txBody>
      </p:sp>
    </p:spTree>
    <p:extLst>
      <p:ext uri="{BB962C8B-B14F-4D97-AF65-F5344CB8AC3E}">
        <p14:creationId xmlns:p14="http://schemas.microsoft.com/office/powerpoint/2010/main" val="956547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16CBFC-C512-6343-991E-E29937C908CC}"/>
              </a:ext>
            </a:extLst>
          </p:cNvPr>
          <p:cNvSpPr>
            <a:spLocks noGrp="1"/>
          </p:cNvSpPr>
          <p:nvPr>
            <p:ph idx="1"/>
          </p:nvPr>
        </p:nvSpPr>
        <p:spPr/>
        <p:txBody>
          <a:bodyPr/>
          <a:lstStyle/>
          <a:p>
            <a:r>
              <a:rPr lang="en-US" dirty="0"/>
              <a:t>Generation from natural gas units (mostly combined cycle) has offset most of the loss of production</a:t>
            </a:r>
          </a:p>
          <a:p>
            <a:r>
              <a:rPr lang="en-US" dirty="0"/>
              <a:t>Arizona has added very little new natural gas capacity </a:t>
            </a:r>
          </a:p>
          <a:p>
            <a:r>
              <a:rPr lang="en-US" dirty="0"/>
              <a:t>Combined capacity factor of all natural gas generators operating in Arizona increased from 27% in 2017 to 44% in 2020</a:t>
            </a:r>
          </a:p>
          <a:p>
            <a:pPr lvl="1"/>
            <a:r>
              <a:rPr lang="en-US" dirty="0"/>
              <a:t>Average retail rates fell from 10.64 cents/kWh in 2017 to 10.44 cents/kWh in 2020</a:t>
            </a:r>
          </a:p>
          <a:p>
            <a:r>
              <a:rPr lang="en-US" dirty="0"/>
              <a:t>Planning for future years includes growth in solar and storage</a:t>
            </a:r>
          </a:p>
          <a:p>
            <a:pPr lvl="1"/>
            <a:r>
              <a:rPr lang="en-US" dirty="0"/>
              <a:t>Approach is to reconfigure and optimize the portfolio, not to replace the Navajo Generating Station MW-for-MW</a:t>
            </a:r>
          </a:p>
        </p:txBody>
      </p:sp>
      <p:graphicFrame>
        <p:nvGraphicFramePr>
          <p:cNvPr id="5" name="Content Placeholder 4">
            <a:extLst>
              <a:ext uri="{FF2B5EF4-FFF2-40B4-BE49-F238E27FC236}">
                <a16:creationId xmlns:a16="http://schemas.microsoft.com/office/drawing/2014/main" id="{59FFB734-AF11-5A4D-8034-E0878029D617}"/>
              </a:ext>
            </a:extLst>
          </p:cNvPr>
          <p:cNvGraphicFramePr>
            <a:graphicFrameLocks noGrp="1"/>
          </p:cNvGraphicFramePr>
          <p:nvPr>
            <p:ph idx="13"/>
          </p:nvPr>
        </p:nvGraphicFramePr>
        <p:xfrm>
          <a:off x="6186488" y="1600200"/>
          <a:ext cx="5629275"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D091441E-E908-3346-9E30-DC4F12ED6D7A}"/>
              </a:ext>
            </a:extLst>
          </p:cNvPr>
          <p:cNvSpPr>
            <a:spLocks noGrp="1"/>
          </p:cNvSpPr>
          <p:nvPr>
            <p:ph type="title"/>
          </p:nvPr>
        </p:nvSpPr>
        <p:spPr/>
        <p:txBody>
          <a:bodyPr/>
          <a:lstStyle/>
          <a:p>
            <a:r>
              <a:rPr lang="en-US" dirty="0"/>
              <a:t>No MW-for-MW replacement of Navajo Generating Station with new resources</a:t>
            </a:r>
          </a:p>
        </p:txBody>
      </p:sp>
    </p:spTree>
    <p:extLst>
      <p:ext uri="{BB962C8B-B14F-4D97-AF65-F5344CB8AC3E}">
        <p14:creationId xmlns:p14="http://schemas.microsoft.com/office/powerpoint/2010/main" val="3422209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42C3B-BACD-2440-8265-C62064650185}"/>
              </a:ext>
            </a:extLst>
          </p:cNvPr>
          <p:cNvSpPr>
            <a:spLocks noGrp="1"/>
          </p:cNvSpPr>
          <p:nvPr>
            <p:ph type="title"/>
          </p:nvPr>
        </p:nvSpPr>
        <p:spPr/>
        <p:txBody>
          <a:bodyPr/>
          <a:lstStyle/>
          <a:p>
            <a:r>
              <a:rPr lang="en-US" dirty="0"/>
              <a:t>Securitization: Financial approach to reducing the burden of stranded costs from assets included in rate base</a:t>
            </a:r>
          </a:p>
        </p:txBody>
      </p:sp>
      <p:sp>
        <p:nvSpPr>
          <p:cNvPr id="3" name="Content Placeholder 2">
            <a:extLst>
              <a:ext uri="{FF2B5EF4-FFF2-40B4-BE49-F238E27FC236}">
                <a16:creationId xmlns:a16="http://schemas.microsoft.com/office/drawing/2014/main" id="{03FC7613-7B83-6E48-93D8-15C7E7BD62DA}"/>
              </a:ext>
            </a:extLst>
          </p:cNvPr>
          <p:cNvSpPr>
            <a:spLocks noGrp="1"/>
          </p:cNvSpPr>
          <p:nvPr>
            <p:ph idx="1"/>
          </p:nvPr>
        </p:nvSpPr>
        <p:spPr/>
        <p:txBody>
          <a:bodyPr/>
          <a:lstStyle/>
          <a:p>
            <a:r>
              <a:rPr lang="en-US" dirty="0"/>
              <a:t>Steps in securitization</a:t>
            </a:r>
          </a:p>
          <a:p>
            <a:pPr lvl="1"/>
            <a:r>
              <a:rPr lang="en-US" dirty="0"/>
              <a:t>Determine the remaining value for which a public guarantee has been provided (i.e., approval by regulatory authorities to recover costs through rate base)</a:t>
            </a:r>
          </a:p>
          <a:p>
            <a:pPr lvl="2"/>
            <a:r>
              <a:rPr lang="en-US" dirty="0"/>
              <a:t>Market value vs. book value</a:t>
            </a:r>
          </a:p>
          <a:p>
            <a:pPr lvl="2"/>
            <a:r>
              <a:rPr lang="en-US" dirty="0"/>
              <a:t>Prudence of incurred costs</a:t>
            </a:r>
          </a:p>
          <a:p>
            <a:pPr lvl="2"/>
            <a:r>
              <a:rPr lang="en-US" dirty="0"/>
              <a:t>Eligible costs are removed from the utility’s rate base for separate refinancing</a:t>
            </a:r>
          </a:p>
          <a:p>
            <a:pPr lvl="1"/>
            <a:r>
              <a:rPr lang="en-US" dirty="0"/>
              <a:t>Determine other costs related to early retirement for which a public interest exists</a:t>
            </a:r>
          </a:p>
          <a:p>
            <a:pPr lvl="2"/>
            <a:r>
              <a:rPr lang="en-US" dirty="0"/>
              <a:t>Example: worker re-adjustment, loss of future local tax revenues</a:t>
            </a:r>
          </a:p>
          <a:p>
            <a:pPr lvl="1"/>
            <a:r>
              <a:rPr lang="en-US" dirty="0"/>
              <a:t>Select an underwriter to package approved costs into a combined security offering</a:t>
            </a:r>
          </a:p>
          <a:p>
            <a:pPr lvl="1"/>
            <a:r>
              <a:rPr lang="en-US" dirty="0"/>
              <a:t>Compare the cost to ratepayers of continuing to carry the retired asset in rate base with severing the asset from rate base and financing the debt separately</a:t>
            </a:r>
          </a:p>
          <a:p>
            <a:pPr lvl="2"/>
            <a:r>
              <a:rPr lang="en-US" dirty="0"/>
              <a:t>Securitize if the cost is less than carrying the asset in rate base</a:t>
            </a:r>
          </a:p>
          <a:p>
            <a:r>
              <a:rPr lang="en-US" dirty="0"/>
              <a:t>Examples</a:t>
            </a:r>
          </a:p>
          <a:p>
            <a:pPr lvl="1"/>
            <a:r>
              <a:rPr lang="en-US" dirty="0"/>
              <a:t>Texas (cost of transition to competition in 2001)</a:t>
            </a:r>
          </a:p>
          <a:p>
            <a:pPr lvl="1"/>
            <a:r>
              <a:rPr lang="en-US" dirty="0"/>
              <a:t>Colorado and New Mexico securitization statutes</a:t>
            </a:r>
          </a:p>
        </p:txBody>
      </p:sp>
    </p:spTree>
    <p:extLst>
      <p:ext uri="{BB962C8B-B14F-4D97-AF65-F5344CB8AC3E}">
        <p14:creationId xmlns:p14="http://schemas.microsoft.com/office/powerpoint/2010/main" val="312670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F05B-1EE2-2846-8DE4-844A6FF8AABD}"/>
              </a:ext>
            </a:extLst>
          </p:cNvPr>
          <p:cNvSpPr>
            <a:spLocks noGrp="1"/>
          </p:cNvSpPr>
          <p:nvPr>
            <p:ph type="title"/>
          </p:nvPr>
        </p:nvSpPr>
        <p:spPr>
          <a:xfrm>
            <a:off x="0" y="2702933"/>
            <a:ext cx="12192000" cy="808597"/>
          </a:xfrm>
        </p:spPr>
        <p:txBody>
          <a:bodyPr/>
          <a:lstStyle/>
          <a:p>
            <a:pPr algn="ctr"/>
            <a:r>
              <a:rPr lang="en-US" dirty="0"/>
              <a:t>Questions Utility Consumer Advocates Can Ask</a:t>
            </a:r>
          </a:p>
        </p:txBody>
      </p:sp>
    </p:spTree>
    <p:extLst>
      <p:ext uri="{BB962C8B-B14F-4D97-AF65-F5344CB8AC3E}">
        <p14:creationId xmlns:p14="http://schemas.microsoft.com/office/powerpoint/2010/main" val="3847163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p:txBody>
          <a:bodyPr/>
          <a:lstStyle/>
          <a:p>
            <a:r>
              <a:rPr lang="en-US" dirty="0"/>
              <a:t>Questions utility consumer advocates can ask (1)</a:t>
            </a:r>
          </a:p>
        </p:txBody>
      </p:sp>
      <p:sp>
        <p:nvSpPr>
          <p:cNvPr id="3" name="Content Placeholder 2">
            <a:extLst>
              <a:ext uri="{FF2B5EF4-FFF2-40B4-BE49-F238E27FC236}">
                <a16:creationId xmlns:a16="http://schemas.microsoft.com/office/drawing/2014/main" id="{418CE7A4-F6E9-4E7F-86D1-2848AB9F8D08}"/>
              </a:ext>
            </a:extLst>
          </p:cNvPr>
          <p:cNvSpPr>
            <a:spLocks noGrp="1"/>
          </p:cNvSpPr>
          <p:nvPr>
            <p:ph idx="1"/>
          </p:nvPr>
        </p:nvSpPr>
        <p:spPr>
          <a:xfrm>
            <a:off x="274393" y="1426750"/>
            <a:ext cx="11433903" cy="5257797"/>
          </a:xfrm>
        </p:spPr>
        <p:txBody>
          <a:bodyPr/>
          <a:lstStyle/>
          <a:p>
            <a:r>
              <a:rPr lang="en-US" b="1" dirty="0"/>
              <a:t>Balancing the interests of today’s consumers against the interests of tomorrow’s consumers</a:t>
            </a:r>
          </a:p>
          <a:p>
            <a:pPr lvl="1"/>
            <a:r>
              <a:rPr lang="en-US" dirty="0"/>
              <a:t>Path dependence: Do investment decisions made today for replacement resources unreasonably limit the ability of future customers to exercise their preferences for electricity services?</a:t>
            </a:r>
          </a:p>
          <a:p>
            <a:pPr lvl="1"/>
            <a:r>
              <a:rPr lang="en-US" dirty="0"/>
              <a:t>Do benefit-cost analyses use a range of discount rates to test sensitivity?</a:t>
            </a:r>
          </a:p>
          <a:p>
            <a:r>
              <a:rPr lang="en-US" b="1" dirty="0"/>
              <a:t>Resource adequacy</a:t>
            </a:r>
          </a:p>
          <a:p>
            <a:pPr lvl="1"/>
            <a:r>
              <a:rPr lang="en-US" dirty="0"/>
              <a:t>Does the approach used by the utility (or other intervenors) to measure the impact of unit retirement and a replacement portfolio on resource adequacy:</a:t>
            </a:r>
          </a:p>
          <a:p>
            <a:pPr lvl="2"/>
            <a:r>
              <a:rPr lang="en-US" dirty="0"/>
              <a:t>account for current capabilities of renewables, storage, and non-wires alternatives?</a:t>
            </a:r>
          </a:p>
          <a:p>
            <a:pPr lvl="2"/>
            <a:r>
              <a:rPr lang="en-US" dirty="0"/>
              <a:t>account for unplanned or forced outages at the remaining thermal plants?</a:t>
            </a:r>
          </a:p>
          <a:p>
            <a:pPr lvl="2"/>
            <a:r>
              <a:rPr lang="en-US" dirty="0"/>
              <a:t>assess adequacy for all hours of the year, and not just the peak demand hour?</a:t>
            </a:r>
          </a:p>
          <a:p>
            <a:pPr lvl="1"/>
            <a:r>
              <a:rPr lang="en-US" dirty="0"/>
              <a:t>What happens with existing facilities (e.g., the use of combined cycle natural gas units), and is there a change to the system’s ability to handle a major forced outage or other contingency?</a:t>
            </a:r>
          </a:p>
          <a:p>
            <a:r>
              <a:rPr lang="en-US" b="1" dirty="0"/>
              <a:t>Timing and stranded costs</a:t>
            </a:r>
          </a:p>
          <a:p>
            <a:pPr lvl="1"/>
            <a:r>
              <a:rPr lang="en-US" dirty="0"/>
              <a:t>What is the utility’s workforce transition plan?</a:t>
            </a:r>
          </a:p>
          <a:p>
            <a:pPr lvl="1"/>
            <a:r>
              <a:rPr lang="en-US" dirty="0"/>
              <a:t>Does the utility have the option to refinance stranded costs related to retiring the plant?</a:t>
            </a:r>
          </a:p>
          <a:p>
            <a:pPr lvl="1"/>
            <a:endParaRPr lang="en-US" sz="1500" dirty="0"/>
          </a:p>
        </p:txBody>
      </p:sp>
    </p:spTree>
    <p:extLst>
      <p:ext uri="{BB962C8B-B14F-4D97-AF65-F5344CB8AC3E}">
        <p14:creationId xmlns:p14="http://schemas.microsoft.com/office/powerpoint/2010/main" val="1085453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700C5-DD5C-4995-A1AB-AE43B6E4B10E}"/>
              </a:ext>
            </a:extLst>
          </p:cNvPr>
          <p:cNvSpPr>
            <a:spLocks noGrp="1"/>
          </p:cNvSpPr>
          <p:nvPr>
            <p:ph type="title"/>
          </p:nvPr>
        </p:nvSpPr>
        <p:spPr/>
        <p:txBody>
          <a:bodyPr/>
          <a:lstStyle/>
          <a:p>
            <a:r>
              <a:rPr lang="en-US" dirty="0"/>
              <a:t>Questions utility consumer advocates can ask (2)</a:t>
            </a:r>
          </a:p>
        </p:txBody>
      </p:sp>
      <p:sp>
        <p:nvSpPr>
          <p:cNvPr id="3" name="Content Placeholder 2">
            <a:extLst>
              <a:ext uri="{FF2B5EF4-FFF2-40B4-BE49-F238E27FC236}">
                <a16:creationId xmlns:a16="http://schemas.microsoft.com/office/drawing/2014/main" id="{8C93D376-5936-4A6C-A37D-5DD1D750D82D}"/>
              </a:ext>
            </a:extLst>
          </p:cNvPr>
          <p:cNvSpPr>
            <a:spLocks noGrp="1"/>
          </p:cNvSpPr>
          <p:nvPr>
            <p:ph idx="1"/>
          </p:nvPr>
        </p:nvSpPr>
        <p:spPr>
          <a:xfrm>
            <a:off x="269005" y="1510750"/>
            <a:ext cx="11541116" cy="4525963"/>
          </a:xfrm>
        </p:spPr>
        <p:txBody>
          <a:bodyPr/>
          <a:lstStyle/>
          <a:p>
            <a:r>
              <a:rPr lang="en-US" b="1" dirty="0"/>
              <a:t>Load forecasts, fuel costs and capital costs in capacity expansion modeling</a:t>
            </a:r>
          </a:p>
          <a:p>
            <a:pPr lvl="1"/>
            <a:r>
              <a:rPr lang="en-US" dirty="0"/>
              <a:t>What is the basis of load growth projections used in capacity expansion modeling? How do those projections compare to recent load growth by sectors?</a:t>
            </a:r>
          </a:p>
          <a:p>
            <a:pPr lvl="1"/>
            <a:r>
              <a:rPr lang="en-US" dirty="0"/>
              <a:t>What software is used for developing load projections?</a:t>
            </a:r>
          </a:p>
          <a:p>
            <a:pPr lvl="1"/>
            <a:r>
              <a:rPr lang="en-US" dirty="0"/>
              <a:t>What is the source of fuel price forecasts used in capacity expansion modeling? How were those prices developed and how do they compare with third-party forecasts?</a:t>
            </a:r>
          </a:p>
          <a:p>
            <a:pPr lvl="1"/>
            <a:r>
              <a:rPr lang="en-US" dirty="0"/>
              <a:t>What is the basis of capital cost assumptions used in capacity expansion modeling?</a:t>
            </a:r>
          </a:p>
          <a:p>
            <a:r>
              <a:rPr lang="en-US" b="1" dirty="0"/>
              <a:t>EE and other DERs</a:t>
            </a:r>
          </a:p>
          <a:p>
            <a:pPr lvl="1"/>
            <a:r>
              <a:rPr lang="en-US" dirty="0"/>
              <a:t>How are energy efficiency and demand response being considered in capacity expansion modeling?</a:t>
            </a:r>
          </a:p>
          <a:p>
            <a:pPr lvl="1"/>
            <a:r>
              <a:rPr lang="en-US" dirty="0"/>
              <a:t>What assumptions about energy storage are used in modeling?</a:t>
            </a:r>
          </a:p>
          <a:p>
            <a:pPr lvl="1"/>
            <a:r>
              <a:rPr lang="en-US" dirty="0"/>
              <a:t> Are non-energy value streams of energy storage being considered in modeling and resource selection? If so, how? If not, why not?</a:t>
            </a:r>
          </a:p>
          <a:p>
            <a:r>
              <a:rPr lang="en-US" b="1" dirty="0"/>
              <a:t>Reliability and system stability</a:t>
            </a:r>
          </a:p>
          <a:p>
            <a:pPr lvl="1"/>
            <a:r>
              <a:rPr lang="en-US" dirty="0"/>
              <a:t>What types of reliability and system stability analyses have been evaluated for proposed or planned plant retirement? Were reliability and system stability impacts of different retirement scenarios tested?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650079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p:txBody>
          <a:bodyPr/>
          <a:lstStyle/>
          <a:p>
            <a:r>
              <a:rPr lang="en-US" dirty="0"/>
              <a:t>Questions utility consumer advocates can ask (3)</a:t>
            </a:r>
          </a:p>
        </p:txBody>
      </p:sp>
      <p:sp>
        <p:nvSpPr>
          <p:cNvPr id="3" name="Content Placeholder 2">
            <a:extLst>
              <a:ext uri="{FF2B5EF4-FFF2-40B4-BE49-F238E27FC236}">
                <a16:creationId xmlns:a16="http://schemas.microsoft.com/office/drawing/2014/main" id="{418CE7A4-F6E9-4E7F-86D1-2848AB9F8D08}"/>
              </a:ext>
            </a:extLst>
          </p:cNvPr>
          <p:cNvSpPr>
            <a:spLocks noGrp="1"/>
          </p:cNvSpPr>
          <p:nvPr>
            <p:ph idx="1"/>
          </p:nvPr>
        </p:nvSpPr>
        <p:spPr>
          <a:xfrm>
            <a:off x="269004" y="1325563"/>
            <a:ext cx="11718679" cy="5257797"/>
          </a:xfrm>
        </p:spPr>
        <p:txBody>
          <a:bodyPr/>
          <a:lstStyle/>
          <a:p>
            <a:r>
              <a:rPr lang="en-US" sz="1700" b="1" dirty="0"/>
              <a:t>Retirement process and community engagement</a:t>
            </a:r>
          </a:p>
          <a:p>
            <a:pPr lvl="1"/>
            <a:r>
              <a:rPr lang="en-US" sz="1500" dirty="0"/>
              <a:t>What is the planned timeline for retirement? Will there be sufficient time and transparency between consideration or announcement of plant retirement and actual plant decommissioning to enable a just transition for the impacted community?</a:t>
            </a:r>
          </a:p>
          <a:p>
            <a:pPr lvl="1"/>
            <a:r>
              <a:rPr lang="en-US" sz="1500" dirty="0"/>
              <a:t>Have specific community stakeholder groups been identified for engagement in the planning process? Who are those stakeholder groups? (e.g., ratepayers, low-to-moderate income communities, workers, local environmental justice groups, Native tribes?)</a:t>
            </a:r>
          </a:p>
          <a:p>
            <a:pPr lvl="1"/>
            <a:r>
              <a:rPr lang="en-US" sz="1500" dirty="0"/>
              <a:t>What opportunities for community engagement will be offered in the planning process? Will a variety of engagement opportunities (e.g., in-person and virtual meetings, written comment period) be provided in order to maximize community accessibility? </a:t>
            </a:r>
          </a:p>
          <a:p>
            <a:r>
              <a:rPr lang="en-US" sz="1700" b="1" dirty="0"/>
              <a:t>Community input in site repurposing</a:t>
            </a:r>
          </a:p>
          <a:p>
            <a:pPr lvl="1"/>
            <a:r>
              <a:rPr lang="en-US" sz="1500" dirty="0"/>
              <a:t>Are there plans to remediate and repurpose the power plant site and the mine? What repurposing options are currently being considered? </a:t>
            </a:r>
          </a:p>
          <a:p>
            <a:pPr lvl="1"/>
            <a:r>
              <a:rPr lang="en-US" sz="1500" dirty="0"/>
              <a:t>Will community input be solicited, and community preferences incorporated, in developing repurposing plans? </a:t>
            </a:r>
          </a:p>
          <a:p>
            <a:r>
              <a:rPr lang="en-US" sz="1700" b="1" dirty="0"/>
              <a:t>Ensuring a just transition for impacted communities</a:t>
            </a:r>
          </a:p>
          <a:p>
            <a:pPr lvl="1"/>
            <a:r>
              <a:rPr lang="en-US" sz="1500" dirty="0"/>
              <a:t>What will the estimated economic losses be to the community from the plant closure? How many direct and indirect jobs will be lost? How much tax revenue will be lost? </a:t>
            </a:r>
          </a:p>
          <a:p>
            <a:pPr lvl="1"/>
            <a:r>
              <a:rPr lang="en-US" sz="1500" dirty="0"/>
              <a:t>What support will be offered to workers whose jobs will be impacted by the plant closure? Will there be retraining opportunities or other worker compensation?</a:t>
            </a:r>
          </a:p>
          <a:p>
            <a:pPr lvl="1"/>
            <a:r>
              <a:rPr lang="en-US" sz="1500" dirty="0"/>
              <a:t>What steps will need to be taken to remediate the plant site? What are the estimated costs of remediation? Who will bear the remediation costs? How will water freed up by plant retirements be allocated?</a:t>
            </a:r>
          </a:p>
          <a:p>
            <a:pPr lvl="1"/>
            <a:r>
              <a:rPr lang="en-US" sz="1500" dirty="0"/>
              <a:t>What are the demographics of the impacted community? Have low-income households or communities of color been disproportionately impacted, either by pollution or by potential economic losses?</a:t>
            </a:r>
          </a:p>
          <a:p>
            <a:endParaRPr lang="en-US" sz="1700" dirty="0"/>
          </a:p>
        </p:txBody>
      </p:sp>
    </p:spTree>
    <p:extLst>
      <p:ext uri="{BB962C8B-B14F-4D97-AF65-F5344CB8AC3E}">
        <p14:creationId xmlns:p14="http://schemas.microsoft.com/office/powerpoint/2010/main" val="3160968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2E337-02A4-4EA6-96CE-4DF3F91EE93B}"/>
              </a:ext>
            </a:extLst>
          </p:cNvPr>
          <p:cNvSpPr>
            <a:spLocks noGrp="1"/>
          </p:cNvSpPr>
          <p:nvPr>
            <p:ph type="title"/>
          </p:nvPr>
        </p:nvSpPr>
        <p:spPr/>
        <p:txBody>
          <a:bodyPr/>
          <a:lstStyle/>
          <a:p>
            <a:r>
              <a:rPr lang="en-US" dirty="0"/>
              <a:t>Sources and Additional Resources</a:t>
            </a:r>
          </a:p>
        </p:txBody>
      </p:sp>
      <p:sp>
        <p:nvSpPr>
          <p:cNvPr id="3" name="Content Placeholder 2">
            <a:extLst>
              <a:ext uri="{FF2B5EF4-FFF2-40B4-BE49-F238E27FC236}">
                <a16:creationId xmlns:a16="http://schemas.microsoft.com/office/drawing/2014/main" id="{583110AD-F290-4723-83AE-1B4533F902D6}"/>
              </a:ext>
            </a:extLst>
          </p:cNvPr>
          <p:cNvSpPr>
            <a:spLocks noGrp="1"/>
          </p:cNvSpPr>
          <p:nvPr>
            <p:ph idx="1"/>
          </p:nvPr>
        </p:nvSpPr>
        <p:spPr>
          <a:xfrm>
            <a:off x="274393" y="1465732"/>
            <a:ext cx="11541116" cy="4845127"/>
          </a:xfrm>
        </p:spPr>
        <p:txBody>
          <a:bodyPr/>
          <a:lstStyle/>
          <a:p>
            <a:r>
              <a:rPr lang="en-US" sz="1200" b="1" dirty="0"/>
              <a:t>PNNL Reports</a:t>
            </a:r>
          </a:p>
          <a:p>
            <a:pPr lvl="1"/>
            <a:r>
              <a:rPr lang="en-US" sz="1200" dirty="0"/>
              <a:t>Tarekegne, Bethel W., </a:t>
            </a:r>
            <a:r>
              <a:rPr lang="en-US" sz="1200" dirty="0" err="1"/>
              <a:t>Kazimierczuk</a:t>
            </a:r>
            <a:r>
              <a:rPr lang="en-US" sz="1200" dirty="0"/>
              <a:t>, Kamila, &amp; O'Neil, Rebecca S. 2021. “Coal-dependent Communities in Transition: Identifying Best Practices to Ensure Equitable Outcomes.” </a:t>
            </a:r>
            <a:r>
              <a:rPr lang="en-US" sz="1200" dirty="0">
                <a:hlinkClick r:id="rId3"/>
              </a:rPr>
              <a:t>https://www.pnnl.gov/main/publications/external/technical_reports/PNNL-31909.pdf</a:t>
            </a:r>
            <a:r>
              <a:rPr lang="en-US" sz="1200" dirty="0"/>
              <a:t>.</a:t>
            </a:r>
          </a:p>
          <a:p>
            <a:pPr lvl="1"/>
            <a:r>
              <a:rPr lang="en-US" sz="1200" dirty="0" err="1"/>
              <a:t>Lessick</a:t>
            </a:r>
            <a:r>
              <a:rPr lang="en-US" sz="1200" dirty="0"/>
              <a:t>, Jennifer D., Tarekegne, Bethel W., and O'Neil, Rebecca S. 2021. “Business Models for Coal Plant Decommissioning.” </a:t>
            </a:r>
            <a:r>
              <a:rPr lang="en-US" sz="1200" dirty="0">
                <a:hlinkClick r:id="rId4"/>
              </a:rPr>
              <a:t>https://www.pnnl.gov/main/publications/external/technical_reports/PNNL-31348.pdf</a:t>
            </a:r>
            <a:r>
              <a:rPr lang="en-US" sz="1200" dirty="0"/>
              <a:t>. </a:t>
            </a:r>
          </a:p>
          <a:p>
            <a:r>
              <a:rPr lang="en-US" sz="1200" b="1" dirty="0"/>
              <a:t>Just Transition Resources</a:t>
            </a:r>
          </a:p>
          <a:p>
            <a:pPr lvl="1"/>
            <a:r>
              <a:rPr lang="en-US" sz="1200" dirty="0"/>
              <a:t>Climate Justice Alliance. “Just Transition.” </a:t>
            </a:r>
            <a:r>
              <a:rPr lang="en-US" sz="1200" dirty="0">
                <a:hlinkClick r:id="rId5"/>
              </a:rPr>
              <a:t>https://climatejusticealliance.org/just-transition/</a:t>
            </a:r>
            <a:r>
              <a:rPr lang="en-US" sz="1200" dirty="0"/>
              <a:t> </a:t>
            </a:r>
          </a:p>
          <a:p>
            <a:pPr lvl="1"/>
            <a:r>
              <a:rPr lang="en-US" sz="1200" dirty="0"/>
              <a:t>Milton-Lightening, Heather. 2019. “What’s in a just transition?” </a:t>
            </a:r>
            <a:r>
              <a:rPr lang="en-US" sz="1200" dirty="0" err="1"/>
              <a:t>Briarpatch</a:t>
            </a:r>
            <a:r>
              <a:rPr lang="en-US" sz="1200" dirty="0"/>
              <a:t> Magazine. </a:t>
            </a:r>
            <a:r>
              <a:rPr lang="en-US" sz="1200" dirty="0">
                <a:hlinkClick r:id="rId6"/>
              </a:rPr>
              <a:t>https://briarpatchmagazine.com/articles/view/whats-in-a-just-transition</a:t>
            </a:r>
            <a:r>
              <a:rPr lang="en-US" sz="1200" dirty="0"/>
              <a:t> </a:t>
            </a:r>
          </a:p>
          <a:p>
            <a:pPr lvl="1"/>
            <a:r>
              <a:rPr lang="en-US" sz="1200" dirty="0"/>
              <a:t>Initiative for Energy Justice. “Defining Energy Justice: Connections to Environmental Justice, Climate Justice, and the Just Transition.” </a:t>
            </a:r>
            <a:r>
              <a:rPr lang="en-US" sz="1200" dirty="0">
                <a:hlinkClick r:id="rId7"/>
              </a:rPr>
              <a:t>https://iejusa.org/section-1-defining-energy-justice/</a:t>
            </a:r>
            <a:r>
              <a:rPr lang="en-US" sz="1200" dirty="0"/>
              <a:t> </a:t>
            </a:r>
          </a:p>
          <a:p>
            <a:r>
              <a:rPr lang="en-US" sz="1200" b="1" dirty="0"/>
              <a:t>Connections Between Power Plant Pollution, Race, and Income</a:t>
            </a:r>
            <a:endParaRPr lang="en-US" sz="1200" b="0" i="0" u="none" strike="noStrike" baseline="0" dirty="0">
              <a:solidFill>
                <a:srgbClr val="000000"/>
              </a:solidFill>
              <a:latin typeface="Arial" panose="020B0604020202020204" pitchFamily="34" charset="0"/>
              <a:hlinkClick r:id="rId8"/>
            </a:endParaRPr>
          </a:p>
          <a:p>
            <a:pPr lvl="1"/>
            <a:r>
              <a:rPr lang="en-US" sz="1200" dirty="0"/>
              <a:t>US Environmental Protection Agency. “Power Plants and Neighboring Communities.” </a:t>
            </a:r>
            <a:r>
              <a:rPr lang="en-US" sz="1200" b="0" i="0" u="none" strike="noStrike" baseline="0" dirty="0">
                <a:solidFill>
                  <a:srgbClr val="000000"/>
                </a:solidFill>
                <a:latin typeface="Arial" panose="020B0604020202020204" pitchFamily="34" charset="0"/>
                <a:hlinkClick r:id="rId8"/>
              </a:rPr>
              <a:t>https://www.epa.gov/airmarkets/power-plants-and-neighboring-communities</a:t>
            </a:r>
            <a:r>
              <a:rPr lang="en-US" sz="1200" b="0" i="0" u="none" strike="noStrike" baseline="0" dirty="0">
                <a:solidFill>
                  <a:srgbClr val="000000"/>
                </a:solidFill>
                <a:latin typeface="Arial" panose="020B0604020202020204" pitchFamily="34" charset="0"/>
              </a:rPr>
              <a:t> </a:t>
            </a:r>
          </a:p>
          <a:p>
            <a:pPr lvl="1"/>
            <a:r>
              <a:rPr lang="en-US" sz="1200" dirty="0">
                <a:solidFill>
                  <a:srgbClr val="000000"/>
                </a:solidFill>
                <a:latin typeface="Arial" panose="020B0604020202020204" pitchFamily="34" charset="0"/>
              </a:rPr>
              <a:t>US Environmental Protection Agency. “Coal Ash Basics.” </a:t>
            </a:r>
            <a:r>
              <a:rPr lang="en-US" sz="1200" dirty="0">
                <a:solidFill>
                  <a:srgbClr val="000000"/>
                </a:solidFill>
                <a:latin typeface="Arial" panose="020B0604020202020204" pitchFamily="34" charset="0"/>
                <a:hlinkClick r:id="rId9"/>
              </a:rPr>
              <a:t>https://www.epa.gov/coalash/coal-ash-basics</a:t>
            </a:r>
            <a:r>
              <a:rPr lang="en-US" sz="1200" dirty="0">
                <a:solidFill>
                  <a:srgbClr val="000000"/>
                </a:solidFill>
                <a:latin typeface="Arial" panose="020B0604020202020204" pitchFamily="34" charset="0"/>
              </a:rPr>
              <a:t> </a:t>
            </a:r>
            <a:endParaRPr lang="en-US" sz="1200" b="0" i="0" u="none" strike="noStrike" baseline="0" dirty="0">
              <a:solidFill>
                <a:srgbClr val="000000"/>
              </a:solidFill>
              <a:latin typeface="Arial" panose="020B0604020202020204" pitchFamily="34" charset="0"/>
            </a:endParaRPr>
          </a:p>
          <a:p>
            <a:pPr lvl="1"/>
            <a:r>
              <a:rPr lang="en-US" sz="1200" b="0" i="0" u="none" strike="noStrike" baseline="0" dirty="0">
                <a:solidFill>
                  <a:srgbClr val="000000"/>
                </a:solidFill>
                <a:latin typeface="Arial" panose="020B0604020202020204" pitchFamily="34" charset="0"/>
              </a:rPr>
              <a:t>Wilson et al. 2012. “Coal blooded: Putting profits before people.” </a:t>
            </a:r>
            <a:r>
              <a:rPr lang="en-US" sz="1200" b="0" i="0" u="none" strike="noStrike" baseline="0" dirty="0">
                <a:solidFill>
                  <a:srgbClr val="000000"/>
                </a:solidFill>
                <a:latin typeface="Arial" panose="020B0604020202020204" pitchFamily="34" charset="0"/>
                <a:hlinkClick r:id="rId10"/>
              </a:rPr>
              <a:t>https://climateaccess.org/system/files/Coal%20Blooded.pdf</a:t>
            </a:r>
            <a:r>
              <a:rPr lang="en-US" sz="1200" b="0" i="0" u="none" strike="noStrike" baseline="0" dirty="0">
                <a:solidFill>
                  <a:srgbClr val="000000"/>
                </a:solidFill>
                <a:latin typeface="Arial" panose="020B0604020202020204" pitchFamily="34" charset="0"/>
              </a:rPr>
              <a:t> </a:t>
            </a:r>
          </a:p>
          <a:p>
            <a:pPr lvl="1"/>
            <a:r>
              <a:rPr lang="en-US" sz="1200" dirty="0" err="1"/>
              <a:t>Thind</a:t>
            </a:r>
            <a:r>
              <a:rPr lang="en-US" sz="1200" dirty="0"/>
              <a:t>, M., </a:t>
            </a:r>
            <a:r>
              <a:rPr lang="en-US" sz="1200" dirty="0" err="1"/>
              <a:t>Tessum</a:t>
            </a:r>
            <a:r>
              <a:rPr lang="en-US" sz="1200" dirty="0"/>
              <a:t>, C. W., Azevedo, I. L., &amp; Marshall, J. D. 2019. “Fine Particulate Air Pollution from Electricity Generation in the US: Health Impacts by Race, Income, and Geography.” </a:t>
            </a:r>
            <a:r>
              <a:rPr lang="en-US" sz="1200" i="1" dirty="0"/>
              <a:t>Environmental science &amp; technology</a:t>
            </a:r>
            <a:r>
              <a:rPr lang="en-US" sz="1200" dirty="0"/>
              <a:t>, 53(23), 14010–14019. </a:t>
            </a:r>
            <a:r>
              <a:rPr lang="en-US" sz="1200" dirty="0">
                <a:hlinkClick r:id="rId11"/>
              </a:rPr>
              <a:t>https://doi.org/10.1021/acs.est.9b02527</a:t>
            </a:r>
            <a:r>
              <a:rPr lang="en-US" sz="1200" dirty="0"/>
              <a:t> </a:t>
            </a:r>
          </a:p>
          <a:p>
            <a:pPr lvl="1"/>
            <a:r>
              <a:rPr lang="en-US" sz="1200" dirty="0" err="1"/>
              <a:t>Maantay</a:t>
            </a:r>
            <a:r>
              <a:rPr lang="en-US" sz="1200" dirty="0"/>
              <a:t>, Juliana. 2002. “Mapping Environmental Injustices: Pitfalls and Potential of Geographic Information Systems in Assessing Environmental Health and Equity.” </a:t>
            </a:r>
            <a:r>
              <a:rPr lang="en-US" sz="1200" i="1" dirty="0"/>
              <a:t>Environmental health perspectives,</a:t>
            </a:r>
            <a:r>
              <a:rPr lang="fr-FR" sz="1200" i="1" dirty="0"/>
              <a:t> </a:t>
            </a:r>
            <a:r>
              <a:rPr lang="fr-FR" sz="1200" dirty="0"/>
              <a:t>110(</a:t>
            </a:r>
            <a:r>
              <a:rPr lang="fr-FR" sz="1200" dirty="0" err="1"/>
              <a:t>suppl</a:t>
            </a:r>
            <a:r>
              <a:rPr lang="fr-FR" sz="1200" dirty="0"/>
              <a:t> 2):161–171. </a:t>
            </a:r>
            <a:r>
              <a:rPr lang="fr-FR" sz="1200" dirty="0">
                <a:hlinkClick r:id="rId12"/>
              </a:rPr>
              <a:t>https://ehp.niehs.nih.gov/doi/pdf/10.1289/ehp.02110s2161</a:t>
            </a:r>
            <a:r>
              <a:rPr lang="fr-FR" sz="1200" dirty="0"/>
              <a:t> </a:t>
            </a:r>
          </a:p>
          <a:p>
            <a:r>
              <a:rPr lang="fr-FR" sz="1200" b="1" dirty="0" err="1"/>
              <a:t>Regulators</a:t>
            </a:r>
            <a:r>
              <a:rPr lang="fr-FR" sz="1200" b="1" dirty="0"/>
              <a:t>’ </a:t>
            </a:r>
            <a:r>
              <a:rPr lang="fr-FR" sz="1200" b="1" dirty="0" err="1"/>
              <a:t>Role</a:t>
            </a:r>
            <a:r>
              <a:rPr lang="fr-FR" sz="1200" b="1" dirty="0"/>
              <a:t> in a Just Transition</a:t>
            </a:r>
          </a:p>
          <a:p>
            <a:pPr lvl="1"/>
            <a:r>
              <a:rPr lang="fr-FR" sz="1200" dirty="0"/>
              <a:t>The </a:t>
            </a:r>
            <a:r>
              <a:rPr lang="fr-FR" sz="1200" dirty="0" err="1"/>
              <a:t>Role</a:t>
            </a:r>
            <a:r>
              <a:rPr lang="fr-FR" sz="1200" dirty="0"/>
              <a:t> of State Utility </a:t>
            </a:r>
            <a:r>
              <a:rPr lang="fr-FR" sz="1200" dirty="0" err="1"/>
              <a:t>Regulators</a:t>
            </a:r>
            <a:r>
              <a:rPr lang="fr-FR" sz="1200" dirty="0"/>
              <a:t> in a Just and </a:t>
            </a:r>
            <a:r>
              <a:rPr lang="fr-FR" sz="1200" dirty="0" err="1"/>
              <a:t>Reasonable</a:t>
            </a:r>
            <a:r>
              <a:rPr lang="fr-FR" sz="1200" dirty="0"/>
              <a:t> </a:t>
            </a:r>
            <a:r>
              <a:rPr lang="fr-FR" sz="1200" dirty="0" err="1"/>
              <a:t>Energy</a:t>
            </a:r>
            <a:r>
              <a:rPr lang="fr-FR" sz="1200" dirty="0"/>
              <a:t> Transition. </a:t>
            </a:r>
            <a:r>
              <a:rPr lang="fr-FR" sz="1200" dirty="0">
                <a:hlinkClick r:id="rId13"/>
              </a:rPr>
              <a:t>https://pubs.naruc.org/pub/952CF0F2-1866-DAAC-99FB-0C6352BF7CB0</a:t>
            </a:r>
            <a:r>
              <a:rPr lang="fr-FR" sz="1200" dirty="0"/>
              <a:t> </a:t>
            </a:r>
          </a:p>
          <a:p>
            <a:pPr lvl="1"/>
            <a:r>
              <a:rPr lang="fr-FR" sz="1200" dirty="0" err="1"/>
              <a:t>Regulators</a:t>
            </a:r>
            <a:r>
              <a:rPr lang="fr-FR" sz="1200" dirty="0"/>
              <a:t>’ Energy Transition Primer. </a:t>
            </a:r>
            <a:r>
              <a:rPr lang="fr-FR" sz="1200" dirty="0">
                <a:hlinkClick r:id="rId14"/>
              </a:rPr>
              <a:t>https://pubs.naruc.org/pub/9520FDE1-1866-DAAC-99FB-DE11821657FA</a:t>
            </a:r>
            <a:r>
              <a:rPr lang="fr-FR" sz="1200" dirty="0"/>
              <a:t> </a:t>
            </a:r>
          </a:p>
          <a:p>
            <a:pPr lvl="1"/>
            <a:r>
              <a:rPr lang="fr-FR" sz="1200" dirty="0"/>
              <a:t>Berkeley </a:t>
            </a:r>
            <a:r>
              <a:rPr lang="fr-FR" sz="1200" dirty="0" err="1"/>
              <a:t>Lab</a:t>
            </a:r>
            <a:r>
              <a:rPr lang="fr-FR" sz="1200" dirty="0"/>
              <a:t>, 2021. </a:t>
            </a:r>
            <a:r>
              <a:rPr lang="fr-FR" sz="1200" i="1" dirty="0" err="1"/>
              <a:t>Advancing</a:t>
            </a:r>
            <a:r>
              <a:rPr lang="fr-FR" sz="1200" i="1" dirty="0"/>
              <a:t> </a:t>
            </a:r>
            <a:r>
              <a:rPr lang="fr-FR" sz="1200" i="1" dirty="0" err="1"/>
              <a:t>Equity</a:t>
            </a:r>
            <a:r>
              <a:rPr lang="fr-FR" sz="1200" i="1" dirty="0"/>
              <a:t> in Utility </a:t>
            </a:r>
            <a:r>
              <a:rPr lang="fr-FR" sz="1200" i="1" dirty="0" err="1"/>
              <a:t>Regulation</a:t>
            </a:r>
            <a:r>
              <a:rPr lang="fr-FR" sz="1200" dirty="0"/>
              <a:t>, Future Electric Utility </a:t>
            </a:r>
            <a:r>
              <a:rPr lang="fr-FR" sz="1200" dirty="0" err="1"/>
              <a:t>Regulation</a:t>
            </a:r>
            <a:r>
              <a:rPr lang="fr-FR" sz="1200" dirty="0"/>
              <a:t> report no. 12. </a:t>
            </a:r>
            <a:r>
              <a:rPr lang="en-US" sz="1200" dirty="0">
                <a:hlinkClick r:id="rId15"/>
              </a:rPr>
              <a:t>https://emp.lbl.gov/publications/advancing-equity-utility-regulation</a:t>
            </a:r>
            <a:endParaRPr lang="fr-FR" sz="1200" dirty="0"/>
          </a:p>
        </p:txBody>
      </p:sp>
    </p:spTree>
    <p:extLst>
      <p:ext uri="{BB962C8B-B14F-4D97-AF65-F5344CB8AC3E}">
        <p14:creationId xmlns:p14="http://schemas.microsoft.com/office/powerpoint/2010/main" val="2249905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3637-7EF5-4EAA-8D90-8801BB4DEA9F}"/>
              </a:ext>
            </a:extLst>
          </p:cNvPr>
          <p:cNvSpPr>
            <a:spLocks noGrp="1"/>
          </p:cNvSpPr>
          <p:nvPr>
            <p:ph type="title"/>
          </p:nvPr>
        </p:nvSpPr>
        <p:spPr/>
        <p:txBody>
          <a:bodyPr/>
          <a:lstStyle/>
          <a:p>
            <a:r>
              <a:rPr lang="en-US" dirty="0"/>
              <a:t>Sources and Additional Resources</a:t>
            </a:r>
          </a:p>
        </p:txBody>
      </p:sp>
      <p:sp>
        <p:nvSpPr>
          <p:cNvPr id="3" name="Content Placeholder 2">
            <a:extLst>
              <a:ext uri="{FF2B5EF4-FFF2-40B4-BE49-F238E27FC236}">
                <a16:creationId xmlns:a16="http://schemas.microsoft.com/office/drawing/2014/main" id="{28B1FA77-3D0D-4A23-80B5-77D59C620D9B}"/>
              </a:ext>
            </a:extLst>
          </p:cNvPr>
          <p:cNvSpPr>
            <a:spLocks noGrp="1"/>
          </p:cNvSpPr>
          <p:nvPr>
            <p:ph idx="1"/>
          </p:nvPr>
        </p:nvSpPr>
        <p:spPr>
          <a:xfrm>
            <a:off x="214645" y="1491526"/>
            <a:ext cx="11762709" cy="4800597"/>
          </a:xfrm>
        </p:spPr>
        <p:txBody>
          <a:bodyPr/>
          <a:lstStyle/>
          <a:p>
            <a:r>
              <a:rPr lang="fr-FR" sz="1200" b="1" dirty="0"/>
              <a:t>State Policy </a:t>
            </a:r>
            <a:r>
              <a:rPr lang="fr-FR" sz="1200" b="1" dirty="0" err="1"/>
              <a:t>Resources</a:t>
            </a:r>
            <a:endParaRPr lang="fr-FR" sz="1200" b="1" dirty="0"/>
          </a:p>
          <a:p>
            <a:pPr lvl="1"/>
            <a:r>
              <a:rPr lang="en-US" sz="1200" dirty="0"/>
              <a:t>Colorado Department of Labor and Employment. 2020. “Colorado Just Transition Action Plan.” </a:t>
            </a:r>
            <a:r>
              <a:rPr lang="en-US" sz="1200" dirty="0">
                <a:hlinkClick r:id="rId3"/>
              </a:rPr>
              <a:t>https://cdle.colorado.gov/sites/cdle/files/documents/Colorado%20Just%20Transition%20Action%20Plan.pdf</a:t>
            </a:r>
            <a:r>
              <a:rPr lang="en-US" sz="1200" dirty="0"/>
              <a:t> </a:t>
            </a:r>
          </a:p>
          <a:p>
            <a:pPr lvl="1"/>
            <a:r>
              <a:rPr lang="en-US" sz="1200" dirty="0"/>
              <a:t>New Mexico Department of Workforce Solutions. 2020. “Energy Transition Act Committee.” </a:t>
            </a:r>
            <a:r>
              <a:rPr lang="en-US" sz="1200" dirty="0">
                <a:hlinkClick r:id="rId4"/>
              </a:rPr>
              <a:t>https://www.dws.state.nm.us/ETA</a:t>
            </a:r>
            <a:r>
              <a:rPr lang="en-US" sz="1200" dirty="0"/>
              <a:t> </a:t>
            </a:r>
          </a:p>
          <a:p>
            <a:r>
              <a:rPr lang="en-US" sz="1200" b="1" dirty="0"/>
              <a:t>Power Plant Retirement and Transition Case Studies</a:t>
            </a:r>
          </a:p>
          <a:p>
            <a:pPr lvl="1"/>
            <a:r>
              <a:rPr lang="en-US" sz="1200" dirty="0" err="1"/>
              <a:t>Ambort</a:t>
            </a:r>
            <a:r>
              <a:rPr lang="en-US" sz="1200" dirty="0"/>
              <a:t>, Lili. 2020. “Coal Plant Communities Seek a Just Economic Transition.” Institute for Local Self-Reliance. </a:t>
            </a:r>
            <a:r>
              <a:rPr lang="en-US" sz="1200" dirty="0">
                <a:hlinkClick r:id="rId5"/>
              </a:rPr>
              <a:t>https://ilsr.org/coal-closure-communities-just-transition/</a:t>
            </a:r>
            <a:r>
              <a:rPr lang="en-US" sz="1200" dirty="0"/>
              <a:t>  </a:t>
            </a:r>
          </a:p>
          <a:p>
            <a:pPr lvl="1"/>
            <a:r>
              <a:rPr lang="en-US" sz="1200" dirty="0"/>
              <a:t>City of Becker, Minnesota. 2018. “Economic Advisory Committee.” </a:t>
            </a:r>
            <a:r>
              <a:rPr lang="en-US" sz="1200" dirty="0">
                <a:hlinkClick r:id="rId6"/>
              </a:rPr>
              <a:t>https://www.ci.becker.mn.us/276/Economic-Advisory-Committee</a:t>
            </a:r>
            <a:r>
              <a:rPr lang="en-US" sz="1200" dirty="0"/>
              <a:t> </a:t>
            </a:r>
          </a:p>
          <a:p>
            <a:pPr lvl="1"/>
            <a:r>
              <a:rPr lang="en-US" sz="1200" dirty="0"/>
              <a:t>Xcel Energy. 2021. “Re: Reply Comments 2020-2034 Upper Midwest Integrated Resource Plan Docket No. E002/Rp-19-368.” </a:t>
            </a:r>
            <a:r>
              <a:rPr lang="en-US" sz="1200" dirty="0">
                <a:hlinkClick r:id="rId7"/>
              </a:rPr>
              <a:t>https://www.edockets.state.mn.us/EFiling/edockets/searchDocuments.do?method=showPoup&amp;documentId=%7b70F0437A-0000-CF1C-96D6-E7E22CE60B9C%7d&amp;documentTitle=20216-175386-01</a:t>
            </a:r>
            <a:r>
              <a:rPr lang="en-US" sz="1200" dirty="0"/>
              <a:t> </a:t>
            </a:r>
          </a:p>
          <a:p>
            <a:pPr lvl="1"/>
            <a:r>
              <a:rPr lang="en-US" sz="1200" dirty="0"/>
              <a:t>Palmer, Brian. 2020. “This Is What a Just Transition Looks Like.” Natural Resources Defense Council. </a:t>
            </a:r>
            <a:r>
              <a:rPr lang="en-US" sz="1200" dirty="0">
                <a:hlinkClick r:id="rId8"/>
              </a:rPr>
              <a:t>https://www.nrdc.org/stories/what-just-transition-looks</a:t>
            </a:r>
            <a:r>
              <a:rPr lang="en-US" sz="1200" dirty="0"/>
              <a:t> </a:t>
            </a:r>
          </a:p>
          <a:p>
            <a:pPr lvl="1"/>
            <a:r>
              <a:rPr lang="en-US" sz="1200" dirty="0"/>
              <a:t>Union of Concerned Scientists. 2018. “Case Study: Soot to Solar.” </a:t>
            </a:r>
            <a:r>
              <a:rPr lang="en-US" sz="1200" dirty="0">
                <a:hlinkClick r:id="rId9"/>
              </a:rPr>
              <a:t>https://www.ucsusa.org/sites/default/files/attach/2018/10/Edwards-Case-Study.pdf</a:t>
            </a:r>
            <a:r>
              <a:rPr lang="en-US" sz="1200" dirty="0"/>
              <a:t> </a:t>
            </a:r>
          </a:p>
          <a:p>
            <a:pPr lvl="1"/>
            <a:r>
              <a:rPr lang="en-US" sz="1200" dirty="0"/>
              <a:t>Vanderpool, Tim. 2020. “After the Local Coal Mine Shuts Down, These Navajo and Hopi Communities Seek a Just Transition.” Natural Resources Defense Council. </a:t>
            </a:r>
            <a:r>
              <a:rPr lang="en-US" sz="1200" dirty="0">
                <a:hlinkClick r:id="rId10"/>
              </a:rPr>
              <a:t>https://www.nrdc.org/stories/after-local-coal-mine-shuts-down-these-navajo-and-hopi-communities-seek-just-transition</a:t>
            </a:r>
            <a:r>
              <a:rPr lang="en-US" sz="1200" dirty="0"/>
              <a:t> </a:t>
            </a:r>
          </a:p>
          <a:p>
            <a:pPr lvl="1"/>
            <a:r>
              <a:rPr lang="en-US" sz="1200" dirty="0" err="1"/>
              <a:t>Kutz</a:t>
            </a:r>
            <a:r>
              <a:rPr lang="en-US" sz="1200" dirty="0"/>
              <a:t>, Jessica. 2021. “The fight for an equitable energy economy for the Navajo Nation.” </a:t>
            </a:r>
            <a:r>
              <a:rPr lang="en-US" sz="1200" i="1" dirty="0"/>
              <a:t>High Country News. </a:t>
            </a:r>
            <a:r>
              <a:rPr lang="en-US" sz="1200" dirty="0">
                <a:hlinkClick r:id="rId11"/>
              </a:rPr>
              <a:t>https://www.hcn.org/issues/53.2/south-coal-the-fight-for-an-equitable-energy-economy-for-the-navajo-nation</a:t>
            </a:r>
            <a:r>
              <a:rPr lang="en-US" sz="1200" dirty="0"/>
              <a:t> </a:t>
            </a:r>
          </a:p>
          <a:p>
            <a:pPr lvl="1"/>
            <a:r>
              <a:rPr lang="en-US" sz="1200" dirty="0"/>
              <a:t>Arizona Corporation Commission. Commissioner Kennedy Proposed Amendment No. 1. 2021. Docket No(s) E-01345A-19-0088. </a:t>
            </a:r>
            <a:r>
              <a:rPr lang="en-US" sz="1200" dirty="0">
                <a:hlinkClick r:id="rId12"/>
              </a:rPr>
              <a:t>https://docket.images.azcc.gov/E000013922.pdf?i=1635369216462</a:t>
            </a:r>
            <a:r>
              <a:rPr lang="en-US" sz="1200" dirty="0"/>
              <a:t> </a:t>
            </a:r>
          </a:p>
          <a:p>
            <a:pPr lvl="1"/>
            <a:r>
              <a:rPr lang="en-US" sz="1200" dirty="0"/>
              <a:t>Arizona Corporation Commission. Decision No. 78052. 2021. Docket No. E-01345A-19-0088. </a:t>
            </a:r>
            <a:r>
              <a:rPr lang="en-US" sz="1200" dirty="0">
                <a:hlinkClick r:id="rId13"/>
              </a:rPr>
              <a:t>https://docket.images.azcc.gov/0000203980.pdf?i=1635369216463</a:t>
            </a:r>
            <a:r>
              <a:rPr lang="en-US" sz="1200" dirty="0"/>
              <a:t> </a:t>
            </a:r>
          </a:p>
          <a:p>
            <a:pPr lvl="1"/>
            <a:r>
              <a:rPr lang="en-US" sz="1200" dirty="0"/>
              <a:t>Arizona Public Service. 2020. “Heling Coal Communities Navigate the Clean Energy Transition.” </a:t>
            </a:r>
            <a:r>
              <a:rPr lang="en-US" sz="1200" dirty="0">
                <a:hlinkClick r:id="rId14"/>
              </a:rPr>
              <a:t>http://s22.q4cdn.com/464697698/files/doc_downloads/regulatory_info/2020/Coal-Communities-Transition_Fact-Sheet_CS_Print.pdf</a:t>
            </a:r>
            <a:r>
              <a:rPr lang="en-US" sz="1200" dirty="0"/>
              <a:t> </a:t>
            </a:r>
            <a:endParaRPr lang="en-US" sz="1200" dirty="0">
              <a:hlinkClick r:id="rId15"/>
            </a:endParaRPr>
          </a:p>
          <a:p>
            <a:pPr lvl="1"/>
            <a:r>
              <a:rPr lang="en-US" sz="1200" dirty="0"/>
              <a:t>Arizona Corporation Commission. Notice of Filing. 2021. Docket No. E-01345A-19-0236. </a:t>
            </a:r>
            <a:r>
              <a:rPr lang="en-US" sz="1200" dirty="0">
                <a:hlinkClick r:id="rId15"/>
              </a:rPr>
              <a:t>https://docket.images.azcc.gov/E000010444.pdf</a:t>
            </a:r>
            <a:r>
              <a:rPr lang="en-US" sz="1200" dirty="0"/>
              <a:t> </a:t>
            </a:r>
          </a:p>
          <a:p>
            <a:pPr lvl="1"/>
            <a:r>
              <a:rPr lang="en-US" sz="1200" dirty="0"/>
              <a:t>“Utility regulators OK lower funding for transition from coal.” 2021. </a:t>
            </a:r>
            <a:r>
              <a:rPr lang="en-US" sz="1200" i="1" dirty="0"/>
              <a:t>Associated Press</a:t>
            </a:r>
            <a:r>
              <a:rPr lang="en-US" sz="1200" dirty="0"/>
              <a:t>. </a:t>
            </a:r>
            <a:r>
              <a:rPr lang="en-US" sz="1200" dirty="0">
                <a:hlinkClick r:id="rId16"/>
              </a:rPr>
              <a:t>https://apnews.com/article/business-arizona-87e0693c5df48296689caa986efcc6fb</a:t>
            </a:r>
            <a:r>
              <a:rPr lang="en-US" sz="1200" dirty="0"/>
              <a:t> </a:t>
            </a:r>
          </a:p>
          <a:p>
            <a:pPr lvl="1"/>
            <a:endParaRPr lang="en-US" sz="1200" dirty="0"/>
          </a:p>
          <a:p>
            <a:endParaRPr lang="en-US" sz="1200" dirty="0"/>
          </a:p>
        </p:txBody>
      </p:sp>
    </p:spTree>
    <p:extLst>
      <p:ext uri="{BB962C8B-B14F-4D97-AF65-F5344CB8AC3E}">
        <p14:creationId xmlns:p14="http://schemas.microsoft.com/office/powerpoint/2010/main" val="3644280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6891-9D7A-E347-8342-4A78BE80CF17}"/>
              </a:ext>
            </a:extLst>
          </p:cNvPr>
          <p:cNvSpPr>
            <a:spLocks noGrp="1"/>
          </p:cNvSpPr>
          <p:nvPr>
            <p:ph type="title"/>
          </p:nvPr>
        </p:nvSpPr>
        <p:spPr/>
        <p:txBody>
          <a:bodyPr/>
          <a:lstStyle/>
          <a:p>
            <a:r>
              <a:rPr lang="en-US" dirty="0"/>
              <a:t>Contact</a:t>
            </a:r>
          </a:p>
        </p:txBody>
      </p:sp>
      <p:pic>
        <p:nvPicPr>
          <p:cNvPr id="3" name="Picture 2">
            <a:extLst>
              <a:ext uri="{FF2B5EF4-FFF2-40B4-BE49-F238E27FC236}">
                <a16:creationId xmlns:a16="http://schemas.microsoft.com/office/drawing/2014/main" id="{2A62D66E-84FD-44D6-BCEB-32979B863691}"/>
              </a:ext>
            </a:extLst>
          </p:cNvPr>
          <p:cNvPicPr>
            <a:picLocks noChangeAspect="1"/>
          </p:cNvPicPr>
          <p:nvPr/>
        </p:nvPicPr>
        <p:blipFill>
          <a:blip r:embed="rId2"/>
          <a:stretch>
            <a:fillRect/>
          </a:stretch>
        </p:blipFill>
        <p:spPr>
          <a:xfrm>
            <a:off x="7037086" y="1808854"/>
            <a:ext cx="2884446" cy="2700983"/>
          </a:xfrm>
          <a:prstGeom prst="rect">
            <a:avLst/>
          </a:prstGeom>
        </p:spPr>
      </p:pic>
      <p:sp>
        <p:nvSpPr>
          <p:cNvPr id="4" name="TextBox 3">
            <a:extLst>
              <a:ext uri="{FF2B5EF4-FFF2-40B4-BE49-F238E27FC236}">
                <a16:creationId xmlns:a16="http://schemas.microsoft.com/office/drawing/2014/main" id="{193D2750-5B55-4C28-8845-E6F40BCA090D}"/>
              </a:ext>
            </a:extLst>
          </p:cNvPr>
          <p:cNvSpPr txBox="1"/>
          <p:nvPr/>
        </p:nvSpPr>
        <p:spPr>
          <a:xfrm>
            <a:off x="7281728" y="4600223"/>
            <a:ext cx="2376228" cy="923330"/>
          </a:xfrm>
          <a:prstGeom prst="rect">
            <a:avLst/>
          </a:prstGeom>
          <a:noFill/>
        </p:spPr>
        <p:txBody>
          <a:bodyPr wrap="none" rtlCol="0">
            <a:spAutoFit/>
          </a:bodyPr>
          <a:lstStyle/>
          <a:p>
            <a:pPr algn="ctr"/>
            <a:r>
              <a:rPr lang="en-US" dirty="0"/>
              <a:t>Juliet Homer</a:t>
            </a:r>
          </a:p>
          <a:p>
            <a:pPr algn="ctr"/>
            <a:r>
              <a:rPr lang="en-US" dirty="0">
                <a:hlinkClick r:id="rId3"/>
              </a:rPr>
              <a:t>Juliet.homer@pnnl.gov</a:t>
            </a:r>
            <a:endParaRPr lang="en-US" dirty="0"/>
          </a:p>
          <a:p>
            <a:pPr algn="ctr"/>
            <a:r>
              <a:rPr lang="en-US" dirty="0"/>
              <a:t>509-375-2698</a:t>
            </a:r>
          </a:p>
        </p:txBody>
      </p:sp>
      <p:sp>
        <p:nvSpPr>
          <p:cNvPr id="5" name="TextBox 4">
            <a:extLst>
              <a:ext uri="{FF2B5EF4-FFF2-40B4-BE49-F238E27FC236}">
                <a16:creationId xmlns:a16="http://schemas.microsoft.com/office/drawing/2014/main" id="{BF0A641D-AEED-493C-AA28-771C88327DB7}"/>
              </a:ext>
            </a:extLst>
          </p:cNvPr>
          <p:cNvSpPr txBox="1"/>
          <p:nvPr/>
        </p:nvSpPr>
        <p:spPr>
          <a:xfrm>
            <a:off x="2230973" y="4644705"/>
            <a:ext cx="2510047" cy="923330"/>
          </a:xfrm>
          <a:prstGeom prst="rect">
            <a:avLst/>
          </a:prstGeom>
          <a:noFill/>
        </p:spPr>
        <p:txBody>
          <a:bodyPr wrap="none" rtlCol="0">
            <a:spAutoFit/>
          </a:bodyPr>
          <a:lstStyle/>
          <a:p>
            <a:pPr algn="ctr"/>
            <a:r>
              <a:rPr lang="en-US" dirty="0"/>
              <a:t>David Hurlbut</a:t>
            </a:r>
          </a:p>
          <a:p>
            <a:pPr algn="ctr"/>
            <a:r>
              <a:rPr lang="en-US" dirty="0">
                <a:hlinkClick r:id="rId4"/>
              </a:rPr>
              <a:t>David.Hurlbut@nrel.gov</a:t>
            </a:r>
            <a:r>
              <a:rPr lang="en-US" dirty="0"/>
              <a:t> </a:t>
            </a:r>
          </a:p>
          <a:p>
            <a:pPr algn="ctr"/>
            <a:r>
              <a:rPr lang="en-US" dirty="0"/>
              <a:t>303-476-8874</a:t>
            </a:r>
          </a:p>
        </p:txBody>
      </p:sp>
      <p:pic>
        <p:nvPicPr>
          <p:cNvPr id="1026" name="Picture 2" descr="GridNEXT 2021 Agenda Day 2 — CleanTX">
            <a:extLst>
              <a:ext uri="{FF2B5EF4-FFF2-40B4-BE49-F238E27FC236}">
                <a16:creationId xmlns:a16="http://schemas.microsoft.com/office/drawing/2014/main" id="{B261F79C-FBB6-4879-BB87-655722756B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2282" y="1808854"/>
            <a:ext cx="2167423" cy="281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419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95D1-D48F-4B4A-9558-DC1AF8B31771}"/>
              </a:ext>
            </a:extLst>
          </p:cNvPr>
          <p:cNvSpPr>
            <a:spLocks noGrp="1"/>
          </p:cNvSpPr>
          <p:nvPr>
            <p:ph type="title"/>
          </p:nvPr>
        </p:nvSpPr>
        <p:spPr>
          <a:xfrm>
            <a:off x="0" y="2709727"/>
            <a:ext cx="12192000" cy="808597"/>
          </a:xfrm>
        </p:spPr>
        <p:txBody>
          <a:bodyPr/>
          <a:lstStyle/>
          <a:p>
            <a:pPr algn="ctr"/>
            <a:r>
              <a:rPr lang="en-US" dirty="0"/>
              <a:t>Extra Slides</a:t>
            </a:r>
          </a:p>
        </p:txBody>
      </p:sp>
    </p:spTree>
    <p:extLst>
      <p:ext uri="{BB962C8B-B14F-4D97-AF65-F5344CB8AC3E}">
        <p14:creationId xmlns:p14="http://schemas.microsoft.com/office/powerpoint/2010/main" val="3540335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idx="1"/>
          </p:nvPr>
        </p:nvSpPr>
        <p:spPr/>
        <p:txBody>
          <a:bodyPr/>
          <a:lstStyle/>
          <a:p>
            <a:r>
              <a:rPr lang="en-US" dirty="0"/>
              <a:t>Load side</a:t>
            </a:r>
          </a:p>
        </p:txBody>
      </p:sp>
      <p:sp>
        <p:nvSpPr>
          <p:cNvPr id="12" name="Title 11"/>
          <p:cNvSpPr>
            <a:spLocks noGrp="1"/>
          </p:cNvSpPr>
          <p:nvPr>
            <p:ph type="title"/>
          </p:nvPr>
        </p:nvSpPr>
        <p:spPr/>
        <p:txBody>
          <a:bodyPr/>
          <a:lstStyle/>
          <a:p>
            <a:r>
              <a:rPr lang="en-US" dirty="0"/>
              <a:t>What does the evolution look like?</a:t>
            </a:r>
          </a:p>
        </p:txBody>
      </p:sp>
      <p:sp>
        <p:nvSpPr>
          <p:cNvPr id="14" name="Content Placeholder 13"/>
          <p:cNvSpPr>
            <a:spLocks noGrp="1"/>
          </p:cNvSpPr>
          <p:nvPr>
            <p:ph idx="13"/>
          </p:nvPr>
        </p:nvSpPr>
        <p:spPr/>
        <p:txBody>
          <a:bodyPr/>
          <a:lstStyle/>
          <a:p>
            <a:r>
              <a:rPr lang="en-US" dirty="0"/>
              <a:t>Increased diversification of consumer preferences</a:t>
            </a:r>
          </a:p>
          <a:p>
            <a:pPr lvl="1"/>
            <a:r>
              <a:rPr lang="en-US" dirty="0"/>
              <a:t>Demand for clean energy content</a:t>
            </a:r>
          </a:p>
          <a:p>
            <a:pPr lvl="1"/>
            <a:r>
              <a:rPr lang="en-US" dirty="0"/>
              <a:t>More pricing options</a:t>
            </a:r>
          </a:p>
          <a:p>
            <a:r>
              <a:rPr lang="en-US" dirty="0"/>
              <a:t>Increased opportunities for competition </a:t>
            </a:r>
          </a:p>
          <a:p>
            <a:pPr lvl="1"/>
            <a:r>
              <a:rPr lang="en-US" dirty="0"/>
              <a:t>Natural monopoly no longer natural in many parts of the supply chain (e.g., generation, many ancillary services, retail programs and load management)</a:t>
            </a:r>
          </a:p>
          <a:p>
            <a:pPr lvl="1"/>
            <a:r>
              <a:rPr lang="en-US" dirty="0"/>
              <a:t>More “defections” from utility</a:t>
            </a:r>
          </a:p>
        </p:txBody>
      </p:sp>
      <p:sp>
        <p:nvSpPr>
          <p:cNvPr id="15" name="Content Placeholder 14"/>
          <p:cNvSpPr>
            <a:spLocks noGrp="1"/>
          </p:cNvSpPr>
          <p:nvPr>
            <p:ph idx="14"/>
          </p:nvPr>
        </p:nvSpPr>
        <p:spPr/>
        <p:txBody>
          <a:bodyPr/>
          <a:lstStyle/>
          <a:p>
            <a:r>
              <a:rPr lang="en-US" dirty="0"/>
              <a:t>Load can participate in the market as virtual supply</a:t>
            </a:r>
          </a:p>
          <a:p>
            <a:r>
              <a:rPr lang="en-US" dirty="0"/>
              <a:t>5-minute dispatch with co-optimization of energy, ancillary services, and load</a:t>
            </a:r>
          </a:p>
          <a:p>
            <a:r>
              <a:rPr lang="en-US" dirty="0"/>
              <a:t>Better forecasting</a:t>
            </a:r>
          </a:p>
          <a:p>
            <a:r>
              <a:rPr lang="en-US" dirty="0"/>
              <a:t>Decline of large central station power plants</a:t>
            </a:r>
          </a:p>
          <a:p>
            <a:r>
              <a:rPr lang="en-US" dirty="0"/>
              <a:t>Legacy transmission network can be a resource constraint </a:t>
            </a:r>
          </a:p>
          <a:p>
            <a:pPr lvl="1"/>
            <a:r>
              <a:rPr lang="en-US" dirty="0"/>
              <a:t>Limits wind and solar siting</a:t>
            </a:r>
          </a:p>
          <a:p>
            <a:r>
              <a:rPr lang="en-US" dirty="0"/>
              <a:t>Policies for decarbonization and clean energy</a:t>
            </a:r>
          </a:p>
          <a:p>
            <a:endParaRPr lang="en-US" dirty="0"/>
          </a:p>
        </p:txBody>
      </p:sp>
      <p:sp>
        <p:nvSpPr>
          <p:cNvPr id="16" name="Text Placeholder 15"/>
          <p:cNvSpPr>
            <a:spLocks noGrp="1"/>
          </p:cNvSpPr>
          <p:nvPr>
            <p:ph type="body" idx="15"/>
          </p:nvPr>
        </p:nvSpPr>
        <p:spPr>
          <a:xfrm>
            <a:off x="6163283" y="1368886"/>
            <a:ext cx="3238296" cy="639762"/>
          </a:xfrm>
        </p:spPr>
        <p:txBody>
          <a:bodyPr/>
          <a:lstStyle/>
          <a:p>
            <a:r>
              <a:rPr lang="en-US" dirty="0"/>
              <a:t>Resource side</a:t>
            </a:r>
          </a:p>
        </p:txBody>
      </p:sp>
      <p:sp>
        <p:nvSpPr>
          <p:cNvPr id="2" name="TextBox 1">
            <a:extLst>
              <a:ext uri="{FF2B5EF4-FFF2-40B4-BE49-F238E27FC236}">
                <a16:creationId xmlns:a16="http://schemas.microsoft.com/office/drawing/2014/main" id="{229B2351-4D62-0241-AE75-C2E91843EABE}"/>
              </a:ext>
            </a:extLst>
          </p:cNvPr>
          <p:cNvSpPr txBox="1"/>
          <p:nvPr/>
        </p:nvSpPr>
        <p:spPr>
          <a:xfrm>
            <a:off x="496389" y="5719351"/>
            <a:ext cx="9601200" cy="400110"/>
          </a:xfrm>
          <a:prstGeom prst="rect">
            <a:avLst/>
          </a:prstGeom>
          <a:solidFill>
            <a:schemeClr val="bg1">
              <a:lumMod val="85000"/>
            </a:schemeClr>
          </a:solidFill>
        </p:spPr>
        <p:txBody>
          <a:bodyPr wrap="square" rtlCol="0">
            <a:spAutoFit/>
          </a:bodyPr>
          <a:lstStyle/>
          <a:p>
            <a:pPr algn="ctr"/>
            <a:r>
              <a:rPr lang="en-US" sz="2000" i="1" dirty="0">
                <a:latin typeface="Arial"/>
                <a:cs typeface="Arial"/>
              </a:rPr>
              <a:t>Regional grid operators and utilities alike are affected, but the modalities can differ. </a:t>
            </a:r>
          </a:p>
        </p:txBody>
      </p:sp>
    </p:spTree>
    <p:extLst>
      <p:ext uri="{BB962C8B-B14F-4D97-AF65-F5344CB8AC3E}">
        <p14:creationId xmlns:p14="http://schemas.microsoft.com/office/powerpoint/2010/main" val="584547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1CB7-13C7-45D0-81C5-D44C36430789}"/>
              </a:ext>
            </a:extLst>
          </p:cNvPr>
          <p:cNvSpPr>
            <a:spLocks noGrp="1"/>
          </p:cNvSpPr>
          <p:nvPr>
            <p:ph type="title"/>
          </p:nvPr>
        </p:nvSpPr>
        <p:spPr/>
        <p:txBody>
          <a:bodyPr/>
          <a:lstStyle/>
          <a:p>
            <a:r>
              <a:rPr lang="en-US" dirty="0"/>
              <a:t>Maintain system stability</a:t>
            </a:r>
          </a:p>
        </p:txBody>
      </p:sp>
      <p:sp>
        <p:nvSpPr>
          <p:cNvPr id="3" name="Content Placeholder 2">
            <a:extLst>
              <a:ext uri="{FF2B5EF4-FFF2-40B4-BE49-F238E27FC236}">
                <a16:creationId xmlns:a16="http://schemas.microsoft.com/office/drawing/2014/main" id="{D8A2D1DE-2E8F-4048-8E23-BCBDD3389D66}"/>
              </a:ext>
            </a:extLst>
          </p:cNvPr>
          <p:cNvSpPr>
            <a:spLocks noGrp="1"/>
          </p:cNvSpPr>
          <p:nvPr>
            <p:ph idx="1"/>
          </p:nvPr>
        </p:nvSpPr>
        <p:spPr/>
        <p:txBody>
          <a:bodyPr/>
          <a:lstStyle/>
          <a:p>
            <a:r>
              <a:rPr lang="en-US" dirty="0"/>
              <a:t>Maintain inertia</a:t>
            </a:r>
          </a:p>
          <a:p>
            <a:pPr lvl="1"/>
            <a:r>
              <a:rPr lang="en-US" dirty="0"/>
              <a:t>Ensure mix of generators online exceeds critical inertial levels</a:t>
            </a:r>
          </a:p>
          <a:p>
            <a:pPr lvl="1"/>
            <a:r>
              <a:rPr lang="en-US" dirty="0"/>
              <a:t>Synchronous renewable energy</a:t>
            </a:r>
          </a:p>
          <a:p>
            <a:pPr lvl="1"/>
            <a:r>
              <a:rPr lang="en-US" dirty="0"/>
              <a:t>Synchronous condensers</a:t>
            </a:r>
          </a:p>
          <a:p>
            <a:pPr lvl="1"/>
            <a:endParaRPr lang="en-US" dirty="0"/>
          </a:p>
          <a:p>
            <a:r>
              <a:rPr lang="en-US" dirty="0"/>
              <a:t>Provide more response time</a:t>
            </a:r>
          </a:p>
          <a:p>
            <a:pPr lvl="1"/>
            <a:r>
              <a:rPr lang="en-US" dirty="0"/>
              <a:t>Reduced contingency size</a:t>
            </a:r>
          </a:p>
          <a:p>
            <a:pPr lvl="1"/>
            <a:r>
              <a:rPr lang="en-US" dirty="0"/>
              <a:t>Reduced underfrequency load shedding settings</a:t>
            </a:r>
          </a:p>
          <a:p>
            <a:pPr lvl="1"/>
            <a:endParaRPr lang="en-US" dirty="0"/>
          </a:p>
          <a:p>
            <a:r>
              <a:rPr lang="en-US" dirty="0"/>
              <a:t>Frequency support provided by IBRs</a:t>
            </a:r>
          </a:p>
          <a:p>
            <a:pPr lvl="1"/>
            <a:r>
              <a:rPr lang="en-US" dirty="0"/>
              <a:t>Frequency-watt control</a:t>
            </a:r>
          </a:p>
          <a:p>
            <a:pPr lvl="1"/>
            <a:r>
              <a:rPr lang="en-US" dirty="0"/>
              <a:t>Virtual inertial response</a:t>
            </a:r>
          </a:p>
          <a:p>
            <a:pPr lvl="1"/>
            <a:r>
              <a:rPr lang="en-US" dirty="0"/>
              <a:t>Fast frequency response</a:t>
            </a:r>
          </a:p>
          <a:p>
            <a:pPr lvl="1"/>
            <a:r>
              <a:rPr lang="en-US" dirty="0"/>
              <a:t>Automatic generation control and other longer time-scale controls</a:t>
            </a:r>
          </a:p>
        </p:txBody>
      </p:sp>
    </p:spTree>
    <p:extLst>
      <p:ext uri="{BB962C8B-B14F-4D97-AF65-F5344CB8AC3E}">
        <p14:creationId xmlns:p14="http://schemas.microsoft.com/office/powerpoint/2010/main" val="2272626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p:txBody>
          <a:bodyPr/>
          <a:lstStyle/>
          <a:p>
            <a:r>
              <a:rPr lang="en-US" dirty="0"/>
              <a:t>Main drivers of coal industry decline and plant closures</a:t>
            </a:r>
          </a:p>
        </p:txBody>
      </p:sp>
      <p:sp>
        <p:nvSpPr>
          <p:cNvPr id="3" name="Content Placeholder 2">
            <a:extLst>
              <a:ext uri="{FF2B5EF4-FFF2-40B4-BE49-F238E27FC236}">
                <a16:creationId xmlns:a16="http://schemas.microsoft.com/office/drawing/2014/main" id="{418CE7A4-F6E9-4E7F-86D1-2848AB9F8D08}"/>
              </a:ext>
            </a:extLst>
          </p:cNvPr>
          <p:cNvSpPr>
            <a:spLocks noGrp="1"/>
          </p:cNvSpPr>
          <p:nvPr>
            <p:ph idx="1"/>
          </p:nvPr>
        </p:nvSpPr>
        <p:spPr>
          <a:xfrm>
            <a:off x="155989" y="1430590"/>
            <a:ext cx="11792856" cy="4983157"/>
          </a:xfrm>
        </p:spPr>
        <p:txBody>
          <a:bodyPr/>
          <a:lstStyle/>
          <a:p>
            <a:r>
              <a:rPr lang="en-US" b="1" dirty="0"/>
              <a:t>Policy and regulations</a:t>
            </a:r>
          </a:p>
          <a:p>
            <a:pPr lvl="1"/>
            <a:r>
              <a:rPr lang="en-US" dirty="0"/>
              <a:t>The Clean Air Act and Clean Water Act pollution standards impose costs on coal plant operation (less efficiency in operation, costly upgrades, steep fines for violation).</a:t>
            </a:r>
          </a:p>
          <a:p>
            <a:pPr lvl="1"/>
            <a:r>
              <a:rPr lang="en-US" dirty="0"/>
              <a:t>Plant operators face litigation from government agencies and environmental groups over violation of pollution standards. Litigation can force plants to close.</a:t>
            </a:r>
          </a:p>
          <a:p>
            <a:pPr lvl="1"/>
            <a:r>
              <a:rPr lang="en-US" dirty="0"/>
              <a:t>State energy policies (e.g., Renewable Portfolio Standards) incentivize closures of fossil-fueled power plants.</a:t>
            </a:r>
            <a:endParaRPr lang="en-US" sz="1600" dirty="0"/>
          </a:p>
          <a:p>
            <a:r>
              <a:rPr lang="en-US" b="1" dirty="0"/>
              <a:t>Cost competition with other fuels</a:t>
            </a:r>
          </a:p>
          <a:p>
            <a:pPr lvl="1"/>
            <a:r>
              <a:rPr lang="en-US" dirty="0"/>
              <a:t>Cost of coal plant operation has risen due to aging infrastructure and environmental compliance costs</a:t>
            </a:r>
          </a:p>
          <a:p>
            <a:pPr lvl="1"/>
            <a:r>
              <a:rPr lang="en-US" dirty="0"/>
              <a:t>Low natural gas prices have reduced economic viability of coal</a:t>
            </a:r>
          </a:p>
          <a:p>
            <a:pPr lvl="1"/>
            <a:r>
              <a:rPr lang="en-US" dirty="0"/>
              <a:t>Costs of renewables have also fallen, with wind and solar now cheaper than coal</a:t>
            </a:r>
            <a:endParaRPr lang="en-US" sz="1600" dirty="0"/>
          </a:p>
          <a:p>
            <a:r>
              <a:rPr lang="en-US" b="1" dirty="0"/>
              <a:t>Corporate emissions goals</a:t>
            </a:r>
          </a:p>
          <a:p>
            <a:pPr lvl="1"/>
            <a:r>
              <a:rPr lang="en-US" dirty="0"/>
              <a:t>In addition to emissions or clean energy targets set by state policy, dozens of utilities have also adopted voluntary greenhouse gas emissions reduction goals, which require decommissioning of coal plants to achieve. </a:t>
            </a:r>
          </a:p>
          <a:p>
            <a:pPr lvl="1"/>
            <a:r>
              <a:rPr lang="en-US" dirty="0"/>
              <a:t>As of 2021, 79 utilities operating 68% of current U.S. coal generation have adopted emissions reduction pledges.</a:t>
            </a:r>
          </a:p>
        </p:txBody>
      </p:sp>
      <p:sp>
        <p:nvSpPr>
          <p:cNvPr id="4" name="TextBox 3">
            <a:extLst>
              <a:ext uri="{FF2B5EF4-FFF2-40B4-BE49-F238E27FC236}">
                <a16:creationId xmlns:a16="http://schemas.microsoft.com/office/drawing/2014/main" id="{C8523C8E-62BE-42A4-A096-555F47DAFF66}"/>
              </a:ext>
            </a:extLst>
          </p:cNvPr>
          <p:cNvSpPr txBox="1"/>
          <p:nvPr/>
        </p:nvSpPr>
        <p:spPr>
          <a:xfrm>
            <a:off x="0" y="6414083"/>
            <a:ext cx="12192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Source: PNNL, </a:t>
            </a:r>
            <a:r>
              <a:rPr lang="en-US" sz="1600" dirty="0">
                <a:latin typeface="Arial" panose="020B0604020202020204" pitchFamily="34" charset="0"/>
                <a:cs typeface="Arial" panose="020B0604020202020204" pitchFamily="34" charset="0"/>
                <a:hlinkClick r:id="rId2"/>
              </a:rPr>
              <a:t>Lessick et al. 2021</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861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p:txBody>
          <a:bodyPr/>
          <a:lstStyle/>
          <a:p>
            <a:r>
              <a:rPr lang="en-US" dirty="0"/>
              <a:t>U.S. electricity generation over rime (1950–2020)</a:t>
            </a:r>
          </a:p>
        </p:txBody>
      </p:sp>
      <p:sp>
        <p:nvSpPr>
          <p:cNvPr id="6" name="Content Placeholder 2">
            <a:extLst>
              <a:ext uri="{FF2B5EF4-FFF2-40B4-BE49-F238E27FC236}">
                <a16:creationId xmlns:a16="http://schemas.microsoft.com/office/drawing/2014/main" id="{2F7C1907-CB51-49D9-B9A5-69EC5CAB83F5}"/>
              </a:ext>
            </a:extLst>
          </p:cNvPr>
          <p:cNvSpPr txBox="1">
            <a:spLocks/>
          </p:cNvSpPr>
          <p:nvPr/>
        </p:nvSpPr>
        <p:spPr>
          <a:xfrm>
            <a:off x="9036050" y="2432050"/>
            <a:ext cx="2671508" cy="3590923"/>
          </a:xfrm>
          <a:prstGeom prst="rect">
            <a:avLst/>
          </a:prstGeom>
        </p:spPr>
        <p:txBody>
          <a:bodyPr lIns="0" tIns="0" rIns="0" bIns="0"/>
          <a:lstStyle>
            <a:lvl1pPr marL="342900" indent="-342900" algn="l" defTabSz="457200" rtl="0" eaLnBrk="1" latinLnBrk="0" hangingPunct="1">
              <a:spcBef>
                <a:spcPct val="20000"/>
              </a:spcBef>
              <a:buClrTx/>
              <a:buSzPct val="90000"/>
              <a:buFont typeface="Lucida Grande"/>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Tx/>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Tx/>
              <a:buSzPct val="12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chemeClr val="tx1"/>
              </a:buClr>
              <a:buSzPct val="85000"/>
              <a:buFont typeface="Wingdings" charset="2"/>
              <a:buChar char="u"/>
              <a:defRPr sz="1400" kern="1200">
                <a:solidFill>
                  <a:schemeClr val="tx1"/>
                </a:solidFill>
                <a:latin typeface="Arial"/>
                <a:ea typeface="+mn-ea"/>
                <a:cs typeface="Arial"/>
              </a:defRPr>
            </a:lvl4pPr>
            <a:lvl5pPr marL="2057400" indent="-228600" algn="l" defTabSz="457200" rtl="0" eaLnBrk="1" latinLnBrk="0" hangingPunct="1">
              <a:spcBef>
                <a:spcPct val="20000"/>
              </a:spcBef>
              <a:buClr>
                <a:schemeClr val="tx1"/>
              </a:buClr>
              <a:buSzPct val="95000"/>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600" dirty="0"/>
              <a:t>Recent years have seen a sharp decline in coal generation, combined with an increase in natural gas and renewables capacity.</a:t>
            </a:r>
          </a:p>
          <a:p>
            <a:pPr>
              <a:spcAft>
                <a:spcPts val="600"/>
              </a:spcAft>
            </a:pPr>
            <a:r>
              <a:rPr lang="en-US" sz="1600" dirty="0"/>
              <a:t>2020 marked the first year that renewables and nuclear each provided more U.S. electricity than coal.</a:t>
            </a:r>
          </a:p>
        </p:txBody>
      </p:sp>
      <p:pic>
        <p:nvPicPr>
          <p:cNvPr id="17" name="Picture 16">
            <a:extLst>
              <a:ext uri="{FF2B5EF4-FFF2-40B4-BE49-F238E27FC236}">
                <a16:creationId xmlns:a16="http://schemas.microsoft.com/office/drawing/2014/main" id="{08EDC302-E5ED-455C-90C3-7B57F32A648C}"/>
              </a:ext>
            </a:extLst>
          </p:cNvPr>
          <p:cNvPicPr>
            <a:picLocks noChangeAspect="1"/>
          </p:cNvPicPr>
          <p:nvPr/>
        </p:nvPicPr>
        <p:blipFill>
          <a:blip r:embed="rId3"/>
          <a:stretch>
            <a:fillRect/>
          </a:stretch>
        </p:blipFill>
        <p:spPr>
          <a:xfrm>
            <a:off x="412133" y="1727200"/>
            <a:ext cx="8356653" cy="4475492"/>
          </a:xfrm>
          <a:prstGeom prst="rect">
            <a:avLst/>
          </a:prstGeom>
        </p:spPr>
      </p:pic>
      <p:sp>
        <p:nvSpPr>
          <p:cNvPr id="7" name="TextBox 6">
            <a:extLst>
              <a:ext uri="{FF2B5EF4-FFF2-40B4-BE49-F238E27FC236}">
                <a16:creationId xmlns:a16="http://schemas.microsoft.com/office/drawing/2014/main" id="{C83E2B91-8D97-4EAE-93BB-468252969F09}"/>
              </a:ext>
            </a:extLst>
          </p:cNvPr>
          <p:cNvSpPr txBox="1"/>
          <p:nvPr/>
        </p:nvSpPr>
        <p:spPr>
          <a:xfrm>
            <a:off x="412133" y="6245550"/>
            <a:ext cx="3911600" cy="261610"/>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hlinkClick r:id="rId4"/>
              </a:rPr>
              <a:t>https://www.eia.gov/todayinenergy/detail.php?id=48896</a:t>
            </a:r>
            <a:r>
              <a:rPr lang="en-US" sz="11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879800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p:txBody>
          <a:bodyPr/>
          <a:lstStyle/>
          <a:p>
            <a:r>
              <a:rPr lang="en-US" dirty="0"/>
              <a:t>U.S coal mining employment over time (1985–2021)</a:t>
            </a:r>
          </a:p>
        </p:txBody>
      </p:sp>
      <p:sp>
        <p:nvSpPr>
          <p:cNvPr id="6" name="Content Placeholder 2">
            <a:extLst>
              <a:ext uri="{FF2B5EF4-FFF2-40B4-BE49-F238E27FC236}">
                <a16:creationId xmlns:a16="http://schemas.microsoft.com/office/drawing/2014/main" id="{2F7C1907-CB51-49D9-B9A5-69EC5CAB83F5}"/>
              </a:ext>
            </a:extLst>
          </p:cNvPr>
          <p:cNvSpPr txBox="1">
            <a:spLocks/>
          </p:cNvSpPr>
          <p:nvPr/>
        </p:nvSpPr>
        <p:spPr>
          <a:xfrm>
            <a:off x="8782051" y="1978026"/>
            <a:ext cx="2950908" cy="4006847"/>
          </a:xfrm>
          <a:prstGeom prst="rect">
            <a:avLst/>
          </a:prstGeom>
        </p:spPr>
        <p:txBody>
          <a:bodyPr lIns="0" tIns="0" rIns="0" bIns="0"/>
          <a:lstStyle>
            <a:lvl1pPr marL="342900" indent="-342900" algn="l" defTabSz="457200" rtl="0" eaLnBrk="1" latinLnBrk="0" hangingPunct="1">
              <a:spcBef>
                <a:spcPct val="20000"/>
              </a:spcBef>
              <a:buClrTx/>
              <a:buSzPct val="90000"/>
              <a:buFont typeface="Lucida Grande"/>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Tx/>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Tx/>
              <a:buSzPct val="12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chemeClr val="tx1"/>
              </a:buClr>
              <a:buSzPct val="85000"/>
              <a:buFont typeface="Wingdings" charset="2"/>
              <a:buChar char="u"/>
              <a:defRPr sz="1400" kern="1200">
                <a:solidFill>
                  <a:schemeClr val="tx1"/>
                </a:solidFill>
                <a:latin typeface="Arial"/>
                <a:ea typeface="+mn-ea"/>
                <a:cs typeface="Arial"/>
              </a:defRPr>
            </a:lvl4pPr>
            <a:lvl5pPr marL="2057400" indent="-228600" algn="l" defTabSz="457200" rtl="0" eaLnBrk="1" latinLnBrk="0" hangingPunct="1">
              <a:spcBef>
                <a:spcPct val="20000"/>
              </a:spcBef>
              <a:buClr>
                <a:schemeClr val="tx1"/>
              </a:buClr>
              <a:buSzPct val="95000"/>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600" dirty="0"/>
              <a:t>Coal industry employment fell 59% between 1985-2001 – despite a concurrent increase in coal production – due to technology improvements and geographic shifts in the industry from Appalachia to Western states.</a:t>
            </a:r>
          </a:p>
          <a:p>
            <a:pPr>
              <a:spcAft>
                <a:spcPts val="600"/>
              </a:spcAft>
            </a:pPr>
            <a:r>
              <a:rPr lang="en-US" sz="1600" dirty="0"/>
              <a:t>Coal production and coal industry employment hit record lows in 2019 and continue to decline.</a:t>
            </a:r>
          </a:p>
        </p:txBody>
      </p:sp>
      <p:graphicFrame>
        <p:nvGraphicFramePr>
          <p:cNvPr id="7" name="Content Placeholder 6">
            <a:extLst>
              <a:ext uri="{FF2B5EF4-FFF2-40B4-BE49-F238E27FC236}">
                <a16:creationId xmlns:a16="http://schemas.microsoft.com/office/drawing/2014/main" id="{9913540F-508C-4201-BA75-EEF325ADDFF3}"/>
              </a:ext>
            </a:extLst>
          </p:cNvPr>
          <p:cNvGraphicFramePr>
            <a:graphicFrameLocks noGrp="1"/>
          </p:cNvGraphicFramePr>
          <p:nvPr>
            <p:ph idx="1"/>
          </p:nvPr>
        </p:nvGraphicFramePr>
        <p:xfrm>
          <a:off x="459041" y="1600200"/>
          <a:ext cx="7967662"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AA6D9C8-E2E0-4639-9D82-48EB102BC277}"/>
              </a:ext>
            </a:extLst>
          </p:cNvPr>
          <p:cNvSpPr txBox="1"/>
          <p:nvPr/>
        </p:nvSpPr>
        <p:spPr>
          <a:xfrm>
            <a:off x="285132" y="6245550"/>
            <a:ext cx="5772768" cy="261610"/>
          </a:xfrm>
          <a:prstGeom prst="rect">
            <a:avLst/>
          </a:prstGeom>
          <a:noFill/>
        </p:spPr>
        <p:txBody>
          <a:bodyPr wrap="square">
            <a:spAutoFit/>
          </a:bodyPr>
          <a:lstStyle/>
          <a:p>
            <a:r>
              <a:rPr lang="en-US" sz="1100" b="1" dirty="0">
                <a:latin typeface="Arial" panose="020B0604020202020204" pitchFamily="34" charset="0"/>
                <a:cs typeface="Arial" panose="020B0604020202020204" pitchFamily="34" charset="0"/>
              </a:rPr>
              <a:t>Source: </a:t>
            </a:r>
            <a:r>
              <a:rPr lang="en-US" sz="1100" dirty="0">
                <a:latin typeface="Arial" panose="020B0604020202020204" pitchFamily="34" charset="0"/>
                <a:cs typeface="Arial" panose="020B0604020202020204" pitchFamily="34" charset="0"/>
              </a:rPr>
              <a:t>Bureau of Labor Statistics </a:t>
            </a:r>
            <a:r>
              <a:rPr lang="en-US" sz="1100" dirty="0">
                <a:latin typeface="Arial" panose="020B0604020202020204" pitchFamily="34" charset="0"/>
                <a:cs typeface="Arial" panose="020B0604020202020204" pitchFamily="34" charset="0"/>
                <a:hlinkClick r:id="rId4"/>
              </a:rPr>
              <a:t>https://data.bls.gov/timeseries/CES1021210001</a:t>
            </a:r>
            <a:r>
              <a:rPr lang="en-US" sz="1100" dirty="0">
                <a:latin typeface="Arial" panose="020B0604020202020204" pitchFamily="34" charset="0"/>
                <a:cs typeface="Arial" panose="020B0604020202020204" pitchFamily="34" charset="0"/>
              </a:rPr>
              <a:t> </a:t>
            </a:r>
            <a:endParaRPr lang="en-US"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73340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p:txBody>
          <a:bodyPr/>
          <a:lstStyle/>
          <a:p>
            <a:r>
              <a:rPr lang="en-US" dirty="0"/>
              <a:t>Planned coal and gas plant retirements (2021–2030)</a:t>
            </a:r>
          </a:p>
        </p:txBody>
      </p:sp>
      <p:pic>
        <p:nvPicPr>
          <p:cNvPr id="5" name="Content Placeholder 4">
            <a:extLst>
              <a:ext uri="{FF2B5EF4-FFF2-40B4-BE49-F238E27FC236}">
                <a16:creationId xmlns:a16="http://schemas.microsoft.com/office/drawing/2014/main" id="{6B1A9205-5D6E-4A4A-929D-E64CCA6EF6A6}"/>
              </a:ext>
            </a:extLst>
          </p:cNvPr>
          <p:cNvPicPr>
            <a:picLocks noGrp="1" noChangeAspect="1"/>
          </p:cNvPicPr>
          <p:nvPr>
            <p:ph idx="1"/>
          </p:nvPr>
        </p:nvPicPr>
        <p:blipFill>
          <a:blip r:embed="rId3"/>
          <a:stretch>
            <a:fillRect/>
          </a:stretch>
        </p:blipFill>
        <p:spPr>
          <a:xfrm>
            <a:off x="302769" y="1797050"/>
            <a:ext cx="8477027" cy="4019550"/>
          </a:xfrm>
        </p:spPr>
      </p:pic>
      <p:sp>
        <p:nvSpPr>
          <p:cNvPr id="7" name="TextBox 6">
            <a:extLst>
              <a:ext uri="{FF2B5EF4-FFF2-40B4-BE49-F238E27FC236}">
                <a16:creationId xmlns:a16="http://schemas.microsoft.com/office/drawing/2014/main" id="{2B03DD9F-F547-41A0-A326-14CAD7585D85}"/>
              </a:ext>
            </a:extLst>
          </p:cNvPr>
          <p:cNvSpPr txBox="1"/>
          <p:nvPr/>
        </p:nvSpPr>
        <p:spPr>
          <a:xfrm>
            <a:off x="376491" y="5929406"/>
            <a:ext cx="8229600" cy="461665"/>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Source: </a:t>
            </a:r>
            <a:r>
              <a:rPr lang="en-US" sz="1200" dirty="0">
                <a:latin typeface="Arial" panose="020B0604020202020204" pitchFamily="34" charset="0"/>
                <a:cs typeface="Arial" panose="020B0604020202020204" pitchFamily="34" charset="0"/>
              </a:rPr>
              <a:t>US Environmental Protection Agency, Announced Power Plant Retirement Map. </a:t>
            </a:r>
            <a:r>
              <a:rPr lang="en-US" sz="1200" dirty="0">
                <a:latin typeface="Arial" panose="020B0604020202020204" pitchFamily="34" charset="0"/>
                <a:cs typeface="Arial" panose="020B0604020202020204" pitchFamily="34" charset="0"/>
                <a:hlinkClick r:id="rId4"/>
              </a:rPr>
              <a:t>https://www.epa.gov/airmarkets/announced-power-plant-retirement-map</a:t>
            </a:r>
            <a:r>
              <a:rPr lang="en-US" sz="1200" dirty="0">
                <a:latin typeface="Arial" panose="020B0604020202020204" pitchFamily="34" charset="0"/>
                <a:cs typeface="Arial" panose="020B0604020202020204" pitchFamily="34" charset="0"/>
              </a:rPr>
              <a:t> </a:t>
            </a:r>
          </a:p>
        </p:txBody>
      </p:sp>
      <p:sp>
        <p:nvSpPr>
          <p:cNvPr id="8" name="Content Placeholder 2">
            <a:extLst>
              <a:ext uri="{FF2B5EF4-FFF2-40B4-BE49-F238E27FC236}">
                <a16:creationId xmlns:a16="http://schemas.microsoft.com/office/drawing/2014/main" id="{854AACCE-6DA7-4E20-A513-0B58648E4414}"/>
              </a:ext>
            </a:extLst>
          </p:cNvPr>
          <p:cNvSpPr txBox="1">
            <a:spLocks/>
          </p:cNvSpPr>
          <p:nvPr/>
        </p:nvSpPr>
        <p:spPr>
          <a:xfrm>
            <a:off x="8953501" y="1733550"/>
            <a:ext cx="2862008" cy="4392616"/>
          </a:xfrm>
          <a:prstGeom prst="rect">
            <a:avLst/>
          </a:prstGeom>
        </p:spPr>
        <p:txBody>
          <a:bodyPr lIns="0" tIns="0" rIns="0" bIns="0"/>
          <a:lstStyle>
            <a:lvl1pPr marL="342900" indent="-342900" algn="l" defTabSz="457200" rtl="0" eaLnBrk="1" latinLnBrk="0" hangingPunct="1">
              <a:spcBef>
                <a:spcPct val="20000"/>
              </a:spcBef>
              <a:buClrTx/>
              <a:buSzPct val="90000"/>
              <a:buFont typeface="Lucida Grande"/>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Tx/>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Tx/>
              <a:buSzPct val="12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chemeClr val="tx1"/>
              </a:buClr>
              <a:buSzPct val="85000"/>
              <a:buFont typeface="Wingdings" charset="2"/>
              <a:buChar char="u"/>
              <a:defRPr sz="1400" kern="1200">
                <a:solidFill>
                  <a:schemeClr val="tx1"/>
                </a:solidFill>
                <a:latin typeface="Arial"/>
                <a:ea typeface="+mn-ea"/>
                <a:cs typeface="Arial"/>
              </a:defRPr>
            </a:lvl4pPr>
            <a:lvl5pPr marL="2057400" indent="-228600" algn="l" defTabSz="457200" rtl="0" eaLnBrk="1" latinLnBrk="0" hangingPunct="1">
              <a:spcBef>
                <a:spcPct val="20000"/>
              </a:spcBef>
              <a:buClr>
                <a:schemeClr val="tx1"/>
              </a:buClr>
              <a:buSzPct val="95000"/>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700" dirty="0"/>
              <a:t>Approximately 90 GW of coal capacity were retired or slated for retirement between 2019–2030.</a:t>
            </a:r>
          </a:p>
          <a:p>
            <a:pPr>
              <a:spcAft>
                <a:spcPts val="600"/>
              </a:spcAft>
            </a:pPr>
            <a:r>
              <a:rPr lang="en-US" sz="1700" dirty="0"/>
              <a:t>Gas plant closures are also occurring, but coal accounts for the majority of recent and planned retirements.</a:t>
            </a:r>
          </a:p>
          <a:p>
            <a:pPr>
              <a:spcAft>
                <a:spcPts val="600"/>
              </a:spcAft>
            </a:pPr>
            <a:r>
              <a:rPr lang="en-US" sz="1700" dirty="0"/>
              <a:t>Plants with higher operating and maintenance costs are being retired ahead of lower-cost plants. </a:t>
            </a:r>
          </a:p>
        </p:txBody>
      </p:sp>
    </p:spTree>
    <p:extLst>
      <p:ext uri="{BB962C8B-B14F-4D97-AF65-F5344CB8AC3E}">
        <p14:creationId xmlns:p14="http://schemas.microsoft.com/office/powerpoint/2010/main" val="2457678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a:xfrm>
            <a:off x="269004" y="274640"/>
            <a:ext cx="10053165" cy="808597"/>
          </a:xfrm>
        </p:spPr>
        <p:txBody>
          <a:bodyPr/>
          <a:lstStyle/>
          <a:p>
            <a:r>
              <a:rPr lang="en-US" dirty="0"/>
              <a:t>Sherburne County Generating Station (</a:t>
            </a:r>
            <a:r>
              <a:rPr lang="en-US" dirty="0" err="1"/>
              <a:t>Sherco</a:t>
            </a:r>
            <a:r>
              <a:rPr lang="en-US" dirty="0"/>
              <a:t>): </a:t>
            </a:r>
            <a:br>
              <a:rPr lang="en-US" dirty="0"/>
            </a:br>
            <a:r>
              <a:rPr lang="en-US" dirty="0"/>
              <a:t>Becker, Minnesota</a:t>
            </a:r>
          </a:p>
        </p:txBody>
      </p:sp>
      <p:sp>
        <p:nvSpPr>
          <p:cNvPr id="3" name="Content Placeholder 2">
            <a:extLst>
              <a:ext uri="{FF2B5EF4-FFF2-40B4-BE49-F238E27FC236}">
                <a16:creationId xmlns:a16="http://schemas.microsoft.com/office/drawing/2014/main" id="{418CE7A4-F6E9-4E7F-86D1-2848AB9F8D08}"/>
              </a:ext>
            </a:extLst>
          </p:cNvPr>
          <p:cNvSpPr>
            <a:spLocks noGrp="1"/>
          </p:cNvSpPr>
          <p:nvPr>
            <p:ph idx="1"/>
          </p:nvPr>
        </p:nvSpPr>
        <p:spPr>
          <a:xfrm>
            <a:off x="269004" y="1528219"/>
            <a:ext cx="11523193" cy="5100451"/>
          </a:xfrm>
        </p:spPr>
        <p:txBody>
          <a:bodyPr/>
          <a:lstStyle/>
          <a:p>
            <a:pPr marL="0" indent="0">
              <a:buNone/>
            </a:pPr>
            <a:r>
              <a:rPr lang="en-US" sz="1700" i="1" dirty="0"/>
              <a:t>Early planning, active local government support, and community engagement have led to a transparent process and ideas to offset losses from plant closure to an economically dependent community.</a:t>
            </a:r>
            <a:endParaRPr lang="en-US" sz="1700" dirty="0"/>
          </a:p>
          <a:p>
            <a:r>
              <a:rPr lang="en-US" sz="1700" dirty="0"/>
              <a:t>The Sherburne County Generating Station (or </a:t>
            </a:r>
            <a:r>
              <a:rPr lang="en-US" sz="1700" dirty="0" err="1"/>
              <a:t>Sherco</a:t>
            </a:r>
            <a:r>
              <a:rPr lang="en-US" sz="1700" dirty="0"/>
              <a:t>) is the largest power plant in Minnesota, and was at one point determined to be the second-most polluting power plant in the United States.</a:t>
            </a:r>
          </a:p>
          <a:p>
            <a:r>
              <a:rPr lang="en-US" sz="1700" dirty="0"/>
              <a:t>Partially in response to Minnesota state energy policy goals, operator Xcel Energy announced plans for closure of two of the plant’s three units in 2015, and announced plans for full retirement in 2019. The plant will be fully decommissioned by 2030. </a:t>
            </a:r>
          </a:p>
          <a:p>
            <a:r>
              <a:rPr lang="en-US" sz="1700" dirty="0" err="1"/>
              <a:t>Sherco</a:t>
            </a:r>
            <a:r>
              <a:rPr lang="en-US" sz="1700" dirty="0"/>
              <a:t> is the largest single employer and revenue generator in the Becker area, providing 75% of the municipal tax base and more than half of the county school district’s. </a:t>
            </a:r>
          </a:p>
          <a:p>
            <a:r>
              <a:rPr lang="en-US" sz="1700" dirty="0"/>
              <a:t>After Xcel’s initial announcement, city and county officials launched a collaborative planning process to develop strategy for economic transition and site repurposing. </a:t>
            </a:r>
          </a:p>
          <a:p>
            <a:r>
              <a:rPr lang="en-US" sz="1700" dirty="0"/>
              <a:t>New economic drivers for Becker include a metal recycling plant and a potential Google data center located near the </a:t>
            </a:r>
            <a:r>
              <a:rPr lang="en-US" sz="1700" dirty="0" err="1"/>
              <a:t>Sherco</a:t>
            </a:r>
            <a:r>
              <a:rPr lang="en-US" sz="1700" dirty="0"/>
              <a:t> site, both of which will take advantage of the available land, proximity to water and rail lines, and transmission line access. </a:t>
            </a:r>
          </a:p>
          <a:p>
            <a:r>
              <a:rPr lang="en-US" sz="1700" dirty="0"/>
              <a:t>Xcel is not directly funding these economic transition efforts, but has proposed projects for parts of the </a:t>
            </a:r>
            <a:r>
              <a:rPr lang="en-US" sz="1700" dirty="0" err="1"/>
              <a:t>Sherco</a:t>
            </a:r>
            <a:r>
              <a:rPr lang="en-US" sz="1700" dirty="0"/>
              <a:t> site. The utility originally proposed a natural gas plant, but is now instead planning a utility-scale solar project after the gas proposal received negative stakeholder feedback.</a:t>
            </a:r>
          </a:p>
          <a:p>
            <a:pPr marL="0" indent="0">
              <a:buNone/>
            </a:pPr>
            <a:endParaRPr lang="en-US" sz="1700" dirty="0"/>
          </a:p>
          <a:p>
            <a:endParaRPr lang="en-US" sz="1700" dirty="0"/>
          </a:p>
          <a:p>
            <a:pPr marL="0" indent="0">
              <a:buNone/>
            </a:pPr>
            <a:endParaRPr lang="en-US" sz="1700" dirty="0"/>
          </a:p>
        </p:txBody>
      </p:sp>
    </p:spTree>
    <p:extLst>
      <p:ext uri="{BB962C8B-B14F-4D97-AF65-F5344CB8AC3E}">
        <p14:creationId xmlns:p14="http://schemas.microsoft.com/office/powerpoint/2010/main" val="542292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a:xfrm>
            <a:off x="269004" y="274640"/>
            <a:ext cx="10053165" cy="808597"/>
          </a:xfrm>
        </p:spPr>
        <p:txBody>
          <a:bodyPr/>
          <a:lstStyle/>
          <a:p>
            <a:r>
              <a:rPr lang="en-US" dirty="0"/>
              <a:t>Considerations for enabling a just transition for impacted communities facing fossil-fuel plant retirement (1)</a:t>
            </a:r>
          </a:p>
        </p:txBody>
      </p:sp>
      <p:sp>
        <p:nvSpPr>
          <p:cNvPr id="3" name="Content Placeholder 2">
            <a:extLst>
              <a:ext uri="{FF2B5EF4-FFF2-40B4-BE49-F238E27FC236}">
                <a16:creationId xmlns:a16="http://schemas.microsoft.com/office/drawing/2014/main" id="{418CE7A4-F6E9-4E7F-86D1-2848AB9F8D08}"/>
              </a:ext>
            </a:extLst>
          </p:cNvPr>
          <p:cNvSpPr>
            <a:spLocks noGrp="1"/>
          </p:cNvSpPr>
          <p:nvPr>
            <p:ph idx="1"/>
          </p:nvPr>
        </p:nvSpPr>
        <p:spPr>
          <a:xfrm>
            <a:off x="220605" y="1480049"/>
            <a:ext cx="11653148" cy="4813872"/>
          </a:xfrm>
        </p:spPr>
        <p:txBody>
          <a:bodyPr>
            <a:noAutofit/>
          </a:bodyPr>
          <a:lstStyle/>
          <a:p>
            <a:r>
              <a:rPr lang="en-US" b="1" dirty="0"/>
              <a:t>Planning process considerations</a:t>
            </a:r>
          </a:p>
          <a:p>
            <a:pPr lvl="1"/>
            <a:r>
              <a:rPr lang="en-US" dirty="0"/>
              <a:t>Utilities, utility commissions, other state agencies, local governments, businesses, and community groups have different roles to play in the process of retiring, remediating, and repurposing a fossil-fuel plant site. Consideration should be given </a:t>
            </a:r>
            <a:r>
              <a:rPr lang="en-US" b="1" dirty="0"/>
              <a:t>to clear, transparent communication and effective coordination between these groups </a:t>
            </a:r>
            <a:r>
              <a:rPr lang="en-US" dirty="0"/>
              <a:t>in</a:t>
            </a:r>
            <a:r>
              <a:rPr lang="en-US" b="1" dirty="0"/>
              <a:t> </a:t>
            </a:r>
            <a:r>
              <a:rPr lang="en-US" dirty="0"/>
              <a:t>order to facilitate an equitable process and reduce negative impacts to the community. </a:t>
            </a:r>
            <a:endParaRPr lang="en-US" b="1" dirty="0"/>
          </a:p>
          <a:p>
            <a:pPr lvl="1"/>
            <a:r>
              <a:rPr lang="en-US" b="1" dirty="0"/>
              <a:t>Frequent and diverse opportunities for community engagement </a:t>
            </a:r>
            <a:r>
              <a:rPr lang="en-US" dirty="0"/>
              <a:t>(e.g., a mix of in-person community meetings, virtual meetings, and written comment periods) can help enable stakeholder participation and ensure accessibility for different groups and individuals.</a:t>
            </a:r>
          </a:p>
          <a:p>
            <a:pPr lvl="1"/>
            <a:r>
              <a:rPr lang="en-US" dirty="0"/>
              <a:t>Residents of an area impacted by a plant retirement are unlikely to share a unified perspective. </a:t>
            </a:r>
            <a:r>
              <a:rPr lang="en-US" b="1" dirty="0"/>
              <a:t>Stakeholder groups within an impacted community may be affected in different ways</a:t>
            </a:r>
            <a:r>
              <a:rPr lang="en-US" dirty="0"/>
              <a:t>. </a:t>
            </a:r>
          </a:p>
          <a:p>
            <a:pPr lvl="1"/>
            <a:r>
              <a:rPr lang="en-US" b="1" dirty="0"/>
              <a:t>Beginning to develop plans for post-decommissioning/site repurposing early </a:t>
            </a:r>
            <a:r>
              <a:rPr lang="en-US" dirty="0"/>
              <a:t>— well ahead of the plant’s planned retirement date — can help ensure adequate time and opportunity for community engagement and help minimize economic harms. </a:t>
            </a:r>
          </a:p>
          <a:p>
            <a:pPr lvl="1"/>
            <a:endParaRPr lang="en-US" sz="1300" dirty="0"/>
          </a:p>
        </p:txBody>
      </p:sp>
    </p:spTree>
    <p:extLst>
      <p:ext uri="{BB962C8B-B14F-4D97-AF65-F5344CB8AC3E}">
        <p14:creationId xmlns:p14="http://schemas.microsoft.com/office/powerpoint/2010/main" val="17071781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C231-D1F3-499C-914B-75B4A3976E6E}"/>
              </a:ext>
            </a:extLst>
          </p:cNvPr>
          <p:cNvSpPr>
            <a:spLocks noGrp="1"/>
          </p:cNvSpPr>
          <p:nvPr>
            <p:ph type="title"/>
          </p:nvPr>
        </p:nvSpPr>
        <p:spPr>
          <a:xfrm>
            <a:off x="269004" y="274640"/>
            <a:ext cx="10053165" cy="808597"/>
          </a:xfrm>
        </p:spPr>
        <p:txBody>
          <a:bodyPr/>
          <a:lstStyle/>
          <a:p>
            <a:r>
              <a:rPr lang="en-US" dirty="0"/>
              <a:t>Considerations for enabling a just transition for impacted communities facing fossil-fuel plant retirement (2)</a:t>
            </a:r>
          </a:p>
        </p:txBody>
      </p:sp>
      <p:sp>
        <p:nvSpPr>
          <p:cNvPr id="3" name="Content Placeholder 2">
            <a:extLst>
              <a:ext uri="{FF2B5EF4-FFF2-40B4-BE49-F238E27FC236}">
                <a16:creationId xmlns:a16="http://schemas.microsoft.com/office/drawing/2014/main" id="{418CE7A4-F6E9-4E7F-86D1-2848AB9F8D08}"/>
              </a:ext>
            </a:extLst>
          </p:cNvPr>
          <p:cNvSpPr>
            <a:spLocks noGrp="1"/>
          </p:cNvSpPr>
          <p:nvPr>
            <p:ph idx="1"/>
          </p:nvPr>
        </p:nvSpPr>
        <p:spPr>
          <a:xfrm>
            <a:off x="220605" y="1468172"/>
            <a:ext cx="11653148" cy="5198313"/>
          </a:xfrm>
        </p:spPr>
        <p:txBody>
          <a:bodyPr/>
          <a:lstStyle/>
          <a:p>
            <a:r>
              <a:rPr lang="en-US" b="1" dirty="0"/>
              <a:t>Site repurposing considerations</a:t>
            </a:r>
          </a:p>
          <a:p>
            <a:pPr lvl="1"/>
            <a:r>
              <a:rPr lang="en-US" dirty="0"/>
              <a:t>Retired fossil-fuel plant sites have characteristics (e.g., transmission access, proximity to waterways or other infrastructure) that can make them </a:t>
            </a:r>
            <a:r>
              <a:rPr lang="en-US" b="1" dirty="0"/>
              <a:t>attractive sites for alternative energy generation </a:t>
            </a:r>
            <a:r>
              <a:rPr lang="en-US" dirty="0"/>
              <a:t>(e.g., utility-scale solar, storage). Building generation facilities can help minimize economic losses and </a:t>
            </a:r>
            <a:r>
              <a:rPr lang="en-US" b="1" dirty="0"/>
              <a:t>provide employment opportunities </a:t>
            </a:r>
            <a:r>
              <a:rPr lang="en-US" dirty="0"/>
              <a:t>for affected plant workers.</a:t>
            </a:r>
          </a:p>
          <a:p>
            <a:pPr lvl="1"/>
            <a:r>
              <a:rPr lang="en-US" dirty="0"/>
              <a:t>The location and infrastructure opportunities at retired plant sites can also make them </a:t>
            </a:r>
            <a:r>
              <a:rPr lang="en-US" b="1" dirty="0"/>
              <a:t>attractive sites for non-energy industrial development</a:t>
            </a:r>
            <a:r>
              <a:rPr lang="en-US" dirty="0"/>
              <a:t> (e.g., data centers, warehouses), which can also provide revenue and employment opportunities for impacted communities. </a:t>
            </a:r>
          </a:p>
          <a:p>
            <a:r>
              <a:rPr lang="en-US" b="1" dirty="0"/>
              <a:t>Additional community support considerations</a:t>
            </a:r>
          </a:p>
          <a:p>
            <a:pPr lvl="1"/>
            <a:r>
              <a:rPr lang="en-US" dirty="0"/>
              <a:t>Minimizing economic losses and addressing public health concerns, such as undertaking site remediation, requires adequate financial resources. </a:t>
            </a:r>
            <a:r>
              <a:rPr lang="en-US" b="1" dirty="0"/>
              <a:t>Identifying potential funding early </a:t>
            </a:r>
            <a:r>
              <a:rPr lang="en-US" dirty="0"/>
              <a:t>can help minimize harms. </a:t>
            </a:r>
          </a:p>
          <a:p>
            <a:pPr lvl="1"/>
            <a:r>
              <a:rPr lang="en-US" b="1" dirty="0"/>
              <a:t>Some jurisdictions have passed legislation or established programs </a:t>
            </a:r>
            <a:r>
              <a:rPr lang="en-US" dirty="0"/>
              <a:t>to provide dedicated funding for worker retraining and other economic transition (e.g., New Mexico’s Energy Transition Act, Colorado’s Just Transition Action Plan), and may impose requirements or include incentives for utilities or plant owners related to site repurposing and resource replacement.</a:t>
            </a:r>
          </a:p>
          <a:p>
            <a:pPr lvl="1"/>
            <a:endParaRPr lang="en-US" sz="1300" dirty="0"/>
          </a:p>
        </p:txBody>
      </p:sp>
    </p:spTree>
    <p:extLst>
      <p:ext uri="{BB962C8B-B14F-4D97-AF65-F5344CB8AC3E}">
        <p14:creationId xmlns:p14="http://schemas.microsoft.com/office/powerpoint/2010/main" val="23970161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96AA-AE85-B64E-9BB4-5BC56FD2B5B2}"/>
              </a:ext>
            </a:extLst>
          </p:cNvPr>
          <p:cNvSpPr>
            <a:spLocks noGrp="1"/>
          </p:cNvSpPr>
          <p:nvPr>
            <p:ph type="title"/>
          </p:nvPr>
        </p:nvSpPr>
        <p:spPr/>
        <p:txBody>
          <a:bodyPr/>
          <a:lstStyle/>
          <a:p>
            <a:r>
              <a:rPr lang="en-US" dirty="0"/>
              <a:t>How merchant generators handle stranded costs</a:t>
            </a:r>
          </a:p>
        </p:txBody>
      </p:sp>
      <p:sp>
        <p:nvSpPr>
          <p:cNvPr id="3" name="Content Placeholder 2">
            <a:extLst>
              <a:ext uri="{FF2B5EF4-FFF2-40B4-BE49-F238E27FC236}">
                <a16:creationId xmlns:a16="http://schemas.microsoft.com/office/drawing/2014/main" id="{71415718-59A8-7647-B60A-E51AC31038F6}"/>
              </a:ext>
            </a:extLst>
          </p:cNvPr>
          <p:cNvSpPr>
            <a:spLocks noGrp="1"/>
          </p:cNvSpPr>
          <p:nvPr>
            <p:ph idx="1"/>
          </p:nvPr>
        </p:nvSpPr>
        <p:spPr>
          <a:xfrm>
            <a:off x="274393" y="1600204"/>
            <a:ext cx="11541116" cy="4450972"/>
          </a:xfrm>
        </p:spPr>
        <p:txBody>
          <a:bodyPr/>
          <a:lstStyle/>
          <a:p>
            <a:r>
              <a:rPr lang="en-US" dirty="0" err="1"/>
              <a:t>Vistra</a:t>
            </a:r>
            <a:r>
              <a:rPr lang="en-US" dirty="0"/>
              <a:t> Energy conducted a revenue analysis of three large coal plants (totaling 4.2 GW) in ERCOT and determined that:</a:t>
            </a:r>
          </a:p>
          <a:p>
            <a:pPr lvl="1"/>
            <a:r>
              <a:rPr lang="en-US" dirty="0"/>
              <a:t>Prices were unlikely to be high enough for the plants to operate profitably in the foreseeable future.</a:t>
            </a:r>
          </a:p>
          <a:p>
            <a:pPr lvl="2"/>
            <a:r>
              <a:rPr lang="en-US" dirty="0"/>
              <a:t>Low prices would limit unit dispatch in the ERCOT energy market.</a:t>
            </a:r>
          </a:p>
          <a:p>
            <a:pPr lvl="2"/>
            <a:r>
              <a:rPr lang="en-US" dirty="0"/>
              <a:t>Infrequent dispatch would reduce revenues below the units’ carrying cost.</a:t>
            </a:r>
          </a:p>
          <a:p>
            <a:pPr lvl="1"/>
            <a:r>
              <a:rPr lang="en-US" dirty="0"/>
              <a:t>Combined-cycle natural gas, solar, and storage had significantly better prospects for profitability.</a:t>
            </a:r>
          </a:p>
          <a:p>
            <a:r>
              <a:rPr lang="en-US" dirty="0"/>
              <a:t>The company recorded a charge of approximately $206 million related to the retirements. </a:t>
            </a:r>
          </a:p>
          <a:p>
            <a:pPr lvl="1"/>
            <a:r>
              <a:rPr lang="en-US" dirty="0"/>
              <a:t>Including employee-related severance costs, non-cash charges for writing off materials inventory and capitalized improvements, changes to the timing and amounts of asset retirement obligations</a:t>
            </a:r>
          </a:p>
          <a:p>
            <a:pPr marL="5772150" indent="-328613"/>
            <a:r>
              <a:rPr lang="en-US" dirty="0"/>
              <a:t>In the company’s statement of consolidated income, the charge was recorded to operating costs and impairment of long-lived assets, resulting in a net loss for the year.</a:t>
            </a:r>
          </a:p>
          <a:p>
            <a:endParaRPr lang="en-US" dirty="0"/>
          </a:p>
          <a:p>
            <a:pPr lvl="1"/>
            <a:endParaRPr lang="en-US" dirty="0"/>
          </a:p>
        </p:txBody>
      </p:sp>
      <p:graphicFrame>
        <p:nvGraphicFramePr>
          <p:cNvPr id="4" name="Chart 3">
            <a:extLst>
              <a:ext uri="{FF2B5EF4-FFF2-40B4-BE49-F238E27FC236}">
                <a16:creationId xmlns:a16="http://schemas.microsoft.com/office/drawing/2014/main" id="{3DA28F7F-FEC9-984B-8C67-9DF1AC6E8240}"/>
              </a:ext>
            </a:extLst>
          </p:cNvPr>
          <p:cNvGraphicFramePr/>
          <p:nvPr/>
        </p:nvGraphicFramePr>
        <p:xfrm>
          <a:off x="304797" y="4482353"/>
          <a:ext cx="5253321" cy="2079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0744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58EBC-778C-DE48-90D0-62A1BA6EE2D0}"/>
              </a:ext>
            </a:extLst>
          </p:cNvPr>
          <p:cNvSpPr>
            <a:spLocks noGrp="1"/>
          </p:cNvSpPr>
          <p:nvPr>
            <p:ph type="title"/>
          </p:nvPr>
        </p:nvSpPr>
        <p:spPr>
          <a:xfrm>
            <a:off x="1981201" y="1"/>
            <a:ext cx="7724502" cy="1035352"/>
          </a:xfrm>
        </p:spPr>
        <p:txBody>
          <a:bodyPr/>
          <a:lstStyle/>
          <a:p>
            <a:r>
              <a:rPr lang="en-US" dirty="0"/>
              <a:t>Indicator: coal plant retirements hit record levels from 2017-20 despite policies beneficial to coal</a:t>
            </a:r>
          </a:p>
        </p:txBody>
      </p:sp>
      <p:graphicFrame>
        <p:nvGraphicFramePr>
          <p:cNvPr id="4" name="Chart 3">
            <a:extLst>
              <a:ext uri="{FF2B5EF4-FFF2-40B4-BE49-F238E27FC236}">
                <a16:creationId xmlns:a16="http://schemas.microsoft.com/office/drawing/2014/main" id="{478055AA-4DF6-7844-9B1F-884A25494EB2}"/>
              </a:ext>
            </a:extLst>
          </p:cNvPr>
          <p:cNvGraphicFramePr/>
          <p:nvPr/>
        </p:nvGraphicFramePr>
        <p:xfrm>
          <a:off x="1981201" y="1877976"/>
          <a:ext cx="8236857" cy="358302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7ADE3C7-A6F8-8947-B9C2-40BEB46FB406}"/>
              </a:ext>
            </a:extLst>
          </p:cNvPr>
          <p:cNvSpPr txBox="1"/>
          <p:nvPr/>
        </p:nvSpPr>
        <p:spPr>
          <a:xfrm>
            <a:off x="2360625" y="5524943"/>
            <a:ext cx="4699876" cy="307777"/>
          </a:xfrm>
          <a:prstGeom prst="rect">
            <a:avLst/>
          </a:prstGeom>
          <a:noFill/>
        </p:spPr>
        <p:txBody>
          <a:bodyPr wrap="none" rtlCol="0">
            <a:spAutoFit/>
          </a:bodyPr>
          <a:lstStyle/>
          <a:p>
            <a:r>
              <a:rPr lang="en-US" sz="1400" dirty="0"/>
              <a:t>Source: US Energy Information Administration, Form EIA 860 </a:t>
            </a:r>
          </a:p>
        </p:txBody>
      </p:sp>
      <p:sp>
        <p:nvSpPr>
          <p:cNvPr id="6" name="Rounded Rectangle 5">
            <a:extLst>
              <a:ext uri="{FF2B5EF4-FFF2-40B4-BE49-F238E27FC236}">
                <a16:creationId xmlns:a16="http://schemas.microsoft.com/office/drawing/2014/main" id="{C8556C8F-C4F7-3C4A-B501-AA3AC4A0DC47}"/>
              </a:ext>
            </a:extLst>
          </p:cNvPr>
          <p:cNvSpPr/>
          <p:nvPr/>
        </p:nvSpPr>
        <p:spPr>
          <a:xfrm>
            <a:off x="7644063" y="1877977"/>
            <a:ext cx="2477090" cy="3583023"/>
          </a:xfrm>
          <a:prstGeom prst="roundRect">
            <a:avLst>
              <a:gd name="adj" fmla="val 7629"/>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0" rIns="0" rtlCol="0" anchor="t"/>
          <a:lstStyle/>
          <a:p>
            <a:pPr algn="ctr"/>
            <a:r>
              <a:rPr lang="en-US" dirty="0">
                <a:solidFill>
                  <a:srgbClr val="FF0000"/>
                </a:solidFill>
              </a:rPr>
              <a:t>48 GW</a:t>
            </a:r>
          </a:p>
          <a:p>
            <a:pPr algn="ctr"/>
            <a:endParaRPr lang="en-US" sz="1400" i="1" dirty="0">
              <a:solidFill>
                <a:srgbClr val="FF0000"/>
              </a:solidFill>
            </a:endParaRPr>
          </a:p>
        </p:txBody>
      </p:sp>
      <p:sp>
        <p:nvSpPr>
          <p:cNvPr id="7" name="Rounded Rectangle 6">
            <a:extLst>
              <a:ext uri="{FF2B5EF4-FFF2-40B4-BE49-F238E27FC236}">
                <a16:creationId xmlns:a16="http://schemas.microsoft.com/office/drawing/2014/main" id="{471AC297-A5D8-7443-A119-7991FAB4179C}"/>
              </a:ext>
            </a:extLst>
          </p:cNvPr>
          <p:cNvSpPr/>
          <p:nvPr/>
        </p:nvSpPr>
        <p:spPr>
          <a:xfrm>
            <a:off x="5189621" y="1877977"/>
            <a:ext cx="2388408" cy="3583023"/>
          </a:xfrm>
          <a:prstGeom prst="roundRect">
            <a:avLst>
              <a:gd name="adj" fmla="val 7629"/>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a:solidFill>
                  <a:schemeClr val="accent1"/>
                </a:solidFill>
              </a:rPr>
              <a:t>37 GW</a:t>
            </a:r>
          </a:p>
        </p:txBody>
      </p:sp>
      <p:sp>
        <p:nvSpPr>
          <p:cNvPr id="3" name="TextBox 2">
            <a:extLst>
              <a:ext uri="{FF2B5EF4-FFF2-40B4-BE49-F238E27FC236}">
                <a16:creationId xmlns:a16="http://schemas.microsoft.com/office/drawing/2014/main" id="{1F1E9044-CFBE-4849-B596-234607432315}"/>
              </a:ext>
            </a:extLst>
          </p:cNvPr>
          <p:cNvSpPr txBox="1"/>
          <p:nvPr/>
        </p:nvSpPr>
        <p:spPr>
          <a:xfrm>
            <a:off x="3613509" y="1422400"/>
            <a:ext cx="5733364"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Conventional Steam Coal Capacity by Year Retired</a:t>
            </a:r>
          </a:p>
        </p:txBody>
      </p:sp>
    </p:spTree>
    <p:extLst>
      <p:ext uri="{BB962C8B-B14F-4D97-AF65-F5344CB8AC3E}">
        <p14:creationId xmlns:p14="http://schemas.microsoft.com/office/powerpoint/2010/main" val="2016098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E24F4D5-B9D7-234B-8B63-1BC062E47BCA}"/>
              </a:ext>
            </a:extLst>
          </p:cNvPr>
          <p:cNvSpPr>
            <a:spLocks noGrp="1"/>
          </p:cNvSpPr>
          <p:nvPr>
            <p:ph type="title"/>
          </p:nvPr>
        </p:nvSpPr>
        <p:spPr/>
        <p:txBody>
          <a:bodyPr/>
          <a:lstStyle/>
          <a:p>
            <a:r>
              <a:rPr lang="en-US" dirty="0"/>
              <a:t>Traditional bulk power system resources had simple baseload, non-baseload functions</a:t>
            </a:r>
          </a:p>
        </p:txBody>
      </p:sp>
      <p:graphicFrame>
        <p:nvGraphicFramePr>
          <p:cNvPr id="20" name="Content Placeholder 19">
            <a:extLst>
              <a:ext uri="{FF2B5EF4-FFF2-40B4-BE49-F238E27FC236}">
                <a16:creationId xmlns:a16="http://schemas.microsoft.com/office/drawing/2014/main" id="{A70D75EE-6F11-174E-80D6-856E5DFECA95}"/>
              </a:ext>
            </a:extLst>
          </p:cNvPr>
          <p:cNvGraphicFramePr>
            <a:graphicFrameLocks noGrp="1"/>
          </p:cNvGraphicFramePr>
          <p:nvPr>
            <p:ph idx="1"/>
          </p:nvPr>
        </p:nvGraphicFramePr>
        <p:xfrm>
          <a:off x="1730375" y="1600201"/>
          <a:ext cx="865505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56362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E24F4D5-B9D7-234B-8B63-1BC062E47BCA}"/>
              </a:ext>
            </a:extLst>
          </p:cNvPr>
          <p:cNvSpPr>
            <a:spLocks noGrp="1"/>
          </p:cNvSpPr>
          <p:nvPr>
            <p:ph type="title"/>
          </p:nvPr>
        </p:nvSpPr>
        <p:spPr/>
        <p:txBody>
          <a:bodyPr/>
          <a:lstStyle/>
          <a:p>
            <a:r>
              <a:rPr lang="en-US" dirty="0"/>
              <a:t>Today’s bulk power system operates more dynamically. “Baseload” is less relevant</a:t>
            </a:r>
          </a:p>
        </p:txBody>
      </p:sp>
      <p:graphicFrame>
        <p:nvGraphicFramePr>
          <p:cNvPr id="20" name="Content Placeholder 19">
            <a:extLst>
              <a:ext uri="{FF2B5EF4-FFF2-40B4-BE49-F238E27FC236}">
                <a16:creationId xmlns:a16="http://schemas.microsoft.com/office/drawing/2014/main" id="{A70D75EE-6F11-174E-80D6-856E5DFECA95}"/>
              </a:ext>
            </a:extLst>
          </p:cNvPr>
          <p:cNvGraphicFramePr>
            <a:graphicFrameLocks noGrp="1"/>
          </p:cNvGraphicFramePr>
          <p:nvPr>
            <p:ph idx="1"/>
          </p:nvPr>
        </p:nvGraphicFramePr>
        <p:xfrm>
          <a:off x="1730375" y="1600201"/>
          <a:ext cx="865505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7144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9AFA2D8-AC8E-2A4D-B3A2-8A0C004EDDEA}"/>
              </a:ext>
            </a:extLst>
          </p:cNvPr>
          <p:cNvSpPr>
            <a:spLocks noGrp="1"/>
          </p:cNvSpPr>
          <p:nvPr>
            <p:ph idx="1"/>
          </p:nvPr>
        </p:nvSpPr>
        <p:spPr/>
        <p:txBody>
          <a:bodyPr/>
          <a:lstStyle/>
          <a:p>
            <a:r>
              <a:rPr lang="en-US" dirty="0"/>
              <a:t>Grid is more complex, so utilities and regional grid operators have to be smarter about operating it</a:t>
            </a:r>
          </a:p>
          <a:p>
            <a:pPr lvl="1"/>
            <a:r>
              <a:rPr lang="en-US" dirty="0"/>
              <a:t>Critical functions are managed by minutes and seconds, rather than days and hours</a:t>
            </a:r>
          </a:p>
          <a:p>
            <a:pPr lvl="1"/>
            <a:r>
              <a:rPr lang="en-US" dirty="0"/>
              <a:t>Day-ahead, hour-ahead forecasts for load, wind, solar are integral parts of grid operation</a:t>
            </a:r>
          </a:p>
          <a:p>
            <a:r>
              <a:rPr lang="en-US" dirty="0"/>
              <a:t>Flexible resources are more important—and more valuable—than they were in the past</a:t>
            </a:r>
          </a:p>
          <a:p>
            <a:r>
              <a:rPr lang="en-US" dirty="0"/>
              <a:t>Smarter operation releases additional value, resulting in lower customer rates</a:t>
            </a:r>
          </a:p>
          <a:p>
            <a:r>
              <a:rPr lang="en-US" dirty="0"/>
              <a:t>By accommodating more wind and solar, the grid operates with lower emissions (</a:t>
            </a:r>
            <a:r>
              <a:rPr lang="en-US" i="1" dirty="0">
                <a:solidFill>
                  <a:schemeClr val="accent2"/>
                </a:solidFill>
              </a:rPr>
              <a:t>and</a:t>
            </a:r>
            <a:r>
              <a:rPr lang="en-US" dirty="0"/>
              <a:t> at lower cost)</a:t>
            </a:r>
          </a:p>
        </p:txBody>
      </p:sp>
      <p:pic>
        <p:nvPicPr>
          <p:cNvPr id="11" name="Content Placeholder 10">
            <a:extLst>
              <a:ext uri="{FF2B5EF4-FFF2-40B4-BE49-F238E27FC236}">
                <a16:creationId xmlns:a16="http://schemas.microsoft.com/office/drawing/2014/main" id="{A9907ECF-601A-1F49-8030-43DD24F55ECD}"/>
              </a:ext>
            </a:extLst>
          </p:cNvPr>
          <p:cNvPicPr>
            <a:picLocks noGrp="1" noChangeAspect="1"/>
          </p:cNvPicPr>
          <p:nvPr>
            <p:ph idx="13"/>
          </p:nvPr>
        </p:nvPicPr>
        <p:blipFill rotWithShape="1">
          <a:blip r:embed="rId3"/>
          <a:srcRect l="11292"/>
          <a:stretch/>
        </p:blipFill>
        <p:spPr>
          <a:xfrm>
            <a:off x="5883254" y="1675590"/>
            <a:ext cx="5932510" cy="4447304"/>
          </a:xfrm>
        </p:spPr>
      </p:pic>
      <p:sp>
        <p:nvSpPr>
          <p:cNvPr id="7" name="Title 6">
            <a:extLst>
              <a:ext uri="{FF2B5EF4-FFF2-40B4-BE49-F238E27FC236}">
                <a16:creationId xmlns:a16="http://schemas.microsoft.com/office/drawing/2014/main" id="{E9359091-7C29-5E41-A1B1-7252B48119B6}"/>
              </a:ext>
            </a:extLst>
          </p:cNvPr>
          <p:cNvSpPr>
            <a:spLocks noGrp="1"/>
          </p:cNvSpPr>
          <p:nvPr>
            <p:ph type="title"/>
          </p:nvPr>
        </p:nvSpPr>
        <p:spPr/>
        <p:txBody>
          <a:bodyPr/>
          <a:lstStyle/>
          <a:p>
            <a:r>
              <a:rPr lang="en-US" dirty="0"/>
              <a:t>Implications of a changing fuel mix</a:t>
            </a:r>
            <a:br>
              <a:rPr lang="en-US" dirty="0"/>
            </a:br>
            <a:r>
              <a:rPr lang="en-US" dirty="0"/>
              <a:t>on planning and operating the bulk power system</a:t>
            </a:r>
          </a:p>
        </p:txBody>
      </p:sp>
    </p:spTree>
    <p:extLst>
      <p:ext uri="{BB962C8B-B14F-4D97-AF65-F5344CB8AC3E}">
        <p14:creationId xmlns:p14="http://schemas.microsoft.com/office/powerpoint/2010/main" val="4085056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86ABC8F2252B4F8C1D23B3306FEF8B" ma:contentTypeVersion="9" ma:contentTypeDescription="Create a new document." ma:contentTypeScope="" ma:versionID="f35fd13b616e604c6e1f389201232d5e">
  <xsd:schema xmlns:xsd="http://www.w3.org/2001/XMLSchema" xmlns:xs="http://www.w3.org/2001/XMLSchema" xmlns:p="http://schemas.microsoft.com/office/2006/metadata/properties" xmlns:ns3="4315b05c-18a5-495b-8cf7-3d6c4b2bce79" xmlns:ns4="9b2acf94-313f-469d-8d94-7b525d49d36a" targetNamespace="http://schemas.microsoft.com/office/2006/metadata/properties" ma:root="true" ma:fieldsID="feffc0f67f451835b31be513dc3ff8ea" ns3:_="" ns4:_="">
    <xsd:import namespace="4315b05c-18a5-495b-8cf7-3d6c4b2bce79"/>
    <xsd:import namespace="9b2acf94-313f-469d-8d94-7b525d49d36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5b05c-18a5-495b-8cf7-3d6c4b2bce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2acf94-313f-469d-8d94-7b525d49d36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A44272-DDDB-4E98-852E-39F136EB6556}">
  <ds:schemaRefs>
    <ds:schemaRef ds:uri="http://schemas.microsoft.com/sharepoint/v3/contenttype/forms"/>
  </ds:schemaRefs>
</ds:datastoreItem>
</file>

<file path=customXml/itemProps2.xml><?xml version="1.0" encoding="utf-8"?>
<ds:datastoreItem xmlns:ds="http://schemas.openxmlformats.org/officeDocument/2006/customXml" ds:itemID="{9C7036B8-CA25-4826-80F7-A46103E90EA9}">
  <ds:schemaRefs>
    <ds:schemaRef ds:uri="http://purl.org/dc/dcmitype/"/>
    <ds:schemaRef ds:uri="4315b05c-18a5-495b-8cf7-3d6c4b2bce79"/>
    <ds:schemaRef ds:uri="http://purl.org/dc/terms/"/>
    <ds:schemaRef ds:uri="http://schemas.openxmlformats.org/package/2006/metadata/core-properties"/>
    <ds:schemaRef ds:uri="http://purl.org/dc/elements/1.1/"/>
    <ds:schemaRef ds:uri="http://schemas.microsoft.com/office/infopath/2007/PartnerControls"/>
    <ds:schemaRef ds:uri="http://www.w3.org/XML/1998/namespace"/>
    <ds:schemaRef ds:uri="http://schemas.microsoft.com/office/2006/documentManagement/types"/>
    <ds:schemaRef ds:uri="9b2acf94-313f-469d-8d94-7b525d49d36a"/>
    <ds:schemaRef ds:uri="http://schemas.microsoft.com/office/2006/metadata/properties"/>
  </ds:schemaRefs>
</ds:datastoreItem>
</file>

<file path=customXml/itemProps3.xml><?xml version="1.0" encoding="utf-8"?>
<ds:datastoreItem xmlns:ds="http://schemas.openxmlformats.org/officeDocument/2006/customXml" ds:itemID="{E3AF9EA1-BC05-48E0-9D4F-E765DE3AF1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5b05c-18a5-495b-8cf7-3d6c4b2bce79"/>
    <ds:schemaRef ds:uri="9b2acf94-313f-469d-8d94-7b525d49d3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34354</TotalTime>
  <Words>8750</Words>
  <Application>Microsoft Macintosh PowerPoint</Application>
  <PresentationFormat>Widescreen</PresentationFormat>
  <Paragraphs>570</Paragraphs>
  <Slides>58</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Avenir Next LT Pro</vt:lpstr>
      <vt:lpstr>Calibri</vt:lpstr>
      <vt:lpstr>Lucida Grande</vt:lpstr>
      <vt:lpstr>Source Sans Pro Web</vt:lpstr>
      <vt:lpstr>Wingdings</vt:lpstr>
      <vt:lpstr>Office Theme</vt:lpstr>
      <vt:lpstr>Planning for Retirement of Baseload Resources </vt:lpstr>
      <vt:lpstr>Agenda</vt:lpstr>
      <vt:lpstr>Framing the Issue</vt:lpstr>
      <vt:lpstr>Resource replacement is linked to a bigger picture of power sector evolution</vt:lpstr>
      <vt:lpstr>What does the evolution look like?</vt:lpstr>
      <vt:lpstr>Indicator: coal plant retirements hit record levels from 2017-20 despite policies beneficial to coal</vt:lpstr>
      <vt:lpstr>Traditional bulk power system resources had simple baseload, non-baseload functions</vt:lpstr>
      <vt:lpstr>Today’s bulk power system operates more dynamically. “Baseload” is less relevant</vt:lpstr>
      <vt:lpstr>Implications of a changing fuel mix on planning and operating the bulk power system</vt:lpstr>
      <vt:lpstr>Important Modeling Types</vt:lpstr>
      <vt:lpstr>3 model types: Capacity expansion, production cost, power flow</vt:lpstr>
      <vt:lpstr>Key Issues and Assumptions that Impact Capacity Expansion Planning</vt:lpstr>
      <vt:lpstr>Key modeling issues and assumptions that impact resource decision-making</vt:lpstr>
      <vt:lpstr>Load projections</vt:lpstr>
      <vt:lpstr>Fuel price forecasts</vt:lpstr>
      <vt:lpstr>Capital expenditure forecasts</vt:lpstr>
      <vt:lpstr>Non-traditional replacement resources (1)</vt:lpstr>
      <vt:lpstr>Non-traditional replacement resources (2)</vt:lpstr>
      <vt:lpstr>Resource Adequacy Considerations</vt:lpstr>
      <vt:lpstr>Resource adequacy, reliability, and resilience: Defining and distinguishing the concepts </vt:lpstr>
      <vt:lpstr>Classic approach to resource adequacy: system reserve margin at peak load</vt:lpstr>
      <vt:lpstr>Wind and solar generation cannot be controlled to deliver their full operating capacity at peak</vt:lpstr>
      <vt:lpstr>Classic approach can also overestimate solar’s capacity contribution as solar penetration grows</vt:lpstr>
      <vt:lpstr>New problem: adequacy of flexible resources to address high, sustained ramping requirements</vt:lpstr>
      <vt:lpstr>Operational challenge, but also a measurement challenge: traditional resource adequacy metrics miss the picture</vt:lpstr>
      <vt:lpstr>Research frontier: probabilistic approaches to estimating resource adequacy</vt:lpstr>
      <vt:lpstr>Middle ground approaches to measuring  resource adequacy</vt:lpstr>
      <vt:lpstr>Inertia and System Reliability</vt:lpstr>
      <vt:lpstr>System inertia and reliability </vt:lpstr>
      <vt:lpstr>System inertia</vt:lpstr>
      <vt:lpstr>How to know if you will have enough inertia?</vt:lpstr>
      <vt:lpstr>Just Transition and Environmental Justice</vt:lpstr>
      <vt:lpstr>Just transition for impacted communities: defining key terms</vt:lpstr>
      <vt:lpstr>Economic losses from plant retirements</vt:lpstr>
      <vt:lpstr>Case study: Navajo Generating Station and Kayenta Mine—Page and Kayenta, Arizona</vt:lpstr>
      <vt:lpstr>Case study: Edwards Power Station—Bartonville, Illinois</vt:lpstr>
      <vt:lpstr>Threshold questions public utility commissions may consider</vt:lpstr>
      <vt:lpstr>Timing and Stranded Costs</vt:lpstr>
      <vt:lpstr>Salt River Project’s retirement strategy for Navajo Generating Station</vt:lpstr>
      <vt:lpstr>No MW-for-MW replacement of Navajo Generating Station with new resources</vt:lpstr>
      <vt:lpstr>Securitization: Financial approach to reducing the burden of stranded costs from assets included in rate base</vt:lpstr>
      <vt:lpstr>Questions Utility Consumer Advocates Can Ask</vt:lpstr>
      <vt:lpstr>Questions utility consumer advocates can ask (1)</vt:lpstr>
      <vt:lpstr>Questions utility consumer advocates can ask (2)</vt:lpstr>
      <vt:lpstr>Questions utility consumer advocates can ask (3)</vt:lpstr>
      <vt:lpstr>Sources and Additional Resources</vt:lpstr>
      <vt:lpstr>Sources and Additional Resources</vt:lpstr>
      <vt:lpstr>Contact</vt:lpstr>
      <vt:lpstr>Extra Slides</vt:lpstr>
      <vt:lpstr>Maintain system stability</vt:lpstr>
      <vt:lpstr>Main drivers of coal industry decline and plant closures</vt:lpstr>
      <vt:lpstr>U.S. electricity generation over rime (1950–2020)</vt:lpstr>
      <vt:lpstr>U.S coal mining employment over time (1985–2021)</vt:lpstr>
      <vt:lpstr>Planned coal and gas plant retirements (2021–2030)</vt:lpstr>
      <vt:lpstr>Sherburne County Generating Station (Sherco):  Becker, Minnesota</vt:lpstr>
      <vt:lpstr>Considerations for enabling a just transition for impacted communities facing fossil-fuel plant retirement (1)</vt:lpstr>
      <vt:lpstr>Considerations for enabling a just transition for impacted communities facing fossil-fuel plant retirement (2)</vt:lpstr>
      <vt:lpstr>How merchant generators handle stranded costs</vt:lpstr>
    </vt:vector>
  </TitlesOfParts>
  <Company>PNNL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London</dc:creator>
  <cp:lastModifiedBy>Lisa Schwartz</cp:lastModifiedBy>
  <cp:revision>389</cp:revision>
  <dcterms:created xsi:type="dcterms:W3CDTF">2016-09-19T20:28:28Z</dcterms:created>
  <dcterms:modified xsi:type="dcterms:W3CDTF">2021-11-19T17:06:42Z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0x0101004C86ABC8F2252B4F8C1D23B3306FEF8B</vt:lpwstr>
  </property>
</Properties>
</file>