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343" r:id="rId3"/>
    <p:sldId id="340" r:id="rId4"/>
    <p:sldId id="15421" r:id="rId5"/>
    <p:sldId id="341" r:id="rId6"/>
    <p:sldId id="257" r:id="rId7"/>
    <p:sldId id="342" r:id="rId8"/>
    <p:sldId id="327" r:id="rId9"/>
    <p:sldId id="344" r:id="rId10"/>
    <p:sldId id="351" r:id="rId11"/>
    <p:sldId id="345" r:id="rId12"/>
    <p:sldId id="15423" r:id="rId13"/>
    <p:sldId id="346" r:id="rId14"/>
    <p:sldId id="15420" r:id="rId15"/>
    <p:sldId id="352" r:id="rId16"/>
    <p:sldId id="15425" r:id="rId17"/>
    <p:sldId id="347" r:id="rId18"/>
    <p:sldId id="349" r:id="rId19"/>
    <p:sldId id="338" r:id="rId20"/>
    <p:sldId id="339" r:id="rId21"/>
    <p:sldId id="15424" r:id="rId22"/>
    <p:sldId id="265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sa Schwartz" initials="LCS" lastIdx="1" clrIdx="0">
    <p:extLst>
      <p:ext uri="{19B8F6BF-5375-455C-9EA6-DF929625EA0E}">
        <p15:presenceInfo xmlns:p15="http://schemas.microsoft.com/office/powerpoint/2012/main" userId="Lisa Schwar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55" autoAdjust="0"/>
    <p:restoredTop sz="94674"/>
  </p:normalViewPr>
  <p:slideViewPr>
    <p:cSldViewPr snapToGrid="0" snapToObjects="1">
      <p:cViewPr varScale="1">
        <p:scale>
          <a:sx n="119" d="100"/>
          <a:sy n="119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E873E6-85A1-8146-86DA-6390D4C144C8}" type="datetimeFigureOut">
              <a:rPr lang="en-US" smtClean="0"/>
              <a:t>10/28/21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31B6D-0B64-DB44-A162-C071BCCA0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6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1B6D-0B64-DB44-A162-C071BCCA08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2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43999" cy="68562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" y="823"/>
            <a:ext cx="9139426" cy="68545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2048246"/>
            <a:ext cx="8861629" cy="2202515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3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02834" y="5117898"/>
            <a:ext cx="8658797" cy="2743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presenter organization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02835" y="5400575"/>
            <a:ext cx="8658796" cy="27432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presentation event or location</a:t>
            </a:r>
          </a:p>
        </p:txBody>
      </p:sp>
      <p:sp>
        <p:nvSpPr>
          <p:cNvPr id="18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201054" y="4661324"/>
            <a:ext cx="8660577" cy="27432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None/>
              <a:defRPr sz="2000" b="1" baseline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CLICK TO ADD PRESENTER NAME(S)</a:t>
            </a:r>
          </a:p>
        </p:txBody>
      </p:sp>
      <p:sp>
        <p:nvSpPr>
          <p:cNvPr id="21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" name="Picture 19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227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205793" y="1615440"/>
            <a:ext cx="8726708" cy="4307840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ctr">
              <a:buNone/>
              <a:defRPr sz="1800" i="1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94337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935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5"/>
            <a:ext cx="9139425" cy="68545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94" y="1600202"/>
            <a:ext cx="8655837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8" name="Picture 17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08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5"/>
            <a:ext cx="9139425" cy="685456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05795" y="1600202"/>
            <a:ext cx="4222348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4639283" y="1600202"/>
            <a:ext cx="4222348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8" name="Picture 17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39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5"/>
            <a:ext cx="9139425" cy="685456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95" y="1535113"/>
            <a:ext cx="4222348" cy="4122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205795" y="2062172"/>
            <a:ext cx="4222348" cy="3779204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4"/>
          </p:nvPr>
        </p:nvSpPr>
        <p:spPr>
          <a:xfrm>
            <a:off x="4639283" y="2062172"/>
            <a:ext cx="4222348" cy="3779204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5"/>
          </p:nvPr>
        </p:nvSpPr>
        <p:spPr>
          <a:xfrm>
            <a:off x="4639284" y="1535113"/>
            <a:ext cx="4222347" cy="4122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" name="Picture 19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02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5"/>
            <a:ext cx="9139425" cy="6854568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"/>
          </p:nvPr>
        </p:nvSpPr>
        <p:spPr>
          <a:xfrm>
            <a:off x="205793" y="1615440"/>
            <a:ext cx="8726708" cy="4307840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ctr">
              <a:buNone/>
              <a:defRPr sz="1800" i="1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4" name="Picture 13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79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5"/>
            <a:ext cx="9139425" cy="6854568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" name="Picture 12" descr="GMLC_Logo-0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18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05794" y="1600202"/>
            <a:ext cx="8655837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9926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05795" y="1600202"/>
            <a:ext cx="4222348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9283" y="1600202"/>
            <a:ext cx="4222348" cy="4525963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2145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808597"/>
          </a:xfrm>
          <a:prstGeom prst="rect">
            <a:avLst/>
          </a:prstGeo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205795" y="1535113"/>
            <a:ext cx="4222348" cy="4122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3"/>
          </p:nvPr>
        </p:nvSpPr>
        <p:spPr>
          <a:xfrm>
            <a:off x="205795" y="2062172"/>
            <a:ext cx="4222348" cy="3779204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4"/>
          </p:nvPr>
        </p:nvSpPr>
        <p:spPr>
          <a:xfrm>
            <a:off x="4639283" y="2062172"/>
            <a:ext cx="4222348" cy="3779204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buClrTx/>
              <a:buSzPct val="90000"/>
              <a:buFont typeface="Lucida Grande"/>
              <a:buChar char="►"/>
              <a:defRPr sz="2000">
                <a:latin typeface="Arial"/>
                <a:cs typeface="Arial"/>
              </a:defRPr>
            </a:lvl1pPr>
            <a:lvl2pPr marL="742950" indent="-285750">
              <a:buClrTx/>
              <a:buFont typeface="Arial"/>
              <a:buChar char="◼"/>
              <a:defRPr sz="1800">
                <a:latin typeface="Arial"/>
                <a:cs typeface="Arial"/>
              </a:defRPr>
            </a:lvl2pPr>
            <a:lvl3pPr marL="1143000" indent="-228600">
              <a:buClrTx/>
              <a:buSzPct val="120000"/>
              <a:buFont typeface="Lucida Grande"/>
              <a:buChar char="•"/>
              <a:defRPr sz="1600">
                <a:latin typeface="Arial"/>
                <a:cs typeface="Arial"/>
              </a:defRPr>
            </a:lvl3pPr>
            <a:lvl4pPr marL="1600200" indent="-228600">
              <a:buClr>
                <a:schemeClr val="tx1"/>
              </a:buClr>
              <a:buSzPct val="85000"/>
              <a:buFont typeface="Wingdings" charset="2"/>
              <a:buChar char="u"/>
              <a:defRPr sz="1400">
                <a:latin typeface="Arial"/>
                <a:cs typeface="Arial"/>
              </a:defRPr>
            </a:lvl4pPr>
            <a:lvl5pPr marL="2057400" indent="-228600">
              <a:buClr>
                <a:schemeClr val="tx1"/>
              </a:buClr>
              <a:buSzPct val="95000"/>
              <a:buFont typeface="Arial"/>
              <a:buChar char="►"/>
              <a:defRPr sz="1200"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5"/>
          </p:nvPr>
        </p:nvSpPr>
        <p:spPr>
          <a:xfrm>
            <a:off x="4639284" y="1535113"/>
            <a:ext cx="4222347" cy="412220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4541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1716"/>
            <a:ext cx="9139426" cy="685456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205794" y="201168"/>
            <a:ext cx="6775943" cy="86868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>
          <a:xfrm>
            <a:off x="7340130" y="6356351"/>
            <a:ext cx="120046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47B0AD-4045-D246-BDAD-F671F36BE5C4}" type="datetime4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October 28, 2021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648662" y="6454975"/>
            <a:ext cx="0" cy="1828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743456" y="6360083"/>
            <a:ext cx="226373" cy="365125"/>
          </a:xfrm>
          <a:prstGeom prst="rect">
            <a:avLst/>
          </a:prstGeom>
        </p:spPr>
        <p:txBody>
          <a:bodyPr lIns="0" tIns="0" bIns="0" anchor="ctr" anchorCtr="0"/>
          <a:lstStyle>
            <a:defPPr>
              <a:defRPr lang="en-US"/>
            </a:defPPr>
            <a:lvl1pPr marL="0" algn="l" defTabSz="457200" rtl="0" eaLnBrk="1" latinLnBrk="0" hangingPunct="1">
              <a:defRPr sz="900" b="1" kern="1200">
                <a:solidFill>
                  <a:srgbClr val="707276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722D57-58D6-9447-A6D5-A97F6C35A8FB}" type="slidenum">
              <a:rPr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3" name="Picture 12" descr="GMLC_Logo-04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6433" y="1716"/>
            <a:ext cx="1255279" cy="159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98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500" b="1" kern="1200">
          <a:solidFill>
            <a:srgbClr val="70727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gridarchitecture.pnnl.gov/media/methods/Grid_Architecture_Principles_and_Consequences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ilitydive.com/news/by-2030-portland-general-sees-distributed-resources-meeting-up-to-25-of-p/608376/" TargetMode="External"/><Relationship Id="rId7" Type="http://schemas.openxmlformats.org/officeDocument/2006/relationships/hyperlink" Target="https://www.energynetworks.org/creating-tomorrows-networks/open-networks/" TargetMode="External"/><Relationship Id="rId2" Type="http://schemas.openxmlformats.org/officeDocument/2006/relationships/hyperlink" Target="https://www.woodmac.com/news/editorial/der-growth-united-state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mp.lbl.gov/publications/distribution-systems-high-distributed" TargetMode="External"/><Relationship Id="rId5" Type="http://schemas.openxmlformats.org/officeDocument/2006/relationships/hyperlink" Target="https://www.vibrantcleanenergy.com/wp-content/uploads/2020/12/WhyDERs_ES_Final.pdf" TargetMode="External"/><Relationship Id="rId4" Type="http://schemas.openxmlformats.org/officeDocument/2006/relationships/hyperlink" Target="https://microgridknowledge.com/cleanspark-luxury-home-microgrids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gridworks.org/wp-content/uploads/2017/01/Gridworks_CoordinationTransmission.pdf" TargetMode="External"/><Relationship Id="rId2" Type="http://schemas.openxmlformats.org/officeDocument/2006/relationships/hyperlink" Target="https://www.naruc.org/taskfor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puc.ca.gov/news-and-updates/newsroom/environmental-and-social-justice-action-plan" TargetMode="External"/><Relationship Id="rId5" Type="http://schemas.openxmlformats.org/officeDocument/2006/relationships/hyperlink" Target="https://docs.cpuc.ca.gov/SearchRes.aspx?DocFormat=ALL&amp;DocID=390664433" TargetMode="External"/><Relationship Id="rId4" Type="http://schemas.openxmlformats.org/officeDocument/2006/relationships/hyperlink" Target="https://ieeexplore.ieee.org/document/8643617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LKristov91@gmail.com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iforniadgstats.ca.gov/charts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1" y="2048246"/>
            <a:ext cx="8861629" cy="1687895"/>
          </a:xfrm>
        </p:spPr>
        <p:txBody>
          <a:bodyPr/>
          <a:lstStyle/>
          <a:p>
            <a:r>
              <a:rPr lang="en-US" dirty="0"/>
              <a:t>Distributed Energy Resources and FERC Order 2222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4"/>
          </p:nvPr>
        </p:nvSpPr>
        <p:spPr>
          <a:xfrm>
            <a:off x="202833" y="4927107"/>
            <a:ext cx="8658797" cy="3696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Electric System Policy, Structure, Market Design</a:t>
            </a:r>
          </a:p>
          <a:p>
            <a:r>
              <a:rPr lang="en-US" dirty="0"/>
              <a:t>Berkeley Lab consultant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/>
          </p:nvPr>
        </p:nvSpPr>
        <p:spPr>
          <a:xfrm>
            <a:off x="201054" y="5508151"/>
            <a:ext cx="8658795" cy="700188"/>
          </a:xfrm>
        </p:spPr>
        <p:txBody>
          <a:bodyPr>
            <a:normAutofit/>
          </a:bodyPr>
          <a:lstStyle/>
          <a:p>
            <a:r>
              <a:rPr lang="en-US" b="1" dirty="0"/>
              <a:t>Technical Training on Contemporary Electricity System Issues</a:t>
            </a:r>
            <a:br>
              <a:rPr lang="en-US" b="1" dirty="0"/>
            </a:br>
            <a:r>
              <a:rPr lang="en-US" b="1" dirty="0"/>
              <a:t>for National Association of State Utility Consumer Advocates</a:t>
            </a:r>
          </a:p>
          <a:p>
            <a:pPr lvl="0"/>
            <a:r>
              <a:rPr lang="en-US" b="1" dirty="0"/>
              <a:t>October 29, 2021</a:t>
            </a:r>
          </a:p>
          <a:p>
            <a:pPr lvl="0"/>
            <a:endParaRPr lang="en-US" b="1" dirty="0"/>
          </a:p>
          <a:p>
            <a:pPr lvl="0"/>
            <a:endParaRPr lang="en-US" b="1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6"/>
          </p:nvPr>
        </p:nvSpPr>
        <p:spPr>
          <a:xfrm>
            <a:off x="201054" y="4557483"/>
            <a:ext cx="8660577" cy="274320"/>
          </a:xfrm>
        </p:spPr>
        <p:txBody>
          <a:bodyPr/>
          <a:lstStyle/>
          <a:p>
            <a:r>
              <a:rPr lang="en-US" dirty="0"/>
              <a:t>Lorenzo </a:t>
            </a:r>
            <a:r>
              <a:rPr lang="en-US" dirty="0" err="1"/>
              <a:t>Kristov</a:t>
            </a:r>
            <a:r>
              <a:rPr lang="en-US" dirty="0"/>
              <a:t>, PhD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A21B66-7DBE-124F-A2D2-85455EBDB5F9}"/>
              </a:ext>
            </a:extLst>
          </p:cNvPr>
          <p:cNvSpPr txBox="1"/>
          <p:nvPr/>
        </p:nvSpPr>
        <p:spPr>
          <a:xfrm>
            <a:off x="0" y="6392395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This presentation was funded by the U.S. Department of Energy’s</a:t>
            </a:r>
            <a:b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Office of Electricity and Building Technologies Office.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649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6914664" cy="626698"/>
          </a:xfrm>
        </p:spPr>
        <p:txBody>
          <a:bodyPr/>
          <a:lstStyle/>
          <a:p>
            <a:r>
              <a:rPr lang="en-US" dirty="0"/>
              <a:t>FERC Order 2222 — issued 9/17/20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348414"/>
            <a:ext cx="8567145" cy="5234946"/>
          </a:xfrm>
        </p:spPr>
        <p:txBody>
          <a:bodyPr/>
          <a:lstStyle/>
          <a:p>
            <a:r>
              <a:rPr lang="en-US" dirty="0"/>
              <a:t>“… to remove barriers to the participation of distributed energy resource aggregations [DERA] in the capacity, energy, and ancillary service markets operated by Regional Transmission Organizations and Independent System Operators (RTO/ISO)”</a:t>
            </a:r>
          </a:p>
          <a:p>
            <a:r>
              <a:rPr lang="en-US" dirty="0"/>
              <a:t>Barriers addressed: Individual DERs may be too small or unable to meet performance requirements on a stand-alone basis</a:t>
            </a:r>
          </a:p>
          <a:p>
            <a:r>
              <a:rPr lang="en-US" dirty="0"/>
              <a:t>Main requirements for RTO/ISO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Define “DER Aggregator” as RTO/ISO market participant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Create market ”participation models” for DERA ≥ 100 kW capacity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Centrality of the DER Aggregator-RTO Relationship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Establish coordination with Distribution Utilities &amp; Aggregators &amp; enable voluntary engagement with state regulators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Order is optional for utilities with &lt; 4 million MWh annual energy delivered</a:t>
            </a:r>
          </a:p>
          <a:p>
            <a:r>
              <a:rPr lang="en-US" dirty="0"/>
              <a:t>Compliance filings due July 2021: CAISO &amp; NYISO filed on time; multi-state (PJM, MISO, SPP, ISO-NE) got extensions to Spring 2022</a:t>
            </a:r>
          </a:p>
          <a:p>
            <a:r>
              <a:rPr lang="en-US" dirty="0"/>
              <a:t>Implementation dates to be proposed by each RTO/ISO </a:t>
            </a:r>
          </a:p>
        </p:txBody>
      </p:sp>
    </p:spTree>
    <p:extLst>
      <p:ext uri="{BB962C8B-B14F-4D97-AF65-F5344CB8AC3E}">
        <p14:creationId xmlns:p14="http://schemas.microsoft.com/office/powerpoint/2010/main" val="15347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7153204" cy="626698"/>
          </a:xfrm>
        </p:spPr>
        <p:txBody>
          <a:bodyPr/>
          <a:lstStyle/>
          <a:p>
            <a:r>
              <a:rPr lang="en-US" dirty="0"/>
              <a:t>FERC Order 2222 — ongoing efforts &amp; issues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600202"/>
            <a:ext cx="8655837" cy="4983158"/>
          </a:xfrm>
        </p:spPr>
        <p:txBody>
          <a:bodyPr/>
          <a:lstStyle/>
          <a:p>
            <a:r>
              <a:rPr lang="en-US" dirty="0"/>
              <a:t>CAISO &amp; NYISO had FERC-approved DERA participation models before Order 2222 was issued, but multi-state RTOs did not</a:t>
            </a:r>
          </a:p>
          <a:p>
            <a:r>
              <a:rPr lang="en-US" dirty="0"/>
              <a:t>All RTOs had models for aggregating demand response (DR); real aim of Order 2222 was to aggregate “injecting” DERs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Order does not apply to homogeneous aggregations of DR — these are governed by prior FERC Orders 719 and 745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Order allows “heterogeneous” DERAs that include some DR resources and some injecting DERs — some 719 &amp; 745 provisions apply to the DR members of a heterogeneous DERA</a:t>
            </a:r>
          </a:p>
          <a:p>
            <a:r>
              <a:rPr lang="en-US" dirty="0"/>
              <a:t>The multi-state RTOs have working groups in progress with distribution utilities, aggregators, regulators &amp; other stakeholders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In some RTOs, utilities and regulators have separate collaborative efforts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Industry efforts by Electric Power Research Institute and Advanced Energy Economy </a:t>
            </a:r>
          </a:p>
          <a:p>
            <a:r>
              <a:rPr lang="en-US" dirty="0"/>
              <a:t>A major issue is “double counting” and “double payment” for services DERA may provide to customer, retail and wholesale</a:t>
            </a:r>
          </a:p>
        </p:txBody>
      </p:sp>
    </p:spTree>
    <p:extLst>
      <p:ext uri="{BB962C8B-B14F-4D97-AF65-F5344CB8AC3E}">
        <p14:creationId xmlns:p14="http://schemas.microsoft.com/office/powerpoint/2010/main" val="4246223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2" y="250890"/>
            <a:ext cx="7350953" cy="766434"/>
          </a:xfrm>
        </p:spPr>
        <p:txBody>
          <a:bodyPr/>
          <a:lstStyle/>
          <a:p>
            <a:r>
              <a:rPr lang="en-US" dirty="0"/>
              <a:t>FERC Order 2222 — need for new coordination procedures between utility, aggregator &amp; RTO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87FBB62-1D1F-2C43-8E32-A64DED4C8DC1}"/>
              </a:ext>
            </a:extLst>
          </p:cNvPr>
          <p:cNvGrpSpPr/>
          <p:nvPr/>
        </p:nvGrpSpPr>
        <p:grpSpPr>
          <a:xfrm>
            <a:off x="349870" y="1662559"/>
            <a:ext cx="3450236" cy="3375056"/>
            <a:chOff x="8448840" y="1193801"/>
            <a:chExt cx="3235160" cy="3782813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A931F8D3-AD3B-A44D-A686-86F15727E6E5}"/>
                </a:ext>
              </a:extLst>
            </p:cNvPr>
            <p:cNvSpPr/>
            <p:nvPr/>
          </p:nvSpPr>
          <p:spPr bwMode="auto">
            <a:xfrm>
              <a:off x="8636000" y="1193801"/>
              <a:ext cx="3048000" cy="408623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/>
                <a:t>RTO/ISO – Transmission Grid</a:t>
              </a:r>
              <a:endParaRPr lang="en-US" sz="1600" dirty="0">
                <a:latin typeface="Arial" charset="0"/>
              </a:endParaRP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BAACBD6F-8E47-8440-A50E-C76A3957FC97}"/>
                </a:ext>
              </a:extLst>
            </p:cNvPr>
            <p:cNvSpPr/>
            <p:nvPr/>
          </p:nvSpPr>
          <p:spPr bwMode="auto">
            <a:xfrm>
              <a:off x="9652000" y="2538231"/>
              <a:ext cx="2032000" cy="76331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latin typeface="Arial" charset="0"/>
                </a:rPr>
                <a:t>Distribution System (Utility or DSO)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F7AF82F5-0482-0B43-9A7F-F384701887C3}"/>
                </a:ext>
              </a:extLst>
            </p:cNvPr>
            <p:cNvSpPr/>
            <p:nvPr/>
          </p:nvSpPr>
          <p:spPr bwMode="auto">
            <a:xfrm>
              <a:off x="9448801" y="4567991"/>
              <a:ext cx="1995932" cy="408623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/>
                <a:t>DERs, Customers</a:t>
              </a:r>
              <a:endParaRPr lang="en-US" sz="1600" dirty="0">
                <a:latin typeface="Arial" charset="0"/>
              </a:endParaRP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D6B52A16-C5B3-2648-8286-1E3461C4685E}"/>
                </a:ext>
              </a:extLst>
            </p:cNvPr>
            <p:cNvSpPr/>
            <p:nvPr/>
          </p:nvSpPr>
          <p:spPr bwMode="auto">
            <a:xfrm>
              <a:off x="8448840" y="3444082"/>
              <a:ext cx="1320800" cy="681038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121917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/>
                <a:t>DER Aggregator</a:t>
              </a:r>
              <a:endParaRPr lang="en-US" sz="1600" dirty="0">
                <a:latin typeface="Arial" charset="0"/>
              </a:endParaRP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C78C1A29-C386-9C4F-86A1-0C565809AEA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0668000" y="3276450"/>
              <a:ext cx="0" cy="1291541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A4CA2AE-C114-A04C-9545-C5F22945CAC2}"/>
                </a:ext>
              </a:extLst>
            </p:cNvPr>
            <p:cNvCxnSpPr>
              <a:cxnSpLocks/>
              <a:endCxn id="8" idx="0"/>
            </p:cNvCxnSpPr>
            <p:nvPr/>
          </p:nvCxnSpPr>
          <p:spPr bwMode="auto">
            <a:xfrm>
              <a:off x="10668000" y="1602423"/>
              <a:ext cx="0" cy="935808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20095561-61E1-3444-8395-0B95487DD17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9346199" y="4172514"/>
              <a:ext cx="514349" cy="35982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70C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E39855FE-7A6F-E84A-8445-C3FA17E03E99}"/>
                </a:ext>
              </a:extLst>
            </p:cNvPr>
            <p:cNvCxnSpPr>
              <a:cxnSpLocks/>
              <a:endCxn id="10" idx="0"/>
            </p:cNvCxnSpPr>
            <p:nvPr/>
          </p:nvCxnSpPr>
          <p:spPr bwMode="auto">
            <a:xfrm>
              <a:off x="9109240" y="1612839"/>
              <a:ext cx="0" cy="1831243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70C0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78F4BD8-F60C-3C42-8239-7287D2EA456A}"/>
              </a:ext>
            </a:extLst>
          </p:cNvPr>
          <p:cNvGrpSpPr/>
          <p:nvPr/>
        </p:nvGrpSpPr>
        <p:grpSpPr>
          <a:xfrm>
            <a:off x="391753" y="5459601"/>
            <a:ext cx="3134584" cy="1038582"/>
            <a:chOff x="8234948" y="5138886"/>
            <a:chExt cx="3251200" cy="1252215"/>
          </a:xfrm>
        </p:grpSpPr>
        <p:sp>
          <p:nvSpPr>
            <p:cNvPr id="16" name="Rounded Rectangle 15">
              <a:extLst>
                <a:ext uri="{FF2B5EF4-FFF2-40B4-BE49-F238E27FC236}">
                  <a16:creationId xmlns:a16="http://schemas.microsoft.com/office/drawing/2014/main" id="{EFF3DF54-191D-2F44-A9D2-91C6B761DC67}"/>
                </a:ext>
              </a:extLst>
            </p:cNvPr>
            <p:cNvSpPr/>
            <p:nvPr/>
          </p:nvSpPr>
          <p:spPr bwMode="auto">
            <a:xfrm>
              <a:off x="8234948" y="5138886"/>
              <a:ext cx="3251200" cy="1252215"/>
            </a:xfrm>
            <a:prstGeom prst="roundRect">
              <a:avLst/>
            </a:prstGeom>
            <a:solidFill>
              <a:srgbClr val="F4FAF5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21920" tIns="60960" rIns="121920" bIns="6096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r" defTabSz="1219170" fontAlgn="base">
                <a:spcBef>
                  <a:spcPts val="300"/>
                </a:spcBef>
                <a:spcAft>
                  <a:spcPct val="0"/>
                </a:spcAft>
              </a:pPr>
              <a:r>
                <a:rPr lang="en-US" sz="1600" dirty="0">
                  <a:latin typeface="Arial" charset="0"/>
                </a:rPr>
                <a:t>Electric power flows</a:t>
              </a:r>
            </a:p>
            <a:p>
              <a:pPr algn="r" defTabSz="1219170" fontAlgn="base">
                <a:spcBef>
                  <a:spcPts val="300"/>
                </a:spcBef>
                <a:spcAft>
                  <a:spcPct val="0"/>
                </a:spcAft>
              </a:pPr>
              <a:r>
                <a:rPr lang="en-US" sz="1600" dirty="0"/>
                <a:t>Market transactions </a:t>
              </a:r>
            </a:p>
            <a:p>
              <a:pPr algn="r" defTabSz="1219170" fontAlgn="base">
                <a:spcBef>
                  <a:spcPts val="300"/>
                </a:spcBef>
                <a:spcAft>
                  <a:spcPct val="0"/>
                </a:spcAft>
              </a:pPr>
              <a:r>
                <a:rPr lang="en-US" sz="1600" dirty="0"/>
                <a:t>With physical performance </a:t>
              </a:r>
              <a:endParaRPr lang="en-US" sz="1600" dirty="0">
                <a:latin typeface="Arial" charset="0"/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7B492FD-C88D-5545-AC1A-3F2751603FE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41013" y="5430818"/>
              <a:ext cx="762000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triangle"/>
              <a:tailEnd type="triangle"/>
            </a:ln>
            <a:effectLst/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35900E75-C464-414F-B17E-4F35E7EC8C2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41013" y="5761829"/>
              <a:ext cx="762000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70C0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D6EEB4D-41D1-5D43-81B4-77D7FCE0E032}"/>
              </a:ext>
            </a:extLst>
          </p:cNvPr>
          <p:cNvSpPr txBox="1">
            <a:spLocks/>
          </p:cNvSpPr>
          <p:nvPr/>
        </p:nvSpPr>
        <p:spPr>
          <a:xfrm>
            <a:off x="4410616" y="1662560"/>
            <a:ext cx="3783352" cy="451261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Tx/>
              <a:buSzPct val="90000"/>
              <a:buFont typeface="Lucida Grande"/>
              <a:buChar char="►"/>
              <a:defRPr sz="20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Tx/>
              <a:buFont typeface="Arial"/>
              <a:buChar char="◼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Tx/>
              <a:buSzPct val="120000"/>
              <a:buFont typeface="Lucida Grande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SzPct val="85000"/>
              <a:buFont typeface="Wingdings" charset="2"/>
              <a:buChar char="u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Arial"/>
              <a:buChar char="►"/>
              <a:defRPr sz="12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Order 2222 para 129: “… we … require each RTO/ISO to have tariff provisions that allow </a:t>
            </a:r>
            <a:r>
              <a:rPr lang="en-US" sz="1600" b="1" dirty="0"/>
              <a:t>distributed energy resource aggregations to </a:t>
            </a:r>
            <a:r>
              <a:rPr lang="en-US" sz="1600" b="1" u="sng" dirty="0"/>
              <a:t>participate directly</a:t>
            </a:r>
            <a:r>
              <a:rPr lang="en-US" sz="1600" b="1" dirty="0"/>
              <a:t> in RTO/ISO markets</a:t>
            </a:r>
            <a:r>
              <a:rPr lang="en-US" sz="1600" dirty="0"/>
              <a:t>.” </a:t>
            </a:r>
          </a:p>
          <a:p>
            <a:r>
              <a:rPr lang="en-US" sz="1600" dirty="0"/>
              <a:t>(</a:t>
            </a:r>
            <a:r>
              <a:rPr lang="en-US" sz="1600" dirty="0">
                <a:hlinkClick r:id="rId2"/>
              </a:rPr>
              <a:t>PNNL-29117</a:t>
            </a:r>
            <a:r>
              <a:rPr lang="en-US" sz="1600" dirty="0"/>
              <a:t>): “</a:t>
            </a:r>
            <a:r>
              <a:rPr lang="en-US" sz="1600" b="1" u="sng" dirty="0"/>
              <a:t>Tier bypassing</a:t>
            </a:r>
            <a:r>
              <a:rPr lang="en-US" sz="1600" b="1" dirty="0"/>
              <a:t> </a:t>
            </a:r>
            <a:r>
              <a:rPr lang="en-US" sz="1600" dirty="0"/>
              <a:t>occurs when a device, system, or agent at one level of a grid hierarchy connects to, directs, or controls an element more than one tier away.” </a:t>
            </a:r>
          </a:p>
          <a:p>
            <a:pPr marL="0" indent="0">
              <a:buFont typeface="Lucida Grande"/>
              <a:buNone/>
            </a:pPr>
            <a:br>
              <a:rPr lang="en-US" sz="1600" dirty="0"/>
            </a:br>
            <a:r>
              <a:rPr lang="en-US" sz="1600" dirty="0"/>
              <a:t>Under 2222, </a:t>
            </a:r>
            <a:r>
              <a:rPr lang="en-US" sz="1600" b="1" dirty="0"/>
              <a:t>market transactions bypass the distribution system</a:t>
            </a:r>
            <a:r>
              <a:rPr lang="en-US" sz="1600" dirty="0"/>
              <a:t>, where electric power must flow to move between DERs and the transmission grid. This is how 2222 creates tier bypassing and causes a </a:t>
            </a:r>
            <a:r>
              <a:rPr lang="en-US" sz="1600" b="1" dirty="0"/>
              <a:t>coordination gap.</a:t>
            </a:r>
          </a:p>
        </p:txBody>
      </p:sp>
    </p:spTree>
    <p:extLst>
      <p:ext uri="{BB962C8B-B14F-4D97-AF65-F5344CB8AC3E}">
        <p14:creationId xmlns:p14="http://schemas.microsoft.com/office/powerpoint/2010/main" val="568044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3628" y="274639"/>
            <a:ext cx="6914664" cy="639761"/>
          </a:xfrm>
        </p:spPr>
        <p:txBody>
          <a:bodyPr/>
          <a:lstStyle/>
          <a:p>
            <a:r>
              <a:rPr lang="en-US" dirty="0"/>
              <a:t>Technical issues for distribution utilities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402490"/>
            <a:ext cx="8655837" cy="4998310"/>
          </a:xfrm>
        </p:spPr>
        <p:txBody>
          <a:bodyPr/>
          <a:lstStyle/>
          <a:p>
            <a:r>
              <a:rPr lang="en-US" dirty="0"/>
              <a:t>Operations =&gt; How to ensure safe &amp; reliable operation, while enabling DERA participation in wholesale markets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Key distinction between injecting and non-injecting DERs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Interconnection procedures for individual DERs establish requirements (e.g., inverter settings) and operating limits (e.g., maximum injection)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60-day reliability review of a proposed DERA — Order 2222 requires utility sign-off for DERA to participate in RTO markets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Aggregation Agreements between utility and aggregator define each entity’s roles and responsibilities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Order 2222 requires “Transparent, non-discriminatory” procedures for a utility to over-ride RTO dispatch of DERA for distribution reliability</a:t>
            </a:r>
          </a:p>
          <a:p>
            <a:r>
              <a:rPr lang="en-US" dirty="0"/>
              <a:t>Three-way coordination between utility, aggregator and RTO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Distribution conditions can constrain DERA operation. How are changing system conditions communicated?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How does the utility decide when DER/DERA curtailment is necessary?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How is limited grid capacity allocated among multiple DERAs?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808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13628" y="213754"/>
            <a:ext cx="6914664" cy="807522"/>
          </a:xfrm>
        </p:spPr>
        <p:txBody>
          <a:bodyPr/>
          <a:lstStyle/>
          <a:p>
            <a:r>
              <a:rPr lang="en-US" dirty="0"/>
              <a:t>Framework for distribution system reliability and operational coordination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4081" y="2938551"/>
            <a:ext cx="8655837" cy="3616625"/>
          </a:xfrm>
        </p:spPr>
        <p:txBody>
          <a:bodyPr/>
          <a:lstStyle/>
          <a:p>
            <a:pPr marL="0" indent="0">
              <a:buNone/>
            </a:pPr>
            <a:r>
              <a:rPr lang="en-US" sz="1800" i="1" dirty="0"/>
              <a:t>Principle: Conduct studies, establish procedures &amp; agreements upfront (1, 2, 3) to minimize reliability impact of unexpected events in operational time</a:t>
            </a:r>
          </a:p>
          <a:p>
            <a:pPr marL="295275" indent="-295275">
              <a:buFont typeface="+mj-lt"/>
              <a:buAutoNum type="arabicPeriod"/>
            </a:pPr>
            <a:r>
              <a:rPr lang="en-US" sz="1800" dirty="0"/>
              <a:t>DER interconnection: Establish DER performance parameters (e.g., inverter settings) &amp; utility right to curtail DER operation in Interconnection Agreement</a:t>
            </a:r>
          </a:p>
          <a:p>
            <a:pPr marL="695325" lvl="1" indent="-295275">
              <a:buFont typeface="Wingdings" pitchFamily="2" charset="2"/>
              <a:buChar char="§"/>
            </a:pPr>
            <a:r>
              <a:rPr lang="en-US" sz="1600" dirty="0"/>
              <a:t>Utility may not have standardized interconnection procedures for injecting DERs</a:t>
            </a:r>
          </a:p>
          <a:p>
            <a:pPr marL="295275" indent="-295275">
              <a:buFont typeface="+mj-lt"/>
              <a:buAutoNum type="arabicPeriod"/>
            </a:pPr>
            <a:r>
              <a:rPr lang="en-US" sz="1800" dirty="0"/>
              <a:t>60-day review: Utility studies DERA for impacts on the network, and individual DER eligibility to participate; utility consent required to register DERA with RTO</a:t>
            </a:r>
          </a:p>
          <a:p>
            <a:pPr marL="695325" lvl="1" indent="-295275">
              <a:buFont typeface="Wingdings" pitchFamily="2" charset="2"/>
              <a:buChar char="§"/>
            </a:pPr>
            <a:r>
              <a:rPr lang="en-US" sz="1600" dirty="0"/>
              <a:t>Utility may study simultaneous maximum output of all DERs in the DERA</a:t>
            </a:r>
          </a:p>
          <a:p>
            <a:pPr marL="295275" indent="-295275">
              <a:buFont typeface="+mj-lt"/>
              <a:buAutoNum type="arabicPeriod"/>
            </a:pPr>
            <a:r>
              <a:rPr lang="en-US" sz="1800" dirty="0"/>
              <a:t>Establish procedures to inform Aggregator or RTO of distribution constraints</a:t>
            </a:r>
          </a:p>
          <a:p>
            <a:pPr marL="695325" lvl="1" indent="-295275">
              <a:buFont typeface="Wingdings" pitchFamily="2" charset="2"/>
              <a:buChar char="§"/>
            </a:pPr>
            <a:r>
              <a:rPr lang="en-US" sz="1600" dirty="0"/>
              <a:t>Abnormal configurations, planned or unplanned, may constrain DERA operation</a:t>
            </a:r>
          </a:p>
          <a:p>
            <a:pPr marL="295275" indent="-295275">
              <a:buFont typeface="+mj-lt"/>
              <a:buAutoNum type="arabicPeriod"/>
            </a:pPr>
            <a:r>
              <a:rPr lang="en-US" sz="1800" dirty="0"/>
              <a:t>Aggregator is responsible to inform RTO of current DERA capability and is responsible for deviations from RTO dispatch instructions</a:t>
            </a:r>
          </a:p>
          <a:p>
            <a:pPr marL="295275" indent="-295275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616DD9-4613-A54A-8533-31A672635C7E}"/>
              </a:ext>
            </a:extLst>
          </p:cNvPr>
          <p:cNvSpPr/>
          <p:nvPr/>
        </p:nvSpPr>
        <p:spPr>
          <a:xfrm>
            <a:off x="498767" y="1880537"/>
            <a:ext cx="1485479" cy="954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1. Individual DER Interconnections &amp; Interconnection Agreements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4536B2-13F2-5149-8F5D-460D8CFCCADC}"/>
              </a:ext>
            </a:extLst>
          </p:cNvPr>
          <p:cNvSpPr/>
          <p:nvPr/>
        </p:nvSpPr>
        <p:spPr>
          <a:xfrm>
            <a:off x="4820783" y="1885039"/>
            <a:ext cx="2032817" cy="949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3. Procedures for Utility to Convey Distribution System Conditions to Aggregator &amp; DERs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DDE9267-3F0A-0940-B173-E6996A43CF7C}"/>
              </a:ext>
            </a:extLst>
          </p:cNvPr>
          <p:cNvCxnSpPr>
            <a:cxnSpLocks/>
          </p:cNvCxnSpPr>
          <p:nvPr/>
        </p:nvCxnSpPr>
        <p:spPr>
          <a:xfrm>
            <a:off x="1833285" y="2288762"/>
            <a:ext cx="5733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D0607BA-CF97-6547-AC9B-3D838F4F5F68}"/>
              </a:ext>
            </a:extLst>
          </p:cNvPr>
          <p:cNvSpPr/>
          <p:nvPr/>
        </p:nvSpPr>
        <p:spPr>
          <a:xfrm>
            <a:off x="7267665" y="1880539"/>
            <a:ext cx="1396218" cy="9497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4. Aggregator Actions in Response to Dx Constraints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3A5020A-1CA7-5E4F-85A2-1F6AE9134B59}"/>
              </a:ext>
            </a:extLst>
          </p:cNvPr>
          <p:cNvSpPr/>
          <p:nvPr/>
        </p:nvSpPr>
        <p:spPr>
          <a:xfrm>
            <a:off x="2391146" y="1880537"/>
            <a:ext cx="2032817" cy="954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/>
              <a:t>2. Utility Review of Proposed DERA and “Aggregation Agreement” (AA) with Aggregator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1D6C8D2-49D8-C948-8E48-CBCB6D96F3AB}"/>
              </a:ext>
            </a:extLst>
          </p:cNvPr>
          <p:cNvCxnSpPr>
            <a:cxnSpLocks/>
          </p:cNvCxnSpPr>
          <p:nvPr/>
        </p:nvCxnSpPr>
        <p:spPr>
          <a:xfrm>
            <a:off x="4274796" y="2280588"/>
            <a:ext cx="5733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BA4F516-A541-B54A-BD44-92C0E36214D6}"/>
              </a:ext>
            </a:extLst>
          </p:cNvPr>
          <p:cNvCxnSpPr>
            <a:cxnSpLocks/>
          </p:cNvCxnSpPr>
          <p:nvPr/>
        </p:nvCxnSpPr>
        <p:spPr>
          <a:xfrm>
            <a:off x="6677349" y="2276324"/>
            <a:ext cx="57337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>
            <a:extLst>
              <a:ext uri="{FF2B5EF4-FFF2-40B4-BE49-F238E27FC236}">
                <a16:creationId xmlns:a16="http://schemas.microsoft.com/office/drawing/2014/main" id="{B66C34BA-E76B-4040-89B8-07698550E2F3}"/>
              </a:ext>
            </a:extLst>
          </p:cNvPr>
          <p:cNvSpPr/>
          <p:nvPr/>
        </p:nvSpPr>
        <p:spPr>
          <a:xfrm rot="16200000">
            <a:off x="2214912" y="501679"/>
            <a:ext cx="314794" cy="236071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Right Brace 14">
            <a:extLst>
              <a:ext uri="{FF2B5EF4-FFF2-40B4-BE49-F238E27FC236}">
                <a16:creationId xmlns:a16="http://schemas.microsoft.com/office/drawing/2014/main" id="{4EF9528C-83EB-4B48-B486-3E678618BCE8}"/>
              </a:ext>
            </a:extLst>
          </p:cNvPr>
          <p:cNvSpPr/>
          <p:nvPr/>
        </p:nvSpPr>
        <p:spPr>
          <a:xfrm rot="16200000">
            <a:off x="6410283" y="514797"/>
            <a:ext cx="314794" cy="2360719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6A2777-693C-4548-8C64-E3D420F267CA}"/>
              </a:ext>
            </a:extLst>
          </p:cNvPr>
          <p:cNvSpPr txBox="1"/>
          <p:nvPr/>
        </p:nvSpPr>
        <p:spPr>
          <a:xfrm>
            <a:off x="1385074" y="1245563"/>
            <a:ext cx="21418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DERA Set-up &amp; Registration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FA10548-E25E-8D49-863C-E34E163F68F4}"/>
              </a:ext>
            </a:extLst>
          </p:cNvPr>
          <p:cNvSpPr txBox="1"/>
          <p:nvPr/>
        </p:nvSpPr>
        <p:spPr>
          <a:xfrm>
            <a:off x="5271628" y="1269313"/>
            <a:ext cx="263078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Market &amp; Operational Timeframe</a:t>
            </a:r>
          </a:p>
        </p:txBody>
      </p:sp>
    </p:spTree>
    <p:extLst>
      <p:ext uri="{BB962C8B-B14F-4D97-AF65-F5344CB8AC3E}">
        <p14:creationId xmlns:p14="http://schemas.microsoft.com/office/powerpoint/2010/main" val="3758384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2" y="274639"/>
            <a:ext cx="7149073" cy="639761"/>
          </a:xfrm>
        </p:spPr>
        <p:txBody>
          <a:bodyPr/>
          <a:lstStyle/>
          <a:p>
            <a:r>
              <a:rPr lang="en-US" dirty="0"/>
              <a:t>More technical issues for distribution utilities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600202"/>
            <a:ext cx="8655837" cy="4812321"/>
          </a:xfrm>
        </p:spPr>
        <p:txBody>
          <a:bodyPr/>
          <a:lstStyle/>
          <a:p>
            <a:r>
              <a:rPr lang="en-US" dirty="0"/>
              <a:t>Distribution planning 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Long-term forecasting of DER adoption and performance impacts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Identifying and implementing DER solutions to upgrade needs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Uses of energy storage locally to manage variability</a:t>
            </a:r>
          </a:p>
          <a:p>
            <a:r>
              <a:rPr lang="en-US" dirty="0"/>
              <a:t>Short-term forecasting of net load at T-D interfaces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Key input for running RTO markets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Affected by the activities of participating and non-participating DERs</a:t>
            </a:r>
          </a:p>
          <a:p>
            <a:r>
              <a:rPr lang="en-US" dirty="0"/>
              <a:t>Double counting and double payment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RTO can limit participation of DERs that are compensated for the “same service” under another program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 can be ineligible to participate in a DERA if it “is included in a retail program to reduce a utility’s or other load-serving entity’s obligations to purchase services from the RTO/ISO market.”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Utility can review the DERA in the 60-day review period to determine eligibility of individual DERs to participate</a:t>
            </a:r>
          </a:p>
        </p:txBody>
      </p:sp>
    </p:spTree>
    <p:extLst>
      <p:ext uri="{BB962C8B-B14F-4D97-AF65-F5344CB8AC3E}">
        <p14:creationId xmlns:p14="http://schemas.microsoft.com/office/powerpoint/2010/main" val="270500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2" y="274639"/>
            <a:ext cx="7564710" cy="639761"/>
          </a:xfrm>
        </p:spPr>
        <p:txBody>
          <a:bodyPr/>
          <a:lstStyle/>
          <a:p>
            <a:r>
              <a:rPr lang="en-US" dirty="0"/>
              <a:t>Information, communication and use cases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5" y="1304087"/>
            <a:ext cx="8563068" cy="5220659"/>
          </a:xfrm>
        </p:spPr>
        <p:txBody>
          <a:bodyPr/>
          <a:lstStyle/>
          <a:p>
            <a:r>
              <a:rPr lang="en-US" dirty="0"/>
              <a:t>RTO, Aggregator, Utility — each has different objectives: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RTO wants certainty that the DERA will deliver as instructed, to support bulk system operation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Aggregator wants to participate in and earn reliable revenue streams from the RTO markets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The Distribution Utility wants to maintain a reliable, efficient system without compromising its own or its regulator’s other objectives</a:t>
            </a:r>
          </a:p>
          <a:p>
            <a:r>
              <a:rPr lang="en-US" dirty="0"/>
              <a:t>Information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Utility needs visibility to immediate network conditions to monitor impacts of load variation and DER activity</a:t>
            </a:r>
          </a:p>
          <a:p>
            <a:r>
              <a:rPr lang="en-US" dirty="0"/>
              <a:t>Communication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Each entity has information the others need to meet their objectives; communication must be timely and accurate</a:t>
            </a:r>
          </a:p>
          <a:p>
            <a:r>
              <a:rPr lang="en-US" dirty="0"/>
              <a:t>Use Cases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Complex questions can’t be solved at the abstract level; define use cases that capture realistic scenarios &amp; focus on outcomes of concern</a:t>
            </a:r>
          </a:p>
        </p:txBody>
      </p:sp>
    </p:spTree>
    <p:extLst>
      <p:ext uri="{BB962C8B-B14F-4D97-AF65-F5344CB8AC3E}">
        <p14:creationId xmlns:p14="http://schemas.microsoft.com/office/powerpoint/2010/main" val="4220442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00572"/>
          </a:xfrm>
        </p:spPr>
        <p:txBody>
          <a:bodyPr/>
          <a:lstStyle/>
          <a:p>
            <a:r>
              <a:rPr lang="en-US" dirty="0"/>
              <a:t>Costs to accommodate high DER volumes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414847"/>
            <a:ext cx="8655837" cy="5010667"/>
          </a:xfrm>
        </p:spPr>
        <p:txBody>
          <a:bodyPr/>
          <a:lstStyle/>
          <a:p>
            <a:r>
              <a:rPr lang="en-US" dirty="0"/>
              <a:t>Growth of DERs will require new capabilities of distribution utilities, </a:t>
            </a:r>
            <a:br>
              <a:rPr lang="en-US" dirty="0"/>
            </a:br>
            <a:r>
              <a:rPr lang="en-US" dirty="0"/>
              <a:t>even without Order 2222 and wholesale market participation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Refinements to interconnection procedures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Database for tracking all connected DERs by location, type, size, etc.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Visibility to DER real-time performance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Tariffs and controls to align DER performance with distribution grid needs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“Grid modernization” investments depend on state’s goals, customers’ needs and interests, DER growth rate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Incremental needs under Order 2222 may be small part of DER-driven enhancements</a:t>
            </a:r>
          </a:p>
          <a:p>
            <a:r>
              <a:rPr lang="en-US" dirty="0"/>
              <a:t>Cost responsibility of DER owners  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Interconnection-related grid upgrades — depends on interconnection type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Metering, telemetry, interconnection facilities</a:t>
            </a:r>
          </a:p>
          <a:p>
            <a:r>
              <a:rPr lang="en-US" dirty="0"/>
              <a:t>Internal utility costs will depend on DER volume &amp; growth rate</a:t>
            </a:r>
          </a:p>
          <a:p>
            <a:pPr lvl="1">
              <a:buFont typeface="Wingdings" pitchFamily="2" charset="2"/>
              <a:buChar char="q"/>
            </a:pPr>
            <a:r>
              <a:rPr lang="en-US" sz="1700" dirty="0"/>
              <a:t>Communication &amp; control systems; staff enhancements</a:t>
            </a:r>
          </a:p>
          <a:p>
            <a:r>
              <a:rPr lang="en-US" dirty="0"/>
              <a:t>Utility may apply “wholesale market access charge” to Aggregators </a:t>
            </a:r>
          </a:p>
        </p:txBody>
      </p:sp>
    </p:spTree>
    <p:extLst>
      <p:ext uri="{BB962C8B-B14F-4D97-AF65-F5344CB8AC3E}">
        <p14:creationId xmlns:p14="http://schemas.microsoft.com/office/powerpoint/2010/main" val="1518233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7239827" cy="600004"/>
          </a:xfrm>
        </p:spPr>
        <p:txBody>
          <a:bodyPr/>
          <a:lstStyle/>
          <a:p>
            <a:r>
              <a:rPr lang="en-US" dirty="0"/>
              <a:t>Example: new California regulatory initiative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451918"/>
            <a:ext cx="8655837" cy="5094371"/>
          </a:xfrm>
        </p:spPr>
        <p:txBody>
          <a:bodyPr/>
          <a:lstStyle/>
          <a:p>
            <a:r>
              <a:rPr lang="en-US" dirty="0"/>
              <a:t>Order Instituting Rulemaking to Modernize the Electric Grid for a High Distributed Energy Resources Future (R.21-06-017)</a:t>
            </a:r>
          </a:p>
          <a:p>
            <a:r>
              <a:rPr lang="en-US" dirty="0"/>
              <a:t>Intended to “…capture as much value as possible from DERs as well as mitigate any unintended negative impacts.” </a:t>
            </a:r>
          </a:p>
          <a:p>
            <a:r>
              <a:rPr lang="en-US" dirty="0"/>
              <a:t>Assumes high DER growth, especially transportation electrification</a:t>
            </a:r>
          </a:p>
          <a:p>
            <a:r>
              <a:rPr lang="en-US" dirty="0"/>
              <a:t>Emphasis on environmental and social justice goals</a:t>
            </a:r>
          </a:p>
          <a:p>
            <a:r>
              <a:rPr lang="en-US" dirty="0"/>
              <a:t>Three parallel tracks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Distribution system operator roles and responsibilities, utility and aggregator business models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Near-term improvement of distribution planning framework, tools and processes into a more holistic distribution planning process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Grid modernization investments in near-to-medium term, alignment with distribution planning and general rate cases, operationalizing smart inverters </a:t>
            </a:r>
          </a:p>
          <a:p>
            <a:r>
              <a:rPr lang="en-US" dirty="0"/>
              <a:t>Companion “DER Action Plan” mapping interrelated proceedings</a:t>
            </a:r>
          </a:p>
          <a:p>
            <a:r>
              <a:rPr lang="en-US" dirty="0"/>
              <a:t>Three-year time frame</a:t>
            </a:r>
          </a:p>
        </p:txBody>
      </p:sp>
    </p:spTree>
    <p:extLst>
      <p:ext uri="{BB962C8B-B14F-4D97-AF65-F5344CB8AC3E}">
        <p14:creationId xmlns:p14="http://schemas.microsoft.com/office/powerpoint/2010/main" val="3028368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787E0-1C40-E94E-9480-5F196E8C8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53" y="274640"/>
            <a:ext cx="7651329" cy="600572"/>
          </a:xfrm>
        </p:spPr>
        <p:txBody>
          <a:bodyPr/>
          <a:lstStyle/>
          <a:p>
            <a:r>
              <a:rPr lang="en-US" dirty="0"/>
              <a:t>Questions utility consumer advocates can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161CE-1A13-2242-B38D-03E9F3E77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95" y="1287697"/>
            <a:ext cx="8572446" cy="5404651"/>
          </a:xfrm>
        </p:spPr>
        <p:txBody>
          <a:bodyPr/>
          <a:lstStyle/>
          <a:p>
            <a:r>
              <a:rPr lang="en-US" sz="1900" dirty="0"/>
              <a:t>What are your state’s objectives for the future electricity system?</a:t>
            </a:r>
          </a:p>
          <a:p>
            <a:r>
              <a:rPr lang="en-US" sz="1900" dirty="0"/>
              <a:t>What is the current status of distribution utilities’ capabilities?</a:t>
            </a:r>
          </a:p>
          <a:p>
            <a:pPr lvl="1"/>
            <a:r>
              <a:rPr lang="en-US" sz="1700" dirty="0"/>
              <a:t>Database of all DER installations (location, type, size)</a:t>
            </a:r>
          </a:p>
          <a:p>
            <a:pPr lvl="1"/>
            <a:r>
              <a:rPr lang="en-US" sz="1700" dirty="0"/>
              <a:t>Interconnection procedures (transparency, time &amp; cost, risk mitigation)</a:t>
            </a:r>
          </a:p>
          <a:p>
            <a:pPr lvl="1"/>
            <a:r>
              <a:rPr lang="en-US" sz="1700" dirty="0"/>
              <a:t>Circuit “hosting capacity” studies and access to data</a:t>
            </a:r>
          </a:p>
          <a:p>
            <a:pPr lvl="1"/>
            <a:r>
              <a:rPr lang="en-US" sz="1700" dirty="0"/>
              <a:t>Forecasting of DER growth and behavior</a:t>
            </a:r>
          </a:p>
          <a:p>
            <a:pPr lvl="1"/>
            <a:r>
              <a:rPr lang="en-US" sz="1700" dirty="0"/>
              <a:t>Integration of DER into distribution planning</a:t>
            </a:r>
          </a:p>
          <a:p>
            <a:r>
              <a:rPr lang="en-US" sz="1900" dirty="0"/>
              <a:t>How can incentives and opportunities for customers with on-site DERs be modified to encourage contributions to grid performance &amp; reliability?</a:t>
            </a:r>
          </a:p>
          <a:p>
            <a:r>
              <a:rPr lang="en-US" sz="1900" dirty="0"/>
              <a:t>How can resilience and other local benefits of DERs be valued? </a:t>
            </a:r>
          </a:p>
          <a:p>
            <a:r>
              <a:rPr lang="en-US" sz="1900" dirty="0"/>
              <a:t>How can marginalized community voices be brought into regulatory proceedings?</a:t>
            </a:r>
          </a:p>
          <a:p>
            <a:r>
              <a:rPr lang="en-US" sz="1900" dirty="0"/>
              <a:t>Given the cost trends of DERs, what is the potential for financially capable customers to defect (C&amp;I &amp; affluent Residential)?</a:t>
            </a:r>
          </a:p>
          <a:p>
            <a:r>
              <a:rPr lang="en-US" sz="1900" dirty="0"/>
              <a:t>Is there a need to shift utility incentives from capex to performance?</a:t>
            </a:r>
          </a:p>
          <a:p>
            <a:r>
              <a:rPr lang="en-US" sz="1900" dirty="0"/>
              <a:t>What are the optimal roles for the regulated </a:t>
            </a:r>
            <a:r>
              <a:rPr lang="en-US" sz="1900"/>
              <a:t>monopoly and </a:t>
            </a:r>
            <a:r>
              <a:rPr lang="en-US" sz="1900" dirty="0"/>
              <a:t>competitive market actors in a high DER grid? </a:t>
            </a:r>
          </a:p>
        </p:txBody>
      </p:sp>
    </p:spTree>
    <p:extLst>
      <p:ext uri="{BB962C8B-B14F-4D97-AF65-F5344CB8AC3E}">
        <p14:creationId xmlns:p14="http://schemas.microsoft.com/office/powerpoint/2010/main" val="2558502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00572"/>
          </a:xfrm>
        </p:spPr>
        <p:txBody>
          <a:bodyPr/>
          <a:lstStyle/>
          <a:p>
            <a:r>
              <a:rPr lang="en-US" dirty="0"/>
              <a:t>Outline of today’s presentation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2121" y="1451320"/>
            <a:ext cx="7776671" cy="5306319"/>
          </a:xfrm>
        </p:spPr>
        <p:txBody>
          <a:bodyPr/>
          <a:lstStyle/>
          <a:p>
            <a:pPr>
              <a:buFont typeface=".Lucida Grande UI Regular"/>
              <a:buChar char="►"/>
            </a:pPr>
            <a:r>
              <a:rPr lang="en-US" sz="1900" dirty="0"/>
              <a:t>Growth of distributed energy resources (DERs)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Drivers of customer adoption of DERs 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Role of DERs in meeting decarbonization, resilience and equity goals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Benefits and services DERs can provide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Distribution and bulk power systems are complementary actors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Challenges to realizing full DER value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FERC Order 2222 overview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The central 2222 coordination problem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Order 2222 technical issues for distribution utilities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Framework for distribution system reliability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Information, communication and use cases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Costs to accommodate high DER volumes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Example: new California regulatory initiative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Questions consumer advocates can ask</a:t>
            </a:r>
          </a:p>
          <a:p>
            <a:pPr>
              <a:buFont typeface=".Lucida Grande UI Regular"/>
              <a:buChar char="►"/>
            </a:pPr>
            <a:r>
              <a:rPr lang="en-US" sz="1900" dirty="0"/>
              <a:t>Resources 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176632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E4CC-14B1-6343-9519-575991E9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00572"/>
          </a:xfrm>
        </p:spPr>
        <p:txBody>
          <a:bodyPr/>
          <a:lstStyle/>
          <a:p>
            <a:r>
              <a:rPr lang="en-US" dirty="0"/>
              <a:t>Resources for more information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369F9-4139-4F4E-AED6-BD82C22EA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669" y="1604373"/>
            <a:ext cx="8655837" cy="4730165"/>
          </a:xfrm>
        </p:spPr>
        <p:txBody>
          <a:bodyPr/>
          <a:lstStyle/>
          <a:p>
            <a:r>
              <a:rPr lang="en-US" i="1" dirty="0"/>
              <a:t>United States Distributed Energy Resources Outlook: DER Installations and Forecasts 2016-2025E.</a:t>
            </a:r>
            <a:r>
              <a:rPr lang="en-US" dirty="0"/>
              <a:t> Wood Mackenzie, July 2020 </a:t>
            </a:r>
            <a:r>
              <a:rPr lang="en-US" dirty="0">
                <a:hlinkClick r:id="rId2"/>
              </a:rPr>
              <a:t>https://www.woodmac.com/news/editorial/der-growth-united-states/</a:t>
            </a:r>
            <a:r>
              <a:rPr lang="en-US" dirty="0"/>
              <a:t> </a:t>
            </a:r>
          </a:p>
          <a:p>
            <a:r>
              <a:rPr lang="en-US" dirty="0"/>
              <a:t>Portland General Electric DER Forecast: </a:t>
            </a:r>
            <a:r>
              <a:rPr lang="en-US" dirty="0">
                <a:hlinkClick r:id="rId3"/>
              </a:rPr>
              <a:t>https://www.utilitydive.com/news/by-2030-portland-general-sees-distributed-resources-meeting-up-to-25-of-p/608376/</a:t>
            </a:r>
            <a:r>
              <a:rPr lang="en-US" dirty="0"/>
              <a:t> </a:t>
            </a:r>
          </a:p>
          <a:p>
            <a:r>
              <a:rPr lang="en-US" dirty="0"/>
              <a:t>Customer microgrid adoption by luxury home owners: </a:t>
            </a:r>
            <a:r>
              <a:rPr lang="en-US" dirty="0">
                <a:hlinkClick r:id="rId4"/>
              </a:rPr>
              <a:t>https://microgridknowledge.com/cleanspark-luxury-home-microgrids/</a:t>
            </a:r>
            <a:r>
              <a:rPr lang="en-US" dirty="0"/>
              <a:t> </a:t>
            </a:r>
          </a:p>
          <a:p>
            <a:r>
              <a:rPr lang="en-US" dirty="0"/>
              <a:t>Vibrant Clean Energy study: </a:t>
            </a:r>
            <a:r>
              <a:rPr lang="en-US" dirty="0">
                <a:hlinkClick r:id="rId5"/>
              </a:rPr>
              <a:t>https://www.vibrantcleanenergy.com/wp-content/uploads/2020/12/WhyDERs_ES_Final.pdf</a:t>
            </a:r>
            <a:r>
              <a:rPr lang="en-US" dirty="0"/>
              <a:t> </a:t>
            </a:r>
          </a:p>
          <a:p>
            <a:r>
              <a:rPr lang="en-US" dirty="0"/>
              <a:t>De Martini &amp; </a:t>
            </a:r>
            <a:r>
              <a:rPr lang="en-US" dirty="0" err="1"/>
              <a:t>Kristov</a:t>
            </a:r>
            <a:r>
              <a:rPr lang="en-US" dirty="0"/>
              <a:t>, Distribution Systems in a High-DER Future, Berkeley Lab: </a:t>
            </a:r>
            <a:r>
              <a:rPr lang="en-US" dirty="0">
                <a:hlinkClick r:id="rId6"/>
              </a:rPr>
              <a:t>https://emp.lbl.gov/publications/distribution-systems-high-distributed</a:t>
            </a:r>
            <a:endParaRPr lang="en-US" dirty="0"/>
          </a:p>
          <a:p>
            <a:r>
              <a:rPr lang="en-US" dirty="0"/>
              <a:t>UK Open Networks Project: </a:t>
            </a:r>
            <a:r>
              <a:rPr lang="en-US" dirty="0">
                <a:hlinkClick r:id="rId7"/>
              </a:rPr>
              <a:t>https://www.energynetworks.org/creating-tomorrows-networks/open-networks/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28251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7E4CC-14B1-6343-9519-575991E9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00572"/>
          </a:xfrm>
        </p:spPr>
        <p:txBody>
          <a:bodyPr/>
          <a:lstStyle/>
          <a:p>
            <a:r>
              <a:rPr lang="en-US" dirty="0"/>
              <a:t>Resources for more information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369F9-4139-4F4E-AED6-BD82C22EAD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94" y="1580615"/>
            <a:ext cx="8655837" cy="4656062"/>
          </a:xfrm>
        </p:spPr>
        <p:txBody>
          <a:bodyPr/>
          <a:lstStyle/>
          <a:p>
            <a:r>
              <a:rPr lang="en-US" dirty="0"/>
              <a:t>NARUC-NASEO Task Force on Comprehensive Planning (2019-2020): </a:t>
            </a:r>
            <a:r>
              <a:rPr lang="en-US" dirty="0">
                <a:hlinkClick r:id="rId2"/>
              </a:rPr>
              <a:t>https://www.naruc.org/taskforce/</a:t>
            </a:r>
            <a:r>
              <a:rPr lang="en-US" dirty="0"/>
              <a:t> </a:t>
            </a:r>
          </a:p>
          <a:p>
            <a:r>
              <a:rPr lang="en-US" dirty="0"/>
              <a:t>More Than Smart, 2017, Coordination of Transmission and Distribution Operations in a High-DER Electric Grid: </a:t>
            </a:r>
            <a:r>
              <a:rPr lang="en-US" dirty="0">
                <a:hlinkClick r:id="rId3"/>
              </a:rPr>
              <a:t>https://gridworks.org/wp-content/uploads/2017/01/Gridworks_CoordinationTransmission.pdf</a:t>
            </a:r>
            <a:r>
              <a:rPr lang="en-US" dirty="0"/>
              <a:t> </a:t>
            </a:r>
          </a:p>
          <a:p>
            <a:r>
              <a:rPr lang="en-US" dirty="0" err="1"/>
              <a:t>Kristov</a:t>
            </a:r>
            <a:r>
              <a:rPr lang="en-US" dirty="0"/>
              <a:t>, 2019, The Bottom-up (R)Evolution of the Electric Power System: </a:t>
            </a:r>
            <a:r>
              <a:rPr lang="en-US" dirty="0">
                <a:hlinkClick r:id="rId4"/>
              </a:rPr>
              <a:t>https://ieeexplore.ieee.org/document/8643617</a:t>
            </a:r>
            <a:r>
              <a:rPr lang="en-US" dirty="0"/>
              <a:t> </a:t>
            </a:r>
          </a:p>
          <a:p>
            <a:r>
              <a:rPr lang="en-US" dirty="0"/>
              <a:t>CPUC Rulemaking (R.21-06-017) to Modernize the Electric Grid for a High-DER Future: </a:t>
            </a:r>
            <a:r>
              <a:rPr lang="en-US" dirty="0">
                <a:hlinkClick r:id="rId5"/>
              </a:rPr>
              <a:t>https://docs.cpuc.ca.gov/SearchRes.aspx?DocFormat=ALL&amp;DocID=390664433</a:t>
            </a:r>
            <a:r>
              <a:rPr lang="en-US" dirty="0"/>
              <a:t> </a:t>
            </a:r>
          </a:p>
          <a:p>
            <a:r>
              <a:rPr lang="en-US" dirty="0"/>
              <a:t>CPUC Environmental and Social Justice Action Plan: </a:t>
            </a:r>
            <a:r>
              <a:rPr lang="en-US" dirty="0">
                <a:hlinkClick r:id="rId6"/>
              </a:rPr>
              <a:t>https://www.cpuc.ca.gov/news-and-updates/newsroom/environmental-and-social-justice-action-plan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8720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665887"/>
          </a:xfrm>
        </p:spPr>
        <p:txBody>
          <a:bodyPr/>
          <a:lstStyle/>
          <a:p>
            <a:r>
              <a:rPr lang="en-US" dirty="0"/>
              <a:t>Contact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A6E9230-1AC0-434C-8106-97AA696C290C}"/>
              </a:ext>
            </a:extLst>
          </p:cNvPr>
          <p:cNvSpPr txBox="1">
            <a:spLocks/>
          </p:cNvSpPr>
          <p:nvPr/>
        </p:nvSpPr>
        <p:spPr>
          <a:xfrm>
            <a:off x="201753" y="1863953"/>
            <a:ext cx="7714338" cy="156504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500" b="1" kern="1200">
                <a:solidFill>
                  <a:srgbClr val="707276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/>
              <a:t>Lorenzo </a:t>
            </a:r>
            <a:r>
              <a:rPr lang="en-US" dirty="0" err="1"/>
              <a:t>Kristov</a:t>
            </a:r>
            <a:r>
              <a:rPr lang="en-US" dirty="0"/>
              <a:t>, PhD</a:t>
            </a:r>
          </a:p>
          <a:p>
            <a:r>
              <a:rPr lang="en-US" dirty="0"/>
              <a:t>Electric System Policy, Structure, Market Design</a:t>
            </a:r>
          </a:p>
          <a:p>
            <a:r>
              <a:rPr lang="en-US" dirty="0"/>
              <a:t>Email </a:t>
            </a:r>
            <a:r>
              <a:rPr lang="en-US" dirty="0">
                <a:hlinkClick r:id="rId2"/>
              </a:rPr>
              <a:t>LKristov91@gmail.com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9836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7484508" cy="626698"/>
          </a:xfrm>
        </p:spPr>
        <p:txBody>
          <a:bodyPr/>
          <a:lstStyle/>
          <a:p>
            <a:r>
              <a:rPr lang="en-US" dirty="0"/>
              <a:t>Growth of DERs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494186"/>
            <a:ext cx="8655837" cy="4983158"/>
          </a:xfrm>
        </p:spPr>
        <p:txBody>
          <a:bodyPr/>
          <a:lstStyle/>
          <a:p>
            <a:r>
              <a:rPr lang="en-US" dirty="0"/>
              <a:t>DER definition - Distribution-connected devices for production &amp; storage of electricity and shaping of demand, including energy efficiency</a:t>
            </a:r>
          </a:p>
          <a:p>
            <a:r>
              <a:rPr lang="en-US" dirty="0"/>
              <a:t>Growth of DER technologies is a global phenomenon.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“Integration” of DERs where bulk power systems exist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Autonomous “microgrids” where no bulk power systems exist</a:t>
            </a:r>
          </a:p>
          <a:p>
            <a:r>
              <a:rPr lang="en-US" dirty="0"/>
              <a:t>Emphasis in US mainly on “behind-the-meter” (BTM) rooftop solar thus far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Growing interest in community-level &amp; merchant “front-of-meter” DER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 &amp; microgrid systems are fully scalable to customer &amp; local needs</a:t>
            </a:r>
          </a:p>
          <a:p>
            <a:r>
              <a:rPr lang="en-US" dirty="0"/>
              <a:t>Huge DER growth expected in the next few years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Wood Mackenzie forecasts US DER capacity of 387 GW by 2025 — compared to 330 GW combined coal + nuclear capacity today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Of which 90% will be BTM solar, residential load management, battery storage and electric vehicle (EV) infrastructure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EV infrastructure growth expected to outpace solar growth by 2025.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Portland General Electric sees DERs meeting 25% of peak demand by 2030.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7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C88269D-3317-F540-9D73-1BD4CE134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753" y="1262616"/>
            <a:ext cx="7778187" cy="5185458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190003"/>
            <a:ext cx="7484508" cy="782585"/>
          </a:xfrm>
        </p:spPr>
        <p:txBody>
          <a:bodyPr/>
          <a:lstStyle/>
          <a:p>
            <a:r>
              <a:rPr lang="en-US" dirty="0"/>
              <a:t>Rooftop solar growth in California (System peak &lt;50 GW)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E37D73-11AE-9D41-A5B8-E1875C2CA45D}"/>
              </a:ext>
            </a:extLst>
          </p:cNvPr>
          <p:cNvSpPr txBox="1"/>
          <p:nvPr/>
        </p:nvSpPr>
        <p:spPr>
          <a:xfrm>
            <a:off x="868101" y="6470247"/>
            <a:ext cx="57410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Source: </a:t>
            </a:r>
            <a:r>
              <a:rPr lang="en-US" sz="1600" dirty="0">
                <a:hlinkClick r:id="rId3"/>
              </a:rPr>
              <a:t>https://www.californiadgstats.ca.gov/charts/</a:t>
            </a:r>
            <a:r>
              <a:rPr lang="en-US" sz="16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23392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26698"/>
          </a:xfrm>
        </p:spPr>
        <p:txBody>
          <a:bodyPr/>
          <a:lstStyle/>
          <a:p>
            <a:r>
              <a:rPr lang="en-US" dirty="0"/>
              <a:t>Drivers of customer adoption of DERs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597791"/>
            <a:ext cx="8655837" cy="4880111"/>
          </a:xfrm>
        </p:spPr>
        <p:txBody>
          <a:bodyPr/>
          <a:lstStyle/>
          <a:p>
            <a:r>
              <a:rPr lang="en-US" dirty="0"/>
              <a:t>Policy incentives: varieties of Net Energy Metering; EV rebates; in California, “Self Generation Incentive Program”  </a:t>
            </a:r>
          </a:p>
          <a:p>
            <a:r>
              <a:rPr lang="en-US" dirty="0"/>
              <a:t>Autonomous customer adoption even without government incentives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 declining costs, increasing performance, environmental attributes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Compared to increasing grid costs &amp; vulnerability to disruption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First movers are commercial and industrial (C&amp;I) and affluent Residential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The grid has competition for the first time in 100 years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C&amp;I &amp; Residential customer microgrid adoption (see Resources in this deck)</a:t>
            </a:r>
          </a:p>
          <a:p>
            <a:r>
              <a:rPr lang="en-US" dirty="0"/>
              <a:t>What do customers want? Conventional wisdom says they care only about price and reliability, “keep the lights on,” and low rates/bills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Problem with “keep the lights on” objective =&gt; views customers as exogenous — they only consume, don’t participate actively in the system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Problem with emphasis on “low rates/bills” =&gt; pressure to externalize costs to keep rates low =&gt; adverse health &amp; environmental impacts on marginalized communities, plus incentive for over-consumption and waste</a:t>
            </a:r>
          </a:p>
        </p:txBody>
      </p:sp>
    </p:spTree>
    <p:extLst>
      <p:ext uri="{BB962C8B-B14F-4D97-AF65-F5344CB8AC3E}">
        <p14:creationId xmlns:p14="http://schemas.microsoft.com/office/powerpoint/2010/main" val="347425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39"/>
            <a:ext cx="6674637" cy="613635"/>
          </a:xfrm>
        </p:spPr>
        <p:txBody>
          <a:bodyPr/>
          <a:lstStyle/>
          <a:p>
            <a:r>
              <a:rPr lang="en-US" dirty="0"/>
              <a:t>Role of DERs in achieving policy goals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321039"/>
            <a:ext cx="8655837" cy="5257798"/>
          </a:xfrm>
        </p:spPr>
        <p:txBody>
          <a:bodyPr/>
          <a:lstStyle/>
          <a:p>
            <a:r>
              <a:rPr lang="en-US" dirty="0"/>
              <a:t>Three new goals for electricity service for 2020s and beyond: decarbonization, resilience, equity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Plus traditional safety, reliability, affordability, universal access, efficiency</a:t>
            </a:r>
          </a:p>
          <a:p>
            <a:r>
              <a:rPr lang="en-US" dirty="0"/>
              <a:t>DERs can address these goals in ways the “utility-scale” system cannot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Urban planning initiatives to decarbonize through electrification, housing density, building codes, zoning &amp; land use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Resilience is a local attribute, preparing for when grid service goes out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Equity is about local communities, remediating externalities, access to clean DERs not limited to first movers with financial resources</a:t>
            </a:r>
          </a:p>
          <a:p>
            <a:r>
              <a:rPr lang="en-US" dirty="0"/>
              <a:t>20</a:t>
            </a:r>
            <a:r>
              <a:rPr lang="en-US" baseline="30000" dirty="0"/>
              <a:t>th</a:t>
            </a:r>
            <a:r>
              <a:rPr lang="en-US" dirty="0"/>
              <a:t> century electric system had all supply on the bulk system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Centrally scheduled by the bulk operator (balancing authority or ISO/RTO)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Delivered via one-way distribution service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To “consumers” at the end points who do not actively participate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Tendency today is to assimilate DERs into the central control paradigm</a:t>
            </a:r>
          </a:p>
          <a:p>
            <a:r>
              <a:rPr lang="en-US" dirty="0"/>
              <a:t>Alternatively, the optimal future electric system may be “bimodal” with a diverse, participatory distribution side coordinated with bulk power 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494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6674637" cy="600572"/>
          </a:xfrm>
        </p:spPr>
        <p:txBody>
          <a:bodyPr/>
          <a:lstStyle/>
          <a:p>
            <a:r>
              <a:rPr lang="en-US" dirty="0"/>
              <a:t>Benefits and services DERs can provide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4081" y="1312350"/>
            <a:ext cx="8655837" cy="5271010"/>
          </a:xfrm>
        </p:spPr>
        <p:txBody>
          <a:bodyPr/>
          <a:lstStyle/>
          <a:p>
            <a:r>
              <a:rPr lang="en-US" dirty="0"/>
              <a:t>Customer benefits that accrue to DER adopters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Cost-effective resilience, power quality, load management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Managing time-of-use and demand charges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Ability to transact and participate in the grid, not just consume</a:t>
            </a:r>
          </a:p>
          <a:p>
            <a:r>
              <a:rPr lang="en-US" dirty="0"/>
              <a:t>Distribution system and utility benefits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DERs can provide operational services to improve reliability and coordination with the bulk system</a:t>
            </a:r>
          </a:p>
          <a:p>
            <a:r>
              <a:rPr lang="en-US" dirty="0"/>
              <a:t>Bulk power system benefits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DERs provide flexibility services to support bulk system operations, integrate more renewables (focus of UK and EU “Open Networks” efforts)</a:t>
            </a:r>
          </a:p>
          <a:p>
            <a:r>
              <a:rPr lang="en-US" dirty="0"/>
              <a:t>General ratepayer benefits: reduce grid infrastructure needs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Smoothing net load profiles on a circuit, a substation, up to interfaces with the bulk system — reduces operational problems &amp; peak infrastructure needs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Vibrant Clean Energy studies show reducing peaks at T-D interfaces increases grid capacity factors and reduces infrastructure costs</a:t>
            </a:r>
          </a:p>
          <a:p>
            <a:r>
              <a:rPr lang="en-US" dirty="0"/>
              <a:t>Autonomous grids to serve remote communities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904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7A2B81D-3202-F446-8ED8-2F349A7406AC}"/>
              </a:ext>
            </a:extLst>
          </p:cNvPr>
          <p:cNvCxnSpPr>
            <a:cxnSpLocks/>
            <a:endCxn id="22" idx="0"/>
          </p:cNvCxnSpPr>
          <p:nvPr/>
        </p:nvCxnSpPr>
        <p:spPr>
          <a:xfrm flipH="1">
            <a:off x="4550724" y="2369978"/>
            <a:ext cx="6054" cy="2842472"/>
          </a:xfrm>
          <a:prstGeom prst="line">
            <a:avLst/>
          </a:prstGeom>
          <a:ln w="38100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35712" y="2373441"/>
            <a:ext cx="3748398" cy="34618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050" dirty="0"/>
          </a:p>
        </p:txBody>
      </p:sp>
      <p:sp>
        <p:nvSpPr>
          <p:cNvPr id="49" name="Oval 48"/>
          <p:cNvSpPr/>
          <p:nvPr/>
        </p:nvSpPr>
        <p:spPr>
          <a:xfrm>
            <a:off x="4885717" y="2369978"/>
            <a:ext cx="3764068" cy="34562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55304" y="4536106"/>
            <a:ext cx="851867" cy="60567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Smart Buildings</a:t>
            </a:r>
          </a:p>
        </p:txBody>
      </p:sp>
      <p:sp>
        <p:nvSpPr>
          <p:cNvPr id="9" name="Rectangle 8"/>
          <p:cNvSpPr/>
          <p:nvPr/>
        </p:nvSpPr>
        <p:spPr>
          <a:xfrm>
            <a:off x="2905442" y="3549894"/>
            <a:ext cx="987164" cy="7555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Community Generation &amp; Storage</a:t>
            </a:r>
          </a:p>
        </p:txBody>
      </p:sp>
      <p:sp>
        <p:nvSpPr>
          <p:cNvPr id="13" name="Oval 12"/>
          <p:cNvSpPr/>
          <p:nvPr/>
        </p:nvSpPr>
        <p:spPr>
          <a:xfrm>
            <a:off x="5069435" y="3359417"/>
            <a:ext cx="1374633" cy="1351982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Balancing Authority Area or RTO</a:t>
            </a:r>
          </a:p>
        </p:txBody>
      </p:sp>
      <p:sp>
        <p:nvSpPr>
          <p:cNvPr id="14" name="Oval 13"/>
          <p:cNvSpPr/>
          <p:nvPr/>
        </p:nvSpPr>
        <p:spPr>
          <a:xfrm>
            <a:off x="7134318" y="3059668"/>
            <a:ext cx="750505" cy="73866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BAA</a:t>
            </a:r>
            <a:endParaRPr lang="en-US" sz="1050" dirty="0"/>
          </a:p>
        </p:txBody>
      </p:sp>
      <p:cxnSp>
        <p:nvCxnSpPr>
          <p:cNvPr id="18" name="Straight Arrow Connector 17"/>
          <p:cNvCxnSpPr>
            <a:cxnSpLocks/>
          </p:cNvCxnSpPr>
          <p:nvPr/>
        </p:nvCxnSpPr>
        <p:spPr>
          <a:xfrm flipV="1">
            <a:off x="6438390" y="3521822"/>
            <a:ext cx="695928" cy="27651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4207600" y="4007182"/>
            <a:ext cx="838345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57918" y="5212450"/>
            <a:ext cx="1185612" cy="675285"/>
          </a:xfrm>
          <a:ln w="9525" cmpd="sng">
            <a:solidFill>
              <a:schemeClr val="tx1"/>
            </a:solidFill>
          </a:ln>
        </p:spPr>
        <p:txBody>
          <a:bodyPr/>
          <a:lstStyle/>
          <a:p>
            <a:r>
              <a:rPr lang="en-US" sz="1400" b="1" dirty="0">
                <a:solidFill>
                  <a:srgbClr val="000000"/>
                </a:solidFill>
                <a:latin typeface="+mn-lt"/>
              </a:rPr>
              <a:t>Transmission-Distribution Interface</a:t>
            </a:r>
            <a:endParaRPr lang="en-US" sz="140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47761" y="4502958"/>
            <a:ext cx="1188209" cy="7716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Individual C&amp;I, Ag &amp; Municipal Customers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0744" y="3549894"/>
            <a:ext cx="989524" cy="77161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Individual Residential Customers</a:t>
            </a:r>
          </a:p>
        </p:txBody>
      </p:sp>
      <p:sp>
        <p:nvSpPr>
          <p:cNvPr id="44" name="Slide Number Placeholder 3">
            <a:extLst>
              <a:ext uri="{FF2B5EF4-FFF2-40B4-BE49-F238E27FC236}">
                <a16:creationId xmlns:a16="http://schemas.microsoft.com/office/drawing/2014/main" id="{AF6DFA19-8BEA-964B-82C5-FCE6F9169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7992CDA-6B51-0944-B487-D254CE51673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F77B3BE8-142B-234B-9A0E-A91158A33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753" y="215264"/>
            <a:ext cx="7420803" cy="808597"/>
          </a:xfrm>
        </p:spPr>
        <p:txBody>
          <a:bodyPr/>
          <a:lstStyle/>
          <a:p>
            <a:r>
              <a:rPr lang="en-US" dirty="0"/>
              <a:t>The distribution system and bulk power system are complementary actors in a high-DER future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00C5DD4-4677-1F40-A22C-A2AC41032699}"/>
              </a:ext>
            </a:extLst>
          </p:cNvPr>
          <p:cNvSpPr txBox="1"/>
          <p:nvPr/>
        </p:nvSpPr>
        <p:spPr>
          <a:xfrm>
            <a:off x="6026474" y="2456566"/>
            <a:ext cx="15609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Bulk Power System</a:t>
            </a:r>
          </a:p>
          <a:p>
            <a:pPr algn="ctr"/>
            <a:r>
              <a:rPr lang="en-US" sz="1400" dirty="0"/>
              <a:t>Regional Interconnection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568B4974-2BEE-FA42-A880-E54D98ACF320}"/>
              </a:ext>
            </a:extLst>
          </p:cNvPr>
          <p:cNvSpPr/>
          <p:nvPr/>
        </p:nvSpPr>
        <p:spPr>
          <a:xfrm>
            <a:off x="7157808" y="4258911"/>
            <a:ext cx="750505" cy="738664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BAA</a:t>
            </a:r>
            <a:endParaRPr lang="en-US" sz="1050" dirty="0"/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016C21F-51A8-D940-B89D-9E3CDD3FD9B4}"/>
              </a:ext>
            </a:extLst>
          </p:cNvPr>
          <p:cNvCxnSpPr>
            <a:cxnSpLocks/>
          </p:cNvCxnSpPr>
          <p:nvPr/>
        </p:nvCxnSpPr>
        <p:spPr>
          <a:xfrm>
            <a:off x="6386774" y="4321507"/>
            <a:ext cx="747544" cy="239199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8B8743A-2EEF-1A4D-8774-FDF3CEC67061}"/>
              </a:ext>
            </a:extLst>
          </p:cNvPr>
          <p:cNvCxnSpPr>
            <a:cxnSpLocks/>
            <a:stCxn id="54" idx="0"/>
          </p:cNvCxnSpPr>
          <p:nvPr/>
        </p:nvCxnSpPr>
        <p:spPr>
          <a:xfrm flipV="1">
            <a:off x="7533061" y="3818490"/>
            <a:ext cx="0" cy="440421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1C7F049C-E4A5-4445-B94B-1D6FCEBCC9DB}"/>
              </a:ext>
            </a:extLst>
          </p:cNvPr>
          <p:cNvSpPr txBox="1"/>
          <p:nvPr/>
        </p:nvSpPr>
        <p:spPr>
          <a:xfrm>
            <a:off x="1293890" y="2500512"/>
            <a:ext cx="20907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Local Distribution Area (LDA) operated by distribution utility or DSO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AB8CCA5-D252-CB4C-9C10-E8C0AF31C772}"/>
              </a:ext>
            </a:extLst>
          </p:cNvPr>
          <p:cNvSpPr txBox="1"/>
          <p:nvPr/>
        </p:nvSpPr>
        <p:spPr>
          <a:xfrm>
            <a:off x="5849116" y="5069470"/>
            <a:ext cx="1928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Remote &amp; utility-scale supply &amp; transmission networks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1BB3091-F247-EA41-9A8F-6FA6A25F337F}"/>
              </a:ext>
            </a:extLst>
          </p:cNvPr>
          <p:cNvSpPr/>
          <p:nvPr/>
        </p:nvSpPr>
        <p:spPr>
          <a:xfrm>
            <a:off x="1761074" y="3541627"/>
            <a:ext cx="1007403" cy="77161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Multi-Customer Microgrids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9D345F3-528B-D14A-A154-B741E8283E69}"/>
              </a:ext>
            </a:extLst>
          </p:cNvPr>
          <p:cNvSpPr txBox="1"/>
          <p:nvPr/>
        </p:nvSpPr>
        <p:spPr>
          <a:xfrm>
            <a:off x="590744" y="1389413"/>
            <a:ext cx="6653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distribution utility coordinates DERs to smooth local variability &amp; facilitate transactions with the bulk system and RTO markets</a:t>
            </a:r>
          </a:p>
        </p:txBody>
      </p:sp>
    </p:spTree>
    <p:extLst>
      <p:ext uri="{BB962C8B-B14F-4D97-AF65-F5344CB8AC3E}">
        <p14:creationId xmlns:p14="http://schemas.microsoft.com/office/powerpoint/2010/main" val="1361426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01753" y="274640"/>
            <a:ext cx="7413893" cy="587510"/>
          </a:xfrm>
        </p:spPr>
        <p:txBody>
          <a:bodyPr/>
          <a:lstStyle/>
          <a:p>
            <a:r>
              <a:rPr lang="en-US" dirty="0"/>
              <a:t>Challenges to realizing the full value of DERs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05794" y="1427204"/>
            <a:ext cx="8539621" cy="4961241"/>
          </a:xfrm>
        </p:spPr>
        <p:txBody>
          <a:bodyPr/>
          <a:lstStyle/>
          <a:p>
            <a:r>
              <a:rPr lang="en-US" dirty="0"/>
              <a:t>The dominant industry mindset views DERs as a problem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The “square-peg-into-round-hole” problem: DERs don’t fit legacy operational, planning, regulatory and business models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High volumes of “unmanaged” DERs can export variability and extreme production profiles (ducklings) to the bulk system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Bulk system operators have no visibility into distribution, and utilities may have very little visibility into DER activities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How to account for DER growth and behavior in transmission and distribution (T&amp;D) planning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DERs cross the traditional federal-state jurisdictional boundary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DERs reduce grid infrastructure needs, the basis of utility profits</a:t>
            </a:r>
          </a:p>
          <a:p>
            <a:r>
              <a:rPr lang="en-US" dirty="0"/>
              <a:t>Hard for DERs to monetize values because we have not yet agreed on methods for valuing them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Capacity or resource adequacy value, contribution to system reliability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Deferral of T&amp;D infrastructure needs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/>
              <a:t>Value of resilient electric service when grid service goes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09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6392</TotalTime>
  <Words>2943</Words>
  <Application>Microsoft Macintosh PowerPoint</Application>
  <PresentationFormat>On-screen Show (4:3)</PresentationFormat>
  <Paragraphs>240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.Lucida Grande UI Regular</vt:lpstr>
      <vt:lpstr>Arial</vt:lpstr>
      <vt:lpstr>Calibri</vt:lpstr>
      <vt:lpstr>Lucida Grande</vt:lpstr>
      <vt:lpstr>Wingdings</vt:lpstr>
      <vt:lpstr>Office Theme</vt:lpstr>
      <vt:lpstr>Distributed Energy Resources and FERC Order 2222</vt:lpstr>
      <vt:lpstr>Outline of today’s presentation</vt:lpstr>
      <vt:lpstr>Growth of DERs</vt:lpstr>
      <vt:lpstr>Rooftop solar growth in California (System peak &lt;50 GW)</vt:lpstr>
      <vt:lpstr>Drivers of customer adoption of DERs</vt:lpstr>
      <vt:lpstr>Role of DERs in achieving policy goals</vt:lpstr>
      <vt:lpstr>Benefits and services DERs can provide </vt:lpstr>
      <vt:lpstr>The distribution system and bulk power system are complementary actors in a high-DER future</vt:lpstr>
      <vt:lpstr>Challenges to realizing the full value of DERs</vt:lpstr>
      <vt:lpstr>FERC Order 2222 — issued 9/17/20</vt:lpstr>
      <vt:lpstr>FERC Order 2222 — ongoing efforts &amp; issues</vt:lpstr>
      <vt:lpstr>FERC Order 2222 — need for new coordination procedures between utility, aggregator &amp; RTO</vt:lpstr>
      <vt:lpstr>Technical issues for distribution utilities</vt:lpstr>
      <vt:lpstr>Framework for distribution system reliability and operational coordination</vt:lpstr>
      <vt:lpstr>More technical issues for distribution utilities</vt:lpstr>
      <vt:lpstr>Information, communication and use cases</vt:lpstr>
      <vt:lpstr>Costs to accommodate high DER volumes</vt:lpstr>
      <vt:lpstr>Example: new California regulatory initiative</vt:lpstr>
      <vt:lpstr>Questions utility consumer advocates can ask</vt:lpstr>
      <vt:lpstr>Resources for more information (1)</vt:lpstr>
      <vt:lpstr>Resources for more information (2)</vt:lpstr>
      <vt:lpstr>Contact</vt:lpstr>
    </vt:vector>
  </TitlesOfParts>
  <Company>PNNL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Jeffrey London</dc:creator>
  <cp:lastModifiedBy>Lisa Schwartz</cp:lastModifiedBy>
  <cp:revision>269</cp:revision>
  <dcterms:created xsi:type="dcterms:W3CDTF">2016-09-19T20:28:28Z</dcterms:created>
  <dcterms:modified xsi:type="dcterms:W3CDTF">2021-10-28T14:52:23Z</dcterms:modified>
</cp:coreProperties>
</file>