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364" r:id="rId3"/>
    <p:sldId id="365" r:id="rId4"/>
    <p:sldId id="366" r:id="rId5"/>
    <p:sldId id="363" r:id="rId6"/>
    <p:sldId id="343" r:id="rId7"/>
    <p:sldId id="344" r:id="rId8"/>
    <p:sldId id="347" r:id="rId9"/>
    <p:sldId id="345" r:id="rId10"/>
    <p:sldId id="348" r:id="rId11"/>
    <p:sldId id="349" r:id="rId12"/>
    <p:sldId id="353" r:id="rId13"/>
    <p:sldId id="352" r:id="rId14"/>
    <p:sldId id="355" r:id="rId15"/>
    <p:sldId id="358" r:id="rId16"/>
    <p:sldId id="356" r:id="rId17"/>
    <p:sldId id="357" r:id="rId18"/>
    <p:sldId id="359" r:id="rId19"/>
    <p:sldId id="360" r:id="rId20"/>
    <p:sldId id="362" r:id="rId21"/>
    <p:sldId id="367" r:id="rId22"/>
    <p:sldId id="257" r:id="rId23"/>
    <p:sldId id="338" r:id="rId24"/>
    <p:sldId id="368" r:id="rId25"/>
    <p:sldId id="26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chwartz" initials="LCS" lastIdx="1" clrIdx="0">
    <p:extLst>
      <p:ext uri="{19B8F6BF-5375-455C-9EA6-DF929625EA0E}">
        <p15:presenceInfo xmlns:p15="http://schemas.microsoft.com/office/powerpoint/2012/main" userId="Lisa Schwart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90" autoAdjust="0"/>
    <p:restoredTop sz="94407"/>
  </p:normalViewPr>
  <p:slideViewPr>
    <p:cSldViewPr snapToGrid="0" snapToObjects="1">
      <p:cViewPr varScale="1">
        <p:scale>
          <a:sx n="119" d="100"/>
          <a:sy n="119" d="100"/>
        </p:scale>
        <p:origin x="129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873E6-85A1-8146-86DA-6390D4C144C8}" type="datetimeFigureOut">
              <a:rPr lang="en-US" smtClean="0"/>
              <a:t>10/28/21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31B6D-0B64-DB44-A162-C071BCCA08E0}" type="slidenum">
              <a:rPr lang="en-US" smtClean="0"/>
              <a:t>‹#›</a:t>
            </a:fld>
            <a:endParaRPr lang="en-US"/>
          </a:p>
        </p:txBody>
      </p:sp>
    </p:spTree>
    <p:extLst>
      <p:ext uri="{BB962C8B-B14F-4D97-AF65-F5344CB8AC3E}">
        <p14:creationId xmlns:p14="http://schemas.microsoft.com/office/powerpoint/2010/main" val="88726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1</a:t>
            </a:fld>
            <a:endParaRPr lang="en-US"/>
          </a:p>
        </p:txBody>
      </p:sp>
    </p:spTree>
    <p:extLst>
      <p:ext uri="{BB962C8B-B14F-4D97-AF65-F5344CB8AC3E}">
        <p14:creationId xmlns:p14="http://schemas.microsoft.com/office/powerpoint/2010/main" val="2119525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1" y="0"/>
            <a:ext cx="9143999" cy="6856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7" y="823"/>
            <a:ext cx="9139426" cy="6854569"/>
          </a:xfrm>
          <a:prstGeom prst="rect">
            <a:avLst/>
          </a:prstGeom>
        </p:spPr>
      </p:pic>
      <p:sp>
        <p:nvSpPr>
          <p:cNvPr id="2" name="Title 1"/>
          <p:cNvSpPr>
            <a:spLocks noGrp="1"/>
          </p:cNvSpPr>
          <p:nvPr>
            <p:ph type="ctrTitle" hasCustomPrompt="1"/>
          </p:nvPr>
        </p:nvSpPr>
        <p:spPr>
          <a:xfrm>
            <a:off x="1" y="2048246"/>
            <a:ext cx="8861629" cy="2202515"/>
          </a:xfrm>
          <a:prstGeom prst="rect">
            <a:avLst/>
          </a:prstGeom>
        </p:spPr>
        <p:txBody>
          <a:bodyPr lIns="274320" tIns="274320" rIns="274320" bIns="274320"/>
          <a:lstStyle>
            <a:lvl1pPr>
              <a:defRPr sz="3600"/>
            </a:lvl1pPr>
          </a:lstStyle>
          <a:p>
            <a:r>
              <a:rPr lang="en-US" dirty="0"/>
              <a:t>Click to edit title</a:t>
            </a:r>
          </a:p>
        </p:txBody>
      </p:sp>
      <p:sp>
        <p:nvSpPr>
          <p:cNvPr id="10"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rgbClr val="7F7F7F"/>
                </a:solidFill>
                <a:latin typeface="Arial"/>
                <a:cs typeface="Arial"/>
              </a:defRPr>
            </a:lvl1pPr>
          </a:lstStyle>
          <a:p>
            <a:endParaRPr lang="en-US" dirty="0"/>
          </a:p>
        </p:txBody>
      </p:sp>
      <p:sp>
        <p:nvSpPr>
          <p:cNvPr id="15" name="Text Placeholder 6"/>
          <p:cNvSpPr>
            <a:spLocks noGrp="1"/>
          </p:cNvSpPr>
          <p:nvPr>
            <p:ph type="body" sz="quarter" idx="14" hasCustomPrompt="1"/>
          </p:nvPr>
        </p:nvSpPr>
        <p:spPr>
          <a:xfrm>
            <a:off x="202834" y="5117898"/>
            <a:ext cx="8658797" cy="274320"/>
          </a:xfrm>
          <a:prstGeom prst="rect">
            <a:avLst/>
          </a:prstGeom>
        </p:spPr>
        <p:txBody>
          <a:bodyPr lIns="0" tIns="0" rIns="0" bIns="0">
            <a:normAutofit/>
          </a:bodyPr>
          <a:lstStyle>
            <a:lvl1pPr marL="0" indent="0">
              <a:spcBef>
                <a:spcPts val="0"/>
              </a:spcBef>
              <a:buNone/>
              <a:defRPr sz="1400" baseline="0">
                <a:solidFill>
                  <a:schemeClr val="bg1">
                    <a:lumMod val="50000"/>
                  </a:schemeClr>
                </a:solidFill>
                <a:latin typeface="Arial"/>
                <a:cs typeface="Arial"/>
              </a:defRPr>
            </a:lvl1pPr>
          </a:lstStyle>
          <a:p>
            <a:pPr lvl="0"/>
            <a:r>
              <a:rPr lang="en-US" dirty="0"/>
              <a:t>Click to add presenter organization</a:t>
            </a:r>
          </a:p>
        </p:txBody>
      </p:sp>
      <p:sp>
        <p:nvSpPr>
          <p:cNvPr id="16" name="Text Placeholder 6"/>
          <p:cNvSpPr>
            <a:spLocks noGrp="1"/>
          </p:cNvSpPr>
          <p:nvPr>
            <p:ph type="body" sz="quarter" idx="15" hasCustomPrompt="1"/>
          </p:nvPr>
        </p:nvSpPr>
        <p:spPr>
          <a:xfrm>
            <a:off x="202835" y="5400575"/>
            <a:ext cx="8658796" cy="274320"/>
          </a:xfrm>
          <a:prstGeom prst="rect">
            <a:avLst/>
          </a:prstGeom>
        </p:spPr>
        <p:txBody>
          <a:bodyPr lIns="0" tIns="0" rIns="0" bIns="0">
            <a:normAutofit/>
          </a:bodyPr>
          <a:lstStyle>
            <a:lvl1pPr marL="0" indent="0">
              <a:spcBef>
                <a:spcPts val="0"/>
              </a:spcBef>
              <a:buNone/>
              <a:defRPr sz="1400" baseline="0">
                <a:solidFill>
                  <a:schemeClr val="bg1">
                    <a:lumMod val="50000"/>
                  </a:schemeClr>
                </a:solidFill>
                <a:latin typeface="Arial"/>
                <a:cs typeface="Arial"/>
              </a:defRPr>
            </a:lvl1pPr>
          </a:lstStyle>
          <a:p>
            <a:pPr lvl="0"/>
            <a:r>
              <a:rPr lang="en-US" dirty="0"/>
              <a:t>Click to add presentation event or location</a:t>
            </a:r>
          </a:p>
        </p:txBody>
      </p:sp>
      <p:sp>
        <p:nvSpPr>
          <p:cNvPr id="18" name="Text Placeholder 6"/>
          <p:cNvSpPr>
            <a:spLocks noGrp="1"/>
          </p:cNvSpPr>
          <p:nvPr>
            <p:ph type="body" sz="quarter" idx="16" hasCustomPrompt="1"/>
          </p:nvPr>
        </p:nvSpPr>
        <p:spPr>
          <a:xfrm>
            <a:off x="201054" y="4661324"/>
            <a:ext cx="8660577" cy="274320"/>
          </a:xfrm>
          <a:prstGeom prst="rect">
            <a:avLst/>
          </a:prstGeom>
        </p:spPr>
        <p:txBody>
          <a:bodyPr lIns="0" tIns="0" rIns="0" bIns="0">
            <a:noAutofit/>
          </a:bodyPr>
          <a:lstStyle>
            <a:lvl1pPr marL="0" indent="0">
              <a:spcBef>
                <a:spcPts val="0"/>
              </a:spcBef>
              <a:buNone/>
              <a:defRPr sz="2000" b="1" baseline="0">
                <a:solidFill>
                  <a:schemeClr val="bg1">
                    <a:lumMod val="50000"/>
                  </a:schemeClr>
                </a:solidFill>
                <a:latin typeface="Arial"/>
                <a:cs typeface="Arial"/>
              </a:defRPr>
            </a:lvl1pPr>
          </a:lstStyle>
          <a:p>
            <a:pPr lvl="0"/>
            <a:r>
              <a:rPr lang="en-US" dirty="0"/>
              <a:t>CLICK TO ADD PRESENTER NAME(S)</a:t>
            </a:r>
          </a:p>
        </p:txBody>
      </p:sp>
      <p:sp>
        <p:nvSpPr>
          <p:cNvPr id="21" name="Date Placeholder 3"/>
          <p:cNvSpPr txBox="1">
            <a:spLocks/>
          </p:cNvSpPr>
          <p:nvPr userDrawn="1"/>
        </p:nvSpPr>
        <p:spPr>
          <a:xfrm>
            <a:off x="7340130" y="6356351"/>
            <a:ext cx="1200463"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mtClean="0">
                <a:solidFill>
                  <a:schemeClr val="tx1">
                    <a:lumMod val="50000"/>
                    <a:lumOff val="50000"/>
                  </a:schemeClr>
                </a:solidFill>
              </a:rPr>
              <a:pPr/>
              <a:t>October 28, 2021</a:t>
            </a:fld>
            <a:endParaRPr lang="en-US" dirty="0">
              <a:solidFill>
                <a:schemeClr val="tx1">
                  <a:lumMod val="50000"/>
                  <a:lumOff val="50000"/>
                </a:schemeClr>
              </a:solidFill>
            </a:endParaRPr>
          </a:p>
        </p:txBody>
      </p:sp>
      <p:cxnSp>
        <p:nvCxnSpPr>
          <p:cNvPr id="22" name="Straight Connector 21"/>
          <p:cNvCxnSpPr/>
          <p:nvPr userDrawn="1"/>
        </p:nvCxnSpPr>
        <p:spPr>
          <a:xfrm>
            <a:off x="8648662"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 name="Slide Number Placeholder 5"/>
          <p:cNvSpPr txBox="1">
            <a:spLocks/>
          </p:cNvSpPr>
          <p:nvPr userDrawn="1"/>
        </p:nvSpPr>
        <p:spPr>
          <a:xfrm>
            <a:off x="8743456" y="6360083"/>
            <a:ext cx="226373"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20" name="Picture 19" descr="GMLC_Logo-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86433" y="1716"/>
            <a:ext cx="1255279" cy="1591557"/>
          </a:xfrm>
          <a:prstGeom prst="rect">
            <a:avLst/>
          </a:prstGeom>
        </p:spPr>
      </p:pic>
    </p:spTree>
    <p:extLst>
      <p:ext uri="{BB962C8B-B14F-4D97-AF65-F5344CB8AC3E}">
        <p14:creationId xmlns:p14="http://schemas.microsoft.com/office/powerpoint/2010/main" val="1942272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8" name="Picture Placeholder 2"/>
          <p:cNvSpPr>
            <a:spLocks noGrp="1"/>
          </p:cNvSpPr>
          <p:nvPr>
            <p:ph type="pic" idx="1"/>
          </p:nvPr>
        </p:nvSpPr>
        <p:spPr>
          <a:xfrm>
            <a:off x="205793" y="1615440"/>
            <a:ext cx="8726708" cy="4307840"/>
          </a:xfrm>
          <a:prstGeom prst="rect">
            <a:avLst/>
          </a:prstGeom>
        </p:spPr>
        <p:txBody>
          <a:bodyPr wrap="square" lIns="0" tIns="0" rIns="0" bIns="0" anchor="ctr">
            <a:no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943371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Tree>
    <p:extLst>
      <p:ext uri="{BB962C8B-B14F-4D97-AF65-F5344CB8AC3E}">
        <p14:creationId xmlns:p14="http://schemas.microsoft.com/office/powerpoint/2010/main" val="47935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 y="1715"/>
            <a:ext cx="9139425" cy="6854568"/>
          </a:xfrm>
          <a:prstGeom prst="rect">
            <a:avLst/>
          </a:prstGeom>
        </p:spPr>
      </p:pic>
      <p:sp>
        <p:nvSpPr>
          <p:cNvPr id="2"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3" name="Content Placeholder 2"/>
          <p:cNvSpPr>
            <a:spLocks noGrp="1"/>
          </p:cNvSpPr>
          <p:nvPr>
            <p:ph idx="1"/>
          </p:nvPr>
        </p:nvSpPr>
        <p:spPr>
          <a:xfrm>
            <a:off x="205794" y="1600202"/>
            <a:ext cx="865583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14" name="Date Placeholder 3"/>
          <p:cNvSpPr txBox="1">
            <a:spLocks/>
          </p:cNvSpPr>
          <p:nvPr userDrawn="1"/>
        </p:nvSpPr>
        <p:spPr>
          <a:xfrm>
            <a:off x="7340130" y="6356351"/>
            <a:ext cx="1200463"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mtClean="0">
                <a:solidFill>
                  <a:schemeClr val="tx1">
                    <a:lumMod val="50000"/>
                    <a:lumOff val="50000"/>
                  </a:schemeClr>
                </a:solidFill>
              </a:rPr>
              <a:pPr/>
              <a:t>October 28, 2021</a:t>
            </a:fld>
            <a:endParaRPr lang="en-US" dirty="0">
              <a:solidFill>
                <a:schemeClr val="tx1">
                  <a:lumMod val="50000"/>
                  <a:lumOff val="50000"/>
                </a:schemeClr>
              </a:solidFill>
            </a:endParaRPr>
          </a:p>
        </p:txBody>
      </p:sp>
      <p:cxnSp>
        <p:nvCxnSpPr>
          <p:cNvPr id="15" name="Straight Connector 14"/>
          <p:cNvCxnSpPr/>
          <p:nvPr userDrawn="1"/>
        </p:nvCxnSpPr>
        <p:spPr>
          <a:xfrm>
            <a:off x="8648662"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userDrawn="1"/>
        </p:nvSpPr>
        <p:spPr>
          <a:xfrm>
            <a:off x="8743456" y="6360083"/>
            <a:ext cx="226373"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18" name="Picture 17" descr="GMLC_Logo-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86433" y="1716"/>
            <a:ext cx="1255279" cy="1591557"/>
          </a:xfrm>
          <a:prstGeom prst="rect">
            <a:avLst/>
          </a:prstGeom>
        </p:spPr>
      </p:pic>
    </p:spTree>
    <p:extLst>
      <p:ext uri="{BB962C8B-B14F-4D97-AF65-F5344CB8AC3E}">
        <p14:creationId xmlns:p14="http://schemas.microsoft.com/office/powerpoint/2010/main" val="313208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 y="1715"/>
            <a:ext cx="9139425" cy="6854568"/>
          </a:xfrm>
          <a:prstGeom prst="rect">
            <a:avLst/>
          </a:prstGeom>
        </p:spPr>
      </p:pic>
      <p:sp>
        <p:nvSpPr>
          <p:cNvPr id="6" name="Footer Placeholder 5"/>
          <p:cNvSpPr>
            <a:spLocks noGrp="1"/>
          </p:cNvSpPr>
          <p:nvPr>
            <p:ph type="ftr" sz="quarter" idx="11"/>
          </p:nvPr>
        </p:nvSpPr>
        <p:spPr/>
        <p:txBody>
          <a:bodyPr/>
          <a:lstStyle/>
          <a:p>
            <a:endParaRPr lang="en-US"/>
          </a:p>
        </p:txBody>
      </p:sp>
      <p:sp>
        <p:nvSpPr>
          <p:cNvPr id="11" name="Content Placeholder 2"/>
          <p:cNvSpPr>
            <a:spLocks noGrp="1"/>
          </p:cNvSpPr>
          <p:nvPr>
            <p:ph idx="1"/>
          </p:nvPr>
        </p:nvSpPr>
        <p:spPr>
          <a:xfrm>
            <a:off x="205795" y="1600202"/>
            <a:ext cx="4222348"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3"/>
          </p:nvPr>
        </p:nvSpPr>
        <p:spPr>
          <a:xfrm>
            <a:off x="4639283" y="1600202"/>
            <a:ext cx="4222348"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19" name="Date Placeholder 3"/>
          <p:cNvSpPr txBox="1">
            <a:spLocks/>
          </p:cNvSpPr>
          <p:nvPr userDrawn="1"/>
        </p:nvSpPr>
        <p:spPr>
          <a:xfrm>
            <a:off x="7340130" y="6356351"/>
            <a:ext cx="1200463"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mtClean="0">
                <a:solidFill>
                  <a:schemeClr val="tx1">
                    <a:lumMod val="50000"/>
                    <a:lumOff val="50000"/>
                  </a:schemeClr>
                </a:solidFill>
              </a:rPr>
              <a:pPr/>
              <a:t>October 28, 2021</a:t>
            </a:fld>
            <a:endParaRPr lang="en-US" dirty="0">
              <a:solidFill>
                <a:schemeClr val="tx1">
                  <a:lumMod val="50000"/>
                  <a:lumOff val="50000"/>
                </a:schemeClr>
              </a:solidFill>
            </a:endParaRPr>
          </a:p>
        </p:txBody>
      </p:sp>
      <p:cxnSp>
        <p:nvCxnSpPr>
          <p:cNvPr id="20" name="Straight Connector 19"/>
          <p:cNvCxnSpPr/>
          <p:nvPr userDrawn="1"/>
        </p:nvCxnSpPr>
        <p:spPr>
          <a:xfrm>
            <a:off x="8648662"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txBox="1">
            <a:spLocks/>
          </p:cNvSpPr>
          <p:nvPr userDrawn="1"/>
        </p:nvSpPr>
        <p:spPr>
          <a:xfrm>
            <a:off x="8743456" y="6360083"/>
            <a:ext cx="226373"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18" name="Picture 17" descr="GMLC_Logo-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86433" y="1716"/>
            <a:ext cx="1255279" cy="1591557"/>
          </a:xfrm>
          <a:prstGeom prst="rect">
            <a:avLst/>
          </a:prstGeom>
        </p:spPr>
      </p:pic>
    </p:spTree>
    <p:extLst>
      <p:ext uri="{BB962C8B-B14F-4D97-AF65-F5344CB8AC3E}">
        <p14:creationId xmlns:p14="http://schemas.microsoft.com/office/powerpoint/2010/main" val="153539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 y="1715"/>
            <a:ext cx="9139425" cy="6854568"/>
          </a:xfrm>
          <a:prstGeom prst="rect">
            <a:avLst/>
          </a:prstGeom>
        </p:spPr>
      </p:pic>
      <p:sp>
        <p:nvSpPr>
          <p:cNvPr id="3" name="Text Placeholder 2"/>
          <p:cNvSpPr>
            <a:spLocks noGrp="1"/>
          </p:cNvSpPr>
          <p:nvPr>
            <p:ph type="body" idx="1"/>
          </p:nvPr>
        </p:nvSpPr>
        <p:spPr>
          <a:xfrm>
            <a:off x="205795" y="1535113"/>
            <a:ext cx="4222348"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p:cNvSpPr>
            <a:spLocks noGrp="1"/>
          </p:cNvSpPr>
          <p:nvPr>
            <p:ph type="ftr" sz="quarter" idx="11"/>
          </p:nvPr>
        </p:nvSpPr>
        <p:spPr/>
        <p:txBody>
          <a:bodyPr/>
          <a:lstStyle/>
          <a:p>
            <a:endParaRPr lang="en-US"/>
          </a:p>
        </p:txBody>
      </p:sp>
      <p:sp>
        <p:nvSpPr>
          <p:cNvPr id="13"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14" name="Content Placeholder 2"/>
          <p:cNvSpPr>
            <a:spLocks noGrp="1"/>
          </p:cNvSpPr>
          <p:nvPr>
            <p:ph idx="13"/>
          </p:nvPr>
        </p:nvSpPr>
        <p:spPr>
          <a:xfrm>
            <a:off x="205795" y="2062172"/>
            <a:ext cx="4222348"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4"/>
          </p:nvPr>
        </p:nvSpPr>
        <p:spPr>
          <a:xfrm>
            <a:off x="4639283" y="2062172"/>
            <a:ext cx="4222348"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5"/>
          </p:nvPr>
        </p:nvSpPr>
        <p:spPr>
          <a:xfrm>
            <a:off x="4639284" y="1535113"/>
            <a:ext cx="4222347"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Date Placeholder 3"/>
          <p:cNvSpPr txBox="1">
            <a:spLocks/>
          </p:cNvSpPr>
          <p:nvPr userDrawn="1"/>
        </p:nvSpPr>
        <p:spPr>
          <a:xfrm>
            <a:off x="7340130" y="6356351"/>
            <a:ext cx="1200463"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mtClean="0">
                <a:solidFill>
                  <a:schemeClr val="tx1">
                    <a:lumMod val="50000"/>
                    <a:lumOff val="50000"/>
                  </a:schemeClr>
                </a:solidFill>
              </a:rPr>
              <a:pPr/>
              <a:t>October 28, 2021</a:t>
            </a:fld>
            <a:endParaRPr lang="en-US" dirty="0">
              <a:solidFill>
                <a:schemeClr val="tx1">
                  <a:lumMod val="50000"/>
                  <a:lumOff val="50000"/>
                </a:schemeClr>
              </a:solidFill>
            </a:endParaRPr>
          </a:p>
        </p:txBody>
      </p:sp>
      <p:cxnSp>
        <p:nvCxnSpPr>
          <p:cNvPr id="23" name="Straight Connector 22"/>
          <p:cNvCxnSpPr/>
          <p:nvPr userDrawn="1"/>
        </p:nvCxnSpPr>
        <p:spPr>
          <a:xfrm>
            <a:off x="8648662"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userDrawn="1"/>
        </p:nvSpPr>
        <p:spPr>
          <a:xfrm>
            <a:off x="8743456" y="6360083"/>
            <a:ext cx="226373"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20" name="Picture 19" descr="GMLC_Logo-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86433" y="1716"/>
            <a:ext cx="1255279" cy="1591557"/>
          </a:xfrm>
          <a:prstGeom prst="rect">
            <a:avLst/>
          </a:prstGeom>
        </p:spPr>
      </p:pic>
    </p:spTree>
    <p:extLst>
      <p:ext uri="{BB962C8B-B14F-4D97-AF65-F5344CB8AC3E}">
        <p14:creationId xmlns:p14="http://schemas.microsoft.com/office/powerpoint/2010/main" val="45402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 y="1715"/>
            <a:ext cx="9139425" cy="6854568"/>
          </a:xfrm>
          <a:prstGeom prst="rect">
            <a:avLst/>
          </a:prstGeom>
        </p:spPr>
      </p:pic>
      <p:sp>
        <p:nvSpPr>
          <p:cNvPr id="5" name="Footer Placeholder 4"/>
          <p:cNvSpPr>
            <a:spLocks noGrp="1"/>
          </p:cNvSpPr>
          <p:nvPr>
            <p:ph type="ftr" sz="quarter" idx="11"/>
          </p:nvPr>
        </p:nvSpPr>
        <p:spPr/>
        <p:txBody>
          <a:bodyPr/>
          <a:lstStyle/>
          <a:p>
            <a:endParaRPr lang="en-US"/>
          </a:p>
        </p:txBody>
      </p:sp>
      <p:sp>
        <p:nvSpPr>
          <p:cNvPr id="13" name="Picture Placeholder 2"/>
          <p:cNvSpPr>
            <a:spLocks noGrp="1"/>
          </p:cNvSpPr>
          <p:nvPr>
            <p:ph type="pic" idx="1"/>
          </p:nvPr>
        </p:nvSpPr>
        <p:spPr>
          <a:xfrm>
            <a:off x="205793" y="1615440"/>
            <a:ext cx="8726708" cy="4307840"/>
          </a:xfrm>
          <a:prstGeom prst="rect">
            <a:avLst/>
          </a:prstGeom>
        </p:spPr>
        <p:txBody>
          <a:bodyPr wrap="square" lIns="0" tIns="0" rIns="0" bIns="0" anchor="ctr">
            <a:no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17" name="Date Placeholder 3"/>
          <p:cNvSpPr txBox="1">
            <a:spLocks/>
          </p:cNvSpPr>
          <p:nvPr userDrawn="1"/>
        </p:nvSpPr>
        <p:spPr>
          <a:xfrm>
            <a:off x="7340130" y="6356351"/>
            <a:ext cx="1200463"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mtClean="0">
                <a:solidFill>
                  <a:schemeClr val="tx1">
                    <a:lumMod val="50000"/>
                    <a:lumOff val="50000"/>
                  </a:schemeClr>
                </a:solidFill>
              </a:rPr>
              <a:pPr/>
              <a:t>October 28, 2021</a:t>
            </a:fld>
            <a:endParaRPr lang="en-US" dirty="0">
              <a:solidFill>
                <a:schemeClr val="tx1">
                  <a:lumMod val="50000"/>
                  <a:lumOff val="50000"/>
                </a:schemeClr>
              </a:solidFill>
            </a:endParaRPr>
          </a:p>
        </p:txBody>
      </p:sp>
      <p:cxnSp>
        <p:nvCxnSpPr>
          <p:cNvPr id="18" name="Straight Connector 17"/>
          <p:cNvCxnSpPr/>
          <p:nvPr userDrawn="1"/>
        </p:nvCxnSpPr>
        <p:spPr>
          <a:xfrm>
            <a:off x="8648662"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userDrawn="1"/>
        </p:nvSpPr>
        <p:spPr>
          <a:xfrm>
            <a:off x="8743456" y="6360083"/>
            <a:ext cx="226373"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14" name="Picture 13" descr="GMLC_Logo-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86433" y="1716"/>
            <a:ext cx="1255279" cy="1591557"/>
          </a:xfrm>
          <a:prstGeom prst="rect">
            <a:avLst/>
          </a:prstGeom>
        </p:spPr>
      </p:pic>
    </p:spTree>
    <p:extLst>
      <p:ext uri="{BB962C8B-B14F-4D97-AF65-F5344CB8AC3E}">
        <p14:creationId xmlns:p14="http://schemas.microsoft.com/office/powerpoint/2010/main" val="11707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 y="1715"/>
            <a:ext cx="9139425" cy="6854568"/>
          </a:xfrm>
          <a:prstGeom prst="rect">
            <a:avLst/>
          </a:prstGeom>
        </p:spPr>
      </p:pic>
      <p:sp>
        <p:nvSpPr>
          <p:cNvPr id="4" name="Footer Placeholder 3"/>
          <p:cNvSpPr>
            <a:spLocks noGrp="1"/>
          </p:cNvSpPr>
          <p:nvPr>
            <p:ph type="ftr" sz="quarter" idx="11"/>
          </p:nvPr>
        </p:nvSpPr>
        <p:spPr/>
        <p:txBody>
          <a:bodyPr/>
          <a:lstStyle/>
          <a:p>
            <a:endParaRPr lang="en-US"/>
          </a:p>
        </p:txBody>
      </p:sp>
      <p:sp>
        <p:nvSpPr>
          <p:cNvPr id="9"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15" name="Date Placeholder 3"/>
          <p:cNvSpPr txBox="1">
            <a:spLocks/>
          </p:cNvSpPr>
          <p:nvPr userDrawn="1"/>
        </p:nvSpPr>
        <p:spPr>
          <a:xfrm>
            <a:off x="7340130" y="6356351"/>
            <a:ext cx="1200463"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mtClean="0">
                <a:solidFill>
                  <a:schemeClr val="tx1">
                    <a:lumMod val="50000"/>
                    <a:lumOff val="50000"/>
                  </a:schemeClr>
                </a:solidFill>
              </a:rPr>
              <a:pPr/>
              <a:t>October 28, 2021</a:t>
            </a:fld>
            <a:endParaRPr lang="en-US" dirty="0">
              <a:solidFill>
                <a:schemeClr val="tx1">
                  <a:lumMod val="50000"/>
                  <a:lumOff val="50000"/>
                </a:schemeClr>
              </a:solidFill>
            </a:endParaRPr>
          </a:p>
        </p:txBody>
      </p:sp>
      <p:cxnSp>
        <p:nvCxnSpPr>
          <p:cNvPr id="16" name="Straight Connector 15"/>
          <p:cNvCxnSpPr/>
          <p:nvPr userDrawn="1"/>
        </p:nvCxnSpPr>
        <p:spPr>
          <a:xfrm>
            <a:off x="8648662"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userDrawn="1"/>
        </p:nvSpPr>
        <p:spPr>
          <a:xfrm>
            <a:off x="8743456" y="6360083"/>
            <a:ext cx="226373"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13" name="Picture 12" descr="GMLC_Logo-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86433" y="1716"/>
            <a:ext cx="1255279" cy="1591557"/>
          </a:xfrm>
          <a:prstGeom prst="rect">
            <a:avLst/>
          </a:prstGeom>
        </p:spPr>
      </p:pic>
    </p:spTree>
    <p:extLst>
      <p:ext uri="{BB962C8B-B14F-4D97-AF65-F5344CB8AC3E}">
        <p14:creationId xmlns:p14="http://schemas.microsoft.com/office/powerpoint/2010/main" val="400118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5"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6" name="Content Placeholder 2"/>
          <p:cNvSpPr>
            <a:spLocks noGrp="1"/>
          </p:cNvSpPr>
          <p:nvPr>
            <p:ph idx="1"/>
          </p:nvPr>
        </p:nvSpPr>
        <p:spPr>
          <a:xfrm>
            <a:off x="205794" y="1600202"/>
            <a:ext cx="865583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92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9" name="Content Placeholder 2"/>
          <p:cNvSpPr>
            <a:spLocks noGrp="1"/>
          </p:cNvSpPr>
          <p:nvPr>
            <p:ph idx="1"/>
          </p:nvPr>
        </p:nvSpPr>
        <p:spPr>
          <a:xfrm>
            <a:off x="205795" y="1600202"/>
            <a:ext cx="4222348"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4639283" y="1600202"/>
            <a:ext cx="4222348"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214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Title 1"/>
          <p:cNvSpPr>
            <a:spLocks noGrp="1"/>
          </p:cNvSpPr>
          <p:nvPr>
            <p:ph type="title"/>
          </p:nvPr>
        </p:nvSpPr>
        <p:spPr>
          <a:xfrm>
            <a:off x="201753" y="274639"/>
            <a:ext cx="6674637" cy="808597"/>
          </a:xfrm>
          <a:prstGeom prst="rect">
            <a:avLst/>
          </a:prstGeom>
        </p:spPr>
        <p:txBody>
          <a:bodyPr anchor="b"/>
          <a:lstStyle/>
          <a:p>
            <a:r>
              <a:rPr lang="en-US" dirty="0"/>
              <a:t>Click to edit Master title style</a:t>
            </a:r>
          </a:p>
        </p:txBody>
      </p:sp>
      <p:sp>
        <p:nvSpPr>
          <p:cNvPr id="13" name="Text Placeholder 2"/>
          <p:cNvSpPr>
            <a:spLocks noGrp="1"/>
          </p:cNvSpPr>
          <p:nvPr>
            <p:ph type="body" idx="1"/>
          </p:nvPr>
        </p:nvSpPr>
        <p:spPr>
          <a:xfrm>
            <a:off x="205795" y="1535113"/>
            <a:ext cx="4222348"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2"/>
          <p:cNvSpPr>
            <a:spLocks noGrp="1"/>
          </p:cNvSpPr>
          <p:nvPr>
            <p:ph idx="13"/>
          </p:nvPr>
        </p:nvSpPr>
        <p:spPr>
          <a:xfrm>
            <a:off x="205795" y="2062172"/>
            <a:ext cx="4222348"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4"/>
          </p:nvPr>
        </p:nvSpPr>
        <p:spPr>
          <a:xfrm>
            <a:off x="4639283" y="2062172"/>
            <a:ext cx="4222348"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5"/>
          </p:nvPr>
        </p:nvSpPr>
        <p:spPr>
          <a:xfrm>
            <a:off x="4639284" y="1535113"/>
            <a:ext cx="4222347"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924541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286" y="1716"/>
            <a:ext cx="9139426" cy="6854569"/>
          </a:xfrm>
          <a:prstGeom prst="rect">
            <a:avLst/>
          </a:prstGeom>
        </p:spPr>
      </p:pic>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rgbClr val="7F7F7F"/>
                </a:solidFill>
                <a:latin typeface="Arial"/>
                <a:cs typeface="Arial"/>
              </a:defRPr>
            </a:lvl1pPr>
          </a:lstStyle>
          <a:p>
            <a:endParaRPr lang="en-US" dirty="0"/>
          </a:p>
        </p:txBody>
      </p:sp>
      <p:sp>
        <p:nvSpPr>
          <p:cNvPr id="8" name="Title Placeholder 1"/>
          <p:cNvSpPr>
            <a:spLocks noGrp="1"/>
          </p:cNvSpPr>
          <p:nvPr>
            <p:ph type="title"/>
          </p:nvPr>
        </p:nvSpPr>
        <p:spPr>
          <a:xfrm>
            <a:off x="205794" y="201168"/>
            <a:ext cx="6775943" cy="868680"/>
          </a:xfrm>
          <a:prstGeom prst="rect">
            <a:avLst/>
          </a:prstGeom>
        </p:spPr>
        <p:txBody>
          <a:bodyPr vert="horz" lIns="0" tIns="0" rIns="0" bIns="0" rtlCol="0" anchor="b" anchorCtr="0">
            <a:noAutofit/>
          </a:bodyPr>
          <a:lstStyle/>
          <a:p>
            <a:r>
              <a:rPr lang="en-US" dirty="0"/>
              <a:t>Click to edit Master title style</a:t>
            </a:r>
          </a:p>
        </p:txBody>
      </p:sp>
      <p:sp>
        <p:nvSpPr>
          <p:cNvPr id="10" name="Date Placeholder 3"/>
          <p:cNvSpPr txBox="1">
            <a:spLocks/>
          </p:cNvSpPr>
          <p:nvPr userDrawn="1"/>
        </p:nvSpPr>
        <p:spPr>
          <a:xfrm>
            <a:off x="7340130" y="6356351"/>
            <a:ext cx="1200463"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mtClean="0">
                <a:solidFill>
                  <a:schemeClr val="tx1">
                    <a:lumMod val="50000"/>
                    <a:lumOff val="50000"/>
                  </a:schemeClr>
                </a:solidFill>
              </a:rPr>
              <a:pPr/>
              <a:t>October 28, 2021</a:t>
            </a:fld>
            <a:endParaRPr lang="en-US" dirty="0">
              <a:solidFill>
                <a:schemeClr val="tx1">
                  <a:lumMod val="50000"/>
                  <a:lumOff val="50000"/>
                </a:schemeClr>
              </a:solidFill>
            </a:endParaRPr>
          </a:p>
        </p:txBody>
      </p:sp>
      <p:cxnSp>
        <p:nvCxnSpPr>
          <p:cNvPr id="11" name="Straight Connector 10"/>
          <p:cNvCxnSpPr/>
          <p:nvPr userDrawn="1"/>
        </p:nvCxnSpPr>
        <p:spPr>
          <a:xfrm>
            <a:off x="8648662"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txBox="1">
            <a:spLocks/>
          </p:cNvSpPr>
          <p:nvPr userDrawn="1"/>
        </p:nvSpPr>
        <p:spPr>
          <a:xfrm>
            <a:off x="8743456" y="6360083"/>
            <a:ext cx="226373"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13" name="Picture 12" descr="GMLC_Logo-04.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886433" y="1716"/>
            <a:ext cx="1255279" cy="1591557"/>
          </a:xfrm>
          <a:prstGeom prst="rect">
            <a:avLst/>
          </a:prstGeom>
        </p:spPr>
      </p:pic>
    </p:spTree>
    <p:extLst>
      <p:ext uri="{BB962C8B-B14F-4D97-AF65-F5344CB8AC3E}">
        <p14:creationId xmlns:p14="http://schemas.microsoft.com/office/powerpoint/2010/main" val="1194798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500" b="1" kern="1200">
          <a:solidFill>
            <a:srgbClr val="70727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energy.gov/sites/default/files/2021-05/Hardware%20OReilley%20King_0.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Yingchen.Zhang@nrel.gov"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lstStyle/>
          <a:p>
            <a:r>
              <a:rPr lang="en-US" dirty="0"/>
              <a:t>Maximizing Existing Transmission Capacity</a:t>
            </a:r>
          </a:p>
        </p:txBody>
      </p:sp>
      <p:sp>
        <p:nvSpPr>
          <p:cNvPr id="21" name="Text Placeholder 20"/>
          <p:cNvSpPr>
            <a:spLocks noGrp="1"/>
          </p:cNvSpPr>
          <p:nvPr>
            <p:ph type="body" sz="quarter" idx="14"/>
          </p:nvPr>
        </p:nvSpPr>
        <p:spPr>
          <a:xfrm>
            <a:off x="202833" y="4927107"/>
            <a:ext cx="8658797" cy="581043"/>
          </a:xfrm>
        </p:spPr>
        <p:txBody>
          <a:bodyPr>
            <a:normAutofit/>
          </a:bodyPr>
          <a:lstStyle/>
          <a:p>
            <a:r>
              <a:rPr lang="en-US" dirty="0"/>
              <a:t>National Renewable Energy Laboratory</a:t>
            </a:r>
          </a:p>
        </p:txBody>
      </p:sp>
      <p:sp>
        <p:nvSpPr>
          <p:cNvPr id="22" name="Text Placeholder 21"/>
          <p:cNvSpPr>
            <a:spLocks noGrp="1"/>
          </p:cNvSpPr>
          <p:nvPr>
            <p:ph type="body" sz="quarter" idx="15"/>
          </p:nvPr>
        </p:nvSpPr>
        <p:spPr>
          <a:xfrm>
            <a:off x="201054" y="5508151"/>
            <a:ext cx="8658795" cy="700188"/>
          </a:xfrm>
        </p:spPr>
        <p:txBody>
          <a:bodyPr>
            <a:normAutofit/>
          </a:bodyPr>
          <a:lstStyle/>
          <a:p>
            <a:r>
              <a:rPr lang="en-US" b="1" dirty="0"/>
              <a:t>Technical Training on Contemporary Electricity System Issues</a:t>
            </a:r>
            <a:br>
              <a:rPr lang="en-US" b="1" dirty="0"/>
            </a:br>
            <a:r>
              <a:rPr lang="en-US" b="1" dirty="0"/>
              <a:t>for National Association of State Utility Consumer Advocates</a:t>
            </a:r>
          </a:p>
          <a:p>
            <a:pPr lvl="0"/>
            <a:r>
              <a:rPr lang="en-US" b="1" dirty="0"/>
              <a:t>October 28, 2021</a:t>
            </a:r>
          </a:p>
          <a:p>
            <a:pPr lvl="0"/>
            <a:endParaRPr lang="en-US" b="1" dirty="0"/>
          </a:p>
          <a:p>
            <a:pPr lvl="0"/>
            <a:endParaRPr lang="en-US" b="1" dirty="0"/>
          </a:p>
        </p:txBody>
      </p:sp>
      <p:sp>
        <p:nvSpPr>
          <p:cNvPr id="23" name="Text Placeholder 22"/>
          <p:cNvSpPr>
            <a:spLocks noGrp="1"/>
          </p:cNvSpPr>
          <p:nvPr>
            <p:ph type="body" sz="quarter" idx="16"/>
          </p:nvPr>
        </p:nvSpPr>
        <p:spPr>
          <a:xfrm>
            <a:off x="201054" y="4557483"/>
            <a:ext cx="8660577" cy="274320"/>
          </a:xfrm>
        </p:spPr>
        <p:txBody>
          <a:bodyPr/>
          <a:lstStyle/>
          <a:p>
            <a:r>
              <a:rPr lang="en-US" dirty="0" err="1"/>
              <a:t>Yingchen</a:t>
            </a:r>
            <a:r>
              <a:rPr lang="en-US" dirty="0"/>
              <a:t> “YC” Zhang, Ph.D.</a:t>
            </a:r>
          </a:p>
        </p:txBody>
      </p:sp>
      <p:sp>
        <p:nvSpPr>
          <p:cNvPr id="6" name="TextBox 5">
            <a:extLst>
              <a:ext uri="{FF2B5EF4-FFF2-40B4-BE49-F238E27FC236}">
                <a16:creationId xmlns:a16="http://schemas.microsoft.com/office/drawing/2014/main" id="{C8A21B66-7DBE-124F-A2D2-85455EBDB5F9}"/>
              </a:ext>
            </a:extLst>
          </p:cNvPr>
          <p:cNvSpPr txBox="1"/>
          <p:nvPr/>
        </p:nvSpPr>
        <p:spPr>
          <a:xfrm>
            <a:off x="0" y="6392395"/>
            <a:ext cx="9144000" cy="615553"/>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This presentation was funded by the U.S. Department of Energy’s</a:t>
            </a:r>
            <a:br>
              <a:rPr lang="en-US" sz="1000" i="1" dirty="0">
                <a:latin typeface="Arial" panose="020B0604020202020204" pitchFamily="34" charset="0"/>
                <a:cs typeface="Arial" panose="020B0604020202020204" pitchFamily="34" charset="0"/>
              </a:rPr>
            </a:br>
            <a:r>
              <a:rPr lang="en-US" sz="1000" i="1" dirty="0">
                <a:latin typeface="Arial" panose="020B0604020202020204" pitchFamily="34" charset="0"/>
                <a:cs typeface="Arial" panose="020B0604020202020204" pitchFamily="34" charset="0"/>
              </a:rPr>
              <a:t>Office of Electricity and Building Technologies Office. </a:t>
            </a:r>
            <a:endParaRPr lang="en-US" sz="1000" dirty="0">
              <a:latin typeface="Arial" panose="020B0604020202020204" pitchFamily="34" charset="0"/>
              <a:cs typeface="Arial" panose="020B0604020202020204" pitchFamily="34" charset="0"/>
            </a:endParaRPr>
          </a:p>
          <a:p>
            <a:pPr algn="ctr"/>
            <a:endParaRPr lang="en-US" sz="1400" dirty="0"/>
          </a:p>
        </p:txBody>
      </p:sp>
    </p:spTree>
    <p:extLst>
      <p:ext uri="{BB962C8B-B14F-4D97-AF65-F5344CB8AC3E}">
        <p14:creationId xmlns:p14="http://schemas.microsoft.com/office/powerpoint/2010/main" val="2626649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dirty="0"/>
              <a:t>Dynamic line rating applications</a:t>
            </a:r>
          </a:p>
        </p:txBody>
      </p:sp>
      <p:sp>
        <p:nvSpPr>
          <p:cNvPr id="6" name="Content Placeholder 2">
            <a:extLst>
              <a:ext uri="{FF2B5EF4-FFF2-40B4-BE49-F238E27FC236}">
                <a16:creationId xmlns:a16="http://schemas.microsoft.com/office/drawing/2014/main" id="{3AD22DBA-F389-C446-892E-FA783F4D4B7A}"/>
              </a:ext>
            </a:extLst>
          </p:cNvPr>
          <p:cNvSpPr>
            <a:spLocks noGrp="1"/>
          </p:cNvSpPr>
          <p:nvPr>
            <p:ph idx="1"/>
          </p:nvPr>
        </p:nvSpPr>
        <p:spPr>
          <a:xfrm>
            <a:off x="201753" y="2171085"/>
            <a:ext cx="8655837" cy="4525963"/>
          </a:xfrm>
        </p:spPr>
        <p:txBody>
          <a:bodyPr/>
          <a:lstStyle/>
          <a:p>
            <a:r>
              <a:rPr lang="en-US" dirty="0"/>
              <a:t>Relaxing congestions due to increasing load</a:t>
            </a:r>
          </a:p>
          <a:p>
            <a:r>
              <a:rPr lang="en-US" dirty="0"/>
              <a:t>Improving economic dispatch scenarios in N-1 contingencies</a:t>
            </a:r>
            <a:endParaRPr lang="en-US" baseline="30000" dirty="0"/>
          </a:p>
          <a:p>
            <a:r>
              <a:rPr lang="en-US" dirty="0"/>
              <a:t>Integrating renewable/distributed energy sources without grid reinforcement</a:t>
            </a:r>
          </a:p>
          <a:p>
            <a:r>
              <a:rPr lang="en-US" dirty="0"/>
              <a:t>Deferring or avoiding uprating of circuits</a:t>
            </a:r>
          </a:p>
          <a:p>
            <a:r>
              <a:rPr lang="en-US" dirty="0"/>
              <a:t>Maximizing the use of alternate lines when main corridors are undergoing maintenance</a:t>
            </a:r>
          </a:p>
          <a:p>
            <a:r>
              <a:rPr lang="en-US" dirty="0"/>
              <a:t>Maximizing transit on interconnectors and "bottleneck" topologies</a:t>
            </a:r>
          </a:p>
          <a:p>
            <a:r>
              <a:rPr lang="en-US" dirty="0"/>
              <a:t>Addressing potential safety/conformance issues</a:t>
            </a:r>
          </a:p>
          <a:p>
            <a:r>
              <a:rPr lang="en-US" dirty="0"/>
              <a:t>Connecting wind power to the grid</a:t>
            </a:r>
          </a:p>
          <a:p>
            <a:endParaRPr lang="en-US" dirty="0"/>
          </a:p>
        </p:txBody>
      </p:sp>
      <p:sp>
        <p:nvSpPr>
          <p:cNvPr id="8" name="TextBox 7">
            <a:extLst>
              <a:ext uri="{FF2B5EF4-FFF2-40B4-BE49-F238E27FC236}">
                <a16:creationId xmlns:a16="http://schemas.microsoft.com/office/drawing/2014/main" id="{8587A35B-4A93-9249-9369-F2E50E81BBFD}"/>
              </a:ext>
            </a:extLst>
          </p:cNvPr>
          <p:cNvSpPr txBox="1"/>
          <p:nvPr/>
        </p:nvSpPr>
        <p:spPr>
          <a:xfrm>
            <a:off x="201753" y="6398695"/>
            <a:ext cx="7088733"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Dynamic_line_rating_for_electric_utilities</a:t>
            </a:r>
            <a:endParaRPr lang="en-US" sz="1200" dirty="0"/>
          </a:p>
        </p:txBody>
      </p:sp>
    </p:spTree>
    <p:extLst>
      <p:ext uri="{BB962C8B-B14F-4D97-AF65-F5344CB8AC3E}">
        <p14:creationId xmlns:p14="http://schemas.microsoft.com/office/powerpoint/2010/main" val="165758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sz="2400" dirty="0"/>
              <a:t>Flexible AC transmission system</a:t>
            </a:r>
          </a:p>
        </p:txBody>
      </p:sp>
      <p:sp>
        <p:nvSpPr>
          <p:cNvPr id="6" name="Content Placeholder 2">
            <a:extLst>
              <a:ext uri="{FF2B5EF4-FFF2-40B4-BE49-F238E27FC236}">
                <a16:creationId xmlns:a16="http://schemas.microsoft.com/office/drawing/2014/main" id="{5235EB9E-C838-8C43-B126-EB36ECA314BA}"/>
              </a:ext>
            </a:extLst>
          </p:cNvPr>
          <p:cNvSpPr>
            <a:spLocks noGrp="1"/>
          </p:cNvSpPr>
          <p:nvPr>
            <p:ph idx="1"/>
          </p:nvPr>
        </p:nvSpPr>
        <p:spPr>
          <a:xfrm>
            <a:off x="205794" y="1600202"/>
            <a:ext cx="8655837" cy="4525963"/>
          </a:xfrm>
        </p:spPr>
        <p:txBody>
          <a:bodyPr/>
          <a:lstStyle/>
          <a:p>
            <a:r>
              <a:rPr lang="en-US" dirty="0"/>
              <a:t>a power electronic based system and other static equipment that provide control of one or more AC transmission system parameters to enhance controllability and increase power transfer capability</a:t>
            </a:r>
          </a:p>
          <a:p>
            <a:endParaRPr lang="en-US" dirty="0"/>
          </a:p>
          <a:p>
            <a:endParaRPr lang="en-US" dirty="0"/>
          </a:p>
          <a:p>
            <a:pPr lvl="1"/>
            <a:r>
              <a:rPr lang="en-US" dirty="0"/>
              <a:t>FACTS for series compensation modify line impedance</a:t>
            </a:r>
          </a:p>
          <a:p>
            <a:pPr lvl="2"/>
            <a:r>
              <a:rPr lang="en-US" dirty="0"/>
              <a:t>Example: Static synchronous series compensator </a:t>
            </a:r>
          </a:p>
          <a:p>
            <a:pPr lvl="1"/>
            <a:endParaRPr lang="en-US" dirty="0"/>
          </a:p>
          <a:p>
            <a:pPr lvl="1"/>
            <a:r>
              <a:rPr lang="en-US" dirty="0"/>
              <a:t>FACTS for shunt compensation to maintain voltage magnitude</a:t>
            </a:r>
          </a:p>
          <a:p>
            <a:pPr lvl="2"/>
            <a:r>
              <a:rPr lang="en-US" dirty="0"/>
              <a:t>Example: Static synchronous compensator </a:t>
            </a:r>
          </a:p>
          <a:p>
            <a:pPr marL="0" indent="0">
              <a:buNone/>
            </a:pPr>
            <a:endParaRPr lang="en-US" dirty="0"/>
          </a:p>
          <a:p>
            <a:pPr marL="0" indent="0">
              <a:buNone/>
            </a:pPr>
            <a:endParaRPr lang="en-US" dirty="0"/>
          </a:p>
        </p:txBody>
      </p:sp>
      <p:sp>
        <p:nvSpPr>
          <p:cNvPr id="10" name="TextBox 9">
            <a:extLst>
              <a:ext uri="{FF2B5EF4-FFF2-40B4-BE49-F238E27FC236}">
                <a16:creationId xmlns:a16="http://schemas.microsoft.com/office/drawing/2014/main" id="{AF31DB8F-E69B-AA42-AB17-88E8CBC55716}"/>
              </a:ext>
            </a:extLst>
          </p:cNvPr>
          <p:cNvSpPr txBox="1"/>
          <p:nvPr/>
        </p:nvSpPr>
        <p:spPr>
          <a:xfrm>
            <a:off x="11217" y="6273799"/>
            <a:ext cx="7055708"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Flexible_AC_transmission_system</a:t>
            </a:r>
            <a:endParaRPr lang="en-US" sz="1200" dirty="0"/>
          </a:p>
        </p:txBody>
      </p:sp>
    </p:spTree>
    <p:extLst>
      <p:ext uri="{BB962C8B-B14F-4D97-AF65-F5344CB8AC3E}">
        <p14:creationId xmlns:p14="http://schemas.microsoft.com/office/powerpoint/2010/main" val="1989254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sz="2400" dirty="0"/>
              <a:t>Flexible AC transmission system</a:t>
            </a:r>
          </a:p>
        </p:txBody>
      </p:sp>
      <p:sp>
        <p:nvSpPr>
          <p:cNvPr id="6" name="Content Placeholder 2">
            <a:extLst>
              <a:ext uri="{FF2B5EF4-FFF2-40B4-BE49-F238E27FC236}">
                <a16:creationId xmlns:a16="http://schemas.microsoft.com/office/drawing/2014/main" id="{5235EB9E-C838-8C43-B126-EB36ECA314BA}"/>
              </a:ext>
            </a:extLst>
          </p:cNvPr>
          <p:cNvSpPr>
            <a:spLocks noGrp="1"/>
          </p:cNvSpPr>
          <p:nvPr>
            <p:ph idx="1"/>
          </p:nvPr>
        </p:nvSpPr>
        <p:spPr>
          <a:xfrm>
            <a:off x="0" y="1488991"/>
            <a:ext cx="8655837" cy="4525963"/>
          </a:xfrm>
        </p:spPr>
        <p:txBody>
          <a:bodyPr/>
          <a:lstStyle/>
          <a:p>
            <a:r>
              <a:rPr lang="en-US" dirty="0"/>
              <a:t>A static synchronous series compensator (SSSC) can inject an almost sinusoidal voltage in series with the line. This injected voltage could be considered as an inductive or capacitive reactance, which is connected in series with the transmission line. This feature can provide controllable voltage compensation.</a:t>
            </a:r>
          </a:p>
        </p:txBody>
      </p:sp>
      <p:pic>
        <p:nvPicPr>
          <p:cNvPr id="7170" name="Picture 2">
            <a:extLst>
              <a:ext uri="{FF2B5EF4-FFF2-40B4-BE49-F238E27FC236}">
                <a16:creationId xmlns:a16="http://schemas.microsoft.com/office/drawing/2014/main" id="{2BA8E95F-4EF9-B041-98F9-D95C506541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1027" y="2983459"/>
            <a:ext cx="6660292" cy="34619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EBC302-E6F8-3645-BDA5-24203EC2D1CC}"/>
              </a:ext>
            </a:extLst>
          </p:cNvPr>
          <p:cNvSpPr txBox="1"/>
          <p:nvPr/>
        </p:nvSpPr>
        <p:spPr>
          <a:xfrm>
            <a:off x="0" y="6488668"/>
            <a:ext cx="7080422"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Static_synchronous_series_compensator</a:t>
            </a:r>
            <a:endParaRPr lang="en-US" sz="1200" dirty="0"/>
          </a:p>
        </p:txBody>
      </p:sp>
    </p:spTree>
    <p:extLst>
      <p:ext uri="{BB962C8B-B14F-4D97-AF65-F5344CB8AC3E}">
        <p14:creationId xmlns:p14="http://schemas.microsoft.com/office/powerpoint/2010/main" val="2348499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sz="2400" dirty="0"/>
              <a:t>Flexible AC transmission system</a:t>
            </a:r>
          </a:p>
        </p:txBody>
      </p:sp>
      <p:sp>
        <p:nvSpPr>
          <p:cNvPr id="6" name="Content Placeholder 2">
            <a:extLst>
              <a:ext uri="{FF2B5EF4-FFF2-40B4-BE49-F238E27FC236}">
                <a16:creationId xmlns:a16="http://schemas.microsoft.com/office/drawing/2014/main" id="{5235EB9E-C838-8C43-B126-EB36ECA314BA}"/>
              </a:ext>
            </a:extLst>
          </p:cNvPr>
          <p:cNvSpPr>
            <a:spLocks noGrp="1"/>
          </p:cNvSpPr>
          <p:nvPr>
            <p:ph idx="1"/>
          </p:nvPr>
        </p:nvSpPr>
        <p:spPr>
          <a:xfrm>
            <a:off x="205794" y="1600202"/>
            <a:ext cx="8655837" cy="4525963"/>
          </a:xfrm>
        </p:spPr>
        <p:txBody>
          <a:bodyPr/>
          <a:lstStyle/>
          <a:p>
            <a:r>
              <a:rPr lang="en-US" dirty="0"/>
              <a:t>A static synchronous compensator (STATCOM) is based on a power electronics voltage-source converter and can act as either a source or sink of reactive AC power to an electricity network</a:t>
            </a:r>
          </a:p>
        </p:txBody>
      </p:sp>
      <p:pic>
        <p:nvPicPr>
          <p:cNvPr id="6146" name="Picture 2" descr="Principle diagram of STATCOM | Download Scientific Diagram">
            <a:extLst>
              <a:ext uri="{FF2B5EF4-FFF2-40B4-BE49-F238E27FC236}">
                <a16:creationId xmlns:a16="http://schemas.microsoft.com/office/drawing/2014/main" id="{A9E7EDCE-5CC8-8444-A6E6-4DB978DA58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1225" y="2729435"/>
            <a:ext cx="2837057" cy="35632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354860-907B-BE47-A939-C66EF20DF203}"/>
              </a:ext>
            </a:extLst>
          </p:cNvPr>
          <p:cNvSpPr txBox="1"/>
          <p:nvPr/>
        </p:nvSpPr>
        <p:spPr>
          <a:xfrm>
            <a:off x="4366206" y="5009075"/>
            <a:ext cx="4572000" cy="1200329"/>
          </a:xfrm>
          <a:prstGeom prst="rect">
            <a:avLst/>
          </a:prstGeom>
          <a:noFill/>
        </p:spPr>
        <p:txBody>
          <a:bodyPr wrap="square">
            <a:spAutoFit/>
          </a:bodyPr>
          <a:lstStyle/>
          <a:p>
            <a:r>
              <a:rPr lang="en-US" sz="1200" b="0" i="0" u="none" strike="noStrike" dirty="0">
                <a:solidFill>
                  <a:srgbClr val="333333"/>
                </a:solidFill>
                <a:effectLst/>
                <a:latin typeface="Arial" panose="020B0604020202020204" pitchFamily="34" charset="0"/>
              </a:rPr>
              <a:t>T. </a:t>
            </a:r>
            <a:r>
              <a:rPr lang="en-US" sz="1200" b="0" i="0" u="none" strike="noStrike" dirty="0" err="1">
                <a:solidFill>
                  <a:srgbClr val="333333"/>
                </a:solidFill>
                <a:effectLst/>
                <a:latin typeface="Arial" panose="020B0604020202020204" pitchFamily="34" charset="0"/>
              </a:rPr>
              <a:t>Tayyebifar</a:t>
            </a:r>
            <a:r>
              <a:rPr lang="en-US" sz="1200" b="0" i="0" u="none" strike="noStrike" dirty="0">
                <a:solidFill>
                  <a:srgbClr val="333333"/>
                </a:solidFill>
                <a:effectLst/>
                <a:latin typeface="Arial" panose="020B0604020202020204" pitchFamily="34" charset="0"/>
              </a:rPr>
              <a:t>, M. Shaker and M. </a:t>
            </a:r>
            <a:r>
              <a:rPr lang="en-US" sz="1200" b="0" i="0" u="none" strike="noStrike" dirty="0" err="1">
                <a:solidFill>
                  <a:srgbClr val="333333"/>
                </a:solidFill>
                <a:effectLst/>
                <a:latin typeface="Arial" panose="020B0604020202020204" pitchFamily="34" charset="0"/>
              </a:rPr>
              <a:t>Aghababaie</a:t>
            </a:r>
            <a:r>
              <a:rPr lang="en-US" sz="1200" b="0" i="0" u="none" strike="noStrike" dirty="0">
                <a:solidFill>
                  <a:srgbClr val="333333"/>
                </a:solidFill>
                <a:effectLst/>
                <a:latin typeface="Arial" panose="020B0604020202020204" pitchFamily="34" charset="0"/>
              </a:rPr>
              <a:t>, "Improving the voltage profile and reactive power of the wind farm based fixed speed wind turbine with using STATCOM," </a:t>
            </a:r>
            <a:r>
              <a:rPr lang="en-US" sz="1200" b="0" i="1" u="none" strike="noStrike" dirty="0">
                <a:solidFill>
                  <a:srgbClr val="333333"/>
                </a:solidFill>
                <a:effectLst/>
                <a:latin typeface="Arial" panose="020B0604020202020204" pitchFamily="34" charset="0"/>
              </a:rPr>
              <a:t>2014 Ninth International Conference on Ecological Vehicles and Renewable Energies (EVER)</a:t>
            </a:r>
            <a:r>
              <a:rPr lang="en-US" sz="1200" b="0" i="0" u="none" strike="noStrike" dirty="0">
                <a:solidFill>
                  <a:srgbClr val="333333"/>
                </a:solidFill>
                <a:effectLst/>
                <a:latin typeface="Arial" panose="020B0604020202020204" pitchFamily="34" charset="0"/>
              </a:rPr>
              <a:t>, 2014, pp. 1-7, </a:t>
            </a:r>
            <a:r>
              <a:rPr lang="en-US" sz="1200" b="0" i="0" u="none" strike="noStrike" dirty="0" err="1">
                <a:solidFill>
                  <a:srgbClr val="333333"/>
                </a:solidFill>
                <a:effectLst/>
                <a:latin typeface="Arial" panose="020B0604020202020204" pitchFamily="34" charset="0"/>
              </a:rPr>
              <a:t>doi</a:t>
            </a:r>
            <a:r>
              <a:rPr lang="en-US" sz="1200" b="0" i="0" u="none" strike="noStrike" dirty="0">
                <a:solidFill>
                  <a:srgbClr val="333333"/>
                </a:solidFill>
                <a:effectLst/>
                <a:latin typeface="Arial" panose="020B0604020202020204" pitchFamily="34" charset="0"/>
              </a:rPr>
              <a:t>: 10.1109/EVER.2014.6844127.</a:t>
            </a:r>
            <a:endParaRPr lang="en-US" sz="1200" dirty="0"/>
          </a:p>
        </p:txBody>
      </p:sp>
    </p:spTree>
    <p:extLst>
      <p:ext uri="{BB962C8B-B14F-4D97-AF65-F5344CB8AC3E}">
        <p14:creationId xmlns:p14="http://schemas.microsoft.com/office/powerpoint/2010/main" val="2444803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2C2B-03DA-9C42-B516-9E18072C70F9}"/>
              </a:ext>
            </a:extLst>
          </p:cNvPr>
          <p:cNvSpPr>
            <a:spLocks noGrp="1"/>
          </p:cNvSpPr>
          <p:nvPr>
            <p:ph type="title"/>
          </p:nvPr>
        </p:nvSpPr>
        <p:spPr/>
        <p:txBody>
          <a:bodyPr/>
          <a:lstStyle/>
          <a:p>
            <a:r>
              <a:rPr lang="en-US" dirty="0"/>
              <a:t>HVDC</a:t>
            </a:r>
          </a:p>
        </p:txBody>
      </p:sp>
      <p:sp>
        <p:nvSpPr>
          <p:cNvPr id="3" name="Content Placeholder 2">
            <a:extLst>
              <a:ext uri="{FF2B5EF4-FFF2-40B4-BE49-F238E27FC236}">
                <a16:creationId xmlns:a16="http://schemas.microsoft.com/office/drawing/2014/main" id="{44B374D0-1C20-5448-A4E5-ACE8230E95B7}"/>
              </a:ext>
            </a:extLst>
          </p:cNvPr>
          <p:cNvSpPr>
            <a:spLocks noGrp="1"/>
          </p:cNvSpPr>
          <p:nvPr>
            <p:ph idx="1"/>
          </p:nvPr>
        </p:nvSpPr>
        <p:spPr>
          <a:xfrm>
            <a:off x="205794" y="1385050"/>
            <a:ext cx="8655837" cy="4525963"/>
          </a:xfrm>
        </p:spPr>
        <p:txBody>
          <a:bodyPr/>
          <a:lstStyle/>
          <a:p>
            <a:r>
              <a:rPr lang="en-US" dirty="0"/>
              <a:t>It uses direct current (DC) at high voltage for the transmission of </a:t>
            </a:r>
            <a:br>
              <a:rPr lang="en-US" dirty="0"/>
            </a:br>
            <a:r>
              <a:rPr lang="en-US" dirty="0"/>
              <a:t>electrical power</a:t>
            </a:r>
          </a:p>
          <a:p>
            <a:r>
              <a:rPr lang="en-US" dirty="0"/>
              <a:t>It offers the most efficient means of transmitting large amount of power over long distances. </a:t>
            </a:r>
          </a:p>
        </p:txBody>
      </p:sp>
      <p:pic>
        <p:nvPicPr>
          <p:cNvPr id="5" name="Picture 4">
            <a:extLst>
              <a:ext uri="{FF2B5EF4-FFF2-40B4-BE49-F238E27FC236}">
                <a16:creationId xmlns:a16="http://schemas.microsoft.com/office/drawing/2014/main" id="{ABAE58C5-F581-F949-A707-9A6A1583B3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0858" y="2745074"/>
            <a:ext cx="6415597" cy="3657600"/>
          </a:xfrm>
          <a:prstGeom prst="rect">
            <a:avLst/>
          </a:prstGeom>
        </p:spPr>
      </p:pic>
      <p:sp>
        <p:nvSpPr>
          <p:cNvPr id="9" name="TextBox 8">
            <a:extLst>
              <a:ext uri="{FF2B5EF4-FFF2-40B4-BE49-F238E27FC236}">
                <a16:creationId xmlns:a16="http://schemas.microsoft.com/office/drawing/2014/main" id="{A9404AC4-53A0-B040-9E01-511617AACE03}"/>
              </a:ext>
            </a:extLst>
          </p:cNvPr>
          <p:cNvSpPr txBox="1"/>
          <p:nvPr/>
        </p:nvSpPr>
        <p:spPr>
          <a:xfrm>
            <a:off x="0" y="6574301"/>
            <a:ext cx="7950355" cy="276999"/>
          </a:xfrm>
          <a:prstGeom prst="rect">
            <a:avLst/>
          </a:prstGeom>
          <a:noFill/>
        </p:spPr>
        <p:txBody>
          <a:bodyPr wrap="square">
            <a:spAutoFit/>
          </a:bodyPr>
          <a:lstStyle/>
          <a:p>
            <a:r>
              <a:rPr lang="en-US" sz="1200" dirty="0"/>
              <a:t>https://</a:t>
            </a:r>
            <a:r>
              <a:rPr lang="en-US" sz="1200" dirty="0" err="1"/>
              <a:t>www.eia.gov</a:t>
            </a:r>
            <a:r>
              <a:rPr lang="en-US" sz="1200" dirty="0"/>
              <a:t>/analysis/studies/electricity/</a:t>
            </a:r>
            <a:r>
              <a:rPr lang="en-US" sz="1200" dirty="0" err="1"/>
              <a:t>hvdctransmission</a:t>
            </a:r>
            <a:r>
              <a:rPr lang="en-US" sz="1200" dirty="0"/>
              <a:t>/pdf/</a:t>
            </a:r>
            <a:r>
              <a:rPr lang="en-US" sz="1200" dirty="0" err="1"/>
              <a:t>transmission.pdf</a:t>
            </a:r>
            <a:endParaRPr lang="en-US" sz="1200" dirty="0"/>
          </a:p>
        </p:txBody>
      </p:sp>
    </p:spTree>
    <p:extLst>
      <p:ext uri="{BB962C8B-B14F-4D97-AF65-F5344CB8AC3E}">
        <p14:creationId xmlns:p14="http://schemas.microsoft.com/office/powerpoint/2010/main" val="1893305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2C2B-03DA-9C42-B516-9E18072C70F9}"/>
              </a:ext>
            </a:extLst>
          </p:cNvPr>
          <p:cNvSpPr>
            <a:spLocks noGrp="1"/>
          </p:cNvSpPr>
          <p:nvPr>
            <p:ph type="title"/>
          </p:nvPr>
        </p:nvSpPr>
        <p:spPr/>
        <p:txBody>
          <a:bodyPr/>
          <a:lstStyle/>
          <a:p>
            <a:r>
              <a:rPr lang="en-US" dirty="0"/>
              <a:t>HVDC layout</a:t>
            </a:r>
          </a:p>
        </p:txBody>
      </p:sp>
      <p:pic>
        <p:nvPicPr>
          <p:cNvPr id="4" name="Content Placeholder 3">
            <a:extLst>
              <a:ext uri="{FF2B5EF4-FFF2-40B4-BE49-F238E27FC236}">
                <a16:creationId xmlns:a16="http://schemas.microsoft.com/office/drawing/2014/main" id="{2192244E-64AE-E744-9EB3-C2CA41C6CFF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75" y="2125828"/>
            <a:ext cx="8655050" cy="3474706"/>
          </a:xfrm>
          <a:prstGeom prst="rect">
            <a:avLst/>
          </a:prstGeom>
        </p:spPr>
      </p:pic>
      <p:sp>
        <p:nvSpPr>
          <p:cNvPr id="6" name="TextBox 5">
            <a:extLst>
              <a:ext uri="{FF2B5EF4-FFF2-40B4-BE49-F238E27FC236}">
                <a16:creationId xmlns:a16="http://schemas.microsoft.com/office/drawing/2014/main" id="{29A9B754-5B72-9E4A-8C97-C8C5F75F1CF7}"/>
              </a:ext>
            </a:extLst>
          </p:cNvPr>
          <p:cNvSpPr txBox="1"/>
          <p:nvPr/>
        </p:nvSpPr>
        <p:spPr>
          <a:xfrm>
            <a:off x="201753" y="5600534"/>
            <a:ext cx="5853058" cy="369332"/>
          </a:xfrm>
          <a:prstGeom prst="rect">
            <a:avLst/>
          </a:prstGeom>
          <a:noFill/>
        </p:spPr>
        <p:txBody>
          <a:bodyPr wrap="square">
            <a:spAutoFit/>
          </a:bodyPr>
          <a:lstStyle/>
          <a:p>
            <a:r>
              <a:rPr lang="en-US" sz="1800" i="1" dirty="0">
                <a:effectLst/>
                <a:latin typeface="Calibri" panose="020F0502020204030204" pitchFamily="34" charset="0"/>
              </a:rPr>
              <a:t>Source: ABB (2014b) (left) and </a:t>
            </a:r>
            <a:r>
              <a:rPr lang="en-US" sz="1800" i="1" dirty="0" err="1">
                <a:effectLst/>
                <a:latin typeface="Calibri" panose="020F0502020204030204" pitchFamily="34" charset="0"/>
              </a:rPr>
              <a:t>Retzmann</a:t>
            </a:r>
            <a:r>
              <a:rPr lang="en-US" sz="1800" i="1" dirty="0">
                <a:effectLst/>
                <a:latin typeface="Calibri" panose="020F0502020204030204" pitchFamily="34" charset="0"/>
              </a:rPr>
              <a:t> (2012) (right) </a:t>
            </a:r>
            <a:endParaRPr lang="en-US" dirty="0"/>
          </a:p>
        </p:txBody>
      </p:sp>
      <p:sp>
        <p:nvSpPr>
          <p:cNvPr id="7" name="TextBox 6">
            <a:extLst>
              <a:ext uri="{FF2B5EF4-FFF2-40B4-BE49-F238E27FC236}">
                <a16:creationId xmlns:a16="http://schemas.microsoft.com/office/drawing/2014/main" id="{BF98BB45-09E1-EB4C-A27C-D5823DD521C4}"/>
              </a:ext>
            </a:extLst>
          </p:cNvPr>
          <p:cNvSpPr txBox="1"/>
          <p:nvPr/>
        </p:nvSpPr>
        <p:spPr>
          <a:xfrm>
            <a:off x="0" y="6467426"/>
            <a:ext cx="7950355" cy="276999"/>
          </a:xfrm>
          <a:prstGeom prst="rect">
            <a:avLst/>
          </a:prstGeom>
          <a:noFill/>
        </p:spPr>
        <p:txBody>
          <a:bodyPr wrap="square">
            <a:spAutoFit/>
          </a:bodyPr>
          <a:lstStyle/>
          <a:p>
            <a:r>
              <a:rPr lang="en-US" sz="1200" dirty="0"/>
              <a:t>https://</a:t>
            </a:r>
            <a:r>
              <a:rPr lang="en-US" sz="1200" dirty="0" err="1"/>
              <a:t>www.eia.gov</a:t>
            </a:r>
            <a:r>
              <a:rPr lang="en-US" sz="1200" dirty="0"/>
              <a:t>/analysis/studies/electricity/</a:t>
            </a:r>
            <a:r>
              <a:rPr lang="en-US" sz="1200" dirty="0" err="1"/>
              <a:t>hvdctransmission</a:t>
            </a:r>
            <a:r>
              <a:rPr lang="en-US" sz="1200" dirty="0"/>
              <a:t>/pdf/</a:t>
            </a:r>
            <a:r>
              <a:rPr lang="en-US" sz="1200" dirty="0" err="1"/>
              <a:t>transmission.pdf</a:t>
            </a:r>
            <a:endParaRPr lang="en-US" sz="1200" dirty="0"/>
          </a:p>
        </p:txBody>
      </p:sp>
    </p:spTree>
    <p:extLst>
      <p:ext uri="{BB962C8B-B14F-4D97-AF65-F5344CB8AC3E}">
        <p14:creationId xmlns:p14="http://schemas.microsoft.com/office/powerpoint/2010/main" val="194920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2C2B-03DA-9C42-B516-9E18072C70F9}"/>
              </a:ext>
            </a:extLst>
          </p:cNvPr>
          <p:cNvSpPr>
            <a:spLocks noGrp="1"/>
          </p:cNvSpPr>
          <p:nvPr>
            <p:ph type="title"/>
          </p:nvPr>
        </p:nvSpPr>
        <p:spPr>
          <a:xfrm>
            <a:off x="201753" y="274639"/>
            <a:ext cx="7039306" cy="808597"/>
          </a:xfrm>
        </p:spPr>
        <p:txBody>
          <a:bodyPr/>
          <a:lstStyle/>
          <a:p>
            <a:r>
              <a:rPr lang="en-US" dirty="0"/>
              <a:t>Controlling inverters (renewable generators) </a:t>
            </a:r>
          </a:p>
        </p:txBody>
      </p:sp>
      <p:pic>
        <p:nvPicPr>
          <p:cNvPr id="4" name="Picture 3">
            <a:extLst>
              <a:ext uri="{FF2B5EF4-FFF2-40B4-BE49-F238E27FC236}">
                <a16:creationId xmlns:a16="http://schemas.microsoft.com/office/drawing/2014/main" id="{E2B4C7A8-4053-F443-9952-4721E30AC400}"/>
              </a:ext>
            </a:extLst>
          </p:cNvPr>
          <p:cNvPicPr>
            <a:picLocks noChangeAspect="1" noChangeArrowheads="1"/>
          </p:cNvPicPr>
          <p:nvPr/>
        </p:nvPicPr>
        <p:blipFill>
          <a:blip r:embed="rId2" cstate="print"/>
          <a:srcRect/>
          <a:stretch>
            <a:fillRect/>
          </a:stretch>
        </p:blipFill>
        <p:spPr bwMode="auto">
          <a:xfrm>
            <a:off x="1439561" y="1808205"/>
            <a:ext cx="6311683" cy="2652584"/>
          </a:xfrm>
          <a:prstGeom prst="rect">
            <a:avLst/>
          </a:prstGeom>
          <a:noFill/>
          <a:ln w="9525">
            <a:noFill/>
            <a:miter lim="800000"/>
            <a:headEnd/>
            <a:tailEnd/>
          </a:ln>
          <a:effectLst/>
        </p:spPr>
      </p:pic>
      <p:sp>
        <p:nvSpPr>
          <p:cNvPr id="5" name="Content Placeholder 2">
            <a:extLst>
              <a:ext uri="{FF2B5EF4-FFF2-40B4-BE49-F238E27FC236}">
                <a16:creationId xmlns:a16="http://schemas.microsoft.com/office/drawing/2014/main" id="{23E8A54E-EF7A-EA42-819F-2FC941DA331F}"/>
              </a:ext>
            </a:extLst>
          </p:cNvPr>
          <p:cNvSpPr txBox="1">
            <a:spLocks/>
          </p:cNvSpPr>
          <p:nvPr/>
        </p:nvSpPr>
        <p:spPr>
          <a:xfrm>
            <a:off x="444843" y="5010664"/>
            <a:ext cx="8031891" cy="1752600"/>
          </a:xfrm>
          <a:prstGeom prst="rect">
            <a:avLst/>
          </a:prstGeom>
        </p:spPr>
        <p:txBody>
          <a:bodyPr vert="horz">
            <a:normAutofit fontScale="92500" lnSpcReduction="10000"/>
          </a:bodyPr>
          <a:lstStyle/>
          <a:p>
            <a:pPr marL="320040" marR="0" lvl="0" indent="-320040" algn="l" defTabSz="914400" rtl="0" eaLnBrk="1" fontAlgn="auto" latinLnBrk="0" hangingPunct="1">
              <a:lnSpc>
                <a:spcPct val="100000"/>
              </a:lnSpc>
              <a:spcBef>
                <a:spcPts val="700"/>
              </a:spcBef>
              <a:spcAft>
                <a:spcPts val="0"/>
              </a:spcAft>
              <a:buClr>
                <a:srgbClr val="00A4E4"/>
              </a:buClr>
              <a:buSzPct val="60000"/>
              <a:buFont typeface="Wingdings"/>
              <a:buChar char=""/>
              <a:tabLst/>
              <a:defRPr/>
            </a:pPr>
            <a:r>
              <a:rPr kumimoji="0" lang="en-US" sz="2900" b="0" i="0" u="none" strike="noStrike" kern="1200" cap="none" spc="0" normalizeH="0" baseline="0" noProof="0" dirty="0">
                <a:ln>
                  <a:noFill/>
                </a:ln>
                <a:solidFill>
                  <a:srgbClr val="000000"/>
                </a:solidFill>
                <a:effectLst/>
                <a:uLnTx/>
                <a:uFillTx/>
                <a:latin typeface="Calibri"/>
                <a:ea typeface="+mn-ea"/>
                <a:cs typeface="+mn-cs"/>
              </a:rPr>
              <a:t>Concept: Changing rotor excitation frequency using the AC-DC-AC converter allows control of real power</a:t>
            </a:r>
          </a:p>
          <a:p>
            <a:pPr marL="320040" marR="0" lvl="0" indent="-320040" algn="l" defTabSz="914400" rtl="0" eaLnBrk="1" fontAlgn="auto" latinLnBrk="0" hangingPunct="1">
              <a:lnSpc>
                <a:spcPct val="100000"/>
              </a:lnSpc>
              <a:spcBef>
                <a:spcPts val="700"/>
              </a:spcBef>
              <a:spcAft>
                <a:spcPts val="0"/>
              </a:spcAft>
              <a:buClr>
                <a:srgbClr val="00A4E4"/>
              </a:buClr>
              <a:buSzPct val="60000"/>
              <a:buFont typeface="Wingdings"/>
              <a:buChar char=""/>
              <a:tabLst/>
              <a:defRPr/>
            </a:pPr>
            <a:r>
              <a:rPr kumimoji="0" lang="en-US" sz="2900" b="0" i="0" u="none" strike="noStrike" kern="1200" cap="none" spc="0" normalizeH="0" baseline="0" noProof="0" dirty="0">
                <a:ln>
                  <a:noFill/>
                </a:ln>
                <a:solidFill>
                  <a:srgbClr val="000000"/>
                </a:solidFill>
                <a:effectLst/>
                <a:uLnTx/>
                <a:uFillTx/>
                <a:latin typeface="Calibri"/>
                <a:ea typeface="+mn-ea"/>
                <a:cs typeface="+mn-cs"/>
              </a:rPr>
              <a:t>Changing rotor current magnitudes allows control of reactive power</a:t>
            </a:r>
          </a:p>
          <a:p>
            <a:pPr marL="320040" marR="0" lvl="0" indent="-320040" algn="l" defTabSz="914400" rtl="0" eaLnBrk="1" fontAlgn="auto" latinLnBrk="0" hangingPunct="1">
              <a:lnSpc>
                <a:spcPct val="100000"/>
              </a:lnSpc>
              <a:spcBef>
                <a:spcPts val="700"/>
              </a:spcBef>
              <a:spcAft>
                <a:spcPts val="0"/>
              </a:spcAft>
              <a:buClr>
                <a:srgbClr val="00A4E4"/>
              </a:buClr>
              <a:buSzPct val="60000"/>
              <a:buFont typeface="Wingdings"/>
              <a:buChar char=""/>
              <a:tabLst/>
              <a:defRPr/>
            </a:pP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a:p>
            <a:pPr marL="640080" marR="0" lvl="1" indent="-274320" algn="l" defTabSz="914400" rtl="0" eaLnBrk="1" fontAlgn="auto" latinLnBrk="0" hangingPunct="1">
              <a:lnSpc>
                <a:spcPct val="100000"/>
              </a:lnSpc>
              <a:spcBef>
                <a:spcPts val="550"/>
              </a:spcBef>
              <a:spcAft>
                <a:spcPts val="0"/>
              </a:spcAft>
              <a:buClr>
                <a:srgbClr val="0079C1"/>
              </a:buClr>
              <a:buSzPct val="70000"/>
              <a:buFont typeface="Wingdings 2"/>
              <a:buNone/>
              <a:tabLst/>
              <a:defRPr/>
            </a:pP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75987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04D9A0A-1E26-3C43-885A-4C7340B5C87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16901" y="1314664"/>
            <a:ext cx="5998999" cy="4525963"/>
          </a:xfrm>
          <a:prstGeom prst="rect">
            <a:avLst/>
          </a:prstGeom>
        </p:spPr>
      </p:pic>
      <p:sp>
        <p:nvSpPr>
          <p:cNvPr id="5" name="Title 1">
            <a:extLst>
              <a:ext uri="{FF2B5EF4-FFF2-40B4-BE49-F238E27FC236}">
                <a16:creationId xmlns:a16="http://schemas.microsoft.com/office/drawing/2014/main" id="{C54E02D1-3253-EC4C-A2FD-0CA2E9B6827B}"/>
              </a:ext>
            </a:extLst>
          </p:cNvPr>
          <p:cNvSpPr>
            <a:spLocks noGrp="1"/>
          </p:cNvSpPr>
          <p:nvPr>
            <p:ph type="title"/>
          </p:nvPr>
        </p:nvSpPr>
        <p:spPr/>
        <p:txBody>
          <a:bodyPr/>
          <a:lstStyle/>
          <a:p>
            <a:r>
              <a:rPr lang="en-US" dirty="0"/>
              <a:t>Controlling inverters (renewable generators) </a:t>
            </a:r>
          </a:p>
        </p:txBody>
      </p:sp>
      <p:sp>
        <p:nvSpPr>
          <p:cNvPr id="6" name="Content Placeholder 2">
            <a:extLst>
              <a:ext uri="{FF2B5EF4-FFF2-40B4-BE49-F238E27FC236}">
                <a16:creationId xmlns:a16="http://schemas.microsoft.com/office/drawing/2014/main" id="{DCE0C3BD-3BBE-1C46-860B-DAC3950C63DF}"/>
              </a:ext>
            </a:extLst>
          </p:cNvPr>
          <p:cNvSpPr txBox="1">
            <a:spLocks/>
          </p:cNvSpPr>
          <p:nvPr/>
        </p:nvSpPr>
        <p:spPr>
          <a:xfrm>
            <a:off x="432486" y="5840627"/>
            <a:ext cx="7592086" cy="1017373"/>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rgbClr val="00A4E4"/>
              </a:buClr>
              <a:buSzPct val="60000"/>
              <a:buFont typeface="Wingdings"/>
              <a:buChar char=""/>
              <a:tabLst/>
              <a:defRPr/>
            </a:pPr>
            <a:r>
              <a:rPr kumimoji="0" lang="en-US" sz="2900" b="0" i="0" u="none" strike="noStrike" kern="1200" cap="none" spc="0" normalizeH="0" baseline="0" noProof="0" dirty="0">
                <a:ln>
                  <a:noFill/>
                </a:ln>
                <a:solidFill>
                  <a:srgbClr val="000000"/>
                </a:solidFill>
                <a:effectLst/>
                <a:uLnTx/>
                <a:uFillTx/>
                <a:latin typeface="Calibri"/>
                <a:ea typeface="+mn-ea"/>
                <a:cs typeface="+mn-cs"/>
              </a:rPr>
              <a:t>Concept: inverter controls to regulate both P and Q output</a:t>
            </a: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a:p>
            <a:pPr marL="640080" marR="0" lvl="1" indent="-274320" algn="l" defTabSz="914400" rtl="0" eaLnBrk="1" fontAlgn="auto" latinLnBrk="0" hangingPunct="1">
              <a:lnSpc>
                <a:spcPct val="100000"/>
              </a:lnSpc>
              <a:spcBef>
                <a:spcPts val="550"/>
              </a:spcBef>
              <a:spcAft>
                <a:spcPts val="0"/>
              </a:spcAft>
              <a:buClr>
                <a:srgbClr val="0079C1"/>
              </a:buClr>
              <a:buSzPct val="70000"/>
              <a:buFont typeface="Wingdings 2"/>
              <a:buNone/>
              <a:tabLst/>
              <a:defRPr/>
            </a:pP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6157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4E02D1-3253-EC4C-A2FD-0CA2E9B6827B}"/>
              </a:ext>
            </a:extLst>
          </p:cNvPr>
          <p:cNvSpPr>
            <a:spLocks noGrp="1"/>
          </p:cNvSpPr>
          <p:nvPr>
            <p:ph type="title"/>
          </p:nvPr>
        </p:nvSpPr>
        <p:spPr/>
        <p:txBody>
          <a:bodyPr/>
          <a:lstStyle/>
          <a:p>
            <a:r>
              <a:rPr lang="en-US" dirty="0"/>
              <a:t>Controlling inverters (example)</a:t>
            </a:r>
          </a:p>
        </p:txBody>
      </p:sp>
      <p:pic>
        <p:nvPicPr>
          <p:cNvPr id="7" name="Picture 3">
            <a:extLst>
              <a:ext uri="{FF2B5EF4-FFF2-40B4-BE49-F238E27FC236}">
                <a16:creationId xmlns:a16="http://schemas.microsoft.com/office/drawing/2014/main" id="{8A523E97-86FB-784B-ACC0-06BC5983DFCA}"/>
              </a:ext>
            </a:extLst>
          </p:cNvPr>
          <p:cNvPicPr>
            <a:picLocks noGrp="1" noChangeAspect="1" noChangeArrowheads="1"/>
          </p:cNvPicPr>
          <p:nvPr>
            <p:ph idx="1"/>
          </p:nvPr>
        </p:nvPicPr>
        <p:blipFill>
          <a:blip r:embed="rId2" cstate="print"/>
          <a:srcRect/>
          <a:stretch>
            <a:fillRect/>
          </a:stretch>
        </p:blipFill>
        <p:spPr bwMode="auto">
          <a:xfrm>
            <a:off x="1238250" y="2157730"/>
            <a:ext cx="6667500" cy="2908300"/>
          </a:xfrm>
          <a:prstGeom prst="rect">
            <a:avLst/>
          </a:prstGeom>
          <a:noFill/>
          <a:ln w="9525">
            <a:noFill/>
            <a:miter lim="800000"/>
            <a:headEnd/>
            <a:tailEnd/>
          </a:ln>
        </p:spPr>
      </p:pic>
    </p:spTree>
    <p:extLst>
      <p:ext uri="{BB962C8B-B14F-4D97-AF65-F5344CB8AC3E}">
        <p14:creationId xmlns:p14="http://schemas.microsoft.com/office/powerpoint/2010/main" val="213686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97F-1C7A-E64B-9730-46E87F3DFC5F}"/>
              </a:ext>
            </a:extLst>
          </p:cNvPr>
          <p:cNvSpPr>
            <a:spLocks noGrp="1"/>
          </p:cNvSpPr>
          <p:nvPr>
            <p:ph type="title"/>
          </p:nvPr>
        </p:nvSpPr>
        <p:spPr/>
        <p:txBody>
          <a:bodyPr/>
          <a:lstStyle/>
          <a:p>
            <a:r>
              <a:rPr lang="en-US" dirty="0"/>
              <a:t>Storage</a:t>
            </a:r>
          </a:p>
        </p:txBody>
      </p:sp>
      <p:pic>
        <p:nvPicPr>
          <p:cNvPr id="4" name="Content Placeholder 3">
            <a:extLst>
              <a:ext uri="{FF2B5EF4-FFF2-40B4-BE49-F238E27FC236}">
                <a16:creationId xmlns:a16="http://schemas.microsoft.com/office/drawing/2014/main" id="{B5386095-1F2D-3E44-B65A-10E9E21F792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75" y="1812928"/>
            <a:ext cx="8655050" cy="4100507"/>
          </a:xfrm>
          <a:prstGeom prst="rect">
            <a:avLst/>
          </a:prstGeom>
        </p:spPr>
      </p:pic>
      <p:sp>
        <p:nvSpPr>
          <p:cNvPr id="6" name="TextBox 5">
            <a:extLst>
              <a:ext uri="{FF2B5EF4-FFF2-40B4-BE49-F238E27FC236}">
                <a16:creationId xmlns:a16="http://schemas.microsoft.com/office/drawing/2014/main" id="{D3BD510E-75C8-F04F-8E59-E4F3BA1F43D2}"/>
              </a:ext>
            </a:extLst>
          </p:cNvPr>
          <p:cNvSpPr txBox="1"/>
          <p:nvPr/>
        </p:nvSpPr>
        <p:spPr>
          <a:xfrm>
            <a:off x="0" y="6260195"/>
            <a:ext cx="7631084" cy="646331"/>
          </a:xfrm>
          <a:prstGeom prst="rect">
            <a:avLst/>
          </a:prstGeom>
          <a:noFill/>
        </p:spPr>
        <p:txBody>
          <a:bodyPr wrap="square">
            <a:spAutoFit/>
          </a:bodyPr>
          <a:lstStyle/>
          <a:p>
            <a:r>
              <a:rPr lang="en-US" sz="1200" dirty="0"/>
              <a:t>https://</a:t>
            </a:r>
            <a:r>
              <a:rPr lang="en-US" sz="1200" dirty="0" err="1"/>
              <a:t>www.irena.org</a:t>
            </a:r>
            <a:r>
              <a:rPr lang="en-US" sz="1200" dirty="0"/>
              <a:t>/-/media/Files/IRENA/Agency/Publication/2020/Jul/IRENA_Virtual_power_lines_2020.pdf?la=</a:t>
            </a:r>
            <a:r>
              <a:rPr lang="en-US" sz="1200" dirty="0" err="1"/>
              <a:t>en&amp;hash</a:t>
            </a:r>
            <a:r>
              <a:rPr lang="en-US" sz="1200" dirty="0"/>
              <a:t>=C58043124D596D1CF75395066817C38B55AC1983</a:t>
            </a:r>
          </a:p>
        </p:txBody>
      </p:sp>
    </p:spTree>
    <p:extLst>
      <p:ext uri="{BB962C8B-B14F-4D97-AF65-F5344CB8AC3E}">
        <p14:creationId xmlns:p14="http://schemas.microsoft.com/office/powerpoint/2010/main" val="147052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15E3-AC7B-BE46-85E8-2E8F2F6A408F}"/>
              </a:ext>
            </a:extLst>
          </p:cNvPr>
          <p:cNvSpPr>
            <a:spLocks noGrp="1"/>
          </p:cNvSpPr>
          <p:nvPr>
            <p:ph type="title"/>
          </p:nvPr>
        </p:nvSpPr>
        <p:spPr/>
        <p:txBody>
          <a:bodyPr/>
          <a:lstStyle/>
          <a:p>
            <a:r>
              <a:rPr lang="en-US" dirty="0"/>
              <a:t>Transmission congestion </a:t>
            </a:r>
          </a:p>
        </p:txBody>
      </p:sp>
      <p:pic>
        <p:nvPicPr>
          <p:cNvPr id="4" name="Picture 3">
            <a:extLst>
              <a:ext uri="{FF2B5EF4-FFF2-40B4-BE49-F238E27FC236}">
                <a16:creationId xmlns:a16="http://schemas.microsoft.com/office/drawing/2014/main" id="{66850182-1CE8-F948-88F0-DD76AC88D3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753" y="2235530"/>
            <a:ext cx="4060931" cy="4572000"/>
          </a:xfrm>
          <a:prstGeom prst="rect">
            <a:avLst/>
          </a:prstGeom>
        </p:spPr>
      </p:pic>
      <p:sp>
        <p:nvSpPr>
          <p:cNvPr id="6" name="TextBox 5">
            <a:extLst>
              <a:ext uri="{FF2B5EF4-FFF2-40B4-BE49-F238E27FC236}">
                <a16:creationId xmlns:a16="http://schemas.microsoft.com/office/drawing/2014/main" id="{3CE1CDFE-45DE-9247-8091-685B144468DC}"/>
              </a:ext>
            </a:extLst>
          </p:cNvPr>
          <p:cNvSpPr txBox="1"/>
          <p:nvPr/>
        </p:nvSpPr>
        <p:spPr>
          <a:xfrm>
            <a:off x="5000294" y="5923369"/>
            <a:ext cx="3996562" cy="461665"/>
          </a:xfrm>
          <a:prstGeom prst="rect">
            <a:avLst/>
          </a:prstGeom>
          <a:noFill/>
        </p:spPr>
        <p:txBody>
          <a:bodyPr wrap="square">
            <a:spAutoFit/>
          </a:bodyPr>
          <a:lstStyle/>
          <a:p>
            <a:r>
              <a:rPr lang="en-US" sz="1200" i="1" dirty="0">
                <a:solidFill>
                  <a:srgbClr val="0000FF"/>
                </a:solidFill>
                <a:effectLst/>
                <a:latin typeface="Calibri" panose="020F0502020204030204" pitchFamily="34" charset="0"/>
              </a:rPr>
              <a:t>https://</a:t>
            </a:r>
            <a:r>
              <a:rPr lang="en-US" sz="1200" i="1" dirty="0" err="1">
                <a:solidFill>
                  <a:srgbClr val="0000FF"/>
                </a:solidFill>
                <a:effectLst/>
                <a:latin typeface="Calibri" panose="020F0502020204030204" pitchFamily="34" charset="0"/>
              </a:rPr>
              <a:t>www.wecc.org</a:t>
            </a:r>
            <a:r>
              <a:rPr lang="en-US" sz="1200" i="1" dirty="0">
                <a:solidFill>
                  <a:srgbClr val="0000FF"/>
                </a:solidFill>
                <a:effectLst/>
                <a:latin typeface="Calibri" panose="020F0502020204030204" pitchFamily="34" charset="0"/>
              </a:rPr>
              <a:t>/</a:t>
            </a:r>
            <a:r>
              <a:rPr lang="en-US" sz="1200" i="1" dirty="0" err="1">
                <a:solidFill>
                  <a:srgbClr val="0000FF"/>
                </a:solidFill>
                <a:effectLst/>
                <a:latin typeface="Calibri" panose="020F0502020204030204" pitchFamily="34" charset="0"/>
              </a:rPr>
              <a:t>epubs</a:t>
            </a:r>
            <a:r>
              <a:rPr lang="en-US" sz="1200" i="1" dirty="0">
                <a:solidFill>
                  <a:srgbClr val="0000FF"/>
                </a:solidFill>
                <a:effectLst/>
                <a:latin typeface="Calibri" panose="020F0502020204030204" pitchFamily="34" charset="0"/>
              </a:rPr>
              <a:t>/</a:t>
            </a:r>
            <a:r>
              <a:rPr lang="en-US" sz="1200" i="1" dirty="0" err="1">
                <a:solidFill>
                  <a:srgbClr val="0000FF"/>
                </a:solidFill>
                <a:effectLst/>
                <a:latin typeface="Calibri" panose="020F0502020204030204" pitchFamily="34" charset="0"/>
              </a:rPr>
              <a:t>StateOfTheInterconnection</a:t>
            </a:r>
            <a:r>
              <a:rPr lang="en-US" sz="1200" i="1" dirty="0">
                <a:solidFill>
                  <a:srgbClr val="0000FF"/>
                </a:solidFill>
                <a:effectLst/>
                <a:latin typeface="Calibri" panose="020F0502020204030204" pitchFamily="34" charset="0"/>
              </a:rPr>
              <a:t>/ Pages/Transmission-</a:t>
            </a:r>
            <a:r>
              <a:rPr lang="en-US" sz="1200" i="1" dirty="0" err="1">
                <a:solidFill>
                  <a:srgbClr val="0000FF"/>
                </a:solidFill>
                <a:effectLst/>
                <a:latin typeface="Calibri" panose="020F0502020204030204" pitchFamily="34" charset="0"/>
              </a:rPr>
              <a:t>Adequacy.aspx</a:t>
            </a:r>
            <a:r>
              <a:rPr lang="en-US" sz="1200" i="1" dirty="0">
                <a:effectLst/>
                <a:latin typeface="Calibri" panose="020F0502020204030204" pitchFamily="34" charset="0"/>
              </a:rPr>
              <a:t>. </a:t>
            </a:r>
            <a:endParaRPr lang="en-US" sz="1200" dirty="0"/>
          </a:p>
        </p:txBody>
      </p:sp>
      <p:sp>
        <p:nvSpPr>
          <p:cNvPr id="8" name="TextBox 7">
            <a:extLst>
              <a:ext uri="{FF2B5EF4-FFF2-40B4-BE49-F238E27FC236}">
                <a16:creationId xmlns:a16="http://schemas.microsoft.com/office/drawing/2014/main" id="{A584C73E-FD03-AE40-87CE-27DFD0C3B3ED}"/>
              </a:ext>
            </a:extLst>
          </p:cNvPr>
          <p:cNvSpPr txBox="1"/>
          <p:nvPr/>
        </p:nvSpPr>
        <p:spPr>
          <a:xfrm>
            <a:off x="137737" y="1405745"/>
            <a:ext cx="4572000" cy="923330"/>
          </a:xfrm>
          <a:prstGeom prst="rect">
            <a:avLst/>
          </a:prstGeom>
          <a:noFill/>
        </p:spPr>
        <p:txBody>
          <a:bodyPr wrap="square">
            <a:spAutoFit/>
          </a:bodyPr>
          <a:lstStyle/>
          <a:p>
            <a:r>
              <a:rPr lang="en-US" sz="1800" b="1" dirty="0">
                <a:effectLst/>
                <a:latin typeface="Calibri" panose="020F0502020204030204" pitchFamily="34" charset="0"/>
              </a:rPr>
              <a:t>Percent of Time Major Transmission Paths in WECC Are Operated at 75% or More of Their Rated Capacity (2018) </a:t>
            </a:r>
            <a:endParaRPr lang="en-US" dirty="0"/>
          </a:p>
        </p:txBody>
      </p:sp>
      <p:sp>
        <p:nvSpPr>
          <p:cNvPr id="7" name="TextBox 6">
            <a:extLst>
              <a:ext uri="{FF2B5EF4-FFF2-40B4-BE49-F238E27FC236}">
                <a16:creationId xmlns:a16="http://schemas.microsoft.com/office/drawing/2014/main" id="{A330CAD8-C33F-3146-A77C-D1DACA155163}"/>
              </a:ext>
            </a:extLst>
          </p:cNvPr>
          <p:cNvSpPr txBox="1"/>
          <p:nvPr/>
        </p:nvSpPr>
        <p:spPr>
          <a:xfrm>
            <a:off x="4572000" y="2651584"/>
            <a:ext cx="4149127" cy="2031325"/>
          </a:xfrm>
          <a:prstGeom prst="rect">
            <a:avLst/>
          </a:prstGeom>
          <a:noFill/>
        </p:spPr>
        <p:txBody>
          <a:bodyPr wrap="square">
            <a:spAutoFit/>
          </a:bodyPr>
          <a:lstStyle/>
          <a:p>
            <a:r>
              <a:rPr lang="en-US" sz="1800" dirty="0">
                <a:effectLst/>
                <a:latin typeface="Calibri" panose="020F0502020204030204" pitchFamily="34" charset="0"/>
              </a:rPr>
              <a:t>Transmission constraints arise when the use of a group of transmission facilities or pathway cannot be increased without violating a limit that has been set to ensure that the facilities or pathway are operated in compliance with mandatory reliability rules. </a:t>
            </a:r>
          </a:p>
        </p:txBody>
      </p:sp>
    </p:spTree>
    <p:extLst>
      <p:ext uri="{BB962C8B-B14F-4D97-AF65-F5344CB8AC3E}">
        <p14:creationId xmlns:p14="http://schemas.microsoft.com/office/powerpoint/2010/main" val="182854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DD9A3-162E-E64C-9858-882ADCEE954D}"/>
              </a:ext>
            </a:extLst>
          </p:cNvPr>
          <p:cNvSpPr>
            <a:spLocks noGrp="1"/>
          </p:cNvSpPr>
          <p:nvPr>
            <p:ph type="title"/>
          </p:nvPr>
        </p:nvSpPr>
        <p:spPr/>
        <p:txBody>
          <a:bodyPr/>
          <a:lstStyle/>
          <a:p>
            <a:r>
              <a:rPr lang="en-US" dirty="0"/>
              <a:t>Forecasting netload</a:t>
            </a:r>
          </a:p>
        </p:txBody>
      </p:sp>
      <p:pic>
        <p:nvPicPr>
          <p:cNvPr id="4" name="Picture 3">
            <a:extLst>
              <a:ext uri="{FF2B5EF4-FFF2-40B4-BE49-F238E27FC236}">
                <a16:creationId xmlns:a16="http://schemas.microsoft.com/office/drawing/2014/main" id="{B51FAFD4-CC93-7747-A821-73AE2D8B4F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552" y="1566692"/>
            <a:ext cx="6674637" cy="4887493"/>
          </a:xfrm>
          <a:prstGeom prst="rect">
            <a:avLst/>
          </a:prstGeom>
        </p:spPr>
      </p:pic>
    </p:spTree>
    <p:extLst>
      <p:ext uri="{BB962C8B-B14F-4D97-AF65-F5344CB8AC3E}">
        <p14:creationId xmlns:p14="http://schemas.microsoft.com/office/powerpoint/2010/main" val="322669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A779-8588-7D40-B784-11766259B73F}"/>
              </a:ext>
            </a:extLst>
          </p:cNvPr>
          <p:cNvSpPr>
            <a:spLocks noGrp="1"/>
          </p:cNvSpPr>
          <p:nvPr>
            <p:ph type="title"/>
          </p:nvPr>
        </p:nvSpPr>
        <p:spPr/>
        <p:txBody>
          <a:bodyPr/>
          <a:lstStyle/>
          <a:p>
            <a:r>
              <a:rPr lang="en-US" dirty="0"/>
              <a:t>An example of an extreme event’s impact on net loading </a:t>
            </a:r>
          </a:p>
        </p:txBody>
      </p:sp>
      <p:pic>
        <p:nvPicPr>
          <p:cNvPr id="3" name="Picture 2">
            <a:extLst>
              <a:ext uri="{FF2B5EF4-FFF2-40B4-BE49-F238E27FC236}">
                <a16:creationId xmlns:a16="http://schemas.microsoft.com/office/drawing/2014/main" id="{2AC71CBB-1085-0F4E-9CF8-87FF4CD44C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71600"/>
            <a:ext cx="6845950" cy="5029200"/>
          </a:xfrm>
          <a:prstGeom prst="rect">
            <a:avLst/>
          </a:prstGeom>
        </p:spPr>
      </p:pic>
      <p:sp>
        <p:nvSpPr>
          <p:cNvPr id="6" name="TextBox 5">
            <a:extLst>
              <a:ext uri="{FF2B5EF4-FFF2-40B4-BE49-F238E27FC236}">
                <a16:creationId xmlns:a16="http://schemas.microsoft.com/office/drawing/2014/main" id="{D9C46F82-0B64-3344-B07E-08932D7BC414}"/>
              </a:ext>
            </a:extLst>
          </p:cNvPr>
          <p:cNvSpPr txBox="1"/>
          <p:nvPr/>
        </p:nvSpPr>
        <p:spPr>
          <a:xfrm>
            <a:off x="0" y="6581001"/>
            <a:ext cx="4572000" cy="276999"/>
          </a:xfrm>
          <a:prstGeom prst="rect">
            <a:avLst/>
          </a:prstGeom>
          <a:noFill/>
        </p:spPr>
        <p:txBody>
          <a:bodyPr wrap="square">
            <a:spAutoFit/>
          </a:bodyPr>
          <a:lstStyle/>
          <a:p>
            <a:r>
              <a:rPr lang="en-US" sz="1200" dirty="0"/>
              <a:t>https://</a:t>
            </a:r>
            <a:r>
              <a:rPr lang="en-US" sz="1200" dirty="0" err="1"/>
              <a:t>www.nrel.gov</a:t>
            </a:r>
            <a:r>
              <a:rPr lang="en-US" sz="1200" dirty="0"/>
              <a:t>/docs/fy18osti/71147.pdf</a:t>
            </a:r>
          </a:p>
        </p:txBody>
      </p:sp>
      <p:sp>
        <p:nvSpPr>
          <p:cNvPr id="8" name="TextBox 7">
            <a:extLst>
              <a:ext uri="{FF2B5EF4-FFF2-40B4-BE49-F238E27FC236}">
                <a16:creationId xmlns:a16="http://schemas.microsoft.com/office/drawing/2014/main" id="{5ACAC00E-B10E-C041-9232-3F1AA14587DF}"/>
              </a:ext>
            </a:extLst>
          </p:cNvPr>
          <p:cNvSpPr txBox="1"/>
          <p:nvPr/>
        </p:nvSpPr>
        <p:spPr>
          <a:xfrm>
            <a:off x="6561116" y="2604102"/>
            <a:ext cx="2582884" cy="1200329"/>
          </a:xfrm>
          <a:prstGeom prst="rect">
            <a:avLst/>
          </a:prstGeom>
          <a:noFill/>
        </p:spPr>
        <p:txBody>
          <a:bodyPr wrap="square">
            <a:spAutoFit/>
          </a:bodyPr>
          <a:lstStyle/>
          <a:p>
            <a:r>
              <a:rPr lang="en-US" sz="1800" dirty="0">
                <a:effectLst/>
                <a:latin typeface="MyriadPro"/>
              </a:rPr>
              <a:t>a change in actual system loading (without DPV) as a result of the eclipse on August 21, 2017</a:t>
            </a:r>
            <a:endParaRPr lang="en-US" dirty="0"/>
          </a:p>
        </p:txBody>
      </p:sp>
    </p:spTree>
    <p:extLst>
      <p:ext uri="{BB962C8B-B14F-4D97-AF65-F5344CB8AC3E}">
        <p14:creationId xmlns:p14="http://schemas.microsoft.com/office/powerpoint/2010/main" val="1795252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Future transmission needs</a:t>
            </a:r>
          </a:p>
        </p:txBody>
      </p:sp>
      <p:pic>
        <p:nvPicPr>
          <p:cNvPr id="1028" name="Picture 4">
            <a:extLst>
              <a:ext uri="{FF2B5EF4-FFF2-40B4-BE49-F238E27FC236}">
                <a16:creationId xmlns:a16="http://schemas.microsoft.com/office/drawing/2014/main" id="{71166EDD-32F4-834C-B1EC-9106326FF0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58785"/>
            <a:ext cx="5301338" cy="3431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F20E244-BEB0-1E47-B7E4-B5CABC99C9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2661" y="2974357"/>
            <a:ext cx="5301339" cy="343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4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87E0-1C40-E94E-9480-5F196E8C8DD5}"/>
              </a:ext>
            </a:extLst>
          </p:cNvPr>
          <p:cNvSpPr>
            <a:spLocks noGrp="1"/>
          </p:cNvSpPr>
          <p:nvPr>
            <p:ph type="title"/>
          </p:nvPr>
        </p:nvSpPr>
        <p:spPr>
          <a:xfrm>
            <a:off x="201753" y="274639"/>
            <a:ext cx="7651329" cy="808597"/>
          </a:xfrm>
        </p:spPr>
        <p:txBody>
          <a:bodyPr/>
          <a:lstStyle/>
          <a:p>
            <a:r>
              <a:rPr lang="en-US" dirty="0"/>
              <a:t>Questions utility consumer advocates can ask</a:t>
            </a:r>
          </a:p>
        </p:txBody>
      </p:sp>
      <p:sp>
        <p:nvSpPr>
          <p:cNvPr id="3" name="Content Placeholder 2">
            <a:extLst>
              <a:ext uri="{FF2B5EF4-FFF2-40B4-BE49-F238E27FC236}">
                <a16:creationId xmlns:a16="http://schemas.microsoft.com/office/drawing/2014/main" id="{62D161CE-1A13-2242-B38D-03E9F3E77975}"/>
              </a:ext>
            </a:extLst>
          </p:cNvPr>
          <p:cNvSpPr>
            <a:spLocks noGrp="1"/>
          </p:cNvSpPr>
          <p:nvPr>
            <p:ph idx="1"/>
          </p:nvPr>
        </p:nvSpPr>
        <p:spPr/>
        <p:txBody>
          <a:bodyPr/>
          <a:lstStyle/>
          <a:p>
            <a:r>
              <a:rPr lang="en-US" dirty="0"/>
              <a:t>What are the limitations of the technologies introduced?</a:t>
            </a:r>
          </a:p>
          <a:p>
            <a:endParaRPr lang="en-US" dirty="0"/>
          </a:p>
          <a:p>
            <a:r>
              <a:rPr lang="en-US" dirty="0"/>
              <a:t>What is the maturity level of each technology?</a:t>
            </a:r>
          </a:p>
          <a:p>
            <a:endParaRPr lang="en-US" dirty="0"/>
          </a:p>
          <a:p>
            <a:r>
              <a:rPr lang="en-US" dirty="0"/>
              <a:t>Will HVDC replace AC transmission systems?</a:t>
            </a:r>
          </a:p>
          <a:p>
            <a:endParaRPr lang="en-US" dirty="0"/>
          </a:p>
          <a:p>
            <a:r>
              <a:rPr lang="en-US" dirty="0"/>
              <a:t>Can storage be used to mitigate seasonal transmission congestion?</a:t>
            </a:r>
          </a:p>
          <a:p>
            <a:endParaRPr lang="en-US" dirty="0"/>
          </a:p>
          <a:p>
            <a:r>
              <a:rPr lang="en-US" dirty="0"/>
              <a:t>Can we quantify the impact of each technology on increasing existing transmission capacity? </a:t>
            </a:r>
          </a:p>
          <a:p>
            <a:endParaRPr lang="en-US" dirty="0"/>
          </a:p>
          <a:p>
            <a:pPr marL="0" indent="0">
              <a:buNone/>
            </a:pPr>
            <a:endParaRPr lang="en-US" dirty="0"/>
          </a:p>
        </p:txBody>
      </p:sp>
    </p:spTree>
    <p:extLst>
      <p:ext uri="{BB962C8B-B14F-4D97-AF65-F5344CB8AC3E}">
        <p14:creationId xmlns:p14="http://schemas.microsoft.com/office/powerpoint/2010/main" val="2558502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AB0A-23E0-B943-81C9-C9F8695ED6F0}"/>
              </a:ext>
            </a:extLst>
          </p:cNvPr>
          <p:cNvSpPr>
            <a:spLocks noGrp="1"/>
          </p:cNvSpPr>
          <p:nvPr>
            <p:ph type="title"/>
          </p:nvPr>
        </p:nvSpPr>
        <p:spPr/>
        <p:txBody>
          <a:bodyPr/>
          <a:lstStyle/>
          <a:p>
            <a:r>
              <a:rPr lang="en-US" dirty="0"/>
              <a:t>Resources for more information</a:t>
            </a:r>
          </a:p>
        </p:txBody>
      </p:sp>
      <p:sp>
        <p:nvSpPr>
          <p:cNvPr id="3" name="Content Placeholder 2">
            <a:extLst>
              <a:ext uri="{FF2B5EF4-FFF2-40B4-BE49-F238E27FC236}">
                <a16:creationId xmlns:a16="http://schemas.microsoft.com/office/drawing/2014/main" id="{AF02043B-EB6B-184A-8221-712672D2F7B3}"/>
              </a:ext>
            </a:extLst>
          </p:cNvPr>
          <p:cNvSpPr>
            <a:spLocks noGrp="1"/>
          </p:cNvSpPr>
          <p:nvPr>
            <p:ph idx="1"/>
          </p:nvPr>
        </p:nvSpPr>
        <p:spPr>
          <a:xfrm>
            <a:off x="201753" y="1395807"/>
            <a:ext cx="8655837" cy="4525963"/>
          </a:xfrm>
        </p:spPr>
        <p:txBody>
          <a:bodyPr/>
          <a:lstStyle/>
          <a:p>
            <a:r>
              <a:rPr lang="en-US" sz="1500" dirty="0"/>
              <a:t>O’Reilly, C. et al., Oak Ridge National Laboratory, </a:t>
            </a:r>
            <a:r>
              <a:rPr lang="en-US" sz="1500" i="1" dirty="0"/>
              <a:t>Electricity Transmission System Research </a:t>
            </a:r>
            <a:br>
              <a:rPr lang="en-US" sz="1500" i="1" dirty="0"/>
            </a:br>
            <a:r>
              <a:rPr lang="en-US" sz="1500" i="1" dirty="0"/>
              <a:t>and Development: Hardware and Components. </a:t>
            </a:r>
            <a:r>
              <a:rPr lang="en-US" sz="1500" dirty="0"/>
              <a:t>Transmission Innovation Symposium: Modernizing the U.S. Electrical Grid. Prepared for U.S. Department of Energy. April 2021. </a:t>
            </a:r>
            <a:r>
              <a:rPr lang="en-US" sz="1500" dirty="0">
                <a:hlinkClick r:id="rId2"/>
              </a:rPr>
              <a:t>https://www.energy.gov/sites/default/files/2021-05/Hardware%20OReilley%20King_0.pdf</a:t>
            </a:r>
            <a:endParaRPr lang="en-US" sz="1500" dirty="0"/>
          </a:p>
          <a:p>
            <a:r>
              <a:rPr lang="en-US" sz="1500" dirty="0"/>
              <a:t>Reed, Liza, et al. "Expanding transmission capacity: examples of regulatory paths for five alternative strategies." The Electricity Journal 33.6 (2020): 106770.</a:t>
            </a:r>
          </a:p>
          <a:p>
            <a:r>
              <a:rPr lang="en-US" sz="1500" dirty="0"/>
              <a:t>Foss, Stephen D., and Robert A. </a:t>
            </a:r>
            <a:r>
              <a:rPr lang="en-US" sz="1500" dirty="0" err="1"/>
              <a:t>Maraio</a:t>
            </a:r>
            <a:r>
              <a:rPr lang="en-US" sz="1500" dirty="0"/>
              <a:t>. "Dynamic line rating in the operating environment." IEEE Transactions on power Delivery 5.2 (1990): 1095-1105.</a:t>
            </a:r>
          </a:p>
          <a:p>
            <a:r>
              <a:rPr lang="en-US" sz="1500" dirty="0" err="1"/>
              <a:t>Flourentzou</a:t>
            </a:r>
            <a:r>
              <a:rPr lang="en-US" sz="1500" dirty="0"/>
              <a:t>, Nikolas, Vassilios G. </a:t>
            </a:r>
            <a:r>
              <a:rPr lang="en-US" sz="1500" dirty="0" err="1"/>
              <a:t>Agelidis</a:t>
            </a:r>
            <a:r>
              <a:rPr lang="en-US" sz="1500" dirty="0"/>
              <a:t>, and Georgios D. </a:t>
            </a:r>
            <a:r>
              <a:rPr lang="en-US" sz="1500" dirty="0" err="1"/>
              <a:t>Demetriades</a:t>
            </a:r>
            <a:r>
              <a:rPr lang="en-US" sz="1500" dirty="0"/>
              <a:t>. "VSC-based HVDC power transmission systems: An overview." IEEE Transactions on power electronics 24.3 (2009): 592-602.</a:t>
            </a:r>
          </a:p>
          <a:p>
            <a:r>
              <a:rPr lang="en-US" sz="1500" dirty="0"/>
              <a:t>Song, Yong-Hua, and Allan Johns, eds. Flexible ac transmission systems (FACTS). No. 30. IET, 1999.</a:t>
            </a:r>
          </a:p>
          <a:p>
            <a:r>
              <a:rPr lang="en-US" sz="1500" dirty="0"/>
              <a:t>Del Rosso, Alberto D., and Steven W. </a:t>
            </a:r>
            <a:r>
              <a:rPr lang="en-US" sz="1500" dirty="0" err="1"/>
              <a:t>Eckroad</a:t>
            </a:r>
            <a:r>
              <a:rPr lang="en-US" sz="1500" dirty="0"/>
              <a:t>. "Energy storage for relief of transmission congestion." IEEE Transactions on Smart Grid 5.2 (2013): 1138-1146.</a:t>
            </a:r>
          </a:p>
          <a:p>
            <a:r>
              <a:rPr lang="en-US" sz="1500" dirty="0"/>
              <a:t>Kabir, Farzana, et al. "Estimation of behind-the-meter solar generation by integrating physical with statistical models." 2019 IEEE International Conference on Communications, Control, and Computing Technologies for Smart Grids (</a:t>
            </a:r>
            <a:r>
              <a:rPr lang="en-US" sz="1500" dirty="0" err="1"/>
              <a:t>SmartGridComm</a:t>
            </a:r>
            <a:r>
              <a:rPr lang="en-US" sz="1500" dirty="0"/>
              <a:t>). IEEE, 2019.</a:t>
            </a:r>
          </a:p>
          <a:p>
            <a:r>
              <a:rPr lang="en-US" sz="1500" dirty="0" err="1"/>
              <a:t>Gevorgian</a:t>
            </a:r>
            <a:r>
              <a:rPr lang="en-US" sz="1500" dirty="0"/>
              <a:t>, </a:t>
            </a:r>
            <a:r>
              <a:rPr lang="en-US" sz="1500" dirty="0" err="1"/>
              <a:t>Vahan</a:t>
            </a:r>
            <a:r>
              <a:rPr lang="en-US" sz="1500" dirty="0"/>
              <a:t>, </a:t>
            </a:r>
            <a:r>
              <a:rPr lang="en-US" sz="1500" dirty="0" err="1"/>
              <a:t>Yingchen</a:t>
            </a:r>
            <a:r>
              <a:rPr lang="en-US" sz="1500" dirty="0"/>
              <a:t> Zhang, and Erik Ela. "Investigating the impacts of wind generation participation in interconnection frequency response." IEEE transactions on Sustainable </a:t>
            </a:r>
            <a:br>
              <a:rPr lang="en-US" sz="1500" dirty="0"/>
            </a:br>
            <a:r>
              <a:rPr lang="en-US" sz="1500" dirty="0"/>
              <a:t>Energy 6.3 (2014): 1004-1012.</a:t>
            </a:r>
          </a:p>
        </p:txBody>
      </p:sp>
    </p:spTree>
    <p:extLst>
      <p:ext uri="{BB962C8B-B14F-4D97-AF65-F5344CB8AC3E}">
        <p14:creationId xmlns:p14="http://schemas.microsoft.com/office/powerpoint/2010/main" val="1566868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sp>
        <p:nvSpPr>
          <p:cNvPr id="3" name="TextBox 2">
            <a:extLst>
              <a:ext uri="{FF2B5EF4-FFF2-40B4-BE49-F238E27FC236}">
                <a16:creationId xmlns:a16="http://schemas.microsoft.com/office/drawing/2014/main" id="{561B5847-F0F5-9C42-BD5A-DA0E7C1C724A}"/>
              </a:ext>
            </a:extLst>
          </p:cNvPr>
          <p:cNvSpPr txBox="1"/>
          <p:nvPr/>
        </p:nvSpPr>
        <p:spPr>
          <a:xfrm>
            <a:off x="1270660" y="2410691"/>
            <a:ext cx="4975761" cy="523220"/>
          </a:xfrm>
          <a:prstGeom prst="rect">
            <a:avLst/>
          </a:prstGeom>
          <a:noFill/>
        </p:spPr>
        <p:txBody>
          <a:bodyPr wrap="square" rtlCol="0">
            <a:spAutoFit/>
          </a:bodyPr>
          <a:lstStyle/>
          <a:p>
            <a:r>
              <a:rPr lang="en-US" sz="2800" dirty="0">
                <a:hlinkClick r:id="rId2"/>
              </a:rPr>
              <a:t>Yingchen.Zhang@nrel.gov</a:t>
            </a:r>
            <a:endParaRPr lang="en-US" sz="2800" dirty="0"/>
          </a:p>
        </p:txBody>
      </p:sp>
    </p:spTree>
    <p:extLst>
      <p:ext uri="{BB962C8B-B14F-4D97-AF65-F5344CB8AC3E}">
        <p14:creationId xmlns:p14="http://schemas.microsoft.com/office/powerpoint/2010/main" val="1469836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A552-93CA-254F-A5DC-D8ED9CE97993}"/>
              </a:ext>
            </a:extLst>
          </p:cNvPr>
          <p:cNvSpPr>
            <a:spLocks noGrp="1"/>
          </p:cNvSpPr>
          <p:nvPr>
            <p:ph type="title"/>
          </p:nvPr>
        </p:nvSpPr>
        <p:spPr/>
        <p:txBody>
          <a:bodyPr/>
          <a:lstStyle/>
          <a:p>
            <a:r>
              <a:rPr lang="en-US" dirty="0"/>
              <a:t>Congestion cost (1)</a:t>
            </a:r>
          </a:p>
        </p:txBody>
      </p:sp>
      <p:pic>
        <p:nvPicPr>
          <p:cNvPr id="4" name="Picture 3">
            <a:extLst>
              <a:ext uri="{FF2B5EF4-FFF2-40B4-BE49-F238E27FC236}">
                <a16:creationId xmlns:a16="http://schemas.microsoft.com/office/drawing/2014/main" id="{1CFC5A34-BB84-1B45-B53E-07A284D590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890" y="2011361"/>
            <a:ext cx="6556231" cy="4572000"/>
          </a:xfrm>
          <a:prstGeom prst="rect">
            <a:avLst/>
          </a:prstGeom>
        </p:spPr>
      </p:pic>
      <p:sp>
        <p:nvSpPr>
          <p:cNvPr id="5" name="TextBox 4">
            <a:extLst>
              <a:ext uri="{FF2B5EF4-FFF2-40B4-BE49-F238E27FC236}">
                <a16:creationId xmlns:a16="http://schemas.microsoft.com/office/drawing/2014/main" id="{5E8B10CD-563F-DE4D-B75D-FB06B2E862C8}"/>
              </a:ext>
            </a:extLst>
          </p:cNvPr>
          <p:cNvSpPr txBox="1"/>
          <p:nvPr/>
        </p:nvSpPr>
        <p:spPr>
          <a:xfrm>
            <a:off x="0" y="6550223"/>
            <a:ext cx="8891752" cy="276999"/>
          </a:xfrm>
          <a:prstGeom prst="rect">
            <a:avLst/>
          </a:prstGeom>
          <a:noFill/>
        </p:spPr>
        <p:txBody>
          <a:bodyPr wrap="square">
            <a:spAutoFit/>
          </a:bodyPr>
          <a:lstStyle/>
          <a:p>
            <a:r>
              <a:rPr lang="en-US" sz="1200" dirty="0"/>
              <a:t>https://</a:t>
            </a:r>
            <a:r>
              <a:rPr lang="en-US" sz="1200" dirty="0" err="1"/>
              <a:t>www.energy.gov</a:t>
            </a:r>
            <a:r>
              <a:rPr lang="en-US" sz="1200" dirty="0"/>
              <a:t>/sites/default/files/2020/10/f79/2020%20Congestion%20Study%20FINAL%2022Sept2020.pdf</a:t>
            </a:r>
          </a:p>
        </p:txBody>
      </p:sp>
      <p:sp>
        <p:nvSpPr>
          <p:cNvPr id="7" name="TextBox 6">
            <a:extLst>
              <a:ext uri="{FF2B5EF4-FFF2-40B4-BE49-F238E27FC236}">
                <a16:creationId xmlns:a16="http://schemas.microsoft.com/office/drawing/2014/main" id="{54491229-EF15-304D-92CD-2ACE86EA3027}"/>
              </a:ext>
            </a:extLst>
          </p:cNvPr>
          <p:cNvSpPr txBox="1"/>
          <p:nvPr/>
        </p:nvSpPr>
        <p:spPr>
          <a:xfrm>
            <a:off x="593834" y="1444334"/>
            <a:ext cx="7562193" cy="369332"/>
          </a:xfrm>
          <a:prstGeom prst="rect">
            <a:avLst/>
          </a:prstGeom>
          <a:noFill/>
        </p:spPr>
        <p:txBody>
          <a:bodyPr wrap="square">
            <a:spAutoFit/>
          </a:bodyPr>
          <a:lstStyle/>
          <a:p>
            <a:r>
              <a:rPr lang="en-US" sz="1800" b="1" dirty="0">
                <a:effectLst/>
                <a:latin typeface="Calibri" panose="020F0502020204030204" pitchFamily="34" charset="0"/>
              </a:rPr>
              <a:t>Historic Congestion Costs, ISO-NE and MISO, 2005–2018 ($ Billions, Nominal) </a:t>
            </a:r>
            <a:endParaRPr lang="en-US" dirty="0"/>
          </a:p>
        </p:txBody>
      </p:sp>
    </p:spTree>
    <p:extLst>
      <p:ext uri="{BB962C8B-B14F-4D97-AF65-F5344CB8AC3E}">
        <p14:creationId xmlns:p14="http://schemas.microsoft.com/office/powerpoint/2010/main" val="331301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FF81-11F3-0343-8F55-46D74AF36A4E}"/>
              </a:ext>
            </a:extLst>
          </p:cNvPr>
          <p:cNvSpPr>
            <a:spLocks noGrp="1"/>
          </p:cNvSpPr>
          <p:nvPr>
            <p:ph type="title"/>
          </p:nvPr>
        </p:nvSpPr>
        <p:spPr/>
        <p:txBody>
          <a:bodyPr/>
          <a:lstStyle/>
          <a:p>
            <a:r>
              <a:rPr lang="en-US" dirty="0"/>
              <a:t>Congestion cost (2)</a:t>
            </a:r>
          </a:p>
        </p:txBody>
      </p:sp>
      <p:pic>
        <p:nvPicPr>
          <p:cNvPr id="4" name="Picture 3">
            <a:extLst>
              <a:ext uri="{FF2B5EF4-FFF2-40B4-BE49-F238E27FC236}">
                <a16:creationId xmlns:a16="http://schemas.microsoft.com/office/drawing/2014/main" id="{6E2C5645-6A5D-C440-99E9-6446FAAE79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4941" y="1978223"/>
            <a:ext cx="6641869" cy="4572000"/>
          </a:xfrm>
          <a:prstGeom prst="rect">
            <a:avLst/>
          </a:prstGeom>
        </p:spPr>
      </p:pic>
      <p:sp>
        <p:nvSpPr>
          <p:cNvPr id="5" name="TextBox 4">
            <a:extLst>
              <a:ext uri="{FF2B5EF4-FFF2-40B4-BE49-F238E27FC236}">
                <a16:creationId xmlns:a16="http://schemas.microsoft.com/office/drawing/2014/main" id="{0B8A5FD0-2C65-8541-ABCA-829192F0EA0D}"/>
              </a:ext>
            </a:extLst>
          </p:cNvPr>
          <p:cNvSpPr txBox="1"/>
          <p:nvPr/>
        </p:nvSpPr>
        <p:spPr>
          <a:xfrm>
            <a:off x="0" y="6550223"/>
            <a:ext cx="8891752" cy="276999"/>
          </a:xfrm>
          <a:prstGeom prst="rect">
            <a:avLst/>
          </a:prstGeom>
          <a:noFill/>
        </p:spPr>
        <p:txBody>
          <a:bodyPr wrap="square">
            <a:spAutoFit/>
          </a:bodyPr>
          <a:lstStyle/>
          <a:p>
            <a:r>
              <a:rPr lang="en-US" sz="1200" dirty="0"/>
              <a:t>https://</a:t>
            </a:r>
            <a:r>
              <a:rPr lang="en-US" sz="1200" dirty="0" err="1"/>
              <a:t>www.energy.gov</a:t>
            </a:r>
            <a:r>
              <a:rPr lang="en-US" sz="1200" dirty="0"/>
              <a:t>/sites/default/files/2020/10/f79/2020%20Congestion%20Study%20FINAL%2022Sept2020.pdf</a:t>
            </a:r>
          </a:p>
        </p:txBody>
      </p:sp>
      <p:sp>
        <p:nvSpPr>
          <p:cNvPr id="7" name="TextBox 6">
            <a:extLst>
              <a:ext uri="{FF2B5EF4-FFF2-40B4-BE49-F238E27FC236}">
                <a16:creationId xmlns:a16="http://schemas.microsoft.com/office/drawing/2014/main" id="{8F7BAA18-6BD0-0743-ABF0-E5E080D28BB8}"/>
              </a:ext>
            </a:extLst>
          </p:cNvPr>
          <p:cNvSpPr txBox="1"/>
          <p:nvPr/>
        </p:nvSpPr>
        <p:spPr>
          <a:xfrm>
            <a:off x="752659" y="1516558"/>
            <a:ext cx="7638681" cy="369332"/>
          </a:xfrm>
          <a:prstGeom prst="rect">
            <a:avLst/>
          </a:prstGeom>
          <a:noFill/>
        </p:spPr>
        <p:txBody>
          <a:bodyPr wrap="square">
            <a:spAutoFit/>
          </a:bodyPr>
          <a:lstStyle/>
          <a:p>
            <a:r>
              <a:rPr lang="en-US" sz="1800" b="1" dirty="0">
                <a:effectLst/>
                <a:latin typeface="Calibri" panose="020F0502020204030204" pitchFamily="34" charset="0"/>
              </a:rPr>
              <a:t>Historic Congestion Costs, NYISO and PJM, 2005–2018 ($ Billions, Nominal) </a:t>
            </a:r>
            <a:endParaRPr lang="en-US" dirty="0"/>
          </a:p>
        </p:txBody>
      </p:sp>
    </p:spTree>
    <p:extLst>
      <p:ext uri="{BB962C8B-B14F-4D97-AF65-F5344CB8AC3E}">
        <p14:creationId xmlns:p14="http://schemas.microsoft.com/office/powerpoint/2010/main" val="393345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dirty="0"/>
              <a:t>Transmission investment</a:t>
            </a:r>
          </a:p>
        </p:txBody>
      </p:sp>
      <p:sp>
        <p:nvSpPr>
          <p:cNvPr id="10" name="TextBox 9">
            <a:extLst>
              <a:ext uri="{FF2B5EF4-FFF2-40B4-BE49-F238E27FC236}">
                <a16:creationId xmlns:a16="http://schemas.microsoft.com/office/drawing/2014/main" id="{8D61E7C0-170E-2A4F-9023-265E55710186}"/>
              </a:ext>
            </a:extLst>
          </p:cNvPr>
          <p:cNvSpPr txBox="1"/>
          <p:nvPr/>
        </p:nvSpPr>
        <p:spPr>
          <a:xfrm>
            <a:off x="0" y="6550223"/>
            <a:ext cx="8891752" cy="276999"/>
          </a:xfrm>
          <a:prstGeom prst="rect">
            <a:avLst/>
          </a:prstGeom>
          <a:noFill/>
        </p:spPr>
        <p:txBody>
          <a:bodyPr wrap="square">
            <a:spAutoFit/>
          </a:bodyPr>
          <a:lstStyle/>
          <a:p>
            <a:r>
              <a:rPr lang="en-US" sz="1200" dirty="0"/>
              <a:t>https://</a:t>
            </a:r>
            <a:r>
              <a:rPr lang="en-US" sz="1200" dirty="0" err="1"/>
              <a:t>www.energy.gov</a:t>
            </a:r>
            <a:r>
              <a:rPr lang="en-US" sz="1200" dirty="0"/>
              <a:t>/sites/default/files/2020/10/f79/2020%20Congestion%20Study%20FINAL%2022Sept2020.pdf</a:t>
            </a:r>
          </a:p>
        </p:txBody>
      </p:sp>
      <p:pic>
        <p:nvPicPr>
          <p:cNvPr id="3" name="Picture 2">
            <a:extLst>
              <a:ext uri="{FF2B5EF4-FFF2-40B4-BE49-F238E27FC236}">
                <a16:creationId xmlns:a16="http://schemas.microsoft.com/office/drawing/2014/main" id="{2C3ECD54-89DE-C042-99C9-7839AB92D8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9505" y="1600200"/>
            <a:ext cx="7269551" cy="3657600"/>
          </a:xfrm>
          <a:prstGeom prst="rect">
            <a:avLst/>
          </a:prstGeom>
        </p:spPr>
      </p:pic>
      <p:sp>
        <p:nvSpPr>
          <p:cNvPr id="9" name="TextBox 8">
            <a:extLst>
              <a:ext uri="{FF2B5EF4-FFF2-40B4-BE49-F238E27FC236}">
                <a16:creationId xmlns:a16="http://schemas.microsoft.com/office/drawing/2014/main" id="{7B7B3009-AC42-0045-B470-C5DDC3CAC408}"/>
              </a:ext>
            </a:extLst>
          </p:cNvPr>
          <p:cNvSpPr txBox="1"/>
          <p:nvPr/>
        </p:nvSpPr>
        <p:spPr>
          <a:xfrm>
            <a:off x="748862" y="5405432"/>
            <a:ext cx="7394027" cy="369332"/>
          </a:xfrm>
          <a:prstGeom prst="rect">
            <a:avLst/>
          </a:prstGeom>
          <a:noFill/>
        </p:spPr>
        <p:txBody>
          <a:bodyPr wrap="square">
            <a:spAutoFit/>
          </a:bodyPr>
          <a:lstStyle/>
          <a:p>
            <a:r>
              <a:rPr lang="en-US" sz="1800" b="1" dirty="0">
                <a:effectLst/>
                <a:latin typeface="Calibri" panose="020F0502020204030204" pitchFamily="34" charset="0"/>
              </a:rPr>
              <a:t>Transmission Infrastructure Investment, 1996-2018 ($ Billions, Nominal) </a:t>
            </a:r>
            <a:endParaRPr lang="en-US" dirty="0"/>
          </a:p>
        </p:txBody>
      </p:sp>
    </p:spTree>
    <p:extLst>
      <p:ext uri="{BB962C8B-B14F-4D97-AF65-F5344CB8AC3E}">
        <p14:creationId xmlns:p14="http://schemas.microsoft.com/office/powerpoint/2010/main" val="9613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dirty="0"/>
              <a:t>Transfer capability changes over time</a:t>
            </a:r>
          </a:p>
        </p:txBody>
      </p:sp>
      <p:pic>
        <p:nvPicPr>
          <p:cNvPr id="6" name="Picture 5">
            <a:extLst>
              <a:ext uri="{FF2B5EF4-FFF2-40B4-BE49-F238E27FC236}">
                <a16:creationId xmlns:a16="http://schemas.microsoft.com/office/drawing/2014/main" id="{5E250639-9A38-8A46-A11A-C581291E3E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6523" y="1461308"/>
            <a:ext cx="6398770" cy="5137393"/>
          </a:xfrm>
          <a:prstGeom prst="rect">
            <a:avLst/>
          </a:prstGeom>
        </p:spPr>
      </p:pic>
      <p:sp>
        <p:nvSpPr>
          <p:cNvPr id="10" name="TextBox 9">
            <a:extLst>
              <a:ext uri="{FF2B5EF4-FFF2-40B4-BE49-F238E27FC236}">
                <a16:creationId xmlns:a16="http://schemas.microsoft.com/office/drawing/2014/main" id="{8D61E7C0-170E-2A4F-9023-265E55710186}"/>
              </a:ext>
            </a:extLst>
          </p:cNvPr>
          <p:cNvSpPr txBox="1"/>
          <p:nvPr/>
        </p:nvSpPr>
        <p:spPr>
          <a:xfrm>
            <a:off x="0" y="6488668"/>
            <a:ext cx="4572000" cy="276999"/>
          </a:xfrm>
          <a:prstGeom prst="rect">
            <a:avLst/>
          </a:prstGeom>
          <a:noFill/>
        </p:spPr>
        <p:txBody>
          <a:bodyPr wrap="square">
            <a:spAutoFit/>
          </a:bodyPr>
          <a:lstStyle/>
          <a:p>
            <a:r>
              <a:rPr lang="en-US" sz="1200" dirty="0"/>
              <a:t>https://</a:t>
            </a:r>
            <a:r>
              <a:rPr lang="en-US" sz="1200" dirty="0" err="1"/>
              <a:t>www.nrel.gov</a:t>
            </a:r>
            <a:r>
              <a:rPr lang="en-US" sz="1200" dirty="0"/>
              <a:t>/docs/fy13osti/53696.pdf</a:t>
            </a:r>
          </a:p>
        </p:txBody>
      </p:sp>
    </p:spTree>
    <p:extLst>
      <p:ext uri="{BB962C8B-B14F-4D97-AF65-F5344CB8AC3E}">
        <p14:creationId xmlns:p14="http://schemas.microsoft.com/office/powerpoint/2010/main" val="392677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dirty="0"/>
              <a:t>Ways to maximize existing transmission capability</a:t>
            </a:r>
          </a:p>
        </p:txBody>
      </p:sp>
      <p:sp>
        <p:nvSpPr>
          <p:cNvPr id="3" name="Content Placeholder 2">
            <a:extLst>
              <a:ext uri="{FF2B5EF4-FFF2-40B4-BE49-F238E27FC236}">
                <a16:creationId xmlns:a16="http://schemas.microsoft.com/office/drawing/2014/main" id="{A8DD1074-81E9-DE4E-956F-D4C4300535EC}"/>
              </a:ext>
            </a:extLst>
          </p:cNvPr>
          <p:cNvSpPr>
            <a:spLocks noGrp="1"/>
          </p:cNvSpPr>
          <p:nvPr>
            <p:ph idx="1"/>
          </p:nvPr>
        </p:nvSpPr>
        <p:spPr/>
        <p:txBody>
          <a:bodyPr/>
          <a:lstStyle/>
          <a:p>
            <a:r>
              <a:rPr lang="en-US" sz="2800" dirty="0"/>
              <a:t>Dynamic line ratings</a:t>
            </a:r>
          </a:p>
          <a:p>
            <a:r>
              <a:rPr lang="en-US" sz="2800" dirty="0"/>
              <a:t>Flexible AC transmission system</a:t>
            </a:r>
          </a:p>
          <a:p>
            <a:r>
              <a:rPr lang="en-US" sz="2800" dirty="0"/>
              <a:t>HVDC (HVAC)</a:t>
            </a:r>
          </a:p>
          <a:p>
            <a:r>
              <a:rPr lang="en-US" sz="2800" dirty="0"/>
              <a:t>Controlling inverters</a:t>
            </a:r>
          </a:p>
          <a:p>
            <a:r>
              <a:rPr lang="en-US" sz="2800" dirty="0"/>
              <a:t>Storage</a:t>
            </a:r>
          </a:p>
          <a:p>
            <a:r>
              <a:rPr lang="en-US" sz="2800" dirty="0"/>
              <a:t>Forecasting for net load</a:t>
            </a:r>
          </a:p>
        </p:txBody>
      </p:sp>
    </p:spTree>
    <p:extLst>
      <p:ext uri="{BB962C8B-B14F-4D97-AF65-F5344CB8AC3E}">
        <p14:creationId xmlns:p14="http://schemas.microsoft.com/office/powerpoint/2010/main" val="251578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dirty="0"/>
              <a:t>Dynamic line rating</a:t>
            </a:r>
          </a:p>
        </p:txBody>
      </p:sp>
      <p:sp>
        <p:nvSpPr>
          <p:cNvPr id="5" name="Content Placeholder 2">
            <a:extLst>
              <a:ext uri="{FF2B5EF4-FFF2-40B4-BE49-F238E27FC236}">
                <a16:creationId xmlns:a16="http://schemas.microsoft.com/office/drawing/2014/main" id="{5F180FD9-4509-0540-B654-B5DF80102A51}"/>
              </a:ext>
            </a:extLst>
          </p:cNvPr>
          <p:cNvSpPr>
            <a:spLocks noGrp="1"/>
          </p:cNvSpPr>
          <p:nvPr>
            <p:ph idx="1"/>
          </p:nvPr>
        </p:nvSpPr>
        <p:spPr>
          <a:xfrm>
            <a:off x="244081" y="2057398"/>
            <a:ext cx="8655837" cy="4525963"/>
          </a:xfrm>
        </p:spPr>
        <p:txBody>
          <a:bodyPr/>
          <a:lstStyle/>
          <a:p>
            <a:r>
              <a:rPr lang="en-US" dirty="0">
                <a:solidFill>
                  <a:srgbClr val="202122"/>
                </a:solidFill>
                <a:latin typeface="Arial" panose="020B0604020202020204" pitchFamily="34" charset="0"/>
              </a:rPr>
              <a:t>Electric current passing through the conductor causes heating, resulting in the conductor expanding and the line sagging. Transmission ratings are set with a maximum allowable conductor temperature (annealing temperature) and minimum clearance rules to comply with legislation and regulation.</a:t>
            </a:r>
          </a:p>
          <a:p>
            <a:endParaRPr lang="en-US" dirty="0">
              <a:solidFill>
                <a:srgbClr val="202122"/>
              </a:solidFill>
              <a:latin typeface="Arial" panose="020B0604020202020204" pitchFamily="34" charset="0"/>
            </a:endParaRPr>
          </a:p>
          <a:p>
            <a:r>
              <a:rPr lang="en-US" dirty="0"/>
              <a:t>Conductor thermal capacity is defined in terms of stating rating (SR), based on a predetermined set of worst-case weather scenarios (typically a combination of cross-winds, high solar radiation and seasonal high ambient temperatures).</a:t>
            </a:r>
          </a:p>
          <a:p>
            <a:endParaRPr lang="en-US" dirty="0"/>
          </a:p>
        </p:txBody>
      </p:sp>
    </p:spTree>
    <p:extLst>
      <p:ext uri="{BB962C8B-B14F-4D97-AF65-F5344CB8AC3E}">
        <p14:creationId xmlns:p14="http://schemas.microsoft.com/office/powerpoint/2010/main" val="2445674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497-1A0C-D94F-995D-8A1B69EEB147}"/>
              </a:ext>
            </a:extLst>
          </p:cNvPr>
          <p:cNvSpPr>
            <a:spLocks noGrp="1"/>
          </p:cNvSpPr>
          <p:nvPr>
            <p:ph type="title"/>
          </p:nvPr>
        </p:nvSpPr>
        <p:spPr/>
        <p:txBody>
          <a:bodyPr/>
          <a:lstStyle/>
          <a:p>
            <a:r>
              <a:rPr lang="en-US" dirty="0"/>
              <a:t>Dynamic line rating</a:t>
            </a:r>
          </a:p>
        </p:txBody>
      </p:sp>
      <p:pic>
        <p:nvPicPr>
          <p:cNvPr id="1026" name="Picture 2">
            <a:extLst>
              <a:ext uri="{FF2B5EF4-FFF2-40B4-BE49-F238E27FC236}">
                <a16:creationId xmlns:a16="http://schemas.microsoft.com/office/drawing/2014/main" id="{4AF1EE67-4B9F-9940-8646-B00FA88F84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2619" y="2885409"/>
            <a:ext cx="5677560" cy="34850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9AF856-DAC1-1C46-BA80-EDECE168B63D}"/>
              </a:ext>
            </a:extLst>
          </p:cNvPr>
          <p:cNvSpPr txBox="1"/>
          <p:nvPr/>
        </p:nvSpPr>
        <p:spPr>
          <a:xfrm>
            <a:off x="201753" y="6581001"/>
            <a:ext cx="9144000" cy="276999"/>
          </a:xfrm>
          <a:prstGeom prst="rect">
            <a:avLst/>
          </a:prstGeom>
          <a:noFill/>
        </p:spPr>
        <p:txBody>
          <a:bodyPr wrap="square">
            <a:spAutoFit/>
          </a:bodyPr>
          <a:lstStyle/>
          <a:p>
            <a:r>
              <a:rPr lang="en-US" sz="1200" dirty="0">
                <a:solidFill>
                  <a:srgbClr val="3851A3"/>
                </a:solidFill>
                <a:effectLst/>
                <a:latin typeface="Calibri" panose="020F0502020204030204" pitchFamily="34" charset="0"/>
              </a:rPr>
              <a:t>https://</a:t>
            </a:r>
            <a:r>
              <a:rPr lang="en-US" sz="1200" dirty="0" err="1">
                <a:solidFill>
                  <a:srgbClr val="3851A3"/>
                </a:solidFill>
                <a:effectLst/>
                <a:latin typeface="Calibri" panose="020F0502020204030204" pitchFamily="34" charset="0"/>
              </a:rPr>
              <a:t>www.nexans.be</a:t>
            </a:r>
            <a:r>
              <a:rPr lang="en-US" sz="1200" dirty="0">
                <a:solidFill>
                  <a:srgbClr val="3851A3"/>
                </a:solidFill>
                <a:effectLst/>
                <a:latin typeface="Calibri" panose="020F0502020204030204" pitchFamily="34" charset="0"/>
              </a:rPr>
              <a:t>/eservice/Belgium- </a:t>
            </a:r>
            <a:r>
              <a:rPr lang="en-US" sz="1200" dirty="0" err="1">
                <a:solidFill>
                  <a:srgbClr val="3851A3"/>
                </a:solidFill>
                <a:effectLst/>
                <a:latin typeface="Calibri" panose="020F0502020204030204" pitchFamily="34" charset="0"/>
              </a:rPr>
              <a:t>en</a:t>
            </a:r>
            <a:r>
              <a:rPr lang="en-US" sz="1200" dirty="0">
                <a:solidFill>
                  <a:srgbClr val="3851A3"/>
                </a:solidFill>
                <a:effectLst/>
                <a:latin typeface="Calibri" panose="020F0502020204030204" pitchFamily="34" charset="0"/>
              </a:rPr>
              <a:t>/</a:t>
            </a:r>
            <a:r>
              <a:rPr lang="en-US" sz="1200" dirty="0" err="1">
                <a:solidFill>
                  <a:srgbClr val="3851A3"/>
                </a:solidFill>
                <a:effectLst/>
                <a:latin typeface="Calibri" panose="020F0502020204030204" pitchFamily="34" charset="0"/>
              </a:rPr>
              <a:t>fileLibrary</a:t>
            </a:r>
            <a:r>
              <a:rPr lang="en-US" sz="1200" dirty="0">
                <a:solidFill>
                  <a:srgbClr val="3851A3"/>
                </a:solidFill>
                <a:effectLst/>
                <a:latin typeface="Calibri" panose="020F0502020204030204" pitchFamily="34" charset="0"/>
              </a:rPr>
              <a:t>/Download_540145282/US/files/valley%20group_CAT-1.pdf </a:t>
            </a:r>
            <a:endParaRPr lang="en-US" sz="1200" dirty="0"/>
          </a:p>
        </p:txBody>
      </p:sp>
      <p:sp>
        <p:nvSpPr>
          <p:cNvPr id="13" name="Content Placeholder 2">
            <a:extLst>
              <a:ext uri="{FF2B5EF4-FFF2-40B4-BE49-F238E27FC236}">
                <a16:creationId xmlns:a16="http://schemas.microsoft.com/office/drawing/2014/main" id="{1299A377-542F-4D4F-98AD-5B2348324288}"/>
              </a:ext>
            </a:extLst>
          </p:cNvPr>
          <p:cNvSpPr>
            <a:spLocks noGrp="1"/>
          </p:cNvSpPr>
          <p:nvPr>
            <p:ph idx="1"/>
          </p:nvPr>
        </p:nvSpPr>
        <p:spPr>
          <a:xfrm>
            <a:off x="201753" y="1726242"/>
            <a:ext cx="8655837" cy="4525963"/>
          </a:xfrm>
        </p:spPr>
        <p:txBody>
          <a:bodyPr/>
          <a:lstStyle/>
          <a:p>
            <a:r>
              <a:rPr lang="en-US" dirty="0">
                <a:solidFill>
                  <a:srgbClr val="202122"/>
                </a:solidFill>
                <a:latin typeface="Arial" panose="020B0604020202020204" pitchFamily="34" charset="0"/>
              </a:rPr>
              <a:t>Use sensors and weather measurement to decide "true limits" measured by a DLR or real-time thermal rating (RTTR) system</a:t>
            </a:r>
          </a:p>
          <a:p>
            <a:endParaRPr lang="en-US" dirty="0"/>
          </a:p>
        </p:txBody>
      </p:sp>
    </p:spTree>
    <p:extLst>
      <p:ext uri="{BB962C8B-B14F-4D97-AF65-F5344CB8AC3E}">
        <p14:creationId xmlns:p14="http://schemas.microsoft.com/office/powerpoint/2010/main" val="2342916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TotalTime>
  <Words>1397</Words>
  <Application>Microsoft Macintosh PowerPoint</Application>
  <PresentationFormat>On-screen Show (4:3)</PresentationFormat>
  <Paragraphs>103</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Lucida Grande</vt:lpstr>
      <vt:lpstr>MyriadPro</vt:lpstr>
      <vt:lpstr>Wingdings</vt:lpstr>
      <vt:lpstr>Wingdings 2</vt:lpstr>
      <vt:lpstr>Office Theme</vt:lpstr>
      <vt:lpstr>Maximizing Existing Transmission Capacity</vt:lpstr>
      <vt:lpstr>Transmission congestion </vt:lpstr>
      <vt:lpstr>Congestion cost (1)</vt:lpstr>
      <vt:lpstr>Congestion cost (2)</vt:lpstr>
      <vt:lpstr>Transmission investment</vt:lpstr>
      <vt:lpstr>Transfer capability changes over time</vt:lpstr>
      <vt:lpstr>Ways to maximize existing transmission capability</vt:lpstr>
      <vt:lpstr>Dynamic line rating</vt:lpstr>
      <vt:lpstr>Dynamic line rating</vt:lpstr>
      <vt:lpstr>Dynamic line rating applications</vt:lpstr>
      <vt:lpstr>Flexible AC transmission system</vt:lpstr>
      <vt:lpstr>Flexible AC transmission system</vt:lpstr>
      <vt:lpstr>Flexible AC transmission system</vt:lpstr>
      <vt:lpstr>HVDC</vt:lpstr>
      <vt:lpstr>HVDC layout</vt:lpstr>
      <vt:lpstr>Controlling inverters (renewable generators) </vt:lpstr>
      <vt:lpstr>Controlling inverters (renewable generators) </vt:lpstr>
      <vt:lpstr>Controlling inverters (example)</vt:lpstr>
      <vt:lpstr>Storage</vt:lpstr>
      <vt:lpstr>Forecasting netload</vt:lpstr>
      <vt:lpstr>An example of an extreme event’s impact on net loading </vt:lpstr>
      <vt:lpstr>Future transmission needs</vt:lpstr>
      <vt:lpstr>Questions utility consumer advocates can ask</vt:lpstr>
      <vt:lpstr>Resources for more information</vt:lpstr>
      <vt:lpstr>Contact</vt:lpstr>
    </vt:vector>
  </TitlesOfParts>
  <Company>PNNL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London</dc:creator>
  <cp:lastModifiedBy>Lisa Schwartz</cp:lastModifiedBy>
  <cp:revision>82</cp:revision>
  <dcterms:created xsi:type="dcterms:W3CDTF">2016-09-19T20:28:28Z</dcterms:created>
  <dcterms:modified xsi:type="dcterms:W3CDTF">2021-10-28T15:44:09Z</dcterms:modified>
</cp:coreProperties>
</file>