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4"/>
  </p:sldMasterIdLst>
  <p:notesMasterIdLst>
    <p:notesMasterId r:id="rId16"/>
  </p:notesMasterIdLst>
  <p:sldIdLst>
    <p:sldId id="257" r:id="rId5"/>
    <p:sldId id="258" r:id="rId6"/>
    <p:sldId id="301" r:id="rId7"/>
    <p:sldId id="296" r:id="rId8"/>
    <p:sldId id="299" r:id="rId9"/>
    <p:sldId id="266" r:id="rId10"/>
    <p:sldId id="267" r:id="rId11"/>
    <p:sldId id="268" r:id="rId12"/>
    <p:sldId id="269" r:id="rId13"/>
    <p:sldId id="302" r:id="rId14"/>
    <p:sldId id="303" r:id="rId15"/>
  </p:sldIdLst>
  <p:sldSz cx="12192000" cy="6858000"/>
  <p:notesSz cx="6858000" cy="9144000"/>
  <p:embeddedFontLst>
    <p:embeddedFont>
      <p:font typeface="Assistant" pitchFamily="2" charset="-79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Poppins" pitchFamily="2" charset="77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ECE5B86-6128-BA82-C60D-2ACA1331339C}" name="Laurie Wheelock" initials="LW" userId="S::lwheelock@utilityproject.org::a1aebb2f-e3e6-4f71-99d4-3f60b0938923" providerId="AD"/>
  <p188:author id="{01AD91A4-AAED-7C4D-D541-62E1E4A90F06}" name="Richard Berkley" initials="RB" userId="S::rberkley@utilityproject.org::aee9b3cf-ad3d-489a-9634-fcc555cd050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an Donaldson" initials="" lastIdx="3" clrIdx="0"/>
  <p:cmAuthor id="1" name="Laurie Wheelock" initials="LW" lastIdx="6" clrIdx="1">
    <p:extLst>
      <p:ext uri="{19B8F6BF-5375-455C-9EA6-DF929625EA0E}">
        <p15:presenceInfo xmlns:p15="http://schemas.microsoft.com/office/powerpoint/2012/main" userId="S::lwheelock@utilityproject.org::a1aebb2f-e3e6-4f71-99d4-3f60b0938923" providerId="AD"/>
      </p:ext>
    </p:extLst>
  </p:cmAuthor>
  <p:cmAuthor id="2" name="Ian Donaldson" initials="ID" lastIdx="1" clrIdx="2">
    <p:extLst>
      <p:ext uri="{19B8F6BF-5375-455C-9EA6-DF929625EA0E}">
        <p15:presenceInfo xmlns:p15="http://schemas.microsoft.com/office/powerpoint/2012/main" userId="S::idonaldson@utilityproject.org::4a92e2bf-db90-4ea9-ac14-083bc979c3eb" providerId="AD"/>
      </p:ext>
    </p:extLst>
  </p:cmAuthor>
  <p:cmAuthor id="3" name="Ian Donaldson" initials="ID [2]" lastIdx="1" clrIdx="3">
    <p:extLst>
      <p:ext uri="{19B8F6BF-5375-455C-9EA6-DF929625EA0E}">
        <p15:presenceInfo xmlns:p15="http://schemas.microsoft.com/office/powerpoint/2012/main" userId="Ian Donalds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30E66"/>
    <a:srgbClr val="0563C1"/>
    <a:srgbClr val="3C93AD"/>
    <a:srgbClr val="388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04"/>
  </p:normalViewPr>
  <p:slideViewPr>
    <p:cSldViewPr snapToGrid="0">
      <p:cViewPr varScale="1">
        <p:scale>
          <a:sx n="76" d="100"/>
          <a:sy n="76" d="100"/>
        </p:scale>
        <p:origin x="216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4025"/>
            <a:ext cx="54864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200" name="Google Shape;20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75376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200" name="Google Shape;20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64922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10" name="Google Shape;11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11e2438610_0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269" name="Google Shape;269;g111e2438610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43394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11e2438610_0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269" name="Google Shape;269;g111e2438610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0486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11e2438610_0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269" name="Google Shape;269;g111e2438610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57658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73" name="Google Shape;17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82" name="Google Shape;18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12f18c3f79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91" name="Google Shape;191;g112f18c3f79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200" name="Google Shape;20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P ">
  <p:cSld name="PULP ">
    <p:bg>
      <p:bgPr>
        <a:solidFill>
          <a:srgbClr val="FDBA02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6096000" y="233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469800" y="2236433"/>
            <a:ext cx="5393700" cy="23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0E66"/>
              </a:buClr>
              <a:buSzPts val="6100"/>
              <a:buFont typeface="Poppins"/>
              <a:buNone/>
              <a:defRPr sz="6100" b="1">
                <a:solidFill>
                  <a:srgbClr val="030E6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30E66"/>
              </a:buClr>
              <a:buSzPts val="6100"/>
              <a:buNone/>
              <a:defRPr sz="6100" b="1">
                <a:solidFill>
                  <a:srgbClr val="030E66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30E66"/>
              </a:buClr>
              <a:buSzPts val="6100"/>
              <a:buNone/>
              <a:defRPr sz="6100" b="1">
                <a:solidFill>
                  <a:srgbClr val="030E66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30E66"/>
              </a:buClr>
              <a:buSzPts val="6100"/>
              <a:buNone/>
              <a:defRPr sz="6100" b="1">
                <a:solidFill>
                  <a:srgbClr val="030E66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30E66"/>
              </a:buClr>
              <a:buSzPts val="6100"/>
              <a:buNone/>
              <a:defRPr sz="6100" b="1">
                <a:solidFill>
                  <a:srgbClr val="030E66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30E66"/>
              </a:buClr>
              <a:buSzPts val="6100"/>
              <a:buNone/>
              <a:defRPr sz="6100" b="1">
                <a:solidFill>
                  <a:srgbClr val="030E66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30E66"/>
              </a:buClr>
              <a:buSzPts val="6100"/>
              <a:buNone/>
              <a:defRPr sz="6100" b="1">
                <a:solidFill>
                  <a:srgbClr val="030E66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30E66"/>
              </a:buClr>
              <a:buSzPts val="6100"/>
              <a:buNone/>
              <a:defRPr sz="6100" b="1">
                <a:solidFill>
                  <a:srgbClr val="030E66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30E66"/>
              </a:buClr>
              <a:buSzPts val="6100"/>
              <a:buNone/>
              <a:defRPr sz="6100" b="1">
                <a:solidFill>
                  <a:srgbClr val="030E66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746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"/>
              <a:buChar char="●"/>
              <a:defRPr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746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"/>
              <a:buChar char="○"/>
              <a:defRPr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746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"/>
              <a:buChar char="■"/>
              <a:defRPr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746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"/>
              <a:buChar char="●"/>
              <a:defRPr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746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"/>
              <a:buChar char="○"/>
              <a:defRPr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746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"/>
              <a:buChar char="■"/>
              <a:defRPr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746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"/>
              <a:buChar char="●"/>
              <a:defRPr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746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"/>
              <a:buChar char="○"/>
              <a:defRPr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7465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300"/>
              <a:buFont typeface="Assistant"/>
              <a:buChar char="■"/>
              <a:defRPr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5" name="Google Shape;8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6" name="Google Shape;8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1" name="Google Shape;9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1" name="Google Shape;6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6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9" name="Google Shape;7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tr.ee/pulpn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mailto:info@utilityproject.or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uments.dps.ny.gov/public/MatterManagement/CaseMaster.aspx?MatterCaseNo=20-M-0266&amp;CaseSearch=Search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uments.dps.ny.gov/public/Common/ViewDoc.aspx?DocRefId=%7bC94E6142-5E56-469E-B85F-77B636C2D583%7d" TargetMode="External"/><Relationship Id="rId5" Type="http://schemas.openxmlformats.org/officeDocument/2006/relationships/hyperlink" Target="https://documents.dps.ny.gov/public/Common/ViewDoc.aspx?DocRefId=%7b1CFD4CE2-AB87-4A8C-B56B-F123366B1520%7d" TargetMode="External"/><Relationship Id="rId4" Type="http://schemas.openxmlformats.org/officeDocument/2006/relationships/hyperlink" Target="https://documents.dps.ny.gov/public/MatterManagement/CaseMaster.aspx?MatterCaseNo=14-M-0565&amp;CaseSearch=Search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/>
          <p:nvPr/>
        </p:nvSpPr>
        <p:spPr>
          <a:xfrm flipH="1">
            <a:off x="8900110" y="3657592"/>
            <a:ext cx="3291900" cy="3200400"/>
          </a:xfrm>
          <a:prstGeom prst="rtTriangle">
            <a:avLst/>
          </a:prstGeom>
          <a:solidFill>
            <a:srgbClr val="3C93A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6556775" y="768000"/>
            <a:ext cx="5175300" cy="49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0E66"/>
              </a:buClr>
              <a:buSzPts val="2700"/>
              <a:buNone/>
            </a:pPr>
            <a:r>
              <a:rPr lang="en-US" sz="1800" b="1" i="1" u="sng" dirty="0">
                <a:solidFill>
                  <a:srgbClr val="030E66"/>
                </a:solidFill>
                <a:latin typeface="Arial"/>
                <a:ea typeface="Arial"/>
                <a:cs typeface="Arial"/>
                <a:sym typeface="Arial"/>
              </a:rPr>
              <a:t>Presenters:</a:t>
            </a:r>
            <a:endParaRPr sz="1800" b="1" i="1" u="sng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Clr>
                <a:srgbClr val="030E66"/>
              </a:buClr>
              <a:buSzPts val="2700"/>
              <a:buNone/>
            </a:pPr>
            <a:r>
              <a:rPr lang="en-US" sz="1800" b="1" dirty="0">
                <a:solidFill>
                  <a:srgbClr val="030E66"/>
                </a:solidFill>
                <a:latin typeface="Arial"/>
                <a:ea typeface="Arial"/>
                <a:cs typeface="Arial"/>
                <a:sym typeface="Arial"/>
              </a:rPr>
              <a:t>Richard Berkley (he/him) </a:t>
            </a:r>
            <a:endParaRPr lang="en-US" sz="1800" b="1" dirty="0">
              <a:latin typeface="Arial"/>
              <a:cs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br>
              <a:rPr lang="en-US" sz="1800" dirty="0">
                <a:latin typeface="Arial"/>
                <a:ea typeface="Arial"/>
                <a:cs typeface="Arial"/>
              </a:rPr>
            </a:br>
            <a:r>
              <a:rPr lang="en-US" sz="1800" b="1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https://linktr.ee/pulpny</a:t>
            </a:r>
            <a:br>
              <a:rPr lang="en-US" sz="1800" b="1" dirty="0">
                <a:latin typeface="Arial"/>
                <a:ea typeface="Arial"/>
                <a:cs typeface="Arial"/>
              </a:rPr>
            </a:br>
            <a:endParaRPr lang="en-US" sz="1800" b="1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SzPts val="2700"/>
              <a:buNone/>
            </a:pPr>
            <a:r>
              <a:rPr lang="en-US" sz="1800" b="1" dirty="0">
                <a:solidFill>
                  <a:srgbClr val="030E66"/>
                </a:solidFill>
                <a:latin typeface="Arial"/>
                <a:ea typeface="Arial"/>
                <a:cs typeface="Arial"/>
                <a:sym typeface="Arial"/>
              </a:rPr>
              <a:t>Follow us </a:t>
            </a:r>
            <a:r>
              <a:rPr lang="en-US" sz="1800" b="1" dirty="0">
                <a:solidFill>
                  <a:srgbClr val="0563C1"/>
                </a:solidFill>
                <a:latin typeface="Arial"/>
                <a:ea typeface="Arial"/>
                <a:cs typeface="Arial"/>
                <a:sym typeface="Arial"/>
              </a:rPr>
              <a:t>@utilityproject </a:t>
            </a:r>
            <a:r>
              <a:rPr lang="en-US" sz="1800" b="1" dirty="0">
                <a:solidFill>
                  <a:srgbClr val="030E66"/>
                </a:solidFill>
                <a:latin typeface="Arial"/>
                <a:ea typeface="Arial"/>
                <a:cs typeface="Arial"/>
                <a:sym typeface="Arial"/>
              </a:rPr>
              <a:t>on social media! </a:t>
            </a:r>
            <a:endParaRPr sz="1800" b="1" u="sng" dirty="0">
              <a:solidFill>
                <a:srgbClr val="030E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0E66"/>
              </a:buClr>
              <a:buSzPts val="2700"/>
              <a:buNone/>
            </a:pPr>
            <a:r>
              <a:rPr lang="en-US" sz="1800" b="1" dirty="0">
                <a:solidFill>
                  <a:srgbClr val="030E66"/>
                </a:solidFill>
                <a:latin typeface="Arial"/>
                <a:ea typeface="Arial"/>
                <a:cs typeface="Arial"/>
                <a:sym typeface="Arial"/>
              </a:rPr>
              <a:t>Email:</a:t>
            </a:r>
            <a:r>
              <a:rPr lang="en-US" sz="1800" dirty="0">
                <a:solidFill>
                  <a:srgbClr val="030E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info@utilityproject.org</a:t>
            </a:r>
            <a:endParaRPr sz="1800" dirty="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Clr>
                <a:srgbClr val="030E66"/>
              </a:buClr>
              <a:buSzPts val="2700"/>
              <a:buNone/>
            </a:pPr>
            <a:r>
              <a:rPr lang="en-US" sz="1800" b="1" dirty="0">
                <a:solidFill>
                  <a:srgbClr val="030E66"/>
                </a:solidFill>
                <a:latin typeface="Arial"/>
                <a:ea typeface="Arial"/>
                <a:cs typeface="Arial"/>
                <a:sym typeface="Arial"/>
              </a:rPr>
              <a:t>Hotline:</a:t>
            </a:r>
            <a:r>
              <a:rPr lang="en-US" sz="1800" dirty="0">
                <a:solidFill>
                  <a:srgbClr val="030E66"/>
                </a:solidFill>
                <a:latin typeface="Arial"/>
                <a:ea typeface="Arial"/>
                <a:cs typeface="Arial"/>
                <a:sym typeface="Arial"/>
              </a:rPr>
              <a:t> (877) 669-2572 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0E66"/>
              </a:buClr>
              <a:buSzPts val="2700"/>
              <a:buNone/>
            </a:pPr>
            <a:r>
              <a:rPr lang="en-US" sz="1800" b="1" dirty="0">
                <a:solidFill>
                  <a:srgbClr val="030E66"/>
                </a:solidFill>
                <a:latin typeface="Arial"/>
                <a:ea typeface="Arial"/>
                <a:cs typeface="Arial"/>
                <a:sym typeface="Arial"/>
              </a:rPr>
              <a:t>Fax:</a:t>
            </a:r>
            <a:r>
              <a:rPr lang="en-US" sz="1800" dirty="0">
                <a:solidFill>
                  <a:srgbClr val="030E66"/>
                </a:solidFill>
                <a:latin typeface="Arial"/>
                <a:ea typeface="Arial"/>
                <a:cs typeface="Arial"/>
                <a:sym typeface="Arial"/>
              </a:rPr>
              <a:t> (877) 669-2572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endParaRPr sz="1800" dirty="0">
              <a:solidFill>
                <a:srgbClr val="030E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buClr>
                <a:srgbClr val="030E66"/>
              </a:buClr>
              <a:buSzPts val="2700"/>
              <a:buNone/>
            </a:pPr>
            <a:r>
              <a:rPr lang="en-US" sz="1800" b="1" dirty="0">
                <a:solidFill>
                  <a:srgbClr val="030E66"/>
                </a:solidFill>
                <a:latin typeface="Arial"/>
                <a:ea typeface="Arial"/>
                <a:cs typeface="Arial"/>
                <a:sym typeface="Arial"/>
              </a:rPr>
              <a:t>USPS Mail:</a:t>
            </a:r>
            <a:r>
              <a:rPr lang="en-US" sz="1800" dirty="0">
                <a:solidFill>
                  <a:srgbClr val="030E66"/>
                </a:solidFill>
                <a:latin typeface="Arial"/>
                <a:ea typeface="Arial"/>
                <a:cs typeface="Arial"/>
                <a:sym typeface="Arial"/>
              </a:rPr>
              <a:t> 	194 Washington Ave.  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0E66"/>
              </a:buClr>
              <a:buSzPts val="2700"/>
              <a:buNone/>
            </a:pPr>
            <a:r>
              <a:rPr lang="en-US" sz="1800" dirty="0">
                <a:solidFill>
                  <a:srgbClr val="030E66"/>
                </a:solidFill>
                <a:latin typeface="Arial"/>
                <a:ea typeface="Arial"/>
                <a:cs typeface="Arial"/>
                <a:sym typeface="Arial"/>
              </a:rPr>
              <a:t>		Suite 320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0E66"/>
              </a:buClr>
              <a:buSzPts val="2700"/>
              <a:buNone/>
            </a:pPr>
            <a:r>
              <a:rPr lang="en-US" sz="1800" dirty="0">
                <a:solidFill>
                  <a:srgbClr val="030E66"/>
                </a:solidFill>
                <a:latin typeface="Arial"/>
                <a:ea typeface="Arial"/>
                <a:cs typeface="Arial"/>
                <a:sym typeface="Arial"/>
              </a:rPr>
              <a:t>		Albany, NY 12210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endParaRPr sz="1800" dirty="0">
              <a:solidFill>
                <a:srgbClr val="030E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5933" y="2787725"/>
            <a:ext cx="5175179" cy="128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8"/>
          <p:cNvSpPr txBox="1">
            <a:spLocks noGrp="1"/>
          </p:cNvSpPr>
          <p:nvPr>
            <p:ph type="title"/>
          </p:nvPr>
        </p:nvSpPr>
        <p:spPr>
          <a:xfrm>
            <a:off x="1735575" y="365700"/>
            <a:ext cx="9367200" cy="11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0E66"/>
              </a:buClr>
              <a:buSzPts val="3600"/>
              <a:buFont typeface="Arial"/>
              <a:buNone/>
            </a:pPr>
            <a:r>
              <a:rPr lang="en-US" sz="3600" b="1" dirty="0">
                <a:solidFill>
                  <a:srgbClr val="030E66"/>
                </a:solidFill>
                <a:latin typeface="Arial"/>
                <a:ea typeface="Arial"/>
                <a:cs typeface="Arial"/>
                <a:sym typeface="Arial"/>
              </a:rPr>
              <a:t>Cases </a:t>
            </a:r>
            <a:r>
              <a:rPr lang="en-US" sz="3600" b="1" dirty="0">
                <a:solidFill>
                  <a:srgbClr val="030E66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20-M-0266</a:t>
            </a:r>
            <a:r>
              <a:rPr lang="en-US" sz="3600" b="1" dirty="0">
                <a:solidFill>
                  <a:srgbClr val="030E66"/>
                </a:solidFill>
                <a:latin typeface="Arial"/>
                <a:ea typeface="Arial"/>
                <a:cs typeface="Arial"/>
                <a:sym typeface="Arial"/>
              </a:rPr>
              <a:t> &amp; </a:t>
            </a:r>
            <a:r>
              <a:rPr lang="en-US" sz="3600" b="1" dirty="0">
                <a:solidFill>
                  <a:srgbClr val="030E66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14-M-0565</a:t>
            </a:r>
            <a:endParaRPr sz="3600" b="1" dirty="0">
              <a:solidFill>
                <a:srgbClr val="030E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8"/>
          <p:cNvSpPr/>
          <p:nvPr/>
        </p:nvSpPr>
        <p:spPr>
          <a:xfrm>
            <a:off x="1" y="0"/>
            <a:ext cx="1764099" cy="1558212"/>
          </a:xfrm>
          <a:custGeom>
            <a:avLst/>
            <a:gdLst/>
            <a:ahLst/>
            <a:cxnLst/>
            <a:rect l="l" t="t" r="r" b="b"/>
            <a:pathLst>
              <a:path w="1764099" h="1558212" extrusionOk="0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rgbClr val="3C93A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8"/>
          <p:cNvSpPr/>
          <p:nvPr/>
        </p:nvSpPr>
        <p:spPr>
          <a:xfrm>
            <a:off x="1" y="1691640"/>
            <a:ext cx="12191999" cy="5166360"/>
          </a:xfrm>
          <a:custGeom>
            <a:avLst/>
            <a:gdLst/>
            <a:ahLst/>
            <a:cxnLst/>
            <a:rect l="l" t="t" r="r" b="b"/>
            <a:pathLst>
              <a:path w="12191999" h="5166360" extrusionOk="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8"/>
          <p:cNvSpPr/>
          <p:nvPr/>
        </p:nvSpPr>
        <p:spPr>
          <a:xfrm>
            <a:off x="0" y="1691641"/>
            <a:ext cx="971654" cy="2096979"/>
          </a:xfrm>
          <a:custGeom>
            <a:avLst/>
            <a:gdLst/>
            <a:ahLst/>
            <a:cxnLst/>
            <a:rect l="l" t="t" r="r" b="b"/>
            <a:pathLst>
              <a:path w="971654" h="2096979" extrusionOk="0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FDBA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indent="-361950">
              <a:lnSpc>
                <a:spcPct val="115000"/>
              </a:lnSpc>
              <a:spcBef>
                <a:spcPts val="0"/>
              </a:spcBef>
              <a:buClr>
                <a:srgbClr val="030E66"/>
              </a:buClr>
              <a:buSzPts val="2100"/>
              <a:buFont typeface="Arial"/>
              <a:buChar char="●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With allies (AARP &amp; NYC), PULP was able to get a ref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orm order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in the NYS Low-Income Affordability Program, now called the EAP</a:t>
            </a:r>
          </a:p>
          <a:p>
            <a:pPr indent="-361950">
              <a:lnSpc>
                <a:spcPct val="115000"/>
              </a:lnSpc>
              <a:spcBef>
                <a:spcPts val="0"/>
              </a:spcBef>
              <a:buClr>
                <a:srgbClr val="030E66"/>
              </a:buClr>
              <a:buSzPts val="2100"/>
              <a:buFont typeface="Arial"/>
              <a:buChar char="●"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indent="-361950">
              <a:lnSpc>
                <a:spcPct val="115000"/>
              </a:lnSpc>
              <a:spcBef>
                <a:spcPts val="0"/>
              </a:spcBef>
              <a:buClr>
                <a:srgbClr val="030E66"/>
              </a:buClr>
              <a:buSzPts val="2100"/>
              <a:buFont typeface="Arial"/>
              <a:buChar char="●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To resolve the arrears crisis, PULP was able to push for an open stakeholder workgroup to study and create an arrears resolution plan &amp; program; a report was issued in </a:t>
            </a:r>
            <a:r>
              <a:rPr lang="en-US" dirty="0">
                <a:solidFill>
                  <a:srgbClr val="0563C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May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2022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lvl="1" indent="-361950">
              <a:lnSpc>
                <a:spcPct val="115000"/>
              </a:lnSpc>
              <a:spcBef>
                <a:spcPts val="0"/>
              </a:spcBef>
              <a:buClr>
                <a:srgbClr val="030E66"/>
              </a:buClr>
              <a:buSzPts val="2100"/>
              <a:buFont typeface="Arial"/>
              <a:buChar char="●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An implementation order will be issued Thursday, June 14, 2022</a:t>
            </a:r>
          </a:p>
          <a:p>
            <a:pPr lvl="1" indent="-361950">
              <a:lnSpc>
                <a:spcPct val="115000"/>
              </a:lnSpc>
              <a:spcBef>
                <a:spcPts val="0"/>
              </a:spcBef>
              <a:buClr>
                <a:srgbClr val="030E66"/>
              </a:buClr>
              <a:buSzPts val="2100"/>
              <a:buFont typeface="Arial"/>
              <a:buChar char="●"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indent="-361950">
              <a:lnSpc>
                <a:spcPct val="115000"/>
              </a:lnSpc>
              <a:spcBef>
                <a:spcPts val="0"/>
              </a:spcBef>
              <a:buClr>
                <a:srgbClr val="030E66"/>
              </a:buClr>
              <a:buSzPts val="2100"/>
              <a:buFont typeface="Arial"/>
              <a:buChar char="●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What we found was that normal CARS data was not sufficient to put together an arrears resolution plan; also, AMPs were not possible in the short term (see, Central Hudson I.T. crisis, etc.)</a:t>
            </a:r>
          </a:p>
          <a:p>
            <a:pPr indent="-361950">
              <a:lnSpc>
                <a:spcPct val="115000"/>
              </a:lnSpc>
              <a:spcBef>
                <a:spcPts val="0"/>
              </a:spcBef>
              <a:buClr>
                <a:srgbClr val="030E66"/>
              </a:buClr>
              <a:buSzPts val="2100"/>
              <a:buFont typeface="Arial"/>
              <a:buChar char="●"/>
            </a:pPr>
            <a:endParaRPr lang="en-US" sz="2200" i="1" dirty="0">
              <a:solidFill>
                <a:srgbClr val="3C93A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>
              <a:lnSpc>
                <a:spcPct val="115000"/>
              </a:lnSpc>
              <a:spcBef>
                <a:spcPts val="0"/>
              </a:spcBef>
              <a:buClr>
                <a:srgbClr val="030E66"/>
              </a:buClr>
              <a:buSzPts val="2100"/>
              <a:buFont typeface="Arial"/>
              <a:buChar char="●"/>
            </a:pPr>
            <a:endParaRPr lang="en-US" sz="2200" i="1" dirty="0">
              <a:solidFill>
                <a:srgbClr val="3C93A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0E66"/>
              </a:buClr>
              <a:buSzPts val="2100"/>
              <a:buChar char="●"/>
            </a:pPr>
            <a:endParaRPr lang="en-US" sz="2200" i="1" dirty="0">
              <a:solidFill>
                <a:srgbClr val="3C93A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0E66"/>
              </a:buClr>
              <a:buSzPts val="2100"/>
              <a:buChar char="●"/>
            </a:pPr>
            <a:endParaRPr lang="en-US" sz="2200" i="1" dirty="0">
              <a:solidFill>
                <a:srgbClr val="3C93A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8550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8"/>
          <p:cNvSpPr txBox="1">
            <a:spLocks noGrp="1"/>
          </p:cNvSpPr>
          <p:nvPr>
            <p:ph type="title"/>
          </p:nvPr>
        </p:nvSpPr>
        <p:spPr>
          <a:xfrm>
            <a:off x="1735575" y="365700"/>
            <a:ext cx="9367200" cy="11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0E66"/>
              </a:buClr>
              <a:buSzPts val="3600"/>
              <a:buFont typeface="Arial"/>
              <a:buNone/>
            </a:pPr>
            <a:r>
              <a:rPr lang="en-US" sz="3600" b="1" dirty="0">
                <a:solidFill>
                  <a:srgbClr val="030E66"/>
                </a:solidFill>
                <a:latin typeface="Arial"/>
                <a:ea typeface="Arial"/>
                <a:cs typeface="Arial"/>
                <a:sym typeface="Arial"/>
              </a:rPr>
              <a:t>Arrears Resolution Plan: High Level</a:t>
            </a:r>
            <a:endParaRPr sz="3600" b="1" dirty="0">
              <a:solidFill>
                <a:srgbClr val="030E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8"/>
          <p:cNvSpPr/>
          <p:nvPr/>
        </p:nvSpPr>
        <p:spPr>
          <a:xfrm>
            <a:off x="1" y="0"/>
            <a:ext cx="1764099" cy="1558212"/>
          </a:xfrm>
          <a:custGeom>
            <a:avLst/>
            <a:gdLst/>
            <a:ahLst/>
            <a:cxnLst/>
            <a:rect l="l" t="t" r="r" b="b"/>
            <a:pathLst>
              <a:path w="1764099" h="1558212" extrusionOk="0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rgbClr val="3C93A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8"/>
          <p:cNvSpPr/>
          <p:nvPr/>
        </p:nvSpPr>
        <p:spPr>
          <a:xfrm>
            <a:off x="1" y="1691640"/>
            <a:ext cx="12191999" cy="5166360"/>
          </a:xfrm>
          <a:custGeom>
            <a:avLst/>
            <a:gdLst/>
            <a:ahLst/>
            <a:cxnLst/>
            <a:rect l="l" t="t" r="r" b="b"/>
            <a:pathLst>
              <a:path w="12191999" h="5166360" extrusionOk="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8"/>
          <p:cNvSpPr/>
          <p:nvPr/>
        </p:nvSpPr>
        <p:spPr>
          <a:xfrm>
            <a:off x="0" y="1691641"/>
            <a:ext cx="971654" cy="2096979"/>
          </a:xfrm>
          <a:custGeom>
            <a:avLst/>
            <a:gdLst/>
            <a:ahLst/>
            <a:cxnLst/>
            <a:rect l="l" t="t" r="r" b="b"/>
            <a:pathLst>
              <a:path w="971654" h="2096979" extrusionOk="0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FDBA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361950">
              <a:lnSpc>
                <a:spcPct val="115000"/>
              </a:lnSpc>
              <a:spcBef>
                <a:spcPts val="0"/>
              </a:spcBef>
              <a:buClr>
                <a:srgbClr val="030E66"/>
              </a:buClr>
              <a:buSzPts val="2100"/>
              <a:buFont typeface="Arial"/>
              <a:buChar char="●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The plan will proceed in two phases: phase I will retire/payoff </a:t>
            </a:r>
            <a:r>
              <a:rPr lang="en-US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all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low-income program participant arrears to $0, not just incremental arrears</a:t>
            </a:r>
          </a:p>
          <a:p>
            <a:pPr indent="-361950">
              <a:lnSpc>
                <a:spcPct val="115000"/>
              </a:lnSpc>
              <a:spcBef>
                <a:spcPts val="0"/>
              </a:spcBef>
              <a:buClr>
                <a:srgbClr val="030E66"/>
              </a:buClr>
              <a:buSzPts val="2100"/>
              <a:buFont typeface="Arial"/>
              <a:buChar char="●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Phase II will payoff all low-/fixed-/moderate-income residential consumers and “small business” consumers to $0</a:t>
            </a:r>
          </a:p>
          <a:p>
            <a:pPr indent="-361950">
              <a:lnSpc>
                <a:spcPct val="115000"/>
              </a:lnSpc>
              <a:spcBef>
                <a:spcPts val="0"/>
              </a:spcBef>
              <a:buClr>
                <a:srgbClr val="030E66"/>
              </a:buClr>
              <a:buSzPts val="2100"/>
              <a:buFont typeface="Arial"/>
              <a:buChar char="●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Note: this includes the $700+ million in Pre-Covid arrears</a:t>
            </a:r>
          </a:p>
          <a:p>
            <a:pPr indent="-361950">
              <a:lnSpc>
                <a:spcPct val="115000"/>
              </a:lnSpc>
              <a:spcBef>
                <a:spcPts val="0"/>
              </a:spcBef>
              <a:buClr>
                <a:srgbClr val="030E66"/>
              </a:buClr>
              <a:buSzPts val="2100"/>
              <a:buFont typeface="Arial"/>
              <a:buChar char="●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Phase II should complete by end of 2022; PULP wanted Oct 1.</a:t>
            </a:r>
          </a:p>
          <a:p>
            <a:pPr indent="-361950">
              <a:lnSpc>
                <a:spcPct val="115000"/>
              </a:lnSpc>
              <a:spcBef>
                <a:spcPts val="0"/>
              </a:spcBef>
              <a:buClr>
                <a:srgbClr val="030E66"/>
              </a:buClr>
              <a:buSzPts val="2100"/>
              <a:buFont typeface="Arial"/>
              <a:buChar char="●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More to Come…</a:t>
            </a:r>
          </a:p>
          <a:p>
            <a:pPr indent="-361950">
              <a:lnSpc>
                <a:spcPct val="115000"/>
              </a:lnSpc>
              <a:spcBef>
                <a:spcPts val="0"/>
              </a:spcBef>
              <a:buClr>
                <a:srgbClr val="030E66"/>
              </a:buClr>
              <a:buSzPts val="2100"/>
              <a:buFont typeface="Arial"/>
              <a:buChar char="●"/>
            </a:pPr>
            <a:endParaRPr lang="en-US" sz="2200" i="1" dirty="0">
              <a:solidFill>
                <a:srgbClr val="3C93A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>
              <a:lnSpc>
                <a:spcPct val="115000"/>
              </a:lnSpc>
              <a:spcBef>
                <a:spcPts val="0"/>
              </a:spcBef>
              <a:buClr>
                <a:srgbClr val="030E66"/>
              </a:buClr>
              <a:buSzPts val="2100"/>
              <a:buFont typeface="Arial"/>
              <a:buChar char="●"/>
            </a:pPr>
            <a:endParaRPr lang="en-US" sz="2200" i="1" dirty="0">
              <a:solidFill>
                <a:srgbClr val="3C93A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0E66"/>
              </a:buClr>
              <a:buSzPts val="2100"/>
              <a:buChar char="●"/>
            </a:pPr>
            <a:endParaRPr lang="en-US" sz="2200" i="1" dirty="0">
              <a:solidFill>
                <a:srgbClr val="3C93A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0E66"/>
              </a:buClr>
              <a:buSzPts val="2100"/>
              <a:buChar char="●"/>
            </a:pPr>
            <a:endParaRPr lang="en-US" sz="2200" i="1" dirty="0">
              <a:solidFill>
                <a:srgbClr val="3C93A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5439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title"/>
          </p:nvPr>
        </p:nvSpPr>
        <p:spPr>
          <a:xfrm>
            <a:off x="346975" y="2008548"/>
            <a:ext cx="5393700" cy="28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</a:pPr>
            <a:r>
              <a:rPr lang="en-US" dirty="0"/>
              <a:t>What we will talk about today:</a:t>
            </a:r>
            <a:endParaRPr dirty="0"/>
          </a:p>
        </p:txBody>
      </p:sp>
      <p:sp>
        <p:nvSpPr>
          <p:cNvPr id="113" name="Google Shape;113;p17"/>
          <p:cNvSpPr txBox="1">
            <a:spLocks noGrp="1"/>
          </p:cNvSpPr>
          <p:nvPr>
            <p:ph type="body" idx="1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35000" indent="-571500" algn="ctr">
              <a:buClr>
                <a:srgbClr val="030E66"/>
              </a:buClr>
              <a:buSzPts val="2600"/>
            </a:pPr>
            <a:r>
              <a:rPr lang="en-US" sz="4000" b="1" dirty="0">
                <a:solidFill>
                  <a:srgbClr val="030E66"/>
                </a:solidFill>
                <a:latin typeface="Arial"/>
                <a:ea typeface="Arial"/>
                <a:cs typeface="Arial"/>
                <a:sym typeface="Arial"/>
              </a:rPr>
              <a:t>NYS Arrears &amp; Data</a:t>
            </a:r>
          </a:p>
          <a:p>
            <a:pPr marL="635000" indent="-571500" algn="ctr">
              <a:buClr>
                <a:srgbClr val="030E66"/>
              </a:buClr>
              <a:buSzPts val="2600"/>
            </a:pPr>
            <a:r>
              <a:rPr lang="en-US" sz="4000" b="1" dirty="0">
                <a:solidFill>
                  <a:srgbClr val="030E66"/>
                </a:solidFill>
                <a:latin typeface="Arial"/>
                <a:ea typeface="Arial"/>
                <a:cs typeface="Arial"/>
                <a:sym typeface="Arial"/>
              </a:rPr>
              <a:t>NYS Energy Burdens &amp; Data</a:t>
            </a:r>
          </a:p>
          <a:p>
            <a:pPr marL="635000" indent="-571500" algn="ctr">
              <a:buClr>
                <a:srgbClr val="030E66"/>
              </a:buClr>
              <a:buSzPts val="2600"/>
            </a:pPr>
            <a:r>
              <a:rPr lang="en-US" sz="4000" b="1" dirty="0">
                <a:solidFill>
                  <a:srgbClr val="030E66"/>
                </a:solidFill>
                <a:latin typeface="Arial"/>
                <a:ea typeface="Arial"/>
                <a:cs typeface="Arial"/>
                <a:sym typeface="Arial"/>
              </a:rPr>
              <a:t>Solving NY’s Arrears Crisis with Data</a:t>
            </a:r>
            <a:endParaRPr sz="4000" b="1" dirty="0">
              <a:solidFill>
                <a:srgbClr val="030E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6"/>
          <p:cNvSpPr txBox="1">
            <a:spLocks noGrp="1"/>
          </p:cNvSpPr>
          <p:nvPr>
            <p:ph type="title"/>
          </p:nvPr>
        </p:nvSpPr>
        <p:spPr>
          <a:xfrm>
            <a:off x="1735575" y="365700"/>
            <a:ext cx="9367200" cy="11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b="1" dirty="0">
                <a:solidFill>
                  <a:srgbClr val="030E66"/>
                </a:solidFill>
                <a:latin typeface="Arial"/>
                <a:ea typeface="Arial"/>
              </a:rPr>
              <a:t>NY’s Energy Utility Consumer Arrears Crisis</a:t>
            </a:r>
            <a:endParaRPr lang="en-US" b="1" dirty="0">
              <a:solidFill>
                <a:srgbClr val="030E66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72" name="Google Shape;272;p36"/>
          <p:cNvSpPr/>
          <p:nvPr/>
        </p:nvSpPr>
        <p:spPr>
          <a:xfrm>
            <a:off x="1" y="0"/>
            <a:ext cx="1764099" cy="1558212"/>
          </a:xfrm>
          <a:custGeom>
            <a:avLst/>
            <a:gdLst/>
            <a:ahLst/>
            <a:cxnLst/>
            <a:rect l="l" t="t" r="r" b="b"/>
            <a:pathLst>
              <a:path w="1764099" h="1558212" extrusionOk="0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rgbClr val="3C93A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36"/>
          <p:cNvSpPr/>
          <p:nvPr/>
        </p:nvSpPr>
        <p:spPr>
          <a:xfrm>
            <a:off x="0" y="1691650"/>
            <a:ext cx="11429999" cy="5166360"/>
          </a:xfrm>
          <a:custGeom>
            <a:avLst/>
            <a:gdLst/>
            <a:ahLst/>
            <a:cxnLst/>
            <a:rect l="l" t="t" r="r" b="b"/>
            <a:pathLst>
              <a:path w="12191999" h="5166360" extrusionOk="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36"/>
          <p:cNvSpPr/>
          <p:nvPr/>
        </p:nvSpPr>
        <p:spPr>
          <a:xfrm>
            <a:off x="0" y="1691641"/>
            <a:ext cx="971654" cy="2096979"/>
          </a:xfrm>
          <a:custGeom>
            <a:avLst/>
            <a:gdLst/>
            <a:ahLst/>
            <a:cxnLst/>
            <a:rect l="l" t="t" r="r" b="b"/>
            <a:pathLst>
              <a:path w="971654" h="2096979" extrusionOk="0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FDBA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36"/>
          <p:cNvSpPr txBox="1">
            <a:spLocks noGrp="1"/>
          </p:cNvSpPr>
          <p:nvPr>
            <p:ph type="body" idx="1"/>
          </p:nvPr>
        </p:nvSpPr>
        <p:spPr>
          <a:xfrm>
            <a:off x="882050" y="1691637"/>
            <a:ext cx="10515600" cy="4498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fontAlgn="base">
              <a:buClr>
                <a:srgbClr val="000000"/>
              </a:buClr>
              <a:buSzPct val="130000"/>
            </a:pPr>
            <a:endParaRPr lang="en-US" sz="2600" dirty="0">
              <a:solidFill>
                <a:srgbClr val="030E66"/>
              </a:solidFill>
            </a:endParaRPr>
          </a:p>
          <a:p>
            <a:pPr>
              <a:buClr>
                <a:srgbClr val="000000"/>
              </a:buClr>
              <a:buSzPct val="130000"/>
            </a:pPr>
            <a:r>
              <a:rPr lang="en-US" sz="2600" dirty="0">
                <a:solidFill>
                  <a:srgbClr val="030E66"/>
                </a:solidFill>
              </a:rPr>
              <a:t>NY’s energy utilities have been required to report their monthly collections details – residential &amp; business customer arrears, accounts eligible for termination, amounts of arrears, etc. – since 1991</a:t>
            </a:r>
          </a:p>
          <a:p>
            <a:pPr lvl="1">
              <a:buClr>
                <a:srgbClr val="000000"/>
              </a:buClr>
              <a:buSzPct val="130000"/>
            </a:pPr>
            <a:r>
              <a:rPr lang="en-US" dirty="0">
                <a:solidFill>
                  <a:srgbClr val="030E66"/>
                </a:solidFill>
              </a:rPr>
              <a:t>(See next slide)</a:t>
            </a:r>
          </a:p>
          <a:p>
            <a:pPr>
              <a:buClr>
                <a:srgbClr val="000000"/>
              </a:buClr>
              <a:buSzPct val="130000"/>
            </a:pPr>
            <a:r>
              <a:rPr lang="en-US" dirty="0">
                <a:solidFill>
                  <a:srgbClr val="030E66"/>
                </a:solidFill>
              </a:rPr>
              <a:t>No other utilities have been required to report arrears/collections whether they are jurisdictional or not</a:t>
            </a:r>
          </a:p>
          <a:p>
            <a:pPr lvl="1">
              <a:buClr>
                <a:srgbClr val="000000"/>
              </a:buClr>
              <a:buSzPct val="130000"/>
            </a:pPr>
            <a:r>
              <a:rPr lang="en-US" dirty="0">
                <a:solidFill>
                  <a:srgbClr val="030E66"/>
                </a:solidFill>
              </a:rPr>
              <a:t>An exception may begin this year; see A.7554/S.5454 “data collection”</a:t>
            </a:r>
          </a:p>
          <a:p>
            <a:pPr>
              <a:buClr>
                <a:srgbClr val="000000"/>
              </a:buClr>
              <a:buSzPct val="130000"/>
            </a:pPr>
            <a:r>
              <a:rPr lang="en-US" dirty="0">
                <a:solidFill>
                  <a:srgbClr val="030E66"/>
                </a:solidFill>
              </a:rPr>
              <a:t>PULP began using the collections reports (aka CARS reports) in Feb/2020 to focus attention at the PSC/Legislature on the crisis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84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6"/>
          <p:cNvSpPr txBox="1">
            <a:spLocks noGrp="1"/>
          </p:cNvSpPr>
          <p:nvPr>
            <p:ph type="title"/>
          </p:nvPr>
        </p:nvSpPr>
        <p:spPr>
          <a:xfrm>
            <a:off x="1735575" y="365700"/>
            <a:ext cx="9367200" cy="11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30E66"/>
              </a:buClr>
              <a:buSzPts val="3600"/>
            </a:pPr>
            <a:r>
              <a:rPr lang="en-US" b="1" dirty="0">
                <a:solidFill>
                  <a:srgbClr val="030E66"/>
                </a:solidFill>
                <a:latin typeface="Arial"/>
                <a:ea typeface="Arial"/>
                <a:cs typeface="Arial"/>
              </a:rPr>
              <a:t>PULP Monthly Arrears Report</a:t>
            </a:r>
          </a:p>
        </p:txBody>
      </p:sp>
      <p:sp>
        <p:nvSpPr>
          <p:cNvPr id="272" name="Google Shape;272;p36"/>
          <p:cNvSpPr/>
          <p:nvPr/>
        </p:nvSpPr>
        <p:spPr>
          <a:xfrm>
            <a:off x="1" y="0"/>
            <a:ext cx="1764099" cy="1558212"/>
          </a:xfrm>
          <a:custGeom>
            <a:avLst/>
            <a:gdLst/>
            <a:ahLst/>
            <a:cxnLst/>
            <a:rect l="l" t="t" r="r" b="b"/>
            <a:pathLst>
              <a:path w="1764099" h="1558212" extrusionOk="0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rgbClr val="3C93A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36"/>
          <p:cNvSpPr/>
          <p:nvPr/>
        </p:nvSpPr>
        <p:spPr>
          <a:xfrm>
            <a:off x="0" y="1691650"/>
            <a:ext cx="11429999" cy="5166360"/>
          </a:xfrm>
          <a:custGeom>
            <a:avLst/>
            <a:gdLst/>
            <a:ahLst/>
            <a:cxnLst/>
            <a:rect l="l" t="t" r="r" b="b"/>
            <a:pathLst>
              <a:path w="12191999" h="5166360" extrusionOk="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36"/>
          <p:cNvSpPr/>
          <p:nvPr/>
        </p:nvSpPr>
        <p:spPr>
          <a:xfrm>
            <a:off x="0" y="1691641"/>
            <a:ext cx="971654" cy="2096979"/>
          </a:xfrm>
          <a:custGeom>
            <a:avLst/>
            <a:gdLst/>
            <a:ahLst/>
            <a:cxnLst/>
            <a:rect l="l" t="t" r="r" b="b"/>
            <a:pathLst>
              <a:path w="971654" h="2096979" extrusionOk="0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FDBA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36"/>
          <p:cNvSpPr txBox="1">
            <a:spLocks noGrp="1"/>
          </p:cNvSpPr>
          <p:nvPr>
            <p:ph type="body" idx="1"/>
          </p:nvPr>
        </p:nvSpPr>
        <p:spPr>
          <a:xfrm>
            <a:off x="882050" y="1691637"/>
            <a:ext cx="10515600" cy="4498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fontAlgn="base">
              <a:buClr>
                <a:srgbClr val="030E66"/>
              </a:buClr>
              <a:buSzPct val="130000"/>
            </a:pPr>
            <a:endParaRPr lang="en-US" sz="2600" dirty="0">
              <a:solidFill>
                <a:srgbClr val="030E66"/>
              </a:solidFill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0B59A8-5B84-FE48-A2F9-0C241DE55C0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54" y="1285875"/>
            <a:ext cx="10986984" cy="5343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9182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6"/>
          <p:cNvSpPr txBox="1">
            <a:spLocks noGrp="1"/>
          </p:cNvSpPr>
          <p:nvPr>
            <p:ph type="title"/>
          </p:nvPr>
        </p:nvSpPr>
        <p:spPr>
          <a:xfrm>
            <a:off x="1735575" y="365700"/>
            <a:ext cx="9367200" cy="11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30E66"/>
              </a:buClr>
              <a:buSzPts val="3600"/>
            </a:pPr>
            <a:r>
              <a:rPr lang="en-US" b="1" dirty="0">
                <a:solidFill>
                  <a:srgbClr val="030E66"/>
                </a:solidFill>
                <a:latin typeface="Arial"/>
                <a:ea typeface="Arial"/>
                <a:cs typeface="Arial"/>
              </a:rPr>
              <a:t>PULP Arrears Report pg. 2</a:t>
            </a:r>
          </a:p>
        </p:txBody>
      </p:sp>
      <p:sp>
        <p:nvSpPr>
          <p:cNvPr id="272" name="Google Shape;272;p36"/>
          <p:cNvSpPr/>
          <p:nvPr/>
        </p:nvSpPr>
        <p:spPr>
          <a:xfrm>
            <a:off x="1" y="0"/>
            <a:ext cx="1764099" cy="1558212"/>
          </a:xfrm>
          <a:custGeom>
            <a:avLst/>
            <a:gdLst/>
            <a:ahLst/>
            <a:cxnLst/>
            <a:rect l="l" t="t" r="r" b="b"/>
            <a:pathLst>
              <a:path w="1764099" h="1558212" extrusionOk="0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rgbClr val="3C93A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36"/>
          <p:cNvSpPr/>
          <p:nvPr/>
        </p:nvSpPr>
        <p:spPr>
          <a:xfrm>
            <a:off x="0" y="1691641"/>
            <a:ext cx="971654" cy="2096979"/>
          </a:xfrm>
          <a:custGeom>
            <a:avLst/>
            <a:gdLst/>
            <a:ahLst/>
            <a:cxnLst/>
            <a:rect l="l" t="t" r="r" b="b"/>
            <a:pathLst>
              <a:path w="971654" h="2096979" extrusionOk="0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FDBA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36"/>
          <p:cNvSpPr txBox="1">
            <a:spLocks noGrp="1"/>
          </p:cNvSpPr>
          <p:nvPr>
            <p:ph type="body" idx="1"/>
          </p:nvPr>
        </p:nvSpPr>
        <p:spPr>
          <a:xfrm>
            <a:off x="11102775" y="9063332"/>
            <a:ext cx="1129546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30E66"/>
              </a:buClr>
              <a:buSzPct val="130000"/>
            </a:pPr>
            <a:endParaRPr lang="en-US" sz="2200" i="1" dirty="0">
              <a:solidFill>
                <a:srgbClr val="030E66"/>
              </a:solidFill>
              <a:latin typeface="+mj-lt"/>
            </a:endParaRP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60A6C0B8-20EB-3C4A-B597-4FCC3F2D4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671" y="291845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36" name="Picture 5">
            <a:extLst>
              <a:ext uri="{FF2B5EF4-FFF2-40B4-BE49-F238E27FC236}">
                <a16:creationId xmlns:a16="http://schemas.microsoft.com/office/drawing/2014/main" id="{9A70BD64-37D4-6F43-A668-3A31A2EF1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84" y="1542900"/>
            <a:ext cx="5582580" cy="449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4">
            <a:extLst>
              <a:ext uri="{FF2B5EF4-FFF2-40B4-BE49-F238E27FC236}">
                <a16:creationId xmlns:a16="http://schemas.microsoft.com/office/drawing/2014/main" id="{5F4F7880-330A-5F4C-9966-09097598F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671" y="516635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691DB1A-3D3A-7347-9184-1765632ED29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251" y="1542900"/>
            <a:ext cx="5232881" cy="44914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6785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>
            <a:spLocks noGrp="1"/>
          </p:cNvSpPr>
          <p:nvPr>
            <p:ph type="title"/>
          </p:nvPr>
        </p:nvSpPr>
        <p:spPr>
          <a:xfrm>
            <a:off x="1735575" y="365700"/>
            <a:ext cx="9367200" cy="11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0E66"/>
              </a:buClr>
              <a:buSzPts val="3000"/>
              <a:buFont typeface="Arial"/>
              <a:buNone/>
            </a:pPr>
            <a:r>
              <a:rPr lang="en-US" sz="4000" b="1" dirty="0">
                <a:solidFill>
                  <a:srgbClr val="030E66"/>
                </a:solidFill>
                <a:latin typeface="Arial"/>
                <a:ea typeface="Arial"/>
                <a:cs typeface="Arial"/>
                <a:sym typeface="Arial"/>
              </a:rPr>
              <a:t>PULP Arrears Report pg 2b</a:t>
            </a:r>
            <a:endParaRPr sz="4000" b="1" dirty="0">
              <a:solidFill>
                <a:srgbClr val="030E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5"/>
          <p:cNvSpPr/>
          <p:nvPr/>
        </p:nvSpPr>
        <p:spPr>
          <a:xfrm>
            <a:off x="1" y="0"/>
            <a:ext cx="1764099" cy="1558212"/>
          </a:xfrm>
          <a:custGeom>
            <a:avLst/>
            <a:gdLst/>
            <a:ahLst/>
            <a:cxnLst/>
            <a:rect l="l" t="t" r="r" b="b"/>
            <a:pathLst>
              <a:path w="1764099" h="1558212" extrusionOk="0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rgbClr val="3C93A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5"/>
          <p:cNvSpPr/>
          <p:nvPr/>
        </p:nvSpPr>
        <p:spPr>
          <a:xfrm>
            <a:off x="0" y="1691641"/>
            <a:ext cx="971654" cy="2096979"/>
          </a:xfrm>
          <a:custGeom>
            <a:avLst/>
            <a:gdLst/>
            <a:ahLst/>
            <a:cxnLst/>
            <a:rect l="l" t="t" r="r" b="b"/>
            <a:pathLst>
              <a:path w="971654" h="2096979" extrusionOk="0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FDBA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5"/>
          <p:cNvSpPr txBox="1">
            <a:spLocks noGrp="1"/>
          </p:cNvSpPr>
          <p:nvPr>
            <p:ph type="body" idx="1"/>
          </p:nvPr>
        </p:nvSpPr>
        <p:spPr>
          <a:xfrm>
            <a:off x="971654" y="1691650"/>
            <a:ext cx="10482121" cy="47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0E66"/>
              </a:buClr>
              <a:buSzPct val="100000"/>
              <a:buChar char="●"/>
            </a:pPr>
            <a:endParaRPr sz="2100" dirty="0">
              <a:solidFill>
                <a:srgbClr val="030E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DC55EE-7460-CA47-B638-593D25A6AE5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235" y="1691638"/>
            <a:ext cx="4554432" cy="4800662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B25F5A-6E02-0E49-AE92-FDDC497CC46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91638"/>
            <a:ext cx="5510175" cy="4767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 txBox="1">
            <a:spLocks noGrp="1"/>
          </p:cNvSpPr>
          <p:nvPr>
            <p:ph type="title"/>
          </p:nvPr>
        </p:nvSpPr>
        <p:spPr>
          <a:xfrm>
            <a:off x="1735575" y="365700"/>
            <a:ext cx="9367200" cy="11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0E66"/>
              </a:buClr>
              <a:buSzPts val="3400"/>
              <a:buFont typeface="Arial"/>
              <a:buNone/>
            </a:pPr>
            <a:r>
              <a:rPr lang="en-US" sz="3400" b="1" dirty="0">
                <a:solidFill>
                  <a:srgbClr val="030E66"/>
                </a:solidFill>
                <a:latin typeface="Arial"/>
                <a:ea typeface="Arial"/>
                <a:cs typeface="Arial"/>
                <a:sym typeface="Arial"/>
              </a:rPr>
              <a:t>Energy Burden via Census ACS PUMA data</a:t>
            </a:r>
            <a:endParaRPr sz="3400" b="1" dirty="0">
              <a:solidFill>
                <a:srgbClr val="030E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6"/>
          <p:cNvSpPr/>
          <p:nvPr/>
        </p:nvSpPr>
        <p:spPr>
          <a:xfrm>
            <a:off x="1" y="0"/>
            <a:ext cx="1764099" cy="1558212"/>
          </a:xfrm>
          <a:custGeom>
            <a:avLst/>
            <a:gdLst/>
            <a:ahLst/>
            <a:cxnLst/>
            <a:rect l="l" t="t" r="r" b="b"/>
            <a:pathLst>
              <a:path w="1764099" h="1558212" extrusionOk="0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rgbClr val="3C93A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6"/>
          <p:cNvSpPr/>
          <p:nvPr/>
        </p:nvSpPr>
        <p:spPr>
          <a:xfrm>
            <a:off x="0" y="1691641"/>
            <a:ext cx="971654" cy="2096979"/>
          </a:xfrm>
          <a:custGeom>
            <a:avLst/>
            <a:gdLst/>
            <a:ahLst/>
            <a:cxnLst/>
            <a:rect l="l" t="t" r="r" b="b"/>
            <a:pathLst>
              <a:path w="971654" h="2096979" extrusionOk="0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FDBA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6"/>
          <p:cNvSpPr txBox="1">
            <a:spLocks noGrp="1"/>
          </p:cNvSpPr>
          <p:nvPr>
            <p:ph type="body" idx="1"/>
          </p:nvPr>
        </p:nvSpPr>
        <p:spPr>
          <a:xfrm>
            <a:off x="971650" y="1691650"/>
            <a:ext cx="10482000" cy="47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55600">
              <a:lnSpc>
                <a:spcPct val="115000"/>
              </a:lnSpc>
              <a:spcBef>
                <a:spcPts val="0"/>
              </a:spcBef>
              <a:buClr>
                <a:srgbClr val="030E66"/>
              </a:buClr>
              <a:buSzPts val="2000"/>
              <a:buChar char="●"/>
            </a:pPr>
            <a:endParaRPr sz="1800" dirty="0">
              <a:solidFill>
                <a:srgbClr val="030E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B1184561-A95F-9745-AC71-F6A38DB1E0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225" y="1422400"/>
            <a:ext cx="10307775" cy="5435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/>
          <p:cNvSpPr txBox="1">
            <a:spLocks noGrp="1"/>
          </p:cNvSpPr>
          <p:nvPr>
            <p:ph type="title"/>
          </p:nvPr>
        </p:nvSpPr>
        <p:spPr>
          <a:xfrm>
            <a:off x="1735575" y="365700"/>
            <a:ext cx="9367200" cy="11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30E66"/>
              </a:buClr>
              <a:buSzPts val="3400"/>
            </a:pPr>
            <a:r>
              <a:rPr lang="en-US" sz="3400" b="1" dirty="0">
                <a:solidFill>
                  <a:srgbClr val="030E66"/>
                </a:solidFill>
                <a:latin typeface="Arial"/>
                <a:ea typeface="Arial"/>
                <a:cs typeface="Arial"/>
                <a:sym typeface="Arial"/>
              </a:rPr>
              <a:t>Energy Burdens All Fuels – Low Income</a:t>
            </a:r>
            <a:endParaRPr sz="3400" b="1" dirty="0">
              <a:solidFill>
                <a:srgbClr val="030E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7"/>
          <p:cNvSpPr/>
          <p:nvPr/>
        </p:nvSpPr>
        <p:spPr>
          <a:xfrm>
            <a:off x="1" y="0"/>
            <a:ext cx="1764099" cy="1558212"/>
          </a:xfrm>
          <a:custGeom>
            <a:avLst/>
            <a:gdLst/>
            <a:ahLst/>
            <a:cxnLst/>
            <a:rect l="l" t="t" r="r" b="b"/>
            <a:pathLst>
              <a:path w="1764099" h="1558212" extrusionOk="0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rgbClr val="3C93A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7"/>
          <p:cNvSpPr/>
          <p:nvPr/>
        </p:nvSpPr>
        <p:spPr>
          <a:xfrm>
            <a:off x="1" y="1691640"/>
            <a:ext cx="12191999" cy="5166360"/>
          </a:xfrm>
          <a:custGeom>
            <a:avLst/>
            <a:gdLst/>
            <a:ahLst/>
            <a:cxnLst/>
            <a:rect l="l" t="t" r="r" b="b"/>
            <a:pathLst>
              <a:path w="12191999" h="5166360" extrusionOk="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7"/>
          <p:cNvSpPr/>
          <p:nvPr/>
        </p:nvSpPr>
        <p:spPr>
          <a:xfrm>
            <a:off x="0" y="1691641"/>
            <a:ext cx="971654" cy="2096979"/>
          </a:xfrm>
          <a:custGeom>
            <a:avLst/>
            <a:gdLst/>
            <a:ahLst/>
            <a:cxnLst/>
            <a:rect l="l" t="t" r="r" b="b"/>
            <a:pathLst>
              <a:path w="971654" h="2096979" extrusionOk="0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FDBA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7"/>
          <p:cNvSpPr txBox="1">
            <a:spLocks noGrp="1"/>
          </p:cNvSpPr>
          <p:nvPr>
            <p:ph type="body" idx="1"/>
          </p:nvPr>
        </p:nvSpPr>
        <p:spPr>
          <a:xfrm>
            <a:off x="971650" y="1691650"/>
            <a:ext cx="10482000" cy="47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Clr>
                <a:srgbClr val="030E66"/>
              </a:buClr>
              <a:buSzPts val="1900"/>
              <a:buNone/>
            </a:pPr>
            <a:endParaRPr lang="en-US" sz="2400" b="1" dirty="0">
              <a:solidFill>
                <a:srgbClr val="030E66"/>
              </a:solidFill>
              <a:latin typeface="Arial"/>
              <a:cs typeface="Arial"/>
            </a:endParaRP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735589DB-4ED4-3A4B-99B5-302BA2774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243" y="1388532"/>
            <a:ext cx="11509513" cy="546946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8"/>
          <p:cNvSpPr txBox="1">
            <a:spLocks noGrp="1"/>
          </p:cNvSpPr>
          <p:nvPr>
            <p:ph type="title"/>
          </p:nvPr>
        </p:nvSpPr>
        <p:spPr>
          <a:xfrm>
            <a:off x="1735575" y="365700"/>
            <a:ext cx="9367200" cy="11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0E66"/>
              </a:buClr>
              <a:buSzPts val="3600"/>
              <a:buFont typeface="Arial"/>
              <a:buNone/>
            </a:pPr>
            <a:r>
              <a:rPr lang="en-US" sz="3600" b="1" dirty="0">
                <a:solidFill>
                  <a:srgbClr val="030E66"/>
                </a:solidFill>
                <a:latin typeface="Arial"/>
                <a:ea typeface="Arial"/>
                <a:cs typeface="Arial"/>
                <a:sym typeface="Arial"/>
              </a:rPr>
              <a:t>COVID-19 RELATED FINANCIAL ASSISTANCE PROGRAMS</a:t>
            </a:r>
            <a:endParaRPr sz="3600" b="1" dirty="0">
              <a:solidFill>
                <a:srgbClr val="030E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8"/>
          <p:cNvSpPr/>
          <p:nvPr/>
        </p:nvSpPr>
        <p:spPr>
          <a:xfrm>
            <a:off x="1" y="0"/>
            <a:ext cx="1764099" cy="1558212"/>
          </a:xfrm>
          <a:custGeom>
            <a:avLst/>
            <a:gdLst/>
            <a:ahLst/>
            <a:cxnLst/>
            <a:rect l="l" t="t" r="r" b="b"/>
            <a:pathLst>
              <a:path w="1764099" h="1558212" extrusionOk="0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rgbClr val="3C93A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8"/>
          <p:cNvSpPr/>
          <p:nvPr/>
        </p:nvSpPr>
        <p:spPr>
          <a:xfrm>
            <a:off x="1" y="1691640"/>
            <a:ext cx="12191999" cy="5166360"/>
          </a:xfrm>
          <a:custGeom>
            <a:avLst/>
            <a:gdLst/>
            <a:ahLst/>
            <a:cxnLst/>
            <a:rect l="l" t="t" r="r" b="b"/>
            <a:pathLst>
              <a:path w="12191999" h="5166360" extrusionOk="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8"/>
          <p:cNvSpPr/>
          <p:nvPr/>
        </p:nvSpPr>
        <p:spPr>
          <a:xfrm>
            <a:off x="0" y="1691641"/>
            <a:ext cx="971654" cy="2096979"/>
          </a:xfrm>
          <a:custGeom>
            <a:avLst/>
            <a:gdLst/>
            <a:ahLst/>
            <a:cxnLst/>
            <a:rect l="l" t="t" r="r" b="b"/>
            <a:pathLst>
              <a:path w="971654" h="2096979" extrusionOk="0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FDBA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0E66"/>
              </a:buClr>
              <a:buSzPts val="2100"/>
              <a:buChar char="●"/>
            </a:pPr>
            <a:r>
              <a:rPr lang="en-US" sz="2400" b="1" dirty="0">
                <a:solidFill>
                  <a:srgbClr val="030E66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2400" b="1" i="0" u="none" strike="noStrike" dirty="0">
                <a:solidFill>
                  <a:srgbClr val="030E66"/>
                </a:solidFill>
                <a:latin typeface="Arial"/>
                <a:ea typeface="Arial"/>
                <a:cs typeface="Arial"/>
                <a:sym typeface="Arial"/>
              </a:rPr>
              <a:t>mergency Rental Assistance Program (“ERAP”)</a:t>
            </a:r>
            <a:r>
              <a:rPr lang="en-US" sz="2400" dirty="0">
                <a:solidFill>
                  <a:srgbClr val="030E66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en-US" sz="2400" b="1" i="0" u="none" strike="noStrike" dirty="0">
                <a:solidFill>
                  <a:srgbClr val="030E66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2400" b="0" i="0" u="none" strike="noStrike" dirty="0">
                <a:solidFill>
                  <a:srgbClr val="030E66"/>
                </a:solidFill>
                <a:latin typeface="Arial"/>
                <a:ea typeface="Arial"/>
                <a:cs typeface="Arial"/>
                <a:sym typeface="Arial"/>
              </a:rPr>
              <a:t>federal funding has been received to help provide rent and utility relief</a:t>
            </a:r>
            <a:r>
              <a:rPr lang="en-US" sz="2400" dirty="0">
                <a:solidFill>
                  <a:srgbClr val="030E66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lvl="1" indent="-361950">
              <a:lnSpc>
                <a:spcPct val="114999"/>
              </a:lnSpc>
              <a:spcBef>
                <a:spcPts val="0"/>
              </a:spcBef>
              <a:buClr>
                <a:srgbClr val="030E66"/>
              </a:buClr>
              <a:buSzPts val="2100"/>
              <a:buChar char="●"/>
            </a:pPr>
            <a:r>
              <a:rPr lang="en-US" sz="2000" dirty="0">
                <a:solidFill>
                  <a:srgbClr val="030E66"/>
                </a:solidFill>
                <a:latin typeface="Arial"/>
                <a:ea typeface="Arial"/>
                <a:cs typeface="Arial"/>
              </a:rPr>
              <a:t>Note: money is in the Senate One-House to re-fund ERAP</a:t>
            </a:r>
          </a:p>
          <a:p>
            <a:pPr indent="-361950">
              <a:lnSpc>
                <a:spcPct val="115000"/>
              </a:lnSpc>
              <a:buClr>
                <a:srgbClr val="030E66"/>
              </a:buClr>
              <a:buSzPts val="2100"/>
              <a:buChar char="●"/>
            </a:pPr>
            <a:r>
              <a:rPr lang="en-US" sz="2400" b="1" dirty="0">
                <a:solidFill>
                  <a:srgbClr val="030E66"/>
                </a:solidFill>
                <a:latin typeface="Arial"/>
                <a:ea typeface="Arial"/>
                <a:cs typeface="Arial"/>
                <a:sym typeface="Arial"/>
              </a:rPr>
              <a:t>The Regular Arrears Supplemental Benefit (“RAS”) </a:t>
            </a:r>
            <a:r>
              <a:rPr lang="en-US" sz="2400" dirty="0">
                <a:solidFill>
                  <a:srgbClr val="030E66"/>
                </a:solidFill>
                <a:latin typeface="Arial"/>
                <a:ea typeface="Arial"/>
                <a:cs typeface="Arial"/>
                <a:sym typeface="Arial"/>
              </a:rPr>
              <a:t>–up to $10,000 in electric or gas utility arrears relief through HRA. </a:t>
            </a:r>
          </a:p>
          <a:p>
            <a:pPr lvl="1" indent="-361950">
              <a:lnSpc>
                <a:spcPct val="115000"/>
              </a:lnSpc>
              <a:spcBef>
                <a:spcPts val="1000"/>
              </a:spcBef>
              <a:buClr>
                <a:srgbClr val="3C93AD"/>
              </a:buClr>
              <a:buSzPts val="2100"/>
              <a:buChar char="●"/>
            </a:pPr>
            <a:r>
              <a:rPr lang="en-US" sz="2200" i="1" dirty="0">
                <a:solidFill>
                  <a:srgbClr val="3C93AD"/>
                </a:solidFill>
                <a:latin typeface="Arial"/>
                <a:ea typeface="Arial"/>
                <a:cs typeface="Arial"/>
                <a:sym typeface="Arial"/>
              </a:rPr>
              <a:t>Applications closed on March 15, 2022, but we will keep an eye out for a second round!</a:t>
            </a:r>
            <a:endParaRPr sz="2200" i="1" dirty="0">
              <a:solidFill>
                <a:srgbClr val="3C93A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DF7BB781738947BC91103F2572FBDB" ma:contentTypeVersion="18" ma:contentTypeDescription="Create a new document." ma:contentTypeScope="" ma:versionID="bedc1203ffbef9bac747050a45505b24">
  <xsd:schema xmlns:xsd="http://www.w3.org/2001/XMLSchema" xmlns:xs="http://www.w3.org/2001/XMLSchema" xmlns:p="http://schemas.microsoft.com/office/2006/metadata/properties" xmlns:ns2="d4081f8b-5d88-422d-bf49-adef40c640e5" xmlns:ns3="a45a59ba-b026-45c0-9e20-391eb0fb602a" targetNamespace="http://schemas.microsoft.com/office/2006/metadata/properties" ma:root="true" ma:fieldsID="a08e30986d2a14c79f82e61e4798a8d8" ns2:_="" ns3:_="">
    <xsd:import namespace="d4081f8b-5d88-422d-bf49-adef40c640e5"/>
    <xsd:import namespace="a45a59ba-b026-45c0-9e20-391eb0fb602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DateCreated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081f8b-5d88-422d-bf49-adef40c640e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5" nillable="true" ma:displayName="Taxonomy Catch All Column" ma:hidden="true" ma:list="{6558c78d-1c16-4dcb-bdd1-7842af8d6a70}" ma:internalName="TaxCatchAll" ma:showField="CatchAllData" ma:web="d4081f8b-5d88-422d-bf49-adef40c640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5a59ba-b026-45c0-9e20-391eb0fb60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ateCreated" ma:index="22" nillable="true" ma:displayName="Date Created" ma:default="[today]" ma:format="DateTime" ma:internalName="DateCreated">
      <xsd:simpleType>
        <xsd:restriction base="dms:DateTime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57cdbcc9-7008-4567-a56a-0e1f6f86e4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Created xmlns="a45a59ba-b026-45c0-9e20-391eb0fb602a">2022-02-07T20:32:00+00:00</DateCreated>
    <SharedWithUsers xmlns="d4081f8b-5d88-422d-bf49-adef40c640e5">
      <UserInfo>
        <DisplayName>Richard Berkley</DisplayName>
        <AccountId>11</AccountId>
        <AccountType/>
      </UserInfo>
      <UserInfo>
        <DisplayName>Laurie Wheelock</DisplayName>
        <AccountId>997</AccountId>
        <AccountType/>
      </UserInfo>
      <UserInfo>
        <DisplayName>Alicia Landis</DisplayName>
        <AccountId>2416</AccountId>
        <AccountType/>
      </UserInfo>
      <UserInfo>
        <DisplayName>Ian Donaldson</DisplayName>
        <AccountId>1841</AccountId>
        <AccountType/>
      </UserInfo>
    </SharedWithUsers>
    <TaxCatchAll xmlns="d4081f8b-5d88-422d-bf49-adef40c640e5" xsi:nil="true"/>
    <lcf76f155ced4ddcb4097134ff3c332f xmlns="a45a59ba-b026-45c0-9e20-391eb0fb602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25774F6-9487-48AC-8434-80ED81146A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77C1F0-8941-47E5-8981-E7A44AF3B7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081f8b-5d88-422d-bf49-adef40c640e5"/>
    <ds:schemaRef ds:uri="a45a59ba-b026-45c0-9e20-391eb0fb60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00D83AB-5E21-49F9-BED7-82D8CCEB4865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d4081f8b-5d88-422d-bf49-adef40c640e5"/>
    <ds:schemaRef ds:uri="http://purl.org/dc/terms/"/>
    <ds:schemaRef ds:uri="a45a59ba-b026-45c0-9e20-391eb0fb602a"/>
    <ds:schemaRef ds:uri="http://purl.org/dc/dcmitype/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502</Words>
  <Application>Microsoft Macintosh PowerPoint</Application>
  <PresentationFormat>Widescreen</PresentationFormat>
  <Paragraphs>52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Times New Roman</vt:lpstr>
      <vt:lpstr>Assistant</vt:lpstr>
      <vt:lpstr>Calibri</vt:lpstr>
      <vt:lpstr>Poppins</vt:lpstr>
      <vt:lpstr>Arial</vt:lpstr>
      <vt:lpstr>Office Theme</vt:lpstr>
      <vt:lpstr>PowerPoint Presentation</vt:lpstr>
      <vt:lpstr>What we will talk about today:</vt:lpstr>
      <vt:lpstr>NY’s Energy Utility Consumer Arrears Crisis</vt:lpstr>
      <vt:lpstr>PULP Monthly Arrears Report</vt:lpstr>
      <vt:lpstr>PULP Arrears Report pg. 2</vt:lpstr>
      <vt:lpstr>PULP Arrears Report pg 2b</vt:lpstr>
      <vt:lpstr>Energy Burden via Census ACS PUMA data</vt:lpstr>
      <vt:lpstr>Energy Burdens All Fuels – Low Income</vt:lpstr>
      <vt:lpstr>COVID-19 RELATED FINANCIAL ASSISTANCE PROGRAMS</vt:lpstr>
      <vt:lpstr>Cases 20-M-0266 &amp; 14-M-0565</vt:lpstr>
      <vt:lpstr>Arrears Resolution Plan: High Level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Richard Berkley</cp:lastModifiedBy>
  <cp:revision>69</cp:revision>
  <dcterms:modified xsi:type="dcterms:W3CDTF">2022-06-14T16:50:21Z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0x0101008CDF7BB781738947BC91103F2572FBDB</vt:lpwstr>
  </property>
</Properties>
</file>