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6"/>
  </p:handoutMasterIdLst>
  <p:sldIdLst>
    <p:sldId id="257" r:id="rId2"/>
    <p:sldId id="259" r:id="rId3"/>
    <p:sldId id="258" r:id="rId4"/>
    <p:sldId id="260" r:id="rId5"/>
  </p:sldIdLst>
  <p:sldSz cx="12192000" cy="6858000"/>
  <p:notesSz cx="9220200" cy="6934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223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5B8DE14-1C2B-D5C8-D76D-251C7593D28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3995420" cy="347914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E30F3B-C003-7A72-2203-E6071837DCA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222646" y="1"/>
            <a:ext cx="3995420" cy="347914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/>
            </a:lvl1pPr>
          </a:lstStyle>
          <a:p>
            <a:fld id="{2EF054B4-84AB-4DC1-B233-D285360C06C7}" type="datetimeFigureOut">
              <a:rPr lang="en-US" smtClean="0"/>
              <a:t>6/12/2022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5F5C1D-06B4-C97E-2D7A-33DD9DFBC21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86287"/>
            <a:ext cx="3995420" cy="347913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1F1A9B-91F1-0D45-0151-86362BCE514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222646" y="6586287"/>
            <a:ext cx="3995420" cy="347913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/>
            </a:lvl1pPr>
          </a:lstStyle>
          <a:p>
            <a:fld id="{D4B07CF3-D4F2-40FD-B383-A375CD3D2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2970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ED59E-C646-4878-A612-75A9F7BC8EB5}" type="datetimeFigureOut">
              <a:rPr lang="en-US" smtClean="0"/>
              <a:t>6/12/2022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1F094-A66C-4997-87E1-DA16F7DA5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988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ED59E-C646-4878-A612-75A9F7BC8EB5}" type="datetimeFigureOut">
              <a:rPr lang="en-US" smtClean="0"/>
              <a:t>6/12/2022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1F094-A66C-4997-87E1-DA16F7DA5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247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ED59E-C646-4878-A612-75A9F7BC8EB5}" type="datetimeFigureOut">
              <a:rPr lang="en-US" smtClean="0"/>
              <a:t>6/12/2022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1F094-A66C-4997-87E1-DA16F7DA5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798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ED59E-C646-4878-A612-75A9F7BC8EB5}" type="datetimeFigureOut">
              <a:rPr lang="en-US" smtClean="0"/>
              <a:t>6/12/2022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1F094-A66C-4997-87E1-DA16F7DA5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126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ED59E-C646-4878-A612-75A9F7BC8EB5}" type="datetimeFigureOut">
              <a:rPr lang="en-US" smtClean="0"/>
              <a:t>6/12/2022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1F094-A66C-4997-87E1-DA16F7DA5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677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ED59E-C646-4878-A612-75A9F7BC8EB5}" type="datetimeFigureOut">
              <a:rPr lang="en-US" smtClean="0"/>
              <a:t>6/12/2022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1F094-A66C-4997-87E1-DA16F7DA5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026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ED59E-C646-4878-A612-75A9F7BC8EB5}" type="datetimeFigureOut">
              <a:rPr lang="en-US" smtClean="0"/>
              <a:t>6/12/2022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1F094-A66C-4997-87E1-DA16F7DA5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588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ED59E-C646-4878-A612-75A9F7BC8EB5}" type="datetimeFigureOut">
              <a:rPr lang="en-US" smtClean="0"/>
              <a:t>6/12/2022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1F094-A66C-4997-87E1-DA16F7DA5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325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ED59E-C646-4878-A612-75A9F7BC8EB5}" type="datetimeFigureOut">
              <a:rPr lang="en-US" smtClean="0"/>
              <a:t>6/12/2022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1F094-A66C-4997-87E1-DA16F7DA5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97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ED59E-C646-4878-A612-75A9F7BC8EB5}" type="datetimeFigureOut">
              <a:rPr lang="en-US" smtClean="0"/>
              <a:t>6/12/2022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1F094-A66C-4997-87E1-DA16F7DA5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677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ED59E-C646-4878-A612-75A9F7BC8EB5}" type="datetimeFigureOut">
              <a:rPr lang="en-US" smtClean="0"/>
              <a:t>6/12/2022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1F094-A66C-4997-87E1-DA16F7DA5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22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4ED59E-C646-4878-A612-75A9F7BC8EB5}" type="datetimeFigureOut">
              <a:rPr lang="en-US" smtClean="0"/>
              <a:t>6/12/2022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B1F094-A66C-4997-87E1-DA16F7DA5D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995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13815-6014-4563-BACC-DAB8CE8F7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428998"/>
            <a:ext cx="4596301" cy="2903623"/>
          </a:xfrm>
        </p:spPr>
        <p:txBody>
          <a:bodyPr>
            <a:normAutofit/>
          </a:bodyPr>
          <a:lstStyle/>
          <a:p>
            <a:pPr algn="ctr"/>
            <a:br>
              <a:rPr lang="en-US"/>
            </a:br>
            <a:br>
              <a:rPr lang="en-US" sz="2800" b="1"/>
            </a:br>
            <a:br>
              <a:rPr lang="en-US" sz="2800"/>
            </a:br>
            <a:br>
              <a:rPr lang="en-US" sz="2800"/>
            </a:br>
            <a:br>
              <a:rPr lang="en-US" sz="2800"/>
            </a:br>
            <a:endParaRPr lang="en-US" sz="2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81B237-0839-4A09-9FD2-BCBEFADD1E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2592" y="1171190"/>
            <a:ext cx="7608341" cy="451561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/>
              <a:t>Premises</a:t>
            </a:r>
          </a:p>
          <a:p>
            <a:pPr marL="0" indent="0" algn="ctr">
              <a:buNone/>
            </a:pPr>
            <a:endParaRPr lang="en-US" sz="3200" b="1" dirty="0"/>
          </a:p>
          <a:p>
            <a:r>
              <a:rPr lang="en-US" sz="3200" dirty="0"/>
              <a:t>Immediate, urgent action is necessary to address climate change</a:t>
            </a:r>
          </a:p>
          <a:p>
            <a:endParaRPr lang="en-US" sz="3200" dirty="0"/>
          </a:p>
          <a:p>
            <a:r>
              <a:rPr lang="en-US" sz="3200" dirty="0"/>
              <a:t>States should seek to meet climate goals at lowest feasible cost to customers</a:t>
            </a:r>
          </a:p>
        </p:txBody>
      </p:sp>
      <p:pic>
        <p:nvPicPr>
          <p:cNvPr id="8" name="Picture 7" descr="Graphical user interface, PowerPoint&#10;&#10;Description automatically generated with medium confidence">
            <a:extLst>
              <a:ext uri="{FF2B5EF4-FFF2-40B4-BE49-F238E27FC236}">
                <a16:creationId xmlns:a16="http://schemas.microsoft.com/office/drawing/2014/main" id="{62D15E4D-E867-4D1D-BB9A-D6B8C7F923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4481" y="3569466"/>
            <a:ext cx="3145007" cy="3145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6666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13815-6014-4563-BACC-DAB8CE8F7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428998"/>
            <a:ext cx="4596301" cy="2903623"/>
          </a:xfrm>
        </p:spPr>
        <p:txBody>
          <a:bodyPr>
            <a:normAutofit/>
          </a:bodyPr>
          <a:lstStyle/>
          <a:p>
            <a:pPr algn="ctr"/>
            <a:br>
              <a:rPr lang="en-US" dirty="0"/>
            </a:br>
            <a:br>
              <a:rPr lang="en-US" sz="2800" b="1" dirty="0"/>
            </a:br>
            <a:br>
              <a:rPr lang="en-US" sz="2800" dirty="0"/>
            </a:br>
            <a:br>
              <a:rPr lang="en-US" sz="2800" dirty="0"/>
            </a:br>
            <a:br>
              <a:rPr lang="en-US" sz="2800" dirty="0"/>
            </a:br>
            <a:endParaRPr lang="en-US" sz="2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81B237-0839-4A09-9FD2-BCBEFADD1E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5008" y="550844"/>
            <a:ext cx="7835926" cy="56516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/>
              <a:t>The issues</a:t>
            </a:r>
          </a:p>
          <a:p>
            <a:endParaRPr lang="en-US" sz="3200" dirty="0"/>
          </a:p>
          <a:p>
            <a:r>
              <a:rPr lang="en-US" sz="3200" dirty="0"/>
              <a:t>What is NOT at issue</a:t>
            </a:r>
          </a:p>
          <a:p>
            <a:pPr marL="457200" lvl="1" indent="0">
              <a:buNone/>
            </a:pPr>
            <a:r>
              <a:rPr lang="en-US" sz="2800" dirty="0"/>
              <a:t>- Diversity of choices for consumers</a:t>
            </a:r>
          </a:p>
          <a:p>
            <a:pPr lvl="1">
              <a:buFontTx/>
              <a:buChar char="-"/>
            </a:pPr>
            <a:r>
              <a:rPr lang="en-US" sz="2800" dirty="0"/>
              <a:t>Desirability of R&amp;D, science, technology</a:t>
            </a:r>
          </a:p>
          <a:p>
            <a:pPr lvl="1">
              <a:buFontTx/>
              <a:buChar char="-"/>
            </a:pPr>
            <a:endParaRPr lang="en-US" sz="2800" dirty="0"/>
          </a:p>
          <a:p>
            <a:r>
              <a:rPr lang="en-US" sz="3200" dirty="0"/>
              <a:t>What IS at issue</a:t>
            </a:r>
          </a:p>
          <a:p>
            <a:pPr marL="457200" lvl="1" indent="0">
              <a:buNone/>
            </a:pPr>
            <a:r>
              <a:rPr lang="en-US" sz="2800" dirty="0"/>
              <a:t>- How to spend customer dollars NOW</a:t>
            </a:r>
          </a:p>
          <a:p>
            <a:pPr lvl="1">
              <a:buFontTx/>
              <a:buChar char="-"/>
            </a:pPr>
            <a:r>
              <a:rPr lang="en-US" sz="2800" dirty="0"/>
              <a:t>How best to address climate change NOW</a:t>
            </a:r>
          </a:p>
        </p:txBody>
      </p:sp>
      <p:pic>
        <p:nvPicPr>
          <p:cNvPr id="8" name="Picture 7" descr="Graphical user interface, PowerPoint&#10;&#10;Description automatically generated with medium confidence">
            <a:extLst>
              <a:ext uri="{FF2B5EF4-FFF2-40B4-BE49-F238E27FC236}">
                <a16:creationId xmlns:a16="http://schemas.microsoft.com/office/drawing/2014/main" id="{62D15E4D-E867-4D1D-BB9A-D6B8C7F923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4481" y="3569466"/>
            <a:ext cx="3145007" cy="3145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922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955EA75-23AA-4BC6-AA9C-E09DDB77F5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208" y="1106290"/>
            <a:ext cx="7847232" cy="571326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42B666C-B348-4533-80AC-5305CB0FEA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5058" y="-13592"/>
            <a:ext cx="3594734" cy="359473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BE5DD47-51FD-4F4E-8949-9765F48DD2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6773" y="228600"/>
            <a:ext cx="8150087" cy="877690"/>
          </a:xfrm>
        </p:spPr>
        <p:txBody>
          <a:bodyPr>
            <a:normAutofit fontScale="90000"/>
          </a:bodyPr>
          <a:lstStyle/>
          <a:p>
            <a:r>
              <a:rPr lang="en-US" sz="3000" b="1" dirty="0"/>
              <a:t>Infrastructure Replacement (only) Annual Revenue Requirements of 3 Largest Maryland Gas Utilities</a:t>
            </a:r>
          </a:p>
        </p:txBody>
      </p:sp>
    </p:spTree>
    <p:extLst>
      <p:ext uri="{BB962C8B-B14F-4D97-AF65-F5344CB8AC3E}">
        <p14:creationId xmlns:p14="http://schemas.microsoft.com/office/powerpoint/2010/main" val="375551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13815-6014-4563-BACC-DAB8CE8F7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428998"/>
            <a:ext cx="4596301" cy="2903623"/>
          </a:xfrm>
        </p:spPr>
        <p:txBody>
          <a:bodyPr>
            <a:normAutofit/>
          </a:bodyPr>
          <a:lstStyle/>
          <a:p>
            <a:pPr algn="ctr"/>
            <a:br>
              <a:rPr lang="en-US" dirty="0"/>
            </a:br>
            <a:br>
              <a:rPr lang="en-US" sz="2800" b="1" dirty="0"/>
            </a:br>
            <a:br>
              <a:rPr lang="en-US" sz="2800" dirty="0"/>
            </a:br>
            <a:br>
              <a:rPr lang="en-US" sz="2800" dirty="0"/>
            </a:br>
            <a:br>
              <a:rPr lang="en-US" sz="2800" dirty="0"/>
            </a:br>
            <a:endParaRPr lang="en-US" sz="2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81B237-0839-4A09-9FD2-BCBEFADD1E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79470" y="550844"/>
            <a:ext cx="7501463" cy="56516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/>
              <a:t>Forward-looking policies</a:t>
            </a:r>
          </a:p>
          <a:p>
            <a:endParaRPr lang="en-US" sz="3200" dirty="0"/>
          </a:p>
          <a:p>
            <a:r>
              <a:rPr lang="en-US" sz="3200" dirty="0"/>
              <a:t>Planning!</a:t>
            </a:r>
          </a:p>
          <a:p>
            <a:r>
              <a:rPr lang="en-US" sz="3200" dirty="0"/>
              <a:t>Risk allocation</a:t>
            </a:r>
          </a:p>
          <a:p>
            <a:r>
              <a:rPr lang="en-US" sz="3200" dirty="0"/>
              <a:t>System downsizing</a:t>
            </a:r>
          </a:p>
          <a:p>
            <a:r>
              <a:rPr lang="en-US" sz="3200" dirty="0"/>
              <a:t>Many other policies</a:t>
            </a:r>
          </a:p>
        </p:txBody>
      </p:sp>
      <p:pic>
        <p:nvPicPr>
          <p:cNvPr id="8" name="Picture 7" descr="Graphical user interface, PowerPoint&#10;&#10;Description automatically generated with medium confidence">
            <a:extLst>
              <a:ext uri="{FF2B5EF4-FFF2-40B4-BE49-F238E27FC236}">
                <a16:creationId xmlns:a16="http://schemas.microsoft.com/office/drawing/2014/main" id="{62D15E4D-E867-4D1D-BB9A-D6B8C7F923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4481" y="3569466"/>
            <a:ext cx="3145007" cy="3145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503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515</TotalTime>
  <Words>104</Words>
  <Application>Microsoft Office PowerPoint</Application>
  <PresentationFormat>Widescreen</PresentationFormat>
  <Paragraphs>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     </vt:lpstr>
      <vt:lpstr>     </vt:lpstr>
      <vt:lpstr>Infrastructure Replacement (only) Annual Revenue Requirements of 3 Largest Maryland Gas Utilities</vt:lpstr>
      <vt:lpstr>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Lapp</dc:creator>
  <cp:lastModifiedBy>David Lapp</cp:lastModifiedBy>
  <cp:revision>10</cp:revision>
  <cp:lastPrinted>2022-06-10T20:27:24Z</cp:lastPrinted>
  <dcterms:created xsi:type="dcterms:W3CDTF">2022-02-13T22:34:53Z</dcterms:created>
  <dcterms:modified xsi:type="dcterms:W3CDTF">2022-06-12T19:19:17Z</dcterms:modified>
</cp:coreProperties>
</file>