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314" r:id="rId5"/>
    <p:sldId id="400" r:id="rId6"/>
    <p:sldId id="532" r:id="rId7"/>
    <p:sldId id="533" r:id="rId8"/>
    <p:sldId id="534" r:id="rId9"/>
    <p:sldId id="535" r:id="rId10"/>
    <p:sldId id="546" r:id="rId11"/>
    <p:sldId id="536" r:id="rId12"/>
    <p:sldId id="530" r:id="rId13"/>
    <p:sldId id="538" r:id="rId14"/>
    <p:sldId id="539" r:id="rId15"/>
    <p:sldId id="541" r:id="rId16"/>
    <p:sldId id="542" r:id="rId17"/>
    <p:sldId id="544" r:id="rId18"/>
    <p:sldId id="545" r:id="rId19"/>
    <p:sldId id="445" r:id="rId20"/>
    <p:sldId id="398" r:id="rId21"/>
    <p:sldId id="322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1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113"/>
    <a:srgbClr val="231F20"/>
    <a:srgbClr val="690304"/>
    <a:srgbClr val="9E9A95"/>
    <a:srgbClr val="000000"/>
    <a:srgbClr val="969696"/>
    <a:srgbClr val="382E25"/>
    <a:srgbClr val="C17945"/>
    <a:srgbClr val="31526A"/>
    <a:srgbClr val="25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>
      <p:cViewPr varScale="1">
        <p:scale>
          <a:sx n="143" d="100"/>
          <a:sy n="143" d="100"/>
        </p:scale>
        <p:origin x="664" y="184"/>
      </p:cViewPr>
      <p:guideLst>
        <p:guide orient="horz" pos="3141"/>
        <p:guide pos="3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4AC2B-E363-AE44-83A2-7A1CCC31830E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C0649343-8C8C-7C43-8B73-7520D4938B89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Cannot pay energy bill</a:t>
          </a:r>
        </a:p>
      </dgm:t>
    </dgm:pt>
    <dgm:pt modelId="{6BF88FD3-9298-E546-B713-361CD4D61768}" type="parTrans" cxnId="{3D3E6E0A-EFA2-AF4A-B1BA-D6D1FBA26178}">
      <dgm:prSet/>
      <dgm:spPr/>
      <dgm:t>
        <a:bodyPr/>
        <a:lstStyle/>
        <a:p>
          <a:endParaRPr lang="en-US"/>
        </a:p>
      </dgm:t>
    </dgm:pt>
    <dgm:pt modelId="{FFA0C8A4-2062-2742-8571-40BAB79CEA09}" type="sibTrans" cxnId="{3D3E6E0A-EFA2-AF4A-B1BA-D6D1FBA26178}">
      <dgm:prSet/>
      <dgm:spPr/>
      <dgm:t>
        <a:bodyPr/>
        <a:lstStyle/>
        <a:p>
          <a:endParaRPr lang="en-US"/>
        </a:p>
      </dgm:t>
    </dgm:pt>
    <dgm:pt modelId="{49863FC2-2879-244F-8351-2E0E3E4D725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Receive disconnection notice</a:t>
          </a:r>
        </a:p>
      </dgm:t>
    </dgm:pt>
    <dgm:pt modelId="{CA4E5084-C068-E543-B920-660FBB888D0F}" type="parTrans" cxnId="{B94E2613-BE0C-CB45-A51B-27B192C9A987}">
      <dgm:prSet/>
      <dgm:spPr/>
      <dgm:t>
        <a:bodyPr/>
        <a:lstStyle/>
        <a:p>
          <a:endParaRPr lang="en-US"/>
        </a:p>
      </dgm:t>
    </dgm:pt>
    <dgm:pt modelId="{09967935-3434-284B-9286-380A7AF68855}" type="sibTrans" cxnId="{B94E2613-BE0C-CB45-A51B-27B192C9A987}">
      <dgm:prSet/>
      <dgm:spPr/>
      <dgm:t>
        <a:bodyPr/>
        <a:lstStyle/>
        <a:p>
          <a:endParaRPr lang="en-US"/>
        </a:p>
      </dgm:t>
    </dgm:pt>
    <dgm:pt modelId="{09329759-1CB7-0E4C-85B9-DBD508B7868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Disconnected from utility provider</a:t>
          </a:r>
        </a:p>
      </dgm:t>
    </dgm:pt>
    <dgm:pt modelId="{AF62B6FA-5F6C-9746-9AE7-855CDB653C01}" type="parTrans" cxnId="{80B941DB-AB1B-9146-A492-269A5710BE86}">
      <dgm:prSet/>
      <dgm:spPr/>
      <dgm:t>
        <a:bodyPr/>
        <a:lstStyle/>
        <a:p>
          <a:endParaRPr lang="en-US"/>
        </a:p>
      </dgm:t>
    </dgm:pt>
    <dgm:pt modelId="{22FEBDD8-98C5-754B-A64C-033AB0BBC368}" type="sibTrans" cxnId="{80B941DB-AB1B-9146-A492-269A5710BE86}">
      <dgm:prSet/>
      <dgm:spPr/>
      <dgm:t>
        <a:bodyPr/>
        <a:lstStyle/>
        <a:p>
          <a:endParaRPr lang="en-US"/>
        </a:p>
      </dgm:t>
    </dgm:pt>
    <dgm:pt modelId="{3A5900F2-087A-D346-99C2-9CEEE313FAE4}" type="pres">
      <dgm:prSet presAssocID="{E8F4AC2B-E363-AE44-83A2-7A1CCC31830E}" presName="Name0" presStyleCnt="0">
        <dgm:presLayoutVars>
          <dgm:dir/>
          <dgm:animLvl val="lvl"/>
          <dgm:resizeHandles val="exact"/>
        </dgm:presLayoutVars>
      </dgm:prSet>
      <dgm:spPr/>
    </dgm:pt>
    <dgm:pt modelId="{CAC0A0A6-D350-604B-A666-769249B37431}" type="pres">
      <dgm:prSet presAssocID="{C0649343-8C8C-7C43-8B73-7520D4938B8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9F74C8E-1839-154F-B40E-CEC6ED3AD7C7}" type="pres">
      <dgm:prSet presAssocID="{FFA0C8A4-2062-2742-8571-40BAB79CEA09}" presName="parTxOnlySpace" presStyleCnt="0"/>
      <dgm:spPr/>
    </dgm:pt>
    <dgm:pt modelId="{574DD48B-3FFC-9F44-A277-B94326DFECEC}" type="pres">
      <dgm:prSet presAssocID="{49863FC2-2879-244F-8351-2E0E3E4D725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7A6F3B7-C802-B04D-91D3-36D4CC8D129A}" type="pres">
      <dgm:prSet presAssocID="{09967935-3434-284B-9286-380A7AF68855}" presName="parTxOnlySpace" presStyleCnt="0"/>
      <dgm:spPr/>
    </dgm:pt>
    <dgm:pt modelId="{F5B2C0E8-3D2C-1D4E-88F9-A25C2BB7D7ED}" type="pres">
      <dgm:prSet presAssocID="{09329759-1CB7-0E4C-85B9-DBD508B786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A0A2104-25F7-434A-B71B-809A1AA1FF57}" type="presOf" srcId="{09329759-1CB7-0E4C-85B9-DBD508B7868E}" destId="{F5B2C0E8-3D2C-1D4E-88F9-A25C2BB7D7ED}" srcOrd="0" destOrd="0" presId="urn:microsoft.com/office/officeart/2005/8/layout/chevron1"/>
    <dgm:cxn modelId="{3D3E6E0A-EFA2-AF4A-B1BA-D6D1FBA26178}" srcId="{E8F4AC2B-E363-AE44-83A2-7A1CCC31830E}" destId="{C0649343-8C8C-7C43-8B73-7520D4938B89}" srcOrd="0" destOrd="0" parTransId="{6BF88FD3-9298-E546-B713-361CD4D61768}" sibTransId="{FFA0C8A4-2062-2742-8571-40BAB79CEA09}"/>
    <dgm:cxn modelId="{B94E2613-BE0C-CB45-A51B-27B192C9A987}" srcId="{E8F4AC2B-E363-AE44-83A2-7A1CCC31830E}" destId="{49863FC2-2879-244F-8351-2E0E3E4D725F}" srcOrd="1" destOrd="0" parTransId="{CA4E5084-C068-E543-B920-660FBB888D0F}" sibTransId="{09967935-3434-284B-9286-380A7AF68855}"/>
    <dgm:cxn modelId="{B04B2817-8F11-0E42-8994-895BAF193069}" type="presOf" srcId="{E8F4AC2B-E363-AE44-83A2-7A1CCC31830E}" destId="{3A5900F2-087A-D346-99C2-9CEEE313FAE4}" srcOrd="0" destOrd="0" presId="urn:microsoft.com/office/officeart/2005/8/layout/chevron1"/>
    <dgm:cxn modelId="{80B941DB-AB1B-9146-A492-269A5710BE86}" srcId="{E8F4AC2B-E363-AE44-83A2-7A1CCC31830E}" destId="{09329759-1CB7-0E4C-85B9-DBD508B7868E}" srcOrd="2" destOrd="0" parTransId="{AF62B6FA-5F6C-9746-9AE7-855CDB653C01}" sibTransId="{22FEBDD8-98C5-754B-A64C-033AB0BBC368}"/>
    <dgm:cxn modelId="{D9AC18E4-EB0E-FF4A-9A6B-DB85A1A83699}" type="presOf" srcId="{C0649343-8C8C-7C43-8B73-7520D4938B89}" destId="{CAC0A0A6-D350-604B-A666-769249B37431}" srcOrd="0" destOrd="0" presId="urn:microsoft.com/office/officeart/2005/8/layout/chevron1"/>
    <dgm:cxn modelId="{17BBC1EF-F305-784E-91B4-46682D478F06}" type="presOf" srcId="{49863FC2-2879-244F-8351-2E0E3E4D725F}" destId="{574DD48B-3FFC-9F44-A277-B94326DFECEC}" srcOrd="0" destOrd="0" presId="urn:microsoft.com/office/officeart/2005/8/layout/chevron1"/>
    <dgm:cxn modelId="{0E444A55-06BE-754A-8923-F2F287E06D31}" type="presParOf" srcId="{3A5900F2-087A-D346-99C2-9CEEE313FAE4}" destId="{CAC0A0A6-D350-604B-A666-769249B37431}" srcOrd="0" destOrd="0" presId="urn:microsoft.com/office/officeart/2005/8/layout/chevron1"/>
    <dgm:cxn modelId="{AC78FAAC-5C71-B848-B5D7-C6BF7D3D18FD}" type="presParOf" srcId="{3A5900F2-087A-D346-99C2-9CEEE313FAE4}" destId="{C9F74C8E-1839-154F-B40E-CEC6ED3AD7C7}" srcOrd="1" destOrd="0" presId="urn:microsoft.com/office/officeart/2005/8/layout/chevron1"/>
    <dgm:cxn modelId="{9BC46A5C-B7C9-394E-97B7-D7FC9A5A8589}" type="presParOf" srcId="{3A5900F2-087A-D346-99C2-9CEEE313FAE4}" destId="{574DD48B-3FFC-9F44-A277-B94326DFECEC}" srcOrd="2" destOrd="0" presId="urn:microsoft.com/office/officeart/2005/8/layout/chevron1"/>
    <dgm:cxn modelId="{EEB5BE99-A6B7-2742-B2BF-CA98DCCB3054}" type="presParOf" srcId="{3A5900F2-087A-D346-99C2-9CEEE313FAE4}" destId="{97A6F3B7-C802-B04D-91D3-36D4CC8D129A}" srcOrd="3" destOrd="0" presId="urn:microsoft.com/office/officeart/2005/8/layout/chevron1"/>
    <dgm:cxn modelId="{7E98B6A4-0C4D-704E-90E9-F31C7874E6EB}" type="presParOf" srcId="{3A5900F2-087A-D346-99C2-9CEEE313FAE4}" destId="{F5B2C0E8-3D2C-1D4E-88F9-A25C2BB7D7ED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0A0A6-D350-604B-A666-769249B37431}">
      <dsp:nvSpPr>
        <dsp:cNvPr id="0" name=""/>
        <dsp:cNvSpPr/>
      </dsp:nvSpPr>
      <dsp:spPr>
        <a:xfrm>
          <a:off x="1785" y="939945"/>
          <a:ext cx="2175867" cy="87034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Cannot pay energy bill</a:t>
          </a:r>
        </a:p>
      </dsp:txBody>
      <dsp:txXfrm>
        <a:off x="436958" y="939945"/>
        <a:ext cx="1305521" cy="870346"/>
      </dsp:txXfrm>
    </dsp:sp>
    <dsp:sp modelId="{574DD48B-3FFC-9F44-A277-B94326DFECEC}">
      <dsp:nvSpPr>
        <dsp:cNvPr id="0" name=""/>
        <dsp:cNvSpPr/>
      </dsp:nvSpPr>
      <dsp:spPr>
        <a:xfrm>
          <a:off x="1960066" y="939945"/>
          <a:ext cx="2175867" cy="87034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Receive disconnection notice</a:t>
          </a:r>
        </a:p>
      </dsp:txBody>
      <dsp:txXfrm>
        <a:off x="2395239" y="939945"/>
        <a:ext cx="1305521" cy="870346"/>
      </dsp:txXfrm>
    </dsp:sp>
    <dsp:sp modelId="{F5B2C0E8-3D2C-1D4E-88F9-A25C2BB7D7ED}">
      <dsp:nvSpPr>
        <dsp:cNvPr id="0" name=""/>
        <dsp:cNvSpPr/>
      </dsp:nvSpPr>
      <dsp:spPr>
        <a:xfrm>
          <a:off x="3918346" y="939945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Disconnected from utility provider</a:t>
          </a:r>
        </a:p>
      </dsp:txBody>
      <dsp:txXfrm>
        <a:off x="4353519" y="939945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6/14/22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6/14/22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8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Unnecessarily extra long title of presentation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CLASS OR UNIT INFORMATION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0" y="-506224"/>
            <a:ext cx="3489887" cy="21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28613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7" y="759070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632640"/>
            <a:ext cx="9143991" cy="5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632638"/>
            <a:ext cx="9143991" cy="5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628942"/>
            <a:ext cx="9143991" cy="5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632634"/>
            <a:ext cx="9143991" cy="5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632636"/>
            <a:ext cx="9143991" cy="51410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624615"/>
            <a:ext cx="9143991" cy="51410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2" y="4070963"/>
            <a:ext cx="3897722" cy="18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konisky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consumption/residential/index.ph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sciencedirect.com/science/article/abs/pii/S0301421521005280" TargetMode="External"/><Relationship Id="rId7" Type="http://schemas.openxmlformats.org/officeDocument/2006/relationships/hyperlink" Target="http://energyjustice.indiana.edu/" TargetMode="External"/><Relationship Id="rId2" Type="http://schemas.openxmlformats.org/officeDocument/2006/relationships/hyperlink" Target="https://www.sciencedirect.com/science/article/pii/S030142152200283X?casa_token=74tdu5irAuUAAAAA:pZZ1_j3nkC5LcHnZXwJ5_xPywxIoIPFT6r9rQyXkdeFfLYkkyYd2VfLIU1Btpb9LqCejLgRd9w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ature.com/articles/s41560-020-00763-9" TargetMode="External"/><Relationship Id="rId5" Type="http://schemas.openxmlformats.org/officeDocument/2006/relationships/hyperlink" Target="https://www.liebertpub.com/doi/full/10.1089/env.2021.0032" TargetMode="External"/><Relationship Id="rId4" Type="http://schemas.openxmlformats.org/officeDocument/2006/relationships/hyperlink" Target="https://www.sciencedirect.com/science/article/abs/pii/S2214629621002371" TargetMode="External"/><Relationship Id="rId9" Type="http://schemas.openxmlformats.org/officeDocument/2006/relationships/hyperlink" Target="https://energyjustice.indiana.ed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ceee.org/sites/default/files/energy-affordability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nergy.gov/eere/slsc/maps/lead-tool" TargetMode="External"/><Relationship Id="rId4" Type="http://schemas.openxmlformats.org/officeDocument/2006/relationships/hyperlink" Target="https://dsl.richmond.edu/panorama/redlining/#loc=5/39.1/-94.58&amp;text=abou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creeningtool.geoplatform.gov/en/#9.58/39.7777/-86.143" TargetMode="External"/><Relationship Id="rId5" Type="http://schemas.openxmlformats.org/officeDocument/2006/relationships/hyperlink" Target="https://www.energy.gov/eere/slsc/maps/lead-tool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ee.org/sites/default/files/pdfs/u2006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aas.berkeley.edu/wp-content/uploads/WP306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p.org/wp-content/uploads/2020/05/text_1086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ature.com/articles/s41560-020-00763-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07" y="2296259"/>
            <a:ext cx="8258687" cy="11144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Disparities in energy affordability: Measures, data, and key findings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07406" y="3759075"/>
            <a:ext cx="7734222" cy="74943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Prepared for NASUCA Mid-Year Meeting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David Konisky, Lynton K. Caldwell Professor (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hlinkClick r:id="rId3"/>
              </a:rPr>
              <a:t>dkonisky@indiana.edu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June 14, 2022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</a:rPr>
            </a:b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36E361-CB5E-8284-D7C8-4A598287D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3484" y="1300399"/>
            <a:ext cx="6009719" cy="328953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203E09-9D4C-C89F-E02C-F4B18E70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947152" cy="779318"/>
          </a:xfrm>
        </p:spPr>
        <p:txBody>
          <a:bodyPr/>
          <a:lstStyle/>
          <a:p>
            <a:r>
              <a:rPr lang="en-US" sz="2400" dirty="0"/>
              <a:t>Disparities in energy insecurity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25C47-7CA1-2957-3995-E5C16390A4D9}"/>
              </a:ext>
            </a:extLst>
          </p:cNvPr>
          <p:cNvSpPr txBox="1"/>
          <p:nvPr/>
        </p:nvSpPr>
        <p:spPr>
          <a:xfrm>
            <a:off x="5493297" y="941463"/>
            <a:ext cx="3272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EIA, </a:t>
            </a:r>
            <a:r>
              <a:rPr lang="en-US" sz="1200" i="1" dirty="0">
                <a:hlinkClick r:id="rId3"/>
              </a:rPr>
              <a:t>Residential Energy Consumption Survey</a:t>
            </a:r>
            <a:endParaRPr lang="en-US" sz="1200" i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9A6A5E-46C2-21A0-693E-B926451053C2}"/>
              </a:ext>
            </a:extLst>
          </p:cNvPr>
          <p:cNvSpPr txBox="1">
            <a:spLocks/>
          </p:cNvSpPr>
          <p:nvPr/>
        </p:nvSpPr>
        <p:spPr>
          <a:xfrm>
            <a:off x="129608" y="1251246"/>
            <a:ext cx="3272050" cy="305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/>
            <a:r>
              <a:rPr lang="en-US" sz="1600" dirty="0">
                <a:solidFill>
                  <a:schemeClr val="tx1"/>
                </a:solidFill>
              </a:rPr>
              <a:t>Significant racial and ethnic disparities in energy insecurity.</a:t>
            </a:r>
          </a:p>
          <a:p>
            <a:pPr marL="114300" indent="-114300"/>
            <a:r>
              <a:rPr lang="en-US" sz="1600" dirty="0">
                <a:solidFill>
                  <a:schemeClr val="tx1"/>
                </a:solidFill>
              </a:rPr>
              <a:t>Other disparities:</a:t>
            </a:r>
          </a:p>
          <a:p>
            <a:pPr marL="514350" lvl="1" indent="-114300"/>
            <a:r>
              <a:rPr lang="en-US" sz="1600" dirty="0">
                <a:solidFill>
                  <a:schemeClr val="tx1"/>
                </a:solidFill>
              </a:rPr>
              <a:t>Renters; income; homes with children; housing conditions.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E611FA-DC31-5122-CEF6-9CBE61A7FE1A}"/>
              </a:ext>
            </a:extLst>
          </p:cNvPr>
          <p:cNvSpPr/>
          <p:nvPr/>
        </p:nvSpPr>
        <p:spPr>
          <a:xfrm>
            <a:off x="3183484" y="2816783"/>
            <a:ext cx="2975269" cy="679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1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203E09-9D4C-C89F-E02C-F4B18E70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947152" cy="779318"/>
          </a:xfrm>
        </p:spPr>
        <p:txBody>
          <a:bodyPr/>
          <a:lstStyle/>
          <a:p>
            <a:r>
              <a:rPr lang="en-US" sz="2400" dirty="0"/>
              <a:t>IU surveys on energy insecurity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EAF352-D0B7-7EC1-F5BD-CB09464E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20" y="1037515"/>
            <a:ext cx="8510292" cy="237088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Quantitative analysis of a nationally-representative sample of Americans under 200% of the federal poverty line (~ 2,000 households).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Longitudinal survey design (May 2020, August 2020, January 2021, May 2021)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Pre-pandemic baseline and impact of the COVID-19 pandemic.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Multiple measures of energy insecurity, ranging in severity.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21E5673-6845-F647-5B47-031FD8C40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471990"/>
              </p:ext>
            </p:extLst>
          </p:nvPr>
        </p:nvGraphicFramePr>
        <p:xfrm>
          <a:off x="1320091" y="2571750"/>
          <a:ext cx="6096000" cy="275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92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203E09-9D4C-C89F-E02C-F4B18E70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947152" cy="779318"/>
          </a:xfrm>
        </p:spPr>
        <p:txBody>
          <a:bodyPr/>
          <a:lstStyle/>
          <a:p>
            <a:r>
              <a:rPr lang="en-US" sz="2400" dirty="0"/>
              <a:t>IU surveys on energy insecurity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BE6CF5BD-474B-48D2-30C1-3398AD579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" b="4609"/>
          <a:stretch/>
        </p:blipFill>
        <p:spPr>
          <a:xfrm>
            <a:off x="1879172" y="1005431"/>
            <a:ext cx="5428007" cy="36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4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203E09-9D4C-C89F-E02C-F4B18E70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947152" cy="779318"/>
          </a:xfrm>
        </p:spPr>
        <p:txBody>
          <a:bodyPr/>
          <a:lstStyle/>
          <a:p>
            <a:r>
              <a:rPr lang="en-US" sz="2400" dirty="0"/>
              <a:t>IU surveys on energy insecurity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EDB66C41-C2C4-F48F-E4AA-55BA1F02EF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 b="4737"/>
          <a:stretch/>
        </p:blipFill>
        <p:spPr>
          <a:xfrm>
            <a:off x="56694" y="1115409"/>
            <a:ext cx="4496147" cy="3047518"/>
          </a:xfrm>
          <a:prstGeom prst="rect">
            <a:avLst/>
          </a:prstGeom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BD5A586-AC90-99DE-2602-A301899511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" b="4616"/>
          <a:stretch/>
        </p:blipFill>
        <p:spPr>
          <a:xfrm>
            <a:off x="4552840" y="1115409"/>
            <a:ext cx="4527313" cy="30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7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203E09-9D4C-C89F-E02C-F4B18E70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947152" cy="779318"/>
          </a:xfrm>
        </p:spPr>
        <p:txBody>
          <a:bodyPr/>
          <a:lstStyle/>
          <a:p>
            <a:r>
              <a:rPr lang="en-US" sz="2400" dirty="0"/>
              <a:t>IU surveys on energy insecurity</a:t>
            </a:r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FA567425-0FB1-46F8-38AC-653561CC814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57400" y="879308"/>
            <a:ext cx="5305926" cy="38290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5003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203E09-9D4C-C89F-E02C-F4B18E70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947152" cy="779318"/>
          </a:xfrm>
        </p:spPr>
        <p:txBody>
          <a:bodyPr/>
          <a:lstStyle/>
          <a:p>
            <a:r>
              <a:rPr lang="en-US" sz="2400" dirty="0"/>
              <a:t>IU project on disconnections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246F8-D2DE-C813-6692-553777589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837197"/>
            <a:ext cx="5029200" cy="3886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41EE36-1AFA-0B3E-FA1E-8B813E524AEB}"/>
              </a:ext>
            </a:extLst>
          </p:cNvPr>
          <p:cNvSpPr txBox="1">
            <a:spLocks/>
          </p:cNvSpPr>
          <p:nvPr/>
        </p:nvSpPr>
        <p:spPr>
          <a:xfrm>
            <a:off x="193775" y="1037514"/>
            <a:ext cx="3744561" cy="327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/>
            <a:r>
              <a:rPr lang="en-US" sz="1600" dirty="0">
                <a:solidFill>
                  <a:schemeClr val="tx1"/>
                </a:solidFill>
              </a:rPr>
              <a:t>Our Energy Justice Lab is developing a web-based, interactive dashboard with two main data features:</a:t>
            </a:r>
          </a:p>
          <a:p>
            <a:pPr marL="514350" lvl="1" indent="-114300"/>
            <a:r>
              <a:rPr lang="en-US" sz="1600" dirty="0">
                <a:solidFill>
                  <a:schemeClr val="tx1"/>
                </a:solidFill>
              </a:rPr>
              <a:t>Utility disconnections (electricity and gas)</a:t>
            </a:r>
          </a:p>
          <a:p>
            <a:pPr marL="514350" lvl="1" indent="-114300"/>
            <a:r>
              <a:rPr lang="en-US" sz="1600" dirty="0">
                <a:solidFill>
                  <a:schemeClr val="tx1"/>
                </a:solidFill>
              </a:rPr>
              <a:t>State-level policy protections.</a:t>
            </a:r>
          </a:p>
          <a:p>
            <a:pPr marL="114300" indent="-114300"/>
            <a:r>
              <a:rPr lang="en-US" sz="1600" dirty="0">
                <a:solidFill>
                  <a:schemeClr val="tx1"/>
                </a:solidFill>
              </a:rPr>
              <a:t>Expect to release in 2023.</a:t>
            </a:r>
          </a:p>
        </p:txBody>
      </p:sp>
    </p:spTree>
    <p:extLst>
      <p:ext uri="{BB962C8B-B14F-4D97-AF65-F5344CB8AC3E}">
        <p14:creationId xmlns:p14="http://schemas.microsoft.com/office/powerpoint/2010/main" val="277926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8F5A48-FA96-4D46-8D19-08E8F7C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560579" cy="779318"/>
          </a:xfrm>
        </p:spPr>
        <p:txBody>
          <a:bodyPr/>
          <a:lstStyle/>
          <a:p>
            <a:r>
              <a:rPr lang="en-US" sz="2400" dirty="0"/>
              <a:t>Funding sources</a:t>
            </a:r>
          </a:p>
        </p:txBody>
      </p:sp>
      <p:pic>
        <p:nvPicPr>
          <p:cNvPr id="6" name="Picture 2" descr="National Science Foundation - Wikipedia">
            <a:extLst>
              <a:ext uri="{FF2B5EF4-FFF2-40B4-BE49-F238E27FC236}">
                <a16:creationId xmlns:a16="http://schemas.microsoft.com/office/drawing/2014/main" id="{EA29742D-035E-9141-C5D3-507620466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56" y="1219915"/>
            <a:ext cx="1883558" cy="189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lfred P. Sloan Foundation – Science Plays">
            <a:extLst>
              <a:ext uri="{FF2B5EF4-FFF2-40B4-BE49-F238E27FC236}">
                <a16:creationId xmlns:a16="http://schemas.microsoft.com/office/drawing/2014/main" id="{DA32064D-92F3-C4F5-19E3-D76458950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0" y="1409934"/>
            <a:ext cx="1999129" cy="15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E146B-05C1-2CA9-0B79-1FFD1F8D1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48" y="3573430"/>
            <a:ext cx="7162800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053327-E432-9B34-56FA-955FBCEC8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94" y="1448099"/>
            <a:ext cx="1909880" cy="60429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EEBD900-4526-760A-0D0C-C32F92387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08" y="2071502"/>
            <a:ext cx="881436" cy="8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ntellectual Property Office - Gateway to Berkeley Lab Technology">
            <a:extLst>
              <a:ext uri="{FF2B5EF4-FFF2-40B4-BE49-F238E27FC236}">
                <a16:creationId xmlns:a16="http://schemas.microsoft.com/office/drawing/2014/main" id="{55E80B07-37DC-348C-5345-4FD66A33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40" y="1409934"/>
            <a:ext cx="2093519" cy="15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71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EF6C33-BE52-78DE-F52C-55869689578C}"/>
              </a:ext>
            </a:extLst>
          </p:cNvPr>
          <p:cNvSpPr txBox="1">
            <a:spLocks/>
          </p:cNvSpPr>
          <p:nvPr/>
        </p:nvSpPr>
        <p:spPr>
          <a:xfrm>
            <a:off x="3494428" y="1037515"/>
            <a:ext cx="5620871" cy="2792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Laura Helmke-Long, Sanya Carley and David M. Konisky, 2022, “</a:t>
            </a:r>
            <a:r>
              <a:rPr lang="en-US" sz="1100" dirty="0">
                <a:solidFill>
                  <a:schemeClr val="tx1"/>
                </a:solidFill>
                <a:hlinkClick r:id="rId2"/>
              </a:rPr>
              <a:t>Municipal Government Adaptive Capacity Programs for Vulnerable Populations during the U.S. Energy Transition</a:t>
            </a:r>
            <a:r>
              <a:rPr lang="en-US" sz="1100" dirty="0">
                <a:solidFill>
                  <a:schemeClr val="tx1"/>
                </a:solidFill>
              </a:rPr>
              <a:t>,” </a:t>
            </a:r>
            <a:r>
              <a:rPr lang="en-US" sz="1100" i="1" dirty="0">
                <a:solidFill>
                  <a:schemeClr val="tx1"/>
                </a:solidFill>
              </a:rPr>
              <a:t>Energy Policy</a:t>
            </a:r>
            <a:r>
              <a:rPr lang="en-US" sz="1100" dirty="0">
                <a:solidFill>
                  <a:schemeClr val="tx1"/>
                </a:solidFill>
              </a:rPr>
              <a:t>, 167.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Shalanda Baker, Sanya Carley, and David M. Konisky, 2021, “</a:t>
            </a:r>
            <a:r>
              <a:rPr lang="en-US" sz="1100" dirty="0">
                <a:solidFill>
                  <a:schemeClr val="tx1"/>
                </a:solidFill>
                <a:hlinkClick r:id="rId3"/>
              </a:rPr>
              <a:t>Energy Insecurity and the Urgent Need for Utility Disconnection Protections</a:t>
            </a:r>
            <a:r>
              <a:rPr lang="en-US" sz="1100" dirty="0">
                <a:solidFill>
                  <a:schemeClr val="tx1"/>
                </a:solidFill>
              </a:rPr>
              <a:t>,” </a:t>
            </a:r>
            <a:r>
              <a:rPr lang="en-US" sz="1100" i="1" dirty="0">
                <a:solidFill>
                  <a:schemeClr val="tx1"/>
                </a:solidFill>
              </a:rPr>
              <a:t>Energy Policy</a:t>
            </a:r>
            <a:r>
              <a:rPr lang="en-US" sz="1100" dirty="0">
                <a:solidFill>
                  <a:schemeClr val="tx1"/>
                </a:solidFill>
              </a:rPr>
              <a:t> 159, 112663.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Michelle Graff, Sanya Carley, David M. Konisky, and Trevor Memmott, 2021, “</a:t>
            </a:r>
            <a:r>
              <a:rPr lang="en-US" sz="1100" dirty="0">
                <a:solidFill>
                  <a:schemeClr val="tx1"/>
                </a:solidFill>
                <a:hlinkClick r:id="rId4"/>
              </a:rPr>
              <a:t>Which Households are Energy Insecure? An Empirical Analysis of Race, Housing Conditions, and Energy Burdens in the United States</a:t>
            </a:r>
            <a:r>
              <a:rPr lang="en-US" sz="1100" dirty="0">
                <a:solidFill>
                  <a:schemeClr val="tx1"/>
                </a:solidFill>
              </a:rPr>
              <a:t>,” </a:t>
            </a:r>
            <a:r>
              <a:rPr lang="en-US" sz="1100" i="1" dirty="0">
                <a:solidFill>
                  <a:schemeClr val="tx1"/>
                </a:solidFill>
              </a:rPr>
              <a:t>Energy Research &amp; Social Science</a:t>
            </a:r>
            <a:r>
              <a:rPr lang="en-US" sz="1100" dirty="0">
                <a:solidFill>
                  <a:schemeClr val="tx1"/>
                </a:solidFill>
              </a:rPr>
              <a:t> 79, 102144.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Michelle Graff, David M. Konisky, Sanya Carley and Trevor Memmott, 2021, “</a:t>
            </a:r>
            <a:r>
              <a:rPr lang="en-US" sz="1100" dirty="0">
                <a:solidFill>
                  <a:schemeClr val="tx1"/>
                </a:solidFill>
                <a:hlinkClick r:id="rId5"/>
              </a:rPr>
              <a:t>Climate Change and Energy Insecurity: A Growing Need for Policy Intervention</a:t>
            </a:r>
            <a:r>
              <a:rPr lang="en-US" sz="1100" dirty="0">
                <a:solidFill>
                  <a:schemeClr val="tx1"/>
                </a:solidFill>
              </a:rPr>
              <a:t>,” </a:t>
            </a:r>
            <a:r>
              <a:rPr lang="en-US" sz="1100" i="1" dirty="0">
                <a:solidFill>
                  <a:schemeClr val="tx1"/>
                </a:solidFill>
              </a:rPr>
              <a:t>Environmental Justice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Trevor Memmott, Sanya Carley, Michelle Graff, and David M. Konisky, 2021, “</a:t>
            </a:r>
            <a:r>
              <a:rPr lang="en-US" sz="1100" dirty="0">
                <a:solidFill>
                  <a:schemeClr val="tx1"/>
                </a:solidFill>
                <a:hlinkClick r:id="rId6"/>
              </a:rPr>
              <a:t>Sociodemographic Disparities in Energy Insecurity among Low-income Households Before and During the COVID-19 Pandemic</a:t>
            </a:r>
            <a:r>
              <a:rPr lang="en-US" sz="1100" dirty="0">
                <a:solidFill>
                  <a:schemeClr val="tx1"/>
                </a:solidFill>
              </a:rPr>
              <a:t>,” </a:t>
            </a:r>
            <a:r>
              <a:rPr lang="en-US" sz="1100" i="1" dirty="0">
                <a:solidFill>
                  <a:schemeClr val="tx1"/>
                </a:solidFill>
              </a:rPr>
              <a:t>Nature Energy</a:t>
            </a:r>
            <a:r>
              <a:rPr lang="en-US" sz="1100" dirty="0">
                <a:solidFill>
                  <a:schemeClr val="tx1"/>
                </a:solidFill>
              </a:rPr>
              <a:t> 6: 186-193.</a:t>
            </a:r>
          </a:p>
        </p:txBody>
      </p:sp>
      <p:pic>
        <p:nvPicPr>
          <p:cNvPr id="1025" name="Picture 1" descr="page1image53257776">
            <a:hlinkClick r:id="rId7"/>
            <a:extLst>
              <a:ext uri="{FF2B5EF4-FFF2-40B4-BE49-F238E27FC236}">
                <a16:creationId xmlns:a16="http://schemas.microsoft.com/office/drawing/2014/main" id="{017BE24E-A224-B642-F16F-170354B1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2" y="1093848"/>
            <a:ext cx="2614874" cy="4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AE48C1-2D09-FC03-1DAE-B48D7F10B8C7}"/>
              </a:ext>
            </a:extLst>
          </p:cNvPr>
          <p:cNvSpPr txBox="1">
            <a:spLocks/>
          </p:cNvSpPr>
          <p:nvPr/>
        </p:nvSpPr>
        <p:spPr>
          <a:xfrm>
            <a:off x="435656" y="258197"/>
            <a:ext cx="5920320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00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/>
              <a:t>Resources and contact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8530AC-1ED8-50CB-82D0-BD4B2228213D}"/>
              </a:ext>
            </a:extLst>
          </p:cNvPr>
          <p:cNvSpPr txBox="1"/>
          <p:nvPr/>
        </p:nvSpPr>
        <p:spPr>
          <a:xfrm>
            <a:off x="254944" y="2193149"/>
            <a:ext cx="3077567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IU Collaborators: Sanya Carley, Michelle Graff, Laura Helmke-Long, and Trevor Memmott.</a:t>
            </a:r>
          </a:p>
          <a:p>
            <a:endParaRPr lang="en-US" sz="1400" dirty="0"/>
          </a:p>
          <a:p>
            <a:r>
              <a:rPr lang="en-US" sz="1400" dirty="0"/>
              <a:t>Research assistants: Jacob Alder, Harsh Atha, Alexander Gordon-Sandweiss, Himanshu Joshi, Emmanuel Kwakye, Rohit Gampa, Emily Nash, Victor Peters, Tushar Samantaray, and Brie Warwick.</a:t>
            </a:r>
          </a:p>
          <a:p>
            <a:endParaRPr 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FEF7A2-4F28-0F79-FA8E-FA26B131219C}"/>
              </a:ext>
            </a:extLst>
          </p:cNvPr>
          <p:cNvSpPr/>
          <p:nvPr/>
        </p:nvSpPr>
        <p:spPr>
          <a:xfrm>
            <a:off x="254944" y="1574131"/>
            <a:ext cx="2383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9"/>
              </a:rPr>
              <a:t>https://energyjustice.indiana.edu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956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407" y="2194624"/>
            <a:ext cx="7859185" cy="37712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3461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022D-94B7-735F-10D1-CFBEEFEE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03" y="1175569"/>
            <a:ext cx="4560579" cy="2792362"/>
          </a:xfrm>
        </p:spPr>
        <p:txBody>
          <a:bodyPr>
            <a:normAutofit/>
          </a:bodyPr>
          <a:lstStyle/>
          <a:p>
            <a:pPr marL="114300" indent="-114300"/>
            <a:r>
              <a:rPr lang="en-US" dirty="0"/>
              <a:t>Definition: </a:t>
            </a:r>
            <a:r>
              <a:rPr lang="en-US" b="1" i="1" dirty="0"/>
              <a:t>the percentage of household income spent on energy bills.*</a:t>
            </a:r>
          </a:p>
          <a:p>
            <a:pPr marL="514350" lvl="1" indent="-114300"/>
            <a:r>
              <a:rPr lang="en-US" dirty="0"/>
              <a:t>Indicator of energy affordability that can be calibrated to local income.</a:t>
            </a:r>
          </a:p>
          <a:p>
            <a:pPr marL="514350" lvl="1" indent="-114300"/>
            <a:r>
              <a:rPr lang="en-US" dirty="0"/>
              <a:t>Generally, households with a 6% energy burden or higher are considered to have a high burden.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203E09-9D4C-C89F-E02C-F4B18E70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560579" cy="779318"/>
          </a:xfrm>
        </p:spPr>
        <p:txBody>
          <a:bodyPr/>
          <a:lstStyle/>
          <a:p>
            <a:r>
              <a:rPr lang="en-US" sz="2400" dirty="0"/>
              <a:t>Energy burden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30C7E34-7ACD-864D-D136-60C116015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57" y="390354"/>
            <a:ext cx="2800952" cy="21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partment Air Conditioner: The Ultimate Guide for Urban Dwellers">
            <a:extLst>
              <a:ext uri="{FF2B5EF4-FFF2-40B4-BE49-F238E27FC236}">
                <a16:creationId xmlns:a16="http://schemas.microsoft.com/office/drawing/2014/main" id="{B9A0452B-568D-9A9A-B7B4-2A4AF0BB8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57" y="2627954"/>
            <a:ext cx="2800952" cy="18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683721-0686-C766-421E-F1405F6567C5}"/>
              </a:ext>
            </a:extLst>
          </p:cNvPr>
          <p:cNvSpPr txBox="1"/>
          <p:nvPr/>
        </p:nvSpPr>
        <p:spPr>
          <a:xfrm>
            <a:off x="98612" y="4223677"/>
            <a:ext cx="3215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*ACEEE, </a:t>
            </a:r>
            <a:r>
              <a:rPr lang="en-US" sz="1200" i="1" dirty="0">
                <a:hlinkClick r:id="rId4"/>
              </a:rPr>
              <a:t>Understanding Energy Affordability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7489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943E8B-D5F3-3A5D-67E9-7F1E4B565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90" y="721659"/>
            <a:ext cx="5629210" cy="370018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7A60C3-6355-648C-B06D-54EEE9E6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04" y="1175569"/>
            <a:ext cx="3499850" cy="2792362"/>
          </a:xfrm>
        </p:spPr>
        <p:txBody>
          <a:bodyPr>
            <a:normAutofit/>
          </a:bodyPr>
          <a:lstStyle/>
          <a:p>
            <a:pPr marL="114300" indent="-114300"/>
            <a:r>
              <a:rPr lang="en-US" dirty="0"/>
              <a:t>U.S. DOE, Low-Income Energy Affordability Data (LEAD) Tool</a:t>
            </a:r>
          </a:p>
          <a:p>
            <a:pPr marL="514350" lvl="1" indent="-114300"/>
            <a:r>
              <a:rPr lang="en-US" dirty="0"/>
              <a:t>Data by nation, state, counties, cities, and census tracts.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203E09-9D4C-C89F-E02C-F4B18E70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560579" cy="779318"/>
          </a:xfrm>
        </p:spPr>
        <p:txBody>
          <a:bodyPr/>
          <a:lstStyle/>
          <a:p>
            <a:r>
              <a:rPr lang="en-US" sz="2400" dirty="0"/>
              <a:t>Disparities in energy burden</a:t>
            </a:r>
          </a:p>
        </p:txBody>
      </p:sp>
    </p:spTree>
    <p:extLst>
      <p:ext uri="{BB962C8B-B14F-4D97-AF65-F5344CB8AC3E}">
        <p14:creationId xmlns:p14="http://schemas.microsoft.com/office/powerpoint/2010/main" val="28021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940B5F-CB50-85D3-964F-7B9CAB5E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90" y="721660"/>
            <a:ext cx="5629210" cy="370018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7A60C3-6355-648C-B06D-54EEE9E6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04" y="1175569"/>
            <a:ext cx="3499850" cy="2792362"/>
          </a:xfrm>
        </p:spPr>
        <p:txBody>
          <a:bodyPr>
            <a:normAutofit/>
          </a:bodyPr>
          <a:lstStyle/>
          <a:p>
            <a:pPr marL="114300" indent="-114300"/>
            <a:r>
              <a:rPr lang="en-US" dirty="0"/>
              <a:t>U.S. DOE, Low-Income Energy Affordability Data (LEAD) Tool</a:t>
            </a:r>
          </a:p>
          <a:p>
            <a:pPr marL="514350" lvl="1" indent="-114300"/>
            <a:r>
              <a:rPr lang="en-US" dirty="0"/>
              <a:t>Data by nation, state, counties, cities, and census tracts.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3B9B39-80F0-6CA5-EF73-EF924598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560579" cy="779318"/>
          </a:xfrm>
        </p:spPr>
        <p:txBody>
          <a:bodyPr/>
          <a:lstStyle/>
          <a:p>
            <a:r>
              <a:rPr lang="en-US" sz="2400" dirty="0"/>
              <a:t>Disparities in energy burden</a:t>
            </a:r>
          </a:p>
        </p:txBody>
      </p:sp>
    </p:spTree>
    <p:extLst>
      <p:ext uri="{BB962C8B-B14F-4D97-AF65-F5344CB8AC3E}">
        <p14:creationId xmlns:p14="http://schemas.microsoft.com/office/powerpoint/2010/main" val="230310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7A60C3-6355-648C-B06D-54EEE9E6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99" y="1101460"/>
            <a:ext cx="3499850" cy="2792362"/>
          </a:xfrm>
        </p:spPr>
        <p:txBody>
          <a:bodyPr>
            <a:normAutofit/>
          </a:bodyPr>
          <a:lstStyle/>
          <a:p>
            <a:pPr marL="114300" indent="-114300"/>
            <a:r>
              <a:rPr lang="en-US" dirty="0"/>
              <a:t>U.S. DOE, Low-Income Energy Affordability Data (LEAD) Tool</a:t>
            </a:r>
          </a:p>
          <a:p>
            <a:pPr marL="514350" lvl="1" indent="-114300"/>
            <a:r>
              <a:rPr lang="en-US" dirty="0"/>
              <a:t>Data by nation, state, counties, cities, and census tracts.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45E34-C1CB-E584-E891-D2D40B02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9" y="1037515"/>
            <a:ext cx="4797236" cy="34336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BB5158C-5600-382F-A439-6E1C20B1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560579" cy="779318"/>
          </a:xfrm>
        </p:spPr>
        <p:txBody>
          <a:bodyPr/>
          <a:lstStyle/>
          <a:p>
            <a:r>
              <a:rPr lang="en-US" sz="2400" dirty="0"/>
              <a:t>Disparities in energy burden</a:t>
            </a:r>
          </a:p>
        </p:txBody>
      </p:sp>
    </p:spTree>
    <p:extLst>
      <p:ext uri="{BB962C8B-B14F-4D97-AF65-F5344CB8AC3E}">
        <p14:creationId xmlns:p14="http://schemas.microsoft.com/office/powerpoint/2010/main" val="328078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0958EA-937F-1D6C-8C61-E9468B108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728" y="609602"/>
            <a:ext cx="3736273" cy="4049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54D7B-205E-423B-EEB6-CDEC4BDA4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9" y="1030943"/>
            <a:ext cx="4797236" cy="34336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42A4C5A-EFD7-B5B1-EC00-A830D463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560579" cy="779318"/>
          </a:xfrm>
        </p:spPr>
        <p:txBody>
          <a:bodyPr/>
          <a:lstStyle/>
          <a:p>
            <a:r>
              <a:rPr lang="en-US" sz="2400" dirty="0"/>
              <a:t>Disparities in energy burden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91762B-1AB6-1497-8377-A2E5145D58E5}"/>
              </a:ext>
            </a:extLst>
          </p:cNvPr>
          <p:cNvSpPr txBox="1"/>
          <p:nvPr/>
        </p:nvSpPr>
        <p:spPr>
          <a:xfrm>
            <a:off x="6183726" y="273087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hlinkClick r:id="rId4"/>
              </a:rPr>
              <a:t>Mapping Inequality</a:t>
            </a:r>
            <a:endParaRPr lang="en-US" sz="1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6A0D2-CBB6-12B6-C526-6CE3803EDA9B}"/>
              </a:ext>
            </a:extLst>
          </p:cNvPr>
          <p:cNvSpPr txBox="1"/>
          <p:nvPr/>
        </p:nvSpPr>
        <p:spPr>
          <a:xfrm>
            <a:off x="1450096" y="4464581"/>
            <a:ext cx="1540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USDOE, </a:t>
            </a:r>
            <a:r>
              <a:rPr lang="en-US" sz="1200" i="1" dirty="0">
                <a:hlinkClick r:id="rId5"/>
              </a:rPr>
              <a:t>LEAD Tool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285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0958EA-937F-1D6C-8C61-E9468B108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728" y="609602"/>
            <a:ext cx="3736273" cy="4049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54D7B-205E-423B-EEB6-CDEC4BDA4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9" y="1030943"/>
            <a:ext cx="4797236" cy="34336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42A4C5A-EFD7-B5B1-EC00-A830D463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560579" cy="779318"/>
          </a:xfrm>
        </p:spPr>
        <p:txBody>
          <a:bodyPr/>
          <a:lstStyle/>
          <a:p>
            <a:r>
              <a:rPr lang="en-US" sz="2400" dirty="0"/>
              <a:t>Disparities in energy burden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9F3A33-49DF-805F-72BE-53CB8626A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234" y="609602"/>
            <a:ext cx="4092463" cy="38549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E6A0D2-CBB6-12B6-C526-6CE3803EDA9B}"/>
              </a:ext>
            </a:extLst>
          </p:cNvPr>
          <p:cNvSpPr txBox="1"/>
          <p:nvPr/>
        </p:nvSpPr>
        <p:spPr>
          <a:xfrm>
            <a:off x="1450096" y="4464581"/>
            <a:ext cx="1540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USDOE, </a:t>
            </a:r>
            <a:r>
              <a:rPr lang="en-US" sz="1200" i="1" dirty="0">
                <a:hlinkClick r:id="rId5"/>
              </a:rPr>
              <a:t>LEAD Tool</a:t>
            </a:r>
            <a:endParaRPr lang="en-US" sz="12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442A7-E6FD-EE65-91DA-E5E83BB7E020}"/>
              </a:ext>
            </a:extLst>
          </p:cNvPr>
          <p:cNvSpPr txBox="1"/>
          <p:nvPr/>
        </p:nvSpPr>
        <p:spPr>
          <a:xfrm>
            <a:off x="5408723" y="274031"/>
            <a:ext cx="3299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hlinkClick r:id="rId6"/>
              </a:rPr>
              <a:t>Climate and Economic Justice Screening Tool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8399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42A4C5A-EFD7-B5B1-EC00-A830D463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560579" cy="779318"/>
          </a:xfrm>
        </p:spPr>
        <p:txBody>
          <a:bodyPr/>
          <a:lstStyle/>
          <a:p>
            <a:r>
              <a:rPr lang="en-US" sz="2400" dirty="0"/>
              <a:t>Disparities in energy burden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767E2E-6698-C1E1-151D-18DDD64E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03" y="1037515"/>
            <a:ext cx="4070344" cy="3059356"/>
          </a:xfrm>
        </p:spPr>
        <p:txBody>
          <a:bodyPr>
            <a:normAutofit fontScale="92500" lnSpcReduction="10000"/>
          </a:bodyPr>
          <a:lstStyle/>
          <a:p>
            <a:pPr marL="114300" indent="-114300"/>
            <a:r>
              <a:rPr lang="en-US" dirty="0"/>
              <a:t>Energy burdens among vulnerable populations are much higher.</a:t>
            </a:r>
          </a:p>
          <a:p>
            <a:pPr marL="114300" indent="-114300"/>
            <a:r>
              <a:rPr lang="en-US" dirty="0"/>
              <a:t>Analysis show that, </a:t>
            </a:r>
            <a:r>
              <a:rPr lang="en-US" i="1" dirty="0"/>
              <a:t>controlling for income household size, and city of residence, </a:t>
            </a:r>
            <a:r>
              <a:rPr lang="en-US" dirty="0"/>
              <a:t>Black renters and homeowners pay much more for energy.*</a:t>
            </a:r>
          </a:p>
          <a:p>
            <a:pPr marL="514350" lvl="1" indent="-114300"/>
            <a:r>
              <a:rPr lang="en-US" sz="1700" dirty="0"/>
              <a:t>$273/year for renters</a:t>
            </a:r>
          </a:p>
          <a:p>
            <a:pPr marL="514350" lvl="1" indent="-114300"/>
            <a:r>
              <a:rPr lang="en-US" sz="1700" dirty="0"/>
              <a:t>$408/year for homeowners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E5060-D93C-702F-F765-245B52E4D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851" y="824753"/>
            <a:ext cx="4527775" cy="39422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324C2A-1900-50D8-798F-323A925731A0}"/>
              </a:ext>
            </a:extLst>
          </p:cNvPr>
          <p:cNvSpPr txBox="1"/>
          <p:nvPr/>
        </p:nvSpPr>
        <p:spPr>
          <a:xfrm>
            <a:off x="5126584" y="547754"/>
            <a:ext cx="3696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ACEEE, </a:t>
            </a:r>
            <a:r>
              <a:rPr lang="en-US" sz="1200" i="1" dirty="0">
                <a:hlinkClick r:id="rId3"/>
              </a:rPr>
              <a:t>How High are Household Energy Burdens</a:t>
            </a:r>
            <a:endParaRPr lang="en-US" sz="12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5B0B3-87E2-7312-4C8F-4E8329E3C7F5}"/>
              </a:ext>
            </a:extLst>
          </p:cNvPr>
          <p:cNvSpPr txBox="1"/>
          <p:nvPr/>
        </p:nvSpPr>
        <p:spPr>
          <a:xfrm>
            <a:off x="98612" y="4169887"/>
            <a:ext cx="380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*Lyubich, 2020, </a:t>
            </a:r>
            <a:r>
              <a:rPr lang="en-US" sz="1200" dirty="0">
                <a:hlinkClick r:id="rId4"/>
              </a:rPr>
              <a:t>The Race Gap in Residential Energy </a:t>
            </a:r>
          </a:p>
          <a:p>
            <a:r>
              <a:rPr lang="en-US" sz="1200" dirty="0">
                <a:hlinkClick r:id="rId4"/>
              </a:rPr>
              <a:t>Expenditures</a:t>
            </a:r>
            <a:r>
              <a:rPr lang="en-US" sz="1200" dirty="0"/>
              <a:t>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6169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022D-94B7-735F-10D1-CFBEEFEE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44" y="1062334"/>
            <a:ext cx="4651131" cy="2792362"/>
          </a:xfrm>
        </p:spPr>
        <p:txBody>
          <a:bodyPr>
            <a:normAutofit/>
          </a:bodyPr>
          <a:lstStyle/>
          <a:p>
            <a:pPr marL="114300" indent="-114300"/>
            <a:r>
              <a:rPr lang="en-US" dirty="0"/>
              <a:t>Definition: </a:t>
            </a:r>
            <a:r>
              <a:rPr lang="en-US" b="1" i="1" dirty="0"/>
              <a:t>inability of a household to financially meet its basic energy needs.</a:t>
            </a:r>
          </a:p>
          <a:p>
            <a:pPr marL="514350" lvl="1" indent="-114300"/>
            <a:r>
              <a:rPr lang="en-US" sz="1600" dirty="0"/>
              <a:t>Households with 10% of energy burden or higher.*</a:t>
            </a:r>
          </a:p>
          <a:p>
            <a:pPr marL="514350" lvl="1" indent="-114300"/>
            <a:r>
              <a:rPr lang="en-US" sz="1600" dirty="0"/>
              <a:t>Additional indicators: inability to pay an energy bill; forgoing other basic needs (e.g., food, medical care) to pay an energy bill; utility disconnection.**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203E09-9D4C-C89F-E02C-F4B18E70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" y="258197"/>
            <a:ext cx="4560579" cy="779318"/>
          </a:xfrm>
        </p:spPr>
        <p:txBody>
          <a:bodyPr/>
          <a:lstStyle/>
          <a:p>
            <a:r>
              <a:rPr lang="en-US" sz="2400" dirty="0"/>
              <a:t>Energy insecurity</a:t>
            </a:r>
          </a:p>
        </p:txBody>
      </p:sp>
      <p:pic>
        <p:nvPicPr>
          <p:cNvPr id="6" name="Picture 5" descr="Disconnection Notice Stock Photo - Download Image Now - iStock">
            <a:extLst>
              <a:ext uri="{FF2B5EF4-FFF2-40B4-BE49-F238E27FC236}">
                <a16:creationId xmlns:a16="http://schemas.microsoft.com/office/drawing/2014/main" id="{B3E975DD-6E4D-2993-298F-F7BF5C87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07" y="1062334"/>
            <a:ext cx="4117717" cy="26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BFCB67-DF9E-027D-B634-2820D3D05E81}"/>
              </a:ext>
            </a:extLst>
          </p:cNvPr>
          <p:cNvSpPr txBox="1"/>
          <p:nvPr/>
        </p:nvSpPr>
        <p:spPr>
          <a:xfrm>
            <a:off x="98612" y="4037673"/>
            <a:ext cx="6425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*National Center for Children in Poverty, </a:t>
            </a:r>
            <a:r>
              <a:rPr lang="en-US" sz="1200" i="1" dirty="0">
                <a:hlinkClick r:id="rId3"/>
              </a:rPr>
              <a:t>Energy Insecurity among Families with Children.</a:t>
            </a:r>
            <a:endParaRPr lang="en-US" sz="1200" i="1" dirty="0"/>
          </a:p>
          <a:p>
            <a:r>
              <a:rPr lang="en-US" sz="1200" dirty="0"/>
              <a:t>*Memmott, Carley, Graff, and Konisky, “</a:t>
            </a:r>
            <a:r>
              <a:rPr lang="en-US" sz="1200" dirty="0">
                <a:hlinkClick r:id="rId4"/>
              </a:rPr>
              <a:t>Sociodemographic disparities in energy insecurity </a:t>
            </a:r>
          </a:p>
          <a:p>
            <a:r>
              <a:rPr lang="en-US" sz="1200" dirty="0">
                <a:hlinkClick r:id="rId4"/>
              </a:rPr>
              <a:t>among low-income households before and during the COVID-19 pandemic</a:t>
            </a:r>
            <a:r>
              <a:rPr lang="en-US" sz="1200" dirty="0"/>
              <a:t>,” </a:t>
            </a:r>
            <a:r>
              <a:rPr lang="en-US" sz="1200" i="1" dirty="0"/>
              <a:t>Nature Energy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870721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58182CE-E0EB-4CE6-8A2F-5C6665EDDE1F}" vid="{8C2B06BA-77CE-4E2F-8473-17EA5608D6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F5D463876B2498F216835DB1298F6" ma:contentTypeVersion="11" ma:contentTypeDescription="Create a new document." ma:contentTypeScope="" ma:versionID="db64350b430c586d6355f76b2f5f0af8">
  <xsd:schema xmlns:xsd="http://www.w3.org/2001/XMLSchema" xmlns:xs="http://www.w3.org/2001/XMLSchema" xmlns:p="http://schemas.microsoft.com/office/2006/metadata/properties" xmlns:ns2="82db8b44-0703-48fc-920e-285d3f66b75e" xmlns:ns3="8db4f6ed-281a-40b3-a3a6-248115f75364" targetNamespace="http://schemas.microsoft.com/office/2006/metadata/properties" ma:root="true" ma:fieldsID="fbf38b88dd773cf9a96d613dfc3a3f0c" ns2:_="" ns3:_="">
    <xsd:import namespace="82db8b44-0703-48fc-920e-285d3f66b75e"/>
    <xsd:import namespace="8db4f6ed-281a-40b3-a3a6-248115f75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b8b44-0703-48fc-920e-285d3f66b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4f6ed-281a-40b3-a3a6-248115f75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912615-EBA3-4935-AD83-36E537F3B13C}">
  <ds:schemaRefs>
    <ds:schemaRef ds:uri="82db8b44-0703-48fc-920e-285d3f66b75e"/>
    <ds:schemaRef ds:uri="8db4f6ed-281a-40b3-a3a6-248115f753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8db4f6ed-281a-40b3-a3a6-248115f75364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82db8b44-0703-48fc-920e-285d3f66b7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</Template>
  <TotalTime>928</TotalTime>
  <Words>796</Words>
  <Application>Microsoft Macintosh PowerPoint</Application>
  <PresentationFormat>On-screen Show (16:9)</PresentationFormat>
  <Paragraphs>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Main</vt:lpstr>
      <vt:lpstr>Disparities in energy affordability: Measures, data, and key findings</vt:lpstr>
      <vt:lpstr>Energy burden</vt:lpstr>
      <vt:lpstr>Disparities in energy burden</vt:lpstr>
      <vt:lpstr>Disparities in energy burden</vt:lpstr>
      <vt:lpstr>Disparities in energy burden</vt:lpstr>
      <vt:lpstr>Disparities in energy burden</vt:lpstr>
      <vt:lpstr>Disparities in energy burden</vt:lpstr>
      <vt:lpstr>Disparities in energy burden</vt:lpstr>
      <vt:lpstr>Energy insecurity</vt:lpstr>
      <vt:lpstr>Disparities in energy insecurity</vt:lpstr>
      <vt:lpstr>IU surveys on energy insecurity</vt:lpstr>
      <vt:lpstr>IU surveys on energy insecurity</vt:lpstr>
      <vt:lpstr>IU surveys on energy insecurity</vt:lpstr>
      <vt:lpstr>IU surveys on energy insecurity</vt:lpstr>
      <vt:lpstr>IU project on disconnections</vt:lpstr>
      <vt:lpstr>Funding 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Unnecessarily extra long title of presentation</dc:title>
  <dc:creator>Gonzalez, Daniel Allan</dc:creator>
  <cp:lastModifiedBy>Konisky, David</cp:lastModifiedBy>
  <cp:revision>52</cp:revision>
  <cp:lastPrinted>2014-06-24T16:10:50Z</cp:lastPrinted>
  <dcterms:created xsi:type="dcterms:W3CDTF">2021-03-05T18:35:33Z</dcterms:created>
  <dcterms:modified xsi:type="dcterms:W3CDTF">2022-06-14T12:23:08Z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0x010100774F5D463876B2498F216835DB1298F6</vt:lpwstr>
  </property>
</Properties>
</file>