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4"/>
  </p:notesMasterIdLst>
  <p:sldIdLst>
    <p:sldId id="256" r:id="rId5"/>
    <p:sldId id="1378" r:id="rId6"/>
    <p:sldId id="1383" r:id="rId7"/>
    <p:sldId id="1398" r:id="rId8"/>
    <p:sldId id="1382" r:id="rId9"/>
    <p:sldId id="1454" r:id="rId10"/>
    <p:sldId id="1380" r:id="rId11"/>
    <p:sldId id="1456" r:id="rId12"/>
    <p:sldId id="1455" r:id="rId13"/>
  </p:sldIdLst>
  <p:sldSz cx="12192000" cy="6858000"/>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0A4518-3E4F-4EEA-BE64-3F8BF03E4C92}" v="1" dt="2022-06-13T12:22:13.4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0098"/>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idx="1"/>
          </p:nvPr>
        </p:nvSpPr>
        <p:spPr>
          <a:xfrm>
            <a:off x="4023092" y="0"/>
            <a:ext cx="3077739" cy="470098"/>
          </a:xfrm>
          <a:prstGeom prst="rect">
            <a:avLst/>
          </a:prstGeom>
        </p:spPr>
        <p:txBody>
          <a:bodyPr vert="horz" lIns="94119" tIns="47060" rIns="94119" bIns="47060" rtlCol="0"/>
          <a:lstStyle>
            <a:lvl1pPr algn="r">
              <a:defRPr sz="1200"/>
            </a:lvl1pPr>
          </a:lstStyle>
          <a:p>
            <a:fld id="{B42F9638-3795-4918-910B-6E93985CFAE1}" type="datetimeFigureOut">
              <a:rPr lang="en-US" smtClean="0"/>
              <a:t>6/13/2022</a:t>
            </a:fld>
            <a:endParaRPr lang="en-US"/>
          </a:p>
        </p:txBody>
      </p:sp>
      <p:sp>
        <p:nvSpPr>
          <p:cNvPr id="4" name="Slide Image Placeholder 3"/>
          <p:cNvSpPr>
            <a:spLocks noGrp="1" noRot="1" noChangeAspect="1"/>
          </p:cNvSpPr>
          <p:nvPr>
            <p:ph type="sldImg" idx="2"/>
          </p:nvPr>
        </p:nvSpPr>
        <p:spPr>
          <a:xfrm>
            <a:off x="739775" y="1171575"/>
            <a:ext cx="5622925" cy="3162300"/>
          </a:xfrm>
          <a:prstGeom prst="rect">
            <a:avLst/>
          </a:prstGeom>
          <a:noFill/>
          <a:ln w="12700">
            <a:solidFill>
              <a:prstClr val="black"/>
            </a:solidFill>
          </a:ln>
        </p:spPr>
        <p:txBody>
          <a:bodyPr vert="horz" lIns="94119" tIns="47060" rIns="94119" bIns="47060" rtlCol="0" anchor="ctr"/>
          <a:lstStyle/>
          <a:p>
            <a:endParaRPr lang="en-US"/>
          </a:p>
        </p:txBody>
      </p:sp>
      <p:sp>
        <p:nvSpPr>
          <p:cNvPr id="5" name="Notes Placeholder 4"/>
          <p:cNvSpPr>
            <a:spLocks noGrp="1"/>
          </p:cNvSpPr>
          <p:nvPr>
            <p:ph type="body" sz="quarter" idx="3"/>
          </p:nvPr>
        </p:nvSpPr>
        <p:spPr>
          <a:xfrm>
            <a:off x="710248" y="4509036"/>
            <a:ext cx="5681980" cy="3689211"/>
          </a:xfrm>
          <a:prstGeom prst="rect">
            <a:avLst/>
          </a:prstGeom>
        </p:spPr>
        <p:txBody>
          <a:bodyPr vert="horz" lIns="94119" tIns="47060" rIns="94119" bIns="4706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77739" cy="470097"/>
          </a:xfrm>
          <a:prstGeom prst="rect">
            <a:avLst/>
          </a:prstGeom>
        </p:spPr>
        <p:txBody>
          <a:bodyPr vert="horz" lIns="94119" tIns="47060" rIns="94119" bIns="4706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899328"/>
            <a:ext cx="3077739" cy="470097"/>
          </a:xfrm>
          <a:prstGeom prst="rect">
            <a:avLst/>
          </a:prstGeom>
        </p:spPr>
        <p:txBody>
          <a:bodyPr vert="horz" lIns="94119" tIns="47060" rIns="94119" bIns="47060" rtlCol="0" anchor="b"/>
          <a:lstStyle>
            <a:lvl1pPr algn="r">
              <a:defRPr sz="1200"/>
            </a:lvl1pPr>
          </a:lstStyle>
          <a:p>
            <a:fld id="{EBB0B5D7-51F5-489E-A3BF-148EBCE83BDE}" type="slidenum">
              <a:rPr lang="en-US" smtClean="0"/>
              <a:t>‹#›</a:t>
            </a:fld>
            <a:endParaRPr lang="en-US"/>
          </a:p>
        </p:txBody>
      </p:sp>
    </p:spTree>
    <p:extLst>
      <p:ext uri="{BB962C8B-B14F-4D97-AF65-F5344CB8AC3E}">
        <p14:creationId xmlns:p14="http://schemas.microsoft.com/office/powerpoint/2010/main" val="3000783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6349F9E-996B-4002-887C-B1EC0686DC5C}" type="datetime1">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483D9-FFC9-4661-BAC1-9E8BB598BB81}" type="slidenum">
              <a:rPr lang="en-US" smtClean="0"/>
              <a:t>‹#›</a:t>
            </a:fld>
            <a:endParaRPr lang="en-US"/>
          </a:p>
        </p:txBody>
      </p:sp>
    </p:spTree>
    <p:extLst>
      <p:ext uri="{BB962C8B-B14F-4D97-AF65-F5344CB8AC3E}">
        <p14:creationId xmlns:p14="http://schemas.microsoft.com/office/powerpoint/2010/main" val="4252028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FE90A6-18C7-40F7-900D-36E387F436C0}" type="datetime1">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483D9-FFC9-4661-BAC1-9E8BB598BB81}" type="slidenum">
              <a:rPr lang="en-US" smtClean="0"/>
              <a:t>‹#›</a:t>
            </a:fld>
            <a:endParaRPr lang="en-US"/>
          </a:p>
        </p:txBody>
      </p:sp>
    </p:spTree>
    <p:extLst>
      <p:ext uri="{BB962C8B-B14F-4D97-AF65-F5344CB8AC3E}">
        <p14:creationId xmlns:p14="http://schemas.microsoft.com/office/powerpoint/2010/main" val="265674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040530-9661-4C32-AC5D-BF67C6D36CC3}" type="datetime1">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483D9-FFC9-4661-BAC1-9E8BB598BB81}" type="slidenum">
              <a:rPr lang="en-US" smtClean="0"/>
              <a:t>‹#›</a:t>
            </a:fld>
            <a:endParaRPr lang="en-US"/>
          </a:p>
        </p:txBody>
      </p:sp>
    </p:spTree>
    <p:extLst>
      <p:ext uri="{BB962C8B-B14F-4D97-AF65-F5344CB8AC3E}">
        <p14:creationId xmlns:p14="http://schemas.microsoft.com/office/powerpoint/2010/main" val="1501357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solidFill>
                  <a:schemeClr val="accent1">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3200" b="1" baseline="0">
                <a:solidFill>
                  <a:schemeClr val="accent1">
                    <a:lumMod val="50000"/>
                  </a:schemeClr>
                </a:solidFill>
                <a:latin typeface="Calibri Light" panose="020F0302020204030204" pitchFamily="34" charset="0"/>
              </a:defRPr>
            </a:lvl1pPr>
            <a:lvl2pPr>
              <a:defRPr sz="2800" baseline="0">
                <a:solidFill>
                  <a:schemeClr val="accent1">
                    <a:lumMod val="50000"/>
                  </a:schemeClr>
                </a:solidFill>
                <a:latin typeface="Calibri Light" panose="020F0302020204030204" pitchFamily="34" charset="0"/>
              </a:defRPr>
            </a:lvl2pPr>
            <a:lvl3pPr>
              <a:defRPr sz="2400" baseline="0">
                <a:solidFill>
                  <a:schemeClr val="accent1">
                    <a:lumMod val="50000"/>
                  </a:schemeClr>
                </a:solidFill>
                <a:latin typeface="Calibri Light" panose="020F0302020204030204" pitchFamily="34" charset="0"/>
              </a:defRPr>
            </a:lvl3pPr>
            <a:lvl4pPr>
              <a:defRPr sz="2000" baseline="0">
                <a:solidFill>
                  <a:schemeClr val="accent1">
                    <a:lumMod val="50000"/>
                  </a:schemeClr>
                </a:solidFill>
                <a:latin typeface="Calibri Light" panose="020F0302020204030204" pitchFamily="34" charset="0"/>
              </a:defRPr>
            </a:lvl4pPr>
            <a:lvl5pPr>
              <a:defRPr baseline="0">
                <a:solidFill>
                  <a:schemeClr val="accent1">
                    <a:lumMod val="50000"/>
                  </a:schemeClr>
                </a:solidFill>
                <a:latin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328B1C0-4CC7-4ABD-91D5-9A2FF138E9AA}" type="datetime1">
              <a:rPr lang="en-US" smtClean="0"/>
              <a:t>6/13/2022</a:t>
            </a:fld>
            <a:endParaRPr lang="en-US" dirty="0"/>
          </a:p>
        </p:txBody>
      </p:sp>
      <p:sp>
        <p:nvSpPr>
          <p:cNvPr id="5" name="Footer Placeholder 4"/>
          <p:cNvSpPr>
            <a:spLocks noGrp="1"/>
          </p:cNvSpPr>
          <p:nvPr>
            <p:ph type="ftr" sz="quarter" idx="11"/>
          </p:nvPr>
        </p:nvSpPr>
        <p:spPr/>
        <p:txBody>
          <a:bodyPr/>
          <a:lstStyle/>
          <a:p>
            <a:fld id="{52FDE289-FF6C-484A-82F2-4E5045740094}" type="slidenum">
              <a:rPr lang="en-US" smtClean="0"/>
              <a:pPr/>
              <a:t>‹#›</a:t>
            </a:fld>
            <a:endParaRPr lang="en-US" dirty="0"/>
          </a:p>
        </p:txBody>
      </p:sp>
      <p:sp>
        <p:nvSpPr>
          <p:cNvPr id="6" name="Slide Number Placeholder 5"/>
          <p:cNvSpPr>
            <a:spLocks noGrp="1"/>
          </p:cNvSpPr>
          <p:nvPr>
            <p:ph type="sldNum" sz="quarter" idx="12"/>
          </p:nvPr>
        </p:nvSpPr>
        <p:spPr>
          <a:xfrm>
            <a:off x="8350393" y="6356350"/>
            <a:ext cx="2743200" cy="365125"/>
          </a:xfrm>
        </p:spPr>
        <p:txBody>
          <a:bodyPr/>
          <a:lstStyle/>
          <a:p>
            <a:fld id="{BBE483D9-FFC9-4661-BAC1-9E8BB598BB81}" type="slidenum">
              <a:rPr lang="en-US" smtClean="0"/>
              <a:t>‹#›</a:t>
            </a:fld>
            <a:endParaRPr lang="en-US"/>
          </a:p>
        </p:txBody>
      </p:sp>
      <p:pic>
        <p:nvPicPr>
          <p:cNvPr id="8" name="Picture 2" descr="Grid Strategies-transmission2.jpg">
            <a:extLst>
              <a:ext uri="{FF2B5EF4-FFF2-40B4-BE49-F238E27FC236}">
                <a16:creationId xmlns:a16="http://schemas.microsoft.com/office/drawing/2014/main" id="{258D10DF-F49B-4C39-8850-ADE01638BC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2800" y="5787266"/>
            <a:ext cx="838200" cy="838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92012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DF7885-7BEF-409A-9EAF-DF77EEDD2B8D}" type="datetime1">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483D9-FFC9-4661-BAC1-9E8BB598BB81}" type="slidenum">
              <a:rPr lang="en-US" smtClean="0"/>
              <a:t>‹#›</a:t>
            </a:fld>
            <a:endParaRPr lang="en-US"/>
          </a:p>
        </p:txBody>
      </p:sp>
    </p:spTree>
    <p:extLst>
      <p:ext uri="{BB962C8B-B14F-4D97-AF65-F5344CB8AC3E}">
        <p14:creationId xmlns:p14="http://schemas.microsoft.com/office/powerpoint/2010/main" val="237068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5C1ABD-1E09-40CE-9BC7-214E102A62AB}" type="datetime1">
              <a:rPr lang="en-US" smtClean="0"/>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E483D9-FFC9-4661-BAC1-9E8BB598BB81}" type="slidenum">
              <a:rPr lang="en-US" smtClean="0"/>
              <a:t>‹#›</a:t>
            </a:fld>
            <a:endParaRPr lang="en-US"/>
          </a:p>
        </p:txBody>
      </p:sp>
    </p:spTree>
    <p:extLst>
      <p:ext uri="{BB962C8B-B14F-4D97-AF65-F5344CB8AC3E}">
        <p14:creationId xmlns:p14="http://schemas.microsoft.com/office/powerpoint/2010/main" val="8279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ACBCF2-4F40-40B8-9778-51B968D936BB}" type="datetime1">
              <a:rPr lang="en-US" smtClean="0"/>
              <a:t>6/13/2022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E483D9-FFC9-4661-BAC1-9E8BB598BB81}" type="slidenum">
              <a:rPr lang="en-US" smtClean="0"/>
              <a:t>‹#›</a:t>
            </a:fld>
            <a:endParaRPr lang="en-US"/>
          </a:p>
        </p:txBody>
      </p:sp>
    </p:spTree>
    <p:extLst>
      <p:ext uri="{BB962C8B-B14F-4D97-AF65-F5344CB8AC3E}">
        <p14:creationId xmlns:p14="http://schemas.microsoft.com/office/powerpoint/2010/main" val="3445428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C07C82-E21F-497D-AE9C-879FBCB16291}" type="datetime1">
              <a:rPr lang="en-US" smtClean="0"/>
              <a:t>6/13/2022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E483D9-FFC9-4661-BAC1-9E8BB598BB81}" type="slidenum">
              <a:rPr lang="en-US" smtClean="0"/>
              <a:t>‹#›</a:t>
            </a:fld>
            <a:endParaRPr lang="en-US"/>
          </a:p>
        </p:txBody>
      </p:sp>
    </p:spTree>
    <p:extLst>
      <p:ext uri="{BB962C8B-B14F-4D97-AF65-F5344CB8AC3E}">
        <p14:creationId xmlns:p14="http://schemas.microsoft.com/office/powerpoint/2010/main" val="3607711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A5063-3727-440F-A2E6-2CC98AD71477}" type="datetime1">
              <a:rPr lang="en-US" smtClean="0"/>
              <a:t>6/13/2022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E483D9-FFC9-4661-BAC1-9E8BB598BB81}" type="slidenum">
              <a:rPr lang="en-US" smtClean="0"/>
              <a:t>‹#›</a:t>
            </a:fld>
            <a:endParaRPr lang="en-US"/>
          </a:p>
        </p:txBody>
      </p:sp>
    </p:spTree>
    <p:extLst>
      <p:ext uri="{BB962C8B-B14F-4D97-AF65-F5344CB8AC3E}">
        <p14:creationId xmlns:p14="http://schemas.microsoft.com/office/powerpoint/2010/main" val="649533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94EC57-F256-44AD-AA06-D6BB79824D52}" type="datetime1">
              <a:rPr lang="en-US" smtClean="0"/>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E483D9-FFC9-4661-BAC1-9E8BB598BB81}" type="slidenum">
              <a:rPr lang="en-US" smtClean="0"/>
              <a:t>‹#›</a:t>
            </a:fld>
            <a:endParaRPr lang="en-US"/>
          </a:p>
        </p:txBody>
      </p:sp>
    </p:spTree>
    <p:extLst>
      <p:ext uri="{BB962C8B-B14F-4D97-AF65-F5344CB8AC3E}">
        <p14:creationId xmlns:p14="http://schemas.microsoft.com/office/powerpoint/2010/main" val="534243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E22BDA-4D9C-4370-9825-C10758DFAFA3}" type="datetime1">
              <a:rPr lang="en-US" smtClean="0"/>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E483D9-FFC9-4661-BAC1-9E8BB598BB81}" type="slidenum">
              <a:rPr lang="en-US" smtClean="0"/>
              <a:t>‹#›</a:t>
            </a:fld>
            <a:endParaRPr lang="en-US"/>
          </a:p>
        </p:txBody>
      </p:sp>
    </p:spTree>
    <p:extLst>
      <p:ext uri="{BB962C8B-B14F-4D97-AF65-F5344CB8AC3E}">
        <p14:creationId xmlns:p14="http://schemas.microsoft.com/office/powerpoint/2010/main" val="3237243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AC5A7-D0B7-4183-98B7-92F955CD1B23}" type="datetime1">
              <a:rPr lang="en-US" smtClean="0"/>
              <a:t>6/13/2022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483D9-FFC9-4661-BAC1-9E8BB598BB81}" type="slidenum">
              <a:rPr lang="en-US" smtClean="0"/>
              <a:t>‹#›</a:t>
            </a:fld>
            <a:endParaRPr lang="en-US"/>
          </a:p>
        </p:txBody>
      </p:sp>
    </p:spTree>
    <p:extLst>
      <p:ext uri="{BB962C8B-B14F-4D97-AF65-F5344CB8AC3E}">
        <p14:creationId xmlns:p14="http://schemas.microsoft.com/office/powerpoint/2010/main" val="1762902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rattle.com/insights-events/publications/transmission-planning-for-the-21st-century-proven-practices-that-increase-value-and-reduce-cost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dn.misoenergy.org/MTEP17%20MVP%20Triennial%20Review%20Report117065.pdf"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1066" y="2435981"/>
            <a:ext cx="10610850" cy="2670248"/>
          </a:xfrm>
        </p:spPr>
        <p:txBody>
          <a:bodyPr wrap="square">
            <a:normAutofit fontScale="90000"/>
          </a:bodyPr>
          <a:lstStyle/>
          <a:p>
            <a:r>
              <a:rPr lang="en-US" sz="4900" b="1" dirty="0">
                <a:solidFill>
                  <a:schemeClr val="accent1">
                    <a:lumMod val="50000"/>
                  </a:schemeClr>
                </a:solidFill>
              </a:rPr>
              <a:t>Transmission policy </a:t>
            </a:r>
            <a:br>
              <a:rPr lang="en-US" sz="4900" b="1" dirty="0">
                <a:solidFill>
                  <a:schemeClr val="accent1">
                    <a:lumMod val="50000"/>
                  </a:schemeClr>
                </a:solidFill>
              </a:rPr>
            </a:br>
            <a:r>
              <a:rPr lang="en-US" sz="4900" b="1" dirty="0">
                <a:solidFill>
                  <a:schemeClr val="accent1">
                    <a:lumMod val="50000"/>
                  </a:schemeClr>
                </a:solidFill>
              </a:rPr>
              <a:t>for low delivered energy costs</a:t>
            </a:r>
            <a:br>
              <a:rPr lang="en-US" sz="4900" b="1" dirty="0">
                <a:solidFill>
                  <a:schemeClr val="accent1">
                    <a:lumMod val="50000"/>
                  </a:schemeClr>
                </a:solidFill>
              </a:rPr>
            </a:br>
            <a:r>
              <a:rPr lang="en-US" sz="4900" b="1" dirty="0">
                <a:solidFill>
                  <a:schemeClr val="accent1">
                    <a:lumMod val="50000"/>
                  </a:schemeClr>
                </a:solidFill>
              </a:rPr>
              <a:t> </a:t>
            </a:r>
            <a:br>
              <a:rPr lang="en-US" sz="4900" b="1" dirty="0">
                <a:solidFill>
                  <a:schemeClr val="accent1">
                    <a:lumMod val="50000"/>
                  </a:schemeClr>
                </a:solidFill>
              </a:rPr>
            </a:br>
            <a:br>
              <a:rPr lang="en-US" sz="4900" b="1" dirty="0">
                <a:solidFill>
                  <a:schemeClr val="accent1">
                    <a:lumMod val="50000"/>
                  </a:schemeClr>
                </a:solidFill>
              </a:rPr>
            </a:br>
            <a:br>
              <a:rPr lang="en-US" sz="3100" b="1" dirty="0">
                <a:solidFill>
                  <a:schemeClr val="accent1">
                    <a:lumMod val="50000"/>
                  </a:schemeClr>
                </a:solidFill>
              </a:rPr>
            </a:br>
            <a:endParaRPr lang="en-US" sz="3100" b="1" dirty="0">
              <a:solidFill>
                <a:schemeClr val="accent1">
                  <a:lumMod val="50000"/>
                </a:schemeClr>
              </a:solidFill>
            </a:endParaRPr>
          </a:p>
        </p:txBody>
      </p:sp>
      <p:sp>
        <p:nvSpPr>
          <p:cNvPr id="3" name="Subtitle 2"/>
          <p:cNvSpPr>
            <a:spLocks noGrp="1"/>
          </p:cNvSpPr>
          <p:nvPr>
            <p:ph type="subTitle" idx="1"/>
          </p:nvPr>
        </p:nvSpPr>
        <p:spPr>
          <a:xfrm>
            <a:off x="1195968" y="4383664"/>
            <a:ext cx="9461046" cy="413781"/>
          </a:xfrm>
        </p:spPr>
        <p:txBody>
          <a:bodyPr>
            <a:noAutofit/>
          </a:bodyPr>
          <a:lstStyle/>
          <a:p>
            <a:r>
              <a:rPr lang="en-US" sz="3600" dirty="0">
                <a:solidFill>
                  <a:schemeClr val="accent1">
                    <a:lumMod val="50000"/>
                  </a:schemeClr>
                </a:solidFill>
              </a:rPr>
              <a:t>Rob Gramlich</a:t>
            </a:r>
          </a:p>
        </p:txBody>
      </p:sp>
      <p:pic>
        <p:nvPicPr>
          <p:cNvPr id="6" name="Picture 5">
            <a:extLst>
              <a:ext uri="{FF2B5EF4-FFF2-40B4-BE49-F238E27FC236}">
                <a16:creationId xmlns:a16="http://schemas.microsoft.com/office/drawing/2014/main" id="{063A640B-8325-4D0F-8729-AC89941154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909" y="5549301"/>
            <a:ext cx="3794181" cy="1234442"/>
          </a:xfrm>
          <a:prstGeom prst="rect">
            <a:avLst/>
          </a:prstGeom>
        </p:spPr>
      </p:pic>
    </p:spTree>
    <p:extLst>
      <p:ext uri="{BB962C8B-B14F-4D97-AF65-F5344CB8AC3E}">
        <p14:creationId xmlns:p14="http://schemas.microsoft.com/office/powerpoint/2010/main" val="4216433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C390F3-5E4C-4ECB-B8B4-C7C6392384F1}"/>
              </a:ext>
            </a:extLst>
          </p:cNvPr>
          <p:cNvSpPr>
            <a:spLocks noGrp="1"/>
          </p:cNvSpPr>
          <p:nvPr>
            <p:ph type="ftr" sz="quarter" idx="11"/>
          </p:nvPr>
        </p:nvSpPr>
        <p:spPr/>
        <p:txBody>
          <a:bodyPr/>
          <a:lstStyle/>
          <a:p>
            <a:fld id="{52FDE289-FF6C-484A-82F2-4E5045740094}" type="slidenum">
              <a:rPr lang="en-US" smtClean="0"/>
              <a:pPr/>
              <a:t>2</a:t>
            </a:fld>
            <a:endParaRPr lang="en-US"/>
          </a:p>
        </p:txBody>
      </p:sp>
      <p:pic>
        <p:nvPicPr>
          <p:cNvPr id="5" name="Picture 4">
            <a:extLst>
              <a:ext uri="{FF2B5EF4-FFF2-40B4-BE49-F238E27FC236}">
                <a16:creationId xmlns:a16="http://schemas.microsoft.com/office/drawing/2014/main" id="{2168726B-7BDA-4AFA-9577-2B8AF77EBC0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18080" y="2201662"/>
            <a:ext cx="7650480" cy="4656338"/>
          </a:xfrm>
          <a:prstGeom prst="rect">
            <a:avLst/>
          </a:prstGeom>
          <a:noFill/>
        </p:spPr>
      </p:pic>
      <p:sp>
        <p:nvSpPr>
          <p:cNvPr id="6" name="Title 1">
            <a:extLst>
              <a:ext uri="{FF2B5EF4-FFF2-40B4-BE49-F238E27FC236}">
                <a16:creationId xmlns:a16="http://schemas.microsoft.com/office/drawing/2014/main" id="{51A7363E-8A5F-434A-BD66-8C183BAFAEC9}"/>
              </a:ext>
            </a:extLst>
          </p:cNvPr>
          <p:cNvSpPr>
            <a:spLocks noGrp="1"/>
          </p:cNvSpPr>
          <p:nvPr>
            <p:ph type="title"/>
          </p:nvPr>
        </p:nvSpPr>
        <p:spPr>
          <a:xfrm>
            <a:off x="0" y="419008"/>
            <a:ext cx="12054177" cy="1325563"/>
          </a:xfrm>
        </p:spPr>
        <p:txBody>
          <a:bodyPr>
            <a:normAutofit fontScale="90000"/>
          </a:bodyPr>
          <a:lstStyle/>
          <a:p>
            <a:r>
              <a:rPr lang="en-US" dirty="0"/>
              <a:t>Interregional Transmission Keeps the Lights On</a:t>
            </a:r>
            <a:br>
              <a:rPr lang="en-US" dirty="0"/>
            </a:br>
            <a:r>
              <a:rPr lang="en-US" sz="3600" dirty="0"/>
              <a:t>in Winter Storm Uri Feb 2021</a:t>
            </a:r>
            <a:br>
              <a:rPr lang="en-US" dirty="0"/>
            </a:br>
            <a:r>
              <a:rPr lang="en-US" sz="2200" dirty="0"/>
              <a:t>MISO imported 13 GW, ERCOT only 0.8 GW (East to West flow)</a:t>
            </a:r>
            <a:br>
              <a:rPr lang="en-US" sz="2200" dirty="0"/>
            </a:br>
            <a:r>
              <a:rPr lang="en-US" sz="2200" dirty="0"/>
              <a:t>Eastern polar vortex incidents in 2014, 2018 served by Midwest power (West to East flow) </a:t>
            </a:r>
            <a:br>
              <a:rPr lang="en-US" sz="2200" dirty="0"/>
            </a:br>
            <a:r>
              <a:rPr lang="en-US" sz="2200" dirty="0"/>
              <a:t>For transmission planning and cost allocation—beneficiaries are on both sides</a:t>
            </a:r>
          </a:p>
        </p:txBody>
      </p:sp>
    </p:spTree>
    <p:extLst>
      <p:ext uri="{BB962C8B-B14F-4D97-AF65-F5344CB8AC3E}">
        <p14:creationId xmlns:p14="http://schemas.microsoft.com/office/powerpoint/2010/main" val="816071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A102B-87A9-4F1E-B7B5-6A6D221C7BDF}"/>
              </a:ext>
            </a:extLst>
          </p:cNvPr>
          <p:cNvSpPr>
            <a:spLocks noGrp="1"/>
          </p:cNvSpPr>
          <p:nvPr>
            <p:ph type="title"/>
          </p:nvPr>
        </p:nvSpPr>
        <p:spPr>
          <a:xfrm>
            <a:off x="0" y="120756"/>
            <a:ext cx="12192000" cy="1325563"/>
          </a:xfrm>
        </p:spPr>
        <p:txBody>
          <a:bodyPr>
            <a:normAutofit fontScale="90000"/>
          </a:bodyPr>
          <a:lstStyle/>
          <a:p>
            <a:r>
              <a:rPr lang="en-US" dirty="0"/>
              <a:t>Connecting areas with net load diversity reduces cost</a:t>
            </a:r>
            <a:br>
              <a:rPr lang="en-US" dirty="0"/>
            </a:br>
            <a:r>
              <a:rPr lang="en-US" sz="2800" dirty="0"/>
              <a:t>10s of GWs of power transfer </a:t>
            </a:r>
            <a:r>
              <a:rPr lang="en-US" sz="2800" u="sng" dirty="0"/>
              <a:t>back and forth </a:t>
            </a:r>
            <a:r>
              <a:rPr lang="en-US" sz="2800" dirty="0"/>
              <a:t>across and between regions</a:t>
            </a:r>
            <a:br>
              <a:rPr lang="en-US" sz="2800" dirty="0"/>
            </a:br>
            <a:r>
              <a:rPr lang="en-US" sz="2800" dirty="0"/>
              <a:t>Benefit &gt; cost with 2-3x increase in national transmission capacity </a:t>
            </a:r>
          </a:p>
        </p:txBody>
      </p:sp>
      <p:sp>
        <p:nvSpPr>
          <p:cNvPr id="4" name="Footer Placeholder 3">
            <a:extLst>
              <a:ext uri="{FF2B5EF4-FFF2-40B4-BE49-F238E27FC236}">
                <a16:creationId xmlns:a16="http://schemas.microsoft.com/office/drawing/2014/main" id="{7C99F651-E608-4D86-BE53-9F05A57C61B4}"/>
              </a:ext>
            </a:extLst>
          </p:cNvPr>
          <p:cNvSpPr>
            <a:spLocks noGrp="1"/>
          </p:cNvSpPr>
          <p:nvPr>
            <p:ph type="ftr" sz="quarter" idx="11"/>
          </p:nvPr>
        </p:nvSpPr>
        <p:spPr/>
        <p:txBody>
          <a:bodyPr/>
          <a:lstStyle/>
          <a:p>
            <a:fld id="{52FDE289-FF6C-484A-82F2-4E5045740094}" type="slidenum">
              <a:rPr lang="en-US" smtClean="0"/>
              <a:pPr/>
              <a:t>3</a:t>
            </a:fld>
            <a:endParaRPr lang="en-US" dirty="0"/>
          </a:p>
        </p:txBody>
      </p:sp>
      <p:pic>
        <p:nvPicPr>
          <p:cNvPr id="8" name="Picture 7" descr="Chart&#10;&#10;Description automatically generated">
            <a:extLst>
              <a:ext uri="{FF2B5EF4-FFF2-40B4-BE49-F238E27FC236}">
                <a16:creationId xmlns:a16="http://schemas.microsoft.com/office/drawing/2014/main" id="{5B997E95-AD8D-4108-ABD5-FBE5F2CEB17D}"/>
              </a:ext>
            </a:extLst>
          </p:cNvPr>
          <p:cNvPicPr/>
          <p:nvPr/>
        </p:nvPicPr>
        <p:blipFill>
          <a:blip r:embed="rId2">
            <a:extLst>
              <a:ext uri="{28A0092B-C50C-407E-A947-70E740481C1C}">
                <a14:useLocalDpi xmlns:a14="http://schemas.microsoft.com/office/drawing/2010/main" val="0"/>
              </a:ext>
            </a:extLst>
          </a:blip>
          <a:stretch>
            <a:fillRect/>
          </a:stretch>
        </p:blipFill>
        <p:spPr>
          <a:xfrm>
            <a:off x="1188684" y="1378775"/>
            <a:ext cx="3786325" cy="2136093"/>
          </a:xfrm>
          <a:prstGeom prst="rect">
            <a:avLst/>
          </a:prstGeom>
        </p:spPr>
      </p:pic>
      <p:sp>
        <p:nvSpPr>
          <p:cNvPr id="10" name="Content Placeholder 2">
            <a:extLst>
              <a:ext uri="{FF2B5EF4-FFF2-40B4-BE49-F238E27FC236}">
                <a16:creationId xmlns:a16="http://schemas.microsoft.com/office/drawing/2014/main" id="{7CF80162-633D-43E5-8F0A-863866FEA681}"/>
              </a:ext>
            </a:extLst>
          </p:cNvPr>
          <p:cNvSpPr txBox="1">
            <a:spLocks/>
          </p:cNvSpPr>
          <p:nvPr/>
        </p:nvSpPr>
        <p:spPr>
          <a:xfrm>
            <a:off x="821184" y="3600737"/>
            <a:ext cx="4114800" cy="7761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baseline="0">
                <a:solidFill>
                  <a:schemeClr val="accent1">
                    <a:lumMod val="50000"/>
                  </a:schemeClr>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baseline="0">
                <a:solidFill>
                  <a:schemeClr val="accent1">
                    <a:lumMod val="50000"/>
                  </a:schemeClr>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accent1">
                    <a:lumMod val="50000"/>
                  </a:schemeClr>
                </a:solidFill>
                <a:latin typeface="Calibri Light" panose="020F03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lumMod val="50000"/>
                  </a:schemeClr>
                </a:solidFill>
                <a:latin typeface="Calibri Light" panose="020F03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t>https://www.cell.com/joule/fulltext/S2542-4351(20)30557-2</a:t>
            </a:r>
          </a:p>
        </p:txBody>
      </p:sp>
      <p:pic>
        <p:nvPicPr>
          <p:cNvPr id="11" name="Picture 10">
            <a:extLst>
              <a:ext uri="{FF2B5EF4-FFF2-40B4-BE49-F238E27FC236}">
                <a16:creationId xmlns:a16="http://schemas.microsoft.com/office/drawing/2014/main" id="{284AF24A-1034-4F24-885C-2CD49C0ACB49}"/>
              </a:ext>
            </a:extLst>
          </p:cNvPr>
          <p:cNvPicPr>
            <a:picLocks noChangeAspect="1"/>
          </p:cNvPicPr>
          <p:nvPr/>
        </p:nvPicPr>
        <p:blipFill>
          <a:blip r:embed="rId3"/>
          <a:stretch>
            <a:fillRect/>
          </a:stretch>
        </p:blipFill>
        <p:spPr>
          <a:xfrm>
            <a:off x="1227710" y="4061011"/>
            <a:ext cx="3708274" cy="1918073"/>
          </a:xfrm>
          <a:prstGeom prst="rect">
            <a:avLst/>
          </a:prstGeom>
        </p:spPr>
      </p:pic>
      <p:sp>
        <p:nvSpPr>
          <p:cNvPr id="12" name="Content Placeholder 2">
            <a:extLst>
              <a:ext uri="{FF2B5EF4-FFF2-40B4-BE49-F238E27FC236}">
                <a16:creationId xmlns:a16="http://schemas.microsoft.com/office/drawing/2014/main" id="{E93A3807-96E0-4DD9-9D7C-70B010D45956}"/>
              </a:ext>
            </a:extLst>
          </p:cNvPr>
          <p:cNvSpPr txBox="1">
            <a:spLocks/>
          </p:cNvSpPr>
          <p:nvPr/>
        </p:nvSpPr>
        <p:spPr>
          <a:xfrm>
            <a:off x="578311" y="6150821"/>
            <a:ext cx="6084048" cy="7761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baseline="0">
                <a:solidFill>
                  <a:schemeClr val="accent1">
                    <a:lumMod val="50000"/>
                  </a:schemeClr>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baseline="0">
                <a:solidFill>
                  <a:schemeClr val="accent1">
                    <a:lumMod val="50000"/>
                  </a:schemeClr>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accent1">
                    <a:lumMod val="50000"/>
                  </a:schemeClr>
                </a:solidFill>
                <a:latin typeface="Calibri Light" panose="020F03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lumMod val="50000"/>
                  </a:schemeClr>
                </a:solidFill>
                <a:latin typeface="Calibri Light" panose="020F03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t>https://cleanenergygrid.org/wp-content/uploads/2020/11/Macro-Grids-in-the-Mainstream-1.pdf</a:t>
            </a:r>
          </a:p>
        </p:txBody>
      </p:sp>
      <p:pic>
        <p:nvPicPr>
          <p:cNvPr id="13" name="Picture 12" descr="Chart, line chart&#10;&#10;Description automatically generated">
            <a:extLst>
              <a:ext uri="{FF2B5EF4-FFF2-40B4-BE49-F238E27FC236}">
                <a16:creationId xmlns:a16="http://schemas.microsoft.com/office/drawing/2014/main" id="{CC635FE5-E8A3-4398-A0ED-AA93B80C94FF}"/>
              </a:ext>
            </a:extLst>
          </p:cNvPr>
          <p:cNvPicPr/>
          <p:nvPr/>
        </p:nvPicPr>
        <p:blipFill>
          <a:blip r:embed="rId4">
            <a:extLst>
              <a:ext uri="{28A0092B-C50C-407E-A947-70E740481C1C}">
                <a14:useLocalDpi xmlns:a14="http://schemas.microsoft.com/office/drawing/2010/main" val="0"/>
              </a:ext>
            </a:extLst>
          </a:blip>
          <a:stretch>
            <a:fillRect/>
          </a:stretch>
        </p:blipFill>
        <p:spPr>
          <a:xfrm>
            <a:off x="7068885" y="1905182"/>
            <a:ext cx="5111971" cy="4943474"/>
          </a:xfrm>
          <a:prstGeom prst="rect">
            <a:avLst/>
          </a:prstGeom>
        </p:spPr>
      </p:pic>
      <p:sp>
        <p:nvSpPr>
          <p:cNvPr id="15" name="Content Placeholder 2">
            <a:extLst>
              <a:ext uri="{FF2B5EF4-FFF2-40B4-BE49-F238E27FC236}">
                <a16:creationId xmlns:a16="http://schemas.microsoft.com/office/drawing/2014/main" id="{730BAAD1-7676-4CA4-A749-ACC577F08209}"/>
              </a:ext>
            </a:extLst>
          </p:cNvPr>
          <p:cNvSpPr txBox="1">
            <a:spLocks/>
          </p:cNvSpPr>
          <p:nvPr/>
        </p:nvSpPr>
        <p:spPr>
          <a:xfrm>
            <a:off x="7680109" y="1446319"/>
            <a:ext cx="5810250" cy="6048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baseline="0">
                <a:solidFill>
                  <a:schemeClr val="accent1">
                    <a:lumMod val="50000"/>
                  </a:schemeClr>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baseline="0">
                <a:solidFill>
                  <a:schemeClr val="accent1">
                    <a:lumMod val="50000"/>
                  </a:schemeClr>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accent1">
                    <a:lumMod val="50000"/>
                  </a:schemeClr>
                </a:solidFill>
                <a:latin typeface="Calibri Light" panose="020F03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lumMod val="50000"/>
                  </a:schemeClr>
                </a:solidFill>
                <a:latin typeface="Calibri Light" panose="020F03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Modeled flows NREL Seam study</a:t>
            </a:r>
          </a:p>
        </p:txBody>
      </p:sp>
    </p:spTree>
    <p:extLst>
      <p:ext uri="{BB962C8B-B14F-4D97-AF65-F5344CB8AC3E}">
        <p14:creationId xmlns:p14="http://schemas.microsoft.com/office/powerpoint/2010/main" val="461556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EAF7F-0490-4908-93F1-B8BF8A1535C7}"/>
              </a:ext>
            </a:extLst>
          </p:cNvPr>
          <p:cNvSpPr>
            <a:spLocks noGrp="1"/>
          </p:cNvSpPr>
          <p:nvPr>
            <p:ph type="title"/>
          </p:nvPr>
        </p:nvSpPr>
        <p:spPr>
          <a:xfrm>
            <a:off x="838200" y="79989"/>
            <a:ext cx="10515600" cy="1325563"/>
          </a:xfrm>
        </p:spPr>
        <p:txBody>
          <a:bodyPr/>
          <a:lstStyle/>
          <a:p>
            <a:r>
              <a:rPr lang="en-US" dirty="0"/>
              <a:t>Bigger transmission uses less money and land</a:t>
            </a:r>
          </a:p>
        </p:txBody>
      </p:sp>
      <p:sp>
        <p:nvSpPr>
          <p:cNvPr id="4" name="Footer Placeholder 3">
            <a:extLst>
              <a:ext uri="{FF2B5EF4-FFF2-40B4-BE49-F238E27FC236}">
                <a16:creationId xmlns:a16="http://schemas.microsoft.com/office/drawing/2014/main" id="{09F19D0A-E819-47FF-98D2-17B7A4C80309}"/>
              </a:ext>
            </a:extLst>
          </p:cNvPr>
          <p:cNvSpPr>
            <a:spLocks noGrp="1"/>
          </p:cNvSpPr>
          <p:nvPr>
            <p:ph type="ftr" sz="quarter" idx="11"/>
          </p:nvPr>
        </p:nvSpPr>
        <p:spPr/>
        <p:txBody>
          <a:bodyPr/>
          <a:lstStyle/>
          <a:p>
            <a:fld id="{52FDE289-FF6C-484A-82F2-4E5045740094}" type="slidenum">
              <a:rPr lang="en-US" smtClean="0"/>
              <a:pPr/>
              <a:t>4</a:t>
            </a:fld>
            <a:endParaRPr lang="en-US" dirty="0"/>
          </a:p>
        </p:txBody>
      </p:sp>
      <p:pic>
        <p:nvPicPr>
          <p:cNvPr id="5" name="Picture 4">
            <a:extLst>
              <a:ext uri="{FF2B5EF4-FFF2-40B4-BE49-F238E27FC236}">
                <a16:creationId xmlns:a16="http://schemas.microsoft.com/office/drawing/2014/main" id="{51949492-D00A-4AED-AC12-D94C1B73EC13}"/>
              </a:ext>
            </a:extLst>
          </p:cNvPr>
          <p:cNvPicPr/>
          <p:nvPr/>
        </p:nvPicPr>
        <p:blipFill>
          <a:blip r:embed="rId2">
            <a:extLst>
              <a:ext uri="{28A0092B-C50C-407E-A947-70E740481C1C}">
                <a14:useLocalDpi xmlns:a14="http://schemas.microsoft.com/office/drawing/2010/main" val="0"/>
              </a:ext>
            </a:extLst>
          </a:blip>
          <a:stretch>
            <a:fillRect/>
          </a:stretch>
        </p:blipFill>
        <p:spPr>
          <a:xfrm>
            <a:off x="104774" y="1419226"/>
            <a:ext cx="12087225" cy="4851564"/>
          </a:xfrm>
          <a:prstGeom prst="rect">
            <a:avLst/>
          </a:prstGeom>
        </p:spPr>
      </p:pic>
      <p:sp>
        <p:nvSpPr>
          <p:cNvPr id="6" name="Content Placeholder 2">
            <a:extLst>
              <a:ext uri="{FF2B5EF4-FFF2-40B4-BE49-F238E27FC236}">
                <a16:creationId xmlns:a16="http://schemas.microsoft.com/office/drawing/2014/main" id="{14B379B8-FCF9-42C9-96A5-CBE94E2D3A98}"/>
              </a:ext>
            </a:extLst>
          </p:cNvPr>
          <p:cNvSpPr txBox="1">
            <a:spLocks/>
          </p:cNvSpPr>
          <p:nvPr/>
        </p:nvSpPr>
        <p:spPr>
          <a:xfrm>
            <a:off x="311643" y="2236456"/>
            <a:ext cx="5810250" cy="6048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baseline="0">
                <a:solidFill>
                  <a:schemeClr val="accent1">
                    <a:lumMod val="50000"/>
                  </a:schemeClr>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baseline="0">
                <a:solidFill>
                  <a:schemeClr val="accent1">
                    <a:lumMod val="50000"/>
                  </a:schemeClr>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accent1">
                    <a:lumMod val="50000"/>
                  </a:schemeClr>
                </a:solidFill>
                <a:latin typeface="Calibri Light" panose="020F03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lumMod val="50000"/>
                  </a:schemeClr>
                </a:solidFill>
                <a:latin typeface="Calibri Light" panose="020F03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765kv lines have ~1/6 the losses as 345 kV</a:t>
            </a:r>
          </a:p>
        </p:txBody>
      </p:sp>
      <p:sp>
        <p:nvSpPr>
          <p:cNvPr id="7" name="Content Placeholder 2">
            <a:extLst>
              <a:ext uri="{FF2B5EF4-FFF2-40B4-BE49-F238E27FC236}">
                <a16:creationId xmlns:a16="http://schemas.microsoft.com/office/drawing/2014/main" id="{C031B18E-9F4B-4859-92FB-A6A127EC2867}"/>
              </a:ext>
            </a:extLst>
          </p:cNvPr>
          <p:cNvSpPr txBox="1">
            <a:spLocks/>
          </p:cNvSpPr>
          <p:nvPr/>
        </p:nvSpPr>
        <p:spPr>
          <a:xfrm>
            <a:off x="5790645" y="2420443"/>
            <a:ext cx="5810250" cy="60483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baseline="0">
                <a:solidFill>
                  <a:schemeClr val="accent1">
                    <a:lumMod val="50000"/>
                  </a:schemeClr>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baseline="0">
                <a:solidFill>
                  <a:schemeClr val="accent1">
                    <a:lumMod val="50000"/>
                  </a:schemeClr>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accent1">
                    <a:lumMod val="50000"/>
                  </a:schemeClr>
                </a:solidFill>
                <a:latin typeface="Calibri Light" panose="020F03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lumMod val="50000"/>
                  </a:schemeClr>
                </a:solidFill>
                <a:latin typeface="Calibri Light" panose="020F03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Bigger lines</a:t>
            </a:r>
          </a:p>
          <a:p>
            <a:pPr marL="0" indent="0">
              <a:buNone/>
            </a:pPr>
            <a:r>
              <a:rPr lang="en-US" sz="2400" dirty="0"/>
              <a:t>Lower $/MW-mile</a:t>
            </a:r>
          </a:p>
        </p:txBody>
      </p:sp>
      <p:cxnSp>
        <p:nvCxnSpPr>
          <p:cNvPr id="8" name="Straight Arrow Connector 7">
            <a:extLst>
              <a:ext uri="{FF2B5EF4-FFF2-40B4-BE49-F238E27FC236}">
                <a16:creationId xmlns:a16="http://schemas.microsoft.com/office/drawing/2014/main" id="{646348E6-14E5-4383-9B48-3D92F9CBECA5}"/>
              </a:ext>
            </a:extLst>
          </p:cNvPr>
          <p:cNvCxnSpPr>
            <a:cxnSpLocks/>
          </p:cNvCxnSpPr>
          <p:nvPr/>
        </p:nvCxnSpPr>
        <p:spPr>
          <a:xfrm flipH="1">
            <a:off x="4705164" y="2965143"/>
            <a:ext cx="1260630" cy="1051566"/>
          </a:xfrm>
          <a:prstGeom prst="straightConnector1">
            <a:avLst/>
          </a:prstGeom>
          <a:ln w="38100">
            <a:solidFill>
              <a:schemeClr val="tx1">
                <a:lumMod val="65000"/>
                <a:lumOff val="35000"/>
              </a:schemeClr>
            </a:solidFill>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805D7025-A8D7-4FAA-86CC-4D8707A19568}"/>
              </a:ext>
            </a:extLst>
          </p:cNvPr>
          <p:cNvCxnSpPr>
            <a:cxnSpLocks/>
          </p:cNvCxnSpPr>
          <p:nvPr/>
        </p:nvCxnSpPr>
        <p:spPr>
          <a:xfrm flipH="1">
            <a:off x="4705165" y="2965143"/>
            <a:ext cx="1260630" cy="2824662"/>
          </a:xfrm>
          <a:prstGeom prst="straightConnector1">
            <a:avLst/>
          </a:prstGeom>
          <a:ln w="38100">
            <a:solidFill>
              <a:schemeClr val="tx1">
                <a:lumMod val="65000"/>
                <a:lumOff val="35000"/>
              </a:schemeClr>
            </a:solidFill>
            <a:tailEnd type="triangle"/>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FC91340C-97FF-4825-A746-2BBF8967067D}"/>
              </a:ext>
            </a:extLst>
          </p:cNvPr>
          <p:cNvSpPr txBox="1"/>
          <p:nvPr/>
        </p:nvSpPr>
        <p:spPr>
          <a:xfrm>
            <a:off x="311643" y="6270790"/>
            <a:ext cx="11199180" cy="276999"/>
          </a:xfrm>
          <a:prstGeom prst="rect">
            <a:avLst/>
          </a:prstGeom>
          <a:noFill/>
        </p:spPr>
        <p:txBody>
          <a:bodyPr wrap="square">
            <a:spAutoFit/>
          </a:bodyPr>
          <a:lstStyle/>
          <a:p>
            <a:r>
              <a:rPr lang="en-US" sz="1200" dirty="0"/>
              <a:t>p. 4 https://web.ecs.baylor.edu/faculty/grady/_13_EE392J_2_Spring11_AEP_Transmission_Facts.pdf</a:t>
            </a:r>
          </a:p>
        </p:txBody>
      </p:sp>
    </p:spTree>
    <p:extLst>
      <p:ext uri="{BB962C8B-B14F-4D97-AF65-F5344CB8AC3E}">
        <p14:creationId xmlns:p14="http://schemas.microsoft.com/office/powerpoint/2010/main" val="3810028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F53A2-1001-41B8-9F2C-BBC6AB5A99D5}"/>
              </a:ext>
            </a:extLst>
          </p:cNvPr>
          <p:cNvSpPr>
            <a:spLocks noGrp="1"/>
          </p:cNvSpPr>
          <p:nvPr>
            <p:ph type="title"/>
          </p:nvPr>
        </p:nvSpPr>
        <p:spPr/>
        <p:txBody>
          <a:bodyPr>
            <a:normAutofit/>
          </a:bodyPr>
          <a:lstStyle/>
          <a:p>
            <a:r>
              <a:rPr lang="en-US" dirty="0"/>
              <a:t>Cost containment</a:t>
            </a:r>
            <a:br>
              <a:rPr lang="en-US" dirty="0"/>
            </a:br>
            <a:r>
              <a:rPr lang="en-US" sz="3200" dirty="0"/>
              <a:t>#1 Get the most out of the existing grid</a:t>
            </a:r>
          </a:p>
        </p:txBody>
      </p:sp>
      <p:sp>
        <p:nvSpPr>
          <p:cNvPr id="3" name="Content Placeholder 2">
            <a:extLst>
              <a:ext uri="{FF2B5EF4-FFF2-40B4-BE49-F238E27FC236}">
                <a16:creationId xmlns:a16="http://schemas.microsoft.com/office/drawing/2014/main" id="{B205377A-2280-436F-82D5-8FB3A311B90B}"/>
              </a:ext>
            </a:extLst>
          </p:cNvPr>
          <p:cNvSpPr>
            <a:spLocks noGrp="1"/>
          </p:cNvSpPr>
          <p:nvPr>
            <p:ph idx="1"/>
          </p:nvPr>
        </p:nvSpPr>
        <p:spPr/>
        <p:txBody>
          <a:bodyPr vert="horz" lIns="91440" tIns="45720" rIns="91440" bIns="45720" rtlCol="0" anchor="t">
            <a:normAutofit fontScale="92500" lnSpcReduction="20000"/>
          </a:bodyPr>
          <a:lstStyle/>
          <a:p>
            <a:r>
              <a:rPr lang="en-US" dirty="0"/>
              <a:t>Regional power markets—EIMs and RTO spot energy markets reduce artificial congestion</a:t>
            </a:r>
          </a:p>
          <a:p>
            <a:r>
              <a:rPr lang="en-US" dirty="0"/>
              <a:t>Grid-Enhancing Technologies</a:t>
            </a:r>
          </a:p>
          <a:p>
            <a:pPr lvl="1"/>
            <a:r>
              <a:rPr lang="en-US" dirty="0"/>
              <a:t>Power Flow Control</a:t>
            </a:r>
          </a:p>
          <a:p>
            <a:pPr lvl="2"/>
            <a:r>
              <a:rPr lang="en-US" dirty="0"/>
              <a:t>Push and pull power, modular, scalable, movable</a:t>
            </a:r>
          </a:p>
          <a:p>
            <a:pPr lvl="1"/>
            <a:r>
              <a:rPr lang="en-US" dirty="0"/>
              <a:t>Dynamic Line Ratings</a:t>
            </a:r>
          </a:p>
          <a:p>
            <a:pPr lvl="2"/>
            <a:r>
              <a:rPr lang="en-US" dirty="0"/>
              <a:t>Adjust path rating based on ambient conditions, allows capacity forecasting</a:t>
            </a:r>
          </a:p>
          <a:p>
            <a:pPr lvl="1"/>
            <a:r>
              <a:rPr lang="en-US" dirty="0"/>
              <a:t>Topology Optimization</a:t>
            </a:r>
          </a:p>
          <a:p>
            <a:pPr lvl="2"/>
            <a:r>
              <a:rPr lang="en-US" dirty="0"/>
              <a:t>Software to optimize transmission assets, </a:t>
            </a:r>
            <a:r>
              <a:rPr lang="en-US" dirty="0" err="1"/>
              <a:t>eg</a:t>
            </a:r>
            <a:r>
              <a:rPr lang="en-US" dirty="0"/>
              <a:t> circuit breakers</a:t>
            </a:r>
          </a:p>
          <a:p>
            <a:pPr lvl="1"/>
            <a:r>
              <a:rPr lang="en-US" dirty="0"/>
              <a:t>Storage as Transmission</a:t>
            </a:r>
          </a:p>
          <a:p>
            <a:r>
              <a:rPr lang="en-US" dirty="0"/>
              <a:t>Maximize capacity on existing rights of way</a:t>
            </a:r>
          </a:p>
          <a:p>
            <a:pPr lvl="1"/>
            <a:r>
              <a:rPr lang="en-US" dirty="0"/>
              <a:t>Reconductor with advanced, more resilient and efficient conductors</a:t>
            </a:r>
          </a:p>
        </p:txBody>
      </p:sp>
      <p:sp>
        <p:nvSpPr>
          <p:cNvPr id="4" name="Footer Placeholder 3">
            <a:extLst>
              <a:ext uri="{FF2B5EF4-FFF2-40B4-BE49-F238E27FC236}">
                <a16:creationId xmlns:a16="http://schemas.microsoft.com/office/drawing/2014/main" id="{EBB6A4BF-A55D-4259-89DD-EB3F9EA3F0E7}"/>
              </a:ext>
            </a:extLst>
          </p:cNvPr>
          <p:cNvSpPr>
            <a:spLocks noGrp="1"/>
          </p:cNvSpPr>
          <p:nvPr>
            <p:ph type="ftr" sz="quarter" idx="11"/>
          </p:nvPr>
        </p:nvSpPr>
        <p:spPr/>
        <p:txBody>
          <a:bodyPr/>
          <a:lstStyle/>
          <a:p>
            <a:fld id="{52FDE289-FF6C-484A-82F2-4E5045740094}" type="slidenum">
              <a:rPr lang="en-US" smtClean="0"/>
              <a:pPr/>
              <a:t>5</a:t>
            </a:fld>
            <a:endParaRPr lang="en-US"/>
          </a:p>
        </p:txBody>
      </p:sp>
    </p:spTree>
    <p:extLst>
      <p:ext uri="{BB962C8B-B14F-4D97-AF65-F5344CB8AC3E}">
        <p14:creationId xmlns:p14="http://schemas.microsoft.com/office/powerpoint/2010/main" val="3092532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935E1-E90C-BE50-EC2C-FF1408DFE689}"/>
              </a:ext>
            </a:extLst>
          </p:cNvPr>
          <p:cNvSpPr>
            <a:spLocks noGrp="1"/>
          </p:cNvSpPr>
          <p:nvPr>
            <p:ph type="title"/>
          </p:nvPr>
        </p:nvSpPr>
        <p:spPr>
          <a:xfrm>
            <a:off x="838200" y="134937"/>
            <a:ext cx="10515600" cy="1325563"/>
          </a:xfrm>
        </p:spPr>
        <p:txBody>
          <a:bodyPr/>
          <a:lstStyle/>
          <a:p>
            <a:r>
              <a:rPr lang="en-US" dirty="0"/>
              <a:t>Cost containment</a:t>
            </a:r>
            <a:br>
              <a:rPr lang="en-US" dirty="0"/>
            </a:br>
            <a:r>
              <a:rPr lang="en-US" sz="3200" dirty="0"/>
              <a:t>#2 Plan efficient infrastructure expansion</a:t>
            </a:r>
          </a:p>
        </p:txBody>
      </p:sp>
      <p:sp>
        <p:nvSpPr>
          <p:cNvPr id="3" name="Content Placeholder 2">
            <a:extLst>
              <a:ext uri="{FF2B5EF4-FFF2-40B4-BE49-F238E27FC236}">
                <a16:creationId xmlns:a16="http://schemas.microsoft.com/office/drawing/2014/main" id="{5FCD4F4C-F1C8-2649-FD96-31426D299F5F}"/>
              </a:ext>
            </a:extLst>
          </p:cNvPr>
          <p:cNvSpPr>
            <a:spLocks noGrp="1"/>
          </p:cNvSpPr>
          <p:nvPr>
            <p:ph idx="1"/>
          </p:nvPr>
        </p:nvSpPr>
        <p:spPr>
          <a:xfrm>
            <a:off x="620485" y="1460500"/>
            <a:ext cx="11204571" cy="5153364"/>
          </a:xfrm>
        </p:spPr>
        <p:txBody>
          <a:bodyPr>
            <a:normAutofit fontScale="85000" lnSpcReduction="20000"/>
          </a:bodyPr>
          <a:lstStyle/>
          <a:p>
            <a:r>
              <a:rPr lang="en-US" dirty="0"/>
              <a:t>Balance trade-off between transmission and generation cost</a:t>
            </a:r>
          </a:p>
          <a:p>
            <a:r>
              <a:rPr lang="en-US" dirty="0"/>
              <a:t>Proactively plan for future generation and load</a:t>
            </a:r>
          </a:p>
          <a:p>
            <a:pPr lvl="1"/>
            <a:r>
              <a:rPr lang="en-US" dirty="0"/>
              <a:t>Capture economies of scale</a:t>
            </a:r>
          </a:p>
          <a:p>
            <a:r>
              <a:rPr lang="en-US" dirty="0"/>
              <a:t>Plan network portfolios, not single purpose lines</a:t>
            </a:r>
          </a:p>
          <a:p>
            <a:pPr lvl="1"/>
            <a:r>
              <a:rPr lang="en-US" dirty="0"/>
              <a:t>Capture economies of scope</a:t>
            </a:r>
          </a:p>
          <a:p>
            <a:r>
              <a:rPr lang="en-US" dirty="0"/>
              <a:t>Incorporate realistic scenarios including severe weather</a:t>
            </a:r>
          </a:p>
          <a:p>
            <a:pPr lvl="1"/>
            <a:r>
              <a:rPr lang="en-US" dirty="0"/>
              <a:t>At these times, 40 year investments can pay for themselves in a few days </a:t>
            </a:r>
          </a:p>
          <a:p>
            <a:r>
              <a:rPr lang="en-US" dirty="0"/>
              <a:t>Maximize net benefits to consumers and assign costs to wholesale consumers considering all benefits</a:t>
            </a:r>
          </a:p>
          <a:p>
            <a:r>
              <a:rPr lang="en-US" dirty="0"/>
              <a:t>Review local upgrades for more efficient regional solutions</a:t>
            </a:r>
          </a:p>
          <a:p>
            <a:r>
              <a:rPr lang="en-US" dirty="0"/>
              <a:t>Plan through planning process, not interconnection process</a:t>
            </a:r>
          </a:p>
          <a:p>
            <a:r>
              <a:rPr lang="en-US" dirty="0"/>
              <a:t>Transparent inclusive process</a:t>
            </a:r>
          </a:p>
          <a:p>
            <a:pPr lvl="1"/>
            <a:r>
              <a:rPr lang="en-US" dirty="0"/>
              <a:t>Review benefits, costs, alternatives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105EB5B0-636A-424D-71DA-3083D7B58E8C}"/>
              </a:ext>
            </a:extLst>
          </p:cNvPr>
          <p:cNvSpPr>
            <a:spLocks noGrp="1"/>
          </p:cNvSpPr>
          <p:nvPr>
            <p:ph type="ftr" sz="quarter" idx="11"/>
          </p:nvPr>
        </p:nvSpPr>
        <p:spPr/>
        <p:txBody>
          <a:bodyPr/>
          <a:lstStyle/>
          <a:p>
            <a:fld id="{52FDE289-FF6C-484A-82F2-4E5045740094}" type="slidenum">
              <a:rPr lang="en-US" smtClean="0"/>
              <a:pPr/>
              <a:t>6</a:t>
            </a:fld>
            <a:endParaRPr lang="en-US" dirty="0"/>
          </a:p>
        </p:txBody>
      </p:sp>
    </p:spTree>
    <p:extLst>
      <p:ext uri="{BB962C8B-B14F-4D97-AF65-F5344CB8AC3E}">
        <p14:creationId xmlns:p14="http://schemas.microsoft.com/office/powerpoint/2010/main" val="378283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5DD34-CCB6-4B49-9CD8-EB43E3958EA3}"/>
              </a:ext>
            </a:extLst>
          </p:cNvPr>
          <p:cNvSpPr>
            <a:spLocks noGrp="1"/>
          </p:cNvSpPr>
          <p:nvPr>
            <p:ph type="title"/>
          </p:nvPr>
        </p:nvSpPr>
        <p:spPr>
          <a:xfrm>
            <a:off x="-1" y="-193453"/>
            <a:ext cx="12054177" cy="1107855"/>
          </a:xfrm>
        </p:spPr>
        <p:txBody>
          <a:bodyPr>
            <a:normAutofit/>
          </a:bodyPr>
          <a:lstStyle/>
          <a:p>
            <a:r>
              <a:rPr lang="en-US" sz="3800" dirty="0"/>
              <a:t>Widespread lack of effective transmission planning</a:t>
            </a:r>
          </a:p>
        </p:txBody>
      </p:sp>
      <p:sp>
        <p:nvSpPr>
          <p:cNvPr id="4" name="Footer Placeholder 3">
            <a:extLst>
              <a:ext uri="{FF2B5EF4-FFF2-40B4-BE49-F238E27FC236}">
                <a16:creationId xmlns:a16="http://schemas.microsoft.com/office/drawing/2014/main" id="{6CAC5169-121B-467E-88DD-68CEBDDAD75F}"/>
              </a:ext>
            </a:extLst>
          </p:cNvPr>
          <p:cNvSpPr>
            <a:spLocks noGrp="1"/>
          </p:cNvSpPr>
          <p:nvPr>
            <p:ph type="ftr" sz="quarter" idx="11"/>
          </p:nvPr>
        </p:nvSpPr>
        <p:spPr/>
        <p:txBody>
          <a:bodyPr/>
          <a:lstStyle/>
          <a:p>
            <a:fld id="{52FDE289-FF6C-484A-82F2-4E5045740094}" type="slidenum">
              <a:rPr lang="en-US" smtClean="0"/>
              <a:pPr/>
              <a:t>7</a:t>
            </a:fld>
            <a:endParaRPr lang="en-US"/>
          </a:p>
        </p:txBody>
      </p:sp>
      <p:pic>
        <p:nvPicPr>
          <p:cNvPr id="6" name="Picture 5">
            <a:extLst>
              <a:ext uri="{FF2B5EF4-FFF2-40B4-BE49-F238E27FC236}">
                <a16:creationId xmlns:a16="http://schemas.microsoft.com/office/drawing/2014/main" id="{6E5C088D-1127-4B6B-8C48-40E9F6E7680F}"/>
              </a:ext>
            </a:extLst>
          </p:cNvPr>
          <p:cNvPicPr>
            <a:picLocks noChangeAspect="1"/>
          </p:cNvPicPr>
          <p:nvPr/>
        </p:nvPicPr>
        <p:blipFill>
          <a:blip r:embed="rId2"/>
          <a:stretch>
            <a:fillRect/>
          </a:stretch>
        </p:blipFill>
        <p:spPr>
          <a:xfrm>
            <a:off x="1509712" y="671221"/>
            <a:ext cx="9172575" cy="5086350"/>
          </a:xfrm>
          <a:prstGeom prst="rect">
            <a:avLst/>
          </a:prstGeom>
        </p:spPr>
      </p:pic>
      <p:sp>
        <p:nvSpPr>
          <p:cNvPr id="7" name="TextBox 6">
            <a:extLst>
              <a:ext uri="{FF2B5EF4-FFF2-40B4-BE49-F238E27FC236}">
                <a16:creationId xmlns:a16="http://schemas.microsoft.com/office/drawing/2014/main" id="{8605C737-0375-432C-AD9A-7903C73C5110}"/>
              </a:ext>
            </a:extLst>
          </p:cNvPr>
          <p:cNvSpPr txBox="1"/>
          <p:nvPr/>
        </p:nvSpPr>
        <p:spPr>
          <a:xfrm>
            <a:off x="93306" y="5851124"/>
            <a:ext cx="11327363" cy="646331"/>
          </a:xfrm>
          <a:prstGeom prst="rect">
            <a:avLst/>
          </a:prstGeom>
          <a:noFill/>
        </p:spPr>
        <p:txBody>
          <a:bodyPr wrap="square">
            <a:spAutoFit/>
          </a:bodyPr>
          <a:lstStyle/>
          <a:p>
            <a:r>
              <a:rPr lang="en-US" dirty="0">
                <a:hlinkClick r:id="rId3"/>
              </a:rPr>
              <a:t>Brattle, Grid Strategies: https://www.brattle.com/insights-events/publications/transmission-planning-for-the-21st-century-proven-practices-that-increase-value-and-reduce-costs/</a:t>
            </a:r>
            <a:endParaRPr lang="en-US" dirty="0"/>
          </a:p>
        </p:txBody>
      </p:sp>
    </p:spTree>
    <p:extLst>
      <p:ext uri="{BB962C8B-B14F-4D97-AF65-F5344CB8AC3E}">
        <p14:creationId xmlns:p14="http://schemas.microsoft.com/office/powerpoint/2010/main" val="3150403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BF796-3A33-F906-20F7-D9A13C1C4453}"/>
              </a:ext>
            </a:extLst>
          </p:cNvPr>
          <p:cNvSpPr>
            <a:spLocks noGrp="1"/>
          </p:cNvSpPr>
          <p:nvPr>
            <p:ph type="title"/>
          </p:nvPr>
        </p:nvSpPr>
        <p:spPr/>
        <p:txBody>
          <a:bodyPr/>
          <a:lstStyle/>
          <a:p>
            <a:r>
              <a:rPr lang="en-US" dirty="0"/>
              <a:t>Seek lowest delivered cost of energy</a:t>
            </a:r>
            <a:br>
              <a:rPr lang="en-US" dirty="0"/>
            </a:br>
            <a:r>
              <a:rPr lang="en-US" sz="3200" dirty="0"/>
              <a:t>(generation + transmission)</a:t>
            </a:r>
          </a:p>
        </p:txBody>
      </p:sp>
      <p:pic>
        <p:nvPicPr>
          <p:cNvPr id="6" name="Content Placeholder 5">
            <a:extLst>
              <a:ext uri="{FF2B5EF4-FFF2-40B4-BE49-F238E27FC236}">
                <a16:creationId xmlns:a16="http://schemas.microsoft.com/office/drawing/2014/main" id="{5FFAEF55-64E2-DB62-31BC-9C9AF4CD261F}"/>
              </a:ext>
            </a:extLst>
          </p:cNvPr>
          <p:cNvPicPr>
            <a:picLocks noGrp="1" noChangeAspect="1"/>
          </p:cNvPicPr>
          <p:nvPr>
            <p:ph idx="1"/>
          </p:nvPr>
        </p:nvPicPr>
        <p:blipFill>
          <a:blip r:embed="rId2"/>
          <a:stretch>
            <a:fillRect/>
          </a:stretch>
        </p:blipFill>
        <p:spPr>
          <a:xfrm>
            <a:off x="577049" y="1546812"/>
            <a:ext cx="10515600" cy="4676675"/>
          </a:xfrm>
        </p:spPr>
      </p:pic>
      <p:sp>
        <p:nvSpPr>
          <p:cNvPr id="4" name="Footer Placeholder 3">
            <a:extLst>
              <a:ext uri="{FF2B5EF4-FFF2-40B4-BE49-F238E27FC236}">
                <a16:creationId xmlns:a16="http://schemas.microsoft.com/office/drawing/2014/main" id="{447405BB-0AFF-5D1D-BBD3-E72E6DE2D14E}"/>
              </a:ext>
            </a:extLst>
          </p:cNvPr>
          <p:cNvSpPr>
            <a:spLocks noGrp="1"/>
          </p:cNvSpPr>
          <p:nvPr>
            <p:ph type="ftr" sz="quarter" idx="11"/>
          </p:nvPr>
        </p:nvSpPr>
        <p:spPr/>
        <p:txBody>
          <a:bodyPr/>
          <a:lstStyle/>
          <a:p>
            <a:fld id="{52FDE289-FF6C-484A-82F2-4E5045740094}" type="slidenum">
              <a:rPr lang="en-US" smtClean="0"/>
              <a:pPr/>
              <a:t>8</a:t>
            </a:fld>
            <a:endParaRPr lang="en-US" dirty="0"/>
          </a:p>
        </p:txBody>
      </p:sp>
      <p:sp>
        <p:nvSpPr>
          <p:cNvPr id="8" name="TextBox 7">
            <a:extLst>
              <a:ext uri="{FF2B5EF4-FFF2-40B4-BE49-F238E27FC236}">
                <a16:creationId xmlns:a16="http://schemas.microsoft.com/office/drawing/2014/main" id="{6E88D745-D76A-BF08-FD2E-09BD1B982290}"/>
              </a:ext>
            </a:extLst>
          </p:cNvPr>
          <p:cNvSpPr txBox="1"/>
          <p:nvPr/>
        </p:nvSpPr>
        <p:spPr>
          <a:xfrm>
            <a:off x="991340" y="6169709"/>
            <a:ext cx="6094520" cy="646331"/>
          </a:xfrm>
          <a:prstGeom prst="rect">
            <a:avLst/>
          </a:prstGeom>
          <a:noFill/>
        </p:spPr>
        <p:txBody>
          <a:bodyPr wrap="square">
            <a:spAutoFit/>
          </a:bodyPr>
          <a:lstStyle/>
          <a:p>
            <a:r>
              <a:rPr lang="en-US" dirty="0">
                <a:hlinkClick r:id="rId3"/>
              </a:rPr>
              <a:t>https://cdn.misoenergy.org/MTEP17%20MVP%20Triennial%20Review%20Report117065.pdf</a:t>
            </a:r>
            <a:r>
              <a:rPr lang="en-US" dirty="0"/>
              <a:t> at p. 31.</a:t>
            </a:r>
          </a:p>
        </p:txBody>
      </p:sp>
    </p:spTree>
    <p:extLst>
      <p:ext uri="{BB962C8B-B14F-4D97-AF65-F5344CB8AC3E}">
        <p14:creationId xmlns:p14="http://schemas.microsoft.com/office/powerpoint/2010/main" val="1868983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935E1-E90C-BE50-EC2C-FF1408DFE689}"/>
              </a:ext>
            </a:extLst>
          </p:cNvPr>
          <p:cNvSpPr>
            <a:spLocks noGrp="1"/>
          </p:cNvSpPr>
          <p:nvPr>
            <p:ph type="title"/>
          </p:nvPr>
        </p:nvSpPr>
        <p:spPr>
          <a:xfrm>
            <a:off x="838200" y="134937"/>
            <a:ext cx="10515600" cy="1325563"/>
          </a:xfrm>
        </p:spPr>
        <p:txBody>
          <a:bodyPr/>
          <a:lstStyle/>
          <a:p>
            <a:r>
              <a:rPr lang="en-US" dirty="0"/>
              <a:t>Cost containment</a:t>
            </a:r>
            <a:br>
              <a:rPr lang="en-US" dirty="0"/>
            </a:br>
            <a:r>
              <a:rPr lang="en-US" sz="3200" dirty="0"/>
              <a:t>#3 other policies</a:t>
            </a:r>
          </a:p>
        </p:txBody>
      </p:sp>
      <p:sp>
        <p:nvSpPr>
          <p:cNvPr id="3" name="Content Placeholder 2">
            <a:extLst>
              <a:ext uri="{FF2B5EF4-FFF2-40B4-BE49-F238E27FC236}">
                <a16:creationId xmlns:a16="http://schemas.microsoft.com/office/drawing/2014/main" id="{5FCD4F4C-F1C8-2649-FD96-31426D299F5F}"/>
              </a:ext>
            </a:extLst>
          </p:cNvPr>
          <p:cNvSpPr>
            <a:spLocks noGrp="1"/>
          </p:cNvSpPr>
          <p:nvPr>
            <p:ph idx="1"/>
          </p:nvPr>
        </p:nvSpPr>
        <p:spPr>
          <a:xfrm>
            <a:off x="620485" y="1460500"/>
            <a:ext cx="11204571" cy="5153364"/>
          </a:xfrm>
        </p:spPr>
        <p:txBody>
          <a:bodyPr>
            <a:normAutofit/>
          </a:bodyPr>
          <a:lstStyle/>
          <a:p>
            <a:r>
              <a:rPr lang="en-US" dirty="0"/>
              <a:t>Set ROE based on competitive rates to attract sufficient capital</a:t>
            </a:r>
          </a:p>
          <a:p>
            <a:r>
              <a:rPr lang="en-US" dirty="0"/>
              <a:t>Independent Transmission Monitors</a:t>
            </a:r>
          </a:p>
          <a:p>
            <a:pPr lvl="1"/>
            <a:r>
              <a:rPr lang="en-US" dirty="0"/>
              <a:t>Identify efficient options</a:t>
            </a:r>
          </a:p>
          <a:p>
            <a:r>
              <a:rPr lang="en-US" dirty="0"/>
              <a:t>Federal support</a:t>
            </a:r>
          </a:p>
          <a:p>
            <a:pPr lvl="1"/>
            <a:r>
              <a:rPr lang="en-US" dirty="0"/>
              <a:t>IIJA Bipartisan Infrastructure Law</a:t>
            </a:r>
          </a:p>
          <a:p>
            <a:pPr lvl="1"/>
            <a:r>
              <a:rPr lang="en-US" dirty="0"/>
              <a:t>Tax credit for regionally </a:t>
            </a:r>
            <a:r>
              <a:rPr lang="en-US"/>
              <a:t>significant transmission</a:t>
            </a:r>
            <a:endParaRPr lang="en-US" dirty="0"/>
          </a:p>
          <a:p>
            <a:r>
              <a:rPr lang="en-US" dirty="0"/>
              <a:t>FERC oversight</a:t>
            </a:r>
          </a:p>
          <a:p>
            <a:pPr lvl="1"/>
            <a:r>
              <a:rPr lang="en-US" dirty="0"/>
              <a:t>Increase transparency, staff expertise, review</a:t>
            </a:r>
          </a:p>
          <a:p>
            <a:endParaRPr lang="en-US" dirty="0"/>
          </a:p>
          <a:p>
            <a:endParaRPr lang="en-US" dirty="0"/>
          </a:p>
        </p:txBody>
      </p:sp>
      <p:sp>
        <p:nvSpPr>
          <p:cNvPr id="4" name="Footer Placeholder 3">
            <a:extLst>
              <a:ext uri="{FF2B5EF4-FFF2-40B4-BE49-F238E27FC236}">
                <a16:creationId xmlns:a16="http://schemas.microsoft.com/office/drawing/2014/main" id="{105EB5B0-636A-424D-71DA-3083D7B58E8C}"/>
              </a:ext>
            </a:extLst>
          </p:cNvPr>
          <p:cNvSpPr>
            <a:spLocks noGrp="1"/>
          </p:cNvSpPr>
          <p:nvPr>
            <p:ph type="ftr" sz="quarter" idx="11"/>
          </p:nvPr>
        </p:nvSpPr>
        <p:spPr/>
        <p:txBody>
          <a:bodyPr/>
          <a:lstStyle/>
          <a:p>
            <a:fld id="{52FDE289-FF6C-484A-82F2-4E5045740094}" type="slidenum">
              <a:rPr lang="en-US" smtClean="0"/>
              <a:pPr/>
              <a:t>9</a:t>
            </a:fld>
            <a:endParaRPr lang="en-US" dirty="0"/>
          </a:p>
        </p:txBody>
      </p:sp>
    </p:spTree>
    <p:extLst>
      <p:ext uri="{BB962C8B-B14F-4D97-AF65-F5344CB8AC3E}">
        <p14:creationId xmlns:p14="http://schemas.microsoft.com/office/powerpoint/2010/main" val="1446823452"/>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1822e6cc-998b-47e4-b2a3-e9a7fb6162a5" xsi:nil="true"/>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D3354ED3FDC794CA2F6C97B788A4E49" ma:contentTypeVersion="16" ma:contentTypeDescription="Create a new document." ma:contentTypeScope="" ma:versionID="0e1d6dacb503b98945e47cc520d43153">
  <xsd:schema xmlns:xsd="http://www.w3.org/2001/XMLSchema" xmlns:xs="http://www.w3.org/2001/XMLSchema" xmlns:p="http://schemas.microsoft.com/office/2006/metadata/properties" xmlns:ns1="http://schemas.microsoft.com/sharepoint/v3" xmlns:ns2="4d143d4e-948a-464c-ad85-8ba265094b37" xmlns:ns3="80ba4c77-0553-4d0f-8797-9d3230f08b16" xmlns:ns4="22234af5-8891-415d-836b-55637b4a8305" xmlns:ns5="1822e6cc-998b-47e4-b2a3-e9a7fb6162a5" targetNamespace="http://schemas.microsoft.com/office/2006/metadata/properties" ma:root="true" ma:fieldsID="b6d5e5589f286e7573d557270637e091" ns1:_="" ns2:_="" ns3:_="" ns4:_="" ns5:_="">
    <xsd:import namespace="http://schemas.microsoft.com/sharepoint/v3"/>
    <xsd:import namespace="4d143d4e-948a-464c-ad85-8ba265094b37"/>
    <xsd:import namespace="80ba4c77-0553-4d0f-8797-9d3230f08b16"/>
    <xsd:import namespace="22234af5-8891-415d-836b-55637b4a8305"/>
    <xsd:import namespace="1822e6cc-998b-47e4-b2a3-e9a7fb6162a5"/>
    <xsd:element name="properties">
      <xsd:complexType>
        <xsd:sequence>
          <xsd:element name="documentManagement">
            <xsd:complexType>
              <xsd:all>
                <xsd:element ref="ns2:SharedWithUsers" minOccurs="0"/>
                <xsd:element ref="ns2: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Location" minOccurs="0"/>
                <xsd:element ref="ns5:MediaServiceOCR" minOccurs="0"/>
                <xsd:element ref="ns5:MediaServiceEventHashCode" minOccurs="0"/>
                <xsd:element ref="ns5:MediaServiceGenerationTime" minOccurs="0"/>
                <xsd:element ref="ns5:_Flow_SignoffStatus" minOccurs="0"/>
                <xsd:element ref="ns5:MediaServiceAutoKeyPoints" minOccurs="0"/>
                <xsd:element ref="ns5:MediaServiceKeyPoints"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2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d143d4e-948a-464c-ad85-8ba265094b3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ba4c77-0553-4d0f-8797-9d3230f08b16" elementFormDefault="qualified">
    <xsd:import namespace="http://schemas.microsoft.com/office/2006/documentManagement/types"/>
    <xsd:import namespace="http://schemas.microsoft.com/office/infopath/2007/PartnerControls"/>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234af5-8891-415d-836b-55637b4a830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22e6cc-998b-47e4-b2a3-e9a7fb6162a5" elementFormDefault="qualified">
    <xsd:import namespace="http://schemas.microsoft.com/office/2006/documentManagement/types"/>
    <xsd:import namespace="http://schemas.microsoft.com/office/infopath/2007/PartnerControls"/>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_Flow_SignoffStatus" ma:index="19" nillable="true" ma:displayName="Sign-off status" ma:internalName="_x0024_Resources_x003a_core_x002c_Signoff_Status_x003b_">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593828-D24F-4940-A862-DF5354EAF399}">
  <ds:schemaRefs>
    <ds:schemaRef ds:uri="http://www.w3.org/XML/1998/namespace"/>
    <ds:schemaRef ds:uri="http://schemas.openxmlformats.org/package/2006/metadata/core-properties"/>
    <ds:schemaRef ds:uri="http://purl.org/dc/terms/"/>
    <ds:schemaRef ds:uri="22234af5-8891-415d-836b-55637b4a8305"/>
    <ds:schemaRef ds:uri="http://schemas.microsoft.com/office/infopath/2007/PartnerControls"/>
    <ds:schemaRef ds:uri="1822e6cc-998b-47e4-b2a3-e9a7fb6162a5"/>
    <ds:schemaRef ds:uri="http://schemas.microsoft.com/office/2006/documentManagement/types"/>
    <ds:schemaRef ds:uri="http://schemas.microsoft.com/sharepoint/v3"/>
    <ds:schemaRef ds:uri="80ba4c77-0553-4d0f-8797-9d3230f08b16"/>
    <ds:schemaRef ds:uri="4d143d4e-948a-464c-ad85-8ba265094b37"/>
    <ds:schemaRef ds:uri="http://schemas.microsoft.com/office/2006/metadata/properties"/>
    <ds:schemaRef ds:uri="http://purl.org/dc/dcmitype/"/>
    <ds:schemaRef ds:uri="http://purl.org/dc/elements/1.1/"/>
  </ds:schemaRefs>
</ds:datastoreItem>
</file>

<file path=customXml/itemProps2.xml><?xml version="1.0" encoding="utf-8"?>
<ds:datastoreItem xmlns:ds="http://schemas.openxmlformats.org/officeDocument/2006/customXml" ds:itemID="{DF8C2E22-5845-4246-BD7B-DC7EB136399A}">
  <ds:schemaRefs>
    <ds:schemaRef ds:uri="http://schemas.microsoft.com/sharepoint/v3/contenttype/forms"/>
  </ds:schemaRefs>
</ds:datastoreItem>
</file>

<file path=customXml/itemProps3.xml><?xml version="1.0" encoding="utf-8"?>
<ds:datastoreItem xmlns:ds="http://schemas.openxmlformats.org/officeDocument/2006/customXml" ds:itemID="{317A6D66-5F08-475C-A7CB-E890C4CD12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d143d4e-948a-464c-ad85-8ba265094b37"/>
    <ds:schemaRef ds:uri="80ba4c77-0553-4d0f-8797-9d3230f08b16"/>
    <ds:schemaRef ds:uri="22234af5-8891-415d-836b-55637b4a8305"/>
    <ds:schemaRef ds:uri="1822e6cc-998b-47e4-b2a3-e9a7fb6162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7375</TotalTime>
  <Words>491</Words>
  <Application>Microsoft Office PowerPoint</Application>
  <PresentationFormat>Widescreen</PresentationFormat>
  <Paragraphs>58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Transmission policy  for low delivered energy costs     </vt:lpstr>
      <vt:lpstr>Interregional Transmission Keeps the Lights On in Winter Storm Uri Feb 2021 MISO imported 13 GW, ERCOT only 0.8 GW (East to West flow) Eastern polar vortex incidents in 2014, 2018 served by Midwest power (West to East flow)  For transmission planning and cost allocation—beneficiaries are on both sides</vt:lpstr>
      <vt:lpstr>Connecting areas with net load diversity reduces cost 10s of GWs of power transfer back and forth across and between regions Benefit &gt; cost with 2-3x increase in national transmission capacity </vt:lpstr>
      <vt:lpstr>Bigger transmission uses less money and land</vt:lpstr>
      <vt:lpstr>Cost containment #1 Get the most out of the existing grid</vt:lpstr>
      <vt:lpstr>Cost containment #2 Plan efficient infrastructure expansion</vt:lpstr>
      <vt:lpstr>Widespread lack of effective transmission planning</vt:lpstr>
      <vt:lpstr>Seek lowest delivered cost of energy (generation + transmission)</vt:lpstr>
      <vt:lpstr>Cost containment #3 other policies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Microgrids from an Economic Policy Perspective</dc:title>
  <dc:creator>rgram</dc:creator>
  <cp:lastModifiedBy>Jackson Haslup</cp:lastModifiedBy>
  <cp:revision>1305</cp:revision>
  <cp:lastPrinted>2020-04-22T22:27:16Z</cp:lastPrinted>
  <dcterms:created xsi:type="dcterms:W3CDTF">2017-03-05T15:47:38Z</dcterms:created>
  <dcterms:modified xsi:type="dcterms:W3CDTF">2022-06-13T13:26:40Z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0x0101005D3354ED3FDC794CA2F6C97B788A4E49</vt:lpwstr>
  </property>
</Properties>
</file>