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4"/>
  </p:sldMasterIdLst>
  <p:notesMasterIdLst>
    <p:notesMasterId r:id="rId11"/>
  </p:notesMasterIdLst>
  <p:sldIdLst>
    <p:sldId id="4783" r:id="rId5"/>
    <p:sldId id="4745" r:id="rId6"/>
    <p:sldId id="809" r:id="rId7"/>
    <p:sldId id="2147377386" r:id="rId8"/>
    <p:sldId id="2147377385" r:id="rId9"/>
    <p:sldId id="394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55DAA"/>
    <a:srgbClr val="E6E6E6"/>
    <a:srgbClr val="0ABDC6"/>
    <a:srgbClr val="F2C05A"/>
    <a:srgbClr val="EA8B49"/>
    <a:srgbClr val="F2F2F2"/>
    <a:srgbClr val="E2E2E2"/>
    <a:srgbClr val="EDEDED"/>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84B01-4A6B-47CA-A29D-74D6FDB135EA}" v="78" dt="2022-06-12T14:56:43.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894" autoAdjust="0"/>
  </p:normalViewPr>
  <p:slideViewPr>
    <p:cSldViewPr snapToGrid="0">
      <p:cViewPr varScale="1">
        <p:scale>
          <a:sx n="91" d="100"/>
          <a:sy n="91" d="100"/>
        </p:scale>
        <p:origin x="1350"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9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FD138-2406-432D-882B-9B39FA6276D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5CA97CD1-F91A-40DF-82E1-4A1CEDCB6F9C}">
      <dgm:prSet phldrT="[Text]" custT="1"/>
      <dgm:spPr>
        <a:solidFill>
          <a:schemeClr val="accent1"/>
        </a:solidFill>
      </dgm:spPr>
      <dgm:t>
        <a:bodyPr/>
        <a:lstStyle/>
        <a:p>
          <a:r>
            <a:rPr lang="en-US" sz="1600" dirty="0"/>
            <a:t>Near-Term</a:t>
          </a:r>
          <a:br>
            <a:rPr lang="en-US" sz="1600" dirty="0"/>
          </a:br>
          <a:r>
            <a:rPr lang="en-US" sz="1600" dirty="0"/>
            <a:t>(25-50+%)</a:t>
          </a:r>
        </a:p>
      </dgm:t>
    </dgm:pt>
    <dgm:pt modelId="{BEF19942-683E-4E7D-AC05-B1D56B8AFDEF}" type="parTrans" cxnId="{6C7B8B44-9E1A-4F22-AF9A-3A32206EF47A}">
      <dgm:prSet/>
      <dgm:spPr/>
      <dgm:t>
        <a:bodyPr/>
        <a:lstStyle/>
        <a:p>
          <a:endParaRPr lang="en-US"/>
        </a:p>
      </dgm:t>
    </dgm:pt>
    <dgm:pt modelId="{EE10E155-3E61-4AC8-9368-463A4FE27DFB}" type="sibTrans" cxnId="{6C7B8B44-9E1A-4F22-AF9A-3A32206EF47A}">
      <dgm:prSet/>
      <dgm:spPr/>
      <dgm:t>
        <a:bodyPr/>
        <a:lstStyle/>
        <a:p>
          <a:endParaRPr lang="en-US"/>
        </a:p>
      </dgm:t>
    </dgm:pt>
    <dgm:pt modelId="{85F94E8B-AA18-4D39-8D6F-1B9025F013ED}">
      <dgm:prSet phldrT="[Text]" custT="1"/>
      <dgm:spPr/>
      <dgm:t>
        <a:bodyPr/>
        <a:lstStyle/>
        <a:p>
          <a:r>
            <a:rPr lang="en-US" sz="2000" dirty="0"/>
            <a:t>Expanded use of high-efficiency gas equipment</a:t>
          </a:r>
        </a:p>
      </dgm:t>
    </dgm:pt>
    <dgm:pt modelId="{870D76DF-F490-45B5-BAAF-249DB088B9C3}" type="parTrans" cxnId="{7EC079FA-D84E-4A8B-81ED-1B94B74F7410}">
      <dgm:prSet/>
      <dgm:spPr/>
      <dgm:t>
        <a:bodyPr/>
        <a:lstStyle/>
        <a:p>
          <a:endParaRPr lang="en-US"/>
        </a:p>
      </dgm:t>
    </dgm:pt>
    <dgm:pt modelId="{361766C8-899A-4328-8C95-A84B65C20B49}" type="sibTrans" cxnId="{7EC079FA-D84E-4A8B-81ED-1B94B74F7410}">
      <dgm:prSet/>
      <dgm:spPr/>
      <dgm:t>
        <a:bodyPr/>
        <a:lstStyle/>
        <a:p>
          <a:endParaRPr lang="en-US"/>
        </a:p>
      </dgm:t>
    </dgm:pt>
    <dgm:pt modelId="{1919CC1A-8760-4CA6-9B6A-808B67865D1F}">
      <dgm:prSet phldrT="[Text]" custT="1"/>
      <dgm:spPr/>
      <dgm:t>
        <a:bodyPr/>
        <a:lstStyle/>
        <a:p>
          <a:r>
            <a:rPr lang="en-US" sz="2000" b="0" dirty="0"/>
            <a:t>Hybrid natural gas furnace/</a:t>
          </a:r>
          <a:br>
            <a:rPr lang="en-US" sz="2000" b="0" dirty="0"/>
          </a:br>
          <a:r>
            <a:rPr lang="en-US" sz="2000" b="0" dirty="0"/>
            <a:t>boilers and electric heat pump systems</a:t>
          </a:r>
        </a:p>
      </dgm:t>
    </dgm:pt>
    <dgm:pt modelId="{2DA08BF9-30BF-4EED-B3B4-BE3DBE438897}" type="parTrans" cxnId="{6D52B7A9-AB21-4204-A25F-BCBD2BF33DDB}">
      <dgm:prSet/>
      <dgm:spPr/>
      <dgm:t>
        <a:bodyPr/>
        <a:lstStyle/>
        <a:p>
          <a:endParaRPr lang="en-US"/>
        </a:p>
      </dgm:t>
    </dgm:pt>
    <dgm:pt modelId="{B64FE9AC-2CE5-4C16-9AB9-A8612A61FD80}" type="sibTrans" cxnId="{6D52B7A9-AB21-4204-A25F-BCBD2BF33DDB}">
      <dgm:prSet/>
      <dgm:spPr/>
      <dgm:t>
        <a:bodyPr/>
        <a:lstStyle/>
        <a:p>
          <a:endParaRPr lang="en-US"/>
        </a:p>
      </dgm:t>
    </dgm:pt>
    <dgm:pt modelId="{A78C0BD3-D92F-443D-9E3E-DF2A6F5C37CF}">
      <dgm:prSet phldrT="[Text]" custT="1"/>
      <dgm:spPr>
        <a:solidFill>
          <a:schemeClr val="accent1"/>
        </a:solidFill>
      </dgm:spPr>
      <dgm:t>
        <a:bodyPr/>
        <a:lstStyle/>
        <a:p>
          <a:r>
            <a:rPr lang="en-US" sz="1600" dirty="0"/>
            <a:t>Next-Gen</a:t>
          </a:r>
          <a:br>
            <a:rPr lang="en-US" sz="1600" dirty="0"/>
          </a:br>
          <a:r>
            <a:rPr lang="en-US" sz="1600" dirty="0"/>
            <a:t>(40-60+%)</a:t>
          </a:r>
        </a:p>
      </dgm:t>
    </dgm:pt>
    <dgm:pt modelId="{92260EFC-36E5-40C9-8B2E-8F7594899805}" type="parTrans" cxnId="{BE53D750-901D-496B-986A-3F52630D69D8}">
      <dgm:prSet/>
      <dgm:spPr/>
      <dgm:t>
        <a:bodyPr/>
        <a:lstStyle/>
        <a:p>
          <a:endParaRPr lang="en-US"/>
        </a:p>
      </dgm:t>
    </dgm:pt>
    <dgm:pt modelId="{658B2685-FC37-480F-B47F-95040A4E6CE7}" type="sibTrans" cxnId="{BE53D750-901D-496B-986A-3F52630D69D8}">
      <dgm:prSet/>
      <dgm:spPr/>
      <dgm:t>
        <a:bodyPr/>
        <a:lstStyle/>
        <a:p>
          <a:endParaRPr lang="en-US"/>
        </a:p>
      </dgm:t>
    </dgm:pt>
    <dgm:pt modelId="{AC13BA10-EF98-4871-AAF0-D90BF29C140E}">
      <dgm:prSet phldrT="[Text]" custT="1"/>
      <dgm:spPr/>
      <dgm:t>
        <a:bodyPr/>
        <a:lstStyle/>
        <a:p>
          <a:pPr algn="l"/>
          <a:r>
            <a:rPr lang="en-US" sz="2000" b="0" dirty="0"/>
            <a:t>Gas heat pumps for space &amp; </a:t>
          </a:r>
          <a:br>
            <a:rPr lang="en-US" sz="2000" b="0" dirty="0"/>
          </a:br>
          <a:r>
            <a:rPr lang="en-US" sz="2000" b="0" dirty="0"/>
            <a:t>water heating</a:t>
          </a:r>
        </a:p>
      </dgm:t>
    </dgm:pt>
    <dgm:pt modelId="{D4B72F64-A8E0-45C4-8E87-CB910ACF5D9E}" type="parTrans" cxnId="{81E6FB24-ACDC-4D45-B7BA-2DC6CCB12C0F}">
      <dgm:prSet/>
      <dgm:spPr/>
      <dgm:t>
        <a:bodyPr/>
        <a:lstStyle/>
        <a:p>
          <a:endParaRPr lang="en-US"/>
        </a:p>
      </dgm:t>
    </dgm:pt>
    <dgm:pt modelId="{E09ADA83-A8ED-43DC-8A4F-33A0BDD26F3E}" type="sibTrans" cxnId="{81E6FB24-ACDC-4D45-B7BA-2DC6CCB12C0F}">
      <dgm:prSet/>
      <dgm:spPr/>
      <dgm:t>
        <a:bodyPr/>
        <a:lstStyle/>
        <a:p>
          <a:endParaRPr lang="en-US"/>
        </a:p>
      </dgm:t>
    </dgm:pt>
    <dgm:pt modelId="{8D17F586-45F5-43EF-B4CC-12A10DA1AD34}">
      <dgm:prSet phldrT="[Text]" custT="1"/>
      <dgm:spPr/>
      <dgm:t>
        <a:bodyPr/>
        <a:lstStyle/>
        <a:p>
          <a:endParaRPr lang="en-US" sz="2000" dirty="0"/>
        </a:p>
        <a:p>
          <a:r>
            <a:rPr lang="en-US" sz="2000" dirty="0"/>
            <a:t>Micro CHP systems</a:t>
          </a:r>
        </a:p>
        <a:p>
          <a:endParaRPr lang="en-US" sz="2000" dirty="0"/>
        </a:p>
      </dgm:t>
    </dgm:pt>
    <dgm:pt modelId="{60F52171-951A-438C-A883-B4E9DC3E036E}" type="parTrans" cxnId="{04E34F46-97C8-4B11-957B-30D7B4734DA0}">
      <dgm:prSet/>
      <dgm:spPr/>
      <dgm:t>
        <a:bodyPr/>
        <a:lstStyle/>
        <a:p>
          <a:endParaRPr lang="en-US"/>
        </a:p>
      </dgm:t>
    </dgm:pt>
    <dgm:pt modelId="{8C684035-5EEC-4A68-A4B6-B893925D666B}" type="sibTrans" cxnId="{04E34F46-97C8-4B11-957B-30D7B4734DA0}">
      <dgm:prSet/>
      <dgm:spPr/>
      <dgm:t>
        <a:bodyPr/>
        <a:lstStyle/>
        <a:p>
          <a:endParaRPr lang="en-US"/>
        </a:p>
      </dgm:t>
    </dgm:pt>
    <dgm:pt modelId="{A00802DE-3CA7-49E6-BFD7-96A6E650C3E4}">
      <dgm:prSet phldrT="[Text]" custT="1"/>
      <dgm:spPr>
        <a:solidFill>
          <a:schemeClr val="accent1"/>
        </a:solidFill>
      </dgm:spPr>
      <dgm:t>
        <a:bodyPr/>
        <a:lstStyle/>
        <a:p>
          <a:r>
            <a:rPr lang="en-US" sz="1400" dirty="0"/>
            <a:t>Renewables</a:t>
          </a:r>
          <a:r>
            <a:rPr lang="en-US" sz="1800" dirty="0"/>
            <a:t> </a:t>
          </a:r>
          <a:r>
            <a:rPr lang="en-US" sz="1400" dirty="0"/>
            <a:t>(Added 10-30+%)</a:t>
          </a:r>
          <a:endParaRPr lang="en-US" sz="1200" dirty="0"/>
        </a:p>
      </dgm:t>
    </dgm:pt>
    <dgm:pt modelId="{EA097A0E-FB94-4DE5-AEC4-7ED3A0B4A831}" type="parTrans" cxnId="{078F44F6-EDFB-48A5-9C90-8067A7121E9B}">
      <dgm:prSet/>
      <dgm:spPr/>
      <dgm:t>
        <a:bodyPr/>
        <a:lstStyle/>
        <a:p>
          <a:endParaRPr lang="en-US"/>
        </a:p>
      </dgm:t>
    </dgm:pt>
    <dgm:pt modelId="{B44A084D-B4BA-4620-8112-AD8DA66DF7DD}" type="sibTrans" cxnId="{078F44F6-EDFB-48A5-9C90-8067A7121E9B}">
      <dgm:prSet/>
      <dgm:spPr/>
      <dgm:t>
        <a:bodyPr/>
        <a:lstStyle/>
        <a:p>
          <a:endParaRPr lang="en-US"/>
        </a:p>
      </dgm:t>
    </dgm:pt>
    <dgm:pt modelId="{14201642-AEE0-4B69-BD13-1FC9F32B70BA}">
      <dgm:prSet phldrT="[Text]" custT="1"/>
      <dgm:spPr/>
      <dgm:t>
        <a:bodyPr/>
        <a:lstStyle/>
        <a:p>
          <a:r>
            <a:rPr lang="en-US" sz="2000" b="0" dirty="0"/>
            <a:t>Building envelope improvement</a:t>
          </a:r>
        </a:p>
      </dgm:t>
    </dgm:pt>
    <dgm:pt modelId="{B5B574B6-1A42-4994-993C-550D8A811602}" type="parTrans" cxnId="{224816D7-2B91-41B4-B7CA-A7F126F8B097}">
      <dgm:prSet/>
      <dgm:spPr/>
      <dgm:t>
        <a:bodyPr/>
        <a:lstStyle/>
        <a:p>
          <a:endParaRPr lang="en-US"/>
        </a:p>
      </dgm:t>
    </dgm:pt>
    <dgm:pt modelId="{C451D321-5F4F-4843-AE7A-4A18DA7258FB}" type="sibTrans" cxnId="{224816D7-2B91-41B4-B7CA-A7F126F8B097}">
      <dgm:prSet/>
      <dgm:spPr/>
      <dgm:t>
        <a:bodyPr/>
        <a:lstStyle/>
        <a:p>
          <a:endParaRPr lang="en-US"/>
        </a:p>
      </dgm:t>
    </dgm:pt>
    <dgm:pt modelId="{35D41D0A-AFA7-4E2E-9FF4-88FA540B5C57}">
      <dgm:prSet custT="1"/>
      <dgm:spPr/>
      <dgm:t>
        <a:bodyPr/>
        <a:lstStyle/>
        <a:p>
          <a:pPr>
            <a:spcAft>
              <a:spcPts val="0"/>
            </a:spcAft>
          </a:pPr>
          <a:r>
            <a:rPr lang="en-US" sz="2000" b="0" dirty="0"/>
            <a:t>RNG &amp; Hydrogen</a:t>
          </a:r>
        </a:p>
        <a:p>
          <a:pPr>
            <a:spcAft>
              <a:spcPct val="35000"/>
            </a:spcAft>
          </a:pPr>
          <a:r>
            <a:rPr lang="en-US" sz="2000" b="0" dirty="0"/>
            <a:t>blends</a:t>
          </a:r>
          <a:endParaRPr lang="en-US" sz="2000" b="1" dirty="0"/>
        </a:p>
      </dgm:t>
    </dgm:pt>
    <dgm:pt modelId="{B899EBF6-A76C-4C4A-8266-DEBA435E1A24}" type="parTrans" cxnId="{2612BE31-15BC-475B-AADA-CE31300EC4E7}">
      <dgm:prSet/>
      <dgm:spPr/>
      <dgm:t>
        <a:bodyPr/>
        <a:lstStyle/>
        <a:p>
          <a:endParaRPr lang="en-US"/>
        </a:p>
      </dgm:t>
    </dgm:pt>
    <dgm:pt modelId="{1C5F7619-E35D-4C96-A5EB-76555C8B0947}" type="sibTrans" cxnId="{2612BE31-15BC-475B-AADA-CE31300EC4E7}">
      <dgm:prSet/>
      <dgm:spPr/>
      <dgm:t>
        <a:bodyPr/>
        <a:lstStyle/>
        <a:p>
          <a:endParaRPr lang="en-US"/>
        </a:p>
      </dgm:t>
    </dgm:pt>
    <dgm:pt modelId="{07EB45CF-0D80-4A5C-A59E-2CA426C6902B}">
      <dgm:prSet custT="1"/>
      <dgm:spPr/>
      <dgm:t>
        <a:bodyPr/>
        <a:lstStyle/>
        <a:p>
          <a:r>
            <a:rPr lang="en-US" sz="2000" dirty="0"/>
            <a:t>Solar thermal/</a:t>
          </a:r>
          <a:br>
            <a:rPr lang="en-US" sz="2000" dirty="0"/>
          </a:br>
          <a:r>
            <a:rPr lang="en-US" sz="2000" dirty="0"/>
            <a:t>gas space &amp; water heating systems</a:t>
          </a:r>
        </a:p>
      </dgm:t>
    </dgm:pt>
    <dgm:pt modelId="{57DFB105-0BE2-4F96-A56E-64911A722262}" type="parTrans" cxnId="{E486AFA9-D63C-41B2-9ED8-E250C0B17854}">
      <dgm:prSet/>
      <dgm:spPr/>
      <dgm:t>
        <a:bodyPr/>
        <a:lstStyle/>
        <a:p>
          <a:endParaRPr lang="en-US"/>
        </a:p>
      </dgm:t>
    </dgm:pt>
    <dgm:pt modelId="{29AF43DC-12E2-4B74-B5A9-4E960BC523EF}" type="sibTrans" cxnId="{E486AFA9-D63C-41B2-9ED8-E250C0B17854}">
      <dgm:prSet/>
      <dgm:spPr/>
      <dgm:t>
        <a:bodyPr/>
        <a:lstStyle/>
        <a:p>
          <a:endParaRPr lang="en-US"/>
        </a:p>
      </dgm:t>
    </dgm:pt>
    <dgm:pt modelId="{918F64E4-BD13-4F3A-A0AC-AD8B3C1F2BAD}">
      <dgm:prSet phldrT="[Text]" custT="1"/>
      <dgm:spPr/>
      <dgm:t>
        <a:bodyPr/>
        <a:lstStyle/>
        <a:p>
          <a:r>
            <a:rPr lang="en-US" sz="2000" b="0" dirty="0"/>
            <a:t>Deep </a:t>
          </a:r>
          <a:br>
            <a:rPr lang="en-US" sz="2000" b="0" dirty="0"/>
          </a:br>
          <a:r>
            <a:rPr lang="en-US" sz="2000" b="0" dirty="0"/>
            <a:t>building retrofits</a:t>
          </a:r>
        </a:p>
      </dgm:t>
    </dgm:pt>
    <dgm:pt modelId="{AA79BCCE-688F-4879-A71C-FEF8F70206FA}" type="parTrans" cxnId="{5C4C47B0-DECA-4031-9ADE-B6B275C40229}">
      <dgm:prSet/>
      <dgm:spPr/>
      <dgm:t>
        <a:bodyPr/>
        <a:lstStyle/>
        <a:p>
          <a:endParaRPr lang="en-US"/>
        </a:p>
      </dgm:t>
    </dgm:pt>
    <dgm:pt modelId="{75692067-9FC6-4E80-886F-4C7D68BC3795}" type="sibTrans" cxnId="{5C4C47B0-DECA-4031-9ADE-B6B275C40229}">
      <dgm:prSet/>
      <dgm:spPr/>
      <dgm:t>
        <a:bodyPr/>
        <a:lstStyle/>
        <a:p>
          <a:endParaRPr lang="en-US"/>
        </a:p>
      </dgm:t>
    </dgm:pt>
    <dgm:pt modelId="{7ED21A14-2D17-41D2-9715-4377A79A2D5A}" type="pres">
      <dgm:prSet presAssocID="{F80FD138-2406-432D-882B-9B39FA6276D1}" presName="list" presStyleCnt="0">
        <dgm:presLayoutVars>
          <dgm:dir/>
          <dgm:animLvl val="lvl"/>
        </dgm:presLayoutVars>
      </dgm:prSet>
      <dgm:spPr/>
    </dgm:pt>
    <dgm:pt modelId="{889B2078-C654-4F8C-8E6C-815355ED4B24}" type="pres">
      <dgm:prSet presAssocID="{5CA97CD1-F91A-40DF-82E1-4A1CEDCB6F9C}" presName="posSpace" presStyleCnt="0"/>
      <dgm:spPr/>
    </dgm:pt>
    <dgm:pt modelId="{C8E80BA7-FD0E-4525-B2AE-AA8B89E1CDA3}" type="pres">
      <dgm:prSet presAssocID="{5CA97CD1-F91A-40DF-82E1-4A1CEDCB6F9C}" presName="vertFlow" presStyleCnt="0"/>
      <dgm:spPr/>
    </dgm:pt>
    <dgm:pt modelId="{FC73E8BC-425B-42E3-B80F-3E8B99AD3DCB}" type="pres">
      <dgm:prSet presAssocID="{5CA97CD1-F91A-40DF-82E1-4A1CEDCB6F9C}" presName="topSpace" presStyleCnt="0"/>
      <dgm:spPr/>
    </dgm:pt>
    <dgm:pt modelId="{676D9CB8-DCD5-42A4-A34F-7CDDE2B64DF4}" type="pres">
      <dgm:prSet presAssocID="{5CA97CD1-F91A-40DF-82E1-4A1CEDCB6F9C}" presName="firstComp" presStyleCnt="0"/>
      <dgm:spPr/>
    </dgm:pt>
    <dgm:pt modelId="{DC2A880E-6710-4C3E-8256-F044EA7F16AA}" type="pres">
      <dgm:prSet presAssocID="{5CA97CD1-F91A-40DF-82E1-4A1CEDCB6F9C}" presName="firstChild" presStyleLbl="bgAccFollowNode1" presStyleIdx="0" presStyleCnt="8" custLinFactNeighborX="-28341"/>
      <dgm:spPr/>
    </dgm:pt>
    <dgm:pt modelId="{5E202B92-44BF-4D50-BC06-348D93A91EF5}" type="pres">
      <dgm:prSet presAssocID="{5CA97CD1-F91A-40DF-82E1-4A1CEDCB6F9C}" presName="firstChildTx" presStyleLbl="bgAccFollowNode1" presStyleIdx="0" presStyleCnt="8">
        <dgm:presLayoutVars>
          <dgm:bulletEnabled val="1"/>
        </dgm:presLayoutVars>
      </dgm:prSet>
      <dgm:spPr/>
    </dgm:pt>
    <dgm:pt modelId="{A926FF32-8B14-477A-85AB-91BE775A8659}" type="pres">
      <dgm:prSet presAssocID="{1919CC1A-8760-4CA6-9B6A-808B67865D1F}" presName="comp" presStyleCnt="0"/>
      <dgm:spPr/>
    </dgm:pt>
    <dgm:pt modelId="{B0F0F9B1-4583-44DC-9237-332448DAA59E}" type="pres">
      <dgm:prSet presAssocID="{1919CC1A-8760-4CA6-9B6A-808B67865D1F}" presName="child" presStyleLbl="bgAccFollowNode1" presStyleIdx="1" presStyleCnt="8" custLinFactNeighborX="-28341" custLinFactNeighborY="653"/>
      <dgm:spPr/>
    </dgm:pt>
    <dgm:pt modelId="{E8559ECD-5A42-415F-8995-2D688B6A4BE1}" type="pres">
      <dgm:prSet presAssocID="{1919CC1A-8760-4CA6-9B6A-808B67865D1F}" presName="childTx" presStyleLbl="bgAccFollowNode1" presStyleIdx="1" presStyleCnt="8">
        <dgm:presLayoutVars>
          <dgm:bulletEnabled val="1"/>
        </dgm:presLayoutVars>
      </dgm:prSet>
      <dgm:spPr/>
    </dgm:pt>
    <dgm:pt modelId="{B8D6856D-AB03-488D-A442-3945DFE8B734}" type="pres">
      <dgm:prSet presAssocID="{14201642-AEE0-4B69-BD13-1FC9F32B70BA}" presName="comp" presStyleCnt="0"/>
      <dgm:spPr/>
    </dgm:pt>
    <dgm:pt modelId="{3B87EC01-3943-4E5E-A837-19FFE3D2E52E}" type="pres">
      <dgm:prSet presAssocID="{14201642-AEE0-4B69-BD13-1FC9F32B70BA}" presName="child" presStyleLbl="bgAccFollowNode1" presStyleIdx="2" presStyleCnt="8" custLinFactNeighborX="-28341"/>
      <dgm:spPr/>
    </dgm:pt>
    <dgm:pt modelId="{7AF44D59-E3B8-4AC7-B4ED-FFF81203FB85}" type="pres">
      <dgm:prSet presAssocID="{14201642-AEE0-4B69-BD13-1FC9F32B70BA}" presName="childTx" presStyleLbl="bgAccFollowNode1" presStyleIdx="2" presStyleCnt="8">
        <dgm:presLayoutVars>
          <dgm:bulletEnabled val="1"/>
        </dgm:presLayoutVars>
      </dgm:prSet>
      <dgm:spPr/>
    </dgm:pt>
    <dgm:pt modelId="{CA2F2DC5-1E57-45AF-A5A9-19135783FDFE}" type="pres">
      <dgm:prSet presAssocID="{5CA97CD1-F91A-40DF-82E1-4A1CEDCB6F9C}" presName="negSpace" presStyleCnt="0"/>
      <dgm:spPr/>
    </dgm:pt>
    <dgm:pt modelId="{5FF2EB32-4563-4B74-B60E-57AED476B3C8}" type="pres">
      <dgm:prSet presAssocID="{5CA97CD1-F91A-40DF-82E1-4A1CEDCB6F9C}" presName="circle" presStyleLbl="node1" presStyleIdx="0" presStyleCnt="3" custLinFactNeighborX="-28341"/>
      <dgm:spPr/>
    </dgm:pt>
    <dgm:pt modelId="{AB6EE55C-6031-45D4-B37E-33DEE69243E2}" type="pres">
      <dgm:prSet presAssocID="{EE10E155-3E61-4AC8-9368-463A4FE27DFB}" presName="transSpace" presStyleCnt="0"/>
      <dgm:spPr/>
    </dgm:pt>
    <dgm:pt modelId="{F5161F5B-EF98-41D5-8625-29726FCA7847}" type="pres">
      <dgm:prSet presAssocID="{A78C0BD3-D92F-443D-9E3E-DF2A6F5C37CF}" presName="posSpace" presStyleCnt="0"/>
      <dgm:spPr/>
    </dgm:pt>
    <dgm:pt modelId="{65EF0E53-3E29-46FE-9741-2B85ADEB23E6}" type="pres">
      <dgm:prSet presAssocID="{A78C0BD3-D92F-443D-9E3E-DF2A6F5C37CF}" presName="vertFlow" presStyleCnt="0"/>
      <dgm:spPr/>
    </dgm:pt>
    <dgm:pt modelId="{D3848FE7-1681-4B91-AEAB-F87F819265BF}" type="pres">
      <dgm:prSet presAssocID="{A78C0BD3-D92F-443D-9E3E-DF2A6F5C37CF}" presName="topSpace" presStyleCnt="0"/>
      <dgm:spPr/>
    </dgm:pt>
    <dgm:pt modelId="{2770B847-94B8-4E21-8CC1-EA305EF724E0}" type="pres">
      <dgm:prSet presAssocID="{A78C0BD3-D92F-443D-9E3E-DF2A6F5C37CF}" presName="firstComp" presStyleCnt="0"/>
      <dgm:spPr/>
    </dgm:pt>
    <dgm:pt modelId="{59098706-3677-46A9-8BB0-660F8141ABD2}" type="pres">
      <dgm:prSet presAssocID="{A78C0BD3-D92F-443D-9E3E-DF2A6F5C37CF}" presName="firstChild" presStyleLbl="bgAccFollowNode1" presStyleIdx="3" presStyleCnt="8" custScaleY="124584" custLinFactNeighborX="-5796"/>
      <dgm:spPr/>
    </dgm:pt>
    <dgm:pt modelId="{ADCAC00C-36E8-48A2-AD54-B1506E187950}" type="pres">
      <dgm:prSet presAssocID="{A78C0BD3-D92F-443D-9E3E-DF2A6F5C37CF}" presName="firstChildTx" presStyleLbl="bgAccFollowNode1" presStyleIdx="3" presStyleCnt="8">
        <dgm:presLayoutVars>
          <dgm:bulletEnabled val="1"/>
        </dgm:presLayoutVars>
      </dgm:prSet>
      <dgm:spPr/>
    </dgm:pt>
    <dgm:pt modelId="{55E0C1AD-6208-4530-BE4E-68DFABBF4D7A}" type="pres">
      <dgm:prSet presAssocID="{8D17F586-45F5-43EF-B4CC-12A10DA1AD34}" presName="comp" presStyleCnt="0"/>
      <dgm:spPr/>
    </dgm:pt>
    <dgm:pt modelId="{644AA075-FDDE-4F32-B0FC-3950F7FAD30D}" type="pres">
      <dgm:prSet presAssocID="{8D17F586-45F5-43EF-B4CC-12A10DA1AD34}" presName="child" presStyleLbl="bgAccFollowNode1" presStyleIdx="4" presStyleCnt="8" custScaleY="72854" custLinFactNeighborX="-5415" custLinFactNeighborY="997"/>
      <dgm:spPr/>
    </dgm:pt>
    <dgm:pt modelId="{BBDC738A-A81D-4890-B5A6-D1F8D453E55E}" type="pres">
      <dgm:prSet presAssocID="{8D17F586-45F5-43EF-B4CC-12A10DA1AD34}" presName="childTx" presStyleLbl="bgAccFollowNode1" presStyleIdx="4" presStyleCnt="8">
        <dgm:presLayoutVars>
          <dgm:bulletEnabled val="1"/>
        </dgm:presLayoutVars>
      </dgm:prSet>
      <dgm:spPr/>
    </dgm:pt>
    <dgm:pt modelId="{67F6A31F-7D3B-4A73-BC58-B629749B0D03}" type="pres">
      <dgm:prSet presAssocID="{918F64E4-BD13-4F3A-A0AC-AD8B3C1F2BAD}" presName="comp" presStyleCnt="0"/>
      <dgm:spPr/>
    </dgm:pt>
    <dgm:pt modelId="{71804FE6-8A95-4894-B549-1A79C8B9BFDF}" type="pres">
      <dgm:prSet presAssocID="{918F64E4-BD13-4F3A-A0AC-AD8B3C1F2BAD}" presName="child" presStyleLbl="bgAccFollowNode1" presStyleIdx="5" presStyleCnt="8" custLinFactNeighborX="-4951" custLinFactNeighborY="640"/>
      <dgm:spPr/>
    </dgm:pt>
    <dgm:pt modelId="{9B0AB658-BABA-478C-B1F8-166421F44BE3}" type="pres">
      <dgm:prSet presAssocID="{918F64E4-BD13-4F3A-A0AC-AD8B3C1F2BAD}" presName="childTx" presStyleLbl="bgAccFollowNode1" presStyleIdx="5" presStyleCnt="8">
        <dgm:presLayoutVars>
          <dgm:bulletEnabled val="1"/>
        </dgm:presLayoutVars>
      </dgm:prSet>
      <dgm:spPr/>
    </dgm:pt>
    <dgm:pt modelId="{2A44DF62-CF5C-43D5-8BEC-48803D9767E3}" type="pres">
      <dgm:prSet presAssocID="{A78C0BD3-D92F-443D-9E3E-DF2A6F5C37CF}" presName="negSpace" presStyleCnt="0"/>
      <dgm:spPr/>
    </dgm:pt>
    <dgm:pt modelId="{149BE8E6-E8FB-4B97-9CD5-FB9E53A31712}" type="pres">
      <dgm:prSet presAssocID="{A78C0BD3-D92F-443D-9E3E-DF2A6F5C37CF}" presName="circle" presStyleLbl="node1" presStyleIdx="1" presStyleCnt="3" custLinFactNeighborX="-5796"/>
      <dgm:spPr/>
    </dgm:pt>
    <dgm:pt modelId="{3AE88C5A-B68A-4C6A-AE4E-FE8A946C42FB}" type="pres">
      <dgm:prSet presAssocID="{658B2685-FC37-480F-B47F-95040A4E6CE7}" presName="transSpace" presStyleCnt="0"/>
      <dgm:spPr/>
    </dgm:pt>
    <dgm:pt modelId="{DD08ECFF-D848-46F2-990F-667D5303A4D0}" type="pres">
      <dgm:prSet presAssocID="{A00802DE-3CA7-49E6-BFD7-96A6E650C3E4}" presName="posSpace" presStyleCnt="0"/>
      <dgm:spPr/>
    </dgm:pt>
    <dgm:pt modelId="{1E6B32BD-A4A5-4ADA-821A-62A10122EDD1}" type="pres">
      <dgm:prSet presAssocID="{A00802DE-3CA7-49E6-BFD7-96A6E650C3E4}" presName="vertFlow" presStyleCnt="0"/>
      <dgm:spPr/>
    </dgm:pt>
    <dgm:pt modelId="{27ABC325-3544-435E-9997-D299C479ED4C}" type="pres">
      <dgm:prSet presAssocID="{A00802DE-3CA7-49E6-BFD7-96A6E650C3E4}" presName="topSpace" presStyleCnt="0"/>
      <dgm:spPr/>
    </dgm:pt>
    <dgm:pt modelId="{00253FD2-DB11-4E34-A9CB-3FD23967D13F}" type="pres">
      <dgm:prSet presAssocID="{A00802DE-3CA7-49E6-BFD7-96A6E650C3E4}" presName="firstComp" presStyleCnt="0"/>
      <dgm:spPr/>
    </dgm:pt>
    <dgm:pt modelId="{9ACD461D-0B5C-4813-AE7E-1585BC4A1466}" type="pres">
      <dgm:prSet presAssocID="{A00802DE-3CA7-49E6-BFD7-96A6E650C3E4}" presName="firstChild" presStyleLbl="bgAccFollowNode1" presStyleIdx="6" presStyleCnt="8" custScaleX="98063" custLinFactNeighborX="-1440"/>
      <dgm:spPr/>
    </dgm:pt>
    <dgm:pt modelId="{63DCA05D-19D4-4595-8EF8-321694A1EAF4}" type="pres">
      <dgm:prSet presAssocID="{A00802DE-3CA7-49E6-BFD7-96A6E650C3E4}" presName="firstChildTx" presStyleLbl="bgAccFollowNode1" presStyleIdx="6" presStyleCnt="8">
        <dgm:presLayoutVars>
          <dgm:bulletEnabled val="1"/>
        </dgm:presLayoutVars>
      </dgm:prSet>
      <dgm:spPr/>
    </dgm:pt>
    <dgm:pt modelId="{A72B1B77-77F8-4406-8829-814EAD8A5097}" type="pres">
      <dgm:prSet presAssocID="{07EB45CF-0D80-4A5C-A59E-2CA426C6902B}" presName="comp" presStyleCnt="0"/>
      <dgm:spPr/>
    </dgm:pt>
    <dgm:pt modelId="{79247CF0-EB35-4230-9288-0C8A84EA2C22}" type="pres">
      <dgm:prSet presAssocID="{07EB45CF-0D80-4A5C-A59E-2CA426C6902B}" presName="child" presStyleLbl="bgAccFollowNode1" presStyleIdx="7" presStyleCnt="8"/>
      <dgm:spPr/>
    </dgm:pt>
    <dgm:pt modelId="{5D87B5BA-541D-4DBF-AF98-860DB2403A95}" type="pres">
      <dgm:prSet presAssocID="{07EB45CF-0D80-4A5C-A59E-2CA426C6902B}" presName="childTx" presStyleLbl="bgAccFollowNode1" presStyleIdx="7" presStyleCnt="8">
        <dgm:presLayoutVars>
          <dgm:bulletEnabled val="1"/>
        </dgm:presLayoutVars>
      </dgm:prSet>
      <dgm:spPr/>
    </dgm:pt>
    <dgm:pt modelId="{56A2061D-A53D-4440-8107-BF6E2150601E}" type="pres">
      <dgm:prSet presAssocID="{A00802DE-3CA7-49E6-BFD7-96A6E650C3E4}" presName="negSpace" presStyleCnt="0"/>
      <dgm:spPr/>
    </dgm:pt>
    <dgm:pt modelId="{7AC0BD77-13B1-487D-AA34-5E84847A5262}" type="pres">
      <dgm:prSet presAssocID="{A00802DE-3CA7-49E6-BFD7-96A6E650C3E4}" presName="circle" presStyleLbl="node1" presStyleIdx="2" presStyleCnt="3"/>
      <dgm:spPr/>
    </dgm:pt>
  </dgm:ptLst>
  <dgm:cxnLst>
    <dgm:cxn modelId="{11721E0B-566D-4988-ADE2-9C66CFB4EA9E}" type="presOf" srcId="{A00802DE-3CA7-49E6-BFD7-96A6E650C3E4}" destId="{7AC0BD77-13B1-487D-AA34-5E84847A5262}" srcOrd="0" destOrd="0" presId="urn:microsoft.com/office/officeart/2005/8/layout/hList9"/>
    <dgm:cxn modelId="{26182E0C-AB05-46F0-A5ED-C62744FE96A4}" type="presOf" srcId="{1919CC1A-8760-4CA6-9B6A-808B67865D1F}" destId="{E8559ECD-5A42-415F-8995-2D688B6A4BE1}" srcOrd="1" destOrd="0" presId="urn:microsoft.com/office/officeart/2005/8/layout/hList9"/>
    <dgm:cxn modelId="{AB1B6A13-143D-436A-AD0D-21575F4130E4}" type="presOf" srcId="{5CA97CD1-F91A-40DF-82E1-4A1CEDCB6F9C}" destId="{5FF2EB32-4563-4B74-B60E-57AED476B3C8}" srcOrd="0" destOrd="0" presId="urn:microsoft.com/office/officeart/2005/8/layout/hList9"/>
    <dgm:cxn modelId="{C9F44822-49C7-49E5-960F-1BED6A0172C4}" type="presOf" srcId="{AC13BA10-EF98-4871-AAF0-D90BF29C140E}" destId="{59098706-3677-46A9-8BB0-660F8141ABD2}" srcOrd="0" destOrd="0" presId="urn:microsoft.com/office/officeart/2005/8/layout/hList9"/>
    <dgm:cxn modelId="{3EB14B24-C7B9-4E0F-951E-923978BCA1DD}" type="presOf" srcId="{918F64E4-BD13-4F3A-A0AC-AD8B3C1F2BAD}" destId="{9B0AB658-BABA-478C-B1F8-166421F44BE3}" srcOrd="1" destOrd="0" presId="urn:microsoft.com/office/officeart/2005/8/layout/hList9"/>
    <dgm:cxn modelId="{81E6FB24-ACDC-4D45-B7BA-2DC6CCB12C0F}" srcId="{A78C0BD3-D92F-443D-9E3E-DF2A6F5C37CF}" destId="{AC13BA10-EF98-4871-AAF0-D90BF29C140E}" srcOrd="0" destOrd="0" parTransId="{D4B72F64-A8E0-45C4-8E87-CB910ACF5D9E}" sibTransId="{E09ADA83-A8ED-43DC-8A4F-33A0BDD26F3E}"/>
    <dgm:cxn modelId="{2612BE31-15BC-475B-AADA-CE31300EC4E7}" srcId="{A00802DE-3CA7-49E6-BFD7-96A6E650C3E4}" destId="{35D41D0A-AFA7-4E2E-9FF4-88FA540B5C57}" srcOrd="0" destOrd="0" parTransId="{B899EBF6-A76C-4C4A-8266-DEBA435E1A24}" sibTransId="{1C5F7619-E35D-4C96-A5EB-76555C8B0947}"/>
    <dgm:cxn modelId="{6ABD5935-0B0C-4A52-B25C-57AFE0628011}" type="presOf" srcId="{8D17F586-45F5-43EF-B4CC-12A10DA1AD34}" destId="{BBDC738A-A81D-4890-B5A6-D1F8D453E55E}" srcOrd="1" destOrd="0" presId="urn:microsoft.com/office/officeart/2005/8/layout/hList9"/>
    <dgm:cxn modelId="{36C0CB40-82E7-48FF-BD25-1790B393839C}" type="presOf" srcId="{F80FD138-2406-432D-882B-9B39FA6276D1}" destId="{7ED21A14-2D17-41D2-9715-4377A79A2D5A}" srcOrd="0" destOrd="0" presId="urn:microsoft.com/office/officeart/2005/8/layout/hList9"/>
    <dgm:cxn modelId="{6C7B8B44-9E1A-4F22-AF9A-3A32206EF47A}" srcId="{F80FD138-2406-432D-882B-9B39FA6276D1}" destId="{5CA97CD1-F91A-40DF-82E1-4A1CEDCB6F9C}" srcOrd="0" destOrd="0" parTransId="{BEF19942-683E-4E7D-AC05-B1D56B8AFDEF}" sibTransId="{EE10E155-3E61-4AC8-9368-463A4FE27DFB}"/>
    <dgm:cxn modelId="{04E34F46-97C8-4B11-957B-30D7B4734DA0}" srcId="{A78C0BD3-D92F-443D-9E3E-DF2A6F5C37CF}" destId="{8D17F586-45F5-43EF-B4CC-12A10DA1AD34}" srcOrd="1" destOrd="0" parTransId="{60F52171-951A-438C-A883-B4E9DC3E036E}" sibTransId="{8C684035-5EEC-4A68-A4B6-B893925D666B}"/>
    <dgm:cxn modelId="{9D6CA366-7D33-4571-9E50-3D9F0FBCC33A}" type="presOf" srcId="{14201642-AEE0-4B69-BD13-1FC9F32B70BA}" destId="{3B87EC01-3943-4E5E-A837-19FFE3D2E52E}" srcOrd="0" destOrd="0" presId="urn:microsoft.com/office/officeart/2005/8/layout/hList9"/>
    <dgm:cxn modelId="{04017F4D-1709-43A0-BED1-F4FBE151FC5D}" type="presOf" srcId="{35D41D0A-AFA7-4E2E-9FF4-88FA540B5C57}" destId="{63DCA05D-19D4-4595-8EF8-321694A1EAF4}" srcOrd="1" destOrd="0" presId="urn:microsoft.com/office/officeart/2005/8/layout/hList9"/>
    <dgm:cxn modelId="{BE53D750-901D-496B-986A-3F52630D69D8}" srcId="{F80FD138-2406-432D-882B-9B39FA6276D1}" destId="{A78C0BD3-D92F-443D-9E3E-DF2A6F5C37CF}" srcOrd="1" destOrd="0" parTransId="{92260EFC-36E5-40C9-8B2E-8F7594899805}" sibTransId="{658B2685-FC37-480F-B47F-95040A4E6CE7}"/>
    <dgm:cxn modelId="{99C65056-7E9E-419E-9411-59DE551793E2}" type="presOf" srcId="{35D41D0A-AFA7-4E2E-9FF4-88FA540B5C57}" destId="{9ACD461D-0B5C-4813-AE7E-1585BC4A1466}" srcOrd="0" destOrd="0" presId="urn:microsoft.com/office/officeart/2005/8/layout/hList9"/>
    <dgm:cxn modelId="{15B58988-CC89-4B66-A4EC-8FEE76389CF6}" type="presOf" srcId="{8D17F586-45F5-43EF-B4CC-12A10DA1AD34}" destId="{644AA075-FDDE-4F32-B0FC-3950F7FAD30D}" srcOrd="0" destOrd="0" presId="urn:microsoft.com/office/officeart/2005/8/layout/hList9"/>
    <dgm:cxn modelId="{13B1E899-574C-4983-A1F0-D1DF71C14BE2}" type="presOf" srcId="{A78C0BD3-D92F-443D-9E3E-DF2A6F5C37CF}" destId="{149BE8E6-E8FB-4B97-9CD5-FB9E53A31712}" srcOrd="0" destOrd="0" presId="urn:microsoft.com/office/officeart/2005/8/layout/hList9"/>
    <dgm:cxn modelId="{7712719B-1962-4706-BDA9-4C42319BB3B7}" type="presOf" srcId="{85F94E8B-AA18-4D39-8D6F-1B9025F013ED}" destId="{DC2A880E-6710-4C3E-8256-F044EA7F16AA}" srcOrd="0" destOrd="0" presId="urn:microsoft.com/office/officeart/2005/8/layout/hList9"/>
    <dgm:cxn modelId="{CB1E959C-920D-4643-882C-1BD1A2DD9C72}" type="presOf" srcId="{AC13BA10-EF98-4871-AAF0-D90BF29C140E}" destId="{ADCAC00C-36E8-48A2-AD54-B1506E187950}" srcOrd="1" destOrd="0" presId="urn:microsoft.com/office/officeart/2005/8/layout/hList9"/>
    <dgm:cxn modelId="{E486AFA9-D63C-41B2-9ED8-E250C0B17854}" srcId="{A00802DE-3CA7-49E6-BFD7-96A6E650C3E4}" destId="{07EB45CF-0D80-4A5C-A59E-2CA426C6902B}" srcOrd="1" destOrd="0" parTransId="{57DFB105-0BE2-4F96-A56E-64911A722262}" sibTransId="{29AF43DC-12E2-4B74-B5A9-4E960BC523EF}"/>
    <dgm:cxn modelId="{6D52B7A9-AB21-4204-A25F-BCBD2BF33DDB}" srcId="{5CA97CD1-F91A-40DF-82E1-4A1CEDCB6F9C}" destId="{1919CC1A-8760-4CA6-9B6A-808B67865D1F}" srcOrd="1" destOrd="0" parTransId="{2DA08BF9-30BF-4EED-B3B4-BE3DBE438897}" sibTransId="{B64FE9AC-2CE5-4C16-9AB9-A8612A61FD80}"/>
    <dgm:cxn modelId="{5C4C47B0-DECA-4031-9ADE-B6B275C40229}" srcId="{A78C0BD3-D92F-443D-9E3E-DF2A6F5C37CF}" destId="{918F64E4-BD13-4F3A-A0AC-AD8B3C1F2BAD}" srcOrd="2" destOrd="0" parTransId="{AA79BCCE-688F-4879-A71C-FEF8F70206FA}" sibTransId="{75692067-9FC6-4E80-886F-4C7D68BC3795}"/>
    <dgm:cxn modelId="{D1CFB7BE-5595-4E1E-8910-2993046EC85E}" type="presOf" srcId="{918F64E4-BD13-4F3A-A0AC-AD8B3C1F2BAD}" destId="{71804FE6-8A95-4894-B549-1A79C8B9BFDF}" srcOrd="0" destOrd="0" presId="urn:microsoft.com/office/officeart/2005/8/layout/hList9"/>
    <dgm:cxn modelId="{41264BC0-87B5-4BCC-80B9-953FAE44AFE6}" type="presOf" srcId="{07EB45CF-0D80-4A5C-A59E-2CA426C6902B}" destId="{5D87B5BA-541D-4DBF-AF98-860DB2403A95}" srcOrd="1" destOrd="0" presId="urn:microsoft.com/office/officeart/2005/8/layout/hList9"/>
    <dgm:cxn modelId="{4CE512D7-6F90-4CF0-AFA7-799E06E1A306}" type="presOf" srcId="{1919CC1A-8760-4CA6-9B6A-808B67865D1F}" destId="{B0F0F9B1-4583-44DC-9237-332448DAA59E}" srcOrd="0" destOrd="0" presId="urn:microsoft.com/office/officeart/2005/8/layout/hList9"/>
    <dgm:cxn modelId="{224816D7-2B91-41B4-B7CA-A7F126F8B097}" srcId="{5CA97CD1-F91A-40DF-82E1-4A1CEDCB6F9C}" destId="{14201642-AEE0-4B69-BD13-1FC9F32B70BA}" srcOrd="2" destOrd="0" parTransId="{B5B574B6-1A42-4994-993C-550D8A811602}" sibTransId="{C451D321-5F4F-4843-AE7A-4A18DA7258FB}"/>
    <dgm:cxn modelId="{C8A9A6E0-64B3-476C-9DDD-A10D728B8167}" type="presOf" srcId="{14201642-AEE0-4B69-BD13-1FC9F32B70BA}" destId="{7AF44D59-E3B8-4AC7-B4ED-FFF81203FB85}" srcOrd="1" destOrd="0" presId="urn:microsoft.com/office/officeart/2005/8/layout/hList9"/>
    <dgm:cxn modelId="{E6870EE2-5838-4EDB-9330-5C1DE3600132}" type="presOf" srcId="{07EB45CF-0D80-4A5C-A59E-2CA426C6902B}" destId="{79247CF0-EB35-4230-9288-0C8A84EA2C22}" srcOrd="0" destOrd="0" presId="urn:microsoft.com/office/officeart/2005/8/layout/hList9"/>
    <dgm:cxn modelId="{BA1DE0E7-92D5-4B82-92FF-ABAC7DA3BF31}" type="presOf" srcId="{85F94E8B-AA18-4D39-8D6F-1B9025F013ED}" destId="{5E202B92-44BF-4D50-BC06-348D93A91EF5}" srcOrd="1" destOrd="0" presId="urn:microsoft.com/office/officeart/2005/8/layout/hList9"/>
    <dgm:cxn modelId="{078F44F6-EDFB-48A5-9C90-8067A7121E9B}" srcId="{F80FD138-2406-432D-882B-9B39FA6276D1}" destId="{A00802DE-3CA7-49E6-BFD7-96A6E650C3E4}" srcOrd="2" destOrd="0" parTransId="{EA097A0E-FB94-4DE5-AEC4-7ED3A0B4A831}" sibTransId="{B44A084D-B4BA-4620-8112-AD8DA66DF7DD}"/>
    <dgm:cxn modelId="{7EC079FA-D84E-4A8B-81ED-1B94B74F7410}" srcId="{5CA97CD1-F91A-40DF-82E1-4A1CEDCB6F9C}" destId="{85F94E8B-AA18-4D39-8D6F-1B9025F013ED}" srcOrd="0" destOrd="0" parTransId="{870D76DF-F490-45B5-BAAF-249DB088B9C3}" sibTransId="{361766C8-899A-4328-8C95-A84B65C20B49}"/>
    <dgm:cxn modelId="{84A5DDA2-9B9A-4D3F-A45C-63BAC6A36192}" type="presParOf" srcId="{7ED21A14-2D17-41D2-9715-4377A79A2D5A}" destId="{889B2078-C654-4F8C-8E6C-815355ED4B24}" srcOrd="0" destOrd="0" presId="urn:microsoft.com/office/officeart/2005/8/layout/hList9"/>
    <dgm:cxn modelId="{25CF62A3-6BE1-4DC1-87F5-E3299132641E}" type="presParOf" srcId="{7ED21A14-2D17-41D2-9715-4377A79A2D5A}" destId="{C8E80BA7-FD0E-4525-B2AE-AA8B89E1CDA3}" srcOrd="1" destOrd="0" presId="urn:microsoft.com/office/officeart/2005/8/layout/hList9"/>
    <dgm:cxn modelId="{7FEA3F84-8D6F-4828-A5BB-0089D818C388}" type="presParOf" srcId="{C8E80BA7-FD0E-4525-B2AE-AA8B89E1CDA3}" destId="{FC73E8BC-425B-42E3-B80F-3E8B99AD3DCB}" srcOrd="0" destOrd="0" presId="urn:microsoft.com/office/officeart/2005/8/layout/hList9"/>
    <dgm:cxn modelId="{7E352AE2-FE72-4EB5-8763-EB603A013D55}" type="presParOf" srcId="{C8E80BA7-FD0E-4525-B2AE-AA8B89E1CDA3}" destId="{676D9CB8-DCD5-42A4-A34F-7CDDE2B64DF4}" srcOrd="1" destOrd="0" presId="urn:microsoft.com/office/officeart/2005/8/layout/hList9"/>
    <dgm:cxn modelId="{4C8D93D6-CA67-48CE-A6E9-245D71DBBC5E}" type="presParOf" srcId="{676D9CB8-DCD5-42A4-A34F-7CDDE2B64DF4}" destId="{DC2A880E-6710-4C3E-8256-F044EA7F16AA}" srcOrd="0" destOrd="0" presId="urn:microsoft.com/office/officeart/2005/8/layout/hList9"/>
    <dgm:cxn modelId="{84135463-3E32-4AE3-A825-636BDAC76CAD}" type="presParOf" srcId="{676D9CB8-DCD5-42A4-A34F-7CDDE2B64DF4}" destId="{5E202B92-44BF-4D50-BC06-348D93A91EF5}" srcOrd="1" destOrd="0" presId="urn:microsoft.com/office/officeart/2005/8/layout/hList9"/>
    <dgm:cxn modelId="{693138F7-AECB-47F8-AE50-5664964E1254}" type="presParOf" srcId="{C8E80BA7-FD0E-4525-B2AE-AA8B89E1CDA3}" destId="{A926FF32-8B14-477A-85AB-91BE775A8659}" srcOrd="2" destOrd="0" presId="urn:microsoft.com/office/officeart/2005/8/layout/hList9"/>
    <dgm:cxn modelId="{A4828445-89A1-457B-842D-880BCDEA522D}" type="presParOf" srcId="{A926FF32-8B14-477A-85AB-91BE775A8659}" destId="{B0F0F9B1-4583-44DC-9237-332448DAA59E}" srcOrd="0" destOrd="0" presId="urn:microsoft.com/office/officeart/2005/8/layout/hList9"/>
    <dgm:cxn modelId="{D2F04220-9F03-4532-944A-FD75DA19F9A9}" type="presParOf" srcId="{A926FF32-8B14-477A-85AB-91BE775A8659}" destId="{E8559ECD-5A42-415F-8995-2D688B6A4BE1}" srcOrd="1" destOrd="0" presId="urn:microsoft.com/office/officeart/2005/8/layout/hList9"/>
    <dgm:cxn modelId="{C664A9DB-406A-4F1D-AAE8-CA763C2E7683}" type="presParOf" srcId="{C8E80BA7-FD0E-4525-B2AE-AA8B89E1CDA3}" destId="{B8D6856D-AB03-488D-A442-3945DFE8B734}" srcOrd="3" destOrd="0" presId="urn:microsoft.com/office/officeart/2005/8/layout/hList9"/>
    <dgm:cxn modelId="{D1423388-20E5-40B6-AFAA-D5FEB4C4A556}" type="presParOf" srcId="{B8D6856D-AB03-488D-A442-3945DFE8B734}" destId="{3B87EC01-3943-4E5E-A837-19FFE3D2E52E}" srcOrd="0" destOrd="0" presId="urn:microsoft.com/office/officeart/2005/8/layout/hList9"/>
    <dgm:cxn modelId="{C6365EA3-DBD4-4047-932D-05BCCEF5A8C7}" type="presParOf" srcId="{B8D6856D-AB03-488D-A442-3945DFE8B734}" destId="{7AF44D59-E3B8-4AC7-B4ED-FFF81203FB85}" srcOrd="1" destOrd="0" presId="urn:microsoft.com/office/officeart/2005/8/layout/hList9"/>
    <dgm:cxn modelId="{4C555631-4220-470B-82F5-307F8A2EC6B9}" type="presParOf" srcId="{7ED21A14-2D17-41D2-9715-4377A79A2D5A}" destId="{CA2F2DC5-1E57-45AF-A5A9-19135783FDFE}" srcOrd="2" destOrd="0" presId="urn:microsoft.com/office/officeart/2005/8/layout/hList9"/>
    <dgm:cxn modelId="{1D5D6262-5506-4B51-ABF1-D57E41DED043}" type="presParOf" srcId="{7ED21A14-2D17-41D2-9715-4377A79A2D5A}" destId="{5FF2EB32-4563-4B74-B60E-57AED476B3C8}" srcOrd="3" destOrd="0" presId="urn:microsoft.com/office/officeart/2005/8/layout/hList9"/>
    <dgm:cxn modelId="{55C7ECE2-1D12-4A43-86B7-666F1BC23AF3}" type="presParOf" srcId="{7ED21A14-2D17-41D2-9715-4377A79A2D5A}" destId="{AB6EE55C-6031-45D4-B37E-33DEE69243E2}" srcOrd="4" destOrd="0" presId="urn:microsoft.com/office/officeart/2005/8/layout/hList9"/>
    <dgm:cxn modelId="{55B01934-A119-4570-970F-600F8047F44E}" type="presParOf" srcId="{7ED21A14-2D17-41D2-9715-4377A79A2D5A}" destId="{F5161F5B-EF98-41D5-8625-29726FCA7847}" srcOrd="5" destOrd="0" presId="urn:microsoft.com/office/officeart/2005/8/layout/hList9"/>
    <dgm:cxn modelId="{4B3C28F8-E7C7-4E9D-9943-BB405F9A72A3}" type="presParOf" srcId="{7ED21A14-2D17-41D2-9715-4377A79A2D5A}" destId="{65EF0E53-3E29-46FE-9741-2B85ADEB23E6}" srcOrd="6" destOrd="0" presId="urn:microsoft.com/office/officeart/2005/8/layout/hList9"/>
    <dgm:cxn modelId="{4A8FD2FF-5BC4-4DDC-81D7-AF688B1CC65C}" type="presParOf" srcId="{65EF0E53-3E29-46FE-9741-2B85ADEB23E6}" destId="{D3848FE7-1681-4B91-AEAB-F87F819265BF}" srcOrd="0" destOrd="0" presId="urn:microsoft.com/office/officeart/2005/8/layout/hList9"/>
    <dgm:cxn modelId="{52BCF43D-EF14-4FD5-96AB-E14962D17460}" type="presParOf" srcId="{65EF0E53-3E29-46FE-9741-2B85ADEB23E6}" destId="{2770B847-94B8-4E21-8CC1-EA305EF724E0}" srcOrd="1" destOrd="0" presId="urn:microsoft.com/office/officeart/2005/8/layout/hList9"/>
    <dgm:cxn modelId="{DA39F6B0-26B7-442C-957F-496ADAD9BDD4}" type="presParOf" srcId="{2770B847-94B8-4E21-8CC1-EA305EF724E0}" destId="{59098706-3677-46A9-8BB0-660F8141ABD2}" srcOrd="0" destOrd="0" presId="urn:microsoft.com/office/officeart/2005/8/layout/hList9"/>
    <dgm:cxn modelId="{89F643E3-5B35-4733-B249-2DE364E13E3F}" type="presParOf" srcId="{2770B847-94B8-4E21-8CC1-EA305EF724E0}" destId="{ADCAC00C-36E8-48A2-AD54-B1506E187950}" srcOrd="1" destOrd="0" presId="urn:microsoft.com/office/officeart/2005/8/layout/hList9"/>
    <dgm:cxn modelId="{2CCB155F-BE31-4248-A1B4-FB8A64CC3DCE}" type="presParOf" srcId="{65EF0E53-3E29-46FE-9741-2B85ADEB23E6}" destId="{55E0C1AD-6208-4530-BE4E-68DFABBF4D7A}" srcOrd="2" destOrd="0" presId="urn:microsoft.com/office/officeart/2005/8/layout/hList9"/>
    <dgm:cxn modelId="{802B7632-AD9C-498D-B170-FE33303C139E}" type="presParOf" srcId="{55E0C1AD-6208-4530-BE4E-68DFABBF4D7A}" destId="{644AA075-FDDE-4F32-B0FC-3950F7FAD30D}" srcOrd="0" destOrd="0" presId="urn:microsoft.com/office/officeart/2005/8/layout/hList9"/>
    <dgm:cxn modelId="{3B71B132-FE30-4646-8A9F-F51EE8ACCC5E}" type="presParOf" srcId="{55E0C1AD-6208-4530-BE4E-68DFABBF4D7A}" destId="{BBDC738A-A81D-4890-B5A6-D1F8D453E55E}" srcOrd="1" destOrd="0" presId="urn:microsoft.com/office/officeart/2005/8/layout/hList9"/>
    <dgm:cxn modelId="{AF405201-7629-43AC-A858-1DE177070F98}" type="presParOf" srcId="{65EF0E53-3E29-46FE-9741-2B85ADEB23E6}" destId="{67F6A31F-7D3B-4A73-BC58-B629749B0D03}" srcOrd="3" destOrd="0" presId="urn:microsoft.com/office/officeart/2005/8/layout/hList9"/>
    <dgm:cxn modelId="{AED5B4BA-2E98-4252-8746-D67475DCEF47}" type="presParOf" srcId="{67F6A31F-7D3B-4A73-BC58-B629749B0D03}" destId="{71804FE6-8A95-4894-B549-1A79C8B9BFDF}" srcOrd="0" destOrd="0" presId="urn:microsoft.com/office/officeart/2005/8/layout/hList9"/>
    <dgm:cxn modelId="{DD747C35-F2B1-4E4A-B510-996AAA9B6360}" type="presParOf" srcId="{67F6A31F-7D3B-4A73-BC58-B629749B0D03}" destId="{9B0AB658-BABA-478C-B1F8-166421F44BE3}" srcOrd="1" destOrd="0" presId="urn:microsoft.com/office/officeart/2005/8/layout/hList9"/>
    <dgm:cxn modelId="{A93E1BF5-DEDE-45EB-804D-8F44E32D6FF4}" type="presParOf" srcId="{7ED21A14-2D17-41D2-9715-4377A79A2D5A}" destId="{2A44DF62-CF5C-43D5-8BEC-48803D9767E3}" srcOrd="7" destOrd="0" presId="urn:microsoft.com/office/officeart/2005/8/layout/hList9"/>
    <dgm:cxn modelId="{E8AFFAB9-FE09-4B2E-80D8-F01F32072C91}" type="presParOf" srcId="{7ED21A14-2D17-41D2-9715-4377A79A2D5A}" destId="{149BE8E6-E8FB-4B97-9CD5-FB9E53A31712}" srcOrd="8" destOrd="0" presId="urn:microsoft.com/office/officeart/2005/8/layout/hList9"/>
    <dgm:cxn modelId="{94379DB4-7BA1-47DD-95E8-4783159B6060}" type="presParOf" srcId="{7ED21A14-2D17-41D2-9715-4377A79A2D5A}" destId="{3AE88C5A-B68A-4C6A-AE4E-FE8A946C42FB}" srcOrd="9" destOrd="0" presId="urn:microsoft.com/office/officeart/2005/8/layout/hList9"/>
    <dgm:cxn modelId="{C3FF7A97-B5F5-4EB3-A437-83C51811C560}" type="presParOf" srcId="{7ED21A14-2D17-41D2-9715-4377A79A2D5A}" destId="{DD08ECFF-D848-46F2-990F-667D5303A4D0}" srcOrd="10" destOrd="0" presId="urn:microsoft.com/office/officeart/2005/8/layout/hList9"/>
    <dgm:cxn modelId="{1C999127-D609-4037-B4BD-E3FF6C26BE98}" type="presParOf" srcId="{7ED21A14-2D17-41D2-9715-4377A79A2D5A}" destId="{1E6B32BD-A4A5-4ADA-821A-62A10122EDD1}" srcOrd="11" destOrd="0" presId="urn:microsoft.com/office/officeart/2005/8/layout/hList9"/>
    <dgm:cxn modelId="{C08AF831-CFA2-4F0D-8ECD-ACD22CEC2C8B}" type="presParOf" srcId="{1E6B32BD-A4A5-4ADA-821A-62A10122EDD1}" destId="{27ABC325-3544-435E-9997-D299C479ED4C}" srcOrd="0" destOrd="0" presId="urn:microsoft.com/office/officeart/2005/8/layout/hList9"/>
    <dgm:cxn modelId="{ADB3F70D-DC16-456B-9D5A-1CB97F8D3C30}" type="presParOf" srcId="{1E6B32BD-A4A5-4ADA-821A-62A10122EDD1}" destId="{00253FD2-DB11-4E34-A9CB-3FD23967D13F}" srcOrd="1" destOrd="0" presId="urn:microsoft.com/office/officeart/2005/8/layout/hList9"/>
    <dgm:cxn modelId="{289E4BC3-623F-44B6-9A0E-54C466AC7455}" type="presParOf" srcId="{00253FD2-DB11-4E34-A9CB-3FD23967D13F}" destId="{9ACD461D-0B5C-4813-AE7E-1585BC4A1466}" srcOrd="0" destOrd="0" presId="urn:microsoft.com/office/officeart/2005/8/layout/hList9"/>
    <dgm:cxn modelId="{C54262B0-558B-4786-986B-B0AFCB9EA29C}" type="presParOf" srcId="{00253FD2-DB11-4E34-A9CB-3FD23967D13F}" destId="{63DCA05D-19D4-4595-8EF8-321694A1EAF4}" srcOrd="1" destOrd="0" presId="urn:microsoft.com/office/officeart/2005/8/layout/hList9"/>
    <dgm:cxn modelId="{1F1ED52C-BA9F-4BF5-84CC-C597103E7D40}" type="presParOf" srcId="{1E6B32BD-A4A5-4ADA-821A-62A10122EDD1}" destId="{A72B1B77-77F8-4406-8829-814EAD8A5097}" srcOrd="2" destOrd="0" presId="urn:microsoft.com/office/officeart/2005/8/layout/hList9"/>
    <dgm:cxn modelId="{489FC388-EEA4-4F05-B904-A43A25EE0C7D}" type="presParOf" srcId="{A72B1B77-77F8-4406-8829-814EAD8A5097}" destId="{79247CF0-EB35-4230-9288-0C8A84EA2C22}" srcOrd="0" destOrd="0" presId="urn:microsoft.com/office/officeart/2005/8/layout/hList9"/>
    <dgm:cxn modelId="{7915022F-EB88-48A3-BE3B-46622FE9265C}" type="presParOf" srcId="{A72B1B77-77F8-4406-8829-814EAD8A5097}" destId="{5D87B5BA-541D-4DBF-AF98-860DB2403A95}" srcOrd="1" destOrd="0" presId="urn:microsoft.com/office/officeart/2005/8/layout/hList9"/>
    <dgm:cxn modelId="{E3F5D796-7CF6-4D4E-B869-116B67494B99}" type="presParOf" srcId="{7ED21A14-2D17-41D2-9715-4377A79A2D5A}" destId="{56A2061D-A53D-4440-8107-BF6E2150601E}" srcOrd="12" destOrd="0" presId="urn:microsoft.com/office/officeart/2005/8/layout/hList9"/>
    <dgm:cxn modelId="{E54FF49F-E14E-4CA1-A7F0-DF8C364B18DD}" type="presParOf" srcId="{7ED21A14-2D17-41D2-9715-4377A79A2D5A}" destId="{7AC0BD77-13B1-487D-AA34-5E84847A5262}"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A880E-6710-4C3E-8256-F044EA7F16AA}">
      <dsp:nvSpPr>
        <dsp:cNvPr id="0" name=""/>
        <dsp:cNvSpPr/>
      </dsp:nvSpPr>
      <dsp:spPr>
        <a:xfrm>
          <a:off x="1331409" y="58572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Expanded use of high-efficiency gas equipment</a:t>
          </a:r>
        </a:p>
      </dsp:txBody>
      <dsp:txXfrm>
        <a:off x="1681387" y="585720"/>
        <a:ext cx="1837384" cy="1458970"/>
      </dsp:txXfrm>
    </dsp:sp>
    <dsp:sp modelId="{B0F0F9B1-4583-44DC-9237-332448DAA59E}">
      <dsp:nvSpPr>
        <dsp:cNvPr id="0" name=""/>
        <dsp:cNvSpPr/>
      </dsp:nvSpPr>
      <dsp:spPr>
        <a:xfrm>
          <a:off x="1331409" y="2054217"/>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Hybrid natural gas furnace/</a:t>
          </a:r>
          <a:br>
            <a:rPr lang="en-US" sz="2000" b="0" kern="1200" dirty="0"/>
          </a:br>
          <a:r>
            <a:rPr lang="en-US" sz="2000" b="0" kern="1200" dirty="0"/>
            <a:t>boilers and electric heat pump systems</a:t>
          </a:r>
        </a:p>
      </dsp:txBody>
      <dsp:txXfrm>
        <a:off x="1681387" y="2054217"/>
        <a:ext cx="1837384" cy="1458970"/>
      </dsp:txXfrm>
    </dsp:sp>
    <dsp:sp modelId="{3B87EC01-3943-4E5E-A837-19FFE3D2E52E}">
      <dsp:nvSpPr>
        <dsp:cNvPr id="0" name=""/>
        <dsp:cNvSpPr/>
      </dsp:nvSpPr>
      <dsp:spPr>
        <a:xfrm>
          <a:off x="1331409" y="350366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Building envelope improvement</a:t>
          </a:r>
        </a:p>
      </dsp:txBody>
      <dsp:txXfrm>
        <a:off x="1681387" y="3503660"/>
        <a:ext cx="1837384" cy="1458970"/>
      </dsp:txXfrm>
    </dsp:sp>
    <dsp:sp modelId="{5FF2EB32-4563-4B74-B60E-57AED476B3C8}">
      <dsp:nvSpPr>
        <dsp:cNvPr id="0" name=""/>
        <dsp:cNvSpPr/>
      </dsp:nvSpPr>
      <dsp:spPr>
        <a:xfrm>
          <a:off x="164816" y="2423"/>
          <a:ext cx="1458241" cy="1458241"/>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Near-Term</a:t>
          </a:r>
          <a:br>
            <a:rPr lang="en-US" sz="1600" kern="1200" dirty="0"/>
          </a:br>
          <a:r>
            <a:rPr lang="en-US" sz="1600" kern="1200" dirty="0"/>
            <a:t>(25-50+%)</a:t>
          </a:r>
        </a:p>
      </dsp:txBody>
      <dsp:txXfrm>
        <a:off x="378370" y="215977"/>
        <a:ext cx="1031133" cy="1031133"/>
      </dsp:txXfrm>
    </dsp:sp>
    <dsp:sp modelId="{59098706-3677-46A9-8BB0-660F8141ABD2}">
      <dsp:nvSpPr>
        <dsp:cNvPr id="0" name=""/>
        <dsp:cNvSpPr/>
      </dsp:nvSpPr>
      <dsp:spPr>
        <a:xfrm>
          <a:off x="5470153" y="585720"/>
          <a:ext cx="2187362" cy="181764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Gas heat pumps for space &amp; </a:t>
          </a:r>
          <a:br>
            <a:rPr lang="en-US" sz="2000" b="0" kern="1200" dirty="0"/>
          </a:br>
          <a:r>
            <a:rPr lang="en-US" sz="2000" b="0" kern="1200" dirty="0"/>
            <a:t>water heating</a:t>
          </a:r>
        </a:p>
      </dsp:txBody>
      <dsp:txXfrm>
        <a:off x="5820131" y="585720"/>
        <a:ext cx="1837384" cy="1817643"/>
      </dsp:txXfrm>
    </dsp:sp>
    <dsp:sp modelId="{644AA075-FDDE-4F32-B0FC-3950F7FAD30D}">
      <dsp:nvSpPr>
        <dsp:cNvPr id="0" name=""/>
        <dsp:cNvSpPr/>
      </dsp:nvSpPr>
      <dsp:spPr>
        <a:xfrm>
          <a:off x="5478487" y="2417909"/>
          <a:ext cx="2187362" cy="106291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Micro CHP systems</a:t>
          </a:r>
        </a:p>
        <a:p>
          <a:pPr marL="0" lvl="0" indent="0" algn="l" defTabSz="889000">
            <a:lnSpc>
              <a:spcPct val="90000"/>
            </a:lnSpc>
            <a:spcBef>
              <a:spcPct val="0"/>
            </a:spcBef>
            <a:spcAft>
              <a:spcPct val="35000"/>
            </a:spcAft>
            <a:buNone/>
          </a:pPr>
          <a:endParaRPr lang="en-US" sz="2000" kern="1200" dirty="0"/>
        </a:p>
      </dsp:txBody>
      <dsp:txXfrm>
        <a:off x="5828465" y="2417909"/>
        <a:ext cx="1837384" cy="1062918"/>
      </dsp:txXfrm>
    </dsp:sp>
    <dsp:sp modelId="{71804FE6-8A95-4894-B549-1A79C8B9BFDF}">
      <dsp:nvSpPr>
        <dsp:cNvPr id="0" name=""/>
        <dsp:cNvSpPr/>
      </dsp:nvSpPr>
      <dsp:spPr>
        <a:xfrm>
          <a:off x="5488636" y="3475619"/>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Deep </a:t>
          </a:r>
          <a:br>
            <a:rPr lang="en-US" sz="2000" b="0" kern="1200" dirty="0"/>
          </a:br>
          <a:r>
            <a:rPr lang="en-US" sz="2000" b="0" kern="1200" dirty="0"/>
            <a:t>building retrofits</a:t>
          </a:r>
        </a:p>
      </dsp:txBody>
      <dsp:txXfrm>
        <a:off x="5838614" y="3475619"/>
        <a:ext cx="1837384" cy="1458970"/>
      </dsp:txXfrm>
    </dsp:sp>
    <dsp:sp modelId="{149BE8E6-E8FB-4B97-9CD5-FB9E53A31712}">
      <dsp:nvSpPr>
        <dsp:cNvPr id="0" name=""/>
        <dsp:cNvSpPr/>
      </dsp:nvSpPr>
      <dsp:spPr>
        <a:xfrm>
          <a:off x="4303560" y="2423"/>
          <a:ext cx="1458241" cy="1458241"/>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Next-Gen</a:t>
          </a:r>
          <a:br>
            <a:rPr lang="en-US" sz="1600" kern="1200" dirty="0"/>
          </a:br>
          <a:r>
            <a:rPr lang="en-US" sz="1600" kern="1200" dirty="0"/>
            <a:t>(40-60+%)</a:t>
          </a:r>
        </a:p>
      </dsp:txBody>
      <dsp:txXfrm>
        <a:off x="4517114" y="215977"/>
        <a:ext cx="1031133" cy="1031133"/>
      </dsp:txXfrm>
    </dsp:sp>
    <dsp:sp modelId="{9ACD461D-0B5C-4813-AE7E-1585BC4A1466}">
      <dsp:nvSpPr>
        <dsp:cNvPr id="0" name=""/>
        <dsp:cNvSpPr/>
      </dsp:nvSpPr>
      <dsp:spPr>
        <a:xfrm>
          <a:off x="9232222" y="585720"/>
          <a:ext cx="214499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ts val="0"/>
            </a:spcAft>
            <a:buNone/>
          </a:pPr>
          <a:r>
            <a:rPr lang="en-US" sz="2000" b="0" kern="1200" dirty="0"/>
            <a:t>RNG &amp; Hydrogen</a:t>
          </a:r>
        </a:p>
        <a:p>
          <a:pPr marL="0" lvl="0" indent="0" algn="l" defTabSz="889000">
            <a:lnSpc>
              <a:spcPct val="90000"/>
            </a:lnSpc>
            <a:spcBef>
              <a:spcPct val="0"/>
            </a:spcBef>
            <a:spcAft>
              <a:spcPct val="35000"/>
            </a:spcAft>
            <a:buNone/>
          </a:pPr>
          <a:r>
            <a:rPr lang="en-US" sz="2000" b="0" kern="1200" dirty="0"/>
            <a:t>blends</a:t>
          </a:r>
          <a:endParaRPr lang="en-US" sz="2000" b="1" kern="1200" dirty="0"/>
        </a:p>
      </dsp:txBody>
      <dsp:txXfrm>
        <a:off x="9575421" y="585720"/>
        <a:ext cx="1801793" cy="1458970"/>
      </dsp:txXfrm>
    </dsp:sp>
    <dsp:sp modelId="{79247CF0-EB35-4230-9288-0C8A84EA2C22}">
      <dsp:nvSpPr>
        <dsp:cNvPr id="0" name=""/>
        <dsp:cNvSpPr/>
      </dsp:nvSpPr>
      <dsp:spPr>
        <a:xfrm>
          <a:off x="9242536" y="2044690"/>
          <a:ext cx="2187362" cy="14589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Solar thermal/</a:t>
          </a:r>
          <a:br>
            <a:rPr lang="en-US" sz="2000" kern="1200" dirty="0"/>
          </a:br>
          <a:r>
            <a:rPr lang="en-US" sz="2000" kern="1200" dirty="0"/>
            <a:t>gas space &amp; water heating systems</a:t>
          </a:r>
        </a:p>
      </dsp:txBody>
      <dsp:txXfrm>
        <a:off x="9592514" y="2044690"/>
        <a:ext cx="1837384" cy="1458970"/>
      </dsp:txXfrm>
    </dsp:sp>
    <dsp:sp modelId="{7AC0BD77-13B1-487D-AA34-5E84847A5262}">
      <dsp:nvSpPr>
        <dsp:cNvPr id="0" name=""/>
        <dsp:cNvSpPr/>
      </dsp:nvSpPr>
      <dsp:spPr>
        <a:xfrm>
          <a:off x="8075943" y="2423"/>
          <a:ext cx="1458241" cy="1458241"/>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Renewables</a:t>
          </a:r>
          <a:r>
            <a:rPr lang="en-US" sz="1800" kern="1200" dirty="0"/>
            <a:t> </a:t>
          </a:r>
          <a:r>
            <a:rPr lang="en-US" sz="1400" kern="1200" dirty="0"/>
            <a:t>(Added 10-30+%)</a:t>
          </a:r>
          <a:endParaRPr lang="en-US" sz="1200" kern="1200" dirty="0"/>
        </a:p>
      </dsp:txBody>
      <dsp:txXfrm>
        <a:off x="8289497" y="215977"/>
        <a:ext cx="1031133" cy="103113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rgbClr val="B2B2B2"/>
                </a:solidFill>
                <a:latin typeface="Segoe UI" panose="020B0502040204020203" pitchFamily="34" charset="0"/>
                <a:cs typeface="Segoe UI" panose="020B050204020402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rgbClr val="B2B2B2"/>
                </a:solidFill>
                <a:latin typeface="Segoe UI" panose="020B0502040204020203" pitchFamily="34" charset="0"/>
                <a:cs typeface="Segoe UI" panose="020B0502040204020203" pitchFamily="34" charset="0"/>
              </a:defRPr>
            </a:lvl1pPr>
          </a:lstStyle>
          <a:p>
            <a:fld id="{BE1D1FD2-861C-4E93-870D-9C5A87047C89}" type="datetimeFigureOut">
              <a:rPr lang="en-US" smtClean="0"/>
              <a:pPr/>
              <a:t>6/12/2022</a:t>
            </a:fld>
            <a:endParaRPr lang="en-US"/>
          </a:p>
        </p:txBody>
      </p:sp>
      <p:sp>
        <p:nvSpPr>
          <p:cNvPr id="4" name="Slide Image Placeholder 3"/>
          <p:cNvSpPr>
            <a:spLocks noGrp="1" noRot="1" noChangeAspect="1"/>
          </p:cNvSpPr>
          <p:nvPr>
            <p:ph type="sldImg" idx="2"/>
          </p:nvPr>
        </p:nvSpPr>
        <p:spPr>
          <a:xfrm>
            <a:off x="685800" y="630237"/>
            <a:ext cx="5486400" cy="3086100"/>
          </a:xfrm>
          <a:prstGeom prst="rect">
            <a:avLst/>
          </a:prstGeom>
          <a:noFill/>
          <a:ln w="12700">
            <a:solidFill>
              <a:srgbClr val="DDDDDD"/>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87785"/>
            <a:ext cx="5486400" cy="47974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DBE5F-3C07-4635-B84F-1280F01E1AC4}" type="slidenum">
              <a:rPr lang="en-US" smtClean="0"/>
              <a:t>‹#›</a:t>
            </a:fld>
            <a:endParaRPr lang="en-US"/>
          </a:p>
        </p:txBody>
      </p:sp>
    </p:spTree>
    <p:extLst>
      <p:ext uri="{BB962C8B-B14F-4D97-AF65-F5344CB8AC3E}">
        <p14:creationId xmlns:p14="http://schemas.microsoft.com/office/powerpoint/2010/main" val="386828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spcBef>
                <a:spcPts val="0"/>
              </a:spcBef>
              <a:buNone/>
            </a:pPr>
            <a:r>
              <a:rPr lang="en-US" b="0" dirty="0"/>
              <a:t>Our recent brand refresh and update from </a:t>
            </a:r>
            <a:r>
              <a:rPr lang="en-US" sz="1200" b="0" dirty="0"/>
              <a:t>GTI to GTI Energy </a:t>
            </a:r>
            <a:r>
              <a:rPr lang="en-US" b="0" dirty="0"/>
              <a:t>was intended to preserve the integrity of our 80-year legacy while reflecting the evolution of the organization’s business offerings to new and existing customers.</a:t>
            </a:r>
          </a:p>
          <a:p>
            <a:pPr marL="0" indent="0">
              <a:spcBef>
                <a:spcPts val="0"/>
              </a:spcBef>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GTI Energy is a leading research and training organization focused on developing, scaling, and deploying energy transition solutions. We leverage the expertise of our trusted scientists, engineers, and partners in collaborations that deliver the innovations needed for low-carbon, low-cost energy systems.</a:t>
            </a:r>
          </a:p>
          <a:p>
            <a:pPr marL="0" indent="0">
              <a:spcBef>
                <a:spcPts val="0"/>
              </a:spcBef>
              <a:buNone/>
            </a:pPr>
            <a:endParaRPr lang="en-US" dirty="0"/>
          </a:p>
          <a:p>
            <a:pPr marL="0" indent="0">
              <a:spcBef>
                <a:spcPts val="0"/>
              </a:spcBef>
              <a:buNone/>
            </a:pPr>
            <a:r>
              <a:rPr lang="en-US" sz="1200" dirty="0"/>
              <a:t>We will offer research into more areas that could impact our customers through the ongoing energy transitions. </a:t>
            </a:r>
          </a:p>
          <a:p>
            <a:pPr marL="0" indent="0">
              <a:spcBef>
                <a:spcPts val="0"/>
              </a:spcBef>
              <a:buNone/>
            </a:pPr>
            <a:endParaRPr lang="en-US" dirty="0"/>
          </a:p>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1</a:t>
            </a:fld>
            <a:endParaRPr lang="en-US"/>
          </a:p>
        </p:txBody>
      </p:sp>
    </p:spTree>
    <p:extLst>
      <p:ext uri="{BB962C8B-B14F-4D97-AF65-F5344CB8AC3E}">
        <p14:creationId xmlns:p14="http://schemas.microsoft.com/office/powerpoint/2010/main" val="153799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630238"/>
            <a:ext cx="5178425" cy="2913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pPr/>
              <a:t>2</a:t>
            </a:fld>
            <a:endParaRPr lang="en-US"/>
          </a:p>
        </p:txBody>
      </p:sp>
    </p:spTree>
    <p:extLst>
      <p:ext uri="{BB962C8B-B14F-4D97-AF65-F5344CB8AC3E}">
        <p14:creationId xmlns:p14="http://schemas.microsoft.com/office/powerpoint/2010/main" val="379314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5AF938E4-4BD2-44A8-A25B-29DA670C8EF2}"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45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4</a:t>
            </a:fld>
            <a:endParaRPr lang="en-US"/>
          </a:p>
        </p:txBody>
      </p:sp>
    </p:spTree>
    <p:extLst>
      <p:ext uri="{BB962C8B-B14F-4D97-AF65-F5344CB8AC3E}">
        <p14:creationId xmlns:p14="http://schemas.microsoft.com/office/powerpoint/2010/main" val="144653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DBE5F-3C07-4635-B84F-1280F01E1AC4}" type="slidenum">
              <a:rPr lang="en-US" smtClean="0"/>
              <a:t>5</a:t>
            </a:fld>
            <a:endParaRPr lang="en-US"/>
          </a:p>
        </p:txBody>
      </p:sp>
    </p:spTree>
    <p:extLst>
      <p:ext uri="{BB962C8B-B14F-4D97-AF65-F5344CB8AC3E}">
        <p14:creationId xmlns:p14="http://schemas.microsoft.com/office/powerpoint/2010/main" val="208931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3B0E7-9CDB-4D48-90E4-B68114A925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491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oubl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0CEED5-C5B8-4CFF-A103-2DE242640DC3}"/>
              </a:ext>
            </a:extLst>
          </p:cNvPr>
          <p:cNvSpPr>
            <a:spLocks noGrp="1"/>
          </p:cNvSpPr>
          <p:nvPr>
            <p:ph type="pic" sz="quarter" idx="12"/>
          </p:nvPr>
        </p:nvSpPr>
        <p:spPr>
          <a:xfrm>
            <a:off x="178506" y="2848760"/>
            <a:ext cx="4543372" cy="4017714"/>
          </a:xfrm>
        </p:spPr>
        <p:txBody>
          <a:bodyPr/>
          <a:lstStyle/>
          <a:p>
            <a:r>
              <a:rPr lang="en-US"/>
              <a:t>Click icon to add picture</a:t>
            </a:r>
          </a:p>
        </p:txBody>
      </p:sp>
      <p:sp>
        <p:nvSpPr>
          <p:cNvPr id="8" name="Title Placeholder 1"/>
          <p:cNvSpPr>
            <a:spLocks noGrp="1"/>
          </p:cNvSpPr>
          <p:nvPr>
            <p:ph type="title"/>
          </p:nvPr>
        </p:nvSpPr>
        <p:spPr>
          <a:xfrm>
            <a:off x="5701842" y="3747705"/>
            <a:ext cx="5022368" cy="1325563"/>
          </a:xfrm>
          <a:prstGeom prst="rect">
            <a:avLst/>
          </a:prstGeom>
        </p:spPr>
        <p:txBody>
          <a:bodyPr vert="horz" lIns="0" tIns="45720" rIns="91440" bIns="45720" rtlCol="0" anchor="b">
            <a:noAutofit/>
          </a:bodyPr>
          <a:lstStyle>
            <a:lvl1pPr>
              <a:defRPr sz="4000" spc="0"/>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5701842" y="5614016"/>
            <a:ext cx="5022368" cy="575532"/>
          </a:xfrm>
          <a:prstGeom prst="rect">
            <a:avLst/>
          </a:prstGeom>
        </p:spPr>
        <p:txBody>
          <a:bodyPr anchor="b"/>
          <a:lstStyle>
            <a:lvl1pPr marL="0" indent="0">
              <a:lnSpc>
                <a:spcPts val="2600"/>
              </a:lnSpc>
              <a:spcBef>
                <a:spcPts val="0"/>
              </a:spcBef>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dirty="0"/>
              <a:t>Edit Master text styles</a:t>
            </a:r>
          </a:p>
        </p:txBody>
      </p:sp>
      <p:sp>
        <p:nvSpPr>
          <p:cNvPr id="3" name="Picture Placeholder 2">
            <a:extLst>
              <a:ext uri="{FF2B5EF4-FFF2-40B4-BE49-F238E27FC236}">
                <a16:creationId xmlns:a16="http://schemas.microsoft.com/office/drawing/2014/main" id="{D382B875-4CD5-4321-B43D-0F108F719B37}"/>
              </a:ext>
            </a:extLst>
          </p:cNvPr>
          <p:cNvSpPr>
            <a:spLocks noGrp="1"/>
          </p:cNvSpPr>
          <p:nvPr>
            <p:ph type="pic" sz="quarter" idx="11"/>
          </p:nvPr>
        </p:nvSpPr>
        <p:spPr>
          <a:xfrm>
            <a:off x="4716861" y="0"/>
            <a:ext cx="7470121" cy="2848760"/>
          </a:xfrm>
        </p:spPr>
        <p:txBody>
          <a:bodyPr/>
          <a:lstStyle/>
          <a:p>
            <a:r>
              <a:rPr lang="en-US"/>
              <a:t>Click icon to add picture</a:t>
            </a:r>
          </a:p>
        </p:txBody>
      </p:sp>
      <p:grpSp>
        <p:nvGrpSpPr>
          <p:cNvPr id="54" name="Group 53">
            <a:extLst>
              <a:ext uri="{FF2B5EF4-FFF2-40B4-BE49-F238E27FC236}">
                <a16:creationId xmlns:a16="http://schemas.microsoft.com/office/drawing/2014/main" id="{04557539-DDE9-4CF2-89D8-54FE128EE885}"/>
              </a:ext>
            </a:extLst>
          </p:cNvPr>
          <p:cNvGrpSpPr/>
          <p:nvPr userDrawn="1"/>
        </p:nvGrpSpPr>
        <p:grpSpPr>
          <a:xfrm>
            <a:off x="0" y="0"/>
            <a:ext cx="178506" cy="6861498"/>
            <a:chOff x="0" y="0"/>
            <a:chExt cx="178506" cy="6861498"/>
          </a:xfrm>
        </p:grpSpPr>
        <p:sp>
          <p:nvSpPr>
            <p:cNvPr id="55" name="Rectangle 54">
              <a:extLst>
                <a:ext uri="{FF2B5EF4-FFF2-40B4-BE49-F238E27FC236}">
                  <a16:creationId xmlns:a16="http://schemas.microsoft.com/office/drawing/2014/main" id="{6D47D31C-6E10-422B-862A-BD97D2FDF04A}"/>
                </a:ext>
              </a:extLst>
            </p:cNvPr>
            <p:cNvSpPr/>
            <p:nvPr/>
          </p:nvSpPr>
          <p:spPr>
            <a:xfrm>
              <a:off x="0" y="2843784"/>
              <a:ext cx="178506" cy="401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20128E2-5DA8-4302-B5B2-A5C8040B2459}"/>
                </a:ext>
              </a:extLst>
            </p:cNvPr>
            <p:cNvSpPr/>
            <p:nvPr userDrawn="1"/>
          </p:nvSpPr>
          <p:spPr>
            <a:xfrm>
              <a:off x="1" y="0"/>
              <a:ext cx="178505" cy="2848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2" name="Picture 51">
            <a:extLst>
              <a:ext uri="{FF2B5EF4-FFF2-40B4-BE49-F238E27FC236}">
                <a16:creationId xmlns:a16="http://schemas.microsoft.com/office/drawing/2014/main" id="{7FDEDF2F-4306-400D-9001-262A7ABB0D0A}"/>
              </a:ext>
            </a:extLst>
          </p:cNvPr>
          <p:cNvPicPr>
            <a:picLocks noChangeAspect="1"/>
          </p:cNvPicPr>
          <p:nvPr userDrawn="1"/>
        </p:nvPicPr>
        <p:blipFill>
          <a:blip r:embed="rId2"/>
          <a:srcRect/>
          <a:stretch/>
        </p:blipFill>
        <p:spPr>
          <a:xfrm>
            <a:off x="1066684" y="694944"/>
            <a:ext cx="2433346" cy="1361755"/>
          </a:xfrm>
          <a:prstGeom prst="rect">
            <a:avLst/>
          </a:prstGeom>
        </p:spPr>
      </p:pic>
    </p:spTree>
    <p:extLst>
      <p:ext uri="{BB962C8B-B14F-4D97-AF65-F5344CB8AC3E}">
        <p14:creationId xmlns:p14="http://schemas.microsoft.com/office/powerpoint/2010/main" val="85764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White Backgrou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userDrawn="1">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7989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it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2172B-B8DE-3E47-8432-8F5FE074E759}"/>
              </a:ext>
            </a:extLst>
          </p:cNvPr>
          <p:cNvSpPr>
            <a:spLocks noGrp="1"/>
          </p:cNvSpPr>
          <p:nvPr>
            <p:ph idx="1"/>
          </p:nvPr>
        </p:nvSpPr>
        <p:spPr>
          <a:xfrm>
            <a:off x="543733" y="1825625"/>
            <a:ext cx="10515600" cy="4351338"/>
          </a:xfrm>
        </p:spPr>
        <p:txBody>
          <a:bodyPr>
            <a:normAutofit/>
          </a:bodyPr>
          <a:lstStyle>
            <a:lvl1pPr>
              <a:defRPr sz="2400" b="0" i="0">
                <a:latin typeface="Avenir Book" panose="02000503020000020003" pitchFamily="2" charset="0"/>
              </a:defRPr>
            </a:lvl1pPr>
            <a:lvl2pPr>
              <a:defRPr sz="2200" b="0" i="0">
                <a:latin typeface="Avenir Book" panose="02000503020000020003" pitchFamily="2" charset="0"/>
              </a:defRPr>
            </a:lvl2pPr>
            <a:lvl3pPr>
              <a:defRPr sz="2200" b="0" i="0">
                <a:latin typeface="Avenir Book" panose="02000503020000020003" pitchFamily="2" charset="0"/>
              </a:defRPr>
            </a:lvl3pPr>
            <a:lvl4pPr>
              <a:defRPr sz="2200" b="0" i="0">
                <a:latin typeface="Avenir Book" panose="02000503020000020003" pitchFamily="2" charset="0"/>
              </a:defRPr>
            </a:lvl4pPr>
            <a:lvl5pPr>
              <a:defRPr sz="2200" b="0" i="0">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7428CF1-5CF3-534F-ADE9-0815E88ADED1}"/>
              </a:ext>
            </a:extLst>
          </p:cNvPr>
          <p:cNvSpPr>
            <a:spLocks noGrp="1"/>
          </p:cNvSpPr>
          <p:nvPr>
            <p:ph type="title" hasCustomPrompt="1"/>
          </p:nvPr>
        </p:nvSpPr>
        <p:spPr>
          <a:xfrm>
            <a:off x="543733" y="320156"/>
            <a:ext cx="10515600" cy="624226"/>
          </a:xfrm>
          <a:prstGeom prst="rect">
            <a:avLst/>
          </a:prstGeom>
        </p:spPr>
        <p:txBody>
          <a:bodyPr>
            <a:normAutofit/>
          </a:bodyPr>
          <a:lstStyle>
            <a:lvl1pPr>
              <a:defRPr sz="2800" b="1" i="0" spc="300">
                <a:solidFill>
                  <a:schemeClr val="accent1"/>
                </a:solidFill>
                <a:latin typeface="Avenir Heavy" panose="02000503020000020003" pitchFamily="2" charset="0"/>
              </a:defRPr>
            </a:lvl1pPr>
          </a:lstStyle>
          <a:p>
            <a:r>
              <a:rPr lang="en-US"/>
              <a:t>STORAGE</a:t>
            </a:r>
          </a:p>
        </p:txBody>
      </p:sp>
      <p:sp>
        <p:nvSpPr>
          <p:cNvPr id="13" name="Subtitle 2">
            <a:extLst>
              <a:ext uri="{FF2B5EF4-FFF2-40B4-BE49-F238E27FC236}">
                <a16:creationId xmlns:a16="http://schemas.microsoft.com/office/drawing/2014/main" id="{7529BD8A-FC38-684B-9250-0ADB9713F2E0}"/>
              </a:ext>
            </a:extLst>
          </p:cNvPr>
          <p:cNvSpPr>
            <a:spLocks noGrp="1"/>
          </p:cNvSpPr>
          <p:nvPr>
            <p:ph type="subTitle" idx="13" hasCustomPrompt="1"/>
          </p:nvPr>
        </p:nvSpPr>
        <p:spPr>
          <a:xfrm>
            <a:off x="543733" y="818357"/>
            <a:ext cx="9144000" cy="624226"/>
          </a:xfrm>
        </p:spPr>
        <p:txBody>
          <a:bodyPr/>
          <a:lstStyle>
            <a:lvl1pPr marL="0" indent="0" algn="l">
              <a:buNone/>
              <a:defRPr sz="2400" b="0" i="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a:t>
            </a:r>
          </a:p>
        </p:txBody>
      </p:sp>
      <p:sp>
        <p:nvSpPr>
          <p:cNvPr id="17" name="Slide Number Placeholder 6">
            <a:extLst>
              <a:ext uri="{FF2B5EF4-FFF2-40B4-BE49-F238E27FC236}">
                <a16:creationId xmlns:a16="http://schemas.microsoft.com/office/drawing/2014/main" id="{C76CBAF5-EC90-764F-AD72-F9201DF7C13A}"/>
              </a:ext>
            </a:extLst>
          </p:cNvPr>
          <p:cNvSpPr txBox="1">
            <a:spLocks/>
          </p:cNvSpPr>
          <p:nvPr userDrawn="1"/>
        </p:nvSpPr>
        <p:spPr>
          <a:xfrm>
            <a:off x="385321" y="6188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07FDD89-C4EC-854C-BE28-06D9DFC09DB0}" type="slidenum">
              <a:rPr lang="en-US" smtClean="0">
                <a:solidFill>
                  <a:schemeClr val="tx1"/>
                </a:solidFill>
                <a:latin typeface="Avenir Book" panose="02000503020000020003" pitchFamily="2" charset="0"/>
                <a:ea typeface="Roboto Slab" pitchFamily="2" charset="0"/>
              </a:rPr>
              <a:pPr algn="l"/>
              <a:t>‹#›</a:t>
            </a:fld>
            <a:endParaRPr lang="en-US">
              <a:solidFill>
                <a:schemeClr val="tx1"/>
              </a:solidFill>
              <a:latin typeface="Avenir Book" panose="02000503020000020003" pitchFamily="2" charset="0"/>
              <a:ea typeface="Roboto Slab" pitchFamily="2" charset="0"/>
            </a:endParaRPr>
          </a:p>
        </p:txBody>
      </p:sp>
    </p:spTree>
    <p:extLst>
      <p:ext uri="{BB962C8B-B14F-4D97-AF65-F5344CB8AC3E}">
        <p14:creationId xmlns:p14="http://schemas.microsoft.com/office/powerpoint/2010/main" val="138083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3 stacked photos">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0E3C8A4-9392-40A1-87C9-775652BB1129}"/>
              </a:ext>
            </a:extLst>
          </p:cNvPr>
          <p:cNvSpPr/>
          <p:nvPr userDrawn="1"/>
        </p:nvSpPr>
        <p:spPr>
          <a:xfrm>
            <a:off x="1" y="2272746"/>
            <a:ext cx="12191999" cy="45852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34317" y="3259691"/>
            <a:ext cx="5309465" cy="1325563"/>
          </a:xfrm>
          <a:prstGeom prst="rect">
            <a:avLst/>
          </a:prstGeom>
        </p:spPr>
        <p:txBody>
          <a:bodyPr vert="horz" lIns="0" tIns="45720" rIns="91440" bIns="45720" rtlCol="0" anchor="b">
            <a:noAutofit/>
          </a:bodyPr>
          <a:lstStyle>
            <a:lvl1pPr>
              <a:defRPr sz="4400" spc="0"/>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934317" y="5681791"/>
            <a:ext cx="7242529" cy="575532"/>
          </a:xfrm>
          <a:prstGeom prst="rect">
            <a:avLst/>
          </a:prstGeom>
        </p:spPr>
        <p:txBody>
          <a:bodyPr tIns="0" bIns="0" anchor="b">
            <a:noAutofit/>
          </a:bodyPr>
          <a:lstStyle>
            <a:lvl1pPr marL="0" indent="0">
              <a:lnSpc>
                <a:spcPct val="100000"/>
              </a:lnSpc>
              <a:spcBef>
                <a:spcPts val="0"/>
              </a:spcBef>
              <a:spcAft>
                <a:spcPts val="0"/>
              </a:spcAft>
              <a:buNone/>
              <a:defRPr spc="0"/>
            </a:lvl1pPr>
            <a:lvl3pPr marL="1143000" indent="-228600">
              <a:buClr>
                <a:schemeClr val="tx2"/>
              </a:buClr>
              <a:buFont typeface="Calibri" panose="020F0502020204030204" pitchFamily="34" charset="0"/>
              <a:buChar char="–"/>
              <a:defRPr/>
            </a:lvl3pPr>
            <a:lvl5pPr marL="2057400" indent="-228600">
              <a:buClr>
                <a:schemeClr val="tx2"/>
              </a:buClr>
              <a:buFont typeface="Calibri" panose="020F0502020204030204" pitchFamily="34" charset="0"/>
              <a:buChar char="–"/>
              <a:defRPr/>
            </a:lvl5pPr>
          </a:lstStyle>
          <a:p>
            <a:pPr lvl="0"/>
            <a:r>
              <a:rPr lang="en-US" dirty="0"/>
              <a:t>Edit Master text styles</a:t>
            </a:r>
          </a:p>
        </p:txBody>
      </p:sp>
      <p:sp>
        <p:nvSpPr>
          <p:cNvPr id="51" name="Picture Placeholder 2">
            <a:extLst>
              <a:ext uri="{FF2B5EF4-FFF2-40B4-BE49-F238E27FC236}">
                <a16:creationId xmlns:a16="http://schemas.microsoft.com/office/drawing/2014/main" id="{EAB9776E-E6C2-4285-B679-F83740A4A1D7}"/>
              </a:ext>
            </a:extLst>
          </p:cNvPr>
          <p:cNvSpPr>
            <a:spLocks noGrp="1"/>
          </p:cNvSpPr>
          <p:nvPr>
            <p:ph type="pic" sz="quarter" idx="11"/>
          </p:nvPr>
        </p:nvSpPr>
        <p:spPr>
          <a:xfrm>
            <a:off x="7537068" y="0"/>
            <a:ext cx="4654296" cy="2286000"/>
          </a:xfrm>
        </p:spPr>
        <p:txBody>
          <a:bodyPr/>
          <a:lstStyle/>
          <a:p>
            <a:r>
              <a:rPr lang="en-US"/>
              <a:t>Click icon to add picture</a:t>
            </a:r>
          </a:p>
        </p:txBody>
      </p:sp>
      <p:sp>
        <p:nvSpPr>
          <p:cNvPr id="52" name="Picture Placeholder 2">
            <a:extLst>
              <a:ext uri="{FF2B5EF4-FFF2-40B4-BE49-F238E27FC236}">
                <a16:creationId xmlns:a16="http://schemas.microsoft.com/office/drawing/2014/main" id="{4BAD18F2-F0C2-4FD8-950C-5A2802566921}"/>
              </a:ext>
            </a:extLst>
          </p:cNvPr>
          <p:cNvSpPr>
            <a:spLocks noGrp="1"/>
          </p:cNvSpPr>
          <p:nvPr>
            <p:ph type="pic" sz="quarter" idx="12"/>
          </p:nvPr>
        </p:nvSpPr>
        <p:spPr>
          <a:xfrm>
            <a:off x="7537068" y="2286000"/>
            <a:ext cx="4654296" cy="2286000"/>
          </a:xfrm>
        </p:spPr>
        <p:txBody>
          <a:bodyPr/>
          <a:lstStyle/>
          <a:p>
            <a:r>
              <a:rPr lang="en-US"/>
              <a:t>Click icon to add picture</a:t>
            </a:r>
          </a:p>
        </p:txBody>
      </p:sp>
      <p:sp>
        <p:nvSpPr>
          <p:cNvPr id="53" name="Picture Placeholder 2">
            <a:extLst>
              <a:ext uri="{FF2B5EF4-FFF2-40B4-BE49-F238E27FC236}">
                <a16:creationId xmlns:a16="http://schemas.microsoft.com/office/drawing/2014/main" id="{2FE3DA97-6CCE-426F-94B0-1DB9B1199E8B}"/>
              </a:ext>
            </a:extLst>
          </p:cNvPr>
          <p:cNvSpPr>
            <a:spLocks noGrp="1"/>
          </p:cNvSpPr>
          <p:nvPr>
            <p:ph type="pic" sz="quarter" idx="13"/>
          </p:nvPr>
        </p:nvSpPr>
        <p:spPr>
          <a:xfrm>
            <a:off x="7537068" y="4572000"/>
            <a:ext cx="4654296" cy="2286000"/>
          </a:xfrm>
        </p:spPr>
        <p:txBody>
          <a:bodyPr/>
          <a:lstStyle/>
          <a:p>
            <a:r>
              <a:rPr lang="en-US"/>
              <a:t>Click icon to add picture</a:t>
            </a:r>
          </a:p>
        </p:txBody>
      </p:sp>
      <p:grpSp>
        <p:nvGrpSpPr>
          <p:cNvPr id="62" name="Group 61">
            <a:extLst>
              <a:ext uri="{FF2B5EF4-FFF2-40B4-BE49-F238E27FC236}">
                <a16:creationId xmlns:a16="http://schemas.microsoft.com/office/drawing/2014/main" id="{580DA0E3-076E-4E7A-875B-F4612768D10C}"/>
              </a:ext>
            </a:extLst>
          </p:cNvPr>
          <p:cNvGrpSpPr/>
          <p:nvPr userDrawn="1"/>
        </p:nvGrpSpPr>
        <p:grpSpPr>
          <a:xfrm flipV="1">
            <a:off x="0" y="0"/>
            <a:ext cx="178506" cy="6857998"/>
            <a:chOff x="0" y="0"/>
            <a:chExt cx="178506" cy="6857998"/>
          </a:xfrm>
        </p:grpSpPr>
        <p:sp>
          <p:nvSpPr>
            <p:cNvPr id="63" name="Rectangle 62">
              <a:extLst>
                <a:ext uri="{FF2B5EF4-FFF2-40B4-BE49-F238E27FC236}">
                  <a16:creationId xmlns:a16="http://schemas.microsoft.com/office/drawing/2014/main" id="{8FCBC7E1-BE16-409C-B88F-0DBEAD8280AA}"/>
                </a:ext>
              </a:extLst>
            </p:cNvPr>
            <p:cNvSpPr/>
            <p:nvPr userDrawn="1"/>
          </p:nvSpPr>
          <p:spPr>
            <a:xfrm>
              <a:off x="0" y="0"/>
              <a:ext cx="178506" cy="458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A4DD8F07-DAF7-4911-AED9-2A0D46F33BF4}"/>
                </a:ext>
              </a:extLst>
            </p:cNvPr>
            <p:cNvSpPr/>
            <p:nvPr userDrawn="1"/>
          </p:nvSpPr>
          <p:spPr>
            <a:xfrm>
              <a:off x="0" y="4585257"/>
              <a:ext cx="178506" cy="2272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Picture 49">
            <a:extLst>
              <a:ext uri="{FF2B5EF4-FFF2-40B4-BE49-F238E27FC236}">
                <a16:creationId xmlns:a16="http://schemas.microsoft.com/office/drawing/2014/main" id="{57A05952-7645-44F2-9098-DFAD24384947}"/>
              </a:ext>
            </a:extLst>
          </p:cNvPr>
          <p:cNvPicPr>
            <a:picLocks noChangeAspect="1"/>
          </p:cNvPicPr>
          <p:nvPr userDrawn="1"/>
        </p:nvPicPr>
        <p:blipFill>
          <a:blip r:embed="rId2"/>
          <a:srcRect/>
          <a:stretch/>
        </p:blipFill>
        <p:spPr>
          <a:xfrm>
            <a:off x="1121923" y="539496"/>
            <a:ext cx="2060890" cy="1153320"/>
          </a:xfrm>
          <a:prstGeom prst="rect">
            <a:avLst/>
          </a:prstGeom>
        </p:spPr>
      </p:pic>
    </p:spTree>
    <p:extLst>
      <p:ext uri="{BB962C8B-B14F-4D97-AF65-F5344CB8AC3E}">
        <p14:creationId xmlns:p14="http://schemas.microsoft.com/office/powerpoint/2010/main" val="304690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990" y="240422"/>
            <a:ext cx="9158274" cy="1010413"/>
          </a:xfrm>
        </p:spPr>
        <p:txBody>
          <a:bodyPr/>
          <a:lstStyle/>
          <a:p>
            <a:r>
              <a:rPr lang="en-US"/>
              <a:t>Click to edit Master title style</a:t>
            </a:r>
            <a:endParaRPr lang="en-US" dirty="0"/>
          </a:p>
        </p:txBody>
      </p:sp>
      <p:sp>
        <p:nvSpPr>
          <p:cNvPr id="3" name="Content Placeholder 2"/>
          <p:cNvSpPr>
            <a:spLocks noGrp="1"/>
          </p:cNvSpPr>
          <p:nvPr>
            <p:ph idx="1"/>
          </p:nvPr>
        </p:nvSpPr>
        <p:spPr>
          <a:xfrm>
            <a:off x="757990" y="1735494"/>
            <a:ext cx="10397690" cy="4133598"/>
          </a:xfrm>
        </p:spPr>
        <p:txBody>
          <a:bodyPr>
            <a:noAutofit/>
          </a:bodyPr>
          <a:lstStyle>
            <a:lvl1pPr>
              <a:buClr>
                <a:schemeClr val="accent1"/>
              </a:buCl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GTI ENERGY OVERVIEW |  APRIL 2022</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230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57990" y="437206"/>
            <a:ext cx="8457267" cy="81362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57989" y="1847462"/>
            <a:ext cx="4989667" cy="4217436"/>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2612" y="1847461"/>
            <a:ext cx="4989667" cy="4217437"/>
          </a:xfrm>
        </p:spPr>
        <p:txBody>
          <a:bodyPr>
            <a:noAutofit/>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GTI ENERGY OVERVIEW |  APRIL 2022</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06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57990" y="296467"/>
            <a:ext cx="8317308" cy="954368"/>
          </a:xfrm>
        </p:spPr>
        <p:txBody>
          <a:bodyPr>
            <a:noAutofit/>
          </a:bodyPr>
          <a:lstStyle/>
          <a:p>
            <a:r>
              <a:rPr lang="en-US"/>
              <a:t>Click to edit Master title style</a:t>
            </a:r>
            <a:endParaRPr lang="en-US" dirty="0"/>
          </a:p>
        </p:txBody>
      </p:sp>
      <p:sp>
        <p:nvSpPr>
          <p:cNvPr id="3" name="Text Placeholder 2"/>
          <p:cNvSpPr>
            <a:spLocks noGrp="1"/>
          </p:cNvSpPr>
          <p:nvPr>
            <p:ph type="body" idx="1" hasCustomPrompt="1"/>
          </p:nvPr>
        </p:nvSpPr>
        <p:spPr>
          <a:xfrm>
            <a:off x="757990"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57990" y="2678356"/>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515944" y="1777482"/>
            <a:ext cx="5008328" cy="736282"/>
          </a:xfrm>
        </p:spPr>
        <p:txBody>
          <a:bodyPr lIns="91440" rIns="91440" anchor="b">
            <a:noAutofit/>
          </a:bodyPr>
          <a:lstStyle>
            <a:lvl1pPr marL="0" indent="0">
              <a:buNone/>
              <a:defRPr sz="2000" b="1" cap="none" spc="0" baseline="0">
                <a:solidFill>
                  <a:srgbClr val="7777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15944" y="2678355"/>
            <a:ext cx="5008328" cy="3377211"/>
          </a:xfrm>
        </p:spPr>
        <p:txBody>
          <a:bodyPr>
            <a:noAutofit/>
          </a:bodyPr>
          <a:lstStyle>
            <a:lvl1pPr>
              <a:defRPr spc="0"/>
            </a:lvl1pPr>
            <a:lvl2pPr>
              <a:defRPr spc="0"/>
            </a:lvl2pPr>
            <a:lvl3pPr>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GTI ENERGY OVERVIEW |  APRIL 2022</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355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GTI ENERGY OVERVIEW |  APRIL 2022</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9" name="Title 1">
            <a:extLst>
              <a:ext uri="{FF2B5EF4-FFF2-40B4-BE49-F238E27FC236}">
                <a16:creationId xmlns:a16="http://schemas.microsoft.com/office/drawing/2014/main" id="{0440ABAD-D192-4C67-BA8F-907DF24D0EBF}"/>
              </a:ext>
            </a:extLst>
          </p:cNvPr>
          <p:cNvSpPr>
            <a:spLocks noGrp="1"/>
          </p:cNvSpPr>
          <p:nvPr>
            <p:ph type="title"/>
          </p:nvPr>
        </p:nvSpPr>
        <p:spPr>
          <a:xfrm>
            <a:off x="757990" y="240422"/>
            <a:ext cx="9158274" cy="1010413"/>
          </a:xfrm>
        </p:spPr>
        <p:txBody>
          <a:bodyPr/>
          <a:lstStyle/>
          <a:p>
            <a:r>
              <a:rPr lang="en-US"/>
              <a:t>Click to edit Master title style</a:t>
            </a:r>
            <a:endParaRPr lang="en-US" dirty="0"/>
          </a:p>
        </p:txBody>
      </p:sp>
    </p:spTree>
    <p:extLst>
      <p:ext uri="{BB962C8B-B14F-4D97-AF65-F5344CB8AC3E}">
        <p14:creationId xmlns:p14="http://schemas.microsoft.com/office/powerpoint/2010/main" val="321415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D953A9B-B85F-449C-8877-5E34811FFC2E}"/>
              </a:ext>
            </a:extLst>
          </p:cNvPr>
          <p:cNvGrpSpPr>
            <a:grpSpLocks noChangeAspect="1"/>
          </p:cNvGrpSpPr>
          <p:nvPr userDrawn="1"/>
        </p:nvGrpSpPr>
        <p:grpSpPr>
          <a:xfrm>
            <a:off x="8044873" y="539496"/>
            <a:ext cx="5204407" cy="2631149"/>
            <a:chOff x="2684099" y="1389816"/>
            <a:chExt cx="3380794" cy="1709200"/>
          </a:xfrm>
          <a:solidFill>
            <a:schemeClr val="bg2"/>
          </a:solidFill>
        </p:grpSpPr>
        <p:sp>
          <p:nvSpPr>
            <p:cNvPr id="22" name="Freeform: Shape 21">
              <a:extLst>
                <a:ext uri="{FF2B5EF4-FFF2-40B4-BE49-F238E27FC236}">
                  <a16:creationId xmlns:a16="http://schemas.microsoft.com/office/drawing/2014/main" id="{A38F717B-CF2F-4212-B2CD-1243CB904966}"/>
                </a:ext>
              </a:extLst>
            </p:cNvPr>
            <p:cNvSpPr/>
            <p:nvPr/>
          </p:nvSpPr>
          <p:spPr>
            <a:xfrm>
              <a:off x="3083548" y="1392746"/>
              <a:ext cx="2981345" cy="1507546"/>
            </a:xfrm>
            <a:custGeom>
              <a:avLst/>
              <a:gdLst>
                <a:gd name="connsiteX0" fmla="*/ 1854847 w 2981345"/>
                <a:gd name="connsiteY0" fmla="*/ 1318192 h 1507546"/>
                <a:gd name="connsiteX1" fmla="*/ 1492945 w 2981345"/>
                <a:gd name="connsiteY1" fmla="*/ 955525 h 1507546"/>
                <a:gd name="connsiteX2" fmla="*/ 1492945 w 2981345"/>
                <a:gd name="connsiteY2" fmla="*/ 955525 h 1507546"/>
                <a:gd name="connsiteX3" fmla="*/ 823681 w 2981345"/>
                <a:gd name="connsiteY3" fmla="*/ 286771 h 1507546"/>
                <a:gd name="connsiteX4" fmla="*/ -28 w 2981345"/>
                <a:gd name="connsiteY4" fmla="*/ 95881 h 1507546"/>
                <a:gd name="connsiteX5" fmla="*/ 995712 w 2981345"/>
                <a:gd name="connsiteY5" fmla="*/ 248797 h 1507546"/>
                <a:gd name="connsiteX6" fmla="*/ 1952203 w 2981345"/>
                <a:gd name="connsiteY6" fmla="*/ 1206563 h 1507546"/>
                <a:gd name="connsiteX7" fmla="*/ 2655363 w 2981345"/>
                <a:gd name="connsiteY7" fmla="*/ 1239185 h 1507546"/>
                <a:gd name="connsiteX8" fmla="*/ 2686813 w 2981345"/>
                <a:gd name="connsiteY8" fmla="*/ 515409 h 1507546"/>
                <a:gd name="connsiteX9" fmla="*/ 1998588 w 2981345"/>
                <a:gd name="connsiteY9" fmla="*/ 454215 h 1507546"/>
                <a:gd name="connsiteX10" fmla="*/ 1892056 w 2981345"/>
                <a:gd name="connsiteY10" fmla="*/ 556159 h 1507546"/>
                <a:gd name="connsiteX11" fmla="*/ 1728946 w 2981345"/>
                <a:gd name="connsiteY11" fmla="*/ 719525 h 1507546"/>
                <a:gd name="connsiteX12" fmla="*/ 1646881 w 2981345"/>
                <a:gd name="connsiteY12" fmla="*/ 719525 h 1507546"/>
                <a:gd name="connsiteX13" fmla="*/ 1583165 w 2981345"/>
                <a:gd name="connsiteY13" fmla="*/ 655554 h 1507546"/>
                <a:gd name="connsiteX14" fmla="*/ 1855102 w 2981345"/>
                <a:gd name="connsiteY14" fmla="*/ 383618 h 1507546"/>
                <a:gd name="connsiteX15" fmla="*/ 1898173 w 2981345"/>
                <a:gd name="connsiteY15" fmla="*/ 344370 h 1507546"/>
                <a:gd name="connsiteX16" fmla="*/ 2827624 w 2981345"/>
                <a:gd name="connsiteY16" fmla="*/ 427207 h 1507546"/>
                <a:gd name="connsiteX17" fmla="*/ 2818474 w 2981345"/>
                <a:gd name="connsiteY17" fmla="*/ 1284550 h 1507546"/>
                <a:gd name="connsiteX18" fmla="*/ 1854847 w 2981345"/>
                <a:gd name="connsiteY18" fmla="*/ 1318192 h 15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1345" h="1507546">
                  <a:moveTo>
                    <a:pt x="1854847" y="1318192"/>
                  </a:moveTo>
                  <a:lnTo>
                    <a:pt x="1492945" y="955525"/>
                  </a:lnTo>
                  <a:lnTo>
                    <a:pt x="1492945" y="955525"/>
                  </a:lnTo>
                  <a:lnTo>
                    <a:pt x="823681" y="286771"/>
                  </a:lnTo>
                  <a:cubicBezTo>
                    <a:pt x="605319" y="76116"/>
                    <a:pt x="288734" y="2750"/>
                    <a:pt x="-28" y="95881"/>
                  </a:cubicBezTo>
                  <a:cubicBezTo>
                    <a:pt x="329810" y="-75177"/>
                    <a:pt x="732400" y="-13350"/>
                    <a:pt x="995712" y="248797"/>
                  </a:cubicBezTo>
                  <a:lnTo>
                    <a:pt x="1952203" y="1206563"/>
                  </a:lnTo>
                  <a:cubicBezTo>
                    <a:pt x="2142253" y="1399059"/>
                    <a:pt x="2448315" y="1413257"/>
                    <a:pt x="2655363" y="1239185"/>
                  </a:cubicBezTo>
                  <a:cubicBezTo>
                    <a:pt x="2863916" y="1048007"/>
                    <a:pt x="2877984" y="723959"/>
                    <a:pt x="2686813" y="515409"/>
                  </a:cubicBezTo>
                  <a:cubicBezTo>
                    <a:pt x="2507748" y="320084"/>
                    <a:pt x="2209307" y="293546"/>
                    <a:pt x="1998588" y="454215"/>
                  </a:cubicBezTo>
                  <a:lnTo>
                    <a:pt x="1892056" y="556159"/>
                  </a:lnTo>
                  <a:lnTo>
                    <a:pt x="1728946" y="719525"/>
                  </a:lnTo>
                  <a:cubicBezTo>
                    <a:pt x="1706263" y="742143"/>
                    <a:pt x="1669563" y="742143"/>
                    <a:pt x="1646881" y="719525"/>
                  </a:cubicBezTo>
                  <a:lnTo>
                    <a:pt x="1583165" y="655554"/>
                  </a:lnTo>
                  <a:lnTo>
                    <a:pt x="1855102" y="383618"/>
                  </a:lnTo>
                  <a:cubicBezTo>
                    <a:pt x="1868660" y="369680"/>
                    <a:pt x="1883034" y="356573"/>
                    <a:pt x="1898173" y="344370"/>
                  </a:cubicBezTo>
                  <a:cubicBezTo>
                    <a:pt x="2177704" y="110581"/>
                    <a:pt x="2593840" y="147668"/>
                    <a:pt x="2827624" y="427207"/>
                  </a:cubicBezTo>
                  <a:cubicBezTo>
                    <a:pt x="3035972" y="676305"/>
                    <a:pt x="3032073" y="1039958"/>
                    <a:pt x="2818474" y="1284550"/>
                  </a:cubicBezTo>
                  <a:cubicBezTo>
                    <a:pt x="2564124" y="1576366"/>
                    <a:pt x="2121176" y="1575601"/>
                    <a:pt x="1854847" y="1318192"/>
                  </a:cubicBezTo>
                  <a:close/>
                </a:path>
              </a:pathLst>
            </a:custGeom>
            <a:grpFill/>
            <a:ln w="2548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7F764C5-9612-4BCC-8468-9A9D949340EC}"/>
                </a:ext>
              </a:extLst>
            </p:cNvPr>
            <p:cNvSpPr/>
            <p:nvPr/>
          </p:nvSpPr>
          <p:spPr>
            <a:xfrm>
              <a:off x="3092468" y="2158684"/>
              <a:ext cx="1162597" cy="940332"/>
            </a:xfrm>
            <a:custGeom>
              <a:avLst/>
              <a:gdLst>
                <a:gd name="connsiteX0" fmla="*/ 1143531 w 1162597"/>
                <a:gd name="connsiteY0" fmla="*/ 529826 h 940332"/>
                <a:gd name="connsiteX1" fmla="*/ 933526 w 1162597"/>
                <a:gd name="connsiteY1" fmla="*/ 739066 h 940332"/>
                <a:gd name="connsiteX2" fmla="*/ 538237 w 1162597"/>
                <a:gd name="connsiteY2" fmla="*/ 926134 h 940332"/>
                <a:gd name="connsiteX3" fmla="*/ -28 w 1162597"/>
                <a:gd name="connsiteY3" fmla="*/ 849676 h 940332"/>
                <a:gd name="connsiteX4" fmla="*/ 393731 w 1162597"/>
                <a:gd name="connsiteY4" fmla="*/ 875162 h 940332"/>
                <a:gd name="connsiteX5" fmla="*/ 765828 w 1162597"/>
                <a:gd name="connsiteY5" fmla="*/ 699053 h 940332"/>
                <a:gd name="connsiteX6" fmla="*/ 980420 w 1162597"/>
                <a:gd name="connsiteY6" fmla="*/ 484461 h 940332"/>
                <a:gd name="connsiteX7" fmla="*/ 572643 w 1162597"/>
                <a:gd name="connsiteY7" fmla="*/ 76684 h 940332"/>
                <a:gd name="connsiteX8" fmla="*/ 625654 w 1162597"/>
                <a:gd name="connsiteY8" fmla="*/ 20614 h 940332"/>
                <a:gd name="connsiteX9" fmla="*/ 724410 w 1162597"/>
                <a:gd name="connsiteY9" fmla="*/ 20229 h 940332"/>
                <a:gd name="connsiteX10" fmla="*/ 724795 w 1162597"/>
                <a:gd name="connsiteY10" fmla="*/ 20614 h 940332"/>
                <a:gd name="connsiteX11" fmla="*/ 1143531 w 1162597"/>
                <a:gd name="connsiteY11" fmla="*/ 438331 h 940332"/>
                <a:gd name="connsiteX12" fmla="*/ 1143839 w 1162597"/>
                <a:gd name="connsiteY12" fmla="*/ 529517 h 940332"/>
                <a:gd name="connsiteX13" fmla="*/ 1143531 w 1162597"/>
                <a:gd name="connsiteY13" fmla="*/ 529826 h 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597" h="940332">
                  <a:moveTo>
                    <a:pt x="1143531" y="529826"/>
                  </a:moveTo>
                  <a:lnTo>
                    <a:pt x="933526" y="739066"/>
                  </a:lnTo>
                  <a:cubicBezTo>
                    <a:pt x="820426" y="834973"/>
                    <a:pt x="684112" y="899483"/>
                    <a:pt x="538237" y="926134"/>
                  </a:cubicBezTo>
                  <a:cubicBezTo>
                    <a:pt x="355275" y="959849"/>
                    <a:pt x="166309" y="933007"/>
                    <a:pt x="-28" y="849676"/>
                  </a:cubicBezTo>
                  <a:cubicBezTo>
                    <a:pt x="127068" y="890754"/>
                    <a:pt x="262399" y="899514"/>
                    <a:pt x="393731" y="875162"/>
                  </a:cubicBezTo>
                  <a:cubicBezTo>
                    <a:pt x="531065" y="850117"/>
                    <a:pt x="659393" y="789381"/>
                    <a:pt x="765828" y="699053"/>
                  </a:cubicBezTo>
                  <a:lnTo>
                    <a:pt x="980420" y="484461"/>
                  </a:lnTo>
                  <a:lnTo>
                    <a:pt x="572643" y="76684"/>
                  </a:lnTo>
                  <a:lnTo>
                    <a:pt x="625654" y="20614"/>
                  </a:lnTo>
                  <a:cubicBezTo>
                    <a:pt x="652820" y="-6763"/>
                    <a:pt x="697033" y="-6934"/>
                    <a:pt x="724410" y="20229"/>
                  </a:cubicBezTo>
                  <a:cubicBezTo>
                    <a:pt x="724540" y="20357"/>
                    <a:pt x="724668" y="20487"/>
                    <a:pt x="724795" y="20614"/>
                  </a:cubicBezTo>
                  <a:lnTo>
                    <a:pt x="1143531" y="438331"/>
                  </a:lnTo>
                  <a:cubicBezTo>
                    <a:pt x="1168795" y="463427"/>
                    <a:pt x="1168933" y="504253"/>
                    <a:pt x="1143839" y="529517"/>
                  </a:cubicBezTo>
                  <a:cubicBezTo>
                    <a:pt x="1143737" y="529622"/>
                    <a:pt x="1143633" y="529724"/>
                    <a:pt x="1143531" y="529826"/>
                  </a:cubicBezTo>
                  <a:close/>
                </a:path>
              </a:pathLst>
            </a:custGeom>
            <a:grpFill/>
            <a:ln w="2548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C3D367F-B7AB-4C09-8D3E-3ED462CC8209}"/>
                </a:ext>
              </a:extLst>
            </p:cNvPr>
            <p:cNvSpPr/>
            <p:nvPr/>
          </p:nvSpPr>
          <p:spPr>
            <a:xfrm>
              <a:off x="2684099" y="1589754"/>
              <a:ext cx="2978382" cy="1507368"/>
            </a:xfrm>
            <a:custGeom>
              <a:avLst/>
              <a:gdLst>
                <a:gd name="connsiteX0" fmla="*/ 2978354 w 2978382"/>
                <a:gd name="connsiteY0" fmla="*/ 1411979 h 1507368"/>
                <a:gd name="connsiteX1" fmla="*/ 1982614 w 2978382"/>
                <a:gd name="connsiteY1" fmla="*/ 1257279 h 1507368"/>
                <a:gd name="connsiteX2" fmla="*/ 1026377 w 2978382"/>
                <a:gd name="connsiteY2" fmla="*/ 301297 h 1507368"/>
                <a:gd name="connsiteX3" fmla="*/ 323472 w 2978382"/>
                <a:gd name="connsiteY3" fmla="*/ 267400 h 1507368"/>
                <a:gd name="connsiteX4" fmla="*/ 258992 w 2978382"/>
                <a:gd name="connsiteY4" fmla="*/ 988656 h 1507368"/>
                <a:gd name="connsiteX5" fmla="*/ 980248 w 2978382"/>
                <a:gd name="connsiteY5" fmla="*/ 1053135 h 1507368"/>
                <a:gd name="connsiteX6" fmla="*/ 830135 w 2978382"/>
                <a:gd name="connsiteY6" fmla="*/ 903278 h 1507368"/>
                <a:gd name="connsiteX7" fmla="*/ 829179 w 2978382"/>
                <a:gd name="connsiteY7" fmla="*/ 795153 h 1507368"/>
                <a:gd name="connsiteX8" fmla="*/ 830135 w 2978382"/>
                <a:gd name="connsiteY8" fmla="*/ 794197 h 1507368"/>
                <a:gd name="connsiteX9" fmla="*/ 881107 w 2978382"/>
                <a:gd name="connsiteY9" fmla="*/ 743225 h 1507368"/>
                <a:gd name="connsiteX10" fmla="*/ 1192037 w 2978382"/>
                <a:gd name="connsiteY10" fmla="*/ 1054155 h 1507368"/>
                <a:gd name="connsiteX11" fmla="*/ 1124499 w 2978382"/>
                <a:gd name="connsiteY11" fmla="*/ 1121693 h 1507368"/>
                <a:gd name="connsiteX12" fmla="*/ 1092641 w 2978382"/>
                <a:gd name="connsiteY12" fmla="*/ 1151257 h 1507368"/>
                <a:gd name="connsiteX13" fmla="*/ 1081172 w 2978382"/>
                <a:gd name="connsiteY13" fmla="*/ 1160942 h 1507368"/>
                <a:gd name="connsiteX14" fmla="*/ 152035 w 2978382"/>
                <a:gd name="connsiteY14" fmla="*/ 1074534 h 1507368"/>
                <a:gd name="connsiteX15" fmla="*/ 190435 w 2978382"/>
                <a:gd name="connsiteY15" fmla="*/ 189413 h 1507368"/>
                <a:gd name="connsiteX16" fmla="*/ 1123479 w 2978382"/>
                <a:gd name="connsiteY16" fmla="*/ 189413 h 1507368"/>
                <a:gd name="connsiteX17" fmla="*/ 1485636 w 2978382"/>
                <a:gd name="connsiteY17" fmla="*/ 552080 h 1507368"/>
                <a:gd name="connsiteX18" fmla="*/ 1485636 w 2978382"/>
                <a:gd name="connsiteY18" fmla="*/ 552080 h 1507368"/>
                <a:gd name="connsiteX19" fmla="*/ 2155410 w 2978382"/>
                <a:gd name="connsiteY19" fmla="*/ 1220579 h 1507368"/>
                <a:gd name="connsiteX20" fmla="*/ 2978354 w 2978382"/>
                <a:gd name="connsiteY20" fmla="*/ 1411979 h 150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8382" h="1507368">
                  <a:moveTo>
                    <a:pt x="2978354" y="1411979"/>
                  </a:moveTo>
                  <a:cubicBezTo>
                    <a:pt x="2648157" y="1582659"/>
                    <a:pt x="2245452" y="1520104"/>
                    <a:pt x="1982614" y="1257279"/>
                  </a:cubicBezTo>
                  <a:lnTo>
                    <a:pt x="1026377" y="301297"/>
                  </a:lnTo>
                  <a:cubicBezTo>
                    <a:pt x="836751" y="108454"/>
                    <a:pt x="530773" y="93700"/>
                    <a:pt x="323472" y="267400"/>
                  </a:cubicBezTo>
                  <a:cubicBezTo>
                    <a:pt x="106497" y="448764"/>
                    <a:pt x="77629" y="771680"/>
                    <a:pt x="258992" y="988656"/>
                  </a:cubicBezTo>
                  <a:cubicBezTo>
                    <a:pt x="440356" y="1205631"/>
                    <a:pt x="763272" y="1234499"/>
                    <a:pt x="980248" y="1053135"/>
                  </a:cubicBezTo>
                  <a:lnTo>
                    <a:pt x="830135" y="903278"/>
                  </a:lnTo>
                  <a:cubicBezTo>
                    <a:pt x="800013" y="873683"/>
                    <a:pt x="799585" y="825275"/>
                    <a:pt x="829179" y="795153"/>
                  </a:cubicBezTo>
                  <a:cubicBezTo>
                    <a:pt x="829495" y="794832"/>
                    <a:pt x="829814" y="794513"/>
                    <a:pt x="830135" y="794197"/>
                  </a:cubicBezTo>
                  <a:lnTo>
                    <a:pt x="881107" y="743225"/>
                  </a:lnTo>
                  <a:lnTo>
                    <a:pt x="1192037" y="1054155"/>
                  </a:lnTo>
                  <a:lnTo>
                    <a:pt x="1124499" y="1121693"/>
                  </a:lnTo>
                  <a:cubicBezTo>
                    <a:pt x="1114050" y="1131887"/>
                    <a:pt x="1103345" y="1141827"/>
                    <a:pt x="1092641" y="1151257"/>
                  </a:cubicBezTo>
                  <a:lnTo>
                    <a:pt x="1081172" y="1160942"/>
                  </a:lnTo>
                  <a:cubicBezTo>
                    <a:pt x="800737" y="1393655"/>
                    <a:pt x="384748" y="1354967"/>
                    <a:pt x="152035" y="1074534"/>
                  </a:cubicBezTo>
                  <a:cubicBezTo>
                    <a:pt x="-64589" y="813485"/>
                    <a:pt x="-47982" y="430720"/>
                    <a:pt x="190435" y="189413"/>
                  </a:cubicBezTo>
                  <a:cubicBezTo>
                    <a:pt x="448099" y="-68251"/>
                    <a:pt x="867344" y="-58056"/>
                    <a:pt x="1123479" y="189413"/>
                  </a:cubicBezTo>
                  <a:lnTo>
                    <a:pt x="1485636" y="552080"/>
                  </a:lnTo>
                  <a:lnTo>
                    <a:pt x="1485636" y="552080"/>
                  </a:lnTo>
                  <a:lnTo>
                    <a:pt x="2155410" y="1220579"/>
                  </a:lnTo>
                  <a:cubicBezTo>
                    <a:pt x="2373494" y="1431178"/>
                    <a:pt x="2689725" y="1504731"/>
                    <a:pt x="2978354" y="1411979"/>
                  </a:cubicBezTo>
                  <a:close/>
                </a:path>
              </a:pathLst>
            </a:custGeom>
            <a:grpFill/>
            <a:ln w="2548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792FE-02DB-4931-81BD-BEDD81A25A2A}"/>
                </a:ext>
              </a:extLst>
            </p:cNvPr>
            <p:cNvSpPr/>
            <p:nvPr/>
          </p:nvSpPr>
          <p:spPr>
            <a:xfrm>
              <a:off x="4491112" y="1389816"/>
              <a:ext cx="1163979" cy="561668"/>
            </a:xfrm>
            <a:custGeom>
              <a:avLst/>
              <a:gdLst>
                <a:gd name="connsiteX0" fmla="*/ 1163951 w 1163979"/>
                <a:gd name="connsiteY0" fmla="*/ 91420 h 561668"/>
                <a:gd name="connsiteX1" fmla="*/ 399369 w 1163979"/>
                <a:gd name="connsiteY1" fmla="*/ 241533 h 561668"/>
                <a:gd name="connsiteX2" fmla="*/ 314756 w 1163979"/>
                <a:gd name="connsiteY2" fmla="*/ 324617 h 561668"/>
                <a:gd name="connsiteX3" fmla="*/ 314756 w 1163979"/>
                <a:gd name="connsiteY3" fmla="*/ 324617 h 561668"/>
                <a:gd name="connsiteX4" fmla="*/ 77735 w 1163979"/>
                <a:gd name="connsiteY4" fmla="*/ 561637 h 561668"/>
                <a:gd name="connsiteX5" fmla="*/ 19117 w 1163979"/>
                <a:gd name="connsiteY5" fmla="*/ 503019 h 561668"/>
                <a:gd name="connsiteX6" fmla="*/ 18455 w 1163979"/>
                <a:gd name="connsiteY6" fmla="*/ 412195 h 561668"/>
                <a:gd name="connsiteX7" fmla="*/ 19117 w 1163979"/>
                <a:gd name="connsiteY7" fmla="*/ 411525 h 561668"/>
                <a:gd name="connsiteX8" fmla="*/ 228613 w 1163979"/>
                <a:gd name="connsiteY8" fmla="*/ 202029 h 561668"/>
                <a:gd name="connsiteX9" fmla="*/ 1163951 w 1163979"/>
                <a:gd name="connsiteY9" fmla="*/ 91420 h 5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79" h="561668">
                  <a:moveTo>
                    <a:pt x="1163951" y="91420"/>
                  </a:moveTo>
                  <a:cubicBezTo>
                    <a:pt x="900247" y="6284"/>
                    <a:pt x="611311" y="63015"/>
                    <a:pt x="399369" y="241533"/>
                  </a:cubicBezTo>
                  <a:lnTo>
                    <a:pt x="314756" y="324617"/>
                  </a:lnTo>
                  <a:lnTo>
                    <a:pt x="314756" y="324617"/>
                  </a:lnTo>
                  <a:lnTo>
                    <a:pt x="77735" y="561637"/>
                  </a:lnTo>
                  <a:lnTo>
                    <a:pt x="19117" y="503019"/>
                  </a:lnTo>
                  <a:cubicBezTo>
                    <a:pt x="-6147" y="478125"/>
                    <a:pt x="-6448" y="437459"/>
                    <a:pt x="18455" y="412195"/>
                  </a:cubicBezTo>
                  <a:cubicBezTo>
                    <a:pt x="18658" y="411971"/>
                    <a:pt x="18888" y="411746"/>
                    <a:pt x="19117" y="411525"/>
                  </a:cubicBezTo>
                  <a:lnTo>
                    <a:pt x="228613" y="202029"/>
                  </a:lnTo>
                  <a:cubicBezTo>
                    <a:pt x="489896" y="-19289"/>
                    <a:pt x="858246" y="-62847"/>
                    <a:pt x="1163951" y="91420"/>
                  </a:cubicBezTo>
                  <a:close/>
                </a:path>
              </a:pathLst>
            </a:custGeom>
            <a:grpFill/>
            <a:ln w="2548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3199DE22-F210-4268-92A5-864A0CA1FA75}"/>
              </a:ext>
            </a:extLst>
          </p:cNvPr>
          <p:cNvSpPr/>
          <p:nvPr userDrawn="1"/>
        </p:nvSpPr>
        <p:spPr>
          <a:xfrm>
            <a:off x="1" y="4589806"/>
            <a:ext cx="12191997" cy="226819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891300"/>
            <a:ext cx="7589520" cy="3566160"/>
          </a:xfrm>
        </p:spPr>
        <p:txBody>
          <a:bodyPr anchor="b" anchorCtr="0">
            <a:noAutofit/>
          </a:bodyPr>
          <a:lstStyle>
            <a:lvl1pPr>
              <a:lnSpc>
                <a:spcPct val="90000"/>
              </a:lnSpc>
              <a:defRPr sz="66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854503"/>
            <a:ext cx="10058400" cy="1143000"/>
          </a:xfrm>
        </p:spPr>
        <p:txBody>
          <a:bodyPr lIns="91440" rIns="91440" anchor="t" anchorCtr="0">
            <a:no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691CF43-30D2-407B-B3ED-E526FFB28BE2}"/>
              </a:ext>
            </a:extLst>
          </p:cNvPr>
          <p:cNvGrpSpPr/>
          <p:nvPr/>
        </p:nvGrpSpPr>
        <p:grpSpPr>
          <a:xfrm>
            <a:off x="0" y="0"/>
            <a:ext cx="178506" cy="6857999"/>
            <a:chOff x="0" y="0"/>
            <a:chExt cx="178506" cy="6857999"/>
          </a:xfrm>
        </p:grpSpPr>
        <p:sp>
          <p:nvSpPr>
            <p:cNvPr id="14" name="Rectangle 13">
              <a:extLst>
                <a:ext uri="{FF2B5EF4-FFF2-40B4-BE49-F238E27FC236}">
                  <a16:creationId xmlns:a16="http://schemas.microsoft.com/office/drawing/2014/main" id="{F69C6615-6F48-4410-8F0F-9E96556FAF04}"/>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8FCC4-825A-4EB0-B291-75A6CB8C58E2}"/>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7EEFAC7-8FA9-46AE-BC3D-693E174841F6}"/>
              </a:ext>
            </a:extLst>
          </p:cNvPr>
          <p:cNvGrpSpPr/>
          <p:nvPr userDrawn="1"/>
        </p:nvGrpSpPr>
        <p:grpSpPr>
          <a:xfrm>
            <a:off x="0" y="-1"/>
            <a:ext cx="178502" cy="6858000"/>
            <a:chOff x="0" y="-1"/>
            <a:chExt cx="178502" cy="6858000"/>
          </a:xfrm>
        </p:grpSpPr>
        <p:sp>
          <p:nvSpPr>
            <p:cNvPr id="18" name="Rectangle 17">
              <a:extLst>
                <a:ext uri="{FF2B5EF4-FFF2-40B4-BE49-F238E27FC236}">
                  <a16:creationId xmlns:a16="http://schemas.microsoft.com/office/drawing/2014/main" id="{B93F2AD3-911B-4876-B7CA-5BCD34D4C7E8}"/>
                </a:ext>
              </a:extLst>
            </p:cNvPr>
            <p:cNvSpPr/>
            <p:nvPr/>
          </p:nvSpPr>
          <p:spPr>
            <a:xfrm>
              <a:off x="0" y="-1"/>
              <a:ext cx="178500" cy="4589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9998594-14FE-4CC6-8683-116BA6392C40}"/>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838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Power Statem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12E5E9-C41D-4248-B6F5-483E25843258}"/>
              </a:ext>
            </a:extLst>
          </p:cNvPr>
          <p:cNvSpPr/>
          <p:nvPr/>
        </p:nvSpPr>
        <p:spPr>
          <a:xfrm>
            <a:off x="1" y="4589806"/>
            <a:ext cx="12191997" cy="2268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9DE2C1-4C52-40A3-8959-27B2C1BEBFF6}"/>
              </a:ext>
            </a:extLst>
          </p:cNvPr>
          <p:cNvCxnSpPr>
            <a:cxnSpLocks/>
          </p:cNvCxnSpPr>
          <p:nvPr/>
        </p:nvCxnSpPr>
        <p:spPr>
          <a:xfrm>
            <a:off x="0" y="4589807"/>
            <a:ext cx="12192000"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10ACE56A-0EA2-4C2A-A78E-844FBE8F4F50}"/>
              </a:ext>
            </a:extLst>
          </p:cNvPr>
          <p:cNvGrpSpPr/>
          <p:nvPr/>
        </p:nvGrpSpPr>
        <p:grpSpPr>
          <a:xfrm>
            <a:off x="0" y="0"/>
            <a:ext cx="178506" cy="6857999"/>
            <a:chOff x="0" y="0"/>
            <a:chExt cx="178506" cy="6857999"/>
          </a:xfrm>
        </p:grpSpPr>
        <p:sp>
          <p:nvSpPr>
            <p:cNvPr id="103" name="Rectangle 102">
              <a:extLst>
                <a:ext uri="{FF2B5EF4-FFF2-40B4-BE49-F238E27FC236}">
                  <a16:creationId xmlns:a16="http://schemas.microsoft.com/office/drawing/2014/main" id="{46601C03-C6AB-418A-80AE-850C48263776}"/>
                </a:ext>
              </a:extLst>
            </p:cNvPr>
            <p:cNvSpPr/>
            <p:nvPr/>
          </p:nvSpPr>
          <p:spPr>
            <a:xfrm>
              <a:off x="0" y="0"/>
              <a:ext cx="178506" cy="44805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C90BD60-B9B9-4449-89D7-877D0EC35343}"/>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DDDB6296-9F31-499C-9382-F230C51AA37C}"/>
              </a:ext>
            </a:extLst>
          </p:cNvPr>
          <p:cNvGrpSpPr/>
          <p:nvPr userDrawn="1"/>
        </p:nvGrpSpPr>
        <p:grpSpPr>
          <a:xfrm>
            <a:off x="0" y="-1"/>
            <a:ext cx="178502" cy="6858000"/>
            <a:chOff x="0" y="-1"/>
            <a:chExt cx="178502" cy="6858000"/>
          </a:xfrm>
        </p:grpSpPr>
        <p:sp>
          <p:nvSpPr>
            <p:cNvPr id="54" name="Rectangle 53">
              <a:extLst>
                <a:ext uri="{FF2B5EF4-FFF2-40B4-BE49-F238E27FC236}">
                  <a16:creationId xmlns:a16="http://schemas.microsoft.com/office/drawing/2014/main" id="{023251D0-C919-449B-8442-F547792DBDA9}"/>
                </a:ext>
              </a:extLst>
            </p:cNvPr>
            <p:cNvSpPr/>
            <p:nvPr/>
          </p:nvSpPr>
          <p:spPr>
            <a:xfrm>
              <a:off x="0" y="-1"/>
              <a:ext cx="178502" cy="4589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449E85F-2D35-4C91-A604-BFD19AE901AA}"/>
                </a:ext>
              </a:extLst>
            </p:cNvPr>
            <p:cNvSpPr/>
            <p:nvPr/>
          </p:nvSpPr>
          <p:spPr>
            <a:xfrm>
              <a:off x="2" y="4589807"/>
              <a:ext cx="178500" cy="2268192"/>
            </a:xfrm>
            <a:prstGeom prst="rect">
              <a:avLst/>
            </a:prstGeom>
            <a:solidFill>
              <a:srgbClr val="3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2F28842D-9AA2-41AD-9C9E-921B5BF4665A}"/>
              </a:ext>
            </a:extLst>
          </p:cNvPr>
          <p:cNvPicPr>
            <a:picLocks noChangeAspect="1"/>
          </p:cNvPicPr>
          <p:nvPr userDrawn="1"/>
        </p:nvPicPr>
        <p:blipFill>
          <a:blip r:embed="rId2"/>
          <a:srcRect/>
          <a:stretch/>
        </p:blipFill>
        <p:spPr>
          <a:xfrm>
            <a:off x="1265795" y="667512"/>
            <a:ext cx="2570985" cy="1438781"/>
          </a:xfrm>
          <a:prstGeom prst="rect">
            <a:avLst/>
          </a:prstGeom>
        </p:spPr>
      </p:pic>
      <p:sp>
        <p:nvSpPr>
          <p:cNvPr id="4" name="TextBox 3">
            <a:extLst>
              <a:ext uri="{FF2B5EF4-FFF2-40B4-BE49-F238E27FC236}">
                <a16:creationId xmlns:a16="http://schemas.microsoft.com/office/drawing/2014/main" id="{FA66543B-869C-4960-8C68-3A2B41C7D2C5}"/>
              </a:ext>
            </a:extLst>
          </p:cNvPr>
          <p:cNvSpPr txBox="1"/>
          <p:nvPr userDrawn="1"/>
        </p:nvSpPr>
        <p:spPr>
          <a:xfrm>
            <a:off x="1173482" y="3651473"/>
            <a:ext cx="7156701" cy="830997"/>
          </a:xfrm>
          <a:prstGeom prst="rect">
            <a:avLst/>
          </a:prstGeom>
          <a:noFill/>
        </p:spPr>
        <p:txBody>
          <a:bodyPr wrap="square" rtlCol="0">
            <a:spAutoFit/>
          </a:bodyPr>
          <a:lstStyle/>
          <a:p>
            <a:pPr marL="0" marR="0">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GTI Energy develops innovative solutions that transform lives, economies, and the environment</a:t>
            </a:r>
          </a:p>
        </p:txBody>
      </p:sp>
      <p:sp>
        <p:nvSpPr>
          <p:cNvPr id="3" name="Text Placeholder 2"/>
          <p:cNvSpPr>
            <a:spLocks noGrp="1"/>
          </p:cNvSpPr>
          <p:nvPr>
            <p:ph type="body" idx="1" hasCustomPrompt="1"/>
          </p:nvPr>
        </p:nvSpPr>
        <p:spPr>
          <a:xfrm>
            <a:off x="1173482" y="4854503"/>
            <a:ext cx="9982198" cy="1143000"/>
          </a:xfrm>
        </p:spPr>
        <p:txBody>
          <a:bodyPr lIns="91440" rIns="91440" anchor="t" anchorCtr="0">
            <a:noAutofit/>
          </a:bodyPr>
          <a:lstStyle>
            <a:lvl1pPr marL="0" indent="0">
              <a:buNone/>
              <a:defRPr sz="2400" cap="none" spc="0" baseline="0">
                <a:solidFill>
                  <a:srgbClr val="777777"/>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www.gti.energy</a:t>
            </a:r>
          </a:p>
        </p:txBody>
      </p:sp>
    </p:spTree>
    <p:extLst>
      <p:ext uri="{BB962C8B-B14F-4D97-AF65-F5344CB8AC3E}">
        <p14:creationId xmlns:p14="http://schemas.microsoft.com/office/powerpoint/2010/main" val="2390206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rk Gray Background">
    <p:bg>
      <p:bgPr>
        <a:solidFill>
          <a:srgbClr val="5C5C5C"/>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D001DF-C021-4178-8F2C-BF2019B824FB}"/>
              </a:ext>
            </a:extLst>
          </p:cNvPr>
          <p:cNvGraphicFramePr>
            <a:graphicFrameLocks noChangeAspect="1"/>
          </p:cNvGraphicFramePr>
          <p:nvPr>
            <p:custDataLst>
              <p:tags r:id="rId1"/>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DAD001DF-C021-4178-8F2C-BF2019B82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Object 2" hidden="1">
            <a:extLst>
              <a:ext uri="{FF2B5EF4-FFF2-40B4-BE49-F238E27FC236}">
                <a16:creationId xmlns:a16="http://schemas.microsoft.com/office/drawing/2014/main" id="{EE896A1E-DBFB-41D7-80C5-947A3076839B}"/>
              </a:ext>
            </a:extLst>
          </p:cNvPr>
          <p:cNvGraphicFramePr>
            <a:graphicFrameLocks noChangeAspect="1"/>
          </p:cNvGraphicFramePr>
          <p:nvPr userDrawn="1">
            <p:custDataLst>
              <p:tags r:id="rId2"/>
            </p:custDataLst>
            <p:extLst>
              <p:ext uri="{D42A27DB-BD31-4B8C-83A1-F6EECF244321}">
                <p14:modId xmlns:p14="http://schemas.microsoft.com/office/powerpoint/2010/main" val="4193269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Object 2" hidden="1">
                        <a:extLst>
                          <a:ext uri="{FF2B5EF4-FFF2-40B4-BE49-F238E27FC236}">
                            <a16:creationId xmlns:a16="http://schemas.microsoft.com/office/drawing/2014/main" id="{EE896A1E-DBFB-41D7-80C5-947A30768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14057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9774-DE66-420C-B463-70169987CFBC}"/>
              </a:ext>
            </a:extLst>
          </p:cNvPr>
          <p:cNvSpPr/>
          <p:nvPr userDrawn="1"/>
        </p:nvSpPr>
        <p:spPr>
          <a:xfrm>
            <a:off x="-1" y="0"/>
            <a:ext cx="12192001" cy="12508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990" y="240422"/>
            <a:ext cx="8818983" cy="101041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57990" y="1608343"/>
            <a:ext cx="10058400" cy="4260749"/>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063272" y="6446838"/>
            <a:ext cx="3930309" cy="365125"/>
          </a:xfrm>
          <a:prstGeom prst="rect">
            <a:avLst/>
          </a:prstGeom>
        </p:spPr>
        <p:txBody>
          <a:bodyPr vert="horz" lIns="91440" tIns="45720" rIns="91440" bIns="45720" rtlCol="0" anchor="ctr"/>
          <a:lstStyle>
            <a:lvl1pPr algn="r">
              <a:defRPr sz="900" b="0" cap="all" baseline="0">
                <a:solidFill>
                  <a:srgbClr val="777777"/>
                </a:solidFill>
                <a:latin typeface="+mn-lt"/>
              </a:defRPr>
            </a:lvl1pPr>
          </a:lstStyle>
          <a:p>
            <a:r>
              <a:rPr lang="en-US" dirty="0"/>
              <a:t>GTI ENERGY OVERVIEW |  APRIL 2022</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b="0">
                <a:solidFill>
                  <a:srgbClr val="777777"/>
                </a:solidFill>
                <a:latin typeface="+mn-lt"/>
              </a:defRPr>
            </a:lvl1pPr>
          </a:lstStyle>
          <a:p>
            <a:fld id="{3A98EE3D-8CD1-4C3F-BD1C-C98C9596463C}" type="slidenum">
              <a:rPr lang="en-US" smtClean="0"/>
              <a:pPr/>
              <a:t>‹#›</a:t>
            </a:fld>
            <a:endParaRPr lang="en-US" dirty="0"/>
          </a:p>
        </p:txBody>
      </p:sp>
      <p:sp>
        <p:nvSpPr>
          <p:cNvPr id="61" name="Rectangle 60">
            <a:extLst>
              <a:ext uri="{FF2B5EF4-FFF2-40B4-BE49-F238E27FC236}">
                <a16:creationId xmlns:a16="http://schemas.microsoft.com/office/drawing/2014/main" id="{47B49D37-E34C-4498-BAB3-F497D9C47DA5}"/>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144B9D3-32E6-4E2B-849B-0B9EDF9722A2}"/>
              </a:ext>
            </a:extLst>
          </p:cNvPr>
          <p:cNvSpPr/>
          <p:nvPr/>
        </p:nvSpPr>
        <p:spPr>
          <a:xfrm>
            <a:off x="-1" y="1316830"/>
            <a:ext cx="99613" cy="5541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C41-532C-4C9B-A25B-B6023B9D0F59}"/>
              </a:ext>
            </a:extLst>
          </p:cNvPr>
          <p:cNvSpPr/>
          <p:nvPr/>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41FC3-1D29-4834-8E4F-6967708D7E93}"/>
              </a:ext>
            </a:extLst>
          </p:cNvPr>
          <p:cNvSpPr/>
          <p:nvPr/>
        </p:nvSpPr>
        <p:spPr>
          <a:xfrm>
            <a:off x="-1" y="1316830"/>
            <a:ext cx="99613" cy="5541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CB8D382-C246-4CA1-B7EC-6B98FA0EAF49}"/>
              </a:ext>
            </a:extLst>
          </p:cNvPr>
          <p:cNvSpPr/>
          <p:nvPr userDrawn="1"/>
        </p:nvSpPr>
        <p:spPr>
          <a:xfrm>
            <a:off x="0" y="0"/>
            <a:ext cx="99613" cy="1250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7650A090-B81E-44B1-BF8E-30BAB5DA4AB3}"/>
              </a:ext>
            </a:extLst>
          </p:cNvPr>
          <p:cNvSpPr/>
          <p:nvPr userDrawn="1"/>
        </p:nvSpPr>
        <p:spPr>
          <a:xfrm>
            <a:off x="-1" y="1250836"/>
            <a:ext cx="99613" cy="5607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D5DFA0B-3488-4C7C-91C9-E974F06B8C2D}"/>
              </a:ext>
            </a:extLst>
          </p:cNvPr>
          <p:cNvGrpSpPr>
            <a:grpSpLocks noChangeAspect="1"/>
          </p:cNvGrpSpPr>
          <p:nvPr userDrawn="1"/>
        </p:nvGrpSpPr>
        <p:grpSpPr>
          <a:xfrm>
            <a:off x="10101149" y="292608"/>
            <a:ext cx="1563624" cy="692583"/>
            <a:chOff x="4029075" y="2501901"/>
            <a:chExt cx="4089401" cy="1811338"/>
          </a:xfrm>
        </p:grpSpPr>
        <p:sp>
          <p:nvSpPr>
            <p:cNvPr id="14" name="Freeform 5">
              <a:extLst>
                <a:ext uri="{FF2B5EF4-FFF2-40B4-BE49-F238E27FC236}">
                  <a16:creationId xmlns:a16="http://schemas.microsoft.com/office/drawing/2014/main" id="{6D7694A0-B7DD-42E2-ADCE-D007047E8D0C}"/>
                </a:ext>
              </a:extLst>
            </p:cNvPr>
            <p:cNvSpPr>
              <a:spLocks/>
            </p:cNvSpPr>
            <p:nvPr userDrawn="1"/>
          </p:nvSpPr>
          <p:spPr bwMode="auto">
            <a:xfrm>
              <a:off x="4303713" y="2501901"/>
              <a:ext cx="1800225" cy="982663"/>
            </a:xfrm>
            <a:custGeom>
              <a:avLst/>
              <a:gdLst>
                <a:gd name="T0" fmla="*/ 292 w 477"/>
                <a:gd name="T1" fmla="*/ 218 h 259"/>
                <a:gd name="T2" fmla="*/ 235 w 477"/>
                <a:gd name="T3" fmla="*/ 161 h 259"/>
                <a:gd name="T4" fmla="*/ 235 w 477"/>
                <a:gd name="T5" fmla="*/ 162 h 259"/>
                <a:gd name="T6" fmla="*/ 130 w 477"/>
                <a:gd name="T7" fmla="*/ 57 h 259"/>
                <a:gd name="T8" fmla="*/ 0 w 477"/>
                <a:gd name="T9" fmla="*/ 27 h 259"/>
                <a:gd name="T10" fmla="*/ 157 w 477"/>
                <a:gd name="T11" fmla="*/ 51 h 259"/>
                <a:gd name="T12" fmla="*/ 307 w 477"/>
                <a:gd name="T13" fmla="*/ 201 h 259"/>
                <a:gd name="T14" fmla="*/ 417 w 477"/>
                <a:gd name="T15" fmla="*/ 206 h 259"/>
                <a:gd name="T16" fmla="*/ 422 w 477"/>
                <a:gd name="T17" fmla="*/ 88 h 259"/>
                <a:gd name="T18" fmla="*/ 314 w 477"/>
                <a:gd name="T19" fmla="*/ 83 h 259"/>
                <a:gd name="T20" fmla="*/ 297 w 477"/>
                <a:gd name="T21" fmla="*/ 99 h 259"/>
                <a:gd name="T22" fmla="*/ 272 w 477"/>
                <a:gd name="T23" fmla="*/ 125 h 259"/>
                <a:gd name="T24" fmla="*/ 259 w 477"/>
                <a:gd name="T25" fmla="*/ 125 h 259"/>
                <a:gd name="T26" fmla="*/ 249 w 477"/>
                <a:gd name="T27" fmla="*/ 115 h 259"/>
                <a:gd name="T28" fmla="*/ 292 w 477"/>
                <a:gd name="T29" fmla="*/ 72 h 259"/>
                <a:gd name="T30" fmla="*/ 298 w 477"/>
                <a:gd name="T31" fmla="*/ 66 h 259"/>
                <a:gd name="T32" fmla="*/ 444 w 477"/>
                <a:gd name="T33" fmla="*/ 78 h 259"/>
                <a:gd name="T34" fmla="*/ 443 w 477"/>
                <a:gd name="T35" fmla="*/ 213 h 259"/>
                <a:gd name="T36" fmla="*/ 292 w 477"/>
                <a:gd name="T37"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259">
                  <a:moveTo>
                    <a:pt x="292" y="218"/>
                  </a:moveTo>
                  <a:cubicBezTo>
                    <a:pt x="291" y="218"/>
                    <a:pt x="261" y="187"/>
                    <a:pt x="235" y="161"/>
                  </a:cubicBezTo>
                  <a:cubicBezTo>
                    <a:pt x="235" y="162"/>
                    <a:pt x="235" y="162"/>
                    <a:pt x="235" y="162"/>
                  </a:cubicBezTo>
                  <a:cubicBezTo>
                    <a:pt x="235" y="162"/>
                    <a:pt x="130" y="57"/>
                    <a:pt x="130" y="57"/>
                  </a:cubicBezTo>
                  <a:cubicBezTo>
                    <a:pt x="94" y="23"/>
                    <a:pt x="44" y="12"/>
                    <a:pt x="0" y="27"/>
                  </a:cubicBezTo>
                  <a:cubicBezTo>
                    <a:pt x="51" y="0"/>
                    <a:pt x="114" y="9"/>
                    <a:pt x="157" y="51"/>
                  </a:cubicBezTo>
                  <a:cubicBezTo>
                    <a:pt x="307" y="201"/>
                    <a:pt x="307" y="201"/>
                    <a:pt x="307" y="201"/>
                  </a:cubicBezTo>
                  <a:cubicBezTo>
                    <a:pt x="337" y="231"/>
                    <a:pt x="385" y="234"/>
                    <a:pt x="417" y="206"/>
                  </a:cubicBezTo>
                  <a:cubicBezTo>
                    <a:pt x="453" y="175"/>
                    <a:pt x="454" y="121"/>
                    <a:pt x="422" y="88"/>
                  </a:cubicBezTo>
                  <a:cubicBezTo>
                    <a:pt x="393" y="59"/>
                    <a:pt x="346" y="57"/>
                    <a:pt x="314" y="83"/>
                  </a:cubicBezTo>
                  <a:cubicBezTo>
                    <a:pt x="297" y="99"/>
                    <a:pt x="297" y="99"/>
                    <a:pt x="297" y="99"/>
                  </a:cubicBezTo>
                  <a:cubicBezTo>
                    <a:pt x="272" y="125"/>
                    <a:pt x="272" y="125"/>
                    <a:pt x="272" y="125"/>
                  </a:cubicBezTo>
                  <a:cubicBezTo>
                    <a:pt x="268" y="128"/>
                    <a:pt x="262" y="128"/>
                    <a:pt x="259" y="125"/>
                  </a:cubicBezTo>
                  <a:cubicBezTo>
                    <a:pt x="249" y="115"/>
                    <a:pt x="249" y="115"/>
                    <a:pt x="249" y="115"/>
                  </a:cubicBezTo>
                  <a:cubicBezTo>
                    <a:pt x="292" y="72"/>
                    <a:pt x="292" y="72"/>
                    <a:pt x="292" y="72"/>
                  </a:cubicBezTo>
                  <a:cubicBezTo>
                    <a:pt x="294" y="70"/>
                    <a:pt x="296" y="68"/>
                    <a:pt x="298" y="66"/>
                  </a:cubicBezTo>
                  <a:cubicBezTo>
                    <a:pt x="341" y="30"/>
                    <a:pt x="406" y="34"/>
                    <a:pt x="444" y="78"/>
                  </a:cubicBezTo>
                  <a:cubicBezTo>
                    <a:pt x="477" y="117"/>
                    <a:pt x="476" y="175"/>
                    <a:pt x="443" y="213"/>
                  </a:cubicBezTo>
                  <a:cubicBezTo>
                    <a:pt x="403" y="259"/>
                    <a:pt x="333" y="259"/>
                    <a:pt x="292" y="218"/>
                  </a:cubicBezTo>
                  <a:close/>
                </a:path>
              </a:pathLst>
            </a:custGeom>
            <a:gradFill flip="none" rotWithShape="1">
              <a:gsLst>
                <a:gs pos="39000">
                  <a:schemeClr val="accent3"/>
                </a:gs>
                <a:gs pos="54000">
                  <a:schemeClr val="accent6"/>
                </a:gs>
                <a:gs pos="80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6">
              <a:extLst>
                <a:ext uri="{FF2B5EF4-FFF2-40B4-BE49-F238E27FC236}">
                  <a16:creationId xmlns:a16="http://schemas.microsoft.com/office/drawing/2014/main" id="{9DD548D2-43EC-4687-B263-90FC35F8AFCF}"/>
                </a:ext>
              </a:extLst>
            </p:cNvPr>
            <p:cNvSpPr>
              <a:spLocks/>
            </p:cNvSpPr>
            <p:nvPr userDrawn="1"/>
          </p:nvSpPr>
          <p:spPr bwMode="auto">
            <a:xfrm>
              <a:off x="4311650" y="2998789"/>
              <a:ext cx="690563" cy="573088"/>
            </a:xfrm>
            <a:custGeom>
              <a:avLst/>
              <a:gdLst>
                <a:gd name="T0" fmla="*/ 179 w 183"/>
                <a:gd name="T1" fmla="*/ 84 h 151"/>
                <a:gd name="T2" fmla="*/ 146 w 183"/>
                <a:gd name="T3" fmla="*/ 117 h 151"/>
                <a:gd name="T4" fmla="*/ 84 w 183"/>
                <a:gd name="T5" fmla="*/ 146 h 151"/>
                <a:gd name="T6" fmla="*/ 0 w 183"/>
                <a:gd name="T7" fmla="*/ 134 h 151"/>
                <a:gd name="T8" fmla="*/ 62 w 183"/>
                <a:gd name="T9" fmla="*/ 138 h 151"/>
                <a:gd name="T10" fmla="*/ 120 w 183"/>
                <a:gd name="T11" fmla="*/ 110 h 151"/>
                <a:gd name="T12" fmla="*/ 154 w 183"/>
                <a:gd name="T13" fmla="*/ 77 h 151"/>
                <a:gd name="T14" fmla="*/ 90 w 183"/>
                <a:gd name="T15" fmla="*/ 13 h 151"/>
                <a:gd name="T16" fmla="*/ 98 w 183"/>
                <a:gd name="T17" fmla="*/ 4 h 151"/>
                <a:gd name="T18" fmla="*/ 114 w 183"/>
                <a:gd name="T19" fmla="*/ 4 h 151"/>
                <a:gd name="T20" fmla="*/ 179 w 183"/>
                <a:gd name="T21" fmla="*/ 70 h 151"/>
                <a:gd name="T22" fmla="*/ 179 w 183"/>
                <a:gd name="T2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51">
                  <a:moveTo>
                    <a:pt x="179" y="84"/>
                  </a:moveTo>
                  <a:cubicBezTo>
                    <a:pt x="146" y="117"/>
                    <a:pt x="146" y="117"/>
                    <a:pt x="146" y="117"/>
                  </a:cubicBezTo>
                  <a:cubicBezTo>
                    <a:pt x="129" y="132"/>
                    <a:pt x="107" y="142"/>
                    <a:pt x="84" y="146"/>
                  </a:cubicBezTo>
                  <a:cubicBezTo>
                    <a:pt x="55" y="151"/>
                    <a:pt x="26" y="147"/>
                    <a:pt x="0" y="134"/>
                  </a:cubicBezTo>
                  <a:cubicBezTo>
                    <a:pt x="20" y="140"/>
                    <a:pt x="41" y="142"/>
                    <a:pt x="62" y="138"/>
                  </a:cubicBezTo>
                  <a:cubicBezTo>
                    <a:pt x="83" y="134"/>
                    <a:pt x="103" y="125"/>
                    <a:pt x="120" y="110"/>
                  </a:cubicBezTo>
                  <a:cubicBezTo>
                    <a:pt x="154" y="77"/>
                    <a:pt x="154" y="77"/>
                    <a:pt x="154" y="77"/>
                  </a:cubicBezTo>
                  <a:cubicBezTo>
                    <a:pt x="90" y="13"/>
                    <a:pt x="90" y="13"/>
                    <a:pt x="90" y="13"/>
                  </a:cubicBezTo>
                  <a:cubicBezTo>
                    <a:pt x="98" y="4"/>
                    <a:pt x="98" y="4"/>
                    <a:pt x="98" y="4"/>
                  </a:cubicBezTo>
                  <a:cubicBezTo>
                    <a:pt x="102" y="0"/>
                    <a:pt x="109" y="0"/>
                    <a:pt x="114" y="4"/>
                  </a:cubicBezTo>
                  <a:cubicBezTo>
                    <a:pt x="179" y="70"/>
                    <a:pt x="179" y="70"/>
                    <a:pt x="179" y="70"/>
                  </a:cubicBezTo>
                  <a:cubicBezTo>
                    <a:pt x="183" y="73"/>
                    <a:pt x="183" y="80"/>
                    <a:pt x="179"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0D496C34-CE0F-4514-A7A1-E6CB623C0F8C}"/>
                </a:ext>
              </a:extLst>
            </p:cNvPr>
            <p:cNvSpPr>
              <a:spLocks/>
            </p:cNvSpPr>
            <p:nvPr userDrawn="1"/>
          </p:nvSpPr>
          <p:spPr bwMode="auto">
            <a:xfrm>
              <a:off x="4029075" y="2624139"/>
              <a:ext cx="1803400" cy="977900"/>
            </a:xfrm>
            <a:custGeom>
              <a:avLst/>
              <a:gdLst>
                <a:gd name="T0" fmla="*/ 478 w 478"/>
                <a:gd name="T1" fmla="*/ 232 h 258"/>
                <a:gd name="T2" fmla="*/ 322 w 478"/>
                <a:gd name="T3" fmla="*/ 208 h 258"/>
                <a:gd name="T4" fmla="*/ 172 w 478"/>
                <a:gd name="T5" fmla="*/ 58 h 258"/>
                <a:gd name="T6" fmla="*/ 61 w 478"/>
                <a:gd name="T7" fmla="*/ 52 h 258"/>
                <a:gd name="T8" fmla="*/ 57 w 478"/>
                <a:gd name="T9" fmla="*/ 170 h 258"/>
                <a:gd name="T10" fmla="*/ 165 w 478"/>
                <a:gd name="T11" fmla="*/ 176 h 258"/>
                <a:gd name="T12" fmla="*/ 141 w 478"/>
                <a:gd name="T13" fmla="*/ 152 h 258"/>
                <a:gd name="T14" fmla="*/ 141 w 478"/>
                <a:gd name="T15" fmla="*/ 135 h 258"/>
                <a:gd name="T16" fmla="*/ 149 w 478"/>
                <a:gd name="T17" fmla="*/ 127 h 258"/>
                <a:gd name="T18" fmla="*/ 198 w 478"/>
                <a:gd name="T19" fmla="*/ 176 h 258"/>
                <a:gd name="T20" fmla="*/ 187 w 478"/>
                <a:gd name="T21" fmla="*/ 187 h 258"/>
                <a:gd name="T22" fmla="*/ 182 w 478"/>
                <a:gd name="T23" fmla="*/ 191 h 258"/>
                <a:gd name="T24" fmla="*/ 180 w 478"/>
                <a:gd name="T25" fmla="*/ 193 h 258"/>
                <a:gd name="T26" fmla="*/ 41 w 478"/>
                <a:gd name="T27" fmla="*/ 187 h 258"/>
                <a:gd name="T28" fmla="*/ 41 w 478"/>
                <a:gd name="T29" fmla="*/ 40 h 258"/>
                <a:gd name="T30" fmla="*/ 187 w 478"/>
                <a:gd name="T31" fmla="*/ 40 h 258"/>
                <a:gd name="T32" fmla="*/ 244 w 478"/>
                <a:gd name="T33" fmla="*/ 97 h 258"/>
                <a:gd name="T34" fmla="*/ 244 w 478"/>
                <a:gd name="T35" fmla="*/ 97 h 258"/>
                <a:gd name="T36" fmla="*/ 349 w 478"/>
                <a:gd name="T37" fmla="*/ 202 h 258"/>
                <a:gd name="T38" fmla="*/ 478 w 478"/>
                <a:gd name="T39" fmla="*/ 2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58">
                  <a:moveTo>
                    <a:pt x="478" y="232"/>
                  </a:moveTo>
                  <a:cubicBezTo>
                    <a:pt x="428" y="258"/>
                    <a:pt x="364" y="250"/>
                    <a:pt x="322" y="208"/>
                  </a:cubicBezTo>
                  <a:cubicBezTo>
                    <a:pt x="172" y="58"/>
                    <a:pt x="172" y="58"/>
                    <a:pt x="172" y="58"/>
                  </a:cubicBezTo>
                  <a:cubicBezTo>
                    <a:pt x="142" y="28"/>
                    <a:pt x="94" y="25"/>
                    <a:pt x="61" y="52"/>
                  </a:cubicBezTo>
                  <a:cubicBezTo>
                    <a:pt x="26" y="83"/>
                    <a:pt x="24" y="138"/>
                    <a:pt x="57" y="170"/>
                  </a:cubicBezTo>
                  <a:cubicBezTo>
                    <a:pt x="86" y="199"/>
                    <a:pt x="133" y="202"/>
                    <a:pt x="165" y="176"/>
                  </a:cubicBezTo>
                  <a:cubicBezTo>
                    <a:pt x="141" y="152"/>
                    <a:pt x="141" y="152"/>
                    <a:pt x="141" y="152"/>
                  </a:cubicBezTo>
                  <a:cubicBezTo>
                    <a:pt x="136" y="147"/>
                    <a:pt x="136" y="140"/>
                    <a:pt x="141" y="135"/>
                  </a:cubicBezTo>
                  <a:cubicBezTo>
                    <a:pt x="149" y="127"/>
                    <a:pt x="149" y="127"/>
                    <a:pt x="149" y="127"/>
                  </a:cubicBezTo>
                  <a:cubicBezTo>
                    <a:pt x="198" y="176"/>
                    <a:pt x="198" y="176"/>
                    <a:pt x="198" y="176"/>
                  </a:cubicBezTo>
                  <a:cubicBezTo>
                    <a:pt x="187" y="187"/>
                    <a:pt x="187" y="187"/>
                    <a:pt x="187" y="187"/>
                  </a:cubicBezTo>
                  <a:cubicBezTo>
                    <a:pt x="185" y="188"/>
                    <a:pt x="184" y="190"/>
                    <a:pt x="182" y="191"/>
                  </a:cubicBezTo>
                  <a:cubicBezTo>
                    <a:pt x="181" y="192"/>
                    <a:pt x="181" y="192"/>
                    <a:pt x="180" y="193"/>
                  </a:cubicBezTo>
                  <a:cubicBezTo>
                    <a:pt x="140" y="227"/>
                    <a:pt x="79" y="225"/>
                    <a:pt x="41" y="187"/>
                  </a:cubicBezTo>
                  <a:cubicBezTo>
                    <a:pt x="0" y="146"/>
                    <a:pt x="0" y="81"/>
                    <a:pt x="41" y="40"/>
                  </a:cubicBezTo>
                  <a:cubicBezTo>
                    <a:pt x="81" y="0"/>
                    <a:pt x="147" y="1"/>
                    <a:pt x="187" y="40"/>
                  </a:cubicBezTo>
                  <a:cubicBezTo>
                    <a:pt x="188" y="41"/>
                    <a:pt x="217" y="70"/>
                    <a:pt x="244" y="97"/>
                  </a:cubicBezTo>
                  <a:cubicBezTo>
                    <a:pt x="244" y="97"/>
                    <a:pt x="244" y="97"/>
                    <a:pt x="244" y="97"/>
                  </a:cubicBezTo>
                  <a:cubicBezTo>
                    <a:pt x="244" y="97"/>
                    <a:pt x="348" y="201"/>
                    <a:pt x="349" y="202"/>
                  </a:cubicBezTo>
                  <a:cubicBezTo>
                    <a:pt x="384" y="236"/>
                    <a:pt x="435" y="246"/>
                    <a:pt x="478" y="232"/>
                  </a:cubicBezTo>
                  <a:close/>
                </a:path>
              </a:pathLst>
            </a:custGeom>
            <a:gradFill flip="none" rotWithShape="1">
              <a:gsLst>
                <a:gs pos="0">
                  <a:schemeClr val="accent3"/>
                </a:gs>
                <a:gs pos="46000">
                  <a:schemeClr val="accent6"/>
                </a:gs>
                <a:gs pos="67000">
                  <a:schemeClr val="accent1"/>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B64395-0D25-4857-A188-7E49E69E0604}"/>
                </a:ext>
              </a:extLst>
            </p:cNvPr>
            <p:cNvSpPr>
              <a:spLocks/>
            </p:cNvSpPr>
            <p:nvPr userDrawn="1"/>
          </p:nvSpPr>
          <p:spPr bwMode="auto">
            <a:xfrm>
              <a:off x="5133975" y="2532064"/>
              <a:ext cx="693738" cy="346075"/>
            </a:xfrm>
            <a:custGeom>
              <a:avLst/>
              <a:gdLst>
                <a:gd name="T0" fmla="*/ 184 w 184"/>
                <a:gd name="T1" fmla="*/ 17 h 91"/>
                <a:gd name="T2" fmla="*/ 122 w 184"/>
                <a:gd name="T3" fmla="*/ 13 h 91"/>
                <a:gd name="T4" fmla="*/ 64 w 184"/>
                <a:gd name="T5" fmla="*/ 41 h 91"/>
                <a:gd name="T6" fmla="*/ 51 w 184"/>
                <a:gd name="T7" fmla="*/ 54 h 91"/>
                <a:gd name="T8" fmla="*/ 51 w 184"/>
                <a:gd name="T9" fmla="*/ 54 h 91"/>
                <a:gd name="T10" fmla="*/ 13 w 184"/>
                <a:gd name="T11" fmla="*/ 91 h 91"/>
                <a:gd name="T12" fmla="*/ 4 w 184"/>
                <a:gd name="T13" fmla="*/ 82 h 91"/>
                <a:gd name="T14" fmla="*/ 4 w 184"/>
                <a:gd name="T15" fmla="*/ 68 h 91"/>
                <a:gd name="T16" fmla="*/ 37 w 184"/>
                <a:gd name="T17" fmla="*/ 35 h 91"/>
                <a:gd name="T18" fmla="*/ 100 w 184"/>
                <a:gd name="T19" fmla="*/ 5 h 91"/>
                <a:gd name="T20" fmla="*/ 184 w 184"/>
                <a:gd name="T2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1">
                  <a:moveTo>
                    <a:pt x="184" y="17"/>
                  </a:moveTo>
                  <a:cubicBezTo>
                    <a:pt x="164" y="11"/>
                    <a:pt x="143" y="10"/>
                    <a:pt x="122" y="13"/>
                  </a:cubicBezTo>
                  <a:cubicBezTo>
                    <a:pt x="101" y="17"/>
                    <a:pt x="81" y="26"/>
                    <a:pt x="64" y="41"/>
                  </a:cubicBezTo>
                  <a:cubicBezTo>
                    <a:pt x="51" y="54"/>
                    <a:pt x="51" y="54"/>
                    <a:pt x="51" y="54"/>
                  </a:cubicBezTo>
                  <a:cubicBezTo>
                    <a:pt x="51" y="54"/>
                    <a:pt x="51" y="54"/>
                    <a:pt x="51" y="54"/>
                  </a:cubicBezTo>
                  <a:cubicBezTo>
                    <a:pt x="13" y="91"/>
                    <a:pt x="13" y="91"/>
                    <a:pt x="13" y="91"/>
                  </a:cubicBezTo>
                  <a:cubicBezTo>
                    <a:pt x="4" y="82"/>
                    <a:pt x="4" y="82"/>
                    <a:pt x="4" y="82"/>
                  </a:cubicBezTo>
                  <a:cubicBezTo>
                    <a:pt x="0" y="78"/>
                    <a:pt x="0" y="72"/>
                    <a:pt x="4" y="68"/>
                  </a:cubicBezTo>
                  <a:cubicBezTo>
                    <a:pt x="37" y="35"/>
                    <a:pt x="37" y="35"/>
                    <a:pt x="37" y="35"/>
                  </a:cubicBezTo>
                  <a:cubicBezTo>
                    <a:pt x="55" y="20"/>
                    <a:pt x="77" y="9"/>
                    <a:pt x="100" y="5"/>
                  </a:cubicBezTo>
                  <a:cubicBezTo>
                    <a:pt x="129" y="0"/>
                    <a:pt x="158" y="4"/>
                    <a:pt x="184"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F11852D2-84E0-4AE4-A9B6-2FD3F14FAE25}"/>
                </a:ext>
              </a:extLst>
            </p:cNvPr>
            <p:cNvGrpSpPr/>
            <p:nvPr userDrawn="1"/>
          </p:nvGrpSpPr>
          <p:grpSpPr>
            <a:xfrm>
              <a:off x="4067175" y="3892551"/>
              <a:ext cx="4051301" cy="420688"/>
              <a:chOff x="4067175" y="3892551"/>
              <a:chExt cx="4051301" cy="420688"/>
            </a:xfrm>
            <a:solidFill>
              <a:schemeClr val="accent1"/>
            </a:solidFill>
          </p:grpSpPr>
          <p:sp>
            <p:nvSpPr>
              <p:cNvPr id="19" name="Freeform 9">
                <a:extLst>
                  <a:ext uri="{FF2B5EF4-FFF2-40B4-BE49-F238E27FC236}">
                    <a16:creationId xmlns:a16="http://schemas.microsoft.com/office/drawing/2014/main" id="{5D04E1C6-E9FF-49DE-9154-C7217B3689A0}"/>
                  </a:ext>
                </a:extLst>
              </p:cNvPr>
              <p:cNvSpPr>
                <a:spLocks/>
              </p:cNvSpPr>
              <p:nvPr userDrawn="1"/>
            </p:nvSpPr>
            <p:spPr bwMode="auto">
              <a:xfrm>
                <a:off x="4067175"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60 w 104"/>
                  <a:gd name="T11" fmla="*/ 0 h 111"/>
                  <a:gd name="T12" fmla="*/ 104 w 104"/>
                  <a:gd name="T13" fmla="*/ 18 h 111"/>
                  <a:gd name="T14" fmla="*/ 91 w 104"/>
                  <a:gd name="T15" fmla="*/ 30 h 111"/>
                  <a:gd name="T16" fmla="*/ 61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60" y="0"/>
                    </a:cubicBezTo>
                    <a:cubicBezTo>
                      <a:pt x="78" y="0"/>
                      <a:pt x="93" y="6"/>
                      <a:pt x="104" y="18"/>
                    </a:cubicBezTo>
                    <a:cubicBezTo>
                      <a:pt x="91" y="30"/>
                      <a:pt x="91" y="30"/>
                      <a:pt x="91" y="30"/>
                    </a:cubicBezTo>
                    <a:cubicBezTo>
                      <a:pt x="82" y="22"/>
                      <a:pt x="72" y="18"/>
                      <a:pt x="61"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EACB6443-1895-4FC3-A48E-C670384DC67B}"/>
                  </a:ext>
                </a:extLst>
              </p:cNvPr>
              <p:cNvSpPr>
                <a:spLocks/>
              </p:cNvSpPr>
              <p:nvPr userDrawn="1"/>
            </p:nvSpPr>
            <p:spPr bwMode="auto">
              <a:xfrm>
                <a:off x="4525963" y="3900489"/>
                <a:ext cx="350838" cy="406400"/>
              </a:xfrm>
              <a:custGeom>
                <a:avLst/>
                <a:gdLst>
                  <a:gd name="T0" fmla="*/ 86 w 221"/>
                  <a:gd name="T1" fmla="*/ 41 h 256"/>
                  <a:gd name="T2" fmla="*/ 0 w 221"/>
                  <a:gd name="T3" fmla="*/ 41 h 256"/>
                  <a:gd name="T4" fmla="*/ 0 w 221"/>
                  <a:gd name="T5" fmla="*/ 0 h 256"/>
                  <a:gd name="T6" fmla="*/ 221 w 221"/>
                  <a:gd name="T7" fmla="*/ 0 h 256"/>
                  <a:gd name="T8" fmla="*/ 221 w 221"/>
                  <a:gd name="T9" fmla="*/ 41 h 256"/>
                  <a:gd name="T10" fmla="*/ 134 w 221"/>
                  <a:gd name="T11" fmla="*/ 41 h 256"/>
                  <a:gd name="T12" fmla="*/ 134 w 221"/>
                  <a:gd name="T13" fmla="*/ 256 h 256"/>
                  <a:gd name="T14" fmla="*/ 86 w 221"/>
                  <a:gd name="T15" fmla="*/ 256 h 256"/>
                  <a:gd name="T16" fmla="*/ 86 w 221"/>
                  <a:gd name="T17"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56">
                    <a:moveTo>
                      <a:pt x="86" y="41"/>
                    </a:moveTo>
                    <a:lnTo>
                      <a:pt x="0" y="41"/>
                    </a:lnTo>
                    <a:lnTo>
                      <a:pt x="0" y="0"/>
                    </a:lnTo>
                    <a:lnTo>
                      <a:pt x="221" y="0"/>
                    </a:lnTo>
                    <a:lnTo>
                      <a:pt x="221" y="41"/>
                    </a:lnTo>
                    <a:lnTo>
                      <a:pt x="134" y="41"/>
                    </a:lnTo>
                    <a:lnTo>
                      <a:pt x="134" y="256"/>
                    </a:lnTo>
                    <a:lnTo>
                      <a:pt x="86" y="256"/>
                    </a:lnTo>
                    <a:lnTo>
                      <a:pt x="8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1CA868AF-3612-40DB-8867-4EFE0BF93059}"/>
                  </a:ext>
                </a:extLst>
              </p:cNvPr>
              <p:cNvSpPr>
                <a:spLocks noChangeArrowheads="1"/>
              </p:cNvSpPr>
              <p:nvPr userDrawn="1"/>
            </p:nvSpPr>
            <p:spPr bwMode="auto">
              <a:xfrm>
                <a:off x="4979988" y="3900489"/>
                <a:ext cx="74613" cy="40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0EF4E79-388D-4FCD-A4B3-4D8837C6A583}"/>
                  </a:ext>
                </a:extLst>
              </p:cNvPr>
              <p:cNvSpPr>
                <a:spLocks/>
              </p:cNvSpPr>
              <p:nvPr userDrawn="1"/>
            </p:nvSpPr>
            <p:spPr bwMode="auto">
              <a:xfrm>
                <a:off x="5440363" y="3900489"/>
                <a:ext cx="307975" cy="406400"/>
              </a:xfrm>
              <a:custGeom>
                <a:avLst/>
                <a:gdLst>
                  <a:gd name="T0" fmla="*/ 194 w 194"/>
                  <a:gd name="T1" fmla="*/ 215 h 256"/>
                  <a:gd name="T2" fmla="*/ 194 w 194"/>
                  <a:gd name="T3" fmla="*/ 256 h 256"/>
                  <a:gd name="T4" fmla="*/ 0 w 194"/>
                  <a:gd name="T5" fmla="*/ 256 h 256"/>
                  <a:gd name="T6" fmla="*/ 0 w 194"/>
                  <a:gd name="T7" fmla="*/ 0 h 256"/>
                  <a:gd name="T8" fmla="*/ 190 w 194"/>
                  <a:gd name="T9" fmla="*/ 0 h 256"/>
                  <a:gd name="T10" fmla="*/ 190 w 194"/>
                  <a:gd name="T11" fmla="*/ 38 h 256"/>
                  <a:gd name="T12" fmla="*/ 47 w 194"/>
                  <a:gd name="T13" fmla="*/ 38 h 256"/>
                  <a:gd name="T14" fmla="*/ 47 w 194"/>
                  <a:gd name="T15" fmla="*/ 105 h 256"/>
                  <a:gd name="T16" fmla="*/ 173 w 194"/>
                  <a:gd name="T17" fmla="*/ 105 h 256"/>
                  <a:gd name="T18" fmla="*/ 173 w 194"/>
                  <a:gd name="T19" fmla="*/ 146 h 256"/>
                  <a:gd name="T20" fmla="*/ 47 w 194"/>
                  <a:gd name="T21" fmla="*/ 146 h 256"/>
                  <a:gd name="T22" fmla="*/ 47 w 194"/>
                  <a:gd name="T23" fmla="*/ 215 h 256"/>
                  <a:gd name="T24" fmla="*/ 194 w 194"/>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56">
                    <a:moveTo>
                      <a:pt x="194" y="215"/>
                    </a:moveTo>
                    <a:lnTo>
                      <a:pt x="194" y="256"/>
                    </a:lnTo>
                    <a:lnTo>
                      <a:pt x="0" y="256"/>
                    </a:lnTo>
                    <a:lnTo>
                      <a:pt x="0" y="0"/>
                    </a:lnTo>
                    <a:lnTo>
                      <a:pt x="190" y="0"/>
                    </a:lnTo>
                    <a:lnTo>
                      <a:pt x="190" y="38"/>
                    </a:lnTo>
                    <a:lnTo>
                      <a:pt x="47" y="38"/>
                    </a:lnTo>
                    <a:lnTo>
                      <a:pt x="47" y="105"/>
                    </a:lnTo>
                    <a:lnTo>
                      <a:pt x="173" y="105"/>
                    </a:lnTo>
                    <a:lnTo>
                      <a:pt x="173" y="146"/>
                    </a:lnTo>
                    <a:lnTo>
                      <a:pt x="47" y="146"/>
                    </a:lnTo>
                    <a:lnTo>
                      <a:pt x="47" y="215"/>
                    </a:lnTo>
                    <a:lnTo>
                      <a:pt x="19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2860D8-E448-4C7E-A8A3-D28969B44E98}"/>
                  </a:ext>
                </a:extLst>
              </p:cNvPr>
              <p:cNvSpPr>
                <a:spLocks/>
              </p:cNvSpPr>
              <p:nvPr userDrawn="1"/>
            </p:nvSpPr>
            <p:spPr bwMode="auto">
              <a:xfrm>
                <a:off x="5881688" y="3900489"/>
                <a:ext cx="365125" cy="406400"/>
              </a:xfrm>
              <a:custGeom>
                <a:avLst/>
                <a:gdLst>
                  <a:gd name="T0" fmla="*/ 230 w 230"/>
                  <a:gd name="T1" fmla="*/ 0 h 256"/>
                  <a:gd name="T2" fmla="*/ 230 w 230"/>
                  <a:gd name="T3" fmla="*/ 256 h 256"/>
                  <a:gd name="T4" fmla="*/ 192 w 230"/>
                  <a:gd name="T5" fmla="*/ 256 h 256"/>
                  <a:gd name="T6" fmla="*/ 47 w 230"/>
                  <a:gd name="T7" fmla="*/ 81 h 256"/>
                  <a:gd name="T8" fmla="*/ 47 w 230"/>
                  <a:gd name="T9" fmla="*/ 256 h 256"/>
                  <a:gd name="T10" fmla="*/ 0 w 230"/>
                  <a:gd name="T11" fmla="*/ 256 h 256"/>
                  <a:gd name="T12" fmla="*/ 0 w 230"/>
                  <a:gd name="T13" fmla="*/ 0 h 256"/>
                  <a:gd name="T14" fmla="*/ 40 w 230"/>
                  <a:gd name="T15" fmla="*/ 0 h 256"/>
                  <a:gd name="T16" fmla="*/ 183 w 230"/>
                  <a:gd name="T17" fmla="*/ 172 h 256"/>
                  <a:gd name="T18" fmla="*/ 183 w 230"/>
                  <a:gd name="T19" fmla="*/ 0 h 256"/>
                  <a:gd name="T20" fmla="*/ 230 w 230"/>
                  <a:gd name="T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6">
                    <a:moveTo>
                      <a:pt x="230" y="0"/>
                    </a:moveTo>
                    <a:lnTo>
                      <a:pt x="230" y="256"/>
                    </a:lnTo>
                    <a:lnTo>
                      <a:pt x="192" y="256"/>
                    </a:lnTo>
                    <a:lnTo>
                      <a:pt x="47" y="81"/>
                    </a:lnTo>
                    <a:lnTo>
                      <a:pt x="47" y="256"/>
                    </a:lnTo>
                    <a:lnTo>
                      <a:pt x="0" y="256"/>
                    </a:lnTo>
                    <a:lnTo>
                      <a:pt x="0" y="0"/>
                    </a:lnTo>
                    <a:lnTo>
                      <a:pt x="40" y="0"/>
                    </a:lnTo>
                    <a:lnTo>
                      <a:pt x="183" y="172"/>
                    </a:lnTo>
                    <a:lnTo>
                      <a:pt x="183" y="0"/>
                    </a:lnTo>
                    <a:lnTo>
                      <a:pt x="2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A429485-05E9-4EEB-8862-CD3A087DC8C3}"/>
                  </a:ext>
                </a:extLst>
              </p:cNvPr>
              <p:cNvSpPr>
                <a:spLocks/>
              </p:cNvSpPr>
              <p:nvPr userDrawn="1"/>
            </p:nvSpPr>
            <p:spPr bwMode="auto">
              <a:xfrm>
                <a:off x="6386513" y="3900489"/>
                <a:ext cx="312738" cy="406400"/>
              </a:xfrm>
              <a:custGeom>
                <a:avLst/>
                <a:gdLst>
                  <a:gd name="T0" fmla="*/ 197 w 197"/>
                  <a:gd name="T1" fmla="*/ 215 h 256"/>
                  <a:gd name="T2" fmla="*/ 197 w 197"/>
                  <a:gd name="T3" fmla="*/ 256 h 256"/>
                  <a:gd name="T4" fmla="*/ 0 w 197"/>
                  <a:gd name="T5" fmla="*/ 256 h 256"/>
                  <a:gd name="T6" fmla="*/ 0 w 197"/>
                  <a:gd name="T7" fmla="*/ 0 h 256"/>
                  <a:gd name="T8" fmla="*/ 192 w 197"/>
                  <a:gd name="T9" fmla="*/ 0 h 256"/>
                  <a:gd name="T10" fmla="*/ 192 w 197"/>
                  <a:gd name="T11" fmla="*/ 38 h 256"/>
                  <a:gd name="T12" fmla="*/ 50 w 197"/>
                  <a:gd name="T13" fmla="*/ 38 h 256"/>
                  <a:gd name="T14" fmla="*/ 50 w 197"/>
                  <a:gd name="T15" fmla="*/ 105 h 256"/>
                  <a:gd name="T16" fmla="*/ 176 w 197"/>
                  <a:gd name="T17" fmla="*/ 105 h 256"/>
                  <a:gd name="T18" fmla="*/ 176 w 197"/>
                  <a:gd name="T19" fmla="*/ 146 h 256"/>
                  <a:gd name="T20" fmla="*/ 50 w 197"/>
                  <a:gd name="T21" fmla="*/ 146 h 256"/>
                  <a:gd name="T22" fmla="*/ 50 w 197"/>
                  <a:gd name="T23" fmla="*/ 215 h 256"/>
                  <a:gd name="T24" fmla="*/ 197 w 197"/>
                  <a:gd name="T25" fmla="*/ 21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56">
                    <a:moveTo>
                      <a:pt x="197" y="215"/>
                    </a:moveTo>
                    <a:lnTo>
                      <a:pt x="197" y="256"/>
                    </a:lnTo>
                    <a:lnTo>
                      <a:pt x="0" y="256"/>
                    </a:lnTo>
                    <a:lnTo>
                      <a:pt x="0" y="0"/>
                    </a:lnTo>
                    <a:lnTo>
                      <a:pt x="192" y="0"/>
                    </a:lnTo>
                    <a:lnTo>
                      <a:pt x="192" y="38"/>
                    </a:lnTo>
                    <a:lnTo>
                      <a:pt x="50" y="38"/>
                    </a:lnTo>
                    <a:lnTo>
                      <a:pt x="50" y="105"/>
                    </a:lnTo>
                    <a:lnTo>
                      <a:pt x="176" y="105"/>
                    </a:lnTo>
                    <a:lnTo>
                      <a:pt x="176" y="146"/>
                    </a:lnTo>
                    <a:lnTo>
                      <a:pt x="50" y="146"/>
                    </a:lnTo>
                    <a:lnTo>
                      <a:pt x="50" y="215"/>
                    </a:lnTo>
                    <a:lnTo>
                      <a:pt x="19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1FB7E03-824A-4051-9A8F-3E235C4064BC}"/>
                  </a:ext>
                </a:extLst>
              </p:cNvPr>
              <p:cNvSpPr>
                <a:spLocks noEditPoints="1"/>
              </p:cNvSpPr>
              <p:nvPr userDrawn="1"/>
            </p:nvSpPr>
            <p:spPr bwMode="auto">
              <a:xfrm>
                <a:off x="6827838" y="3900489"/>
                <a:ext cx="354013" cy="406400"/>
              </a:xfrm>
              <a:custGeom>
                <a:avLst/>
                <a:gdLst>
                  <a:gd name="T0" fmla="*/ 72 w 94"/>
                  <a:gd name="T1" fmla="*/ 107 h 107"/>
                  <a:gd name="T2" fmla="*/ 50 w 94"/>
                  <a:gd name="T3" fmla="*/ 76 h 107"/>
                  <a:gd name="T4" fmla="*/ 46 w 94"/>
                  <a:gd name="T5" fmla="*/ 76 h 107"/>
                  <a:gd name="T6" fmla="*/ 21 w 94"/>
                  <a:gd name="T7" fmla="*/ 76 h 107"/>
                  <a:gd name="T8" fmla="*/ 21 w 94"/>
                  <a:gd name="T9" fmla="*/ 107 h 107"/>
                  <a:gd name="T10" fmla="*/ 0 w 94"/>
                  <a:gd name="T11" fmla="*/ 107 h 107"/>
                  <a:gd name="T12" fmla="*/ 0 w 94"/>
                  <a:gd name="T13" fmla="*/ 0 h 107"/>
                  <a:gd name="T14" fmla="*/ 46 w 94"/>
                  <a:gd name="T15" fmla="*/ 0 h 107"/>
                  <a:gd name="T16" fmla="*/ 92 w 94"/>
                  <a:gd name="T17" fmla="*/ 38 h 107"/>
                  <a:gd name="T18" fmla="*/ 69 w 94"/>
                  <a:gd name="T19" fmla="*/ 72 h 107"/>
                  <a:gd name="T20" fmla="*/ 94 w 94"/>
                  <a:gd name="T21" fmla="*/ 107 h 107"/>
                  <a:gd name="T22" fmla="*/ 72 w 94"/>
                  <a:gd name="T23" fmla="*/ 107 h 107"/>
                  <a:gd name="T24" fmla="*/ 45 w 94"/>
                  <a:gd name="T25" fmla="*/ 17 h 107"/>
                  <a:gd name="T26" fmla="*/ 21 w 94"/>
                  <a:gd name="T27" fmla="*/ 17 h 107"/>
                  <a:gd name="T28" fmla="*/ 21 w 94"/>
                  <a:gd name="T29" fmla="*/ 59 h 107"/>
                  <a:gd name="T30" fmla="*/ 45 w 94"/>
                  <a:gd name="T31" fmla="*/ 59 h 107"/>
                  <a:gd name="T32" fmla="*/ 72 w 94"/>
                  <a:gd name="T33" fmla="*/ 38 h 107"/>
                  <a:gd name="T34" fmla="*/ 45 w 94"/>
                  <a:gd name="T35"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07">
                    <a:moveTo>
                      <a:pt x="72" y="107"/>
                    </a:moveTo>
                    <a:cubicBezTo>
                      <a:pt x="50" y="76"/>
                      <a:pt x="50" y="76"/>
                      <a:pt x="50" y="76"/>
                    </a:cubicBezTo>
                    <a:cubicBezTo>
                      <a:pt x="48" y="76"/>
                      <a:pt x="47" y="76"/>
                      <a:pt x="46" y="76"/>
                    </a:cubicBezTo>
                    <a:cubicBezTo>
                      <a:pt x="21" y="76"/>
                      <a:pt x="21" y="76"/>
                      <a:pt x="21" y="76"/>
                    </a:cubicBezTo>
                    <a:cubicBezTo>
                      <a:pt x="21" y="107"/>
                      <a:pt x="21" y="107"/>
                      <a:pt x="21" y="107"/>
                    </a:cubicBezTo>
                    <a:cubicBezTo>
                      <a:pt x="0" y="107"/>
                      <a:pt x="0" y="107"/>
                      <a:pt x="0" y="107"/>
                    </a:cubicBezTo>
                    <a:cubicBezTo>
                      <a:pt x="0" y="0"/>
                      <a:pt x="0" y="0"/>
                      <a:pt x="0" y="0"/>
                    </a:cubicBezTo>
                    <a:cubicBezTo>
                      <a:pt x="46" y="0"/>
                      <a:pt x="46" y="0"/>
                      <a:pt x="46" y="0"/>
                    </a:cubicBezTo>
                    <a:cubicBezTo>
                      <a:pt x="74" y="0"/>
                      <a:pt x="92" y="14"/>
                      <a:pt x="92" y="38"/>
                    </a:cubicBezTo>
                    <a:cubicBezTo>
                      <a:pt x="92" y="54"/>
                      <a:pt x="84" y="66"/>
                      <a:pt x="69" y="72"/>
                    </a:cubicBezTo>
                    <a:cubicBezTo>
                      <a:pt x="94" y="107"/>
                      <a:pt x="94" y="107"/>
                      <a:pt x="94" y="107"/>
                    </a:cubicBezTo>
                    <a:lnTo>
                      <a:pt x="72" y="107"/>
                    </a:lnTo>
                    <a:close/>
                    <a:moveTo>
                      <a:pt x="45" y="17"/>
                    </a:moveTo>
                    <a:cubicBezTo>
                      <a:pt x="21" y="17"/>
                      <a:pt x="21" y="17"/>
                      <a:pt x="21" y="17"/>
                    </a:cubicBezTo>
                    <a:cubicBezTo>
                      <a:pt x="21" y="59"/>
                      <a:pt x="21" y="59"/>
                      <a:pt x="21" y="59"/>
                    </a:cubicBezTo>
                    <a:cubicBezTo>
                      <a:pt x="45" y="59"/>
                      <a:pt x="45" y="59"/>
                      <a:pt x="45" y="59"/>
                    </a:cubicBezTo>
                    <a:cubicBezTo>
                      <a:pt x="62" y="59"/>
                      <a:pt x="72" y="51"/>
                      <a:pt x="72" y="38"/>
                    </a:cubicBezTo>
                    <a:cubicBezTo>
                      <a:pt x="72" y="24"/>
                      <a:pt x="62" y="17"/>
                      <a:pt x="4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C6FA6E4-E7DA-4166-A5BE-56963A5F541F}"/>
                  </a:ext>
                </a:extLst>
              </p:cNvPr>
              <p:cNvSpPr>
                <a:spLocks/>
              </p:cNvSpPr>
              <p:nvPr userDrawn="1"/>
            </p:nvSpPr>
            <p:spPr bwMode="auto">
              <a:xfrm>
                <a:off x="7258050" y="3892551"/>
                <a:ext cx="392113" cy="420688"/>
              </a:xfrm>
              <a:custGeom>
                <a:avLst/>
                <a:gdLst>
                  <a:gd name="T0" fmla="*/ 83 w 104"/>
                  <a:gd name="T1" fmla="*/ 54 h 111"/>
                  <a:gd name="T2" fmla="*/ 102 w 104"/>
                  <a:gd name="T3" fmla="*/ 54 h 111"/>
                  <a:gd name="T4" fmla="*/ 102 w 104"/>
                  <a:gd name="T5" fmla="*/ 97 h 111"/>
                  <a:gd name="T6" fmla="*/ 59 w 104"/>
                  <a:gd name="T7" fmla="*/ 111 h 111"/>
                  <a:gd name="T8" fmla="*/ 0 w 104"/>
                  <a:gd name="T9" fmla="*/ 55 h 111"/>
                  <a:gd name="T10" fmla="*/ 59 w 104"/>
                  <a:gd name="T11" fmla="*/ 0 h 111"/>
                  <a:gd name="T12" fmla="*/ 104 w 104"/>
                  <a:gd name="T13" fmla="*/ 18 h 111"/>
                  <a:gd name="T14" fmla="*/ 91 w 104"/>
                  <a:gd name="T15" fmla="*/ 30 h 111"/>
                  <a:gd name="T16" fmla="*/ 60 w 104"/>
                  <a:gd name="T17" fmla="*/ 18 h 111"/>
                  <a:gd name="T18" fmla="*/ 21 w 104"/>
                  <a:gd name="T19" fmla="*/ 55 h 111"/>
                  <a:gd name="T20" fmla="*/ 60 w 104"/>
                  <a:gd name="T21" fmla="*/ 93 h 111"/>
                  <a:gd name="T22" fmla="*/ 83 w 104"/>
                  <a:gd name="T23" fmla="*/ 88 h 111"/>
                  <a:gd name="T24" fmla="*/ 83 w 104"/>
                  <a:gd name="T2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11">
                    <a:moveTo>
                      <a:pt x="83" y="54"/>
                    </a:moveTo>
                    <a:cubicBezTo>
                      <a:pt x="102" y="54"/>
                      <a:pt x="102" y="54"/>
                      <a:pt x="102" y="54"/>
                    </a:cubicBezTo>
                    <a:cubicBezTo>
                      <a:pt x="102" y="97"/>
                      <a:pt x="102" y="97"/>
                      <a:pt x="102" y="97"/>
                    </a:cubicBezTo>
                    <a:cubicBezTo>
                      <a:pt x="91" y="106"/>
                      <a:pt x="75" y="111"/>
                      <a:pt x="59" y="111"/>
                    </a:cubicBezTo>
                    <a:cubicBezTo>
                      <a:pt x="25" y="111"/>
                      <a:pt x="0" y="88"/>
                      <a:pt x="0" y="55"/>
                    </a:cubicBezTo>
                    <a:cubicBezTo>
                      <a:pt x="0" y="23"/>
                      <a:pt x="25" y="0"/>
                      <a:pt x="59" y="0"/>
                    </a:cubicBezTo>
                    <a:cubicBezTo>
                      <a:pt x="78" y="0"/>
                      <a:pt x="93" y="6"/>
                      <a:pt x="104" y="18"/>
                    </a:cubicBezTo>
                    <a:cubicBezTo>
                      <a:pt x="91" y="30"/>
                      <a:pt x="91" y="30"/>
                      <a:pt x="91" y="30"/>
                    </a:cubicBezTo>
                    <a:cubicBezTo>
                      <a:pt x="82" y="22"/>
                      <a:pt x="72" y="18"/>
                      <a:pt x="60" y="18"/>
                    </a:cubicBezTo>
                    <a:cubicBezTo>
                      <a:pt x="37" y="18"/>
                      <a:pt x="21" y="33"/>
                      <a:pt x="21" y="55"/>
                    </a:cubicBezTo>
                    <a:cubicBezTo>
                      <a:pt x="21" y="77"/>
                      <a:pt x="37" y="93"/>
                      <a:pt x="60" y="93"/>
                    </a:cubicBezTo>
                    <a:cubicBezTo>
                      <a:pt x="68" y="93"/>
                      <a:pt x="76" y="92"/>
                      <a:pt x="83" y="88"/>
                    </a:cubicBezTo>
                    <a:lnTo>
                      <a:pt x="8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617F07C8-5D8C-4093-A430-C0F185DAED03}"/>
                  </a:ext>
                </a:extLst>
              </p:cNvPr>
              <p:cNvSpPr>
                <a:spLocks/>
              </p:cNvSpPr>
              <p:nvPr userDrawn="1"/>
            </p:nvSpPr>
            <p:spPr bwMode="auto">
              <a:xfrm>
                <a:off x="7713663" y="3900489"/>
                <a:ext cx="404813" cy="406400"/>
              </a:xfrm>
              <a:custGeom>
                <a:avLst/>
                <a:gdLst>
                  <a:gd name="T0" fmla="*/ 152 w 255"/>
                  <a:gd name="T1" fmla="*/ 165 h 256"/>
                  <a:gd name="T2" fmla="*/ 152 w 255"/>
                  <a:gd name="T3" fmla="*/ 256 h 256"/>
                  <a:gd name="T4" fmla="*/ 103 w 255"/>
                  <a:gd name="T5" fmla="*/ 256 h 256"/>
                  <a:gd name="T6" fmla="*/ 103 w 255"/>
                  <a:gd name="T7" fmla="*/ 167 h 256"/>
                  <a:gd name="T8" fmla="*/ 0 w 255"/>
                  <a:gd name="T9" fmla="*/ 0 h 256"/>
                  <a:gd name="T10" fmla="*/ 53 w 255"/>
                  <a:gd name="T11" fmla="*/ 0 h 256"/>
                  <a:gd name="T12" fmla="*/ 129 w 255"/>
                  <a:gd name="T13" fmla="*/ 124 h 256"/>
                  <a:gd name="T14" fmla="*/ 207 w 255"/>
                  <a:gd name="T15" fmla="*/ 0 h 256"/>
                  <a:gd name="T16" fmla="*/ 255 w 255"/>
                  <a:gd name="T17" fmla="*/ 0 h 256"/>
                  <a:gd name="T18" fmla="*/ 152 w 255"/>
                  <a:gd name="T19"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52" y="165"/>
                    </a:moveTo>
                    <a:lnTo>
                      <a:pt x="152" y="256"/>
                    </a:lnTo>
                    <a:lnTo>
                      <a:pt x="103" y="256"/>
                    </a:lnTo>
                    <a:lnTo>
                      <a:pt x="103" y="167"/>
                    </a:lnTo>
                    <a:lnTo>
                      <a:pt x="0" y="0"/>
                    </a:lnTo>
                    <a:lnTo>
                      <a:pt x="53" y="0"/>
                    </a:lnTo>
                    <a:lnTo>
                      <a:pt x="129" y="124"/>
                    </a:lnTo>
                    <a:lnTo>
                      <a:pt x="207" y="0"/>
                    </a:lnTo>
                    <a:lnTo>
                      <a:pt x="255" y="0"/>
                    </a:lnTo>
                    <a:lnTo>
                      <a:pt x="15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466536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03" r:id="rId3"/>
    <p:sldLayoutId id="2147483705" r:id="rId4"/>
    <p:sldLayoutId id="2147483706" r:id="rId5"/>
    <p:sldLayoutId id="2147483707" r:id="rId6"/>
    <p:sldLayoutId id="2147483704" r:id="rId7"/>
    <p:sldLayoutId id="214748370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3200" i="0" kern="1200" spc="0" baseline="0">
          <a:solidFill>
            <a:srgbClr val="777777"/>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png"/><Relationship Id="rId1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gif"/><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gif"/><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F5286-D561-5EFF-346A-64D517CB0EE5}"/>
              </a:ext>
            </a:extLst>
          </p:cNvPr>
          <p:cNvPicPr>
            <a:picLocks noChangeAspect="1"/>
          </p:cNvPicPr>
          <p:nvPr/>
        </p:nvPicPr>
        <p:blipFill rotWithShape="1">
          <a:blip r:embed="rId3"/>
          <a:srcRect l="28" t="19656" r="1088" b="26462"/>
          <a:stretch/>
        </p:blipFill>
        <p:spPr>
          <a:xfrm>
            <a:off x="24386" y="624044"/>
            <a:ext cx="12167614" cy="4143899"/>
          </a:xfrm>
          <a:prstGeom prst="rect">
            <a:avLst/>
          </a:prstGeom>
        </p:spPr>
      </p:pic>
      <p:sp>
        <p:nvSpPr>
          <p:cNvPr id="4" name="TextBox 3">
            <a:extLst>
              <a:ext uri="{FF2B5EF4-FFF2-40B4-BE49-F238E27FC236}">
                <a16:creationId xmlns:a16="http://schemas.microsoft.com/office/drawing/2014/main" id="{5860BCD0-43D4-0FBD-78A7-D30AAFDA4051}"/>
              </a:ext>
            </a:extLst>
          </p:cNvPr>
          <p:cNvSpPr txBox="1"/>
          <p:nvPr/>
        </p:nvSpPr>
        <p:spPr>
          <a:xfrm>
            <a:off x="1343610" y="5062191"/>
            <a:ext cx="10067730" cy="1077218"/>
          </a:xfrm>
          <a:prstGeom prst="rect">
            <a:avLst/>
          </a:prstGeom>
          <a:noFill/>
        </p:spPr>
        <p:txBody>
          <a:bodyPr wrap="square" rtlCol="0">
            <a:spAutoFit/>
          </a:bodyPr>
          <a:lstStyle/>
          <a:p>
            <a:r>
              <a:rPr lang="en-US" sz="3200" dirty="0"/>
              <a:t>GTI Energy develops innovative solutions that transform lives, economies, and the environment</a:t>
            </a:r>
          </a:p>
        </p:txBody>
      </p:sp>
    </p:spTree>
    <p:extLst>
      <p:ext uri="{BB962C8B-B14F-4D97-AF65-F5344CB8AC3E}">
        <p14:creationId xmlns:p14="http://schemas.microsoft.com/office/powerpoint/2010/main" val="68126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41150DF-0ECA-4CE0-85E0-32F9647A83EB}"/>
              </a:ext>
            </a:extLst>
          </p:cNvPr>
          <p:cNvSpPr/>
          <p:nvPr/>
        </p:nvSpPr>
        <p:spPr>
          <a:xfrm>
            <a:off x="2060301" y="1725046"/>
            <a:ext cx="2305066" cy="230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889000">
              <a:lnSpc>
                <a:spcPct val="90000"/>
              </a:lnSpc>
              <a:spcBef>
                <a:spcPct val="0"/>
              </a:spcBef>
            </a:pPr>
            <a:r>
              <a:rPr lang="en-US" sz="2400" b="1" dirty="0">
                <a:solidFill>
                  <a:schemeClr val="bg1"/>
                </a:solidFill>
              </a:rPr>
              <a:t>Hydrogen</a:t>
            </a:r>
          </a:p>
          <a:p>
            <a:pPr lvl="0" algn="ctr" defTabSz="889000">
              <a:lnSpc>
                <a:spcPct val="90000"/>
              </a:lnSpc>
              <a:spcBef>
                <a:spcPct val="0"/>
              </a:spcBef>
            </a:pPr>
            <a:r>
              <a:rPr lang="en-US" sz="1600" dirty="0">
                <a:solidFill>
                  <a:schemeClr val="bg1"/>
                </a:solidFill>
              </a:rPr>
              <a:t>Storage, delivery</a:t>
            </a:r>
          </a:p>
          <a:p>
            <a:pPr lvl="0" algn="ctr" defTabSz="889000">
              <a:lnSpc>
                <a:spcPct val="90000"/>
              </a:lnSpc>
              <a:spcBef>
                <a:spcPct val="0"/>
              </a:spcBef>
            </a:pPr>
            <a:r>
              <a:rPr lang="en-US" sz="1600" dirty="0">
                <a:solidFill>
                  <a:schemeClr val="bg1"/>
                </a:solidFill>
              </a:rPr>
              <a:t>and end use</a:t>
            </a:r>
          </a:p>
        </p:txBody>
      </p:sp>
      <p:sp>
        <p:nvSpPr>
          <p:cNvPr id="15" name="Oval 14">
            <a:extLst>
              <a:ext uri="{FF2B5EF4-FFF2-40B4-BE49-F238E27FC236}">
                <a16:creationId xmlns:a16="http://schemas.microsoft.com/office/drawing/2014/main" id="{441058F6-1D8C-41F1-959A-049349034B6A}"/>
              </a:ext>
            </a:extLst>
          </p:cNvPr>
          <p:cNvSpPr/>
          <p:nvPr/>
        </p:nvSpPr>
        <p:spPr>
          <a:xfrm>
            <a:off x="4851121" y="1725046"/>
            <a:ext cx="2305066" cy="230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889000">
              <a:lnSpc>
                <a:spcPct val="90000"/>
              </a:lnSpc>
              <a:spcBef>
                <a:spcPct val="0"/>
              </a:spcBef>
            </a:pPr>
            <a:r>
              <a:rPr lang="en-US" sz="2400" b="1" dirty="0">
                <a:solidFill>
                  <a:schemeClr val="bg1"/>
                </a:solidFill>
              </a:rPr>
              <a:t>Methane </a:t>
            </a:r>
          </a:p>
          <a:p>
            <a:pPr lvl="0" algn="ctr" defTabSz="889000">
              <a:lnSpc>
                <a:spcPct val="90000"/>
              </a:lnSpc>
              <a:spcBef>
                <a:spcPct val="0"/>
              </a:spcBef>
            </a:pPr>
            <a:r>
              <a:rPr lang="en-US" sz="1600" dirty="0">
                <a:solidFill>
                  <a:schemeClr val="bg1"/>
                </a:solidFill>
              </a:rPr>
              <a:t>Mitigating methane</a:t>
            </a:r>
          </a:p>
          <a:p>
            <a:pPr lvl="0" algn="ctr" defTabSz="889000">
              <a:lnSpc>
                <a:spcPct val="90000"/>
              </a:lnSpc>
              <a:spcBef>
                <a:spcPct val="0"/>
              </a:spcBef>
            </a:pPr>
            <a:r>
              <a:rPr lang="en-US" sz="1600" dirty="0">
                <a:solidFill>
                  <a:schemeClr val="bg1"/>
                </a:solidFill>
              </a:rPr>
              <a:t>emissions at scale</a:t>
            </a:r>
          </a:p>
        </p:txBody>
      </p:sp>
      <p:sp>
        <p:nvSpPr>
          <p:cNvPr id="16" name="Oval 15">
            <a:extLst>
              <a:ext uri="{FF2B5EF4-FFF2-40B4-BE49-F238E27FC236}">
                <a16:creationId xmlns:a16="http://schemas.microsoft.com/office/drawing/2014/main" id="{B4742027-18A9-45BB-B6A1-2F0D4D1CBE38}"/>
              </a:ext>
            </a:extLst>
          </p:cNvPr>
          <p:cNvSpPr/>
          <p:nvPr/>
        </p:nvSpPr>
        <p:spPr>
          <a:xfrm>
            <a:off x="7690432" y="1725046"/>
            <a:ext cx="2305066" cy="230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844550">
              <a:lnSpc>
                <a:spcPct val="90000"/>
              </a:lnSpc>
              <a:spcBef>
                <a:spcPct val="0"/>
              </a:spcBef>
            </a:pPr>
            <a:r>
              <a:rPr lang="en-US" sz="2400" b="1" dirty="0">
                <a:solidFill>
                  <a:schemeClr val="bg1"/>
                </a:solidFill>
              </a:rPr>
              <a:t>Carbon </a:t>
            </a:r>
          </a:p>
          <a:p>
            <a:pPr lvl="0" algn="ctr" defTabSz="844550">
              <a:lnSpc>
                <a:spcPct val="90000"/>
              </a:lnSpc>
              <a:spcBef>
                <a:spcPct val="0"/>
              </a:spcBef>
            </a:pPr>
            <a:r>
              <a:rPr lang="en-US" sz="1600" dirty="0">
                <a:solidFill>
                  <a:schemeClr val="bg1"/>
                </a:solidFill>
              </a:rPr>
              <a:t>Reducing and </a:t>
            </a:r>
            <a:br>
              <a:rPr lang="en-US" sz="1600" dirty="0">
                <a:solidFill>
                  <a:schemeClr val="bg1"/>
                </a:solidFill>
              </a:rPr>
            </a:br>
            <a:r>
              <a:rPr lang="en-US" sz="1600" dirty="0">
                <a:solidFill>
                  <a:schemeClr val="bg1"/>
                </a:solidFill>
              </a:rPr>
              <a:t>managing</a:t>
            </a:r>
          </a:p>
          <a:p>
            <a:pPr lvl="0" algn="ctr" defTabSz="844550">
              <a:lnSpc>
                <a:spcPct val="90000"/>
              </a:lnSpc>
              <a:spcBef>
                <a:spcPct val="0"/>
              </a:spcBef>
            </a:pPr>
            <a:r>
              <a:rPr lang="en-US" sz="1600" dirty="0">
                <a:solidFill>
                  <a:schemeClr val="bg1"/>
                </a:solidFill>
              </a:rPr>
              <a:t>carbon emissions</a:t>
            </a:r>
            <a:endParaRPr lang="en-US" sz="1600" b="1" dirty="0">
              <a:solidFill>
                <a:schemeClr val="bg1"/>
              </a:solidFill>
            </a:endParaRPr>
          </a:p>
        </p:txBody>
      </p:sp>
      <p:sp>
        <p:nvSpPr>
          <p:cNvPr id="17" name="Oval 16">
            <a:extLst>
              <a:ext uri="{FF2B5EF4-FFF2-40B4-BE49-F238E27FC236}">
                <a16:creationId xmlns:a16="http://schemas.microsoft.com/office/drawing/2014/main" id="{252090EF-541E-4DCB-9D40-C9D4BF2FAAAD}"/>
              </a:ext>
            </a:extLst>
          </p:cNvPr>
          <p:cNvSpPr/>
          <p:nvPr/>
        </p:nvSpPr>
        <p:spPr>
          <a:xfrm>
            <a:off x="648665" y="4029746"/>
            <a:ext cx="2305066" cy="230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844550">
              <a:lnSpc>
                <a:spcPct val="90000"/>
              </a:lnSpc>
              <a:spcBef>
                <a:spcPct val="0"/>
              </a:spcBef>
            </a:pPr>
            <a:r>
              <a:rPr lang="en-US" sz="2400" b="1" dirty="0">
                <a:solidFill>
                  <a:schemeClr val="bg1"/>
                </a:solidFill>
              </a:rPr>
              <a:t>Integrated </a:t>
            </a:r>
          </a:p>
          <a:p>
            <a:pPr lvl="0" algn="ctr" defTabSz="844550">
              <a:lnSpc>
                <a:spcPct val="90000"/>
              </a:lnSpc>
              <a:spcBef>
                <a:spcPct val="0"/>
              </a:spcBef>
            </a:pPr>
            <a:r>
              <a:rPr lang="en-US" sz="2400" b="1" dirty="0">
                <a:solidFill>
                  <a:schemeClr val="bg1"/>
                </a:solidFill>
              </a:rPr>
              <a:t>energy</a:t>
            </a:r>
          </a:p>
          <a:p>
            <a:pPr lvl="0" algn="ctr" defTabSz="844550">
              <a:lnSpc>
                <a:spcPct val="90000"/>
              </a:lnSpc>
              <a:spcBef>
                <a:spcPct val="0"/>
              </a:spcBef>
            </a:pPr>
            <a:r>
              <a:rPr lang="en-US" sz="2400" b="1" dirty="0">
                <a:solidFill>
                  <a:schemeClr val="bg1"/>
                </a:solidFill>
              </a:rPr>
              <a:t>systems</a:t>
            </a:r>
          </a:p>
        </p:txBody>
      </p:sp>
      <p:sp>
        <p:nvSpPr>
          <p:cNvPr id="18" name="Oval 17">
            <a:extLst>
              <a:ext uri="{FF2B5EF4-FFF2-40B4-BE49-F238E27FC236}">
                <a16:creationId xmlns:a16="http://schemas.microsoft.com/office/drawing/2014/main" id="{71BAA702-EFAB-4E4D-A108-A05C42A81B4C}"/>
              </a:ext>
            </a:extLst>
          </p:cNvPr>
          <p:cNvSpPr/>
          <p:nvPr/>
        </p:nvSpPr>
        <p:spPr>
          <a:xfrm>
            <a:off x="3464261" y="4029746"/>
            <a:ext cx="2305066" cy="230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5000"/>
              </a:lnSpc>
            </a:pPr>
            <a:r>
              <a:rPr lang="en-US" sz="2400" b="1" dirty="0">
                <a:solidFill>
                  <a:schemeClr val="bg1"/>
                </a:solidFill>
              </a:rPr>
              <a:t>Digital</a:t>
            </a:r>
          </a:p>
          <a:p>
            <a:pPr algn="ctr">
              <a:lnSpc>
                <a:spcPct val="85000"/>
              </a:lnSpc>
            </a:pPr>
            <a:r>
              <a:rPr lang="en-US" sz="2400" b="1" spc="-30" dirty="0">
                <a:solidFill>
                  <a:schemeClr val="bg1"/>
                </a:solidFill>
              </a:rPr>
              <a:t>transformation</a:t>
            </a:r>
          </a:p>
        </p:txBody>
      </p:sp>
      <p:sp>
        <p:nvSpPr>
          <p:cNvPr id="19" name="Oval 18">
            <a:extLst>
              <a:ext uri="{FF2B5EF4-FFF2-40B4-BE49-F238E27FC236}">
                <a16:creationId xmlns:a16="http://schemas.microsoft.com/office/drawing/2014/main" id="{E02A521F-B5E6-44E0-A306-B6834364182D}"/>
              </a:ext>
            </a:extLst>
          </p:cNvPr>
          <p:cNvSpPr/>
          <p:nvPr/>
        </p:nvSpPr>
        <p:spPr>
          <a:xfrm>
            <a:off x="6270777" y="4029746"/>
            <a:ext cx="2305066" cy="230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844550">
              <a:lnSpc>
                <a:spcPct val="85000"/>
              </a:lnSpc>
            </a:pPr>
            <a:r>
              <a:rPr lang="en-US" sz="2400" b="1" dirty="0">
                <a:solidFill>
                  <a:schemeClr val="bg1"/>
                </a:solidFill>
              </a:rPr>
              <a:t>The dual</a:t>
            </a:r>
          </a:p>
          <a:p>
            <a:pPr lvl="0" algn="ctr" defTabSz="844550">
              <a:lnSpc>
                <a:spcPct val="85000"/>
              </a:lnSpc>
            </a:pPr>
            <a:r>
              <a:rPr lang="en-US" sz="2400" b="1" dirty="0">
                <a:solidFill>
                  <a:schemeClr val="bg1"/>
                </a:solidFill>
              </a:rPr>
              <a:t>Imperative:</a:t>
            </a:r>
            <a:endParaRPr lang="en-US" sz="2400" dirty="0">
              <a:solidFill>
                <a:schemeClr val="bg1"/>
              </a:solidFill>
            </a:endParaRPr>
          </a:p>
          <a:p>
            <a:pPr lvl="0" algn="ctr" defTabSz="844550">
              <a:lnSpc>
                <a:spcPct val="85000"/>
              </a:lnSpc>
            </a:pPr>
            <a:r>
              <a:rPr lang="en-US" sz="1600" spc="-50" dirty="0">
                <a:solidFill>
                  <a:schemeClr val="bg1"/>
                </a:solidFill>
              </a:rPr>
              <a:t>Protecting environments</a:t>
            </a:r>
          </a:p>
          <a:p>
            <a:pPr lvl="0" algn="ctr" defTabSz="844550">
              <a:lnSpc>
                <a:spcPct val="85000"/>
              </a:lnSpc>
            </a:pPr>
            <a:r>
              <a:rPr lang="en-US" sz="1600" spc="-50" dirty="0">
                <a:solidFill>
                  <a:schemeClr val="bg1"/>
                </a:solidFill>
              </a:rPr>
              <a:t>and communities</a:t>
            </a:r>
          </a:p>
          <a:p>
            <a:pPr lvl="0" algn="ctr" defTabSz="844550">
              <a:lnSpc>
                <a:spcPct val="85000"/>
              </a:lnSpc>
            </a:pPr>
            <a:r>
              <a:rPr lang="en-US" sz="1600" spc="-50" dirty="0">
                <a:solidFill>
                  <a:schemeClr val="bg1"/>
                </a:solidFill>
              </a:rPr>
              <a:t>while supporting</a:t>
            </a:r>
          </a:p>
          <a:p>
            <a:pPr lvl="0" algn="ctr" defTabSz="844550">
              <a:lnSpc>
                <a:spcPct val="85000"/>
              </a:lnSpc>
            </a:pPr>
            <a:r>
              <a:rPr lang="en-US" sz="1600" spc="-50" dirty="0">
                <a:solidFill>
                  <a:schemeClr val="bg1"/>
                </a:solidFill>
              </a:rPr>
              <a:t>economic growth</a:t>
            </a:r>
          </a:p>
        </p:txBody>
      </p:sp>
      <p:sp>
        <p:nvSpPr>
          <p:cNvPr id="2" name="Title 1">
            <a:extLst>
              <a:ext uri="{FF2B5EF4-FFF2-40B4-BE49-F238E27FC236}">
                <a16:creationId xmlns:a16="http://schemas.microsoft.com/office/drawing/2014/main" id="{AD1C1456-A729-4F98-8542-E26F76B3D8AD}"/>
              </a:ext>
            </a:extLst>
          </p:cNvPr>
          <p:cNvSpPr>
            <a:spLocks noGrp="1"/>
          </p:cNvSpPr>
          <p:nvPr>
            <p:ph type="title"/>
          </p:nvPr>
        </p:nvSpPr>
        <p:spPr/>
        <p:txBody>
          <a:bodyPr/>
          <a:lstStyle/>
          <a:p>
            <a:r>
              <a:rPr lang="en-US" dirty="0"/>
              <a:t>Our strategic initiatives </a:t>
            </a:r>
          </a:p>
        </p:txBody>
      </p:sp>
      <p:sp>
        <p:nvSpPr>
          <p:cNvPr id="14" name="Slide Number Placeholder 13">
            <a:extLst>
              <a:ext uri="{FF2B5EF4-FFF2-40B4-BE49-F238E27FC236}">
                <a16:creationId xmlns:a16="http://schemas.microsoft.com/office/drawing/2014/main" id="{5A3F0597-C7D8-4F8D-A026-338527EE734B}"/>
              </a:ext>
            </a:extLst>
          </p:cNvPr>
          <p:cNvSpPr>
            <a:spLocks noGrp="1"/>
          </p:cNvSpPr>
          <p:nvPr>
            <p:ph type="sldNum" sz="quarter" idx="12"/>
          </p:nvPr>
        </p:nvSpPr>
        <p:spPr>
          <a:xfrm>
            <a:off x="367985" y="6252453"/>
            <a:ext cx="780010" cy="365125"/>
          </a:xfrm>
        </p:spPr>
        <p:txBody>
          <a:bodyPr/>
          <a:lstStyle/>
          <a:p>
            <a:fld id="{3A98EE3D-8CD1-4C3F-BD1C-C98C9596463C}" type="slidenum">
              <a:rPr lang="en-US" smtClean="0"/>
              <a:t>2</a:t>
            </a:fld>
            <a:endParaRPr lang="en-US" dirty="0"/>
          </a:p>
        </p:txBody>
      </p:sp>
      <p:pic>
        <p:nvPicPr>
          <p:cNvPr id="20" name="Picture 19">
            <a:extLst>
              <a:ext uri="{FF2B5EF4-FFF2-40B4-BE49-F238E27FC236}">
                <a16:creationId xmlns:a16="http://schemas.microsoft.com/office/drawing/2014/main" id="{043C30A7-D760-4B37-9ABB-253AE5360528}"/>
              </a:ext>
            </a:extLst>
          </p:cNvPr>
          <p:cNvPicPr>
            <a:picLocks noChangeAspect="1"/>
          </p:cNvPicPr>
          <p:nvPr/>
        </p:nvPicPr>
        <p:blipFill rotWithShape="1">
          <a:blip r:embed="rId3">
            <a:alphaModFix amt="52000"/>
            <a:extLst>
              <a:ext uri="{BEBA8EAE-BF5A-486C-A8C5-ECC9F3942E4B}">
                <a14:imgProps xmlns:a14="http://schemas.microsoft.com/office/drawing/2010/main">
                  <a14:imgLayer r:embed="rId4">
                    <a14:imgEffect>
                      <a14:saturation sat="0"/>
                    </a14:imgEffect>
                    <a14:imgEffect>
                      <a14:brightnessContrast contrast="-40000"/>
                    </a14:imgEffect>
                  </a14:imgLayer>
                </a14:imgProps>
              </a:ext>
            </a:extLst>
          </a:blip>
          <a:srcRect l="-1187" t="-2103" r="31705" b="-3226"/>
          <a:stretch/>
        </p:blipFill>
        <p:spPr>
          <a:xfrm>
            <a:off x="9238268" y="4065482"/>
            <a:ext cx="2975940" cy="2269330"/>
          </a:xfrm>
          <a:prstGeom prst="rect">
            <a:avLst/>
          </a:prstGeom>
        </p:spPr>
      </p:pic>
    </p:spTree>
    <p:extLst>
      <p:ext uri="{BB962C8B-B14F-4D97-AF65-F5344CB8AC3E}">
        <p14:creationId xmlns:p14="http://schemas.microsoft.com/office/powerpoint/2010/main" val="377635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214899" y="5246179"/>
            <a:ext cx="2187362" cy="1192187"/>
            <a:chOff x="9242536" y="2044690"/>
            <a:chExt cx="2187362" cy="1458970"/>
          </a:xfrm>
        </p:grpSpPr>
        <p:sp>
          <p:nvSpPr>
            <p:cNvPr id="15" name="Rectangle 14"/>
            <p:cNvSpPr/>
            <p:nvPr/>
          </p:nvSpPr>
          <p:spPr>
            <a:xfrm>
              <a:off x="9242536" y="2044690"/>
              <a:ext cx="2187362" cy="145897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9592514" y="2044690"/>
              <a:ext cx="1837384" cy="1458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42240" rIns="142240" bIns="14224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rgbClr val="777777"/>
                  </a:solidFill>
                  <a:effectLst/>
                  <a:uLnTx/>
                  <a:uFillTx/>
                  <a:latin typeface="Arial" panose="020B0604020202020204"/>
                  <a:ea typeface="+mn-ea"/>
                  <a:cs typeface="+mn-cs"/>
                </a:rPr>
                <a:t>Reducing full-cycle gas system methane emissions</a:t>
              </a:r>
            </a:p>
          </p:txBody>
        </p:sp>
      </p:grpSp>
      <p:sp>
        <p:nvSpPr>
          <p:cNvPr id="2" name="Title 1"/>
          <p:cNvSpPr>
            <a:spLocks noGrp="1"/>
          </p:cNvSpPr>
          <p:nvPr>
            <p:ph type="title"/>
          </p:nvPr>
        </p:nvSpPr>
        <p:spPr>
          <a:xfrm>
            <a:off x="623147" y="241029"/>
            <a:ext cx="9158274" cy="645664"/>
          </a:xfrm>
        </p:spPr>
        <p:txBody>
          <a:bodyPr/>
          <a:lstStyle/>
          <a:p>
            <a:r>
              <a:rPr lang="en-US" dirty="0"/>
              <a:t>Natural Gas Low Greenhouse Gas Pathways</a:t>
            </a:r>
          </a:p>
        </p:txBody>
      </p:sp>
      <p:graphicFrame>
        <p:nvGraphicFramePr>
          <p:cNvPr id="5" name="Diagram 4"/>
          <p:cNvGraphicFramePr/>
          <p:nvPr>
            <p:extLst>
              <p:ext uri="{D42A27DB-BD31-4B8C-83A1-F6EECF244321}">
                <p14:modId xmlns:p14="http://schemas.microsoft.com/office/powerpoint/2010/main" val="3474252568"/>
              </p:ext>
            </p:extLst>
          </p:nvPr>
        </p:nvGraphicFramePr>
        <p:xfrm>
          <a:off x="-62883" y="1092333"/>
          <a:ext cx="12214635" cy="496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22556" r="22386"/>
          <a:stretch/>
        </p:blipFill>
        <p:spPr bwMode="auto">
          <a:xfrm>
            <a:off x="7342289" y="2676446"/>
            <a:ext cx="1371600" cy="106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stretch>
            <a:fillRect/>
          </a:stretch>
        </p:blipFill>
        <p:spPr>
          <a:xfrm>
            <a:off x="7342289" y="3949537"/>
            <a:ext cx="1371600" cy="1081605"/>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8487" y="5441753"/>
            <a:ext cx="1504790" cy="1006964"/>
          </a:xfrm>
          <a:prstGeom prst="rect">
            <a:avLst/>
          </a:prstGeom>
        </p:spPr>
      </p:pic>
      <p:pic>
        <p:nvPicPr>
          <p:cNvPr id="10" name="Picture 9" descr="Chinook"/>
          <p:cNvPicPr/>
          <p:nvPr/>
        </p:nvPicPr>
        <p:blipFill rotWithShape="1">
          <a:blip r:embed="rId11" cstate="print">
            <a:extLst>
              <a:ext uri="{28A0092B-C50C-407E-A947-70E740481C1C}">
                <a14:useLocalDpi xmlns:a14="http://schemas.microsoft.com/office/drawing/2010/main" val="0"/>
              </a:ext>
            </a:extLst>
          </a:blip>
          <a:srcRect l="14485" t="14462" r="15732" b="9710"/>
          <a:stretch/>
        </p:blipFill>
        <p:spPr bwMode="auto">
          <a:xfrm>
            <a:off x="3233237" y="1819070"/>
            <a:ext cx="917517" cy="1497290"/>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a:blip r:embed="rId12"/>
          <a:stretch>
            <a:fillRect/>
          </a:stretch>
        </p:blipFill>
        <p:spPr>
          <a:xfrm>
            <a:off x="10990678" y="2076477"/>
            <a:ext cx="1181194" cy="982475"/>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00980" y="4228106"/>
            <a:ext cx="1262445" cy="807615"/>
          </a:xfrm>
          <a:prstGeom prst="rect">
            <a:avLst/>
          </a:prstGeom>
        </p:spPr>
      </p:pic>
      <p:pic>
        <p:nvPicPr>
          <p:cNvPr id="3" name="Picture 2"/>
          <p:cNvPicPr>
            <a:picLocks noChangeAspect="1"/>
          </p:cNvPicPr>
          <p:nvPr/>
        </p:nvPicPr>
        <p:blipFill rotWithShape="1">
          <a:blip r:embed="rId14" cstate="print">
            <a:extLst>
              <a:ext uri="{28A0092B-C50C-407E-A947-70E740481C1C}">
                <a14:useLocalDpi xmlns:a14="http://schemas.microsoft.com/office/drawing/2010/main" val="0"/>
              </a:ext>
            </a:extLst>
          </a:blip>
          <a:srcRect l="6429" r="11072" b="1733"/>
          <a:stretch/>
        </p:blipFill>
        <p:spPr>
          <a:xfrm>
            <a:off x="7342289" y="5244029"/>
            <a:ext cx="1371600" cy="1094014"/>
          </a:xfrm>
          <a:prstGeom prst="rect">
            <a:avLst/>
          </a:prstGeom>
        </p:spPr>
      </p:pic>
      <p:pic>
        <p:nvPicPr>
          <p:cNvPr id="4" name="Picture 3"/>
          <p:cNvPicPr>
            <a:picLocks noChangeAspect="1"/>
          </p:cNvPicPr>
          <p:nvPr/>
        </p:nvPicPr>
        <p:blipFill>
          <a:blip r:embed="rId15"/>
          <a:stretch>
            <a:fillRect/>
          </a:stretch>
        </p:blipFill>
        <p:spPr>
          <a:xfrm>
            <a:off x="3578753" y="3366479"/>
            <a:ext cx="1405467" cy="1405467"/>
          </a:xfrm>
          <a:prstGeom prst="rect">
            <a:avLst/>
          </a:prstGeom>
        </p:spPr>
      </p:pic>
      <p:grpSp>
        <p:nvGrpSpPr>
          <p:cNvPr id="17" name="Group 16"/>
          <p:cNvGrpSpPr/>
          <p:nvPr/>
        </p:nvGrpSpPr>
        <p:grpSpPr>
          <a:xfrm>
            <a:off x="8554747" y="4463795"/>
            <a:ext cx="1128633" cy="1128633"/>
            <a:chOff x="8075943" y="2423"/>
            <a:chExt cx="1458241" cy="1458241"/>
          </a:xfrm>
        </p:grpSpPr>
        <p:sp>
          <p:nvSpPr>
            <p:cNvPr id="18" name="Oval 17"/>
            <p:cNvSpPr/>
            <p:nvPr/>
          </p:nvSpPr>
          <p:spPr>
            <a:xfrm>
              <a:off x="8075943" y="2423"/>
              <a:ext cx="1458241" cy="1458241"/>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Oval 4"/>
            <p:cNvSpPr txBox="1"/>
            <p:nvPr/>
          </p:nvSpPr>
          <p:spPr>
            <a:xfrm>
              <a:off x="8289497" y="215977"/>
              <a:ext cx="1031133" cy="103113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Lower Methane Emissions</a:t>
              </a:r>
              <a:b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(5-10%)</a:t>
              </a: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9" name="TextBox 8"/>
          <p:cNvSpPr txBox="1"/>
          <p:nvPr/>
        </p:nvSpPr>
        <p:spPr>
          <a:xfrm>
            <a:off x="5303580" y="6543683"/>
            <a:ext cx="52197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Numbers indicate nominal GHG reduction potential</a:t>
            </a:r>
          </a:p>
        </p:txBody>
      </p:sp>
      <p:sp>
        <p:nvSpPr>
          <p:cNvPr id="11" name="Slide Number Placeholder 10">
            <a:extLst>
              <a:ext uri="{FF2B5EF4-FFF2-40B4-BE49-F238E27FC236}">
                <a16:creationId xmlns:a16="http://schemas.microsoft.com/office/drawing/2014/main" id="{C9ABD2FC-9495-5779-4EBE-CEEA57B9BAB7}"/>
              </a:ext>
            </a:extLst>
          </p:cNvPr>
          <p:cNvSpPr>
            <a:spLocks noGrp="1"/>
          </p:cNvSpPr>
          <p:nvPr>
            <p:ph type="sldNum" sz="quarter" idx="12"/>
          </p:nvPr>
        </p:nvSpPr>
        <p:spPr>
          <a:xfrm>
            <a:off x="462787" y="6252178"/>
            <a:ext cx="780010" cy="365125"/>
          </a:xfrm>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91932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707BD8-E5C2-4FB7-8009-19103CE08137}"/>
              </a:ext>
            </a:extLst>
          </p:cNvPr>
          <p:cNvSpPr>
            <a:spLocks noGrp="1"/>
          </p:cNvSpPr>
          <p:nvPr>
            <p:ph type="sldNum" sz="quarter" idx="12"/>
          </p:nvPr>
        </p:nvSpPr>
        <p:spPr>
          <a:xfrm>
            <a:off x="378495" y="6211725"/>
            <a:ext cx="780010" cy="365125"/>
          </a:xfrm>
        </p:spPr>
        <p:txBody>
          <a:bodyPr/>
          <a:lstStyle/>
          <a:p>
            <a:fld id="{3A98EE3D-8CD1-4C3F-BD1C-C98C9596463C}" type="slidenum">
              <a:rPr lang="en-US" smtClean="0"/>
              <a:t>4</a:t>
            </a:fld>
            <a:endParaRPr lang="en-US" dirty="0"/>
          </a:p>
        </p:txBody>
      </p:sp>
      <p:sp>
        <p:nvSpPr>
          <p:cNvPr id="4" name="Title 3">
            <a:extLst>
              <a:ext uri="{FF2B5EF4-FFF2-40B4-BE49-F238E27FC236}">
                <a16:creationId xmlns:a16="http://schemas.microsoft.com/office/drawing/2014/main" id="{D031E7D6-F9A7-D510-F904-226D2803101F}"/>
              </a:ext>
            </a:extLst>
          </p:cNvPr>
          <p:cNvSpPr>
            <a:spLocks noGrp="1"/>
          </p:cNvSpPr>
          <p:nvPr>
            <p:ph type="title"/>
          </p:nvPr>
        </p:nvSpPr>
        <p:spPr/>
        <p:txBody>
          <a:bodyPr/>
          <a:lstStyle/>
          <a:p>
            <a:r>
              <a:rPr lang="en-US" dirty="0"/>
              <a:t>Hydrogen…</a:t>
            </a:r>
          </a:p>
        </p:txBody>
      </p:sp>
      <p:sp>
        <p:nvSpPr>
          <p:cNvPr id="5" name="Content Placeholder 1">
            <a:extLst>
              <a:ext uri="{FF2B5EF4-FFF2-40B4-BE49-F238E27FC236}">
                <a16:creationId xmlns:a16="http://schemas.microsoft.com/office/drawing/2014/main" id="{D1FC6C1E-C5B0-E993-9F5C-B29F598D25EA}"/>
              </a:ext>
            </a:extLst>
          </p:cNvPr>
          <p:cNvSpPr txBox="1">
            <a:spLocks/>
          </p:cNvSpPr>
          <p:nvPr/>
        </p:nvSpPr>
        <p:spPr>
          <a:xfrm>
            <a:off x="757990" y="1822342"/>
            <a:ext cx="11318753" cy="4389383"/>
          </a:xfrm>
          <a:prstGeom prst="rect">
            <a:avLst/>
          </a:prstGeom>
        </p:spPr>
        <p:txBody>
          <a:bodyPr>
            <a:normAutofit/>
          </a:bodyPr>
          <a:lstStyle>
            <a:lvl1pPr marL="1828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1pPr>
            <a:lvl2pPr marL="411480" indent="-182880" algn="l" defTabSz="914400" rtl="0" eaLnBrk="1" latinLnBrk="0" hangingPunct="1">
              <a:lnSpc>
                <a:spcPct val="100000"/>
              </a:lnSpc>
              <a:spcBef>
                <a:spcPts val="600"/>
              </a:spcBef>
              <a:spcAft>
                <a:spcPts val="600"/>
              </a:spcAft>
              <a:buClr>
                <a:schemeClr val="tx1"/>
              </a:buClr>
              <a:buSzPct val="100000"/>
              <a:buFont typeface="Arial" panose="020B0604020202020204" pitchFamily="34" charset="0"/>
              <a:buChar char="‒"/>
              <a:defRPr sz="2000" kern="1200" spc="0" baseline="0">
                <a:solidFill>
                  <a:srgbClr val="777777"/>
                </a:solidFill>
                <a:latin typeface="+mn-lt"/>
                <a:ea typeface="+mn-ea"/>
                <a:cs typeface="+mn-cs"/>
              </a:defRPr>
            </a:lvl2pPr>
            <a:lvl3pPr marL="640080" indent="-18288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000" kern="1200" spc="0" baseline="0">
                <a:solidFill>
                  <a:srgbClr val="777777"/>
                </a:solidFill>
                <a:latin typeface="+mn-lt"/>
                <a:ea typeface="+mn-ea"/>
                <a:cs typeface="+mn-cs"/>
              </a:defRPr>
            </a:lvl3pPr>
            <a:lvl4pPr marL="822960" indent="-182880" algn="l" defTabSz="914400" rtl="0" eaLnBrk="1" latinLnBrk="0" hangingPunct="1">
              <a:lnSpc>
                <a:spcPct val="100000"/>
              </a:lnSpc>
              <a:spcBef>
                <a:spcPts val="600"/>
              </a:spcBef>
              <a:spcAft>
                <a:spcPts val="600"/>
              </a:spcAft>
              <a:buClr>
                <a:schemeClr val="accent1"/>
              </a:buClr>
              <a:buSzPct val="100000"/>
              <a:buFont typeface="Segoe UI" panose="020B0502040204020203" pitchFamily="34" charset="0"/>
              <a:buChar char="–"/>
              <a:defRPr sz="2000" kern="1200" spc="0" baseline="0">
                <a:solidFill>
                  <a:srgbClr val="777777"/>
                </a:solidFill>
                <a:latin typeface="+mn-lt"/>
                <a:ea typeface="+mn-ea"/>
                <a:cs typeface="+mn-cs"/>
              </a:defRPr>
            </a:lvl4pPr>
            <a:lvl5pPr marL="100584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2000" kern="1200" spc="0" baseline="0">
                <a:solidFill>
                  <a:srgbClr val="77777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is an energy carrier that can be used to store energy over long periods of time and to transport energy over large distances</a:t>
            </a:r>
          </a:p>
          <a:p>
            <a:r>
              <a:rPr lang="en-US" sz="2800" dirty="0"/>
              <a:t>provides a low-carbon emissions fuel</a:t>
            </a:r>
          </a:p>
          <a:p>
            <a:r>
              <a:rPr lang="en-US" sz="2800" dirty="0"/>
              <a:t>offers a beneficial use of excess electricity produced by renewables</a:t>
            </a:r>
          </a:p>
          <a:p>
            <a:r>
              <a:rPr lang="en-US" sz="2800" dirty="0"/>
              <a:t>enables new zero emission transportation applications like heavy-duty and light duty vehicles and use at ports</a:t>
            </a:r>
          </a:p>
          <a:p>
            <a:r>
              <a:rPr lang="en-US" sz="2800" dirty="0"/>
              <a:t>supports zero emission distributed power applications with fuel cells and lower GHG emissions with turbines</a:t>
            </a:r>
          </a:p>
          <a:p>
            <a:endParaRPr lang="en-US" sz="2800" dirty="0"/>
          </a:p>
          <a:p>
            <a:endParaRPr lang="en-US" dirty="0"/>
          </a:p>
        </p:txBody>
      </p:sp>
    </p:spTree>
    <p:extLst>
      <p:ext uri="{BB962C8B-B14F-4D97-AF65-F5344CB8AC3E}">
        <p14:creationId xmlns:p14="http://schemas.microsoft.com/office/powerpoint/2010/main" val="340101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B57DD3-B39A-B97E-6960-E4C77A1EAC3C}"/>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Title 3">
            <a:extLst>
              <a:ext uri="{FF2B5EF4-FFF2-40B4-BE49-F238E27FC236}">
                <a16:creationId xmlns:a16="http://schemas.microsoft.com/office/drawing/2014/main" id="{B004C9F6-8245-7A75-7FA8-770F6A344720}"/>
              </a:ext>
            </a:extLst>
          </p:cNvPr>
          <p:cNvSpPr>
            <a:spLocks noGrp="1"/>
          </p:cNvSpPr>
          <p:nvPr>
            <p:ph type="title"/>
          </p:nvPr>
        </p:nvSpPr>
        <p:spPr>
          <a:xfrm>
            <a:off x="378495" y="257365"/>
            <a:ext cx="9158274" cy="1010413"/>
          </a:xfrm>
        </p:spPr>
        <p:txBody>
          <a:bodyPr/>
          <a:lstStyle/>
          <a:p>
            <a:r>
              <a:rPr lang="en-US" dirty="0"/>
              <a:t>Leveraging Gas Infrastructure for Hydrogen</a:t>
            </a:r>
          </a:p>
        </p:txBody>
      </p:sp>
      <p:sp>
        <p:nvSpPr>
          <p:cNvPr id="5" name="Content Placeholder 2">
            <a:extLst>
              <a:ext uri="{FF2B5EF4-FFF2-40B4-BE49-F238E27FC236}">
                <a16:creationId xmlns:a16="http://schemas.microsoft.com/office/drawing/2014/main" id="{54DABC82-966A-9930-C6D8-B79862E940C0}"/>
              </a:ext>
            </a:extLst>
          </p:cNvPr>
          <p:cNvSpPr txBox="1">
            <a:spLocks/>
          </p:cNvSpPr>
          <p:nvPr/>
        </p:nvSpPr>
        <p:spPr>
          <a:xfrm>
            <a:off x="7712076" y="1339961"/>
            <a:ext cx="4490434" cy="44438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600"/>
              </a:spcAft>
              <a:buClr>
                <a:schemeClr val="accent2"/>
              </a:buClr>
            </a:pPr>
            <a:r>
              <a:rPr lang="en-US" sz="1800" dirty="0"/>
              <a:t>Risk Assessments</a:t>
            </a:r>
          </a:p>
          <a:p>
            <a:pPr>
              <a:lnSpc>
                <a:spcPct val="100000"/>
              </a:lnSpc>
              <a:spcBef>
                <a:spcPts val="0"/>
              </a:spcBef>
              <a:spcAft>
                <a:spcPts val="1600"/>
              </a:spcAft>
              <a:buClr>
                <a:schemeClr val="accent2"/>
              </a:buClr>
            </a:pPr>
            <a:r>
              <a:rPr lang="en-US" sz="1800" dirty="0"/>
              <a:t>System Compatibility</a:t>
            </a:r>
          </a:p>
          <a:p>
            <a:pPr>
              <a:lnSpc>
                <a:spcPct val="100000"/>
              </a:lnSpc>
              <a:spcBef>
                <a:spcPts val="0"/>
              </a:spcBef>
              <a:spcAft>
                <a:spcPts val="1600"/>
              </a:spcAft>
              <a:buClr>
                <a:schemeClr val="accent2"/>
              </a:buClr>
            </a:pPr>
            <a:r>
              <a:rPr lang="en-US" sz="1800" dirty="0"/>
              <a:t>Engineering and Safety Tools</a:t>
            </a:r>
          </a:p>
          <a:p>
            <a:pPr>
              <a:lnSpc>
                <a:spcPct val="100000"/>
              </a:lnSpc>
              <a:spcBef>
                <a:spcPts val="0"/>
              </a:spcBef>
              <a:spcAft>
                <a:spcPts val="1600"/>
              </a:spcAft>
              <a:buClr>
                <a:schemeClr val="accent2"/>
              </a:buClr>
            </a:pPr>
            <a:r>
              <a:rPr lang="en-US" sz="1800" dirty="0"/>
              <a:t>Standards and Codes</a:t>
            </a:r>
          </a:p>
          <a:p>
            <a:pPr>
              <a:lnSpc>
                <a:spcPct val="100000"/>
              </a:lnSpc>
              <a:spcBef>
                <a:spcPts val="0"/>
              </a:spcBef>
              <a:spcAft>
                <a:spcPts val="1600"/>
              </a:spcAft>
              <a:buClr>
                <a:schemeClr val="accent2"/>
              </a:buClr>
            </a:pPr>
            <a:r>
              <a:rPr lang="en-US" sz="1800" dirty="0"/>
              <a:t>Customer Focus, Outreach, Education</a:t>
            </a:r>
          </a:p>
        </p:txBody>
      </p:sp>
      <p:pic>
        <p:nvPicPr>
          <p:cNvPr id="6" name="Picture 5">
            <a:extLst>
              <a:ext uri="{FF2B5EF4-FFF2-40B4-BE49-F238E27FC236}">
                <a16:creationId xmlns:a16="http://schemas.microsoft.com/office/drawing/2014/main" id="{180490DA-E4D9-8E52-0EB3-C832A4B9CBB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5612" y="3657601"/>
            <a:ext cx="4976388" cy="3058656"/>
          </a:xfrm>
          <a:prstGeom prst="rect">
            <a:avLst/>
          </a:prstGeom>
        </p:spPr>
      </p:pic>
      <p:pic>
        <p:nvPicPr>
          <p:cNvPr id="7" name="Picture 6">
            <a:extLst>
              <a:ext uri="{FF2B5EF4-FFF2-40B4-BE49-F238E27FC236}">
                <a16:creationId xmlns:a16="http://schemas.microsoft.com/office/drawing/2014/main" id="{8C225920-2DC1-624E-8A70-47C158296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03" y="1833427"/>
            <a:ext cx="7055909" cy="4158090"/>
          </a:xfrm>
          <a:prstGeom prst="rect">
            <a:avLst/>
          </a:prstGeom>
        </p:spPr>
      </p:pic>
      <p:sp>
        <p:nvSpPr>
          <p:cNvPr id="8" name="TextBox 7">
            <a:extLst>
              <a:ext uri="{FF2B5EF4-FFF2-40B4-BE49-F238E27FC236}">
                <a16:creationId xmlns:a16="http://schemas.microsoft.com/office/drawing/2014/main" id="{FA3B41A4-B23F-0E7C-3AB1-D0DFAFC31251}"/>
              </a:ext>
            </a:extLst>
          </p:cNvPr>
          <p:cNvSpPr txBox="1"/>
          <p:nvPr/>
        </p:nvSpPr>
        <p:spPr>
          <a:xfrm>
            <a:off x="670922" y="5991303"/>
            <a:ext cx="1943100" cy="215444"/>
          </a:xfrm>
          <a:prstGeom prst="rect">
            <a:avLst/>
          </a:prstGeom>
          <a:noFill/>
        </p:spPr>
        <p:txBody>
          <a:bodyPr wrap="square" rtlCol="0">
            <a:spAutoFit/>
          </a:bodyPr>
          <a:lstStyle/>
          <a:p>
            <a:r>
              <a:rPr lang="en-US" sz="800" dirty="0">
                <a:solidFill>
                  <a:schemeClr val="bg2">
                    <a:lumMod val="50000"/>
                  </a:schemeClr>
                </a:solidFill>
              </a:rPr>
              <a:t>Source: EIA</a:t>
            </a:r>
          </a:p>
        </p:txBody>
      </p:sp>
      <p:sp>
        <p:nvSpPr>
          <p:cNvPr id="9" name="Slide Number Placeholder 2">
            <a:extLst>
              <a:ext uri="{FF2B5EF4-FFF2-40B4-BE49-F238E27FC236}">
                <a16:creationId xmlns:a16="http://schemas.microsoft.com/office/drawing/2014/main" id="{67546178-B58D-ACAE-B21C-80E56EA52B57}"/>
              </a:ext>
            </a:extLst>
          </p:cNvPr>
          <p:cNvSpPr txBox="1">
            <a:spLocks/>
          </p:cNvSpPr>
          <p:nvPr/>
        </p:nvSpPr>
        <p:spPr>
          <a:xfrm>
            <a:off x="378495" y="6211725"/>
            <a:ext cx="780010" cy="365125"/>
          </a:xfrm>
          <a:prstGeom prst="rect">
            <a:avLst/>
          </a:prstGeom>
        </p:spPr>
        <p:txBody>
          <a:bodyPr vert="horz" lIns="91440" tIns="45720" rIns="91440" bIns="45720" rtlCol="0" anchor="ctr"/>
          <a:lstStyle>
            <a:defPPr>
              <a:defRPr lang="en-US"/>
            </a:defPPr>
            <a:lvl1pPr marL="0" algn="l" defTabSz="914400" rtl="0" eaLnBrk="1" latinLnBrk="0" hangingPunct="1">
              <a:defRPr sz="900" b="0" kern="1200">
                <a:solidFill>
                  <a:srgbClr val="77777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165101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C230FAD-9736-4BF2-BFCF-396EC3B61CAD}"/>
              </a:ext>
            </a:extLst>
          </p:cNvPr>
          <p:cNvSpPr>
            <a:spLocks noGrp="1"/>
          </p:cNvSpPr>
          <p:nvPr>
            <p:ph type="subTitle" idx="13"/>
          </p:nvPr>
        </p:nvSpPr>
        <p:spPr>
          <a:xfrm>
            <a:off x="318238" y="1618256"/>
            <a:ext cx="9144000" cy="624226"/>
          </a:xfrm>
        </p:spPr>
        <p:txBody>
          <a:bodyPr/>
          <a:lstStyle/>
          <a:p>
            <a:r>
              <a:rPr lang="en-US" dirty="0"/>
              <a:t>Current GTI Energy Projects</a:t>
            </a:r>
          </a:p>
        </p:txBody>
      </p:sp>
      <p:sp>
        <p:nvSpPr>
          <p:cNvPr id="5" name="Title 1">
            <a:extLst>
              <a:ext uri="{FF2B5EF4-FFF2-40B4-BE49-F238E27FC236}">
                <a16:creationId xmlns:a16="http://schemas.microsoft.com/office/drawing/2014/main" id="{B2C2AADA-DC9F-4BAF-BDC6-8EF07361EC35}"/>
              </a:ext>
            </a:extLst>
          </p:cNvPr>
          <p:cNvSpPr txBox="1">
            <a:spLocks/>
          </p:cNvSpPr>
          <p:nvPr/>
        </p:nvSpPr>
        <p:spPr>
          <a:xfrm>
            <a:off x="620134" y="225150"/>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spc="300">
                <a:solidFill>
                  <a:schemeClr val="accent1"/>
                </a:solidFill>
                <a:latin typeface="Avenir Heavy" panose="02000503020000020003"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0" dirty="0">
                <a:solidFill>
                  <a:srgbClr val="777777"/>
                </a:solidFill>
                <a:latin typeface="+mj-lt"/>
              </a:rPr>
              <a:t>Enabling</a:t>
            </a:r>
            <a:r>
              <a:rPr kumimoji="0" lang="en-US" sz="3200" b="0" i="0" u="none" strike="noStrike" kern="1200" spc="300" normalizeH="0" noProof="0" dirty="0">
                <a:ln>
                  <a:noFill/>
                </a:ln>
                <a:solidFill>
                  <a:srgbClr val="777777"/>
                </a:solidFill>
                <a:effectLst/>
                <a:uLnTx/>
                <a:uFillTx/>
                <a:latin typeface="+mj-lt"/>
                <a:ea typeface="+mj-ea"/>
                <a:cs typeface="+mj-cs"/>
              </a:rPr>
              <a:t> Hydrogen use for Residential/Commercial Applications</a:t>
            </a:r>
          </a:p>
        </p:txBody>
      </p:sp>
      <p:sp>
        <p:nvSpPr>
          <p:cNvPr id="6" name="Content Placeholder 2">
            <a:extLst>
              <a:ext uri="{FF2B5EF4-FFF2-40B4-BE49-F238E27FC236}">
                <a16:creationId xmlns:a16="http://schemas.microsoft.com/office/drawing/2014/main" id="{04BA8440-C57C-4493-B6CE-4F4E618B5CDE}"/>
              </a:ext>
            </a:extLst>
          </p:cNvPr>
          <p:cNvSpPr txBox="1">
            <a:spLocks/>
          </p:cNvSpPr>
          <p:nvPr/>
        </p:nvSpPr>
        <p:spPr>
          <a:xfrm>
            <a:off x="318238" y="2145202"/>
            <a:ext cx="462280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ts val="2400"/>
              </a:lnSpc>
              <a:spcBef>
                <a:spcPts val="0"/>
              </a:spcBef>
              <a:spcAft>
                <a:spcPts val="60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777777"/>
                </a:solidFill>
                <a:effectLst/>
                <a:uLnTx/>
                <a:uFillTx/>
                <a:latin typeface="+mn-lt"/>
                <a:ea typeface="+mn-ea"/>
                <a:cs typeface="+mn-cs"/>
              </a:rPr>
              <a:t>Demonstrate high hydrogen blends in residential and commercial combustion equipment</a:t>
            </a:r>
          </a:p>
          <a:p>
            <a:pPr marL="228600" marR="0" lvl="0" indent="-228600" algn="l" defTabSz="914400" rtl="0" eaLnBrk="1" fontAlgn="auto" latinLnBrk="0" hangingPunct="1">
              <a:lnSpc>
                <a:spcPts val="2400"/>
              </a:lnSpc>
              <a:spcBef>
                <a:spcPts val="0"/>
              </a:spcBef>
              <a:spcAft>
                <a:spcPts val="60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777777"/>
                </a:solidFill>
                <a:effectLst/>
                <a:uLnTx/>
                <a:uFillTx/>
                <a:latin typeface="+mn-lt"/>
                <a:ea typeface="+mn-ea"/>
                <a:cs typeface="+mn-cs"/>
              </a:rPr>
              <a:t>Performance testing of appliances with varying hydrogen blends</a:t>
            </a:r>
          </a:p>
          <a:p>
            <a:pPr marL="228600" marR="0" lvl="0" indent="-228600" algn="l" defTabSz="914400" rtl="0" eaLnBrk="1" fontAlgn="auto" latinLnBrk="0" hangingPunct="1">
              <a:lnSpc>
                <a:spcPts val="2400"/>
              </a:lnSpc>
              <a:spcBef>
                <a:spcPts val="0"/>
              </a:spcBef>
              <a:spcAft>
                <a:spcPts val="60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777777"/>
                </a:solidFill>
                <a:effectLst/>
                <a:uLnTx/>
                <a:uFillTx/>
                <a:latin typeface="+mn-lt"/>
                <a:ea typeface="+mn-ea"/>
                <a:cs typeface="+mn-cs"/>
              </a:rPr>
              <a:t>Quantify the ability of appliances to retain normal operations (emissions, efficiency, cycling)</a:t>
            </a:r>
          </a:p>
          <a:p>
            <a:pPr marL="228600" marR="0" lvl="0" indent="-228600" algn="l" defTabSz="914400" rtl="0" eaLnBrk="1" fontAlgn="auto" latinLnBrk="0" hangingPunct="1">
              <a:lnSpc>
                <a:spcPts val="2400"/>
              </a:lnSpc>
              <a:spcBef>
                <a:spcPts val="0"/>
              </a:spcBef>
              <a:spcAft>
                <a:spcPts val="60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777777"/>
                </a:solidFill>
                <a:effectLst/>
                <a:uLnTx/>
                <a:uFillTx/>
                <a:latin typeface="+mn-lt"/>
                <a:ea typeface="+mn-ea"/>
                <a:cs typeface="+mn-cs"/>
              </a:rPr>
              <a:t>Hydrogen sensor development for “behind the meter” applications and in-situ sensing</a:t>
            </a:r>
          </a:p>
        </p:txBody>
      </p:sp>
      <p:sp>
        <p:nvSpPr>
          <p:cNvPr id="9" name="TextBox 8">
            <a:extLst>
              <a:ext uri="{FF2B5EF4-FFF2-40B4-BE49-F238E27FC236}">
                <a16:creationId xmlns:a16="http://schemas.microsoft.com/office/drawing/2014/main" id="{EE48BE66-E7C5-443C-861E-745A488FF092}"/>
              </a:ext>
            </a:extLst>
          </p:cNvPr>
          <p:cNvSpPr txBox="1"/>
          <p:nvPr/>
        </p:nvSpPr>
        <p:spPr>
          <a:xfrm>
            <a:off x="10613358" y="6620676"/>
            <a:ext cx="4020897" cy="338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Calibri" panose="020F0502020204030204"/>
                <a:ea typeface="+mn-ea"/>
                <a:cs typeface="+mn-cs"/>
              </a:rPr>
              <a:t>Source:  Bekeart</a:t>
            </a:r>
          </a:p>
        </p:txBody>
      </p:sp>
      <p:pic>
        <p:nvPicPr>
          <p:cNvPr id="11" name="Picture 2">
            <a:extLst>
              <a:ext uri="{FF2B5EF4-FFF2-40B4-BE49-F238E27FC236}">
                <a16:creationId xmlns:a16="http://schemas.microsoft.com/office/drawing/2014/main" id="{5466E37C-4CA3-4774-8AD9-5048A523AA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57"/>
          <a:stretch/>
        </p:blipFill>
        <p:spPr bwMode="auto">
          <a:xfrm>
            <a:off x="5531444" y="2873247"/>
            <a:ext cx="2286001" cy="13942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AA246B2C-1873-4F5E-BB6E-F105F3222D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01"/>
          <a:stretch/>
        </p:blipFill>
        <p:spPr bwMode="auto">
          <a:xfrm>
            <a:off x="5531443" y="4314143"/>
            <a:ext cx="2286001" cy="12355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EEDCBF7-1EEF-40CE-AA30-D7E67A522F38}"/>
              </a:ext>
            </a:extLst>
          </p:cNvPr>
          <p:cNvSpPr txBox="1"/>
          <p:nvPr/>
        </p:nvSpPr>
        <p:spPr>
          <a:xfrm>
            <a:off x="5531443" y="2864011"/>
            <a:ext cx="199514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rPr>
              <a:t>30% H2 / 70% CH4</a:t>
            </a:r>
          </a:p>
        </p:txBody>
      </p:sp>
      <p:sp>
        <p:nvSpPr>
          <p:cNvPr id="14" name="TextBox 13">
            <a:extLst>
              <a:ext uri="{FF2B5EF4-FFF2-40B4-BE49-F238E27FC236}">
                <a16:creationId xmlns:a16="http://schemas.microsoft.com/office/drawing/2014/main" id="{82AB6B9E-95E6-4C1A-8C2F-3604F47BB783}"/>
              </a:ext>
            </a:extLst>
          </p:cNvPr>
          <p:cNvSpPr txBox="1"/>
          <p:nvPr/>
        </p:nvSpPr>
        <p:spPr>
          <a:xfrm>
            <a:off x="5531442" y="4320628"/>
            <a:ext cx="199514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rPr>
              <a:t>100% Natural Gas</a:t>
            </a:r>
          </a:p>
        </p:txBody>
      </p:sp>
      <p:pic>
        <p:nvPicPr>
          <p:cNvPr id="15" name="Picture 14">
            <a:extLst>
              <a:ext uri="{FF2B5EF4-FFF2-40B4-BE49-F238E27FC236}">
                <a16:creationId xmlns:a16="http://schemas.microsoft.com/office/drawing/2014/main" id="{6323D507-3E96-4C4E-9ED9-E700189CBD83}"/>
              </a:ext>
            </a:extLst>
          </p:cNvPr>
          <p:cNvPicPr>
            <a:picLocks noChangeAspect="1"/>
          </p:cNvPicPr>
          <p:nvPr/>
        </p:nvPicPr>
        <p:blipFill>
          <a:blip r:embed="rId5"/>
          <a:stretch>
            <a:fillRect/>
          </a:stretch>
        </p:blipFill>
        <p:spPr>
          <a:xfrm>
            <a:off x="10312590" y="3925746"/>
            <a:ext cx="1743294" cy="1272671"/>
          </a:xfrm>
          <a:prstGeom prst="rect">
            <a:avLst/>
          </a:prstGeom>
        </p:spPr>
      </p:pic>
      <p:pic>
        <p:nvPicPr>
          <p:cNvPr id="16" name="Picture 15">
            <a:extLst>
              <a:ext uri="{FF2B5EF4-FFF2-40B4-BE49-F238E27FC236}">
                <a16:creationId xmlns:a16="http://schemas.microsoft.com/office/drawing/2014/main" id="{695F3A8E-7399-47C2-B1A1-C4D33963C8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3195" y="5592743"/>
            <a:ext cx="1099232" cy="1099232"/>
          </a:xfrm>
          <a:prstGeom prst="rect">
            <a:avLst/>
          </a:prstGeom>
        </p:spPr>
      </p:pic>
      <p:pic>
        <p:nvPicPr>
          <p:cNvPr id="17" name="Picture 16">
            <a:extLst>
              <a:ext uri="{FF2B5EF4-FFF2-40B4-BE49-F238E27FC236}">
                <a16:creationId xmlns:a16="http://schemas.microsoft.com/office/drawing/2014/main" id="{37C38044-DCB4-4F83-810E-73E4843809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6527" y="4847378"/>
            <a:ext cx="2154487" cy="1288469"/>
          </a:xfrm>
          <a:prstGeom prst="rect">
            <a:avLst/>
          </a:prstGeom>
        </p:spPr>
      </p:pic>
      <p:pic>
        <p:nvPicPr>
          <p:cNvPr id="18" name="Picture 2" descr="Image result for danish gas technology centre">
            <a:extLst>
              <a:ext uri="{FF2B5EF4-FFF2-40B4-BE49-F238E27FC236}">
                <a16:creationId xmlns:a16="http://schemas.microsoft.com/office/drawing/2014/main" id="{0ED37A8B-4371-4287-A5D6-7701BEF0E10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562657" y="4650501"/>
            <a:ext cx="1352665" cy="5035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891D845-410F-480C-9156-C2E81D9DFF26}"/>
              </a:ext>
            </a:extLst>
          </p:cNvPr>
          <p:cNvPicPr>
            <a:picLocks noChangeAspect="1"/>
          </p:cNvPicPr>
          <p:nvPr/>
        </p:nvPicPr>
        <p:blipFill>
          <a:blip r:embed="rId9"/>
          <a:stretch>
            <a:fillRect/>
          </a:stretch>
        </p:blipFill>
        <p:spPr>
          <a:xfrm>
            <a:off x="10559749" y="5654655"/>
            <a:ext cx="1099233" cy="818034"/>
          </a:xfrm>
          <a:prstGeom prst="rect">
            <a:avLst/>
          </a:prstGeom>
        </p:spPr>
      </p:pic>
      <p:pic>
        <p:nvPicPr>
          <p:cNvPr id="20" name="Picture 19">
            <a:extLst>
              <a:ext uri="{FF2B5EF4-FFF2-40B4-BE49-F238E27FC236}">
                <a16:creationId xmlns:a16="http://schemas.microsoft.com/office/drawing/2014/main" id="{20CE6666-9B6D-45F0-8E9B-3C69D826865B}"/>
              </a:ext>
            </a:extLst>
          </p:cNvPr>
          <p:cNvPicPr>
            <a:picLocks noChangeAspect="1"/>
          </p:cNvPicPr>
          <p:nvPr/>
        </p:nvPicPr>
        <p:blipFill>
          <a:blip r:embed="rId10"/>
          <a:stretch>
            <a:fillRect/>
          </a:stretch>
        </p:blipFill>
        <p:spPr>
          <a:xfrm>
            <a:off x="8702811" y="1801752"/>
            <a:ext cx="2711129" cy="686900"/>
          </a:xfrm>
          <a:prstGeom prst="rect">
            <a:avLst/>
          </a:prstGeom>
        </p:spPr>
      </p:pic>
      <p:pic>
        <p:nvPicPr>
          <p:cNvPr id="21" name="Picture 20">
            <a:extLst>
              <a:ext uri="{FF2B5EF4-FFF2-40B4-BE49-F238E27FC236}">
                <a16:creationId xmlns:a16="http://schemas.microsoft.com/office/drawing/2014/main" id="{FBC37E3B-A497-40D6-9C2D-73CED815F22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25005" y="2625839"/>
            <a:ext cx="2168723" cy="578326"/>
          </a:xfrm>
          <a:prstGeom prst="rect">
            <a:avLst/>
          </a:prstGeom>
        </p:spPr>
      </p:pic>
      <p:pic>
        <p:nvPicPr>
          <p:cNvPr id="22" name="Picture 21" descr="A picture containing food&#10;&#10;Description automatically generated">
            <a:extLst>
              <a:ext uri="{FF2B5EF4-FFF2-40B4-BE49-F238E27FC236}">
                <a16:creationId xmlns:a16="http://schemas.microsoft.com/office/drawing/2014/main" id="{7967697C-6EC8-4626-85C8-6C8AE1BFA28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50545" y="2276522"/>
            <a:ext cx="2074460" cy="1152478"/>
          </a:xfrm>
          <a:prstGeom prst="rect">
            <a:avLst/>
          </a:prstGeom>
        </p:spPr>
      </p:pic>
      <p:pic>
        <p:nvPicPr>
          <p:cNvPr id="23" name="Picture 2" descr="Tokyo Gas – Logos Download">
            <a:extLst>
              <a:ext uri="{FF2B5EF4-FFF2-40B4-BE49-F238E27FC236}">
                <a16:creationId xmlns:a16="http://schemas.microsoft.com/office/drawing/2014/main" id="{52F5B74E-40D1-428F-9592-7B9B65115BF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t="37407" b="32470"/>
          <a:stretch/>
        </p:blipFill>
        <p:spPr bwMode="auto">
          <a:xfrm>
            <a:off x="10237720" y="5154074"/>
            <a:ext cx="1743295" cy="5251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red and white sign&#10;&#10;Description automatically generated">
            <a:extLst>
              <a:ext uri="{FF2B5EF4-FFF2-40B4-BE49-F238E27FC236}">
                <a16:creationId xmlns:a16="http://schemas.microsoft.com/office/drawing/2014/main" id="{EF455BB7-1044-4535-AED3-9462DD45EB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18929" y="3345089"/>
            <a:ext cx="1231214" cy="1231214"/>
          </a:xfrm>
          <a:prstGeom prst="rect">
            <a:avLst/>
          </a:prstGeom>
        </p:spPr>
      </p:pic>
      <p:pic>
        <p:nvPicPr>
          <p:cNvPr id="25" name="Picture 4" descr="Trane Technologies creates 100% HVACR focus - Cooling Post">
            <a:extLst>
              <a:ext uri="{FF2B5EF4-FFF2-40B4-BE49-F238E27FC236}">
                <a16:creationId xmlns:a16="http://schemas.microsoft.com/office/drawing/2014/main" id="{3DE43326-1729-4B06-835F-9B9E42D80B6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130468" y="3273465"/>
            <a:ext cx="1743294" cy="99784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11BE0F2-0FBE-498A-9890-00D798931C1B}"/>
              </a:ext>
            </a:extLst>
          </p:cNvPr>
          <p:cNvSpPr txBox="1"/>
          <p:nvPr/>
        </p:nvSpPr>
        <p:spPr>
          <a:xfrm>
            <a:off x="7482152" y="1351062"/>
            <a:ext cx="5296631"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bg1">
                    <a:lumMod val="50000"/>
                  </a:schemeClr>
                </a:solidFill>
                <a:effectLst/>
                <a:uLnTx/>
                <a:uFillTx/>
                <a:ea typeface="+mn-ea"/>
                <a:cs typeface="+mn-cs"/>
              </a:rPr>
              <a:t>Engagement with Industry</a:t>
            </a:r>
          </a:p>
        </p:txBody>
      </p:sp>
      <p:sp>
        <p:nvSpPr>
          <p:cNvPr id="27" name="Slide Number Placeholder 2">
            <a:extLst>
              <a:ext uri="{FF2B5EF4-FFF2-40B4-BE49-F238E27FC236}">
                <a16:creationId xmlns:a16="http://schemas.microsoft.com/office/drawing/2014/main" id="{66987170-208B-6BD8-E0A5-AEDA3F7229A8}"/>
              </a:ext>
            </a:extLst>
          </p:cNvPr>
          <p:cNvSpPr txBox="1">
            <a:spLocks/>
          </p:cNvSpPr>
          <p:nvPr/>
        </p:nvSpPr>
        <p:spPr>
          <a:xfrm>
            <a:off x="378495" y="6211725"/>
            <a:ext cx="780010" cy="365125"/>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900" b="0" kern="1200">
                <a:solidFill>
                  <a:srgbClr val="77777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2799298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TI Energy">
  <a:themeElements>
    <a:clrScheme name="GTI Energy">
      <a:dk1>
        <a:srgbClr val="7B7B7B"/>
      </a:dk1>
      <a:lt1>
        <a:srgbClr val="FFFFFF"/>
      </a:lt1>
      <a:dk2>
        <a:srgbClr val="000000"/>
      </a:dk2>
      <a:lt2>
        <a:srgbClr val="E6E6E6"/>
      </a:lt2>
      <a:accent1>
        <a:srgbClr val="00559F"/>
      </a:accent1>
      <a:accent2>
        <a:srgbClr val="AAD654"/>
      </a:accent2>
      <a:accent3>
        <a:srgbClr val="35A656"/>
      </a:accent3>
      <a:accent4>
        <a:srgbClr val="EA8B49"/>
      </a:accent4>
      <a:accent5>
        <a:srgbClr val="BFBFBF"/>
      </a:accent5>
      <a:accent6>
        <a:srgbClr val="00B0F0"/>
      </a:accent6>
      <a:hlink>
        <a:srgbClr val="0ABDC6"/>
      </a:hlink>
      <a:folHlink>
        <a:srgbClr val="91278B"/>
      </a:folHlink>
    </a:clrScheme>
    <a:fontScheme name="Custom 1">
      <a:majorFont>
        <a:latin typeface="Segoe UI"/>
        <a:ea typeface=""/>
        <a:cs typeface=""/>
      </a:majorFont>
      <a:minorFont>
        <a:latin typeface="Segoe U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TI-Energy-PPT-pre-template_4-22.pptx" id="{892AF0CA-21CE-45FD-9872-F468505026EF}" vid="{99F87A22-5557-4C43-BFC4-6A3C0BF866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b17178ae-596d-4fd8-96f9-31342fd0e9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56CA513D18534DA64BF9134AEA8840" ma:contentTypeVersion="8" ma:contentTypeDescription="Create a new document." ma:contentTypeScope="" ma:versionID="5671bbc103e596adc11ee808b870167f">
  <xsd:schema xmlns:xsd="http://www.w3.org/2001/XMLSchema" xmlns:xs="http://www.w3.org/2001/XMLSchema" xmlns:p="http://schemas.microsoft.com/office/2006/metadata/properties" xmlns:ns2="b17178ae-596d-4fd8-96f9-31342fd0e9a1" targetNamespace="http://schemas.microsoft.com/office/2006/metadata/properties" ma:root="true" ma:fieldsID="ea7032d1d2d50eabb959c9d9c4e9b664" ns2:_="">
    <xsd:import namespace="b17178ae-596d-4fd8-96f9-31342fd0e9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Thumbnai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178ae-596d-4fd8-96f9-31342fd0e9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Thumbnail" ma:index="14" nillable="true" ma:displayName="Thumbnail" ma:format="Thumbnail" ma:internalName="Thumbnail">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purl.org/dc/elements/1.1/"/>
    <ds:schemaRef ds:uri="http://purl.org/dc/terms/"/>
    <ds:schemaRef ds:uri="http://www.w3.org/XML/1998/namespace"/>
    <ds:schemaRef ds:uri="71af3243-3dd4-4a8d-8c0d-dd76da1f02a5"/>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dcmitype/"/>
    <ds:schemaRef ds:uri="b17178ae-596d-4fd8-96f9-31342fd0e9a1"/>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2A8B663-D587-4F3B-BA57-5CE3158FE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178ae-596d-4fd8-96f9-31342fd0e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GTI-Energy-PPT-template_4-22</Template>
  <TotalTime>351</TotalTime>
  <Words>432</Words>
  <Application>Microsoft Office PowerPoint</Application>
  <PresentationFormat>Widescreen</PresentationFormat>
  <Paragraphs>79</Paragraphs>
  <Slides>6</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Avenir Book</vt:lpstr>
      <vt:lpstr>Avenir Heavy</vt:lpstr>
      <vt:lpstr>Calibri</vt:lpstr>
      <vt:lpstr>Segoe UI</vt:lpstr>
      <vt:lpstr>GTI Energy</vt:lpstr>
      <vt:lpstr>think-cell Slide</vt:lpstr>
      <vt:lpstr>PowerPoint Presentation</vt:lpstr>
      <vt:lpstr>Our strategic initiatives </vt:lpstr>
      <vt:lpstr>Natural Gas Low Greenhouse Gas Pathways</vt:lpstr>
      <vt:lpstr>Hydrogen…</vt:lpstr>
      <vt:lpstr>Leveraging Gas Infrastructure for Hydrogen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Christy Michals</dc:creator>
  <cp:lastModifiedBy>Daniel LeFevers</cp:lastModifiedBy>
  <cp:revision>22</cp:revision>
  <dcterms:created xsi:type="dcterms:W3CDTF">2022-04-23T17:17:22Z</dcterms:created>
  <dcterms:modified xsi:type="dcterms:W3CDTF">2022-06-12T15:17:51Z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0x0101005A56CA513D18534DA64BF9134AEA8840</vt:lpwstr>
  </property>
</Properties>
</file>