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autoCompressPictures="0">
  <p:sldMasterIdLst>
    <p:sldMasterId id="2147483661" r:id="rId1"/>
  </p:sldMasterIdLst>
  <p:notesMasterIdLst>
    <p:notesMasterId r:id="rId14"/>
  </p:notesMasterIdLst>
  <p:sldIdLst>
    <p:sldId id="256" r:id="rId2"/>
    <p:sldId id="284" r:id="rId3"/>
    <p:sldId id="283" r:id="rId4"/>
    <p:sldId id="290" r:id="rId5"/>
    <p:sldId id="291" r:id="rId6"/>
    <p:sldId id="292" r:id="rId7"/>
    <p:sldId id="285" r:id="rId8"/>
    <p:sldId id="286" r:id="rId9"/>
    <p:sldId id="287" r:id="rId10"/>
    <p:sldId id="288" r:id="rId11"/>
    <p:sldId id="289" r:id="rId12"/>
    <p:sldId id="293" r:id="rId1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323D36E-302E-4EA1-AAB1-BF9858DF75D7}">
          <p14:sldIdLst>
            <p14:sldId id="256"/>
          </p14:sldIdLst>
        </p14:section>
        <p14:section name="Untitled Section" id="{D0E71746-C28C-4479-BE76-8A8F3851C493}">
          <p14:sldIdLst>
            <p14:sldId id="284"/>
            <p14:sldId id="283"/>
            <p14:sldId id="290"/>
            <p14:sldId id="291"/>
            <p14:sldId id="292"/>
          </p14:sldIdLst>
        </p14:section>
        <p14:section name="Untitled Section" id="{40C4C3DE-C192-47CF-8DE8-7193BC701C86}">
          <p14:sldIdLst>
            <p14:sldId id="285"/>
            <p14:sldId id="286"/>
            <p14:sldId id="287"/>
            <p14:sldId id="288"/>
            <p14:sldId id="289"/>
            <p14:sldId id="29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108" d="100"/>
          <a:sy n="108"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6EAFC73-EA7C-4EFE-97B3-313717754C27}" type="datetimeFigureOut">
              <a:rPr lang="en-US" smtClean="0"/>
              <a:t>6/23/2022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F86E9FE-6529-4684-9290-255B0C81F68A}" type="slidenum">
              <a:rPr lang="en-US" smtClean="0"/>
              <a:t>‹#›</a:t>
            </a:fld>
            <a:endParaRPr lang="en-US"/>
          </a:p>
        </p:txBody>
      </p:sp>
    </p:spTree>
    <p:extLst>
      <p:ext uri="{BB962C8B-B14F-4D97-AF65-F5344CB8AC3E}">
        <p14:creationId xmlns:p14="http://schemas.microsoft.com/office/powerpoint/2010/main" val="3562713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621392-B158-4C21-8A9E-F84FD721009C}" type="datetime1">
              <a:rPr lang="en-US" smtClean="0"/>
              <a:t>6/23/2022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132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87141E-1630-4D0E-BD36-D1E74653FAFA}" type="datetime1">
              <a:rPr lang="en-US" smtClean="0"/>
              <a:t>6/23/2022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1405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6E54BD-42C2-4454-8342-9527884919A8}" type="datetime1">
              <a:rPr lang="en-US" smtClean="0"/>
              <a:t>6/23/2022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82630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7DBAC-B5AA-4E86-83CC-BBCCD54B1D70}" type="datetime1">
              <a:rPr lang="en-US" smtClean="0"/>
              <a:t>6/23/2022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pic>
        <p:nvPicPr>
          <p:cNvPr id="7" name="Picture 6">
            <a:extLst>
              <a:ext uri="{FF2B5EF4-FFF2-40B4-BE49-F238E27FC236}">
                <a16:creationId xmlns:a16="http://schemas.microsoft.com/office/drawing/2014/main" id="{154887ED-97FC-45A9-A6C1-9C3A70203C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08989" y="5808813"/>
            <a:ext cx="3556267" cy="711253"/>
          </a:xfrm>
          <a:prstGeom prst="rect">
            <a:avLst/>
          </a:prstGeom>
        </p:spPr>
      </p:pic>
    </p:spTree>
    <p:extLst>
      <p:ext uri="{BB962C8B-B14F-4D97-AF65-F5344CB8AC3E}">
        <p14:creationId xmlns:p14="http://schemas.microsoft.com/office/powerpoint/2010/main" val="2100183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C58F17-535E-45F1-94CB-8D4C9BCC2CBC}" type="datetime1">
              <a:rPr lang="en-US" smtClean="0"/>
              <a:t>6/23/2022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21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583535-EC68-42C6-84ED-0FAD54CAEC1B}" type="datetime1">
              <a:rPr lang="en-US" smtClean="0"/>
              <a:t>6/23/2022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41808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4A7F19-ACC7-4C7B-9C3C-FC5F844C8AF4}" type="datetime1">
              <a:rPr lang="en-US" smtClean="0"/>
              <a:t>6/23/2022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4201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3245F9-5731-4F34-BDD0-2ED2B6379DFB}" type="datetime1">
              <a:rPr lang="en-US" smtClean="0"/>
              <a:t>6/23/2022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6380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9C60F92-B0B1-4B65-8D3E-F98B10649966}" type="datetime1">
              <a:rPr lang="en-US" smtClean="0"/>
              <a:t>6/23/2022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71490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E969F9F-91FE-4F3D-A3BB-6FC0BFD3DC10}" type="datetime1">
              <a:rPr lang="en-US" smtClean="0"/>
              <a:t>6/23/2022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3307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117A94-AF75-4343-BE0D-69234B54886C}" type="datetime1">
              <a:rPr lang="en-US" smtClean="0"/>
              <a:t>6/23/2022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5836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865039C-2DAC-4338-AC8A-C9E41F4C091A}" type="datetime1">
              <a:rPr lang="en-US" smtClean="0"/>
              <a:t>6/23/2022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78B7B2F-9DFC-4EA9-915B-4CCE5A31217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508989" y="5808813"/>
            <a:ext cx="3556267" cy="711253"/>
          </a:xfrm>
          <a:prstGeom prst="rect">
            <a:avLst/>
          </a:prstGeom>
        </p:spPr>
      </p:pic>
    </p:spTree>
    <p:extLst>
      <p:ext uri="{BB962C8B-B14F-4D97-AF65-F5344CB8AC3E}">
        <p14:creationId xmlns:p14="http://schemas.microsoft.com/office/powerpoint/2010/main" val="16003344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lb@duncanallen.com" TargetMode="External"/><Relationship Id="rId2" Type="http://schemas.openxmlformats.org/officeDocument/2006/relationships/hyperlink" Target="mailto:jtg@duncanallen.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496389"/>
            <a:ext cx="10058400" cy="3849187"/>
          </a:xfrm>
        </p:spPr>
        <p:txBody>
          <a:bodyPr>
            <a:normAutofit/>
          </a:bodyPr>
          <a:lstStyle/>
          <a:p>
            <a:pPr>
              <a:lnSpc>
                <a:spcPct val="100000"/>
              </a:lnSpc>
            </a:pPr>
            <a:r>
              <a:rPr lang="en-US" sz="5300" dirty="0">
                <a:latin typeface="Century" panose="02040604050505020304" pitchFamily="18" charset="0"/>
              </a:rPr>
              <a:t>FERC Update</a:t>
            </a:r>
            <a:br>
              <a:rPr lang="en-US" sz="5300" dirty="0">
                <a:latin typeface="Century" panose="02040604050505020304" pitchFamily="18" charset="0"/>
              </a:rPr>
            </a:br>
            <a:br>
              <a:rPr lang="en-US" sz="3200" dirty="0">
                <a:latin typeface="Century" panose="02040604050505020304" pitchFamily="18" charset="0"/>
              </a:rPr>
            </a:br>
            <a:r>
              <a:rPr lang="en-US" sz="2400" dirty="0">
                <a:latin typeface="Century" panose="02040604050505020304" pitchFamily="18" charset="0"/>
              </a:rPr>
              <a:t>National Association of State Utility Consumer Advocates</a:t>
            </a:r>
            <a:br>
              <a:rPr lang="en-US" sz="2400" dirty="0">
                <a:latin typeface="Century" panose="02040604050505020304" pitchFamily="18" charset="0"/>
              </a:rPr>
            </a:br>
            <a:r>
              <a:rPr lang="en-US" sz="2400" dirty="0">
                <a:latin typeface="Century" panose="02040604050505020304" pitchFamily="18" charset="0"/>
              </a:rPr>
              <a:t>Mid-Year Meeting</a:t>
            </a:r>
            <a:br>
              <a:rPr lang="en-US" sz="2400" dirty="0">
                <a:latin typeface="Century" panose="02040604050505020304" pitchFamily="18" charset="0"/>
              </a:rPr>
            </a:br>
            <a:r>
              <a:rPr lang="en-US" sz="2400" dirty="0">
                <a:latin typeface="Century" panose="02040604050505020304" pitchFamily="18" charset="0"/>
              </a:rPr>
              <a:t>Indianapolis, Indiana</a:t>
            </a:r>
            <a:br>
              <a:rPr lang="en-US" sz="2400" dirty="0">
                <a:latin typeface="Century" panose="02040604050505020304" pitchFamily="18" charset="0"/>
              </a:rPr>
            </a:br>
            <a:r>
              <a:rPr lang="en-US" sz="2400" dirty="0">
                <a:latin typeface="Century" panose="02040604050505020304" pitchFamily="18" charset="0"/>
              </a:rPr>
              <a:t>June 13</a:t>
            </a:r>
            <a:r>
              <a:rPr lang="en-US" sz="2400">
                <a:latin typeface="Century" panose="02040604050505020304" pitchFamily="18" charset="0"/>
              </a:rPr>
              <a:t>, 2022</a:t>
            </a:r>
            <a:endParaRPr lang="en-US" sz="3100" dirty="0">
              <a:latin typeface="Century" panose="02040604050505020304" pitchFamily="18" charset="0"/>
            </a:endParaRPr>
          </a:p>
        </p:txBody>
      </p:sp>
      <p:sp>
        <p:nvSpPr>
          <p:cNvPr id="3" name="Subtitle 2"/>
          <p:cNvSpPr>
            <a:spLocks noGrp="1"/>
          </p:cNvSpPr>
          <p:nvPr>
            <p:ph type="subTitle" idx="1"/>
          </p:nvPr>
        </p:nvSpPr>
        <p:spPr>
          <a:xfrm>
            <a:off x="1097280" y="4821381"/>
            <a:ext cx="10058400" cy="1321002"/>
          </a:xfrm>
        </p:spPr>
        <p:txBody>
          <a:bodyPr>
            <a:normAutofit fontScale="55000" lnSpcReduction="20000"/>
          </a:bodyPr>
          <a:lstStyle/>
          <a:p>
            <a:pPr>
              <a:lnSpc>
                <a:spcPct val="100000"/>
              </a:lnSpc>
              <a:spcBef>
                <a:spcPts val="0"/>
              </a:spcBef>
              <a:spcAft>
                <a:spcPts val="0"/>
              </a:spcAft>
            </a:pPr>
            <a:r>
              <a:rPr lang="en-US" cap="none" dirty="0">
                <a:solidFill>
                  <a:schemeClr val="tx1"/>
                </a:solidFill>
                <a:latin typeface="Century" panose="02040604050505020304" pitchFamily="18" charset="0"/>
              </a:rPr>
              <a:t>Jason Gray</a:t>
            </a:r>
          </a:p>
          <a:p>
            <a:pPr>
              <a:lnSpc>
                <a:spcPct val="100000"/>
              </a:lnSpc>
              <a:spcBef>
                <a:spcPts val="0"/>
              </a:spcBef>
              <a:spcAft>
                <a:spcPts val="0"/>
              </a:spcAft>
            </a:pPr>
            <a:r>
              <a:rPr lang="en-US" cap="none" dirty="0">
                <a:solidFill>
                  <a:schemeClr val="tx1"/>
                </a:solidFill>
                <a:latin typeface="Century" panose="02040604050505020304" pitchFamily="18" charset="0"/>
              </a:rPr>
              <a:t>Matthew Bly</a:t>
            </a:r>
          </a:p>
          <a:p>
            <a:pPr>
              <a:lnSpc>
                <a:spcPct val="100000"/>
              </a:lnSpc>
              <a:spcBef>
                <a:spcPts val="0"/>
              </a:spcBef>
              <a:spcAft>
                <a:spcPts val="0"/>
              </a:spcAft>
            </a:pPr>
            <a:r>
              <a:rPr lang="en-US" cap="none" dirty="0">
                <a:solidFill>
                  <a:schemeClr val="tx1"/>
                </a:solidFill>
                <a:latin typeface="Century" panose="02040604050505020304" pitchFamily="18" charset="0"/>
              </a:rPr>
              <a:t>Duncan &amp; Allen LLP</a:t>
            </a:r>
          </a:p>
          <a:p>
            <a:pPr>
              <a:lnSpc>
                <a:spcPct val="100000"/>
              </a:lnSpc>
              <a:spcBef>
                <a:spcPts val="0"/>
              </a:spcBef>
              <a:spcAft>
                <a:spcPts val="0"/>
              </a:spcAft>
            </a:pPr>
            <a:r>
              <a:rPr lang="en-US" cap="none" dirty="0">
                <a:solidFill>
                  <a:schemeClr val="tx1"/>
                </a:solidFill>
                <a:latin typeface="Century" panose="02040604050505020304" pitchFamily="18" charset="0"/>
              </a:rPr>
              <a:t>1730 Rhode Island Avenue, NW, Suite 700</a:t>
            </a:r>
          </a:p>
          <a:p>
            <a:pPr>
              <a:lnSpc>
                <a:spcPct val="100000"/>
              </a:lnSpc>
              <a:spcBef>
                <a:spcPts val="0"/>
              </a:spcBef>
              <a:spcAft>
                <a:spcPts val="0"/>
              </a:spcAft>
            </a:pPr>
            <a:r>
              <a:rPr lang="en-US" cap="none" dirty="0">
                <a:solidFill>
                  <a:schemeClr val="tx1"/>
                </a:solidFill>
                <a:latin typeface="Century" panose="02040604050505020304" pitchFamily="18" charset="0"/>
              </a:rPr>
              <a:t>Washington, DC 20036</a:t>
            </a:r>
          </a:p>
          <a:p>
            <a:pPr>
              <a:lnSpc>
                <a:spcPct val="100000"/>
              </a:lnSpc>
              <a:spcBef>
                <a:spcPts val="0"/>
              </a:spcBef>
              <a:spcAft>
                <a:spcPts val="0"/>
              </a:spcAft>
            </a:pPr>
            <a:r>
              <a:rPr lang="en-US" cap="none" dirty="0">
                <a:solidFill>
                  <a:schemeClr val="tx1"/>
                </a:solidFill>
                <a:latin typeface="Century" panose="02040604050505020304" pitchFamily="18" charset="0"/>
              </a:rPr>
              <a:t>(202) 289-8400</a:t>
            </a:r>
          </a:p>
          <a:p>
            <a:pPr>
              <a:lnSpc>
                <a:spcPct val="100000"/>
              </a:lnSpc>
              <a:spcBef>
                <a:spcPts val="0"/>
              </a:spcBef>
              <a:spcAft>
                <a:spcPts val="0"/>
              </a:spcAft>
            </a:pPr>
            <a:r>
              <a:rPr lang="en-US" cap="none" dirty="0">
                <a:solidFill>
                  <a:schemeClr val="tx1"/>
                </a:solidFill>
                <a:latin typeface="Century" panose="02040604050505020304" pitchFamily="18" charset="0"/>
                <a:hlinkClick r:id="rId2"/>
              </a:rPr>
              <a:t>jtg@duncanallen.com</a:t>
            </a:r>
            <a:r>
              <a:rPr lang="en-US" cap="none" dirty="0">
                <a:solidFill>
                  <a:schemeClr val="tx1"/>
                </a:solidFill>
                <a:latin typeface="Century" panose="02040604050505020304" pitchFamily="18" charset="0"/>
              </a:rPr>
              <a:t> | </a:t>
            </a:r>
            <a:r>
              <a:rPr lang="en-US" cap="none" dirty="0">
                <a:solidFill>
                  <a:schemeClr val="tx1"/>
                </a:solidFill>
                <a:latin typeface="Century" panose="02040604050505020304" pitchFamily="18" charset="0"/>
                <a:hlinkClick r:id="rId3"/>
              </a:rPr>
              <a:t>mlb@duncanallen.com</a:t>
            </a:r>
            <a:r>
              <a:rPr lang="en-US" cap="none" dirty="0">
                <a:solidFill>
                  <a:schemeClr val="tx1"/>
                </a:solidFill>
                <a:latin typeface="Century" panose="02040604050505020304" pitchFamily="18" charset="0"/>
              </a:rPr>
              <a:t> </a:t>
            </a:r>
          </a:p>
        </p:txBody>
      </p:sp>
    </p:spTree>
    <p:extLst>
      <p:ext uri="{BB962C8B-B14F-4D97-AF65-F5344CB8AC3E}">
        <p14:creationId xmlns:p14="http://schemas.microsoft.com/office/powerpoint/2010/main" val="2442336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a:xfrm>
            <a:off x="1097280" y="286604"/>
            <a:ext cx="10058400" cy="1348228"/>
          </a:xfrm>
        </p:spPr>
        <p:txBody>
          <a:bodyPr/>
          <a:lstStyle/>
          <a:p>
            <a:pPr algn="ctr"/>
            <a:r>
              <a:rPr lang="en-US" dirty="0">
                <a:latin typeface="Century Schoolbook" panose="02040604050505020304" pitchFamily="18" charset="0"/>
              </a:rPr>
              <a:t>Compliances/Implementation Timeline(s)</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896645" y="1845733"/>
            <a:ext cx="10259035" cy="4511523"/>
          </a:xfrm>
        </p:spPr>
        <p:txBody>
          <a:bodyPr>
            <a:normAutofit/>
          </a:bodyPr>
          <a:lstStyle/>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9</a:t>
            </a:fld>
            <a:endParaRPr lang="en-US" dirty="0">
              <a:latin typeface="Century Schoolbook" panose="02040604050505020304" pitchFamily="18" charset="0"/>
            </a:endParaRPr>
          </a:p>
        </p:txBody>
      </p:sp>
      <p:pic>
        <p:nvPicPr>
          <p:cNvPr id="6" name="Picture 5">
            <a:extLst>
              <a:ext uri="{FF2B5EF4-FFF2-40B4-BE49-F238E27FC236}">
                <a16:creationId xmlns:a16="http://schemas.microsoft.com/office/drawing/2014/main" id="{DB01DF91-D5FF-7142-63D9-69A4ED71AB0F}"/>
              </a:ext>
            </a:extLst>
          </p:cNvPr>
          <p:cNvPicPr>
            <a:picLocks noChangeAspect="1"/>
          </p:cNvPicPr>
          <p:nvPr/>
        </p:nvPicPr>
        <p:blipFill>
          <a:blip r:embed="rId2"/>
          <a:stretch>
            <a:fillRect/>
          </a:stretch>
        </p:blipFill>
        <p:spPr>
          <a:xfrm>
            <a:off x="1317817" y="1724477"/>
            <a:ext cx="9894666" cy="4194412"/>
          </a:xfrm>
          <a:prstGeom prst="rect">
            <a:avLst/>
          </a:prstGeom>
        </p:spPr>
      </p:pic>
    </p:spTree>
    <p:extLst>
      <p:ext uri="{BB962C8B-B14F-4D97-AF65-F5344CB8AC3E}">
        <p14:creationId xmlns:p14="http://schemas.microsoft.com/office/powerpoint/2010/main" val="2256560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Continued</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896645" y="1845733"/>
            <a:ext cx="10259035" cy="4511523"/>
          </a:xfrm>
        </p:spPr>
        <p:txBody>
          <a:bodyPr>
            <a:normAutofit/>
          </a:bodyPr>
          <a:lstStyle/>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10</a:t>
            </a:fld>
            <a:endParaRPr lang="en-US" dirty="0">
              <a:latin typeface="Century Schoolbook" panose="02040604050505020304" pitchFamily="18" charset="0"/>
            </a:endParaRPr>
          </a:p>
        </p:txBody>
      </p:sp>
      <p:pic>
        <p:nvPicPr>
          <p:cNvPr id="6" name="Picture 5">
            <a:extLst>
              <a:ext uri="{FF2B5EF4-FFF2-40B4-BE49-F238E27FC236}">
                <a16:creationId xmlns:a16="http://schemas.microsoft.com/office/drawing/2014/main" id="{5A07146D-77A2-D2A6-8544-9EF1D1895364}"/>
              </a:ext>
            </a:extLst>
          </p:cNvPr>
          <p:cNvPicPr>
            <a:picLocks noChangeAspect="1"/>
          </p:cNvPicPr>
          <p:nvPr/>
        </p:nvPicPr>
        <p:blipFill>
          <a:blip r:embed="rId2"/>
          <a:stretch>
            <a:fillRect/>
          </a:stretch>
        </p:blipFill>
        <p:spPr>
          <a:xfrm>
            <a:off x="1179147" y="1839889"/>
            <a:ext cx="9894666" cy="3712786"/>
          </a:xfrm>
          <a:prstGeom prst="rect">
            <a:avLst/>
          </a:prstGeom>
        </p:spPr>
      </p:pic>
    </p:spTree>
    <p:extLst>
      <p:ext uri="{BB962C8B-B14F-4D97-AF65-F5344CB8AC3E}">
        <p14:creationId xmlns:p14="http://schemas.microsoft.com/office/powerpoint/2010/main" val="1290699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Questions and Discussion</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896645" y="1845733"/>
            <a:ext cx="10259035" cy="4511523"/>
          </a:xfrm>
        </p:spPr>
        <p:txBody>
          <a:bodyPr>
            <a:normAutofit/>
          </a:bodyPr>
          <a:lstStyle/>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11</a:t>
            </a:fld>
            <a:endParaRPr lang="en-US" dirty="0">
              <a:latin typeface="Century Schoolbook" panose="02040604050505020304" pitchFamily="18" charset="0"/>
            </a:endParaRPr>
          </a:p>
        </p:txBody>
      </p:sp>
    </p:spTree>
    <p:extLst>
      <p:ext uri="{BB962C8B-B14F-4D97-AF65-F5344CB8AC3E}">
        <p14:creationId xmlns:p14="http://schemas.microsoft.com/office/powerpoint/2010/main" val="358822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Overview</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1097280" y="1845733"/>
            <a:ext cx="10058400" cy="4511523"/>
          </a:xfrm>
        </p:spPr>
        <p:txBody>
          <a:bodyPr>
            <a:normAutofit/>
          </a:bodyPr>
          <a:lstStyle/>
          <a:p>
            <a:r>
              <a:rPr lang="en-US" sz="2800" dirty="0">
                <a:latin typeface="Century Schoolbook" panose="02040604050505020304" pitchFamily="18" charset="0"/>
              </a:rPr>
              <a:t>Return on Equity Updates</a:t>
            </a:r>
          </a:p>
          <a:p>
            <a:endParaRPr lang="en-US" sz="2800" dirty="0">
              <a:latin typeface="Century Schoolbook" panose="02040604050505020304" pitchFamily="18" charset="0"/>
            </a:endParaRPr>
          </a:p>
          <a:p>
            <a:r>
              <a:rPr lang="en-US" sz="2800" dirty="0">
                <a:latin typeface="Century Schoolbook" panose="02040604050505020304" pitchFamily="18" charset="0"/>
              </a:rPr>
              <a:t>Cost Allocation</a:t>
            </a:r>
          </a:p>
          <a:p>
            <a:endParaRPr lang="en-US" sz="2800" dirty="0">
              <a:latin typeface="Century Schoolbook" panose="02040604050505020304" pitchFamily="18" charset="0"/>
            </a:endParaRPr>
          </a:p>
          <a:p>
            <a:r>
              <a:rPr lang="en-US" sz="2800" dirty="0">
                <a:latin typeface="Century Schoolbook" panose="02040604050505020304" pitchFamily="18" charset="0"/>
              </a:rPr>
              <a:t>Transmission NOPR and Generator Interconnection Planning</a:t>
            </a:r>
          </a:p>
          <a:p>
            <a:endParaRPr lang="en-US" sz="2800" dirty="0">
              <a:latin typeface="Century Schoolbook" panose="02040604050505020304" pitchFamily="18" charset="0"/>
            </a:endParaRPr>
          </a:p>
          <a:p>
            <a:r>
              <a:rPr lang="en-US" sz="2800" dirty="0">
                <a:latin typeface="Century Schoolbook" panose="02040604050505020304" pitchFamily="18" charset="0"/>
              </a:rPr>
              <a:t>Order 2222 Compliance and Implementation</a:t>
            </a:r>
          </a:p>
          <a:p>
            <a:endParaRPr lang="en-US" dirty="0">
              <a:latin typeface="Century Schoolbook" panose="02040604050505020304" pitchFamily="18" charset="0"/>
            </a:endParaRP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1</a:t>
            </a:fld>
            <a:endParaRPr lang="en-US" dirty="0">
              <a:latin typeface="Century Schoolbook" panose="02040604050505020304" pitchFamily="18" charset="0"/>
            </a:endParaRPr>
          </a:p>
        </p:txBody>
      </p:sp>
    </p:spTree>
    <p:extLst>
      <p:ext uri="{BB962C8B-B14F-4D97-AF65-F5344CB8AC3E}">
        <p14:creationId xmlns:p14="http://schemas.microsoft.com/office/powerpoint/2010/main" val="3041243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ROE Updates?</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1097280" y="1845733"/>
            <a:ext cx="10058400" cy="4511523"/>
          </a:xfrm>
        </p:spPr>
        <p:txBody>
          <a:bodyPr>
            <a:normAutofit fontScale="92500" lnSpcReduction="20000"/>
          </a:bodyPr>
          <a:lstStyle/>
          <a:p>
            <a:r>
              <a:rPr lang="en-US" sz="2400" b="1" dirty="0">
                <a:latin typeface="Century Schoolbook" panose="02040604050505020304" pitchFamily="18" charset="0"/>
              </a:rPr>
              <a:t>Base Methodology</a:t>
            </a:r>
          </a:p>
          <a:p>
            <a:r>
              <a:rPr lang="en-US" sz="2100" dirty="0">
                <a:latin typeface="Century Schoolbook" panose="02040604050505020304" pitchFamily="18" charset="0"/>
              </a:rPr>
              <a:t>- D.C. Circuit Oral Arguments in MISO Appeals on November 18, 2021</a:t>
            </a:r>
          </a:p>
          <a:p>
            <a:r>
              <a:rPr lang="en-US" sz="2100" dirty="0">
                <a:latin typeface="Century Schoolbook" panose="02040604050505020304" pitchFamily="18" charset="0"/>
              </a:rPr>
              <a:t>- Decision in Mid-2022?</a:t>
            </a:r>
          </a:p>
          <a:p>
            <a:r>
              <a:rPr lang="en-US" sz="2100" dirty="0">
                <a:latin typeface="Century Schoolbook" panose="02040604050505020304" pitchFamily="18" charset="0"/>
              </a:rPr>
              <a:t>- March 17, 2022 Order in ER20-2320-002</a:t>
            </a:r>
          </a:p>
          <a:p>
            <a:pPr lvl="1"/>
            <a:r>
              <a:rPr lang="en-US" sz="1900" dirty="0">
                <a:latin typeface="Century Schoolbook" panose="02040604050505020304" pitchFamily="18" charset="0"/>
              </a:rPr>
              <a:t>Danly, dissenting</a:t>
            </a:r>
          </a:p>
          <a:p>
            <a:pPr lvl="1"/>
            <a:r>
              <a:rPr lang="en-US" sz="1900" dirty="0">
                <a:latin typeface="Century Schoolbook" panose="02040604050505020304" pitchFamily="18" charset="0"/>
              </a:rPr>
              <a:t>Clements, concurring and dissenting</a:t>
            </a:r>
          </a:p>
          <a:p>
            <a:endParaRPr lang="en-US" dirty="0">
              <a:latin typeface="Century Schoolbook" panose="02040604050505020304" pitchFamily="18" charset="0"/>
            </a:endParaRPr>
          </a:p>
          <a:p>
            <a:r>
              <a:rPr lang="en-US" sz="2400" b="1" dirty="0">
                <a:latin typeface="Century Schoolbook" panose="02040604050505020304" pitchFamily="18" charset="0"/>
              </a:rPr>
              <a:t>Incentives</a:t>
            </a:r>
          </a:p>
          <a:p>
            <a:r>
              <a:rPr lang="en-US" sz="2300" dirty="0">
                <a:latin typeface="Century Schoolbook" panose="02040604050505020304" pitchFamily="18" charset="0"/>
              </a:rPr>
              <a:t>- September 10, 2021 Technical Conference</a:t>
            </a:r>
          </a:p>
          <a:p>
            <a:r>
              <a:rPr lang="en-US" sz="2300" dirty="0">
                <a:latin typeface="Century Schoolbook" panose="02040604050505020304" pitchFamily="18" charset="0"/>
              </a:rPr>
              <a:t>- January 2022 Comments</a:t>
            </a:r>
          </a:p>
          <a:p>
            <a:r>
              <a:rPr lang="en-US" sz="2300" dirty="0">
                <a:latin typeface="Century Schoolbook" panose="02040604050505020304" pitchFamily="18" charset="0"/>
              </a:rPr>
              <a:t>- May 31, 2022 Order on Docket No. ER22-1525</a:t>
            </a:r>
          </a:p>
          <a:p>
            <a:pPr lvl="1"/>
            <a:r>
              <a:rPr lang="en-US" sz="2100" dirty="0">
                <a:latin typeface="Century Schoolbook" panose="02040604050505020304" pitchFamily="18" charset="0"/>
              </a:rPr>
              <a:t>Christie, concurring</a:t>
            </a:r>
          </a:p>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2</a:t>
            </a:fld>
            <a:endParaRPr lang="en-US" dirty="0">
              <a:latin typeface="Century Schoolbook" panose="02040604050505020304" pitchFamily="18" charset="0"/>
            </a:endParaRPr>
          </a:p>
        </p:txBody>
      </p:sp>
    </p:spTree>
    <p:extLst>
      <p:ext uri="{BB962C8B-B14F-4D97-AF65-F5344CB8AC3E}">
        <p14:creationId xmlns:p14="http://schemas.microsoft.com/office/powerpoint/2010/main" val="620765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Cost Allocation</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1097280" y="1845733"/>
            <a:ext cx="10058400" cy="4511523"/>
          </a:xfrm>
        </p:spPr>
        <p:txBody>
          <a:bodyPr>
            <a:normAutofit/>
          </a:bodyPr>
          <a:lstStyle/>
          <a:p>
            <a:r>
              <a:rPr lang="en-US" sz="2400" b="1" dirty="0">
                <a:latin typeface="Century Schoolbook" panose="02040604050505020304" pitchFamily="18" charset="0"/>
              </a:rPr>
              <a:t>MISO Subregional Proposal for MVPs, Docket No. ER22-995</a:t>
            </a:r>
          </a:p>
          <a:p>
            <a:r>
              <a:rPr lang="en-US" dirty="0">
                <a:latin typeface="Century Schoolbook" panose="02040604050505020304" pitchFamily="18" charset="0"/>
              </a:rPr>
              <a:t>- Christie, concurring</a:t>
            </a:r>
          </a:p>
          <a:p>
            <a:endParaRPr lang="en-US" dirty="0">
              <a:latin typeface="Century Schoolbook" panose="02040604050505020304" pitchFamily="18" charset="0"/>
            </a:endParaRPr>
          </a:p>
          <a:p>
            <a:pPr lvl="1"/>
            <a:r>
              <a:rPr lang="en-US" dirty="0">
                <a:latin typeface="Century Schoolbook" panose="02040604050505020304" pitchFamily="18" charset="0"/>
              </a:rPr>
              <a:t>Supports more granular cost allocation but justification for postage stamp allocation within subregions was “weak” and “underwhelming”</a:t>
            </a:r>
          </a:p>
          <a:p>
            <a:pPr lvl="1"/>
            <a:endParaRPr lang="en-US" dirty="0">
              <a:latin typeface="Century Schoolbook" panose="02040604050505020304" pitchFamily="18" charset="0"/>
            </a:endParaRPr>
          </a:p>
          <a:p>
            <a:pPr lvl="1"/>
            <a:r>
              <a:rPr lang="en-US" dirty="0">
                <a:latin typeface="Century Schoolbook" panose="02040604050505020304" pitchFamily="18" charset="0"/>
              </a:rPr>
              <a:t>FERC needs to conduct more robust reviews of evidence supporting proposals to allocate billions of dollars</a:t>
            </a:r>
          </a:p>
          <a:p>
            <a:pPr lvl="1"/>
            <a:endParaRPr lang="en-US" dirty="0">
              <a:latin typeface="Century Schoolbook" panose="02040604050505020304" pitchFamily="18" charset="0"/>
            </a:endParaRPr>
          </a:p>
          <a:p>
            <a:pPr lvl="1"/>
            <a:r>
              <a:rPr lang="en-US" dirty="0">
                <a:latin typeface="Century Schoolbook" panose="02040604050505020304" pitchFamily="18" charset="0"/>
              </a:rPr>
              <a:t>“State regulators </a:t>
            </a:r>
            <a:r>
              <a:rPr lang="en-US" u="sng" dirty="0">
                <a:latin typeface="Century Schoolbook" panose="02040604050505020304" pitchFamily="18" charset="0"/>
              </a:rPr>
              <a:t>and consumer advocates </a:t>
            </a:r>
            <a:r>
              <a:rPr lang="en-US" dirty="0">
                <a:latin typeface="Century Schoolbook" panose="02040604050505020304" pitchFamily="18" charset="0"/>
              </a:rPr>
              <a:t>need to be paying very close attention to such claims of alleged benefits and alleged ‘free riders’ before agreeing to billions of dollars in new spending and any formula to allocate those costs.” </a:t>
            </a:r>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3</a:t>
            </a:fld>
            <a:endParaRPr lang="en-US" dirty="0">
              <a:latin typeface="Century Schoolbook" panose="02040604050505020304" pitchFamily="18" charset="0"/>
            </a:endParaRPr>
          </a:p>
        </p:txBody>
      </p:sp>
    </p:spTree>
    <p:extLst>
      <p:ext uri="{BB962C8B-B14F-4D97-AF65-F5344CB8AC3E}">
        <p14:creationId xmlns:p14="http://schemas.microsoft.com/office/powerpoint/2010/main" val="3537535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Transmission NOPR, RM21-17</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692458" y="1845733"/>
            <a:ext cx="10463222" cy="4511523"/>
          </a:xfrm>
        </p:spPr>
        <p:txBody>
          <a:bodyPr>
            <a:normAutofit lnSpcReduction="10000"/>
          </a:bodyPr>
          <a:lstStyle/>
          <a:p>
            <a:pPr marL="342900" marR="0" lvl="0" indent="-342900" algn="just">
              <a:spcBef>
                <a:spcPts val="0"/>
              </a:spcBef>
              <a:spcAft>
                <a:spcPts val="0"/>
              </a:spcAft>
              <a:buFont typeface="Symbol" panose="05050102010706020507" pitchFamily="18" charset="2"/>
              <a:buChar char=""/>
            </a:pPr>
            <a:r>
              <a:rPr lang="en-US" sz="1800" dirty="0">
                <a:latin typeface="Century Schoolbook" panose="02040604050505020304" pitchFamily="18" charset="0"/>
                <a:ea typeface="Times New Roman" panose="02020603050405020304" pitchFamily="18" charset="0"/>
                <a:cs typeface="Times New Roman" panose="02020603050405020304" pitchFamily="18" charset="0"/>
              </a:rPr>
              <a:t>Centerpiece: </a:t>
            </a: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Long-Term Regional Transmission Planning process using (1) scenario planning over (2) a 20-year planning horizon </a:t>
            </a:r>
            <a:endParaRPr lang="en-US" sz="1800" dirty="0">
              <a:effectLst/>
              <a:latin typeface="Century Schoolbook" panose="02040604050505020304" pitchFamily="18" charset="0"/>
              <a:ea typeface="Calibri" panose="020F0502020204030204" pitchFamily="34" charset="0"/>
            </a:endParaRPr>
          </a:p>
          <a:p>
            <a:pPr marL="342900" marR="0" lvl="0" indent="-342900" algn="just">
              <a:spcBef>
                <a:spcPts val="0"/>
              </a:spcBef>
              <a:spcAft>
                <a:spcPts val="0"/>
              </a:spcAft>
              <a:buFont typeface="Symbol" panose="05050102010706020507" pitchFamily="18" charset="2"/>
              <a:buChar char=""/>
            </a:pPr>
            <a:endPar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Requirement to seek the agreement of state officials concerning cost allocation for transmission facilities selected in new Long-Term Regional Transmission Planning process</a:t>
            </a:r>
            <a:endParaRPr lang="en-US" sz="1800" dirty="0">
              <a:effectLst/>
              <a:latin typeface="Century Schoolbook" panose="02040604050505020304" pitchFamily="18" charset="0"/>
              <a:ea typeface="Calibri" panose="020F0502020204030204" pitchFamily="34" charset="0"/>
            </a:endParaRPr>
          </a:p>
          <a:p>
            <a:pPr marL="0" marR="0" algn="just">
              <a:spcBef>
                <a:spcPts val="0"/>
              </a:spcBef>
              <a:spcAft>
                <a:spcPts val="0"/>
              </a:spcAft>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800" dirty="0">
              <a:effectLst/>
              <a:latin typeface="Century Schoolbook" panose="02040604050505020304" pitchFamily="18" charset="0"/>
              <a:ea typeface="Calibri" panose="020F0502020204030204" pitchFamily="34" charset="0"/>
            </a:endParaRPr>
          </a:p>
          <a:p>
            <a:pPr marL="342900" marR="0" lvl="0" indent="-342900" algn="just">
              <a:spcBef>
                <a:spcPts val="0"/>
              </a:spcBef>
              <a:spcAft>
                <a:spcPts val="0"/>
              </a:spcAft>
              <a:buFont typeface="Symbol" panose="05050102010706020507" pitchFamily="18" charset="2"/>
              <a:buChar char=""/>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Requirement to consider Dynamic Line Ratings and advanced power flow control devices in the regional transmission planning process (i.e., not just in Long-Term Regional Transmission Planning process)</a:t>
            </a:r>
          </a:p>
          <a:p>
            <a:pPr marL="342900" marR="0" lvl="0" indent="-342900" algn="just">
              <a:spcBef>
                <a:spcPts val="0"/>
              </a:spcBef>
              <a:spcAft>
                <a:spcPts val="0"/>
              </a:spcAft>
              <a:buFont typeface="Symbol" panose="05050102010706020507" pitchFamily="18" charset="2"/>
              <a:buChar char=""/>
            </a:pPr>
            <a:endParaRPr lang="en-US" sz="1800" dirty="0">
              <a:effectLst/>
              <a:latin typeface="Century Schoolbook" panose="02040604050505020304" pitchFamily="18" charset="0"/>
              <a:ea typeface="Calibri" panose="020F0502020204030204" pitchFamily="34" charset="0"/>
            </a:endParaRPr>
          </a:p>
          <a:p>
            <a:pPr marL="342900" marR="0" lvl="0" indent="-342900" algn="just">
              <a:spcBef>
                <a:spcPts val="0"/>
              </a:spcBef>
              <a:spcAft>
                <a:spcPts val="0"/>
              </a:spcAft>
              <a:buFont typeface="Symbol" panose="05050102010706020507" pitchFamily="18" charset="2"/>
              <a:buChar char=""/>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Eliminating the availability of Construction Work in Progress recovery for projects selected in Long-Term Regional Transmission Planning process</a:t>
            </a:r>
          </a:p>
          <a:p>
            <a:pPr marL="342900" marR="0" lvl="0" indent="-342900" algn="just">
              <a:spcBef>
                <a:spcPts val="0"/>
              </a:spcBef>
              <a:spcAft>
                <a:spcPts val="0"/>
              </a:spcAft>
              <a:buFont typeface="Symbol" panose="05050102010706020507" pitchFamily="18" charset="2"/>
              <a:buChar char=""/>
            </a:pPr>
            <a:endParaRPr lang="en-US" sz="1800" dirty="0">
              <a:latin typeface="Century Schoolbook" panose="020406040505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Allowing incumbent transmission providers to exercise a Right of First Refusal where they enter joint ownership arrangement</a:t>
            </a:r>
          </a:p>
          <a:p>
            <a:pPr marL="342900" marR="0" lvl="0" indent="-342900" algn="just">
              <a:spcBef>
                <a:spcPts val="0"/>
              </a:spcBef>
              <a:spcAft>
                <a:spcPts val="0"/>
              </a:spcAft>
              <a:buFont typeface="Symbol" panose="05050102010706020507" pitchFamily="18" charset="2"/>
              <a:buChar char=""/>
            </a:pPr>
            <a:endParaRPr lang="en-US" sz="1800" dirty="0">
              <a:latin typeface="Century Schoolbook" panose="020406040505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Increased transparency and coordination requirements in “local” transmission planning processes </a:t>
            </a:r>
          </a:p>
          <a:p>
            <a:pPr marL="342900" marR="0" lvl="0" indent="-342900" algn="just">
              <a:spcBef>
                <a:spcPts val="0"/>
              </a:spcBef>
              <a:spcAft>
                <a:spcPts val="0"/>
              </a:spcAft>
              <a:buFont typeface="Symbol" panose="05050102010706020507" pitchFamily="18" charset="2"/>
              <a:buChar char=""/>
            </a:pPr>
            <a:endParaRPr lang="en-US" sz="1800" dirty="0">
              <a:latin typeface="Century Schoolbook" panose="020406040505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Danly dissenting: </a:t>
            </a:r>
            <a:r>
              <a:rPr lang="en-US" sz="1800" dirty="0">
                <a:latin typeface="Century Schoolbook" panose="02040604050505020304" pitchFamily="18" charset="0"/>
                <a:ea typeface="Times New Roman" panose="02020603050405020304" pitchFamily="18" charset="0"/>
                <a:cs typeface="Times New Roman" panose="02020603050405020304" pitchFamily="18" charset="0"/>
              </a:rPr>
              <a:t>It’s a</a:t>
            </a:r>
            <a:r>
              <a:rPr lang="en-US" sz="1800" dirty="0">
                <a:effectLst/>
                <a:latin typeface="Century Schoolbook" panose="02040604050505020304" pitchFamily="18" charset="0"/>
                <a:ea typeface="Times New Roman" panose="02020603050405020304" pitchFamily="18" charset="0"/>
                <a:cs typeface="Times New Roman" panose="02020603050405020304" pitchFamily="18" charset="0"/>
              </a:rPr>
              <a:t> “boondoggle”</a:t>
            </a:r>
            <a:endParaRPr lang="en-US" sz="1800" dirty="0">
              <a:effectLst/>
              <a:latin typeface="Century Schoolbook" panose="02040604050505020304" pitchFamily="18" charset="0"/>
              <a:ea typeface="Calibri" panose="020F0502020204030204" pitchFamily="34" charset="0"/>
            </a:endParaRPr>
          </a:p>
          <a:p>
            <a:endParaRPr lang="en-US" dirty="0">
              <a:latin typeface="Century Schoolbook" panose="02040604050505020304" pitchFamily="18" charset="0"/>
            </a:endParaRPr>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4</a:t>
            </a:fld>
            <a:endParaRPr lang="en-US" dirty="0">
              <a:latin typeface="Century Schoolbook" panose="02040604050505020304" pitchFamily="18" charset="0"/>
            </a:endParaRPr>
          </a:p>
        </p:txBody>
      </p:sp>
    </p:spTree>
    <p:extLst>
      <p:ext uri="{BB962C8B-B14F-4D97-AF65-F5344CB8AC3E}">
        <p14:creationId xmlns:p14="http://schemas.microsoft.com/office/powerpoint/2010/main" val="534132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Generator Interconnection </a:t>
            </a:r>
            <a:br>
              <a:rPr lang="en-US" dirty="0">
                <a:latin typeface="Century Schoolbook" panose="02040604050505020304" pitchFamily="18" charset="0"/>
              </a:rPr>
            </a:br>
            <a:r>
              <a:rPr lang="en-US" dirty="0">
                <a:latin typeface="Century Schoolbook" panose="02040604050505020304" pitchFamily="18" charset="0"/>
              </a:rPr>
              <a:t>Reform, RM22-14</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692458" y="1845733"/>
            <a:ext cx="10463222" cy="4511523"/>
          </a:xfrm>
        </p:spPr>
        <p:txBody>
          <a:bodyPr>
            <a:normAutofit/>
          </a:bodyPr>
          <a:lstStyle/>
          <a:p>
            <a:pPr marL="342900" marR="0" lvl="0" indent="-342900" algn="just">
              <a:spcBef>
                <a:spcPts val="0"/>
              </a:spcBef>
              <a:spcAft>
                <a:spcPts val="0"/>
              </a:spcAft>
              <a:buFont typeface="Symbol" panose="05050102010706020507" pitchFamily="18" charset="2"/>
              <a:buChar char=""/>
            </a:pPr>
            <a:r>
              <a:rPr lang="en-US" sz="2800" dirty="0">
                <a:latin typeface="Century Schoolbook" panose="02040604050505020304" pitchFamily="18" charset="0"/>
                <a:ea typeface="Times New Roman" panose="02020603050405020304" pitchFamily="18" charset="0"/>
                <a:cs typeface="Times New Roman" panose="02020603050405020304" pitchFamily="18" charset="0"/>
              </a:rPr>
              <a:t>Split out from Docket No. RM21-17</a:t>
            </a:r>
            <a:endParaRPr lang="en-US" sz="2800" dirty="0">
              <a:effectLst/>
              <a:latin typeface="Century Schoolbook" panose="02040604050505020304" pitchFamily="18" charset="0"/>
              <a:ea typeface="Calibri" panose="020F0502020204030204" pitchFamily="34" charset="0"/>
            </a:endParaRPr>
          </a:p>
          <a:p>
            <a:pPr marL="342900" marR="0" lvl="0" indent="-342900" algn="just">
              <a:spcBef>
                <a:spcPts val="0"/>
              </a:spcBef>
              <a:spcAft>
                <a:spcPts val="0"/>
              </a:spcAft>
              <a:buFont typeface="Symbol" panose="05050102010706020507" pitchFamily="18" charset="2"/>
              <a:buChar char=""/>
            </a:pPr>
            <a:endParaRPr lang="en-US" sz="2800"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n-US" sz="2800" dirty="0">
                <a:effectLst/>
                <a:latin typeface="Century Schoolbook" panose="02040604050505020304" pitchFamily="18" charset="0"/>
                <a:ea typeface="Times New Roman" panose="02020603050405020304" pitchFamily="18" charset="0"/>
                <a:cs typeface="Times New Roman" panose="02020603050405020304" pitchFamily="18" charset="0"/>
              </a:rPr>
              <a:t>To be addressed at June 16, 2022 open meeting</a:t>
            </a:r>
            <a:endParaRPr lang="en-US" sz="2800" dirty="0">
              <a:effectLst/>
              <a:latin typeface="Century Schoolbook" panose="02040604050505020304" pitchFamily="18" charset="0"/>
              <a:ea typeface="Calibri" panose="020F0502020204030204" pitchFamily="34" charset="0"/>
            </a:endParaRPr>
          </a:p>
          <a:p>
            <a:pPr marL="0" marR="0" algn="just">
              <a:spcBef>
                <a:spcPts val="0"/>
              </a:spcBef>
              <a:spcAft>
                <a:spcPts val="0"/>
              </a:spcAft>
            </a:pPr>
            <a:r>
              <a:rPr lang="en-US" sz="2800"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2800" dirty="0">
              <a:effectLst/>
              <a:latin typeface="Century Schoolbook" panose="02040604050505020304" pitchFamily="18" charset="0"/>
              <a:ea typeface="Calibri" panose="020F0502020204030204" pitchFamily="34" charset="0"/>
            </a:endParaRPr>
          </a:p>
          <a:p>
            <a:endParaRPr lang="en-US" dirty="0">
              <a:latin typeface="Century Schoolbook" panose="02040604050505020304" pitchFamily="18" charset="0"/>
            </a:endParaRPr>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5</a:t>
            </a:fld>
            <a:endParaRPr lang="en-US" dirty="0">
              <a:latin typeface="Century Schoolbook" panose="02040604050505020304" pitchFamily="18" charset="0"/>
            </a:endParaRPr>
          </a:p>
        </p:txBody>
      </p:sp>
    </p:spTree>
    <p:extLst>
      <p:ext uri="{BB962C8B-B14F-4D97-AF65-F5344CB8AC3E}">
        <p14:creationId xmlns:p14="http://schemas.microsoft.com/office/powerpoint/2010/main" val="391764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a:xfrm>
            <a:off x="1097280" y="286604"/>
            <a:ext cx="10058400" cy="886214"/>
          </a:xfrm>
        </p:spPr>
        <p:txBody>
          <a:bodyPr/>
          <a:lstStyle/>
          <a:p>
            <a:pPr algn="ctr"/>
            <a:r>
              <a:rPr lang="en-US" dirty="0">
                <a:latin typeface="Century Schoolbook" panose="02040604050505020304" pitchFamily="18" charset="0"/>
              </a:rPr>
              <a:t>Order 2222</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1097280" y="1739348"/>
            <a:ext cx="10611016" cy="4617909"/>
          </a:xfrm>
        </p:spPr>
        <p:txBody>
          <a:bodyPr>
            <a:normAutofit/>
          </a:bodyPr>
          <a:lstStyle/>
          <a:p>
            <a:pPr marL="171450" indent="-171450" algn="l">
              <a:buFont typeface="Arial" panose="020B0604020202020204" pitchFamily="34" charset="0"/>
              <a:buChar char="•"/>
            </a:pPr>
            <a:r>
              <a:rPr lang="en-US" sz="1600" b="0" i="1" u="none" strike="noStrike" baseline="0" dirty="0">
                <a:latin typeface="Century Schoolbook" panose="02040604050505020304" pitchFamily="18" charset="0"/>
              </a:rPr>
              <a:t>Participation of Distributed Energy Resource Aggregations in Markets Operated by Regional Transmission Organizations and Independent System Operators</a:t>
            </a:r>
            <a:r>
              <a:rPr lang="en-US" sz="1600" b="0" i="0" u="none" strike="noStrike" baseline="0" dirty="0">
                <a:latin typeface="Century Schoolbook" panose="02040604050505020304" pitchFamily="18" charset="0"/>
              </a:rPr>
              <a:t>, Order No. 2222, 172 FERC ¶ 61,247 (Sept. 2020).</a:t>
            </a:r>
          </a:p>
          <a:p>
            <a:pPr marL="628650" lvl="1" indent="-171450">
              <a:buFont typeface="Arial" panose="020B0604020202020204" pitchFamily="34" charset="0"/>
              <a:buChar char="•"/>
            </a:pPr>
            <a:r>
              <a:rPr lang="en-US" sz="1600" dirty="0">
                <a:latin typeface="Century Schoolbook" panose="02040604050505020304" pitchFamily="18" charset="0"/>
              </a:rPr>
              <a:t>FERC issued Order No. 2222 on September 17, 2020, to facilitate participation of Distributed Energy Resources (DERs) in the capacity, energy, and ancillary service markets operated by ISO/RTOs.</a:t>
            </a:r>
          </a:p>
          <a:p>
            <a:pPr marL="1085850" lvl="2" indent="-171450">
              <a:buFont typeface="Arial" panose="020B0604020202020204" pitchFamily="34" charset="0"/>
              <a:buChar char="•"/>
            </a:pPr>
            <a:r>
              <a:rPr lang="en-US" sz="1600" dirty="0">
                <a:latin typeface="Century Schoolbook" panose="02040604050505020304" pitchFamily="18" charset="0"/>
              </a:rPr>
              <a:t>ISO/RTOs must revise tariffs to establish DERs as a category of market participant.</a:t>
            </a:r>
          </a:p>
          <a:p>
            <a:pPr marL="1543050" lvl="3" indent="-171450">
              <a:buFont typeface="Arial" panose="020B0604020202020204" pitchFamily="34" charset="0"/>
              <a:buChar char="•"/>
            </a:pPr>
            <a:r>
              <a:rPr lang="en-US" sz="1600" b="0" i="0" u="none" strike="noStrike" baseline="0" dirty="0">
                <a:latin typeface="Century Schoolbook" panose="02040604050505020304" pitchFamily="18" charset="0"/>
              </a:rPr>
              <a:t>Revised tariffs shall allow DER Aggregators (DERAs) to register resources under one or more participation model that accommodate(s) the resources’ physical and operational characteristics</a:t>
            </a:r>
            <a:endParaRPr lang="en-US" dirty="0">
              <a:latin typeface="Century Schoolbook" panose="020406040505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6</a:t>
            </a:fld>
            <a:endParaRPr lang="en-US" dirty="0">
              <a:latin typeface="Century Schoolbook" panose="02040604050505020304" pitchFamily="18" charset="0"/>
            </a:endParaRPr>
          </a:p>
        </p:txBody>
      </p:sp>
      <p:pic>
        <p:nvPicPr>
          <p:cNvPr id="5" name="Picture 4">
            <a:extLst>
              <a:ext uri="{FF2B5EF4-FFF2-40B4-BE49-F238E27FC236}">
                <a16:creationId xmlns:a16="http://schemas.microsoft.com/office/drawing/2014/main" id="{702F096F-C4B7-7C58-449A-80D916D1A0B5}"/>
              </a:ext>
            </a:extLst>
          </p:cNvPr>
          <p:cNvPicPr>
            <a:picLocks noChangeAspect="1"/>
          </p:cNvPicPr>
          <p:nvPr/>
        </p:nvPicPr>
        <p:blipFill>
          <a:blip r:embed="rId2"/>
          <a:stretch>
            <a:fillRect/>
          </a:stretch>
        </p:blipFill>
        <p:spPr>
          <a:xfrm>
            <a:off x="1097280" y="3672985"/>
            <a:ext cx="6741371" cy="2684271"/>
          </a:xfrm>
          <a:prstGeom prst="rect">
            <a:avLst/>
          </a:prstGeom>
        </p:spPr>
      </p:pic>
    </p:spTree>
    <p:extLst>
      <p:ext uri="{BB962C8B-B14F-4D97-AF65-F5344CB8AC3E}">
        <p14:creationId xmlns:p14="http://schemas.microsoft.com/office/powerpoint/2010/main" val="295098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Compliance Timeline</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896645" y="1845733"/>
            <a:ext cx="10259035" cy="4511523"/>
          </a:xfrm>
        </p:spPr>
        <p:txBody>
          <a:bodyPr>
            <a:normAutofit/>
          </a:bodyPr>
          <a:lstStyle/>
          <a:p>
            <a:r>
              <a:rPr lang="en-US" sz="2400" dirty="0">
                <a:latin typeface="Century Schoolbook" panose="02040604050505020304" pitchFamily="18" charset="0"/>
              </a:rPr>
              <a:t>Implementation timing across regional markets is varied depending on existing regulation within each region pertaining to DER participation.</a:t>
            </a:r>
          </a:p>
          <a:p>
            <a:r>
              <a:rPr lang="en-US" sz="2400" dirty="0">
                <a:latin typeface="Century Schoolbook" panose="02040604050505020304" pitchFamily="18" charset="0"/>
              </a:rPr>
              <a:t>FERC proposed to give each ISO/RTO from Sept. 2020 to July 2021 to submit their compliance filing.</a:t>
            </a:r>
          </a:p>
          <a:p>
            <a:r>
              <a:rPr lang="en-US" sz="2400" dirty="0">
                <a:latin typeface="Century Schoolbook" panose="02040604050505020304" pitchFamily="18" charset="0"/>
              </a:rPr>
              <a:t>PJM, ISO-NE, MISO, and SPP all requested compliance filing extensions.</a:t>
            </a:r>
          </a:p>
          <a:p>
            <a:r>
              <a:rPr lang="en-US" sz="2400" dirty="0">
                <a:latin typeface="Century Schoolbook" panose="02040604050505020304" pitchFamily="18" charset="0"/>
              </a:rPr>
              <a:t>Most of the ISO/RTOs submitted comments suggesting that they would need to make substantial changes to existing rules to integrate DERAs into their markets.</a:t>
            </a:r>
          </a:p>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7</a:t>
            </a:fld>
            <a:endParaRPr lang="en-US" dirty="0">
              <a:latin typeface="Century Schoolbook" panose="02040604050505020304" pitchFamily="18" charset="0"/>
            </a:endParaRPr>
          </a:p>
        </p:txBody>
      </p:sp>
    </p:spTree>
    <p:extLst>
      <p:ext uri="{BB962C8B-B14F-4D97-AF65-F5344CB8AC3E}">
        <p14:creationId xmlns:p14="http://schemas.microsoft.com/office/powerpoint/2010/main" val="3734831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91B3-9986-42B0-AD06-CA3559D86430}"/>
              </a:ext>
            </a:extLst>
          </p:cNvPr>
          <p:cNvSpPr>
            <a:spLocks noGrp="1"/>
          </p:cNvSpPr>
          <p:nvPr>
            <p:ph type="title"/>
          </p:nvPr>
        </p:nvSpPr>
        <p:spPr/>
        <p:txBody>
          <a:bodyPr/>
          <a:lstStyle/>
          <a:p>
            <a:pPr algn="ctr"/>
            <a:r>
              <a:rPr lang="en-US" dirty="0">
                <a:latin typeface="Century Schoolbook" panose="02040604050505020304" pitchFamily="18" charset="0"/>
              </a:rPr>
              <a:t>Implementation Timeline(s)</a:t>
            </a:r>
          </a:p>
        </p:txBody>
      </p:sp>
      <p:sp>
        <p:nvSpPr>
          <p:cNvPr id="3" name="Content Placeholder 2">
            <a:extLst>
              <a:ext uri="{FF2B5EF4-FFF2-40B4-BE49-F238E27FC236}">
                <a16:creationId xmlns:a16="http://schemas.microsoft.com/office/drawing/2014/main" id="{D1E3AF75-DAB8-4106-8DAD-7CEED3D0C2F8}"/>
              </a:ext>
            </a:extLst>
          </p:cNvPr>
          <p:cNvSpPr>
            <a:spLocks noGrp="1"/>
          </p:cNvSpPr>
          <p:nvPr>
            <p:ph idx="1"/>
          </p:nvPr>
        </p:nvSpPr>
        <p:spPr>
          <a:xfrm>
            <a:off x="896645" y="1845733"/>
            <a:ext cx="10259035" cy="4511523"/>
          </a:xfrm>
        </p:spPr>
        <p:txBody>
          <a:bodyPr>
            <a:normAutofit/>
          </a:bodyPr>
          <a:lstStyle/>
          <a:p>
            <a:r>
              <a:rPr lang="en-US" sz="2400" dirty="0">
                <a:latin typeface="Century Schoolbook" panose="02040604050505020304" pitchFamily="18" charset="0"/>
              </a:rPr>
              <a:t>Rather than specifying the implementation date, FERC allowed each RTO/ISO to propose a final implementation date in its compliance filing. </a:t>
            </a:r>
          </a:p>
          <a:p>
            <a:endParaRPr lang="en-US" sz="2400" dirty="0">
              <a:latin typeface="Century Schoolbook" panose="02040604050505020304" pitchFamily="18" charset="0"/>
            </a:endParaRPr>
          </a:p>
          <a:p>
            <a:r>
              <a:rPr lang="en-US" sz="2400" dirty="0">
                <a:latin typeface="Century Schoolbook" panose="02040604050505020304" pitchFamily="18" charset="0"/>
              </a:rPr>
              <a:t>CAISO and NYISO already had FERC approved DERA tariff rules prior to the issuance of Order 2222, and therefore will likely have shorter implementation estimates compared to PJM, ISO-NE, MISO, and SPP.</a:t>
            </a:r>
          </a:p>
          <a:p>
            <a:endParaRPr lang="en-US" dirty="0"/>
          </a:p>
          <a:p>
            <a:endParaRPr lang="en-US" dirty="0"/>
          </a:p>
        </p:txBody>
      </p:sp>
      <p:sp>
        <p:nvSpPr>
          <p:cNvPr id="4" name="Slide Number Placeholder 3">
            <a:extLst>
              <a:ext uri="{FF2B5EF4-FFF2-40B4-BE49-F238E27FC236}">
                <a16:creationId xmlns:a16="http://schemas.microsoft.com/office/drawing/2014/main" id="{34A5F1A0-EEFF-4FD7-89CA-FEF1D18F01F7}"/>
              </a:ext>
            </a:extLst>
          </p:cNvPr>
          <p:cNvSpPr>
            <a:spLocks noGrp="1"/>
          </p:cNvSpPr>
          <p:nvPr>
            <p:ph type="sldNum" sz="quarter" idx="12"/>
          </p:nvPr>
        </p:nvSpPr>
        <p:spPr/>
        <p:txBody>
          <a:bodyPr/>
          <a:lstStyle/>
          <a:p>
            <a:fld id="{629637A9-119A-49DA-BD12-AAC58B377D80}" type="slidenum">
              <a:rPr lang="en-US" smtClean="0">
                <a:latin typeface="Century Schoolbook" panose="02040604050505020304" pitchFamily="18" charset="0"/>
              </a:rPr>
              <a:t>8</a:t>
            </a:fld>
            <a:endParaRPr lang="en-US" dirty="0">
              <a:latin typeface="Century Schoolbook" panose="02040604050505020304" pitchFamily="18" charset="0"/>
            </a:endParaRPr>
          </a:p>
        </p:txBody>
      </p:sp>
    </p:spTree>
    <p:extLst>
      <p:ext uri="{BB962C8B-B14F-4D97-AF65-F5344CB8AC3E}">
        <p14:creationId xmlns:p14="http://schemas.microsoft.com/office/powerpoint/2010/main" val="213284637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769</TotalTime>
  <Words>688</Words>
  <Application>Microsoft Office PowerPoint</Application>
  <PresentationFormat>Widescreen</PresentationFormat>
  <Paragraphs>86</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Century</vt:lpstr>
      <vt:lpstr>Century Schoolbook</vt:lpstr>
      <vt:lpstr>Symbol</vt:lpstr>
      <vt:lpstr>Retrospect</vt:lpstr>
      <vt:lpstr>FERC Update  National Association of State Utility Consumer Advocates Mid-Year Meeting Indianapolis, Indiana June 13, 2022</vt:lpstr>
      <vt:lpstr>Overview</vt:lpstr>
      <vt:lpstr>ROE Updates?</vt:lpstr>
      <vt:lpstr>Cost Allocation</vt:lpstr>
      <vt:lpstr>Transmission NOPR, RM21-17</vt:lpstr>
      <vt:lpstr>Generator Interconnection  Reform, RM22-14</vt:lpstr>
      <vt:lpstr>Order 2222</vt:lpstr>
      <vt:lpstr>Compliance Timeline</vt:lpstr>
      <vt:lpstr>Implementation Timeline(s)</vt:lpstr>
      <vt:lpstr>Compliances/Implementation Timeline(s)</vt:lpstr>
      <vt:lpstr>Continued</vt:lpstr>
      <vt:lpstr>Questions and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FERC Update: Developments Concerning Public Power, Rural Electric Cooperatives, and SPP Nebraska Rural Electric Association Legal Seminar September 17, 2020</dc:title>
  <dc:creator>Jason Gray</dc:creator>
  <cp:lastModifiedBy>Jason Gray</cp:lastModifiedBy>
  <cp:revision>72</cp:revision>
  <cp:lastPrinted>2020-09-14T21:16:44Z</cp:lastPrinted>
  <dcterms:created xsi:type="dcterms:W3CDTF">2020-09-12T12:33:41Z</dcterms:created>
  <dcterms:modified xsi:type="dcterms:W3CDTF">2022-06-23T10:22:59Z</dcterms:modified>
</cp:coreProperties>
</file>