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notesMasterIdLst>
    <p:notesMasterId r:id="rId22"/>
  </p:notesMasterIdLst>
  <p:handoutMasterIdLst>
    <p:handoutMasterId r:id="rId23"/>
  </p:handoutMasterIdLst>
  <p:sldIdLst>
    <p:sldId id="256" r:id="rId3"/>
    <p:sldId id="313" r:id="rId4"/>
    <p:sldId id="298" r:id="rId5"/>
    <p:sldId id="312" r:id="rId6"/>
    <p:sldId id="290" r:id="rId7"/>
    <p:sldId id="309" r:id="rId8"/>
    <p:sldId id="311" r:id="rId9"/>
    <p:sldId id="288" r:id="rId10"/>
    <p:sldId id="338" r:id="rId11"/>
    <p:sldId id="348" r:id="rId12"/>
    <p:sldId id="339" r:id="rId13"/>
    <p:sldId id="355" r:id="rId14"/>
    <p:sldId id="349" r:id="rId15"/>
    <p:sldId id="350" r:id="rId16"/>
    <p:sldId id="356" r:id="rId17"/>
    <p:sldId id="351" r:id="rId18"/>
    <p:sldId id="352" r:id="rId19"/>
    <p:sldId id="354" r:id="rId20"/>
    <p:sldId id="34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C63"/>
    <a:srgbClr val="595648"/>
    <a:srgbClr val="0F6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78864" autoAdjust="0"/>
  </p:normalViewPr>
  <p:slideViewPr>
    <p:cSldViewPr snapToGrid="0">
      <p:cViewPr>
        <p:scale>
          <a:sx n="75" d="100"/>
          <a:sy n="75" d="100"/>
        </p:scale>
        <p:origin x="725"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912" y="78"/>
      </p:cViewPr>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0061C1-226F-4342-872A-B447F05D2D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6C9102-EA25-4BC9-8009-3B1459A375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EFA40D-0908-4A00-915E-68BAB524ED9F}" type="datetimeFigureOut">
              <a:rPr lang="en-US" smtClean="0"/>
              <a:t>6/9/2022</a:t>
            </a:fld>
            <a:endParaRPr lang="en-US"/>
          </a:p>
        </p:txBody>
      </p:sp>
      <p:sp>
        <p:nvSpPr>
          <p:cNvPr id="4" name="Footer Placeholder 3">
            <a:extLst>
              <a:ext uri="{FF2B5EF4-FFF2-40B4-BE49-F238E27FC236}">
                <a16:creationId xmlns:a16="http://schemas.microsoft.com/office/drawing/2014/main" id="{4DC7B009-6BEB-4528-8897-DB910E238F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14584E-CD04-4DFA-B285-6219229FD2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EDCD84-0AE0-410E-9C49-8F062B3E2486}" type="slidenum">
              <a:rPr lang="en-US" smtClean="0"/>
              <a:t>‹#›</a:t>
            </a:fld>
            <a:endParaRPr lang="en-US"/>
          </a:p>
        </p:txBody>
      </p:sp>
    </p:spTree>
    <p:extLst>
      <p:ext uri="{BB962C8B-B14F-4D97-AF65-F5344CB8AC3E}">
        <p14:creationId xmlns:p14="http://schemas.microsoft.com/office/powerpoint/2010/main" val="367325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13D35-9CDD-4D88-9D46-36669AC14939}"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7EC1E-6013-40C0-B695-A8DB5133CB4B}" type="slidenum">
              <a:rPr lang="en-US" smtClean="0"/>
              <a:t>‹#›</a:t>
            </a:fld>
            <a:endParaRPr lang="en-US"/>
          </a:p>
        </p:txBody>
      </p:sp>
    </p:spTree>
    <p:extLst>
      <p:ext uri="{BB962C8B-B14F-4D97-AF65-F5344CB8AC3E}">
        <p14:creationId xmlns:p14="http://schemas.microsoft.com/office/powerpoint/2010/main" val="49296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you—glad to be here</a:t>
            </a:r>
          </a:p>
          <a:p>
            <a:endParaRPr lang="en-US" dirty="0"/>
          </a:p>
          <a:p>
            <a:r>
              <a:rPr lang="en-US" dirty="0"/>
              <a:t>Thanks to David…</a:t>
            </a:r>
          </a:p>
          <a:p>
            <a:endParaRPr lang="en-US" dirty="0"/>
          </a:p>
          <a:p>
            <a:r>
              <a:rPr lang="en-US" dirty="0"/>
              <a:t>Good to be here with Elin—we joined around the same time and actually worked closely on some issues in our last jobs, so it is an honor to share the stage with her</a:t>
            </a:r>
          </a:p>
          <a:p>
            <a:endParaRPr lang="en-US" dirty="0"/>
          </a:p>
          <a:p>
            <a:r>
              <a:rPr lang="en-US" dirty="0"/>
              <a:t>I will kick us off this afternoon with a brief overview of FERC itself and my division within the Office of External Affairs, the State, International and Tribal Division; then will turn it over to Elin, whom I know you are more interested in hearing from, so I will be brief</a:t>
            </a:r>
          </a:p>
        </p:txBody>
      </p:sp>
      <p:sp>
        <p:nvSpPr>
          <p:cNvPr id="4" name="Slide Number Placeholder 3"/>
          <p:cNvSpPr>
            <a:spLocks noGrp="1"/>
          </p:cNvSpPr>
          <p:nvPr>
            <p:ph type="sldNum" sz="quarter" idx="5"/>
          </p:nvPr>
        </p:nvSpPr>
        <p:spPr/>
        <p:txBody>
          <a:bodyPr/>
          <a:lstStyle/>
          <a:p>
            <a:fld id="{D8E7EC1E-6013-40C0-B695-A8DB5133CB4B}" type="slidenum">
              <a:rPr lang="en-US" smtClean="0"/>
              <a:t>1</a:t>
            </a:fld>
            <a:endParaRPr lang="en-US"/>
          </a:p>
        </p:txBody>
      </p:sp>
    </p:spTree>
    <p:extLst>
      <p:ext uri="{BB962C8B-B14F-4D97-AF65-F5344CB8AC3E}">
        <p14:creationId xmlns:p14="http://schemas.microsoft.com/office/powerpoint/2010/main" val="272329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disclaimer: </a:t>
            </a:r>
            <a:r>
              <a:rPr lang="en-US" altLang="en-US" sz="1200" b="1" dirty="0"/>
              <a:t>Speaking on my own behalf and my comments do not necessarily reflect the views of the Commission, individual Commissioners, or other Commission staff members</a:t>
            </a:r>
            <a:endParaRPr lang="en-US" dirty="0"/>
          </a:p>
        </p:txBody>
      </p:sp>
      <p:sp>
        <p:nvSpPr>
          <p:cNvPr id="4" name="Slide Number Placeholder 3"/>
          <p:cNvSpPr>
            <a:spLocks noGrp="1"/>
          </p:cNvSpPr>
          <p:nvPr>
            <p:ph type="sldNum" sz="quarter" idx="5"/>
          </p:nvPr>
        </p:nvSpPr>
        <p:spPr/>
        <p:txBody>
          <a:bodyPr/>
          <a:lstStyle/>
          <a:p>
            <a:fld id="{D8E7EC1E-6013-40C0-B695-A8DB5133CB4B}" type="slidenum">
              <a:rPr lang="en-US" smtClean="0"/>
              <a:t>2</a:t>
            </a:fld>
            <a:endParaRPr lang="en-US"/>
          </a:p>
        </p:txBody>
      </p:sp>
    </p:spTree>
    <p:extLst>
      <p:ext uri="{BB962C8B-B14F-4D97-AF65-F5344CB8AC3E}">
        <p14:creationId xmlns:p14="http://schemas.microsoft.com/office/powerpoint/2010/main" val="167052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quickly, since I know most of you are familiar with us, I wanted to give a short overview of the Commission</a:t>
            </a:r>
          </a:p>
          <a:p>
            <a:endParaRPr lang="en-US" dirty="0"/>
          </a:p>
          <a:p>
            <a:r>
              <a:rPr lang="en-US" dirty="0"/>
              <a:t>The key distinction between what we do and what happens on the state level is the word “wholesale”</a:t>
            </a:r>
          </a:p>
          <a:p>
            <a:endParaRPr lang="en-US" dirty="0"/>
          </a:p>
          <a:p>
            <a:r>
              <a:rPr lang="en-US" dirty="0"/>
              <a:t>FERC regulates wholesale electric markets and sites natural gas pipelines/LNG facilities used for wholesale sales</a:t>
            </a:r>
          </a:p>
          <a:p>
            <a:endParaRPr lang="en-US" dirty="0"/>
          </a:p>
          <a:p>
            <a:r>
              <a:rPr lang="en-US" dirty="0"/>
              <a:t>	Draft policy statements—issued in Feb; seeking to update 1999 Nat Gas Policy statement by revising now 	the Commission determines need; separate statement on GHG emissions—comments were due late last 	month; decision pending</a:t>
            </a:r>
          </a:p>
          <a:p>
            <a:endParaRPr lang="en-US" dirty="0"/>
          </a:p>
          <a:p>
            <a:r>
              <a:rPr lang="en-US" dirty="0"/>
              <a:t>Electricity—FERC sets rates/tariffs for wholesale transactions on interstate </a:t>
            </a:r>
            <a:r>
              <a:rPr lang="en-US" dirty="0" err="1"/>
              <a:t>tx</a:t>
            </a:r>
            <a:r>
              <a:rPr lang="en-US" dirty="0"/>
              <a:t> lines (100 kV or higher); also oversees so-called “organized markets”—markets operated by RTOs—where the price for electricity is set by the market; </a:t>
            </a:r>
          </a:p>
          <a:p>
            <a:endParaRPr lang="en-US" dirty="0"/>
          </a:p>
          <a:p>
            <a:r>
              <a:rPr lang="en-US" dirty="0"/>
              <a:t>Reliability—FERC oversees North American Electric Reliability Corporation’s process for setting reliability standards, including cybersecurity</a:t>
            </a:r>
          </a:p>
        </p:txBody>
      </p:sp>
      <p:sp>
        <p:nvSpPr>
          <p:cNvPr id="4" name="Slide Number Placeholder 3"/>
          <p:cNvSpPr>
            <a:spLocks noGrp="1"/>
          </p:cNvSpPr>
          <p:nvPr>
            <p:ph type="sldNum" sz="quarter" idx="5"/>
          </p:nvPr>
        </p:nvSpPr>
        <p:spPr/>
        <p:txBody>
          <a:bodyPr/>
          <a:lstStyle/>
          <a:p>
            <a:fld id="{D8E7EC1E-6013-40C0-B695-A8DB5133CB4B}" type="slidenum">
              <a:rPr lang="en-US" smtClean="0"/>
              <a:t>3</a:t>
            </a:fld>
            <a:endParaRPr lang="en-US"/>
          </a:p>
        </p:txBody>
      </p:sp>
    </p:spTree>
    <p:extLst>
      <p:ext uri="{BB962C8B-B14F-4D97-AF65-F5344CB8AC3E}">
        <p14:creationId xmlns:p14="http://schemas.microsoft.com/office/powerpoint/2010/main" val="332202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6D85290-7708-464D-8028-9648E1FA3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6F9E09-F598-41F1-A506-7C689A029BFE}" type="slidenum">
              <a:rPr lang="en-US" altLang="en-US"/>
              <a:pPr>
                <a:spcBef>
                  <a:spcPct val="0"/>
                </a:spcBef>
              </a:pPr>
              <a:t>5</a:t>
            </a:fld>
            <a:endParaRPr lang="en-US" altLang="en-US"/>
          </a:p>
        </p:txBody>
      </p:sp>
      <p:sp>
        <p:nvSpPr>
          <p:cNvPr id="15363" name="Rectangle 2">
            <a:extLst>
              <a:ext uri="{FF2B5EF4-FFF2-40B4-BE49-F238E27FC236}">
                <a16:creationId xmlns:a16="http://schemas.microsoft.com/office/drawing/2014/main" id="{08317BDC-B25F-4872-B2C6-F1752512EF2B}"/>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490B0E19-0F75-4FD9-9E88-FAD473ED2415}"/>
              </a:ext>
            </a:extLst>
          </p:cNvPr>
          <p:cNvSpPr>
            <a:spLocks noGrp="1" noChangeArrowheads="1"/>
          </p:cNvSpPr>
          <p:nvPr>
            <p:ph type="body" idx="1"/>
          </p:nvPr>
        </p:nvSpPr>
        <p:spPr>
          <a:xfrm>
            <a:off x="755650" y="4410075"/>
            <a:ext cx="5541963" cy="419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 typeface="Wingdings" panose="05000000000000000000" pitchFamily="2" charset="2"/>
              <a:buNone/>
            </a:pP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6D85290-7708-464D-8028-9648E1FA3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6F9E09-F598-41F1-A506-7C689A029BFE}" type="slidenum">
              <a:rPr lang="en-US" altLang="en-US"/>
              <a:pPr>
                <a:spcBef>
                  <a:spcPct val="0"/>
                </a:spcBef>
              </a:pPr>
              <a:t>6</a:t>
            </a:fld>
            <a:endParaRPr lang="en-US" altLang="en-US"/>
          </a:p>
        </p:txBody>
      </p:sp>
      <p:sp>
        <p:nvSpPr>
          <p:cNvPr id="15363" name="Rectangle 2">
            <a:extLst>
              <a:ext uri="{FF2B5EF4-FFF2-40B4-BE49-F238E27FC236}">
                <a16:creationId xmlns:a16="http://schemas.microsoft.com/office/drawing/2014/main" id="{08317BDC-B25F-4872-B2C6-F1752512EF2B}"/>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490B0E19-0F75-4FD9-9E88-FAD473ED2415}"/>
              </a:ext>
            </a:extLst>
          </p:cNvPr>
          <p:cNvSpPr>
            <a:spLocks noGrp="1" noChangeArrowheads="1"/>
          </p:cNvSpPr>
          <p:nvPr>
            <p:ph type="body" idx="1"/>
          </p:nvPr>
        </p:nvSpPr>
        <p:spPr>
          <a:xfrm>
            <a:off x="755650" y="4410075"/>
            <a:ext cx="5541963" cy="419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 typeface="Wingdings" panose="05000000000000000000" pitchFamily="2" charset="2"/>
              <a:buNone/>
            </a:pPr>
            <a:r>
              <a:rPr lang="en-US" altLang="en-US" dirty="0">
                <a:latin typeface="Arial" panose="020B0604020202020204" pitchFamily="34" charset="0"/>
              </a:rPr>
              <a:t>Briefings, emails—please let me know if you are not on our distribution list</a:t>
            </a:r>
          </a:p>
          <a:p>
            <a:pPr lvl="1" eaLnBrk="1" hangingPunct="1">
              <a:buFont typeface="Wingdings" panose="05000000000000000000" pitchFamily="2" charset="2"/>
              <a:buNone/>
            </a:pPr>
            <a:r>
              <a:rPr lang="en-US" altLang="en-US" dirty="0">
                <a:latin typeface="Arial" panose="020B0604020202020204" pitchFamily="34" charset="0"/>
              </a:rPr>
              <a:t>Distinction between OEA/OPP: We deal solely with government officials—this means we are your main point of contact if you have questions about orders, would like a briefing on particular items, or are looking to meet with commissioners/staff</a:t>
            </a:r>
          </a:p>
          <a:p>
            <a:pPr lvl="1" eaLnBrk="1" hangingPunct="1">
              <a:buFont typeface="Wingdings" panose="05000000000000000000" pitchFamily="2" charset="2"/>
              <a:buNone/>
            </a:pPr>
            <a:r>
              <a:rPr lang="en-US" altLang="en-US" dirty="0">
                <a:latin typeface="Arial" panose="020B0604020202020204" pitchFamily="34" charset="0"/>
              </a:rPr>
              <a:t>My team sends out notices regularly about important commission activities, orders, initiatives to inform you of our work—please let me know if you are not on my email distribution list and we will add you</a:t>
            </a:r>
          </a:p>
          <a:p>
            <a:pPr lvl="1" eaLnBrk="1" hangingPunct="1">
              <a:buFont typeface="Wingdings" panose="05000000000000000000" pitchFamily="2" charset="2"/>
              <a:buNone/>
            </a:pPr>
            <a:r>
              <a:rPr lang="en-US" altLang="en-US" dirty="0">
                <a:latin typeface="Arial" panose="020B0604020202020204" pitchFamily="34" charset="0"/>
              </a:rPr>
              <a:t>Tribal—new! Also some overlap with OPP—again the distinction is tribal officials/leaders would come to us, while citizens would go to OPP</a:t>
            </a:r>
          </a:p>
        </p:txBody>
      </p:sp>
    </p:spTree>
    <p:extLst>
      <p:ext uri="{BB962C8B-B14F-4D97-AF65-F5344CB8AC3E}">
        <p14:creationId xmlns:p14="http://schemas.microsoft.com/office/powerpoint/2010/main" val="188497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6D85290-7708-464D-8028-9648E1FA3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A6F9E09-F598-41F1-A506-7C689A029BF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363" name="Rectangle 2">
            <a:extLst>
              <a:ext uri="{FF2B5EF4-FFF2-40B4-BE49-F238E27FC236}">
                <a16:creationId xmlns:a16="http://schemas.microsoft.com/office/drawing/2014/main" id="{08317BDC-B25F-4872-B2C6-F1752512EF2B}"/>
              </a:ext>
            </a:extLst>
          </p:cNvPr>
          <p:cNvSpPr>
            <a:spLocks noRot="1" noChangeArrowheads="1" noTextEdit="1"/>
          </p:cNvSpPr>
          <p:nvPr>
            <p:ph type="sldImg"/>
          </p:nvPr>
        </p:nvSpPr>
        <p:spPr>
          <a:ln/>
        </p:spPr>
      </p:sp>
      <p:sp>
        <p:nvSpPr>
          <p:cNvPr id="15364" name="Rectangle 3">
            <a:extLst>
              <a:ext uri="{FF2B5EF4-FFF2-40B4-BE49-F238E27FC236}">
                <a16:creationId xmlns:a16="http://schemas.microsoft.com/office/drawing/2014/main" id="{490B0E19-0F75-4FD9-9E88-FAD473ED2415}"/>
              </a:ext>
            </a:extLst>
          </p:cNvPr>
          <p:cNvSpPr>
            <a:spLocks noGrp="1" noChangeArrowheads="1"/>
          </p:cNvSpPr>
          <p:nvPr>
            <p:ph type="body" idx="1"/>
          </p:nvPr>
        </p:nvSpPr>
        <p:spPr>
          <a:xfrm>
            <a:off x="755650" y="4410075"/>
            <a:ext cx="5541963" cy="4194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 typeface="Wingdings" panose="05000000000000000000" pitchFamily="2" charset="2"/>
              <a:buNone/>
            </a:pPr>
            <a:endParaRPr lang="en-US" altLang="en-US">
              <a:latin typeface="Arial" panose="020B0604020202020204" pitchFamily="34" charset="0"/>
            </a:endParaRPr>
          </a:p>
        </p:txBody>
      </p:sp>
    </p:spTree>
    <p:extLst>
      <p:ext uri="{BB962C8B-B14F-4D97-AF65-F5344CB8AC3E}">
        <p14:creationId xmlns:p14="http://schemas.microsoft.com/office/powerpoint/2010/main" val="128116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76DA46D-1DEE-46BC-9A71-A888484E10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9A9C39-EC14-4ADF-9A53-E592B5D6EA57}" type="slidenum">
              <a:rPr lang="en-US" altLang="en-US"/>
              <a:pPr>
                <a:spcBef>
                  <a:spcPct val="0"/>
                </a:spcBef>
              </a:pPr>
              <a:t>8</a:t>
            </a:fld>
            <a:endParaRPr lang="en-US" altLang="en-US"/>
          </a:p>
        </p:txBody>
      </p:sp>
      <p:sp>
        <p:nvSpPr>
          <p:cNvPr id="41987" name="Rectangle 2">
            <a:extLst>
              <a:ext uri="{FF2B5EF4-FFF2-40B4-BE49-F238E27FC236}">
                <a16:creationId xmlns:a16="http://schemas.microsoft.com/office/drawing/2014/main" id="{D65B9215-C96C-4284-8931-04C834640D31}"/>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BC38211D-683C-402E-B973-510748A6AC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Deeper dive on some of these issues in next slides</a:t>
            </a:r>
          </a:p>
          <a:p>
            <a:r>
              <a:rPr lang="en-US" dirty="0"/>
              <a:t>Need to determine “What does success look like?”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ECE20-200A-49AF-AD6E-B499FF0C94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9630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4563374"/>
            <a:ext cx="10515600" cy="651414"/>
          </a:xfrm>
        </p:spPr>
        <p:txBody>
          <a:bodyPr anchor="b">
            <a:noAutofit/>
          </a:bodyPr>
          <a:lstStyle>
            <a:lvl1pPr marL="0" marR="0" indent="0" algn="l" defTabSz="914400" rtl="0" eaLnBrk="1" fontAlgn="auto" latinLnBrk="0" hangingPunct="1">
              <a:lnSpc>
                <a:spcPct val="90000"/>
              </a:lnSpc>
              <a:spcBef>
                <a:spcPct val="0"/>
              </a:spcBef>
              <a:spcAft>
                <a:spcPts val="0"/>
              </a:spcAft>
              <a:buClrTx/>
              <a:buSzTx/>
              <a:buFontTx/>
              <a:buNone/>
              <a:tabLst/>
              <a:defRPr sz="3600">
                <a:solidFill>
                  <a:schemeClr val="tx1">
                    <a:lumMod val="75000"/>
                    <a:lumOff val="25000"/>
                  </a:schemeClr>
                </a:solidFill>
                <a:latin typeface="Source Sans Pro Black" panose="020B0803030403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EEO Training for New Managers and Supervisors</a:t>
            </a:r>
          </a:p>
        </p:txBody>
      </p:sp>
      <p:sp>
        <p:nvSpPr>
          <p:cNvPr id="3" name="Subtitle 2"/>
          <p:cNvSpPr>
            <a:spLocks noGrp="1"/>
          </p:cNvSpPr>
          <p:nvPr>
            <p:ph type="subTitle" idx="1" hasCustomPrompt="1"/>
          </p:nvPr>
        </p:nvSpPr>
        <p:spPr>
          <a:xfrm>
            <a:off x="838200" y="5229303"/>
            <a:ext cx="10515600" cy="527991"/>
          </a:xfrm>
        </p:spPr>
        <p:txBody>
          <a:bodyPr>
            <a:noAutofit/>
          </a:bodyPr>
          <a:lstStyle>
            <a:lvl1pPr marL="0" indent="0" algn="l">
              <a:buNone/>
              <a:defRPr sz="2000">
                <a:solidFill>
                  <a:srgbClr val="0F6C63"/>
                </a:solidFill>
                <a:latin typeface="Source Sans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Office of the Executive Director</a:t>
            </a:r>
          </a:p>
        </p:txBody>
      </p:sp>
      <p:sp>
        <p:nvSpPr>
          <p:cNvPr id="4" name="Date Placeholder 3"/>
          <p:cNvSpPr>
            <a:spLocks noGrp="1"/>
          </p:cNvSpPr>
          <p:nvPr>
            <p:ph type="dt" sz="half" idx="10"/>
          </p:nvPr>
        </p:nvSpPr>
        <p:spPr/>
        <p:txBody>
          <a:bodyPr/>
          <a:lstStyle/>
          <a:p>
            <a:fld id="{24779D9B-4C0A-48BE-8386-16F5D21F951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7BC16-3ECD-422D-9584-02AC2D8439F4}"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6058" y="368355"/>
            <a:ext cx="2855342" cy="2809951"/>
          </a:xfrm>
          <a:prstGeom prst="rect">
            <a:avLst/>
          </a:prstGeom>
        </p:spPr>
      </p:pic>
      <p:cxnSp>
        <p:nvCxnSpPr>
          <p:cNvPr id="9" name="Straight Connector 8"/>
          <p:cNvCxnSpPr/>
          <p:nvPr userDrawn="1"/>
        </p:nvCxnSpPr>
        <p:spPr>
          <a:xfrm>
            <a:off x="944880" y="5189388"/>
            <a:ext cx="1040892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92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4161989"/>
            <a:ext cx="10515600" cy="1052801"/>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4500">
                <a:solidFill>
                  <a:schemeClr val="tx1">
                    <a:lumMod val="75000"/>
                    <a:lumOff val="25000"/>
                  </a:schemeClr>
                </a:solidFill>
                <a:latin typeface="Source Sans Pro Black" panose="020B0803030403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a:t>Master Title Slide</a:t>
            </a:r>
          </a:p>
        </p:txBody>
      </p:sp>
      <p:sp>
        <p:nvSpPr>
          <p:cNvPr id="3" name="Subtitle 2"/>
          <p:cNvSpPr>
            <a:spLocks noGrp="1"/>
          </p:cNvSpPr>
          <p:nvPr>
            <p:ph type="subTitle" idx="1" hasCustomPrompt="1"/>
          </p:nvPr>
        </p:nvSpPr>
        <p:spPr>
          <a:xfrm>
            <a:off x="838200" y="5229305"/>
            <a:ext cx="10515600" cy="527991"/>
          </a:xfrm>
        </p:spPr>
        <p:txBody>
          <a:bodyPr>
            <a:noAutofit/>
          </a:bodyPr>
          <a:lstStyle>
            <a:lvl1pPr marL="0" indent="0" algn="l">
              <a:buNone/>
              <a:defRPr sz="2400">
                <a:solidFill>
                  <a:srgbClr val="0F6C63"/>
                </a:solidFill>
                <a:latin typeface="Source Sans Pro" panose="020B0503030403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Master subtitle style</a:t>
            </a:r>
          </a:p>
        </p:txBody>
      </p:sp>
      <p:sp>
        <p:nvSpPr>
          <p:cNvPr id="4" name="Date Placeholder 3"/>
          <p:cNvSpPr>
            <a:spLocks noGrp="1"/>
          </p:cNvSpPr>
          <p:nvPr>
            <p:ph type="dt" sz="half" idx="10"/>
          </p:nvPr>
        </p:nvSpPr>
        <p:spPr/>
        <p:txBody>
          <a:bodyPr/>
          <a:lstStyle/>
          <a:p>
            <a:fld id="{10C7F977-5FD1-47D8-A75F-6426A1696BD2}" type="datetime1">
              <a:rPr lang="en-US" smtClean="0"/>
              <a:t>6/9/2022</a:t>
            </a:fld>
            <a:endParaRPr lang="en-US"/>
          </a:p>
        </p:txBody>
      </p:sp>
      <p:sp>
        <p:nvSpPr>
          <p:cNvPr id="5" name="Footer Placeholder 4"/>
          <p:cNvSpPr>
            <a:spLocks noGrp="1"/>
          </p:cNvSpPr>
          <p:nvPr>
            <p:ph type="ftr" sz="quarter" idx="11"/>
          </p:nvPr>
        </p:nvSpPr>
        <p:spPr/>
        <p:txBody>
          <a:bodyPr/>
          <a:lstStyle/>
          <a:p>
            <a:r>
              <a:rPr lang="en-US"/>
              <a:t>Federal Energy Regulatory Commission</a:t>
            </a:r>
          </a:p>
        </p:txBody>
      </p:sp>
      <p:sp>
        <p:nvSpPr>
          <p:cNvPr id="6" name="Slide Number Placeholder 5"/>
          <p:cNvSpPr>
            <a:spLocks noGrp="1"/>
          </p:cNvSpPr>
          <p:nvPr>
            <p:ph type="sldNum" sz="quarter" idx="12"/>
          </p:nvPr>
        </p:nvSpPr>
        <p:spPr/>
        <p:txBody>
          <a:bodyPr/>
          <a:lstStyle/>
          <a:p>
            <a:fld id="{F5E1F152-AF30-4039-853A-59517B9E7EFA}" type="slidenum">
              <a:rPr lang="en-US" smtClean="0"/>
              <a:t>‹#›</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1" y="575389"/>
            <a:ext cx="3403505" cy="3349400"/>
          </a:xfrm>
          <a:prstGeom prst="rect">
            <a:avLst/>
          </a:prstGeom>
        </p:spPr>
      </p:pic>
      <p:cxnSp>
        <p:nvCxnSpPr>
          <p:cNvPr id="9" name="Straight Connector 8"/>
          <p:cNvCxnSpPr/>
          <p:nvPr/>
        </p:nvCxnSpPr>
        <p:spPr>
          <a:xfrm>
            <a:off x="944880" y="5189388"/>
            <a:ext cx="1040892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05577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8199" y="695979"/>
            <a:ext cx="7615603" cy="1325563"/>
          </a:xfrm>
        </p:spPr>
        <p:txBody>
          <a:bodyPr/>
          <a:lstStyle/>
          <a:p>
            <a:r>
              <a:rPr lang="en-US"/>
              <a:t>Click to edit Master title style</a:t>
            </a:r>
          </a:p>
        </p:txBody>
      </p:sp>
      <p:sp>
        <p:nvSpPr>
          <p:cNvPr id="3" name="Content Placeholder 2"/>
          <p:cNvSpPr>
            <a:spLocks noGrp="1"/>
          </p:cNvSpPr>
          <p:nvPr>
            <p:ph idx="1"/>
          </p:nvPr>
        </p:nvSpPr>
        <p:spPr>
          <a:xfrm>
            <a:off x="838200" y="2055813"/>
            <a:ext cx="10515600" cy="4121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89A8A0-2272-47D3-BFB1-7ADC0A015D30}"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F152-AF30-4039-853A-59517B9E7EFA}" type="slidenum">
              <a:rPr lang="en-US" smtClean="0"/>
              <a:t>‹#›</a:t>
            </a:fld>
            <a:endParaRPr lang="en-US"/>
          </a:p>
        </p:txBody>
      </p:sp>
    </p:spTree>
    <p:extLst>
      <p:ext uri="{BB962C8B-B14F-4D97-AF65-F5344CB8AC3E}">
        <p14:creationId xmlns:p14="http://schemas.microsoft.com/office/powerpoint/2010/main" val="1691693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237739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5257121"/>
            <a:ext cx="10515600" cy="1500187"/>
          </a:xfrm>
        </p:spPr>
        <p:txBody>
          <a:bodyPr/>
          <a:lstStyle>
            <a:lvl1pPr marL="0" indent="0">
              <a:buNone/>
              <a:defRPr sz="1800">
                <a:solidFill>
                  <a:srgbClr val="0F6C6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E4B632-7E41-4424-8832-D225BBC6E92B}" type="datetime1">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E1F152-AF30-4039-853A-59517B9E7EFA}" type="slidenum">
              <a:rPr lang="en-US" smtClean="0"/>
              <a:t>‹#›</a:t>
            </a:fld>
            <a:endParaRPr lang="en-US"/>
          </a:p>
        </p:txBody>
      </p:sp>
      <p:cxnSp>
        <p:nvCxnSpPr>
          <p:cNvPr id="7" name="Straight Connector 6"/>
          <p:cNvCxnSpPr/>
          <p:nvPr/>
        </p:nvCxnSpPr>
        <p:spPr>
          <a:xfrm>
            <a:off x="944880" y="5189388"/>
            <a:ext cx="1040892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6467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71A34B-F1D1-4B68-8857-A8C7BD491581}" type="datetime1">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F152-AF30-4039-853A-59517B9E7EFA}" type="slidenum">
              <a:rPr lang="en-US" smtClean="0"/>
              <a:t>‹#›</a:t>
            </a:fld>
            <a:endParaRPr lang="en-US"/>
          </a:p>
        </p:txBody>
      </p:sp>
    </p:spTree>
    <p:extLst>
      <p:ext uri="{BB962C8B-B14F-4D97-AF65-F5344CB8AC3E}">
        <p14:creationId xmlns:p14="http://schemas.microsoft.com/office/powerpoint/2010/main" val="264455418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1240" y="675102"/>
            <a:ext cx="7589520" cy="1325563"/>
          </a:xfrm>
        </p:spPr>
        <p:txBody>
          <a:bodyPr/>
          <a:lstStyle/>
          <a:p>
            <a:r>
              <a:rPr lang="en-US"/>
              <a:t>Click to edit Master title style</a:t>
            </a:r>
          </a:p>
        </p:txBody>
      </p:sp>
      <p:sp>
        <p:nvSpPr>
          <p:cNvPr id="3" name="Text Placeholder 2"/>
          <p:cNvSpPr>
            <a:spLocks noGrp="1"/>
          </p:cNvSpPr>
          <p:nvPr>
            <p:ph type="body" idx="1"/>
          </p:nvPr>
        </p:nvSpPr>
        <p:spPr>
          <a:xfrm>
            <a:off x="838201" y="2046925"/>
            <a:ext cx="5157787" cy="6666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8201" y="2870837"/>
            <a:ext cx="5157787" cy="298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3" y="2046925"/>
            <a:ext cx="5183188" cy="6666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0613" y="2870837"/>
            <a:ext cx="5183188" cy="298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68E49F-EFD7-49D8-925A-BE2266BD2CC4}" type="datetime1">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E1F152-AF30-4039-853A-59517B9E7EFA}" type="slidenum">
              <a:rPr lang="en-US" smtClean="0"/>
              <a:t>‹#›</a:t>
            </a:fld>
            <a:endParaRPr lang="en-US"/>
          </a:p>
        </p:txBody>
      </p:sp>
    </p:spTree>
    <p:extLst>
      <p:ext uri="{BB962C8B-B14F-4D97-AF65-F5344CB8AC3E}">
        <p14:creationId xmlns:p14="http://schemas.microsoft.com/office/powerpoint/2010/main" val="285093934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99509C-3AD5-4DA4-8C9C-23381A52A3F9}" type="datetime1">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E1F152-AF30-4039-853A-59517B9E7EFA}" type="slidenum">
              <a:rPr lang="en-US" smtClean="0"/>
              <a:t>‹#›</a:t>
            </a:fld>
            <a:endParaRPr lang="en-US"/>
          </a:p>
        </p:txBody>
      </p:sp>
    </p:spTree>
    <p:extLst>
      <p:ext uri="{BB962C8B-B14F-4D97-AF65-F5344CB8AC3E}">
        <p14:creationId xmlns:p14="http://schemas.microsoft.com/office/powerpoint/2010/main" val="1768050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3FC7A4-B603-4AD1-80D1-66E8431ADA2C}" type="datetime1">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E1F152-AF30-4039-853A-59517B9E7EFA}" type="slidenum">
              <a:rPr lang="en-US" smtClean="0"/>
              <a:t>‹#›</a:t>
            </a:fld>
            <a:endParaRPr lang="en-US"/>
          </a:p>
        </p:txBody>
      </p:sp>
    </p:spTree>
    <p:extLst>
      <p:ext uri="{BB962C8B-B14F-4D97-AF65-F5344CB8AC3E}">
        <p14:creationId xmlns:p14="http://schemas.microsoft.com/office/powerpoint/2010/main" val="124674828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0574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512065"/>
            <a:ext cx="6172200" cy="534898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657600"/>
            <a:ext cx="3932237" cy="22113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45263C9-7671-4F41-A2FC-0FB7885890EC}" type="datetime1">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F152-AF30-4039-853A-59517B9E7EFA}" type="slidenum">
              <a:rPr lang="en-US" smtClean="0"/>
              <a:t>‹#›</a:t>
            </a:fld>
            <a:endParaRPr lang="en-US"/>
          </a:p>
        </p:txBody>
      </p:sp>
    </p:spTree>
    <p:extLst>
      <p:ext uri="{BB962C8B-B14F-4D97-AF65-F5344CB8AC3E}">
        <p14:creationId xmlns:p14="http://schemas.microsoft.com/office/powerpoint/2010/main" val="1666212430"/>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93976"/>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02353" y="446850"/>
            <a:ext cx="6253036" cy="54221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3694176"/>
            <a:ext cx="3932237" cy="217481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9662C82-E4C2-4094-B7A8-656E5D246925}" type="datetime1">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E1F152-AF30-4039-853A-59517B9E7EFA}" type="slidenum">
              <a:rPr lang="en-US" smtClean="0"/>
              <a:t>‹#›</a:t>
            </a:fld>
            <a:endParaRPr lang="en-US"/>
          </a:p>
        </p:txBody>
      </p:sp>
    </p:spTree>
    <p:extLst>
      <p:ext uri="{BB962C8B-B14F-4D97-AF65-F5344CB8AC3E}">
        <p14:creationId xmlns:p14="http://schemas.microsoft.com/office/powerpoint/2010/main" val="303401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8199" y="695977"/>
            <a:ext cx="7615602" cy="1325563"/>
          </a:xfrm>
        </p:spPr>
        <p:txBody>
          <a:bodyPr/>
          <a:lstStyle/>
          <a:p>
            <a:r>
              <a:rPr lang="en-US"/>
              <a:t>Click to edit Master title style</a:t>
            </a:r>
          </a:p>
        </p:txBody>
      </p:sp>
      <p:sp>
        <p:nvSpPr>
          <p:cNvPr id="3" name="Content Placeholder 2"/>
          <p:cNvSpPr>
            <a:spLocks noGrp="1"/>
          </p:cNvSpPr>
          <p:nvPr>
            <p:ph idx="1"/>
          </p:nvPr>
        </p:nvSpPr>
        <p:spPr>
          <a:xfrm>
            <a:off x="838200" y="2055813"/>
            <a:ext cx="10515600" cy="4121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779D9B-4C0A-48BE-8386-16F5D21F951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7BC16-3ECD-422D-9584-02AC2D8439F4}" type="slidenum">
              <a:rPr lang="en-US" smtClean="0"/>
              <a:t>‹#›</a:t>
            </a:fld>
            <a:endParaRPr lang="en-US"/>
          </a:p>
        </p:txBody>
      </p:sp>
      <p:sp>
        <p:nvSpPr>
          <p:cNvPr id="8" name="Rectangle 7"/>
          <p:cNvSpPr/>
          <p:nvPr userDrawn="1"/>
        </p:nvSpPr>
        <p:spPr>
          <a:xfrm>
            <a:off x="0" y="0"/>
            <a:ext cx="2022175" cy="2022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0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2377396"/>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57119"/>
            <a:ext cx="10515600" cy="1500187"/>
          </a:xfrm>
        </p:spPr>
        <p:txBody>
          <a:bodyPr/>
          <a:lstStyle>
            <a:lvl1pPr marL="0" indent="0">
              <a:buNone/>
              <a:defRPr sz="2400">
                <a:solidFill>
                  <a:srgbClr val="0F6C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4779D9B-4C0A-48BE-8386-16F5D21F951F}" type="datetimeFigureOut">
              <a:rPr lang="en-US" smtClean="0"/>
              <a:t>6/9/2022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77BC16-3ECD-422D-9584-02AC2D8439F4}" type="slidenum">
              <a:rPr lang="en-US" smtClean="0"/>
              <a:t>‹#›</a:t>
            </a:fld>
            <a:endParaRPr lang="en-US"/>
          </a:p>
        </p:txBody>
      </p:sp>
      <p:cxnSp>
        <p:nvCxnSpPr>
          <p:cNvPr id="7" name="Straight Connector 6"/>
          <p:cNvCxnSpPr/>
          <p:nvPr userDrawn="1"/>
        </p:nvCxnSpPr>
        <p:spPr>
          <a:xfrm>
            <a:off x="944880" y="5189388"/>
            <a:ext cx="1040892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82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779D9B-4C0A-48BE-8386-16F5D21F951F}"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7BC16-3ECD-422D-9584-02AC2D8439F4}" type="slidenum">
              <a:rPr lang="en-US" smtClean="0"/>
              <a:t>‹#›</a:t>
            </a:fld>
            <a:endParaRPr lang="en-US"/>
          </a:p>
        </p:txBody>
      </p:sp>
    </p:spTree>
    <p:extLst>
      <p:ext uri="{BB962C8B-B14F-4D97-AF65-F5344CB8AC3E}">
        <p14:creationId xmlns:p14="http://schemas.microsoft.com/office/powerpoint/2010/main" val="190695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1240" y="675100"/>
            <a:ext cx="7589520" cy="1325563"/>
          </a:xfrm>
        </p:spPr>
        <p:txBody>
          <a:bodyPr/>
          <a:lstStyle/>
          <a:p>
            <a:r>
              <a:rPr lang="en-US"/>
              <a:t>Click to edit Master title style</a:t>
            </a:r>
          </a:p>
        </p:txBody>
      </p:sp>
      <p:sp>
        <p:nvSpPr>
          <p:cNvPr id="3" name="Text Placeholder 2"/>
          <p:cNvSpPr>
            <a:spLocks noGrp="1"/>
          </p:cNvSpPr>
          <p:nvPr>
            <p:ph type="body" idx="1"/>
          </p:nvPr>
        </p:nvSpPr>
        <p:spPr>
          <a:xfrm>
            <a:off x="838200" y="2046923"/>
            <a:ext cx="5157787" cy="6666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870835"/>
            <a:ext cx="5157787" cy="298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612" y="2046923"/>
            <a:ext cx="5183188" cy="6666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70835"/>
            <a:ext cx="5183188" cy="2981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779D9B-4C0A-48BE-8386-16F5D21F951F}" type="datetimeFigureOut">
              <a:rPr lang="en-US" smtClean="0"/>
              <a:t>6/9/2022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77BC16-3ECD-422D-9584-02AC2D8439F4}" type="slidenum">
              <a:rPr lang="en-US" smtClean="0"/>
              <a:t>‹#›</a:t>
            </a:fld>
            <a:endParaRPr lang="en-US"/>
          </a:p>
        </p:txBody>
      </p:sp>
    </p:spTree>
    <p:extLst>
      <p:ext uri="{BB962C8B-B14F-4D97-AF65-F5344CB8AC3E}">
        <p14:creationId xmlns:p14="http://schemas.microsoft.com/office/powerpoint/2010/main" val="296702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779D9B-4C0A-48BE-8386-16F5D21F951F}" type="datetimeFigureOut">
              <a:rPr lang="en-US" smtClean="0"/>
              <a:t>6/9/2022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77BC16-3ECD-422D-9584-02AC2D8439F4}" type="slidenum">
              <a:rPr lang="en-US" smtClean="0"/>
              <a:t>‹#›</a:t>
            </a:fld>
            <a:endParaRPr lang="en-US"/>
          </a:p>
        </p:txBody>
      </p:sp>
    </p:spTree>
    <p:extLst>
      <p:ext uri="{BB962C8B-B14F-4D97-AF65-F5344CB8AC3E}">
        <p14:creationId xmlns:p14="http://schemas.microsoft.com/office/powerpoint/2010/main" val="73737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779D9B-4C0A-48BE-8386-16F5D21F951F}" type="datetimeFigureOut">
              <a:rPr lang="en-US" smtClean="0"/>
              <a:t>6/9/2022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77BC16-3ECD-422D-9584-02AC2D8439F4}" type="slidenum">
              <a:rPr lang="en-US" smtClean="0"/>
              <a:t>‹#›</a:t>
            </a:fld>
            <a:endParaRPr lang="en-US"/>
          </a:p>
        </p:txBody>
      </p:sp>
    </p:spTree>
    <p:extLst>
      <p:ext uri="{BB962C8B-B14F-4D97-AF65-F5344CB8AC3E}">
        <p14:creationId xmlns:p14="http://schemas.microsoft.com/office/powerpoint/2010/main" val="2660306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20574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512065"/>
            <a:ext cx="6172200" cy="53489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657600"/>
            <a:ext cx="3932237" cy="2211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79D9B-4C0A-48BE-8386-16F5D21F951F}"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7BC16-3ECD-422D-9584-02AC2D8439F4}" type="slidenum">
              <a:rPr lang="en-US" smtClean="0"/>
              <a:t>‹#›</a:t>
            </a:fld>
            <a:endParaRPr lang="en-US"/>
          </a:p>
        </p:txBody>
      </p:sp>
    </p:spTree>
    <p:extLst>
      <p:ext uri="{BB962C8B-B14F-4D97-AF65-F5344CB8AC3E}">
        <p14:creationId xmlns:p14="http://schemas.microsoft.com/office/powerpoint/2010/main" val="64093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93976"/>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02352" y="446850"/>
            <a:ext cx="6253036" cy="54221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3694176"/>
            <a:ext cx="3932237" cy="21748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779D9B-4C0A-48BE-8386-16F5D21F951F}" type="datetimeFigureOut">
              <a:rPr lang="en-US" smtClean="0"/>
              <a:t>6/9/2022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77BC16-3ECD-422D-9584-02AC2D8439F4}" type="slidenum">
              <a:rPr lang="en-US" smtClean="0"/>
              <a:t>‹#›</a:t>
            </a:fld>
            <a:endParaRPr lang="en-US"/>
          </a:p>
        </p:txBody>
      </p:sp>
    </p:spTree>
    <p:extLst>
      <p:ext uri="{BB962C8B-B14F-4D97-AF65-F5344CB8AC3E}">
        <p14:creationId xmlns:p14="http://schemas.microsoft.com/office/powerpoint/2010/main" val="384296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5144" y="696612"/>
            <a:ext cx="761085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055813"/>
            <a:ext cx="10515600" cy="41211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03120" y="6356350"/>
            <a:ext cx="1478279" cy="365125"/>
          </a:xfrm>
          <a:prstGeom prst="rect">
            <a:avLst/>
          </a:prstGeom>
        </p:spPr>
        <p:txBody>
          <a:bodyPr vert="horz" lIns="91440" tIns="45720" rIns="91440" bIns="45720" rtlCol="0" anchor="ctr"/>
          <a:lstStyle>
            <a:lvl1pPr algn="l">
              <a:defRPr sz="1200" b="1">
                <a:solidFill>
                  <a:srgbClr val="595648"/>
                </a:solidFill>
              </a:defRPr>
            </a:lvl1pPr>
          </a:lstStyle>
          <a:p>
            <a:fld id="{24779D9B-4C0A-48BE-8386-16F5D21F951F}" type="datetimeFigureOut">
              <a:rPr lang="en-US" smtClean="0"/>
              <a:pPr/>
              <a:t>6/9/2022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a:solidFill>
                  <a:srgbClr val="0F6C63"/>
                </a:solidFill>
              </a:defRPr>
            </a:lvl1pPr>
          </a:lstStyle>
          <a:p>
            <a:r>
              <a:rPr lang="en-US" dirty="0"/>
              <a:t>Footer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595648"/>
                </a:solidFill>
              </a:defRPr>
            </a:lvl1pPr>
          </a:lstStyle>
          <a:p>
            <a:fld id="{EB77BC16-3ECD-422D-9584-02AC2D8439F4}" type="slidenum">
              <a:rPr lang="en-US" smtClean="0"/>
              <a:pPr/>
              <a:t>‹#›</a:t>
            </a:fld>
            <a:endParaRPr lang="en-US" dirty="0"/>
          </a:p>
        </p:txBody>
      </p:sp>
    </p:spTree>
    <p:extLst>
      <p:ext uri="{BB962C8B-B14F-4D97-AF65-F5344CB8AC3E}">
        <p14:creationId xmlns:p14="http://schemas.microsoft.com/office/powerpoint/2010/main" val="199005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5144" y="696614"/>
            <a:ext cx="761085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055813"/>
            <a:ext cx="10515600" cy="41211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03122" y="6356352"/>
            <a:ext cx="1478279" cy="365125"/>
          </a:xfrm>
          <a:prstGeom prst="rect">
            <a:avLst/>
          </a:prstGeom>
        </p:spPr>
        <p:txBody>
          <a:bodyPr vert="horz" lIns="91440" tIns="45720" rIns="91440" bIns="45720" rtlCol="0" anchor="ctr"/>
          <a:lstStyle>
            <a:lvl1pPr algn="l">
              <a:defRPr sz="900" b="1">
                <a:solidFill>
                  <a:srgbClr val="595648"/>
                </a:solidFill>
              </a:defRPr>
            </a:lvl1pPr>
          </a:lstStyle>
          <a:p>
            <a:fld id="{CEBC15EC-74D6-4CC3-899C-07BA5585CD10}" type="datetime1">
              <a:rPr lang="en-US" smtClean="0"/>
              <a:t>6/9/2022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b="0">
                <a:solidFill>
                  <a:srgbClr val="0F6C63"/>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b="1">
                <a:solidFill>
                  <a:srgbClr val="595648"/>
                </a:solidFill>
              </a:defRPr>
            </a:lvl1pPr>
          </a:lstStyle>
          <a:p>
            <a:fld id="{F5E1F152-AF30-4039-853A-59517B9E7EFA}" type="slidenum">
              <a:rPr lang="en-US" smtClean="0"/>
              <a:t>‹#›</a:t>
            </a:fld>
            <a:endParaRPr lang="en-US"/>
          </a:p>
        </p:txBody>
      </p:sp>
    </p:spTree>
    <p:extLst>
      <p:ext uri="{BB962C8B-B14F-4D97-AF65-F5344CB8AC3E}">
        <p14:creationId xmlns:p14="http://schemas.microsoft.com/office/powerpoint/2010/main" val="135472635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mailto:OPP@ferc.gov" TargetMode="External"/><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Robert.Thormeyer@ferc.gov"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D6A4FA-9010-4C28-9C0D-FE778C746269}"/>
              </a:ext>
            </a:extLst>
          </p:cNvPr>
          <p:cNvSpPr txBox="1"/>
          <p:nvPr/>
        </p:nvSpPr>
        <p:spPr>
          <a:xfrm>
            <a:off x="3881120" y="985520"/>
            <a:ext cx="7305040" cy="4154984"/>
          </a:xfrm>
          <a:prstGeom prst="rect">
            <a:avLst/>
          </a:prstGeom>
          <a:noFill/>
        </p:spPr>
        <p:txBody>
          <a:bodyPr wrap="square" rtlCol="0">
            <a:spAutoFit/>
          </a:bodyPr>
          <a:lstStyle/>
          <a:p>
            <a:r>
              <a:rPr lang="en-US" altLang="en-US" sz="2800" b="1" dirty="0"/>
              <a:t>Federal Energy Regulatory Commission Update</a:t>
            </a:r>
          </a:p>
          <a:p>
            <a:endParaRPr lang="en-US" altLang="en-US" sz="2800" b="1" dirty="0"/>
          </a:p>
          <a:p>
            <a:r>
              <a:rPr lang="en-US" altLang="en-US" sz="2000" i="1" dirty="0"/>
              <a:t>Elin Swanson Katz, Director</a:t>
            </a:r>
          </a:p>
          <a:p>
            <a:r>
              <a:rPr lang="en-US" altLang="en-US" sz="2000" i="1" dirty="0"/>
              <a:t>Office of Public Participation</a:t>
            </a:r>
          </a:p>
          <a:p>
            <a:endParaRPr lang="en-US" altLang="en-US" sz="2000" i="1" dirty="0"/>
          </a:p>
          <a:p>
            <a:r>
              <a:rPr lang="en-US" altLang="en-US" sz="2000" i="1" dirty="0"/>
              <a:t>Rob Thormeyer, Director</a:t>
            </a:r>
          </a:p>
          <a:p>
            <a:r>
              <a:rPr lang="en-US" altLang="en-US" sz="2000" i="1" dirty="0"/>
              <a:t>State, International, and Tribal Affairs Division</a:t>
            </a:r>
          </a:p>
          <a:p>
            <a:endParaRPr lang="en-US" altLang="en-US" sz="2000" dirty="0"/>
          </a:p>
          <a:p>
            <a:r>
              <a:rPr lang="en-US" altLang="en-US" sz="2000" dirty="0"/>
              <a:t>NASUCA Mid-Year Meeting</a:t>
            </a:r>
          </a:p>
          <a:p>
            <a:endParaRPr lang="en-US" altLang="en-US" sz="2000" dirty="0"/>
          </a:p>
          <a:p>
            <a:r>
              <a:rPr lang="en-US" altLang="en-US" sz="2000" dirty="0"/>
              <a:t>June 13, 2022</a:t>
            </a:r>
            <a:endParaRPr lang="en-US" sz="2000" dirty="0"/>
          </a:p>
        </p:txBody>
      </p:sp>
    </p:spTree>
    <p:extLst>
      <p:ext uri="{BB962C8B-B14F-4D97-AF65-F5344CB8AC3E}">
        <p14:creationId xmlns:p14="http://schemas.microsoft.com/office/powerpoint/2010/main" val="2532760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D499F-9E9C-45CB-BE0A-D6A6E0B4741A}"/>
              </a:ext>
            </a:extLst>
          </p:cNvPr>
          <p:cNvSpPr>
            <a:spLocks noGrp="1"/>
          </p:cNvSpPr>
          <p:nvPr>
            <p:ph type="title"/>
          </p:nvPr>
        </p:nvSpPr>
        <p:spPr/>
        <p:txBody>
          <a:bodyPr/>
          <a:lstStyle/>
          <a:p>
            <a:endParaRPr lang="en-US" dirty="0">
              <a:ea typeface="Source Sans Pro Black"/>
            </a:endParaRPr>
          </a:p>
        </p:txBody>
      </p:sp>
      <p:sp>
        <p:nvSpPr>
          <p:cNvPr id="3" name="Content Placeholder 2">
            <a:extLst>
              <a:ext uri="{FF2B5EF4-FFF2-40B4-BE49-F238E27FC236}">
                <a16:creationId xmlns:a16="http://schemas.microsoft.com/office/drawing/2014/main" id="{29C2C0E1-E152-4EF9-884A-68D1A938FEAF}"/>
              </a:ext>
            </a:extLst>
          </p:cNvPr>
          <p:cNvSpPr>
            <a:spLocks noGrp="1"/>
          </p:cNvSpPr>
          <p:nvPr>
            <p:ph idx="1"/>
          </p:nvPr>
        </p:nvSpPr>
        <p:spPr>
          <a:xfrm>
            <a:off x="838200" y="2489729"/>
            <a:ext cx="10515600" cy="3687234"/>
          </a:xfrm>
        </p:spPr>
        <p:txBody>
          <a:bodyPr/>
          <a:lstStyle/>
          <a:p>
            <a:pPr marL="0" indent="0">
              <a:buNone/>
            </a:pPr>
            <a:r>
              <a:rPr lang="en-US" altLang="en-US" sz="3600" dirty="0">
                <a:latin typeface="Garamond" panose="02020404030301010803" pitchFamily="18" charset="0"/>
              </a:rPr>
              <a:t>Note:  The views expressed herein are the author’s, and do not necessarily reflect the views of the Federal Energy Regulatory Commission, individual Commissioners, or other Commission staff members.  Nothing herein should be viewed as a prediction or prognostication of how the Commission will act on any matter, nor will this presentation address any pending matter.</a:t>
            </a:r>
          </a:p>
          <a:p>
            <a:endParaRPr lang="en-US" dirty="0"/>
          </a:p>
        </p:txBody>
      </p:sp>
      <p:sp>
        <p:nvSpPr>
          <p:cNvPr id="4" name="Slide Number Placeholder 3">
            <a:extLst>
              <a:ext uri="{FF2B5EF4-FFF2-40B4-BE49-F238E27FC236}">
                <a16:creationId xmlns:a16="http://schemas.microsoft.com/office/drawing/2014/main" id="{C2C04D85-2BA2-4CCE-BA43-AAE6635675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F152-AF30-4039-853A-59517B9E7EFA}" type="slidenum">
              <a:rPr kumimoji="0" lang="en-US" sz="900" b="1" i="0" u="none" strike="noStrike" kern="1200" cap="none" spc="0" normalizeH="0" baseline="0" noProof="0" smtClean="0">
                <a:ln>
                  <a:noFill/>
                </a:ln>
                <a:solidFill>
                  <a:srgbClr val="595648"/>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srgbClr val="595648"/>
              </a:solidFill>
              <a:effectLst/>
              <a:uLnTx/>
              <a:uFillTx/>
              <a:latin typeface="Source Sans Pro"/>
              <a:ea typeface="+mn-ea"/>
              <a:cs typeface="+mn-cs"/>
            </a:endParaRPr>
          </a:p>
        </p:txBody>
      </p:sp>
      <p:pic>
        <p:nvPicPr>
          <p:cNvPr id="5" name="Picture 5" descr="Important Disclaimer | The Mission Within">
            <a:extLst>
              <a:ext uri="{FF2B5EF4-FFF2-40B4-BE49-F238E27FC236}">
                <a16:creationId xmlns:a16="http://schemas.microsoft.com/office/drawing/2014/main" id="{872DF034-1FE6-6088-F098-7CEBABD1308E}"/>
              </a:ext>
            </a:extLst>
          </p:cNvPr>
          <p:cNvPicPr>
            <a:picLocks noChangeAspect="1"/>
          </p:cNvPicPr>
          <p:nvPr/>
        </p:nvPicPr>
        <p:blipFill>
          <a:blip r:embed="rId2"/>
          <a:stretch>
            <a:fillRect/>
          </a:stretch>
        </p:blipFill>
        <p:spPr>
          <a:xfrm>
            <a:off x="4279900" y="393700"/>
            <a:ext cx="3632200" cy="1816100"/>
          </a:xfrm>
          <a:prstGeom prst="rect">
            <a:avLst/>
          </a:prstGeom>
        </p:spPr>
      </p:pic>
    </p:spTree>
    <p:extLst>
      <p:ext uri="{BB962C8B-B14F-4D97-AF65-F5344CB8AC3E}">
        <p14:creationId xmlns:p14="http://schemas.microsoft.com/office/powerpoint/2010/main" val="220223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25E8-6D1A-4511-BEC7-FB540AE27372}"/>
              </a:ext>
            </a:extLst>
          </p:cNvPr>
          <p:cNvSpPr>
            <a:spLocks noGrp="1"/>
          </p:cNvSpPr>
          <p:nvPr>
            <p:ph type="title"/>
          </p:nvPr>
        </p:nvSpPr>
        <p:spPr>
          <a:xfrm>
            <a:off x="1657350" y="695979"/>
            <a:ext cx="9201149" cy="1325563"/>
          </a:xfrm>
        </p:spPr>
        <p:txBody>
          <a:bodyPr/>
          <a:lstStyle/>
          <a:p>
            <a:r>
              <a:rPr lang="en-US" dirty="0"/>
              <a:t>OPP: A Conduit for </a:t>
            </a:r>
            <a:r>
              <a:rPr lang="en-US"/>
              <a:t>Public Engagement </a:t>
            </a:r>
            <a:r>
              <a:rPr lang="en-US" dirty="0"/>
              <a:t>at FERC</a:t>
            </a:r>
          </a:p>
        </p:txBody>
      </p:sp>
      <p:sp>
        <p:nvSpPr>
          <p:cNvPr id="3" name="Content Placeholder 2">
            <a:extLst>
              <a:ext uri="{FF2B5EF4-FFF2-40B4-BE49-F238E27FC236}">
                <a16:creationId xmlns:a16="http://schemas.microsoft.com/office/drawing/2014/main" id="{A268AAFD-01D1-4D15-BE3A-18BAF5A51D46}"/>
              </a:ext>
            </a:extLst>
          </p:cNvPr>
          <p:cNvSpPr>
            <a:spLocks noGrp="1"/>
          </p:cNvSpPr>
          <p:nvPr>
            <p:ph idx="1"/>
          </p:nvPr>
        </p:nvSpPr>
        <p:spPr>
          <a:xfrm>
            <a:off x="838200" y="1714067"/>
            <a:ext cx="10515600" cy="4459816"/>
          </a:xfrm>
        </p:spPr>
        <p:txBody>
          <a:bodyPr vert="horz" lIns="91440" tIns="45720" rIns="91440" bIns="45720" rtlCol="0" anchor="t">
            <a:normAutofit/>
          </a:bodyPr>
          <a:lstStyle/>
          <a:p>
            <a:pPr marL="0" lvl="0" indent="0">
              <a:buNone/>
            </a:pPr>
            <a:endParaRPr lang="en-US" sz="2400" b="1" dirty="0"/>
          </a:p>
          <a:p>
            <a:pPr marL="0" indent="0">
              <a:buNone/>
            </a:pPr>
            <a:r>
              <a:rPr lang="en-US" sz="2800" b="1" i="1" dirty="0"/>
              <a:t>Mission: </a:t>
            </a:r>
            <a:r>
              <a:rPr lang="en-US" sz="2800" i="1" dirty="0"/>
              <a:t>T</a:t>
            </a:r>
            <a:r>
              <a:rPr lang="en-US" sz="2800" i="1" dirty="0">
                <a:ea typeface="+mn-lt"/>
                <a:cs typeface="+mn-lt"/>
              </a:rPr>
              <a:t>o empower, promote, and support public voices at the Federal Energy Regulatory Commission.</a:t>
            </a:r>
          </a:p>
          <a:p>
            <a:pPr marL="0" indent="0">
              <a:buNone/>
            </a:pPr>
            <a:endParaRPr lang="en-US" sz="2400" dirty="0">
              <a:ea typeface="Source Sans Pro"/>
            </a:endParaRPr>
          </a:p>
          <a:p>
            <a:pPr marL="0" indent="0">
              <a:buNone/>
            </a:pPr>
            <a:r>
              <a:rPr lang="en-US" sz="2400" b="1" dirty="0"/>
              <a:t>Enabling Statute</a:t>
            </a:r>
            <a:r>
              <a:rPr lang="en-US" sz="2400" dirty="0"/>
              <a:t>: Section 319 of the Federal Power Act, 16 U.S.C. Sec. 825q-1.</a:t>
            </a:r>
            <a:endParaRPr lang="en-US" sz="2400" dirty="0">
              <a:ea typeface="Source Sans Pro"/>
            </a:endParaRPr>
          </a:p>
          <a:p>
            <a:pPr marL="0" lvl="0" indent="0">
              <a:buNone/>
            </a:pPr>
            <a:endParaRPr lang="en-US" sz="1000" dirty="0"/>
          </a:p>
          <a:p>
            <a:pPr marL="685800" indent="-342900">
              <a:tabLst>
                <a:tab pos="571500" algn="l"/>
                <a:tab pos="625475" algn="l"/>
              </a:tabLst>
            </a:pPr>
            <a:r>
              <a:rPr lang="en-US" sz="2400" dirty="0"/>
              <a:t>Created in statute in 1978 </a:t>
            </a:r>
          </a:p>
          <a:p>
            <a:pPr marL="685800" indent="-342900">
              <a:tabLst>
                <a:tab pos="569913" algn="l"/>
                <a:tab pos="625475" algn="l"/>
              </a:tabLst>
            </a:pPr>
            <a:r>
              <a:rPr lang="en-US" sz="2400" dirty="0"/>
              <a:t>Not stood up until 2021 – with lots of support from NASUCA and other allies</a:t>
            </a:r>
          </a:p>
          <a:p>
            <a:pPr marL="342900" indent="0">
              <a:buNone/>
              <a:tabLst>
                <a:tab pos="569913" algn="l"/>
                <a:tab pos="625475" algn="l"/>
              </a:tabLst>
            </a:pPr>
            <a:endParaRPr lang="en-US" sz="2400" dirty="0"/>
          </a:p>
          <a:p>
            <a:pPr marL="0" lvl="0" indent="0">
              <a:buNone/>
            </a:pPr>
            <a:endParaRPr lang="en-US" sz="2400" dirty="0"/>
          </a:p>
          <a:p>
            <a:pPr marL="0" lvl="0" indent="0">
              <a:buNone/>
            </a:pPr>
            <a:endParaRPr lang="en-US" sz="2400" dirty="0"/>
          </a:p>
          <a:p>
            <a:endParaRPr lang="en-US" sz="2400" dirty="0"/>
          </a:p>
        </p:txBody>
      </p:sp>
      <p:sp>
        <p:nvSpPr>
          <p:cNvPr id="4" name="Slide Number Placeholder 3">
            <a:extLst>
              <a:ext uri="{FF2B5EF4-FFF2-40B4-BE49-F238E27FC236}">
                <a16:creationId xmlns:a16="http://schemas.microsoft.com/office/drawing/2014/main" id="{A2A2F6D2-06BA-42FC-AAE1-A003795B1D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F152-AF30-4039-853A-59517B9E7EFA}" type="slidenum">
              <a:rPr kumimoji="0" lang="en-US" sz="900" b="1" i="0" u="none" strike="noStrike" kern="1200" cap="none" spc="0" normalizeH="0" baseline="0" noProof="0" smtClean="0">
                <a:ln>
                  <a:noFill/>
                </a:ln>
                <a:solidFill>
                  <a:srgbClr val="595648"/>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srgbClr val="595648"/>
              </a:solidFill>
              <a:effectLst/>
              <a:uLnTx/>
              <a:uFillTx/>
              <a:latin typeface="Source Sans Pro"/>
              <a:ea typeface="+mn-ea"/>
              <a:cs typeface="+mn-cs"/>
            </a:endParaRPr>
          </a:p>
        </p:txBody>
      </p:sp>
    </p:spTree>
    <p:extLst>
      <p:ext uri="{BB962C8B-B14F-4D97-AF65-F5344CB8AC3E}">
        <p14:creationId xmlns:p14="http://schemas.microsoft.com/office/powerpoint/2010/main" val="399874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2F0B6-D9AD-4634-9F23-EEFE607AEE4A}"/>
              </a:ext>
            </a:extLst>
          </p:cNvPr>
          <p:cNvSpPr>
            <a:spLocks noGrp="1"/>
          </p:cNvSpPr>
          <p:nvPr>
            <p:ph type="title"/>
          </p:nvPr>
        </p:nvSpPr>
        <p:spPr>
          <a:xfrm>
            <a:off x="1024569" y="605929"/>
            <a:ext cx="8879233" cy="1415614"/>
          </a:xfrm>
        </p:spPr>
        <p:txBody>
          <a:bodyPr>
            <a:noAutofit/>
          </a:bodyPr>
          <a:lstStyle/>
          <a:p>
            <a:pPr algn="ctr"/>
            <a:r>
              <a:rPr lang="en-US" sz="4000" dirty="0"/>
              <a:t>Former advocates abound in OPP!</a:t>
            </a:r>
            <a:br>
              <a:rPr lang="en-US" sz="4000" dirty="0"/>
            </a:br>
            <a:endParaRPr lang="en-US" sz="4000" dirty="0"/>
          </a:p>
        </p:txBody>
      </p:sp>
      <p:sp>
        <p:nvSpPr>
          <p:cNvPr id="3" name="Content Placeholder 2">
            <a:extLst>
              <a:ext uri="{FF2B5EF4-FFF2-40B4-BE49-F238E27FC236}">
                <a16:creationId xmlns:a16="http://schemas.microsoft.com/office/drawing/2014/main" id="{91F168D4-06E1-4300-B0B5-85FF60E0509E}"/>
              </a:ext>
            </a:extLst>
          </p:cNvPr>
          <p:cNvSpPr>
            <a:spLocks noGrp="1"/>
          </p:cNvSpPr>
          <p:nvPr>
            <p:ph idx="1"/>
          </p:nvPr>
        </p:nvSpPr>
        <p:spPr>
          <a:xfrm>
            <a:off x="838200" y="1784733"/>
            <a:ext cx="10515600" cy="4392230"/>
          </a:xfrm>
        </p:spPr>
        <p:txBody>
          <a:bodyPr/>
          <a:lstStyle/>
          <a:p>
            <a:pPr marL="685800" indent="-342900">
              <a:tabLst>
                <a:tab pos="569913" algn="l"/>
                <a:tab pos="625475" algn="l"/>
              </a:tabLst>
            </a:pPr>
            <a:endParaRPr lang="en-US" sz="2400" dirty="0"/>
          </a:p>
          <a:p>
            <a:pPr marL="569595" lvl="1" indent="-226695">
              <a:tabLst>
                <a:tab pos="571500" algn="l"/>
                <a:tab pos="625475" algn="l"/>
              </a:tabLst>
            </a:pPr>
            <a:r>
              <a:rPr lang="en-US" sz="2800" dirty="0"/>
              <a:t>	First permanent Director </a:t>
            </a:r>
            <a:r>
              <a:rPr lang="en-US" sz="2800" b="1" dirty="0"/>
              <a:t>Elin Swanson Katz </a:t>
            </a:r>
            <a:r>
              <a:rPr lang="en-US" sz="2800" dirty="0"/>
              <a:t>(Connecticut Consumer Counsel 2011 – 2019)</a:t>
            </a:r>
          </a:p>
          <a:p>
            <a:pPr marL="342900" lvl="1" indent="0">
              <a:buNone/>
              <a:tabLst>
                <a:tab pos="571500" algn="l"/>
                <a:tab pos="625475" algn="l"/>
              </a:tabLst>
            </a:pPr>
            <a:endParaRPr lang="en-US" sz="2800" dirty="0"/>
          </a:p>
          <a:p>
            <a:pPr marL="569595" lvl="1" indent="-226695">
              <a:tabLst>
                <a:tab pos="569913" algn="l"/>
                <a:tab pos="625475" algn="l"/>
              </a:tabLst>
            </a:pPr>
            <a:r>
              <a:rPr lang="en-US" sz="2800" dirty="0"/>
              <a:t>First Deputy Director </a:t>
            </a:r>
            <a:r>
              <a:rPr lang="en-US" sz="2800" b="1" dirty="0"/>
              <a:t>Nicole Sitaraman </a:t>
            </a:r>
            <a:r>
              <a:rPr lang="en-US" sz="2800" dirty="0"/>
              <a:t>(Former attorney with DC Office of the People’s Counsel)</a:t>
            </a:r>
          </a:p>
          <a:p>
            <a:pPr marL="342900" lvl="1" indent="0">
              <a:buNone/>
              <a:tabLst>
                <a:tab pos="569913" algn="l"/>
                <a:tab pos="625475" algn="l"/>
              </a:tabLst>
            </a:pPr>
            <a:endParaRPr lang="en-US" sz="2800" dirty="0"/>
          </a:p>
          <a:p>
            <a:pPr marL="569595" lvl="1" indent="-226695">
              <a:tabLst>
                <a:tab pos="569913" algn="l"/>
                <a:tab pos="625475" algn="l"/>
              </a:tabLst>
            </a:pPr>
            <a:r>
              <a:rPr lang="en-US" sz="2800" dirty="0"/>
              <a:t>Senior Policy Advisor </a:t>
            </a:r>
            <a:r>
              <a:rPr lang="en-US" sz="2800" b="1" dirty="0"/>
              <a:t>Joseph Rosenthal </a:t>
            </a:r>
            <a:r>
              <a:rPr lang="en-US" sz="2800" dirty="0"/>
              <a:t>(Former attorney with CT OCC)</a:t>
            </a:r>
          </a:p>
          <a:p>
            <a:pPr marL="569595" lvl="1" indent="-226695">
              <a:tabLst>
                <a:tab pos="569913" algn="l"/>
                <a:tab pos="625475" algn="l"/>
              </a:tabLst>
            </a:pPr>
            <a:endParaRPr lang="en-US" sz="2400" b="1" dirty="0">
              <a:ea typeface="Source Sans Pro"/>
            </a:endParaRPr>
          </a:p>
          <a:p>
            <a:endParaRPr lang="en-US" dirty="0"/>
          </a:p>
        </p:txBody>
      </p:sp>
      <p:sp>
        <p:nvSpPr>
          <p:cNvPr id="4" name="Slide Number Placeholder 3">
            <a:extLst>
              <a:ext uri="{FF2B5EF4-FFF2-40B4-BE49-F238E27FC236}">
                <a16:creationId xmlns:a16="http://schemas.microsoft.com/office/drawing/2014/main" id="{924DA9CE-1BCD-4A1B-A2BF-800CC28C25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F152-AF30-4039-853A-59517B9E7EFA}" type="slidenum">
              <a:rPr kumimoji="0" lang="en-US" sz="900" b="1" i="0" u="none" strike="noStrike" kern="1200" cap="none" spc="0" normalizeH="0" baseline="0" noProof="0" smtClean="0">
                <a:ln>
                  <a:noFill/>
                </a:ln>
                <a:solidFill>
                  <a:srgbClr val="595648"/>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srgbClr val="595648"/>
              </a:solidFill>
              <a:effectLst/>
              <a:uLnTx/>
              <a:uFillTx/>
              <a:latin typeface="Source Sans Pro"/>
              <a:ea typeface="+mn-ea"/>
              <a:cs typeface="+mn-cs"/>
            </a:endParaRPr>
          </a:p>
        </p:txBody>
      </p:sp>
    </p:spTree>
    <p:extLst>
      <p:ext uri="{BB962C8B-B14F-4D97-AF65-F5344CB8AC3E}">
        <p14:creationId xmlns:p14="http://schemas.microsoft.com/office/powerpoint/2010/main" val="79829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C328C-C466-447C-94CB-669957FE1568}"/>
              </a:ext>
            </a:extLst>
          </p:cNvPr>
          <p:cNvSpPr>
            <a:spLocks noGrp="1"/>
          </p:cNvSpPr>
          <p:nvPr>
            <p:ph type="title"/>
          </p:nvPr>
        </p:nvSpPr>
        <p:spPr>
          <a:xfrm>
            <a:off x="838201" y="522782"/>
            <a:ext cx="10432054" cy="1118732"/>
          </a:xfrm>
        </p:spPr>
        <p:txBody>
          <a:bodyPr/>
          <a:lstStyle/>
          <a:p>
            <a:pPr algn="ctr"/>
            <a:r>
              <a:rPr lang="en-US" dirty="0"/>
              <a:t>Focus: Outreach, Education and Constituent Services</a:t>
            </a:r>
          </a:p>
        </p:txBody>
      </p:sp>
      <p:sp>
        <p:nvSpPr>
          <p:cNvPr id="3" name="Content Placeholder 2">
            <a:extLst>
              <a:ext uri="{FF2B5EF4-FFF2-40B4-BE49-F238E27FC236}">
                <a16:creationId xmlns:a16="http://schemas.microsoft.com/office/drawing/2014/main" id="{2C068838-048A-40B9-AF35-516AE6FF3B3B}"/>
              </a:ext>
            </a:extLst>
          </p:cNvPr>
          <p:cNvSpPr>
            <a:spLocks noGrp="1"/>
          </p:cNvSpPr>
          <p:nvPr>
            <p:ph idx="1"/>
          </p:nvPr>
        </p:nvSpPr>
        <p:spPr>
          <a:xfrm>
            <a:off x="991518" y="1519892"/>
            <a:ext cx="10515600" cy="4121150"/>
          </a:xfrm>
        </p:spPr>
        <p:txBody>
          <a:bodyPr vert="horz" lIns="91440" tIns="45720" rIns="91440" bIns="45720" rtlCol="0" anchor="t">
            <a:normAutofit/>
          </a:bodyPr>
          <a:lstStyle/>
          <a:p>
            <a:pPr marL="0" indent="0">
              <a:buNone/>
            </a:pPr>
            <a:r>
              <a:rPr lang="en-US" sz="2400" dirty="0">
                <a:ea typeface="Source Sans Pro"/>
              </a:rPr>
              <a:t>Four key constituencies for OUTREACH</a:t>
            </a:r>
            <a:br>
              <a:rPr lang="en-US" sz="2400" dirty="0">
                <a:ea typeface="Source Sans Pro"/>
              </a:rPr>
            </a:br>
            <a:endParaRPr lang="en-US" sz="2400" dirty="0">
              <a:ea typeface="Source Sans Pro"/>
            </a:endParaRPr>
          </a:p>
          <a:p>
            <a:pPr marL="0" indent="0">
              <a:buNone/>
            </a:pPr>
            <a:endParaRPr lang="en-US" sz="2400" dirty="0">
              <a:ea typeface="Source Sans Pro"/>
            </a:endParaRPr>
          </a:p>
        </p:txBody>
      </p:sp>
      <p:sp>
        <p:nvSpPr>
          <p:cNvPr id="4" name="Slide Number Placeholder 3">
            <a:extLst>
              <a:ext uri="{FF2B5EF4-FFF2-40B4-BE49-F238E27FC236}">
                <a16:creationId xmlns:a16="http://schemas.microsoft.com/office/drawing/2014/main" id="{67E1A7FF-B427-47B7-9214-34EBE1C255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F152-AF30-4039-853A-59517B9E7EFA}" type="slidenum">
              <a:rPr kumimoji="0" lang="en-US" sz="900" b="1" i="0" u="none" strike="noStrike" kern="1200" cap="none" spc="0" normalizeH="0" baseline="0" noProof="0" smtClean="0">
                <a:ln>
                  <a:noFill/>
                </a:ln>
                <a:solidFill>
                  <a:srgbClr val="595648"/>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srgbClr val="595648"/>
              </a:solidFill>
              <a:effectLst/>
              <a:uLnTx/>
              <a:uFillTx/>
              <a:latin typeface="Source Sans Pro"/>
              <a:ea typeface="+mn-ea"/>
              <a:cs typeface="+mn-cs"/>
            </a:endParaRPr>
          </a:p>
        </p:txBody>
      </p:sp>
      <p:pic>
        <p:nvPicPr>
          <p:cNvPr id="1026" name="Picture 2" descr="Unfinished Construction of Atlantic Coast Pipeline Remains on W.Va.  Landowners Property Despite Construction Halt | WVPB">
            <a:extLst>
              <a:ext uri="{FF2B5EF4-FFF2-40B4-BE49-F238E27FC236}">
                <a16:creationId xmlns:a16="http://schemas.microsoft.com/office/drawing/2014/main" id="{15B8E7AD-0DE8-401B-B0AC-9A4137D4E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4000892"/>
            <a:ext cx="2981497" cy="19840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0D5661A-E8C9-4C9C-8E2B-876F249136DE}"/>
              </a:ext>
            </a:extLst>
          </p:cNvPr>
          <p:cNvPicPr>
            <a:picLocks noChangeAspect="1"/>
          </p:cNvPicPr>
          <p:nvPr/>
        </p:nvPicPr>
        <p:blipFill>
          <a:blip r:embed="rId3"/>
          <a:stretch>
            <a:fillRect/>
          </a:stretch>
        </p:blipFill>
        <p:spPr>
          <a:xfrm>
            <a:off x="8175778" y="3489261"/>
            <a:ext cx="3331340" cy="2495682"/>
          </a:xfrm>
          <a:prstGeom prst="rect">
            <a:avLst/>
          </a:prstGeom>
        </p:spPr>
      </p:pic>
      <p:pic>
        <p:nvPicPr>
          <p:cNvPr id="5" name="Picture 4">
            <a:extLst>
              <a:ext uri="{FF2B5EF4-FFF2-40B4-BE49-F238E27FC236}">
                <a16:creationId xmlns:a16="http://schemas.microsoft.com/office/drawing/2014/main" id="{47F68ED5-BFB4-49F7-ABEC-35EECAE62B00}"/>
              </a:ext>
            </a:extLst>
          </p:cNvPr>
          <p:cNvPicPr>
            <a:picLocks noChangeAspect="1"/>
          </p:cNvPicPr>
          <p:nvPr/>
        </p:nvPicPr>
        <p:blipFill>
          <a:blip r:embed="rId4"/>
          <a:stretch>
            <a:fillRect/>
          </a:stretch>
        </p:blipFill>
        <p:spPr>
          <a:xfrm>
            <a:off x="7787761" y="1744361"/>
            <a:ext cx="2461352" cy="2153683"/>
          </a:xfrm>
          <a:prstGeom prst="rect">
            <a:avLst/>
          </a:prstGeom>
        </p:spPr>
      </p:pic>
      <p:pic>
        <p:nvPicPr>
          <p:cNvPr id="7" name="Picture 6">
            <a:extLst>
              <a:ext uri="{FF2B5EF4-FFF2-40B4-BE49-F238E27FC236}">
                <a16:creationId xmlns:a16="http://schemas.microsoft.com/office/drawing/2014/main" id="{B11FB729-2356-4584-8A78-3E8D37852355}"/>
              </a:ext>
            </a:extLst>
          </p:cNvPr>
          <p:cNvPicPr>
            <a:picLocks noChangeAspect="1"/>
          </p:cNvPicPr>
          <p:nvPr/>
        </p:nvPicPr>
        <p:blipFill>
          <a:blip r:embed="rId5"/>
          <a:stretch>
            <a:fillRect/>
          </a:stretch>
        </p:blipFill>
        <p:spPr>
          <a:xfrm>
            <a:off x="1942887" y="2162932"/>
            <a:ext cx="2859047" cy="1837959"/>
          </a:xfrm>
          <a:prstGeom prst="rect">
            <a:avLst/>
          </a:prstGeom>
        </p:spPr>
      </p:pic>
      <p:sp>
        <p:nvSpPr>
          <p:cNvPr id="8" name="TextBox 7">
            <a:extLst>
              <a:ext uri="{FF2B5EF4-FFF2-40B4-BE49-F238E27FC236}">
                <a16:creationId xmlns:a16="http://schemas.microsoft.com/office/drawing/2014/main" id="{A86B7182-FF02-4BC6-80E4-A41953140422}"/>
              </a:ext>
            </a:extLst>
          </p:cNvPr>
          <p:cNvSpPr txBox="1"/>
          <p:nvPr/>
        </p:nvSpPr>
        <p:spPr>
          <a:xfrm>
            <a:off x="4801933" y="2348159"/>
            <a:ext cx="285904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ource Sans Pro"/>
                <a:ea typeface="+mn-ea"/>
                <a:cs typeface="+mn-cs"/>
              </a:rPr>
              <a:t>Environmental Justice communities; Tribal citizens; Landowners; Consumer advocates, environmental, and community organizations</a:t>
            </a:r>
            <a:r>
              <a:rPr kumimoji="0" lang="en-US" sz="1800" b="0" i="0" u="none" strike="noStrike" kern="1200" cap="none" spc="0" normalizeH="0" baseline="0" noProof="0" dirty="0">
                <a:ln>
                  <a:noFill/>
                </a:ln>
                <a:solidFill>
                  <a:prstClr val="black"/>
                </a:solidFill>
                <a:effectLst/>
                <a:uLnTx/>
                <a:uFillTx/>
                <a:latin typeface="Source Sans Pro"/>
                <a:ea typeface="+mn-ea"/>
                <a:cs typeface="+mn-cs"/>
              </a:rPr>
              <a:t>.</a:t>
            </a:r>
          </a:p>
        </p:txBody>
      </p:sp>
    </p:spTree>
    <p:extLst>
      <p:ext uri="{BB962C8B-B14F-4D97-AF65-F5344CB8AC3E}">
        <p14:creationId xmlns:p14="http://schemas.microsoft.com/office/powerpoint/2010/main" val="282867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8AD44-0737-4A20-BB4E-CA5CC88E227A}"/>
              </a:ext>
            </a:extLst>
          </p:cNvPr>
          <p:cNvSpPr>
            <a:spLocks noGrp="1"/>
          </p:cNvSpPr>
          <p:nvPr>
            <p:ph type="title"/>
          </p:nvPr>
        </p:nvSpPr>
        <p:spPr>
          <a:xfrm>
            <a:off x="2288199" y="695980"/>
            <a:ext cx="7615603" cy="769264"/>
          </a:xfrm>
        </p:spPr>
        <p:txBody>
          <a:bodyPr/>
          <a:lstStyle/>
          <a:p>
            <a:r>
              <a:rPr lang="en-US" dirty="0"/>
              <a:t>Assistance to Members of the Public</a:t>
            </a:r>
          </a:p>
        </p:txBody>
      </p:sp>
      <p:sp>
        <p:nvSpPr>
          <p:cNvPr id="3" name="Content Placeholder 2">
            <a:extLst>
              <a:ext uri="{FF2B5EF4-FFF2-40B4-BE49-F238E27FC236}">
                <a16:creationId xmlns:a16="http://schemas.microsoft.com/office/drawing/2014/main" id="{8AA013F5-2691-4E42-958E-7DDAE58CC8F4}"/>
              </a:ext>
            </a:extLst>
          </p:cNvPr>
          <p:cNvSpPr>
            <a:spLocks noGrp="1"/>
          </p:cNvSpPr>
          <p:nvPr>
            <p:ph idx="1"/>
          </p:nvPr>
        </p:nvSpPr>
        <p:spPr>
          <a:xfrm>
            <a:off x="838200" y="1659576"/>
            <a:ext cx="10515600" cy="4517387"/>
          </a:xfrm>
        </p:spPr>
        <p:txBody>
          <a:bodyPr vert="horz" lIns="91440" tIns="45720" rIns="91440" bIns="45720" rtlCol="0" anchor="t">
            <a:normAutofit/>
          </a:bodyPr>
          <a:lstStyle/>
          <a:p>
            <a:r>
              <a:rPr lang="en-US" sz="2400" dirty="0"/>
              <a:t>Assisting constituents with FERC “how to” questions</a:t>
            </a:r>
          </a:p>
          <a:p>
            <a:r>
              <a:rPr lang="en-US" sz="2400" dirty="0">
                <a:ea typeface="Source Sans Pro"/>
              </a:rPr>
              <a:t> OPP has fielded over 325 constituent communications</a:t>
            </a:r>
          </a:p>
          <a:p>
            <a:pPr marL="0" indent="0">
              <a:buNone/>
            </a:pPr>
            <a:endParaRPr lang="en-US" sz="2400" dirty="0">
              <a:ea typeface="Source Sans Pro"/>
            </a:endParaRPr>
          </a:p>
          <a:p>
            <a:pPr marL="0" indent="0">
              <a:buNone/>
            </a:pPr>
            <a:endParaRPr lang="en-US" sz="2400" dirty="0">
              <a:ea typeface="Source Sans Pro"/>
            </a:endParaRPr>
          </a:p>
          <a:p>
            <a:pPr marL="0" indent="0">
              <a:buNone/>
            </a:pPr>
            <a:endParaRPr lang="en-US" sz="2400" dirty="0"/>
          </a:p>
          <a:p>
            <a:pPr marL="0" indent="0">
              <a:buNone/>
            </a:pPr>
            <a:endParaRPr lang="en-US" dirty="0"/>
          </a:p>
        </p:txBody>
      </p:sp>
      <p:sp>
        <p:nvSpPr>
          <p:cNvPr id="4" name="Slide Number Placeholder 3">
            <a:extLst>
              <a:ext uri="{FF2B5EF4-FFF2-40B4-BE49-F238E27FC236}">
                <a16:creationId xmlns:a16="http://schemas.microsoft.com/office/drawing/2014/main" id="{27CD5BA7-4BB9-4D70-AAAB-8D195A6275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F152-AF30-4039-853A-59517B9E7EFA}" type="slidenum">
              <a:rPr kumimoji="0" lang="en-US" sz="900" b="1" i="0" u="none" strike="noStrike" kern="1200" cap="none" spc="0" normalizeH="0" baseline="0" noProof="0" smtClean="0">
                <a:ln>
                  <a:noFill/>
                </a:ln>
                <a:solidFill>
                  <a:srgbClr val="595648"/>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dirty="0">
              <a:ln>
                <a:noFill/>
              </a:ln>
              <a:solidFill>
                <a:srgbClr val="595648"/>
              </a:solidFill>
              <a:effectLst/>
              <a:uLnTx/>
              <a:uFillTx/>
              <a:latin typeface="Source Sans Pro"/>
              <a:ea typeface="+mn-ea"/>
              <a:cs typeface="+mn-cs"/>
            </a:endParaRPr>
          </a:p>
        </p:txBody>
      </p:sp>
      <p:pic>
        <p:nvPicPr>
          <p:cNvPr id="8" name="Picture 7">
            <a:extLst>
              <a:ext uri="{FF2B5EF4-FFF2-40B4-BE49-F238E27FC236}">
                <a16:creationId xmlns:a16="http://schemas.microsoft.com/office/drawing/2014/main" id="{FF5FF450-BFE0-4DE9-A710-85BD1C2FA055}"/>
              </a:ext>
            </a:extLst>
          </p:cNvPr>
          <p:cNvPicPr>
            <a:picLocks noChangeAspect="1"/>
          </p:cNvPicPr>
          <p:nvPr/>
        </p:nvPicPr>
        <p:blipFill rotWithShape="1">
          <a:blip r:embed="rId2"/>
          <a:srcRect l="592" t="15423"/>
          <a:stretch/>
        </p:blipFill>
        <p:spPr>
          <a:xfrm>
            <a:off x="3602844" y="2622014"/>
            <a:ext cx="8964820" cy="3540006"/>
          </a:xfrm>
          <a:prstGeom prst="rect">
            <a:avLst/>
          </a:prstGeom>
        </p:spPr>
      </p:pic>
      <p:pic>
        <p:nvPicPr>
          <p:cNvPr id="9" name="Picture 8">
            <a:extLst>
              <a:ext uri="{FF2B5EF4-FFF2-40B4-BE49-F238E27FC236}">
                <a16:creationId xmlns:a16="http://schemas.microsoft.com/office/drawing/2014/main" id="{1470585F-7FA0-4DE2-8ADF-BA13744EFF30}"/>
              </a:ext>
            </a:extLst>
          </p:cNvPr>
          <p:cNvPicPr>
            <a:picLocks noChangeAspect="1"/>
          </p:cNvPicPr>
          <p:nvPr/>
        </p:nvPicPr>
        <p:blipFill>
          <a:blip r:embed="rId3"/>
          <a:stretch>
            <a:fillRect/>
          </a:stretch>
        </p:blipFill>
        <p:spPr>
          <a:xfrm>
            <a:off x="548854" y="3899971"/>
            <a:ext cx="3282477" cy="2184339"/>
          </a:xfrm>
          <a:prstGeom prst="rect">
            <a:avLst/>
          </a:prstGeom>
        </p:spPr>
      </p:pic>
    </p:spTree>
    <p:extLst>
      <p:ext uri="{BB962C8B-B14F-4D97-AF65-F5344CB8AC3E}">
        <p14:creationId xmlns:p14="http://schemas.microsoft.com/office/powerpoint/2010/main" val="135338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D8C0-FE52-4D20-A71C-6A10CE7C0A5D}"/>
              </a:ext>
            </a:extLst>
          </p:cNvPr>
          <p:cNvSpPr>
            <a:spLocks noGrp="1"/>
          </p:cNvSpPr>
          <p:nvPr>
            <p:ph type="title"/>
          </p:nvPr>
        </p:nvSpPr>
        <p:spPr/>
        <p:txBody>
          <a:bodyPr/>
          <a:lstStyle/>
          <a:p>
            <a:r>
              <a:rPr lang="en-US" dirty="0"/>
              <a:t>The Never-Will-End Listening Tour</a:t>
            </a:r>
          </a:p>
        </p:txBody>
      </p:sp>
      <p:sp>
        <p:nvSpPr>
          <p:cNvPr id="3" name="Content Placeholder 2">
            <a:extLst>
              <a:ext uri="{FF2B5EF4-FFF2-40B4-BE49-F238E27FC236}">
                <a16:creationId xmlns:a16="http://schemas.microsoft.com/office/drawing/2014/main" id="{EFC29439-9A1F-47D3-A5FE-97CED50C392F}"/>
              </a:ext>
            </a:extLst>
          </p:cNvPr>
          <p:cNvSpPr>
            <a:spLocks noGrp="1"/>
          </p:cNvSpPr>
          <p:nvPr>
            <p:ph idx="1"/>
          </p:nvPr>
        </p:nvSpPr>
        <p:spPr/>
        <p:txBody>
          <a:bodyPr>
            <a:normAutofit/>
          </a:bodyPr>
          <a:lstStyle/>
          <a:p>
            <a:pPr marL="0" indent="0" algn="ctr">
              <a:buNone/>
            </a:pPr>
            <a:r>
              <a:rPr lang="en-US" sz="2800" dirty="0"/>
              <a:t>Public stakeholders, communities, industry groups, utilities</a:t>
            </a:r>
          </a:p>
          <a:p>
            <a:pPr marL="0" indent="0" algn="ctr">
              <a:buNone/>
            </a:pPr>
            <a:endParaRPr lang="en-US" sz="2800" dirty="0"/>
          </a:p>
        </p:txBody>
      </p:sp>
      <p:sp>
        <p:nvSpPr>
          <p:cNvPr id="4" name="Slide Number Placeholder 3">
            <a:extLst>
              <a:ext uri="{FF2B5EF4-FFF2-40B4-BE49-F238E27FC236}">
                <a16:creationId xmlns:a16="http://schemas.microsoft.com/office/drawing/2014/main" id="{DB6707E2-7E8F-4E9E-937C-174F9DDD53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F152-AF30-4039-853A-59517B9E7EFA}" type="slidenum">
              <a:rPr kumimoji="0" lang="en-US" sz="900" b="1" i="0" u="none" strike="noStrike" kern="1200" cap="none" spc="0" normalizeH="0" baseline="0" noProof="0" smtClean="0">
                <a:ln>
                  <a:noFill/>
                </a:ln>
                <a:solidFill>
                  <a:srgbClr val="595648"/>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srgbClr val="595648"/>
              </a:solidFill>
              <a:effectLst/>
              <a:uLnTx/>
              <a:uFillTx/>
              <a:latin typeface="Source Sans Pro"/>
              <a:ea typeface="+mn-ea"/>
              <a:cs typeface="+mn-cs"/>
            </a:endParaRPr>
          </a:p>
        </p:txBody>
      </p:sp>
      <p:pic>
        <p:nvPicPr>
          <p:cNvPr id="5" name="Picture 4">
            <a:extLst>
              <a:ext uri="{FF2B5EF4-FFF2-40B4-BE49-F238E27FC236}">
                <a16:creationId xmlns:a16="http://schemas.microsoft.com/office/drawing/2014/main" id="{2C3038AC-B0ED-4334-92BC-80E8EA5F634E}"/>
              </a:ext>
            </a:extLst>
          </p:cNvPr>
          <p:cNvPicPr>
            <a:picLocks noChangeAspect="1"/>
          </p:cNvPicPr>
          <p:nvPr/>
        </p:nvPicPr>
        <p:blipFill>
          <a:blip r:embed="rId2"/>
          <a:stretch>
            <a:fillRect/>
          </a:stretch>
        </p:blipFill>
        <p:spPr>
          <a:xfrm>
            <a:off x="3051890" y="2599981"/>
            <a:ext cx="6530470" cy="3433763"/>
          </a:xfrm>
          <a:prstGeom prst="rect">
            <a:avLst/>
          </a:prstGeom>
        </p:spPr>
      </p:pic>
    </p:spTree>
    <p:extLst>
      <p:ext uri="{BB962C8B-B14F-4D97-AF65-F5344CB8AC3E}">
        <p14:creationId xmlns:p14="http://schemas.microsoft.com/office/powerpoint/2010/main" val="1544343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2669-885F-40E1-ABAA-FA4B4709A65A}"/>
              </a:ext>
            </a:extLst>
          </p:cNvPr>
          <p:cNvSpPr>
            <a:spLocks noGrp="1"/>
          </p:cNvSpPr>
          <p:nvPr>
            <p:ph type="title"/>
          </p:nvPr>
        </p:nvSpPr>
        <p:spPr>
          <a:xfrm>
            <a:off x="2288198" y="308051"/>
            <a:ext cx="7615603" cy="1325563"/>
          </a:xfrm>
        </p:spPr>
        <p:txBody>
          <a:bodyPr/>
          <a:lstStyle/>
          <a:p>
            <a:r>
              <a:rPr lang="en-US" dirty="0"/>
              <a:t>Ongoing Priorities</a:t>
            </a:r>
          </a:p>
        </p:txBody>
      </p:sp>
      <p:sp>
        <p:nvSpPr>
          <p:cNvPr id="3" name="Content Placeholder 2">
            <a:extLst>
              <a:ext uri="{FF2B5EF4-FFF2-40B4-BE49-F238E27FC236}">
                <a16:creationId xmlns:a16="http://schemas.microsoft.com/office/drawing/2014/main" id="{46B5DA0A-2DEA-4031-B128-874FA7BE4BE5}"/>
              </a:ext>
            </a:extLst>
          </p:cNvPr>
          <p:cNvSpPr>
            <a:spLocks noGrp="1"/>
          </p:cNvSpPr>
          <p:nvPr>
            <p:ph idx="1"/>
          </p:nvPr>
        </p:nvSpPr>
        <p:spPr>
          <a:xfrm>
            <a:off x="838199" y="1448887"/>
            <a:ext cx="10515600" cy="4121150"/>
          </a:xfrm>
        </p:spPr>
        <p:txBody>
          <a:bodyPr vert="horz" lIns="91440" tIns="45720" rIns="91440" bIns="45720" rtlCol="0" anchor="t">
            <a:normAutofit fontScale="25000" lnSpcReduction="20000"/>
          </a:bodyPr>
          <a:lstStyle/>
          <a:p>
            <a:pPr marL="0" indent="0">
              <a:buNone/>
            </a:pPr>
            <a:endParaRPr lang="en-US" sz="900" dirty="0"/>
          </a:p>
          <a:p>
            <a:pPr>
              <a:spcBef>
                <a:spcPts val="0"/>
              </a:spcBef>
            </a:pPr>
            <a:r>
              <a:rPr lang="en-US" sz="9600" dirty="0"/>
              <a:t>Assistance</a:t>
            </a:r>
          </a:p>
          <a:p>
            <a:pPr>
              <a:spcBef>
                <a:spcPts val="0"/>
              </a:spcBef>
            </a:pPr>
            <a:endParaRPr lang="en-US" sz="9600" dirty="0"/>
          </a:p>
          <a:p>
            <a:pPr>
              <a:spcBef>
                <a:spcPts val="0"/>
              </a:spcBef>
            </a:pPr>
            <a:r>
              <a:rPr lang="en-US" sz="9600" dirty="0"/>
              <a:t>Outreach</a:t>
            </a:r>
            <a:endParaRPr lang="en-US" sz="9600" dirty="0">
              <a:ea typeface="Source Sans Pro"/>
            </a:endParaRPr>
          </a:p>
          <a:p>
            <a:pPr>
              <a:spcBef>
                <a:spcPts val="0"/>
              </a:spcBef>
            </a:pPr>
            <a:endParaRPr lang="en-US" sz="9600" dirty="0"/>
          </a:p>
          <a:p>
            <a:pPr>
              <a:spcBef>
                <a:spcPts val="0"/>
              </a:spcBef>
            </a:pPr>
            <a:r>
              <a:rPr lang="en-US" sz="9600" dirty="0"/>
              <a:t>Education and technical assistance</a:t>
            </a:r>
            <a:endParaRPr lang="en-US" sz="9600" dirty="0">
              <a:ea typeface="Source Sans Pro"/>
            </a:endParaRPr>
          </a:p>
          <a:p>
            <a:pPr>
              <a:spcBef>
                <a:spcPts val="0"/>
              </a:spcBef>
            </a:pPr>
            <a:endParaRPr lang="en-US" sz="9600" dirty="0"/>
          </a:p>
          <a:p>
            <a:pPr>
              <a:spcBef>
                <a:spcPts val="0"/>
              </a:spcBef>
            </a:pPr>
            <a:r>
              <a:rPr lang="en-US" sz="9600" dirty="0"/>
              <a:t>Metrics of success</a:t>
            </a:r>
          </a:p>
          <a:p>
            <a:pPr>
              <a:spcBef>
                <a:spcPts val="0"/>
              </a:spcBef>
            </a:pPr>
            <a:endParaRPr lang="en-US" sz="9600" dirty="0"/>
          </a:p>
          <a:p>
            <a:pPr>
              <a:spcBef>
                <a:spcPts val="0"/>
              </a:spcBef>
            </a:pPr>
            <a:r>
              <a:rPr lang="en-US" sz="9600" dirty="0"/>
              <a:t>Social media</a:t>
            </a:r>
          </a:p>
          <a:p>
            <a:pPr>
              <a:spcBef>
                <a:spcPts val="0"/>
              </a:spcBef>
            </a:pPr>
            <a:endParaRPr lang="en-US" sz="9600" dirty="0"/>
          </a:p>
          <a:p>
            <a:pPr>
              <a:spcBef>
                <a:spcPts val="0"/>
              </a:spcBef>
            </a:pPr>
            <a:r>
              <a:rPr lang="en-US" sz="9600" dirty="0"/>
              <a:t>Pushing out key info</a:t>
            </a:r>
            <a:endParaRPr lang="en-US" sz="9600" dirty="0">
              <a:ea typeface="Source Sans Pro"/>
            </a:endParaRPr>
          </a:p>
          <a:p>
            <a:pPr lvl="1">
              <a:spcBef>
                <a:spcPts val="0"/>
              </a:spcBef>
            </a:pPr>
            <a:endParaRPr lang="en-US" sz="9300" dirty="0">
              <a:ea typeface="Source Sans Pro"/>
            </a:endParaRPr>
          </a:p>
          <a:p>
            <a:pPr>
              <a:spcBef>
                <a:spcPts val="0"/>
              </a:spcBef>
            </a:pPr>
            <a:r>
              <a:rPr lang="en-US" sz="9600" dirty="0"/>
              <a:t>Intervenor </a:t>
            </a:r>
            <a:r>
              <a:rPr lang="en-US" sz="9600"/>
              <a:t>funding model</a:t>
            </a:r>
            <a:endParaRPr lang="en-US" sz="9600" dirty="0"/>
          </a:p>
          <a:p>
            <a:pPr marL="0" indent="0">
              <a:spcBef>
                <a:spcPts val="0"/>
              </a:spcBef>
              <a:buNone/>
            </a:pPr>
            <a:endParaRPr lang="en-US" sz="9600" dirty="0"/>
          </a:p>
          <a:p>
            <a:pPr>
              <a:spcBef>
                <a:spcPts val="0"/>
              </a:spcBef>
            </a:pPr>
            <a:r>
              <a:rPr lang="en-US" sz="9600" dirty="0"/>
              <a:t>Hiring to meet the mission</a:t>
            </a:r>
          </a:p>
          <a:p>
            <a:endParaRPr lang="en-US" dirty="0"/>
          </a:p>
          <a:p>
            <a:endParaRPr lang="en-US" dirty="0"/>
          </a:p>
        </p:txBody>
      </p:sp>
      <p:sp>
        <p:nvSpPr>
          <p:cNvPr id="4" name="Slide Number Placeholder 3">
            <a:extLst>
              <a:ext uri="{FF2B5EF4-FFF2-40B4-BE49-F238E27FC236}">
                <a16:creationId xmlns:a16="http://schemas.microsoft.com/office/drawing/2014/main" id="{68503E86-931D-4303-B6B7-D6A2DBA5C7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F152-AF30-4039-853A-59517B9E7EFA}" type="slidenum">
              <a:rPr kumimoji="0" lang="en-US" sz="900" b="1" i="0" u="none" strike="noStrike" kern="1200" cap="none" spc="0" normalizeH="0" baseline="0" noProof="0" smtClean="0">
                <a:ln>
                  <a:noFill/>
                </a:ln>
                <a:solidFill>
                  <a:srgbClr val="595648"/>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srgbClr val="595648"/>
              </a:solidFill>
              <a:effectLst/>
              <a:uLnTx/>
              <a:uFillTx/>
              <a:latin typeface="Source Sans Pro"/>
              <a:ea typeface="+mn-ea"/>
              <a:cs typeface="+mn-cs"/>
            </a:endParaRPr>
          </a:p>
        </p:txBody>
      </p:sp>
      <p:pic>
        <p:nvPicPr>
          <p:cNvPr id="5" name="Picture 4">
            <a:extLst>
              <a:ext uri="{FF2B5EF4-FFF2-40B4-BE49-F238E27FC236}">
                <a16:creationId xmlns:a16="http://schemas.microsoft.com/office/drawing/2014/main" id="{FAC52998-29B5-4A25-85AC-F8EEBED594F4}"/>
              </a:ext>
            </a:extLst>
          </p:cNvPr>
          <p:cNvPicPr>
            <a:picLocks noChangeAspect="1"/>
          </p:cNvPicPr>
          <p:nvPr/>
        </p:nvPicPr>
        <p:blipFill>
          <a:blip r:embed="rId3"/>
          <a:stretch>
            <a:fillRect/>
          </a:stretch>
        </p:blipFill>
        <p:spPr>
          <a:xfrm>
            <a:off x="8893290" y="4561294"/>
            <a:ext cx="2628900" cy="1743075"/>
          </a:xfrm>
          <a:prstGeom prst="rect">
            <a:avLst/>
          </a:prstGeom>
        </p:spPr>
      </p:pic>
      <p:pic>
        <p:nvPicPr>
          <p:cNvPr id="6" name="Picture 5">
            <a:extLst>
              <a:ext uri="{FF2B5EF4-FFF2-40B4-BE49-F238E27FC236}">
                <a16:creationId xmlns:a16="http://schemas.microsoft.com/office/drawing/2014/main" id="{97D7741F-8A07-4AF8-8C15-3608C2AE71E9}"/>
              </a:ext>
            </a:extLst>
          </p:cNvPr>
          <p:cNvPicPr>
            <a:picLocks noChangeAspect="1"/>
          </p:cNvPicPr>
          <p:nvPr/>
        </p:nvPicPr>
        <p:blipFill>
          <a:blip r:embed="rId4"/>
          <a:stretch>
            <a:fillRect/>
          </a:stretch>
        </p:blipFill>
        <p:spPr>
          <a:xfrm>
            <a:off x="5374355" y="3242164"/>
            <a:ext cx="3915505" cy="2058798"/>
          </a:xfrm>
          <a:prstGeom prst="rect">
            <a:avLst/>
          </a:prstGeom>
        </p:spPr>
      </p:pic>
      <p:pic>
        <p:nvPicPr>
          <p:cNvPr id="7" name="Picture 6">
            <a:extLst>
              <a:ext uri="{FF2B5EF4-FFF2-40B4-BE49-F238E27FC236}">
                <a16:creationId xmlns:a16="http://schemas.microsoft.com/office/drawing/2014/main" id="{62E97AA3-0B4C-49D6-A219-9DAB2BB767FC}"/>
              </a:ext>
            </a:extLst>
          </p:cNvPr>
          <p:cNvPicPr>
            <a:picLocks noChangeAspect="1"/>
          </p:cNvPicPr>
          <p:nvPr/>
        </p:nvPicPr>
        <p:blipFill>
          <a:blip r:embed="rId5"/>
          <a:stretch>
            <a:fillRect/>
          </a:stretch>
        </p:blipFill>
        <p:spPr>
          <a:xfrm>
            <a:off x="9897940" y="2667077"/>
            <a:ext cx="1835760" cy="1835760"/>
          </a:xfrm>
          <a:prstGeom prst="rect">
            <a:avLst/>
          </a:prstGeom>
        </p:spPr>
      </p:pic>
      <p:pic>
        <p:nvPicPr>
          <p:cNvPr id="8" name="Picture 7">
            <a:extLst>
              <a:ext uri="{FF2B5EF4-FFF2-40B4-BE49-F238E27FC236}">
                <a16:creationId xmlns:a16="http://schemas.microsoft.com/office/drawing/2014/main" id="{159DFB4E-B1CF-4D2B-B990-952A89DEB73A}"/>
              </a:ext>
            </a:extLst>
          </p:cNvPr>
          <p:cNvPicPr>
            <a:picLocks noChangeAspect="1"/>
          </p:cNvPicPr>
          <p:nvPr/>
        </p:nvPicPr>
        <p:blipFill>
          <a:blip r:embed="rId6"/>
          <a:stretch>
            <a:fillRect/>
          </a:stretch>
        </p:blipFill>
        <p:spPr>
          <a:xfrm>
            <a:off x="6050389" y="1058650"/>
            <a:ext cx="2695575" cy="1695450"/>
          </a:xfrm>
          <a:prstGeom prst="rect">
            <a:avLst/>
          </a:prstGeom>
        </p:spPr>
      </p:pic>
      <p:pic>
        <p:nvPicPr>
          <p:cNvPr id="9" name="Picture 8">
            <a:extLst>
              <a:ext uri="{FF2B5EF4-FFF2-40B4-BE49-F238E27FC236}">
                <a16:creationId xmlns:a16="http://schemas.microsoft.com/office/drawing/2014/main" id="{57612700-BCCB-4D20-91AC-C387C192ECFD}"/>
              </a:ext>
            </a:extLst>
          </p:cNvPr>
          <p:cNvPicPr>
            <a:picLocks noChangeAspect="1"/>
          </p:cNvPicPr>
          <p:nvPr/>
        </p:nvPicPr>
        <p:blipFill>
          <a:blip r:embed="rId7"/>
          <a:stretch>
            <a:fillRect/>
          </a:stretch>
        </p:blipFill>
        <p:spPr>
          <a:xfrm>
            <a:off x="9228195" y="415424"/>
            <a:ext cx="2209800" cy="2066925"/>
          </a:xfrm>
          <a:prstGeom prst="rect">
            <a:avLst/>
          </a:prstGeom>
        </p:spPr>
      </p:pic>
    </p:spTree>
    <p:extLst>
      <p:ext uri="{BB962C8B-B14F-4D97-AF65-F5344CB8AC3E}">
        <p14:creationId xmlns:p14="http://schemas.microsoft.com/office/powerpoint/2010/main" val="4086242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ED2B-F4FE-43A5-8175-E62832AF2819}"/>
              </a:ext>
            </a:extLst>
          </p:cNvPr>
          <p:cNvSpPr>
            <a:spLocks noGrp="1"/>
          </p:cNvSpPr>
          <p:nvPr>
            <p:ph type="title"/>
          </p:nvPr>
        </p:nvSpPr>
        <p:spPr>
          <a:xfrm>
            <a:off x="1522346" y="761292"/>
            <a:ext cx="8800460" cy="924289"/>
          </a:xfrm>
        </p:spPr>
        <p:txBody>
          <a:bodyPr>
            <a:normAutofit fontScale="90000"/>
          </a:bodyPr>
          <a:lstStyle/>
          <a:p>
            <a:pPr algn="ctr"/>
            <a:r>
              <a:rPr lang="en-US" sz="3600" dirty="0"/>
              <a:t>Empowering Communities and </a:t>
            </a:r>
            <a:br>
              <a:rPr lang="en-US" sz="3600" dirty="0"/>
            </a:br>
            <a:r>
              <a:rPr lang="en-US" sz="3600" dirty="0"/>
              <a:t>Individuals to Speak for Themselves</a:t>
            </a:r>
            <a:br>
              <a:rPr lang="en-US" dirty="0"/>
            </a:br>
            <a:endParaRPr lang="en-US" dirty="0"/>
          </a:p>
        </p:txBody>
      </p:sp>
      <p:sp>
        <p:nvSpPr>
          <p:cNvPr id="3" name="Content Placeholder 2">
            <a:extLst>
              <a:ext uri="{FF2B5EF4-FFF2-40B4-BE49-F238E27FC236}">
                <a16:creationId xmlns:a16="http://schemas.microsoft.com/office/drawing/2014/main" id="{FFC9984E-96BF-4283-AB8F-15EFAFD115B2}"/>
              </a:ext>
            </a:extLst>
          </p:cNvPr>
          <p:cNvSpPr>
            <a:spLocks noGrp="1"/>
          </p:cNvSpPr>
          <p:nvPr>
            <p:ph idx="1"/>
          </p:nvPr>
        </p:nvSpPr>
        <p:spPr/>
        <p:txBody>
          <a:bodyPr vert="horz" lIns="91440" tIns="45720" rIns="91440" bIns="45720" rtlCol="0" anchor="t">
            <a:normAutofit/>
          </a:bodyPr>
          <a:lstStyle/>
          <a:p>
            <a:pPr marL="0" indent="0">
              <a:buNone/>
            </a:pPr>
            <a:r>
              <a:rPr lang="en-US" sz="2800" dirty="0"/>
              <a:t>Developing resources and educational materials to enable members of the public, including under-represented constituencies and those unfamiliar with FERC processes, to participate and bring </a:t>
            </a:r>
            <a:r>
              <a:rPr lang="en-US" sz="2800" b="1" dirty="0"/>
              <a:t>their voices</a:t>
            </a:r>
            <a:r>
              <a:rPr lang="en-US" sz="2800" dirty="0"/>
              <a:t> forward.</a:t>
            </a:r>
          </a:p>
          <a:p>
            <a:pPr marL="0" indent="0">
              <a:buNone/>
            </a:pPr>
            <a:endParaRPr lang="en-US" sz="2400" dirty="0"/>
          </a:p>
          <a:p>
            <a:pPr marL="0" indent="0">
              <a:buNone/>
            </a:pPr>
            <a:r>
              <a:rPr lang="en-US" sz="3600" i="1" dirty="0"/>
              <a:t>Facilitators, not advocates…although we advocate vigorously for more public participation at the Commission!</a:t>
            </a:r>
          </a:p>
          <a:p>
            <a:endParaRPr lang="en-US" dirty="0"/>
          </a:p>
          <a:p>
            <a:endParaRPr lang="en-US" dirty="0"/>
          </a:p>
        </p:txBody>
      </p:sp>
      <p:sp>
        <p:nvSpPr>
          <p:cNvPr id="4" name="Slide Number Placeholder 3">
            <a:extLst>
              <a:ext uri="{FF2B5EF4-FFF2-40B4-BE49-F238E27FC236}">
                <a16:creationId xmlns:a16="http://schemas.microsoft.com/office/drawing/2014/main" id="{75C89F02-C715-4E61-B852-9263D06BB8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F152-AF30-4039-853A-59517B9E7EFA}" type="slidenum">
              <a:rPr kumimoji="0" lang="en-US" sz="900" b="1" i="0" u="none" strike="noStrike" kern="1200" cap="none" spc="0" normalizeH="0" baseline="0" noProof="0" smtClean="0">
                <a:ln>
                  <a:noFill/>
                </a:ln>
                <a:solidFill>
                  <a:srgbClr val="595648"/>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srgbClr val="595648"/>
              </a:solidFill>
              <a:effectLst/>
              <a:uLnTx/>
              <a:uFillTx/>
              <a:latin typeface="Source Sans Pro"/>
              <a:ea typeface="+mn-ea"/>
              <a:cs typeface="+mn-cs"/>
            </a:endParaRPr>
          </a:p>
        </p:txBody>
      </p:sp>
    </p:spTree>
    <p:extLst>
      <p:ext uri="{BB962C8B-B14F-4D97-AF65-F5344CB8AC3E}">
        <p14:creationId xmlns:p14="http://schemas.microsoft.com/office/powerpoint/2010/main" val="67461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CF26-1BDD-417E-B30F-46EE2AFEE161}"/>
              </a:ext>
            </a:extLst>
          </p:cNvPr>
          <p:cNvSpPr>
            <a:spLocks noGrp="1"/>
          </p:cNvSpPr>
          <p:nvPr>
            <p:ph type="title"/>
          </p:nvPr>
        </p:nvSpPr>
        <p:spPr/>
        <p:txBody>
          <a:bodyPr/>
          <a:lstStyle/>
          <a:p>
            <a:r>
              <a:rPr lang="en-US" dirty="0"/>
              <a:t>The Questions on the Table</a:t>
            </a:r>
          </a:p>
        </p:txBody>
      </p:sp>
      <p:sp>
        <p:nvSpPr>
          <p:cNvPr id="3" name="Content Placeholder 2">
            <a:extLst>
              <a:ext uri="{FF2B5EF4-FFF2-40B4-BE49-F238E27FC236}">
                <a16:creationId xmlns:a16="http://schemas.microsoft.com/office/drawing/2014/main" id="{542FA0A0-3C37-4F13-9AA2-A9588D1D2B45}"/>
              </a:ext>
            </a:extLst>
          </p:cNvPr>
          <p:cNvSpPr>
            <a:spLocks noGrp="1"/>
          </p:cNvSpPr>
          <p:nvPr>
            <p:ph idx="1"/>
          </p:nvPr>
        </p:nvSpPr>
        <p:spPr/>
        <p:txBody>
          <a:bodyPr>
            <a:normAutofit/>
          </a:bodyPr>
          <a:lstStyle/>
          <a:p>
            <a:r>
              <a:rPr lang="en-US" sz="2800" dirty="0"/>
              <a:t>What do we need to know to help members of the public?</a:t>
            </a:r>
          </a:p>
          <a:p>
            <a:pPr marL="0" indent="0">
              <a:buNone/>
            </a:pPr>
            <a:endParaRPr lang="en-US" sz="800" dirty="0"/>
          </a:p>
          <a:p>
            <a:r>
              <a:rPr lang="en-US" sz="2800" dirty="0"/>
              <a:t>What are the barriers to participation at FERC?</a:t>
            </a:r>
          </a:p>
          <a:p>
            <a:pPr marL="0" indent="0">
              <a:buNone/>
            </a:pPr>
            <a:endParaRPr lang="en-US" sz="800" dirty="0"/>
          </a:p>
          <a:p>
            <a:r>
              <a:rPr lang="en-US" sz="2800" dirty="0"/>
              <a:t>What resources or educational materials can we provide to the public?</a:t>
            </a:r>
          </a:p>
          <a:p>
            <a:pPr marL="0" indent="0">
              <a:buNone/>
            </a:pPr>
            <a:endParaRPr lang="en-US" sz="800" dirty="0"/>
          </a:p>
          <a:p>
            <a:r>
              <a:rPr lang="en-US" sz="2800" dirty="0"/>
              <a:t>What does success look like?</a:t>
            </a:r>
          </a:p>
        </p:txBody>
      </p:sp>
      <p:sp>
        <p:nvSpPr>
          <p:cNvPr id="4" name="Slide Number Placeholder 3">
            <a:extLst>
              <a:ext uri="{FF2B5EF4-FFF2-40B4-BE49-F238E27FC236}">
                <a16:creationId xmlns:a16="http://schemas.microsoft.com/office/drawing/2014/main" id="{812B03B0-4B16-4EE7-87E6-DC35E7439F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F152-AF30-4039-853A-59517B9E7EFA}" type="slidenum">
              <a:rPr kumimoji="0" lang="en-US" sz="900" b="1" i="0" u="none" strike="noStrike" kern="1200" cap="none" spc="0" normalizeH="0" baseline="0" noProof="0" smtClean="0">
                <a:ln>
                  <a:noFill/>
                </a:ln>
                <a:solidFill>
                  <a:srgbClr val="595648"/>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srgbClr val="595648"/>
              </a:solidFill>
              <a:effectLst/>
              <a:uLnTx/>
              <a:uFillTx/>
              <a:latin typeface="Source Sans Pro"/>
              <a:ea typeface="+mn-ea"/>
              <a:cs typeface="+mn-cs"/>
            </a:endParaRPr>
          </a:p>
        </p:txBody>
      </p:sp>
      <p:pic>
        <p:nvPicPr>
          <p:cNvPr id="5" name="Picture 4">
            <a:extLst>
              <a:ext uri="{FF2B5EF4-FFF2-40B4-BE49-F238E27FC236}">
                <a16:creationId xmlns:a16="http://schemas.microsoft.com/office/drawing/2014/main" id="{445A0FDC-5ACD-4523-B36F-1E040262AB90}"/>
              </a:ext>
            </a:extLst>
          </p:cNvPr>
          <p:cNvPicPr>
            <a:picLocks noChangeAspect="1"/>
          </p:cNvPicPr>
          <p:nvPr/>
        </p:nvPicPr>
        <p:blipFill>
          <a:blip r:embed="rId2"/>
          <a:stretch>
            <a:fillRect/>
          </a:stretch>
        </p:blipFill>
        <p:spPr>
          <a:xfrm>
            <a:off x="7527637" y="4365275"/>
            <a:ext cx="2979593" cy="1674152"/>
          </a:xfrm>
          <a:prstGeom prst="rect">
            <a:avLst/>
          </a:prstGeom>
        </p:spPr>
      </p:pic>
    </p:spTree>
    <p:extLst>
      <p:ext uri="{BB962C8B-B14F-4D97-AF65-F5344CB8AC3E}">
        <p14:creationId xmlns:p14="http://schemas.microsoft.com/office/powerpoint/2010/main" val="212167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AFF87-7EE9-499C-ABE3-9A56A3A61C48}"/>
              </a:ext>
            </a:extLst>
          </p:cNvPr>
          <p:cNvSpPr>
            <a:spLocks noGrp="1"/>
          </p:cNvSpPr>
          <p:nvPr>
            <p:ph type="title"/>
          </p:nvPr>
        </p:nvSpPr>
        <p:spPr>
          <a:xfrm>
            <a:off x="969819" y="623165"/>
            <a:ext cx="9809017" cy="711200"/>
          </a:xfrm>
        </p:spPr>
        <p:txBody>
          <a:bodyPr>
            <a:normAutofit fontScale="90000"/>
          </a:bodyPr>
          <a:lstStyle/>
          <a:p>
            <a:pPr algn="ctr"/>
            <a:br>
              <a:rPr lang="en-US" sz="3200" dirty="0"/>
            </a:br>
            <a:endParaRPr lang="en-US" sz="3200" dirty="0"/>
          </a:p>
        </p:txBody>
      </p:sp>
      <p:sp>
        <p:nvSpPr>
          <p:cNvPr id="3" name="Content Placeholder 2">
            <a:extLst>
              <a:ext uri="{FF2B5EF4-FFF2-40B4-BE49-F238E27FC236}">
                <a16:creationId xmlns:a16="http://schemas.microsoft.com/office/drawing/2014/main" id="{755A8A12-16B9-4D98-AD4C-E84F8E2C8FE2}"/>
              </a:ext>
            </a:extLst>
          </p:cNvPr>
          <p:cNvSpPr>
            <a:spLocks noGrp="1"/>
          </p:cNvSpPr>
          <p:nvPr>
            <p:ph idx="1"/>
          </p:nvPr>
        </p:nvSpPr>
        <p:spPr/>
        <p:txBody>
          <a:bodyPr>
            <a:normAutofit/>
          </a:bodyPr>
          <a:lstStyle/>
          <a:p>
            <a:pPr marL="0" indent="0">
              <a:buNone/>
            </a:pPr>
            <a:r>
              <a:rPr lang="en-US" sz="9600" dirty="0"/>
              <a:t>			</a:t>
            </a:r>
          </a:p>
        </p:txBody>
      </p:sp>
      <p:sp>
        <p:nvSpPr>
          <p:cNvPr id="4" name="Slide Number Placeholder 3">
            <a:extLst>
              <a:ext uri="{FF2B5EF4-FFF2-40B4-BE49-F238E27FC236}">
                <a16:creationId xmlns:a16="http://schemas.microsoft.com/office/drawing/2014/main" id="{AF142FE2-B1B6-4427-8020-F5405B71E5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E1F152-AF30-4039-853A-59517B9E7EFA}" type="slidenum">
              <a:rPr kumimoji="0" lang="en-US" sz="900" b="1" i="0" u="none" strike="noStrike" kern="1200" cap="none" spc="0" normalizeH="0" baseline="0" noProof="0" smtClean="0">
                <a:ln>
                  <a:noFill/>
                </a:ln>
                <a:solidFill>
                  <a:srgbClr val="595648"/>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srgbClr val="595648"/>
              </a:solidFill>
              <a:effectLst/>
              <a:uLnTx/>
              <a:uFillTx/>
              <a:latin typeface="Source Sans Pro"/>
              <a:ea typeface="+mn-ea"/>
              <a:cs typeface="+mn-cs"/>
            </a:endParaRPr>
          </a:p>
        </p:txBody>
      </p:sp>
      <p:pic>
        <p:nvPicPr>
          <p:cNvPr id="5" name="Picture 4">
            <a:extLst>
              <a:ext uri="{FF2B5EF4-FFF2-40B4-BE49-F238E27FC236}">
                <a16:creationId xmlns:a16="http://schemas.microsoft.com/office/drawing/2014/main" id="{C1088794-E7A3-476D-9F3D-C84A8DEB1C17}"/>
              </a:ext>
            </a:extLst>
          </p:cNvPr>
          <p:cNvPicPr>
            <a:picLocks noChangeAspect="1"/>
          </p:cNvPicPr>
          <p:nvPr/>
        </p:nvPicPr>
        <p:blipFill>
          <a:blip r:embed="rId2"/>
          <a:stretch>
            <a:fillRect/>
          </a:stretch>
        </p:blipFill>
        <p:spPr>
          <a:xfrm>
            <a:off x="3255665" y="331184"/>
            <a:ext cx="5680669" cy="3785204"/>
          </a:xfrm>
          <a:prstGeom prst="rect">
            <a:avLst/>
          </a:prstGeom>
        </p:spPr>
      </p:pic>
      <p:sp>
        <p:nvSpPr>
          <p:cNvPr id="7" name="TextBox 6">
            <a:extLst>
              <a:ext uri="{FF2B5EF4-FFF2-40B4-BE49-F238E27FC236}">
                <a16:creationId xmlns:a16="http://schemas.microsoft.com/office/drawing/2014/main" id="{C3881D96-6A32-4B1B-97B5-907BCF35DF9D}"/>
              </a:ext>
            </a:extLst>
          </p:cNvPr>
          <p:cNvSpPr txBox="1"/>
          <p:nvPr/>
        </p:nvSpPr>
        <p:spPr>
          <a:xfrm>
            <a:off x="2835562" y="4238734"/>
            <a:ext cx="6520874" cy="181588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a:ea typeface="+mn-ea"/>
                <a:cs typeface="+mn-cs"/>
              </a:rPr>
              <a:t>FERC Office of Public Participation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a:ea typeface="+mn-ea"/>
                <a:cs typeface="+mn-cs"/>
              </a:rPr>
              <a:t>Email: </a:t>
            </a:r>
            <a:r>
              <a:rPr kumimoji="0" lang="en-US" sz="2800" b="1" i="0" u="none" strike="noStrike" kern="1200" cap="none" spc="0" normalizeH="0" baseline="0" noProof="0" dirty="0">
                <a:ln>
                  <a:noFill/>
                </a:ln>
                <a:solidFill>
                  <a:prstClr val="black"/>
                </a:solidFill>
                <a:effectLst/>
                <a:uLnTx/>
                <a:uFillTx/>
                <a:latin typeface="Source Sans Pro"/>
                <a:ea typeface="+mn-ea"/>
                <a:cs typeface="+mn-cs"/>
                <a:hlinkClick r:id="rId3"/>
              </a:rPr>
              <a:t>OPP@ferc.gov</a:t>
            </a:r>
            <a:endParaRPr kumimoji="0" lang="en-US" sz="2800" b="1" i="0" u="none" strike="noStrike" kern="1200" cap="none" spc="0" normalizeH="0" baseline="0" noProof="0" dirty="0">
              <a:ln>
                <a:noFill/>
              </a:ln>
              <a:solidFill>
                <a:prstClr val="black"/>
              </a:solidFill>
              <a:effectLst/>
              <a:uLnTx/>
              <a:uFillTx/>
              <a:latin typeface="Source Sans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a:ea typeface="+mn-ea"/>
                <a:cs typeface="+mn-cs"/>
              </a:rPr>
              <a:t>Phone: (202) 502-6595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Source Sans Pro"/>
                <a:ea typeface="+mn-ea"/>
                <a:cs typeface="+mn-cs"/>
              </a:rPr>
              <a:t>Twitter:  @ElinKatzFERC &amp; @FERC_OPP</a:t>
            </a:r>
          </a:p>
        </p:txBody>
      </p:sp>
    </p:spTree>
    <p:extLst>
      <p:ext uri="{BB962C8B-B14F-4D97-AF65-F5344CB8AC3E}">
        <p14:creationId xmlns:p14="http://schemas.microsoft.com/office/powerpoint/2010/main" val="2856397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D6A4FA-9010-4C28-9C0D-FE778C746269}"/>
              </a:ext>
            </a:extLst>
          </p:cNvPr>
          <p:cNvSpPr txBox="1"/>
          <p:nvPr/>
        </p:nvSpPr>
        <p:spPr>
          <a:xfrm>
            <a:off x="3881120" y="985520"/>
            <a:ext cx="7305040" cy="2246769"/>
          </a:xfrm>
          <a:prstGeom prst="rect">
            <a:avLst/>
          </a:prstGeom>
          <a:noFill/>
        </p:spPr>
        <p:txBody>
          <a:bodyPr wrap="square" rtlCol="0">
            <a:spAutoFit/>
          </a:bodyPr>
          <a:lstStyle/>
          <a:p>
            <a:r>
              <a:rPr lang="en-US" altLang="en-US" sz="2800" b="1" dirty="0"/>
              <a:t>DISCLAIMER: Speaking on my own behalf and my comments do not necessarily reflect the views of the Commission, individual Commissioners, or other Commission staff members</a:t>
            </a:r>
            <a:endParaRPr lang="en-US" sz="2800" dirty="0"/>
          </a:p>
        </p:txBody>
      </p:sp>
    </p:spTree>
    <p:extLst>
      <p:ext uri="{BB962C8B-B14F-4D97-AF65-F5344CB8AC3E}">
        <p14:creationId xmlns:p14="http://schemas.microsoft.com/office/powerpoint/2010/main" val="559318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13FBA17-2175-426A-872F-750EC8FEF685}"/>
              </a:ext>
            </a:extLst>
          </p:cNvPr>
          <p:cNvSpPr>
            <a:spLocks noGrp="1"/>
          </p:cNvSpPr>
          <p:nvPr>
            <p:ph type="title"/>
          </p:nvPr>
        </p:nvSpPr>
        <p:spPr/>
        <p:txBody>
          <a:bodyPr/>
          <a:lstStyle/>
          <a:p>
            <a:r>
              <a:rPr lang="en-US" altLang="en-US" dirty="0"/>
              <a:t>About FERC	</a:t>
            </a:r>
          </a:p>
        </p:txBody>
      </p:sp>
      <p:sp>
        <p:nvSpPr>
          <p:cNvPr id="6147" name="Content Placeholder 2">
            <a:extLst>
              <a:ext uri="{FF2B5EF4-FFF2-40B4-BE49-F238E27FC236}">
                <a16:creationId xmlns:a16="http://schemas.microsoft.com/office/drawing/2014/main" id="{2F02F142-392C-450B-86A5-523DBD4838EE}"/>
              </a:ext>
            </a:extLst>
          </p:cNvPr>
          <p:cNvSpPr>
            <a:spLocks noGrp="1"/>
          </p:cNvSpPr>
          <p:nvPr>
            <p:ph idx="1"/>
          </p:nvPr>
        </p:nvSpPr>
        <p:spPr/>
        <p:txBody>
          <a:bodyPr>
            <a:normAutofit fontScale="92500" lnSpcReduction="10000"/>
          </a:bodyPr>
          <a:lstStyle/>
          <a:p>
            <a:r>
              <a:rPr lang="en-US" altLang="en-US" dirty="0"/>
              <a:t>FERC regulates natural gas wholesale facilities</a:t>
            </a:r>
          </a:p>
          <a:p>
            <a:pPr lvl="1"/>
            <a:r>
              <a:rPr lang="en-US" altLang="en-US" dirty="0"/>
              <a:t>Approves/denies applications to build interstate pipelines, onshore LNG facilities and underground storage facilities that are tied to the wholesale market</a:t>
            </a:r>
          </a:p>
          <a:p>
            <a:pPr lvl="1"/>
            <a:r>
              <a:rPr lang="en-US" altLang="en-US" dirty="0"/>
              <a:t>Regulates the rates/tariffs of pipelines on a contract carriage basis</a:t>
            </a:r>
          </a:p>
          <a:p>
            <a:r>
              <a:rPr lang="en-US" altLang="en-US" dirty="0"/>
              <a:t>FERC regulates the wholesale electric market</a:t>
            </a:r>
          </a:p>
          <a:p>
            <a:pPr lvl="1"/>
            <a:r>
              <a:rPr lang="en-US" altLang="en-US" dirty="0"/>
              <a:t>Sets rates/tariffs for wholesale transactions on interstate lines (100 KV and higher)</a:t>
            </a:r>
          </a:p>
          <a:p>
            <a:pPr lvl="1"/>
            <a:r>
              <a:rPr lang="en-US" altLang="en-US" dirty="0"/>
              <a:t>Siting for transmission lines is primarily done at the state level</a:t>
            </a:r>
          </a:p>
          <a:p>
            <a:pPr lvl="2"/>
            <a:r>
              <a:rPr lang="en-US" altLang="en-US" dirty="0"/>
              <a:t>Backstop siting and IIJA</a:t>
            </a:r>
          </a:p>
          <a:p>
            <a:r>
              <a:rPr lang="en-US" altLang="en-US" dirty="0"/>
              <a:t>FERC oversees NERC reliability standards, including cybersecurity</a:t>
            </a:r>
          </a:p>
          <a:p>
            <a:r>
              <a:rPr lang="en-US" altLang="en-US" dirty="0"/>
              <a:t>FERC provides licenses for non-federal hydro facilities (about half of all hydro in the U.S.)</a:t>
            </a:r>
          </a:p>
        </p:txBody>
      </p:sp>
      <p:sp>
        <p:nvSpPr>
          <p:cNvPr id="6148" name="Slide Number Placeholder 3">
            <a:extLst>
              <a:ext uri="{FF2B5EF4-FFF2-40B4-BE49-F238E27FC236}">
                <a16:creationId xmlns:a16="http://schemas.microsoft.com/office/drawing/2014/main" id="{F765A717-2946-42EC-B719-3D30856EA6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66"/>
                </a:solidFill>
                <a:latin typeface="Georgia" panose="02040502050405020303" pitchFamily="18" charset="0"/>
              </a:defRPr>
            </a:lvl1pPr>
            <a:lvl2pPr marL="742950" indent="-285750">
              <a:spcBef>
                <a:spcPct val="20000"/>
              </a:spcBef>
              <a:buChar char="–"/>
              <a:defRPr>
                <a:solidFill>
                  <a:schemeClr val="tx1"/>
                </a:solidFill>
                <a:latin typeface="Georgia" panose="02040502050405020303" pitchFamily="18" charset="0"/>
              </a:defRPr>
            </a:lvl2pPr>
            <a:lvl3pPr marL="1143000" indent="-228600">
              <a:spcBef>
                <a:spcPct val="20000"/>
              </a:spcBef>
              <a:buChar char="•"/>
              <a:defRPr sz="1600">
                <a:solidFill>
                  <a:schemeClr val="tx1"/>
                </a:solidFill>
                <a:latin typeface="Georgia" panose="02040502050405020303" pitchFamily="18" charset="0"/>
              </a:defRPr>
            </a:lvl3pPr>
            <a:lvl4pPr marL="1600200" indent="-228600">
              <a:spcBef>
                <a:spcPct val="20000"/>
              </a:spcBef>
              <a:buChar char="–"/>
              <a:defRPr sz="1400">
                <a:solidFill>
                  <a:schemeClr val="tx1"/>
                </a:solidFill>
                <a:latin typeface="Georgia" panose="02040502050405020303" pitchFamily="18" charset="0"/>
              </a:defRPr>
            </a:lvl4pPr>
            <a:lvl5pPr marL="2057400" indent="-228600">
              <a:spcBef>
                <a:spcPct val="20000"/>
              </a:spcBef>
              <a:buChar char="»"/>
              <a:defRPr sz="12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12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12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12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1200">
                <a:solidFill>
                  <a:schemeClr val="tx1"/>
                </a:solidFill>
                <a:latin typeface="Georgia" panose="02040502050405020303" pitchFamily="18" charset="0"/>
              </a:defRPr>
            </a:lvl9pPr>
          </a:lstStyle>
          <a:p>
            <a:pPr>
              <a:spcBef>
                <a:spcPct val="0"/>
              </a:spcBef>
              <a:buFontTx/>
              <a:buNone/>
            </a:pPr>
            <a:fld id="{615ECD47-3525-46A7-A67E-E26D6C5F24D8}" type="slidenum">
              <a:rPr lang="en-US" altLang="en-US" sz="1400">
                <a:solidFill>
                  <a:schemeClr val="tx1"/>
                </a:solidFill>
                <a:latin typeface="Arial" panose="020B0604020202020204" pitchFamily="34" charset="0"/>
              </a:rPr>
              <a:pPr>
                <a:spcBef>
                  <a:spcPct val="0"/>
                </a:spcBef>
                <a:buFontTx/>
                <a:buNone/>
              </a:pPr>
              <a:t>3</a:t>
            </a:fld>
            <a:endParaRPr lang="en-US" altLang="en-US" sz="1400">
              <a:solidFill>
                <a:schemeClr val="tx1"/>
              </a:solidFill>
              <a:latin typeface="Arial" panose="020B0604020202020204" pitchFamily="34" charset="0"/>
            </a:endParaRPr>
          </a:p>
        </p:txBody>
      </p:sp>
      <p:sp>
        <p:nvSpPr>
          <p:cNvPr id="2" name="Rectangle 1">
            <a:extLst>
              <a:ext uri="{FF2B5EF4-FFF2-40B4-BE49-F238E27FC236}">
                <a16:creationId xmlns:a16="http://schemas.microsoft.com/office/drawing/2014/main" id="{3DDB1A6A-D331-4B5D-A9E8-E2F581997E49}"/>
              </a:ext>
            </a:extLst>
          </p:cNvPr>
          <p:cNvSpPr/>
          <p:nvPr/>
        </p:nvSpPr>
        <p:spPr>
          <a:xfrm>
            <a:off x="0" y="0"/>
            <a:ext cx="2103120" cy="205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13FBA17-2175-426A-872F-750EC8FEF685}"/>
              </a:ext>
            </a:extLst>
          </p:cNvPr>
          <p:cNvSpPr>
            <a:spLocks noGrp="1"/>
          </p:cNvSpPr>
          <p:nvPr>
            <p:ph type="title"/>
          </p:nvPr>
        </p:nvSpPr>
        <p:spPr/>
        <p:txBody>
          <a:bodyPr/>
          <a:lstStyle/>
          <a:p>
            <a:r>
              <a:rPr lang="en-US" altLang="en-US" dirty="0"/>
              <a:t>Commissioners</a:t>
            </a:r>
          </a:p>
        </p:txBody>
      </p:sp>
      <p:sp>
        <p:nvSpPr>
          <p:cNvPr id="6147" name="Content Placeholder 2">
            <a:extLst>
              <a:ext uri="{FF2B5EF4-FFF2-40B4-BE49-F238E27FC236}">
                <a16:creationId xmlns:a16="http://schemas.microsoft.com/office/drawing/2014/main" id="{2F02F142-392C-450B-86A5-523DBD4838EE}"/>
              </a:ext>
            </a:extLst>
          </p:cNvPr>
          <p:cNvSpPr>
            <a:spLocks noGrp="1"/>
          </p:cNvSpPr>
          <p:nvPr>
            <p:ph idx="1"/>
          </p:nvPr>
        </p:nvSpPr>
        <p:spPr/>
        <p:txBody>
          <a:bodyPr>
            <a:normAutofit/>
          </a:bodyPr>
          <a:lstStyle/>
          <a:p>
            <a:r>
              <a:rPr lang="en-US" altLang="en-US" dirty="0"/>
              <a:t>Five Commissioners, appointed by the President, confirmed by the Senate for staggered five-year terms</a:t>
            </a:r>
            <a:br>
              <a:rPr lang="en-US" altLang="en-US" dirty="0"/>
            </a:br>
            <a:endParaRPr lang="en-US" altLang="en-US" dirty="0"/>
          </a:p>
          <a:p>
            <a:pPr lvl="1"/>
            <a:r>
              <a:rPr lang="en-US" altLang="en-US" dirty="0"/>
              <a:t>Chairman Richard Glick (D)</a:t>
            </a:r>
          </a:p>
          <a:p>
            <a:pPr lvl="1"/>
            <a:r>
              <a:rPr lang="en-US" altLang="en-US" dirty="0"/>
              <a:t>Commissioner James </a:t>
            </a:r>
            <a:r>
              <a:rPr lang="en-US" altLang="en-US" dirty="0" err="1"/>
              <a:t>Danly</a:t>
            </a:r>
            <a:r>
              <a:rPr lang="en-US" altLang="en-US" dirty="0"/>
              <a:t> (R)</a:t>
            </a:r>
          </a:p>
          <a:p>
            <a:pPr lvl="1"/>
            <a:r>
              <a:rPr lang="en-US" altLang="en-US" dirty="0"/>
              <a:t>Commissioner Allison Clements (D)</a:t>
            </a:r>
          </a:p>
          <a:p>
            <a:pPr lvl="1"/>
            <a:r>
              <a:rPr lang="en-US" altLang="en-US" dirty="0"/>
              <a:t>Commissioner Mark Christie (R)</a:t>
            </a:r>
          </a:p>
          <a:p>
            <a:pPr lvl="1"/>
            <a:r>
              <a:rPr lang="en-US" altLang="en-US" dirty="0"/>
              <a:t>Commissioner Willie Phillips (D)</a:t>
            </a:r>
          </a:p>
        </p:txBody>
      </p:sp>
      <p:sp>
        <p:nvSpPr>
          <p:cNvPr id="6148" name="Slide Number Placeholder 3">
            <a:extLst>
              <a:ext uri="{FF2B5EF4-FFF2-40B4-BE49-F238E27FC236}">
                <a16:creationId xmlns:a16="http://schemas.microsoft.com/office/drawing/2014/main" id="{F765A717-2946-42EC-B719-3D30856EA6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66"/>
                </a:solidFill>
                <a:latin typeface="Georgia" panose="02040502050405020303" pitchFamily="18" charset="0"/>
              </a:defRPr>
            </a:lvl1pPr>
            <a:lvl2pPr marL="742950" indent="-285750">
              <a:spcBef>
                <a:spcPct val="20000"/>
              </a:spcBef>
              <a:buChar char="–"/>
              <a:defRPr>
                <a:solidFill>
                  <a:schemeClr val="tx1"/>
                </a:solidFill>
                <a:latin typeface="Georgia" panose="02040502050405020303" pitchFamily="18" charset="0"/>
              </a:defRPr>
            </a:lvl2pPr>
            <a:lvl3pPr marL="1143000" indent="-228600">
              <a:spcBef>
                <a:spcPct val="20000"/>
              </a:spcBef>
              <a:buChar char="•"/>
              <a:defRPr sz="1600">
                <a:solidFill>
                  <a:schemeClr val="tx1"/>
                </a:solidFill>
                <a:latin typeface="Georgia" panose="02040502050405020303" pitchFamily="18" charset="0"/>
              </a:defRPr>
            </a:lvl3pPr>
            <a:lvl4pPr marL="1600200" indent="-228600">
              <a:spcBef>
                <a:spcPct val="20000"/>
              </a:spcBef>
              <a:buChar char="–"/>
              <a:defRPr sz="1400">
                <a:solidFill>
                  <a:schemeClr val="tx1"/>
                </a:solidFill>
                <a:latin typeface="Georgia" panose="02040502050405020303" pitchFamily="18" charset="0"/>
              </a:defRPr>
            </a:lvl4pPr>
            <a:lvl5pPr marL="2057400" indent="-228600">
              <a:spcBef>
                <a:spcPct val="20000"/>
              </a:spcBef>
              <a:buChar char="»"/>
              <a:defRPr sz="12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12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12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12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1200">
                <a:solidFill>
                  <a:schemeClr val="tx1"/>
                </a:solidFill>
                <a:latin typeface="Georgia" panose="02040502050405020303" pitchFamily="18" charset="0"/>
              </a:defRPr>
            </a:lvl9pPr>
          </a:lstStyle>
          <a:p>
            <a:pPr>
              <a:spcBef>
                <a:spcPct val="0"/>
              </a:spcBef>
              <a:buFontTx/>
              <a:buNone/>
            </a:pPr>
            <a:fld id="{615ECD47-3525-46A7-A67E-E26D6C5F24D8}" type="slidenum">
              <a:rPr lang="en-US" altLang="en-US" sz="1400">
                <a:solidFill>
                  <a:schemeClr val="tx1"/>
                </a:solidFill>
                <a:latin typeface="Arial" panose="020B0604020202020204" pitchFamily="34" charset="0"/>
              </a:rPr>
              <a:pPr>
                <a:spcBef>
                  <a:spcPct val="0"/>
                </a:spcBef>
                <a:buFontTx/>
                <a:buNone/>
              </a:pPr>
              <a:t>4</a:t>
            </a:fld>
            <a:endParaRPr lang="en-US" altLang="en-US" sz="1400">
              <a:solidFill>
                <a:schemeClr val="tx1"/>
              </a:solidFill>
              <a:latin typeface="Arial" panose="020B0604020202020204" pitchFamily="34" charset="0"/>
            </a:endParaRPr>
          </a:p>
        </p:txBody>
      </p:sp>
      <p:sp>
        <p:nvSpPr>
          <p:cNvPr id="2" name="Rectangle 1">
            <a:extLst>
              <a:ext uri="{FF2B5EF4-FFF2-40B4-BE49-F238E27FC236}">
                <a16:creationId xmlns:a16="http://schemas.microsoft.com/office/drawing/2014/main" id="{3DDB1A6A-D331-4B5D-A9E8-E2F581997E49}"/>
              </a:ext>
            </a:extLst>
          </p:cNvPr>
          <p:cNvSpPr/>
          <p:nvPr/>
        </p:nvSpPr>
        <p:spPr>
          <a:xfrm>
            <a:off x="0" y="0"/>
            <a:ext cx="2103120" cy="205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10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66AC3117-9B26-4D68-82D0-D0E71E499C9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66"/>
                </a:solidFill>
                <a:latin typeface="Georgia" panose="02040502050405020303" pitchFamily="18" charset="0"/>
              </a:defRPr>
            </a:lvl1pPr>
            <a:lvl2pPr marL="742950" indent="-285750">
              <a:spcBef>
                <a:spcPct val="20000"/>
              </a:spcBef>
              <a:buChar char="–"/>
              <a:defRPr>
                <a:solidFill>
                  <a:schemeClr val="tx1"/>
                </a:solidFill>
                <a:latin typeface="Georgia" panose="02040502050405020303" pitchFamily="18" charset="0"/>
              </a:defRPr>
            </a:lvl2pPr>
            <a:lvl3pPr marL="1143000" indent="-228600">
              <a:spcBef>
                <a:spcPct val="20000"/>
              </a:spcBef>
              <a:buChar char="•"/>
              <a:defRPr sz="1600">
                <a:solidFill>
                  <a:schemeClr val="tx1"/>
                </a:solidFill>
                <a:latin typeface="Georgia" panose="02040502050405020303" pitchFamily="18" charset="0"/>
              </a:defRPr>
            </a:lvl3pPr>
            <a:lvl4pPr marL="1600200" indent="-228600">
              <a:spcBef>
                <a:spcPct val="20000"/>
              </a:spcBef>
              <a:buChar char="–"/>
              <a:defRPr sz="1400">
                <a:solidFill>
                  <a:schemeClr val="tx1"/>
                </a:solidFill>
                <a:latin typeface="Georgia" panose="02040502050405020303" pitchFamily="18" charset="0"/>
              </a:defRPr>
            </a:lvl4pPr>
            <a:lvl5pPr marL="2057400" indent="-228600">
              <a:spcBef>
                <a:spcPct val="20000"/>
              </a:spcBef>
              <a:buChar char="»"/>
              <a:defRPr sz="12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12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12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12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1200">
                <a:solidFill>
                  <a:schemeClr val="tx1"/>
                </a:solidFill>
                <a:latin typeface="Georgia" panose="02040502050405020303" pitchFamily="18" charset="0"/>
              </a:defRPr>
            </a:lvl9pPr>
          </a:lstStyle>
          <a:p>
            <a:pPr>
              <a:spcBef>
                <a:spcPct val="0"/>
              </a:spcBef>
              <a:buFontTx/>
              <a:buNone/>
            </a:pPr>
            <a:fld id="{1E046D30-9484-47F5-B44C-735306B64BB2}" type="slidenum">
              <a:rPr lang="en-US" altLang="en-US" sz="1400">
                <a:solidFill>
                  <a:schemeClr val="tx1"/>
                </a:solidFill>
                <a:latin typeface="Arial" panose="020B0604020202020204" pitchFamily="34" charset="0"/>
              </a:rPr>
              <a:pPr>
                <a:spcBef>
                  <a:spcPct val="0"/>
                </a:spcBef>
                <a:buFontTx/>
                <a:buNone/>
              </a:pPr>
              <a:t>5</a:t>
            </a:fld>
            <a:endParaRPr lang="en-US" altLang="en-US" sz="1400">
              <a:solidFill>
                <a:schemeClr val="tx1"/>
              </a:solidFill>
              <a:latin typeface="Arial" panose="020B0604020202020204" pitchFamily="34" charset="0"/>
            </a:endParaRPr>
          </a:p>
        </p:txBody>
      </p:sp>
      <p:sp>
        <p:nvSpPr>
          <p:cNvPr id="14339" name="Rectangle 4">
            <a:extLst>
              <a:ext uri="{FF2B5EF4-FFF2-40B4-BE49-F238E27FC236}">
                <a16:creationId xmlns:a16="http://schemas.microsoft.com/office/drawing/2014/main" id="{0E37292D-0BEF-4147-BD9D-FE09A8653CB8}"/>
              </a:ext>
            </a:extLst>
          </p:cNvPr>
          <p:cNvSpPr>
            <a:spLocks noGrp="1" noChangeArrowheads="1"/>
          </p:cNvSpPr>
          <p:nvPr>
            <p:ph type="title"/>
          </p:nvPr>
        </p:nvSpPr>
        <p:spPr>
          <a:xfrm>
            <a:off x="1524000" y="113508"/>
            <a:ext cx="7620000" cy="1219200"/>
          </a:xfrm>
        </p:spPr>
        <p:txBody>
          <a:bodyPr>
            <a:normAutofit/>
          </a:bodyPr>
          <a:lstStyle/>
          <a:p>
            <a:pPr algn="ctr" eaLnBrk="1" hangingPunct="1"/>
            <a:r>
              <a:rPr lang="en-US" altLang="en-US" dirty="0"/>
              <a:t>Federal and State Regulation</a:t>
            </a:r>
          </a:p>
        </p:txBody>
      </p:sp>
      <p:sp>
        <p:nvSpPr>
          <p:cNvPr id="14340" name="Rectangle 5">
            <a:extLst>
              <a:ext uri="{FF2B5EF4-FFF2-40B4-BE49-F238E27FC236}">
                <a16:creationId xmlns:a16="http://schemas.microsoft.com/office/drawing/2014/main" id="{02637131-E0A2-45AD-8660-A1835521540A}"/>
              </a:ext>
            </a:extLst>
          </p:cNvPr>
          <p:cNvSpPr>
            <a:spLocks noGrp="1" noChangeArrowheads="1"/>
          </p:cNvSpPr>
          <p:nvPr>
            <p:ph type="body" sz="half" idx="1"/>
          </p:nvPr>
        </p:nvSpPr>
        <p:spPr>
          <a:xfrm>
            <a:off x="1240971" y="1332708"/>
            <a:ext cx="3733800" cy="4523806"/>
          </a:xfrm>
        </p:spPr>
        <p:txBody>
          <a:bodyPr>
            <a:normAutofit lnSpcReduction="10000"/>
          </a:bodyPr>
          <a:lstStyle/>
          <a:p>
            <a:pPr eaLnBrk="1" hangingPunct="1">
              <a:lnSpc>
                <a:spcPct val="90000"/>
              </a:lnSpc>
              <a:spcBef>
                <a:spcPct val="0"/>
              </a:spcBef>
            </a:pPr>
            <a:r>
              <a:rPr lang="en-US" altLang="en-US" sz="3200" b="1" dirty="0">
                <a:solidFill>
                  <a:srgbClr val="FF0000"/>
                </a:solidFill>
              </a:rPr>
              <a:t>FEDERAL</a:t>
            </a:r>
            <a:r>
              <a:rPr lang="en-US" altLang="en-US" sz="2000" b="1" dirty="0">
                <a:solidFill>
                  <a:srgbClr val="FF0000"/>
                </a:solidFill>
              </a:rPr>
              <a:t> </a:t>
            </a:r>
          </a:p>
          <a:p>
            <a:pPr eaLnBrk="1" hangingPunct="1">
              <a:lnSpc>
                <a:spcPct val="90000"/>
              </a:lnSpc>
              <a:spcBef>
                <a:spcPct val="0"/>
              </a:spcBef>
              <a:buFontTx/>
              <a:buNone/>
            </a:pPr>
            <a:r>
              <a:rPr lang="en-US" altLang="en-US" sz="1800" b="1" dirty="0">
                <a:solidFill>
                  <a:srgbClr val="33CC33"/>
                </a:solidFill>
              </a:rPr>
              <a:t>	</a:t>
            </a:r>
            <a:r>
              <a:rPr lang="en-US" altLang="en-US" sz="2400" b="1" dirty="0">
                <a:solidFill>
                  <a:srgbClr val="33CC33"/>
                </a:solidFill>
              </a:rPr>
              <a:t>FERC</a:t>
            </a:r>
            <a:endParaRPr lang="en-US" altLang="en-US" sz="1800" b="1" dirty="0">
              <a:solidFill>
                <a:srgbClr val="33CC33"/>
              </a:solidFill>
            </a:endParaRPr>
          </a:p>
          <a:p>
            <a:pPr eaLnBrk="1" hangingPunct="1">
              <a:lnSpc>
                <a:spcPct val="90000"/>
              </a:lnSpc>
              <a:buFontTx/>
              <a:buNone/>
            </a:pPr>
            <a:endParaRPr lang="en-US" altLang="en-US" sz="800" b="1" dirty="0">
              <a:solidFill>
                <a:srgbClr val="33CC33"/>
              </a:solidFill>
            </a:endParaRPr>
          </a:p>
          <a:p>
            <a:pPr eaLnBrk="1" hangingPunct="1">
              <a:lnSpc>
                <a:spcPct val="90000"/>
              </a:lnSpc>
              <a:spcBef>
                <a:spcPct val="0"/>
              </a:spcBef>
            </a:pPr>
            <a:r>
              <a:rPr lang="en-US" altLang="en-US" sz="2000" u="sng" dirty="0"/>
              <a:t>Wholesale </a:t>
            </a:r>
            <a:r>
              <a:rPr lang="en-US" altLang="en-US" sz="2000" dirty="0"/>
              <a:t>transactions (sales for resale)</a:t>
            </a:r>
          </a:p>
          <a:p>
            <a:pPr eaLnBrk="1" hangingPunct="1">
              <a:lnSpc>
                <a:spcPct val="90000"/>
              </a:lnSpc>
              <a:spcBef>
                <a:spcPct val="0"/>
              </a:spcBef>
              <a:buFontTx/>
              <a:buNone/>
            </a:pPr>
            <a:endParaRPr lang="en-US" altLang="en-US" sz="900" dirty="0"/>
          </a:p>
          <a:p>
            <a:pPr eaLnBrk="1" hangingPunct="1">
              <a:lnSpc>
                <a:spcPct val="90000"/>
              </a:lnSpc>
              <a:spcBef>
                <a:spcPct val="0"/>
              </a:spcBef>
            </a:pPr>
            <a:r>
              <a:rPr lang="en-US" altLang="en-US" sz="2000" dirty="0"/>
              <a:t>Rates, terms and conditions of transmission service in </a:t>
            </a:r>
            <a:r>
              <a:rPr lang="en-US" altLang="en-US" sz="2000" u="sng" dirty="0"/>
              <a:t>interstate</a:t>
            </a:r>
            <a:r>
              <a:rPr lang="en-US" altLang="en-US" sz="2000" dirty="0"/>
              <a:t> commerce</a:t>
            </a:r>
          </a:p>
          <a:p>
            <a:pPr eaLnBrk="1" hangingPunct="1">
              <a:lnSpc>
                <a:spcPct val="90000"/>
              </a:lnSpc>
              <a:spcBef>
                <a:spcPct val="0"/>
              </a:spcBef>
            </a:pPr>
            <a:endParaRPr lang="en-US" altLang="en-US" sz="900" dirty="0"/>
          </a:p>
          <a:p>
            <a:pPr eaLnBrk="1" hangingPunct="1">
              <a:lnSpc>
                <a:spcPct val="90000"/>
              </a:lnSpc>
              <a:spcBef>
                <a:spcPct val="0"/>
              </a:spcBef>
            </a:pPr>
            <a:r>
              <a:rPr lang="en-US" altLang="en-US" sz="2000" dirty="0"/>
              <a:t>Corporate transactions, mergers, securities issued by public utilities</a:t>
            </a:r>
          </a:p>
          <a:p>
            <a:pPr eaLnBrk="1" hangingPunct="1">
              <a:lnSpc>
                <a:spcPct val="90000"/>
              </a:lnSpc>
              <a:spcBef>
                <a:spcPct val="0"/>
              </a:spcBef>
            </a:pPr>
            <a:endParaRPr lang="en-US" altLang="en-US" sz="900" dirty="0"/>
          </a:p>
          <a:p>
            <a:pPr eaLnBrk="1" hangingPunct="1">
              <a:lnSpc>
                <a:spcPct val="90000"/>
              </a:lnSpc>
              <a:spcBef>
                <a:spcPct val="0"/>
              </a:spcBef>
            </a:pPr>
            <a:r>
              <a:rPr lang="en-US" altLang="en-US" sz="2000" dirty="0"/>
              <a:t>Grid reliability standards</a:t>
            </a:r>
          </a:p>
          <a:p>
            <a:pPr eaLnBrk="1" hangingPunct="1">
              <a:lnSpc>
                <a:spcPct val="90000"/>
              </a:lnSpc>
              <a:spcBef>
                <a:spcPct val="0"/>
              </a:spcBef>
            </a:pPr>
            <a:endParaRPr lang="en-US" altLang="en-US" sz="900" dirty="0"/>
          </a:p>
          <a:p>
            <a:pPr eaLnBrk="1" hangingPunct="1">
              <a:lnSpc>
                <a:spcPct val="90000"/>
              </a:lnSpc>
              <a:spcBef>
                <a:spcPct val="0"/>
              </a:spcBef>
            </a:pPr>
            <a:r>
              <a:rPr lang="en-US" altLang="en-US" sz="2000" dirty="0"/>
              <a:t>Backstop siting authority for transmission</a:t>
            </a:r>
          </a:p>
        </p:txBody>
      </p:sp>
      <p:sp>
        <p:nvSpPr>
          <p:cNvPr id="14341" name="Rectangle 6">
            <a:extLst>
              <a:ext uri="{FF2B5EF4-FFF2-40B4-BE49-F238E27FC236}">
                <a16:creationId xmlns:a16="http://schemas.microsoft.com/office/drawing/2014/main" id="{D77EB83C-12DE-495C-98BE-6A86A0CD16E7}"/>
              </a:ext>
            </a:extLst>
          </p:cNvPr>
          <p:cNvSpPr>
            <a:spLocks noGrp="1" noChangeArrowheads="1"/>
          </p:cNvSpPr>
          <p:nvPr>
            <p:ph type="body" sz="half" idx="2"/>
          </p:nvPr>
        </p:nvSpPr>
        <p:spPr>
          <a:xfrm>
            <a:off x="6237514" y="1394617"/>
            <a:ext cx="3962400" cy="4461897"/>
          </a:xfrm>
        </p:spPr>
        <p:txBody>
          <a:bodyPr>
            <a:normAutofit lnSpcReduction="10000"/>
          </a:bodyPr>
          <a:lstStyle/>
          <a:p>
            <a:pPr eaLnBrk="1" hangingPunct="1">
              <a:lnSpc>
                <a:spcPct val="90000"/>
              </a:lnSpc>
              <a:spcBef>
                <a:spcPct val="0"/>
              </a:spcBef>
            </a:pPr>
            <a:r>
              <a:rPr lang="en-US" altLang="en-US" sz="3200" b="1" dirty="0">
                <a:solidFill>
                  <a:srgbClr val="FF0000"/>
                </a:solidFill>
              </a:rPr>
              <a:t>STATE</a:t>
            </a:r>
            <a:br>
              <a:rPr lang="en-US" altLang="en-US" sz="2400" b="1" dirty="0">
                <a:solidFill>
                  <a:srgbClr val="FF0000"/>
                </a:solidFill>
              </a:rPr>
            </a:br>
            <a:r>
              <a:rPr lang="en-US" altLang="en-US" sz="2400" b="1" dirty="0">
                <a:solidFill>
                  <a:srgbClr val="33CC33"/>
                </a:solidFill>
              </a:rPr>
              <a:t>Public Utilities Commissions</a:t>
            </a:r>
            <a:r>
              <a:rPr lang="en-US" altLang="en-US" sz="2400" dirty="0"/>
              <a:t> </a:t>
            </a:r>
            <a:endParaRPr lang="en-US" altLang="en-US" sz="2000" dirty="0"/>
          </a:p>
          <a:p>
            <a:pPr eaLnBrk="1" hangingPunct="1">
              <a:lnSpc>
                <a:spcPct val="90000"/>
              </a:lnSpc>
            </a:pPr>
            <a:endParaRPr lang="en-US" altLang="en-US" sz="800" dirty="0"/>
          </a:p>
          <a:p>
            <a:pPr eaLnBrk="1" hangingPunct="1">
              <a:lnSpc>
                <a:spcPct val="90000"/>
              </a:lnSpc>
              <a:spcBef>
                <a:spcPct val="0"/>
              </a:spcBef>
            </a:pPr>
            <a:r>
              <a:rPr lang="en-US" altLang="en-US" sz="2000" u="sng" dirty="0"/>
              <a:t>Retail</a:t>
            </a:r>
            <a:r>
              <a:rPr lang="en-US" altLang="en-US" sz="2000" dirty="0"/>
              <a:t> transactions (sales to the ultimate user)</a:t>
            </a:r>
          </a:p>
          <a:p>
            <a:pPr eaLnBrk="1" hangingPunct="1">
              <a:lnSpc>
                <a:spcPct val="90000"/>
              </a:lnSpc>
              <a:spcBef>
                <a:spcPct val="0"/>
              </a:spcBef>
              <a:buFontTx/>
              <a:buNone/>
            </a:pPr>
            <a:endParaRPr lang="en-US" altLang="en-US" sz="900" dirty="0"/>
          </a:p>
          <a:p>
            <a:pPr eaLnBrk="1" hangingPunct="1">
              <a:lnSpc>
                <a:spcPct val="90000"/>
              </a:lnSpc>
              <a:spcBef>
                <a:spcPct val="0"/>
              </a:spcBef>
            </a:pPr>
            <a:r>
              <a:rPr lang="en-US" altLang="en-US" sz="2000" dirty="0"/>
              <a:t>Rates, terms and conditions of </a:t>
            </a:r>
            <a:r>
              <a:rPr lang="en-US" altLang="en-US" sz="2000" u="sng" dirty="0"/>
              <a:t>local</a:t>
            </a:r>
            <a:r>
              <a:rPr lang="en-US" altLang="en-US" sz="2000" dirty="0"/>
              <a:t> distribution and bundled </a:t>
            </a:r>
            <a:r>
              <a:rPr lang="en-US" altLang="en-US" sz="2000" u="sng" dirty="0"/>
              <a:t>retail</a:t>
            </a:r>
            <a:r>
              <a:rPr lang="en-US" altLang="en-US" sz="2000" dirty="0"/>
              <a:t> transmission services</a:t>
            </a:r>
          </a:p>
          <a:p>
            <a:pPr eaLnBrk="1" hangingPunct="1">
              <a:lnSpc>
                <a:spcPct val="90000"/>
              </a:lnSpc>
              <a:spcBef>
                <a:spcPct val="0"/>
              </a:spcBef>
            </a:pPr>
            <a:endParaRPr lang="en-US" altLang="en-US" sz="900" dirty="0"/>
          </a:p>
          <a:p>
            <a:pPr eaLnBrk="1" hangingPunct="1">
              <a:lnSpc>
                <a:spcPct val="90000"/>
              </a:lnSpc>
              <a:spcBef>
                <a:spcPct val="0"/>
              </a:spcBef>
            </a:pPr>
            <a:r>
              <a:rPr lang="en-US" altLang="en-US" sz="2000" dirty="0"/>
              <a:t>Terms and conditions of retail utility service</a:t>
            </a:r>
          </a:p>
          <a:p>
            <a:pPr eaLnBrk="1" hangingPunct="1">
              <a:lnSpc>
                <a:spcPct val="90000"/>
              </a:lnSpc>
              <a:spcBef>
                <a:spcPct val="0"/>
              </a:spcBef>
            </a:pPr>
            <a:endParaRPr lang="en-US" altLang="en-US" sz="900" dirty="0"/>
          </a:p>
          <a:p>
            <a:pPr eaLnBrk="1" hangingPunct="1">
              <a:lnSpc>
                <a:spcPct val="90000"/>
              </a:lnSpc>
              <a:spcBef>
                <a:spcPct val="0"/>
              </a:spcBef>
            </a:pPr>
            <a:r>
              <a:rPr lang="en-US" altLang="en-US" sz="2000" dirty="0"/>
              <a:t>Certificates for construction and siting of new electric generation, transmission and distribution facilities</a:t>
            </a:r>
          </a:p>
          <a:p>
            <a:pPr eaLnBrk="1" hangingPunct="1">
              <a:lnSpc>
                <a:spcPct val="90000"/>
              </a:lnSpc>
              <a:spcBef>
                <a:spcPct val="0"/>
              </a:spcBef>
            </a:pPr>
            <a:endParaRPr lang="en-US" alt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66AC3117-9B26-4D68-82D0-D0E71E499C9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66"/>
                </a:solidFill>
                <a:latin typeface="Georgia" panose="02040502050405020303" pitchFamily="18" charset="0"/>
              </a:defRPr>
            </a:lvl1pPr>
            <a:lvl2pPr marL="742950" indent="-285750">
              <a:spcBef>
                <a:spcPct val="20000"/>
              </a:spcBef>
              <a:buChar char="–"/>
              <a:defRPr>
                <a:solidFill>
                  <a:schemeClr val="tx1"/>
                </a:solidFill>
                <a:latin typeface="Georgia" panose="02040502050405020303" pitchFamily="18" charset="0"/>
              </a:defRPr>
            </a:lvl2pPr>
            <a:lvl3pPr marL="1143000" indent="-228600">
              <a:spcBef>
                <a:spcPct val="20000"/>
              </a:spcBef>
              <a:buChar char="•"/>
              <a:defRPr sz="1600">
                <a:solidFill>
                  <a:schemeClr val="tx1"/>
                </a:solidFill>
                <a:latin typeface="Georgia" panose="02040502050405020303" pitchFamily="18" charset="0"/>
              </a:defRPr>
            </a:lvl3pPr>
            <a:lvl4pPr marL="1600200" indent="-228600">
              <a:spcBef>
                <a:spcPct val="20000"/>
              </a:spcBef>
              <a:buChar char="–"/>
              <a:defRPr sz="1400">
                <a:solidFill>
                  <a:schemeClr val="tx1"/>
                </a:solidFill>
                <a:latin typeface="Georgia" panose="02040502050405020303" pitchFamily="18" charset="0"/>
              </a:defRPr>
            </a:lvl4pPr>
            <a:lvl5pPr marL="2057400" indent="-228600">
              <a:spcBef>
                <a:spcPct val="20000"/>
              </a:spcBef>
              <a:buChar char="»"/>
              <a:defRPr sz="12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12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12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12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1200">
                <a:solidFill>
                  <a:schemeClr val="tx1"/>
                </a:solidFill>
                <a:latin typeface="Georgia" panose="02040502050405020303" pitchFamily="18" charset="0"/>
              </a:defRPr>
            </a:lvl9pPr>
          </a:lstStyle>
          <a:p>
            <a:pPr>
              <a:spcBef>
                <a:spcPct val="0"/>
              </a:spcBef>
              <a:buFontTx/>
              <a:buNone/>
            </a:pPr>
            <a:fld id="{1E046D30-9484-47F5-B44C-735306B64BB2}" type="slidenum">
              <a:rPr lang="en-US" altLang="en-US" sz="1400">
                <a:solidFill>
                  <a:schemeClr val="tx1"/>
                </a:solidFill>
                <a:latin typeface="Arial" panose="020B0604020202020204" pitchFamily="34" charset="0"/>
              </a:rPr>
              <a:pPr>
                <a:spcBef>
                  <a:spcPct val="0"/>
                </a:spcBef>
                <a:buFontTx/>
                <a:buNone/>
              </a:pPr>
              <a:t>6</a:t>
            </a:fld>
            <a:endParaRPr lang="en-US" altLang="en-US" sz="1400">
              <a:solidFill>
                <a:schemeClr val="tx1"/>
              </a:solidFill>
              <a:latin typeface="Arial" panose="020B0604020202020204" pitchFamily="34" charset="0"/>
            </a:endParaRPr>
          </a:p>
        </p:txBody>
      </p:sp>
      <p:sp>
        <p:nvSpPr>
          <p:cNvPr id="14339" name="Rectangle 4">
            <a:extLst>
              <a:ext uri="{FF2B5EF4-FFF2-40B4-BE49-F238E27FC236}">
                <a16:creationId xmlns:a16="http://schemas.microsoft.com/office/drawing/2014/main" id="{0E37292D-0BEF-4147-BD9D-FE09A8653CB8}"/>
              </a:ext>
            </a:extLst>
          </p:cNvPr>
          <p:cNvSpPr>
            <a:spLocks noGrp="1" noChangeArrowheads="1"/>
          </p:cNvSpPr>
          <p:nvPr>
            <p:ph type="title"/>
          </p:nvPr>
        </p:nvSpPr>
        <p:spPr>
          <a:xfrm>
            <a:off x="1524000" y="113508"/>
            <a:ext cx="7620000" cy="1219200"/>
          </a:xfrm>
        </p:spPr>
        <p:txBody>
          <a:bodyPr>
            <a:normAutofit/>
          </a:bodyPr>
          <a:lstStyle/>
          <a:p>
            <a:pPr algn="ctr" eaLnBrk="1" hangingPunct="1"/>
            <a:r>
              <a:rPr lang="en-US" altLang="en-US" dirty="0"/>
              <a:t>About OEA</a:t>
            </a:r>
          </a:p>
        </p:txBody>
      </p:sp>
      <p:sp>
        <p:nvSpPr>
          <p:cNvPr id="14340" name="Rectangle 5">
            <a:extLst>
              <a:ext uri="{FF2B5EF4-FFF2-40B4-BE49-F238E27FC236}">
                <a16:creationId xmlns:a16="http://schemas.microsoft.com/office/drawing/2014/main" id="{02637131-E0A2-45AD-8660-A1835521540A}"/>
              </a:ext>
            </a:extLst>
          </p:cNvPr>
          <p:cNvSpPr>
            <a:spLocks noGrp="1" noChangeArrowheads="1"/>
          </p:cNvSpPr>
          <p:nvPr>
            <p:ph type="body" sz="half" idx="1"/>
          </p:nvPr>
        </p:nvSpPr>
        <p:spPr>
          <a:xfrm>
            <a:off x="1240970" y="1332708"/>
            <a:ext cx="9863910" cy="4523806"/>
          </a:xfrm>
        </p:spPr>
        <p:txBody>
          <a:bodyPr>
            <a:normAutofit/>
          </a:bodyPr>
          <a:lstStyle/>
          <a:p>
            <a:pPr eaLnBrk="1" hangingPunct="1">
              <a:lnSpc>
                <a:spcPct val="90000"/>
              </a:lnSpc>
              <a:spcBef>
                <a:spcPct val="0"/>
              </a:spcBef>
            </a:pPr>
            <a:r>
              <a:rPr lang="en-US" altLang="en-US" dirty="0"/>
              <a:t>FERC’s primary contact point with Congress, the States, Tribal governments, International governments, the public, and the media</a:t>
            </a:r>
          </a:p>
          <a:p>
            <a:pPr eaLnBrk="1" hangingPunct="1">
              <a:lnSpc>
                <a:spcPct val="90000"/>
              </a:lnSpc>
              <a:spcBef>
                <a:spcPct val="0"/>
              </a:spcBef>
            </a:pPr>
            <a:endParaRPr lang="en-US" altLang="en-US" sz="2000" dirty="0"/>
          </a:p>
          <a:p>
            <a:pPr eaLnBrk="1" hangingPunct="1">
              <a:lnSpc>
                <a:spcPct val="90000"/>
              </a:lnSpc>
              <a:spcBef>
                <a:spcPct val="0"/>
              </a:spcBef>
            </a:pPr>
            <a:r>
              <a:rPr lang="en-US" altLang="en-US" dirty="0"/>
              <a:t>Three divisions</a:t>
            </a:r>
          </a:p>
          <a:p>
            <a:pPr lvl="1">
              <a:spcBef>
                <a:spcPct val="0"/>
              </a:spcBef>
            </a:pPr>
            <a:r>
              <a:rPr lang="en-US" altLang="en-US" sz="2000" dirty="0"/>
              <a:t>Congressional Affairs</a:t>
            </a:r>
          </a:p>
          <a:p>
            <a:pPr lvl="1">
              <a:spcBef>
                <a:spcPct val="0"/>
              </a:spcBef>
            </a:pPr>
            <a:r>
              <a:rPr lang="en-US" altLang="en-US" sz="2000" dirty="0"/>
              <a:t>Media Relations</a:t>
            </a:r>
          </a:p>
          <a:p>
            <a:pPr lvl="1">
              <a:spcBef>
                <a:spcPct val="0"/>
              </a:spcBef>
            </a:pPr>
            <a:r>
              <a:rPr lang="en-US" altLang="en-US" sz="2000" dirty="0"/>
              <a:t>State, International, Tribal Affairs (SITA)</a:t>
            </a:r>
            <a:br>
              <a:rPr lang="en-US" altLang="en-US" sz="2000" dirty="0"/>
            </a:br>
            <a:endParaRPr lang="en-US" altLang="en-US" sz="2000" dirty="0"/>
          </a:p>
          <a:p>
            <a:pPr eaLnBrk="1" hangingPunct="1">
              <a:lnSpc>
                <a:spcPct val="90000"/>
              </a:lnSpc>
              <a:spcBef>
                <a:spcPct val="0"/>
              </a:spcBef>
            </a:pPr>
            <a:r>
              <a:rPr lang="en-US" altLang="en-US" dirty="0"/>
              <a:t>SITA</a:t>
            </a:r>
          </a:p>
          <a:p>
            <a:pPr lvl="1">
              <a:spcBef>
                <a:spcPct val="0"/>
              </a:spcBef>
            </a:pPr>
            <a:r>
              <a:rPr lang="en-US" altLang="en-US" sz="2000" dirty="0"/>
              <a:t>Newly renamed! Formerly State, International, and Public Affairs Division</a:t>
            </a:r>
          </a:p>
          <a:p>
            <a:pPr lvl="1">
              <a:spcBef>
                <a:spcPct val="0"/>
              </a:spcBef>
            </a:pPr>
            <a:r>
              <a:rPr lang="en-US" altLang="en-US" sz="2000" dirty="0"/>
              <a:t>Responsible for communicating Commission activities/decisions/events to state, Tribal governments</a:t>
            </a:r>
          </a:p>
          <a:p>
            <a:pPr lvl="1">
              <a:spcBef>
                <a:spcPct val="0"/>
              </a:spcBef>
            </a:pPr>
            <a:r>
              <a:rPr lang="en-US" altLang="en-US" sz="2000" dirty="0"/>
              <a:t>Briefings, emails, conferences, meetings assistance</a:t>
            </a:r>
          </a:p>
        </p:txBody>
      </p:sp>
    </p:spTree>
    <p:extLst>
      <p:ext uri="{BB962C8B-B14F-4D97-AF65-F5344CB8AC3E}">
        <p14:creationId xmlns:p14="http://schemas.microsoft.com/office/powerpoint/2010/main" val="410248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a:extLst>
              <a:ext uri="{FF2B5EF4-FFF2-40B4-BE49-F238E27FC236}">
                <a16:creationId xmlns:a16="http://schemas.microsoft.com/office/drawing/2014/main" id="{66AC3117-9B26-4D68-82D0-D0E71E499C9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66"/>
                </a:solidFill>
                <a:latin typeface="Georgia" panose="02040502050405020303" pitchFamily="18" charset="0"/>
              </a:defRPr>
            </a:lvl1pPr>
            <a:lvl2pPr marL="742950" indent="-285750">
              <a:spcBef>
                <a:spcPct val="20000"/>
              </a:spcBef>
              <a:buChar char="–"/>
              <a:defRPr>
                <a:solidFill>
                  <a:schemeClr val="tx1"/>
                </a:solidFill>
                <a:latin typeface="Georgia" panose="02040502050405020303" pitchFamily="18" charset="0"/>
              </a:defRPr>
            </a:lvl2pPr>
            <a:lvl3pPr marL="1143000" indent="-228600">
              <a:spcBef>
                <a:spcPct val="20000"/>
              </a:spcBef>
              <a:buChar char="•"/>
              <a:defRPr sz="1600">
                <a:solidFill>
                  <a:schemeClr val="tx1"/>
                </a:solidFill>
                <a:latin typeface="Georgia" panose="02040502050405020303" pitchFamily="18" charset="0"/>
              </a:defRPr>
            </a:lvl3pPr>
            <a:lvl4pPr marL="1600200" indent="-228600">
              <a:spcBef>
                <a:spcPct val="20000"/>
              </a:spcBef>
              <a:buChar char="–"/>
              <a:defRPr sz="1400">
                <a:solidFill>
                  <a:schemeClr val="tx1"/>
                </a:solidFill>
                <a:latin typeface="Georgia" panose="02040502050405020303" pitchFamily="18" charset="0"/>
              </a:defRPr>
            </a:lvl4pPr>
            <a:lvl5pPr marL="2057400" indent="-228600">
              <a:spcBef>
                <a:spcPct val="20000"/>
              </a:spcBef>
              <a:buChar char="»"/>
              <a:defRPr sz="12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12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12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12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1200">
                <a:solidFill>
                  <a:schemeClr val="tx1"/>
                </a:solidFill>
                <a:latin typeface="Georgia" panose="02040502050405020303"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1E046D30-9484-47F5-B44C-735306B64BB2}" type="slidenum">
              <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ct val="0"/>
                </a:spcBef>
                <a:spcAft>
                  <a:spcPts val="0"/>
                </a:spcAft>
                <a:buClrTx/>
                <a:buSzTx/>
                <a:buFontTx/>
                <a:buNone/>
                <a:tabLst/>
                <a:defRPr/>
              </a:pPr>
              <a:t>7</a:t>
            </a:fld>
            <a:endParaRPr kumimoji="0" lang="en-US"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339" name="Rectangle 4">
            <a:extLst>
              <a:ext uri="{FF2B5EF4-FFF2-40B4-BE49-F238E27FC236}">
                <a16:creationId xmlns:a16="http://schemas.microsoft.com/office/drawing/2014/main" id="{0E37292D-0BEF-4147-BD9D-FE09A8653CB8}"/>
              </a:ext>
            </a:extLst>
          </p:cNvPr>
          <p:cNvSpPr>
            <a:spLocks noGrp="1" noChangeArrowheads="1"/>
          </p:cNvSpPr>
          <p:nvPr>
            <p:ph type="title"/>
          </p:nvPr>
        </p:nvSpPr>
        <p:spPr>
          <a:xfrm>
            <a:off x="1524000" y="113508"/>
            <a:ext cx="7620000" cy="1219200"/>
          </a:xfrm>
        </p:spPr>
        <p:txBody>
          <a:bodyPr>
            <a:normAutofit/>
          </a:bodyPr>
          <a:lstStyle/>
          <a:p>
            <a:pPr algn="ctr" eaLnBrk="1" hangingPunct="1"/>
            <a:r>
              <a:rPr lang="en-US" altLang="en-US" dirty="0"/>
              <a:t>Upcoming Events</a:t>
            </a:r>
          </a:p>
        </p:txBody>
      </p:sp>
      <p:sp>
        <p:nvSpPr>
          <p:cNvPr id="14340" name="Rectangle 5">
            <a:extLst>
              <a:ext uri="{FF2B5EF4-FFF2-40B4-BE49-F238E27FC236}">
                <a16:creationId xmlns:a16="http://schemas.microsoft.com/office/drawing/2014/main" id="{02637131-E0A2-45AD-8660-A1835521540A}"/>
              </a:ext>
            </a:extLst>
          </p:cNvPr>
          <p:cNvSpPr>
            <a:spLocks noGrp="1" noChangeArrowheads="1"/>
          </p:cNvSpPr>
          <p:nvPr>
            <p:ph type="body" sz="half" idx="1"/>
          </p:nvPr>
        </p:nvSpPr>
        <p:spPr>
          <a:xfrm>
            <a:off x="1240970" y="1332708"/>
            <a:ext cx="9863910" cy="4523806"/>
          </a:xfrm>
        </p:spPr>
        <p:txBody>
          <a:bodyPr>
            <a:normAutofit fontScale="92500" lnSpcReduction="10000"/>
          </a:bodyPr>
          <a:lstStyle/>
          <a:p>
            <a:pPr eaLnBrk="1" hangingPunct="1">
              <a:lnSpc>
                <a:spcPct val="90000"/>
              </a:lnSpc>
              <a:spcBef>
                <a:spcPct val="0"/>
              </a:spcBef>
            </a:pPr>
            <a:r>
              <a:rPr lang="en-US" altLang="en-US" dirty="0"/>
              <a:t>June 16, 2022</a:t>
            </a:r>
          </a:p>
          <a:p>
            <a:pPr lvl="1">
              <a:spcBef>
                <a:spcPct val="0"/>
              </a:spcBef>
            </a:pPr>
            <a:r>
              <a:rPr lang="en-US" altLang="en-US" dirty="0"/>
              <a:t>Open Commission Meeting</a:t>
            </a:r>
          </a:p>
          <a:p>
            <a:pPr eaLnBrk="1" hangingPunct="1">
              <a:lnSpc>
                <a:spcPct val="90000"/>
              </a:lnSpc>
              <a:spcBef>
                <a:spcPct val="0"/>
              </a:spcBef>
            </a:pPr>
            <a:endParaRPr lang="en-US" altLang="en-US" sz="2000" dirty="0"/>
          </a:p>
          <a:p>
            <a:pPr eaLnBrk="1" hangingPunct="1">
              <a:lnSpc>
                <a:spcPct val="90000"/>
              </a:lnSpc>
              <a:spcBef>
                <a:spcPct val="0"/>
              </a:spcBef>
            </a:pPr>
            <a:r>
              <a:rPr lang="en-US" altLang="en-US" dirty="0"/>
              <a:t>June 23, 2022</a:t>
            </a:r>
          </a:p>
          <a:p>
            <a:pPr lvl="1">
              <a:spcBef>
                <a:spcPct val="0"/>
              </a:spcBef>
            </a:pPr>
            <a:r>
              <a:rPr lang="en-US" altLang="en-US" dirty="0"/>
              <a:t>Summer Market/Reliability Assessment Briefing for States</a:t>
            </a:r>
            <a:br>
              <a:rPr lang="en-US" altLang="en-US" sz="1600" dirty="0"/>
            </a:br>
            <a:endParaRPr lang="en-US" altLang="en-US" sz="1600" dirty="0"/>
          </a:p>
          <a:p>
            <a:pPr lvl="1">
              <a:spcBef>
                <a:spcPct val="0"/>
              </a:spcBef>
            </a:pPr>
            <a:endParaRPr lang="en-US" altLang="en-US" sz="1600" dirty="0"/>
          </a:p>
          <a:p>
            <a:pPr eaLnBrk="1" hangingPunct="1">
              <a:lnSpc>
                <a:spcPct val="90000"/>
              </a:lnSpc>
              <a:spcBef>
                <a:spcPct val="0"/>
              </a:spcBef>
            </a:pPr>
            <a:r>
              <a:rPr lang="en-US" altLang="en-US" dirty="0"/>
              <a:t>July 20, 2022</a:t>
            </a:r>
          </a:p>
          <a:p>
            <a:pPr lvl="1">
              <a:spcBef>
                <a:spcPct val="0"/>
              </a:spcBef>
            </a:pPr>
            <a:r>
              <a:rPr lang="en-US" altLang="en-US" dirty="0"/>
              <a:t>Fourth Meeting of Joint Federal-State Task Force on Electric Transmission</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July 28, 2022</a:t>
            </a:r>
          </a:p>
          <a:p>
            <a:pPr lvl="1">
              <a:spcBef>
                <a:spcPct val="0"/>
              </a:spcBef>
            </a:pPr>
            <a:r>
              <a:rPr lang="en-US" altLang="en-US" dirty="0"/>
              <a:t>Open Commission Meeting</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Sept. 8, 2022</a:t>
            </a:r>
          </a:p>
          <a:p>
            <a:pPr lvl="1">
              <a:spcBef>
                <a:spcPct val="0"/>
              </a:spcBef>
            </a:pPr>
            <a:r>
              <a:rPr lang="en-US" altLang="en-US" dirty="0"/>
              <a:t>New England Winter Gas-Electric Forum</a:t>
            </a:r>
          </a:p>
          <a:p>
            <a:pPr eaLnBrk="1" hangingPunct="1">
              <a:lnSpc>
                <a:spcPct val="90000"/>
              </a:lnSpc>
              <a:spcBef>
                <a:spcPct val="0"/>
              </a:spcBef>
            </a:pPr>
            <a:endParaRPr lang="en-US" altLang="en-US" dirty="0"/>
          </a:p>
        </p:txBody>
      </p:sp>
    </p:spTree>
    <p:extLst>
      <p:ext uri="{BB962C8B-B14F-4D97-AF65-F5344CB8AC3E}">
        <p14:creationId xmlns:p14="http://schemas.microsoft.com/office/powerpoint/2010/main" val="149716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a:extLst>
              <a:ext uri="{FF2B5EF4-FFF2-40B4-BE49-F238E27FC236}">
                <a16:creationId xmlns:a16="http://schemas.microsoft.com/office/drawing/2014/main" id="{DACCCF5B-7CE9-4387-A8B0-152E52F5178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rgbClr val="000066"/>
                </a:solidFill>
                <a:latin typeface="Georgia" panose="02040502050405020303" pitchFamily="18" charset="0"/>
              </a:defRPr>
            </a:lvl1pPr>
            <a:lvl2pPr marL="742950" indent="-285750">
              <a:spcBef>
                <a:spcPct val="20000"/>
              </a:spcBef>
              <a:buChar char="–"/>
              <a:defRPr>
                <a:solidFill>
                  <a:schemeClr val="tx1"/>
                </a:solidFill>
                <a:latin typeface="Georgia" panose="02040502050405020303" pitchFamily="18" charset="0"/>
              </a:defRPr>
            </a:lvl2pPr>
            <a:lvl3pPr marL="1143000" indent="-228600">
              <a:spcBef>
                <a:spcPct val="20000"/>
              </a:spcBef>
              <a:buChar char="•"/>
              <a:defRPr sz="1600">
                <a:solidFill>
                  <a:schemeClr val="tx1"/>
                </a:solidFill>
                <a:latin typeface="Georgia" panose="02040502050405020303" pitchFamily="18" charset="0"/>
              </a:defRPr>
            </a:lvl3pPr>
            <a:lvl4pPr marL="1600200" indent="-228600">
              <a:spcBef>
                <a:spcPct val="20000"/>
              </a:spcBef>
              <a:buChar char="–"/>
              <a:defRPr sz="1400">
                <a:solidFill>
                  <a:schemeClr val="tx1"/>
                </a:solidFill>
                <a:latin typeface="Georgia" panose="02040502050405020303" pitchFamily="18" charset="0"/>
              </a:defRPr>
            </a:lvl4pPr>
            <a:lvl5pPr marL="2057400" indent="-228600">
              <a:spcBef>
                <a:spcPct val="20000"/>
              </a:spcBef>
              <a:buChar char="»"/>
              <a:defRPr sz="12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12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12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12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1200">
                <a:solidFill>
                  <a:schemeClr val="tx1"/>
                </a:solidFill>
                <a:latin typeface="Georgia" panose="02040502050405020303" pitchFamily="18" charset="0"/>
              </a:defRPr>
            </a:lvl9pPr>
          </a:lstStyle>
          <a:p>
            <a:pPr>
              <a:spcBef>
                <a:spcPct val="0"/>
              </a:spcBef>
              <a:buFontTx/>
              <a:buNone/>
            </a:pPr>
            <a:fld id="{0372878D-12B7-4DC9-A8F3-D8E70FC44C02}" type="slidenum">
              <a:rPr lang="en-US" altLang="en-US" sz="1400">
                <a:solidFill>
                  <a:schemeClr val="tx1"/>
                </a:solidFill>
                <a:latin typeface="Arial" panose="020B0604020202020204" pitchFamily="34" charset="0"/>
              </a:rPr>
              <a:pPr>
                <a:spcBef>
                  <a:spcPct val="0"/>
                </a:spcBef>
                <a:buFontTx/>
                <a:buNone/>
              </a:pPr>
              <a:t>8</a:t>
            </a:fld>
            <a:endParaRPr lang="en-US" altLang="en-US" sz="1400">
              <a:solidFill>
                <a:schemeClr val="tx1"/>
              </a:solidFill>
              <a:latin typeface="Arial" panose="020B0604020202020204" pitchFamily="34" charset="0"/>
            </a:endParaRPr>
          </a:p>
        </p:txBody>
      </p:sp>
      <p:sp>
        <p:nvSpPr>
          <p:cNvPr id="40963" name="Rectangle 2">
            <a:extLst>
              <a:ext uri="{FF2B5EF4-FFF2-40B4-BE49-F238E27FC236}">
                <a16:creationId xmlns:a16="http://schemas.microsoft.com/office/drawing/2014/main" id="{5B31A23D-24BD-49A0-A52B-E6192B5208EB}"/>
              </a:ext>
            </a:extLst>
          </p:cNvPr>
          <p:cNvSpPr>
            <a:spLocks noGrp="1" noChangeArrowheads="1"/>
          </p:cNvSpPr>
          <p:nvPr>
            <p:ph type="title"/>
          </p:nvPr>
        </p:nvSpPr>
        <p:spPr/>
        <p:txBody>
          <a:bodyPr/>
          <a:lstStyle/>
          <a:p>
            <a:pPr algn="ctr" eaLnBrk="1" hangingPunct="1"/>
            <a:r>
              <a:rPr lang="en-US" altLang="en-US"/>
              <a:t>Contact Information</a:t>
            </a:r>
          </a:p>
        </p:txBody>
      </p:sp>
      <p:sp>
        <p:nvSpPr>
          <p:cNvPr id="40964" name="Text Box 3">
            <a:extLst>
              <a:ext uri="{FF2B5EF4-FFF2-40B4-BE49-F238E27FC236}">
                <a16:creationId xmlns:a16="http://schemas.microsoft.com/office/drawing/2014/main" id="{62E7458A-28F2-4EA3-9D00-90C3160DDFAA}"/>
              </a:ext>
            </a:extLst>
          </p:cNvPr>
          <p:cNvSpPr txBox="1">
            <a:spLocks noChangeArrowheads="1"/>
          </p:cNvSpPr>
          <p:nvPr/>
        </p:nvSpPr>
        <p:spPr bwMode="auto">
          <a:xfrm>
            <a:off x="3200400" y="2743201"/>
            <a:ext cx="57150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rgbClr val="000066"/>
                </a:solidFill>
                <a:latin typeface="Georgia" panose="02040502050405020303" pitchFamily="18" charset="0"/>
              </a:defRPr>
            </a:lvl1pPr>
            <a:lvl2pPr marL="742950" indent="-285750">
              <a:spcBef>
                <a:spcPct val="20000"/>
              </a:spcBef>
              <a:buChar char="–"/>
              <a:defRPr>
                <a:solidFill>
                  <a:schemeClr val="tx1"/>
                </a:solidFill>
                <a:latin typeface="Georgia" panose="02040502050405020303" pitchFamily="18" charset="0"/>
              </a:defRPr>
            </a:lvl2pPr>
            <a:lvl3pPr marL="1143000" indent="-228600">
              <a:spcBef>
                <a:spcPct val="20000"/>
              </a:spcBef>
              <a:buChar char="•"/>
              <a:defRPr sz="1600">
                <a:solidFill>
                  <a:schemeClr val="tx1"/>
                </a:solidFill>
                <a:latin typeface="Georgia" panose="02040502050405020303" pitchFamily="18" charset="0"/>
              </a:defRPr>
            </a:lvl3pPr>
            <a:lvl4pPr marL="1600200" indent="-228600">
              <a:spcBef>
                <a:spcPct val="20000"/>
              </a:spcBef>
              <a:buChar char="–"/>
              <a:defRPr sz="1400">
                <a:solidFill>
                  <a:schemeClr val="tx1"/>
                </a:solidFill>
                <a:latin typeface="Georgia" panose="02040502050405020303" pitchFamily="18" charset="0"/>
              </a:defRPr>
            </a:lvl4pPr>
            <a:lvl5pPr marL="2057400" indent="-228600">
              <a:spcBef>
                <a:spcPct val="20000"/>
              </a:spcBef>
              <a:buChar char="»"/>
              <a:defRPr sz="1200">
                <a:solidFill>
                  <a:schemeClr val="tx1"/>
                </a:solidFill>
                <a:latin typeface="Georgia" panose="02040502050405020303" pitchFamily="18" charset="0"/>
              </a:defRPr>
            </a:lvl5pPr>
            <a:lvl6pPr marL="2514600" indent="-228600" eaLnBrk="0" fontAlgn="base" hangingPunct="0">
              <a:spcBef>
                <a:spcPct val="20000"/>
              </a:spcBef>
              <a:spcAft>
                <a:spcPct val="0"/>
              </a:spcAft>
              <a:buChar char="»"/>
              <a:defRPr sz="1200">
                <a:solidFill>
                  <a:schemeClr val="tx1"/>
                </a:solidFill>
                <a:latin typeface="Georgia" panose="02040502050405020303" pitchFamily="18" charset="0"/>
              </a:defRPr>
            </a:lvl6pPr>
            <a:lvl7pPr marL="2971800" indent="-228600" eaLnBrk="0" fontAlgn="base" hangingPunct="0">
              <a:spcBef>
                <a:spcPct val="20000"/>
              </a:spcBef>
              <a:spcAft>
                <a:spcPct val="0"/>
              </a:spcAft>
              <a:buChar char="»"/>
              <a:defRPr sz="1200">
                <a:solidFill>
                  <a:schemeClr val="tx1"/>
                </a:solidFill>
                <a:latin typeface="Georgia" panose="02040502050405020303" pitchFamily="18" charset="0"/>
              </a:defRPr>
            </a:lvl7pPr>
            <a:lvl8pPr marL="3429000" indent="-228600" eaLnBrk="0" fontAlgn="base" hangingPunct="0">
              <a:spcBef>
                <a:spcPct val="20000"/>
              </a:spcBef>
              <a:spcAft>
                <a:spcPct val="0"/>
              </a:spcAft>
              <a:buChar char="»"/>
              <a:defRPr sz="1200">
                <a:solidFill>
                  <a:schemeClr val="tx1"/>
                </a:solidFill>
                <a:latin typeface="Georgia" panose="02040502050405020303" pitchFamily="18" charset="0"/>
              </a:defRPr>
            </a:lvl8pPr>
            <a:lvl9pPr marL="3886200" indent="-228600" eaLnBrk="0" fontAlgn="base" hangingPunct="0">
              <a:spcBef>
                <a:spcPct val="20000"/>
              </a:spcBef>
              <a:spcAft>
                <a:spcPct val="0"/>
              </a:spcAft>
              <a:buChar char="»"/>
              <a:defRPr sz="1200">
                <a:solidFill>
                  <a:schemeClr val="tx1"/>
                </a:solidFill>
                <a:latin typeface="Georgia" panose="02040502050405020303" pitchFamily="18" charset="0"/>
              </a:defRPr>
            </a:lvl9pPr>
          </a:lstStyle>
          <a:p>
            <a:pPr eaLnBrk="1" hangingPunct="1">
              <a:spcBef>
                <a:spcPct val="50000"/>
              </a:spcBef>
              <a:buFontTx/>
              <a:buNone/>
            </a:pPr>
            <a:r>
              <a:rPr lang="en-US" altLang="en-US" dirty="0">
                <a:solidFill>
                  <a:schemeClr val="tx1"/>
                </a:solidFill>
              </a:rPr>
              <a:t>Rob Thormeyer</a:t>
            </a:r>
          </a:p>
          <a:p>
            <a:pPr eaLnBrk="1" hangingPunct="1">
              <a:spcBef>
                <a:spcPct val="50000"/>
              </a:spcBef>
              <a:buFontTx/>
              <a:buNone/>
            </a:pPr>
            <a:r>
              <a:rPr lang="en-US" altLang="en-US" dirty="0">
                <a:solidFill>
                  <a:schemeClr val="tx1"/>
                </a:solidFill>
              </a:rPr>
              <a:t>Director, State, International, and Tribal Affairs Division</a:t>
            </a:r>
          </a:p>
          <a:p>
            <a:pPr eaLnBrk="1" hangingPunct="1">
              <a:spcBef>
                <a:spcPct val="50000"/>
              </a:spcBef>
              <a:buFontTx/>
              <a:buNone/>
            </a:pPr>
            <a:r>
              <a:rPr lang="en-US" altLang="en-US" dirty="0">
                <a:solidFill>
                  <a:schemeClr val="tx1"/>
                </a:solidFill>
              </a:rPr>
              <a:t>Federal Energy Regulatory Commission</a:t>
            </a:r>
          </a:p>
          <a:p>
            <a:pPr eaLnBrk="1" hangingPunct="1">
              <a:spcBef>
                <a:spcPct val="50000"/>
              </a:spcBef>
              <a:buFontTx/>
              <a:buNone/>
            </a:pPr>
            <a:r>
              <a:rPr lang="en-US" altLang="en-US" dirty="0">
                <a:solidFill>
                  <a:schemeClr val="tx1"/>
                </a:solidFill>
                <a:hlinkClick r:id="rId3">
                  <a:extLst>
                    <a:ext uri="{A12FA001-AC4F-418D-AE19-62706E023703}">
                      <ahyp:hlinkClr xmlns:ahyp="http://schemas.microsoft.com/office/drawing/2018/hyperlinkcolor" val="tx"/>
                    </a:ext>
                  </a:extLst>
                </a:hlinkClick>
              </a:rPr>
              <a:t>Robert.Thormeyer@ferc.gov</a:t>
            </a:r>
            <a:r>
              <a:rPr lang="en-US" altLang="en-US" dirty="0">
                <a:solidFill>
                  <a:schemeClr val="tx1"/>
                </a:solidFill>
              </a:rPr>
              <a:t> </a:t>
            </a:r>
          </a:p>
          <a:p>
            <a:pPr eaLnBrk="1" hangingPunct="1">
              <a:spcBef>
                <a:spcPct val="50000"/>
              </a:spcBef>
              <a:buFontTx/>
              <a:buNone/>
            </a:pPr>
            <a:r>
              <a:rPr lang="en-US" altLang="en-US" dirty="0">
                <a:solidFill>
                  <a:schemeClr val="tx1"/>
                </a:solidFill>
              </a:rPr>
              <a:t>202-502-8694 (office)</a:t>
            </a:r>
          </a:p>
          <a:p>
            <a:pPr eaLnBrk="1" hangingPunct="1">
              <a:spcBef>
                <a:spcPct val="50000"/>
              </a:spcBef>
              <a:buFontTx/>
              <a:buNone/>
            </a:pPr>
            <a:r>
              <a:rPr lang="en-US" altLang="en-US" sz="2400" dirty="0">
                <a:solidFill>
                  <a:schemeClr val="tx1"/>
                </a:solidFill>
              </a:rPr>
              <a:t>202-</a:t>
            </a:r>
            <a:r>
              <a:rPr lang="en-US" dirty="0">
                <a:solidFill>
                  <a:schemeClr val="tx1"/>
                </a:solidFill>
                <a:effectLst/>
                <a:ea typeface="Calibri" panose="020F0502020204030204" pitchFamily="34" charset="0"/>
              </a:rPr>
              <a:t>465-5717 (ce</a:t>
            </a:r>
            <a:r>
              <a:rPr lang="en-US" dirty="0">
                <a:solidFill>
                  <a:schemeClr val="tx1"/>
                </a:solidFill>
                <a:ea typeface="Calibri" panose="020F0502020204030204" pitchFamily="34" charset="0"/>
              </a:rPr>
              <a:t>ll)</a:t>
            </a:r>
            <a:endParaRPr lang="en-US" altLang="en-US" sz="2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FEFB-C7AF-4DD1-8756-DECF39798CD3}"/>
              </a:ext>
            </a:extLst>
          </p:cNvPr>
          <p:cNvSpPr>
            <a:spLocks noGrp="1"/>
          </p:cNvSpPr>
          <p:nvPr>
            <p:ph type="ctrTitle"/>
          </p:nvPr>
        </p:nvSpPr>
        <p:spPr>
          <a:xfrm>
            <a:off x="838200" y="4411872"/>
            <a:ext cx="10515600" cy="968721"/>
          </a:xfrm>
        </p:spPr>
        <p:txBody>
          <a:bodyPr/>
          <a:lstStyle/>
          <a:p>
            <a:r>
              <a:rPr lang="en-US" sz="3600" dirty="0"/>
              <a:t>FERC Office of Public Participation</a:t>
            </a:r>
            <a:br>
              <a:rPr lang="en-US" sz="3600" dirty="0"/>
            </a:br>
            <a:endParaRPr lang="en-US" sz="3600" dirty="0"/>
          </a:p>
        </p:txBody>
      </p:sp>
      <p:sp>
        <p:nvSpPr>
          <p:cNvPr id="3" name="Subtitle 2">
            <a:extLst>
              <a:ext uri="{FF2B5EF4-FFF2-40B4-BE49-F238E27FC236}">
                <a16:creationId xmlns:a16="http://schemas.microsoft.com/office/drawing/2014/main" id="{B89F3381-2DD8-4168-AF38-96390A378325}"/>
              </a:ext>
            </a:extLst>
          </p:cNvPr>
          <p:cNvSpPr>
            <a:spLocks noGrp="1"/>
          </p:cNvSpPr>
          <p:nvPr>
            <p:ph type="subTitle" idx="1"/>
          </p:nvPr>
        </p:nvSpPr>
        <p:spPr>
          <a:xfrm>
            <a:off x="838200" y="5237018"/>
            <a:ext cx="10515600" cy="858982"/>
          </a:xfrm>
        </p:spPr>
        <p:txBody>
          <a:bodyPr/>
          <a:lstStyle/>
          <a:p>
            <a:r>
              <a:rPr lang="en-US" dirty="0">
                <a:latin typeface="+mn-lt"/>
              </a:rPr>
              <a:t>Elin Swanson Katz, Director</a:t>
            </a:r>
          </a:p>
          <a:p>
            <a:r>
              <a:rPr lang="en-US">
                <a:latin typeface="+mn-lt"/>
              </a:rPr>
              <a:t>NASUCA – June 14, 2022</a:t>
            </a:r>
            <a:endParaRPr lang="en-US" dirty="0">
              <a:latin typeface="+mn-lt"/>
            </a:endParaRPr>
          </a:p>
          <a:p>
            <a:endParaRPr lang="en-US" dirty="0">
              <a:latin typeface="+mn-lt"/>
            </a:endParaRPr>
          </a:p>
        </p:txBody>
      </p:sp>
      <p:sp>
        <p:nvSpPr>
          <p:cNvPr id="4" name="Footer Placeholder 4">
            <a:extLst>
              <a:ext uri="{FF2B5EF4-FFF2-40B4-BE49-F238E27FC236}">
                <a16:creationId xmlns:a16="http://schemas.microsoft.com/office/drawing/2014/main" id="{7C1C16B0-E42E-4C8E-BBD0-5D8F114953C9}"/>
              </a:ext>
            </a:extLst>
          </p:cNvPr>
          <p:cNvSpPr>
            <a:spLocks noGrp="1"/>
          </p:cNvSpPr>
          <p:nvPr>
            <p:ph type="ftr" sz="quarter" idx="11"/>
          </p:nvPr>
        </p:nvSpPr>
        <p:spPr>
          <a:xfrm>
            <a:off x="4038600" y="6356352"/>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F6C63"/>
                </a:solidFill>
                <a:effectLst/>
                <a:uLnTx/>
                <a:uFillTx/>
                <a:latin typeface="Source Sans Pro"/>
                <a:ea typeface="+mn-ea"/>
                <a:cs typeface="+mn-cs"/>
              </a:rPr>
              <a:t>Federal Energy Regulatory Commission</a:t>
            </a:r>
          </a:p>
        </p:txBody>
      </p:sp>
    </p:spTree>
    <p:extLst>
      <p:ext uri="{BB962C8B-B14F-4D97-AF65-F5344CB8AC3E}">
        <p14:creationId xmlns:p14="http://schemas.microsoft.com/office/powerpoint/2010/main" val="2932203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ER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RC" id="{C7285CF9-E5BE-456E-A911-463CD643CB68}" vid="{489C0157-D41A-4319-BC10-1946F00C05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1367</Words>
  <Application>Microsoft Office PowerPoint</Application>
  <PresentationFormat>Widescreen</PresentationFormat>
  <Paragraphs>200</Paragraphs>
  <Slides>19</Slides>
  <Notes>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Garamond</vt:lpstr>
      <vt:lpstr>Georgia</vt:lpstr>
      <vt:lpstr>Source Sans Pro</vt:lpstr>
      <vt:lpstr>Source Sans Pro Black</vt:lpstr>
      <vt:lpstr>Wingdings</vt:lpstr>
      <vt:lpstr>Office Theme</vt:lpstr>
      <vt:lpstr>FERC</vt:lpstr>
      <vt:lpstr>PowerPoint Presentation</vt:lpstr>
      <vt:lpstr>PowerPoint Presentation</vt:lpstr>
      <vt:lpstr>About FERC </vt:lpstr>
      <vt:lpstr>Commissioners</vt:lpstr>
      <vt:lpstr>Federal and State Regulation</vt:lpstr>
      <vt:lpstr>About OEA</vt:lpstr>
      <vt:lpstr>Upcoming Events</vt:lpstr>
      <vt:lpstr>Contact Information</vt:lpstr>
      <vt:lpstr>FERC Office of Public Participation </vt:lpstr>
      <vt:lpstr>PowerPoint Presentation</vt:lpstr>
      <vt:lpstr>OPP: A Conduit for Public Engagement at FERC</vt:lpstr>
      <vt:lpstr>Former advocates abound in OPP! </vt:lpstr>
      <vt:lpstr>Focus: Outreach, Education and Constituent Services</vt:lpstr>
      <vt:lpstr>Assistance to Members of the Public</vt:lpstr>
      <vt:lpstr>The Never-Will-End Listening Tour</vt:lpstr>
      <vt:lpstr>Ongoing Priorities</vt:lpstr>
      <vt:lpstr>Empowering Communities and  Individuals to Speak for Themselves </vt:lpstr>
      <vt:lpstr>The Questions on the Table</vt:lpstr>
      <vt:lpstr> </vt:lpstr>
    </vt:vector>
  </TitlesOfParts>
  <Company>FERC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Otlewski</dc:creator>
  <cp:lastModifiedBy>Robert Thormeyer</cp:lastModifiedBy>
  <cp:revision>22</cp:revision>
  <dcterms:created xsi:type="dcterms:W3CDTF">2019-08-08T13:02:40Z</dcterms:created>
  <dcterms:modified xsi:type="dcterms:W3CDTF">2022-06-10T13:53:32Z</dcterms:modified>
</cp:coreProperties>
</file>