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562" r:id="rId3"/>
    <p:sldId id="999" r:id="rId4"/>
    <p:sldId id="995" r:id="rId5"/>
    <p:sldId id="284" r:id="rId6"/>
    <p:sldId id="283" r:id="rId7"/>
    <p:sldId id="285" r:id="rId8"/>
    <p:sldId id="1004" r:id="rId9"/>
    <p:sldId id="996" r:id="rId10"/>
    <p:sldId id="997" r:id="rId11"/>
    <p:sldId id="998" r:id="rId12"/>
    <p:sldId id="994" r:id="rId13"/>
    <p:sldId id="547" r:id="rId14"/>
    <p:sldId id="1007" r:id="rId15"/>
    <p:sldId id="1008" r:id="rId16"/>
    <p:sldId id="288" r:id="rId17"/>
    <p:sldId id="1002" r:id="rId18"/>
    <p:sldId id="1022" r:id="rId19"/>
    <p:sldId id="993" r:id="rId20"/>
    <p:sldId id="1005" r:id="rId21"/>
    <p:sldId id="546" r:id="rId22"/>
    <p:sldId id="1018" r:id="rId23"/>
    <p:sldId id="1020" r:id="rId24"/>
    <p:sldId id="1021" r:id="rId25"/>
    <p:sldId id="1015" r:id="rId26"/>
    <p:sldId id="291" r:id="rId27"/>
    <p:sldId id="292" r:id="rId28"/>
    <p:sldId id="545" r:id="rId29"/>
    <p:sldId id="294" r:id="rId30"/>
    <p:sldId id="295" r:id="rId31"/>
    <p:sldId id="296" r:id="rId32"/>
    <p:sldId id="338" r:id="rId33"/>
    <p:sldId id="1013" r:id="rId34"/>
    <p:sldId id="339" r:id="rId35"/>
    <p:sldId id="26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2857CB-41C3-B0C3-7B1B-A7BAF5AFFA32}" name="Ben Havumaki" initials="BH" userId="S::bhavumaki@synapse-energy.com::7c2cbb11-d614-4447-8050-e731df12708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Schwartz" initials="LCS" lastIdx="43" clrIdx="0">
    <p:extLst>
      <p:ext uri="{19B8F6BF-5375-455C-9EA6-DF929625EA0E}">
        <p15:presenceInfo xmlns:p15="http://schemas.microsoft.com/office/powerpoint/2012/main" userId="Lisa Schwartz" providerId="None"/>
      </p:ext>
    </p:extLst>
  </p:cmAuthor>
  <p:cmAuthor id="2" name="Ben Havumaki" initials="BH" lastIdx="14" clrIdx="1">
    <p:extLst>
      <p:ext uri="{19B8F6BF-5375-455C-9EA6-DF929625EA0E}">
        <p15:presenceInfo xmlns:p15="http://schemas.microsoft.com/office/powerpoint/2012/main" userId="S::bhavumaki@synapse-energy.com::7c2cbb11-d614-4447-8050-e731df1270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4" autoAdjust="0"/>
    <p:restoredTop sz="95872" autoAdjust="0"/>
  </p:normalViewPr>
  <p:slideViewPr>
    <p:cSldViewPr snapToGrid="0" snapToObjects="1">
      <p:cViewPr varScale="1">
        <p:scale>
          <a:sx n="82" d="100"/>
          <a:sy n="82" d="100"/>
        </p:scale>
        <p:origin x="117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873E6-85A1-8146-86DA-6390D4C144C8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31B6D-0B64-DB44-A162-C071BCCA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6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25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E87A3-488E-4369-B082-6FCA0452B4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9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4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9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5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8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87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3999" cy="6856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" y="823"/>
            <a:ext cx="9139426" cy="685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2048246"/>
            <a:ext cx="8861629" cy="2202515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02834" y="5117898"/>
            <a:ext cx="8658797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835" y="5400575"/>
            <a:ext cx="8658796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01054" y="4661324"/>
            <a:ext cx="8660577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PRESENTER NAME(S)</a:t>
            </a:r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June 14, 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7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05793" y="1615440"/>
            <a:ext cx="8726708" cy="43078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4337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935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53" y="274640"/>
            <a:ext cx="7566208" cy="666394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05" y="1471866"/>
            <a:ext cx="8655837" cy="45259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284163" indent="-284163">
              <a:spcBef>
                <a:spcPts val="1200"/>
              </a:spcBef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684213" indent="-169863">
              <a:spcBef>
                <a:spcPts val="600"/>
              </a:spcBef>
              <a:buClrTx/>
              <a:buSzPct val="50000"/>
              <a:buFont typeface="Arial"/>
              <a:buChar char="◼"/>
              <a:defRPr sz="1600">
                <a:latin typeface="Arial"/>
                <a:cs typeface="Arial"/>
              </a:defRPr>
            </a:lvl2pPr>
            <a:lvl3pPr marL="1082675" indent="-168275"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544638" indent="-173038">
              <a:buClr>
                <a:schemeClr val="tx1"/>
              </a:buClr>
              <a:buSzPct val="50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June 14, 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7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05795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639283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June 14, 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7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9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95" y="1535113"/>
            <a:ext cx="4222348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05795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639283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4639284" y="1535113"/>
            <a:ext cx="4222347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June 14, 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2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05793" y="1615440"/>
            <a:ext cx="8726708" cy="43078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June 14, 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13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June 14, 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5794" y="1600202"/>
            <a:ext cx="8655837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92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5795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39283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14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05795" y="1535113"/>
            <a:ext cx="4222348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05795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639283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4639284" y="1535113"/>
            <a:ext cx="4222347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4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6"/>
            <a:ext cx="9139426" cy="68545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5794" y="201168"/>
            <a:ext cx="6775943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June 14, 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 descr="GMLC_Logo-04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70727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idarchitecture.pnnl.gov/media/Modern-Distribution-Grid_Volume_IV_v1_0_draft.pdf" TargetMode="External"/><Relationship Id="rId4" Type="http://schemas.openxmlformats.org/officeDocument/2006/relationships/hyperlink" Target="https://openknowledge.worldbank.org/handle/10986/2625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ridarchitecture.pnnl.gov/media/Modern-Distribution-Grid_Volume_IV_v1_0_draft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filing.web.commerce.state.mn.us/security/logout.do?method=showSessionTimeout" TargetMode="External"/><Relationship Id="rId2" Type="http://schemas.openxmlformats.org/officeDocument/2006/relationships/hyperlink" Target="https://emp.lbl.gov/publications/benefit-cost-analysis-utility-faci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idarchitecture.pnnl.gov/media/Modern-Distribution-Grid_Volume_IV_v1_0_draft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mp.lbl.gov/publications/benefit-cost-analysis-utility-fac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ionalenergyscreeningproject.org/national-standard-practice-manual/" TargetMode="External"/><Relationship Id="rId3" Type="http://schemas.openxmlformats.org/officeDocument/2006/relationships/hyperlink" Target="https://gridarchitecture.pnnl.gov/media/Modern-Distribution-Grid_Volume_IV_v1_0_draft.pdf" TargetMode="External"/><Relationship Id="rId7" Type="http://schemas.openxmlformats.org/officeDocument/2006/relationships/hyperlink" Target="https://efiling.web.commerce.state.mn.us/security/logout.do?method=showSessionTimeout" TargetMode="External"/><Relationship Id="rId2" Type="http://schemas.openxmlformats.org/officeDocument/2006/relationships/hyperlink" Target="https://www.energy.gov/gmi/grid-modernization-lab-consorti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p.lbl.gov/publications/benefit-cost-analysis-utility-facing" TargetMode="External"/><Relationship Id="rId5" Type="http://schemas.openxmlformats.org/officeDocument/2006/relationships/hyperlink" Target="https://gridarchitecture.pnnl.gov/media/Modern-Distribution-Grid-Volume-III.pdf" TargetMode="External"/><Relationship Id="rId4" Type="http://schemas.openxmlformats.org/officeDocument/2006/relationships/hyperlink" Target="https://pubs.naruc.org/pub/E5D88DC3-B521-3FBF-F489-6D8E89C8C16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apse-energy.com/" TargetMode="External"/><Relationship Id="rId2" Type="http://schemas.openxmlformats.org/officeDocument/2006/relationships/hyperlink" Target="mailto:twoolf@synapse-energy.com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mp.lbl.gov/publications/benefit-cost-analysis-utility-fac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mp.lbl.gov/publications/benefit-cost-analysis-utility-fac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mp.lbl.gov/publications/benefit-cost-analysis-utility-fac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mp.lbl.gov/publications/benefit-cost-analysis-utility-fac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Economic Assess</a:t>
            </a:r>
            <a:r>
              <a:rPr lang="en-US" dirty="0"/>
              <a:t>ment</a:t>
            </a:r>
            <a:r>
              <a:rPr lang="en-US" sz="3600" dirty="0"/>
              <a:t> of </a:t>
            </a:r>
            <a:br>
              <a:rPr lang="en-US" sz="3600" dirty="0"/>
            </a:br>
            <a:r>
              <a:rPr lang="en-US" sz="3600" dirty="0"/>
              <a:t>Grid Modernization Plans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202833" y="4927108"/>
            <a:ext cx="8658797" cy="274320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99272" y="5441728"/>
            <a:ext cx="8658795" cy="9116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DOE/LBNL Technical Training</a:t>
            </a:r>
            <a:br>
              <a:rPr lang="en-US" sz="1600" b="1" dirty="0"/>
            </a:br>
            <a:r>
              <a:rPr lang="en-US" sz="1600" b="1" dirty="0"/>
              <a:t>National Association of State Utility Consumer Advocates 2022 Mid-Year Meeting</a:t>
            </a:r>
          </a:p>
          <a:p>
            <a:pPr lvl="0">
              <a:lnSpc>
                <a:spcPct val="150000"/>
              </a:lnSpc>
            </a:pPr>
            <a:r>
              <a:rPr lang="en-US" sz="1600" b="1" dirty="0"/>
              <a:t>June 14, 2022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01054" y="4557483"/>
            <a:ext cx="8660577" cy="274320"/>
          </a:xfrm>
        </p:spPr>
        <p:txBody>
          <a:bodyPr/>
          <a:lstStyle/>
          <a:p>
            <a:r>
              <a:rPr lang="en-US" dirty="0"/>
              <a:t>Tim Woolf &amp; Ben Havumaki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21B66-7DBE-124F-A2D2-85455EBDB5F9}"/>
              </a:ext>
            </a:extLst>
          </p:cNvPr>
          <p:cNvSpPr txBox="1"/>
          <p:nvPr/>
        </p:nvSpPr>
        <p:spPr>
          <a:xfrm>
            <a:off x="0" y="6392395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This presentation was funded by the U.S. Department of Energy’s</a:t>
            </a:r>
            <a:b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Grid Modernization Laboratory Consortium.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664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BE2EB-4B0C-4D8C-8B7C-F198D324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Grid Mod Benefits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D7A43-1F77-4EF3-9DE5-871DAC6E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Synapse Energy Economics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098B75-7E97-4537-A970-7BC75AFB9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07689"/>
              </p:ext>
            </p:extLst>
          </p:nvPr>
        </p:nvGraphicFramePr>
        <p:xfrm>
          <a:off x="647700" y="1456949"/>
          <a:ext cx="6770050" cy="47066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461186">
                  <a:extLst>
                    <a:ext uri="{9D8B030D-6E8A-4147-A177-3AD203B41FA5}">
                      <a16:colId xmlns:a16="http://schemas.microsoft.com/office/drawing/2014/main" val="3332839715"/>
                    </a:ext>
                  </a:extLst>
                </a:gridCol>
                <a:gridCol w="1161055">
                  <a:extLst>
                    <a:ext uri="{9D8B030D-6E8A-4147-A177-3AD203B41FA5}">
                      <a16:colId xmlns:a16="http://schemas.microsoft.com/office/drawing/2014/main" val="1262350444"/>
                    </a:ext>
                  </a:extLst>
                </a:gridCol>
                <a:gridCol w="1147809">
                  <a:extLst>
                    <a:ext uri="{9D8B030D-6E8A-4147-A177-3AD203B41FA5}">
                      <a16:colId xmlns:a16="http://schemas.microsoft.com/office/drawing/2014/main" val="2734896375"/>
                    </a:ext>
                  </a:extLst>
                </a:gridCol>
              </a:tblGrid>
              <a:tr h="395446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Benefit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Utility System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Society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7771691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Reduced O&amp;M costs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3137649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Reduced generation capacity costs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3582174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Reduced energy costs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39575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Reduced T&amp;D costs and losses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0368119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Reduced ancillary services costs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6324751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Increased system reliability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1155286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Increased safety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168119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Increased resilience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3575524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Increased distributed energy resource (DER) integration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0446496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Improved power quality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6189817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Reduced customer outage costs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1014213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Increased customer satisfaction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526999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Increased customer flexibility and choice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3945588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Reduced environmental compliance costs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5905684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Environmental benefits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0800914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Economic development benefits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239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44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D4CDFE-1089-4A24-96D8-59BC407D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Grid Mod Costs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7C3A0-8498-496D-B906-0BEDA354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Synapse Energy Economics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A5C623A-D58E-4F3A-8877-8907B3EEF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177434"/>
              </p:ext>
            </p:extLst>
          </p:nvPr>
        </p:nvGraphicFramePr>
        <p:xfrm>
          <a:off x="529381" y="1723073"/>
          <a:ext cx="7936336" cy="330247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895680">
                  <a:extLst>
                    <a:ext uri="{9D8B030D-6E8A-4147-A177-3AD203B41FA5}">
                      <a16:colId xmlns:a16="http://schemas.microsoft.com/office/drawing/2014/main" val="765288901"/>
                    </a:ext>
                  </a:extLst>
                </a:gridCol>
                <a:gridCol w="1801258">
                  <a:extLst>
                    <a:ext uri="{9D8B030D-6E8A-4147-A177-3AD203B41FA5}">
                      <a16:colId xmlns:a16="http://schemas.microsoft.com/office/drawing/2014/main" val="2463893623"/>
                    </a:ext>
                  </a:extLst>
                </a:gridCol>
                <a:gridCol w="1239398">
                  <a:extLst>
                    <a:ext uri="{9D8B030D-6E8A-4147-A177-3AD203B41FA5}">
                      <a16:colId xmlns:a16="http://schemas.microsoft.com/office/drawing/2014/main" val="1161412083"/>
                    </a:ext>
                  </a:extLst>
                </a:gridCol>
              </a:tblGrid>
              <a:tr h="660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Cost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Utility System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Society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6141981"/>
                  </a:ext>
                </a:extLst>
              </a:tr>
              <a:tr h="660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</a:rPr>
                        <a:t>Incremental capital costs </a:t>
                      </a: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</a:rPr>
                        <a:t>for grid modernization equipment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0969535"/>
                  </a:ext>
                </a:extLst>
              </a:tr>
              <a:tr h="660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</a:rPr>
                        <a:t>Incremental O&amp;M costs </a:t>
                      </a: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</a:rPr>
                        <a:t>for grid modernization equipment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2055283"/>
                  </a:ext>
                </a:extLst>
              </a:tr>
              <a:tr h="660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</a:rPr>
                        <a:t>Incremental costs for T&amp;D upgrades needed to support the grid modernization equipment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701412"/>
                  </a:ext>
                </a:extLst>
              </a:tr>
              <a:tr h="66049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administration costs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29488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64207EE-AE68-48F4-A878-516AD1D6B769}"/>
              </a:ext>
            </a:extLst>
          </p:cNvPr>
          <p:cNvSpPr txBox="1"/>
          <p:nvPr/>
        </p:nvSpPr>
        <p:spPr>
          <a:xfrm>
            <a:off x="529381" y="5249943"/>
            <a:ext cx="771634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Grid modernization costs are typically recovered from all customers.</a:t>
            </a:r>
          </a:p>
          <a:p>
            <a:pPr marL="631825" lvl="1" indent="-174625">
              <a:buFont typeface="Arial" panose="020B0604020202020204" pitchFamily="34" charset="0"/>
              <a:buChar char="•"/>
            </a:pPr>
            <a:r>
              <a:rPr lang="en-US" sz="1600" dirty="0"/>
              <a:t>But the benefits might not be experienced by all customers.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Grid modernization costs are relatively easy to quantify and monetize.</a:t>
            </a:r>
          </a:p>
          <a:p>
            <a:pPr marL="631825" lvl="1" indent="-174625">
              <a:buFont typeface="Arial" panose="020B0604020202020204" pitchFamily="34" charset="0"/>
              <a:buChar char="•"/>
            </a:pPr>
            <a:r>
              <a:rPr lang="en-US" sz="1600" dirty="0"/>
              <a:t>But the benefits are sometimes hard to quantify and monetize.</a:t>
            </a:r>
          </a:p>
        </p:txBody>
      </p:sp>
    </p:spTree>
    <p:extLst>
      <p:ext uri="{BB962C8B-B14F-4D97-AF65-F5344CB8AC3E}">
        <p14:creationId xmlns:p14="http://schemas.microsoft.com/office/powerpoint/2010/main" val="4212395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C51FAA-572A-444C-A7AC-4CEAE7AD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Interdependence of Components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83AD39-3746-425E-A71A-27278C0E6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783" y="1341440"/>
            <a:ext cx="7629359" cy="459432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DF3F0-64AA-4FA4-8915-0B987BDC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 Woolf - Synapse Energy Economics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CE478-DB1E-B5BD-65AD-60A604B7D644}"/>
              </a:ext>
            </a:extLst>
          </p:cNvPr>
          <p:cNvSpPr txBox="1"/>
          <p:nvPr/>
        </p:nvSpPr>
        <p:spPr>
          <a:xfrm>
            <a:off x="304800" y="5940853"/>
            <a:ext cx="72829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Source: Adapted from World Bank, </a:t>
            </a:r>
            <a:r>
              <a:rPr lang="en-US" sz="1200" i="1" dirty="0">
                <a:solidFill>
                  <a:schemeClr val="tx2"/>
                </a:solidFill>
                <a:hlinkClick r:id="rId4"/>
              </a:rPr>
              <a:t>Practical Guidance for Defining a Smart Grid Modernization Strategy: The Case of Distribution</a:t>
            </a:r>
            <a:r>
              <a:rPr lang="en-US" sz="1200" i="1" dirty="0">
                <a:solidFill>
                  <a:schemeClr val="tx2"/>
                </a:solidFill>
              </a:rPr>
              <a:t>, </a:t>
            </a:r>
            <a:r>
              <a:rPr lang="en-US" sz="1200" dirty="0">
                <a:solidFill>
                  <a:schemeClr val="tx2"/>
                </a:solidFill>
              </a:rPr>
              <a:t>2017.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For definition of terms, see glossary in US DOE, </a:t>
            </a:r>
            <a:r>
              <a:rPr lang="en-US" sz="1200" i="1" dirty="0">
                <a:solidFill>
                  <a:schemeClr val="tx2"/>
                </a:solidFill>
                <a:hlinkClick r:id="rId5"/>
              </a:rPr>
              <a:t>Modern Distribution Grid: Strategy &amp; Implementation Guidebook</a:t>
            </a:r>
            <a:r>
              <a:rPr lang="en-US" sz="1200" dirty="0">
                <a:solidFill>
                  <a:schemeClr val="tx2"/>
                </a:solidFill>
              </a:rPr>
              <a:t>, 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B26102-D08F-0F26-FC67-CFC3A1ED226F}"/>
              </a:ext>
            </a:extLst>
          </p:cNvPr>
          <p:cNvSpPr txBox="1">
            <a:spLocks/>
          </p:cNvSpPr>
          <p:nvPr/>
        </p:nvSpPr>
        <p:spPr>
          <a:xfrm>
            <a:off x="0" y="6547018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Synapse Energy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8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8B6A76-8DD0-4152-8B23-F78C69EE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Components Versus Applications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D15C-8A2A-48A2-910E-18AA71B6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Synapse Energy Economics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E4C50A-17BA-4B22-8E14-A92760CE5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03988"/>
            <a:ext cx="9095531" cy="3716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51DC07-73EF-C2B0-9E59-C97A9BB41740}"/>
              </a:ext>
            </a:extLst>
          </p:cNvPr>
          <p:cNvSpPr txBox="1"/>
          <p:nvPr/>
        </p:nvSpPr>
        <p:spPr>
          <a:xfrm>
            <a:off x="461962" y="5712528"/>
            <a:ext cx="82200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Source: US DOE,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Modern Distribution Grid: Strategy &amp; Implementation Guidebook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2020, page 59.</a:t>
            </a:r>
          </a:p>
        </p:txBody>
      </p:sp>
    </p:spTree>
    <p:extLst>
      <p:ext uri="{BB962C8B-B14F-4D97-AF65-F5344CB8AC3E}">
        <p14:creationId xmlns:p14="http://schemas.microsoft.com/office/powerpoint/2010/main" val="272281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DECE-870B-8B36-A054-C5BB8CE5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for Grid Mod Economic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2FA32-5A10-88A1-F55C-BD6C3747E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28" y="1400712"/>
            <a:ext cx="8218347" cy="4296396"/>
          </a:xfrm>
          <a:solidFill>
            <a:schemeClr val="bg1"/>
          </a:solidFill>
        </p:spPr>
        <p:txBody>
          <a:bodyPr/>
          <a:lstStyle/>
          <a:p>
            <a:pPr marL="342900" marR="45720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consistently with traditional resources or technologies </a:t>
            </a:r>
          </a:p>
          <a:p>
            <a:pPr marL="342900" marR="45720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Clearly account for state regulatory and policy goals </a:t>
            </a:r>
          </a:p>
          <a:p>
            <a:pPr marL="342900" marR="45720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 for all relevant costs and benefits, including those difficult to monetize </a:t>
            </a:r>
          </a:p>
          <a:p>
            <a:pPr marL="342900" marR="4572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interdependencies between components where feasible </a:t>
            </a:r>
          </a:p>
          <a:p>
            <a:pPr marL="342900" marR="4572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customer equity issues</a:t>
            </a:r>
          </a:p>
          <a:p>
            <a:pPr marL="342900" marR="45720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symmetry across relevant costs and benefits </a:t>
            </a:r>
          </a:p>
          <a:p>
            <a:pPr marL="342900" marR="45720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a full life-cycle analysis </a:t>
            </a:r>
          </a:p>
          <a:p>
            <a:pPr marL="342900" marR="45720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sufficient incremental and forward-looking view</a:t>
            </a:r>
          </a:p>
          <a:p>
            <a:pPr marL="342900" marR="45720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transparency</a:t>
            </a:r>
          </a:p>
          <a:p>
            <a:pPr marL="342900" marR="45720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combining or conflating different costs and benefits</a:t>
            </a:r>
          </a:p>
          <a:p>
            <a:pPr marL="342900" marR="45720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locational and temporal 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CA9AD-8FC5-6F83-F60E-B9AEB2558062}"/>
              </a:ext>
            </a:extLst>
          </p:cNvPr>
          <p:cNvSpPr txBox="1"/>
          <p:nvPr/>
        </p:nvSpPr>
        <p:spPr>
          <a:xfrm>
            <a:off x="270294" y="5812393"/>
            <a:ext cx="86034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Source: Minnesota Department of Commerce,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Review and Assessment of Grid Modernization Plans: Guidance for Regulators, Utilities, and Other Stakeholders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, prepared by Synapse Energy Economics, Attachment to Department of Commerce Letter. Docket No. E002/M-21-814, February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624A1-414E-1703-0C36-E04BCE96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9144000" cy="365125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370721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CFB6-4DC2-2027-3BC0-99FB058F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Articulate Grid Modernization Goals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8DDAE4-FA45-F766-EDCD-8D3471C51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58488"/>
              </p:ext>
            </p:extLst>
          </p:nvPr>
        </p:nvGraphicFramePr>
        <p:xfrm>
          <a:off x="201753" y="1974257"/>
          <a:ext cx="8561247" cy="36849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91186">
                  <a:extLst>
                    <a:ext uri="{9D8B030D-6E8A-4147-A177-3AD203B41FA5}">
                      <a16:colId xmlns:a16="http://schemas.microsoft.com/office/drawing/2014/main" val="403149898"/>
                    </a:ext>
                  </a:extLst>
                </a:gridCol>
                <a:gridCol w="4843892">
                  <a:extLst>
                    <a:ext uri="{9D8B030D-6E8A-4147-A177-3AD203B41FA5}">
                      <a16:colId xmlns:a16="http://schemas.microsoft.com/office/drawing/2014/main" val="2447907036"/>
                    </a:ext>
                  </a:extLst>
                </a:gridCol>
                <a:gridCol w="2526169">
                  <a:extLst>
                    <a:ext uri="{9D8B030D-6E8A-4147-A177-3AD203B41FA5}">
                      <a16:colId xmlns:a16="http://schemas.microsoft.com/office/drawing/2014/main" val="1036765196"/>
                    </a:ext>
                  </a:extLst>
                </a:gridCol>
              </a:tblGrid>
              <a:tr h="3221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Sample Goal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49" marR="94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Sample Objectives and Targets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49" marR="94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Sample Metric and Reporting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49" marR="9449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79771"/>
                  </a:ext>
                </a:extLst>
              </a:tr>
              <a:tr h="465852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US" sz="1200" b="0" dirty="0">
                          <a:effectLst/>
                        </a:rPr>
                        <a:t>Accommodate higher capacities of DERs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49" marR="94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DER capacity 50% of minimum recorded load on 25% of circuits by 2025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49" marR="9449" marT="0" marB="0" anchor="ctr"/>
                </a:tc>
                <a:tc rowSpan="2">
                  <a:txBody>
                    <a:bodyPr/>
                    <a:lstStyle/>
                    <a:p>
                      <a:pPr marL="60325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Annual report by circuit:</a:t>
                      </a:r>
                    </a:p>
                    <a:p>
                      <a:pPr marL="230188" marR="0" lvl="0" indent="-119063" algn="l" defTabSz="4572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DER capacity</a:t>
                      </a:r>
                    </a:p>
                    <a:p>
                      <a:pPr marL="230188" marR="0" lvl="0" indent="-119063" algn="l" defTabSz="4572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Minimum recorded load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9" marR="9449" marT="0" marB="0" anchor="ctr"/>
                </a:tc>
                <a:extLst>
                  <a:ext uri="{0D108BD9-81ED-4DB2-BD59-A6C34878D82A}">
                    <a16:rowId xmlns:a16="http://schemas.microsoft.com/office/drawing/2014/main" val="2484660846"/>
                  </a:ext>
                </a:extLst>
              </a:tr>
              <a:tr h="485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DER capacity 100% of minimum recorded load on 50% of circuits by 2030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49" marR="944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115777"/>
                  </a:ext>
                </a:extLst>
              </a:tr>
              <a:tr h="5702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DER capacity 100% of maximum recorded load on 50% of circuits by 2035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49" marR="94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Annual report by circuit:</a:t>
                      </a:r>
                    </a:p>
                    <a:p>
                      <a:pPr marL="230188" marR="0" lvl="0" indent="-119063" algn="l" defTabSz="4572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DER capacity</a:t>
                      </a:r>
                    </a:p>
                    <a:p>
                      <a:pPr marL="230188" marR="0" lvl="0" indent="-119063" algn="l" defTabSz="4572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Maximum recorded load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9" marR="9449" marT="0" marB="0" anchor="ctr"/>
                </a:tc>
                <a:extLst>
                  <a:ext uri="{0D108BD9-81ED-4DB2-BD59-A6C34878D82A}">
                    <a16:rowId xmlns:a16="http://schemas.microsoft.com/office/drawing/2014/main" val="3297245611"/>
                  </a:ext>
                </a:extLst>
              </a:tr>
              <a:tr h="60388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US" sz="1200" b="0" dirty="0">
                          <a:effectLst/>
                        </a:rPr>
                        <a:t>Avoid interconnection delays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49" marR="94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Interconnection decisions rendered on systems under 10 kW within 5 business days on circuits with available distributed energy resource capacity.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49" marR="9449" marT="0" marB="0" anchor="ctr"/>
                </a:tc>
                <a:tc rowSpan="3">
                  <a:txBody>
                    <a:bodyPr/>
                    <a:lstStyle/>
                    <a:p>
                      <a:pPr marL="60325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Annual reports:</a:t>
                      </a:r>
                    </a:p>
                    <a:p>
                      <a:pPr marL="230188" marR="0" lvl="0" indent="-119063" algn="l" defTabSz="4572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Interconnection requests by size</a:t>
                      </a:r>
                    </a:p>
                    <a:p>
                      <a:pPr marL="230188" marR="0" lvl="0" indent="-119063" algn="l" defTabSz="4572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Date of each request</a:t>
                      </a:r>
                    </a:p>
                    <a:p>
                      <a:pPr marL="230188" marR="0" lvl="0" indent="-119063" algn="l" defTabSz="4572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Date on which decision was communicated for each request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9" marR="9449" marT="0" marB="0" anchor="ctr"/>
                </a:tc>
                <a:extLst>
                  <a:ext uri="{0D108BD9-81ED-4DB2-BD59-A6C34878D82A}">
                    <a16:rowId xmlns:a16="http://schemas.microsoft.com/office/drawing/2014/main" val="1248876025"/>
                  </a:ext>
                </a:extLst>
              </a:tr>
              <a:tr h="561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Interconnection decisions rendered on systems between 10 and 100 kW within 30 days on circuits with available distributed energy resource capacity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49" marR="944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182612"/>
                  </a:ext>
                </a:extLst>
              </a:tr>
              <a:tr h="6204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Interconnection decisions rendered on systems over 100 kW within 90 days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49" marR="944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0366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D6A3014-7C62-42F5-D478-CFD735EE1B4D}"/>
              </a:ext>
            </a:extLst>
          </p:cNvPr>
          <p:cNvSpPr txBox="1"/>
          <p:nvPr/>
        </p:nvSpPr>
        <p:spPr>
          <a:xfrm>
            <a:off x="270294" y="5856498"/>
            <a:ext cx="86034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Source: Minnesota Department of Commerce,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Review and Assessment of Grid Modernization Plans: Guidance for Regulators, Utilities, and Other Stakeholders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, Attachment to Department of Commerce Letter. Docket No. E002/M-21-814, February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E1369-1FDF-9708-7305-6154B527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9144000" cy="365125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430067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68633-52D1-4211-A49F-90DD26E6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performance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E9EC0-8822-4B92-9C17-38BAAFD84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0" y="2845759"/>
            <a:ext cx="2157705" cy="147859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Performance metrics can be used to indicate the extent to which purported benefits will be achieved.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E8B351-8F74-4308-8AF1-7402F3408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242357"/>
              </p:ext>
            </p:extLst>
          </p:nvPr>
        </p:nvGraphicFramePr>
        <p:xfrm>
          <a:off x="314325" y="1981200"/>
          <a:ext cx="6066224" cy="407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098">
                  <a:extLst>
                    <a:ext uri="{9D8B030D-6E8A-4147-A177-3AD203B41FA5}">
                      <a16:colId xmlns:a16="http://schemas.microsoft.com/office/drawing/2014/main" val="779207784"/>
                    </a:ext>
                  </a:extLst>
                </a:gridCol>
                <a:gridCol w="4397126">
                  <a:extLst>
                    <a:ext uri="{9D8B030D-6E8A-4147-A177-3AD203B41FA5}">
                      <a16:colId xmlns:a16="http://schemas.microsoft.com/office/drawing/2014/main" val="3453448672"/>
                    </a:ext>
                  </a:extLst>
                </a:gridCol>
              </a:tblGrid>
              <a:tr h="168862">
                <a:tc>
                  <a:txBody>
                    <a:bodyPr/>
                    <a:lstStyle/>
                    <a:p>
                      <a:r>
                        <a:rPr lang="en-US" sz="1500" dirty="0"/>
                        <a:t>Example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Example performance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561094"/>
                  </a:ext>
                </a:extLst>
              </a:tr>
              <a:tr h="531561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/>
                        <a:t>DER deployment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Number of DER installations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4287591"/>
                  </a:ext>
                </a:extLst>
              </a:tr>
              <a:tr h="5315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/>
                        <a:t>Customer satisfaction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Customer ratings, customer engagement metrics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348769"/>
                  </a:ext>
                </a:extLst>
              </a:tr>
              <a:tr h="531561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/>
                        <a:t>Reliability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System-wide or targeted SAIDI, SAIFI, CAIDI, CAIFI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222545"/>
                  </a:ext>
                </a:extLst>
              </a:tr>
              <a:tr h="531561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/>
                        <a:t>Resilience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Restoration time after extreme weather events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5991060"/>
                  </a:ext>
                </a:extLst>
              </a:tr>
              <a:tr h="531561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/>
                        <a:t>Safety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Number of safety events, injuries, deaths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4631536"/>
                  </a:ext>
                </a:extLst>
              </a:tr>
              <a:tr h="5315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/>
                        <a:t>Network and data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Interconnection times, data access times, developer satisfaction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3692653"/>
                  </a:ext>
                </a:extLst>
              </a:tr>
              <a:tr h="531561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/>
                        <a:t>Retail competition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Number of customers choosing a competitive option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316122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513DF-38CE-A255-C74C-D7AE1DD1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9144000" cy="365125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2174591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F896A5-3423-4D7E-A964-5E81FFA9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D0130-EE17-42A8-9CB9-9E2FC2B35A0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Benefit-Cost Analysis versus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Least-Cost/Best-Fit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8A72-E854-4AA8-99E6-15693300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2994107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A5A34-9743-225B-EAFF-E064540BF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BCA and LCBF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80D3A-C0C9-E056-74BC-33439C83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05" y="1471866"/>
            <a:ext cx="8655837" cy="5014392"/>
          </a:xfrm>
        </p:spPr>
        <p:txBody>
          <a:bodyPr/>
          <a:lstStyle/>
          <a:p>
            <a:r>
              <a:rPr lang="en-US" dirty="0"/>
              <a:t>Least-Cost/Best-Fit</a:t>
            </a:r>
          </a:p>
          <a:p>
            <a:pPr lvl="1"/>
            <a:r>
              <a:rPr lang="en-US" dirty="0"/>
              <a:t>For investments where the “need” has been established</a:t>
            </a:r>
          </a:p>
          <a:p>
            <a:pPr lvl="2"/>
            <a:r>
              <a:rPr lang="en-US" dirty="0"/>
              <a:t>Ex: A new distribution line is needed to provide service to a new residential development.</a:t>
            </a:r>
          </a:p>
          <a:p>
            <a:pPr lvl="1"/>
            <a:r>
              <a:rPr lang="en-US" dirty="0"/>
              <a:t>Different options might be considered for how to meet the need.</a:t>
            </a:r>
          </a:p>
          <a:p>
            <a:pPr lvl="2"/>
            <a:r>
              <a:rPr lang="en-US" dirty="0"/>
              <a:t>Ex. Different paths, different combinations of transformers, substations, etc.</a:t>
            </a:r>
          </a:p>
          <a:p>
            <a:pPr lvl="1"/>
            <a:r>
              <a:rPr lang="en-US" dirty="0"/>
              <a:t>LCBF is used to determine the option that meets the need at the lowest cost</a:t>
            </a:r>
          </a:p>
          <a:p>
            <a:pPr lvl="1"/>
            <a:r>
              <a:rPr lang="en-US" dirty="0"/>
              <a:t>Does not necessarily require quantifying or monetizing the benefits</a:t>
            </a:r>
          </a:p>
          <a:p>
            <a:r>
              <a:rPr lang="en-US" dirty="0"/>
              <a:t>Benefit-Cost Analysis</a:t>
            </a:r>
          </a:p>
          <a:p>
            <a:pPr lvl="1"/>
            <a:r>
              <a:rPr lang="en-US" dirty="0"/>
              <a:t>For determining whether to make an investment</a:t>
            </a:r>
          </a:p>
          <a:p>
            <a:pPr lvl="1"/>
            <a:r>
              <a:rPr lang="en-US" dirty="0"/>
              <a:t>BCA used to determine whether the investment will result in net benefits</a:t>
            </a:r>
          </a:p>
          <a:p>
            <a:pPr lvl="1"/>
            <a:r>
              <a:rPr lang="en-US" dirty="0"/>
              <a:t>Typically includes monetizing, or at least quantifying, all costs and benefits</a:t>
            </a:r>
          </a:p>
          <a:p>
            <a:r>
              <a:rPr lang="en-US" dirty="0"/>
              <a:t>The line between these two approaches is not always clear.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111ED1-ECA2-CE21-1E58-5C340B7FB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9144000" cy="365125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1441535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CF0843-011E-402A-ACE4-1F072996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BCA Versus Least-Cost/Best-Fit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2EA9-ED01-4C50-981D-565061B8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Synapse Energy Economics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2569EC2-9EC5-43A9-A9AA-CFA62BD0F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53404"/>
              </p:ext>
            </p:extLst>
          </p:nvPr>
        </p:nvGraphicFramePr>
        <p:xfrm>
          <a:off x="201753" y="1867613"/>
          <a:ext cx="8342668" cy="398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913">
                  <a:extLst>
                    <a:ext uri="{9D8B030D-6E8A-4147-A177-3AD203B41FA5}">
                      <a16:colId xmlns:a16="http://schemas.microsoft.com/office/drawing/2014/main" val="2663194108"/>
                    </a:ext>
                  </a:extLst>
                </a:gridCol>
                <a:gridCol w="1213252">
                  <a:extLst>
                    <a:ext uri="{9D8B030D-6E8A-4147-A177-3AD203B41FA5}">
                      <a16:colId xmlns:a16="http://schemas.microsoft.com/office/drawing/2014/main" val="3083966082"/>
                    </a:ext>
                  </a:extLst>
                </a:gridCol>
                <a:gridCol w="1657884">
                  <a:extLst>
                    <a:ext uri="{9D8B030D-6E8A-4147-A177-3AD203B41FA5}">
                      <a16:colId xmlns:a16="http://schemas.microsoft.com/office/drawing/2014/main" val="2993977782"/>
                    </a:ext>
                  </a:extLst>
                </a:gridCol>
                <a:gridCol w="1486968">
                  <a:extLst>
                    <a:ext uri="{9D8B030D-6E8A-4147-A177-3AD203B41FA5}">
                      <a16:colId xmlns:a16="http://schemas.microsoft.com/office/drawing/2014/main" val="1960058728"/>
                    </a:ext>
                  </a:extLst>
                </a:gridCol>
                <a:gridCol w="1491312">
                  <a:extLst>
                    <a:ext uri="{9D8B030D-6E8A-4147-A177-3AD203B41FA5}">
                      <a16:colId xmlns:a16="http://schemas.microsoft.com/office/drawing/2014/main" val="3492202223"/>
                    </a:ext>
                  </a:extLst>
                </a:gridCol>
                <a:gridCol w="1404339">
                  <a:extLst>
                    <a:ext uri="{9D8B030D-6E8A-4147-A177-3AD203B41FA5}">
                      <a16:colId xmlns:a16="http://schemas.microsoft.com/office/drawing/2014/main" val="3423704822"/>
                    </a:ext>
                  </a:extLst>
                </a:gridCol>
              </a:tblGrid>
              <a:tr h="6647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Benefits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4539103"/>
                  </a:ext>
                </a:extLst>
              </a:tr>
              <a:tr h="166076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Least-Cost/ </a:t>
                      </a:r>
                    </a:p>
                    <a:p>
                      <a:pPr algn="l"/>
                      <a:r>
                        <a:rPr lang="en-US" sz="1400" b="1" dirty="0"/>
                        <a:t>Best-Fit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Need for the investment has been established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To identify the investment that meets the need at lowest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Which option is the lowest-cost way to meet the need?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 dirty="0"/>
                        <a:t>Included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Typically includes only utility system 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 dirty="0">
                          <a:solidFill>
                            <a:schemeClr val="tx1"/>
                          </a:solidFill>
                        </a:rPr>
                        <a:t>Not Required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Benefits are not necessarily accounted for; presumed to be worth the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955327"/>
                  </a:ext>
                </a:extLst>
              </a:tr>
              <a:tr h="166076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BCA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Need for the investment has </a:t>
                      </a:r>
                      <a:r>
                        <a:rPr lang="en-US" sz="1400" b="0" u="sng" dirty="0"/>
                        <a:t>not</a:t>
                      </a:r>
                      <a:r>
                        <a:rPr lang="en-US" sz="1400" b="0" dirty="0"/>
                        <a:t> been established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To determine whether to make the proposed investment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Do the benefits of the investment outweigh the costs?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sng" dirty="0"/>
                        <a:t>Included</a:t>
                      </a:r>
                      <a:endParaRPr lang="en-US" sz="1400" dirty="0"/>
                    </a:p>
                    <a:p>
                      <a:pPr algn="l"/>
                      <a:r>
                        <a:rPr lang="en-US" sz="1400" dirty="0"/>
                        <a:t>Extent of costs depends upon BCA test chosen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/>
                        <a:t>Included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Extent of benefits depends upon BCA test chosen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474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02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999026-AA39-4A76-863C-141C91A0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CF3C1-BBD1-4502-BAEC-C66C8A2F1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06" y="1471866"/>
            <a:ext cx="8165528" cy="488448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Review of several utility Grid Mod Plans</a:t>
            </a:r>
          </a:p>
          <a:p>
            <a:pPr>
              <a:spcBef>
                <a:spcPts val="1800"/>
              </a:spcBef>
            </a:pPr>
            <a:r>
              <a:rPr lang="en-US" dirty="0"/>
              <a:t>General guidance on economic evaluation of Grid Mod Plans</a:t>
            </a:r>
          </a:p>
          <a:p>
            <a:pPr>
              <a:spcBef>
                <a:spcPts val="1800"/>
              </a:spcBef>
            </a:pPr>
            <a:r>
              <a:rPr lang="en-US" dirty="0"/>
              <a:t>Benefit-cost analysis (BCA) versus least-cost/best-fit (LCBF)</a:t>
            </a:r>
          </a:p>
          <a:p>
            <a:pPr>
              <a:spcBef>
                <a:spcPts val="1800"/>
              </a:spcBef>
            </a:pPr>
            <a:r>
              <a:rPr lang="en-US" dirty="0"/>
              <a:t>Accounting for interdependencies between grid mod components</a:t>
            </a:r>
          </a:p>
          <a:p>
            <a:pPr>
              <a:spcBef>
                <a:spcPts val="1800"/>
              </a:spcBef>
            </a:pPr>
            <a:r>
              <a:rPr lang="en-US" dirty="0"/>
              <a:t>Accounting for hard to quantify benefits</a:t>
            </a:r>
          </a:p>
          <a:p>
            <a:pPr>
              <a:spcBef>
                <a:spcPts val="1800"/>
              </a:spcBef>
            </a:pPr>
            <a:r>
              <a:rPr lang="en-US" dirty="0"/>
              <a:t>Accounting for customer equity</a:t>
            </a:r>
          </a:p>
          <a:p>
            <a:pPr>
              <a:spcBef>
                <a:spcPts val="1800"/>
              </a:spcBef>
            </a:pPr>
            <a:r>
              <a:rPr lang="en-US" dirty="0"/>
              <a:t>Based on two recent studies</a:t>
            </a:r>
          </a:p>
          <a:p>
            <a:pPr lvl="1">
              <a:spcAft>
                <a:spcPts val="300"/>
              </a:spcAft>
            </a:pPr>
            <a:r>
              <a:rPr lang="en-US" sz="1400" dirty="0"/>
              <a:t>T. Woolf, B. Havumaki, D. Bhandari, M. Whited and L. Schwartz, </a:t>
            </a:r>
            <a:r>
              <a:rPr lang="en-US" sz="1400" i="1" dirty="0">
                <a:hlinkClick r:id="rId2"/>
              </a:rPr>
              <a:t>Benefit-Cost Analysis for Utility-Facing Grid Modernization Investments: Trends, Challenges, and Considerations</a:t>
            </a:r>
            <a:r>
              <a:rPr lang="en-US" sz="1400" dirty="0"/>
              <a:t>, Berkeley Lab, 2021.</a:t>
            </a:r>
          </a:p>
          <a:p>
            <a:pPr lvl="1">
              <a:spcAft>
                <a:spcPts val="300"/>
              </a:spcAft>
            </a:pPr>
            <a:r>
              <a:rPr lang="en-US" sz="1400" dirty="0"/>
              <a:t>Minnesota Department of Commerce, </a:t>
            </a:r>
            <a:r>
              <a:rPr lang="en-US" sz="1400" i="1" dirty="0"/>
              <a:t>Review and Assessment of Grid Modernization Plans: Guidance for Regulators, Utilities, and Other Stakeholders</a:t>
            </a:r>
            <a:r>
              <a:rPr lang="en-US" sz="1400" dirty="0"/>
              <a:t>, prepared by Synapse Energy Economics, 2022. (Docket No. E002/M-21-814, available through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eDockets</a:t>
            </a:r>
            <a:r>
              <a:rPr lang="en-US" sz="1400" dirty="0"/>
              <a:t>)</a:t>
            </a:r>
          </a:p>
          <a:p>
            <a:pPr lvl="1">
              <a:spcAft>
                <a:spcPts val="300"/>
              </a:spcAft>
            </a:pPr>
            <a:endParaRPr lang="en-US" sz="14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06B87-1C9D-468E-A1C9-EE55861AA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0758" y="6356352"/>
            <a:ext cx="2709041" cy="365125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1187712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82B7CC-A815-4BB0-9A0A-1C51E370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Evaluation Options (from DOE)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FA047-AE1E-40DF-AFC5-BB0B9B55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Synapse Energy Economics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1B77A0-D346-475A-89E4-CDA0B18DA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38" y="1909451"/>
            <a:ext cx="4458970" cy="36210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Joint and interdependent benefits</a:t>
            </a:r>
            <a:r>
              <a:rPr lang="en-US" sz="1600" i="1" dirty="0"/>
              <a:t> </a:t>
            </a:r>
            <a:r>
              <a:rPr lang="en-US" sz="1600" dirty="0"/>
              <a:t>— core platform investments needed to enable new capabilities and functions</a:t>
            </a:r>
          </a:p>
          <a:p>
            <a:pPr lvl="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Standards compliance and policy mandates</a:t>
            </a:r>
            <a:r>
              <a:rPr lang="en-US" sz="1600" dirty="0"/>
              <a:t> — utility investments needed to comply with safety and reliability standards or to meet policy mandates</a:t>
            </a:r>
          </a:p>
          <a:p>
            <a:pPr lvl="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Net customer benefits</a:t>
            </a:r>
            <a:r>
              <a:rPr lang="en-US" sz="1600" dirty="0"/>
              <a:t> — utility investments from which some or all customers receive net benefits in the form of bill savings</a:t>
            </a:r>
          </a:p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Customer choice</a:t>
            </a:r>
            <a:r>
              <a:rPr lang="en-US" sz="1600" dirty="0"/>
              <a:t> — customer-driven projects paid for by individual customers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6051F-FDBC-4E06-8AD6-E7124E83A3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72099" y="1660361"/>
            <a:ext cx="3548663" cy="3871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D9811C-BE34-712F-4228-B934874E5E29}"/>
              </a:ext>
            </a:extLst>
          </p:cNvPr>
          <p:cNvSpPr txBox="1"/>
          <p:nvPr/>
        </p:nvSpPr>
        <p:spPr>
          <a:xfrm>
            <a:off x="461962" y="5789783"/>
            <a:ext cx="82200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Source: US DOE,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Modern Distribution Grid: Strategy &amp; Implementation Guidebook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2020, page 113.</a:t>
            </a:r>
          </a:p>
        </p:txBody>
      </p:sp>
    </p:spTree>
    <p:extLst>
      <p:ext uri="{BB962C8B-B14F-4D97-AF65-F5344CB8AC3E}">
        <p14:creationId xmlns:p14="http://schemas.microsoft.com/office/powerpoint/2010/main" val="3793530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C62647-BB0C-4D25-B085-536452D7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BCA Versus Least-Cost/Best-Fit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72C5C-5F26-4AB1-A17A-651EF712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53" y="1524002"/>
            <a:ext cx="8484196" cy="45259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The main difference</a:t>
            </a:r>
          </a:p>
          <a:p>
            <a:pPr lvl="1"/>
            <a:r>
              <a:rPr lang="en-US" dirty="0"/>
              <a:t>LCBF presumes that the utility investment is needed.</a:t>
            </a:r>
          </a:p>
          <a:p>
            <a:pPr lvl="2"/>
            <a:r>
              <a:rPr lang="en-US" dirty="0"/>
              <a:t>Therefore, the benefits of the investment are not necessarily monetized.</a:t>
            </a:r>
          </a:p>
          <a:p>
            <a:pPr lvl="1"/>
            <a:r>
              <a:rPr lang="en-US" dirty="0"/>
              <a:t>BCA is used to justify the investment.</a:t>
            </a:r>
          </a:p>
          <a:p>
            <a:pPr lvl="2"/>
            <a:r>
              <a:rPr lang="en-US" dirty="0"/>
              <a:t>Benefits are monetized to demonstrate that the investment will have net benefits.</a:t>
            </a:r>
          </a:p>
          <a:p>
            <a:r>
              <a:rPr lang="en-US" dirty="0"/>
              <a:t>LCBF has been used for distribution planning for many years.</a:t>
            </a:r>
          </a:p>
          <a:p>
            <a:pPr lvl="1"/>
            <a:r>
              <a:rPr lang="en-US" dirty="0"/>
              <a:t>Because it was applied to investments that were clearly needed to maintain reliability</a:t>
            </a:r>
          </a:p>
          <a:p>
            <a:pPr lvl="1"/>
            <a:r>
              <a:rPr lang="en-US" dirty="0"/>
              <a:t>Ex: A new substation needs to be upgraded to serve an increasing customer demand.</a:t>
            </a:r>
          </a:p>
          <a:p>
            <a:pPr lvl="2"/>
            <a:r>
              <a:rPr lang="en-US" dirty="0"/>
              <a:t>What is the least-cost technology for upgrading the substation?</a:t>
            </a:r>
          </a:p>
          <a:p>
            <a:r>
              <a:rPr lang="en-US" dirty="0"/>
              <a:t>Now, there are more options to consider.</a:t>
            </a:r>
          </a:p>
          <a:p>
            <a:pPr lvl="1"/>
            <a:r>
              <a:rPr lang="en-US" dirty="0"/>
              <a:t>Ex: A non-wires alternative could be implemented instead of a substation upgrade</a:t>
            </a:r>
          </a:p>
          <a:p>
            <a:pPr lvl="2"/>
            <a:r>
              <a:rPr lang="en-US" dirty="0"/>
              <a:t>A BCA should be conducted to determine which has greater net benefits.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BBA2D-1018-4AD8-9354-54E7D3C1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Synapse Energy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54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3B086-10E6-CB6E-77CC-75ED1D5C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“Need” for the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09084-4E1D-51EF-D55F-8F9FE457B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05" y="1471866"/>
            <a:ext cx="8655837" cy="5111494"/>
          </a:xfrm>
        </p:spPr>
        <p:txBody>
          <a:bodyPr/>
          <a:lstStyle/>
          <a:p>
            <a:r>
              <a:rPr lang="en-US" dirty="0"/>
              <a:t>For grid mod investments, the need is often not clear</a:t>
            </a:r>
          </a:p>
          <a:p>
            <a:pPr lvl="1"/>
            <a:r>
              <a:rPr lang="en-US" dirty="0"/>
              <a:t>Is an automated distribution management system (ADMS) necessary?</a:t>
            </a:r>
          </a:p>
          <a:p>
            <a:pPr lvl="1"/>
            <a:r>
              <a:rPr lang="en-US" dirty="0"/>
              <a:t>Is advanced metering infrastructure (AMI) necessary? </a:t>
            </a:r>
          </a:p>
          <a:p>
            <a:pPr lvl="1"/>
            <a:r>
              <a:rPr lang="en-US" dirty="0"/>
              <a:t>Is Volt-Var Optimization (VVO) necessary?</a:t>
            </a:r>
          </a:p>
          <a:p>
            <a:pPr lvl="1"/>
            <a:r>
              <a:rPr lang="en-US" dirty="0"/>
              <a:t>Grid modernization is sometimes described as necessary, but some components might not be, and some components might have costs that exceed the benefits.   </a:t>
            </a:r>
          </a:p>
          <a:p>
            <a:r>
              <a:rPr lang="en-US" dirty="0"/>
              <a:t>A better question to ask: </a:t>
            </a:r>
          </a:p>
          <a:p>
            <a:pPr lvl="1"/>
            <a:r>
              <a:rPr lang="en-US" dirty="0"/>
              <a:t>Will the grid mod investment result in net benefits?</a:t>
            </a:r>
          </a:p>
          <a:p>
            <a:pPr lvl="1"/>
            <a:r>
              <a:rPr lang="en-US" dirty="0"/>
              <a:t>This is the key question for Commissions, Commission staff, and consumer advocates</a:t>
            </a:r>
          </a:p>
          <a:p>
            <a:r>
              <a:rPr lang="en-US" dirty="0"/>
              <a:t>This question can be answered only by a BCA</a:t>
            </a:r>
          </a:p>
          <a:p>
            <a:pPr lvl="1"/>
            <a:r>
              <a:rPr lang="en-US" dirty="0"/>
              <a:t>Therefore, BCA should be given priority over LCBF for grid mod evaluations</a:t>
            </a:r>
          </a:p>
          <a:p>
            <a:r>
              <a:rPr lang="en-US" dirty="0"/>
              <a:t>BCAs provide value even if the need for grid mod investment seems clear </a:t>
            </a:r>
          </a:p>
          <a:p>
            <a:pPr lvl="1"/>
            <a:r>
              <a:rPr lang="en-US" dirty="0"/>
              <a:t>The BCA information on benefits is helpful (a) at the time of the investment decision, </a:t>
            </a:r>
            <a:br>
              <a:rPr lang="en-US" dirty="0"/>
            </a:br>
            <a:r>
              <a:rPr lang="en-US" dirty="0"/>
              <a:t>and (b) after the investment has been made, to monitor performance over time.</a:t>
            </a:r>
          </a:p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CD1031-3712-8E35-0904-FA4F6FA2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9144000" cy="365125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3605971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E5D9-6249-E9E1-9E99-1A8AB8D6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BCA Be Used Instead of LCBF?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D1E3B2-B4C9-4EF9-962C-54F1EB134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93720"/>
              </p:ext>
            </p:extLst>
          </p:nvPr>
        </p:nvGraphicFramePr>
        <p:xfrm>
          <a:off x="200025" y="1471612"/>
          <a:ext cx="8656638" cy="446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288">
                  <a:extLst>
                    <a:ext uri="{9D8B030D-6E8A-4147-A177-3AD203B41FA5}">
                      <a16:colId xmlns:a16="http://schemas.microsoft.com/office/drawing/2014/main" val="2733739953"/>
                    </a:ext>
                  </a:extLst>
                </a:gridCol>
                <a:gridCol w="4662350">
                  <a:extLst>
                    <a:ext uri="{9D8B030D-6E8A-4147-A177-3AD203B41FA5}">
                      <a16:colId xmlns:a16="http://schemas.microsoft.com/office/drawing/2014/main" val="2277449098"/>
                    </a:ext>
                  </a:extLst>
                </a:gridCol>
              </a:tblGrid>
              <a:tr h="384569">
                <a:tc>
                  <a:txBody>
                    <a:bodyPr/>
                    <a:lstStyle/>
                    <a:p>
                      <a:r>
                        <a:rPr lang="en-US" dirty="0"/>
                        <a:t>Reasons Not to Conduct a BCA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062033"/>
                  </a:ext>
                </a:extLst>
              </a:tr>
              <a:tr h="663776">
                <a:tc>
                  <a:txBody>
                    <a:bodyPr/>
                    <a:lstStyle/>
                    <a:p>
                      <a:r>
                        <a:rPr lang="en-US" sz="1600" dirty="0"/>
                        <a:t>Some benefits are too hard to monetize.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There are ways to account for benefits without monetizing them.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778906"/>
                  </a:ext>
                </a:extLst>
              </a:tr>
              <a:tr h="12327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Some grid mod components are necessary to support other elements, and it is difficult to isolate, quantify, or monetize the benefits.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BCAs can be used to assess interdependencies between components.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103810"/>
                  </a:ext>
                </a:extLst>
              </a:tr>
              <a:tr h="12327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Some grid mod components work jointly with other components, and it is difficult to isolate, quantify, or monetize the benefits.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BCAs can be used to assess interdependencies between components.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368145"/>
                  </a:ext>
                </a:extLst>
              </a:tr>
              <a:tr h="948251">
                <a:tc>
                  <a:txBody>
                    <a:bodyPr/>
                    <a:lstStyle/>
                    <a:p>
                      <a:r>
                        <a:rPr lang="en-US" sz="1600" dirty="0"/>
                        <a:t>A BCA might be expensive and burdensome.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This reason is not sufficient to justify LCBF, given the utility is proposing to spend millions of dollars on grid modernization.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8382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D80B30-C4BD-6826-4F00-015D9068B113}"/>
              </a:ext>
            </a:extLst>
          </p:cNvPr>
          <p:cNvSpPr txBox="1"/>
          <p:nvPr/>
        </p:nvSpPr>
        <p:spPr>
          <a:xfrm>
            <a:off x="201754" y="6025056"/>
            <a:ext cx="617802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Answer</a:t>
            </a:r>
            <a:r>
              <a:rPr lang="en-US" dirty="0"/>
              <a:t>: BCA should be the default approach. An LCBF may be appropriate in certain situations.</a:t>
            </a:r>
          </a:p>
        </p:txBody>
      </p:sp>
    </p:spTree>
    <p:extLst>
      <p:ext uri="{BB962C8B-B14F-4D97-AF65-F5344CB8AC3E}">
        <p14:creationId xmlns:p14="http://schemas.microsoft.com/office/powerpoint/2010/main" val="2170929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C1DF-EC09-E646-0C13-7F063188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3" y="274640"/>
            <a:ext cx="7719734" cy="666394"/>
          </a:xfrm>
        </p:spPr>
        <p:txBody>
          <a:bodyPr/>
          <a:lstStyle/>
          <a:p>
            <a:r>
              <a:rPr lang="en-US" sz="2400" dirty="0"/>
              <a:t>BCA Provides More Information than LCBF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C3C2652-42FA-968D-D10B-43B264D930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735598"/>
              </p:ext>
            </p:extLst>
          </p:nvPr>
        </p:nvGraphicFramePr>
        <p:xfrm>
          <a:off x="413671" y="2408490"/>
          <a:ext cx="7721461" cy="2476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804">
                  <a:extLst>
                    <a:ext uri="{9D8B030D-6E8A-4147-A177-3AD203B41FA5}">
                      <a16:colId xmlns:a16="http://schemas.microsoft.com/office/drawing/2014/main" val="1981633629"/>
                    </a:ext>
                  </a:extLst>
                </a:gridCol>
                <a:gridCol w="2597921">
                  <a:extLst>
                    <a:ext uri="{9D8B030D-6E8A-4147-A177-3AD203B41FA5}">
                      <a16:colId xmlns:a16="http://schemas.microsoft.com/office/drawing/2014/main" val="3642680802"/>
                    </a:ext>
                  </a:extLst>
                </a:gridCol>
                <a:gridCol w="769122">
                  <a:extLst>
                    <a:ext uri="{9D8B030D-6E8A-4147-A177-3AD203B41FA5}">
                      <a16:colId xmlns:a16="http://schemas.microsoft.com/office/drawing/2014/main" val="1128439381"/>
                    </a:ext>
                  </a:extLst>
                </a:gridCol>
                <a:gridCol w="978945">
                  <a:extLst>
                    <a:ext uri="{9D8B030D-6E8A-4147-A177-3AD203B41FA5}">
                      <a16:colId xmlns:a16="http://schemas.microsoft.com/office/drawing/2014/main" val="1366314212"/>
                    </a:ext>
                  </a:extLst>
                </a:gridCol>
                <a:gridCol w="994669">
                  <a:extLst>
                    <a:ext uri="{9D8B030D-6E8A-4147-A177-3AD203B41FA5}">
                      <a16:colId xmlns:a16="http://schemas.microsoft.com/office/drawing/2014/main" val="4288079713"/>
                    </a:ext>
                  </a:extLst>
                </a:gridCol>
              </a:tblGrid>
              <a:tr h="62210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Costs / Benefits (mil PV$)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Type of Cost or Benefit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LCBF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BCA #1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BCA #2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877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Costs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Capital, O&amp;M,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446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Benefits monetized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Energy, capacity, O&amp;M, T&amp;D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641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Benefits not monetized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Reliability &amp; resilience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127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Net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01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Benefit-cost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37163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55AAD7-E977-A539-DD03-C32A5C0CBCF6}"/>
              </a:ext>
            </a:extLst>
          </p:cNvPr>
          <p:cNvSpPr txBox="1"/>
          <p:nvPr/>
        </p:nvSpPr>
        <p:spPr>
          <a:xfrm>
            <a:off x="316194" y="1548801"/>
            <a:ext cx="70620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BCAs provide more transparency, even if all the benefits are not quantified.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F25E3-697A-EB58-E8F6-5319B83BCBF4}"/>
              </a:ext>
            </a:extLst>
          </p:cNvPr>
          <p:cNvSpPr txBox="1"/>
          <p:nvPr/>
        </p:nvSpPr>
        <p:spPr>
          <a:xfrm>
            <a:off x="316195" y="5106032"/>
            <a:ext cx="749466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/>
              <a:t>Result #1</a:t>
            </a:r>
            <a:r>
              <a:rPr lang="en-US" dirty="0"/>
              <a:t>: This component might be deemed to be cost-effective because the reliability and resilience benefits are worth the $2 million net cost.</a:t>
            </a:r>
          </a:p>
          <a:p>
            <a:r>
              <a:rPr lang="en-US" u="sng" dirty="0"/>
              <a:t>Result #2</a:t>
            </a:r>
            <a:r>
              <a:rPr lang="en-US" dirty="0"/>
              <a:t>:  This component might be deemed to be </a:t>
            </a:r>
            <a:r>
              <a:rPr lang="en-US" u="sng" dirty="0"/>
              <a:t>not</a:t>
            </a:r>
            <a:r>
              <a:rPr lang="en-US" dirty="0"/>
              <a:t> cost-effective because the reliability and resilience benefits are </a:t>
            </a:r>
            <a:r>
              <a:rPr lang="en-US" u="sng" dirty="0"/>
              <a:t>not</a:t>
            </a:r>
            <a:r>
              <a:rPr lang="en-US" dirty="0"/>
              <a:t> worth the $8 million net cost.</a:t>
            </a:r>
          </a:p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97CAA32-4FC4-731E-1D56-C717511A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9144000" cy="365125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2111236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F896A5-3423-4D7E-A964-5E81FFA9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D0130-EE17-42A8-9CB9-9E2FC2B35A0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Accounting for Interdependencies, </a:t>
            </a:r>
            <a:b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Hard to Quantify Benefits, </a:t>
            </a:r>
            <a:b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Customer Equity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8A72-E854-4AA8-99E6-15693300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264174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7794-6789-4545-8A88-959773FB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Interdependences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89832-EBD9-465C-A12B-6BE5112D7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05" y="1595691"/>
            <a:ext cx="8655837" cy="4525963"/>
          </a:xfrm>
        </p:spPr>
        <p:txBody>
          <a:bodyPr/>
          <a:lstStyle/>
          <a:p>
            <a:r>
              <a:rPr lang="en-US" dirty="0"/>
              <a:t>Apply LCBF if necessary.</a:t>
            </a:r>
          </a:p>
          <a:p>
            <a:pPr lvl="1"/>
            <a:r>
              <a:rPr lang="en-US" dirty="0"/>
              <a:t>The use of LCBF must be justified in the Grid Mod Plan.</a:t>
            </a:r>
          </a:p>
          <a:p>
            <a:pPr>
              <a:spcBef>
                <a:spcPts val="2400"/>
              </a:spcBef>
            </a:pPr>
            <a:r>
              <a:rPr lang="en-US" dirty="0"/>
              <a:t>Apply BCA tests for each component in isolation.</a:t>
            </a:r>
          </a:p>
          <a:p>
            <a:pPr lvl="1"/>
            <a:r>
              <a:rPr lang="en-US" dirty="0"/>
              <a:t>Using a BCA test appropriate for your state</a:t>
            </a:r>
          </a:p>
          <a:p>
            <a:pPr>
              <a:spcBef>
                <a:spcPts val="2400"/>
              </a:spcBef>
            </a:pPr>
            <a:r>
              <a:rPr lang="en-US" dirty="0"/>
              <a:t>Apply BCA to several scenarios where components are bundled in different ways.</a:t>
            </a:r>
          </a:p>
          <a:p>
            <a:pPr lvl="1"/>
            <a:r>
              <a:rPr lang="en-US" dirty="0"/>
              <a:t>Start with just platform components</a:t>
            </a:r>
          </a:p>
          <a:p>
            <a:pPr lvl="1"/>
            <a:r>
              <a:rPr lang="en-US" dirty="0"/>
              <a:t>Add layers of application components on top of platform components</a:t>
            </a:r>
          </a:p>
          <a:p>
            <a:pPr lvl="1"/>
            <a:r>
              <a:rPr lang="en-US" dirty="0"/>
              <a:t>Assess how the BCA results change with different combinations of components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DD9F69-3BFC-2337-2CA8-17BB2AD3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9144000" cy="365125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3365122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B268-3D97-4213-9B1B-FCC5EDAA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3" y="274639"/>
            <a:ext cx="7285975" cy="808597"/>
          </a:xfrm>
        </p:spPr>
        <p:txBody>
          <a:bodyPr/>
          <a:lstStyle/>
          <a:p>
            <a:r>
              <a:rPr lang="en-US" dirty="0"/>
              <a:t>Accounting for Interdependences: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1400B2-9F7C-4717-A4B8-7159DC033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994439"/>
              </p:ext>
            </p:extLst>
          </p:nvPr>
        </p:nvGraphicFramePr>
        <p:xfrm>
          <a:off x="264543" y="1529751"/>
          <a:ext cx="8241104" cy="373811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50706">
                  <a:extLst>
                    <a:ext uri="{9D8B030D-6E8A-4147-A177-3AD203B41FA5}">
                      <a16:colId xmlns:a16="http://schemas.microsoft.com/office/drawing/2014/main" val="1661212007"/>
                    </a:ext>
                  </a:extLst>
                </a:gridCol>
                <a:gridCol w="1963466">
                  <a:extLst>
                    <a:ext uri="{9D8B030D-6E8A-4147-A177-3AD203B41FA5}">
                      <a16:colId xmlns:a16="http://schemas.microsoft.com/office/drawing/2014/main" val="1112674311"/>
                    </a:ext>
                  </a:extLst>
                </a:gridCol>
                <a:gridCol w="1963466">
                  <a:extLst>
                    <a:ext uri="{9D8B030D-6E8A-4147-A177-3AD203B41FA5}">
                      <a16:colId xmlns:a16="http://schemas.microsoft.com/office/drawing/2014/main" val="1602152005"/>
                    </a:ext>
                  </a:extLst>
                </a:gridCol>
                <a:gridCol w="1963466">
                  <a:extLst>
                    <a:ext uri="{9D8B030D-6E8A-4147-A177-3AD203B41FA5}">
                      <a16:colId xmlns:a16="http://schemas.microsoft.com/office/drawing/2014/main" val="790541095"/>
                    </a:ext>
                  </a:extLst>
                </a:gridCol>
              </a:tblGrid>
              <a:tr h="934527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Scenario 1: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Platform Components Only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Scenario 2: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Platform Plus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FLISR and VVO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Scenario 3: Scenario 2 Plus AMI and DERMS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3194260"/>
                  </a:ext>
                </a:extLst>
              </a:tr>
              <a:tr h="46726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</a:rPr>
                        <a:t>Costs (Mil PV$)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24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28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3671256"/>
                  </a:ext>
                </a:extLst>
              </a:tr>
              <a:tr h="46726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</a:rPr>
                        <a:t>Benefits (Mil PV$)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38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4000511"/>
                  </a:ext>
                </a:extLst>
              </a:tr>
              <a:tr h="46726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</a:rPr>
                        <a:t>Net Benefits (Mil PV$)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-2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9236421"/>
                  </a:ext>
                </a:extLst>
              </a:tr>
              <a:tr h="46726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</a:rPr>
                        <a:t>Benefit-Cost Ratio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0.9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1.3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1.2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0091993"/>
                  </a:ext>
                </a:extLst>
              </a:tr>
              <a:tr h="934527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</a:rPr>
                        <a:t>Findings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not cost-effective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cost-effective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potentially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cost-effective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71998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25FF3B-BCAA-4E55-B886-975CAEE70823}"/>
              </a:ext>
            </a:extLst>
          </p:cNvPr>
          <p:cNvSpPr txBox="1"/>
          <p:nvPr/>
        </p:nvSpPr>
        <p:spPr>
          <a:xfrm>
            <a:off x="333555" y="5388783"/>
            <a:ext cx="824110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Scenario 3 has two potential interpretations: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AMI and DERMS are deemed cost-effective, because the portfolio is cost-effective.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AMI and DERMS are deemed not cost-effective, because they reduce the net benefits relative to scenario 2.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175047-B8BF-29D2-F09F-275947FD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9144000" cy="365125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2566954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BB601E-0AFF-4046-BCD9-F0F59673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Non-Monetized 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6F7A5-A49C-45DD-97B7-54E5B8632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29" y="1493291"/>
            <a:ext cx="7857345" cy="4525963"/>
          </a:xfrm>
        </p:spPr>
        <p:txBody>
          <a:bodyPr/>
          <a:lstStyle/>
          <a:p>
            <a:r>
              <a:rPr lang="en-US" dirty="0"/>
              <a:t>Put as many benefits as possible in monetary terms.</a:t>
            </a:r>
          </a:p>
          <a:p>
            <a:pPr lvl="1"/>
            <a:r>
              <a:rPr lang="en-US" dirty="0"/>
              <a:t>Define benefits in such a way that they can be monetized.</a:t>
            </a:r>
          </a:p>
          <a:p>
            <a:r>
              <a:rPr lang="en-US" dirty="0"/>
              <a:t>Provide as much quantitative data as possible.</a:t>
            </a:r>
          </a:p>
          <a:p>
            <a:pPr lvl="2"/>
            <a:r>
              <a:rPr lang="en-US" dirty="0"/>
              <a:t>Ex: For reliability use SAIDI, SAIFI, MAIFI, CAIDI values</a:t>
            </a:r>
          </a:p>
          <a:p>
            <a:r>
              <a:rPr lang="en-US" dirty="0"/>
              <a:t>Provide as much qualitative description as possible.</a:t>
            </a:r>
          </a:p>
          <a:p>
            <a:pPr lvl="1"/>
            <a:r>
              <a:rPr lang="en-US" dirty="0"/>
              <a:t>Can be used to inform the economic decision</a:t>
            </a:r>
          </a:p>
          <a:p>
            <a:r>
              <a:rPr lang="en-US" dirty="0"/>
              <a:t>Establish metrics to report benefits.</a:t>
            </a:r>
          </a:p>
          <a:p>
            <a:pPr lvl="1"/>
            <a:r>
              <a:rPr lang="en-US" dirty="0"/>
              <a:t>Monitor metrics (benefits) over time</a:t>
            </a:r>
          </a:p>
          <a:p>
            <a:r>
              <a:rPr lang="en-US" dirty="0"/>
              <a:t>Use quantitative methods to address non-monetized benefits.</a:t>
            </a:r>
          </a:p>
          <a:p>
            <a:pPr lvl="1"/>
            <a:r>
              <a:rPr lang="en-US" dirty="0"/>
              <a:t>Assign proxy values for significant non-monetized benefits</a:t>
            </a:r>
          </a:p>
          <a:p>
            <a:pPr lvl="1"/>
            <a:r>
              <a:rPr lang="en-US" dirty="0"/>
              <a:t>Use a point system to assign value to non-monetized benefits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8BDD6-AA4B-4962-AB32-598556ED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Synapse Energy Economics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9077A-3C4E-4C25-3485-311ACC72CDD9}"/>
              </a:ext>
            </a:extLst>
          </p:cNvPr>
          <p:cNvSpPr txBox="1"/>
          <p:nvPr/>
        </p:nvSpPr>
        <p:spPr>
          <a:xfrm>
            <a:off x="201753" y="5910803"/>
            <a:ext cx="8554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Source: Woolf et al., </a:t>
            </a:r>
            <a:r>
              <a:rPr lang="en-US" sz="1200" i="1" dirty="0">
                <a:solidFill>
                  <a:schemeClr val="tx2"/>
                </a:solidFill>
                <a:hlinkClick r:id="rId3"/>
              </a:rPr>
              <a:t>Benefit-Cost Analysis for Utility-Facing Grid Modernization Investments</a:t>
            </a:r>
            <a:r>
              <a:rPr lang="en-US" sz="1200" dirty="0">
                <a:solidFill>
                  <a:schemeClr val="tx2"/>
                </a:solidFill>
              </a:rPr>
              <a:t>, prepared for Berkeley Lab, 2021.</a:t>
            </a:r>
          </a:p>
        </p:txBody>
      </p:sp>
    </p:spTree>
    <p:extLst>
      <p:ext uri="{BB962C8B-B14F-4D97-AF65-F5344CB8AC3E}">
        <p14:creationId xmlns:p14="http://schemas.microsoft.com/office/powerpoint/2010/main" val="50905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D65D-1365-483B-AC5D-C95EEC14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3" y="274639"/>
            <a:ext cx="7763442" cy="808597"/>
          </a:xfrm>
        </p:spPr>
        <p:txBody>
          <a:bodyPr/>
          <a:lstStyle/>
          <a:p>
            <a:r>
              <a:rPr lang="en-US" dirty="0"/>
              <a:t>Accounting for Non-Monetized Benefits: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640483-6A58-469D-B974-8A4BDD485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550333"/>
              </p:ext>
            </p:extLst>
          </p:nvPr>
        </p:nvGraphicFramePr>
        <p:xfrm>
          <a:off x="201753" y="1610264"/>
          <a:ext cx="8545431" cy="433642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785996">
                  <a:extLst>
                    <a:ext uri="{9D8B030D-6E8A-4147-A177-3AD203B41FA5}">
                      <a16:colId xmlns:a16="http://schemas.microsoft.com/office/drawing/2014/main" val="1813239639"/>
                    </a:ext>
                  </a:extLst>
                </a:gridCol>
                <a:gridCol w="1992568">
                  <a:extLst>
                    <a:ext uri="{9D8B030D-6E8A-4147-A177-3AD203B41FA5}">
                      <a16:colId xmlns:a16="http://schemas.microsoft.com/office/drawing/2014/main" val="1085271592"/>
                    </a:ext>
                  </a:extLst>
                </a:gridCol>
                <a:gridCol w="1744159">
                  <a:extLst>
                    <a:ext uri="{9D8B030D-6E8A-4147-A177-3AD203B41FA5}">
                      <a16:colId xmlns:a16="http://schemas.microsoft.com/office/drawing/2014/main" val="3464718452"/>
                    </a:ext>
                  </a:extLst>
                </a:gridCol>
                <a:gridCol w="2022708">
                  <a:extLst>
                    <a:ext uri="{9D8B030D-6E8A-4147-A177-3AD203B41FA5}">
                      <a16:colId xmlns:a16="http://schemas.microsoft.com/office/drawing/2014/main" val="1423630411"/>
                    </a:ext>
                  </a:extLst>
                </a:gridCol>
              </a:tblGrid>
              <a:tr h="816992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Scenario 1: Platform Components Only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Scenario 2: Platform Plus FLISR and VVO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Scenario 3: Scenario 2 Plus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AMI and DERMS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7868324"/>
                  </a:ext>
                </a:extLst>
              </a:tr>
              <a:tr h="37110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Monetary Impacts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5280582"/>
                  </a:ext>
                </a:extLst>
              </a:tr>
              <a:tr h="37110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Costs (Mil PV$)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2525215"/>
                  </a:ext>
                </a:extLst>
              </a:tr>
              <a:tr h="37110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Benefits (Mil PV$)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7657472"/>
                  </a:ext>
                </a:extLst>
              </a:tr>
              <a:tr h="37110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Net Benefits (Mil PV$)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5616837"/>
                  </a:ext>
                </a:extLst>
              </a:tr>
              <a:tr h="37110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Benefit-Cost Ratio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1.3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1.2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9709905"/>
                  </a:ext>
                </a:extLst>
              </a:tr>
              <a:tr h="37110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Non-Monetized Benefits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9808131"/>
                  </a:ext>
                </a:extLst>
              </a:tr>
              <a:tr h="37110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Resilience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9269269"/>
                  </a:ext>
                </a:extLst>
              </a:tr>
              <a:tr h="37110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Customer choice &amp; flexibility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3935053"/>
                  </a:ext>
                </a:extLst>
              </a:tr>
              <a:tr h="544661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Findings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not cost-effective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cost-effective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cost-effective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49798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2EB903-2E50-4FF0-B31E-A632B903940A}"/>
              </a:ext>
            </a:extLst>
          </p:cNvPr>
          <p:cNvSpPr txBox="1"/>
          <p:nvPr/>
        </p:nvSpPr>
        <p:spPr>
          <a:xfrm>
            <a:off x="201753" y="5950467"/>
            <a:ext cx="49816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Scenario 3 is deemed to be cost-effective because of the high value of non-monetized benefits.</a:t>
            </a:r>
          </a:p>
        </p:txBody>
      </p:sp>
    </p:spTree>
    <p:extLst>
      <p:ext uri="{BB962C8B-B14F-4D97-AF65-F5344CB8AC3E}">
        <p14:creationId xmlns:p14="http://schemas.microsoft.com/office/powerpoint/2010/main" val="164873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F896A5-3423-4D7E-A964-5E81FFA9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D0130-EE17-42A8-9CB9-9E2FC2B35A0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Review of Benefit-Cost Analyses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 Grid Modernization Plans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8A72-E854-4AA8-99E6-15693300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3332704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19B7-221A-4E48-BF7E-E7FEDC60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Customer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3BA49-0E08-4692-8435-33F3D2C9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94" y="1600202"/>
            <a:ext cx="8655837" cy="4800598"/>
          </a:xfrm>
        </p:spPr>
        <p:txBody>
          <a:bodyPr/>
          <a:lstStyle/>
          <a:p>
            <a:r>
              <a:rPr lang="en-US" dirty="0"/>
              <a:t>Fully document the purpose and role of each grid mod component</a:t>
            </a:r>
          </a:p>
          <a:p>
            <a:pPr lvl="1"/>
            <a:r>
              <a:rPr lang="en-US" dirty="0"/>
              <a:t>Traditional, Platform, Application</a:t>
            </a:r>
          </a:p>
          <a:p>
            <a:r>
              <a:rPr lang="en-US" dirty="0"/>
              <a:t>Articulate the beneficiaries of grid modernization components</a:t>
            </a:r>
          </a:p>
          <a:p>
            <a:pPr lvl="1"/>
            <a:r>
              <a:rPr lang="en-US" dirty="0"/>
              <a:t>Which types of customers?</a:t>
            </a:r>
          </a:p>
          <a:p>
            <a:pPr lvl="1"/>
            <a:r>
              <a:rPr lang="en-US" dirty="0"/>
              <a:t>How many of those types of customers?</a:t>
            </a:r>
          </a:p>
          <a:p>
            <a:pPr lvl="1"/>
            <a:r>
              <a:rPr lang="en-US" dirty="0"/>
              <a:t>Over what time period?</a:t>
            </a:r>
          </a:p>
          <a:p>
            <a:r>
              <a:rPr lang="en-US" dirty="0"/>
              <a:t>Consider results of the Utility Cost test</a:t>
            </a:r>
          </a:p>
          <a:p>
            <a:pPr lvl="1"/>
            <a:r>
              <a:rPr lang="en-US" dirty="0"/>
              <a:t>Provides the best indication of impacts on customer bills</a:t>
            </a:r>
          </a:p>
          <a:p>
            <a:r>
              <a:rPr lang="en-US" dirty="0"/>
              <a:t>Present estimates of long-term customer bill impacts</a:t>
            </a:r>
          </a:p>
          <a:p>
            <a:pPr lvl="1"/>
            <a:r>
              <a:rPr lang="en-US" dirty="0"/>
              <a:t>Helps to put the grid modernization costs in context</a:t>
            </a:r>
          </a:p>
          <a:p>
            <a:r>
              <a:rPr lang="en-US" dirty="0"/>
              <a:t>Consider implications for target populations</a:t>
            </a:r>
          </a:p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A82F98F-C56E-006E-FD8E-3E4233BE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9144000" cy="365125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24276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8993-76B3-4298-BFD1-E26E3C68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Net Benefits to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80B7-D32C-44DC-8370-280DE9F60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081" y="1711148"/>
            <a:ext cx="865583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Regulators can use cost recovery approaches to ensure that customers experience net benefits from grid modernization proposals.</a:t>
            </a:r>
          </a:p>
          <a:p>
            <a:r>
              <a:rPr lang="en-US" dirty="0"/>
              <a:t>Limit the amount of grid modernization costs that the utility can recover to the costs proposed in the grid modernization plan.</a:t>
            </a:r>
          </a:p>
          <a:p>
            <a:pPr lvl="1"/>
            <a:r>
              <a:rPr lang="en-US" dirty="0"/>
              <a:t>Utilities required to absorb cost over-runs</a:t>
            </a:r>
          </a:p>
          <a:p>
            <a:pPr lvl="1"/>
            <a:r>
              <a:rPr lang="en-US" dirty="0"/>
              <a:t>With allowances for contingencies</a:t>
            </a:r>
          </a:p>
          <a:p>
            <a:r>
              <a:rPr lang="en-US" dirty="0"/>
              <a:t>Limit the amount of grid modernization costs that the utility can recover over time based on achievement of purported grid mod benefits.</a:t>
            </a:r>
          </a:p>
          <a:p>
            <a:pPr lvl="1"/>
            <a:r>
              <a:rPr lang="en-US" dirty="0"/>
              <a:t>Require utilities to absorb a portion of costs if benefits are not achieved</a:t>
            </a:r>
          </a:p>
          <a:p>
            <a:pPr lvl="1"/>
            <a:r>
              <a:rPr lang="en-US" dirty="0"/>
              <a:t>Use metrics to assess achievement of benefits</a:t>
            </a:r>
          </a:p>
          <a:p>
            <a:pPr lvl="1"/>
            <a:r>
              <a:rPr lang="en-US" dirty="0"/>
              <a:t>Provide allowances for contingencies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5B67EB-3734-FF0D-DE91-F8EBA1E4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9144000" cy="365125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1691137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87E0-1C40-E94E-9480-5F196E8C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Public Utility Commissions Can Ask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61CE-1A13-2242-B38D-03E9F3E7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05" y="1356252"/>
            <a:ext cx="8655837" cy="47384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Initial Grid Mod Plan filing requirements:</a:t>
            </a:r>
          </a:p>
          <a:p>
            <a:pPr lvl="1"/>
            <a:r>
              <a:rPr lang="en-US" dirty="0"/>
              <a:t>Are grid mod goals clearly articulated, and is their relationship to policy goals clear?</a:t>
            </a:r>
          </a:p>
          <a:p>
            <a:pPr lvl="2"/>
            <a:r>
              <a:rPr lang="en-US" dirty="0"/>
              <a:t>Are there metrics with concrete measurable outcomes?</a:t>
            </a:r>
          </a:p>
          <a:p>
            <a:pPr lvl="1"/>
            <a:r>
              <a:rPr lang="en-US" dirty="0"/>
              <a:t>Does the Grid Mod Plan demonstrate consistency with the utility’s distribution, transmission, and resource plans?</a:t>
            </a:r>
          </a:p>
          <a:p>
            <a:pPr lvl="1"/>
            <a:r>
              <a:rPr lang="en-US" dirty="0"/>
              <a:t>Are the roles and relationships of each grid mod component identified?</a:t>
            </a:r>
          </a:p>
          <a:p>
            <a:pPr lvl="1"/>
            <a:r>
              <a:rPr lang="en-US" dirty="0"/>
              <a:t>Is the scope of the economic analysis identified?</a:t>
            </a:r>
          </a:p>
          <a:p>
            <a:pPr lvl="2">
              <a:spcAft>
                <a:spcPts val="200"/>
              </a:spcAft>
            </a:pPr>
            <a:r>
              <a:rPr lang="en-US" dirty="0"/>
              <a:t>Utility Cost test, Societal Cost test, Jurisdiction Specific test?</a:t>
            </a:r>
          </a:p>
          <a:p>
            <a:pPr lvl="1"/>
            <a:r>
              <a:rPr lang="en-US" dirty="0"/>
              <a:t>Does the plan indicate the cost-effectiveness approach used — BCA or LCBF?</a:t>
            </a:r>
          </a:p>
          <a:p>
            <a:pPr lvl="2"/>
            <a:r>
              <a:rPr lang="en-US" dirty="0"/>
              <a:t>Is any use of LCBF justified?</a:t>
            </a:r>
          </a:p>
          <a:p>
            <a:pPr lvl="1"/>
            <a:r>
              <a:rPr lang="en-US" dirty="0"/>
              <a:t>Is there a thorough evaluation of alternatives to utility distribution investments?</a:t>
            </a:r>
          </a:p>
          <a:p>
            <a:pPr lvl="1"/>
            <a:r>
              <a:rPr lang="en-US" dirty="0"/>
              <a:t>Does the plan clearly document how non-monetary impacts are accounted for?</a:t>
            </a:r>
          </a:p>
          <a:p>
            <a:pPr lvl="1"/>
            <a:r>
              <a:rPr lang="en-US" dirty="0"/>
              <a:t>Does the plan clearly document how interrelated impacts are accounted for?</a:t>
            </a:r>
          </a:p>
          <a:p>
            <a:pPr lvl="1"/>
            <a:r>
              <a:rPr lang="en-US" dirty="0"/>
              <a:t>Does the plan clearly present results of all economic analyses?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58A64-A457-7E61-CC2D-29BCD7A2EE70}"/>
              </a:ext>
            </a:extLst>
          </p:cNvPr>
          <p:cNvSpPr txBox="1"/>
          <p:nvPr/>
        </p:nvSpPr>
        <p:spPr>
          <a:xfrm>
            <a:off x="227017" y="6094686"/>
            <a:ext cx="75409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Source: Minnesota Department of Commerce,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Review and Assessment of Grid Modernization Plans: Guidance for Regulators, Utilities, and Other Stakeholders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2022.</a:t>
            </a:r>
          </a:p>
        </p:txBody>
      </p:sp>
    </p:spTree>
    <p:extLst>
      <p:ext uri="{BB962C8B-B14F-4D97-AF65-F5344CB8AC3E}">
        <p14:creationId xmlns:p14="http://schemas.microsoft.com/office/powerpoint/2010/main" val="2558502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50DF2-9A16-FCDB-DD72-1BFCD5EE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Public Utility Commissions Can Ask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9ECD1-44E5-3C69-9543-234119454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Ongoing annual Grid Mod Plan reporting requirements:</a:t>
            </a:r>
          </a:p>
          <a:p>
            <a:pPr lvl="1"/>
            <a:r>
              <a:rPr lang="en-US" dirty="0"/>
              <a:t>Does the plan specify what updates will be filed to project scope, functions, or outcomes?</a:t>
            </a:r>
          </a:p>
          <a:p>
            <a:pPr lvl="1"/>
            <a:r>
              <a:rPr lang="en-US" dirty="0"/>
              <a:t>How will the utility regularly report on progress on implementation and integration of grid mod components?</a:t>
            </a:r>
          </a:p>
          <a:p>
            <a:pPr lvl="1"/>
            <a:r>
              <a:rPr lang="en-US" dirty="0"/>
              <a:t>How and when will the utility provide updates on capital costs and operating expenses?</a:t>
            </a:r>
          </a:p>
          <a:p>
            <a:pPr lvl="2"/>
            <a:r>
              <a:rPr lang="en-US" dirty="0"/>
              <a:t>Total to date, percent of total budgeted costs, potential budget over-runs</a:t>
            </a:r>
          </a:p>
          <a:p>
            <a:pPr lvl="1"/>
            <a:r>
              <a:rPr lang="en-US" dirty="0"/>
              <a:t>How will the utility document performance of grid mod projects?</a:t>
            </a:r>
          </a:p>
          <a:p>
            <a:pPr lvl="2"/>
            <a:r>
              <a:rPr lang="en-US" dirty="0"/>
              <a:t>Using actual data from previous year</a:t>
            </a:r>
          </a:p>
          <a:p>
            <a:pPr lvl="2"/>
            <a:r>
              <a:rPr lang="en-US" dirty="0"/>
              <a:t>Using all metrics established in Grid Mod Plan</a:t>
            </a:r>
          </a:p>
          <a:p>
            <a:pPr lvl="2"/>
            <a:r>
              <a:rPr lang="en-US" dirty="0"/>
              <a:t>Comparing actual performance to metrics established in the Grid Mod Plan</a:t>
            </a:r>
          </a:p>
          <a:p>
            <a:pPr lvl="1"/>
            <a:r>
              <a:rPr lang="en-US" dirty="0"/>
              <a:t>Did the utility include a well-defined action plan?</a:t>
            </a:r>
          </a:p>
          <a:p>
            <a:pPr lvl="2"/>
            <a:r>
              <a:rPr lang="en-US" dirty="0"/>
              <a:t>To describe whether and how the next year’s grid mod implementation might be modified to account for information from the previous year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934BA-3BC7-A268-498B-FA3EF583B994}"/>
              </a:ext>
            </a:extLst>
          </p:cNvPr>
          <p:cNvSpPr txBox="1"/>
          <p:nvPr/>
        </p:nvSpPr>
        <p:spPr>
          <a:xfrm>
            <a:off x="270294" y="6114369"/>
            <a:ext cx="86034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Source: Minnesota Department of Commerce,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Review and Assessment of Grid Modernization Plans: Guidance for Regulators, Utilities, and Other Stakeholders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2022.</a:t>
            </a:r>
          </a:p>
        </p:txBody>
      </p:sp>
    </p:spTree>
    <p:extLst>
      <p:ext uri="{BB962C8B-B14F-4D97-AF65-F5344CB8AC3E}">
        <p14:creationId xmlns:p14="http://schemas.microsoft.com/office/powerpoint/2010/main" val="2473493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E4CC-14B1-6343-9519-575991E9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369F9-4139-4F4E-AED6-BD82C22EA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91" y="1628775"/>
            <a:ext cx="8580417" cy="4448175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US DOE Grid Modernization Laboratory Consortium website: 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  <a:hlinkClick r:id="rId2"/>
              </a:rPr>
              <a:t>https://www.energy.gov/gmi/grid-modernization-lab-consortium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US DOE,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Modern Distribution Grid: Strategy &amp; Implementation Guidebook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, Volume IV, 2020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US DOE Grid Mod Laboratory Consortium,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hlinkClick r:id="rId4"/>
              </a:rPr>
              <a:t>A Valuation Framework for Informing Grid Modernization Decisions: Guidelines on the Principles and Process of Valuing Grid Services and Technologies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, prepared for the National Association of Regulatory Utility Commissioners, 2019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US DOE,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hlinkClick r:id="rId5"/>
              </a:rPr>
              <a:t>Modern Distribution Grid: Decision Guide,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Volume III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, 2017</a:t>
            </a:r>
          </a:p>
          <a:p>
            <a:pPr marL="0" lvl="1" indent="0">
              <a:spcBef>
                <a:spcPts val="1800"/>
              </a:spcBef>
              <a:spcAft>
                <a:spcPts val="300"/>
              </a:spcAft>
              <a:buSzPct val="9000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T. Woolf, B.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Havumaki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, D. Bhandari, M. Whited and L. Schwartz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i="1" dirty="0">
                <a:hlinkClick r:id="rId6"/>
              </a:rPr>
              <a:t>Benefit-Cost Analysis for Utility-Facing Grid Modernization Investments: Trends, Challenges and Considerations</a:t>
            </a:r>
            <a:r>
              <a:rPr lang="en-US" sz="1400" i="1" dirty="0"/>
              <a:t>,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Berkeley Lab, 2021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Minnesota Department of Commerce,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Review and Assessment of Grid Modernization Plans: Guidance for Regulators, Utilities, and Other Stakeholders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, prepared by Synapse Energy Economics, 2022.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(Docket No. E002/M-21-814, available through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hlinkClick r:id="rId7"/>
              </a:rPr>
              <a:t>eDockets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National Energy Screening Project,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hlinkClick r:id="rId8"/>
              </a:rPr>
              <a:t>National Standard Practice Manual for Benefit-Cost Analysis of Distributed Energy Resources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, 2020</a:t>
            </a:r>
          </a:p>
          <a:p>
            <a:pPr marL="0" indent="0"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25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54B6B-7122-AC5E-048A-5FFAF6B7DE7C}"/>
              </a:ext>
            </a:extLst>
          </p:cNvPr>
          <p:cNvSpPr txBox="1">
            <a:spLocks/>
          </p:cNvSpPr>
          <p:nvPr/>
        </p:nvSpPr>
        <p:spPr>
          <a:xfrm>
            <a:off x="501650" y="1319213"/>
            <a:ext cx="8283575" cy="4857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dirty="0"/>
          </a:p>
          <a:p>
            <a:pPr marL="0" indent="0" algn="ctr">
              <a:buFont typeface="Arial"/>
              <a:buNone/>
            </a:pPr>
            <a:r>
              <a:rPr lang="en-US" sz="1800" b="1" dirty="0"/>
              <a:t>Synapse Energy Economics </a:t>
            </a:r>
            <a:br>
              <a:rPr lang="en-US" sz="1800" dirty="0"/>
            </a:br>
            <a:r>
              <a:rPr lang="en-US" sz="1800" dirty="0"/>
              <a:t>is a research and consulting firm specializing in technical analyses of energy, economic, and environmental topics. Since 1996 Synapse been a leader in providing rigorous analysis of the electric power and natural gas sectors for public interest and governmental clients.</a:t>
            </a:r>
          </a:p>
          <a:p>
            <a:pPr marL="0" indent="0" algn="ctr">
              <a:buFont typeface="Arial"/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Font typeface="Arial"/>
              <a:buNone/>
            </a:pPr>
            <a:r>
              <a:rPr lang="en-US" sz="1900" b="1" dirty="0"/>
              <a:t>Tim Woolf</a:t>
            </a:r>
            <a:br>
              <a:rPr lang="en-US" sz="1900" dirty="0"/>
            </a:br>
            <a:r>
              <a:rPr lang="en-US" sz="1900" dirty="0"/>
              <a:t>Senior Vice-President</a:t>
            </a:r>
            <a:br>
              <a:rPr lang="en-US" sz="1900" dirty="0"/>
            </a:br>
            <a:r>
              <a:rPr lang="en-US" sz="1900" dirty="0"/>
              <a:t>Synapse Energy Economics</a:t>
            </a:r>
            <a:br>
              <a:rPr lang="en-US" sz="1900" dirty="0"/>
            </a:br>
            <a:r>
              <a:rPr lang="en-US" sz="1900" dirty="0"/>
              <a:t>617-453-7031</a:t>
            </a:r>
            <a:br>
              <a:rPr lang="en-US" sz="1900" dirty="0"/>
            </a:br>
            <a:r>
              <a:rPr lang="en-US" sz="1900" dirty="0">
                <a:hlinkClick r:id="rId2"/>
              </a:rPr>
              <a:t>twoolf@synapse-energy.com</a:t>
            </a:r>
            <a:br>
              <a:rPr lang="en-US" sz="1900" dirty="0"/>
            </a:br>
            <a:r>
              <a:rPr lang="en-US" sz="1900" dirty="0">
                <a:hlinkClick r:id="rId3"/>
              </a:rPr>
              <a:t>www.synapse-energy.com</a:t>
            </a:r>
            <a:endParaRPr lang="en-US" sz="1900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3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0422CB-C32A-47D7-A6E9-50DBA59B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BCAs in 21 Grid Mod Plans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5000-5EF0-4971-8920-1888270A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9144000" cy="365125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E77E9C4-4E11-4BD8-AD55-9B6C53D8F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816560"/>
              </p:ext>
            </p:extLst>
          </p:nvPr>
        </p:nvGraphicFramePr>
        <p:xfrm>
          <a:off x="501650" y="1549437"/>
          <a:ext cx="8080376" cy="4301376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22131903"/>
                    </a:ext>
                  </a:extLst>
                </a:gridCol>
                <a:gridCol w="857641">
                  <a:extLst>
                    <a:ext uri="{9D8B030D-6E8A-4147-A177-3AD203B41FA5}">
                      <a16:colId xmlns:a16="http://schemas.microsoft.com/office/drawing/2014/main" val="122143202"/>
                    </a:ext>
                  </a:extLst>
                </a:gridCol>
                <a:gridCol w="890628">
                  <a:extLst>
                    <a:ext uri="{9D8B030D-6E8A-4147-A177-3AD203B41FA5}">
                      <a16:colId xmlns:a16="http://schemas.microsoft.com/office/drawing/2014/main" val="3830364583"/>
                    </a:ext>
                  </a:extLst>
                </a:gridCol>
                <a:gridCol w="933336">
                  <a:extLst>
                    <a:ext uri="{9D8B030D-6E8A-4147-A177-3AD203B41FA5}">
                      <a16:colId xmlns:a16="http://schemas.microsoft.com/office/drawing/2014/main" val="3927694355"/>
                    </a:ext>
                  </a:extLst>
                </a:gridCol>
                <a:gridCol w="1862775">
                  <a:extLst>
                    <a:ext uri="{9D8B030D-6E8A-4147-A177-3AD203B41FA5}">
                      <a16:colId xmlns:a16="http://schemas.microsoft.com/office/drawing/2014/main" val="3414674252"/>
                    </a:ext>
                  </a:extLst>
                </a:gridCol>
                <a:gridCol w="1000954">
                  <a:extLst>
                    <a:ext uri="{9D8B030D-6E8A-4147-A177-3AD203B41FA5}">
                      <a16:colId xmlns:a16="http://schemas.microsoft.com/office/drawing/2014/main" val="3252364993"/>
                    </a:ext>
                  </a:extLst>
                </a:gridCol>
                <a:gridCol w="1089147">
                  <a:extLst>
                    <a:ext uri="{9D8B030D-6E8A-4147-A177-3AD203B41FA5}">
                      <a16:colId xmlns:a16="http://schemas.microsoft.com/office/drawing/2014/main" val="2450970984"/>
                    </a:ext>
                  </a:extLst>
                </a:gridCol>
              </a:tblGrid>
              <a:tr h="35844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Utility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State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Year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Utility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State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Year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7665185"/>
                  </a:ext>
                </a:extLst>
              </a:tr>
              <a:tr h="35844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National Grid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>
                          <a:effectLst/>
                        </a:rPr>
                        <a:t>NY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2016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DTE Energy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MI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2018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6298712"/>
                  </a:ext>
                </a:extLst>
              </a:tr>
              <a:tr h="35844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NYSEG &amp; RGE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>
                          <a:effectLst/>
                        </a:rPr>
                        <a:t>NY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2016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>
                          <a:effectLst/>
                        </a:rPr>
                        <a:t>APS 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AZ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2016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5586596"/>
                  </a:ext>
                </a:extLst>
              </a:tr>
              <a:tr h="35844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Unitil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>
                          <a:effectLst/>
                        </a:rPr>
                        <a:t>MA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2015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PSE&amp;G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NJ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2018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8293740"/>
                  </a:ext>
                </a:extLst>
              </a:tr>
              <a:tr h="35844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National Grid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>
                          <a:effectLst/>
                        </a:rPr>
                        <a:t>MA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2016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LGE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KY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2018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946177"/>
                  </a:ext>
                </a:extLst>
              </a:tr>
              <a:tr h="35844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Eversource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MA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2015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Consumers Energy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MT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2018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0940136"/>
                  </a:ext>
                </a:extLst>
              </a:tr>
              <a:tr h="35844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Public Service Co.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>
                          <a:effectLst/>
                        </a:rPr>
                        <a:t>CO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2016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Central Hudson G&amp;E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NY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2018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292896"/>
                  </a:ext>
                </a:extLst>
              </a:tr>
              <a:tr h="35844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SDGE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CA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2016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Hawaiian Electric Cos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HI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2017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9755081"/>
                  </a:ext>
                </a:extLst>
              </a:tr>
              <a:tr h="35844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Xcel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MN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2017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Southern CA Edison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CA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2016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3170566"/>
                  </a:ext>
                </a:extLst>
              </a:tr>
              <a:tr h="35844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FirstEnergy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OH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2017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CT Light &amp;  Power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CT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2010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4184837"/>
                  </a:ext>
                </a:extLst>
              </a:tr>
              <a:tr h="35844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Vectren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>
                          <a:effectLst/>
                        </a:rPr>
                        <a:t>IN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2017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Entergy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AR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effectLst/>
                        </a:rPr>
                        <a:t>2016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7834968"/>
                  </a:ext>
                </a:extLst>
              </a:tr>
              <a:tr h="35844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National Grid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RI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2018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  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84696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1547E59-35A6-4F33-A1C9-3FB561C658AB}"/>
              </a:ext>
            </a:extLst>
          </p:cNvPr>
          <p:cNvSpPr txBox="1"/>
          <p:nvPr/>
        </p:nvSpPr>
        <p:spPr>
          <a:xfrm>
            <a:off x="501325" y="6041832"/>
            <a:ext cx="740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Source: Woolf et al., </a:t>
            </a:r>
            <a:r>
              <a:rPr lang="en-US" sz="1200" i="1" dirty="0">
                <a:solidFill>
                  <a:schemeClr val="tx2"/>
                </a:solidFill>
                <a:hlinkClick r:id="rId2"/>
              </a:rPr>
              <a:t>Benefit-Cost Analysis for Utility-Facing Grid Modernization Investments</a:t>
            </a:r>
            <a:r>
              <a:rPr lang="en-US" sz="1200" dirty="0">
                <a:solidFill>
                  <a:schemeClr val="tx2"/>
                </a:solidFill>
              </a:rPr>
              <a:t>, prepared for Berkeley Lab, 2021.</a:t>
            </a:r>
          </a:p>
        </p:txBody>
      </p:sp>
    </p:spTree>
    <p:extLst>
      <p:ext uri="{BB962C8B-B14F-4D97-AF65-F5344CB8AC3E}">
        <p14:creationId xmlns:p14="http://schemas.microsoft.com/office/powerpoint/2010/main" val="201416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DA68-FA57-4D87-8310-162F8794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24" y="365127"/>
            <a:ext cx="8496371" cy="653446"/>
          </a:xfrm>
        </p:spPr>
        <p:txBody>
          <a:bodyPr/>
          <a:lstStyle/>
          <a:p>
            <a:r>
              <a:rPr lang="en-US" dirty="0"/>
              <a:t>Review of Grid Mod Plans: Themes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0B56-1D2D-489D-92B6-AA53B209A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63" y="1392523"/>
            <a:ext cx="8253165" cy="496331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items that were generally lacking:</a:t>
            </a:r>
          </a:p>
          <a:p>
            <a:pPr lvl="0">
              <a:spcBef>
                <a:spcPts val="1200"/>
              </a:spcBef>
            </a:pPr>
            <a:r>
              <a:rPr lang="en-US" sz="1800" dirty="0"/>
              <a:t>An overarching rationale for grid modernization investments and an explanation of how individual components will help meet overall goals</a:t>
            </a:r>
          </a:p>
          <a:p>
            <a:pPr lvl="0">
              <a:spcBef>
                <a:spcPts val="1200"/>
              </a:spcBef>
            </a:pPr>
            <a:r>
              <a:rPr lang="en-US" sz="1800" dirty="0"/>
              <a:t>Identification of which cost-effectiveness test was used for the BCA</a:t>
            </a:r>
          </a:p>
          <a:p>
            <a:pPr lvl="0">
              <a:spcBef>
                <a:spcPts val="1200"/>
              </a:spcBef>
            </a:pPr>
            <a:r>
              <a:rPr lang="en-US" sz="1800" dirty="0"/>
              <a:t>Identification of which discount rate was used to determine present values</a:t>
            </a:r>
          </a:p>
          <a:p>
            <a:pPr lvl="0">
              <a:spcBef>
                <a:spcPts val="1200"/>
              </a:spcBef>
            </a:pPr>
            <a:r>
              <a:rPr lang="en-US" sz="1800" dirty="0"/>
              <a:t>Methodologies to account for the interdependencies of grid modernization components</a:t>
            </a:r>
          </a:p>
          <a:p>
            <a:pPr lvl="0">
              <a:spcBef>
                <a:spcPts val="1200"/>
              </a:spcBef>
            </a:pPr>
            <a:r>
              <a:rPr lang="en-US" sz="1800" dirty="0"/>
              <a:t>Methodologies to account for unmonetized benefits of grid modernization components</a:t>
            </a:r>
          </a:p>
          <a:p>
            <a:pPr lvl="0">
              <a:spcBef>
                <a:spcPts val="1200"/>
              </a:spcBef>
            </a:pPr>
            <a:r>
              <a:rPr lang="en-US" sz="1800" dirty="0"/>
              <a:t>Robust definitions of grid modernization metrics and how they will be used to monitor grid modernization costs and benefits over time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Methodologies and discussions for addressing customer equity issues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49B69-F89C-43C7-000D-91F0126DF493}"/>
              </a:ext>
            </a:extLst>
          </p:cNvPr>
          <p:cNvSpPr txBox="1"/>
          <p:nvPr/>
        </p:nvSpPr>
        <p:spPr>
          <a:xfrm>
            <a:off x="501325" y="6041832"/>
            <a:ext cx="740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Source: Woolf et al., </a:t>
            </a:r>
            <a:r>
              <a:rPr lang="en-US" sz="1200" i="1" dirty="0">
                <a:solidFill>
                  <a:schemeClr val="tx2"/>
                </a:solidFill>
                <a:hlinkClick r:id="rId3"/>
              </a:rPr>
              <a:t>Benefit-Cost Analysis for Utility-Facing Grid Modernization Investments</a:t>
            </a:r>
            <a:r>
              <a:rPr lang="en-US" sz="1200" dirty="0">
                <a:solidFill>
                  <a:schemeClr val="tx2"/>
                </a:solidFill>
              </a:rPr>
              <a:t>, prepared for Berkeley Lab, 2021.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2E5C3F-8904-E388-B6AE-AE0C845E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9144000" cy="365125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354210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D1AD-4726-42F0-AA44-EB70DB2D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and Frequency of Claimed Benefits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3F8F97-5CB1-411F-9641-9844E5600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028" y="1582474"/>
            <a:ext cx="7888348" cy="4331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05F2EA-C0EC-6C41-1F5C-37EB4AF96DB5}"/>
              </a:ext>
            </a:extLst>
          </p:cNvPr>
          <p:cNvSpPr txBox="1"/>
          <p:nvPr/>
        </p:nvSpPr>
        <p:spPr>
          <a:xfrm>
            <a:off x="501325" y="6041832"/>
            <a:ext cx="740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Source: Woolf et al., </a:t>
            </a:r>
            <a:r>
              <a:rPr lang="en-US" sz="1200" i="1" dirty="0">
                <a:solidFill>
                  <a:schemeClr val="tx2"/>
                </a:solidFill>
                <a:hlinkClick r:id="rId3"/>
              </a:rPr>
              <a:t>Benefit-Cost Analysis for Utility-Facing Grid Modernization Investments</a:t>
            </a:r>
            <a:r>
              <a:rPr lang="en-US" sz="1200" dirty="0">
                <a:solidFill>
                  <a:schemeClr val="tx2"/>
                </a:solidFill>
              </a:rPr>
              <a:t>, prepared for Berkeley Lab, 2021.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A2DA1-4234-7C0D-4093-A1FE6E37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9144000" cy="365125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389428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5F93-71E8-45D1-B91D-89528ABC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and Frequency of Monetized Benefits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22E3AB-AB62-4F8A-B62E-FA258890D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038" y="1662380"/>
            <a:ext cx="7939862" cy="4339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CAACB1-9366-58DF-D5CD-2F2D49AC0C38}"/>
              </a:ext>
            </a:extLst>
          </p:cNvPr>
          <p:cNvSpPr txBox="1"/>
          <p:nvPr/>
        </p:nvSpPr>
        <p:spPr>
          <a:xfrm>
            <a:off x="501325" y="6041832"/>
            <a:ext cx="740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Source: Woolf et al., </a:t>
            </a:r>
            <a:r>
              <a:rPr lang="en-US" sz="1200" i="1" dirty="0">
                <a:solidFill>
                  <a:schemeClr val="tx2"/>
                </a:solidFill>
                <a:hlinkClick r:id="rId3"/>
              </a:rPr>
              <a:t>Benefit-Cost Analysis for Utility-Facing Grid Modernization Investments</a:t>
            </a:r>
            <a:r>
              <a:rPr lang="en-US" sz="1200" dirty="0">
                <a:solidFill>
                  <a:schemeClr val="tx2"/>
                </a:solidFill>
              </a:rPr>
              <a:t>, prepared for Berkeley Lab, 2021.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92A4B-FF1E-DBA8-3AC0-E942DA98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9144000" cy="365125"/>
          </a:xfrm>
        </p:spPr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23408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F896A5-3423-4D7E-A964-5E81FFA9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D0130-EE17-42A8-9CB9-9E2FC2B35A0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Economic Evaluation of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Grid Modernization Plans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8A72-E854-4AA8-99E6-15693300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Synapse Energy Economics</a:t>
            </a:r>
          </a:p>
        </p:txBody>
      </p:sp>
    </p:spTree>
    <p:extLst>
      <p:ext uri="{BB962C8B-B14F-4D97-AF65-F5344CB8AC3E}">
        <p14:creationId xmlns:p14="http://schemas.microsoft.com/office/powerpoint/2010/main" val="12971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438AA0-43AD-4BD0-B21E-BDBD71F0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Mod Regulatory Contexts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6B752-7B2D-4FD8-906B-78048625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Synapse Energy Economics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9E339B9-CCC6-4048-AB81-F3EC7EF1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86" y="1503365"/>
            <a:ext cx="8283575" cy="485775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Utility seeking review of costs </a:t>
            </a:r>
            <a:r>
              <a:rPr lang="en-US" i="1" dirty="0"/>
              <a:t>before</a:t>
            </a:r>
            <a:r>
              <a:rPr lang="en-US" dirty="0"/>
              <a:t> spending</a:t>
            </a:r>
          </a:p>
          <a:p>
            <a:pPr lvl="1"/>
            <a:r>
              <a:rPr lang="en-US" sz="1600" dirty="0"/>
              <a:t>Typically, in a case dedicated to review of proposed investments</a:t>
            </a:r>
          </a:p>
          <a:p>
            <a:pPr lvl="1"/>
            <a:r>
              <a:rPr lang="en-US" sz="1600" dirty="0"/>
              <a:t>Allows for focused review of proposal (outside rate case)</a:t>
            </a:r>
          </a:p>
          <a:p>
            <a:pPr lvl="1"/>
            <a:r>
              <a:rPr lang="en-US" sz="1600" dirty="0"/>
              <a:t>Sometimes initiated by commission</a:t>
            </a:r>
            <a:r>
              <a:rPr lang="en-US" dirty="0"/>
              <a:t>,</a:t>
            </a:r>
            <a:r>
              <a:rPr lang="en-US" sz="1600" dirty="0"/>
              <a:t> sometimes by the utility</a:t>
            </a:r>
          </a:p>
          <a:p>
            <a:pPr lvl="1"/>
            <a:r>
              <a:rPr lang="en-US" sz="1600" dirty="0"/>
              <a:t>Utility often asks for some form of regulatory guidance or approval</a:t>
            </a:r>
          </a:p>
          <a:p>
            <a:pPr lvl="1"/>
            <a:r>
              <a:rPr lang="en-US" sz="1600" dirty="0"/>
              <a:t>Implications of regulatory guidance or approval vary by state</a:t>
            </a:r>
          </a:p>
          <a:p>
            <a:pPr marL="0" indent="0">
              <a:buNone/>
            </a:pPr>
            <a:r>
              <a:rPr lang="en-US" dirty="0"/>
              <a:t>Utility seeking recovery of costs </a:t>
            </a:r>
            <a:r>
              <a:rPr lang="en-US" i="1" dirty="0"/>
              <a:t>after</a:t>
            </a:r>
            <a:r>
              <a:rPr lang="en-US" dirty="0"/>
              <a:t> spending</a:t>
            </a:r>
          </a:p>
          <a:p>
            <a:pPr lvl="1"/>
            <a:r>
              <a:rPr lang="en-US" sz="1600" dirty="0"/>
              <a:t>Typically, in a rate case</a:t>
            </a:r>
          </a:p>
          <a:p>
            <a:pPr lvl="1"/>
            <a:r>
              <a:rPr lang="en-US" sz="1600" dirty="0"/>
              <a:t>Allows for retrospective prudence review</a:t>
            </a:r>
          </a:p>
          <a:p>
            <a:pPr lvl="1"/>
            <a:r>
              <a:rPr lang="en-US" sz="1600" dirty="0"/>
              <a:t>Allows for review in context of other utility costs</a:t>
            </a:r>
          </a:p>
          <a:p>
            <a:pPr lvl="1"/>
            <a:r>
              <a:rPr lang="en-US" sz="1600" dirty="0"/>
              <a:t>Grid modernization issues might be one of many contentious issues</a:t>
            </a:r>
          </a:p>
          <a:p>
            <a:pPr lvl="1"/>
            <a:r>
              <a:rPr lang="en-US" sz="1600" dirty="0"/>
              <a:t>Difficult to modify, reduce, or disallow costs after they are spent</a:t>
            </a:r>
          </a:p>
          <a:p>
            <a:pPr marL="0" indent="0">
              <a:buNone/>
            </a:pPr>
            <a:r>
              <a:rPr lang="en-US" dirty="0"/>
              <a:t>Most grid modernization plans are submitted </a:t>
            </a:r>
            <a:r>
              <a:rPr lang="en-US" i="1" dirty="0"/>
              <a:t>before</a:t>
            </a:r>
            <a:r>
              <a:rPr lang="en-US" dirty="0"/>
              <a:t> spending</a:t>
            </a:r>
          </a:p>
        </p:txBody>
      </p:sp>
    </p:spTree>
    <p:extLst>
      <p:ext uri="{BB962C8B-B14F-4D97-AF65-F5344CB8AC3E}">
        <p14:creationId xmlns:p14="http://schemas.microsoft.com/office/powerpoint/2010/main" val="393934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3593</Words>
  <Application>Microsoft Office PowerPoint</Application>
  <PresentationFormat>On-screen Show (4:3)</PresentationFormat>
  <Paragraphs>577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</vt:lpstr>
      <vt:lpstr>Lucida Grande</vt:lpstr>
      <vt:lpstr>Symbol</vt:lpstr>
      <vt:lpstr>Wingdings</vt:lpstr>
      <vt:lpstr>Office Theme</vt:lpstr>
      <vt:lpstr>Economic Assessment of  Grid Modernization Plans</vt:lpstr>
      <vt:lpstr>Overview</vt:lpstr>
      <vt:lpstr>  </vt:lpstr>
      <vt:lpstr>Review of BCAs in 21 Grid Mod Plans</vt:lpstr>
      <vt:lpstr>Review of Grid Mod Plans: Themes </vt:lpstr>
      <vt:lpstr>Type and Frequency of Claimed Benefits</vt:lpstr>
      <vt:lpstr>Type and Frequency of Monetized Benefits</vt:lpstr>
      <vt:lpstr>  </vt:lpstr>
      <vt:lpstr>Grid Mod Regulatory Contexts</vt:lpstr>
      <vt:lpstr>Examples of Grid Mod Benefits</vt:lpstr>
      <vt:lpstr>Examples of Grid Mod Costs</vt:lpstr>
      <vt:lpstr>Interdependence of Components</vt:lpstr>
      <vt:lpstr>Core Components Versus Applications</vt:lpstr>
      <vt:lpstr>Principles for Grid Mod Economic Analysis</vt:lpstr>
      <vt:lpstr>Articulate Grid Modernization Goals</vt:lpstr>
      <vt:lpstr>Example performance metrics</vt:lpstr>
      <vt:lpstr>  </vt:lpstr>
      <vt:lpstr>Description of BCA and LCBF</vt:lpstr>
      <vt:lpstr>BCA Versus Least-Cost/Best-Fit</vt:lpstr>
      <vt:lpstr>Economic Evaluation Options (from DOE)</vt:lpstr>
      <vt:lpstr>BCA Versus Least-Cost/Best-Fit</vt:lpstr>
      <vt:lpstr>Is There a “Need” for the Investment?</vt:lpstr>
      <vt:lpstr>When Should BCA Be Used Instead of LCBF?</vt:lpstr>
      <vt:lpstr>BCA Provides More Information than LCBF</vt:lpstr>
      <vt:lpstr>  </vt:lpstr>
      <vt:lpstr>Accounting for Interdependences </vt:lpstr>
      <vt:lpstr>Accounting for Interdependences: Example</vt:lpstr>
      <vt:lpstr>Accounting for Non-Monetized Benefits</vt:lpstr>
      <vt:lpstr>Accounting for Non-Monetized Benefits: Example</vt:lpstr>
      <vt:lpstr>Addressing Customer Equity</vt:lpstr>
      <vt:lpstr>Ensuring Net Benefits to Customers</vt:lpstr>
      <vt:lpstr>Questions Public Utility Commissions Can Ask (1)</vt:lpstr>
      <vt:lpstr>Questions Public Utility Commissions Can Ask (2)</vt:lpstr>
      <vt:lpstr>Resources for more information</vt:lpstr>
      <vt:lpstr>Contact</vt:lpstr>
    </vt:vector>
  </TitlesOfParts>
  <Company>PNNL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London</dc:creator>
  <cp:lastModifiedBy>Jackson Haslup</cp:lastModifiedBy>
  <cp:revision>164</cp:revision>
  <dcterms:created xsi:type="dcterms:W3CDTF">2016-09-19T20:28:28Z</dcterms:created>
  <dcterms:modified xsi:type="dcterms:W3CDTF">2022-06-14T15:38:53Z</dcterms:modified>
</cp:coreProperties>
</file>