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4"/>
  </p:notesMasterIdLst>
  <p:handoutMasterIdLst>
    <p:handoutMasterId r:id="rId15"/>
  </p:handoutMasterIdLst>
  <p:sldIdLst>
    <p:sldId id="256" r:id="rId3"/>
    <p:sldId id="352" r:id="rId4"/>
    <p:sldId id="364" r:id="rId5"/>
    <p:sldId id="369" r:id="rId6"/>
    <p:sldId id="368" r:id="rId7"/>
    <p:sldId id="362" r:id="rId8"/>
    <p:sldId id="363" r:id="rId9"/>
    <p:sldId id="370" r:id="rId10"/>
    <p:sldId id="367" r:id="rId11"/>
    <p:sldId id="260" r:id="rId12"/>
    <p:sldId id="350" r:id="rId13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94746" autoAdjust="0"/>
  </p:normalViewPr>
  <p:slideViewPr>
    <p:cSldViewPr>
      <p:cViewPr varScale="1">
        <p:scale>
          <a:sx n="81" d="100"/>
          <a:sy n="81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544" y="-120"/>
      </p:cViewPr>
      <p:guideLst>
        <p:guide orient="horz" pos="2952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r">
              <a:defRPr sz="1300"/>
            </a:lvl1pPr>
          </a:lstStyle>
          <a:p>
            <a:fld id="{9789D214-4521-4947-BA02-2C726E8AB5F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r">
              <a:defRPr sz="1300"/>
            </a:lvl1pPr>
          </a:lstStyle>
          <a:p>
            <a:fld id="{8168DFFE-9E56-478F-85CE-7B3D035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r">
              <a:defRPr sz="1300"/>
            </a:lvl1pPr>
          </a:lstStyle>
          <a:p>
            <a:fld id="{68233CAA-3586-4829-B10B-64FE3002364E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5" tIns="46983" rIns="93965" bIns="469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65" tIns="46983" rIns="93965" bIns="469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r">
              <a:defRPr sz="1300"/>
            </a:lvl1pPr>
          </a:lstStyle>
          <a:p>
            <a:fld id="{058EA60E-3CAC-4721-90CF-A68F728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95501" y="4800600"/>
            <a:ext cx="4686299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92521" y="3424535"/>
            <a:ext cx="20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82173"/>
            <a:ext cx="8229600" cy="68907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  <a:br>
              <a:rPr kumimoji="0" lang="en-US" dirty="0"/>
            </a:br>
            <a:r>
              <a:rPr kumimoji="0" lang="en-US" sz="2400" dirty="0"/>
              <a:t>And here’s where the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4688"/>
            <a:ext cx="8229600" cy="4325112"/>
          </a:xfrm>
        </p:spPr>
        <p:txBody>
          <a:bodyPr/>
          <a:lstStyle>
            <a:lvl1pPr marL="365760" indent="-256032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8368" indent="-246888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23544" indent="-219456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79576" indent="-201168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89888" indent="-18288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3200400" cy="1905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019800" y="762000"/>
            <a:ext cx="18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 Group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A4F4A2-887D-4A53-9E5F-F9910A9990A8}" type="slidenum">
              <a:rPr lang="en-US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81000" y="530129"/>
            <a:ext cx="8229600" cy="689071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2400" dirty="0"/>
              <a:t>And here’s where the 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181600" y="6477000"/>
            <a:ext cx="3200400" cy="1905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A4F4A2-887D-4A53-9E5F-F9910A9990A8}" type="slidenum">
              <a:rPr lang="en-US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  <p:extLst>
      <p:ext uri="{BB962C8B-B14F-4D97-AF65-F5344CB8AC3E}">
        <p14:creationId xmlns:p14="http://schemas.microsoft.com/office/powerpoint/2010/main" val="35376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  <a:br>
              <a:rPr kumimoji="0" lang="en-US" dirty="0"/>
            </a:br>
            <a:r>
              <a:rPr kumimoji="0" lang="en-US" sz="2400" dirty="0"/>
              <a:t>And here’s where the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256032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8368" indent="-2468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23544" indent="-219456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79576" indent="-20116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89888"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667500"/>
            <a:ext cx="3200400" cy="190500"/>
          </a:xfrm>
        </p:spPr>
        <p:txBody>
          <a:bodyPr/>
          <a:lstStyle/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1103"/>
            <a:ext cx="762000" cy="365760"/>
          </a:xfrm>
        </p:spPr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10200" y="0"/>
            <a:ext cx="20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  <p:extLst>
      <p:ext uri="{BB962C8B-B14F-4D97-AF65-F5344CB8AC3E}">
        <p14:creationId xmlns:p14="http://schemas.microsoft.com/office/powerpoint/2010/main" val="3379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Copyright 2012 Wired Group. 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805973"/>
            <a:ext cx="8229600" cy="6890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618488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1" y="6553200"/>
            <a:ext cx="359386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4848" y="6490536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187F743-FD0E-4434-992B-1A16F463B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0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7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 baseline="0">
          <a:solidFill>
            <a:schemeClr val="accent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5760" indent="-256032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8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58368" indent="-246888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6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923544" indent="-219456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4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79576" indent="-201168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2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0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2012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40" y="1371600"/>
            <a:ext cx="84582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en-US" sz="4000" dirty="0"/>
              <a:t>Standard Practices in Distribution Planning and Operations and Their Increasing Abuses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21336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NASUCA Annual Meeting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November 9, 2021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Dennis Stephens, Sr. Technical Consultant, Wired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883223"/>
            <a:ext cx="50635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Unleashing Latent Value in Distribution Utility Businesses</a:t>
            </a:r>
          </a:p>
        </p:txBody>
      </p:sp>
    </p:spTree>
    <p:extLst>
      <p:ext uri="{BB962C8B-B14F-4D97-AF65-F5344CB8AC3E}">
        <p14:creationId xmlns:p14="http://schemas.microsoft.com/office/powerpoint/2010/main" val="21843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0" y="6440488"/>
            <a:ext cx="3843827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35" dirty="0" err="1">
                <a:solidFill>
                  <a:srgbClr val="231F20"/>
                </a:solidFill>
                <a:latin typeface="Calibri"/>
                <a:cs typeface="Calibri"/>
              </a:rPr>
              <a:t>Jde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Cohort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Calibri"/>
                <a:cs typeface="Calibri"/>
              </a:rPr>
              <a:t>Roadmap</a:t>
            </a:r>
            <a:r>
              <a:rPr sz="706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-75" dirty="0">
                <a:solidFill>
                  <a:srgbClr val="231F20"/>
                </a:solidFill>
                <a:latin typeface="Calibri"/>
                <a:cs typeface="Calibri"/>
              </a:rPr>
              <a:t>—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4" dirty="0">
                <a:solidFill>
                  <a:srgbClr val="231F20"/>
                </a:solidFill>
                <a:latin typeface="Calibri"/>
                <a:cs typeface="Calibri"/>
              </a:rPr>
              <a:t>NARUC-NASEO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3" dirty="0">
                <a:solidFill>
                  <a:srgbClr val="231F20"/>
                </a:solidFill>
                <a:latin typeface="Calibri"/>
                <a:cs typeface="Calibri"/>
              </a:rPr>
              <a:t>Task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231F20"/>
                </a:solidFill>
                <a:latin typeface="Calibri"/>
                <a:cs typeface="Calibri"/>
              </a:rPr>
              <a:t>Force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Comprehensive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Electricity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Calibri"/>
                <a:cs typeface="Calibri"/>
              </a:rPr>
              <a:t>Planning </a:t>
            </a:r>
            <a:r>
              <a:rPr sz="706" spc="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-159" dirty="0">
                <a:solidFill>
                  <a:srgbClr val="231F20"/>
                </a:solidFill>
                <a:latin typeface="Calibri"/>
                <a:cs typeface="Calibri"/>
              </a:rPr>
              <a:t>|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706" b="1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706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383" y="743620"/>
            <a:ext cx="5742454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b="1" spc="71" dirty="0">
                <a:solidFill>
                  <a:srgbClr val="1C4483"/>
                </a:solidFill>
                <a:latin typeface="Calibri"/>
                <a:cs typeface="Calibri"/>
              </a:rPr>
              <a:t>Jade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6" dirty="0">
                <a:solidFill>
                  <a:srgbClr val="1C4483"/>
                </a:solidFill>
                <a:latin typeface="Calibri"/>
                <a:cs typeface="Calibri"/>
              </a:rPr>
              <a:t>Cohort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6" dirty="0">
                <a:solidFill>
                  <a:srgbClr val="1C4483"/>
                </a:solidFill>
                <a:latin typeface="Calibri"/>
                <a:cs typeface="Calibri"/>
              </a:rPr>
              <a:t>Flowchart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dirty="0">
                <a:solidFill>
                  <a:srgbClr val="1C4483"/>
                </a:solidFill>
                <a:latin typeface="Calibri"/>
                <a:cs typeface="Calibri"/>
              </a:rPr>
              <a:t>of</a:t>
            </a:r>
            <a:r>
              <a:rPr sz="1324" b="1" spc="-22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2" dirty="0">
                <a:solidFill>
                  <a:srgbClr val="1C4483"/>
                </a:solidFill>
                <a:latin typeface="Calibri"/>
                <a:cs typeface="Calibri"/>
              </a:rPr>
              <a:t>Idealized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2" dirty="0">
                <a:solidFill>
                  <a:srgbClr val="1C4483"/>
                </a:solidFill>
                <a:latin typeface="Calibri"/>
                <a:cs typeface="Calibri"/>
              </a:rPr>
              <a:t>Comprehensive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31" dirty="0">
                <a:solidFill>
                  <a:srgbClr val="1C4483"/>
                </a:solidFill>
                <a:latin typeface="Calibri"/>
                <a:cs typeface="Calibri"/>
              </a:rPr>
              <a:t>Electricity</a:t>
            </a:r>
            <a:r>
              <a:rPr sz="1324" b="1" spc="-22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40" dirty="0">
                <a:solidFill>
                  <a:srgbClr val="1C4483"/>
                </a:solidFill>
                <a:latin typeface="Calibri"/>
                <a:cs typeface="Calibri"/>
              </a:rPr>
              <a:t>Planning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31" dirty="0">
                <a:solidFill>
                  <a:srgbClr val="1C4483"/>
                </a:solidFill>
                <a:latin typeface="Calibri"/>
                <a:cs typeface="Calibri"/>
              </a:rPr>
              <a:t>Process</a:t>
            </a:r>
            <a:endParaRPr sz="1324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43" y="1159921"/>
            <a:ext cx="7615739" cy="36814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6301" y="4897419"/>
            <a:ext cx="2210696" cy="11929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2226" y="4897419"/>
            <a:ext cx="2726390" cy="1192977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0F95E64F-235E-42FE-A66F-065244CEEF0A}"/>
              </a:ext>
            </a:extLst>
          </p:cNvPr>
          <p:cNvSpPr/>
          <p:nvPr/>
        </p:nvSpPr>
        <p:spPr>
          <a:xfrm>
            <a:off x="4362226" y="3962400"/>
            <a:ext cx="895574" cy="5849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AD8BE-D0B3-4F74-83DB-A4F8198EDCC4}"/>
              </a:ext>
            </a:extLst>
          </p:cNvPr>
          <p:cNvSpPr txBox="1"/>
          <p:nvPr/>
        </p:nvSpPr>
        <p:spPr>
          <a:xfrm>
            <a:off x="4997972" y="4535989"/>
            <a:ext cx="2313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 Distinct Grid Mod Process Is Not Necessary!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094339D-1260-4E35-895A-BEF5950063B8}"/>
              </a:ext>
            </a:extLst>
          </p:cNvPr>
          <p:cNvSpPr/>
          <p:nvPr/>
        </p:nvSpPr>
        <p:spPr>
          <a:xfrm flipH="1" flipV="1">
            <a:off x="4850685" y="4224161"/>
            <a:ext cx="278805" cy="3682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1306" y="1626302"/>
            <a:ext cx="4447050" cy="334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Dennis Stephens, Wired Group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Dstephens@wiredgroup.net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Mobile 303-434-0957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303-997-0317, x-701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www.wiredgroup.net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www.utilityevaluator.com</a:t>
            </a:r>
          </a:p>
        </p:txBody>
      </p:sp>
    </p:spTree>
    <p:extLst>
      <p:ext uri="{BB962C8B-B14F-4D97-AF65-F5344CB8AC3E}">
        <p14:creationId xmlns:p14="http://schemas.microsoft.com/office/powerpoint/2010/main" val="14543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F541-910F-4283-AD0C-B66A87EB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565848" cy="68907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Risk Informed Cost Benefit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9DAD-BFE9-4ACF-AD81-C72F7CE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99FA9-B6E7-4A87-BD57-1F53F3A2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8A627E-93DF-491A-91E1-6A170A8ECCA7}"/>
              </a:ext>
            </a:extLst>
          </p:cNvPr>
          <p:cNvSpPr txBox="1"/>
          <p:nvPr/>
        </p:nvSpPr>
        <p:spPr>
          <a:xfrm>
            <a:off x="614308" y="2223607"/>
            <a:ext cx="791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Probability of Event Occurrence X Cost of event Consequences = Risk Cost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55762-FA67-45A5-A3B9-D040ACFFD303}"/>
              </a:ext>
            </a:extLst>
          </p:cNvPr>
          <p:cNvSpPr txBox="1"/>
          <p:nvPr/>
        </p:nvSpPr>
        <p:spPr>
          <a:xfrm>
            <a:off x="695216" y="3931386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Risk Cost exceeds Solution cost, proceed with project. </a:t>
            </a:r>
          </a:p>
        </p:txBody>
      </p:sp>
    </p:spTree>
    <p:extLst>
      <p:ext uri="{BB962C8B-B14F-4D97-AF65-F5344CB8AC3E}">
        <p14:creationId xmlns:p14="http://schemas.microsoft.com/office/powerpoint/2010/main" val="29144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F541-910F-4283-AD0C-B66A87EB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565848" cy="68907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 VAR Regulation Profile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9DAD-BFE9-4ACF-AD81-C72F7CE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99FA9-B6E7-4A87-BD57-1F53F3A2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1C6F9B-8FD6-4E14-82E2-5CB2D148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75" t="46223" r="4289" b="29685"/>
          <a:stretch/>
        </p:blipFill>
        <p:spPr bwMode="auto">
          <a:xfrm>
            <a:off x="1085850" y="2160270"/>
            <a:ext cx="6972300" cy="3249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3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F541-910F-4283-AD0C-B66A87EB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565848" cy="68907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Simple feeder protection diagram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9DAD-BFE9-4ACF-AD81-C72F7CE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99FA9-B6E7-4A87-BD57-1F53F3A2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8E5084-CAD1-4ADB-94E9-7026FBCE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88" t="23872" r="6256" b="55748"/>
          <a:stretch/>
        </p:blipFill>
        <p:spPr bwMode="auto">
          <a:xfrm>
            <a:off x="544998" y="1947999"/>
            <a:ext cx="8054003" cy="321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B6250-5B1F-4E6B-96AD-F53246003731}"/>
              </a:ext>
            </a:extLst>
          </p:cNvPr>
          <p:cNvSpPr/>
          <p:nvPr/>
        </p:nvSpPr>
        <p:spPr>
          <a:xfrm>
            <a:off x="6019800" y="1828800"/>
            <a:ext cx="2819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Feeder Profile</a:t>
            </a:r>
          </a:p>
        </p:txBody>
      </p:sp>
    </p:spTree>
    <p:extLst>
      <p:ext uri="{BB962C8B-B14F-4D97-AF65-F5344CB8AC3E}">
        <p14:creationId xmlns:p14="http://schemas.microsoft.com/office/powerpoint/2010/main" val="12330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F541-910F-4283-AD0C-B66A87EBE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565848" cy="68907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IntelliTeam auto-restoration diagram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9DAD-BFE9-4ACF-AD81-C72F7CE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99FA9-B6E7-4A87-BD57-1F53F3A2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Schematic&#10;&#10;Description automatically generated with low confidence">
            <a:extLst>
              <a:ext uri="{FF2B5EF4-FFF2-40B4-BE49-F238E27FC236}">
                <a16:creationId xmlns:a16="http://schemas.microsoft.com/office/drawing/2014/main" id="{7B75A5BA-60EC-4279-BAAF-AFDCD7C46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9" t="25021" r="27037" b="24938"/>
          <a:stretch/>
        </p:blipFill>
        <p:spPr bwMode="auto">
          <a:xfrm>
            <a:off x="990600" y="1390151"/>
            <a:ext cx="7998494" cy="4553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44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FFA8-8E7C-449F-BA1C-B7FE547A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Utility Practices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48D6A-75A6-4450-9544-CB91BBB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3000" y="6477000"/>
            <a:ext cx="3429000" cy="228600"/>
          </a:xfrm>
        </p:spPr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5B7449-F40F-4EFD-8952-A92C05456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862243"/>
              </p:ext>
            </p:extLst>
          </p:nvPr>
        </p:nvGraphicFramePr>
        <p:xfrm>
          <a:off x="533400" y="1695450"/>
          <a:ext cx="81534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3634943634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50423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0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In-service Failure of High-Consequence Assets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Substation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Utility 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Periodic, objective testing programs to identify assets in need of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In-service Failure of Low-Consequence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Run-to-Failure (for overhead)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strikes and replace (for underground)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0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Circuits with Poor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Worst Performing Circuit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1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143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20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FFA8-8E7C-449F-BA1C-B7FE547A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Practices and Common Abuses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48D6A-75A6-4450-9544-CB91BBB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800" y="6477000"/>
            <a:ext cx="3505200" cy="228600"/>
          </a:xfrm>
        </p:spPr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5B7449-F40F-4EFD-8952-A92C05456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225761"/>
              </p:ext>
            </p:extLst>
          </p:nvPr>
        </p:nvGraphicFramePr>
        <p:xfrm>
          <a:off x="381000" y="1695450"/>
          <a:ext cx="8229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349436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50423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Abuse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0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Periodic, objective testing programs to identify assets with high consequence of failure in need of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Indiscriminate asset replacement due to age (prospective replacement)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Run-to-Failure for assets with low consequence of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 Rebuild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0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Worst Performing Circuit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 Rebuild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1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Planning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Separate, distinct grid modernization efforts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 Vehicles, oh my!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Two-way Power Flow, oh my!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143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4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FFA8-8E7C-449F-BA1C-B7FE547A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So, What has changed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48D6A-75A6-4450-9544-CB91BBB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800" y="6477000"/>
            <a:ext cx="3505200" cy="228600"/>
          </a:xfrm>
        </p:spPr>
        <p:txBody>
          <a:bodyPr/>
          <a:lstStyle/>
          <a:p>
            <a:r>
              <a:rPr lang="en-US" dirty="0"/>
              <a:t>Copyright 2012-2021 Wired Group.  All Rights Reserved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E5B7449-F40F-4EFD-8952-A92C054562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80541"/>
              </p:ext>
            </p:extLst>
          </p:nvPr>
        </p:nvGraphicFramePr>
        <p:xfrm>
          <a:off x="381000" y="169545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349436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50423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Insist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0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even low penetrations of DER will cause problems on the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HECO in Hawaii has the highest penetration of DER in the country at 35% and they are just starting to implement some of these systems.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5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need to implement large interactive system like ADMS and DERMS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 systems may not be needed for years because of the slow implementation of DERs on the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30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need to implement equipment system 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should only be implemented on circuits when cost justified.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1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need to replace distribution equipment in advance of failures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should only replace significant equipment based on testing and allow distribution equipment to “Run to Failure”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143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36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1B0A-0164-4628-9767-A0D612B5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04947-C290-44B7-A235-CECE9D34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2013 Wired Group.  All Rights Reserved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2484D4-EB5A-4CAE-B9E7-85B0936BC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6" t="33199" r="49232" b="26486"/>
          <a:stretch/>
        </p:blipFill>
        <p:spPr bwMode="auto">
          <a:xfrm>
            <a:off x="540050" y="1741123"/>
            <a:ext cx="7689550" cy="4050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241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15758</TotalTime>
  <Words>467</Words>
  <Application>Microsoft Office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Urban</vt:lpstr>
      <vt:lpstr>Custom Design</vt:lpstr>
      <vt:lpstr>Standard Practices in Distribution Planning and Operations and Their Increasing Abuses</vt:lpstr>
      <vt:lpstr>Risk Informed Cost Benefit Analysis</vt:lpstr>
      <vt:lpstr>Volt VAR Regulation Profile</vt:lpstr>
      <vt:lpstr>Simple feeder protection diagram</vt:lpstr>
      <vt:lpstr>IntelliTeam auto-restoration diagram</vt:lpstr>
      <vt:lpstr>Standard Utility Practices</vt:lpstr>
      <vt:lpstr>Standard Practices and Common Abuses</vt:lpstr>
      <vt:lpstr>So, What has changed</vt:lpstr>
      <vt:lpstr>ADMS</vt:lpstr>
      <vt:lpstr>PowerPoint Presentation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J. Alvarez</dc:creator>
  <cp:lastModifiedBy>Dennis Stephens</cp:lastModifiedBy>
  <cp:revision>642</cp:revision>
  <cp:lastPrinted>2014-08-27T17:19:03Z</cp:lastPrinted>
  <dcterms:created xsi:type="dcterms:W3CDTF">2012-04-16T23:25:29Z</dcterms:created>
  <dcterms:modified xsi:type="dcterms:W3CDTF">2021-11-08T23:14:34Z</dcterms:modified>
</cp:coreProperties>
</file>