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F1F72-4465-47EC-A473-303389C40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1E5620-08E0-4FCE-B4C5-FB95036497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87211-D4B3-42AB-A198-7E279E7A4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59405-9E83-4AE7-80EB-1EF7D36D0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52A14-7953-4F77-85FE-BF87AB86F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08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EAF71-4838-48E3-ABCC-D1DFAF8D6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052FA0-9745-4C99-B99B-098DA4D26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3096F-F929-4B88-A8BC-724CBB9CF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E9348-FA9D-4631-BBC8-3B3688321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7813C-06E4-48BA-ABA1-4AB775B59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285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CC01B7-6269-4FD4-8722-DE6ABAF8D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74B3BA-6621-474C-A243-21352AEF4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0EBBB-AE23-44C4-9FE0-8305584D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4C4F1-ED51-4570-8C1A-9E31E85DB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CBADB-1E2D-4F4B-9807-E7095A6E2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11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9CEDF-CB65-4891-A25A-71CC23D0C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F9C33-A028-4179-8EFA-18F737EDD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4B566-D480-4573-B5FF-7FD007707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651F0-97DA-4EB3-BA6B-87EA7F723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CBCBD-8F75-467A-99E0-2A5813FC8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01B04-BF58-4790-931C-EE881692E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F5992-7B3E-4561-B9B4-C696D6BAB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290C6-8564-4778-AA92-B4EF49268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6B206-77FF-4201-B2E5-F7B13DE62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6445E-D09C-452E-9F00-4E6EEA1EF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56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00646-3EBB-4627-B3E8-D21ACE74E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E1D40-AE2E-4817-B17B-88CE03A509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C7A12B-387F-4AE0-9862-BBEFB981F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CB3AE7-CF68-4A7B-BE75-05AE728D8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D097E-1F4E-43F9-AAB9-83CBB6686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94A2A-B042-40F6-8703-53783AC58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92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74954-F76B-43F1-965E-D64E1F14A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27364-38B6-495B-A919-64D09F45D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85810B-D2B9-4051-B008-0D1805379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992B4C-6704-4C83-A2DA-D83EB49369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39304D-798E-4E72-B357-B4A19920C5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94A88C-4459-4378-8497-3B365CC66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7AF21C-4AA8-4FA1-B922-2E50B41D7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9C508B-A48B-4740-AD1E-6AB64D7AA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01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96122-E105-46EF-ADC5-4EB7DD37C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5347B1-029F-4889-BE18-E410DD85E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D33728-B2BC-49B0-9906-0C2BFCAF1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54D6E-81B8-4AA0-8E03-51E7865E3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1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539282-EA20-4C90-B9F8-AFF58DA94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996BD8-7C55-491D-8A1C-80D66DB7C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5D24D-6F44-466D-AD95-947C446F6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43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84FDC-7A0A-4240-AB7D-4AA0D3FEF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C467F-14D7-4C56-AC92-887FDC78A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3A3162-7146-4A5C-9810-1F550C3831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A55EC-D292-45CF-A149-2AD6552EA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45F26-1361-4DD0-9F9A-6486903F5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D7439D-354F-4309-A880-AE4D584E3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2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7D092-DC68-49BC-8FC9-B4CC0A6A8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C13856-23D4-47BA-ABDC-B1F6669BB7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458042-00DC-4271-8141-8EE0D2220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C9DE0-11FF-4A50-BF38-101E638EA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371E38-2A09-4C3D-8494-B41DBB360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1709A-918F-4712-8936-83A543EDE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5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2F882D-C8B7-4A76-B5E6-CAE144E6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DAB6C6-82A0-43C1-AC65-7C2868AAC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68E10-06C0-44D7-BE06-1AB07D472D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C6CA3-42E6-499C-806F-7E74E31A938A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8F188-6ABE-40FF-B0DF-CF2E3D2EE5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88876-8551-42EB-81E3-7E217A092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F2D9F-541D-48DC-A329-FC2C3CECA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96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5676FFF-C942-43E7-8A3B-174EE057D6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03" y="424565"/>
            <a:ext cx="8085714" cy="617142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ECF1F8D-03AA-4AAD-9D87-71CBFB27DB83}"/>
              </a:ext>
            </a:extLst>
          </p:cNvPr>
          <p:cNvSpPr txBox="1"/>
          <p:nvPr/>
        </p:nvSpPr>
        <p:spPr>
          <a:xfrm>
            <a:off x="8930640" y="640080"/>
            <a:ext cx="28549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Reliant (NRG) sampled four (4) years of hourly historical data for 5,000 residential electric-heat customers who were </a:t>
            </a:r>
            <a:r>
              <a:rPr lang="en-US" i="1" dirty="0"/>
              <a:t>not interrupted</a:t>
            </a:r>
            <a:r>
              <a:rPr lang="en-US" dirty="0"/>
              <a:t> during Winter Storm Uri. </a:t>
            </a:r>
          </a:p>
          <a:p>
            <a:endParaRPr lang="en-US" dirty="0"/>
          </a:p>
          <a:p>
            <a:r>
              <a:rPr lang="en-US" dirty="0"/>
              <a:t>Each dot represents a measurement of the hourly usage per avg customer in the sample. Purple dots represent samples taken for hours during Winter Storm Uri.</a:t>
            </a:r>
          </a:p>
        </p:txBody>
      </p:sp>
    </p:spTree>
    <p:extLst>
      <p:ext uri="{BB962C8B-B14F-4D97-AF65-F5344CB8AC3E}">
        <p14:creationId xmlns:p14="http://schemas.microsoft.com/office/powerpoint/2010/main" val="408507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2E860-80C7-42F8-8156-7CB7EAACC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A0293-A47F-4D9C-AF6E-44871419B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24B1B30-D26B-432B-B76E-0DBBE69BFE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062" y="0"/>
            <a:ext cx="115908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473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073016-B734-483B-8953-5BADEE145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0"/>
            <a:ext cx="8157458" cy="6858000"/>
          </a:xfrm>
          <a:prstGeom prst="rect">
            <a:avLst/>
          </a:prstGeom>
          <a:gradFill>
            <a:gsLst>
              <a:gs pos="2000">
                <a:schemeClr val="accent1"/>
              </a:gs>
              <a:gs pos="78000">
                <a:schemeClr val="accent1">
                  <a:lumMod val="50000"/>
                </a:schemeClr>
              </a:gs>
              <a:gs pos="100000">
                <a:srgbClr val="000000">
                  <a:alpha val="85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A7EAB6-59D3-4325-8DE6-E0CA4009C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4537" y="1839884"/>
            <a:ext cx="8157460" cy="5017687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100000">
                <a:srgbClr val="000000">
                  <a:alpha val="44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63179" y="-33131"/>
            <a:ext cx="6857999" cy="6923403"/>
          </a:xfrm>
          <a:prstGeom prst="rect">
            <a:avLst/>
          </a:prstGeom>
          <a:gradFill>
            <a:gsLst>
              <a:gs pos="56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8C972F33-951C-42E6-A02C-35E26C562B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50" y="457200"/>
            <a:ext cx="10680700" cy="59436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E6D54C-6380-424F-A788-2B4500BBDEEC}"/>
              </a:ext>
            </a:extLst>
          </p:cNvPr>
          <p:cNvSpPr txBox="1"/>
          <p:nvPr/>
        </p:nvSpPr>
        <p:spPr>
          <a:xfrm>
            <a:off x="755650" y="5953759"/>
            <a:ext cx="10680700" cy="447041"/>
          </a:xfrm>
          <a:prstGeom prst="rect">
            <a:avLst/>
          </a:prstGeom>
          <a:solidFill>
            <a:srgbClr val="000000">
              <a:alpha val="50000"/>
            </a:srgb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sz="1300" dirty="0">
                <a:solidFill>
                  <a:srgbClr val="FFFFFF"/>
                </a:solidFill>
              </a:rPr>
              <a:t>Guy Sharman &amp; Jeffrey Merola, “Beyond Texas: Evaluating Customer Exposure to Energy Price Spikes—A Case Study of Winter Storm Uri, February 2021” (</a:t>
            </a:r>
            <a:r>
              <a:rPr lang="en-US" sz="1300" dirty="0" err="1">
                <a:solidFill>
                  <a:srgbClr val="FFFFFF"/>
                </a:solidFill>
              </a:rPr>
              <a:t>Intelometry</a:t>
            </a:r>
            <a:r>
              <a:rPr lang="en-US" sz="1300" dirty="0">
                <a:solidFill>
                  <a:srgbClr val="FFFFFF"/>
                </a:solidFill>
              </a:rPr>
              <a:t>: Oct. 2021).</a:t>
            </a:r>
          </a:p>
        </p:txBody>
      </p:sp>
    </p:spTree>
    <p:extLst>
      <p:ext uri="{BB962C8B-B14F-4D97-AF65-F5344CB8AC3E}">
        <p14:creationId xmlns:p14="http://schemas.microsoft.com/office/powerpoint/2010/main" val="2812117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6E48AFA-8884-4F68-A44F-D2C1E8609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657FE7-9312-450D-BA0D-3AC222FD2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998018"/>
            <a:ext cx="3981854" cy="2216513"/>
          </a:xfrm>
        </p:spPr>
        <p:txBody>
          <a:bodyPr>
            <a:normAutofit/>
          </a:bodyPr>
          <a:lstStyle/>
          <a:p>
            <a:r>
              <a:rPr lang="en-US" sz="3700" dirty="0"/>
              <a:t>Consumer Impacts will Linger for Decades</a:t>
            </a: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969D19A6-08CB-498C-93EC-3FFB021FC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6EBDE29F-E2E7-4190-88E2-B808D91BD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914" y="987301"/>
            <a:ext cx="10872172" cy="2391877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41555-63D4-4C32-8F62-C0762B133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0835" y="3998019"/>
            <a:ext cx="6382966" cy="2216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/>
              <a:t>ONEGas’s operating company Oklahoma Natural Gas proposing an $875-1,375 fee tied to cost per residential customer of Uri gas purchases, to be paid over time.  </a:t>
            </a:r>
          </a:p>
          <a:p>
            <a:pPr marL="0" indent="0">
              <a:buNone/>
            </a:pPr>
            <a:r>
              <a:rPr lang="en-US" sz="2000"/>
              <a:t>ONEGas spent approx. $2.1B in gas costs during Winter Storm Uri. Its total rate base (across all jurisdictions) is $2.3B</a:t>
            </a:r>
          </a:p>
        </p:txBody>
      </p:sp>
    </p:spTree>
    <p:extLst>
      <p:ext uri="{BB962C8B-B14F-4D97-AF65-F5344CB8AC3E}">
        <p14:creationId xmlns:p14="http://schemas.microsoft.com/office/powerpoint/2010/main" val="3142299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30A84D0-6918-4767-A492-25B7A9991A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826" y="789232"/>
            <a:ext cx="5410198" cy="50699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B433B9D-47ED-48FF-8D9E-938A22EB81E5}"/>
              </a:ext>
            </a:extLst>
          </p:cNvPr>
          <p:cNvSpPr txBox="1"/>
          <p:nvPr/>
        </p:nvSpPr>
        <p:spPr>
          <a:xfrm>
            <a:off x="695325" y="789232"/>
            <a:ext cx="5229225" cy="5424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PUCT considering a re-design of ERCOT market, including: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 price cap, VOLL, and ORDC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Ancillary services (e.g., Non-Spin)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Winter fuel reserve product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Mandatory hedging or reliability-purchase requirements (e.g. the LSE Reliability Obligation)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PUCT plans to publish a ‘blueprint’ for market design in late December.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17707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3048</TotalTime>
  <Words>214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Consumer Impacts will Linger for Decades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Morse, Brad</dc:creator>
  <cp:lastModifiedBy>Kavulla, Travis</cp:lastModifiedBy>
  <cp:revision>5</cp:revision>
  <dcterms:created xsi:type="dcterms:W3CDTF">2021-09-07T14:15:54Z</dcterms:created>
  <dcterms:modified xsi:type="dcterms:W3CDTF">2021-11-09T20:28:23Z</dcterms:modified>
</cp:coreProperties>
</file>