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autoCompressPictures="0">
  <p:sldMasterIdLst>
    <p:sldMasterId id="2147483661" r:id="rId1"/>
  </p:sldMasterIdLst>
  <p:notesMasterIdLst>
    <p:notesMasterId r:id="rId10"/>
  </p:notesMasterIdLst>
  <p:sldIdLst>
    <p:sldId id="256" r:id="rId2"/>
    <p:sldId id="279" r:id="rId3"/>
    <p:sldId id="258" r:id="rId4"/>
    <p:sldId id="272" r:id="rId5"/>
    <p:sldId id="282" r:id="rId6"/>
    <p:sldId id="284" r:id="rId7"/>
    <p:sldId id="283" r:id="rId8"/>
    <p:sldId id="280" r:id="rId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323D36E-302E-4EA1-AAB1-BF9858DF75D7}">
          <p14:sldIdLst>
            <p14:sldId id="256"/>
          </p14:sldIdLst>
        </p14:section>
        <p14:section name="Untitled Section" id="{D0E71746-C28C-4479-BE76-8A8F3851C493}">
          <p14:sldIdLst>
            <p14:sldId id="279"/>
            <p14:sldId id="258"/>
            <p14:sldId id="272"/>
            <p14:sldId id="282"/>
            <p14:sldId id="284"/>
            <p14:sldId id="283"/>
            <p14:sldId id="280"/>
          </p14:sldIdLst>
        </p14:section>
        <p14:section name="Untitled Section" id="{40C4C3DE-C192-47CF-8DE8-7193BC701C86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082051-E515-414D-858D-6B53B63BFB6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7CCDDE-4B94-450B-A8D2-66406FCD5017}">
      <dgm:prSet phldrT="[Text]" custT="1"/>
      <dgm:spPr/>
      <dgm:t>
        <a:bodyPr/>
        <a:lstStyle/>
        <a:p>
          <a:endParaRPr lang="en-US" sz="1200" dirty="0">
            <a:latin typeface="Century Schoolbook" panose="02040604050505020304" pitchFamily="18" charset="0"/>
          </a:endParaRPr>
        </a:p>
        <a:p>
          <a:endParaRPr lang="en-US" sz="1200" dirty="0">
            <a:latin typeface="Century Schoolbook" panose="02040604050505020304" pitchFamily="18" charset="0"/>
          </a:endParaRPr>
        </a:p>
        <a:p>
          <a:endParaRPr lang="en-US" sz="1200" dirty="0">
            <a:latin typeface="Century Schoolbook" panose="02040604050505020304" pitchFamily="18" charset="0"/>
          </a:endParaRPr>
        </a:p>
        <a:p>
          <a:endParaRPr lang="en-US" sz="1200" dirty="0">
            <a:latin typeface="Century Schoolbook" panose="02040604050505020304" pitchFamily="18" charset="0"/>
          </a:endParaRPr>
        </a:p>
        <a:p>
          <a:endParaRPr lang="en-US" sz="1200" dirty="0">
            <a:latin typeface="Century Schoolbook" panose="02040604050505020304" pitchFamily="18" charset="0"/>
          </a:endParaRPr>
        </a:p>
        <a:p>
          <a:endParaRPr lang="en-US" sz="1200" dirty="0">
            <a:latin typeface="Century Schoolbook" panose="02040604050505020304" pitchFamily="18" charset="0"/>
          </a:endParaRPr>
        </a:p>
        <a:p>
          <a:endParaRPr lang="en-US" sz="1200" dirty="0">
            <a:latin typeface="Century Schoolbook" panose="02040604050505020304" pitchFamily="18" charset="0"/>
          </a:endParaRPr>
        </a:p>
        <a:p>
          <a:endParaRPr lang="en-US" sz="1200" dirty="0">
            <a:latin typeface="Century Schoolbook" panose="02040604050505020304" pitchFamily="18" charset="0"/>
          </a:endParaRPr>
        </a:p>
      </dgm:t>
    </dgm:pt>
    <dgm:pt modelId="{1FA64DA6-9DC0-49B7-94B3-253B5F5A4790}" type="parTrans" cxnId="{3A2FB9CA-3F38-4663-9C07-53D14499B862}">
      <dgm:prSet/>
      <dgm:spPr/>
      <dgm:t>
        <a:bodyPr/>
        <a:lstStyle/>
        <a:p>
          <a:endParaRPr lang="en-US"/>
        </a:p>
      </dgm:t>
    </dgm:pt>
    <dgm:pt modelId="{9DBD1321-60CF-41E0-BBA5-41C5FA8E7900}" type="sibTrans" cxnId="{3A2FB9CA-3F38-4663-9C07-53D14499B862}">
      <dgm:prSet/>
      <dgm:spPr/>
      <dgm:t>
        <a:bodyPr/>
        <a:lstStyle/>
        <a:p>
          <a:endParaRPr lang="en-US"/>
        </a:p>
      </dgm:t>
    </dgm:pt>
    <dgm:pt modelId="{E28D68A2-DCDD-4219-883F-EEBEBDDDFA6A}">
      <dgm:prSet phldrT="[Text]" custT="1"/>
      <dgm:spPr/>
      <dgm:t>
        <a:bodyPr/>
        <a:lstStyle/>
        <a:p>
          <a:endParaRPr lang="en-US" sz="1200" dirty="0">
            <a:latin typeface="Century Schoolbook" panose="02040604050505020304" pitchFamily="18" charset="0"/>
          </a:endParaRPr>
        </a:p>
      </dgm:t>
    </dgm:pt>
    <dgm:pt modelId="{3A3190C2-92AF-49A9-8D3F-C8490AE3CD73}" type="sibTrans" cxnId="{F165343E-D9FC-48D1-89EB-33D490C66AB3}">
      <dgm:prSet/>
      <dgm:spPr/>
      <dgm:t>
        <a:bodyPr/>
        <a:lstStyle/>
        <a:p>
          <a:endParaRPr lang="en-US"/>
        </a:p>
      </dgm:t>
    </dgm:pt>
    <dgm:pt modelId="{05CE87D7-A18C-4A21-BA2F-EDD9C013DC63}" type="parTrans" cxnId="{F165343E-D9FC-48D1-89EB-33D490C66AB3}">
      <dgm:prSet/>
      <dgm:spPr/>
      <dgm:t>
        <a:bodyPr/>
        <a:lstStyle/>
        <a:p>
          <a:endParaRPr lang="en-US"/>
        </a:p>
      </dgm:t>
    </dgm:pt>
    <dgm:pt modelId="{0943308F-00F9-4D7B-B0D6-CB73C6B7A266}">
      <dgm:prSet phldrT="[Text]" custT="1"/>
      <dgm:spPr/>
      <dgm:t>
        <a:bodyPr/>
        <a:lstStyle/>
        <a:p>
          <a:endParaRPr lang="en-US" sz="2000" baseline="0" dirty="0"/>
        </a:p>
      </dgm:t>
    </dgm:pt>
    <dgm:pt modelId="{68182264-1ED9-4FBB-B6FB-0196978316AE}" type="sibTrans" cxnId="{22B1E8F5-C660-4119-B150-E4723801800E}">
      <dgm:prSet/>
      <dgm:spPr/>
      <dgm:t>
        <a:bodyPr/>
        <a:lstStyle/>
        <a:p>
          <a:endParaRPr lang="en-US"/>
        </a:p>
      </dgm:t>
    </dgm:pt>
    <dgm:pt modelId="{C0887813-3E3D-495A-8E08-24939F0AD029}" type="parTrans" cxnId="{22B1E8F5-C660-4119-B150-E4723801800E}">
      <dgm:prSet/>
      <dgm:spPr/>
      <dgm:t>
        <a:bodyPr/>
        <a:lstStyle/>
        <a:p>
          <a:endParaRPr lang="en-US"/>
        </a:p>
      </dgm:t>
    </dgm:pt>
    <dgm:pt modelId="{C903981A-B51C-47BF-B181-047B3938DBF9}">
      <dgm:prSet phldrT="[Text]"/>
      <dgm:spPr/>
      <dgm:t>
        <a:bodyPr/>
        <a:lstStyle/>
        <a:p>
          <a:endParaRPr lang="en-US" dirty="0">
            <a:latin typeface="Century Schoolbook" panose="02040604050505020304" pitchFamily="18" charset="0"/>
          </a:endParaRPr>
        </a:p>
      </dgm:t>
    </dgm:pt>
    <dgm:pt modelId="{E606D014-A263-48C5-94E8-7D9F6E492231}" type="parTrans" cxnId="{13436BAB-BC4E-4259-A0DB-27CC71ED0181}">
      <dgm:prSet/>
      <dgm:spPr/>
      <dgm:t>
        <a:bodyPr/>
        <a:lstStyle/>
        <a:p>
          <a:endParaRPr lang="en-US"/>
        </a:p>
      </dgm:t>
    </dgm:pt>
    <dgm:pt modelId="{F2B69AF5-3217-4392-AB5D-16DD31F69B5B}" type="sibTrans" cxnId="{13436BAB-BC4E-4259-A0DB-27CC71ED0181}">
      <dgm:prSet/>
      <dgm:spPr/>
      <dgm:t>
        <a:bodyPr/>
        <a:lstStyle/>
        <a:p>
          <a:endParaRPr lang="en-US"/>
        </a:p>
      </dgm:t>
    </dgm:pt>
    <dgm:pt modelId="{FD8BCA93-BBEC-49ED-8868-5829B1FBFD9D}" type="pres">
      <dgm:prSet presAssocID="{75082051-E515-414D-858D-6B53B63BFB62}" presName="compositeShape" presStyleCnt="0">
        <dgm:presLayoutVars>
          <dgm:chMax val="7"/>
          <dgm:dir/>
          <dgm:resizeHandles val="exact"/>
        </dgm:presLayoutVars>
      </dgm:prSet>
      <dgm:spPr/>
    </dgm:pt>
    <dgm:pt modelId="{78C005E3-1B1E-4808-B1FA-859A0D9222FF}" type="pres">
      <dgm:prSet presAssocID="{0943308F-00F9-4D7B-B0D6-CB73C6B7A266}" presName="circ1" presStyleLbl="vennNode1" presStyleIdx="0" presStyleCnt="4" custScaleX="156882" custScaleY="109274" custLinFactNeighborX="-16363" custLinFactNeighborY="38862"/>
      <dgm:spPr/>
    </dgm:pt>
    <dgm:pt modelId="{8AD1DDE6-7E93-4A70-A260-8261ECE18C9F}" type="pres">
      <dgm:prSet presAssocID="{0943308F-00F9-4D7B-B0D6-CB73C6B7A26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17E57D4-9D1F-4B74-B7F9-AA5F87FDFC68}" type="pres">
      <dgm:prSet presAssocID="{2E7CCDDE-4B94-450B-A8D2-66406FCD5017}" presName="circ2" presStyleLbl="vennNode1" presStyleIdx="1" presStyleCnt="4" custScaleX="155484" custScaleY="117634" custLinFactNeighborX="2426" custLinFactNeighborY="36331"/>
      <dgm:spPr/>
    </dgm:pt>
    <dgm:pt modelId="{0AB99F42-5976-470D-BF64-7E8943406C03}" type="pres">
      <dgm:prSet presAssocID="{2E7CCDDE-4B94-450B-A8D2-66406FCD501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916D518-6000-40EA-B5E2-94CACA0E8722}" type="pres">
      <dgm:prSet presAssocID="{E28D68A2-DCDD-4219-883F-EEBEBDDDFA6A}" presName="circ3" presStyleLbl="vennNode1" presStyleIdx="2" presStyleCnt="4" custScaleX="141561" custScaleY="123289" custLinFactNeighborX="-79919" custLinFactNeighborY="-287"/>
      <dgm:spPr/>
    </dgm:pt>
    <dgm:pt modelId="{ECA157CD-9486-4ADC-85FD-A87C9D22ACFF}" type="pres">
      <dgm:prSet presAssocID="{E28D68A2-DCDD-4219-883F-EEBEBDDDFA6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F7D0879-D117-48D3-98DF-8E9AACED810F}" type="pres">
      <dgm:prSet presAssocID="{C903981A-B51C-47BF-B181-047B3938DBF9}" presName="circ4" presStyleLbl="vennNode1" presStyleIdx="3" presStyleCnt="4" custScaleX="129235" custScaleY="123289" custLinFactNeighborX="-79263" custLinFactNeighborY="1746"/>
      <dgm:spPr/>
    </dgm:pt>
    <dgm:pt modelId="{6004847F-CE1F-4A79-8CBF-861BE1D0EB69}" type="pres">
      <dgm:prSet presAssocID="{C903981A-B51C-47BF-B181-047B3938DBF9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129FF513-CEEA-42B3-AF19-920ADB2A1C8C}" type="presOf" srcId="{2E7CCDDE-4B94-450B-A8D2-66406FCD5017}" destId="{0AB99F42-5976-470D-BF64-7E8943406C03}" srcOrd="1" destOrd="0" presId="urn:microsoft.com/office/officeart/2005/8/layout/venn1"/>
    <dgm:cxn modelId="{F165343E-D9FC-48D1-89EB-33D490C66AB3}" srcId="{75082051-E515-414D-858D-6B53B63BFB62}" destId="{E28D68A2-DCDD-4219-883F-EEBEBDDDFA6A}" srcOrd="2" destOrd="0" parTransId="{05CE87D7-A18C-4A21-BA2F-EDD9C013DC63}" sibTransId="{3A3190C2-92AF-49A9-8D3F-C8490AE3CD73}"/>
    <dgm:cxn modelId="{B302BD63-A4DA-40EA-8596-A349F0C270AB}" type="presOf" srcId="{E28D68A2-DCDD-4219-883F-EEBEBDDDFA6A}" destId="{1916D518-6000-40EA-B5E2-94CACA0E8722}" srcOrd="0" destOrd="0" presId="urn:microsoft.com/office/officeart/2005/8/layout/venn1"/>
    <dgm:cxn modelId="{628BBA6F-D1AE-494E-957E-A65B1E4A942E}" type="presOf" srcId="{0943308F-00F9-4D7B-B0D6-CB73C6B7A266}" destId="{8AD1DDE6-7E93-4A70-A260-8261ECE18C9F}" srcOrd="1" destOrd="0" presId="urn:microsoft.com/office/officeart/2005/8/layout/venn1"/>
    <dgm:cxn modelId="{5D7BC181-21CC-49F3-B13F-AF2FA886295D}" type="presOf" srcId="{E28D68A2-DCDD-4219-883F-EEBEBDDDFA6A}" destId="{ECA157CD-9486-4ADC-85FD-A87C9D22ACFF}" srcOrd="1" destOrd="0" presId="urn:microsoft.com/office/officeart/2005/8/layout/venn1"/>
    <dgm:cxn modelId="{2B3BCF81-6DC7-465D-8BC6-F1E24E537E3D}" type="presOf" srcId="{0943308F-00F9-4D7B-B0D6-CB73C6B7A266}" destId="{78C005E3-1B1E-4808-B1FA-859A0D9222FF}" srcOrd="0" destOrd="0" presId="urn:microsoft.com/office/officeart/2005/8/layout/venn1"/>
    <dgm:cxn modelId="{235E3F89-71AE-4488-8D1B-62AB648B9A1E}" type="presOf" srcId="{C903981A-B51C-47BF-B181-047B3938DBF9}" destId="{3F7D0879-D117-48D3-98DF-8E9AACED810F}" srcOrd="0" destOrd="0" presId="urn:microsoft.com/office/officeart/2005/8/layout/venn1"/>
    <dgm:cxn modelId="{13436BAB-BC4E-4259-A0DB-27CC71ED0181}" srcId="{75082051-E515-414D-858D-6B53B63BFB62}" destId="{C903981A-B51C-47BF-B181-047B3938DBF9}" srcOrd="3" destOrd="0" parTransId="{E606D014-A263-48C5-94E8-7D9F6E492231}" sibTransId="{F2B69AF5-3217-4392-AB5D-16DD31F69B5B}"/>
    <dgm:cxn modelId="{A4D9CCB8-61C9-4504-B4A0-8032C545BCE1}" type="presOf" srcId="{75082051-E515-414D-858D-6B53B63BFB62}" destId="{FD8BCA93-BBEC-49ED-8868-5829B1FBFD9D}" srcOrd="0" destOrd="0" presId="urn:microsoft.com/office/officeart/2005/8/layout/venn1"/>
    <dgm:cxn modelId="{999356C4-C37D-4568-98B0-6862A3C75400}" type="presOf" srcId="{C903981A-B51C-47BF-B181-047B3938DBF9}" destId="{6004847F-CE1F-4A79-8CBF-861BE1D0EB69}" srcOrd="1" destOrd="0" presId="urn:microsoft.com/office/officeart/2005/8/layout/venn1"/>
    <dgm:cxn modelId="{016719C8-D4F5-4F7E-8344-B84CDC9B8F3A}" type="presOf" srcId="{2E7CCDDE-4B94-450B-A8D2-66406FCD5017}" destId="{517E57D4-9D1F-4B74-B7F9-AA5F87FDFC68}" srcOrd="0" destOrd="0" presId="urn:microsoft.com/office/officeart/2005/8/layout/venn1"/>
    <dgm:cxn modelId="{3A2FB9CA-3F38-4663-9C07-53D14499B862}" srcId="{75082051-E515-414D-858D-6B53B63BFB62}" destId="{2E7CCDDE-4B94-450B-A8D2-66406FCD5017}" srcOrd="1" destOrd="0" parTransId="{1FA64DA6-9DC0-49B7-94B3-253B5F5A4790}" sibTransId="{9DBD1321-60CF-41E0-BBA5-41C5FA8E7900}"/>
    <dgm:cxn modelId="{22B1E8F5-C660-4119-B150-E4723801800E}" srcId="{75082051-E515-414D-858D-6B53B63BFB62}" destId="{0943308F-00F9-4D7B-B0D6-CB73C6B7A266}" srcOrd="0" destOrd="0" parTransId="{C0887813-3E3D-495A-8E08-24939F0AD029}" sibTransId="{68182264-1ED9-4FBB-B6FB-0196978316AE}"/>
    <dgm:cxn modelId="{F09D3589-9121-4D1A-8AF2-A185E5F41CCB}" type="presParOf" srcId="{FD8BCA93-BBEC-49ED-8868-5829B1FBFD9D}" destId="{78C005E3-1B1E-4808-B1FA-859A0D9222FF}" srcOrd="0" destOrd="0" presId="urn:microsoft.com/office/officeart/2005/8/layout/venn1"/>
    <dgm:cxn modelId="{52B50A3D-FB00-4828-A5B8-23CB25D5EE03}" type="presParOf" srcId="{FD8BCA93-BBEC-49ED-8868-5829B1FBFD9D}" destId="{8AD1DDE6-7E93-4A70-A260-8261ECE18C9F}" srcOrd="1" destOrd="0" presId="urn:microsoft.com/office/officeart/2005/8/layout/venn1"/>
    <dgm:cxn modelId="{999D183A-54E0-4CAD-9836-BB8F2CD70A25}" type="presParOf" srcId="{FD8BCA93-BBEC-49ED-8868-5829B1FBFD9D}" destId="{517E57D4-9D1F-4B74-B7F9-AA5F87FDFC68}" srcOrd="2" destOrd="0" presId="urn:microsoft.com/office/officeart/2005/8/layout/venn1"/>
    <dgm:cxn modelId="{42C544B9-9AFD-466E-AE9F-A5B87F1A7E26}" type="presParOf" srcId="{FD8BCA93-BBEC-49ED-8868-5829B1FBFD9D}" destId="{0AB99F42-5976-470D-BF64-7E8943406C03}" srcOrd="3" destOrd="0" presId="urn:microsoft.com/office/officeart/2005/8/layout/venn1"/>
    <dgm:cxn modelId="{61E22BCF-3DE7-4136-9CA5-CB577F8D1714}" type="presParOf" srcId="{FD8BCA93-BBEC-49ED-8868-5829B1FBFD9D}" destId="{1916D518-6000-40EA-B5E2-94CACA0E8722}" srcOrd="4" destOrd="0" presId="urn:microsoft.com/office/officeart/2005/8/layout/venn1"/>
    <dgm:cxn modelId="{CF4F4587-A96D-4D46-BD1B-633DE1502930}" type="presParOf" srcId="{FD8BCA93-BBEC-49ED-8868-5829B1FBFD9D}" destId="{ECA157CD-9486-4ADC-85FD-A87C9D22ACFF}" srcOrd="5" destOrd="0" presId="urn:microsoft.com/office/officeart/2005/8/layout/venn1"/>
    <dgm:cxn modelId="{C9E09496-A0DE-49EE-ADBE-CD492D0BE083}" type="presParOf" srcId="{FD8BCA93-BBEC-49ED-8868-5829B1FBFD9D}" destId="{3F7D0879-D117-48D3-98DF-8E9AACED810F}" srcOrd="6" destOrd="0" presId="urn:microsoft.com/office/officeart/2005/8/layout/venn1"/>
    <dgm:cxn modelId="{CAF1B998-F9CC-47AB-90D8-0897286ADCC1}" type="presParOf" srcId="{FD8BCA93-BBEC-49ED-8868-5829B1FBFD9D}" destId="{6004847F-CE1F-4A79-8CBF-861BE1D0EB69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C005E3-1B1E-4808-B1FA-859A0D9222FF}">
      <dsp:nvSpPr>
        <dsp:cNvPr id="0" name=""/>
        <dsp:cNvSpPr/>
      </dsp:nvSpPr>
      <dsp:spPr>
        <a:xfrm>
          <a:off x="2761701" y="920026"/>
          <a:ext cx="4421461" cy="30797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baseline="0" dirty="0"/>
        </a:p>
      </dsp:txBody>
      <dsp:txXfrm>
        <a:off x="3271870" y="1334602"/>
        <a:ext cx="3401124" cy="977215"/>
      </dsp:txXfrm>
    </dsp:sp>
    <dsp:sp modelId="{517E57D4-9D1F-4B74-B7F9-AA5F87FDFC68}">
      <dsp:nvSpPr>
        <dsp:cNvPr id="0" name=""/>
        <dsp:cNvSpPr/>
      </dsp:nvSpPr>
      <dsp:spPr>
        <a:xfrm>
          <a:off x="4557510" y="1977460"/>
          <a:ext cx="4382061" cy="331532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>
            <a:latin typeface="Century Schoolbook" panose="02040604050505020304" pitchFamily="18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>
            <a:latin typeface="Century Schoolbook" panose="02040604050505020304" pitchFamily="18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>
            <a:latin typeface="Century Schoolbook" panose="02040604050505020304" pitchFamily="18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>
            <a:latin typeface="Century Schoolbook" panose="02040604050505020304" pitchFamily="18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>
            <a:latin typeface="Century Schoolbook" panose="02040604050505020304" pitchFamily="18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>
            <a:latin typeface="Century Schoolbook" panose="02040604050505020304" pitchFamily="18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>
            <a:latin typeface="Century Schoolbook" panose="02040604050505020304" pitchFamily="18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>
            <a:latin typeface="Century Schoolbook" panose="02040604050505020304" pitchFamily="18" charset="0"/>
          </a:endParaRPr>
        </a:p>
      </dsp:txBody>
      <dsp:txXfrm>
        <a:off x="6917082" y="2359997"/>
        <a:ext cx="1685408" cy="2550247"/>
      </dsp:txXfrm>
    </dsp:sp>
    <dsp:sp modelId="{1916D518-6000-40EA-B5E2-94CACA0E8722}">
      <dsp:nvSpPr>
        <dsp:cNvPr id="0" name=""/>
        <dsp:cNvSpPr/>
      </dsp:nvSpPr>
      <dsp:spPr>
        <a:xfrm>
          <a:off x="1186378" y="2112324"/>
          <a:ext cx="3989664" cy="347469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>
            <a:latin typeface="Century Schoolbook" panose="02040604050505020304" pitchFamily="18" charset="0"/>
          </a:endParaRPr>
        </a:p>
      </dsp:txBody>
      <dsp:txXfrm>
        <a:off x="1646724" y="4016726"/>
        <a:ext cx="3068972" cy="1102548"/>
      </dsp:txXfrm>
    </dsp:sp>
    <dsp:sp modelId="{3F7D0879-D117-48D3-98DF-8E9AACED810F}">
      <dsp:nvSpPr>
        <dsp:cNvPr id="0" name=""/>
        <dsp:cNvSpPr/>
      </dsp:nvSpPr>
      <dsp:spPr>
        <a:xfrm>
          <a:off x="131989" y="923050"/>
          <a:ext cx="3642276" cy="347469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latin typeface="Century Schoolbook" panose="02040604050505020304" pitchFamily="18" charset="0"/>
          </a:endParaRPr>
        </a:p>
      </dsp:txBody>
      <dsp:txXfrm>
        <a:off x="412164" y="1323976"/>
        <a:ext cx="1400875" cy="267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6EAFC73-EA7C-4EFE-97B3-313717754C27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F86E9FE-6529-4684-9290-255B0C81F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713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1392-B158-4C21-8A9E-F84FD721009C}" type="datetime1">
              <a:rPr lang="en-US" smtClean="0"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1322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7141E-1630-4D0E-BD36-D1E74653FAFA}" type="datetime1">
              <a:rPr lang="en-US" smtClean="0"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053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E54BD-42C2-4454-8342-9527884919A8}" type="datetime1">
              <a:rPr lang="en-US" smtClean="0"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630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7DBAC-B5AA-4E86-83CC-BBCCD54B1D70}" type="datetime1">
              <a:rPr lang="en-US" smtClean="0"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4887ED-97FC-45A9-A6C1-9C3A70203C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8989" y="5808813"/>
            <a:ext cx="3556267" cy="711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18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8F17-535E-45F1-94CB-8D4C9BCC2CBC}" type="datetime1">
              <a:rPr lang="en-US" smtClean="0"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21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3535-EC68-42C6-84ED-0FAD54CAEC1B}" type="datetime1">
              <a:rPr lang="en-US" smtClean="0"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808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7F19-ACC7-4C7B-9C3C-FC5F844C8AF4}" type="datetime1">
              <a:rPr lang="en-US" smtClean="0"/>
              <a:t>11/8/2021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20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245F9-5731-4F34-BDD0-2ED2B6379DFB}" type="datetime1">
              <a:rPr lang="en-US" smtClean="0"/>
              <a:t>11/8/2021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804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60F92-B0B1-4B65-8D3E-F98B10649966}" type="datetime1">
              <a:rPr lang="en-US" smtClean="0"/>
              <a:t>11/8/2021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490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E969F9F-91FE-4F3D-A3BB-6FC0BFD3DC10}" type="datetime1">
              <a:rPr lang="en-US" smtClean="0"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07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17A94-AF75-4343-BE0D-69234B54886C}" type="datetime1">
              <a:rPr lang="en-US" smtClean="0"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36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865039C-2DAC-4338-AC8A-C9E41F4C091A}" type="datetime1">
              <a:rPr lang="en-US" smtClean="0"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A78B7B2F-9DFC-4EA9-915B-4CCE5A31217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8989" y="5808813"/>
            <a:ext cx="3556267" cy="711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334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tg@duncanallen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microsoft.com/office/2007/relationships/hdphoto" Target="../media/hdphoto1.wdp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496389"/>
            <a:ext cx="10058400" cy="384918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5300" dirty="0">
                <a:latin typeface="Century" panose="02040604050505020304" pitchFamily="18" charset="0"/>
              </a:rPr>
              <a:t>FERC Update</a:t>
            </a:r>
            <a:br>
              <a:rPr lang="en-US" sz="5300" dirty="0">
                <a:latin typeface="Century" panose="02040604050505020304" pitchFamily="18" charset="0"/>
              </a:rPr>
            </a:br>
            <a:br>
              <a:rPr lang="en-US" sz="3200" dirty="0">
                <a:latin typeface="Century" panose="02040604050505020304" pitchFamily="18" charset="0"/>
              </a:rPr>
            </a:br>
            <a:r>
              <a:rPr lang="en-US" sz="2400" dirty="0">
                <a:latin typeface="Century" panose="02040604050505020304" pitchFamily="18" charset="0"/>
              </a:rPr>
              <a:t>National Association of State Utility Consumer Advocates</a:t>
            </a:r>
            <a:br>
              <a:rPr lang="en-US" sz="2400" dirty="0">
                <a:latin typeface="Century" panose="02040604050505020304" pitchFamily="18" charset="0"/>
              </a:rPr>
            </a:br>
            <a:r>
              <a:rPr lang="en-US" sz="2400" dirty="0">
                <a:latin typeface="Century" panose="02040604050505020304" pitchFamily="18" charset="0"/>
              </a:rPr>
              <a:t>Annual Meeting</a:t>
            </a:r>
            <a:br>
              <a:rPr lang="en-US" sz="2400" dirty="0">
                <a:latin typeface="Century" panose="02040604050505020304" pitchFamily="18" charset="0"/>
              </a:rPr>
            </a:br>
            <a:r>
              <a:rPr lang="en-US" sz="2400" dirty="0">
                <a:latin typeface="Century" panose="02040604050505020304" pitchFamily="18" charset="0"/>
              </a:rPr>
              <a:t>Louisville, Kentucky</a:t>
            </a:r>
            <a:br>
              <a:rPr lang="en-US" sz="2400" dirty="0">
                <a:latin typeface="Century" panose="02040604050505020304" pitchFamily="18" charset="0"/>
              </a:rPr>
            </a:br>
            <a:r>
              <a:rPr lang="en-US" sz="2400" dirty="0">
                <a:latin typeface="Century" panose="02040604050505020304" pitchFamily="18" charset="0"/>
              </a:rPr>
              <a:t>November 8, 2021</a:t>
            </a:r>
            <a:endParaRPr lang="en-US" sz="3100" dirty="0">
              <a:latin typeface="Century" panose="020406040505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4821381"/>
            <a:ext cx="10058400" cy="132100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cap="none" dirty="0">
                <a:solidFill>
                  <a:schemeClr val="tx1"/>
                </a:solidFill>
                <a:latin typeface="Century" panose="02040604050505020304" pitchFamily="18" charset="0"/>
              </a:rPr>
              <a:t>Jason Gray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cap="none" dirty="0">
                <a:solidFill>
                  <a:schemeClr val="tx1"/>
                </a:solidFill>
                <a:latin typeface="Century" panose="02040604050505020304" pitchFamily="18" charset="0"/>
              </a:rPr>
              <a:t>Partner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cap="none" dirty="0">
                <a:solidFill>
                  <a:schemeClr val="tx1"/>
                </a:solidFill>
                <a:latin typeface="Century" panose="02040604050505020304" pitchFamily="18" charset="0"/>
              </a:rPr>
              <a:t>Duncan &amp; Allen LLP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cap="none" dirty="0">
                <a:solidFill>
                  <a:schemeClr val="tx1"/>
                </a:solidFill>
                <a:latin typeface="Century" panose="02040604050505020304" pitchFamily="18" charset="0"/>
              </a:rPr>
              <a:t>1730 Rhode Island Avenue, NW, Suite 700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cap="none" dirty="0">
                <a:solidFill>
                  <a:schemeClr val="tx1"/>
                </a:solidFill>
                <a:latin typeface="Century" panose="02040604050505020304" pitchFamily="18" charset="0"/>
              </a:rPr>
              <a:t>Washington, DC 20036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cap="none" dirty="0">
                <a:solidFill>
                  <a:schemeClr val="tx1"/>
                </a:solidFill>
                <a:latin typeface="Century" panose="02040604050505020304" pitchFamily="18" charset="0"/>
              </a:rPr>
              <a:t>(202) 842-8197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cap="none" dirty="0">
                <a:solidFill>
                  <a:schemeClr val="tx1"/>
                </a:solidFill>
                <a:latin typeface="Century" panose="02040604050505020304" pitchFamily="18" charset="0"/>
                <a:hlinkClick r:id="rId2"/>
              </a:rPr>
              <a:t>jtg@duncanallen</a:t>
            </a:r>
            <a:r>
              <a:rPr lang="en-US" cap="none">
                <a:solidFill>
                  <a:schemeClr val="tx1"/>
                </a:solidFill>
                <a:latin typeface="Century" panose="02040604050505020304" pitchFamily="18" charset="0"/>
                <a:hlinkClick r:id="rId2"/>
              </a:rPr>
              <a:t>.com</a:t>
            </a:r>
            <a:r>
              <a:rPr lang="en-US" cap="none">
                <a:solidFill>
                  <a:schemeClr val="tx1"/>
                </a:solidFill>
                <a:latin typeface="Century" panose="02040604050505020304" pitchFamily="18" charset="0"/>
              </a:rPr>
              <a:t> </a:t>
            </a:r>
            <a:endParaRPr lang="en-US" cap="none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336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B0B8-ACAF-43D9-8F48-EAABE03FE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entury Schoolbook" panose="02040604050505020304" pitchFamily="18" charset="0"/>
              </a:rPr>
              <a:t>Same Time Last Year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900ADB-D6FD-4A46-9775-3AAEF2A72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>
                <a:latin typeface="Century Schoolbook" panose="02040604050505020304" pitchFamily="18" charset="0"/>
              </a:rPr>
              <a:t>1</a:t>
            </a:fld>
            <a:endParaRPr lang="en-US" dirty="0">
              <a:latin typeface="Century Schoolbook" panose="020406040505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BA4D08-050D-4347-B90F-4F3B0AFC3F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77455">
            <a:off x="5886523" y="2300982"/>
            <a:ext cx="5366601" cy="3018713"/>
          </a:xfrm>
          <a:prstGeom prst="rect">
            <a:avLst/>
          </a:prstGeom>
        </p:spPr>
      </p:pic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B7118418-895C-4423-A27D-BC0AB9B89A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 rot="21033886">
            <a:off x="710275" y="2262990"/>
            <a:ext cx="5501680" cy="3094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726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3B3FF-5F01-4247-BDB0-1C0AF3CC3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200" dirty="0">
                <a:latin typeface="Century" panose="02040604050505020304" pitchFamily="18" charset="0"/>
              </a:rPr>
              <a:t>New Lineup</a:t>
            </a:r>
          </a:p>
        </p:txBody>
      </p:sp>
      <p:pic>
        <p:nvPicPr>
          <p:cNvPr id="9" name="Picture 8" descr="A person wearing a suit and tie&#10;&#10;Description automatically generated">
            <a:extLst>
              <a:ext uri="{FF2B5EF4-FFF2-40B4-BE49-F238E27FC236}">
                <a16:creationId xmlns:a16="http://schemas.microsoft.com/office/drawing/2014/main" id="{D2415E32-2B42-4E63-99A0-B677DF5B8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447" y="2540212"/>
            <a:ext cx="1918751" cy="2302501"/>
          </a:xfrm>
          <a:prstGeom prst="rect">
            <a:avLst/>
          </a:prstGeom>
        </p:spPr>
      </p:pic>
      <p:pic>
        <p:nvPicPr>
          <p:cNvPr id="11" name="Picture 10" descr="A person wearing a suit and tie&#10;&#10;Description automatically generated">
            <a:extLst>
              <a:ext uri="{FF2B5EF4-FFF2-40B4-BE49-F238E27FC236}">
                <a16:creationId xmlns:a16="http://schemas.microsoft.com/office/drawing/2014/main" id="{09FB50E6-05B4-4E52-83EC-DF59C2AFF5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8214" y="1881741"/>
            <a:ext cx="2244743" cy="2693691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07270BF0-CFE6-4C3D-B282-6592E47BFC7B}"/>
              </a:ext>
            </a:extLst>
          </p:cNvPr>
          <p:cNvSpPr txBox="1"/>
          <p:nvPr/>
        </p:nvSpPr>
        <p:spPr>
          <a:xfrm>
            <a:off x="5192231" y="4575432"/>
            <a:ext cx="18102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entury" panose="02040604050505020304" pitchFamily="18" charset="0"/>
              </a:rPr>
              <a:t>Richard Glick</a:t>
            </a:r>
          </a:p>
          <a:p>
            <a:pPr algn="ctr"/>
            <a:r>
              <a:rPr lang="en-US" sz="1600" dirty="0">
                <a:latin typeface="Century" panose="02040604050505020304" pitchFamily="18" charset="0"/>
              </a:rPr>
              <a:t>Chairman (D)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232C97B-633F-415B-85DA-AAC1A6D40197}"/>
              </a:ext>
            </a:extLst>
          </p:cNvPr>
          <p:cNvSpPr txBox="1"/>
          <p:nvPr/>
        </p:nvSpPr>
        <p:spPr>
          <a:xfrm>
            <a:off x="461203" y="4844344"/>
            <a:ext cx="1788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entury" panose="02040604050505020304" pitchFamily="18" charset="0"/>
              </a:rPr>
              <a:t>Mark Christie (R)</a:t>
            </a:r>
          </a:p>
          <a:p>
            <a:pPr algn="ctr"/>
            <a:endParaRPr lang="en-US" sz="1400" dirty="0"/>
          </a:p>
          <a:p>
            <a:pPr algn="ctr"/>
            <a:endParaRPr lang="en-US" sz="1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2743F80-1D26-47B3-AA8E-329ADADB08A8}"/>
              </a:ext>
            </a:extLst>
          </p:cNvPr>
          <p:cNvSpPr txBox="1"/>
          <p:nvPr/>
        </p:nvSpPr>
        <p:spPr>
          <a:xfrm>
            <a:off x="2717616" y="4855543"/>
            <a:ext cx="15065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entury" panose="02040604050505020304" pitchFamily="18" charset="0"/>
              </a:rPr>
              <a:t>James </a:t>
            </a:r>
            <a:r>
              <a:rPr lang="en-US" sz="1200" dirty="0" err="1">
                <a:latin typeface="Century" panose="02040604050505020304" pitchFamily="18" charset="0"/>
              </a:rPr>
              <a:t>Danly</a:t>
            </a:r>
            <a:r>
              <a:rPr lang="en-US" sz="1200" dirty="0">
                <a:latin typeface="Century" panose="02040604050505020304" pitchFamily="18" charset="0"/>
              </a:rPr>
              <a:t> (R)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462BE7-85B6-468E-8E09-3750D843F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latin typeface="Century Schoolbook" panose="02040604050505020304" pitchFamily="18" charset="0"/>
              </a:rPr>
              <a:t>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9EF139-E753-408C-963D-A49E07E0E5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941" y="2558563"/>
            <a:ext cx="1904818" cy="2285781"/>
          </a:xfrm>
          <a:prstGeom prst="rect">
            <a:avLst/>
          </a:prstGeom>
        </p:spPr>
      </p:pic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7382AFDE-ACD0-471B-98DC-2808E3EDB8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7436973" y="2540212"/>
            <a:ext cx="1926397" cy="231167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A9F85D8-4370-43C5-AC20-B7FB9307E22E}"/>
              </a:ext>
            </a:extLst>
          </p:cNvPr>
          <p:cNvSpPr txBox="1"/>
          <p:nvPr/>
        </p:nvSpPr>
        <p:spPr>
          <a:xfrm>
            <a:off x="7655859" y="4855543"/>
            <a:ext cx="17075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entury Schoolbook" panose="02040604050505020304" pitchFamily="18" charset="0"/>
              </a:rPr>
              <a:t>Allison Clements (D)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A4E41CF-0C35-4471-8D31-0F535EE732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707046" y="3045580"/>
            <a:ext cx="2284150" cy="228415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1392D5A9-E3B0-43A2-8E43-4B78B21B301A}"/>
              </a:ext>
            </a:extLst>
          </p:cNvPr>
          <p:cNvSpPr txBox="1"/>
          <p:nvPr/>
        </p:nvSpPr>
        <p:spPr>
          <a:xfrm>
            <a:off x="9995365" y="5329730"/>
            <a:ext cx="17075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entury Schoolbook" panose="02040604050505020304" pitchFamily="18" charset="0"/>
              </a:rPr>
              <a:t>Willie Phillips (D)</a:t>
            </a:r>
          </a:p>
          <a:p>
            <a:r>
              <a:rPr lang="en-US" sz="1200" dirty="0">
                <a:latin typeface="Century Schoolbook" panose="02040604050505020304" pitchFamily="18" charset="0"/>
              </a:rPr>
              <a:t>        Nominated</a:t>
            </a:r>
          </a:p>
        </p:txBody>
      </p:sp>
    </p:spTree>
    <p:extLst>
      <p:ext uri="{BB962C8B-B14F-4D97-AF65-F5344CB8AC3E}">
        <p14:creationId xmlns:p14="http://schemas.microsoft.com/office/powerpoint/2010/main" val="136284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8E996-463A-4BD6-9172-BDA1ABF24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67431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entury Schoolbook" panose="02040604050505020304" pitchFamily="18" charset="0"/>
              </a:rPr>
              <a:t>New Dynamic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211BC2-6B6D-4EB3-92B9-65F25090F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latin typeface="Century Schoolbook" panose="02040604050505020304" pitchFamily="18" charset="0"/>
              </a:rPr>
              <a:t>5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EE47D58-02A9-4B77-BAC8-29FC5B6529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5903300"/>
              </p:ext>
            </p:extLst>
          </p:nvPr>
        </p:nvGraphicFramePr>
        <p:xfrm>
          <a:off x="709749" y="768608"/>
          <a:ext cx="11237086" cy="5419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85F11DA-D5BA-4DF1-B97D-109170E31BD9}"/>
              </a:ext>
            </a:extLst>
          </p:cNvPr>
          <p:cNvSpPr txBox="1"/>
          <p:nvPr/>
        </p:nvSpPr>
        <p:spPr>
          <a:xfrm>
            <a:off x="5095892" y="2070781"/>
            <a:ext cx="2625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latin typeface="Century Schoolbook" panose="02040604050505020304" pitchFamily="18" charset="0"/>
              </a:rPr>
              <a:t>Glick</a:t>
            </a:r>
            <a:endParaRPr lang="en-US" b="1" u="sng" dirty="0">
              <a:latin typeface="Century Schoolbook" panose="020406040505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7AD11B-3579-4101-B2C9-B74F819B3C13}"/>
              </a:ext>
            </a:extLst>
          </p:cNvPr>
          <p:cNvSpPr txBox="1"/>
          <p:nvPr/>
        </p:nvSpPr>
        <p:spPr>
          <a:xfrm>
            <a:off x="2333709" y="1791381"/>
            <a:ext cx="13237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latin typeface="Century Schoolbook" panose="02040604050505020304" pitchFamily="18" charset="0"/>
              </a:rPr>
              <a:t>Danly</a:t>
            </a:r>
            <a:endParaRPr lang="en-US" b="1" u="sng" dirty="0">
              <a:latin typeface="Century Schoolbook" panose="020406040505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3C9D94-2BF5-4CB0-8C23-E8F6395899EF}"/>
              </a:ext>
            </a:extLst>
          </p:cNvPr>
          <p:cNvSpPr txBox="1"/>
          <p:nvPr/>
        </p:nvSpPr>
        <p:spPr>
          <a:xfrm>
            <a:off x="6782427" y="5218389"/>
            <a:ext cx="17264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latin typeface="Century Schoolbook" panose="02040604050505020304" pitchFamily="18" charset="0"/>
              </a:rPr>
              <a:t>Clements</a:t>
            </a:r>
            <a:endParaRPr lang="en-US" sz="1600" b="1" u="sng" dirty="0">
              <a:latin typeface="Century Schoolbook" panose="020406040505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83E208-5C90-4787-9D3F-BA0ECE144C3C}"/>
              </a:ext>
            </a:extLst>
          </p:cNvPr>
          <p:cNvSpPr txBox="1"/>
          <p:nvPr/>
        </p:nvSpPr>
        <p:spPr>
          <a:xfrm>
            <a:off x="4463300" y="4187384"/>
            <a:ext cx="23191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entury Schoolbook" panose="02040604050505020304" pitchFamily="18" charset="0"/>
              </a:rPr>
              <a:t>Limiting RTO Participation Adder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11F36A-ED58-45F8-B556-60A9FD513FE3}"/>
              </a:ext>
            </a:extLst>
          </p:cNvPr>
          <p:cNvSpPr txBox="1"/>
          <p:nvPr/>
        </p:nvSpPr>
        <p:spPr>
          <a:xfrm>
            <a:off x="3657412" y="4694540"/>
            <a:ext cx="17264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latin typeface="Century Schoolbook" panose="02040604050505020304" pitchFamily="18" charset="0"/>
              </a:rPr>
              <a:t>Christie</a:t>
            </a:r>
            <a:endParaRPr lang="en-US" sz="1600" b="1" u="sng" dirty="0">
              <a:latin typeface="Century Schoolbook" panose="020406040505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70C0A8-E917-4420-BBCC-07526F162D40}"/>
              </a:ext>
            </a:extLst>
          </p:cNvPr>
          <p:cNvSpPr txBox="1"/>
          <p:nvPr/>
        </p:nvSpPr>
        <p:spPr>
          <a:xfrm>
            <a:off x="1964976" y="3943812"/>
            <a:ext cx="21800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entury Schoolbook" panose="02040604050505020304" pitchFamily="18" charset="0"/>
              </a:rPr>
              <a:t>States’ Rights and Limited </a:t>
            </a:r>
          </a:p>
          <a:p>
            <a:r>
              <a:rPr lang="en-US" sz="1100" dirty="0">
                <a:latin typeface="Century Schoolbook" panose="02040604050505020304" pitchFamily="18" charset="0"/>
              </a:rPr>
              <a:t>Role of FERC</a:t>
            </a:r>
          </a:p>
          <a:p>
            <a:endParaRPr lang="en-US" sz="1100" dirty="0">
              <a:latin typeface="Century Schoolbook" panose="02040604050505020304" pitchFamily="18" charset="0"/>
            </a:endParaRPr>
          </a:p>
          <a:p>
            <a:r>
              <a:rPr lang="en-US" sz="1100" dirty="0">
                <a:latin typeface="Century Schoolbook" panose="02040604050505020304" pitchFamily="18" charset="0"/>
              </a:rPr>
              <a:t>PURPA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421655-9C21-42A9-97D6-7B6E06864EF3}"/>
              </a:ext>
            </a:extLst>
          </p:cNvPr>
          <p:cNvSpPr txBox="1"/>
          <p:nvPr/>
        </p:nvSpPr>
        <p:spPr>
          <a:xfrm>
            <a:off x="3295403" y="2397577"/>
            <a:ext cx="17264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entury Schoolbook" panose="02040604050505020304" pitchFamily="18" charset="0"/>
              </a:rPr>
              <a:t>Maintaining </a:t>
            </a:r>
            <a:r>
              <a:rPr lang="en-US" sz="1100" i="1" dirty="0">
                <a:latin typeface="Century Schoolbook" panose="02040604050505020304" pitchFamily="18" charset="0"/>
              </a:rPr>
              <a:t>Status Quo </a:t>
            </a:r>
            <a:r>
              <a:rPr lang="en-US" sz="1100" dirty="0">
                <a:latin typeface="Century Schoolbook" panose="02040604050505020304" pitchFamily="18" charset="0"/>
              </a:rPr>
              <a:t>on Base ROEs*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9A8169D-2ED3-446E-BF3B-0035E464E893}"/>
              </a:ext>
            </a:extLst>
          </p:cNvPr>
          <p:cNvSpPr txBox="1"/>
          <p:nvPr/>
        </p:nvSpPr>
        <p:spPr>
          <a:xfrm>
            <a:off x="5068956" y="4778228"/>
            <a:ext cx="26294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entury Schoolbook" panose="02040604050505020304" pitchFamily="18" charset="0"/>
              </a:rPr>
              <a:t>Revisiting Base ROE Methodology*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0CC3D73-9FC1-409B-BCFF-7460E4FB3D65}"/>
              </a:ext>
            </a:extLst>
          </p:cNvPr>
          <p:cNvSpPr txBox="1"/>
          <p:nvPr/>
        </p:nvSpPr>
        <p:spPr>
          <a:xfrm>
            <a:off x="6408711" y="2489615"/>
            <a:ext cx="29291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100" dirty="0">
                <a:latin typeface="Century Schoolbook" panose="02040604050505020304" pitchFamily="18" charset="0"/>
              </a:rPr>
              <a:t>Regulatory Worldview: Address Changing Landscape/Facilitate Modernization</a:t>
            </a:r>
          </a:p>
          <a:p>
            <a:pPr>
              <a:spcAft>
                <a:spcPts val="600"/>
              </a:spcAft>
            </a:pPr>
            <a:r>
              <a:rPr lang="en-US" sz="1100" dirty="0">
                <a:latin typeface="Century Schoolbook" panose="02040604050505020304" pitchFamily="18" charset="0"/>
              </a:rPr>
              <a:t>Environmental Justice</a:t>
            </a:r>
          </a:p>
          <a:p>
            <a:pPr>
              <a:spcAft>
                <a:spcPts val="600"/>
              </a:spcAft>
            </a:pPr>
            <a:r>
              <a:rPr lang="en-US" sz="1100" dirty="0">
                <a:latin typeface="Century Schoolbook" panose="02040604050505020304" pitchFamily="18" charset="0"/>
              </a:rPr>
              <a:t>Pipeline Certificate Policy</a:t>
            </a:r>
          </a:p>
          <a:p>
            <a:pPr>
              <a:spcAft>
                <a:spcPts val="600"/>
              </a:spcAft>
            </a:pPr>
            <a:r>
              <a:rPr lang="en-US" sz="1100" dirty="0">
                <a:latin typeface="Century Schoolbook" panose="02040604050505020304" pitchFamily="18" charset="0"/>
              </a:rPr>
              <a:t>Transmission Incentives</a:t>
            </a:r>
          </a:p>
          <a:p>
            <a:pPr>
              <a:spcAft>
                <a:spcPts val="600"/>
              </a:spcAft>
            </a:pPr>
            <a:r>
              <a:rPr lang="en-US" sz="1100" dirty="0">
                <a:latin typeface="Century Schoolbook" panose="02040604050505020304" pitchFamily="18" charset="0"/>
              </a:rPr>
              <a:t>Transmission Build Out to Facilitate DER Deployment</a:t>
            </a:r>
          </a:p>
          <a:p>
            <a:pPr>
              <a:spcAft>
                <a:spcPts val="600"/>
              </a:spcAft>
            </a:pPr>
            <a:r>
              <a:rPr lang="en-US" sz="1100" dirty="0">
                <a:latin typeface="Century Schoolbook" panose="02040604050505020304" pitchFamily="18" charset="0"/>
              </a:rPr>
              <a:t>Expanding or maintaining FERC/federal Authority</a:t>
            </a:r>
          </a:p>
          <a:p>
            <a:pPr>
              <a:spcAft>
                <a:spcPts val="600"/>
              </a:spcAft>
            </a:pPr>
            <a:r>
              <a:rPr lang="en-US" sz="1100" dirty="0">
                <a:latin typeface="Century Schoolbook" panose="02040604050505020304" pitchFamily="18" charset="0"/>
              </a:rPr>
              <a:t>PURPA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8887426-DD93-4DD1-B572-07A384288ACD}"/>
              </a:ext>
            </a:extLst>
          </p:cNvPr>
          <p:cNvSpPr txBox="1"/>
          <p:nvPr/>
        </p:nvSpPr>
        <p:spPr>
          <a:xfrm>
            <a:off x="1413926" y="2194533"/>
            <a:ext cx="183831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entury Schoolbook" panose="02040604050505020304" pitchFamily="18" charset="0"/>
              </a:rPr>
              <a:t>Regulatory Worldview: “Humble Regulator” and Strict Constructionist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8E0AA63-5545-4357-A4AC-4F706864B40E}"/>
              </a:ext>
            </a:extLst>
          </p:cNvPr>
          <p:cNvSpPr txBox="1"/>
          <p:nvPr/>
        </p:nvSpPr>
        <p:spPr>
          <a:xfrm>
            <a:off x="2147092" y="5274090"/>
            <a:ext cx="33750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entury Schoolbook" panose="02040604050505020304" pitchFamily="18" charset="0"/>
              </a:rPr>
              <a:t>Regulatory Worldview: Practical and Traditional “State PUC” Approach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D9D6568-FC40-4DF2-8414-AD3165CC0152}"/>
              </a:ext>
            </a:extLst>
          </p:cNvPr>
          <p:cNvSpPr txBox="1"/>
          <p:nvPr/>
        </p:nvSpPr>
        <p:spPr>
          <a:xfrm>
            <a:off x="4190122" y="3832183"/>
            <a:ext cx="17264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Century Schoolbook" panose="02040604050505020304" pitchFamily="18" charset="0"/>
              </a:rPr>
              <a:t>Mobile-Sierra</a:t>
            </a:r>
            <a:r>
              <a:rPr lang="en-US" sz="1100" dirty="0">
                <a:latin typeface="Century Schoolbook" panose="02040604050505020304" pitchFamily="18" charset="0"/>
              </a:rPr>
              <a:t> Doctrine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390D726-3EC7-4D20-A716-9FC8CF8B0979}"/>
              </a:ext>
            </a:extLst>
          </p:cNvPr>
          <p:cNvSpPr txBox="1"/>
          <p:nvPr/>
        </p:nvSpPr>
        <p:spPr>
          <a:xfrm>
            <a:off x="2991188" y="5798568"/>
            <a:ext cx="24833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entury Schoolbook" panose="02040604050505020304" pitchFamily="18" charset="0"/>
              </a:rPr>
              <a:t>Skeptical of RTOs/ISOs and restructuring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55ABB89-35D6-49A8-8BAF-399298EF38E6}"/>
              </a:ext>
            </a:extLst>
          </p:cNvPr>
          <p:cNvSpPr txBox="1"/>
          <p:nvPr/>
        </p:nvSpPr>
        <p:spPr>
          <a:xfrm>
            <a:off x="288742" y="6047136"/>
            <a:ext cx="26636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entury Schoolbook" panose="02040604050505020304" pitchFamily="18" charset="0"/>
              </a:rPr>
              <a:t>*See next slide for details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599AFA-4A7E-40E2-B602-3D9B5B3C8895}"/>
              </a:ext>
            </a:extLst>
          </p:cNvPr>
          <p:cNvSpPr txBox="1"/>
          <p:nvPr/>
        </p:nvSpPr>
        <p:spPr>
          <a:xfrm>
            <a:off x="860048" y="3429000"/>
            <a:ext cx="13846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entury Schoolbook" panose="02040604050505020304" pitchFamily="18" charset="0"/>
              </a:rPr>
              <a:t>Pipeline Certificate Policy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D28752-EB96-446D-A827-1DF195173573}"/>
              </a:ext>
            </a:extLst>
          </p:cNvPr>
          <p:cNvSpPr txBox="1"/>
          <p:nvPr/>
        </p:nvSpPr>
        <p:spPr>
          <a:xfrm>
            <a:off x="860048" y="2775034"/>
            <a:ext cx="183831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entury Schoolbook" panose="02040604050505020304" pitchFamily="18" charset="0"/>
              </a:rPr>
              <a:t>Transmission Incentives including maintaining RTO Participation Adder</a:t>
            </a:r>
          </a:p>
        </p:txBody>
      </p:sp>
    </p:spTree>
    <p:extLst>
      <p:ext uri="{BB962C8B-B14F-4D97-AF65-F5344CB8AC3E}">
        <p14:creationId xmlns:p14="http://schemas.microsoft.com/office/powerpoint/2010/main" val="223814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291B3-9986-42B0-AD06-CA3559D86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entury Schoolbook" panose="02040604050505020304" pitchFamily="18" charset="0"/>
              </a:rPr>
              <a:t>New Administration’s </a:t>
            </a:r>
            <a:br>
              <a:rPr lang="en-US" dirty="0">
                <a:latin typeface="Century Schoolbook" panose="02040604050505020304" pitchFamily="18" charset="0"/>
              </a:rPr>
            </a:br>
            <a:r>
              <a:rPr lang="en-US" dirty="0">
                <a:latin typeface="Century Schoolbook" panose="02040604050505020304" pitchFamily="18" charset="0"/>
              </a:rPr>
              <a:t>Policy Initiatives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3AF75-DAB8-4106-8DAD-7CEED3D0C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11523"/>
          </a:xfrm>
        </p:spPr>
        <p:txBody>
          <a:bodyPr>
            <a:normAutofit fontScale="77500" lnSpcReduction="20000"/>
          </a:bodyPr>
          <a:lstStyle/>
          <a:p>
            <a:r>
              <a:rPr lang="en-US" sz="2800" b="1" dirty="0">
                <a:latin typeface="Century Schoolbook" panose="02040604050505020304" pitchFamily="18" charset="0"/>
              </a:rPr>
              <a:t>Transmission Expansion to Support Deployment of Distributed Energy Resources</a:t>
            </a:r>
          </a:p>
          <a:p>
            <a:r>
              <a:rPr lang="en-US" sz="2300" dirty="0">
                <a:latin typeface="Century Schoolbook" panose="02040604050505020304" pitchFamily="18" charset="0"/>
              </a:rPr>
              <a:t>- ANOPR on Transmission Planning and Generator Interconnection, RM21-17</a:t>
            </a:r>
          </a:p>
          <a:p>
            <a:r>
              <a:rPr lang="en-US" sz="2300" dirty="0">
                <a:latin typeface="Century Schoolbook" panose="02040604050505020304" pitchFamily="18" charset="0"/>
              </a:rPr>
              <a:t>- Managing Friction Between Policy Goal and Rate Increases, RM20-10</a:t>
            </a:r>
          </a:p>
          <a:p>
            <a:r>
              <a:rPr lang="en-US" sz="2300" dirty="0">
                <a:latin typeface="Century Schoolbook" panose="02040604050505020304" pitchFamily="18" charset="0"/>
              </a:rPr>
              <a:t>- Order 2222 Compliance and Further “</a:t>
            </a:r>
            <a:r>
              <a:rPr lang="en-US" sz="2300" dirty="0" err="1">
                <a:latin typeface="Century Schoolbook" panose="02040604050505020304" pitchFamily="18" charset="0"/>
              </a:rPr>
              <a:t>Opt</a:t>
            </a:r>
            <a:r>
              <a:rPr lang="en-US" sz="2300" dirty="0">
                <a:latin typeface="Century Schoolbook" panose="02040604050505020304" pitchFamily="18" charset="0"/>
              </a:rPr>
              <a:t> Out” Provision, RM21-14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sz="2800" b="1" dirty="0">
                <a:latin typeface="Century Schoolbook" panose="02040604050505020304" pitchFamily="18" charset="0"/>
              </a:rPr>
              <a:t>Environmental Justice and Climate Change</a:t>
            </a:r>
          </a:p>
          <a:p>
            <a:r>
              <a:rPr lang="en-US" sz="2300" dirty="0">
                <a:latin typeface="Century Schoolbook" panose="02040604050505020304" pitchFamily="18" charset="0"/>
              </a:rPr>
              <a:t>- Creating Office of Public Participation</a:t>
            </a:r>
          </a:p>
          <a:p>
            <a:r>
              <a:rPr lang="en-US" sz="2300" dirty="0">
                <a:latin typeface="Century Schoolbook" panose="02040604050505020304" pitchFamily="18" charset="0"/>
              </a:rPr>
              <a:t>- Revising Pipeline Certificate Policy Statement, PL18-1, CP17-40, </a:t>
            </a:r>
            <a:r>
              <a:rPr lang="en-US" sz="2300" i="1" dirty="0">
                <a:latin typeface="Century Schoolbook" panose="02040604050505020304" pitchFamily="18" charset="0"/>
              </a:rPr>
              <a:t>et al</a:t>
            </a:r>
            <a:r>
              <a:rPr lang="en-US" sz="2300" dirty="0">
                <a:latin typeface="Century Schoolbook" panose="02040604050505020304" pitchFamily="18" charset="0"/>
              </a:rPr>
              <a:t>.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sz="2800" b="1" dirty="0">
                <a:latin typeface="Century Schoolbook" panose="02040604050505020304" pitchFamily="18" charset="0"/>
              </a:rPr>
              <a:t>Inherited/Imposed Issues</a:t>
            </a:r>
          </a:p>
          <a:p>
            <a:r>
              <a:rPr lang="en-US" sz="2300" dirty="0">
                <a:latin typeface="Century Schoolbook" panose="02040604050505020304" pitchFamily="18" charset="0"/>
              </a:rPr>
              <a:t>- Winter Storm Uri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A5F1A0-EEFF-4FD7-89CA-FEF1D18F0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>
                <a:latin typeface="Century Schoolbook" panose="02040604050505020304" pitchFamily="18" charset="0"/>
              </a:rPr>
              <a:t>4</a:t>
            </a:fld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111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291B3-9986-42B0-AD06-CA3559D86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entury Schoolbook" panose="02040604050505020304" pitchFamily="18" charset="0"/>
              </a:rPr>
              <a:t>Docket No. RM21-17 ANOPR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3AF75-DAB8-4106-8DAD-7CEED3D0C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11523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Century Schoolbook" panose="02040604050505020304" pitchFamily="18" charset="0"/>
              </a:rPr>
              <a:t>Broad ANOPR issued July 15, 2021</a:t>
            </a:r>
          </a:p>
          <a:p>
            <a:r>
              <a:rPr lang="en-US" sz="2100" dirty="0">
                <a:latin typeface="Century Schoolbook" panose="02040604050505020304" pitchFamily="18" charset="0"/>
              </a:rPr>
              <a:t>- Lack of clear consensus among commissioners</a:t>
            </a:r>
          </a:p>
          <a:p>
            <a:r>
              <a:rPr lang="en-US" sz="2100" dirty="0">
                <a:latin typeface="Century Schoolbook" panose="02040604050505020304" pitchFamily="18" charset="0"/>
              </a:rPr>
              <a:t>- Initial comments filed October 2021</a:t>
            </a:r>
          </a:p>
          <a:p>
            <a:r>
              <a:rPr lang="en-US" sz="2100" dirty="0">
                <a:latin typeface="Century Schoolbook" panose="02040604050505020304" pitchFamily="18" charset="0"/>
              </a:rPr>
              <a:t>- Technical Conference on November 15, 2021</a:t>
            </a:r>
          </a:p>
          <a:p>
            <a:r>
              <a:rPr lang="en-US" sz="2100" dirty="0">
                <a:latin typeface="Century Schoolbook" panose="02040604050505020304" pitchFamily="18" charset="0"/>
              </a:rPr>
              <a:t>- Reply Comments due December 2021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- Anticipated NOPR by end of 2022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A5F1A0-EEFF-4FD7-89CA-FEF1D18F0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>
                <a:latin typeface="Century Schoolbook" panose="02040604050505020304" pitchFamily="18" charset="0"/>
              </a:rPr>
              <a:t>5</a:t>
            </a:fld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243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291B3-9986-42B0-AD06-CA3559D86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entury Schoolbook" panose="02040604050505020304" pitchFamily="18" charset="0"/>
              </a:rPr>
              <a:t>Return on Equity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3AF75-DAB8-4106-8DAD-7CEED3D0C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11523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Century Schoolbook" panose="02040604050505020304" pitchFamily="18" charset="0"/>
              </a:rPr>
              <a:t>Oral Argument on MISO Complaints</a:t>
            </a:r>
          </a:p>
          <a:p>
            <a:r>
              <a:rPr lang="en-US" sz="2100" dirty="0">
                <a:latin typeface="Century Schoolbook" panose="02040604050505020304" pitchFamily="18" charset="0"/>
              </a:rPr>
              <a:t>- November 18, 2021</a:t>
            </a:r>
          </a:p>
          <a:p>
            <a:r>
              <a:rPr lang="en-US" sz="2100" dirty="0">
                <a:latin typeface="Century Schoolbook" panose="02040604050505020304" pitchFamily="18" charset="0"/>
              </a:rPr>
              <a:t>- Decision in mid-2022?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sz="2400" b="1" dirty="0">
                <a:latin typeface="Century Schoolbook" panose="02040604050505020304" pitchFamily="18" charset="0"/>
              </a:rPr>
              <a:t>Supplemental Technical Conference on Incentives</a:t>
            </a:r>
          </a:p>
          <a:p>
            <a:r>
              <a:rPr lang="en-US" sz="2300" dirty="0">
                <a:latin typeface="Century Schoolbook" panose="02040604050505020304" pitchFamily="18" charset="0"/>
              </a:rPr>
              <a:t>- September 10, 2021 Technical Conference</a:t>
            </a:r>
          </a:p>
          <a:p>
            <a:r>
              <a:rPr lang="en-US" sz="2300" dirty="0">
                <a:latin typeface="Century Schoolbook" panose="02040604050505020304" pitchFamily="18" charset="0"/>
              </a:rPr>
              <a:t>- January 2022 Comments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A5F1A0-EEFF-4FD7-89CA-FEF1D18F0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>
                <a:latin typeface="Century Schoolbook" panose="02040604050505020304" pitchFamily="18" charset="0"/>
              </a:rPr>
              <a:t>6</a:t>
            </a:fld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765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291B3-9986-42B0-AD06-CA3559D86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entury Schoolbook" panose="02040604050505020304" pitchFamily="18" charset="0"/>
              </a:rPr>
              <a:t>Specific Example: </a:t>
            </a:r>
            <a:br>
              <a:rPr lang="en-US" dirty="0">
                <a:latin typeface="Century Schoolbook" panose="02040604050505020304" pitchFamily="18" charset="0"/>
              </a:rPr>
            </a:br>
            <a:r>
              <a:rPr lang="en-US" dirty="0">
                <a:latin typeface="Century Schoolbook" panose="02040604050505020304" pitchFamily="18" charset="0"/>
              </a:rPr>
              <a:t>*Base ROE Methodology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089A4302-D853-4173-A2E0-D74423B216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9188494"/>
              </p:ext>
            </p:extLst>
          </p:nvPr>
        </p:nvGraphicFramePr>
        <p:xfrm>
          <a:off x="805904" y="1826382"/>
          <a:ext cx="10713548" cy="4504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7296">
                  <a:extLst>
                    <a:ext uri="{9D8B030D-6E8A-4147-A177-3AD203B41FA5}">
                      <a16:colId xmlns:a16="http://schemas.microsoft.com/office/drawing/2014/main" val="1811997542"/>
                    </a:ext>
                  </a:extLst>
                </a:gridCol>
                <a:gridCol w="3865779">
                  <a:extLst>
                    <a:ext uri="{9D8B030D-6E8A-4147-A177-3AD203B41FA5}">
                      <a16:colId xmlns:a16="http://schemas.microsoft.com/office/drawing/2014/main" val="3670641308"/>
                    </a:ext>
                  </a:extLst>
                </a:gridCol>
                <a:gridCol w="4910473">
                  <a:extLst>
                    <a:ext uri="{9D8B030D-6E8A-4147-A177-3AD203B41FA5}">
                      <a16:colId xmlns:a16="http://schemas.microsoft.com/office/drawing/2014/main" val="111792739"/>
                    </a:ext>
                  </a:extLst>
                </a:gridCol>
              </a:tblGrid>
              <a:tr h="953727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entury Schoolbook" panose="02040604050505020304" pitchFamily="18" charset="0"/>
                      </a:endParaRPr>
                    </a:p>
                    <a:p>
                      <a:pPr algn="ctr"/>
                      <a:r>
                        <a:rPr lang="en-US" dirty="0">
                          <a:latin typeface="Century Schoolbook" panose="02040604050505020304" pitchFamily="18" charset="0"/>
                        </a:rPr>
                        <a:t>Commissioner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entury Schoolbook" panose="02040604050505020304" pitchFamily="18" charset="0"/>
                        </a:rPr>
                        <a:t>Position on Approach Established in Opinion 569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entury Schoolbook" panose="02040604050505020304" pitchFamily="18" charset="0"/>
                        </a:rPr>
                        <a:t>Recent Public Statements on </a:t>
                      </a:r>
                    </a:p>
                    <a:p>
                      <a:pPr algn="ctr"/>
                      <a:r>
                        <a:rPr lang="en-US" dirty="0">
                          <a:latin typeface="Century Schoolbook" panose="02040604050505020304" pitchFamily="18" charset="0"/>
                        </a:rPr>
                        <a:t>Durability of Opinion 569 Approach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788081"/>
                  </a:ext>
                </a:extLst>
              </a:tr>
              <a:tr h="724051"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Century Schoolbook" panose="02040604050505020304" pitchFamily="18" charset="0"/>
                        </a:rPr>
                        <a:t>Glick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Century Schoolbook" panose="02040604050505020304" pitchFamily="18" charset="0"/>
                        </a:rPr>
                        <a:t>Opposed results-driven tweaks and internal inconsistencies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Century Schoolbook" panose="02040604050505020304" pitchFamily="18" charset="0"/>
                        </a:rPr>
                        <a:t>Emphasizes “need for certainty” over prior criticisms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72854"/>
                  </a:ext>
                </a:extLst>
              </a:tr>
              <a:tr h="953727"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Century Schoolbook" panose="02040604050505020304" pitchFamily="18" charset="0"/>
                        </a:rPr>
                        <a:t>Clements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Century Schoolbook" panose="02040604050505020304" pitchFamily="18" charset="0"/>
                        </a:rPr>
                        <a:t>Not a commissioner at the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Century Schoolbook" panose="02040604050505020304" pitchFamily="18" charset="0"/>
                        </a:rPr>
                        <a:t>Shares Glick’s original criticisms and supports re-opener to address/fix DCF and CAPM methodologies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646530"/>
                  </a:ext>
                </a:extLst>
              </a:tr>
              <a:tr h="1034359"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Century Schoolbook" panose="02040604050505020304" pitchFamily="18" charset="0"/>
                        </a:rPr>
                        <a:t>Christie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latin typeface="Century Schoolbook" panose="02040604050505020304" pitchFamily="18" charset="0"/>
                        </a:rPr>
                        <a:t>Not a commissioner at the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latin typeface="Century Schoolbook" panose="02040604050505020304" pitchFamily="18" charset="0"/>
                        </a:rPr>
                        <a:t>Shares Clements’ view on re-opener but emphasizes discretion and judgment over “rote application of pre-set formulae”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724152"/>
                  </a:ext>
                </a:extLst>
              </a:tr>
              <a:tr h="419490"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Century Schoolbook" panose="02040604050505020304" pitchFamily="18" charset="0"/>
                        </a:rPr>
                        <a:t>Danly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Century Schoolbook" panose="02040604050505020304" pitchFamily="18" charset="0"/>
                        </a:rPr>
                        <a:t>Fully supported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Century Schoolbook" panose="02040604050505020304" pitchFamily="18" charset="0"/>
                        </a:rPr>
                        <a:t>No discernible change in position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310091"/>
                  </a:ext>
                </a:extLst>
              </a:tr>
              <a:tr h="419490"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Century Schoolbook" panose="02040604050505020304" pitchFamily="18" charset="0"/>
                        </a:rPr>
                        <a:t>Phillips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Century Schoolbook" panose="02040604050505020304" pitchFamily="18" charset="0"/>
                        </a:rPr>
                        <a:t>Not a commissioner at the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Century Schoolbook" panose="02040604050505020304" pitchFamily="18" charset="0"/>
                        </a:rPr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6303928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A5F1A0-EEFF-4FD7-89CA-FEF1D18F0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>
                <a:latin typeface="Century Schoolbook" panose="02040604050505020304" pitchFamily="18" charset="0"/>
              </a:rPr>
              <a:t>7</a:t>
            </a:fld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05594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733</TotalTime>
  <Words>469</Words>
  <Application>Microsoft Office PowerPoint</Application>
  <PresentationFormat>Widescreen</PresentationFormat>
  <Paragraphs>105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Calibri Light</vt:lpstr>
      <vt:lpstr>Century</vt:lpstr>
      <vt:lpstr>Century Schoolbook</vt:lpstr>
      <vt:lpstr>Retrospect</vt:lpstr>
      <vt:lpstr>FERC Update  National Association of State Utility Consumer Advocates Annual Meeting Louisville, Kentucky November 8, 2021</vt:lpstr>
      <vt:lpstr>Same Time Last Year</vt:lpstr>
      <vt:lpstr>New Lineup</vt:lpstr>
      <vt:lpstr>New Dynamic</vt:lpstr>
      <vt:lpstr>New Administration’s  Policy Initiatives</vt:lpstr>
      <vt:lpstr>Docket No. RM21-17 ANOPR</vt:lpstr>
      <vt:lpstr>Return on Equity</vt:lpstr>
      <vt:lpstr>Specific Example:  *Base ROE Methodology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FERC Update: Developments Concerning Public Power, Rural Electric Cooperatives, and SPP Nebraska Rural Electric Association Legal Seminar September 17, 2020</dc:title>
  <dc:creator>Jason Gray</dc:creator>
  <cp:lastModifiedBy>Jason Gray</cp:lastModifiedBy>
  <cp:revision>70</cp:revision>
  <cp:lastPrinted>2020-09-14T21:16:44Z</cp:lastPrinted>
  <dcterms:created xsi:type="dcterms:W3CDTF">2020-09-12T12:33:41Z</dcterms:created>
  <dcterms:modified xsi:type="dcterms:W3CDTF">2021-11-08T15:27:30Z</dcterms:modified>
</cp:coreProperties>
</file>