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5"/>
  </p:notesMasterIdLst>
  <p:sldIdLst>
    <p:sldId id="281" r:id="rId2"/>
    <p:sldId id="275" r:id="rId3"/>
    <p:sldId id="273" r:id="rId4"/>
    <p:sldId id="276" r:id="rId5"/>
    <p:sldId id="277" r:id="rId6"/>
    <p:sldId id="278" r:id="rId7"/>
    <p:sldId id="279" r:id="rId8"/>
    <p:sldId id="256" r:id="rId9"/>
    <p:sldId id="258" r:id="rId10"/>
    <p:sldId id="269" r:id="rId11"/>
    <p:sldId id="270" r:id="rId12"/>
    <p:sldId id="263" r:id="rId13"/>
    <p:sldId id="264" r:id="rId14"/>
    <p:sldId id="259" r:id="rId15"/>
    <p:sldId id="260" r:id="rId16"/>
    <p:sldId id="261" r:id="rId17"/>
    <p:sldId id="262" r:id="rId18"/>
    <p:sldId id="265" r:id="rId19"/>
    <p:sldId id="266" r:id="rId20"/>
    <p:sldId id="267" r:id="rId21"/>
    <p:sldId id="268" r:id="rId22"/>
    <p:sldId id="271"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0"/>
  </p:normalViewPr>
  <p:slideViewPr>
    <p:cSldViewPr snapToGrid="0" snapToObjects="1">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CFF6B-FAB6-F840-B181-E7EB93AE4B43}"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C69E7-2CA1-EE41-AF4C-6D1DE76AB9A0}" type="slidenum">
              <a:rPr lang="en-US" smtClean="0"/>
              <a:t>‹#›</a:t>
            </a:fld>
            <a:endParaRPr lang="en-US"/>
          </a:p>
        </p:txBody>
      </p:sp>
    </p:spTree>
    <p:extLst>
      <p:ext uri="{BB962C8B-B14F-4D97-AF65-F5344CB8AC3E}">
        <p14:creationId xmlns:p14="http://schemas.microsoft.com/office/powerpoint/2010/main" val="150799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added the ”skewed data” assumptions, because there were some zip codes with only 1 customer and that customer received a disconnection notice, leading to a 100% disconnection notice rate. I used 500 for Ameren, because it serves more zip codes with fewer residential customers than the other utilities</a:t>
            </a:r>
          </a:p>
        </p:txBody>
      </p:sp>
      <p:sp>
        <p:nvSpPr>
          <p:cNvPr id="4" name="Slide Number Placeholder 3"/>
          <p:cNvSpPr>
            <a:spLocks noGrp="1"/>
          </p:cNvSpPr>
          <p:nvPr>
            <p:ph type="sldNum" sz="quarter" idx="5"/>
          </p:nvPr>
        </p:nvSpPr>
        <p:spPr/>
        <p:txBody>
          <a:bodyPr/>
          <a:lstStyle/>
          <a:p>
            <a:fld id="{7ABC69E7-2CA1-EE41-AF4C-6D1DE76AB9A0}" type="slidenum">
              <a:rPr lang="en-US" smtClean="0"/>
              <a:t>10</a:t>
            </a:fld>
            <a:endParaRPr lang="en-US"/>
          </a:p>
        </p:txBody>
      </p:sp>
    </p:spTree>
    <p:extLst>
      <p:ext uri="{BB962C8B-B14F-4D97-AF65-F5344CB8AC3E}">
        <p14:creationId xmlns:p14="http://schemas.microsoft.com/office/powerpoint/2010/main" val="373811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return to environmental justice communities later. </a:t>
            </a:r>
          </a:p>
        </p:txBody>
      </p:sp>
      <p:sp>
        <p:nvSpPr>
          <p:cNvPr id="4" name="Slide Number Placeholder 3"/>
          <p:cNvSpPr>
            <a:spLocks noGrp="1"/>
          </p:cNvSpPr>
          <p:nvPr>
            <p:ph type="sldNum" sz="quarter" idx="5"/>
          </p:nvPr>
        </p:nvSpPr>
        <p:spPr/>
        <p:txBody>
          <a:bodyPr/>
          <a:lstStyle/>
          <a:p>
            <a:fld id="{7ABC69E7-2CA1-EE41-AF4C-6D1DE76AB9A0}" type="slidenum">
              <a:rPr lang="en-US" smtClean="0"/>
              <a:t>11</a:t>
            </a:fld>
            <a:endParaRPr lang="en-US"/>
          </a:p>
        </p:txBody>
      </p:sp>
    </p:spTree>
    <p:extLst>
      <p:ext uri="{BB962C8B-B14F-4D97-AF65-F5344CB8AC3E}">
        <p14:creationId xmlns:p14="http://schemas.microsoft.com/office/powerpoint/2010/main" val="260807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60466 is not filled with EJ Communities, it is an outlier – </a:t>
            </a:r>
            <a:r>
              <a:rPr lang="en-US" dirty="0" err="1"/>
              <a:t>ComEd’s</a:t>
            </a:r>
            <a:r>
              <a:rPr lang="en-US" dirty="0"/>
              <a:t> other 9 zip codes are overwhelmingly filled with EJ communities</a:t>
            </a:r>
          </a:p>
        </p:txBody>
      </p:sp>
      <p:sp>
        <p:nvSpPr>
          <p:cNvPr id="4" name="Slide Number Placeholder 3"/>
          <p:cNvSpPr>
            <a:spLocks noGrp="1"/>
          </p:cNvSpPr>
          <p:nvPr>
            <p:ph type="sldNum" sz="quarter" idx="5"/>
          </p:nvPr>
        </p:nvSpPr>
        <p:spPr/>
        <p:txBody>
          <a:bodyPr/>
          <a:lstStyle/>
          <a:p>
            <a:fld id="{7ABC69E7-2CA1-EE41-AF4C-6D1DE76AB9A0}" type="slidenum">
              <a:rPr lang="en-US" smtClean="0"/>
              <a:t>18</a:t>
            </a:fld>
            <a:endParaRPr lang="en-US"/>
          </a:p>
        </p:txBody>
      </p:sp>
    </p:spTree>
    <p:extLst>
      <p:ext uri="{BB962C8B-B14F-4D97-AF65-F5344CB8AC3E}">
        <p14:creationId xmlns:p14="http://schemas.microsoft.com/office/powerpoint/2010/main" val="301981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098A0168-EB40-45AF-89A1-87DE0A55FFC6}" type="datetime1">
              <a:rPr lang="en-US" smtClean="0"/>
              <a:t>11/8/2021</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5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8F8CA68F-747D-436A-B5BB-2EBC3ED499E4}" type="datetime1">
              <a:rPr lang="en-US" smtClean="0"/>
              <a:t>11/8/2021</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00077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6DD8DC11-9E39-40A0-B3DC-E3F2AD04A616}" type="datetime1">
              <a:rPr lang="en-US" smtClean="0"/>
              <a:t>11/8/2021</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2706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BE0A88F0-556B-4BB7-8AAB-D63AEB65C662}" type="datetime1">
              <a:rPr lang="en-US" smtClean="0"/>
              <a:t>11/8/2021</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19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60E05506-6815-4E0E-B1DE-ECA35C2016DF}" type="datetime1">
              <a:rPr lang="en-US" smtClean="0"/>
              <a:t>11/8/2021</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3356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C6E85F7-A724-48A4-9D33-CEBC5174E865}" type="datetime1">
              <a:rPr lang="en-US" smtClean="0"/>
              <a:t>11/8/2021</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6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42806E7A-BDD3-46A3-BEE2-EB821F9236B4}" type="datetime1">
              <a:rPr lang="en-US" smtClean="0"/>
              <a:t>11/8/2021</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9ED1540C-9440-4E7A-B71A-BEFEE06869E3}" type="datetime1">
              <a:rPr lang="en-US" smtClean="0"/>
              <a:t>11/8/2021</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0094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E0318DDB-88AC-4039-B59C-B05DC4C9C16C}" type="datetime1">
              <a:rPr lang="en-US" smtClean="0"/>
              <a:t>11/8/2021</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74382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E082ABFB-60E7-4BA1-866A-7059F058065B}" type="datetime1">
              <a:rPr lang="en-US" smtClean="0"/>
              <a:t>11/8/2021</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22778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2694112F-55F4-4776-A323-7418930321C8}" type="datetime1">
              <a:rPr lang="en-US" smtClean="0"/>
              <a:t>11/8/2021</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76113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11/8/2021</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330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san.Satter@ilag.gov"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Charles.Murphy@ilag.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a:effectLst>
            <a:outerShdw dist="50800" dir="5400000" sx="1000" sy="1000" algn="ctr" rotWithShape="0">
              <a:srgbClr val="000000"/>
            </a:outerShdw>
          </a:effectLst>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8622793" cy="1209734"/>
          </a:xfrm>
        </p:spPr>
        <p:txBody>
          <a:bodyPr>
            <a:noAutofit/>
          </a:bodyPr>
          <a:lstStyle/>
          <a:p>
            <a:r>
              <a:rPr lang="en-US" sz="3600" dirty="0">
                <a:solidFill>
                  <a:srgbClr val="FFFF00"/>
                </a:solidFill>
              </a:rPr>
              <a:t>Equity, Affordability, and Connecting Customers with Assistance </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a:xfrm>
            <a:off x="838199" y="1877439"/>
            <a:ext cx="9527275" cy="3875088"/>
          </a:xfrm>
        </p:spPr>
        <p:txBody>
          <a:bodyPr>
            <a:normAutofit fontScale="77500" lnSpcReduction="20000"/>
          </a:bodyPr>
          <a:lstStyle/>
          <a:p>
            <a:pPr marL="0" indent="0" algn="ctr">
              <a:buNone/>
            </a:pPr>
            <a:r>
              <a:rPr lang="en-US" sz="4600" dirty="0">
                <a:solidFill>
                  <a:srgbClr val="FFFF00"/>
                </a:solidFill>
                <a:latin typeface="+mj-lt"/>
              </a:rPr>
              <a:t>Obtaining and Using </a:t>
            </a:r>
          </a:p>
          <a:p>
            <a:pPr marL="0" indent="0" algn="ctr">
              <a:buNone/>
            </a:pPr>
            <a:r>
              <a:rPr lang="en-US" sz="4600" dirty="0">
                <a:solidFill>
                  <a:srgbClr val="FFFF00"/>
                </a:solidFill>
                <a:latin typeface="+mj-lt"/>
              </a:rPr>
              <a:t>Utility Collections Data</a:t>
            </a:r>
          </a:p>
          <a:p>
            <a:pPr marL="0" indent="0" algn="ctr">
              <a:buNone/>
            </a:pPr>
            <a:r>
              <a:rPr lang="en-US" sz="3100" dirty="0">
                <a:solidFill>
                  <a:srgbClr val="FFFF00"/>
                </a:solidFill>
              </a:rPr>
              <a:t>NASUCA National Meeting, November 8, 2021</a:t>
            </a:r>
          </a:p>
          <a:p>
            <a:pPr marL="0" indent="0" algn="ctr">
              <a:buNone/>
            </a:pPr>
            <a:endParaRPr lang="en-US" sz="3100" dirty="0">
              <a:solidFill>
                <a:srgbClr val="FFFF00"/>
              </a:solidFill>
            </a:endParaRPr>
          </a:p>
          <a:p>
            <a:pPr marL="0" indent="0">
              <a:spcBef>
                <a:spcPts val="0"/>
              </a:spcBef>
              <a:buNone/>
            </a:pPr>
            <a:r>
              <a:rPr lang="en-US" dirty="0">
                <a:solidFill>
                  <a:srgbClr val="FFFF00"/>
                </a:solidFill>
              </a:rPr>
              <a:t>Susan L. Satter, Chief</a:t>
            </a:r>
          </a:p>
          <a:p>
            <a:pPr marL="0" indent="0">
              <a:spcBef>
                <a:spcPts val="0"/>
              </a:spcBef>
              <a:buNone/>
            </a:pPr>
            <a:r>
              <a:rPr lang="en-US" dirty="0">
                <a:solidFill>
                  <a:srgbClr val="FFFF00"/>
                </a:solidFill>
              </a:rPr>
              <a:t>Charles “Trey” Murphy, Assistant Attorney General</a:t>
            </a:r>
          </a:p>
          <a:p>
            <a:pPr marL="0" indent="0">
              <a:spcBef>
                <a:spcPts val="0"/>
              </a:spcBef>
              <a:buNone/>
            </a:pPr>
            <a:r>
              <a:rPr lang="en-US" dirty="0">
                <a:solidFill>
                  <a:srgbClr val="FFFF00"/>
                </a:solidFill>
              </a:rPr>
              <a:t>Public Utilities Bureau</a:t>
            </a:r>
          </a:p>
          <a:p>
            <a:pPr marL="0" indent="0">
              <a:spcBef>
                <a:spcPts val="0"/>
              </a:spcBef>
              <a:buNone/>
            </a:pPr>
            <a:r>
              <a:rPr lang="en-US" dirty="0">
                <a:solidFill>
                  <a:srgbClr val="FFFF00"/>
                </a:solidFill>
              </a:rPr>
              <a:t>Illinois Attorney General's Office</a:t>
            </a:r>
          </a:p>
          <a:p>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59066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3"/>
          <a:srcRect b="3434"/>
          <a:stretch/>
        </p:blipFill>
        <p:spPr>
          <a:xfrm>
            <a:off x="21"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Overall</a:t>
            </a:r>
          </a:p>
        </p:txBody>
      </p:sp>
      <p:sp>
        <p:nvSpPr>
          <p:cNvPr id="3" name="Content Placeholder 2">
            <a:extLst>
              <a:ext uri="{FF2B5EF4-FFF2-40B4-BE49-F238E27FC236}">
                <a16:creationId xmlns:a16="http://schemas.microsoft.com/office/drawing/2014/main" id="{69ACFA0C-739F-0D47-B871-283162EDCFF9}"/>
              </a:ext>
            </a:extLst>
          </p:cNvPr>
          <p:cNvSpPr>
            <a:spLocks noGrp="1"/>
          </p:cNvSpPr>
          <p:nvPr>
            <p:ph idx="1"/>
          </p:nvPr>
        </p:nvSpPr>
        <p:spPr>
          <a:xfrm>
            <a:off x="838199" y="1787859"/>
            <a:ext cx="6677025" cy="3964668"/>
          </a:xfrm>
        </p:spPr>
        <p:txBody>
          <a:bodyPr>
            <a:normAutofit fontScale="85000" lnSpcReduction="10000"/>
          </a:bodyPr>
          <a:lstStyle/>
          <a:p>
            <a:r>
              <a:rPr lang="en-US" dirty="0">
                <a:solidFill>
                  <a:srgbClr val="FFFF00"/>
                </a:solidFill>
              </a:rPr>
              <a:t>Used data to  find 10 zip codes with the highest number of disconnection notices for each of the four largest utilities in Illinois (Commonwealth Edison, Ameren Illinois, Nicor Gas, and Peoples Gas)</a:t>
            </a:r>
          </a:p>
          <a:p>
            <a:pPr lvl="1"/>
            <a:r>
              <a:rPr lang="en-US" dirty="0">
                <a:solidFill>
                  <a:srgbClr val="FFFF00"/>
                </a:solidFill>
              </a:rPr>
              <a:t>To avoid skewed data, we looked at zip codes with at least 500 residential customers in Ameren’s territory, and at least 1,000 customers in other territories</a:t>
            </a:r>
          </a:p>
          <a:p>
            <a:r>
              <a:rPr lang="en-US" dirty="0">
                <a:solidFill>
                  <a:srgbClr val="FFFF00"/>
                </a:solidFill>
              </a:rPr>
              <a:t>7/10 of </a:t>
            </a:r>
            <a:r>
              <a:rPr lang="en-US" dirty="0" err="1">
                <a:solidFill>
                  <a:srgbClr val="FFFF00"/>
                </a:solidFill>
              </a:rPr>
              <a:t>ComEd’s</a:t>
            </a:r>
            <a:r>
              <a:rPr lang="en-US" dirty="0">
                <a:solidFill>
                  <a:srgbClr val="FFFF00"/>
                </a:solidFill>
              </a:rPr>
              <a:t> zip codes overlapped with zip codes in the top 10 for either Nicor or Peoples Gas –resulting in 33 unique zip codes between the four major utilities</a:t>
            </a:r>
          </a:p>
          <a:p>
            <a:r>
              <a:rPr lang="en-US" dirty="0">
                <a:solidFill>
                  <a:srgbClr val="FFFF00"/>
                </a:solidFill>
              </a:rPr>
              <a:t>Race and Ethnicity - 29 zip codes were majority Black; 2 were majority Hispanic; and 2 were majority white. In comparison, Illinois is 76.8% white, 17.5% Hispanic, and 14.6% Black, overall.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5168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3"/>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Overall (Continued)</a:t>
            </a:r>
          </a:p>
        </p:txBody>
      </p:sp>
      <p:sp>
        <p:nvSpPr>
          <p:cNvPr id="3" name="Content Placeholder 2">
            <a:extLst>
              <a:ext uri="{FF2B5EF4-FFF2-40B4-BE49-F238E27FC236}">
                <a16:creationId xmlns:a16="http://schemas.microsoft.com/office/drawing/2014/main" id="{69ACFA0C-739F-0D47-B871-283162EDCFF9}"/>
              </a:ext>
            </a:extLst>
          </p:cNvPr>
          <p:cNvSpPr>
            <a:spLocks noGrp="1"/>
          </p:cNvSpPr>
          <p:nvPr>
            <p:ph idx="1"/>
          </p:nvPr>
        </p:nvSpPr>
        <p:spPr>
          <a:xfrm>
            <a:off x="838200" y="2108595"/>
            <a:ext cx="7134226" cy="3643931"/>
          </a:xfrm>
        </p:spPr>
        <p:txBody>
          <a:bodyPr/>
          <a:lstStyle/>
          <a:p>
            <a:r>
              <a:rPr lang="en-US" dirty="0">
                <a:solidFill>
                  <a:srgbClr val="FFFF00"/>
                </a:solidFill>
              </a:rPr>
              <a:t>Income – All 33 zip codes were below the state median income of $65,886; and 28 were below 80% of the state median income</a:t>
            </a:r>
          </a:p>
          <a:p>
            <a:r>
              <a:rPr lang="en-US" dirty="0">
                <a:solidFill>
                  <a:srgbClr val="FFFF00"/>
                </a:solidFill>
              </a:rPr>
              <a:t>Poverty – 30 of the 33 zip codes had poverty levels higher than the state poverty level of 11.5%</a:t>
            </a:r>
          </a:p>
          <a:p>
            <a:r>
              <a:rPr lang="en-US" dirty="0">
                <a:solidFill>
                  <a:srgbClr val="FFFF00"/>
                </a:solidFill>
              </a:rPr>
              <a:t>29 of 33 were largely filled with Environmental Justice Communities </a:t>
            </a:r>
          </a:p>
          <a:p>
            <a:endParaRPr lang="en-US" dirty="0"/>
          </a:p>
          <a:p>
            <a:endParaRPr lang="en-US" dirty="0"/>
          </a:p>
          <a:p>
            <a:endParaRPr lang="en-US" dirty="0"/>
          </a:p>
        </p:txBody>
      </p:sp>
    </p:spTree>
    <p:extLst>
      <p:ext uri="{BB962C8B-B14F-4D97-AF65-F5344CB8AC3E}">
        <p14:creationId xmlns:p14="http://schemas.microsoft.com/office/powerpoint/2010/main" val="269572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t>Commonwealth Edison</a:t>
            </a:r>
          </a:p>
        </p:txBody>
      </p:sp>
      <p:graphicFrame>
        <p:nvGraphicFramePr>
          <p:cNvPr id="8" name="Table 8">
            <a:extLst>
              <a:ext uri="{FF2B5EF4-FFF2-40B4-BE49-F238E27FC236}">
                <a16:creationId xmlns:a16="http://schemas.microsoft.com/office/drawing/2014/main" id="{CEBC6F08-E093-7C4E-815F-4A9444156478}"/>
              </a:ext>
            </a:extLst>
          </p:cNvPr>
          <p:cNvGraphicFramePr>
            <a:graphicFrameLocks noGrp="1"/>
          </p:cNvGraphicFramePr>
          <p:nvPr>
            <p:ph idx="1"/>
            <p:extLst>
              <p:ext uri="{D42A27DB-BD31-4B8C-83A1-F6EECF244321}">
                <p14:modId xmlns:p14="http://schemas.microsoft.com/office/powerpoint/2010/main" val="2511905350"/>
              </p:ext>
            </p:extLst>
          </p:nvPr>
        </p:nvGraphicFramePr>
        <p:xfrm>
          <a:off x="981075" y="1636713"/>
          <a:ext cx="9526584" cy="4942840"/>
        </p:xfrm>
        <a:graphic>
          <a:graphicData uri="http://schemas.openxmlformats.org/drawingml/2006/table">
            <a:tbl>
              <a:tblPr firstRow="1" bandRow="1">
                <a:tableStyleId>{5C22544A-7EE6-4342-B048-85BDC9FD1C3A}</a:tableStyleId>
              </a:tblPr>
              <a:tblGrid>
                <a:gridCol w="1190823">
                  <a:extLst>
                    <a:ext uri="{9D8B030D-6E8A-4147-A177-3AD203B41FA5}">
                      <a16:colId xmlns:a16="http://schemas.microsoft.com/office/drawing/2014/main" val="2117269373"/>
                    </a:ext>
                  </a:extLst>
                </a:gridCol>
                <a:gridCol w="1190823">
                  <a:extLst>
                    <a:ext uri="{9D8B030D-6E8A-4147-A177-3AD203B41FA5}">
                      <a16:colId xmlns:a16="http://schemas.microsoft.com/office/drawing/2014/main" val="2332395945"/>
                    </a:ext>
                  </a:extLst>
                </a:gridCol>
                <a:gridCol w="1190823">
                  <a:extLst>
                    <a:ext uri="{9D8B030D-6E8A-4147-A177-3AD203B41FA5}">
                      <a16:colId xmlns:a16="http://schemas.microsoft.com/office/drawing/2014/main" val="3642884369"/>
                    </a:ext>
                  </a:extLst>
                </a:gridCol>
                <a:gridCol w="1190823">
                  <a:extLst>
                    <a:ext uri="{9D8B030D-6E8A-4147-A177-3AD203B41FA5}">
                      <a16:colId xmlns:a16="http://schemas.microsoft.com/office/drawing/2014/main" val="471314998"/>
                    </a:ext>
                  </a:extLst>
                </a:gridCol>
                <a:gridCol w="1190823">
                  <a:extLst>
                    <a:ext uri="{9D8B030D-6E8A-4147-A177-3AD203B41FA5}">
                      <a16:colId xmlns:a16="http://schemas.microsoft.com/office/drawing/2014/main" val="3205129283"/>
                    </a:ext>
                  </a:extLst>
                </a:gridCol>
                <a:gridCol w="1190823">
                  <a:extLst>
                    <a:ext uri="{9D8B030D-6E8A-4147-A177-3AD203B41FA5}">
                      <a16:colId xmlns:a16="http://schemas.microsoft.com/office/drawing/2014/main" val="257848497"/>
                    </a:ext>
                  </a:extLst>
                </a:gridCol>
                <a:gridCol w="1190823">
                  <a:extLst>
                    <a:ext uri="{9D8B030D-6E8A-4147-A177-3AD203B41FA5}">
                      <a16:colId xmlns:a16="http://schemas.microsoft.com/office/drawing/2014/main" val="3594283775"/>
                    </a:ext>
                  </a:extLst>
                </a:gridCol>
                <a:gridCol w="1190823">
                  <a:extLst>
                    <a:ext uri="{9D8B030D-6E8A-4147-A177-3AD203B41FA5}">
                      <a16:colId xmlns:a16="http://schemas.microsoft.com/office/drawing/2014/main" val="1491775034"/>
                    </a:ext>
                  </a:extLst>
                </a:gridCol>
              </a:tblGrid>
              <a:tr h="370840">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Zip 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Res. Cust.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Notices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Notices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Median HH Income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Poverty Level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Race &amp; Ethnicity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326431"/>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60827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Calumet Park/ Riverdale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8,970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$23,329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(89.8%); Hispanic (5.2%); White (3.0%)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169716"/>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60466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University Park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11,834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$54,155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(65.5%); White (25.2%); Hispanic (5.0%)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216616"/>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60419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Dolton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8,509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990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$46,658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(92.3%); White (3.5%); Two or more (1.9%)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09661"/>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60426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Harvey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12,354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1,356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$33,182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(68.4%); Hispanic (24.1%); White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466542"/>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60478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Tinley Park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$61,929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(89.7%); White (3.9%); Hispanic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1593301"/>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60624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Garfield Park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14,910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1,584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$23,429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(90.1%); Hispanic (5.1%); White (3.2%)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977834"/>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60411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Chicago Heights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20,717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$47,769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(50.2%); Hispanic (27.6%); White (18.6%)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8340503"/>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60636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W. Englewood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11,952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$26,724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(87.8%); Hispanic (9.4%); White (1.5%)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724804"/>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60644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 Austin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17,884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1,823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$26,900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(88.3%); Hispanic (6.9%); White (3.8%)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4061297"/>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60621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Englewood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12,828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1,300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$22,158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Black (94.6%); Hispanic (3.2%); White (1.0%)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1389867"/>
                  </a:ext>
                </a:extLst>
              </a:tr>
            </a:tbl>
          </a:graphicData>
        </a:graphic>
      </p:graphicFrame>
    </p:spTree>
    <p:extLst>
      <p:ext uri="{BB962C8B-B14F-4D97-AF65-F5344CB8AC3E}">
        <p14:creationId xmlns:p14="http://schemas.microsoft.com/office/powerpoint/2010/main" val="241319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t>Ameren Illinois</a:t>
            </a:r>
          </a:p>
        </p:txBody>
      </p:sp>
      <p:graphicFrame>
        <p:nvGraphicFramePr>
          <p:cNvPr id="8" name="Table 8">
            <a:extLst>
              <a:ext uri="{FF2B5EF4-FFF2-40B4-BE49-F238E27FC236}">
                <a16:creationId xmlns:a16="http://schemas.microsoft.com/office/drawing/2014/main" id="{CEBC6F08-E093-7C4E-815F-4A9444156478}"/>
              </a:ext>
            </a:extLst>
          </p:cNvPr>
          <p:cNvGraphicFramePr>
            <a:graphicFrameLocks noGrp="1"/>
          </p:cNvGraphicFramePr>
          <p:nvPr>
            <p:ph idx="1"/>
            <p:extLst>
              <p:ext uri="{D42A27DB-BD31-4B8C-83A1-F6EECF244321}">
                <p14:modId xmlns:p14="http://schemas.microsoft.com/office/powerpoint/2010/main" val="3172102506"/>
              </p:ext>
            </p:extLst>
          </p:nvPr>
        </p:nvGraphicFramePr>
        <p:xfrm>
          <a:off x="966787" y="1521611"/>
          <a:ext cx="9526584" cy="5247640"/>
        </p:xfrm>
        <a:graphic>
          <a:graphicData uri="http://schemas.openxmlformats.org/drawingml/2006/table">
            <a:tbl>
              <a:tblPr firstRow="1" bandRow="1">
                <a:tableStyleId>{5C22544A-7EE6-4342-B048-85BDC9FD1C3A}</a:tableStyleId>
              </a:tblPr>
              <a:tblGrid>
                <a:gridCol w="1190823">
                  <a:extLst>
                    <a:ext uri="{9D8B030D-6E8A-4147-A177-3AD203B41FA5}">
                      <a16:colId xmlns:a16="http://schemas.microsoft.com/office/drawing/2014/main" val="2117269373"/>
                    </a:ext>
                  </a:extLst>
                </a:gridCol>
                <a:gridCol w="1190823">
                  <a:extLst>
                    <a:ext uri="{9D8B030D-6E8A-4147-A177-3AD203B41FA5}">
                      <a16:colId xmlns:a16="http://schemas.microsoft.com/office/drawing/2014/main" val="2332395945"/>
                    </a:ext>
                  </a:extLst>
                </a:gridCol>
                <a:gridCol w="1190823">
                  <a:extLst>
                    <a:ext uri="{9D8B030D-6E8A-4147-A177-3AD203B41FA5}">
                      <a16:colId xmlns:a16="http://schemas.microsoft.com/office/drawing/2014/main" val="3642884369"/>
                    </a:ext>
                  </a:extLst>
                </a:gridCol>
                <a:gridCol w="1190823">
                  <a:extLst>
                    <a:ext uri="{9D8B030D-6E8A-4147-A177-3AD203B41FA5}">
                      <a16:colId xmlns:a16="http://schemas.microsoft.com/office/drawing/2014/main" val="471314998"/>
                    </a:ext>
                  </a:extLst>
                </a:gridCol>
                <a:gridCol w="1190823">
                  <a:extLst>
                    <a:ext uri="{9D8B030D-6E8A-4147-A177-3AD203B41FA5}">
                      <a16:colId xmlns:a16="http://schemas.microsoft.com/office/drawing/2014/main" val="3205129283"/>
                    </a:ext>
                  </a:extLst>
                </a:gridCol>
                <a:gridCol w="1190823">
                  <a:extLst>
                    <a:ext uri="{9D8B030D-6E8A-4147-A177-3AD203B41FA5}">
                      <a16:colId xmlns:a16="http://schemas.microsoft.com/office/drawing/2014/main" val="257848497"/>
                    </a:ext>
                  </a:extLst>
                </a:gridCol>
                <a:gridCol w="1190823">
                  <a:extLst>
                    <a:ext uri="{9D8B030D-6E8A-4147-A177-3AD203B41FA5}">
                      <a16:colId xmlns:a16="http://schemas.microsoft.com/office/drawing/2014/main" val="3594283775"/>
                    </a:ext>
                  </a:extLst>
                </a:gridCol>
                <a:gridCol w="1190823">
                  <a:extLst>
                    <a:ext uri="{9D8B030D-6E8A-4147-A177-3AD203B41FA5}">
                      <a16:colId xmlns:a16="http://schemas.microsoft.com/office/drawing/2014/main" val="1491775034"/>
                    </a:ext>
                  </a:extLst>
                </a:gridCol>
              </a:tblGrid>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Zip Code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Res. Cust.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Notices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Notices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Median HH Income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Poverty Level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Race &amp; Ethnicity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326431"/>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62206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East St. Louis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5,338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22.52%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$36,196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(58.3%); White (35.8%); Asian (2.7%)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169716"/>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61605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Peoria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5,707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$21,276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(58.1%); White (30.7%); Hispanic (7.9%)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216616"/>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62060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Madison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1,759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$30,461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(53.3%); White (42.0%); Two or More (2.4%)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09661"/>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62207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Centreville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2,987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18.88%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$20,273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(94.8%); White (3.2%); American Indian (1.3%)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466542"/>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East St. Louis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17.49%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$22,264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(93.5%); Hispanic (3.4%); White (1.7%)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1593301"/>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61603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Peoria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6,386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16.61%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$32,458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(41.0%); White (40.6%); Hispanic (10.6%)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977834"/>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Centreville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3,126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16.41%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$25,821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(94.5%); White (2.8%); Hispanic (2.0%)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8340503"/>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62087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 Roxana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797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$45,200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White (85.1%); Black (9.9%); Hispanic (2.9%)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724804"/>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62201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East St. Louis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$15,408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Black (63.8%); Hispanic (26.2%); White (9.2%)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4061297"/>
                  </a:ext>
                </a:extLst>
              </a:tr>
              <a:tr h="370840">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62203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Centreville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13.47%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$39,216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Black (93.9%); White (4.1%); and Asian (0.9%)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1389867"/>
                  </a:ext>
                </a:extLst>
              </a:tr>
            </a:tbl>
          </a:graphicData>
        </a:graphic>
      </p:graphicFrame>
    </p:spTree>
    <p:extLst>
      <p:ext uri="{BB962C8B-B14F-4D97-AF65-F5344CB8AC3E}">
        <p14:creationId xmlns:p14="http://schemas.microsoft.com/office/powerpoint/2010/main" val="144135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p:txBody>
          <a:bodyPr/>
          <a:lstStyle/>
          <a:p>
            <a:r>
              <a:rPr lang="en-US" dirty="0">
                <a:solidFill>
                  <a:srgbClr val="FFFF00"/>
                </a:solidFill>
              </a:rPr>
              <a:t>Affordability – Performance Metrics</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a:xfrm>
            <a:off x="838200" y="2108595"/>
            <a:ext cx="7205664" cy="3643931"/>
          </a:xfrm>
        </p:spPr>
        <p:txBody>
          <a:bodyPr>
            <a:normAutofit fontScale="77500" lnSpcReduction="20000"/>
          </a:bodyPr>
          <a:lstStyle/>
          <a:p>
            <a:r>
              <a:rPr lang="en-US" dirty="0">
                <a:solidFill>
                  <a:srgbClr val="FFFF00"/>
                </a:solidFill>
              </a:rPr>
              <a:t>As part of the performance metrics process, the Act requires at least one performance metric, addressing affordability, defined as: </a:t>
            </a:r>
          </a:p>
          <a:p>
            <a:pPr lvl="1"/>
            <a:r>
              <a:rPr lang="en-US" dirty="0" err="1">
                <a:solidFill>
                  <a:srgbClr val="FFFF00"/>
                </a:solidFill>
              </a:rPr>
              <a:t>Achiev</a:t>
            </a:r>
            <a:r>
              <a:rPr lang="en-US" dirty="0">
                <a:solidFill>
                  <a:srgbClr val="FFFF00"/>
                </a:solidFill>
              </a:rPr>
              <a:t>[</a:t>
            </a:r>
            <a:r>
              <a:rPr lang="en-US" dirty="0" err="1">
                <a:solidFill>
                  <a:srgbClr val="FFFF00"/>
                </a:solidFill>
              </a:rPr>
              <a:t>ing</a:t>
            </a:r>
            <a:r>
              <a:rPr lang="en-US" dirty="0">
                <a:solidFill>
                  <a:srgbClr val="FFFF00"/>
                </a:solidFill>
              </a:rPr>
              <a:t>] affordable customer delivery service costs, with </a:t>
            </a:r>
            <a:r>
              <a:rPr lang="en-US" b="1" i="1" u="sng" dirty="0">
                <a:solidFill>
                  <a:srgbClr val="FFFF00"/>
                </a:solidFill>
              </a:rPr>
              <a:t>particular emphasis on keeping the bills of lower-income households, households in equity investment eligible communities, and house in environmental justice communities </a:t>
            </a:r>
            <a:r>
              <a:rPr lang="en-US" dirty="0">
                <a:solidFill>
                  <a:srgbClr val="FFFF00"/>
                </a:solidFill>
              </a:rPr>
              <a:t>within a manageable portion of their income and adopting credit and collection policies that reduce disconnections for those households specifically and for customers overall to ensure equitable disconnections, late fees, or arrearages as a result of utility credit and collection practices, which </a:t>
            </a:r>
            <a:r>
              <a:rPr lang="en-US" b="1" i="1" u="sng" dirty="0">
                <a:solidFill>
                  <a:srgbClr val="FFFF00"/>
                </a:solidFill>
              </a:rPr>
              <a:t>may include consideration of impact by zip code. </a:t>
            </a:r>
            <a:r>
              <a:rPr lang="en-US" dirty="0">
                <a:solidFill>
                  <a:srgbClr val="FFFF00"/>
                </a:solidFill>
              </a:rPr>
              <a:t>220 ILCS 5/16-108.18(e)(2)(A)</a:t>
            </a:r>
          </a:p>
          <a:p>
            <a:r>
              <a:rPr lang="en-US" dirty="0">
                <a:solidFill>
                  <a:srgbClr val="FFFF00"/>
                </a:solidFill>
              </a:rPr>
              <a:t>Emphasis on lower-income households; equity investment eligible communities; and environmental justice communities is repeated throughout the Act.</a:t>
            </a:r>
          </a:p>
          <a:p>
            <a:pPr lvl="1"/>
            <a:endParaRPr lang="en-US" dirty="0"/>
          </a:p>
        </p:txBody>
      </p:sp>
    </p:spTree>
    <p:extLst>
      <p:ext uri="{BB962C8B-B14F-4D97-AF65-F5344CB8AC3E}">
        <p14:creationId xmlns:p14="http://schemas.microsoft.com/office/powerpoint/2010/main" val="193295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p:txBody>
          <a:bodyPr/>
          <a:lstStyle/>
          <a:p>
            <a:r>
              <a:rPr lang="en-US" dirty="0">
                <a:solidFill>
                  <a:srgbClr val="FFFF00"/>
                </a:solidFill>
              </a:rPr>
              <a:t>Environmental Justice Communities</a:t>
            </a:r>
          </a:p>
        </p:txBody>
      </p:sp>
      <p:sp>
        <p:nvSpPr>
          <p:cNvPr id="3" name="Content Placeholder 2">
            <a:extLst>
              <a:ext uri="{FF2B5EF4-FFF2-40B4-BE49-F238E27FC236}">
                <a16:creationId xmlns:a16="http://schemas.microsoft.com/office/drawing/2014/main" id="{4C2FAA36-4F59-5946-81DC-981691FD517D}"/>
              </a:ext>
            </a:extLst>
          </p:cNvPr>
          <p:cNvSpPr>
            <a:spLocks noGrp="1"/>
          </p:cNvSpPr>
          <p:nvPr>
            <p:ph idx="1"/>
          </p:nvPr>
        </p:nvSpPr>
        <p:spPr>
          <a:xfrm>
            <a:off x="838200" y="2108595"/>
            <a:ext cx="6677026" cy="3643931"/>
          </a:xfrm>
        </p:spPr>
        <p:txBody>
          <a:bodyPr>
            <a:normAutofit fontScale="85000" lnSpcReduction="20000"/>
          </a:bodyPr>
          <a:lstStyle/>
          <a:p>
            <a:r>
              <a:rPr lang="en-US" dirty="0">
                <a:solidFill>
                  <a:srgbClr val="FFFF00"/>
                </a:solidFill>
              </a:rPr>
              <a:t>Environmental Justice is: </a:t>
            </a:r>
          </a:p>
          <a:p>
            <a:pPr lvl="1"/>
            <a:r>
              <a:rPr lang="en-US" dirty="0">
                <a:solidFill>
                  <a:srgbClr val="FFFF00"/>
                </a:solidFill>
              </a:rPr>
              <a:t>“the principle… that no segment of the population, regardless of race, national origin, age, or income shall bear disproportionately high or adverse effects of environmental pollution.” 415 ILCS 155. </a:t>
            </a:r>
          </a:p>
          <a:p>
            <a:r>
              <a:rPr lang="en-US" dirty="0">
                <a:solidFill>
                  <a:srgbClr val="FFFF00"/>
                </a:solidFill>
              </a:rPr>
              <a:t>Environmental Justice Communities are:</a:t>
            </a:r>
          </a:p>
          <a:p>
            <a:pPr lvl="1"/>
            <a:r>
              <a:rPr lang="en-US" dirty="0">
                <a:solidFill>
                  <a:srgbClr val="FFFF00"/>
                </a:solidFill>
              </a:rPr>
              <a:t> Targeted census blocks groups (average of 40 census blocks), typically consisting of between 600-2,000 people, that are experience disproportionately high levels of environmental pollution</a:t>
            </a:r>
          </a:p>
          <a:p>
            <a:pPr lvl="1"/>
            <a:r>
              <a:rPr lang="en-US" dirty="0">
                <a:solidFill>
                  <a:srgbClr val="FFFF00"/>
                </a:solidFill>
              </a:rPr>
              <a:t>Illinois Power Agency (“IPA”) and Illinois Solar For All (“ISFA”) find these areas using a calculation that multiplies environmental exposure levels by socioeconomic factors (next slide)</a:t>
            </a:r>
          </a:p>
          <a:p>
            <a:pPr lvl="1"/>
            <a:r>
              <a:rPr lang="en-US" dirty="0">
                <a:solidFill>
                  <a:srgbClr val="FFFF00"/>
                </a:solidFill>
              </a:rPr>
              <a:t>Also, a self-certification process</a:t>
            </a:r>
          </a:p>
        </p:txBody>
      </p:sp>
    </p:spTree>
    <p:extLst>
      <p:ext uri="{BB962C8B-B14F-4D97-AF65-F5344CB8AC3E}">
        <p14:creationId xmlns:p14="http://schemas.microsoft.com/office/powerpoint/2010/main" val="207374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p:txBody>
          <a:bodyPr/>
          <a:lstStyle/>
          <a:p>
            <a:r>
              <a:rPr lang="en-US" dirty="0">
                <a:solidFill>
                  <a:srgbClr val="FFFF00"/>
                </a:solidFill>
              </a:rPr>
              <a:t>Environmental Justice Communities</a:t>
            </a:r>
          </a:p>
        </p:txBody>
      </p:sp>
      <p:pic>
        <p:nvPicPr>
          <p:cNvPr id="6" name="Content Placeholder 5" descr="Diagram&#10;&#10;Description automatically generated">
            <a:extLst>
              <a:ext uri="{FF2B5EF4-FFF2-40B4-BE49-F238E27FC236}">
                <a16:creationId xmlns:a16="http://schemas.microsoft.com/office/drawing/2014/main" id="{91DBF76D-7229-9F40-A003-9BA27F433778}"/>
              </a:ext>
            </a:extLst>
          </p:cNvPr>
          <p:cNvPicPr>
            <a:picLocks noGrp="1" noChangeAspect="1"/>
          </p:cNvPicPr>
          <p:nvPr>
            <p:ph idx="1"/>
          </p:nvPr>
        </p:nvPicPr>
        <p:blipFill>
          <a:blip r:embed="rId3"/>
          <a:stretch>
            <a:fillRect/>
          </a:stretch>
        </p:blipFill>
        <p:spPr>
          <a:xfrm>
            <a:off x="1427504" y="1878482"/>
            <a:ext cx="8348663" cy="4229464"/>
          </a:xfrm>
        </p:spPr>
      </p:pic>
    </p:spTree>
    <p:extLst>
      <p:ext uri="{BB962C8B-B14F-4D97-AF65-F5344CB8AC3E}">
        <p14:creationId xmlns:p14="http://schemas.microsoft.com/office/powerpoint/2010/main" val="426845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90"/>
          </a:xfrm>
          <a:prstGeom prst="rect">
            <a:avLst/>
          </a:prstGeom>
        </p:spPr>
      </p:pic>
      <p:sp>
        <p:nvSpPr>
          <p:cNvPr id="2" name="Text Placeholder 1">
            <a:extLst>
              <a:ext uri="{FF2B5EF4-FFF2-40B4-BE49-F238E27FC236}">
                <a16:creationId xmlns:a16="http://schemas.microsoft.com/office/drawing/2014/main" id="{97D59427-A184-6743-A1F4-07F97D2BA8E8}"/>
              </a:ext>
            </a:extLst>
          </p:cNvPr>
          <p:cNvSpPr>
            <a:spLocks noGrp="1"/>
          </p:cNvSpPr>
          <p:nvPr>
            <p:ph type="body" idx="1"/>
          </p:nvPr>
        </p:nvSpPr>
        <p:spPr>
          <a:xfrm>
            <a:off x="839715" y="753853"/>
            <a:ext cx="4381644" cy="602671"/>
          </a:xfrm>
        </p:spPr>
        <p:txBody>
          <a:bodyPr/>
          <a:lstStyle/>
          <a:p>
            <a:r>
              <a:rPr lang="en-US" dirty="0">
                <a:solidFill>
                  <a:srgbClr val="FFFF00"/>
                </a:solidFill>
              </a:rPr>
              <a:t>Environmental Justice Communities</a:t>
            </a:r>
          </a:p>
        </p:txBody>
      </p:sp>
      <p:sp>
        <p:nvSpPr>
          <p:cNvPr id="3" name="Text Placeholder 2">
            <a:extLst>
              <a:ext uri="{FF2B5EF4-FFF2-40B4-BE49-F238E27FC236}">
                <a16:creationId xmlns:a16="http://schemas.microsoft.com/office/drawing/2014/main" id="{A1514665-5BFB-EF48-B2D1-85F7271CB0B1}"/>
              </a:ext>
            </a:extLst>
          </p:cNvPr>
          <p:cNvSpPr>
            <a:spLocks noGrp="1"/>
          </p:cNvSpPr>
          <p:nvPr>
            <p:ph type="body" sz="quarter" idx="3"/>
          </p:nvPr>
        </p:nvSpPr>
        <p:spPr>
          <a:xfrm>
            <a:off x="6445553" y="736901"/>
            <a:ext cx="4487137" cy="602671"/>
          </a:xfrm>
        </p:spPr>
        <p:txBody>
          <a:bodyPr/>
          <a:lstStyle/>
          <a:p>
            <a:r>
              <a:rPr lang="en-US" dirty="0">
                <a:solidFill>
                  <a:srgbClr val="FFFF00"/>
                </a:solidFill>
              </a:rPr>
              <a:t>Zip Codes w/ Highest Disconnection notices (9/21)</a:t>
            </a:r>
          </a:p>
        </p:txBody>
      </p:sp>
      <p:pic>
        <p:nvPicPr>
          <p:cNvPr id="15" name="Content Placeholder 14" descr="Map&#10;&#10;Description automatically generated">
            <a:extLst>
              <a:ext uri="{FF2B5EF4-FFF2-40B4-BE49-F238E27FC236}">
                <a16:creationId xmlns:a16="http://schemas.microsoft.com/office/drawing/2014/main" id="{9117CE54-4203-AD4B-83EB-FFA47F0CCFDF}"/>
              </a:ext>
            </a:extLst>
          </p:cNvPr>
          <p:cNvPicPr>
            <a:picLocks noGrp="1" noChangeAspect="1"/>
          </p:cNvPicPr>
          <p:nvPr>
            <p:ph sz="quarter" idx="4"/>
          </p:nvPr>
        </p:nvPicPr>
        <p:blipFill>
          <a:blip r:embed="rId3"/>
          <a:stretch>
            <a:fillRect/>
          </a:stretch>
        </p:blipFill>
        <p:spPr>
          <a:xfrm>
            <a:off x="6445553" y="1356523"/>
            <a:ext cx="3497091" cy="5183191"/>
          </a:xfrm>
        </p:spPr>
      </p:pic>
      <p:pic>
        <p:nvPicPr>
          <p:cNvPr id="11" name="Content Placeholder 10" descr="Map&#10;&#10;Description automatically generated">
            <a:extLst>
              <a:ext uri="{FF2B5EF4-FFF2-40B4-BE49-F238E27FC236}">
                <a16:creationId xmlns:a16="http://schemas.microsoft.com/office/drawing/2014/main" id="{028FA386-EDDD-D540-909F-2617322DDCEC}"/>
              </a:ext>
            </a:extLst>
          </p:cNvPr>
          <p:cNvPicPr>
            <a:picLocks noGrp="1" noChangeAspect="1"/>
          </p:cNvPicPr>
          <p:nvPr>
            <p:ph sz="half" idx="2"/>
          </p:nvPr>
        </p:nvPicPr>
        <p:blipFill>
          <a:blip r:embed="rId4"/>
          <a:stretch>
            <a:fillRect/>
          </a:stretch>
        </p:blipFill>
        <p:spPr>
          <a:xfrm>
            <a:off x="841435" y="1356524"/>
            <a:ext cx="3354763" cy="5183191"/>
          </a:xfrm>
        </p:spPr>
      </p:pic>
    </p:spTree>
    <p:extLst>
      <p:ext uri="{BB962C8B-B14F-4D97-AF65-F5344CB8AC3E}">
        <p14:creationId xmlns:p14="http://schemas.microsoft.com/office/powerpoint/2010/main" val="250540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3"/>
          <a:srcRect b="3434"/>
          <a:stretch/>
        </p:blipFill>
        <p:spPr>
          <a:xfrm>
            <a:off x="20"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Commonwealth Edison</a:t>
            </a:r>
          </a:p>
        </p:txBody>
      </p:sp>
      <p:sp>
        <p:nvSpPr>
          <p:cNvPr id="6" name="Text Placeholder 5">
            <a:extLst>
              <a:ext uri="{FF2B5EF4-FFF2-40B4-BE49-F238E27FC236}">
                <a16:creationId xmlns:a16="http://schemas.microsoft.com/office/drawing/2014/main" id="{EFA8576E-86B1-BA4C-91C9-01EA20A0A84B}"/>
              </a:ext>
            </a:extLst>
          </p:cNvPr>
          <p:cNvSpPr>
            <a:spLocks noGrp="1"/>
          </p:cNvSpPr>
          <p:nvPr>
            <p:ph type="body" idx="1"/>
          </p:nvPr>
        </p:nvSpPr>
        <p:spPr>
          <a:xfrm>
            <a:off x="1111148" y="2050905"/>
            <a:ext cx="4381644" cy="602671"/>
          </a:xfrm>
        </p:spPr>
        <p:txBody>
          <a:bodyPr/>
          <a:lstStyle/>
          <a:p>
            <a:r>
              <a:rPr lang="en-US" dirty="0">
                <a:solidFill>
                  <a:srgbClr val="FFFF00"/>
                </a:solidFill>
              </a:rPr>
              <a:t>1 - 60827</a:t>
            </a:r>
          </a:p>
        </p:txBody>
      </p:sp>
      <p:pic>
        <p:nvPicPr>
          <p:cNvPr id="12" name="Content Placeholder 11" descr="A picture containing diagram&#10;&#10;Description automatically generated">
            <a:extLst>
              <a:ext uri="{FF2B5EF4-FFF2-40B4-BE49-F238E27FC236}">
                <a16:creationId xmlns:a16="http://schemas.microsoft.com/office/drawing/2014/main" id="{B0CDB7EE-8DF3-5642-A319-2749F9455607}"/>
              </a:ext>
            </a:extLst>
          </p:cNvPr>
          <p:cNvPicPr>
            <a:picLocks noGrp="1" noChangeAspect="1"/>
          </p:cNvPicPr>
          <p:nvPr>
            <p:ph sz="half" idx="2"/>
          </p:nvPr>
        </p:nvPicPr>
        <p:blipFill>
          <a:blip r:embed="rId4"/>
          <a:stretch>
            <a:fillRect/>
          </a:stretch>
        </p:blipFill>
        <p:spPr>
          <a:xfrm>
            <a:off x="1111148" y="2713038"/>
            <a:ext cx="3838780" cy="3121025"/>
          </a:xfrm>
        </p:spPr>
      </p:pic>
      <p:sp>
        <p:nvSpPr>
          <p:cNvPr id="9" name="Text Placeholder 8">
            <a:extLst>
              <a:ext uri="{FF2B5EF4-FFF2-40B4-BE49-F238E27FC236}">
                <a16:creationId xmlns:a16="http://schemas.microsoft.com/office/drawing/2014/main" id="{D18E1463-AE0B-5647-A48F-18E5774DA108}"/>
              </a:ext>
            </a:extLst>
          </p:cNvPr>
          <p:cNvSpPr>
            <a:spLocks noGrp="1"/>
          </p:cNvSpPr>
          <p:nvPr>
            <p:ph type="body" sz="quarter" idx="3"/>
          </p:nvPr>
        </p:nvSpPr>
        <p:spPr/>
        <p:txBody>
          <a:bodyPr/>
          <a:lstStyle/>
          <a:p>
            <a:r>
              <a:rPr lang="en-US" dirty="0">
                <a:solidFill>
                  <a:srgbClr val="FFFF00"/>
                </a:solidFill>
              </a:rPr>
              <a:t>2 - 60466</a:t>
            </a:r>
          </a:p>
        </p:txBody>
      </p:sp>
      <p:pic>
        <p:nvPicPr>
          <p:cNvPr id="18" name="Content Placeholder 17" descr="Graphical user interface, application&#10;&#10;Description automatically generated">
            <a:extLst>
              <a:ext uri="{FF2B5EF4-FFF2-40B4-BE49-F238E27FC236}">
                <a16:creationId xmlns:a16="http://schemas.microsoft.com/office/drawing/2014/main" id="{9CA57DAA-CB71-9C45-9980-319C8F9B2D6F}"/>
              </a:ext>
            </a:extLst>
          </p:cNvPr>
          <p:cNvPicPr>
            <a:picLocks noGrp="1" noChangeAspect="1"/>
          </p:cNvPicPr>
          <p:nvPr>
            <p:ph sz="quarter" idx="4"/>
          </p:nvPr>
        </p:nvPicPr>
        <p:blipFill>
          <a:blip r:embed="rId5"/>
          <a:stretch>
            <a:fillRect/>
          </a:stretch>
        </p:blipFill>
        <p:spPr>
          <a:xfrm>
            <a:off x="5949950" y="2749764"/>
            <a:ext cx="4487863" cy="3047572"/>
          </a:xfrm>
        </p:spPr>
      </p:pic>
    </p:spTree>
    <p:extLst>
      <p:ext uri="{BB962C8B-B14F-4D97-AF65-F5344CB8AC3E}">
        <p14:creationId xmlns:p14="http://schemas.microsoft.com/office/powerpoint/2010/main" val="316885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1"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Commonwealth Edison</a:t>
            </a:r>
          </a:p>
        </p:txBody>
      </p:sp>
      <p:sp>
        <p:nvSpPr>
          <p:cNvPr id="6" name="Text Placeholder 5">
            <a:extLst>
              <a:ext uri="{FF2B5EF4-FFF2-40B4-BE49-F238E27FC236}">
                <a16:creationId xmlns:a16="http://schemas.microsoft.com/office/drawing/2014/main" id="{EFA8576E-86B1-BA4C-91C9-01EA20A0A84B}"/>
              </a:ext>
            </a:extLst>
          </p:cNvPr>
          <p:cNvSpPr>
            <a:spLocks noGrp="1"/>
          </p:cNvSpPr>
          <p:nvPr>
            <p:ph type="body" idx="1"/>
          </p:nvPr>
        </p:nvSpPr>
        <p:spPr>
          <a:xfrm>
            <a:off x="1126300" y="2022330"/>
            <a:ext cx="4381644" cy="602671"/>
          </a:xfrm>
        </p:spPr>
        <p:txBody>
          <a:bodyPr/>
          <a:lstStyle/>
          <a:p>
            <a:r>
              <a:rPr lang="en-US" dirty="0">
                <a:solidFill>
                  <a:srgbClr val="FFFF00"/>
                </a:solidFill>
              </a:rPr>
              <a:t>3 - 60419</a:t>
            </a:r>
          </a:p>
        </p:txBody>
      </p:sp>
      <p:pic>
        <p:nvPicPr>
          <p:cNvPr id="3" name="Content Placeholder 2" descr="Diagram&#10;&#10;Description automatically generated">
            <a:extLst>
              <a:ext uri="{FF2B5EF4-FFF2-40B4-BE49-F238E27FC236}">
                <a16:creationId xmlns:a16="http://schemas.microsoft.com/office/drawing/2014/main" id="{22870DD6-39B4-EE4A-A1B7-48B744E730C3}"/>
              </a:ext>
            </a:extLst>
          </p:cNvPr>
          <p:cNvPicPr>
            <a:picLocks noGrp="1" noChangeAspect="1"/>
          </p:cNvPicPr>
          <p:nvPr>
            <p:ph sz="half" idx="2"/>
          </p:nvPr>
        </p:nvPicPr>
        <p:blipFill>
          <a:blip r:embed="rId3"/>
          <a:stretch>
            <a:fillRect/>
          </a:stretch>
        </p:blipFill>
        <p:spPr>
          <a:xfrm>
            <a:off x="1126300" y="2713038"/>
            <a:ext cx="3808475" cy="3121025"/>
          </a:xfrm>
        </p:spPr>
      </p:pic>
      <p:sp>
        <p:nvSpPr>
          <p:cNvPr id="9" name="Text Placeholder 8">
            <a:extLst>
              <a:ext uri="{FF2B5EF4-FFF2-40B4-BE49-F238E27FC236}">
                <a16:creationId xmlns:a16="http://schemas.microsoft.com/office/drawing/2014/main" id="{D18E1463-AE0B-5647-A48F-18E5774DA108}"/>
              </a:ext>
            </a:extLst>
          </p:cNvPr>
          <p:cNvSpPr>
            <a:spLocks noGrp="1"/>
          </p:cNvSpPr>
          <p:nvPr>
            <p:ph type="body" sz="quarter" idx="3"/>
          </p:nvPr>
        </p:nvSpPr>
        <p:spPr>
          <a:xfrm>
            <a:off x="6345417" y="2022329"/>
            <a:ext cx="4487137" cy="602671"/>
          </a:xfrm>
        </p:spPr>
        <p:txBody>
          <a:bodyPr/>
          <a:lstStyle/>
          <a:p>
            <a:r>
              <a:rPr lang="en-US" dirty="0">
                <a:solidFill>
                  <a:srgbClr val="FFFF00"/>
                </a:solidFill>
              </a:rPr>
              <a:t>4 - 60426</a:t>
            </a:r>
          </a:p>
        </p:txBody>
      </p:sp>
      <p:pic>
        <p:nvPicPr>
          <p:cNvPr id="11" name="Content Placeholder 10" descr="A picture containing diagram&#10;&#10;Description automatically generated">
            <a:extLst>
              <a:ext uri="{FF2B5EF4-FFF2-40B4-BE49-F238E27FC236}">
                <a16:creationId xmlns:a16="http://schemas.microsoft.com/office/drawing/2014/main" id="{7C21C6D3-884C-634F-9886-A21EB576B9B1}"/>
              </a:ext>
            </a:extLst>
          </p:cNvPr>
          <p:cNvPicPr>
            <a:picLocks noGrp="1" noChangeAspect="1"/>
          </p:cNvPicPr>
          <p:nvPr>
            <p:ph sz="quarter" idx="4"/>
          </p:nvPr>
        </p:nvPicPr>
        <p:blipFill>
          <a:blip r:embed="rId4"/>
          <a:stretch>
            <a:fillRect/>
          </a:stretch>
        </p:blipFill>
        <p:spPr>
          <a:xfrm>
            <a:off x="6345417" y="2713038"/>
            <a:ext cx="3696928" cy="3121025"/>
          </a:xfrm>
        </p:spPr>
      </p:pic>
    </p:spTree>
    <p:extLst>
      <p:ext uri="{BB962C8B-B14F-4D97-AF65-F5344CB8AC3E}">
        <p14:creationId xmlns:p14="http://schemas.microsoft.com/office/powerpoint/2010/main" val="38200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a:bodyPr>
          <a:lstStyle/>
          <a:p>
            <a:r>
              <a:rPr lang="en-US" sz="4800" dirty="0">
                <a:solidFill>
                  <a:srgbClr val="FFFF00"/>
                </a:solidFill>
              </a:rPr>
              <a:t>Focus on Affordability</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p:txBody>
          <a:bodyPr/>
          <a:lstStyle/>
          <a:p>
            <a:r>
              <a:rPr lang="en-US" dirty="0">
                <a:solidFill>
                  <a:srgbClr val="FFFF00"/>
                </a:solidFill>
              </a:rPr>
              <a:t>2009-2010 – General Assembly adopts Percentage of Income Payment </a:t>
            </a:r>
            <a:r>
              <a:rPr lang="en-US" dirty="0" smtClean="0">
                <a:solidFill>
                  <a:srgbClr val="FFFF00"/>
                </a:solidFill>
              </a:rPr>
              <a:t>Plan and approves Uncollectible </a:t>
            </a:r>
            <a:r>
              <a:rPr lang="en-US" dirty="0">
                <a:solidFill>
                  <a:srgbClr val="FFFF00"/>
                </a:solidFill>
              </a:rPr>
              <a:t>Rider for gas and electric utilities</a:t>
            </a:r>
          </a:p>
          <a:p>
            <a:r>
              <a:rPr lang="en-US" dirty="0">
                <a:solidFill>
                  <a:srgbClr val="FFFF00"/>
                </a:solidFill>
              </a:rPr>
              <a:t>PIPP funding </a:t>
            </a:r>
            <a:r>
              <a:rPr lang="en-US" dirty="0" smtClean="0">
                <a:solidFill>
                  <a:srgbClr val="FFFF00"/>
                </a:solidFill>
              </a:rPr>
              <a:t>= $</a:t>
            </a:r>
            <a:r>
              <a:rPr lang="en-US" dirty="0">
                <a:solidFill>
                  <a:srgbClr val="FFFF00"/>
                </a:solidFill>
              </a:rPr>
              <a:t>23,305,404</a:t>
            </a:r>
            <a:endParaRPr lang="en-US" dirty="0">
              <a:solidFill>
                <a:srgbClr val="FFFF00"/>
              </a:solidFill>
            </a:endParaRPr>
          </a:p>
          <a:p>
            <a:r>
              <a:rPr lang="en-US" dirty="0">
                <a:solidFill>
                  <a:srgbClr val="FFFF00"/>
                </a:solidFill>
              </a:rPr>
              <a:t>Number of customers on PIPP = </a:t>
            </a:r>
            <a:r>
              <a:rPr lang="en-US" dirty="0" smtClean="0">
                <a:solidFill>
                  <a:srgbClr val="FFFF00"/>
                </a:solidFill>
              </a:rPr>
              <a:t>22,226</a:t>
            </a:r>
          </a:p>
          <a:p>
            <a:r>
              <a:rPr lang="en-US" dirty="0" smtClean="0">
                <a:solidFill>
                  <a:srgbClr val="FFFF00"/>
                </a:solidFill>
              </a:rPr>
              <a:t>LIHEAP </a:t>
            </a:r>
            <a:r>
              <a:rPr lang="en-US" dirty="0">
                <a:solidFill>
                  <a:srgbClr val="FFFF00"/>
                </a:solidFill>
              </a:rPr>
              <a:t>funding = $147,979,298</a:t>
            </a:r>
            <a:endParaRPr lang="en-US" dirty="0">
              <a:solidFill>
                <a:srgbClr val="FFFF00"/>
              </a:solidFill>
            </a:endParaRPr>
          </a:p>
          <a:p>
            <a:r>
              <a:rPr lang="en-US" dirty="0">
                <a:solidFill>
                  <a:srgbClr val="FFFF00"/>
                </a:solidFill>
              </a:rPr>
              <a:t>Number of customers receiving </a:t>
            </a:r>
            <a:r>
              <a:rPr lang="en-US" dirty="0" smtClean="0">
                <a:solidFill>
                  <a:srgbClr val="FFFF00"/>
                </a:solidFill>
              </a:rPr>
              <a:t>LIHEAP = </a:t>
            </a:r>
            <a:r>
              <a:rPr lang="en-US" dirty="0">
                <a:solidFill>
                  <a:srgbClr val="FFFF00"/>
                </a:solidFill>
              </a:rPr>
              <a:t>251,433 </a:t>
            </a:r>
            <a:endParaRPr lang="en-US" dirty="0">
              <a:solidFill>
                <a:srgbClr val="FFFF00"/>
              </a:solidFill>
            </a:endParaRPr>
          </a:p>
          <a:p>
            <a:pPr marL="457200" lvl="1" indent="0">
              <a:buNone/>
            </a:pPr>
            <a:r>
              <a:rPr lang="en-US" dirty="0" smtClean="0">
                <a:solidFill>
                  <a:srgbClr val="FFFF00"/>
                </a:solidFill>
              </a:rPr>
              <a:t>                                                                      (</a:t>
            </a:r>
            <a:r>
              <a:rPr lang="en-US" dirty="0">
                <a:solidFill>
                  <a:srgbClr val="FFFF00"/>
                </a:solidFill>
              </a:rPr>
              <a:t>typical year)</a:t>
            </a:r>
          </a:p>
        </p:txBody>
      </p:sp>
    </p:spTree>
    <p:extLst>
      <p:ext uri="{BB962C8B-B14F-4D97-AF65-F5344CB8AC3E}">
        <p14:creationId xmlns:p14="http://schemas.microsoft.com/office/powerpoint/2010/main" val="348731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0"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Ameren Illinois</a:t>
            </a:r>
          </a:p>
        </p:txBody>
      </p:sp>
      <p:sp>
        <p:nvSpPr>
          <p:cNvPr id="6" name="Text Placeholder 5">
            <a:extLst>
              <a:ext uri="{FF2B5EF4-FFF2-40B4-BE49-F238E27FC236}">
                <a16:creationId xmlns:a16="http://schemas.microsoft.com/office/drawing/2014/main" id="{EFA8576E-86B1-BA4C-91C9-01EA20A0A84B}"/>
              </a:ext>
            </a:extLst>
          </p:cNvPr>
          <p:cNvSpPr>
            <a:spLocks noGrp="1"/>
          </p:cNvSpPr>
          <p:nvPr>
            <p:ph type="body" idx="1"/>
          </p:nvPr>
        </p:nvSpPr>
        <p:spPr>
          <a:xfrm>
            <a:off x="839788" y="2022328"/>
            <a:ext cx="4381644" cy="602671"/>
          </a:xfrm>
        </p:spPr>
        <p:txBody>
          <a:bodyPr/>
          <a:lstStyle/>
          <a:p>
            <a:r>
              <a:rPr lang="en-US" dirty="0">
                <a:solidFill>
                  <a:srgbClr val="FFFF00"/>
                </a:solidFill>
              </a:rPr>
              <a:t>1- 62206</a:t>
            </a:r>
          </a:p>
        </p:txBody>
      </p:sp>
      <p:sp>
        <p:nvSpPr>
          <p:cNvPr id="9" name="Text Placeholder 8">
            <a:extLst>
              <a:ext uri="{FF2B5EF4-FFF2-40B4-BE49-F238E27FC236}">
                <a16:creationId xmlns:a16="http://schemas.microsoft.com/office/drawing/2014/main" id="{D18E1463-AE0B-5647-A48F-18E5774DA108}"/>
              </a:ext>
            </a:extLst>
          </p:cNvPr>
          <p:cNvSpPr>
            <a:spLocks noGrp="1"/>
          </p:cNvSpPr>
          <p:nvPr>
            <p:ph type="body" sz="quarter" idx="3"/>
          </p:nvPr>
        </p:nvSpPr>
        <p:spPr>
          <a:xfrm>
            <a:off x="6521255" y="2022328"/>
            <a:ext cx="4487137" cy="602671"/>
          </a:xfrm>
        </p:spPr>
        <p:txBody>
          <a:bodyPr/>
          <a:lstStyle/>
          <a:p>
            <a:r>
              <a:rPr lang="en-US" dirty="0">
                <a:solidFill>
                  <a:srgbClr val="FFFF00"/>
                </a:solidFill>
              </a:rPr>
              <a:t>2- 61605</a:t>
            </a:r>
          </a:p>
        </p:txBody>
      </p:sp>
      <p:pic>
        <p:nvPicPr>
          <p:cNvPr id="13" name="Content Placeholder 12" descr="Map&#10;&#10;Description automatically generated">
            <a:extLst>
              <a:ext uri="{FF2B5EF4-FFF2-40B4-BE49-F238E27FC236}">
                <a16:creationId xmlns:a16="http://schemas.microsoft.com/office/drawing/2014/main" id="{8FF905C1-642B-D547-9D53-30FC89B454ED}"/>
              </a:ext>
            </a:extLst>
          </p:cNvPr>
          <p:cNvPicPr>
            <a:picLocks noGrp="1" noChangeAspect="1"/>
          </p:cNvPicPr>
          <p:nvPr>
            <p:ph sz="half" idx="2"/>
          </p:nvPr>
        </p:nvPicPr>
        <p:blipFill>
          <a:blip r:embed="rId3"/>
          <a:stretch>
            <a:fillRect/>
          </a:stretch>
        </p:blipFill>
        <p:spPr>
          <a:xfrm>
            <a:off x="839788" y="2801685"/>
            <a:ext cx="4381500" cy="2943731"/>
          </a:xfrm>
        </p:spPr>
      </p:pic>
      <p:pic>
        <p:nvPicPr>
          <p:cNvPr id="15" name="Content Placeholder 14" descr="A picture containing map&#10;&#10;Description automatically generated">
            <a:extLst>
              <a:ext uri="{FF2B5EF4-FFF2-40B4-BE49-F238E27FC236}">
                <a16:creationId xmlns:a16="http://schemas.microsoft.com/office/drawing/2014/main" id="{E8479632-7602-8A4E-B962-F64D01FDBD83}"/>
              </a:ext>
            </a:extLst>
          </p:cNvPr>
          <p:cNvPicPr>
            <a:picLocks noGrp="1" noChangeAspect="1"/>
          </p:cNvPicPr>
          <p:nvPr>
            <p:ph sz="quarter" idx="4"/>
          </p:nvPr>
        </p:nvPicPr>
        <p:blipFill>
          <a:blip r:embed="rId4"/>
          <a:stretch>
            <a:fillRect/>
          </a:stretch>
        </p:blipFill>
        <p:spPr>
          <a:xfrm>
            <a:off x="6521255" y="2713038"/>
            <a:ext cx="3345253" cy="3121025"/>
          </a:xfrm>
        </p:spPr>
      </p:pic>
    </p:spTree>
    <p:extLst>
      <p:ext uri="{BB962C8B-B14F-4D97-AF65-F5344CB8AC3E}">
        <p14:creationId xmlns:p14="http://schemas.microsoft.com/office/powerpoint/2010/main" val="151610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1"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Ameren Illinois</a:t>
            </a:r>
          </a:p>
        </p:txBody>
      </p:sp>
      <p:sp>
        <p:nvSpPr>
          <p:cNvPr id="6" name="Text Placeholder 5">
            <a:extLst>
              <a:ext uri="{FF2B5EF4-FFF2-40B4-BE49-F238E27FC236}">
                <a16:creationId xmlns:a16="http://schemas.microsoft.com/office/drawing/2014/main" id="{EFA8576E-86B1-BA4C-91C9-01EA20A0A84B}"/>
              </a:ext>
            </a:extLst>
          </p:cNvPr>
          <p:cNvSpPr>
            <a:spLocks noGrp="1"/>
          </p:cNvSpPr>
          <p:nvPr>
            <p:ph type="body" idx="1"/>
          </p:nvPr>
        </p:nvSpPr>
        <p:spPr>
          <a:xfrm>
            <a:off x="1126300" y="2022330"/>
            <a:ext cx="4381644" cy="602671"/>
          </a:xfrm>
        </p:spPr>
        <p:txBody>
          <a:bodyPr/>
          <a:lstStyle/>
          <a:p>
            <a:r>
              <a:rPr lang="en-US" dirty="0">
                <a:solidFill>
                  <a:srgbClr val="FFFF00"/>
                </a:solidFill>
              </a:rPr>
              <a:t>3 - 62060</a:t>
            </a:r>
          </a:p>
        </p:txBody>
      </p:sp>
      <p:sp>
        <p:nvSpPr>
          <p:cNvPr id="9" name="Text Placeholder 8">
            <a:extLst>
              <a:ext uri="{FF2B5EF4-FFF2-40B4-BE49-F238E27FC236}">
                <a16:creationId xmlns:a16="http://schemas.microsoft.com/office/drawing/2014/main" id="{D18E1463-AE0B-5647-A48F-18E5774DA108}"/>
              </a:ext>
            </a:extLst>
          </p:cNvPr>
          <p:cNvSpPr>
            <a:spLocks noGrp="1"/>
          </p:cNvSpPr>
          <p:nvPr>
            <p:ph type="body" sz="quarter" idx="3"/>
          </p:nvPr>
        </p:nvSpPr>
        <p:spPr>
          <a:xfrm>
            <a:off x="6555435" y="2022329"/>
            <a:ext cx="4487137" cy="602671"/>
          </a:xfrm>
        </p:spPr>
        <p:txBody>
          <a:bodyPr/>
          <a:lstStyle/>
          <a:p>
            <a:r>
              <a:rPr lang="en-US" dirty="0">
                <a:solidFill>
                  <a:srgbClr val="FFFF00"/>
                </a:solidFill>
              </a:rPr>
              <a:t>4 - 62207</a:t>
            </a:r>
          </a:p>
        </p:txBody>
      </p:sp>
      <p:pic>
        <p:nvPicPr>
          <p:cNvPr id="3" name="Content Placeholder 2" descr="Map&#10;&#10;Description automatically generated">
            <a:extLst>
              <a:ext uri="{FF2B5EF4-FFF2-40B4-BE49-F238E27FC236}">
                <a16:creationId xmlns:a16="http://schemas.microsoft.com/office/drawing/2014/main" id="{F28A5C90-11EE-F54F-9C8E-2F66F786E2E4}"/>
              </a:ext>
            </a:extLst>
          </p:cNvPr>
          <p:cNvPicPr>
            <a:picLocks noGrp="1" noChangeAspect="1"/>
          </p:cNvPicPr>
          <p:nvPr>
            <p:ph sz="half" idx="2"/>
          </p:nvPr>
        </p:nvPicPr>
        <p:blipFill>
          <a:blip r:embed="rId3"/>
          <a:stretch>
            <a:fillRect/>
          </a:stretch>
        </p:blipFill>
        <p:spPr>
          <a:xfrm>
            <a:off x="1123245" y="2713038"/>
            <a:ext cx="3814586" cy="3121025"/>
          </a:xfrm>
        </p:spPr>
      </p:pic>
      <p:pic>
        <p:nvPicPr>
          <p:cNvPr id="11" name="Content Placeholder 10" descr="Graphical user interface&#10;&#10;Description automatically generated">
            <a:extLst>
              <a:ext uri="{FF2B5EF4-FFF2-40B4-BE49-F238E27FC236}">
                <a16:creationId xmlns:a16="http://schemas.microsoft.com/office/drawing/2014/main" id="{56FD670D-9249-8646-A443-0E6A247FD17B}"/>
              </a:ext>
            </a:extLst>
          </p:cNvPr>
          <p:cNvPicPr>
            <a:picLocks noGrp="1" noChangeAspect="1"/>
          </p:cNvPicPr>
          <p:nvPr>
            <p:ph sz="quarter" idx="4"/>
          </p:nvPr>
        </p:nvPicPr>
        <p:blipFill>
          <a:blip r:embed="rId4"/>
          <a:stretch>
            <a:fillRect/>
          </a:stretch>
        </p:blipFill>
        <p:spPr>
          <a:xfrm>
            <a:off x="6600790" y="2713038"/>
            <a:ext cx="3186182" cy="3121025"/>
          </a:xfrm>
        </p:spPr>
      </p:pic>
    </p:spTree>
    <p:extLst>
      <p:ext uri="{BB962C8B-B14F-4D97-AF65-F5344CB8AC3E}">
        <p14:creationId xmlns:p14="http://schemas.microsoft.com/office/powerpoint/2010/main" val="334282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1" y="10"/>
            <a:ext cx="12191979" cy="6857990"/>
          </a:xfrm>
          <a:prstGeom prst="rect">
            <a:avLst/>
          </a:prstGeom>
        </p:spPr>
      </p:pic>
      <p:sp>
        <p:nvSpPr>
          <p:cNvPr id="5" name="Title 4">
            <a:extLst>
              <a:ext uri="{FF2B5EF4-FFF2-40B4-BE49-F238E27FC236}">
                <a16:creationId xmlns:a16="http://schemas.microsoft.com/office/drawing/2014/main" id="{95F7FCEA-B839-1D46-8B13-5BCE7B1C3E3D}"/>
              </a:ext>
            </a:extLst>
          </p:cNvPr>
          <p:cNvSpPr>
            <a:spLocks noGrp="1"/>
          </p:cNvSpPr>
          <p:nvPr>
            <p:ph type="title"/>
          </p:nvPr>
        </p:nvSpPr>
        <p:spPr/>
        <p:txBody>
          <a:bodyPr/>
          <a:lstStyle/>
          <a:p>
            <a:r>
              <a:rPr lang="en-US" dirty="0">
                <a:solidFill>
                  <a:srgbClr val="FFFF00"/>
                </a:solidFill>
              </a:rPr>
              <a:t>Where do we go from here?</a:t>
            </a:r>
          </a:p>
        </p:txBody>
      </p:sp>
      <p:sp>
        <p:nvSpPr>
          <p:cNvPr id="16" name="Content Placeholder 15">
            <a:extLst>
              <a:ext uri="{FF2B5EF4-FFF2-40B4-BE49-F238E27FC236}">
                <a16:creationId xmlns:a16="http://schemas.microsoft.com/office/drawing/2014/main" id="{A064645D-E28A-5247-BA36-2AF514E67611}"/>
              </a:ext>
            </a:extLst>
          </p:cNvPr>
          <p:cNvSpPr>
            <a:spLocks noGrp="1"/>
          </p:cNvSpPr>
          <p:nvPr>
            <p:ph idx="1"/>
          </p:nvPr>
        </p:nvSpPr>
        <p:spPr>
          <a:xfrm>
            <a:off x="838199" y="2108595"/>
            <a:ext cx="7205663" cy="3643931"/>
          </a:xfrm>
        </p:spPr>
        <p:txBody>
          <a:bodyPr>
            <a:normAutofit lnSpcReduction="10000"/>
          </a:bodyPr>
          <a:lstStyle/>
          <a:p>
            <a:r>
              <a:rPr lang="en-US" dirty="0">
                <a:solidFill>
                  <a:srgbClr val="FFFF00"/>
                </a:solidFill>
              </a:rPr>
              <a:t>We’ve been discussing potential uses for the zip code data and overlap with EJ Communities with other stakeholders, for advice on how to guide affordability initiatives, moving forward.</a:t>
            </a:r>
          </a:p>
          <a:p>
            <a:r>
              <a:rPr lang="en-US" dirty="0">
                <a:solidFill>
                  <a:srgbClr val="FFFF00"/>
                </a:solidFill>
              </a:rPr>
              <a:t>CEJA offers many opportunities to use the data, including performance metrics, additional low-income protections, grid investment and enhancements, and the possibility of discount rates.</a:t>
            </a:r>
          </a:p>
          <a:p>
            <a:r>
              <a:rPr lang="en-US" dirty="0">
                <a:solidFill>
                  <a:srgbClr val="FFFF00"/>
                </a:solidFill>
              </a:rPr>
              <a:t>We welcome input from others and would love to hear whether other states are receiving similar data and  how they are using it.</a:t>
            </a:r>
          </a:p>
          <a:p>
            <a:endParaRPr lang="en-US" dirty="0"/>
          </a:p>
        </p:txBody>
      </p:sp>
    </p:spTree>
    <p:extLst>
      <p:ext uri="{BB962C8B-B14F-4D97-AF65-F5344CB8AC3E}">
        <p14:creationId xmlns:p14="http://schemas.microsoft.com/office/powerpoint/2010/main" val="409113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a:bodyPr>
          <a:lstStyle/>
          <a:p>
            <a:r>
              <a:rPr lang="en-US" sz="3200" dirty="0">
                <a:solidFill>
                  <a:srgbClr val="FFFF00"/>
                </a:solidFill>
              </a:rPr>
              <a:t>Thank you for your attention</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p:txBody>
          <a:bodyPr>
            <a:normAutofit/>
          </a:bodyPr>
          <a:lstStyle/>
          <a:p>
            <a:pPr marL="0" indent="0">
              <a:lnSpc>
                <a:spcPct val="120000"/>
              </a:lnSpc>
              <a:spcBef>
                <a:spcPts val="0"/>
              </a:spcBef>
              <a:buNone/>
            </a:pPr>
            <a:r>
              <a:rPr lang="en-US" dirty="0">
                <a:solidFill>
                  <a:srgbClr val="FFFF00"/>
                </a:solidFill>
              </a:rPr>
              <a:t>Susan L. Satter, Chief</a:t>
            </a:r>
          </a:p>
          <a:p>
            <a:pPr marL="0" indent="0">
              <a:lnSpc>
                <a:spcPct val="120000"/>
              </a:lnSpc>
              <a:spcBef>
                <a:spcPts val="0"/>
              </a:spcBef>
              <a:buNone/>
            </a:pPr>
            <a:r>
              <a:rPr lang="en-US" dirty="0">
                <a:solidFill>
                  <a:srgbClr val="FFFF00"/>
                </a:solidFill>
              </a:rPr>
              <a:t>Charles “Trey” Murphy, Assistant Attorney General</a:t>
            </a:r>
          </a:p>
          <a:p>
            <a:pPr marL="0" indent="0">
              <a:lnSpc>
                <a:spcPct val="120000"/>
              </a:lnSpc>
              <a:spcBef>
                <a:spcPts val="0"/>
              </a:spcBef>
              <a:buNone/>
            </a:pPr>
            <a:r>
              <a:rPr lang="en-US" dirty="0">
                <a:solidFill>
                  <a:srgbClr val="FFFF00"/>
                </a:solidFill>
              </a:rPr>
              <a:t>Public Utilities Bureau</a:t>
            </a:r>
          </a:p>
          <a:p>
            <a:pPr marL="0" indent="0">
              <a:lnSpc>
                <a:spcPct val="120000"/>
              </a:lnSpc>
              <a:spcBef>
                <a:spcPts val="0"/>
              </a:spcBef>
              <a:buNone/>
            </a:pPr>
            <a:r>
              <a:rPr lang="en-US" dirty="0">
                <a:solidFill>
                  <a:srgbClr val="FFFF00"/>
                </a:solidFill>
              </a:rPr>
              <a:t>Illinois Attorney General's Office</a:t>
            </a:r>
          </a:p>
          <a:p>
            <a:pPr marL="0" indent="0">
              <a:lnSpc>
                <a:spcPct val="120000"/>
              </a:lnSpc>
              <a:spcBef>
                <a:spcPts val="0"/>
              </a:spcBef>
              <a:buNone/>
            </a:pPr>
            <a:r>
              <a:rPr lang="en-US" dirty="0">
                <a:solidFill>
                  <a:srgbClr val="FFFF00"/>
                </a:solidFill>
              </a:rPr>
              <a:t>100 West Randolph Street, 11th Floor</a:t>
            </a:r>
          </a:p>
          <a:p>
            <a:pPr marL="0" indent="0">
              <a:lnSpc>
                <a:spcPct val="120000"/>
              </a:lnSpc>
              <a:spcBef>
                <a:spcPts val="0"/>
              </a:spcBef>
              <a:buNone/>
            </a:pPr>
            <a:r>
              <a:rPr lang="en-US" dirty="0">
                <a:solidFill>
                  <a:srgbClr val="FFFF00"/>
                </a:solidFill>
              </a:rPr>
              <a:t>Chicago, Illinois 60601</a:t>
            </a:r>
          </a:p>
          <a:p>
            <a:pPr marL="0" indent="0">
              <a:lnSpc>
                <a:spcPct val="120000"/>
              </a:lnSpc>
              <a:spcBef>
                <a:spcPts val="0"/>
              </a:spcBef>
              <a:buNone/>
            </a:pPr>
            <a:endParaRPr lang="en-US" dirty="0">
              <a:solidFill>
                <a:srgbClr val="FFFF00"/>
              </a:solidFill>
            </a:endParaRPr>
          </a:p>
          <a:p>
            <a:pPr marL="0" indent="0">
              <a:lnSpc>
                <a:spcPct val="120000"/>
              </a:lnSpc>
              <a:spcBef>
                <a:spcPts val="0"/>
              </a:spcBef>
              <a:buNone/>
            </a:pPr>
            <a:r>
              <a:rPr lang="en-US" dirty="0">
                <a:solidFill>
                  <a:srgbClr val="FFFF00"/>
                </a:solidFill>
                <a:hlinkClick r:id="rId3"/>
              </a:rPr>
              <a:t>Susan.Satter@ilag.gov</a:t>
            </a:r>
            <a:endParaRPr lang="en-US" dirty="0">
              <a:solidFill>
                <a:srgbClr val="FFFF00"/>
              </a:solidFill>
            </a:endParaRPr>
          </a:p>
          <a:p>
            <a:pPr marL="0" indent="0">
              <a:lnSpc>
                <a:spcPct val="120000"/>
              </a:lnSpc>
              <a:spcBef>
                <a:spcPts val="0"/>
              </a:spcBef>
              <a:buNone/>
            </a:pPr>
            <a:r>
              <a:rPr lang="en-US" dirty="0">
                <a:solidFill>
                  <a:srgbClr val="FFFF00"/>
                </a:solidFill>
                <a:hlinkClick r:id="rId4"/>
              </a:rPr>
              <a:t>Charles.Murphy@ilag.gov</a:t>
            </a:r>
            <a:r>
              <a:rPr lang="en-US" dirty="0">
                <a:solidFill>
                  <a:srgbClr val="FFFF00"/>
                </a:solidFill>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861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a:bodyPr>
          <a:lstStyle/>
          <a:p>
            <a:r>
              <a:rPr lang="en-US" sz="3200" dirty="0">
                <a:solidFill>
                  <a:srgbClr val="FFFF00"/>
                </a:solidFill>
              </a:rPr>
              <a:t>Uncollectible Expenses as %  of Residential Revenues Over Time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47501752"/>
              </p:ext>
            </p:extLst>
          </p:nvPr>
        </p:nvGraphicFramePr>
        <p:xfrm>
          <a:off x="838199" y="2158854"/>
          <a:ext cx="6776605" cy="4036289"/>
        </p:xfrm>
        <a:graphic>
          <a:graphicData uri="http://schemas.openxmlformats.org/drawingml/2006/table">
            <a:tbl>
              <a:tblPr firstRow="1" firstCol="1" bandRow="1">
                <a:tableStyleId>{5C22544A-7EE6-4342-B048-85BDC9FD1C3A}</a:tableStyleId>
              </a:tblPr>
              <a:tblGrid>
                <a:gridCol w="687689">
                  <a:extLst>
                    <a:ext uri="{9D8B030D-6E8A-4147-A177-3AD203B41FA5}">
                      <a16:colId xmlns:a16="http://schemas.microsoft.com/office/drawing/2014/main" val="437731294"/>
                    </a:ext>
                  </a:extLst>
                </a:gridCol>
                <a:gridCol w="931246">
                  <a:extLst>
                    <a:ext uri="{9D8B030D-6E8A-4147-A177-3AD203B41FA5}">
                      <a16:colId xmlns:a16="http://schemas.microsoft.com/office/drawing/2014/main" val="2212648559"/>
                    </a:ext>
                  </a:extLst>
                </a:gridCol>
                <a:gridCol w="1375379">
                  <a:extLst>
                    <a:ext uri="{9D8B030D-6E8A-4147-A177-3AD203B41FA5}">
                      <a16:colId xmlns:a16="http://schemas.microsoft.com/office/drawing/2014/main" val="630353694"/>
                    </a:ext>
                  </a:extLst>
                </a:gridCol>
                <a:gridCol w="1489994">
                  <a:extLst>
                    <a:ext uri="{9D8B030D-6E8A-4147-A177-3AD203B41FA5}">
                      <a16:colId xmlns:a16="http://schemas.microsoft.com/office/drawing/2014/main" val="4149788694"/>
                    </a:ext>
                  </a:extLst>
                </a:gridCol>
                <a:gridCol w="1604608">
                  <a:extLst>
                    <a:ext uri="{9D8B030D-6E8A-4147-A177-3AD203B41FA5}">
                      <a16:colId xmlns:a16="http://schemas.microsoft.com/office/drawing/2014/main" val="758957959"/>
                    </a:ext>
                  </a:extLst>
                </a:gridCol>
                <a:gridCol w="687689">
                  <a:extLst>
                    <a:ext uri="{9D8B030D-6E8A-4147-A177-3AD203B41FA5}">
                      <a16:colId xmlns:a16="http://schemas.microsoft.com/office/drawing/2014/main" val="2348921494"/>
                    </a:ext>
                  </a:extLst>
                </a:gridCol>
              </a:tblGrid>
              <a:tr h="915339">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Ameren Gas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Ameren Electric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ComEd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Peoples Gas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453473"/>
                  </a:ext>
                </a:extLst>
              </a:tr>
              <a:tr h="445850">
                <a:tc>
                  <a:txBody>
                    <a:bodyPr/>
                    <a:lstStyle/>
                    <a:p>
                      <a:pPr marL="0" marR="0">
                        <a:lnSpc>
                          <a:spcPct val="107000"/>
                        </a:lnSpc>
                        <a:spcBef>
                          <a:spcPts val="0"/>
                        </a:spcBef>
                        <a:spcAft>
                          <a:spcPts val="0"/>
                        </a:spcAft>
                      </a:pPr>
                      <a:r>
                        <a:rPr lang="en-US" sz="14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9.28%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990687"/>
                  </a:ext>
                </a:extLst>
              </a:tr>
              <a:tr h="445850">
                <a:tc>
                  <a:txBody>
                    <a:bodyPr/>
                    <a:lstStyle/>
                    <a:p>
                      <a:pPr marL="0" marR="0">
                        <a:lnSpc>
                          <a:spcPct val="107000"/>
                        </a:lnSpc>
                        <a:spcBef>
                          <a:spcPts val="0"/>
                        </a:spcBef>
                        <a:spcAft>
                          <a:spcPts val="0"/>
                        </a:spcAft>
                      </a:pPr>
                      <a:r>
                        <a:rPr lang="en-US" sz="14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0618552"/>
                  </a:ext>
                </a:extLst>
              </a:tr>
              <a:tr h="445850">
                <a:tc>
                  <a:txBody>
                    <a:bodyPr/>
                    <a:lstStyle/>
                    <a:p>
                      <a:pPr marL="0" marR="0">
                        <a:lnSpc>
                          <a:spcPct val="107000"/>
                        </a:lnSpc>
                        <a:spcBef>
                          <a:spcPts val="0"/>
                        </a:spcBef>
                        <a:spcAft>
                          <a:spcPts val="0"/>
                        </a:spcAft>
                      </a:pPr>
                      <a:r>
                        <a:rPr lang="en-US" sz="14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1369146"/>
                  </a:ext>
                </a:extLst>
              </a:tr>
              <a:tr h="445850">
                <a:tc>
                  <a:txBody>
                    <a:bodyPr/>
                    <a:lstStyle/>
                    <a:p>
                      <a:pPr marL="0" marR="0">
                        <a:lnSpc>
                          <a:spcPct val="107000"/>
                        </a:lnSpc>
                        <a:spcBef>
                          <a:spcPts val="0"/>
                        </a:spcBef>
                        <a:spcAft>
                          <a:spcPts val="0"/>
                        </a:spcAft>
                      </a:pPr>
                      <a:r>
                        <a:rPr lang="en-US" sz="14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8192368"/>
                  </a:ext>
                </a:extLst>
              </a:tr>
              <a:tr h="445850">
                <a:tc>
                  <a:txBody>
                    <a:bodyPr/>
                    <a:lstStyle/>
                    <a:p>
                      <a:pPr marL="0" marR="0">
                        <a:lnSpc>
                          <a:spcPct val="107000"/>
                        </a:lnSpc>
                        <a:spcBef>
                          <a:spcPts val="0"/>
                        </a:spcBef>
                        <a:spcAft>
                          <a:spcPts val="0"/>
                        </a:spcAft>
                      </a:pPr>
                      <a:r>
                        <a:rPr lang="en-US" sz="14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670894"/>
                  </a:ext>
                </a:extLst>
              </a:tr>
              <a:tr h="445850">
                <a:tc>
                  <a:txBody>
                    <a:bodyPr/>
                    <a:lstStyle/>
                    <a:p>
                      <a:pPr marL="0" marR="0">
                        <a:lnSpc>
                          <a:spcPct val="107000"/>
                        </a:lnSpc>
                        <a:spcBef>
                          <a:spcPts val="0"/>
                        </a:spcBef>
                        <a:spcAft>
                          <a:spcPts val="0"/>
                        </a:spcAft>
                      </a:pPr>
                      <a:r>
                        <a:rPr lang="en-US" sz="14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9955156"/>
                  </a:ext>
                </a:extLst>
              </a:tr>
              <a:tr h="445850">
                <a:tc>
                  <a:txBody>
                    <a:bodyPr/>
                    <a:lstStyle/>
                    <a:p>
                      <a:pPr marL="0" marR="0">
                        <a:lnSpc>
                          <a:spcPct val="107000"/>
                        </a:lnSpc>
                        <a:spcBef>
                          <a:spcPts val="0"/>
                        </a:spcBef>
                        <a:spcAft>
                          <a:spcPts val="0"/>
                        </a:spcAft>
                      </a:pPr>
                      <a:r>
                        <a:rPr lang="en-US" sz="14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094980"/>
                  </a:ext>
                </a:extLst>
              </a:tr>
            </a:tbl>
          </a:graphicData>
        </a:graphic>
      </p:graphicFrame>
    </p:spTree>
    <p:extLst>
      <p:ext uri="{BB962C8B-B14F-4D97-AF65-F5344CB8AC3E}">
        <p14:creationId xmlns:p14="http://schemas.microsoft.com/office/powerpoint/2010/main" val="178513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fontScale="90000"/>
          </a:bodyPr>
          <a:lstStyle/>
          <a:p>
            <a:pPr algn="ctr"/>
            <a:r>
              <a:rPr lang="en-US" sz="4800" dirty="0">
                <a:solidFill>
                  <a:srgbClr val="FFFF00"/>
                </a:solidFill>
              </a:rPr>
              <a:t>Continuing Affordability Issues</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a:xfrm>
            <a:off x="838199" y="2108595"/>
            <a:ext cx="7379209" cy="4421514"/>
          </a:xfrm>
        </p:spPr>
        <p:txBody>
          <a:bodyPr>
            <a:normAutofit fontScale="85000" lnSpcReduction="10000"/>
          </a:bodyPr>
          <a:lstStyle/>
          <a:p>
            <a:r>
              <a:rPr lang="en-US" dirty="0">
                <a:solidFill>
                  <a:srgbClr val="FFFF00"/>
                </a:solidFill>
              </a:rPr>
              <a:t>Uncollectibles = disconnection, so we intervened in the uncollectible reconciliations to question whether consumers were given enough of a chance to pay and not be disconnected/uncollectible</a:t>
            </a:r>
            <a:endParaRPr lang="en-US" sz="1400" dirty="0">
              <a:solidFill>
                <a:srgbClr val="FFFF00"/>
              </a:solidFill>
            </a:endParaRPr>
          </a:p>
          <a:p>
            <a:r>
              <a:rPr lang="en-US" dirty="0">
                <a:solidFill>
                  <a:srgbClr val="FFFF00"/>
                </a:solidFill>
              </a:rPr>
              <a:t>We challenged PG infrastructure plan as increasing rates to unaffordable levels. </a:t>
            </a:r>
          </a:p>
          <a:p>
            <a:r>
              <a:rPr lang="en-US" dirty="0">
                <a:solidFill>
                  <a:srgbClr val="FFFF00"/>
                </a:solidFill>
              </a:rPr>
              <a:t>Late 2019, we presented the Commissioners with the NASUCA/NARUC resolution</a:t>
            </a:r>
            <a:endParaRPr lang="en-US" sz="1200" dirty="0">
              <a:solidFill>
                <a:srgbClr val="FFFF00"/>
              </a:solidFill>
            </a:endParaRPr>
          </a:p>
          <a:p>
            <a:r>
              <a:rPr lang="en-US" dirty="0">
                <a:solidFill>
                  <a:srgbClr val="FFFF00"/>
                </a:solidFill>
              </a:rPr>
              <a:t>Led to interest from several commissioners, and opening of an NOI on affordability</a:t>
            </a:r>
            <a:endParaRPr lang="en-US" sz="1400" dirty="0">
              <a:solidFill>
                <a:srgbClr val="FFFF00"/>
              </a:solidFill>
            </a:endParaRPr>
          </a:p>
          <a:p>
            <a:r>
              <a:rPr lang="en-US" dirty="0">
                <a:solidFill>
                  <a:srgbClr val="FFFF00"/>
                </a:solidFill>
              </a:rPr>
              <a:t>COVID hit, we encouraged the Governor’s office to both adopt a utility disconnection moratorium and to adjust credit and collection policies for at least 6 months</a:t>
            </a:r>
            <a:endParaRPr lang="en-US" sz="1200" dirty="0">
              <a:solidFill>
                <a:srgbClr val="FFFF00"/>
              </a:solidFill>
            </a:endParaRPr>
          </a:p>
          <a:p>
            <a:r>
              <a:rPr lang="en-US" dirty="0">
                <a:solidFill>
                  <a:srgbClr val="FFFF00"/>
                </a:solidFill>
              </a:rPr>
              <a:t>Consumer Utility Stipulation</a:t>
            </a:r>
            <a:endParaRPr lang="en-US" dirty="0"/>
          </a:p>
        </p:txBody>
      </p:sp>
    </p:spTree>
    <p:extLst>
      <p:ext uri="{BB962C8B-B14F-4D97-AF65-F5344CB8AC3E}">
        <p14:creationId xmlns:p14="http://schemas.microsoft.com/office/powerpoint/2010/main" val="271493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200" y="545914"/>
            <a:ext cx="7891464" cy="1241944"/>
          </a:xfrm>
        </p:spPr>
        <p:txBody>
          <a:bodyPr>
            <a:normAutofit/>
          </a:bodyPr>
          <a:lstStyle/>
          <a:p>
            <a:r>
              <a:rPr lang="en-US" dirty="0">
                <a:solidFill>
                  <a:srgbClr val="FFFF00"/>
                </a:solidFill>
              </a:rPr>
              <a:t>New Tools and Protections</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p:txBody>
          <a:bodyPr/>
          <a:lstStyle/>
          <a:p>
            <a:r>
              <a:rPr lang="en-US" dirty="0">
                <a:solidFill>
                  <a:srgbClr val="FFFF00"/>
                </a:solidFill>
              </a:rPr>
              <a:t>Joint Consumer Parties acted together </a:t>
            </a:r>
          </a:p>
          <a:p>
            <a:r>
              <a:rPr lang="en-US" dirty="0">
                <a:solidFill>
                  <a:srgbClr val="FFFF00"/>
                </a:solidFill>
              </a:rPr>
              <a:t>Stipulation required 24 month payment plans, extended multiple times</a:t>
            </a:r>
          </a:p>
          <a:p>
            <a:r>
              <a:rPr lang="en-US" dirty="0">
                <a:solidFill>
                  <a:srgbClr val="FFFF00"/>
                </a:solidFill>
              </a:rPr>
              <a:t>Increased assistance from consumers – utilities refused to contribute</a:t>
            </a:r>
          </a:p>
          <a:p>
            <a:r>
              <a:rPr lang="en-US" dirty="0">
                <a:solidFill>
                  <a:srgbClr val="FFFF00"/>
                </a:solidFill>
              </a:rPr>
              <a:t>Staggered disconnection notices/disconnections</a:t>
            </a:r>
          </a:p>
          <a:p>
            <a:r>
              <a:rPr lang="en-US" dirty="0">
                <a:solidFill>
                  <a:srgbClr val="FFFF00"/>
                </a:solidFill>
              </a:rPr>
              <a:t>Established extensive reporting by zip code</a:t>
            </a:r>
          </a:p>
          <a:p>
            <a:pPr lvl="1"/>
            <a:r>
              <a:rPr lang="en-US" dirty="0">
                <a:solidFill>
                  <a:srgbClr val="FFFF00"/>
                </a:solidFill>
              </a:rPr>
              <a:t>Shout out to NCLC for pushing utilities to do what they claimed they couldn’t do</a:t>
            </a:r>
          </a:p>
          <a:p>
            <a:r>
              <a:rPr lang="en-US" dirty="0">
                <a:solidFill>
                  <a:srgbClr val="FFFF00"/>
                </a:solidFill>
              </a:rPr>
              <a:t>New statute continues monthly zip code reporting- 220 ILCS 5/8-201.10 (b)</a:t>
            </a:r>
          </a:p>
        </p:txBody>
      </p:sp>
    </p:spTree>
    <p:extLst>
      <p:ext uri="{BB962C8B-B14F-4D97-AF65-F5344CB8AC3E}">
        <p14:creationId xmlns:p14="http://schemas.microsoft.com/office/powerpoint/2010/main" val="217304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fontScale="90000"/>
          </a:bodyPr>
          <a:lstStyle/>
          <a:p>
            <a:r>
              <a:rPr lang="en-US" sz="4800" dirty="0">
                <a:solidFill>
                  <a:srgbClr val="FFFF00"/>
                </a:solidFill>
              </a:rPr>
              <a:t>Sample Summary Report</a:t>
            </a:r>
          </a:p>
        </p:txBody>
      </p:sp>
      <p:pic>
        <p:nvPicPr>
          <p:cNvPr id="7" name="Content Placeholder 6"/>
          <p:cNvPicPr>
            <a:picLocks noGrp="1" noChangeAspect="1"/>
          </p:cNvPicPr>
          <p:nvPr>
            <p:ph idx="1"/>
          </p:nvPr>
        </p:nvPicPr>
        <p:blipFill rotWithShape="1">
          <a:blip r:embed="rId3"/>
          <a:srcRect l="15583" t="20845" r="31820" b="34402"/>
          <a:stretch/>
        </p:blipFill>
        <p:spPr>
          <a:xfrm>
            <a:off x="358600" y="1702340"/>
            <a:ext cx="11042217" cy="5252936"/>
          </a:xfrm>
          <a:prstGeom prst="rect">
            <a:avLst/>
          </a:prstGeom>
        </p:spPr>
      </p:pic>
    </p:spTree>
    <p:extLst>
      <p:ext uri="{BB962C8B-B14F-4D97-AF65-F5344CB8AC3E}">
        <p14:creationId xmlns:p14="http://schemas.microsoft.com/office/powerpoint/2010/main" val="35982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a:bodyPr>
          <a:lstStyle/>
          <a:p>
            <a:pPr algn="ctr"/>
            <a:r>
              <a:rPr lang="en-US" sz="4800" dirty="0">
                <a:solidFill>
                  <a:srgbClr val="FFFF00"/>
                </a:solidFill>
              </a:rPr>
              <a:t>Sample Zip Code Data</a:t>
            </a:r>
          </a:p>
        </p:txBody>
      </p:sp>
      <p:pic>
        <p:nvPicPr>
          <p:cNvPr id="2" name="Content Placeholder 1"/>
          <p:cNvPicPr>
            <a:picLocks noGrp="1" noChangeAspect="1"/>
          </p:cNvPicPr>
          <p:nvPr>
            <p:ph idx="1"/>
          </p:nvPr>
        </p:nvPicPr>
        <p:blipFill rotWithShape="1">
          <a:blip r:embed="rId3"/>
          <a:srcRect l="12645" t="17331" r="18449" b="3952"/>
          <a:stretch/>
        </p:blipFill>
        <p:spPr>
          <a:xfrm>
            <a:off x="544750" y="1787858"/>
            <a:ext cx="10252952" cy="4777595"/>
          </a:xfrm>
          <a:prstGeom prst="rect">
            <a:avLst/>
          </a:prstGeom>
        </p:spPr>
      </p:pic>
    </p:spTree>
    <p:extLst>
      <p:ext uri="{BB962C8B-B14F-4D97-AF65-F5344CB8AC3E}">
        <p14:creationId xmlns:p14="http://schemas.microsoft.com/office/powerpoint/2010/main" val="265329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a:xfrm>
            <a:off x="838199" y="545914"/>
            <a:ext cx="7379209" cy="1241944"/>
          </a:xfrm>
        </p:spPr>
        <p:txBody>
          <a:bodyPr>
            <a:normAutofit/>
          </a:bodyPr>
          <a:lstStyle/>
          <a:p>
            <a:r>
              <a:rPr lang="en-US" sz="3200" dirty="0">
                <a:solidFill>
                  <a:srgbClr val="FFFF00"/>
                </a:solidFill>
              </a:rPr>
              <a:t>What can we do with zip code data?</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p:txBody>
          <a:bodyPr/>
          <a:lstStyle/>
          <a:p>
            <a:r>
              <a:rPr lang="en-US" dirty="0">
                <a:solidFill>
                  <a:srgbClr val="FFFF00"/>
                </a:solidFill>
              </a:rPr>
              <a:t>Better understand service territories</a:t>
            </a:r>
          </a:p>
          <a:p>
            <a:r>
              <a:rPr lang="en-US" dirty="0">
                <a:solidFill>
                  <a:srgbClr val="FFFF00"/>
                </a:solidFill>
              </a:rPr>
              <a:t>Target communications, assistance, and other affordability initiatives </a:t>
            </a:r>
          </a:p>
          <a:p>
            <a:r>
              <a:rPr lang="en-US" dirty="0">
                <a:solidFill>
                  <a:srgbClr val="FFFF00"/>
                </a:solidFill>
              </a:rPr>
              <a:t>Guide performance metrics</a:t>
            </a:r>
          </a:p>
          <a:p>
            <a:r>
              <a:rPr lang="en-US" dirty="0">
                <a:solidFill>
                  <a:srgbClr val="FFFF00"/>
                </a:solidFill>
              </a:rPr>
              <a:t>Present data to Illinois Commerce Commission during bi-annual policy sessions</a:t>
            </a:r>
          </a:p>
          <a:p>
            <a:r>
              <a:rPr lang="en-US" dirty="0">
                <a:solidFill>
                  <a:srgbClr val="FFFF00"/>
                </a:solidFill>
              </a:rPr>
              <a:t>Combine with other work (i.e. Environmental Justice)</a:t>
            </a:r>
          </a:p>
        </p:txBody>
      </p:sp>
    </p:spTree>
    <p:extLst>
      <p:ext uri="{BB962C8B-B14F-4D97-AF65-F5344CB8AC3E}">
        <p14:creationId xmlns:p14="http://schemas.microsoft.com/office/powerpoint/2010/main" val="115235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ight bulb glowing">
            <a:extLst>
              <a:ext uri="{FF2B5EF4-FFF2-40B4-BE49-F238E27FC236}">
                <a16:creationId xmlns:a16="http://schemas.microsoft.com/office/drawing/2014/main" id="{1AE57687-2518-4305-9604-503FFA6125DF}"/>
              </a:ext>
            </a:extLst>
          </p:cNvPr>
          <p:cNvPicPr>
            <a:picLocks noChangeAspect="1"/>
          </p:cNvPicPr>
          <p:nvPr/>
        </p:nvPicPr>
        <p:blipFill rotWithShape="1">
          <a:blip r:embed="rId2"/>
          <a:srcRect b="3434"/>
          <a:stretch/>
        </p:blipFill>
        <p:spPr>
          <a:xfrm>
            <a:off x="20" y="10"/>
            <a:ext cx="12191979" cy="6857989"/>
          </a:xfrm>
          <a:prstGeom prst="rect">
            <a:avLst/>
          </a:prstGeom>
        </p:spPr>
      </p:pic>
      <p:sp>
        <p:nvSpPr>
          <p:cNvPr id="5" name="Title 4">
            <a:extLst>
              <a:ext uri="{FF2B5EF4-FFF2-40B4-BE49-F238E27FC236}">
                <a16:creationId xmlns:a16="http://schemas.microsoft.com/office/drawing/2014/main" id="{C553C081-C975-BF45-9DB6-626A88E418C6}"/>
              </a:ext>
            </a:extLst>
          </p:cNvPr>
          <p:cNvSpPr>
            <a:spLocks noGrp="1"/>
          </p:cNvSpPr>
          <p:nvPr>
            <p:ph type="title"/>
          </p:nvPr>
        </p:nvSpPr>
        <p:spPr/>
        <p:txBody>
          <a:bodyPr/>
          <a:lstStyle/>
          <a:p>
            <a:r>
              <a:rPr lang="en-US" dirty="0">
                <a:solidFill>
                  <a:srgbClr val="FFFF00"/>
                </a:solidFill>
              </a:rPr>
              <a:t>Clean Energy Jobs Act (CEJA)</a:t>
            </a:r>
          </a:p>
        </p:txBody>
      </p:sp>
      <p:sp>
        <p:nvSpPr>
          <p:cNvPr id="6" name="Content Placeholder 5">
            <a:extLst>
              <a:ext uri="{FF2B5EF4-FFF2-40B4-BE49-F238E27FC236}">
                <a16:creationId xmlns:a16="http://schemas.microsoft.com/office/drawing/2014/main" id="{B0FC9F56-8608-644E-9D50-3D27E070B27C}"/>
              </a:ext>
            </a:extLst>
          </p:cNvPr>
          <p:cNvSpPr>
            <a:spLocks noGrp="1"/>
          </p:cNvSpPr>
          <p:nvPr>
            <p:ph idx="1"/>
          </p:nvPr>
        </p:nvSpPr>
        <p:spPr>
          <a:xfrm>
            <a:off x="838200" y="2108595"/>
            <a:ext cx="7205664" cy="3643931"/>
          </a:xfrm>
        </p:spPr>
        <p:txBody>
          <a:bodyPr>
            <a:normAutofit fontScale="92500" lnSpcReduction="10000"/>
          </a:bodyPr>
          <a:lstStyle/>
          <a:p>
            <a:r>
              <a:rPr lang="en-US" dirty="0">
                <a:solidFill>
                  <a:srgbClr val="FFFF00"/>
                </a:solidFill>
              </a:rPr>
              <a:t>Public Act 102-0662 (passed Sept. 2021)</a:t>
            </a:r>
          </a:p>
          <a:p>
            <a:r>
              <a:rPr lang="en-US" dirty="0">
                <a:solidFill>
                  <a:srgbClr val="FFFF00"/>
                </a:solidFill>
              </a:rPr>
              <a:t>956-page bill that included nuclear plant bailouts, beneficial electrification, electric vehicles, performance metrics, removed late fees and deposits for low-income customers, and more.  </a:t>
            </a:r>
          </a:p>
          <a:p>
            <a:r>
              <a:rPr lang="en-US" dirty="0">
                <a:solidFill>
                  <a:srgbClr val="FFFF00"/>
                </a:solidFill>
              </a:rPr>
              <a:t>Codified 22 datapoints that utilities must report at a zip-code level each month</a:t>
            </a:r>
          </a:p>
          <a:p>
            <a:r>
              <a:rPr lang="en-US" dirty="0">
                <a:solidFill>
                  <a:srgbClr val="FFFF00"/>
                </a:solidFill>
              </a:rPr>
              <a:t>While the utilities have been reporting much of this data throughout the COVID moratorium, they reported their first data under the Act on October 15</a:t>
            </a:r>
            <a:r>
              <a:rPr lang="en-US" baseline="30000" dirty="0">
                <a:solidFill>
                  <a:srgbClr val="FFFF00"/>
                </a:solidFill>
              </a:rPr>
              <a:t>th</a:t>
            </a:r>
            <a:r>
              <a:rPr lang="en-US" dirty="0">
                <a:solidFill>
                  <a:srgbClr val="FFFF00"/>
                </a:solidFill>
              </a:rPr>
              <a:t> (September data)</a:t>
            </a:r>
          </a:p>
        </p:txBody>
      </p:sp>
    </p:spTree>
    <p:extLst>
      <p:ext uri="{BB962C8B-B14F-4D97-AF65-F5344CB8AC3E}">
        <p14:creationId xmlns:p14="http://schemas.microsoft.com/office/powerpoint/2010/main" val="1980789999"/>
      </p:ext>
    </p:extLst>
  </p:cSld>
  <p:clrMapOvr>
    <a:masterClrMapping/>
  </p:clrMapOvr>
</p:sld>
</file>

<file path=ppt/theme/theme1.xml><?xml version="1.0" encoding="utf-8"?>
<a:theme xmlns:a="http://schemas.openxmlformats.org/drawingml/2006/main" name="MemoVTI">
  <a:themeElements>
    <a:clrScheme name="AnalogousFromLightSeedLeftStep">
      <a:dk1>
        <a:srgbClr val="000000"/>
      </a:dk1>
      <a:lt1>
        <a:srgbClr val="FFFFFF"/>
      </a:lt1>
      <a:dk2>
        <a:srgbClr val="243941"/>
      </a:dk2>
      <a:lt2>
        <a:srgbClr val="E2E8E2"/>
      </a:lt2>
      <a:accent1>
        <a:srgbClr val="D285D7"/>
      </a:accent1>
      <a:accent2>
        <a:srgbClr val="9E6ACE"/>
      </a:accent2>
      <a:accent3>
        <a:srgbClr val="8D85D7"/>
      </a:accent3>
      <a:accent4>
        <a:srgbClr val="6A8ACE"/>
      </a:accent4>
      <a:accent5>
        <a:srgbClr val="5CADCA"/>
      </a:accent5>
      <a:accent6>
        <a:srgbClr val="5BB1A4"/>
      </a:accent6>
      <a:hlink>
        <a:srgbClr val="5A8E56"/>
      </a:hlink>
      <a:folHlink>
        <a:srgbClr val="7F7F7F"/>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1713</Words>
  <Application>Microsoft Office PowerPoint</Application>
  <PresentationFormat>Widescreen</PresentationFormat>
  <Paragraphs>324</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Elephant</vt:lpstr>
      <vt:lpstr>Times New Roman</vt:lpstr>
      <vt:lpstr>Univers Condensed</vt:lpstr>
      <vt:lpstr>MemoVTI</vt:lpstr>
      <vt:lpstr>Equity, Affordability, and Connecting Customers with Assistance </vt:lpstr>
      <vt:lpstr>Focus on Affordability</vt:lpstr>
      <vt:lpstr>Uncollectible Expenses as %  of Residential Revenues Over Time</vt:lpstr>
      <vt:lpstr>Continuing Affordability Issues</vt:lpstr>
      <vt:lpstr>New Tools and Protections</vt:lpstr>
      <vt:lpstr>Sample Summary Report</vt:lpstr>
      <vt:lpstr>Sample Zip Code Data</vt:lpstr>
      <vt:lpstr>What can we do with zip code data?</vt:lpstr>
      <vt:lpstr>Clean Energy Jobs Act (CEJA)</vt:lpstr>
      <vt:lpstr>Overall</vt:lpstr>
      <vt:lpstr>Overall (Continued)</vt:lpstr>
      <vt:lpstr>Commonwealth Edison</vt:lpstr>
      <vt:lpstr>Ameren Illinois</vt:lpstr>
      <vt:lpstr>Affordability – Performance Metrics</vt:lpstr>
      <vt:lpstr>Environmental Justice Communities</vt:lpstr>
      <vt:lpstr>Environmental Justice Communities</vt:lpstr>
      <vt:lpstr>PowerPoint Presentation</vt:lpstr>
      <vt:lpstr>Commonwealth Edison</vt:lpstr>
      <vt:lpstr>Commonwealth Edison</vt:lpstr>
      <vt:lpstr>Ameren Illinois</vt:lpstr>
      <vt:lpstr>Ameren Illinois</vt:lpstr>
      <vt:lpstr>Where do we go from here?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do with zip code data?</dc:title>
  <dc:creator>Charles Murphy</dc:creator>
  <cp:lastModifiedBy>Satter, Susan L.</cp:lastModifiedBy>
  <cp:revision>17</cp:revision>
  <dcterms:created xsi:type="dcterms:W3CDTF">2021-11-01T17:04:05Z</dcterms:created>
  <dcterms:modified xsi:type="dcterms:W3CDTF">2021-11-08T15:08:50Z</dcterms:modified>
</cp:coreProperties>
</file>